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7"/>
  </p:notesMasterIdLst>
  <p:sldIdLst>
    <p:sldId id="336" r:id="rId2"/>
    <p:sldId id="296" r:id="rId3"/>
    <p:sldId id="344" r:id="rId4"/>
    <p:sldId id="342" r:id="rId5"/>
    <p:sldId id="343" r:id="rId6"/>
  </p:sldIdLst>
  <p:sldSz cx="12192000" cy="6858000"/>
  <p:notesSz cx="6858000" cy="9144000"/>
  <p:embeddedFontLst>
    <p:embeddedFont>
      <p:font typeface="brix" panose="02000603000000000000" pitchFamily="2" charset="0"/>
      <p:regular r:id="rId8"/>
    </p:embeddedFon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Roboto" panose="020B0604020202020204" charset="0"/>
      <p:regular r:id="rId15"/>
      <p:bold r:id="rId16"/>
    </p:embeddedFont>
    <p:embeddedFont>
      <p:font typeface="Roboto Condensed Light" panose="020B0604020202020204" charset="0"/>
      <p:regular r:id="rId17"/>
      <p:bold r:id="rId18"/>
      <p:italic r:id="rId19"/>
      <p:boldItalic r:id="rId20"/>
    </p:embeddedFont>
    <p:embeddedFont>
      <p:font typeface="Squada One" panose="020B0604020202020204" charset="0"/>
      <p:regular r:id="rId2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k Janosevic" initials="vJ" lastIdx="2" clrIdx="0">
    <p:extLst>
      <p:ext uri="{19B8F6BF-5375-455C-9EA6-DF929625EA0E}">
        <p15:presenceInfo xmlns:p15="http://schemas.microsoft.com/office/powerpoint/2012/main" userId="1f3079cfca467c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62"/>
    <a:srgbClr val="3A6DF8"/>
    <a:srgbClr val="E961AA"/>
    <a:srgbClr val="16171B"/>
    <a:srgbClr val="FF8688"/>
    <a:srgbClr val="9367D1"/>
    <a:srgbClr val="FD78AD"/>
    <a:srgbClr val="B864C0"/>
    <a:srgbClr val="089205"/>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6514" autoAdjust="0"/>
  </p:normalViewPr>
  <p:slideViewPr>
    <p:cSldViewPr snapToGrid="0" snapToObjects="1">
      <p:cViewPr varScale="1">
        <p:scale>
          <a:sx n="89" d="100"/>
          <a:sy n="89" d="100"/>
        </p:scale>
        <p:origin x="64" y="252"/>
      </p:cViewPr>
      <p:guideLst>
        <p:guide pos="3840"/>
        <p:guide orient="horz" pos="2160"/>
      </p:guideLst>
    </p:cSldViewPr>
  </p:slideViewPr>
  <p:notesTextViewPr>
    <p:cViewPr>
      <p:scale>
        <a:sx n="1" d="1"/>
        <a:sy n="1" d="1"/>
      </p:scale>
      <p:origin x="0" y="0"/>
    </p:cViewPr>
  </p:notesTextViewPr>
  <p:sorterViewPr>
    <p:cViewPr>
      <p:scale>
        <a:sx n="112" d="100"/>
        <a:sy n="112" d="100"/>
      </p:scale>
      <p:origin x="0" y="-665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presProps" Target="pres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D09FB-1F3E-9444-8228-32077DBF5E68}" type="datetimeFigureOut">
              <a:rPr lang="fr-FR" smtClean="0"/>
              <a:t>22/09/2020</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0DFC8-6482-A446-BF0C-FA25548231D1}" type="slidenum">
              <a:rPr lang="fr-FR" smtClean="0"/>
              <a:t>‹#›</a:t>
            </a:fld>
            <a:endParaRPr lang="fr-FR"/>
          </a:p>
        </p:txBody>
      </p:sp>
    </p:spTree>
    <p:extLst>
      <p:ext uri="{BB962C8B-B14F-4D97-AF65-F5344CB8AC3E}">
        <p14:creationId xmlns:p14="http://schemas.microsoft.com/office/powerpoint/2010/main" val="200061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F6B0DFC8-6482-A446-BF0C-FA25548231D1}" type="slidenum">
              <a:rPr lang="fr-FR" smtClean="0"/>
              <a:t>2</a:t>
            </a:fld>
            <a:endParaRPr lang="fr-FR"/>
          </a:p>
        </p:txBody>
      </p:sp>
    </p:spTree>
    <p:extLst>
      <p:ext uri="{BB962C8B-B14F-4D97-AF65-F5344CB8AC3E}">
        <p14:creationId xmlns:p14="http://schemas.microsoft.com/office/powerpoint/2010/main" val="1987586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EA1589-912D-42B6-B8C3-FF92B82742D0}"/>
              </a:ext>
            </a:extLst>
          </p:cNvPr>
          <p:cNvSpPr>
            <a:spLocks noGrp="1"/>
          </p:cNvSpPr>
          <p:nvPr>
            <p:ph type="sldNum" sz="quarter" idx="12"/>
          </p:nvPr>
        </p:nvSpPr>
        <p:spPr/>
        <p:txBody>
          <a:bodyPr/>
          <a:lstStyle/>
          <a:p>
            <a:fld id="{1F171FF0-FF12-FB42-A769-54021F269EDF}" type="slidenum">
              <a:rPr lang="fr-FR" smtClean="0"/>
              <a:t>‹#›</a:t>
            </a:fld>
            <a:endParaRPr lang="fr-FR"/>
          </a:p>
        </p:txBody>
      </p:sp>
    </p:spTree>
    <p:extLst>
      <p:ext uri="{BB962C8B-B14F-4D97-AF65-F5344CB8AC3E}">
        <p14:creationId xmlns:p14="http://schemas.microsoft.com/office/powerpoint/2010/main" val="22462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0"/>
            <a:ext cx="12192001" cy="808383"/>
          </a:xfrm>
          <a:prstGeom prst="rect">
            <a:avLst/>
          </a:prstGeom>
          <a:solidFill>
            <a:srgbClr val="16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Neo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0829" y="275708"/>
            <a:ext cx="1373925" cy="29957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88491" y="6589757"/>
            <a:ext cx="114967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Copyright © blindnet </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p:cNvSpPr/>
          <p:nvPr userDrawn="1"/>
        </p:nvSpPr>
        <p:spPr>
          <a:xfrm>
            <a:off x="11491076" y="6578745"/>
            <a:ext cx="662361"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Page | </a:t>
            </a:r>
            <a:fld id="{1F171FF0-FF12-FB42-A769-54021F269EDF}" type="slidenum">
              <a:rPr lang="fr-FR" sz="800" smtClean="0"/>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648674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1" y="0"/>
            <a:ext cx="12192001" cy="6858000"/>
          </a:xfrm>
          <a:prstGeom prst="rect">
            <a:avLst/>
          </a:prstGeom>
          <a:solidFill>
            <a:srgbClr val="16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17339" y="6535465"/>
            <a:ext cx="715260"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Page | </a:t>
            </a:r>
            <a:fld id="{1F171FF0-FF12-FB42-A769-54021F269EDF}" type="slidenum">
              <a:rPr lang="fr-FR" sz="9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 name="Straight Connector 2"/>
          <p:cNvCxnSpPr/>
          <p:nvPr userDrawn="1"/>
        </p:nvCxnSpPr>
        <p:spPr>
          <a:xfrm>
            <a:off x="125365" y="943897"/>
            <a:ext cx="11813856" cy="0"/>
          </a:xfrm>
          <a:prstGeom prst="line">
            <a:avLst/>
          </a:prstGeom>
          <a:ln>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348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1" y="0"/>
            <a:ext cx="12192001" cy="6858000"/>
          </a:xfrm>
          <a:prstGeom prst="rect">
            <a:avLst/>
          </a:prstGeom>
          <a:solidFill>
            <a:srgbClr val="16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6964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1" y="0"/>
            <a:ext cx="12192001" cy="6858000"/>
          </a:xfrm>
          <a:prstGeom prst="rect">
            <a:avLst/>
          </a:prstGeom>
          <a:solidFill>
            <a:srgbClr val="16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17339" y="6535465"/>
            <a:ext cx="715260"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Page | </a:t>
            </a:r>
            <a:fld id="{1F171FF0-FF12-FB42-A769-54021F269EDF}" type="slidenum">
              <a:rPr lang="fr-FR" sz="9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 name="Straight Connector 2"/>
          <p:cNvCxnSpPr/>
          <p:nvPr userDrawn="1"/>
        </p:nvCxnSpPr>
        <p:spPr>
          <a:xfrm>
            <a:off x="125365" y="943897"/>
            <a:ext cx="11813856" cy="0"/>
          </a:xfrm>
          <a:prstGeom prst="line">
            <a:avLst/>
          </a:prstGeom>
          <a:ln>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811040"/>
            <a:ext cx="12192000" cy="4352242"/>
          </a:xfrm>
          <a:prstGeom prst="rect">
            <a:avLst/>
          </a:prstGeom>
        </p:spPr>
      </p:pic>
    </p:spTree>
    <p:extLst>
      <p:ext uri="{BB962C8B-B14F-4D97-AF65-F5344CB8AC3E}">
        <p14:creationId xmlns:p14="http://schemas.microsoft.com/office/powerpoint/2010/main" val="106534808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16171B"/>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285" b="9844"/>
          <a:stretch/>
        </p:blipFill>
        <p:spPr>
          <a:xfrm>
            <a:off x="0" y="2934195"/>
            <a:ext cx="12191999" cy="3923805"/>
          </a:xfrm>
          <a:prstGeom prst="rect">
            <a:avLst/>
          </a:prstGeom>
        </p:spPr>
      </p:pic>
    </p:spTree>
    <p:extLst>
      <p:ext uri="{BB962C8B-B14F-4D97-AF65-F5344CB8AC3E}">
        <p14:creationId xmlns:p14="http://schemas.microsoft.com/office/powerpoint/2010/main" val="1759784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16171B"/>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709487" y="0"/>
            <a:ext cx="11525376" cy="6858001"/>
          </a:xfrm>
          <a:prstGeom prst="rect">
            <a:avLst/>
          </a:prstGeom>
        </p:spPr>
      </p:pic>
    </p:spTree>
    <p:extLst>
      <p:ext uri="{BB962C8B-B14F-4D97-AF65-F5344CB8AC3E}">
        <p14:creationId xmlns:p14="http://schemas.microsoft.com/office/powerpoint/2010/main" val="236750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16171B"/>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28254" r="14747"/>
          <a:stretch/>
        </p:blipFill>
        <p:spPr>
          <a:xfrm>
            <a:off x="8297483" y="-1"/>
            <a:ext cx="3894517" cy="2171697"/>
          </a:xfrm>
          <a:prstGeom prst="rect">
            <a:avLst/>
          </a:prstGeom>
        </p:spPr>
      </p:pic>
      <p:cxnSp>
        <p:nvCxnSpPr>
          <p:cNvPr id="4" name="Straight Connector 3">
            <a:extLst>
              <a:ext uri="{FF2B5EF4-FFF2-40B4-BE49-F238E27FC236}">
                <a16:creationId xmlns:a16="http://schemas.microsoft.com/office/drawing/2014/main" id="{432F38D4-1B92-4BD2-99D8-F3DCC68B1D9E}"/>
              </a:ext>
            </a:extLst>
          </p:cNvPr>
          <p:cNvCxnSpPr>
            <a:cxnSpLocks/>
          </p:cNvCxnSpPr>
          <p:nvPr userDrawn="1"/>
        </p:nvCxnSpPr>
        <p:spPr>
          <a:xfrm>
            <a:off x="125365" y="943897"/>
            <a:ext cx="8797179" cy="0"/>
          </a:xfrm>
          <a:prstGeom prst="line">
            <a:avLst/>
          </a:prstGeom>
          <a:ln>
            <a:solidFill>
              <a:schemeClr val="bg1">
                <a:alpha val="27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F8BC9CC-048C-43A5-B6E2-7BFF8F17727B}"/>
              </a:ext>
            </a:extLst>
          </p:cNvPr>
          <p:cNvSpPr/>
          <p:nvPr userDrawn="1"/>
        </p:nvSpPr>
        <p:spPr>
          <a:xfrm>
            <a:off x="11417339" y="6535465"/>
            <a:ext cx="715260"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Page | </a:t>
            </a:r>
            <a:fld id="{1F171FF0-FF12-FB42-A769-54021F269EDF}" type="slidenum">
              <a:rPr lang="fr-FR" sz="9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n-US"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172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D92B9-D1CA-7C48-A73A-1BF4CBD44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1C58428F-B914-6649-8499-5F54224C6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117789E-DFF7-0B4A-A6F0-6C6A3B15B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9E1BF-1738-4523-B891-9426240A5F01}" type="datetime1">
              <a:rPr lang="fr-FR" smtClean="0"/>
              <a:t>22/09/2020</a:t>
            </a:fld>
            <a:endParaRPr lang="fr-FR"/>
          </a:p>
        </p:txBody>
      </p:sp>
      <p:sp>
        <p:nvSpPr>
          <p:cNvPr id="5" name="Footer Placeholder 4">
            <a:extLst>
              <a:ext uri="{FF2B5EF4-FFF2-40B4-BE49-F238E27FC236}">
                <a16:creationId xmlns:a16="http://schemas.microsoft.com/office/drawing/2014/main" id="{596573F7-51CB-1541-A70F-F44E062F8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97D2331D-94FD-B846-A477-E59E6DD1E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71FF0-FF12-FB42-A769-54021F269EDF}" type="slidenum">
              <a:rPr lang="fr-FR" smtClean="0"/>
              <a:t>‹#›</a:t>
            </a:fld>
            <a:endParaRPr lang="fr-FR"/>
          </a:p>
        </p:txBody>
      </p:sp>
    </p:spTree>
    <p:extLst>
      <p:ext uri="{BB962C8B-B14F-4D97-AF65-F5344CB8AC3E}">
        <p14:creationId xmlns:p14="http://schemas.microsoft.com/office/powerpoint/2010/main" val="3462967830"/>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71" r:id="rId3"/>
    <p:sldLayoutId id="2147483673" r:id="rId4"/>
    <p:sldLayoutId id="2147483672" r:id="rId5"/>
    <p:sldLayoutId id="2147483655"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www.linkedin.com/in/vukjanosevic" TargetMode="External"/><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hyperlink" Target="http://www.linkedin.com/in/filipradulovic" TargetMode="External"/><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hyperlink" Target="http://www.linkedin.com/in/milanstankovic" TargetMode="External"/><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709487" cy="6858000"/>
          </a:xfrm>
          <a:prstGeom prst="rect">
            <a:avLst/>
          </a:prstGeom>
          <a:solidFill>
            <a:srgbClr val="16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N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9953" y="208478"/>
            <a:ext cx="2065209" cy="4503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880700" y="0"/>
            <a:ext cx="9311299" cy="6129338"/>
          </a:xfrm>
          <a:prstGeom prst="rect">
            <a:avLst/>
          </a:prstGeom>
        </p:spPr>
      </p:pic>
      <p:sp>
        <p:nvSpPr>
          <p:cNvPr id="8" name="TextBox 7">
            <a:extLst>
              <a:ext uri="{FF2B5EF4-FFF2-40B4-BE49-F238E27FC236}">
                <a16:creationId xmlns:a16="http://schemas.microsoft.com/office/drawing/2014/main" id="{08256AD7-983A-1A4A-B0E5-47E1771DB18A}"/>
              </a:ext>
            </a:extLst>
          </p:cNvPr>
          <p:cNvSpPr txBox="1"/>
          <p:nvPr/>
        </p:nvSpPr>
        <p:spPr>
          <a:xfrm>
            <a:off x="499065" y="5903553"/>
            <a:ext cx="5639685" cy="307777"/>
          </a:xfrm>
          <a:prstGeom prst="rect">
            <a:avLst/>
          </a:prstGeom>
          <a:noFill/>
        </p:spPr>
        <p:txBody>
          <a:bodyPr wrap="none" rtlCol="0">
            <a:spAutoFit/>
          </a:bodyPr>
          <a:lstStyle/>
          <a:p>
            <a:r>
              <a:rPr lang="fr-FR" sz="1400" b="1" spc="1000" dirty="0">
                <a:solidFill>
                  <a:schemeClr val="bg1"/>
                </a:solidFill>
                <a:latin typeface="Roboto" panose="020B0604020202020204" charset="0"/>
                <a:ea typeface="Roboto" panose="020B0604020202020204" charset="0"/>
                <a:cs typeface="abnzAgEFEEQ" panose="020B0409040000060004" pitchFamily="49" charset="0"/>
              </a:rPr>
              <a:t>BEYOND TRUST TECHNOLOGY</a:t>
            </a:r>
          </a:p>
        </p:txBody>
      </p:sp>
      <p:sp>
        <p:nvSpPr>
          <p:cNvPr id="4" name="Title 1">
            <a:extLst>
              <a:ext uri="{FF2B5EF4-FFF2-40B4-BE49-F238E27FC236}">
                <a16:creationId xmlns:a16="http://schemas.microsoft.com/office/drawing/2014/main" id="{4F7125F3-82C6-44FC-B054-E3C526B5327B}"/>
              </a:ext>
            </a:extLst>
          </p:cNvPr>
          <p:cNvSpPr txBox="1">
            <a:spLocks/>
          </p:cNvSpPr>
          <p:nvPr/>
        </p:nvSpPr>
        <p:spPr>
          <a:xfrm flipH="1">
            <a:off x="229235" y="4452754"/>
            <a:ext cx="5466715" cy="1608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Squada One"/>
              <a:buNone/>
              <a:defRPr sz="3600" b="0" i="0" u="none" strike="noStrike" cap="none">
                <a:solidFill>
                  <a:schemeClr val="dk2"/>
                </a:solidFill>
                <a:latin typeface="Squada One"/>
                <a:ea typeface="Squada One"/>
                <a:cs typeface="Squada One"/>
                <a:sym typeface="Squada One"/>
              </a:defRPr>
            </a:lvl1pPr>
            <a:lvl2pPr marR="0" lvl="1"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2pPr>
            <a:lvl3pPr marR="0" lvl="2"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3pPr>
            <a:lvl4pPr marR="0" lvl="3"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4pPr>
            <a:lvl5pPr marR="0" lvl="4"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5pPr>
            <a:lvl6pPr marR="0" lvl="5"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6pPr>
            <a:lvl7pPr marR="0" lvl="6"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7pPr>
            <a:lvl8pPr marR="0" lvl="7"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8pPr>
            <a:lvl9pPr marR="0" lvl="8" algn="r" rtl="0">
              <a:lnSpc>
                <a:spcPct val="100000"/>
              </a:lnSpc>
              <a:spcBef>
                <a:spcPts val="0"/>
              </a:spcBef>
              <a:spcAft>
                <a:spcPts val="0"/>
              </a:spcAft>
              <a:buClr>
                <a:schemeClr val="dk2"/>
              </a:buClr>
              <a:buSzPts val="2400"/>
              <a:buFont typeface="Righteous"/>
              <a:buNone/>
              <a:defRPr sz="2400" b="0" i="0" u="none" strike="noStrike" cap="none">
                <a:solidFill>
                  <a:schemeClr val="dk2"/>
                </a:solidFill>
                <a:latin typeface="Righteous"/>
                <a:ea typeface="Righteous"/>
                <a:cs typeface="Righteous"/>
                <a:sym typeface="Righteous"/>
              </a:defRPr>
            </a:lvl9pPr>
          </a:lstStyle>
          <a:p>
            <a:pPr algn="ctr"/>
            <a:r>
              <a:rPr lang="en-US" sz="8800" dirty="0">
                <a:solidFill>
                  <a:schemeClr val="bg1"/>
                </a:solidFill>
                <a:latin typeface="brix" panose="02000603000000000000" pitchFamily="2" charset="0"/>
              </a:rPr>
              <a:t>blindnet</a:t>
            </a:r>
            <a:r>
              <a:rPr lang="en-US" sz="8800" dirty="0">
                <a:solidFill>
                  <a:schemeClr val="bg1"/>
                </a:solidFill>
              </a:rPr>
              <a:t> </a:t>
            </a:r>
          </a:p>
          <a:p>
            <a:pPr algn="ctr"/>
            <a:endParaRPr lang="en-US" dirty="0"/>
          </a:p>
        </p:txBody>
      </p:sp>
    </p:spTree>
    <p:extLst>
      <p:ext uri="{BB962C8B-B14F-4D97-AF65-F5344CB8AC3E}">
        <p14:creationId xmlns:p14="http://schemas.microsoft.com/office/powerpoint/2010/main" val="1603079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9369738" y="5234756"/>
            <a:ext cx="2088995" cy="642733"/>
          </a:xfrm>
          <a:prstGeom prst="roundRect">
            <a:avLst/>
          </a:prstGeom>
          <a:gradFill>
            <a:gsLst>
              <a:gs pos="0">
                <a:schemeClr val="bg1"/>
              </a:gs>
              <a:gs pos="100000">
                <a:schemeClr val="bg1">
                  <a:lumMod val="95000"/>
                </a:schemeClr>
              </a:gs>
            </a:gsLst>
            <a:lin ang="5400000" scaled="1"/>
          </a:gradFill>
          <a:ln>
            <a:noFill/>
          </a:ln>
          <a:effectLst>
            <a:outerShdw blurRad="457200" dist="76200" dir="2700000" algn="tl" rotWithShape="0">
              <a:srgbClr val="E961AA">
                <a:alpha val="56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4" name="Rounded Rectangle 33"/>
          <p:cNvSpPr/>
          <p:nvPr/>
        </p:nvSpPr>
        <p:spPr>
          <a:xfrm>
            <a:off x="9376662" y="4353767"/>
            <a:ext cx="2088995" cy="642733"/>
          </a:xfrm>
          <a:prstGeom prst="roundRect">
            <a:avLst/>
          </a:prstGeom>
          <a:gradFill>
            <a:gsLst>
              <a:gs pos="0">
                <a:schemeClr val="bg1"/>
              </a:gs>
              <a:gs pos="100000">
                <a:schemeClr val="bg1">
                  <a:lumMod val="95000"/>
                </a:schemeClr>
              </a:gs>
            </a:gsLst>
            <a:lin ang="5400000" scaled="1"/>
          </a:gradFill>
          <a:ln>
            <a:noFill/>
          </a:ln>
          <a:effectLst>
            <a:outerShdw blurRad="457200" dist="76200" dir="2700000" algn="tl" rotWithShape="0">
              <a:srgbClr val="E961AA">
                <a:alpha val="56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3" name="Rounded Rectangle 32"/>
          <p:cNvSpPr/>
          <p:nvPr/>
        </p:nvSpPr>
        <p:spPr>
          <a:xfrm>
            <a:off x="9369736" y="3472779"/>
            <a:ext cx="2088995" cy="642733"/>
          </a:xfrm>
          <a:prstGeom prst="roundRect">
            <a:avLst/>
          </a:prstGeom>
          <a:gradFill>
            <a:gsLst>
              <a:gs pos="0">
                <a:schemeClr val="bg1"/>
              </a:gs>
              <a:gs pos="100000">
                <a:schemeClr val="bg1">
                  <a:lumMod val="95000"/>
                </a:schemeClr>
              </a:gs>
            </a:gsLst>
            <a:lin ang="5400000" scaled="1"/>
          </a:gradFill>
          <a:ln>
            <a:noFill/>
          </a:ln>
          <a:effectLst>
            <a:outerShdw blurRad="457200" dist="76200" dir="2700000" algn="tl" rotWithShape="0">
              <a:srgbClr val="E961AA">
                <a:alpha val="56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2" name="Rounded Rectangle 31"/>
          <p:cNvSpPr/>
          <p:nvPr/>
        </p:nvSpPr>
        <p:spPr>
          <a:xfrm>
            <a:off x="9369737" y="2591791"/>
            <a:ext cx="2088995" cy="642733"/>
          </a:xfrm>
          <a:prstGeom prst="roundRect">
            <a:avLst/>
          </a:prstGeom>
          <a:gradFill>
            <a:gsLst>
              <a:gs pos="0">
                <a:schemeClr val="bg1"/>
              </a:gs>
              <a:gs pos="100000">
                <a:schemeClr val="bg1">
                  <a:lumMod val="95000"/>
                </a:schemeClr>
              </a:gs>
            </a:gsLst>
            <a:lin ang="5400000" scaled="1"/>
          </a:gradFill>
          <a:ln>
            <a:noFill/>
          </a:ln>
          <a:effectLst>
            <a:outerShdw blurRad="457200" dist="76200" dir="2700000" algn="tl" rotWithShape="0">
              <a:srgbClr val="E961AA">
                <a:alpha val="56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0" name="Rectangle 29">
            <a:extLst>
              <a:ext uri="{FF2B5EF4-FFF2-40B4-BE49-F238E27FC236}">
                <a16:creationId xmlns:a16="http://schemas.microsoft.com/office/drawing/2014/main" id="{B115987A-971F-4C94-9C32-A8D239EA5755}"/>
              </a:ext>
            </a:extLst>
          </p:cNvPr>
          <p:cNvSpPr/>
          <p:nvPr/>
        </p:nvSpPr>
        <p:spPr>
          <a:xfrm rot="16200000">
            <a:off x="5017997" y="1895211"/>
            <a:ext cx="1262608" cy="6701948"/>
          </a:xfrm>
          <a:prstGeom prst="rect">
            <a:avLst/>
          </a:prstGeom>
          <a:solidFill>
            <a:schemeClr val="bg1">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115987A-971F-4C94-9C32-A8D239EA5755}"/>
              </a:ext>
            </a:extLst>
          </p:cNvPr>
          <p:cNvSpPr/>
          <p:nvPr/>
        </p:nvSpPr>
        <p:spPr>
          <a:xfrm rot="16200000">
            <a:off x="5020011" y="457283"/>
            <a:ext cx="1262609" cy="6705973"/>
          </a:xfrm>
          <a:prstGeom prst="rect">
            <a:avLst/>
          </a:prstGeom>
          <a:solidFill>
            <a:schemeClr val="bg1">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369736" y="1710802"/>
            <a:ext cx="2088995" cy="642733"/>
          </a:xfrm>
          <a:prstGeom prst="roundRect">
            <a:avLst/>
          </a:prstGeom>
          <a:gradFill>
            <a:gsLst>
              <a:gs pos="0">
                <a:schemeClr val="bg1"/>
              </a:gs>
              <a:gs pos="100000">
                <a:schemeClr val="bg1">
                  <a:lumMod val="95000"/>
                </a:schemeClr>
              </a:gs>
            </a:gsLst>
            <a:lin ang="5400000" scaled="1"/>
          </a:gradFill>
          <a:ln>
            <a:noFill/>
          </a:ln>
          <a:effectLst>
            <a:outerShdw blurRad="457200" dist="76200" dir="2700000" algn="tl" rotWithShape="0">
              <a:srgbClr val="E961AA">
                <a:alpha val="56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2" name="Rectangle 21">
            <a:extLst>
              <a:ext uri="{FF2B5EF4-FFF2-40B4-BE49-F238E27FC236}">
                <a16:creationId xmlns:a16="http://schemas.microsoft.com/office/drawing/2014/main" id="{B115987A-971F-4C94-9C32-A8D239EA5755}"/>
              </a:ext>
            </a:extLst>
          </p:cNvPr>
          <p:cNvSpPr/>
          <p:nvPr/>
        </p:nvSpPr>
        <p:spPr>
          <a:xfrm rot="16200000">
            <a:off x="5015278" y="-1003034"/>
            <a:ext cx="1264018" cy="6705975"/>
          </a:xfrm>
          <a:prstGeom prst="rect">
            <a:avLst/>
          </a:prstGeom>
          <a:solidFill>
            <a:schemeClr val="bg1">
              <a:alpha val="1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9B50849-1D25-45E6-A5FA-49FE26839E8F}"/>
              </a:ext>
            </a:extLst>
          </p:cNvPr>
          <p:cNvSpPr txBox="1"/>
          <p:nvPr/>
        </p:nvSpPr>
        <p:spPr>
          <a:xfrm>
            <a:off x="2294298" y="1782242"/>
            <a:ext cx="6615215" cy="1138773"/>
          </a:xfrm>
          <a:prstGeom prst="rect">
            <a:avLst/>
          </a:prstGeom>
          <a:noFill/>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cs typeface="abnzAgEFEEQ" panose="020B0409040000060004" pitchFamily="49" charset="0"/>
              </a:rPr>
              <a:t>Vuk Janosevic</a:t>
            </a:r>
          </a:p>
          <a:p>
            <a:r>
              <a:rPr lang="en-US" sz="1400" b="1" dirty="0">
                <a:solidFill>
                  <a:schemeClr val="bg1"/>
                </a:solidFill>
                <a:latin typeface="Roboto" panose="02000000000000000000" pitchFamily="2" charset="0"/>
                <a:ea typeface="Roboto" panose="02000000000000000000" pitchFamily="2" charset="0"/>
                <a:cs typeface="abnzAgEFEEQ" panose="020B0409040000060004" pitchFamily="49" charset="0"/>
              </a:rPr>
              <a:t>CEO</a:t>
            </a:r>
          </a:p>
          <a:p>
            <a:pPr algn="just"/>
            <a:r>
              <a:rPr lang="en-US" sz="1200" dirty="0">
                <a:solidFill>
                  <a:schemeClr val="bg1"/>
                </a:solidFill>
                <a:latin typeface="Roboto" panose="02000000000000000000" pitchFamily="2" charset="0"/>
                <a:ea typeface="Roboto" panose="02000000000000000000" pitchFamily="2" charset="0"/>
                <a:cs typeface="abnzAgEFEEQ" panose="020B0409040000060004" pitchFamily="49" charset="0"/>
              </a:rPr>
              <a:t>Trained engineer and former developer, Vuk got his MBA at MIT. He worked at  McKinsey, as well as JP Morgan, on digital transformation and cybersecurity. He has also worked for three venture-backed tech startups in product and strategy roles.</a:t>
            </a:r>
          </a:p>
        </p:txBody>
      </p:sp>
      <p:sp>
        <p:nvSpPr>
          <p:cNvPr id="17" name="TextBox 16">
            <a:extLst>
              <a:ext uri="{FF2B5EF4-FFF2-40B4-BE49-F238E27FC236}">
                <a16:creationId xmlns:a16="http://schemas.microsoft.com/office/drawing/2014/main" id="{3068D09C-D13E-446E-AB8A-2F4D69FFC499}"/>
              </a:ext>
            </a:extLst>
          </p:cNvPr>
          <p:cNvSpPr txBox="1"/>
          <p:nvPr/>
        </p:nvSpPr>
        <p:spPr>
          <a:xfrm>
            <a:off x="2298325" y="3252841"/>
            <a:ext cx="6615215" cy="1138773"/>
          </a:xfrm>
          <a:prstGeom prst="rect">
            <a:avLst/>
          </a:prstGeom>
          <a:noFill/>
        </p:spPr>
        <p:txBody>
          <a:bodyPr wrap="square" rtlCol="0">
            <a:spAutoFit/>
          </a:bodyPr>
          <a:lstStyle/>
          <a:p>
            <a:pPr algn="just"/>
            <a:r>
              <a:rPr lang="en-US" b="1" dirty="0">
                <a:solidFill>
                  <a:schemeClr val="bg1"/>
                </a:solidFill>
                <a:latin typeface="Roboto" panose="02000000000000000000" pitchFamily="2" charset="0"/>
                <a:ea typeface="Roboto" panose="02000000000000000000" pitchFamily="2" charset="0"/>
                <a:cs typeface="abnzAgEFEEQ" panose="020B0409040000060004" pitchFamily="49" charset="0"/>
              </a:rPr>
              <a:t>Milan Stankovic </a:t>
            </a:r>
          </a:p>
          <a:p>
            <a:pPr algn="just"/>
            <a:r>
              <a:rPr lang="en-US" sz="1400" b="1" dirty="0">
                <a:solidFill>
                  <a:schemeClr val="bg1"/>
                </a:solidFill>
                <a:latin typeface="Roboto" panose="02000000000000000000" pitchFamily="2" charset="0"/>
                <a:ea typeface="Roboto" panose="02000000000000000000" pitchFamily="2" charset="0"/>
                <a:cs typeface="abnzAgEFEEQ" panose="020B0409040000060004" pitchFamily="49" charset="0"/>
              </a:rPr>
              <a:t>President</a:t>
            </a:r>
          </a:p>
          <a:p>
            <a:pPr algn="just"/>
            <a:r>
              <a:rPr lang="en-US" sz="1200" dirty="0">
                <a:solidFill>
                  <a:schemeClr val="bg1"/>
                </a:solidFill>
                <a:latin typeface="Roboto" panose="02000000000000000000" pitchFamily="2" charset="0"/>
                <a:ea typeface="Roboto" panose="02000000000000000000" pitchFamily="2" charset="0"/>
                <a:cs typeface="abnzAgEFEEQ" panose="020B0409040000060004" pitchFamily="49" charset="0"/>
              </a:rPr>
              <a:t>After his PhD in AI from Sorbonne, Milan founded and grew an award-winning AI start-up, Sépage, which was acquired by Travelsoft in 2017 after only 4 years. He has been active in various regulatory bodies, including W3C, on user data challenges.</a:t>
            </a:r>
          </a:p>
        </p:txBody>
      </p:sp>
      <p:sp>
        <p:nvSpPr>
          <p:cNvPr id="18" name="TextBox 17">
            <a:extLst>
              <a:ext uri="{FF2B5EF4-FFF2-40B4-BE49-F238E27FC236}">
                <a16:creationId xmlns:a16="http://schemas.microsoft.com/office/drawing/2014/main" id="{1515578C-1DEC-4102-AE2B-A7E2EC028A6E}"/>
              </a:ext>
            </a:extLst>
          </p:cNvPr>
          <p:cNvSpPr txBox="1"/>
          <p:nvPr/>
        </p:nvSpPr>
        <p:spPr>
          <a:xfrm>
            <a:off x="2298323" y="4658615"/>
            <a:ext cx="6615215" cy="1138773"/>
          </a:xfrm>
          <a:prstGeom prst="rect">
            <a:avLst/>
          </a:prstGeom>
          <a:noFill/>
        </p:spPr>
        <p:txBody>
          <a:bodyPr wrap="square" rtlCol="0">
            <a:spAutoFit/>
          </a:bodyPr>
          <a:lstStyle/>
          <a:p>
            <a:pPr algn="just"/>
            <a:r>
              <a:rPr lang="en-US" b="1" dirty="0">
                <a:solidFill>
                  <a:schemeClr val="bg1"/>
                </a:solidFill>
                <a:latin typeface="Roboto" panose="02000000000000000000" pitchFamily="2" charset="0"/>
                <a:ea typeface="Roboto" panose="02000000000000000000" pitchFamily="2" charset="0"/>
                <a:cs typeface="abnzAgEFEEQ" panose="020B0409040000060004" pitchFamily="49" charset="0"/>
              </a:rPr>
              <a:t>Filip </a:t>
            </a:r>
            <a:r>
              <a:rPr lang="en-US" b="1" dirty="0" err="1">
                <a:solidFill>
                  <a:schemeClr val="bg1"/>
                </a:solidFill>
                <a:latin typeface="Roboto" panose="02000000000000000000" pitchFamily="2" charset="0"/>
                <a:ea typeface="Roboto" panose="02000000000000000000" pitchFamily="2" charset="0"/>
                <a:cs typeface="abnzAgEFEEQ" panose="020B0409040000060004" pitchFamily="49" charset="0"/>
              </a:rPr>
              <a:t>Radulovic</a:t>
            </a:r>
            <a:r>
              <a:rPr lang="en-US" b="1" dirty="0">
                <a:solidFill>
                  <a:schemeClr val="bg1"/>
                </a:solidFill>
                <a:latin typeface="Roboto" panose="02000000000000000000" pitchFamily="2" charset="0"/>
                <a:ea typeface="Roboto" panose="02000000000000000000" pitchFamily="2" charset="0"/>
                <a:cs typeface="abnzAgEFEEQ" panose="020B0409040000060004" pitchFamily="49" charset="0"/>
              </a:rPr>
              <a:t> </a:t>
            </a:r>
          </a:p>
          <a:p>
            <a:pPr algn="just"/>
            <a:r>
              <a:rPr lang="en-US" sz="1400" b="1" dirty="0">
                <a:solidFill>
                  <a:schemeClr val="bg1"/>
                </a:solidFill>
                <a:latin typeface="Roboto" panose="02000000000000000000" pitchFamily="2" charset="0"/>
                <a:ea typeface="Roboto" panose="02000000000000000000" pitchFamily="2" charset="0"/>
                <a:cs typeface="abnzAgEFEEQ" panose="020B0409040000060004" pitchFamily="49" charset="0"/>
              </a:rPr>
              <a:t>CTO</a:t>
            </a:r>
          </a:p>
          <a:p>
            <a:pPr algn="just"/>
            <a:r>
              <a:rPr lang="en-US" sz="1200" dirty="0">
                <a:solidFill>
                  <a:schemeClr val="bg1"/>
                </a:solidFill>
                <a:latin typeface="Roboto" panose="02000000000000000000" pitchFamily="2" charset="0"/>
                <a:ea typeface="Roboto" panose="02000000000000000000" pitchFamily="2" charset="0"/>
                <a:cs typeface="abnzAgEFEEQ" panose="020B0409040000060004" pitchFamily="49" charset="0"/>
              </a:rPr>
              <a:t>PhD graduate of University of Madrid, Filip led the technology team at Sépage through computational challenges and resolved key scale issues with large clients. He implemented the highest level of data privacy in customer personalization. </a:t>
            </a:r>
          </a:p>
        </p:txBody>
      </p:sp>
      <p:pic>
        <p:nvPicPr>
          <p:cNvPr id="1032" name="Picture 8" descr="Image result for mckinsey png logo">
            <a:extLst>
              <a:ext uri="{FF2B5EF4-FFF2-40B4-BE49-F238E27FC236}">
                <a16:creationId xmlns:a16="http://schemas.microsoft.com/office/drawing/2014/main" id="{0E74CDFB-00A1-4529-BFE6-CEDA9645D4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74" b="42443"/>
          <a:stretch/>
        </p:blipFill>
        <p:spPr bwMode="auto">
          <a:xfrm>
            <a:off x="9517536" y="2759688"/>
            <a:ext cx="1807246" cy="3069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IT logo png">
            <a:extLst>
              <a:ext uri="{FF2B5EF4-FFF2-40B4-BE49-F238E27FC236}">
                <a16:creationId xmlns:a16="http://schemas.microsoft.com/office/drawing/2014/main" id="{8EF5A1F2-3A98-4F7B-AC52-A08BF9AE5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2328" y="1758337"/>
            <a:ext cx="1779901" cy="5476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orbonne university logo png">
            <a:extLst>
              <a:ext uri="{FF2B5EF4-FFF2-40B4-BE49-F238E27FC236}">
                <a16:creationId xmlns:a16="http://schemas.microsoft.com/office/drawing/2014/main" id="{26153B8C-55F3-4D34-A001-6A32357C6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5439" y="3525288"/>
            <a:ext cx="1328849" cy="5403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lose up of a sign&#10;&#10;Description automatically generated">
            <a:extLst>
              <a:ext uri="{FF2B5EF4-FFF2-40B4-BE49-F238E27FC236}">
                <a16:creationId xmlns:a16="http://schemas.microsoft.com/office/drawing/2014/main" id="{BCFA153C-28CE-4B6F-BA9C-D4F7F0545B68}"/>
              </a:ext>
            </a:extLst>
          </p:cNvPr>
          <p:cNvPicPr>
            <a:picLocks noChangeAspect="1"/>
          </p:cNvPicPr>
          <p:nvPr/>
        </p:nvPicPr>
        <p:blipFill>
          <a:blip r:embed="rId6"/>
          <a:stretch>
            <a:fillRect/>
          </a:stretch>
        </p:blipFill>
        <p:spPr>
          <a:xfrm>
            <a:off x="9810905" y="5306418"/>
            <a:ext cx="1109856" cy="539930"/>
          </a:xfrm>
          <a:prstGeom prst="rect">
            <a:avLst/>
          </a:prstGeom>
        </p:spPr>
      </p:pic>
      <p:pic>
        <p:nvPicPr>
          <p:cNvPr id="1026" name="Picture 2" descr="JP Morgan Logo transparent PNG - StickPNG">
            <a:extLst>
              <a:ext uri="{FF2B5EF4-FFF2-40B4-BE49-F238E27FC236}">
                <a16:creationId xmlns:a16="http://schemas.microsoft.com/office/drawing/2014/main" id="{D336A606-E8F0-49B7-B2FF-54C7A80A7B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5914" y="4482869"/>
            <a:ext cx="1556638" cy="5162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8469023-F126-43E9-B462-341B80B8BEFA}"/>
              </a:ext>
            </a:extLst>
          </p:cNvPr>
          <p:cNvSpPr txBox="1"/>
          <p:nvPr/>
        </p:nvSpPr>
        <p:spPr>
          <a:xfrm>
            <a:off x="215761" y="263696"/>
            <a:ext cx="11013264" cy="523220"/>
          </a:xfrm>
          <a:prstGeom prst="rect">
            <a:avLst/>
          </a:prstGeom>
          <a:noFill/>
        </p:spPr>
        <p:txBody>
          <a:bodyPr wrap="square" rtlCol="0">
            <a:spAutoFit/>
          </a:bodyPr>
          <a:lstStyle/>
          <a:p>
            <a:r>
              <a:rPr lang="en-GB" sz="2800" b="1" dirty="0">
                <a:solidFill>
                  <a:schemeClr val="bg1"/>
                </a:solidFill>
                <a:latin typeface="Roboto" panose="02000000000000000000" pitchFamily="2" charset="0"/>
                <a:ea typeface="Roboto" panose="02000000000000000000" pitchFamily="2" charset="0"/>
              </a:rPr>
              <a:t>MEET THE FOUNDING TEAM: 30+ YEARS OF FRIENDSHIP!</a:t>
            </a:r>
          </a:p>
        </p:txBody>
      </p:sp>
      <p:pic>
        <p:nvPicPr>
          <p:cNvPr id="2056" name="Picture 8" descr="Library Linkedin Icon #31458 - Free Icons and PNG Backgrounds">
            <a:hlinkClick r:id="rId8"/>
            <a:extLst>
              <a:ext uri="{FF2B5EF4-FFF2-40B4-BE49-F238E27FC236}">
                <a16:creationId xmlns:a16="http://schemas.microsoft.com/office/drawing/2014/main" id="{A94D87C1-6BE3-48F9-BB63-4A0A9DC35D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0443" y="1884847"/>
            <a:ext cx="168873" cy="1688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ibrary Linkedin Icon #31458 - Free Icons and PNG Backgrounds">
            <a:hlinkClick r:id="rId10"/>
            <a:extLst>
              <a:ext uri="{FF2B5EF4-FFF2-40B4-BE49-F238E27FC236}">
                <a16:creationId xmlns:a16="http://schemas.microsoft.com/office/drawing/2014/main" id="{9D56F8EB-E21D-4D22-A942-7FF0F28CDA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9115" y="3361686"/>
            <a:ext cx="168873" cy="1688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Library Linkedin Icon #31458 - Free Icons and PNG Backgrounds">
            <a:hlinkClick r:id="rId11"/>
            <a:extLst>
              <a:ext uri="{FF2B5EF4-FFF2-40B4-BE49-F238E27FC236}">
                <a16:creationId xmlns:a16="http://schemas.microsoft.com/office/drawing/2014/main" id="{EA315669-921F-4C6F-A424-88AF3E70E1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6775" y="4780308"/>
            <a:ext cx="168873" cy="1688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erson wearing a suit and tie smiling at the camera&#10;&#10;Description automatically generated">
            <a:extLst>
              <a:ext uri="{FF2B5EF4-FFF2-40B4-BE49-F238E27FC236}">
                <a16:creationId xmlns:a16="http://schemas.microsoft.com/office/drawing/2014/main" id="{B40F381D-B429-46D8-980D-94822A26DE95}"/>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sharpenSoften amount="25000"/>
                    </a14:imgEffect>
                    <a14:imgEffect>
                      <a14:colorTemperature colorTemp="5900"/>
                    </a14:imgEffect>
                  </a14:imgLayer>
                </a14:imgProps>
              </a:ext>
              <a:ext uri="{28A0092B-C50C-407E-A947-70E740481C1C}">
                <a14:useLocalDpi xmlns:a14="http://schemas.microsoft.com/office/drawing/2010/main"/>
              </a:ext>
            </a:extLst>
          </a:blip>
          <a:srcRect/>
          <a:stretch/>
        </p:blipFill>
        <p:spPr>
          <a:xfrm>
            <a:off x="702284" y="1710802"/>
            <a:ext cx="1465512" cy="1248918"/>
          </a:xfrm>
          <a:prstGeom prst="rect">
            <a:avLst/>
          </a:prstGeom>
          <a:ln w="9525">
            <a:solidFill>
              <a:schemeClr val="tx2">
                <a:alpha val="45000"/>
              </a:schemeClr>
            </a:solidFill>
          </a:ln>
          <a:effectLst/>
        </p:spPr>
      </p:pic>
      <p:pic>
        <p:nvPicPr>
          <p:cNvPr id="49" name="Picture 48">
            <a:extLst>
              <a:ext uri="{FF2B5EF4-FFF2-40B4-BE49-F238E27FC236}">
                <a16:creationId xmlns:a16="http://schemas.microsoft.com/office/drawing/2014/main" id="{FBC92297-89FD-4F8B-AFFC-A03FE2220503}"/>
              </a:ext>
            </a:extLst>
          </p:cNvPr>
          <p:cNvPicPr>
            <a:picLocks/>
          </p:cNvPicPr>
          <p:nvPr/>
        </p:nvPicPr>
        <p:blipFill rotWithShape="1">
          <a:blip r:embed="rId14">
            <a:alphaModFix amt="91000"/>
            <a:extLst>
              <a:ext uri="{BEBA8EAE-BF5A-486C-A8C5-ECC9F3942E4B}">
                <a14:imgProps xmlns:a14="http://schemas.microsoft.com/office/drawing/2010/main">
                  <a14:imgLayer r:embed="rId15">
                    <a14:imgEffect>
                      <a14:brightnessContrast bright="20000" contrast="20000"/>
                    </a14:imgEffect>
                  </a14:imgLayer>
                </a14:imgProps>
              </a:ext>
            </a:extLst>
          </a:blip>
          <a:srcRect t="-630" b="15487"/>
          <a:stretch/>
        </p:blipFill>
        <p:spPr>
          <a:xfrm>
            <a:off x="702283" y="3178966"/>
            <a:ext cx="1465512" cy="1262609"/>
          </a:xfrm>
          <a:prstGeom prst="rect">
            <a:avLst/>
          </a:prstGeom>
          <a:ln w="9525">
            <a:solidFill>
              <a:schemeClr val="tx2">
                <a:alpha val="45000"/>
              </a:schemeClr>
            </a:solidFill>
          </a:ln>
          <a:effectLst/>
        </p:spPr>
      </p:pic>
      <p:pic>
        <p:nvPicPr>
          <p:cNvPr id="51" name="Picture 50">
            <a:extLst>
              <a:ext uri="{FF2B5EF4-FFF2-40B4-BE49-F238E27FC236}">
                <a16:creationId xmlns:a16="http://schemas.microsoft.com/office/drawing/2014/main" id="{5AD4E5FC-58EC-41F5-AA14-2DF5E50C97CE}"/>
              </a:ext>
            </a:extLst>
          </p:cNvPr>
          <p:cNvPicPr>
            <a:picLocks/>
          </p:cNvPicPr>
          <p:nvPr/>
        </p:nvPicPr>
        <p:blipFill rotWithShape="1">
          <a:blip r:embed="rId16" cstate="screen">
            <a:alphaModFix amt="93000"/>
            <a:extLst>
              <a:ext uri="{BEBA8EAE-BF5A-486C-A8C5-ECC9F3942E4B}">
                <a14:imgProps xmlns:a14="http://schemas.microsoft.com/office/drawing/2010/main">
                  <a14:imgLayer r:embed="rId17">
                    <a14:imgEffect>
                      <a14:sharpenSoften amount="25000"/>
                    </a14:imgEffect>
                    <a14:imgEffect>
                      <a14:brightnessContrast bright="13000" contrast="4000"/>
                    </a14:imgEffect>
                  </a14:imgLayer>
                </a14:imgProps>
              </a:ext>
              <a:ext uri="{28A0092B-C50C-407E-A947-70E740481C1C}">
                <a14:useLocalDpi xmlns:a14="http://schemas.microsoft.com/office/drawing/2010/main"/>
              </a:ext>
            </a:extLst>
          </a:blip>
          <a:srcRect/>
          <a:stretch/>
        </p:blipFill>
        <p:spPr>
          <a:xfrm>
            <a:off x="702281" y="4614881"/>
            <a:ext cx="1465514" cy="1262608"/>
          </a:xfrm>
          <a:prstGeom prst="rect">
            <a:avLst/>
          </a:prstGeom>
          <a:ln w="9525">
            <a:solidFill>
              <a:schemeClr val="tx2">
                <a:alpha val="45000"/>
              </a:schemeClr>
            </a:solidFill>
          </a:ln>
          <a:effectLst/>
        </p:spPr>
      </p:pic>
    </p:spTree>
    <p:extLst>
      <p:ext uri="{BB962C8B-B14F-4D97-AF65-F5344CB8AC3E}">
        <p14:creationId xmlns:p14="http://schemas.microsoft.com/office/powerpoint/2010/main" val="180752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848EB-F5EC-4557-AC0F-D1868457871F}"/>
              </a:ext>
            </a:extLst>
          </p:cNvPr>
          <p:cNvSpPr txBox="1"/>
          <p:nvPr/>
        </p:nvSpPr>
        <p:spPr>
          <a:xfrm>
            <a:off x="286731" y="260024"/>
            <a:ext cx="10639019" cy="523220"/>
          </a:xfrm>
          <a:prstGeom prst="rect">
            <a:avLst/>
          </a:prstGeom>
          <a:noFill/>
        </p:spPr>
        <p:txBody>
          <a:bodyPr wrap="square" rtlCol="0">
            <a:spAutoFit/>
          </a:bodyPr>
          <a:lstStyle/>
          <a:p>
            <a:r>
              <a:rPr lang="fr-FR" sz="2800" b="1" dirty="0">
                <a:solidFill>
                  <a:schemeClr val="bg1"/>
                </a:solidFill>
                <a:latin typeface="Roboto" panose="02000000000000000000" pitchFamily="2" charset="0"/>
                <a:ea typeface="Roboto" panose="02000000000000000000" pitchFamily="2" charset="0"/>
              </a:rPr>
              <a:t>CUSTOMER TESTIMONIALS </a:t>
            </a:r>
          </a:p>
        </p:txBody>
      </p:sp>
      <p:pic>
        <p:nvPicPr>
          <p:cNvPr id="4" name="Picture 3" descr="Blues groupes pour : France | Meetup">
            <a:extLst>
              <a:ext uri="{FF2B5EF4-FFF2-40B4-BE49-F238E27FC236}">
                <a16:creationId xmlns:a16="http://schemas.microsoft.com/office/drawing/2014/main" id="{EB50CB7F-5596-8547-9CB5-3F536000B7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40" r="2237" b="19942"/>
          <a:stretch/>
        </p:blipFill>
        <p:spPr bwMode="auto">
          <a:xfrm>
            <a:off x="2402930" y="2605733"/>
            <a:ext cx="1800316" cy="18039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83A40B30-8B63-0646-995C-6B8C08FFFB88}"/>
              </a:ext>
            </a:extLst>
          </p:cNvPr>
          <p:cNvSpPr txBox="1"/>
          <p:nvPr/>
        </p:nvSpPr>
        <p:spPr>
          <a:xfrm>
            <a:off x="2434901" y="4557721"/>
            <a:ext cx="1736373" cy="523220"/>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FR" dirty="0">
                <a:solidFill>
                  <a:schemeClr val="bg2"/>
                </a:solidFill>
              </a:rPr>
              <a:t>Thibaut Assus</a:t>
            </a:r>
          </a:p>
          <a:p>
            <a:pPr algn="ctr"/>
            <a:r>
              <a:rPr lang="en-FR" dirty="0">
                <a:solidFill>
                  <a:schemeClr val="bg2"/>
                </a:solidFill>
              </a:rPr>
              <a:t>Co-Founder &amp; CTO</a:t>
            </a:r>
          </a:p>
        </p:txBody>
      </p:sp>
      <p:sp>
        <p:nvSpPr>
          <p:cNvPr id="6" name="TextBox 4">
            <a:extLst>
              <a:ext uri="{FF2B5EF4-FFF2-40B4-BE49-F238E27FC236}">
                <a16:creationId xmlns:a16="http://schemas.microsoft.com/office/drawing/2014/main" id="{8A94E035-8B5D-3B43-8E6D-3936FE6AA4C2}"/>
              </a:ext>
            </a:extLst>
          </p:cNvPr>
          <p:cNvSpPr txBox="1"/>
          <p:nvPr/>
        </p:nvSpPr>
        <p:spPr>
          <a:xfrm>
            <a:off x="5259178" y="2809584"/>
            <a:ext cx="4892092" cy="160043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FR" dirty="0">
                <a:solidFill>
                  <a:schemeClr val="bg2"/>
                </a:solidFill>
              </a:rPr>
              <a:t>Privacy is what everybody needs on the internet now. Blindnet offers what developers need.</a:t>
            </a:r>
          </a:p>
          <a:p>
            <a:endParaRPr lang="en-FR" dirty="0">
              <a:solidFill>
                <a:schemeClr val="bg2"/>
              </a:solidFill>
            </a:endParaRPr>
          </a:p>
          <a:p>
            <a:r>
              <a:rPr lang="en-FR" dirty="0">
                <a:solidFill>
                  <a:schemeClr val="bg2"/>
                </a:solidFill>
              </a:rPr>
              <a:t>Get Collective, provides teams with an efficent way to organize meetings, share documents and interact. Blindnet is a brilliant idea, and we are super excited to use it and provide our users with a zero-trust service.</a:t>
            </a:r>
          </a:p>
        </p:txBody>
      </p:sp>
      <p:sp>
        <p:nvSpPr>
          <p:cNvPr id="17" name="Rounded Rectangle 5">
            <a:extLst>
              <a:ext uri="{FF2B5EF4-FFF2-40B4-BE49-F238E27FC236}">
                <a16:creationId xmlns:a16="http://schemas.microsoft.com/office/drawing/2014/main" id="{7ADD0A57-4A92-44BF-945B-47D830337EAA}"/>
              </a:ext>
            </a:extLst>
          </p:cNvPr>
          <p:cNvSpPr/>
          <p:nvPr/>
        </p:nvSpPr>
        <p:spPr>
          <a:xfrm>
            <a:off x="2292822" y="1518891"/>
            <a:ext cx="2020529" cy="810895"/>
          </a:xfrm>
          <a:prstGeom prst="roundRect">
            <a:avLst/>
          </a:prstGeom>
          <a:solidFill>
            <a:schemeClr val="bg1"/>
          </a:solidFill>
          <a:ln>
            <a:noFill/>
          </a:ln>
          <a:effectLst>
            <a:outerShdw blurRad="444500" dist="63500" dir="2700000" algn="tl" rotWithShape="0">
              <a:srgbClr val="E961AA">
                <a:alpha val="63000"/>
              </a:srgbClr>
            </a:outerShdw>
          </a:effectLst>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panose="02000000000000000000" pitchFamily="2" charset="0"/>
              <a:ea typeface="Roboto" panose="02000000000000000000" pitchFamily="2" charset="0"/>
            </a:endParaRPr>
          </a:p>
        </p:txBody>
      </p:sp>
      <p:pic>
        <p:nvPicPr>
          <p:cNvPr id="1026" name="Picture 2" descr="Politique de Confidentialité l Getcollective — Getcollective">
            <a:extLst>
              <a:ext uri="{FF2B5EF4-FFF2-40B4-BE49-F238E27FC236}">
                <a16:creationId xmlns:a16="http://schemas.microsoft.com/office/drawing/2014/main" id="{C5731A5C-F2DA-444F-99CE-7DF3A6AE8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210" y="1733837"/>
            <a:ext cx="1848116" cy="38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1">
            <a:extLst>
              <a:ext uri="{FF2B5EF4-FFF2-40B4-BE49-F238E27FC236}">
                <a16:creationId xmlns:a16="http://schemas.microsoft.com/office/drawing/2014/main" id="{96F64A36-A60D-427A-B801-70AA89F78783}"/>
              </a:ext>
            </a:extLst>
          </p:cNvPr>
          <p:cNvSpPr/>
          <p:nvPr/>
        </p:nvSpPr>
        <p:spPr>
          <a:xfrm>
            <a:off x="6243033" y="2838573"/>
            <a:ext cx="2934586" cy="1747285"/>
          </a:xfrm>
          <a:custGeom>
            <a:avLst/>
            <a:gdLst>
              <a:gd name="connsiteX0" fmla="*/ 0 w 2934586"/>
              <a:gd name="connsiteY0" fmla="*/ 0 h 1747285"/>
              <a:gd name="connsiteX1" fmla="*/ 2934586 w 2934586"/>
              <a:gd name="connsiteY1" fmla="*/ 0 h 1747285"/>
              <a:gd name="connsiteX2" fmla="*/ 2934586 w 2934586"/>
              <a:gd name="connsiteY2" fmla="*/ 1435396 h 1747285"/>
              <a:gd name="connsiteX3" fmla="*/ 1101170 w 2934586"/>
              <a:gd name="connsiteY3" fmla="*/ 1435396 h 1747285"/>
              <a:gd name="connsiteX4" fmla="*/ 1102242 w 2934586"/>
              <a:gd name="connsiteY4" fmla="*/ 1446029 h 1747285"/>
              <a:gd name="connsiteX5" fmla="*/ 800986 w 2934586"/>
              <a:gd name="connsiteY5" fmla="*/ 1747285 h 1747285"/>
              <a:gd name="connsiteX6" fmla="*/ 499730 w 2934586"/>
              <a:gd name="connsiteY6" fmla="*/ 1446029 h 1747285"/>
              <a:gd name="connsiteX7" fmla="*/ 500802 w 2934586"/>
              <a:gd name="connsiteY7" fmla="*/ 1435396 h 1747285"/>
              <a:gd name="connsiteX8" fmla="*/ 0 w 2934586"/>
              <a:gd name="connsiteY8" fmla="*/ 1435396 h 1747285"/>
              <a:gd name="connsiteX9" fmla="*/ 0 w 2934586"/>
              <a:gd name="connsiteY9" fmla="*/ 1087651 h 1747285"/>
              <a:gd name="connsiteX10" fmla="*/ 1643 w 2934586"/>
              <a:gd name="connsiteY10" fmla="*/ 1087486 h 1747285"/>
              <a:gd name="connsiteX11" fmla="*/ 303028 w 2934586"/>
              <a:gd name="connsiteY11" fmla="*/ 717698 h 1747285"/>
              <a:gd name="connsiteX12" fmla="*/ 1643 w 2934586"/>
              <a:gd name="connsiteY12" fmla="*/ 347911 h 1747285"/>
              <a:gd name="connsiteX13" fmla="*/ 0 w 2934586"/>
              <a:gd name="connsiteY13" fmla="*/ 347745 h 174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586" h="1747285">
                <a:moveTo>
                  <a:pt x="0" y="0"/>
                </a:moveTo>
                <a:lnTo>
                  <a:pt x="2934586" y="0"/>
                </a:lnTo>
                <a:lnTo>
                  <a:pt x="2934586" y="1435396"/>
                </a:lnTo>
                <a:lnTo>
                  <a:pt x="1101170" y="1435396"/>
                </a:lnTo>
                <a:lnTo>
                  <a:pt x="1102242" y="1446029"/>
                </a:lnTo>
                <a:cubicBezTo>
                  <a:pt x="1102242" y="1612408"/>
                  <a:pt x="967365" y="1747285"/>
                  <a:pt x="800986" y="1747285"/>
                </a:cubicBezTo>
                <a:cubicBezTo>
                  <a:pt x="634607" y="1747285"/>
                  <a:pt x="499730" y="1612408"/>
                  <a:pt x="499730" y="1446029"/>
                </a:cubicBezTo>
                <a:lnTo>
                  <a:pt x="500802" y="1435396"/>
                </a:lnTo>
                <a:lnTo>
                  <a:pt x="0" y="1435396"/>
                </a:lnTo>
                <a:lnTo>
                  <a:pt x="0" y="1087651"/>
                </a:lnTo>
                <a:lnTo>
                  <a:pt x="1643" y="1087486"/>
                </a:lnTo>
                <a:cubicBezTo>
                  <a:pt x="173643" y="1052289"/>
                  <a:pt x="303028" y="900103"/>
                  <a:pt x="303028" y="717698"/>
                </a:cubicBezTo>
                <a:cubicBezTo>
                  <a:pt x="303028" y="535293"/>
                  <a:pt x="173643" y="383107"/>
                  <a:pt x="1643" y="347911"/>
                </a:cubicBezTo>
                <a:lnTo>
                  <a:pt x="0" y="347745"/>
                </a:ln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FR"/>
          </a:p>
        </p:txBody>
      </p:sp>
      <p:sp>
        <p:nvSpPr>
          <p:cNvPr id="5" name="Freeform 70">
            <a:extLst>
              <a:ext uri="{FF2B5EF4-FFF2-40B4-BE49-F238E27FC236}">
                <a16:creationId xmlns:a16="http://schemas.microsoft.com/office/drawing/2014/main" id="{207D95F9-8DC2-40AD-8B7B-7933E4412C08}"/>
              </a:ext>
            </a:extLst>
          </p:cNvPr>
          <p:cNvSpPr/>
          <p:nvPr/>
        </p:nvSpPr>
        <p:spPr>
          <a:xfrm>
            <a:off x="3159591" y="2838573"/>
            <a:ext cx="3310270" cy="1435396"/>
          </a:xfrm>
          <a:custGeom>
            <a:avLst/>
            <a:gdLst>
              <a:gd name="connsiteX0" fmla="*/ 0 w 3310270"/>
              <a:gd name="connsiteY0" fmla="*/ 0 h 1435396"/>
              <a:gd name="connsiteX1" fmla="*/ 2934586 w 3310270"/>
              <a:gd name="connsiteY1" fmla="*/ 0 h 1435396"/>
              <a:gd name="connsiteX2" fmla="*/ 2934586 w 3310270"/>
              <a:gd name="connsiteY2" fmla="*/ 426820 h 1435396"/>
              <a:gd name="connsiteX3" fmla="*/ 2948301 w 3310270"/>
              <a:gd name="connsiteY3" fmla="*/ 422563 h 1435396"/>
              <a:gd name="connsiteX4" fmla="*/ 3009014 w 3310270"/>
              <a:gd name="connsiteY4" fmla="*/ 416442 h 1435396"/>
              <a:gd name="connsiteX5" fmla="*/ 3310270 w 3310270"/>
              <a:gd name="connsiteY5" fmla="*/ 717698 h 1435396"/>
              <a:gd name="connsiteX6" fmla="*/ 3009014 w 3310270"/>
              <a:gd name="connsiteY6" fmla="*/ 1018954 h 1435396"/>
              <a:gd name="connsiteX7" fmla="*/ 2948301 w 3310270"/>
              <a:gd name="connsiteY7" fmla="*/ 1012834 h 1435396"/>
              <a:gd name="connsiteX8" fmla="*/ 2934586 w 3310270"/>
              <a:gd name="connsiteY8" fmla="*/ 1008576 h 1435396"/>
              <a:gd name="connsiteX9" fmla="*/ 2934586 w 3310270"/>
              <a:gd name="connsiteY9" fmla="*/ 1435396 h 1435396"/>
              <a:gd name="connsiteX10" fmla="*/ 2654680 w 3310270"/>
              <a:gd name="connsiteY10" fmla="*/ 1435396 h 1435396"/>
              <a:gd name="connsiteX11" fmla="*/ 2652030 w 3310270"/>
              <a:gd name="connsiteY11" fmla="*/ 1409108 h 1435396"/>
              <a:gd name="connsiteX12" fmla="*/ 2282242 w 3310270"/>
              <a:gd name="connsiteY12" fmla="*/ 1107722 h 1435396"/>
              <a:gd name="connsiteX13" fmla="*/ 1912455 w 3310270"/>
              <a:gd name="connsiteY13" fmla="*/ 1409108 h 1435396"/>
              <a:gd name="connsiteX14" fmla="*/ 1909805 w 3310270"/>
              <a:gd name="connsiteY14" fmla="*/ 1435396 h 1435396"/>
              <a:gd name="connsiteX15" fmla="*/ 0 w 3310270"/>
              <a:gd name="connsiteY15" fmla="*/ 1435396 h 1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0270" h="1435396">
                <a:moveTo>
                  <a:pt x="0" y="0"/>
                </a:moveTo>
                <a:lnTo>
                  <a:pt x="2934586" y="0"/>
                </a:lnTo>
                <a:lnTo>
                  <a:pt x="2934586" y="426820"/>
                </a:lnTo>
                <a:lnTo>
                  <a:pt x="2948301" y="422563"/>
                </a:lnTo>
                <a:cubicBezTo>
                  <a:pt x="2967912" y="418550"/>
                  <a:pt x="2988217" y="416442"/>
                  <a:pt x="3009014" y="416442"/>
                </a:cubicBezTo>
                <a:cubicBezTo>
                  <a:pt x="3175393" y="416442"/>
                  <a:pt x="3310270" y="551319"/>
                  <a:pt x="3310270" y="717698"/>
                </a:cubicBezTo>
                <a:cubicBezTo>
                  <a:pt x="3310270" y="884077"/>
                  <a:pt x="3175393" y="1018954"/>
                  <a:pt x="3009014" y="1018954"/>
                </a:cubicBezTo>
                <a:cubicBezTo>
                  <a:pt x="2988217" y="1018954"/>
                  <a:pt x="2967912" y="1016847"/>
                  <a:pt x="2948301" y="1012834"/>
                </a:cubicBezTo>
                <a:lnTo>
                  <a:pt x="2934586" y="1008576"/>
                </a:lnTo>
                <a:lnTo>
                  <a:pt x="2934586" y="1435396"/>
                </a:lnTo>
                <a:lnTo>
                  <a:pt x="2654680" y="1435396"/>
                </a:lnTo>
                <a:lnTo>
                  <a:pt x="2652030" y="1409108"/>
                </a:lnTo>
                <a:cubicBezTo>
                  <a:pt x="2616833" y="1237107"/>
                  <a:pt x="2464647" y="1107722"/>
                  <a:pt x="2282242" y="1107722"/>
                </a:cubicBezTo>
                <a:cubicBezTo>
                  <a:pt x="2099837" y="1107722"/>
                  <a:pt x="1947651" y="1237107"/>
                  <a:pt x="1912455" y="1409108"/>
                </a:cubicBezTo>
                <a:lnTo>
                  <a:pt x="1909805" y="1435396"/>
                </a:lnTo>
                <a:lnTo>
                  <a:pt x="0" y="1435396"/>
                </a:ln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FR"/>
          </a:p>
        </p:txBody>
      </p:sp>
      <p:sp>
        <p:nvSpPr>
          <p:cNvPr id="7" name="Freeform 72">
            <a:extLst>
              <a:ext uri="{FF2B5EF4-FFF2-40B4-BE49-F238E27FC236}">
                <a16:creationId xmlns:a16="http://schemas.microsoft.com/office/drawing/2014/main" id="{966F90B3-8A78-4AB2-9AC4-D156FBEED5C4}"/>
              </a:ext>
            </a:extLst>
          </p:cNvPr>
          <p:cNvSpPr/>
          <p:nvPr/>
        </p:nvSpPr>
        <p:spPr>
          <a:xfrm>
            <a:off x="5941777" y="4378658"/>
            <a:ext cx="3235842" cy="1435396"/>
          </a:xfrm>
          <a:custGeom>
            <a:avLst/>
            <a:gdLst>
              <a:gd name="connsiteX0" fmla="*/ 301256 w 3235842"/>
              <a:gd name="connsiteY0" fmla="*/ 0 h 1435396"/>
              <a:gd name="connsiteX1" fmla="*/ 731434 w 3235842"/>
              <a:gd name="connsiteY1" fmla="*/ 0 h 1435396"/>
              <a:gd name="connsiteX2" fmla="*/ 732671 w 3235842"/>
              <a:gd name="connsiteY2" fmla="*/ 12275 h 1435396"/>
              <a:gd name="connsiteX3" fmla="*/ 1102458 w 3235842"/>
              <a:gd name="connsiteY3" fmla="*/ 313660 h 1435396"/>
              <a:gd name="connsiteX4" fmla="*/ 1472246 w 3235842"/>
              <a:gd name="connsiteY4" fmla="*/ 12275 h 1435396"/>
              <a:gd name="connsiteX5" fmla="*/ 1473483 w 3235842"/>
              <a:gd name="connsiteY5" fmla="*/ 0 h 1435396"/>
              <a:gd name="connsiteX6" fmla="*/ 3235842 w 3235842"/>
              <a:gd name="connsiteY6" fmla="*/ 0 h 1435396"/>
              <a:gd name="connsiteX7" fmla="*/ 3235842 w 3235842"/>
              <a:gd name="connsiteY7" fmla="*/ 1435396 h 1435396"/>
              <a:gd name="connsiteX8" fmla="*/ 301256 w 3235842"/>
              <a:gd name="connsiteY8" fmla="*/ 1435396 h 1435396"/>
              <a:gd name="connsiteX9" fmla="*/ 301256 w 3235842"/>
              <a:gd name="connsiteY9" fmla="*/ 1003592 h 1435396"/>
              <a:gd name="connsiteX10" fmla="*/ 0 w 3235842"/>
              <a:gd name="connsiteY10" fmla="*/ 702336 h 1435396"/>
              <a:gd name="connsiteX11" fmla="*/ 301256 w 3235842"/>
              <a:gd name="connsiteY11" fmla="*/ 401080 h 1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5842" h="1435396">
                <a:moveTo>
                  <a:pt x="301256" y="0"/>
                </a:moveTo>
                <a:lnTo>
                  <a:pt x="731434" y="0"/>
                </a:lnTo>
                <a:lnTo>
                  <a:pt x="732671" y="12275"/>
                </a:lnTo>
                <a:cubicBezTo>
                  <a:pt x="767867" y="184275"/>
                  <a:pt x="920053" y="313660"/>
                  <a:pt x="1102458" y="313660"/>
                </a:cubicBezTo>
                <a:cubicBezTo>
                  <a:pt x="1284863" y="313660"/>
                  <a:pt x="1437049" y="184275"/>
                  <a:pt x="1472246" y="12275"/>
                </a:cubicBezTo>
                <a:lnTo>
                  <a:pt x="1473483" y="0"/>
                </a:lnTo>
                <a:lnTo>
                  <a:pt x="3235842" y="0"/>
                </a:lnTo>
                <a:lnTo>
                  <a:pt x="3235842" y="1435396"/>
                </a:lnTo>
                <a:lnTo>
                  <a:pt x="301256" y="1435396"/>
                </a:lnTo>
                <a:lnTo>
                  <a:pt x="301256" y="1003592"/>
                </a:lnTo>
                <a:cubicBezTo>
                  <a:pt x="134877" y="1003592"/>
                  <a:pt x="0" y="868715"/>
                  <a:pt x="0" y="702336"/>
                </a:cubicBezTo>
                <a:cubicBezTo>
                  <a:pt x="0" y="535957"/>
                  <a:pt x="134877" y="401080"/>
                  <a:pt x="301256" y="401080"/>
                </a:cubicBez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FR"/>
          </a:p>
        </p:txBody>
      </p:sp>
      <p:sp>
        <p:nvSpPr>
          <p:cNvPr id="9" name="Freeform 69">
            <a:extLst>
              <a:ext uri="{FF2B5EF4-FFF2-40B4-BE49-F238E27FC236}">
                <a16:creationId xmlns:a16="http://schemas.microsoft.com/office/drawing/2014/main" id="{359310BD-F3E3-4F3B-9FE2-5D25FACAD85C}"/>
              </a:ext>
            </a:extLst>
          </p:cNvPr>
          <p:cNvSpPr/>
          <p:nvPr/>
        </p:nvSpPr>
        <p:spPr>
          <a:xfrm>
            <a:off x="3159591" y="4022495"/>
            <a:ext cx="2934586" cy="1786434"/>
          </a:xfrm>
          <a:custGeom>
            <a:avLst/>
            <a:gdLst>
              <a:gd name="connsiteX0" fmla="*/ 2282456 w 2934586"/>
              <a:gd name="connsiteY0" fmla="*/ 0 h 1786434"/>
              <a:gd name="connsiteX1" fmla="*/ 2583712 w 2934586"/>
              <a:gd name="connsiteY1" fmla="*/ 301256 h 1786434"/>
              <a:gd name="connsiteX2" fmla="*/ 2578694 w 2934586"/>
              <a:gd name="connsiteY2" fmla="*/ 351038 h 1786434"/>
              <a:gd name="connsiteX3" fmla="*/ 2934586 w 2934586"/>
              <a:gd name="connsiteY3" fmla="*/ 351038 h 1786434"/>
              <a:gd name="connsiteX4" fmla="*/ 2934586 w 2934586"/>
              <a:gd name="connsiteY4" fmla="*/ 705150 h 1786434"/>
              <a:gd name="connsiteX5" fmla="*/ 2883711 w 2934586"/>
              <a:gd name="connsiteY5" fmla="*/ 720943 h 1786434"/>
              <a:gd name="connsiteX6" fmla="*/ 2653178 w 2934586"/>
              <a:gd name="connsiteY6" fmla="*/ 1068736 h 1786434"/>
              <a:gd name="connsiteX7" fmla="*/ 2883711 w 2934586"/>
              <a:gd name="connsiteY7" fmla="*/ 1416530 h 1786434"/>
              <a:gd name="connsiteX8" fmla="*/ 2934586 w 2934586"/>
              <a:gd name="connsiteY8" fmla="*/ 1432322 h 1786434"/>
              <a:gd name="connsiteX9" fmla="*/ 2934586 w 2934586"/>
              <a:gd name="connsiteY9" fmla="*/ 1786434 h 1786434"/>
              <a:gd name="connsiteX10" fmla="*/ 0 w 2934586"/>
              <a:gd name="connsiteY10" fmla="*/ 1786434 h 1786434"/>
              <a:gd name="connsiteX11" fmla="*/ 0 w 2934586"/>
              <a:gd name="connsiteY11" fmla="*/ 351038 h 1786434"/>
              <a:gd name="connsiteX12" fmla="*/ 1986219 w 2934586"/>
              <a:gd name="connsiteY12" fmla="*/ 351038 h 1786434"/>
              <a:gd name="connsiteX13" fmla="*/ 1981200 w 2934586"/>
              <a:gd name="connsiteY13" fmla="*/ 301256 h 1786434"/>
              <a:gd name="connsiteX14" fmla="*/ 2282456 w 2934586"/>
              <a:gd name="connsiteY14" fmla="*/ 0 h 178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4586" h="1786434">
                <a:moveTo>
                  <a:pt x="2282456" y="0"/>
                </a:moveTo>
                <a:cubicBezTo>
                  <a:pt x="2448835" y="0"/>
                  <a:pt x="2583712" y="134877"/>
                  <a:pt x="2583712" y="301256"/>
                </a:cubicBezTo>
                <a:lnTo>
                  <a:pt x="2578694" y="351038"/>
                </a:lnTo>
                <a:lnTo>
                  <a:pt x="2934586" y="351038"/>
                </a:lnTo>
                <a:lnTo>
                  <a:pt x="2934586" y="705150"/>
                </a:lnTo>
                <a:lnTo>
                  <a:pt x="2883711" y="720943"/>
                </a:lnTo>
                <a:cubicBezTo>
                  <a:pt x="2748237" y="778244"/>
                  <a:pt x="2653178" y="912389"/>
                  <a:pt x="2653178" y="1068736"/>
                </a:cubicBezTo>
                <a:cubicBezTo>
                  <a:pt x="2653178" y="1225083"/>
                  <a:pt x="2748237" y="1359229"/>
                  <a:pt x="2883711" y="1416530"/>
                </a:cubicBezTo>
                <a:lnTo>
                  <a:pt x="2934586" y="1432322"/>
                </a:lnTo>
                <a:lnTo>
                  <a:pt x="2934586" y="1786434"/>
                </a:lnTo>
                <a:lnTo>
                  <a:pt x="0" y="1786434"/>
                </a:lnTo>
                <a:lnTo>
                  <a:pt x="0" y="351038"/>
                </a:lnTo>
                <a:lnTo>
                  <a:pt x="1986219" y="351038"/>
                </a:lnTo>
                <a:lnTo>
                  <a:pt x="1981200" y="301256"/>
                </a:lnTo>
                <a:cubicBezTo>
                  <a:pt x="1981200" y="134877"/>
                  <a:pt x="2116077" y="0"/>
                  <a:pt x="2282456" y="0"/>
                </a:cubicBez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FR"/>
          </a:p>
        </p:txBody>
      </p:sp>
      <p:sp>
        <p:nvSpPr>
          <p:cNvPr id="11" name="Rectangle 10">
            <a:extLst>
              <a:ext uri="{FF2B5EF4-FFF2-40B4-BE49-F238E27FC236}">
                <a16:creationId xmlns:a16="http://schemas.microsoft.com/office/drawing/2014/main" id="{EF70D218-0A88-4E0F-8300-5C4096698B77}"/>
              </a:ext>
            </a:extLst>
          </p:cNvPr>
          <p:cNvSpPr/>
          <p:nvPr/>
        </p:nvSpPr>
        <p:spPr>
          <a:xfrm>
            <a:off x="3363332" y="4942467"/>
            <a:ext cx="2339102" cy="369332"/>
          </a:xfrm>
          <a:prstGeom prst="rect">
            <a:avLst/>
          </a:prstGeom>
        </p:spPr>
        <p:txBody>
          <a:bodyPr wrap="none">
            <a:spAutoFit/>
          </a:bodyPr>
          <a:lstStyle/>
          <a:p>
            <a:r>
              <a:rPr lang="en-US" dirty="0">
                <a:solidFill>
                  <a:schemeClr val="accent4"/>
                </a:solidFill>
                <a:latin typeface="Roboto Condensed Light" panose="020B0604020202020204" charset="0"/>
                <a:ea typeface="Roboto Condensed Light" panose="020B0604020202020204" charset="0"/>
              </a:rPr>
              <a:t>Private Transmission</a:t>
            </a:r>
            <a:endParaRPr lang="en-FR" dirty="0">
              <a:solidFill>
                <a:schemeClr val="accent4"/>
              </a:solidFill>
            </a:endParaRPr>
          </a:p>
        </p:txBody>
      </p:sp>
      <p:sp>
        <p:nvSpPr>
          <p:cNvPr id="13" name="Rectangle 12">
            <a:extLst>
              <a:ext uri="{FF2B5EF4-FFF2-40B4-BE49-F238E27FC236}">
                <a16:creationId xmlns:a16="http://schemas.microsoft.com/office/drawing/2014/main" id="{85657FCB-BEBE-4CC9-B935-3FA7D873D8E6}"/>
              </a:ext>
            </a:extLst>
          </p:cNvPr>
          <p:cNvSpPr/>
          <p:nvPr/>
        </p:nvSpPr>
        <p:spPr>
          <a:xfrm>
            <a:off x="6683122" y="3239117"/>
            <a:ext cx="2430775" cy="646331"/>
          </a:xfrm>
          <a:prstGeom prst="rect">
            <a:avLst/>
          </a:prstGeom>
        </p:spPr>
        <p:txBody>
          <a:bodyPr wrap="square">
            <a:spAutoFit/>
          </a:bodyPr>
          <a:lstStyle/>
          <a:p>
            <a:r>
              <a:rPr lang="en-US" dirty="0">
                <a:solidFill>
                  <a:schemeClr val="accent4"/>
                </a:solidFill>
                <a:latin typeface="Roboto Condensed Light" panose="020B0604020202020204" charset="0"/>
                <a:ea typeface="Roboto Condensed Light" panose="020B0604020202020204" charset="0"/>
              </a:rPr>
              <a:t>Key agreement and management</a:t>
            </a:r>
            <a:endParaRPr lang="en-FR" dirty="0">
              <a:solidFill>
                <a:schemeClr val="accent4"/>
              </a:solidFill>
            </a:endParaRPr>
          </a:p>
        </p:txBody>
      </p:sp>
      <p:sp>
        <p:nvSpPr>
          <p:cNvPr id="15" name="Rectangle 14">
            <a:extLst>
              <a:ext uri="{FF2B5EF4-FFF2-40B4-BE49-F238E27FC236}">
                <a16:creationId xmlns:a16="http://schemas.microsoft.com/office/drawing/2014/main" id="{C8059060-1092-4537-91E4-EF0966EC7F56}"/>
              </a:ext>
            </a:extLst>
          </p:cNvPr>
          <p:cNvSpPr/>
          <p:nvPr/>
        </p:nvSpPr>
        <p:spPr>
          <a:xfrm>
            <a:off x="6786102" y="4876790"/>
            <a:ext cx="1848448" cy="646331"/>
          </a:xfrm>
          <a:prstGeom prst="rect">
            <a:avLst/>
          </a:prstGeom>
        </p:spPr>
        <p:txBody>
          <a:bodyPr wrap="square">
            <a:spAutoFit/>
          </a:bodyPr>
          <a:lstStyle/>
          <a:p>
            <a:r>
              <a:rPr lang="en-US" dirty="0">
                <a:solidFill>
                  <a:schemeClr val="accent4"/>
                </a:solidFill>
                <a:latin typeface="Roboto Condensed Light" panose="020B0604020202020204" charset="0"/>
                <a:ea typeface="Roboto Condensed Light" panose="020B0604020202020204" charset="0"/>
              </a:rPr>
              <a:t>Multi-device communication</a:t>
            </a:r>
            <a:endParaRPr lang="en-FR" dirty="0">
              <a:solidFill>
                <a:schemeClr val="accent4"/>
              </a:solidFill>
            </a:endParaRPr>
          </a:p>
        </p:txBody>
      </p:sp>
      <p:sp>
        <p:nvSpPr>
          <p:cNvPr id="17" name="Rectangle 16">
            <a:extLst>
              <a:ext uri="{FF2B5EF4-FFF2-40B4-BE49-F238E27FC236}">
                <a16:creationId xmlns:a16="http://schemas.microsoft.com/office/drawing/2014/main" id="{7E8FD01B-D63A-4CE6-8564-89DE1F5D7B7A}"/>
              </a:ext>
            </a:extLst>
          </p:cNvPr>
          <p:cNvSpPr/>
          <p:nvPr/>
        </p:nvSpPr>
        <p:spPr>
          <a:xfrm>
            <a:off x="3572491" y="3272573"/>
            <a:ext cx="1263551" cy="369332"/>
          </a:xfrm>
          <a:prstGeom prst="rect">
            <a:avLst/>
          </a:prstGeom>
        </p:spPr>
        <p:txBody>
          <a:bodyPr wrap="square">
            <a:spAutoFit/>
          </a:bodyPr>
          <a:lstStyle/>
          <a:p>
            <a:r>
              <a:rPr lang="en-US" dirty="0">
                <a:solidFill>
                  <a:schemeClr val="accent4"/>
                </a:solidFill>
                <a:latin typeface="Roboto Condensed Light" panose="020B0604020202020204" charset="0"/>
                <a:ea typeface="Roboto Condensed Light" panose="020B0604020202020204" charset="0"/>
              </a:rPr>
              <a:t>Encryption</a:t>
            </a:r>
            <a:endParaRPr lang="en-FR" dirty="0">
              <a:solidFill>
                <a:schemeClr val="accent4"/>
              </a:solidFill>
            </a:endParaRPr>
          </a:p>
        </p:txBody>
      </p:sp>
      <p:sp>
        <p:nvSpPr>
          <p:cNvPr id="27" name="TextBox 26">
            <a:extLst>
              <a:ext uri="{FF2B5EF4-FFF2-40B4-BE49-F238E27FC236}">
                <a16:creationId xmlns:a16="http://schemas.microsoft.com/office/drawing/2014/main" id="{8A08947E-A579-4407-8C95-2282712A8970}"/>
              </a:ext>
            </a:extLst>
          </p:cNvPr>
          <p:cNvSpPr txBox="1"/>
          <p:nvPr/>
        </p:nvSpPr>
        <p:spPr>
          <a:xfrm>
            <a:off x="286731" y="260024"/>
            <a:ext cx="10639019" cy="523220"/>
          </a:xfrm>
          <a:prstGeom prst="rect">
            <a:avLst/>
          </a:prstGeom>
          <a:noFill/>
        </p:spPr>
        <p:txBody>
          <a:bodyPr wrap="square" rtlCol="0">
            <a:spAutoFit/>
          </a:bodyPr>
          <a:lstStyle/>
          <a:p>
            <a:r>
              <a:rPr lang="fr-FR" sz="2800" b="1" dirty="0">
                <a:solidFill>
                  <a:schemeClr val="bg1"/>
                </a:solidFill>
                <a:latin typeface="Roboto" panose="02000000000000000000" pitchFamily="2" charset="0"/>
                <a:ea typeface="Roboto" panose="02000000000000000000" pitchFamily="2" charset="0"/>
              </a:rPr>
              <a:t>PRODUCT: DEVELOPER TOOLS, PROFESSIONALLY MANAGED</a:t>
            </a:r>
          </a:p>
        </p:txBody>
      </p:sp>
      <p:sp>
        <p:nvSpPr>
          <p:cNvPr id="29" name="TextBox 28">
            <a:extLst>
              <a:ext uri="{FF2B5EF4-FFF2-40B4-BE49-F238E27FC236}">
                <a16:creationId xmlns:a16="http://schemas.microsoft.com/office/drawing/2014/main" id="{B6A38993-5D41-4614-8FF4-F55F46EAB415}"/>
              </a:ext>
            </a:extLst>
          </p:cNvPr>
          <p:cNvSpPr txBox="1"/>
          <p:nvPr/>
        </p:nvSpPr>
        <p:spPr>
          <a:xfrm>
            <a:off x="1833562" y="1519116"/>
            <a:ext cx="8524876" cy="861774"/>
          </a:xfrm>
          <a:prstGeom prst="rect">
            <a:avLst/>
          </a:prstGeom>
          <a:noFill/>
        </p:spPr>
        <p:txBody>
          <a:bodyPr wrap="square" rtlCol="0">
            <a:spAutoFit/>
          </a:bodyPr>
          <a:lstStyle/>
          <a:p>
            <a:pPr algn="ctr"/>
            <a:r>
              <a:rPr lang="en-US" sz="2500" b="1" dirty="0">
                <a:solidFill>
                  <a:schemeClr val="bg1"/>
                </a:solidFill>
                <a:latin typeface="Roboto" panose="02000000000000000000" pitchFamily="2" charset="0"/>
                <a:ea typeface="Roboto" panose="02000000000000000000" pitchFamily="2" charset="0"/>
              </a:rPr>
              <a:t>Enable developers to build privacy-by-design software </a:t>
            </a:r>
            <a:r>
              <a:rPr lang="en-US" sz="2500" dirty="0">
                <a:solidFill>
                  <a:schemeClr val="bg1"/>
                </a:solidFill>
                <a:latin typeface="Roboto" panose="02000000000000000000" pitchFamily="2" charset="0"/>
                <a:ea typeface="Roboto" panose="02000000000000000000" pitchFamily="2" charset="0"/>
              </a:rPr>
              <a:t>and easily overcome challenges related to data in motion</a:t>
            </a:r>
          </a:p>
        </p:txBody>
      </p:sp>
    </p:spTree>
    <p:extLst>
      <p:ext uri="{BB962C8B-B14F-4D97-AF65-F5344CB8AC3E}">
        <p14:creationId xmlns:p14="http://schemas.microsoft.com/office/powerpoint/2010/main" val="7218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500757-F2B2-40A6-BACA-F8F0E58FFD94}"/>
              </a:ext>
            </a:extLst>
          </p:cNvPr>
          <p:cNvGrpSpPr/>
          <p:nvPr/>
        </p:nvGrpSpPr>
        <p:grpSpPr>
          <a:xfrm>
            <a:off x="3583657" y="511357"/>
            <a:ext cx="5350273" cy="5000362"/>
            <a:chOff x="2312254" y="-794464"/>
            <a:chExt cx="5349002" cy="4943264"/>
          </a:xfrm>
        </p:grpSpPr>
        <p:pic>
          <p:nvPicPr>
            <p:cNvPr id="3" name="Graphic 2" descr="Cloud">
              <a:extLst>
                <a:ext uri="{FF2B5EF4-FFF2-40B4-BE49-F238E27FC236}">
                  <a16:creationId xmlns:a16="http://schemas.microsoft.com/office/drawing/2014/main" id="{44AE7425-F7CE-4554-A8B6-6746742EC0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63178" y="-794464"/>
              <a:ext cx="4698744" cy="4698712"/>
            </a:xfrm>
            <a:prstGeom prst="rect">
              <a:avLst/>
            </a:prstGeom>
          </p:spPr>
        </p:pic>
        <p:pic>
          <p:nvPicPr>
            <p:cNvPr id="4" name="Graphic 3" descr="Cloud">
              <a:extLst>
                <a:ext uri="{FF2B5EF4-FFF2-40B4-BE49-F238E27FC236}">
                  <a16:creationId xmlns:a16="http://schemas.microsoft.com/office/drawing/2014/main" id="{F32EED02-C668-4436-B379-DA8DF80F9A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2254" y="1461792"/>
              <a:ext cx="1349846" cy="1349836"/>
            </a:xfrm>
            <a:prstGeom prst="rect">
              <a:avLst/>
            </a:prstGeom>
          </p:spPr>
        </p:pic>
        <p:pic>
          <p:nvPicPr>
            <p:cNvPr id="5" name="Graphic 4" descr="Cloud">
              <a:extLst>
                <a:ext uri="{FF2B5EF4-FFF2-40B4-BE49-F238E27FC236}">
                  <a16:creationId xmlns:a16="http://schemas.microsoft.com/office/drawing/2014/main" id="{96BF2EE4-1FAA-44A6-B2B8-61E937E0E4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1411" y="1397787"/>
              <a:ext cx="1349845" cy="1349836"/>
            </a:xfrm>
            <a:prstGeom prst="rect">
              <a:avLst/>
            </a:prstGeom>
          </p:spPr>
        </p:pic>
        <p:pic>
          <p:nvPicPr>
            <p:cNvPr id="6" name="Graphic 5" descr="Cloud">
              <a:extLst>
                <a:ext uri="{FF2B5EF4-FFF2-40B4-BE49-F238E27FC236}">
                  <a16:creationId xmlns:a16="http://schemas.microsoft.com/office/drawing/2014/main" id="{84F22254-EAF0-49FD-86C5-76058489E9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6254" y="1811398"/>
              <a:ext cx="1349845" cy="1349836"/>
            </a:xfrm>
            <a:prstGeom prst="rect">
              <a:avLst/>
            </a:prstGeom>
          </p:spPr>
        </p:pic>
        <p:pic>
          <p:nvPicPr>
            <p:cNvPr id="7" name="Graphic 6" descr="Smart Phone">
              <a:extLst>
                <a:ext uri="{FF2B5EF4-FFF2-40B4-BE49-F238E27FC236}">
                  <a16:creationId xmlns:a16="http://schemas.microsoft.com/office/drawing/2014/main" id="{7C8133D4-363E-4CFB-8EAA-E68AFDAB1B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5991" y="2877675"/>
              <a:ext cx="914406" cy="914399"/>
            </a:xfrm>
            <a:prstGeom prst="rect">
              <a:avLst/>
            </a:prstGeom>
          </p:spPr>
        </p:pic>
        <p:pic>
          <p:nvPicPr>
            <p:cNvPr id="8" name="Graphic 7" descr="Database">
              <a:extLst>
                <a:ext uri="{FF2B5EF4-FFF2-40B4-BE49-F238E27FC236}">
                  <a16:creationId xmlns:a16="http://schemas.microsoft.com/office/drawing/2014/main" id="{8C56CA13-D9BC-401C-8962-D52C10A4C7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94414" y="2952967"/>
              <a:ext cx="448648" cy="448645"/>
            </a:xfrm>
            <a:prstGeom prst="rect">
              <a:avLst/>
            </a:prstGeom>
          </p:spPr>
        </p:pic>
        <p:pic>
          <p:nvPicPr>
            <p:cNvPr id="9" name="Graphic 8" descr="Database">
              <a:extLst>
                <a:ext uri="{FF2B5EF4-FFF2-40B4-BE49-F238E27FC236}">
                  <a16:creationId xmlns:a16="http://schemas.microsoft.com/office/drawing/2014/main" id="{94525591-9EFA-475A-80C8-2E1D0AC267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62012" y="2936911"/>
              <a:ext cx="448648" cy="448645"/>
            </a:xfrm>
            <a:prstGeom prst="rect">
              <a:avLst/>
            </a:prstGeom>
          </p:spPr>
        </p:pic>
        <p:pic>
          <p:nvPicPr>
            <p:cNvPr id="10" name="Graphic 9" descr="Monitor">
              <a:extLst>
                <a:ext uri="{FF2B5EF4-FFF2-40B4-BE49-F238E27FC236}">
                  <a16:creationId xmlns:a16="http://schemas.microsoft.com/office/drawing/2014/main" id="{87EA79F7-374F-43F0-8DC8-D3FB565E0D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1955" y="2640653"/>
              <a:ext cx="1508157" cy="1508147"/>
            </a:xfrm>
            <a:prstGeom prst="rect">
              <a:avLst/>
            </a:prstGeom>
          </p:spPr>
        </p:pic>
        <p:pic>
          <p:nvPicPr>
            <p:cNvPr id="11" name="Graphic 10" descr="Database">
              <a:extLst>
                <a:ext uri="{FF2B5EF4-FFF2-40B4-BE49-F238E27FC236}">
                  <a16:creationId xmlns:a16="http://schemas.microsoft.com/office/drawing/2014/main" id="{A781F88E-5571-4836-B1B7-9B81C7B117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87178" y="2019539"/>
              <a:ext cx="448648" cy="448645"/>
            </a:xfrm>
            <a:prstGeom prst="rect">
              <a:avLst/>
            </a:prstGeom>
          </p:spPr>
        </p:pic>
        <p:pic>
          <p:nvPicPr>
            <p:cNvPr id="12" name="Graphic 11" descr="Lock">
              <a:extLst>
                <a:ext uri="{FF2B5EF4-FFF2-40B4-BE49-F238E27FC236}">
                  <a16:creationId xmlns:a16="http://schemas.microsoft.com/office/drawing/2014/main" id="{ADB2F140-1110-44D6-8FA6-F22B4AE3F0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57668" y="2117292"/>
              <a:ext cx="338951" cy="338948"/>
            </a:xfrm>
            <a:prstGeom prst="rect">
              <a:avLst/>
            </a:prstGeom>
          </p:spPr>
        </p:pic>
        <p:pic>
          <p:nvPicPr>
            <p:cNvPr id="13" name="Graphic 12" descr="Database">
              <a:extLst>
                <a:ext uri="{FF2B5EF4-FFF2-40B4-BE49-F238E27FC236}">
                  <a16:creationId xmlns:a16="http://schemas.microsoft.com/office/drawing/2014/main" id="{6AE2B736-B5A3-4BB6-B572-0FC2ADEE5C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8335" y="1971511"/>
              <a:ext cx="448648" cy="448645"/>
            </a:xfrm>
            <a:prstGeom prst="rect">
              <a:avLst/>
            </a:prstGeom>
          </p:spPr>
        </p:pic>
        <p:pic>
          <p:nvPicPr>
            <p:cNvPr id="14" name="Graphic 13" descr="Lock">
              <a:extLst>
                <a:ext uri="{FF2B5EF4-FFF2-40B4-BE49-F238E27FC236}">
                  <a16:creationId xmlns:a16="http://schemas.microsoft.com/office/drawing/2014/main" id="{C59430F8-F675-4BA6-9D81-032269056B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68827" y="2069263"/>
              <a:ext cx="338951" cy="338948"/>
            </a:xfrm>
            <a:prstGeom prst="rect">
              <a:avLst/>
            </a:prstGeom>
          </p:spPr>
        </p:pic>
        <p:sp>
          <p:nvSpPr>
            <p:cNvPr id="15" name="Oval 14">
              <a:extLst>
                <a:ext uri="{FF2B5EF4-FFF2-40B4-BE49-F238E27FC236}">
                  <a16:creationId xmlns:a16="http://schemas.microsoft.com/office/drawing/2014/main" id="{FAA93F24-CAFA-4DC6-AADF-4A474B1C3BE4}"/>
                </a:ext>
              </a:extLst>
            </p:cNvPr>
            <p:cNvSpPr/>
            <p:nvPr/>
          </p:nvSpPr>
          <p:spPr>
            <a:xfrm>
              <a:off x="4510645" y="2429594"/>
              <a:ext cx="422119" cy="422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6" name="Graphic 15" descr="Lock">
              <a:extLst>
                <a:ext uri="{FF2B5EF4-FFF2-40B4-BE49-F238E27FC236}">
                  <a16:creationId xmlns:a16="http://schemas.microsoft.com/office/drawing/2014/main" id="{9CF42F7F-CCA7-4D9D-8A0E-3CF91DBCD8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52230" y="2455558"/>
              <a:ext cx="338951" cy="338948"/>
            </a:xfrm>
            <a:prstGeom prst="rect">
              <a:avLst/>
            </a:prstGeom>
          </p:spPr>
        </p:pic>
        <p:sp>
          <p:nvSpPr>
            <p:cNvPr id="17" name="Oval 16">
              <a:extLst>
                <a:ext uri="{FF2B5EF4-FFF2-40B4-BE49-F238E27FC236}">
                  <a16:creationId xmlns:a16="http://schemas.microsoft.com/office/drawing/2014/main" id="{2537E147-24AF-4B3D-BC47-4E999A421ECE}"/>
                </a:ext>
              </a:extLst>
            </p:cNvPr>
            <p:cNvSpPr/>
            <p:nvPr/>
          </p:nvSpPr>
          <p:spPr>
            <a:xfrm>
              <a:off x="3618279" y="3372099"/>
              <a:ext cx="422119" cy="422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8" name="Oval 17">
              <a:extLst>
                <a:ext uri="{FF2B5EF4-FFF2-40B4-BE49-F238E27FC236}">
                  <a16:creationId xmlns:a16="http://schemas.microsoft.com/office/drawing/2014/main" id="{677A3C00-0DC2-42D6-9220-18CD1B8F4372}"/>
                </a:ext>
              </a:extLst>
            </p:cNvPr>
            <p:cNvSpPr/>
            <p:nvPr/>
          </p:nvSpPr>
          <p:spPr>
            <a:xfrm>
              <a:off x="5390808" y="3371293"/>
              <a:ext cx="422119" cy="422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TextBox 18">
              <a:extLst>
                <a:ext uri="{FF2B5EF4-FFF2-40B4-BE49-F238E27FC236}">
                  <a16:creationId xmlns:a16="http://schemas.microsoft.com/office/drawing/2014/main" id="{0CADE776-189B-406A-8B04-E3F86FE0C0AD}"/>
                </a:ext>
              </a:extLst>
            </p:cNvPr>
            <p:cNvSpPr txBox="1"/>
            <p:nvPr/>
          </p:nvSpPr>
          <p:spPr>
            <a:xfrm>
              <a:off x="3616286" y="3497597"/>
              <a:ext cx="597337" cy="184666"/>
            </a:xfrm>
            <a:prstGeom prst="rect">
              <a:avLst/>
            </a:prstGeom>
            <a:noFill/>
          </p:spPr>
          <p:txBody>
            <a:bodyPr wrap="square" rtlCol="0">
              <a:spAutoFit/>
            </a:bodyPr>
            <a:lstStyle/>
            <a:p>
              <a:r>
                <a:rPr lang="en-FR" sz="600" dirty="0"/>
                <a:t>0101110</a:t>
              </a:r>
            </a:p>
          </p:txBody>
        </p:sp>
        <p:sp>
          <p:nvSpPr>
            <p:cNvPr id="20" name="TextBox 19">
              <a:extLst>
                <a:ext uri="{FF2B5EF4-FFF2-40B4-BE49-F238E27FC236}">
                  <a16:creationId xmlns:a16="http://schemas.microsoft.com/office/drawing/2014/main" id="{0A71C45D-BA27-4104-856D-72E14BC0C39A}"/>
                </a:ext>
              </a:extLst>
            </p:cNvPr>
            <p:cNvSpPr txBox="1"/>
            <p:nvPr/>
          </p:nvSpPr>
          <p:spPr>
            <a:xfrm>
              <a:off x="5390808" y="3490017"/>
              <a:ext cx="597337" cy="184666"/>
            </a:xfrm>
            <a:prstGeom prst="rect">
              <a:avLst/>
            </a:prstGeom>
            <a:noFill/>
          </p:spPr>
          <p:txBody>
            <a:bodyPr wrap="square" rtlCol="0">
              <a:spAutoFit/>
            </a:bodyPr>
            <a:lstStyle/>
            <a:p>
              <a:r>
                <a:rPr lang="en-FR" sz="600" dirty="0"/>
                <a:t>0101110</a:t>
              </a:r>
            </a:p>
          </p:txBody>
        </p:sp>
        <p:cxnSp>
          <p:nvCxnSpPr>
            <p:cNvPr id="21" name="Straight Connector 20">
              <a:extLst>
                <a:ext uri="{FF2B5EF4-FFF2-40B4-BE49-F238E27FC236}">
                  <a16:creationId xmlns:a16="http://schemas.microsoft.com/office/drawing/2014/main" id="{F0C7880E-D7D9-4C5D-A2DB-AF346212A15D}"/>
                </a:ext>
              </a:extLst>
            </p:cNvPr>
            <p:cNvCxnSpPr>
              <a:stCxn id="17" idx="7"/>
              <a:endCxn id="15" idx="3"/>
            </p:cNvCxnSpPr>
            <p:nvPr/>
          </p:nvCxnSpPr>
          <p:spPr>
            <a:xfrm flipV="1">
              <a:off x="3978579" y="2789893"/>
              <a:ext cx="593884" cy="6440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A6E4BE-7862-4CFE-9DFD-5670CD1C9A0F}"/>
                </a:ext>
              </a:extLst>
            </p:cNvPr>
            <p:cNvCxnSpPr>
              <a:cxnSpLocks/>
              <a:stCxn id="15" idx="5"/>
              <a:endCxn id="18" idx="1"/>
            </p:cNvCxnSpPr>
            <p:nvPr/>
          </p:nvCxnSpPr>
          <p:spPr>
            <a:xfrm>
              <a:off x="4870946" y="2789893"/>
              <a:ext cx="581681" cy="64321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ounded Rectangle 26">
              <a:extLst>
                <a:ext uri="{FF2B5EF4-FFF2-40B4-BE49-F238E27FC236}">
                  <a16:creationId xmlns:a16="http://schemas.microsoft.com/office/drawing/2014/main" id="{FEEE9342-49D6-4865-95BA-A03E282BF3AA}"/>
                </a:ext>
              </a:extLst>
            </p:cNvPr>
            <p:cNvSpPr/>
            <p:nvPr/>
          </p:nvSpPr>
          <p:spPr>
            <a:xfrm>
              <a:off x="3435303" y="3058563"/>
              <a:ext cx="304289" cy="30428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pic>
          <p:nvPicPr>
            <p:cNvPr id="24" name="Graphic 23" descr="Gears">
              <a:extLst>
                <a:ext uri="{FF2B5EF4-FFF2-40B4-BE49-F238E27FC236}">
                  <a16:creationId xmlns:a16="http://schemas.microsoft.com/office/drawing/2014/main" id="{DAF58D83-38C7-4C29-BD37-7B0A1FBB842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49367" y="3069147"/>
              <a:ext cx="248484" cy="248483"/>
            </a:xfrm>
            <a:prstGeom prst="rect">
              <a:avLst/>
            </a:prstGeom>
          </p:spPr>
        </p:pic>
        <p:sp>
          <p:nvSpPr>
            <p:cNvPr id="25" name="Rounded Rectangle 64">
              <a:extLst>
                <a:ext uri="{FF2B5EF4-FFF2-40B4-BE49-F238E27FC236}">
                  <a16:creationId xmlns:a16="http://schemas.microsoft.com/office/drawing/2014/main" id="{2910129E-BE41-4A4E-8789-4FE9816A1153}"/>
                </a:ext>
              </a:extLst>
            </p:cNvPr>
            <p:cNvSpPr/>
            <p:nvPr/>
          </p:nvSpPr>
          <p:spPr>
            <a:xfrm>
              <a:off x="5736516" y="2993501"/>
              <a:ext cx="304289" cy="30428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pic>
          <p:nvPicPr>
            <p:cNvPr id="26" name="Graphic 25" descr="Gears">
              <a:extLst>
                <a:ext uri="{FF2B5EF4-FFF2-40B4-BE49-F238E27FC236}">
                  <a16:creationId xmlns:a16="http://schemas.microsoft.com/office/drawing/2014/main" id="{E3BCA681-DABF-4708-B343-C315583B60D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50582" y="3004085"/>
              <a:ext cx="248484" cy="248483"/>
            </a:xfrm>
            <a:prstGeom prst="rect">
              <a:avLst/>
            </a:prstGeom>
          </p:spPr>
        </p:pic>
        <p:cxnSp>
          <p:nvCxnSpPr>
            <p:cNvPr id="27" name="Straight Connector 26">
              <a:extLst>
                <a:ext uri="{FF2B5EF4-FFF2-40B4-BE49-F238E27FC236}">
                  <a16:creationId xmlns:a16="http://schemas.microsoft.com/office/drawing/2014/main" id="{D77E5679-F01D-4FE1-B57F-3C8F38DAE3AD}"/>
                </a:ext>
              </a:extLst>
            </p:cNvPr>
            <p:cNvCxnSpPr>
              <a:cxnSpLocks/>
              <a:stCxn id="23" idx="0"/>
            </p:cNvCxnSpPr>
            <p:nvPr/>
          </p:nvCxnSpPr>
          <p:spPr>
            <a:xfrm flipV="1">
              <a:off x="3587447" y="1889948"/>
              <a:ext cx="630379" cy="1168615"/>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8836558A-A3E2-4B6C-8981-F64E7166EB7D}"/>
                </a:ext>
              </a:extLst>
            </p:cNvPr>
            <p:cNvCxnSpPr>
              <a:cxnSpLocks/>
            </p:cNvCxnSpPr>
            <p:nvPr/>
          </p:nvCxnSpPr>
          <p:spPr>
            <a:xfrm flipH="1" flipV="1">
              <a:off x="4996618" y="1907712"/>
              <a:ext cx="892106" cy="111409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29" name="Rounded Rectangle 74">
              <a:extLst>
                <a:ext uri="{FF2B5EF4-FFF2-40B4-BE49-F238E27FC236}">
                  <a16:creationId xmlns:a16="http://schemas.microsoft.com/office/drawing/2014/main" id="{CEAB09BD-F837-4761-BB10-70C88A63D9C3}"/>
                </a:ext>
              </a:extLst>
            </p:cNvPr>
            <p:cNvSpPr/>
            <p:nvPr/>
          </p:nvSpPr>
          <p:spPr>
            <a:xfrm>
              <a:off x="4140853" y="1018141"/>
              <a:ext cx="946712" cy="94670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pic>
          <p:nvPicPr>
            <p:cNvPr id="30" name="Graphic 29" descr="Single gear">
              <a:extLst>
                <a:ext uri="{FF2B5EF4-FFF2-40B4-BE49-F238E27FC236}">
                  <a16:creationId xmlns:a16="http://schemas.microsoft.com/office/drawing/2014/main" id="{890C4115-2FB9-4753-BC81-F85300CFD96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39326" y="1224911"/>
              <a:ext cx="551775" cy="551772"/>
            </a:xfrm>
            <a:prstGeom prst="rect">
              <a:avLst/>
            </a:prstGeom>
          </p:spPr>
        </p:pic>
        <p:pic>
          <p:nvPicPr>
            <p:cNvPr id="31" name="Graphic 30" descr="Database">
              <a:extLst>
                <a:ext uri="{FF2B5EF4-FFF2-40B4-BE49-F238E27FC236}">
                  <a16:creationId xmlns:a16="http://schemas.microsoft.com/office/drawing/2014/main" id="{A23443A1-C53D-40EA-94E8-F4161DAFB18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12314" y="1276474"/>
              <a:ext cx="448648" cy="448645"/>
            </a:xfrm>
            <a:prstGeom prst="rect">
              <a:avLst/>
            </a:prstGeom>
          </p:spPr>
        </p:pic>
        <p:cxnSp>
          <p:nvCxnSpPr>
            <p:cNvPr id="32" name="Straight Connector 31">
              <a:extLst>
                <a:ext uri="{FF2B5EF4-FFF2-40B4-BE49-F238E27FC236}">
                  <a16:creationId xmlns:a16="http://schemas.microsoft.com/office/drawing/2014/main" id="{85265412-4FAA-4E95-87E7-32F9A3F2EF26}"/>
                </a:ext>
              </a:extLst>
            </p:cNvPr>
            <p:cNvCxnSpPr>
              <a:cxnSpLocks/>
            </p:cNvCxnSpPr>
            <p:nvPr/>
          </p:nvCxnSpPr>
          <p:spPr>
            <a:xfrm flipV="1">
              <a:off x="3205186" y="2419427"/>
              <a:ext cx="9756" cy="568468"/>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7BE9C6A2-62B1-4390-8D5A-6FDAD6ACF633}"/>
                </a:ext>
              </a:extLst>
            </p:cNvPr>
            <p:cNvCxnSpPr>
              <a:cxnSpLocks/>
            </p:cNvCxnSpPr>
            <p:nvPr/>
          </p:nvCxnSpPr>
          <p:spPr>
            <a:xfrm flipV="1">
              <a:off x="6998365" y="2384500"/>
              <a:ext cx="9756" cy="568468"/>
            </a:xfrm>
            <a:prstGeom prst="line">
              <a:avLst/>
            </a:prstGeom>
            <a:ln w="57150"/>
          </p:spPr>
          <p:style>
            <a:lnRef idx="1">
              <a:schemeClr val="accent4"/>
            </a:lnRef>
            <a:fillRef idx="0">
              <a:schemeClr val="accent4"/>
            </a:fillRef>
            <a:effectRef idx="0">
              <a:schemeClr val="accent4"/>
            </a:effectRef>
            <a:fontRef idx="minor">
              <a:schemeClr val="tx1"/>
            </a:fontRef>
          </p:style>
        </p:cxnSp>
      </p:grpSp>
      <p:sp>
        <p:nvSpPr>
          <p:cNvPr id="34" name="Rectangle 33">
            <a:extLst>
              <a:ext uri="{FF2B5EF4-FFF2-40B4-BE49-F238E27FC236}">
                <a16:creationId xmlns:a16="http://schemas.microsoft.com/office/drawing/2014/main" id="{A6C02D1E-68A2-44D5-AD44-40FEB8E7EC6D}"/>
              </a:ext>
            </a:extLst>
          </p:cNvPr>
          <p:cNvSpPr/>
          <p:nvPr/>
        </p:nvSpPr>
        <p:spPr>
          <a:xfrm>
            <a:off x="4357683" y="5835588"/>
            <a:ext cx="3476634" cy="584775"/>
          </a:xfrm>
          <a:prstGeom prst="rect">
            <a:avLst/>
          </a:prstGeom>
        </p:spPr>
        <p:txBody>
          <a:bodyPr wrap="square">
            <a:spAutoFit/>
          </a:bodyPr>
          <a:lstStyle/>
          <a:p>
            <a:pPr algn="ctr">
              <a:buClr>
                <a:schemeClr val="dk2"/>
              </a:buClr>
              <a:buSzPts val="3600"/>
            </a:pPr>
            <a:r>
              <a:rPr lang="en-US" sz="1800" dirty="0">
                <a:solidFill>
                  <a:schemeClr val="bg2"/>
                </a:solidFill>
                <a:latin typeface="Squada One"/>
                <a:sym typeface="Squada One"/>
              </a:rPr>
              <a:t>Zero-trust data transfers</a:t>
            </a:r>
          </a:p>
          <a:p>
            <a:pPr algn="ctr">
              <a:buClr>
                <a:schemeClr val="dk2"/>
              </a:buClr>
              <a:buSzPts val="3600"/>
            </a:pPr>
            <a:r>
              <a:rPr lang="en-US" dirty="0">
                <a:solidFill>
                  <a:schemeClr val="bg2"/>
                </a:solidFill>
                <a:latin typeface="Squada One"/>
                <a:sym typeface="Squada One"/>
              </a:rPr>
              <a:t>at the hearth of the new architecture</a:t>
            </a:r>
            <a:endParaRPr lang="en-FR" dirty="0">
              <a:solidFill>
                <a:schemeClr val="bg2"/>
              </a:solidFill>
              <a:latin typeface="Squada One"/>
              <a:sym typeface="Squada One"/>
            </a:endParaRPr>
          </a:p>
        </p:txBody>
      </p:sp>
      <p:cxnSp>
        <p:nvCxnSpPr>
          <p:cNvPr id="35" name="Straight Arrow Connector 34">
            <a:extLst>
              <a:ext uri="{FF2B5EF4-FFF2-40B4-BE49-F238E27FC236}">
                <a16:creationId xmlns:a16="http://schemas.microsoft.com/office/drawing/2014/main" id="{6857A88F-F612-4235-8818-DFB78BA0901F}"/>
              </a:ext>
            </a:extLst>
          </p:cNvPr>
          <p:cNvCxnSpPr>
            <a:cxnSpLocks/>
            <a:stCxn id="34" idx="0"/>
          </p:cNvCxnSpPr>
          <p:nvPr/>
        </p:nvCxnSpPr>
        <p:spPr>
          <a:xfrm flipH="1" flipV="1">
            <a:off x="6082918" y="5201836"/>
            <a:ext cx="13082" cy="633752"/>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8960184-46FF-47AB-8CA8-C072CC166511}"/>
              </a:ext>
            </a:extLst>
          </p:cNvPr>
          <p:cNvSpPr/>
          <p:nvPr/>
        </p:nvSpPr>
        <p:spPr>
          <a:xfrm>
            <a:off x="9638319" y="2837816"/>
            <a:ext cx="2553681" cy="369332"/>
          </a:xfrm>
          <a:prstGeom prst="rect">
            <a:avLst/>
          </a:prstGeom>
        </p:spPr>
        <p:txBody>
          <a:bodyPr wrap="square">
            <a:spAutoFit/>
          </a:bodyPr>
          <a:lstStyle/>
          <a:p>
            <a:pPr>
              <a:buClr>
                <a:schemeClr val="dk2"/>
              </a:buClr>
              <a:buSzPts val="3600"/>
            </a:pPr>
            <a:r>
              <a:rPr lang="en-US" sz="1800" dirty="0">
                <a:solidFill>
                  <a:schemeClr val="bg2"/>
                </a:solidFill>
                <a:latin typeface="Squada One"/>
                <a:sym typeface="Squada One"/>
              </a:rPr>
              <a:t>Encrypted cloud backups</a:t>
            </a:r>
            <a:endParaRPr lang="en-FR" sz="1800" dirty="0">
              <a:solidFill>
                <a:schemeClr val="bg2"/>
              </a:solidFill>
              <a:latin typeface="Squada One"/>
              <a:sym typeface="Squada One"/>
            </a:endParaRPr>
          </a:p>
        </p:txBody>
      </p:sp>
      <p:cxnSp>
        <p:nvCxnSpPr>
          <p:cNvPr id="37" name="Straight Arrow Connector 36">
            <a:extLst>
              <a:ext uri="{FF2B5EF4-FFF2-40B4-BE49-F238E27FC236}">
                <a16:creationId xmlns:a16="http://schemas.microsoft.com/office/drawing/2014/main" id="{3647D1B3-9BBD-4880-A96A-756A172DB8F2}"/>
              </a:ext>
            </a:extLst>
          </p:cNvPr>
          <p:cNvCxnSpPr>
            <a:cxnSpLocks/>
          </p:cNvCxnSpPr>
          <p:nvPr/>
        </p:nvCxnSpPr>
        <p:spPr>
          <a:xfrm flipH="1">
            <a:off x="8933930" y="3212627"/>
            <a:ext cx="516784" cy="434854"/>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E0355EB-0E2A-4EF8-8D0F-54562A0E5497}"/>
              </a:ext>
            </a:extLst>
          </p:cNvPr>
          <p:cNvSpPr/>
          <p:nvPr/>
        </p:nvSpPr>
        <p:spPr>
          <a:xfrm>
            <a:off x="355654" y="1648996"/>
            <a:ext cx="2553681" cy="646331"/>
          </a:xfrm>
          <a:prstGeom prst="rect">
            <a:avLst/>
          </a:prstGeom>
        </p:spPr>
        <p:txBody>
          <a:bodyPr wrap="square">
            <a:spAutoFit/>
          </a:bodyPr>
          <a:lstStyle/>
          <a:p>
            <a:pPr algn="r">
              <a:buClr>
                <a:schemeClr val="dk2"/>
              </a:buClr>
              <a:buSzPts val="3600"/>
            </a:pPr>
            <a:r>
              <a:rPr lang="en-US" sz="1800" dirty="0">
                <a:solidFill>
                  <a:schemeClr val="bg2"/>
                </a:solidFill>
                <a:latin typeface="Squada One"/>
                <a:sym typeface="Squada One"/>
              </a:rPr>
              <a:t>Machine Learning on the Edge or on Encrypted Data</a:t>
            </a:r>
            <a:endParaRPr lang="en-FR" sz="1800" dirty="0">
              <a:solidFill>
                <a:schemeClr val="bg2"/>
              </a:solidFill>
              <a:latin typeface="Squada One"/>
              <a:sym typeface="Squada One"/>
            </a:endParaRPr>
          </a:p>
        </p:txBody>
      </p:sp>
      <p:cxnSp>
        <p:nvCxnSpPr>
          <p:cNvPr id="39" name="Straight Arrow Connector 38">
            <a:extLst>
              <a:ext uri="{FF2B5EF4-FFF2-40B4-BE49-F238E27FC236}">
                <a16:creationId xmlns:a16="http://schemas.microsoft.com/office/drawing/2014/main" id="{D2D007FC-348E-4535-88C4-8F0216BB226F}"/>
              </a:ext>
            </a:extLst>
          </p:cNvPr>
          <p:cNvCxnSpPr>
            <a:cxnSpLocks/>
          </p:cNvCxnSpPr>
          <p:nvPr/>
        </p:nvCxnSpPr>
        <p:spPr>
          <a:xfrm>
            <a:off x="2860597" y="2052081"/>
            <a:ext cx="1449430" cy="42254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A2F0757-E9DF-4BBC-88DB-658F903FE030}"/>
              </a:ext>
            </a:extLst>
          </p:cNvPr>
          <p:cNvSpPr txBox="1"/>
          <p:nvPr/>
        </p:nvSpPr>
        <p:spPr>
          <a:xfrm>
            <a:off x="286731" y="260024"/>
            <a:ext cx="11400444" cy="523220"/>
          </a:xfrm>
          <a:prstGeom prst="rect">
            <a:avLst/>
          </a:prstGeom>
          <a:noFill/>
        </p:spPr>
        <p:txBody>
          <a:bodyPr wrap="square" rtlCol="0">
            <a:spAutoFit/>
          </a:bodyPr>
          <a:lstStyle/>
          <a:p>
            <a:r>
              <a:rPr lang="fr-FR" sz="2800" b="1" dirty="0">
                <a:solidFill>
                  <a:schemeClr val="bg1"/>
                </a:solidFill>
                <a:latin typeface="Roboto" panose="02000000000000000000" pitchFamily="2" charset="0"/>
                <a:ea typeface="Roboto" panose="02000000000000000000" pitchFamily="2" charset="0"/>
              </a:rPr>
              <a:t>TECHNICAL PRODUCT VISION FOR FUTURE SOFTWARE SYSTEMS</a:t>
            </a:r>
          </a:p>
        </p:txBody>
      </p:sp>
    </p:spTree>
    <p:extLst>
      <p:ext uri="{BB962C8B-B14F-4D97-AF65-F5344CB8AC3E}">
        <p14:creationId xmlns:p14="http://schemas.microsoft.com/office/powerpoint/2010/main" val="2532400492"/>
      </p:ext>
    </p:extLst>
  </p:cSld>
  <p:clrMapOvr>
    <a:masterClrMapping/>
  </p:clrMapOvr>
</p:sld>
</file>

<file path=ppt/theme/theme1.xml><?xml version="1.0" encoding="utf-8"?>
<a:theme xmlns:a="http://schemas.openxmlformats.org/drawingml/2006/main" name="Office Theme">
  <a:themeElements>
    <a:clrScheme name="Custom 38">
      <a:dk1>
        <a:sysClr val="windowText" lastClr="000000"/>
      </a:dk1>
      <a:lt1>
        <a:sysClr val="window" lastClr="FFFFFF"/>
      </a:lt1>
      <a:dk2>
        <a:srgbClr val="44546A"/>
      </a:dk2>
      <a:lt2>
        <a:srgbClr val="E7E6E6"/>
      </a:lt2>
      <a:accent1>
        <a:srgbClr val="3A6DF8"/>
      </a:accent1>
      <a:accent2>
        <a:srgbClr val="16171B"/>
      </a:accent2>
      <a:accent3>
        <a:srgbClr val="9367D1"/>
      </a:accent3>
      <a:accent4>
        <a:srgbClr val="FFBA62"/>
      </a:accent4>
      <a:accent5>
        <a:srgbClr val="FF8688"/>
      </a:accent5>
      <a:accent6>
        <a:srgbClr val="E961A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160560</TotalTime>
  <Words>282</Words>
  <Application>Microsoft Office PowerPoint</Application>
  <PresentationFormat>Widescreen</PresentationFormat>
  <Paragraphs>32</Paragraphs>
  <Slides>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Roboto</vt:lpstr>
      <vt:lpstr>Squada One</vt:lpstr>
      <vt:lpstr>brix</vt:lpstr>
      <vt:lpstr>Calibri Light</vt:lpstr>
      <vt:lpstr>Calibri</vt:lpstr>
      <vt:lpstr>Arial</vt:lpstr>
      <vt:lpstr>Roboto Condensed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dc:title>
  <dc:creator>Milan Stankovic</dc:creator>
  <cp:lastModifiedBy>vuk Janosevic</cp:lastModifiedBy>
  <cp:revision>825</cp:revision>
  <cp:lastPrinted>2019-11-25T14:40:02Z</cp:lastPrinted>
  <dcterms:created xsi:type="dcterms:W3CDTF">2019-07-03T17:43:06Z</dcterms:created>
  <dcterms:modified xsi:type="dcterms:W3CDTF">2020-09-22T21:55:43Z</dcterms:modified>
</cp:coreProperties>
</file>