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71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F5D2-7534-43DD-95C4-2318810F2F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227B-77AD-40E8-A205-2E1CFAB7C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9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F5D2-7534-43DD-95C4-2318810F2F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227B-77AD-40E8-A205-2E1CFAB7C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7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F5D2-7534-43DD-95C4-2318810F2F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227B-77AD-40E8-A205-2E1CFAB7C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0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F5D2-7534-43DD-95C4-2318810F2F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227B-77AD-40E8-A205-2E1CFAB7C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F5D2-7534-43DD-95C4-2318810F2F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227B-77AD-40E8-A205-2E1CFAB7C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4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F5D2-7534-43DD-95C4-2318810F2F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227B-77AD-40E8-A205-2E1CFAB7C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9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F5D2-7534-43DD-95C4-2318810F2F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227B-77AD-40E8-A205-2E1CFAB7C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7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F5D2-7534-43DD-95C4-2318810F2F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227B-77AD-40E8-A205-2E1CFAB7C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0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F5D2-7534-43DD-95C4-2318810F2F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227B-77AD-40E8-A205-2E1CFAB7C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4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F5D2-7534-43DD-95C4-2318810F2F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227B-77AD-40E8-A205-2E1CFAB7C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3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F5D2-7534-43DD-95C4-2318810F2F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227B-77AD-40E8-A205-2E1CFAB7C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7F5D2-7534-43DD-95C4-2318810F2F0F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4227B-77AD-40E8-A205-2E1CFAB7C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4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view of a city&#10;&#10;Description automatically generated">
            <a:extLst>
              <a:ext uri="{FF2B5EF4-FFF2-40B4-BE49-F238E27FC236}">
                <a16:creationId xmlns:a16="http://schemas.microsoft.com/office/drawing/2014/main" id="{3C9E6E74-7219-47AA-9D44-0D71393B8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28" y="4913930"/>
            <a:ext cx="1740760" cy="1152971"/>
          </a:xfrm>
          <a:prstGeom prst="rect">
            <a:avLst/>
          </a:prstGeom>
        </p:spPr>
      </p:pic>
      <p:pic>
        <p:nvPicPr>
          <p:cNvPr id="8" name="Picture 7" descr="A picture containing car, road, truck, sitting&#10;&#10;Description automatically generated">
            <a:extLst>
              <a:ext uri="{FF2B5EF4-FFF2-40B4-BE49-F238E27FC236}">
                <a16:creationId xmlns:a16="http://schemas.microsoft.com/office/drawing/2014/main" id="{5AB4759F-AEE2-4798-BDA7-C6AFF528B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49" y="0"/>
            <a:ext cx="1380532" cy="776468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55700E9B-5EF7-4A9F-8A75-96AB49A95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" y="4956581"/>
            <a:ext cx="1603796" cy="1067670"/>
          </a:xfrm>
          <a:prstGeom prst="rect">
            <a:avLst/>
          </a:prstGeom>
        </p:spPr>
      </p:pic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7641CDD-1F0C-4A56-832C-BB9BB4D8E5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r="2228"/>
          <a:stretch/>
        </p:blipFill>
        <p:spPr>
          <a:xfrm>
            <a:off x="0" y="790515"/>
            <a:ext cx="9144000" cy="3830810"/>
          </a:xfrm>
          <a:prstGeom prst="rect">
            <a:avLst/>
          </a:prstGeom>
        </p:spPr>
      </p:pic>
      <p:pic>
        <p:nvPicPr>
          <p:cNvPr id="7" name="Picture 6" descr="A picture containing organ&#10;&#10;Description automatically generated">
            <a:extLst>
              <a:ext uri="{FF2B5EF4-FFF2-40B4-BE49-F238E27FC236}">
                <a16:creationId xmlns:a16="http://schemas.microsoft.com/office/drawing/2014/main" id="{ACC63122-DC47-464B-AFE2-FD2AD1F24A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0" r="24590" b="7902"/>
          <a:stretch/>
        </p:blipFill>
        <p:spPr>
          <a:xfrm>
            <a:off x="7040590" y="4920722"/>
            <a:ext cx="1463622" cy="126945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671C89D-F7E3-4D41-9F7F-2C4A8CFD8414}"/>
              </a:ext>
            </a:extLst>
          </p:cNvPr>
          <p:cNvSpPr/>
          <p:nvPr/>
        </p:nvSpPr>
        <p:spPr>
          <a:xfrm>
            <a:off x="6501089" y="4894989"/>
            <a:ext cx="2359742" cy="1340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7F7D5B-5032-4109-B159-72616EF928C1}"/>
              </a:ext>
            </a:extLst>
          </p:cNvPr>
          <p:cNvCxnSpPr/>
          <p:nvPr/>
        </p:nvCxnSpPr>
        <p:spPr>
          <a:xfrm flipV="1">
            <a:off x="7922834" y="3875876"/>
            <a:ext cx="348061" cy="10191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4270D1-3F8A-415D-B7D7-8B1030D50D17}"/>
              </a:ext>
            </a:extLst>
          </p:cNvPr>
          <p:cNvSpPr txBox="1"/>
          <p:nvPr/>
        </p:nvSpPr>
        <p:spPr>
          <a:xfrm>
            <a:off x="6908144" y="6190173"/>
            <a:ext cx="172851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If possible, remove background, crop, and integrate this pic into this collage of parts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76FABB-94D6-4FC8-9493-2A7BB53DB472}"/>
              </a:ext>
            </a:extLst>
          </p:cNvPr>
          <p:cNvCxnSpPr>
            <a:cxnSpLocks/>
          </p:cNvCxnSpPr>
          <p:nvPr/>
        </p:nvCxnSpPr>
        <p:spPr>
          <a:xfrm flipH="1">
            <a:off x="2831690" y="635101"/>
            <a:ext cx="401157" cy="6863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D8EEDEA-2CF4-4DA6-801B-0884A225AF82}"/>
              </a:ext>
            </a:extLst>
          </p:cNvPr>
          <p:cNvSpPr txBox="1"/>
          <p:nvPr/>
        </p:nvSpPr>
        <p:spPr>
          <a:xfrm>
            <a:off x="3005770" y="347574"/>
            <a:ext cx="172851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Make logo bigger and more visible</a:t>
            </a:r>
          </a:p>
          <a:p>
            <a:r>
              <a:rPr lang="en-US" sz="800" dirty="0"/>
              <a:t>Left justified or centered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B8DBBD-ED92-4D7B-907C-0958FB048EAE}"/>
              </a:ext>
            </a:extLst>
          </p:cNvPr>
          <p:cNvSpPr/>
          <p:nvPr/>
        </p:nvSpPr>
        <p:spPr>
          <a:xfrm>
            <a:off x="7080153" y="83222"/>
            <a:ext cx="1302828" cy="780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C1E05B-D384-4A1A-9E01-EE868EA8A4CD}"/>
              </a:ext>
            </a:extLst>
          </p:cNvPr>
          <p:cNvCxnSpPr>
            <a:cxnSpLocks/>
          </p:cNvCxnSpPr>
          <p:nvPr/>
        </p:nvCxnSpPr>
        <p:spPr>
          <a:xfrm>
            <a:off x="7975925" y="863241"/>
            <a:ext cx="740369" cy="14139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5A26EAE-589B-41A8-9660-09142782DBEB}"/>
              </a:ext>
            </a:extLst>
          </p:cNvPr>
          <p:cNvSpPr txBox="1"/>
          <p:nvPr/>
        </p:nvSpPr>
        <p:spPr>
          <a:xfrm>
            <a:off x="8270891" y="111982"/>
            <a:ext cx="89080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Replace pic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9302743-272E-4F0F-9A32-A9D8B52FF23B}"/>
              </a:ext>
            </a:extLst>
          </p:cNvPr>
          <p:cNvCxnSpPr>
            <a:cxnSpLocks/>
          </p:cNvCxnSpPr>
          <p:nvPr/>
        </p:nvCxnSpPr>
        <p:spPr>
          <a:xfrm flipH="1" flipV="1">
            <a:off x="613533" y="2943778"/>
            <a:ext cx="250723" cy="20128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7A37A76-E172-4C9C-BC6C-792245E2F288}"/>
              </a:ext>
            </a:extLst>
          </p:cNvPr>
          <p:cNvSpPr/>
          <p:nvPr/>
        </p:nvSpPr>
        <p:spPr>
          <a:xfrm>
            <a:off x="40170" y="4920722"/>
            <a:ext cx="1603796" cy="1152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C9C9D30-8856-4E7C-A57E-502C1FDC4402}"/>
              </a:ext>
            </a:extLst>
          </p:cNvPr>
          <p:cNvSpPr/>
          <p:nvPr/>
        </p:nvSpPr>
        <p:spPr>
          <a:xfrm>
            <a:off x="1738603" y="4956581"/>
            <a:ext cx="1603796" cy="1152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BC256A6-52D4-4943-AD5E-50D84F02CFBD}"/>
              </a:ext>
            </a:extLst>
          </p:cNvPr>
          <p:cNvCxnSpPr>
            <a:cxnSpLocks/>
          </p:cNvCxnSpPr>
          <p:nvPr/>
        </p:nvCxnSpPr>
        <p:spPr>
          <a:xfrm flipH="1" flipV="1">
            <a:off x="873105" y="3781486"/>
            <a:ext cx="1166208" cy="1272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514BBF8-3F56-45AC-AB07-CE63F58670B1}"/>
              </a:ext>
            </a:extLst>
          </p:cNvPr>
          <p:cNvSpPr txBox="1"/>
          <p:nvPr/>
        </p:nvSpPr>
        <p:spPr>
          <a:xfrm>
            <a:off x="1456207" y="4966167"/>
            <a:ext cx="89080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Replace pics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BBC7AE-18BF-4382-97ED-E307E7C8AA63}"/>
              </a:ext>
            </a:extLst>
          </p:cNvPr>
          <p:cNvSpPr txBox="1"/>
          <p:nvPr/>
        </p:nvSpPr>
        <p:spPr>
          <a:xfrm>
            <a:off x="4734284" y="1570196"/>
            <a:ext cx="1264603" cy="938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000000"/>
                </a:solidFill>
                <a:latin typeface="futura-lt-w01-light"/>
              </a:rPr>
              <a:t>We provide contract </a:t>
            </a:r>
            <a:r>
              <a:rPr lang="en-US" sz="500" b="0" i="0" dirty="0">
                <a:solidFill>
                  <a:srgbClr val="000000"/>
                </a:solidFill>
                <a:effectLst/>
                <a:latin typeface="futura-lt-w01-light"/>
              </a:rPr>
              <a:t>manufacturing services in precision sheet metal, precision machining, assemblies, and welding. We specialize in fast turnaround support as well as lon</a:t>
            </a:r>
            <a:r>
              <a:rPr lang="en-US" sz="500" dirty="0">
                <a:solidFill>
                  <a:srgbClr val="000000"/>
                </a:solidFill>
                <a:latin typeface="futura-lt-w01-light"/>
              </a:rPr>
              <a:t>g term production runs.  We are a critical part of the supply base for</a:t>
            </a:r>
            <a:r>
              <a:rPr lang="en-US" sz="500" b="0" i="0" dirty="0">
                <a:solidFill>
                  <a:srgbClr val="000000"/>
                </a:solidFill>
                <a:effectLst/>
                <a:latin typeface="futura-lt-w01-light"/>
              </a:rPr>
              <a:t> Military, Defense</a:t>
            </a:r>
            <a:r>
              <a:rPr lang="en-US" sz="500" dirty="0">
                <a:solidFill>
                  <a:srgbClr val="000000"/>
                </a:solidFill>
                <a:latin typeface="futura-lt-w01-light"/>
              </a:rPr>
              <a:t>, </a:t>
            </a:r>
            <a:r>
              <a:rPr lang="en-US" sz="500" b="0" i="0" dirty="0">
                <a:solidFill>
                  <a:srgbClr val="000000"/>
                </a:solidFill>
                <a:effectLst/>
                <a:latin typeface="futura-lt-w01-light"/>
              </a:rPr>
              <a:t>Aerospace, High Technology, Electronics and Automotive sectors.</a:t>
            </a:r>
            <a:endParaRPr lang="en-US" sz="5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B51299-0A37-467B-9862-ECCB4399E978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5326913" y="2508915"/>
            <a:ext cx="39673" cy="2622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93DE05-51A3-44DE-8075-A4A7B6C7E175}"/>
              </a:ext>
            </a:extLst>
          </p:cNvPr>
          <p:cNvSpPr txBox="1"/>
          <p:nvPr/>
        </p:nvSpPr>
        <p:spPr>
          <a:xfrm>
            <a:off x="4957994" y="5131227"/>
            <a:ext cx="116620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Replace wording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22E340-F35A-4EF2-992F-C59458B207CF}"/>
              </a:ext>
            </a:extLst>
          </p:cNvPr>
          <p:cNvSpPr txBox="1"/>
          <p:nvPr/>
        </p:nvSpPr>
        <p:spPr>
          <a:xfrm>
            <a:off x="6079423" y="1570196"/>
            <a:ext cx="789209" cy="630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000000"/>
                </a:solidFill>
                <a:latin typeface="futura-lt-w01-light"/>
              </a:rPr>
              <a:t>Build to print sheet metal fabrication, CNC machining &amp; assembly solution for aerospace primes as well as system integrators </a:t>
            </a:r>
            <a:endParaRPr lang="en-US" sz="5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832DE6-377F-4DDE-95B9-9100E63D1124}"/>
              </a:ext>
            </a:extLst>
          </p:cNvPr>
          <p:cNvSpPr txBox="1"/>
          <p:nvPr/>
        </p:nvSpPr>
        <p:spPr>
          <a:xfrm>
            <a:off x="6921911" y="1570196"/>
            <a:ext cx="691001" cy="630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000000"/>
                </a:solidFill>
                <a:latin typeface="futura-lt-w01-light"/>
              </a:rPr>
              <a:t>Complex fluid systems and assemblies for defense contractors, as well as the US Military</a:t>
            </a:r>
            <a:endParaRPr lang="en-US" sz="5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C41755B-48D6-4080-80E8-DFEEEFB581C0}"/>
              </a:ext>
            </a:extLst>
          </p:cNvPr>
          <p:cNvCxnSpPr>
            <a:cxnSpLocks/>
            <a:stCxn id="9" idx="0"/>
            <a:endCxn id="20" idx="2"/>
          </p:cNvCxnSpPr>
          <p:nvPr/>
        </p:nvCxnSpPr>
        <p:spPr>
          <a:xfrm flipV="1">
            <a:off x="5541098" y="2201138"/>
            <a:ext cx="932930" cy="2930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1913B57-7E38-4178-946B-4C3D65404170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5980913" y="2201138"/>
            <a:ext cx="1286499" cy="2904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8A717FEA-6494-4187-887C-2C659DC6CB50}"/>
              </a:ext>
            </a:extLst>
          </p:cNvPr>
          <p:cNvSpPr/>
          <p:nvPr/>
        </p:nvSpPr>
        <p:spPr>
          <a:xfrm>
            <a:off x="8270891" y="2117098"/>
            <a:ext cx="890806" cy="592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D213045-F750-41AB-A076-B8D7E73F27C8}"/>
              </a:ext>
            </a:extLst>
          </p:cNvPr>
          <p:cNvCxnSpPr>
            <a:cxnSpLocks/>
          </p:cNvCxnSpPr>
          <p:nvPr/>
        </p:nvCxnSpPr>
        <p:spPr>
          <a:xfrm flipH="1">
            <a:off x="7922834" y="2412696"/>
            <a:ext cx="348058" cy="11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CBAB452-248D-43EC-A7AD-F320F3D0450C}"/>
              </a:ext>
            </a:extLst>
          </p:cNvPr>
          <p:cNvSpPr txBox="1"/>
          <p:nvPr/>
        </p:nvSpPr>
        <p:spPr>
          <a:xfrm>
            <a:off x="8333663" y="2508067"/>
            <a:ext cx="81918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Move pic over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EE904E-E860-4661-82F1-EA69EE066539}"/>
              </a:ext>
            </a:extLst>
          </p:cNvPr>
          <p:cNvSpPr txBox="1"/>
          <p:nvPr/>
        </p:nvSpPr>
        <p:spPr>
          <a:xfrm>
            <a:off x="5034516" y="732057"/>
            <a:ext cx="1520047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Hide part number &amp; part name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86E1EB5-021F-4CED-BC51-3AA5585053E1}"/>
              </a:ext>
            </a:extLst>
          </p:cNvPr>
          <p:cNvCxnSpPr>
            <a:cxnSpLocks/>
          </p:cNvCxnSpPr>
          <p:nvPr/>
        </p:nvCxnSpPr>
        <p:spPr>
          <a:xfrm>
            <a:off x="5781369" y="940063"/>
            <a:ext cx="692658" cy="21274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C1C0077-ADC7-4160-A6B9-399C18FE34D0}"/>
              </a:ext>
            </a:extLst>
          </p:cNvPr>
          <p:cNvSpPr txBox="1"/>
          <p:nvPr/>
        </p:nvSpPr>
        <p:spPr>
          <a:xfrm>
            <a:off x="6921910" y="4311013"/>
            <a:ext cx="963901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Remove periods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2E238FE-BC45-4F71-A035-338C30F8BB19}"/>
              </a:ext>
            </a:extLst>
          </p:cNvPr>
          <p:cNvCxnSpPr>
            <a:cxnSpLocks/>
          </p:cNvCxnSpPr>
          <p:nvPr/>
        </p:nvCxnSpPr>
        <p:spPr>
          <a:xfrm flipV="1">
            <a:off x="7332898" y="1840480"/>
            <a:ext cx="830286" cy="244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BFD17D9-2B92-4525-974B-B0EA8709DB44}"/>
              </a:ext>
            </a:extLst>
          </p:cNvPr>
          <p:cNvCxnSpPr>
            <a:cxnSpLocks/>
          </p:cNvCxnSpPr>
          <p:nvPr/>
        </p:nvCxnSpPr>
        <p:spPr>
          <a:xfrm flipV="1">
            <a:off x="7330184" y="1942880"/>
            <a:ext cx="1347756" cy="23564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238DE1A-7D25-4AFB-AA7A-EC6E5A722766}"/>
              </a:ext>
            </a:extLst>
          </p:cNvPr>
          <p:cNvSpPr txBox="1"/>
          <p:nvPr/>
        </p:nvSpPr>
        <p:spPr>
          <a:xfrm>
            <a:off x="2268851" y="2943778"/>
            <a:ext cx="114392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futura-lt-w01-light"/>
              </a:rPr>
              <a:t>QMS per AS9100D / ISO9001 / EN9100 2016 / JISQ9100 2016</a:t>
            </a:r>
          </a:p>
          <a:p>
            <a:endParaRPr lang="en-US" sz="500" dirty="0">
              <a:solidFill>
                <a:schemeClr val="bg1"/>
              </a:solidFill>
              <a:latin typeface="futura-lt-w01-light"/>
            </a:endParaRPr>
          </a:p>
          <a:p>
            <a:r>
              <a:rPr lang="en-US" sz="500" dirty="0">
                <a:solidFill>
                  <a:schemeClr val="bg1"/>
                </a:solidFill>
                <a:latin typeface="futura-lt-w01-light"/>
              </a:rPr>
              <a:t>ITAR certified</a:t>
            </a:r>
          </a:p>
          <a:p>
            <a:endParaRPr lang="en-US" sz="500" dirty="0">
              <a:solidFill>
                <a:schemeClr val="bg1"/>
              </a:solidFill>
              <a:latin typeface="futura-lt-w01-light"/>
            </a:endParaRPr>
          </a:p>
          <a:p>
            <a:r>
              <a:rPr lang="en-US" sz="500" dirty="0">
                <a:solidFill>
                  <a:schemeClr val="bg1"/>
                </a:solidFill>
                <a:latin typeface="futura-lt-w01-light"/>
              </a:rPr>
              <a:t>NIST 800-171 compliant</a:t>
            </a:r>
          </a:p>
          <a:p>
            <a:endParaRPr lang="en-US" sz="500" dirty="0">
              <a:solidFill>
                <a:schemeClr val="bg1"/>
              </a:solidFill>
              <a:latin typeface="futura-lt-w01-light"/>
            </a:endParaRPr>
          </a:p>
          <a:p>
            <a:endParaRPr lang="en-US" sz="5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24FE861-AC7A-409E-8BCF-B7E2BF285743}"/>
              </a:ext>
            </a:extLst>
          </p:cNvPr>
          <p:cNvCxnSpPr>
            <a:cxnSpLocks/>
          </p:cNvCxnSpPr>
          <p:nvPr/>
        </p:nvCxnSpPr>
        <p:spPr>
          <a:xfrm flipH="1" flipV="1">
            <a:off x="3014685" y="3559494"/>
            <a:ext cx="1484178" cy="21746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F54F21D-AFC3-44AC-8C8A-2F796EC6EFCD}"/>
              </a:ext>
            </a:extLst>
          </p:cNvPr>
          <p:cNvSpPr txBox="1"/>
          <p:nvPr/>
        </p:nvSpPr>
        <p:spPr>
          <a:xfrm>
            <a:off x="4030763" y="5734173"/>
            <a:ext cx="116620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Add this wording</a:t>
            </a:r>
          </a:p>
        </p:txBody>
      </p:sp>
    </p:spTree>
    <p:extLst>
      <p:ext uri="{BB962C8B-B14F-4D97-AF65-F5344CB8AC3E}">
        <p14:creationId xmlns:p14="http://schemas.microsoft.com/office/powerpoint/2010/main" val="785965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154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futura-lt-w01-light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Sanjaya Amarasinghe</dc:creator>
  <cp:lastModifiedBy>Sanjaya Amarasinghe</cp:lastModifiedBy>
  <cp:revision>16</cp:revision>
  <dcterms:created xsi:type="dcterms:W3CDTF">2020-09-30T20:33:48Z</dcterms:created>
  <dcterms:modified xsi:type="dcterms:W3CDTF">2020-10-02T22:32:34Z</dcterms:modified>
</cp:coreProperties>
</file>