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comments+xml" PartName="/ppt/comments/comment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9906000" cx="6858000"/>
  <p:notesSz cx="6858000" cy="9144000"/>
  <p:embeddedFontLst>
    <p:embeddedFont>
      <p:font typeface="Roboto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9" roundtripDataSignature="AMtx7mgCDQEmXa0VV2z+XaHFG02VfurTB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Антон Ященко"/>
  <p:cmAuthor clrIdx="1" id="1" initials="" lastIdx="3" name="Kateryna Bondar"/>
  <p:cmAuthor clrIdx="2" id="2" initials="" lastIdx="2" name="Igor Goncharenko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regular.fntdata"/><Relationship Id="rId14" Type="http://schemas.openxmlformats.org/officeDocument/2006/relationships/slide" Target="slides/slide9.xml"/><Relationship Id="rId17" Type="http://schemas.openxmlformats.org/officeDocument/2006/relationships/font" Target="fonts/Roboto-italic.fntdata"/><Relationship Id="rId16" Type="http://schemas.openxmlformats.org/officeDocument/2006/relationships/font" Target="fonts/Roboto-bold.fntdata"/><Relationship Id="rId5" Type="http://schemas.openxmlformats.org/officeDocument/2006/relationships/notesMaster" Target="notesMasters/notesMaster1.xml"/><Relationship Id="rId19" Type="http://customschemas.google.com/relationships/presentationmetadata" Target="metadata"/><Relationship Id="rId6" Type="http://schemas.openxmlformats.org/officeDocument/2006/relationships/slide" Target="slides/slide1.xml"/><Relationship Id="rId18" Type="http://schemas.openxmlformats.org/officeDocument/2006/relationships/font" Target="fonts/Robot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0-09-15T08:42:08.036">
    <p:pos x="1883" y="2569"/>
    <p:text>Использовал инфографику цикла для описания нашего фреймворка. Предлагаю здесь использовать другую инфографику - пазл или что-то такое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AKO2I0xk"/>
      </p:ext>
    </p:extLst>
  </p:cm>
  <p:cm authorId="1" idx="1" dt="2020-09-15T08:42:08.036">
    <p:pos x="1883" y="2569"/>
    <p:text>Заменить на паззл</p:text>
    <p:extLst>
      <p:ext uri="{C676402C-5697-4E1C-873F-D02D1690AC5C}">
        <p15:threadingInfo timeZoneBias="0">
          <p15:parentCm authorId="0" idx="1"/>
        </p15:threadingInfo>
      </p:ext>
      <p:ext uri="http://customooxmlschemas.google.com/">
        <go:slidesCustomData xmlns:go="http://customooxmlschemas.google.com/" commentPostId="AAAAKO2I0xw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2" idx="1" dt="2020-09-10T09:58:37.732">
    <p:pos x="509" y="2467"/>
    <p:text>Может ensure?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AKO2I0xg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2" idx="2" dt="2020-09-15T08:01:40.551">
    <p:pos x="248" y="2425"/>
    <p:text>Maybe Diagnostics?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AKO2I0xc"/>
      </p:ext>
    </p:extLst>
  </p:cm>
  <p:cm authorId="1" idx="2" dt="2020-09-15T09:18:01.856">
    <p:pos x="260" y="927"/>
    <p:text>add principles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AKO2I03g"/>
      </p:ext>
    </p:extLst>
  </p:cm>
  <p:cm authorId="1" idx="3" dt="2020-09-15T09:18:01.856">
    <p:pos x="260" y="927"/>
    <p:text>IMPLEMENTABLE 
Digital/ innovative
Provide value for money
Take into account gender and inclusion</p:text>
    <p:extLst>
      <p:ext uri="{C676402C-5697-4E1C-873F-D02D1690AC5C}">
        <p15:threadingInfo timeZoneBias="0">
          <p15:parentCm authorId="1" idx="2"/>
        </p15:threadingInfo>
      </p:ext>
      <p:ext uri="http://customooxmlschemas.google.com/">
        <go:slidesCustomData xmlns:go="http://customooxmlschemas.google.com/" commentPostId="AAAAKO2I08I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mailto:andrew.chakhoyan@post.harvard.edu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1" name="Google Shape;13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4" name="Google Shape;144;p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9" name="Google Shape;17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 u="sng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2"/>
              </a:rPr>
              <a:t>andrew.chakhoyan@post.harvard.edu</a:t>
            </a:r>
            <a:endParaRPr sz="100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0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5" name="Google Shape;185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type="ctrTitle"/>
          </p:nvPr>
        </p:nvSpPr>
        <p:spPr>
          <a:xfrm>
            <a:off x="514350" y="1621191"/>
            <a:ext cx="5829300" cy="34487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" type="subTitle"/>
          </p:nvPr>
        </p:nvSpPr>
        <p:spPr>
          <a:xfrm>
            <a:off x="857250" y="5202944"/>
            <a:ext cx="5143500" cy="2391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Google Shape;14;p13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3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ONLY" type="titleOnly">
  <p:cSld name="TITLE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JECT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6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6"/>
          <p:cNvSpPr txBox="1"/>
          <p:nvPr>
            <p:ph idx="1" type="body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6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HEADER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 txBox="1"/>
          <p:nvPr>
            <p:ph type="title"/>
          </p:nvPr>
        </p:nvSpPr>
        <p:spPr>
          <a:xfrm>
            <a:off x="467916" y="2469624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7"/>
          <p:cNvSpPr txBox="1"/>
          <p:nvPr>
            <p:ph idx="1" type="body"/>
          </p:nvPr>
        </p:nvSpPr>
        <p:spPr>
          <a:xfrm>
            <a:off x="467916" y="6629226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5" name="Google Shape;35;p17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7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7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_OBJECTS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8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8"/>
          <p:cNvSpPr txBox="1"/>
          <p:nvPr>
            <p:ph idx="1" type="body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8"/>
          <p:cNvSpPr txBox="1"/>
          <p:nvPr>
            <p:ph idx="2" type="body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8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_OBJECTS_WITH_TEXT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9"/>
          <p:cNvSpPr txBox="1"/>
          <p:nvPr>
            <p:ph type="title"/>
          </p:nvPr>
        </p:nvSpPr>
        <p:spPr>
          <a:xfrm>
            <a:off x="472381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8" name="Google Shape;48;p19"/>
          <p:cNvSpPr txBox="1"/>
          <p:nvPr>
            <p:ph idx="2" type="body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19"/>
          <p:cNvSpPr txBox="1"/>
          <p:nvPr>
            <p:ph idx="3" type="body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50" name="Google Shape;50;p19"/>
          <p:cNvSpPr txBox="1"/>
          <p:nvPr>
            <p:ph idx="4" type="body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19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JECT_WITH_CAPTION_TEXT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/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" type="body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Google Shape;57;p20"/>
          <p:cNvSpPr txBox="1"/>
          <p:nvPr>
            <p:ph idx="2" type="body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58" name="Google Shape;58;p20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_WITH_CAPTION_TEXT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/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/>
          <p:nvPr>
            <p:ph idx="2" type="pic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21"/>
          <p:cNvSpPr txBox="1"/>
          <p:nvPr>
            <p:ph idx="1" type="body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5" name="Google Shape;65;p21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1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_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" type="body"/>
          </p:nvPr>
        </p:nvSpPr>
        <p:spPr>
          <a:xfrm rot="5400000">
            <a:off x="286367" y="2822135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_TITLE_AND_VERTICAL_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/>
          <p:nvPr>
            <p:ph type="title"/>
          </p:nvPr>
        </p:nvSpPr>
        <p:spPr>
          <a:xfrm rot="5400000">
            <a:off x="1449696" y="3985464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" type="body"/>
          </p:nvPr>
        </p:nvSpPr>
        <p:spPr>
          <a:xfrm rot="5400000">
            <a:off x="-1550679" y="2549570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comments" Target="../comments/comment1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comments" Target="../comments/comment2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comments" Target="../comments/comment3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580298" y="2092569"/>
            <a:ext cx="3358656" cy="167400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391225" y="1310150"/>
            <a:ext cx="5829300" cy="2245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r>
              <a:rPr lang="en-US" sz="5400">
                <a:latin typeface="Arial"/>
                <a:ea typeface="Arial"/>
                <a:cs typeface="Arial"/>
                <a:sym typeface="Arial"/>
              </a:rPr>
              <a:t>Results </a:t>
            </a:r>
            <a:endParaRPr sz="5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r>
              <a:rPr lang="en-US" sz="5400">
                <a:latin typeface="Arial"/>
                <a:ea typeface="Arial"/>
                <a:cs typeface="Arial"/>
                <a:sym typeface="Arial"/>
              </a:rPr>
              <a:t>Delivery </a:t>
            </a:r>
            <a:endParaRPr sz="5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r>
              <a:rPr lang="en-US" sz="5400">
                <a:latin typeface="Arial"/>
                <a:ea typeface="Arial"/>
                <a:cs typeface="Arial"/>
                <a:sym typeface="Arial"/>
              </a:rPr>
              <a:t>Team</a:t>
            </a:r>
            <a:endParaRPr sz="54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6" name="Google Shape;86;p1"/>
          <p:cNvGrpSpPr/>
          <p:nvPr/>
        </p:nvGrpSpPr>
        <p:grpSpPr>
          <a:xfrm>
            <a:off x="580298" y="5412494"/>
            <a:ext cx="5345723" cy="1170547"/>
            <a:chOff x="791307" y="4970825"/>
            <a:chExt cx="5345723" cy="1170547"/>
          </a:xfrm>
        </p:grpSpPr>
        <p:sp>
          <p:nvSpPr>
            <p:cNvPr id="87" name="Google Shape;87;p1"/>
            <p:cNvSpPr txBox="1"/>
            <p:nvPr/>
          </p:nvSpPr>
          <p:spPr>
            <a:xfrm>
              <a:off x="791307" y="4970825"/>
              <a:ext cx="5345723" cy="7078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en-US" sz="2000" u="none" cap="none" strike="noStrike">
                  <a:solidFill>
                    <a:srgbClr val="3A3838"/>
                  </a:solidFill>
                  <a:latin typeface="Arial"/>
                  <a:ea typeface="Arial"/>
                  <a:cs typeface="Arial"/>
                  <a:sym typeface="Arial"/>
                </a:rPr>
                <a:t>“Implementation, not ideas, is the  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en-US" sz="2000" u="none" cap="none" strike="noStrike">
                  <a:solidFill>
                    <a:srgbClr val="3A3838"/>
                  </a:solidFill>
                  <a:latin typeface="Arial"/>
                  <a:ea typeface="Arial"/>
                  <a:cs typeface="Arial"/>
                  <a:sym typeface="Arial"/>
                </a:rPr>
                <a:t>  key to real success”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1"/>
            <p:cNvSpPr txBox="1"/>
            <p:nvPr/>
          </p:nvSpPr>
          <p:spPr>
            <a:xfrm>
              <a:off x="4598376" y="5864373"/>
              <a:ext cx="1538654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-US" sz="1200" u="none" cap="none" strike="noStrike">
                  <a:solidFill>
                    <a:srgbClr val="3A3838"/>
                  </a:solidFill>
                  <a:latin typeface="Arial"/>
                  <a:ea typeface="Arial"/>
                  <a:cs typeface="Arial"/>
                  <a:sym typeface="Arial"/>
                </a:rPr>
                <a:t>Chet Holmes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/>
        </p:nvSpPr>
        <p:spPr>
          <a:xfrm>
            <a:off x="1519880" y="787041"/>
            <a:ext cx="4099594" cy="22140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br>
              <a:rPr b="0" i="0" lang="en-US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b="0" i="0" lang="en-US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WHO WE ARE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"/>
          <p:cNvSpPr txBox="1"/>
          <p:nvPr/>
        </p:nvSpPr>
        <p:spPr>
          <a:xfrm>
            <a:off x="879225" y="3938826"/>
            <a:ext cx="5380800" cy="26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team of international development practitioners with wide-ranging experience in project design and implementation. We tie together global perspective with local  knowhow in pursuit of excellence, delivering results that exceed stakeholders’ expectations. 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 txBox="1"/>
          <p:nvPr>
            <p:ph type="title"/>
          </p:nvPr>
        </p:nvSpPr>
        <p:spPr>
          <a:xfrm>
            <a:off x="471487" y="351558"/>
            <a:ext cx="5915025" cy="5276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01| WHO WE ARE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471487" y="1073877"/>
            <a:ext cx="5915025" cy="7911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OUR OUTSTANDING TEAM HAS :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3"/>
          <p:cNvSpPr txBox="1"/>
          <p:nvPr/>
        </p:nvSpPr>
        <p:spPr>
          <a:xfrm>
            <a:off x="471487" y="2059668"/>
            <a:ext cx="5641446" cy="6267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just">
              <a:lnSpc>
                <a:spcPct val="17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b="1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Extensive international experience. </a:t>
            </a:r>
            <a:r>
              <a:rPr b="0" i="0" lang="en-US" sz="14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Over 50+ years of combined experience of co-founders and average tenure of 8+ years in management consulting, organizational transformations, corporate governance, strategy development, project and change management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78571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b="1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tri-sector background. </a:t>
            </a: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4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We have a unique mixture of expertise in: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just">
              <a:lnSpc>
                <a:spcPct val="178571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Business</a:t>
            </a:r>
            <a:r>
              <a:rPr b="0" i="0" lang="en-US" sz="14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 (VEON, Microsoft, PwC, DuPont)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just">
              <a:lnSpc>
                <a:spcPct val="178571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Government</a:t>
            </a:r>
            <a:r>
              <a:rPr b="0" i="0" lang="en-US" sz="14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 (management of transformation teams at the level of the President and Prime Minister, civil service experience)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just">
              <a:lnSpc>
                <a:spcPct val="178571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Non-government</a:t>
            </a:r>
            <a:r>
              <a:rPr b="0" i="0" lang="en-US" sz="14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 sector (EBRD, WEF, USAID)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78571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b="1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Best-in-class knowledge</a:t>
            </a: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4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from world leading universities (Harvard, Stanford, Georgetown, INSEAD)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"/>
          <p:cNvSpPr txBox="1"/>
          <p:nvPr>
            <p:ph type="title"/>
          </p:nvPr>
        </p:nvSpPr>
        <p:spPr>
          <a:xfrm>
            <a:off x="471488" y="527405"/>
            <a:ext cx="5915100" cy="19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2000">
                <a:latin typeface="Arial"/>
                <a:ea typeface="Arial"/>
                <a:cs typeface="Arial"/>
                <a:sym typeface="Arial"/>
              </a:rPr>
              <a:t>OUR VALUE PROPOSITION</a:t>
            </a:r>
            <a:endParaRPr/>
          </a:p>
        </p:txBody>
      </p:sp>
      <p:sp>
        <p:nvSpPr>
          <p:cNvPr id="107" name="Google Shape;107;p4"/>
          <p:cNvSpPr txBox="1"/>
          <p:nvPr/>
        </p:nvSpPr>
        <p:spPr>
          <a:xfrm>
            <a:off x="496025" y="2159175"/>
            <a:ext cx="5762700" cy="13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Results Delivery Team aspires to address the two biggest challenges in the int’l dev arena: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to make the </a:t>
            </a:r>
            <a:r>
              <a:rPr b="1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global expertise locally applicable</a:t>
            </a: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to </a:t>
            </a:r>
            <a:r>
              <a:rPr b="1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catalyze systemic change </a:t>
            </a: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through programs limited in time and scope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/>
          <p:nvPr/>
        </p:nvSpPr>
        <p:spPr>
          <a:xfrm>
            <a:off x="2056412" y="4630105"/>
            <a:ext cx="2558400" cy="2448300"/>
          </a:xfrm>
          <a:prstGeom prst="donut">
            <a:avLst>
              <a:gd fmla="val 16067" name="adj"/>
            </a:avLst>
          </a:prstGeom>
          <a:solidFill>
            <a:srgbClr val="000000">
              <a:alpha val="10588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9" name="Google Shape;109;p4"/>
          <p:cNvGrpSpPr/>
          <p:nvPr/>
        </p:nvGrpSpPr>
        <p:grpSpPr>
          <a:xfrm>
            <a:off x="39" y="4307559"/>
            <a:ext cx="2505823" cy="839678"/>
            <a:chOff x="2018293" y="1056802"/>
            <a:chExt cx="1941445" cy="669600"/>
          </a:xfrm>
        </p:grpSpPr>
        <p:cxnSp>
          <p:nvCxnSpPr>
            <p:cNvPr id="110" name="Google Shape;110;p4"/>
            <p:cNvCxnSpPr/>
            <p:nvPr/>
          </p:nvCxnSpPr>
          <p:spPr>
            <a:xfrm>
              <a:off x="3615638" y="1370116"/>
              <a:ext cx="344100" cy="344100"/>
            </a:xfrm>
            <a:prstGeom prst="straightConnector1">
              <a:avLst/>
            </a:prstGeom>
            <a:noFill/>
            <a:ln cap="flat" cmpd="sng" w="19050">
              <a:solidFill>
                <a:srgbClr val="307BF3"/>
              </a:solidFill>
              <a:prstDash val="solid"/>
              <a:round/>
              <a:headEnd len="med" w="med" type="oval"/>
              <a:tailEnd len="sm" w="sm" type="none"/>
            </a:ln>
          </p:spPr>
        </p:cxnSp>
        <p:sp>
          <p:nvSpPr>
            <p:cNvPr id="111" name="Google Shape;111;p4"/>
            <p:cNvSpPr txBox="1"/>
            <p:nvPr/>
          </p:nvSpPr>
          <p:spPr>
            <a:xfrm>
              <a:off x="2018293" y="1056802"/>
              <a:ext cx="1495200" cy="66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Global Credentials</a:t>
              </a:r>
              <a:endParaRPr b="1" i="0" sz="11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t/>
              </a:r>
              <a:endParaRPr b="0" i="0" sz="1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Leveraging the team's international education </a:t>
              </a:r>
              <a:endParaRPr b="0" i="0" sz="11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and experience</a:t>
              </a:r>
              <a:endParaRPr b="0" i="0" sz="11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2" name="Google Shape;112;p4"/>
          <p:cNvGrpSpPr/>
          <p:nvPr/>
        </p:nvGrpSpPr>
        <p:grpSpPr>
          <a:xfrm>
            <a:off x="76239" y="6554311"/>
            <a:ext cx="2428106" cy="839678"/>
            <a:chOff x="1900218" y="3152297"/>
            <a:chExt cx="1881232" cy="669600"/>
          </a:xfrm>
        </p:grpSpPr>
        <p:cxnSp>
          <p:nvCxnSpPr>
            <p:cNvPr id="113" name="Google Shape;113;p4"/>
            <p:cNvCxnSpPr/>
            <p:nvPr/>
          </p:nvCxnSpPr>
          <p:spPr>
            <a:xfrm flipH="1" rot="10800000">
              <a:off x="3436150" y="3214625"/>
              <a:ext cx="345300" cy="342900"/>
            </a:xfrm>
            <a:prstGeom prst="straightConnector1">
              <a:avLst/>
            </a:prstGeom>
            <a:noFill/>
            <a:ln cap="flat" cmpd="sng" w="19050">
              <a:solidFill>
                <a:srgbClr val="0944A1"/>
              </a:solidFill>
              <a:prstDash val="solid"/>
              <a:round/>
              <a:headEnd len="med" w="med" type="oval"/>
              <a:tailEnd len="sm" w="sm" type="none"/>
            </a:ln>
          </p:spPr>
        </p:cxnSp>
        <p:sp>
          <p:nvSpPr>
            <p:cNvPr id="114" name="Google Shape;114;p4"/>
            <p:cNvSpPr txBox="1"/>
            <p:nvPr/>
          </p:nvSpPr>
          <p:spPr>
            <a:xfrm>
              <a:off x="1900218" y="3152297"/>
              <a:ext cx="1495200" cy="66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-US" sz="1100" u="none" cap="none" strike="noStrike">
                  <a:solidFill>
                    <a:srgbClr val="351C75"/>
                  </a:solidFill>
                  <a:latin typeface="Roboto"/>
                  <a:ea typeface="Roboto"/>
                  <a:cs typeface="Roboto"/>
                  <a:sym typeface="Roboto"/>
                </a:rPr>
                <a:t>Results Delivered</a:t>
              </a:r>
              <a:endParaRPr b="1" i="0" sz="1100" u="none" cap="none" strike="noStrike">
                <a:solidFill>
                  <a:srgbClr val="351C75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t/>
              </a:r>
              <a:endParaRPr b="1" i="0" sz="1000" u="none" cap="none" strike="noStrike">
                <a:solidFill>
                  <a:srgbClr val="351C75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-US" sz="1100" u="none" cap="none" strike="noStrike">
                  <a:solidFill>
                    <a:srgbClr val="351C75"/>
                  </a:solidFill>
                  <a:latin typeface="Roboto"/>
                  <a:ea typeface="Roboto"/>
                  <a:cs typeface="Roboto"/>
                  <a:sym typeface="Roboto"/>
                </a:rPr>
                <a:t>Our track record of successful projects executed on time and on budget speaks for itself </a:t>
              </a:r>
              <a:endParaRPr b="1" i="0" sz="1100" u="none" cap="none" strike="noStrike">
                <a:solidFill>
                  <a:srgbClr val="351C7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15" name="Google Shape;115;p4"/>
          <p:cNvSpPr/>
          <p:nvPr/>
        </p:nvSpPr>
        <p:spPr>
          <a:xfrm flipH="1" rot="-1735470">
            <a:off x="1994585" y="4538919"/>
            <a:ext cx="2682067" cy="2623790"/>
          </a:xfrm>
          <a:prstGeom prst="blockArc">
            <a:avLst>
              <a:gd fmla="val 14348563" name="adj1"/>
              <a:gd fmla="val 19872341" name="adj2"/>
              <a:gd fmla="val 9100" name="adj3"/>
            </a:avLst>
          </a:prstGeom>
          <a:solidFill>
            <a:srgbClr val="A4C2F4"/>
          </a:solidFill>
          <a:ln>
            <a:noFill/>
          </a:ln>
          <a:effectLst>
            <a:outerShdw blurRad="71438" rotWithShape="0" algn="bl" dir="5400000" dist="9525">
              <a:srgbClr val="000000">
                <a:alpha val="4000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6" name="Google Shape;116;p4"/>
          <p:cNvGrpSpPr/>
          <p:nvPr/>
        </p:nvGrpSpPr>
        <p:grpSpPr>
          <a:xfrm>
            <a:off x="4414554" y="6008839"/>
            <a:ext cx="2490230" cy="839678"/>
            <a:chOff x="5225350" y="3030766"/>
            <a:chExt cx="1929364" cy="669600"/>
          </a:xfrm>
        </p:grpSpPr>
        <p:cxnSp>
          <p:nvCxnSpPr>
            <p:cNvPr id="117" name="Google Shape;117;p4"/>
            <p:cNvCxnSpPr/>
            <p:nvPr/>
          </p:nvCxnSpPr>
          <p:spPr>
            <a:xfrm rot="10800000">
              <a:off x="5225350" y="3093094"/>
              <a:ext cx="354900" cy="350100"/>
            </a:xfrm>
            <a:prstGeom prst="straightConnector1">
              <a:avLst/>
            </a:prstGeom>
            <a:noFill/>
            <a:ln cap="flat" cmpd="sng" w="19050">
              <a:solidFill>
                <a:srgbClr val="307BF3"/>
              </a:solidFill>
              <a:prstDash val="solid"/>
              <a:round/>
              <a:headEnd len="med" w="med" type="oval"/>
              <a:tailEnd len="sm" w="sm" type="none"/>
            </a:ln>
          </p:spPr>
        </p:cxnSp>
        <p:sp>
          <p:nvSpPr>
            <p:cNvPr id="118" name="Google Shape;118;p4"/>
            <p:cNvSpPr txBox="1"/>
            <p:nvPr/>
          </p:nvSpPr>
          <p:spPr>
            <a:xfrm>
              <a:off x="5659514" y="3030766"/>
              <a:ext cx="1495200" cy="66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lang="en-US" sz="1100">
                  <a:latin typeface="Roboto"/>
                  <a:ea typeface="Roboto"/>
                  <a:cs typeface="Roboto"/>
                  <a:sym typeface="Roboto"/>
                </a:rPr>
                <a:t>Network of </a:t>
              </a:r>
              <a:r>
                <a:rPr b="1" lang="en-US" sz="1100">
                  <a:latin typeface="Roboto"/>
                  <a:ea typeface="Roboto"/>
                  <a:cs typeface="Roboto"/>
                  <a:sym typeface="Roboto"/>
                </a:rPr>
                <a:t>Practitioners</a:t>
              </a:r>
              <a:endParaRPr b="1" i="0" sz="11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t/>
              </a:r>
              <a:endParaRPr b="0" i="0" sz="1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US" sz="1100">
                  <a:latin typeface="Roboto"/>
                  <a:ea typeface="Roboto"/>
                  <a:cs typeface="Roboto"/>
                  <a:sym typeface="Roboto"/>
                </a:rPr>
                <a:t>We </a:t>
              </a:r>
              <a:r>
                <a:rPr b="0" i="0" lang="en-US" sz="11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assemble the project implementation team </a:t>
              </a:r>
              <a:r>
                <a:rPr lang="en-US" sz="1100">
                  <a:latin typeface="Roboto"/>
                  <a:ea typeface="Roboto"/>
                  <a:cs typeface="Roboto"/>
                  <a:sym typeface="Roboto"/>
                </a:rPr>
                <a:t>drawing from our wide professional networks</a:t>
              </a:r>
              <a:endParaRPr b="0" i="0" sz="11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9" name="Google Shape;119;p4"/>
          <p:cNvGrpSpPr/>
          <p:nvPr/>
        </p:nvGrpSpPr>
        <p:grpSpPr>
          <a:xfrm>
            <a:off x="4217329" y="4307550"/>
            <a:ext cx="2297606" cy="1008592"/>
            <a:chOff x="5344775" y="935264"/>
            <a:chExt cx="1780124" cy="804300"/>
          </a:xfrm>
        </p:grpSpPr>
        <p:cxnSp>
          <p:nvCxnSpPr>
            <p:cNvPr id="120" name="Google Shape;120;p4"/>
            <p:cNvCxnSpPr/>
            <p:nvPr/>
          </p:nvCxnSpPr>
          <p:spPr>
            <a:xfrm flipH="1">
              <a:off x="5344775" y="1314450"/>
              <a:ext cx="336900" cy="339000"/>
            </a:xfrm>
            <a:prstGeom prst="straightConnector1">
              <a:avLst/>
            </a:prstGeom>
            <a:noFill/>
            <a:ln cap="flat" cmpd="sng" w="19050">
              <a:solidFill>
                <a:srgbClr val="0944A1"/>
              </a:solidFill>
              <a:prstDash val="solid"/>
              <a:round/>
              <a:headEnd len="med" w="med" type="oval"/>
              <a:tailEnd len="sm" w="sm" type="none"/>
            </a:ln>
          </p:spPr>
        </p:cxnSp>
        <p:sp>
          <p:nvSpPr>
            <p:cNvPr id="121" name="Google Shape;121;p4"/>
            <p:cNvSpPr txBox="1"/>
            <p:nvPr/>
          </p:nvSpPr>
          <p:spPr>
            <a:xfrm>
              <a:off x="5777599" y="935264"/>
              <a:ext cx="1347300" cy="80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Local Knowhow</a:t>
              </a:r>
              <a:endParaRPr b="1" i="0" sz="11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t/>
              </a:r>
              <a:endParaRPr b="0" i="0" sz="1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We adapt your programmatic objectives to the geographic and social context </a:t>
              </a:r>
              <a:endParaRPr b="0" i="0" sz="11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22" name="Google Shape;122;p4"/>
          <p:cNvSpPr/>
          <p:nvPr/>
        </p:nvSpPr>
        <p:spPr>
          <a:xfrm rot="1735470">
            <a:off x="1992412" y="4538919"/>
            <a:ext cx="2682067" cy="2623790"/>
          </a:xfrm>
          <a:prstGeom prst="blockArc">
            <a:avLst>
              <a:gd fmla="val 14545937" name="adj1"/>
              <a:gd fmla="val 19902139" name="adj2"/>
              <a:gd fmla="val 9115" name="adj3"/>
            </a:avLst>
          </a:prstGeom>
          <a:solidFill>
            <a:srgbClr val="6D9EEB"/>
          </a:solidFill>
          <a:ln>
            <a:noFill/>
          </a:ln>
          <a:effectLst>
            <a:outerShdw blurRad="71438" rotWithShape="0" algn="bl" dir="5400000" dist="9525">
              <a:srgbClr val="000000">
                <a:alpha val="4000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4"/>
          <p:cNvSpPr/>
          <p:nvPr/>
        </p:nvSpPr>
        <p:spPr>
          <a:xfrm rot="9065168">
            <a:off x="1986651" y="4538867"/>
            <a:ext cx="2681107" cy="2622567"/>
          </a:xfrm>
          <a:prstGeom prst="blockArc">
            <a:avLst>
              <a:gd fmla="val 18041678" name="adj1"/>
              <a:gd fmla="val 1798478" name="adj2"/>
              <a:gd fmla="val 9595" name="adj3"/>
            </a:avLst>
          </a:prstGeom>
          <a:solidFill>
            <a:srgbClr val="0944A1"/>
          </a:solidFill>
          <a:ln>
            <a:noFill/>
          </a:ln>
          <a:effectLst>
            <a:outerShdw blurRad="71438" rotWithShape="0" algn="bl" dist="9525">
              <a:srgbClr val="000000">
                <a:alpha val="4000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4"/>
          <p:cNvSpPr/>
          <p:nvPr/>
        </p:nvSpPr>
        <p:spPr>
          <a:xfrm flipH="1" rot="-9065168">
            <a:off x="1994345" y="4539590"/>
            <a:ext cx="2681107" cy="2622567"/>
          </a:xfrm>
          <a:prstGeom prst="blockArc">
            <a:avLst>
              <a:gd fmla="val 17967225" name="adj1"/>
              <a:gd fmla="val 1529547" name="adj2"/>
              <a:gd fmla="val 9279" name="adj3"/>
            </a:avLst>
          </a:prstGeom>
          <a:solidFill>
            <a:srgbClr val="307BF3"/>
          </a:solidFill>
          <a:ln>
            <a:noFill/>
          </a:ln>
          <a:effectLst>
            <a:outerShdw blurRad="71438" rotWithShape="0" algn="bl" dir="5400000" dist="9525">
              <a:srgbClr val="000000">
                <a:alpha val="4000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4"/>
          <p:cNvSpPr/>
          <p:nvPr/>
        </p:nvSpPr>
        <p:spPr>
          <a:xfrm rot="8150505">
            <a:off x="1865777" y="5657464"/>
            <a:ext cx="462073" cy="462073"/>
          </a:xfrm>
          <a:prstGeom prst="rtTriangle">
            <a:avLst/>
          </a:prstGeom>
          <a:solidFill>
            <a:srgbClr val="0944A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4"/>
          <p:cNvSpPr/>
          <p:nvPr/>
        </p:nvSpPr>
        <p:spPr>
          <a:xfrm rot="-2649495">
            <a:off x="4319686" y="5648483"/>
            <a:ext cx="462073" cy="462073"/>
          </a:xfrm>
          <a:prstGeom prst="rtTriangle">
            <a:avLst/>
          </a:prstGeom>
          <a:solidFill>
            <a:srgbClr val="6D9EEB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4"/>
          <p:cNvSpPr/>
          <p:nvPr/>
        </p:nvSpPr>
        <p:spPr>
          <a:xfrm rot="2622623">
            <a:off x="3152668" y="6840481"/>
            <a:ext cx="358170" cy="358170"/>
          </a:xfrm>
          <a:prstGeom prst="rtTriangle">
            <a:avLst/>
          </a:prstGeom>
          <a:solidFill>
            <a:srgbClr val="307BF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4"/>
          <p:cNvSpPr/>
          <p:nvPr/>
        </p:nvSpPr>
        <p:spPr>
          <a:xfrm rot="-8177377">
            <a:off x="3153365" y="4492736"/>
            <a:ext cx="358170" cy="358170"/>
          </a:xfrm>
          <a:prstGeom prst="rtTriangle">
            <a:avLst/>
          </a:prstGeom>
          <a:solidFill>
            <a:srgbClr val="A4C2F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 txBox="1"/>
          <p:nvPr/>
        </p:nvSpPr>
        <p:spPr>
          <a:xfrm>
            <a:off x="471487" y="261496"/>
            <a:ext cx="5915025" cy="5276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01| WHO WE ARE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5"/>
          <p:cNvSpPr txBox="1"/>
          <p:nvPr/>
        </p:nvSpPr>
        <p:spPr>
          <a:xfrm>
            <a:off x="455815" y="1037761"/>
            <a:ext cx="5915025" cy="7911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FOCUS ON THE FOLLOWING DOMAINS BUT NOT LIMITED TO: 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5"/>
          <p:cNvSpPr/>
          <p:nvPr/>
        </p:nvSpPr>
        <p:spPr>
          <a:xfrm>
            <a:off x="529600" y="2779204"/>
            <a:ext cx="5946300" cy="65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just">
              <a:lnSpc>
                <a:spcPct val="138888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Public Administration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38888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Corporate Governance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38888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Innovations and Digitalization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38888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Defense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38888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Energy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38888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Regional Development </a:t>
            </a:r>
            <a:r>
              <a:rPr lang="en-US" sz="1800">
                <a:solidFill>
                  <a:schemeClr val="dk1"/>
                </a:solidFill>
              </a:rPr>
              <a:t>and C</a:t>
            </a:r>
            <a:r>
              <a:rPr lang="en-US" sz="1800">
                <a:solidFill>
                  <a:schemeClr val="dk1"/>
                </a:solidFill>
              </a:rPr>
              <a:t>ompetitiveness</a:t>
            </a:r>
            <a:r>
              <a:rPr lang="en-US" sz="1800">
                <a:solidFill>
                  <a:schemeClr val="dk1"/>
                </a:solidFill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38888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Business Climate and SME Development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38888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-US" sz="1800">
                <a:solidFill>
                  <a:schemeClr val="dk1"/>
                </a:solidFill>
              </a:rPr>
              <a:t>N</a:t>
            </a:r>
            <a:r>
              <a:rPr lang="en-US" sz="1800">
                <a:solidFill>
                  <a:schemeClr val="dk1"/>
                </a:solidFill>
              </a:rPr>
              <a:t>arrative &amp; </a:t>
            </a:r>
            <a:r>
              <a:rPr lang="en-US" sz="1800">
                <a:solidFill>
                  <a:schemeClr val="dk1"/>
                </a:solidFill>
              </a:rPr>
              <a:t>Communication Strategy 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"/>
          <p:cNvSpPr txBox="1"/>
          <p:nvPr>
            <p:ph type="title"/>
          </p:nvPr>
        </p:nvSpPr>
        <p:spPr>
          <a:xfrm>
            <a:off x="1841850" y="1914349"/>
            <a:ext cx="3416100" cy="17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02</a:t>
            </a:r>
            <a:br>
              <a:rPr lang="en-US">
                <a:latin typeface="Arial"/>
                <a:ea typeface="Arial"/>
                <a:cs typeface="Arial"/>
                <a:sym typeface="Arial"/>
              </a:rPr>
            </a:br>
            <a:r>
              <a:rPr lang="en-US"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US">
                <a:latin typeface="Arial"/>
                <a:ea typeface="Arial"/>
                <a:cs typeface="Arial"/>
                <a:sym typeface="Arial"/>
              </a:rPr>
            </a:br>
            <a:r>
              <a:rPr lang="en-US">
                <a:latin typeface="Arial"/>
                <a:ea typeface="Arial"/>
                <a:cs typeface="Arial"/>
                <a:sym typeface="Arial"/>
              </a:rPr>
              <a:t>WHAT WE DO</a:t>
            </a:r>
            <a:endParaRPr/>
          </a:p>
        </p:txBody>
      </p:sp>
      <p:sp>
        <p:nvSpPr>
          <p:cNvPr id="141" name="Google Shape;141;p6"/>
          <p:cNvSpPr txBox="1"/>
          <p:nvPr/>
        </p:nvSpPr>
        <p:spPr>
          <a:xfrm>
            <a:off x="809550" y="3916975"/>
            <a:ext cx="5480700" cy="227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make changes happen by provision of a full cycle service package from project concept to implementation. We deliver self resilience of projects and contribute to sustainability of achieved results.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"/>
          <p:cNvSpPr/>
          <p:nvPr/>
        </p:nvSpPr>
        <p:spPr>
          <a:xfrm>
            <a:off x="50638" y="-62625"/>
            <a:ext cx="6858000" cy="990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</a:pPr>
            <a:r>
              <a:t/>
            </a:r>
            <a:endParaRPr b="0" i="0" sz="101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5783450" y="5785764"/>
            <a:ext cx="289200" cy="292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</a:pPr>
            <a:r>
              <a:t/>
            </a:r>
            <a:endParaRPr b="0" i="0" sz="101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7"/>
          <p:cNvSpPr/>
          <p:nvPr/>
        </p:nvSpPr>
        <p:spPr>
          <a:xfrm>
            <a:off x="4277112" y="6250970"/>
            <a:ext cx="1090800" cy="1068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</a:pPr>
            <a:r>
              <a:t/>
            </a:r>
            <a:endParaRPr b="0" i="0" sz="101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9" name="Google Shape;149;p7"/>
          <p:cNvCxnSpPr/>
          <p:nvPr/>
        </p:nvCxnSpPr>
        <p:spPr>
          <a:xfrm rot="10800000">
            <a:off x="724593" y="7469980"/>
            <a:ext cx="0" cy="977400"/>
          </a:xfrm>
          <a:prstGeom prst="straightConnector1">
            <a:avLst/>
          </a:prstGeom>
          <a:noFill/>
          <a:ln cap="sq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50" name="Google Shape;150;p7"/>
          <p:cNvSpPr txBox="1"/>
          <p:nvPr/>
        </p:nvSpPr>
        <p:spPr>
          <a:xfrm>
            <a:off x="471487" y="244563"/>
            <a:ext cx="59151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02| WHAT WE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7"/>
          <p:cNvSpPr txBox="1"/>
          <p:nvPr/>
        </p:nvSpPr>
        <p:spPr>
          <a:xfrm>
            <a:off x="336602" y="834228"/>
            <a:ext cx="5915100" cy="79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OUR SERVICES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7"/>
          <p:cNvSpPr/>
          <p:nvPr/>
        </p:nvSpPr>
        <p:spPr>
          <a:xfrm>
            <a:off x="3222180" y="5472261"/>
            <a:ext cx="2957400" cy="219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7"/>
          <p:cNvSpPr/>
          <p:nvPr/>
        </p:nvSpPr>
        <p:spPr>
          <a:xfrm>
            <a:off x="2831561" y="7549549"/>
            <a:ext cx="2957400" cy="219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7"/>
          <p:cNvSpPr/>
          <p:nvPr/>
        </p:nvSpPr>
        <p:spPr>
          <a:xfrm>
            <a:off x="2208812" y="4553905"/>
            <a:ext cx="2558400" cy="2448300"/>
          </a:xfrm>
          <a:prstGeom prst="donut">
            <a:avLst>
              <a:gd fmla="val 16067" name="adj"/>
            </a:avLst>
          </a:prstGeom>
          <a:solidFill>
            <a:srgbClr val="000000">
              <a:alpha val="10588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5" name="Google Shape;155;p7"/>
          <p:cNvGrpSpPr/>
          <p:nvPr/>
        </p:nvGrpSpPr>
        <p:grpSpPr>
          <a:xfrm>
            <a:off x="395276" y="3850375"/>
            <a:ext cx="2279823" cy="1053008"/>
            <a:chOff x="2280433" y="874496"/>
            <a:chExt cx="1679305" cy="839720"/>
          </a:xfrm>
        </p:grpSpPr>
        <p:cxnSp>
          <p:nvCxnSpPr>
            <p:cNvPr id="156" name="Google Shape;156;p7"/>
            <p:cNvCxnSpPr/>
            <p:nvPr/>
          </p:nvCxnSpPr>
          <p:spPr>
            <a:xfrm>
              <a:off x="3615638" y="1370116"/>
              <a:ext cx="344100" cy="344100"/>
            </a:xfrm>
            <a:prstGeom prst="straightConnector1">
              <a:avLst/>
            </a:prstGeom>
            <a:noFill/>
            <a:ln cap="flat" cmpd="sng" w="19050">
              <a:solidFill>
                <a:srgbClr val="307BF3"/>
              </a:solidFill>
              <a:prstDash val="solid"/>
              <a:round/>
              <a:headEnd len="med" w="med" type="oval"/>
              <a:tailEnd len="sm" w="sm" type="none"/>
            </a:ln>
          </p:spPr>
        </p:cxnSp>
        <p:sp>
          <p:nvSpPr>
            <p:cNvPr id="157" name="Google Shape;157;p7"/>
            <p:cNvSpPr txBox="1"/>
            <p:nvPr/>
          </p:nvSpPr>
          <p:spPr>
            <a:xfrm>
              <a:off x="2280433" y="874496"/>
              <a:ext cx="1176900" cy="66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-298450" lvl="0" marL="457200" marR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Roboto"/>
                <a:buAutoNum type="arabicPeriod"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Initial diagnose</a:t>
              </a:r>
              <a:endParaRPr b="1" i="0" sz="11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t/>
              </a:r>
              <a:endParaRPr b="0" i="0" sz="1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We </a:t>
              </a:r>
              <a:r>
                <a:rPr b="0" i="0" lang="en-US" sz="1100" u="none" cap="none" strike="noStrik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analyse data and </a:t>
              </a:r>
              <a:r>
                <a:rPr b="0" i="0" lang="en-US" sz="11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engage with relevant stakeholders to gather necessary information and to understand the context and root causes </a:t>
              </a:r>
              <a:endParaRPr b="0" i="0" sz="11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8" name="Google Shape;158;p7"/>
          <p:cNvGrpSpPr/>
          <p:nvPr/>
        </p:nvGrpSpPr>
        <p:grpSpPr>
          <a:xfrm>
            <a:off x="235900" y="6401900"/>
            <a:ext cx="2192245" cy="839678"/>
            <a:chOff x="2082957" y="3152290"/>
            <a:chExt cx="1698493" cy="669600"/>
          </a:xfrm>
        </p:grpSpPr>
        <p:cxnSp>
          <p:nvCxnSpPr>
            <p:cNvPr id="159" name="Google Shape;159;p7"/>
            <p:cNvCxnSpPr/>
            <p:nvPr/>
          </p:nvCxnSpPr>
          <p:spPr>
            <a:xfrm flipH="1" rot="10800000">
              <a:off x="3436150" y="3214625"/>
              <a:ext cx="345300" cy="342900"/>
            </a:xfrm>
            <a:prstGeom prst="straightConnector1">
              <a:avLst/>
            </a:prstGeom>
            <a:noFill/>
            <a:ln cap="flat" cmpd="sng" w="19050">
              <a:solidFill>
                <a:srgbClr val="0944A1"/>
              </a:solidFill>
              <a:prstDash val="solid"/>
              <a:round/>
              <a:headEnd len="med" w="med" type="oval"/>
              <a:tailEnd len="sm" w="sm" type="none"/>
            </a:ln>
          </p:spPr>
        </p:cxnSp>
        <p:sp>
          <p:nvSpPr>
            <p:cNvPr id="160" name="Google Shape;160;p7"/>
            <p:cNvSpPr txBox="1"/>
            <p:nvPr/>
          </p:nvSpPr>
          <p:spPr>
            <a:xfrm>
              <a:off x="2082957" y="3152290"/>
              <a:ext cx="1312500" cy="66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Monitor progress and capture lessons learned</a:t>
              </a:r>
              <a:endParaRPr b="1" i="0" sz="11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t/>
              </a:r>
              <a:endParaRPr b="0" i="0" sz="1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We analyze the progress of transformations, identify key factors for further improvements and work on capacity building in host organizations to ensure sustainability of changes   </a:t>
              </a:r>
              <a:endParaRPr b="0" i="0" sz="11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1" name="Google Shape;161;p7"/>
          <p:cNvSpPr/>
          <p:nvPr/>
        </p:nvSpPr>
        <p:spPr>
          <a:xfrm flipH="1" rot="-1735470">
            <a:off x="2146953" y="4462725"/>
            <a:ext cx="2682067" cy="2623628"/>
          </a:xfrm>
          <a:prstGeom prst="blockArc">
            <a:avLst>
              <a:gd fmla="val 14348563" name="adj1"/>
              <a:gd fmla="val 19872341" name="adj2"/>
              <a:gd fmla="val 9100" name="adj3"/>
            </a:avLst>
          </a:prstGeom>
          <a:solidFill>
            <a:srgbClr val="A4C2F4"/>
          </a:solidFill>
          <a:ln>
            <a:noFill/>
          </a:ln>
          <a:effectLst>
            <a:outerShdw blurRad="71438" rotWithShape="0" algn="bl" dir="5400000" dist="9525">
              <a:srgbClr val="000000">
                <a:alpha val="4000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2" name="Google Shape;162;p7"/>
          <p:cNvGrpSpPr/>
          <p:nvPr/>
        </p:nvGrpSpPr>
        <p:grpSpPr>
          <a:xfrm>
            <a:off x="4520387" y="6401900"/>
            <a:ext cx="2085301" cy="839678"/>
            <a:chOff x="5225350" y="2969993"/>
            <a:chExt cx="1615636" cy="669600"/>
          </a:xfrm>
        </p:grpSpPr>
        <p:cxnSp>
          <p:nvCxnSpPr>
            <p:cNvPr id="163" name="Google Shape;163;p7"/>
            <p:cNvCxnSpPr/>
            <p:nvPr/>
          </p:nvCxnSpPr>
          <p:spPr>
            <a:xfrm rot="10800000">
              <a:off x="5225350" y="3093094"/>
              <a:ext cx="354900" cy="350100"/>
            </a:xfrm>
            <a:prstGeom prst="straightConnector1">
              <a:avLst/>
            </a:prstGeom>
            <a:noFill/>
            <a:ln cap="flat" cmpd="sng" w="19050">
              <a:solidFill>
                <a:srgbClr val="307BF3"/>
              </a:solidFill>
              <a:prstDash val="solid"/>
              <a:round/>
              <a:headEnd len="med" w="med" type="oval"/>
              <a:tailEnd len="sm" w="sm" type="none"/>
            </a:ln>
          </p:spPr>
        </p:cxnSp>
        <p:sp>
          <p:nvSpPr>
            <p:cNvPr id="164" name="Google Shape;164;p7"/>
            <p:cNvSpPr txBox="1"/>
            <p:nvPr/>
          </p:nvSpPr>
          <p:spPr>
            <a:xfrm>
              <a:off x="5600486" y="2969993"/>
              <a:ext cx="1240500" cy="66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i="0" lang="en-US" sz="1100" u="none" cap="none" strike="noStrik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3. Implement and communicate changes</a:t>
              </a:r>
              <a:endParaRPr b="1" i="0" sz="1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t/>
              </a:r>
              <a:endParaRPr b="0" i="0" sz="1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We establish </a:t>
              </a:r>
              <a:r>
                <a:rPr b="0" i="0" lang="en-US" sz="1100" u="none" cap="none" strike="noStrik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project </a:t>
              </a:r>
              <a:r>
                <a:rPr b="0" i="0" lang="en-US" sz="11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governance structures and delivery team, ensuring timely implementation of tasks. We believe that communication is equally important to implementation, thus comms plan often covers all stages of the project</a:t>
              </a:r>
              <a:endParaRPr b="0" i="0" sz="11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65" name="Google Shape;165;p7"/>
          <p:cNvGrpSpPr/>
          <p:nvPr/>
        </p:nvGrpSpPr>
        <p:grpSpPr>
          <a:xfrm>
            <a:off x="4445929" y="3850350"/>
            <a:ext cx="2197706" cy="1053005"/>
            <a:chOff x="5344775" y="813733"/>
            <a:chExt cx="1702724" cy="839717"/>
          </a:xfrm>
        </p:grpSpPr>
        <p:cxnSp>
          <p:nvCxnSpPr>
            <p:cNvPr id="166" name="Google Shape;166;p7"/>
            <p:cNvCxnSpPr/>
            <p:nvPr/>
          </p:nvCxnSpPr>
          <p:spPr>
            <a:xfrm flipH="1">
              <a:off x="5344775" y="1314450"/>
              <a:ext cx="336900" cy="339000"/>
            </a:xfrm>
            <a:prstGeom prst="straightConnector1">
              <a:avLst/>
            </a:prstGeom>
            <a:noFill/>
            <a:ln cap="flat" cmpd="sng" w="19050">
              <a:solidFill>
                <a:srgbClr val="0944A1"/>
              </a:solidFill>
              <a:prstDash val="solid"/>
              <a:round/>
              <a:headEnd len="med" w="med" type="oval"/>
              <a:tailEnd len="sm" w="sm" type="none"/>
            </a:ln>
          </p:spPr>
        </p:cxnSp>
        <p:sp>
          <p:nvSpPr>
            <p:cNvPr id="167" name="Google Shape;167;p7"/>
            <p:cNvSpPr txBox="1"/>
            <p:nvPr/>
          </p:nvSpPr>
          <p:spPr>
            <a:xfrm>
              <a:off x="5777599" y="813733"/>
              <a:ext cx="1269900" cy="80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2. Design solutions </a:t>
              </a:r>
              <a:endParaRPr b="1" i="0" sz="11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t/>
              </a:r>
              <a:endParaRPr b="0" i="0" sz="1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Using the international experience and broad industry expertise we </a:t>
              </a:r>
              <a:r>
                <a:rPr b="0" i="0" lang="en-US" sz="11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develop and test hypotheses, often piloting </a:t>
              </a:r>
              <a:r>
                <a:rPr b="0" i="0" lang="en-US" sz="1100" u="none" cap="none" strike="noStrik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them</a:t>
              </a:r>
              <a:r>
                <a:rPr b="0" i="0" lang="en-US" sz="1100" u="none" cap="none" strike="noStrik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 on initial stages the projects to ensure that solutions are applicable to the local context</a:t>
              </a:r>
              <a:endParaRPr b="0" i="0" sz="11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8" name="Google Shape;168;p7"/>
          <p:cNvSpPr txBox="1"/>
          <p:nvPr/>
        </p:nvSpPr>
        <p:spPr>
          <a:xfrm>
            <a:off x="2761094" y="5412498"/>
            <a:ext cx="1454100" cy="77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RDT framework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7"/>
          <p:cNvSpPr/>
          <p:nvPr/>
        </p:nvSpPr>
        <p:spPr>
          <a:xfrm rot="1735470">
            <a:off x="2144844" y="4462725"/>
            <a:ext cx="2682067" cy="2623628"/>
          </a:xfrm>
          <a:prstGeom prst="blockArc">
            <a:avLst>
              <a:gd fmla="val 14545937" name="adj1"/>
              <a:gd fmla="val 19902139" name="adj2"/>
              <a:gd fmla="val 9115" name="adj3"/>
            </a:avLst>
          </a:prstGeom>
          <a:solidFill>
            <a:srgbClr val="6D9EEB"/>
          </a:solidFill>
          <a:ln>
            <a:noFill/>
          </a:ln>
          <a:effectLst>
            <a:outerShdw blurRad="71438" rotWithShape="0" algn="bl" dir="5400000" dist="9525">
              <a:srgbClr val="000000">
                <a:alpha val="4000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7"/>
          <p:cNvSpPr/>
          <p:nvPr/>
        </p:nvSpPr>
        <p:spPr>
          <a:xfrm rot="9065168">
            <a:off x="2139083" y="4462561"/>
            <a:ext cx="2681107" cy="2622649"/>
          </a:xfrm>
          <a:prstGeom prst="blockArc">
            <a:avLst>
              <a:gd fmla="val 18041678" name="adj1"/>
              <a:gd fmla="val 1798478" name="adj2"/>
              <a:gd fmla="val 9595" name="adj3"/>
            </a:avLst>
          </a:prstGeom>
          <a:solidFill>
            <a:srgbClr val="0944A1"/>
          </a:solidFill>
          <a:ln>
            <a:noFill/>
          </a:ln>
          <a:effectLst>
            <a:outerShdw blurRad="71438" rotWithShape="0" algn="bl" dist="9525">
              <a:srgbClr val="000000">
                <a:alpha val="4000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7"/>
          <p:cNvSpPr/>
          <p:nvPr/>
        </p:nvSpPr>
        <p:spPr>
          <a:xfrm flipH="1" rot="-9065168">
            <a:off x="2146713" y="4463284"/>
            <a:ext cx="2681107" cy="2622649"/>
          </a:xfrm>
          <a:prstGeom prst="blockArc">
            <a:avLst>
              <a:gd fmla="val 17967225" name="adj1"/>
              <a:gd fmla="val 1529547" name="adj2"/>
              <a:gd fmla="val 9279" name="adj3"/>
            </a:avLst>
          </a:prstGeom>
          <a:solidFill>
            <a:srgbClr val="307BF3"/>
          </a:solidFill>
          <a:ln>
            <a:noFill/>
          </a:ln>
          <a:effectLst>
            <a:outerShdw blurRad="71438" rotWithShape="0" algn="bl" dir="5400000" dist="9525">
              <a:srgbClr val="000000">
                <a:alpha val="4000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7"/>
          <p:cNvSpPr/>
          <p:nvPr/>
        </p:nvSpPr>
        <p:spPr>
          <a:xfrm rot="8150505">
            <a:off x="2018177" y="5581264"/>
            <a:ext cx="462073" cy="462073"/>
          </a:xfrm>
          <a:prstGeom prst="rtTriangle">
            <a:avLst/>
          </a:prstGeom>
          <a:solidFill>
            <a:srgbClr val="0944A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7"/>
          <p:cNvSpPr/>
          <p:nvPr/>
        </p:nvSpPr>
        <p:spPr>
          <a:xfrm rot="-2649495">
            <a:off x="4472086" y="5572283"/>
            <a:ext cx="462073" cy="462073"/>
          </a:xfrm>
          <a:prstGeom prst="rtTriangle">
            <a:avLst/>
          </a:prstGeom>
          <a:solidFill>
            <a:srgbClr val="6D9EEB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7"/>
          <p:cNvSpPr/>
          <p:nvPr/>
        </p:nvSpPr>
        <p:spPr>
          <a:xfrm rot="2622623">
            <a:off x="3305068" y="6764281"/>
            <a:ext cx="358170" cy="358170"/>
          </a:xfrm>
          <a:prstGeom prst="rtTriangle">
            <a:avLst/>
          </a:prstGeom>
          <a:solidFill>
            <a:srgbClr val="307BF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7"/>
          <p:cNvSpPr/>
          <p:nvPr/>
        </p:nvSpPr>
        <p:spPr>
          <a:xfrm rot="-8177377">
            <a:off x="3305765" y="4416536"/>
            <a:ext cx="358170" cy="358170"/>
          </a:xfrm>
          <a:prstGeom prst="rtTriangle">
            <a:avLst/>
          </a:prstGeom>
          <a:solidFill>
            <a:srgbClr val="A4C2F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7"/>
          <p:cNvSpPr txBox="1"/>
          <p:nvPr/>
        </p:nvSpPr>
        <p:spPr>
          <a:xfrm>
            <a:off x="412800" y="1472925"/>
            <a:ext cx="6192900" cy="12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81818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We provide a </a:t>
            </a:r>
            <a:r>
              <a:rPr b="1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full cycle project delivery</a:t>
            </a: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textRoundtripDataId="2"/>
                  </a:ext>
                </a:extLst>
              </a:rPr>
              <a:t> ensuring capacity building and enhancing stakeholder management and risks mitigation in complex environments.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  <a:extLst>
                <a:ext uri="http://customooxmlschemas.google.com/">
                  <go:slidesCustomData xmlns:go="http://customooxmlschemas.google.com/" textRoundtripDataId="3"/>
                </a:ext>
              </a:extLst>
            </a:endParaRPr>
          </a:p>
          <a:p>
            <a:pPr indent="0" lvl="0" marL="0" marR="0" rtl="0" algn="just">
              <a:lnSpc>
                <a:spcPct val="181818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textRoundtripDataId="4"/>
                  </a:ext>
                </a:extLst>
              </a:rPr>
              <a:t>While projects differ in their goals, scope, and size, depending on the </a:t>
            </a:r>
            <a:r>
              <a:rPr b="0" i="0" lang="en-US" sz="1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  <a:extLst>
                  <a:ext uri="http://customooxmlschemas.google.com/">
                    <go:slidesCustomData xmlns:go="http://customooxmlschemas.google.com/" textRoundtripDataId="5"/>
                  </a:ext>
                </a:extLst>
              </a:rPr>
              <a:t>geographic and social context, </a:t>
            </a: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textRoundtripDataId="6"/>
                  </a:ext>
                </a:extLst>
              </a:rPr>
              <a:t>we use </a:t>
            </a:r>
            <a:r>
              <a:rPr b="1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textRoundtripDataId="7"/>
                  </a:ext>
                </a:extLst>
              </a:rPr>
              <a:t>RDT framework</a:t>
            </a: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textRoundtripDataId="8"/>
                  </a:ext>
                </a:extLst>
              </a:rPr>
              <a:t> to diagnose, design, implement, communicate and assess successful changes.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0"/>
          <p:cNvSpPr/>
          <p:nvPr/>
        </p:nvSpPr>
        <p:spPr>
          <a:xfrm>
            <a:off x="3148927" y="6207019"/>
            <a:ext cx="3709053" cy="369897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0"/>
          <p:cNvSpPr txBox="1"/>
          <p:nvPr>
            <p:ph type="title"/>
          </p:nvPr>
        </p:nvSpPr>
        <p:spPr>
          <a:xfrm>
            <a:off x="1720914" y="1859473"/>
            <a:ext cx="3416171" cy="236414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03</a:t>
            </a:r>
            <a:br>
              <a:rPr lang="en-US">
                <a:latin typeface="Arial"/>
                <a:ea typeface="Arial"/>
                <a:cs typeface="Arial"/>
                <a:sym typeface="Arial"/>
              </a:rPr>
            </a:br>
            <a:r>
              <a:rPr lang="en-US"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US">
                <a:latin typeface="Arial"/>
                <a:ea typeface="Arial"/>
                <a:cs typeface="Arial"/>
                <a:sym typeface="Arial"/>
              </a:rPr>
            </a:br>
            <a:r>
              <a:rPr lang="en-US">
                <a:latin typeface="Arial"/>
                <a:ea typeface="Arial"/>
                <a:cs typeface="Arial"/>
                <a:sym typeface="Arial"/>
              </a:rPr>
              <a:t>CONTACTS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1"/>
          <p:cNvSpPr/>
          <p:nvPr/>
        </p:nvSpPr>
        <p:spPr>
          <a:xfrm>
            <a:off x="0" y="0"/>
            <a:ext cx="6858000" cy="990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</a:pPr>
            <a:r>
              <a:t/>
            </a:r>
            <a:endParaRPr b="0" i="0" sz="101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1"/>
          <p:cNvSpPr/>
          <p:nvPr/>
        </p:nvSpPr>
        <p:spPr>
          <a:xfrm>
            <a:off x="5783450" y="5861964"/>
            <a:ext cx="289193" cy="29228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</a:pPr>
            <a:r>
              <a:t/>
            </a:r>
            <a:endParaRPr b="0" i="0" sz="101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1"/>
          <p:cNvSpPr/>
          <p:nvPr/>
        </p:nvSpPr>
        <p:spPr>
          <a:xfrm>
            <a:off x="4277112" y="6327170"/>
            <a:ext cx="1090813" cy="10681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</a:pPr>
            <a:r>
              <a:t/>
            </a:r>
            <a:endParaRPr b="0" i="0" sz="101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0" name="Google Shape;190;p11"/>
          <p:cNvCxnSpPr/>
          <p:nvPr/>
        </p:nvCxnSpPr>
        <p:spPr>
          <a:xfrm rot="10800000">
            <a:off x="724525" y="7546247"/>
            <a:ext cx="0" cy="977265"/>
          </a:xfrm>
          <a:prstGeom prst="straightConnector1">
            <a:avLst/>
          </a:prstGeom>
          <a:noFill/>
          <a:ln cap="sq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91" name="Google Shape;191;p11"/>
          <p:cNvSpPr txBox="1"/>
          <p:nvPr/>
        </p:nvSpPr>
        <p:spPr>
          <a:xfrm>
            <a:off x="471487" y="244563"/>
            <a:ext cx="5915025" cy="5276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03| CONTACTS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1"/>
          <p:cNvSpPr txBox="1"/>
          <p:nvPr/>
        </p:nvSpPr>
        <p:spPr>
          <a:xfrm>
            <a:off x="538466" y="873096"/>
            <a:ext cx="5915025" cy="7911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OUR CONTACTS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1"/>
          <p:cNvSpPr/>
          <p:nvPr/>
        </p:nvSpPr>
        <p:spPr>
          <a:xfrm>
            <a:off x="205054" y="7395323"/>
            <a:ext cx="2957511" cy="219950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1"/>
          <p:cNvSpPr/>
          <p:nvPr/>
        </p:nvSpPr>
        <p:spPr>
          <a:xfrm>
            <a:off x="3282594" y="5565957"/>
            <a:ext cx="2957511" cy="219950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5" name="Google Shape;195;p11"/>
          <p:cNvPicPr preferRelativeResize="0"/>
          <p:nvPr/>
        </p:nvPicPr>
        <p:blipFill rotWithShape="1">
          <a:blip r:embed="rId3">
            <a:alphaModFix/>
          </a:blip>
          <a:srcRect b="16548" l="0" r="34859" t="8010"/>
          <a:stretch/>
        </p:blipFill>
        <p:spPr>
          <a:xfrm>
            <a:off x="-15400" y="3971854"/>
            <a:ext cx="6858000" cy="5934146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1"/>
          <p:cNvSpPr txBox="1"/>
          <p:nvPr/>
        </p:nvSpPr>
        <p:spPr>
          <a:xfrm>
            <a:off x="486634" y="1978517"/>
            <a:ext cx="257362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KYIV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1"/>
          <p:cNvSpPr txBox="1"/>
          <p:nvPr/>
        </p:nvSpPr>
        <p:spPr>
          <a:xfrm>
            <a:off x="3461005" y="1978517"/>
            <a:ext cx="1578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AMSTERDAM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1"/>
          <p:cNvSpPr/>
          <p:nvPr/>
        </p:nvSpPr>
        <p:spPr>
          <a:xfrm>
            <a:off x="5367925" y="7395328"/>
            <a:ext cx="179059" cy="242480"/>
          </a:xfrm>
          <a:custGeom>
            <a:rect b="b" l="l" r="r" t="t"/>
            <a:pathLst>
              <a:path extrusionOk="0" h="235" w="157">
                <a:moveTo>
                  <a:pt x="126" y="100"/>
                </a:moveTo>
                <a:cubicBezTo>
                  <a:pt x="125" y="103"/>
                  <a:pt x="123" y="106"/>
                  <a:pt x="121" y="110"/>
                </a:cubicBezTo>
                <a:cubicBezTo>
                  <a:pt x="79" y="182"/>
                  <a:pt x="79" y="182"/>
                  <a:pt x="79" y="182"/>
                </a:cubicBezTo>
                <a:cubicBezTo>
                  <a:pt x="38" y="111"/>
                  <a:pt x="38" y="111"/>
                  <a:pt x="38" y="111"/>
                </a:cubicBezTo>
                <a:cubicBezTo>
                  <a:pt x="36" y="108"/>
                  <a:pt x="33" y="102"/>
                  <a:pt x="32" y="100"/>
                </a:cubicBezTo>
                <a:cubicBezTo>
                  <a:pt x="29" y="92"/>
                  <a:pt x="27" y="85"/>
                  <a:pt x="27" y="79"/>
                </a:cubicBezTo>
                <a:cubicBezTo>
                  <a:pt x="27" y="64"/>
                  <a:pt x="32" y="51"/>
                  <a:pt x="42" y="42"/>
                </a:cubicBezTo>
                <a:cubicBezTo>
                  <a:pt x="52" y="32"/>
                  <a:pt x="65" y="26"/>
                  <a:pt x="79" y="26"/>
                </a:cubicBezTo>
                <a:cubicBezTo>
                  <a:pt x="93" y="26"/>
                  <a:pt x="106" y="32"/>
                  <a:pt x="116" y="42"/>
                </a:cubicBezTo>
                <a:cubicBezTo>
                  <a:pt x="126" y="51"/>
                  <a:pt x="131" y="64"/>
                  <a:pt x="131" y="79"/>
                </a:cubicBezTo>
                <a:cubicBezTo>
                  <a:pt x="131" y="85"/>
                  <a:pt x="129" y="92"/>
                  <a:pt x="126" y="100"/>
                </a:cubicBezTo>
                <a:close/>
                <a:moveTo>
                  <a:pt x="79" y="0"/>
                </a:moveTo>
                <a:cubicBezTo>
                  <a:pt x="36" y="0"/>
                  <a:pt x="0" y="35"/>
                  <a:pt x="0" y="79"/>
                </a:cubicBezTo>
                <a:cubicBezTo>
                  <a:pt x="0" y="102"/>
                  <a:pt x="14" y="124"/>
                  <a:pt x="14" y="124"/>
                </a:cubicBezTo>
                <a:cubicBezTo>
                  <a:pt x="79" y="235"/>
                  <a:pt x="79" y="235"/>
                  <a:pt x="79" y="235"/>
                </a:cubicBezTo>
                <a:cubicBezTo>
                  <a:pt x="82" y="230"/>
                  <a:pt x="82" y="230"/>
                  <a:pt x="82" y="230"/>
                </a:cubicBezTo>
                <a:cubicBezTo>
                  <a:pt x="102" y="194"/>
                  <a:pt x="141" y="127"/>
                  <a:pt x="143" y="124"/>
                </a:cubicBezTo>
                <a:cubicBezTo>
                  <a:pt x="144" y="123"/>
                  <a:pt x="157" y="102"/>
                  <a:pt x="157" y="79"/>
                </a:cubicBezTo>
                <a:cubicBezTo>
                  <a:pt x="157" y="35"/>
                  <a:pt x="122" y="0"/>
                  <a:pt x="79" y="0"/>
                </a:cubicBezTo>
                <a:close/>
                <a:moveTo>
                  <a:pt x="108" y="79"/>
                </a:moveTo>
                <a:cubicBezTo>
                  <a:pt x="108" y="95"/>
                  <a:pt x="95" y="109"/>
                  <a:pt x="79" y="109"/>
                </a:cubicBezTo>
                <a:cubicBezTo>
                  <a:pt x="63" y="109"/>
                  <a:pt x="50" y="95"/>
                  <a:pt x="50" y="79"/>
                </a:cubicBezTo>
                <a:cubicBezTo>
                  <a:pt x="50" y="62"/>
                  <a:pt x="63" y="49"/>
                  <a:pt x="79" y="49"/>
                </a:cubicBezTo>
                <a:cubicBezTo>
                  <a:pt x="95" y="49"/>
                  <a:pt x="108" y="62"/>
                  <a:pt x="108" y="7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t" bIns="50400" lIns="100800" spcFirstLastPara="1" rIns="100800" wrap="square" tIns="50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5"/>
              <a:buFont typeface="Arial"/>
              <a:buNone/>
            </a:pPr>
            <a:r>
              <a:t/>
            </a:r>
            <a:endParaRPr b="0" i="0" sz="220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1"/>
          <p:cNvSpPr txBox="1"/>
          <p:nvPr/>
        </p:nvSpPr>
        <p:spPr>
          <a:xfrm>
            <a:off x="5145300" y="7133725"/>
            <a:ext cx="6243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KYIV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11"/>
          <p:cNvSpPr/>
          <p:nvPr/>
        </p:nvSpPr>
        <p:spPr>
          <a:xfrm>
            <a:off x="2200869" y="6327169"/>
            <a:ext cx="179059" cy="242480"/>
          </a:xfrm>
          <a:custGeom>
            <a:rect b="b" l="l" r="r" t="t"/>
            <a:pathLst>
              <a:path extrusionOk="0" h="235" w="157">
                <a:moveTo>
                  <a:pt x="126" y="100"/>
                </a:moveTo>
                <a:cubicBezTo>
                  <a:pt x="125" y="103"/>
                  <a:pt x="123" y="106"/>
                  <a:pt x="121" y="110"/>
                </a:cubicBezTo>
                <a:cubicBezTo>
                  <a:pt x="79" y="182"/>
                  <a:pt x="79" y="182"/>
                  <a:pt x="79" y="182"/>
                </a:cubicBezTo>
                <a:cubicBezTo>
                  <a:pt x="38" y="111"/>
                  <a:pt x="38" y="111"/>
                  <a:pt x="38" y="111"/>
                </a:cubicBezTo>
                <a:cubicBezTo>
                  <a:pt x="36" y="108"/>
                  <a:pt x="33" y="102"/>
                  <a:pt x="32" y="100"/>
                </a:cubicBezTo>
                <a:cubicBezTo>
                  <a:pt x="29" y="92"/>
                  <a:pt x="27" y="85"/>
                  <a:pt x="27" y="79"/>
                </a:cubicBezTo>
                <a:cubicBezTo>
                  <a:pt x="27" y="64"/>
                  <a:pt x="32" y="51"/>
                  <a:pt x="42" y="42"/>
                </a:cubicBezTo>
                <a:cubicBezTo>
                  <a:pt x="52" y="32"/>
                  <a:pt x="65" y="26"/>
                  <a:pt x="79" y="26"/>
                </a:cubicBezTo>
                <a:cubicBezTo>
                  <a:pt x="93" y="26"/>
                  <a:pt x="106" y="32"/>
                  <a:pt x="116" y="42"/>
                </a:cubicBezTo>
                <a:cubicBezTo>
                  <a:pt x="126" y="51"/>
                  <a:pt x="131" y="64"/>
                  <a:pt x="131" y="79"/>
                </a:cubicBezTo>
                <a:cubicBezTo>
                  <a:pt x="131" y="85"/>
                  <a:pt x="129" y="92"/>
                  <a:pt x="126" y="100"/>
                </a:cubicBezTo>
                <a:close/>
                <a:moveTo>
                  <a:pt x="79" y="0"/>
                </a:moveTo>
                <a:cubicBezTo>
                  <a:pt x="36" y="0"/>
                  <a:pt x="0" y="35"/>
                  <a:pt x="0" y="79"/>
                </a:cubicBezTo>
                <a:cubicBezTo>
                  <a:pt x="0" y="102"/>
                  <a:pt x="14" y="124"/>
                  <a:pt x="14" y="124"/>
                </a:cubicBezTo>
                <a:cubicBezTo>
                  <a:pt x="79" y="235"/>
                  <a:pt x="79" y="235"/>
                  <a:pt x="79" y="235"/>
                </a:cubicBezTo>
                <a:cubicBezTo>
                  <a:pt x="82" y="230"/>
                  <a:pt x="82" y="230"/>
                  <a:pt x="82" y="230"/>
                </a:cubicBezTo>
                <a:cubicBezTo>
                  <a:pt x="102" y="194"/>
                  <a:pt x="141" y="127"/>
                  <a:pt x="143" y="124"/>
                </a:cubicBezTo>
                <a:cubicBezTo>
                  <a:pt x="144" y="123"/>
                  <a:pt x="157" y="102"/>
                  <a:pt x="157" y="79"/>
                </a:cubicBezTo>
                <a:cubicBezTo>
                  <a:pt x="157" y="35"/>
                  <a:pt x="122" y="0"/>
                  <a:pt x="79" y="0"/>
                </a:cubicBezTo>
                <a:close/>
                <a:moveTo>
                  <a:pt x="108" y="79"/>
                </a:moveTo>
                <a:cubicBezTo>
                  <a:pt x="108" y="95"/>
                  <a:pt x="95" y="109"/>
                  <a:pt x="79" y="109"/>
                </a:cubicBezTo>
                <a:cubicBezTo>
                  <a:pt x="63" y="109"/>
                  <a:pt x="50" y="95"/>
                  <a:pt x="50" y="79"/>
                </a:cubicBezTo>
                <a:cubicBezTo>
                  <a:pt x="50" y="62"/>
                  <a:pt x="63" y="49"/>
                  <a:pt x="79" y="49"/>
                </a:cubicBezTo>
                <a:cubicBezTo>
                  <a:pt x="95" y="49"/>
                  <a:pt x="108" y="62"/>
                  <a:pt x="108" y="7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t" bIns="50400" lIns="100800" spcFirstLastPara="1" rIns="100800" wrap="square" tIns="50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5"/>
              <a:buFont typeface="Arial"/>
              <a:buNone/>
            </a:pPr>
            <a:r>
              <a:t/>
            </a:r>
            <a:endParaRPr b="0" i="0" sz="220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1"/>
          <p:cNvSpPr txBox="1"/>
          <p:nvPr/>
        </p:nvSpPr>
        <p:spPr>
          <a:xfrm>
            <a:off x="1645926" y="6065571"/>
            <a:ext cx="13230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AMSTERDAM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1"/>
          <p:cNvSpPr txBox="1"/>
          <p:nvPr/>
        </p:nvSpPr>
        <p:spPr>
          <a:xfrm>
            <a:off x="471487" y="2323338"/>
            <a:ext cx="2573629" cy="8284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Kateryna Bondar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kbondar@stanford.edu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+38 050 472 50 42</a:t>
            </a:r>
            <a:endParaRPr b="0" i="0" sz="1100" u="none" cap="none" strike="noStrike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www.</a:t>
            </a:r>
            <a:endParaRPr b="0" i="0" sz="1100" u="none" cap="none" strike="noStrike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1"/>
          <p:cNvSpPr txBox="1"/>
          <p:nvPr/>
        </p:nvSpPr>
        <p:spPr>
          <a:xfrm>
            <a:off x="3460992" y="2323341"/>
            <a:ext cx="3221700" cy="8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Andrew Chakhoyan andrew.chakhoyan@snconsulting.nl</a:t>
            </a:r>
            <a:endParaRPr b="0" i="0" sz="1100" u="none" cap="none" strike="noStrike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+31 620 41 62 66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2020-08-28T08:50:27Z</dcterms:created>
  <dc:creator>Kateryna Bondar</dc:creator>
</cp:coreProperties>
</file>