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79" r:id="rId4"/>
    <p:sldId id="277" r:id="rId5"/>
    <p:sldId id="272" r:id="rId6"/>
    <p:sldId id="271" r:id="rId7"/>
    <p:sldId id="268" r:id="rId8"/>
    <p:sldId id="269" r:id="rId9"/>
    <p:sldId id="264" r:id="rId10"/>
    <p:sldId id="273" r:id="rId11"/>
    <p:sldId id="261" r:id="rId12"/>
    <p:sldId id="267" r:id="rId13"/>
    <p:sldId id="274" r:id="rId14"/>
    <p:sldId id="258" r:id="rId15"/>
    <p:sldId id="265" r:id="rId16"/>
    <p:sldId id="266" r:id="rId17"/>
    <p:sldId id="27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7E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0" autoAdjust="0"/>
    <p:restoredTop sz="94660"/>
  </p:normalViewPr>
  <p:slideViewPr>
    <p:cSldViewPr snapToGrid="0">
      <p:cViewPr varScale="1">
        <p:scale>
          <a:sx n="65" d="100"/>
          <a:sy n="65" d="100"/>
        </p:scale>
        <p:origin x="96" y="7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39748-2BC5-4262-ABBF-718262B585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4FA902C-D426-4077-B018-829D684088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BD3BD63-0132-458B-B8EA-E5AFD8FC8300}"/>
              </a:ext>
            </a:extLst>
          </p:cNvPr>
          <p:cNvSpPr>
            <a:spLocks noGrp="1"/>
          </p:cNvSpPr>
          <p:nvPr>
            <p:ph type="dt" sz="half" idx="10"/>
          </p:nvPr>
        </p:nvSpPr>
        <p:spPr/>
        <p:txBody>
          <a:bodyPr/>
          <a:lstStyle/>
          <a:p>
            <a:fld id="{2F5ABB06-7616-4642-B83A-594404A13315}" type="datetimeFigureOut">
              <a:rPr lang="en-US" smtClean="0"/>
              <a:t>9/14/2020</a:t>
            </a:fld>
            <a:endParaRPr lang="en-US"/>
          </a:p>
        </p:txBody>
      </p:sp>
      <p:sp>
        <p:nvSpPr>
          <p:cNvPr id="5" name="Footer Placeholder 4">
            <a:extLst>
              <a:ext uri="{FF2B5EF4-FFF2-40B4-BE49-F238E27FC236}">
                <a16:creationId xmlns:a16="http://schemas.microsoft.com/office/drawing/2014/main" id="{153F59CA-7627-4E90-ABF1-0EEC669CF3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D8B3CA-6373-4582-A310-42BA53C2226F}"/>
              </a:ext>
            </a:extLst>
          </p:cNvPr>
          <p:cNvSpPr>
            <a:spLocks noGrp="1"/>
          </p:cNvSpPr>
          <p:nvPr>
            <p:ph type="sldNum" sz="quarter" idx="12"/>
          </p:nvPr>
        </p:nvSpPr>
        <p:spPr/>
        <p:txBody>
          <a:bodyPr/>
          <a:lstStyle/>
          <a:p>
            <a:fld id="{3F2BC45D-2A82-487F-B7C9-CC45B6AE1140}" type="slidenum">
              <a:rPr lang="en-US" smtClean="0"/>
              <a:t>‹#›</a:t>
            </a:fld>
            <a:endParaRPr lang="en-US"/>
          </a:p>
        </p:txBody>
      </p:sp>
    </p:spTree>
    <p:extLst>
      <p:ext uri="{BB962C8B-B14F-4D97-AF65-F5344CB8AC3E}">
        <p14:creationId xmlns:p14="http://schemas.microsoft.com/office/powerpoint/2010/main" val="1598640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463D5-0711-494F-BAA1-D0BA998103F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A1F76B2-D1A9-4137-BF35-77CD19C5EB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7F94A6-EE4E-431C-A33B-C8A23D74E46A}"/>
              </a:ext>
            </a:extLst>
          </p:cNvPr>
          <p:cNvSpPr>
            <a:spLocks noGrp="1"/>
          </p:cNvSpPr>
          <p:nvPr>
            <p:ph type="dt" sz="half" idx="10"/>
          </p:nvPr>
        </p:nvSpPr>
        <p:spPr/>
        <p:txBody>
          <a:bodyPr/>
          <a:lstStyle/>
          <a:p>
            <a:fld id="{2F5ABB06-7616-4642-B83A-594404A13315}" type="datetimeFigureOut">
              <a:rPr lang="en-US" smtClean="0"/>
              <a:t>9/14/2020</a:t>
            </a:fld>
            <a:endParaRPr lang="en-US"/>
          </a:p>
        </p:txBody>
      </p:sp>
      <p:sp>
        <p:nvSpPr>
          <p:cNvPr id="5" name="Footer Placeholder 4">
            <a:extLst>
              <a:ext uri="{FF2B5EF4-FFF2-40B4-BE49-F238E27FC236}">
                <a16:creationId xmlns:a16="http://schemas.microsoft.com/office/drawing/2014/main" id="{82A22B29-1C3E-429A-87E4-A3741FD186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8A50CB-28ED-499B-A7A9-2F6EF1D0C21E}"/>
              </a:ext>
            </a:extLst>
          </p:cNvPr>
          <p:cNvSpPr>
            <a:spLocks noGrp="1"/>
          </p:cNvSpPr>
          <p:nvPr>
            <p:ph type="sldNum" sz="quarter" idx="12"/>
          </p:nvPr>
        </p:nvSpPr>
        <p:spPr/>
        <p:txBody>
          <a:bodyPr/>
          <a:lstStyle/>
          <a:p>
            <a:fld id="{3F2BC45D-2A82-487F-B7C9-CC45B6AE1140}" type="slidenum">
              <a:rPr lang="en-US" smtClean="0"/>
              <a:t>‹#›</a:t>
            </a:fld>
            <a:endParaRPr lang="en-US"/>
          </a:p>
        </p:txBody>
      </p:sp>
    </p:spTree>
    <p:extLst>
      <p:ext uri="{BB962C8B-B14F-4D97-AF65-F5344CB8AC3E}">
        <p14:creationId xmlns:p14="http://schemas.microsoft.com/office/powerpoint/2010/main" val="3176950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BBCF70-94EC-420D-B3AE-F03F9FD93F3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3C7F378-4C38-465E-BACE-3453A54B880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47BB6A-FD08-4F20-B3B9-26CEE9B6AB03}"/>
              </a:ext>
            </a:extLst>
          </p:cNvPr>
          <p:cNvSpPr>
            <a:spLocks noGrp="1"/>
          </p:cNvSpPr>
          <p:nvPr>
            <p:ph type="dt" sz="half" idx="10"/>
          </p:nvPr>
        </p:nvSpPr>
        <p:spPr/>
        <p:txBody>
          <a:bodyPr/>
          <a:lstStyle/>
          <a:p>
            <a:fld id="{2F5ABB06-7616-4642-B83A-594404A13315}" type="datetimeFigureOut">
              <a:rPr lang="en-US" smtClean="0"/>
              <a:t>9/14/2020</a:t>
            </a:fld>
            <a:endParaRPr lang="en-US"/>
          </a:p>
        </p:txBody>
      </p:sp>
      <p:sp>
        <p:nvSpPr>
          <p:cNvPr id="5" name="Footer Placeholder 4">
            <a:extLst>
              <a:ext uri="{FF2B5EF4-FFF2-40B4-BE49-F238E27FC236}">
                <a16:creationId xmlns:a16="http://schemas.microsoft.com/office/drawing/2014/main" id="{C721F671-3044-4A0E-BC2F-807B6008F6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BA8574-C9DD-4819-8E39-9E0B71DDE342}"/>
              </a:ext>
            </a:extLst>
          </p:cNvPr>
          <p:cNvSpPr>
            <a:spLocks noGrp="1"/>
          </p:cNvSpPr>
          <p:nvPr>
            <p:ph type="sldNum" sz="quarter" idx="12"/>
          </p:nvPr>
        </p:nvSpPr>
        <p:spPr/>
        <p:txBody>
          <a:bodyPr/>
          <a:lstStyle/>
          <a:p>
            <a:fld id="{3F2BC45D-2A82-487F-B7C9-CC45B6AE1140}" type="slidenum">
              <a:rPr lang="en-US" smtClean="0"/>
              <a:t>‹#›</a:t>
            </a:fld>
            <a:endParaRPr lang="en-US"/>
          </a:p>
        </p:txBody>
      </p:sp>
    </p:spTree>
    <p:extLst>
      <p:ext uri="{BB962C8B-B14F-4D97-AF65-F5344CB8AC3E}">
        <p14:creationId xmlns:p14="http://schemas.microsoft.com/office/powerpoint/2010/main" val="3401897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CC8C8-161B-4AE7-8B36-9047720291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F962C3-9C07-4B94-BA7A-C00DFDB1550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A11757-C48E-4236-B001-2B5BF35F28C8}"/>
              </a:ext>
            </a:extLst>
          </p:cNvPr>
          <p:cNvSpPr>
            <a:spLocks noGrp="1"/>
          </p:cNvSpPr>
          <p:nvPr>
            <p:ph type="dt" sz="half" idx="10"/>
          </p:nvPr>
        </p:nvSpPr>
        <p:spPr/>
        <p:txBody>
          <a:bodyPr/>
          <a:lstStyle/>
          <a:p>
            <a:fld id="{2F5ABB06-7616-4642-B83A-594404A13315}" type="datetimeFigureOut">
              <a:rPr lang="en-US" smtClean="0"/>
              <a:t>9/14/2020</a:t>
            </a:fld>
            <a:endParaRPr lang="en-US"/>
          </a:p>
        </p:txBody>
      </p:sp>
      <p:sp>
        <p:nvSpPr>
          <p:cNvPr id="5" name="Footer Placeholder 4">
            <a:extLst>
              <a:ext uri="{FF2B5EF4-FFF2-40B4-BE49-F238E27FC236}">
                <a16:creationId xmlns:a16="http://schemas.microsoft.com/office/drawing/2014/main" id="{8B140524-C5BF-41A4-9E4A-9BFB9BE109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039D87-6F42-4971-AFF8-371510D3B08F}"/>
              </a:ext>
            </a:extLst>
          </p:cNvPr>
          <p:cNvSpPr>
            <a:spLocks noGrp="1"/>
          </p:cNvSpPr>
          <p:nvPr>
            <p:ph type="sldNum" sz="quarter" idx="12"/>
          </p:nvPr>
        </p:nvSpPr>
        <p:spPr/>
        <p:txBody>
          <a:bodyPr/>
          <a:lstStyle/>
          <a:p>
            <a:fld id="{3F2BC45D-2A82-487F-B7C9-CC45B6AE1140}" type="slidenum">
              <a:rPr lang="en-US" smtClean="0"/>
              <a:t>‹#›</a:t>
            </a:fld>
            <a:endParaRPr lang="en-US"/>
          </a:p>
        </p:txBody>
      </p:sp>
    </p:spTree>
    <p:extLst>
      <p:ext uri="{BB962C8B-B14F-4D97-AF65-F5344CB8AC3E}">
        <p14:creationId xmlns:p14="http://schemas.microsoft.com/office/powerpoint/2010/main" val="1191852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DC5A0-385D-432D-9B30-73596E879C1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97CEA7A-564F-473B-A0BD-7121A4F0B9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1ED629B-E3C3-441C-985D-29750362CA14}"/>
              </a:ext>
            </a:extLst>
          </p:cNvPr>
          <p:cNvSpPr>
            <a:spLocks noGrp="1"/>
          </p:cNvSpPr>
          <p:nvPr>
            <p:ph type="dt" sz="half" idx="10"/>
          </p:nvPr>
        </p:nvSpPr>
        <p:spPr/>
        <p:txBody>
          <a:bodyPr/>
          <a:lstStyle/>
          <a:p>
            <a:fld id="{2F5ABB06-7616-4642-B83A-594404A13315}" type="datetimeFigureOut">
              <a:rPr lang="en-US" smtClean="0"/>
              <a:t>9/14/2020</a:t>
            </a:fld>
            <a:endParaRPr lang="en-US"/>
          </a:p>
        </p:txBody>
      </p:sp>
      <p:sp>
        <p:nvSpPr>
          <p:cNvPr id="5" name="Footer Placeholder 4">
            <a:extLst>
              <a:ext uri="{FF2B5EF4-FFF2-40B4-BE49-F238E27FC236}">
                <a16:creationId xmlns:a16="http://schemas.microsoft.com/office/drawing/2014/main" id="{C39E959D-0FC7-4163-B1F0-249BCD669E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FD2BD5-B8AB-4F1F-9879-076875D6FDBE}"/>
              </a:ext>
            </a:extLst>
          </p:cNvPr>
          <p:cNvSpPr>
            <a:spLocks noGrp="1"/>
          </p:cNvSpPr>
          <p:nvPr>
            <p:ph type="sldNum" sz="quarter" idx="12"/>
          </p:nvPr>
        </p:nvSpPr>
        <p:spPr/>
        <p:txBody>
          <a:bodyPr/>
          <a:lstStyle/>
          <a:p>
            <a:fld id="{3F2BC45D-2A82-487F-B7C9-CC45B6AE1140}" type="slidenum">
              <a:rPr lang="en-US" smtClean="0"/>
              <a:t>‹#›</a:t>
            </a:fld>
            <a:endParaRPr lang="en-US"/>
          </a:p>
        </p:txBody>
      </p:sp>
    </p:spTree>
    <p:extLst>
      <p:ext uri="{BB962C8B-B14F-4D97-AF65-F5344CB8AC3E}">
        <p14:creationId xmlns:p14="http://schemas.microsoft.com/office/powerpoint/2010/main" val="2084873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59DB0-65A3-42F0-8136-E3B8A7E6A13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B1919C-8F34-461E-A6C5-0D0BA07CBDB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2F742A7-0A12-4E83-AB1E-688FCB9A532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04F743F-FEFF-4016-8C97-381E2D2D12A3}"/>
              </a:ext>
            </a:extLst>
          </p:cNvPr>
          <p:cNvSpPr>
            <a:spLocks noGrp="1"/>
          </p:cNvSpPr>
          <p:nvPr>
            <p:ph type="dt" sz="half" idx="10"/>
          </p:nvPr>
        </p:nvSpPr>
        <p:spPr/>
        <p:txBody>
          <a:bodyPr/>
          <a:lstStyle/>
          <a:p>
            <a:fld id="{2F5ABB06-7616-4642-B83A-594404A13315}" type="datetimeFigureOut">
              <a:rPr lang="en-US" smtClean="0"/>
              <a:t>9/14/2020</a:t>
            </a:fld>
            <a:endParaRPr lang="en-US"/>
          </a:p>
        </p:txBody>
      </p:sp>
      <p:sp>
        <p:nvSpPr>
          <p:cNvPr id="6" name="Footer Placeholder 5">
            <a:extLst>
              <a:ext uri="{FF2B5EF4-FFF2-40B4-BE49-F238E27FC236}">
                <a16:creationId xmlns:a16="http://schemas.microsoft.com/office/drawing/2014/main" id="{89AAEFC6-EB56-41E2-BC8F-2118437434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409299-2B3B-43A0-9A55-D10CC541722B}"/>
              </a:ext>
            </a:extLst>
          </p:cNvPr>
          <p:cNvSpPr>
            <a:spLocks noGrp="1"/>
          </p:cNvSpPr>
          <p:nvPr>
            <p:ph type="sldNum" sz="quarter" idx="12"/>
          </p:nvPr>
        </p:nvSpPr>
        <p:spPr/>
        <p:txBody>
          <a:bodyPr/>
          <a:lstStyle/>
          <a:p>
            <a:fld id="{3F2BC45D-2A82-487F-B7C9-CC45B6AE1140}" type="slidenum">
              <a:rPr lang="en-US" smtClean="0"/>
              <a:t>‹#›</a:t>
            </a:fld>
            <a:endParaRPr lang="en-US"/>
          </a:p>
        </p:txBody>
      </p:sp>
    </p:spTree>
    <p:extLst>
      <p:ext uri="{BB962C8B-B14F-4D97-AF65-F5344CB8AC3E}">
        <p14:creationId xmlns:p14="http://schemas.microsoft.com/office/powerpoint/2010/main" val="317182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94FE0-4B69-4A54-A720-CBF75BADD54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8E235FB-3FC8-41B3-A0E8-04BBA6D1F3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4542EDE-E6E1-472D-B37A-1A2BE0D634B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624151A-2DED-4E5A-B9F5-BA5CDD380F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ECB193-E920-4AED-A68C-412F5B565A8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4EE590-537C-4A13-8A22-F1E31F6EC919}"/>
              </a:ext>
            </a:extLst>
          </p:cNvPr>
          <p:cNvSpPr>
            <a:spLocks noGrp="1"/>
          </p:cNvSpPr>
          <p:nvPr>
            <p:ph type="dt" sz="half" idx="10"/>
          </p:nvPr>
        </p:nvSpPr>
        <p:spPr/>
        <p:txBody>
          <a:bodyPr/>
          <a:lstStyle/>
          <a:p>
            <a:fld id="{2F5ABB06-7616-4642-B83A-594404A13315}" type="datetimeFigureOut">
              <a:rPr lang="en-US" smtClean="0"/>
              <a:t>9/14/2020</a:t>
            </a:fld>
            <a:endParaRPr lang="en-US"/>
          </a:p>
        </p:txBody>
      </p:sp>
      <p:sp>
        <p:nvSpPr>
          <p:cNvPr id="8" name="Footer Placeholder 7">
            <a:extLst>
              <a:ext uri="{FF2B5EF4-FFF2-40B4-BE49-F238E27FC236}">
                <a16:creationId xmlns:a16="http://schemas.microsoft.com/office/drawing/2014/main" id="{F2BF14FC-EFCC-4B31-8161-5F8FD2B8111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6BF2305-73A1-46CC-8EEF-0B853C0F7E6D}"/>
              </a:ext>
            </a:extLst>
          </p:cNvPr>
          <p:cNvSpPr>
            <a:spLocks noGrp="1"/>
          </p:cNvSpPr>
          <p:nvPr>
            <p:ph type="sldNum" sz="quarter" idx="12"/>
          </p:nvPr>
        </p:nvSpPr>
        <p:spPr/>
        <p:txBody>
          <a:bodyPr/>
          <a:lstStyle/>
          <a:p>
            <a:fld id="{3F2BC45D-2A82-487F-B7C9-CC45B6AE1140}" type="slidenum">
              <a:rPr lang="en-US" smtClean="0"/>
              <a:t>‹#›</a:t>
            </a:fld>
            <a:endParaRPr lang="en-US"/>
          </a:p>
        </p:txBody>
      </p:sp>
    </p:spTree>
    <p:extLst>
      <p:ext uri="{BB962C8B-B14F-4D97-AF65-F5344CB8AC3E}">
        <p14:creationId xmlns:p14="http://schemas.microsoft.com/office/powerpoint/2010/main" val="4158194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403FF-47D1-4030-98CF-79297231716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174A4A5-93F0-4AC3-A763-CFD381F82CEA}"/>
              </a:ext>
            </a:extLst>
          </p:cNvPr>
          <p:cNvSpPr>
            <a:spLocks noGrp="1"/>
          </p:cNvSpPr>
          <p:nvPr>
            <p:ph type="dt" sz="half" idx="10"/>
          </p:nvPr>
        </p:nvSpPr>
        <p:spPr/>
        <p:txBody>
          <a:bodyPr/>
          <a:lstStyle/>
          <a:p>
            <a:fld id="{2F5ABB06-7616-4642-B83A-594404A13315}" type="datetimeFigureOut">
              <a:rPr lang="en-US" smtClean="0"/>
              <a:t>9/14/2020</a:t>
            </a:fld>
            <a:endParaRPr lang="en-US"/>
          </a:p>
        </p:txBody>
      </p:sp>
      <p:sp>
        <p:nvSpPr>
          <p:cNvPr id="4" name="Footer Placeholder 3">
            <a:extLst>
              <a:ext uri="{FF2B5EF4-FFF2-40B4-BE49-F238E27FC236}">
                <a16:creationId xmlns:a16="http://schemas.microsoft.com/office/drawing/2014/main" id="{31C1337D-0DD7-4770-8A05-0D9755C6D9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EA7E33E-8538-4877-8A01-895CADDA39CC}"/>
              </a:ext>
            </a:extLst>
          </p:cNvPr>
          <p:cNvSpPr>
            <a:spLocks noGrp="1"/>
          </p:cNvSpPr>
          <p:nvPr>
            <p:ph type="sldNum" sz="quarter" idx="12"/>
          </p:nvPr>
        </p:nvSpPr>
        <p:spPr/>
        <p:txBody>
          <a:bodyPr/>
          <a:lstStyle/>
          <a:p>
            <a:fld id="{3F2BC45D-2A82-487F-B7C9-CC45B6AE1140}" type="slidenum">
              <a:rPr lang="en-US" smtClean="0"/>
              <a:t>‹#›</a:t>
            </a:fld>
            <a:endParaRPr lang="en-US"/>
          </a:p>
        </p:txBody>
      </p:sp>
    </p:spTree>
    <p:extLst>
      <p:ext uri="{BB962C8B-B14F-4D97-AF65-F5344CB8AC3E}">
        <p14:creationId xmlns:p14="http://schemas.microsoft.com/office/powerpoint/2010/main" val="4117945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60CB003-3636-406F-B83B-88FCEE769FE0}"/>
              </a:ext>
            </a:extLst>
          </p:cNvPr>
          <p:cNvSpPr>
            <a:spLocks noGrp="1"/>
          </p:cNvSpPr>
          <p:nvPr>
            <p:ph type="dt" sz="half" idx="10"/>
          </p:nvPr>
        </p:nvSpPr>
        <p:spPr/>
        <p:txBody>
          <a:bodyPr/>
          <a:lstStyle/>
          <a:p>
            <a:fld id="{2F5ABB06-7616-4642-B83A-594404A13315}" type="datetimeFigureOut">
              <a:rPr lang="en-US" smtClean="0"/>
              <a:t>9/14/2020</a:t>
            </a:fld>
            <a:endParaRPr lang="en-US"/>
          </a:p>
        </p:txBody>
      </p:sp>
      <p:sp>
        <p:nvSpPr>
          <p:cNvPr id="3" name="Footer Placeholder 2">
            <a:extLst>
              <a:ext uri="{FF2B5EF4-FFF2-40B4-BE49-F238E27FC236}">
                <a16:creationId xmlns:a16="http://schemas.microsoft.com/office/drawing/2014/main" id="{E416E24C-49D0-47D7-8CC8-84FD03B48B2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92602A3-1BBF-4BC8-880B-6F80DF928047}"/>
              </a:ext>
            </a:extLst>
          </p:cNvPr>
          <p:cNvSpPr>
            <a:spLocks noGrp="1"/>
          </p:cNvSpPr>
          <p:nvPr>
            <p:ph type="sldNum" sz="quarter" idx="12"/>
          </p:nvPr>
        </p:nvSpPr>
        <p:spPr/>
        <p:txBody>
          <a:bodyPr/>
          <a:lstStyle/>
          <a:p>
            <a:fld id="{3F2BC45D-2A82-487F-B7C9-CC45B6AE1140}" type="slidenum">
              <a:rPr lang="en-US" smtClean="0"/>
              <a:t>‹#›</a:t>
            </a:fld>
            <a:endParaRPr lang="en-US"/>
          </a:p>
        </p:txBody>
      </p:sp>
    </p:spTree>
    <p:extLst>
      <p:ext uri="{BB962C8B-B14F-4D97-AF65-F5344CB8AC3E}">
        <p14:creationId xmlns:p14="http://schemas.microsoft.com/office/powerpoint/2010/main" val="542979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99984-AABD-4B16-8D52-01C32F78EB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6625FA4-7147-4BE9-AB82-FD5B11E615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224BCD8-529D-412B-B35B-E7029D22E1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336684-257F-4656-945A-F5BA3E9AF0A6}"/>
              </a:ext>
            </a:extLst>
          </p:cNvPr>
          <p:cNvSpPr>
            <a:spLocks noGrp="1"/>
          </p:cNvSpPr>
          <p:nvPr>
            <p:ph type="dt" sz="half" idx="10"/>
          </p:nvPr>
        </p:nvSpPr>
        <p:spPr/>
        <p:txBody>
          <a:bodyPr/>
          <a:lstStyle/>
          <a:p>
            <a:fld id="{2F5ABB06-7616-4642-B83A-594404A13315}" type="datetimeFigureOut">
              <a:rPr lang="en-US" smtClean="0"/>
              <a:t>9/14/2020</a:t>
            </a:fld>
            <a:endParaRPr lang="en-US"/>
          </a:p>
        </p:txBody>
      </p:sp>
      <p:sp>
        <p:nvSpPr>
          <p:cNvPr id="6" name="Footer Placeholder 5">
            <a:extLst>
              <a:ext uri="{FF2B5EF4-FFF2-40B4-BE49-F238E27FC236}">
                <a16:creationId xmlns:a16="http://schemas.microsoft.com/office/drawing/2014/main" id="{A2FDA2DB-8FB0-4B29-8F95-A16EB932D8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400F7F-E57A-4F0E-8F8D-9FB7587FF3E5}"/>
              </a:ext>
            </a:extLst>
          </p:cNvPr>
          <p:cNvSpPr>
            <a:spLocks noGrp="1"/>
          </p:cNvSpPr>
          <p:nvPr>
            <p:ph type="sldNum" sz="quarter" idx="12"/>
          </p:nvPr>
        </p:nvSpPr>
        <p:spPr/>
        <p:txBody>
          <a:bodyPr/>
          <a:lstStyle/>
          <a:p>
            <a:fld id="{3F2BC45D-2A82-487F-B7C9-CC45B6AE1140}" type="slidenum">
              <a:rPr lang="en-US" smtClean="0"/>
              <a:t>‹#›</a:t>
            </a:fld>
            <a:endParaRPr lang="en-US"/>
          </a:p>
        </p:txBody>
      </p:sp>
    </p:spTree>
    <p:extLst>
      <p:ext uri="{BB962C8B-B14F-4D97-AF65-F5344CB8AC3E}">
        <p14:creationId xmlns:p14="http://schemas.microsoft.com/office/powerpoint/2010/main" val="3605162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C5F89-78DB-40F7-BBCB-F7259071D7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B651280-9F41-4C75-96A1-F8DDD3D4627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94D126B-D127-43E2-A993-6FF5FA4456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19D9C4-AA5C-41E7-A426-BC77DAA9E380}"/>
              </a:ext>
            </a:extLst>
          </p:cNvPr>
          <p:cNvSpPr>
            <a:spLocks noGrp="1"/>
          </p:cNvSpPr>
          <p:nvPr>
            <p:ph type="dt" sz="half" idx="10"/>
          </p:nvPr>
        </p:nvSpPr>
        <p:spPr/>
        <p:txBody>
          <a:bodyPr/>
          <a:lstStyle/>
          <a:p>
            <a:fld id="{2F5ABB06-7616-4642-B83A-594404A13315}" type="datetimeFigureOut">
              <a:rPr lang="en-US" smtClean="0"/>
              <a:t>9/14/2020</a:t>
            </a:fld>
            <a:endParaRPr lang="en-US"/>
          </a:p>
        </p:txBody>
      </p:sp>
      <p:sp>
        <p:nvSpPr>
          <p:cNvPr id="6" name="Footer Placeholder 5">
            <a:extLst>
              <a:ext uri="{FF2B5EF4-FFF2-40B4-BE49-F238E27FC236}">
                <a16:creationId xmlns:a16="http://schemas.microsoft.com/office/drawing/2014/main" id="{58EB26BE-C964-41DC-90FB-1C621299FB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29FD09-6813-4DEC-97E7-A65292AA481D}"/>
              </a:ext>
            </a:extLst>
          </p:cNvPr>
          <p:cNvSpPr>
            <a:spLocks noGrp="1"/>
          </p:cNvSpPr>
          <p:nvPr>
            <p:ph type="sldNum" sz="quarter" idx="12"/>
          </p:nvPr>
        </p:nvSpPr>
        <p:spPr/>
        <p:txBody>
          <a:bodyPr/>
          <a:lstStyle/>
          <a:p>
            <a:fld id="{3F2BC45D-2A82-487F-B7C9-CC45B6AE1140}" type="slidenum">
              <a:rPr lang="en-US" smtClean="0"/>
              <a:t>‹#›</a:t>
            </a:fld>
            <a:endParaRPr lang="en-US"/>
          </a:p>
        </p:txBody>
      </p:sp>
    </p:spTree>
    <p:extLst>
      <p:ext uri="{BB962C8B-B14F-4D97-AF65-F5344CB8AC3E}">
        <p14:creationId xmlns:p14="http://schemas.microsoft.com/office/powerpoint/2010/main" val="247090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749C2D-3CF2-43A7-B915-57C0C35DDC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B9E8BF0-2E05-4176-9D28-3BDE96159D9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529049-6C5F-40F5-92F5-1F78650356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5ABB06-7616-4642-B83A-594404A13315}" type="datetimeFigureOut">
              <a:rPr lang="en-US" smtClean="0"/>
              <a:t>9/14/2020</a:t>
            </a:fld>
            <a:endParaRPr lang="en-US"/>
          </a:p>
        </p:txBody>
      </p:sp>
      <p:sp>
        <p:nvSpPr>
          <p:cNvPr id="5" name="Footer Placeholder 4">
            <a:extLst>
              <a:ext uri="{FF2B5EF4-FFF2-40B4-BE49-F238E27FC236}">
                <a16:creationId xmlns:a16="http://schemas.microsoft.com/office/drawing/2014/main" id="{A382002E-E998-4CA0-AECE-3F6CC459CA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F34B201-FE76-44EA-A56E-6193591F14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2BC45D-2A82-487F-B7C9-CC45B6AE1140}" type="slidenum">
              <a:rPr lang="en-US" smtClean="0"/>
              <a:t>‹#›</a:t>
            </a:fld>
            <a:endParaRPr lang="en-US"/>
          </a:p>
        </p:txBody>
      </p:sp>
    </p:spTree>
    <p:extLst>
      <p:ext uri="{BB962C8B-B14F-4D97-AF65-F5344CB8AC3E}">
        <p14:creationId xmlns:p14="http://schemas.microsoft.com/office/powerpoint/2010/main" val="2790035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avenuedevelopment.co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ECD8F-FE2D-4C48-8BEA-E23D7D9EA2E3}"/>
              </a:ext>
            </a:extLst>
          </p:cNvPr>
          <p:cNvSpPr>
            <a:spLocks noGrp="1"/>
          </p:cNvSpPr>
          <p:nvPr>
            <p:ph type="ctrTitle"/>
          </p:nvPr>
        </p:nvSpPr>
        <p:spPr/>
        <p:txBody>
          <a:bodyPr/>
          <a:lstStyle/>
          <a:p>
            <a:r>
              <a:rPr lang="en-US" dirty="0"/>
              <a:t>Smart Design</a:t>
            </a:r>
          </a:p>
        </p:txBody>
      </p:sp>
      <p:sp>
        <p:nvSpPr>
          <p:cNvPr id="3" name="Subtitle 2">
            <a:extLst>
              <a:ext uri="{FF2B5EF4-FFF2-40B4-BE49-F238E27FC236}">
                <a16:creationId xmlns:a16="http://schemas.microsoft.com/office/drawing/2014/main" id="{945250E3-B340-4EE3-B6A1-265308F998F0}"/>
              </a:ext>
            </a:extLst>
          </p:cNvPr>
          <p:cNvSpPr>
            <a:spLocks noGrp="1"/>
          </p:cNvSpPr>
          <p:nvPr>
            <p:ph type="subTitle" idx="1"/>
          </p:nvPr>
        </p:nvSpPr>
        <p:spPr/>
        <p:txBody>
          <a:bodyPr/>
          <a:lstStyle/>
          <a:p>
            <a:r>
              <a:rPr lang="en-US" dirty="0"/>
              <a:t>Powered by Avenue and LTC</a:t>
            </a:r>
          </a:p>
        </p:txBody>
      </p:sp>
    </p:spTree>
    <p:extLst>
      <p:ext uri="{BB962C8B-B14F-4D97-AF65-F5344CB8AC3E}">
        <p14:creationId xmlns:p14="http://schemas.microsoft.com/office/powerpoint/2010/main" val="21116086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6A399-3F6F-4835-8A8B-B26C611589B6}"/>
              </a:ext>
            </a:extLst>
          </p:cNvPr>
          <p:cNvSpPr>
            <a:spLocks noGrp="1"/>
          </p:cNvSpPr>
          <p:nvPr>
            <p:ph type="title"/>
          </p:nvPr>
        </p:nvSpPr>
        <p:spPr/>
        <p:txBody>
          <a:bodyPr/>
          <a:lstStyle/>
          <a:p>
            <a:r>
              <a:rPr lang="en-US" dirty="0"/>
              <a:t>Smart Design Benefits</a:t>
            </a:r>
          </a:p>
        </p:txBody>
      </p:sp>
      <p:sp>
        <p:nvSpPr>
          <p:cNvPr id="21" name="Content Placeholder 20">
            <a:extLst>
              <a:ext uri="{FF2B5EF4-FFF2-40B4-BE49-F238E27FC236}">
                <a16:creationId xmlns:a16="http://schemas.microsoft.com/office/drawing/2014/main" id="{2384F9C0-3A10-4EA2-85CE-5B5F4D6AA97B}"/>
              </a:ext>
            </a:extLst>
          </p:cNvPr>
          <p:cNvSpPr>
            <a:spLocks noGrp="1"/>
          </p:cNvSpPr>
          <p:nvPr>
            <p:ph idx="1"/>
          </p:nvPr>
        </p:nvSpPr>
        <p:spPr>
          <a:xfrm>
            <a:off x="838200" y="1416138"/>
            <a:ext cx="10515600" cy="4351338"/>
          </a:xfrm>
        </p:spPr>
        <p:txBody>
          <a:bodyPr/>
          <a:lstStyle/>
          <a:p>
            <a:r>
              <a:rPr lang="en-US" dirty="0"/>
              <a:t>Does NOT have to be circles!  Could be tabs or some other element</a:t>
            </a:r>
          </a:p>
          <a:p>
            <a:r>
              <a:rPr lang="en-US" dirty="0"/>
              <a:t>I am envisioning you click on each topic then the benefits appear.  The benefits are on the next slide. </a:t>
            </a:r>
          </a:p>
        </p:txBody>
      </p:sp>
      <p:sp>
        <p:nvSpPr>
          <p:cNvPr id="6" name="Oval 5">
            <a:extLst>
              <a:ext uri="{FF2B5EF4-FFF2-40B4-BE49-F238E27FC236}">
                <a16:creationId xmlns:a16="http://schemas.microsoft.com/office/drawing/2014/main" id="{87AD05B8-9C1C-4BD5-B518-327C5206F24C}"/>
              </a:ext>
            </a:extLst>
          </p:cNvPr>
          <p:cNvSpPr/>
          <p:nvPr/>
        </p:nvSpPr>
        <p:spPr>
          <a:xfrm>
            <a:off x="513734" y="4100052"/>
            <a:ext cx="2300749" cy="2757948"/>
          </a:xfrm>
          <a:prstGeom prst="ellipse">
            <a:avLst/>
          </a:prstGeom>
          <a:solidFill>
            <a:srgbClr val="ED7E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3897645-5177-457C-B413-5E508578064D}"/>
              </a:ext>
            </a:extLst>
          </p:cNvPr>
          <p:cNvSpPr txBox="1"/>
          <p:nvPr/>
        </p:nvSpPr>
        <p:spPr>
          <a:xfrm>
            <a:off x="1096295" y="5294360"/>
            <a:ext cx="1135626" cy="369332"/>
          </a:xfrm>
          <a:prstGeom prst="rect">
            <a:avLst/>
          </a:prstGeom>
          <a:noFill/>
        </p:spPr>
        <p:txBody>
          <a:bodyPr wrap="square" rtlCol="0">
            <a:spAutoFit/>
          </a:bodyPr>
          <a:lstStyle/>
          <a:p>
            <a:r>
              <a:rPr lang="en-US" dirty="0"/>
              <a:t>Residents</a:t>
            </a:r>
          </a:p>
        </p:txBody>
      </p:sp>
      <p:sp>
        <p:nvSpPr>
          <p:cNvPr id="10" name="Oval 9">
            <a:extLst>
              <a:ext uri="{FF2B5EF4-FFF2-40B4-BE49-F238E27FC236}">
                <a16:creationId xmlns:a16="http://schemas.microsoft.com/office/drawing/2014/main" id="{A6BC6F8D-63EA-4C4C-BC58-2FDB1FAAC7AD}"/>
              </a:ext>
            </a:extLst>
          </p:cNvPr>
          <p:cNvSpPr/>
          <p:nvPr/>
        </p:nvSpPr>
        <p:spPr>
          <a:xfrm>
            <a:off x="3185650" y="4065337"/>
            <a:ext cx="2300749" cy="2757948"/>
          </a:xfrm>
          <a:prstGeom prst="ellipse">
            <a:avLst/>
          </a:prstGeom>
          <a:solidFill>
            <a:srgbClr val="ED7E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45045C90-7E26-4036-89E6-B7AE98F3E38F}"/>
              </a:ext>
            </a:extLst>
          </p:cNvPr>
          <p:cNvSpPr/>
          <p:nvPr/>
        </p:nvSpPr>
        <p:spPr>
          <a:xfrm>
            <a:off x="5932538" y="4065337"/>
            <a:ext cx="2300749" cy="2757948"/>
          </a:xfrm>
          <a:prstGeom prst="ellipse">
            <a:avLst/>
          </a:prstGeom>
          <a:solidFill>
            <a:srgbClr val="ED7E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919FF5E6-ED5B-4627-B1C0-A3AC1991E1FE}"/>
              </a:ext>
            </a:extLst>
          </p:cNvPr>
          <p:cNvSpPr/>
          <p:nvPr/>
        </p:nvSpPr>
        <p:spPr>
          <a:xfrm>
            <a:off x="9053051" y="4100052"/>
            <a:ext cx="2300749" cy="2757948"/>
          </a:xfrm>
          <a:prstGeom prst="ellipse">
            <a:avLst/>
          </a:prstGeom>
          <a:solidFill>
            <a:srgbClr val="ED7E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439F72BC-B287-441A-BE8A-6B89E55E129F}"/>
              </a:ext>
            </a:extLst>
          </p:cNvPr>
          <p:cNvSpPr txBox="1"/>
          <p:nvPr/>
        </p:nvSpPr>
        <p:spPr>
          <a:xfrm>
            <a:off x="4006030" y="5121145"/>
            <a:ext cx="1135626" cy="646331"/>
          </a:xfrm>
          <a:prstGeom prst="rect">
            <a:avLst/>
          </a:prstGeom>
          <a:noFill/>
        </p:spPr>
        <p:txBody>
          <a:bodyPr wrap="square" rtlCol="0">
            <a:spAutoFit/>
          </a:bodyPr>
          <a:lstStyle/>
          <a:p>
            <a:r>
              <a:rPr lang="en-US" dirty="0"/>
              <a:t>Family &amp; Friends</a:t>
            </a:r>
          </a:p>
        </p:txBody>
      </p:sp>
      <p:sp>
        <p:nvSpPr>
          <p:cNvPr id="18" name="TextBox 17">
            <a:extLst>
              <a:ext uri="{FF2B5EF4-FFF2-40B4-BE49-F238E27FC236}">
                <a16:creationId xmlns:a16="http://schemas.microsoft.com/office/drawing/2014/main" id="{9112C180-DF2C-4417-8818-343B68B7DFD2}"/>
              </a:ext>
            </a:extLst>
          </p:cNvPr>
          <p:cNvSpPr txBox="1"/>
          <p:nvPr/>
        </p:nvSpPr>
        <p:spPr>
          <a:xfrm>
            <a:off x="6939730" y="5257196"/>
            <a:ext cx="1135626" cy="369332"/>
          </a:xfrm>
          <a:prstGeom prst="rect">
            <a:avLst/>
          </a:prstGeom>
          <a:noFill/>
        </p:spPr>
        <p:txBody>
          <a:bodyPr wrap="square" rtlCol="0">
            <a:spAutoFit/>
          </a:bodyPr>
          <a:lstStyle/>
          <a:p>
            <a:r>
              <a:rPr lang="en-US" dirty="0"/>
              <a:t>Staff</a:t>
            </a:r>
          </a:p>
        </p:txBody>
      </p:sp>
      <p:sp>
        <p:nvSpPr>
          <p:cNvPr id="20" name="TextBox 19">
            <a:extLst>
              <a:ext uri="{FF2B5EF4-FFF2-40B4-BE49-F238E27FC236}">
                <a16:creationId xmlns:a16="http://schemas.microsoft.com/office/drawing/2014/main" id="{0D60B6CF-A85A-4009-A3B9-FE7E0D780E1C}"/>
              </a:ext>
            </a:extLst>
          </p:cNvPr>
          <p:cNvSpPr txBox="1"/>
          <p:nvPr/>
        </p:nvSpPr>
        <p:spPr>
          <a:xfrm>
            <a:off x="9856840" y="5294360"/>
            <a:ext cx="1135626" cy="369332"/>
          </a:xfrm>
          <a:prstGeom prst="rect">
            <a:avLst/>
          </a:prstGeom>
          <a:noFill/>
        </p:spPr>
        <p:txBody>
          <a:bodyPr wrap="square" rtlCol="0">
            <a:spAutoFit/>
          </a:bodyPr>
          <a:lstStyle/>
          <a:p>
            <a:r>
              <a:rPr lang="en-US" dirty="0"/>
              <a:t>Owners</a:t>
            </a:r>
          </a:p>
        </p:txBody>
      </p:sp>
    </p:spTree>
    <p:extLst>
      <p:ext uri="{BB962C8B-B14F-4D97-AF65-F5344CB8AC3E}">
        <p14:creationId xmlns:p14="http://schemas.microsoft.com/office/powerpoint/2010/main" val="12512632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6FC27-ED26-4336-989D-A84AE9262880}"/>
              </a:ext>
            </a:extLst>
          </p:cNvPr>
          <p:cNvSpPr>
            <a:spLocks noGrp="1"/>
          </p:cNvSpPr>
          <p:nvPr>
            <p:ph type="title"/>
          </p:nvPr>
        </p:nvSpPr>
        <p:spPr>
          <a:xfrm>
            <a:off x="0" y="0"/>
            <a:ext cx="10515600" cy="1325563"/>
          </a:xfrm>
        </p:spPr>
        <p:txBody>
          <a:bodyPr/>
          <a:lstStyle/>
          <a:p>
            <a:r>
              <a:rPr lang="en-US" dirty="0"/>
              <a:t>Benefits	</a:t>
            </a:r>
          </a:p>
        </p:txBody>
      </p:sp>
      <p:graphicFrame>
        <p:nvGraphicFramePr>
          <p:cNvPr id="4" name="Table 4">
            <a:extLst>
              <a:ext uri="{FF2B5EF4-FFF2-40B4-BE49-F238E27FC236}">
                <a16:creationId xmlns:a16="http://schemas.microsoft.com/office/drawing/2014/main" id="{FE6732FE-83F1-4D4B-BC34-301BB7D03073}"/>
              </a:ext>
            </a:extLst>
          </p:cNvPr>
          <p:cNvGraphicFramePr>
            <a:graphicFrameLocks noGrp="1"/>
          </p:cNvGraphicFramePr>
          <p:nvPr>
            <p:ph idx="1"/>
            <p:extLst>
              <p:ext uri="{D42A27DB-BD31-4B8C-83A1-F6EECF244321}">
                <p14:modId xmlns:p14="http://schemas.microsoft.com/office/powerpoint/2010/main" val="402590516"/>
              </p:ext>
            </p:extLst>
          </p:nvPr>
        </p:nvGraphicFramePr>
        <p:xfrm>
          <a:off x="1150374" y="1030605"/>
          <a:ext cx="10203428" cy="10519881"/>
        </p:xfrm>
        <a:graphic>
          <a:graphicData uri="http://schemas.openxmlformats.org/drawingml/2006/table">
            <a:tbl>
              <a:tblPr firstRow="1" bandRow="1">
                <a:tableStyleId>{5C22544A-7EE6-4342-B048-85BDC9FD1C3A}</a:tableStyleId>
              </a:tblPr>
              <a:tblGrid>
                <a:gridCol w="2550857">
                  <a:extLst>
                    <a:ext uri="{9D8B030D-6E8A-4147-A177-3AD203B41FA5}">
                      <a16:colId xmlns:a16="http://schemas.microsoft.com/office/drawing/2014/main" val="1876442912"/>
                    </a:ext>
                  </a:extLst>
                </a:gridCol>
                <a:gridCol w="2550857">
                  <a:extLst>
                    <a:ext uri="{9D8B030D-6E8A-4147-A177-3AD203B41FA5}">
                      <a16:colId xmlns:a16="http://schemas.microsoft.com/office/drawing/2014/main" val="1093622887"/>
                    </a:ext>
                  </a:extLst>
                </a:gridCol>
                <a:gridCol w="2550857">
                  <a:extLst>
                    <a:ext uri="{9D8B030D-6E8A-4147-A177-3AD203B41FA5}">
                      <a16:colId xmlns:a16="http://schemas.microsoft.com/office/drawing/2014/main" val="2431909312"/>
                    </a:ext>
                  </a:extLst>
                </a:gridCol>
                <a:gridCol w="2550857">
                  <a:extLst>
                    <a:ext uri="{9D8B030D-6E8A-4147-A177-3AD203B41FA5}">
                      <a16:colId xmlns:a16="http://schemas.microsoft.com/office/drawing/2014/main" val="3860623787"/>
                    </a:ext>
                  </a:extLst>
                </a:gridCol>
              </a:tblGrid>
              <a:tr h="362647">
                <a:tc>
                  <a:txBody>
                    <a:bodyPr/>
                    <a:lstStyle/>
                    <a:p>
                      <a:r>
                        <a:rPr lang="en-US" dirty="0"/>
                        <a:t>Residents</a:t>
                      </a:r>
                    </a:p>
                  </a:txBody>
                  <a:tcPr/>
                </a:tc>
                <a:tc>
                  <a:txBody>
                    <a:bodyPr/>
                    <a:lstStyle/>
                    <a:p>
                      <a:r>
                        <a:rPr lang="en-US" dirty="0"/>
                        <a:t>Family &amp; Friends</a:t>
                      </a:r>
                    </a:p>
                  </a:txBody>
                  <a:tcPr/>
                </a:tc>
                <a:tc>
                  <a:txBody>
                    <a:bodyPr/>
                    <a:lstStyle/>
                    <a:p>
                      <a:r>
                        <a:rPr lang="en-US" dirty="0"/>
                        <a:t>Staff</a:t>
                      </a:r>
                    </a:p>
                  </a:txBody>
                  <a:tcPr/>
                </a:tc>
                <a:tc>
                  <a:txBody>
                    <a:bodyPr/>
                    <a:lstStyle/>
                    <a:p>
                      <a:r>
                        <a:rPr lang="en-US" dirty="0"/>
                        <a:t>Owners / Corporate</a:t>
                      </a:r>
                    </a:p>
                  </a:txBody>
                  <a:tcPr/>
                </a:tc>
                <a:extLst>
                  <a:ext uri="{0D108BD9-81ED-4DB2-BD59-A6C34878D82A}">
                    <a16:rowId xmlns:a16="http://schemas.microsoft.com/office/drawing/2014/main" val="1258126396"/>
                  </a:ext>
                </a:extLst>
              </a:tr>
              <a:tr h="10154121">
                <a:tc>
                  <a:txBody>
                    <a:bodyPr/>
                    <a:lstStyle/>
                    <a:p>
                      <a:pPr lvl="0"/>
                      <a:r>
                        <a:rPr lang="en-US" sz="1800" kern="1200" dirty="0">
                          <a:solidFill>
                            <a:schemeClr val="dk1"/>
                          </a:solidFill>
                          <a:effectLst/>
                          <a:latin typeface="+mn-lt"/>
                          <a:ea typeface="+mn-ea"/>
                          <a:cs typeface="+mn-cs"/>
                        </a:rPr>
                        <a:t>Positive impact on social determinants of health</a:t>
                      </a:r>
                    </a:p>
                    <a:p>
                      <a:pPr lvl="0"/>
                      <a:endParaRPr lang="en-US" sz="1800" kern="1200" dirty="0">
                        <a:solidFill>
                          <a:schemeClr val="dk1"/>
                        </a:solidFill>
                        <a:effectLst/>
                        <a:latin typeface="+mn-lt"/>
                        <a:ea typeface="+mn-ea"/>
                        <a:cs typeface="+mn-cs"/>
                      </a:endParaRPr>
                    </a:p>
                    <a:p>
                      <a:pPr lvl="0"/>
                      <a:r>
                        <a:rPr lang="en-US" sz="1800" kern="1200" dirty="0">
                          <a:solidFill>
                            <a:schemeClr val="dk1"/>
                          </a:solidFill>
                          <a:effectLst/>
                          <a:latin typeface="+mn-lt"/>
                          <a:ea typeface="+mn-ea"/>
                          <a:cs typeface="+mn-cs"/>
                        </a:rPr>
                        <a:t>Increased ability to engage in social activities</a:t>
                      </a:r>
                    </a:p>
                    <a:p>
                      <a:pPr lvl="0"/>
                      <a:endParaRPr lang="en-US" sz="1800" kern="1200" dirty="0">
                        <a:solidFill>
                          <a:schemeClr val="dk1"/>
                        </a:solidFill>
                        <a:effectLst/>
                        <a:latin typeface="+mn-lt"/>
                        <a:ea typeface="+mn-ea"/>
                        <a:cs typeface="+mn-cs"/>
                      </a:endParaRPr>
                    </a:p>
                    <a:p>
                      <a:pPr lvl="0"/>
                      <a:r>
                        <a:rPr lang="en-US" sz="1800" kern="1200" dirty="0">
                          <a:solidFill>
                            <a:schemeClr val="dk1"/>
                          </a:solidFill>
                          <a:effectLst/>
                          <a:latin typeface="+mn-lt"/>
                          <a:ea typeface="+mn-ea"/>
                          <a:cs typeface="+mn-cs"/>
                        </a:rPr>
                        <a:t>Greater sense of safety and dignity </a:t>
                      </a:r>
                    </a:p>
                    <a:p>
                      <a:pPr lvl="1"/>
                      <a:endParaRPr lang="en-US" sz="1800" kern="1200" dirty="0">
                        <a:solidFill>
                          <a:schemeClr val="dk1"/>
                        </a:solidFill>
                        <a:effectLst/>
                        <a:latin typeface="+mn-lt"/>
                        <a:ea typeface="+mn-ea"/>
                        <a:cs typeface="+mn-cs"/>
                      </a:endParaRPr>
                    </a:p>
                    <a:p>
                      <a:pPr lvl="0"/>
                      <a:r>
                        <a:rPr lang="en-US" sz="1800" kern="1200" dirty="0">
                          <a:solidFill>
                            <a:schemeClr val="dk1"/>
                          </a:solidFill>
                          <a:effectLst/>
                          <a:latin typeface="+mn-lt"/>
                          <a:ea typeface="+mn-ea"/>
                          <a:cs typeface="+mn-cs"/>
                        </a:rPr>
                        <a:t>Improved health outcomes</a:t>
                      </a:r>
                    </a:p>
                    <a:p>
                      <a:pPr lvl="1"/>
                      <a:r>
                        <a:rPr lang="en-US" sz="1800" kern="1200" dirty="0">
                          <a:solidFill>
                            <a:schemeClr val="dk1"/>
                          </a:solidFill>
                          <a:effectLst/>
                          <a:latin typeface="+mn-lt"/>
                          <a:ea typeface="+mn-ea"/>
                          <a:cs typeface="+mn-cs"/>
                        </a:rPr>
                        <a:t>Decreased isolation &amp; depression (from home or in congregate care without Smart Design)</a:t>
                      </a:r>
                    </a:p>
                    <a:p>
                      <a:pPr lvl="1"/>
                      <a:endParaRPr lang="en-US" sz="1800" kern="1200" dirty="0">
                        <a:solidFill>
                          <a:schemeClr val="dk1"/>
                        </a:solidFill>
                        <a:effectLst/>
                        <a:latin typeface="+mn-lt"/>
                        <a:ea typeface="+mn-ea"/>
                        <a:cs typeface="+mn-cs"/>
                      </a:endParaRPr>
                    </a:p>
                    <a:p>
                      <a:pPr lvl="1"/>
                      <a:r>
                        <a:rPr lang="en-US" sz="1800" kern="1200" dirty="0">
                          <a:solidFill>
                            <a:schemeClr val="dk1"/>
                          </a:solidFill>
                          <a:effectLst/>
                          <a:latin typeface="+mn-lt"/>
                          <a:ea typeface="+mn-ea"/>
                          <a:cs typeface="+mn-cs"/>
                        </a:rPr>
                        <a:t>Ability to participate in Part B therapy &amp; fitness activities </a:t>
                      </a:r>
                    </a:p>
                    <a:p>
                      <a:pPr lvl="1"/>
                      <a:endParaRPr lang="en-US" sz="1800" kern="1200" dirty="0">
                        <a:solidFill>
                          <a:schemeClr val="dk1"/>
                        </a:solidFill>
                        <a:effectLst/>
                        <a:latin typeface="+mn-lt"/>
                        <a:ea typeface="+mn-ea"/>
                        <a:cs typeface="+mn-cs"/>
                      </a:endParaRPr>
                    </a:p>
                    <a:p>
                      <a:pPr lvl="1"/>
                      <a:r>
                        <a:rPr lang="en-US" sz="1800" kern="1200" dirty="0">
                          <a:solidFill>
                            <a:schemeClr val="dk1"/>
                          </a:solidFill>
                          <a:effectLst/>
                          <a:latin typeface="+mn-lt"/>
                          <a:ea typeface="+mn-ea"/>
                          <a:cs typeface="+mn-cs"/>
                        </a:rPr>
                        <a:t>Technology solutions for monitoring can also provide analytic tools to improve outcomes</a:t>
                      </a:r>
                    </a:p>
                    <a:p>
                      <a:endParaRPr lang="en-US" dirty="0"/>
                    </a:p>
                  </a:txBody>
                  <a:tcPr/>
                </a:tc>
                <a:tc>
                  <a:txBody>
                    <a:bodyPr/>
                    <a:lstStyle/>
                    <a:p>
                      <a:pPr lvl="0"/>
                      <a:r>
                        <a:rPr lang="en-US" sz="1800" kern="1200" dirty="0">
                          <a:solidFill>
                            <a:schemeClr val="dk1"/>
                          </a:solidFill>
                          <a:effectLst/>
                          <a:latin typeface="+mn-lt"/>
                          <a:ea typeface="+mn-ea"/>
                          <a:cs typeface="+mn-cs"/>
                        </a:rPr>
                        <a:t>Reduce feelings of guilt when a loved one chooses a senior living setting</a:t>
                      </a:r>
                    </a:p>
                    <a:p>
                      <a:pPr lvl="0"/>
                      <a:endParaRPr lang="en-US" sz="1800" kern="1200" dirty="0">
                        <a:solidFill>
                          <a:schemeClr val="dk1"/>
                        </a:solidFill>
                        <a:effectLst/>
                        <a:latin typeface="+mn-lt"/>
                        <a:ea typeface="+mn-ea"/>
                        <a:cs typeface="+mn-cs"/>
                      </a:endParaRPr>
                    </a:p>
                    <a:p>
                      <a:pPr lvl="0"/>
                      <a:r>
                        <a:rPr lang="en-US" sz="1800" kern="1200" dirty="0">
                          <a:solidFill>
                            <a:schemeClr val="dk1"/>
                          </a:solidFill>
                          <a:effectLst/>
                          <a:latin typeface="+mn-lt"/>
                          <a:ea typeface="+mn-ea"/>
                          <a:cs typeface="+mn-cs"/>
                        </a:rPr>
                        <a:t>Peace of mind</a:t>
                      </a:r>
                    </a:p>
                    <a:p>
                      <a:pPr lvl="0"/>
                      <a:endParaRPr lang="en-US" sz="1800" kern="1200" dirty="0">
                        <a:solidFill>
                          <a:schemeClr val="dk1"/>
                        </a:solidFill>
                        <a:effectLst/>
                        <a:latin typeface="+mn-lt"/>
                        <a:ea typeface="+mn-ea"/>
                        <a:cs typeface="+mn-cs"/>
                      </a:endParaRPr>
                    </a:p>
                    <a:p>
                      <a:pPr lvl="0"/>
                      <a:r>
                        <a:rPr lang="en-US" sz="1800" kern="1200" dirty="0">
                          <a:solidFill>
                            <a:schemeClr val="dk1"/>
                          </a:solidFill>
                          <a:effectLst/>
                          <a:latin typeface="+mn-lt"/>
                          <a:ea typeface="+mn-ea"/>
                          <a:cs typeface="+mn-cs"/>
                        </a:rPr>
                        <a:t>Convenience ( virtual “shopping” platform )</a:t>
                      </a:r>
                    </a:p>
                    <a:p>
                      <a:pPr lvl="0"/>
                      <a:r>
                        <a:rPr lang="en-US" sz="1800" kern="1200" dirty="0">
                          <a:solidFill>
                            <a:schemeClr val="dk1"/>
                          </a:solidFill>
                          <a:effectLst/>
                          <a:latin typeface="+mn-lt"/>
                          <a:ea typeface="+mn-ea"/>
                          <a:cs typeface="+mn-cs"/>
                        </a:rPr>
                        <a:t>Promote safe &amp; healthy visits</a:t>
                      </a:r>
                    </a:p>
                    <a:p>
                      <a:endParaRPr lang="en-US" dirty="0"/>
                    </a:p>
                  </a:txBody>
                  <a:tcPr/>
                </a:tc>
                <a:tc>
                  <a:txBody>
                    <a:bodyPr/>
                    <a:lstStyle/>
                    <a:p>
                      <a:pPr lvl="0"/>
                      <a:r>
                        <a:rPr lang="en-US" sz="1800" kern="1200" dirty="0">
                          <a:solidFill>
                            <a:schemeClr val="dk1"/>
                          </a:solidFill>
                          <a:effectLst/>
                          <a:latin typeface="+mn-lt"/>
                          <a:ea typeface="+mn-ea"/>
                          <a:cs typeface="+mn-cs"/>
                        </a:rPr>
                        <a:t>Improve job satisfaction &amp; workplace safety</a:t>
                      </a:r>
                    </a:p>
                    <a:p>
                      <a:pPr lvl="0"/>
                      <a:endParaRPr lang="en-US" sz="1800" kern="1200" dirty="0">
                        <a:solidFill>
                          <a:schemeClr val="dk1"/>
                        </a:solidFill>
                        <a:effectLst/>
                        <a:latin typeface="+mn-lt"/>
                        <a:ea typeface="+mn-ea"/>
                        <a:cs typeface="+mn-cs"/>
                      </a:endParaRPr>
                    </a:p>
                    <a:p>
                      <a:pPr lvl="0"/>
                      <a:r>
                        <a:rPr lang="en-US" sz="1800" kern="1200" dirty="0">
                          <a:solidFill>
                            <a:schemeClr val="dk1"/>
                          </a:solidFill>
                          <a:effectLst/>
                          <a:latin typeface="+mn-lt"/>
                          <a:ea typeface="+mn-ea"/>
                          <a:cs typeface="+mn-cs"/>
                        </a:rPr>
                        <a:t>Reduce stress (amongst co-workers and alleviate worry of spreading viruses at home)</a:t>
                      </a:r>
                    </a:p>
                    <a:p>
                      <a:pPr lvl="0"/>
                      <a:endParaRPr lang="en-US" sz="1800" kern="1200" dirty="0">
                        <a:solidFill>
                          <a:schemeClr val="dk1"/>
                        </a:solidFill>
                        <a:effectLst/>
                        <a:latin typeface="+mn-lt"/>
                        <a:ea typeface="+mn-ea"/>
                        <a:cs typeface="+mn-cs"/>
                      </a:endParaRPr>
                    </a:p>
                    <a:p>
                      <a:pPr lvl="0"/>
                      <a:r>
                        <a:rPr lang="en-US" sz="1800" kern="1200" dirty="0">
                          <a:solidFill>
                            <a:schemeClr val="dk1"/>
                          </a:solidFill>
                          <a:effectLst/>
                          <a:latin typeface="+mn-lt"/>
                          <a:ea typeface="+mn-ea"/>
                          <a:cs typeface="+mn-cs"/>
                        </a:rPr>
                        <a:t>Promote confidence to sales team, expert in the market in providing a safe &amp; social environment </a:t>
                      </a:r>
                    </a:p>
                    <a:p>
                      <a:pPr lvl="0"/>
                      <a:endParaRPr lang="en-US" sz="1800" kern="1200" dirty="0">
                        <a:solidFill>
                          <a:schemeClr val="dk1"/>
                        </a:solidFill>
                        <a:effectLst/>
                        <a:latin typeface="+mn-lt"/>
                        <a:ea typeface="+mn-ea"/>
                        <a:cs typeface="+mn-cs"/>
                      </a:endParaRPr>
                    </a:p>
                    <a:p>
                      <a:pPr lvl="0"/>
                      <a:r>
                        <a:rPr lang="en-US" sz="1800" kern="1200" dirty="0">
                          <a:solidFill>
                            <a:schemeClr val="dk1"/>
                          </a:solidFill>
                          <a:effectLst/>
                          <a:latin typeface="+mn-lt"/>
                          <a:ea typeface="+mn-ea"/>
                          <a:cs typeface="+mn-cs"/>
                        </a:rPr>
                        <a:t>Create a sense of community without residents confined to their room/apartment</a:t>
                      </a:r>
                    </a:p>
                    <a:p>
                      <a:pPr lvl="0"/>
                      <a:endParaRPr lang="en-US" sz="1800" kern="1200" dirty="0">
                        <a:solidFill>
                          <a:schemeClr val="dk1"/>
                        </a:solidFill>
                        <a:effectLst/>
                        <a:latin typeface="+mn-lt"/>
                        <a:ea typeface="+mn-ea"/>
                        <a:cs typeface="+mn-cs"/>
                      </a:endParaRPr>
                    </a:p>
                    <a:p>
                      <a:pPr lvl="0"/>
                      <a:r>
                        <a:rPr lang="en-US" sz="1800" kern="1200" dirty="0">
                          <a:solidFill>
                            <a:schemeClr val="dk1"/>
                          </a:solidFill>
                          <a:effectLst/>
                          <a:latin typeface="+mn-lt"/>
                          <a:ea typeface="+mn-ea"/>
                          <a:cs typeface="+mn-cs"/>
                        </a:rPr>
                        <a:t>Technology solutions create daily workflow efficiency </a:t>
                      </a:r>
                    </a:p>
                    <a:p>
                      <a:endParaRPr lang="en-US" dirty="0"/>
                    </a:p>
                  </a:txBody>
                  <a:tcPr/>
                </a:tc>
                <a:tc>
                  <a:txBody>
                    <a:bodyPr/>
                    <a:lstStyle/>
                    <a:p>
                      <a:pPr lvl="0"/>
                      <a:r>
                        <a:rPr lang="en-US" sz="1800" kern="1200" dirty="0">
                          <a:solidFill>
                            <a:schemeClr val="dk1"/>
                          </a:solidFill>
                          <a:effectLst/>
                          <a:latin typeface="+mn-lt"/>
                          <a:ea typeface="+mn-ea"/>
                          <a:cs typeface="+mn-cs"/>
                        </a:rPr>
                        <a:t>Potential to reduce operational expenses</a:t>
                      </a:r>
                    </a:p>
                    <a:p>
                      <a:pPr lvl="1"/>
                      <a:r>
                        <a:rPr lang="en-US" sz="1800" kern="1200" dirty="0">
                          <a:solidFill>
                            <a:schemeClr val="dk1"/>
                          </a:solidFill>
                          <a:effectLst/>
                          <a:latin typeface="+mn-lt"/>
                          <a:ea typeface="+mn-ea"/>
                          <a:cs typeface="+mn-cs"/>
                        </a:rPr>
                        <a:t>Energy efficient appliances &amp; lighting </a:t>
                      </a:r>
                    </a:p>
                    <a:p>
                      <a:pPr lvl="1"/>
                      <a:endParaRPr lang="en-US" sz="1800" kern="1200" dirty="0">
                        <a:solidFill>
                          <a:schemeClr val="dk1"/>
                        </a:solidFill>
                        <a:effectLst/>
                        <a:latin typeface="+mn-lt"/>
                        <a:ea typeface="+mn-ea"/>
                        <a:cs typeface="+mn-cs"/>
                      </a:endParaRPr>
                    </a:p>
                    <a:p>
                      <a:pPr lvl="1"/>
                      <a:r>
                        <a:rPr lang="en-US" sz="1800" kern="1200" dirty="0">
                          <a:solidFill>
                            <a:schemeClr val="dk1"/>
                          </a:solidFill>
                          <a:effectLst/>
                          <a:latin typeface="+mn-lt"/>
                          <a:ea typeface="+mn-ea"/>
                          <a:cs typeface="+mn-cs"/>
                        </a:rPr>
                        <a:t>Health metric monitoring technology allows staff to focus on resident need</a:t>
                      </a:r>
                    </a:p>
                    <a:p>
                      <a:pPr lvl="1"/>
                      <a:endParaRPr lang="en-US" sz="1800" kern="1200" dirty="0">
                        <a:solidFill>
                          <a:schemeClr val="dk1"/>
                        </a:solidFill>
                        <a:effectLst/>
                        <a:latin typeface="+mn-lt"/>
                        <a:ea typeface="+mn-ea"/>
                        <a:cs typeface="+mn-cs"/>
                      </a:endParaRPr>
                    </a:p>
                    <a:p>
                      <a:pPr lvl="1"/>
                      <a:r>
                        <a:rPr lang="en-US" sz="1800" kern="1200" dirty="0">
                          <a:solidFill>
                            <a:schemeClr val="dk1"/>
                          </a:solidFill>
                          <a:effectLst/>
                          <a:latin typeface="+mn-lt"/>
                          <a:ea typeface="+mn-ea"/>
                          <a:cs typeface="+mn-cs"/>
                        </a:rPr>
                        <a:t>Less staff turnover due to greater job satisfaction</a:t>
                      </a:r>
                    </a:p>
                    <a:p>
                      <a:pPr lvl="2"/>
                      <a:r>
                        <a:rPr lang="en-US" sz="1800" kern="1200" dirty="0">
                          <a:solidFill>
                            <a:schemeClr val="dk1"/>
                          </a:solidFill>
                          <a:effectLst/>
                          <a:latin typeface="+mn-lt"/>
                          <a:ea typeface="+mn-ea"/>
                          <a:cs typeface="+mn-cs"/>
                        </a:rPr>
                        <a:t>Less overtime</a:t>
                      </a:r>
                    </a:p>
                    <a:p>
                      <a:pPr lvl="2"/>
                      <a:r>
                        <a:rPr lang="en-US" sz="1800" kern="1200" dirty="0">
                          <a:solidFill>
                            <a:schemeClr val="dk1"/>
                          </a:solidFill>
                          <a:effectLst/>
                          <a:latin typeface="+mn-lt"/>
                          <a:ea typeface="+mn-ea"/>
                          <a:cs typeface="+mn-cs"/>
                        </a:rPr>
                        <a:t>Reduce use of 3</a:t>
                      </a:r>
                      <a:r>
                        <a:rPr lang="en-US" sz="1800" kern="1200" baseline="30000" dirty="0">
                          <a:solidFill>
                            <a:schemeClr val="dk1"/>
                          </a:solidFill>
                          <a:effectLst/>
                          <a:latin typeface="+mn-lt"/>
                          <a:ea typeface="+mn-ea"/>
                          <a:cs typeface="+mn-cs"/>
                        </a:rPr>
                        <a:t>rd</a:t>
                      </a:r>
                      <a:r>
                        <a:rPr lang="en-US" sz="1800" kern="1200" dirty="0">
                          <a:solidFill>
                            <a:schemeClr val="dk1"/>
                          </a:solidFill>
                          <a:effectLst/>
                          <a:latin typeface="+mn-lt"/>
                          <a:ea typeface="+mn-ea"/>
                          <a:cs typeface="+mn-cs"/>
                        </a:rPr>
                        <a:t> party agency</a:t>
                      </a:r>
                    </a:p>
                    <a:p>
                      <a:pPr lvl="0"/>
                      <a:endParaRPr lang="en-US" sz="1800" kern="1200" dirty="0">
                        <a:solidFill>
                          <a:schemeClr val="dk1"/>
                        </a:solidFill>
                        <a:effectLst/>
                        <a:latin typeface="+mn-lt"/>
                        <a:ea typeface="+mn-ea"/>
                        <a:cs typeface="+mn-cs"/>
                      </a:endParaRPr>
                    </a:p>
                    <a:p>
                      <a:pPr lvl="0"/>
                      <a:r>
                        <a:rPr lang="en-US" sz="1800" kern="1200" dirty="0">
                          <a:solidFill>
                            <a:schemeClr val="dk1"/>
                          </a:solidFill>
                          <a:effectLst/>
                          <a:latin typeface="+mn-lt"/>
                          <a:ea typeface="+mn-ea"/>
                          <a:cs typeface="+mn-cs"/>
                        </a:rPr>
                        <a:t>Reduce sales cycle time &amp; cost </a:t>
                      </a:r>
                    </a:p>
                    <a:p>
                      <a:pPr lvl="1"/>
                      <a:r>
                        <a:rPr lang="en-US" sz="1800" kern="1200" dirty="0">
                          <a:solidFill>
                            <a:schemeClr val="dk1"/>
                          </a:solidFill>
                          <a:effectLst/>
                          <a:latin typeface="+mn-lt"/>
                          <a:ea typeface="+mn-ea"/>
                          <a:cs typeface="+mn-cs"/>
                        </a:rPr>
                        <a:t>Virtual marketing platform tracks prospect’s interest</a:t>
                      </a:r>
                    </a:p>
                    <a:p>
                      <a:pPr lvl="1"/>
                      <a:r>
                        <a:rPr lang="en-US" sz="1800" kern="1200" dirty="0">
                          <a:solidFill>
                            <a:schemeClr val="dk1"/>
                          </a:solidFill>
                          <a:effectLst/>
                          <a:latin typeface="+mn-lt"/>
                          <a:ea typeface="+mn-ea"/>
                          <a:cs typeface="+mn-cs"/>
                        </a:rPr>
                        <a:t>Use of online forms</a:t>
                      </a:r>
                    </a:p>
                    <a:p>
                      <a:pPr lvl="1"/>
                      <a:r>
                        <a:rPr lang="en-US" sz="1800" kern="1200" dirty="0">
                          <a:solidFill>
                            <a:schemeClr val="dk1"/>
                          </a:solidFill>
                          <a:effectLst/>
                          <a:latin typeface="+mn-lt"/>
                          <a:ea typeface="+mn-ea"/>
                          <a:cs typeface="+mn-cs"/>
                        </a:rPr>
                        <a:t>Showcase safety features</a:t>
                      </a:r>
                    </a:p>
                    <a:p>
                      <a:pPr lvl="1"/>
                      <a:endParaRPr lang="en-US" sz="1800" kern="1200" dirty="0">
                        <a:solidFill>
                          <a:schemeClr val="dk1"/>
                        </a:solidFill>
                        <a:effectLst/>
                        <a:latin typeface="+mn-lt"/>
                        <a:ea typeface="+mn-ea"/>
                        <a:cs typeface="+mn-cs"/>
                      </a:endParaRPr>
                    </a:p>
                    <a:p>
                      <a:pPr lvl="0"/>
                      <a:r>
                        <a:rPr lang="en-US" sz="1800" kern="1200" dirty="0">
                          <a:solidFill>
                            <a:schemeClr val="dk1"/>
                          </a:solidFill>
                          <a:effectLst/>
                          <a:latin typeface="+mn-lt"/>
                          <a:ea typeface="+mn-ea"/>
                          <a:cs typeface="+mn-cs"/>
                        </a:rPr>
                        <a:t>Marketing tool</a:t>
                      </a:r>
                    </a:p>
                    <a:p>
                      <a:pPr lvl="1"/>
                      <a:endParaRPr lang="en-US" sz="1800" kern="1200" dirty="0">
                        <a:solidFill>
                          <a:schemeClr val="dk1"/>
                        </a:solidFill>
                        <a:effectLst/>
                        <a:latin typeface="+mn-lt"/>
                        <a:ea typeface="+mn-ea"/>
                        <a:cs typeface="+mn-cs"/>
                      </a:endParaRPr>
                    </a:p>
                    <a:p>
                      <a:endParaRPr lang="en-US" dirty="0"/>
                    </a:p>
                  </a:txBody>
                  <a:tcPr/>
                </a:tc>
                <a:extLst>
                  <a:ext uri="{0D108BD9-81ED-4DB2-BD59-A6C34878D82A}">
                    <a16:rowId xmlns:a16="http://schemas.microsoft.com/office/drawing/2014/main" val="1271102054"/>
                  </a:ext>
                </a:extLst>
              </a:tr>
            </a:tbl>
          </a:graphicData>
        </a:graphic>
      </p:graphicFrame>
    </p:spTree>
    <p:extLst>
      <p:ext uri="{BB962C8B-B14F-4D97-AF65-F5344CB8AC3E}">
        <p14:creationId xmlns:p14="http://schemas.microsoft.com/office/powerpoint/2010/main" val="25587241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5B59B-8133-44E8-B932-5871AECA6CB6}"/>
              </a:ext>
            </a:extLst>
          </p:cNvPr>
          <p:cNvSpPr>
            <a:spLocks noGrp="1"/>
          </p:cNvSpPr>
          <p:nvPr>
            <p:ph type="title"/>
          </p:nvPr>
        </p:nvSpPr>
        <p:spPr/>
        <p:txBody>
          <a:bodyPr/>
          <a:lstStyle/>
          <a:p>
            <a:r>
              <a:rPr lang="en-US" dirty="0"/>
              <a:t>Smart Design Technology</a:t>
            </a:r>
          </a:p>
        </p:txBody>
      </p:sp>
      <p:sp>
        <p:nvSpPr>
          <p:cNvPr id="3" name="Content Placeholder 2">
            <a:extLst>
              <a:ext uri="{FF2B5EF4-FFF2-40B4-BE49-F238E27FC236}">
                <a16:creationId xmlns:a16="http://schemas.microsoft.com/office/drawing/2014/main" id="{EA058BB9-C565-43EB-9FC8-A445047016D2}"/>
              </a:ext>
            </a:extLst>
          </p:cNvPr>
          <p:cNvSpPr>
            <a:spLocks noGrp="1"/>
          </p:cNvSpPr>
          <p:nvPr>
            <p:ph idx="1"/>
          </p:nvPr>
        </p:nvSpPr>
        <p:spPr/>
        <p:txBody>
          <a:bodyPr>
            <a:normAutofit lnSpcReduction="10000"/>
          </a:bodyPr>
          <a:lstStyle/>
          <a:p>
            <a:r>
              <a:rPr lang="en-US" dirty="0"/>
              <a:t>SEE WORD DOCUMENT:</a:t>
            </a:r>
            <a:r>
              <a:rPr lang="en-US" i="1" dirty="0"/>
              <a:t> “Smart Design Technology Content Edits”</a:t>
            </a:r>
          </a:p>
          <a:p>
            <a:r>
              <a:rPr lang="en-US" dirty="0"/>
              <a:t>We DO NOT want to use actual product shots.  What can we do instead????</a:t>
            </a:r>
          </a:p>
          <a:p>
            <a:endParaRPr lang="en-US" i="1" dirty="0"/>
          </a:p>
          <a:p>
            <a:r>
              <a:rPr lang="en-US" dirty="0"/>
              <a:t>Touchless Temperature Scans</a:t>
            </a:r>
          </a:p>
          <a:p>
            <a:r>
              <a:rPr lang="en-US" dirty="0"/>
              <a:t>Wireless Diagnostic equipment</a:t>
            </a:r>
          </a:p>
          <a:p>
            <a:r>
              <a:rPr lang="en-US" dirty="0"/>
              <a:t>Wearable Monitoring</a:t>
            </a:r>
          </a:p>
          <a:p>
            <a:r>
              <a:rPr lang="en-US" dirty="0"/>
              <a:t>Disinfectant Equipment</a:t>
            </a:r>
          </a:p>
          <a:p>
            <a:r>
              <a:rPr lang="en-US" dirty="0"/>
              <a:t>UV Sanitation Devices</a:t>
            </a:r>
          </a:p>
          <a:p>
            <a:endParaRPr lang="en-US" dirty="0"/>
          </a:p>
        </p:txBody>
      </p:sp>
    </p:spTree>
    <p:extLst>
      <p:ext uri="{BB962C8B-B14F-4D97-AF65-F5344CB8AC3E}">
        <p14:creationId xmlns:p14="http://schemas.microsoft.com/office/powerpoint/2010/main" val="3501050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46C22-1F0D-4E3C-9F0C-A0EDB5A46481}"/>
              </a:ext>
            </a:extLst>
          </p:cNvPr>
          <p:cNvSpPr>
            <a:spLocks noGrp="1"/>
          </p:cNvSpPr>
          <p:nvPr>
            <p:ph type="title"/>
          </p:nvPr>
        </p:nvSpPr>
        <p:spPr/>
        <p:txBody>
          <a:bodyPr/>
          <a:lstStyle/>
          <a:p>
            <a:r>
              <a:rPr lang="en-US" dirty="0"/>
              <a:t>Smart Design Products</a:t>
            </a:r>
          </a:p>
        </p:txBody>
      </p:sp>
      <p:sp>
        <p:nvSpPr>
          <p:cNvPr id="3" name="Content Placeholder 2">
            <a:extLst>
              <a:ext uri="{FF2B5EF4-FFF2-40B4-BE49-F238E27FC236}">
                <a16:creationId xmlns:a16="http://schemas.microsoft.com/office/drawing/2014/main" id="{0279B68B-0495-4347-85B2-D7204A129E9F}"/>
              </a:ext>
            </a:extLst>
          </p:cNvPr>
          <p:cNvSpPr>
            <a:spLocks noGrp="1"/>
          </p:cNvSpPr>
          <p:nvPr>
            <p:ph idx="1"/>
          </p:nvPr>
        </p:nvSpPr>
        <p:spPr/>
        <p:txBody>
          <a:bodyPr>
            <a:normAutofit lnSpcReduction="10000"/>
          </a:bodyPr>
          <a:lstStyle/>
          <a:p>
            <a:r>
              <a:rPr lang="en-US" dirty="0"/>
              <a:t>SEE WORD DOCUMENT </a:t>
            </a:r>
            <a:r>
              <a:rPr lang="en-US" i="1" dirty="0"/>
              <a:t>“Smart Design Products”</a:t>
            </a:r>
          </a:p>
          <a:p>
            <a:r>
              <a:rPr lang="en-US" dirty="0"/>
              <a:t>We DO NOT want to use actual product shots.  What can we do instead????</a:t>
            </a:r>
          </a:p>
          <a:p>
            <a:pPr marL="0" indent="0">
              <a:buNone/>
            </a:pPr>
            <a:endParaRPr lang="en-US" i="1" dirty="0"/>
          </a:p>
          <a:p>
            <a:endParaRPr lang="en-US" dirty="0"/>
          </a:p>
          <a:p>
            <a:r>
              <a:rPr lang="en-US" dirty="0"/>
              <a:t>Branded Signage</a:t>
            </a:r>
          </a:p>
          <a:p>
            <a:r>
              <a:rPr lang="en-US" dirty="0"/>
              <a:t>Touchless Options</a:t>
            </a:r>
          </a:p>
          <a:p>
            <a:r>
              <a:rPr lang="en-US" dirty="0"/>
              <a:t>Air Sanitation</a:t>
            </a:r>
          </a:p>
          <a:p>
            <a:r>
              <a:rPr lang="en-US" dirty="0"/>
              <a:t>Dividers</a:t>
            </a:r>
          </a:p>
          <a:p>
            <a:pPr marL="0" indent="0">
              <a:buNone/>
            </a:pPr>
            <a:endParaRPr lang="en-US" dirty="0"/>
          </a:p>
        </p:txBody>
      </p:sp>
    </p:spTree>
    <p:extLst>
      <p:ext uri="{BB962C8B-B14F-4D97-AF65-F5344CB8AC3E}">
        <p14:creationId xmlns:p14="http://schemas.microsoft.com/office/powerpoint/2010/main" val="215341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D6664-2946-48EB-94E5-DE14E038D087}"/>
              </a:ext>
            </a:extLst>
          </p:cNvPr>
          <p:cNvSpPr>
            <a:spLocks noGrp="1"/>
          </p:cNvSpPr>
          <p:nvPr>
            <p:ph type="title"/>
          </p:nvPr>
        </p:nvSpPr>
        <p:spPr/>
        <p:txBody>
          <a:bodyPr/>
          <a:lstStyle/>
          <a:p>
            <a:r>
              <a:rPr lang="en-US" dirty="0"/>
              <a:t>Smart Design In Action</a:t>
            </a:r>
          </a:p>
        </p:txBody>
      </p:sp>
      <p:sp>
        <p:nvSpPr>
          <p:cNvPr id="4" name="Content Placeholder 3">
            <a:extLst>
              <a:ext uri="{FF2B5EF4-FFF2-40B4-BE49-F238E27FC236}">
                <a16:creationId xmlns:a16="http://schemas.microsoft.com/office/drawing/2014/main" id="{DCB127A9-1588-444D-BD22-D5811BB6A894}"/>
              </a:ext>
            </a:extLst>
          </p:cNvPr>
          <p:cNvSpPr>
            <a:spLocks noGrp="1"/>
          </p:cNvSpPr>
          <p:nvPr>
            <p:ph idx="1"/>
          </p:nvPr>
        </p:nvSpPr>
        <p:spPr/>
        <p:txBody>
          <a:bodyPr/>
          <a:lstStyle/>
          <a:p>
            <a:r>
              <a:rPr lang="en-US" dirty="0"/>
              <a:t>See the PDF for an example. I will upload images</a:t>
            </a:r>
          </a:p>
        </p:txBody>
      </p:sp>
    </p:spTree>
    <p:extLst>
      <p:ext uri="{BB962C8B-B14F-4D97-AF65-F5344CB8AC3E}">
        <p14:creationId xmlns:p14="http://schemas.microsoft.com/office/powerpoint/2010/main" val="4187393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13E8E-3478-4220-845F-9C80329506AD}"/>
              </a:ext>
            </a:extLst>
          </p:cNvPr>
          <p:cNvSpPr>
            <a:spLocks noGrp="1"/>
          </p:cNvSpPr>
          <p:nvPr>
            <p:ph type="title"/>
          </p:nvPr>
        </p:nvSpPr>
        <p:spPr/>
        <p:txBody>
          <a:bodyPr/>
          <a:lstStyle/>
          <a:p>
            <a:r>
              <a:rPr lang="en-US" dirty="0"/>
              <a:t>Smart Marketing</a:t>
            </a:r>
          </a:p>
        </p:txBody>
      </p:sp>
      <p:sp>
        <p:nvSpPr>
          <p:cNvPr id="3" name="Content Placeholder 2">
            <a:extLst>
              <a:ext uri="{FF2B5EF4-FFF2-40B4-BE49-F238E27FC236}">
                <a16:creationId xmlns:a16="http://schemas.microsoft.com/office/drawing/2014/main" id="{354EA98E-CABC-4440-AD90-D21EB7C63F2F}"/>
              </a:ext>
            </a:extLst>
          </p:cNvPr>
          <p:cNvSpPr>
            <a:spLocks noGrp="1"/>
          </p:cNvSpPr>
          <p:nvPr>
            <p:ph idx="1"/>
          </p:nvPr>
        </p:nvSpPr>
        <p:spPr/>
        <p:txBody>
          <a:bodyPr/>
          <a:lstStyle/>
          <a:p>
            <a:r>
              <a:rPr lang="en-US" dirty="0"/>
              <a:t>See word document “Smart Marketing”  do NOT use the copy from the pdf. </a:t>
            </a:r>
          </a:p>
        </p:txBody>
      </p:sp>
    </p:spTree>
    <p:extLst>
      <p:ext uri="{BB962C8B-B14F-4D97-AF65-F5344CB8AC3E}">
        <p14:creationId xmlns:p14="http://schemas.microsoft.com/office/powerpoint/2010/main" val="14383160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948D5-9FA4-4EE4-9244-F9CD362AF33C}"/>
              </a:ext>
            </a:extLst>
          </p:cNvPr>
          <p:cNvSpPr>
            <a:spLocks noGrp="1"/>
          </p:cNvSpPr>
          <p:nvPr>
            <p:ph type="title"/>
          </p:nvPr>
        </p:nvSpPr>
        <p:spPr/>
        <p:txBody>
          <a:bodyPr/>
          <a:lstStyle/>
          <a:p>
            <a:r>
              <a:rPr lang="en-US" dirty="0"/>
              <a:t>Contact us</a:t>
            </a:r>
          </a:p>
        </p:txBody>
      </p:sp>
      <p:sp>
        <p:nvSpPr>
          <p:cNvPr id="3" name="Content Placeholder 2">
            <a:extLst>
              <a:ext uri="{FF2B5EF4-FFF2-40B4-BE49-F238E27FC236}">
                <a16:creationId xmlns:a16="http://schemas.microsoft.com/office/drawing/2014/main" id="{CC1B9CFB-97EC-4904-8FF7-CB36D2938CDC}"/>
              </a:ext>
            </a:extLst>
          </p:cNvPr>
          <p:cNvSpPr>
            <a:spLocks noGrp="1"/>
          </p:cNvSpPr>
          <p:nvPr>
            <p:ph idx="1"/>
          </p:nvPr>
        </p:nvSpPr>
        <p:spPr/>
        <p:txBody>
          <a:bodyPr/>
          <a:lstStyle/>
          <a:p>
            <a:r>
              <a:rPr lang="en-US" dirty="0"/>
              <a:t>Create a form</a:t>
            </a:r>
          </a:p>
          <a:p>
            <a:pPr lvl="1"/>
            <a:r>
              <a:rPr lang="en-US" dirty="0"/>
              <a:t>Name (first, last)</a:t>
            </a:r>
          </a:p>
          <a:p>
            <a:pPr lvl="1"/>
            <a:r>
              <a:rPr lang="en-US" dirty="0"/>
              <a:t>Business</a:t>
            </a:r>
          </a:p>
          <a:p>
            <a:pPr lvl="1"/>
            <a:r>
              <a:rPr lang="en-US" dirty="0"/>
              <a:t>Email</a:t>
            </a:r>
          </a:p>
          <a:p>
            <a:pPr lvl="1"/>
            <a:r>
              <a:rPr lang="en-US" dirty="0"/>
              <a:t>Phone</a:t>
            </a:r>
          </a:p>
          <a:p>
            <a:pPr lvl="1"/>
            <a:r>
              <a:rPr lang="en-US" dirty="0"/>
              <a:t>How can we help? (box for people to type)</a:t>
            </a:r>
          </a:p>
        </p:txBody>
      </p:sp>
    </p:spTree>
    <p:extLst>
      <p:ext uri="{BB962C8B-B14F-4D97-AF65-F5344CB8AC3E}">
        <p14:creationId xmlns:p14="http://schemas.microsoft.com/office/powerpoint/2010/main" val="42399384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5378D-1FFB-4AF7-BD07-951C8173A612}"/>
              </a:ext>
            </a:extLst>
          </p:cNvPr>
          <p:cNvSpPr>
            <a:spLocks noGrp="1"/>
          </p:cNvSpPr>
          <p:nvPr>
            <p:ph type="title"/>
          </p:nvPr>
        </p:nvSpPr>
        <p:spPr/>
        <p:txBody>
          <a:bodyPr/>
          <a:lstStyle/>
          <a:p>
            <a:r>
              <a:rPr lang="en-US" dirty="0"/>
              <a:t>Smart Products Grid (maybe on landing page?)</a:t>
            </a:r>
          </a:p>
        </p:txBody>
      </p:sp>
      <p:sp>
        <p:nvSpPr>
          <p:cNvPr id="4" name="Content Placeholder 3">
            <a:extLst>
              <a:ext uri="{FF2B5EF4-FFF2-40B4-BE49-F238E27FC236}">
                <a16:creationId xmlns:a16="http://schemas.microsoft.com/office/drawing/2014/main" id="{4FDF0958-8C52-4947-B758-5F7D62E194C7}"/>
              </a:ext>
            </a:extLst>
          </p:cNvPr>
          <p:cNvSpPr>
            <a:spLocks noGrp="1"/>
          </p:cNvSpPr>
          <p:nvPr>
            <p:ph idx="1"/>
          </p:nvPr>
        </p:nvSpPr>
        <p:spPr/>
        <p:txBody>
          <a:bodyPr/>
          <a:lstStyle/>
          <a:p>
            <a:r>
              <a:rPr lang="en-US" dirty="0"/>
              <a:t>See word document</a:t>
            </a:r>
          </a:p>
        </p:txBody>
      </p:sp>
    </p:spTree>
    <p:extLst>
      <p:ext uri="{BB962C8B-B14F-4D97-AF65-F5344CB8AC3E}">
        <p14:creationId xmlns:p14="http://schemas.microsoft.com/office/powerpoint/2010/main" val="3750532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4D86810-5B1C-4797-A791-7B26C3106631}"/>
              </a:ext>
            </a:extLst>
          </p:cNvPr>
          <p:cNvSpPr>
            <a:spLocks noGrp="1"/>
          </p:cNvSpPr>
          <p:nvPr>
            <p:ph type="title"/>
          </p:nvPr>
        </p:nvSpPr>
        <p:spPr/>
        <p:txBody>
          <a:bodyPr/>
          <a:lstStyle/>
          <a:p>
            <a:r>
              <a:rPr lang="en-US" dirty="0"/>
              <a:t>Avenue Smart Design.pdf uploaded</a:t>
            </a:r>
          </a:p>
        </p:txBody>
      </p:sp>
      <p:sp>
        <p:nvSpPr>
          <p:cNvPr id="5" name="Text Placeholder 4">
            <a:extLst>
              <a:ext uri="{FF2B5EF4-FFF2-40B4-BE49-F238E27FC236}">
                <a16:creationId xmlns:a16="http://schemas.microsoft.com/office/drawing/2014/main" id="{2DAB0DE5-D248-485C-B2B0-57AA71FEE502}"/>
              </a:ext>
            </a:extLst>
          </p:cNvPr>
          <p:cNvSpPr>
            <a:spLocks noGrp="1"/>
          </p:cNvSpPr>
          <p:nvPr>
            <p:ph type="body" idx="1"/>
          </p:nvPr>
        </p:nvSpPr>
        <p:spPr/>
        <p:txBody>
          <a:bodyPr/>
          <a:lstStyle/>
          <a:p>
            <a:r>
              <a:rPr lang="en-US" dirty="0"/>
              <a:t>USE THIS AS YOUR GUIDE MORE THAN ANYTIHNG…. I have some additional thoughts below.  </a:t>
            </a:r>
          </a:p>
        </p:txBody>
      </p:sp>
    </p:spTree>
    <p:extLst>
      <p:ext uri="{BB962C8B-B14F-4D97-AF65-F5344CB8AC3E}">
        <p14:creationId xmlns:p14="http://schemas.microsoft.com/office/powerpoint/2010/main" val="459343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E1D696-C49A-4A7A-B54E-18C55995ABDB}"/>
              </a:ext>
            </a:extLst>
          </p:cNvPr>
          <p:cNvSpPr>
            <a:spLocks noGrp="1"/>
          </p:cNvSpPr>
          <p:nvPr>
            <p:ph type="title"/>
          </p:nvPr>
        </p:nvSpPr>
        <p:spPr/>
        <p:txBody>
          <a:bodyPr/>
          <a:lstStyle/>
          <a:p>
            <a:r>
              <a:rPr lang="en-US" dirty="0"/>
              <a:t>My hope….. 	</a:t>
            </a:r>
          </a:p>
        </p:txBody>
      </p:sp>
      <p:sp>
        <p:nvSpPr>
          <p:cNvPr id="5" name="Content Placeholder 4">
            <a:extLst>
              <a:ext uri="{FF2B5EF4-FFF2-40B4-BE49-F238E27FC236}">
                <a16:creationId xmlns:a16="http://schemas.microsoft.com/office/drawing/2014/main" id="{DEEE51DB-A82A-4F03-80C5-40473461CE96}"/>
              </a:ext>
            </a:extLst>
          </p:cNvPr>
          <p:cNvSpPr>
            <a:spLocks noGrp="1"/>
          </p:cNvSpPr>
          <p:nvPr>
            <p:ph idx="1"/>
          </p:nvPr>
        </p:nvSpPr>
        <p:spPr/>
        <p:txBody>
          <a:bodyPr/>
          <a:lstStyle/>
          <a:p>
            <a:r>
              <a:rPr lang="en-US" dirty="0"/>
              <a:t>Turn the uploaded “Smart Design PDF” into a website brochure with modifications listed below.</a:t>
            </a:r>
          </a:p>
        </p:txBody>
      </p:sp>
    </p:spTree>
    <p:extLst>
      <p:ext uri="{BB962C8B-B14F-4D97-AF65-F5344CB8AC3E}">
        <p14:creationId xmlns:p14="http://schemas.microsoft.com/office/powerpoint/2010/main" val="2112528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25FBB-51B1-441A-BA81-B50CEFF0B9E6}"/>
              </a:ext>
            </a:extLst>
          </p:cNvPr>
          <p:cNvSpPr>
            <a:spLocks noGrp="1"/>
          </p:cNvSpPr>
          <p:nvPr>
            <p:ph type="title"/>
          </p:nvPr>
        </p:nvSpPr>
        <p:spPr/>
        <p:txBody>
          <a:bodyPr>
            <a:normAutofit fontScale="90000"/>
          </a:bodyPr>
          <a:lstStyle/>
          <a:p>
            <a:br>
              <a:rPr lang="en-US" dirty="0"/>
            </a:br>
            <a:r>
              <a:rPr lang="en-US" sz="4000" dirty="0"/>
              <a:t>Overview: </a:t>
            </a:r>
            <a:br>
              <a:rPr lang="en-US" sz="2200" dirty="0"/>
            </a:br>
            <a:br>
              <a:rPr lang="en-US" dirty="0"/>
            </a:br>
            <a:endParaRPr lang="en-US" dirty="0"/>
          </a:p>
        </p:txBody>
      </p:sp>
      <p:sp>
        <p:nvSpPr>
          <p:cNvPr id="3" name="Content Placeholder 2">
            <a:extLst>
              <a:ext uri="{FF2B5EF4-FFF2-40B4-BE49-F238E27FC236}">
                <a16:creationId xmlns:a16="http://schemas.microsoft.com/office/drawing/2014/main" id="{9B773BD5-9180-4603-86FE-F8A67149F918}"/>
              </a:ext>
            </a:extLst>
          </p:cNvPr>
          <p:cNvSpPr>
            <a:spLocks noGrp="1"/>
          </p:cNvSpPr>
          <p:nvPr>
            <p:ph idx="1"/>
          </p:nvPr>
        </p:nvSpPr>
        <p:spPr>
          <a:xfrm>
            <a:off x="587477" y="1574902"/>
            <a:ext cx="10515600" cy="4351338"/>
          </a:xfrm>
        </p:spPr>
        <p:txBody>
          <a:bodyPr>
            <a:normAutofit fontScale="70000" lnSpcReduction="20000"/>
          </a:bodyPr>
          <a:lstStyle/>
          <a:p>
            <a:r>
              <a:rPr lang="en-US" dirty="0"/>
              <a:t>We are selling turnkey solutions to make senior housing facilities safer for staff, residents and family. </a:t>
            </a:r>
          </a:p>
          <a:p>
            <a:pPr marL="0" indent="0">
              <a:buNone/>
            </a:pPr>
            <a:endParaRPr lang="en-US" dirty="0"/>
          </a:p>
          <a:p>
            <a:r>
              <a:rPr lang="en-US" dirty="0"/>
              <a:t>It’s simply good business to implement these solutions!</a:t>
            </a:r>
          </a:p>
          <a:p>
            <a:pPr marL="0" indent="0">
              <a:buNone/>
            </a:pPr>
            <a:endParaRPr lang="en-US" dirty="0"/>
          </a:p>
          <a:p>
            <a:r>
              <a:rPr lang="en-US" dirty="0"/>
              <a:t>The future of buildings – get a marketable advantage over the competition</a:t>
            </a:r>
          </a:p>
          <a:p>
            <a:pPr marL="0" indent="0">
              <a:buNone/>
            </a:pPr>
            <a:endParaRPr lang="en-US" dirty="0"/>
          </a:p>
          <a:p>
            <a:r>
              <a:rPr lang="en-US" dirty="0"/>
              <a:t>Avenue has the answers (see Smart Design Concept Below)</a:t>
            </a:r>
          </a:p>
          <a:p>
            <a:pPr marL="0" indent="0">
              <a:buNone/>
            </a:pPr>
            <a:endParaRPr lang="en-US" dirty="0"/>
          </a:p>
          <a:p>
            <a:r>
              <a:rPr lang="en-US" b="1" dirty="0">
                <a:solidFill>
                  <a:srgbClr val="FF0000"/>
                </a:solidFill>
              </a:rPr>
              <a:t>BEYOND COVID: </a:t>
            </a:r>
            <a:r>
              <a:rPr lang="en-US" dirty="0"/>
              <a:t>This temporary health crisis has been a catalyst in highlighting opportunities for improvements that can be implemented industry wide to make senior living and post-acute communities more efficient at infection control and staffing operations. Avenue Development is passionate about collaborating with our partners to implement solutions for building safe environments that encourage socialization and improve resident health outcomes.</a:t>
            </a:r>
          </a:p>
          <a:p>
            <a:endParaRPr lang="en-US" dirty="0"/>
          </a:p>
          <a:p>
            <a:endParaRPr lang="en-US" dirty="0"/>
          </a:p>
        </p:txBody>
      </p:sp>
    </p:spTree>
    <p:extLst>
      <p:ext uri="{BB962C8B-B14F-4D97-AF65-F5344CB8AC3E}">
        <p14:creationId xmlns:p14="http://schemas.microsoft.com/office/powerpoint/2010/main" val="1879554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A3CC9-A58B-4455-A564-69F35DE997E5}"/>
              </a:ext>
            </a:extLst>
          </p:cNvPr>
          <p:cNvSpPr>
            <a:spLocks noGrp="1"/>
          </p:cNvSpPr>
          <p:nvPr>
            <p:ph type="title"/>
          </p:nvPr>
        </p:nvSpPr>
        <p:spPr/>
        <p:txBody>
          <a:bodyPr/>
          <a:lstStyle/>
          <a:p>
            <a:r>
              <a:rPr lang="en-US" dirty="0"/>
              <a:t>Purpose</a:t>
            </a:r>
          </a:p>
        </p:txBody>
      </p:sp>
      <p:sp>
        <p:nvSpPr>
          <p:cNvPr id="3" name="Content Placeholder 2">
            <a:extLst>
              <a:ext uri="{FF2B5EF4-FFF2-40B4-BE49-F238E27FC236}">
                <a16:creationId xmlns:a16="http://schemas.microsoft.com/office/drawing/2014/main" id="{7A11BAA4-8FB1-45A3-AC7D-E57F28248E67}"/>
              </a:ext>
            </a:extLst>
          </p:cNvPr>
          <p:cNvSpPr>
            <a:spLocks noGrp="1"/>
          </p:cNvSpPr>
          <p:nvPr>
            <p:ph idx="1"/>
          </p:nvPr>
        </p:nvSpPr>
        <p:spPr/>
        <p:txBody>
          <a:bodyPr>
            <a:normAutofit fontScale="92500" lnSpcReduction="20000"/>
          </a:bodyPr>
          <a:lstStyle/>
          <a:p>
            <a:r>
              <a:rPr lang="en-US" dirty="0"/>
              <a:t>CUSTOM. TURNKEY. SOLUTIONS</a:t>
            </a:r>
          </a:p>
          <a:p>
            <a:pPr marL="0" indent="0">
              <a:buNone/>
            </a:pPr>
            <a:endParaRPr lang="en-US" dirty="0"/>
          </a:p>
          <a:p>
            <a:r>
              <a:rPr lang="en-US" dirty="0"/>
              <a:t>Building safe environments that encourage socialization and improve resident health outcomes. Smart Design provides custom, affordable, easily installed equipment and technology to improve infection control procedures and increased safety for residents, staff, and families.</a:t>
            </a:r>
          </a:p>
          <a:p>
            <a:pPr marL="0" indent="0">
              <a:buNone/>
            </a:pPr>
            <a:endParaRPr lang="en-US" dirty="0"/>
          </a:p>
          <a:p>
            <a:r>
              <a:rPr lang="en-US" dirty="0"/>
              <a:t>The Avenue Team has curated the latest technology and leading design ideas to transform senior living or skilled nursing buildings into healthcare havens.  </a:t>
            </a:r>
          </a:p>
          <a:p>
            <a:pPr marL="0" indent="0">
              <a:buNone/>
            </a:pPr>
            <a:endParaRPr lang="en-US" dirty="0"/>
          </a:p>
          <a:p>
            <a:r>
              <a:rPr lang="en-US" dirty="0"/>
              <a:t>Curated by Avenue, financed by LTC</a:t>
            </a:r>
          </a:p>
        </p:txBody>
      </p:sp>
    </p:spTree>
    <p:extLst>
      <p:ext uri="{BB962C8B-B14F-4D97-AF65-F5344CB8AC3E}">
        <p14:creationId xmlns:p14="http://schemas.microsoft.com/office/powerpoint/2010/main" val="1681395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E38D0-9076-48CA-BE21-E692BD0A4E50}"/>
              </a:ext>
            </a:extLst>
          </p:cNvPr>
          <p:cNvSpPr>
            <a:spLocks noGrp="1"/>
          </p:cNvSpPr>
          <p:nvPr>
            <p:ph type="title"/>
          </p:nvPr>
        </p:nvSpPr>
        <p:spPr/>
        <p:txBody>
          <a:bodyPr/>
          <a:lstStyle/>
          <a:p>
            <a:r>
              <a:rPr lang="en-US" b="1" dirty="0"/>
              <a:t>Look / Feel</a:t>
            </a:r>
          </a:p>
        </p:txBody>
      </p:sp>
      <p:sp>
        <p:nvSpPr>
          <p:cNvPr id="3" name="Content Placeholder 2">
            <a:extLst>
              <a:ext uri="{FF2B5EF4-FFF2-40B4-BE49-F238E27FC236}">
                <a16:creationId xmlns:a16="http://schemas.microsoft.com/office/drawing/2014/main" id="{7F981514-8B6A-413B-A840-C521E2E49CA1}"/>
              </a:ext>
            </a:extLst>
          </p:cNvPr>
          <p:cNvSpPr>
            <a:spLocks noGrp="1"/>
          </p:cNvSpPr>
          <p:nvPr>
            <p:ph idx="1"/>
          </p:nvPr>
        </p:nvSpPr>
        <p:spPr/>
        <p:txBody>
          <a:bodyPr/>
          <a:lstStyle/>
          <a:p>
            <a:r>
              <a:rPr lang="en-US" dirty="0"/>
              <a:t>Sleek, modern – designing senior living and nursing homes for the future</a:t>
            </a:r>
          </a:p>
          <a:p>
            <a:pPr marL="0" indent="0">
              <a:buNone/>
            </a:pPr>
            <a:endParaRPr lang="en-US" dirty="0"/>
          </a:p>
          <a:p>
            <a:r>
              <a:rPr lang="en-US" dirty="0"/>
              <a:t>Complement Avenue brand design elements (documents attached) – </a:t>
            </a:r>
            <a:r>
              <a:rPr lang="en-US" dirty="0">
                <a:hlinkClick r:id="rId2"/>
              </a:rPr>
              <a:t>www.avenuedevelopment.com</a:t>
            </a:r>
            <a:r>
              <a:rPr lang="en-US" dirty="0"/>
              <a:t> </a:t>
            </a:r>
          </a:p>
          <a:p>
            <a:pPr marL="0" indent="0">
              <a:buNone/>
            </a:pPr>
            <a:endParaRPr lang="en-US" dirty="0"/>
          </a:p>
          <a:p>
            <a:r>
              <a:rPr lang="en-US" dirty="0"/>
              <a:t>Whenever possible, I prefer images instead of words</a:t>
            </a:r>
          </a:p>
          <a:p>
            <a:pPr marL="0" indent="0">
              <a:buNone/>
            </a:pPr>
            <a:endParaRPr lang="en-US" dirty="0"/>
          </a:p>
          <a:p>
            <a:endParaRPr lang="en-US" dirty="0"/>
          </a:p>
          <a:p>
            <a:pPr marL="0" indent="0">
              <a:buNone/>
            </a:pPr>
            <a:endParaRPr lang="en-US" dirty="0"/>
          </a:p>
        </p:txBody>
      </p:sp>
    </p:spTree>
    <p:extLst>
      <p:ext uri="{BB962C8B-B14F-4D97-AF65-F5344CB8AC3E}">
        <p14:creationId xmlns:p14="http://schemas.microsoft.com/office/powerpoint/2010/main" val="1001403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7E18349-40FB-482B-8100-A7747E1C654D}"/>
              </a:ext>
            </a:extLst>
          </p:cNvPr>
          <p:cNvPicPr>
            <a:picLocks noChangeAspect="1"/>
          </p:cNvPicPr>
          <p:nvPr/>
        </p:nvPicPr>
        <p:blipFill>
          <a:blip r:embed="rId2"/>
          <a:stretch>
            <a:fillRect/>
          </a:stretch>
        </p:blipFill>
        <p:spPr>
          <a:xfrm>
            <a:off x="280219" y="1935360"/>
            <a:ext cx="4687682" cy="4508763"/>
          </a:xfrm>
          <a:prstGeom prst="rect">
            <a:avLst/>
          </a:prstGeom>
        </p:spPr>
      </p:pic>
      <p:sp>
        <p:nvSpPr>
          <p:cNvPr id="5" name="Title 4">
            <a:extLst>
              <a:ext uri="{FF2B5EF4-FFF2-40B4-BE49-F238E27FC236}">
                <a16:creationId xmlns:a16="http://schemas.microsoft.com/office/drawing/2014/main" id="{EDE0C792-DBED-4EF3-9CCC-EBD213D95650}"/>
              </a:ext>
            </a:extLst>
          </p:cNvPr>
          <p:cNvSpPr>
            <a:spLocks noGrp="1"/>
          </p:cNvSpPr>
          <p:nvPr>
            <p:ph type="title"/>
          </p:nvPr>
        </p:nvSpPr>
        <p:spPr/>
        <p:txBody>
          <a:bodyPr/>
          <a:lstStyle/>
          <a:p>
            <a:r>
              <a:rPr lang="en-US" dirty="0"/>
              <a:t>Concept: One-Stop-Shop to revolutionize your business</a:t>
            </a:r>
          </a:p>
        </p:txBody>
      </p:sp>
      <p:sp>
        <p:nvSpPr>
          <p:cNvPr id="6" name="Content Placeholder 5">
            <a:extLst>
              <a:ext uri="{FF2B5EF4-FFF2-40B4-BE49-F238E27FC236}">
                <a16:creationId xmlns:a16="http://schemas.microsoft.com/office/drawing/2014/main" id="{307D2DCF-A122-4E66-9E6D-4521B81D8E12}"/>
              </a:ext>
            </a:extLst>
          </p:cNvPr>
          <p:cNvSpPr>
            <a:spLocks noGrp="1"/>
          </p:cNvSpPr>
          <p:nvPr>
            <p:ph idx="1"/>
          </p:nvPr>
        </p:nvSpPr>
        <p:spPr>
          <a:xfrm>
            <a:off x="5303520" y="1825625"/>
            <a:ext cx="6050280" cy="4351338"/>
          </a:xfrm>
        </p:spPr>
        <p:txBody>
          <a:bodyPr/>
          <a:lstStyle/>
          <a:p>
            <a:r>
              <a:rPr lang="en-US" dirty="0"/>
              <a:t>Update the graphic</a:t>
            </a:r>
          </a:p>
          <a:p>
            <a:r>
              <a:rPr lang="en-US" dirty="0"/>
              <a:t>Turnkey solution from start-to-finish</a:t>
            </a:r>
          </a:p>
          <a:p>
            <a:r>
              <a:rPr lang="en-US" dirty="0"/>
              <a:t>One vendor from design to install</a:t>
            </a:r>
          </a:p>
        </p:txBody>
      </p:sp>
    </p:spTree>
    <p:extLst>
      <p:ext uri="{BB962C8B-B14F-4D97-AF65-F5344CB8AC3E}">
        <p14:creationId xmlns:p14="http://schemas.microsoft.com/office/powerpoint/2010/main" val="2803945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67E68-0984-44B0-9F7C-E2ACE72F9223}"/>
              </a:ext>
            </a:extLst>
          </p:cNvPr>
          <p:cNvSpPr>
            <a:spLocks noGrp="1"/>
          </p:cNvSpPr>
          <p:nvPr>
            <p:ph type="title"/>
          </p:nvPr>
        </p:nvSpPr>
        <p:spPr/>
        <p:txBody>
          <a:bodyPr/>
          <a:lstStyle/>
          <a:p>
            <a:r>
              <a:rPr lang="en-US" dirty="0"/>
              <a:t>Smart Design Process: We make it easy</a:t>
            </a:r>
          </a:p>
        </p:txBody>
      </p:sp>
      <p:sp>
        <p:nvSpPr>
          <p:cNvPr id="3" name="Content Placeholder 2">
            <a:extLst>
              <a:ext uri="{FF2B5EF4-FFF2-40B4-BE49-F238E27FC236}">
                <a16:creationId xmlns:a16="http://schemas.microsoft.com/office/drawing/2014/main" id="{0E1C6BBA-3310-4685-8B72-5A40A0873A2F}"/>
              </a:ext>
            </a:extLst>
          </p:cNvPr>
          <p:cNvSpPr>
            <a:spLocks noGrp="1"/>
          </p:cNvSpPr>
          <p:nvPr>
            <p:ph idx="1"/>
          </p:nvPr>
        </p:nvSpPr>
        <p:spPr>
          <a:xfrm>
            <a:off x="695960" y="1468437"/>
            <a:ext cx="10515600" cy="1721803"/>
          </a:xfrm>
        </p:spPr>
        <p:txBody>
          <a:bodyPr/>
          <a:lstStyle/>
          <a:p>
            <a:r>
              <a:rPr lang="en-US" dirty="0"/>
              <a:t>Please make graphic more interesting</a:t>
            </a:r>
          </a:p>
        </p:txBody>
      </p:sp>
      <p:pic>
        <p:nvPicPr>
          <p:cNvPr id="4" name="Picture 3">
            <a:extLst>
              <a:ext uri="{FF2B5EF4-FFF2-40B4-BE49-F238E27FC236}">
                <a16:creationId xmlns:a16="http://schemas.microsoft.com/office/drawing/2014/main" id="{CC2ACFDE-41C1-40C0-8D68-3FE900E48FB0}"/>
              </a:ext>
            </a:extLst>
          </p:cNvPr>
          <p:cNvPicPr>
            <a:picLocks noChangeAspect="1"/>
          </p:cNvPicPr>
          <p:nvPr/>
        </p:nvPicPr>
        <p:blipFill>
          <a:blip r:embed="rId2"/>
          <a:stretch>
            <a:fillRect/>
          </a:stretch>
        </p:blipFill>
        <p:spPr>
          <a:xfrm>
            <a:off x="0" y="2370245"/>
            <a:ext cx="12192000" cy="4487755"/>
          </a:xfrm>
          <a:prstGeom prst="rect">
            <a:avLst/>
          </a:prstGeom>
        </p:spPr>
      </p:pic>
    </p:spTree>
    <p:extLst>
      <p:ext uri="{BB962C8B-B14F-4D97-AF65-F5344CB8AC3E}">
        <p14:creationId xmlns:p14="http://schemas.microsoft.com/office/powerpoint/2010/main" val="849232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20A13-C022-4294-9068-91EC102242FB}"/>
              </a:ext>
            </a:extLst>
          </p:cNvPr>
          <p:cNvSpPr>
            <a:spLocks noGrp="1"/>
          </p:cNvSpPr>
          <p:nvPr>
            <p:ph type="title"/>
          </p:nvPr>
        </p:nvSpPr>
        <p:spPr/>
        <p:txBody>
          <a:bodyPr/>
          <a:lstStyle/>
          <a:p>
            <a:r>
              <a:rPr lang="en-US" dirty="0"/>
              <a:t>Tabs</a:t>
            </a:r>
          </a:p>
        </p:txBody>
      </p:sp>
      <p:sp>
        <p:nvSpPr>
          <p:cNvPr id="3" name="Content Placeholder 2">
            <a:extLst>
              <a:ext uri="{FF2B5EF4-FFF2-40B4-BE49-F238E27FC236}">
                <a16:creationId xmlns:a16="http://schemas.microsoft.com/office/drawing/2014/main" id="{3E6EA70E-4F85-4EB9-BC10-19FA55098732}"/>
              </a:ext>
            </a:extLst>
          </p:cNvPr>
          <p:cNvSpPr>
            <a:spLocks noGrp="1"/>
          </p:cNvSpPr>
          <p:nvPr>
            <p:ph idx="1"/>
          </p:nvPr>
        </p:nvSpPr>
        <p:spPr/>
        <p:txBody>
          <a:bodyPr/>
          <a:lstStyle/>
          <a:p>
            <a:r>
              <a:rPr lang="en-US" dirty="0"/>
              <a:t>Products</a:t>
            </a:r>
          </a:p>
          <a:p>
            <a:r>
              <a:rPr lang="en-US" dirty="0"/>
              <a:t>Technology</a:t>
            </a:r>
          </a:p>
          <a:p>
            <a:r>
              <a:rPr lang="en-US" dirty="0"/>
              <a:t>Benefits</a:t>
            </a:r>
          </a:p>
          <a:p>
            <a:r>
              <a:rPr lang="en-US" dirty="0"/>
              <a:t>Marketing</a:t>
            </a:r>
          </a:p>
          <a:p>
            <a:r>
              <a:rPr lang="en-US" dirty="0"/>
              <a:t>Process</a:t>
            </a:r>
          </a:p>
          <a:p>
            <a:r>
              <a:rPr lang="en-US" dirty="0"/>
              <a:t>Case study</a:t>
            </a:r>
          </a:p>
          <a:p>
            <a:r>
              <a:rPr lang="en-US" dirty="0"/>
              <a:t>Contact</a:t>
            </a:r>
          </a:p>
        </p:txBody>
      </p:sp>
    </p:spTree>
    <p:extLst>
      <p:ext uri="{BB962C8B-B14F-4D97-AF65-F5344CB8AC3E}">
        <p14:creationId xmlns:p14="http://schemas.microsoft.com/office/powerpoint/2010/main" val="34400996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228</TotalTime>
  <Words>732</Words>
  <Application>Microsoft Office PowerPoint</Application>
  <PresentationFormat>Widescreen</PresentationFormat>
  <Paragraphs>130</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Smart Design</vt:lpstr>
      <vt:lpstr>Avenue Smart Design.pdf uploaded</vt:lpstr>
      <vt:lpstr>My hope…..  </vt:lpstr>
      <vt:lpstr> Overview:   </vt:lpstr>
      <vt:lpstr>Purpose</vt:lpstr>
      <vt:lpstr>Look / Feel</vt:lpstr>
      <vt:lpstr>Concept: One-Stop-Shop to revolutionize your business</vt:lpstr>
      <vt:lpstr>Smart Design Process: We make it easy</vt:lpstr>
      <vt:lpstr>Tabs</vt:lpstr>
      <vt:lpstr>Smart Design Benefits</vt:lpstr>
      <vt:lpstr>Benefits </vt:lpstr>
      <vt:lpstr>Smart Design Technology</vt:lpstr>
      <vt:lpstr>Smart Design Products</vt:lpstr>
      <vt:lpstr>Smart Design In Action</vt:lpstr>
      <vt:lpstr>Smart Marketing</vt:lpstr>
      <vt:lpstr>Contact us</vt:lpstr>
      <vt:lpstr>Smart Products Grid (maybe on landing page?)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Mandi Hogan</dc:creator>
  <cp:lastModifiedBy>Mandi Hogan</cp:lastModifiedBy>
  <cp:revision>20</cp:revision>
  <dcterms:created xsi:type="dcterms:W3CDTF">2020-09-08T16:12:53Z</dcterms:created>
  <dcterms:modified xsi:type="dcterms:W3CDTF">2020-09-15T03:12:29Z</dcterms:modified>
</cp:coreProperties>
</file>