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79" r:id="rId4"/>
    <p:sldId id="268" r:id="rId5"/>
    <p:sldId id="264" r:id="rId6"/>
    <p:sldId id="273" r:id="rId7"/>
    <p:sldId id="261" r:id="rId8"/>
    <p:sldId id="282" r:id="rId9"/>
    <p:sldId id="267" r:id="rId10"/>
    <p:sldId id="274" r:id="rId11"/>
    <p:sldId id="280" r:id="rId12"/>
    <p:sldId id="258" r:id="rId13"/>
    <p:sldId id="265" r:id="rId14"/>
    <p:sldId id="266" r:id="rId15"/>
    <p:sldId id="28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di Hogan" initials="MH" lastIdx="1" clrIdx="0">
    <p:extLst>
      <p:ext uri="{19B8F6BF-5375-455C-9EA6-DF929625EA0E}">
        <p15:presenceInfo xmlns:p15="http://schemas.microsoft.com/office/powerpoint/2012/main" userId="S::mandih@LTCREIT.COM::e82e5511-607e-4ffb-95e6-c0b9eb8b152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E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15" autoAdjust="0"/>
    <p:restoredTop sz="94660"/>
  </p:normalViewPr>
  <p:slideViewPr>
    <p:cSldViewPr snapToGrid="0">
      <p:cViewPr varScale="1">
        <p:scale>
          <a:sx n="42" d="100"/>
          <a:sy n="42" d="100"/>
        </p:scale>
        <p:origin x="78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39748-2BC5-4262-ABBF-718262B585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A902C-D426-4077-B018-829D684088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3BD63-0132-458B-B8EA-E5AFD8FC8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BB06-7616-4642-B83A-594404A13315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3F59CA-7627-4E90-ABF1-0EEC669CF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8B3CA-6373-4582-A310-42BA53C22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C45D-2A82-487F-B7C9-CC45B6AE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640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463D5-0711-494F-BAA1-D0BA99810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1F76B2-D1A9-4137-BF35-77CD19C5EB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7F94A6-EE4E-431C-A33B-C8A23D74E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BB06-7616-4642-B83A-594404A13315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22B29-1C3E-429A-87E4-A3741FD18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A50CB-28ED-499B-A7A9-2F6EF1D0C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C45D-2A82-487F-B7C9-CC45B6AE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950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BBCF70-94EC-420D-B3AE-F03F9FD93F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C7F378-4C38-465E-BACE-3453A54B88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7BB6A-FD08-4F20-B3B9-26CEE9B6A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BB06-7616-4642-B83A-594404A13315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1F671-3044-4A0E-BC2F-807B6008F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A8574-C9DD-4819-8E39-9E0B71DDE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C45D-2A82-487F-B7C9-CC45B6AE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97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CC8C8-161B-4AE7-8B36-904772029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962C3-9C07-4B94-BA7A-C00DFDB15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11757-C48E-4236-B001-2B5BF35F2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BB06-7616-4642-B83A-594404A13315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40524-C5BF-41A4-9E4A-9BFB9BE10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39D87-6F42-4971-AFF8-371510D3B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C45D-2A82-487F-B7C9-CC45B6AE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85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DC5A0-385D-432D-9B30-73596E879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7CEA7A-564F-473B-A0BD-7121A4F0B9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ED629B-E3C3-441C-985D-29750362C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BB06-7616-4642-B83A-594404A13315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E959D-0FC7-4163-B1F0-249BCD669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D2BD5-B8AB-4F1F-9879-076875D6F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C45D-2A82-487F-B7C9-CC45B6AE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7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59DB0-65A3-42F0-8136-E3B8A7E6A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1919C-8F34-461E-A6C5-0D0BA07CBD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F742A7-0A12-4E83-AB1E-688FCB9A53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4F743F-FEFF-4016-8C97-381E2D2D1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BB06-7616-4642-B83A-594404A13315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AEFC6-EB56-41E2-BC8F-211843743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409299-2B3B-43A0-9A55-D10CC5417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C45D-2A82-487F-B7C9-CC45B6AE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2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94FE0-4B69-4A54-A720-CBF75BADD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E235FB-3FC8-41B3-A0E8-04BBA6D1F3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542EDE-E6E1-472D-B37A-1A2BE0D63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24151A-2DED-4E5A-B9F5-BA5CDD380F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ECB193-E920-4AED-A68C-412F5B565A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4EE590-537C-4A13-8A22-F1E31F6EC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BB06-7616-4642-B83A-594404A13315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BF14FC-EFCC-4B31-8161-5F8FD2B81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BF2305-73A1-46CC-8EEF-0B853C0F7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C45D-2A82-487F-B7C9-CC45B6AE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194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403FF-47D1-4030-98CF-792972317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74A4A5-93F0-4AC3-A763-CFD381F82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BB06-7616-4642-B83A-594404A13315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C1337D-0DD7-4770-8A05-0D9755C6D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A7E33E-8538-4877-8A01-895CADDA3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C45D-2A82-487F-B7C9-CC45B6AE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945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0CB003-3636-406F-B83B-88FCEE769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BB06-7616-4642-B83A-594404A13315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16E24C-49D0-47D7-8CC8-84FD03B4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2602A3-1BBF-4BC8-880B-6F80DF928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C45D-2A82-487F-B7C9-CC45B6AE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79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99984-AABD-4B16-8D52-01C32F78E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25FA4-7147-4BE9-AB82-FD5B11E61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24BCD8-529D-412B-B35B-E7029D22E1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336684-257F-4656-945A-F5BA3E9AF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BB06-7616-4642-B83A-594404A13315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FDA2DB-8FB0-4B29-8F95-A16EB932D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400F7F-E57A-4F0E-8F8D-9FB7587FF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C45D-2A82-487F-B7C9-CC45B6AE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162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C5F89-78DB-40F7-BBCB-F7259071D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651280-9F41-4C75-96A1-F8DDD3D462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D126B-D127-43E2-A993-6FF5FA4456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19D9C4-AA5C-41E7-A426-BC77DAA9E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BB06-7616-4642-B83A-594404A13315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EB26BE-C964-41DC-90FB-1C621299F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9FD09-6813-4DEC-97E7-A65292AA4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C45D-2A82-487F-B7C9-CC45B6AE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90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749C2D-3CF2-43A7-B915-57C0C35DD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9E8BF0-2E05-4176-9D28-3BDE96159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29049-6C5F-40F5-92F5-1F78650356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ABB06-7616-4642-B83A-594404A13315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2002E-E998-4CA0-AECE-3F6CC459C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4B201-FE76-44EA-A56E-6193591F14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BC45D-2A82-487F-B7C9-CC45B6AE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35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smartdesign@avenuedev.co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ECD8F-FE2D-4C48-8BEA-E23D7D9EA2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Smart Design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5250E3-B340-4EE3-B6A1-265308F998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Powered by Avenue Development and LTC</a:t>
            </a:r>
          </a:p>
        </p:txBody>
      </p:sp>
    </p:spTree>
    <p:extLst>
      <p:ext uri="{BB962C8B-B14F-4D97-AF65-F5344CB8AC3E}">
        <p14:creationId xmlns:p14="http://schemas.microsoft.com/office/powerpoint/2010/main" val="2111608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6C22-1F0D-4E3C-9F0C-A0EDB5A46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Smart Design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9B68B-0495-4347-85B2-D7204A129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SEE WORD DOCUMENT </a:t>
            </a:r>
            <a:r>
              <a:rPr lang="en-US" i="1" dirty="0"/>
              <a:t>“Smart Design Products v.2”</a:t>
            </a:r>
          </a:p>
          <a:p>
            <a:pPr marL="0" indent="0">
              <a:buNone/>
            </a:pPr>
            <a:endParaRPr lang="en-US" i="1" dirty="0"/>
          </a:p>
          <a:p>
            <a:r>
              <a:rPr lang="en-US" dirty="0"/>
              <a:t>Updated slightly from last time</a:t>
            </a:r>
          </a:p>
        </p:txBody>
      </p:sp>
    </p:spTree>
    <p:extLst>
      <p:ext uri="{BB962C8B-B14F-4D97-AF65-F5344CB8AC3E}">
        <p14:creationId xmlns:p14="http://schemas.microsoft.com/office/powerpoint/2010/main" val="21534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11ED5-9CED-4617-9D55-EA955E4DE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C00A3-2E6E-4DEC-8836-7F51EDC45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From consultation to implementation, our goal is to make the process as easy as possible.  Here’s an example of how it works.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549DD7-F3EA-4496-BF15-C17203436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170" y="2719092"/>
            <a:ext cx="8890832" cy="34578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DE74CB9-150F-45CA-9BC3-BA150B617A5A}"/>
              </a:ext>
            </a:extLst>
          </p:cNvPr>
          <p:cNvSpPr txBox="1"/>
          <p:nvPr/>
        </p:nvSpPr>
        <p:spPr>
          <a:xfrm>
            <a:off x="9715500" y="3657600"/>
            <a:ext cx="20603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Note: I like the format of a flow chart. </a:t>
            </a:r>
          </a:p>
        </p:txBody>
      </p:sp>
    </p:spTree>
    <p:extLst>
      <p:ext uri="{BB962C8B-B14F-4D97-AF65-F5344CB8AC3E}">
        <p14:creationId xmlns:p14="http://schemas.microsoft.com/office/powerpoint/2010/main" val="1520696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D6664-2946-48EB-94E5-DE14E038D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Smart Design In Action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B127A9-1588-444D-BD22-D5811BB6A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the PDF for an example. I will upload images</a:t>
            </a:r>
          </a:p>
        </p:txBody>
      </p:sp>
    </p:spTree>
    <p:extLst>
      <p:ext uri="{BB962C8B-B14F-4D97-AF65-F5344CB8AC3E}">
        <p14:creationId xmlns:p14="http://schemas.microsoft.com/office/powerpoint/2010/main" val="418739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13E8E-3478-4220-845F-9C8032950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Smart Marketing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EA98E-CABC-4440-AD90-D21EB7C63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Get ahead of your competition by showcasing your infection control safety precautions with Smart Marketing. 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State-of-the-art technology to highlight community safety features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Residents and families feel safer touring online first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Virtual tours create an online experience that’s almost as good as touring the building yourself.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316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948D5-9FA4-4EE4-9244-F9CD362AF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B9CFB-97EC-4904-8FF7-CB36D2938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9333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Create a form</a:t>
            </a:r>
          </a:p>
          <a:p>
            <a:pPr lvl="1"/>
            <a:r>
              <a:rPr lang="en-US" dirty="0"/>
              <a:t>Name (first, last)</a:t>
            </a:r>
          </a:p>
          <a:p>
            <a:pPr lvl="1"/>
            <a:r>
              <a:rPr lang="en-US" dirty="0"/>
              <a:t>Business</a:t>
            </a:r>
          </a:p>
          <a:p>
            <a:pPr lvl="1"/>
            <a:r>
              <a:rPr lang="en-US" dirty="0"/>
              <a:t>Email</a:t>
            </a:r>
          </a:p>
          <a:p>
            <a:pPr lvl="1"/>
            <a:r>
              <a:rPr lang="en-US" dirty="0"/>
              <a:t>Phone</a:t>
            </a:r>
          </a:p>
          <a:p>
            <a:pPr lvl="1"/>
            <a:r>
              <a:rPr lang="en-US" dirty="0"/>
              <a:t>How can we help? (box for people to type)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Our contact info:</a:t>
            </a:r>
          </a:p>
          <a:p>
            <a:pPr lvl="2"/>
            <a:r>
              <a:rPr lang="en-US" dirty="0">
                <a:hlinkClick r:id="rId2"/>
              </a:rPr>
              <a:t>smartdesign@avenuedev.com</a:t>
            </a:r>
            <a:endParaRPr lang="en-US" dirty="0"/>
          </a:p>
          <a:p>
            <a:pPr lvl="2"/>
            <a:r>
              <a:rPr lang="en-US" dirty="0"/>
              <a:t>317-800-0480</a:t>
            </a:r>
          </a:p>
          <a:p>
            <a:pPr lvl="2"/>
            <a:r>
              <a:rPr lang="en-US" dirty="0"/>
              <a:t>We do NOT need a “login” feature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938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3CFEF-20DF-4EA1-9558-05420B848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like this footer from a different one of your designs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8BE7DB1-B2DE-40F0-9828-08291D55F6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73519"/>
            <a:ext cx="10820930" cy="331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814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60D25-7780-4AF0-8A40-052B58CB5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Hero shots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83379-2A34-48E5-A099-143485D37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sure this is the right image.  What do you need from me? </a:t>
            </a:r>
          </a:p>
        </p:txBody>
      </p:sp>
    </p:spTree>
    <p:extLst>
      <p:ext uri="{BB962C8B-B14F-4D97-AF65-F5344CB8AC3E}">
        <p14:creationId xmlns:p14="http://schemas.microsoft.com/office/powerpoint/2010/main" val="401774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96E57-BE17-4F08-BFD9-C4577E249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key messages – if you can weave them throughout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10CAB-B0F1-4302-8B90-A0142952C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Turnkey, customizable, affordable solutions for installing equipment and technology to improve infection control procedures and increase safety for residents and staff. </a:t>
            </a:r>
          </a:p>
          <a:p>
            <a:endParaRPr lang="en-US" dirty="0"/>
          </a:p>
          <a:p>
            <a:r>
              <a:rPr lang="en-US" dirty="0"/>
              <a:t>Implementing Smart Design will give you a competitive edge - Your residents, staff, families and friends feel safer than they would in other communities or their own homes lacking these products and technology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Beyond COVID – these products and technologies also combat the seasonal flu virus, c-diff, staph and a variety of other infectious diseases that threaten communities and healthcare environments.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609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7E18349-40FB-482B-8100-A7747E1C65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19" y="1475570"/>
            <a:ext cx="5251901" cy="505144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EDE0C792-DBED-4EF3-9CCC-EBD213D95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(update graphic colors)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7D2DCF-A122-4E66-9E6D-4521B81D8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1825625"/>
            <a:ext cx="605028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Four key elements collided, creating one great product: Smart Design.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Creating safe environments for your residents, families and staff is simply smart business.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945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20A13-C022-4294-9068-91EC10224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EA70E-4F85-4EB9-BC10-19FA55098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Products</a:t>
            </a:r>
          </a:p>
          <a:p>
            <a:r>
              <a:rPr lang="en-US" dirty="0"/>
              <a:t>Technology</a:t>
            </a:r>
          </a:p>
          <a:p>
            <a:r>
              <a:rPr lang="en-US" dirty="0"/>
              <a:t>Benefits</a:t>
            </a:r>
          </a:p>
          <a:p>
            <a:r>
              <a:rPr lang="en-US" dirty="0"/>
              <a:t>Marketing</a:t>
            </a:r>
          </a:p>
          <a:p>
            <a:r>
              <a:rPr lang="en-US" dirty="0"/>
              <a:t>Process</a:t>
            </a:r>
          </a:p>
          <a:p>
            <a:r>
              <a:rPr lang="en-US" dirty="0"/>
              <a:t>Case study</a:t>
            </a:r>
          </a:p>
          <a:p>
            <a:r>
              <a:rPr lang="en-US" dirty="0"/>
              <a:t>Contact</a:t>
            </a:r>
          </a:p>
        </p:txBody>
      </p:sp>
    </p:spTree>
    <p:extLst>
      <p:ext uri="{BB962C8B-B14F-4D97-AF65-F5344CB8AC3E}">
        <p14:creationId xmlns:p14="http://schemas.microsoft.com/office/powerpoint/2010/main" val="3440099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6A399-3F6F-4835-8A8B-B26C61158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Smart Design Benefits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2384F9C0-3A10-4EA2-85CE-5B5F4D6AA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138"/>
            <a:ext cx="10515600" cy="4351338"/>
          </a:xfrm>
        </p:spPr>
        <p:txBody>
          <a:bodyPr/>
          <a:lstStyle/>
          <a:p>
            <a:r>
              <a:rPr lang="en-US" dirty="0"/>
              <a:t>I love what you did.  Any chance you can have more “people” under staff?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24FACA-556A-45DD-B4C2-B4E312F7F1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5385" y="2491669"/>
            <a:ext cx="7712738" cy="3114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263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6FC27-ED26-4336-989D-A84AE9262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Benefits	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E6732FE-83F1-4D4B-BC34-301BB7D030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6211295"/>
              </p:ext>
            </p:extLst>
          </p:nvPr>
        </p:nvGraphicFramePr>
        <p:xfrm>
          <a:off x="1150374" y="1030605"/>
          <a:ext cx="10203428" cy="10519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0857">
                  <a:extLst>
                    <a:ext uri="{9D8B030D-6E8A-4147-A177-3AD203B41FA5}">
                      <a16:colId xmlns:a16="http://schemas.microsoft.com/office/drawing/2014/main" val="1876442912"/>
                    </a:ext>
                  </a:extLst>
                </a:gridCol>
                <a:gridCol w="2550857">
                  <a:extLst>
                    <a:ext uri="{9D8B030D-6E8A-4147-A177-3AD203B41FA5}">
                      <a16:colId xmlns:a16="http://schemas.microsoft.com/office/drawing/2014/main" val="1093622887"/>
                    </a:ext>
                  </a:extLst>
                </a:gridCol>
                <a:gridCol w="2550857">
                  <a:extLst>
                    <a:ext uri="{9D8B030D-6E8A-4147-A177-3AD203B41FA5}">
                      <a16:colId xmlns:a16="http://schemas.microsoft.com/office/drawing/2014/main" val="2431909312"/>
                    </a:ext>
                  </a:extLst>
                </a:gridCol>
                <a:gridCol w="2550857">
                  <a:extLst>
                    <a:ext uri="{9D8B030D-6E8A-4147-A177-3AD203B41FA5}">
                      <a16:colId xmlns:a16="http://schemas.microsoft.com/office/drawing/2014/main" val="3860623787"/>
                    </a:ext>
                  </a:extLst>
                </a:gridCol>
              </a:tblGrid>
              <a:tr h="362647">
                <a:tc>
                  <a:txBody>
                    <a:bodyPr/>
                    <a:lstStyle/>
                    <a:p>
                      <a:r>
                        <a:rPr lang="en-US" dirty="0"/>
                        <a:t>Residents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Family &amp; Friends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Owners / Corporate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126396"/>
                  </a:ext>
                </a:extLst>
              </a:tr>
              <a:tr h="10154121">
                <a:tc>
                  <a:txBody>
                    <a:bodyPr/>
                    <a:lstStyle/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Positive impact on social determinants of health</a:t>
                      </a:r>
                    </a:p>
                    <a:p>
                      <a:pPr lvl="0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Increased ability to engage in social activities</a:t>
                      </a:r>
                    </a:p>
                    <a:p>
                      <a:pPr lvl="0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Greater sense of safety and dignity </a:t>
                      </a:r>
                    </a:p>
                    <a:p>
                      <a:pPr lvl="1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Improved health </a:t>
                      </a:r>
                    </a:p>
                    <a:p>
                      <a:pPr lvl="1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Decreased isolation &amp; depression (from home or in congregate care without Smart Design)</a:t>
                      </a:r>
                    </a:p>
                    <a:p>
                      <a:pPr lvl="1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Ability to participate in therapy &amp; fitness activities </a:t>
                      </a:r>
                    </a:p>
                    <a:p>
                      <a:pPr lvl="1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Technology solutions for monitoring can also provide analytic tools to improve outcomes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 feelings of guilt when a loved one chooses a senior living setting</a:t>
                      </a:r>
                    </a:p>
                    <a:p>
                      <a:pPr lvl="0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Peace of mind</a:t>
                      </a:r>
                    </a:p>
                    <a:p>
                      <a:pPr lvl="0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Convenience ( virtual “shopping” platform )</a:t>
                      </a:r>
                    </a:p>
                    <a:p>
                      <a:pPr lvl="0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Promote safe &amp; healthy visits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Improve job satisfaction &amp; workplace safety</a:t>
                      </a:r>
                    </a:p>
                    <a:p>
                      <a:pPr lvl="0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 stress (amongst co-workers and alleviate worry of spreading viruses at home)</a:t>
                      </a:r>
                    </a:p>
                    <a:p>
                      <a:pPr lvl="0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Promote confidence to sales team, expert in the market in providing a safe &amp; social environment </a:t>
                      </a:r>
                    </a:p>
                    <a:p>
                      <a:pPr lvl="0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Create a sense of community without residents confined to their room/apartment</a:t>
                      </a:r>
                    </a:p>
                    <a:p>
                      <a:pPr lvl="0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Technology solutions create daily workflow efficiency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Potential to reduce operational expenses</a:t>
                      </a:r>
                    </a:p>
                    <a:p>
                      <a:pPr lvl="1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Energy efficient appliances &amp; lighting </a:t>
                      </a:r>
                    </a:p>
                    <a:p>
                      <a:pPr lvl="1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Health metric monitoring technology allows staff to focus on resident need</a:t>
                      </a:r>
                    </a:p>
                    <a:p>
                      <a:pPr lvl="1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Less staff turnover due to greater job satisfaction</a:t>
                      </a:r>
                    </a:p>
                    <a:p>
                      <a:pPr lvl="2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Less overtime</a:t>
                      </a:r>
                    </a:p>
                    <a:p>
                      <a:pPr lvl="2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 use of 3</a:t>
                      </a:r>
                      <a:r>
                        <a:rPr lang="en-US" sz="18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party agency</a:t>
                      </a:r>
                    </a:p>
                    <a:p>
                      <a:pPr lvl="0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 sales cycle time &amp; cost </a:t>
                      </a:r>
                    </a:p>
                    <a:p>
                      <a:pPr lvl="1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Virtual marketing platform tracks prospect’s interest</a:t>
                      </a:r>
                    </a:p>
                    <a:p>
                      <a:pPr lvl="1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of online forms</a:t>
                      </a:r>
                    </a:p>
                    <a:p>
                      <a:pPr lvl="1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Showcase safety features</a:t>
                      </a:r>
                    </a:p>
                    <a:p>
                      <a:pPr lvl="1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Virtual tours</a:t>
                      </a:r>
                    </a:p>
                    <a:p>
                      <a:pPr lvl="1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102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8724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D2EB0-E935-4182-8C63-D6A474662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F5D05-B55D-48DE-96B8-1AF6275448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87913"/>
          </a:xfrm>
        </p:spPr>
        <p:txBody>
          <a:bodyPr>
            <a:normAutofit fontScale="92500"/>
          </a:bodyPr>
          <a:lstStyle/>
          <a:p>
            <a:r>
              <a:rPr lang="en-US" dirty="0"/>
              <a:t>Can we do something else beside showing the literal products?</a:t>
            </a:r>
          </a:p>
          <a:p>
            <a:r>
              <a:rPr lang="en-US" dirty="0"/>
              <a:t>Maybe something along these lines?  And call it Products &amp; Technology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1FF60E-5B92-4C06-938F-84CF96793F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0846" y="3646333"/>
            <a:ext cx="6758354" cy="297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939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5B59B-8133-44E8-B932-5871AECA6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Smart Design Technology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58BB9-C565-43EB-9FC8-A44504701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SEE WORD DOCUMENT:</a:t>
            </a:r>
            <a:r>
              <a:rPr lang="en-US" i="1" dirty="0"/>
              <a:t> “Smart Design Technology Content Edits 2”</a:t>
            </a:r>
          </a:p>
          <a:p>
            <a:pPr marL="0" indent="0">
              <a:buNone/>
            </a:pPr>
            <a:endParaRPr lang="en-US" i="1" dirty="0"/>
          </a:p>
          <a:p>
            <a:r>
              <a:rPr lang="en-US" dirty="0"/>
              <a:t> I updated the copy slightly from last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050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3002</TotalTime>
  <Words>622</Words>
  <Application>Microsoft Office PowerPoint</Application>
  <PresentationFormat>Widescreen</PresentationFormat>
  <Paragraphs>113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Smart Design</vt:lpstr>
      <vt:lpstr>Hero shots</vt:lpstr>
      <vt:lpstr>Some key messages – if you can weave them throughout</vt:lpstr>
      <vt:lpstr>(update graphic colors)</vt:lpstr>
      <vt:lpstr>Tabs</vt:lpstr>
      <vt:lpstr>Smart Design Benefits</vt:lpstr>
      <vt:lpstr>Benefits </vt:lpstr>
      <vt:lpstr>Products</vt:lpstr>
      <vt:lpstr>Smart Design Technology</vt:lpstr>
      <vt:lpstr>Smart Design Products</vt:lpstr>
      <vt:lpstr>Process </vt:lpstr>
      <vt:lpstr>Smart Design In Action</vt:lpstr>
      <vt:lpstr>Smart Marketing</vt:lpstr>
      <vt:lpstr>Contact us</vt:lpstr>
      <vt:lpstr>I like this footer from a different one of your designs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Mandi Hogan</dc:creator>
  <cp:lastModifiedBy>Mandi Hogan</cp:lastModifiedBy>
  <cp:revision>43</cp:revision>
  <dcterms:created xsi:type="dcterms:W3CDTF">2020-09-08T16:12:53Z</dcterms:created>
  <dcterms:modified xsi:type="dcterms:W3CDTF">2020-09-19T15:31:51Z</dcterms:modified>
</cp:coreProperties>
</file>