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47"/>
    <p:restoredTop sz="93678"/>
  </p:normalViewPr>
  <p:slideViewPr>
    <p:cSldViewPr snapToGrid="0" snapToObjects="1">
      <p:cViewPr varScale="1">
        <p:scale>
          <a:sx n="122" d="100"/>
          <a:sy n="122" d="100"/>
        </p:scale>
        <p:origin x="240" y="8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27955C-501C-7F47-B652-5830EDAA8910}" type="datetimeFigureOut">
              <a:rPr lang="en-US" smtClean="0"/>
              <a:t>9/15/20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8E086B-B380-1E4B-99A8-EA5882DDC5DF}" type="slidenum">
              <a:rPr lang="en-US" smtClean="0"/>
              <a:t>‹#›</a:t>
            </a:fld>
            <a:endParaRPr lang="en-US"/>
          </a:p>
        </p:txBody>
      </p:sp>
    </p:spTree>
    <p:extLst>
      <p:ext uri="{BB962C8B-B14F-4D97-AF65-F5344CB8AC3E}">
        <p14:creationId xmlns:p14="http://schemas.microsoft.com/office/powerpoint/2010/main" val="3165762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8E086B-B380-1E4B-99A8-EA5882DDC5DF}" type="slidenum">
              <a:rPr lang="en-US" smtClean="0"/>
              <a:t>2</a:t>
            </a:fld>
            <a:endParaRPr lang="en-US"/>
          </a:p>
        </p:txBody>
      </p:sp>
    </p:spTree>
    <p:extLst>
      <p:ext uri="{BB962C8B-B14F-4D97-AF65-F5344CB8AC3E}">
        <p14:creationId xmlns:p14="http://schemas.microsoft.com/office/powerpoint/2010/main" val="3595750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D332-DB19-DB4D-A36B-BB1ABCF263B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A0A73E4-9C12-AE4D-9D62-2FA7C2E6E3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A981AAF-A6CD-574A-B55E-5AC6476018E5}"/>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5" name="Footer Placeholder 4">
            <a:extLst>
              <a:ext uri="{FF2B5EF4-FFF2-40B4-BE49-F238E27FC236}">
                <a16:creationId xmlns:a16="http://schemas.microsoft.com/office/drawing/2014/main" id="{29DD95DA-AAC3-E344-A8F1-6791AD02F0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1125D-5D1C-6747-8930-A1CDC8A6C8BD}"/>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182314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01651-7736-6745-BED2-6C3DCF2364F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03D150C-272B-9C41-BD5D-B94819FE54A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3128785-BA55-0E4E-946A-1B96EC7A5904}"/>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5" name="Footer Placeholder 4">
            <a:extLst>
              <a:ext uri="{FF2B5EF4-FFF2-40B4-BE49-F238E27FC236}">
                <a16:creationId xmlns:a16="http://schemas.microsoft.com/office/drawing/2014/main" id="{B445BFF9-5B00-684D-8C0D-80DA5422D9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E37B07-EB20-A442-8A2D-F06BC478CF06}"/>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39683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6E6FD2-8FE8-5C4A-9DD4-A39053C972B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EC6283C-F24C-CF44-B7B8-9E0F80AE80A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4584A47-F7C0-EC40-9704-93ACBD96A4CA}"/>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5" name="Footer Placeholder 4">
            <a:extLst>
              <a:ext uri="{FF2B5EF4-FFF2-40B4-BE49-F238E27FC236}">
                <a16:creationId xmlns:a16="http://schemas.microsoft.com/office/drawing/2014/main" id="{CC6BA531-20EB-CA4D-8EBF-6D6484499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2C226E-9F67-7E40-A987-1E1442773747}"/>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1659352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D9E24-1CBD-AA46-B776-3040AFD6D03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A1BF23E-2F3F-CE49-8BCD-72533CBAE2E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D8CA357-FEEA-2B4D-9048-55941C9524FB}"/>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5" name="Footer Placeholder 4">
            <a:extLst>
              <a:ext uri="{FF2B5EF4-FFF2-40B4-BE49-F238E27FC236}">
                <a16:creationId xmlns:a16="http://schemas.microsoft.com/office/drawing/2014/main" id="{648524E6-1798-384C-A69F-03139A07AF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AF9E44-DFF5-CB43-816C-C9640FAD9339}"/>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2979480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1B9B3-E6F5-C94E-BCAD-ED8534F571C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22DCE39-203B-724E-9AFF-E37689B135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90FCF0B-7436-3241-BA86-2DDBD24208E4}"/>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5" name="Footer Placeholder 4">
            <a:extLst>
              <a:ext uri="{FF2B5EF4-FFF2-40B4-BE49-F238E27FC236}">
                <a16:creationId xmlns:a16="http://schemas.microsoft.com/office/drawing/2014/main" id="{12308376-A1BA-3E4B-8F5F-E6452460B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B04788-863D-2648-83BC-E36DDB450F9E}"/>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2097665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6ED14-F240-0F4F-9A4C-5D844300CD6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07482FD-27E3-C745-A4D3-2E5E1ADE14A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BFDE726-CA15-0747-8D3D-1EB713AF826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F35290D-7876-3D46-B42C-D51541BEC1A6}"/>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6" name="Footer Placeholder 5">
            <a:extLst>
              <a:ext uri="{FF2B5EF4-FFF2-40B4-BE49-F238E27FC236}">
                <a16:creationId xmlns:a16="http://schemas.microsoft.com/office/drawing/2014/main" id="{A1620A5E-C00D-1F47-92AA-A4E8D03474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40D357-0B96-774F-BDFF-CC3D85CB941E}"/>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188896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70A18-9B27-A048-81B7-65DA5597203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82D5521-5F83-D248-A7BF-05255106CB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F4A1EF6-0B96-5546-AB6A-6F56DB3D581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E309206-B861-DF40-9187-2BEA9934AB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853CFD7-434B-4746-86DC-42A02CBBBDE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383BF39-5ACA-D546-A9C5-EF7BCD16C3FA}"/>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8" name="Footer Placeholder 7">
            <a:extLst>
              <a:ext uri="{FF2B5EF4-FFF2-40B4-BE49-F238E27FC236}">
                <a16:creationId xmlns:a16="http://schemas.microsoft.com/office/drawing/2014/main" id="{9D2EF181-7012-264F-BB73-65CCC585A74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D768EF-652C-A343-8BFB-C5ADE70F1B1D}"/>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721600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063AC-6631-694B-BB6F-B1369D98699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1C2BF44-BAC1-CC4A-ACAD-0CDCF1DA7E2D}"/>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4" name="Footer Placeholder 3">
            <a:extLst>
              <a:ext uri="{FF2B5EF4-FFF2-40B4-BE49-F238E27FC236}">
                <a16:creationId xmlns:a16="http://schemas.microsoft.com/office/drawing/2014/main" id="{8A704F81-ACF8-5F42-8DC8-199A9DB527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D51C068-5C54-1744-BCEB-CFA2DC35E901}"/>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1876715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14D81E-F6E3-0E40-9043-A4FE30BFF878}"/>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3" name="Footer Placeholder 2">
            <a:extLst>
              <a:ext uri="{FF2B5EF4-FFF2-40B4-BE49-F238E27FC236}">
                <a16:creationId xmlns:a16="http://schemas.microsoft.com/office/drawing/2014/main" id="{E8641890-ECE8-2048-BD88-130C8F51D2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223F5E-43B7-8646-BA57-B046C952E531}"/>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3619720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452A9-5D7C-154A-B67C-A67D0102F56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A46D745-A4F8-8C4B-ACD7-EF19A5CB97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EC4170E6-7689-C54B-9938-58710AB7F5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2EE48B7-8090-8C4C-8ADA-7EB0E8F7031E}"/>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6" name="Footer Placeholder 5">
            <a:extLst>
              <a:ext uri="{FF2B5EF4-FFF2-40B4-BE49-F238E27FC236}">
                <a16:creationId xmlns:a16="http://schemas.microsoft.com/office/drawing/2014/main" id="{06884FCC-8102-3847-ACA1-E202D4DD48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E4CE68-4402-0949-9673-021B54C95E63}"/>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13131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1DD50-82EF-9242-8D36-A15F4AD199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D1534A0-429A-1548-9F11-A19945DC9C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E4F3EB-72CE-5343-96E0-E8E2A1A993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8F05A09-E650-A641-86B1-91A4D730DA84}"/>
              </a:ext>
            </a:extLst>
          </p:cNvPr>
          <p:cNvSpPr>
            <a:spLocks noGrp="1"/>
          </p:cNvSpPr>
          <p:nvPr>
            <p:ph type="dt" sz="half" idx="10"/>
          </p:nvPr>
        </p:nvSpPr>
        <p:spPr/>
        <p:txBody>
          <a:bodyPr/>
          <a:lstStyle/>
          <a:p>
            <a:fld id="{E182E795-C069-2943-8353-C34DCFC52804}" type="datetimeFigureOut">
              <a:rPr lang="en-US" smtClean="0"/>
              <a:t>9/13/20</a:t>
            </a:fld>
            <a:endParaRPr lang="en-US"/>
          </a:p>
        </p:txBody>
      </p:sp>
      <p:sp>
        <p:nvSpPr>
          <p:cNvPr id="6" name="Footer Placeholder 5">
            <a:extLst>
              <a:ext uri="{FF2B5EF4-FFF2-40B4-BE49-F238E27FC236}">
                <a16:creationId xmlns:a16="http://schemas.microsoft.com/office/drawing/2014/main" id="{0968227C-9E74-8C4F-B601-2694CA7366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3E1B27-BB10-294B-A355-0ECF3BC1438B}"/>
              </a:ext>
            </a:extLst>
          </p:cNvPr>
          <p:cNvSpPr>
            <a:spLocks noGrp="1"/>
          </p:cNvSpPr>
          <p:nvPr>
            <p:ph type="sldNum" sz="quarter" idx="12"/>
          </p:nvPr>
        </p:nvSpPr>
        <p:spPr/>
        <p:txBody>
          <a:bodyPr/>
          <a:lstStyle/>
          <a:p>
            <a:fld id="{C4E55778-EA13-214F-B8D9-A645B1C99416}" type="slidenum">
              <a:rPr lang="en-US" smtClean="0"/>
              <a:t>‹#›</a:t>
            </a:fld>
            <a:endParaRPr lang="en-US"/>
          </a:p>
        </p:txBody>
      </p:sp>
    </p:spTree>
    <p:extLst>
      <p:ext uri="{BB962C8B-B14F-4D97-AF65-F5344CB8AC3E}">
        <p14:creationId xmlns:p14="http://schemas.microsoft.com/office/powerpoint/2010/main" val="88209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F01D47-D1D7-BF45-9161-2BE49ED7D1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1CB60F9-ECF4-4D4B-B7FC-5EF4AB8595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C0DF5AB-9EA0-C948-BCE4-89DA55317D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82E795-C069-2943-8353-C34DCFC52804}" type="datetimeFigureOut">
              <a:rPr lang="en-US" smtClean="0"/>
              <a:t>9/13/20</a:t>
            </a:fld>
            <a:endParaRPr lang="en-US"/>
          </a:p>
        </p:txBody>
      </p:sp>
      <p:sp>
        <p:nvSpPr>
          <p:cNvPr id="5" name="Footer Placeholder 4">
            <a:extLst>
              <a:ext uri="{FF2B5EF4-FFF2-40B4-BE49-F238E27FC236}">
                <a16:creationId xmlns:a16="http://schemas.microsoft.com/office/drawing/2014/main" id="{4E1F793A-A3DB-784C-9A8B-E4C36D36A4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E0FCEEE-B2B0-B443-9849-836431766A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E55778-EA13-214F-B8D9-A645B1C99416}" type="slidenum">
              <a:rPr lang="en-US" smtClean="0"/>
              <a:t>‹#›</a:t>
            </a:fld>
            <a:endParaRPr lang="en-US"/>
          </a:p>
        </p:txBody>
      </p:sp>
    </p:spTree>
    <p:extLst>
      <p:ext uri="{BB962C8B-B14F-4D97-AF65-F5344CB8AC3E}">
        <p14:creationId xmlns:p14="http://schemas.microsoft.com/office/powerpoint/2010/main" val="685960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mailto:info@theenergy.clinic"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3D2D1BE-1451-DC44-B65A-FDF4B95DFA18}"/>
              </a:ext>
            </a:extLst>
          </p:cNvPr>
          <p:cNvPicPr>
            <a:picLocks noChangeAspect="1"/>
          </p:cNvPicPr>
          <p:nvPr/>
        </p:nvPicPr>
        <p:blipFill>
          <a:blip r:embed="rId2"/>
          <a:stretch>
            <a:fillRect/>
          </a:stretch>
        </p:blipFill>
        <p:spPr>
          <a:xfrm>
            <a:off x="2895600" y="2681825"/>
            <a:ext cx="6400800" cy="1494350"/>
          </a:xfrm>
          <a:prstGeom prst="rect">
            <a:avLst/>
          </a:prstGeom>
        </p:spPr>
      </p:pic>
    </p:spTree>
    <p:extLst>
      <p:ext uri="{BB962C8B-B14F-4D97-AF65-F5344CB8AC3E}">
        <p14:creationId xmlns:p14="http://schemas.microsoft.com/office/powerpoint/2010/main" val="177321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CE252B1-D64D-F749-83BB-A871B18936DD}"/>
              </a:ext>
            </a:extLst>
          </p:cNvPr>
          <p:cNvPicPr>
            <a:picLocks noChangeAspect="1"/>
          </p:cNvPicPr>
          <p:nvPr/>
        </p:nvPicPr>
        <p:blipFill>
          <a:blip r:embed="rId3"/>
          <a:stretch>
            <a:fillRect/>
          </a:stretch>
        </p:blipFill>
        <p:spPr>
          <a:xfrm>
            <a:off x="559146" y="520094"/>
            <a:ext cx="3316014" cy="872938"/>
          </a:xfrm>
          <a:prstGeom prst="rect">
            <a:avLst/>
          </a:prstGeom>
        </p:spPr>
      </p:pic>
      <p:sp>
        <p:nvSpPr>
          <p:cNvPr id="5" name="TextBox 4">
            <a:extLst>
              <a:ext uri="{FF2B5EF4-FFF2-40B4-BE49-F238E27FC236}">
                <a16:creationId xmlns:a16="http://schemas.microsoft.com/office/drawing/2014/main" id="{2924242F-5593-F345-AE42-C0318AA21CDC}"/>
              </a:ext>
            </a:extLst>
          </p:cNvPr>
          <p:cNvSpPr txBox="1"/>
          <p:nvPr/>
        </p:nvSpPr>
        <p:spPr>
          <a:xfrm>
            <a:off x="404867" y="3331233"/>
            <a:ext cx="3624571" cy="1923604"/>
          </a:xfrm>
          <a:prstGeom prst="rect">
            <a:avLst/>
          </a:prstGeom>
          <a:noFill/>
        </p:spPr>
        <p:txBody>
          <a:bodyPr wrap="square" rtlCol="0">
            <a:spAutoFit/>
          </a:bodyPr>
          <a:lstStyle/>
          <a:p>
            <a:r>
              <a:rPr lang="en-US" sz="1100" dirty="0"/>
              <a:t>DETECT: Uncover the reasons why you feel the way you feel. </a:t>
            </a:r>
          </a:p>
          <a:p>
            <a:endParaRPr lang="en-US" sz="1100" dirty="0"/>
          </a:p>
          <a:p>
            <a:r>
              <a:rPr lang="en-US" sz="1100" dirty="0"/>
              <a:t>DIRECT: Find direction on what to put your energy into. </a:t>
            </a:r>
          </a:p>
          <a:p>
            <a:endParaRPr lang="en-US" sz="1100" dirty="0"/>
          </a:p>
          <a:p>
            <a:r>
              <a:rPr lang="en-US" sz="1100" dirty="0"/>
              <a:t>CORRECT: Enjoy the energetic support from NES Bioenergetics Infoceuticals or the Professional crew at </a:t>
            </a:r>
            <a:r>
              <a:rPr lang="en-US" sz="1100" dirty="0" err="1"/>
              <a:t>theenergy.clinic</a:t>
            </a:r>
            <a:endParaRPr lang="en-US" sz="1100" dirty="0"/>
          </a:p>
          <a:p>
            <a:endParaRPr lang="en-US" sz="1400" dirty="0"/>
          </a:p>
          <a:p>
            <a:r>
              <a:rPr lang="en-US" sz="1400" dirty="0"/>
              <a:t>Lifetime access to the software &amp; education is currently FREE to qualified applicants*.</a:t>
            </a:r>
          </a:p>
        </p:txBody>
      </p:sp>
      <p:sp>
        <p:nvSpPr>
          <p:cNvPr id="7" name="TextBox 6">
            <a:extLst>
              <a:ext uri="{FF2B5EF4-FFF2-40B4-BE49-F238E27FC236}">
                <a16:creationId xmlns:a16="http://schemas.microsoft.com/office/drawing/2014/main" id="{9251852B-8224-F245-A5F9-ABF4BE0CCF85}"/>
              </a:ext>
            </a:extLst>
          </p:cNvPr>
          <p:cNvSpPr txBox="1"/>
          <p:nvPr/>
        </p:nvSpPr>
        <p:spPr>
          <a:xfrm>
            <a:off x="7759113" y="1908363"/>
            <a:ext cx="3488953" cy="4770537"/>
          </a:xfrm>
          <a:prstGeom prst="rect">
            <a:avLst/>
          </a:prstGeom>
          <a:noFill/>
        </p:spPr>
        <p:txBody>
          <a:bodyPr wrap="square" rtlCol="0">
            <a:spAutoFit/>
          </a:bodyPr>
          <a:lstStyle/>
          <a:p>
            <a:r>
              <a:rPr lang="en-US" sz="1400" dirty="0"/>
              <a:t>Ken R Macleod </a:t>
            </a:r>
            <a:r>
              <a:rPr lang="en-US" sz="900" dirty="0"/>
              <a:t>FDN-P HPC PFC PBC</a:t>
            </a:r>
            <a:endParaRPr lang="en-US" sz="1400" dirty="0"/>
          </a:p>
          <a:p>
            <a:endParaRPr lang="en-US" sz="1000" dirty="0"/>
          </a:p>
          <a:p>
            <a:r>
              <a:rPr lang="en-US" sz="1000" dirty="0"/>
              <a:t>Ken is a multimodality alternative health provider with a focus in shedding light on what holds you back from excellent functional health and showing up as the best version of yourself. </a:t>
            </a:r>
          </a:p>
          <a:p>
            <a:endParaRPr lang="en-US" sz="1000" dirty="0"/>
          </a:p>
          <a:p>
            <a:r>
              <a:rPr lang="en-US" sz="1000" dirty="0"/>
              <a:t>He will set you up to run bioenergetic scanning at home and facilitate with you functional testing (as necessary), design supporting protocols and lifestyle frameworks to guide you on your path to wellness and beyond. </a:t>
            </a:r>
          </a:p>
          <a:p>
            <a:endParaRPr lang="en-US" sz="1000" dirty="0"/>
          </a:p>
          <a:p>
            <a:r>
              <a:rPr lang="en-US" sz="1000" dirty="0"/>
              <a:t>It took Ken almost 3 decades of trial and error, and false hope, for him to arrive at the same conclusion that leading experts in the field of bioenergetics had been saying since the beginning: </a:t>
            </a:r>
          </a:p>
          <a:p>
            <a:r>
              <a:rPr lang="en-US" sz="1000" b="1" dirty="0"/>
              <a:t>energy drives biochemistry, not the other way round. </a:t>
            </a:r>
          </a:p>
          <a:p>
            <a:endParaRPr lang="en-US" sz="1000" dirty="0"/>
          </a:p>
          <a:p>
            <a:r>
              <a:rPr lang="en-US" sz="1000" dirty="0"/>
              <a:t>This is foundational to how NES Health has become the leading provider of Bioenergetic scanning technology, and how it is helping to restore the energy and subsequent health of the world.</a:t>
            </a:r>
          </a:p>
          <a:p>
            <a:r>
              <a:rPr lang="en-US" sz="1000" dirty="0"/>
              <a:t> </a:t>
            </a:r>
          </a:p>
          <a:p>
            <a:r>
              <a:rPr lang="en-US" sz="1000" i="1" dirty="0"/>
              <a:t>“in essence, NES gives you night goggles on what is going on for you, moreover what you can do about it. This is truly the future of medicine” Ken R Macleod </a:t>
            </a:r>
            <a:r>
              <a:rPr lang="en-US" sz="1000" dirty="0"/>
              <a:t> </a:t>
            </a:r>
          </a:p>
          <a:p>
            <a:br>
              <a:rPr lang="en-US" sz="1000" dirty="0"/>
            </a:br>
            <a:r>
              <a:rPr lang="en-US" sz="1000" dirty="0"/>
              <a:t>NES has evolved over a 20 year period, 100s of 1000s of scans and now the ability for a client to operate the software from home, to either self direct, or operated it under the professional watch of Ken and his team at </a:t>
            </a:r>
            <a:r>
              <a:rPr lang="en-US" sz="1000" dirty="0" err="1"/>
              <a:t>theenergy.clinic</a:t>
            </a:r>
            <a:endParaRPr lang="en-US" sz="1000" dirty="0"/>
          </a:p>
        </p:txBody>
      </p:sp>
      <p:sp>
        <p:nvSpPr>
          <p:cNvPr id="8" name="Rectangle 7">
            <a:extLst>
              <a:ext uri="{FF2B5EF4-FFF2-40B4-BE49-F238E27FC236}">
                <a16:creationId xmlns:a16="http://schemas.microsoft.com/office/drawing/2014/main" id="{4306561D-7019-874F-9A39-192BBA8D2746}"/>
              </a:ext>
            </a:extLst>
          </p:cNvPr>
          <p:cNvSpPr/>
          <p:nvPr/>
        </p:nvSpPr>
        <p:spPr>
          <a:xfrm>
            <a:off x="355120" y="2078308"/>
            <a:ext cx="3803009" cy="1015663"/>
          </a:xfrm>
          <a:prstGeom prst="rect">
            <a:avLst/>
          </a:prstGeom>
        </p:spPr>
        <p:txBody>
          <a:bodyPr wrap="square">
            <a:spAutoFit/>
          </a:bodyPr>
          <a:lstStyle/>
          <a:p>
            <a:r>
              <a:rPr lang="en-US" sz="1200" dirty="0"/>
              <a:t>Led by Bioenergetic &amp; Functional Diagnostic Nutrition Practitioner, Ken R Macleod, </a:t>
            </a:r>
            <a:r>
              <a:rPr lang="en-US" sz="1200" dirty="0" err="1"/>
              <a:t>theenergy.clinic</a:t>
            </a:r>
            <a:r>
              <a:rPr lang="en-US" sz="1200" dirty="0"/>
              <a:t> is pioneering widespread adoption of bioenergetic scanning technology, and supporting services by making the software FREE to access, for everybody</a:t>
            </a:r>
          </a:p>
        </p:txBody>
      </p:sp>
      <p:sp>
        <p:nvSpPr>
          <p:cNvPr id="9" name="Rectangle 8">
            <a:extLst>
              <a:ext uri="{FF2B5EF4-FFF2-40B4-BE49-F238E27FC236}">
                <a16:creationId xmlns:a16="http://schemas.microsoft.com/office/drawing/2014/main" id="{2CE6FA1E-E351-CF40-95AF-4C1D4B544D4B}"/>
              </a:ext>
            </a:extLst>
          </p:cNvPr>
          <p:cNvSpPr/>
          <p:nvPr/>
        </p:nvSpPr>
        <p:spPr>
          <a:xfrm>
            <a:off x="4616070" y="602147"/>
            <a:ext cx="2776756" cy="646331"/>
          </a:xfrm>
          <a:prstGeom prst="rect">
            <a:avLst/>
          </a:prstGeom>
        </p:spPr>
        <p:txBody>
          <a:bodyPr wrap="square">
            <a:spAutoFit/>
          </a:bodyPr>
          <a:lstStyle/>
          <a:p>
            <a:r>
              <a:rPr lang="en-AU" sz="1200" b="0" i="0" dirty="0">
                <a:solidFill>
                  <a:srgbClr val="777777"/>
                </a:solidFill>
                <a:effectLst/>
                <a:latin typeface="Muli"/>
              </a:rPr>
              <a:t>“Thanks to NES, my energy has skyrocketed and I am accomplishing more than I have in years” </a:t>
            </a:r>
            <a:r>
              <a:rPr lang="en-AU" sz="1200" b="1" i="0" dirty="0">
                <a:solidFill>
                  <a:srgbClr val="777777"/>
                </a:solidFill>
                <a:effectLst/>
                <a:latin typeface="Muli"/>
              </a:rPr>
              <a:t>Linda Sellers</a:t>
            </a:r>
          </a:p>
        </p:txBody>
      </p:sp>
      <p:sp>
        <p:nvSpPr>
          <p:cNvPr id="10" name="Rectangle 9">
            <a:extLst>
              <a:ext uri="{FF2B5EF4-FFF2-40B4-BE49-F238E27FC236}">
                <a16:creationId xmlns:a16="http://schemas.microsoft.com/office/drawing/2014/main" id="{D53C024A-E43D-B04E-88C7-39B36C67171B}"/>
              </a:ext>
            </a:extLst>
          </p:cNvPr>
          <p:cNvSpPr/>
          <p:nvPr/>
        </p:nvSpPr>
        <p:spPr>
          <a:xfrm>
            <a:off x="4642909" y="1278482"/>
            <a:ext cx="2776756" cy="938719"/>
          </a:xfrm>
          <a:prstGeom prst="rect">
            <a:avLst/>
          </a:prstGeom>
        </p:spPr>
        <p:txBody>
          <a:bodyPr wrap="square">
            <a:spAutoFit/>
          </a:bodyPr>
          <a:lstStyle/>
          <a:p>
            <a:r>
              <a:rPr lang="en-AU" sz="1100" dirty="0">
                <a:solidFill>
                  <a:srgbClr val="777777"/>
                </a:solidFill>
                <a:latin typeface="Muli"/>
              </a:rPr>
              <a:t>NES Health truly offers insights into the body, both mind and physical well-being, that the medical community cannot comprehend often, nor understand. It is truly a remarkable system” </a:t>
            </a:r>
            <a:r>
              <a:rPr lang="en-AU" sz="1100" b="1" dirty="0">
                <a:solidFill>
                  <a:srgbClr val="777777"/>
                </a:solidFill>
                <a:latin typeface="Muli"/>
              </a:rPr>
              <a:t>Dr Susan </a:t>
            </a:r>
            <a:r>
              <a:rPr lang="en-AU" sz="1100" b="1" dirty="0" err="1">
                <a:solidFill>
                  <a:srgbClr val="777777"/>
                </a:solidFill>
                <a:latin typeface="Muli"/>
              </a:rPr>
              <a:t>Bostian</a:t>
            </a:r>
            <a:endParaRPr lang="en-US" sz="1100" dirty="0"/>
          </a:p>
        </p:txBody>
      </p:sp>
      <p:sp>
        <p:nvSpPr>
          <p:cNvPr id="11" name="Rectangle 10">
            <a:extLst>
              <a:ext uri="{FF2B5EF4-FFF2-40B4-BE49-F238E27FC236}">
                <a16:creationId xmlns:a16="http://schemas.microsoft.com/office/drawing/2014/main" id="{58AC8A89-0537-F74C-B848-ECD9BB5C77E2}"/>
              </a:ext>
            </a:extLst>
          </p:cNvPr>
          <p:cNvSpPr/>
          <p:nvPr/>
        </p:nvSpPr>
        <p:spPr>
          <a:xfrm>
            <a:off x="4616070" y="2342591"/>
            <a:ext cx="2871987" cy="1015663"/>
          </a:xfrm>
          <a:prstGeom prst="rect">
            <a:avLst/>
          </a:prstGeom>
        </p:spPr>
        <p:txBody>
          <a:bodyPr wrap="square">
            <a:spAutoFit/>
          </a:bodyPr>
          <a:lstStyle/>
          <a:p>
            <a:r>
              <a:rPr lang="en-AU" sz="1200" b="0" i="0" dirty="0">
                <a:solidFill>
                  <a:srgbClr val="777777"/>
                </a:solidFill>
                <a:effectLst/>
                <a:latin typeface="Muli"/>
              </a:rPr>
              <a:t>“ .. provides the signal for the body to heal itself. What’s hard to understand is it really doesn’t do anything except provide the signal. The body does everything else</a:t>
            </a:r>
            <a:r>
              <a:rPr lang="en-AU" sz="1200" b="1" i="0" dirty="0">
                <a:solidFill>
                  <a:srgbClr val="777777"/>
                </a:solidFill>
                <a:effectLst/>
                <a:latin typeface="Muli"/>
              </a:rPr>
              <a:t>” Dr. David Matthews. MD</a:t>
            </a:r>
          </a:p>
        </p:txBody>
      </p:sp>
      <p:pic>
        <p:nvPicPr>
          <p:cNvPr id="17" name="Picture 16" descr="A person sitting on a couch&#10;&#10;Description automatically generated">
            <a:extLst>
              <a:ext uri="{FF2B5EF4-FFF2-40B4-BE49-F238E27FC236}">
                <a16:creationId xmlns:a16="http://schemas.microsoft.com/office/drawing/2014/main" id="{458775C3-29C2-2743-A568-5FA11130D56E}"/>
              </a:ext>
            </a:extLst>
          </p:cNvPr>
          <p:cNvPicPr>
            <a:picLocks noChangeAspect="1"/>
          </p:cNvPicPr>
          <p:nvPr/>
        </p:nvPicPr>
        <p:blipFill>
          <a:blip r:embed="rId4"/>
          <a:stretch>
            <a:fillRect/>
          </a:stretch>
        </p:blipFill>
        <p:spPr>
          <a:xfrm>
            <a:off x="6083300" y="3416300"/>
            <a:ext cx="25400" cy="25400"/>
          </a:xfrm>
          <a:prstGeom prst="rect">
            <a:avLst/>
          </a:prstGeom>
        </p:spPr>
      </p:pic>
      <p:pic>
        <p:nvPicPr>
          <p:cNvPr id="23" name="Picture 22" descr="A person sitting on a couch&#10;&#10;Description automatically generated">
            <a:extLst>
              <a:ext uri="{FF2B5EF4-FFF2-40B4-BE49-F238E27FC236}">
                <a16:creationId xmlns:a16="http://schemas.microsoft.com/office/drawing/2014/main" id="{DEA42C89-D0EF-C64C-9A02-D0A9B951E227}"/>
              </a:ext>
            </a:extLst>
          </p:cNvPr>
          <p:cNvPicPr>
            <a:picLocks noChangeAspect="1"/>
          </p:cNvPicPr>
          <p:nvPr/>
        </p:nvPicPr>
        <p:blipFill>
          <a:blip r:embed="rId4"/>
          <a:stretch>
            <a:fillRect/>
          </a:stretch>
        </p:blipFill>
        <p:spPr>
          <a:xfrm>
            <a:off x="6083300" y="3416300"/>
            <a:ext cx="25400" cy="25400"/>
          </a:xfrm>
          <a:prstGeom prst="rect">
            <a:avLst/>
          </a:prstGeom>
        </p:spPr>
      </p:pic>
      <p:pic>
        <p:nvPicPr>
          <p:cNvPr id="25" name="Picture 24" descr="A person sitting on a couch&#10;&#10;Description automatically generated">
            <a:extLst>
              <a:ext uri="{FF2B5EF4-FFF2-40B4-BE49-F238E27FC236}">
                <a16:creationId xmlns:a16="http://schemas.microsoft.com/office/drawing/2014/main" id="{3A92B863-E65E-EF48-99E9-918C08BC762F}"/>
              </a:ext>
            </a:extLst>
          </p:cNvPr>
          <p:cNvPicPr>
            <a:picLocks noChangeAspect="1"/>
          </p:cNvPicPr>
          <p:nvPr/>
        </p:nvPicPr>
        <p:blipFill>
          <a:blip r:embed="rId4"/>
          <a:stretch>
            <a:fillRect/>
          </a:stretch>
        </p:blipFill>
        <p:spPr>
          <a:xfrm>
            <a:off x="6083300" y="3416300"/>
            <a:ext cx="25400" cy="25400"/>
          </a:xfrm>
          <a:prstGeom prst="rect">
            <a:avLst/>
          </a:prstGeom>
        </p:spPr>
      </p:pic>
      <p:pic>
        <p:nvPicPr>
          <p:cNvPr id="27" name="Picture 26" descr="A person sitting on a couch&#10;&#10;Description automatically generated">
            <a:extLst>
              <a:ext uri="{FF2B5EF4-FFF2-40B4-BE49-F238E27FC236}">
                <a16:creationId xmlns:a16="http://schemas.microsoft.com/office/drawing/2014/main" id="{F2155A1E-3F90-7C4B-B785-30784780B3FE}"/>
              </a:ext>
            </a:extLst>
          </p:cNvPr>
          <p:cNvPicPr>
            <a:picLocks noChangeAspect="1"/>
          </p:cNvPicPr>
          <p:nvPr/>
        </p:nvPicPr>
        <p:blipFill>
          <a:blip r:embed="rId4"/>
          <a:stretch>
            <a:fillRect/>
          </a:stretch>
        </p:blipFill>
        <p:spPr>
          <a:xfrm>
            <a:off x="6083300" y="3416300"/>
            <a:ext cx="25400" cy="25400"/>
          </a:xfrm>
          <a:prstGeom prst="rect">
            <a:avLst/>
          </a:prstGeom>
        </p:spPr>
      </p:pic>
      <p:pic>
        <p:nvPicPr>
          <p:cNvPr id="29" name="Picture 28" descr="A person sitting on a couch&#10;&#10;Description automatically generated">
            <a:extLst>
              <a:ext uri="{FF2B5EF4-FFF2-40B4-BE49-F238E27FC236}">
                <a16:creationId xmlns:a16="http://schemas.microsoft.com/office/drawing/2014/main" id="{E7F9C01B-8AF1-6E42-A270-9B860732EA82}"/>
              </a:ext>
            </a:extLst>
          </p:cNvPr>
          <p:cNvPicPr>
            <a:picLocks noChangeAspect="1"/>
          </p:cNvPicPr>
          <p:nvPr/>
        </p:nvPicPr>
        <p:blipFill>
          <a:blip r:embed="rId4"/>
          <a:stretch>
            <a:fillRect/>
          </a:stretch>
        </p:blipFill>
        <p:spPr>
          <a:xfrm>
            <a:off x="9805949" y="160743"/>
            <a:ext cx="1811752" cy="1811752"/>
          </a:xfrm>
          <a:prstGeom prst="rect">
            <a:avLst/>
          </a:prstGeom>
        </p:spPr>
      </p:pic>
      <p:sp>
        <p:nvSpPr>
          <p:cNvPr id="30" name="TextBox 29">
            <a:extLst>
              <a:ext uri="{FF2B5EF4-FFF2-40B4-BE49-F238E27FC236}">
                <a16:creationId xmlns:a16="http://schemas.microsoft.com/office/drawing/2014/main" id="{D613675F-AA52-F54E-8EBD-D4D86277E19C}"/>
              </a:ext>
            </a:extLst>
          </p:cNvPr>
          <p:cNvSpPr txBox="1"/>
          <p:nvPr/>
        </p:nvSpPr>
        <p:spPr>
          <a:xfrm>
            <a:off x="4379886" y="175033"/>
            <a:ext cx="2652826" cy="461665"/>
          </a:xfrm>
          <a:prstGeom prst="rect">
            <a:avLst/>
          </a:prstGeom>
          <a:noFill/>
        </p:spPr>
        <p:txBody>
          <a:bodyPr wrap="square" rtlCol="0">
            <a:spAutoFit/>
          </a:bodyPr>
          <a:lstStyle/>
          <a:p>
            <a:r>
              <a:rPr lang="en-US" sz="2400" dirty="0"/>
              <a:t>Testimonials</a:t>
            </a:r>
          </a:p>
        </p:txBody>
      </p:sp>
      <p:sp>
        <p:nvSpPr>
          <p:cNvPr id="31" name="TextBox 30">
            <a:extLst>
              <a:ext uri="{FF2B5EF4-FFF2-40B4-BE49-F238E27FC236}">
                <a16:creationId xmlns:a16="http://schemas.microsoft.com/office/drawing/2014/main" id="{CB582C7C-91E6-EC46-B86C-F3C4558FE5FF}"/>
              </a:ext>
            </a:extLst>
          </p:cNvPr>
          <p:cNvSpPr txBox="1"/>
          <p:nvPr/>
        </p:nvSpPr>
        <p:spPr>
          <a:xfrm>
            <a:off x="4490920" y="3499746"/>
            <a:ext cx="2652826" cy="400110"/>
          </a:xfrm>
          <a:prstGeom prst="rect">
            <a:avLst/>
          </a:prstGeom>
          <a:noFill/>
        </p:spPr>
        <p:txBody>
          <a:bodyPr wrap="square" rtlCol="0">
            <a:spAutoFit/>
          </a:bodyPr>
          <a:lstStyle/>
          <a:p>
            <a:r>
              <a:rPr lang="en-US" sz="2000" dirty="0"/>
              <a:t>How to Get Started </a:t>
            </a:r>
          </a:p>
        </p:txBody>
      </p:sp>
      <p:sp>
        <p:nvSpPr>
          <p:cNvPr id="32" name="TextBox 31">
            <a:extLst>
              <a:ext uri="{FF2B5EF4-FFF2-40B4-BE49-F238E27FC236}">
                <a16:creationId xmlns:a16="http://schemas.microsoft.com/office/drawing/2014/main" id="{ED7DE6D8-164B-B144-92CA-F008D3E80ACE}"/>
              </a:ext>
            </a:extLst>
          </p:cNvPr>
          <p:cNvSpPr txBox="1"/>
          <p:nvPr/>
        </p:nvSpPr>
        <p:spPr>
          <a:xfrm>
            <a:off x="890934" y="1603163"/>
            <a:ext cx="3488952" cy="369332"/>
          </a:xfrm>
          <a:prstGeom prst="rect">
            <a:avLst/>
          </a:prstGeom>
          <a:noFill/>
        </p:spPr>
        <p:txBody>
          <a:bodyPr wrap="square" rtlCol="0">
            <a:spAutoFit/>
          </a:bodyPr>
          <a:lstStyle/>
          <a:p>
            <a:r>
              <a:rPr lang="en-US" dirty="0"/>
              <a:t>Restore your Energy</a:t>
            </a:r>
          </a:p>
        </p:txBody>
      </p:sp>
      <p:sp>
        <p:nvSpPr>
          <p:cNvPr id="33" name="TextBox 32">
            <a:extLst>
              <a:ext uri="{FF2B5EF4-FFF2-40B4-BE49-F238E27FC236}">
                <a16:creationId xmlns:a16="http://schemas.microsoft.com/office/drawing/2014/main" id="{9305738D-C171-4A42-A064-8F5952408D8E}"/>
              </a:ext>
            </a:extLst>
          </p:cNvPr>
          <p:cNvSpPr txBox="1"/>
          <p:nvPr/>
        </p:nvSpPr>
        <p:spPr>
          <a:xfrm>
            <a:off x="4621931" y="3996424"/>
            <a:ext cx="2818712" cy="2308324"/>
          </a:xfrm>
          <a:prstGeom prst="rect">
            <a:avLst/>
          </a:prstGeom>
          <a:noFill/>
        </p:spPr>
        <p:txBody>
          <a:bodyPr wrap="square" rtlCol="0">
            <a:spAutoFit/>
          </a:bodyPr>
          <a:lstStyle/>
          <a:p>
            <a:pPr marL="342900" indent="-342900">
              <a:buAutoNum type="arabicPeriod"/>
            </a:pPr>
            <a:r>
              <a:rPr lang="en-US" sz="1200" dirty="0"/>
              <a:t>Register - </a:t>
            </a:r>
            <a:r>
              <a:rPr lang="en-US" sz="1200" dirty="0" err="1"/>
              <a:t>theenergy.clinic</a:t>
            </a:r>
            <a:r>
              <a:rPr lang="en-US" sz="1200" dirty="0"/>
              <a:t>/NES</a:t>
            </a:r>
          </a:p>
          <a:p>
            <a:pPr marL="342900" indent="-342900">
              <a:buAutoNum type="arabicPeriod"/>
            </a:pPr>
            <a:r>
              <a:rPr lang="en-US" sz="1200" dirty="0"/>
              <a:t>Get Your Scanner - go to shop &amp; buy </a:t>
            </a:r>
          </a:p>
          <a:p>
            <a:pPr marL="342900" indent="-342900">
              <a:buAutoNum type="arabicPeriod"/>
            </a:pPr>
            <a:r>
              <a:rPr lang="en-US" sz="1200" dirty="0"/>
              <a:t>Download App – Energy4Life</a:t>
            </a:r>
          </a:p>
          <a:p>
            <a:pPr marL="342900" indent="-342900">
              <a:buAutoNum type="arabicPeriod"/>
            </a:pPr>
            <a:r>
              <a:rPr lang="en-US" sz="1200" dirty="0"/>
              <a:t>Pair Scanner with your phone</a:t>
            </a:r>
          </a:p>
          <a:p>
            <a:pPr marL="342900" indent="-342900">
              <a:buAutoNum type="arabicPeriod"/>
            </a:pPr>
            <a:r>
              <a:rPr lang="en-US" sz="1200" dirty="0"/>
              <a:t>Scan Away (follow instructions)</a:t>
            </a:r>
          </a:p>
          <a:p>
            <a:pPr marL="342900" indent="-342900">
              <a:buAutoNum type="arabicPeriod"/>
            </a:pPr>
            <a:r>
              <a:rPr lang="en-US" sz="1200" dirty="0"/>
              <a:t>View Results &amp; Information</a:t>
            </a:r>
          </a:p>
          <a:p>
            <a:pPr marL="800100" lvl="1" indent="-342900">
              <a:buFont typeface="Arial" panose="020B0604020202020204" pitchFamily="34" charset="0"/>
              <a:buChar char="•"/>
            </a:pPr>
            <a:r>
              <a:rPr lang="en-US" sz="1200" dirty="0"/>
              <a:t>Online or </a:t>
            </a:r>
          </a:p>
          <a:p>
            <a:pPr marL="800100" lvl="1" indent="-342900">
              <a:buFont typeface="Arial" panose="020B0604020202020204" pitchFamily="34" charset="0"/>
              <a:buChar char="•"/>
            </a:pPr>
            <a:r>
              <a:rPr lang="en-US" sz="1200" dirty="0"/>
              <a:t>On Phone </a:t>
            </a:r>
          </a:p>
          <a:p>
            <a:pPr marL="342900" indent="-342900">
              <a:buFont typeface="+mj-lt"/>
              <a:buAutoNum type="arabicPeriod"/>
            </a:pPr>
            <a:r>
              <a:rPr lang="en-US" sz="1200" dirty="0"/>
              <a:t>Follow guidelines within software or make an appointment to have  bespoke strategy and protocol designed by Ken</a:t>
            </a:r>
          </a:p>
        </p:txBody>
      </p:sp>
      <p:sp>
        <p:nvSpPr>
          <p:cNvPr id="34" name="TextBox 33">
            <a:extLst>
              <a:ext uri="{FF2B5EF4-FFF2-40B4-BE49-F238E27FC236}">
                <a16:creationId xmlns:a16="http://schemas.microsoft.com/office/drawing/2014/main" id="{A2DC19BE-B0CB-9F4C-A0FA-8C77CEC8587F}"/>
              </a:ext>
            </a:extLst>
          </p:cNvPr>
          <p:cNvSpPr txBox="1"/>
          <p:nvPr/>
        </p:nvSpPr>
        <p:spPr>
          <a:xfrm>
            <a:off x="355120" y="5983253"/>
            <a:ext cx="4124192" cy="230832"/>
          </a:xfrm>
          <a:prstGeom prst="rect">
            <a:avLst/>
          </a:prstGeom>
          <a:noFill/>
        </p:spPr>
        <p:txBody>
          <a:bodyPr wrap="square" rtlCol="0">
            <a:spAutoFit/>
          </a:bodyPr>
          <a:lstStyle/>
          <a:p>
            <a:r>
              <a:rPr lang="en-US" sz="900" dirty="0"/>
              <a:t>* Requires a one time purchase of a scanner (can be used by multiple people</a:t>
            </a:r>
          </a:p>
        </p:txBody>
      </p:sp>
      <p:sp>
        <p:nvSpPr>
          <p:cNvPr id="35" name="TextBox 34">
            <a:extLst>
              <a:ext uri="{FF2B5EF4-FFF2-40B4-BE49-F238E27FC236}">
                <a16:creationId xmlns:a16="http://schemas.microsoft.com/office/drawing/2014/main" id="{A47A546F-4BC6-1741-A70F-10B3FCC22348}"/>
              </a:ext>
            </a:extLst>
          </p:cNvPr>
          <p:cNvSpPr txBox="1"/>
          <p:nvPr/>
        </p:nvSpPr>
        <p:spPr>
          <a:xfrm>
            <a:off x="4505222" y="6255853"/>
            <a:ext cx="2982835" cy="584775"/>
          </a:xfrm>
          <a:prstGeom prst="rect">
            <a:avLst/>
          </a:prstGeom>
          <a:noFill/>
        </p:spPr>
        <p:txBody>
          <a:bodyPr wrap="square" rtlCol="0">
            <a:spAutoFit/>
          </a:bodyPr>
          <a:lstStyle/>
          <a:p>
            <a:r>
              <a:rPr lang="en-US" sz="800" dirty="0">
                <a:hlinkClick r:id="rId5"/>
              </a:rPr>
              <a:t>Providing Convenient </a:t>
            </a:r>
            <a:r>
              <a:rPr lang="en-US" sz="800">
                <a:hlinkClick r:id="rId5"/>
              </a:rPr>
              <a:t>Remote Service Only</a:t>
            </a:r>
            <a:endParaRPr lang="en-US" sz="800" dirty="0">
              <a:hlinkClick r:id="rId5"/>
            </a:endParaRPr>
          </a:p>
          <a:p>
            <a:r>
              <a:rPr lang="en-US" sz="800" dirty="0">
                <a:hlinkClick r:id="rId5"/>
              </a:rPr>
              <a:t>e </a:t>
            </a:r>
            <a:r>
              <a:rPr lang="en-US" sz="800" dirty="0" err="1">
                <a:hlinkClick r:id="rId5"/>
              </a:rPr>
              <a:t>Ken@</a:t>
            </a:r>
            <a:r>
              <a:rPr lang="en-US" sz="800" dirty="0" err="1"/>
              <a:t>kenrmacleod.com</a:t>
            </a:r>
            <a:endParaRPr lang="en-US" sz="800" dirty="0"/>
          </a:p>
          <a:p>
            <a:r>
              <a:rPr lang="en-US" sz="800" dirty="0"/>
              <a:t>m 02 9116 2889 </a:t>
            </a:r>
          </a:p>
          <a:p>
            <a:r>
              <a:rPr lang="en-US" sz="800" dirty="0"/>
              <a:t>a </a:t>
            </a:r>
            <a:r>
              <a:rPr lang="en-AU" sz="800" dirty="0"/>
              <a:t>Level 13, 109 Pitt Street, Sydney, Australia</a:t>
            </a:r>
            <a:r>
              <a:rPr lang="en-US" sz="800" dirty="0"/>
              <a:t> </a:t>
            </a:r>
          </a:p>
        </p:txBody>
      </p:sp>
    </p:spTree>
    <p:extLst>
      <p:ext uri="{BB962C8B-B14F-4D97-AF65-F5344CB8AC3E}">
        <p14:creationId xmlns:p14="http://schemas.microsoft.com/office/powerpoint/2010/main" val="1735058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lose up of a newspaper&#10;&#10;Description automatically generated">
            <a:extLst>
              <a:ext uri="{FF2B5EF4-FFF2-40B4-BE49-F238E27FC236}">
                <a16:creationId xmlns:a16="http://schemas.microsoft.com/office/drawing/2014/main" id="{92192C31-99E4-9349-B3E3-164D0946A31D}"/>
              </a:ext>
            </a:extLst>
          </p:cNvPr>
          <p:cNvPicPr>
            <a:picLocks noChangeAspect="1"/>
          </p:cNvPicPr>
          <p:nvPr/>
        </p:nvPicPr>
        <p:blipFill>
          <a:blip r:embed="rId3"/>
          <a:stretch>
            <a:fillRect/>
          </a:stretch>
        </p:blipFill>
        <p:spPr>
          <a:xfrm>
            <a:off x="1079500" y="275781"/>
            <a:ext cx="9298773" cy="6119764"/>
          </a:xfrm>
          <a:prstGeom prst="rect">
            <a:avLst/>
          </a:prstGeom>
        </p:spPr>
      </p:pic>
    </p:spTree>
    <p:extLst>
      <p:ext uri="{BB962C8B-B14F-4D97-AF65-F5344CB8AC3E}">
        <p14:creationId xmlns:p14="http://schemas.microsoft.com/office/powerpoint/2010/main" val="3961745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2972</TotalTime>
  <Words>544</Words>
  <Application>Microsoft Macintosh PowerPoint</Application>
  <PresentationFormat>Widescreen</PresentationFormat>
  <Paragraphs>42</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Muli</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 R Macleod</dc:creator>
  <cp:lastModifiedBy>Ken R Macleod</cp:lastModifiedBy>
  <cp:revision>14</cp:revision>
  <dcterms:created xsi:type="dcterms:W3CDTF">2020-09-13T00:30:19Z</dcterms:created>
  <dcterms:modified xsi:type="dcterms:W3CDTF">2020-09-15T02:02:44Z</dcterms:modified>
</cp:coreProperties>
</file>