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media/image75.jpg" ContentType="image/jpg"/>
  <Override PartName="/ppt/media/image77.jpg" ContentType="image/jpg"/>
  <Override PartName="/ppt/media/image79.jpg" ContentType="image/jpg"/>
  <Override PartName="/ppt/media/image81.jpg" ContentType="image/jpg"/>
  <Override PartName="/ppt/media/image83.jpg" ContentType="image/jpg"/>
  <Override PartName="/ppt/media/image86.jpg" ContentType="image/jpg"/>
  <Override PartName="/ppt/media/image113.jpg" ContentType="image/jpg"/>
  <Override PartName="/ppt/media/image116.jpg" ContentType="image/jpg"/>
  <Override PartName="/ppt/media/image118.jpg" ContentType="image/jpg"/>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3"/>
  </p:notesMasterIdLst>
  <p:sldIdLst>
    <p:sldId id="256" r:id="rId2"/>
    <p:sldId id="257" r:id="rId3"/>
    <p:sldId id="383" r:id="rId4"/>
    <p:sldId id="384" r:id="rId5"/>
    <p:sldId id="387" r:id="rId6"/>
    <p:sldId id="305" r:id="rId7"/>
    <p:sldId id="382" r:id="rId8"/>
    <p:sldId id="303" r:id="rId9"/>
    <p:sldId id="302" r:id="rId10"/>
    <p:sldId id="301" r:id="rId11"/>
    <p:sldId id="295" r:id="rId12"/>
    <p:sldId id="296" r:id="rId13"/>
    <p:sldId id="380" r:id="rId14"/>
    <p:sldId id="385" r:id="rId15"/>
    <p:sldId id="397" r:id="rId16"/>
    <p:sldId id="398" r:id="rId17"/>
    <p:sldId id="399" r:id="rId18"/>
    <p:sldId id="409" r:id="rId19"/>
    <p:sldId id="322" r:id="rId20"/>
    <p:sldId id="280" r:id="rId21"/>
    <p:sldId id="283" r:id="rId22"/>
    <p:sldId id="266" r:id="rId23"/>
    <p:sldId id="400" r:id="rId24"/>
    <p:sldId id="401" r:id="rId25"/>
    <p:sldId id="402" r:id="rId26"/>
    <p:sldId id="406" r:id="rId27"/>
    <p:sldId id="408" r:id="rId28"/>
    <p:sldId id="407" r:id="rId29"/>
    <p:sldId id="545" r:id="rId30"/>
    <p:sldId id="262" r:id="rId31"/>
    <p:sldId id="263" r:id="rId32"/>
    <p:sldId id="264" r:id="rId33"/>
    <p:sldId id="265" r:id="rId34"/>
    <p:sldId id="546" r:id="rId35"/>
    <p:sldId id="267" r:id="rId36"/>
    <p:sldId id="268" r:id="rId37"/>
    <p:sldId id="269" r:id="rId38"/>
    <p:sldId id="270" r:id="rId39"/>
    <p:sldId id="271" r:id="rId40"/>
    <p:sldId id="272" r:id="rId41"/>
    <p:sldId id="273" r:id="rId42"/>
    <p:sldId id="410" r:id="rId43"/>
    <p:sldId id="411" r:id="rId44"/>
    <p:sldId id="260" r:id="rId45"/>
    <p:sldId id="503" r:id="rId46"/>
    <p:sldId id="540" r:id="rId47"/>
    <p:sldId id="504" r:id="rId48"/>
    <p:sldId id="314" r:id="rId49"/>
    <p:sldId id="505" r:id="rId50"/>
    <p:sldId id="507" r:id="rId51"/>
    <p:sldId id="508" r:id="rId52"/>
    <p:sldId id="510" r:id="rId53"/>
    <p:sldId id="511" r:id="rId54"/>
    <p:sldId id="538" r:id="rId55"/>
    <p:sldId id="539" r:id="rId56"/>
    <p:sldId id="536" r:id="rId57"/>
    <p:sldId id="513" r:id="rId58"/>
    <p:sldId id="514" r:id="rId59"/>
    <p:sldId id="515" r:id="rId60"/>
    <p:sldId id="518" r:id="rId61"/>
    <p:sldId id="516" r:id="rId62"/>
    <p:sldId id="517" r:id="rId63"/>
    <p:sldId id="520" r:id="rId64"/>
    <p:sldId id="519" r:id="rId65"/>
    <p:sldId id="521" r:id="rId66"/>
    <p:sldId id="524" r:id="rId67"/>
    <p:sldId id="522" r:id="rId68"/>
    <p:sldId id="528" r:id="rId69"/>
    <p:sldId id="526" r:id="rId70"/>
    <p:sldId id="527" r:id="rId71"/>
    <p:sldId id="529" r:id="rId72"/>
    <p:sldId id="530" r:id="rId73"/>
    <p:sldId id="532" r:id="rId74"/>
    <p:sldId id="533" r:id="rId75"/>
    <p:sldId id="534" r:id="rId76"/>
    <p:sldId id="531" r:id="rId77"/>
    <p:sldId id="502" r:id="rId78"/>
    <p:sldId id="541" r:id="rId79"/>
    <p:sldId id="542" r:id="rId80"/>
    <p:sldId id="405" r:id="rId81"/>
    <p:sldId id="432" r:id="rId82"/>
    <p:sldId id="433" r:id="rId83"/>
    <p:sldId id="428" r:id="rId84"/>
    <p:sldId id="543" r:id="rId85"/>
    <p:sldId id="285" r:id="rId86"/>
    <p:sldId id="287" r:id="rId87"/>
    <p:sldId id="279" r:id="rId88"/>
    <p:sldId id="436" r:id="rId89"/>
    <p:sldId id="544" r:id="rId90"/>
    <p:sldId id="274" r:id="rId91"/>
    <p:sldId id="275" r:id="rId9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snapToObjects="1">
      <p:cViewPr varScale="1">
        <p:scale>
          <a:sx n="121" d="100"/>
          <a:sy n="121" d="100"/>
        </p:scale>
        <p:origin x="74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6D29E7-7CB3-43A3-B838-7EC86DD953C9}" type="doc">
      <dgm:prSet loTypeId="urn:microsoft.com/office/officeart/2005/8/layout/vList5" loCatId="list" qsTypeId="urn:microsoft.com/office/officeart/2005/8/quickstyle/3d4" qsCatId="3D" csTypeId="urn:microsoft.com/office/officeart/2005/8/colors/colorful5" csCatId="colorful" phldr="1"/>
      <dgm:spPr/>
      <dgm:t>
        <a:bodyPr/>
        <a:lstStyle/>
        <a:p>
          <a:endParaRPr lang="en-US"/>
        </a:p>
      </dgm:t>
    </dgm:pt>
    <dgm:pt modelId="{66E1C29A-2463-498A-BB64-A943E0E840AA}">
      <dgm:prSet phldrT="[Text]" custT="1"/>
      <dgm:spPr/>
      <dgm:t>
        <a:bodyPr/>
        <a:lstStyle/>
        <a:p>
          <a:r>
            <a:rPr lang="en-US" sz="2200" dirty="0">
              <a:solidFill>
                <a:schemeClr val="accent5">
                  <a:lumMod val="50000"/>
                </a:schemeClr>
              </a:solidFill>
            </a:rPr>
            <a:t>1970’s</a:t>
          </a:r>
        </a:p>
      </dgm:t>
    </dgm:pt>
    <dgm:pt modelId="{DEE1DF8C-5791-4355-B7FB-E4CE4734E06D}" type="parTrans" cxnId="{E7BF6A5E-F1AD-4DE9-8FD8-7A943869E8B2}">
      <dgm:prSet/>
      <dgm:spPr/>
      <dgm:t>
        <a:bodyPr/>
        <a:lstStyle/>
        <a:p>
          <a:endParaRPr lang="en-US"/>
        </a:p>
      </dgm:t>
    </dgm:pt>
    <dgm:pt modelId="{A4860139-8569-48A3-B1B2-436379387704}" type="sibTrans" cxnId="{E7BF6A5E-F1AD-4DE9-8FD8-7A943869E8B2}">
      <dgm:prSet/>
      <dgm:spPr/>
      <dgm:t>
        <a:bodyPr/>
        <a:lstStyle/>
        <a:p>
          <a:endParaRPr lang="en-US"/>
        </a:p>
      </dgm:t>
    </dgm:pt>
    <dgm:pt modelId="{8E9EEDFE-B9F4-4E38-8ED3-973B2A16093B}">
      <dgm:prSet phldrT="[Text]" custT="1"/>
      <dgm:spPr/>
      <dgm:t>
        <a:bodyPr/>
        <a:lstStyle/>
        <a:p>
          <a:r>
            <a:rPr lang="en-US" sz="2200" dirty="0">
              <a:solidFill>
                <a:schemeClr val="accent6">
                  <a:lumMod val="50000"/>
                </a:schemeClr>
              </a:solidFill>
            </a:rPr>
            <a:t>Today</a:t>
          </a:r>
        </a:p>
      </dgm:t>
    </dgm:pt>
    <dgm:pt modelId="{B548EC28-1ECD-4D3A-A526-A131043D6210}" type="parTrans" cxnId="{D12E11BF-12D0-44FE-9817-70DD7E665A87}">
      <dgm:prSet/>
      <dgm:spPr/>
      <dgm:t>
        <a:bodyPr/>
        <a:lstStyle/>
        <a:p>
          <a:endParaRPr lang="en-US"/>
        </a:p>
      </dgm:t>
    </dgm:pt>
    <dgm:pt modelId="{E76EDA49-536B-42AF-B2D9-98EC622BAEFA}" type="sibTrans" cxnId="{D12E11BF-12D0-44FE-9817-70DD7E665A87}">
      <dgm:prSet/>
      <dgm:spPr/>
      <dgm:t>
        <a:bodyPr/>
        <a:lstStyle/>
        <a:p>
          <a:endParaRPr lang="en-US"/>
        </a:p>
      </dgm:t>
    </dgm:pt>
    <dgm:pt modelId="{CEF40BF7-F3D1-4DD6-9B3A-4A65381808F3}">
      <dgm:prSet phldrT="[Text]"/>
      <dgm:spPr/>
      <dgm:t>
        <a:bodyPr/>
        <a:lstStyle/>
        <a:p>
          <a:pPr>
            <a:buNone/>
          </a:pPr>
          <a:r>
            <a:rPr lang="en-US" dirty="0"/>
            <a:t>	</a:t>
          </a:r>
          <a:r>
            <a:rPr lang="en-US" b="1" dirty="0"/>
            <a:t>1</a:t>
          </a:r>
          <a:r>
            <a:rPr lang="en-US" b="1" dirty="0">
              <a:solidFill>
                <a:schemeClr val="bg2">
                  <a:lumMod val="25000"/>
                </a:schemeClr>
              </a:solidFill>
            </a:rPr>
            <a:t> </a:t>
          </a:r>
          <a:r>
            <a:rPr lang="en-US" b="0" dirty="0">
              <a:solidFill>
                <a:schemeClr val="bg2">
                  <a:lumMod val="25000"/>
                </a:schemeClr>
              </a:solidFill>
            </a:rPr>
            <a:t>in</a:t>
          </a:r>
          <a:r>
            <a:rPr lang="en-US" b="1" dirty="0">
              <a:solidFill>
                <a:schemeClr val="bg2">
                  <a:lumMod val="25000"/>
                </a:schemeClr>
              </a:solidFill>
            </a:rPr>
            <a:t> 3 </a:t>
          </a:r>
          <a:r>
            <a:rPr lang="en-US" dirty="0">
              <a:solidFill>
                <a:schemeClr val="bg2">
                  <a:lumMod val="25000"/>
                </a:schemeClr>
              </a:solidFill>
            </a:rPr>
            <a:t>workers needed some postsecondary education</a:t>
          </a:r>
        </a:p>
      </dgm:t>
    </dgm:pt>
    <dgm:pt modelId="{33270A56-4347-4E36-BF85-E109E08832EF}" type="sibTrans" cxnId="{E29C2C21-C535-4A56-B37E-FBFA9D421697}">
      <dgm:prSet/>
      <dgm:spPr/>
      <dgm:t>
        <a:bodyPr/>
        <a:lstStyle/>
        <a:p>
          <a:endParaRPr lang="en-US"/>
        </a:p>
      </dgm:t>
    </dgm:pt>
    <dgm:pt modelId="{482CAADD-17D8-4E4E-A884-ED4BF0C2DF1B}" type="parTrans" cxnId="{E29C2C21-C535-4A56-B37E-FBFA9D421697}">
      <dgm:prSet/>
      <dgm:spPr/>
      <dgm:t>
        <a:bodyPr/>
        <a:lstStyle/>
        <a:p>
          <a:endParaRPr lang="en-US"/>
        </a:p>
      </dgm:t>
    </dgm:pt>
    <dgm:pt modelId="{0254C026-38BC-41A1-961F-0BA9CF29DB31}">
      <dgm:prSet phldrT="[Text]"/>
      <dgm:spPr/>
      <dgm:t>
        <a:bodyPr/>
        <a:lstStyle/>
        <a:p>
          <a:pPr>
            <a:buNone/>
          </a:pPr>
          <a:r>
            <a:rPr lang="en-US" dirty="0"/>
            <a:t>	</a:t>
          </a:r>
          <a:r>
            <a:rPr lang="en-US" b="1" dirty="0"/>
            <a:t>6</a:t>
          </a:r>
          <a:r>
            <a:rPr lang="en-US" b="1" dirty="0">
              <a:solidFill>
                <a:schemeClr val="bg2">
                  <a:lumMod val="25000"/>
                </a:schemeClr>
              </a:solidFill>
            </a:rPr>
            <a:t> </a:t>
          </a:r>
          <a:r>
            <a:rPr lang="en-US" b="0" dirty="0">
              <a:solidFill>
                <a:schemeClr val="bg2">
                  <a:lumMod val="25000"/>
                </a:schemeClr>
              </a:solidFill>
            </a:rPr>
            <a:t>in</a:t>
          </a:r>
          <a:r>
            <a:rPr lang="en-US" b="1" dirty="0">
              <a:solidFill>
                <a:schemeClr val="bg2">
                  <a:lumMod val="25000"/>
                </a:schemeClr>
              </a:solidFill>
            </a:rPr>
            <a:t> 10 </a:t>
          </a:r>
          <a:r>
            <a:rPr lang="en-US" dirty="0">
              <a:solidFill>
                <a:schemeClr val="bg2">
                  <a:lumMod val="25000"/>
                </a:schemeClr>
              </a:solidFill>
            </a:rPr>
            <a:t>workers need some postsecondary education</a:t>
          </a:r>
        </a:p>
      </dgm:t>
    </dgm:pt>
    <dgm:pt modelId="{BCFAF4B2-88F2-4655-830B-527C1D1184E7}" type="sibTrans" cxnId="{317AB1CE-8282-4770-92CE-4D7622EFD23E}">
      <dgm:prSet/>
      <dgm:spPr/>
      <dgm:t>
        <a:bodyPr/>
        <a:lstStyle/>
        <a:p>
          <a:endParaRPr lang="en-US"/>
        </a:p>
      </dgm:t>
    </dgm:pt>
    <dgm:pt modelId="{0EBA1E1A-6616-4A1B-ACE2-47134426F9D1}" type="parTrans" cxnId="{317AB1CE-8282-4770-92CE-4D7622EFD23E}">
      <dgm:prSet/>
      <dgm:spPr/>
      <dgm:t>
        <a:bodyPr/>
        <a:lstStyle/>
        <a:p>
          <a:endParaRPr lang="en-US"/>
        </a:p>
      </dgm:t>
    </dgm:pt>
    <dgm:pt modelId="{E7A15317-13CB-43DF-B1CE-E65256CEFD91}" type="pres">
      <dgm:prSet presAssocID="{056D29E7-7CB3-43A3-B838-7EC86DD953C9}" presName="Name0" presStyleCnt="0">
        <dgm:presLayoutVars>
          <dgm:dir/>
          <dgm:animLvl val="lvl"/>
          <dgm:resizeHandles val="exact"/>
        </dgm:presLayoutVars>
      </dgm:prSet>
      <dgm:spPr/>
    </dgm:pt>
    <dgm:pt modelId="{BA914A6E-12EB-44FE-8FD3-9084F158B90E}" type="pres">
      <dgm:prSet presAssocID="{66E1C29A-2463-498A-BB64-A943E0E840AA}" presName="linNode" presStyleCnt="0"/>
      <dgm:spPr/>
    </dgm:pt>
    <dgm:pt modelId="{944C61EF-3F83-45EF-AFC5-30D86B1D582D}" type="pres">
      <dgm:prSet presAssocID="{66E1C29A-2463-498A-BB64-A943E0E840AA}" presName="parentText" presStyleLbl="node1" presStyleIdx="0" presStyleCnt="2" custLinFactNeighborX="-5729" custLinFactNeighborY="-8509">
        <dgm:presLayoutVars>
          <dgm:chMax val="1"/>
          <dgm:bulletEnabled val="1"/>
        </dgm:presLayoutVars>
      </dgm:prSet>
      <dgm:spPr/>
    </dgm:pt>
    <dgm:pt modelId="{863861C7-E1D2-45F6-99B1-160761F1B823}" type="pres">
      <dgm:prSet presAssocID="{66E1C29A-2463-498A-BB64-A943E0E840AA}" presName="descendantText" presStyleLbl="alignAccFollowNode1" presStyleIdx="0" presStyleCnt="2" custLinFactNeighborX="-707" custLinFactNeighborY="2486">
        <dgm:presLayoutVars>
          <dgm:bulletEnabled val="1"/>
        </dgm:presLayoutVars>
      </dgm:prSet>
      <dgm:spPr/>
    </dgm:pt>
    <dgm:pt modelId="{62269F22-F705-4A82-B3FA-DD79F37E79DB}" type="pres">
      <dgm:prSet presAssocID="{A4860139-8569-48A3-B1B2-436379387704}" presName="sp" presStyleCnt="0"/>
      <dgm:spPr/>
    </dgm:pt>
    <dgm:pt modelId="{59F07D27-91BF-412F-9FBF-22C4937AB791}" type="pres">
      <dgm:prSet presAssocID="{8E9EEDFE-B9F4-4E38-8ED3-973B2A16093B}" presName="linNode" presStyleCnt="0"/>
      <dgm:spPr/>
    </dgm:pt>
    <dgm:pt modelId="{2BE25F44-E4C2-4DBE-A2D2-5C4C407DA9BA}" type="pres">
      <dgm:prSet presAssocID="{8E9EEDFE-B9F4-4E38-8ED3-973B2A16093B}" presName="parentText" presStyleLbl="node1" presStyleIdx="1" presStyleCnt="2">
        <dgm:presLayoutVars>
          <dgm:chMax val="1"/>
          <dgm:bulletEnabled val="1"/>
        </dgm:presLayoutVars>
      </dgm:prSet>
      <dgm:spPr/>
    </dgm:pt>
    <dgm:pt modelId="{E5ECAB9A-C454-48A3-810D-BBEFAA91DF74}" type="pres">
      <dgm:prSet presAssocID="{8E9EEDFE-B9F4-4E38-8ED3-973B2A16093B}" presName="descendantText" presStyleLbl="alignAccFollowNode1" presStyleIdx="1" presStyleCnt="2" custLinFactNeighborX="1784" custLinFactNeighborY="-1163">
        <dgm:presLayoutVars>
          <dgm:bulletEnabled val="1"/>
        </dgm:presLayoutVars>
      </dgm:prSet>
      <dgm:spPr/>
    </dgm:pt>
  </dgm:ptLst>
  <dgm:cxnLst>
    <dgm:cxn modelId="{E29C2C21-C535-4A56-B37E-FBFA9D421697}" srcId="{66E1C29A-2463-498A-BB64-A943E0E840AA}" destId="{CEF40BF7-F3D1-4DD6-9B3A-4A65381808F3}" srcOrd="0" destOrd="0" parTransId="{482CAADD-17D8-4E4E-A884-ED4BF0C2DF1B}" sibTransId="{33270A56-4347-4E36-BF85-E109E08832EF}"/>
    <dgm:cxn modelId="{06001127-9FC0-4673-B21B-0CD5747D7B8C}" type="presOf" srcId="{8E9EEDFE-B9F4-4E38-8ED3-973B2A16093B}" destId="{2BE25F44-E4C2-4DBE-A2D2-5C4C407DA9BA}" srcOrd="0" destOrd="0" presId="urn:microsoft.com/office/officeart/2005/8/layout/vList5"/>
    <dgm:cxn modelId="{C89C9A5C-DDB7-43D0-B7BA-B57B7E31373A}" type="presOf" srcId="{0254C026-38BC-41A1-961F-0BA9CF29DB31}" destId="{E5ECAB9A-C454-48A3-810D-BBEFAA91DF74}" srcOrd="0" destOrd="0" presId="urn:microsoft.com/office/officeart/2005/8/layout/vList5"/>
    <dgm:cxn modelId="{E7BF6A5E-F1AD-4DE9-8FD8-7A943869E8B2}" srcId="{056D29E7-7CB3-43A3-B838-7EC86DD953C9}" destId="{66E1C29A-2463-498A-BB64-A943E0E840AA}" srcOrd="0" destOrd="0" parTransId="{DEE1DF8C-5791-4355-B7FB-E4CE4734E06D}" sibTransId="{A4860139-8569-48A3-B1B2-436379387704}"/>
    <dgm:cxn modelId="{8DA74B8E-AAAE-41BB-A06E-6BF7DF4D3DCA}" type="presOf" srcId="{CEF40BF7-F3D1-4DD6-9B3A-4A65381808F3}" destId="{863861C7-E1D2-45F6-99B1-160761F1B823}" srcOrd="0" destOrd="0" presId="urn:microsoft.com/office/officeart/2005/8/layout/vList5"/>
    <dgm:cxn modelId="{0E76D592-71A7-4106-AC90-4AE907AAC057}" type="presOf" srcId="{056D29E7-7CB3-43A3-B838-7EC86DD953C9}" destId="{E7A15317-13CB-43DF-B1CE-E65256CEFD91}" srcOrd="0" destOrd="0" presId="urn:microsoft.com/office/officeart/2005/8/layout/vList5"/>
    <dgm:cxn modelId="{D12E11BF-12D0-44FE-9817-70DD7E665A87}" srcId="{056D29E7-7CB3-43A3-B838-7EC86DD953C9}" destId="{8E9EEDFE-B9F4-4E38-8ED3-973B2A16093B}" srcOrd="1" destOrd="0" parTransId="{B548EC28-1ECD-4D3A-A526-A131043D6210}" sibTransId="{E76EDA49-536B-42AF-B2D9-98EC622BAEFA}"/>
    <dgm:cxn modelId="{317AB1CE-8282-4770-92CE-4D7622EFD23E}" srcId="{8E9EEDFE-B9F4-4E38-8ED3-973B2A16093B}" destId="{0254C026-38BC-41A1-961F-0BA9CF29DB31}" srcOrd="0" destOrd="0" parTransId="{0EBA1E1A-6616-4A1B-ACE2-47134426F9D1}" sibTransId="{BCFAF4B2-88F2-4655-830B-527C1D1184E7}"/>
    <dgm:cxn modelId="{4B77C9DB-393E-4DC2-95B2-A6D3ED0A8CDF}" type="presOf" srcId="{66E1C29A-2463-498A-BB64-A943E0E840AA}" destId="{944C61EF-3F83-45EF-AFC5-30D86B1D582D}" srcOrd="0" destOrd="0" presId="urn:microsoft.com/office/officeart/2005/8/layout/vList5"/>
    <dgm:cxn modelId="{F895B678-046A-42D5-AF42-DF0E2C144B35}" type="presParOf" srcId="{E7A15317-13CB-43DF-B1CE-E65256CEFD91}" destId="{BA914A6E-12EB-44FE-8FD3-9084F158B90E}" srcOrd="0" destOrd="0" presId="urn:microsoft.com/office/officeart/2005/8/layout/vList5"/>
    <dgm:cxn modelId="{DFAC8C31-3FB8-4865-ACA3-E1167ACAEF96}" type="presParOf" srcId="{BA914A6E-12EB-44FE-8FD3-9084F158B90E}" destId="{944C61EF-3F83-45EF-AFC5-30D86B1D582D}" srcOrd="0" destOrd="0" presId="urn:microsoft.com/office/officeart/2005/8/layout/vList5"/>
    <dgm:cxn modelId="{A587CCFD-4D87-42D9-9E07-5B437218C156}" type="presParOf" srcId="{BA914A6E-12EB-44FE-8FD3-9084F158B90E}" destId="{863861C7-E1D2-45F6-99B1-160761F1B823}" srcOrd="1" destOrd="0" presId="urn:microsoft.com/office/officeart/2005/8/layout/vList5"/>
    <dgm:cxn modelId="{7CCFEA7C-B59C-44D8-B8B0-6E2D9298EA13}" type="presParOf" srcId="{E7A15317-13CB-43DF-B1CE-E65256CEFD91}" destId="{62269F22-F705-4A82-B3FA-DD79F37E79DB}" srcOrd="1" destOrd="0" presId="urn:microsoft.com/office/officeart/2005/8/layout/vList5"/>
    <dgm:cxn modelId="{BCAD74FC-7E63-4094-970F-34AC9AB2C677}" type="presParOf" srcId="{E7A15317-13CB-43DF-B1CE-E65256CEFD91}" destId="{59F07D27-91BF-412F-9FBF-22C4937AB791}" srcOrd="2" destOrd="0" presId="urn:microsoft.com/office/officeart/2005/8/layout/vList5"/>
    <dgm:cxn modelId="{BC342C29-D7E7-4AAD-A404-6C80BA01CDA9}" type="presParOf" srcId="{59F07D27-91BF-412F-9FBF-22C4937AB791}" destId="{2BE25F44-E4C2-4DBE-A2D2-5C4C407DA9BA}" srcOrd="0" destOrd="0" presId="urn:microsoft.com/office/officeart/2005/8/layout/vList5"/>
    <dgm:cxn modelId="{2B1FA909-9DBB-4AF3-97A5-7ACCDD302C61}" type="presParOf" srcId="{59F07D27-91BF-412F-9FBF-22C4937AB791}" destId="{E5ECAB9A-C454-48A3-810D-BBEFAA91DF74}"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AB6683-62FE-4C64-8185-0FDF4EA63676}" type="doc">
      <dgm:prSet loTypeId="urn:microsoft.com/office/officeart/2005/8/layout/cycle8" loCatId="cycle" qsTypeId="urn:microsoft.com/office/officeart/2005/8/quickstyle/simple5" qsCatId="simple" csTypeId="urn:microsoft.com/office/officeart/2005/8/colors/colorful5" csCatId="colorful" phldr="1"/>
      <dgm:spPr/>
    </dgm:pt>
    <dgm:pt modelId="{47E5B6A1-4205-4666-80BA-65DC6DB8D392}">
      <dgm:prSet phldrT="[Text]"/>
      <dgm:spPr/>
      <dgm:t>
        <a:bodyPr/>
        <a:lstStyle/>
        <a:p>
          <a:r>
            <a:rPr lang="en-US" dirty="0"/>
            <a:t>Employment</a:t>
          </a:r>
        </a:p>
      </dgm:t>
    </dgm:pt>
    <dgm:pt modelId="{AB528CF6-E5F4-46C4-8D31-5C7FED050D7A}" type="parTrans" cxnId="{F7145C91-5574-4832-8E2F-E07C212DD00B}">
      <dgm:prSet/>
      <dgm:spPr/>
      <dgm:t>
        <a:bodyPr/>
        <a:lstStyle/>
        <a:p>
          <a:endParaRPr lang="en-US"/>
        </a:p>
      </dgm:t>
    </dgm:pt>
    <dgm:pt modelId="{41E4C0EE-07BA-419D-97F4-39C7F6ADA3AA}" type="sibTrans" cxnId="{F7145C91-5574-4832-8E2F-E07C212DD00B}">
      <dgm:prSet/>
      <dgm:spPr/>
      <dgm:t>
        <a:bodyPr/>
        <a:lstStyle/>
        <a:p>
          <a:endParaRPr lang="en-US"/>
        </a:p>
      </dgm:t>
    </dgm:pt>
    <dgm:pt modelId="{715B1654-6F68-4C2C-9EBF-891EB0AC29C7}">
      <dgm:prSet phldrT="[Text]"/>
      <dgm:spPr/>
      <dgm:t>
        <a:bodyPr/>
        <a:lstStyle/>
        <a:p>
          <a:r>
            <a:rPr lang="en-US" dirty="0"/>
            <a:t>Economic Development</a:t>
          </a:r>
        </a:p>
      </dgm:t>
    </dgm:pt>
    <dgm:pt modelId="{33673F52-7CA1-4A5B-A726-E84757AE8437}" type="parTrans" cxnId="{D1B0A2A6-41DB-4DD8-A0DC-0E0C522F0273}">
      <dgm:prSet/>
      <dgm:spPr/>
      <dgm:t>
        <a:bodyPr/>
        <a:lstStyle/>
        <a:p>
          <a:endParaRPr lang="en-US"/>
        </a:p>
      </dgm:t>
    </dgm:pt>
    <dgm:pt modelId="{9F4EEED6-1C6F-4972-8192-C5F7DDA95532}" type="sibTrans" cxnId="{D1B0A2A6-41DB-4DD8-A0DC-0E0C522F0273}">
      <dgm:prSet/>
      <dgm:spPr/>
      <dgm:t>
        <a:bodyPr/>
        <a:lstStyle/>
        <a:p>
          <a:endParaRPr lang="en-US"/>
        </a:p>
      </dgm:t>
    </dgm:pt>
    <dgm:pt modelId="{B5D8235E-A516-4E9E-AB14-37F6EFC30372}">
      <dgm:prSet phldrT="[Text]"/>
      <dgm:spPr/>
      <dgm:t>
        <a:bodyPr/>
        <a:lstStyle/>
        <a:p>
          <a:r>
            <a:rPr lang="en-US" dirty="0"/>
            <a:t>Education</a:t>
          </a:r>
        </a:p>
      </dgm:t>
    </dgm:pt>
    <dgm:pt modelId="{782F189E-2026-4251-9721-C40FB0DBC284}" type="parTrans" cxnId="{F5EB28FA-80FD-4F70-B2C8-8BE9B610EC0F}">
      <dgm:prSet/>
      <dgm:spPr/>
      <dgm:t>
        <a:bodyPr/>
        <a:lstStyle/>
        <a:p>
          <a:endParaRPr lang="en-US"/>
        </a:p>
      </dgm:t>
    </dgm:pt>
    <dgm:pt modelId="{540CC3C6-0717-4009-A149-30F6A7D681D2}" type="sibTrans" cxnId="{F5EB28FA-80FD-4F70-B2C8-8BE9B610EC0F}">
      <dgm:prSet/>
      <dgm:spPr/>
      <dgm:t>
        <a:bodyPr/>
        <a:lstStyle/>
        <a:p>
          <a:endParaRPr lang="en-US"/>
        </a:p>
      </dgm:t>
    </dgm:pt>
    <dgm:pt modelId="{66D6409A-2FE7-435F-B795-E02FB0A5E824}" type="pres">
      <dgm:prSet presAssocID="{2DAB6683-62FE-4C64-8185-0FDF4EA63676}" presName="compositeShape" presStyleCnt="0">
        <dgm:presLayoutVars>
          <dgm:chMax val="7"/>
          <dgm:dir/>
          <dgm:resizeHandles val="exact"/>
        </dgm:presLayoutVars>
      </dgm:prSet>
      <dgm:spPr/>
    </dgm:pt>
    <dgm:pt modelId="{7F7FFFEB-42FD-4885-AEAA-F3F66817205C}" type="pres">
      <dgm:prSet presAssocID="{2DAB6683-62FE-4C64-8185-0FDF4EA63676}" presName="wedge1" presStyleLbl="node1" presStyleIdx="0" presStyleCnt="3"/>
      <dgm:spPr/>
    </dgm:pt>
    <dgm:pt modelId="{2E1DFEE9-78E4-4305-A061-C997CCFDB126}" type="pres">
      <dgm:prSet presAssocID="{2DAB6683-62FE-4C64-8185-0FDF4EA63676}" presName="dummy1a" presStyleCnt="0"/>
      <dgm:spPr/>
    </dgm:pt>
    <dgm:pt modelId="{826F6BC2-96EA-4A02-9CF9-6B21AF65784D}" type="pres">
      <dgm:prSet presAssocID="{2DAB6683-62FE-4C64-8185-0FDF4EA63676}" presName="dummy1b" presStyleCnt="0"/>
      <dgm:spPr/>
    </dgm:pt>
    <dgm:pt modelId="{6B8E45A3-0DA2-416E-B315-9E7689B8CB5B}" type="pres">
      <dgm:prSet presAssocID="{2DAB6683-62FE-4C64-8185-0FDF4EA63676}" presName="wedge1Tx" presStyleLbl="node1" presStyleIdx="0" presStyleCnt="3">
        <dgm:presLayoutVars>
          <dgm:chMax val="0"/>
          <dgm:chPref val="0"/>
          <dgm:bulletEnabled val="1"/>
        </dgm:presLayoutVars>
      </dgm:prSet>
      <dgm:spPr/>
    </dgm:pt>
    <dgm:pt modelId="{A7C72F60-6E1C-49BF-B252-026C24C004EA}" type="pres">
      <dgm:prSet presAssocID="{2DAB6683-62FE-4C64-8185-0FDF4EA63676}" presName="wedge2" presStyleLbl="node1" presStyleIdx="1" presStyleCnt="3"/>
      <dgm:spPr/>
    </dgm:pt>
    <dgm:pt modelId="{F13C0B77-6FA5-4C29-ABB1-21C56FFF79D1}" type="pres">
      <dgm:prSet presAssocID="{2DAB6683-62FE-4C64-8185-0FDF4EA63676}" presName="dummy2a" presStyleCnt="0"/>
      <dgm:spPr/>
    </dgm:pt>
    <dgm:pt modelId="{7414E8A0-04CC-4699-9299-65429C20B6D9}" type="pres">
      <dgm:prSet presAssocID="{2DAB6683-62FE-4C64-8185-0FDF4EA63676}" presName="dummy2b" presStyleCnt="0"/>
      <dgm:spPr/>
    </dgm:pt>
    <dgm:pt modelId="{C837B3E6-AEE2-418C-92EF-EE19B0562F2F}" type="pres">
      <dgm:prSet presAssocID="{2DAB6683-62FE-4C64-8185-0FDF4EA63676}" presName="wedge2Tx" presStyleLbl="node1" presStyleIdx="1" presStyleCnt="3">
        <dgm:presLayoutVars>
          <dgm:chMax val="0"/>
          <dgm:chPref val="0"/>
          <dgm:bulletEnabled val="1"/>
        </dgm:presLayoutVars>
      </dgm:prSet>
      <dgm:spPr/>
    </dgm:pt>
    <dgm:pt modelId="{1728048D-288A-4748-9BD1-46C66F197F91}" type="pres">
      <dgm:prSet presAssocID="{2DAB6683-62FE-4C64-8185-0FDF4EA63676}" presName="wedge3" presStyleLbl="node1" presStyleIdx="2" presStyleCnt="3"/>
      <dgm:spPr/>
    </dgm:pt>
    <dgm:pt modelId="{085D55B8-9FE6-4787-B54B-9E138838B403}" type="pres">
      <dgm:prSet presAssocID="{2DAB6683-62FE-4C64-8185-0FDF4EA63676}" presName="dummy3a" presStyleCnt="0"/>
      <dgm:spPr/>
    </dgm:pt>
    <dgm:pt modelId="{63BBD44E-A318-4A75-A29C-576ABB56DA0E}" type="pres">
      <dgm:prSet presAssocID="{2DAB6683-62FE-4C64-8185-0FDF4EA63676}" presName="dummy3b" presStyleCnt="0"/>
      <dgm:spPr/>
    </dgm:pt>
    <dgm:pt modelId="{C94BDA65-EA08-4B6B-B33F-EEAA2C3D85A2}" type="pres">
      <dgm:prSet presAssocID="{2DAB6683-62FE-4C64-8185-0FDF4EA63676}" presName="wedge3Tx" presStyleLbl="node1" presStyleIdx="2" presStyleCnt="3">
        <dgm:presLayoutVars>
          <dgm:chMax val="0"/>
          <dgm:chPref val="0"/>
          <dgm:bulletEnabled val="1"/>
        </dgm:presLayoutVars>
      </dgm:prSet>
      <dgm:spPr/>
    </dgm:pt>
    <dgm:pt modelId="{986490C8-829B-407D-8134-8A38ECCB8C07}" type="pres">
      <dgm:prSet presAssocID="{41E4C0EE-07BA-419D-97F4-39C7F6ADA3AA}" presName="arrowWedge1" presStyleLbl="fgSibTrans2D1" presStyleIdx="0" presStyleCnt="3"/>
      <dgm:spPr/>
    </dgm:pt>
    <dgm:pt modelId="{E6C73821-2A18-4D94-9E5B-994C55C45372}" type="pres">
      <dgm:prSet presAssocID="{9F4EEED6-1C6F-4972-8192-C5F7DDA95532}" presName="arrowWedge2" presStyleLbl="fgSibTrans2D1" presStyleIdx="1" presStyleCnt="3"/>
      <dgm:spPr/>
    </dgm:pt>
    <dgm:pt modelId="{DF71DF67-4723-444D-8122-575413FBF53B}" type="pres">
      <dgm:prSet presAssocID="{540CC3C6-0717-4009-A149-30F6A7D681D2}" presName="arrowWedge3" presStyleLbl="fgSibTrans2D1" presStyleIdx="2" presStyleCnt="3"/>
      <dgm:spPr/>
    </dgm:pt>
  </dgm:ptLst>
  <dgm:cxnLst>
    <dgm:cxn modelId="{4DB4F10A-5764-455B-BC09-6E66C6392F1A}" type="presOf" srcId="{715B1654-6F68-4C2C-9EBF-891EB0AC29C7}" destId="{A7C72F60-6E1C-49BF-B252-026C24C004EA}" srcOrd="0" destOrd="0" presId="urn:microsoft.com/office/officeart/2005/8/layout/cycle8"/>
    <dgm:cxn modelId="{0CCE850B-D99C-481B-B50E-D19AFAB8B7E8}" type="presOf" srcId="{2DAB6683-62FE-4C64-8185-0FDF4EA63676}" destId="{66D6409A-2FE7-435F-B795-E02FB0A5E824}" srcOrd="0" destOrd="0" presId="urn:microsoft.com/office/officeart/2005/8/layout/cycle8"/>
    <dgm:cxn modelId="{66B8AD14-E32E-4449-AC55-0C7B7609386F}" type="presOf" srcId="{B5D8235E-A516-4E9E-AB14-37F6EFC30372}" destId="{C94BDA65-EA08-4B6B-B33F-EEAA2C3D85A2}" srcOrd="1" destOrd="0" presId="urn:microsoft.com/office/officeart/2005/8/layout/cycle8"/>
    <dgm:cxn modelId="{6C071915-B585-45ED-B735-5FF20F2FC462}" type="presOf" srcId="{715B1654-6F68-4C2C-9EBF-891EB0AC29C7}" destId="{C837B3E6-AEE2-418C-92EF-EE19B0562F2F}" srcOrd="1" destOrd="0" presId="urn:microsoft.com/office/officeart/2005/8/layout/cycle8"/>
    <dgm:cxn modelId="{B2759331-48C1-402B-9029-0054BA79E05D}" type="presOf" srcId="{47E5B6A1-4205-4666-80BA-65DC6DB8D392}" destId="{7F7FFFEB-42FD-4885-AEAA-F3F66817205C}" srcOrd="0" destOrd="0" presId="urn:microsoft.com/office/officeart/2005/8/layout/cycle8"/>
    <dgm:cxn modelId="{F7145C91-5574-4832-8E2F-E07C212DD00B}" srcId="{2DAB6683-62FE-4C64-8185-0FDF4EA63676}" destId="{47E5B6A1-4205-4666-80BA-65DC6DB8D392}" srcOrd="0" destOrd="0" parTransId="{AB528CF6-E5F4-46C4-8D31-5C7FED050D7A}" sibTransId="{41E4C0EE-07BA-419D-97F4-39C7F6ADA3AA}"/>
    <dgm:cxn modelId="{D1B0A2A6-41DB-4DD8-A0DC-0E0C522F0273}" srcId="{2DAB6683-62FE-4C64-8185-0FDF4EA63676}" destId="{715B1654-6F68-4C2C-9EBF-891EB0AC29C7}" srcOrd="1" destOrd="0" parTransId="{33673F52-7CA1-4A5B-A726-E84757AE8437}" sibTransId="{9F4EEED6-1C6F-4972-8192-C5F7DDA95532}"/>
    <dgm:cxn modelId="{C7B494E9-D5FC-4F07-81E9-B3CBA9C4C374}" type="presOf" srcId="{47E5B6A1-4205-4666-80BA-65DC6DB8D392}" destId="{6B8E45A3-0DA2-416E-B315-9E7689B8CB5B}" srcOrd="1" destOrd="0" presId="urn:microsoft.com/office/officeart/2005/8/layout/cycle8"/>
    <dgm:cxn modelId="{F5EB28FA-80FD-4F70-B2C8-8BE9B610EC0F}" srcId="{2DAB6683-62FE-4C64-8185-0FDF4EA63676}" destId="{B5D8235E-A516-4E9E-AB14-37F6EFC30372}" srcOrd="2" destOrd="0" parTransId="{782F189E-2026-4251-9721-C40FB0DBC284}" sibTransId="{540CC3C6-0717-4009-A149-30F6A7D681D2}"/>
    <dgm:cxn modelId="{484D08FE-3489-4222-B0CA-BADDF1B53888}" type="presOf" srcId="{B5D8235E-A516-4E9E-AB14-37F6EFC30372}" destId="{1728048D-288A-4748-9BD1-46C66F197F91}" srcOrd="0" destOrd="0" presId="urn:microsoft.com/office/officeart/2005/8/layout/cycle8"/>
    <dgm:cxn modelId="{2DA04927-C57B-4BAC-9D02-E5DAE11F6025}" type="presParOf" srcId="{66D6409A-2FE7-435F-B795-E02FB0A5E824}" destId="{7F7FFFEB-42FD-4885-AEAA-F3F66817205C}" srcOrd="0" destOrd="0" presId="urn:microsoft.com/office/officeart/2005/8/layout/cycle8"/>
    <dgm:cxn modelId="{FCE28E9E-A085-4343-8631-759F67C3BBE3}" type="presParOf" srcId="{66D6409A-2FE7-435F-B795-E02FB0A5E824}" destId="{2E1DFEE9-78E4-4305-A061-C997CCFDB126}" srcOrd="1" destOrd="0" presId="urn:microsoft.com/office/officeart/2005/8/layout/cycle8"/>
    <dgm:cxn modelId="{B74B13E0-7073-4020-8206-FEF18850225C}" type="presParOf" srcId="{66D6409A-2FE7-435F-B795-E02FB0A5E824}" destId="{826F6BC2-96EA-4A02-9CF9-6B21AF65784D}" srcOrd="2" destOrd="0" presId="urn:microsoft.com/office/officeart/2005/8/layout/cycle8"/>
    <dgm:cxn modelId="{2604F3A9-D954-40B4-B549-A1F499AE502E}" type="presParOf" srcId="{66D6409A-2FE7-435F-B795-E02FB0A5E824}" destId="{6B8E45A3-0DA2-416E-B315-9E7689B8CB5B}" srcOrd="3" destOrd="0" presId="urn:microsoft.com/office/officeart/2005/8/layout/cycle8"/>
    <dgm:cxn modelId="{3BFF0BFF-6815-4C52-B16B-B9957AD03F4D}" type="presParOf" srcId="{66D6409A-2FE7-435F-B795-E02FB0A5E824}" destId="{A7C72F60-6E1C-49BF-B252-026C24C004EA}" srcOrd="4" destOrd="0" presId="urn:microsoft.com/office/officeart/2005/8/layout/cycle8"/>
    <dgm:cxn modelId="{5FE5D3BB-B735-4EE1-AAA2-FDFAFC0D3DB0}" type="presParOf" srcId="{66D6409A-2FE7-435F-B795-E02FB0A5E824}" destId="{F13C0B77-6FA5-4C29-ABB1-21C56FFF79D1}" srcOrd="5" destOrd="0" presId="urn:microsoft.com/office/officeart/2005/8/layout/cycle8"/>
    <dgm:cxn modelId="{AD445651-31E5-463A-8684-49BFD45C157C}" type="presParOf" srcId="{66D6409A-2FE7-435F-B795-E02FB0A5E824}" destId="{7414E8A0-04CC-4699-9299-65429C20B6D9}" srcOrd="6" destOrd="0" presId="urn:microsoft.com/office/officeart/2005/8/layout/cycle8"/>
    <dgm:cxn modelId="{211CB4FB-47F8-4C85-8375-7DB844BBBF3B}" type="presParOf" srcId="{66D6409A-2FE7-435F-B795-E02FB0A5E824}" destId="{C837B3E6-AEE2-418C-92EF-EE19B0562F2F}" srcOrd="7" destOrd="0" presId="urn:microsoft.com/office/officeart/2005/8/layout/cycle8"/>
    <dgm:cxn modelId="{FEAD74FD-6D8D-4E90-B294-0ACCEDD6034D}" type="presParOf" srcId="{66D6409A-2FE7-435F-B795-E02FB0A5E824}" destId="{1728048D-288A-4748-9BD1-46C66F197F91}" srcOrd="8" destOrd="0" presId="urn:microsoft.com/office/officeart/2005/8/layout/cycle8"/>
    <dgm:cxn modelId="{5C0B71BB-88E7-4E7F-A839-207A498BC40A}" type="presParOf" srcId="{66D6409A-2FE7-435F-B795-E02FB0A5E824}" destId="{085D55B8-9FE6-4787-B54B-9E138838B403}" srcOrd="9" destOrd="0" presId="urn:microsoft.com/office/officeart/2005/8/layout/cycle8"/>
    <dgm:cxn modelId="{B1874BF7-C606-4C56-A285-78679487D953}" type="presParOf" srcId="{66D6409A-2FE7-435F-B795-E02FB0A5E824}" destId="{63BBD44E-A318-4A75-A29C-576ABB56DA0E}" srcOrd="10" destOrd="0" presId="urn:microsoft.com/office/officeart/2005/8/layout/cycle8"/>
    <dgm:cxn modelId="{F03D6F0E-0C14-410A-80AB-2F39A32B53D4}" type="presParOf" srcId="{66D6409A-2FE7-435F-B795-E02FB0A5E824}" destId="{C94BDA65-EA08-4B6B-B33F-EEAA2C3D85A2}" srcOrd="11" destOrd="0" presId="urn:microsoft.com/office/officeart/2005/8/layout/cycle8"/>
    <dgm:cxn modelId="{4A964E4B-55C3-4F28-9859-47C4D1A59C93}" type="presParOf" srcId="{66D6409A-2FE7-435F-B795-E02FB0A5E824}" destId="{986490C8-829B-407D-8134-8A38ECCB8C07}" srcOrd="12" destOrd="0" presId="urn:microsoft.com/office/officeart/2005/8/layout/cycle8"/>
    <dgm:cxn modelId="{EC7B17FA-5642-4CAE-BF10-359791CB0690}" type="presParOf" srcId="{66D6409A-2FE7-435F-B795-E02FB0A5E824}" destId="{E6C73821-2A18-4D94-9E5B-994C55C45372}" srcOrd="13" destOrd="0" presId="urn:microsoft.com/office/officeart/2005/8/layout/cycle8"/>
    <dgm:cxn modelId="{21D06345-5885-4C4A-B4E4-90CBEC4A9925}" type="presParOf" srcId="{66D6409A-2FE7-435F-B795-E02FB0A5E824}" destId="{DF71DF67-4723-444D-8122-575413FBF53B}"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3A7510D-E91A-4717-92D5-FFED1CEC710C}" type="doc">
      <dgm:prSet loTypeId="urn:diagrams.loki3.com/BracketList" loCatId="list" qsTypeId="urn:microsoft.com/office/officeart/2005/8/quickstyle/simple4" qsCatId="simple" csTypeId="urn:microsoft.com/office/officeart/2005/8/colors/colorful1" csCatId="colorful" phldr="1"/>
      <dgm:spPr/>
      <dgm:t>
        <a:bodyPr/>
        <a:lstStyle/>
        <a:p>
          <a:endParaRPr lang="en-US"/>
        </a:p>
      </dgm:t>
    </dgm:pt>
    <dgm:pt modelId="{27AAF6DD-9945-4646-B1B2-A4D973EAAC6D}">
      <dgm:prSet phldrT="[Text]" custT="1"/>
      <dgm:spPr/>
      <dgm:t>
        <a:bodyPr/>
        <a:lstStyle/>
        <a:p>
          <a:pPr algn="ctr"/>
          <a:r>
            <a:rPr lang="en-US" sz="1600" b="1" dirty="0">
              <a:solidFill>
                <a:schemeClr val="accent6"/>
              </a:solidFill>
            </a:rPr>
            <a:t>Module 1</a:t>
          </a:r>
        </a:p>
        <a:p>
          <a:pPr algn="ctr"/>
          <a:r>
            <a:rPr lang="en-US" sz="1600" i="1" dirty="0">
              <a:latin typeface="+mj-lt"/>
            </a:rPr>
            <a:t>The Future of Work</a:t>
          </a:r>
        </a:p>
      </dgm:t>
    </dgm:pt>
    <dgm:pt modelId="{31E33A83-3282-4BC9-A647-64B52446277C}" type="parTrans" cxnId="{A9A94100-4455-4FEF-8885-91CF4EF28E9E}">
      <dgm:prSet/>
      <dgm:spPr/>
      <dgm:t>
        <a:bodyPr/>
        <a:lstStyle/>
        <a:p>
          <a:endParaRPr lang="en-US"/>
        </a:p>
      </dgm:t>
    </dgm:pt>
    <dgm:pt modelId="{2A2FFA79-CB97-42A1-B118-4CC2F1F2EEF6}" type="sibTrans" cxnId="{A9A94100-4455-4FEF-8885-91CF4EF28E9E}">
      <dgm:prSet/>
      <dgm:spPr/>
      <dgm:t>
        <a:bodyPr/>
        <a:lstStyle/>
        <a:p>
          <a:endParaRPr lang="en-US"/>
        </a:p>
      </dgm:t>
    </dgm:pt>
    <dgm:pt modelId="{08779E96-8976-49D6-AF17-68E900113ED4}">
      <dgm:prSet phldrT="[Text]" custT="1"/>
      <dgm:spPr/>
      <dgm:t>
        <a:bodyPr/>
        <a:lstStyle/>
        <a:p>
          <a:r>
            <a:rPr lang="en-US" sz="1500" dirty="0"/>
            <a:t>Factors Affecting Today’s Jobs</a:t>
          </a:r>
        </a:p>
      </dgm:t>
    </dgm:pt>
    <dgm:pt modelId="{914EE796-761C-4DD0-9D22-077BB7E4A340}" type="parTrans" cxnId="{D9A43479-85F9-46FF-8490-FDC5AE1AE516}">
      <dgm:prSet/>
      <dgm:spPr/>
      <dgm:t>
        <a:bodyPr/>
        <a:lstStyle/>
        <a:p>
          <a:endParaRPr lang="en-US"/>
        </a:p>
      </dgm:t>
    </dgm:pt>
    <dgm:pt modelId="{B560C1BB-06D3-4766-8086-CB2A99716469}" type="sibTrans" cxnId="{D9A43479-85F9-46FF-8490-FDC5AE1AE516}">
      <dgm:prSet/>
      <dgm:spPr/>
      <dgm:t>
        <a:bodyPr/>
        <a:lstStyle/>
        <a:p>
          <a:endParaRPr lang="en-US"/>
        </a:p>
      </dgm:t>
    </dgm:pt>
    <dgm:pt modelId="{ECEF73C4-B0D7-497B-B7E0-F4DDD32051FF}">
      <dgm:prSet phldrT="[Text]" custT="1"/>
      <dgm:spPr/>
      <dgm:t>
        <a:bodyPr/>
        <a:lstStyle/>
        <a:p>
          <a:pPr algn="ctr"/>
          <a:r>
            <a:rPr lang="en-US" sz="1600" b="1" dirty="0">
              <a:solidFill>
                <a:schemeClr val="accent6"/>
              </a:solidFill>
            </a:rPr>
            <a:t>Module 2</a:t>
          </a:r>
        </a:p>
        <a:p>
          <a:pPr algn="ctr"/>
          <a:r>
            <a:rPr lang="en-US" sz="1600" i="1" dirty="0">
              <a:latin typeface="+mj-lt"/>
            </a:rPr>
            <a:t>Using LMI to Connect with the Future of Work</a:t>
          </a:r>
        </a:p>
      </dgm:t>
    </dgm:pt>
    <dgm:pt modelId="{7625457D-1C29-41CE-A731-4D4A295FC4D2}" type="parTrans" cxnId="{C62315FE-94A8-477C-B350-CC8FF969B48B}">
      <dgm:prSet/>
      <dgm:spPr/>
      <dgm:t>
        <a:bodyPr/>
        <a:lstStyle/>
        <a:p>
          <a:endParaRPr lang="en-US"/>
        </a:p>
      </dgm:t>
    </dgm:pt>
    <dgm:pt modelId="{9D25767B-CF61-4586-B48C-402D219858A4}" type="sibTrans" cxnId="{C62315FE-94A8-477C-B350-CC8FF969B48B}">
      <dgm:prSet/>
      <dgm:spPr/>
      <dgm:t>
        <a:bodyPr/>
        <a:lstStyle/>
        <a:p>
          <a:endParaRPr lang="en-US"/>
        </a:p>
      </dgm:t>
    </dgm:pt>
    <dgm:pt modelId="{DDF3AED6-18BA-48C6-9C4D-E5D901547A86}">
      <dgm:prSet phldrT="[Text]" custT="1"/>
      <dgm:spPr/>
      <dgm:t>
        <a:bodyPr/>
        <a:lstStyle/>
        <a:p>
          <a:r>
            <a:rPr lang="en-US" sz="1500" dirty="0"/>
            <a:t>What is Labor Market Information (LMI)?</a:t>
          </a:r>
        </a:p>
      </dgm:t>
    </dgm:pt>
    <dgm:pt modelId="{684C5E87-6CC7-4E7B-AB30-BF10D472CEDC}" type="parTrans" cxnId="{8CA432E6-3028-4789-8488-0CA95A9EAFF8}">
      <dgm:prSet/>
      <dgm:spPr/>
      <dgm:t>
        <a:bodyPr/>
        <a:lstStyle/>
        <a:p>
          <a:endParaRPr lang="en-US"/>
        </a:p>
      </dgm:t>
    </dgm:pt>
    <dgm:pt modelId="{474B9B27-6D4F-4106-BE87-BB98138FA745}" type="sibTrans" cxnId="{8CA432E6-3028-4789-8488-0CA95A9EAFF8}">
      <dgm:prSet/>
      <dgm:spPr/>
      <dgm:t>
        <a:bodyPr/>
        <a:lstStyle/>
        <a:p>
          <a:endParaRPr lang="en-US"/>
        </a:p>
      </dgm:t>
    </dgm:pt>
    <dgm:pt modelId="{0F85938E-C905-46F8-BEE7-A2C211862E5F}">
      <dgm:prSet custT="1"/>
      <dgm:spPr/>
      <dgm:t>
        <a:bodyPr/>
        <a:lstStyle/>
        <a:p>
          <a:pPr algn="ctr"/>
          <a:r>
            <a:rPr lang="en-US" sz="1600" b="1" dirty="0">
              <a:solidFill>
                <a:schemeClr val="accent6"/>
              </a:solidFill>
            </a:rPr>
            <a:t>Module 3</a:t>
          </a:r>
        </a:p>
        <a:p>
          <a:pPr algn="ctr"/>
          <a:r>
            <a:rPr lang="en-US" sz="1600" dirty="0"/>
            <a:t> </a:t>
          </a:r>
          <a:r>
            <a:rPr lang="en-US" sz="1600" b="0" i="1" dirty="0">
              <a:latin typeface="+mj-lt"/>
            </a:rPr>
            <a:t>Introduction to LMI</a:t>
          </a:r>
        </a:p>
      </dgm:t>
    </dgm:pt>
    <dgm:pt modelId="{5C53A8BB-0A78-42D7-84F4-C1C673DBFA22}" type="parTrans" cxnId="{482B7303-2A5E-4864-8ACC-E5CE32A64DD0}">
      <dgm:prSet/>
      <dgm:spPr/>
      <dgm:t>
        <a:bodyPr/>
        <a:lstStyle/>
        <a:p>
          <a:endParaRPr lang="en-US"/>
        </a:p>
      </dgm:t>
    </dgm:pt>
    <dgm:pt modelId="{36E51DD6-CE46-4912-8D1F-367E53C36F1E}" type="sibTrans" cxnId="{482B7303-2A5E-4864-8ACC-E5CE32A64DD0}">
      <dgm:prSet/>
      <dgm:spPr/>
      <dgm:t>
        <a:bodyPr/>
        <a:lstStyle/>
        <a:p>
          <a:endParaRPr lang="en-US"/>
        </a:p>
      </dgm:t>
    </dgm:pt>
    <dgm:pt modelId="{1571049E-0C28-4D95-A6CA-75D8A7F6F2B5}">
      <dgm:prSet custT="1"/>
      <dgm:spPr/>
      <dgm:t>
        <a:bodyPr/>
        <a:lstStyle/>
        <a:p>
          <a:r>
            <a:rPr lang="en-US" sz="1550" dirty="0"/>
            <a:t>Basic Terms and Definitions</a:t>
          </a:r>
        </a:p>
      </dgm:t>
    </dgm:pt>
    <dgm:pt modelId="{519C821B-F2EB-425B-963B-775D18315FDD}" type="parTrans" cxnId="{9CC95A29-1026-4757-9813-84FD6A94C9AF}">
      <dgm:prSet/>
      <dgm:spPr/>
      <dgm:t>
        <a:bodyPr/>
        <a:lstStyle/>
        <a:p>
          <a:endParaRPr lang="en-US"/>
        </a:p>
      </dgm:t>
    </dgm:pt>
    <dgm:pt modelId="{245904C6-74BC-4BC7-B5A5-8470A4AE0432}" type="sibTrans" cxnId="{9CC95A29-1026-4757-9813-84FD6A94C9AF}">
      <dgm:prSet/>
      <dgm:spPr/>
      <dgm:t>
        <a:bodyPr/>
        <a:lstStyle/>
        <a:p>
          <a:endParaRPr lang="en-US"/>
        </a:p>
      </dgm:t>
    </dgm:pt>
    <dgm:pt modelId="{18B870B2-7783-4D4F-972E-62AC3597BBBB}">
      <dgm:prSet custT="1"/>
      <dgm:spPr/>
      <dgm:t>
        <a:bodyPr/>
        <a:lstStyle/>
        <a:p>
          <a:r>
            <a:rPr lang="en-US" sz="1550" dirty="0"/>
            <a:t>Using P2C to Identify High-Value Careers</a:t>
          </a:r>
        </a:p>
      </dgm:t>
    </dgm:pt>
    <dgm:pt modelId="{250582E3-382B-488D-9ED1-8C35F0F13A14}" type="parTrans" cxnId="{B33325D3-31E4-47F7-A192-3CB271901AC0}">
      <dgm:prSet/>
      <dgm:spPr/>
      <dgm:t>
        <a:bodyPr/>
        <a:lstStyle/>
        <a:p>
          <a:endParaRPr lang="en-US"/>
        </a:p>
      </dgm:t>
    </dgm:pt>
    <dgm:pt modelId="{5C7FB00C-B5ED-4B2C-BD04-684638B78F6F}" type="sibTrans" cxnId="{B33325D3-31E4-47F7-A192-3CB271901AC0}">
      <dgm:prSet/>
      <dgm:spPr/>
      <dgm:t>
        <a:bodyPr/>
        <a:lstStyle/>
        <a:p>
          <a:endParaRPr lang="en-US"/>
        </a:p>
      </dgm:t>
    </dgm:pt>
    <dgm:pt modelId="{1812428F-D191-4F5C-9129-91215EECF6F4}">
      <dgm:prSet custT="1"/>
      <dgm:spPr/>
      <dgm:t>
        <a:bodyPr/>
        <a:lstStyle/>
        <a:p>
          <a:pPr algn="ctr"/>
          <a:r>
            <a:rPr lang="en-US" sz="1600" b="1" dirty="0">
              <a:solidFill>
                <a:schemeClr val="accent6"/>
              </a:solidFill>
            </a:rPr>
            <a:t>Module 4</a:t>
          </a:r>
        </a:p>
        <a:p>
          <a:pPr algn="ctr"/>
          <a:r>
            <a:rPr lang="en-US" sz="1600" i="1" dirty="0">
              <a:latin typeface="+mj-lt"/>
            </a:rPr>
            <a:t> Incorporating LMI into Educational Processes</a:t>
          </a:r>
        </a:p>
      </dgm:t>
    </dgm:pt>
    <dgm:pt modelId="{087C60EB-981E-47BF-B7E4-6B10037D04C6}" type="parTrans" cxnId="{E21A4EFB-D321-4345-8275-5B557D16D982}">
      <dgm:prSet/>
      <dgm:spPr/>
      <dgm:t>
        <a:bodyPr/>
        <a:lstStyle/>
        <a:p>
          <a:endParaRPr lang="en-US"/>
        </a:p>
      </dgm:t>
    </dgm:pt>
    <dgm:pt modelId="{1B4CC1FE-69FF-4094-BAEC-0830FD2288A6}" type="sibTrans" cxnId="{E21A4EFB-D321-4345-8275-5B557D16D982}">
      <dgm:prSet/>
      <dgm:spPr/>
      <dgm:t>
        <a:bodyPr/>
        <a:lstStyle/>
        <a:p>
          <a:endParaRPr lang="en-US"/>
        </a:p>
      </dgm:t>
    </dgm:pt>
    <dgm:pt modelId="{964C8C56-9CDE-4254-9D42-E7D0762F691D}">
      <dgm:prSet custT="1"/>
      <dgm:spPr/>
      <dgm:t>
        <a:bodyPr/>
        <a:lstStyle/>
        <a:p>
          <a:r>
            <a:rPr lang="en-US" sz="1500" dirty="0"/>
            <a:t>Career Exploration</a:t>
          </a:r>
        </a:p>
      </dgm:t>
    </dgm:pt>
    <dgm:pt modelId="{F7542E21-083A-47D5-BFD4-7EE9CC73B940}" type="parTrans" cxnId="{E4DF743C-3641-49FF-B797-403FAB6AE179}">
      <dgm:prSet/>
      <dgm:spPr/>
      <dgm:t>
        <a:bodyPr/>
        <a:lstStyle/>
        <a:p>
          <a:endParaRPr lang="en-US"/>
        </a:p>
      </dgm:t>
    </dgm:pt>
    <dgm:pt modelId="{5D38B1BF-A796-4E25-8F8D-814C942DEC50}" type="sibTrans" cxnId="{E4DF743C-3641-49FF-B797-403FAB6AE179}">
      <dgm:prSet/>
      <dgm:spPr/>
      <dgm:t>
        <a:bodyPr/>
        <a:lstStyle/>
        <a:p>
          <a:endParaRPr lang="en-US"/>
        </a:p>
      </dgm:t>
    </dgm:pt>
    <dgm:pt modelId="{A59F426E-3B9F-4342-B4C4-91ECE5745706}">
      <dgm:prSet phldrT="[Text]" custT="1"/>
      <dgm:spPr/>
      <dgm:t>
        <a:bodyPr/>
        <a:lstStyle/>
        <a:p>
          <a:r>
            <a:rPr lang="en-US" sz="1500" dirty="0"/>
            <a:t>The Need for a Skilled Workforce</a:t>
          </a:r>
        </a:p>
      </dgm:t>
    </dgm:pt>
    <dgm:pt modelId="{A6A5B239-9189-45AB-9A21-B626F2D3AE9C}" type="parTrans" cxnId="{AF79B132-11B7-44C4-9DD0-C263E0AB91D2}">
      <dgm:prSet/>
      <dgm:spPr/>
      <dgm:t>
        <a:bodyPr/>
        <a:lstStyle/>
        <a:p>
          <a:endParaRPr lang="en-US"/>
        </a:p>
      </dgm:t>
    </dgm:pt>
    <dgm:pt modelId="{CF2943F1-1496-4A7A-A76A-442DE6C7DFAE}" type="sibTrans" cxnId="{AF79B132-11B7-44C4-9DD0-C263E0AB91D2}">
      <dgm:prSet/>
      <dgm:spPr/>
      <dgm:t>
        <a:bodyPr/>
        <a:lstStyle/>
        <a:p>
          <a:endParaRPr lang="en-US"/>
        </a:p>
      </dgm:t>
    </dgm:pt>
    <dgm:pt modelId="{3C79C881-04ED-43C6-9F66-96CB16A86471}">
      <dgm:prSet phldrT="[Text]" custT="1"/>
      <dgm:spPr/>
      <dgm:t>
        <a:bodyPr/>
        <a:lstStyle/>
        <a:p>
          <a:r>
            <a:rPr lang="en-US" sz="1500" dirty="0"/>
            <a:t>Shifting Skill Demands</a:t>
          </a:r>
        </a:p>
      </dgm:t>
    </dgm:pt>
    <dgm:pt modelId="{7D4E33DF-6254-440E-9535-15965BB55CEA}" type="parTrans" cxnId="{3A79B9C3-D276-472D-BF02-C993A2C5A026}">
      <dgm:prSet/>
      <dgm:spPr/>
      <dgm:t>
        <a:bodyPr/>
        <a:lstStyle/>
        <a:p>
          <a:endParaRPr lang="en-US"/>
        </a:p>
      </dgm:t>
    </dgm:pt>
    <dgm:pt modelId="{8748EEFF-A093-45BF-95E7-CCF4191FDF59}" type="sibTrans" cxnId="{3A79B9C3-D276-472D-BF02-C993A2C5A026}">
      <dgm:prSet/>
      <dgm:spPr/>
      <dgm:t>
        <a:bodyPr/>
        <a:lstStyle/>
        <a:p>
          <a:endParaRPr lang="en-US"/>
        </a:p>
      </dgm:t>
    </dgm:pt>
    <dgm:pt modelId="{DB4D4926-8D46-4473-A352-DF9397BBB23B}">
      <dgm:prSet phldrT="[Text]" custT="1"/>
      <dgm:spPr/>
      <dgm:t>
        <a:bodyPr/>
        <a:lstStyle/>
        <a:p>
          <a:r>
            <a:rPr lang="en-US" sz="1500" dirty="0"/>
            <a:t>Problems and Solutions</a:t>
          </a:r>
        </a:p>
      </dgm:t>
    </dgm:pt>
    <dgm:pt modelId="{EAD306A6-E248-4603-8501-1B415AFECDD6}" type="parTrans" cxnId="{216A2147-882D-4622-B5A6-A5966305CC86}">
      <dgm:prSet/>
      <dgm:spPr/>
      <dgm:t>
        <a:bodyPr/>
        <a:lstStyle/>
        <a:p>
          <a:endParaRPr lang="en-US"/>
        </a:p>
      </dgm:t>
    </dgm:pt>
    <dgm:pt modelId="{DBCDACA7-8974-4F5F-8D08-8664B015B1E6}" type="sibTrans" cxnId="{216A2147-882D-4622-B5A6-A5966305CC86}">
      <dgm:prSet/>
      <dgm:spPr/>
      <dgm:t>
        <a:bodyPr/>
        <a:lstStyle/>
        <a:p>
          <a:endParaRPr lang="en-US"/>
        </a:p>
      </dgm:t>
    </dgm:pt>
    <dgm:pt modelId="{FEB8F74C-4158-458F-A319-7A1ECF6A9B9B}">
      <dgm:prSet phldrT="[Text]" custT="1"/>
      <dgm:spPr/>
      <dgm:t>
        <a:bodyPr/>
        <a:lstStyle/>
        <a:p>
          <a:r>
            <a:rPr lang="en-US" sz="1500" dirty="0"/>
            <a:t>LMI and Local High-Value Careers</a:t>
          </a:r>
        </a:p>
      </dgm:t>
    </dgm:pt>
    <dgm:pt modelId="{F22FF01C-A9A5-4961-9247-C29A198EED46}" type="parTrans" cxnId="{010D447E-23B4-4EAC-A695-6BBB0F325162}">
      <dgm:prSet/>
      <dgm:spPr/>
      <dgm:t>
        <a:bodyPr/>
        <a:lstStyle/>
        <a:p>
          <a:endParaRPr lang="en-US"/>
        </a:p>
      </dgm:t>
    </dgm:pt>
    <dgm:pt modelId="{A074ABBD-5DA0-43E6-AD28-7A6E227FE505}" type="sibTrans" cxnId="{010D447E-23B4-4EAC-A695-6BBB0F325162}">
      <dgm:prSet/>
      <dgm:spPr/>
      <dgm:t>
        <a:bodyPr/>
        <a:lstStyle/>
        <a:p>
          <a:endParaRPr lang="en-US"/>
        </a:p>
      </dgm:t>
    </dgm:pt>
    <dgm:pt modelId="{2343174A-675C-4E4B-B188-1F1C6D9D82A0}">
      <dgm:prSet phldrT="[Text]" custT="1"/>
      <dgm:spPr/>
      <dgm:t>
        <a:bodyPr/>
        <a:lstStyle/>
        <a:p>
          <a:r>
            <a:rPr lang="en-US" sz="1500" dirty="0"/>
            <a:t>The Power of Awareness to Inform and Prepare</a:t>
          </a:r>
        </a:p>
      </dgm:t>
    </dgm:pt>
    <dgm:pt modelId="{12AF1023-0D79-4831-8B66-3486B3C2462E}" type="parTrans" cxnId="{96300027-E193-4C44-9DFB-05AD41A1A271}">
      <dgm:prSet/>
      <dgm:spPr/>
      <dgm:t>
        <a:bodyPr/>
        <a:lstStyle/>
        <a:p>
          <a:endParaRPr lang="en-US"/>
        </a:p>
      </dgm:t>
    </dgm:pt>
    <dgm:pt modelId="{B9C1C61C-0985-4B9F-9D31-64EDAAE14989}" type="sibTrans" cxnId="{96300027-E193-4C44-9DFB-05AD41A1A271}">
      <dgm:prSet/>
      <dgm:spPr/>
      <dgm:t>
        <a:bodyPr/>
        <a:lstStyle/>
        <a:p>
          <a:endParaRPr lang="en-US"/>
        </a:p>
      </dgm:t>
    </dgm:pt>
    <dgm:pt modelId="{7235F7EE-2A1E-47DA-8547-ADC45EA84C80}">
      <dgm:prSet phldrT="[Text]" custT="1"/>
      <dgm:spPr/>
      <dgm:t>
        <a:bodyPr/>
        <a:lstStyle/>
        <a:p>
          <a:r>
            <a:rPr lang="en-US" sz="1500" dirty="0"/>
            <a:t>Pathway2Careers Overview</a:t>
          </a:r>
        </a:p>
      </dgm:t>
    </dgm:pt>
    <dgm:pt modelId="{CC437319-6811-4031-9D62-9B80A8C94021}" type="parTrans" cxnId="{FE5FBC91-E926-41D6-9466-21B3289D0EFC}">
      <dgm:prSet/>
      <dgm:spPr/>
      <dgm:t>
        <a:bodyPr/>
        <a:lstStyle/>
        <a:p>
          <a:endParaRPr lang="en-US"/>
        </a:p>
      </dgm:t>
    </dgm:pt>
    <dgm:pt modelId="{352700A8-705E-495F-881E-A3D98539FB17}" type="sibTrans" cxnId="{FE5FBC91-E926-41D6-9466-21B3289D0EFC}">
      <dgm:prSet/>
      <dgm:spPr/>
      <dgm:t>
        <a:bodyPr/>
        <a:lstStyle/>
        <a:p>
          <a:endParaRPr lang="en-US"/>
        </a:p>
      </dgm:t>
    </dgm:pt>
    <dgm:pt modelId="{F21B67D0-0E26-41CB-856C-95BBDE2C80CF}">
      <dgm:prSet custT="1"/>
      <dgm:spPr/>
      <dgm:t>
        <a:bodyPr/>
        <a:lstStyle/>
        <a:p>
          <a:r>
            <a:rPr lang="en-US" sz="1500" dirty="0"/>
            <a:t>Career Planning</a:t>
          </a:r>
        </a:p>
      </dgm:t>
    </dgm:pt>
    <dgm:pt modelId="{99F1C626-84A8-4C3F-AB14-C3292262DF11}" type="parTrans" cxnId="{EFB3D27F-865B-4162-99CB-5604B3B9F664}">
      <dgm:prSet/>
      <dgm:spPr/>
      <dgm:t>
        <a:bodyPr/>
        <a:lstStyle/>
        <a:p>
          <a:endParaRPr lang="en-US"/>
        </a:p>
      </dgm:t>
    </dgm:pt>
    <dgm:pt modelId="{4EB313AB-DE68-4658-9702-DD0BBDB184A5}" type="sibTrans" cxnId="{EFB3D27F-865B-4162-99CB-5604B3B9F664}">
      <dgm:prSet/>
      <dgm:spPr/>
      <dgm:t>
        <a:bodyPr/>
        <a:lstStyle/>
        <a:p>
          <a:endParaRPr lang="en-US"/>
        </a:p>
      </dgm:t>
    </dgm:pt>
    <dgm:pt modelId="{9FF10C19-107E-402C-9B07-D016D18BF600}">
      <dgm:prSet custT="1"/>
      <dgm:spPr/>
      <dgm:t>
        <a:bodyPr/>
        <a:lstStyle/>
        <a:p>
          <a:r>
            <a:rPr lang="en-US" sz="1500" dirty="0"/>
            <a:t>Policy and Practice</a:t>
          </a:r>
        </a:p>
      </dgm:t>
    </dgm:pt>
    <dgm:pt modelId="{9E0EF9FB-C9DD-4E50-855A-0A51029F618B}" type="parTrans" cxnId="{10EC8EBD-8F76-4F75-8C7C-A0F2675C51A0}">
      <dgm:prSet/>
      <dgm:spPr/>
      <dgm:t>
        <a:bodyPr/>
        <a:lstStyle/>
        <a:p>
          <a:endParaRPr lang="en-US"/>
        </a:p>
      </dgm:t>
    </dgm:pt>
    <dgm:pt modelId="{100B39A4-F4D8-4F84-9B58-BCB990932D59}" type="sibTrans" cxnId="{10EC8EBD-8F76-4F75-8C7C-A0F2675C51A0}">
      <dgm:prSet/>
      <dgm:spPr/>
      <dgm:t>
        <a:bodyPr/>
        <a:lstStyle/>
        <a:p>
          <a:endParaRPr lang="en-US"/>
        </a:p>
      </dgm:t>
    </dgm:pt>
    <dgm:pt modelId="{111FD3A0-1344-42E1-9456-5A61012A9631}">
      <dgm:prSet/>
      <dgm:spPr/>
      <dgm:t>
        <a:bodyPr/>
        <a:lstStyle/>
        <a:p>
          <a:endParaRPr lang="en-US" sz="1700" dirty="0"/>
        </a:p>
      </dgm:t>
    </dgm:pt>
    <dgm:pt modelId="{D9EF3B15-71A3-4BA4-8B00-5A870FCA90FC}" type="parTrans" cxnId="{4B28F675-592D-4C10-AD24-02A6AD33AFBB}">
      <dgm:prSet/>
      <dgm:spPr/>
      <dgm:t>
        <a:bodyPr/>
        <a:lstStyle/>
        <a:p>
          <a:endParaRPr lang="en-US"/>
        </a:p>
      </dgm:t>
    </dgm:pt>
    <dgm:pt modelId="{2D0C89D6-DAB9-477E-81B1-FB5614B9B31B}" type="sibTrans" cxnId="{4B28F675-592D-4C10-AD24-02A6AD33AFBB}">
      <dgm:prSet/>
      <dgm:spPr/>
      <dgm:t>
        <a:bodyPr/>
        <a:lstStyle/>
        <a:p>
          <a:endParaRPr lang="en-US"/>
        </a:p>
      </dgm:t>
    </dgm:pt>
    <dgm:pt modelId="{DDAB4422-5DD2-44E7-93BE-693CEE99AA29}">
      <dgm:prSet custT="1"/>
      <dgm:spPr/>
      <dgm:t>
        <a:bodyPr/>
        <a:lstStyle/>
        <a:p>
          <a:endParaRPr lang="en-US" sz="1500" dirty="0"/>
        </a:p>
      </dgm:t>
    </dgm:pt>
    <dgm:pt modelId="{5E065532-8F5D-4B48-B9A3-22FB6FB3D3C6}" type="parTrans" cxnId="{71D11CA5-8190-494D-8518-B0DAC26BE37F}">
      <dgm:prSet/>
      <dgm:spPr/>
      <dgm:t>
        <a:bodyPr/>
        <a:lstStyle/>
        <a:p>
          <a:endParaRPr lang="en-US"/>
        </a:p>
      </dgm:t>
    </dgm:pt>
    <dgm:pt modelId="{97481367-508B-42FC-9566-CC7ECDD39040}" type="sibTrans" cxnId="{71D11CA5-8190-494D-8518-B0DAC26BE37F}">
      <dgm:prSet/>
      <dgm:spPr/>
      <dgm:t>
        <a:bodyPr/>
        <a:lstStyle/>
        <a:p>
          <a:endParaRPr lang="en-US"/>
        </a:p>
      </dgm:t>
    </dgm:pt>
    <dgm:pt modelId="{0C01402A-5EE1-4F4B-B226-D022C25D0E35}" type="pres">
      <dgm:prSet presAssocID="{C3A7510D-E91A-4717-92D5-FFED1CEC710C}" presName="Name0" presStyleCnt="0">
        <dgm:presLayoutVars>
          <dgm:dir/>
          <dgm:animLvl val="lvl"/>
          <dgm:resizeHandles val="exact"/>
        </dgm:presLayoutVars>
      </dgm:prSet>
      <dgm:spPr/>
    </dgm:pt>
    <dgm:pt modelId="{0D092DA3-B632-4A1E-929F-6DA511602825}" type="pres">
      <dgm:prSet presAssocID="{27AAF6DD-9945-4646-B1B2-A4D973EAAC6D}" presName="linNode" presStyleCnt="0"/>
      <dgm:spPr/>
    </dgm:pt>
    <dgm:pt modelId="{2EA771B2-2CF2-423B-8A40-EA99CA77E45B}" type="pres">
      <dgm:prSet presAssocID="{27AAF6DD-9945-4646-B1B2-A4D973EAAC6D}" presName="parTx" presStyleLbl="revTx" presStyleIdx="0" presStyleCnt="4" custScaleX="133210">
        <dgm:presLayoutVars>
          <dgm:chMax val="1"/>
          <dgm:bulletEnabled val="1"/>
        </dgm:presLayoutVars>
      </dgm:prSet>
      <dgm:spPr/>
    </dgm:pt>
    <dgm:pt modelId="{D3AE1B91-F08F-46EB-8A2A-528487286023}" type="pres">
      <dgm:prSet presAssocID="{27AAF6DD-9945-4646-B1B2-A4D973EAAC6D}" presName="bracket" presStyleLbl="parChTrans1D1" presStyleIdx="0" presStyleCnt="4"/>
      <dgm:spPr/>
    </dgm:pt>
    <dgm:pt modelId="{964E88DD-E8F2-4395-9F4B-B501952F1CD7}" type="pres">
      <dgm:prSet presAssocID="{27AAF6DD-9945-4646-B1B2-A4D973EAAC6D}" presName="spH" presStyleCnt="0"/>
      <dgm:spPr/>
    </dgm:pt>
    <dgm:pt modelId="{E99F76E8-0781-46B8-A969-1F2EAD3FEBB9}" type="pres">
      <dgm:prSet presAssocID="{27AAF6DD-9945-4646-B1B2-A4D973EAAC6D}" presName="desTx" presStyleLbl="node1" presStyleIdx="0" presStyleCnt="4">
        <dgm:presLayoutVars>
          <dgm:bulletEnabled val="1"/>
        </dgm:presLayoutVars>
      </dgm:prSet>
      <dgm:spPr/>
    </dgm:pt>
    <dgm:pt modelId="{85487189-E70C-4E9E-836C-D3288F39B1E3}" type="pres">
      <dgm:prSet presAssocID="{2A2FFA79-CB97-42A1-B118-4CC2F1F2EEF6}" presName="spV" presStyleCnt="0"/>
      <dgm:spPr/>
    </dgm:pt>
    <dgm:pt modelId="{E6D8DFC6-109E-43CA-BE42-1C03820AD704}" type="pres">
      <dgm:prSet presAssocID="{ECEF73C4-B0D7-497B-B7E0-F4DDD32051FF}" presName="linNode" presStyleCnt="0"/>
      <dgm:spPr/>
    </dgm:pt>
    <dgm:pt modelId="{3734C194-C3BC-48E8-9629-F2A27DC5650A}" type="pres">
      <dgm:prSet presAssocID="{ECEF73C4-B0D7-497B-B7E0-F4DDD32051FF}" presName="parTx" presStyleLbl="revTx" presStyleIdx="1" presStyleCnt="4" custScaleX="133967">
        <dgm:presLayoutVars>
          <dgm:chMax val="1"/>
          <dgm:bulletEnabled val="1"/>
        </dgm:presLayoutVars>
      </dgm:prSet>
      <dgm:spPr/>
    </dgm:pt>
    <dgm:pt modelId="{1151A972-6E85-40EB-8308-CCBF1990D6BB}" type="pres">
      <dgm:prSet presAssocID="{ECEF73C4-B0D7-497B-B7E0-F4DDD32051FF}" presName="bracket" presStyleLbl="parChTrans1D1" presStyleIdx="1" presStyleCnt="4"/>
      <dgm:spPr/>
    </dgm:pt>
    <dgm:pt modelId="{79E11C64-D914-4D6E-A0F6-E9AA69B39E04}" type="pres">
      <dgm:prSet presAssocID="{ECEF73C4-B0D7-497B-B7E0-F4DDD32051FF}" presName="spH" presStyleCnt="0"/>
      <dgm:spPr/>
    </dgm:pt>
    <dgm:pt modelId="{0D0A561B-6E94-4E5F-80AD-D358D001DA92}" type="pres">
      <dgm:prSet presAssocID="{ECEF73C4-B0D7-497B-B7E0-F4DDD32051FF}" presName="desTx" presStyleLbl="node1" presStyleIdx="1" presStyleCnt="4">
        <dgm:presLayoutVars>
          <dgm:bulletEnabled val="1"/>
        </dgm:presLayoutVars>
      </dgm:prSet>
      <dgm:spPr/>
    </dgm:pt>
    <dgm:pt modelId="{C168EAF0-4FC4-4737-88AC-2009963737FF}" type="pres">
      <dgm:prSet presAssocID="{9D25767B-CF61-4586-B48C-402D219858A4}" presName="spV" presStyleCnt="0"/>
      <dgm:spPr/>
    </dgm:pt>
    <dgm:pt modelId="{83207709-6B34-4F37-8146-844449F4ED6D}" type="pres">
      <dgm:prSet presAssocID="{0F85938E-C905-46F8-BEE7-A2C211862E5F}" presName="linNode" presStyleCnt="0"/>
      <dgm:spPr/>
    </dgm:pt>
    <dgm:pt modelId="{CB676C07-2093-43BB-8308-32D8BBB262C2}" type="pres">
      <dgm:prSet presAssocID="{0F85938E-C905-46F8-BEE7-A2C211862E5F}" presName="parTx" presStyleLbl="revTx" presStyleIdx="2" presStyleCnt="4" custScaleX="134641">
        <dgm:presLayoutVars>
          <dgm:chMax val="1"/>
          <dgm:bulletEnabled val="1"/>
        </dgm:presLayoutVars>
      </dgm:prSet>
      <dgm:spPr/>
    </dgm:pt>
    <dgm:pt modelId="{336B422A-E64B-419B-AFE4-DC7F1AB16998}" type="pres">
      <dgm:prSet presAssocID="{0F85938E-C905-46F8-BEE7-A2C211862E5F}" presName="bracket" presStyleLbl="parChTrans1D1" presStyleIdx="2" presStyleCnt="4"/>
      <dgm:spPr/>
    </dgm:pt>
    <dgm:pt modelId="{D97595D4-8F4B-442A-9B68-3EB9A1899C98}" type="pres">
      <dgm:prSet presAssocID="{0F85938E-C905-46F8-BEE7-A2C211862E5F}" presName="spH" presStyleCnt="0"/>
      <dgm:spPr/>
    </dgm:pt>
    <dgm:pt modelId="{996B64F0-85F2-47A2-AA1D-A108FE16E3E2}" type="pres">
      <dgm:prSet presAssocID="{0F85938E-C905-46F8-BEE7-A2C211862E5F}" presName="desTx" presStyleLbl="node1" presStyleIdx="2" presStyleCnt="4">
        <dgm:presLayoutVars>
          <dgm:bulletEnabled val="1"/>
        </dgm:presLayoutVars>
      </dgm:prSet>
      <dgm:spPr/>
    </dgm:pt>
    <dgm:pt modelId="{0CF2998C-6FCD-4BCA-AD16-8A82D4D44752}" type="pres">
      <dgm:prSet presAssocID="{36E51DD6-CE46-4912-8D1F-367E53C36F1E}" presName="spV" presStyleCnt="0"/>
      <dgm:spPr/>
    </dgm:pt>
    <dgm:pt modelId="{8BA21FDB-7CF4-4149-9142-04FFF165DA87}" type="pres">
      <dgm:prSet presAssocID="{1812428F-D191-4F5C-9129-91215EECF6F4}" presName="linNode" presStyleCnt="0"/>
      <dgm:spPr/>
    </dgm:pt>
    <dgm:pt modelId="{FAD07A93-E34C-4290-B014-107B20D00B4A}" type="pres">
      <dgm:prSet presAssocID="{1812428F-D191-4F5C-9129-91215EECF6F4}" presName="parTx" presStyleLbl="revTx" presStyleIdx="3" presStyleCnt="4" custScaleX="136225">
        <dgm:presLayoutVars>
          <dgm:chMax val="1"/>
          <dgm:bulletEnabled val="1"/>
        </dgm:presLayoutVars>
      </dgm:prSet>
      <dgm:spPr/>
    </dgm:pt>
    <dgm:pt modelId="{6BD6500A-69C0-4244-B0B9-61FE06024564}" type="pres">
      <dgm:prSet presAssocID="{1812428F-D191-4F5C-9129-91215EECF6F4}" presName="bracket" presStyleLbl="parChTrans1D1" presStyleIdx="3" presStyleCnt="4"/>
      <dgm:spPr/>
    </dgm:pt>
    <dgm:pt modelId="{355E4875-D1F6-43AB-A564-A61A9F779BE5}" type="pres">
      <dgm:prSet presAssocID="{1812428F-D191-4F5C-9129-91215EECF6F4}" presName="spH" presStyleCnt="0"/>
      <dgm:spPr/>
    </dgm:pt>
    <dgm:pt modelId="{A5FF1824-389B-4935-85E9-F8383E0648C6}" type="pres">
      <dgm:prSet presAssocID="{1812428F-D191-4F5C-9129-91215EECF6F4}" presName="desTx" presStyleLbl="node1" presStyleIdx="3" presStyleCnt="4">
        <dgm:presLayoutVars>
          <dgm:bulletEnabled val="1"/>
        </dgm:presLayoutVars>
      </dgm:prSet>
      <dgm:spPr/>
    </dgm:pt>
  </dgm:ptLst>
  <dgm:cxnLst>
    <dgm:cxn modelId="{A9A94100-4455-4FEF-8885-91CF4EF28E9E}" srcId="{C3A7510D-E91A-4717-92D5-FFED1CEC710C}" destId="{27AAF6DD-9945-4646-B1B2-A4D973EAAC6D}" srcOrd="0" destOrd="0" parTransId="{31E33A83-3282-4BC9-A647-64B52446277C}" sibTransId="{2A2FFA79-CB97-42A1-B118-4CC2F1F2EEF6}"/>
    <dgm:cxn modelId="{482B7303-2A5E-4864-8ACC-E5CE32A64DD0}" srcId="{C3A7510D-E91A-4717-92D5-FFED1CEC710C}" destId="{0F85938E-C905-46F8-BEE7-A2C211862E5F}" srcOrd="2" destOrd="0" parTransId="{5C53A8BB-0A78-42D7-84F4-C1C673DBFA22}" sibTransId="{36E51DD6-CE46-4912-8D1F-367E53C36F1E}"/>
    <dgm:cxn modelId="{C7458406-D262-4C40-A8B2-75F344D79E95}" type="presOf" srcId="{7235F7EE-2A1E-47DA-8547-ADC45EA84C80}" destId="{0D0A561B-6E94-4E5F-80AD-D358D001DA92}" srcOrd="0" destOrd="3" presId="urn:diagrams.loki3.com/BracketList"/>
    <dgm:cxn modelId="{FDC7CA1F-D7FD-42BF-9D52-58D7C9EBEA60}" type="presOf" srcId="{3C79C881-04ED-43C6-9F66-96CB16A86471}" destId="{E99F76E8-0781-46B8-A969-1F2EAD3FEBB9}" srcOrd="0" destOrd="2" presId="urn:diagrams.loki3.com/BracketList"/>
    <dgm:cxn modelId="{96300027-E193-4C44-9DFB-05AD41A1A271}" srcId="{ECEF73C4-B0D7-497B-B7E0-F4DDD32051FF}" destId="{2343174A-675C-4E4B-B188-1F1C6D9D82A0}" srcOrd="2" destOrd="0" parTransId="{12AF1023-0D79-4831-8B66-3486B3C2462E}" sibTransId="{B9C1C61C-0985-4B9F-9D31-64EDAAE14989}"/>
    <dgm:cxn modelId="{BFBC3D29-31A8-48C6-9003-F302FF5D501A}" type="presOf" srcId="{964C8C56-9CDE-4254-9D42-E7D0762F691D}" destId="{A5FF1824-389B-4935-85E9-F8383E0648C6}" srcOrd="0" destOrd="0" presId="urn:diagrams.loki3.com/BracketList"/>
    <dgm:cxn modelId="{9CC95A29-1026-4757-9813-84FD6A94C9AF}" srcId="{0F85938E-C905-46F8-BEE7-A2C211862E5F}" destId="{1571049E-0C28-4D95-A6CA-75D8A7F6F2B5}" srcOrd="1" destOrd="0" parTransId="{519C821B-F2EB-425B-963B-775D18315FDD}" sibTransId="{245904C6-74BC-4BC7-B5A5-8470A4AE0432}"/>
    <dgm:cxn modelId="{AF79B132-11B7-44C4-9DD0-C263E0AB91D2}" srcId="{27AAF6DD-9945-4646-B1B2-A4D973EAAC6D}" destId="{A59F426E-3B9F-4342-B4C4-91ECE5745706}" srcOrd="1" destOrd="0" parTransId="{A6A5B239-9189-45AB-9A21-B626F2D3AE9C}" sibTransId="{CF2943F1-1496-4A7A-A76A-442DE6C7DFAE}"/>
    <dgm:cxn modelId="{AA425239-E861-40C4-AB99-E303FDD8F28C}" type="presOf" srcId="{2343174A-675C-4E4B-B188-1F1C6D9D82A0}" destId="{0D0A561B-6E94-4E5F-80AD-D358D001DA92}" srcOrd="0" destOrd="2" presId="urn:diagrams.loki3.com/BracketList"/>
    <dgm:cxn modelId="{E4DF743C-3641-49FF-B797-403FAB6AE179}" srcId="{1812428F-D191-4F5C-9129-91215EECF6F4}" destId="{964C8C56-9CDE-4254-9D42-E7D0762F691D}" srcOrd="0" destOrd="0" parTransId="{F7542E21-083A-47D5-BFD4-7EE9CC73B940}" sibTransId="{5D38B1BF-A796-4E25-8F8D-814C942DEC50}"/>
    <dgm:cxn modelId="{5D83863E-BD6D-4DCF-B25C-F6797DCF3C9C}" type="presOf" srcId="{18B870B2-7783-4D4F-972E-62AC3597BBBB}" destId="{996B64F0-85F2-47A2-AA1D-A108FE16E3E2}" srcOrd="0" destOrd="2" presId="urn:diagrams.loki3.com/BracketList"/>
    <dgm:cxn modelId="{216A2147-882D-4622-B5A6-A5966305CC86}" srcId="{27AAF6DD-9945-4646-B1B2-A4D973EAAC6D}" destId="{DB4D4926-8D46-4473-A352-DF9397BBB23B}" srcOrd="3" destOrd="0" parTransId="{EAD306A6-E248-4603-8501-1B415AFECDD6}" sibTransId="{DBCDACA7-8974-4F5F-8D08-8664B015B1E6}"/>
    <dgm:cxn modelId="{CACF4356-0F88-4142-BC1A-2DB2E9131B16}" type="presOf" srcId="{DDAB4422-5DD2-44E7-93BE-693CEE99AA29}" destId="{996B64F0-85F2-47A2-AA1D-A108FE16E3E2}" srcOrd="0" destOrd="0" presId="urn:diagrams.loki3.com/BracketList"/>
    <dgm:cxn modelId="{A603375B-75C6-4611-A832-754A60766C8D}" type="presOf" srcId="{1812428F-D191-4F5C-9129-91215EECF6F4}" destId="{FAD07A93-E34C-4290-B014-107B20D00B4A}" srcOrd="0" destOrd="0" presId="urn:diagrams.loki3.com/BracketList"/>
    <dgm:cxn modelId="{D80AE367-619C-44F2-8E9F-1F1CA0AAC236}" type="presOf" srcId="{27AAF6DD-9945-4646-B1B2-A4D973EAAC6D}" destId="{2EA771B2-2CF2-423B-8A40-EA99CA77E45B}" srcOrd="0" destOrd="0" presId="urn:diagrams.loki3.com/BracketList"/>
    <dgm:cxn modelId="{4B28F675-592D-4C10-AD24-02A6AD33AFBB}" srcId="{0F85938E-C905-46F8-BEE7-A2C211862E5F}" destId="{111FD3A0-1344-42E1-9456-5A61012A9631}" srcOrd="3" destOrd="0" parTransId="{D9EF3B15-71A3-4BA4-8B00-5A870FCA90FC}" sibTransId="{2D0C89D6-DAB9-477E-81B1-FB5614B9B31B}"/>
    <dgm:cxn modelId="{D9A43479-85F9-46FF-8490-FDC5AE1AE516}" srcId="{27AAF6DD-9945-4646-B1B2-A4D973EAAC6D}" destId="{08779E96-8976-49D6-AF17-68E900113ED4}" srcOrd="0" destOrd="0" parTransId="{914EE796-761C-4DD0-9D22-077BB7E4A340}" sibTransId="{B560C1BB-06D3-4766-8086-CB2A99716469}"/>
    <dgm:cxn modelId="{010D447E-23B4-4EAC-A695-6BBB0F325162}" srcId="{ECEF73C4-B0D7-497B-B7E0-F4DDD32051FF}" destId="{FEB8F74C-4158-458F-A319-7A1ECF6A9B9B}" srcOrd="1" destOrd="0" parTransId="{F22FF01C-A9A5-4961-9247-C29A198EED46}" sibTransId="{A074ABBD-5DA0-43E6-AD28-7A6E227FE505}"/>
    <dgm:cxn modelId="{EFB3D27F-865B-4162-99CB-5604B3B9F664}" srcId="{1812428F-D191-4F5C-9129-91215EECF6F4}" destId="{F21B67D0-0E26-41CB-856C-95BBDE2C80CF}" srcOrd="1" destOrd="0" parTransId="{99F1C626-84A8-4C3F-AB14-C3292262DF11}" sibTransId="{4EB313AB-DE68-4658-9702-DD0BBDB184A5}"/>
    <dgm:cxn modelId="{11969A80-1F14-451D-8387-C52A668AF3FE}" type="presOf" srcId="{DB4D4926-8D46-4473-A352-DF9397BBB23B}" destId="{E99F76E8-0781-46B8-A969-1F2EAD3FEBB9}" srcOrd="0" destOrd="3" presId="urn:diagrams.loki3.com/BracketList"/>
    <dgm:cxn modelId="{74B99A88-D732-44EA-BBA1-76AF4835BDDA}" type="presOf" srcId="{DDF3AED6-18BA-48C6-9C4D-E5D901547A86}" destId="{0D0A561B-6E94-4E5F-80AD-D358D001DA92}" srcOrd="0" destOrd="0" presId="urn:diagrams.loki3.com/BracketList"/>
    <dgm:cxn modelId="{FE5FBC91-E926-41D6-9466-21B3289D0EFC}" srcId="{ECEF73C4-B0D7-497B-B7E0-F4DDD32051FF}" destId="{7235F7EE-2A1E-47DA-8547-ADC45EA84C80}" srcOrd="3" destOrd="0" parTransId="{CC437319-6811-4031-9D62-9B80A8C94021}" sibTransId="{352700A8-705E-495F-881E-A3D98539FB17}"/>
    <dgm:cxn modelId="{3BA4E99D-EEE3-4C30-8FCB-DC81728EF4F5}" type="presOf" srcId="{08779E96-8976-49D6-AF17-68E900113ED4}" destId="{E99F76E8-0781-46B8-A969-1F2EAD3FEBB9}" srcOrd="0" destOrd="0" presId="urn:diagrams.loki3.com/BracketList"/>
    <dgm:cxn modelId="{FABA6DA2-AEBD-48B6-BFEA-73DF9D680D94}" type="presOf" srcId="{ECEF73C4-B0D7-497B-B7E0-F4DDD32051FF}" destId="{3734C194-C3BC-48E8-9629-F2A27DC5650A}" srcOrd="0" destOrd="0" presId="urn:diagrams.loki3.com/BracketList"/>
    <dgm:cxn modelId="{71D11CA5-8190-494D-8518-B0DAC26BE37F}" srcId="{0F85938E-C905-46F8-BEE7-A2C211862E5F}" destId="{DDAB4422-5DD2-44E7-93BE-693CEE99AA29}" srcOrd="0" destOrd="0" parTransId="{5E065532-8F5D-4B48-B9A3-22FB6FB3D3C6}" sibTransId="{97481367-508B-42FC-9566-CC7ECDD39040}"/>
    <dgm:cxn modelId="{14C823A8-D2CD-4CAF-8E1E-7785CAA205F5}" type="presOf" srcId="{9FF10C19-107E-402C-9B07-D016D18BF600}" destId="{A5FF1824-389B-4935-85E9-F8383E0648C6}" srcOrd="0" destOrd="2" presId="urn:diagrams.loki3.com/BracketList"/>
    <dgm:cxn modelId="{7FA3A0B3-73F8-4890-AC51-7CD9B525DFC0}" type="presOf" srcId="{FEB8F74C-4158-458F-A319-7A1ECF6A9B9B}" destId="{0D0A561B-6E94-4E5F-80AD-D358D001DA92}" srcOrd="0" destOrd="1" presId="urn:diagrams.loki3.com/BracketList"/>
    <dgm:cxn modelId="{10EC8EBD-8F76-4F75-8C7C-A0F2675C51A0}" srcId="{1812428F-D191-4F5C-9129-91215EECF6F4}" destId="{9FF10C19-107E-402C-9B07-D016D18BF600}" srcOrd="2" destOrd="0" parTransId="{9E0EF9FB-C9DD-4E50-855A-0A51029F618B}" sibTransId="{100B39A4-F4D8-4F84-9B58-BCB990932D59}"/>
    <dgm:cxn modelId="{3A79B9C3-D276-472D-BF02-C993A2C5A026}" srcId="{27AAF6DD-9945-4646-B1B2-A4D973EAAC6D}" destId="{3C79C881-04ED-43C6-9F66-96CB16A86471}" srcOrd="2" destOrd="0" parTransId="{7D4E33DF-6254-440E-9535-15965BB55CEA}" sibTransId="{8748EEFF-A093-45BF-95E7-CCF4191FDF59}"/>
    <dgm:cxn modelId="{8E45D4C7-B373-4BB6-88D2-6FDC4B4988A9}" type="presOf" srcId="{111FD3A0-1344-42E1-9456-5A61012A9631}" destId="{996B64F0-85F2-47A2-AA1D-A108FE16E3E2}" srcOrd="0" destOrd="3" presId="urn:diagrams.loki3.com/BracketList"/>
    <dgm:cxn modelId="{77925DC8-1928-4C93-ADCA-92DC08D7CA2D}" type="presOf" srcId="{F21B67D0-0E26-41CB-856C-95BBDE2C80CF}" destId="{A5FF1824-389B-4935-85E9-F8383E0648C6}" srcOrd="0" destOrd="1" presId="urn:diagrams.loki3.com/BracketList"/>
    <dgm:cxn modelId="{B33325D3-31E4-47F7-A192-3CB271901AC0}" srcId="{0F85938E-C905-46F8-BEE7-A2C211862E5F}" destId="{18B870B2-7783-4D4F-972E-62AC3597BBBB}" srcOrd="2" destOrd="0" parTransId="{250582E3-382B-488D-9ED1-8C35F0F13A14}" sibTransId="{5C7FB00C-B5ED-4B2C-BD04-684638B78F6F}"/>
    <dgm:cxn modelId="{9D55AFE0-138E-4813-802A-7DAFB823CF06}" type="presOf" srcId="{0F85938E-C905-46F8-BEE7-A2C211862E5F}" destId="{CB676C07-2093-43BB-8308-32D8BBB262C2}" srcOrd="0" destOrd="0" presId="urn:diagrams.loki3.com/BracketList"/>
    <dgm:cxn modelId="{597191E3-39AE-410C-ACE0-0BBFE4ECDF06}" type="presOf" srcId="{C3A7510D-E91A-4717-92D5-FFED1CEC710C}" destId="{0C01402A-5EE1-4F4B-B226-D022C25D0E35}" srcOrd="0" destOrd="0" presId="urn:diagrams.loki3.com/BracketList"/>
    <dgm:cxn modelId="{8CA432E6-3028-4789-8488-0CA95A9EAFF8}" srcId="{ECEF73C4-B0D7-497B-B7E0-F4DDD32051FF}" destId="{DDF3AED6-18BA-48C6-9C4D-E5D901547A86}" srcOrd="0" destOrd="0" parTransId="{684C5E87-6CC7-4E7B-AB30-BF10D472CEDC}" sibTransId="{474B9B27-6D4F-4106-BE87-BB98138FA745}"/>
    <dgm:cxn modelId="{02C444EB-7FE6-4699-A9DE-E1F0069D8EEC}" type="presOf" srcId="{1571049E-0C28-4D95-A6CA-75D8A7F6F2B5}" destId="{996B64F0-85F2-47A2-AA1D-A108FE16E3E2}" srcOrd="0" destOrd="1" presId="urn:diagrams.loki3.com/BracketList"/>
    <dgm:cxn modelId="{39A37FEF-4754-4DD0-A623-6D3A7B78A0A3}" type="presOf" srcId="{A59F426E-3B9F-4342-B4C4-91ECE5745706}" destId="{E99F76E8-0781-46B8-A969-1F2EAD3FEBB9}" srcOrd="0" destOrd="1" presId="urn:diagrams.loki3.com/BracketList"/>
    <dgm:cxn modelId="{E21A4EFB-D321-4345-8275-5B557D16D982}" srcId="{C3A7510D-E91A-4717-92D5-FFED1CEC710C}" destId="{1812428F-D191-4F5C-9129-91215EECF6F4}" srcOrd="3" destOrd="0" parTransId="{087C60EB-981E-47BF-B7E4-6B10037D04C6}" sibTransId="{1B4CC1FE-69FF-4094-BAEC-0830FD2288A6}"/>
    <dgm:cxn modelId="{C62315FE-94A8-477C-B350-CC8FF969B48B}" srcId="{C3A7510D-E91A-4717-92D5-FFED1CEC710C}" destId="{ECEF73C4-B0D7-497B-B7E0-F4DDD32051FF}" srcOrd="1" destOrd="0" parTransId="{7625457D-1C29-41CE-A731-4D4A295FC4D2}" sibTransId="{9D25767B-CF61-4586-B48C-402D219858A4}"/>
    <dgm:cxn modelId="{6C236DAA-F1AB-4BAF-B128-41EB5339E3C1}" type="presParOf" srcId="{0C01402A-5EE1-4F4B-B226-D022C25D0E35}" destId="{0D092DA3-B632-4A1E-929F-6DA511602825}" srcOrd="0" destOrd="0" presId="urn:diagrams.loki3.com/BracketList"/>
    <dgm:cxn modelId="{D7F87215-6052-4328-A7A8-2CCCE3591C32}" type="presParOf" srcId="{0D092DA3-B632-4A1E-929F-6DA511602825}" destId="{2EA771B2-2CF2-423B-8A40-EA99CA77E45B}" srcOrd="0" destOrd="0" presId="urn:diagrams.loki3.com/BracketList"/>
    <dgm:cxn modelId="{13F8CEF7-D636-40BB-AB8D-3129834DC51F}" type="presParOf" srcId="{0D092DA3-B632-4A1E-929F-6DA511602825}" destId="{D3AE1B91-F08F-46EB-8A2A-528487286023}" srcOrd="1" destOrd="0" presId="urn:diagrams.loki3.com/BracketList"/>
    <dgm:cxn modelId="{190B5DA9-32DC-4505-9575-D2102E0517D6}" type="presParOf" srcId="{0D092DA3-B632-4A1E-929F-6DA511602825}" destId="{964E88DD-E8F2-4395-9F4B-B501952F1CD7}" srcOrd="2" destOrd="0" presId="urn:diagrams.loki3.com/BracketList"/>
    <dgm:cxn modelId="{3A891414-63FE-4DD4-A165-CA4B351D3B7C}" type="presParOf" srcId="{0D092DA3-B632-4A1E-929F-6DA511602825}" destId="{E99F76E8-0781-46B8-A969-1F2EAD3FEBB9}" srcOrd="3" destOrd="0" presId="urn:diagrams.loki3.com/BracketList"/>
    <dgm:cxn modelId="{9F0BA0E9-7A95-4681-810D-089C75FA963B}" type="presParOf" srcId="{0C01402A-5EE1-4F4B-B226-D022C25D0E35}" destId="{85487189-E70C-4E9E-836C-D3288F39B1E3}" srcOrd="1" destOrd="0" presId="urn:diagrams.loki3.com/BracketList"/>
    <dgm:cxn modelId="{58354A10-FC92-4767-A54F-C62B25D31E06}" type="presParOf" srcId="{0C01402A-5EE1-4F4B-B226-D022C25D0E35}" destId="{E6D8DFC6-109E-43CA-BE42-1C03820AD704}" srcOrd="2" destOrd="0" presId="urn:diagrams.loki3.com/BracketList"/>
    <dgm:cxn modelId="{71E2AA2B-7DFA-47CF-B455-E4BCB9CA99CA}" type="presParOf" srcId="{E6D8DFC6-109E-43CA-BE42-1C03820AD704}" destId="{3734C194-C3BC-48E8-9629-F2A27DC5650A}" srcOrd="0" destOrd="0" presId="urn:diagrams.loki3.com/BracketList"/>
    <dgm:cxn modelId="{26DE4F89-A552-404B-8F92-1AD319DAC955}" type="presParOf" srcId="{E6D8DFC6-109E-43CA-BE42-1C03820AD704}" destId="{1151A972-6E85-40EB-8308-CCBF1990D6BB}" srcOrd="1" destOrd="0" presId="urn:diagrams.loki3.com/BracketList"/>
    <dgm:cxn modelId="{45BA114F-5728-4A90-8DE5-24A98C18AE6E}" type="presParOf" srcId="{E6D8DFC6-109E-43CA-BE42-1C03820AD704}" destId="{79E11C64-D914-4D6E-A0F6-E9AA69B39E04}" srcOrd="2" destOrd="0" presId="urn:diagrams.loki3.com/BracketList"/>
    <dgm:cxn modelId="{7734C66B-EEEF-4EA4-8721-ECBFC2B661B9}" type="presParOf" srcId="{E6D8DFC6-109E-43CA-BE42-1C03820AD704}" destId="{0D0A561B-6E94-4E5F-80AD-D358D001DA92}" srcOrd="3" destOrd="0" presId="urn:diagrams.loki3.com/BracketList"/>
    <dgm:cxn modelId="{0FA62D6E-624B-451B-B794-38321BB1F351}" type="presParOf" srcId="{0C01402A-5EE1-4F4B-B226-D022C25D0E35}" destId="{C168EAF0-4FC4-4737-88AC-2009963737FF}" srcOrd="3" destOrd="0" presId="urn:diagrams.loki3.com/BracketList"/>
    <dgm:cxn modelId="{C7392B4D-DD04-43CD-9763-799B30E7D002}" type="presParOf" srcId="{0C01402A-5EE1-4F4B-B226-D022C25D0E35}" destId="{83207709-6B34-4F37-8146-844449F4ED6D}" srcOrd="4" destOrd="0" presId="urn:diagrams.loki3.com/BracketList"/>
    <dgm:cxn modelId="{77CE9DAB-D2D6-4A9B-9DFB-78F949D80CF7}" type="presParOf" srcId="{83207709-6B34-4F37-8146-844449F4ED6D}" destId="{CB676C07-2093-43BB-8308-32D8BBB262C2}" srcOrd="0" destOrd="0" presId="urn:diagrams.loki3.com/BracketList"/>
    <dgm:cxn modelId="{4F1B1457-D0D4-495E-9643-EA5CAA3AA301}" type="presParOf" srcId="{83207709-6B34-4F37-8146-844449F4ED6D}" destId="{336B422A-E64B-419B-AFE4-DC7F1AB16998}" srcOrd="1" destOrd="0" presId="urn:diagrams.loki3.com/BracketList"/>
    <dgm:cxn modelId="{BDA9D67F-7B26-42A9-9B30-9B7559AA35A4}" type="presParOf" srcId="{83207709-6B34-4F37-8146-844449F4ED6D}" destId="{D97595D4-8F4B-442A-9B68-3EB9A1899C98}" srcOrd="2" destOrd="0" presId="urn:diagrams.loki3.com/BracketList"/>
    <dgm:cxn modelId="{91AC9A65-97E1-408A-82E0-CFAD09980CFB}" type="presParOf" srcId="{83207709-6B34-4F37-8146-844449F4ED6D}" destId="{996B64F0-85F2-47A2-AA1D-A108FE16E3E2}" srcOrd="3" destOrd="0" presId="urn:diagrams.loki3.com/BracketList"/>
    <dgm:cxn modelId="{B36AD1D9-665A-4C11-B1DC-864BE884C6AD}" type="presParOf" srcId="{0C01402A-5EE1-4F4B-B226-D022C25D0E35}" destId="{0CF2998C-6FCD-4BCA-AD16-8A82D4D44752}" srcOrd="5" destOrd="0" presId="urn:diagrams.loki3.com/BracketList"/>
    <dgm:cxn modelId="{7D75AD69-4997-4795-B4F6-6D7B1FFEFBE1}" type="presParOf" srcId="{0C01402A-5EE1-4F4B-B226-D022C25D0E35}" destId="{8BA21FDB-7CF4-4149-9142-04FFF165DA87}" srcOrd="6" destOrd="0" presId="urn:diagrams.loki3.com/BracketList"/>
    <dgm:cxn modelId="{4729C768-507F-46D8-869C-2551D75F7667}" type="presParOf" srcId="{8BA21FDB-7CF4-4149-9142-04FFF165DA87}" destId="{FAD07A93-E34C-4290-B014-107B20D00B4A}" srcOrd="0" destOrd="0" presId="urn:diagrams.loki3.com/BracketList"/>
    <dgm:cxn modelId="{968CFFC9-9241-4537-AF24-72CDC606755C}" type="presParOf" srcId="{8BA21FDB-7CF4-4149-9142-04FFF165DA87}" destId="{6BD6500A-69C0-4244-B0B9-61FE06024564}" srcOrd="1" destOrd="0" presId="urn:diagrams.loki3.com/BracketList"/>
    <dgm:cxn modelId="{E7C46F2B-C31F-4806-973D-16133BA14A9A}" type="presParOf" srcId="{8BA21FDB-7CF4-4149-9142-04FFF165DA87}" destId="{355E4875-D1F6-43AB-A564-A61A9F779BE5}" srcOrd="2" destOrd="0" presId="urn:diagrams.loki3.com/BracketList"/>
    <dgm:cxn modelId="{EA5868F1-5A10-4756-BE1E-2C36A450AE86}" type="presParOf" srcId="{8BA21FDB-7CF4-4149-9142-04FFF165DA87}" destId="{A5FF1824-389B-4935-85E9-F8383E0648C6}" srcOrd="3" destOrd="0" presId="urn:diagrams.loki3.com/Bracke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3C4F84D-7FF1-4903-A711-18784BAC36B8}" type="doc">
      <dgm:prSet loTypeId="urn:microsoft.com/office/officeart/2005/8/layout/vList4" loCatId="list" qsTypeId="urn:microsoft.com/office/officeart/2005/8/quickstyle/simple4" qsCatId="simple" csTypeId="urn:microsoft.com/office/officeart/2005/8/colors/accent5_2" csCatId="accent5" phldr="1"/>
      <dgm:spPr/>
      <dgm:t>
        <a:bodyPr/>
        <a:lstStyle/>
        <a:p>
          <a:endParaRPr lang="en-US"/>
        </a:p>
      </dgm:t>
    </dgm:pt>
    <dgm:pt modelId="{12792FCA-8AE6-4359-840A-E5CA820258AE}">
      <dgm:prSet phldrT="[Text]" custT="1"/>
      <dgm:spPr>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lumMod val="75000"/>
              </a:schemeClr>
            </a:gs>
          </a:gsLst>
        </a:gradFill>
      </dgm:spPr>
      <dgm:t>
        <a:bodyPr/>
        <a:lstStyle/>
        <a:p>
          <a:pPr>
            <a:lnSpc>
              <a:spcPct val="100000"/>
            </a:lnSpc>
            <a:spcAft>
              <a:spcPts val="300"/>
            </a:spcAft>
          </a:pPr>
          <a:r>
            <a:rPr lang="en-US" sz="1800" b="1" dirty="0">
              <a:effectLst>
                <a:outerShdw blurRad="38100" dist="38100" dir="2700000" algn="tl">
                  <a:srgbClr val="000000">
                    <a:alpha val="43137"/>
                  </a:srgbClr>
                </a:outerShdw>
              </a:effectLst>
              <a:latin typeface="Malgun Gothic" panose="020B0503020000020004" pitchFamily="34" charset="-127"/>
              <a:ea typeface="Malgun Gothic" panose="020B0503020000020004" pitchFamily="34" charset="-127"/>
            </a:rPr>
            <a:t>Motivation to Learn</a:t>
          </a:r>
        </a:p>
        <a:p>
          <a:pPr>
            <a:lnSpc>
              <a:spcPct val="100000"/>
            </a:lnSpc>
            <a:spcAft>
              <a:spcPts val="0"/>
            </a:spcAft>
          </a:pPr>
          <a:r>
            <a:rPr lang="en-US" sz="1200" dirty="0">
              <a:solidFill>
                <a:schemeClr val="bg1">
                  <a:lumMod val="95000"/>
                </a:schemeClr>
              </a:solidFill>
              <a:effectLst>
                <a:outerShdw blurRad="38100" dist="38100" dir="2700000" algn="tl">
                  <a:srgbClr val="000000">
                    <a:alpha val="43137"/>
                  </a:srgbClr>
                </a:outerShdw>
              </a:effectLst>
            </a:rPr>
            <a:t>(</a:t>
          </a:r>
          <a:r>
            <a:rPr lang="en-US" sz="1200" dirty="0" err="1">
              <a:solidFill>
                <a:schemeClr val="bg1">
                  <a:lumMod val="95000"/>
                </a:schemeClr>
              </a:solidFill>
              <a:effectLst>
                <a:outerShdw blurRad="38100" dist="38100" dir="2700000" algn="tl">
                  <a:srgbClr val="000000">
                    <a:alpha val="43137"/>
                  </a:srgbClr>
                </a:outerShdw>
              </a:effectLst>
            </a:rPr>
            <a:t>Frymier</a:t>
          </a:r>
          <a:r>
            <a:rPr lang="en-US" sz="1200" dirty="0">
              <a:solidFill>
                <a:schemeClr val="bg1">
                  <a:lumMod val="95000"/>
                </a:schemeClr>
              </a:solidFill>
              <a:effectLst>
                <a:outerShdw blurRad="38100" dist="38100" dir="2700000" algn="tl">
                  <a:srgbClr val="000000">
                    <a:alpha val="43137"/>
                  </a:srgbClr>
                </a:outerShdw>
              </a:effectLst>
            </a:rPr>
            <a:t> &amp; Shulman, 1995; Jang, 2008)</a:t>
          </a:r>
          <a:endParaRPr lang="en-US" sz="1200" b="1" dirty="0">
            <a:solidFill>
              <a:schemeClr val="bg1">
                <a:lumMod val="95000"/>
              </a:schemeClr>
            </a:solidFill>
            <a:effectLst>
              <a:outerShdw blurRad="38100" dist="38100" dir="2700000" algn="tl">
                <a:srgbClr val="000000">
                  <a:alpha val="43137"/>
                </a:srgbClr>
              </a:outerShdw>
            </a:effectLst>
          </a:endParaRPr>
        </a:p>
      </dgm:t>
    </dgm:pt>
    <dgm:pt modelId="{E35BECEF-96C4-49FA-B659-DE52B2CD44DD}" type="parTrans" cxnId="{ECA55C4D-FB65-4237-9B38-5DF73B49F308}">
      <dgm:prSet/>
      <dgm:spPr/>
      <dgm:t>
        <a:bodyPr/>
        <a:lstStyle/>
        <a:p>
          <a:endParaRPr lang="en-US"/>
        </a:p>
      </dgm:t>
    </dgm:pt>
    <dgm:pt modelId="{7BF10651-C294-4352-95DA-71754F5EF04E}" type="sibTrans" cxnId="{ECA55C4D-FB65-4237-9B38-5DF73B49F308}">
      <dgm:prSet/>
      <dgm:spPr/>
      <dgm:t>
        <a:bodyPr/>
        <a:lstStyle/>
        <a:p>
          <a:endParaRPr lang="en-US"/>
        </a:p>
      </dgm:t>
    </dgm:pt>
    <dgm:pt modelId="{71FEF154-1178-4661-8233-3F54CC076EC0}">
      <dgm:prSet phldrT="[Text]" custT="1"/>
      <dgm:spPr>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lumMod val="75000"/>
              </a:schemeClr>
            </a:gs>
          </a:gsLst>
          <a:lin ang="5400000" scaled="0"/>
        </a:gradFill>
      </dgm:spPr>
      <dgm:t>
        <a:bodyPr/>
        <a:lstStyle/>
        <a:p>
          <a:pPr>
            <a:lnSpc>
              <a:spcPct val="100000"/>
            </a:lnSpc>
            <a:spcAft>
              <a:spcPts val="300"/>
            </a:spcAft>
          </a:pPr>
          <a:r>
            <a:rPr lang="en-US" sz="1800" b="1" dirty="0">
              <a:effectLst>
                <a:outerShdw blurRad="38100" dist="38100" dir="2700000" algn="tl">
                  <a:srgbClr val="000000">
                    <a:alpha val="43137"/>
                  </a:srgbClr>
                </a:outerShdw>
              </a:effectLst>
              <a:latin typeface="Malgun Gothic" panose="020B0503020000020004" pitchFamily="34" charset="-127"/>
              <a:ea typeface="Malgun Gothic" panose="020B0503020000020004" pitchFamily="34" charset="-127"/>
            </a:rPr>
            <a:t>Interest and Engagement</a:t>
          </a:r>
        </a:p>
        <a:p>
          <a:pPr>
            <a:lnSpc>
              <a:spcPct val="100000"/>
            </a:lnSpc>
            <a:spcAft>
              <a:spcPts val="0"/>
            </a:spcAft>
          </a:pPr>
          <a:r>
            <a:rPr lang="en-US" sz="1200" dirty="0">
              <a:solidFill>
                <a:schemeClr val="bg1">
                  <a:lumMod val="95000"/>
                </a:schemeClr>
              </a:solidFill>
              <a:effectLst>
                <a:outerShdw blurRad="38100" dist="38100" dir="2700000" algn="tl">
                  <a:srgbClr val="000000">
                    <a:alpha val="43137"/>
                  </a:srgbClr>
                </a:outerShdw>
              </a:effectLst>
            </a:rPr>
            <a:t>(</a:t>
          </a:r>
          <a:r>
            <a:rPr lang="en-US" sz="1200" dirty="0" err="1">
              <a:solidFill>
                <a:schemeClr val="bg1">
                  <a:lumMod val="95000"/>
                </a:schemeClr>
              </a:solidFill>
              <a:effectLst>
                <a:outerShdw blurRad="38100" dist="38100" dir="2700000" algn="tl">
                  <a:srgbClr val="000000">
                    <a:alpha val="43137"/>
                  </a:srgbClr>
                </a:outerShdw>
              </a:effectLst>
            </a:rPr>
            <a:t>Assor</a:t>
          </a:r>
          <a:r>
            <a:rPr lang="en-US" sz="1200" dirty="0">
              <a:solidFill>
                <a:schemeClr val="bg1">
                  <a:lumMod val="95000"/>
                </a:schemeClr>
              </a:solidFill>
              <a:effectLst>
                <a:outerShdw blurRad="38100" dist="38100" dir="2700000" algn="tl">
                  <a:srgbClr val="000000">
                    <a:alpha val="43137"/>
                  </a:srgbClr>
                </a:outerShdw>
              </a:effectLst>
            </a:rPr>
            <a:t>, Kaplan, &amp; Roth, 2002; </a:t>
          </a:r>
          <a:r>
            <a:rPr lang="en-US" sz="1200" dirty="0" err="1">
              <a:solidFill>
                <a:schemeClr val="bg1">
                  <a:lumMod val="95000"/>
                </a:schemeClr>
              </a:solidFill>
              <a:effectLst>
                <a:outerShdw blurRad="38100" dist="38100" dir="2700000" algn="tl">
                  <a:srgbClr val="000000">
                    <a:alpha val="43137"/>
                  </a:srgbClr>
                </a:outerShdw>
              </a:effectLst>
            </a:rPr>
            <a:t>Hulleman</a:t>
          </a:r>
          <a:r>
            <a:rPr lang="en-US" sz="1200" dirty="0">
              <a:solidFill>
                <a:schemeClr val="bg1">
                  <a:lumMod val="95000"/>
                </a:schemeClr>
              </a:solidFill>
              <a:effectLst>
                <a:outerShdw blurRad="38100" dist="38100" dir="2700000" algn="tl">
                  <a:srgbClr val="000000">
                    <a:alpha val="43137"/>
                  </a:srgbClr>
                </a:outerShdw>
              </a:effectLst>
            </a:rPr>
            <a:t>, </a:t>
          </a:r>
          <a:r>
            <a:rPr lang="en-US" sz="1200" dirty="0" err="1">
              <a:solidFill>
                <a:schemeClr val="bg1">
                  <a:lumMod val="95000"/>
                </a:schemeClr>
              </a:solidFill>
              <a:effectLst>
                <a:outerShdw blurRad="38100" dist="38100" dir="2700000" algn="tl">
                  <a:srgbClr val="000000">
                    <a:alpha val="43137"/>
                  </a:srgbClr>
                </a:outerShdw>
              </a:effectLst>
            </a:rPr>
            <a:t>Godes</a:t>
          </a:r>
          <a:r>
            <a:rPr lang="en-US" sz="1200" dirty="0">
              <a:solidFill>
                <a:schemeClr val="bg1">
                  <a:lumMod val="95000"/>
                </a:schemeClr>
              </a:solidFill>
              <a:effectLst>
                <a:outerShdw blurRad="38100" dist="38100" dir="2700000" algn="tl">
                  <a:srgbClr val="000000">
                    <a:alpha val="43137"/>
                  </a:srgbClr>
                </a:outerShdw>
              </a:effectLst>
            </a:rPr>
            <a:t>, Hendricks, &amp; </a:t>
          </a:r>
          <a:r>
            <a:rPr lang="en-US" sz="1200" dirty="0" err="1">
              <a:solidFill>
                <a:schemeClr val="bg1">
                  <a:lumMod val="95000"/>
                </a:schemeClr>
              </a:solidFill>
              <a:effectLst>
                <a:outerShdw blurRad="38100" dist="38100" dir="2700000" algn="tl">
                  <a:srgbClr val="000000">
                    <a:alpha val="43137"/>
                  </a:srgbClr>
                </a:outerShdw>
              </a:effectLst>
            </a:rPr>
            <a:t>Harackiewicz</a:t>
          </a:r>
          <a:r>
            <a:rPr lang="en-US" sz="1200" dirty="0">
              <a:solidFill>
                <a:schemeClr val="bg1">
                  <a:lumMod val="95000"/>
                </a:schemeClr>
              </a:solidFill>
              <a:effectLst>
                <a:outerShdw blurRad="38100" dist="38100" dir="2700000" algn="tl">
                  <a:srgbClr val="000000">
                    <a:alpha val="43137"/>
                  </a:srgbClr>
                </a:outerShdw>
              </a:effectLst>
            </a:rPr>
            <a:t>, 2010; </a:t>
          </a:r>
          <a:r>
            <a:rPr lang="en-US" sz="1200" dirty="0" err="1">
              <a:solidFill>
                <a:schemeClr val="bg1">
                  <a:lumMod val="95000"/>
                </a:schemeClr>
              </a:solidFill>
              <a:effectLst>
                <a:outerShdw blurRad="38100" dist="38100" dir="2700000" algn="tl">
                  <a:srgbClr val="000000">
                    <a:alpha val="43137"/>
                  </a:srgbClr>
                </a:outerShdw>
              </a:effectLst>
            </a:rPr>
            <a:t>Hulleman</a:t>
          </a:r>
          <a:r>
            <a:rPr lang="en-US" sz="1200" dirty="0">
              <a:solidFill>
                <a:schemeClr val="bg1">
                  <a:lumMod val="95000"/>
                </a:schemeClr>
              </a:solidFill>
              <a:effectLst>
                <a:outerShdw blurRad="38100" dist="38100" dir="2700000" algn="tl">
                  <a:srgbClr val="000000">
                    <a:alpha val="43137"/>
                  </a:srgbClr>
                </a:outerShdw>
              </a:effectLst>
            </a:rPr>
            <a:t> &amp; </a:t>
          </a:r>
          <a:r>
            <a:rPr lang="en-US" sz="1200" dirty="0" err="1">
              <a:solidFill>
                <a:schemeClr val="bg1">
                  <a:lumMod val="95000"/>
                </a:schemeClr>
              </a:solidFill>
              <a:effectLst>
                <a:outerShdw blurRad="38100" dist="38100" dir="2700000" algn="tl">
                  <a:srgbClr val="000000">
                    <a:alpha val="43137"/>
                  </a:srgbClr>
                </a:outerShdw>
              </a:effectLst>
            </a:rPr>
            <a:t>Harackiewicz</a:t>
          </a:r>
          <a:r>
            <a:rPr lang="en-US" sz="1200" dirty="0">
              <a:solidFill>
                <a:schemeClr val="bg1">
                  <a:lumMod val="95000"/>
                </a:schemeClr>
              </a:solidFill>
              <a:effectLst>
                <a:outerShdw blurRad="38100" dist="38100" dir="2700000" algn="tl">
                  <a:srgbClr val="000000">
                    <a:alpha val="43137"/>
                  </a:srgbClr>
                </a:outerShdw>
              </a:effectLst>
            </a:rPr>
            <a:t>, 2009)</a:t>
          </a:r>
        </a:p>
      </dgm:t>
    </dgm:pt>
    <dgm:pt modelId="{7E819C38-4BAC-4079-AD53-1771A16EE3D6}" type="parTrans" cxnId="{1C38403F-3EAE-4562-8040-9FA0DC276033}">
      <dgm:prSet/>
      <dgm:spPr/>
      <dgm:t>
        <a:bodyPr/>
        <a:lstStyle/>
        <a:p>
          <a:endParaRPr lang="en-US"/>
        </a:p>
      </dgm:t>
    </dgm:pt>
    <dgm:pt modelId="{8BDA749A-B3CA-45FF-B472-05EB993C01D5}" type="sibTrans" cxnId="{1C38403F-3EAE-4562-8040-9FA0DC276033}">
      <dgm:prSet/>
      <dgm:spPr/>
      <dgm:t>
        <a:bodyPr/>
        <a:lstStyle/>
        <a:p>
          <a:endParaRPr lang="en-US"/>
        </a:p>
      </dgm:t>
    </dgm:pt>
    <dgm:pt modelId="{84CD07C0-0917-4316-83FA-D40A07E53E61}">
      <dgm:prSet phldrT="[Text]" custT="1"/>
      <dgm:spPr>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lumMod val="75000"/>
              </a:schemeClr>
            </a:gs>
          </a:gsLst>
          <a:lin ang="5400000" scaled="0"/>
        </a:gradFill>
      </dgm:spPr>
      <dgm:t>
        <a:bodyPr/>
        <a:lstStyle/>
        <a:p>
          <a:pPr>
            <a:lnSpc>
              <a:spcPct val="100000"/>
            </a:lnSpc>
            <a:spcAft>
              <a:spcPts val="300"/>
            </a:spcAft>
          </a:pPr>
          <a:r>
            <a:rPr lang="en-US" sz="1800" b="1" dirty="0">
              <a:effectLst>
                <a:outerShdw blurRad="38100" dist="38100" dir="2700000" algn="tl">
                  <a:srgbClr val="000000">
                    <a:alpha val="43137"/>
                  </a:srgbClr>
                </a:outerShdw>
              </a:effectLst>
              <a:latin typeface="Malgun Gothic" panose="020B0503020000020004" pitchFamily="34" charset="-127"/>
              <a:ea typeface="Malgun Gothic" panose="020B0503020000020004" pitchFamily="34" charset="-127"/>
            </a:rPr>
            <a:t>Effort and Persistence</a:t>
          </a:r>
        </a:p>
        <a:p>
          <a:pPr>
            <a:lnSpc>
              <a:spcPct val="100000"/>
            </a:lnSpc>
            <a:spcAft>
              <a:spcPts val="0"/>
            </a:spcAft>
          </a:pPr>
          <a:r>
            <a:rPr lang="en-US" sz="1200" dirty="0">
              <a:solidFill>
                <a:schemeClr val="bg1">
                  <a:lumMod val="95000"/>
                </a:schemeClr>
              </a:solidFill>
              <a:effectLst>
                <a:outerShdw blurRad="38100" dist="38100" dir="2700000" algn="tl">
                  <a:srgbClr val="000000">
                    <a:alpha val="43137"/>
                  </a:srgbClr>
                </a:outerShdw>
              </a:effectLst>
            </a:rPr>
            <a:t>(</a:t>
          </a:r>
          <a:r>
            <a:rPr lang="en-US" sz="1200" dirty="0" err="1">
              <a:solidFill>
                <a:schemeClr val="bg1">
                  <a:lumMod val="95000"/>
                </a:schemeClr>
              </a:solidFill>
              <a:effectLst>
                <a:outerShdw blurRad="38100" dist="38100" dir="2700000" algn="tl">
                  <a:srgbClr val="000000">
                    <a:alpha val="43137"/>
                  </a:srgbClr>
                </a:outerShdw>
              </a:effectLst>
            </a:rPr>
            <a:t>Trautwein</a:t>
          </a:r>
          <a:r>
            <a:rPr lang="en-US" sz="1200" dirty="0">
              <a:solidFill>
                <a:schemeClr val="bg1">
                  <a:lumMod val="95000"/>
                </a:schemeClr>
              </a:solidFill>
              <a:effectLst>
                <a:outerShdw blurRad="38100" dist="38100" dir="2700000" algn="tl">
                  <a:srgbClr val="000000">
                    <a:alpha val="43137"/>
                  </a:srgbClr>
                </a:outerShdw>
              </a:effectLst>
            </a:rPr>
            <a:t> &amp; </a:t>
          </a:r>
          <a:r>
            <a:rPr lang="en-US" sz="1200" dirty="0" err="1">
              <a:solidFill>
                <a:schemeClr val="bg1">
                  <a:lumMod val="95000"/>
                </a:schemeClr>
              </a:solidFill>
              <a:effectLst>
                <a:outerShdw blurRad="38100" dist="38100" dir="2700000" algn="tl">
                  <a:srgbClr val="000000">
                    <a:alpha val="43137"/>
                  </a:srgbClr>
                </a:outerShdw>
              </a:effectLst>
            </a:rPr>
            <a:t>Ludtke</a:t>
          </a:r>
          <a:r>
            <a:rPr lang="en-US" sz="1200" dirty="0">
              <a:solidFill>
                <a:schemeClr val="bg1">
                  <a:lumMod val="95000"/>
                </a:schemeClr>
              </a:solidFill>
              <a:effectLst>
                <a:outerShdw blurRad="38100" dist="38100" dir="2700000" algn="tl">
                  <a:srgbClr val="000000">
                    <a:alpha val="43137"/>
                  </a:srgbClr>
                </a:outerShdw>
              </a:effectLst>
            </a:rPr>
            <a:t>, 2007; Yeager et al., 2014)</a:t>
          </a:r>
        </a:p>
      </dgm:t>
    </dgm:pt>
    <dgm:pt modelId="{B47C5DAB-231D-4B18-AFFF-835455AAC55A}" type="parTrans" cxnId="{01123E46-B3EF-42E9-A275-C6FD685534BC}">
      <dgm:prSet/>
      <dgm:spPr/>
      <dgm:t>
        <a:bodyPr/>
        <a:lstStyle/>
        <a:p>
          <a:endParaRPr lang="en-US"/>
        </a:p>
      </dgm:t>
    </dgm:pt>
    <dgm:pt modelId="{EE6C80BE-AC73-43E9-98CA-EBA21448D0B8}" type="sibTrans" cxnId="{01123E46-B3EF-42E9-A275-C6FD685534BC}">
      <dgm:prSet/>
      <dgm:spPr/>
      <dgm:t>
        <a:bodyPr/>
        <a:lstStyle/>
        <a:p>
          <a:endParaRPr lang="en-US"/>
        </a:p>
      </dgm:t>
    </dgm:pt>
    <dgm:pt modelId="{3429AB6D-9DFB-451B-B091-76676AEA9F9F}" type="pres">
      <dgm:prSet presAssocID="{B3C4F84D-7FF1-4903-A711-18784BAC36B8}" presName="linear" presStyleCnt="0">
        <dgm:presLayoutVars>
          <dgm:dir/>
          <dgm:resizeHandles val="exact"/>
        </dgm:presLayoutVars>
      </dgm:prSet>
      <dgm:spPr/>
    </dgm:pt>
    <dgm:pt modelId="{4E40C92D-4289-4442-8537-7F201280F99D}" type="pres">
      <dgm:prSet presAssocID="{12792FCA-8AE6-4359-840A-E5CA820258AE}" presName="comp" presStyleCnt="0"/>
      <dgm:spPr/>
    </dgm:pt>
    <dgm:pt modelId="{4551DCC6-B577-4785-9A82-908EEDB1AA8F}" type="pres">
      <dgm:prSet presAssocID="{12792FCA-8AE6-4359-840A-E5CA820258AE}" presName="box" presStyleLbl="node1" presStyleIdx="0" presStyleCnt="3" custLinFactNeighborX="-2792"/>
      <dgm:spPr/>
    </dgm:pt>
    <dgm:pt modelId="{1E906A16-409F-45F2-8936-B7DECC7CCA3B}" type="pres">
      <dgm:prSet presAssocID="{12792FCA-8AE6-4359-840A-E5CA820258AE}" presName="img" presStyleLbl="fgImgPlace1" presStyleIdx="0" presStyleCnt="3" custScaleX="49073"/>
      <dgm:spPr>
        <a:prstGeom prst="upArrow">
          <a:avLst/>
        </a:prstGeom>
      </dgm:spPr>
    </dgm:pt>
    <dgm:pt modelId="{6AC28BF8-4407-444D-94A8-583FB4DC7E79}" type="pres">
      <dgm:prSet presAssocID="{12792FCA-8AE6-4359-840A-E5CA820258AE}" presName="text" presStyleLbl="node1" presStyleIdx="0" presStyleCnt="3">
        <dgm:presLayoutVars>
          <dgm:bulletEnabled val="1"/>
        </dgm:presLayoutVars>
      </dgm:prSet>
      <dgm:spPr/>
    </dgm:pt>
    <dgm:pt modelId="{A897B543-C39B-4579-8616-551CC1D1393D}" type="pres">
      <dgm:prSet presAssocID="{7BF10651-C294-4352-95DA-71754F5EF04E}" presName="spacer" presStyleCnt="0"/>
      <dgm:spPr/>
    </dgm:pt>
    <dgm:pt modelId="{F47700C8-3A71-45B9-8120-628C7DF971BA}" type="pres">
      <dgm:prSet presAssocID="{71FEF154-1178-4661-8233-3F54CC076EC0}" presName="comp" presStyleCnt="0"/>
      <dgm:spPr/>
    </dgm:pt>
    <dgm:pt modelId="{748A82CC-AC98-419B-8EA0-15FA49F9B64A}" type="pres">
      <dgm:prSet presAssocID="{71FEF154-1178-4661-8233-3F54CC076EC0}" presName="box" presStyleLbl="node1" presStyleIdx="1" presStyleCnt="3"/>
      <dgm:spPr/>
    </dgm:pt>
    <dgm:pt modelId="{CFB89FD7-C90D-422B-80E1-3AD075A58DBD}" type="pres">
      <dgm:prSet presAssocID="{71FEF154-1178-4661-8233-3F54CC076EC0}" presName="img" presStyleLbl="fgImgPlace1" presStyleIdx="1" presStyleCnt="3" custScaleX="53636"/>
      <dgm:spPr>
        <a:prstGeom prst="upArrow">
          <a:avLst/>
        </a:prstGeom>
      </dgm:spPr>
    </dgm:pt>
    <dgm:pt modelId="{C8AB41F1-EF56-4F27-B633-9945AF575AFD}" type="pres">
      <dgm:prSet presAssocID="{71FEF154-1178-4661-8233-3F54CC076EC0}" presName="text" presStyleLbl="node1" presStyleIdx="1" presStyleCnt="3">
        <dgm:presLayoutVars>
          <dgm:bulletEnabled val="1"/>
        </dgm:presLayoutVars>
      </dgm:prSet>
      <dgm:spPr/>
    </dgm:pt>
    <dgm:pt modelId="{25C792A4-16A7-408E-99EE-DCF318787331}" type="pres">
      <dgm:prSet presAssocID="{8BDA749A-B3CA-45FF-B472-05EB993C01D5}" presName="spacer" presStyleCnt="0"/>
      <dgm:spPr/>
    </dgm:pt>
    <dgm:pt modelId="{AE7A8C14-1924-42CA-9B81-F3A3ED29AF3C}" type="pres">
      <dgm:prSet presAssocID="{84CD07C0-0917-4316-83FA-D40A07E53E61}" presName="comp" presStyleCnt="0"/>
      <dgm:spPr/>
    </dgm:pt>
    <dgm:pt modelId="{A0640647-FE70-4964-A300-E90D31BC6452}" type="pres">
      <dgm:prSet presAssocID="{84CD07C0-0917-4316-83FA-D40A07E53E61}" presName="box" presStyleLbl="node1" presStyleIdx="2" presStyleCnt="3"/>
      <dgm:spPr/>
    </dgm:pt>
    <dgm:pt modelId="{4B491133-7022-49C5-8AE3-0DC7DA9C2738}" type="pres">
      <dgm:prSet presAssocID="{84CD07C0-0917-4316-83FA-D40A07E53E61}" presName="img" presStyleLbl="fgImgPlace1" presStyleIdx="2" presStyleCnt="3" custScaleX="51354"/>
      <dgm:spPr>
        <a:prstGeom prst="upArrow">
          <a:avLst/>
        </a:prstGeom>
      </dgm:spPr>
    </dgm:pt>
    <dgm:pt modelId="{AF2D1A29-1571-4362-9F27-A533E66B6AA1}" type="pres">
      <dgm:prSet presAssocID="{84CD07C0-0917-4316-83FA-D40A07E53E61}" presName="text" presStyleLbl="node1" presStyleIdx="2" presStyleCnt="3">
        <dgm:presLayoutVars>
          <dgm:bulletEnabled val="1"/>
        </dgm:presLayoutVars>
      </dgm:prSet>
      <dgm:spPr/>
    </dgm:pt>
  </dgm:ptLst>
  <dgm:cxnLst>
    <dgm:cxn modelId="{A0CAB302-A69D-4D3F-9771-1ABE6C2AE9FF}" type="presOf" srcId="{71FEF154-1178-4661-8233-3F54CC076EC0}" destId="{C8AB41F1-EF56-4F27-B633-9945AF575AFD}" srcOrd="1" destOrd="0" presId="urn:microsoft.com/office/officeart/2005/8/layout/vList4"/>
    <dgm:cxn modelId="{1C38403F-3EAE-4562-8040-9FA0DC276033}" srcId="{B3C4F84D-7FF1-4903-A711-18784BAC36B8}" destId="{71FEF154-1178-4661-8233-3F54CC076EC0}" srcOrd="1" destOrd="0" parTransId="{7E819C38-4BAC-4079-AD53-1771A16EE3D6}" sibTransId="{8BDA749A-B3CA-45FF-B472-05EB993C01D5}"/>
    <dgm:cxn modelId="{01123E46-B3EF-42E9-A275-C6FD685534BC}" srcId="{B3C4F84D-7FF1-4903-A711-18784BAC36B8}" destId="{84CD07C0-0917-4316-83FA-D40A07E53E61}" srcOrd="2" destOrd="0" parTransId="{B47C5DAB-231D-4B18-AFFF-835455AAC55A}" sibTransId="{EE6C80BE-AC73-43E9-98CA-EBA21448D0B8}"/>
    <dgm:cxn modelId="{ECA55C4D-FB65-4237-9B38-5DF73B49F308}" srcId="{B3C4F84D-7FF1-4903-A711-18784BAC36B8}" destId="{12792FCA-8AE6-4359-840A-E5CA820258AE}" srcOrd="0" destOrd="0" parTransId="{E35BECEF-96C4-49FA-B659-DE52B2CD44DD}" sibTransId="{7BF10651-C294-4352-95DA-71754F5EF04E}"/>
    <dgm:cxn modelId="{0BAD1F8B-827E-42CF-AF52-405573459568}" type="presOf" srcId="{71FEF154-1178-4661-8233-3F54CC076EC0}" destId="{748A82CC-AC98-419B-8EA0-15FA49F9B64A}" srcOrd="0" destOrd="0" presId="urn:microsoft.com/office/officeart/2005/8/layout/vList4"/>
    <dgm:cxn modelId="{9527E0D0-4FF7-44F6-9F2F-FF5027EBA847}" type="presOf" srcId="{B3C4F84D-7FF1-4903-A711-18784BAC36B8}" destId="{3429AB6D-9DFB-451B-B091-76676AEA9F9F}" srcOrd="0" destOrd="0" presId="urn:microsoft.com/office/officeart/2005/8/layout/vList4"/>
    <dgm:cxn modelId="{4B3FD3D8-808C-4E3D-B142-1FE0ABAAB9A4}" type="presOf" srcId="{84CD07C0-0917-4316-83FA-D40A07E53E61}" destId="{A0640647-FE70-4964-A300-E90D31BC6452}" srcOrd="0" destOrd="0" presId="urn:microsoft.com/office/officeart/2005/8/layout/vList4"/>
    <dgm:cxn modelId="{7FB6B2F1-7EC5-41FE-BCEB-87C83B7CB012}" type="presOf" srcId="{84CD07C0-0917-4316-83FA-D40A07E53E61}" destId="{AF2D1A29-1571-4362-9F27-A533E66B6AA1}" srcOrd="1" destOrd="0" presId="urn:microsoft.com/office/officeart/2005/8/layout/vList4"/>
    <dgm:cxn modelId="{60C224F2-A8EB-41E4-B79D-8B6E7EEABEA4}" type="presOf" srcId="{12792FCA-8AE6-4359-840A-E5CA820258AE}" destId="{4551DCC6-B577-4785-9A82-908EEDB1AA8F}" srcOrd="0" destOrd="0" presId="urn:microsoft.com/office/officeart/2005/8/layout/vList4"/>
    <dgm:cxn modelId="{93BB82F3-B12F-41CE-ABB1-E1F8F24CF1F7}" type="presOf" srcId="{12792FCA-8AE6-4359-840A-E5CA820258AE}" destId="{6AC28BF8-4407-444D-94A8-583FB4DC7E79}" srcOrd="1" destOrd="0" presId="urn:microsoft.com/office/officeart/2005/8/layout/vList4"/>
    <dgm:cxn modelId="{BDDD564A-05C0-407E-BA61-FECB2CF0BB24}" type="presParOf" srcId="{3429AB6D-9DFB-451B-B091-76676AEA9F9F}" destId="{4E40C92D-4289-4442-8537-7F201280F99D}" srcOrd="0" destOrd="0" presId="urn:microsoft.com/office/officeart/2005/8/layout/vList4"/>
    <dgm:cxn modelId="{C7D8F357-269F-4854-939C-130D53B3ED58}" type="presParOf" srcId="{4E40C92D-4289-4442-8537-7F201280F99D}" destId="{4551DCC6-B577-4785-9A82-908EEDB1AA8F}" srcOrd="0" destOrd="0" presId="urn:microsoft.com/office/officeart/2005/8/layout/vList4"/>
    <dgm:cxn modelId="{0B5FAA9D-9473-45B8-96DD-C8344C16680C}" type="presParOf" srcId="{4E40C92D-4289-4442-8537-7F201280F99D}" destId="{1E906A16-409F-45F2-8936-B7DECC7CCA3B}" srcOrd="1" destOrd="0" presId="urn:microsoft.com/office/officeart/2005/8/layout/vList4"/>
    <dgm:cxn modelId="{AC108FDF-4A61-4A67-85CE-11AD6E369625}" type="presParOf" srcId="{4E40C92D-4289-4442-8537-7F201280F99D}" destId="{6AC28BF8-4407-444D-94A8-583FB4DC7E79}" srcOrd="2" destOrd="0" presId="urn:microsoft.com/office/officeart/2005/8/layout/vList4"/>
    <dgm:cxn modelId="{BF6639CD-39F8-4F38-97FC-6A139E899464}" type="presParOf" srcId="{3429AB6D-9DFB-451B-B091-76676AEA9F9F}" destId="{A897B543-C39B-4579-8616-551CC1D1393D}" srcOrd="1" destOrd="0" presId="urn:microsoft.com/office/officeart/2005/8/layout/vList4"/>
    <dgm:cxn modelId="{D0C87D4B-4339-435D-A37F-2CECA9491DD2}" type="presParOf" srcId="{3429AB6D-9DFB-451B-B091-76676AEA9F9F}" destId="{F47700C8-3A71-45B9-8120-628C7DF971BA}" srcOrd="2" destOrd="0" presId="urn:microsoft.com/office/officeart/2005/8/layout/vList4"/>
    <dgm:cxn modelId="{6DD8A50C-040D-4782-A98B-211679344BAC}" type="presParOf" srcId="{F47700C8-3A71-45B9-8120-628C7DF971BA}" destId="{748A82CC-AC98-419B-8EA0-15FA49F9B64A}" srcOrd="0" destOrd="0" presId="urn:microsoft.com/office/officeart/2005/8/layout/vList4"/>
    <dgm:cxn modelId="{42699299-64A7-4A83-AEA1-5A9CB49376AE}" type="presParOf" srcId="{F47700C8-3A71-45B9-8120-628C7DF971BA}" destId="{CFB89FD7-C90D-422B-80E1-3AD075A58DBD}" srcOrd="1" destOrd="0" presId="urn:microsoft.com/office/officeart/2005/8/layout/vList4"/>
    <dgm:cxn modelId="{776E4995-7EC9-4676-A66B-66C7A80B7CAA}" type="presParOf" srcId="{F47700C8-3A71-45B9-8120-628C7DF971BA}" destId="{C8AB41F1-EF56-4F27-B633-9945AF575AFD}" srcOrd="2" destOrd="0" presId="urn:microsoft.com/office/officeart/2005/8/layout/vList4"/>
    <dgm:cxn modelId="{39877290-D997-49AB-8C7A-2CEB0D4E9AE3}" type="presParOf" srcId="{3429AB6D-9DFB-451B-B091-76676AEA9F9F}" destId="{25C792A4-16A7-408E-99EE-DCF318787331}" srcOrd="3" destOrd="0" presId="urn:microsoft.com/office/officeart/2005/8/layout/vList4"/>
    <dgm:cxn modelId="{A367E8C6-9EA2-48EE-AE30-AA58EA422EDD}" type="presParOf" srcId="{3429AB6D-9DFB-451B-B091-76676AEA9F9F}" destId="{AE7A8C14-1924-42CA-9B81-F3A3ED29AF3C}" srcOrd="4" destOrd="0" presId="urn:microsoft.com/office/officeart/2005/8/layout/vList4"/>
    <dgm:cxn modelId="{905348DC-7B41-4951-AD0A-9D45AB276B8E}" type="presParOf" srcId="{AE7A8C14-1924-42CA-9B81-F3A3ED29AF3C}" destId="{A0640647-FE70-4964-A300-E90D31BC6452}" srcOrd="0" destOrd="0" presId="urn:microsoft.com/office/officeart/2005/8/layout/vList4"/>
    <dgm:cxn modelId="{A2CB2DB6-A4BC-4080-86FB-81B09228C51A}" type="presParOf" srcId="{AE7A8C14-1924-42CA-9B81-F3A3ED29AF3C}" destId="{4B491133-7022-49C5-8AE3-0DC7DA9C2738}" srcOrd="1" destOrd="0" presId="urn:microsoft.com/office/officeart/2005/8/layout/vList4"/>
    <dgm:cxn modelId="{72115053-806B-43F4-939D-1E4480FBDC8A}" type="presParOf" srcId="{AE7A8C14-1924-42CA-9B81-F3A3ED29AF3C}" destId="{AF2D1A29-1571-4362-9F27-A533E66B6AA1}"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8F25C51-EF4F-4E66-B115-5FA0913D459D}" type="doc">
      <dgm:prSet loTypeId="urn:microsoft.com/office/officeart/2009/layout/CircleArrowProcess" loCatId="cycle" qsTypeId="urn:microsoft.com/office/officeart/2005/8/quickstyle/simple5" qsCatId="simple" csTypeId="urn:microsoft.com/office/officeart/2005/8/colors/colorful3" csCatId="colorful" phldr="1"/>
      <dgm:spPr/>
      <dgm:t>
        <a:bodyPr/>
        <a:lstStyle/>
        <a:p>
          <a:endParaRPr lang="en-US"/>
        </a:p>
      </dgm:t>
    </dgm:pt>
    <dgm:pt modelId="{F5230BB4-6F78-4A37-B905-386315EF9522}">
      <dgm:prSet phldrT="[Text]" custT="1"/>
      <dgm:spPr/>
      <dgm:t>
        <a:bodyPr/>
        <a:lstStyle/>
        <a:p>
          <a:r>
            <a:rPr lang="en-US" sz="1500" b="1" dirty="0">
              <a:solidFill>
                <a:schemeClr val="accent6"/>
              </a:solidFill>
              <a:effectLst/>
              <a:latin typeface="Malgun Gothic" panose="020B0503020000020004" pitchFamily="34" charset="-127"/>
              <a:ea typeface="Malgun Gothic" panose="020B0503020000020004" pitchFamily="34" charset="-127"/>
            </a:rPr>
            <a:t>Education</a:t>
          </a:r>
        </a:p>
      </dgm:t>
    </dgm:pt>
    <dgm:pt modelId="{06301450-3C2F-4F6E-B3D6-6166FC27AD8E}" type="parTrans" cxnId="{0E099022-737E-4CF9-BE32-C0FE22CD6191}">
      <dgm:prSet/>
      <dgm:spPr/>
      <dgm:t>
        <a:bodyPr/>
        <a:lstStyle/>
        <a:p>
          <a:endParaRPr lang="en-US"/>
        </a:p>
      </dgm:t>
    </dgm:pt>
    <dgm:pt modelId="{6A36DE50-B011-4BB0-9551-F1E296EF222A}" type="sibTrans" cxnId="{0E099022-737E-4CF9-BE32-C0FE22CD6191}">
      <dgm:prSet/>
      <dgm:spPr/>
      <dgm:t>
        <a:bodyPr/>
        <a:lstStyle/>
        <a:p>
          <a:endParaRPr lang="en-US"/>
        </a:p>
      </dgm:t>
    </dgm:pt>
    <dgm:pt modelId="{2F2EB532-5E0B-443B-9095-73BDA108E0B8}">
      <dgm:prSet phldrT="[Text]" custT="1"/>
      <dgm:spPr/>
      <dgm:t>
        <a:bodyPr/>
        <a:lstStyle/>
        <a:p>
          <a:r>
            <a:rPr lang="en-US" sz="1500" b="1" dirty="0">
              <a:solidFill>
                <a:schemeClr val="bg1">
                  <a:lumMod val="50000"/>
                </a:schemeClr>
              </a:solidFill>
              <a:effectLst/>
              <a:latin typeface="Malgun Gothic" panose="020B0503020000020004" pitchFamily="34" charset="-127"/>
              <a:ea typeface="Malgun Gothic" panose="020B0503020000020004" pitchFamily="34" charset="-127"/>
            </a:rPr>
            <a:t>Career</a:t>
          </a:r>
        </a:p>
      </dgm:t>
    </dgm:pt>
    <dgm:pt modelId="{95178EE2-4567-4C0D-BE29-19DE44B562B3}" type="parTrans" cxnId="{DAA22DD6-DAD2-478A-BBAA-E43F866BF41B}">
      <dgm:prSet/>
      <dgm:spPr/>
      <dgm:t>
        <a:bodyPr/>
        <a:lstStyle/>
        <a:p>
          <a:endParaRPr lang="en-US"/>
        </a:p>
      </dgm:t>
    </dgm:pt>
    <dgm:pt modelId="{FA86F967-EBDD-44E0-ABBE-5A1829457864}" type="sibTrans" cxnId="{DAA22DD6-DAD2-478A-BBAA-E43F866BF41B}">
      <dgm:prSet/>
      <dgm:spPr/>
      <dgm:t>
        <a:bodyPr/>
        <a:lstStyle/>
        <a:p>
          <a:endParaRPr lang="en-US"/>
        </a:p>
      </dgm:t>
    </dgm:pt>
    <dgm:pt modelId="{10D5E1F1-39D5-4A89-8D1E-6F92F9A92BD0}" type="pres">
      <dgm:prSet presAssocID="{D8F25C51-EF4F-4E66-B115-5FA0913D459D}" presName="Name0" presStyleCnt="0">
        <dgm:presLayoutVars>
          <dgm:chMax val="7"/>
          <dgm:chPref val="7"/>
          <dgm:dir/>
          <dgm:animLvl val="lvl"/>
        </dgm:presLayoutVars>
      </dgm:prSet>
      <dgm:spPr/>
    </dgm:pt>
    <dgm:pt modelId="{92BBCFD6-6D24-4701-8751-FBFF2786265C}" type="pres">
      <dgm:prSet presAssocID="{F5230BB4-6F78-4A37-B905-386315EF9522}" presName="Accent1" presStyleCnt="0"/>
      <dgm:spPr/>
    </dgm:pt>
    <dgm:pt modelId="{26CA4337-58AA-4187-ABBE-D13FA329D55D}" type="pres">
      <dgm:prSet presAssocID="{F5230BB4-6F78-4A37-B905-386315EF9522}" presName="Accent" presStyleLbl="node1" presStyleIdx="0" presStyleCnt="2"/>
      <dgm:spPr>
        <a:solidFill>
          <a:schemeClr val="bg2">
            <a:lumMod val="90000"/>
          </a:schemeClr>
        </a:solidFill>
        <a:ln>
          <a:solidFill>
            <a:schemeClr val="bg1">
              <a:lumMod val="65000"/>
            </a:schemeClr>
          </a:solidFill>
        </a:ln>
      </dgm:spPr>
    </dgm:pt>
    <dgm:pt modelId="{E912662D-580A-44EB-9B52-C8146641D1B9}" type="pres">
      <dgm:prSet presAssocID="{F5230BB4-6F78-4A37-B905-386315EF9522}" presName="Parent1" presStyleLbl="revTx" presStyleIdx="0" presStyleCnt="2" custScaleX="124159" custLinFactNeighborX="-2083" custLinFactNeighborY="0">
        <dgm:presLayoutVars>
          <dgm:chMax val="1"/>
          <dgm:chPref val="1"/>
          <dgm:bulletEnabled val="1"/>
        </dgm:presLayoutVars>
      </dgm:prSet>
      <dgm:spPr/>
    </dgm:pt>
    <dgm:pt modelId="{04CE64D5-A202-4B92-ACD0-7FD092DC3600}" type="pres">
      <dgm:prSet presAssocID="{2F2EB532-5E0B-443B-9095-73BDA108E0B8}" presName="Accent2" presStyleCnt="0"/>
      <dgm:spPr/>
    </dgm:pt>
    <dgm:pt modelId="{7C634F77-FE11-423F-81B7-B26ECD683BD9}" type="pres">
      <dgm:prSet presAssocID="{2F2EB532-5E0B-443B-9095-73BDA108E0B8}" presName="Accent" presStyleLbl="node1" presStyleIdx="1" presStyleCnt="2"/>
      <dgm:spPr>
        <a:solidFill>
          <a:schemeClr val="accent6">
            <a:lumMod val="60000"/>
            <a:lumOff val="40000"/>
          </a:schemeClr>
        </a:solidFill>
        <a:ln>
          <a:solidFill>
            <a:schemeClr val="accent6"/>
          </a:solidFill>
        </a:ln>
      </dgm:spPr>
    </dgm:pt>
    <dgm:pt modelId="{38ECE3E7-DC8F-45B9-AC43-C27759347BB6}" type="pres">
      <dgm:prSet presAssocID="{2F2EB532-5E0B-443B-9095-73BDA108E0B8}" presName="Parent2" presStyleLbl="revTx" presStyleIdx="1" presStyleCnt="2">
        <dgm:presLayoutVars>
          <dgm:chMax val="1"/>
          <dgm:chPref val="1"/>
          <dgm:bulletEnabled val="1"/>
        </dgm:presLayoutVars>
      </dgm:prSet>
      <dgm:spPr/>
    </dgm:pt>
  </dgm:ptLst>
  <dgm:cxnLst>
    <dgm:cxn modelId="{0E099022-737E-4CF9-BE32-C0FE22CD6191}" srcId="{D8F25C51-EF4F-4E66-B115-5FA0913D459D}" destId="{F5230BB4-6F78-4A37-B905-386315EF9522}" srcOrd="0" destOrd="0" parTransId="{06301450-3C2F-4F6E-B3D6-6166FC27AD8E}" sibTransId="{6A36DE50-B011-4BB0-9551-F1E296EF222A}"/>
    <dgm:cxn modelId="{BCAF1C28-A13B-42C3-AA1D-65D22B87B0D0}" type="presOf" srcId="{2F2EB532-5E0B-443B-9095-73BDA108E0B8}" destId="{38ECE3E7-DC8F-45B9-AC43-C27759347BB6}" srcOrd="0" destOrd="0" presId="urn:microsoft.com/office/officeart/2009/layout/CircleArrowProcess"/>
    <dgm:cxn modelId="{06670565-0053-4DED-80C9-DFBA59172C67}" type="presOf" srcId="{D8F25C51-EF4F-4E66-B115-5FA0913D459D}" destId="{10D5E1F1-39D5-4A89-8D1E-6F92F9A92BD0}" srcOrd="0" destOrd="0" presId="urn:microsoft.com/office/officeart/2009/layout/CircleArrowProcess"/>
    <dgm:cxn modelId="{8AA353B3-8545-4F81-986D-7854E8038E4C}" type="presOf" srcId="{F5230BB4-6F78-4A37-B905-386315EF9522}" destId="{E912662D-580A-44EB-9B52-C8146641D1B9}" srcOrd="0" destOrd="0" presId="urn:microsoft.com/office/officeart/2009/layout/CircleArrowProcess"/>
    <dgm:cxn modelId="{DAA22DD6-DAD2-478A-BBAA-E43F866BF41B}" srcId="{D8F25C51-EF4F-4E66-B115-5FA0913D459D}" destId="{2F2EB532-5E0B-443B-9095-73BDA108E0B8}" srcOrd="1" destOrd="0" parTransId="{95178EE2-4567-4C0D-BE29-19DE44B562B3}" sibTransId="{FA86F967-EBDD-44E0-ABBE-5A1829457864}"/>
    <dgm:cxn modelId="{A9B93700-F602-4153-A019-283BB10322D9}" type="presParOf" srcId="{10D5E1F1-39D5-4A89-8D1E-6F92F9A92BD0}" destId="{92BBCFD6-6D24-4701-8751-FBFF2786265C}" srcOrd="0" destOrd="0" presId="urn:microsoft.com/office/officeart/2009/layout/CircleArrowProcess"/>
    <dgm:cxn modelId="{D228271A-00FA-4F13-851F-2E0BC8C71757}" type="presParOf" srcId="{92BBCFD6-6D24-4701-8751-FBFF2786265C}" destId="{26CA4337-58AA-4187-ABBE-D13FA329D55D}" srcOrd="0" destOrd="0" presId="urn:microsoft.com/office/officeart/2009/layout/CircleArrowProcess"/>
    <dgm:cxn modelId="{1B8E6DA1-5B77-4AD3-95A5-C231E83FC7CE}" type="presParOf" srcId="{10D5E1F1-39D5-4A89-8D1E-6F92F9A92BD0}" destId="{E912662D-580A-44EB-9B52-C8146641D1B9}" srcOrd="1" destOrd="0" presId="urn:microsoft.com/office/officeart/2009/layout/CircleArrowProcess"/>
    <dgm:cxn modelId="{5B11ED0C-3694-4614-AD37-D3879F2D89AF}" type="presParOf" srcId="{10D5E1F1-39D5-4A89-8D1E-6F92F9A92BD0}" destId="{04CE64D5-A202-4B92-ACD0-7FD092DC3600}" srcOrd="2" destOrd="0" presId="urn:microsoft.com/office/officeart/2009/layout/CircleArrowProcess"/>
    <dgm:cxn modelId="{4352B426-3CE4-4060-9ABA-6CF9575F521A}" type="presParOf" srcId="{04CE64D5-A202-4B92-ACD0-7FD092DC3600}" destId="{7C634F77-FE11-423F-81B7-B26ECD683BD9}" srcOrd="0" destOrd="0" presId="urn:microsoft.com/office/officeart/2009/layout/CircleArrowProcess"/>
    <dgm:cxn modelId="{06A204B1-906A-4202-9FA2-6AD5345FEAB9}" type="presParOf" srcId="{10D5E1F1-39D5-4A89-8D1E-6F92F9A92BD0}" destId="{38ECE3E7-DC8F-45B9-AC43-C27759347BB6}" srcOrd="3" destOrd="0" presId="urn:microsoft.com/office/officeart/2009/layout/CircleArrow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3C4F84D-7FF1-4903-A711-18784BAC36B8}" type="doc">
      <dgm:prSet loTypeId="urn:microsoft.com/office/officeart/2005/8/layout/vList4" loCatId="list" qsTypeId="urn:microsoft.com/office/officeart/2005/8/quickstyle/simple4" qsCatId="simple" csTypeId="urn:microsoft.com/office/officeart/2005/8/colors/accent6_2" csCatId="accent6" phldr="1"/>
      <dgm:spPr/>
      <dgm:t>
        <a:bodyPr/>
        <a:lstStyle/>
        <a:p>
          <a:endParaRPr lang="en-US"/>
        </a:p>
      </dgm:t>
    </dgm:pt>
    <dgm:pt modelId="{71FEF154-1178-4661-8233-3F54CC076EC0}">
      <dgm:prSet phldrT="[Text]" custT="1"/>
      <dgm:spPr>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lumMod val="75000"/>
              </a:schemeClr>
            </a:gs>
          </a:gsLst>
          <a:lin ang="5400000" scaled="0"/>
        </a:gradFill>
      </dgm:spPr>
      <dgm:t>
        <a:bodyPr/>
        <a:lstStyle/>
        <a:p>
          <a:pPr>
            <a:lnSpc>
              <a:spcPct val="100000"/>
            </a:lnSpc>
            <a:spcAft>
              <a:spcPts val="600"/>
            </a:spcAft>
          </a:pPr>
          <a:r>
            <a:rPr lang="en-US" sz="1550" b="1" dirty="0">
              <a:effectLst>
                <a:outerShdw blurRad="38100" dist="38100" dir="2700000" algn="tl">
                  <a:srgbClr val="000000">
                    <a:alpha val="43137"/>
                  </a:srgbClr>
                </a:outerShdw>
              </a:effectLst>
              <a:latin typeface="Malgun Gothic" panose="020B0503020000020004" pitchFamily="34" charset="-127"/>
              <a:ea typeface="Malgun Gothic" panose="020B0503020000020004" pitchFamily="34" charset="-127"/>
            </a:rPr>
            <a:t>Retention of New Information </a:t>
          </a:r>
        </a:p>
        <a:p>
          <a:pPr>
            <a:lnSpc>
              <a:spcPct val="100000"/>
            </a:lnSpc>
            <a:spcAft>
              <a:spcPts val="600"/>
            </a:spcAft>
          </a:pPr>
          <a:r>
            <a:rPr lang="en-US" sz="1200" dirty="0">
              <a:solidFill>
                <a:schemeClr val="bg1">
                  <a:lumMod val="95000"/>
                </a:schemeClr>
              </a:solidFill>
              <a:effectLst>
                <a:outerShdw blurRad="38100" dist="38100" dir="2700000" algn="tl">
                  <a:srgbClr val="000000">
                    <a:alpha val="43137"/>
                  </a:srgbClr>
                </a:outerShdw>
              </a:effectLst>
            </a:rPr>
            <a:t>(</a:t>
          </a:r>
          <a:r>
            <a:rPr lang="en-US" sz="1200" dirty="0" err="1">
              <a:solidFill>
                <a:schemeClr val="bg1">
                  <a:lumMod val="95000"/>
                </a:schemeClr>
              </a:solidFill>
              <a:effectLst>
                <a:outerShdw blurRad="38100" dist="38100" dir="2700000" algn="tl">
                  <a:srgbClr val="000000">
                    <a:alpha val="43137"/>
                  </a:srgbClr>
                </a:outerShdw>
              </a:effectLst>
            </a:rPr>
            <a:t>Perin</a:t>
          </a:r>
          <a:r>
            <a:rPr lang="en-US" sz="1200" dirty="0">
              <a:solidFill>
                <a:schemeClr val="bg1">
                  <a:lumMod val="95000"/>
                </a:schemeClr>
              </a:solidFill>
              <a:effectLst>
                <a:outerShdw blurRad="38100" dist="38100" dir="2700000" algn="tl">
                  <a:srgbClr val="000000">
                    <a:alpha val="43137"/>
                  </a:srgbClr>
                </a:outerShdw>
              </a:effectLst>
            </a:rPr>
            <a:t>, 2001; Yeager et al., 2014)</a:t>
          </a:r>
        </a:p>
      </dgm:t>
    </dgm:pt>
    <dgm:pt modelId="{7E819C38-4BAC-4079-AD53-1771A16EE3D6}" type="parTrans" cxnId="{1C38403F-3EAE-4562-8040-9FA0DC276033}">
      <dgm:prSet/>
      <dgm:spPr/>
      <dgm:t>
        <a:bodyPr/>
        <a:lstStyle/>
        <a:p>
          <a:endParaRPr lang="en-US"/>
        </a:p>
      </dgm:t>
    </dgm:pt>
    <dgm:pt modelId="{8BDA749A-B3CA-45FF-B472-05EB993C01D5}" type="sibTrans" cxnId="{1C38403F-3EAE-4562-8040-9FA0DC276033}">
      <dgm:prSet/>
      <dgm:spPr/>
      <dgm:t>
        <a:bodyPr/>
        <a:lstStyle/>
        <a:p>
          <a:endParaRPr lang="en-US"/>
        </a:p>
      </dgm:t>
    </dgm:pt>
    <dgm:pt modelId="{84CD07C0-0917-4316-83FA-D40A07E53E61}">
      <dgm:prSet phldrT="[Text]" custT="1"/>
      <dgm:spPr>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lumMod val="75000"/>
              </a:schemeClr>
            </a:gs>
          </a:gsLst>
          <a:lin ang="5400000" scaled="0"/>
        </a:gradFill>
      </dgm:spPr>
      <dgm:t>
        <a:bodyPr/>
        <a:lstStyle/>
        <a:p>
          <a:pPr>
            <a:lnSpc>
              <a:spcPct val="100000"/>
            </a:lnSpc>
            <a:spcAft>
              <a:spcPts val="300"/>
            </a:spcAft>
          </a:pPr>
          <a:r>
            <a:rPr lang="en-US" sz="1800" b="1" dirty="0">
              <a:effectLst>
                <a:outerShdw blurRad="38100" dist="38100" dir="2700000" algn="tl">
                  <a:srgbClr val="000000">
                    <a:alpha val="43137"/>
                  </a:srgbClr>
                </a:outerShdw>
              </a:effectLst>
              <a:latin typeface="Malgun Gothic" panose="020B0503020000020004" pitchFamily="34" charset="-127"/>
              <a:ea typeface="Malgun Gothic" panose="020B0503020000020004" pitchFamily="34" charset="-127"/>
            </a:rPr>
            <a:t>Performance</a:t>
          </a:r>
        </a:p>
        <a:p>
          <a:pPr>
            <a:lnSpc>
              <a:spcPct val="100000"/>
            </a:lnSpc>
            <a:spcAft>
              <a:spcPts val="0"/>
            </a:spcAft>
          </a:pPr>
          <a:r>
            <a:rPr lang="en-US" sz="1200" dirty="0">
              <a:solidFill>
                <a:schemeClr val="bg1">
                  <a:lumMod val="95000"/>
                </a:schemeClr>
              </a:solidFill>
              <a:effectLst>
                <a:outerShdw blurRad="38100" dist="38100" dir="2700000" algn="tl">
                  <a:srgbClr val="000000">
                    <a:alpha val="43137"/>
                  </a:srgbClr>
                </a:outerShdw>
              </a:effectLst>
            </a:rPr>
            <a:t>(</a:t>
          </a:r>
          <a:r>
            <a:rPr lang="en-US" sz="1200" dirty="0" err="1">
              <a:solidFill>
                <a:schemeClr val="bg1">
                  <a:lumMod val="95000"/>
                </a:schemeClr>
              </a:solidFill>
              <a:effectLst>
                <a:outerShdw blurRad="38100" dist="38100" dir="2700000" algn="tl">
                  <a:srgbClr val="000000">
                    <a:alpha val="43137"/>
                  </a:srgbClr>
                </a:outerShdw>
              </a:effectLst>
            </a:rPr>
            <a:t>Hulleman</a:t>
          </a:r>
          <a:r>
            <a:rPr lang="en-US" sz="1200" dirty="0">
              <a:solidFill>
                <a:schemeClr val="bg1">
                  <a:lumMod val="95000"/>
                </a:schemeClr>
              </a:solidFill>
              <a:effectLst>
                <a:outerShdw blurRad="38100" dist="38100" dir="2700000" algn="tl">
                  <a:srgbClr val="000000">
                    <a:alpha val="43137"/>
                  </a:srgbClr>
                </a:outerShdw>
              </a:effectLst>
            </a:rPr>
            <a:t> et al., 2010; </a:t>
          </a:r>
          <a:r>
            <a:rPr lang="en-US" sz="1200" dirty="0" err="1">
              <a:solidFill>
                <a:schemeClr val="bg1">
                  <a:lumMod val="95000"/>
                </a:schemeClr>
              </a:solidFill>
              <a:effectLst>
                <a:outerShdw blurRad="38100" dist="38100" dir="2700000" algn="tl">
                  <a:srgbClr val="000000">
                    <a:alpha val="43137"/>
                  </a:srgbClr>
                </a:outerShdw>
              </a:effectLst>
            </a:rPr>
            <a:t>Hulleman</a:t>
          </a:r>
          <a:r>
            <a:rPr lang="en-US" sz="1200" dirty="0">
              <a:solidFill>
                <a:schemeClr val="bg1">
                  <a:lumMod val="95000"/>
                </a:schemeClr>
              </a:solidFill>
              <a:effectLst>
                <a:outerShdw blurRad="38100" dist="38100" dir="2700000" algn="tl">
                  <a:srgbClr val="000000">
                    <a:alpha val="43137"/>
                  </a:srgbClr>
                </a:outerShdw>
              </a:effectLst>
            </a:rPr>
            <a:t> &amp; </a:t>
          </a:r>
          <a:r>
            <a:rPr lang="en-US" sz="1200" dirty="0" err="1">
              <a:solidFill>
                <a:schemeClr val="bg1">
                  <a:lumMod val="95000"/>
                </a:schemeClr>
              </a:solidFill>
              <a:effectLst>
                <a:outerShdw blurRad="38100" dist="38100" dir="2700000" algn="tl">
                  <a:srgbClr val="000000">
                    <a:alpha val="43137"/>
                  </a:srgbClr>
                </a:outerShdw>
              </a:effectLst>
            </a:rPr>
            <a:t>Harackiewicz</a:t>
          </a:r>
          <a:r>
            <a:rPr lang="en-US" sz="1200" dirty="0">
              <a:solidFill>
                <a:schemeClr val="bg1">
                  <a:lumMod val="95000"/>
                </a:schemeClr>
              </a:solidFill>
              <a:effectLst>
                <a:outerShdw blurRad="38100" dist="38100" dir="2700000" algn="tl">
                  <a:srgbClr val="000000">
                    <a:alpha val="43137"/>
                  </a:srgbClr>
                </a:outerShdw>
              </a:effectLst>
            </a:rPr>
            <a:t>, 2009; Malka &amp; Covington, 2005)</a:t>
          </a:r>
        </a:p>
      </dgm:t>
    </dgm:pt>
    <dgm:pt modelId="{B47C5DAB-231D-4B18-AFFF-835455AAC55A}" type="parTrans" cxnId="{01123E46-B3EF-42E9-A275-C6FD685534BC}">
      <dgm:prSet/>
      <dgm:spPr/>
      <dgm:t>
        <a:bodyPr/>
        <a:lstStyle/>
        <a:p>
          <a:endParaRPr lang="en-US"/>
        </a:p>
      </dgm:t>
    </dgm:pt>
    <dgm:pt modelId="{EE6C80BE-AC73-43E9-98CA-EBA21448D0B8}" type="sibTrans" cxnId="{01123E46-B3EF-42E9-A275-C6FD685534BC}">
      <dgm:prSet/>
      <dgm:spPr/>
      <dgm:t>
        <a:bodyPr/>
        <a:lstStyle/>
        <a:p>
          <a:endParaRPr lang="en-US"/>
        </a:p>
      </dgm:t>
    </dgm:pt>
    <dgm:pt modelId="{12792FCA-8AE6-4359-840A-E5CA820258AE}">
      <dgm:prSet phldrT="[Text]" custT="1"/>
      <dgm:spPr>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lumMod val="75000"/>
              </a:schemeClr>
            </a:gs>
          </a:gsLst>
        </a:gradFill>
      </dgm:spPr>
      <dgm:t>
        <a:bodyPr/>
        <a:lstStyle/>
        <a:p>
          <a:pPr>
            <a:lnSpc>
              <a:spcPct val="100000"/>
            </a:lnSpc>
            <a:spcAft>
              <a:spcPts val="300"/>
            </a:spcAft>
          </a:pPr>
          <a:r>
            <a:rPr lang="en-US" sz="1800" b="1" dirty="0">
              <a:effectLst>
                <a:outerShdw blurRad="38100" dist="38100" dir="2700000" algn="tl">
                  <a:srgbClr val="000000">
                    <a:alpha val="43137"/>
                  </a:srgbClr>
                </a:outerShdw>
              </a:effectLst>
              <a:latin typeface="Malgun Gothic" panose="020B0503020000020004" pitchFamily="34" charset="-127"/>
              <a:ea typeface="Malgun Gothic" panose="020B0503020000020004" pitchFamily="34" charset="-127"/>
            </a:rPr>
            <a:t>Task/Course Completion</a:t>
          </a:r>
        </a:p>
        <a:p>
          <a:pPr>
            <a:lnSpc>
              <a:spcPct val="100000"/>
            </a:lnSpc>
            <a:spcAft>
              <a:spcPts val="0"/>
            </a:spcAft>
          </a:pPr>
          <a:r>
            <a:rPr lang="en-US" sz="1200" dirty="0">
              <a:solidFill>
                <a:schemeClr val="bg1">
                  <a:lumMod val="95000"/>
                </a:schemeClr>
              </a:solidFill>
              <a:effectLst>
                <a:outerShdw blurRad="38100" dist="38100" dir="2700000" algn="tl">
                  <a:srgbClr val="000000">
                    <a:alpha val="43137"/>
                  </a:srgbClr>
                </a:outerShdw>
              </a:effectLst>
            </a:rPr>
            <a:t>(Fortenberry, Sullivan, Jordan, &amp; Knight, 2007; </a:t>
          </a:r>
          <a:r>
            <a:rPr lang="en-US" sz="1200" dirty="0" err="1">
              <a:solidFill>
                <a:schemeClr val="bg1">
                  <a:lumMod val="95000"/>
                </a:schemeClr>
              </a:solidFill>
              <a:effectLst>
                <a:outerShdw blurRad="38100" dist="38100" dir="2700000" algn="tl">
                  <a:srgbClr val="000000">
                    <a:alpha val="43137"/>
                  </a:srgbClr>
                </a:outerShdw>
              </a:effectLst>
            </a:rPr>
            <a:t>Zusho</a:t>
          </a:r>
          <a:r>
            <a:rPr lang="en-US" sz="1200" dirty="0">
              <a:solidFill>
                <a:schemeClr val="bg1">
                  <a:lumMod val="95000"/>
                </a:schemeClr>
              </a:solidFill>
              <a:effectLst>
                <a:outerShdw blurRad="38100" dist="38100" dir="2700000" algn="tl">
                  <a:srgbClr val="000000">
                    <a:alpha val="43137"/>
                  </a:srgbClr>
                </a:outerShdw>
              </a:effectLst>
            </a:rPr>
            <a:t>, </a:t>
          </a:r>
          <a:r>
            <a:rPr lang="en-US" sz="1200" dirty="0" err="1">
              <a:solidFill>
                <a:schemeClr val="bg1">
                  <a:lumMod val="95000"/>
                </a:schemeClr>
              </a:solidFill>
              <a:effectLst>
                <a:outerShdw blurRad="38100" dist="38100" dir="2700000" algn="tl">
                  <a:srgbClr val="000000">
                    <a:alpha val="43137"/>
                  </a:srgbClr>
                </a:outerShdw>
              </a:effectLst>
            </a:rPr>
            <a:t>Pintrich</a:t>
          </a:r>
          <a:r>
            <a:rPr lang="en-US" sz="1200" dirty="0">
              <a:solidFill>
                <a:schemeClr val="bg1">
                  <a:lumMod val="95000"/>
                </a:schemeClr>
              </a:solidFill>
              <a:effectLst>
                <a:outerShdw blurRad="38100" dist="38100" dir="2700000" algn="tl">
                  <a:srgbClr val="000000">
                    <a:alpha val="43137"/>
                  </a:srgbClr>
                </a:outerShdw>
              </a:effectLst>
            </a:rPr>
            <a:t>, &amp; Coppola, 2003) </a:t>
          </a:r>
          <a:endParaRPr lang="en-US" sz="1200" b="1" dirty="0">
            <a:solidFill>
              <a:schemeClr val="bg1">
                <a:lumMod val="95000"/>
              </a:schemeClr>
            </a:solidFill>
            <a:effectLst>
              <a:outerShdw blurRad="38100" dist="38100" dir="2700000" algn="tl">
                <a:srgbClr val="000000">
                  <a:alpha val="43137"/>
                </a:srgbClr>
              </a:outerShdw>
            </a:effectLst>
          </a:endParaRPr>
        </a:p>
      </dgm:t>
    </dgm:pt>
    <dgm:pt modelId="{7BF10651-C294-4352-95DA-71754F5EF04E}" type="sibTrans" cxnId="{ECA55C4D-FB65-4237-9B38-5DF73B49F308}">
      <dgm:prSet/>
      <dgm:spPr/>
      <dgm:t>
        <a:bodyPr/>
        <a:lstStyle/>
        <a:p>
          <a:endParaRPr lang="en-US"/>
        </a:p>
      </dgm:t>
    </dgm:pt>
    <dgm:pt modelId="{E35BECEF-96C4-49FA-B659-DE52B2CD44DD}" type="parTrans" cxnId="{ECA55C4D-FB65-4237-9B38-5DF73B49F308}">
      <dgm:prSet/>
      <dgm:spPr/>
      <dgm:t>
        <a:bodyPr/>
        <a:lstStyle/>
        <a:p>
          <a:endParaRPr lang="en-US"/>
        </a:p>
      </dgm:t>
    </dgm:pt>
    <dgm:pt modelId="{3429AB6D-9DFB-451B-B091-76676AEA9F9F}" type="pres">
      <dgm:prSet presAssocID="{B3C4F84D-7FF1-4903-A711-18784BAC36B8}" presName="linear" presStyleCnt="0">
        <dgm:presLayoutVars>
          <dgm:dir/>
          <dgm:resizeHandles val="exact"/>
        </dgm:presLayoutVars>
      </dgm:prSet>
      <dgm:spPr/>
    </dgm:pt>
    <dgm:pt modelId="{4E40C92D-4289-4442-8537-7F201280F99D}" type="pres">
      <dgm:prSet presAssocID="{12792FCA-8AE6-4359-840A-E5CA820258AE}" presName="comp" presStyleCnt="0"/>
      <dgm:spPr/>
    </dgm:pt>
    <dgm:pt modelId="{4551DCC6-B577-4785-9A82-908EEDB1AA8F}" type="pres">
      <dgm:prSet presAssocID="{12792FCA-8AE6-4359-840A-E5CA820258AE}" presName="box" presStyleLbl="node1" presStyleIdx="0" presStyleCnt="3" custLinFactNeighborX="-2792"/>
      <dgm:spPr/>
    </dgm:pt>
    <dgm:pt modelId="{1E906A16-409F-45F2-8936-B7DECC7CCA3B}" type="pres">
      <dgm:prSet presAssocID="{12792FCA-8AE6-4359-840A-E5CA820258AE}" presName="img" presStyleLbl="fgImgPlace1" presStyleIdx="0" presStyleCnt="3" custScaleX="49073"/>
      <dgm:spPr>
        <a:prstGeom prst="upArrow">
          <a:avLst/>
        </a:prstGeom>
      </dgm:spPr>
    </dgm:pt>
    <dgm:pt modelId="{6AC28BF8-4407-444D-94A8-583FB4DC7E79}" type="pres">
      <dgm:prSet presAssocID="{12792FCA-8AE6-4359-840A-E5CA820258AE}" presName="text" presStyleLbl="node1" presStyleIdx="0" presStyleCnt="3">
        <dgm:presLayoutVars>
          <dgm:bulletEnabled val="1"/>
        </dgm:presLayoutVars>
      </dgm:prSet>
      <dgm:spPr/>
    </dgm:pt>
    <dgm:pt modelId="{A897B543-C39B-4579-8616-551CC1D1393D}" type="pres">
      <dgm:prSet presAssocID="{7BF10651-C294-4352-95DA-71754F5EF04E}" presName="spacer" presStyleCnt="0"/>
      <dgm:spPr/>
    </dgm:pt>
    <dgm:pt modelId="{F47700C8-3A71-45B9-8120-628C7DF971BA}" type="pres">
      <dgm:prSet presAssocID="{71FEF154-1178-4661-8233-3F54CC076EC0}" presName="comp" presStyleCnt="0"/>
      <dgm:spPr/>
    </dgm:pt>
    <dgm:pt modelId="{748A82CC-AC98-419B-8EA0-15FA49F9B64A}" type="pres">
      <dgm:prSet presAssocID="{71FEF154-1178-4661-8233-3F54CC076EC0}" presName="box" presStyleLbl="node1" presStyleIdx="1" presStyleCnt="3"/>
      <dgm:spPr/>
    </dgm:pt>
    <dgm:pt modelId="{CFB89FD7-C90D-422B-80E1-3AD075A58DBD}" type="pres">
      <dgm:prSet presAssocID="{71FEF154-1178-4661-8233-3F54CC076EC0}" presName="img" presStyleLbl="fgImgPlace1" presStyleIdx="1" presStyleCnt="3" custScaleX="53636"/>
      <dgm:spPr>
        <a:prstGeom prst="upArrow">
          <a:avLst/>
        </a:prstGeom>
      </dgm:spPr>
    </dgm:pt>
    <dgm:pt modelId="{C8AB41F1-EF56-4F27-B633-9945AF575AFD}" type="pres">
      <dgm:prSet presAssocID="{71FEF154-1178-4661-8233-3F54CC076EC0}" presName="text" presStyleLbl="node1" presStyleIdx="1" presStyleCnt="3">
        <dgm:presLayoutVars>
          <dgm:bulletEnabled val="1"/>
        </dgm:presLayoutVars>
      </dgm:prSet>
      <dgm:spPr/>
    </dgm:pt>
    <dgm:pt modelId="{25C792A4-16A7-408E-99EE-DCF318787331}" type="pres">
      <dgm:prSet presAssocID="{8BDA749A-B3CA-45FF-B472-05EB993C01D5}" presName="spacer" presStyleCnt="0"/>
      <dgm:spPr/>
    </dgm:pt>
    <dgm:pt modelId="{AE7A8C14-1924-42CA-9B81-F3A3ED29AF3C}" type="pres">
      <dgm:prSet presAssocID="{84CD07C0-0917-4316-83FA-D40A07E53E61}" presName="comp" presStyleCnt="0"/>
      <dgm:spPr/>
    </dgm:pt>
    <dgm:pt modelId="{A0640647-FE70-4964-A300-E90D31BC6452}" type="pres">
      <dgm:prSet presAssocID="{84CD07C0-0917-4316-83FA-D40A07E53E61}" presName="box" presStyleLbl="node1" presStyleIdx="2" presStyleCnt="3"/>
      <dgm:spPr/>
    </dgm:pt>
    <dgm:pt modelId="{4B491133-7022-49C5-8AE3-0DC7DA9C2738}" type="pres">
      <dgm:prSet presAssocID="{84CD07C0-0917-4316-83FA-D40A07E53E61}" presName="img" presStyleLbl="fgImgPlace1" presStyleIdx="2" presStyleCnt="3" custScaleX="51354"/>
      <dgm:spPr>
        <a:prstGeom prst="upArrow">
          <a:avLst/>
        </a:prstGeom>
      </dgm:spPr>
    </dgm:pt>
    <dgm:pt modelId="{AF2D1A29-1571-4362-9F27-A533E66B6AA1}" type="pres">
      <dgm:prSet presAssocID="{84CD07C0-0917-4316-83FA-D40A07E53E61}" presName="text" presStyleLbl="node1" presStyleIdx="2" presStyleCnt="3">
        <dgm:presLayoutVars>
          <dgm:bulletEnabled val="1"/>
        </dgm:presLayoutVars>
      </dgm:prSet>
      <dgm:spPr/>
    </dgm:pt>
  </dgm:ptLst>
  <dgm:cxnLst>
    <dgm:cxn modelId="{A0CAB302-A69D-4D3F-9771-1ABE6C2AE9FF}" type="presOf" srcId="{71FEF154-1178-4661-8233-3F54CC076EC0}" destId="{C8AB41F1-EF56-4F27-B633-9945AF575AFD}" srcOrd="1" destOrd="0" presId="urn:microsoft.com/office/officeart/2005/8/layout/vList4"/>
    <dgm:cxn modelId="{1C38403F-3EAE-4562-8040-9FA0DC276033}" srcId="{B3C4F84D-7FF1-4903-A711-18784BAC36B8}" destId="{71FEF154-1178-4661-8233-3F54CC076EC0}" srcOrd="1" destOrd="0" parTransId="{7E819C38-4BAC-4079-AD53-1771A16EE3D6}" sibTransId="{8BDA749A-B3CA-45FF-B472-05EB993C01D5}"/>
    <dgm:cxn modelId="{01123E46-B3EF-42E9-A275-C6FD685534BC}" srcId="{B3C4F84D-7FF1-4903-A711-18784BAC36B8}" destId="{84CD07C0-0917-4316-83FA-D40A07E53E61}" srcOrd="2" destOrd="0" parTransId="{B47C5DAB-231D-4B18-AFFF-835455AAC55A}" sibTransId="{EE6C80BE-AC73-43E9-98CA-EBA21448D0B8}"/>
    <dgm:cxn modelId="{ECA55C4D-FB65-4237-9B38-5DF73B49F308}" srcId="{B3C4F84D-7FF1-4903-A711-18784BAC36B8}" destId="{12792FCA-8AE6-4359-840A-E5CA820258AE}" srcOrd="0" destOrd="0" parTransId="{E35BECEF-96C4-49FA-B659-DE52B2CD44DD}" sibTransId="{7BF10651-C294-4352-95DA-71754F5EF04E}"/>
    <dgm:cxn modelId="{0BAD1F8B-827E-42CF-AF52-405573459568}" type="presOf" srcId="{71FEF154-1178-4661-8233-3F54CC076EC0}" destId="{748A82CC-AC98-419B-8EA0-15FA49F9B64A}" srcOrd="0" destOrd="0" presId="urn:microsoft.com/office/officeart/2005/8/layout/vList4"/>
    <dgm:cxn modelId="{9527E0D0-4FF7-44F6-9F2F-FF5027EBA847}" type="presOf" srcId="{B3C4F84D-7FF1-4903-A711-18784BAC36B8}" destId="{3429AB6D-9DFB-451B-B091-76676AEA9F9F}" srcOrd="0" destOrd="0" presId="urn:microsoft.com/office/officeart/2005/8/layout/vList4"/>
    <dgm:cxn modelId="{4B3FD3D8-808C-4E3D-B142-1FE0ABAAB9A4}" type="presOf" srcId="{84CD07C0-0917-4316-83FA-D40A07E53E61}" destId="{A0640647-FE70-4964-A300-E90D31BC6452}" srcOrd="0" destOrd="0" presId="urn:microsoft.com/office/officeart/2005/8/layout/vList4"/>
    <dgm:cxn modelId="{7FB6B2F1-7EC5-41FE-BCEB-87C83B7CB012}" type="presOf" srcId="{84CD07C0-0917-4316-83FA-D40A07E53E61}" destId="{AF2D1A29-1571-4362-9F27-A533E66B6AA1}" srcOrd="1" destOrd="0" presId="urn:microsoft.com/office/officeart/2005/8/layout/vList4"/>
    <dgm:cxn modelId="{60C224F2-A8EB-41E4-B79D-8B6E7EEABEA4}" type="presOf" srcId="{12792FCA-8AE6-4359-840A-E5CA820258AE}" destId="{4551DCC6-B577-4785-9A82-908EEDB1AA8F}" srcOrd="0" destOrd="0" presId="urn:microsoft.com/office/officeart/2005/8/layout/vList4"/>
    <dgm:cxn modelId="{93BB82F3-B12F-41CE-ABB1-E1F8F24CF1F7}" type="presOf" srcId="{12792FCA-8AE6-4359-840A-E5CA820258AE}" destId="{6AC28BF8-4407-444D-94A8-583FB4DC7E79}" srcOrd="1" destOrd="0" presId="urn:microsoft.com/office/officeart/2005/8/layout/vList4"/>
    <dgm:cxn modelId="{BDDD564A-05C0-407E-BA61-FECB2CF0BB24}" type="presParOf" srcId="{3429AB6D-9DFB-451B-B091-76676AEA9F9F}" destId="{4E40C92D-4289-4442-8537-7F201280F99D}" srcOrd="0" destOrd="0" presId="urn:microsoft.com/office/officeart/2005/8/layout/vList4"/>
    <dgm:cxn modelId="{C7D8F357-269F-4854-939C-130D53B3ED58}" type="presParOf" srcId="{4E40C92D-4289-4442-8537-7F201280F99D}" destId="{4551DCC6-B577-4785-9A82-908EEDB1AA8F}" srcOrd="0" destOrd="0" presId="urn:microsoft.com/office/officeart/2005/8/layout/vList4"/>
    <dgm:cxn modelId="{0B5FAA9D-9473-45B8-96DD-C8344C16680C}" type="presParOf" srcId="{4E40C92D-4289-4442-8537-7F201280F99D}" destId="{1E906A16-409F-45F2-8936-B7DECC7CCA3B}" srcOrd="1" destOrd="0" presId="urn:microsoft.com/office/officeart/2005/8/layout/vList4"/>
    <dgm:cxn modelId="{AC108FDF-4A61-4A67-85CE-11AD6E369625}" type="presParOf" srcId="{4E40C92D-4289-4442-8537-7F201280F99D}" destId="{6AC28BF8-4407-444D-94A8-583FB4DC7E79}" srcOrd="2" destOrd="0" presId="urn:microsoft.com/office/officeart/2005/8/layout/vList4"/>
    <dgm:cxn modelId="{BF6639CD-39F8-4F38-97FC-6A139E899464}" type="presParOf" srcId="{3429AB6D-9DFB-451B-B091-76676AEA9F9F}" destId="{A897B543-C39B-4579-8616-551CC1D1393D}" srcOrd="1" destOrd="0" presId="urn:microsoft.com/office/officeart/2005/8/layout/vList4"/>
    <dgm:cxn modelId="{D0C87D4B-4339-435D-A37F-2CECA9491DD2}" type="presParOf" srcId="{3429AB6D-9DFB-451B-B091-76676AEA9F9F}" destId="{F47700C8-3A71-45B9-8120-628C7DF971BA}" srcOrd="2" destOrd="0" presId="urn:microsoft.com/office/officeart/2005/8/layout/vList4"/>
    <dgm:cxn modelId="{6DD8A50C-040D-4782-A98B-211679344BAC}" type="presParOf" srcId="{F47700C8-3A71-45B9-8120-628C7DF971BA}" destId="{748A82CC-AC98-419B-8EA0-15FA49F9B64A}" srcOrd="0" destOrd="0" presId="urn:microsoft.com/office/officeart/2005/8/layout/vList4"/>
    <dgm:cxn modelId="{42699299-64A7-4A83-AEA1-5A9CB49376AE}" type="presParOf" srcId="{F47700C8-3A71-45B9-8120-628C7DF971BA}" destId="{CFB89FD7-C90D-422B-80E1-3AD075A58DBD}" srcOrd="1" destOrd="0" presId="urn:microsoft.com/office/officeart/2005/8/layout/vList4"/>
    <dgm:cxn modelId="{776E4995-7EC9-4676-A66B-66C7A80B7CAA}" type="presParOf" srcId="{F47700C8-3A71-45B9-8120-628C7DF971BA}" destId="{C8AB41F1-EF56-4F27-B633-9945AF575AFD}" srcOrd="2" destOrd="0" presId="urn:microsoft.com/office/officeart/2005/8/layout/vList4"/>
    <dgm:cxn modelId="{39877290-D997-49AB-8C7A-2CEB0D4E9AE3}" type="presParOf" srcId="{3429AB6D-9DFB-451B-B091-76676AEA9F9F}" destId="{25C792A4-16A7-408E-99EE-DCF318787331}" srcOrd="3" destOrd="0" presId="urn:microsoft.com/office/officeart/2005/8/layout/vList4"/>
    <dgm:cxn modelId="{A367E8C6-9EA2-48EE-AE30-AA58EA422EDD}" type="presParOf" srcId="{3429AB6D-9DFB-451B-B091-76676AEA9F9F}" destId="{AE7A8C14-1924-42CA-9B81-F3A3ED29AF3C}" srcOrd="4" destOrd="0" presId="urn:microsoft.com/office/officeart/2005/8/layout/vList4"/>
    <dgm:cxn modelId="{905348DC-7B41-4951-AD0A-9D45AB276B8E}" type="presParOf" srcId="{AE7A8C14-1924-42CA-9B81-F3A3ED29AF3C}" destId="{A0640647-FE70-4964-A300-E90D31BC6452}" srcOrd="0" destOrd="0" presId="urn:microsoft.com/office/officeart/2005/8/layout/vList4"/>
    <dgm:cxn modelId="{A2CB2DB6-A4BC-4080-86FB-81B09228C51A}" type="presParOf" srcId="{AE7A8C14-1924-42CA-9B81-F3A3ED29AF3C}" destId="{4B491133-7022-49C5-8AE3-0DC7DA9C2738}" srcOrd="1" destOrd="0" presId="urn:microsoft.com/office/officeart/2005/8/layout/vList4"/>
    <dgm:cxn modelId="{72115053-806B-43F4-939D-1E4480FBDC8A}" type="presParOf" srcId="{AE7A8C14-1924-42CA-9B81-F3A3ED29AF3C}" destId="{AF2D1A29-1571-4362-9F27-A533E66B6AA1}" srcOrd="2" destOrd="0" presId="urn:microsoft.com/office/officeart/2005/8/layout/vList4"/>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3861C7-E1D2-45F6-99B1-160761F1B823}">
      <dsp:nvSpPr>
        <dsp:cNvPr id="0" name=""/>
        <dsp:cNvSpPr/>
      </dsp:nvSpPr>
      <dsp:spPr>
        <a:xfrm rot="5400000">
          <a:off x="2069793" y="-675426"/>
          <a:ext cx="730586" cy="2300456"/>
        </a:xfrm>
        <a:prstGeom prst="round2Same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None/>
          </a:pPr>
          <a:r>
            <a:rPr lang="en-US" sz="1400" kern="1200" dirty="0"/>
            <a:t>	</a:t>
          </a:r>
          <a:r>
            <a:rPr lang="en-US" sz="1400" b="1" kern="1200" dirty="0"/>
            <a:t>1</a:t>
          </a:r>
          <a:r>
            <a:rPr lang="en-US" sz="1400" b="1" kern="1200" dirty="0">
              <a:solidFill>
                <a:schemeClr val="bg2">
                  <a:lumMod val="25000"/>
                </a:schemeClr>
              </a:solidFill>
            </a:rPr>
            <a:t> </a:t>
          </a:r>
          <a:r>
            <a:rPr lang="en-US" sz="1400" b="0" kern="1200" dirty="0">
              <a:solidFill>
                <a:schemeClr val="bg2">
                  <a:lumMod val="25000"/>
                </a:schemeClr>
              </a:solidFill>
            </a:rPr>
            <a:t>in</a:t>
          </a:r>
          <a:r>
            <a:rPr lang="en-US" sz="1400" b="1" kern="1200" dirty="0">
              <a:solidFill>
                <a:schemeClr val="bg2">
                  <a:lumMod val="25000"/>
                </a:schemeClr>
              </a:solidFill>
            </a:rPr>
            <a:t> 3 </a:t>
          </a:r>
          <a:r>
            <a:rPr lang="en-US" sz="1400" kern="1200" dirty="0">
              <a:solidFill>
                <a:schemeClr val="bg2">
                  <a:lumMod val="25000"/>
                </a:schemeClr>
              </a:solidFill>
            </a:rPr>
            <a:t>workers needed some postsecondary education</a:t>
          </a:r>
        </a:p>
      </dsp:txBody>
      <dsp:txXfrm rot="-5400000">
        <a:off x="1284858" y="145173"/>
        <a:ext cx="2264792" cy="659258"/>
      </dsp:txXfrm>
    </dsp:sp>
    <dsp:sp modelId="{944C61EF-3F83-45EF-AFC5-30D86B1D582D}">
      <dsp:nvSpPr>
        <dsp:cNvPr id="0" name=""/>
        <dsp:cNvSpPr/>
      </dsp:nvSpPr>
      <dsp:spPr>
        <a:xfrm>
          <a:off x="0" y="0"/>
          <a:ext cx="1294006" cy="913232"/>
        </a:xfrm>
        <a:prstGeom prst="roundRect">
          <a:avLst/>
        </a:prstGeom>
        <a:solidFill>
          <a:schemeClr val="accent5">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accent5">
                  <a:lumMod val="50000"/>
                </a:schemeClr>
              </a:solidFill>
            </a:rPr>
            <a:t>1970’s</a:t>
          </a:r>
        </a:p>
      </dsp:txBody>
      <dsp:txXfrm>
        <a:off x="44580" y="44580"/>
        <a:ext cx="1204846" cy="824072"/>
      </dsp:txXfrm>
    </dsp:sp>
    <dsp:sp modelId="{E5ECAB9A-C454-48A3-810D-BBEFAA91DF74}">
      <dsp:nvSpPr>
        <dsp:cNvPr id="0" name=""/>
        <dsp:cNvSpPr/>
      </dsp:nvSpPr>
      <dsp:spPr>
        <a:xfrm rot="5400000">
          <a:off x="2078941" y="256808"/>
          <a:ext cx="730586" cy="2300456"/>
        </a:xfrm>
        <a:prstGeom prst="round2SameRect">
          <a:avLst/>
        </a:prstGeom>
        <a:solidFill>
          <a:schemeClr val="accent5">
            <a:tint val="40000"/>
            <a:alpha val="90000"/>
            <a:hueOff val="-6739762"/>
            <a:satOff val="-22832"/>
            <a:lumOff val="-2928"/>
            <a:alphaOff val="0"/>
          </a:schemeClr>
        </a:solidFill>
        <a:ln w="6350" cap="flat" cmpd="sng" algn="ctr">
          <a:solidFill>
            <a:schemeClr val="accent5">
              <a:tint val="40000"/>
              <a:alpha val="90000"/>
              <a:hueOff val="-6739762"/>
              <a:satOff val="-22832"/>
              <a:lumOff val="-2928"/>
              <a:alphaOff val="0"/>
            </a:schemeClr>
          </a:solidFill>
          <a:prstDash val="solid"/>
          <a:miter lim="800000"/>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None/>
          </a:pPr>
          <a:r>
            <a:rPr lang="en-US" sz="1400" kern="1200" dirty="0"/>
            <a:t>	</a:t>
          </a:r>
          <a:r>
            <a:rPr lang="en-US" sz="1400" b="1" kern="1200" dirty="0"/>
            <a:t>6</a:t>
          </a:r>
          <a:r>
            <a:rPr lang="en-US" sz="1400" b="1" kern="1200" dirty="0">
              <a:solidFill>
                <a:schemeClr val="bg2">
                  <a:lumMod val="25000"/>
                </a:schemeClr>
              </a:solidFill>
            </a:rPr>
            <a:t> </a:t>
          </a:r>
          <a:r>
            <a:rPr lang="en-US" sz="1400" b="0" kern="1200" dirty="0">
              <a:solidFill>
                <a:schemeClr val="bg2">
                  <a:lumMod val="25000"/>
                </a:schemeClr>
              </a:solidFill>
            </a:rPr>
            <a:t>in</a:t>
          </a:r>
          <a:r>
            <a:rPr lang="en-US" sz="1400" b="1" kern="1200" dirty="0">
              <a:solidFill>
                <a:schemeClr val="bg2">
                  <a:lumMod val="25000"/>
                </a:schemeClr>
              </a:solidFill>
            </a:rPr>
            <a:t> 10 </a:t>
          </a:r>
          <a:r>
            <a:rPr lang="en-US" sz="1400" kern="1200" dirty="0">
              <a:solidFill>
                <a:schemeClr val="bg2">
                  <a:lumMod val="25000"/>
                </a:schemeClr>
              </a:solidFill>
            </a:rPr>
            <a:t>workers need some postsecondary education</a:t>
          </a:r>
        </a:p>
      </dsp:txBody>
      <dsp:txXfrm rot="-5400000">
        <a:off x="1294006" y="1077407"/>
        <a:ext cx="2264792" cy="659258"/>
      </dsp:txXfrm>
    </dsp:sp>
    <dsp:sp modelId="{2BE25F44-E4C2-4DBE-A2D2-5C4C407DA9BA}">
      <dsp:nvSpPr>
        <dsp:cNvPr id="0" name=""/>
        <dsp:cNvSpPr/>
      </dsp:nvSpPr>
      <dsp:spPr>
        <a:xfrm>
          <a:off x="0" y="958917"/>
          <a:ext cx="1294006" cy="913232"/>
        </a:xfrm>
        <a:prstGeom prst="roundRect">
          <a:avLst/>
        </a:prstGeom>
        <a:solidFill>
          <a:schemeClr val="accent5">
            <a:hueOff val="-6758543"/>
            <a:satOff val="-17419"/>
            <a:lumOff val="-11765"/>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accent6">
                  <a:lumMod val="50000"/>
                </a:schemeClr>
              </a:solidFill>
            </a:rPr>
            <a:t>Today</a:t>
          </a:r>
        </a:p>
      </dsp:txBody>
      <dsp:txXfrm>
        <a:off x="44580" y="1003497"/>
        <a:ext cx="1204846" cy="8240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FFFEB-42FD-4885-AEAA-F3F66817205C}">
      <dsp:nvSpPr>
        <dsp:cNvPr id="0" name=""/>
        <dsp:cNvSpPr/>
      </dsp:nvSpPr>
      <dsp:spPr>
        <a:xfrm>
          <a:off x="3546737" y="305677"/>
          <a:ext cx="3950289" cy="3950289"/>
        </a:xfrm>
        <a:prstGeom prst="pie">
          <a:avLst>
            <a:gd name="adj1" fmla="val 16200000"/>
            <a:gd name="adj2" fmla="val 180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Employment</a:t>
          </a:r>
        </a:p>
      </dsp:txBody>
      <dsp:txXfrm>
        <a:off x="5628634" y="1142762"/>
        <a:ext cx="1410817" cy="1175681"/>
      </dsp:txXfrm>
    </dsp:sp>
    <dsp:sp modelId="{A7C72F60-6E1C-49BF-B252-026C24C004EA}">
      <dsp:nvSpPr>
        <dsp:cNvPr id="0" name=""/>
        <dsp:cNvSpPr/>
      </dsp:nvSpPr>
      <dsp:spPr>
        <a:xfrm>
          <a:off x="3465380" y="446758"/>
          <a:ext cx="3950289" cy="3950289"/>
        </a:xfrm>
        <a:prstGeom prst="pie">
          <a:avLst>
            <a:gd name="adj1" fmla="val 1800000"/>
            <a:gd name="adj2" fmla="val 9000000"/>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Economic Development</a:t>
          </a:r>
        </a:p>
      </dsp:txBody>
      <dsp:txXfrm>
        <a:off x="4405925" y="3009744"/>
        <a:ext cx="2116226" cy="1034599"/>
      </dsp:txXfrm>
    </dsp:sp>
    <dsp:sp modelId="{1728048D-288A-4748-9BD1-46C66F197F91}">
      <dsp:nvSpPr>
        <dsp:cNvPr id="0" name=""/>
        <dsp:cNvSpPr/>
      </dsp:nvSpPr>
      <dsp:spPr>
        <a:xfrm>
          <a:off x="3384022" y="305677"/>
          <a:ext cx="3950289" cy="3950289"/>
        </a:xfrm>
        <a:prstGeom prst="pie">
          <a:avLst>
            <a:gd name="adj1" fmla="val 9000000"/>
            <a:gd name="adj2" fmla="val 16200000"/>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Education</a:t>
          </a:r>
        </a:p>
      </dsp:txBody>
      <dsp:txXfrm>
        <a:off x="3841598" y="1142762"/>
        <a:ext cx="1410817" cy="1175681"/>
      </dsp:txXfrm>
    </dsp:sp>
    <dsp:sp modelId="{986490C8-829B-407D-8134-8A38ECCB8C07}">
      <dsp:nvSpPr>
        <dsp:cNvPr id="0" name=""/>
        <dsp:cNvSpPr/>
      </dsp:nvSpPr>
      <dsp:spPr>
        <a:xfrm>
          <a:off x="3302521" y="61135"/>
          <a:ext cx="4439373" cy="4439373"/>
        </a:xfrm>
        <a:prstGeom prst="circularArrow">
          <a:avLst>
            <a:gd name="adj1" fmla="val 5085"/>
            <a:gd name="adj2" fmla="val 327528"/>
            <a:gd name="adj3" fmla="val 1472472"/>
            <a:gd name="adj4" fmla="val 16199432"/>
            <a:gd name="adj5" fmla="val 5932"/>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6C73821-2A18-4D94-9E5B-994C55C45372}">
      <dsp:nvSpPr>
        <dsp:cNvPr id="0" name=""/>
        <dsp:cNvSpPr/>
      </dsp:nvSpPr>
      <dsp:spPr>
        <a:xfrm>
          <a:off x="3220838" y="201967"/>
          <a:ext cx="4439373" cy="4439373"/>
        </a:xfrm>
        <a:prstGeom prst="circularArrow">
          <a:avLst>
            <a:gd name="adj1" fmla="val 5085"/>
            <a:gd name="adj2" fmla="val 327528"/>
            <a:gd name="adj3" fmla="val 8671970"/>
            <a:gd name="adj4" fmla="val 1800502"/>
            <a:gd name="adj5" fmla="val 5932"/>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F71DF67-4723-444D-8122-575413FBF53B}">
      <dsp:nvSpPr>
        <dsp:cNvPr id="0" name=""/>
        <dsp:cNvSpPr/>
      </dsp:nvSpPr>
      <dsp:spPr>
        <a:xfrm>
          <a:off x="3139155" y="61135"/>
          <a:ext cx="4439373" cy="4439373"/>
        </a:xfrm>
        <a:prstGeom prst="circularArrow">
          <a:avLst>
            <a:gd name="adj1" fmla="val 5085"/>
            <a:gd name="adj2" fmla="val 327528"/>
            <a:gd name="adj3" fmla="val 15873039"/>
            <a:gd name="adj4" fmla="val 9000000"/>
            <a:gd name="adj5" fmla="val 5932"/>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771B2-2CF2-423B-8A40-EA99CA77E45B}">
      <dsp:nvSpPr>
        <dsp:cNvPr id="0" name=""/>
        <dsp:cNvSpPr/>
      </dsp:nvSpPr>
      <dsp:spPr>
        <a:xfrm>
          <a:off x="1280" y="21307"/>
          <a:ext cx="1916715" cy="114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accent6"/>
              </a:solidFill>
            </a:rPr>
            <a:t>Module 1</a:t>
          </a:r>
        </a:p>
        <a:p>
          <a:pPr marL="0" lvl="0" indent="0" algn="ctr" defTabSz="711200">
            <a:lnSpc>
              <a:spcPct val="90000"/>
            </a:lnSpc>
            <a:spcBef>
              <a:spcPct val="0"/>
            </a:spcBef>
            <a:spcAft>
              <a:spcPct val="35000"/>
            </a:spcAft>
            <a:buNone/>
          </a:pPr>
          <a:r>
            <a:rPr lang="en-US" sz="1600" i="1" kern="1200" dirty="0">
              <a:latin typeface="+mj-lt"/>
            </a:rPr>
            <a:t>The Future of Work</a:t>
          </a:r>
        </a:p>
      </dsp:txBody>
      <dsp:txXfrm>
        <a:off x="1280" y="21307"/>
        <a:ext cx="1916715" cy="1148400"/>
      </dsp:txXfrm>
    </dsp:sp>
    <dsp:sp modelId="{D3AE1B91-F08F-46EB-8A2A-528487286023}">
      <dsp:nvSpPr>
        <dsp:cNvPr id="0" name=""/>
        <dsp:cNvSpPr/>
      </dsp:nvSpPr>
      <dsp:spPr>
        <a:xfrm>
          <a:off x="1917996" y="21307"/>
          <a:ext cx="287773" cy="1148400"/>
        </a:xfrm>
        <a:prstGeom prst="leftBrace">
          <a:avLst>
            <a:gd name="adj1" fmla="val 35000"/>
            <a:gd name="adj2" fmla="val 50000"/>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99F76E8-0781-46B8-A969-1F2EAD3FEBB9}">
      <dsp:nvSpPr>
        <dsp:cNvPr id="0" name=""/>
        <dsp:cNvSpPr/>
      </dsp:nvSpPr>
      <dsp:spPr>
        <a:xfrm>
          <a:off x="2320879" y="21307"/>
          <a:ext cx="3913720" cy="114840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US" sz="1500" kern="1200" dirty="0"/>
            <a:t>Factors Affecting Today’s Jobs</a:t>
          </a:r>
        </a:p>
        <a:p>
          <a:pPr marL="114300" lvl="1" indent="-114300" algn="l" defTabSz="666750">
            <a:lnSpc>
              <a:spcPct val="90000"/>
            </a:lnSpc>
            <a:spcBef>
              <a:spcPct val="0"/>
            </a:spcBef>
            <a:spcAft>
              <a:spcPct val="15000"/>
            </a:spcAft>
            <a:buChar char="•"/>
          </a:pPr>
          <a:r>
            <a:rPr lang="en-US" sz="1500" kern="1200" dirty="0"/>
            <a:t>The Need for a Skilled Workforce</a:t>
          </a:r>
        </a:p>
        <a:p>
          <a:pPr marL="114300" lvl="1" indent="-114300" algn="l" defTabSz="666750">
            <a:lnSpc>
              <a:spcPct val="90000"/>
            </a:lnSpc>
            <a:spcBef>
              <a:spcPct val="0"/>
            </a:spcBef>
            <a:spcAft>
              <a:spcPct val="15000"/>
            </a:spcAft>
            <a:buChar char="•"/>
          </a:pPr>
          <a:r>
            <a:rPr lang="en-US" sz="1500" kern="1200" dirty="0"/>
            <a:t>Shifting Skill Demands</a:t>
          </a:r>
        </a:p>
        <a:p>
          <a:pPr marL="114300" lvl="1" indent="-114300" algn="l" defTabSz="666750">
            <a:lnSpc>
              <a:spcPct val="90000"/>
            </a:lnSpc>
            <a:spcBef>
              <a:spcPct val="0"/>
            </a:spcBef>
            <a:spcAft>
              <a:spcPct val="15000"/>
            </a:spcAft>
            <a:buChar char="•"/>
          </a:pPr>
          <a:r>
            <a:rPr lang="en-US" sz="1500" kern="1200" dirty="0"/>
            <a:t>Problems and Solutions</a:t>
          </a:r>
        </a:p>
      </dsp:txBody>
      <dsp:txXfrm>
        <a:off x="2320879" y="21307"/>
        <a:ext cx="3913720" cy="1148400"/>
      </dsp:txXfrm>
    </dsp:sp>
    <dsp:sp modelId="{3734C194-C3BC-48E8-9629-F2A27DC5650A}">
      <dsp:nvSpPr>
        <dsp:cNvPr id="0" name=""/>
        <dsp:cNvSpPr/>
      </dsp:nvSpPr>
      <dsp:spPr>
        <a:xfrm>
          <a:off x="1280" y="1378507"/>
          <a:ext cx="1923528" cy="114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accent6"/>
              </a:solidFill>
            </a:rPr>
            <a:t>Module 2</a:t>
          </a:r>
        </a:p>
        <a:p>
          <a:pPr marL="0" lvl="0" indent="0" algn="ctr" defTabSz="711200">
            <a:lnSpc>
              <a:spcPct val="90000"/>
            </a:lnSpc>
            <a:spcBef>
              <a:spcPct val="0"/>
            </a:spcBef>
            <a:spcAft>
              <a:spcPct val="35000"/>
            </a:spcAft>
            <a:buNone/>
          </a:pPr>
          <a:r>
            <a:rPr lang="en-US" sz="1600" i="1" kern="1200" dirty="0">
              <a:latin typeface="+mj-lt"/>
            </a:rPr>
            <a:t>Using LMI to Connect with the Future of Work</a:t>
          </a:r>
        </a:p>
      </dsp:txBody>
      <dsp:txXfrm>
        <a:off x="1280" y="1378507"/>
        <a:ext cx="1923528" cy="1148400"/>
      </dsp:txXfrm>
    </dsp:sp>
    <dsp:sp modelId="{1151A972-6E85-40EB-8308-CCBF1990D6BB}">
      <dsp:nvSpPr>
        <dsp:cNvPr id="0" name=""/>
        <dsp:cNvSpPr/>
      </dsp:nvSpPr>
      <dsp:spPr>
        <a:xfrm>
          <a:off x="1924808" y="1378507"/>
          <a:ext cx="287164" cy="1148400"/>
        </a:xfrm>
        <a:prstGeom prst="leftBrace">
          <a:avLst>
            <a:gd name="adj1" fmla="val 35000"/>
            <a:gd name="adj2" fmla="val 50000"/>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D0A561B-6E94-4E5F-80AD-D358D001DA92}">
      <dsp:nvSpPr>
        <dsp:cNvPr id="0" name=""/>
        <dsp:cNvSpPr/>
      </dsp:nvSpPr>
      <dsp:spPr>
        <a:xfrm>
          <a:off x="2326839" y="1378507"/>
          <a:ext cx="3905437" cy="1148400"/>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US" sz="1500" kern="1200" dirty="0"/>
            <a:t>What is Labor Market Information (LMI)?</a:t>
          </a:r>
        </a:p>
        <a:p>
          <a:pPr marL="114300" lvl="1" indent="-114300" algn="l" defTabSz="666750">
            <a:lnSpc>
              <a:spcPct val="90000"/>
            </a:lnSpc>
            <a:spcBef>
              <a:spcPct val="0"/>
            </a:spcBef>
            <a:spcAft>
              <a:spcPct val="15000"/>
            </a:spcAft>
            <a:buChar char="•"/>
          </a:pPr>
          <a:r>
            <a:rPr lang="en-US" sz="1500" kern="1200" dirty="0"/>
            <a:t>LMI and Local High-Value Careers</a:t>
          </a:r>
        </a:p>
        <a:p>
          <a:pPr marL="114300" lvl="1" indent="-114300" algn="l" defTabSz="666750">
            <a:lnSpc>
              <a:spcPct val="90000"/>
            </a:lnSpc>
            <a:spcBef>
              <a:spcPct val="0"/>
            </a:spcBef>
            <a:spcAft>
              <a:spcPct val="15000"/>
            </a:spcAft>
            <a:buChar char="•"/>
          </a:pPr>
          <a:r>
            <a:rPr lang="en-US" sz="1500" kern="1200" dirty="0"/>
            <a:t>The Power of Awareness to Inform and Prepare</a:t>
          </a:r>
        </a:p>
        <a:p>
          <a:pPr marL="114300" lvl="1" indent="-114300" algn="l" defTabSz="666750">
            <a:lnSpc>
              <a:spcPct val="90000"/>
            </a:lnSpc>
            <a:spcBef>
              <a:spcPct val="0"/>
            </a:spcBef>
            <a:spcAft>
              <a:spcPct val="15000"/>
            </a:spcAft>
            <a:buChar char="•"/>
          </a:pPr>
          <a:r>
            <a:rPr lang="en-US" sz="1500" kern="1200" dirty="0"/>
            <a:t>Pathway2Careers Overview</a:t>
          </a:r>
        </a:p>
      </dsp:txBody>
      <dsp:txXfrm>
        <a:off x="2326839" y="1378507"/>
        <a:ext cx="3905437" cy="1148400"/>
      </dsp:txXfrm>
    </dsp:sp>
    <dsp:sp modelId="{CB676C07-2093-43BB-8308-32D8BBB262C2}">
      <dsp:nvSpPr>
        <dsp:cNvPr id="0" name=""/>
        <dsp:cNvSpPr/>
      </dsp:nvSpPr>
      <dsp:spPr>
        <a:xfrm>
          <a:off x="1280" y="2735707"/>
          <a:ext cx="1931155" cy="114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accent6"/>
              </a:solidFill>
            </a:rPr>
            <a:t>Module 3</a:t>
          </a:r>
        </a:p>
        <a:p>
          <a:pPr marL="0" lvl="0" indent="0" algn="ctr" defTabSz="711200">
            <a:lnSpc>
              <a:spcPct val="90000"/>
            </a:lnSpc>
            <a:spcBef>
              <a:spcPct val="0"/>
            </a:spcBef>
            <a:spcAft>
              <a:spcPct val="35000"/>
            </a:spcAft>
            <a:buNone/>
          </a:pPr>
          <a:r>
            <a:rPr lang="en-US" sz="1600" kern="1200" dirty="0"/>
            <a:t> </a:t>
          </a:r>
          <a:r>
            <a:rPr lang="en-US" sz="1600" b="0" i="1" kern="1200" dirty="0">
              <a:latin typeface="+mj-lt"/>
            </a:rPr>
            <a:t>Introduction to LMI</a:t>
          </a:r>
        </a:p>
      </dsp:txBody>
      <dsp:txXfrm>
        <a:off x="1280" y="2735707"/>
        <a:ext cx="1931155" cy="1148400"/>
      </dsp:txXfrm>
    </dsp:sp>
    <dsp:sp modelId="{336B422A-E64B-419B-AFE4-DC7F1AB16998}">
      <dsp:nvSpPr>
        <dsp:cNvPr id="0" name=""/>
        <dsp:cNvSpPr/>
      </dsp:nvSpPr>
      <dsp:spPr>
        <a:xfrm>
          <a:off x="1932436" y="2735707"/>
          <a:ext cx="286860" cy="1148400"/>
        </a:xfrm>
        <a:prstGeom prst="leftBrace">
          <a:avLst>
            <a:gd name="adj1" fmla="val 35000"/>
            <a:gd name="adj2" fmla="val 50000"/>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96B64F0-85F2-47A2-AA1D-A108FE16E3E2}">
      <dsp:nvSpPr>
        <dsp:cNvPr id="0" name=""/>
        <dsp:cNvSpPr/>
      </dsp:nvSpPr>
      <dsp:spPr>
        <a:xfrm>
          <a:off x="2334040" y="2735707"/>
          <a:ext cx="3901296" cy="1148400"/>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endParaRPr lang="en-US" sz="1500" kern="1200" dirty="0"/>
        </a:p>
        <a:p>
          <a:pPr marL="114300" lvl="1" indent="-114300" algn="l" defTabSz="688975">
            <a:lnSpc>
              <a:spcPct val="90000"/>
            </a:lnSpc>
            <a:spcBef>
              <a:spcPct val="0"/>
            </a:spcBef>
            <a:spcAft>
              <a:spcPct val="15000"/>
            </a:spcAft>
            <a:buChar char="•"/>
          </a:pPr>
          <a:r>
            <a:rPr lang="en-US" sz="1550" kern="1200" dirty="0"/>
            <a:t>Basic Terms and Definitions</a:t>
          </a:r>
        </a:p>
        <a:p>
          <a:pPr marL="114300" lvl="1" indent="-114300" algn="l" defTabSz="688975">
            <a:lnSpc>
              <a:spcPct val="90000"/>
            </a:lnSpc>
            <a:spcBef>
              <a:spcPct val="0"/>
            </a:spcBef>
            <a:spcAft>
              <a:spcPct val="15000"/>
            </a:spcAft>
            <a:buChar char="•"/>
          </a:pPr>
          <a:r>
            <a:rPr lang="en-US" sz="1550" kern="1200" dirty="0"/>
            <a:t>Using P2C to Identify High-Value Careers</a:t>
          </a:r>
        </a:p>
        <a:p>
          <a:pPr marL="171450" lvl="1" indent="-171450" algn="l" defTabSz="755650">
            <a:lnSpc>
              <a:spcPct val="90000"/>
            </a:lnSpc>
            <a:spcBef>
              <a:spcPct val="0"/>
            </a:spcBef>
            <a:spcAft>
              <a:spcPct val="15000"/>
            </a:spcAft>
            <a:buChar char="•"/>
          </a:pPr>
          <a:endParaRPr lang="en-US" sz="1700" kern="1200" dirty="0"/>
        </a:p>
      </dsp:txBody>
      <dsp:txXfrm>
        <a:off x="2334040" y="2735707"/>
        <a:ext cx="3901296" cy="1148400"/>
      </dsp:txXfrm>
    </dsp:sp>
    <dsp:sp modelId="{FAD07A93-E34C-4290-B014-107B20D00B4A}">
      <dsp:nvSpPr>
        <dsp:cNvPr id="0" name=""/>
        <dsp:cNvSpPr/>
      </dsp:nvSpPr>
      <dsp:spPr>
        <a:xfrm>
          <a:off x="1280" y="4092907"/>
          <a:ext cx="1945578" cy="114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accent6"/>
              </a:solidFill>
            </a:rPr>
            <a:t>Module 4</a:t>
          </a:r>
        </a:p>
        <a:p>
          <a:pPr marL="0" lvl="0" indent="0" algn="ctr" defTabSz="711200">
            <a:lnSpc>
              <a:spcPct val="90000"/>
            </a:lnSpc>
            <a:spcBef>
              <a:spcPct val="0"/>
            </a:spcBef>
            <a:spcAft>
              <a:spcPct val="35000"/>
            </a:spcAft>
            <a:buNone/>
          </a:pPr>
          <a:r>
            <a:rPr lang="en-US" sz="1600" i="1" kern="1200" dirty="0">
              <a:latin typeface="+mj-lt"/>
            </a:rPr>
            <a:t> Incorporating LMI into Educational Processes</a:t>
          </a:r>
        </a:p>
      </dsp:txBody>
      <dsp:txXfrm>
        <a:off x="1280" y="4092907"/>
        <a:ext cx="1945578" cy="1148400"/>
      </dsp:txXfrm>
    </dsp:sp>
    <dsp:sp modelId="{6BD6500A-69C0-4244-B0B9-61FE06024564}">
      <dsp:nvSpPr>
        <dsp:cNvPr id="0" name=""/>
        <dsp:cNvSpPr/>
      </dsp:nvSpPr>
      <dsp:spPr>
        <a:xfrm>
          <a:off x="1946858" y="4092907"/>
          <a:ext cx="285641" cy="1148400"/>
        </a:xfrm>
        <a:prstGeom prst="leftBrace">
          <a:avLst>
            <a:gd name="adj1" fmla="val 35000"/>
            <a:gd name="adj2" fmla="val 50000"/>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5FF1824-389B-4935-85E9-F8383E0648C6}">
      <dsp:nvSpPr>
        <dsp:cNvPr id="0" name=""/>
        <dsp:cNvSpPr/>
      </dsp:nvSpPr>
      <dsp:spPr>
        <a:xfrm>
          <a:off x="2346757" y="4092907"/>
          <a:ext cx="3884730" cy="1148400"/>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US" sz="1500" kern="1200" dirty="0"/>
            <a:t>Career Exploration</a:t>
          </a:r>
        </a:p>
        <a:p>
          <a:pPr marL="114300" lvl="1" indent="-114300" algn="l" defTabSz="666750">
            <a:lnSpc>
              <a:spcPct val="90000"/>
            </a:lnSpc>
            <a:spcBef>
              <a:spcPct val="0"/>
            </a:spcBef>
            <a:spcAft>
              <a:spcPct val="15000"/>
            </a:spcAft>
            <a:buChar char="•"/>
          </a:pPr>
          <a:r>
            <a:rPr lang="en-US" sz="1500" kern="1200" dirty="0"/>
            <a:t>Career Planning</a:t>
          </a:r>
        </a:p>
        <a:p>
          <a:pPr marL="114300" lvl="1" indent="-114300" algn="l" defTabSz="666750">
            <a:lnSpc>
              <a:spcPct val="90000"/>
            </a:lnSpc>
            <a:spcBef>
              <a:spcPct val="0"/>
            </a:spcBef>
            <a:spcAft>
              <a:spcPct val="15000"/>
            </a:spcAft>
            <a:buChar char="•"/>
          </a:pPr>
          <a:r>
            <a:rPr lang="en-US" sz="1500" kern="1200" dirty="0"/>
            <a:t>Policy and Practice</a:t>
          </a:r>
        </a:p>
      </dsp:txBody>
      <dsp:txXfrm>
        <a:off x="2346757" y="4092907"/>
        <a:ext cx="3884730" cy="11484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51DCC6-B577-4785-9A82-908EEDB1AA8F}">
      <dsp:nvSpPr>
        <dsp:cNvPr id="0" name=""/>
        <dsp:cNvSpPr/>
      </dsp:nvSpPr>
      <dsp:spPr>
        <a:xfrm>
          <a:off x="0" y="0"/>
          <a:ext cx="3817059" cy="991036"/>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lumMod val="75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ts val="300"/>
            </a:spcAft>
            <a:buNone/>
          </a:pPr>
          <a:r>
            <a:rPr lang="en-US" sz="1800" b="1" kern="1200" dirty="0">
              <a:effectLst>
                <a:outerShdw blurRad="38100" dist="38100" dir="2700000" algn="tl">
                  <a:srgbClr val="000000">
                    <a:alpha val="43137"/>
                  </a:srgbClr>
                </a:outerShdw>
              </a:effectLst>
              <a:latin typeface="Malgun Gothic" panose="020B0503020000020004" pitchFamily="34" charset="-127"/>
              <a:ea typeface="Malgun Gothic" panose="020B0503020000020004" pitchFamily="34" charset="-127"/>
            </a:rPr>
            <a:t>Motivation to Learn</a:t>
          </a:r>
        </a:p>
        <a:p>
          <a:pPr marL="0" lvl="0" indent="0" algn="l" defTabSz="800100">
            <a:lnSpc>
              <a:spcPct val="100000"/>
            </a:lnSpc>
            <a:spcBef>
              <a:spcPct val="0"/>
            </a:spcBef>
            <a:spcAft>
              <a:spcPts val="0"/>
            </a:spcAft>
            <a:buNone/>
          </a:pPr>
          <a:r>
            <a:rPr lang="en-US" sz="1200" kern="1200" dirty="0">
              <a:solidFill>
                <a:schemeClr val="bg1">
                  <a:lumMod val="95000"/>
                </a:schemeClr>
              </a:solidFill>
              <a:effectLst>
                <a:outerShdw blurRad="38100" dist="38100" dir="2700000" algn="tl">
                  <a:srgbClr val="000000">
                    <a:alpha val="43137"/>
                  </a:srgbClr>
                </a:outerShdw>
              </a:effectLst>
            </a:rPr>
            <a:t>(</a:t>
          </a:r>
          <a:r>
            <a:rPr lang="en-US" sz="1200" kern="1200" dirty="0" err="1">
              <a:solidFill>
                <a:schemeClr val="bg1">
                  <a:lumMod val="95000"/>
                </a:schemeClr>
              </a:solidFill>
              <a:effectLst>
                <a:outerShdw blurRad="38100" dist="38100" dir="2700000" algn="tl">
                  <a:srgbClr val="000000">
                    <a:alpha val="43137"/>
                  </a:srgbClr>
                </a:outerShdw>
              </a:effectLst>
            </a:rPr>
            <a:t>Frymier</a:t>
          </a:r>
          <a:r>
            <a:rPr lang="en-US" sz="1200" kern="1200" dirty="0">
              <a:solidFill>
                <a:schemeClr val="bg1">
                  <a:lumMod val="95000"/>
                </a:schemeClr>
              </a:solidFill>
              <a:effectLst>
                <a:outerShdw blurRad="38100" dist="38100" dir="2700000" algn="tl">
                  <a:srgbClr val="000000">
                    <a:alpha val="43137"/>
                  </a:srgbClr>
                </a:outerShdw>
              </a:effectLst>
            </a:rPr>
            <a:t> &amp; Shulman, 1995; Jang, 2008)</a:t>
          </a:r>
          <a:endParaRPr lang="en-US" sz="1200" b="1" kern="1200" dirty="0">
            <a:solidFill>
              <a:schemeClr val="bg1">
                <a:lumMod val="95000"/>
              </a:schemeClr>
            </a:solidFill>
            <a:effectLst>
              <a:outerShdw blurRad="38100" dist="38100" dir="2700000" algn="tl">
                <a:srgbClr val="000000">
                  <a:alpha val="43137"/>
                </a:srgbClr>
              </a:outerShdw>
            </a:effectLst>
          </a:endParaRPr>
        </a:p>
      </dsp:txBody>
      <dsp:txXfrm>
        <a:off x="862515" y="0"/>
        <a:ext cx="2954543" cy="991036"/>
      </dsp:txXfrm>
    </dsp:sp>
    <dsp:sp modelId="{1E906A16-409F-45F2-8936-B7DECC7CCA3B}">
      <dsp:nvSpPr>
        <dsp:cNvPr id="0" name=""/>
        <dsp:cNvSpPr/>
      </dsp:nvSpPr>
      <dsp:spPr>
        <a:xfrm>
          <a:off x="293495" y="99103"/>
          <a:ext cx="374629" cy="792829"/>
        </a:xfrm>
        <a:prstGeom prst="upArrow">
          <a:avLst/>
        </a:prstGeom>
        <a:solidFill>
          <a:schemeClr val="accent5">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748A82CC-AC98-419B-8EA0-15FA49F9B64A}">
      <dsp:nvSpPr>
        <dsp:cNvPr id="0" name=""/>
        <dsp:cNvSpPr/>
      </dsp:nvSpPr>
      <dsp:spPr>
        <a:xfrm>
          <a:off x="0" y="1090140"/>
          <a:ext cx="3817059" cy="991036"/>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lumMod val="75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ts val="300"/>
            </a:spcAft>
            <a:buNone/>
          </a:pPr>
          <a:r>
            <a:rPr lang="en-US" sz="1800" b="1" kern="1200" dirty="0">
              <a:effectLst>
                <a:outerShdw blurRad="38100" dist="38100" dir="2700000" algn="tl">
                  <a:srgbClr val="000000">
                    <a:alpha val="43137"/>
                  </a:srgbClr>
                </a:outerShdw>
              </a:effectLst>
              <a:latin typeface="Malgun Gothic" panose="020B0503020000020004" pitchFamily="34" charset="-127"/>
              <a:ea typeface="Malgun Gothic" panose="020B0503020000020004" pitchFamily="34" charset="-127"/>
            </a:rPr>
            <a:t>Interest and Engagement</a:t>
          </a:r>
        </a:p>
        <a:p>
          <a:pPr marL="0" lvl="0" indent="0" algn="l" defTabSz="800100">
            <a:lnSpc>
              <a:spcPct val="100000"/>
            </a:lnSpc>
            <a:spcBef>
              <a:spcPct val="0"/>
            </a:spcBef>
            <a:spcAft>
              <a:spcPts val="0"/>
            </a:spcAft>
            <a:buNone/>
          </a:pPr>
          <a:r>
            <a:rPr lang="en-US" sz="1200" kern="1200" dirty="0">
              <a:solidFill>
                <a:schemeClr val="bg1">
                  <a:lumMod val="95000"/>
                </a:schemeClr>
              </a:solidFill>
              <a:effectLst>
                <a:outerShdw blurRad="38100" dist="38100" dir="2700000" algn="tl">
                  <a:srgbClr val="000000">
                    <a:alpha val="43137"/>
                  </a:srgbClr>
                </a:outerShdw>
              </a:effectLst>
            </a:rPr>
            <a:t>(</a:t>
          </a:r>
          <a:r>
            <a:rPr lang="en-US" sz="1200" kern="1200" dirty="0" err="1">
              <a:solidFill>
                <a:schemeClr val="bg1">
                  <a:lumMod val="95000"/>
                </a:schemeClr>
              </a:solidFill>
              <a:effectLst>
                <a:outerShdw blurRad="38100" dist="38100" dir="2700000" algn="tl">
                  <a:srgbClr val="000000">
                    <a:alpha val="43137"/>
                  </a:srgbClr>
                </a:outerShdw>
              </a:effectLst>
            </a:rPr>
            <a:t>Assor</a:t>
          </a:r>
          <a:r>
            <a:rPr lang="en-US" sz="1200" kern="1200" dirty="0">
              <a:solidFill>
                <a:schemeClr val="bg1">
                  <a:lumMod val="95000"/>
                </a:schemeClr>
              </a:solidFill>
              <a:effectLst>
                <a:outerShdw blurRad="38100" dist="38100" dir="2700000" algn="tl">
                  <a:srgbClr val="000000">
                    <a:alpha val="43137"/>
                  </a:srgbClr>
                </a:outerShdw>
              </a:effectLst>
            </a:rPr>
            <a:t>, Kaplan, &amp; Roth, 2002; </a:t>
          </a:r>
          <a:r>
            <a:rPr lang="en-US" sz="1200" kern="1200" dirty="0" err="1">
              <a:solidFill>
                <a:schemeClr val="bg1">
                  <a:lumMod val="95000"/>
                </a:schemeClr>
              </a:solidFill>
              <a:effectLst>
                <a:outerShdw blurRad="38100" dist="38100" dir="2700000" algn="tl">
                  <a:srgbClr val="000000">
                    <a:alpha val="43137"/>
                  </a:srgbClr>
                </a:outerShdw>
              </a:effectLst>
            </a:rPr>
            <a:t>Hulleman</a:t>
          </a:r>
          <a:r>
            <a:rPr lang="en-US" sz="1200" kern="1200" dirty="0">
              <a:solidFill>
                <a:schemeClr val="bg1">
                  <a:lumMod val="95000"/>
                </a:schemeClr>
              </a:solidFill>
              <a:effectLst>
                <a:outerShdw blurRad="38100" dist="38100" dir="2700000" algn="tl">
                  <a:srgbClr val="000000">
                    <a:alpha val="43137"/>
                  </a:srgbClr>
                </a:outerShdw>
              </a:effectLst>
            </a:rPr>
            <a:t>, </a:t>
          </a:r>
          <a:r>
            <a:rPr lang="en-US" sz="1200" kern="1200" dirty="0" err="1">
              <a:solidFill>
                <a:schemeClr val="bg1">
                  <a:lumMod val="95000"/>
                </a:schemeClr>
              </a:solidFill>
              <a:effectLst>
                <a:outerShdw blurRad="38100" dist="38100" dir="2700000" algn="tl">
                  <a:srgbClr val="000000">
                    <a:alpha val="43137"/>
                  </a:srgbClr>
                </a:outerShdw>
              </a:effectLst>
            </a:rPr>
            <a:t>Godes</a:t>
          </a:r>
          <a:r>
            <a:rPr lang="en-US" sz="1200" kern="1200" dirty="0">
              <a:solidFill>
                <a:schemeClr val="bg1">
                  <a:lumMod val="95000"/>
                </a:schemeClr>
              </a:solidFill>
              <a:effectLst>
                <a:outerShdw blurRad="38100" dist="38100" dir="2700000" algn="tl">
                  <a:srgbClr val="000000">
                    <a:alpha val="43137"/>
                  </a:srgbClr>
                </a:outerShdw>
              </a:effectLst>
            </a:rPr>
            <a:t>, Hendricks, &amp; </a:t>
          </a:r>
          <a:r>
            <a:rPr lang="en-US" sz="1200" kern="1200" dirty="0" err="1">
              <a:solidFill>
                <a:schemeClr val="bg1">
                  <a:lumMod val="95000"/>
                </a:schemeClr>
              </a:solidFill>
              <a:effectLst>
                <a:outerShdw blurRad="38100" dist="38100" dir="2700000" algn="tl">
                  <a:srgbClr val="000000">
                    <a:alpha val="43137"/>
                  </a:srgbClr>
                </a:outerShdw>
              </a:effectLst>
            </a:rPr>
            <a:t>Harackiewicz</a:t>
          </a:r>
          <a:r>
            <a:rPr lang="en-US" sz="1200" kern="1200" dirty="0">
              <a:solidFill>
                <a:schemeClr val="bg1">
                  <a:lumMod val="95000"/>
                </a:schemeClr>
              </a:solidFill>
              <a:effectLst>
                <a:outerShdw blurRad="38100" dist="38100" dir="2700000" algn="tl">
                  <a:srgbClr val="000000">
                    <a:alpha val="43137"/>
                  </a:srgbClr>
                </a:outerShdw>
              </a:effectLst>
            </a:rPr>
            <a:t>, 2010; </a:t>
          </a:r>
          <a:r>
            <a:rPr lang="en-US" sz="1200" kern="1200" dirty="0" err="1">
              <a:solidFill>
                <a:schemeClr val="bg1">
                  <a:lumMod val="95000"/>
                </a:schemeClr>
              </a:solidFill>
              <a:effectLst>
                <a:outerShdw blurRad="38100" dist="38100" dir="2700000" algn="tl">
                  <a:srgbClr val="000000">
                    <a:alpha val="43137"/>
                  </a:srgbClr>
                </a:outerShdw>
              </a:effectLst>
            </a:rPr>
            <a:t>Hulleman</a:t>
          </a:r>
          <a:r>
            <a:rPr lang="en-US" sz="1200" kern="1200" dirty="0">
              <a:solidFill>
                <a:schemeClr val="bg1">
                  <a:lumMod val="95000"/>
                </a:schemeClr>
              </a:solidFill>
              <a:effectLst>
                <a:outerShdw blurRad="38100" dist="38100" dir="2700000" algn="tl">
                  <a:srgbClr val="000000">
                    <a:alpha val="43137"/>
                  </a:srgbClr>
                </a:outerShdw>
              </a:effectLst>
            </a:rPr>
            <a:t> &amp; </a:t>
          </a:r>
          <a:r>
            <a:rPr lang="en-US" sz="1200" kern="1200" dirty="0" err="1">
              <a:solidFill>
                <a:schemeClr val="bg1">
                  <a:lumMod val="95000"/>
                </a:schemeClr>
              </a:solidFill>
              <a:effectLst>
                <a:outerShdw blurRad="38100" dist="38100" dir="2700000" algn="tl">
                  <a:srgbClr val="000000">
                    <a:alpha val="43137"/>
                  </a:srgbClr>
                </a:outerShdw>
              </a:effectLst>
            </a:rPr>
            <a:t>Harackiewicz</a:t>
          </a:r>
          <a:r>
            <a:rPr lang="en-US" sz="1200" kern="1200" dirty="0">
              <a:solidFill>
                <a:schemeClr val="bg1">
                  <a:lumMod val="95000"/>
                </a:schemeClr>
              </a:solidFill>
              <a:effectLst>
                <a:outerShdw blurRad="38100" dist="38100" dir="2700000" algn="tl">
                  <a:srgbClr val="000000">
                    <a:alpha val="43137"/>
                  </a:srgbClr>
                </a:outerShdw>
              </a:effectLst>
            </a:rPr>
            <a:t>, 2009)</a:t>
          </a:r>
        </a:p>
      </dsp:txBody>
      <dsp:txXfrm>
        <a:off x="862515" y="1090140"/>
        <a:ext cx="2954543" cy="991036"/>
      </dsp:txXfrm>
    </dsp:sp>
    <dsp:sp modelId="{CFB89FD7-C90D-422B-80E1-3AD075A58DBD}">
      <dsp:nvSpPr>
        <dsp:cNvPr id="0" name=""/>
        <dsp:cNvSpPr/>
      </dsp:nvSpPr>
      <dsp:spPr>
        <a:xfrm>
          <a:off x="276077" y="1189244"/>
          <a:ext cx="409463" cy="792829"/>
        </a:xfrm>
        <a:prstGeom prst="upArrow">
          <a:avLst/>
        </a:prstGeom>
        <a:solidFill>
          <a:schemeClr val="accent5">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A0640647-FE70-4964-A300-E90D31BC6452}">
      <dsp:nvSpPr>
        <dsp:cNvPr id="0" name=""/>
        <dsp:cNvSpPr/>
      </dsp:nvSpPr>
      <dsp:spPr>
        <a:xfrm>
          <a:off x="0" y="2180281"/>
          <a:ext cx="3817059" cy="991036"/>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lumMod val="75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ts val="300"/>
            </a:spcAft>
            <a:buNone/>
          </a:pPr>
          <a:r>
            <a:rPr lang="en-US" sz="1800" b="1" kern="1200" dirty="0">
              <a:effectLst>
                <a:outerShdw blurRad="38100" dist="38100" dir="2700000" algn="tl">
                  <a:srgbClr val="000000">
                    <a:alpha val="43137"/>
                  </a:srgbClr>
                </a:outerShdw>
              </a:effectLst>
              <a:latin typeface="Malgun Gothic" panose="020B0503020000020004" pitchFamily="34" charset="-127"/>
              <a:ea typeface="Malgun Gothic" panose="020B0503020000020004" pitchFamily="34" charset="-127"/>
            </a:rPr>
            <a:t>Effort and Persistence</a:t>
          </a:r>
        </a:p>
        <a:p>
          <a:pPr marL="0" lvl="0" indent="0" algn="l" defTabSz="800100">
            <a:lnSpc>
              <a:spcPct val="100000"/>
            </a:lnSpc>
            <a:spcBef>
              <a:spcPct val="0"/>
            </a:spcBef>
            <a:spcAft>
              <a:spcPts val="0"/>
            </a:spcAft>
            <a:buNone/>
          </a:pPr>
          <a:r>
            <a:rPr lang="en-US" sz="1200" kern="1200" dirty="0">
              <a:solidFill>
                <a:schemeClr val="bg1">
                  <a:lumMod val="95000"/>
                </a:schemeClr>
              </a:solidFill>
              <a:effectLst>
                <a:outerShdw blurRad="38100" dist="38100" dir="2700000" algn="tl">
                  <a:srgbClr val="000000">
                    <a:alpha val="43137"/>
                  </a:srgbClr>
                </a:outerShdw>
              </a:effectLst>
            </a:rPr>
            <a:t>(</a:t>
          </a:r>
          <a:r>
            <a:rPr lang="en-US" sz="1200" kern="1200" dirty="0" err="1">
              <a:solidFill>
                <a:schemeClr val="bg1">
                  <a:lumMod val="95000"/>
                </a:schemeClr>
              </a:solidFill>
              <a:effectLst>
                <a:outerShdw blurRad="38100" dist="38100" dir="2700000" algn="tl">
                  <a:srgbClr val="000000">
                    <a:alpha val="43137"/>
                  </a:srgbClr>
                </a:outerShdw>
              </a:effectLst>
            </a:rPr>
            <a:t>Trautwein</a:t>
          </a:r>
          <a:r>
            <a:rPr lang="en-US" sz="1200" kern="1200" dirty="0">
              <a:solidFill>
                <a:schemeClr val="bg1">
                  <a:lumMod val="95000"/>
                </a:schemeClr>
              </a:solidFill>
              <a:effectLst>
                <a:outerShdw blurRad="38100" dist="38100" dir="2700000" algn="tl">
                  <a:srgbClr val="000000">
                    <a:alpha val="43137"/>
                  </a:srgbClr>
                </a:outerShdw>
              </a:effectLst>
            </a:rPr>
            <a:t> &amp; </a:t>
          </a:r>
          <a:r>
            <a:rPr lang="en-US" sz="1200" kern="1200" dirty="0" err="1">
              <a:solidFill>
                <a:schemeClr val="bg1">
                  <a:lumMod val="95000"/>
                </a:schemeClr>
              </a:solidFill>
              <a:effectLst>
                <a:outerShdw blurRad="38100" dist="38100" dir="2700000" algn="tl">
                  <a:srgbClr val="000000">
                    <a:alpha val="43137"/>
                  </a:srgbClr>
                </a:outerShdw>
              </a:effectLst>
            </a:rPr>
            <a:t>Ludtke</a:t>
          </a:r>
          <a:r>
            <a:rPr lang="en-US" sz="1200" kern="1200" dirty="0">
              <a:solidFill>
                <a:schemeClr val="bg1">
                  <a:lumMod val="95000"/>
                </a:schemeClr>
              </a:solidFill>
              <a:effectLst>
                <a:outerShdw blurRad="38100" dist="38100" dir="2700000" algn="tl">
                  <a:srgbClr val="000000">
                    <a:alpha val="43137"/>
                  </a:srgbClr>
                </a:outerShdw>
              </a:effectLst>
            </a:rPr>
            <a:t>, 2007; Yeager et al., 2014)</a:t>
          </a:r>
        </a:p>
      </dsp:txBody>
      <dsp:txXfrm>
        <a:off x="862515" y="2180281"/>
        <a:ext cx="2954543" cy="991036"/>
      </dsp:txXfrm>
    </dsp:sp>
    <dsp:sp modelId="{4B491133-7022-49C5-8AE3-0DC7DA9C2738}">
      <dsp:nvSpPr>
        <dsp:cNvPr id="0" name=""/>
        <dsp:cNvSpPr/>
      </dsp:nvSpPr>
      <dsp:spPr>
        <a:xfrm>
          <a:off x="284788" y="2279384"/>
          <a:ext cx="392042" cy="792829"/>
        </a:xfrm>
        <a:prstGeom prst="upArrow">
          <a:avLst/>
        </a:prstGeom>
        <a:solidFill>
          <a:schemeClr val="accent5">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CA4337-58AA-4187-ABBE-D13FA329D55D}">
      <dsp:nvSpPr>
        <dsp:cNvPr id="0" name=""/>
        <dsp:cNvSpPr/>
      </dsp:nvSpPr>
      <dsp:spPr>
        <a:xfrm>
          <a:off x="772139" y="155203"/>
          <a:ext cx="1527738" cy="1527781"/>
        </a:xfrm>
        <a:prstGeom prst="circularArrow">
          <a:avLst>
            <a:gd name="adj1" fmla="val 10980"/>
            <a:gd name="adj2" fmla="val 1142322"/>
            <a:gd name="adj3" fmla="val 4500000"/>
            <a:gd name="adj4" fmla="val 10800000"/>
            <a:gd name="adj5" fmla="val 12500"/>
          </a:avLst>
        </a:prstGeom>
        <a:solidFill>
          <a:schemeClr val="bg2">
            <a:lumMod val="90000"/>
          </a:schemeClr>
        </a:solidFill>
        <a:ln>
          <a:solidFill>
            <a:schemeClr val="bg1">
              <a:lumMod val="65000"/>
            </a:schemeClr>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12662D-580A-44EB-9B52-C8146641D1B9}">
      <dsp:nvSpPr>
        <dsp:cNvPr id="0" name=""/>
        <dsp:cNvSpPr/>
      </dsp:nvSpPr>
      <dsp:spPr>
        <a:xfrm>
          <a:off x="988838" y="708322"/>
          <a:ext cx="1058278" cy="426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accent6"/>
              </a:solidFill>
              <a:effectLst/>
              <a:latin typeface="Malgun Gothic" panose="020B0503020000020004" pitchFamily="34" charset="-127"/>
              <a:ea typeface="Malgun Gothic" panose="020B0503020000020004" pitchFamily="34" charset="-127"/>
            </a:rPr>
            <a:t>Education</a:t>
          </a:r>
        </a:p>
      </dsp:txBody>
      <dsp:txXfrm>
        <a:off x="988838" y="708322"/>
        <a:ext cx="1058278" cy="426128"/>
      </dsp:txXfrm>
    </dsp:sp>
    <dsp:sp modelId="{7C634F77-FE11-423F-81B7-B26ECD683BD9}">
      <dsp:nvSpPr>
        <dsp:cNvPr id="0" name=""/>
        <dsp:cNvSpPr/>
      </dsp:nvSpPr>
      <dsp:spPr>
        <a:xfrm>
          <a:off x="456777" y="1134450"/>
          <a:ext cx="1312443" cy="1312998"/>
        </a:xfrm>
        <a:prstGeom prst="blockArc">
          <a:avLst>
            <a:gd name="adj1" fmla="val 0"/>
            <a:gd name="adj2" fmla="val 18900000"/>
            <a:gd name="adj3" fmla="val 12740"/>
          </a:avLst>
        </a:prstGeom>
        <a:solidFill>
          <a:schemeClr val="accent6">
            <a:lumMod val="60000"/>
            <a:lumOff val="40000"/>
          </a:schemeClr>
        </a:solidFill>
        <a:ln>
          <a:solidFill>
            <a:schemeClr val="accent6"/>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8ECE3E7-DC8F-45B9-AC43-C27759347BB6}">
      <dsp:nvSpPr>
        <dsp:cNvPr id="0" name=""/>
        <dsp:cNvSpPr/>
      </dsp:nvSpPr>
      <dsp:spPr>
        <a:xfrm>
          <a:off x="683374" y="1587857"/>
          <a:ext cx="852357" cy="426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bg1">
                  <a:lumMod val="50000"/>
                </a:schemeClr>
              </a:solidFill>
              <a:effectLst/>
              <a:latin typeface="Malgun Gothic" panose="020B0503020000020004" pitchFamily="34" charset="-127"/>
              <a:ea typeface="Malgun Gothic" panose="020B0503020000020004" pitchFamily="34" charset="-127"/>
            </a:rPr>
            <a:t>Career</a:t>
          </a:r>
        </a:p>
      </dsp:txBody>
      <dsp:txXfrm>
        <a:off x="683374" y="1587857"/>
        <a:ext cx="852357" cy="42612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51DCC6-B577-4785-9A82-908EEDB1AA8F}">
      <dsp:nvSpPr>
        <dsp:cNvPr id="0" name=""/>
        <dsp:cNvSpPr/>
      </dsp:nvSpPr>
      <dsp:spPr>
        <a:xfrm>
          <a:off x="0" y="0"/>
          <a:ext cx="3919937" cy="991036"/>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lumMod val="75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ts val="300"/>
            </a:spcAft>
            <a:buNone/>
          </a:pPr>
          <a:r>
            <a:rPr lang="en-US" sz="1800" b="1" kern="1200" dirty="0">
              <a:effectLst>
                <a:outerShdw blurRad="38100" dist="38100" dir="2700000" algn="tl">
                  <a:srgbClr val="000000">
                    <a:alpha val="43137"/>
                  </a:srgbClr>
                </a:outerShdw>
              </a:effectLst>
              <a:latin typeface="Malgun Gothic" panose="020B0503020000020004" pitchFamily="34" charset="-127"/>
              <a:ea typeface="Malgun Gothic" panose="020B0503020000020004" pitchFamily="34" charset="-127"/>
            </a:rPr>
            <a:t>Task/Course Completion</a:t>
          </a:r>
        </a:p>
        <a:p>
          <a:pPr marL="0" lvl="0" indent="0" algn="l" defTabSz="800100">
            <a:lnSpc>
              <a:spcPct val="100000"/>
            </a:lnSpc>
            <a:spcBef>
              <a:spcPct val="0"/>
            </a:spcBef>
            <a:spcAft>
              <a:spcPts val="0"/>
            </a:spcAft>
            <a:buNone/>
          </a:pPr>
          <a:r>
            <a:rPr lang="en-US" sz="1200" kern="1200" dirty="0">
              <a:solidFill>
                <a:schemeClr val="bg1">
                  <a:lumMod val="95000"/>
                </a:schemeClr>
              </a:solidFill>
              <a:effectLst>
                <a:outerShdw blurRad="38100" dist="38100" dir="2700000" algn="tl">
                  <a:srgbClr val="000000">
                    <a:alpha val="43137"/>
                  </a:srgbClr>
                </a:outerShdw>
              </a:effectLst>
            </a:rPr>
            <a:t>(Fortenberry, Sullivan, Jordan, &amp; Knight, 2007; </a:t>
          </a:r>
          <a:r>
            <a:rPr lang="en-US" sz="1200" kern="1200" dirty="0" err="1">
              <a:solidFill>
                <a:schemeClr val="bg1">
                  <a:lumMod val="95000"/>
                </a:schemeClr>
              </a:solidFill>
              <a:effectLst>
                <a:outerShdw blurRad="38100" dist="38100" dir="2700000" algn="tl">
                  <a:srgbClr val="000000">
                    <a:alpha val="43137"/>
                  </a:srgbClr>
                </a:outerShdw>
              </a:effectLst>
            </a:rPr>
            <a:t>Zusho</a:t>
          </a:r>
          <a:r>
            <a:rPr lang="en-US" sz="1200" kern="1200" dirty="0">
              <a:solidFill>
                <a:schemeClr val="bg1">
                  <a:lumMod val="95000"/>
                </a:schemeClr>
              </a:solidFill>
              <a:effectLst>
                <a:outerShdw blurRad="38100" dist="38100" dir="2700000" algn="tl">
                  <a:srgbClr val="000000">
                    <a:alpha val="43137"/>
                  </a:srgbClr>
                </a:outerShdw>
              </a:effectLst>
            </a:rPr>
            <a:t>, </a:t>
          </a:r>
          <a:r>
            <a:rPr lang="en-US" sz="1200" kern="1200" dirty="0" err="1">
              <a:solidFill>
                <a:schemeClr val="bg1">
                  <a:lumMod val="95000"/>
                </a:schemeClr>
              </a:solidFill>
              <a:effectLst>
                <a:outerShdw blurRad="38100" dist="38100" dir="2700000" algn="tl">
                  <a:srgbClr val="000000">
                    <a:alpha val="43137"/>
                  </a:srgbClr>
                </a:outerShdw>
              </a:effectLst>
            </a:rPr>
            <a:t>Pintrich</a:t>
          </a:r>
          <a:r>
            <a:rPr lang="en-US" sz="1200" kern="1200" dirty="0">
              <a:solidFill>
                <a:schemeClr val="bg1">
                  <a:lumMod val="95000"/>
                </a:schemeClr>
              </a:solidFill>
              <a:effectLst>
                <a:outerShdw blurRad="38100" dist="38100" dir="2700000" algn="tl">
                  <a:srgbClr val="000000">
                    <a:alpha val="43137"/>
                  </a:srgbClr>
                </a:outerShdw>
              </a:effectLst>
            </a:rPr>
            <a:t>, &amp; Coppola, 2003) </a:t>
          </a:r>
          <a:endParaRPr lang="en-US" sz="1200" b="1" kern="1200" dirty="0">
            <a:solidFill>
              <a:schemeClr val="bg1">
                <a:lumMod val="95000"/>
              </a:schemeClr>
            </a:solidFill>
            <a:effectLst>
              <a:outerShdw blurRad="38100" dist="38100" dir="2700000" algn="tl">
                <a:srgbClr val="000000">
                  <a:alpha val="43137"/>
                </a:srgbClr>
              </a:outerShdw>
            </a:effectLst>
          </a:endParaRPr>
        </a:p>
      </dsp:txBody>
      <dsp:txXfrm>
        <a:off x="883091" y="0"/>
        <a:ext cx="3036845" cy="991036"/>
      </dsp:txXfrm>
    </dsp:sp>
    <dsp:sp modelId="{1E906A16-409F-45F2-8936-B7DECC7CCA3B}">
      <dsp:nvSpPr>
        <dsp:cNvPr id="0" name=""/>
        <dsp:cNvSpPr/>
      </dsp:nvSpPr>
      <dsp:spPr>
        <a:xfrm>
          <a:off x="298734" y="99103"/>
          <a:ext cx="384726" cy="792829"/>
        </a:xfrm>
        <a:prstGeom prst="upArrow">
          <a:avLst/>
        </a:prstGeom>
        <a:solidFill>
          <a:schemeClr val="accent6">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748A82CC-AC98-419B-8EA0-15FA49F9B64A}">
      <dsp:nvSpPr>
        <dsp:cNvPr id="0" name=""/>
        <dsp:cNvSpPr/>
      </dsp:nvSpPr>
      <dsp:spPr>
        <a:xfrm>
          <a:off x="0" y="1090140"/>
          <a:ext cx="3919937" cy="991036"/>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lumMod val="75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688975">
            <a:lnSpc>
              <a:spcPct val="100000"/>
            </a:lnSpc>
            <a:spcBef>
              <a:spcPct val="0"/>
            </a:spcBef>
            <a:spcAft>
              <a:spcPts val="600"/>
            </a:spcAft>
            <a:buNone/>
          </a:pPr>
          <a:r>
            <a:rPr lang="en-US" sz="1550" b="1" kern="1200" dirty="0">
              <a:effectLst>
                <a:outerShdw blurRad="38100" dist="38100" dir="2700000" algn="tl">
                  <a:srgbClr val="000000">
                    <a:alpha val="43137"/>
                  </a:srgbClr>
                </a:outerShdw>
              </a:effectLst>
              <a:latin typeface="Malgun Gothic" panose="020B0503020000020004" pitchFamily="34" charset="-127"/>
              <a:ea typeface="Malgun Gothic" panose="020B0503020000020004" pitchFamily="34" charset="-127"/>
            </a:rPr>
            <a:t>Retention of New Information </a:t>
          </a:r>
        </a:p>
        <a:p>
          <a:pPr marL="0" lvl="0" indent="0" algn="l" defTabSz="688975">
            <a:lnSpc>
              <a:spcPct val="100000"/>
            </a:lnSpc>
            <a:spcBef>
              <a:spcPct val="0"/>
            </a:spcBef>
            <a:spcAft>
              <a:spcPts val="600"/>
            </a:spcAft>
            <a:buNone/>
          </a:pPr>
          <a:r>
            <a:rPr lang="en-US" sz="1200" kern="1200" dirty="0">
              <a:solidFill>
                <a:schemeClr val="bg1">
                  <a:lumMod val="95000"/>
                </a:schemeClr>
              </a:solidFill>
              <a:effectLst>
                <a:outerShdw blurRad="38100" dist="38100" dir="2700000" algn="tl">
                  <a:srgbClr val="000000">
                    <a:alpha val="43137"/>
                  </a:srgbClr>
                </a:outerShdw>
              </a:effectLst>
            </a:rPr>
            <a:t>(</a:t>
          </a:r>
          <a:r>
            <a:rPr lang="en-US" sz="1200" kern="1200" dirty="0" err="1">
              <a:solidFill>
                <a:schemeClr val="bg1">
                  <a:lumMod val="95000"/>
                </a:schemeClr>
              </a:solidFill>
              <a:effectLst>
                <a:outerShdw blurRad="38100" dist="38100" dir="2700000" algn="tl">
                  <a:srgbClr val="000000">
                    <a:alpha val="43137"/>
                  </a:srgbClr>
                </a:outerShdw>
              </a:effectLst>
            </a:rPr>
            <a:t>Perin</a:t>
          </a:r>
          <a:r>
            <a:rPr lang="en-US" sz="1200" kern="1200" dirty="0">
              <a:solidFill>
                <a:schemeClr val="bg1">
                  <a:lumMod val="95000"/>
                </a:schemeClr>
              </a:solidFill>
              <a:effectLst>
                <a:outerShdw blurRad="38100" dist="38100" dir="2700000" algn="tl">
                  <a:srgbClr val="000000">
                    <a:alpha val="43137"/>
                  </a:srgbClr>
                </a:outerShdw>
              </a:effectLst>
            </a:rPr>
            <a:t>, 2001; Yeager et al., 2014)</a:t>
          </a:r>
        </a:p>
      </dsp:txBody>
      <dsp:txXfrm>
        <a:off x="883091" y="1090140"/>
        <a:ext cx="3036845" cy="991036"/>
      </dsp:txXfrm>
    </dsp:sp>
    <dsp:sp modelId="{CFB89FD7-C90D-422B-80E1-3AD075A58DBD}">
      <dsp:nvSpPr>
        <dsp:cNvPr id="0" name=""/>
        <dsp:cNvSpPr/>
      </dsp:nvSpPr>
      <dsp:spPr>
        <a:xfrm>
          <a:off x="280847" y="1189244"/>
          <a:ext cx="420499" cy="792829"/>
        </a:xfrm>
        <a:prstGeom prst="upArrow">
          <a:avLst/>
        </a:prstGeom>
        <a:solidFill>
          <a:schemeClr val="accent6">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A0640647-FE70-4964-A300-E90D31BC6452}">
      <dsp:nvSpPr>
        <dsp:cNvPr id="0" name=""/>
        <dsp:cNvSpPr/>
      </dsp:nvSpPr>
      <dsp:spPr>
        <a:xfrm>
          <a:off x="0" y="2180281"/>
          <a:ext cx="3919937" cy="991036"/>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lumMod val="75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ts val="300"/>
            </a:spcAft>
            <a:buNone/>
          </a:pPr>
          <a:r>
            <a:rPr lang="en-US" sz="1800" b="1" kern="1200" dirty="0">
              <a:effectLst>
                <a:outerShdw blurRad="38100" dist="38100" dir="2700000" algn="tl">
                  <a:srgbClr val="000000">
                    <a:alpha val="43137"/>
                  </a:srgbClr>
                </a:outerShdw>
              </a:effectLst>
              <a:latin typeface="Malgun Gothic" panose="020B0503020000020004" pitchFamily="34" charset="-127"/>
              <a:ea typeface="Malgun Gothic" panose="020B0503020000020004" pitchFamily="34" charset="-127"/>
            </a:rPr>
            <a:t>Performance</a:t>
          </a:r>
        </a:p>
        <a:p>
          <a:pPr marL="0" lvl="0" indent="0" algn="l" defTabSz="800100">
            <a:lnSpc>
              <a:spcPct val="100000"/>
            </a:lnSpc>
            <a:spcBef>
              <a:spcPct val="0"/>
            </a:spcBef>
            <a:spcAft>
              <a:spcPts val="0"/>
            </a:spcAft>
            <a:buNone/>
          </a:pPr>
          <a:r>
            <a:rPr lang="en-US" sz="1200" kern="1200" dirty="0">
              <a:solidFill>
                <a:schemeClr val="bg1">
                  <a:lumMod val="95000"/>
                </a:schemeClr>
              </a:solidFill>
              <a:effectLst>
                <a:outerShdw blurRad="38100" dist="38100" dir="2700000" algn="tl">
                  <a:srgbClr val="000000">
                    <a:alpha val="43137"/>
                  </a:srgbClr>
                </a:outerShdw>
              </a:effectLst>
            </a:rPr>
            <a:t>(</a:t>
          </a:r>
          <a:r>
            <a:rPr lang="en-US" sz="1200" kern="1200" dirty="0" err="1">
              <a:solidFill>
                <a:schemeClr val="bg1">
                  <a:lumMod val="95000"/>
                </a:schemeClr>
              </a:solidFill>
              <a:effectLst>
                <a:outerShdw blurRad="38100" dist="38100" dir="2700000" algn="tl">
                  <a:srgbClr val="000000">
                    <a:alpha val="43137"/>
                  </a:srgbClr>
                </a:outerShdw>
              </a:effectLst>
            </a:rPr>
            <a:t>Hulleman</a:t>
          </a:r>
          <a:r>
            <a:rPr lang="en-US" sz="1200" kern="1200" dirty="0">
              <a:solidFill>
                <a:schemeClr val="bg1">
                  <a:lumMod val="95000"/>
                </a:schemeClr>
              </a:solidFill>
              <a:effectLst>
                <a:outerShdw blurRad="38100" dist="38100" dir="2700000" algn="tl">
                  <a:srgbClr val="000000">
                    <a:alpha val="43137"/>
                  </a:srgbClr>
                </a:outerShdw>
              </a:effectLst>
            </a:rPr>
            <a:t> et al., 2010; </a:t>
          </a:r>
          <a:r>
            <a:rPr lang="en-US" sz="1200" kern="1200" dirty="0" err="1">
              <a:solidFill>
                <a:schemeClr val="bg1">
                  <a:lumMod val="95000"/>
                </a:schemeClr>
              </a:solidFill>
              <a:effectLst>
                <a:outerShdw blurRad="38100" dist="38100" dir="2700000" algn="tl">
                  <a:srgbClr val="000000">
                    <a:alpha val="43137"/>
                  </a:srgbClr>
                </a:outerShdw>
              </a:effectLst>
            </a:rPr>
            <a:t>Hulleman</a:t>
          </a:r>
          <a:r>
            <a:rPr lang="en-US" sz="1200" kern="1200" dirty="0">
              <a:solidFill>
                <a:schemeClr val="bg1">
                  <a:lumMod val="95000"/>
                </a:schemeClr>
              </a:solidFill>
              <a:effectLst>
                <a:outerShdw blurRad="38100" dist="38100" dir="2700000" algn="tl">
                  <a:srgbClr val="000000">
                    <a:alpha val="43137"/>
                  </a:srgbClr>
                </a:outerShdw>
              </a:effectLst>
            </a:rPr>
            <a:t> &amp; </a:t>
          </a:r>
          <a:r>
            <a:rPr lang="en-US" sz="1200" kern="1200" dirty="0" err="1">
              <a:solidFill>
                <a:schemeClr val="bg1">
                  <a:lumMod val="95000"/>
                </a:schemeClr>
              </a:solidFill>
              <a:effectLst>
                <a:outerShdw blurRad="38100" dist="38100" dir="2700000" algn="tl">
                  <a:srgbClr val="000000">
                    <a:alpha val="43137"/>
                  </a:srgbClr>
                </a:outerShdw>
              </a:effectLst>
            </a:rPr>
            <a:t>Harackiewicz</a:t>
          </a:r>
          <a:r>
            <a:rPr lang="en-US" sz="1200" kern="1200" dirty="0">
              <a:solidFill>
                <a:schemeClr val="bg1">
                  <a:lumMod val="95000"/>
                </a:schemeClr>
              </a:solidFill>
              <a:effectLst>
                <a:outerShdw blurRad="38100" dist="38100" dir="2700000" algn="tl">
                  <a:srgbClr val="000000">
                    <a:alpha val="43137"/>
                  </a:srgbClr>
                </a:outerShdw>
              </a:effectLst>
            </a:rPr>
            <a:t>, 2009; Malka &amp; Covington, 2005)</a:t>
          </a:r>
        </a:p>
      </dsp:txBody>
      <dsp:txXfrm>
        <a:off x="883091" y="2180281"/>
        <a:ext cx="3036845" cy="991036"/>
      </dsp:txXfrm>
    </dsp:sp>
    <dsp:sp modelId="{4B491133-7022-49C5-8AE3-0DC7DA9C2738}">
      <dsp:nvSpPr>
        <dsp:cNvPr id="0" name=""/>
        <dsp:cNvSpPr/>
      </dsp:nvSpPr>
      <dsp:spPr>
        <a:xfrm>
          <a:off x="289792" y="2279384"/>
          <a:ext cx="402608" cy="792829"/>
        </a:xfrm>
        <a:prstGeom prst="upArrow">
          <a:avLst/>
        </a:prstGeom>
        <a:solidFill>
          <a:schemeClr val="accent6">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8A68B4-8A99-4948-9B17-F98F876C6DC9}" type="datetimeFigureOut">
              <a:rPr lang="en-US" smtClean="0"/>
              <a:t>9/11/20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B6199C-453D-3D4A-9604-1A58AC607C48}" type="slidenum">
              <a:rPr lang="en-US" smtClean="0"/>
              <a:t>‹#›</a:t>
            </a:fld>
            <a:endParaRPr lang="en-US"/>
          </a:p>
        </p:txBody>
      </p:sp>
    </p:spTree>
    <p:extLst>
      <p:ext uri="{BB962C8B-B14F-4D97-AF65-F5344CB8AC3E}">
        <p14:creationId xmlns:p14="http://schemas.microsoft.com/office/powerpoint/2010/main" val="2023894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45 % </a:t>
            </a:r>
            <a:r>
              <a:rPr lang="en-US" dirty="0" err="1"/>
              <a:t>Educaiton</a:t>
            </a:r>
            <a:endParaRPr lang="en-US" dirty="0"/>
          </a:p>
          <a:p>
            <a:r>
              <a:rPr lang="en-US" dirty="0"/>
              <a:t>40% under employment</a:t>
            </a:r>
          </a:p>
          <a:p>
            <a:r>
              <a:rPr lang="en-US" dirty="0"/>
              <a:t>80% Skill Gap</a:t>
            </a:r>
          </a:p>
          <a:p>
            <a:endParaRPr lang="en-US" dirty="0"/>
          </a:p>
        </p:txBody>
      </p:sp>
      <p:sp>
        <p:nvSpPr>
          <p:cNvPr id="4" name="Slide Number Placeholder 3"/>
          <p:cNvSpPr>
            <a:spLocks noGrp="1"/>
          </p:cNvSpPr>
          <p:nvPr>
            <p:ph type="sldNum" sz="quarter" idx="5"/>
          </p:nvPr>
        </p:nvSpPr>
        <p:spPr/>
        <p:txBody>
          <a:bodyPr/>
          <a:lstStyle/>
          <a:p>
            <a:fld id="{BDD8F65E-2371-DD43-9A71-E43AFBE1882E}" type="slidenum">
              <a:rPr lang="en-US" smtClean="0"/>
              <a:t>12</a:t>
            </a:fld>
            <a:endParaRPr lang="en-US"/>
          </a:p>
        </p:txBody>
      </p:sp>
    </p:spTree>
    <p:extLst>
      <p:ext uri="{BB962C8B-B14F-4D97-AF65-F5344CB8AC3E}">
        <p14:creationId xmlns:p14="http://schemas.microsoft.com/office/powerpoint/2010/main" val="1182809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F3BDC-3F97-4724-B257-9A650EB611C9}" type="slidenum">
              <a:rPr lang="en-US" smtClean="0"/>
              <a:t>65</a:t>
            </a:fld>
            <a:endParaRPr lang="en-US"/>
          </a:p>
        </p:txBody>
      </p:sp>
    </p:spTree>
    <p:extLst>
      <p:ext uri="{BB962C8B-B14F-4D97-AF65-F5344CB8AC3E}">
        <p14:creationId xmlns:p14="http://schemas.microsoft.com/office/powerpoint/2010/main" val="1061356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F3BDC-3F97-4724-B257-9A650EB611C9}" type="slidenum">
              <a:rPr lang="en-US" smtClean="0"/>
              <a:t>71</a:t>
            </a:fld>
            <a:endParaRPr lang="en-US"/>
          </a:p>
        </p:txBody>
      </p:sp>
    </p:spTree>
    <p:extLst>
      <p:ext uri="{BB962C8B-B14F-4D97-AF65-F5344CB8AC3E}">
        <p14:creationId xmlns:p14="http://schemas.microsoft.com/office/powerpoint/2010/main" val="1414576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F3BDC-3F97-4724-B257-9A650EB611C9}" type="slidenum">
              <a:rPr lang="en-US" smtClean="0"/>
              <a:t>77</a:t>
            </a:fld>
            <a:endParaRPr lang="en-US" dirty="0"/>
          </a:p>
        </p:txBody>
      </p:sp>
    </p:spTree>
    <p:extLst>
      <p:ext uri="{BB962C8B-B14F-4D97-AF65-F5344CB8AC3E}">
        <p14:creationId xmlns:p14="http://schemas.microsoft.com/office/powerpoint/2010/main" val="3299047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grouping and organizing occupations, there are numerous classification systems.</a:t>
            </a:r>
          </a:p>
          <a:p>
            <a:endParaRPr lang="en-US" dirty="0"/>
          </a:p>
          <a:p>
            <a:r>
              <a:rPr lang="en-US" dirty="0"/>
              <a:t>The classification system most commonly used in education is the </a:t>
            </a:r>
            <a:r>
              <a:rPr lang="en-US" u="sng" dirty="0"/>
              <a:t>National Career Clusters Framework</a:t>
            </a:r>
            <a:r>
              <a:rPr lang="en-US" dirty="0"/>
              <a: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Occupations are grouped into sixteen different clusters based on similarities in foundational knowledge and skills.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These core skills are viewed as the foundation on which students develop more advanced industry-specific skills.</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Detailed descriptions of the knowledge and skills for each cluster can be found at the web address displayed here</a:t>
            </a:r>
          </a:p>
          <a:p>
            <a:endParaRPr lang="en-US" dirty="0"/>
          </a:p>
          <a:p>
            <a:endParaRPr lang="en-US" dirty="0"/>
          </a:p>
          <a:p>
            <a:endParaRPr lang="en-US" dirty="0"/>
          </a:p>
        </p:txBody>
      </p:sp>
    </p:spTree>
    <p:extLst>
      <p:ext uri="{BB962C8B-B14F-4D97-AF65-F5344CB8AC3E}">
        <p14:creationId xmlns:p14="http://schemas.microsoft.com/office/powerpoint/2010/main" val="2998194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Within each cluster, pathways have been identified that focus on smaller subsets of related occupations.</a:t>
            </a:r>
          </a:p>
          <a:p>
            <a:pPr marL="0" lvl="0" indent="0">
              <a:buFont typeface="Arial" panose="020B0604020202020204" pitchFamily="34" charset="0"/>
              <a:buNone/>
            </a:pPr>
            <a:endParaRPr lang="en-US" sz="105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50" dirty="0"/>
              <a:t>For each pathway, courses and training programs are outlined that can guide students as they progress toward career goals.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Career pathways have their own knowledge and skill requirements.</a:t>
            </a:r>
            <a:endParaRPr lang="en-US" sz="1050" kern="1200" dirty="0">
              <a:solidFill>
                <a:schemeClr val="tx1"/>
              </a:solidFill>
              <a:effectLst/>
              <a:latin typeface="+mn-lt"/>
              <a:ea typeface="+mn-ea"/>
              <a:cs typeface="+mn-cs"/>
            </a:endParaRPr>
          </a:p>
          <a:p>
            <a:pPr marL="0" lvl="0" indent="0">
              <a:buFont typeface="Arial" panose="020B0604020202020204" pitchFamily="34" charset="0"/>
              <a:buNone/>
            </a:pPr>
            <a:endParaRPr lang="en-US" sz="105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Tree>
    <p:extLst>
      <p:ext uri="{BB962C8B-B14F-4D97-AF65-F5344CB8AC3E}">
        <p14:creationId xmlns:p14="http://schemas.microsoft.com/office/powerpoint/2010/main" val="1891872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35696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06476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F3BDC-3F97-4724-B257-9A650EB611C9}" type="slidenum">
              <a:rPr lang="en-US" smtClean="0"/>
              <a:t>49</a:t>
            </a:fld>
            <a:endParaRPr lang="en-US"/>
          </a:p>
        </p:txBody>
      </p:sp>
    </p:spTree>
    <p:extLst>
      <p:ext uri="{BB962C8B-B14F-4D97-AF65-F5344CB8AC3E}">
        <p14:creationId xmlns:p14="http://schemas.microsoft.com/office/powerpoint/2010/main" val="3989056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F3BDC-3F97-4724-B257-9A650EB611C9}" type="slidenum">
              <a:rPr lang="en-US" smtClean="0"/>
              <a:t>58</a:t>
            </a:fld>
            <a:endParaRPr lang="en-US"/>
          </a:p>
        </p:txBody>
      </p:sp>
    </p:spTree>
    <p:extLst>
      <p:ext uri="{BB962C8B-B14F-4D97-AF65-F5344CB8AC3E}">
        <p14:creationId xmlns:p14="http://schemas.microsoft.com/office/powerpoint/2010/main" val="2647328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F3BDC-3F97-4724-B257-9A650EB611C9}" type="slidenum">
              <a:rPr lang="en-US" smtClean="0"/>
              <a:t>59</a:t>
            </a:fld>
            <a:endParaRPr lang="en-US"/>
          </a:p>
        </p:txBody>
      </p:sp>
    </p:spTree>
    <p:extLst>
      <p:ext uri="{BB962C8B-B14F-4D97-AF65-F5344CB8AC3E}">
        <p14:creationId xmlns:p14="http://schemas.microsoft.com/office/powerpoint/2010/main" val="9903035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F3BDC-3F97-4724-B257-9A650EB611C9}" type="slidenum">
              <a:rPr lang="en-US" smtClean="0"/>
              <a:t>60</a:t>
            </a:fld>
            <a:endParaRPr lang="en-US"/>
          </a:p>
        </p:txBody>
      </p:sp>
    </p:spTree>
    <p:extLst>
      <p:ext uri="{BB962C8B-B14F-4D97-AF65-F5344CB8AC3E}">
        <p14:creationId xmlns:p14="http://schemas.microsoft.com/office/powerpoint/2010/main" val="2696706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F3BDC-3F97-4724-B257-9A650EB611C9}" type="slidenum">
              <a:rPr lang="en-US" smtClean="0"/>
              <a:t>61</a:t>
            </a:fld>
            <a:endParaRPr lang="en-US"/>
          </a:p>
        </p:txBody>
      </p:sp>
    </p:spTree>
    <p:extLst>
      <p:ext uri="{BB962C8B-B14F-4D97-AF65-F5344CB8AC3E}">
        <p14:creationId xmlns:p14="http://schemas.microsoft.com/office/powerpoint/2010/main" val="2321531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F3BDC-3F97-4724-B257-9A650EB611C9}" type="slidenum">
              <a:rPr lang="en-US" smtClean="0"/>
              <a:t>64</a:t>
            </a:fld>
            <a:endParaRPr lang="en-US"/>
          </a:p>
        </p:txBody>
      </p:sp>
    </p:spTree>
    <p:extLst>
      <p:ext uri="{BB962C8B-B14F-4D97-AF65-F5344CB8AC3E}">
        <p14:creationId xmlns:p14="http://schemas.microsoft.com/office/powerpoint/2010/main" val="698962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7F0E2-7C30-8647-BA0D-AED2651375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E1D414F-BC2D-954F-81C8-DC4BFE6B43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0FA961C-9D1F-1444-AFE3-B730B01B9856}"/>
              </a:ext>
            </a:extLst>
          </p:cNvPr>
          <p:cNvSpPr>
            <a:spLocks noGrp="1"/>
          </p:cNvSpPr>
          <p:nvPr>
            <p:ph type="dt" sz="half" idx="10"/>
          </p:nvPr>
        </p:nvSpPr>
        <p:spPr/>
        <p:txBody>
          <a:bodyPr/>
          <a:lstStyle/>
          <a:p>
            <a:fld id="{63DB13CA-A932-774C-89FE-221700414B95}" type="datetimeFigureOut">
              <a:rPr lang="en-US" smtClean="0"/>
              <a:t>9/11/20</a:t>
            </a:fld>
            <a:endParaRPr lang="en-US"/>
          </a:p>
        </p:txBody>
      </p:sp>
      <p:sp>
        <p:nvSpPr>
          <p:cNvPr id="5" name="Footer Placeholder 4">
            <a:extLst>
              <a:ext uri="{FF2B5EF4-FFF2-40B4-BE49-F238E27FC236}">
                <a16:creationId xmlns:a16="http://schemas.microsoft.com/office/drawing/2014/main" id="{5ED8A021-611A-DD43-822F-58A477E869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466D64-C068-074B-A61B-CF6023DA808E}"/>
              </a:ext>
            </a:extLst>
          </p:cNvPr>
          <p:cNvSpPr>
            <a:spLocks noGrp="1"/>
          </p:cNvSpPr>
          <p:nvPr>
            <p:ph type="sldNum" sz="quarter" idx="12"/>
          </p:nvPr>
        </p:nvSpPr>
        <p:spPr/>
        <p:txBody>
          <a:bodyPr/>
          <a:lstStyle/>
          <a:p>
            <a:fld id="{4B55A833-DF1B-2447-959D-CB82FECE495A}" type="slidenum">
              <a:rPr lang="en-US" smtClean="0"/>
              <a:t>‹#›</a:t>
            </a:fld>
            <a:endParaRPr lang="en-US"/>
          </a:p>
        </p:txBody>
      </p:sp>
    </p:spTree>
    <p:extLst>
      <p:ext uri="{BB962C8B-B14F-4D97-AF65-F5344CB8AC3E}">
        <p14:creationId xmlns:p14="http://schemas.microsoft.com/office/powerpoint/2010/main" val="906643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9480B-CBB1-7344-9D14-EA570178947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4C3C933-F88B-C640-A693-5066F73684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3FF20A-51DE-3A43-814B-C4B303FA70ED}"/>
              </a:ext>
            </a:extLst>
          </p:cNvPr>
          <p:cNvSpPr>
            <a:spLocks noGrp="1"/>
          </p:cNvSpPr>
          <p:nvPr>
            <p:ph type="dt" sz="half" idx="10"/>
          </p:nvPr>
        </p:nvSpPr>
        <p:spPr/>
        <p:txBody>
          <a:bodyPr/>
          <a:lstStyle/>
          <a:p>
            <a:fld id="{63DB13CA-A932-774C-89FE-221700414B95}" type="datetimeFigureOut">
              <a:rPr lang="en-US" smtClean="0"/>
              <a:t>9/11/20</a:t>
            </a:fld>
            <a:endParaRPr lang="en-US"/>
          </a:p>
        </p:txBody>
      </p:sp>
      <p:sp>
        <p:nvSpPr>
          <p:cNvPr id="5" name="Footer Placeholder 4">
            <a:extLst>
              <a:ext uri="{FF2B5EF4-FFF2-40B4-BE49-F238E27FC236}">
                <a16:creationId xmlns:a16="http://schemas.microsoft.com/office/drawing/2014/main" id="{502F9507-4880-454D-84BB-51460948F5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E4A7CC-EAA3-5A48-8C4C-44C75FAFC90F}"/>
              </a:ext>
            </a:extLst>
          </p:cNvPr>
          <p:cNvSpPr>
            <a:spLocks noGrp="1"/>
          </p:cNvSpPr>
          <p:nvPr>
            <p:ph type="sldNum" sz="quarter" idx="12"/>
          </p:nvPr>
        </p:nvSpPr>
        <p:spPr/>
        <p:txBody>
          <a:bodyPr/>
          <a:lstStyle/>
          <a:p>
            <a:fld id="{4B55A833-DF1B-2447-959D-CB82FECE495A}" type="slidenum">
              <a:rPr lang="en-US" smtClean="0"/>
              <a:t>‹#›</a:t>
            </a:fld>
            <a:endParaRPr lang="en-US"/>
          </a:p>
        </p:txBody>
      </p:sp>
    </p:spTree>
    <p:extLst>
      <p:ext uri="{BB962C8B-B14F-4D97-AF65-F5344CB8AC3E}">
        <p14:creationId xmlns:p14="http://schemas.microsoft.com/office/powerpoint/2010/main" val="2307494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3184B4-ADF9-CF4E-80B6-3FD78E103D1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5BA45E9-5707-B54A-A458-7968FED4364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BEC3DB-05CB-CA4C-9B95-A746E8ADE8FC}"/>
              </a:ext>
            </a:extLst>
          </p:cNvPr>
          <p:cNvSpPr>
            <a:spLocks noGrp="1"/>
          </p:cNvSpPr>
          <p:nvPr>
            <p:ph type="dt" sz="half" idx="10"/>
          </p:nvPr>
        </p:nvSpPr>
        <p:spPr/>
        <p:txBody>
          <a:bodyPr/>
          <a:lstStyle/>
          <a:p>
            <a:fld id="{63DB13CA-A932-774C-89FE-221700414B95}" type="datetimeFigureOut">
              <a:rPr lang="en-US" smtClean="0"/>
              <a:t>9/11/20</a:t>
            </a:fld>
            <a:endParaRPr lang="en-US"/>
          </a:p>
        </p:txBody>
      </p:sp>
      <p:sp>
        <p:nvSpPr>
          <p:cNvPr id="5" name="Footer Placeholder 4">
            <a:extLst>
              <a:ext uri="{FF2B5EF4-FFF2-40B4-BE49-F238E27FC236}">
                <a16:creationId xmlns:a16="http://schemas.microsoft.com/office/drawing/2014/main" id="{92607F64-5F4A-2E46-A08E-A7367423DE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ED088E-42D4-454E-9E5C-3FE4698E260C}"/>
              </a:ext>
            </a:extLst>
          </p:cNvPr>
          <p:cNvSpPr>
            <a:spLocks noGrp="1"/>
          </p:cNvSpPr>
          <p:nvPr>
            <p:ph type="sldNum" sz="quarter" idx="12"/>
          </p:nvPr>
        </p:nvSpPr>
        <p:spPr/>
        <p:txBody>
          <a:bodyPr/>
          <a:lstStyle/>
          <a:p>
            <a:fld id="{4B55A833-DF1B-2447-959D-CB82FECE495A}" type="slidenum">
              <a:rPr lang="en-US" smtClean="0"/>
              <a:t>‹#›</a:t>
            </a:fld>
            <a:endParaRPr lang="en-US"/>
          </a:p>
        </p:txBody>
      </p:sp>
    </p:spTree>
    <p:extLst>
      <p:ext uri="{BB962C8B-B14F-4D97-AF65-F5344CB8AC3E}">
        <p14:creationId xmlns:p14="http://schemas.microsoft.com/office/powerpoint/2010/main" val="10816088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E0D5801-5D6B-480B-AAD6-762098478A36}"/>
              </a:ext>
            </a:extLst>
          </p:cNvPr>
          <p:cNvSpPr/>
          <p:nvPr userDrawn="1"/>
        </p:nvSpPr>
        <p:spPr>
          <a:xfrm>
            <a:off x="0" y="6489700"/>
            <a:ext cx="10077254" cy="368300"/>
          </a:xfrm>
          <a:prstGeom prst="rect">
            <a:avLst/>
          </a:prstGeom>
          <a:solidFill>
            <a:srgbClr val="76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7" name="Picture 6">
            <a:extLst>
              <a:ext uri="{FF2B5EF4-FFF2-40B4-BE49-F238E27FC236}">
                <a16:creationId xmlns:a16="http://schemas.microsoft.com/office/drawing/2014/main" id="{9322F3C1-9471-4952-854A-D76B21992615}"/>
              </a:ext>
            </a:extLst>
          </p:cNvPr>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0190580" y="6486524"/>
            <a:ext cx="1115117" cy="365126"/>
          </a:xfrm>
          <a:prstGeom prst="rect">
            <a:avLst/>
          </a:prstGeom>
          <a:noFill/>
          <a:ln>
            <a:noFill/>
          </a:ln>
        </p:spPr>
      </p:pic>
      <p:sp>
        <p:nvSpPr>
          <p:cNvPr id="8" name="Rectangle 7">
            <a:extLst>
              <a:ext uri="{FF2B5EF4-FFF2-40B4-BE49-F238E27FC236}">
                <a16:creationId xmlns:a16="http://schemas.microsoft.com/office/drawing/2014/main" id="{2FD853E8-402D-470A-8357-A04CE83AFAE0}"/>
              </a:ext>
            </a:extLst>
          </p:cNvPr>
          <p:cNvSpPr/>
          <p:nvPr userDrawn="1"/>
        </p:nvSpPr>
        <p:spPr>
          <a:xfrm>
            <a:off x="11381315" y="6489700"/>
            <a:ext cx="810685" cy="368300"/>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6" name="Slide Number Placeholder 5">
            <a:extLst>
              <a:ext uri="{FF2B5EF4-FFF2-40B4-BE49-F238E27FC236}">
                <a16:creationId xmlns:a16="http://schemas.microsoft.com/office/drawing/2014/main" id="{D483E480-4F82-4798-8B0D-4B1D3F9C69CB}"/>
              </a:ext>
            </a:extLst>
          </p:cNvPr>
          <p:cNvSpPr>
            <a:spLocks noGrp="1"/>
          </p:cNvSpPr>
          <p:nvPr>
            <p:ph type="sldNum" sz="quarter" idx="12"/>
          </p:nvPr>
        </p:nvSpPr>
        <p:spPr>
          <a:xfrm>
            <a:off x="11504072" y="6492875"/>
            <a:ext cx="306928" cy="365125"/>
          </a:xfrm>
          <a:prstGeom prst="rect">
            <a:avLst/>
          </a:prstGeom>
        </p:spPr>
        <p:txBody>
          <a:bodyPr lIns="0" tIns="0" rIns="0" bIns="0"/>
          <a:lstStyle>
            <a:lvl1pPr>
              <a:defRPr sz="1000">
                <a:solidFill>
                  <a:schemeClr val="bg1"/>
                </a:solidFill>
              </a:defRPr>
            </a:lvl1pPr>
          </a:lstStyle>
          <a:p>
            <a:fld id="{63B83DAD-C359-4072-BDCA-35EA83952487}" type="slidenum">
              <a:rPr lang="en-PH" smtClean="0"/>
              <a:pPr/>
              <a:t>‹#›</a:t>
            </a:fld>
            <a:endParaRPr lang="en-PH" dirty="0"/>
          </a:p>
        </p:txBody>
      </p:sp>
      <p:sp>
        <p:nvSpPr>
          <p:cNvPr id="9" name="Title Placeholder 1">
            <a:extLst>
              <a:ext uri="{FF2B5EF4-FFF2-40B4-BE49-F238E27FC236}">
                <a16:creationId xmlns:a16="http://schemas.microsoft.com/office/drawing/2014/main" id="{533A29E0-C80C-483A-99F3-096C90FB8085}"/>
              </a:ext>
            </a:extLst>
          </p:cNvPr>
          <p:cNvSpPr>
            <a:spLocks noGrp="1"/>
          </p:cNvSpPr>
          <p:nvPr>
            <p:ph type="title"/>
          </p:nvPr>
        </p:nvSpPr>
        <p:spPr>
          <a:xfrm>
            <a:off x="381000" y="254000"/>
            <a:ext cx="9809580" cy="698107"/>
          </a:xfrm>
          <a:prstGeom prst="rect">
            <a:avLst/>
          </a:prstGeom>
        </p:spPr>
        <p:txBody>
          <a:bodyPr vert="horz" lIns="0" tIns="0" rIns="0" bIns="0" rtlCol="0" anchor="b" anchorCtr="0">
            <a:noAutofit/>
          </a:bodyPr>
          <a:lstStyle/>
          <a:p>
            <a:r>
              <a:rPr lang="en-US" dirty="0"/>
              <a:t>Click to edit Master title style</a:t>
            </a:r>
            <a:endParaRPr lang="en-PH" dirty="0"/>
          </a:p>
        </p:txBody>
      </p:sp>
    </p:spTree>
    <p:extLst>
      <p:ext uri="{BB962C8B-B14F-4D97-AF65-F5344CB8AC3E}">
        <p14:creationId xmlns:p14="http://schemas.microsoft.com/office/powerpoint/2010/main" val="7102555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A5919-BF40-1A42-8C2D-473A2D744E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82F12E-BF67-F44F-900E-EE29AFF015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8E1769-B0F8-2C40-9E3E-533870AFAE9C}"/>
              </a:ext>
            </a:extLst>
          </p:cNvPr>
          <p:cNvSpPr>
            <a:spLocks noGrp="1"/>
          </p:cNvSpPr>
          <p:nvPr>
            <p:ph type="dt" sz="half" idx="10"/>
          </p:nvPr>
        </p:nvSpPr>
        <p:spPr/>
        <p:txBody>
          <a:bodyPr/>
          <a:lstStyle/>
          <a:p>
            <a:fld id="{63DB13CA-A932-774C-89FE-221700414B95}" type="datetimeFigureOut">
              <a:rPr lang="en-US" smtClean="0"/>
              <a:t>9/11/20</a:t>
            </a:fld>
            <a:endParaRPr lang="en-US"/>
          </a:p>
        </p:txBody>
      </p:sp>
      <p:sp>
        <p:nvSpPr>
          <p:cNvPr id="5" name="Footer Placeholder 4">
            <a:extLst>
              <a:ext uri="{FF2B5EF4-FFF2-40B4-BE49-F238E27FC236}">
                <a16:creationId xmlns:a16="http://schemas.microsoft.com/office/drawing/2014/main" id="{15AF534C-3344-6345-AF78-184257EA9D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F30925-B27B-DF4F-BFAA-D6FC4EC54651}"/>
              </a:ext>
            </a:extLst>
          </p:cNvPr>
          <p:cNvSpPr>
            <a:spLocks noGrp="1"/>
          </p:cNvSpPr>
          <p:nvPr>
            <p:ph type="sldNum" sz="quarter" idx="12"/>
          </p:nvPr>
        </p:nvSpPr>
        <p:spPr/>
        <p:txBody>
          <a:bodyPr/>
          <a:lstStyle/>
          <a:p>
            <a:fld id="{4B55A833-DF1B-2447-959D-CB82FECE495A}" type="slidenum">
              <a:rPr lang="en-US" smtClean="0"/>
              <a:t>‹#›</a:t>
            </a:fld>
            <a:endParaRPr lang="en-US"/>
          </a:p>
        </p:txBody>
      </p:sp>
    </p:spTree>
    <p:extLst>
      <p:ext uri="{BB962C8B-B14F-4D97-AF65-F5344CB8AC3E}">
        <p14:creationId xmlns:p14="http://schemas.microsoft.com/office/powerpoint/2010/main" val="2154524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3BFCA-5ECA-B64C-98E6-DA992F9B1C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6084A3-5E22-4B4B-A971-305EF8B920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C7F0FC-22E0-A048-9C0F-797527BD1F97}"/>
              </a:ext>
            </a:extLst>
          </p:cNvPr>
          <p:cNvSpPr>
            <a:spLocks noGrp="1"/>
          </p:cNvSpPr>
          <p:nvPr>
            <p:ph type="dt" sz="half" idx="10"/>
          </p:nvPr>
        </p:nvSpPr>
        <p:spPr/>
        <p:txBody>
          <a:bodyPr/>
          <a:lstStyle/>
          <a:p>
            <a:fld id="{63DB13CA-A932-774C-89FE-221700414B95}" type="datetimeFigureOut">
              <a:rPr lang="en-US" smtClean="0"/>
              <a:t>9/11/20</a:t>
            </a:fld>
            <a:endParaRPr lang="en-US"/>
          </a:p>
        </p:txBody>
      </p:sp>
      <p:sp>
        <p:nvSpPr>
          <p:cNvPr id="5" name="Footer Placeholder 4">
            <a:extLst>
              <a:ext uri="{FF2B5EF4-FFF2-40B4-BE49-F238E27FC236}">
                <a16:creationId xmlns:a16="http://schemas.microsoft.com/office/drawing/2014/main" id="{C025997C-1C59-DE48-AA9F-775E763914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8A27E7-29BA-FB4F-BEB6-E825B46C0C8E}"/>
              </a:ext>
            </a:extLst>
          </p:cNvPr>
          <p:cNvSpPr>
            <a:spLocks noGrp="1"/>
          </p:cNvSpPr>
          <p:nvPr>
            <p:ph type="sldNum" sz="quarter" idx="12"/>
          </p:nvPr>
        </p:nvSpPr>
        <p:spPr/>
        <p:txBody>
          <a:bodyPr/>
          <a:lstStyle/>
          <a:p>
            <a:fld id="{4B55A833-DF1B-2447-959D-CB82FECE495A}" type="slidenum">
              <a:rPr lang="en-US" smtClean="0"/>
              <a:t>‹#›</a:t>
            </a:fld>
            <a:endParaRPr lang="en-US"/>
          </a:p>
        </p:txBody>
      </p:sp>
    </p:spTree>
    <p:extLst>
      <p:ext uri="{BB962C8B-B14F-4D97-AF65-F5344CB8AC3E}">
        <p14:creationId xmlns:p14="http://schemas.microsoft.com/office/powerpoint/2010/main" val="4191845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7525F-65E8-8449-91F2-21B9C856D8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EC2208-BDE8-3540-932D-A6F52A5DB28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D2A597-D1B2-F046-95CF-B3220D79781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5400DA2-2157-A942-A3A3-6B3B1C92C9C0}"/>
              </a:ext>
            </a:extLst>
          </p:cNvPr>
          <p:cNvSpPr>
            <a:spLocks noGrp="1"/>
          </p:cNvSpPr>
          <p:nvPr>
            <p:ph type="dt" sz="half" idx="10"/>
          </p:nvPr>
        </p:nvSpPr>
        <p:spPr/>
        <p:txBody>
          <a:bodyPr/>
          <a:lstStyle/>
          <a:p>
            <a:fld id="{63DB13CA-A932-774C-89FE-221700414B95}" type="datetimeFigureOut">
              <a:rPr lang="en-US" smtClean="0"/>
              <a:t>9/11/20</a:t>
            </a:fld>
            <a:endParaRPr lang="en-US"/>
          </a:p>
        </p:txBody>
      </p:sp>
      <p:sp>
        <p:nvSpPr>
          <p:cNvPr id="6" name="Footer Placeholder 5">
            <a:extLst>
              <a:ext uri="{FF2B5EF4-FFF2-40B4-BE49-F238E27FC236}">
                <a16:creationId xmlns:a16="http://schemas.microsoft.com/office/drawing/2014/main" id="{471CD213-FB68-7B4A-A53D-CC1DA17406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07D6DD-9776-9E47-B345-8A1251962400}"/>
              </a:ext>
            </a:extLst>
          </p:cNvPr>
          <p:cNvSpPr>
            <a:spLocks noGrp="1"/>
          </p:cNvSpPr>
          <p:nvPr>
            <p:ph type="sldNum" sz="quarter" idx="12"/>
          </p:nvPr>
        </p:nvSpPr>
        <p:spPr/>
        <p:txBody>
          <a:bodyPr/>
          <a:lstStyle/>
          <a:p>
            <a:fld id="{4B55A833-DF1B-2447-959D-CB82FECE495A}" type="slidenum">
              <a:rPr lang="en-US" smtClean="0"/>
              <a:t>‹#›</a:t>
            </a:fld>
            <a:endParaRPr lang="en-US"/>
          </a:p>
        </p:txBody>
      </p:sp>
    </p:spTree>
    <p:extLst>
      <p:ext uri="{BB962C8B-B14F-4D97-AF65-F5344CB8AC3E}">
        <p14:creationId xmlns:p14="http://schemas.microsoft.com/office/powerpoint/2010/main" val="3151175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A5A71-8EEF-764A-84D9-A1ABF0D21D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71EA6E4-A1D6-4943-910A-C14106ACE3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C154846-04B6-1247-A7F0-5F848DCC77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804254-372C-5C4A-8195-CDCBF71FB9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D07441-56C3-9542-B66B-B13FF98E55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3CA95A5-269C-4A4A-8C58-982CEE8652F9}"/>
              </a:ext>
            </a:extLst>
          </p:cNvPr>
          <p:cNvSpPr>
            <a:spLocks noGrp="1"/>
          </p:cNvSpPr>
          <p:nvPr>
            <p:ph type="dt" sz="half" idx="10"/>
          </p:nvPr>
        </p:nvSpPr>
        <p:spPr/>
        <p:txBody>
          <a:bodyPr/>
          <a:lstStyle/>
          <a:p>
            <a:fld id="{63DB13CA-A932-774C-89FE-221700414B95}" type="datetimeFigureOut">
              <a:rPr lang="en-US" smtClean="0"/>
              <a:t>9/11/20</a:t>
            </a:fld>
            <a:endParaRPr lang="en-US"/>
          </a:p>
        </p:txBody>
      </p:sp>
      <p:sp>
        <p:nvSpPr>
          <p:cNvPr id="8" name="Footer Placeholder 7">
            <a:extLst>
              <a:ext uri="{FF2B5EF4-FFF2-40B4-BE49-F238E27FC236}">
                <a16:creationId xmlns:a16="http://schemas.microsoft.com/office/drawing/2014/main" id="{F76F5640-1480-5B42-9810-C7C419282D1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435A4C4-3EC3-3840-A24B-6F66163C58DC}"/>
              </a:ext>
            </a:extLst>
          </p:cNvPr>
          <p:cNvSpPr>
            <a:spLocks noGrp="1"/>
          </p:cNvSpPr>
          <p:nvPr>
            <p:ph type="sldNum" sz="quarter" idx="12"/>
          </p:nvPr>
        </p:nvSpPr>
        <p:spPr/>
        <p:txBody>
          <a:bodyPr/>
          <a:lstStyle/>
          <a:p>
            <a:fld id="{4B55A833-DF1B-2447-959D-CB82FECE495A}" type="slidenum">
              <a:rPr lang="en-US" smtClean="0"/>
              <a:t>‹#›</a:t>
            </a:fld>
            <a:endParaRPr lang="en-US"/>
          </a:p>
        </p:txBody>
      </p:sp>
    </p:spTree>
    <p:extLst>
      <p:ext uri="{BB962C8B-B14F-4D97-AF65-F5344CB8AC3E}">
        <p14:creationId xmlns:p14="http://schemas.microsoft.com/office/powerpoint/2010/main" val="3441503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F99D7-CE56-C241-8558-297878A82EB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F98D378-588C-D145-B5AD-33F7CCF60C2F}"/>
              </a:ext>
            </a:extLst>
          </p:cNvPr>
          <p:cNvSpPr>
            <a:spLocks noGrp="1"/>
          </p:cNvSpPr>
          <p:nvPr>
            <p:ph type="dt" sz="half" idx="10"/>
          </p:nvPr>
        </p:nvSpPr>
        <p:spPr/>
        <p:txBody>
          <a:bodyPr/>
          <a:lstStyle/>
          <a:p>
            <a:fld id="{63DB13CA-A932-774C-89FE-221700414B95}" type="datetimeFigureOut">
              <a:rPr lang="en-US" smtClean="0"/>
              <a:t>9/11/20</a:t>
            </a:fld>
            <a:endParaRPr lang="en-US"/>
          </a:p>
        </p:txBody>
      </p:sp>
      <p:sp>
        <p:nvSpPr>
          <p:cNvPr id="4" name="Footer Placeholder 3">
            <a:extLst>
              <a:ext uri="{FF2B5EF4-FFF2-40B4-BE49-F238E27FC236}">
                <a16:creationId xmlns:a16="http://schemas.microsoft.com/office/drawing/2014/main" id="{6DF41551-E8E6-0944-893A-1189937A2B4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1D85E57-4C15-604B-936F-FB3D84BCE165}"/>
              </a:ext>
            </a:extLst>
          </p:cNvPr>
          <p:cNvSpPr>
            <a:spLocks noGrp="1"/>
          </p:cNvSpPr>
          <p:nvPr>
            <p:ph type="sldNum" sz="quarter" idx="12"/>
          </p:nvPr>
        </p:nvSpPr>
        <p:spPr/>
        <p:txBody>
          <a:bodyPr/>
          <a:lstStyle/>
          <a:p>
            <a:fld id="{4B55A833-DF1B-2447-959D-CB82FECE495A}" type="slidenum">
              <a:rPr lang="en-US" smtClean="0"/>
              <a:t>‹#›</a:t>
            </a:fld>
            <a:endParaRPr lang="en-US"/>
          </a:p>
        </p:txBody>
      </p:sp>
    </p:spTree>
    <p:extLst>
      <p:ext uri="{BB962C8B-B14F-4D97-AF65-F5344CB8AC3E}">
        <p14:creationId xmlns:p14="http://schemas.microsoft.com/office/powerpoint/2010/main" val="4232198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20F275-DD8D-744F-A3B1-228125D7F53F}"/>
              </a:ext>
            </a:extLst>
          </p:cNvPr>
          <p:cNvSpPr>
            <a:spLocks noGrp="1"/>
          </p:cNvSpPr>
          <p:nvPr>
            <p:ph type="dt" sz="half" idx="10"/>
          </p:nvPr>
        </p:nvSpPr>
        <p:spPr/>
        <p:txBody>
          <a:bodyPr/>
          <a:lstStyle/>
          <a:p>
            <a:fld id="{63DB13CA-A932-774C-89FE-221700414B95}" type="datetimeFigureOut">
              <a:rPr lang="en-US" smtClean="0"/>
              <a:t>9/11/20</a:t>
            </a:fld>
            <a:endParaRPr lang="en-US"/>
          </a:p>
        </p:txBody>
      </p:sp>
      <p:sp>
        <p:nvSpPr>
          <p:cNvPr id="3" name="Footer Placeholder 2">
            <a:extLst>
              <a:ext uri="{FF2B5EF4-FFF2-40B4-BE49-F238E27FC236}">
                <a16:creationId xmlns:a16="http://schemas.microsoft.com/office/drawing/2014/main" id="{BBDC0CA6-9FE3-5B46-B80D-E1417A252D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F3F4ABB-BA38-6145-BFB0-891AC877D1A0}"/>
              </a:ext>
            </a:extLst>
          </p:cNvPr>
          <p:cNvSpPr>
            <a:spLocks noGrp="1"/>
          </p:cNvSpPr>
          <p:nvPr>
            <p:ph type="sldNum" sz="quarter" idx="12"/>
          </p:nvPr>
        </p:nvSpPr>
        <p:spPr/>
        <p:txBody>
          <a:bodyPr/>
          <a:lstStyle/>
          <a:p>
            <a:fld id="{4B55A833-DF1B-2447-959D-CB82FECE495A}" type="slidenum">
              <a:rPr lang="en-US" smtClean="0"/>
              <a:t>‹#›</a:t>
            </a:fld>
            <a:endParaRPr lang="en-US"/>
          </a:p>
        </p:txBody>
      </p:sp>
    </p:spTree>
    <p:extLst>
      <p:ext uri="{BB962C8B-B14F-4D97-AF65-F5344CB8AC3E}">
        <p14:creationId xmlns:p14="http://schemas.microsoft.com/office/powerpoint/2010/main" val="632998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6C155-7F36-0742-B091-18CEA80A75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46D26EF-BEC7-CD47-B029-3E01768C51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2D3C2ED-50B2-674A-9038-0B25A185DB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59C73D-57BD-5143-A780-C13B327D0B3D}"/>
              </a:ext>
            </a:extLst>
          </p:cNvPr>
          <p:cNvSpPr>
            <a:spLocks noGrp="1"/>
          </p:cNvSpPr>
          <p:nvPr>
            <p:ph type="dt" sz="half" idx="10"/>
          </p:nvPr>
        </p:nvSpPr>
        <p:spPr/>
        <p:txBody>
          <a:bodyPr/>
          <a:lstStyle/>
          <a:p>
            <a:fld id="{63DB13CA-A932-774C-89FE-221700414B95}" type="datetimeFigureOut">
              <a:rPr lang="en-US" smtClean="0"/>
              <a:t>9/11/20</a:t>
            </a:fld>
            <a:endParaRPr lang="en-US"/>
          </a:p>
        </p:txBody>
      </p:sp>
      <p:sp>
        <p:nvSpPr>
          <p:cNvPr id="6" name="Footer Placeholder 5">
            <a:extLst>
              <a:ext uri="{FF2B5EF4-FFF2-40B4-BE49-F238E27FC236}">
                <a16:creationId xmlns:a16="http://schemas.microsoft.com/office/drawing/2014/main" id="{557A57F8-0ECF-4547-8176-88376E4918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AD2CCD-8BB7-C94D-BC91-1024AE37DD58}"/>
              </a:ext>
            </a:extLst>
          </p:cNvPr>
          <p:cNvSpPr>
            <a:spLocks noGrp="1"/>
          </p:cNvSpPr>
          <p:nvPr>
            <p:ph type="sldNum" sz="quarter" idx="12"/>
          </p:nvPr>
        </p:nvSpPr>
        <p:spPr/>
        <p:txBody>
          <a:bodyPr/>
          <a:lstStyle/>
          <a:p>
            <a:fld id="{4B55A833-DF1B-2447-959D-CB82FECE495A}" type="slidenum">
              <a:rPr lang="en-US" smtClean="0"/>
              <a:t>‹#›</a:t>
            </a:fld>
            <a:endParaRPr lang="en-US"/>
          </a:p>
        </p:txBody>
      </p:sp>
    </p:spTree>
    <p:extLst>
      <p:ext uri="{BB962C8B-B14F-4D97-AF65-F5344CB8AC3E}">
        <p14:creationId xmlns:p14="http://schemas.microsoft.com/office/powerpoint/2010/main" val="2791862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4384E-9C9B-B24F-8100-A5257BEF98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B69E72-D4D1-244B-A0D2-47481CEDCD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59115C-6744-3C4F-9076-910BC74181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717E79-DB23-E742-925B-AC4496D6D6ED}"/>
              </a:ext>
            </a:extLst>
          </p:cNvPr>
          <p:cNvSpPr>
            <a:spLocks noGrp="1"/>
          </p:cNvSpPr>
          <p:nvPr>
            <p:ph type="dt" sz="half" idx="10"/>
          </p:nvPr>
        </p:nvSpPr>
        <p:spPr/>
        <p:txBody>
          <a:bodyPr/>
          <a:lstStyle/>
          <a:p>
            <a:fld id="{63DB13CA-A932-774C-89FE-221700414B95}" type="datetimeFigureOut">
              <a:rPr lang="en-US" smtClean="0"/>
              <a:t>9/11/20</a:t>
            </a:fld>
            <a:endParaRPr lang="en-US"/>
          </a:p>
        </p:txBody>
      </p:sp>
      <p:sp>
        <p:nvSpPr>
          <p:cNvPr id="6" name="Footer Placeholder 5">
            <a:extLst>
              <a:ext uri="{FF2B5EF4-FFF2-40B4-BE49-F238E27FC236}">
                <a16:creationId xmlns:a16="http://schemas.microsoft.com/office/drawing/2014/main" id="{25DAF840-911D-BC49-AEA3-F61681E0A9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836001-DD57-3C45-8E55-D464AD6B3492}"/>
              </a:ext>
            </a:extLst>
          </p:cNvPr>
          <p:cNvSpPr>
            <a:spLocks noGrp="1"/>
          </p:cNvSpPr>
          <p:nvPr>
            <p:ph type="sldNum" sz="quarter" idx="12"/>
          </p:nvPr>
        </p:nvSpPr>
        <p:spPr/>
        <p:txBody>
          <a:bodyPr/>
          <a:lstStyle/>
          <a:p>
            <a:fld id="{4B55A833-DF1B-2447-959D-CB82FECE495A}" type="slidenum">
              <a:rPr lang="en-US" smtClean="0"/>
              <a:t>‹#›</a:t>
            </a:fld>
            <a:endParaRPr lang="en-US"/>
          </a:p>
        </p:txBody>
      </p:sp>
    </p:spTree>
    <p:extLst>
      <p:ext uri="{BB962C8B-B14F-4D97-AF65-F5344CB8AC3E}">
        <p14:creationId xmlns:p14="http://schemas.microsoft.com/office/powerpoint/2010/main" val="4031893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3BF8BD-C09A-974C-88D6-E4E2702EBC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EAEAB9D-B8F8-6C45-80FE-34E856AC77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D5072E-2B7C-AE44-9E52-3ECC0D66E2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DB13CA-A932-774C-89FE-221700414B95}" type="datetimeFigureOut">
              <a:rPr lang="en-US" smtClean="0"/>
              <a:t>9/11/20</a:t>
            </a:fld>
            <a:endParaRPr lang="en-US"/>
          </a:p>
        </p:txBody>
      </p:sp>
      <p:sp>
        <p:nvSpPr>
          <p:cNvPr id="5" name="Footer Placeholder 4">
            <a:extLst>
              <a:ext uri="{FF2B5EF4-FFF2-40B4-BE49-F238E27FC236}">
                <a16:creationId xmlns:a16="http://schemas.microsoft.com/office/drawing/2014/main" id="{E087EF0E-3F82-064C-901C-282EE1DC94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8BB783E-A19C-BC40-9718-FD5D917476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55A833-DF1B-2447-959D-CB82FECE495A}" type="slidenum">
              <a:rPr lang="en-US" smtClean="0"/>
              <a:t>‹#›</a:t>
            </a:fld>
            <a:endParaRPr lang="en-US"/>
          </a:p>
        </p:txBody>
      </p:sp>
    </p:spTree>
    <p:extLst>
      <p:ext uri="{BB962C8B-B14F-4D97-AF65-F5344CB8AC3E}">
        <p14:creationId xmlns:p14="http://schemas.microsoft.com/office/powerpoint/2010/main" val="31609939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jpeg"/><Relationship Id="rId1" Type="http://schemas.openxmlformats.org/officeDocument/2006/relationships/slideLayout" Target="../slideLayouts/slideLayout1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slides/_rels/slide13.xml.rels><?xml version="1.0" encoding="UTF-8" standalone="yes"?>
<Relationships xmlns="http://schemas.openxmlformats.org/package/2006/relationships"><Relationship Id="rId8" Type="http://schemas.openxmlformats.org/officeDocument/2006/relationships/hyperlink" Target="http://pauldunay.com/the-missing-link-between-media-and-marketing/" TargetMode="External"/><Relationship Id="rId3" Type="http://schemas.openxmlformats.org/officeDocument/2006/relationships/diagramLayout" Target="../diagrams/layout2.xml"/><Relationship Id="rId7" Type="http://schemas.openxmlformats.org/officeDocument/2006/relationships/image" Target="../media/image28.jp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whitehouse.gov/wp-content/uploads/2018/07/Addressing-Americas-Reskilling-Challenge.pdf"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www.bna.com/uploadedFiles/BNA_V2/Micro_Sites/2018/Future_of_Work/Workday%20Bloomberg%20Build-Tomorrow-Talent_FINAL.pdf" TargetMode="External"/><Relationship Id="rId3" Type="http://schemas.openxmlformats.org/officeDocument/2006/relationships/hyperlink" Target="https://s3.amazonaws.com/brt.org/archive/reports/BRT_Education_and_Workforce_Survey_June_7_2017.pdf" TargetMode="External"/><Relationship Id="rId7" Type="http://schemas.openxmlformats.org/officeDocument/2006/relationships/hyperlink" Target="https://go.manpowergroup.com/hubfs/TalentShortage%202018%20(Global)%20Assets/PDFs/MG_TalentShortage2018_lo%206_25_18_FINAL.pdf?t=1540311952572"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nfib.com/assets/SBET-Sep-2018.pdf" TargetMode="External"/><Relationship Id="rId5" Type="http://schemas.openxmlformats.org/officeDocument/2006/relationships/hyperlink" Target="https://www.bls.gov/opub/ted/2018/6-point-6-million-job-openings-in-may-2018-down-from-6-point-8-million-in-april-2018.htm?view_full" TargetMode="Externa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hyperlink" Target="http://www.hurca.com/?p=8580&amp;amp;preview=true" TargetMode="External"/><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hyperlink" Target="http://pathway2careers.com/" TargetMode="External"/><Relationship Id="rId2" Type="http://schemas.openxmlformats.org/officeDocument/2006/relationships/image" Target="../media/image38.pn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lv.wikipedia.org/wiki/L&#299;deris" TargetMode="External"/><Relationship Id="rId3" Type="http://schemas.openxmlformats.org/officeDocument/2006/relationships/image" Target="../media/image43.jpg"/><Relationship Id="rId7" Type="http://schemas.openxmlformats.org/officeDocument/2006/relationships/image" Target="../media/image45.jp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hyperlink" Target="http://propublica.org/getinvolved/item/discussion-are-temp-workers-earning-fair-wages" TargetMode="External"/><Relationship Id="rId5" Type="http://schemas.openxmlformats.org/officeDocument/2006/relationships/image" Target="../media/image44.jpg"/><Relationship Id="rId4" Type="http://schemas.openxmlformats.org/officeDocument/2006/relationships/hyperlink" Target="http://luistorodupouy.blogspot.com/2012/07/benckmarking-y-el-analisis-competitivo.html"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52.png"/></Relationships>
</file>

<file path=ppt/slides/_rels/slide23.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53.jpg"/><Relationship Id="rId7" Type="http://schemas.openxmlformats.org/officeDocument/2006/relationships/diagramQuickStyle" Target="../diagrams/quickStyle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3.xml"/><Relationship Id="rId11" Type="http://schemas.openxmlformats.org/officeDocument/2006/relationships/image" Target="../media/image55.png"/><Relationship Id="rId5" Type="http://schemas.openxmlformats.org/officeDocument/2006/relationships/diagramData" Target="../diagrams/data3.xml"/><Relationship Id="rId10" Type="http://schemas.openxmlformats.org/officeDocument/2006/relationships/image" Target="../media/image54.png"/><Relationship Id="rId4" Type="http://schemas.openxmlformats.org/officeDocument/2006/relationships/hyperlink" Target="http://pijamaycafe.wordpress.com/tag/blog/" TargetMode="External"/><Relationship Id="rId9" Type="http://schemas.microsoft.com/office/2007/relationships/diagramDrawing" Target="../diagrams/drawing3.xml"/></Relationships>
</file>

<file path=ppt/slides/_rels/slide24.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5.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3.png"/><Relationship Id="rId7" Type="http://schemas.openxmlformats.org/officeDocument/2006/relationships/image" Target="../media/image66.png"/><Relationship Id="rId2" Type="http://schemas.openxmlformats.org/officeDocument/2006/relationships/hyperlink" Target="http://pathway2careers.com/" TargetMode="Externa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hyperlink" Target="http://pathway2careers.com/general-lmi-resource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2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technofaq.org/posts/2017/11/five-industries-that-are-threatened-by-automation-software/" TargetMode="Externa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7.jpg"/><Relationship Id="rId7" Type="http://schemas.openxmlformats.org/officeDocument/2006/relationships/image" Target="../media/image81.jpg"/><Relationship Id="rId2" Type="http://schemas.openxmlformats.org/officeDocument/2006/relationships/image" Target="../media/image76.png"/><Relationship Id="rId1" Type="http://schemas.openxmlformats.org/officeDocument/2006/relationships/slideLayout" Target="../slideLayouts/slideLayout6.xml"/><Relationship Id="rId6" Type="http://schemas.openxmlformats.org/officeDocument/2006/relationships/image" Target="../media/image80.png"/><Relationship Id="rId5" Type="http://schemas.openxmlformats.org/officeDocument/2006/relationships/image" Target="../media/image79.jpg"/><Relationship Id="rId4" Type="http://schemas.openxmlformats.org/officeDocument/2006/relationships/image" Target="../media/image78.png"/></Relationships>
</file>

<file path=ppt/slides/_rels/slide31.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image" Target="../media/image82.png"/><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32.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36.xml.rels><?xml version="1.0" encoding="UTF-8" standalone="yes"?>
<Relationships xmlns="http://schemas.openxmlformats.org/package/2006/relationships"><Relationship Id="rId8" Type="http://schemas.openxmlformats.org/officeDocument/2006/relationships/image" Target="../media/image101.png"/><Relationship Id="rId13" Type="http://schemas.openxmlformats.org/officeDocument/2006/relationships/image" Target="../media/image106.png"/><Relationship Id="rId18" Type="http://schemas.openxmlformats.org/officeDocument/2006/relationships/image" Target="../media/image111.png"/><Relationship Id="rId3" Type="http://schemas.openxmlformats.org/officeDocument/2006/relationships/image" Target="../media/image96.png"/><Relationship Id="rId7" Type="http://schemas.openxmlformats.org/officeDocument/2006/relationships/image" Target="../media/image100.png"/><Relationship Id="rId12" Type="http://schemas.openxmlformats.org/officeDocument/2006/relationships/image" Target="../media/image105.png"/><Relationship Id="rId17" Type="http://schemas.openxmlformats.org/officeDocument/2006/relationships/image" Target="../media/image110.png"/><Relationship Id="rId2" Type="http://schemas.openxmlformats.org/officeDocument/2006/relationships/image" Target="../media/image95.png"/><Relationship Id="rId16" Type="http://schemas.openxmlformats.org/officeDocument/2006/relationships/image" Target="../media/image109.png"/><Relationship Id="rId1" Type="http://schemas.openxmlformats.org/officeDocument/2006/relationships/slideLayout" Target="../slideLayouts/slideLayout2.xml"/><Relationship Id="rId6" Type="http://schemas.openxmlformats.org/officeDocument/2006/relationships/image" Target="../media/image99.png"/><Relationship Id="rId11" Type="http://schemas.openxmlformats.org/officeDocument/2006/relationships/image" Target="../media/image104.png"/><Relationship Id="rId5" Type="http://schemas.openxmlformats.org/officeDocument/2006/relationships/image" Target="../media/image98.png"/><Relationship Id="rId15" Type="http://schemas.openxmlformats.org/officeDocument/2006/relationships/image" Target="../media/image108.png"/><Relationship Id="rId10" Type="http://schemas.openxmlformats.org/officeDocument/2006/relationships/image" Target="../media/image103.png"/><Relationship Id="rId19" Type="http://schemas.openxmlformats.org/officeDocument/2006/relationships/image" Target="../media/image112.png"/><Relationship Id="rId4" Type="http://schemas.openxmlformats.org/officeDocument/2006/relationships/image" Target="../media/image97.png"/><Relationship Id="rId9" Type="http://schemas.openxmlformats.org/officeDocument/2006/relationships/image" Target="../media/image102.png"/><Relationship Id="rId14" Type="http://schemas.openxmlformats.org/officeDocument/2006/relationships/image" Target="../media/image107.png"/></Relationships>
</file>

<file path=ppt/slides/_rels/slide37.xml.rels><?xml version="1.0" encoding="UTF-8" standalone="yes"?>
<Relationships xmlns="http://schemas.openxmlformats.org/package/2006/relationships"><Relationship Id="rId2" Type="http://schemas.openxmlformats.org/officeDocument/2006/relationships/image" Target="../media/image113.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16.jpg"/><Relationship Id="rId7" Type="http://schemas.openxmlformats.org/officeDocument/2006/relationships/image" Target="../media/image120.png"/><Relationship Id="rId2" Type="http://schemas.openxmlformats.org/officeDocument/2006/relationships/image" Target="../media/image115.png"/><Relationship Id="rId1" Type="http://schemas.openxmlformats.org/officeDocument/2006/relationships/slideLayout" Target="../slideLayouts/slideLayout2.xml"/><Relationship Id="rId6" Type="http://schemas.openxmlformats.org/officeDocument/2006/relationships/image" Target="../media/image119.png"/><Relationship Id="rId5" Type="http://schemas.openxmlformats.org/officeDocument/2006/relationships/image" Target="../media/image118.jpg"/><Relationship Id="rId4" Type="http://schemas.openxmlformats.org/officeDocument/2006/relationships/image" Target="../media/image11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hyperlink" Target="https://nces.ed.gov/programs/digest/d16/tables/dt16_326.10.asp" TargetMode="External"/><Relationship Id="rId3" Type="http://schemas.openxmlformats.org/officeDocument/2006/relationships/image" Target="../media/image123.png"/><Relationship Id="rId7" Type="http://schemas.openxmlformats.org/officeDocument/2006/relationships/image" Target="../media/image125.png"/><Relationship Id="rId2" Type="http://schemas.openxmlformats.org/officeDocument/2006/relationships/hyperlink" Target="https://nscresearchcenter.org/wp-content/uploads/SignatureReport14_Final.pdf" TargetMode="External"/><Relationship Id="rId1" Type="http://schemas.openxmlformats.org/officeDocument/2006/relationships/slideLayout" Target="../slideLayouts/slideLayout2.xml"/><Relationship Id="rId6" Type="http://schemas.openxmlformats.org/officeDocument/2006/relationships/hyperlink" Target="http://edex.s3-us-west-2.amazonaws.com/publication/pdfs/(2016.04.07)%20Career%20and%20Technical%20Education%20in%20High%20School.pdf" TargetMode="External"/><Relationship Id="rId5" Type="http://schemas.openxmlformats.org/officeDocument/2006/relationships/image" Target="../media/image124.png"/><Relationship Id="rId4" Type="http://schemas.openxmlformats.org/officeDocument/2006/relationships/hyperlink" Target="https://www.mitpressjournals.org/doi/abs/10.1162/EDFP_a_00224" TargetMode="External"/><Relationship Id="rId9" Type="http://schemas.openxmlformats.org/officeDocument/2006/relationships/image" Target="../media/image126.png"/></Relationships>
</file>

<file path=ppt/slides/_rels/slide47.xml.rels><?xml version="1.0" encoding="UTF-8" standalone="yes"?>
<Relationships xmlns="http://schemas.openxmlformats.org/package/2006/relationships"><Relationship Id="rId8" Type="http://schemas.openxmlformats.org/officeDocument/2006/relationships/hyperlink" Target="https://nces.ed.gov/programs/digest/d16/tables/dt16_326.10.asp" TargetMode="External"/><Relationship Id="rId3" Type="http://schemas.openxmlformats.org/officeDocument/2006/relationships/image" Target="../media/image123.png"/><Relationship Id="rId7" Type="http://schemas.openxmlformats.org/officeDocument/2006/relationships/image" Target="../media/image125.png"/><Relationship Id="rId2" Type="http://schemas.openxmlformats.org/officeDocument/2006/relationships/hyperlink" Target="https://nscresearchcenter.org/wp-content/uploads/SignatureReport14_Final.pdf" TargetMode="External"/><Relationship Id="rId1" Type="http://schemas.openxmlformats.org/officeDocument/2006/relationships/slideLayout" Target="../slideLayouts/slideLayout2.xml"/><Relationship Id="rId6" Type="http://schemas.openxmlformats.org/officeDocument/2006/relationships/hyperlink" Target="http://edex.s3-us-west-2.amazonaws.com/publication/pdfs/(2016.04.07)%20Career%20and%20Technical%20Education%20in%20High%20School.pdf" TargetMode="External"/><Relationship Id="rId5" Type="http://schemas.openxmlformats.org/officeDocument/2006/relationships/image" Target="../media/image124.png"/><Relationship Id="rId4" Type="http://schemas.openxmlformats.org/officeDocument/2006/relationships/hyperlink" Target="https://www.mitpressjournals.org/doi/abs/10.1162/EDFP_a_00224" TargetMode="External"/><Relationship Id="rId9" Type="http://schemas.openxmlformats.org/officeDocument/2006/relationships/image" Target="../media/image126.png"/></Relationships>
</file>

<file path=ppt/slides/_rels/slide48.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diagramLayout" Target="../diagrams/layout6.xml"/><Relationship Id="rId3" Type="http://schemas.openxmlformats.org/officeDocument/2006/relationships/diagramLayout" Target="../diagrams/layout4.xml"/><Relationship Id="rId7" Type="http://schemas.openxmlformats.org/officeDocument/2006/relationships/diagramData" Target="../diagrams/data5.xml"/><Relationship Id="rId12" Type="http://schemas.openxmlformats.org/officeDocument/2006/relationships/diagramData" Target="../diagrams/data6.xml"/><Relationship Id="rId2" Type="http://schemas.openxmlformats.org/officeDocument/2006/relationships/diagramData" Target="../diagrams/data4.xml"/><Relationship Id="rId16" Type="http://schemas.microsoft.com/office/2007/relationships/diagramDrawing" Target="../diagrams/drawing6.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5" Type="http://schemas.openxmlformats.org/officeDocument/2006/relationships/diagramColors" Target="../diagrams/colors6.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diagramQuickStyle" Target="../diagrams/quickStyle6.xml"/></Relationships>
</file>

<file path=ppt/slides/_rels/slide49.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tomcorsonknowles.com/blog/the-perks-of-being-a-nurse-which-we-should-be-aware/" TargetMode="External"/><Relationship Id="rId7" Type="http://schemas.openxmlformats.org/officeDocument/2006/relationships/hyperlink" Target="https://australiansolarquotes.com.au/north-queensland-solar-farm" TargetMode="Externa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commons.wikimedia.org/wiki/File:G.Tech_Technology_Factory_Zhuhai_China.jpg" TargetMode="External"/><Relationship Id="rId4" Type="http://schemas.openxmlformats.org/officeDocument/2006/relationships/image" Target="../media/image6.jpg"/></Relationships>
</file>

<file path=ppt/slides/_rels/slide50.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hyperlink" Target="https://nces.ed.gov/programs/coe/indicator_cnc.asp#info" TargetMode="External"/><Relationship Id="rId1" Type="http://schemas.openxmlformats.org/officeDocument/2006/relationships/slideLayout" Target="../slideLayouts/slideLayout2.xml"/><Relationship Id="rId6" Type="http://schemas.openxmlformats.org/officeDocument/2006/relationships/hyperlink" Target="https://nces.ed.gov/programs/coe/" TargetMode="External"/><Relationship Id="rId5" Type="http://schemas.openxmlformats.org/officeDocument/2006/relationships/hyperlink" Target="https://nces.ed.gov/programs/coe/indicator_cnc.asp" TargetMode="External"/><Relationship Id="rId4" Type="http://schemas.openxmlformats.org/officeDocument/2006/relationships/image" Target="../media/image134.svg"/></Relationships>
</file>

<file path=ppt/slides/_rels/slide55.xml.rels><?xml version="1.0" encoding="UTF-8" standalone="yes"?>
<Relationships xmlns="http://schemas.openxmlformats.org/package/2006/relationships"><Relationship Id="rId3" Type="http://schemas.openxmlformats.org/officeDocument/2006/relationships/hyperlink" Target="https://nces.ed.gov/programs/coe/indicator_cnc.asp" TargetMode="External"/><Relationship Id="rId2" Type="http://schemas.openxmlformats.org/officeDocument/2006/relationships/hyperlink" Target="https://nces.ed.gov/programs/coe/indicator_cnc.asp#info" TargetMode="External"/><Relationship Id="rId1" Type="http://schemas.openxmlformats.org/officeDocument/2006/relationships/slideLayout" Target="../slideLayouts/slideLayout2.xml"/><Relationship Id="rId5" Type="http://schemas.openxmlformats.org/officeDocument/2006/relationships/hyperlink" Target="https://nces.ed.gov/programs/coe/" TargetMode="External"/><Relationship Id="rId4" Type="http://schemas.openxmlformats.org/officeDocument/2006/relationships/image" Target="../media/image135.png"/></Relationships>
</file>

<file path=ppt/slides/_rels/slide56.xml.rels><?xml version="1.0" encoding="UTF-8" standalone="yes"?>
<Relationships xmlns="http://schemas.openxmlformats.org/package/2006/relationships"><Relationship Id="rId3" Type="http://schemas.openxmlformats.org/officeDocument/2006/relationships/hyperlink" Target="https://www.oecd.org/pisa/publications/pisa-2018-results.htm" TargetMode="External"/><Relationship Id="rId2" Type="http://schemas.openxmlformats.org/officeDocument/2006/relationships/hyperlink" Target="https://nces.ed.gov/surveys/pisa/pisa2018/index.asp#/math/intlcompare" TargetMode="External"/><Relationship Id="rId1" Type="http://schemas.openxmlformats.org/officeDocument/2006/relationships/slideLayout" Target="../slideLayouts/slideLayout2.xml"/><Relationship Id="rId4" Type="http://schemas.openxmlformats.org/officeDocument/2006/relationships/image" Target="../media/image136.png"/></Relationships>
</file>

<file path=ppt/slides/_rels/slide57.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41.png"/><Relationship Id="rId4" Type="http://schemas.openxmlformats.org/officeDocument/2006/relationships/image" Target="../media/image140.png"/></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hyperlink" Target="http://curriculum.pathway2careers.co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2.png"/></Relationships>
</file>

<file path=ppt/slides/_rels/slide61.xml.rels><?xml version="1.0" encoding="UTF-8" standalone="yes"?>
<Relationships xmlns="http://schemas.openxmlformats.org/package/2006/relationships"><Relationship Id="rId3" Type="http://schemas.openxmlformats.org/officeDocument/2006/relationships/hyperlink" Target="http://curriculum.pathway2careers.co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3.png"/></Relationships>
</file>

<file path=ppt/slides/_rels/slide62.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hyperlink" Target="http://curriculum.pathway2careers.com/"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hyperlink" Target="http://curriculum.pathway2careers.com/"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curriculum.pathway2careers.co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5.png"/></Relationships>
</file>

<file path=ppt/slides/_rels/slide65.xml.rels><?xml version="1.0" encoding="UTF-8" standalone="yes"?>
<Relationships xmlns="http://schemas.openxmlformats.org/package/2006/relationships"><Relationship Id="rId3" Type="http://schemas.openxmlformats.org/officeDocument/2006/relationships/hyperlink" Target="http://curriculum.pathway2careers.co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6.png"/></Relationships>
</file>

<file path=ppt/slides/_rels/slide66.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hyperlink" Target="http://curriculum.pathway2careers.com/"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hyperlink" Target="http://curriculum.pathway2careers.com/"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hyperlink" Target="http://curriculum.pathway2careers.com/"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hyperlink" Target="http://curriculum.pathway2careers.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9.png"/><Relationship Id="rId7" Type="http://schemas.openxmlformats.org/officeDocument/2006/relationships/diagramQuickStyle" Target="../diagrams/quickStyle1.xml"/><Relationship Id="rId2" Type="http://schemas.openxmlformats.org/officeDocument/2006/relationships/hyperlink" Target="https://www.bls.gov/ooh/most-new-jobs.htm" TargetMode="External"/><Relationship Id="rId1" Type="http://schemas.openxmlformats.org/officeDocument/2006/relationships/slideLayout" Target="../slideLayouts/slideLayout2.xml"/><Relationship Id="rId6" Type="http://schemas.openxmlformats.org/officeDocument/2006/relationships/diagramLayout" Target="../diagrams/layout1.xml"/><Relationship Id="rId11" Type="http://schemas.openxmlformats.org/officeDocument/2006/relationships/image" Target="../media/image10.png"/><Relationship Id="rId5" Type="http://schemas.openxmlformats.org/officeDocument/2006/relationships/diagramData" Target="../diagrams/data1.xml"/><Relationship Id="rId10" Type="http://schemas.openxmlformats.org/officeDocument/2006/relationships/hyperlink" Target="https://www.bls.gov/home.htm" TargetMode="External"/><Relationship Id="rId4" Type="http://schemas.openxmlformats.org/officeDocument/2006/relationships/hyperlink" Target="https://www.edweek.org/ew/section/multimedia/is-there-really-a-skills-gap.html" TargetMode="External"/><Relationship Id="rId9" Type="http://schemas.microsoft.com/office/2007/relationships/diagramDrawing" Target="../diagrams/drawing1.xml"/></Relationships>
</file>

<file path=ppt/slides/_rels/slide70.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hyperlink" Target="http://curriculum.pathway2careers.com/" TargetMode="External"/><Relationship Id="rId1" Type="http://schemas.openxmlformats.org/officeDocument/2006/relationships/slideLayout" Target="../slideLayouts/slideLayout2.xml"/><Relationship Id="rId4" Type="http://schemas.openxmlformats.org/officeDocument/2006/relationships/image" Target="../media/image152.png"/></Relationships>
</file>

<file path=ppt/slides/_rels/slide71.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hyperlink" Target="https://www.quantiles.com/"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55.png"/><Relationship Id="rId7" Type="http://schemas.openxmlformats.org/officeDocument/2006/relationships/image" Target="../media/image158.png"/><Relationship Id="rId2" Type="http://schemas.openxmlformats.org/officeDocument/2006/relationships/hyperlink" Target="https://www.quantiles.com/" TargetMode="External"/><Relationship Id="rId1" Type="http://schemas.openxmlformats.org/officeDocument/2006/relationships/slideLayout" Target="../slideLayouts/slideLayout2.xml"/><Relationship Id="rId6" Type="http://schemas.openxmlformats.org/officeDocument/2006/relationships/hyperlink" Target="https://metametricsinc.com/education-companies/quantile-for-math/" TargetMode="External"/><Relationship Id="rId5" Type="http://schemas.openxmlformats.org/officeDocument/2006/relationships/image" Target="../media/image157.png"/><Relationship Id="rId4" Type="http://schemas.openxmlformats.org/officeDocument/2006/relationships/image" Target="../media/image156.png"/></Relationships>
</file>

<file path=ppt/slides/_rels/slide74.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hyperlink" Target="https://www.quantiles.com/"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hyperlink" Target="https://www.quantiles.com/"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http://curriculum.pathway2careers.co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62.png"/><Relationship Id="rId4" Type="http://schemas.openxmlformats.org/officeDocument/2006/relationships/image" Target="../media/image161.png"/></Relationships>
</file>

<file path=ppt/slides/_rels/slide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2.xml"/><Relationship Id="rId6" Type="http://schemas.openxmlformats.org/officeDocument/2006/relationships/image" Target="../media/image167.png"/><Relationship Id="rId5" Type="http://schemas.openxmlformats.org/officeDocument/2006/relationships/hyperlink" Target="http://www.ns4ed.com/" TargetMode="External"/><Relationship Id="rId4" Type="http://schemas.openxmlformats.org/officeDocument/2006/relationships/image" Target="../media/image166.png"/></Relationships>
</file>

<file path=ppt/slides/_rels/slide81.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hyperlink" Target="http://tsbadatadashboard.com/" TargetMode="External"/><Relationship Id="rId1" Type="http://schemas.openxmlformats.org/officeDocument/2006/relationships/slideLayout" Target="../slideLayouts/slideLayout2.xml"/><Relationship Id="rId6" Type="http://schemas.openxmlformats.org/officeDocument/2006/relationships/image" Target="../media/image170.png"/><Relationship Id="rId5" Type="http://schemas.openxmlformats.org/officeDocument/2006/relationships/image" Target="../media/image169.png"/><Relationship Id="rId4" Type="http://schemas.openxmlformats.org/officeDocument/2006/relationships/hyperlink" Target="http://www.careerpathways-nm.com/" TargetMode="External"/></Relationships>
</file>

<file path=ppt/slides/_rels/slide82.xml.rels><?xml version="1.0" encoding="UTF-8" standalone="yes"?>
<Relationships xmlns="http://schemas.openxmlformats.org/package/2006/relationships"><Relationship Id="rId8" Type="http://schemas.openxmlformats.org/officeDocument/2006/relationships/image" Target="../media/image175.png"/><Relationship Id="rId3" Type="http://schemas.openxmlformats.org/officeDocument/2006/relationships/hyperlink" Target="https://files.constantcontact.com/084e2faa701/642970fb-1f6f-45bf-8c31-2bbf6313a9d9.pdf" TargetMode="External"/><Relationship Id="rId7" Type="http://schemas.openxmlformats.org/officeDocument/2006/relationships/hyperlink" Target="http://www.careerpathways-nm.com/wp-content/uploads/March-RevisedNorthernFinal.pdf" TargetMode="External"/><Relationship Id="rId2" Type="http://schemas.openxmlformats.org/officeDocument/2006/relationships/image" Target="../media/image171.png"/><Relationship Id="rId1" Type="http://schemas.openxmlformats.org/officeDocument/2006/relationships/slideLayout" Target="../slideLayouts/slideLayout2.xml"/><Relationship Id="rId6" Type="http://schemas.openxmlformats.org/officeDocument/2006/relationships/image" Target="../media/image174.png"/><Relationship Id="rId5" Type="http://schemas.openxmlformats.org/officeDocument/2006/relationships/image" Target="../media/image173.png"/><Relationship Id="rId10" Type="http://schemas.openxmlformats.org/officeDocument/2006/relationships/image" Target="../media/image177.png"/><Relationship Id="rId4" Type="http://schemas.openxmlformats.org/officeDocument/2006/relationships/image" Target="../media/image172.png"/><Relationship Id="rId9" Type="http://schemas.openxmlformats.org/officeDocument/2006/relationships/image" Target="../media/image176.png"/></Relationships>
</file>

<file path=ppt/slides/_rels/slide83.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careertech.org/career-clusters" TargetMode="External"/></Relationships>
</file>

<file path=ppt/slides/_rels/slide86.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image" Target="../media/image181.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image" Target="../media/image183.png"/><Relationship Id="rId1" Type="http://schemas.openxmlformats.org/officeDocument/2006/relationships/slideLayout" Target="../slideLayouts/slideLayout1.xml"/><Relationship Id="rId5" Type="http://schemas.openxmlformats.org/officeDocument/2006/relationships/image" Target="../media/image185.png"/><Relationship Id="rId4" Type="http://schemas.openxmlformats.org/officeDocument/2006/relationships/image" Target="../media/image182.png"/></Relationships>
</file>

<file path=ppt/slides/_rels/slide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2.xml"/><Relationship Id="rId4" Type="http://schemas.openxmlformats.org/officeDocument/2006/relationships/image" Target="../media/image15.svg"/></Relationships>
</file>

<file path=ppt/slides/_rels/slide90.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image" Target="../media/image32.png"/><Relationship Id="rId1" Type="http://schemas.openxmlformats.org/officeDocument/2006/relationships/slideLayout" Target="../slideLayouts/slideLayout1.xml"/><Relationship Id="rId5" Type="http://schemas.openxmlformats.org/officeDocument/2006/relationships/image" Target="../media/image188.png"/><Relationship Id="rId4" Type="http://schemas.openxmlformats.org/officeDocument/2006/relationships/image" Target="../media/image187.png"/></Relationships>
</file>

<file path=ppt/slides/_rels/slide91.xml.rels><?xml version="1.0" encoding="UTF-8" standalone="yes"?>
<Relationships xmlns="http://schemas.openxmlformats.org/package/2006/relationships"><Relationship Id="rId8" Type="http://schemas.openxmlformats.org/officeDocument/2006/relationships/image" Target="../media/image167.png"/><Relationship Id="rId3" Type="http://schemas.openxmlformats.org/officeDocument/2006/relationships/image" Target="../media/image190.png"/><Relationship Id="rId7" Type="http://schemas.openxmlformats.org/officeDocument/2006/relationships/hyperlink" Target="http://www.ns4ed.com/" TargetMode="External"/><Relationship Id="rId2" Type="http://schemas.openxmlformats.org/officeDocument/2006/relationships/image" Target="../media/image189.png"/><Relationship Id="rId1" Type="http://schemas.openxmlformats.org/officeDocument/2006/relationships/slideLayout" Target="../slideLayouts/slideLayout1.xml"/><Relationship Id="rId6" Type="http://schemas.openxmlformats.org/officeDocument/2006/relationships/image" Target="../media/image193.png"/><Relationship Id="rId5" Type="http://schemas.openxmlformats.org/officeDocument/2006/relationships/image" Target="../media/image192.png"/><Relationship Id="rId4" Type="http://schemas.openxmlformats.org/officeDocument/2006/relationships/image" Target="../media/image19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6AA1F-35A1-9E4F-A9A2-EDE6F3916AF4}"/>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70CCFBE-97D7-724F-B454-A3B715E6857F}"/>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05039025-8A0D-A841-9F10-5AAB83FB80EB}"/>
              </a:ext>
            </a:extLst>
          </p:cNvPr>
          <p:cNvPicPr>
            <a:picLocks noChangeAspect="1"/>
          </p:cNvPicPr>
          <p:nvPr/>
        </p:nvPicPr>
        <p:blipFill>
          <a:blip r:embed="rId2"/>
          <a:stretch>
            <a:fillRect/>
          </a:stretch>
        </p:blipFill>
        <p:spPr>
          <a:xfrm>
            <a:off x="2013914" y="151175"/>
            <a:ext cx="8489329" cy="6555649"/>
          </a:xfrm>
          <a:prstGeom prst="rect">
            <a:avLst/>
          </a:prstGeom>
        </p:spPr>
      </p:pic>
    </p:spTree>
    <p:extLst>
      <p:ext uri="{BB962C8B-B14F-4D97-AF65-F5344CB8AC3E}">
        <p14:creationId xmlns:p14="http://schemas.microsoft.com/office/powerpoint/2010/main" val="1781836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FAB6F-2106-4579-BE6D-1EC45D813BDD}"/>
              </a:ext>
            </a:extLst>
          </p:cNvPr>
          <p:cNvSpPr>
            <a:spLocks noGrp="1"/>
          </p:cNvSpPr>
          <p:nvPr>
            <p:ph type="title"/>
          </p:nvPr>
        </p:nvSpPr>
        <p:spPr/>
        <p:txBody>
          <a:bodyPr/>
          <a:lstStyle/>
          <a:p>
            <a:r>
              <a:rPr lang="en-PH" dirty="0"/>
              <a:t>Students Not Feeling Engaged</a:t>
            </a:r>
          </a:p>
        </p:txBody>
      </p:sp>
      <p:sp>
        <p:nvSpPr>
          <p:cNvPr id="4" name="Slide Number Placeholder 5">
            <a:extLst>
              <a:ext uri="{FF2B5EF4-FFF2-40B4-BE49-F238E27FC236}">
                <a16:creationId xmlns:a16="http://schemas.microsoft.com/office/drawing/2014/main" id="{830A3B8A-A4AC-451B-9E95-B58B0CBBFEF4}"/>
              </a:ext>
            </a:extLst>
          </p:cNvPr>
          <p:cNvSpPr>
            <a:spLocks noGrp="1"/>
          </p:cNvSpPr>
          <p:nvPr>
            <p:ph type="sldNum" sz="quarter" idx="12"/>
          </p:nvPr>
        </p:nvSpPr>
        <p:spPr>
          <a:xfrm>
            <a:off x="11504072" y="6492875"/>
            <a:ext cx="306928" cy="365125"/>
          </a:xfrm>
        </p:spPr>
        <p:txBody>
          <a:bodyPr/>
          <a:lstStyle>
            <a:lvl1pPr>
              <a:defRPr>
                <a:solidFill>
                  <a:schemeClr val="bg1"/>
                </a:solidFill>
              </a:defRPr>
            </a:lvl1pPr>
          </a:lstStyle>
          <a:p>
            <a:fld id="{63B83DAD-C359-4072-BDCA-35EA83952487}" type="slidenum">
              <a:rPr lang="en-PH" smtClean="0"/>
              <a:pPr/>
              <a:t>10</a:t>
            </a:fld>
            <a:endParaRPr lang="en-PH" dirty="0"/>
          </a:p>
        </p:txBody>
      </p:sp>
      <p:sp>
        <p:nvSpPr>
          <p:cNvPr id="5" name="Rectangle 4">
            <a:extLst>
              <a:ext uri="{FF2B5EF4-FFF2-40B4-BE49-F238E27FC236}">
                <a16:creationId xmlns:a16="http://schemas.microsoft.com/office/drawing/2014/main" id="{20812CE3-D3E3-4208-8A09-B5B8593D164B}"/>
              </a:ext>
            </a:extLst>
          </p:cNvPr>
          <p:cNvSpPr/>
          <p:nvPr/>
        </p:nvSpPr>
        <p:spPr>
          <a:xfrm>
            <a:off x="381000" y="6561753"/>
            <a:ext cx="6096000" cy="246221"/>
          </a:xfrm>
          <a:prstGeom prst="rect">
            <a:avLst/>
          </a:prstGeom>
        </p:spPr>
        <p:txBody>
          <a:bodyPr lIns="0" tIns="0" rIns="0" bIns="0" anchor="ctr" anchorCtr="0">
            <a:noAutofit/>
          </a:bodyPr>
          <a:lstStyle/>
          <a:p>
            <a:r>
              <a:rPr lang="en-US" sz="1000" dirty="0">
                <a:solidFill>
                  <a:schemeClr val="bg1"/>
                </a:solidFill>
                <a:ea typeface="Calibri" panose="020F0502020204030204" pitchFamily="34" charset="0"/>
              </a:rPr>
              <a:t>NS4ed</a:t>
            </a:r>
            <a:r>
              <a:rPr lang="en-US" sz="1000" baseline="30000" dirty="0">
                <a:solidFill>
                  <a:schemeClr val="bg1"/>
                </a:solidFill>
                <a:ea typeface="Calibri" panose="020F0502020204030204" pitchFamily="34" charset="0"/>
              </a:rPr>
              <a:t>TM  </a:t>
            </a:r>
            <a:r>
              <a:rPr lang="en-US" sz="1000" dirty="0">
                <a:solidFill>
                  <a:schemeClr val="bg1"/>
                </a:solidFill>
                <a:ea typeface="Calibri" panose="020F0502020204030204" pitchFamily="34" charset="0"/>
              </a:rPr>
              <a:t> Pathway2Careers</a:t>
            </a:r>
            <a:r>
              <a:rPr lang="en-US" sz="1000" baseline="30000" dirty="0">
                <a:solidFill>
                  <a:schemeClr val="bg1"/>
                </a:solidFill>
                <a:ea typeface="Calibri" panose="020F0502020204030204" pitchFamily="34" charset="0"/>
              </a:rPr>
              <a:t>TM</a:t>
            </a:r>
            <a:r>
              <a:rPr lang="en-US" sz="1000" dirty="0">
                <a:solidFill>
                  <a:schemeClr val="bg1"/>
                </a:solidFill>
                <a:ea typeface="Calibri" panose="020F0502020204030204" pitchFamily="34" charset="0"/>
              </a:rPr>
              <a:t>   2018 Trademark NS4ed, LLC</a:t>
            </a:r>
            <a:endParaRPr lang="en-US" sz="1000" dirty="0">
              <a:solidFill>
                <a:schemeClr val="bg1"/>
              </a:solidFill>
            </a:endParaRPr>
          </a:p>
        </p:txBody>
      </p:sp>
      <p:pic>
        <p:nvPicPr>
          <p:cNvPr id="6" name="Picture 2" descr="High School Disengagement: The 2012 Gallup Student Poll asked students how involved and enthusiastic they feel about school. Nearly eight in 10 elementary students reported high engagement. By high school, only half that many did.">
            <a:extLst>
              <a:ext uri="{FF2B5EF4-FFF2-40B4-BE49-F238E27FC236}">
                <a16:creationId xmlns:a16="http://schemas.microsoft.com/office/drawing/2014/main" id="{9E2175AE-1315-4550-9BDF-E0068C90F88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81000" y="1146101"/>
            <a:ext cx="2543663" cy="488383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1FF65F3-2DB0-4EC5-A1E8-A4C78C94F7A7}"/>
              </a:ext>
            </a:extLst>
          </p:cNvPr>
          <p:cNvSpPr txBox="1"/>
          <p:nvPr/>
        </p:nvSpPr>
        <p:spPr>
          <a:xfrm>
            <a:off x="381000" y="6174788"/>
            <a:ext cx="11430000" cy="153888"/>
          </a:xfrm>
          <a:prstGeom prst="rect">
            <a:avLst/>
          </a:prstGeom>
          <a:noFill/>
        </p:spPr>
        <p:txBody>
          <a:bodyPr wrap="square" lIns="0" tIns="0" rIns="0" bIns="0" rtlCol="0">
            <a:spAutoFit/>
          </a:bodyPr>
          <a:lstStyle/>
          <a:p>
            <a:r>
              <a:rPr lang="en-GB" sz="1000" dirty="0">
                <a:solidFill>
                  <a:srgbClr val="EE8608"/>
                </a:solidFill>
              </a:rPr>
              <a:t>Source: http://www.ed.gov/highschool (accessed August 24, 2016)</a:t>
            </a:r>
          </a:p>
        </p:txBody>
      </p:sp>
      <p:pic>
        <p:nvPicPr>
          <p:cNvPr id="8" name="Picture 2" descr="Image result for University">
            <a:extLst>
              <a:ext uri="{FF2B5EF4-FFF2-40B4-BE49-F238E27FC236}">
                <a16:creationId xmlns:a16="http://schemas.microsoft.com/office/drawing/2014/main" id="{81CAF3ED-FCE2-4CCA-BAE7-053305DFEA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719" b="3331"/>
          <a:stretch/>
        </p:blipFill>
        <p:spPr bwMode="auto">
          <a:xfrm>
            <a:off x="2924662" y="1146102"/>
            <a:ext cx="9267337" cy="488383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E4C28590-E5C1-4594-9517-F41772566D25}"/>
              </a:ext>
            </a:extLst>
          </p:cNvPr>
          <p:cNvSpPr/>
          <p:nvPr/>
        </p:nvSpPr>
        <p:spPr>
          <a:xfrm>
            <a:off x="2924662" y="1146101"/>
            <a:ext cx="9267338" cy="4883834"/>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0" name="TextBox 9">
            <a:extLst>
              <a:ext uri="{FF2B5EF4-FFF2-40B4-BE49-F238E27FC236}">
                <a16:creationId xmlns:a16="http://schemas.microsoft.com/office/drawing/2014/main" id="{A2AA718F-0CC0-45D9-BC2F-6C275A0B7774}"/>
              </a:ext>
            </a:extLst>
          </p:cNvPr>
          <p:cNvSpPr txBox="1"/>
          <p:nvPr/>
        </p:nvSpPr>
        <p:spPr>
          <a:xfrm>
            <a:off x="3186261" y="3921454"/>
            <a:ext cx="8624740" cy="1107996"/>
          </a:xfrm>
          <a:prstGeom prst="rect">
            <a:avLst/>
          </a:prstGeom>
          <a:noFill/>
        </p:spPr>
        <p:txBody>
          <a:bodyPr wrap="square" lIns="0" tIns="0" rIns="0" bIns="0" rtlCol="0">
            <a:spAutoFit/>
          </a:bodyPr>
          <a:lstStyle/>
          <a:p>
            <a:pPr algn="ctr"/>
            <a:r>
              <a:rPr lang="en-GB" sz="2400" dirty="0">
                <a:solidFill>
                  <a:schemeClr val="bg1"/>
                </a:solidFill>
              </a:rPr>
              <a:t>How can </a:t>
            </a:r>
            <a:r>
              <a:rPr lang="en-GB" sz="2400" b="1" dirty="0">
                <a:solidFill>
                  <a:srgbClr val="F79016"/>
                </a:solidFill>
              </a:rPr>
              <a:t>relevance be increased </a:t>
            </a:r>
            <a:r>
              <a:rPr lang="en-GB" sz="2400" dirty="0">
                <a:solidFill>
                  <a:schemeClr val="bg1"/>
                </a:solidFill>
              </a:rPr>
              <a:t>while supporting the pathway to postsecondary success for all students, particularly </a:t>
            </a:r>
            <a:br>
              <a:rPr lang="en-GB" sz="2400" dirty="0">
                <a:solidFill>
                  <a:schemeClr val="bg1"/>
                </a:solidFill>
              </a:rPr>
            </a:br>
            <a:r>
              <a:rPr lang="en-GB" sz="2400" dirty="0">
                <a:solidFill>
                  <a:schemeClr val="bg1"/>
                </a:solidFill>
              </a:rPr>
              <a:t>those traditionally underserved?</a:t>
            </a:r>
          </a:p>
        </p:txBody>
      </p:sp>
      <p:sp>
        <p:nvSpPr>
          <p:cNvPr id="11" name="Oval 10">
            <a:extLst>
              <a:ext uri="{FF2B5EF4-FFF2-40B4-BE49-F238E27FC236}">
                <a16:creationId xmlns:a16="http://schemas.microsoft.com/office/drawing/2014/main" id="{01018AAD-E164-458C-B7CD-73B6C95DBB76}"/>
              </a:ext>
            </a:extLst>
          </p:cNvPr>
          <p:cNvSpPr/>
          <p:nvPr/>
        </p:nvSpPr>
        <p:spPr>
          <a:xfrm>
            <a:off x="6692181" y="2075477"/>
            <a:ext cx="1612900" cy="1612900"/>
          </a:xfrm>
          <a:prstGeom prst="ellipse">
            <a:avLst/>
          </a:prstGeom>
          <a:noFill/>
          <a:ln w="25400">
            <a:solidFill>
              <a:srgbClr val="F790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8000" dirty="0"/>
              <a:t>?</a:t>
            </a:r>
          </a:p>
        </p:txBody>
      </p:sp>
    </p:spTree>
    <p:extLst>
      <p:ext uri="{BB962C8B-B14F-4D97-AF65-F5344CB8AC3E}">
        <p14:creationId xmlns:p14="http://schemas.microsoft.com/office/powerpoint/2010/main" val="4226490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062B130-57F8-44D9-8E10-42B3232639F2}"/>
              </a:ext>
            </a:extLst>
          </p:cNvPr>
          <p:cNvSpPr/>
          <p:nvPr/>
        </p:nvSpPr>
        <p:spPr>
          <a:xfrm>
            <a:off x="2" y="0"/>
            <a:ext cx="5245100" cy="6858000"/>
          </a:xfrm>
          <a:prstGeom prst="rect">
            <a:avLst/>
          </a:prstGeom>
          <a:blipFill dpi="0" rotWithShape="0">
            <a:blip r:embed="rId2" cstate="email">
              <a:extLst>
                <a:ext uri="{28A0092B-C50C-407E-A947-70E740481C1C}">
                  <a14:useLocalDpi xmlns:a14="http://schemas.microsoft.com/office/drawing/2010/main"/>
                </a:ext>
              </a:extLst>
            </a:blip>
            <a:srcRect/>
            <a:stretch>
              <a:fillRect l="-25972" r="-496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5EA75C8-E2BA-4D54-9932-A3C3EA04DD28}"/>
              </a:ext>
            </a:extLst>
          </p:cNvPr>
          <p:cNvSpPr/>
          <p:nvPr/>
        </p:nvSpPr>
        <p:spPr>
          <a:xfrm>
            <a:off x="5245100" y="6489700"/>
            <a:ext cx="4832154" cy="368300"/>
          </a:xfrm>
          <a:prstGeom prst="rect">
            <a:avLst/>
          </a:prstGeom>
          <a:solidFill>
            <a:srgbClr val="76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5" name="Picture 4">
            <a:extLst>
              <a:ext uri="{FF2B5EF4-FFF2-40B4-BE49-F238E27FC236}">
                <a16:creationId xmlns:a16="http://schemas.microsoft.com/office/drawing/2014/main" id="{EBB97008-84DC-47D0-A955-BD2ED2AAEAA0}"/>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10190580" y="6486524"/>
            <a:ext cx="1115117" cy="365126"/>
          </a:xfrm>
          <a:prstGeom prst="rect">
            <a:avLst/>
          </a:prstGeom>
          <a:noFill/>
          <a:ln>
            <a:noFill/>
          </a:ln>
        </p:spPr>
      </p:pic>
      <p:sp>
        <p:nvSpPr>
          <p:cNvPr id="6" name="Rectangle 5">
            <a:extLst>
              <a:ext uri="{FF2B5EF4-FFF2-40B4-BE49-F238E27FC236}">
                <a16:creationId xmlns:a16="http://schemas.microsoft.com/office/drawing/2014/main" id="{53944252-981E-4F7A-9170-AB3D687525AA}"/>
              </a:ext>
            </a:extLst>
          </p:cNvPr>
          <p:cNvSpPr/>
          <p:nvPr/>
        </p:nvSpPr>
        <p:spPr>
          <a:xfrm>
            <a:off x="11381315" y="6489700"/>
            <a:ext cx="810685" cy="368300"/>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7" name="Slide Number Placeholder 5">
            <a:extLst>
              <a:ext uri="{FF2B5EF4-FFF2-40B4-BE49-F238E27FC236}">
                <a16:creationId xmlns:a16="http://schemas.microsoft.com/office/drawing/2014/main" id="{118EE226-E317-498A-973E-ECB50927FF2E}"/>
              </a:ext>
            </a:extLst>
          </p:cNvPr>
          <p:cNvSpPr txBox="1">
            <a:spLocks/>
          </p:cNvSpPr>
          <p:nvPr/>
        </p:nvSpPr>
        <p:spPr>
          <a:xfrm>
            <a:off x="11504072" y="6492875"/>
            <a:ext cx="306928" cy="365125"/>
          </a:xfrm>
          <a:prstGeom prst="rect">
            <a:avLst/>
          </a:prstGeom>
        </p:spPr>
        <p:txBody>
          <a:bodyPr lIns="0" tIns="0" rIns="0" bIns="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3B83DAD-C359-4072-BDCA-35EA83952487}" type="slidenum">
              <a:rPr lang="en-PH" smtClean="0"/>
              <a:pPr/>
              <a:t>11</a:t>
            </a:fld>
            <a:endParaRPr lang="en-PH" dirty="0"/>
          </a:p>
        </p:txBody>
      </p:sp>
      <p:sp>
        <p:nvSpPr>
          <p:cNvPr id="8" name="Rectangle 7">
            <a:extLst>
              <a:ext uri="{FF2B5EF4-FFF2-40B4-BE49-F238E27FC236}">
                <a16:creationId xmlns:a16="http://schemas.microsoft.com/office/drawing/2014/main" id="{E48B8756-06D0-4AEA-9A08-F246BBFDD029}"/>
              </a:ext>
            </a:extLst>
          </p:cNvPr>
          <p:cNvSpPr/>
          <p:nvPr/>
        </p:nvSpPr>
        <p:spPr>
          <a:xfrm>
            <a:off x="0" y="6489700"/>
            <a:ext cx="5245100" cy="368300"/>
          </a:xfrm>
          <a:prstGeom prst="rect">
            <a:avLst/>
          </a:prstGeom>
          <a:solidFill>
            <a:srgbClr val="76717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9" name="Picture 8">
            <a:extLst>
              <a:ext uri="{FF2B5EF4-FFF2-40B4-BE49-F238E27FC236}">
                <a16:creationId xmlns:a16="http://schemas.microsoft.com/office/drawing/2014/main" id="{D0108208-F929-47ED-9575-99D40D30071C}"/>
              </a:ext>
            </a:extLst>
          </p:cNvPr>
          <p:cNvPicPr>
            <a:picLocks noChangeAspect="1"/>
          </p:cNvPicPr>
          <p:nvPr/>
        </p:nvPicPr>
        <p:blipFill>
          <a:blip r:embed="rId4"/>
          <a:stretch>
            <a:fillRect/>
          </a:stretch>
        </p:blipFill>
        <p:spPr>
          <a:xfrm>
            <a:off x="10391334" y="275474"/>
            <a:ext cx="1646696" cy="714341"/>
          </a:xfrm>
          <a:prstGeom prst="rect">
            <a:avLst/>
          </a:prstGeom>
        </p:spPr>
      </p:pic>
      <p:sp>
        <p:nvSpPr>
          <p:cNvPr id="10" name="TextBox 9">
            <a:extLst>
              <a:ext uri="{FF2B5EF4-FFF2-40B4-BE49-F238E27FC236}">
                <a16:creationId xmlns:a16="http://schemas.microsoft.com/office/drawing/2014/main" id="{0FB2F27F-3168-4832-AFA0-002B8DA308B4}"/>
              </a:ext>
            </a:extLst>
          </p:cNvPr>
          <p:cNvSpPr txBox="1"/>
          <p:nvPr/>
        </p:nvSpPr>
        <p:spPr>
          <a:xfrm>
            <a:off x="5892800" y="3351937"/>
            <a:ext cx="5702300" cy="1846659"/>
          </a:xfrm>
          <a:prstGeom prst="rect">
            <a:avLst/>
          </a:prstGeom>
          <a:noFill/>
        </p:spPr>
        <p:txBody>
          <a:bodyPr wrap="square" lIns="0" tIns="0" rIns="0" bIns="0" rtlCol="0">
            <a:spAutoFit/>
          </a:bodyPr>
          <a:lstStyle/>
          <a:p>
            <a:pPr algn="ctr"/>
            <a:r>
              <a:rPr lang="en-GB" sz="2400" dirty="0">
                <a:solidFill>
                  <a:srgbClr val="EE8608"/>
                </a:solidFill>
              </a:rPr>
              <a:t>Less than </a:t>
            </a:r>
            <a:r>
              <a:rPr lang="en-GB" sz="2400" b="1" dirty="0">
                <a:solidFill>
                  <a:srgbClr val="EE8608"/>
                </a:solidFill>
              </a:rPr>
              <a:t>10 percent </a:t>
            </a:r>
            <a:r>
              <a:rPr lang="en-GB" sz="2400" dirty="0">
                <a:solidFill>
                  <a:srgbClr val="EE8608"/>
                </a:solidFill>
              </a:rPr>
              <a:t>of children born </a:t>
            </a:r>
            <a:br>
              <a:rPr lang="en-GB" sz="2400" dirty="0">
                <a:solidFill>
                  <a:srgbClr val="EE8608"/>
                </a:solidFill>
              </a:rPr>
            </a:br>
            <a:r>
              <a:rPr lang="en-GB" sz="2400" dirty="0">
                <a:solidFill>
                  <a:srgbClr val="EE8608"/>
                </a:solidFill>
              </a:rPr>
              <a:t>in the bottom quartile of household incomes attain a bachelor’s degree by age 25, compared to </a:t>
            </a:r>
            <a:r>
              <a:rPr lang="en-GB" sz="2400" b="1" dirty="0">
                <a:solidFill>
                  <a:srgbClr val="EE8608"/>
                </a:solidFill>
              </a:rPr>
              <a:t>more than 50 percent </a:t>
            </a:r>
            <a:r>
              <a:rPr lang="en-GB" sz="2400" dirty="0">
                <a:solidFill>
                  <a:srgbClr val="EE8608"/>
                </a:solidFill>
              </a:rPr>
              <a:t>in the top quartile. </a:t>
            </a:r>
          </a:p>
        </p:txBody>
      </p:sp>
      <p:sp>
        <p:nvSpPr>
          <p:cNvPr id="11" name="Oval 10">
            <a:extLst>
              <a:ext uri="{FF2B5EF4-FFF2-40B4-BE49-F238E27FC236}">
                <a16:creationId xmlns:a16="http://schemas.microsoft.com/office/drawing/2014/main" id="{52BBAD35-1905-40E5-9509-613CDC91775A}"/>
              </a:ext>
            </a:extLst>
          </p:cNvPr>
          <p:cNvSpPr/>
          <p:nvPr/>
        </p:nvSpPr>
        <p:spPr>
          <a:xfrm>
            <a:off x="7937500" y="1542226"/>
            <a:ext cx="1612900" cy="1612900"/>
          </a:xfrm>
          <a:prstGeom prst="ellipse">
            <a:avLst/>
          </a:prstGeom>
          <a:noFill/>
          <a:ln w="25400">
            <a:solidFill>
              <a:srgbClr val="F790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12" name="Graphic 11">
            <a:extLst>
              <a:ext uri="{FF2B5EF4-FFF2-40B4-BE49-F238E27FC236}">
                <a16:creationId xmlns:a16="http://schemas.microsoft.com/office/drawing/2014/main" id="{613FD567-B7A1-4D2E-9626-6AFA8D624F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66897" y="1822834"/>
            <a:ext cx="954107" cy="935840"/>
          </a:xfrm>
          <a:prstGeom prst="rect">
            <a:avLst/>
          </a:prstGeom>
        </p:spPr>
      </p:pic>
      <p:sp>
        <p:nvSpPr>
          <p:cNvPr id="13" name="Rectangle 12">
            <a:extLst>
              <a:ext uri="{FF2B5EF4-FFF2-40B4-BE49-F238E27FC236}">
                <a16:creationId xmlns:a16="http://schemas.microsoft.com/office/drawing/2014/main" id="{FD2D56E5-F8F2-4876-96B0-B8D6E971AF62}"/>
              </a:ext>
            </a:extLst>
          </p:cNvPr>
          <p:cNvSpPr/>
          <p:nvPr/>
        </p:nvSpPr>
        <p:spPr>
          <a:xfrm>
            <a:off x="381000" y="6561753"/>
            <a:ext cx="6096000" cy="246221"/>
          </a:xfrm>
          <a:prstGeom prst="rect">
            <a:avLst/>
          </a:prstGeom>
        </p:spPr>
        <p:txBody>
          <a:bodyPr lIns="0" tIns="0" rIns="0" bIns="0" anchor="ctr" anchorCtr="0">
            <a:noAutofit/>
          </a:bodyPr>
          <a:lstStyle/>
          <a:p>
            <a:r>
              <a:rPr lang="en-US" sz="1000" dirty="0">
                <a:solidFill>
                  <a:schemeClr val="bg1"/>
                </a:solidFill>
                <a:ea typeface="Calibri" panose="020F0502020204030204" pitchFamily="34" charset="0"/>
              </a:rPr>
              <a:t>NS4ed</a:t>
            </a:r>
            <a:r>
              <a:rPr lang="en-US" sz="1000" baseline="30000" dirty="0">
                <a:solidFill>
                  <a:schemeClr val="bg1"/>
                </a:solidFill>
                <a:ea typeface="Calibri" panose="020F0502020204030204" pitchFamily="34" charset="0"/>
              </a:rPr>
              <a:t>TM  </a:t>
            </a:r>
            <a:r>
              <a:rPr lang="en-US" sz="1000" dirty="0">
                <a:solidFill>
                  <a:schemeClr val="bg1"/>
                </a:solidFill>
                <a:ea typeface="Calibri" panose="020F0502020204030204" pitchFamily="34" charset="0"/>
              </a:rPr>
              <a:t> Pathway2Careers</a:t>
            </a:r>
            <a:r>
              <a:rPr lang="en-US" sz="1000" baseline="30000" dirty="0">
                <a:solidFill>
                  <a:schemeClr val="bg1"/>
                </a:solidFill>
                <a:ea typeface="Calibri" panose="020F0502020204030204" pitchFamily="34" charset="0"/>
              </a:rPr>
              <a:t>TM</a:t>
            </a:r>
            <a:r>
              <a:rPr lang="en-US" sz="1000" dirty="0">
                <a:solidFill>
                  <a:schemeClr val="bg1"/>
                </a:solidFill>
                <a:ea typeface="Calibri" panose="020F0502020204030204" pitchFamily="34" charset="0"/>
              </a:rPr>
              <a:t>   2018 Trademark NS4ed, LLC</a:t>
            </a:r>
            <a:endParaRPr lang="en-US" sz="1000" dirty="0">
              <a:solidFill>
                <a:schemeClr val="bg1"/>
              </a:solidFill>
            </a:endParaRPr>
          </a:p>
        </p:txBody>
      </p:sp>
    </p:spTree>
    <p:extLst>
      <p:ext uri="{BB962C8B-B14F-4D97-AF65-F5344CB8AC3E}">
        <p14:creationId xmlns:p14="http://schemas.microsoft.com/office/powerpoint/2010/main" val="1653663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7A7B9-C68B-47FF-8D02-F7FEBCB8E01E}"/>
              </a:ext>
            </a:extLst>
          </p:cNvPr>
          <p:cNvSpPr>
            <a:spLocks noGrp="1"/>
          </p:cNvSpPr>
          <p:nvPr>
            <p:ph type="title"/>
          </p:nvPr>
        </p:nvSpPr>
        <p:spPr>
          <a:xfrm>
            <a:off x="287481" y="97316"/>
            <a:ext cx="11682841" cy="863600"/>
          </a:xfrm>
        </p:spPr>
        <p:txBody>
          <a:bodyPr/>
          <a:lstStyle/>
          <a:p>
            <a:r>
              <a:rPr lang="en-GB" sz="3200" b="1" dirty="0"/>
              <a:t>Disconnect between Education to the Realities of Employment</a:t>
            </a:r>
            <a:endParaRPr lang="en-PH" sz="3200" b="1" dirty="0"/>
          </a:p>
        </p:txBody>
      </p:sp>
      <p:sp>
        <p:nvSpPr>
          <p:cNvPr id="4" name="Slide Number Placeholder 5">
            <a:extLst>
              <a:ext uri="{FF2B5EF4-FFF2-40B4-BE49-F238E27FC236}">
                <a16:creationId xmlns:a16="http://schemas.microsoft.com/office/drawing/2014/main" id="{C681A84B-7D06-4923-9E47-618F7B8E9EF5}"/>
              </a:ext>
            </a:extLst>
          </p:cNvPr>
          <p:cNvSpPr txBox="1">
            <a:spLocks/>
          </p:cNvSpPr>
          <p:nvPr/>
        </p:nvSpPr>
        <p:spPr>
          <a:xfrm>
            <a:off x="11504072" y="6492875"/>
            <a:ext cx="306928" cy="365125"/>
          </a:xfrm>
          <a:prstGeom prst="rect">
            <a:avLst/>
          </a:prstGeom>
        </p:spPr>
        <p:txBody>
          <a:bodyPr lIns="0" tIns="0" rIns="0" bIns="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3B83DAD-C359-4072-BDCA-35EA83952487}" type="slidenum">
              <a:rPr lang="en-PH" smtClean="0"/>
              <a:pPr/>
              <a:t>12</a:t>
            </a:fld>
            <a:endParaRPr lang="en-PH" dirty="0"/>
          </a:p>
        </p:txBody>
      </p:sp>
      <p:sp>
        <p:nvSpPr>
          <p:cNvPr id="5" name="Rectangle 4">
            <a:extLst>
              <a:ext uri="{FF2B5EF4-FFF2-40B4-BE49-F238E27FC236}">
                <a16:creationId xmlns:a16="http://schemas.microsoft.com/office/drawing/2014/main" id="{C11C70F0-47C0-4F6A-BF55-A4C3BCE35E87}"/>
              </a:ext>
            </a:extLst>
          </p:cNvPr>
          <p:cNvSpPr/>
          <p:nvPr/>
        </p:nvSpPr>
        <p:spPr>
          <a:xfrm>
            <a:off x="381000" y="6561753"/>
            <a:ext cx="6096000" cy="246221"/>
          </a:xfrm>
          <a:prstGeom prst="rect">
            <a:avLst/>
          </a:prstGeom>
        </p:spPr>
        <p:txBody>
          <a:bodyPr lIns="0" tIns="0" rIns="0" bIns="0" anchor="ctr" anchorCtr="0">
            <a:noAutofit/>
          </a:bodyPr>
          <a:lstStyle/>
          <a:p>
            <a:r>
              <a:rPr lang="en-US" sz="1000" dirty="0">
                <a:solidFill>
                  <a:schemeClr val="bg1"/>
                </a:solidFill>
                <a:ea typeface="Calibri" panose="020F0502020204030204" pitchFamily="34" charset="0"/>
              </a:rPr>
              <a:t>NS4ed</a:t>
            </a:r>
            <a:r>
              <a:rPr lang="en-US" sz="1000" baseline="30000" dirty="0">
                <a:solidFill>
                  <a:schemeClr val="bg1"/>
                </a:solidFill>
                <a:ea typeface="Calibri" panose="020F0502020204030204" pitchFamily="34" charset="0"/>
              </a:rPr>
              <a:t>TM  </a:t>
            </a:r>
            <a:r>
              <a:rPr lang="en-US" sz="1000" dirty="0">
                <a:solidFill>
                  <a:schemeClr val="bg1"/>
                </a:solidFill>
                <a:ea typeface="Calibri" panose="020F0502020204030204" pitchFamily="34" charset="0"/>
              </a:rPr>
              <a:t> Pathway2Careers</a:t>
            </a:r>
            <a:r>
              <a:rPr lang="en-US" sz="1000" baseline="30000" dirty="0">
                <a:solidFill>
                  <a:schemeClr val="bg1"/>
                </a:solidFill>
                <a:ea typeface="Calibri" panose="020F0502020204030204" pitchFamily="34" charset="0"/>
              </a:rPr>
              <a:t>TM</a:t>
            </a:r>
            <a:r>
              <a:rPr lang="en-US" sz="1000" dirty="0">
                <a:solidFill>
                  <a:schemeClr val="bg1"/>
                </a:solidFill>
                <a:ea typeface="Calibri" panose="020F0502020204030204" pitchFamily="34" charset="0"/>
              </a:rPr>
              <a:t>   2018 Trademark NS4ed, LLC</a:t>
            </a:r>
            <a:endParaRPr lang="en-US" sz="1000" dirty="0">
              <a:solidFill>
                <a:schemeClr val="bg1"/>
              </a:solidFill>
            </a:endParaRPr>
          </a:p>
        </p:txBody>
      </p:sp>
      <p:sp>
        <p:nvSpPr>
          <p:cNvPr id="6" name="Oval 5">
            <a:extLst>
              <a:ext uri="{FF2B5EF4-FFF2-40B4-BE49-F238E27FC236}">
                <a16:creationId xmlns:a16="http://schemas.microsoft.com/office/drawing/2014/main" id="{3E3523CB-9158-4827-A3B8-AF2CC3ABEBC0}"/>
              </a:ext>
            </a:extLst>
          </p:cNvPr>
          <p:cNvSpPr/>
          <p:nvPr/>
        </p:nvSpPr>
        <p:spPr>
          <a:xfrm>
            <a:off x="1366043" y="2476500"/>
            <a:ext cx="1612900" cy="1612900"/>
          </a:xfrm>
          <a:prstGeom prst="ellipse">
            <a:avLst/>
          </a:prstGeom>
          <a:noFill/>
          <a:ln w="25400">
            <a:solidFill>
              <a:srgbClr val="F790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solidFill>
                <a:srgbClr val="EE8608"/>
              </a:solidFill>
            </a:endParaRPr>
          </a:p>
        </p:txBody>
      </p:sp>
      <p:cxnSp>
        <p:nvCxnSpPr>
          <p:cNvPr id="7" name="Straight Connector 6">
            <a:extLst>
              <a:ext uri="{FF2B5EF4-FFF2-40B4-BE49-F238E27FC236}">
                <a16:creationId xmlns:a16="http://schemas.microsoft.com/office/drawing/2014/main" id="{DFBAF9B6-B5AB-4012-98A9-2757B0C4D3A2}"/>
              </a:ext>
            </a:extLst>
          </p:cNvPr>
          <p:cNvCxnSpPr>
            <a:cxnSpLocks/>
          </p:cNvCxnSpPr>
          <p:nvPr/>
        </p:nvCxnSpPr>
        <p:spPr>
          <a:xfrm>
            <a:off x="4134247" y="1909681"/>
            <a:ext cx="0" cy="368496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4770126-FD71-4C76-9209-05574B8EB21D}"/>
              </a:ext>
            </a:extLst>
          </p:cNvPr>
          <p:cNvSpPr txBox="1"/>
          <p:nvPr/>
        </p:nvSpPr>
        <p:spPr>
          <a:xfrm>
            <a:off x="1091406" y="4411885"/>
            <a:ext cx="2162175" cy="369332"/>
          </a:xfrm>
          <a:prstGeom prst="rect">
            <a:avLst/>
          </a:prstGeom>
          <a:noFill/>
        </p:spPr>
        <p:txBody>
          <a:bodyPr wrap="square" lIns="0" tIns="0" rIns="0" bIns="0" rtlCol="0">
            <a:spAutoFit/>
          </a:bodyPr>
          <a:lstStyle/>
          <a:p>
            <a:pPr algn="ctr"/>
            <a:r>
              <a:rPr lang="en-GB" sz="2400" b="1" dirty="0">
                <a:solidFill>
                  <a:srgbClr val="EE8608"/>
                </a:solidFill>
              </a:rPr>
              <a:t>Education</a:t>
            </a:r>
          </a:p>
        </p:txBody>
      </p:sp>
      <p:sp>
        <p:nvSpPr>
          <p:cNvPr id="11" name="Oval 10">
            <a:extLst>
              <a:ext uri="{FF2B5EF4-FFF2-40B4-BE49-F238E27FC236}">
                <a16:creationId xmlns:a16="http://schemas.microsoft.com/office/drawing/2014/main" id="{973A685F-F6FD-42A6-B723-410E80D93740}"/>
              </a:ext>
            </a:extLst>
          </p:cNvPr>
          <p:cNvSpPr/>
          <p:nvPr/>
        </p:nvSpPr>
        <p:spPr>
          <a:xfrm>
            <a:off x="5289550" y="2481421"/>
            <a:ext cx="1612900" cy="1612900"/>
          </a:xfrm>
          <a:prstGeom prst="ellipse">
            <a:avLst/>
          </a:prstGeom>
          <a:noFill/>
          <a:ln w="25400">
            <a:solidFill>
              <a:srgbClr val="F790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solidFill>
                <a:srgbClr val="EE8608"/>
              </a:solidFill>
            </a:endParaRPr>
          </a:p>
        </p:txBody>
      </p:sp>
      <p:sp>
        <p:nvSpPr>
          <p:cNvPr id="12" name="TextBox 11">
            <a:extLst>
              <a:ext uri="{FF2B5EF4-FFF2-40B4-BE49-F238E27FC236}">
                <a16:creationId xmlns:a16="http://schemas.microsoft.com/office/drawing/2014/main" id="{3523528D-AEBD-4518-8D0E-776FBED9CFB7}"/>
              </a:ext>
            </a:extLst>
          </p:cNvPr>
          <p:cNvSpPr txBox="1"/>
          <p:nvPr/>
        </p:nvSpPr>
        <p:spPr>
          <a:xfrm>
            <a:off x="5014913" y="4411885"/>
            <a:ext cx="2162175" cy="369332"/>
          </a:xfrm>
          <a:prstGeom prst="rect">
            <a:avLst/>
          </a:prstGeom>
          <a:noFill/>
        </p:spPr>
        <p:txBody>
          <a:bodyPr wrap="square" lIns="0" tIns="0" rIns="0" bIns="0" rtlCol="0">
            <a:spAutoFit/>
          </a:bodyPr>
          <a:lstStyle/>
          <a:p>
            <a:pPr algn="ctr"/>
            <a:r>
              <a:rPr lang="en-GB" sz="2400" b="1" dirty="0">
                <a:solidFill>
                  <a:srgbClr val="EE8608"/>
                </a:solidFill>
              </a:rPr>
              <a:t>Employment</a:t>
            </a:r>
          </a:p>
        </p:txBody>
      </p:sp>
      <p:cxnSp>
        <p:nvCxnSpPr>
          <p:cNvPr id="14" name="Straight Connector 13">
            <a:extLst>
              <a:ext uri="{FF2B5EF4-FFF2-40B4-BE49-F238E27FC236}">
                <a16:creationId xmlns:a16="http://schemas.microsoft.com/office/drawing/2014/main" id="{1AA7E55C-2C3A-4ED7-80D1-36806A8BE2D3}"/>
              </a:ext>
            </a:extLst>
          </p:cNvPr>
          <p:cNvCxnSpPr>
            <a:cxnSpLocks/>
          </p:cNvCxnSpPr>
          <p:nvPr/>
        </p:nvCxnSpPr>
        <p:spPr>
          <a:xfrm>
            <a:off x="8057754" y="1904760"/>
            <a:ext cx="0" cy="368496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415EE2DC-1665-460A-A50D-E724F60A225C}"/>
              </a:ext>
            </a:extLst>
          </p:cNvPr>
          <p:cNvSpPr/>
          <p:nvPr/>
        </p:nvSpPr>
        <p:spPr>
          <a:xfrm>
            <a:off x="9213056" y="2476500"/>
            <a:ext cx="1612900" cy="1612900"/>
          </a:xfrm>
          <a:prstGeom prst="ellipse">
            <a:avLst/>
          </a:prstGeom>
          <a:noFill/>
          <a:ln w="25400">
            <a:solidFill>
              <a:srgbClr val="F790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solidFill>
                <a:srgbClr val="EE8608"/>
              </a:solidFill>
            </a:endParaRPr>
          </a:p>
        </p:txBody>
      </p:sp>
      <p:sp>
        <p:nvSpPr>
          <p:cNvPr id="16" name="TextBox 15">
            <a:extLst>
              <a:ext uri="{FF2B5EF4-FFF2-40B4-BE49-F238E27FC236}">
                <a16:creationId xmlns:a16="http://schemas.microsoft.com/office/drawing/2014/main" id="{921E5DDD-DCC5-4215-B785-332158BAEC38}"/>
              </a:ext>
            </a:extLst>
          </p:cNvPr>
          <p:cNvSpPr txBox="1"/>
          <p:nvPr/>
        </p:nvSpPr>
        <p:spPr>
          <a:xfrm>
            <a:off x="8938419" y="4411885"/>
            <a:ext cx="2162175" cy="738664"/>
          </a:xfrm>
          <a:prstGeom prst="rect">
            <a:avLst/>
          </a:prstGeom>
          <a:noFill/>
        </p:spPr>
        <p:txBody>
          <a:bodyPr wrap="square" lIns="0" tIns="0" rIns="0" bIns="0" rtlCol="0">
            <a:spAutoFit/>
          </a:bodyPr>
          <a:lstStyle/>
          <a:p>
            <a:pPr algn="ctr"/>
            <a:r>
              <a:rPr lang="en-GB" sz="2400" b="1" dirty="0">
                <a:solidFill>
                  <a:srgbClr val="EE8608"/>
                </a:solidFill>
              </a:rPr>
              <a:t>Economic Development</a:t>
            </a:r>
          </a:p>
        </p:txBody>
      </p:sp>
      <p:pic>
        <p:nvPicPr>
          <p:cNvPr id="18" name="Graphic 17">
            <a:extLst>
              <a:ext uri="{FF2B5EF4-FFF2-40B4-BE49-F238E27FC236}">
                <a16:creationId xmlns:a16="http://schemas.microsoft.com/office/drawing/2014/main" id="{61BB2409-85F6-414C-AB7E-0672F2B0378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09150" y="2889621"/>
            <a:ext cx="1126686" cy="786659"/>
          </a:xfrm>
          <a:prstGeom prst="rect">
            <a:avLst/>
          </a:prstGeom>
        </p:spPr>
      </p:pic>
      <p:pic>
        <p:nvPicPr>
          <p:cNvPr id="19" name="Graphic 18">
            <a:extLst>
              <a:ext uri="{FF2B5EF4-FFF2-40B4-BE49-F238E27FC236}">
                <a16:creationId xmlns:a16="http://schemas.microsoft.com/office/drawing/2014/main" id="{4EA583FC-59EB-4880-B254-FE64F14589F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66581" y="2795627"/>
            <a:ext cx="858837" cy="934286"/>
          </a:xfrm>
          <a:prstGeom prst="rect">
            <a:avLst/>
          </a:prstGeom>
        </p:spPr>
      </p:pic>
      <p:pic>
        <p:nvPicPr>
          <p:cNvPr id="20" name="Graphic 19">
            <a:extLst>
              <a:ext uri="{FF2B5EF4-FFF2-40B4-BE49-F238E27FC236}">
                <a16:creationId xmlns:a16="http://schemas.microsoft.com/office/drawing/2014/main" id="{C19B424B-F26E-44E5-AED1-1F1004AA500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618821" y="2882265"/>
            <a:ext cx="801370" cy="801370"/>
          </a:xfrm>
          <a:prstGeom prst="rect">
            <a:avLst/>
          </a:prstGeom>
        </p:spPr>
      </p:pic>
      <p:sp>
        <p:nvSpPr>
          <p:cNvPr id="17" name="TextBox 16">
            <a:extLst>
              <a:ext uri="{FF2B5EF4-FFF2-40B4-BE49-F238E27FC236}">
                <a16:creationId xmlns:a16="http://schemas.microsoft.com/office/drawing/2014/main" id="{124F954B-E9FA-2947-B92C-598C524CC40E}"/>
              </a:ext>
            </a:extLst>
          </p:cNvPr>
          <p:cNvSpPr txBox="1"/>
          <p:nvPr/>
        </p:nvSpPr>
        <p:spPr>
          <a:xfrm rot="19578436">
            <a:off x="1734597" y="1459656"/>
            <a:ext cx="1230464" cy="584775"/>
          </a:xfrm>
          <a:prstGeom prst="rect">
            <a:avLst/>
          </a:prstGeom>
          <a:noFill/>
        </p:spPr>
        <p:txBody>
          <a:bodyPr wrap="square" lIns="0" tIns="0" rIns="0" bIns="0" rtlCol="0">
            <a:spAutoFit/>
          </a:bodyPr>
          <a:lstStyle/>
          <a:p>
            <a:r>
              <a:rPr lang="en-GB" sz="3800" dirty="0">
                <a:solidFill>
                  <a:srgbClr val="EE8608"/>
                </a:solidFill>
              </a:rPr>
              <a:t>43%</a:t>
            </a:r>
            <a:endParaRPr lang="en-PH" sz="3800" b="1" dirty="0">
              <a:solidFill>
                <a:srgbClr val="EE8608"/>
              </a:solidFill>
            </a:endParaRPr>
          </a:p>
        </p:txBody>
      </p:sp>
      <p:sp>
        <p:nvSpPr>
          <p:cNvPr id="21" name="TextBox 20">
            <a:extLst>
              <a:ext uri="{FF2B5EF4-FFF2-40B4-BE49-F238E27FC236}">
                <a16:creationId xmlns:a16="http://schemas.microsoft.com/office/drawing/2014/main" id="{8886D9F6-8F60-8A49-A94B-CF1F1771F4D0}"/>
              </a:ext>
            </a:extLst>
          </p:cNvPr>
          <p:cNvSpPr txBox="1"/>
          <p:nvPr/>
        </p:nvSpPr>
        <p:spPr>
          <a:xfrm rot="19578436">
            <a:off x="5638752" y="1307270"/>
            <a:ext cx="1230464" cy="584775"/>
          </a:xfrm>
          <a:prstGeom prst="rect">
            <a:avLst/>
          </a:prstGeom>
          <a:noFill/>
        </p:spPr>
        <p:txBody>
          <a:bodyPr wrap="square" lIns="0" tIns="0" rIns="0" bIns="0" rtlCol="0">
            <a:spAutoFit/>
          </a:bodyPr>
          <a:lstStyle/>
          <a:p>
            <a:r>
              <a:rPr lang="en-GB" sz="3800" dirty="0">
                <a:solidFill>
                  <a:srgbClr val="EE8608"/>
                </a:solidFill>
              </a:rPr>
              <a:t>40%</a:t>
            </a:r>
            <a:endParaRPr lang="en-PH" sz="3800" b="1" dirty="0">
              <a:solidFill>
                <a:srgbClr val="EE8608"/>
              </a:solidFill>
            </a:endParaRPr>
          </a:p>
        </p:txBody>
      </p:sp>
      <p:sp>
        <p:nvSpPr>
          <p:cNvPr id="22" name="TextBox 21">
            <a:extLst>
              <a:ext uri="{FF2B5EF4-FFF2-40B4-BE49-F238E27FC236}">
                <a16:creationId xmlns:a16="http://schemas.microsoft.com/office/drawing/2014/main" id="{7899BD20-4374-F04F-9944-F4432A270F75}"/>
              </a:ext>
            </a:extLst>
          </p:cNvPr>
          <p:cNvSpPr txBox="1"/>
          <p:nvPr/>
        </p:nvSpPr>
        <p:spPr>
          <a:xfrm rot="19578436">
            <a:off x="9562258" y="1277061"/>
            <a:ext cx="1230464" cy="584775"/>
          </a:xfrm>
          <a:prstGeom prst="rect">
            <a:avLst/>
          </a:prstGeom>
          <a:noFill/>
        </p:spPr>
        <p:txBody>
          <a:bodyPr wrap="square" lIns="0" tIns="0" rIns="0" bIns="0" rtlCol="0">
            <a:spAutoFit/>
          </a:bodyPr>
          <a:lstStyle/>
          <a:p>
            <a:r>
              <a:rPr lang="en-GB" sz="3800" dirty="0">
                <a:solidFill>
                  <a:srgbClr val="EE8608"/>
                </a:solidFill>
              </a:rPr>
              <a:t>80%</a:t>
            </a:r>
            <a:endParaRPr lang="en-PH" sz="3800" b="1" dirty="0">
              <a:solidFill>
                <a:srgbClr val="EE8608"/>
              </a:solidFill>
            </a:endParaRPr>
          </a:p>
        </p:txBody>
      </p:sp>
    </p:spTree>
    <p:extLst>
      <p:ext uri="{BB962C8B-B14F-4D97-AF65-F5344CB8AC3E}">
        <p14:creationId xmlns:p14="http://schemas.microsoft.com/office/powerpoint/2010/main" val="237725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945E2-D93F-46CD-800B-E550D3C0EF15}"/>
              </a:ext>
            </a:extLst>
          </p:cNvPr>
          <p:cNvSpPr>
            <a:spLocks noGrp="1"/>
          </p:cNvSpPr>
          <p:nvPr>
            <p:ph type="title"/>
          </p:nvPr>
        </p:nvSpPr>
        <p:spPr/>
        <p:txBody>
          <a:bodyPr/>
          <a:lstStyle/>
          <a:p>
            <a:r>
              <a:rPr lang="en-US" dirty="0"/>
              <a:t>The Problem</a:t>
            </a:r>
          </a:p>
        </p:txBody>
      </p:sp>
      <p:graphicFrame>
        <p:nvGraphicFramePr>
          <p:cNvPr id="4" name="Content Placeholder 9">
            <a:extLst>
              <a:ext uri="{FF2B5EF4-FFF2-40B4-BE49-F238E27FC236}">
                <a16:creationId xmlns:a16="http://schemas.microsoft.com/office/drawing/2014/main" id="{B0B1D3D3-3C54-4083-A469-A43267CCC4F4}"/>
              </a:ext>
            </a:extLst>
          </p:cNvPr>
          <p:cNvGraphicFramePr>
            <a:graphicFrameLocks noGrp="1"/>
          </p:cNvGraphicFramePr>
          <p:nvPr>
            <p:ph idx="1"/>
          </p:nvPr>
        </p:nvGraphicFramePr>
        <p:xfrm>
          <a:off x="472750" y="1595537"/>
          <a:ext cx="10881050" cy="47027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9B42C7C6-B06F-4E0D-B4CC-39288CE824CF}"/>
              </a:ext>
            </a:extLst>
          </p:cNvPr>
          <p:cNvSpPr txBox="1"/>
          <p:nvPr/>
        </p:nvSpPr>
        <p:spPr>
          <a:xfrm>
            <a:off x="595604" y="1952588"/>
            <a:ext cx="2953137" cy="1569660"/>
          </a:xfrm>
          <a:prstGeom prst="rect">
            <a:avLst/>
          </a:prstGeom>
          <a:noFill/>
        </p:spPr>
        <p:txBody>
          <a:bodyPr wrap="square" rtlCol="0">
            <a:spAutoFit/>
          </a:bodyPr>
          <a:lstStyle/>
          <a:p>
            <a:pPr algn="ctr"/>
            <a:r>
              <a:rPr lang="en-US" sz="2400" dirty="0">
                <a:solidFill>
                  <a:srgbClr val="58585A"/>
                </a:solidFill>
                <a:latin typeface="+mj-lt"/>
              </a:rPr>
              <a:t>Traditionally, these areas have operated independently with limited connection.</a:t>
            </a:r>
          </a:p>
        </p:txBody>
      </p:sp>
      <p:sp>
        <p:nvSpPr>
          <p:cNvPr id="6" name="TextBox 5">
            <a:extLst>
              <a:ext uri="{FF2B5EF4-FFF2-40B4-BE49-F238E27FC236}">
                <a16:creationId xmlns:a16="http://schemas.microsoft.com/office/drawing/2014/main" id="{5509F435-35B0-4EAA-BBCA-2221375A80A4}"/>
              </a:ext>
            </a:extLst>
          </p:cNvPr>
          <p:cNvSpPr txBox="1"/>
          <p:nvPr/>
        </p:nvSpPr>
        <p:spPr>
          <a:xfrm>
            <a:off x="8400664" y="3429000"/>
            <a:ext cx="3318586" cy="2308324"/>
          </a:xfrm>
          <a:prstGeom prst="rect">
            <a:avLst/>
          </a:prstGeom>
          <a:noFill/>
        </p:spPr>
        <p:txBody>
          <a:bodyPr wrap="square" rtlCol="0">
            <a:spAutoFit/>
          </a:bodyPr>
          <a:lstStyle/>
          <a:p>
            <a:pPr algn="ctr"/>
            <a:r>
              <a:rPr lang="en-US" sz="2400" dirty="0">
                <a:solidFill>
                  <a:srgbClr val="58585A"/>
                </a:solidFill>
                <a:latin typeface="+mj-lt"/>
              </a:rPr>
              <a:t>To facilitate growth and development among individuals and communities, change is needed both within and between these areas.</a:t>
            </a:r>
          </a:p>
        </p:txBody>
      </p:sp>
      <p:pic>
        <p:nvPicPr>
          <p:cNvPr id="7" name="Picture 6">
            <a:extLst>
              <a:ext uri="{FF2B5EF4-FFF2-40B4-BE49-F238E27FC236}">
                <a16:creationId xmlns:a16="http://schemas.microsoft.com/office/drawing/2014/main" id="{F4C8D0F5-EFDB-44E2-B668-89B0FEDE6668}"/>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7829841" y="374214"/>
            <a:ext cx="3766555" cy="2015488"/>
          </a:xfrm>
          <a:prstGeom prst="rect">
            <a:avLst/>
          </a:prstGeom>
          <a:effectLst>
            <a:softEdge rad="63500"/>
          </a:effectLst>
        </p:spPr>
      </p:pic>
    </p:spTree>
    <p:extLst>
      <p:ext uri="{BB962C8B-B14F-4D97-AF65-F5344CB8AC3E}">
        <p14:creationId xmlns:p14="http://schemas.microsoft.com/office/powerpoint/2010/main" val="251989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6AA2D-6F59-44A0-B343-25974F3F18AA}"/>
              </a:ext>
            </a:extLst>
          </p:cNvPr>
          <p:cNvSpPr>
            <a:spLocks noGrp="1"/>
          </p:cNvSpPr>
          <p:nvPr>
            <p:ph type="title"/>
          </p:nvPr>
        </p:nvSpPr>
        <p:spPr/>
        <p:txBody>
          <a:bodyPr/>
          <a:lstStyle/>
          <a:p>
            <a:r>
              <a:rPr lang="en-US" dirty="0"/>
              <a:t>The Problem</a:t>
            </a:r>
          </a:p>
        </p:txBody>
      </p:sp>
      <p:sp>
        <p:nvSpPr>
          <p:cNvPr id="3" name="Content Placeholder 2">
            <a:extLst>
              <a:ext uri="{FF2B5EF4-FFF2-40B4-BE49-F238E27FC236}">
                <a16:creationId xmlns:a16="http://schemas.microsoft.com/office/drawing/2014/main" id="{68BA1B0F-F6A1-4B3F-9CCE-8B9D4F338631}"/>
              </a:ext>
            </a:extLst>
          </p:cNvPr>
          <p:cNvSpPr>
            <a:spLocks noGrp="1"/>
          </p:cNvSpPr>
          <p:nvPr>
            <p:ph idx="1"/>
          </p:nvPr>
        </p:nvSpPr>
        <p:spPr>
          <a:xfrm>
            <a:off x="439617" y="1382098"/>
            <a:ext cx="6465036" cy="2759526"/>
          </a:xfrm>
        </p:spPr>
        <p:txBody>
          <a:bodyPr>
            <a:normAutofit fontScale="92500" lnSpcReduction="10000"/>
          </a:bodyPr>
          <a:lstStyle/>
          <a:p>
            <a:pPr marL="0" indent="0">
              <a:buNone/>
            </a:pPr>
            <a:r>
              <a:rPr lang="en-US" dirty="0"/>
              <a:t>The lack of connection between industry, education, and the workforce is resulting in significant gaps.</a:t>
            </a:r>
          </a:p>
          <a:p>
            <a:pPr marL="0" indent="0">
              <a:buNone/>
            </a:pPr>
            <a:endParaRPr lang="en-US" dirty="0">
              <a:solidFill>
                <a:schemeClr val="accent6"/>
              </a:solidFill>
            </a:endParaRPr>
          </a:p>
          <a:p>
            <a:pPr marL="0" indent="0">
              <a:buNone/>
            </a:pPr>
            <a:r>
              <a:rPr lang="en-US" dirty="0">
                <a:solidFill>
                  <a:schemeClr val="accent6"/>
                </a:solidFill>
              </a:rPr>
              <a:t>Information Gap </a:t>
            </a:r>
            <a:r>
              <a:rPr lang="en-US" dirty="0"/>
              <a:t>= Individuals lack knowledge of their local labor market and the skills needed to promote employment success.</a:t>
            </a:r>
          </a:p>
          <a:p>
            <a:pPr lvl="1"/>
            <a:endParaRPr lang="en-US" dirty="0"/>
          </a:p>
          <a:p>
            <a:pPr lvl="1"/>
            <a:endParaRPr lang="en-US" dirty="0"/>
          </a:p>
          <a:p>
            <a:pPr marL="0" indent="0">
              <a:buNone/>
            </a:pPr>
            <a:endParaRPr lang="en-US" dirty="0"/>
          </a:p>
          <a:p>
            <a:pPr lvl="1"/>
            <a:endParaRPr lang="en-US" dirty="0"/>
          </a:p>
        </p:txBody>
      </p:sp>
      <p:pic>
        <p:nvPicPr>
          <p:cNvPr id="4" name="Picture 3">
            <a:hlinkClick r:id="rId2"/>
            <a:extLst>
              <a:ext uri="{FF2B5EF4-FFF2-40B4-BE49-F238E27FC236}">
                <a16:creationId xmlns:a16="http://schemas.microsoft.com/office/drawing/2014/main" id="{8923A178-7A91-4437-B38C-EC6704E18A36}"/>
              </a:ext>
            </a:extLst>
          </p:cNvPr>
          <p:cNvPicPr>
            <a:picLocks noChangeAspect="1"/>
          </p:cNvPicPr>
          <p:nvPr/>
        </p:nvPicPr>
        <p:blipFill>
          <a:blip r:embed="rId3"/>
          <a:stretch>
            <a:fillRect/>
          </a:stretch>
        </p:blipFill>
        <p:spPr>
          <a:xfrm>
            <a:off x="7312569" y="921349"/>
            <a:ext cx="3884165" cy="5015301"/>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1C3D4914-B415-491E-8166-381251EABD73}"/>
              </a:ext>
            </a:extLst>
          </p:cNvPr>
          <p:cNvSpPr txBox="1"/>
          <p:nvPr/>
        </p:nvSpPr>
        <p:spPr>
          <a:xfrm>
            <a:off x="439617" y="4217437"/>
            <a:ext cx="6715886" cy="1631216"/>
          </a:xfrm>
          <a:prstGeom prst="rect">
            <a:avLst/>
          </a:prstGeom>
          <a:noFill/>
        </p:spPr>
        <p:txBody>
          <a:bodyPr wrap="square" rtlCol="0">
            <a:spAutoFit/>
          </a:bodyPr>
          <a:lstStyle/>
          <a:p>
            <a:r>
              <a:rPr lang="en-US" sz="2000" i="1" dirty="0">
                <a:solidFill>
                  <a:srgbClr val="58585A"/>
                </a:solidFill>
                <a:latin typeface="+mj-lt"/>
              </a:rPr>
              <a:t>“There is an information gap between employers, workers, and educational institutions. While employers presumably know which skills they value in an employee, workers themselves and educational institutions have less up-to-date knowledge, and their response lags behind the changing demand.”</a:t>
            </a:r>
          </a:p>
        </p:txBody>
      </p:sp>
    </p:spTree>
    <p:extLst>
      <p:ext uri="{BB962C8B-B14F-4D97-AF65-F5344CB8AC3E}">
        <p14:creationId xmlns:p14="http://schemas.microsoft.com/office/powerpoint/2010/main" val="190446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6AA2D-6F59-44A0-B343-25974F3F18AA}"/>
              </a:ext>
            </a:extLst>
          </p:cNvPr>
          <p:cNvSpPr>
            <a:spLocks noGrp="1"/>
          </p:cNvSpPr>
          <p:nvPr>
            <p:ph type="title"/>
          </p:nvPr>
        </p:nvSpPr>
        <p:spPr/>
        <p:txBody>
          <a:bodyPr/>
          <a:lstStyle/>
          <a:p>
            <a:r>
              <a:rPr lang="en-US" dirty="0"/>
              <a:t>The Problem</a:t>
            </a:r>
          </a:p>
        </p:txBody>
      </p:sp>
      <p:pic>
        <p:nvPicPr>
          <p:cNvPr id="8" name="Picture 7">
            <a:hlinkClick r:id="rId3"/>
            <a:extLst>
              <a:ext uri="{FF2B5EF4-FFF2-40B4-BE49-F238E27FC236}">
                <a16:creationId xmlns:a16="http://schemas.microsoft.com/office/drawing/2014/main" id="{27387BAC-79C1-4A37-B758-24310CE80A60}"/>
              </a:ext>
            </a:extLst>
          </p:cNvPr>
          <p:cNvPicPr>
            <a:picLocks noChangeAspect="1"/>
          </p:cNvPicPr>
          <p:nvPr/>
        </p:nvPicPr>
        <p:blipFill>
          <a:blip r:embed="rId4"/>
          <a:stretch>
            <a:fillRect/>
          </a:stretch>
        </p:blipFill>
        <p:spPr>
          <a:xfrm>
            <a:off x="7464490" y="1455579"/>
            <a:ext cx="4332320" cy="3112833"/>
          </a:xfrm>
          <a:prstGeom prst="rect">
            <a:avLst/>
          </a:prstGeom>
        </p:spPr>
      </p:pic>
      <p:sp>
        <p:nvSpPr>
          <p:cNvPr id="9" name="TextBox 8">
            <a:extLst>
              <a:ext uri="{FF2B5EF4-FFF2-40B4-BE49-F238E27FC236}">
                <a16:creationId xmlns:a16="http://schemas.microsoft.com/office/drawing/2014/main" id="{B791064F-324E-413C-9442-43C88256B3BC}"/>
              </a:ext>
            </a:extLst>
          </p:cNvPr>
          <p:cNvSpPr txBox="1"/>
          <p:nvPr/>
        </p:nvSpPr>
        <p:spPr>
          <a:xfrm>
            <a:off x="7880285" y="4568412"/>
            <a:ext cx="3781425" cy="492443"/>
          </a:xfrm>
          <a:prstGeom prst="rect">
            <a:avLst/>
          </a:prstGeom>
          <a:noFill/>
        </p:spPr>
        <p:txBody>
          <a:bodyPr wrap="square" rtlCol="0">
            <a:spAutoFit/>
          </a:bodyPr>
          <a:lstStyle/>
          <a:p>
            <a:pPr algn="ctr"/>
            <a:r>
              <a:rPr lang="en-US" sz="1300" dirty="0">
                <a:hlinkClick r:id="rId3"/>
              </a:rPr>
              <a:t>Source: 2016 Business Roundtable Education and Workforce Survey</a:t>
            </a:r>
            <a:endParaRPr lang="en-US" sz="1300" dirty="0"/>
          </a:p>
        </p:txBody>
      </p:sp>
      <p:sp>
        <p:nvSpPr>
          <p:cNvPr id="12" name="Content Placeholder 2">
            <a:extLst>
              <a:ext uri="{FF2B5EF4-FFF2-40B4-BE49-F238E27FC236}">
                <a16:creationId xmlns:a16="http://schemas.microsoft.com/office/drawing/2014/main" id="{6C6680EE-8350-4403-BFDA-0E5A272A328C}"/>
              </a:ext>
            </a:extLst>
          </p:cNvPr>
          <p:cNvSpPr txBox="1">
            <a:spLocks/>
          </p:cNvSpPr>
          <p:nvPr/>
        </p:nvSpPr>
        <p:spPr>
          <a:xfrm>
            <a:off x="639635" y="1380933"/>
            <a:ext cx="6616957" cy="4954553"/>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100000"/>
              </a:lnSpc>
              <a:spcBef>
                <a:spcPts val="0"/>
              </a:spcBef>
              <a:buFont typeface="Arial" panose="020B0604020202020204" pitchFamily="34" charset="0"/>
              <a:buChar char="•"/>
              <a:defRPr sz="2800" kern="1200">
                <a:solidFill>
                  <a:srgbClr val="58585A"/>
                </a:solidFill>
                <a:latin typeface="+mj-lt"/>
                <a:ea typeface="Malgun Gothic Semilight" panose="020B0502040204020203" pitchFamily="34" charset="-128"/>
                <a:cs typeface="Malgun Gothic Semilight" panose="020B0502040204020203" pitchFamily="34" charset="-128"/>
              </a:defRPr>
            </a:lvl1pPr>
            <a:lvl2pPr marL="685800" indent="-228600" algn="l" defTabSz="914400" rtl="0" eaLnBrk="1" latinLnBrk="0" hangingPunct="1">
              <a:lnSpc>
                <a:spcPct val="100000"/>
              </a:lnSpc>
              <a:spcBef>
                <a:spcPts val="0"/>
              </a:spcBef>
              <a:buFont typeface="Arial" panose="020B0604020202020204" pitchFamily="34" charset="0"/>
              <a:buChar char="•"/>
              <a:defRPr sz="2400" kern="1200">
                <a:solidFill>
                  <a:srgbClr val="58585A"/>
                </a:solidFill>
                <a:latin typeface="+mj-lt"/>
                <a:ea typeface="Malgun Gothic Semilight" panose="020B0502040204020203" pitchFamily="34" charset="-128"/>
                <a:cs typeface="Malgun Gothic Semilight" panose="020B0502040204020203" pitchFamily="34" charset="-128"/>
              </a:defRPr>
            </a:lvl2pPr>
            <a:lvl3pPr marL="1143000" indent="-228600" algn="l" defTabSz="914400" rtl="0" eaLnBrk="1" latinLnBrk="0" hangingPunct="1">
              <a:lnSpc>
                <a:spcPct val="100000"/>
              </a:lnSpc>
              <a:spcBef>
                <a:spcPts val="0"/>
              </a:spcBef>
              <a:buFont typeface="Arial" panose="020B0604020202020204" pitchFamily="34" charset="0"/>
              <a:buChar char="•"/>
              <a:defRPr sz="2000" kern="1200">
                <a:solidFill>
                  <a:srgbClr val="58585A"/>
                </a:solidFill>
                <a:latin typeface="+mj-lt"/>
                <a:ea typeface="Malgun Gothic Semilight" panose="020B0502040204020203" pitchFamily="34" charset="-128"/>
                <a:cs typeface="Malgun Gothic Semilight" panose="020B0502040204020203" pitchFamily="34" charset="-128"/>
              </a:defRPr>
            </a:lvl3pPr>
            <a:lvl4pPr marL="1600200" indent="-228600" algn="l" defTabSz="914400" rtl="0" eaLnBrk="1" latinLnBrk="0" hangingPunct="1">
              <a:lnSpc>
                <a:spcPct val="100000"/>
              </a:lnSpc>
              <a:spcBef>
                <a:spcPts val="0"/>
              </a:spcBef>
              <a:buFont typeface="Arial" panose="020B0604020202020204" pitchFamily="34" charset="0"/>
              <a:buChar char="•"/>
              <a:defRPr sz="1800" kern="1200">
                <a:solidFill>
                  <a:srgbClr val="58585A"/>
                </a:solidFill>
                <a:latin typeface="+mj-lt"/>
                <a:ea typeface="Malgun Gothic Semilight" panose="020B0502040204020203" pitchFamily="34" charset="-128"/>
                <a:cs typeface="Malgun Gothic Semilight" panose="020B0502040204020203" pitchFamily="34" charset="-128"/>
              </a:defRPr>
            </a:lvl4pPr>
            <a:lvl5pPr marL="2057400" indent="-228600" algn="l" defTabSz="914400" rtl="0" eaLnBrk="1" latinLnBrk="0" hangingPunct="1">
              <a:lnSpc>
                <a:spcPct val="100000"/>
              </a:lnSpc>
              <a:spcBef>
                <a:spcPts val="0"/>
              </a:spcBef>
              <a:buFont typeface="Arial" panose="020B0604020202020204" pitchFamily="34" charset="0"/>
              <a:buChar char="•"/>
              <a:defRPr sz="1800" kern="1200">
                <a:solidFill>
                  <a:srgbClr val="58585A"/>
                </a:solidFill>
                <a:latin typeface="+mj-lt"/>
                <a:ea typeface="Malgun Gothic Semilight" panose="020B0502040204020203" pitchFamily="34" charset="-128"/>
                <a:cs typeface="Malgun Gothic Semilight" panose="020B0502040204020203" pitchFamily="34" charset="-12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400" dirty="0">
                <a:solidFill>
                  <a:schemeClr val="accent6"/>
                </a:solidFill>
              </a:rPr>
              <a:t>Skills Gap </a:t>
            </a:r>
            <a:r>
              <a:rPr lang="en-US" sz="3400" dirty="0"/>
              <a:t>=</a:t>
            </a:r>
            <a:r>
              <a:rPr lang="en-US" sz="3400" dirty="0">
                <a:solidFill>
                  <a:schemeClr val="accent6"/>
                </a:solidFill>
              </a:rPr>
              <a:t> </a:t>
            </a:r>
            <a:r>
              <a:rPr lang="en-US" sz="3400" dirty="0"/>
              <a:t>Individuals are leaving educational institutions and entering the workforce with skills that do not align with today’s jobs.</a:t>
            </a:r>
          </a:p>
          <a:p>
            <a:pPr marL="0" indent="0">
              <a:buNone/>
            </a:pPr>
            <a:endParaRPr lang="en-US" sz="1100" dirty="0"/>
          </a:p>
          <a:p>
            <a:pPr marL="0" indent="0">
              <a:buNone/>
            </a:pPr>
            <a:endParaRPr lang="en-US" dirty="0"/>
          </a:p>
          <a:p>
            <a:pPr marL="0" indent="0">
              <a:buNone/>
            </a:pPr>
            <a:r>
              <a:rPr lang="en-US" dirty="0"/>
              <a:t>The Bureau of Labor Statistics estimates there are approximately </a:t>
            </a:r>
            <a:r>
              <a:rPr lang="en-US" dirty="0">
                <a:hlinkClick r:id="rId5">
                  <a:extLst>
                    <a:ext uri="{A12FA001-AC4F-418D-AE19-62706E023703}">
                      <ahyp:hlinkClr xmlns:ahyp="http://schemas.microsoft.com/office/drawing/2018/hyperlinkcolor" val="tx"/>
                    </a:ext>
                  </a:extLst>
                </a:hlinkClick>
              </a:rPr>
              <a:t>6.6 million job vacancies</a:t>
            </a:r>
            <a:r>
              <a:rPr lang="en-US" dirty="0"/>
              <a:t> in the United States.</a:t>
            </a:r>
          </a:p>
          <a:p>
            <a:pPr marL="0" indent="0">
              <a:buNone/>
            </a:pPr>
            <a:endParaRPr lang="en-US" sz="1100" dirty="0"/>
          </a:p>
          <a:p>
            <a:pPr marL="0" indent="0">
              <a:buNone/>
            </a:pPr>
            <a:endParaRPr lang="en-US" dirty="0"/>
          </a:p>
          <a:p>
            <a:pPr marL="0" indent="0">
              <a:buNone/>
            </a:pPr>
            <a:r>
              <a:rPr lang="en-US" dirty="0"/>
              <a:t>Employer surveys suggest that about </a:t>
            </a:r>
            <a:r>
              <a:rPr lang="en-US" u="sng" dirty="0"/>
              <a:t>half</a:t>
            </a:r>
            <a:r>
              <a:rPr lang="en-US" dirty="0"/>
              <a:t> of employers are experiencing significant issues in locating qualified applicants.</a:t>
            </a:r>
          </a:p>
          <a:p>
            <a:pPr marL="457200" lvl="1" indent="0">
              <a:buNone/>
            </a:pPr>
            <a:endParaRPr lang="en-US" dirty="0"/>
          </a:p>
          <a:p>
            <a:pPr lvl="1"/>
            <a:r>
              <a:rPr lang="en-US" dirty="0">
                <a:hlinkClick r:id="rId6"/>
              </a:rPr>
              <a:t>National Federation of Independent Businesses (NFIB)</a:t>
            </a:r>
            <a:r>
              <a:rPr lang="en-US" dirty="0"/>
              <a:t> – Small Business Economic Trends 2018</a:t>
            </a:r>
          </a:p>
          <a:p>
            <a:pPr marL="914400" lvl="2" indent="0">
              <a:buNone/>
            </a:pPr>
            <a:endParaRPr lang="en-US" dirty="0"/>
          </a:p>
          <a:p>
            <a:pPr lvl="1"/>
            <a:r>
              <a:rPr lang="en-US" dirty="0">
                <a:hlinkClick r:id="rId7"/>
              </a:rPr>
              <a:t>ManpowerGroup</a:t>
            </a:r>
            <a:r>
              <a:rPr lang="en-US" dirty="0"/>
              <a:t> – Talent Shortage Survey 2018</a:t>
            </a:r>
          </a:p>
          <a:p>
            <a:pPr marL="914400" lvl="2" indent="0">
              <a:buNone/>
            </a:pPr>
            <a:endParaRPr lang="en-US" dirty="0"/>
          </a:p>
          <a:p>
            <a:pPr lvl="1"/>
            <a:r>
              <a:rPr lang="en-US" dirty="0">
                <a:hlinkClick r:id="rId3"/>
              </a:rPr>
              <a:t>Business Roundtable</a:t>
            </a:r>
            <a:r>
              <a:rPr lang="en-US" dirty="0"/>
              <a:t> – Education and Workforce Survey 2016</a:t>
            </a:r>
          </a:p>
          <a:p>
            <a:pPr marL="914400" lvl="2" indent="0">
              <a:buNone/>
            </a:pPr>
            <a:endParaRPr lang="en-US" dirty="0"/>
          </a:p>
          <a:p>
            <a:pPr lvl="1"/>
            <a:r>
              <a:rPr lang="en-US" dirty="0">
                <a:hlinkClick r:id="rId8"/>
              </a:rPr>
              <a:t>Bloomberg Next and Workday</a:t>
            </a:r>
            <a:r>
              <a:rPr lang="en-US" dirty="0"/>
              <a:t> – Building Tomorrow’s Talent 2018</a:t>
            </a:r>
          </a:p>
        </p:txBody>
      </p:sp>
    </p:spTree>
    <p:extLst>
      <p:ext uri="{BB962C8B-B14F-4D97-AF65-F5344CB8AC3E}">
        <p14:creationId xmlns:p14="http://schemas.microsoft.com/office/powerpoint/2010/main" val="4101622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E1B70-D0FC-48C8-9796-85E7D93CEB0B}"/>
              </a:ext>
            </a:extLst>
          </p:cNvPr>
          <p:cNvSpPr>
            <a:spLocks noGrp="1"/>
          </p:cNvSpPr>
          <p:nvPr>
            <p:ph type="title"/>
          </p:nvPr>
        </p:nvSpPr>
        <p:spPr/>
        <p:txBody>
          <a:bodyPr>
            <a:normAutofit/>
          </a:bodyPr>
          <a:lstStyle/>
          <a:p>
            <a:r>
              <a:rPr lang="en-US" dirty="0"/>
              <a:t>The Solution</a:t>
            </a:r>
          </a:p>
        </p:txBody>
      </p:sp>
      <p:sp>
        <p:nvSpPr>
          <p:cNvPr id="3" name="Content Placeholder 2">
            <a:extLst>
              <a:ext uri="{FF2B5EF4-FFF2-40B4-BE49-F238E27FC236}">
                <a16:creationId xmlns:a16="http://schemas.microsoft.com/office/drawing/2014/main" id="{76E4B07E-504B-4C23-B178-22B5E0A1DF45}"/>
              </a:ext>
            </a:extLst>
          </p:cNvPr>
          <p:cNvSpPr>
            <a:spLocks noGrp="1"/>
          </p:cNvSpPr>
          <p:nvPr>
            <p:ph idx="1"/>
          </p:nvPr>
        </p:nvSpPr>
        <p:spPr>
          <a:xfrm>
            <a:off x="664028" y="1354808"/>
            <a:ext cx="6285411" cy="5001185"/>
          </a:xfrm>
        </p:spPr>
        <p:txBody>
          <a:bodyPr>
            <a:normAutofit fontScale="92500"/>
          </a:bodyPr>
          <a:lstStyle/>
          <a:p>
            <a:pPr marL="0" indent="0">
              <a:buNone/>
            </a:pPr>
            <a:r>
              <a:rPr lang="en-US" dirty="0"/>
              <a:t>How can we begin to fill the gaps?</a:t>
            </a:r>
          </a:p>
          <a:p>
            <a:pPr marL="1371600" lvl="3" indent="0">
              <a:buNone/>
            </a:pPr>
            <a:endParaRPr lang="en-US" dirty="0"/>
          </a:p>
          <a:p>
            <a:pPr marL="0" indent="0">
              <a:buNone/>
            </a:pPr>
            <a:r>
              <a:rPr lang="en-US" dirty="0">
                <a:solidFill>
                  <a:schemeClr val="accent6"/>
                </a:solidFill>
              </a:rPr>
              <a:t>Recommendations for Change</a:t>
            </a:r>
          </a:p>
          <a:p>
            <a:pPr lvl="1"/>
            <a:endParaRPr lang="en-US" dirty="0"/>
          </a:p>
          <a:p>
            <a:pPr lvl="1"/>
            <a:r>
              <a:rPr lang="en-US" dirty="0"/>
              <a:t>Individuals need access to </a:t>
            </a:r>
            <a:r>
              <a:rPr lang="en-US" dirty="0">
                <a:solidFill>
                  <a:schemeClr val="accent2"/>
                </a:solidFill>
              </a:rPr>
              <a:t>clear</a:t>
            </a:r>
            <a:r>
              <a:rPr lang="en-US" dirty="0"/>
              <a:t> and </a:t>
            </a:r>
            <a:r>
              <a:rPr lang="en-US" dirty="0">
                <a:solidFill>
                  <a:schemeClr val="accent2"/>
                </a:solidFill>
              </a:rPr>
              <a:t>accurate</a:t>
            </a:r>
            <a:r>
              <a:rPr lang="en-US" dirty="0"/>
              <a:t> information about local job opportunities.</a:t>
            </a:r>
          </a:p>
          <a:p>
            <a:pPr lvl="1"/>
            <a:endParaRPr lang="en-US" dirty="0"/>
          </a:p>
          <a:p>
            <a:pPr lvl="1"/>
            <a:r>
              <a:rPr lang="en-US" dirty="0"/>
              <a:t>Schools need to </a:t>
            </a:r>
            <a:r>
              <a:rPr lang="en-US" dirty="0">
                <a:solidFill>
                  <a:schemeClr val="accent2"/>
                </a:solidFill>
              </a:rPr>
              <a:t>reevaluate</a:t>
            </a:r>
            <a:r>
              <a:rPr lang="en-US" dirty="0"/>
              <a:t> </a:t>
            </a:r>
            <a:r>
              <a:rPr lang="en-US" dirty="0">
                <a:solidFill>
                  <a:schemeClr val="accent2"/>
                </a:solidFill>
              </a:rPr>
              <a:t>learning goals</a:t>
            </a:r>
            <a:r>
              <a:rPr lang="en-US" dirty="0"/>
              <a:t> and upscale efforts to teach </a:t>
            </a:r>
            <a:r>
              <a:rPr lang="en-US" dirty="0">
                <a:solidFill>
                  <a:schemeClr val="accent2"/>
                </a:solidFill>
              </a:rPr>
              <a:t>valued skills</a:t>
            </a:r>
            <a:r>
              <a:rPr lang="en-US" dirty="0"/>
              <a:t>.</a:t>
            </a:r>
          </a:p>
          <a:p>
            <a:pPr lvl="1"/>
            <a:endParaRPr lang="en-US" dirty="0"/>
          </a:p>
          <a:p>
            <a:pPr lvl="1"/>
            <a:r>
              <a:rPr lang="en-US" dirty="0"/>
              <a:t>Information about good jobs and valued skills needs to be used to develop </a:t>
            </a:r>
            <a:r>
              <a:rPr lang="en-US" dirty="0">
                <a:solidFill>
                  <a:schemeClr val="accent2"/>
                </a:solidFill>
              </a:rPr>
              <a:t>meaningful</a:t>
            </a:r>
            <a:r>
              <a:rPr lang="en-US" dirty="0"/>
              <a:t> </a:t>
            </a:r>
            <a:r>
              <a:rPr lang="en-US" dirty="0">
                <a:solidFill>
                  <a:schemeClr val="accent2"/>
                </a:solidFill>
              </a:rPr>
              <a:t>learning</a:t>
            </a:r>
            <a:r>
              <a:rPr lang="en-US" dirty="0"/>
              <a:t> </a:t>
            </a:r>
            <a:r>
              <a:rPr lang="en-US" dirty="0">
                <a:solidFill>
                  <a:schemeClr val="accent2"/>
                </a:solidFill>
              </a:rPr>
              <a:t>experiences</a:t>
            </a:r>
            <a:r>
              <a:rPr lang="en-US" dirty="0"/>
              <a:t> that prepare individuals for employment success.</a:t>
            </a:r>
          </a:p>
          <a:p>
            <a:pPr lvl="1"/>
            <a:endParaRPr lang="en-US" dirty="0"/>
          </a:p>
        </p:txBody>
      </p:sp>
      <p:pic>
        <p:nvPicPr>
          <p:cNvPr id="6" name="Picture 5">
            <a:extLst>
              <a:ext uri="{FF2B5EF4-FFF2-40B4-BE49-F238E27FC236}">
                <a16:creationId xmlns:a16="http://schemas.microsoft.com/office/drawing/2014/main" id="{8FB04650-1087-4B2F-BF8D-98078E3DECF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536985" y="733069"/>
            <a:ext cx="3816815" cy="3174897"/>
          </a:xfrm>
          <a:prstGeom prst="rect">
            <a:avLst/>
          </a:prstGeom>
        </p:spPr>
      </p:pic>
      <p:sp>
        <p:nvSpPr>
          <p:cNvPr id="5" name="Content Placeholder 2">
            <a:extLst>
              <a:ext uri="{FF2B5EF4-FFF2-40B4-BE49-F238E27FC236}">
                <a16:creationId xmlns:a16="http://schemas.microsoft.com/office/drawing/2014/main" id="{7FA5BD93-6AA4-4602-B6E2-092663DAB5C2}"/>
              </a:ext>
            </a:extLst>
          </p:cNvPr>
          <p:cNvSpPr txBox="1">
            <a:spLocks/>
          </p:cNvSpPr>
          <p:nvPr/>
        </p:nvSpPr>
        <p:spPr>
          <a:xfrm>
            <a:off x="7132320" y="4152724"/>
            <a:ext cx="4807131" cy="2203269"/>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100000"/>
              </a:lnSpc>
              <a:spcBef>
                <a:spcPts val="0"/>
              </a:spcBef>
              <a:buFont typeface="Arial" panose="020B0604020202020204" pitchFamily="34" charset="0"/>
              <a:buChar char="•"/>
              <a:defRPr sz="2800" kern="1200">
                <a:solidFill>
                  <a:srgbClr val="58585A"/>
                </a:solidFill>
                <a:latin typeface="+mj-lt"/>
                <a:ea typeface="Malgun Gothic Semilight" panose="020B0502040204020203" pitchFamily="34" charset="-128"/>
                <a:cs typeface="Malgun Gothic Semilight" panose="020B0502040204020203" pitchFamily="34" charset="-128"/>
              </a:defRPr>
            </a:lvl1pPr>
            <a:lvl2pPr marL="685800" indent="-228600" algn="l" defTabSz="914400" rtl="0" eaLnBrk="1" latinLnBrk="0" hangingPunct="1">
              <a:lnSpc>
                <a:spcPct val="100000"/>
              </a:lnSpc>
              <a:spcBef>
                <a:spcPts val="0"/>
              </a:spcBef>
              <a:buFont typeface="Arial" panose="020B0604020202020204" pitchFamily="34" charset="0"/>
              <a:buChar char="•"/>
              <a:defRPr sz="2400" kern="1200">
                <a:solidFill>
                  <a:srgbClr val="58585A"/>
                </a:solidFill>
                <a:latin typeface="+mj-lt"/>
                <a:ea typeface="Malgun Gothic Semilight" panose="020B0502040204020203" pitchFamily="34" charset="-128"/>
                <a:cs typeface="Malgun Gothic Semilight" panose="020B0502040204020203" pitchFamily="34" charset="-128"/>
              </a:defRPr>
            </a:lvl2pPr>
            <a:lvl3pPr marL="1143000" indent="-228600" algn="l" defTabSz="914400" rtl="0" eaLnBrk="1" latinLnBrk="0" hangingPunct="1">
              <a:lnSpc>
                <a:spcPct val="100000"/>
              </a:lnSpc>
              <a:spcBef>
                <a:spcPts val="0"/>
              </a:spcBef>
              <a:buFont typeface="Arial" panose="020B0604020202020204" pitchFamily="34" charset="0"/>
              <a:buChar char="•"/>
              <a:defRPr sz="2000" kern="1200">
                <a:solidFill>
                  <a:srgbClr val="58585A"/>
                </a:solidFill>
                <a:latin typeface="+mj-lt"/>
                <a:ea typeface="Malgun Gothic Semilight" panose="020B0502040204020203" pitchFamily="34" charset="-128"/>
                <a:cs typeface="Malgun Gothic Semilight" panose="020B0502040204020203" pitchFamily="34" charset="-128"/>
              </a:defRPr>
            </a:lvl3pPr>
            <a:lvl4pPr marL="1600200" indent="-228600" algn="l" defTabSz="914400" rtl="0" eaLnBrk="1" latinLnBrk="0" hangingPunct="1">
              <a:lnSpc>
                <a:spcPct val="100000"/>
              </a:lnSpc>
              <a:spcBef>
                <a:spcPts val="0"/>
              </a:spcBef>
              <a:buFont typeface="Arial" panose="020B0604020202020204" pitchFamily="34" charset="0"/>
              <a:buChar char="•"/>
              <a:defRPr sz="1800" kern="1200">
                <a:solidFill>
                  <a:srgbClr val="58585A"/>
                </a:solidFill>
                <a:latin typeface="+mj-lt"/>
                <a:ea typeface="Malgun Gothic Semilight" panose="020B0502040204020203" pitchFamily="34" charset="-128"/>
                <a:cs typeface="Malgun Gothic Semilight" panose="020B0502040204020203" pitchFamily="34" charset="-128"/>
              </a:defRPr>
            </a:lvl4pPr>
            <a:lvl5pPr marL="2057400" indent="-228600" algn="l" defTabSz="914400" rtl="0" eaLnBrk="1" latinLnBrk="0" hangingPunct="1">
              <a:lnSpc>
                <a:spcPct val="100000"/>
              </a:lnSpc>
              <a:spcBef>
                <a:spcPts val="0"/>
              </a:spcBef>
              <a:buFont typeface="Arial" panose="020B0604020202020204" pitchFamily="34" charset="0"/>
              <a:buChar char="•"/>
              <a:defRPr sz="1800" kern="1200">
                <a:solidFill>
                  <a:srgbClr val="58585A"/>
                </a:solidFill>
                <a:latin typeface="+mj-lt"/>
                <a:ea typeface="Malgun Gothic Semilight" panose="020B0502040204020203" pitchFamily="34" charset="-128"/>
                <a:cs typeface="Malgun Gothic Semilight" panose="020B0502040204020203" pitchFamily="34" charset="-12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en-US" b="1" dirty="0">
                <a:solidFill>
                  <a:schemeClr val="accent6"/>
                </a:solidFill>
              </a:rPr>
              <a:t>Connect with Employers </a:t>
            </a:r>
            <a:r>
              <a:rPr lang="en-US" dirty="0"/>
              <a:t>– surveys, meetings, roundtable discussions, online portals</a:t>
            </a:r>
          </a:p>
          <a:p>
            <a:pPr>
              <a:buFont typeface="Wingdings" panose="05000000000000000000" pitchFamily="2" charset="2"/>
              <a:buChar char="ü"/>
            </a:pPr>
            <a:endParaRPr lang="en-US" dirty="0"/>
          </a:p>
          <a:p>
            <a:pPr>
              <a:buFont typeface="Wingdings" panose="05000000000000000000" pitchFamily="2" charset="2"/>
              <a:buChar char="ü"/>
            </a:pPr>
            <a:r>
              <a:rPr lang="en-US" b="1" dirty="0">
                <a:solidFill>
                  <a:schemeClr val="accent6"/>
                </a:solidFill>
              </a:rPr>
              <a:t>Promote Awareness </a:t>
            </a:r>
            <a:r>
              <a:rPr lang="en-US" dirty="0"/>
              <a:t>– school activities, job fairs, printed materials, online tools  </a:t>
            </a:r>
          </a:p>
          <a:p>
            <a:pPr>
              <a:buFont typeface="Wingdings" panose="05000000000000000000" pitchFamily="2" charset="2"/>
              <a:buChar char="ü"/>
            </a:pPr>
            <a:endParaRPr lang="en-US" b="1" dirty="0">
              <a:solidFill>
                <a:schemeClr val="accent6"/>
              </a:solidFill>
            </a:endParaRPr>
          </a:p>
          <a:p>
            <a:pPr>
              <a:buFont typeface="Wingdings" panose="05000000000000000000" pitchFamily="2" charset="2"/>
              <a:buChar char="ü"/>
            </a:pPr>
            <a:r>
              <a:rPr lang="en-US" b="1" dirty="0">
                <a:solidFill>
                  <a:schemeClr val="accent6"/>
                </a:solidFill>
              </a:rPr>
              <a:t>Teach and Train </a:t>
            </a:r>
            <a:r>
              <a:rPr lang="en-US" dirty="0"/>
              <a:t>– career-oriented curriculum, training programs, apprenticeships, volunteer opportunities </a:t>
            </a:r>
          </a:p>
          <a:p>
            <a:pPr lvl="1"/>
            <a:endParaRPr lang="en-US" dirty="0"/>
          </a:p>
        </p:txBody>
      </p:sp>
    </p:spTree>
    <p:extLst>
      <p:ext uri="{BB962C8B-B14F-4D97-AF65-F5344CB8AC3E}">
        <p14:creationId xmlns:p14="http://schemas.microsoft.com/office/powerpoint/2010/main" val="1985392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375B5D-7133-4320-BFB2-FCB641CAE5AC}"/>
              </a:ext>
            </a:extLst>
          </p:cNvPr>
          <p:cNvPicPr>
            <a:picLocks noChangeAspect="1"/>
          </p:cNvPicPr>
          <p:nvPr/>
        </p:nvPicPr>
        <p:blipFill>
          <a:blip r:embed="rId2"/>
          <a:stretch>
            <a:fillRect/>
          </a:stretch>
        </p:blipFill>
        <p:spPr>
          <a:xfrm>
            <a:off x="3417178" y="960767"/>
            <a:ext cx="5357644" cy="2941606"/>
          </a:xfrm>
          <a:prstGeom prst="rect">
            <a:avLst/>
          </a:prstGeom>
        </p:spPr>
      </p:pic>
      <p:pic>
        <p:nvPicPr>
          <p:cNvPr id="12" name="Picture 11">
            <a:extLst>
              <a:ext uri="{FF2B5EF4-FFF2-40B4-BE49-F238E27FC236}">
                <a16:creationId xmlns:a16="http://schemas.microsoft.com/office/drawing/2014/main" id="{055717BC-4705-4EE1-B014-AD86EEED9679}"/>
              </a:ext>
            </a:extLst>
          </p:cNvPr>
          <p:cNvPicPr/>
          <p:nvPr/>
        </p:nvPicPr>
        <p:blipFill>
          <a:blip r:embed="rId3">
            <a:extLst>
              <a:ext uri="{28A0092B-C50C-407E-A947-70E740481C1C}">
                <a14:useLocalDpi xmlns:a14="http://schemas.microsoft.com/office/drawing/2010/main" val="0"/>
              </a:ext>
            </a:extLst>
          </a:blip>
          <a:stretch>
            <a:fillRect/>
          </a:stretch>
        </p:blipFill>
        <p:spPr>
          <a:xfrm>
            <a:off x="2629535" y="4140972"/>
            <a:ext cx="6932930" cy="1519555"/>
          </a:xfrm>
          <a:prstGeom prst="rect">
            <a:avLst/>
          </a:prstGeom>
          <a:effectLst>
            <a:softEdge rad="63500"/>
          </a:effectLst>
        </p:spPr>
      </p:pic>
    </p:spTree>
    <p:extLst>
      <p:ext uri="{BB962C8B-B14F-4D97-AF65-F5344CB8AC3E}">
        <p14:creationId xmlns:p14="http://schemas.microsoft.com/office/powerpoint/2010/main" val="3092710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DA1CE-D6F1-4AEB-8956-E31E92FB4576}"/>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B958893D-7AC6-4C89-852F-21949A963228}"/>
              </a:ext>
            </a:extLst>
          </p:cNvPr>
          <p:cNvSpPr>
            <a:spLocks noGrp="1"/>
          </p:cNvSpPr>
          <p:nvPr>
            <p:ph idx="1"/>
          </p:nvPr>
        </p:nvSpPr>
        <p:spPr>
          <a:xfrm>
            <a:off x="838200" y="1271224"/>
            <a:ext cx="10515600" cy="5073572"/>
          </a:xfrm>
        </p:spPr>
        <p:txBody>
          <a:bodyPr>
            <a:normAutofit/>
          </a:bodyPr>
          <a:lstStyle/>
          <a:p>
            <a:pPr marL="0" indent="0" algn="ctr">
              <a:buNone/>
            </a:pPr>
            <a:r>
              <a:rPr lang="en-US" sz="2400" dirty="0">
                <a:solidFill>
                  <a:schemeClr val="accent6"/>
                </a:solidFill>
              </a:rPr>
              <a:t>Students will have the necessary information to support informed career decisions.</a:t>
            </a:r>
          </a:p>
        </p:txBody>
      </p:sp>
      <p:pic>
        <p:nvPicPr>
          <p:cNvPr id="7" name="Picture 6">
            <a:extLst>
              <a:ext uri="{FF2B5EF4-FFF2-40B4-BE49-F238E27FC236}">
                <a16:creationId xmlns:a16="http://schemas.microsoft.com/office/drawing/2014/main" id="{E98C629B-3DCC-463C-96D6-AB019AB9C208}"/>
              </a:ext>
            </a:extLst>
          </p:cNvPr>
          <p:cNvPicPr>
            <a:picLocks noChangeAspect="1"/>
          </p:cNvPicPr>
          <p:nvPr/>
        </p:nvPicPr>
        <p:blipFill>
          <a:blip r:embed="rId2"/>
          <a:stretch>
            <a:fillRect/>
          </a:stretch>
        </p:blipFill>
        <p:spPr>
          <a:xfrm>
            <a:off x="9616000" y="1951081"/>
            <a:ext cx="2235364" cy="2898336"/>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651E3C5A-3BF6-4674-86CE-37048684C311}"/>
              </a:ext>
            </a:extLst>
          </p:cNvPr>
          <p:cNvPicPr>
            <a:picLocks noChangeAspect="1"/>
          </p:cNvPicPr>
          <p:nvPr/>
        </p:nvPicPr>
        <p:blipFill>
          <a:blip r:embed="rId3"/>
          <a:stretch>
            <a:fillRect/>
          </a:stretch>
        </p:blipFill>
        <p:spPr>
          <a:xfrm>
            <a:off x="9639864" y="3454926"/>
            <a:ext cx="2235365" cy="2918089"/>
          </a:xfrm>
          <a:prstGeom prst="rect">
            <a:avLst/>
          </a:prstGeom>
          <a:noFill/>
          <a:ln>
            <a:solidFill>
              <a:schemeClr val="bg1">
                <a:lumMod val="75000"/>
              </a:schemeClr>
            </a:solidFill>
          </a:ln>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162801F5-F66E-4CD2-B000-F22B53E6932A}"/>
              </a:ext>
            </a:extLst>
          </p:cNvPr>
          <p:cNvPicPr>
            <a:picLocks noChangeAspect="1"/>
          </p:cNvPicPr>
          <p:nvPr/>
        </p:nvPicPr>
        <p:blipFill>
          <a:blip r:embed="rId4"/>
          <a:stretch>
            <a:fillRect/>
          </a:stretch>
        </p:blipFill>
        <p:spPr>
          <a:xfrm>
            <a:off x="5479097" y="1951081"/>
            <a:ext cx="3917943" cy="2106389"/>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EDC2CC3F-E3C6-454B-974F-5140F6FDA983}"/>
              </a:ext>
            </a:extLst>
          </p:cNvPr>
          <p:cNvPicPr>
            <a:picLocks noChangeAspect="1"/>
          </p:cNvPicPr>
          <p:nvPr/>
        </p:nvPicPr>
        <p:blipFill>
          <a:blip r:embed="rId5"/>
          <a:stretch>
            <a:fillRect/>
          </a:stretch>
        </p:blipFill>
        <p:spPr>
          <a:xfrm>
            <a:off x="5508735" y="4227681"/>
            <a:ext cx="3864441" cy="2173554"/>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11" name="TextBox 10">
            <a:extLst>
              <a:ext uri="{FF2B5EF4-FFF2-40B4-BE49-F238E27FC236}">
                <a16:creationId xmlns:a16="http://schemas.microsoft.com/office/drawing/2014/main" id="{4F0BD467-9309-45A7-9BE4-CA1B4A346C77}"/>
              </a:ext>
            </a:extLst>
          </p:cNvPr>
          <p:cNvSpPr txBox="1"/>
          <p:nvPr/>
        </p:nvSpPr>
        <p:spPr>
          <a:xfrm>
            <a:off x="558716" y="1965786"/>
            <a:ext cx="4701421" cy="3908762"/>
          </a:xfrm>
          <a:prstGeom prst="rect">
            <a:avLst/>
          </a:prstGeom>
          <a:noFill/>
        </p:spPr>
        <p:txBody>
          <a:bodyPr wrap="square" rtlCol="0">
            <a:spAutoFit/>
          </a:bodyPr>
          <a:lstStyle/>
          <a:p>
            <a:r>
              <a:rPr lang="en-US" b="1" dirty="0">
                <a:solidFill>
                  <a:srgbClr val="E98409"/>
                </a:solidFill>
                <a:latin typeface="+mj-lt"/>
              </a:rPr>
              <a:t>Target Outputs:  </a:t>
            </a:r>
            <a:r>
              <a:rPr lang="en-US" dirty="0">
                <a:solidFill>
                  <a:srgbClr val="58585A"/>
                </a:solidFill>
                <a:latin typeface="+mj-lt"/>
              </a:rPr>
              <a:t>tools and services that support critical awareness of labor market demands, career requirements, and education pathways </a:t>
            </a:r>
          </a:p>
          <a:p>
            <a:endParaRPr lang="en-US" sz="1000" dirty="0">
              <a:solidFill>
                <a:schemeClr val="accent5">
                  <a:lumMod val="75000"/>
                </a:schemeClr>
              </a:solidFill>
              <a:latin typeface="+mj-lt"/>
            </a:endParaRPr>
          </a:p>
          <a:p>
            <a:r>
              <a:rPr lang="en-US" b="1" dirty="0">
                <a:solidFill>
                  <a:srgbClr val="E98409"/>
                </a:solidFill>
                <a:latin typeface="+mj-lt"/>
              </a:rPr>
              <a:t>Currently Available</a:t>
            </a:r>
          </a:p>
          <a:p>
            <a:pPr marL="511175" indent="-187325">
              <a:buFont typeface="Wingdings" panose="05000000000000000000" pitchFamily="2" charset="2"/>
              <a:buChar char="§"/>
            </a:pPr>
            <a:r>
              <a:rPr lang="en-US" dirty="0">
                <a:solidFill>
                  <a:srgbClr val="58585A"/>
                </a:solidFill>
                <a:latin typeface="+mj-lt"/>
              </a:rPr>
              <a:t>Labor Market Exploration System </a:t>
            </a:r>
          </a:p>
          <a:p>
            <a:pPr marL="511175" lvl="1" indent="-187325"/>
            <a:r>
              <a:rPr lang="en-US" dirty="0">
                <a:solidFill>
                  <a:srgbClr val="58585A"/>
                </a:solidFill>
                <a:latin typeface="+mj-lt"/>
              </a:rPr>
              <a:t>		</a:t>
            </a:r>
            <a:r>
              <a:rPr lang="en-US" i="1" dirty="0">
                <a:solidFill>
                  <a:srgbClr val="58585A"/>
                </a:solidFill>
                <a:latin typeface="+mj-lt"/>
              </a:rPr>
              <a:t>State and Local Data</a:t>
            </a:r>
          </a:p>
          <a:p>
            <a:pPr marL="511175" lvl="1" indent="-187325"/>
            <a:endParaRPr lang="en-US" sz="1000" dirty="0">
              <a:solidFill>
                <a:srgbClr val="58585A"/>
              </a:solidFill>
              <a:latin typeface="+mj-lt"/>
            </a:endParaRPr>
          </a:p>
          <a:p>
            <a:pPr marL="511175" indent="-187325">
              <a:buFont typeface="Wingdings" panose="05000000000000000000" pitchFamily="2" charset="2"/>
              <a:buChar char="§"/>
            </a:pPr>
            <a:r>
              <a:rPr lang="en-US" dirty="0">
                <a:solidFill>
                  <a:srgbClr val="58585A"/>
                </a:solidFill>
                <a:latin typeface="+mj-lt"/>
              </a:rPr>
              <a:t>Online Professional Development </a:t>
            </a:r>
          </a:p>
          <a:p>
            <a:pPr marL="511175" lvl="1" indent="-187325"/>
            <a:r>
              <a:rPr lang="en-US" dirty="0">
                <a:solidFill>
                  <a:srgbClr val="58585A"/>
                </a:solidFill>
                <a:latin typeface="+mj-lt"/>
              </a:rPr>
              <a:t>		</a:t>
            </a:r>
            <a:r>
              <a:rPr lang="en-US" i="1" dirty="0">
                <a:solidFill>
                  <a:srgbClr val="58585A"/>
                </a:solidFill>
                <a:latin typeface="+mj-lt"/>
              </a:rPr>
              <a:t>Designed for Educators</a:t>
            </a:r>
          </a:p>
          <a:p>
            <a:pPr marL="511175" lvl="1" indent="-187325"/>
            <a:endParaRPr lang="en-US" sz="1000" dirty="0">
              <a:solidFill>
                <a:srgbClr val="58585A"/>
              </a:solidFill>
              <a:latin typeface="+mj-lt"/>
            </a:endParaRPr>
          </a:p>
          <a:p>
            <a:pPr marL="511175" indent="-187325">
              <a:buFont typeface="Wingdings" panose="05000000000000000000" pitchFamily="2" charset="2"/>
              <a:buChar char="§"/>
            </a:pPr>
            <a:r>
              <a:rPr lang="en-US" dirty="0">
                <a:solidFill>
                  <a:srgbClr val="58585A"/>
                </a:solidFill>
                <a:latin typeface="+mj-lt"/>
              </a:rPr>
              <a:t>Employer Survey Tool</a:t>
            </a:r>
          </a:p>
          <a:p>
            <a:pPr marL="511175" indent="-187325">
              <a:buFont typeface="Wingdings" panose="05000000000000000000" pitchFamily="2" charset="2"/>
              <a:buChar char="§"/>
            </a:pPr>
            <a:endParaRPr lang="en-US" sz="1000" dirty="0">
              <a:solidFill>
                <a:srgbClr val="58585A"/>
              </a:solidFill>
              <a:latin typeface="+mj-lt"/>
            </a:endParaRPr>
          </a:p>
          <a:p>
            <a:pPr marL="511175" indent="-187325">
              <a:buFont typeface="Wingdings" panose="05000000000000000000" pitchFamily="2" charset="2"/>
              <a:buChar char="§"/>
            </a:pPr>
            <a:r>
              <a:rPr lang="en-US" dirty="0">
                <a:solidFill>
                  <a:srgbClr val="58585A"/>
                </a:solidFill>
                <a:latin typeface="+mj-lt"/>
              </a:rPr>
              <a:t>State and Regional Labor Market Reports</a:t>
            </a:r>
          </a:p>
          <a:p>
            <a:pPr marL="314325" indent="-188595">
              <a:buFont typeface="Wingdings" panose="05000000000000000000" pitchFamily="2" charset="2"/>
              <a:buChar char="§"/>
            </a:pPr>
            <a:endParaRPr lang="en-US" sz="1000" dirty="0">
              <a:solidFill>
                <a:schemeClr val="accent5">
                  <a:lumMod val="75000"/>
                </a:schemeClr>
              </a:solidFill>
              <a:latin typeface="+mj-lt"/>
            </a:endParaRPr>
          </a:p>
          <a:p>
            <a:pPr marL="511175" indent="-187325">
              <a:buFont typeface="Wingdings" panose="05000000000000000000" pitchFamily="2" charset="2"/>
              <a:buChar char="§"/>
              <a:tabLst>
                <a:tab pos="511175" algn="l"/>
              </a:tabLst>
            </a:pPr>
            <a:r>
              <a:rPr lang="en-US" dirty="0">
                <a:solidFill>
                  <a:srgbClr val="58585A"/>
                </a:solidFill>
                <a:latin typeface="+mj-lt"/>
              </a:rPr>
              <a:t>Student Career Exploration System</a:t>
            </a:r>
          </a:p>
        </p:txBody>
      </p:sp>
    </p:spTree>
    <p:extLst>
      <p:ext uri="{BB962C8B-B14F-4D97-AF65-F5344CB8AC3E}">
        <p14:creationId xmlns:p14="http://schemas.microsoft.com/office/powerpoint/2010/main" val="222559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9CE06CA-4E5C-431A-A068-1B7ACCCB2BD9}"/>
              </a:ext>
            </a:extLst>
          </p:cNvPr>
          <p:cNvPicPr>
            <a:picLocks noChangeAspect="1"/>
          </p:cNvPicPr>
          <p:nvPr/>
        </p:nvPicPr>
        <p:blipFill>
          <a:blip r:embed="rId2"/>
          <a:stretch>
            <a:fillRect/>
          </a:stretch>
        </p:blipFill>
        <p:spPr>
          <a:xfrm>
            <a:off x="3674016" y="3108845"/>
            <a:ext cx="4406293" cy="3002968"/>
          </a:xfrm>
          <a:prstGeom prst="rect">
            <a:avLst/>
          </a:prstGeom>
        </p:spPr>
      </p:pic>
      <p:sp>
        <p:nvSpPr>
          <p:cNvPr id="2" name="Title 1">
            <a:extLst>
              <a:ext uri="{FF2B5EF4-FFF2-40B4-BE49-F238E27FC236}">
                <a16:creationId xmlns:a16="http://schemas.microsoft.com/office/drawing/2014/main" id="{4D87EE3E-6380-481F-8A21-0E25C04DB2B6}"/>
              </a:ext>
            </a:extLst>
          </p:cNvPr>
          <p:cNvSpPr>
            <a:spLocks noGrp="1"/>
          </p:cNvSpPr>
          <p:nvPr>
            <p:ph type="ctrTitle"/>
          </p:nvPr>
        </p:nvSpPr>
        <p:spPr>
          <a:xfrm>
            <a:off x="1524000" y="869070"/>
            <a:ext cx="9144000" cy="1658159"/>
          </a:xfrm>
        </p:spPr>
        <p:txBody>
          <a:bodyPr anchor="ctr" anchorCtr="0">
            <a:noAutofit/>
          </a:bodyPr>
          <a:lstStyle/>
          <a:p>
            <a:r>
              <a:rPr lang="en-US" sz="4800" dirty="0">
                <a:solidFill>
                  <a:schemeClr val="accent6"/>
                </a:solidFill>
              </a:rPr>
              <a:t>Discovering </a:t>
            </a:r>
            <a:br>
              <a:rPr lang="en-US" sz="4800" dirty="0">
                <a:solidFill>
                  <a:schemeClr val="accent6"/>
                </a:solidFill>
              </a:rPr>
            </a:br>
            <a:r>
              <a:rPr lang="en-US" sz="4800" dirty="0">
                <a:solidFill>
                  <a:schemeClr val="accent6"/>
                </a:solidFill>
              </a:rPr>
              <a:t>High-Value Careers with LMI</a:t>
            </a:r>
          </a:p>
        </p:txBody>
      </p:sp>
      <p:pic>
        <p:nvPicPr>
          <p:cNvPr id="4" name="Picture 3">
            <a:hlinkClick r:id="rId3"/>
            <a:extLst>
              <a:ext uri="{FF2B5EF4-FFF2-40B4-BE49-F238E27FC236}">
                <a16:creationId xmlns:a16="http://schemas.microsoft.com/office/drawing/2014/main" id="{912E4A34-D2B9-456B-BFFE-303C0B0CF89E}"/>
              </a:ext>
            </a:extLst>
          </p:cNvPr>
          <p:cNvPicPr>
            <a:picLocks noChangeAspect="1"/>
          </p:cNvPicPr>
          <p:nvPr/>
        </p:nvPicPr>
        <p:blipFill>
          <a:blip r:embed="rId4"/>
          <a:stretch>
            <a:fillRect/>
          </a:stretch>
        </p:blipFill>
        <p:spPr>
          <a:xfrm>
            <a:off x="2474728" y="2544306"/>
            <a:ext cx="7242544" cy="3444624"/>
          </a:xfrm>
          <a:prstGeom prst="rect">
            <a:avLst/>
          </a:prstGeom>
          <a:ln>
            <a:solidFill>
              <a:schemeClr val="bg1">
                <a:lumMod val="7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57262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656101-8EBE-7044-BD89-350C15269726}"/>
              </a:ext>
            </a:extLst>
          </p:cNvPr>
          <p:cNvSpPr>
            <a:spLocks noGrp="1"/>
          </p:cNvSpPr>
          <p:nvPr>
            <p:ph type="ctrTitle"/>
          </p:nvPr>
        </p:nvSpPr>
        <p:spPr>
          <a:xfrm>
            <a:off x="1239794" y="266790"/>
            <a:ext cx="9144000" cy="1655762"/>
          </a:xfrm>
        </p:spPr>
        <p:txBody>
          <a:bodyPr/>
          <a:lstStyle/>
          <a:p>
            <a:r>
              <a:rPr lang="en-US" dirty="0"/>
              <a:t>Career Supported</a:t>
            </a:r>
          </a:p>
        </p:txBody>
      </p:sp>
      <p:sp>
        <p:nvSpPr>
          <p:cNvPr id="5" name="Subtitle 4">
            <a:extLst>
              <a:ext uri="{FF2B5EF4-FFF2-40B4-BE49-F238E27FC236}">
                <a16:creationId xmlns:a16="http://schemas.microsoft.com/office/drawing/2014/main" id="{20088988-324F-4044-8F50-ABB5426AD39F}"/>
              </a:ext>
            </a:extLst>
          </p:cNvPr>
          <p:cNvSpPr>
            <a:spLocks noGrp="1"/>
          </p:cNvSpPr>
          <p:nvPr>
            <p:ph type="subTitle" idx="1"/>
          </p:nvPr>
        </p:nvSpPr>
        <p:spPr/>
        <p:txBody>
          <a:bodyPr/>
          <a:lstStyle/>
          <a:p>
            <a:endParaRPr lang="en-US"/>
          </a:p>
        </p:txBody>
      </p:sp>
      <p:pic>
        <p:nvPicPr>
          <p:cNvPr id="6" name="Picture 5">
            <a:extLst>
              <a:ext uri="{FF2B5EF4-FFF2-40B4-BE49-F238E27FC236}">
                <a16:creationId xmlns:a16="http://schemas.microsoft.com/office/drawing/2014/main" id="{8C196EDD-935C-EB4B-91B9-068022DBA5F4}"/>
              </a:ext>
            </a:extLst>
          </p:cNvPr>
          <p:cNvPicPr>
            <a:picLocks noChangeAspect="1"/>
          </p:cNvPicPr>
          <p:nvPr/>
        </p:nvPicPr>
        <p:blipFill>
          <a:blip r:embed="rId2"/>
          <a:stretch>
            <a:fillRect/>
          </a:stretch>
        </p:blipFill>
        <p:spPr>
          <a:xfrm>
            <a:off x="5142214" y="2459420"/>
            <a:ext cx="5350519" cy="4131790"/>
          </a:xfrm>
          <a:prstGeom prst="rect">
            <a:avLst/>
          </a:prstGeom>
        </p:spPr>
      </p:pic>
    </p:spTree>
    <p:extLst>
      <p:ext uri="{BB962C8B-B14F-4D97-AF65-F5344CB8AC3E}">
        <p14:creationId xmlns:p14="http://schemas.microsoft.com/office/powerpoint/2010/main" val="2670312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7353A-B323-457F-BE05-2A98047097AA}"/>
              </a:ext>
            </a:extLst>
          </p:cNvPr>
          <p:cNvSpPr>
            <a:spLocks noGrp="1"/>
          </p:cNvSpPr>
          <p:nvPr>
            <p:ph type="title"/>
          </p:nvPr>
        </p:nvSpPr>
        <p:spPr/>
        <p:txBody>
          <a:bodyPr/>
          <a:lstStyle/>
          <a:p>
            <a:r>
              <a:rPr lang="en-US" dirty="0"/>
              <a:t>Labor Market Information</a:t>
            </a:r>
          </a:p>
        </p:txBody>
      </p:sp>
      <p:sp>
        <p:nvSpPr>
          <p:cNvPr id="3" name="Content Placeholder 2">
            <a:extLst>
              <a:ext uri="{FF2B5EF4-FFF2-40B4-BE49-F238E27FC236}">
                <a16:creationId xmlns:a16="http://schemas.microsoft.com/office/drawing/2014/main" id="{4942DE6E-B957-4256-8ECF-914FD5F1ACF4}"/>
              </a:ext>
            </a:extLst>
          </p:cNvPr>
          <p:cNvSpPr>
            <a:spLocks noGrp="1"/>
          </p:cNvSpPr>
          <p:nvPr>
            <p:ph idx="1"/>
          </p:nvPr>
        </p:nvSpPr>
        <p:spPr>
          <a:xfrm>
            <a:off x="538716" y="1354243"/>
            <a:ext cx="10815084" cy="5001185"/>
          </a:xfrm>
        </p:spPr>
        <p:txBody>
          <a:bodyPr/>
          <a:lstStyle/>
          <a:p>
            <a:pPr marL="0" indent="0" algn="ctr">
              <a:buNone/>
            </a:pPr>
            <a:r>
              <a:rPr lang="en-US" dirty="0"/>
              <a:t>Labor market information (LMI) is a valuable resource that can be easily accessed to explore local job markets and identify high-value careers.  </a:t>
            </a:r>
          </a:p>
          <a:p>
            <a:pPr marL="0" indent="0">
              <a:buNone/>
            </a:pPr>
            <a:endParaRPr lang="en-US" dirty="0"/>
          </a:p>
        </p:txBody>
      </p:sp>
      <p:pic>
        <p:nvPicPr>
          <p:cNvPr id="4" name="Picture 3">
            <a:extLst>
              <a:ext uri="{FF2B5EF4-FFF2-40B4-BE49-F238E27FC236}">
                <a16:creationId xmlns:a16="http://schemas.microsoft.com/office/drawing/2014/main" id="{A8DE7747-00BC-43D0-B60A-08F5FA8144AE}"/>
              </a:ext>
            </a:extLst>
          </p:cNvPr>
          <p:cNvPicPr>
            <a:picLocks noChangeAspect="1"/>
          </p:cNvPicPr>
          <p:nvPr/>
        </p:nvPicPr>
        <p:blipFill>
          <a:blip r:embed="rId2"/>
          <a:stretch>
            <a:fillRect/>
          </a:stretch>
        </p:blipFill>
        <p:spPr>
          <a:xfrm>
            <a:off x="7169065" y="2524905"/>
            <a:ext cx="3781362" cy="3564189"/>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575381AD-8AE0-43A5-AB5E-7B5783F214D6}"/>
              </a:ext>
            </a:extLst>
          </p:cNvPr>
          <p:cNvPicPr>
            <a:picLocks noChangeAspect="1"/>
          </p:cNvPicPr>
          <p:nvPr/>
        </p:nvPicPr>
        <p:blipFill>
          <a:blip r:embed="rId3"/>
          <a:stretch>
            <a:fillRect/>
          </a:stretch>
        </p:blipFill>
        <p:spPr>
          <a:xfrm>
            <a:off x="838200" y="2524905"/>
            <a:ext cx="5633158" cy="3564190"/>
          </a:xfrm>
          <a:prstGeom prst="rect">
            <a:avLst/>
          </a:prstGeom>
          <a:ln>
            <a:solidFill>
              <a:schemeClr val="bg1">
                <a:lumMod val="7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138370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1B04C-6186-459B-8F52-100178DD8CBD}"/>
              </a:ext>
            </a:extLst>
          </p:cNvPr>
          <p:cNvSpPr>
            <a:spLocks noGrp="1"/>
          </p:cNvSpPr>
          <p:nvPr>
            <p:ph type="title"/>
          </p:nvPr>
        </p:nvSpPr>
        <p:spPr/>
        <p:txBody>
          <a:bodyPr/>
          <a:lstStyle/>
          <a:p>
            <a:r>
              <a:rPr lang="en-US" dirty="0"/>
              <a:t>Labor Market Information</a:t>
            </a:r>
          </a:p>
        </p:txBody>
      </p:sp>
      <p:sp>
        <p:nvSpPr>
          <p:cNvPr id="3" name="Content Placeholder 2">
            <a:extLst>
              <a:ext uri="{FF2B5EF4-FFF2-40B4-BE49-F238E27FC236}">
                <a16:creationId xmlns:a16="http://schemas.microsoft.com/office/drawing/2014/main" id="{8447A8BF-6354-471F-AA83-019471C1C961}"/>
              </a:ext>
            </a:extLst>
          </p:cNvPr>
          <p:cNvSpPr>
            <a:spLocks noGrp="1"/>
          </p:cNvSpPr>
          <p:nvPr>
            <p:ph idx="1"/>
          </p:nvPr>
        </p:nvSpPr>
        <p:spPr>
          <a:xfrm>
            <a:off x="838200" y="1392864"/>
            <a:ext cx="10787744" cy="4807019"/>
          </a:xfrm>
        </p:spPr>
        <p:txBody>
          <a:bodyPr>
            <a:normAutofit/>
          </a:bodyPr>
          <a:lstStyle/>
          <a:p>
            <a:pPr marL="0" indent="0" algn="ctr">
              <a:buNone/>
            </a:pPr>
            <a:r>
              <a:rPr lang="en-US" dirty="0"/>
              <a:t>Simple statistics can reveal jobs with the </a:t>
            </a:r>
          </a:p>
          <a:p>
            <a:pPr marL="0" indent="0" algn="ctr">
              <a:buNone/>
            </a:pPr>
            <a:r>
              <a:rPr lang="en-US" dirty="0"/>
              <a:t>most openings, greatest growth, and highest wages.</a:t>
            </a:r>
          </a:p>
          <a:p>
            <a:pPr marL="0"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A0F17BCB-C203-4515-9A99-3489E7B97F06}"/>
              </a:ext>
            </a:extLst>
          </p:cNvPr>
          <p:cNvPicPr>
            <a:picLocks noChangeAspect="1"/>
          </p:cNvPicPr>
          <p:nvPr/>
        </p:nvPicPr>
        <p:blipFill>
          <a:blip r:embed="rId2"/>
          <a:stretch>
            <a:fillRect/>
          </a:stretch>
        </p:blipFill>
        <p:spPr>
          <a:xfrm>
            <a:off x="9207172" y="3054085"/>
            <a:ext cx="2105118" cy="1565079"/>
          </a:xfrm>
          <a:prstGeom prst="rect">
            <a:avLst/>
          </a:prstGeom>
        </p:spPr>
      </p:pic>
      <p:sp>
        <p:nvSpPr>
          <p:cNvPr id="5" name="TextBox 4">
            <a:extLst>
              <a:ext uri="{FF2B5EF4-FFF2-40B4-BE49-F238E27FC236}">
                <a16:creationId xmlns:a16="http://schemas.microsoft.com/office/drawing/2014/main" id="{B4910DD2-7DB5-496D-B07D-3CF3217308CA}"/>
              </a:ext>
            </a:extLst>
          </p:cNvPr>
          <p:cNvSpPr txBox="1"/>
          <p:nvPr/>
        </p:nvSpPr>
        <p:spPr>
          <a:xfrm>
            <a:off x="8983824" y="4706612"/>
            <a:ext cx="2551814" cy="461665"/>
          </a:xfrm>
          <a:prstGeom prst="rect">
            <a:avLst/>
          </a:prstGeom>
          <a:noFill/>
        </p:spPr>
        <p:txBody>
          <a:bodyPr wrap="square" rtlCol="0">
            <a:spAutoFit/>
          </a:bodyPr>
          <a:lstStyle/>
          <a:p>
            <a:pPr algn="ctr"/>
            <a:r>
              <a:rPr lang="en-US" sz="2400" b="1" dirty="0">
                <a:solidFill>
                  <a:schemeClr val="accent4"/>
                </a:solidFill>
                <a:latin typeface="+mj-lt"/>
              </a:rPr>
              <a:t>Growth Rates</a:t>
            </a:r>
          </a:p>
        </p:txBody>
      </p:sp>
      <p:sp>
        <p:nvSpPr>
          <p:cNvPr id="6" name="TextBox 5">
            <a:extLst>
              <a:ext uri="{FF2B5EF4-FFF2-40B4-BE49-F238E27FC236}">
                <a16:creationId xmlns:a16="http://schemas.microsoft.com/office/drawing/2014/main" id="{DCD40074-BD0E-4F6C-89CA-F9274B6C3CCD}"/>
              </a:ext>
            </a:extLst>
          </p:cNvPr>
          <p:cNvSpPr txBox="1"/>
          <p:nvPr/>
        </p:nvSpPr>
        <p:spPr>
          <a:xfrm>
            <a:off x="656362" y="5095001"/>
            <a:ext cx="2551814" cy="461665"/>
          </a:xfrm>
          <a:prstGeom prst="rect">
            <a:avLst/>
          </a:prstGeom>
          <a:noFill/>
        </p:spPr>
        <p:txBody>
          <a:bodyPr wrap="square" rtlCol="0">
            <a:spAutoFit/>
          </a:bodyPr>
          <a:lstStyle/>
          <a:p>
            <a:pPr algn="ctr"/>
            <a:r>
              <a:rPr lang="en-US" sz="2400" b="1" dirty="0">
                <a:solidFill>
                  <a:schemeClr val="accent5"/>
                </a:solidFill>
                <a:latin typeface="+mj-lt"/>
              </a:rPr>
              <a:t>Annual Openings</a:t>
            </a:r>
          </a:p>
        </p:txBody>
      </p:sp>
      <p:sp>
        <p:nvSpPr>
          <p:cNvPr id="7" name="TextBox 6">
            <a:extLst>
              <a:ext uri="{FF2B5EF4-FFF2-40B4-BE49-F238E27FC236}">
                <a16:creationId xmlns:a16="http://schemas.microsoft.com/office/drawing/2014/main" id="{BCCC0BBA-C212-497F-9CB2-51FC7F79C0B9}"/>
              </a:ext>
            </a:extLst>
          </p:cNvPr>
          <p:cNvSpPr txBox="1"/>
          <p:nvPr/>
        </p:nvSpPr>
        <p:spPr>
          <a:xfrm>
            <a:off x="6176864" y="5410287"/>
            <a:ext cx="2806960" cy="461665"/>
          </a:xfrm>
          <a:prstGeom prst="rect">
            <a:avLst/>
          </a:prstGeom>
          <a:noFill/>
        </p:spPr>
        <p:txBody>
          <a:bodyPr wrap="square" rtlCol="0">
            <a:spAutoFit/>
          </a:bodyPr>
          <a:lstStyle/>
          <a:p>
            <a:pPr algn="ctr"/>
            <a:r>
              <a:rPr lang="en-US" sz="2400" b="1" dirty="0">
                <a:solidFill>
                  <a:schemeClr val="accent2"/>
                </a:solidFill>
                <a:latin typeface="+mj-lt"/>
              </a:rPr>
              <a:t>Projected New Jobs</a:t>
            </a:r>
          </a:p>
        </p:txBody>
      </p:sp>
      <p:sp>
        <p:nvSpPr>
          <p:cNvPr id="8" name="TextBox 7">
            <a:extLst>
              <a:ext uri="{FF2B5EF4-FFF2-40B4-BE49-F238E27FC236}">
                <a16:creationId xmlns:a16="http://schemas.microsoft.com/office/drawing/2014/main" id="{47FB9A70-36BA-4E65-9452-6D605E38530F}"/>
              </a:ext>
            </a:extLst>
          </p:cNvPr>
          <p:cNvSpPr txBox="1"/>
          <p:nvPr/>
        </p:nvSpPr>
        <p:spPr>
          <a:xfrm>
            <a:off x="3602641" y="4475779"/>
            <a:ext cx="2551814" cy="461665"/>
          </a:xfrm>
          <a:prstGeom prst="rect">
            <a:avLst/>
          </a:prstGeom>
          <a:noFill/>
        </p:spPr>
        <p:txBody>
          <a:bodyPr wrap="square" rtlCol="0">
            <a:spAutoFit/>
          </a:bodyPr>
          <a:lstStyle/>
          <a:p>
            <a:pPr algn="ctr"/>
            <a:r>
              <a:rPr lang="en-US" sz="2400" b="1" dirty="0">
                <a:solidFill>
                  <a:schemeClr val="accent6"/>
                </a:solidFill>
                <a:latin typeface="+mj-lt"/>
              </a:rPr>
              <a:t>Median Wages</a:t>
            </a:r>
          </a:p>
        </p:txBody>
      </p:sp>
      <p:pic>
        <p:nvPicPr>
          <p:cNvPr id="11" name="Picture 10">
            <a:extLst>
              <a:ext uri="{FF2B5EF4-FFF2-40B4-BE49-F238E27FC236}">
                <a16:creationId xmlns:a16="http://schemas.microsoft.com/office/drawing/2014/main" id="{A33F2D3E-B810-46A9-80E7-1ACBEFE7C77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68580" y="3337029"/>
            <a:ext cx="2105118" cy="1578839"/>
          </a:xfrm>
          <a:prstGeom prst="rect">
            <a:avLst/>
          </a:prstGeom>
        </p:spPr>
      </p:pic>
      <p:pic>
        <p:nvPicPr>
          <p:cNvPr id="14" name="Picture 13">
            <a:extLst>
              <a:ext uri="{FF2B5EF4-FFF2-40B4-BE49-F238E27FC236}">
                <a16:creationId xmlns:a16="http://schemas.microsoft.com/office/drawing/2014/main" id="{8EAABE46-2850-45CB-94BB-B1D07DBE5149}"/>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3832901" y="2908882"/>
            <a:ext cx="2086772" cy="1392002"/>
          </a:xfrm>
          <a:prstGeom prst="rect">
            <a:avLst/>
          </a:prstGeom>
        </p:spPr>
      </p:pic>
      <p:pic>
        <p:nvPicPr>
          <p:cNvPr id="17" name="Picture 16">
            <a:extLst>
              <a:ext uri="{FF2B5EF4-FFF2-40B4-BE49-F238E27FC236}">
                <a16:creationId xmlns:a16="http://schemas.microsoft.com/office/drawing/2014/main" id="{94134FF0-284E-4306-8C03-8F0685D6E2E7}"/>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6583399" y="3693239"/>
            <a:ext cx="2086772" cy="1565079"/>
          </a:xfrm>
          <a:prstGeom prst="rect">
            <a:avLst/>
          </a:prstGeom>
          <a:effectLst>
            <a:softEdge rad="31750"/>
          </a:effectLst>
        </p:spPr>
      </p:pic>
    </p:spTree>
    <p:extLst>
      <p:ext uri="{BB962C8B-B14F-4D97-AF65-F5344CB8AC3E}">
        <p14:creationId xmlns:p14="http://schemas.microsoft.com/office/powerpoint/2010/main" val="18010837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4322C3A9-28B6-4F30-9815-78E4E9097D0C}"/>
              </a:ext>
            </a:extLst>
          </p:cNvPr>
          <p:cNvPicPr>
            <a:picLocks noChangeAspect="1"/>
          </p:cNvPicPr>
          <p:nvPr/>
        </p:nvPicPr>
        <p:blipFill>
          <a:blip r:embed="rId2"/>
          <a:stretch>
            <a:fillRect/>
          </a:stretch>
        </p:blipFill>
        <p:spPr>
          <a:xfrm>
            <a:off x="6779602" y="3204137"/>
            <a:ext cx="5003241" cy="3165631"/>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1EC2CCE3-1A08-4DD2-AED5-670CF0E685D9}"/>
              </a:ext>
            </a:extLst>
          </p:cNvPr>
          <p:cNvSpPr>
            <a:spLocks noGrp="1"/>
          </p:cNvSpPr>
          <p:nvPr>
            <p:ph type="title"/>
          </p:nvPr>
        </p:nvSpPr>
        <p:spPr/>
        <p:txBody>
          <a:bodyPr/>
          <a:lstStyle/>
          <a:p>
            <a:r>
              <a:rPr lang="en-US" dirty="0"/>
              <a:t>       </a:t>
            </a:r>
            <a:r>
              <a:rPr lang="en-US" sz="3200" dirty="0"/>
              <a:t>Labor Market Exploration</a:t>
            </a:r>
          </a:p>
        </p:txBody>
      </p:sp>
      <p:pic>
        <p:nvPicPr>
          <p:cNvPr id="11" name="Picture 10">
            <a:extLst>
              <a:ext uri="{FF2B5EF4-FFF2-40B4-BE49-F238E27FC236}">
                <a16:creationId xmlns:a16="http://schemas.microsoft.com/office/drawing/2014/main" id="{9F89AFC7-0FE2-46C7-AAF6-EC4CF28EB13E}"/>
              </a:ext>
            </a:extLst>
          </p:cNvPr>
          <p:cNvPicPr>
            <a:picLocks noChangeAspect="1"/>
          </p:cNvPicPr>
          <p:nvPr/>
        </p:nvPicPr>
        <p:blipFill>
          <a:blip r:embed="rId3"/>
          <a:stretch>
            <a:fillRect/>
          </a:stretch>
        </p:blipFill>
        <p:spPr>
          <a:xfrm>
            <a:off x="8200801" y="314689"/>
            <a:ext cx="2913198" cy="2754238"/>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25" name="Picture 24">
            <a:extLst>
              <a:ext uri="{FF2B5EF4-FFF2-40B4-BE49-F238E27FC236}">
                <a16:creationId xmlns:a16="http://schemas.microsoft.com/office/drawing/2014/main" id="{12A0D60B-99F8-48B0-B085-045BB3F5B31E}"/>
              </a:ext>
            </a:extLst>
          </p:cNvPr>
          <p:cNvPicPr>
            <a:picLocks noChangeAspect="1"/>
          </p:cNvPicPr>
          <p:nvPr/>
        </p:nvPicPr>
        <p:blipFill>
          <a:blip r:embed="rId4"/>
          <a:stretch>
            <a:fillRect/>
          </a:stretch>
        </p:blipFill>
        <p:spPr>
          <a:xfrm>
            <a:off x="6384977" y="1438501"/>
            <a:ext cx="1487719" cy="1269094"/>
          </a:xfrm>
          <a:prstGeom prst="rect">
            <a:avLst/>
          </a:prstGeom>
        </p:spPr>
      </p:pic>
      <p:pic>
        <p:nvPicPr>
          <p:cNvPr id="24" name="Picture 23">
            <a:extLst>
              <a:ext uri="{FF2B5EF4-FFF2-40B4-BE49-F238E27FC236}">
                <a16:creationId xmlns:a16="http://schemas.microsoft.com/office/drawing/2014/main" id="{785BB381-B668-404A-A1BB-BFA60E48E209}"/>
              </a:ext>
            </a:extLst>
          </p:cNvPr>
          <p:cNvPicPr>
            <a:picLocks noChangeAspect="1"/>
          </p:cNvPicPr>
          <p:nvPr/>
        </p:nvPicPr>
        <p:blipFill>
          <a:blip r:embed="rId5"/>
          <a:stretch>
            <a:fillRect/>
          </a:stretch>
        </p:blipFill>
        <p:spPr>
          <a:xfrm>
            <a:off x="4153365" y="1740424"/>
            <a:ext cx="1653659" cy="1463713"/>
          </a:xfrm>
          <a:prstGeom prst="rect">
            <a:avLst/>
          </a:prstGeom>
        </p:spPr>
      </p:pic>
      <p:pic>
        <p:nvPicPr>
          <p:cNvPr id="45" name="Picture 44">
            <a:extLst>
              <a:ext uri="{FF2B5EF4-FFF2-40B4-BE49-F238E27FC236}">
                <a16:creationId xmlns:a16="http://schemas.microsoft.com/office/drawing/2014/main" id="{6596E8F1-C191-4B61-888E-5412879B2195}"/>
              </a:ext>
            </a:extLst>
          </p:cNvPr>
          <p:cNvPicPr>
            <a:picLocks noChangeAspect="1"/>
          </p:cNvPicPr>
          <p:nvPr/>
        </p:nvPicPr>
        <p:blipFill>
          <a:blip r:embed="rId6"/>
          <a:stretch>
            <a:fillRect/>
          </a:stretch>
        </p:blipFill>
        <p:spPr>
          <a:xfrm>
            <a:off x="838200" y="1291774"/>
            <a:ext cx="2718428" cy="2020594"/>
          </a:xfrm>
          <a:prstGeom prst="rect">
            <a:avLst/>
          </a:prstGeom>
        </p:spPr>
      </p:pic>
      <p:pic>
        <p:nvPicPr>
          <p:cNvPr id="47" name="Picture 46">
            <a:extLst>
              <a:ext uri="{FF2B5EF4-FFF2-40B4-BE49-F238E27FC236}">
                <a16:creationId xmlns:a16="http://schemas.microsoft.com/office/drawing/2014/main" id="{2E995B0E-7D06-4FF8-81AB-2475704FF0BE}"/>
              </a:ext>
            </a:extLst>
          </p:cNvPr>
          <p:cNvPicPr>
            <a:picLocks noChangeAspect="1"/>
          </p:cNvPicPr>
          <p:nvPr/>
        </p:nvPicPr>
        <p:blipFill>
          <a:blip r:embed="rId7"/>
          <a:stretch>
            <a:fillRect/>
          </a:stretch>
        </p:blipFill>
        <p:spPr>
          <a:xfrm>
            <a:off x="838200" y="174364"/>
            <a:ext cx="859246" cy="829097"/>
          </a:xfrm>
          <a:prstGeom prst="rect">
            <a:avLst/>
          </a:prstGeom>
        </p:spPr>
      </p:pic>
      <p:pic>
        <p:nvPicPr>
          <p:cNvPr id="9" name="Picture 8">
            <a:extLst>
              <a:ext uri="{FF2B5EF4-FFF2-40B4-BE49-F238E27FC236}">
                <a16:creationId xmlns:a16="http://schemas.microsoft.com/office/drawing/2014/main" id="{34FB772C-9DA0-43BD-A7EB-D0DC8D0ADBBB}"/>
              </a:ext>
            </a:extLst>
          </p:cNvPr>
          <p:cNvPicPr>
            <a:picLocks noChangeAspect="1"/>
          </p:cNvPicPr>
          <p:nvPr/>
        </p:nvPicPr>
        <p:blipFill>
          <a:blip r:embed="rId8"/>
          <a:stretch>
            <a:fillRect/>
          </a:stretch>
        </p:blipFill>
        <p:spPr>
          <a:xfrm>
            <a:off x="409157" y="3429000"/>
            <a:ext cx="5875024" cy="2925065"/>
          </a:xfrm>
          <a:prstGeom prst="rect">
            <a:avLst/>
          </a:prstGeom>
          <a:noFill/>
          <a:ln>
            <a:solidFill>
              <a:schemeClr val="bg1">
                <a:lumMod val="75000"/>
              </a:schemeClr>
            </a:solidFill>
          </a:ln>
          <a:effectLst>
            <a:outerShdw blurRad="50800" dist="38100" dir="2700000" algn="tl" rotWithShape="0">
              <a:prstClr val="black">
                <a:alpha val="40000"/>
              </a:prstClr>
            </a:outerShdw>
          </a:effectLst>
        </p:spPr>
      </p:pic>
      <p:pic>
        <p:nvPicPr>
          <p:cNvPr id="55" name="Picture 54">
            <a:extLst>
              <a:ext uri="{FF2B5EF4-FFF2-40B4-BE49-F238E27FC236}">
                <a16:creationId xmlns:a16="http://schemas.microsoft.com/office/drawing/2014/main" id="{017C2AC5-74F5-45DE-9B5B-E78A5A6722D0}"/>
              </a:ext>
            </a:extLst>
          </p:cNvPr>
          <p:cNvPicPr>
            <a:picLocks noChangeAspect="1"/>
          </p:cNvPicPr>
          <p:nvPr/>
        </p:nvPicPr>
        <p:blipFill>
          <a:blip r:embed="rId9"/>
          <a:stretch>
            <a:fillRect/>
          </a:stretch>
        </p:blipFill>
        <p:spPr>
          <a:xfrm>
            <a:off x="6873311" y="479679"/>
            <a:ext cx="729144" cy="506780"/>
          </a:xfrm>
          <a:prstGeom prst="rect">
            <a:avLst/>
          </a:prstGeom>
        </p:spPr>
      </p:pic>
    </p:spTree>
    <p:extLst>
      <p:ext uri="{BB962C8B-B14F-4D97-AF65-F5344CB8AC3E}">
        <p14:creationId xmlns:p14="http://schemas.microsoft.com/office/powerpoint/2010/main" val="34838043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835BC2B-72B6-45AB-9A46-0A22A635D8D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360030" y="4622214"/>
            <a:ext cx="2277795" cy="1708346"/>
          </a:xfrm>
          <a:prstGeom prst="rect">
            <a:avLst/>
          </a:prstGeom>
          <a:effectLst>
            <a:softEdge rad="127000"/>
          </a:effectLst>
        </p:spPr>
      </p:pic>
      <p:sp>
        <p:nvSpPr>
          <p:cNvPr id="2" name="Title 1">
            <a:extLst>
              <a:ext uri="{FF2B5EF4-FFF2-40B4-BE49-F238E27FC236}">
                <a16:creationId xmlns:a16="http://schemas.microsoft.com/office/drawing/2014/main" id="{7D95F466-A4DF-495A-B930-DA7A1B78E877}"/>
              </a:ext>
            </a:extLst>
          </p:cNvPr>
          <p:cNvSpPr>
            <a:spLocks noGrp="1"/>
          </p:cNvSpPr>
          <p:nvPr>
            <p:ph type="title"/>
          </p:nvPr>
        </p:nvSpPr>
        <p:spPr/>
        <p:txBody>
          <a:bodyPr/>
          <a:lstStyle/>
          <a:p>
            <a:r>
              <a:rPr lang="en-US" dirty="0"/>
              <a:t>Professional Development</a:t>
            </a:r>
          </a:p>
        </p:txBody>
      </p:sp>
      <p:sp>
        <p:nvSpPr>
          <p:cNvPr id="3" name="Content Placeholder 2">
            <a:extLst>
              <a:ext uri="{FF2B5EF4-FFF2-40B4-BE49-F238E27FC236}">
                <a16:creationId xmlns:a16="http://schemas.microsoft.com/office/drawing/2014/main" id="{24E14BB9-FABA-4377-B947-BB2723DBD6ED}"/>
              </a:ext>
            </a:extLst>
          </p:cNvPr>
          <p:cNvSpPr>
            <a:spLocks noGrp="1"/>
          </p:cNvSpPr>
          <p:nvPr>
            <p:ph idx="1"/>
          </p:nvPr>
        </p:nvSpPr>
        <p:spPr>
          <a:xfrm>
            <a:off x="588492" y="1366410"/>
            <a:ext cx="4581588" cy="3590664"/>
          </a:xfrm>
        </p:spPr>
        <p:txBody>
          <a:bodyPr>
            <a:normAutofit fontScale="92500" lnSpcReduction="20000"/>
          </a:bodyPr>
          <a:lstStyle/>
          <a:p>
            <a:pPr marL="0" indent="0" algn="ctr">
              <a:buNone/>
            </a:pPr>
            <a:r>
              <a:rPr lang="en-US" b="1" dirty="0">
                <a:solidFill>
                  <a:schemeClr val="accent6"/>
                </a:solidFill>
              </a:rPr>
              <a:t>Labor Market Exploration </a:t>
            </a:r>
          </a:p>
          <a:p>
            <a:pPr marL="0" indent="0" algn="ctr">
              <a:buNone/>
            </a:pPr>
            <a:r>
              <a:rPr lang="en-US" b="1" dirty="0">
                <a:solidFill>
                  <a:schemeClr val="accent6"/>
                </a:solidFill>
              </a:rPr>
              <a:t>for Educators</a:t>
            </a:r>
          </a:p>
          <a:p>
            <a:pPr lvl="1"/>
            <a:endParaRPr lang="en-US" sz="1400" dirty="0"/>
          </a:p>
          <a:p>
            <a:pPr lvl="1"/>
            <a:r>
              <a:rPr lang="en-US" dirty="0"/>
              <a:t>Four Modules (1 hour each)</a:t>
            </a:r>
          </a:p>
          <a:p>
            <a:pPr lvl="2"/>
            <a:r>
              <a:rPr lang="en-US" dirty="0"/>
              <a:t>Online Access</a:t>
            </a:r>
          </a:p>
          <a:p>
            <a:pPr lvl="2"/>
            <a:r>
              <a:rPr lang="en-US" dirty="0"/>
              <a:t>Video Tutorials</a:t>
            </a:r>
          </a:p>
          <a:p>
            <a:pPr lvl="2"/>
            <a:r>
              <a:rPr lang="en-US" dirty="0"/>
              <a:t>Printable Guides</a:t>
            </a:r>
          </a:p>
          <a:p>
            <a:pPr lvl="2"/>
            <a:r>
              <a:rPr lang="en-US" dirty="0"/>
              <a:t>Resource Center</a:t>
            </a:r>
          </a:p>
          <a:p>
            <a:pPr marL="914400" lvl="2" indent="0">
              <a:buNone/>
            </a:pPr>
            <a:endParaRPr lang="en-US" sz="900" dirty="0"/>
          </a:p>
          <a:p>
            <a:pPr lvl="1"/>
            <a:r>
              <a:rPr lang="en-US" dirty="0"/>
              <a:t>Assessments</a:t>
            </a:r>
          </a:p>
          <a:p>
            <a:pPr lvl="2"/>
            <a:r>
              <a:rPr lang="en-US" dirty="0"/>
              <a:t>Each module concludes with a multiple-choice assessment.</a:t>
            </a:r>
          </a:p>
        </p:txBody>
      </p:sp>
      <p:graphicFrame>
        <p:nvGraphicFramePr>
          <p:cNvPr id="5" name="Diagram 4">
            <a:extLst>
              <a:ext uri="{FF2B5EF4-FFF2-40B4-BE49-F238E27FC236}">
                <a16:creationId xmlns:a16="http://schemas.microsoft.com/office/drawing/2014/main" id="{A277BB50-8C4F-4D66-870F-F5DF98692968}"/>
              </a:ext>
            </a:extLst>
          </p:cNvPr>
          <p:cNvGraphicFramePr/>
          <p:nvPr/>
        </p:nvGraphicFramePr>
        <p:xfrm>
          <a:off x="5447293" y="1067945"/>
          <a:ext cx="6236617" cy="526261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4" name="Picture 13">
            <a:extLst>
              <a:ext uri="{FF2B5EF4-FFF2-40B4-BE49-F238E27FC236}">
                <a16:creationId xmlns:a16="http://schemas.microsoft.com/office/drawing/2014/main" id="{23C4507A-08D9-4A1F-AB45-0E440B5C77BA}"/>
              </a:ext>
            </a:extLst>
          </p:cNvPr>
          <p:cNvPicPr>
            <a:picLocks noChangeAspect="1"/>
          </p:cNvPicPr>
          <p:nvPr/>
        </p:nvPicPr>
        <p:blipFill>
          <a:blip r:embed="rId10"/>
          <a:stretch>
            <a:fillRect/>
          </a:stretch>
        </p:blipFill>
        <p:spPr>
          <a:xfrm>
            <a:off x="4298046" y="5432432"/>
            <a:ext cx="872034" cy="797135"/>
          </a:xfrm>
          <a:prstGeom prst="rect">
            <a:avLst/>
          </a:prstGeom>
        </p:spPr>
      </p:pic>
      <p:pic>
        <p:nvPicPr>
          <p:cNvPr id="15" name="Picture 14">
            <a:extLst>
              <a:ext uri="{FF2B5EF4-FFF2-40B4-BE49-F238E27FC236}">
                <a16:creationId xmlns:a16="http://schemas.microsoft.com/office/drawing/2014/main" id="{E8A69968-2BFA-43AD-B303-48A4A7CF77C8}"/>
              </a:ext>
            </a:extLst>
          </p:cNvPr>
          <p:cNvPicPr>
            <a:picLocks noChangeAspect="1"/>
          </p:cNvPicPr>
          <p:nvPr/>
        </p:nvPicPr>
        <p:blipFill>
          <a:blip r:embed="rId11"/>
          <a:stretch>
            <a:fillRect/>
          </a:stretch>
        </p:blipFill>
        <p:spPr>
          <a:xfrm>
            <a:off x="3426013" y="4940804"/>
            <a:ext cx="818112" cy="797135"/>
          </a:xfrm>
          <a:prstGeom prst="rect">
            <a:avLst/>
          </a:prstGeom>
        </p:spPr>
      </p:pic>
    </p:spTree>
    <p:extLst>
      <p:ext uri="{BB962C8B-B14F-4D97-AF65-F5344CB8AC3E}">
        <p14:creationId xmlns:p14="http://schemas.microsoft.com/office/powerpoint/2010/main" val="2539099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E865E-674C-4BA1-975C-E65D244AE38A}"/>
              </a:ext>
            </a:extLst>
          </p:cNvPr>
          <p:cNvSpPr>
            <a:spLocks noGrp="1"/>
          </p:cNvSpPr>
          <p:nvPr>
            <p:ph type="title"/>
          </p:nvPr>
        </p:nvSpPr>
        <p:spPr/>
        <p:txBody>
          <a:bodyPr/>
          <a:lstStyle/>
          <a:p>
            <a:r>
              <a:rPr lang="en-US" dirty="0"/>
              <a:t>Professional Development</a:t>
            </a:r>
          </a:p>
        </p:txBody>
      </p:sp>
      <p:pic>
        <p:nvPicPr>
          <p:cNvPr id="5" name="Picture 4">
            <a:extLst>
              <a:ext uri="{FF2B5EF4-FFF2-40B4-BE49-F238E27FC236}">
                <a16:creationId xmlns:a16="http://schemas.microsoft.com/office/drawing/2014/main" id="{0022A46C-8B79-4162-8B1B-40B89FE798FF}"/>
              </a:ext>
            </a:extLst>
          </p:cNvPr>
          <p:cNvPicPr>
            <a:picLocks noChangeAspect="1"/>
          </p:cNvPicPr>
          <p:nvPr/>
        </p:nvPicPr>
        <p:blipFill>
          <a:blip r:embed="rId2"/>
          <a:stretch>
            <a:fillRect/>
          </a:stretch>
        </p:blipFill>
        <p:spPr>
          <a:xfrm>
            <a:off x="505746" y="1268292"/>
            <a:ext cx="3572034" cy="1997045"/>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1702DCD8-9208-45E2-9F4F-6F330E6D1666}"/>
              </a:ext>
            </a:extLst>
          </p:cNvPr>
          <p:cNvPicPr>
            <a:picLocks noChangeAspect="1"/>
          </p:cNvPicPr>
          <p:nvPr/>
        </p:nvPicPr>
        <p:blipFill>
          <a:blip r:embed="rId3"/>
          <a:stretch>
            <a:fillRect/>
          </a:stretch>
        </p:blipFill>
        <p:spPr>
          <a:xfrm>
            <a:off x="1032044" y="2261826"/>
            <a:ext cx="3572034" cy="2007021"/>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1420470C-C50A-41EA-B8BD-D2BD747ECA09}"/>
              </a:ext>
            </a:extLst>
          </p:cNvPr>
          <p:cNvPicPr>
            <a:picLocks noChangeAspect="1"/>
          </p:cNvPicPr>
          <p:nvPr/>
        </p:nvPicPr>
        <p:blipFill>
          <a:blip r:embed="rId4"/>
          <a:stretch>
            <a:fillRect/>
          </a:stretch>
        </p:blipFill>
        <p:spPr>
          <a:xfrm>
            <a:off x="1704058" y="3235096"/>
            <a:ext cx="3572034" cy="1999005"/>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91E20B2D-16DD-48F8-843E-9CF2B20D897B}"/>
              </a:ext>
            </a:extLst>
          </p:cNvPr>
          <p:cNvPicPr>
            <a:picLocks noChangeAspect="1"/>
          </p:cNvPicPr>
          <p:nvPr/>
        </p:nvPicPr>
        <p:blipFill>
          <a:blip r:embed="rId5"/>
          <a:stretch>
            <a:fillRect/>
          </a:stretch>
        </p:blipFill>
        <p:spPr>
          <a:xfrm>
            <a:off x="2510562" y="4236425"/>
            <a:ext cx="3585438" cy="1995352"/>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720C9DB8-2B2A-4E2A-BC11-976BD7A220C6}"/>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8490955" y="377499"/>
            <a:ext cx="2600086" cy="3412086"/>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897FF8C1-AEF0-455C-9FAD-754D68143DBC}"/>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7153432" y="1955928"/>
            <a:ext cx="2600086" cy="3412086"/>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id="{FC2EE529-BDB8-4801-BB06-A7F871B62CA8}"/>
              </a:ext>
            </a:extLst>
          </p:cNvPr>
          <p:cNvPicPr>
            <a:picLocks noChangeAspect="1"/>
          </p:cNvPicPr>
          <p:nvPr/>
        </p:nvPicPr>
        <p:blipFill>
          <a:blip r:embed="rId8"/>
          <a:stretch>
            <a:fillRect/>
          </a:stretch>
        </p:blipFill>
        <p:spPr>
          <a:xfrm>
            <a:off x="9030772" y="2819690"/>
            <a:ext cx="2600086" cy="3412087"/>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18" name="TextBox 17">
            <a:extLst>
              <a:ext uri="{FF2B5EF4-FFF2-40B4-BE49-F238E27FC236}">
                <a16:creationId xmlns:a16="http://schemas.microsoft.com/office/drawing/2014/main" id="{7B1A6AE8-1F9F-437F-BFA3-6FDE72A2A816}"/>
              </a:ext>
            </a:extLst>
          </p:cNvPr>
          <p:cNvSpPr txBox="1"/>
          <p:nvPr/>
        </p:nvSpPr>
        <p:spPr>
          <a:xfrm>
            <a:off x="4453950" y="1544852"/>
            <a:ext cx="2062687" cy="830997"/>
          </a:xfrm>
          <a:prstGeom prst="rect">
            <a:avLst/>
          </a:prstGeom>
          <a:noFill/>
        </p:spPr>
        <p:txBody>
          <a:bodyPr wrap="square" rtlCol="0">
            <a:spAutoFit/>
          </a:bodyPr>
          <a:lstStyle/>
          <a:p>
            <a:pPr algn="ctr"/>
            <a:r>
              <a:rPr lang="en-US" sz="2400" dirty="0">
                <a:solidFill>
                  <a:schemeClr val="accent5"/>
                </a:solidFill>
              </a:rPr>
              <a:t>Online Video </a:t>
            </a:r>
          </a:p>
          <a:p>
            <a:pPr algn="ctr"/>
            <a:r>
              <a:rPr lang="en-US" sz="2400" dirty="0">
                <a:solidFill>
                  <a:schemeClr val="accent5"/>
                </a:solidFill>
              </a:rPr>
              <a:t>Tutorials </a:t>
            </a:r>
          </a:p>
        </p:txBody>
      </p:sp>
      <p:sp>
        <p:nvSpPr>
          <p:cNvPr id="19" name="TextBox 18">
            <a:extLst>
              <a:ext uri="{FF2B5EF4-FFF2-40B4-BE49-F238E27FC236}">
                <a16:creationId xmlns:a16="http://schemas.microsoft.com/office/drawing/2014/main" id="{30EF486D-22E0-43AE-865C-A89E0C5DDBF0}"/>
              </a:ext>
            </a:extLst>
          </p:cNvPr>
          <p:cNvSpPr txBox="1"/>
          <p:nvPr/>
        </p:nvSpPr>
        <p:spPr>
          <a:xfrm>
            <a:off x="6516637" y="5569063"/>
            <a:ext cx="2461658" cy="461665"/>
          </a:xfrm>
          <a:prstGeom prst="rect">
            <a:avLst/>
          </a:prstGeom>
          <a:noFill/>
        </p:spPr>
        <p:txBody>
          <a:bodyPr wrap="square" rtlCol="0">
            <a:spAutoFit/>
          </a:bodyPr>
          <a:lstStyle/>
          <a:p>
            <a:pPr algn="ctr"/>
            <a:r>
              <a:rPr lang="en-US" sz="2400" dirty="0">
                <a:solidFill>
                  <a:schemeClr val="accent5"/>
                </a:solidFill>
              </a:rPr>
              <a:t>Printable Guides</a:t>
            </a:r>
          </a:p>
        </p:txBody>
      </p:sp>
    </p:spTree>
    <p:extLst>
      <p:ext uri="{BB962C8B-B14F-4D97-AF65-F5344CB8AC3E}">
        <p14:creationId xmlns:p14="http://schemas.microsoft.com/office/powerpoint/2010/main" val="36919908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Arrow: Curved Down 25">
            <a:extLst>
              <a:ext uri="{FF2B5EF4-FFF2-40B4-BE49-F238E27FC236}">
                <a16:creationId xmlns:a16="http://schemas.microsoft.com/office/drawing/2014/main" id="{F395C430-D535-4B6B-B0E3-F22A713A995E}"/>
              </a:ext>
            </a:extLst>
          </p:cNvPr>
          <p:cNvSpPr/>
          <p:nvPr/>
        </p:nvSpPr>
        <p:spPr>
          <a:xfrm>
            <a:off x="5109092" y="1279351"/>
            <a:ext cx="2881987" cy="1195975"/>
          </a:xfrm>
          <a:prstGeom prst="curvedDownArrow">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A5CE865E-674C-4BA1-975C-E65D244AE38A}"/>
              </a:ext>
            </a:extLst>
          </p:cNvPr>
          <p:cNvSpPr>
            <a:spLocks noGrp="1"/>
          </p:cNvSpPr>
          <p:nvPr>
            <p:ph type="title"/>
          </p:nvPr>
        </p:nvSpPr>
        <p:spPr>
          <a:xfrm>
            <a:off x="838200" y="365126"/>
            <a:ext cx="10515600" cy="735886"/>
          </a:xfrm>
        </p:spPr>
        <p:txBody>
          <a:bodyPr/>
          <a:lstStyle/>
          <a:p>
            <a:r>
              <a:rPr lang="en-US" dirty="0"/>
              <a:t>Professional Development</a:t>
            </a:r>
          </a:p>
        </p:txBody>
      </p:sp>
      <p:pic>
        <p:nvPicPr>
          <p:cNvPr id="3" name="Picture 2">
            <a:hlinkClick r:id="rId2"/>
            <a:extLst>
              <a:ext uri="{FF2B5EF4-FFF2-40B4-BE49-F238E27FC236}">
                <a16:creationId xmlns:a16="http://schemas.microsoft.com/office/drawing/2014/main" id="{018817F7-E9C9-413E-8E7F-A0B8046203BE}"/>
              </a:ext>
            </a:extLst>
          </p:cNvPr>
          <p:cNvPicPr>
            <a:picLocks noChangeAspect="1"/>
          </p:cNvPicPr>
          <p:nvPr/>
        </p:nvPicPr>
        <p:blipFill>
          <a:blip r:embed="rId3"/>
          <a:stretch>
            <a:fillRect/>
          </a:stretch>
        </p:blipFill>
        <p:spPr>
          <a:xfrm>
            <a:off x="444398" y="1848351"/>
            <a:ext cx="5906548" cy="4308444"/>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15" name="Picture 14">
            <a:hlinkClick r:id="rId4"/>
            <a:extLst>
              <a:ext uri="{FF2B5EF4-FFF2-40B4-BE49-F238E27FC236}">
                <a16:creationId xmlns:a16="http://schemas.microsoft.com/office/drawing/2014/main" id="{6D3025F9-C2D6-481B-9125-B22405376993}"/>
              </a:ext>
            </a:extLst>
          </p:cNvPr>
          <p:cNvPicPr>
            <a:picLocks noChangeAspect="1"/>
          </p:cNvPicPr>
          <p:nvPr/>
        </p:nvPicPr>
        <p:blipFill>
          <a:blip r:embed="rId5"/>
          <a:stretch>
            <a:fillRect/>
          </a:stretch>
        </p:blipFill>
        <p:spPr>
          <a:xfrm>
            <a:off x="8281057" y="223638"/>
            <a:ext cx="3270362" cy="2413838"/>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16" name="TextBox 15">
            <a:hlinkClick r:id="rId2"/>
            <a:extLst>
              <a:ext uri="{FF2B5EF4-FFF2-40B4-BE49-F238E27FC236}">
                <a16:creationId xmlns:a16="http://schemas.microsoft.com/office/drawing/2014/main" id="{9DDD2BA8-B379-4E88-966E-409CA9B0D7DD}"/>
              </a:ext>
            </a:extLst>
          </p:cNvPr>
          <p:cNvSpPr txBox="1"/>
          <p:nvPr/>
        </p:nvSpPr>
        <p:spPr>
          <a:xfrm>
            <a:off x="1776235" y="1316748"/>
            <a:ext cx="3242873" cy="461665"/>
          </a:xfrm>
          <a:prstGeom prst="rect">
            <a:avLst/>
          </a:prstGeom>
          <a:noFill/>
        </p:spPr>
        <p:txBody>
          <a:bodyPr wrap="square" rtlCol="0">
            <a:spAutoFit/>
          </a:bodyPr>
          <a:lstStyle/>
          <a:p>
            <a:pPr algn="ctr"/>
            <a:r>
              <a:rPr lang="en-US" sz="2400" dirty="0">
                <a:solidFill>
                  <a:schemeClr val="accent5"/>
                </a:solidFill>
              </a:rPr>
              <a:t>Online Resource Center</a:t>
            </a:r>
          </a:p>
        </p:txBody>
      </p:sp>
      <p:sp>
        <p:nvSpPr>
          <p:cNvPr id="17" name="TextBox 16">
            <a:extLst>
              <a:ext uri="{FF2B5EF4-FFF2-40B4-BE49-F238E27FC236}">
                <a16:creationId xmlns:a16="http://schemas.microsoft.com/office/drawing/2014/main" id="{22B645B0-034E-4AF9-AA05-F58791845572}"/>
              </a:ext>
            </a:extLst>
          </p:cNvPr>
          <p:cNvSpPr txBox="1"/>
          <p:nvPr/>
        </p:nvSpPr>
        <p:spPr>
          <a:xfrm>
            <a:off x="8606276" y="2620251"/>
            <a:ext cx="2619924" cy="400110"/>
          </a:xfrm>
          <a:prstGeom prst="rect">
            <a:avLst/>
          </a:prstGeom>
          <a:noFill/>
        </p:spPr>
        <p:txBody>
          <a:bodyPr wrap="square" rtlCol="0">
            <a:spAutoFit/>
          </a:bodyPr>
          <a:lstStyle/>
          <a:p>
            <a:pPr algn="ctr"/>
            <a:r>
              <a:rPr lang="en-US" sz="2000" dirty="0">
                <a:solidFill>
                  <a:schemeClr val="accent5"/>
                </a:solidFill>
              </a:rPr>
              <a:t>Templates</a:t>
            </a:r>
          </a:p>
        </p:txBody>
      </p:sp>
      <p:pic>
        <p:nvPicPr>
          <p:cNvPr id="4" name="Picture 3">
            <a:extLst>
              <a:ext uri="{FF2B5EF4-FFF2-40B4-BE49-F238E27FC236}">
                <a16:creationId xmlns:a16="http://schemas.microsoft.com/office/drawing/2014/main" id="{64B98DF2-54F7-4E82-A985-A87B54985F9A}"/>
              </a:ext>
            </a:extLst>
          </p:cNvPr>
          <p:cNvPicPr>
            <a:picLocks noChangeAspect="1"/>
          </p:cNvPicPr>
          <p:nvPr/>
        </p:nvPicPr>
        <p:blipFill>
          <a:blip r:embed="rId6"/>
          <a:stretch>
            <a:fillRect/>
          </a:stretch>
        </p:blipFill>
        <p:spPr>
          <a:xfrm>
            <a:off x="9916238" y="3141355"/>
            <a:ext cx="2010776" cy="2837122"/>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20" name="TextBox 19">
            <a:extLst>
              <a:ext uri="{FF2B5EF4-FFF2-40B4-BE49-F238E27FC236}">
                <a16:creationId xmlns:a16="http://schemas.microsoft.com/office/drawing/2014/main" id="{4271129F-B708-491F-927D-EF97C1E04FF4}"/>
              </a:ext>
            </a:extLst>
          </p:cNvPr>
          <p:cNvSpPr txBox="1"/>
          <p:nvPr/>
        </p:nvSpPr>
        <p:spPr>
          <a:xfrm>
            <a:off x="9610707" y="5956740"/>
            <a:ext cx="2619924" cy="400110"/>
          </a:xfrm>
          <a:prstGeom prst="rect">
            <a:avLst/>
          </a:prstGeom>
          <a:noFill/>
        </p:spPr>
        <p:txBody>
          <a:bodyPr wrap="square" rtlCol="0">
            <a:spAutoFit/>
          </a:bodyPr>
          <a:lstStyle/>
          <a:p>
            <a:pPr algn="ctr"/>
            <a:r>
              <a:rPr lang="en-US" sz="2000" dirty="0">
                <a:solidFill>
                  <a:schemeClr val="accent5"/>
                </a:solidFill>
              </a:rPr>
              <a:t>Reports</a:t>
            </a:r>
          </a:p>
        </p:txBody>
      </p:sp>
      <p:pic>
        <p:nvPicPr>
          <p:cNvPr id="11" name="Picture 10">
            <a:extLst>
              <a:ext uri="{FF2B5EF4-FFF2-40B4-BE49-F238E27FC236}">
                <a16:creationId xmlns:a16="http://schemas.microsoft.com/office/drawing/2014/main" id="{3ECF9288-BD9A-4662-903D-86449F0D61CC}"/>
              </a:ext>
            </a:extLst>
          </p:cNvPr>
          <p:cNvPicPr>
            <a:picLocks noChangeAspect="1"/>
          </p:cNvPicPr>
          <p:nvPr/>
        </p:nvPicPr>
        <p:blipFill>
          <a:blip r:embed="rId7"/>
          <a:stretch>
            <a:fillRect/>
          </a:stretch>
        </p:blipFill>
        <p:spPr>
          <a:xfrm>
            <a:off x="7093734" y="3023330"/>
            <a:ext cx="2144859" cy="1449877"/>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22" name="TextBox 21">
            <a:extLst>
              <a:ext uri="{FF2B5EF4-FFF2-40B4-BE49-F238E27FC236}">
                <a16:creationId xmlns:a16="http://schemas.microsoft.com/office/drawing/2014/main" id="{AC7724BC-2F26-430C-86BE-217C1E3DCE22}"/>
              </a:ext>
            </a:extLst>
          </p:cNvPr>
          <p:cNvSpPr txBox="1"/>
          <p:nvPr/>
        </p:nvSpPr>
        <p:spPr>
          <a:xfrm>
            <a:off x="6823630" y="5485739"/>
            <a:ext cx="2619924" cy="400110"/>
          </a:xfrm>
          <a:prstGeom prst="rect">
            <a:avLst/>
          </a:prstGeom>
          <a:noFill/>
        </p:spPr>
        <p:txBody>
          <a:bodyPr wrap="square" rtlCol="0">
            <a:spAutoFit/>
          </a:bodyPr>
          <a:lstStyle/>
          <a:p>
            <a:pPr algn="ctr"/>
            <a:r>
              <a:rPr lang="en-US" sz="2000" dirty="0">
                <a:solidFill>
                  <a:schemeClr val="accent5"/>
                </a:solidFill>
              </a:rPr>
              <a:t>Websites</a:t>
            </a:r>
          </a:p>
        </p:txBody>
      </p:sp>
      <p:pic>
        <p:nvPicPr>
          <p:cNvPr id="23" name="Picture 22">
            <a:extLst>
              <a:ext uri="{FF2B5EF4-FFF2-40B4-BE49-F238E27FC236}">
                <a16:creationId xmlns:a16="http://schemas.microsoft.com/office/drawing/2014/main" id="{9515D992-5198-43D8-A6B5-627586775F4D}"/>
              </a:ext>
            </a:extLst>
          </p:cNvPr>
          <p:cNvPicPr>
            <a:picLocks noChangeAspect="1"/>
          </p:cNvPicPr>
          <p:nvPr/>
        </p:nvPicPr>
        <p:blipFill>
          <a:blip r:embed="rId8"/>
          <a:stretch>
            <a:fillRect/>
          </a:stretch>
        </p:blipFill>
        <p:spPr>
          <a:xfrm>
            <a:off x="6689023" y="4668428"/>
            <a:ext cx="3010951" cy="735886"/>
          </a:xfrm>
          <a:prstGeom prst="rect">
            <a:avLst/>
          </a:prstGeom>
          <a:ln>
            <a:solidFill>
              <a:schemeClr val="bg1">
                <a:lumMod val="6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982185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38435-4614-49A9-862B-0E97571F02B4}"/>
              </a:ext>
            </a:extLst>
          </p:cNvPr>
          <p:cNvSpPr>
            <a:spLocks noGrp="1"/>
          </p:cNvSpPr>
          <p:nvPr>
            <p:ph type="title"/>
          </p:nvPr>
        </p:nvSpPr>
        <p:spPr/>
        <p:txBody>
          <a:bodyPr/>
          <a:lstStyle/>
          <a:p>
            <a:r>
              <a:rPr lang="en-US" dirty="0"/>
              <a:t>Professional Development</a:t>
            </a:r>
          </a:p>
        </p:txBody>
      </p:sp>
      <p:pic>
        <p:nvPicPr>
          <p:cNvPr id="4" name="Picture 3">
            <a:extLst>
              <a:ext uri="{FF2B5EF4-FFF2-40B4-BE49-F238E27FC236}">
                <a16:creationId xmlns:a16="http://schemas.microsoft.com/office/drawing/2014/main" id="{5CD9861E-7939-45AB-822F-30F3D27CE92A}"/>
              </a:ext>
            </a:extLst>
          </p:cNvPr>
          <p:cNvPicPr>
            <a:picLocks noChangeAspect="1"/>
          </p:cNvPicPr>
          <p:nvPr/>
        </p:nvPicPr>
        <p:blipFill>
          <a:blip r:embed="rId2"/>
          <a:stretch>
            <a:fillRect/>
          </a:stretch>
        </p:blipFill>
        <p:spPr>
          <a:xfrm>
            <a:off x="838200" y="1358951"/>
            <a:ext cx="4243567" cy="4697506"/>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3517C71E-E62D-4FDA-BF7E-A18AD9AC0B70}"/>
              </a:ext>
            </a:extLst>
          </p:cNvPr>
          <p:cNvPicPr>
            <a:picLocks noChangeAspect="1"/>
          </p:cNvPicPr>
          <p:nvPr/>
        </p:nvPicPr>
        <p:blipFill>
          <a:blip r:embed="rId3"/>
          <a:stretch>
            <a:fillRect/>
          </a:stretch>
        </p:blipFill>
        <p:spPr>
          <a:xfrm>
            <a:off x="5510212" y="1264021"/>
            <a:ext cx="5843588" cy="4887365"/>
          </a:xfrm>
          <a:prstGeom prst="rect">
            <a:avLst/>
          </a:prstGeom>
          <a:ln>
            <a:solidFill>
              <a:schemeClr val="bg1">
                <a:lumMod val="7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299846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2CB14-6416-4ED2-9A51-C520752FAB4D}"/>
              </a:ext>
            </a:extLst>
          </p:cNvPr>
          <p:cNvSpPr>
            <a:spLocks noGrp="1"/>
          </p:cNvSpPr>
          <p:nvPr>
            <p:ph type="title"/>
          </p:nvPr>
        </p:nvSpPr>
        <p:spPr/>
        <p:txBody>
          <a:bodyPr/>
          <a:lstStyle/>
          <a:p>
            <a:r>
              <a:rPr lang="en-US" dirty="0"/>
              <a:t>Professional Development</a:t>
            </a:r>
          </a:p>
        </p:txBody>
      </p:sp>
      <p:pic>
        <p:nvPicPr>
          <p:cNvPr id="4" name="Picture 3">
            <a:extLst>
              <a:ext uri="{FF2B5EF4-FFF2-40B4-BE49-F238E27FC236}">
                <a16:creationId xmlns:a16="http://schemas.microsoft.com/office/drawing/2014/main" id="{B7572920-2001-48C9-AE77-DBE66A3764D5}"/>
              </a:ext>
            </a:extLst>
          </p:cNvPr>
          <p:cNvPicPr>
            <a:picLocks noChangeAspect="1"/>
          </p:cNvPicPr>
          <p:nvPr/>
        </p:nvPicPr>
        <p:blipFill>
          <a:blip r:embed="rId2"/>
          <a:stretch>
            <a:fillRect/>
          </a:stretch>
        </p:blipFill>
        <p:spPr>
          <a:xfrm>
            <a:off x="1084059" y="1239054"/>
            <a:ext cx="5011941" cy="5108946"/>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8BF4E9D2-7670-440D-B98E-21DBEA73F835}"/>
              </a:ext>
            </a:extLst>
          </p:cNvPr>
          <p:cNvPicPr>
            <a:picLocks noChangeAspect="1"/>
          </p:cNvPicPr>
          <p:nvPr/>
        </p:nvPicPr>
        <p:blipFill>
          <a:blip r:embed="rId3"/>
          <a:stretch>
            <a:fillRect/>
          </a:stretch>
        </p:blipFill>
        <p:spPr>
          <a:xfrm>
            <a:off x="6557640" y="995252"/>
            <a:ext cx="5169834" cy="2798275"/>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1A8D5170-0199-489E-A030-141F4ABC06BE}"/>
              </a:ext>
            </a:extLst>
          </p:cNvPr>
          <p:cNvPicPr>
            <a:picLocks noChangeAspect="1"/>
          </p:cNvPicPr>
          <p:nvPr/>
        </p:nvPicPr>
        <p:blipFill>
          <a:blip r:embed="rId4"/>
          <a:stretch>
            <a:fillRect/>
          </a:stretch>
        </p:blipFill>
        <p:spPr>
          <a:xfrm>
            <a:off x="6874346" y="3903718"/>
            <a:ext cx="4536422" cy="2444282"/>
          </a:xfrm>
          <a:prstGeom prst="rect">
            <a:avLst/>
          </a:prstGeom>
          <a:ln>
            <a:solidFill>
              <a:schemeClr val="bg1">
                <a:lumMod val="7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504527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E4FBA-84B8-4580-ADE5-F810FA3F94D5}"/>
              </a:ext>
            </a:extLst>
          </p:cNvPr>
          <p:cNvSpPr>
            <a:spLocks noGrp="1"/>
          </p:cNvSpPr>
          <p:nvPr>
            <p:ph type="title"/>
          </p:nvPr>
        </p:nvSpPr>
        <p:spPr/>
        <p:txBody>
          <a:bodyPr/>
          <a:lstStyle/>
          <a:p>
            <a:r>
              <a:rPr lang="en-US" dirty="0"/>
              <a:t>Professional Development</a:t>
            </a:r>
          </a:p>
        </p:txBody>
      </p:sp>
      <p:pic>
        <p:nvPicPr>
          <p:cNvPr id="5" name="Picture 4">
            <a:extLst>
              <a:ext uri="{FF2B5EF4-FFF2-40B4-BE49-F238E27FC236}">
                <a16:creationId xmlns:a16="http://schemas.microsoft.com/office/drawing/2014/main" id="{7E0FB590-F9F6-48AB-BF73-08F559551C81}"/>
              </a:ext>
            </a:extLst>
          </p:cNvPr>
          <p:cNvPicPr>
            <a:picLocks noChangeAspect="1"/>
          </p:cNvPicPr>
          <p:nvPr/>
        </p:nvPicPr>
        <p:blipFill>
          <a:blip r:embed="rId2"/>
          <a:stretch>
            <a:fillRect/>
          </a:stretch>
        </p:blipFill>
        <p:spPr>
          <a:xfrm>
            <a:off x="3607010" y="1228511"/>
            <a:ext cx="7328647" cy="5105218"/>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8E7BF3B2-CA77-4682-BFD7-B22066829D9A}"/>
              </a:ext>
            </a:extLst>
          </p:cNvPr>
          <p:cNvPicPr>
            <a:picLocks noChangeAspect="1"/>
          </p:cNvPicPr>
          <p:nvPr/>
        </p:nvPicPr>
        <p:blipFill>
          <a:blip r:embed="rId3"/>
          <a:stretch>
            <a:fillRect/>
          </a:stretch>
        </p:blipFill>
        <p:spPr>
          <a:xfrm>
            <a:off x="1256343" y="1466138"/>
            <a:ext cx="1981018" cy="4629964"/>
          </a:xfrm>
          <a:prstGeom prst="rect">
            <a:avLst/>
          </a:prstGeom>
          <a:ln>
            <a:solidFill>
              <a:schemeClr val="bg1">
                <a:lumMod val="7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996512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539678" y="1038677"/>
            <a:ext cx="4963290" cy="2486395"/>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4021073" y="4067955"/>
            <a:ext cx="3997960" cy="1242695"/>
          </a:xfrm>
          <a:prstGeom prst="rect">
            <a:avLst/>
          </a:prstGeom>
        </p:spPr>
        <p:txBody>
          <a:bodyPr vert="horz" wrap="square" lIns="0" tIns="156845" rIns="0" bIns="0" rtlCol="0">
            <a:spAutoFit/>
          </a:bodyPr>
          <a:lstStyle/>
          <a:p>
            <a:pPr marL="4445" algn="ctr">
              <a:lnSpc>
                <a:spcPct val="100000"/>
              </a:lnSpc>
              <a:spcBef>
                <a:spcPts val="1235"/>
              </a:spcBef>
            </a:pPr>
            <a:r>
              <a:rPr sz="3200" spc="-80" dirty="0">
                <a:solidFill>
                  <a:srgbClr val="57575A"/>
                </a:solidFill>
                <a:latin typeface="Arial"/>
                <a:cs typeface="Arial"/>
              </a:rPr>
              <a:t>Perkins </a:t>
            </a:r>
            <a:r>
              <a:rPr sz="3200" spc="-110" dirty="0">
                <a:solidFill>
                  <a:srgbClr val="57575A"/>
                </a:solidFill>
                <a:latin typeface="Arial"/>
                <a:cs typeface="Arial"/>
              </a:rPr>
              <a:t>V</a:t>
            </a:r>
            <a:r>
              <a:rPr sz="3200" spc="-250" dirty="0">
                <a:solidFill>
                  <a:srgbClr val="57575A"/>
                </a:solidFill>
                <a:latin typeface="Arial"/>
                <a:cs typeface="Arial"/>
              </a:rPr>
              <a:t> </a:t>
            </a:r>
            <a:r>
              <a:rPr sz="3200" dirty="0">
                <a:solidFill>
                  <a:srgbClr val="57575A"/>
                </a:solidFill>
                <a:latin typeface="Arial"/>
                <a:cs typeface="Arial"/>
              </a:rPr>
              <a:t>Overview</a:t>
            </a:r>
            <a:endParaRPr sz="3200">
              <a:latin typeface="Arial"/>
              <a:cs typeface="Arial"/>
            </a:endParaRPr>
          </a:p>
          <a:p>
            <a:pPr algn="ctr">
              <a:lnSpc>
                <a:spcPct val="100000"/>
              </a:lnSpc>
              <a:spcBef>
                <a:spcPts val="1065"/>
              </a:spcBef>
            </a:pPr>
            <a:r>
              <a:rPr sz="2950" i="1" spc="-114" dirty="0">
                <a:solidFill>
                  <a:srgbClr val="F7931E"/>
                </a:solidFill>
                <a:latin typeface="Arial"/>
                <a:cs typeface="Arial"/>
              </a:rPr>
              <a:t>Local </a:t>
            </a:r>
            <a:r>
              <a:rPr sz="2950" i="1" spc="-95" dirty="0">
                <a:solidFill>
                  <a:srgbClr val="F7931E"/>
                </a:solidFill>
                <a:latin typeface="Arial"/>
                <a:cs typeface="Arial"/>
              </a:rPr>
              <a:t>Needs</a:t>
            </a:r>
            <a:r>
              <a:rPr sz="2950" i="1" spc="-340" dirty="0">
                <a:solidFill>
                  <a:srgbClr val="F7931E"/>
                </a:solidFill>
                <a:latin typeface="Arial"/>
                <a:cs typeface="Arial"/>
              </a:rPr>
              <a:t> </a:t>
            </a:r>
            <a:r>
              <a:rPr sz="2950" i="1" spc="-135" dirty="0">
                <a:solidFill>
                  <a:srgbClr val="F7931E"/>
                </a:solidFill>
                <a:latin typeface="Arial"/>
                <a:cs typeface="Arial"/>
              </a:rPr>
              <a:t>Assessment</a:t>
            </a:r>
            <a:endParaRPr sz="2950">
              <a:latin typeface="Arial"/>
              <a:cs typeface="Arial"/>
            </a:endParaRPr>
          </a:p>
        </p:txBody>
      </p:sp>
      <p:sp>
        <p:nvSpPr>
          <p:cNvPr id="4" name="object 4"/>
          <p:cNvSpPr txBox="1">
            <a:spLocks noGrp="1"/>
          </p:cNvSpPr>
          <p:nvPr>
            <p:ph type="ftr" sz="quarter" idx="5"/>
          </p:nvPr>
        </p:nvSpPr>
        <p:spPr>
          <a:xfrm>
            <a:off x="78739" y="6596126"/>
            <a:ext cx="3676650" cy="18478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1295"/>
              </a:lnSpc>
            </a:pPr>
            <a:r>
              <a:rPr lang="en-US" spc="-95"/>
              <a:t>NS4ed</a:t>
            </a:r>
            <a:r>
              <a:rPr lang="en-US" spc="-142" baseline="24305"/>
              <a:t>TM </a:t>
            </a:r>
            <a:r>
              <a:rPr lang="en-US" spc="-75"/>
              <a:t>Pathway2Careers</a:t>
            </a:r>
            <a:r>
              <a:rPr lang="en-US" spc="-112" baseline="24305"/>
              <a:t>TM </a:t>
            </a:r>
            <a:r>
              <a:rPr lang="en-US" spc="-70"/>
              <a:t>2018 </a:t>
            </a:r>
            <a:r>
              <a:rPr lang="en-US" spc="-75"/>
              <a:t>Trademark </a:t>
            </a:r>
            <a:r>
              <a:rPr lang="en-US" spc="-100"/>
              <a:t>NS4ed,</a:t>
            </a:r>
            <a:r>
              <a:rPr lang="en-US" spc="-75"/>
              <a:t> </a:t>
            </a:r>
            <a:r>
              <a:rPr lang="en-US" spc="-195"/>
              <a:t>LLC</a:t>
            </a:r>
            <a:endParaRPr sz="1200"/>
          </a:p>
        </p:txBody>
      </p:sp>
      <p:sp>
        <p:nvSpPr>
          <p:cNvPr id="5" name="object 5"/>
          <p:cNvSpPr txBox="1">
            <a:spLocks noGrp="1"/>
          </p:cNvSpPr>
          <p:nvPr>
            <p:ph type="sldNum" sz="quarter" idx="7"/>
          </p:nvPr>
        </p:nvSpPr>
        <p:spPr>
          <a:xfrm>
            <a:off x="11882628" y="6602755"/>
            <a:ext cx="228600" cy="17843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n-US" spc="-60" smtClean="0"/>
              <a:pPr marL="38100">
                <a:lnSpc>
                  <a:spcPts val="1240"/>
                </a:lnSpc>
              </a:pPr>
              <a:t>29</a:t>
            </a:fld>
            <a:endParaRPr spc="-60" dirty="0"/>
          </a:p>
        </p:txBody>
      </p:sp>
    </p:spTree>
    <p:extLst>
      <p:ext uri="{BB962C8B-B14F-4D97-AF65-F5344CB8AC3E}">
        <p14:creationId xmlns:p14="http://schemas.microsoft.com/office/powerpoint/2010/main" val="3685852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7EE3E-6380-481F-8A21-0E25C04DB2B6}"/>
              </a:ext>
            </a:extLst>
          </p:cNvPr>
          <p:cNvSpPr>
            <a:spLocks noGrp="1"/>
          </p:cNvSpPr>
          <p:nvPr>
            <p:ph type="ctrTitle"/>
          </p:nvPr>
        </p:nvSpPr>
        <p:spPr>
          <a:xfrm>
            <a:off x="1524000" y="1068131"/>
            <a:ext cx="9144000" cy="1658159"/>
          </a:xfrm>
        </p:spPr>
        <p:txBody>
          <a:bodyPr anchor="ctr" anchorCtr="0">
            <a:normAutofit fontScale="90000"/>
          </a:bodyPr>
          <a:lstStyle/>
          <a:p>
            <a:r>
              <a:rPr lang="en-US" dirty="0">
                <a:solidFill>
                  <a:schemeClr val="accent6"/>
                </a:solidFill>
              </a:rPr>
              <a:t>The Future of Work in </a:t>
            </a:r>
            <a:br>
              <a:rPr lang="en-US" dirty="0">
                <a:solidFill>
                  <a:schemeClr val="accent6"/>
                </a:solidFill>
              </a:rPr>
            </a:br>
            <a:r>
              <a:rPr lang="en-US" dirty="0">
                <a:solidFill>
                  <a:schemeClr val="accent6"/>
                </a:solidFill>
              </a:rPr>
              <a:t>Our Communities</a:t>
            </a:r>
          </a:p>
        </p:txBody>
      </p:sp>
      <p:pic>
        <p:nvPicPr>
          <p:cNvPr id="8" name="Picture 7">
            <a:extLst>
              <a:ext uri="{FF2B5EF4-FFF2-40B4-BE49-F238E27FC236}">
                <a16:creationId xmlns:a16="http://schemas.microsoft.com/office/drawing/2014/main" id="{78A32023-A6CC-4F4F-A28E-5C1D85E3107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479618" y="2726290"/>
            <a:ext cx="5232764" cy="2973162"/>
          </a:xfrm>
          <a:prstGeom prst="rect">
            <a:avLst/>
          </a:prstGeom>
        </p:spPr>
      </p:pic>
    </p:spTree>
    <p:extLst>
      <p:ext uri="{BB962C8B-B14F-4D97-AF65-F5344CB8AC3E}">
        <p14:creationId xmlns:p14="http://schemas.microsoft.com/office/powerpoint/2010/main" val="29432600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6858000"/>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0" y="6492240"/>
            <a:ext cx="10680700" cy="365760"/>
          </a:xfrm>
          <a:custGeom>
            <a:avLst/>
            <a:gdLst/>
            <a:ahLst/>
            <a:cxnLst/>
            <a:rect l="l" t="t" r="r" b="b"/>
            <a:pathLst>
              <a:path w="10680700" h="365759">
                <a:moveTo>
                  <a:pt x="0" y="365760"/>
                </a:moveTo>
                <a:lnTo>
                  <a:pt x="10680192" y="365760"/>
                </a:lnTo>
                <a:lnTo>
                  <a:pt x="10680192" y="0"/>
                </a:lnTo>
                <a:lnTo>
                  <a:pt x="0" y="0"/>
                </a:lnTo>
                <a:lnTo>
                  <a:pt x="0" y="365760"/>
                </a:lnTo>
                <a:close/>
              </a:path>
            </a:pathLst>
          </a:custGeom>
          <a:solidFill>
            <a:srgbClr val="57575A"/>
          </a:solidFill>
        </p:spPr>
        <p:txBody>
          <a:bodyPr wrap="square" lIns="0" tIns="0" rIns="0" bIns="0" rtlCol="0"/>
          <a:lstStyle/>
          <a:p>
            <a:endParaRPr/>
          </a:p>
        </p:txBody>
      </p:sp>
      <p:sp>
        <p:nvSpPr>
          <p:cNvPr id="4" name="object 4"/>
          <p:cNvSpPr/>
          <p:nvPr/>
        </p:nvSpPr>
        <p:spPr>
          <a:xfrm>
            <a:off x="10680192" y="6492239"/>
            <a:ext cx="1115568" cy="365757"/>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11795759" y="6492240"/>
            <a:ext cx="396240" cy="365760"/>
          </a:xfrm>
          <a:custGeom>
            <a:avLst/>
            <a:gdLst/>
            <a:ahLst/>
            <a:cxnLst/>
            <a:rect l="l" t="t" r="r" b="b"/>
            <a:pathLst>
              <a:path w="396240" h="365759">
                <a:moveTo>
                  <a:pt x="0" y="365760"/>
                </a:moveTo>
                <a:lnTo>
                  <a:pt x="396240" y="365760"/>
                </a:lnTo>
                <a:lnTo>
                  <a:pt x="396240" y="0"/>
                </a:lnTo>
                <a:lnTo>
                  <a:pt x="0" y="0"/>
                </a:lnTo>
                <a:lnTo>
                  <a:pt x="0" y="365760"/>
                </a:lnTo>
                <a:close/>
              </a:path>
            </a:pathLst>
          </a:custGeom>
          <a:solidFill>
            <a:srgbClr val="F7931D"/>
          </a:solidFill>
        </p:spPr>
        <p:txBody>
          <a:bodyPr wrap="square" lIns="0" tIns="0" rIns="0" bIns="0" rtlCol="0"/>
          <a:lstStyle/>
          <a:p>
            <a:endParaRPr/>
          </a:p>
        </p:txBody>
      </p:sp>
      <p:sp>
        <p:nvSpPr>
          <p:cNvPr id="6" name="object 6"/>
          <p:cNvSpPr/>
          <p:nvPr/>
        </p:nvSpPr>
        <p:spPr>
          <a:xfrm>
            <a:off x="5943600" y="1094232"/>
            <a:ext cx="5118354" cy="4722114"/>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5980176" y="1130808"/>
            <a:ext cx="4992624" cy="4596384"/>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5975603" y="1126236"/>
            <a:ext cx="5001895" cy="4605655"/>
          </a:xfrm>
          <a:custGeom>
            <a:avLst/>
            <a:gdLst/>
            <a:ahLst/>
            <a:cxnLst/>
            <a:rect l="l" t="t" r="r" b="b"/>
            <a:pathLst>
              <a:path w="5001895" h="4605655">
                <a:moveTo>
                  <a:pt x="0" y="4605528"/>
                </a:moveTo>
                <a:lnTo>
                  <a:pt x="5001767" y="4605528"/>
                </a:lnTo>
                <a:lnTo>
                  <a:pt x="5001767" y="0"/>
                </a:lnTo>
                <a:lnTo>
                  <a:pt x="0" y="0"/>
                </a:lnTo>
                <a:lnTo>
                  <a:pt x="0" y="4605528"/>
                </a:lnTo>
                <a:close/>
              </a:path>
            </a:pathLst>
          </a:custGeom>
          <a:ln w="9143">
            <a:solidFill>
              <a:srgbClr val="D0CECE"/>
            </a:solidFill>
          </a:ln>
        </p:spPr>
        <p:txBody>
          <a:bodyPr wrap="square" lIns="0" tIns="0" rIns="0" bIns="0" rtlCol="0"/>
          <a:lstStyle/>
          <a:p>
            <a:endParaRPr/>
          </a:p>
        </p:txBody>
      </p:sp>
      <p:sp>
        <p:nvSpPr>
          <p:cNvPr id="9" name="object 9"/>
          <p:cNvSpPr/>
          <p:nvPr/>
        </p:nvSpPr>
        <p:spPr>
          <a:xfrm>
            <a:off x="1191767" y="2368295"/>
            <a:ext cx="4097274" cy="2792729"/>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1219200" y="2395727"/>
            <a:ext cx="3989832" cy="2685288"/>
          </a:xfrm>
          <a:prstGeom prst="rect">
            <a:avLst/>
          </a:prstGeom>
          <a:blipFill>
            <a:blip r:embed="rId7" cstate="print"/>
            <a:stretch>
              <a:fillRect/>
            </a:stretch>
          </a:blipFill>
        </p:spPr>
        <p:txBody>
          <a:bodyPr wrap="square" lIns="0" tIns="0" rIns="0" bIns="0" rtlCol="0"/>
          <a:lstStyle/>
          <a:p>
            <a:endParaRPr/>
          </a:p>
        </p:txBody>
      </p:sp>
      <p:sp>
        <p:nvSpPr>
          <p:cNvPr id="11" name="object 11"/>
          <p:cNvSpPr txBox="1">
            <a:spLocks noGrp="1"/>
          </p:cNvSpPr>
          <p:nvPr>
            <p:ph type="title"/>
          </p:nvPr>
        </p:nvSpPr>
        <p:spPr>
          <a:xfrm>
            <a:off x="1285747" y="1554226"/>
            <a:ext cx="3853815" cy="574040"/>
          </a:xfrm>
          <a:prstGeom prst="rect">
            <a:avLst/>
          </a:prstGeom>
        </p:spPr>
        <p:txBody>
          <a:bodyPr vert="horz" wrap="square" lIns="0" tIns="12700" rIns="0" bIns="0" rtlCol="0">
            <a:spAutoFit/>
          </a:bodyPr>
          <a:lstStyle/>
          <a:p>
            <a:pPr marL="12700">
              <a:lnSpc>
                <a:spcPct val="100000"/>
              </a:lnSpc>
              <a:spcBef>
                <a:spcPts val="100"/>
              </a:spcBef>
            </a:pPr>
            <a:r>
              <a:rPr spc="-120" dirty="0"/>
              <a:t>Perkins </a:t>
            </a:r>
            <a:r>
              <a:rPr spc="-150" dirty="0"/>
              <a:t>V</a:t>
            </a:r>
            <a:r>
              <a:rPr spc="30" dirty="0"/>
              <a:t> </a:t>
            </a:r>
            <a:r>
              <a:rPr spc="-40" dirty="0"/>
              <a:t>Overview</a:t>
            </a:r>
          </a:p>
        </p:txBody>
      </p:sp>
      <p:sp>
        <p:nvSpPr>
          <p:cNvPr id="12" name="object 12"/>
          <p:cNvSpPr txBox="1">
            <a:spLocks noGrp="1"/>
          </p:cNvSpPr>
          <p:nvPr>
            <p:ph type="ftr" sz="quarter" idx="5"/>
          </p:nvPr>
        </p:nvSpPr>
        <p:spPr>
          <a:xfrm>
            <a:off x="78739" y="6596126"/>
            <a:ext cx="3676650" cy="18478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1295"/>
              </a:lnSpc>
            </a:pPr>
            <a:r>
              <a:rPr lang="en-US" spc="-95"/>
              <a:t>NS4ed</a:t>
            </a:r>
            <a:r>
              <a:rPr lang="en-US" spc="-142" baseline="24305"/>
              <a:t>TM </a:t>
            </a:r>
            <a:r>
              <a:rPr lang="en-US" spc="-75"/>
              <a:t>Pathway2Careers</a:t>
            </a:r>
            <a:r>
              <a:rPr lang="en-US" spc="-112" baseline="24305"/>
              <a:t>TM </a:t>
            </a:r>
            <a:r>
              <a:rPr lang="en-US" spc="-70"/>
              <a:t>2018 </a:t>
            </a:r>
            <a:r>
              <a:rPr lang="en-US" spc="-75"/>
              <a:t>Trademark </a:t>
            </a:r>
            <a:r>
              <a:rPr lang="en-US" spc="-100"/>
              <a:t>NS4ed,</a:t>
            </a:r>
            <a:r>
              <a:rPr lang="en-US" spc="-75"/>
              <a:t> </a:t>
            </a:r>
            <a:r>
              <a:rPr lang="en-US" spc="-195"/>
              <a:t>LLC</a:t>
            </a:r>
            <a:endParaRPr sz="1200"/>
          </a:p>
        </p:txBody>
      </p:sp>
      <p:sp>
        <p:nvSpPr>
          <p:cNvPr id="13" name="object 13"/>
          <p:cNvSpPr txBox="1">
            <a:spLocks noGrp="1"/>
          </p:cNvSpPr>
          <p:nvPr>
            <p:ph type="sldNum" sz="quarter" idx="7"/>
          </p:nvPr>
        </p:nvSpPr>
        <p:spPr>
          <a:xfrm>
            <a:off x="11882628" y="6602755"/>
            <a:ext cx="228600" cy="17843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n-US" spc="-60" smtClean="0"/>
              <a:pPr marL="38100">
                <a:lnSpc>
                  <a:spcPts val="1240"/>
                </a:lnSpc>
              </a:pPr>
              <a:t>30</a:t>
            </a:fld>
            <a:endParaRPr spc="-60" dirty="0"/>
          </a:p>
        </p:txBody>
      </p:sp>
    </p:spTree>
    <p:extLst>
      <p:ext uri="{BB962C8B-B14F-4D97-AF65-F5344CB8AC3E}">
        <p14:creationId xmlns:p14="http://schemas.microsoft.com/office/powerpoint/2010/main" val="41369254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7244" y="334213"/>
            <a:ext cx="3854450" cy="574675"/>
          </a:xfrm>
          <a:prstGeom prst="rect">
            <a:avLst/>
          </a:prstGeom>
        </p:spPr>
        <p:txBody>
          <a:bodyPr vert="horz" wrap="square" lIns="0" tIns="12700" rIns="0" bIns="0" rtlCol="0">
            <a:spAutoFit/>
          </a:bodyPr>
          <a:lstStyle/>
          <a:p>
            <a:pPr marL="12700">
              <a:lnSpc>
                <a:spcPct val="100000"/>
              </a:lnSpc>
              <a:spcBef>
                <a:spcPts val="100"/>
              </a:spcBef>
            </a:pPr>
            <a:r>
              <a:rPr spc="-120" dirty="0"/>
              <a:t>Perkins </a:t>
            </a:r>
            <a:r>
              <a:rPr spc="-150" dirty="0"/>
              <a:t>V</a:t>
            </a:r>
            <a:r>
              <a:rPr spc="40" dirty="0"/>
              <a:t> </a:t>
            </a:r>
            <a:r>
              <a:rPr spc="-40" dirty="0"/>
              <a:t>Overview</a:t>
            </a:r>
          </a:p>
        </p:txBody>
      </p:sp>
      <p:sp>
        <p:nvSpPr>
          <p:cNvPr id="3" name="object 3"/>
          <p:cNvSpPr txBox="1"/>
          <p:nvPr/>
        </p:nvSpPr>
        <p:spPr>
          <a:xfrm>
            <a:off x="871524" y="1537207"/>
            <a:ext cx="6244590" cy="4177029"/>
          </a:xfrm>
          <a:prstGeom prst="rect">
            <a:avLst/>
          </a:prstGeom>
        </p:spPr>
        <p:txBody>
          <a:bodyPr vert="horz" wrap="square" lIns="0" tIns="11430" rIns="0" bIns="0" rtlCol="0">
            <a:spAutoFit/>
          </a:bodyPr>
          <a:lstStyle/>
          <a:p>
            <a:pPr marL="1579245" marR="81280" indent="-1490980">
              <a:lnSpc>
                <a:spcPct val="100000"/>
              </a:lnSpc>
              <a:spcBef>
                <a:spcPts val="90"/>
              </a:spcBef>
            </a:pPr>
            <a:r>
              <a:rPr sz="2600" spc="-125" dirty="0">
                <a:solidFill>
                  <a:srgbClr val="6FAC46"/>
                </a:solidFill>
                <a:latin typeface="Arial"/>
                <a:cs typeface="Arial"/>
              </a:rPr>
              <a:t>Strengthening </a:t>
            </a:r>
            <a:r>
              <a:rPr sz="2600" spc="-180" dirty="0">
                <a:solidFill>
                  <a:srgbClr val="6FAC46"/>
                </a:solidFill>
                <a:latin typeface="Arial"/>
                <a:cs typeface="Arial"/>
              </a:rPr>
              <a:t>Career </a:t>
            </a:r>
            <a:r>
              <a:rPr sz="2600" spc="-145" dirty="0">
                <a:solidFill>
                  <a:srgbClr val="6FAC46"/>
                </a:solidFill>
                <a:latin typeface="Arial"/>
                <a:cs typeface="Arial"/>
              </a:rPr>
              <a:t>and </a:t>
            </a:r>
            <a:r>
              <a:rPr sz="2600" spc="-185" dirty="0">
                <a:solidFill>
                  <a:srgbClr val="6FAC46"/>
                </a:solidFill>
                <a:latin typeface="Arial"/>
                <a:cs typeface="Arial"/>
              </a:rPr>
              <a:t>Technical </a:t>
            </a:r>
            <a:r>
              <a:rPr sz="2600" spc="-145" dirty="0">
                <a:solidFill>
                  <a:srgbClr val="6FAC46"/>
                </a:solidFill>
                <a:latin typeface="Arial"/>
                <a:cs typeface="Arial"/>
              </a:rPr>
              <a:t>Education  </a:t>
            </a:r>
            <a:r>
              <a:rPr sz="2600" spc="-35" dirty="0">
                <a:solidFill>
                  <a:srgbClr val="6FAC46"/>
                </a:solidFill>
                <a:latin typeface="Arial"/>
                <a:cs typeface="Arial"/>
              </a:rPr>
              <a:t>for </a:t>
            </a:r>
            <a:r>
              <a:rPr sz="2600" spc="-50" dirty="0">
                <a:solidFill>
                  <a:srgbClr val="6FAC46"/>
                </a:solidFill>
                <a:latin typeface="Arial"/>
                <a:cs typeface="Arial"/>
              </a:rPr>
              <a:t>the </a:t>
            </a:r>
            <a:r>
              <a:rPr sz="2600" spc="-90" dirty="0">
                <a:solidFill>
                  <a:srgbClr val="6FAC46"/>
                </a:solidFill>
                <a:latin typeface="Arial"/>
                <a:cs typeface="Arial"/>
              </a:rPr>
              <a:t>21</a:t>
            </a:r>
            <a:r>
              <a:rPr sz="2550" spc="-135" baseline="26143" dirty="0">
                <a:solidFill>
                  <a:srgbClr val="6FAC46"/>
                </a:solidFill>
                <a:latin typeface="Arial"/>
                <a:cs typeface="Arial"/>
              </a:rPr>
              <a:t>st </a:t>
            </a:r>
            <a:r>
              <a:rPr sz="2600" spc="-130" dirty="0">
                <a:solidFill>
                  <a:srgbClr val="6FAC46"/>
                </a:solidFill>
                <a:latin typeface="Arial"/>
                <a:cs typeface="Arial"/>
              </a:rPr>
              <a:t>Century</a:t>
            </a:r>
            <a:r>
              <a:rPr sz="2600" spc="-470" dirty="0">
                <a:solidFill>
                  <a:srgbClr val="6FAC46"/>
                </a:solidFill>
                <a:latin typeface="Arial"/>
                <a:cs typeface="Arial"/>
              </a:rPr>
              <a:t> </a:t>
            </a:r>
            <a:r>
              <a:rPr sz="2600" spc="-120" dirty="0">
                <a:solidFill>
                  <a:srgbClr val="6FAC46"/>
                </a:solidFill>
                <a:latin typeface="Arial"/>
                <a:cs typeface="Arial"/>
              </a:rPr>
              <a:t>Act</a:t>
            </a:r>
            <a:endParaRPr sz="2600">
              <a:latin typeface="Arial"/>
              <a:cs typeface="Arial"/>
            </a:endParaRPr>
          </a:p>
          <a:p>
            <a:pPr>
              <a:lnSpc>
                <a:spcPct val="100000"/>
              </a:lnSpc>
              <a:spcBef>
                <a:spcPts val="35"/>
              </a:spcBef>
            </a:pPr>
            <a:endParaRPr sz="2300">
              <a:latin typeface="Arial"/>
              <a:cs typeface="Arial"/>
            </a:endParaRPr>
          </a:p>
          <a:p>
            <a:pPr marL="743585" indent="-229235">
              <a:lnSpc>
                <a:spcPct val="100000"/>
              </a:lnSpc>
              <a:spcBef>
                <a:spcPts val="5"/>
              </a:spcBef>
              <a:buChar char="•"/>
              <a:tabLst>
                <a:tab pos="743585" algn="l"/>
                <a:tab pos="744220" algn="l"/>
              </a:tabLst>
            </a:pPr>
            <a:r>
              <a:rPr sz="2200" spc="-125" dirty="0">
                <a:solidFill>
                  <a:srgbClr val="57575A"/>
                </a:solidFill>
                <a:latin typeface="Arial"/>
                <a:cs typeface="Arial"/>
              </a:rPr>
              <a:t>New </a:t>
            </a:r>
            <a:r>
              <a:rPr sz="2200" spc="-85" dirty="0">
                <a:solidFill>
                  <a:srgbClr val="57575A"/>
                </a:solidFill>
                <a:latin typeface="Arial"/>
                <a:cs typeface="Arial"/>
              </a:rPr>
              <a:t>law </a:t>
            </a:r>
            <a:r>
              <a:rPr sz="2200" spc="-75" dirty="0">
                <a:solidFill>
                  <a:srgbClr val="57575A"/>
                </a:solidFill>
                <a:latin typeface="Arial"/>
                <a:cs typeface="Arial"/>
              </a:rPr>
              <a:t>no </a:t>
            </a:r>
            <a:r>
              <a:rPr sz="2200" spc="-85" dirty="0">
                <a:solidFill>
                  <a:srgbClr val="57575A"/>
                </a:solidFill>
                <a:latin typeface="Arial"/>
                <a:cs typeface="Arial"/>
              </a:rPr>
              <a:t>longer </a:t>
            </a:r>
            <a:r>
              <a:rPr sz="2200" spc="-105" dirty="0">
                <a:solidFill>
                  <a:srgbClr val="57575A"/>
                </a:solidFill>
                <a:latin typeface="Arial"/>
                <a:cs typeface="Arial"/>
              </a:rPr>
              <a:t>contains </a:t>
            </a:r>
            <a:r>
              <a:rPr sz="2200" spc="-35" dirty="0">
                <a:solidFill>
                  <a:srgbClr val="57575A"/>
                </a:solidFill>
                <a:latin typeface="Arial"/>
                <a:cs typeface="Arial"/>
              </a:rPr>
              <a:t>the </a:t>
            </a:r>
            <a:r>
              <a:rPr sz="2200" spc="-125" dirty="0">
                <a:solidFill>
                  <a:srgbClr val="57575A"/>
                </a:solidFill>
                <a:latin typeface="Arial"/>
                <a:cs typeface="Arial"/>
              </a:rPr>
              <a:t>name</a:t>
            </a:r>
            <a:r>
              <a:rPr sz="2200" spc="-380" dirty="0">
                <a:solidFill>
                  <a:srgbClr val="57575A"/>
                </a:solidFill>
                <a:latin typeface="Arial"/>
                <a:cs typeface="Arial"/>
              </a:rPr>
              <a:t> </a:t>
            </a:r>
            <a:r>
              <a:rPr sz="2200" spc="-70" dirty="0">
                <a:solidFill>
                  <a:srgbClr val="57575A"/>
                </a:solidFill>
                <a:latin typeface="Arial"/>
                <a:cs typeface="Arial"/>
              </a:rPr>
              <a:t>“Perkins”</a:t>
            </a:r>
            <a:endParaRPr sz="2200">
              <a:latin typeface="Arial"/>
              <a:cs typeface="Arial"/>
            </a:endParaRPr>
          </a:p>
          <a:p>
            <a:pPr>
              <a:lnSpc>
                <a:spcPct val="100000"/>
              </a:lnSpc>
              <a:spcBef>
                <a:spcPts val="50"/>
              </a:spcBef>
              <a:buClr>
                <a:srgbClr val="57575A"/>
              </a:buClr>
              <a:buFont typeface="Arial"/>
              <a:buChar char="•"/>
            </a:pPr>
            <a:endParaRPr sz="2250">
              <a:latin typeface="Arial"/>
              <a:cs typeface="Arial"/>
            </a:endParaRPr>
          </a:p>
          <a:p>
            <a:pPr marL="743585" indent="-229235">
              <a:lnSpc>
                <a:spcPct val="100000"/>
              </a:lnSpc>
              <a:spcBef>
                <a:spcPts val="5"/>
              </a:spcBef>
              <a:buChar char="•"/>
              <a:tabLst>
                <a:tab pos="743585" algn="l"/>
                <a:tab pos="744220" algn="l"/>
              </a:tabLst>
            </a:pPr>
            <a:r>
              <a:rPr sz="2200" spc="-125" dirty="0">
                <a:solidFill>
                  <a:srgbClr val="57575A"/>
                </a:solidFill>
                <a:latin typeface="Arial"/>
                <a:cs typeface="Arial"/>
              </a:rPr>
              <a:t>Referred </a:t>
            </a:r>
            <a:r>
              <a:rPr sz="2200" dirty="0">
                <a:solidFill>
                  <a:srgbClr val="57575A"/>
                </a:solidFill>
                <a:latin typeface="Arial"/>
                <a:cs typeface="Arial"/>
              </a:rPr>
              <a:t>to </a:t>
            </a:r>
            <a:r>
              <a:rPr sz="2200" spc="-220" dirty="0">
                <a:solidFill>
                  <a:srgbClr val="57575A"/>
                </a:solidFill>
                <a:latin typeface="Arial"/>
                <a:cs typeface="Arial"/>
              </a:rPr>
              <a:t>as </a:t>
            </a:r>
            <a:r>
              <a:rPr sz="2200" spc="-140" dirty="0">
                <a:solidFill>
                  <a:srgbClr val="57575A"/>
                </a:solidFill>
                <a:latin typeface="Arial"/>
                <a:cs typeface="Arial"/>
              </a:rPr>
              <a:t>Perkins </a:t>
            </a:r>
            <a:r>
              <a:rPr sz="2200" spc="-245" dirty="0">
                <a:solidFill>
                  <a:srgbClr val="57575A"/>
                </a:solidFill>
                <a:latin typeface="Arial"/>
                <a:cs typeface="Arial"/>
              </a:rPr>
              <a:t>V </a:t>
            </a:r>
            <a:r>
              <a:rPr sz="2200" spc="-100" dirty="0">
                <a:solidFill>
                  <a:srgbClr val="57575A"/>
                </a:solidFill>
                <a:latin typeface="Arial"/>
                <a:cs typeface="Arial"/>
              </a:rPr>
              <a:t>by </a:t>
            </a:r>
            <a:r>
              <a:rPr sz="2200" spc="-135" dirty="0">
                <a:solidFill>
                  <a:srgbClr val="57575A"/>
                </a:solidFill>
                <a:latin typeface="Arial"/>
                <a:cs typeface="Arial"/>
              </a:rPr>
              <a:t>many </a:t>
            </a:r>
            <a:r>
              <a:rPr sz="2200" spc="-15" dirty="0">
                <a:solidFill>
                  <a:srgbClr val="57575A"/>
                </a:solidFill>
                <a:latin typeface="Arial"/>
                <a:cs typeface="Arial"/>
              </a:rPr>
              <a:t>for </a:t>
            </a:r>
            <a:r>
              <a:rPr sz="2200" spc="-180" dirty="0">
                <a:solidFill>
                  <a:srgbClr val="57575A"/>
                </a:solidFill>
                <a:latin typeface="Arial"/>
                <a:cs typeface="Arial"/>
              </a:rPr>
              <a:t>ease</a:t>
            </a:r>
            <a:r>
              <a:rPr sz="2200" spc="-155" dirty="0">
                <a:solidFill>
                  <a:srgbClr val="57575A"/>
                </a:solidFill>
                <a:latin typeface="Arial"/>
                <a:cs typeface="Arial"/>
              </a:rPr>
              <a:t> </a:t>
            </a:r>
            <a:r>
              <a:rPr sz="2200" spc="-20" dirty="0">
                <a:solidFill>
                  <a:srgbClr val="57575A"/>
                </a:solidFill>
                <a:latin typeface="Arial"/>
                <a:cs typeface="Arial"/>
              </a:rPr>
              <a:t>of</a:t>
            </a:r>
            <a:endParaRPr sz="2200">
              <a:latin typeface="Arial"/>
              <a:cs typeface="Arial"/>
            </a:endParaRPr>
          </a:p>
          <a:p>
            <a:pPr marL="743585">
              <a:lnSpc>
                <a:spcPct val="100000"/>
              </a:lnSpc>
            </a:pPr>
            <a:r>
              <a:rPr sz="2200" spc="-50" dirty="0">
                <a:solidFill>
                  <a:srgbClr val="57575A"/>
                </a:solidFill>
                <a:latin typeface="Arial"/>
                <a:cs typeface="Arial"/>
              </a:rPr>
              <a:t>identification</a:t>
            </a:r>
            <a:endParaRPr sz="2200">
              <a:latin typeface="Arial"/>
              <a:cs typeface="Arial"/>
            </a:endParaRPr>
          </a:p>
          <a:p>
            <a:pPr>
              <a:lnSpc>
                <a:spcPct val="100000"/>
              </a:lnSpc>
              <a:spcBef>
                <a:spcPts val="50"/>
              </a:spcBef>
            </a:pPr>
            <a:endParaRPr sz="2250">
              <a:latin typeface="Arial"/>
              <a:cs typeface="Arial"/>
            </a:endParaRPr>
          </a:p>
          <a:p>
            <a:pPr marL="743585" indent="-229235">
              <a:lnSpc>
                <a:spcPct val="100000"/>
              </a:lnSpc>
              <a:spcBef>
                <a:spcPts val="5"/>
              </a:spcBef>
              <a:buChar char="•"/>
              <a:tabLst>
                <a:tab pos="743585" algn="l"/>
                <a:tab pos="744220" algn="l"/>
              </a:tabLst>
            </a:pPr>
            <a:r>
              <a:rPr sz="2200" spc="-160" dirty="0">
                <a:solidFill>
                  <a:srgbClr val="57575A"/>
                </a:solidFill>
                <a:latin typeface="Arial"/>
                <a:cs typeface="Arial"/>
              </a:rPr>
              <a:t>Signed </a:t>
            </a:r>
            <a:r>
              <a:rPr sz="2200" spc="-30" dirty="0">
                <a:solidFill>
                  <a:srgbClr val="57575A"/>
                </a:solidFill>
                <a:latin typeface="Arial"/>
                <a:cs typeface="Arial"/>
              </a:rPr>
              <a:t>into </a:t>
            </a:r>
            <a:r>
              <a:rPr sz="2200" spc="-85" dirty="0">
                <a:solidFill>
                  <a:srgbClr val="57575A"/>
                </a:solidFill>
                <a:latin typeface="Arial"/>
                <a:cs typeface="Arial"/>
              </a:rPr>
              <a:t>law </a:t>
            </a:r>
            <a:r>
              <a:rPr sz="2200" spc="-80" dirty="0">
                <a:solidFill>
                  <a:srgbClr val="57575A"/>
                </a:solidFill>
                <a:latin typeface="Arial"/>
                <a:cs typeface="Arial"/>
              </a:rPr>
              <a:t>on </a:t>
            </a:r>
            <a:r>
              <a:rPr sz="2200" spc="-155" dirty="0">
                <a:solidFill>
                  <a:srgbClr val="57575A"/>
                </a:solidFill>
                <a:latin typeface="Arial"/>
                <a:cs typeface="Arial"/>
              </a:rPr>
              <a:t>July </a:t>
            </a:r>
            <a:r>
              <a:rPr sz="2200" spc="-95" dirty="0">
                <a:solidFill>
                  <a:srgbClr val="57575A"/>
                </a:solidFill>
                <a:latin typeface="Arial"/>
                <a:cs typeface="Arial"/>
              </a:rPr>
              <a:t>31,</a:t>
            </a:r>
            <a:r>
              <a:rPr sz="2200" spc="-270" dirty="0">
                <a:solidFill>
                  <a:srgbClr val="57575A"/>
                </a:solidFill>
                <a:latin typeface="Arial"/>
                <a:cs typeface="Arial"/>
              </a:rPr>
              <a:t> </a:t>
            </a:r>
            <a:r>
              <a:rPr sz="2200" spc="-105" dirty="0">
                <a:solidFill>
                  <a:srgbClr val="57575A"/>
                </a:solidFill>
                <a:latin typeface="Arial"/>
                <a:cs typeface="Arial"/>
              </a:rPr>
              <a:t>2018</a:t>
            </a:r>
            <a:endParaRPr sz="2200">
              <a:latin typeface="Arial"/>
              <a:cs typeface="Arial"/>
            </a:endParaRPr>
          </a:p>
          <a:p>
            <a:pPr>
              <a:lnSpc>
                <a:spcPct val="100000"/>
              </a:lnSpc>
              <a:spcBef>
                <a:spcPts val="55"/>
              </a:spcBef>
              <a:buClr>
                <a:srgbClr val="57575A"/>
              </a:buClr>
              <a:buFont typeface="Arial"/>
              <a:buChar char="•"/>
            </a:pPr>
            <a:endParaRPr sz="2250">
              <a:latin typeface="Arial"/>
              <a:cs typeface="Arial"/>
            </a:endParaRPr>
          </a:p>
          <a:p>
            <a:pPr marL="743585" indent="-229235">
              <a:lnSpc>
                <a:spcPct val="100000"/>
              </a:lnSpc>
              <a:buChar char="•"/>
              <a:tabLst>
                <a:tab pos="743585" algn="l"/>
                <a:tab pos="744220" algn="l"/>
              </a:tabLst>
            </a:pPr>
            <a:r>
              <a:rPr sz="2200" spc="-100" dirty="0">
                <a:solidFill>
                  <a:srgbClr val="57575A"/>
                </a:solidFill>
                <a:latin typeface="Arial"/>
                <a:cs typeface="Arial"/>
              </a:rPr>
              <a:t>Reauthorization </a:t>
            </a:r>
            <a:r>
              <a:rPr sz="2200" spc="-15" dirty="0">
                <a:solidFill>
                  <a:srgbClr val="57575A"/>
                </a:solidFill>
                <a:latin typeface="Arial"/>
                <a:cs typeface="Arial"/>
              </a:rPr>
              <a:t>of </a:t>
            </a:r>
            <a:r>
              <a:rPr sz="2200" spc="-35" dirty="0">
                <a:solidFill>
                  <a:srgbClr val="57575A"/>
                </a:solidFill>
                <a:latin typeface="Arial"/>
                <a:cs typeface="Arial"/>
              </a:rPr>
              <a:t>the </a:t>
            </a:r>
            <a:r>
              <a:rPr sz="2200" spc="-150" dirty="0">
                <a:solidFill>
                  <a:srgbClr val="57575A"/>
                </a:solidFill>
                <a:latin typeface="Arial"/>
                <a:cs typeface="Arial"/>
              </a:rPr>
              <a:t>Carl </a:t>
            </a:r>
            <a:r>
              <a:rPr sz="2200" spc="-185" dirty="0">
                <a:solidFill>
                  <a:srgbClr val="57575A"/>
                </a:solidFill>
                <a:latin typeface="Arial"/>
                <a:cs typeface="Arial"/>
              </a:rPr>
              <a:t>D. </a:t>
            </a:r>
            <a:r>
              <a:rPr sz="2200" spc="-140" dirty="0">
                <a:solidFill>
                  <a:srgbClr val="57575A"/>
                </a:solidFill>
                <a:latin typeface="Arial"/>
                <a:cs typeface="Arial"/>
              </a:rPr>
              <a:t>Perkins</a:t>
            </a:r>
            <a:r>
              <a:rPr sz="2200" spc="-235" dirty="0">
                <a:solidFill>
                  <a:srgbClr val="57575A"/>
                </a:solidFill>
                <a:latin typeface="Arial"/>
                <a:cs typeface="Arial"/>
              </a:rPr>
              <a:t> </a:t>
            </a:r>
            <a:r>
              <a:rPr sz="2200" spc="-145" dirty="0">
                <a:solidFill>
                  <a:srgbClr val="57575A"/>
                </a:solidFill>
                <a:latin typeface="Arial"/>
                <a:cs typeface="Arial"/>
              </a:rPr>
              <a:t>Career</a:t>
            </a:r>
            <a:endParaRPr sz="2200">
              <a:latin typeface="Arial"/>
              <a:cs typeface="Arial"/>
            </a:endParaRPr>
          </a:p>
          <a:p>
            <a:pPr marL="743585">
              <a:lnSpc>
                <a:spcPct val="100000"/>
              </a:lnSpc>
            </a:pPr>
            <a:r>
              <a:rPr sz="2200" spc="-120" dirty="0">
                <a:solidFill>
                  <a:srgbClr val="57575A"/>
                </a:solidFill>
                <a:latin typeface="Arial"/>
                <a:cs typeface="Arial"/>
              </a:rPr>
              <a:t>and </a:t>
            </a:r>
            <a:r>
              <a:rPr sz="2200" spc="-155" dirty="0">
                <a:solidFill>
                  <a:srgbClr val="57575A"/>
                </a:solidFill>
                <a:latin typeface="Arial"/>
                <a:cs typeface="Arial"/>
              </a:rPr>
              <a:t>Technical </a:t>
            </a:r>
            <a:r>
              <a:rPr sz="2200" spc="-114" dirty="0">
                <a:solidFill>
                  <a:srgbClr val="57575A"/>
                </a:solidFill>
                <a:latin typeface="Arial"/>
                <a:cs typeface="Arial"/>
              </a:rPr>
              <a:t>Education </a:t>
            </a:r>
            <a:r>
              <a:rPr sz="2200" spc="-95" dirty="0">
                <a:solidFill>
                  <a:srgbClr val="57575A"/>
                </a:solidFill>
                <a:latin typeface="Arial"/>
                <a:cs typeface="Arial"/>
              </a:rPr>
              <a:t>Act</a:t>
            </a:r>
            <a:r>
              <a:rPr sz="2200" spc="-110" dirty="0">
                <a:solidFill>
                  <a:srgbClr val="57575A"/>
                </a:solidFill>
                <a:latin typeface="Arial"/>
                <a:cs typeface="Arial"/>
              </a:rPr>
              <a:t> </a:t>
            </a:r>
            <a:r>
              <a:rPr sz="2200" spc="-90" dirty="0">
                <a:solidFill>
                  <a:srgbClr val="57575A"/>
                </a:solidFill>
                <a:latin typeface="Arial"/>
                <a:cs typeface="Arial"/>
              </a:rPr>
              <a:t>(2006)</a:t>
            </a:r>
            <a:endParaRPr sz="2200">
              <a:latin typeface="Arial"/>
              <a:cs typeface="Arial"/>
            </a:endParaRPr>
          </a:p>
        </p:txBody>
      </p:sp>
      <p:sp>
        <p:nvSpPr>
          <p:cNvPr id="4" name="object 4"/>
          <p:cNvSpPr/>
          <p:nvPr/>
        </p:nvSpPr>
        <p:spPr>
          <a:xfrm>
            <a:off x="7417296" y="2702041"/>
            <a:ext cx="4252746" cy="299696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7431023" y="2715767"/>
            <a:ext cx="4172712" cy="2916936"/>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8554229" y="571589"/>
            <a:ext cx="1907998" cy="1327248"/>
          </a:xfrm>
          <a:prstGeom prst="rect">
            <a:avLst/>
          </a:prstGeom>
          <a:blipFill>
            <a:blip r:embed="rId4" cstate="print"/>
            <a:stretch>
              <a:fillRect/>
            </a:stretch>
          </a:blipFill>
        </p:spPr>
        <p:txBody>
          <a:bodyPr wrap="square" lIns="0" tIns="0" rIns="0" bIns="0" rtlCol="0"/>
          <a:lstStyle/>
          <a:p>
            <a:endParaRPr/>
          </a:p>
        </p:txBody>
      </p:sp>
      <p:sp>
        <p:nvSpPr>
          <p:cNvPr id="7" name="object 7"/>
          <p:cNvSpPr txBox="1">
            <a:spLocks noGrp="1"/>
          </p:cNvSpPr>
          <p:nvPr>
            <p:ph type="ftr" sz="quarter" idx="5"/>
          </p:nvPr>
        </p:nvSpPr>
        <p:spPr>
          <a:xfrm>
            <a:off x="78739" y="6596126"/>
            <a:ext cx="3676650" cy="18478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1295"/>
              </a:lnSpc>
            </a:pPr>
            <a:r>
              <a:rPr lang="en-US" spc="-95"/>
              <a:t>NS4ed</a:t>
            </a:r>
            <a:r>
              <a:rPr lang="en-US" spc="-142" baseline="24305"/>
              <a:t>TM </a:t>
            </a:r>
            <a:r>
              <a:rPr lang="en-US" spc="-75"/>
              <a:t>Pathway2Careers</a:t>
            </a:r>
            <a:r>
              <a:rPr lang="en-US" spc="-112" baseline="24305"/>
              <a:t>TM </a:t>
            </a:r>
            <a:r>
              <a:rPr lang="en-US" spc="-70"/>
              <a:t>2018 </a:t>
            </a:r>
            <a:r>
              <a:rPr lang="en-US" spc="-75"/>
              <a:t>Trademark </a:t>
            </a:r>
            <a:r>
              <a:rPr lang="en-US" spc="-100"/>
              <a:t>NS4ed,</a:t>
            </a:r>
            <a:r>
              <a:rPr lang="en-US" spc="-75"/>
              <a:t> </a:t>
            </a:r>
            <a:r>
              <a:rPr lang="en-US" spc="-195"/>
              <a:t>LLC</a:t>
            </a:r>
            <a:endParaRPr sz="1200"/>
          </a:p>
        </p:txBody>
      </p:sp>
      <p:sp>
        <p:nvSpPr>
          <p:cNvPr id="8" name="object 8"/>
          <p:cNvSpPr txBox="1">
            <a:spLocks noGrp="1"/>
          </p:cNvSpPr>
          <p:nvPr>
            <p:ph type="sldNum" sz="quarter" idx="7"/>
          </p:nvPr>
        </p:nvSpPr>
        <p:spPr>
          <a:xfrm>
            <a:off x="11882628" y="6602755"/>
            <a:ext cx="228600" cy="17843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n-US" spc="-60" smtClean="0"/>
              <a:pPr marL="38100">
                <a:lnSpc>
                  <a:spcPts val="1240"/>
                </a:lnSpc>
              </a:pPr>
              <a:t>31</a:t>
            </a:fld>
            <a:endParaRPr spc="-60" dirty="0"/>
          </a:p>
        </p:txBody>
      </p:sp>
    </p:spTree>
    <p:extLst>
      <p:ext uri="{BB962C8B-B14F-4D97-AF65-F5344CB8AC3E}">
        <p14:creationId xmlns:p14="http://schemas.microsoft.com/office/powerpoint/2010/main" val="30945628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7244" y="334213"/>
            <a:ext cx="3854450" cy="574675"/>
          </a:xfrm>
          <a:prstGeom prst="rect">
            <a:avLst/>
          </a:prstGeom>
        </p:spPr>
        <p:txBody>
          <a:bodyPr vert="horz" wrap="square" lIns="0" tIns="12700" rIns="0" bIns="0" rtlCol="0">
            <a:spAutoFit/>
          </a:bodyPr>
          <a:lstStyle/>
          <a:p>
            <a:pPr marL="12700">
              <a:lnSpc>
                <a:spcPct val="100000"/>
              </a:lnSpc>
              <a:spcBef>
                <a:spcPts val="100"/>
              </a:spcBef>
            </a:pPr>
            <a:r>
              <a:rPr spc="-120" dirty="0"/>
              <a:t>Perkins </a:t>
            </a:r>
            <a:r>
              <a:rPr spc="-150" dirty="0"/>
              <a:t>V</a:t>
            </a:r>
            <a:r>
              <a:rPr spc="40" dirty="0"/>
              <a:t> </a:t>
            </a:r>
            <a:r>
              <a:rPr spc="-40" dirty="0"/>
              <a:t>Overview</a:t>
            </a:r>
          </a:p>
        </p:txBody>
      </p:sp>
      <p:sp>
        <p:nvSpPr>
          <p:cNvPr id="3" name="object 3"/>
          <p:cNvSpPr txBox="1"/>
          <p:nvPr/>
        </p:nvSpPr>
        <p:spPr>
          <a:xfrm>
            <a:off x="812393" y="1249806"/>
            <a:ext cx="7245350" cy="4845685"/>
          </a:xfrm>
          <a:prstGeom prst="rect">
            <a:avLst/>
          </a:prstGeom>
        </p:spPr>
        <p:txBody>
          <a:bodyPr vert="horz" wrap="square" lIns="0" tIns="11430" rIns="0" bIns="0" rtlCol="0">
            <a:spAutoFit/>
          </a:bodyPr>
          <a:lstStyle/>
          <a:p>
            <a:pPr marL="12700">
              <a:lnSpc>
                <a:spcPct val="100000"/>
              </a:lnSpc>
              <a:spcBef>
                <a:spcPts val="90"/>
              </a:spcBef>
            </a:pPr>
            <a:r>
              <a:rPr sz="2600" spc="-175" dirty="0">
                <a:solidFill>
                  <a:srgbClr val="6FAC46"/>
                </a:solidFill>
                <a:latin typeface="Arial"/>
                <a:cs typeface="Arial"/>
              </a:rPr>
              <a:t>Purpose</a:t>
            </a:r>
            <a:endParaRPr sz="2600">
              <a:latin typeface="Arial"/>
              <a:cs typeface="Arial"/>
            </a:endParaRPr>
          </a:p>
          <a:p>
            <a:pPr>
              <a:lnSpc>
                <a:spcPct val="100000"/>
              </a:lnSpc>
              <a:spcBef>
                <a:spcPts val="5"/>
              </a:spcBef>
            </a:pPr>
            <a:endParaRPr sz="2100">
              <a:latin typeface="Arial"/>
              <a:cs typeface="Arial"/>
            </a:endParaRPr>
          </a:p>
          <a:p>
            <a:pPr marL="698500" marR="5080" indent="-228600">
              <a:lnSpc>
                <a:spcPct val="90000"/>
              </a:lnSpc>
              <a:buChar char="•"/>
              <a:tabLst>
                <a:tab pos="697865" algn="l"/>
                <a:tab pos="699135" algn="l"/>
              </a:tabLst>
            </a:pPr>
            <a:r>
              <a:rPr sz="2200" spc="-95" dirty="0">
                <a:solidFill>
                  <a:srgbClr val="57575A"/>
                </a:solidFill>
                <a:latin typeface="Arial"/>
                <a:cs typeface="Arial"/>
              </a:rPr>
              <a:t>“To </a:t>
            </a:r>
            <a:r>
              <a:rPr sz="2200" spc="-100" dirty="0">
                <a:solidFill>
                  <a:srgbClr val="57575A"/>
                </a:solidFill>
                <a:latin typeface="Arial"/>
                <a:cs typeface="Arial"/>
              </a:rPr>
              <a:t>develop </a:t>
            </a:r>
            <a:r>
              <a:rPr sz="2200" spc="-75" dirty="0">
                <a:solidFill>
                  <a:srgbClr val="57575A"/>
                </a:solidFill>
                <a:latin typeface="Arial"/>
                <a:cs typeface="Arial"/>
              </a:rPr>
              <a:t>more </a:t>
            </a:r>
            <a:r>
              <a:rPr sz="2200" spc="-35" dirty="0">
                <a:solidFill>
                  <a:srgbClr val="57575A"/>
                </a:solidFill>
                <a:latin typeface="Arial"/>
                <a:cs typeface="Arial"/>
              </a:rPr>
              <a:t>fully the </a:t>
            </a:r>
            <a:r>
              <a:rPr sz="2200" spc="-135" dirty="0">
                <a:solidFill>
                  <a:srgbClr val="57575A"/>
                </a:solidFill>
                <a:latin typeface="Arial"/>
                <a:cs typeface="Arial"/>
              </a:rPr>
              <a:t>academic </a:t>
            </a:r>
            <a:r>
              <a:rPr sz="2200" spc="-100" dirty="0">
                <a:solidFill>
                  <a:srgbClr val="57575A"/>
                </a:solidFill>
                <a:latin typeface="Arial"/>
                <a:cs typeface="Arial"/>
              </a:rPr>
              <a:t>knowledge </a:t>
            </a:r>
            <a:r>
              <a:rPr sz="2200" spc="-120" dirty="0">
                <a:solidFill>
                  <a:srgbClr val="57575A"/>
                </a:solidFill>
                <a:latin typeface="Arial"/>
                <a:cs typeface="Arial"/>
              </a:rPr>
              <a:t>and  </a:t>
            </a:r>
            <a:r>
              <a:rPr sz="2200" spc="-85" dirty="0">
                <a:solidFill>
                  <a:srgbClr val="57575A"/>
                </a:solidFill>
                <a:latin typeface="Arial"/>
                <a:cs typeface="Arial"/>
              </a:rPr>
              <a:t>technical </a:t>
            </a:r>
            <a:r>
              <a:rPr sz="2200" spc="-114" dirty="0">
                <a:solidFill>
                  <a:srgbClr val="57575A"/>
                </a:solidFill>
                <a:latin typeface="Arial"/>
                <a:cs typeface="Arial"/>
              </a:rPr>
              <a:t>and </a:t>
            </a:r>
            <a:r>
              <a:rPr sz="2200" spc="-65" dirty="0">
                <a:solidFill>
                  <a:srgbClr val="57575A"/>
                </a:solidFill>
                <a:latin typeface="Arial"/>
                <a:cs typeface="Arial"/>
              </a:rPr>
              <a:t>employability </a:t>
            </a:r>
            <a:r>
              <a:rPr sz="2200" spc="-110" dirty="0">
                <a:solidFill>
                  <a:srgbClr val="57575A"/>
                </a:solidFill>
                <a:latin typeface="Arial"/>
                <a:cs typeface="Arial"/>
              </a:rPr>
              <a:t>skills </a:t>
            </a:r>
            <a:r>
              <a:rPr sz="2200" spc="-15" dirty="0">
                <a:solidFill>
                  <a:srgbClr val="57575A"/>
                </a:solidFill>
                <a:latin typeface="Arial"/>
                <a:cs typeface="Arial"/>
              </a:rPr>
              <a:t>of </a:t>
            </a:r>
            <a:r>
              <a:rPr sz="2200" spc="-120" dirty="0">
                <a:solidFill>
                  <a:srgbClr val="57575A"/>
                </a:solidFill>
                <a:latin typeface="Arial"/>
                <a:cs typeface="Arial"/>
              </a:rPr>
              <a:t>secondary </a:t>
            </a:r>
            <a:r>
              <a:rPr sz="2200" spc="-85" dirty="0">
                <a:solidFill>
                  <a:srgbClr val="57575A"/>
                </a:solidFill>
                <a:latin typeface="Arial"/>
                <a:cs typeface="Arial"/>
              </a:rPr>
              <a:t>education  students </a:t>
            </a:r>
            <a:r>
              <a:rPr sz="2200" spc="-114" dirty="0">
                <a:solidFill>
                  <a:srgbClr val="57575A"/>
                </a:solidFill>
                <a:latin typeface="Arial"/>
                <a:cs typeface="Arial"/>
              </a:rPr>
              <a:t>and </a:t>
            </a:r>
            <a:r>
              <a:rPr sz="2200" spc="-105" dirty="0">
                <a:solidFill>
                  <a:srgbClr val="57575A"/>
                </a:solidFill>
                <a:latin typeface="Arial"/>
                <a:cs typeface="Arial"/>
              </a:rPr>
              <a:t>postsecondary </a:t>
            </a:r>
            <a:r>
              <a:rPr sz="2200" spc="-85" dirty="0">
                <a:solidFill>
                  <a:srgbClr val="57575A"/>
                </a:solidFill>
                <a:latin typeface="Arial"/>
                <a:cs typeface="Arial"/>
              </a:rPr>
              <a:t>education students </a:t>
            </a:r>
            <a:r>
              <a:rPr sz="2200" spc="-70" dirty="0">
                <a:solidFill>
                  <a:srgbClr val="57575A"/>
                </a:solidFill>
                <a:latin typeface="Arial"/>
                <a:cs typeface="Arial"/>
              </a:rPr>
              <a:t>who</a:t>
            </a:r>
            <a:r>
              <a:rPr sz="2200" spc="-375" dirty="0">
                <a:solidFill>
                  <a:srgbClr val="57575A"/>
                </a:solidFill>
                <a:latin typeface="Arial"/>
                <a:cs typeface="Arial"/>
              </a:rPr>
              <a:t> </a:t>
            </a:r>
            <a:r>
              <a:rPr sz="2200" spc="-70" dirty="0">
                <a:solidFill>
                  <a:srgbClr val="57575A"/>
                </a:solidFill>
                <a:latin typeface="Arial"/>
                <a:cs typeface="Arial"/>
              </a:rPr>
              <a:t>elect  </a:t>
            </a:r>
            <a:r>
              <a:rPr sz="2200" spc="5" dirty="0">
                <a:solidFill>
                  <a:srgbClr val="57575A"/>
                </a:solidFill>
                <a:latin typeface="Arial"/>
                <a:cs typeface="Arial"/>
              </a:rPr>
              <a:t>to </a:t>
            </a:r>
            <a:r>
              <a:rPr sz="2200" spc="-55" dirty="0">
                <a:solidFill>
                  <a:srgbClr val="57575A"/>
                </a:solidFill>
                <a:latin typeface="Arial"/>
                <a:cs typeface="Arial"/>
              </a:rPr>
              <a:t>enroll </a:t>
            </a:r>
            <a:r>
              <a:rPr sz="2200" spc="-40" dirty="0">
                <a:solidFill>
                  <a:srgbClr val="57575A"/>
                </a:solidFill>
                <a:latin typeface="Arial"/>
                <a:cs typeface="Arial"/>
              </a:rPr>
              <a:t>in </a:t>
            </a:r>
            <a:r>
              <a:rPr sz="2200" spc="-105" dirty="0">
                <a:solidFill>
                  <a:srgbClr val="57575A"/>
                </a:solidFill>
                <a:latin typeface="Arial"/>
                <a:cs typeface="Arial"/>
              </a:rPr>
              <a:t>career </a:t>
            </a:r>
            <a:r>
              <a:rPr sz="2200" spc="-114" dirty="0">
                <a:solidFill>
                  <a:srgbClr val="57575A"/>
                </a:solidFill>
                <a:latin typeface="Arial"/>
                <a:cs typeface="Arial"/>
              </a:rPr>
              <a:t>and </a:t>
            </a:r>
            <a:r>
              <a:rPr sz="2200" spc="-85" dirty="0">
                <a:solidFill>
                  <a:srgbClr val="57575A"/>
                </a:solidFill>
                <a:latin typeface="Arial"/>
                <a:cs typeface="Arial"/>
              </a:rPr>
              <a:t>technical education </a:t>
            </a:r>
            <a:r>
              <a:rPr sz="2200" spc="-114" dirty="0">
                <a:solidFill>
                  <a:srgbClr val="57575A"/>
                </a:solidFill>
                <a:latin typeface="Arial"/>
                <a:cs typeface="Arial"/>
              </a:rPr>
              <a:t>programs and  programs </a:t>
            </a:r>
            <a:r>
              <a:rPr sz="2200" spc="-15" dirty="0">
                <a:solidFill>
                  <a:srgbClr val="57575A"/>
                </a:solidFill>
                <a:latin typeface="Arial"/>
                <a:cs typeface="Arial"/>
              </a:rPr>
              <a:t>of </a:t>
            </a:r>
            <a:r>
              <a:rPr sz="2200" spc="-85" dirty="0">
                <a:solidFill>
                  <a:srgbClr val="57575A"/>
                </a:solidFill>
                <a:latin typeface="Arial"/>
                <a:cs typeface="Arial"/>
              </a:rPr>
              <a:t>study</a:t>
            </a:r>
            <a:r>
              <a:rPr sz="2200" spc="-285" dirty="0">
                <a:solidFill>
                  <a:srgbClr val="57575A"/>
                </a:solidFill>
                <a:latin typeface="Arial"/>
                <a:cs typeface="Arial"/>
              </a:rPr>
              <a:t> </a:t>
            </a:r>
            <a:r>
              <a:rPr sz="2200" spc="-185" dirty="0">
                <a:solidFill>
                  <a:srgbClr val="57575A"/>
                </a:solidFill>
                <a:latin typeface="Arial"/>
                <a:cs typeface="Arial"/>
              </a:rPr>
              <a:t>by…”</a:t>
            </a:r>
            <a:endParaRPr sz="2200">
              <a:latin typeface="Arial"/>
              <a:cs typeface="Arial"/>
            </a:endParaRPr>
          </a:p>
          <a:p>
            <a:pPr marL="1155700" lvl="1" indent="-229235">
              <a:lnSpc>
                <a:spcPts val="2170"/>
              </a:lnSpc>
              <a:spcBef>
                <a:spcPts val="1835"/>
              </a:spcBef>
              <a:buChar char="•"/>
              <a:tabLst>
                <a:tab pos="1155700" algn="l"/>
                <a:tab pos="1156335" algn="l"/>
              </a:tabLst>
            </a:pPr>
            <a:r>
              <a:rPr sz="1900" spc="-90" dirty="0">
                <a:solidFill>
                  <a:srgbClr val="57575A"/>
                </a:solidFill>
                <a:latin typeface="Arial"/>
                <a:cs typeface="Arial"/>
              </a:rPr>
              <a:t>Building </a:t>
            </a:r>
            <a:r>
              <a:rPr sz="1900" spc="-75" dirty="0">
                <a:solidFill>
                  <a:srgbClr val="57575A"/>
                </a:solidFill>
                <a:latin typeface="Arial"/>
                <a:cs typeface="Arial"/>
              </a:rPr>
              <a:t>on </a:t>
            </a:r>
            <a:r>
              <a:rPr sz="1900" spc="-35" dirty="0">
                <a:solidFill>
                  <a:srgbClr val="57575A"/>
                </a:solidFill>
                <a:latin typeface="Arial"/>
                <a:cs typeface="Arial"/>
              </a:rPr>
              <a:t>the </a:t>
            </a:r>
            <a:r>
              <a:rPr sz="1900" spc="-45" dirty="0">
                <a:solidFill>
                  <a:srgbClr val="57575A"/>
                </a:solidFill>
                <a:latin typeface="Arial"/>
                <a:cs typeface="Arial"/>
              </a:rPr>
              <a:t>efforts </a:t>
            </a:r>
            <a:r>
              <a:rPr sz="1900" spc="-20" dirty="0">
                <a:solidFill>
                  <a:srgbClr val="57575A"/>
                </a:solidFill>
                <a:latin typeface="Arial"/>
                <a:cs typeface="Arial"/>
              </a:rPr>
              <a:t>of </a:t>
            </a:r>
            <a:r>
              <a:rPr sz="1900" spc="-105" dirty="0">
                <a:solidFill>
                  <a:srgbClr val="57575A"/>
                </a:solidFill>
                <a:latin typeface="Arial"/>
                <a:cs typeface="Arial"/>
              </a:rPr>
              <a:t>states </a:t>
            </a:r>
            <a:r>
              <a:rPr sz="1900" spc="-110" dirty="0">
                <a:solidFill>
                  <a:srgbClr val="57575A"/>
                </a:solidFill>
                <a:latin typeface="Arial"/>
                <a:cs typeface="Arial"/>
              </a:rPr>
              <a:t>and</a:t>
            </a:r>
            <a:r>
              <a:rPr sz="1900" spc="-280" dirty="0">
                <a:solidFill>
                  <a:srgbClr val="57575A"/>
                </a:solidFill>
                <a:latin typeface="Arial"/>
                <a:cs typeface="Arial"/>
              </a:rPr>
              <a:t> </a:t>
            </a:r>
            <a:r>
              <a:rPr sz="1900" spc="-75" dirty="0">
                <a:solidFill>
                  <a:srgbClr val="57575A"/>
                </a:solidFill>
                <a:latin typeface="Arial"/>
                <a:cs typeface="Arial"/>
              </a:rPr>
              <a:t>localities</a:t>
            </a:r>
            <a:endParaRPr sz="1900">
              <a:latin typeface="Arial"/>
              <a:cs typeface="Arial"/>
            </a:endParaRPr>
          </a:p>
          <a:p>
            <a:pPr marL="1155700" lvl="1" indent="-229235">
              <a:lnSpc>
                <a:spcPts val="2055"/>
              </a:lnSpc>
              <a:buChar char="•"/>
              <a:tabLst>
                <a:tab pos="1155700" algn="l"/>
                <a:tab pos="1156335" algn="l"/>
              </a:tabLst>
            </a:pPr>
            <a:r>
              <a:rPr sz="1900" spc="-105" dirty="0">
                <a:solidFill>
                  <a:srgbClr val="57575A"/>
                </a:solidFill>
                <a:latin typeface="Arial"/>
                <a:cs typeface="Arial"/>
              </a:rPr>
              <a:t>Linking </a:t>
            </a:r>
            <a:r>
              <a:rPr sz="1900" spc="-114" dirty="0">
                <a:solidFill>
                  <a:srgbClr val="57575A"/>
                </a:solidFill>
                <a:latin typeface="Arial"/>
                <a:cs typeface="Arial"/>
              </a:rPr>
              <a:t>secondary </a:t>
            </a:r>
            <a:r>
              <a:rPr sz="1900" spc="-105" dirty="0">
                <a:solidFill>
                  <a:srgbClr val="57575A"/>
                </a:solidFill>
                <a:latin typeface="Arial"/>
                <a:cs typeface="Arial"/>
              </a:rPr>
              <a:t>and </a:t>
            </a:r>
            <a:r>
              <a:rPr sz="1900" spc="-100" dirty="0">
                <a:solidFill>
                  <a:srgbClr val="57575A"/>
                </a:solidFill>
                <a:latin typeface="Arial"/>
                <a:cs typeface="Arial"/>
              </a:rPr>
              <a:t>postsecondary </a:t>
            </a:r>
            <a:r>
              <a:rPr sz="1900" spc="-80" dirty="0">
                <a:solidFill>
                  <a:srgbClr val="57575A"/>
                </a:solidFill>
                <a:latin typeface="Arial"/>
                <a:cs typeface="Arial"/>
              </a:rPr>
              <a:t>education</a:t>
            </a:r>
            <a:r>
              <a:rPr sz="1900" spc="70" dirty="0">
                <a:solidFill>
                  <a:srgbClr val="57575A"/>
                </a:solidFill>
                <a:latin typeface="Arial"/>
                <a:cs typeface="Arial"/>
              </a:rPr>
              <a:t> </a:t>
            </a:r>
            <a:r>
              <a:rPr sz="1900" spc="-110" dirty="0">
                <a:solidFill>
                  <a:srgbClr val="57575A"/>
                </a:solidFill>
                <a:latin typeface="Arial"/>
                <a:cs typeface="Arial"/>
              </a:rPr>
              <a:t>programs</a:t>
            </a:r>
            <a:endParaRPr sz="1900">
              <a:latin typeface="Arial"/>
              <a:cs typeface="Arial"/>
            </a:endParaRPr>
          </a:p>
          <a:p>
            <a:pPr marL="1155700" lvl="1" indent="-229235">
              <a:lnSpc>
                <a:spcPts val="2055"/>
              </a:lnSpc>
              <a:buChar char="•"/>
              <a:tabLst>
                <a:tab pos="1155700" algn="l"/>
                <a:tab pos="1156335" algn="l"/>
              </a:tabLst>
            </a:pPr>
            <a:r>
              <a:rPr sz="1900" spc="-110" dirty="0">
                <a:solidFill>
                  <a:srgbClr val="57575A"/>
                </a:solidFill>
                <a:latin typeface="Arial"/>
                <a:cs typeface="Arial"/>
              </a:rPr>
              <a:t>Increasing </a:t>
            </a:r>
            <a:r>
              <a:rPr sz="1900" spc="-85" dirty="0">
                <a:solidFill>
                  <a:srgbClr val="57575A"/>
                </a:solidFill>
                <a:latin typeface="Arial"/>
                <a:cs typeface="Arial"/>
              </a:rPr>
              <a:t>state </a:t>
            </a:r>
            <a:r>
              <a:rPr sz="1900" spc="-110" dirty="0">
                <a:solidFill>
                  <a:srgbClr val="57575A"/>
                </a:solidFill>
                <a:latin typeface="Arial"/>
                <a:cs typeface="Arial"/>
              </a:rPr>
              <a:t>and </a:t>
            </a:r>
            <a:r>
              <a:rPr sz="1900" spc="-85" dirty="0">
                <a:solidFill>
                  <a:srgbClr val="57575A"/>
                </a:solidFill>
                <a:latin typeface="Arial"/>
                <a:cs typeface="Arial"/>
              </a:rPr>
              <a:t>local</a:t>
            </a:r>
            <a:r>
              <a:rPr sz="1900" spc="-5" dirty="0">
                <a:solidFill>
                  <a:srgbClr val="57575A"/>
                </a:solidFill>
                <a:latin typeface="Arial"/>
                <a:cs typeface="Arial"/>
              </a:rPr>
              <a:t> </a:t>
            </a:r>
            <a:r>
              <a:rPr sz="1900" spc="-45" dirty="0">
                <a:solidFill>
                  <a:srgbClr val="57575A"/>
                </a:solidFill>
                <a:latin typeface="Arial"/>
                <a:cs typeface="Arial"/>
              </a:rPr>
              <a:t>flexibility</a:t>
            </a:r>
            <a:endParaRPr sz="1900">
              <a:latin typeface="Arial"/>
              <a:cs typeface="Arial"/>
            </a:endParaRPr>
          </a:p>
          <a:p>
            <a:pPr marL="1155700" lvl="1" indent="-229235">
              <a:lnSpc>
                <a:spcPts val="2050"/>
              </a:lnSpc>
              <a:buChar char="•"/>
              <a:tabLst>
                <a:tab pos="1155700" algn="l"/>
                <a:tab pos="1156335" algn="l"/>
              </a:tabLst>
            </a:pPr>
            <a:r>
              <a:rPr sz="1900" spc="-100" dirty="0">
                <a:solidFill>
                  <a:srgbClr val="57575A"/>
                </a:solidFill>
                <a:latin typeface="Arial"/>
                <a:cs typeface="Arial"/>
              </a:rPr>
              <a:t>Conducting </a:t>
            </a:r>
            <a:r>
              <a:rPr sz="1900" spc="-110" dirty="0">
                <a:solidFill>
                  <a:srgbClr val="57575A"/>
                </a:solidFill>
                <a:latin typeface="Arial"/>
                <a:cs typeface="Arial"/>
              </a:rPr>
              <a:t>and </a:t>
            </a:r>
            <a:r>
              <a:rPr sz="1900" spc="-95" dirty="0">
                <a:solidFill>
                  <a:srgbClr val="57575A"/>
                </a:solidFill>
                <a:latin typeface="Arial"/>
                <a:cs typeface="Arial"/>
              </a:rPr>
              <a:t>disseminating </a:t>
            </a:r>
            <a:r>
              <a:rPr sz="1900" spc="-65" dirty="0">
                <a:solidFill>
                  <a:srgbClr val="57575A"/>
                </a:solidFill>
                <a:latin typeface="Arial"/>
                <a:cs typeface="Arial"/>
              </a:rPr>
              <a:t>national</a:t>
            </a:r>
            <a:r>
              <a:rPr sz="1900" spc="90" dirty="0">
                <a:solidFill>
                  <a:srgbClr val="57575A"/>
                </a:solidFill>
                <a:latin typeface="Arial"/>
                <a:cs typeface="Arial"/>
              </a:rPr>
              <a:t> </a:t>
            </a:r>
            <a:r>
              <a:rPr sz="1900" spc="-110" dirty="0">
                <a:solidFill>
                  <a:srgbClr val="57575A"/>
                </a:solidFill>
                <a:latin typeface="Arial"/>
                <a:cs typeface="Arial"/>
              </a:rPr>
              <a:t>research</a:t>
            </a:r>
            <a:endParaRPr sz="1900">
              <a:latin typeface="Arial"/>
              <a:cs typeface="Arial"/>
            </a:endParaRPr>
          </a:p>
          <a:p>
            <a:pPr marL="1155700" lvl="1" indent="-229235">
              <a:lnSpc>
                <a:spcPts val="2055"/>
              </a:lnSpc>
              <a:buChar char="•"/>
              <a:tabLst>
                <a:tab pos="1155700" algn="l"/>
                <a:tab pos="1156335" algn="l"/>
              </a:tabLst>
            </a:pPr>
            <a:r>
              <a:rPr sz="1900" spc="-90" dirty="0">
                <a:solidFill>
                  <a:srgbClr val="57575A"/>
                </a:solidFill>
                <a:latin typeface="Arial"/>
                <a:cs typeface="Arial"/>
              </a:rPr>
              <a:t>Promoting </a:t>
            </a:r>
            <a:r>
              <a:rPr sz="1900" spc="-95" dirty="0">
                <a:solidFill>
                  <a:srgbClr val="57575A"/>
                </a:solidFill>
                <a:latin typeface="Arial"/>
                <a:cs typeface="Arial"/>
              </a:rPr>
              <a:t>professional</a:t>
            </a:r>
            <a:r>
              <a:rPr sz="1900" spc="-10" dirty="0">
                <a:solidFill>
                  <a:srgbClr val="57575A"/>
                </a:solidFill>
                <a:latin typeface="Arial"/>
                <a:cs typeface="Arial"/>
              </a:rPr>
              <a:t> </a:t>
            </a:r>
            <a:r>
              <a:rPr sz="1900" spc="-80" dirty="0">
                <a:solidFill>
                  <a:srgbClr val="57575A"/>
                </a:solidFill>
                <a:latin typeface="Arial"/>
                <a:cs typeface="Arial"/>
              </a:rPr>
              <a:t>development</a:t>
            </a:r>
            <a:endParaRPr sz="1900">
              <a:latin typeface="Arial"/>
              <a:cs typeface="Arial"/>
            </a:endParaRPr>
          </a:p>
          <a:p>
            <a:pPr marL="1155700" lvl="1" indent="-229235">
              <a:lnSpc>
                <a:spcPts val="2055"/>
              </a:lnSpc>
              <a:buChar char="•"/>
              <a:tabLst>
                <a:tab pos="1155700" algn="l"/>
                <a:tab pos="1156335" algn="l"/>
              </a:tabLst>
            </a:pPr>
            <a:r>
              <a:rPr sz="1900" spc="-85" dirty="0">
                <a:solidFill>
                  <a:srgbClr val="57575A"/>
                </a:solidFill>
                <a:latin typeface="Arial"/>
                <a:cs typeface="Arial"/>
              </a:rPr>
              <a:t>Supporting</a:t>
            </a:r>
            <a:r>
              <a:rPr sz="1900" spc="-80" dirty="0">
                <a:solidFill>
                  <a:srgbClr val="57575A"/>
                </a:solidFill>
                <a:latin typeface="Arial"/>
                <a:cs typeface="Arial"/>
              </a:rPr>
              <a:t> </a:t>
            </a:r>
            <a:r>
              <a:rPr sz="1900" spc="-85" dirty="0">
                <a:solidFill>
                  <a:srgbClr val="57575A"/>
                </a:solidFill>
                <a:latin typeface="Arial"/>
                <a:cs typeface="Arial"/>
              </a:rPr>
              <a:t>partnerships</a:t>
            </a:r>
            <a:endParaRPr sz="1900">
              <a:latin typeface="Arial"/>
              <a:cs typeface="Arial"/>
            </a:endParaRPr>
          </a:p>
          <a:p>
            <a:pPr marL="1155700" lvl="1" indent="-229235">
              <a:lnSpc>
                <a:spcPts val="2050"/>
              </a:lnSpc>
              <a:buChar char="•"/>
              <a:tabLst>
                <a:tab pos="1155700" algn="l"/>
                <a:tab pos="1156335" algn="l"/>
              </a:tabLst>
            </a:pPr>
            <a:r>
              <a:rPr sz="1900" spc="-105" dirty="0">
                <a:solidFill>
                  <a:srgbClr val="57575A"/>
                </a:solidFill>
                <a:latin typeface="Arial"/>
                <a:cs typeface="Arial"/>
              </a:rPr>
              <a:t>Providing </a:t>
            </a:r>
            <a:r>
              <a:rPr sz="1900" spc="-40" dirty="0">
                <a:solidFill>
                  <a:srgbClr val="57575A"/>
                </a:solidFill>
                <a:latin typeface="Arial"/>
                <a:cs typeface="Arial"/>
              </a:rPr>
              <a:t>lifetime </a:t>
            </a:r>
            <a:r>
              <a:rPr sz="1900" spc="-80" dirty="0">
                <a:solidFill>
                  <a:srgbClr val="57575A"/>
                </a:solidFill>
                <a:latin typeface="Arial"/>
                <a:cs typeface="Arial"/>
              </a:rPr>
              <a:t>learning</a:t>
            </a:r>
            <a:r>
              <a:rPr sz="1900" spc="-25" dirty="0">
                <a:solidFill>
                  <a:srgbClr val="57575A"/>
                </a:solidFill>
                <a:latin typeface="Arial"/>
                <a:cs typeface="Arial"/>
              </a:rPr>
              <a:t> </a:t>
            </a:r>
            <a:r>
              <a:rPr sz="1900" spc="-50" dirty="0">
                <a:solidFill>
                  <a:srgbClr val="57575A"/>
                </a:solidFill>
                <a:latin typeface="Arial"/>
                <a:cs typeface="Arial"/>
              </a:rPr>
              <a:t>opportunities</a:t>
            </a:r>
            <a:endParaRPr sz="1900">
              <a:latin typeface="Arial"/>
              <a:cs typeface="Arial"/>
            </a:endParaRPr>
          </a:p>
          <a:p>
            <a:pPr marL="1155700" lvl="1" indent="-229235">
              <a:lnSpc>
                <a:spcPts val="2055"/>
              </a:lnSpc>
              <a:buChar char="•"/>
              <a:tabLst>
                <a:tab pos="1155700" algn="l"/>
                <a:tab pos="1156335" algn="l"/>
              </a:tabLst>
            </a:pPr>
            <a:r>
              <a:rPr sz="1900" spc="-110" dirty="0">
                <a:solidFill>
                  <a:srgbClr val="57575A"/>
                </a:solidFill>
                <a:latin typeface="Arial"/>
                <a:cs typeface="Arial"/>
              </a:rPr>
              <a:t>Increasing </a:t>
            </a:r>
            <a:r>
              <a:rPr sz="1900" spc="-75" dirty="0">
                <a:solidFill>
                  <a:srgbClr val="57575A"/>
                </a:solidFill>
                <a:latin typeface="Arial"/>
                <a:cs typeface="Arial"/>
              </a:rPr>
              <a:t>employment </a:t>
            </a:r>
            <a:r>
              <a:rPr sz="1900" spc="-50" dirty="0">
                <a:solidFill>
                  <a:srgbClr val="57575A"/>
                </a:solidFill>
                <a:latin typeface="Arial"/>
                <a:cs typeface="Arial"/>
              </a:rPr>
              <a:t>opportunities </a:t>
            </a:r>
            <a:r>
              <a:rPr sz="1900" spc="-20" dirty="0">
                <a:solidFill>
                  <a:srgbClr val="57575A"/>
                </a:solidFill>
                <a:latin typeface="Arial"/>
                <a:cs typeface="Arial"/>
              </a:rPr>
              <a:t>for</a:t>
            </a:r>
            <a:r>
              <a:rPr sz="1900" spc="-70" dirty="0">
                <a:solidFill>
                  <a:srgbClr val="57575A"/>
                </a:solidFill>
                <a:latin typeface="Arial"/>
                <a:cs typeface="Arial"/>
              </a:rPr>
              <a:t> </a:t>
            </a:r>
            <a:r>
              <a:rPr sz="1900" spc="-85" dirty="0">
                <a:solidFill>
                  <a:srgbClr val="57575A"/>
                </a:solidFill>
                <a:latin typeface="Arial"/>
                <a:cs typeface="Arial"/>
              </a:rPr>
              <a:t>chronically</a:t>
            </a:r>
            <a:endParaRPr sz="1900">
              <a:latin typeface="Arial"/>
              <a:cs typeface="Arial"/>
            </a:endParaRPr>
          </a:p>
          <a:p>
            <a:pPr marL="1155700">
              <a:lnSpc>
                <a:spcPts val="2160"/>
              </a:lnSpc>
            </a:pPr>
            <a:r>
              <a:rPr sz="1900" spc="-90" dirty="0">
                <a:solidFill>
                  <a:srgbClr val="57575A"/>
                </a:solidFill>
                <a:latin typeface="Arial"/>
                <a:cs typeface="Arial"/>
              </a:rPr>
              <a:t>unemployed </a:t>
            </a:r>
            <a:r>
              <a:rPr sz="1900" spc="-30" dirty="0">
                <a:solidFill>
                  <a:srgbClr val="57575A"/>
                </a:solidFill>
                <a:latin typeface="Arial"/>
                <a:cs typeface="Arial"/>
              </a:rPr>
              <a:t>or </a:t>
            </a:r>
            <a:r>
              <a:rPr sz="1900" spc="-85" dirty="0">
                <a:solidFill>
                  <a:srgbClr val="57575A"/>
                </a:solidFill>
                <a:latin typeface="Arial"/>
                <a:cs typeface="Arial"/>
              </a:rPr>
              <a:t>underemployed</a:t>
            </a:r>
            <a:r>
              <a:rPr sz="1900" spc="-130" dirty="0">
                <a:solidFill>
                  <a:srgbClr val="57575A"/>
                </a:solidFill>
                <a:latin typeface="Arial"/>
                <a:cs typeface="Arial"/>
              </a:rPr>
              <a:t> </a:t>
            </a:r>
            <a:r>
              <a:rPr sz="1900" spc="-75" dirty="0">
                <a:solidFill>
                  <a:srgbClr val="57575A"/>
                </a:solidFill>
                <a:latin typeface="Arial"/>
                <a:cs typeface="Arial"/>
              </a:rPr>
              <a:t>populations</a:t>
            </a:r>
            <a:endParaRPr sz="1900">
              <a:latin typeface="Arial"/>
              <a:cs typeface="Arial"/>
            </a:endParaRPr>
          </a:p>
        </p:txBody>
      </p:sp>
      <p:sp>
        <p:nvSpPr>
          <p:cNvPr id="4" name="object 4"/>
          <p:cNvSpPr/>
          <p:nvPr/>
        </p:nvSpPr>
        <p:spPr>
          <a:xfrm>
            <a:off x="8362184" y="1461503"/>
            <a:ext cx="2811025" cy="425274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8375904" y="1475232"/>
            <a:ext cx="2731007" cy="4172712"/>
          </a:xfrm>
          <a:prstGeom prst="rect">
            <a:avLst/>
          </a:prstGeom>
          <a:blipFill>
            <a:blip r:embed="rId3" cstate="print"/>
            <a:stretch>
              <a:fillRect/>
            </a:stretch>
          </a:blipFill>
        </p:spPr>
        <p:txBody>
          <a:bodyPr wrap="square" lIns="0" tIns="0" rIns="0" bIns="0" rtlCol="0"/>
          <a:lstStyle/>
          <a:p>
            <a:endParaRPr/>
          </a:p>
        </p:txBody>
      </p:sp>
      <p:sp>
        <p:nvSpPr>
          <p:cNvPr id="6" name="object 6"/>
          <p:cNvSpPr txBox="1">
            <a:spLocks noGrp="1"/>
          </p:cNvSpPr>
          <p:nvPr>
            <p:ph type="ftr" sz="quarter" idx="5"/>
          </p:nvPr>
        </p:nvSpPr>
        <p:spPr>
          <a:xfrm>
            <a:off x="78739" y="6596126"/>
            <a:ext cx="3676650" cy="18478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1295"/>
              </a:lnSpc>
            </a:pPr>
            <a:r>
              <a:rPr lang="en-US" spc="-95"/>
              <a:t>NS4ed</a:t>
            </a:r>
            <a:r>
              <a:rPr lang="en-US" spc="-142" baseline="24305"/>
              <a:t>TM </a:t>
            </a:r>
            <a:r>
              <a:rPr lang="en-US" spc="-75"/>
              <a:t>Pathway2Careers</a:t>
            </a:r>
            <a:r>
              <a:rPr lang="en-US" spc="-112" baseline="24305"/>
              <a:t>TM </a:t>
            </a:r>
            <a:r>
              <a:rPr lang="en-US" spc="-70"/>
              <a:t>2018 </a:t>
            </a:r>
            <a:r>
              <a:rPr lang="en-US" spc="-75"/>
              <a:t>Trademark </a:t>
            </a:r>
            <a:r>
              <a:rPr lang="en-US" spc="-100"/>
              <a:t>NS4ed,</a:t>
            </a:r>
            <a:r>
              <a:rPr lang="en-US" spc="-75"/>
              <a:t> </a:t>
            </a:r>
            <a:r>
              <a:rPr lang="en-US" spc="-195"/>
              <a:t>LLC</a:t>
            </a:r>
            <a:endParaRPr sz="1200"/>
          </a:p>
        </p:txBody>
      </p:sp>
      <p:sp>
        <p:nvSpPr>
          <p:cNvPr id="7" name="object 7"/>
          <p:cNvSpPr txBox="1">
            <a:spLocks noGrp="1"/>
          </p:cNvSpPr>
          <p:nvPr>
            <p:ph type="sldNum" sz="quarter" idx="7"/>
          </p:nvPr>
        </p:nvSpPr>
        <p:spPr>
          <a:xfrm>
            <a:off x="11882628" y="6602755"/>
            <a:ext cx="228600" cy="17843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n-US" spc="-60" smtClean="0"/>
              <a:pPr marL="38100">
                <a:lnSpc>
                  <a:spcPts val="1240"/>
                </a:lnSpc>
              </a:pPr>
              <a:t>32</a:t>
            </a:fld>
            <a:endParaRPr spc="-60" dirty="0"/>
          </a:p>
        </p:txBody>
      </p:sp>
    </p:spTree>
    <p:extLst>
      <p:ext uri="{BB962C8B-B14F-4D97-AF65-F5344CB8AC3E}">
        <p14:creationId xmlns:p14="http://schemas.microsoft.com/office/powerpoint/2010/main" val="13183576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7244" y="334213"/>
            <a:ext cx="3854450" cy="574675"/>
          </a:xfrm>
          <a:prstGeom prst="rect">
            <a:avLst/>
          </a:prstGeom>
        </p:spPr>
        <p:txBody>
          <a:bodyPr vert="horz" wrap="square" lIns="0" tIns="12700" rIns="0" bIns="0" rtlCol="0">
            <a:spAutoFit/>
          </a:bodyPr>
          <a:lstStyle/>
          <a:p>
            <a:pPr marL="12700">
              <a:lnSpc>
                <a:spcPct val="100000"/>
              </a:lnSpc>
              <a:spcBef>
                <a:spcPts val="100"/>
              </a:spcBef>
            </a:pPr>
            <a:r>
              <a:rPr spc="-120" dirty="0"/>
              <a:t>Perkins </a:t>
            </a:r>
            <a:r>
              <a:rPr spc="-150" dirty="0"/>
              <a:t>V</a:t>
            </a:r>
            <a:r>
              <a:rPr spc="40" dirty="0"/>
              <a:t> </a:t>
            </a:r>
            <a:r>
              <a:rPr spc="-40" dirty="0"/>
              <a:t>Overview</a:t>
            </a:r>
          </a:p>
        </p:txBody>
      </p:sp>
      <p:sp>
        <p:nvSpPr>
          <p:cNvPr id="3" name="object 3"/>
          <p:cNvSpPr txBox="1"/>
          <p:nvPr/>
        </p:nvSpPr>
        <p:spPr>
          <a:xfrm>
            <a:off x="917244" y="1267790"/>
            <a:ext cx="7760970" cy="4736465"/>
          </a:xfrm>
          <a:prstGeom prst="rect">
            <a:avLst/>
          </a:prstGeom>
        </p:spPr>
        <p:txBody>
          <a:bodyPr vert="horz" wrap="square" lIns="0" tIns="12065" rIns="0" bIns="0" rtlCol="0">
            <a:spAutoFit/>
          </a:bodyPr>
          <a:lstStyle/>
          <a:p>
            <a:pPr marL="12700">
              <a:lnSpc>
                <a:spcPct val="100000"/>
              </a:lnSpc>
              <a:spcBef>
                <a:spcPts val="95"/>
              </a:spcBef>
            </a:pPr>
            <a:r>
              <a:rPr sz="2600" spc="-110" dirty="0">
                <a:solidFill>
                  <a:srgbClr val="6FAC46"/>
                </a:solidFill>
                <a:latin typeface="Arial"/>
                <a:cs typeface="Arial"/>
              </a:rPr>
              <a:t>Notable</a:t>
            </a:r>
            <a:r>
              <a:rPr sz="2600" spc="-95" dirty="0">
                <a:solidFill>
                  <a:srgbClr val="6FAC46"/>
                </a:solidFill>
                <a:latin typeface="Arial"/>
                <a:cs typeface="Arial"/>
              </a:rPr>
              <a:t> </a:t>
            </a:r>
            <a:r>
              <a:rPr sz="2600" spc="-240" dirty="0">
                <a:solidFill>
                  <a:srgbClr val="6FAC46"/>
                </a:solidFill>
                <a:latin typeface="Arial"/>
                <a:cs typeface="Arial"/>
              </a:rPr>
              <a:t>Changes</a:t>
            </a:r>
            <a:endParaRPr sz="2600">
              <a:latin typeface="Arial"/>
              <a:cs typeface="Arial"/>
            </a:endParaRPr>
          </a:p>
          <a:p>
            <a:pPr marL="806450" indent="-337820">
              <a:lnSpc>
                <a:spcPct val="100000"/>
              </a:lnSpc>
              <a:spcBef>
                <a:spcPts val="1814"/>
              </a:spcBef>
              <a:buAutoNum type="arabicPeriod"/>
              <a:tabLst>
                <a:tab pos="807085" algn="l"/>
              </a:tabLst>
            </a:pPr>
            <a:r>
              <a:rPr sz="2200" spc="-165" dirty="0">
                <a:solidFill>
                  <a:srgbClr val="F7931E"/>
                </a:solidFill>
                <a:latin typeface="Arial"/>
                <a:cs typeface="Arial"/>
              </a:rPr>
              <a:t>Emphasis </a:t>
            </a:r>
            <a:r>
              <a:rPr sz="2200" spc="-80" dirty="0">
                <a:solidFill>
                  <a:srgbClr val="F7931E"/>
                </a:solidFill>
                <a:latin typeface="Arial"/>
                <a:cs typeface="Arial"/>
              </a:rPr>
              <a:t>on </a:t>
            </a:r>
            <a:r>
              <a:rPr sz="2200" spc="-90" dirty="0">
                <a:solidFill>
                  <a:srgbClr val="F7931E"/>
                </a:solidFill>
                <a:latin typeface="Arial"/>
                <a:cs typeface="Arial"/>
              </a:rPr>
              <a:t>Data-Informed</a:t>
            </a:r>
            <a:r>
              <a:rPr sz="2200" spc="-250" dirty="0">
                <a:solidFill>
                  <a:srgbClr val="F7931E"/>
                </a:solidFill>
                <a:latin typeface="Arial"/>
                <a:cs typeface="Arial"/>
              </a:rPr>
              <a:t> </a:t>
            </a:r>
            <a:r>
              <a:rPr sz="2200" spc="-105" dirty="0">
                <a:solidFill>
                  <a:srgbClr val="F7931E"/>
                </a:solidFill>
                <a:latin typeface="Arial"/>
                <a:cs typeface="Arial"/>
              </a:rPr>
              <a:t>Decision-Making</a:t>
            </a:r>
            <a:endParaRPr sz="2200">
              <a:latin typeface="Arial"/>
              <a:cs typeface="Arial"/>
            </a:endParaRPr>
          </a:p>
          <a:p>
            <a:pPr marL="1155700" marR="5080" lvl="1" indent="-229235">
              <a:lnSpc>
                <a:spcPts val="2060"/>
              </a:lnSpc>
              <a:spcBef>
                <a:spcPts val="1350"/>
              </a:spcBef>
              <a:buChar char="•"/>
              <a:tabLst>
                <a:tab pos="1155700" algn="l"/>
                <a:tab pos="1156335" algn="l"/>
              </a:tabLst>
            </a:pPr>
            <a:r>
              <a:rPr sz="1900" spc="-135" dirty="0">
                <a:solidFill>
                  <a:srgbClr val="57575A"/>
                </a:solidFill>
                <a:latin typeface="Arial"/>
                <a:cs typeface="Arial"/>
              </a:rPr>
              <a:t>Local </a:t>
            </a:r>
            <a:r>
              <a:rPr sz="1900" spc="-145" dirty="0">
                <a:solidFill>
                  <a:srgbClr val="57575A"/>
                </a:solidFill>
                <a:latin typeface="Arial"/>
                <a:cs typeface="Arial"/>
              </a:rPr>
              <a:t>Needs </a:t>
            </a:r>
            <a:r>
              <a:rPr sz="1900" spc="-140" dirty="0">
                <a:solidFill>
                  <a:srgbClr val="57575A"/>
                </a:solidFill>
                <a:latin typeface="Arial"/>
                <a:cs typeface="Arial"/>
              </a:rPr>
              <a:t>Assessment </a:t>
            </a:r>
            <a:r>
              <a:rPr sz="1900" spc="-114" dirty="0">
                <a:solidFill>
                  <a:srgbClr val="57575A"/>
                </a:solidFill>
                <a:latin typeface="Arial"/>
                <a:cs typeface="Arial"/>
              </a:rPr>
              <a:t>– </a:t>
            </a:r>
            <a:r>
              <a:rPr sz="1900" spc="-75" dirty="0">
                <a:solidFill>
                  <a:srgbClr val="57575A"/>
                </a:solidFill>
                <a:latin typeface="Arial"/>
                <a:cs typeface="Arial"/>
              </a:rPr>
              <a:t>included </a:t>
            </a:r>
            <a:r>
              <a:rPr sz="1900" spc="-50" dirty="0">
                <a:solidFill>
                  <a:srgbClr val="57575A"/>
                </a:solidFill>
                <a:latin typeface="Arial"/>
                <a:cs typeface="Arial"/>
              </a:rPr>
              <a:t>in </a:t>
            </a:r>
            <a:r>
              <a:rPr sz="1900" spc="-35" dirty="0">
                <a:solidFill>
                  <a:srgbClr val="57575A"/>
                </a:solidFill>
                <a:latin typeface="Arial"/>
                <a:cs typeface="Arial"/>
              </a:rPr>
              <a:t>the </a:t>
            </a:r>
            <a:r>
              <a:rPr sz="1900" spc="-85" dirty="0">
                <a:solidFill>
                  <a:srgbClr val="57575A"/>
                </a:solidFill>
                <a:latin typeface="Arial"/>
                <a:cs typeface="Arial"/>
              </a:rPr>
              <a:t>local </a:t>
            </a:r>
            <a:r>
              <a:rPr sz="1900" spc="-75" dirty="0">
                <a:solidFill>
                  <a:srgbClr val="57575A"/>
                </a:solidFill>
                <a:latin typeface="Arial"/>
                <a:cs typeface="Arial"/>
              </a:rPr>
              <a:t>application </a:t>
            </a:r>
            <a:r>
              <a:rPr sz="1900" spc="-110" dirty="0">
                <a:solidFill>
                  <a:srgbClr val="57575A"/>
                </a:solidFill>
                <a:latin typeface="Arial"/>
                <a:cs typeface="Arial"/>
              </a:rPr>
              <a:t>and </a:t>
            </a:r>
            <a:r>
              <a:rPr sz="1900" spc="-125" dirty="0">
                <a:solidFill>
                  <a:srgbClr val="57575A"/>
                </a:solidFill>
                <a:latin typeface="Arial"/>
                <a:cs typeface="Arial"/>
              </a:rPr>
              <a:t>used  </a:t>
            </a:r>
            <a:r>
              <a:rPr sz="1900" dirty="0">
                <a:solidFill>
                  <a:srgbClr val="57575A"/>
                </a:solidFill>
                <a:latin typeface="Arial"/>
                <a:cs typeface="Arial"/>
              </a:rPr>
              <a:t>to </a:t>
            </a:r>
            <a:r>
              <a:rPr sz="1900" spc="-45" dirty="0">
                <a:solidFill>
                  <a:srgbClr val="57575A"/>
                </a:solidFill>
                <a:latin typeface="Arial"/>
                <a:cs typeface="Arial"/>
              </a:rPr>
              <a:t>inform </a:t>
            </a:r>
            <a:r>
              <a:rPr sz="1900" spc="-85" dirty="0">
                <a:solidFill>
                  <a:srgbClr val="57575A"/>
                </a:solidFill>
                <a:latin typeface="Arial"/>
                <a:cs typeface="Arial"/>
              </a:rPr>
              <a:t>local </a:t>
            </a:r>
            <a:r>
              <a:rPr sz="1900" spc="-65" dirty="0">
                <a:solidFill>
                  <a:srgbClr val="57575A"/>
                </a:solidFill>
                <a:latin typeface="Arial"/>
                <a:cs typeface="Arial"/>
              </a:rPr>
              <a:t>funding</a:t>
            </a:r>
            <a:r>
              <a:rPr sz="1900" spc="-229" dirty="0">
                <a:solidFill>
                  <a:srgbClr val="57575A"/>
                </a:solidFill>
                <a:latin typeface="Arial"/>
                <a:cs typeface="Arial"/>
              </a:rPr>
              <a:t> </a:t>
            </a:r>
            <a:r>
              <a:rPr sz="1900" spc="-110" dirty="0">
                <a:solidFill>
                  <a:srgbClr val="57575A"/>
                </a:solidFill>
                <a:latin typeface="Arial"/>
                <a:cs typeface="Arial"/>
              </a:rPr>
              <a:t>decisions</a:t>
            </a:r>
            <a:endParaRPr sz="1900">
              <a:latin typeface="Arial"/>
              <a:cs typeface="Arial"/>
            </a:endParaRPr>
          </a:p>
          <a:p>
            <a:pPr lvl="1">
              <a:lnSpc>
                <a:spcPct val="100000"/>
              </a:lnSpc>
              <a:spcBef>
                <a:spcPts val="10"/>
              </a:spcBef>
              <a:buClr>
                <a:srgbClr val="57575A"/>
              </a:buClr>
              <a:buFont typeface="Arial"/>
              <a:buChar char="•"/>
            </a:pPr>
            <a:endParaRPr sz="1500">
              <a:latin typeface="Arial"/>
              <a:cs typeface="Arial"/>
            </a:endParaRPr>
          </a:p>
          <a:p>
            <a:pPr marL="806450" indent="-337820">
              <a:lnSpc>
                <a:spcPct val="100000"/>
              </a:lnSpc>
              <a:buAutoNum type="arabicPeriod"/>
              <a:tabLst>
                <a:tab pos="807085" algn="l"/>
              </a:tabLst>
            </a:pPr>
            <a:r>
              <a:rPr sz="2200" spc="-110" dirty="0">
                <a:solidFill>
                  <a:srgbClr val="F7931E"/>
                </a:solidFill>
                <a:latin typeface="Arial"/>
                <a:cs typeface="Arial"/>
              </a:rPr>
              <a:t>Reduction </a:t>
            </a:r>
            <a:r>
              <a:rPr sz="2200" spc="-15" dirty="0">
                <a:solidFill>
                  <a:srgbClr val="F7931E"/>
                </a:solidFill>
                <a:latin typeface="Arial"/>
                <a:cs typeface="Arial"/>
              </a:rPr>
              <a:t>of </a:t>
            </a:r>
            <a:r>
              <a:rPr sz="2200" spc="-35" dirty="0">
                <a:solidFill>
                  <a:srgbClr val="F7931E"/>
                </a:solidFill>
                <a:latin typeface="Arial"/>
                <a:cs typeface="Arial"/>
              </a:rPr>
              <a:t>the </a:t>
            </a:r>
            <a:r>
              <a:rPr sz="2200" spc="-170" dirty="0">
                <a:solidFill>
                  <a:srgbClr val="F7931E"/>
                </a:solidFill>
                <a:latin typeface="Arial"/>
                <a:cs typeface="Arial"/>
              </a:rPr>
              <a:t>Role </a:t>
            </a:r>
            <a:r>
              <a:rPr sz="2200" spc="-15" dirty="0">
                <a:solidFill>
                  <a:srgbClr val="F7931E"/>
                </a:solidFill>
                <a:latin typeface="Arial"/>
                <a:cs typeface="Arial"/>
              </a:rPr>
              <a:t>of </a:t>
            </a:r>
            <a:r>
              <a:rPr sz="2200" spc="-35" dirty="0">
                <a:solidFill>
                  <a:srgbClr val="F7931E"/>
                </a:solidFill>
                <a:latin typeface="Arial"/>
                <a:cs typeface="Arial"/>
              </a:rPr>
              <a:t>the </a:t>
            </a:r>
            <a:r>
              <a:rPr sz="2200" spc="-210" dirty="0">
                <a:solidFill>
                  <a:srgbClr val="F7931E"/>
                </a:solidFill>
                <a:latin typeface="Arial"/>
                <a:cs typeface="Arial"/>
              </a:rPr>
              <a:t>U.S. </a:t>
            </a:r>
            <a:r>
              <a:rPr sz="2200" spc="-130" dirty="0">
                <a:solidFill>
                  <a:srgbClr val="F7931E"/>
                </a:solidFill>
                <a:latin typeface="Arial"/>
                <a:cs typeface="Arial"/>
              </a:rPr>
              <a:t>Secretary </a:t>
            </a:r>
            <a:r>
              <a:rPr sz="2200" spc="-15" dirty="0">
                <a:solidFill>
                  <a:srgbClr val="F7931E"/>
                </a:solidFill>
                <a:latin typeface="Arial"/>
                <a:cs typeface="Arial"/>
              </a:rPr>
              <a:t>of</a:t>
            </a:r>
            <a:r>
              <a:rPr sz="2200" spc="-425" dirty="0">
                <a:solidFill>
                  <a:srgbClr val="F7931E"/>
                </a:solidFill>
                <a:latin typeface="Arial"/>
                <a:cs typeface="Arial"/>
              </a:rPr>
              <a:t> </a:t>
            </a:r>
            <a:r>
              <a:rPr sz="2200" spc="-114" dirty="0">
                <a:solidFill>
                  <a:srgbClr val="F7931E"/>
                </a:solidFill>
                <a:latin typeface="Arial"/>
                <a:cs typeface="Arial"/>
              </a:rPr>
              <a:t>Education</a:t>
            </a:r>
            <a:endParaRPr sz="2200">
              <a:latin typeface="Arial"/>
              <a:cs typeface="Arial"/>
            </a:endParaRPr>
          </a:p>
          <a:p>
            <a:pPr>
              <a:lnSpc>
                <a:spcPct val="100000"/>
              </a:lnSpc>
              <a:spcBef>
                <a:spcPts val="45"/>
              </a:spcBef>
              <a:buClr>
                <a:srgbClr val="F7931E"/>
              </a:buClr>
              <a:buFont typeface="Arial"/>
              <a:buAutoNum type="arabicPeriod"/>
            </a:pPr>
            <a:endParaRPr sz="1800">
              <a:latin typeface="Arial"/>
              <a:cs typeface="Arial"/>
            </a:endParaRPr>
          </a:p>
          <a:p>
            <a:pPr marL="806450" indent="-337820">
              <a:lnSpc>
                <a:spcPct val="100000"/>
              </a:lnSpc>
              <a:buAutoNum type="arabicPeriod"/>
              <a:tabLst>
                <a:tab pos="807085" algn="l"/>
              </a:tabLst>
            </a:pPr>
            <a:r>
              <a:rPr sz="2200" spc="-130" dirty="0">
                <a:solidFill>
                  <a:srgbClr val="F7931E"/>
                </a:solidFill>
                <a:latin typeface="Arial"/>
                <a:cs typeface="Arial"/>
              </a:rPr>
              <a:t>Increase </a:t>
            </a:r>
            <a:r>
              <a:rPr sz="2200" spc="-45" dirty="0">
                <a:solidFill>
                  <a:srgbClr val="F7931E"/>
                </a:solidFill>
                <a:latin typeface="Arial"/>
                <a:cs typeface="Arial"/>
              </a:rPr>
              <a:t>in </a:t>
            </a:r>
            <a:r>
              <a:rPr sz="2200" spc="-114" dirty="0">
                <a:solidFill>
                  <a:srgbClr val="F7931E"/>
                </a:solidFill>
                <a:latin typeface="Arial"/>
                <a:cs typeface="Arial"/>
              </a:rPr>
              <a:t>Stakeholder</a:t>
            </a:r>
            <a:r>
              <a:rPr sz="2200" spc="-229" dirty="0">
                <a:solidFill>
                  <a:srgbClr val="F7931E"/>
                </a:solidFill>
                <a:latin typeface="Arial"/>
                <a:cs typeface="Arial"/>
              </a:rPr>
              <a:t> </a:t>
            </a:r>
            <a:r>
              <a:rPr sz="2200" spc="-95" dirty="0">
                <a:solidFill>
                  <a:srgbClr val="F7931E"/>
                </a:solidFill>
                <a:latin typeface="Arial"/>
                <a:cs typeface="Arial"/>
              </a:rPr>
              <a:t>Involvement</a:t>
            </a:r>
            <a:endParaRPr sz="2200">
              <a:latin typeface="Arial"/>
              <a:cs typeface="Arial"/>
            </a:endParaRPr>
          </a:p>
          <a:p>
            <a:pPr marL="1155700" marR="321945" lvl="1" indent="-229235">
              <a:lnSpc>
                <a:spcPct val="90100"/>
              </a:lnSpc>
              <a:spcBef>
                <a:spcPts val="1320"/>
              </a:spcBef>
              <a:buChar char="•"/>
              <a:tabLst>
                <a:tab pos="1155700" algn="l"/>
                <a:tab pos="1156335" algn="l"/>
              </a:tabLst>
            </a:pPr>
            <a:r>
              <a:rPr sz="1900" spc="-110" dirty="0">
                <a:solidFill>
                  <a:srgbClr val="57575A"/>
                </a:solidFill>
                <a:latin typeface="Arial"/>
                <a:cs typeface="Arial"/>
              </a:rPr>
              <a:t>Public Comment </a:t>
            </a:r>
            <a:r>
              <a:rPr sz="1900" spc="-105" dirty="0">
                <a:solidFill>
                  <a:srgbClr val="57575A"/>
                </a:solidFill>
                <a:latin typeface="Arial"/>
                <a:cs typeface="Arial"/>
              </a:rPr>
              <a:t>and </a:t>
            </a:r>
            <a:r>
              <a:rPr sz="1900" spc="-140" dirty="0">
                <a:solidFill>
                  <a:srgbClr val="57575A"/>
                </a:solidFill>
                <a:latin typeface="Arial"/>
                <a:cs typeface="Arial"/>
              </a:rPr>
              <a:t>Review </a:t>
            </a:r>
            <a:r>
              <a:rPr sz="1900" spc="-165" dirty="0">
                <a:solidFill>
                  <a:srgbClr val="57575A"/>
                </a:solidFill>
                <a:latin typeface="Arial"/>
                <a:cs typeface="Arial"/>
              </a:rPr>
              <a:t>Process </a:t>
            </a:r>
            <a:r>
              <a:rPr sz="1900" spc="-114" dirty="0">
                <a:solidFill>
                  <a:srgbClr val="57575A"/>
                </a:solidFill>
                <a:latin typeface="Arial"/>
                <a:cs typeface="Arial"/>
              </a:rPr>
              <a:t>– </a:t>
            </a:r>
            <a:r>
              <a:rPr sz="1900" spc="-85" dirty="0">
                <a:solidFill>
                  <a:srgbClr val="57575A"/>
                </a:solidFill>
                <a:latin typeface="Arial"/>
                <a:cs typeface="Arial"/>
              </a:rPr>
              <a:t>state </a:t>
            </a:r>
            <a:r>
              <a:rPr sz="1900" spc="-80" dirty="0">
                <a:solidFill>
                  <a:srgbClr val="57575A"/>
                </a:solidFill>
                <a:latin typeface="Arial"/>
                <a:cs typeface="Arial"/>
              </a:rPr>
              <a:t>performance </a:t>
            </a:r>
            <a:r>
              <a:rPr sz="1900" spc="-85" dirty="0">
                <a:solidFill>
                  <a:srgbClr val="57575A"/>
                </a:solidFill>
                <a:latin typeface="Arial"/>
                <a:cs typeface="Arial"/>
              </a:rPr>
              <a:t>targets  </a:t>
            </a:r>
            <a:r>
              <a:rPr sz="1900" spc="-80" dirty="0">
                <a:solidFill>
                  <a:srgbClr val="57575A"/>
                </a:solidFill>
                <a:latin typeface="Arial"/>
                <a:cs typeface="Arial"/>
              </a:rPr>
              <a:t>must </a:t>
            </a:r>
            <a:r>
              <a:rPr sz="1900" spc="-100" dirty="0">
                <a:solidFill>
                  <a:srgbClr val="57575A"/>
                </a:solidFill>
                <a:latin typeface="Arial"/>
                <a:cs typeface="Arial"/>
              </a:rPr>
              <a:t>be </a:t>
            </a:r>
            <a:r>
              <a:rPr sz="1900" spc="-95" dirty="0">
                <a:solidFill>
                  <a:srgbClr val="57575A"/>
                </a:solidFill>
                <a:latin typeface="Arial"/>
                <a:cs typeface="Arial"/>
              </a:rPr>
              <a:t>developed </a:t>
            </a:r>
            <a:r>
              <a:rPr sz="1900" spc="-50" dirty="0">
                <a:solidFill>
                  <a:srgbClr val="57575A"/>
                </a:solidFill>
                <a:latin typeface="Arial"/>
                <a:cs typeface="Arial"/>
              </a:rPr>
              <a:t>in </a:t>
            </a:r>
            <a:r>
              <a:rPr sz="1900" spc="-70" dirty="0">
                <a:solidFill>
                  <a:srgbClr val="57575A"/>
                </a:solidFill>
                <a:latin typeface="Arial"/>
                <a:cs typeface="Arial"/>
              </a:rPr>
              <a:t>consultation </a:t>
            </a:r>
            <a:r>
              <a:rPr sz="1900" spc="-15" dirty="0">
                <a:solidFill>
                  <a:srgbClr val="57575A"/>
                </a:solidFill>
                <a:latin typeface="Arial"/>
                <a:cs typeface="Arial"/>
              </a:rPr>
              <a:t>with </a:t>
            </a:r>
            <a:r>
              <a:rPr sz="1900" spc="-105" dirty="0">
                <a:solidFill>
                  <a:srgbClr val="57575A"/>
                </a:solidFill>
                <a:latin typeface="Arial"/>
                <a:cs typeface="Arial"/>
              </a:rPr>
              <a:t>stakeholders </a:t>
            </a:r>
            <a:r>
              <a:rPr sz="1900" spc="-15" dirty="0">
                <a:solidFill>
                  <a:srgbClr val="57575A"/>
                </a:solidFill>
                <a:latin typeface="Arial"/>
                <a:cs typeface="Arial"/>
              </a:rPr>
              <a:t>with </a:t>
            </a:r>
            <a:r>
              <a:rPr sz="1900" spc="-120" dirty="0">
                <a:solidFill>
                  <a:srgbClr val="57575A"/>
                </a:solidFill>
                <a:latin typeface="Arial"/>
                <a:cs typeface="Arial"/>
              </a:rPr>
              <a:t>an  </a:t>
            </a:r>
            <a:r>
              <a:rPr sz="1900" spc="-35" dirty="0">
                <a:solidFill>
                  <a:srgbClr val="57575A"/>
                </a:solidFill>
                <a:latin typeface="Arial"/>
                <a:cs typeface="Arial"/>
              </a:rPr>
              <a:t>opportunity </a:t>
            </a:r>
            <a:r>
              <a:rPr sz="1900" spc="-20" dirty="0">
                <a:solidFill>
                  <a:srgbClr val="57575A"/>
                </a:solidFill>
                <a:latin typeface="Arial"/>
                <a:cs typeface="Arial"/>
              </a:rPr>
              <a:t>for </a:t>
            </a:r>
            <a:r>
              <a:rPr sz="1900" spc="-35" dirty="0">
                <a:solidFill>
                  <a:srgbClr val="57575A"/>
                </a:solidFill>
                <a:latin typeface="Arial"/>
                <a:cs typeface="Arial"/>
              </a:rPr>
              <a:t>the </a:t>
            </a:r>
            <a:r>
              <a:rPr sz="1900" spc="-70" dirty="0">
                <a:solidFill>
                  <a:srgbClr val="57575A"/>
                </a:solidFill>
                <a:latin typeface="Arial"/>
                <a:cs typeface="Arial"/>
              </a:rPr>
              <a:t>public </a:t>
            </a:r>
            <a:r>
              <a:rPr sz="1900" dirty="0">
                <a:solidFill>
                  <a:srgbClr val="57575A"/>
                </a:solidFill>
                <a:latin typeface="Arial"/>
                <a:cs typeface="Arial"/>
              </a:rPr>
              <a:t>to </a:t>
            </a:r>
            <a:r>
              <a:rPr sz="1900" spc="-65" dirty="0">
                <a:solidFill>
                  <a:srgbClr val="57575A"/>
                </a:solidFill>
                <a:latin typeface="Arial"/>
                <a:cs typeface="Arial"/>
              </a:rPr>
              <a:t>submit</a:t>
            </a:r>
            <a:r>
              <a:rPr sz="1900" spc="-375" dirty="0">
                <a:solidFill>
                  <a:srgbClr val="57575A"/>
                </a:solidFill>
                <a:latin typeface="Arial"/>
                <a:cs typeface="Arial"/>
              </a:rPr>
              <a:t> </a:t>
            </a:r>
            <a:r>
              <a:rPr sz="1900" spc="-100" dirty="0">
                <a:solidFill>
                  <a:srgbClr val="57575A"/>
                </a:solidFill>
                <a:latin typeface="Arial"/>
                <a:cs typeface="Arial"/>
              </a:rPr>
              <a:t>comments</a:t>
            </a:r>
            <a:endParaRPr sz="1900">
              <a:latin typeface="Arial"/>
              <a:cs typeface="Arial"/>
            </a:endParaRPr>
          </a:p>
          <a:p>
            <a:pPr marL="1155700" marR="93345" lvl="1" indent="-229235">
              <a:lnSpc>
                <a:spcPct val="90000"/>
              </a:lnSpc>
              <a:spcBef>
                <a:spcPts val="1285"/>
              </a:spcBef>
              <a:buChar char="•"/>
              <a:tabLst>
                <a:tab pos="1155700" algn="l"/>
                <a:tab pos="1156335" algn="l"/>
              </a:tabLst>
            </a:pPr>
            <a:r>
              <a:rPr sz="1900" spc="-135" dirty="0">
                <a:solidFill>
                  <a:srgbClr val="57575A"/>
                </a:solidFill>
                <a:latin typeface="Arial"/>
                <a:cs typeface="Arial"/>
              </a:rPr>
              <a:t>Local </a:t>
            </a:r>
            <a:r>
              <a:rPr sz="1900" spc="-110" dirty="0">
                <a:solidFill>
                  <a:srgbClr val="57575A"/>
                </a:solidFill>
                <a:latin typeface="Arial"/>
                <a:cs typeface="Arial"/>
              </a:rPr>
              <a:t>Stakeholder </a:t>
            </a:r>
            <a:r>
              <a:rPr sz="1900" spc="-85" dirty="0">
                <a:solidFill>
                  <a:srgbClr val="57575A"/>
                </a:solidFill>
                <a:latin typeface="Arial"/>
                <a:cs typeface="Arial"/>
              </a:rPr>
              <a:t>Involvement </a:t>
            </a:r>
            <a:r>
              <a:rPr sz="1900" spc="-114" dirty="0">
                <a:solidFill>
                  <a:srgbClr val="57575A"/>
                </a:solidFill>
                <a:latin typeface="Arial"/>
                <a:cs typeface="Arial"/>
              </a:rPr>
              <a:t>– </a:t>
            </a:r>
            <a:r>
              <a:rPr sz="1900" spc="-105" dirty="0">
                <a:solidFill>
                  <a:srgbClr val="57575A"/>
                </a:solidFill>
                <a:latin typeface="Arial"/>
                <a:cs typeface="Arial"/>
              </a:rPr>
              <a:t>stakeholders </a:t>
            </a:r>
            <a:r>
              <a:rPr sz="1900" spc="-90" dirty="0">
                <a:solidFill>
                  <a:srgbClr val="57575A"/>
                </a:solidFill>
                <a:latin typeface="Arial"/>
                <a:cs typeface="Arial"/>
              </a:rPr>
              <a:t>should </a:t>
            </a:r>
            <a:r>
              <a:rPr sz="1900" spc="-100" dirty="0">
                <a:solidFill>
                  <a:srgbClr val="57575A"/>
                </a:solidFill>
                <a:latin typeface="Arial"/>
                <a:cs typeface="Arial"/>
              </a:rPr>
              <a:t>be  </a:t>
            </a:r>
            <a:r>
              <a:rPr sz="1900" spc="-75" dirty="0">
                <a:solidFill>
                  <a:srgbClr val="57575A"/>
                </a:solidFill>
                <a:latin typeface="Arial"/>
                <a:cs typeface="Arial"/>
              </a:rPr>
              <a:t>continuously </a:t>
            </a:r>
            <a:r>
              <a:rPr sz="1900" spc="-85" dirty="0">
                <a:solidFill>
                  <a:srgbClr val="57575A"/>
                </a:solidFill>
                <a:latin typeface="Arial"/>
                <a:cs typeface="Arial"/>
              </a:rPr>
              <a:t>consulted </a:t>
            </a:r>
            <a:r>
              <a:rPr sz="1900" spc="-75" dirty="0">
                <a:solidFill>
                  <a:srgbClr val="57575A"/>
                </a:solidFill>
                <a:latin typeface="Arial"/>
                <a:cs typeface="Arial"/>
              </a:rPr>
              <a:t>on </a:t>
            </a:r>
            <a:r>
              <a:rPr sz="1900" spc="-80" dirty="0">
                <a:solidFill>
                  <a:srgbClr val="57575A"/>
                </a:solidFill>
                <a:latin typeface="Arial"/>
                <a:cs typeface="Arial"/>
              </a:rPr>
              <a:t>topics </a:t>
            </a:r>
            <a:r>
              <a:rPr sz="1900" spc="-70" dirty="0">
                <a:solidFill>
                  <a:srgbClr val="57575A"/>
                </a:solidFill>
                <a:latin typeface="Arial"/>
                <a:cs typeface="Arial"/>
              </a:rPr>
              <a:t>related </a:t>
            </a:r>
            <a:r>
              <a:rPr sz="1900" dirty="0">
                <a:solidFill>
                  <a:srgbClr val="57575A"/>
                </a:solidFill>
                <a:latin typeface="Arial"/>
                <a:cs typeface="Arial"/>
              </a:rPr>
              <a:t>to </a:t>
            </a:r>
            <a:r>
              <a:rPr sz="1900" spc="-35" dirty="0">
                <a:solidFill>
                  <a:srgbClr val="57575A"/>
                </a:solidFill>
                <a:latin typeface="Arial"/>
                <a:cs typeface="Arial"/>
              </a:rPr>
              <a:t>the </a:t>
            </a:r>
            <a:r>
              <a:rPr sz="1900" spc="-120" dirty="0">
                <a:solidFill>
                  <a:srgbClr val="57575A"/>
                </a:solidFill>
                <a:latin typeface="Arial"/>
                <a:cs typeface="Arial"/>
              </a:rPr>
              <a:t>needs </a:t>
            </a:r>
            <a:r>
              <a:rPr sz="1900" spc="-130" dirty="0">
                <a:solidFill>
                  <a:srgbClr val="57575A"/>
                </a:solidFill>
                <a:latin typeface="Arial"/>
                <a:cs typeface="Arial"/>
              </a:rPr>
              <a:t>assessment,  </a:t>
            </a:r>
            <a:r>
              <a:rPr sz="1900" spc="-70" dirty="0">
                <a:solidFill>
                  <a:srgbClr val="57575A"/>
                </a:solidFill>
                <a:latin typeface="Arial"/>
                <a:cs typeface="Arial"/>
              </a:rPr>
              <a:t>workforce </a:t>
            </a:r>
            <a:r>
              <a:rPr sz="1900" spc="-114" dirty="0">
                <a:solidFill>
                  <a:srgbClr val="57575A"/>
                </a:solidFill>
                <a:latin typeface="Arial"/>
                <a:cs typeface="Arial"/>
              </a:rPr>
              <a:t>needs, </a:t>
            </a:r>
            <a:r>
              <a:rPr sz="1900" spc="-100" dirty="0">
                <a:solidFill>
                  <a:srgbClr val="57575A"/>
                </a:solidFill>
                <a:latin typeface="Arial"/>
                <a:cs typeface="Arial"/>
              </a:rPr>
              <a:t>work-based </a:t>
            </a:r>
            <a:r>
              <a:rPr sz="1900" spc="-80" dirty="0">
                <a:solidFill>
                  <a:srgbClr val="57575A"/>
                </a:solidFill>
                <a:latin typeface="Arial"/>
                <a:cs typeface="Arial"/>
              </a:rPr>
              <a:t>learning, </a:t>
            </a:r>
            <a:r>
              <a:rPr sz="1900" spc="-105" dirty="0">
                <a:solidFill>
                  <a:srgbClr val="57575A"/>
                </a:solidFill>
                <a:latin typeface="Arial"/>
                <a:cs typeface="Arial"/>
              </a:rPr>
              <a:t>and </a:t>
            </a:r>
            <a:r>
              <a:rPr sz="1900" spc="-65" dirty="0">
                <a:solidFill>
                  <a:srgbClr val="57575A"/>
                </a:solidFill>
                <a:latin typeface="Arial"/>
                <a:cs typeface="Arial"/>
              </a:rPr>
              <a:t>coordination </a:t>
            </a:r>
            <a:r>
              <a:rPr sz="1900" spc="-20" dirty="0">
                <a:solidFill>
                  <a:srgbClr val="57575A"/>
                </a:solidFill>
                <a:latin typeface="Arial"/>
                <a:cs typeface="Arial"/>
              </a:rPr>
              <a:t>of</a:t>
            </a:r>
            <a:r>
              <a:rPr sz="1900" spc="50" dirty="0">
                <a:solidFill>
                  <a:srgbClr val="57575A"/>
                </a:solidFill>
                <a:latin typeface="Arial"/>
                <a:cs typeface="Arial"/>
              </a:rPr>
              <a:t> </a:t>
            </a:r>
            <a:r>
              <a:rPr sz="1900" spc="-65" dirty="0">
                <a:solidFill>
                  <a:srgbClr val="57575A"/>
                </a:solidFill>
                <a:latin typeface="Arial"/>
                <a:cs typeface="Arial"/>
              </a:rPr>
              <a:t>funding</a:t>
            </a:r>
            <a:endParaRPr sz="1900">
              <a:latin typeface="Arial"/>
              <a:cs typeface="Arial"/>
            </a:endParaRPr>
          </a:p>
        </p:txBody>
      </p:sp>
      <p:sp>
        <p:nvSpPr>
          <p:cNvPr id="4" name="object 4"/>
          <p:cNvSpPr/>
          <p:nvPr/>
        </p:nvSpPr>
        <p:spPr>
          <a:xfrm>
            <a:off x="8853791" y="1720699"/>
            <a:ext cx="2776000" cy="3928959"/>
          </a:xfrm>
          <a:prstGeom prst="rect">
            <a:avLst/>
          </a:prstGeom>
          <a:blipFill>
            <a:blip r:embed="rId2" cstate="print"/>
            <a:stretch>
              <a:fillRect/>
            </a:stretch>
          </a:blipFill>
        </p:spPr>
        <p:txBody>
          <a:bodyPr wrap="square" lIns="0" tIns="0" rIns="0" bIns="0" rtlCol="0"/>
          <a:lstStyle/>
          <a:p>
            <a:endParaRPr/>
          </a:p>
        </p:txBody>
      </p:sp>
      <p:sp>
        <p:nvSpPr>
          <p:cNvPr id="5" name="object 5"/>
          <p:cNvSpPr txBox="1">
            <a:spLocks noGrp="1"/>
          </p:cNvSpPr>
          <p:nvPr>
            <p:ph type="ftr" sz="quarter" idx="5"/>
          </p:nvPr>
        </p:nvSpPr>
        <p:spPr>
          <a:xfrm>
            <a:off x="78739" y="6596126"/>
            <a:ext cx="3676650" cy="18478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1295"/>
              </a:lnSpc>
            </a:pPr>
            <a:r>
              <a:rPr lang="en-US" spc="-95"/>
              <a:t>NS4ed</a:t>
            </a:r>
            <a:r>
              <a:rPr lang="en-US" spc="-142" baseline="24305"/>
              <a:t>TM </a:t>
            </a:r>
            <a:r>
              <a:rPr lang="en-US" spc="-75"/>
              <a:t>Pathway2Careers</a:t>
            </a:r>
            <a:r>
              <a:rPr lang="en-US" spc="-112" baseline="24305"/>
              <a:t>TM </a:t>
            </a:r>
            <a:r>
              <a:rPr lang="en-US" spc="-70"/>
              <a:t>2018 </a:t>
            </a:r>
            <a:r>
              <a:rPr lang="en-US" spc="-75"/>
              <a:t>Trademark </a:t>
            </a:r>
            <a:r>
              <a:rPr lang="en-US" spc="-100"/>
              <a:t>NS4ed,</a:t>
            </a:r>
            <a:r>
              <a:rPr lang="en-US" spc="-75"/>
              <a:t> </a:t>
            </a:r>
            <a:r>
              <a:rPr lang="en-US" spc="-195"/>
              <a:t>LLC</a:t>
            </a:r>
            <a:endParaRPr sz="1200"/>
          </a:p>
        </p:txBody>
      </p:sp>
      <p:sp>
        <p:nvSpPr>
          <p:cNvPr id="6" name="object 6"/>
          <p:cNvSpPr txBox="1">
            <a:spLocks noGrp="1"/>
          </p:cNvSpPr>
          <p:nvPr>
            <p:ph type="sldNum" sz="quarter" idx="7"/>
          </p:nvPr>
        </p:nvSpPr>
        <p:spPr>
          <a:xfrm>
            <a:off x="11882628" y="6602755"/>
            <a:ext cx="228600" cy="17843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n-US" spc="-60" smtClean="0"/>
              <a:pPr marL="38100">
                <a:lnSpc>
                  <a:spcPts val="1240"/>
                </a:lnSpc>
              </a:pPr>
              <a:t>33</a:t>
            </a:fld>
            <a:endParaRPr spc="-60" dirty="0"/>
          </a:p>
        </p:txBody>
      </p:sp>
    </p:spTree>
    <p:extLst>
      <p:ext uri="{BB962C8B-B14F-4D97-AF65-F5344CB8AC3E}">
        <p14:creationId xmlns:p14="http://schemas.microsoft.com/office/powerpoint/2010/main" val="3893050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7244" y="334213"/>
            <a:ext cx="3854450" cy="574675"/>
          </a:xfrm>
          <a:prstGeom prst="rect">
            <a:avLst/>
          </a:prstGeom>
        </p:spPr>
        <p:txBody>
          <a:bodyPr vert="horz" wrap="square" lIns="0" tIns="12700" rIns="0" bIns="0" rtlCol="0">
            <a:spAutoFit/>
          </a:bodyPr>
          <a:lstStyle/>
          <a:p>
            <a:pPr marL="12700">
              <a:lnSpc>
                <a:spcPct val="100000"/>
              </a:lnSpc>
              <a:spcBef>
                <a:spcPts val="100"/>
              </a:spcBef>
            </a:pPr>
            <a:r>
              <a:rPr spc="-120" dirty="0"/>
              <a:t>Perkins </a:t>
            </a:r>
            <a:r>
              <a:rPr spc="-150" dirty="0"/>
              <a:t>V</a:t>
            </a:r>
            <a:r>
              <a:rPr spc="40" dirty="0"/>
              <a:t> </a:t>
            </a:r>
            <a:r>
              <a:rPr spc="-40" dirty="0"/>
              <a:t>Overview</a:t>
            </a:r>
          </a:p>
        </p:txBody>
      </p:sp>
      <p:sp>
        <p:nvSpPr>
          <p:cNvPr id="3" name="object 3"/>
          <p:cNvSpPr txBox="1"/>
          <p:nvPr/>
        </p:nvSpPr>
        <p:spPr>
          <a:xfrm>
            <a:off x="8715184" y="2751327"/>
            <a:ext cx="99060" cy="241300"/>
          </a:xfrm>
          <a:prstGeom prst="rect">
            <a:avLst/>
          </a:prstGeom>
        </p:spPr>
        <p:txBody>
          <a:bodyPr vert="horz" wrap="square" lIns="0" tIns="0" rIns="0" bIns="0" rtlCol="0">
            <a:spAutoFit/>
          </a:bodyPr>
          <a:lstStyle/>
          <a:p>
            <a:pPr>
              <a:lnSpc>
                <a:spcPts val="1800"/>
              </a:lnSpc>
            </a:pPr>
            <a:r>
              <a:rPr sz="1900" spc="140" dirty="0">
                <a:solidFill>
                  <a:srgbClr val="57575A"/>
                </a:solidFill>
                <a:latin typeface="Arial"/>
                <a:cs typeface="Arial"/>
              </a:rPr>
              <a:t>”</a:t>
            </a:r>
            <a:endParaRPr sz="1900">
              <a:latin typeface="Arial"/>
              <a:cs typeface="Arial"/>
            </a:endParaRPr>
          </a:p>
        </p:txBody>
      </p:sp>
      <p:sp>
        <p:nvSpPr>
          <p:cNvPr id="4" name="object 4"/>
          <p:cNvSpPr txBox="1">
            <a:spLocks noGrp="1"/>
          </p:cNvSpPr>
          <p:nvPr>
            <p:ph type="body" idx="1"/>
          </p:nvPr>
        </p:nvSpPr>
        <p:spPr>
          <a:prstGeom prst="rect">
            <a:avLst/>
          </a:prstGeom>
        </p:spPr>
        <p:txBody>
          <a:bodyPr vert="horz" wrap="square" lIns="0" tIns="12065" rIns="0" bIns="0" rtlCol="0">
            <a:spAutoFit/>
          </a:bodyPr>
          <a:lstStyle/>
          <a:p>
            <a:pPr marL="12700">
              <a:lnSpc>
                <a:spcPct val="100000"/>
              </a:lnSpc>
              <a:spcBef>
                <a:spcPts val="95"/>
              </a:spcBef>
            </a:pPr>
            <a:r>
              <a:rPr spc="-110" dirty="0"/>
              <a:t>Notable </a:t>
            </a:r>
            <a:r>
              <a:rPr spc="-240" dirty="0"/>
              <a:t>Changes</a:t>
            </a:r>
            <a:r>
              <a:rPr spc="-105" dirty="0"/>
              <a:t> </a:t>
            </a:r>
            <a:r>
              <a:rPr spc="-95" dirty="0"/>
              <a:t>(continued)</a:t>
            </a:r>
          </a:p>
          <a:p>
            <a:pPr marL="806450" indent="-337820">
              <a:lnSpc>
                <a:spcPct val="100000"/>
              </a:lnSpc>
              <a:spcBef>
                <a:spcPts val="1600"/>
              </a:spcBef>
              <a:buAutoNum type="arabicPeriod" startAt="4"/>
              <a:tabLst>
                <a:tab pos="807085" algn="l"/>
              </a:tabLst>
            </a:pPr>
            <a:r>
              <a:rPr sz="2200" spc="-150" dirty="0">
                <a:solidFill>
                  <a:srgbClr val="F7931E"/>
                </a:solidFill>
              </a:rPr>
              <a:t>Revision </a:t>
            </a:r>
            <a:r>
              <a:rPr sz="2200" spc="-15" dirty="0">
                <a:solidFill>
                  <a:srgbClr val="F7931E"/>
                </a:solidFill>
              </a:rPr>
              <a:t>of </a:t>
            </a:r>
            <a:r>
              <a:rPr sz="2200" spc="-80" dirty="0">
                <a:solidFill>
                  <a:srgbClr val="F7931E"/>
                </a:solidFill>
              </a:rPr>
              <a:t>Accountability</a:t>
            </a:r>
            <a:r>
              <a:rPr sz="2200" spc="-220" dirty="0">
                <a:solidFill>
                  <a:srgbClr val="F7931E"/>
                </a:solidFill>
              </a:rPr>
              <a:t> </a:t>
            </a:r>
            <a:r>
              <a:rPr sz="2200" spc="-95" dirty="0">
                <a:solidFill>
                  <a:srgbClr val="F7931E"/>
                </a:solidFill>
              </a:rPr>
              <a:t>Indicators</a:t>
            </a:r>
            <a:endParaRPr sz="2200"/>
          </a:p>
          <a:p>
            <a:pPr marL="1155700" lvl="1" indent="-229870">
              <a:lnSpc>
                <a:spcPct val="100000"/>
              </a:lnSpc>
              <a:spcBef>
                <a:spcPts val="710"/>
              </a:spcBef>
              <a:buChar char="•"/>
              <a:tabLst>
                <a:tab pos="1155700" algn="l"/>
                <a:tab pos="1156335" algn="l"/>
              </a:tabLst>
            </a:pPr>
            <a:r>
              <a:rPr sz="1900" spc="-95" dirty="0">
                <a:solidFill>
                  <a:srgbClr val="57575A"/>
                </a:solidFill>
                <a:latin typeface="Arial"/>
                <a:cs typeface="Arial"/>
              </a:rPr>
              <a:t>Consolidation </a:t>
            </a:r>
            <a:r>
              <a:rPr sz="1900" spc="-20" dirty="0">
                <a:solidFill>
                  <a:srgbClr val="57575A"/>
                </a:solidFill>
                <a:latin typeface="Arial"/>
                <a:cs typeface="Arial"/>
              </a:rPr>
              <a:t>of </a:t>
            </a:r>
            <a:r>
              <a:rPr sz="1900" spc="-90" dirty="0">
                <a:solidFill>
                  <a:srgbClr val="57575A"/>
                </a:solidFill>
                <a:latin typeface="Arial"/>
                <a:cs typeface="Arial"/>
              </a:rPr>
              <a:t>Non-Traditional </a:t>
            </a:r>
            <a:r>
              <a:rPr sz="1900" spc="-120" dirty="0">
                <a:solidFill>
                  <a:srgbClr val="57575A"/>
                </a:solidFill>
                <a:latin typeface="Arial"/>
                <a:cs typeface="Arial"/>
              </a:rPr>
              <a:t>Measures </a:t>
            </a:r>
            <a:r>
              <a:rPr sz="1900" spc="-114" dirty="0">
                <a:solidFill>
                  <a:srgbClr val="57575A"/>
                </a:solidFill>
                <a:latin typeface="Arial"/>
                <a:cs typeface="Arial"/>
              </a:rPr>
              <a:t>– </a:t>
            </a:r>
            <a:r>
              <a:rPr sz="1900" spc="-20" dirty="0">
                <a:solidFill>
                  <a:srgbClr val="57575A"/>
                </a:solidFill>
                <a:latin typeface="Arial"/>
                <a:cs typeface="Arial"/>
              </a:rPr>
              <a:t>two </a:t>
            </a:r>
            <a:r>
              <a:rPr sz="1900" spc="-90" dirty="0">
                <a:solidFill>
                  <a:srgbClr val="57575A"/>
                </a:solidFill>
                <a:latin typeface="Arial"/>
                <a:cs typeface="Arial"/>
              </a:rPr>
              <a:t>reduced </a:t>
            </a:r>
            <a:r>
              <a:rPr sz="1900" dirty="0">
                <a:solidFill>
                  <a:srgbClr val="57575A"/>
                </a:solidFill>
                <a:latin typeface="Arial"/>
                <a:cs typeface="Arial"/>
              </a:rPr>
              <a:t>to</a:t>
            </a:r>
            <a:r>
              <a:rPr sz="1900" spc="-25" dirty="0">
                <a:solidFill>
                  <a:srgbClr val="57575A"/>
                </a:solidFill>
                <a:latin typeface="Arial"/>
                <a:cs typeface="Arial"/>
              </a:rPr>
              <a:t> </a:t>
            </a:r>
            <a:r>
              <a:rPr sz="1900" spc="-95" dirty="0">
                <a:solidFill>
                  <a:srgbClr val="57575A"/>
                </a:solidFill>
                <a:latin typeface="Arial"/>
                <a:cs typeface="Arial"/>
              </a:rPr>
              <a:t>one</a:t>
            </a:r>
            <a:endParaRPr sz="1900">
              <a:latin typeface="Arial"/>
              <a:cs typeface="Arial"/>
            </a:endParaRPr>
          </a:p>
          <a:p>
            <a:pPr marL="1155700" lvl="1" indent="-229870">
              <a:lnSpc>
                <a:spcPct val="100000"/>
              </a:lnSpc>
              <a:spcBef>
                <a:spcPts val="695"/>
              </a:spcBef>
              <a:buChar char="•"/>
              <a:tabLst>
                <a:tab pos="1155700" algn="l"/>
                <a:tab pos="1156335" algn="l"/>
              </a:tabLst>
            </a:pPr>
            <a:r>
              <a:rPr sz="1900" spc="-135" dirty="0">
                <a:solidFill>
                  <a:srgbClr val="57575A"/>
                </a:solidFill>
                <a:latin typeface="Arial"/>
                <a:cs typeface="Arial"/>
              </a:rPr>
              <a:t>Technical </a:t>
            </a:r>
            <a:r>
              <a:rPr sz="1900" spc="-114" dirty="0">
                <a:solidFill>
                  <a:srgbClr val="57575A"/>
                </a:solidFill>
                <a:latin typeface="Arial"/>
                <a:cs typeface="Arial"/>
              </a:rPr>
              <a:t>Skill </a:t>
            </a:r>
            <a:r>
              <a:rPr sz="1900" spc="-60" dirty="0">
                <a:solidFill>
                  <a:srgbClr val="57575A"/>
                </a:solidFill>
                <a:latin typeface="Arial"/>
                <a:cs typeface="Arial"/>
              </a:rPr>
              <a:t>Attainment </a:t>
            </a:r>
            <a:r>
              <a:rPr sz="1900" spc="-105" dirty="0">
                <a:solidFill>
                  <a:srgbClr val="57575A"/>
                </a:solidFill>
                <a:latin typeface="Arial"/>
                <a:cs typeface="Arial"/>
              </a:rPr>
              <a:t>Measure </a:t>
            </a:r>
            <a:r>
              <a:rPr sz="1900" spc="-114" dirty="0">
                <a:solidFill>
                  <a:srgbClr val="57575A"/>
                </a:solidFill>
                <a:latin typeface="Arial"/>
                <a:cs typeface="Arial"/>
              </a:rPr>
              <a:t>– </a:t>
            </a:r>
            <a:r>
              <a:rPr sz="1900" spc="-95" dirty="0">
                <a:solidFill>
                  <a:srgbClr val="57575A"/>
                </a:solidFill>
                <a:latin typeface="Arial"/>
                <a:cs typeface="Arial"/>
              </a:rPr>
              <a:t>replaced </a:t>
            </a:r>
            <a:r>
              <a:rPr sz="1900" spc="-15" dirty="0">
                <a:solidFill>
                  <a:srgbClr val="57575A"/>
                </a:solidFill>
                <a:latin typeface="Arial"/>
                <a:cs typeface="Arial"/>
              </a:rPr>
              <a:t>with </a:t>
            </a:r>
            <a:r>
              <a:rPr sz="1900" spc="-100" dirty="0">
                <a:solidFill>
                  <a:srgbClr val="57575A"/>
                </a:solidFill>
                <a:latin typeface="Arial"/>
                <a:cs typeface="Arial"/>
              </a:rPr>
              <a:t>“Program</a:t>
            </a:r>
            <a:r>
              <a:rPr sz="1900" spc="165" dirty="0">
                <a:solidFill>
                  <a:srgbClr val="57575A"/>
                </a:solidFill>
                <a:latin typeface="Arial"/>
                <a:cs typeface="Arial"/>
              </a:rPr>
              <a:t> </a:t>
            </a:r>
            <a:r>
              <a:rPr sz="1900" spc="-75" dirty="0">
                <a:solidFill>
                  <a:srgbClr val="57575A"/>
                </a:solidFill>
                <a:latin typeface="Arial"/>
                <a:cs typeface="Arial"/>
              </a:rPr>
              <a:t>Quality</a:t>
            </a:r>
            <a:endParaRPr sz="1900">
              <a:latin typeface="Arial"/>
              <a:cs typeface="Arial"/>
            </a:endParaRPr>
          </a:p>
          <a:p>
            <a:pPr marL="806450" indent="-337820">
              <a:lnSpc>
                <a:spcPct val="100000"/>
              </a:lnSpc>
              <a:spcBef>
                <a:spcPts val="1575"/>
              </a:spcBef>
              <a:buAutoNum type="arabicPeriod" startAt="4"/>
              <a:tabLst>
                <a:tab pos="807085" algn="l"/>
              </a:tabLst>
            </a:pPr>
            <a:r>
              <a:rPr sz="2200" spc="-150" dirty="0">
                <a:solidFill>
                  <a:srgbClr val="F7931E"/>
                </a:solidFill>
              </a:rPr>
              <a:t>Enhanced </a:t>
            </a:r>
            <a:r>
              <a:rPr sz="2200" spc="-85" dirty="0">
                <a:solidFill>
                  <a:srgbClr val="F7931E"/>
                </a:solidFill>
              </a:rPr>
              <a:t>Efforts </a:t>
            </a:r>
            <a:r>
              <a:rPr sz="2200" dirty="0">
                <a:solidFill>
                  <a:srgbClr val="F7931E"/>
                </a:solidFill>
              </a:rPr>
              <a:t>to </a:t>
            </a:r>
            <a:r>
              <a:rPr sz="2200" spc="-175" dirty="0">
                <a:solidFill>
                  <a:srgbClr val="F7931E"/>
                </a:solidFill>
              </a:rPr>
              <a:t>Serve </a:t>
            </a:r>
            <a:r>
              <a:rPr sz="2200" spc="-155" dirty="0">
                <a:solidFill>
                  <a:srgbClr val="F7931E"/>
                </a:solidFill>
              </a:rPr>
              <a:t>Special</a:t>
            </a:r>
            <a:r>
              <a:rPr sz="2200" spc="-285" dirty="0">
                <a:solidFill>
                  <a:srgbClr val="F7931E"/>
                </a:solidFill>
              </a:rPr>
              <a:t> </a:t>
            </a:r>
            <a:r>
              <a:rPr sz="2200" spc="-110" dirty="0">
                <a:solidFill>
                  <a:srgbClr val="F7931E"/>
                </a:solidFill>
              </a:rPr>
              <a:t>Populations</a:t>
            </a:r>
            <a:endParaRPr sz="2200"/>
          </a:p>
          <a:p>
            <a:pPr marL="806450" indent="-337820">
              <a:lnSpc>
                <a:spcPct val="100000"/>
              </a:lnSpc>
              <a:spcBef>
                <a:spcPts val="1585"/>
              </a:spcBef>
              <a:buAutoNum type="arabicPeriod" startAt="4"/>
              <a:tabLst>
                <a:tab pos="807085" algn="l"/>
              </a:tabLst>
            </a:pPr>
            <a:r>
              <a:rPr sz="2200" spc="-125" dirty="0">
                <a:solidFill>
                  <a:srgbClr val="F7931E"/>
                </a:solidFill>
              </a:rPr>
              <a:t>Encouragement </a:t>
            </a:r>
            <a:r>
              <a:rPr sz="2200" spc="-15" dirty="0">
                <a:solidFill>
                  <a:srgbClr val="F7931E"/>
                </a:solidFill>
              </a:rPr>
              <a:t>of</a:t>
            </a:r>
            <a:r>
              <a:rPr sz="2200" spc="-145" dirty="0">
                <a:solidFill>
                  <a:srgbClr val="F7931E"/>
                </a:solidFill>
              </a:rPr>
              <a:t> </a:t>
            </a:r>
            <a:r>
              <a:rPr sz="2200" spc="-80" dirty="0">
                <a:solidFill>
                  <a:srgbClr val="F7931E"/>
                </a:solidFill>
              </a:rPr>
              <a:t>Innovation</a:t>
            </a:r>
            <a:endParaRPr sz="2200"/>
          </a:p>
          <a:p>
            <a:pPr marL="1155700" marR="170815" lvl="1" indent="-229235">
              <a:lnSpc>
                <a:spcPct val="80100"/>
              </a:lnSpc>
              <a:spcBef>
                <a:spcPts val="1165"/>
              </a:spcBef>
              <a:buChar char="•"/>
              <a:tabLst>
                <a:tab pos="1155700" algn="l"/>
                <a:tab pos="1156335" algn="l"/>
              </a:tabLst>
            </a:pPr>
            <a:r>
              <a:rPr sz="1900" spc="-114" dirty="0">
                <a:solidFill>
                  <a:srgbClr val="57575A"/>
                </a:solidFill>
                <a:latin typeface="Arial"/>
                <a:cs typeface="Arial"/>
              </a:rPr>
              <a:t>New </a:t>
            </a:r>
            <a:r>
              <a:rPr sz="1900" spc="-70" dirty="0">
                <a:solidFill>
                  <a:srgbClr val="57575A"/>
                </a:solidFill>
                <a:latin typeface="Arial"/>
                <a:cs typeface="Arial"/>
              </a:rPr>
              <a:t>Priorities </a:t>
            </a:r>
            <a:r>
              <a:rPr sz="1900" spc="-20" dirty="0">
                <a:solidFill>
                  <a:srgbClr val="57575A"/>
                </a:solidFill>
                <a:latin typeface="Arial"/>
                <a:cs typeface="Arial"/>
              </a:rPr>
              <a:t>for </a:t>
            </a:r>
            <a:r>
              <a:rPr sz="1900" spc="-160" dirty="0">
                <a:solidFill>
                  <a:srgbClr val="57575A"/>
                </a:solidFill>
                <a:latin typeface="Arial"/>
                <a:cs typeface="Arial"/>
              </a:rPr>
              <a:t>Reserve </a:t>
            </a:r>
            <a:r>
              <a:rPr sz="1900" spc="-150" dirty="0">
                <a:solidFill>
                  <a:srgbClr val="57575A"/>
                </a:solidFill>
                <a:latin typeface="Arial"/>
                <a:cs typeface="Arial"/>
              </a:rPr>
              <a:t>Funds </a:t>
            </a:r>
            <a:r>
              <a:rPr sz="1900" spc="-114" dirty="0">
                <a:solidFill>
                  <a:srgbClr val="57575A"/>
                </a:solidFill>
                <a:latin typeface="Arial"/>
                <a:cs typeface="Arial"/>
              </a:rPr>
              <a:t>– </a:t>
            </a:r>
            <a:r>
              <a:rPr sz="1900" spc="-100" dirty="0">
                <a:solidFill>
                  <a:srgbClr val="57575A"/>
                </a:solidFill>
                <a:latin typeface="Arial"/>
                <a:cs typeface="Arial"/>
              </a:rPr>
              <a:t>need </a:t>
            </a:r>
            <a:r>
              <a:rPr sz="1900" dirty="0">
                <a:solidFill>
                  <a:srgbClr val="57575A"/>
                </a:solidFill>
                <a:latin typeface="Arial"/>
                <a:cs typeface="Arial"/>
              </a:rPr>
              <a:t>to </a:t>
            </a:r>
            <a:r>
              <a:rPr sz="1900" spc="-100" dirty="0">
                <a:solidFill>
                  <a:srgbClr val="57575A"/>
                </a:solidFill>
                <a:latin typeface="Arial"/>
                <a:cs typeface="Arial"/>
              </a:rPr>
              <a:t>be </a:t>
            </a:r>
            <a:r>
              <a:rPr sz="1900" spc="-70" dirty="0">
                <a:solidFill>
                  <a:srgbClr val="57575A"/>
                </a:solidFill>
                <a:latin typeface="Arial"/>
                <a:cs typeface="Arial"/>
              </a:rPr>
              <a:t>targeted </a:t>
            </a:r>
            <a:r>
              <a:rPr sz="1900" spc="-60" dirty="0">
                <a:solidFill>
                  <a:srgbClr val="57575A"/>
                </a:solidFill>
                <a:latin typeface="Arial"/>
                <a:cs typeface="Arial"/>
              </a:rPr>
              <a:t>toward  </a:t>
            </a:r>
            <a:r>
              <a:rPr sz="1900" spc="-70" dirty="0">
                <a:solidFill>
                  <a:srgbClr val="57575A"/>
                </a:solidFill>
                <a:latin typeface="Arial"/>
                <a:cs typeface="Arial"/>
              </a:rPr>
              <a:t>fostering </a:t>
            </a:r>
            <a:r>
              <a:rPr sz="1900" spc="-65" dirty="0">
                <a:solidFill>
                  <a:srgbClr val="57575A"/>
                </a:solidFill>
                <a:latin typeface="Arial"/>
                <a:cs typeface="Arial"/>
              </a:rPr>
              <a:t>innovation </a:t>
            </a:r>
            <a:r>
              <a:rPr sz="1900" spc="-25" dirty="0">
                <a:solidFill>
                  <a:srgbClr val="57575A"/>
                </a:solidFill>
                <a:latin typeface="Arial"/>
                <a:cs typeface="Arial"/>
              </a:rPr>
              <a:t>or </a:t>
            </a:r>
            <a:r>
              <a:rPr sz="1900" spc="-65" dirty="0">
                <a:solidFill>
                  <a:srgbClr val="57575A"/>
                </a:solidFill>
                <a:latin typeface="Arial"/>
                <a:cs typeface="Arial"/>
              </a:rPr>
              <a:t>supporting </a:t>
            </a:r>
            <a:r>
              <a:rPr sz="1900" spc="-110" dirty="0">
                <a:solidFill>
                  <a:srgbClr val="57575A"/>
                </a:solidFill>
                <a:latin typeface="Arial"/>
                <a:cs typeface="Arial"/>
              </a:rPr>
              <a:t>programs </a:t>
            </a:r>
            <a:r>
              <a:rPr sz="1900" spc="-95" dirty="0">
                <a:solidFill>
                  <a:srgbClr val="57575A"/>
                </a:solidFill>
                <a:latin typeface="Arial"/>
                <a:cs typeface="Arial"/>
              </a:rPr>
              <a:t>aligned </a:t>
            </a:r>
            <a:r>
              <a:rPr sz="1900" spc="-15" dirty="0">
                <a:solidFill>
                  <a:srgbClr val="57575A"/>
                </a:solidFill>
                <a:latin typeface="Arial"/>
                <a:cs typeface="Arial"/>
              </a:rPr>
              <a:t>with </a:t>
            </a:r>
            <a:r>
              <a:rPr sz="1900" spc="-75" dirty="0">
                <a:solidFill>
                  <a:srgbClr val="57575A"/>
                </a:solidFill>
                <a:latin typeface="Arial"/>
                <a:cs typeface="Arial"/>
              </a:rPr>
              <a:t>high-skill,  </a:t>
            </a:r>
            <a:r>
              <a:rPr sz="1900" spc="-105" dirty="0">
                <a:solidFill>
                  <a:srgbClr val="57575A"/>
                </a:solidFill>
                <a:latin typeface="Arial"/>
                <a:cs typeface="Arial"/>
              </a:rPr>
              <a:t>high-wage, </a:t>
            </a:r>
            <a:r>
              <a:rPr sz="1900" spc="-30" dirty="0">
                <a:solidFill>
                  <a:srgbClr val="57575A"/>
                </a:solidFill>
                <a:latin typeface="Arial"/>
                <a:cs typeface="Arial"/>
              </a:rPr>
              <a:t>or </a:t>
            </a:r>
            <a:r>
              <a:rPr sz="1900" spc="-85" dirty="0">
                <a:solidFill>
                  <a:srgbClr val="57575A"/>
                </a:solidFill>
                <a:latin typeface="Arial"/>
                <a:cs typeface="Arial"/>
              </a:rPr>
              <a:t>in-demand</a:t>
            </a:r>
            <a:r>
              <a:rPr sz="1900" spc="-70" dirty="0">
                <a:solidFill>
                  <a:srgbClr val="57575A"/>
                </a:solidFill>
                <a:latin typeface="Arial"/>
                <a:cs typeface="Arial"/>
              </a:rPr>
              <a:t> </a:t>
            </a:r>
            <a:r>
              <a:rPr sz="1900" spc="-95" dirty="0">
                <a:solidFill>
                  <a:srgbClr val="57575A"/>
                </a:solidFill>
                <a:latin typeface="Arial"/>
                <a:cs typeface="Arial"/>
              </a:rPr>
              <a:t>occupations</a:t>
            </a:r>
            <a:endParaRPr sz="1900">
              <a:latin typeface="Arial"/>
              <a:cs typeface="Arial"/>
            </a:endParaRPr>
          </a:p>
          <a:p>
            <a:pPr marL="806450" indent="-337820">
              <a:lnSpc>
                <a:spcPct val="100000"/>
              </a:lnSpc>
              <a:spcBef>
                <a:spcPts val="1570"/>
              </a:spcBef>
              <a:buAutoNum type="arabicPeriod" startAt="4"/>
              <a:tabLst>
                <a:tab pos="807085" algn="l"/>
              </a:tabLst>
            </a:pPr>
            <a:r>
              <a:rPr sz="2200" spc="-90" dirty="0">
                <a:solidFill>
                  <a:srgbClr val="F7931E"/>
                </a:solidFill>
              </a:rPr>
              <a:t>Inclusion </a:t>
            </a:r>
            <a:r>
              <a:rPr sz="2200" spc="-15" dirty="0">
                <a:solidFill>
                  <a:srgbClr val="F7931E"/>
                </a:solidFill>
              </a:rPr>
              <a:t>of “Middle</a:t>
            </a:r>
            <a:r>
              <a:rPr sz="2200" spc="-325" dirty="0">
                <a:solidFill>
                  <a:srgbClr val="F7931E"/>
                </a:solidFill>
              </a:rPr>
              <a:t> </a:t>
            </a:r>
            <a:r>
              <a:rPr sz="2200" spc="-120" dirty="0">
                <a:solidFill>
                  <a:srgbClr val="F7931E"/>
                </a:solidFill>
              </a:rPr>
              <a:t>Grades”</a:t>
            </a:r>
            <a:endParaRPr sz="2200"/>
          </a:p>
          <a:p>
            <a:pPr marL="1155700" lvl="1" indent="-229870">
              <a:lnSpc>
                <a:spcPts val="2050"/>
              </a:lnSpc>
              <a:spcBef>
                <a:spcPts val="710"/>
              </a:spcBef>
              <a:buChar char="•"/>
              <a:tabLst>
                <a:tab pos="1155700" algn="l"/>
                <a:tab pos="1156335" algn="l"/>
              </a:tabLst>
            </a:pPr>
            <a:r>
              <a:rPr sz="1900" spc="-85" dirty="0">
                <a:solidFill>
                  <a:srgbClr val="57575A"/>
                </a:solidFill>
                <a:latin typeface="Arial"/>
                <a:cs typeface="Arial"/>
              </a:rPr>
              <a:t>Restriction </a:t>
            </a:r>
            <a:r>
              <a:rPr sz="1900" spc="-75" dirty="0">
                <a:solidFill>
                  <a:srgbClr val="57575A"/>
                </a:solidFill>
                <a:latin typeface="Arial"/>
                <a:cs typeface="Arial"/>
              </a:rPr>
              <a:t>on </a:t>
            </a:r>
            <a:r>
              <a:rPr sz="1900" spc="-105" dirty="0">
                <a:solidFill>
                  <a:srgbClr val="57575A"/>
                </a:solidFill>
                <a:latin typeface="Arial"/>
                <a:cs typeface="Arial"/>
              </a:rPr>
              <a:t>Lower </a:t>
            </a:r>
            <a:r>
              <a:rPr sz="1900" spc="-150" dirty="0">
                <a:solidFill>
                  <a:srgbClr val="57575A"/>
                </a:solidFill>
                <a:latin typeface="Arial"/>
                <a:cs typeface="Arial"/>
              </a:rPr>
              <a:t>Grades </a:t>
            </a:r>
            <a:r>
              <a:rPr sz="1900" spc="-60" dirty="0">
                <a:solidFill>
                  <a:srgbClr val="57575A"/>
                </a:solidFill>
                <a:latin typeface="Arial"/>
                <a:cs typeface="Arial"/>
              </a:rPr>
              <a:t>Lifted </a:t>
            </a:r>
            <a:r>
              <a:rPr sz="1900" spc="-114" dirty="0">
                <a:solidFill>
                  <a:srgbClr val="57575A"/>
                </a:solidFill>
                <a:latin typeface="Arial"/>
                <a:cs typeface="Arial"/>
              </a:rPr>
              <a:t>– </a:t>
            </a:r>
            <a:r>
              <a:rPr sz="1900" spc="-105" dirty="0">
                <a:solidFill>
                  <a:srgbClr val="57575A"/>
                </a:solidFill>
                <a:latin typeface="Arial"/>
                <a:cs typeface="Arial"/>
              </a:rPr>
              <a:t>spending </a:t>
            </a:r>
            <a:r>
              <a:rPr sz="1900" spc="-135" dirty="0">
                <a:solidFill>
                  <a:srgbClr val="57575A"/>
                </a:solidFill>
                <a:latin typeface="Arial"/>
                <a:cs typeface="Arial"/>
              </a:rPr>
              <a:t>can </a:t>
            </a:r>
            <a:r>
              <a:rPr sz="1900" spc="-65" dirty="0">
                <a:solidFill>
                  <a:srgbClr val="57575A"/>
                </a:solidFill>
                <a:latin typeface="Arial"/>
                <a:cs typeface="Arial"/>
              </a:rPr>
              <a:t>now </a:t>
            </a:r>
            <a:r>
              <a:rPr sz="1900" spc="-85" dirty="0">
                <a:solidFill>
                  <a:srgbClr val="57575A"/>
                </a:solidFill>
                <a:latin typeface="Arial"/>
                <a:cs typeface="Arial"/>
              </a:rPr>
              <a:t>occur</a:t>
            </a:r>
            <a:r>
              <a:rPr sz="1900" spc="-10" dirty="0">
                <a:solidFill>
                  <a:srgbClr val="57575A"/>
                </a:solidFill>
                <a:latin typeface="Arial"/>
                <a:cs typeface="Arial"/>
              </a:rPr>
              <a:t> </a:t>
            </a:r>
            <a:r>
              <a:rPr sz="1900" dirty="0">
                <a:solidFill>
                  <a:srgbClr val="57575A"/>
                </a:solidFill>
                <a:latin typeface="Arial"/>
                <a:cs typeface="Arial"/>
              </a:rPr>
              <a:t>to</a:t>
            </a:r>
            <a:endParaRPr sz="1900">
              <a:latin typeface="Arial"/>
              <a:cs typeface="Arial"/>
            </a:endParaRPr>
          </a:p>
          <a:p>
            <a:pPr marL="1155700">
              <a:lnSpc>
                <a:spcPts val="2050"/>
              </a:lnSpc>
            </a:pPr>
            <a:r>
              <a:rPr sz="1900" spc="-60" dirty="0">
                <a:solidFill>
                  <a:srgbClr val="57575A"/>
                </a:solidFill>
              </a:rPr>
              <a:t>support </a:t>
            </a:r>
            <a:r>
              <a:rPr sz="1900" spc="-320" dirty="0">
                <a:solidFill>
                  <a:srgbClr val="57575A"/>
                </a:solidFill>
              </a:rPr>
              <a:t>CTE </a:t>
            </a:r>
            <a:r>
              <a:rPr sz="1900" spc="-45" dirty="0">
                <a:solidFill>
                  <a:srgbClr val="57575A"/>
                </a:solidFill>
              </a:rPr>
              <a:t>in </a:t>
            </a:r>
            <a:r>
              <a:rPr sz="1900" spc="-135" dirty="0">
                <a:solidFill>
                  <a:srgbClr val="57575A"/>
                </a:solidFill>
              </a:rPr>
              <a:t>grades</a:t>
            </a:r>
            <a:r>
              <a:rPr sz="1900" spc="-150" dirty="0">
                <a:solidFill>
                  <a:srgbClr val="57575A"/>
                </a:solidFill>
              </a:rPr>
              <a:t> </a:t>
            </a:r>
            <a:r>
              <a:rPr sz="1900" spc="-90" dirty="0">
                <a:solidFill>
                  <a:srgbClr val="57575A"/>
                </a:solidFill>
              </a:rPr>
              <a:t>5-8</a:t>
            </a:r>
            <a:endParaRPr sz="1900"/>
          </a:p>
        </p:txBody>
      </p:sp>
      <p:sp>
        <p:nvSpPr>
          <p:cNvPr id="5" name="object 5"/>
          <p:cNvSpPr/>
          <p:nvPr/>
        </p:nvSpPr>
        <p:spPr>
          <a:xfrm>
            <a:off x="8853791" y="1720699"/>
            <a:ext cx="2776000" cy="3928959"/>
          </a:xfrm>
          <a:prstGeom prst="rect">
            <a:avLst/>
          </a:prstGeom>
          <a:blipFill>
            <a:blip r:embed="rId2" cstate="print"/>
            <a:stretch>
              <a:fillRect/>
            </a:stretch>
          </a:blipFill>
        </p:spPr>
        <p:txBody>
          <a:bodyPr wrap="square" lIns="0" tIns="0" rIns="0" bIns="0" rtlCol="0"/>
          <a:lstStyle/>
          <a:p>
            <a:endParaRPr/>
          </a:p>
        </p:txBody>
      </p:sp>
      <p:sp>
        <p:nvSpPr>
          <p:cNvPr id="6" name="object 6"/>
          <p:cNvSpPr txBox="1">
            <a:spLocks noGrp="1"/>
          </p:cNvSpPr>
          <p:nvPr>
            <p:ph type="ftr" sz="quarter" idx="5"/>
          </p:nvPr>
        </p:nvSpPr>
        <p:spPr>
          <a:xfrm>
            <a:off x="78739" y="6596126"/>
            <a:ext cx="3676650" cy="18478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1295"/>
              </a:lnSpc>
            </a:pPr>
            <a:r>
              <a:rPr lang="en-US" spc="-95"/>
              <a:t>NS4ed</a:t>
            </a:r>
            <a:r>
              <a:rPr lang="en-US" spc="-142" baseline="24305"/>
              <a:t>TM </a:t>
            </a:r>
            <a:r>
              <a:rPr lang="en-US" spc="-75"/>
              <a:t>Pathway2Careers</a:t>
            </a:r>
            <a:r>
              <a:rPr lang="en-US" spc="-112" baseline="24305"/>
              <a:t>TM </a:t>
            </a:r>
            <a:r>
              <a:rPr lang="en-US" spc="-70"/>
              <a:t>2018 </a:t>
            </a:r>
            <a:r>
              <a:rPr lang="en-US" spc="-75"/>
              <a:t>Trademark </a:t>
            </a:r>
            <a:r>
              <a:rPr lang="en-US" spc="-100"/>
              <a:t>NS4ed,</a:t>
            </a:r>
            <a:r>
              <a:rPr lang="en-US" spc="-75"/>
              <a:t> </a:t>
            </a:r>
            <a:r>
              <a:rPr lang="en-US" spc="-195"/>
              <a:t>LLC</a:t>
            </a:r>
            <a:endParaRPr sz="1200"/>
          </a:p>
        </p:txBody>
      </p:sp>
      <p:sp>
        <p:nvSpPr>
          <p:cNvPr id="7" name="object 7"/>
          <p:cNvSpPr txBox="1">
            <a:spLocks noGrp="1"/>
          </p:cNvSpPr>
          <p:nvPr>
            <p:ph type="sldNum" sz="quarter" idx="7"/>
          </p:nvPr>
        </p:nvSpPr>
        <p:spPr>
          <a:xfrm>
            <a:off x="11882628" y="6602755"/>
            <a:ext cx="228600" cy="17843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n-US" spc="-60" smtClean="0"/>
              <a:pPr marL="38100">
                <a:lnSpc>
                  <a:spcPts val="1240"/>
                </a:lnSpc>
              </a:pPr>
              <a:t>34</a:t>
            </a:fld>
            <a:endParaRPr spc="-60" dirty="0"/>
          </a:p>
        </p:txBody>
      </p:sp>
    </p:spTree>
    <p:extLst>
      <p:ext uri="{BB962C8B-B14F-4D97-AF65-F5344CB8AC3E}">
        <p14:creationId xmlns:p14="http://schemas.microsoft.com/office/powerpoint/2010/main" val="2643415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7244" y="334213"/>
            <a:ext cx="3854450" cy="574675"/>
          </a:xfrm>
          <a:prstGeom prst="rect">
            <a:avLst/>
          </a:prstGeom>
        </p:spPr>
        <p:txBody>
          <a:bodyPr vert="horz" wrap="square" lIns="0" tIns="12700" rIns="0" bIns="0" rtlCol="0">
            <a:spAutoFit/>
          </a:bodyPr>
          <a:lstStyle/>
          <a:p>
            <a:pPr marL="12700">
              <a:lnSpc>
                <a:spcPct val="100000"/>
              </a:lnSpc>
              <a:spcBef>
                <a:spcPts val="100"/>
              </a:spcBef>
            </a:pPr>
            <a:r>
              <a:rPr spc="-120" dirty="0"/>
              <a:t>Perkins </a:t>
            </a:r>
            <a:r>
              <a:rPr spc="-150" dirty="0"/>
              <a:t>V</a:t>
            </a:r>
            <a:r>
              <a:rPr spc="40" dirty="0"/>
              <a:t> </a:t>
            </a:r>
            <a:r>
              <a:rPr spc="-40" dirty="0"/>
              <a:t>Overview</a:t>
            </a:r>
          </a:p>
        </p:txBody>
      </p:sp>
      <p:sp>
        <p:nvSpPr>
          <p:cNvPr id="3" name="object 3"/>
          <p:cNvSpPr txBox="1"/>
          <p:nvPr/>
        </p:nvSpPr>
        <p:spPr>
          <a:xfrm>
            <a:off x="4079240" y="1353057"/>
            <a:ext cx="4037965" cy="453390"/>
          </a:xfrm>
          <a:prstGeom prst="rect">
            <a:avLst/>
          </a:prstGeom>
        </p:spPr>
        <p:txBody>
          <a:bodyPr vert="horz" wrap="square" lIns="0" tIns="13335" rIns="0" bIns="0" rtlCol="0">
            <a:spAutoFit/>
          </a:bodyPr>
          <a:lstStyle/>
          <a:p>
            <a:pPr marL="12700">
              <a:lnSpc>
                <a:spcPct val="100000"/>
              </a:lnSpc>
              <a:spcBef>
                <a:spcPts val="105"/>
              </a:spcBef>
            </a:pPr>
            <a:r>
              <a:rPr sz="2800" spc="-229" dirty="0">
                <a:solidFill>
                  <a:srgbClr val="6FAC46"/>
                </a:solidFill>
                <a:latin typeface="Arial"/>
                <a:cs typeface="Arial"/>
              </a:rPr>
              <a:t>Two </a:t>
            </a:r>
            <a:r>
              <a:rPr sz="2800" spc="-90" dirty="0">
                <a:solidFill>
                  <a:srgbClr val="6FAC46"/>
                </a:solidFill>
                <a:latin typeface="Arial"/>
                <a:cs typeface="Arial"/>
              </a:rPr>
              <a:t>Main </a:t>
            </a:r>
            <a:r>
              <a:rPr sz="2800" spc="-215" dirty="0">
                <a:solidFill>
                  <a:srgbClr val="6FAC46"/>
                </a:solidFill>
                <a:latin typeface="Arial"/>
                <a:cs typeface="Arial"/>
              </a:rPr>
              <a:t>Areas </a:t>
            </a:r>
            <a:r>
              <a:rPr sz="2800" spc="-20" dirty="0">
                <a:solidFill>
                  <a:srgbClr val="6FAC46"/>
                </a:solidFill>
                <a:latin typeface="Arial"/>
                <a:cs typeface="Arial"/>
              </a:rPr>
              <a:t>of</a:t>
            </a:r>
            <a:r>
              <a:rPr sz="2800" spc="-430" dirty="0">
                <a:solidFill>
                  <a:srgbClr val="6FAC46"/>
                </a:solidFill>
                <a:latin typeface="Arial"/>
                <a:cs typeface="Arial"/>
              </a:rPr>
              <a:t> </a:t>
            </a:r>
            <a:r>
              <a:rPr sz="2800" spc="-229" dirty="0">
                <a:solidFill>
                  <a:srgbClr val="6FAC46"/>
                </a:solidFill>
                <a:latin typeface="Arial"/>
                <a:cs typeface="Arial"/>
              </a:rPr>
              <a:t>Emphasis</a:t>
            </a:r>
            <a:endParaRPr sz="2800">
              <a:latin typeface="Arial"/>
              <a:cs typeface="Arial"/>
            </a:endParaRPr>
          </a:p>
        </p:txBody>
      </p:sp>
      <p:sp>
        <p:nvSpPr>
          <p:cNvPr id="4" name="object 4"/>
          <p:cNvSpPr/>
          <p:nvPr/>
        </p:nvSpPr>
        <p:spPr>
          <a:xfrm>
            <a:off x="3005319" y="2356086"/>
            <a:ext cx="2530618" cy="114075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3416808" y="2548127"/>
            <a:ext cx="1704593" cy="866394"/>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3057144" y="2389632"/>
            <a:ext cx="2429256" cy="1039367"/>
          </a:xfrm>
          <a:prstGeom prst="rect">
            <a:avLst/>
          </a:prstGeom>
          <a:blipFill>
            <a:blip r:embed="rId4" cstate="print"/>
            <a:stretch>
              <a:fillRect/>
            </a:stretch>
          </a:blipFill>
        </p:spPr>
        <p:txBody>
          <a:bodyPr wrap="square" lIns="0" tIns="0" rIns="0" bIns="0" rtlCol="0"/>
          <a:lstStyle/>
          <a:p>
            <a:endParaRPr/>
          </a:p>
        </p:txBody>
      </p:sp>
      <p:sp>
        <p:nvSpPr>
          <p:cNvPr id="7" name="object 7"/>
          <p:cNvSpPr txBox="1"/>
          <p:nvPr/>
        </p:nvSpPr>
        <p:spPr>
          <a:xfrm>
            <a:off x="3679316" y="2660344"/>
            <a:ext cx="1184275" cy="454025"/>
          </a:xfrm>
          <a:prstGeom prst="rect">
            <a:avLst/>
          </a:prstGeom>
        </p:spPr>
        <p:txBody>
          <a:bodyPr vert="horz" wrap="square" lIns="0" tIns="13970" rIns="0" bIns="0" rtlCol="0">
            <a:spAutoFit/>
          </a:bodyPr>
          <a:lstStyle/>
          <a:p>
            <a:pPr marL="12700">
              <a:lnSpc>
                <a:spcPct val="100000"/>
              </a:lnSpc>
              <a:spcBef>
                <a:spcPts val="110"/>
              </a:spcBef>
            </a:pPr>
            <a:r>
              <a:rPr sz="2800" spc="-204" dirty="0">
                <a:solidFill>
                  <a:srgbClr val="FFFFFF"/>
                </a:solidFill>
                <a:latin typeface="Arial"/>
                <a:cs typeface="Arial"/>
              </a:rPr>
              <a:t>Fu</a:t>
            </a:r>
            <a:r>
              <a:rPr sz="2800" spc="-210" dirty="0">
                <a:solidFill>
                  <a:srgbClr val="FFFFFF"/>
                </a:solidFill>
                <a:latin typeface="Arial"/>
                <a:cs typeface="Arial"/>
              </a:rPr>
              <a:t>n</a:t>
            </a:r>
            <a:r>
              <a:rPr sz="2800" spc="-100" dirty="0">
                <a:solidFill>
                  <a:srgbClr val="FFFFFF"/>
                </a:solidFill>
                <a:latin typeface="Arial"/>
                <a:cs typeface="Arial"/>
              </a:rPr>
              <a:t>d</a:t>
            </a:r>
            <a:r>
              <a:rPr sz="2800" spc="-20" dirty="0">
                <a:solidFill>
                  <a:srgbClr val="FFFFFF"/>
                </a:solidFill>
                <a:latin typeface="Arial"/>
                <a:cs typeface="Arial"/>
              </a:rPr>
              <a:t>i</a:t>
            </a:r>
            <a:r>
              <a:rPr sz="2800" spc="-55" dirty="0">
                <a:solidFill>
                  <a:srgbClr val="FFFFFF"/>
                </a:solidFill>
                <a:latin typeface="Arial"/>
                <a:cs typeface="Arial"/>
              </a:rPr>
              <a:t>n</a:t>
            </a:r>
            <a:r>
              <a:rPr sz="2800" spc="-235" dirty="0">
                <a:solidFill>
                  <a:srgbClr val="FFFFFF"/>
                </a:solidFill>
                <a:latin typeface="Arial"/>
                <a:cs typeface="Arial"/>
              </a:rPr>
              <a:t>g</a:t>
            </a:r>
            <a:endParaRPr sz="2800">
              <a:latin typeface="Arial"/>
              <a:cs typeface="Arial"/>
            </a:endParaRPr>
          </a:p>
        </p:txBody>
      </p:sp>
      <p:sp>
        <p:nvSpPr>
          <p:cNvPr id="8" name="object 8"/>
          <p:cNvSpPr/>
          <p:nvPr/>
        </p:nvSpPr>
        <p:spPr>
          <a:xfrm>
            <a:off x="6653776" y="2346942"/>
            <a:ext cx="2530618" cy="1140750"/>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6803135" y="2404872"/>
            <a:ext cx="2231898" cy="1125474"/>
          </a:xfrm>
          <a:prstGeom prst="rect">
            <a:avLst/>
          </a:prstGeom>
          <a:blipFill>
            <a:blip r:embed="rId5" cstate="print"/>
            <a:stretch>
              <a:fillRect/>
            </a:stretch>
          </a:blipFill>
        </p:spPr>
        <p:txBody>
          <a:bodyPr wrap="square" lIns="0" tIns="0" rIns="0" bIns="0" rtlCol="0"/>
          <a:lstStyle/>
          <a:p>
            <a:endParaRPr/>
          </a:p>
        </p:txBody>
      </p:sp>
      <p:sp>
        <p:nvSpPr>
          <p:cNvPr id="10" name="object 10"/>
          <p:cNvSpPr/>
          <p:nvPr/>
        </p:nvSpPr>
        <p:spPr>
          <a:xfrm>
            <a:off x="6705600" y="2380488"/>
            <a:ext cx="2429255" cy="1039367"/>
          </a:xfrm>
          <a:prstGeom prst="rect">
            <a:avLst/>
          </a:prstGeom>
          <a:blipFill>
            <a:blip r:embed="rId6" cstate="print"/>
            <a:stretch>
              <a:fillRect/>
            </a:stretch>
          </a:blipFill>
        </p:spPr>
        <p:txBody>
          <a:bodyPr wrap="square" lIns="0" tIns="0" rIns="0" bIns="0" rtlCol="0"/>
          <a:lstStyle/>
          <a:p>
            <a:endParaRPr/>
          </a:p>
        </p:txBody>
      </p:sp>
      <p:sp>
        <p:nvSpPr>
          <p:cNvPr id="11" name="object 11"/>
          <p:cNvSpPr txBox="1"/>
          <p:nvPr/>
        </p:nvSpPr>
        <p:spPr>
          <a:xfrm>
            <a:off x="7035545" y="2504897"/>
            <a:ext cx="1771014" cy="758190"/>
          </a:xfrm>
          <a:prstGeom prst="rect">
            <a:avLst/>
          </a:prstGeom>
        </p:spPr>
        <p:txBody>
          <a:bodyPr vert="horz" wrap="square" lIns="0" tIns="12700" rIns="0" bIns="0" rtlCol="0">
            <a:spAutoFit/>
          </a:bodyPr>
          <a:lstStyle/>
          <a:p>
            <a:pPr marL="12700">
              <a:lnSpc>
                <a:spcPct val="100000"/>
              </a:lnSpc>
              <a:spcBef>
                <a:spcPts val="100"/>
              </a:spcBef>
            </a:pPr>
            <a:r>
              <a:rPr sz="2400" spc="-190" dirty="0">
                <a:solidFill>
                  <a:srgbClr val="FFFFFF"/>
                </a:solidFill>
                <a:latin typeface="Arial"/>
                <a:cs typeface="Arial"/>
              </a:rPr>
              <a:t>Processes</a:t>
            </a:r>
            <a:r>
              <a:rPr sz="2400" spc="-229" dirty="0">
                <a:solidFill>
                  <a:srgbClr val="FFFFFF"/>
                </a:solidFill>
                <a:latin typeface="Arial"/>
                <a:cs typeface="Arial"/>
              </a:rPr>
              <a:t> </a:t>
            </a:r>
            <a:r>
              <a:rPr sz="2400" spc="-110" dirty="0">
                <a:solidFill>
                  <a:srgbClr val="FFFFFF"/>
                </a:solidFill>
                <a:latin typeface="Arial"/>
                <a:cs typeface="Arial"/>
              </a:rPr>
              <a:t>and</a:t>
            </a:r>
            <a:endParaRPr sz="2400">
              <a:latin typeface="Arial"/>
              <a:cs typeface="Arial"/>
            </a:endParaRPr>
          </a:p>
          <a:p>
            <a:pPr marL="15240">
              <a:lnSpc>
                <a:spcPct val="100000"/>
              </a:lnSpc>
              <a:spcBef>
                <a:spcPts val="5"/>
              </a:spcBef>
            </a:pPr>
            <a:r>
              <a:rPr sz="2400" spc="-110" dirty="0">
                <a:solidFill>
                  <a:srgbClr val="FFFFFF"/>
                </a:solidFill>
                <a:latin typeface="Arial"/>
                <a:cs typeface="Arial"/>
              </a:rPr>
              <a:t>Requirements</a:t>
            </a:r>
            <a:endParaRPr sz="2400">
              <a:latin typeface="Arial"/>
              <a:cs typeface="Arial"/>
            </a:endParaRPr>
          </a:p>
        </p:txBody>
      </p:sp>
      <p:sp>
        <p:nvSpPr>
          <p:cNvPr id="12" name="object 12"/>
          <p:cNvSpPr/>
          <p:nvPr/>
        </p:nvSpPr>
        <p:spPr>
          <a:xfrm>
            <a:off x="4269866" y="3420490"/>
            <a:ext cx="1827530" cy="759460"/>
          </a:xfrm>
          <a:custGeom>
            <a:avLst/>
            <a:gdLst/>
            <a:ahLst/>
            <a:cxnLst/>
            <a:rect l="l" t="t" r="r" b="b"/>
            <a:pathLst>
              <a:path w="1827529" h="759460">
                <a:moveTo>
                  <a:pt x="1753487" y="732340"/>
                </a:moveTo>
                <a:lnTo>
                  <a:pt x="1742567" y="759206"/>
                </a:lnTo>
                <a:lnTo>
                  <a:pt x="1827403" y="752729"/>
                </a:lnTo>
                <a:lnTo>
                  <a:pt x="1813730" y="737108"/>
                </a:lnTo>
                <a:lnTo>
                  <a:pt x="1765173" y="737108"/>
                </a:lnTo>
                <a:lnTo>
                  <a:pt x="1753487" y="732340"/>
                </a:lnTo>
                <a:close/>
              </a:path>
              <a:path w="1827529" h="759460">
                <a:moveTo>
                  <a:pt x="1760369" y="715407"/>
                </a:moveTo>
                <a:lnTo>
                  <a:pt x="1753487" y="732340"/>
                </a:lnTo>
                <a:lnTo>
                  <a:pt x="1765173" y="737108"/>
                </a:lnTo>
                <a:lnTo>
                  <a:pt x="1772158" y="720217"/>
                </a:lnTo>
                <a:lnTo>
                  <a:pt x="1760369" y="715407"/>
                </a:lnTo>
                <a:close/>
              </a:path>
              <a:path w="1827529" h="759460">
                <a:moveTo>
                  <a:pt x="1771269" y="688594"/>
                </a:moveTo>
                <a:lnTo>
                  <a:pt x="1760369" y="715407"/>
                </a:lnTo>
                <a:lnTo>
                  <a:pt x="1772158" y="720217"/>
                </a:lnTo>
                <a:lnTo>
                  <a:pt x="1765173" y="737108"/>
                </a:lnTo>
                <a:lnTo>
                  <a:pt x="1813730" y="737108"/>
                </a:lnTo>
                <a:lnTo>
                  <a:pt x="1771269" y="688594"/>
                </a:lnTo>
                <a:close/>
              </a:path>
              <a:path w="1827529" h="759460">
                <a:moveTo>
                  <a:pt x="6858" y="0"/>
                </a:moveTo>
                <a:lnTo>
                  <a:pt x="0" y="17018"/>
                </a:lnTo>
                <a:lnTo>
                  <a:pt x="1753487" y="732340"/>
                </a:lnTo>
                <a:lnTo>
                  <a:pt x="1760369" y="715407"/>
                </a:lnTo>
                <a:lnTo>
                  <a:pt x="6858" y="0"/>
                </a:lnTo>
                <a:close/>
              </a:path>
            </a:pathLst>
          </a:custGeom>
          <a:solidFill>
            <a:srgbClr val="7E7E7E"/>
          </a:solidFill>
        </p:spPr>
        <p:txBody>
          <a:bodyPr wrap="square" lIns="0" tIns="0" rIns="0" bIns="0" rtlCol="0"/>
          <a:lstStyle/>
          <a:p>
            <a:endParaRPr/>
          </a:p>
        </p:txBody>
      </p:sp>
      <p:sp>
        <p:nvSpPr>
          <p:cNvPr id="13" name="object 13"/>
          <p:cNvSpPr/>
          <p:nvPr/>
        </p:nvSpPr>
        <p:spPr>
          <a:xfrm>
            <a:off x="6096000" y="3411346"/>
            <a:ext cx="1827530" cy="767715"/>
          </a:xfrm>
          <a:custGeom>
            <a:avLst/>
            <a:gdLst/>
            <a:ahLst/>
            <a:cxnLst/>
            <a:rect l="l" t="t" r="r" b="b"/>
            <a:pathLst>
              <a:path w="1827529" h="767714">
                <a:moveTo>
                  <a:pt x="55879" y="697357"/>
                </a:moveTo>
                <a:lnTo>
                  <a:pt x="0" y="761619"/>
                </a:lnTo>
                <a:lnTo>
                  <a:pt x="84962" y="767714"/>
                </a:lnTo>
                <a:lnTo>
                  <a:pt x="75933" y="745870"/>
                </a:lnTo>
                <a:lnTo>
                  <a:pt x="62229" y="745870"/>
                </a:lnTo>
                <a:lnTo>
                  <a:pt x="55245" y="728979"/>
                </a:lnTo>
                <a:lnTo>
                  <a:pt x="66953" y="724145"/>
                </a:lnTo>
                <a:lnTo>
                  <a:pt x="55879" y="697357"/>
                </a:lnTo>
                <a:close/>
              </a:path>
              <a:path w="1827529" h="767714">
                <a:moveTo>
                  <a:pt x="66953" y="724145"/>
                </a:moveTo>
                <a:lnTo>
                  <a:pt x="55245" y="728979"/>
                </a:lnTo>
                <a:lnTo>
                  <a:pt x="62229" y="745870"/>
                </a:lnTo>
                <a:lnTo>
                  <a:pt x="73935" y="741037"/>
                </a:lnTo>
                <a:lnTo>
                  <a:pt x="66953" y="724145"/>
                </a:lnTo>
                <a:close/>
              </a:path>
              <a:path w="1827529" h="767714">
                <a:moveTo>
                  <a:pt x="73935" y="741037"/>
                </a:moveTo>
                <a:lnTo>
                  <a:pt x="62229" y="745870"/>
                </a:lnTo>
                <a:lnTo>
                  <a:pt x="75933" y="745870"/>
                </a:lnTo>
                <a:lnTo>
                  <a:pt x="73935" y="741037"/>
                </a:lnTo>
                <a:close/>
              </a:path>
              <a:path w="1827529" h="767714">
                <a:moveTo>
                  <a:pt x="1820545" y="0"/>
                </a:moveTo>
                <a:lnTo>
                  <a:pt x="66953" y="724145"/>
                </a:lnTo>
                <a:lnTo>
                  <a:pt x="73935" y="741037"/>
                </a:lnTo>
                <a:lnTo>
                  <a:pt x="1827529" y="17017"/>
                </a:lnTo>
                <a:lnTo>
                  <a:pt x="1820545" y="0"/>
                </a:lnTo>
                <a:close/>
              </a:path>
            </a:pathLst>
          </a:custGeom>
          <a:solidFill>
            <a:srgbClr val="7E7E7E"/>
          </a:solidFill>
        </p:spPr>
        <p:txBody>
          <a:bodyPr wrap="square" lIns="0" tIns="0" rIns="0" bIns="0" rtlCol="0"/>
          <a:lstStyle/>
          <a:p>
            <a:endParaRPr/>
          </a:p>
        </p:txBody>
      </p:sp>
      <p:graphicFrame>
        <p:nvGraphicFramePr>
          <p:cNvPr id="14" name="object 14"/>
          <p:cNvGraphicFramePr>
            <a:graphicFrameLocks noGrp="1"/>
          </p:cNvGraphicFramePr>
          <p:nvPr/>
        </p:nvGraphicFramePr>
        <p:xfrm>
          <a:off x="5123688" y="4166615"/>
          <a:ext cx="1932938" cy="1914141"/>
        </p:xfrm>
        <a:graphic>
          <a:graphicData uri="http://schemas.openxmlformats.org/drawingml/2006/table">
            <a:tbl>
              <a:tblPr firstRow="1" bandRow="1">
                <a:tableStyleId>{2D5ABB26-0587-4C30-8999-92F81FD0307C}</a:tableStyleId>
              </a:tblPr>
              <a:tblGrid>
                <a:gridCol w="966469">
                  <a:extLst>
                    <a:ext uri="{9D8B030D-6E8A-4147-A177-3AD203B41FA5}">
                      <a16:colId xmlns:a16="http://schemas.microsoft.com/office/drawing/2014/main" val="20000"/>
                    </a:ext>
                  </a:extLst>
                </a:gridCol>
                <a:gridCol w="966469">
                  <a:extLst>
                    <a:ext uri="{9D8B030D-6E8A-4147-A177-3AD203B41FA5}">
                      <a16:colId xmlns:a16="http://schemas.microsoft.com/office/drawing/2014/main" val="20001"/>
                    </a:ext>
                  </a:extLst>
                </a:gridCol>
              </a:tblGrid>
              <a:tr h="469392">
                <a:tc gridSpan="2">
                  <a:txBody>
                    <a:bodyPr/>
                    <a:lstStyle/>
                    <a:p>
                      <a:pPr marL="546735">
                        <a:lnSpc>
                          <a:spcPct val="100000"/>
                        </a:lnSpc>
                        <a:spcBef>
                          <a:spcPts val="409"/>
                        </a:spcBef>
                      </a:pPr>
                      <a:r>
                        <a:rPr sz="2200" spc="-120" dirty="0">
                          <a:solidFill>
                            <a:srgbClr val="6FAC46"/>
                          </a:solidFill>
                          <a:latin typeface="Arial"/>
                          <a:cs typeface="Arial"/>
                        </a:rPr>
                        <a:t>Federal</a:t>
                      </a:r>
                      <a:endParaRPr sz="2200">
                        <a:latin typeface="Arial"/>
                        <a:cs typeface="Arial"/>
                      </a:endParaRPr>
                    </a:p>
                  </a:txBody>
                  <a:tcPr marL="0" marR="0" marT="52069" marB="0">
                    <a:lnL w="12700">
                      <a:solidFill>
                        <a:srgbClr val="6FAC46"/>
                      </a:solidFill>
                      <a:prstDash val="solid"/>
                    </a:lnL>
                    <a:lnR w="12700">
                      <a:solidFill>
                        <a:srgbClr val="6FAC46"/>
                      </a:solidFill>
                      <a:prstDash val="solid"/>
                    </a:lnR>
                    <a:lnT w="12700">
                      <a:solidFill>
                        <a:srgbClr val="6FAC46"/>
                      </a:solidFill>
                      <a:prstDash val="solid"/>
                    </a:lnT>
                    <a:lnB w="12700">
                      <a:solidFill>
                        <a:srgbClr val="6FAC46"/>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265175">
                <a:tc>
                  <a:txBody>
                    <a:bodyPr/>
                    <a:lstStyle/>
                    <a:p>
                      <a:pPr>
                        <a:lnSpc>
                          <a:spcPct val="100000"/>
                        </a:lnSpc>
                      </a:pPr>
                      <a:endParaRPr sz="1600">
                        <a:latin typeface="Times New Roman"/>
                        <a:cs typeface="Times New Roman"/>
                      </a:endParaRPr>
                    </a:p>
                  </a:txBody>
                  <a:tcPr marL="0" marR="0" marT="0" marB="0">
                    <a:lnR w="19050">
                      <a:solidFill>
                        <a:srgbClr val="7E7E7E"/>
                      </a:solidFill>
                      <a:prstDash val="solid"/>
                    </a:lnR>
                    <a:lnT w="12700">
                      <a:solidFill>
                        <a:srgbClr val="6FAC46"/>
                      </a:solidFill>
                      <a:prstDash val="solid"/>
                    </a:lnT>
                    <a:lnB w="12700">
                      <a:solidFill>
                        <a:srgbClr val="4471C4"/>
                      </a:solidFill>
                      <a:prstDash val="solid"/>
                    </a:lnB>
                  </a:tcPr>
                </a:tc>
                <a:tc>
                  <a:txBody>
                    <a:bodyPr/>
                    <a:lstStyle/>
                    <a:p>
                      <a:pPr>
                        <a:lnSpc>
                          <a:spcPct val="100000"/>
                        </a:lnSpc>
                      </a:pPr>
                      <a:endParaRPr sz="1600">
                        <a:latin typeface="Times New Roman"/>
                        <a:cs typeface="Times New Roman"/>
                      </a:endParaRPr>
                    </a:p>
                  </a:txBody>
                  <a:tcPr marL="0" marR="0" marT="0" marB="0">
                    <a:lnL w="19050">
                      <a:solidFill>
                        <a:srgbClr val="7E7E7E"/>
                      </a:solidFill>
                      <a:prstDash val="solid"/>
                    </a:lnL>
                    <a:lnT w="12700">
                      <a:solidFill>
                        <a:srgbClr val="6FAC46"/>
                      </a:solidFill>
                      <a:prstDash val="solid"/>
                    </a:lnT>
                    <a:lnB w="12700">
                      <a:solidFill>
                        <a:srgbClr val="4471C4"/>
                      </a:solidFill>
                      <a:prstDash val="solid"/>
                    </a:lnB>
                  </a:tcPr>
                </a:tc>
                <a:extLst>
                  <a:ext uri="{0D108BD9-81ED-4DB2-BD59-A6C34878D82A}">
                    <a16:rowId xmlns:a16="http://schemas.microsoft.com/office/drawing/2014/main" val="10001"/>
                  </a:ext>
                </a:extLst>
              </a:tr>
              <a:tr h="469391">
                <a:tc gridSpan="2">
                  <a:txBody>
                    <a:bodyPr/>
                    <a:lstStyle/>
                    <a:p>
                      <a:pPr algn="ctr">
                        <a:lnSpc>
                          <a:spcPct val="100000"/>
                        </a:lnSpc>
                        <a:spcBef>
                          <a:spcPts val="395"/>
                        </a:spcBef>
                      </a:pPr>
                      <a:r>
                        <a:rPr sz="2200" spc="-114" dirty="0">
                          <a:solidFill>
                            <a:srgbClr val="4471C4"/>
                          </a:solidFill>
                          <a:latin typeface="Arial"/>
                          <a:cs typeface="Arial"/>
                        </a:rPr>
                        <a:t>State</a:t>
                      </a:r>
                      <a:endParaRPr sz="2200">
                        <a:latin typeface="Arial"/>
                        <a:cs typeface="Arial"/>
                      </a:endParaRPr>
                    </a:p>
                  </a:txBody>
                  <a:tcPr marL="0" marR="0" marT="5016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extLst>
                  <a:ext uri="{0D108BD9-81ED-4DB2-BD59-A6C34878D82A}">
                    <a16:rowId xmlns:a16="http://schemas.microsoft.com/office/drawing/2014/main" val="10002"/>
                  </a:ext>
                </a:extLst>
              </a:tr>
              <a:tr h="240791">
                <a:tc>
                  <a:txBody>
                    <a:bodyPr/>
                    <a:lstStyle/>
                    <a:p>
                      <a:pPr>
                        <a:lnSpc>
                          <a:spcPct val="100000"/>
                        </a:lnSpc>
                      </a:pPr>
                      <a:endParaRPr sz="1400">
                        <a:latin typeface="Times New Roman"/>
                        <a:cs typeface="Times New Roman"/>
                      </a:endParaRPr>
                    </a:p>
                  </a:txBody>
                  <a:tcPr marL="0" marR="0" marT="0" marB="0">
                    <a:lnR w="19050">
                      <a:solidFill>
                        <a:srgbClr val="7E7E7E"/>
                      </a:solidFill>
                      <a:prstDash val="solid"/>
                    </a:lnR>
                    <a:lnT w="12700">
                      <a:solidFill>
                        <a:srgbClr val="4471C4"/>
                      </a:solidFill>
                      <a:prstDash val="solid"/>
                    </a:lnT>
                    <a:lnB w="12700">
                      <a:solidFill>
                        <a:srgbClr val="FFC000"/>
                      </a:solidFill>
                      <a:prstDash val="solid"/>
                    </a:lnB>
                  </a:tcPr>
                </a:tc>
                <a:tc>
                  <a:txBody>
                    <a:bodyPr/>
                    <a:lstStyle/>
                    <a:p>
                      <a:pPr>
                        <a:lnSpc>
                          <a:spcPct val="100000"/>
                        </a:lnSpc>
                      </a:pPr>
                      <a:endParaRPr sz="1400">
                        <a:latin typeface="Times New Roman"/>
                        <a:cs typeface="Times New Roman"/>
                      </a:endParaRPr>
                    </a:p>
                  </a:txBody>
                  <a:tcPr marL="0" marR="0" marT="0" marB="0">
                    <a:lnL w="19050">
                      <a:solidFill>
                        <a:srgbClr val="7E7E7E"/>
                      </a:solidFill>
                      <a:prstDash val="solid"/>
                    </a:lnL>
                    <a:lnT w="12700">
                      <a:solidFill>
                        <a:srgbClr val="4471C4"/>
                      </a:solidFill>
                      <a:prstDash val="solid"/>
                    </a:lnT>
                    <a:lnB w="12700">
                      <a:solidFill>
                        <a:srgbClr val="FFC000"/>
                      </a:solidFill>
                      <a:prstDash val="solid"/>
                    </a:lnB>
                  </a:tcPr>
                </a:tc>
                <a:extLst>
                  <a:ext uri="{0D108BD9-81ED-4DB2-BD59-A6C34878D82A}">
                    <a16:rowId xmlns:a16="http://schemas.microsoft.com/office/drawing/2014/main" val="10003"/>
                  </a:ext>
                </a:extLst>
              </a:tr>
              <a:tr h="469392">
                <a:tc gridSpan="2">
                  <a:txBody>
                    <a:bodyPr/>
                    <a:lstStyle/>
                    <a:p>
                      <a:pPr algn="ctr">
                        <a:lnSpc>
                          <a:spcPct val="100000"/>
                        </a:lnSpc>
                        <a:spcBef>
                          <a:spcPts val="405"/>
                        </a:spcBef>
                      </a:pPr>
                      <a:r>
                        <a:rPr sz="2200" spc="-140" dirty="0">
                          <a:solidFill>
                            <a:srgbClr val="FFC000"/>
                          </a:solidFill>
                          <a:latin typeface="Arial"/>
                          <a:cs typeface="Arial"/>
                        </a:rPr>
                        <a:t>Local</a:t>
                      </a:r>
                      <a:endParaRPr sz="2200">
                        <a:latin typeface="Arial"/>
                        <a:cs typeface="Arial"/>
                      </a:endParaRPr>
                    </a:p>
                  </a:txBody>
                  <a:tcPr marL="0" marR="0" marT="51435" marB="0">
                    <a:lnL w="12700">
                      <a:solidFill>
                        <a:srgbClr val="FFC000"/>
                      </a:solidFill>
                      <a:prstDash val="solid"/>
                    </a:lnL>
                    <a:lnR w="12700">
                      <a:solidFill>
                        <a:srgbClr val="FFC000"/>
                      </a:solidFill>
                      <a:prstDash val="solid"/>
                    </a:lnR>
                    <a:lnT w="12700">
                      <a:solidFill>
                        <a:srgbClr val="FFC000"/>
                      </a:solidFill>
                      <a:prstDash val="solid"/>
                    </a:lnT>
                    <a:lnB w="12700">
                      <a:solidFill>
                        <a:srgbClr val="FFC000"/>
                      </a:solidFill>
                      <a:prstDash val="solid"/>
                    </a:lnB>
                  </a:tcPr>
                </a:tc>
                <a:tc hMerge="1">
                  <a:txBody>
                    <a:bodyPr/>
                    <a:lstStyle/>
                    <a:p>
                      <a:endParaRPr/>
                    </a:p>
                  </a:txBody>
                  <a:tcPr marL="0" marR="0" marT="0" marB="0"/>
                </a:tc>
                <a:extLst>
                  <a:ext uri="{0D108BD9-81ED-4DB2-BD59-A6C34878D82A}">
                    <a16:rowId xmlns:a16="http://schemas.microsoft.com/office/drawing/2014/main" val="10004"/>
                  </a:ext>
                </a:extLst>
              </a:tr>
            </a:tbl>
          </a:graphicData>
        </a:graphic>
      </p:graphicFrame>
      <p:sp>
        <p:nvSpPr>
          <p:cNvPr id="15" name="object 15"/>
          <p:cNvSpPr/>
          <p:nvPr/>
        </p:nvSpPr>
        <p:spPr>
          <a:xfrm>
            <a:off x="1128195" y="3572768"/>
            <a:ext cx="1672045" cy="1716758"/>
          </a:xfrm>
          <a:prstGeom prst="rect">
            <a:avLst/>
          </a:prstGeom>
          <a:blipFill>
            <a:blip r:embed="rId7" cstate="print"/>
            <a:stretch>
              <a:fillRect/>
            </a:stretch>
          </a:blipFill>
        </p:spPr>
        <p:txBody>
          <a:bodyPr wrap="square" lIns="0" tIns="0" rIns="0" bIns="0" rtlCol="0"/>
          <a:lstStyle/>
          <a:p>
            <a:endParaRPr/>
          </a:p>
        </p:txBody>
      </p:sp>
      <p:sp>
        <p:nvSpPr>
          <p:cNvPr id="16" name="object 16"/>
          <p:cNvSpPr/>
          <p:nvPr/>
        </p:nvSpPr>
        <p:spPr>
          <a:xfrm>
            <a:off x="9672226" y="3289227"/>
            <a:ext cx="1443775" cy="2094411"/>
          </a:xfrm>
          <a:prstGeom prst="rect">
            <a:avLst/>
          </a:prstGeom>
          <a:blipFill>
            <a:blip r:embed="rId8" cstate="print"/>
            <a:stretch>
              <a:fillRect/>
            </a:stretch>
          </a:blipFill>
        </p:spPr>
        <p:txBody>
          <a:bodyPr wrap="square" lIns="0" tIns="0" rIns="0" bIns="0" rtlCol="0"/>
          <a:lstStyle/>
          <a:p>
            <a:endParaRPr/>
          </a:p>
        </p:txBody>
      </p:sp>
      <p:sp>
        <p:nvSpPr>
          <p:cNvPr id="17" name="object 17"/>
          <p:cNvSpPr txBox="1">
            <a:spLocks noGrp="1"/>
          </p:cNvSpPr>
          <p:nvPr>
            <p:ph type="ftr" sz="quarter" idx="5"/>
          </p:nvPr>
        </p:nvSpPr>
        <p:spPr>
          <a:xfrm>
            <a:off x="78739" y="6596126"/>
            <a:ext cx="3676650" cy="18478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1295"/>
              </a:lnSpc>
            </a:pPr>
            <a:r>
              <a:rPr lang="en-US" spc="-95"/>
              <a:t>NS4ed</a:t>
            </a:r>
            <a:r>
              <a:rPr lang="en-US" spc="-142" baseline="24305"/>
              <a:t>TM </a:t>
            </a:r>
            <a:r>
              <a:rPr lang="en-US" spc="-75"/>
              <a:t>Pathway2Careers</a:t>
            </a:r>
            <a:r>
              <a:rPr lang="en-US" spc="-112" baseline="24305"/>
              <a:t>TM </a:t>
            </a:r>
            <a:r>
              <a:rPr lang="en-US" spc="-70"/>
              <a:t>2018 </a:t>
            </a:r>
            <a:r>
              <a:rPr lang="en-US" spc="-75"/>
              <a:t>Trademark </a:t>
            </a:r>
            <a:r>
              <a:rPr lang="en-US" spc="-100"/>
              <a:t>NS4ed,</a:t>
            </a:r>
            <a:r>
              <a:rPr lang="en-US" spc="-75"/>
              <a:t> </a:t>
            </a:r>
            <a:r>
              <a:rPr lang="en-US" spc="-195"/>
              <a:t>LLC</a:t>
            </a:r>
            <a:endParaRPr sz="1200"/>
          </a:p>
        </p:txBody>
      </p:sp>
      <p:sp>
        <p:nvSpPr>
          <p:cNvPr id="18" name="object 18"/>
          <p:cNvSpPr txBox="1">
            <a:spLocks noGrp="1"/>
          </p:cNvSpPr>
          <p:nvPr>
            <p:ph type="sldNum" sz="quarter" idx="7"/>
          </p:nvPr>
        </p:nvSpPr>
        <p:spPr>
          <a:xfrm>
            <a:off x="11882628" y="6602755"/>
            <a:ext cx="228600" cy="17843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n-US" spc="-60" smtClean="0"/>
              <a:pPr marL="38100">
                <a:lnSpc>
                  <a:spcPts val="1240"/>
                </a:lnSpc>
              </a:pPr>
              <a:t>35</a:t>
            </a:fld>
            <a:endParaRPr spc="-60" dirty="0"/>
          </a:p>
        </p:txBody>
      </p:sp>
    </p:spTree>
    <p:extLst>
      <p:ext uri="{BB962C8B-B14F-4D97-AF65-F5344CB8AC3E}">
        <p14:creationId xmlns:p14="http://schemas.microsoft.com/office/powerpoint/2010/main" val="8777477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458711" y="1331975"/>
            <a:ext cx="5346192" cy="477621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6858000" y="1722132"/>
            <a:ext cx="4538472" cy="4383011"/>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260335" y="1837944"/>
            <a:ext cx="2136648" cy="2426207"/>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8257031" y="1740407"/>
            <a:ext cx="1130909" cy="2523744"/>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7157084" y="2019807"/>
            <a:ext cx="3948429" cy="3948429"/>
          </a:xfrm>
          <a:custGeom>
            <a:avLst/>
            <a:gdLst/>
            <a:ahLst/>
            <a:cxnLst/>
            <a:rect l="l" t="t" r="r" b="b"/>
            <a:pathLst>
              <a:path w="3948429" h="3948429">
                <a:moveTo>
                  <a:pt x="377063" y="813815"/>
                </a:moveTo>
                <a:lnTo>
                  <a:pt x="348194" y="854606"/>
                </a:lnTo>
                <a:lnTo>
                  <a:pt x="320418" y="896036"/>
                </a:lnTo>
                <a:lnTo>
                  <a:pt x="293744" y="938086"/>
                </a:lnTo>
                <a:lnTo>
                  <a:pt x="268177" y="980731"/>
                </a:lnTo>
                <a:lnTo>
                  <a:pt x="243726" y="1023950"/>
                </a:lnTo>
                <a:lnTo>
                  <a:pt x="220397" y="1067720"/>
                </a:lnTo>
                <a:lnTo>
                  <a:pt x="198197" y="1112018"/>
                </a:lnTo>
                <a:lnTo>
                  <a:pt x="177135" y="1156823"/>
                </a:lnTo>
                <a:lnTo>
                  <a:pt x="157216" y="1202111"/>
                </a:lnTo>
                <a:lnTo>
                  <a:pt x="138449" y="1247861"/>
                </a:lnTo>
                <a:lnTo>
                  <a:pt x="120840" y="1294050"/>
                </a:lnTo>
                <a:lnTo>
                  <a:pt x="104397" y="1340655"/>
                </a:lnTo>
                <a:lnTo>
                  <a:pt x="89127" y="1387654"/>
                </a:lnTo>
                <a:lnTo>
                  <a:pt x="75037" y="1435025"/>
                </a:lnTo>
                <a:lnTo>
                  <a:pt x="62134" y="1482745"/>
                </a:lnTo>
                <a:lnTo>
                  <a:pt x="50426" y="1530792"/>
                </a:lnTo>
                <a:lnTo>
                  <a:pt x="39920" y="1579143"/>
                </a:lnTo>
                <a:lnTo>
                  <a:pt x="30622" y="1627776"/>
                </a:lnTo>
                <a:lnTo>
                  <a:pt x="22541" y="1676668"/>
                </a:lnTo>
                <a:lnTo>
                  <a:pt x="15683" y="1725797"/>
                </a:lnTo>
                <a:lnTo>
                  <a:pt x="10057" y="1775141"/>
                </a:lnTo>
                <a:lnTo>
                  <a:pt x="5667" y="1824678"/>
                </a:lnTo>
                <a:lnTo>
                  <a:pt x="2523" y="1874383"/>
                </a:lnTo>
                <a:lnTo>
                  <a:pt x="632" y="1924237"/>
                </a:lnTo>
                <a:lnTo>
                  <a:pt x="0" y="1974214"/>
                </a:lnTo>
                <a:lnTo>
                  <a:pt x="571" y="2022180"/>
                </a:lnTo>
                <a:lnTo>
                  <a:pt x="2276" y="2069864"/>
                </a:lnTo>
                <a:lnTo>
                  <a:pt x="5103" y="2117255"/>
                </a:lnTo>
                <a:lnTo>
                  <a:pt x="9037" y="2164339"/>
                </a:lnTo>
                <a:lnTo>
                  <a:pt x="14067" y="2211104"/>
                </a:lnTo>
                <a:lnTo>
                  <a:pt x="20179" y="2257536"/>
                </a:lnTo>
                <a:lnTo>
                  <a:pt x="27361" y="2303623"/>
                </a:lnTo>
                <a:lnTo>
                  <a:pt x="35599" y="2349352"/>
                </a:lnTo>
                <a:lnTo>
                  <a:pt x="44880" y="2394709"/>
                </a:lnTo>
                <a:lnTo>
                  <a:pt x="55192" y="2439683"/>
                </a:lnTo>
                <a:lnTo>
                  <a:pt x="66522" y="2484259"/>
                </a:lnTo>
                <a:lnTo>
                  <a:pt x="78857" y="2528425"/>
                </a:lnTo>
                <a:lnTo>
                  <a:pt x="92183" y="2572169"/>
                </a:lnTo>
                <a:lnTo>
                  <a:pt x="106488" y="2615476"/>
                </a:lnTo>
                <a:lnTo>
                  <a:pt x="121759" y="2658335"/>
                </a:lnTo>
                <a:lnTo>
                  <a:pt x="137984" y="2700732"/>
                </a:lnTo>
                <a:lnTo>
                  <a:pt x="155148" y="2742654"/>
                </a:lnTo>
                <a:lnTo>
                  <a:pt x="173239" y="2784088"/>
                </a:lnTo>
                <a:lnTo>
                  <a:pt x="192245" y="2825023"/>
                </a:lnTo>
                <a:lnTo>
                  <a:pt x="212152" y="2865443"/>
                </a:lnTo>
                <a:lnTo>
                  <a:pt x="232947" y="2905338"/>
                </a:lnTo>
                <a:lnTo>
                  <a:pt x="254618" y="2944693"/>
                </a:lnTo>
                <a:lnTo>
                  <a:pt x="277151" y="2983496"/>
                </a:lnTo>
                <a:lnTo>
                  <a:pt x="300534" y="3021733"/>
                </a:lnTo>
                <a:lnTo>
                  <a:pt x="324754" y="3059393"/>
                </a:lnTo>
                <a:lnTo>
                  <a:pt x="349797" y="3096462"/>
                </a:lnTo>
                <a:lnTo>
                  <a:pt x="375651" y="3132926"/>
                </a:lnTo>
                <a:lnTo>
                  <a:pt x="402303" y="3168774"/>
                </a:lnTo>
                <a:lnTo>
                  <a:pt x="429740" y="3203992"/>
                </a:lnTo>
                <a:lnTo>
                  <a:pt x="457949" y="3238567"/>
                </a:lnTo>
                <a:lnTo>
                  <a:pt x="486917" y="3272487"/>
                </a:lnTo>
                <a:lnTo>
                  <a:pt x="516631" y="3305738"/>
                </a:lnTo>
                <a:lnTo>
                  <a:pt x="547079" y="3338308"/>
                </a:lnTo>
                <a:lnTo>
                  <a:pt x="578246" y="3370183"/>
                </a:lnTo>
                <a:lnTo>
                  <a:pt x="610121" y="3401350"/>
                </a:lnTo>
                <a:lnTo>
                  <a:pt x="642691" y="3431798"/>
                </a:lnTo>
                <a:lnTo>
                  <a:pt x="675942" y="3461512"/>
                </a:lnTo>
                <a:lnTo>
                  <a:pt x="709862" y="3490480"/>
                </a:lnTo>
                <a:lnTo>
                  <a:pt x="744437" y="3518689"/>
                </a:lnTo>
                <a:lnTo>
                  <a:pt x="779655" y="3546126"/>
                </a:lnTo>
                <a:lnTo>
                  <a:pt x="815503" y="3572778"/>
                </a:lnTo>
                <a:lnTo>
                  <a:pt x="851967" y="3598632"/>
                </a:lnTo>
                <a:lnTo>
                  <a:pt x="889036" y="3623675"/>
                </a:lnTo>
                <a:lnTo>
                  <a:pt x="926696" y="3647895"/>
                </a:lnTo>
                <a:lnTo>
                  <a:pt x="964933" y="3671278"/>
                </a:lnTo>
                <a:lnTo>
                  <a:pt x="1003736" y="3693811"/>
                </a:lnTo>
                <a:lnTo>
                  <a:pt x="1043091" y="3715482"/>
                </a:lnTo>
                <a:lnTo>
                  <a:pt x="1082986" y="3736277"/>
                </a:lnTo>
                <a:lnTo>
                  <a:pt x="1123406" y="3756184"/>
                </a:lnTo>
                <a:lnTo>
                  <a:pt x="1164341" y="3775190"/>
                </a:lnTo>
                <a:lnTo>
                  <a:pt x="1205775" y="3793281"/>
                </a:lnTo>
                <a:lnTo>
                  <a:pt x="1247697" y="3810445"/>
                </a:lnTo>
                <a:lnTo>
                  <a:pt x="1290094" y="3826670"/>
                </a:lnTo>
                <a:lnTo>
                  <a:pt x="1332953" y="3841941"/>
                </a:lnTo>
                <a:lnTo>
                  <a:pt x="1376260" y="3856246"/>
                </a:lnTo>
                <a:lnTo>
                  <a:pt x="1420004" y="3869572"/>
                </a:lnTo>
                <a:lnTo>
                  <a:pt x="1464170" y="3881907"/>
                </a:lnTo>
                <a:lnTo>
                  <a:pt x="1508746" y="3893237"/>
                </a:lnTo>
                <a:lnTo>
                  <a:pt x="1553720" y="3903549"/>
                </a:lnTo>
                <a:lnTo>
                  <a:pt x="1599077" y="3912830"/>
                </a:lnTo>
                <a:lnTo>
                  <a:pt x="1644806" y="3921068"/>
                </a:lnTo>
                <a:lnTo>
                  <a:pt x="1690893" y="3928250"/>
                </a:lnTo>
                <a:lnTo>
                  <a:pt x="1737325" y="3934362"/>
                </a:lnTo>
                <a:lnTo>
                  <a:pt x="1784090" y="3939392"/>
                </a:lnTo>
                <a:lnTo>
                  <a:pt x="1831174" y="3943326"/>
                </a:lnTo>
                <a:lnTo>
                  <a:pt x="1878565" y="3946153"/>
                </a:lnTo>
                <a:lnTo>
                  <a:pt x="1926249" y="3947858"/>
                </a:lnTo>
                <a:lnTo>
                  <a:pt x="1974215" y="3948429"/>
                </a:lnTo>
                <a:lnTo>
                  <a:pt x="2022180" y="3947858"/>
                </a:lnTo>
                <a:lnTo>
                  <a:pt x="2069864" y="3946153"/>
                </a:lnTo>
                <a:lnTo>
                  <a:pt x="2117255" y="3943326"/>
                </a:lnTo>
                <a:lnTo>
                  <a:pt x="2164339" y="3939392"/>
                </a:lnTo>
                <a:lnTo>
                  <a:pt x="2211104" y="3934362"/>
                </a:lnTo>
                <a:lnTo>
                  <a:pt x="2257536" y="3928250"/>
                </a:lnTo>
                <a:lnTo>
                  <a:pt x="2303623" y="3921068"/>
                </a:lnTo>
                <a:lnTo>
                  <a:pt x="2349352" y="3912830"/>
                </a:lnTo>
                <a:lnTo>
                  <a:pt x="2394709" y="3903549"/>
                </a:lnTo>
                <a:lnTo>
                  <a:pt x="2439683" y="3893237"/>
                </a:lnTo>
                <a:lnTo>
                  <a:pt x="2484259" y="3881907"/>
                </a:lnTo>
                <a:lnTo>
                  <a:pt x="2528425" y="3869572"/>
                </a:lnTo>
                <a:lnTo>
                  <a:pt x="2572169" y="3856246"/>
                </a:lnTo>
                <a:lnTo>
                  <a:pt x="2615476" y="3841941"/>
                </a:lnTo>
                <a:lnTo>
                  <a:pt x="2658335" y="3826670"/>
                </a:lnTo>
                <a:lnTo>
                  <a:pt x="2700732" y="3810445"/>
                </a:lnTo>
                <a:lnTo>
                  <a:pt x="2742654" y="3793281"/>
                </a:lnTo>
                <a:lnTo>
                  <a:pt x="2784088" y="3775190"/>
                </a:lnTo>
                <a:lnTo>
                  <a:pt x="2825023" y="3756184"/>
                </a:lnTo>
                <a:lnTo>
                  <a:pt x="2865443" y="3736277"/>
                </a:lnTo>
                <a:lnTo>
                  <a:pt x="2905338" y="3715482"/>
                </a:lnTo>
                <a:lnTo>
                  <a:pt x="2944693" y="3693811"/>
                </a:lnTo>
                <a:lnTo>
                  <a:pt x="2983496" y="3671278"/>
                </a:lnTo>
                <a:lnTo>
                  <a:pt x="3021733" y="3647895"/>
                </a:lnTo>
                <a:lnTo>
                  <a:pt x="3059393" y="3623675"/>
                </a:lnTo>
                <a:lnTo>
                  <a:pt x="3096462" y="3598632"/>
                </a:lnTo>
                <a:lnTo>
                  <a:pt x="3132926" y="3572778"/>
                </a:lnTo>
                <a:lnTo>
                  <a:pt x="3168774" y="3546126"/>
                </a:lnTo>
                <a:lnTo>
                  <a:pt x="3203992" y="3518689"/>
                </a:lnTo>
                <a:lnTo>
                  <a:pt x="3238567" y="3490480"/>
                </a:lnTo>
                <a:lnTo>
                  <a:pt x="3272487" y="3461512"/>
                </a:lnTo>
                <a:lnTo>
                  <a:pt x="3305738" y="3431798"/>
                </a:lnTo>
                <a:lnTo>
                  <a:pt x="3338308" y="3401350"/>
                </a:lnTo>
                <a:lnTo>
                  <a:pt x="3370183" y="3370183"/>
                </a:lnTo>
                <a:lnTo>
                  <a:pt x="3401350" y="3338308"/>
                </a:lnTo>
                <a:lnTo>
                  <a:pt x="3431798" y="3305738"/>
                </a:lnTo>
                <a:lnTo>
                  <a:pt x="3461512" y="3272487"/>
                </a:lnTo>
                <a:lnTo>
                  <a:pt x="3490480" y="3238567"/>
                </a:lnTo>
                <a:lnTo>
                  <a:pt x="3518689" y="3203992"/>
                </a:lnTo>
                <a:lnTo>
                  <a:pt x="3546126" y="3168774"/>
                </a:lnTo>
                <a:lnTo>
                  <a:pt x="3572778" y="3132926"/>
                </a:lnTo>
                <a:lnTo>
                  <a:pt x="3598632" y="3096462"/>
                </a:lnTo>
                <a:lnTo>
                  <a:pt x="3623675" y="3059393"/>
                </a:lnTo>
                <a:lnTo>
                  <a:pt x="3647895" y="3021733"/>
                </a:lnTo>
                <a:lnTo>
                  <a:pt x="3671278" y="2983496"/>
                </a:lnTo>
                <a:lnTo>
                  <a:pt x="3693811" y="2944693"/>
                </a:lnTo>
                <a:lnTo>
                  <a:pt x="3715482" y="2905338"/>
                </a:lnTo>
                <a:lnTo>
                  <a:pt x="3736277" y="2865443"/>
                </a:lnTo>
                <a:lnTo>
                  <a:pt x="3756184" y="2825023"/>
                </a:lnTo>
                <a:lnTo>
                  <a:pt x="3775190" y="2784088"/>
                </a:lnTo>
                <a:lnTo>
                  <a:pt x="3793281" y="2742654"/>
                </a:lnTo>
                <a:lnTo>
                  <a:pt x="3810445" y="2700732"/>
                </a:lnTo>
                <a:lnTo>
                  <a:pt x="3826670" y="2658335"/>
                </a:lnTo>
                <a:lnTo>
                  <a:pt x="3841941" y="2615476"/>
                </a:lnTo>
                <a:lnTo>
                  <a:pt x="3856246" y="2572169"/>
                </a:lnTo>
                <a:lnTo>
                  <a:pt x="3869572" y="2528425"/>
                </a:lnTo>
                <a:lnTo>
                  <a:pt x="3881907" y="2484259"/>
                </a:lnTo>
                <a:lnTo>
                  <a:pt x="3893237" y="2439683"/>
                </a:lnTo>
                <a:lnTo>
                  <a:pt x="3903549" y="2394709"/>
                </a:lnTo>
                <a:lnTo>
                  <a:pt x="3912830" y="2349352"/>
                </a:lnTo>
                <a:lnTo>
                  <a:pt x="3921068" y="2303623"/>
                </a:lnTo>
                <a:lnTo>
                  <a:pt x="3928250" y="2257536"/>
                </a:lnTo>
                <a:lnTo>
                  <a:pt x="3934362" y="2211104"/>
                </a:lnTo>
                <a:lnTo>
                  <a:pt x="3939392" y="2164339"/>
                </a:lnTo>
                <a:lnTo>
                  <a:pt x="3943326" y="2117255"/>
                </a:lnTo>
                <a:lnTo>
                  <a:pt x="3946153" y="2069864"/>
                </a:lnTo>
                <a:lnTo>
                  <a:pt x="3947858" y="2022180"/>
                </a:lnTo>
                <a:lnTo>
                  <a:pt x="3948430" y="1974214"/>
                </a:lnTo>
                <a:lnTo>
                  <a:pt x="1974215" y="1974214"/>
                </a:lnTo>
                <a:lnTo>
                  <a:pt x="377063" y="813815"/>
                </a:lnTo>
                <a:close/>
              </a:path>
              <a:path w="3948429" h="3948429">
                <a:moveTo>
                  <a:pt x="1974215" y="0"/>
                </a:moveTo>
                <a:lnTo>
                  <a:pt x="1974215" y="1974214"/>
                </a:lnTo>
                <a:lnTo>
                  <a:pt x="3948430" y="1974214"/>
                </a:lnTo>
                <a:lnTo>
                  <a:pt x="3947858" y="1926244"/>
                </a:lnTo>
                <a:lnTo>
                  <a:pt x="3946153" y="1878554"/>
                </a:lnTo>
                <a:lnTo>
                  <a:pt x="3943326" y="1831159"/>
                </a:lnTo>
                <a:lnTo>
                  <a:pt x="3939392" y="1784070"/>
                </a:lnTo>
                <a:lnTo>
                  <a:pt x="3934362" y="1737301"/>
                </a:lnTo>
                <a:lnTo>
                  <a:pt x="3928250" y="1690865"/>
                </a:lnTo>
                <a:lnTo>
                  <a:pt x="3921068" y="1644774"/>
                </a:lnTo>
                <a:lnTo>
                  <a:pt x="3912830" y="1599042"/>
                </a:lnTo>
                <a:lnTo>
                  <a:pt x="3903549" y="1553682"/>
                </a:lnTo>
                <a:lnTo>
                  <a:pt x="3893237" y="1508705"/>
                </a:lnTo>
                <a:lnTo>
                  <a:pt x="3881907" y="1464127"/>
                </a:lnTo>
                <a:lnTo>
                  <a:pt x="3869572" y="1419958"/>
                </a:lnTo>
                <a:lnTo>
                  <a:pt x="3856246" y="1376213"/>
                </a:lnTo>
                <a:lnTo>
                  <a:pt x="3841941" y="1332904"/>
                </a:lnTo>
                <a:lnTo>
                  <a:pt x="3826670" y="1290043"/>
                </a:lnTo>
                <a:lnTo>
                  <a:pt x="3810445" y="1247645"/>
                </a:lnTo>
                <a:lnTo>
                  <a:pt x="3793281" y="1205722"/>
                </a:lnTo>
                <a:lnTo>
                  <a:pt x="3775190" y="1164286"/>
                </a:lnTo>
                <a:lnTo>
                  <a:pt x="3756184" y="1123351"/>
                </a:lnTo>
                <a:lnTo>
                  <a:pt x="3736277" y="1082930"/>
                </a:lnTo>
                <a:lnTo>
                  <a:pt x="3715482" y="1043035"/>
                </a:lnTo>
                <a:lnTo>
                  <a:pt x="3693811" y="1003680"/>
                </a:lnTo>
                <a:lnTo>
                  <a:pt x="3671278" y="964877"/>
                </a:lnTo>
                <a:lnTo>
                  <a:pt x="3647895" y="926639"/>
                </a:lnTo>
                <a:lnTo>
                  <a:pt x="3623675" y="888980"/>
                </a:lnTo>
                <a:lnTo>
                  <a:pt x="3598632" y="851912"/>
                </a:lnTo>
                <a:lnTo>
                  <a:pt x="3572778" y="815448"/>
                </a:lnTo>
                <a:lnTo>
                  <a:pt x="3546126" y="779601"/>
                </a:lnTo>
                <a:lnTo>
                  <a:pt x="3518689" y="744383"/>
                </a:lnTo>
                <a:lnTo>
                  <a:pt x="3490480" y="709809"/>
                </a:lnTo>
                <a:lnTo>
                  <a:pt x="3461512" y="675891"/>
                </a:lnTo>
                <a:lnTo>
                  <a:pt x="3431798" y="642641"/>
                </a:lnTo>
                <a:lnTo>
                  <a:pt x="3401350" y="610072"/>
                </a:lnTo>
                <a:lnTo>
                  <a:pt x="3370183" y="578199"/>
                </a:lnTo>
                <a:lnTo>
                  <a:pt x="3338308" y="547032"/>
                </a:lnTo>
                <a:lnTo>
                  <a:pt x="3305738" y="516587"/>
                </a:lnTo>
                <a:lnTo>
                  <a:pt x="3272487" y="486874"/>
                </a:lnTo>
                <a:lnTo>
                  <a:pt x="3238567" y="457908"/>
                </a:lnTo>
                <a:lnTo>
                  <a:pt x="3203992" y="429700"/>
                </a:lnTo>
                <a:lnTo>
                  <a:pt x="3168774" y="402265"/>
                </a:lnTo>
                <a:lnTo>
                  <a:pt x="3132926" y="375615"/>
                </a:lnTo>
                <a:lnTo>
                  <a:pt x="3096462" y="349763"/>
                </a:lnTo>
                <a:lnTo>
                  <a:pt x="3059393" y="324721"/>
                </a:lnTo>
                <a:lnTo>
                  <a:pt x="3021733" y="300504"/>
                </a:lnTo>
                <a:lnTo>
                  <a:pt x="2983496" y="277123"/>
                </a:lnTo>
                <a:lnTo>
                  <a:pt x="2944693" y="254591"/>
                </a:lnTo>
                <a:lnTo>
                  <a:pt x="2905338" y="232922"/>
                </a:lnTo>
                <a:lnTo>
                  <a:pt x="2865443" y="212129"/>
                </a:lnTo>
                <a:lnTo>
                  <a:pt x="2825023" y="192224"/>
                </a:lnTo>
                <a:lnTo>
                  <a:pt x="2784088" y="173220"/>
                </a:lnTo>
                <a:lnTo>
                  <a:pt x="2742654" y="155130"/>
                </a:lnTo>
                <a:lnTo>
                  <a:pt x="2700732" y="137967"/>
                </a:lnTo>
                <a:lnTo>
                  <a:pt x="2658335" y="121745"/>
                </a:lnTo>
                <a:lnTo>
                  <a:pt x="2615476" y="106475"/>
                </a:lnTo>
                <a:lnTo>
                  <a:pt x="2572169" y="92172"/>
                </a:lnTo>
                <a:lnTo>
                  <a:pt x="2528425" y="78847"/>
                </a:lnTo>
                <a:lnTo>
                  <a:pt x="2484259" y="66514"/>
                </a:lnTo>
                <a:lnTo>
                  <a:pt x="2439683" y="55185"/>
                </a:lnTo>
                <a:lnTo>
                  <a:pt x="2394709" y="44875"/>
                </a:lnTo>
                <a:lnTo>
                  <a:pt x="2349352" y="35594"/>
                </a:lnTo>
                <a:lnTo>
                  <a:pt x="2303623" y="27357"/>
                </a:lnTo>
                <a:lnTo>
                  <a:pt x="2257536" y="20177"/>
                </a:lnTo>
                <a:lnTo>
                  <a:pt x="2211104" y="14065"/>
                </a:lnTo>
                <a:lnTo>
                  <a:pt x="2164339" y="9036"/>
                </a:lnTo>
                <a:lnTo>
                  <a:pt x="2117255" y="5102"/>
                </a:lnTo>
                <a:lnTo>
                  <a:pt x="2069864" y="2276"/>
                </a:lnTo>
                <a:lnTo>
                  <a:pt x="2022180" y="571"/>
                </a:lnTo>
                <a:lnTo>
                  <a:pt x="1974215" y="0"/>
                </a:lnTo>
                <a:close/>
              </a:path>
            </a:pathLst>
          </a:custGeom>
          <a:solidFill>
            <a:srgbClr val="4471C4"/>
          </a:solidFill>
        </p:spPr>
        <p:txBody>
          <a:bodyPr wrap="square" lIns="0" tIns="0" rIns="0" bIns="0" rtlCol="0"/>
          <a:lstStyle/>
          <a:p>
            <a:endParaRPr/>
          </a:p>
        </p:txBody>
      </p:sp>
      <p:sp>
        <p:nvSpPr>
          <p:cNvPr id="7" name="object 7"/>
          <p:cNvSpPr/>
          <p:nvPr/>
        </p:nvSpPr>
        <p:spPr>
          <a:xfrm>
            <a:off x="7534147" y="2116327"/>
            <a:ext cx="1597660" cy="1877695"/>
          </a:xfrm>
          <a:custGeom>
            <a:avLst/>
            <a:gdLst/>
            <a:ahLst/>
            <a:cxnLst/>
            <a:rect l="l" t="t" r="r" b="b"/>
            <a:pathLst>
              <a:path w="1597659" h="1877695">
                <a:moveTo>
                  <a:pt x="987044" y="0"/>
                </a:moveTo>
                <a:lnTo>
                  <a:pt x="939712" y="16052"/>
                </a:lnTo>
                <a:lnTo>
                  <a:pt x="892888" y="33264"/>
                </a:lnTo>
                <a:lnTo>
                  <a:pt x="846592" y="51621"/>
                </a:lnTo>
                <a:lnTo>
                  <a:pt x="800841" y="71110"/>
                </a:lnTo>
                <a:lnTo>
                  <a:pt x="755656" y="91716"/>
                </a:lnTo>
                <a:lnTo>
                  <a:pt x="711054" y="113426"/>
                </a:lnTo>
                <a:lnTo>
                  <a:pt x="667057" y="136226"/>
                </a:lnTo>
                <a:lnTo>
                  <a:pt x="623681" y="160102"/>
                </a:lnTo>
                <a:lnTo>
                  <a:pt x="580947" y="185041"/>
                </a:lnTo>
                <a:lnTo>
                  <a:pt x="538874" y="211029"/>
                </a:lnTo>
                <a:lnTo>
                  <a:pt x="497480" y="238051"/>
                </a:lnTo>
                <a:lnTo>
                  <a:pt x="456785" y="266095"/>
                </a:lnTo>
                <a:lnTo>
                  <a:pt x="416807" y="295145"/>
                </a:lnTo>
                <a:lnTo>
                  <a:pt x="377566" y="325189"/>
                </a:lnTo>
                <a:lnTo>
                  <a:pt x="339081" y="356213"/>
                </a:lnTo>
                <a:lnTo>
                  <a:pt x="301371" y="388203"/>
                </a:lnTo>
                <a:lnTo>
                  <a:pt x="264455" y="421144"/>
                </a:lnTo>
                <a:lnTo>
                  <a:pt x="228353" y="455024"/>
                </a:lnTo>
                <a:lnTo>
                  <a:pt x="193082" y="489829"/>
                </a:lnTo>
                <a:lnTo>
                  <a:pt x="158662" y="525544"/>
                </a:lnTo>
                <a:lnTo>
                  <a:pt x="125113" y="562156"/>
                </a:lnTo>
                <a:lnTo>
                  <a:pt x="92453" y="599651"/>
                </a:lnTo>
                <a:lnTo>
                  <a:pt x="60701" y="638015"/>
                </a:lnTo>
                <a:lnTo>
                  <a:pt x="29877" y="677234"/>
                </a:lnTo>
                <a:lnTo>
                  <a:pt x="0" y="717296"/>
                </a:lnTo>
                <a:lnTo>
                  <a:pt x="1597152" y="1877695"/>
                </a:lnTo>
                <a:lnTo>
                  <a:pt x="987044" y="0"/>
                </a:lnTo>
                <a:close/>
              </a:path>
            </a:pathLst>
          </a:custGeom>
          <a:solidFill>
            <a:srgbClr val="F7931E"/>
          </a:solidFill>
        </p:spPr>
        <p:txBody>
          <a:bodyPr wrap="square" lIns="0" tIns="0" rIns="0" bIns="0" rtlCol="0"/>
          <a:lstStyle/>
          <a:p>
            <a:endParaRPr/>
          </a:p>
        </p:txBody>
      </p:sp>
      <p:sp>
        <p:nvSpPr>
          <p:cNvPr id="8" name="object 8"/>
          <p:cNvSpPr/>
          <p:nvPr/>
        </p:nvSpPr>
        <p:spPr>
          <a:xfrm>
            <a:off x="8521192" y="2019807"/>
            <a:ext cx="610235" cy="1974214"/>
          </a:xfrm>
          <a:custGeom>
            <a:avLst/>
            <a:gdLst/>
            <a:ahLst/>
            <a:cxnLst/>
            <a:rect l="l" t="t" r="r" b="b"/>
            <a:pathLst>
              <a:path w="610234" h="1974214">
                <a:moveTo>
                  <a:pt x="610107" y="0"/>
                </a:moveTo>
                <a:lnTo>
                  <a:pt x="558354" y="676"/>
                </a:lnTo>
                <a:lnTo>
                  <a:pt x="506680" y="2704"/>
                </a:lnTo>
                <a:lnTo>
                  <a:pt x="455110" y="6080"/>
                </a:lnTo>
                <a:lnTo>
                  <a:pt x="403671" y="10799"/>
                </a:lnTo>
                <a:lnTo>
                  <a:pt x="352390" y="16859"/>
                </a:lnTo>
                <a:lnTo>
                  <a:pt x="301291" y="24257"/>
                </a:lnTo>
                <a:lnTo>
                  <a:pt x="250402" y="32987"/>
                </a:lnTo>
                <a:lnTo>
                  <a:pt x="199747" y="43048"/>
                </a:lnTo>
                <a:lnTo>
                  <a:pt x="149353" y="54435"/>
                </a:lnTo>
                <a:lnTo>
                  <a:pt x="99247" y="67145"/>
                </a:lnTo>
                <a:lnTo>
                  <a:pt x="49454" y="81174"/>
                </a:lnTo>
                <a:lnTo>
                  <a:pt x="0" y="96519"/>
                </a:lnTo>
                <a:lnTo>
                  <a:pt x="610107" y="1974214"/>
                </a:lnTo>
                <a:lnTo>
                  <a:pt x="610107" y="0"/>
                </a:lnTo>
                <a:close/>
              </a:path>
            </a:pathLst>
          </a:custGeom>
          <a:solidFill>
            <a:srgbClr val="57575A"/>
          </a:solidFill>
        </p:spPr>
        <p:txBody>
          <a:bodyPr wrap="square" lIns="0" tIns="0" rIns="0" bIns="0" rtlCol="0"/>
          <a:lstStyle/>
          <a:p>
            <a:endParaRPr/>
          </a:p>
        </p:txBody>
      </p:sp>
      <p:sp>
        <p:nvSpPr>
          <p:cNvPr id="9" name="object 9"/>
          <p:cNvSpPr/>
          <p:nvPr/>
        </p:nvSpPr>
        <p:spPr>
          <a:xfrm>
            <a:off x="9390888" y="4264152"/>
            <a:ext cx="1054607" cy="533400"/>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9293352" y="4209300"/>
            <a:ext cx="1265681" cy="470141"/>
          </a:xfrm>
          <a:prstGeom prst="rect">
            <a:avLst/>
          </a:prstGeom>
          <a:blipFill>
            <a:blip r:embed="rId7" cstate="print"/>
            <a:stretch>
              <a:fillRect/>
            </a:stretch>
          </a:blipFill>
        </p:spPr>
        <p:txBody>
          <a:bodyPr wrap="square" lIns="0" tIns="0" rIns="0" bIns="0" rtlCol="0"/>
          <a:lstStyle/>
          <a:p>
            <a:endParaRPr/>
          </a:p>
        </p:txBody>
      </p:sp>
      <p:sp>
        <p:nvSpPr>
          <p:cNvPr id="11" name="object 11"/>
          <p:cNvSpPr/>
          <p:nvPr/>
        </p:nvSpPr>
        <p:spPr>
          <a:xfrm>
            <a:off x="9628631" y="4459236"/>
            <a:ext cx="640842" cy="470141"/>
          </a:xfrm>
          <a:prstGeom prst="rect">
            <a:avLst/>
          </a:prstGeom>
          <a:blipFill>
            <a:blip r:embed="rId8" cstate="print"/>
            <a:stretch>
              <a:fillRect/>
            </a:stretch>
          </a:blipFill>
        </p:spPr>
        <p:txBody>
          <a:bodyPr wrap="square" lIns="0" tIns="0" rIns="0" bIns="0" rtlCol="0"/>
          <a:lstStyle/>
          <a:p>
            <a:endParaRPr/>
          </a:p>
        </p:txBody>
      </p:sp>
      <p:sp>
        <p:nvSpPr>
          <p:cNvPr id="12" name="object 12"/>
          <p:cNvSpPr txBox="1"/>
          <p:nvPr/>
        </p:nvSpPr>
        <p:spPr>
          <a:xfrm>
            <a:off x="9430257" y="4259707"/>
            <a:ext cx="993140" cy="520700"/>
          </a:xfrm>
          <a:prstGeom prst="rect">
            <a:avLst/>
          </a:prstGeom>
        </p:spPr>
        <p:txBody>
          <a:bodyPr vert="horz" wrap="square" lIns="0" tIns="7620" rIns="0" bIns="0" rtlCol="0">
            <a:spAutoFit/>
          </a:bodyPr>
          <a:lstStyle/>
          <a:p>
            <a:pPr marL="335280" marR="5080" indent="-335280">
              <a:lnSpc>
                <a:spcPct val="102499"/>
              </a:lnSpc>
              <a:spcBef>
                <a:spcPts val="60"/>
              </a:spcBef>
            </a:pPr>
            <a:r>
              <a:rPr sz="1600" b="1" spc="-160" dirty="0">
                <a:solidFill>
                  <a:srgbClr val="FFFFFF"/>
                </a:solidFill>
                <a:latin typeface="Arial"/>
                <a:cs typeface="Arial"/>
              </a:rPr>
              <a:t>Local </a:t>
            </a:r>
            <a:r>
              <a:rPr sz="1600" b="1" spc="-170" dirty="0">
                <a:solidFill>
                  <a:srgbClr val="FFFFFF"/>
                </a:solidFill>
                <a:latin typeface="Arial"/>
                <a:cs typeface="Arial"/>
              </a:rPr>
              <a:t>Funds  </a:t>
            </a:r>
            <a:r>
              <a:rPr sz="1600" b="1" spc="-135" dirty="0">
                <a:solidFill>
                  <a:srgbClr val="FFFFFF"/>
                </a:solidFill>
                <a:latin typeface="Arial"/>
                <a:cs typeface="Arial"/>
              </a:rPr>
              <a:t>85%</a:t>
            </a:r>
            <a:endParaRPr sz="1600">
              <a:latin typeface="Arial"/>
              <a:cs typeface="Arial"/>
            </a:endParaRPr>
          </a:p>
        </p:txBody>
      </p:sp>
      <p:sp>
        <p:nvSpPr>
          <p:cNvPr id="13" name="object 13"/>
          <p:cNvSpPr/>
          <p:nvPr/>
        </p:nvSpPr>
        <p:spPr>
          <a:xfrm>
            <a:off x="7019543" y="2639567"/>
            <a:ext cx="1423416" cy="877824"/>
          </a:xfrm>
          <a:prstGeom prst="rect">
            <a:avLst/>
          </a:prstGeom>
          <a:blipFill>
            <a:blip r:embed="rId9" cstate="print"/>
            <a:stretch>
              <a:fillRect/>
            </a:stretch>
          </a:blipFill>
        </p:spPr>
        <p:txBody>
          <a:bodyPr wrap="square" lIns="0" tIns="0" rIns="0" bIns="0" rtlCol="0"/>
          <a:lstStyle/>
          <a:p>
            <a:endParaRPr/>
          </a:p>
        </p:txBody>
      </p:sp>
      <p:sp>
        <p:nvSpPr>
          <p:cNvPr id="14" name="object 14"/>
          <p:cNvSpPr/>
          <p:nvPr/>
        </p:nvSpPr>
        <p:spPr>
          <a:xfrm>
            <a:off x="7382256" y="2633472"/>
            <a:ext cx="762761" cy="473201"/>
          </a:xfrm>
          <a:prstGeom prst="rect">
            <a:avLst/>
          </a:prstGeom>
          <a:blipFill>
            <a:blip r:embed="rId10" cstate="print"/>
            <a:stretch>
              <a:fillRect/>
            </a:stretch>
          </a:blipFill>
        </p:spPr>
        <p:txBody>
          <a:bodyPr wrap="square" lIns="0" tIns="0" rIns="0" bIns="0" rtlCol="0"/>
          <a:lstStyle/>
          <a:p>
            <a:endParaRPr/>
          </a:p>
        </p:txBody>
      </p:sp>
      <p:sp>
        <p:nvSpPr>
          <p:cNvPr id="15" name="object 15"/>
          <p:cNvSpPr/>
          <p:nvPr/>
        </p:nvSpPr>
        <p:spPr>
          <a:xfrm>
            <a:off x="6964680" y="2883407"/>
            <a:ext cx="1549146" cy="473201"/>
          </a:xfrm>
          <a:prstGeom prst="rect">
            <a:avLst/>
          </a:prstGeom>
          <a:blipFill>
            <a:blip r:embed="rId11" cstate="print"/>
            <a:stretch>
              <a:fillRect/>
            </a:stretch>
          </a:blipFill>
        </p:spPr>
        <p:txBody>
          <a:bodyPr wrap="square" lIns="0" tIns="0" rIns="0" bIns="0" rtlCol="0"/>
          <a:lstStyle/>
          <a:p>
            <a:endParaRPr/>
          </a:p>
        </p:txBody>
      </p:sp>
      <p:sp>
        <p:nvSpPr>
          <p:cNvPr id="16" name="object 16"/>
          <p:cNvSpPr/>
          <p:nvPr/>
        </p:nvSpPr>
        <p:spPr>
          <a:xfrm>
            <a:off x="7418831" y="3130283"/>
            <a:ext cx="640842" cy="390156"/>
          </a:xfrm>
          <a:prstGeom prst="rect">
            <a:avLst/>
          </a:prstGeom>
          <a:blipFill>
            <a:blip r:embed="rId12" cstate="print"/>
            <a:stretch>
              <a:fillRect/>
            </a:stretch>
          </a:blipFill>
        </p:spPr>
        <p:txBody>
          <a:bodyPr wrap="square" lIns="0" tIns="0" rIns="0" bIns="0" rtlCol="0"/>
          <a:lstStyle/>
          <a:p>
            <a:endParaRPr/>
          </a:p>
        </p:txBody>
      </p:sp>
      <p:sp>
        <p:nvSpPr>
          <p:cNvPr id="17" name="object 17"/>
          <p:cNvSpPr txBox="1"/>
          <p:nvPr/>
        </p:nvSpPr>
        <p:spPr>
          <a:xfrm>
            <a:off x="7099045" y="2934080"/>
            <a:ext cx="1278890" cy="517525"/>
          </a:xfrm>
          <a:prstGeom prst="rect">
            <a:avLst/>
          </a:prstGeom>
        </p:spPr>
        <p:txBody>
          <a:bodyPr vert="horz" wrap="square" lIns="0" tIns="10160" rIns="0" bIns="0" rtlCol="0">
            <a:spAutoFit/>
          </a:bodyPr>
          <a:lstStyle/>
          <a:p>
            <a:pPr marL="454025" marR="5080" indent="-454659">
              <a:lnSpc>
                <a:spcPct val="101299"/>
              </a:lnSpc>
              <a:spcBef>
                <a:spcPts val="80"/>
              </a:spcBef>
            </a:pPr>
            <a:r>
              <a:rPr sz="1600" b="1" spc="-180" dirty="0">
                <a:solidFill>
                  <a:srgbClr val="FFFFFF"/>
                </a:solidFill>
                <a:latin typeface="Arial"/>
                <a:cs typeface="Arial"/>
              </a:rPr>
              <a:t>A</a:t>
            </a:r>
            <a:r>
              <a:rPr sz="1600" b="1" spc="-95" dirty="0">
                <a:solidFill>
                  <a:srgbClr val="FFFFFF"/>
                </a:solidFill>
                <a:latin typeface="Arial"/>
                <a:cs typeface="Arial"/>
              </a:rPr>
              <a:t>d</a:t>
            </a:r>
            <a:r>
              <a:rPr sz="1600" b="1" spc="-125" dirty="0">
                <a:solidFill>
                  <a:srgbClr val="FFFFFF"/>
                </a:solidFill>
                <a:latin typeface="Arial"/>
                <a:cs typeface="Arial"/>
              </a:rPr>
              <a:t>m</a:t>
            </a:r>
            <a:r>
              <a:rPr sz="1600" b="1" spc="-65" dirty="0">
                <a:solidFill>
                  <a:srgbClr val="FFFFFF"/>
                </a:solidFill>
                <a:latin typeface="Arial"/>
                <a:cs typeface="Arial"/>
              </a:rPr>
              <a:t>i</a:t>
            </a:r>
            <a:r>
              <a:rPr sz="1600" b="1" spc="-114" dirty="0">
                <a:solidFill>
                  <a:srgbClr val="FFFFFF"/>
                </a:solidFill>
                <a:latin typeface="Arial"/>
                <a:cs typeface="Arial"/>
              </a:rPr>
              <a:t>n</a:t>
            </a:r>
            <a:r>
              <a:rPr sz="1600" b="1" spc="-65" dirty="0">
                <a:solidFill>
                  <a:srgbClr val="FFFFFF"/>
                </a:solidFill>
                <a:latin typeface="Arial"/>
                <a:cs typeface="Arial"/>
              </a:rPr>
              <a:t>i</a:t>
            </a:r>
            <a:r>
              <a:rPr sz="1600" b="1" spc="-270" dirty="0">
                <a:solidFill>
                  <a:srgbClr val="FFFFFF"/>
                </a:solidFill>
                <a:latin typeface="Arial"/>
                <a:cs typeface="Arial"/>
              </a:rPr>
              <a:t>s</a:t>
            </a:r>
            <a:r>
              <a:rPr sz="1600" b="1" spc="10" dirty="0">
                <a:solidFill>
                  <a:srgbClr val="FFFFFF"/>
                </a:solidFill>
                <a:latin typeface="Arial"/>
                <a:cs typeface="Arial"/>
              </a:rPr>
              <a:t>t</a:t>
            </a:r>
            <a:r>
              <a:rPr sz="1600" b="1" spc="-75" dirty="0">
                <a:solidFill>
                  <a:srgbClr val="FFFFFF"/>
                </a:solidFill>
                <a:latin typeface="Arial"/>
                <a:cs typeface="Arial"/>
              </a:rPr>
              <a:t>r</a:t>
            </a:r>
            <a:r>
              <a:rPr sz="1600" b="1" spc="-125" dirty="0">
                <a:solidFill>
                  <a:srgbClr val="FFFFFF"/>
                </a:solidFill>
                <a:latin typeface="Arial"/>
                <a:cs typeface="Arial"/>
              </a:rPr>
              <a:t>a</a:t>
            </a:r>
            <a:r>
              <a:rPr sz="1600" b="1" spc="10" dirty="0">
                <a:solidFill>
                  <a:srgbClr val="FFFFFF"/>
                </a:solidFill>
                <a:latin typeface="Arial"/>
                <a:cs typeface="Arial"/>
              </a:rPr>
              <a:t>t</a:t>
            </a:r>
            <a:r>
              <a:rPr sz="1600" b="1" spc="-65" dirty="0">
                <a:solidFill>
                  <a:srgbClr val="FFFFFF"/>
                </a:solidFill>
                <a:latin typeface="Arial"/>
                <a:cs typeface="Arial"/>
              </a:rPr>
              <a:t>i</a:t>
            </a:r>
            <a:r>
              <a:rPr sz="1600" b="1" spc="-85" dirty="0">
                <a:solidFill>
                  <a:srgbClr val="FFFFFF"/>
                </a:solidFill>
                <a:latin typeface="Arial"/>
                <a:cs typeface="Arial"/>
              </a:rPr>
              <a:t>on  </a:t>
            </a:r>
            <a:r>
              <a:rPr sz="1600" b="1" spc="-135" dirty="0">
                <a:solidFill>
                  <a:srgbClr val="FFFFFF"/>
                </a:solidFill>
                <a:latin typeface="Arial"/>
                <a:cs typeface="Arial"/>
              </a:rPr>
              <a:t>10%</a:t>
            </a:r>
            <a:endParaRPr sz="1600">
              <a:latin typeface="Arial"/>
              <a:cs typeface="Arial"/>
            </a:endParaRPr>
          </a:p>
        </p:txBody>
      </p:sp>
      <p:sp>
        <p:nvSpPr>
          <p:cNvPr id="18" name="object 18"/>
          <p:cNvSpPr/>
          <p:nvPr/>
        </p:nvSpPr>
        <p:spPr>
          <a:xfrm>
            <a:off x="8884919" y="1984248"/>
            <a:ext cx="996696" cy="783336"/>
          </a:xfrm>
          <a:prstGeom prst="rect">
            <a:avLst/>
          </a:prstGeom>
          <a:blipFill>
            <a:blip r:embed="rId13" cstate="print"/>
            <a:stretch>
              <a:fillRect/>
            </a:stretch>
          </a:blipFill>
        </p:spPr>
        <p:txBody>
          <a:bodyPr wrap="square" lIns="0" tIns="0" rIns="0" bIns="0" rtlCol="0"/>
          <a:lstStyle/>
          <a:p>
            <a:endParaRPr/>
          </a:p>
        </p:txBody>
      </p:sp>
      <p:sp>
        <p:nvSpPr>
          <p:cNvPr id="19" name="object 19"/>
          <p:cNvSpPr/>
          <p:nvPr/>
        </p:nvSpPr>
        <p:spPr>
          <a:xfrm>
            <a:off x="9034271" y="1929383"/>
            <a:ext cx="762762" cy="473201"/>
          </a:xfrm>
          <a:prstGeom prst="rect">
            <a:avLst/>
          </a:prstGeom>
          <a:blipFill>
            <a:blip r:embed="rId14" cstate="print"/>
            <a:stretch>
              <a:fillRect/>
            </a:stretch>
          </a:blipFill>
        </p:spPr>
        <p:txBody>
          <a:bodyPr wrap="square" lIns="0" tIns="0" rIns="0" bIns="0" rtlCol="0"/>
          <a:lstStyle/>
          <a:p>
            <a:endParaRPr/>
          </a:p>
        </p:txBody>
      </p:sp>
      <p:sp>
        <p:nvSpPr>
          <p:cNvPr id="20" name="object 20"/>
          <p:cNvSpPr/>
          <p:nvPr/>
        </p:nvSpPr>
        <p:spPr>
          <a:xfrm>
            <a:off x="8787383" y="2179320"/>
            <a:ext cx="1247394" cy="473201"/>
          </a:xfrm>
          <a:prstGeom prst="rect">
            <a:avLst/>
          </a:prstGeom>
          <a:blipFill>
            <a:blip r:embed="rId15" cstate="print"/>
            <a:stretch>
              <a:fillRect/>
            </a:stretch>
          </a:blipFill>
        </p:spPr>
        <p:txBody>
          <a:bodyPr wrap="square" lIns="0" tIns="0" rIns="0" bIns="0" rtlCol="0"/>
          <a:lstStyle/>
          <a:p>
            <a:endParaRPr/>
          </a:p>
        </p:txBody>
      </p:sp>
      <p:sp>
        <p:nvSpPr>
          <p:cNvPr id="21" name="object 21"/>
          <p:cNvSpPr/>
          <p:nvPr/>
        </p:nvSpPr>
        <p:spPr>
          <a:xfrm>
            <a:off x="9122664" y="2426207"/>
            <a:ext cx="537209" cy="473201"/>
          </a:xfrm>
          <a:prstGeom prst="rect">
            <a:avLst/>
          </a:prstGeom>
          <a:blipFill>
            <a:blip r:embed="rId16" cstate="print"/>
            <a:stretch>
              <a:fillRect/>
            </a:stretch>
          </a:blipFill>
        </p:spPr>
        <p:txBody>
          <a:bodyPr wrap="square" lIns="0" tIns="0" rIns="0" bIns="0" rtlCol="0"/>
          <a:lstStyle/>
          <a:p>
            <a:endParaRPr/>
          </a:p>
        </p:txBody>
      </p:sp>
      <p:sp>
        <p:nvSpPr>
          <p:cNvPr id="22" name="object 22"/>
          <p:cNvSpPr txBox="1"/>
          <p:nvPr/>
        </p:nvSpPr>
        <p:spPr>
          <a:xfrm>
            <a:off x="7407529" y="1396745"/>
            <a:ext cx="3462654" cy="1558290"/>
          </a:xfrm>
          <a:prstGeom prst="rect">
            <a:avLst/>
          </a:prstGeom>
        </p:spPr>
        <p:txBody>
          <a:bodyPr vert="horz" wrap="square" lIns="0" tIns="13335" rIns="0" bIns="0" rtlCol="0">
            <a:spAutoFit/>
          </a:bodyPr>
          <a:lstStyle/>
          <a:p>
            <a:pPr>
              <a:lnSpc>
                <a:spcPct val="100000"/>
              </a:lnSpc>
              <a:spcBef>
                <a:spcPts val="105"/>
              </a:spcBef>
            </a:pPr>
            <a:r>
              <a:rPr sz="2800" b="1" spc="-135" dirty="0">
                <a:solidFill>
                  <a:srgbClr val="404040"/>
                </a:solidFill>
                <a:latin typeface="Arial"/>
                <a:cs typeface="Arial"/>
              </a:rPr>
              <a:t>Within-State</a:t>
            </a:r>
            <a:r>
              <a:rPr sz="2800" b="1" spc="-250" dirty="0">
                <a:solidFill>
                  <a:srgbClr val="404040"/>
                </a:solidFill>
                <a:latin typeface="Arial"/>
                <a:cs typeface="Arial"/>
              </a:rPr>
              <a:t> </a:t>
            </a:r>
            <a:r>
              <a:rPr sz="2800" b="1" spc="-175" dirty="0">
                <a:solidFill>
                  <a:srgbClr val="404040"/>
                </a:solidFill>
                <a:latin typeface="Arial"/>
                <a:cs typeface="Arial"/>
              </a:rPr>
              <a:t>Allocation</a:t>
            </a:r>
            <a:endParaRPr sz="2800">
              <a:latin typeface="Arial"/>
              <a:cs typeface="Arial"/>
            </a:endParaRPr>
          </a:p>
          <a:p>
            <a:pPr marL="1515110" marR="1014094" indent="635" algn="ctr">
              <a:lnSpc>
                <a:spcPct val="101899"/>
              </a:lnSpc>
              <a:spcBef>
                <a:spcPts val="1205"/>
              </a:spcBef>
            </a:pPr>
            <a:r>
              <a:rPr sz="1600" b="1" spc="-105" dirty="0">
                <a:solidFill>
                  <a:srgbClr val="FFFFFF"/>
                </a:solidFill>
                <a:latin typeface="Arial"/>
                <a:cs typeface="Arial"/>
              </a:rPr>
              <a:t>State  </a:t>
            </a:r>
            <a:r>
              <a:rPr sz="1600" b="1" spc="-310" dirty="0">
                <a:solidFill>
                  <a:srgbClr val="FFFFFF"/>
                </a:solidFill>
                <a:latin typeface="Arial"/>
                <a:cs typeface="Arial"/>
              </a:rPr>
              <a:t>L</a:t>
            </a:r>
            <a:r>
              <a:rPr sz="1600" b="1" spc="-80" dirty="0">
                <a:solidFill>
                  <a:srgbClr val="FFFFFF"/>
                </a:solidFill>
                <a:latin typeface="Arial"/>
                <a:cs typeface="Arial"/>
              </a:rPr>
              <a:t>e</a:t>
            </a:r>
            <a:r>
              <a:rPr sz="1600" b="1" spc="-100" dirty="0">
                <a:solidFill>
                  <a:srgbClr val="FFFFFF"/>
                </a:solidFill>
                <a:latin typeface="Arial"/>
                <a:cs typeface="Arial"/>
              </a:rPr>
              <a:t>ad</a:t>
            </a:r>
            <a:r>
              <a:rPr sz="1600" b="1" spc="-85" dirty="0">
                <a:solidFill>
                  <a:srgbClr val="FFFFFF"/>
                </a:solidFill>
                <a:latin typeface="Arial"/>
                <a:cs typeface="Arial"/>
              </a:rPr>
              <a:t>e</a:t>
            </a:r>
            <a:r>
              <a:rPr sz="1600" b="1" spc="-75" dirty="0">
                <a:solidFill>
                  <a:srgbClr val="FFFFFF"/>
                </a:solidFill>
                <a:latin typeface="Arial"/>
                <a:cs typeface="Arial"/>
              </a:rPr>
              <a:t>r</a:t>
            </a:r>
            <a:r>
              <a:rPr sz="1600" b="1" spc="-245" dirty="0">
                <a:solidFill>
                  <a:srgbClr val="FFFFFF"/>
                </a:solidFill>
                <a:latin typeface="Arial"/>
                <a:cs typeface="Arial"/>
              </a:rPr>
              <a:t>s</a:t>
            </a:r>
            <a:r>
              <a:rPr sz="1600" b="1" spc="-114" dirty="0">
                <a:solidFill>
                  <a:srgbClr val="FFFFFF"/>
                </a:solidFill>
                <a:latin typeface="Arial"/>
                <a:cs typeface="Arial"/>
              </a:rPr>
              <a:t>h</a:t>
            </a:r>
            <a:r>
              <a:rPr sz="1600" b="1" spc="-65" dirty="0">
                <a:solidFill>
                  <a:srgbClr val="FFFFFF"/>
                </a:solidFill>
                <a:latin typeface="Arial"/>
                <a:cs typeface="Arial"/>
              </a:rPr>
              <a:t>i</a:t>
            </a:r>
            <a:r>
              <a:rPr sz="1600" b="1" spc="-75" dirty="0">
                <a:solidFill>
                  <a:srgbClr val="FFFFFF"/>
                </a:solidFill>
                <a:latin typeface="Arial"/>
                <a:cs typeface="Arial"/>
              </a:rPr>
              <a:t>p  </a:t>
            </a:r>
            <a:r>
              <a:rPr sz="1600" b="1" spc="-170" dirty="0">
                <a:solidFill>
                  <a:srgbClr val="FFFFFF"/>
                </a:solidFill>
                <a:latin typeface="Arial"/>
                <a:cs typeface="Arial"/>
              </a:rPr>
              <a:t>5%</a:t>
            </a:r>
            <a:endParaRPr sz="1600">
              <a:latin typeface="Arial"/>
              <a:cs typeface="Arial"/>
            </a:endParaRPr>
          </a:p>
          <a:p>
            <a:pPr marR="2803525" algn="ctr">
              <a:lnSpc>
                <a:spcPts val="1625"/>
              </a:lnSpc>
            </a:pPr>
            <a:r>
              <a:rPr sz="1600" b="1" spc="-105" dirty="0">
                <a:solidFill>
                  <a:srgbClr val="FFFFFF"/>
                </a:solidFill>
                <a:latin typeface="Arial"/>
                <a:cs typeface="Arial"/>
              </a:rPr>
              <a:t>State</a:t>
            </a:r>
            <a:endParaRPr sz="1600">
              <a:latin typeface="Arial"/>
              <a:cs typeface="Arial"/>
            </a:endParaRPr>
          </a:p>
        </p:txBody>
      </p:sp>
      <p:sp>
        <p:nvSpPr>
          <p:cNvPr id="23" name="object 23"/>
          <p:cNvSpPr/>
          <p:nvPr/>
        </p:nvSpPr>
        <p:spPr>
          <a:xfrm>
            <a:off x="9131807" y="2554223"/>
            <a:ext cx="1336675" cy="1438275"/>
          </a:xfrm>
          <a:custGeom>
            <a:avLst/>
            <a:gdLst/>
            <a:ahLst/>
            <a:cxnLst/>
            <a:rect l="l" t="t" r="r" b="b"/>
            <a:pathLst>
              <a:path w="1336675" h="1438275">
                <a:moveTo>
                  <a:pt x="0" y="1438275"/>
                </a:moveTo>
                <a:lnTo>
                  <a:pt x="1336675" y="0"/>
                </a:lnTo>
              </a:path>
            </a:pathLst>
          </a:custGeom>
          <a:ln w="6096">
            <a:solidFill>
              <a:srgbClr val="FFFFFF"/>
            </a:solidFill>
          </a:ln>
        </p:spPr>
        <p:txBody>
          <a:bodyPr wrap="square" lIns="0" tIns="0" rIns="0" bIns="0" rtlCol="0"/>
          <a:lstStyle/>
          <a:p>
            <a:endParaRPr/>
          </a:p>
        </p:txBody>
      </p:sp>
      <p:sp>
        <p:nvSpPr>
          <p:cNvPr id="24" name="object 24"/>
          <p:cNvSpPr/>
          <p:nvPr/>
        </p:nvSpPr>
        <p:spPr>
          <a:xfrm>
            <a:off x="10049256" y="2971800"/>
            <a:ext cx="1466088" cy="600455"/>
          </a:xfrm>
          <a:prstGeom prst="rect">
            <a:avLst/>
          </a:prstGeom>
          <a:blipFill>
            <a:blip r:embed="rId17" cstate="print"/>
            <a:stretch>
              <a:fillRect/>
            </a:stretch>
          </a:blipFill>
        </p:spPr>
        <p:txBody>
          <a:bodyPr wrap="square" lIns="0" tIns="0" rIns="0" bIns="0" rtlCol="0"/>
          <a:lstStyle/>
          <a:p>
            <a:endParaRPr/>
          </a:p>
        </p:txBody>
      </p:sp>
      <p:sp>
        <p:nvSpPr>
          <p:cNvPr id="25" name="object 25"/>
          <p:cNvSpPr/>
          <p:nvPr/>
        </p:nvSpPr>
        <p:spPr>
          <a:xfrm>
            <a:off x="10067543" y="2968751"/>
            <a:ext cx="1479042" cy="439674"/>
          </a:xfrm>
          <a:prstGeom prst="rect">
            <a:avLst/>
          </a:prstGeom>
          <a:blipFill>
            <a:blip r:embed="rId18" cstate="print"/>
            <a:stretch>
              <a:fillRect/>
            </a:stretch>
          </a:blipFill>
        </p:spPr>
        <p:txBody>
          <a:bodyPr wrap="square" lIns="0" tIns="0" rIns="0" bIns="0" rtlCol="0"/>
          <a:lstStyle/>
          <a:p>
            <a:endParaRPr/>
          </a:p>
        </p:txBody>
      </p:sp>
      <p:sp>
        <p:nvSpPr>
          <p:cNvPr id="26" name="object 26"/>
          <p:cNvSpPr/>
          <p:nvPr/>
        </p:nvSpPr>
        <p:spPr>
          <a:xfrm>
            <a:off x="10162031" y="3191243"/>
            <a:ext cx="1253490" cy="381012"/>
          </a:xfrm>
          <a:prstGeom prst="rect">
            <a:avLst/>
          </a:prstGeom>
          <a:blipFill>
            <a:blip r:embed="rId19" cstate="print"/>
            <a:stretch>
              <a:fillRect/>
            </a:stretch>
          </a:blipFill>
        </p:spPr>
        <p:txBody>
          <a:bodyPr wrap="square" lIns="0" tIns="0" rIns="0" bIns="0" rtlCol="0"/>
          <a:lstStyle/>
          <a:p>
            <a:endParaRPr/>
          </a:p>
        </p:txBody>
      </p:sp>
      <p:sp>
        <p:nvSpPr>
          <p:cNvPr id="27" name="object 27"/>
          <p:cNvSpPr txBox="1"/>
          <p:nvPr/>
        </p:nvSpPr>
        <p:spPr>
          <a:xfrm>
            <a:off x="10201402" y="2990544"/>
            <a:ext cx="1175385" cy="514984"/>
          </a:xfrm>
          <a:prstGeom prst="rect">
            <a:avLst/>
          </a:prstGeom>
        </p:spPr>
        <p:txBody>
          <a:bodyPr vert="horz" wrap="square" lIns="0" tIns="13970" rIns="0" bIns="0" rtlCol="0">
            <a:spAutoFit/>
          </a:bodyPr>
          <a:lstStyle/>
          <a:p>
            <a:pPr>
              <a:lnSpc>
                <a:spcPct val="100000"/>
              </a:lnSpc>
              <a:spcBef>
                <a:spcPts val="110"/>
              </a:spcBef>
            </a:pPr>
            <a:r>
              <a:rPr sz="1600" b="1" spc="-90" dirty="0">
                <a:solidFill>
                  <a:srgbClr val="FFFFFF"/>
                </a:solidFill>
                <a:latin typeface="Arial"/>
                <a:cs typeface="Arial"/>
              </a:rPr>
              <a:t>State</a:t>
            </a:r>
            <a:r>
              <a:rPr sz="1600" b="1" spc="-150" dirty="0">
                <a:solidFill>
                  <a:srgbClr val="FFFFFF"/>
                </a:solidFill>
                <a:latin typeface="Arial"/>
                <a:cs typeface="Arial"/>
              </a:rPr>
              <a:t> </a:t>
            </a:r>
            <a:r>
              <a:rPr sz="1600" b="1" spc="-135" dirty="0">
                <a:solidFill>
                  <a:srgbClr val="FFFFFF"/>
                </a:solidFill>
                <a:latin typeface="Arial"/>
                <a:cs typeface="Arial"/>
              </a:rPr>
              <a:t>Reserve</a:t>
            </a:r>
            <a:endParaRPr sz="1600">
              <a:latin typeface="Arial"/>
              <a:cs typeface="Arial"/>
            </a:endParaRPr>
          </a:p>
          <a:p>
            <a:pPr marL="93980">
              <a:lnSpc>
                <a:spcPct val="100000"/>
              </a:lnSpc>
            </a:pPr>
            <a:r>
              <a:rPr sz="1600" b="1" spc="-90" dirty="0">
                <a:solidFill>
                  <a:srgbClr val="FFFFFF"/>
                </a:solidFill>
                <a:latin typeface="Arial"/>
                <a:cs typeface="Arial"/>
              </a:rPr>
              <a:t>(up </a:t>
            </a:r>
            <a:r>
              <a:rPr sz="1600" b="1" spc="-50" dirty="0">
                <a:solidFill>
                  <a:srgbClr val="FFFFFF"/>
                </a:solidFill>
                <a:latin typeface="Arial"/>
                <a:cs typeface="Arial"/>
              </a:rPr>
              <a:t>to</a:t>
            </a:r>
            <a:r>
              <a:rPr sz="1600" b="1" spc="-110" dirty="0">
                <a:solidFill>
                  <a:srgbClr val="FFFFFF"/>
                </a:solidFill>
                <a:latin typeface="Arial"/>
                <a:cs typeface="Arial"/>
              </a:rPr>
              <a:t> 15%)</a:t>
            </a:r>
            <a:endParaRPr sz="1600">
              <a:latin typeface="Arial"/>
              <a:cs typeface="Arial"/>
            </a:endParaRPr>
          </a:p>
        </p:txBody>
      </p:sp>
      <p:sp>
        <p:nvSpPr>
          <p:cNvPr id="28" name="object 28"/>
          <p:cNvSpPr txBox="1">
            <a:spLocks noGrp="1"/>
          </p:cNvSpPr>
          <p:nvPr>
            <p:ph type="title"/>
          </p:nvPr>
        </p:nvSpPr>
        <p:spPr>
          <a:xfrm>
            <a:off x="917244" y="334213"/>
            <a:ext cx="3854450" cy="574675"/>
          </a:xfrm>
          <a:prstGeom prst="rect">
            <a:avLst/>
          </a:prstGeom>
        </p:spPr>
        <p:txBody>
          <a:bodyPr vert="horz" wrap="square" lIns="0" tIns="12700" rIns="0" bIns="0" rtlCol="0">
            <a:spAutoFit/>
          </a:bodyPr>
          <a:lstStyle/>
          <a:p>
            <a:pPr marL="12700">
              <a:lnSpc>
                <a:spcPct val="100000"/>
              </a:lnSpc>
              <a:spcBef>
                <a:spcPts val="100"/>
              </a:spcBef>
            </a:pPr>
            <a:r>
              <a:rPr spc="-120" dirty="0"/>
              <a:t>Perkins </a:t>
            </a:r>
            <a:r>
              <a:rPr spc="-150" dirty="0"/>
              <a:t>V</a:t>
            </a:r>
            <a:r>
              <a:rPr spc="40" dirty="0"/>
              <a:t> </a:t>
            </a:r>
            <a:r>
              <a:rPr spc="-40" dirty="0"/>
              <a:t>Overview</a:t>
            </a:r>
          </a:p>
        </p:txBody>
      </p:sp>
      <p:sp>
        <p:nvSpPr>
          <p:cNvPr id="29" name="object 29"/>
          <p:cNvSpPr txBox="1"/>
          <p:nvPr/>
        </p:nvSpPr>
        <p:spPr>
          <a:xfrm>
            <a:off x="399389" y="1310081"/>
            <a:ext cx="5647055" cy="1217295"/>
          </a:xfrm>
          <a:prstGeom prst="rect">
            <a:avLst/>
          </a:prstGeom>
        </p:spPr>
        <p:txBody>
          <a:bodyPr vert="horz" wrap="square" lIns="0" tIns="12700" rIns="0" bIns="0" rtlCol="0">
            <a:spAutoFit/>
          </a:bodyPr>
          <a:lstStyle/>
          <a:p>
            <a:pPr marR="209550" algn="ctr">
              <a:lnSpc>
                <a:spcPct val="100000"/>
              </a:lnSpc>
              <a:spcBef>
                <a:spcPts val="100"/>
              </a:spcBef>
            </a:pPr>
            <a:r>
              <a:rPr sz="2400" spc="-145" dirty="0">
                <a:solidFill>
                  <a:srgbClr val="6FAC46"/>
                </a:solidFill>
                <a:latin typeface="Arial"/>
                <a:cs typeface="Arial"/>
              </a:rPr>
              <a:t>State</a:t>
            </a:r>
            <a:r>
              <a:rPr sz="2400" spc="-155" dirty="0">
                <a:solidFill>
                  <a:srgbClr val="6FAC46"/>
                </a:solidFill>
                <a:latin typeface="Arial"/>
                <a:cs typeface="Arial"/>
              </a:rPr>
              <a:t> </a:t>
            </a:r>
            <a:r>
              <a:rPr sz="2400" spc="-105" dirty="0">
                <a:solidFill>
                  <a:srgbClr val="6FAC46"/>
                </a:solidFill>
                <a:latin typeface="Arial"/>
                <a:cs typeface="Arial"/>
              </a:rPr>
              <a:t>Allocations</a:t>
            </a:r>
            <a:endParaRPr sz="2400">
              <a:latin typeface="Arial"/>
              <a:cs typeface="Arial"/>
            </a:endParaRPr>
          </a:p>
          <a:p>
            <a:pPr marL="241300" indent="-229235">
              <a:lnSpc>
                <a:spcPts val="2280"/>
              </a:lnSpc>
              <a:spcBef>
                <a:spcPts val="1939"/>
              </a:spcBef>
              <a:buChar char="•"/>
              <a:tabLst>
                <a:tab pos="241300" algn="l"/>
                <a:tab pos="241935" algn="l"/>
              </a:tabLst>
            </a:pPr>
            <a:r>
              <a:rPr sz="2000" spc="-145" dirty="0">
                <a:solidFill>
                  <a:srgbClr val="57575A"/>
                </a:solidFill>
                <a:latin typeface="Arial"/>
                <a:cs typeface="Arial"/>
              </a:rPr>
              <a:t>States </a:t>
            </a:r>
            <a:r>
              <a:rPr sz="2000" spc="-105" dirty="0">
                <a:solidFill>
                  <a:srgbClr val="57575A"/>
                </a:solidFill>
                <a:latin typeface="Arial"/>
                <a:cs typeface="Arial"/>
              </a:rPr>
              <a:t>receive </a:t>
            </a:r>
            <a:r>
              <a:rPr sz="2000" spc="-175" dirty="0">
                <a:solidFill>
                  <a:srgbClr val="57575A"/>
                </a:solidFill>
                <a:latin typeface="Arial"/>
                <a:cs typeface="Arial"/>
              </a:rPr>
              <a:t>a </a:t>
            </a:r>
            <a:r>
              <a:rPr sz="2000" spc="-80" dirty="0">
                <a:solidFill>
                  <a:srgbClr val="57575A"/>
                </a:solidFill>
                <a:latin typeface="Arial"/>
                <a:cs typeface="Arial"/>
              </a:rPr>
              <a:t>“Foundational </a:t>
            </a:r>
            <a:r>
              <a:rPr sz="2000" spc="-55" dirty="0">
                <a:solidFill>
                  <a:srgbClr val="57575A"/>
                </a:solidFill>
                <a:latin typeface="Arial"/>
                <a:cs typeface="Arial"/>
              </a:rPr>
              <a:t>Grant” </a:t>
            </a:r>
            <a:r>
              <a:rPr sz="2000" spc="-25" dirty="0">
                <a:solidFill>
                  <a:srgbClr val="57575A"/>
                </a:solidFill>
                <a:latin typeface="Arial"/>
                <a:cs typeface="Arial"/>
              </a:rPr>
              <a:t>that </a:t>
            </a:r>
            <a:r>
              <a:rPr sz="2000" spc="-125" dirty="0">
                <a:solidFill>
                  <a:srgbClr val="57575A"/>
                </a:solidFill>
                <a:latin typeface="Arial"/>
                <a:cs typeface="Arial"/>
              </a:rPr>
              <a:t>is </a:t>
            </a:r>
            <a:r>
              <a:rPr sz="2000" spc="-100" dirty="0">
                <a:solidFill>
                  <a:srgbClr val="57575A"/>
                </a:solidFill>
                <a:latin typeface="Arial"/>
                <a:cs typeface="Arial"/>
              </a:rPr>
              <a:t>equal</a:t>
            </a:r>
            <a:r>
              <a:rPr sz="2000" spc="25" dirty="0">
                <a:solidFill>
                  <a:srgbClr val="57575A"/>
                </a:solidFill>
                <a:latin typeface="Arial"/>
                <a:cs typeface="Arial"/>
              </a:rPr>
              <a:t> </a:t>
            </a:r>
            <a:r>
              <a:rPr sz="2000" spc="-5" dirty="0">
                <a:solidFill>
                  <a:srgbClr val="57575A"/>
                </a:solidFill>
                <a:latin typeface="Arial"/>
                <a:cs typeface="Arial"/>
              </a:rPr>
              <a:t>to</a:t>
            </a:r>
            <a:endParaRPr sz="2000">
              <a:latin typeface="Arial"/>
              <a:cs typeface="Arial"/>
            </a:endParaRPr>
          </a:p>
          <a:p>
            <a:pPr marL="241300">
              <a:lnSpc>
                <a:spcPts val="2280"/>
              </a:lnSpc>
            </a:pPr>
            <a:r>
              <a:rPr sz="2000" spc="-40" dirty="0">
                <a:solidFill>
                  <a:srgbClr val="57575A"/>
                </a:solidFill>
                <a:latin typeface="Arial"/>
                <a:cs typeface="Arial"/>
              </a:rPr>
              <a:t>the </a:t>
            </a:r>
            <a:r>
              <a:rPr sz="2000" spc="-75" dirty="0">
                <a:solidFill>
                  <a:srgbClr val="57575A"/>
                </a:solidFill>
                <a:latin typeface="Arial"/>
                <a:cs typeface="Arial"/>
              </a:rPr>
              <a:t>amount </a:t>
            </a:r>
            <a:r>
              <a:rPr sz="2000" spc="-100" dirty="0">
                <a:solidFill>
                  <a:srgbClr val="57575A"/>
                </a:solidFill>
                <a:latin typeface="Arial"/>
                <a:cs typeface="Arial"/>
              </a:rPr>
              <a:t>received </a:t>
            </a:r>
            <a:r>
              <a:rPr sz="2000" spc="-45" dirty="0">
                <a:solidFill>
                  <a:srgbClr val="57575A"/>
                </a:solidFill>
                <a:latin typeface="Arial"/>
                <a:cs typeface="Arial"/>
              </a:rPr>
              <a:t>in</a:t>
            </a:r>
            <a:r>
              <a:rPr sz="2000" spc="-160" dirty="0">
                <a:solidFill>
                  <a:srgbClr val="57575A"/>
                </a:solidFill>
                <a:latin typeface="Arial"/>
                <a:cs typeface="Arial"/>
              </a:rPr>
              <a:t> </a:t>
            </a:r>
            <a:r>
              <a:rPr sz="2000" spc="-105" dirty="0">
                <a:solidFill>
                  <a:srgbClr val="57575A"/>
                </a:solidFill>
                <a:latin typeface="Arial"/>
                <a:cs typeface="Arial"/>
              </a:rPr>
              <a:t>2018</a:t>
            </a:r>
            <a:endParaRPr sz="2000">
              <a:latin typeface="Arial"/>
              <a:cs typeface="Arial"/>
            </a:endParaRPr>
          </a:p>
        </p:txBody>
      </p:sp>
      <p:sp>
        <p:nvSpPr>
          <p:cNvPr id="30" name="object 30"/>
          <p:cNvSpPr txBox="1"/>
          <p:nvPr/>
        </p:nvSpPr>
        <p:spPr>
          <a:xfrm>
            <a:off x="399389" y="2746324"/>
            <a:ext cx="5875655" cy="604520"/>
          </a:xfrm>
          <a:prstGeom prst="rect">
            <a:avLst/>
          </a:prstGeom>
        </p:spPr>
        <p:txBody>
          <a:bodyPr vert="horz" wrap="square" lIns="0" tIns="12065" rIns="0" bIns="0" rtlCol="0">
            <a:spAutoFit/>
          </a:bodyPr>
          <a:lstStyle/>
          <a:p>
            <a:pPr marL="241300" indent="-229235">
              <a:lnSpc>
                <a:spcPts val="2280"/>
              </a:lnSpc>
              <a:spcBef>
                <a:spcPts val="95"/>
              </a:spcBef>
              <a:buChar char="•"/>
              <a:tabLst>
                <a:tab pos="241300" algn="l"/>
                <a:tab pos="241935" algn="l"/>
              </a:tabLst>
            </a:pPr>
            <a:r>
              <a:rPr sz="2000" spc="-135" dirty="0">
                <a:solidFill>
                  <a:srgbClr val="57575A"/>
                </a:solidFill>
                <a:latin typeface="Arial"/>
                <a:cs typeface="Arial"/>
              </a:rPr>
              <a:t>Remaining </a:t>
            </a:r>
            <a:r>
              <a:rPr sz="2000" spc="-90" dirty="0">
                <a:solidFill>
                  <a:srgbClr val="57575A"/>
                </a:solidFill>
                <a:latin typeface="Arial"/>
                <a:cs typeface="Arial"/>
              </a:rPr>
              <a:t>funds </a:t>
            </a:r>
            <a:r>
              <a:rPr sz="2000" spc="-100" dirty="0">
                <a:solidFill>
                  <a:srgbClr val="57575A"/>
                </a:solidFill>
                <a:latin typeface="Arial"/>
                <a:cs typeface="Arial"/>
              </a:rPr>
              <a:t>are </a:t>
            </a:r>
            <a:r>
              <a:rPr sz="2000" spc="-50" dirty="0">
                <a:solidFill>
                  <a:srgbClr val="57575A"/>
                </a:solidFill>
                <a:latin typeface="Arial"/>
                <a:cs typeface="Arial"/>
              </a:rPr>
              <a:t>allotted </a:t>
            </a:r>
            <a:r>
              <a:rPr sz="2000" spc="-5" dirty="0">
                <a:solidFill>
                  <a:srgbClr val="57575A"/>
                </a:solidFill>
                <a:latin typeface="Arial"/>
                <a:cs typeface="Arial"/>
              </a:rPr>
              <a:t>to </a:t>
            </a:r>
            <a:r>
              <a:rPr sz="2000" spc="-120" dirty="0">
                <a:solidFill>
                  <a:srgbClr val="57575A"/>
                </a:solidFill>
                <a:latin typeface="Arial"/>
                <a:cs typeface="Arial"/>
              </a:rPr>
              <a:t>states </a:t>
            </a:r>
            <a:r>
              <a:rPr sz="2000" spc="-100" dirty="0">
                <a:solidFill>
                  <a:srgbClr val="57575A"/>
                </a:solidFill>
                <a:latin typeface="Arial"/>
                <a:cs typeface="Arial"/>
              </a:rPr>
              <a:t>by </a:t>
            </a:r>
            <a:r>
              <a:rPr sz="2000" spc="-175" dirty="0">
                <a:solidFill>
                  <a:srgbClr val="57575A"/>
                </a:solidFill>
                <a:latin typeface="Arial"/>
                <a:cs typeface="Arial"/>
              </a:rPr>
              <a:t>a</a:t>
            </a:r>
            <a:r>
              <a:rPr sz="2000" spc="-114" dirty="0">
                <a:solidFill>
                  <a:srgbClr val="57575A"/>
                </a:solidFill>
                <a:latin typeface="Arial"/>
                <a:cs typeface="Arial"/>
              </a:rPr>
              <a:t> </a:t>
            </a:r>
            <a:r>
              <a:rPr sz="2000" spc="-60" dirty="0">
                <a:solidFill>
                  <a:srgbClr val="57575A"/>
                </a:solidFill>
                <a:latin typeface="Arial"/>
                <a:cs typeface="Arial"/>
              </a:rPr>
              <a:t>formula</a:t>
            </a:r>
            <a:endParaRPr sz="2000">
              <a:latin typeface="Arial"/>
              <a:cs typeface="Arial"/>
            </a:endParaRPr>
          </a:p>
          <a:p>
            <a:pPr marL="241300">
              <a:lnSpc>
                <a:spcPts val="2280"/>
              </a:lnSpc>
            </a:pPr>
            <a:r>
              <a:rPr sz="2000" spc="-140" dirty="0">
                <a:solidFill>
                  <a:srgbClr val="57575A"/>
                </a:solidFill>
                <a:latin typeface="Arial"/>
                <a:cs typeface="Arial"/>
              </a:rPr>
              <a:t>based </a:t>
            </a:r>
            <a:r>
              <a:rPr sz="2000" spc="-80" dirty="0">
                <a:solidFill>
                  <a:srgbClr val="57575A"/>
                </a:solidFill>
                <a:latin typeface="Arial"/>
                <a:cs typeface="Arial"/>
              </a:rPr>
              <a:t>on </a:t>
            </a:r>
            <a:r>
              <a:rPr sz="2000" spc="-65" dirty="0">
                <a:solidFill>
                  <a:srgbClr val="57575A"/>
                </a:solidFill>
                <a:latin typeface="Arial"/>
                <a:cs typeface="Arial"/>
              </a:rPr>
              <a:t>population </a:t>
            </a:r>
            <a:r>
              <a:rPr sz="2000" spc="-150" dirty="0">
                <a:solidFill>
                  <a:srgbClr val="57575A"/>
                </a:solidFill>
                <a:latin typeface="Arial"/>
                <a:cs typeface="Arial"/>
              </a:rPr>
              <a:t>aged </a:t>
            </a:r>
            <a:r>
              <a:rPr sz="2000" spc="-95" dirty="0">
                <a:solidFill>
                  <a:srgbClr val="57575A"/>
                </a:solidFill>
                <a:latin typeface="Arial"/>
                <a:cs typeface="Arial"/>
              </a:rPr>
              <a:t>15-65 </a:t>
            </a:r>
            <a:r>
              <a:rPr sz="2000" spc="-114" dirty="0">
                <a:solidFill>
                  <a:srgbClr val="57575A"/>
                </a:solidFill>
                <a:latin typeface="Arial"/>
                <a:cs typeface="Arial"/>
              </a:rPr>
              <a:t>and </a:t>
            </a:r>
            <a:r>
              <a:rPr sz="2000" spc="-85" dirty="0">
                <a:solidFill>
                  <a:srgbClr val="57575A"/>
                </a:solidFill>
                <a:latin typeface="Arial"/>
                <a:cs typeface="Arial"/>
              </a:rPr>
              <a:t>per-capita</a:t>
            </a:r>
            <a:r>
              <a:rPr sz="2000" spc="45" dirty="0">
                <a:solidFill>
                  <a:srgbClr val="57575A"/>
                </a:solidFill>
                <a:latin typeface="Arial"/>
                <a:cs typeface="Arial"/>
              </a:rPr>
              <a:t> </a:t>
            </a:r>
            <a:r>
              <a:rPr sz="2000" spc="-100" dirty="0">
                <a:solidFill>
                  <a:srgbClr val="57575A"/>
                </a:solidFill>
                <a:latin typeface="Arial"/>
                <a:cs typeface="Arial"/>
              </a:rPr>
              <a:t>income</a:t>
            </a:r>
            <a:endParaRPr sz="2000">
              <a:latin typeface="Arial"/>
              <a:cs typeface="Arial"/>
            </a:endParaRPr>
          </a:p>
        </p:txBody>
      </p:sp>
      <p:sp>
        <p:nvSpPr>
          <p:cNvPr id="31" name="object 31"/>
          <p:cNvSpPr txBox="1"/>
          <p:nvPr/>
        </p:nvSpPr>
        <p:spPr>
          <a:xfrm>
            <a:off x="399389" y="3569665"/>
            <a:ext cx="5768340" cy="603885"/>
          </a:xfrm>
          <a:prstGeom prst="rect">
            <a:avLst/>
          </a:prstGeom>
        </p:spPr>
        <p:txBody>
          <a:bodyPr vert="horz" wrap="square" lIns="0" tIns="12065" rIns="0" bIns="0" rtlCol="0">
            <a:spAutoFit/>
          </a:bodyPr>
          <a:lstStyle/>
          <a:p>
            <a:pPr marL="241300" indent="-229235">
              <a:lnSpc>
                <a:spcPts val="2280"/>
              </a:lnSpc>
              <a:spcBef>
                <a:spcPts val="95"/>
              </a:spcBef>
              <a:buChar char="•"/>
              <a:tabLst>
                <a:tab pos="241300" algn="l"/>
                <a:tab pos="241935" algn="l"/>
              </a:tabLst>
            </a:pPr>
            <a:r>
              <a:rPr sz="2000" spc="-40" dirty="0">
                <a:solidFill>
                  <a:srgbClr val="57575A"/>
                </a:solidFill>
                <a:latin typeface="Arial"/>
                <a:cs typeface="Arial"/>
              </a:rPr>
              <a:t>Within </a:t>
            </a:r>
            <a:r>
              <a:rPr sz="2000" spc="-140" dirty="0">
                <a:solidFill>
                  <a:srgbClr val="57575A"/>
                </a:solidFill>
                <a:latin typeface="Arial"/>
                <a:cs typeface="Arial"/>
              </a:rPr>
              <a:t>each </a:t>
            </a:r>
            <a:r>
              <a:rPr sz="2000" spc="-90" dirty="0">
                <a:solidFill>
                  <a:srgbClr val="57575A"/>
                </a:solidFill>
                <a:latin typeface="Arial"/>
                <a:cs typeface="Arial"/>
              </a:rPr>
              <a:t>state, funds </a:t>
            </a:r>
            <a:r>
              <a:rPr sz="2000" spc="-100" dirty="0">
                <a:solidFill>
                  <a:srgbClr val="57575A"/>
                </a:solidFill>
                <a:latin typeface="Arial"/>
                <a:cs typeface="Arial"/>
              </a:rPr>
              <a:t>are </a:t>
            </a:r>
            <a:r>
              <a:rPr sz="2000" spc="-75" dirty="0">
                <a:solidFill>
                  <a:srgbClr val="57575A"/>
                </a:solidFill>
                <a:latin typeface="Arial"/>
                <a:cs typeface="Arial"/>
              </a:rPr>
              <a:t>divided </a:t>
            </a:r>
            <a:r>
              <a:rPr sz="2000" spc="-5" dirty="0">
                <a:solidFill>
                  <a:srgbClr val="57575A"/>
                </a:solidFill>
                <a:latin typeface="Arial"/>
                <a:cs typeface="Arial"/>
              </a:rPr>
              <a:t>to </a:t>
            </a:r>
            <a:r>
              <a:rPr sz="2000" spc="-65" dirty="0">
                <a:solidFill>
                  <a:srgbClr val="57575A"/>
                </a:solidFill>
                <a:latin typeface="Arial"/>
                <a:cs typeface="Arial"/>
              </a:rPr>
              <a:t>meet </a:t>
            </a:r>
            <a:r>
              <a:rPr sz="2000" spc="-95" dirty="0">
                <a:solidFill>
                  <a:srgbClr val="57575A"/>
                </a:solidFill>
                <a:latin typeface="Arial"/>
                <a:cs typeface="Arial"/>
              </a:rPr>
              <a:t>state</a:t>
            </a:r>
            <a:r>
              <a:rPr sz="2000" spc="-190" dirty="0">
                <a:solidFill>
                  <a:srgbClr val="57575A"/>
                </a:solidFill>
                <a:latin typeface="Arial"/>
                <a:cs typeface="Arial"/>
              </a:rPr>
              <a:t> </a:t>
            </a:r>
            <a:r>
              <a:rPr sz="2000" spc="-114" dirty="0">
                <a:solidFill>
                  <a:srgbClr val="57575A"/>
                </a:solidFill>
                <a:latin typeface="Arial"/>
                <a:cs typeface="Arial"/>
              </a:rPr>
              <a:t>and</a:t>
            </a:r>
            <a:endParaRPr sz="2000">
              <a:latin typeface="Arial"/>
              <a:cs typeface="Arial"/>
            </a:endParaRPr>
          </a:p>
          <a:p>
            <a:pPr marL="241300">
              <a:lnSpc>
                <a:spcPts val="2280"/>
              </a:lnSpc>
            </a:pPr>
            <a:r>
              <a:rPr sz="2000" spc="-95" dirty="0">
                <a:solidFill>
                  <a:srgbClr val="57575A"/>
                </a:solidFill>
                <a:latin typeface="Arial"/>
                <a:cs typeface="Arial"/>
              </a:rPr>
              <a:t>local </a:t>
            </a:r>
            <a:r>
              <a:rPr sz="2000" spc="-135" dirty="0">
                <a:solidFill>
                  <a:srgbClr val="57575A"/>
                </a:solidFill>
                <a:latin typeface="Arial"/>
                <a:cs typeface="Arial"/>
              </a:rPr>
              <a:t>needs</a:t>
            </a:r>
            <a:endParaRPr sz="2000">
              <a:latin typeface="Arial"/>
              <a:cs typeface="Arial"/>
            </a:endParaRPr>
          </a:p>
        </p:txBody>
      </p:sp>
      <p:sp>
        <p:nvSpPr>
          <p:cNvPr id="32" name="object 32"/>
          <p:cNvSpPr txBox="1"/>
          <p:nvPr/>
        </p:nvSpPr>
        <p:spPr>
          <a:xfrm>
            <a:off x="399389" y="4393438"/>
            <a:ext cx="4944745" cy="840105"/>
          </a:xfrm>
          <a:prstGeom prst="rect">
            <a:avLst/>
          </a:prstGeom>
        </p:spPr>
        <p:txBody>
          <a:bodyPr vert="horz" wrap="square" lIns="0" tIns="11430" rIns="0" bIns="0" rtlCol="0">
            <a:spAutoFit/>
          </a:bodyPr>
          <a:lstStyle/>
          <a:p>
            <a:pPr marL="241300" indent="-229235">
              <a:lnSpc>
                <a:spcPts val="2280"/>
              </a:lnSpc>
              <a:spcBef>
                <a:spcPts val="90"/>
              </a:spcBef>
              <a:buChar char="•"/>
              <a:tabLst>
                <a:tab pos="241300" algn="l"/>
                <a:tab pos="241935" algn="l"/>
              </a:tabLst>
            </a:pPr>
            <a:r>
              <a:rPr sz="2000" spc="-145" dirty="0">
                <a:solidFill>
                  <a:srgbClr val="57575A"/>
                </a:solidFill>
                <a:latin typeface="Arial"/>
                <a:cs typeface="Arial"/>
              </a:rPr>
              <a:t>States </a:t>
            </a:r>
            <a:r>
              <a:rPr sz="2000" spc="-150" dirty="0">
                <a:solidFill>
                  <a:srgbClr val="57575A"/>
                </a:solidFill>
                <a:latin typeface="Arial"/>
                <a:cs typeface="Arial"/>
              </a:rPr>
              <a:t>can </a:t>
            </a:r>
            <a:r>
              <a:rPr sz="2000" spc="-105" dirty="0">
                <a:solidFill>
                  <a:srgbClr val="57575A"/>
                </a:solidFill>
                <a:latin typeface="Arial"/>
                <a:cs typeface="Arial"/>
              </a:rPr>
              <a:t>reserve </a:t>
            </a:r>
            <a:r>
              <a:rPr sz="2000" spc="-80" dirty="0">
                <a:solidFill>
                  <a:srgbClr val="57575A"/>
                </a:solidFill>
                <a:latin typeface="Arial"/>
                <a:cs typeface="Arial"/>
              </a:rPr>
              <a:t>up </a:t>
            </a:r>
            <a:r>
              <a:rPr sz="2000" spc="-5" dirty="0">
                <a:solidFill>
                  <a:srgbClr val="57575A"/>
                </a:solidFill>
                <a:latin typeface="Arial"/>
                <a:cs typeface="Arial"/>
              </a:rPr>
              <a:t>to </a:t>
            </a:r>
            <a:r>
              <a:rPr sz="2000" spc="-195" dirty="0">
                <a:solidFill>
                  <a:srgbClr val="57575A"/>
                </a:solidFill>
                <a:latin typeface="Arial"/>
                <a:cs typeface="Arial"/>
              </a:rPr>
              <a:t>15% </a:t>
            </a:r>
            <a:r>
              <a:rPr sz="2000" spc="-20" dirty="0">
                <a:solidFill>
                  <a:srgbClr val="57575A"/>
                </a:solidFill>
                <a:latin typeface="Arial"/>
                <a:cs typeface="Arial"/>
              </a:rPr>
              <a:t>of </a:t>
            </a:r>
            <a:r>
              <a:rPr sz="2000" spc="-95" dirty="0">
                <a:solidFill>
                  <a:srgbClr val="57575A"/>
                </a:solidFill>
                <a:latin typeface="Arial"/>
                <a:cs typeface="Arial"/>
              </a:rPr>
              <a:t>local </a:t>
            </a:r>
            <a:r>
              <a:rPr sz="2000" spc="-90" dirty="0">
                <a:solidFill>
                  <a:srgbClr val="57575A"/>
                </a:solidFill>
                <a:latin typeface="Arial"/>
                <a:cs typeface="Arial"/>
              </a:rPr>
              <a:t>funds</a:t>
            </a:r>
            <a:r>
              <a:rPr sz="2000" spc="-95" dirty="0">
                <a:solidFill>
                  <a:srgbClr val="57575A"/>
                </a:solidFill>
                <a:latin typeface="Arial"/>
                <a:cs typeface="Arial"/>
              </a:rPr>
              <a:t> </a:t>
            </a:r>
            <a:r>
              <a:rPr sz="2000" spc="-25" dirty="0">
                <a:solidFill>
                  <a:srgbClr val="57575A"/>
                </a:solidFill>
                <a:latin typeface="Arial"/>
                <a:cs typeface="Arial"/>
              </a:rPr>
              <a:t>for</a:t>
            </a:r>
            <a:endParaRPr sz="2000">
              <a:latin typeface="Arial"/>
              <a:cs typeface="Arial"/>
            </a:endParaRPr>
          </a:p>
          <a:p>
            <a:pPr marL="241300">
              <a:lnSpc>
                <a:spcPts val="2190"/>
              </a:lnSpc>
            </a:pPr>
            <a:r>
              <a:rPr sz="2000" spc="-65" dirty="0">
                <a:solidFill>
                  <a:srgbClr val="57575A"/>
                </a:solidFill>
                <a:latin typeface="Arial"/>
                <a:cs typeface="Arial"/>
              </a:rPr>
              <a:t>alternative </a:t>
            </a:r>
            <a:r>
              <a:rPr sz="2000" spc="-45" dirty="0">
                <a:solidFill>
                  <a:srgbClr val="57575A"/>
                </a:solidFill>
                <a:latin typeface="Arial"/>
                <a:cs typeface="Arial"/>
              </a:rPr>
              <a:t>distribution </a:t>
            </a:r>
            <a:r>
              <a:rPr sz="2000" spc="-5" dirty="0">
                <a:solidFill>
                  <a:srgbClr val="57575A"/>
                </a:solidFill>
                <a:latin typeface="Arial"/>
                <a:cs typeface="Arial"/>
              </a:rPr>
              <a:t>to </a:t>
            </a:r>
            <a:r>
              <a:rPr sz="2000" spc="-95" dirty="0">
                <a:solidFill>
                  <a:srgbClr val="57575A"/>
                </a:solidFill>
                <a:latin typeface="Arial"/>
                <a:cs typeface="Arial"/>
              </a:rPr>
              <a:t>local </a:t>
            </a:r>
            <a:r>
              <a:rPr sz="2000" spc="-114" dirty="0">
                <a:solidFill>
                  <a:srgbClr val="57575A"/>
                </a:solidFill>
                <a:latin typeface="Arial"/>
                <a:cs typeface="Arial"/>
              </a:rPr>
              <a:t>programs</a:t>
            </a:r>
            <a:r>
              <a:rPr sz="2000" spc="-170" dirty="0">
                <a:solidFill>
                  <a:srgbClr val="57575A"/>
                </a:solidFill>
                <a:latin typeface="Arial"/>
                <a:cs typeface="Arial"/>
              </a:rPr>
              <a:t> </a:t>
            </a:r>
            <a:r>
              <a:rPr sz="2000" spc="-250" dirty="0">
                <a:solidFill>
                  <a:srgbClr val="57575A"/>
                </a:solidFill>
                <a:latin typeface="Arial"/>
                <a:cs typeface="Arial"/>
              </a:rPr>
              <a:t>in…</a:t>
            </a:r>
            <a:endParaRPr sz="2000">
              <a:latin typeface="Arial"/>
              <a:cs typeface="Arial"/>
            </a:endParaRPr>
          </a:p>
          <a:p>
            <a:pPr marL="698500" lvl="1" indent="-229235">
              <a:lnSpc>
                <a:spcPts val="1950"/>
              </a:lnSpc>
              <a:buChar char="•"/>
              <a:tabLst>
                <a:tab pos="698500" algn="l"/>
                <a:tab pos="699135" algn="l"/>
              </a:tabLst>
            </a:pPr>
            <a:r>
              <a:rPr sz="1700" spc="-110" dirty="0">
                <a:solidFill>
                  <a:srgbClr val="57575A"/>
                </a:solidFill>
                <a:latin typeface="Arial"/>
                <a:cs typeface="Arial"/>
              </a:rPr>
              <a:t>Rural</a:t>
            </a:r>
            <a:r>
              <a:rPr sz="1700" spc="-90" dirty="0">
                <a:solidFill>
                  <a:srgbClr val="57575A"/>
                </a:solidFill>
                <a:latin typeface="Arial"/>
                <a:cs typeface="Arial"/>
              </a:rPr>
              <a:t> </a:t>
            </a:r>
            <a:r>
              <a:rPr sz="1700" spc="-130" dirty="0">
                <a:solidFill>
                  <a:srgbClr val="57575A"/>
                </a:solidFill>
                <a:latin typeface="Arial"/>
                <a:cs typeface="Arial"/>
              </a:rPr>
              <a:t>areas</a:t>
            </a:r>
            <a:endParaRPr sz="1700">
              <a:latin typeface="Arial"/>
              <a:cs typeface="Arial"/>
            </a:endParaRPr>
          </a:p>
        </p:txBody>
      </p:sp>
      <p:sp>
        <p:nvSpPr>
          <p:cNvPr id="33" name="object 33"/>
          <p:cNvSpPr txBox="1"/>
          <p:nvPr/>
        </p:nvSpPr>
        <p:spPr>
          <a:xfrm>
            <a:off x="856894" y="5180203"/>
            <a:ext cx="4948555" cy="520065"/>
          </a:xfrm>
          <a:prstGeom prst="rect">
            <a:avLst/>
          </a:prstGeom>
        </p:spPr>
        <p:txBody>
          <a:bodyPr vert="horz" wrap="square" lIns="0" tIns="12700" rIns="0" bIns="0" rtlCol="0">
            <a:spAutoFit/>
          </a:bodyPr>
          <a:lstStyle/>
          <a:p>
            <a:pPr marL="241300" indent="-228600">
              <a:lnSpc>
                <a:spcPts val="1945"/>
              </a:lnSpc>
              <a:spcBef>
                <a:spcPts val="100"/>
              </a:spcBef>
              <a:buChar char="•"/>
              <a:tabLst>
                <a:tab pos="240665" algn="l"/>
                <a:tab pos="241300" algn="l"/>
              </a:tabLst>
            </a:pPr>
            <a:r>
              <a:rPr sz="1700" spc="-135" dirty="0">
                <a:solidFill>
                  <a:srgbClr val="57575A"/>
                </a:solidFill>
                <a:latin typeface="Arial"/>
                <a:cs typeface="Arial"/>
              </a:rPr>
              <a:t>Areas </a:t>
            </a:r>
            <a:r>
              <a:rPr sz="1700" spc="-5" dirty="0">
                <a:solidFill>
                  <a:srgbClr val="57575A"/>
                </a:solidFill>
                <a:latin typeface="Arial"/>
                <a:cs typeface="Arial"/>
              </a:rPr>
              <a:t>with </a:t>
            </a:r>
            <a:r>
              <a:rPr sz="1700" spc="-70" dirty="0">
                <a:solidFill>
                  <a:srgbClr val="57575A"/>
                </a:solidFill>
                <a:latin typeface="Arial"/>
                <a:cs typeface="Arial"/>
              </a:rPr>
              <a:t>high </a:t>
            </a:r>
            <a:r>
              <a:rPr sz="1700" spc="-80" dirty="0">
                <a:solidFill>
                  <a:srgbClr val="57575A"/>
                </a:solidFill>
                <a:latin typeface="Arial"/>
                <a:cs typeface="Arial"/>
              </a:rPr>
              <a:t>percentages/numbers </a:t>
            </a:r>
            <a:r>
              <a:rPr sz="1700" spc="-15" dirty="0">
                <a:solidFill>
                  <a:srgbClr val="57575A"/>
                </a:solidFill>
                <a:latin typeface="Arial"/>
                <a:cs typeface="Arial"/>
              </a:rPr>
              <a:t>of </a:t>
            </a:r>
            <a:r>
              <a:rPr sz="1700" spc="-285" dirty="0">
                <a:solidFill>
                  <a:srgbClr val="57575A"/>
                </a:solidFill>
                <a:latin typeface="Arial"/>
                <a:cs typeface="Arial"/>
              </a:rPr>
              <a:t>CTE</a:t>
            </a:r>
            <a:r>
              <a:rPr sz="1700" spc="-160" dirty="0">
                <a:solidFill>
                  <a:srgbClr val="57575A"/>
                </a:solidFill>
                <a:latin typeface="Arial"/>
                <a:cs typeface="Arial"/>
              </a:rPr>
              <a:t> </a:t>
            </a:r>
            <a:r>
              <a:rPr sz="1700" spc="-75" dirty="0">
                <a:solidFill>
                  <a:srgbClr val="57575A"/>
                </a:solidFill>
                <a:latin typeface="Arial"/>
                <a:cs typeface="Arial"/>
              </a:rPr>
              <a:t>students</a:t>
            </a:r>
            <a:endParaRPr sz="1700">
              <a:latin typeface="Arial"/>
              <a:cs typeface="Arial"/>
            </a:endParaRPr>
          </a:p>
          <a:p>
            <a:pPr marL="241300" indent="-228600">
              <a:lnSpc>
                <a:spcPts val="1945"/>
              </a:lnSpc>
              <a:buChar char="•"/>
              <a:tabLst>
                <a:tab pos="240665" algn="l"/>
                <a:tab pos="241300" algn="l"/>
              </a:tabLst>
            </a:pPr>
            <a:r>
              <a:rPr sz="1700" spc="-135" dirty="0">
                <a:solidFill>
                  <a:srgbClr val="57575A"/>
                </a:solidFill>
                <a:latin typeface="Arial"/>
                <a:cs typeface="Arial"/>
              </a:rPr>
              <a:t>Areas </a:t>
            </a:r>
            <a:r>
              <a:rPr sz="1700" spc="-5" dirty="0">
                <a:solidFill>
                  <a:srgbClr val="57575A"/>
                </a:solidFill>
                <a:latin typeface="Arial"/>
                <a:cs typeface="Arial"/>
              </a:rPr>
              <a:t>with </a:t>
            </a:r>
            <a:r>
              <a:rPr sz="1700" spc="-70" dirty="0">
                <a:solidFill>
                  <a:srgbClr val="57575A"/>
                </a:solidFill>
                <a:latin typeface="Arial"/>
                <a:cs typeface="Arial"/>
              </a:rPr>
              <a:t>performance </a:t>
            </a:r>
            <a:r>
              <a:rPr sz="1700" spc="-150" dirty="0">
                <a:solidFill>
                  <a:srgbClr val="57575A"/>
                </a:solidFill>
                <a:latin typeface="Arial"/>
                <a:cs typeface="Arial"/>
              </a:rPr>
              <a:t>gaps </a:t>
            </a:r>
            <a:r>
              <a:rPr sz="1700" spc="-60" dirty="0">
                <a:solidFill>
                  <a:srgbClr val="57575A"/>
                </a:solidFill>
                <a:latin typeface="Arial"/>
                <a:cs typeface="Arial"/>
              </a:rPr>
              <a:t>between</a:t>
            </a:r>
            <a:r>
              <a:rPr sz="1700" spc="-20" dirty="0">
                <a:solidFill>
                  <a:srgbClr val="57575A"/>
                </a:solidFill>
                <a:latin typeface="Arial"/>
                <a:cs typeface="Arial"/>
              </a:rPr>
              <a:t> </a:t>
            </a:r>
            <a:r>
              <a:rPr sz="1700" spc="-95" dirty="0">
                <a:solidFill>
                  <a:srgbClr val="57575A"/>
                </a:solidFill>
                <a:latin typeface="Arial"/>
                <a:cs typeface="Arial"/>
              </a:rPr>
              <a:t>groups</a:t>
            </a:r>
            <a:endParaRPr sz="1700">
              <a:latin typeface="Arial"/>
              <a:cs typeface="Arial"/>
            </a:endParaRPr>
          </a:p>
        </p:txBody>
      </p:sp>
      <p:sp>
        <p:nvSpPr>
          <p:cNvPr id="34" name="object 34"/>
          <p:cNvSpPr/>
          <p:nvPr/>
        </p:nvSpPr>
        <p:spPr>
          <a:xfrm>
            <a:off x="9296400" y="3056635"/>
            <a:ext cx="602615" cy="234950"/>
          </a:xfrm>
          <a:custGeom>
            <a:avLst/>
            <a:gdLst/>
            <a:ahLst/>
            <a:cxnLst/>
            <a:rect l="l" t="t" r="r" b="b"/>
            <a:pathLst>
              <a:path w="602615" h="234950">
                <a:moveTo>
                  <a:pt x="73767" y="29752"/>
                </a:moveTo>
                <a:lnTo>
                  <a:pt x="69430" y="41684"/>
                </a:lnTo>
                <a:lnTo>
                  <a:pt x="597916" y="234696"/>
                </a:lnTo>
                <a:lnTo>
                  <a:pt x="602233" y="222758"/>
                </a:lnTo>
                <a:lnTo>
                  <a:pt x="73767" y="29752"/>
                </a:lnTo>
                <a:close/>
              </a:path>
              <a:path w="602615" h="234950">
                <a:moveTo>
                  <a:pt x="84581" y="0"/>
                </a:moveTo>
                <a:lnTo>
                  <a:pt x="0" y="9651"/>
                </a:lnTo>
                <a:lnTo>
                  <a:pt x="58547" y="71627"/>
                </a:lnTo>
                <a:lnTo>
                  <a:pt x="69430" y="41684"/>
                </a:lnTo>
                <a:lnTo>
                  <a:pt x="57530" y="37337"/>
                </a:lnTo>
                <a:lnTo>
                  <a:pt x="61849" y="25400"/>
                </a:lnTo>
                <a:lnTo>
                  <a:pt x="75349" y="25400"/>
                </a:lnTo>
                <a:lnTo>
                  <a:pt x="84581" y="0"/>
                </a:lnTo>
                <a:close/>
              </a:path>
              <a:path w="602615" h="234950">
                <a:moveTo>
                  <a:pt x="61849" y="25400"/>
                </a:moveTo>
                <a:lnTo>
                  <a:pt x="57530" y="37337"/>
                </a:lnTo>
                <a:lnTo>
                  <a:pt x="69430" y="41684"/>
                </a:lnTo>
                <a:lnTo>
                  <a:pt x="73767" y="29752"/>
                </a:lnTo>
                <a:lnTo>
                  <a:pt x="61849" y="25400"/>
                </a:lnTo>
                <a:close/>
              </a:path>
              <a:path w="602615" h="234950">
                <a:moveTo>
                  <a:pt x="75349" y="25400"/>
                </a:moveTo>
                <a:lnTo>
                  <a:pt x="61849" y="25400"/>
                </a:lnTo>
                <a:lnTo>
                  <a:pt x="73767" y="29752"/>
                </a:lnTo>
                <a:lnTo>
                  <a:pt x="75349" y="25400"/>
                </a:lnTo>
                <a:close/>
              </a:path>
            </a:pathLst>
          </a:custGeom>
          <a:solidFill>
            <a:srgbClr val="FFFFFF"/>
          </a:solidFill>
        </p:spPr>
        <p:txBody>
          <a:bodyPr wrap="square" lIns="0" tIns="0" rIns="0" bIns="0" rtlCol="0"/>
          <a:lstStyle/>
          <a:p>
            <a:endParaRPr/>
          </a:p>
        </p:txBody>
      </p:sp>
      <p:sp>
        <p:nvSpPr>
          <p:cNvPr id="35" name="object 35"/>
          <p:cNvSpPr txBox="1">
            <a:spLocks noGrp="1"/>
          </p:cNvSpPr>
          <p:nvPr>
            <p:ph type="ftr" sz="quarter" idx="5"/>
          </p:nvPr>
        </p:nvSpPr>
        <p:spPr>
          <a:xfrm>
            <a:off x="78739" y="6596126"/>
            <a:ext cx="3676650" cy="18478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1295"/>
              </a:lnSpc>
            </a:pPr>
            <a:r>
              <a:rPr lang="en-US" spc="-95"/>
              <a:t>NS4ed</a:t>
            </a:r>
            <a:r>
              <a:rPr lang="en-US" spc="-142" baseline="24305"/>
              <a:t>TM </a:t>
            </a:r>
            <a:r>
              <a:rPr lang="en-US" spc="-75"/>
              <a:t>Pathway2Careers</a:t>
            </a:r>
            <a:r>
              <a:rPr lang="en-US" spc="-112" baseline="24305"/>
              <a:t>TM </a:t>
            </a:r>
            <a:r>
              <a:rPr lang="en-US" spc="-70"/>
              <a:t>2018 </a:t>
            </a:r>
            <a:r>
              <a:rPr lang="en-US" spc="-75"/>
              <a:t>Trademark </a:t>
            </a:r>
            <a:r>
              <a:rPr lang="en-US" spc="-100"/>
              <a:t>NS4ed,</a:t>
            </a:r>
            <a:r>
              <a:rPr lang="en-US" spc="-75"/>
              <a:t> </a:t>
            </a:r>
            <a:r>
              <a:rPr lang="en-US" spc="-195"/>
              <a:t>LLC</a:t>
            </a:r>
            <a:endParaRPr sz="1200"/>
          </a:p>
        </p:txBody>
      </p:sp>
      <p:sp>
        <p:nvSpPr>
          <p:cNvPr id="36" name="object 36"/>
          <p:cNvSpPr txBox="1">
            <a:spLocks noGrp="1"/>
          </p:cNvSpPr>
          <p:nvPr>
            <p:ph type="sldNum" sz="quarter" idx="7"/>
          </p:nvPr>
        </p:nvSpPr>
        <p:spPr>
          <a:xfrm>
            <a:off x="11882628" y="6602755"/>
            <a:ext cx="228600" cy="17843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n-US" spc="-60" smtClean="0"/>
              <a:pPr marL="38100">
                <a:lnSpc>
                  <a:spcPts val="1240"/>
                </a:lnSpc>
              </a:pPr>
              <a:t>36</a:t>
            </a:fld>
            <a:endParaRPr spc="-60" dirty="0"/>
          </a:p>
        </p:txBody>
      </p:sp>
    </p:spTree>
    <p:extLst>
      <p:ext uri="{BB962C8B-B14F-4D97-AF65-F5344CB8AC3E}">
        <p14:creationId xmlns:p14="http://schemas.microsoft.com/office/powerpoint/2010/main" val="12131914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216894" y="345440"/>
            <a:ext cx="7773334" cy="5990335"/>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6487667" y="3649979"/>
            <a:ext cx="1847214" cy="2755900"/>
          </a:xfrm>
          <a:custGeom>
            <a:avLst/>
            <a:gdLst/>
            <a:ahLst/>
            <a:cxnLst/>
            <a:rect l="l" t="t" r="r" b="b"/>
            <a:pathLst>
              <a:path w="1847215" h="2755900">
                <a:moveTo>
                  <a:pt x="0" y="2755392"/>
                </a:moveTo>
                <a:lnTo>
                  <a:pt x="1847088" y="2755392"/>
                </a:lnTo>
                <a:lnTo>
                  <a:pt x="1847088" y="0"/>
                </a:lnTo>
                <a:lnTo>
                  <a:pt x="0" y="0"/>
                </a:lnTo>
                <a:lnTo>
                  <a:pt x="0" y="2755392"/>
                </a:lnTo>
                <a:close/>
              </a:path>
            </a:pathLst>
          </a:custGeom>
          <a:ln w="45719">
            <a:solidFill>
              <a:srgbClr val="C00000"/>
            </a:solidFill>
          </a:ln>
        </p:spPr>
        <p:txBody>
          <a:bodyPr wrap="square" lIns="0" tIns="0" rIns="0" bIns="0" rtlCol="0"/>
          <a:lstStyle/>
          <a:p>
            <a:endParaRPr/>
          </a:p>
        </p:txBody>
      </p:sp>
      <p:sp>
        <p:nvSpPr>
          <p:cNvPr id="4" name="object 4"/>
          <p:cNvSpPr/>
          <p:nvPr/>
        </p:nvSpPr>
        <p:spPr>
          <a:xfrm>
            <a:off x="6670547" y="5478779"/>
            <a:ext cx="1511935" cy="277495"/>
          </a:xfrm>
          <a:custGeom>
            <a:avLst/>
            <a:gdLst/>
            <a:ahLst/>
            <a:cxnLst/>
            <a:rect l="l" t="t" r="r" b="b"/>
            <a:pathLst>
              <a:path w="1511934" h="277495">
                <a:moveTo>
                  <a:pt x="0" y="277368"/>
                </a:moveTo>
                <a:lnTo>
                  <a:pt x="1511807" y="277368"/>
                </a:lnTo>
                <a:lnTo>
                  <a:pt x="1511807" y="0"/>
                </a:lnTo>
                <a:lnTo>
                  <a:pt x="0" y="0"/>
                </a:lnTo>
                <a:lnTo>
                  <a:pt x="0" y="277368"/>
                </a:lnTo>
                <a:close/>
              </a:path>
            </a:pathLst>
          </a:custGeom>
          <a:solidFill>
            <a:srgbClr val="FBEB08">
              <a:alpha val="18823"/>
            </a:srgbClr>
          </a:solidFill>
        </p:spPr>
        <p:txBody>
          <a:bodyPr wrap="square" lIns="0" tIns="0" rIns="0" bIns="0" rtlCol="0"/>
          <a:lstStyle/>
          <a:p>
            <a:endParaRPr/>
          </a:p>
        </p:txBody>
      </p:sp>
      <p:sp>
        <p:nvSpPr>
          <p:cNvPr id="5" name="object 5"/>
          <p:cNvSpPr/>
          <p:nvPr/>
        </p:nvSpPr>
        <p:spPr>
          <a:xfrm>
            <a:off x="6670547" y="5478779"/>
            <a:ext cx="1511935" cy="277495"/>
          </a:xfrm>
          <a:custGeom>
            <a:avLst/>
            <a:gdLst/>
            <a:ahLst/>
            <a:cxnLst/>
            <a:rect l="l" t="t" r="r" b="b"/>
            <a:pathLst>
              <a:path w="1511934" h="277495">
                <a:moveTo>
                  <a:pt x="0" y="277368"/>
                </a:moveTo>
                <a:lnTo>
                  <a:pt x="1511807" y="277368"/>
                </a:lnTo>
                <a:lnTo>
                  <a:pt x="1511807" y="0"/>
                </a:lnTo>
                <a:lnTo>
                  <a:pt x="0" y="0"/>
                </a:lnTo>
                <a:lnTo>
                  <a:pt x="0" y="277368"/>
                </a:lnTo>
                <a:close/>
              </a:path>
            </a:pathLst>
          </a:custGeom>
          <a:ln w="27432">
            <a:solidFill>
              <a:srgbClr val="FFC000"/>
            </a:solidFill>
          </a:ln>
        </p:spPr>
        <p:txBody>
          <a:bodyPr wrap="square" lIns="0" tIns="0" rIns="0" bIns="0" rtlCol="0"/>
          <a:lstStyle/>
          <a:p>
            <a:endParaRPr/>
          </a:p>
        </p:txBody>
      </p:sp>
      <p:sp>
        <p:nvSpPr>
          <p:cNvPr id="6" name="object 6"/>
          <p:cNvSpPr txBox="1">
            <a:spLocks noGrp="1"/>
          </p:cNvSpPr>
          <p:nvPr>
            <p:ph type="ftr" sz="quarter" idx="5"/>
          </p:nvPr>
        </p:nvSpPr>
        <p:spPr>
          <a:xfrm>
            <a:off x="78739" y="6596126"/>
            <a:ext cx="3676650" cy="18478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1295"/>
              </a:lnSpc>
            </a:pPr>
            <a:r>
              <a:rPr lang="en-US" spc="-95"/>
              <a:t>NS4ed</a:t>
            </a:r>
            <a:r>
              <a:rPr lang="en-US" spc="-142" baseline="24305"/>
              <a:t>TM </a:t>
            </a:r>
            <a:r>
              <a:rPr lang="en-US" spc="-75"/>
              <a:t>Pathway2Careers</a:t>
            </a:r>
            <a:r>
              <a:rPr lang="en-US" spc="-112" baseline="24305"/>
              <a:t>TM </a:t>
            </a:r>
            <a:r>
              <a:rPr lang="en-US" spc="-70"/>
              <a:t>2018 </a:t>
            </a:r>
            <a:r>
              <a:rPr lang="en-US" spc="-75"/>
              <a:t>Trademark </a:t>
            </a:r>
            <a:r>
              <a:rPr lang="en-US" spc="-100"/>
              <a:t>NS4ed,</a:t>
            </a:r>
            <a:r>
              <a:rPr lang="en-US" spc="-75"/>
              <a:t> </a:t>
            </a:r>
            <a:r>
              <a:rPr lang="en-US" spc="-195"/>
              <a:t>LLC</a:t>
            </a:r>
            <a:endParaRPr sz="1200"/>
          </a:p>
        </p:txBody>
      </p:sp>
      <p:sp>
        <p:nvSpPr>
          <p:cNvPr id="7" name="object 7"/>
          <p:cNvSpPr txBox="1">
            <a:spLocks noGrp="1"/>
          </p:cNvSpPr>
          <p:nvPr>
            <p:ph type="sldNum" sz="quarter" idx="7"/>
          </p:nvPr>
        </p:nvSpPr>
        <p:spPr>
          <a:xfrm>
            <a:off x="11882628" y="6602755"/>
            <a:ext cx="228600" cy="17843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n-US" spc="-60" smtClean="0"/>
              <a:pPr marL="38100">
                <a:lnSpc>
                  <a:spcPts val="1240"/>
                </a:lnSpc>
              </a:pPr>
              <a:t>37</a:t>
            </a:fld>
            <a:endParaRPr spc="-60" dirty="0"/>
          </a:p>
        </p:txBody>
      </p:sp>
    </p:spTree>
    <p:extLst>
      <p:ext uri="{BB962C8B-B14F-4D97-AF65-F5344CB8AC3E}">
        <p14:creationId xmlns:p14="http://schemas.microsoft.com/office/powerpoint/2010/main" val="37676536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7244" y="334213"/>
            <a:ext cx="3854450" cy="574675"/>
          </a:xfrm>
          <a:prstGeom prst="rect">
            <a:avLst/>
          </a:prstGeom>
        </p:spPr>
        <p:txBody>
          <a:bodyPr vert="horz" wrap="square" lIns="0" tIns="12700" rIns="0" bIns="0" rtlCol="0">
            <a:spAutoFit/>
          </a:bodyPr>
          <a:lstStyle/>
          <a:p>
            <a:pPr marL="12700">
              <a:lnSpc>
                <a:spcPct val="100000"/>
              </a:lnSpc>
              <a:spcBef>
                <a:spcPts val="100"/>
              </a:spcBef>
            </a:pPr>
            <a:r>
              <a:rPr spc="-120" dirty="0"/>
              <a:t>Perkins </a:t>
            </a:r>
            <a:r>
              <a:rPr spc="-150" dirty="0"/>
              <a:t>V</a:t>
            </a:r>
            <a:r>
              <a:rPr spc="40" dirty="0"/>
              <a:t> </a:t>
            </a:r>
            <a:r>
              <a:rPr spc="-40" dirty="0"/>
              <a:t>Overview</a:t>
            </a:r>
          </a:p>
        </p:txBody>
      </p:sp>
      <p:sp>
        <p:nvSpPr>
          <p:cNvPr id="3" name="object 3"/>
          <p:cNvSpPr txBox="1"/>
          <p:nvPr/>
        </p:nvSpPr>
        <p:spPr>
          <a:xfrm>
            <a:off x="1060196" y="1261059"/>
            <a:ext cx="4517390" cy="3467100"/>
          </a:xfrm>
          <a:prstGeom prst="rect">
            <a:avLst/>
          </a:prstGeom>
        </p:spPr>
        <p:txBody>
          <a:bodyPr vert="horz" wrap="square" lIns="0" tIns="12700" rIns="0" bIns="0" rtlCol="0">
            <a:spAutoFit/>
          </a:bodyPr>
          <a:lstStyle/>
          <a:p>
            <a:pPr marR="213995" algn="ctr">
              <a:lnSpc>
                <a:spcPts val="2735"/>
              </a:lnSpc>
              <a:spcBef>
                <a:spcPts val="100"/>
              </a:spcBef>
            </a:pPr>
            <a:r>
              <a:rPr sz="2400" spc="-204" dirty="0">
                <a:solidFill>
                  <a:srgbClr val="6FAC46"/>
                </a:solidFill>
                <a:latin typeface="Arial"/>
                <a:cs typeface="Arial"/>
              </a:rPr>
              <a:t>Processes </a:t>
            </a:r>
            <a:r>
              <a:rPr sz="2400" spc="-130" dirty="0">
                <a:solidFill>
                  <a:srgbClr val="6FAC46"/>
                </a:solidFill>
                <a:latin typeface="Arial"/>
                <a:cs typeface="Arial"/>
              </a:rPr>
              <a:t>and</a:t>
            </a:r>
            <a:r>
              <a:rPr sz="2400" spc="-70" dirty="0">
                <a:solidFill>
                  <a:srgbClr val="6FAC46"/>
                </a:solidFill>
                <a:latin typeface="Arial"/>
                <a:cs typeface="Arial"/>
              </a:rPr>
              <a:t> </a:t>
            </a:r>
            <a:r>
              <a:rPr sz="2400" spc="-130" dirty="0">
                <a:solidFill>
                  <a:srgbClr val="6FAC46"/>
                </a:solidFill>
                <a:latin typeface="Arial"/>
                <a:cs typeface="Arial"/>
              </a:rPr>
              <a:t>Requirements</a:t>
            </a:r>
            <a:endParaRPr sz="2400">
              <a:latin typeface="Arial"/>
              <a:cs typeface="Arial"/>
            </a:endParaRPr>
          </a:p>
          <a:p>
            <a:pPr marR="205740" algn="ctr">
              <a:lnSpc>
                <a:spcPts val="2735"/>
              </a:lnSpc>
            </a:pPr>
            <a:r>
              <a:rPr sz="2400" spc="-55" dirty="0">
                <a:solidFill>
                  <a:srgbClr val="6FAC46"/>
                </a:solidFill>
                <a:latin typeface="Arial"/>
                <a:cs typeface="Arial"/>
              </a:rPr>
              <a:t>at </a:t>
            </a:r>
            <a:r>
              <a:rPr sz="2400" spc="-40" dirty="0">
                <a:solidFill>
                  <a:srgbClr val="6FAC46"/>
                </a:solidFill>
                <a:latin typeface="Arial"/>
                <a:cs typeface="Arial"/>
              </a:rPr>
              <a:t>the </a:t>
            </a:r>
            <a:r>
              <a:rPr sz="2400" spc="-165" dirty="0">
                <a:solidFill>
                  <a:srgbClr val="6FAC46"/>
                </a:solidFill>
                <a:latin typeface="Arial"/>
                <a:cs typeface="Arial"/>
              </a:rPr>
              <a:t>Local</a:t>
            </a:r>
            <a:r>
              <a:rPr sz="2400" spc="-325" dirty="0">
                <a:solidFill>
                  <a:srgbClr val="6FAC46"/>
                </a:solidFill>
                <a:latin typeface="Arial"/>
                <a:cs typeface="Arial"/>
              </a:rPr>
              <a:t> </a:t>
            </a:r>
            <a:r>
              <a:rPr sz="2400" spc="-165" dirty="0">
                <a:solidFill>
                  <a:srgbClr val="6FAC46"/>
                </a:solidFill>
                <a:latin typeface="Arial"/>
                <a:cs typeface="Arial"/>
              </a:rPr>
              <a:t>Level</a:t>
            </a:r>
            <a:endParaRPr sz="2400">
              <a:latin typeface="Arial"/>
              <a:cs typeface="Arial"/>
            </a:endParaRPr>
          </a:p>
          <a:p>
            <a:pPr>
              <a:lnSpc>
                <a:spcPct val="100000"/>
              </a:lnSpc>
              <a:spcBef>
                <a:spcPts val="45"/>
              </a:spcBef>
            </a:pPr>
            <a:endParaRPr sz="1850">
              <a:latin typeface="Arial"/>
              <a:cs typeface="Arial"/>
            </a:endParaRPr>
          </a:p>
          <a:p>
            <a:pPr marL="241300" marR="5080" indent="-228600">
              <a:lnSpc>
                <a:spcPct val="90100"/>
              </a:lnSpc>
              <a:buChar char="•"/>
              <a:tabLst>
                <a:tab pos="240665" algn="l"/>
                <a:tab pos="241300" algn="l"/>
              </a:tabLst>
            </a:pPr>
            <a:r>
              <a:rPr sz="2000" spc="-215" dirty="0">
                <a:solidFill>
                  <a:srgbClr val="57575A"/>
                </a:solidFill>
                <a:latin typeface="Arial"/>
                <a:cs typeface="Arial"/>
              </a:rPr>
              <a:t>A </a:t>
            </a:r>
            <a:r>
              <a:rPr sz="2000" spc="-45" dirty="0">
                <a:solidFill>
                  <a:srgbClr val="57575A"/>
                </a:solidFill>
                <a:latin typeface="Arial"/>
                <a:cs typeface="Arial"/>
              </a:rPr>
              <a:t>fair </a:t>
            </a:r>
            <a:r>
              <a:rPr sz="2000" spc="-75" dirty="0">
                <a:solidFill>
                  <a:srgbClr val="57575A"/>
                </a:solidFill>
                <a:latin typeface="Arial"/>
                <a:cs typeface="Arial"/>
              </a:rPr>
              <a:t>amount </a:t>
            </a:r>
            <a:r>
              <a:rPr sz="2000" spc="-25" dirty="0">
                <a:solidFill>
                  <a:srgbClr val="57575A"/>
                </a:solidFill>
                <a:latin typeface="Arial"/>
                <a:cs typeface="Arial"/>
              </a:rPr>
              <a:t>of </a:t>
            </a:r>
            <a:r>
              <a:rPr sz="2000" spc="-45" dirty="0">
                <a:solidFill>
                  <a:srgbClr val="57575A"/>
                </a:solidFill>
                <a:latin typeface="Arial"/>
                <a:cs typeface="Arial"/>
              </a:rPr>
              <a:t>attention </a:t>
            </a:r>
            <a:r>
              <a:rPr sz="2000" spc="-114" dirty="0">
                <a:solidFill>
                  <a:srgbClr val="57575A"/>
                </a:solidFill>
                <a:latin typeface="Arial"/>
                <a:cs typeface="Arial"/>
              </a:rPr>
              <a:t>and </a:t>
            </a:r>
            <a:r>
              <a:rPr sz="2000" spc="-125" dirty="0">
                <a:solidFill>
                  <a:srgbClr val="57575A"/>
                </a:solidFill>
                <a:latin typeface="Arial"/>
                <a:cs typeface="Arial"/>
              </a:rPr>
              <a:t>discussion  </a:t>
            </a:r>
            <a:r>
              <a:rPr sz="2000" spc="-165" dirty="0">
                <a:solidFill>
                  <a:srgbClr val="57575A"/>
                </a:solidFill>
                <a:latin typeface="Arial"/>
                <a:cs typeface="Arial"/>
              </a:rPr>
              <a:t>has </a:t>
            </a:r>
            <a:r>
              <a:rPr sz="2000" spc="-105" dirty="0">
                <a:solidFill>
                  <a:srgbClr val="57575A"/>
                </a:solidFill>
                <a:latin typeface="Arial"/>
                <a:cs typeface="Arial"/>
              </a:rPr>
              <a:t>been </a:t>
            </a:r>
            <a:r>
              <a:rPr sz="2000" spc="-114" dirty="0">
                <a:solidFill>
                  <a:srgbClr val="57575A"/>
                </a:solidFill>
                <a:latin typeface="Arial"/>
                <a:cs typeface="Arial"/>
              </a:rPr>
              <a:t>focused </a:t>
            </a:r>
            <a:r>
              <a:rPr sz="2000" spc="-80" dirty="0">
                <a:solidFill>
                  <a:srgbClr val="57575A"/>
                </a:solidFill>
                <a:latin typeface="Arial"/>
                <a:cs typeface="Arial"/>
              </a:rPr>
              <a:t>on </a:t>
            </a:r>
            <a:r>
              <a:rPr sz="2000" spc="-40" dirty="0">
                <a:solidFill>
                  <a:srgbClr val="57575A"/>
                </a:solidFill>
                <a:latin typeface="Arial"/>
                <a:cs typeface="Arial"/>
              </a:rPr>
              <a:t>the </a:t>
            </a:r>
            <a:r>
              <a:rPr sz="2000" spc="-145" dirty="0">
                <a:solidFill>
                  <a:srgbClr val="57575A"/>
                </a:solidFill>
                <a:latin typeface="Arial"/>
                <a:cs typeface="Arial"/>
              </a:rPr>
              <a:t>Local </a:t>
            </a:r>
            <a:r>
              <a:rPr sz="2000" spc="-80" dirty="0">
                <a:solidFill>
                  <a:srgbClr val="57575A"/>
                </a:solidFill>
                <a:latin typeface="Arial"/>
                <a:cs typeface="Arial"/>
              </a:rPr>
              <a:t>Application  </a:t>
            </a:r>
            <a:r>
              <a:rPr sz="2000" spc="-110" dirty="0">
                <a:solidFill>
                  <a:srgbClr val="57575A"/>
                </a:solidFill>
                <a:latin typeface="Arial"/>
                <a:cs typeface="Arial"/>
              </a:rPr>
              <a:t>(Section</a:t>
            </a:r>
            <a:r>
              <a:rPr sz="2000" spc="-95" dirty="0">
                <a:solidFill>
                  <a:srgbClr val="57575A"/>
                </a:solidFill>
                <a:latin typeface="Arial"/>
                <a:cs typeface="Arial"/>
              </a:rPr>
              <a:t> 134)</a:t>
            </a:r>
            <a:endParaRPr sz="2000">
              <a:latin typeface="Arial"/>
              <a:cs typeface="Arial"/>
            </a:endParaRPr>
          </a:p>
          <a:p>
            <a:pPr>
              <a:lnSpc>
                <a:spcPct val="100000"/>
              </a:lnSpc>
              <a:spcBef>
                <a:spcPts val="25"/>
              </a:spcBef>
              <a:buClr>
                <a:srgbClr val="57575A"/>
              </a:buClr>
              <a:buFont typeface="Arial"/>
              <a:buChar char="•"/>
            </a:pPr>
            <a:endParaRPr sz="1650">
              <a:latin typeface="Arial"/>
              <a:cs typeface="Arial"/>
            </a:endParaRPr>
          </a:p>
          <a:p>
            <a:pPr marL="241300" indent="-228600">
              <a:lnSpc>
                <a:spcPts val="2280"/>
              </a:lnSpc>
              <a:buChar char="•"/>
              <a:tabLst>
                <a:tab pos="240665" algn="l"/>
                <a:tab pos="241300" algn="l"/>
              </a:tabLst>
            </a:pPr>
            <a:r>
              <a:rPr sz="2000" spc="-150" dirty="0">
                <a:solidFill>
                  <a:srgbClr val="57575A"/>
                </a:solidFill>
                <a:latin typeface="Arial"/>
                <a:cs typeface="Arial"/>
              </a:rPr>
              <a:t>This </a:t>
            </a:r>
            <a:r>
              <a:rPr sz="2000" spc="-125" dirty="0">
                <a:solidFill>
                  <a:srgbClr val="57575A"/>
                </a:solidFill>
                <a:latin typeface="Arial"/>
                <a:cs typeface="Arial"/>
              </a:rPr>
              <a:t>is </a:t>
            </a:r>
            <a:r>
              <a:rPr sz="2000" spc="-50" dirty="0">
                <a:solidFill>
                  <a:srgbClr val="57575A"/>
                </a:solidFill>
                <a:latin typeface="Arial"/>
                <a:cs typeface="Arial"/>
              </a:rPr>
              <a:t>primarily </a:t>
            </a:r>
            <a:r>
              <a:rPr sz="2000" spc="-100" dirty="0">
                <a:solidFill>
                  <a:srgbClr val="57575A"/>
                </a:solidFill>
                <a:latin typeface="Arial"/>
                <a:cs typeface="Arial"/>
              </a:rPr>
              <a:t>due </a:t>
            </a:r>
            <a:r>
              <a:rPr sz="2000" spc="-5" dirty="0">
                <a:solidFill>
                  <a:srgbClr val="57575A"/>
                </a:solidFill>
                <a:latin typeface="Arial"/>
                <a:cs typeface="Arial"/>
              </a:rPr>
              <a:t>to </a:t>
            </a:r>
            <a:r>
              <a:rPr sz="2000" spc="-40" dirty="0">
                <a:solidFill>
                  <a:srgbClr val="57575A"/>
                </a:solidFill>
                <a:latin typeface="Arial"/>
                <a:cs typeface="Arial"/>
              </a:rPr>
              <a:t>the </a:t>
            </a:r>
            <a:r>
              <a:rPr sz="2000" spc="-60" dirty="0">
                <a:solidFill>
                  <a:srgbClr val="57575A"/>
                </a:solidFill>
                <a:latin typeface="Arial"/>
                <a:cs typeface="Arial"/>
              </a:rPr>
              <a:t>addition </a:t>
            </a:r>
            <a:r>
              <a:rPr sz="2000" spc="-25" dirty="0">
                <a:solidFill>
                  <a:srgbClr val="57575A"/>
                </a:solidFill>
                <a:latin typeface="Arial"/>
                <a:cs typeface="Arial"/>
              </a:rPr>
              <a:t>of</a:t>
            </a:r>
            <a:r>
              <a:rPr sz="2000" spc="-190" dirty="0">
                <a:solidFill>
                  <a:srgbClr val="57575A"/>
                </a:solidFill>
                <a:latin typeface="Arial"/>
                <a:cs typeface="Arial"/>
              </a:rPr>
              <a:t> </a:t>
            </a:r>
            <a:r>
              <a:rPr sz="2000" spc="-40" dirty="0">
                <a:solidFill>
                  <a:srgbClr val="57575A"/>
                </a:solidFill>
                <a:latin typeface="Arial"/>
                <a:cs typeface="Arial"/>
              </a:rPr>
              <a:t>the</a:t>
            </a:r>
            <a:endParaRPr sz="2000">
              <a:latin typeface="Arial"/>
              <a:cs typeface="Arial"/>
            </a:endParaRPr>
          </a:p>
          <a:p>
            <a:pPr marL="241300">
              <a:lnSpc>
                <a:spcPts val="2280"/>
              </a:lnSpc>
            </a:pPr>
            <a:r>
              <a:rPr sz="2000" i="1" spc="-130" dirty="0">
                <a:solidFill>
                  <a:srgbClr val="F7931E"/>
                </a:solidFill>
                <a:latin typeface="Arial"/>
                <a:cs typeface="Arial"/>
              </a:rPr>
              <a:t>Local </a:t>
            </a:r>
            <a:r>
              <a:rPr sz="2000" i="1" spc="-180" dirty="0">
                <a:solidFill>
                  <a:srgbClr val="F7931E"/>
                </a:solidFill>
                <a:latin typeface="Arial"/>
                <a:cs typeface="Arial"/>
              </a:rPr>
              <a:t>Needs</a:t>
            </a:r>
            <a:r>
              <a:rPr sz="2000" i="1" spc="-90" dirty="0">
                <a:solidFill>
                  <a:srgbClr val="F7931E"/>
                </a:solidFill>
                <a:latin typeface="Arial"/>
                <a:cs typeface="Arial"/>
              </a:rPr>
              <a:t> </a:t>
            </a:r>
            <a:r>
              <a:rPr sz="2000" i="1" spc="-165" dirty="0">
                <a:solidFill>
                  <a:srgbClr val="F7931E"/>
                </a:solidFill>
                <a:latin typeface="Arial"/>
                <a:cs typeface="Arial"/>
              </a:rPr>
              <a:t>Assessment</a:t>
            </a:r>
            <a:endParaRPr sz="2000">
              <a:latin typeface="Arial"/>
              <a:cs typeface="Arial"/>
            </a:endParaRPr>
          </a:p>
          <a:p>
            <a:pPr>
              <a:lnSpc>
                <a:spcPct val="100000"/>
              </a:lnSpc>
              <a:spcBef>
                <a:spcPts val="25"/>
              </a:spcBef>
            </a:pPr>
            <a:endParaRPr sz="1650">
              <a:latin typeface="Arial"/>
              <a:cs typeface="Arial"/>
            </a:endParaRPr>
          </a:p>
          <a:p>
            <a:pPr marL="227965" marR="78105" indent="-227965">
              <a:lnSpc>
                <a:spcPts val="2280"/>
              </a:lnSpc>
              <a:spcBef>
                <a:spcPts val="5"/>
              </a:spcBef>
              <a:buChar char="•"/>
              <a:tabLst>
                <a:tab pos="227965" algn="l"/>
                <a:tab pos="241300" algn="l"/>
              </a:tabLst>
            </a:pPr>
            <a:r>
              <a:rPr sz="2000" spc="-145" dirty="0">
                <a:solidFill>
                  <a:srgbClr val="57575A"/>
                </a:solidFill>
                <a:latin typeface="Arial"/>
                <a:cs typeface="Arial"/>
              </a:rPr>
              <a:t>States </a:t>
            </a:r>
            <a:r>
              <a:rPr sz="2000" spc="-25" dirty="0">
                <a:solidFill>
                  <a:srgbClr val="57575A"/>
                </a:solidFill>
                <a:latin typeface="Arial"/>
                <a:cs typeface="Arial"/>
              </a:rPr>
              <a:t>will </a:t>
            </a:r>
            <a:r>
              <a:rPr sz="2000" spc="-40" dirty="0">
                <a:solidFill>
                  <a:srgbClr val="57575A"/>
                </a:solidFill>
                <a:latin typeface="Arial"/>
                <a:cs typeface="Arial"/>
              </a:rPr>
              <a:t>often </a:t>
            </a:r>
            <a:r>
              <a:rPr sz="2000" spc="-140" dirty="0">
                <a:solidFill>
                  <a:srgbClr val="57575A"/>
                </a:solidFill>
                <a:latin typeface="Arial"/>
                <a:cs typeface="Arial"/>
              </a:rPr>
              <a:t>have </a:t>
            </a:r>
            <a:r>
              <a:rPr sz="2000" spc="-95" dirty="0">
                <a:solidFill>
                  <a:srgbClr val="57575A"/>
                </a:solidFill>
                <a:latin typeface="Arial"/>
                <a:cs typeface="Arial"/>
              </a:rPr>
              <a:t>specific</a:t>
            </a:r>
            <a:r>
              <a:rPr sz="2000" spc="-110" dirty="0">
                <a:solidFill>
                  <a:srgbClr val="57575A"/>
                </a:solidFill>
                <a:latin typeface="Arial"/>
                <a:cs typeface="Arial"/>
              </a:rPr>
              <a:t> </a:t>
            </a:r>
            <a:r>
              <a:rPr sz="2000" spc="-105" dirty="0">
                <a:solidFill>
                  <a:srgbClr val="57575A"/>
                </a:solidFill>
                <a:latin typeface="Arial"/>
                <a:cs typeface="Arial"/>
              </a:rPr>
              <a:t>procedures</a:t>
            </a:r>
            <a:endParaRPr sz="2000">
              <a:latin typeface="Arial"/>
              <a:cs typeface="Arial"/>
            </a:endParaRPr>
          </a:p>
          <a:p>
            <a:pPr marR="109220" algn="ctr">
              <a:lnSpc>
                <a:spcPts val="2280"/>
              </a:lnSpc>
            </a:pPr>
            <a:r>
              <a:rPr sz="2000" spc="-25" dirty="0">
                <a:solidFill>
                  <a:srgbClr val="57575A"/>
                </a:solidFill>
                <a:latin typeface="Arial"/>
                <a:cs typeface="Arial"/>
              </a:rPr>
              <a:t>for </a:t>
            </a:r>
            <a:r>
              <a:rPr sz="2000" spc="-70" dirty="0">
                <a:solidFill>
                  <a:srgbClr val="57575A"/>
                </a:solidFill>
                <a:latin typeface="Arial"/>
                <a:cs typeface="Arial"/>
              </a:rPr>
              <a:t>completion </a:t>
            </a:r>
            <a:r>
              <a:rPr sz="2000" spc="-25" dirty="0">
                <a:solidFill>
                  <a:srgbClr val="57575A"/>
                </a:solidFill>
                <a:latin typeface="Arial"/>
                <a:cs typeface="Arial"/>
              </a:rPr>
              <a:t>of </a:t>
            </a:r>
            <a:r>
              <a:rPr sz="2000" spc="-40" dirty="0">
                <a:solidFill>
                  <a:srgbClr val="57575A"/>
                </a:solidFill>
                <a:latin typeface="Arial"/>
                <a:cs typeface="Arial"/>
              </a:rPr>
              <a:t>the </a:t>
            </a:r>
            <a:r>
              <a:rPr sz="2000" spc="-95" dirty="0">
                <a:solidFill>
                  <a:srgbClr val="57575A"/>
                </a:solidFill>
                <a:latin typeface="Arial"/>
                <a:cs typeface="Arial"/>
              </a:rPr>
              <a:t>local</a:t>
            </a:r>
            <a:r>
              <a:rPr sz="2000" spc="-265" dirty="0">
                <a:solidFill>
                  <a:srgbClr val="57575A"/>
                </a:solidFill>
                <a:latin typeface="Arial"/>
                <a:cs typeface="Arial"/>
              </a:rPr>
              <a:t> </a:t>
            </a:r>
            <a:r>
              <a:rPr sz="2000" spc="-80" dirty="0">
                <a:solidFill>
                  <a:srgbClr val="57575A"/>
                </a:solidFill>
                <a:latin typeface="Arial"/>
                <a:cs typeface="Arial"/>
              </a:rPr>
              <a:t>application.</a:t>
            </a:r>
            <a:endParaRPr sz="2000">
              <a:latin typeface="Arial"/>
              <a:cs typeface="Arial"/>
            </a:endParaRPr>
          </a:p>
        </p:txBody>
      </p:sp>
      <p:graphicFrame>
        <p:nvGraphicFramePr>
          <p:cNvPr id="4" name="object 4"/>
          <p:cNvGraphicFramePr>
            <a:graphicFrameLocks noGrp="1"/>
          </p:cNvGraphicFramePr>
          <p:nvPr/>
        </p:nvGraphicFramePr>
        <p:xfrm>
          <a:off x="6289675" y="1276222"/>
          <a:ext cx="5130800" cy="5001182"/>
        </p:xfrm>
        <a:graphic>
          <a:graphicData uri="http://schemas.openxmlformats.org/drawingml/2006/table">
            <a:tbl>
              <a:tblPr firstRow="1" bandRow="1">
                <a:tableStyleId>{2D5ABB26-0587-4C30-8999-92F81FD0307C}</a:tableStyleId>
              </a:tblPr>
              <a:tblGrid>
                <a:gridCol w="539750">
                  <a:extLst>
                    <a:ext uri="{9D8B030D-6E8A-4147-A177-3AD203B41FA5}">
                      <a16:colId xmlns:a16="http://schemas.microsoft.com/office/drawing/2014/main" val="20000"/>
                    </a:ext>
                  </a:extLst>
                </a:gridCol>
                <a:gridCol w="4591050">
                  <a:extLst>
                    <a:ext uri="{9D8B030D-6E8A-4147-A177-3AD203B41FA5}">
                      <a16:colId xmlns:a16="http://schemas.microsoft.com/office/drawing/2014/main" val="20001"/>
                    </a:ext>
                  </a:extLst>
                </a:gridCol>
              </a:tblGrid>
              <a:tr h="467487">
                <a:tc gridSpan="2">
                  <a:txBody>
                    <a:bodyPr/>
                    <a:lstStyle/>
                    <a:p>
                      <a:pPr algn="ctr">
                        <a:lnSpc>
                          <a:spcPct val="100000"/>
                        </a:lnSpc>
                        <a:spcBef>
                          <a:spcPts val="645"/>
                        </a:spcBef>
                      </a:pPr>
                      <a:r>
                        <a:rPr sz="1800" b="1" spc="-140" dirty="0">
                          <a:solidFill>
                            <a:srgbClr val="FFFFFF"/>
                          </a:solidFill>
                          <a:latin typeface="Arial"/>
                          <a:cs typeface="Arial"/>
                        </a:rPr>
                        <a:t>Parts </a:t>
                      </a:r>
                      <a:r>
                        <a:rPr sz="1800" b="1" spc="-90" dirty="0">
                          <a:solidFill>
                            <a:srgbClr val="FFFFFF"/>
                          </a:solidFill>
                          <a:latin typeface="Arial"/>
                          <a:cs typeface="Arial"/>
                        </a:rPr>
                        <a:t>of </a:t>
                      </a:r>
                      <a:r>
                        <a:rPr sz="1800" b="1" spc="-70" dirty="0">
                          <a:solidFill>
                            <a:srgbClr val="FFFFFF"/>
                          </a:solidFill>
                          <a:latin typeface="Arial"/>
                          <a:cs typeface="Arial"/>
                        </a:rPr>
                        <a:t>the </a:t>
                      </a:r>
                      <a:r>
                        <a:rPr sz="1800" b="1" spc="-185" dirty="0">
                          <a:solidFill>
                            <a:srgbClr val="FFFFFF"/>
                          </a:solidFill>
                          <a:latin typeface="Arial"/>
                          <a:cs typeface="Arial"/>
                        </a:rPr>
                        <a:t>Local</a:t>
                      </a:r>
                      <a:r>
                        <a:rPr sz="1800" b="1" spc="-114" dirty="0">
                          <a:solidFill>
                            <a:srgbClr val="FFFFFF"/>
                          </a:solidFill>
                          <a:latin typeface="Arial"/>
                          <a:cs typeface="Arial"/>
                        </a:rPr>
                        <a:t> </a:t>
                      </a:r>
                      <a:r>
                        <a:rPr sz="1800" b="1" spc="-125" dirty="0">
                          <a:solidFill>
                            <a:srgbClr val="FFFFFF"/>
                          </a:solidFill>
                          <a:latin typeface="Arial"/>
                          <a:cs typeface="Arial"/>
                        </a:rPr>
                        <a:t>Application</a:t>
                      </a:r>
                      <a:endParaRPr sz="1800">
                        <a:latin typeface="Arial"/>
                        <a:cs typeface="Arial"/>
                      </a:endParaRPr>
                    </a:p>
                  </a:txBody>
                  <a:tcPr marL="0" marR="0" marT="8191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hMerge="1">
                  <a:txBody>
                    <a:bodyPr/>
                    <a:lstStyle/>
                    <a:p>
                      <a:endParaRPr/>
                    </a:p>
                  </a:txBody>
                  <a:tcPr marL="0" marR="0" marT="0" marB="0"/>
                </a:tc>
                <a:extLst>
                  <a:ext uri="{0D108BD9-81ED-4DB2-BD59-A6C34878D82A}">
                    <a16:rowId xmlns:a16="http://schemas.microsoft.com/office/drawing/2014/main" val="10000"/>
                  </a:ext>
                </a:extLst>
              </a:tr>
              <a:tr h="467487">
                <a:tc>
                  <a:txBody>
                    <a:bodyPr/>
                    <a:lstStyle/>
                    <a:p>
                      <a:pPr marL="212090">
                        <a:lnSpc>
                          <a:spcPct val="100000"/>
                        </a:lnSpc>
                        <a:spcBef>
                          <a:spcPts val="645"/>
                        </a:spcBef>
                      </a:pPr>
                      <a:r>
                        <a:rPr sz="1800" dirty="0">
                          <a:latin typeface="Arial"/>
                          <a:cs typeface="Arial"/>
                        </a:rPr>
                        <a:t>1</a:t>
                      </a:r>
                      <a:endParaRPr sz="1800">
                        <a:latin typeface="Arial"/>
                        <a:cs typeface="Arial"/>
                      </a:endParaRPr>
                    </a:p>
                  </a:txBody>
                  <a:tcPr marL="0" marR="0" marT="8191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FF1CC"/>
                    </a:solidFill>
                  </a:tcPr>
                </a:tc>
                <a:tc>
                  <a:txBody>
                    <a:bodyPr/>
                    <a:lstStyle/>
                    <a:p>
                      <a:pPr marL="92710">
                        <a:lnSpc>
                          <a:spcPct val="100000"/>
                        </a:lnSpc>
                        <a:spcBef>
                          <a:spcPts val="925"/>
                        </a:spcBef>
                      </a:pPr>
                      <a:r>
                        <a:rPr sz="1400" spc="-95" dirty="0">
                          <a:latin typeface="Arial"/>
                          <a:cs typeface="Arial"/>
                        </a:rPr>
                        <a:t>Results </a:t>
                      </a:r>
                      <a:r>
                        <a:rPr sz="1400" dirty="0">
                          <a:latin typeface="Arial"/>
                          <a:cs typeface="Arial"/>
                        </a:rPr>
                        <a:t>of </a:t>
                      </a:r>
                      <a:r>
                        <a:rPr sz="1400" spc="-70" dirty="0">
                          <a:latin typeface="Arial"/>
                          <a:cs typeface="Arial"/>
                        </a:rPr>
                        <a:t>comprehensive </a:t>
                      </a:r>
                      <a:r>
                        <a:rPr sz="1400" spc="-90" dirty="0">
                          <a:latin typeface="Arial"/>
                          <a:cs typeface="Arial"/>
                        </a:rPr>
                        <a:t>needs</a:t>
                      </a:r>
                      <a:r>
                        <a:rPr sz="1400" spc="25" dirty="0">
                          <a:latin typeface="Arial"/>
                          <a:cs typeface="Arial"/>
                        </a:rPr>
                        <a:t> </a:t>
                      </a:r>
                      <a:r>
                        <a:rPr sz="1400" spc="-95" dirty="0">
                          <a:latin typeface="Arial"/>
                          <a:cs typeface="Arial"/>
                        </a:rPr>
                        <a:t>assessment</a:t>
                      </a:r>
                      <a:endParaRPr sz="1400">
                        <a:latin typeface="Arial"/>
                        <a:cs typeface="Arial"/>
                      </a:endParaRPr>
                    </a:p>
                  </a:txBody>
                  <a:tcPr marL="0" marR="0" marT="1174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FF1CC"/>
                    </a:solidFill>
                  </a:tcPr>
                </a:tc>
                <a:extLst>
                  <a:ext uri="{0D108BD9-81ED-4DB2-BD59-A6C34878D82A}">
                    <a16:rowId xmlns:a16="http://schemas.microsoft.com/office/drawing/2014/main" val="10001"/>
                  </a:ext>
                </a:extLst>
              </a:tr>
              <a:tr h="467360">
                <a:tc>
                  <a:txBody>
                    <a:bodyPr/>
                    <a:lstStyle/>
                    <a:p>
                      <a:pPr marL="212090">
                        <a:lnSpc>
                          <a:spcPct val="100000"/>
                        </a:lnSpc>
                        <a:spcBef>
                          <a:spcPts val="650"/>
                        </a:spcBef>
                      </a:pPr>
                      <a:r>
                        <a:rPr sz="1800" dirty="0">
                          <a:latin typeface="Arial"/>
                          <a:cs typeface="Arial"/>
                        </a:rPr>
                        <a:t>2</a:t>
                      </a:r>
                      <a:endParaRPr sz="1800">
                        <a:latin typeface="Arial"/>
                        <a:cs typeface="Arial"/>
                      </a:endParaRPr>
                    </a:p>
                  </a:txBody>
                  <a:tcPr marL="0" marR="0" marT="825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2710">
                        <a:lnSpc>
                          <a:spcPct val="100000"/>
                        </a:lnSpc>
                        <a:spcBef>
                          <a:spcPts val="925"/>
                        </a:spcBef>
                      </a:pPr>
                      <a:r>
                        <a:rPr sz="1400" spc="-30" dirty="0">
                          <a:latin typeface="Arial"/>
                          <a:cs typeface="Arial"/>
                        </a:rPr>
                        <a:t>Information </a:t>
                      </a:r>
                      <a:r>
                        <a:rPr sz="1400" spc="-45" dirty="0">
                          <a:latin typeface="Arial"/>
                          <a:cs typeface="Arial"/>
                        </a:rPr>
                        <a:t>on </a:t>
                      </a:r>
                      <a:r>
                        <a:rPr sz="1400" spc="-235" dirty="0">
                          <a:latin typeface="Arial"/>
                          <a:cs typeface="Arial"/>
                        </a:rPr>
                        <a:t>CTE </a:t>
                      </a:r>
                      <a:r>
                        <a:rPr sz="1400" spc="-75" dirty="0">
                          <a:latin typeface="Arial"/>
                          <a:cs typeface="Arial"/>
                        </a:rPr>
                        <a:t>course</a:t>
                      </a:r>
                      <a:r>
                        <a:rPr sz="1400" spc="-95" dirty="0">
                          <a:latin typeface="Arial"/>
                          <a:cs typeface="Arial"/>
                        </a:rPr>
                        <a:t> </a:t>
                      </a:r>
                      <a:r>
                        <a:rPr sz="1400" spc="-50" dirty="0">
                          <a:latin typeface="Arial"/>
                          <a:cs typeface="Arial"/>
                        </a:rPr>
                        <a:t>offerings</a:t>
                      </a:r>
                      <a:endParaRPr sz="1400">
                        <a:latin typeface="Arial"/>
                        <a:cs typeface="Arial"/>
                      </a:endParaRPr>
                    </a:p>
                  </a:txBody>
                  <a:tcPr marL="0" marR="0" marT="1174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r h="576326">
                <a:tc>
                  <a:txBody>
                    <a:bodyPr/>
                    <a:lstStyle/>
                    <a:p>
                      <a:pPr marL="212090">
                        <a:lnSpc>
                          <a:spcPct val="100000"/>
                        </a:lnSpc>
                        <a:spcBef>
                          <a:spcPts val="1080"/>
                        </a:spcBef>
                      </a:pPr>
                      <a:r>
                        <a:rPr sz="1800" dirty="0">
                          <a:latin typeface="Arial"/>
                          <a:cs typeface="Arial"/>
                        </a:rPr>
                        <a:t>3</a:t>
                      </a:r>
                      <a:endParaRPr sz="1800">
                        <a:latin typeface="Arial"/>
                        <a:cs typeface="Arial"/>
                      </a:endParaRPr>
                    </a:p>
                  </a:txBody>
                  <a:tcPr marL="0" marR="0" marT="1371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92710">
                        <a:lnSpc>
                          <a:spcPct val="100000"/>
                        </a:lnSpc>
                        <a:spcBef>
                          <a:spcPts val="515"/>
                        </a:spcBef>
                      </a:pPr>
                      <a:r>
                        <a:rPr sz="1400" spc="-55" dirty="0">
                          <a:latin typeface="Arial"/>
                          <a:cs typeface="Arial"/>
                        </a:rPr>
                        <a:t>Description </a:t>
                      </a:r>
                      <a:r>
                        <a:rPr sz="1400" spc="-5" dirty="0">
                          <a:latin typeface="Arial"/>
                          <a:cs typeface="Arial"/>
                        </a:rPr>
                        <a:t>of </a:t>
                      </a:r>
                      <a:r>
                        <a:rPr sz="1400" spc="-40" dirty="0">
                          <a:latin typeface="Arial"/>
                          <a:cs typeface="Arial"/>
                        </a:rPr>
                        <a:t>how </a:t>
                      </a:r>
                      <a:r>
                        <a:rPr sz="1400" spc="-60" dirty="0">
                          <a:latin typeface="Arial"/>
                          <a:cs typeface="Arial"/>
                        </a:rPr>
                        <a:t>specific </a:t>
                      </a:r>
                      <a:r>
                        <a:rPr sz="1400" spc="-240" dirty="0">
                          <a:latin typeface="Arial"/>
                          <a:cs typeface="Arial"/>
                        </a:rPr>
                        <a:t>CTE </a:t>
                      </a:r>
                      <a:r>
                        <a:rPr sz="1400" spc="-45" dirty="0">
                          <a:latin typeface="Arial"/>
                          <a:cs typeface="Arial"/>
                        </a:rPr>
                        <a:t>activities </a:t>
                      </a:r>
                      <a:r>
                        <a:rPr sz="1400" spc="-10" dirty="0">
                          <a:latin typeface="Arial"/>
                          <a:cs typeface="Arial"/>
                        </a:rPr>
                        <a:t>will </a:t>
                      </a:r>
                      <a:r>
                        <a:rPr sz="1400" spc="-75" dirty="0">
                          <a:latin typeface="Arial"/>
                          <a:cs typeface="Arial"/>
                        </a:rPr>
                        <a:t>be </a:t>
                      </a:r>
                      <a:r>
                        <a:rPr sz="1400" spc="-50" dirty="0">
                          <a:latin typeface="Arial"/>
                          <a:cs typeface="Arial"/>
                        </a:rPr>
                        <a:t>provided</a:t>
                      </a:r>
                      <a:r>
                        <a:rPr sz="1400" spc="70" dirty="0">
                          <a:latin typeface="Arial"/>
                          <a:cs typeface="Arial"/>
                        </a:rPr>
                        <a:t> </a:t>
                      </a:r>
                      <a:r>
                        <a:rPr sz="1400" spc="-25" dirty="0">
                          <a:latin typeface="Arial"/>
                          <a:cs typeface="Arial"/>
                        </a:rPr>
                        <a:t>in</a:t>
                      </a:r>
                      <a:endParaRPr sz="1400">
                        <a:latin typeface="Arial"/>
                        <a:cs typeface="Arial"/>
                      </a:endParaRPr>
                    </a:p>
                    <a:p>
                      <a:pPr marL="92710">
                        <a:lnSpc>
                          <a:spcPct val="100000"/>
                        </a:lnSpc>
                        <a:spcBef>
                          <a:spcPts val="5"/>
                        </a:spcBef>
                      </a:pPr>
                      <a:r>
                        <a:rPr sz="1400" spc="-40" dirty="0">
                          <a:latin typeface="Arial"/>
                          <a:cs typeface="Arial"/>
                        </a:rPr>
                        <a:t>collaboration </a:t>
                      </a:r>
                      <a:r>
                        <a:rPr sz="1400" spc="-5" dirty="0">
                          <a:latin typeface="Arial"/>
                          <a:cs typeface="Arial"/>
                        </a:rPr>
                        <a:t>with </a:t>
                      </a:r>
                      <a:r>
                        <a:rPr sz="1400" spc="-50" dirty="0">
                          <a:latin typeface="Arial"/>
                          <a:cs typeface="Arial"/>
                        </a:rPr>
                        <a:t>local </a:t>
                      </a:r>
                      <a:r>
                        <a:rPr sz="1400" spc="-45" dirty="0">
                          <a:latin typeface="Arial"/>
                          <a:cs typeface="Arial"/>
                        </a:rPr>
                        <a:t>workforce</a:t>
                      </a:r>
                      <a:r>
                        <a:rPr sz="1400" spc="-85" dirty="0">
                          <a:latin typeface="Arial"/>
                          <a:cs typeface="Arial"/>
                        </a:rPr>
                        <a:t> </a:t>
                      </a:r>
                      <a:r>
                        <a:rPr sz="1400" spc="-95" dirty="0">
                          <a:latin typeface="Arial"/>
                          <a:cs typeface="Arial"/>
                        </a:rPr>
                        <a:t>agencies</a:t>
                      </a:r>
                      <a:endParaRPr sz="1400">
                        <a:latin typeface="Arial"/>
                        <a:cs typeface="Arial"/>
                      </a:endParaRPr>
                    </a:p>
                  </a:txBody>
                  <a:tcPr marL="0" marR="0" marT="654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3"/>
                  </a:ext>
                </a:extLst>
              </a:tr>
              <a:tr h="576325">
                <a:tc>
                  <a:txBody>
                    <a:bodyPr/>
                    <a:lstStyle/>
                    <a:p>
                      <a:pPr marL="212090">
                        <a:lnSpc>
                          <a:spcPct val="100000"/>
                        </a:lnSpc>
                        <a:spcBef>
                          <a:spcPts val="1080"/>
                        </a:spcBef>
                      </a:pPr>
                      <a:r>
                        <a:rPr sz="1800" dirty="0">
                          <a:latin typeface="Arial"/>
                          <a:cs typeface="Arial"/>
                        </a:rPr>
                        <a:t>4</a:t>
                      </a:r>
                      <a:endParaRPr sz="1800">
                        <a:latin typeface="Arial"/>
                        <a:cs typeface="Arial"/>
                      </a:endParaRPr>
                    </a:p>
                  </a:txBody>
                  <a:tcPr marL="0" marR="0" marT="1371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2710" marR="233679">
                        <a:lnSpc>
                          <a:spcPct val="100000"/>
                        </a:lnSpc>
                        <a:spcBef>
                          <a:spcPts val="520"/>
                        </a:spcBef>
                      </a:pPr>
                      <a:r>
                        <a:rPr sz="1400" spc="-55" dirty="0">
                          <a:latin typeface="Arial"/>
                          <a:cs typeface="Arial"/>
                        </a:rPr>
                        <a:t>Description </a:t>
                      </a:r>
                      <a:r>
                        <a:rPr sz="1400" dirty="0">
                          <a:latin typeface="Arial"/>
                          <a:cs typeface="Arial"/>
                        </a:rPr>
                        <a:t>of </a:t>
                      </a:r>
                      <a:r>
                        <a:rPr sz="1400" spc="-30" dirty="0">
                          <a:latin typeface="Arial"/>
                          <a:cs typeface="Arial"/>
                        </a:rPr>
                        <a:t>the </a:t>
                      </a:r>
                      <a:r>
                        <a:rPr sz="1400" spc="-55" dirty="0">
                          <a:latin typeface="Arial"/>
                          <a:cs typeface="Arial"/>
                        </a:rPr>
                        <a:t>strengthening </a:t>
                      </a:r>
                      <a:r>
                        <a:rPr sz="1400" dirty="0">
                          <a:latin typeface="Arial"/>
                          <a:cs typeface="Arial"/>
                        </a:rPr>
                        <a:t>of </a:t>
                      </a:r>
                      <a:r>
                        <a:rPr sz="1400" spc="-85" dirty="0">
                          <a:latin typeface="Arial"/>
                          <a:cs typeface="Arial"/>
                        </a:rPr>
                        <a:t>academic </a:t>
                      </a:r>
                      <a:r>
                        <a:rPr sz="1400" spc="-75" dirty="0">
                          <a:latin typeface="Arial"/>
                          <a:cs typeface="Arial"/>
                        </a:rPr>
                        <a:t>and </a:t>
                      </a:r>
                      <a:r>
                        <a:rPr sz="1400" spc="-55" dirty="0">
                          <a:latin typeface="Arial"/>
                          <a:cs typeface="Arial"/>
                        </a:rPr>
                        <a:t>technical  </a:t>
                      </a:r>
                      <a:r>
                        <a:rPr sz="1400" spc="-65" dirty="0">
                          <a:latin typeface="Arial"/>
                          <a:cs typeface="Arial"/>
                        </a:rPr>
                        <a:t>skills </a:t>
                      </a:r>
                      <a:r>
                        <a:rPr sz="1400" spc="-75" dirty="0">
                          <a:latin typeface="Arial"/>
                          <a:cs typeface="Arial"/>
                        </a:rPr>
                        <a:t>and </a:t>
                      </a:r>
                      <a:r>
                        <a:rPr sz="1400" spc="-50" dirty="0">
                          <a:latin typeface="Arial"/>
                          <a:cs typeface="Arial"/>
                        </a:rPr>
                        <a:t>provision </a:t>
                      </a:r>
                      <a:r>
                        <a:rPr sz="1400" dirty="0">
                          <a:latin typeface="Arial"/>
                          <a:cs typeface="Arial"/>
                        </a:rPr>
                        <a:t>of </a:t>
                      </a:r>
                      <a:r>
                        <a:rPr sz="1400" spc="-50" dirty="0">
                          <a:latin typeface="Arial"/>
                          <a:cs typeface="Arial"/>
                        </a:rPr>
                        <a:t>well-rounded</a:t>
                      </a:r>
                      <a:r>
                        <a:rPr sz="1400" spc="50" dirty="0">
                          <a:latin typeface="Arial"/>
                          <a:cs typeface="Arial"/>
                        </a:rPr>
                        <a:t> </a:t>
                      </a:r>
                      <a:r>
                        <a:rPr sz="1400" spc="-55" dirty="0">
                          <a:latin typeface="Arial"/>
                          <a:cs typeface="Arial"/>
                        </a:rPr>
                        <a:t>education</a:t>
                      </a:r>
                      <a:endParaRPr sz="1400">
                        <a:latin typeface="Arial"/>
                        <a:cs typeface="Arial"/>
                      </a:endParaRPr>
                    </a:p>
                  </a:txBody>
                  <a:tcPr marL="0" marR="0" marT="660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4"/>
                  </a:ext>
                </a:extLst>
              </a:tr>
              <a:tr h="467487">
                <a:tc>
                  <a:txBody>
                    <a:bodyPr/>
                    <a:lstStyle/>
                    <a:p>
                      <a:pPr marL="212090">
                        <a:lnSpc>
                          <a:spcPct val="100000"/>
                        </a:lnSpc>
                        <a:spcBef>
                          <a:spcPts val="655"/>
                        </a:spcBef>
                      </a:pPr>
                      <a:r>
                        <a:rPr sz="1800" dirty="0">
                          <a:latin typeface="Arial"/>
                          <a:cs typeface="Arial"/>
                        </a:rPr>
                        <a:t>5</a:t>
                      </a:r>
                      <a:endParaRPr sz="1800">
                        <a:latin typeface="Arial"/>
                        <a:cs typeface="Arial"/>
                      </a:endParaRPr>
                    </a:p>
                  </a:txBody>
                  <a:tcPr marL="0" marR="0" marT="831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92710">
                        <a:lnSpc>
                          <a:spcPct val="100000"/>
                        </a:lnSpc>
                        <a:spcBef>
                          <a:spcPts val="930"/>
                        </a:spcBef>
                      </a:pPr>
                      <a:r>
                        <a:rPr sz="1400" spc="-55" dirty="0">
                          <a:latin typeface="Arial"/>
                          <a:cs typeface="Arial"/>
                        </a:rPr>
                        <a:t>Description </a:t>
                      </a:r>
                      <a:r>
                        <a:rPr sz="1400" dirty="0">
                          <a:latin typeface="Arial"/>
                          <a:cs typeface="Arial"/>
                        </a:rPr>
                        <a:t>of </a:t>
                      </a:r>
                      <a:r>
                        <a:rPr sz="1400" spc="-45" dirty="0">
                          <a:latin typeface="Arial"/>
                          <a:cs typeface="Arial"/>
                        </a:rPr>
                        <a:t>activities </a:t>
                      </a:r>
                      <a:r>
                        <a:rPr sz="1400" spc="-50" dirty="0">
                          <a:latin typeface="Arial"/>
                          <a:cs typeface="Arial"/>
                        </a:rPr>
                        <a:t>related </a:t>
                      </a:r>
                      <a:r>
                        <a:rPr sz="1400" spc="-5" dirty="0">
                          <a:latin typeface="Arial"/>
                          <a:cs typeface="Arial"/>
                        </a:rPr>
                        <a:t>to </a:t>
                      </a:r>
                      <a:r>
                        <a:rPr sz="1400" spc="-75" dirty="0">
                          <a:latin typeface="Arial"/>
                          <a:cs typeface="Arial"/>
                        </a:rPr>
                        <a:t>special</a:t>
                      </a:r>
                      <a:r>
                        <a:rPr sz="1400" spc="-20" dirty="0">
                          <a:latin typeface="Arial"/>
                          <a:cs typeface="Arial"/>
                        </a:rPr>
                        <a:t> </a:t>
                      </a:r>
                      <a:r>
                        <a:rPr sz="1400" spc="-50" dirty="0">
                          <a:latin typeface="Arial"/>
                          <a:cs typeface="Arial"/>
                        </a:rPr>
                        <a:t>populations</a:t>
                      </a:r>
                      <a:endParaRPr sz="1400">
                        <a:latin typeface="Arial"/>
                        <a:cs typeface="Arial"/>
                      </a:endParaRPr>
                    </a:p>
                  </a:txBody>
                  <a:tcPr marL="0" marR="0" marT="1181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5"/>
                  </a:ext>
                </a:extLst>
              </a:tr>
              <a:tr h="467487">
                <a:tc>
                  <a:txBody>
                    <a:bodyPr/>
                    <a:lstStyle/>
                    <a:p>
                      <a:pPr marL="212090">
                        <a:lnSpc>
                          <a:spcPct val="100000"/>
                        </a:lnSpc>
                        <a:spcBef>
                          <a:spcPts val="655"/>
                        </a:spcBef>
                      </a:pPr>
                      <a:r>
                        <a:rPr sz="1800" dirty="0">
                          <a:latin typeface="Arial"/>
                          <a:cs typeface="Arial"/>
                        </a:rPr>
                        <a:t>6</a:t>
                      </a:r>
                      <a:endParaRPr sz="1800">
                        <a:latin typeface="Arial"/>
                        <a:cs typeface="Arial"/>
                      </a:endParaRPr>
                    </a:p>
                  </a:txBody>
                  <a:tcPr marL="0" marR="0" marT="831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2710">
                        <a:lnSpc>
                          <a:spcPct val="100000"/>
                        </a:lnSpc>
                        <a:spcBef>
                          <a:spcPts val="935"/>
                        </a:spcBef>
                      </a:pPr>
                      <a:r>
                        <a:rPr sz="1400" spc="-55" dirty="0">
                          <a:latin typeface="Arial"/>
                          <a:cs typeface="Arial"/>
                        </a:rPr>
                        <a:t>Description </a:t>
                      </a:r>
                      <a:r>
                        <a:rPr sz="1400" spc="-5" dirty="0">
                          <a:latin typeface="Arial"/>
                          <a:cs typeface="Arial"/>
                        </a:rPr>
                        <a:t>of </a:t>
                      </a:r>
                      <a:r>
                        <a:rPr sz="1400" spc="-65" dirty="0">
                          <a:latin typeface="Arial"/>
                          <a:cs typeface="Arial"/>
                        </a:rPr>
                        <a:t>work-based </a:t>
                      </a:r>
                      <a:r>
                        <a:rPr sz="1400" spc="-55" dirty="0">
                          <a:latin typeface="Arial"/>
                          <a:cs typeface="Arial"/>
                        </a:rPr>
                        <a:t>learning</a:t>
                      </a:r>
                      <a:r>
                        <a:rPr sz="1400" spc="-5" dirty="0">
                          <a:latin typeface="Arial"/>
                          <a:cs typeface="Arial"/>
                        </a:rPr>
                        <a:t> </a:t>
                      </a:r>
                      <a:r>
                        <a:rPr sz="1400" spc="-75" dirty="0">
                          <a:latin typeface="Arial"/>
                          <a:cs typeface="Arial"/>
                        </a:rPr>
                        <a:t>programs</a:t>
                      </a:r>
                      <a:endParaRPr sz="1400">
                        <a:latin typeface="Arial"/>
                        <a:cs typeface="Arial"/>
                      </a:endParaRPr>
                    </a:p>
                  </a:txBody>
                  <a:tcPr marL="0" marR="0" marT="1187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6"/>
                  </a:ext>
                </a:extLst>
              </a:tr>
              <a:tr h="576326">
                <a:tc>
                  <a:txBody>
                    <a:bodyPr/>
                    <a:lstStyle/>
                    <a:p>
                      <a:pPr marL="212090">
                        <a:lnSpc>
                          <a:spcPct val="100000"/>
                        </a:lnSpc>
                        <a:spcBef>
                          <a:spcPts val="1085"/>
                        </a:spcBef>
                      </a:pPr>
                      <a:r>
                        <a:rPr sz="1800" dirty="0">
                          <a:latin typeface="Arial"/>
                          <a:cs typeface="Arial"/>
                        </a:rPr>
                        <a:t>7</a:t>
                      </a:r>
                      <a:endParaRPr sz="1800">
                        <a:latin typeface="Arial"/>
                        <a:cs typeface="Arial"/>
                      </a:endParaRPr>
                    </a:p>
                  </a:txBody>
                  <a:tcPr marL="0" marR="0" marT="1377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nSpc>
                          <a:spcPct val="100000"/>
                        </a:lnSpc>
                        <a:spcBef>
                          <a:spcPts val="40"/>
                        </a:spcBef>
                      </a:pPr>
                      <a:endParaRPr sz="1150">
                        <a:latin typeface="Times New Roman"/>
                        <a:cs typeface="Times New Roman"/>
                      </a:endParaRPr>
                    </a:p>
                    <a:p>
                      <a:pPr marL="92710">
                        <a:lnSpc>
                          <a:spcPct val="100000"/>
                        </a:lnSpc>
                      </a:pPr>
                      <a:r>
                        <a:rPr sz="1400" spc="-55" dirty="0">
                          <a:latin typeface="Arial"/>
                          <a:cs typeface="Arial"/>
                        </a:rPr>
                        <a:t>Description </a:t>
                      </a:r>
                      <a:r>
                        <a:rPr sz="1400" spc="-5" dirty="0">
                          <a:latin typeface="Arial"/>
                          <a:cs typeface="Arial"/>
                        </a:rPr>
                        <a:t>of </a:t>
                      </a:r>
                      <a:r>
                        <a:rPr sz="1400" spc="-35" dirty="0">
                          <a:latin typeface="Arial"/>
                          <a:cs typeface="Arial"/>
                        </a:rPr>
                        <a:t>opportunities </a:t>
                      </a:r>
                      <a:r>
                        <a:rPr sz="1400" spc="-5" dirty="0">
                          <a:latin typeface="Arial"/>
                          <a:cs typeface="Arial"/>
                        </a:rPr>
                        <a:t>to </a:t>
                      </a:r>
                      <a:r>
                        <a:rPr sz="1400" spc="-35" dirty="0">
                          <a:latin typeface="Arial"/>
                          <a:cs typeface="Arial"/>
                        </a:rPr>
                        <a:t>attain </a:t>
                      </a:r>
                      <a:r>
                        <a:rPr sz="1400" spc="-70" dirty="0">
                          <a:latin typeface="Arial"/>
                          <a:cs typeface="Arial"/>
                        </a:rPr>
                        <a:t>postsecondary</a:t>
                      </a:r>
                      <a:r>
                        <a:rPr sz="1400" spc="45" dirty="0">
                          <a:latin typeface="Arial"/>
                          <a:cs typeface="Arial"/>
                        </a:rPr>
                        <a:t> </a:t>
                      </a:r>
                      <a:r>
                        <a:rPr sz="1400" spc="-30" dirty="0">
                          <a:latin typeface="Arial"/>
                          <a:cs typeface="Arial"/>
                        </a:rPr>
                        <a:t>credit</a:t>
                      </a:r>
                      <a:endParaRPr sz="1400">
                        <a:latin typeface="Arial"/>
                        <a:cs typeface="Arial"/>
                      </a:endParaRPr>
                    </a:p>
                  </a:txBody>
                  <a:tcPr marL="0" marR="0" marT="50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7"/>
                  </a:ext>
                </a:extLst>
              </a:tr>
              <a:tr h="467436">
                <a:tc>
                  <a:txBody>
                    <a:bodyPr/>
                    <a:lstStyle/>
                    <a:p>
                      <a:pPr marL="212090">
                        <a:lnSpc>
                          <a:spcPct val="100000"/>
                        </a:lnSpc>
                        <a:spcBef>
                          <a:spcPts val="655"/>
                        </a:spcBef>
                      </a:pPr>
                      <a:r>
                        <a:rPr sz="1800" dirty="0">
                          <a:latin typeface="Arial"/>
                          <a:cs typeface="Arial"/>
                        </a:rPr>
                        <a:t>8</a:t>
                      </a:r>
                      <a:endParaRPr sz="1800">
                        <a:latin typeface="Arial"/>
                        <a:cs typeface="Arial"/>
                      </a:endParaRPr>
                    </a:p>
                  </a:txBody>
                  <a:tcPr marL="0" marR="0" marT="831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92710">
                        <a:lnSpc>
                          <a:spcPct val="100000"/>
                        </a:lnSpc>
                        <a:spcBef>
                          <a:spcPts val="935"/>
                        </a:spcBef>
                      </a:pPr>
                      <a:r>
                        <a:rPr sz="1400" spc="-55" dirty="0">
                          <a:latin typeface="Arial"/>
                          <a:cs typeface="Arial"/>
                        </a:rPr>
                        <a:t>Description </a:t>
                      </a:r>
                      <a:r>
                        <a:rPr sz="1400" spc="-5" dirty="0">
                          <a:latin typeface="Arial"/>
                          <a:cs typeface="Arial"/>
                        </a:rPr>
                        <a:t>of </a:t>
                      </a:r>
                      <a:r>
                        <a:rPr sz="1400" spc="-60" dirty="0">
                          <a:latin typeface="Arial"/>
                          <a:cs typeface="Arial"/>
                        </a:rPr>
                        <a:t>professional </a:t>
                      </a:r>
                      <a:r>
                        <a:rPr sz="1400" spc="-55" dirty="0">
                          <a:latin typeface="Arial"/>
                          <a:cs typeface="Arial"/>
                        </a:rPr>
                        <a:t>development</a:t>
                      </a:r>
                      <a:r>
                        <a:rPr sz="1400" spc="5" dirty="0">
                          <a:latin typeface="Arial"/>
                          <a:cs typeface="Arial"/>
                        </a:rPr>
                        <a:t> </a:t>
                      </a:r>
                      <a:r>
                        <a:rPr sz="1400" spc="-45" dirty="0">
                          <a:latin typeface="Arial"/>
                          <a:cs typeface="Arial"/>
                        </a:rPr>
                        <a:t>activities</a:t>
                      </a:r>
                      <a:endParaRPr sz="1400">
                        <a:latin typeface="Arial"/>
                        <a:cs typeface="Arial"/>
                      </a:endParaRPr>
                    </a:p>
                  </a:txBody>
                  <a:tcPr marL="0" marR="0" marT="1187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8"/>
                  </a:ext>
                </a:extLst>
              </a:tr>
              <a:tr h="467461">
                <a:tc>
                  <a:txBody>
                    <a:bodyPr/>
                    <a:lstStyle/>
                    <a:p>
                      <a:pPr marL="212090">
                        <a:lnSpc>
                          <a:spcPct val="100000"/>
                        </a:lnSpc>
                        <a:spcBef>
                          <a:spcPts val="660"/>
                        </a:spcBef>
                      </a:pPr>
                      <a:r>
                        <a:rPr sz="1800" dirty="0">
                          <a:latin typeface="Arial"/>
                          <a:cs typeface="Arial"/>
                        </a:rPr>
                        <a:t>9</a:t>
                      </a:r>
                      <a:endParaRPr sz="1800">
                        <a:latin typeface="Arial"/>
                        <a:cs typeface="Arial"/>
                      </a:endParaRPr>
                    </a:p>
                  </a:txBody>
                  <a:tcPr marL="0" marR="0" marT="838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92710">
                        <a:lnSpc>
                          <a:spcPct val="100000"/>
                        </a:lnSpc>
                        <a:spcBef>
                          <a:spcPts val="940"/>
                        </a:spcBef>
                      </a:pPr>
                      <a:r>
                        <a:rPr sz="1400" spc="-55" dirty="0">
                          <a:latin typeface="Arial"/>
                          <a:cs typeface="Arial"/>
                        </a:rPr>
                        <a:t>Description </a:t>
                      </a:r>
                      <a:r>
                        <a:rPr sz="1400" dirty="0">
                          <a:latin typeface="Arial"/>
                          <a:cs typeface="Arial"/>
                        </a:rPr>
                        <a:t>of </a:t>
                      </a:r>
                      <a:r>
                        <a:rPr sz="1400" spc="-40" dirty="0">
                          <a:latin typeface="Arial"/>
                          <a:cs typeface="Arial"/>
                        </a:rPr>
                        <a:t>how </a:t>
                      </a:r>
                      <a:r>
                        <a:rPr sz="1400" spc="-55" dirty="0">
                          <a:latin typeface="Arial"/>
                          <a:cs typeface="Arial"/>
                        </a:rPr>
                        <a:t>performance </a:t>
                      </a:r>
                      <a:r>
                        <a:rPr sz="1400" spc="-120" dirty="0">
                          <a:latin typeface="Arial"/>
                          <a:cs typeface="Arial"/>
                        </a:rPr>
                        <a:t>gaps </a:t>
                      </a:r>
                      <a:r>
                        <a:rPr sz="1400" spc="-10" dirty="0">
                          <a:latin typeface="Arial"/>
                          <a:cs typeface="Arial"/>
                        </a:rPr>
                        <a:t>will </a:t>
                      </a:r>
                      <a:r>
                        <a:rPr sz="1400" spc="-75" dirty="0">
                          <a:latin typeface="Arial"/>
                          <a:cs typeface="Arial"/>
                        </a:rPr>
                        <a:t>be</a:t>
                      </a:r>
                      <a:r>
                        <a:rPr sz="1400" spc="-60" dirty="0">
                          <a:latin typeface="Arial"/>
                          <a:cs typeface="Arial"/>
                        </a:rPr>
                        <a:t> </a:t>
                      </a:r>
                      <a:r>
                        <a:rPr sz="1400" spc="-85" dirty="0">
                          <a:latin typeface="Arial"/>
                          <a:cs typeface="Arial"/>
                        </a:rPr>
                        <a:t>addressed</a:t>
                      </a:r>
                      <a:endParaRPr sz="1400">
                        <a:latin typeface="Arial"/>
                        <a:cs typeface="Arial"/>
                      </a:endParaRPr>
                    </a:p>
                  </a:txBody>
                  <a:tcPr marL="0" marR="0" marT="1193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9"/>
                  </a:ext>
                </a:extLst>
              </a:tr>
            </a:tbl>
          </a:graphicData>
        </a:graphic>
      </p:graphicFrame>
      <p:sp>
        <p:nvSpPr>
          <p:cNvPr id="5" name="object 5"/>
          <p:cNvSpPr/>
          <p:nvPr/>
        </p:nvSpPr>
        <p:spPr>
          <a:xfrm>
            <a:off x="2014727" y="5026152"/>
            <a:ext cx="2651760" cy="1295400"/>
          </a:xfrm>
          <a:prstGeom prst="rect">
            <a:avLst/>
          </a:prstGeom>
          <a:blipFill>
            <a:blip r:embed="rId2" cstate="print"/>
            <a:stretch>
              <a:fillRect/>
            </a:stretch>
          </a:blipFill>
        </p:spPr>
        <p:txBody>
          <a:bodyPr wrap="square" lIns="0" tIns="0" rIns="0" bIns="0" rtlCol="0"/>
          <a:lstStyle/>
          <a:p>
            <a:endParaRPr/>
          </a:p>
        </p:txBody>
      </p:sp>
      <p:sp>
        <p:nvSpPr>
          <p:cNvPr id="6" name="object 6"/>
          <p:cNvSpPr txBox="1">
            <a:spLocks noGrp="1"/>
          </p:cNvSpPr>
          <p:nvPr>
            <p:ph type="ftr" sz="quarter" idx="5"/>
          </p:nvPr>
        </p:nvSpPr>
        <p:spPr>
          <a:xfrm>
            <a:off x="78739" y="6596126"/>
            <a:ext cx="3676650" cy="18478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1295"/>
              </a:lnSpc>
            </a:pPr>
            <a:r>
              <a:rPr lang="en-US" spc="-95"/>
              <a:t>NS4ed</a:t>
            </a:r>
            <a:r>
              <a:rPr lang="en-US" spc="-142" baseline="24305"/>
              <a:t>TM </a:t>
            </a:r>
            <a:r>
              <a:rPr lang="en-US" spc="-75"/>
              <a:t>Pathway2Careers</a:t>
            </a:r>
            <a:r>
              <a:rPr lang="en-US" spc="-112" baseline="24305"/>
              <a:t>TM </a:t>
            </a:r>
            <a:r>
              <a:rPr lang="en-US" spc="-70"/>
              <a:t>2018 </a:t>
            </a:r>
            <a:r>
              <a:rPr lang="en-US" spc="-75"/>
              <a:t>Trademark </a:t>
            </a:r>
            <a:r>
              <a:rPr lang="en-US" spc="-100"/>
              <a:t>NS4ed,</a:t>
            </a:r>
            <a:r>
              <a:rPr lang="en-US" spc="-75"/>
              <a:t> </a:t>
            </a:r>
            <a:r>
              <a:rPr lang="en-US" spc="-195"/>
              <a:t>LLC</a:t>
            </a:r>
            <a:endParaRPr sz="1200"/>
          </a:p>
        </p:txBody>
      </p:sp>
      <p:sp>
        <p:nvSpPr>
          <p:cNvPr id="7" name="object 7"/>
          <p:cNvSpPr txBox="1">
            <a:spLocks noGrp="1"/>
          </p:cNvSpPr>
          <p:nvPr>
            <p:ph type="sldNum" sz="quarter" idx="7"/>
          </p:nvPr>
        </p:nvSpPr>
        <p:spPr>
          <a:xfrm>
            <a:off x="11882628" y="6602755"/>
            <a:ext cx="228600" cy="17843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n-US" spc="-60" smtClean="0"/>
              <a:pPr marL="38100">
                <a:lnSpc>
                  <a:spcPts val="1240"/>
                </a:lnSpc>
              </a:pPr>
              <a:t>38</a:t>
            </a:fld>
            <a:endParaRPr spc="-60" dirty="0"/>
          </a:p>
        </p:txBody>
      </p:sp>
    </p:spTree>
    <p:extLst>
      <p:ext uri="{BB962C8B-B14F-4D97-AF65-F5344CB8AC3E}">
        <p14:creationId xmlns:p14="http://schemas.microsoft.com/office/powerpoint/2010/main" val="31161797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7244" y="334213"/>
            <a:ext cx="3854450" cy="574675"/>
          </a:xfrm>
          <a:prstGeom prst="rect">
            <a:avLst/>
          </a:prstGeom>
        </p:spPr>
        <p:txBody>
          <a:bodyPr vert="horz" wrap="square" lIns="0" tIns="12700" rIns="0" bIns="0" rtlCol="0">
            <a:spAutoFit/>
          </a:bodyPr>
          <a:lstStyle/>
          <a:p>
            <a:pPr marL="12700">
              <a:lnSpc>
                <a:spcPct val="100000"/>
              </a:lnSpc>
              <a:spcBef>
                <a:spcPts val="100"/>
              </a:spcBef>
            </a:pPr>
            <a:r>
              <a:rPr spc="-120" dirty="0"/>
              <a:t>Perkins </a:t>
            </a:r>
            <a:r>
              <a:rPr spc="-150" dirty="0"/>
              <a:t>V</a:t>
            </a:r>
            <a:r>
              <a:rPr spc="40" dirty="0"/>
              <a:t> </a:t>
            </a:r>
            <a:r>
              <a:rPr spc="-40" dirty="0"/>
              <a:t>Overview</a:t>
            </a:r>
          </a:p>
        </p:txBody>
      </p:sp>
      <p:sp>
        <p:nvSpPr>
          <p:cNvPr id="5" name="object 5"/>
          <p:cNvSpPr txBox="1">
            <a:spLocks noGrp="1"/>
          </p:cNvSpPr>
          <p:nvPr>
            <p:ph type="ftr" sz="quarter" idx="5"/>
          </p:nvPr>
        </p:nvSpPr>
        <p:spPr>
          <a:xfrm>
            <a:off x="78739" y="6596126"/>
            <a:ext cx="3676650" cy="18478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1295"/>
              </a:lnSpc>
            </a:pPr>
            <a:r>
              <a:rPr lang="en-US" spc="-95"/>
              <a:t>NS4ed</a:t>
            </a:r>
            <a:r>
              <a:rPr lang="en-US" spc="-142" baseline="24305"/>
              <a:t>TM </a:t>
            </a:r>
            <a:r>
              <a:rPr lang="en-US" spc="-75"/>
              <a:t>Pathway2Careers</a:t>
            </a:r>
            <a:r>
              <a:rPr lang="en-US" spc="-112" baseline="24305"/>
              <a:t>TM </a:t>
            </a:r>
            <a:r>
              <a:rPr lang="en-US" spc="-70"/>
              <a:t>2018 </a:t>
            </a:r>
            <a:r>
              <a:rPr lang="en-US" spc="-75"/>
              <a:t>Trademark </a:t>
            </a:r>
            <a:r>
              <a:rPr lang="en-US" spc="-100"/>
              <a:t>NS4ed,</a:t>
            </a:r>
            <a:r>
              <a:rPr lang="en-US" spc="-75"/>
              <a:t> </a:t>
            </a:r>
            <a:r>
              <a:rPr lang="en-US" spc="-195"/>
              <a:t>LLC</a:t>
            </a:r>
            <a:endParaRPr sz="1200"/>
          </a:p>
        </p:txBody>
      </p:sp>
      <p:sp>
        <p:nvSpPr>
          <p:cNvPr id="6" name="object 6"/>
          <p:cNvSpPr txBox="1">
            <a:spLocks noGrp="1"/>
          </p:cNvSpPr>
          <p:nvPr>
            <p:ph type="sldNum" sz="quarter" idx="7"/>
          </p:nvPr>
        </p:nvSpPr>
        <p:spPr>
          <a:xfrm>
            <a:off x="11882628" y="6602755"/>
            <a:ext cx="228600" cy="17843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n-US" spc="-60" smtClean="0"/>
              <a:pPr marL="38100">
                <a:lnSpc>
                  <a:spcPts val="1240"/>
                </a:lnSpc>
              </a:pPr>
              <a:t>39</a:t>
            </a:fld>
            <a:endParaRPr spc="-60" dirty="0"/>
          </a:p>
        </p:txBody>
      </p:sp>
      <p:sp>
        <p:nvSpPr>
          <p:cNvPr id="3" name="object 3"/>
          <p:cNvSpPr txBox="1"/>
          <p:nvPr/>
        </p:nvSpPr>
        <p:spPr>
          <a:xfrm>
            <a:off x="1060196" y="1254963"/>
            <a:ext cx="4727575" cy="4351020"/>
          </a:xfrm>
          <a:prstGeom prst="rect">
            <a:avLst/>
          </a:prstGeom>
        </p:spPr>
        <p:txBody>
          <a:bodyPr vert="horz" wrap="square" lIns="0" tIns="12065" rIns="0" bIns="0" rtlCol="0">
            <a:spAutoFit/>
          </a:bodyPr>
          <a:lstStyle/>
          <a:p>
            <a:pPr marR="423545" algn="ctr">
              <a:lnSpc>
                <a:spcPct val="100000"/>
              </a:lnSpc>
              <a:spcBef>
                <a:spcPts val="95"/>
              </a:spcBef>
            </a:pPr>
            <a:r>
              <a:rPr sz="2600" spc="-185" dirty="0">
                <a:solidFill>
                  <a:srgbClr val="5B9BD4"/>
                </a:solidFill>
                <a:latin typeface="Arial"/>
                <a:cs typeface="Arial"/>
              </a:rPr>
              <a:t>Local </a:t>
            </a:r>
            <a:r>
              <a:rPr sz="2600" spc="-195" dirty="0">
                <a:solidFill>
                  <a:srgbClr val="5B9BD4"/>
                </a:solidFill>
                <a:latin typeface="Arial"/>
                <a:cs typeface="Arial"/>
              </a:rPr>
              <a:t>Needs</a:t>
            </a:r>
            <a:r>
              <a:rPr sz="2600" spc="-60" dirty="0">
                <a:solidFill>
                  <a:srgbClr val="5B9BD4"/>
                </a:solidFill>
                <a:latin typeface="Arial"/>
                <a:cs typeface="Arial"/>
              </a:rPr>
              <a:t> </a:t>
            </a:r>
            <a:r>
              <a:rPr sz="2600" spc="-195" dirty="0">
                <a:solidFill>
                  <a:srgbClr val="5B9BD4"/>
                </a:solidFill>
                <a:latin typeface="Arial"/>
                <a:cs typeface="Arial"/>
              </a:rPr>
              <a:t>Assessment</a:t>
            </a:r>
            <a:endParaRPr sz="2600">
              <a:latin typeface="Arial"/>
              <a:cs typeface="Arial"/>
            </a:endParaRPr>
          </a:p>
          <a:p>
            <a:pPr marL="241300" indent="-228600">
              <a:lnSpc>
                <a:spcPts val="2510"/>
              </a:lnSpc>
              <a:spcBef>
                <a:spcPts val="2150"/>
              </a:spcBef>
              <a:buChar char="•"/>
              <a:tabLst>
                <a:tab pos="240665" algn="l"/>
                <a:tab pos="241300" algn="l"/>
              </a:tabLst>
            </a:pPr>
            <a:r>
              <a:rPr sz="2200" spc="-75" dirty="0">
                <a:solidFill>
                  <a:srgbClr val="57575A"/>
                </a:solidFill>
                <a:latin typeface="Arial"/>
                <a:cs typeface="Arial"/>
              </a:rPr>
              <a:t>Often </a:t>
            </a:r>
            <a:r>
              <a:rPr sz="2200" spc="-105" dirty="0">
                <a:solidFill>
                  <a:srgbClr val="57575A"/>
                </a:solidFill>
                <a:latin typeface="Arial"/>
                <a:cs typeface="Arial"/>
              </a:rPr>
              <a:t>viewed </a:t>
            </a:r>
            <a:r>
              <a:rPr sz="2200" spc="-225" dirty="0">
                <a:solidFill>
                  <a:srgbClr val="57575A"/>
                </a:solidFill>
                <a:latin typeface="Arial"/>
                <a:cs typeface="Arial"/>
              </a:rPr>
              <a:t>as </a:t>
            </a:r>
            <a:r>
              <a:rPr sz="2200" spc="-35" dirty="0">
                <a:solidFill>
                  <a:srgbClr val="57575A"/>
                </a:solidFill>
                <a:latin typeface="Arial"/>
                <a:cs typeface="Arial"/>
              </a:rPr>
              <a:t>the </a:t>
            </a:r>
            <a:r>
              <a:rPr sz="2200" spc="-110" dirty="0">
                <a:solidFill>
                  <a:srgbClr val="57575A"/>
                </a:solidFill>
                <a:latin typeface="Arial"/>
                <a:cs typeface="Arial"/>
              </a:rPr>
              <a:t>single</a:t>
            </a:r>
            <a:r>
              <a:rPr sz="2200" spc="-185" dirty="0">
                <a:solidFill>
                  <a:srgbClr val="57575A"/>
                </a:solidFill>
                <a:latin typeface="Arial"/>
                <a:cs typeface="Arial"/>
              </a:rPr>
              <a:t> </a:t>
            </a:r>
            <a:r>
              <a:rPr sz="2200" spc="-110" dirty="0">
                <a:solidFill>
                  <a:srgbClr val="57575A"/>
                </a:solidFill>
                <a:latin typeface="Arial"/>
                <a:cs typeface="Arial"/>
              </a:rPr>
              <a:t>biggest</a:t>
            </a:r>
            <a:endParaRPr sz="2200">
              <a:latin typeface="Arial"/>
              <a:cs typeface="Arial"/>
            </a:endParaRPr>
          </a:p>
          <a:p>
            <a:pPr marL="241300">
              <a:lnSpc>
                <a:spcPts val="2510"/>
              </a:lnSpc>
            </a:pPr>
            <a:r>
              <a:rPr sz="2200" spc="-145" dirty="0">
                <a:solidFill>
                  <a:srgbClr val="57575A"/>
                </a:solidFill>
                <a:latin typeface="Arial"/>
                <a:cs typeface="Arial"/>
              </a:rPr>
              <a:t>change </a:t>
            </a:r>
            <a:r>
              <a:rPr sz="2200" spc="-80" dirty="0">
                <a:solidFill>
                  <a:srgbClr val="57575A"/>
                </a:solidFill>
                <a:latin typeface="Arial"/>
                <a:cs typeface="Arial"/>
              </a:rPr>
              <a:t>between </a:t>
            </a:r>
            <a:r>
              <a:rPr sz="2200" spc="-140" dirty="0">
                <a:solidFill>
                  <a:srgbClr val="57575A"/>
                </a:solidFill>
                <a:latin typeface="Arial"/>
                <a:cs typeface="Arial"/>
              </a:rPr>
              <a:t>Perkins </a:t>
            </a:r>
            <a:r>
              <a:rPr sz="2200" spc="-165" dirty="0">
                <a:solidFill>
                  <a:srgbClr val="57575A"/>
                </a:solidFill>
                <a:latin typeface="Arial"/>
                <a:cs typeface="Arial"/>
              </a:rPr>
              <a:t>IV </a:t>
            </a:r>
            <a:r>
              <a:rPr sz="2200" spc="-114" dirty="0">
                <a:solidFill>
                  <a:srgbClr val="57575A"/>
                </a:solidFill>
                <a:latin typeface="Arial"/>
                <a:cs typeface="Arial"/>
              </a:rPr>
              <a:t>and</a:t>
            </a:r>
            <a:r>
              <a:rPr sz="2200" spc="-135" dirty="0">
                <a:solidFill>
                  <a:srgbClr val="57575A"/>
                </a:solidFill>
                <a:latin typeface="Arial"/>
                <a:cs typeface="Arial"/>
              </a:rPr>
              <a:t> </a:t>
            </a:r>
            <a:r>
              <a:rPr sz="2200" spc="-245" dirty="0">
                <a:solidFill>
                  <a:srgbClr val="57575A"/>
                </a:solidFill>
                <a:latin typeface="Arial"/>
                <a:cs typeface="Arial"/>
              </a:rPr>
              <a:t>V</a:t>
            </a:r>
            <a:endParaRPr sz="2200">
              <a:latin typeface="Arial"/>
              <a:cs typeface="Arial"/>
            </a:endParaRPr>
          </a:p>
          <a:p>
            <a:pPr>
              <a:lnSpc>
                <a:spcPct val="100000"/>
              </a:lnSpc>
              <a:spcBef>
                <a:spcPts val="45"/>
              </a:spcBef>
            </a:pPr>
            <a:endParaRPr sz="1800">
              <a:latin typeface="Arial"/>
              <a:cs typeface="Arial"/>
            </a:endParaRPr>
          </a:p>
          <a:p>
            <a:pPr marL="241300" indent="-228600">
              <a:lnSpc>
                <a:spcPts val="2510"/>
              </a:lnSpc>
              <a:buChar char="•"/>
              <a:tabLst>
                <a:tab pos="240665" algn="l"/>
                <a:tab pos="241300" algn="l"/>
              </a:tabLst>
            </a:pPr>
            <a:r>
              <a:rPr sz="2200" spc="10" dirty="0">
                <a:solidFill>
                  <a:srgbClr val="57575A"/>
                </a:solidFill>
                <a:latin typeface="Arial"/>
                <a:cs typeface="Arial"/>
              </a:rPr>
              <a:t>It </a:t>
            </a:r>
            <a:r>
              <a:rPr sz="2200" spc="-125" dirty="0">
                <a:solidFill>
                  <a:srgbClr val="57575A"/>
                </a:solidFill>
                <a:latin typeface="Arial"/>
                <a:cs typeface="Arial"/>
              </a:rPr>
              <a:t>is </a:t>
            </a:r>
            <a:r>
              <a:rPr sz="2200" spc="-85" dirty="0">
                <a:solidFill>
                  <a:srgbClr val="57575A"/>
                </a:solidFill>
                <a:latin typeface="Arial"/>
                <a:cs typeface="Arial"/>
              </a:rPr>
              <a:t>meant </a:t>
            </a:r>
            <a:r>
              <a:rPr sz="2200" dirty="0">
                <a:solidFill>
                  <a:srgbClr val="57575A"/>
                </a:solidFill>
                <a:latin typeface="Arial"/>
                <a:cs typeface="Arial"/>
              </a:rPr>
              <a:t>to </a:t>
            </a:r>
            <a:r>
              <a:rPr sz="2200" spc="-130" dirty="0">
                <a:solidFill>
                  <a:srgbClr val="57575A"/>
                </a:solidFill>
                <a:latin typeface="Arial"/>
                <a:cs typeface="Arial"/>
              </a:rPr>
              <a:t>serve </a:t>
            </a:r>
            <a:r>
              <a:rPr sz="2200" spc="-220" dirty="0">
                <a:solidFill>
                  <a:srgbClr val="57575A"/>
                </a:solidFill>
                <a:latin typeface="Arial"/>
                <a:cs typeface="Arial"/>
              </a:rPr>
              <a:t>as </a:t>
            </a:r>
            <a:r>
              <a:rPr sz="2200" spc="-35" dirty="0">
                <a:solidFill>
                  <a:srgbClr val="57575A"/>
                </a:solidFill>
                <a:latin typeface="Arial"/>
                <a:cs typeface="Arial"/>
              </a:rPr>
              <a:t>the </a:t>
            </a:r>
            <a:r>
              <a:rPr sz="2200" spc="-60" dirty="0">
                <a:solidFill>
                  <a:srgbClr val="57575A"/>
                </a:solidFill>
                <a:latin typeface="Arial"/>
                <a:cs typeface="Arial"/>
              </a:rPr>
              <a:t>foundation</a:t>
            </a:r>
            <a:r>
              <a:rPr sz="2200" spc="-409" dirty="0">
                <a:solidFill>
                  <a:srgbClr val="57575A"/>
                </a:solidFill>
                <a:latin typeface="Arial"/>
                <a:cs typeface="Arial"/>
              </a:rPr>
              <a:t> </a:t>
            </a:r>
            <a:r>
              <a:rPr sz="2200" spc="-20" dirty="0">
                <a:solidFill>
                  <a:srgbClr val="57575A"/>
                </a:solidFill>
                <a:latin typeface="Arial"/>
                <a:cs typeface="Arial"/>
              </a:rPr>
              <a:t>of</a:t>
            </a:r>
            <a:endParaRPr sz="2200">
              <a:latin typeface="Arial"/>
              <a:cs typeface="Arial"/>
            </a:endParaRPr>
          </a:p>
          <a:p>
            <a:pPr marL="241300">
              <a:lnSpc>
                <a:spcPts val="2510"/>
              </a:lnSpc>
            </a:pPr>
            <a:r>
              <a:rPr sz="2200" spc="-35" dirty="0">
                <a:solidFill>
                  <a:srgbClr val="57575A"/>
                </a:solidFill>
                <a:latin typeface="Arial"/>
                <a:cs typeface="Arial"/>
              </a:rPr>
              <a:t>the </a:t>
            </a:r>
            <a:r>
              <a:rPr sz="2200" spc="-95" dirty="0">
                <a:solidFill>
                  <a:srgbClr val="57575A"/>
                </a:solidFill>
                <a:latin typeface="Arial"/>
                <a:cs typeface="Arial"/>
              </a:rPr>
              <a:t>local</a:t>
            </a:r>
            <a:r>
              <a:rPr sz="2200" spc="-190" dirty="0">
                <a:solidFill>
                  <a:srgbClr val="57575A"/>
                </a:solidFill>
                <a:latin typeface="Arial"/>
                <a:cs typeface="Arial"/>
              </a:rPr>
              <a:t> </a:t>
            </a:r>
            <a:r>
              <a:rPr sz="2200" spc="-80" dirty="0">
                <a:solidFill>
                  <a:srgbClr val="57575A"/>
                </a:solidFill>
                <a:latin typeface="Arial"/>
                <a:cs typeface="Arial"/>
              </a:rPr>
              <a:t>application</a:t>
            </a:r>
            <a:endParaRPr sz="2200">
              <a:latin typeface="Arial"/>
              <a:cs typeface="Arial"/>
            </a:endParaRPr>
          </a:p>
          <a:p>
            <a:pPr>
              <a:lnSpc>
                <a:spcPct val="100000"/>
              </a:lnSpc>
              <a:spcBef>
                <a:spcPts val="55"/>
              </a:spcBef>
            </a:pPr>
            <a:endParaRPr sz="2050">
              <a:latin typeface="Arial"/>
              <a:cs typeface="Arial"/>
            </a:endParaRPr>
          </a:p>
          <a:p>
            <a:pPr marL="241300" marR="183515" indent="-228600">
              <a:lnSpc>
                <a:spcPts val="2380"/>
              </a:lnSpc>
              <a:buChar char="•"/>
              <a:tabLst>
                <a:tab pos="240665" algn="l"/>
                <a:tab pos="241300" algn="l"/>
              </a:tabLst>
            </a:pPr>
            <a:r>
              <a:rPr sz="2200" spc="-170" dirty="0">
                <a:solidFill>
                  <a:srgbClr val="57575A"/>
                </a:solidFill>
                <a:latin typeface="Arial"/>
                <a:cs typeface="Arial"/>
              </a:rPr>
              <a:t>Used </a:t>
            </a:r>
            <a:r>
              <a:rPr sz="2200" dirty="0">
                <a:solidFill>
                  <a:srgbClr val="57575A"/>
                </a:solidFill>
                <a:latin typeface="Arial"/>
                <a:cs typeface="Arial"/>
              </a:rPr>
              <a:t>to </a:t>
            </a:r>
            <a:r>
              <a:rPr sz="2200" spc="-65" dirty="0">
                <a:solidFill>
                  <a:srgbClr val="57575A"/>
                </a:solidFill>
                <a:latin typeface="Arial"/>
                <a:cs typeface="Arial"/>
              </a:rPr>
              <a:t>determine </a:t>
            </a:r>
            <a:r>
              <a:rPr sz="2200" spc="-20" dirty="0">
                <a:solidFill>
                  <a:srgbClr val="57575A"/>
                </a:solidFill>
                <a:latin typeface="Arial"/>
                <a:cs typeface="Arial"/>
              </a:rPr>
              <a:t>future </a:t>
            </a:r>
            <a:r>
              <a:rPr sz="2200" spc="-114" dirty="0">
                <a:solidFill>
                  <a:srgbClr val="57575A"/>
                </a:solidFill>
                <a:latin typeface="Arial"/>
                <a:cs typeface="Arial"/>
              </a:rPr>
              <a:t>spending</a:t>
            </a:r>
            <a:r>
              <a:rPr sz="2200" spc="-455" dirty="0">
                <a:solidFill>
                  <a:srgbClr val="57575A"/>
                </a:solidFill>
                <a:latin typeface="Arial"/>
                <a:cs typeface="Arial"/>
              </a:rPr>
              <a:t> </a:t>
            </a:r>
            <a:r>
              <a:rPr sz="2200" spc="-80" dirty="0">
                <a:solidFill>
                  <a:srgbClr val="57575A"/>
                </a:solidFill>
                <a:latin typeface="Arial"/>
                <a:cs typeface="Arial"/>
              </a:rPr>
              <a:t>on  </a:t>
            </a:r>
            <a:r>
              <a:rPr sz="2200" spc="-110" dirty="0">
                <a:solidFill>
                  <a:srgbClr val="57575A"/>
                </a:solidFill>
                <a:latin typeface="Arial"/>
                <a:cs typeface="Arial"/>
              </a:rPr>
              <a:t>career </a:t>
            </a:r>
            <a:r>
              <a:rPr sz="2200" spc="-120" dirty="0">
                <a:solidFill>
                  <a:srgbClr val="57575A"/>
                </a:solidFill>
                <a:latin typeface="Arial"/>
                <a:cs typeface="Arial"/>
              </a:rPr>
              <a:t>and </a:t>
            </a:r>
            <a:r>
              <a:rPr sz="2200" spc="-90" dirty="0">
                <a:solidFill>
                  <a:srgbClr val="57575A"/>
                </a:solidFill>
                <a:latin typeface="Arial"/>
                <a:cs typeface="Arial"/>
              </a:rPr>
              <a:t>technical</a:t>
            </a:r>
            <a:r>
              <a:rPr sz="2200" spc="-135" dirty="0">
                <a:solidFill>
                  <a:srgbClr val="57575A"/>
                </a:solidFill>
                <a:latin typeface="Arial"/>
                <a:cs typeface="Arial"/>
              </a:rPr>
              <a:t> </a:t>
            </a:r>
            <a:r>
              <a:rPr sz="2200" spc="-90" dirty="0">
                <a:solidFill>
                  <a:srgbClr val="57575A"/>
                </a:solidFill>
                <a:latin typeface="Arial"/>
                <a:cs typeface="Arial"/>
              </a:rPr>
              <a:t>education</a:t>
            </a:r>
            <a:endParaRPr sz="2200">
              <a:latin typeface="Arial"/>
              <a:cs typeface="Arial"/>
            </a:endParaRPr>
          </a:p>
          <a:p>
            <a:pPr>
              <a:lnSpc>
                <a:spcPct val="100000"/>
              </a:lnSpc>
              <a:spcBef>
                <a:spcPts val="40"/>
              </a:spcBef>
              <a:buClr>
                <a:srgbClr val="57575A"/>
              </a:buClr>
              <a:buFont typeface="Arial"/>
              <a:buChar char="•"/>
            </a:pPr>
            <a:endParaRPr sz="2000">
              <a:latin typeface="Arial"/>
              <a:cs typeface="Arial"/>
            </a:endParaRPr>
          </a:p>
          <a:p>
            <a:pPr marL="241300" marR="207010" indent="-228600">
              <a:lnSpc>
                <a:spcPct val="90000"/>
              </a:lnSpc>
              <a:buChar char="•"/>
              <a:tabLst>
                <a:tab pos="240665" algn="l"/>
                <a:tab pos="241300" algn="l"/>
              </a:tabLst>
            </a:pPr>
            <a:r>
              <a:rPr sz="2200" spc="-105" dirty="0">
                <a:solidFill>
                  <a:srgbClr val="57575A"/>
                </a:solidFill>
                <a:latin typeface="Arial"/>
                <a:cs typeface="Arial"/>
              </a:rPr>
              <a:t>Primary </a:t>
            </a:r>
            <a:r>
              <a:rPr sz="2200" spc="-114" dirty="0">
                <a:solidFill>
                  <a:srgbClr val="57575A"/>
                </a:solidFill>
                <a:latin typeface="Arial"/>
                <a:cs typeface="Arial"/>
              </a:rPr>
              <a:t>goal </a:t>
            </a:r>
            <a:r>
              <a:rPr sz="2200" spc="-125" dirty="0">
                <a:solidFill>
                  <a:srgbClr val="57575A"/>
                </a:solidFill>
                <a:latin typeface="Arial"/>
                <a:cs typeface="Arial"/>
              </a:rPr>
              <a:t>is </a:t>
            </a:r>
            <a:r>
              <a:rPr sz="2200" dirty="0">
                <a:solidFill>
                  <a:srgbClr val="57575A"/>
                </a:solidFill>
                <a:latin typeface="Arial"/>
                <a:cs typeface="Arial"/>
              </a:rPr>
              <a:t>to </a:t>
            </a:r>
            <a:r>
              <a:rPr sz="2200" spc="-55" dirty="0">
                <a:solidFill>
                  <a:srgbClr val="57575A"/>
                </a:solidFill>
                <a:latin typeface="Arial"/>
                <a:cs typeface="Arial"/>
              </a:rPr>
              <a:t>promote </a:t>
            </a:r>
            <a:r>
              <a:rPr sz="2200" spc="-30" dirty="0">
                <a:solidFill>
                  <a:srgbClr val="57575A"/>
                </a:solidFill>
                <a:latin typeface="Arial"/>
                <a:cs typeface="Arial"/>
              </a:rPr>
              <a:t>better  </a:t>
            </a:r>
            <a:r>
              <a:rPr sz="2200" spc="-80" dirty="0">
                <a:solidFill>
                  <a:srgbClr val="57575A"/>
                </a:solidFill>
                <a:latin typeface="Arial"/>
                <a:cs typeface="Arial"/>
              </a:rPr>
              <a:t>alignment </a:t>
            </a:r>
            <a:r>
              <a:rPr sz="2200" spc="-15" dirty="0">
                <a:solidFill>
                  <a:srgbClr val="57575A"/>
                </a:solidFill>
                <a:latin typeface="Arial"/>
                <a:cs typeface="Arial"/>
              </a:rPr>
              <a:t>of </a:t>
            </a:r>
            <a:r>
              <a:rPr sz="2200" spc="-365" dirty="0">
                <a:solidFill>
                  <a:srgbClr val="57575A"/>
                </a:solidFill>
                <a:latin typeface="Arial"/>
                <a:cs typeface="Arial"/>
              </a:rPr>
              <a:t>CTE </a:t>
            </a:r>
            <a:r>
              <a:rPr sz="2200" spc="-114" dirty="0">
                <a:solidFill>
                  <a:srgbClr val="57575A"/>
                </a:solidFill>
                <a:latin typeface="Arial"/>
                <a:cs typeface="Arial"/>
              </a:rPr>
              <a:t>programs </a:t>
            </a:r>
            <a:r>
              <a:rPr sz="2200" spc="-10" dirty="0">
                <a:solidFill>
                  <a:srgbClr val="57575A"/>
                </a:solidFill>
                <a:latin typeface="Arial"/>
                <a:cs typeface="Arial"/>
              </a:rPr>
              <a:t>with</a:t>
            </a:r>
            <a:r>
              <a:rPr sz="2200" spc="-290" dirty="0">
                <a:solidFill>
                  <a:srgbClr val="57575A"/>
                </a:solidFill>
                <a:latin typeface="Arial"/>
                <a:cs typeface="Arial"/>
              </a:rPr>
              <a:t> </a:t>
            </a:r>
            <a:r>
              <a:rPr sz="2200" spc="-90" dirty="0">
                <a:solidFill>
                  <a:srgbClr val="57575A"/>
                </a:solidFill>
                <a:latin typeface="Arial"/>
                <a:cs typeface="Arial"/>
              </a:rPr>
              <a:t>state,  regional, </a:t>
            </a:r>
            <a:r>
              <a:rPr sz="2200" spc="-120" dirty="0">
                <a:solidFill>
                  <a:srgbClr val="57575A"/>
                </a:solidFill>
                <a:latin typeface="Arial"/>
                <a:cs typeface="Arial"/>
              </a:rPr>
              <a:t>and </a:t>
            </a:r>
            <a:r>
              <a:rPr sz="2200" spc="-95" dirty="0">
                <a:solidFill>
                  <a:srgbClr val="57575A"/>
                </a:solidFill>
                <a:latin typeface="Arial"/>
                <a:cs typeface="Arial"/>
              </a:rPr>
              <a:t>local </a:t>
            </a:r>
            <a:r>
              <a:rPr sz="2200" spc="-105" dirty="0">
                <a:solidFill>
                  <a:srgbClr val="57575A"/>
                </a:solidFill>
                <a:latin typeface="Arial"/>
                <a:cs typeface="Arial"/>
              </a:rPr>
              <a:t>economic</a:t>
            </a:r>
            <a:r>
              <a:rPr sz="2200" spc="-200" dirty="0">
                <a:solidFill>
                  <a:srgbClr val="57575A"/>
                </a:solidFill>
                <a:latin typeface="Arial"/>
                <a:cs typeface="Arial"/>
              </a:rPr>
              <a:t> </a:t>
            </a:r>
            <a:r>
              <a:rPr sz="2200" spc="-140" dirty="0">
                <a:solidFill>
                  <a:srgbClr val="57575A"/>
                </a:solidFill>
                <a:latin typeface="Arial"/>
                <a:cs typeface="Arial"/>
              </a:rPr>
              <a:t>needs</a:t>
            </a:r>
            <a:endParaRPr sz="2200">
              <a:latin typeface="Arial"/>
              <a:cs typeface="Arial"/>
            </a:endParaRPr>
          </a:p>
        </p:txBody>
      </p:sp>
      <p:graphicFrame>
        <p:nvGraphicFramePr>
          <p:cNvPr id="4" name="object 4"/>
          <p:cNvGraphicFramePr>
            <a:graphicFrameLocks noGrp="1"/>
          </p:cNvGraphicFramePr>
          <p:nvPr/>
        </p:nvGraphicFramePr>
        <p:xfrm>
          <a:off x="6289675" y="1276222"/>
          <a:ext cx="5438775" cy="4670547"/>
        </p:xfrm>
        <a:graphic>
          <a:graphicData uri="http://schemas.openxmlformats.org/drawingml/2006/table">
            <a:tbl>
              <a:tblPr firstRow="1" bandRow="1">
                <a:tableStyleId>{2D5ABB26-0587-4C30-8999-92F81FD0307C}</a:tableStyleId>
              </a:tblPr>
              <a:tblGrid>
                <a:gridCol w="572135">
                  <a:extLst>
                    <a:ext uri="{9D8B030D-6E8A-4147-A177-3AD203B41FA5}">
                      <a16:colId xmlns:a16="http://schemas.microsoft.com/office/drawing/2014/main" val="20000"/>
                    </a:ext>
                  </a:extLst>
                </a:gridCol>
                <a:gridCol w="4866640">
                  <a:extLst>
                    <a:ext uri="{9D8B030D-6E8A-4147-A177-3AD203B41FA5}">
                      <a16:colId xmlns:a16="http://schemas.microsoft.com/office/drawing/2014/main" val="20001"/>
                    </a:ext>
                  </a:extLst>
                </a:gridCol>
              </a:tblGrid>
              <a:tr h="599439">
                <a:tc gridSpan="2">
                  <a:txBody>
                    <a:bodyPr/>
                    <a:lstStyle/>
                    <a:p>
                      <a:pPr algn="ctr">
                        <a:lnSpc>
                          <a:spcPct val="100000"/>
                        </a:lnSpc>
                        <a:spcBef>
                          <a:spcPts val="1165"/>
                        </a:spcBef>
                      </a:pPr>
                      <a:r>
                        <a:rPr sz="1800" b="1" spc="-140" dirty="0">
                          <a:solidFill>
                            <a:srgbClr val="FFFFFF"/>
                          </a:solidFill>
                          <a:latin typeface="Arial"/>
                          <a:cs typeface="Arial"/>
                        </a:rPr>
                        <a:t>Parts </a:t>
                      </a:r>
                      <a:r>
                        <a:rPr sz="1800" b="1" spc="-90" dirty="0">
                          <a:solidFill>
                            <a:srgbClr val="FFFFFF"/>
                          </a:solidFill>
                          <a:latin typeface="Arial"/>
                          <a:cs typeface="Arial"/>
                        </a:rPr>
                        <a:t>of </a:t>
                      </a:r>
                      <a:r>
                        <a:rPr sz="1800" b="1" spc="-70" dirty="0">
                          <a:solidFill>
                            <a:srgbClr val="FFFFFF"/>
                          </a:solidFill>
                          <a:latin typeface="Arial"/>
                          <a:cs typeface="Arial"/>
                        </a:rPr>
                        <a:t>the </a:t>
                      </a:r>
                      <a:r>
                        <a:rPr sz="1800" b="1" spc="-185" dirty="0">
                          <a:solidFill>
                            <a:srgbClr val="FFFFFF"/>
                          </a:solidFill>
                          <a:latin typeface="Arial"/>
                          <a:cs typeface="Arial"/>
                        </a:rPr>
                        <a:t>Local </a:t>
                      </a:r>
                      <a:r>
                        <a:rPr sz="1800" b="1" spc="-150" dirty="0">
                          <a:solidFill>
                            <a:srgbClr val="FFFFFF"/>
                          </a:solidFill>
                          <a:latin typeface="Arial"/>
                          <a:cs typeface="Arial"/>
                        </a:rPr>
                        <a:t>Needs</a:t>
                      </a:r>
                      <a:r>
                        <a:rPr sz="1800" b="1" spc="-20" dirty="0">
                          <a:solidFill>
                            <a:srgbClr val="FFFFFF"/>
                          </a:solidFill>
                          <a:latin typeface="Arial"/>
                          <a:cs typeface="Arial"/>
                        </a:rPr>
                        <a:t> </a:t>
                      </a:r>
                      <a:r>
                        <a:rPr sz="1800" b="1" spc="-185" dirty="0">
                          <a:solidFill>
                            <a:srgbClr val="FFFFFF"/>
                          </a:solidFill>
                          <a:latin typeface="Arial"/>
                          <a:cs typeface="Arial"/>
                        </a:rPr>
                        <a:t>Assessment</a:t>
                      </a:r>
                      <a:endParaRPr sz="1800">
                        <a:latin typeface="Arial"/>
                        <a:cs typeface="Arial"/>
                      </a:endParaRPr>
                    </a:p>
                  </a:txBody>
                  <a:tcPr marL="0" marR="0" marT="1479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6FAC46"/>
                    </a:solidFill>
                  </a:tcPr>
                </a:tc>
                <a:tc hMerge="1">
                  <a:txBody>
                    <a:bodyPr/>
                    <a:lstStyle/>
                    <a:p>
                      <a:endParaRPr/>
                    </a:p>
                  </a:txBody>
                  <a:tcPr marL="0" marR="0" marT="0" marB="0"/>
                </a:tc>
                <a:extLst>
                  <a:ext uri="{0D108BD9-81ED-4DB2-BD59-A6C34878D82A}">
                    <a16:rowId xmlns:a16="http://schemas.microsoft.com/office/drawing/2014/main" val="10000"/>
                  </a:ext>
                </a:extLst>
              </a:tr>
              <a:tr h="599439">
                <a:tc>
                  <a:txBody>
                    <a:bodyPr/>
                    <a:lstStyle/>
                    <a:p>
                      <a:pPr marL="4445" algn="ctr">
                        <a:lnSpc>
                          <a:spcPct val="100000"/>
                        </a:lnSpc>
                        <a:spcBef>
                          <a:spcPts val="1165"/>
                        </a:spcBef>
                      </a:pPr>
                      <a:r>
                        <a:rPr sz="1800" dirty="0">
                          <a:latin typeface="Arial"/>
                          <a:cs typeface="Arial"/>
                        </a:rPr>
                        <a:t>1</a:t>
                      </a:r>
                      <a:endParaRPr sz="1800">
                        <a:latin typeface="Arial"/>
                        <a:cs typeface="Arial"/>
                      </a:endParaRPr>
                    </a:p>
                  </a:txBody>
                  <a:tcPr marL="0" marR="0" marT="14795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4E2CF"/>
                    </a:solidFill>
                  </a:tcPr>
                </a:tc>
                <a:tc>
                  <a:txBody>
                    <a:bodyPr/>
                    <a:lstStyle/>
                    <a:p>
                      <a:pPr>
                        <a:lnSpc>
                          <a:spcPct val="100000"/>
                        </a:lnSpc>
                        <a:spcBef>
                          <a:spcPts val="5"/>
                        </a:spcBef>
                      </a:pPr>
                      <a:endParaRPr sz="1250">
                        <a:latin typeface="Times New Roman"/>
                        <a:cs typeface="Times New Roman"/>
                      </a:endParaRPr>
                    </a:p>
                    <a:p>
                      <a:pPr marL="92710">
                        <a:lnSpc>
                          <a:spcPct val="100000"/>
                        </a:lnSpc>
                        <a:spcBef>
                          <a:spcPts val="5"/>
                        </a:spcBef>
                      </a:pPr>
                      <a:r>
                        <a:rPr sz="1400" spc="-75" dirty="0">
                          <a:latin typeface="Arial"/>
                          <a:cs typeface="Arial"/>
                        </a:rPr>
                        <a:t>Evaluation </a:t>
                      </a:r>
                      <a:r>
                        <a:rPr sz="1400" spc="-5" dirty="0">
                          <a:latin typeface="Arial"/>
                          <a:cs typeface="Arial"/>
                        </a:rPr>
                        <a:t>of </a:t>
                      </a:r>
                      <a:r>
                        <a:rPr sz="1400" spc="-50" dirty="0">
                          <a:latin typeface="Arial"/>
                          <a:cs typeface="Arial"/>
                        </a:rPr>
                        <a:t>student</a:t>
                      </a:r>
                      <a:r>
                        <a:rPr sz="1400" spc="30" dirty="0">
                          <a:latin typeface="Arial"/>
                          <a:cs typeface="Arial"/>
                        </a:rPr>
                        <a:t> </a:t>
                      </a:r>
                      <a:r>
                        <a:rPr sz="1400" spc="-55" dirty="0">
                          <a:latin typeface="Arial"/>
                          <a:cs typeface="Arial"/>
                        </a:rPr>
                        <a:t>performance</a:t>
                      </a:r>
                      <a:endParaRPr sz="1400">
                        <a:latin typeface="Arial"/>
                        <a:cs typeface="Arial"/>
                      </a:endParaRPr>
                    </a:p>
                  </a:txBody>
                  <a:tcPr marL="0" marR="0" marT="63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4E2CF"/>
                    </a:solidFill>
                  </a:tcPr>
                </a:tc>
                <a:extLst>
                  <a:ext uri="{0D108BD9-81ED-4DB2-BD59-A6C34878D82A}">
                    <a16:rowId xmlns:a16="http://schemas.microsoft.com/office/drawing/2014/main" val="10001"/>
                  </a:ext>
                </a:extLst>
              </a:tr>
              <a:tr h="664591">
                <a:tc>
                  <a:txBody>
                    <a:bodyPr/>
                    <a:lstStyle/>
                    <a:p>
                      <a:pPr marL="4445" algn="ctr">
                        <a:lnSpc>
                          <a:spcPct val="100000"/>
                        </a:lnSpc>
                        <a:spcBef>
                          <a:spcPts val="1425"/>
                        </a:spcBef>
                      </a:pPr>
                      <a:r>
                        <a:rPr sz="1800" dirty="0">
                          <a:latin typeface="Arial"/>
                          <a:cs typeface="Arial"/>
                        </a:rPr>
                        <a:t>2</a:t>
                      </a:r>
                      <a:endParaRPr sz="1800">
                        <a:latin typeface="Arial"/>
                        <a:cs typeface="Arial"/>
                      </a:endParaRPr>
                    </a:p>
                  </a:txBody>
                  <a:tcPr marL="0" marR="0" marT="1809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2710">
                        <a:lnSpc>
                          <a:spcPct val="100000"/>
                        </a:lnSpc>
                        <a:spcBef>
                          <a:spcPts val="865"/>
                        </a:spcBef>
                      </a:pPr>
                      <a:r>
                        <a:rPr sz="1400" spc="-55" dirty="0">
                          <a:latin typeface="Arial"/>
                          <a:cs typeface="Arial"/>
                        </a:rPr>
                        <a:t>Description </a:t>
                      </a:r>
                      <a:r>
                        <a:rPr sz="1400" spc="-5" dirty="0">
                          <a:latin typeface="Arial"/>
                          <a:cs typeface="Arial"/>
                        </a:rPr>
                        <a:t>of </a:t>
                      </a:r>
                      <a:r>
                        <a:rPr sz="1400" spc="-40" dirty="0">
                          <a:latin typeface="Arial"/>
                          <a:cs typeface="Arial"/>
                        </a:rPr>
                        <a:t>how </a:t>
                      </a:r>
                      <a:r>
                        <a:rPr sz="1400" spc="-240" dirty="0">
                          <a:latin typeface="Arial"/>
                          <a:cs typeface="Arial"/>
                        </a:rPr>
                        <a:t>CTE </a:t>
                      </a:r>
                      <a:r>
                        <a:rPr sz="1400" spc="-75" dirty="0">
                          <a:latin typeface="Arial"/>
                          <a:cs typeface="Arial"/>
                        </a:rPr>
                        <a:t>programs </a:t>
                      </a:r>
                      <a:r>
                        <a:rPr sz="1400" spc="-70" dirty="0">
                          <a:latin typeface="Arial"/>
                          <a:cs typeface="Arial"/>
                        </a:rPr>
                        <a:t>are </a:t>
                      </a:r>
                      <a:r>
                        <a:rPr sz="1400" spc="-35" dirty="0">
                          <a:latin typeface="Arial"/>
                          <a:cs typeface="Arial"/>
                        </a:rPr>
                        <a:t>sufficient </a:t>
                      </a:r>
                      <a:r>
                        <a:rPr sz="1400" spc="-25" dirty="0">
                          <a:latin typeface="Arial"/>
                          <a:cs typeface="Arial"/>
                        </a:rPr>
                        <a:t>in </a:t>
                      </a:r>
                      <a:r>
                        <a:rPr sz="1400" spc="-95" dirty="0">
                          <a:latin typeface="Arial"/>
                          <a:cs typeface="Arial"/>
                        </a:rPr>
                        <a:t>size,</a:t>
                      </a:r>
                      <a:r>
                        <a:rPr sz="1400" spc="-215" dirty="0">
                          <a:latin typeface="Arial"/>
                          <a:cs typeface="Arial"/>
                        </a:rPr>
                        <a:t> </a:t>
                      </a:r>
                      <a:r>
                        <a:rPr sz="1400" spc="-80" dirty="0">
                          <a:latin typeface="Arial"/>
                          <a:cs typeface="Arial"/>
                        </a:rPr>
                        <a:t>scope,</a:t>
                      </a:r>
                      <a:endParaRPr sz="1400">
                        <a:latin typeface="Arial"/>
                        <a:cs typeface="Arial"/>
                      </a:endParaRPr>
                    </a:p>
                    <a:p>
                      <a:pPr marL="92710">
                        <a:lnSpc>
                          <a:spcPct val="100000"/>
                        </a:lnSpc>
                      </a:pPr>
                      <a:r>
                        <a:rPr sz="1400" spc="-75" dirty="0">
                          <a:latin typeface="Arial"/>
                          <a:cs typeface="Arial"/>
                        </a:rPr>
                        <a:t>and</a:t>
                      </a:r>
                      <a:r>
                        <a:rPr sz="1400" spc="-50" dirty="0">
                          <a:latin typeface="Arial"/>
                          <a:cs typeface="Arial"/>
                        </a:rPr>
                        <a:t> </a:t>
                      </a:r>
                      <a:r>
                        <a:rPr sz="1400" spc="-35" dirty="0">
                          <a:latin typeface="Arial"/>
                          <a:cs typeface="Arial"/>
                        </a:rPr>
                        <a:t>quality</a:t>
                      </a:r>
                      <a:endParaRPr sz="1400">
                        <a:latin typeface="Arial"/>
                        <a:cs typeface="Arial"/>
                      </a:endParaRPr>
                    </a:p>
                  </a:txBody>
                  <a:tcPr marL="0" marR="0" marT="1098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2"/>
                  </a:ext>
                </a:extLst>
              </a:tr>
              <a:tr h="739012">
                <a:tc>
                  <a:txBody>
                    <a:bodyPr/>
                    <a:lstStyle/>
                    <a:p>
                      <a:pPr>
                        <a:lnSpc>
                          <a:spcPct val="100000"/>
                        </a:lnSpc>
                        <a:spcBef>
                          <a:spcPts val="50"/>
                        </a:spcBef>
                      </a:pPr>
                      <a:endParaRPr sz="1450">
                        <a:latin typeface="Times New Roman"/>
                        <a:cs typeface="Times New Roman"/>
                      </a:endParaRPr>
                    </a:p>
                    <a:p>
                      <a:pPr marL="4445" algn="ctr">
                        <a:lnSpc>
                          <a:spcPct val="100000"/>
                        </a:lnSpc>
                        <a:spcBef>
                          <a:spcPts val="5"/>
                        </a:spcBef>
                      </a:pPr>
                      <a:r>
                        <a:rPr sz="1800" dirty="0">
                          <a:latin typeface="Arial"/>
                          <a:cs typeface="Arial"/>
                        </a:rPr>
                        <a:t>3</a:t>
                      </a:r>
                      <a:endParaRPr sz="1800">
                        <a:latin typeface="Arial"/>
                        <a:cs typeface="Arial"/>
                      </a:endParaRPr>
                    </a:p>
                  </a:txBody>
                  <a:tcPr marL="0" marR="0" marT="63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tc>
                  <a:txBody>
                    <a:bodyPr/>
                    <a:lstStyle/>
                    <a:p>
                      <a:pPr marL="92710" marR="104139">
                        <a:lnSpc>
                          <a:spcPct val="100000"/>
                        </a:lnSpc>
                        <a:spcBef>
                          <a:spcPts val="1160"/>
                        </a:spcBef>
                      </a:pPr>
                      <a:r>
                        <a:rPr sz="1400" spc="-55" dirty="0">
                          <a:latin typeface="Arial"/>
                          <a:cs typeface="Arial"/>
                        </a:rPr>
                        <a:t>Description </a:t>
                      </a:r>
                      <a:r>
                        <a:rPr sz="1400" spc="-5" dirty="0">
                          <a:latin typeface="Arial"/>
                          <a:cs typeface="Arial"/>
                        </a:rPr>
                        <a:t>of </a:t>
                      </a:r>
                      <a:r>
                        <a:rPr sz="1400" spc="-40" dirty="0">
                          <a:latin typeface="Arial"/>
                          <a:cs typeface="Arial"/>
                        </a:rPr>
                        <a:t>how </a:t>
                      </a:r>
                      <a:r>
                        <a:rPr sz="1400" spc="-240" dirty="0">
                          <a:latin typeface="Arial"/>
                          <a:cs typeface="Arial"/>
                        </a:rPr>
                        <a:t>CTE </a:t>
                      </a:r>
                      <a:r>
                        <a:rPr sz="1400" spc="-75" dirty="0">
                          <a:latin typeface="Arial"/>
                          <a:cs typeface="Arial"/>
                        </a:rPr>
                        <a:t>programs </a:t>
                      </a:r>
                      <a:r>
                        <a:rPr sz="1400" spc="-70" dirty="0">
                          <a:latin typeface="Arial"/>
                          <a:cs typeface="Arial"/>
                        </a:rPr>
                        <a:t>are </a:t>
                      </a:r>
                      <a:r>
                        <a:rPr sz="1400" spc="-65" dirty="0">
                          <a:latin typeface="Arial"/>
                          <a:cs typeface="Arial"/>
                        </a:rPr>
                        <a:t>aligned </a:t>
                      </a:r>
                      <a:r>
                        <a:rPr sz="1400" spc="-5" dirty="0">
                          <a:latin typeface="Arial"/>
                          <a:cs typeface="Arial"/>
                        </a:rPr>
                        <a:t>to </a:t>
                      </a:r>
                      <a:r>
                        <a:rPr sz="1400" spc="-55" dirty="0">
                          <a:latin typeface="Arial"/>
                          <a:cs typeface="Arial"/>
                        </a:rPr>
                        <a:t>in-demand  </a:t>
                      </a:r>
                      <a:r>
                        <a:rPr sz="1400" spc="-45" dirty="0">
                          <a:latin typeface="Arial"/>
                          <a:cs typeface="Arial"/>
                        </a:rPr>
                        <a:t>industry </a:t>
                      </a:r>
                      <a:r>
                        <a:rPr sz="1400" spc="-75" dirty="0">
                          <a:latin typeface="Arial"/>
                          <a:cs typeface="Arial"/>
                        </a:rPr>
                        <a:t>sectors </a:t>
                      </a:r>
                      <a:r>
                        <a:rPr sz="1400" spc="-15" dirty="0">
                          <a:latin typeface="Arial"/>
                          <a:cs typeface="Arial"/>
                        </a:rPr>
                        <a:t>or </a:t>
                      </a:r>
                      <a:r>
                        <a:rPr sz="1400" spc="-65" dirty="0">
                          <a:latin typeface="Arial"/>
                          <a:cs typeface="Arial"/>
                        </a:rPr>
                        <a:t>occupations </a:t>
                      </a:r>
                      <a:r>
                        <a:rPr sz="1400" spc="-30" dirty="0">
                          <a:latin typeface="Arial"/>
                          <a:cs typeface="Arial"/>
                        </a:rPr>
                        <a:t>identified </a:t>
                      </a:r>
                      <a:r>
                        <a:rPr sz="1400" spc="-70" dirty="0">
                          <a:latin typeface="Arial"/>
                          <a:cs typeface="Arial"/>
                        </a:rPr>
                        <a:t>by </a:t>
                      </a:r>
                      <a:r>
                        <a:rPr sz="1400" spc="-40" dirty="0">
                          <a:latin typeface="Arial"/>
                          <a:cs typeface="Arial"/>
                        </a:rPr>
                        <a:t>state/local</a:t>
                      </a:r>
                      <a:r>
                        <a:rPr sz="1400" spc="200" dirty="0">
                          <a:latin typeface="Arial"/>
                          <a:cs typeface="Arial"/>
                        </a:rPr>
                        <a:t> </a:t>
                      </a:r>
                      <a:r>
                        <a:rPr sz="1400" spc="-95" dirty="0">
                          <a:latin typeface="Arial"/>
                          <a:cs typeface="Arial"/>
                        </a:rPr>
                        <a:t>agencies</a:t>
                      </a:r>
                      <a:endParaRPr sz="1400">
                        <a:latin typeface="Arial"/>
                        <a:cs typeface="Arial"/>
                      </a:endParaRPr>
                    </a:p>
                  </a:txBody>
                  <a:tcPr marL="0" marR="0" marT="1473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extLst>
                  <a:ext uri="{0D108BD9-81ED-4DB2-BD59-A6C34878D82A}">
                    <a16:rowId xmlns:a16="http://schemas.microsoft.com/office/drawing/2014/main" val="10003"/>
                  </a:ext>
                </a:extLst>
              </a:tr>
              <a:tr h="739140">
                <a:tc>
                  <a:txBody>
                    <a:bodyPr/>
                    <a:lstStyle/>
                    <a:p>
                      <a:pPr>
                        <a:lnSpc>
                          <a:spcPct val="100000"/>
                        </a:lnSpc>
                      </a:pPr>
                      <a:endParaRPr sz="1500">
                        <a:latin typeface="Times New Roman"/>
                        <a:cs typeface="Times New Roman"/>
                      </a:endParaRPr>
                    </a:p>
                    <a:p>
                      <a:pPr marL="4445" algn="ctr">
                        <a:lnSpc>
                          <a:spcPct val="100000"/>
                        </a:lnSpc>
                      </a:pPr>
                      <a:r>
                        <a:rPr sz="1800" dirty="0">
                          <a:latin typeface="Arial"/>
                          <a:cs typeface="Arial"/>
                        </a:rPr>
                        <a:t>4</a:t>
                      </a:r>
                      <a:endParaRPr sz="18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a:lnSpc>
                          <a:spcPct val="100000"/>
                        </a:lnSpc>
                        <a:spcBef>
                          <a:spcPts val="50"/>
                        </a:spcBef>
                      </a:pPr>
                      <a:endParaRPr sz="1700">
                        <a:latin typeface="Times New Roman"/>
                        <a:cs typeface="Times New Roman"/>
                      </a:endParaRPr>
                    </a:p>
                    <a:p>
                      <a:pPr marL="92710">
                        <a:lnSpc>
                          <a:spcPct val="100000"/>
                        </a:lnSpc>
                      </a:pPr>
                      <a:r>
                        <a:rPr sz="1400" spc="-55" dirty="0">
                          <a:latin typeface="Arial"/>
                          <a:cs typeface="Arial"/>
                        </a:rPr>
                        <a:t>Description </a:t>
                      </a:r>
                      <a:r>
                        <a:rPr sz="1400" spc="-5" dirty="0">
                          <a:latin typeface="Arial"/>
                          <a:cs typeface="Arial"/>
                        </a:rPr>
                        <a:t>of </a:t>
                      </a:r>
                      <a:r>
                        <a:rPr sz="1400" spc="-85" dirty="0">
                          <a:latin typeface="Arial"/>
                          <a:cs typeface="Arial"/>
                        </a:rPr>
                        <a:t>progress </a:t>
                      </a:r>
                      <a:r>
                        <a:rPr sz="1400" spc="-40" dirty="0">
                          <a:latin typeface="Arial"/>
                          <a:cs typeface="Arial"/>
                        </a:rPr>
                        <a:t>toward </a:t>
                      </a:r>
                      <a:r>
                        <a:rPr sz="1400" spc="-35" dirty="0">
                          <a:latin typeface="Arial"/>
                          <a:cs typeface="Arial"/>
                        </a:rPr>
                        <a:t>implementation </a:t>
                      </a:r>
                      <a:r>
                        <a:rPr sz="1400" spc="-5" dirty="0">
                          <a:latin typeface="Arial"/>
                          <a:cs typeface="Arial"/>
                        </a:rPr>
                        <a:t>of </a:t>
                      </a:r>
                      <a:r>
                        <a:rPr sz="1400" spc="-240" dirty="0">
                          <a:latin typeface="Arial"/>
                          <a:cs typeface="Arial"/>
                        </a:rPr>
                        <a:t>CTE</a:t>
                      </a:r>
                      <a:r>
                        <a:rPr sz="1400" spc="-180" dirty="0">
                          <a:latin typeface="Arial"/>
                          <a:cs typeface="Arial"/>
                        </a:rPr>
                        <a:t> </a:t>
                      </a:r>
                      <a:r>
                        <a:rPr sz="1400" spc="-75" dirty="0">
                          <a:latin typeface="Arial"/>
                          <a:cs typeface="Arial"/>
                        </a:rPr>
                        <a:t>programs</a:t>
                      </a:r>
                      <a:endParaRPr sz="1400">
                        <a:latin typeface="Arial"/>
                        <a:cs typeface="Arial"/>
                      </a:endParaRPr>
                    </a:p>
                  </a:txBody>
                  <a:tcPr marL="0" marR="0" marT="63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4"/>
                  </a:ext>
                </a:extLst>
              </a:tr>
              <a:tr h="664463">
                <a:tc>
                  <a:txBody>
                    <a:bodyPr/>
                    <a:lstStyle/>
                    <a:p>
                      <a:pPr marL="4445" algn="ctr">
                        <a:lnSpc>
                          <a:spcPct val="100000"/>
                        </a:lnSpc>
                        <a:spcBef>
                          <a:spcPts val="1430"/>
                        </a:spcBef>
                      </a:pPr>
                      <a:r>
                        <a:rPr sz="1800" dirty="0">
                          <a:latin typeface="Arial"/>
                          <a:cs typeface="Arial"/>
                        </a:rPr>
                        <a:t>5</a:t>
                      </a:r>
                      <a:endParaRPr sz="1800">
                        <a:latin typeface="Arial"/>
                        <a:cs typeface="Arial"/>
                      </a:endParaRPr>
                    </a:p>
                  </a:txBody>
                  <a:tcPr marL="0" marR="0" marT="1816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tc>
                  <a:txBody>
                    <a:bodyPr/>
                    <a:lstStyle/>
                    <a:p>
                      <a:pPr marL="92710" marR="326390">
                        <a:lnSpc>
                          <a:spcPct val="100000"/>
                        </a:lnSpc>
                        <a:spcBef>
                          <a:spcPts val="869"/>
                        </a:spcBef>
                      </a:pPr>
                      <a:r>
                        <a:rPr sz="1400" spc="-30" dirty="0">
                          <a:latin typeface="Arial"/>
                          <a:cs typeface="Arial"/>
                        </a:rPr>
                        <a:t>Information </a:t>
                      </a:r>
                      <a:r>
                        <a:rPr sz="1400" spc="-45" dirty="0">
                          <a:latin typeface="Arial"/>
                          <a:cs typeface="Arial"/>
                        </a:rPr>
                        <a:t>on </a:t>
                      </a:r>
                      <a:r>
                        <a:rPr sz="1400" spc="-40" dirty="0">
                          <a:latin typeface="Arial"/>
                          <a:cs typeface="Arial"/>
                        </a:rPr>
                        <a:t>how </a:t>
                      </a:r>
                      <a:r>
                        <a:rPr sz="1400" spc="-50" dirty="0">
                          <a:latin typeface="Arial"/>
                          <a:cs typeface="Arial"/>
                        </a:rPr>
                        <a:t>local </a:t>
                      </a:r>
                      <a:r>
                        <a:rPr sz="1400" spc="-40" dirty="0">
                          <a:latin typeface="Arial"/>
                          <a:cs typeface="Arial"/>
                        </a:rPr>
                        <a:t>recipient </a:t>
                      </a:r>
                      <a:r>
                        <a:rPr sz="1400" spc="-10" dirty="0">
                          <a:latin typeface="Arial"/>
                          <a:cs typeface="Arial"/>
                        </a:rPr>
                        <a:t>will </a:t>
                      </a:r>
                      <a:r>
                        <a:rPr sz="1400" spc="-55" dirty="0">
                          <a:latin typeface="Arial"/>
                          <a:cs typeface="Arial"/>
                        </a:rPr>
                        <a:t>improve </a:t>
                      </a:r>
                      <a:r>
                        <a:rPr sz="1400" spc="-30" dirty="0">
                          <a:latin typeface="Arial"/>
                          <a:cs typeface="Arial"/>
                        </a:rPr>
                        <a:t>retention </a:t>
                      </a:r>
                      <a:r>
                        <a:rPr sz="1400" spc="-75" dirty="0">
                          <a:latin typeface="Arial"/>
                          <a:cs typeface="Arial"/>
                        </a:rPr>
                        <a:t>and  </a:t>
                      </a:r>
                      <a:r>
                        <a:rPr sz="1400" spc="-40" dirty="0">
                          <a:latin typeface="Arial"/>
                          <a:cs typeface="Arial"/>
                        </a:rPr>
                        <a:t>training </a:t>
                      </a:r>
                      <a:r>
                        <a:rPr sz="1400" spc="-5" dirty="0">
                          <a:latin typeface="Arial"/>
                          <a:cs typeface="Arial"/>
                        </a:rPr>
                        <a:t>of </a:t>
                      </a:r>
                      <a:r>
                        <a:rPr sz="1400" spc="-240" dirty="0">
                          <a:latin typeface="Arial"/>
                          <a:cs typeface="Arial"/>
                        </a:rPr>
                        <a:t>CTE</a:t>
                      </a:r>
                      <a:r>
                        <a:rPr sz="1400" spc="-204" dirty="0">
                          <a:latin typeface="Arial"/>
                          <a:cs typeface="Arial"/>
                        </a:rPr>
                        <a:t> </a:t>
                      </a:r>
                      <a:r>
                        <a:rPr sz="1400" spc="-70" dirty="0">
                          <a:latin typeface="Arial"/>
                          <a:cs typeface="Arial"/>
                        </a:rPr>
                        <a:t>professionals</a:t>
                      </a:r>
                      <a:endParaRPr sz="1400">
                        <a:latin typeface="Arial"/>
                        <a:cs typeface="Arial"/>
                      </a:endParaRPr>
                    </a:p>
                  </a:txBody>
                  <a:tcPr marL="0" marR="0" marT="11048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extLst>
                  <a:ext uri="{0D108BD9-81ED-4DB2-BD59-A6C34878D82A}">
                    <a16:rowId xmlns:a16="http://schemas.microsoft.com/office/drawing/2014/main" val="10005"/>
                  </a:ext>
                </a:extLst>
              </a:tr>
              <a:tr h="664463">
                <a:tc>
                  <a:txBody>
                    <a:bodyPr/>
                    <a:lstStyle/>
                    <a:p>
                      <a:pPr marL="4445" algn="ctr">
                        <a:lnSpc>
                          <a:spcPct val="100000"/>
                        </a:lnSpc>
                        <a:spcBef>
                          <a:spcPts val="1435"/>
                        </a:spcBef>
                      </a:pPr>
                      <a:r>
                        <a:rPr sz="1800" dirty="0">
                          <a:latin typeface="Arial"/>
                          <a:cs typeface="Arial"/>
                        </a:rPr>
                        <a:t>6</a:t>
                      </a:r>
                      <a:endParaRPr sz="1800">
                        <a:latin typeface="Arial"/>
                        <a:cs typeface="Arial"/>
                      </a:endParaRPr>
                    </a:p>
                  </a:txBody>
                  <a:tcPr marL="0" marR="0" marT="1822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2710" marR="204470">
                        <a:lnSpc>
                          <a:spcPct val="100000"/>
                        </a:lnSpc>
                        <a:spcBef>
                          <a:spcPts val="875"/>
                        </a:spcBef>
                      </a:pPr>
                      <a:r>
                        <a:rPr sz="1400" spc="-55" dirty="0">
                          <a:latin typeface="Arial"/>
                          <a:cs typeface="Arial"/>
                        </a:rPr>
                        <a:t>Description </a:t>
                      </a:r>
                      <a:r>
                        <a:rPr sz="1400" spc="-5" dirty="0">
                          <a:latin typeface="Arial"/>
                          <a:cs typeface="Arial"/>
                        </a:rPr>
                        <a:t>of </a:t>
                      </a:r>
                      <a:r>
                        <a:rPr sz="1400" spc="-85" dirty="0">
                          <a:latin typeface="Arial"/>
                          <a:cs typeface="Arial"/>
                        </a:rPr>
                        <a:t>progress </a:t>
                      </a:r>
                      <a:r>
                        <a:rPr sz="1400" spc="-40" dirty="0">
                          <a:latin typeface="Arial"/>
                          <a:cs typeface="Arial"/>
                        </a:rPr>
                        <a:t>toward </a:t>
                      </a:r>
                      <a:r>
                        <a:rPr sz="1400" spc="-35" dirty="0">
                          <a:latin typeface="Arial"/>
                          <a:cs typeface="Arial"/>
                        </a:rPr>
                        <a:t>implementation </a:t>
                      </a:r>
                      <a:r>
                        <a:rPr sz="1400" spc="-5" dirty="0">
                          <a:latin typeface="Arial"/>
                          <a:cs typeface="Arial"/>
                        </a:rPr>
                        <a:t>of </a:t>
                      </a:r>
                      <a:r>
                        <a:rPr sz="1400" spc="-65" dirty="0">
                          <a:latin typeface="Arial"/>
                          <a:cs typeface="Arial"/>
                        </a:rPr>
                        <a:t>equal </a:t>
                      </a:r>
                      <a:r>
                        <a:rPr sz="1400" spc="-120" dirty="0">
                          <a:latin typeface="Arial"/>
                          <a:cs typeface="Arial"/>
                        </a:rPr>
                        <a:t>access  </a:t>
                      </a:r>
                      <a:r>
                        <a:rPr sz="1400" spc="-5" dirty="0">
                          <a:latin typeface="Arial"/>
                          <a:cs typeface="Arial"/>
                        </a:rPr>
                        <a:t>to </a:t>
                      </a:r>
                      <a:r>
                        <a:rPr sz="1400" spc="-240" dirty="0">
                          <a:latin typeface="Arial"/>
                          <a:cs typeface="Arial"/>
                        </a:rPr>
                        <a:t>CTE </a:t>
                      </a:r>
                      <a:r>
                        <a:rPr sz="1400" spc="-75" dirty="0">
                          <a:latin typeface="Arial"/>
                          <a:cs typeface="Arial"/>
                        </a:rPr>
                        <a:t>programs </a:t>
                      </a:r>
                      <a:r>
                        <a:rPr sz="1400" spc="-5" dirty="0">
                          <a:latin typeface="Arial"/>
                          <a:cs typeface="Arial"/>
                        </a:rPr>
                        <a:t>for </a:t>
                      </a:r>
                      <a:r>
                        <a:rPr sz="1400" spc="-35" dirty="0">
                          <a:latin typeface="Arial"/>
                          <a:cs typeface="Arial"/>
                        </a:rPr>
                        <a:t>all</a:t>
                      </a:r>
                      <a:r>
                        <a:rPr sz="1400" spc="-250" dirty="0">
                          <a:latin typeface="Arial"/>
                          <a:cs typeface="Arial"/>
                        </a:rPr>
                        <a:t> </a:t>
                      </a:r>
                      <a:r>
                        <a:rPr sz="1400" spc="-65" dirty="0">
                          <a:latin typeface="Arial"/>
                          <a:cs typeface="Arial"/>
                        </a:rPr>
                        <a:t>students</a:t>
                      </a:r>
                      <a:endParaRPr sz="1400">
                        <a:latin typeface="Arial"/>
                        <a:cs typeface="Arial"/>
                      </a:endParaRPr>
                    </a:p>
                  </a:txBody>
                  <a:tcPr marL="0" marR="0" marT="1111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537783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ED5F9-2CDF-4FDB-9751-8DBAB95D6891}"/>
              </a:ext>
            </a:extLst>
          </p:cNvPr>
          <p:cNvSpPr>
            <a:spLocks noGrp="1"/>
          </p:cNvSpPr>
          <p:nvPr>
            <p:ph type="title"/>
          </p:nvPr>
        </p:nvSpPr>
        <p:spPr/>
        <p:txBody>
          <a:bodyPr>
            <a:normAutofit/>
          </a:bodyPr>
          <a:lstStyle/>
          <a:p>
            <a:r>
              <a:rPr lang="en-US" sz="3200" dirty="0"/>
              <a:t>A Shifting Workforce Landscape</a:t>
            </a:r>
          </a:p>
        </p:txBody>
      </p:sp>
      <p:sp>
        <p:nvSpPr>
          <p:cNvPr id="3" name="Content Placeholder 2">
            <a:extLst>
              <a:ext uri="{FF2B5EF4-FFF2-40B4-BE49-F238E27FC236}">
                <a16:creationId xmlns:a16="http://schemas.microsoft.com/office/drawing/2014/main" id="{86B56E55-F17E-4FBF-9D94-515B0340AF82}"/>
              </a:ext>
            </a:extLst>
          </p:cNvPr>
          <p:cNvSpPr>
            <a:spLocks noGrp="1"/>
          </p:cNvSpPr>
          <p:nvPr>
            <p:ph idx="1"/>
          </p:nvPr>
        </p:nvSpPr>
        <p:spPr>
          <a:xfrm>
            <a:off x="232305" y="1582616"/>
            <a:ext cx="5570618" cy="4578818"/>
          </a:xfrm>
        </p:spPr>
        <p:txBody>
          <a:bodyPr>
            <a:normAutofit/>
          </a:bodyPr>
          <a:lstStyle/>
          <a:p>
            <a:pPr marL="0" indent="0">
              <a:buNone/>
            </a:pPr>
            <a:r>
              <a:rPr lang="en-US" dirty="0">
                <a:solidFill>
                  <a:schemeClr val="accent6"/>
                </a:solidFill>
              </a:rPr>
              <a:t>Fourth Industrial Revolution</a:t>
            </a:r>
          </a:p>
          <a:p>
            <a:pPr lvl="1"/>
            <a:r>
              <a:rPr lang="en-US" dirty="0"/>
              <a:t>Rapid advances in automation</a:t>
            </a:r>
          </a:p>
          <a:p>
            <a:pPr lvl="1"/>
            <a:r>
              <a:rPr lang="en-US" dirty="0"/>
              <a:t>Emergence of artificial intelligence</a:t>
            </a:r>
          </a:p>
          <a:p>
            <a:pPr lvl="1"/>
            <a:r>
              <a:rPr lang="en-US" dirty="0"/>
              <a:t>Fusion with technology</a:t>
            </a:r>
          </a:p>
          <a:p>
            <a:pPr lvl="1"/>
            <a:endParaRPr lang="en-US" dirty="0"/>
          </a:p>
          <a:p>
            <a:pPr marL="0" indent="0">
              <a:buNone/>
            </a:pPr>
            <a:r>
              <a:rPr lang="en-US" dirty="0">
                <a:solidFill>
                  <a:schemeClr val="accent6"/>
                </a:solidFill>
              </a:rPr>
              <a:t>Faster than Previous Revolutions</a:t>
            </a:r>
          </a:p>
          <a:p>
            <a:pPr lvl="1"/>
            <a:r>
              <a:rPr lang="en-US" dirty="0"/>
              <a:t>Change in the past was slow.</a:t>
            </a:r>
          </a:p>
          <a:p>
            <a:pPr lvl="1"/>
            <a:r>
              <a:rPr lang="en-US" dirty="0"/>
              <a:t>Change today is instant and pervasive.</a:t>
            </a:r>
          </a:p>
          <a:p>
            <a:pPr lvl="1"/>
            <a:r>
              <a:rPr lang="en-US" dirty="0"/>
              <a:t>People and businesses are struggling to meet the demands of technology.</a:t>
            </a:r>
          </a:p>
          <a:p>
            <a:pPr lvl="1"/>
            <a:endParaRPr lang="en-US" dirty="0"/>
          </a:p>
        </p:txBody>
      </p:sp>
      <p:pic>
        <p:nvPicPr>
          <p:cNvPr id="4" name="Picture 3">
            <a:extLst>
              <a:ext uri="{FF2B5EF4-FFF2-40B4-BE49-F238E27FC236}">
                <a16:creationId xmlns:a16="http://schemas.microsoft.com/office/drawing/2014/main" id="{DC7CF1B2-8252-4B37-9F36-9A5EB40D8E12}"/>
              </a:ext>
            </a:extLst>
          </p:cNvPr>
          <p:cNvPicPr>
            <a:picLocks noChangeAspect="1"/>
          </p:cNvPicPr>
          <p:nvPr/>
        </p:nvPicPr>
        <p:blipFill>
          <a:blip r:embed="rId2"/>
          <a:stretch>
            <a:fillRect/>
          </a:stretch>
        </p:blipFill>
        <p:spPr>
          <a:xfrm>
            <a:off x="5934808" y="1323242"/>
            <a:ext cx="5910586" cy="4211515"/>
          </a:xfrm>
          <a:prstGeom prst="rect">
            <a:avLst/>
          </a:prstGeom>
        </p:spPr>
      </p:pic>
    </p:spTree>
    <p:extLst>
      <p:ext uri="{BB962C8B-B14F-4D97-AF65-F5344CB8AC3E}">
        <p14:creationId xmlns:p14="http://schemas.microsoft.com/office/powerpoint/2010/main" val="40621910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7244" y="334213"/>
            <a:ext cx="3854450" cy="574675"/>
          </a:xfrm>
          <a:prstGeom prst="rect">
            <a:avLst/>
          </a:prstGeom>
        </p:spPr>
        <p:txBody>
          <a:bodyPr vert="horz" wrap="square" lIns="0" tIns="12700" rIns="0" bIns="0" rtlCol="0">
            <a:spAutoFit/>
          </a:bodyPr>
          <a:lstStyle/>
          <a:p>
            <a:pPr marL="12700">
              <a:lnSpc>
                <a:spcPct val="100000"/>
              </a:lnSpc>
              <a:spcBef>
                <a:spcPts val="100"/>
              </a:spcBef>
            </a:pPr>
            <a:r>
              <a:rPr spc="-120" dirty="0"/>
              <a:t>Perkins </a:t>
            </a:r>
            <a:r>
              <a:rPr spc="-150" dirty="0"/>
              <a:t>V</a:t>
            </a:r>
            <a:r>
              <a:rPr spc="40" dirty="0"/>
              <a:t> </a:t>
            </a:r>
            <a:r>
              <a:rPr spc="-40" dirty="0"/>
              <a:t>Overview</a:t>
            </a:r>
          </a:p>
        </p:txBody>
      </p:sp>
      <p:sp>
        <p:nvSpPr>
          <p:cNvPr id="3" name="object 3"/>
          <p:cNvSpPr txBox="1"/>
          <p:nvPr/>
        </p:nvSpPr>
        <p:spPr>
          <a:xfrm>
            <a:off x="1416811" y="1297050"/>
            <a:ext cx="9354185" cy="453390"/>
          </a:xfrm>
          <a:prstGeom prst="rect">
            <a:avLst/>
          </a:prstGeom>
        </p:spPr>
        <p:txBody>
          <a:bodyPr vert="horz" wrap="square" lIns="0" tIns="13335" rIns="0" bIns="0" rtlCol="0">
            <a:spAutoFit/>
          </a:bodyPr>
          <a:lstStyle/>
          <a:p>
            <a:pPr marL="12700">
              <a:lnSpc>
                <a:spcPct val="100000"/>
              </a:lnSpc>
              <a:spcBef>
                <a:spcPts val="105"/>
              </a:spcBef>
            </a:pPr>
            <a:r>
              <a:rPr sz="2800" spc="-95" dirty="0">
                <a:solidFill>
                  <a:srgbClr val="6FAC46"/>
                </a:solidFill>
                <a:latin typeface="Arial"/>
                <a:cs typeface="Arial"/>
              </a:rPr>
              <a:t>Helpful </a:t>
            </a:r>
            <a:r>
              <a:rPr sz="2800" spc="-225" dirty="0">
                <a:solidFill>
                  <a:srgbClr val="6FAC46"/>
                </a:solidFill>
                <a:latin typeface="Arial"/>
                <a:cs typeface="Arial"/>
              </a:rPr>
              <a:t>Resources </a:t>
            </a:r>
            <a:r>
              <a:rPr sz="2800" spc="-25" dirty="0">
                <a:solidFill>
                  <a:srgbClr val="6FAC46"/>
                </a:solidFill>
                <a:latin typeface="Arial"/>
                <a:cs typeface="Arial"/>
              </a:rPr>
              <a:t>for </a:t>
            </a:r>
            <a:r>
              <a:rPr sz="2800" spc="-130" dirty="0">
                <a:solidFill>
                  <a:srgbClr val="6FAC46"/>
                </a:solidFill>
                <a:latin typeface="Arial"/>
                <a:cs typeface="Arial"/>
              </a:rPr>
              <a:t>Understanding </a:t>
            </a:r>
            <a:r>
              <a:rPr sz="2800" spc="-50" dirty="0">
                <a:solidFill>
                  <a:srgbClr val="6FAC46"/>
                </a:solidFill>
                <a:latin typeface="Arial"/>
                <a:cs typeface="Arial"/>
              </a:rPr>
              <a:t>the </a:t>
            </a:r>
            <a:r>
              <a:rPr sz="2800" spc="-190" dirty="0">
                <a:solidFill>
                  <a:srgbClr val="6FAC46"/>
                </a:solidFill>
                <a:latin typeface="Arial"/>
                <a:cs typeface="Arial"/>
              </a:rPr>
              <a:t>Local </a:t>
            </a:r>
            <a:r>
              <a:rPr sz="2800" spc="-200" dirty="0">
                <a:solidFill>
                  <a:srgbClr val="6FAC46"/>
                </a:solidFill>
                <a:latin typeface="Arial"/>
                <a:cs typeface="Arial"/>
              </a:rPr>
              <a:t>Needs</a:t>
            </a:r>
            <a:r>
              <a:rPr sz="2800" spc="-425" dirty="0">
                <a:solidFill>
                  <a:srgbClr val="6FAC46"/>
                </a:solidFill>
                <a:latin typeface="Arial"/>
                <a:cs typeface="Arial"/>
              </a:rPr>
              <a:t> </a:t>
            </a:r>
            <a:r>
              <a:rPr sz="2800" spc="-204" dirty="0">
                <a:solidFill>
                  <a:srgbClr val="6FAC46"/>
                </a:solidFill>
                <a:latin typeface="Arial"/>
                <a:cs typeface="Arial"/>
              </a:rPr>
              <a:t>Assessment</a:t>
            </a:r>
            <a:endParaRPr sz="2800">
              <a:latin typeface="Arial"/>
              <a:cs typeface="Arial"/>
            </a:endParaRPr>
          </a:p>
        </p:txBody>
      </p:sp>
      <p:sp>
        <p:nvSpPr>
          <p:cNvPr id="4" name="object 4"/>
          <p:cNvSpPr/>
          <p:nvPr/>
        </p:nvSpPr>
        <p:spPr>
          <a:xfrm>
            <a:off x="815336" y="2113774"/>
            <a:ext cx="3012192" cy="386870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838200" y="2136648"/>
            <a:ext cx="2913888" cy="3770376"/>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833627" y="2132076"/>
            <a:ext cx="2923540" cy="3779520"/>
          </a:xfrm>
          <a:custGeom>
            <a:avLst/>
            <a:gdLst/>
            <a:ahLst/>
            <a:cxnLst/>
            <a:rect l="l" t="t" r="r" b="b"/>
            <a:pathLst>
              <a:path w="2923540" h="3779520">
                <a:moveTo>
                  <a:pt x="0" y="3779520"/>
                </a:moveTo>
                <a:lnTo>
                  <a:pt x="2923032" y="3779520"/>
                </a:lnTo>
                <a:lnTo>
                  <a:pt x="2923032" y="0"/>
                </a:lnTo>
                <a:lnTo>
                  <a:pt x="0" y="0"/>
                </a:lnTo>
                <a:lnTo>
                  <a:pt x="0" y="3779520"/>
                </a:lnTo>
                <a:close/>
              </a:path>
            </a:pathLst>
          </a:custGeom>
          <a:ln w="9144">
            <a:solidFill>
              <a:srgbClr val="D9D9D9"/>
            </a:solidFill>
          </a:ln>
        </p:spPr>
        <p:txBody>
          <a:bodyPr wrap="square" lIns="0" tIns="0" rIns="0" bIns="0" rtlCol="0"/>
          <a:lstStyle/>
          <a:p>
            <a:endParaRPr/>
          </a:p>
        </p:txBody>
      </p:sp>
      <p:sp>
        <p:nvSpPr>
          <p:cNvPr id="7" name="object 7"/>
          <p:cNvSpPr/>
          <p:nvPr/>
        </p:nvSpPr>
        <p:spPr>
          <a:xfrm>
            <a:off x="4591801" y="2113774"/>
            <a:ext cx="3060974" cy="3868700"/>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4614671" y="2136648"/>
            <a:ext cx="2962655" cy="3770376"/>
          </a:xfrm>
          <a:prstGeom prst="rect">
            <a:avLst/>
          </a:prstGeom>
          <a:blipFill>
            <a:blip r:embed="rId5" cstate="print"/>
            <a:stretch>
              <a:fillRect/>
            </a:stretch>
          </a:blipFill>
        </p:spPr>
        <p:txBody>
          <a:bodyPr wrap="square" lIns="0" tIns="0" rIns="0" bIns="0" rtlCol="0"/>
          <a:lstStyle/>
          <a:p>
            <a:endParaRPr/>
          </a:p>
        </p:txBody>
      </p:sp>
      <p:sp>
        <p:nvSpPr>
          <p:cNvPr id="9" name="object 9"/>
          <p:cNvSpPr/>
          <p:nvPr/>
        </p:nvSpPr>
        <p:spPr>
          <a:xfrm>
            <a:off x="4610100" y="2132076"/>
            <a:ext cx="2971800" cy="3779520"/>
          </a:xfrm>
          <a:custGeom>
            <a:avLst/>
            <a:gdLst/>
            <a:ahLst/>
            <a:cxnLst/>
            <a:rect l="l" t="t" r="r" b="b"/>
            <a:pathLst>
              <a:path w="2971800" h="3779520">
                <a:moveTo>
                  <a:pt x="0" y="3779520"/>
                </a:moveTo>
                <a:lnTo>
                  <a:pt x="2971800" y="3779520"/>
                </a:lnTo>
                <a:lnTo>
                  <a:pt x="2971800" y="0"/>
                </a:lnTo>
                <a:lnTo>
                  <a:pt x="0" y="0"/>
                </a:lnTo>
                <a:lnTo>
                  <a:pt x="0" y="3779520"/>
                </a:lnTo>
                <a:close/>
              </a:path>
            </a:pathLst>
          </a:custGeom>
          <a:ln w="9144">
            <a:solidFill>
              <a:srgbClr val="D9D9D9"/>
            </a:solidFill>
          </a:ln>
        </p:spPr>
        <p:txBody>
          <a:bodyPr wrap="square" lIns="0" tIns="0" rIns="0" bIns="0" rtlCol="0"/>
          <a:lstStyle/>
          <a:p>
            <a:endParaRPr/>
          </a:p>
        </p:txBody>
      </p:sp>
      <p:sp>
        <p:nvSpPr>
          <p:cNvPr id="10" name="object 10"/>
          <p:cNvSpPr/>
          <p:nvPr/>
        </p:nvSpPr>
        <p:spPr>
          <a:xfrm>
            <a:off x="8368273" y="2113774"/>
            <a:ext cx="3060974" cy="3868700"/>
          </a:xfrm>
          <a:prstGeom prst="rect">
            <a:avLst/>
          </a:prstGeom>
          <a:blipFill>
            <a:blip r:embed="rId4" cstate="print"/>
            <a:stretch>
              <a:fillRect/>
            </a:stretch>
          </a:blipFill>
        </p:spPr>
        <p:txBody>
          <a:bodyPr wrap="square" lIns="0" tIns="0" rIns="0" bIns="0" rtlCol="0"/>
          <a:lstStyle/>
          <a:p>
            <a:endParaRPr/>
          </a:p>
        </p:txBody>
      </p:sp>
      <p:sp>
        <p:nvSpPr>
          <p:cNvPr id="11" name="object 11"/>
          <p:cNvSpPr/>
          <p:nvPr/>
        </p:nvSpPr>
        <p:spPr>
          <a:xfrm>
            <a:off x="8391143" y="2136648"/>
            <a:ext cx="2962655" cy="3770376"/>
          </a:xfrm>
          <a:prstGeom prst="rect">
            <a:avLst/>
          </a:prstGeom>
          <a:blipFill>
            <a:blip r:embed="rId6" cstate="print"/>
            <a:stretch>
              <a:fillRect/>
            </a:stretch>
          </a:blipFill>
        </p:spPr>
        <p:txBody>
          <a:bodyPr wrap="square" lIns="0" tIns="0" rIns="0" bIns="0" rtlCol="0"/>
          <a:lstStyle/>
          <a:p>
            <a:endParaRPr/>
          </a:p>
        </p:txBody>
      </p:sp>
      <p:sp>
        <p:nvSpPr>
          <p:cNvPr id="12" name="object 12"/>
          <p:cNvSpPr/>
          <p:nvPr/>
        </p:nvSpPr>
        <p:spPr>
          <a:xfrm>
            <a:off x="8386571" y="2132076"/>
            <a:ext cx="2971800" cy="3779520"/>
          </a:xfrm>
          <a:custGeom>
            <a:avLst/>
            <a:gdLst/>
            <a:ahLst/>
            <a:cxnLst/>
            <a:rect l="l" t="t" r="r" b="b"/>
            <a:pathLst>
              <a:path w="2971800" h="3779520">
                <a:moveTo>
                  <a:pt x="0" y="3779520"/>
                </a:moveTo>
                <a:lnTo>
                  <a:pt x="2971800" y="3779520"/>
                </a:lnTo>
                <a:lnTo>
                  <a:pt x="2971800" y="0"/>
                </a:lnTo>
                <a:lnTo>
                  <a:pt x="0" y="0"/>
                </a:lnTo>
                <a:lnTo>
                  <a:pt x="0" y="3779520"/>
                </a:lnTo>
                <a:close/>
              </a:path>
            </a:pathLst>
          </a:custGeom>
          <a:ln w="9144">
            <a:solidFill>
              <a:srgbClr val="D9D9D9"/>
            </a:solidFill>
          </a:ln>
        </p:spPr>
        <p:txBody>
          <a:bodyPr wrap="square" lIns="0" tIns="0" rIns="0" bIns="0" rtlCol="0"/>
          <a:lstStyle/>
          <a:p>
            <a:endParaRPr/>
          </a:p>
        </p:txBody>
      </p:sp>
      <p:sp>
        <p:nvSpPr>
          <p:cNvPr id="13" name="object 13"/>
          <p:cNvSpPr/>
          <p:nvPr/>
        </p:nvSpPr>
        <p:spPr>
          <a:xfrm>
            <a:off x="8497823" y="2136648"/>
            <a:ext cx="2773679" cy="484631"/>
          </a:xfrm>
          <a:prstGeom prst="rect">
            <a:avLst/>
          </a:prstGeom>
          <a:blipFill>
            <a:blip r:embed="rId7" cstate="print"/>
            <a:stretch>
              <a:fillRect/>
            </a:stretch>
          </a:blipFill>
        </p:spPr>
        <p:txBody>
          <a:bodyPr wrap="square" lIns="0" tIns="0" rIns="0" bIns="0" rtlCol="0"/>
          <a:lstStyle/>
          <a:p>
            <a:endParaRPr/>
          </a:p>
        </p:txBody>
      </p:sp>
      <p:sp>
        <p:nvSpPr>
          <p:cNvPr id="14" name="object 14"/>
          <p:cNvSpPr txBox="1">
            <a:spLocks noGrp="1"/>
          </p:cNvSpPr>
          <p:nvPr>
            <p:ph type="ftr" sz="quarter" idx="5"/>
          </p:nvPr>
        </p:nvSpPr>
        <p:spPr>
          <a:xfrm>
            <a:off x="78739" y="6596126"/>
            <a:ext cx="3676650" cy="18478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1295"/>
              </a:lnSpc>
            </a:pPr>
            <a:r>
              <a:rPr lang="en-US" spc="-95"/>
              <a:t>NS4ed</a:t>
            </a:r>
            <a:r>
              <a:rPr lang="en-US" spc="-142" baseline="24305"/>
              <a:t>TM </a:t>
            </a:r>
            <a:r>
              <a:rPr lang="en-US" spc="-75"/>
              <a:t>Pathway2Careers</a:t>
            </a:r>
            <a:r>
              <a:rPr lang="en-US" spc="-112" baseline="24305"/>
              <a:t>TM </a:t>
            </a:r>
            <a:r>
              <a:rPr lang="en-US" spc="-70"/>
              <a:t>2018 </a:t>
            </a:r>
            <a:r>
              <a:rPr lang="en-US" spc="-75"/>
              <a:t>Trademark </a:t>
            </a:r>
            <a:r>
              <a:rPr lang="en-US" spc="-100"/>
              <a:t>NS4ed,</a:t>
            </a:r>
            <a:r>
              <a:rPr lang="en-US" spc="-75"/>
              <a:t> </a:t>
            </a:r>
            <a:r>
              <a:rPr lang="en-US" spc="-195"/>
              <a:t>LLC</a:t>
            </a:r>
            <a:endParaRPr sz="1200"/>
          </a:p>
        </p:txBody>
      </p:sp>
      <p:sp>
        <p:nvSpPr>
          <p:cNvPr id="15" name="object 15"/>
          <p:cNvSpPr txBox="1">
            <a:spLocks noGrp="1"/>
          </p:cNvSpPr>
          <p:nvPr>
            <p:ph type="sldNum" sz="quarter" idx="7"/>
          </p:nvPr>
        </p:nvSpPr>
        <p:spPr>
          <a:xfrm>
            <a:off x="11882628" y="6602755"/>
            <a:ext cx="228600" cy="17843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n-US" spc="-60" smtClean="0"/>
              <a:pPr marL="38100">
                <a:lnSpc>
                  <a:spcPts val="1240"/>
                </a:lnSpc>
              </a:pPr>
              <a:t>40</a:t>
            </a:fld>
            <a:endParaRPr spc="-60" dirty="0"/>
          </a:p>
        </p:txBody>
      </p:sp>
    </p:spTree>
    <p:extLst>
      <p:ext uri="{BB962C8B-B14F-4D97-AF65-F5344CB8AC3E}">
        <p14:creationId xmlns:p14="http://schemas.microsoft.com/office/powerpoint/2010/main" val="8306378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7244" y="334213"/>
            <a:ext cx="3854450" cy="574675"/>
          </a:xfrm>
          <a:prstGeom prst="rect">
            <a:avLst/>
          </a:prstGeom>
        </p:spPr>
        <p:txBody>
          <a:bodyPr vert="horz" wrap="square" lIns="0" tIns="12700" rIns="0" bIns="0" rtlCol="0">
            <a:spAutoFit/>
          </a:bodyPr>
          <a:lstStyle/>
          <a:p>
            <a:pPr marL="12700">
              <a:lnSpc>
                <a:spcPct val="100000"/>
              </a:lnSpc>
              <a:spcBef>
                <a:spcPts val="100"/>
              </a:spcBef>
            </a:pPr>
            <a:r>
              <a:rPr spc="-120" dirty="0"/>
              <a:t>Perkins </a:t>
            </a:r>
            <a:r>
              <a:rPr spc="-150" dirty="0"/>
              <a:t>V</a:t>
            </a:r>
            <a:r>
              <a:rPr spc="40" dirty="0"/>
              <a:t> </a:t>
            </a:r>
            <a:r>
              <a:rPr spc="-40" dirty="0"/>
              <a:t>Overview</a:t>
            </a:r>
          </a:p>
        </p:txBody>
      </p:sp>
      <p:sp>
        <p:nvSpPr>
          <p:cNvPr id="5" name="object 5"/>
          <p:cNvSpPr txBox="1">
            <a:spLocks noGrp="1"/>
          </p:cNvSpPr>
          <p:nvPr>
            <p:ph type="ftr" sz="quarter" idx="5"/>
          </p:nvPr>
        </p:nvSpPr>
        <p:spPr>
          <a:xfrm>
            <a:off x="78739" y="6596126"/>
            <a:ext cx="3676650" cy="18478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1295"/>
              </a:lnSpc>
            </a:pPr>
            <a:r>
              <a:rPr lang="en-US" spc="-95"/>
              <a:t>NS4ed</a:t>
            </a:r>
            <a:r>
              <a:rPr lang="en-US" spc="-142" baseline="24305"/>
              <a:t>TM </a:t>
            </a:r>
            <a:r>
              <a:rPr lang="en-US" spc="-75"/>
              <a:t>Pathway2Careers</a:t>
            </a:r>
            <a:r>
              <a:rPr lang="en-US" spc="-112" baseline="24305"/>
              <a:t>TM </a:t>
            </a:r>
            <a:r>
              <a:rPr lang="en-US" spc="-70"/>
              <a:t>2018 </a:t>
            </a:r>
            <a:r>
              <a:rPr lang="en-US" spc="-75"/>
              <a:t>Trademark </a:t>
            </a:r>
            <a:r>
              <a:rPr lang="en-US" spc="-100"/>
              <a:t>NS4ed,</a:t>
            </a:r>
            <a:r>
              <a:rPr lang="en-US" spc="-75"/>
              <a:t> </a:t>
            </a:r>
            <a:r>
              <a:rPr lang="en-US" spc="-195"/>
              <a:t>LLC</a:t>
            </a:r>
            <a:endParaRPr sz="1200"/>
          </a:p>
        </p:txBody>
      </p:sp>
      <p:sp>
        <p:nvSpPr>
          <p:cNvPr id="6" name="object 6"/>
          <p:cNvSpPr txBox="1">
            <a:spLocks noGrp="1"/>
          </p:cNvSpPr>
          <p:nvPr>
            <p:ph type="sldNum" sz="quarter" idx="7"/>
          </p:nvPr>
        </p:nvSpPr>
        <p:spPr>
          <a:xfrm>
            <a:off x="11882628" y="6602755"/>
            <a:ext cx="228600" cy="178434"/>
          </a:xfrm>
          <a:prstGeom prst="rect">
            <a:avLst/>
          </a:prstGeom>
        </p:spPr>
        <p:txBody>
          <a:bodyPr vert="horz" wrap="square" lIns="0" tIns="0" rIns="0" bIns="0" rtlCol="0">
            <a:spAutoFit/>
          </a:bodyPr>
          <a:lstStyle>
            <a:defPPr>
              <a:defRPr lang="en-US"/>
            </a:defPPr>
            <a:lvl1pPr marL="0" algn="l" defTabSz="914400" rtl="0" eaLnBrk="1" latinLnBrk="0" hangingPunct="1">
              <a:defRPr sz="1200" b="0" i="0" kern="1200">
                <a:solidFill>
                  <a:srgbClr val="E7E6E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240"/>
              </a:lnSpc>
            </a:pPr>
            <a:fld id="{81D60167-4931-47E6-BA6A-407CBD079E47}" type="slidenum">
              <a:rPr lang="en-US" spc="-60" smtClean="0"/>
              <a:pPr marL="38100">
                <a:lnSpc>
                  <a:spcPts val="1240"/>
                </a:lnSpc>
              </a:pPr>
              <a:t>41</a:t>
            </a:fld>
            <a:endParaRPr spc="-60" dirty="0"/>
          </a:p>
        </p:txBody>
      </p:sp>
      <p:graphicFrame>
        <p:nvGraphicFramePr>
          <p:cNvPr id="3" name="object 3"/>
          <p:cNvGraphicFramePr>
            <a:graphicFrameLocks noGrp="1"/>
          </p:cNvGraphicFramePr>
          <p:nvPr/>
        </p:nvGraphicFramePr>
        <p:xfrm>
          <a:off x="6289675" y="1276222"/>
          <a:ext cx="5438775" cy="4670547"/>
        </p:xfrm>
        <a:graphic>
          <a:graphicData uri="http://schemas.openxmlformats.org/drawingml/2006/table">
            <a:tbl>
              <a:tblPr firstRow="1" bandRow="1">
                <a:tableStyleId>{2D5ABB26-0587-4C30-8999-92F81FD0307C}</a:tableStyleId>
              </a:tblPr>
              <a:tblGrid>
                <a:gridCol w="572135">
                  <a:extLst>
                    <a:ext uri="{9D8B030D-6E8A-4147-A177-3AD203B41FA5}">
                      <a16:colId xmlns:a16="http://schemas.microsoft.com/office/drawing/2014/main" val="20000"/>
                    </a:ext>
                  </a:extLst>
                </a:gridCol>
                <a:gridCol w="4866640">
                  <a:extLst>
                    <a:ext uri="{9D8B030D-6E8A-4147-A177-3AD203B41FA5}">
                      <a16:colId xmlns:a16="http://schemas.microsoft.com/office/drawing/2014/main" val="20001"/>
                    </a:ext>
                  </a:extLst>
                </a:gridCol>
              </a:tblGrid>
              <a:tr h="599439">
                <a:tc gridSpan="2">
                  <a:txBody>
                    <a:bodyPr/>
                    <a:lstStyle/>
                    <a:p>
                      <a:pPr algn="ctr">
                        <a:lnSpc>
                          <a:spcPct val="100000"/>
                        </a:lnSpc>
                        <a:spcBef>
                          <a:spcPts val="1165"/>
                        </a:spcBef>
                      </a:pPr>
                      <a:r>
                        <a:rPr sz="1800" b="1" spc="-140" dirty="0">
                          <a:solidFill>
                            <a:srgbClr val="FFFFFF"/>
                          </a:solidFill>
                          <a:latin typeface="Arial"/>
                          <a:cs typeface="Arial"/>
                        </a:rPr>
                        <a:t>Parts </a:t>
                      </a:r>
                      <a:r>
                        <a:rPr sz="1800" b="1" spc="-90" dirty="0">
                          <a:solidFill>
                            <a:srgbClr val="FFFFFF"/>
                          </a:solidFill>
                          <a:latin typeface="Arial"/>
                          <a:cs typeface="Arial"/>
                        </a:rPr>
                        <a:t>of </a:t>
                      </a:r>
                      <a:r>
                        <a:rPr sz="1800" b="1" spc="-70" dirty="0">
                          <a:solidFill>
                            <a:srgbClr val="FFFFFF"/>
                          </a:solidFill>
                          <a:latin typeface="Arial"/>
                          <a:cs typeface="Arial"/>
                        </a:rPr>
                        <a:t>the </a:t>
                      </a:r>
                      <a:r>
                        <a:rPr sz="1800" b="1" spc="-185" dirty="0">
                          <a:solidFill>
                            <a:srgbClr val="FFFFFF"/>
                          </a:solidFill>
                          <a:latin typeface="Arial"/>
                          <a:cs typeface="Arial"/>
                        </a:rPr>
                        <a:t>Local </a:t>
                      </a:r>
                      <a:r>
                        <a:rPr sz="1800" b="1" spc="-150" dirty="0">
                          <a:solidFill>
                            <a:srgbClr val="FFFFFF"/>
                          </a:solidFill>
                          <a:latin typeface="Arial"/>
                          <a:cs typeface="Arial"/>
                        </a:rPr>
                        <a:t>Needs</a:t>
                      </a:r>
                      <a:r>
                        <a:rPr sz="1800" b="1" spc="-20" dirty="0">
                          <a:solidFill>
                            <a:srgbClr val="FFFFFF"/>
                          </a:solidFill>
                          <a:latin typeface="Arial"/>
                          <a:cs typeface="Arial"/>
                        </a:rPr>
                        <a:t> </a:t>
                      </a:r>
                      <a:r>
                        <a:rPr sz="1800" b="1" spc="-185" dirty="0">
                          <a:solidFill>
                            <a:srgbClr val="FFFFFF"/>
                          </a:solidFill>
                          <a:latin typeface="Arial"/>
                          <a:cs typeface="Arial"/>
                        </a:rPr>
                        <a:t>Assessment</a:t>
                      </a:r>
                      <a:endParaRPr sz="1800">
                        <a:latin typeface="Arial"/>
                        <a:cs typeface="Arial"/>
                      </a:endParaRPr>
                    </a:p>
                  </a:txBody>
                  <a:tcPr marL="0" marR="0" marT="1479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6FAC46"/>
                    </a:solidFill>
                  </a:tcPr>
                </a:tc>
                <a:tc hMerge="1">
                  <a:txBody>
                    <a:bodyPr/>
                    <a:lstStyle/>
                    <a:p>
                      <a:endParaRPr/>
                    </a:p>
                  </a:txBody>
                  <a:tcPr marL="0" marR="0" marT="0" marB="0"/>
                </a:tc>
                <a:extLst>
                  <a:ext uri="{0D108BD9-81ED-4DB2-BD59-A6C34878D82A}">
                    <a16:rowId xmlns:a16="http://schemas.microsoft.com/office/drawing/2014/main" val="10000"/>
                  </a:ext>
                </a:extLst>
              </a:tr>
              <a:tr h="599439">
                <a:tc>
                  <a:txBody>
                    <a:bodyPr/>
                    <a:lstStyle/>
                    <a:p>
                      <a:pPr marL="4445" algn="ctr">
                        <a:lnSpc>
                          <a:spcPct val="100000"/>
                        </a:lnSpc>
                        <a:spcBef>
                          <a:spcPts val="1165"/>
                        </a:spcBef>
                      </a:pPr>
                      <a:r>
                        <a:rPr sz="1800" dirty="0">
                          <a:latin typeface="Arial"/>
                          <a:cs typeface="Arial"/>
                        </a:rPr>
                        <a:t>1</a:t>
                      </a:r>
                      <a:endParaRPr sz="1800">
                        <a:latin typeface="Arial"/>
                        <a:cs typeface="Arial"/>
                      </a:endParaRPr>
                    </a:p>
                  </a:txBody>
                  <a:tcPr marL="0" marR="0" marT="14795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4E2CF"/>
                    </a:solidFill>
                  </a:tcPr>
                </a:tc>
                <a:tc>
                  <a:txBody>
                    <a:bodyPr/>
                    <a:lstStyle/>
                    <a:p>
                      <a:pPr>
                        <a:lnSpc>
                          <a:spcPct val="100000"/>
                        </a:lnSpc>
                        <a:spcBef>
                          <a:spcPts val="5"/>
                        </a:spcBef>
                      </a:pPr>
                      <a:endParaRPr sz="1250">
                        <a:latin typeface="Times New Roman"/>
                        <a:cs typeface="Times New Roman"/>
                      </a:endParaRPr>
                    </a:p>
                    <a:p>
                      <a:pPr marL="92710">
                        <a:lnSpc>
                          <a:spcPct val="100000"/>
                        </a:lnSpc>
                        <a:spcBef>
                          <a:spcPts val="5"/>
                        </a:spcBef>
                      </a:pPr>
                      <a:r>
                        <a:rPr sz="1400" spc="-75" dirty="0">
                          <a:latin typeface="Arial"/>
                          <a:cs typeface="Arial"/>
                        </a:rPr>
                        <a:t>Evaluation </a:t>
                      </a:r>
                      <a:r>
                        <a:rPr sz="1400" spc="-5" dirty="0">
                          <a:latin typeface="Arial"/>
                          <a:cs typeface="Arial"/>
                        </a:rPr>
                        <a:t>of </a:t>
                      </a:r>
                      <a:r>
                        <a:rPr sz="1400" spc="-50" dirty="0">
                          <a:latin typeface="Arial"/>
                          <a:cs typeface="Arial"/>
                        </a:rPr>
                        <a:t>student</a:t>
                      </a:r>
                      <a:r>
                        <a:rPr sz="1400" spc="30" dirty="0">
                          <a:latin typeface="Arial"/>
                          <a:cs typeface="Arial"/>
                        </a:rPr>
                        <a:t> </a:t>
                      </a:r>
                      <a:r>
                        <a:rPr sz="1400" spc="-55" dirty="0">
                          <a:latin typeface="Arial"/>
                          <a:cs typeface="Arial"/>
                        </a:rPr>
                        <a:t>performance</a:t>
                      </a:r>
                      <a:endParaRPr sz="1400">
                        <a:latin typeface="Arial"/>
                        <a:cs typeface="Arial"/>
                      </a:endParaRPr>
                    </a:p>
                  </a:txBody>
                  <a:tcPr marL="0" marR="0" marT="63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4E2CF"/>
                    </a:solidFill>
                  </a:tcPr>
                </a:tc>
                <a:extLst>
                  <a:ext uri="{0D108BD9-81ED-4DB2-BD59-A6C34878D82A}">
                    <a16:rowId xmlns:a16="http://schemas.microsoft.com/office/drawing/2014/main" val="10001"/>
                  </a:ext>
                </a:extLst>
              </a:tr>
              <a:tr h="664591">
                <a:tc>
                  <a:txBody>
                    <a:bodyPr/>
                    <a:lstStyle/>
                    <a:p>
                      <a:pPr marL="4445" algn="ctr">
                        <a:lnSpc>
                          <a:spcPct val="100000"/>
                        </a:lnSpc>
                        <a:spcBef>
                          <a:spcPts val="1425"/>
                        </a:spcBef>
                      </a:pPr>
                      <a:r>
                        <a:rPr sz="1800" dirty="0">
                          <a:latin typeface="Arial"/>
                          <a:cs typeface="Arial"/>
                        </a:rPr>
                        <a:t>2</a:t>
                      </a:r>
                      <a:endParaRPr sz="1800">
                        <a:latin typeface="Arial"/>
                        <a:cs typeface="Arial"/>
                      </a:endParaRPr>
                    </a:p>
                  </a:txBody>
                  <a:tcPr marL="0" marR="0" marT="1809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2710">
                        <a:lnSpc>
                          <a:spcPct val="100000"/>
                        </a:lnSpc>
                        <a:spcBef>
                          <a:spcPts val="865"/>
                        </a:spcBef>
                      </a:pPr>
                      <a:r>
                        <a:rPr sz="1400" spc="-55" dirty="0">
                          <a:latin typeface="Arial"/>
                          <a:cs typeface="Arial"/>
                        </a:rPr>
                        <a:t>Description </a:t>
                      </a:r>
                      <a:r>
                        <a:rPr sz="1400" spc="-5" dirty="0">
                          <a:latin typeface="Arial"/>
                          <a:cs typeface="Arial"/>
                        </a:rPr>
                        <a:t>of </a:t>
                      </a:r>
                      <a:r>
                        <a:rPr sz="1400" spc="-40" dirty="0">
                          <a:latin typeface="Arial"/>
                          <a:cs typeface="Arial"/>
                        </a:rPr>
                        <a:t>how </a:t>
                      </a:r>
                      <a:r>
                        <a:rPr sz="1400" spc="-240" dirty="0">
                          <a:latin typeface="Arial"/>
                          <a:cs typeface="Arial"/>
                        </a:rPr>
                        <a:t>CTE </a:t>
                      </a:r>
                      <a:r>
                        <a:rPr sz="1400" spc="-75" dirty="0">
                          <a:latin typeface="Arial"/>
                          <a:cs typeface="Arial"/>
                        </a:rPr>
                        <a:t>programs </a:t>
                      </a:r>
                      <a:r>
                        <a:rPr sz="1400" spc="-70" dirty="0">
                          <a:latin typeface="Arial"/>
                          <a:cs typeface="Arial"/>
                        </a:rPr>
                        <a:t>are </a:t>
                      </a:r>
                      <a:r>
                        <a:rPr sz="1400" spc="-35" dirty="0">
                          <a:latin typeface="Arial"/>
                          <a:cs typeface="Arial"/>
                        </a:rPr>
                        <a:t>sufficient </a:t>
                      </a:r>
                      <a:r>
                        <a:rPr sz="1400" spc="-25" dirty="0">
                          <a:latin typeface="Arial"/>
                          <a:cs typeface="Arial"/>
                        </a:rPr>
                        <a:t>in </a:t>
                      </a:r>
                      <a:r>
                        <a:rPr sz="1400" spc="-95" dirty="0">
                          <a:latin typeface="Arial"/>
                          <a:cs typeface="Arial"/>
                        </a:rPr>
                        <a:t>size,</a:t>
                      </a:r>
                      <a:r>
                        <a:rPr sz="1400" spc="-215" dirty="0">
                          <a:latin typeface="Arial"/>
                          <a:cs typeface="Arial"/>
                        </a:rPr>
                        <a:t> </a:t>
                      </a:r>
                      <a:r>
                        <a:rPr sz="1400" spc="-80" dirty="0">
                          <a:latin typeface="Arial"/>
                          <a:cs typeface="Arial"/>
                        </a:rPr>
                        <a:t>scope,</a:t>
                      </a:r>
                      <a:endParaRPr sz="1400">
                        <a:latin typeface="Arial"/>
                        <a:cs typeface="Arial"/>
                      </a:endParaRPr>
                    </a:p>
                    <a:p>
                      <a:pPr marL="92710">
                        <a:lnSpc>
                          <a:spcPct val="100000"/>
                        </a:lnSpc>
                      </a:pPr>
                      <a:r>
                        <a:rPr sz="1400" spc="-75" dirty="0">
                          <a:latin typeface="Arial"/>
                          <a:cs typeface="Arial"/>
                        </a:rPr>
                        <a:t>and</a:t>
                      </a:r>
                      <a:r>
                        <a:rPr sz="1400" spc="-50" dirty="0">
                          <a:latin typeface="Arial"/>
                          <a:cs typeface="Arial"/>
                        </a:rPr>
                        <a:t> </a:t>
                      </a:r>
                      <a:r>
                        <a:rPr sz="1400" spc="-35" dirty="0">
                          <a:latin typeface="Arial"/>
                          <a:cs typeface="Arial"/>
                        </a:rPr>
                        <a:t>quality</a:t>
                      </a:r>
                      <a:endParaRPr sz="1400">
                        <a:latin typeface="Arial"/>
                        <a:cs typeface="Arial"/>
                      </a:endParaRPr>
                    </a:p>
                  </a:txBody>
                  <a:tcPr marL="0" marR="0" marT="1098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2"/>
                  </a:ext>
                </a:extLst>
              </a:tr>
              <a:tr h="739012">
                <a:tc>
                  <a:txBody>
                    <a:bodyPr/>
                    <a:lstStyle/>
                    <a:p>
                      <a:pPr>
                        <a:lnSpc>
                          <a:spcPct val="100000"/>
                        </a:lnSpc>
                        <a:spcBef>
                          <a:spcPts val="50"/>
                        </a:spcBef>
                      </a:pPr>
                      <a:endParaRPr sz="1450">
                        <a:latin typeface="Times New Roman"/>
                        <a:cs typeface="Times New Roman"/>
                      </a:endParaRPr>
                    </a:p>
                    <a:p>
                      <a:pPr marL="4445" algn="ctr">
                        <a:lnSpc>
                          <a:spcPct val="100000"/>
                        </a:lnSpc>
                        <a:spcBef>
                          <a:spcPts val="5"/>
                        </a:spcBef>
                      </a:pPr>
                      <a:r>
                        <a:rPr sz="1800" dirty="0">
                          <a:latin typeface="Arial"/>
                          <a:cs typeface="Arial"/>
                        </a:rPr>
                        <a:t>3</a:t>
                      </a:r>
                      <a:endParaRPr sz="1800">
                        <a:latin typeface="Arial"/>
                        <a:cs typeface="Arial"/>
                      </a:endParaRPr>
                    </a:p>
                  </a:txBody>
                  <a:tcPr marL="0" marR="0" marT="63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F1CC"/>
                    </a:solidFill>
                  </a:tcPr>
                </a:tc>
                <a:tc>
                  <a:txBody>
                    <a:bodyPr/>
                    <a:lstStyle/>
                    <a:p>
                      <a:pPr marL="92710" marR="104139">
                        <a:lnSpc>
                          <a:spcPct val="100000"/>
                        </a:lnSpc>
                        <a:spcBef>
                          <a:spcPts val="1160"/>
                        </a:spcBef>
                      </a:pPr>
                      <a:r>
                        <a:rPr sz="1400" spc="-55" dirty="0">
                          <a:latin typeface="Arial"/>
                          <a:cs typeface="Arial"/>
                        </a:rPr>
                        <a:t>Description </a:t>
                      </a:r>
                      <a:r>
                        <a:rPr sz="1400" spc="-5" dirty="0">
                          <a:latin typeface="Arial"/>
                          <a:cs typeface="Arial"/>
                        </a:rPr>
                        <a:t>of </a:t>
                      </a:r>
                      <a:r>
                        <a:rPr sz="1400" spc="-40" dirty="0">
                          <a:latin typeface="Arial"/>
                          <a:cs typeface="Arial"/>
                        </a:rPr>
                        <a:t>how </a:t>
                      </a:r>
                      <a:r>
                        <a:rPr sz="1400" spc="-240" dirty="0">
                          <a:latin typeface="Arial"/>
                          <a:cs typeface="Arial"/>
                        </a:rPr>
                        <a:t>CTE </a:t>
                      </a:r>
                      <a:r>
                        <a:rPr sz="1400" spc="-75" dirty="0">
                          <a:latin typeface="Arial"/>
                          <a:cs typeface="Arial"/>
                        </a:rPr>
                        <a:t>programs </a:t>
                      </a:r>
                      <a:r>
                        <a:rPr sz="1400" spc="-70" dirty="0">
                          <a:latin typeface="Arial"/>
                          <a:cs typeface="Arial"/>
                        </a:rPr>
                        <a:t>are </a:t>
                      </a:r>
                      <a:r>
                        <a:rPr sz="1400" spc="-65" dirty="0">
                          <a:latin typeface="Arial"/>
                          <a:cs typeface="Arial"/>
                        </a:rPr>
                        <a:t>aligned </a:t>
                      </a:r>
                      <a:r>
                        <a:rPr sz="1400" spc="-5" dirty="0">
                          <a:latin typeface="Arial"/>
                          <a:cs typeface="Arial"/>
                        </a:rPr>
                        <a:t>to </a:t>
                      </a:r>
                      <a:r>
                        <a:rPr sz="1400" spc="-55" dirty="0">
                          <a:latin typeface="Arial"/>
                          <a:cs typeface="Arial"/>
                        </a:rPr>
                        <a:t>in-demand  </a:t>
                      </a:r>
                      <a:r>
                        <a:rPr sz="1400" spc="-45" dirty="0">
                          <a:latin typeface="Arial"/>
                          <a:cs typeface="Arial"/>
                        </a:rPr>
                        <a:t>industry </a:t>
                      </a:r>
                      <a:r>
                        <a:rPr sz="1400" spc="-75" dirty="0">
                          <a:latin typeface="Arial"/>
                          <a:cs typeface="Arial"/>
                        </a:rPr>
                        <a:t>sectors </a:t>
                      </a:r>
                      <a:r>
                        <a:rPr sz="1400" spc="-15" dirty="0">
                          <a:latin typeface="Arial"/>
                          <a:cs typeface="Arial"/>
                        </a:rPr>
                        <a:t>or </a:t>
                      </a:r>
                      <a:r>
                        <a:rPr sz="1400" spc="-65" dirty="0">
                          <a:latin typeface="Arial"/>
                          <a:cs typeface="Arial"/>
                        </a:rPr>
                        <a:t>occupations </a:t>
                      </a:r>
                      <a:r>
                        <a:rPr sz="1400" spc="-30" dirty="0">
                          <a:latin typeface="Arial"/>
                          <a:cs typeface="Arial"/>
                        </a:rPr>
                        <a:t>identified </a:t>
                      </a:r>
                      <a:r>
                        <a:rPr sz="1400" spc="-70" dirty="0">
                          <a:latin typeface="Arial"/>
                          <a:cs typeface="Arial"/>
                        </a:rPr>
                        <a:t>by </a:t>
                      </a:r>
                      <a:r>
                        <a:rPr sz="1400" spc="-40" dirty="0">
                          <a:latin typeface="Arial"/>
                          <a:cs typeface="Arial"/>
                        </a:rPr>
                        <a:t>state/local</a:t>
                      </a:r>
                      <a:r>
                        <a:rPr sz="1400" spc="200" dirty="0">
                          <a:latin typeface="Arial"/>
                          <a:cs typeface="Arial"/>
                        </a:rPr>
                        <a:t> </a:t>
                      </a:r>
                      <a:r>
                        <a:rPr sz="1400" spc="-95" dirty="0">
                          <a:latin typeface="Arial"/>
                          <a:cs typeface="Arial"/>
                        </a:rPr>
                        <a:t>agencies</a:t>
                      </a:r>
                      <a:endParaRPr sz="1400">
                        <a:latin typeface="Arial"/>
                        <a:cs typeface="Arial"/>
                      </a:endParaRPr>
                    </a:p>
                  </a:txBody>
                  <a:tcPr marL="0" marR="0" marT="1473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F1CC"/>
                    </a:solidFill>
                  </a:tcPr>
                </a:tc>
                <a:extLst>
                  <a:ext uri="{0D108BD9-81ED-4DB2-BD59-A6C34878D82A}">
                    <a16:rowId xmlns:a16="http://schemas.microsoft.com/office/drawing/2014/main" val="10003"/>
                  </a:ext>
                </a:extLst>
              </a:tr>
              <a:tr h="739140">
                <a:tc>
                  <a:txBody>
                    <a:bodyPr/>
                    <a:lstStyle/>
                    <a:p>
                      <a:pPr>
                        <a:lnSpc>
                          <a:spcPct val="100000"/>
                        </a:lnSpc>
                      </a:pPr>
                      <a:endParaRPr sz="1500">
                        <a:latin typeface="Times New Roman"/>
                        <a:cs typeface="Times New Roman"/>
                      </a:endParaRPr>
                    </a:p>
                    <a:p>
                      <a:pPr marL="4445" algn="ctr">
                        <a:lnSpc>
                          <a:spcPct val="100000"/>
                        </a:lnSpc>
                      </a:pPr>
                      <a:r>
                        <a:rPr sz="1800" dirty="0">
                          <a:latin typeface="Arial"/>
                          <a:cs typeface="Arial"/>
                        </a:rPr>
                        <a:t>4</a:t>
                      </a:r>
                      <a:endParaRPr sz="18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a:lnSpc>
                          <a:spcPct val="100000"/>
                        </a:lnSpc>
                        <a:spcBef>
                          <a:spcPts val="50"/>
                        </a:spcBef>
                      </a:pPr>
                      <a:endParaRPr sz="1700">
                        <a:latin typeface="Times New Roman"/>
                        <a:cs typeface="Times New Roman"/>
                      </a:endParaRPr>
                    </a:p>
                    <a:p>
                      <a:pPr marL="92710">
                        <a:lnSpc>
                          <a:spcPct val="100000"/>
                        </a:lnSpc>
                      </a:pPr>
                      <a:r>
                        <a:rPr sz="1400" spc="-55" dirty="0">
                          <a:latin typeface="Arial"/>
                          <a:cs typeface="Arial"/>
                        </a:rPr>
                        <a:t>Description </a:t>
                      </a:r>
                      <a:r>
                        <a:rPr sz="1400" spc="-5" dirty="0">
                          <a:latin typeface="Arial"/>
                          <a:cs typeface="Arial"/>
                        </a:rPr>
                        <a:t>of </a:t>
                      </a:r>
                      <a:r>
                        <a:rPr sz="1400" spc="-85" dirty="0">
                          <a:latin typeface="Arial"/>
                          <a:cs typeface="Arial"/>
                        </a:rPr>
                        <a:t>progress </a:t>
                      </a:r>
                      <a:r>
                        <a:rPr sz="1400" spc="-40" dirty="0">
                          <a:latin typeface="Arial"/>
                          <a:cs typeface="Arial"/>
                        </a:rPr>
                        <a:t>toward </a:t>
                      </a:r>
                      <a:r>
                        <a:rPr sz="1400" spc="-35" dirty="0">
                          <a:latin typeface="Arial"/>
                          <a:cs typeface="Arial"/>
                        </a:rPr>
                        <a:t>implementation </a:t>
                      </a:r>
                      <a:r>
                        <a:rPr sz="1400" spc="-5" dirty="0">
                          <a:latin typeface="Arial"/>
                          <a:cs typeface="Arial"/>
                        </a:rPr>
                        <a:t>of </a:t>
                      </a:r>
                      <a:r>
                        <a:rPr sz="1400" spc="-240" dirty="0">
                          <a:latin typeface="Arial"/>
                          <a:cs typeface="Arial"/>
                        </a:rPr>
                        <a:t>CTE</a:t>
                      </a:r>
                      <a:r>
                        <a:rPr sz="1400" spc="-180" dirty="0">
                          <a:latin typeface="Arial"/>
                          <a:cs typeface="Arial"/>
                        </a:rPr>
                        <a:t> </a:t>
                      </a:r>
                      <a:r>
                        <a:rPr sz="1400" spc="-75" dirty="0">
                          <a:latin typeface="Arial"/>
                          <a:cs typeface="Arial"/>
                        </a:rPr>
                        <a:t>programs</a:t>
                      </a:r>
                      <a:endParaRPr sz="1400">
                        <a:latin typeface="Arial"/>
                        <a:cs typeface="Arial"/>
                      </a:endParaRPr>
                    </a:p>
                  </a:txBody>
                  <a:tcPr marL="0" marR="0" marT="63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4"/>
                  </a:ext>
                </a:extLst>
              </a:tr>
              <a:tr h="664463">
                <a:tc>
                  <a:txBody>
                    <a:bodyPr/>
                    <a:lstStyle/>
                    <a:p>
                      <a:pPr marL="4445" algn="ctr">
                        <a:lnSpc>
                          <a:spcPct val="100000"/>
                        </a:lnSpc>
                        <a:spcBef>
                          <a:spcPts val="1430"/>
                        </a:spcBef>
                      </a:pPr>
                      <a:r>
                        <a:rPr sz="1800" dirty="0">
                          <a:latin typeface="Arial"/>
                          <a:cs typeface="Arial"/>
                        </a:rPr>
                        <a:t>5</a:t>
                      </a:r>
                      <a:endParaRPr sz="1800">
                        <a:latin typeface="Arial"/>
                        <a:cs typeface="Arial"/>
                      </a:endParaRPr>
                    </a:p>
                  </a:txBody>
                  <a:tcPr marL="0" marR="0" marT="1816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tc>
                  <a:txBody>
                    <a:bodyPr/>
                    <a:lstStyle/>
                    <a:p>
                      <a:pPr marL="92710" marR="326390">
                        <a:lnSpc>
                          <a:spcPct val="100000"/>
                        </a:lnSpc>
                        <a:spcBef>
                          <a:spcPts val="869"/>
                        </a:spcBef>
                      </a:pPr>
                      <a:r>
                        <a:rPr sz="1400" spc="-30" dirty="0">
                          <a:latin typeface="Arial"/>
                          <a:cs typeface="Arial"/>
                        </a:rPr>
                        <a:t>Information </a:t>
                      </a:r>
                      <a:r>
                        <a:rPr sz="1400" spc="-45" dirty="0">
                          <a:latin typeface="Arial"/>
                          <a:cs typeface="Arial"/>
                        </a:rPr>
                        <a:t>on </a:t>
                      </a:r>
                      <a:r>
                        <a:rPr sz="1400" spc="-40" dirty="0">
                          <a:latin typeface="Arial"/>
                          <a:cs typeface="Arial"/>
                        </a:rPr>
                        <a:t>how </a:t>
                      </a:r>
                      <a:r>
                        <a:rPr sz="1400" spc="-50" dirty="0">
                          <a:latin typeface="Arial"/>
                          <a:cs typeface="Arial"/>
                        </a:rPr>
                        <a:t>local </a:t>
                      </a:r>
                      <a:r>
                        <a:rPr sz="1400" spc="-40" dirty="0">
                          <a:latin typeface="Arial"/>
                          <a:cs typeface="Arial"/>
                        </a:rPr>
                        <a:t>recipient </a:t>
                      </a:r>
                      <a:r>
                        <a:rPr sz="1400" spc="-10" dirty="0">
                          <a:latin typeface="Arial"/>
                          <a:cs typeface="Arial"/>
                        </a:rPr>
                        <a:t>will </a:t>
                      </a:r>
                      <a:r>
                        <a:rPr sz="1400" spc="-55" dirty="0">
                          <a:latin typeface="Arial"/>
                          <a:cs typeface="Arial"/>
                        </a:rPr>
                        <a:t>improve </a:t>
                      </a:r>
                      <a:r>
                        <a:rPr sz="1400" spc="-30" dirty="0">
                          <a:latin typeface="Arial"/>
                          <a:cs typeface="Arial"/>
                        </a:rPr>
                        <a:t>retention </a:t>
                      </a:r>
                      <a:r>
                        <a:rPr sz="1400" spc="-75" dirty="0">
                          <a:latin typeface="Arial"/>
                          <a:cs typeface="Arial"/>
                        </a:rPr>
                        <a:t>and  </a:t>
                      </a:r>
                      <a:r>
                        <a:rPr sz="1400" spc="-40" dirty="0">
                          <a:latin typeface="Arial"/>
                          <a:cs typeface="Arial"/>
                        </a:rPr>
                        <a:t>training </a:t>
                      </a:r>
                      <a:r>
                        <a:rPr sz="1400" spc="-5" dirty="0">
                          <a:latin typeface="Arial"/>
                          <a:cs typeface="Arial"/>
                        </a:rPr>
                        <a:t>of </a:t>
                      </a:r>
                      <a:r>
                        <a:rPr sz="1400" spc="-240" dirty="0">
                          <a:latin typeface="Arial"/>
                          <a:cs typeface="Arial"/>
                        </a:rPr>
                        <a:t>CTE</a:t>
                      </a:r>
                      <a:r>
                        <a:rPr sz="1400" spc="-204" dirty="0">
                          <a:latin typeface="Arial"/>
                          <a:cs typeface="Arial"/>
                        </a:rPr>
                        <a:t> </a:t>
                      </a:r>
                      <a:r>
                        <a:rPr sz="1400" spc="-70" dirty="0">
                          <a:latin typeface="Arial"/>
                          <a:cs typeface="Arial"/>
                        </a:rPr>
                        <a:t>professionals</a:t>
                      </a:r>
                      <a:endParaRPr sz="1400">
                        <a:latin typeface="Arial"/>
                        <a:cs typeface="Arial"/>
                      </a:endParaRPr>
                    </a:p>
                  </a:txBody>
                  <a:tcPr marL="0" marR="0" marT="11048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E2CF"/>
                    </a:solidFill>
                  </a:tcPr>
                </a:tc>
                <a:extLst>
                  <a:ext uri="{0D108BD9-81ED-4DB2-BD59-A6C34878D82A}">
                    <a16:rowId xmlns:a16="http://schemas.microsoft.com/office/drawing/2014/main" val="10005"/>
                  </a:ext>
                </a:extLst>
              </a:tr>
              <a:tr h="664463">
                <a:tc>
                  <a:txBody>
                    <a:bodyPr/>
                    <a:lstStyle/>
                    <a:p>
                      <a:pPr marL="4445" algn="ctr">
                        <a:lnSpc>
                          <a:spcPct val="100000"/>
                        </a:lnSpc>
                        <a:spcBef>
                          <a:spcPts val="1435"/>
                        </a:spcBef>
                      </a:pPr>
                      <a:r>
                        <a:rPr sz="1800" dirty="0">
                          <a:latin typeface="Arial"/>
                          <a:cs typeface="Arial"/>
                        </a:rPr>
                        <a:t>6</a:t>
                      </a:r>
                      <a:endParaRPr sz="1800">
                        <a:latin typeface="Arial"/>
                        <a:cs typeface="Arial"/>
                      </a:endParaRPr>
                    </a:p>
                  </a:txBody>
                  <a:tcPr marL="0" marR="0" marT="1822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tc>
                  <a:txBody>
                    <a:bodyPr/>
                    <a:lstStyle/>
                    <a:p>
                      <a:pPr marL="92710" marR="204470">
                        <a:lnSpc>
                          <a:spcPct val="100000"/>
                        </a:lnSpc>
                        <a:spcBef>
                          <a:spcPts val="875"/>
                        </a:spcBef>
                      </a:pPr>
                      <a:r>
                        <a:rPr sz="1400" spc="-55" dirty="0">
                          <a:latin typeface="Arial"/>
                          <a:cs typeface="Arial"/>
                        </a:rPr>
                        <a:t>Description </a:t>
                      </a:r>
                      <a:r>
                        <a:rPr sz="1400" spc="-5" dirty="0">
                          <a:latin typeface="Arial"/>
                          <a:cs typeface="Arial"/>
                        </a:rPr>
                        <a:t>of </a:t>
                      </a:r>
                      <a:r>
                        <a:rPr sz="1400" spc="-85" dirty="0">
                          <a:latin typeface="Arial"/>
                          <a:cs typeface="Arial"/>
                        </a:rPr>
                        <a:t>progress </a:t>
                      </a:r>
                      <a:r>
                        <a:rPr sz="1400" spc="-40" dirty="0">
                          <a:latin typeface="Arial"/>
                          <a:cs typeface="Arial"/>
                        </a:rPr>
                        <a:t>toward </a:t>
                      </a:r>
                      <a:r>
                        <a:rPr sz="1400" spc="-35" dirty="0">
                          <a:latin typeface="Arial"/>
                          <a:cs typeface="Arial"/>
                        </a:rPr>
                        <a:t>implementation </a:t>
                      </a:r>
                      <a:r>
                        <a:rPr sz="1400" spc="-5" dirty="0">
                          <a:latin typeface="Arial"/>
                          <a:cs typeface="Arial"/>
                        </a:rPr>
                        <a:t>of </a:t>
                      </a:r>
                      <a:r>
                        <a:rPr sz="1400" spc="-65" dirty="0">
                          <a:latin typeface="Arial"/>
                          <a:cs typeface="Arial"/>
                        </a:rPr>
                        <a:t>equal </a:t>
                      </a:r>
                      <a:r>
                        <a:rPr sz="1400" spc="-120" dirty="0">
                          <a:latin typeface="Arial"/>
                          <a:cs typeface="Arial"/>
                        </a:rPr>
                        <a:t>access  </a:t>
                      </a:r>
                      <a:r>
                        <a:rPr sz="1400" spc="-5" dirty="0">
                          <a:latin typeface="Arial"/>
                          <a:cs typeface="Arial"/>
                        </a:rPr>
                        <a:t>to </a:t>
                      </a:r>
                      <a:r>
                        <a:rPr sz="1400" spc="-240" dirty="0">
                          <a:latin typeface="Arial"/>
                          <a:cs typeface="Arial"/>
                        </a:rPr>
                        <a:t>CTE </a:t>
                      </a:r>
                      <a:r>
                        <a:rPr sz="1400" spc="-75" dirty="0">
                          <a:latin typeface="Arial"/>
                          <a:cs typeface="Arial"/>
                        </a:rPr>
                        <a:t>programs </a:t>
                      </a:r>
                      <a:r>
                        <a:rPr sz="1400" spc="-5" dirty="0">
                          <a:latin typeface="Arial"/>
                          <a:cs typeface="Arial"/>
                        </a:rPr>
                        <a:t>for </a:t>
                      </a:r>
                      <a:r>
                        <a:rPr sz="1400" spc="-35" dirty="0">
                          <a:latin typeface="Arial"/>
                          <a:cs typeface="Arial"/>
                        </a:rPr>
                        <a:t>all</a:t>
                      </a:r>
                      <a:r>
                        <a:rPr sz="1400" spc="-250" dirty="0">
                          <a:latin typeface="Arial"/>
                          <a:cs typeface="Arial"/>
                        </a:rPr>
                        <a:t> </a:t>
                      </a:r>
                      <a:r>
                        <a:rPr sz="1400" spc="-65" dirty="0">
                          <a:latin typeface="Arial"/>
                          <a:cs typeface="Arial"/>
                        </a:rPr>
                        <a:t>students</a:t>
                      </a:r>
                      <a:endParaRPr sz="1400">
                        <a:latin typeface="Arial"/>
                        <a:cs typeface="Arial"/>
                      </a:endParaRPr>
                    </a:p>
                  </a:txBody>
                  <a:tcPr marL="0" marR="0" marT="1111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F0E9"/>
                    </a:solidFill>
                  </a:tcPr>
                </a:tc>
                <a:extLst>
                  <a:ext uri="{0D108BD9-81ED-4DB2-BD59-A6C34878D82A}">
                    <a16:rowId xmlns:a16="http://schemas.microsoft.com/office/drawing/2014/main" val="10006"/>
                  </a:ext>
                </a:extLst>
              </a:tr>
            </a:tbl>
          </a:graphicData>
        </a:graphic>
      </p:graphicFrame>
      <p:sp>
        <p:nvSpPr>
          <p:cNvPr id="4" name="object 4"/>
          <p:cNvSpPr txBox="1"/>
          <p:nvPr/>
        </p:nvSpPr>
        <p:spPr>
          <a:xfrm>
            <a:off x="993444" y="1341247"/>
            <a:ext cx="4411980" cy="4410075"/>
          </a:xfrm>
          <a:prstGeom prst="rect">
            <a:avLst/>
          </a:prstGeom>
        </p:spPr>
        <p:txBody>
          <a:bodyPr vert="horz" wrap="square" lIns="0" tIns="13335" rIns="0" bIns="0" rtlCol="0">
            <a:spAutoFit/>
          </a:bodyPr>
          <a:lstStyle/>
          <a:p>
            <a:pPr marR="123825" algn="ctr">
              <a:lnSpc>
                <a:spcPct val="100000"/>
              </a:lnSpc>
              <a:spcBef>
                <a:spcPts val="105"/>
              </a:spcBef>
            </a:pPr>
            <a:r>
              <a:rPr sz="2800" spc="-160" dirty="0">
                <a:solidFill>
                  <a:srgbClr val="5B9BD4"/>
                </a:solidFill>
                <a:latin typeface="Arial"/>
                <a:cs typeface="Arial"/>
              </a:rPr>
              <a:t>How </a:t>
            </a:r>
            <a:r>
              <a:rPr sz="2800" spc="-190" dirty="0">
                <a:solidFill>
                  <a:srgbClr val="5B9BD4"/>
                </a:solidFill>
                <a:latin typeface="Arial"/>
                <a:cs typeface="Arial"/>
              </a:rPr>
              <a:t>can </a:t>
            </a:r>
            <a:r>
              <a:rPr sz="2800" spc="-370" dirty="0">
                <a:solidFill>
                  <a:srgbClr val="5B9BD4"/>
                </a:solidFill>
                <a:latin typeface="Arial"/>
                <a:cs typeface="Arial"/>
              </a:rPr>
              <a:t>P2C</a:t>
            </a:r>
            <a:r>
              <a:rPr sz="2800" spc="-90" dirty="0">
                <a:solidFill>
                  <a:srgbClr val="5B9BD4"/>
                </a:solidFill>
                <a:latin typeface="Arial"/>
                <a:cs typeface="Arial"/>
              </a:rPr>
              <a:t> </a:t>
            </a:r>
            <a:r>
              <a:rPr sz="2800" spc="-125" dirty="0">
                <a:solidFill>
                  <a:srgbClr val="5B9BD4"/>
                </a:solidFill>
                <a:latin typeface="Arial"/>
                <a:cs typeface="Arial"/>
              </a:rPr>
              <a:t>help?</a:t>
            </a:r>
            <a:endParaRPr sz="2800">
              <a:latin typeface="Arial"/>
              <a:cs typeface="Arial"/>
            </a:endParaRPr>
          </a:p>
          <a:p>
            <a:pPr>
              <a:lnSpc>
                <a:spcPct val="100000"/>
              </a:lnSpc>
              <a:spcBef>
                <a:spcPts val="45"/>
              </a:spcBef>
            </a:pPr>
            <a:endParaRPr sz="2250">
              <a:latin typeface="Arial"/>
              <a:cs typeface="Arial"/>
            </a:endParaRPr>
          </a:p>
          <a:p>
            <a:pPr marL="241300" marR="5080" indent="-228600">
              <a:lnSpc>
                <a:spcPct val="90000"/>
              </a:lnSpc>
              <a:spcBef>
                <a:spcPts val="5"/>
              </a:spcBef>
              <a:buChar char="•"/>
              <a:tabLst>
                <a:tab pos="241300" algn="l"/>
              </a:tabLst>
            </a:pPr>
            <a:r>
              <a:rPr sz="2400" spc="-185" dirty="0">
                <a:solidFill>
                  <a:srgbClr val="57575A"/>
                </a:solidFill>
                <a:latin typeface="Arial"/>
                <a:cs typeface="Arial"/>
              </a:rPr>
              <a:t>One </a:t>
            </a:r>
            <a:r>
              <a:rPr sz="2400" spc="-20" dirty="0">
                <a:solidFill>
                  <a:srgbClr val="57575A"/>
                </a:solidFill>
                <a:latin typeface="Arial"/>
                <a:cs typeface="Arial"/>
              </a:rPr>
              <a:t>of </a:t>
            </a:r>
            <a:r>
              <a:rPr sz="2400" spc="-40" dirty="0">
                <a:solidFill>
                  <a:srgbClr val="57575A"/>
                </a:solidFill>
                <a:latin typeface="Arial"/>
                <a:cs typeface="Arial"/>
              </a:rPr>
              <a:t>the </a:t>
            </a:r>
            <a:r>
              <a:rPr sz="2400" spc="-90" dirty="0">
                <a:solidFill>
                  <a:srgbClr val="57575A"/>
                </a:solidFill>
                <a:latin typeface="Arial"/>
                <a:cs typeface="Arial"/>
              </a:rPr>
              <a:t>more </a:t>
            </a:r>
            <a:r>
              <a:rPr sz="2400" spc="-114" dirty="0">
                <a:solidFill>
                  <a:srgbClr val="57575A"/>
                </a:solidFill>
                <a:latin typeface="Arial"/>
                <a:cs typeface="Arial"/>
              </a:rPr>
              <a:t>challenging</a:t>
            </a:r>
            <a:r>
              <a:rPr sz="2400" spc="-345" dirty="0">
                <a:solidFill>
                  <a:srgbClr val="57575A"/>
                </a:solidFill>
                <a:latin typeface="Arial"/>
                <a:cs typeface="Arial"/>
              </a:rPr>
              <a:t> </a:t>
            </a:r>
            <a:r>
              <a:rPr sz="2400" spc="-165" dirty="0">
                <a:solidFill>
                  <a:srgbClr val="57575A"/>
                </a:solidFill>
                <a:latin typeface="Arial"/>
                <a:cs typeface="Arial"/>
              </a:rPr>
              <a:t>tasks  can </a:t>
            </a:r>
            <a:r>
              <a:rPr sz="2400" spc="-120" dirty="0">
                <a:solidFill>
                  <a:srgbClr val="57575A"/>
                </a:solidFill>
                <a:latin typeface="Arial"/>
                <a:cs typeface="Arial"/>
              </a:rPr>
              <a:t>be </a:t>
            </a:r>
            <a:r>
              <a:rPr sz="2400" spc="-105" dirty="0">
                <a:solidFill>
                  <a:srgbClr val="57575A"/>
                </a:solidFill>
                <a:latin typeface="Arial"/>
                <a:cs typeface="Arial"/>
              </a:rPr>
              <a:t>evaluating </a:t>
            </a:r>
            <a:r>
              <a:rPr sz="2400" spc="-90" dirty="0">
                <a:solidFill>
                  <a:srgbClr val="57575A"/>
                </a:solidFill>
                <a:latin typeface="Arial"/>
                <a:cs typeface="Arial"/>
              </a:rPr>
              <a:t>alignment  between </a:t>
            </a:r>
            <a:r>
              <a:rPr sz="2400" spc="-400" dirty="0">
                <a:solidFill>
                  <a:srgbClr val="57575A"/>
                </a:solidFill>
                <a:latin typeface="Arial"/>
                <a:cs typeface="Arial"/>
              </a:rPr>
              <a:t>CTE </a:t>
            </a:r>
            <a:r>
              <a:rPr sz="2400" spc="-130" dirty="0">
                <a:solidFill>
                  <a:srgbClr val="57575A"/>
                </a:solidFill>
                <a:latin typeface="Arial"/>
                <a:cs typeface="Arial"/>
              </a:rPr>
              <a:t>programs and </a:t>
            </a:r>
            <a:r>
              <a:rPr sz="2400" spc="-100" dirty="0">
                <a:solidFill>
                  <a:srgbClr val="57575A"/>
                </a:solidFill>
                <a:latin typeface="Arial"/>
                <a:cs typeface="Arial"/>
              </a:rPr>
              <a:t>local  </a:t>
            </a:r>
            <a:r>
              <a:rPr sz="2400" spc="-75" dirty="0">
                <a:solidFill>
                  <a:srgbClr val="57575A"/>
                </a:solidFill>
                <a:latin typeface="Arial"/>
                <a:cs typeface="Arial"/>
              </a:rPr>
              <a:t>labor </a:t>
            </a:r>
            <a:r>
              <a:rPr sz="2400" spc="-95" dirty="0">
                <a:solidFill>
                  <a:srgbClr val="57575A"/>
                </a:solidFill>
                <a:latin typeface="Arial"/>
                <a:cs typeface="Arial"/>
              </a:rPr>
              <a:t>market</a:t>
            </a:r>
            <a:r>
              <a:rPr sz="2400" spc="-204" dirty="0">
                <a:solidFill>
                  <a:srgbClr val="57575A"/>
                </a:solidFill>
                <a:latin typeface="Arial"/>
                <a:cs typeface="Arial"/>
              </a:rPr>
              <a:t> </a:t>
            </a:r>
            <a:r>
              <a:rPr sz="2400" spc="-125" dirty="0">
                <a:solidFill>
                  <a:srgbClr val="57575A"/>
                </a:solidFill>
                <a:latin typeface="Arial"/>
                <a:cs typeface="Arial"/>
              </a:rPr>
              <a:t>demand</a:t>
            </a:r>
            <a:endParaRPr sz="2400">
              <a:latin typeface="Arial"/>
              <a:cs typeface="Arial"/>
            </a:endParaRPr>
          </a:p>
          <a:p>
            <a:pPr>
              <a:lnSpc>
                <a:spcPct val="100000"/>
              </a:lnSpc>
              <a:spcBef>
                <a:spcPts val="5"/>
              </a:spcBef>
              <a:buClr>
                <a:srgbClr val="57575A"/>
              </a:buClr>
              <a:buFont typeface="Arial"/>
              <a:buChar char="•"/>
            </a:pPr>
            <a:endParaRPr sz="2000">
              <a:latin typeface="Arial"/>
              <a:cs typeface="Arial"/>
            </a:endParaRPr>
          </a:p>
          <a:p>
            <a:pPr marL="241300" indent="-228600">
              <a:lnSpc>
                <a:spcPts val="2735"/>
              </a:lnSpc>
              <a:buChar char="•"/>
              <a:tabLst>
                <a:tab pos="241300" algn="l"/>
              </a:tabLst>
            </a:pPr>
            <a:r>
              <a:rPr sz="2400" spc="-170" dirty="0">
                <a:solidFill>
                  <a:srgbClr val="57575A"/>
                </a:solidFill>
                <a:latin typeface="Arial"/>
                <a:cs typeface="Arial"/>
              </a:rPr>
              <a:t>This </a:t>
            </a:r>
            <a:r>
              <a:rPr sz="2400" spc="-100" dirty="0">
                <a:solidFill>
                  <a:srgbClr val="57575A"/>
                </a:solidFill>
                <a:latin typeface="Arial"/>
                <a:cs typeface="Arial"/>
              </a:rPr>
              <a:t>requires </a:t>
            </a:r>
            <a:r>
              <a:rPr sz="2400" spc="-114" dirty="0">
                <a:solidFill>
                  <a:srgbClr val="57575A"/>
                </a:solidFill>
                <a:latin typeface="Arial"/>
                <a:cs typeface="Arial"/>
              </a:rPr>
              <a:t>knowledge </a:t>
            </a:r>
            <a:r>
              <a:rPr sz="2400" spc="-20" dirty="0">
                <a:solidFill>
                  <a:srgbClr val="57575A"/>
                </a:solidFill>
                <a:latin typeface="Arial"/>
                <a:cs typeface="Arial"/>
              </a:rPr>
              <a:t>of</a:t>
            </a:r>
            <a:r>
              <a:rPr sz="2400" spc="-165" dirty="0">
                <a:solidFill>
                  <a:srgbClr val="57575A"/>
                </a:solidFill>
                <a:latin typeface="Arial"/>
                <a:cs typeface="Arial"/>
              </a:rPr>
              <a:t> </a:t>
            </a:r>
            <a:r>
              <a:rPr sz="2400" spc="-100" dirty="0">
                <a:solidFill>
                  <a:srgbClr val="57575A"/>
                </a:solidFill>
                <a:latin typeface="Arial"/>
                <a:cs typeface="Arial"/>
              </a:rPr>
              <a:t>local</a:t>
            </a:r>
            <a:endParaRPr sz="2400">
              <a:latin typeface="Arial"/>
              <a:cs typeface="Arial"/>
            </a:endParaRPr>
          </a:p>
          <a:p>
            <a:pPr marL="241300">
              <a:lnSpc>
                <a:spcPts val="2735"/>
              </a:lnSpc>
            </a:pPr>
            <a:r>
              <a:rPr sz="2400" spc="-75" dirty="0">
                <a:solidFill>
                  <a:srgbClr val="57575A"/>
                </a:solidFill>
                <a:latin typeface="Arial"/>
                <a:cs typeface="Arial"/>
              </a:rPr>
              <a:t>labor </a:t>
            </a:r>
            <a:r>
              <a:rPr sz="2400" spc="-95" dirty="0">
                <a:solidFill>
                  <a:srgbClr val="57575A"/>
                </a:solidFill>
                <a:latin typeface="Arial"/>
                <a:cs typeface="Arial"/>
              </a:rPr>
              <a:t>market</a:t>
            </a:r>
            <a:r>
              <a:rPr sz="2400" spc="-204" dirty="0">
                <a:solidFill>
                  <a:srgbClr val="57575A"/>
                </a:solidFill>
                <a:latin typeface="Arial"/>
                <a:cs typeface="Arial"/>
              </a:rPr>
              <a:t> </a:t>
            </a:r>
            <a:r>
              <a:rPr sz="2400" spc="-85" dirty="0">
                <a:solidFill>
                  <a:srgbClr val="57575A"/>
                </a:solidFill>
                <a:latin typeface="Arial"/>
                <a:cs typeface="Arial"/>
              </a:rPr>
              <a:t>trends</a:t>
            </a:r>
            <a:endParaRPr sz="2400">
              <a:latin typeface="Arial"/>
              <a:cs typeface="Arial"/>
            </a:endParaRPr>
          </a:p>
          <a:p>
            <a:pPr>
              <a:lnSpc>
                <a:spcPct val="100000"/>
              </a:lnSpc>
              <a:spcBef>
                <a:spcPts val="45"/>
              </a:spcBef>
            </a:pPr>
            <a:endParaRPr sz="2250">
              <a:latin typeface="Arial"/>
              <a:cs typeface="Arial"/>
            </a:endParaRPr>
          </a:p>
          <a:p>
            <a:pPr marL="241300" marR="114935" indent="-228600" algn="just">
              <a:lnSpc>
                <a:spcPts val="2590"/>
              </a:lnSpc>
              <a:buChar char="•"/>
              <a:tabLst>
                <a:tab pos="241300" algn="l"/>
              </a:tabLst>
            </a:pPr>
            <a:r>
              <a:rPr sz="2400" spc="-315" dirty="0">
                <a:solidFill>
                  <a:srgbClr val="57575A"/>
                </a:solidFill>
                <a:latin typeface="Arial"/>
                <a:cs typeface="Arial"/>
              </a:rPr>
              <a:t>P2C </a:t>
            </a:r>
            <a:r>
              <a:rPr sz="2400" spc="-95" dirty="0">
                <a:solidFill>
                  <a:srgbClr val="57575A"/>
                </a:solidFill>
                <a:latin typeface="Arial"/>
                <a:cs typeface="Arial"/>
              </a:rPr>
              <a:t>offers </a:t>
            </a:r>
            <a:r>
              <a:rPr sz="2400" spc="-114" dirty="0">
                <a:solidFill>
                  <a:srgbClr val="57575A"/>
                </a:solidFill>
                <a:latin typeface="Arial"/>
                <a:cs typeface="Arial"/>
              </a:rPr>
              <a:t>education-based </a:t>
            </a:r>
            <a:r>
              <a:rPr sz="2400" spc="-75" dirty="0">
                <a:solidFill>
                  <a:srgbClr val="57575A"/>
                </a:solidFill>
                <a:latin typeface="Arial"/>
                <a:cs typeface="Arial"/>
              </a:rPr>
              <a:t>labor  </a:t>
            </a:r>
            <a:r>
              <a:rPr sz="2400" spc="-95" dirty="0">
                <a:solidFill>
                  <a:srgbClr val="57575A"/>
                </a:solidFill>
                <a:latin typeface="Arial"/>
                <a:cs typeface="Arial"/>
              </a:rPr>
              <a:t>market </a:t>
            </a:r>
            <a:r>
              <a:rPr sz="2400" spc="-110" dirty="0">
                <a:solidFill>
                  <a:srgbClr val="57575A"/>
                </a:solidFill>
                <a:latin typeface="Arial"/>
                <a:cs typeface="Arial"/>
              </a:rPr>
              <a:t>data </a:t>
            </a:r>
            <a:r>
              <a:rPr sz="2400" spc="-75" dirty="0">
                <a:solidFill>
                  <a:srgbClr val="57575A"/>
                </a:solidFill>
                <a:latin typeface="Arial"/>
                <a:cs typeface="Arial"/>
              </a:rPr>
              <a:t>tools </a:t>
            </a:r>
            <a:r>
              <a:rPr sz="2400" spc="-20" dirty="0">
                <a:solidFill>
                  <a:srgbClr val="57575A"/>
                </a:solidFill>
                <a:latin typeface="Arial"/>
                <a:cs typeface="Arial"/>
              </a:rPr>
              <a:t>that </a:t>
            </a:r>
            <a:r>
              <a:rPr sz="2400" spc="-125" dirty="0">
                <a:solidFill>
                  <a:srgbClr val="57575A"/>
                </a:solidFill>
                <a:latin typeface="Arial"/>
                <a:cs typeface="Arial"/>
              </a:rPr>
              <a:t>are</a:t>
            </a:r>
            <a:r>
              <a:rPr sz="2400" spc="-405" dirty="0">
                <a:solidFill>
                  <a:srgbClr val="57575A"/>
                </a:solidFill>
                <a:latin typeface="Arial"/>
                <a:cs typeface="Arial"/>
              </a:rPr>
              <a:t> </a:t>
            </a:r>
            <a:r>
              <a:rPr sz="2400" spc="-105" dirty="0">
                <a:solidFill>
                  <a:srgbClr val="57575A"/>
                </a:solidFill>
                <a:latin typeface="Arial"/>
                <a:cs typeface="Arial"/>
              </a:rPr>
              <a:t>simple  </a:t>
            </a:r>
            <a:r>
              <a:rPr sz="2400" spc="-130" dirty="0">
                <a:solidFill>
                  <a:srgbClr val="57575A"/>
                </a:solidFill>
                <a:latin typeface="Arial"/>
                <a:cs typeface="Arial"/>
              </a:rPr>
              <a:t>and </a:t>
            </a:r>
            <a:r>
              <a:rPr sz="2400" spc="-204" dirty="0">
                <a:solidFill>
                  <a:srgbClr val="57575A"/>
                </a:solidFill>
                <a:latin typeface="Arial"/>
                <a:cs typeface="Arial"/>
              </a:rPr>
              <a:t>easy </a:t>
            </a:r>
            <a:r>
              <a:rPr sz="2400" spc="5" dirty="0">
                <a:solidFill>
                  <a:srgbClr val="57575A"/>
                </a:solidFill>
                <a:latin typeface="Arial"/>
                <a:cs typeface="Arial"/>
              </a:rPr>
              <a:t>to</a:t>
            </a:r>
            <a:r>
              <a:rPr sz="2400" spc="-85" dirty="0">
                <a:solidFill>
                  <a:srgbClr val="57575A"/>
                </a:solidFill>
                <a:latin typeface="Arial"/>
                <a:cs typeface="Arial"/>
              </a:rPr>
              <a:t> </a:t>
            </a:r>
            <a:r>
              <a:rPr sz="2400" spc="-210" dirty="0">
                <a:solidFill>
                  <a:srgbClr val="57575A"/>
                </a:solidFill>
                <a:latin typeface="Arial"/>
                <a:cs typeface="Arial"/>
              </a:rPr>
              <a:t>access</a:t>
            </a:r>
            <a:endParaRPr sz="2400">
              <a:latin typeface="Arial"/>
              <a:cs typeface="Arial"/>
            </a:endParaRPr>
          </a:p>
        </p:txBody>
      </p:sp>
    </p:spTree>
    <p:extLst>
      <p:ext uri="{BB962C8B-B14F-4D97-AF65-F5344CB8AC3E}">
        <p14:creationId xmlns:p14="http://schemas.microsoft.com/office/powerpoint/2010/main" val="14335900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656101-8EBE-7044-BD89-350C15269726}"/>
              </a:ext>
            </a:extLst>
          </p:cNvPr>
          <p:cNvSpPr>
            <a:spLocks noGrp="1"/>
          </p:cNvSpPr>
          <p:nvPr>
            <p:ph type="ctrTitle"/>
          </p:nvPr>
        </p:nvSpPr>
        <p:spPr>
          <a:xfrm>
            <a:off x="1359243" y="151176"/>
            <a:ext cx="9144000" cy="2387600"/>
          </a:xfrm>
        </p:spPr>
        <p:txBody>
          <a:bodyPr/>
          <a:lstStyle/>
          <a:p>
            <a:r>
              <a:rPr lang="en-US" dirty="0"/>
              <a:t>Career Prepared</a:t>
            </a:r>
          </a:p>
        </p:txBody>
      </p:sp>
      <p:sp>
        <p:nvSpPr>
          <p:cNvPr id="5" name="Subtitle 4">
            <a:extLst>
              <a:ext uri="{FF2B5EF4-FFF2-40B4-BE49-F238E27FC236}">
                <a16:creationId xmlns:a16="http://schemas.microsoft.com/office/drawing/2014/main" id="{20088988-324F-4044-8F50-ABB5426AD39F}"/>
              </a:ext>
            </a:extLst>
          </p:cNvPr>
          <p:cNvSpPr>
            <a:spLocks noGrp="1"/>
          </p:cNvSpPr>
          <p:nvPr>
            <p:ph type="subTitle" idx="1"/>
          </p:nvPr>
        </p:nvSpPr>
        <p:spPr/>
        <p:txBody>
          <a:bodyPr/>
          <a:lstStyle/>
          <a:p>
            <a:endParaRPr lang="en-US" dirty="0"/>
          </a:p>
        </p:txBody>
      </p:sp>
      <p:pic>
        <p:nvPicPr>
          <p:cNvPr id="6" name="Picture 5">
            <a:extLst>
              <a:ext uri="{FF2B5EF4-FFF2-40B4-BE49-F238E27FC236}">
                <a16:creationId xmlns:a16="http://schemas.microsoft.com/office/drawing/2014/main" id="{34A012D2-56E1-FE40-90EA-0675F8650A6D}"/>
              </a:ext>
            </a:extLst>
          </p:cNvPr>
          <p:cNvPicPr>
            <a:picLocks noChangeAspect="1"/>
          </p:cNvPicPr>
          <p:nvPr/>
        </p:nvPicPr>
        <p:blipFill>
          <a:blip r:embed="rId2"/>
          <a:stretch>
            <a:fillRect/>
          </a:stretch>
        </p:blipFill>
        <p:spPr>
          <a:xfrm>
            <a:off x="6318707" y="2704488"/>
            <a:ext cx="4468742" cy="3450862"/>
          </a:xfrm>
          <a:prstGeom prst="rect">
            <a:avLst/>
          </a:prstGeom>
        </p:spPr>
      </p:pic>
    </p:spTree>
    <p:extLst>
      <p:ext uri="{BB962C8B-B14F-4D97-AF65-F5344CB8AC3E}">
        <p14:creationId xmlns:p14="http://schemas.microsoft.com/office/powerpoint/2010/main" val="11776732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375B5D-7133-4320-BFB2-FCB641CAE5A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42532" y="795304"/>
            <a:ext cx="5357644" cy="2941606"/>
          </a:xfrm>
          <a:prstGeom prst="rect">
            <a:avLst/>
          </a:prstGeom>
        </p:spPr>
      </p:pic>
      <p:sp>
        <p:nvSpPr>
          <p:cNvPr id="6" name="TextBox 5">
            <a:extLst>
              <a:ext uri="{FF2B5EF4-FFF2-40B4-BE49-F238E27FC236}">
                <a16:creationId xmlns:a16="http://schemas.microsoft.com/office/drawing/2014/main" id="{20CF85DA-E05E-4731-8B59-A4A811170484}"/>
              </a:ext>
            </a:extLst>
          </p:cNvPr>
          <p:cNvSpPr txBox="1"/>
          <p:nvPr/>
        </p:nvSpPr>
        <p:spPr>
          <a:xfrm>
            <a:off x="1492896" y="4075528"/>
            <a:ext cx="9056915" cy="1585049"/>
          </a:xfrm>
          <a:prstGeom prst="rect">
            <a:avLst/>
          </a:prstGeom>
          <a:noFill/>
        </p:spPr>
        <p:txBody>
          <a:bodyPr wrap="square" rtlCol="0" anchor="ctr" anchorCtr="0">
            <a:spAutoFit/>
          </a:bodyPr>
          <a:lstStyle/>
          <a:p>
            <a:pPr algn="ctr">
              <a:spcAft>
                <a:spcPts val="600"/>
              </a:spcAft>
            </a:pPr>
            <a:r>
              <a:rPr lang="en-US" sz="3200" dirty="0">
                <a:solidFill>
                  <a:srgbClr val="58585A"/>
                </a:solidFill>
                <a:latin typeface="Malgun Gothic" panose="020B0503020000020004" pitchFamily="34" charset="-127"/>
                <a:ea typeface="Malgun Gothic" panose="020B0503020000020004" pitchFamily="34" charset="-127"/>
              </a:rPr>
              <a:t>Math and Real Jobs:</a:t>
            </a:r>
          </a:p>
          <a:p>
            <a:pPr algn="ctr"/>
            <a:r>
              <a:rPr lang="en-US" sz="3000" i="1" dirty="0">
                <a:solidFill>
                  <a:srgbClr val="F7941D"/>
                </a:solidFill>
                <a:latin typeface="Malgun Gothic" panose="020B0503020000020004" pitchFamily="34" charset="-127"/>
                <a:ea typeface="Malgun Gothic" panose="020B0503020000020004" pitchFamily="34" charset="-127"/>
              </a:rPr>
              <a:t>New Algebra and Geometry Curricula </a:t>
            </a:r>
          </a:p>
          <a:p>
            <a:pPr algn="ctr"/>
            <a:r>
              <a:rPr lang="en-US" sz="3000" i="1" dirty="0">
                <a:solidFill>
                  <a:srgbClr val="F7941D"/>
                </a:solidFill>
                <a:latin typeface="Malgun Gothic" panose="020B0503020000020004" pitchFamily="34" charset="-127"/>
                <a:ea typeface="Malgun Gothic" panose="020B0503020000020004" pitchFamily="34" charset="-127"/>
              </a:rPr>
              <a:t>that Put Math to Work</a:t>
            </a:r>
          </a:p>
        </p:txBody>
      </p:sp>
    </p:spTree>
    <p:extLst>
      <p:ext uri="{BB962C8B-B14F-4D97-AF65-F5344CB8AC3E}">
        <p14:creationId xmlns:p14="http://schemas.microsoft.com/office/powerpoint/2010/main" val="1165457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2C72A50-162B-4675-899C-E584518B2E0A}"/>
              </a:ext>
            </a:extLst>
          </p:cNvPr>
          <p:cNvSpPr txBox="1">
            <a:spLocks/>
          </p:cNvSpPr>
          <p:nvPr/>
        </p:nvSpPr>
        <p:spPr>
          <a:xfrm>
            <a:off x="1286537" y="612468"/>
            <a:ext cx="9618921" cy="1658159"/>
          </a:xfrm>
          <a:prstGeom prst="rect">
            <a:avLst/>
          </a:prstGeom>
        </p:spPr>
        <p:txBody>
          <a:bodyPr anchor="ctr" anchorCtr="0">
            <a:normAutofit fontScale="85000" lnSpcReduction="10000"/>
          </a:bodyPr>
          <a:lstStyle>
            <a:lvl1pPr algn="l" defTabSz="914400" rtl="0" eaLnBrk="1" latinLnBrk="0" hangingPunct="1">
              <a:spcBef>
                <a:spcPct val="0"/>
              </a:spcBef>
              <a:buNone/>
              <a:defRPr sz="3200" b="1" kern="1200">
                <a:solidFill>
                  <a:schemeClr val="bg1"/>
                </a:solidFill>
                <a:latin typeface="Georgia" panose="02040502050405020303" pitchFamily="18" charset="0"/>
                <a:ea typeface="+mj-ea"/>
                <a:cs typeface="+mj-cs"/>
              </a:defRPr>
            </a:lvl1pPr>
          </a:lstStyle>
          <a:p>
            <a:pPr algn="ctr">
              <a:spcAft>
                <a:spcPts val="1200"/>
              </a:spcAft>
            </a:pPr>
            <a:r>
              <a:rPr lang="en-US" sz="6000" b="0" dirty="0">
                <a:solidFill>
                  <a:srgbClr val="E75627"/>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rPr>
              <a:t>Connecting Learning to Careers </a:t>
            </a:r>
          </a:p>
          <a:p>
            <a:pPr algn="ctr"/>
            <a:r>
              <a:rPr lang="en-US" sz="5600" b="0" i="1" dirty="0">
                <a:solidFill>
                  <a:srgbClr val="5BA92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rPr>
              <a:t>The Power of Purpose</a:t>
            </a:r>
          </a:p>
        </p:txBody>
      </p:sp>
      <p:pic>
        <p:nvPicPr>
          <p:cNvPr id="4" name="Picture 3">
            <a:extLst>
              <a:ext uri="{FF2B5EF4-FFF2-40B4-BE49-F238E27FC236}">
                <a16:creationId xmlns:a16="http://schemas.microsoft.com/office/drawing/2014/main" id="{F21D6ABD-494C-4458-B7EA-30498D7165F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01221" y="2594343"/>
            <a:ext cx="6189557" cy="3467643"/>
          </a:xfrm>
          <a:prstGeom prst="rect">
            <a:avLst/>
          </a:prstGeom>
          <a:effectLst>
            <a:softEdge rad="63500"/>
          </a:effectLst>
        </p:spPr>
      </p:pic>
    </p:spTree>
    <p:extLst>
      <p:ext uri="{BB962C8B-B14F-4D97-AF65-F5344CB8AC3E}">
        <p14:creationId xmlns:p14="http://schemas.microsoft.com/office/powerpoint/2010/main" val="11930684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B5D27E0-D165-414D-8749-2D57D74F2EE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13812" y="1392865"/>
            <a:ext cx="4696799" cy="3903276"/>
          </a:xfrm>
          <a:prstGeom prst="rect">
            <a:avLst/>
          </a:prstGeom>
        </p:spPr>
      </p:pic>
      <p:sp>
        <p:nvSpPr>
          <p:cNvPr id="2" name="Title 1">
            <a:extLst>
              <a:ext uri="{FF2B5EF4-FFF2-40B4-BE49-F238E27FC236}">
                <a16:creationId xmlns:a16="http://schemas.microsoft.com/office/drawing/2014/main" id="{734F8A9D-D464-49CC-B6DA-F93361E64975}"/>
              </a:ext>
            </a:extLst>
          </p:cNvPr>
          <p:cNvSpPr>
            <a:spLocks noGrp="1"/>
          </p:cNvSpPr>
          <p:nvPr>
            <p:ph type="title"/>
          </p:nvPr>
        </p:nvSpPr>
        <p:spPr/>
        <p:txBody>
          <a:bodyPr/>
          <a:lstStyle/>
          <a:p>
            <a:r>
              <a:rPr lang="en-US" dirty="0"/>
              <a:t>Connecting Learning to Careers</a:t>
            </a:r>
          </a:p>
        </p:txBody>
      </p:sp>
      <p:sp>
        <p:nvSpPr>
          <p:cNvPr id="3" name="Content Placeholder 2">
            <a:extLst>
              <a:ext uri="{FF2B5EF4-FFF2-40B4-BE49-F238E27FC236}">
                <a16:creationId xmlns:a16="http://schemas.microsoft.com/office/drawing/2014/main" id="{231F1A4F-430D-4232-9E41-70D538B4811A}"/>
              </a:ext>
            </a:extLst>
          </p:cNvPr>
          <p:cNvSpPr>
            <a:spLocks noGrp="1"/>
          </p:cNvSpPr>
          <p:nvPr>
            <p:ph idx="1"/>
          </p:nvPr>
        </p:nvSpPr>
        <p:spPr>
          <a:xfrm>
            <a:off x="508000" y="1479640"/>
            <a:ext cx="7874000" cy="4400269"/>
          </a:xfrm>
        </p:spPr>
        <p:txBody>
          <a:bodyPr>
            <a:normAutofit fontScale="92500" lnSpcReduction="20000"/>
          </a:bodyPr>
          <a:lstStyle/>
          <a:p>
            <a:r>
              <a:rPr lang="en-US" dirty="0"/>
              <a:t>As students advance through their academic journey, there is a tendency to focus on short-term outcomes (grades, test scores, diplomas, certificates, etc.).</a:t>
            </a:r>
          </a:p>
          <a:p>
            <a:pPr marL="342900" lvl="1" indent="0">
              <a:buNone/>
            </a:pPr>
            <a:endParaRPr lang="en-US" dirty="0"/>
          </a:p>
          <a:p>
            <a:r>
              <a:rPr lang="en-US" dirty="0"/>
              <a:t>The purpose of learning has become tied to academic achievement – “I learn to receive a diploma.”</a:t>
            </a:r>
          </a:p>
          <a:p>
            <a:pPr marL="0" indent="0">
              <a:buNone/>
            </a:pPr>
            <a:endParaRPr lang="en-US" dirty="0"/>
          </a:p>
          <a:p>
            <a:r>
              <a:rPr lang="en-US" dirty="0"/>
              <a:t>For many students, academic achievement is not a significant motivator for learning.</a:t>
            </a:r>
          </a:p>
          <a:p>
            <a:endParaRPr lang="en-US" dirty="0"/>
          </a:p>
          <a:p>
            <a:r>
              <a:rPr lang="en-US" dirty="0"/>
              <a:t>As a result, students struggle to persist in learning critical skills that are necessary for employment success.  </a:t>
            </a:r>
          </a:p>
        </p:txBody>
      </p:sp>
    </p:spTree>
    <p:extLst>
      <p:ext uri="{BB962C8B-B14F-4D97-AF65-F5344CB8AC3E}">
        <p14:creationId xmlns:p14="http://schemas.microsoft.com/office/powerpoint/2010/main" val="4223283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21769-11BB-4136-8E5C-12E27B72EC77}"/>
              </a:ext>
            </a:extLst>
          </p:cNvPr>
          <p:cNvSpPr>
            <a:spLocks noGrp="1"/>
          </p:cNvSpPr>
          <p:nvPr>
            <p:ph type="title"/>
          </p:nvPr>
        </p:nvSpPr>
        <p:spPr/>
        <p:txBody>
          <a:bodyPr/>
          <a:lstStyle/>
          <a:p>
            <a:r>
              <a:rPr lang="en-US" dirty="0"/>
              <a:t>Connecting Learning to Careers</a:t>
            </a:r>
          </a:p>
        </p:txBody>
      </p:sp>
      <p:sp>
        <p:nvSpPr>
          <p:cNvPr id="3" name="Content Placeholder 2">
            <a:extLst>
              <a:ext uri="{FF2B5EF4-FFF2-40B4-BE49-F238E27FC236}">
                <a16:creationId xmlns:a16="http://schemas.microsoft.com/office/drawing/2014/main" id="{6D26FEE2-EA09-46AC-B506-0646DB980E53}"/>
              </a:ext>
            </a:extLst>
          </p:cNvPr>
          <p:cNvSpPr>
            <a:spLocks noGrp="1"/>
          </p:cNvSpPr>
          <p:nvPr>
            <p:ph idx="1"/>
          </p:nvPr>
        </p:nvSpPr>
        <p:spPr>
          <a:xfrm>
            <a:off x="435876" y="1482827"/>
            <a:ext cx="7641113" cy="3704918"/>
          </a:xfrm>
        </p:spPr>
        <p:txBody>
          <a:bodyPr>
            <a:normAutofit fontScale="92500" lnSpcReduction="10000"/>
          </a:bodyPr>
          <a:lstStyle/>
          <a:p>
            <a:pPr marL="0" indent="0">
              <a:buNone/>
            </a:pPr>
            <a:r>
              <a:rPr lang="en-US" sz="3000" b="1" dirty="0">
                <a:solidFill>
                  <a:schemeClr val="accent6"/>
                </a:solidFill>
              </a:rPr>
              <a:t>The Danger of Learning without Purpose</a:t>
            </a:r>
          </a:p>
          <a:p>
            <a:pPr lvl="1"/>
            <a:endParaRPr lang="en-US" dirty="0"/>
          </a:p>
          <a:p>
            <a:r>
              <a:rPr lang="en-US" dirty="0"/>
              <a:t>College Graduation Rates</a:t>
            </a:r>
          </a:p>
          <a:p>
            <a:pPr lvl="1"/>
            <a:endParaRPr lang="en-US" dirty="0"/>
          </a:p>
          <a:p>
            <a:pPr lvl="1"/>
            <a:r>
              <a:rPr lang="en-US" dirty="0"/>
              <a:t>Almost half of students who attend college drop out.</a:t>
            </a:r>
          </a:p>
          <a:p>
            <a:pPr lvl="1"/>
            <a:endParaRPr lang="en-US" dirty="0"/>
          </a:p>
          <a:p>
            <a:pPr lvl="1"/>
            <a:r>
              <a:rPr lang="en-US" dirty="0"/>
              <a:t>Many students attend college without a strong career goal.</a:t>
            </a:r>
          </a:p>
          <a:p>
            <a:pPr lvl="1"/>
            <a:endParaRPr lang="en-US" dirty="0"/>
          </a:p>
          <a:p>
            <a:pPr lvl="1"/>
            <a:r>
              <a:rPr lang="en-US" dirty="0"/>
              <a:t>Lack of purpose and value in college education is often </a:t>
            </a:r>
          </a:p>
          <a:p>
            <a:pPr lvl="1" indent="0">
              <a:buNone/>
            </a:pPr>
            <a:r>
              <a:rPr lang="en-US" dirty="0"/>
              <a:t>cited as a reason for dropout.</a:t>
            </a:r>
          </a:p>
          <a:p>
            <a:endParaRPr lang="en-US" dirty="0"/>
          </a:p>
        </p:txBody>
      </p:sp>
      <p:pic>
        <p:nvPicPr>
          <p:cNvPr id="6" name="Picture 5">
            <a:hlinkClick r:id="rId2"/>
            <a:extLst>
              <a:ext uri="{FF2B5EF4-FFF2-40B4-BE49-F238E27FC236}">
                <a16:creationId xmlns:a16="http://schemas.microsoft.com/office/drawing/2014/main" id="{05423FE9-DF3A-4C89-AA73-29F9E49FD97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85727" y="1670255"/>
            <a:ext cx="1768616" cy="2326366"/>
          </a:xfrm>
          <a:prstGeom prst="rect">
            <a:avLst/>
          </a:prstGeom>
          <a:ln>
            <a:solidFill>
              <a:schemeClr val="bg1">
                <a:lumMod val="50000"/>
              </a:schemeClr>
            </a:solidFill>
          </a:ln>
          <a:effectLst>
            <a:outerShdw blurRad="50800" dist="38100" dir="2700000" algn="tl" rotWithShape="0">
              <a:prstClr val="black">
                <a:alpha val="40000"/>
              </a:prstClr>
            </a:outerShdw>
          </a:effectLst>
        </p:spPr>
      </p:pic>
      <p:pic>
        <p:nvPicPr>
          <p:cNvPr id="7" name="Picture 6">
            <a:hlinkClick r:id="rId4"/>
            <a:extLst>
              <a:ext uri="{FF2B5EF4-FFF2-40B4-BE49-F238E27FC236}">
                <a16:creationId xmlns:a16="http://schemas.microsoft.com/office/drawing/2014/main" id="{EAD0D763-3C88-4E8C-99EE-B698B3928E4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935568" y="3716910"/>
            <a:ext cx="1768617" cy="2326367"/>
          </a:xfrm>
          <a:prstGeom prst="rect">
            <a:avLst/>
          </a:prstGeom>
          <a:ln>
            <a:solidFill>
              <a:schemeClr val="bg1">
                <a:lumMod val="50000"/>
              </a:schemeClr>
            </a:solidFill>
          </a:ln>
          <a:effectLst>
            <a:outerShdw blurRad="50800" dist="38100" dir="2700000" algn="tl" rotWithShape="0">
              <a:prstClr val="black">
                <a:alpha val="40000"/>
              </a:prstClr>
            </a:outerShdw>
          </a:effectLst>
        </p:spPr>
      </p:pic>
      <p:pic>
        <p:nvPicPr>
          <p:cNvPr id="8" name="Picture 7">
            <a:hlinkClick r:id="rId6"/>
            <a:extLst>
              <a:ext uri="{FF2B5EF4-FFF2-40B4-BE49-F238E27FC236}">
                <a16:creationId xmlns:a16="http://schemas.microsoft.com/office/drawing/2014/main" id="{8923FF74-3928-4878-8805-DC999D1F847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908589" y="2861378"/>
            <a:ext cx="1799699" cy="2326367"/>
          </a:xfrm>
          <a:prstGeom prst="rect">
            <a:avLst/>
          </a:prstGeom>
          <a:effectLst>
            <a:outerShdw blurRad="50800" dist="38100" dir="2700000" algn="tl" rotWithShape="0">
              <a:prstClr val="black">
                <a:alpha val="40000"/>
              </a:prstClr>
            </a:outerShdw>
          </a:effectLst>
        </p:spPr>
      </p:pic>
      <p:pic>
        <p:nvPicPr>
          <p:cNvPr id="9" name="Picture 8">
            <a:hlinkClick r:id="rId8"/>
            <a:extLst>
              <a:ext uri="{FF2B5EF4-FFF2-40B4-BE49-F238E27FC236}">
                <a16:creationId xmlns:a16="http://schemas.microsoft.com/office/drawing/2014/main" id="{C97487F2-DA21-43F0-8A6C-E64F5F07BB15}"/>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935568" y="940435"/>
            <a:ext cx="3532954" cy="44720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91497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33D89B-98A7-471B-93A5-BC47395AEF01}"/>
              </a:ext>
            </a:extLst>
          </p:cNvPr>
          <p:cNvSpPr>
            <a:spLocks noGrp="1"/>
          </p:cNvSpPr>
          <p:nvPr>
            <p:ph idx="1"/>
          </p:nvPr>
        </p:nvSpPr>
        <p:spPr>
          <a:xfrm>
            <a:off x="400855" y="1599005"/>
            <a:ext cx="7190570" cy="3430196"/>
          </a:xfrm>
        </p:spPr>
        <p:txBody>
          <a:bodyPr>
            <a:normAutofit fontScale="92500" lnSpcReduction="10000"/>
          </a:bodyPr>
          <a:lstStyle/>
          <a:p>
            <a:pPr marL="0" indent="0">
              <a:buNone/>
            </a:pPr>
            <a:r>
              <a:rPr lang="en-US" sz="3000" b="1" dirty="0">
                <a:solidFill>
                  <a:schemeClr val="accent6"/>
                </a:solidFill>
              </a:rPr>
              <a:t>Purpose in Learning Can Promote Success</a:t>
            </a:r>
          </a:p>
          <a:p>
            <a:endParaRPr lang="en-US" sz="2600" b="1" dirty="0">
              <a:solidFill>
                <a:schemeClr val="accent6"/>
              </a:solidFill>
            </a:endParaRPr>
          </a:p>
          <a:p>
            <a:r>
              <a:rPr lang="en-US" dirty="0"/>
              <a:t>Career Technical Education (CTE) Graduation Rates</a:t>
            </a:r>
          </a:p>
          <a:p>
            <a:pPr lvl="1"/>
            <a:endParaRPr lang="en-US" dirty="0"/>
          </a:p>
          <a:p>
            <a:pPr lvl="1"/>
            <a:r>
              <a:rPr lang="en-US" dirty="0"/>
              <a:t>CTE students are more likely to graduate from high school and postsecondary institutions.</a:t>
            </a:r>
          </a:p>
          <a:p>
            <a:pPr lvl="1"/>
            <a:endParaRPr lang="en-US" dirty="0"/>
          </a:p>
          <a:p>
            <a:pPr lvl="1"/>
            <a:r>
              <a:rPr lang="en-US" dirty="0"/>
              <a:t>Education aligned with career goals is commonly reported as a motivating factor.</a:t>
            </a:r>
          </a:p>
          <a:p>
            <a:pPr lvl="1"/>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lvl="1"/>
            <a:endParaRPr lang="en-US" dirty="0"/>
          </a:p>
        </p:txBody>
      </p:sp>
      <p:pic>
        <p:nvPicPr>
          <p:cNvPr id="7" name="Picture 6">
            <a:hlinkClick r:id="rId2"/>
            <a:extLst>
              <a:ext uri="{FF2B5EF4-FFF2-40B4-BE49-F238E27FC236}">
                <a16:creationId xmlns:a16="http://schemas.microsoft.com/office/drawing/2014/main" id="{7C4DF977-41E1-4EFA-9952-F82F75B26CF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85727" y="1670255"/>
            <a:ext cx="1768616" cy="2326366"/>
          </a:xfrm>
          <a:prstGeom prst="rect">
            <a:avLst/>
          </a:prstGeom>
          <a:ln>
            <a:solidFill>
              <a:schemeClr val="bg1">
                <a:lumMod val="50000"/>
              </a:schemeClr>
            </a:solidFill>
          </a:ln>
          <a:effectLst>
            <a:outerShdw blurRad="50800" dist="38100" dir="2700000" algn="tl" rotWithShape="0">
              <a:prstClr val="black">
                <a:alpha val="40000"/>
              </a:prstClr>
            </a:outerShdw>
          </a:effectLst>
        </p:spPr>
      </p:pic>
      <p:pic>
        <p:nvPicPr>
          <p:cNvPr id="12" name="Picture 11">
            <a:hlinkClick r:id="rId4"/>
            <a:extLst>
              <a:ext uri="{FF2B5EF4-FFF2-40B4-BE49-F238E27FC236}">
                <a16:creationId xmlns:a16="http://schemas.microsoft.com/office/drawing/2014/main" id="{7A16247D-A99E-4179-A7C4-E00983E23E5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935568" y="3716910"/>
            <a:ext cx="1768617" cy="2326367"/>
          </a:xfrm>
          <a:prstGeom prst="rect">
            <a:avLst/>
          </a:prstGeom>
          <a:ln>
            <a:solidFill>
              <a:schemeClr val="bg1">
                <a:lumMod val="50000"/>
              </a:schemeClr>
            </a:solidFill>
          </a:ln>
          <a:effectLst>
            <a:outerShdw blurRad="50800" dist="38100" dir="2700000" algn="tl" rotWithShape="0">
              <a:prstClr val="black">
                <a:alpha val="40000"/>
              </a:prstClr>
            </a:outerShdw>
          </a:effectLst>
        </p:spPr>
      </p:pic>
      <p:pic>
        <p:nvPicPr>
          <p:cNvPr id="8" name="Picture 7">
            <a:hlinkClick r:id="rId6"/>
            <a:extLst>
              <a:ext uri="{FF2B5EF4-FFF2-40B4-BE49-F238E27FC236}">
                <a16:creationId xmlns:a16="http://schemas.microsoft.com/office/drawing/2014/main" id="{B82D47C3-6533-4473-9702-B9AA1CBC2B3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908589" y="2861378"/>
            <a:ext cx="1799699" cy="2326367"/>
          </a:xfrm>
          <a:prstGeom prst="rect">
            <a:avLst/>
          </a:prstGeom>
          <a:effectLst>
            <a:outerShdw blurRad="50800" dist="38100" dir="2700000" algn="tl" rotWithShape="0">
              <a:prstClr val="black">
                <a:alpha val="40000"/>
              </a:prstClr>
            </a:outerShdw>
          </a:effectLst>
        </p:spPr>
      </p:pic>
      <p:pic>
        <p:nvPicPr>
          <p:cNvPr id="13" name="Picture 12">
            <a:hlinkClick r:id="rId8"/>
            <a:extLst>
              <a:ext uri="{FF2B5EF4-FFF2-40B4-BE49-F238E27FC236}">
                <a16:creationId xmlns:a16="http://schemas.microsoft.com/office/drawing/2014/main" id="{CE035EBC-9386-4CFC-A791-9D25555F5642}"/>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935568" y="940435"/>
            <a:ext cx="3532954" cy="447209"/>
          </a:xfrm>
          <a:prstGeom prst="rect">
            <a:avLst/>
          </a:prstGeom>
          <a:effectLst>
            <a:outerShdw blurRad="50800" dist="38100" dir="2700000" algn="tl" rotWithShape="0">
              <a:prstClr val="black">
                <a:alpha val="40000"/>
              </a:prstClr>
            </a:outerShdw>
          </a:effectLst>
        </p:spPr>
      </p:pic>
      <p:sp>
        <p:nvSpPr>
          <p:cNvPr id="14" name="Title 4">
            <a:extLst>
              <a:ext uri="{FF2B5EF4-FFF2-40B4-BE49-F238E27FC236}">
                <a16:creationId xmlns:a16="http://schemas.microsoft.com/office/drawing/2014/main" id="{3034B1CD-7537-4146-872D-93C575EF619B}"/>
              </a:ext>
            </a:extLst>
          </p:cNvPr>
          <p:cNvSpPr>
            <a:spLocks noGrp="1"/>
          </p:cNvSpPr>
          <p:nvPr>
            <p:ph type="title"/>
          </p:nvPr>
        </p:nvSpPr>
        <p:spPr>
          <a:xfrm>
            <a:off x="838200" y="365126"/>
            <a:ext cx="10515600" cy="735886"/>
          </a:xfrm>
        </p:spPr>
        <p:txBody>
          <a:bodyPr/>
          <a:lstStyle/>
          <a:p>
            <a:r>
              <a:rPr lang="en-US" dirty="0"/>
              <a:t>Connecting Learning to Careers</a:t>
            </a:r>
          </a:p>
        </p:txBody>
      </p:sp>
    </p:spTree>
    <p:extLst>
      <p:ext uri="{BB962C8B-B14F-4D97-AF65-F5344CB8AC3E}">
        <p14:creationId xmlns:p14="http://schemas.microsoft.com/office/powerpoint/2010/main" val="3892359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fade">
                                      <p:cBhvr>
                                        <p:cTn id="1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C4A6CC62-9C9B-49A0-BB66-FE0172FE0A62}"/>
              </a:ext>
            </a:extLst>
          </p:cNvPr>
          <p:cNvSpPr txBox="1">
            <a:spLocks/>
          </p:cNvSpPr>
          <p:nvPr/>
        </p:nvSpPr>
        <p:spPr>
          <a:xfrm>
            <a:off x="498563" y="1594884"/>
            <a:ext cx="11194869" cy="4545776"/>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
              <a:defRPr sz="2400" kern="1200">
                <a:solidFill>
                  <a:schemeClr val="bg2">
                    <a:lumMod val="50000"/>
                  </a:schemeClr>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685800" indent="-228600" algn="l" defTabSz="914400" rtl="0" eaLnBrk="1" latinLnBrk="0" hangingPunct="1">
              <a:lnSpc>
                <a:spcPct val="90000"/>
              </a:lnSpc>
              <a:spcBef>
                <a:spcPts val="500"/>
              </a:spcBef>
              <a:buFont typeface="Wingdings" panose="05000000000000000000" pitchFamily="2" charset="2"/>
              <a:buChar char="§"/>
              <a:defRPr sz="2000" kern="1200">
                <a:solidFill>
                  <a:schemeClr val="bg2">
                    <a:lumMod val="50000"/>
                  </a:schemeClr>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2pPr>
            <a:lvl3pPr marL="1143000" indent="-228600" algn="l" defTabSz="914400" rtl="0" eaLnBrk="1" latinLnBrk="0" hangingPunct="1">
              <a:lnSpc>
                <a:spcPct val="90000"/>
              </a:lnSpc>
              <a:spcBef>
                <a:spcPts val="500"/>
              </a:spcBef>
              <a:buFont typeface="Wingdings" panose="05000000000000000000" pitchFamily="2" charset="2"/>
              <a:buChar char="§"/>
              <a:defRPr sz="1800" kern="1200">
                <a:solidFill>
                  <a:schemeClr val="bg2">
                    <a:lumMod val="50000"/>
                  </a:schemeClr>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3pPr>
            <a:lvl4pPr marL="1600200" indent="-228600" algn="l" defTabSz="914400" rtl="0" eaLnBrk="1" latinLnBrk="0" hangingPunct="1">
              <a:lnSpc>
                <a:spcPct val="90000"/>
              </a:lnSpc>
              <a:spcBef>
                <a:spcPts val="500"/>
              </a:spcBef>
              <a:buFont typeface="Wingdings" panose="05000000000000000000" pitchFamily="2" charset="2"/>
              <a:buChar char="§"/>
              <a:defRPr sz="1600" kern="1200">
                <a:solidFill>
                  <a:schemeClr val="bg2">
                    <a:lumMod val="50000"/>
                  </a:schemeClr>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4pPr>
            <a:lvl5pPr marL="2057400" indent="-228600" algn="l" defTabSz="914400" rtl="0" eaLnBrk="1" latinLnBrk="0" hangingPunct="1">
              <a:lnSpc>
                <a:spcPct val="90000"/>
              </a:lnSpc>
              <a:spcBef>
                <a:spcPts val="500"/>
              </a:spcBef>
              <a:buFont typeface="Wingdings" panose="05000000000000000000" pitchFamily="2" charset="2"/>
              <a:buChar char="§"/>
              <a:defRPr sz="1600" kern="1200">
                <a:solidFill>
                  <a:schemeClr val="bg2">
                    <a:lumMod val="50000"/>
                  </a:schemeClr>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000" dirty="0">
                <a:solidFill>
                  <a:schemeClr val="accent6"/>
                </a:solidFill>
              </a:rPr>
              <a:t>When students experience </a:t>
            </a:r>
            <a:r>
              <a:rPr lang="en-US" sz="3000" b="1" u="sng" dirty="0">
                <a:solidFill>
                  <a:schemeClr val="accent6"/>
                </a:solidFill>
              </a:rPr>
              <a:t>purpose</a:t>
            </a:r>
            <a:r>
              <a:rPr lang="en-US" sz="3000" dirty="0">
                <a:solidFill>
                  <a:schemeClr val="accent6"/>
                </a:solidFill>
              </a:rPr>
              <a:t> in their learning…</a:t>
            </a:r>
          </a:p>
          <a:p>
            <a:pPr marL="0" indent="0">
              <a:buNone/>
            </a:pPr>
            <a:endParaRPr lang="en-US" sz="1800" dirty="0"/>
          </a:p>
          <a:p>
            <a:pPr marL="0" indent="0">
              <a:buNone/>
            </a:pPr>
            <a:endParaRPr lang="en-US" sz="1800" dirty="0"/>
          </a:p>
        </p:txBody>
      </p:sp>
      <p:graphicFrame>
        <p:nvGraphicFramePr>
          <p:cNvPr id="9" name="Diagram 8">
            <a:extLst>
              <a:ext uri="{FF2B5EF4-FFF2-40B4-BE49-F238E27FC236}">
                <a16:creationId xmlns:a16="http://schemas.microsoft.com/office/drawing/2014/main" id="{849BD94D-EBC0-4E85-B932-E8CEA9522174}"/>
              </a:ext>
            </a:extLst>
          </p:cNvPr>
          <p:cNvGraphicFramePr/>
          <p:nvPr/>
        </p:nvGraphicFramePr>
        <p:xfrm>
          <a:off x="1117893" y="2526417"/>
          <a:ext cx="3817059" cy="3171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Diagram 12">
            <a:extLst>
              <a:ext uri="{FF2B5EF4-FFF2-40B4-BE49-F238E27FC236}">
                <a16:creationId xmlns:a16="http://schemas.microsoft.com/office/drawing/2014/main" id="{1B7545D9-25CC-45F1-84F9-252BAC2D39DD}"/>
              </a:ext>
            </a:extLst>
          </p:cNvPr>
          <p:cNvGraphicFramePr/>
          <p:nvPr/>
        </p:nvGraphicFramePr>
        <p:xfrm>
          <a:off x="4717669" y="2660463"/>
          <a:ext cx="2756655" cy="260265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5" name="Diagram 34">
            <a:extLst>
              <a:ext uri="{FF2B5EF4-FFF2-40B4-BE49-F238E27FC236}">
                <a16:creationId xmlns:a16="http://schemas.microsoft.com/office/drawing/2014/main" id="{2AC8D3C0-5829-44C8-9B9D-888AB1EAD175}"/>
              </a:ext>
            </a:extLst>
          </p:cNvPr>
          <p:cNvGraphicFramePr/>
          <p:nvPr/>
        </p:nvGraphicFramePr>
        <p:xfrm>
          <a:off x="7257050" y="2526417"/>
          <a:ext cx="3919937" cy="317131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5" name="Title 4">
            <a:extLst>
              <a:ext uri="{FF2B5EF4-FFF2-40B4-BE49-F238E27FC236}">
                <a16:creationId xmlns:a16="http://schemas.microsoft.com/office/drawing/2014/main" id="{F200D97F-2351-48FC-8870-200B3BE6C2ED}"/>
              </a:ext>
            </a:extLst>
          </p:cNvPr>
          <p:cNvSpPr>
            <a:spLocks noGrp="1"/>
          </p:cNvSpPr>
          <p:nvPr>
            <p:ph type="title"/>
          </p:nvPr>
        </p:nvSpPr>
        <p:spPr/>
        <p:txBody>
          <a:bodyPr/>
          <a:lstStyle/>
          <a:p>
            <a:r>
              <a:rPr lang="en-US" dirty="0"/>
              <a:t>Connecting Learning to Careers</a:t>
            </a:r>
          </a:p>
        </p:txBody>
      </p:sp>
    </p:spTree>
    <p:extLst>
      <p:ext uri="{BB962C8B-B14F-4D97-AF65-F5344CB8AC3E}">
        <p14:creationId xmlns:p14="http://schemas.microsoft.com/office/powerpoint/2010/main" val="21480919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89D90B-0D05-46D5-9382-DE3BE8238B2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41042" y="2071539"/>
            <a:ext cx="3157869" cy="1272401"/>
          </a:xfrm>
          <a:prstGeom prst="rect">
            <a:avLst/>
          </a:prstGeom>
        </p:spPr>
      </p:pic>
      <p:sp>
        <p:nvSpPr>
          <p:cNvPr id="2" name="Title 1">
            <a:extLst>
              <a:ext uri="{FF2B5EF4-FFF2-40B4-BE49-F238E27FC236}">
                <a16:creationId xmlns:a16="http://schemas.microsoft.com/office/drawing/2014/main" id="{734F8A9D-D464-49CC-B6DA-F93361E64975}"/>
              </a:ext>
            </a:extLst>
          </p:cNvPr>
          <p:cNvSpPr>
            <a:spLocks noGrp="1"/>
          </p:cNvSpPr>
          <p:nvPr>
            <p:ph type="title"/>
          </p:nvPr>
        </p:nvSpPr>
        <p:spPr/>
        <p:txBody>
          <a:bodyPr/>
          <a:lstStyle/>
          <a:p>
            <a:r>
              <a:rPr lang="en-US" dirty="0"/>
              <a:t>Connecting Learning to Careers</a:t>
            </a:r>
          </a:p>
        </p:txBody>
      </p:sp>
      <p:sp>
        <p:nvSpPr>
          <p:cNvPr id="3" name="Content Placeholder 2">
            <a:extLst>
              <a:ext uri="{FF2B5EF4-FFF2-40B4-BE49-F238E27FC236}">
                <a16:creationId xmlns:a16="http://schemas.microsoft.com/office/drawing/2014/main" id="{231F1A4F-430D-4232-9E41-70D538B4811A}"/>
              </a:ext>
            </a:extLst>
          </p:cNvPr>
          <p:cNvSpPr>
            <a:spLocks noGrp="1"/>
          </p:cNvSpPr>
          <p:nvPr>
            <p:ph idx="1"/>
          </p:nvPr>
        </p:nvSpPr>
        <p:spPr>
          <a:xfrm>
            <a:off x="507999" y="1394141"/>
            <a:ext cx="11312526" cy="4525963"/>
          </a:xfrm>
        </p:spPr>
        <p:txBody>
          <a:bodyPr>
            <a:normAutofit fontScale="92500" lnSpcReduction="20000"/>
          </a:bodyPr>
          <a:lstStyle/>
          <a:p>
            <a:pPr marL="0" indent="0">
              <a:buNone/>
            </a:pPr>
            <a:r>
              <a:rPr lang="en-US" b="1" dirty="0">
                <a:solidFill>
                  <a:schemeClr val="accent6"/>
                </a:solidFill>
              </a:rPr>
              <a:t>Bottom Line –</a:t>
            </a:r>
            <a:r>
              <a:rPr lang="en-US" dirty="0">
                <a:solidFill>
                  <a:schemeClr val="accent6"/>
                </a:solidFill>
              </a:rPr>
              <a:t> </a:t>
            </a:r>
            <a:r>
              <a:rPr lang="en-US" dirty="0"/>
              <a:t>Helping students understand the </a:t>
            </a:r>
            <a:r>
              <a:rPr lang="en-US" u="sng" dirty="0"/>
              <a:t>why</a:t>
            </a:r>
            <a:r>
              <a:rPr lang="en-US" dirty="0"/>
              <a:t> behind the </a:t>
            </a:r>
            <a:r>
              <a:rPr lang="en-US" u="sng" dirty="0"/>
              <a:t>what</a:t>
            </a:r>
            <a:r>
              <a:rPr lang="en-US" dirty="0"/>
              <a:t> can have powerful outcomes, including increased motivation, persistence, skill retention, task completion, and more.</a:t>
            </a:r>
          </a:p>
          <a:p>
            <a:pPr marL="0" indent="0">
              <a:buNone/>
            </a:pPr>
            <a:endParaRPr lang="en-US" dirty="0"/>
          </a:p>
          <a:p>
            <a:r>
              <a:rPr lang="en-US" dirty="0"/>
              <a:t>How can we bring purpose into learning?</a:t>
            </a:r>
          </a:p>
          <a:p>
            <a:pPr marL="0" indent="0">
              <a:buNone/>
            </a:pPr>
            <a:endParaRPr lang="en-US" dirty="0"/>
          </a:p>
          <a:p>
            <a:pPr lvl="1"/>
            <a:r>
              <a:rPr lang="en-US" dirty="0"/>
              <a:t>We can assist students in connecting their learning to meaningful situations and experiences.</a:t>
            </a:r>
          </a:p>
          <a:p>
            <a:pPr lvl="1"/>
            <a:endParaRPr lang="en-US" dirty="0"/>
          </a:p>
          <a:p>
            <a:pPr lvl="1"/>
            <a:r>
              <a:rPr lang="en-US" dirty="0"/>
              <a:t>Given that entry into a career is essential for many students, demonstrating how learning can be used in a future career can be valuable.</a:t>
            </a:r>
          </a:p>
          <a:p>
            <a:pPr lvl="1"/>
            <a:endParaRPr lang="en-US" dirty="0"/>
          </a:p>
          <a:p>
            <a:pPr lvl="1"/>
            <a:r>
              <a:rPr lang="en-US" dirty="0"/>
              <a:t>Connecting learning to careers can help students see authentic application of their learning to situations they could encounter on the job.</a:t>
            </a:r>
          </a:p>
          <a:p>
            <a:pPr lvl="1"/>
            <a:endParaRPr lang="en-US" dirty="0"/>
          </a:p>
        </p:txBody>
      </p:sp>
    </p:spTree>
    <p:extLst>
      <p:ext uri="{BB962C8B-B14F-4D97-AF65-F5344CB8AC3E}">
        <p14:creationId xmlns:p14="http://schemas.microsoft.com/office/powerpoint/2010/main" val="2852200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ED5F9-2CDF-4FDB-9751-8DBAB95D6891}"/>
              </a:ext>
            </a:extLst>
          </p:cNvPr>
          <p:cNvSpPr>
            <a:spLocks noGrp="1"/>
          </p:cNvSpPr>
          <p:nvPr>
            <p:ph type="title"/>
          </p:nvPr>
        </p:nvSpPr>
        <p:spPr/>
        <p:txBody>
          <a:bodyPr>
            <a:normAutofit/>
          </a:bodyPr>
          <a:lstStyle/>
          <a:p>
            <a:r>
              <a:rPr lang="en-US" sz="3200" dirty="0"/>
              <a:t>A Shifting Workforce Landscape</a:t>
            </a:r>
          </a:p>
        </p:txBody>
      </p:sp>
      <p:sp>
        <p:nvSpPr>
          <p:cNvPr id="3" name="Content Placeholder 2">
            <a:extLst>
              <a:ext uri="{FF2B5EF4-FFF2-40B4-BE49-F238E27FC236}">
                <a16:creationId xmlns:a16="http://schemas.microsoft.com/office/drawing/2014/main" id="{86B56E55-F17E-4FBF-9D94-515B0340AF82}"/>
              </a:ext>
            </a:extLst>
          </p:cNvPr>
          <p:cNvSpPr>
            <a:spLocks noGrp="1"/>
          </p:cNvSpPr>
          <p:nvPr>
            <p:ph idx="1"/>
          </p:nvPr>
        </p:nvSpPr>
        <p:spPr>
          <a:xfrm>
            <a:off x="756377" y="1287596"/>
            <a:ext cx="7307545" cy="4978719"/>
          </a:xfrm>
        </p:spPr>
        <p:txBody>
          <a:bodyPr>
            <a:normAutofit fontScale="77500" lnSpcReduction="20000"/>
          </a:bodyPr>
          <a:lstStyle/>
          <a:p>
            <a:pPr marL="0" indent="0">
              <a:buNone/>
            </a:pPr>
            <a:r>
              <a:rPr lang="en-US" dirty="0">
                <a:solidFill>
                  <a:schemeClr val="accent6"/>
                </a:solidFill>
              </a:rPr>
              <a:t>Additional Factors Affecting Jobs</a:t>
            </a:r>
          </a:p>
          <a:p>
            <a:pPr lvl="1"/>
            <a:r>
              <a:rPr lang="en-US" dirty="0"/>
              <a:t>Social Factors – aging population</a:t>
            </a:r>
          </a:p>
          <a:p>
            <a:pPr lvl="1"/>
            <a:r>
              <a:rPr lang="en-US" dirty="0"/>
              <a:t>Economic Factors – globalization</a:t>
            </a:r>
          </a:p>
          <a:p>
            <a:pPr lvl="1"/>
            <a:r>
              <a:rPr lang="en-US" dirty="0"/>
              <a:t>Environmental Factors – green energy demands</a:t>
            </a:r>
          </a:p>
          <a:p>
            <a:pPr marL="0" indent="0">
              <a:buNone/>
            </a:pPr>
            <a:endParaRPr lang="en-US" dirty="0">
              <a:solidFill>
                <a:schemeClr val="accent6"/>
              </a:solidFill>
            </a:endParaRPr>
          </a:p>
          <a:p>
            <a:pPr marL="0" indent="0">
              <a:buNone/>
            </a:pPr>
            <a:r>
              <a:rPr lang="en-US" dirty="0">
                <a:solidFill>
                  <a:schemeClr val="accent6"/>
                </a:solidFill>
              </a:rPr>
              <a:t>Future Jobs Will Require Education and Skills</a:t>
            </a:r>
          </a:p>
          <a:p>
            <a:pPr lvl="1"/>
            <a:r>
              <a:rPr lang="en-US" dirty="0"/>
              <a:t>Use of technology will be incorporated into most jobs.</a:t>
            </a:r>
          </a:p>
          <a:p>
            <a:pPr lvl="1"/>
            <a:r>
              <a:rPr lang="en-US" dirty="0"/>
              <a:t>The unskilled jobs that paid earlier generations are decreasing.</a:t>
            </a:r>
          </a:p>
          <a:p>
            <a:pPr marL="914400" lvl="2" indent="0">
              <a:buNone/>
            </a:pPr>
            <a:r>
              <a:rPr lang="en-US" dirty="0"/>
              <a:t>   </a:t>
            </a:r>
            <a:r>
              <a:rPr lang="en-US" dirty="0">
                <a:solidFill>
                  <a:schemeClr val="accent2"/>
                </a:solidFill>
              </a:rPr>
              <a:t>Automation</a:t>
            </a:r>
            <a:r>
              <a:rPr lang="en-US" dirty="0"/>
              <a:t> – replacing low-skill jobs</a:t>
            </a:r>
          </a:p>
          <a:p>
            <a:pPr marL="914400" lvl="2" indent="0">
              <a:buNone/>
            </a:pPr>
            <a:r>
              <a:rPr lang="en-US" dirty="0"/>
              <a:t>   </a:t>
            </a:r>
            <a:r>
              <a:rPr lang="en-US" dirty="0">
                <a:solidFill>
                  <a:schemeClr val="accent2"/>
                </a:solidFill>
              </a:rPr>
              <a:t>Globalization</a:t>
            </a:r>
            <a:r>
              <a:rPr lang="en-US" dirty="0"/>
              <a:t> – relocating low-skill jobs</a:t>
            </a:r>
          </a:p>
          <a:p>
            <a:pPr lvl="1"/>
            <a:r>
              <a:rPr lang="en-US" dirty="0"/>
              <a:t>Remaining low-skill jobs will be low-wage.  </a:t>
            </a:r>
          </a:p>
          <a:p>
            <a:pPr lvl="1"/>
            <a:r>
              <a:rPr lang="en-US" dirty="0"/>
              <a:t>Well-paying jobs will require skills.</a:t>
            </a:r>
          </a:p>
          <a:p>
            <a:pPr lvl="1"/>
            <a:endParaRPr lang="en-US" dirty="0"/>
          </a:p>
          <a:p>
            <a:pPr marL="0" indent="0">
              <a:buNone/>
            </a:pPr>
            <a:r>
              <a:rPr lang="en-US" dirty="0">
                <a:solidFill>
                  <a:schemeClr val="accent6"/>
                </a:solidFill>
              </a:rPr>
              <a:t>Specific Skills Will be Valued</a:t>
            </a:r>
          </a:p>
          <a:p>
            <a:pPr lvl="1">
              <a:buClr>
                <a:srgbClr val="58585A"/>
              </a:buClr>
            </a:pPr>
            <a:r>
              <a:rPr lang="en-US" dirty="0">
                <a:solidFill>
                  <a:schemeClr val="accent2"/>
                </a:solidFill>
              </a:rPr>
              <a:t>Human Skills </a:t>
            </a:r>
            <a:r>
              <a:rPr lang="en-US" dirty="0"/>
              <a:t>– critical thinking, problem-solving, teamwork</a:t>
            </a:r>
          </a:p>
          <a:p>
            <a:pPr lvl="1">
              <a:buClr>
                <a:srgbClr val="58585A"/>
              </a:buClr>
            </a:pPr>
            <a:r>
              <a:rPr lang="en-US" dirty="0">
                <a:solidFill>
                  <a:schemeClr val="accent2"/>
                </a:solidFill>
              </a:rPr>
              <a:t>Technology Skills </a:t>
            </a:r>
            <a:r>
              <a:rPr lang="en-US" dirty="0"/>
              <a:t>– adaptability, digital literacy</a:t>
            </a:r>
          </a:p>
          <a:p>
            <a:pPr lvl="1">
              <a:buClr>
                <a:srgbClr val="58585A"/>
              </a:buClr>
            </a:pPr>
            <a:r>
              <a:rPr lang="en-US" dirty="0">
                <a:solidFill>
                  <a:schemeClr val="accent2"/>
                </a:solidFill>
              </a:rPr>
              <a:t>STEM Skills </a:t>
            </a:r>
            <a:r>
              <a:rPr lang="en-US" dirty="0"/>
              <a:t>– mathematics, computing, data analysis </a:t>
            </a:r>
          </a:p>
          <a:p>
            <a:pPr lvl="1"/>
            <a:endParaRPr lang="en-US" dirty="0"/>
          </a:p>
        </p:txBody>
      </p:sp>
      <p:pic>
        <p:nvPicPr>
          <p:cNvPr id="8" name="Picture 7">
            <a:extLst>
              <a:ext uri="{FF2B5EF4-FFF2-40B4-BE49-F238E27FC236}">
                <a16:creationId xmlns:a16="http://schemas.microsoft.com/office/drawing/2014/main" id="{E86DC067-DE2A-4917-BE06-3EC432D7E6A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165732" y="288050"/>
            <a:ext cx="2760783" cy="1841256"/>
          </a:xfrm>
          <a:prstGeom prst="rect">
            <a:avLst/>
          </a:prstGeom>
        </p:spPr>
      </p:pic>
      <p:pic>
        <p:nvPicPr>
          <p:cNvPr id="38" name="Picture 37">
            <a:extLst>
              <a:ext uri="{FF2B5EF4-FFF2-40B4-BE49-F238E27FC236}">
                <a16:creationId xmlns:a16="http://schemas.microsoft.com/office/drawing/2014/main" id="{DAB8BD77-1AF5-4BDA-AE27-A49CAA5B60EB}"/>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063922" y="2251693"/>
            <a:ext cx="3033345" cy="2022230"/>
          </a:xfrm>
          <a:prstGeom prst="rect">
            <a:avLst/>
          </a:prstGeom>
        </p:spPr>
      </p:pic>
      <p:pic>
        <p:nvPicPr>
          <p:cNvPr id="41" name="Picture 40">
            <a:extLst>
              <a:ext uri="{FF2B5EF4-FFF2-40B4-BE49-F238E27FC236}">
                <a16:creationId xmlns:a16="http://schemas.microsoft.com/office/drawing/2014/main" id="{CF55ECBA-92DB-43A3-9846-C7BD0F1145BE}"/>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9072870" y="4396311"/>
            <a:ext cx="2785754" cy="1855529"/>
          </a:xfrm>
          <a:prstGeom prst="rect">
            <a:avLst/>
          </a:prstGeom>
        </p:spPr>
      </p:pic>
    </p:spTree>
    <p:extLst>
      <p:ext uri="{BB962C8B-B14F-4D97-AF65-F5344CB8AC3E}">
        <p14:creationId xmlns:p14="http://schemas.microsoft.com/office/powerpoint/2010/main" val="8793208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BA0F7F2-82F0-4F15-AF17-382095FC833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1403760">
            <a:off x="6394907" y="4295031"/>
            <a:ext cx="4206137" cy="1971887"/>
          </a:xfrm>
          <a:prstGeom prst="rect">
            <a:avLst/>
          </a:prstGeom>
        </p:spPr>
      </p:pic>
      <p:pic>
        <p:nvPicPr>
          <p:cNvPr id="4" name="Picture 3">
            <a:extLst>
              <a:ext uri="{FF2B5EF4-FFF2-40B4-BE49-F238E27FC236}">
                <a16:creationId xmlns:a16="http://schemas.microsoft.com/office/drawing/2014/main" id="{AF35B40D-1E99-4875-AFE8-8D7E84889A6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04440" y="658209"/>
            <a:ext cx="3780328" cy="2676289"/>
          </a:xfrm>
          <a:prstGeom prst="rect">
            <a:avLst/>
          </a:prstGeom>
        </p:spPr>
      </p:pic>
      <p:sp>
        <p:nvSpPr>
          <p:cNvPr id="2" name="Title 1">
            <a:extLst>
              <a:ext uri="{FF2B5EF4-FFF2-40B4-BE49-F238E27FC236}">
                <a16:creationId xmlns:a16="http://schemas.microsoft.com/office/drawing/2014/main" id="{734F8A9D-D464-49CC-B6DA-F93361E64975}"/>
              </a:ext>
            </a:extLst>
          </p:cNvPr>
          <p:cNvSpPr>
            <a:spLocks noGrp="1"/>
          </p:cNvSpPr>
          <p:nvPr>
            <p:ph type="title"/>
          </p:nvPr>
        </p:nvSpPr>
        <p:spPr/>
        <p:txBody>
          <a:bodyPr/>
          <a:lstStyle/>
          <a:p>
            <a:r>
              <a:rPr lang="en-US" dirty="0"/>
              <a:t>Connecting Learning to Careers</a:t>
            </a:r>
          </a:p>
        </p:txBody>
      </p:sp>
      <p:sp>
        <p:nvSpPr>
          <p:cNvPr id="3" name="Content Placeholder 2">
            <a:extLst>
              <a:ext uri="{FF2B5EF4-FFF2-40B4-BE49-F238E27FC236}">
                <a16:creationId xmlns:a16="http://schemas.microsoft.com/office/drawing/2014/main" id="{231F1A4F-430D-4232-9E41-70D538B4811A}"/>
              </a:ext>
            </a:extLst>
          </p:cNvPr>
          <p:cNvSpPr>
            <a:spLocks noGrp="1"/>
          </p:cNvSpPr>
          <p:nvPr>
            <p:ph idx="1"/>
          </p:nvPr>
        </p:nvSpPr>
        <p:spPr>
          <a:xfrm>
            <a:off x="508000" y="1840070"/>
            <a:ext cx="9401544" cy="3177859"/>
          </a:xfrm>
        </p:spPr>
        <p:txBody>
          <a:bodyPr>
            <a:normAutofit fontScale="62500" lnSpcReduction="20000"/>
          </a:bodyPr>
          <a:lstStyle/>
          <a:p>
            <a:pPr marL="0" indent="0">
              <a:buNone/>
            </a:pPr>
            <a:r>
              <a:rPr lang="en-US" b="1" dirty="0">
                <a:solidFill>
                  <a:schemeClr val="accent6"/>
                </a:solidFill>
              </a:rPr>
              <a:t>Additional Benefits of Connecting Learning to Careers</a:t>
            </a:r>
          </a:p>
          <a:p>
            <a:pPr marL="0" indent="0">
              <a:buNone/>
            </a:pPr>
            <a:endParaRPr lang="en-US" dirty="0"/>
          </a:p>
          <a:p>
            <a:pPr marL="0" indent="0">
              <a:buNone/>
            </a:pPr>
            <a:endParaRPr lang="en-US" dirty="0"/>
          </a:p>
          <a:p>
            <a:r>
              <a:rPr lang="en-US" dirty="0"/>
              <a:t>Career Exposure – familiarity with various types of careers</a:t>
            </a:r>
          </a:p>
          <a:p>
            <a:pPr marL="0" indent="0">
              <a:buNone/>
            </a:pPr>
            <a:r>
              <a:rPr lang="en-US" dirty="0"/>
              <a:t> </a:t>
            </a:r>
          </a:p>
          <a:p>
            <a:pPr marL="0" indent="0">
              <a:buNone/>
            </a:pPr>
            <a:endParaRPr lang="en-US" dirty="0"/>
          </a:p>
          <a:p>
            <a:r>
              <a:rPr lang="en-US" dirty="0"/>
              <a:t>Career Awareness – understanding of the skills needed for careers</a:t>
            </a:r>
          </a:p>
          <a:p>
            <a:pPr marL="0" indent="0">
              <a:buNone/>
            </a:pPr>
            <a:endParaRPr lang="en-US" dirty="0"/>
          </a:p>
          <a:p>
            <a:pPr marL="0" indent="0">
              <a:buNone/>
            </a:pPr>
            <a:endParaRPr lang="en-US" dirty="0"/>
          </a:p>
          <a:p>
            <a:r>
              <a:rPr lang="en-US" dirty="0"/>
              <a:t>Career Engagement – motivation to achieve specific career goals</a:t>
            </a:r>
          </a:p>
          <a:p>
            <a:endParaRPr lang="en-US" dirty="0"/>
          </a:p>
          <a:p>
            <a:pPr lvl="1"/>
            <a:endParaRPr lang="en-US" dirty="0"/>
          </a:p>
        </p:txBody>
      </p:sp>
    </p:spTree>
    <p:extLst>
      <p:ext uri="{BB962C8B-B14F-4D97-AF65-F5344CB8AC3E}">
        <p14:creationId xmlns:p14="http://schemas.microsoft.com/office/powerpoint/2010/main" val="40697740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2C72A50-162B-4675-899C-E584518B2E0A}"/>
              </a:ext>
            </a:extLst>
          </p:cNvPr>
          <p:cNvSpPr txBox="1">
            <a:spLocks/>
          </p:cNvSpPr>
          <p:nvPr/>
        </p:nvSpPr>
        <p:spPr>
          <a:xfrm>
            <a:off x="552891" y="659354"/>
            <a:ext cx="11249250" cy="1658159"/>
          </a:xfrm>
          <a:prstGeom prst="rect">
            <a:avLst/>
          </a:prstGeom>
        </p:spPr>
        <p:txBody>
          <a:bodyPr anchor="ctr" anchorCtr="0">
            <a:normAutofit fontScale="70000" lnSpcReduction="20000"/>
          </a:bodyPr>
          <a:lstStyle>
            <a:lvl1pPr algn="l" defTabSz="914400" rtl="0" eaLnBrk="1" latinLnBrk="0" hangingPunct="1">
              <a:spcBef>
                <a:spcPct val="0"/>
              </a:spcBef>
              <a:buNone/>
              <a:defRPr sz="3200" b="1" kern="1200">
                <a:solidFill>
                  <a:schemeClr val="bg1"/>
                </a:solidFill>
                <a:latin typeface="Georgia" panose="02040502050405020303" pitchFamily="18" charset="0"/>
                <a:ea typeface="+mj-ea"/>
                <a:cs typeface="+mj-cs"/>
              </a:defRPr>
            </a:lvl1pPr>
          </a:lstStyle>
          <a:p>
            <a:pPr algn="ctr">
              <a:spcAft>
                <a:spcPts val="1200"/>
              </a:spcAft>
            </a:pPr>
            <a:r>
              <a:rPr lang="en-US" sz="6000" b="0" dirty="0">
                <a:solidFill>
                  <a:srgbClr val="43404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rPr>
              <a:t>Traditional Approaches to Math Instruction</a:t>
            </a:r>
          </a:p>
          <a:p>
            <a:pPr algn="ctr"/>
            <a:r>
              <a:rPr lang="en-US" sz="5600" b="0" i="1" dirty="0">
                <a:solidFill>
                  <a:srgbClr val="EE3124"/>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rPr>
              <a:t>Abstract and Theoretical</a:t>
            </a:r>
          </a:p>
        </p:txBody>
      </p:sp>
      <p:pic>
        <p:nvPicPr>
          <p:cNvPr id="4" name="Picture 3">
            <a:extLst>
              <a:ext uri="{FF2B5EF4-FFF2-40B4-BE49-F238E27FC236}">
                <a16:creationId xmlns:a16="http://schemas.microsoft.com/office/drawing/2014/main" id="{26AE3C03-8903-4572-BD33-A23E7DAB4DD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40932" y="2392326"/>
            <a:ext cx="5473168" cy="3806320"/>
          </a:xfrm>
          <a:prstGeom prst="rect">
            <a:avLst/>
          </a:prstGeom>
        </p:spPr>
      </p:pic>
    </p:spTree>
    <p:extLst>
      <p:ext uri="{BB962C8B-B14F-4D97-AF65-F5344CB8AC3E}">
        <p14:creationId xmlns:p14="http://schemas.microsoft.com/office/powerpoint/2010/main" val="29787965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3CE0B-0D9F-461E-A07D-E245C8D1110D}"/>
              </a:ext>
            </a:extLst>
          </p:cNvPr>
          <p:cNvSpPr>
            <a:spLocks noGrp="1"/>
          </p:cNvSpPr>
          <p:nvPr>
            <p:ph type="title"/>
          </p:nvPr>
        </p:nvSpPr>
        <p:spPr/>
        <p:txBody>
          <a:bodyPr/>
          <a:lstStyle/>
          <a:p>
            <a:r>
              <a:rPr lang="en-US" sz="3200" dirty="0"/>
              <a:t>Traditional Approaches to Math Instruction</a:t>
            </a:r>
          </a:p>
        </p:txBody>
      </p:sp>
      <p:sp>
        <p:nvSpPr>
          <p:cNvPr id="3" name="Content Placeholder 2">
            <a:extLst>
              <a:ext uri="{FF2B5EF4-FFF2-40B4-BE49-F238E27FC236}">
                <a16:creationId xmlns:a16="http://schemas.microsoft.com/office/drawing/2014/main" id="{94BC2D70-4666-4E50-9F2B-727F4C7A8671}"/>
              </a:ext>
            </a:extLst>
          </p:cNvPr>
          <p:cNvSpPr>
            <a:spLocks noGrp="1"/>
          </p:cNvSpPr>
          <p:nvPr>
            <p:ph idx="1"/>
          </p:nvPr>
        </p:nvSpPr>
        <p:spPr>
          <a:xfrm>
            <a:off x="508000" y="1465758"/>
            <a:ext cx="5042195" cy="4525963"/>
          </a:xfrm>
        </p:spPr>
        <p:txBody>
          <a:bodyPr>
            <a:normAutofit fontScale="92500" lnSpcReduction="10000"/>
          </a:bodyPr>
          <a:lstStyle/>
          <a:p>
            <a:r>
              <a:rPr lang="en-US" dirty="0"/>
              <a:t>Math is often taught in the abstract with limited connection to concrete ideas or processes.</a:t>
            </a:r>
          </a:p>
          <a:p>
            <a:endParaRPr lang="en-US" dirty="0"/>
          </a:p>
          <a:p>
            <a:r>
              <a:rPr lang="en-US" dirty="0"/>
              <a:t>This makes it difficult for students to understand why and how math can be useful.</a:t>
            </a:r>
          </a:p>
          <a:p>
            <a:endParaRPr lang="en-US" dirty="0"/>
          </a:p>
          <a:p>
            <a:r>
              <a:rPr lang="en-US" dirty="0"/>
              <a:t>When application occurs, it typically involves overly simplistic examples that lack significance or importance to students.</a:t>
            </a:r>
          </a:p>
          <a:p>
            <a:endParaRPr lang="en-US" dirty="0"/>
          </a:p>
        </p:txBody>
      </p:sp>
      <p:pic>
        <p:nvPicPr>
          <p:cNvPr id="5" name="Picture 4">
            <a:extLst>
              <a:ext uri="{FF2B5EF4-FFF2-40B4-BE49-F238E27FC236}">
                <a16:creationId xmlns:a16="http://schemas.microsoft.com/office/drawing/2014/main" id="{D94BF927-6067-433A-B974-2409B3A03453}"/>
              </a:ext>
            </a:extLst>
          </p:cNvPr>
          <p:cNvPicPr>
            <a:picLocks noChangeAspect="1"/>
          </p:cNvPicPr>
          <p:nvPr/>
        </p:nvPicPr>
        <p:blipFill>
          <a:blip r:embed="rId2"/>
          <a:stretch>
            <a:fillRect/>
          </a:stretch>
        </p:blipFill>
        <p:spPr>
          <a:xfrm>
            <a:off x="6095998" y="1448463"/>
            <a:ext cx="5353797" cy="1848108"/>
          </a:xfrm>
          <a:prstGeom prst="rect">
            <a:avLst/>
          </a:prstGeom>
        </p:spPr>
      </p:pic>
      <p:pic>
        <p:nvPicPr>
          <p:cNvPr id="6" name="Picture 5">
            <a:extLst>
              <a:ext uri="{FF2B5EF4-FFF2-40B4-BE49-F238E27FC236}">
                <a16:creationId xmlns:a16="http://schemas.microsoft.com/office/drawing/2014/main" id="{18917CFB-22D7-4DD0-BD65-9C3564499E68}"/>
              </a:ext>
            </a:extLst>
          </p:cNvPr>
          <p:cNvPicPr>
            <a:picLocks noChangeAspect="1"/>
          </p:cNvPicPr>
          <p:nvPr/>
        </p:nvPicPr>
        <p:blipFill>
          <a:blip r:embed="rId3" cstate="email">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6429402" y="3561429"/>
            <a:ext cx="4686991" cy="243029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770288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2DAEE-4476-46A4-8439-A62FE533CF3B}"/>
              </a:ext>
            </a:extLst>
          </p:cNvPr>
          <p:cNvSpPr>
            <a:spLocks noGrp="1"/>
          </p:cNvSpPr>
          <p:nvPr>
            <p:ph type="title"/>
          </p:nvPr>
        </p:nvSpPr>
        <p:spPr/>
        <p:txBody>
          <a:bodyPr/>
          <a:lstStyle/>
          <a:p>
            <a:r>
              <a:rPr lang="en-US" sz="3200" dirty="0"/>
              <a:t>Traditional Approaches to Math Instruction</a:t>
            </a:r>
          </a:p>
        </p:txBody>
      </p:sp>
      <p:sp>
        <p:nvSpPr>
          <p:cNvPr id="3" name="Content Placeholder 2">
            <a:extLst>
              <a:ext uri="{FF2B5EF4-FFF2-40B4-BE49-F238E27FC236}">
                <a16:creationId xmlns:a16="http://schemas.microsoft.com/office/drawing/2014/main" id="{66561F13-00EC-4826-A5D2-54AE10C10A4A}"/>
              </a:ext>
            </a:extLst>
          </p:cNvPr>
          <p:cNvSpPr>
            <a:spLocks noGrp="1"/>
          </p:cNvSpPr>
          <p:nvPr>
            <p:ph idx="1"/>
          </p:nvPr>
        </p:nvSpPr>
        <p:spPr>
          <a:xfrm>
            <a:off x="508000" y="1535837"/>
            <a:ext cx="7551914" cy="4284771"/>
          </a:xfrm>
        </p:spPr>
        <p:txBody>
          <a:bodyPr>
            <a:normAutofit fontScale="77500" lnSpcReduction="20000"/>
          </a:bodyPr>
          <a:lstStyle/>
          <a:p>
            <a:r>
              <a:rPr lang="en-US" dirty="0"/>
              <a:t>A dislike for math is commonly reported among students.</a:t>
            </a:r>
          </a:p>
          <a:p>
            <a:endParaRPr lang="en-US" dirty="0"/>
          </a:p>
          <a:p>
            <a:r>
              <a:rPr lang="en-US" dirty="0"/>
              <a:t>Attitudes toward math generally decline when students enter middle school and the material gets more diverse and abstract </a:t>
            </a:r>
            <a:r>
              <a:rPr lang="en-US" sz="2300" dirty="0"/>
              <a:t>(Hannula, 2002; Hiebert et al., 2003; Rice et al., 2012).</a:t>
            </a:r>
          </a:p>
          <a:p>
            <a:pPr marL="0" indent="0">
              <a:buNone/>
            </a:pPr>
            <a:endParaRPr lang="en-US" dirty="0"/>
          </a:p>
          <a:p>
            <a:r>
              <a:rPr lang="en-US" dirty="0"/>
              <a:t>Negative attitudes toward math can translate into poor engagement and course failure </a:t>
            </a:r>
            <a:r>
              <a:rPr lang="en-US" sz="2300" dirty="0"/>
              <a:t>(Akin &amp; </a:t>
            </a:r>
            <a:r>
              <a:rPr lang="en-US" sz="2300" dirty="0" err="1"/>
              <a:t>Kurkanoglu</a:t>
            </a:r>
            <a:r>
              <a:rPr lang="en-US" sz="2300" dirty="0"/>
              <a:t>, 2011; Ma &amp; Xu, 2004; Mayes, Chase, &amp; Walker, 2008).</a:t>
            </a:r>
          </a:p>
          <a:p>
            <a:endParaRPr lang="en-US" dirty="0"/>
          </a:p>
          <a:p>
            <a:r>
              <a:rPr lang="en-US" dirty="0"/>
              <a:t>Students with positive attitudes toward math tend to demonstrate a higher level of achievement </a:t>
            </a:r>
            <a:r>
              <a:rPr lang="en-US" sz="2300" dirty="0"/>
              <a:t>(Gottfried, 1985).</a:t>
            </a:r>
          </a:p>
        </p:txBody>
      </p:sp>
      <p:sp>
        <p:nvSpPr>
          <p:cNvPr id="7" name="Rectangle: Rounded Corners 6">
            <a:extLst>
              <a:ext uri="{FF2B5EF4-FFF2-40B4-BE49-F238E27FC236}">
                <a16:creationId xmlns:a16="http://schemas.microsoft.com/office/drawing/2014/main" id="{267BF46D-CCE9-46AF-B938-721952EC511F}"/>
              </a:ext>
            </a:extLst>
          </p:cNvPr>
          <p:cNvSpPr/>
          <p:nvPr/>
        </p:nvSpPr>
        <p:spPr>
          <a:xfrm>
            <a:off x="8804238" y="1387736"/>
            <a:ext cx="2549562" cy="1161826"/>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a:effectLst>
                  <a:outerShdw blurRad="38100" dist="38100" dir="2700000" algn="tl">
                    <a:srgbClr val="000000">
                      <a:alpha val="43137"/>
                    </a:srgbClr>
                  </a:outerShdw>
                </a:effectLst>
              </a:rPr>
              <a:t>Math attitudes decline as material gets more diverse and abstract.</a:t>
            </a:r>
          </a:p>
        </p:txBody>
      </p:sp>
      <p:sp>
        <p:nvSpPr>
          <p:cNvPr id="8" name="Rectangle: Rounded Corners 7">
            <a:extLst>
              <a:ext uri="{FF2B5EF4-FFF2-40B4-BE49-F238E27FC236}">
                <a16:creationId xmlns:a16="http://schemas.microsoft.com/office/drawing/2014/main" id="{EA4A9F68-CBB4-43EE-B1E9-E7708B0A25AC}"/>
              </a:ext>
            </a:extLst>
          </p:cNvPr>
          <p:cNvSpPr/>
          <p:nvPr/>
        </p:nvSpPr>
        <p:spPr>
          <a:xfrm>
            <a:off x="8804238" y="3023259"/>
            <a:ext cx="2549562" cy="116182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a:effectLst>
                  <a:outerShdw blurRad="38100" dist="38100" dir="2700000" algn="tl">
                    <a:srgbClr val="000000">
                      <a:alpha val="43137"/>
                    </a:srgbClr>
                  </a:outerShdw>
                </a:effectLst>
              </a:rPr>
              <a:t>Negative attitudes are associated with poor engagement and course failure.</a:t>
            </a:r>
          </a:p>
        </p:txBody>
      </p:sp>
      <p:sp>
        <p:nvSpPr>
          <p:cNvPr id="9" name="Rectangle: Rounded Corners 8">
            <a:extLst>
              <a:ext uri="{FF2B5EF4-FFF2-40B4-BE49-F238E27FC236}">
                <a16:creationId xmlns:a16="http://schemas.microsoft.com/office/drawing/2014/main" id="{6D9B30A1-89A2-4B6E-817C-14DC84878A8C}"/>
              </a:ext>
            </a:extLst>
          </p:cNvPr>
          <p:cNvSpPr/>
          <p:nvPr/>
        </p:nvSpPr>
        <p:spPr>
          <a:xfrm>
            <a:off x="8804238" y="4658782"/>
            <a:ext cx="2549562" cy="116182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a:effectLst>
                  <a:outerShdw blurRad="38100" dist="38100" dir="2700000" algn="tl">
                    <a:srgbClr val="000000">
                      <a:alpha val="43137"/>
                    </a:srgbClr>
                  </a:outerShdw>
                </a:effectLst>
              </a:rPr>
              <a:t>Students with positive attitudes demonstrate higher levels of achievement.</a:t>
            </a:r>
          </a:p>
        </p:txBody>
      </p:sp>
      <p:cxnSp>
        <p:nvCxnSpPr>
          <p:cNvPr id="11" name="Straight Connector 10">
            <a:extLst>
              <a:ext uri="{FF2B5EF4-FFF2-40B4-BE49-F238E27FC236}">
                <a16:creationId xmlns:a16="http://schemas.microsoft.com/office/drawing/2014/main" id="{B107C362-D73F-496A-998F-1A39CBC3F018}"/>
              </a:ext>
            </a:extLst>
          </p:cNvPr>
          <p:cNvCxnSpPr>
            <a:cxnSpLocks/>
            <a:stCxn id="7" idx="2"/>
            <a:endCxn id="8" idx="0"/>
          </p:cNvCxnSpPr>
          <p:nvPr/>
        </p:nvCxnSpPr>
        <p:spPr>
          <a:xfrm>
            <a:off x="10079019" y="2549562"/>
            <a:ext cx="0" cy="473697"/>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769B6E5-95FC-4742-86C9-BEDDA2EF8D93}"/>
              </a:ext>
            </a:extLst>
          </p:cNvPr>
          <p:cNvCxnSpPr>
            <a:stCxn id="8" idx="2"/>
            <a:endCxn id="9" idx="0"/>
          </p:cNvCxnSpPr>
          <p:nvPr/>
        </p:nvCxnSpPr>
        <p:spPr>
          <a:xfrm>
            <a:off x="10079019" y="4185085"/>
            <a:ext cx="0" cy="473697"/>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39298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F50DE-7D82-40E8-B290-2A99FD3DAA8D}"/>
              </a:ext>
            </a:extLst>
          </p:cNvPr>
          <p:cNvSpPr>
            <a:spLocks noGrp="1"/>
          </p:cNvSpPr>
          <p:nvPr>
            <p:ph type="title"/>
          </p:nvPr>
        </p:nvSpPr>
        <p:spPr/>
        <p:txBody>
          <a:bodyPr/>
          <a:lstStyle/>
          <a:p>
            <a:r>
              <a:rPr lang="en-US" sz="3200" dirty="0"/>
              <a:t>Traditional Approaches to Math Instruction</a:t>
            </a:r>
          </a:p>
        </p:txBody>
      </p:sp>
      <p:pic>
        <p:nvPicPr>
          <p:cNvPr id="5" name="Content Placeholder 4">
            <a:hlinkClick r:id="rId2"/>
            <a:extLst>
              <a:ext uri="{FF2B5EF4-FFF2-40B4-BE49-F238E27FC236}">
                <a16:creationId xmlns:a16="http://schemas.microsoft.com/office/drawing/2014/main" id="{2A9B5F48-C8FF-45A2-AC80-59F6F2AB37FB}"/>
              </a:ext>
            </a:extLst>
          </p:cNvPr>
          <p:cNvPicPr>
            <a:picLocks noGrp="1" noChangeAspect="1"/>
          </p:cNvPicPr>
          <p:nvPr>
            <p:ph idx="1"/>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67781" y="2104845"/>
            <a:ext cx="9856435" cy="3847381"/>
          </a:xfrm>
        </p:spPr>
      </p:pic>
      <p:sp>
        <p:nvSpPr>
          <p:cNvPr id="6" name="Content Placeholder 2">
            <a:hlinkClick r:id="rId2"/>
            <a:extLst>
              <a:ext uri="{FF2B5EF4-FFF2-40B4-BE49-F238E27FC236}">
                <a16:creationId xmlns:a16="http://schemas.microsoft.com/office/drawing/2014/main" id="{2705D39A-0E5C-4F74-AE88-F96AE855F77D}"/>
              </a:ext>
            </a:extLst>
          </p:cNvPr>
          <p:cNvSpPr txBox="1">
            <a:spLocks/>
          </p:cNvSpPr>
          <p:nvPr/>
        </p:nvSpPr>
        <p:spPr>
          <a:xfrm>
            <a:off x="928775" y="1338372"/>
            <a:ext cx="10334446" cy="639763"/>
          </a:xfrm>
          <a:prstGeom prst="rect">
            <a:avLst/>
          </a:prstGeom>
        </p:spPr>
        <p:txBody>
          <a:bodyPr vert="horz" lIns="91440" tIns="45720" rIns="91440" bIns="45720" rtlCol="0">
            <a:normAutofit fontScale="77500" lnSpcReduction="20000"/>
          </a:bodyPr>
          <a:lstStyle>
            <a:lvl1pPr marL="257175" indent="-257175" algn="l" defTabSz="685800" rtl="0" eaLnBrk="1" latinLnBrk="0" hangingPunct="1">
              <a:spcBef>
                <a:spcPts val="0"/>
              </a:spcBef>
              <a:buClr>
                <a:srgbClr val="EE3524"/>
              </a:buClr>
              <a:buFont typeface="Wingdings" panose="05000000000000000000" pitchFamily="2" charset="2"/>
              <a:buChar char="§"/>
              <a:defRPr sz="2800" kern="1200">
                <a:solidFill>
                  <a:srgbClr val="58585A"/>
                </a:solidFill>
                <a:latin typeface="Calibri Light" panose="020F0302020204030204" pitchFamily="34" charset="0"/>
                <a:ea typeface="Calibri Light" panose="020F0302020204030204" pitchFamily="34" charset="0"/>
                <a:cs typeface="Calibri Light" panose="020F0302020204030204" pitchFamily="34" charset="0"/>
              </a:defRPr>
            </a:lvl1pPr>
            <a:lvl2pPr marL="557213" indent="-214313" algn="l" defTabSz="685800" rtl="0" eaLnBrk="1" latinLnBrk="0" hangingPunct="1">
              <a:spcBef>
                <a:spcPts val="0"/>
              </a:spcBef>
              <a:buClr>
                <a:srgbClr val="EE3524"/>
              </a:buClr>
              <a:buFont typeface="Arial" panose="020B0604020202020204" pitchFamily="34" charset="0"/>
              <a:buChar char="–"/>
              <a:defRPr sz="2400" kern="1200">
                <a:solidFill>
                  <a:srgbClr val="58585A"/>
                </a:solidFill>
                <a:latin typeface="Calibri Light" panose="020F0302020204030204" pitchFamily="34" charset="0"/>
                <a:ea typeface="Calibri Light" panose="020F0302020204030204" pitchFamily="34" charset="0"/>
                <a:cs typeface="Calibri Light" panose="020F0302020204030204" pitchFamily="34" charset="0"/>
              </a:defRPr>
            </a:lvl2pPr>
            <a:lvl3pPr marL="857250" indent="-171450" algn="l" defTabSz="685800" rtl="0" eaLnBrk="1" latinLnBrk="0" hangingPunct="1">
              <a:spcBef>
                <a:spcPts val="0"/>
              </a:spcBef>
              <a:buClr>
                <a:srgbClr val="EE3524"/>
              </a:buClr>
              <a:buFont typeface="Arial" panose="020B0604020202020204" pitchFamily="34" charset="0"/>
              <a:buChar char="•"/>
              <a:defRPr sz="2000" kern="1200">
                <a:solidFill>
                  <a:srgbClr val="58585A"/>
                </a:solidFill>
                <a:latin typeface="Calibri Light" panose="020F0302020204030204" pitchFamily="34" charset="0"/>
                <a:ea typeface="Calibri Light" panose="020F0302020204030204" pitchFamily="34" charset="0"/>
                <a:cs typeface="Calibri Light" panose="020F0302020204030204" pitchFamily="34" charset="0"/>
              </a:defRPr>
            </a:lvl3pPr>
            <a:lvl4pPr marL="1200150" indent="-171450" algn="l" defTabSz="685800" rtl="0" eaLnBrk="1" latinLnBrk="0" hangingPunct="1">
              <a:spcBef>
                <a:spcPts val="0"/>
              </a:spcBef>
              <a:buClr>
                <a:srgbClr val="EE3524"/>
              </a:buClr>
              <a:buFont typeface="Courier New" panose="02070309020205020404" pitchFamily="49" charset="0"/>
              <a:buChar char="o"/>
              <a:defRPr sz="1800" kern="1200">
                <a:solidFill>
                  <a:srgbClr val="58585A"/>
                </a:solidFill>
                <a:latin typeface="Calibri Light" panose="020F0302020204030204" pitchFamily="34" charset="0"/>
                <a:ea typeface="Calibri Light" panose="020F0302020204030204" pitchFamily="34" charset="0"/>
                <a:cs typeface="Calibri Light" panose="020F0302020204030204" pitchFamily="34" charset="0"/>
              </a:defRPr>
            </a:lvl4pPr>
            <a:lvl5pPr marL="1543050" indent="-171450" algn="l" defTabSz="685800" rtl="0" eaLnBrk="1" latinLnBrk="0" hangingPunct="1">
              <a:spcBef>
                <a:spcPts val="0"/>
              </a:spcBef>
              <a:buClr>
                <a:srgbClr val="EE3524"/>
              </a:buClr>
              <a:buFont typeface="Arial" panose="020B0604020202020204" pitchFamily="34" charset="0"/>
              <a:buChar char="»"/>
              <a:defRPr sz="1600" kern="1200">
                <a:solidFill>
                  <a:srgbClr val="58585A"/>
                </a:solidFill>
                <a:latin typeface="Calibri Light" panose="020F0302020204030204" pitchFamily="34" charset="0"/>
                <a:ea typeface="Calibri Light" panose="020F0302020204030204" pitchFamily="34" charset="0"/>
                <a:cs typeface="Calibri Light" panose="020F030202020403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0" indent="0" algn="ctr">
              <a:buNone/>
            </a:pPr>
            <a:r>
              <a:rPr lang="en-US" b="1" dirty="0"/>
              <a:t>Average National Assessment of Educational Progress (NAEP) mathematics scale scores of 4th- and 8th-grade students: Selected years, 1990–2019</a:t>
            </a:r>
          </a:p>
        </p:txBody>
      </p:sp>
      <p:sp>
        <p:nvSpPr>
          <p:cNvPr id="7" name="TextBox 6">
            <a:hlinkClick r:id="rId5"/>
            <a:extLst>
              <a:ext uri="{FF2B5EF4-FFF2-40B4-BE49-F238E27FC236}">
                <a16:creationId xmlns:a16="http://schemas.microsoft.com/office/drawing/2014/main" id="{3BD43C22-E4D3-48A6-A92D-DBB52B9ABC0F}"/>
              </a:ext>
            </a:extLst>
          </p:cNvPr>
          <p:cNvSpPr txBox="1"/>
          <p:nvPr/>
        </p:nvSpPr>
        <p:spPr>
          <a:xfrm>
            <a:off x="4528508" y="6078936"/>
            <a:ext cx="3134983" cy="307777"/>
          </a:xfrm>
          <a:prstGeom prst="rect">
            <a:avLst/>
          </a:prstGeom>
          <a:noFill/>
        </p:spPr>
        <p:txBody>
          <a:bodyPr wrap="square" rtlCol="0">
            <a:spAutoFit/>
          </a:bodyPr>
          <a:lstStyle/>
          <a:p>
            <a:pPr algn="ctr"/>
            <a:r>
              <a:rPr lang="en-US" sz="1400" dirty="0">
                <a:solidFill>
                  <a:schemeClr val="accent5"/>
                </a:solidFill>
                <a:hlinkClick r:id="rId6"/>
              </a:rPr>
              <a:t>Source: The Condition of Education 2020</a:t>
            </a:r>
            <a:endParaRPr lang="en-US" sz="1400" dirty="0">
              <a:solidFill>
                <a:schemeClr val="accent5"/>
              </a:solidFill>
            </a:endParaRPr>
          </a:p>
        </p:txBody>
      </p:sp>
      <p:sp>
        <p:nvSpPr>
          <p:cNvPr id="8" name="TextBox 7">
            <a:extLst>
              <a:ext uri="{FF2B5EF4-FFF2-40B4-BE49-F238E27FC236}">
                <a16:creationId xmlns:a16="http://schemas.microsoft.com/office/drawing/2014/main" id="{247FB7AA-CBCC-4331-98B9-D29A23511E24}"/>
              </a:ext>
            </a:extLst>
          </p:cNvPr>
          <p:cNvSpPr txBox="1"/>
          <p:nvPr/>
        </p:nvSpPr>
        <p:spPr>
          <a:xfrm>
            <a:off x="6919274" y="4383463"/>
            <a:ext cx="4034673" cy="738664"/>
          </a:xfrm>
          <a:prstGeom prst="rect">
            <a:avLst/>
          </a:prstGeom>
          <a:noFill/>
        </p:spPr>
        <p:txBody>
          <a:bodyPr wrap="square" rtlCol="0">
            <a:spAutoFit/>
          </a:bodyPr>
          <a:lstStyle/>
          <a:p>
            <a:r>
              <a:rPr lang="en-US" sz="1400" i="1" dirty="0"/>
              <a:t>Note: </a:t>
            </a:r>
            <a:r>
              <a:rPr lang="en-US" sz="1400" i="1" dirty="0">
                <a:solidFill>
                  <a:schemeClr val="accent2"/>
                </a:solidFill>
              </a:rPr>
              <a:t>A similar trend is observed for grade 12 results.  </a:t>
            </a:r>
            <a:r>
              <a:rPr lang="en-US" sz="1400" i="1" dirty="0"/>
              <a:t>Grade 12 mathematics scores are not shown because they are reported on a scale of 0 to 300.  </a:t>
            </a:r>
          </a:p>
        </p:txBody>
      </p:sp>
    </p:spTree>
    <p:extLst>
      <p:ext uri="{BB962C8B-B14F-4D97-AF65-F5344CB8AC3E}">
        <p14:creationId xmlns:p14="http://schemas.microsoft.com/office/powerpoint/2010/main" val="26442153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F50DE-7D82-40E8-B290-2A99FD3DAA8D}"/>
              </a:ext>
            </a:extLst>
          </p:cNvPr>
          <p:cNvSpPr>
            <a:spLocks noGrp="1"/>
          </p:cNvSpPr>
          <p:nvPr>
            <p:ph type="title"/>
          </p:nvPr>
        </p:nvSpPr>
        <p:spPr/>
        <p:txBody>
          <a:bodyPr/>
          <a:lstStyle/>
          <a:p>
            <a:r>
              <a:rPr lang="en-US" sz="3200" dirty="0"/>
              <a:t>Traditional Approaches to Math Instruction</a:t>
            </a:r>
          </a:p>
        </p:txBody>
      </p:sp>
      <p:sp>
        <p:nvSpPr>
          <p:cNvPr id="6" name="Content Placeholder 2">
            <a:hlinkClick r:id="rId2"/>
            <a:extLst>
              <a:ext uri="{FF2B5EF4-FFF2-40B4-BE49-F238E27FC236}">
                <a16:creationId xmlns:a16="http://schemas.microsoft.com/office/drawing/2014/main" id="{2705D39A-0E5C-4F74-AE88-F96AE855F77D}"/>
              </a:ext>
            </a:extLst>
          </p:cNvPr>
          <p:cNvSpPr txBox="1">
            <a:spLocks/>
          </p:cNvSpPr>
          <p:nvPr/>
        </p:nvSpPr>
        <p:spPr>
          <a:xfrm>
            <a:off x="928776" y="1512542"/>
            <a:ext cx="10334446" cy="639763"/>
          </a:xfrm>
          <a:prstGeom prst="rect">
            <a:avLst/>
          </a:prstGeom>
        </p:spPr>
        <p:txBody>
          <a:bodyPr vert="horz" lIns="91440" tIns="45720" rIns="91440" bIns="45720" rtlCol="0">
            <a:normAutofit fontScale="77500" lnSpcReduction="20000"/>
          </a:bodyPr>
          <a:lstStyle>
            <a:lvl1pPr marL="257175" indent="-257175" algn="l" defTabSz="685800" rtl="0" eaLnBrk="1" latinLnBrk="0" hangingPunct="1">
              <a:spcBef>
                <a:spcPts val="0"/>
              </a:spcBef>
              <a:buClr>
                <a:srgbClr val="EE3524"/>
              </a:buClr>
              <a:buFont typeface="Wingdings" panose="05000000000000000000" pitchFamily="2" charset="2"/>
              <a:buChar char="§"/>
              <a:defRPr sz="2800" kern="1200">
                <a:solidFill>
                  <a:srgbClr val="58585A"/>
                </a:solidFill>
                <a:latin typeface="Calibri Light" panose="020F0302020204030204" pitchFamily="34" charset="0"/>
                <a:ea typeface="Calibri Light" panose="020F0302020204030204" pitchFamily="34" charset="0"/>
                <a:cs typeface="Calibri Light" panose="020F0302020204030204" pitchFamily="34" charset="0"/>
              </a:defRPr>
            </a:lvl1pPr>
            <a:lvl2pPr marL="557213" indent="-214313" algn="l" defTabSz="685800" rtl="0" eaLnBrk="1" latinLnBrk="0" hangingPunct="1">
              <a:spcBef>
                <a:spcPts val="0"/>
              </a:spcBef>
              <a:buClr>
                <a:srgbClr val="EE3524"/>
              </a:buClr>
              <a:buFont typeface="Arial" panose="020B0604020202020204" pitchFamily="34" charset="0"/>
              <a:buChar char="–"/>
              <a:defRPr sz="2400" kern="1200">
                <a:solidFill>
                  <a:srgbClr val="58585A"/>
                </a:solidFill>
                <a:latin typeface="Calibri Light" panose="020F0302020204030204" pitchFamily="34" charset="0"/>
                <a:ea typeface="Calibri Light" panose="020F0302020204030204" pitchFamily="34" charset="0"/>
                <a:cs typeface="Calibri Light" panose="020F0302020204030204" pitchFamily="34" charset="0"/>
              </a:defRPr>
            </a:lvl2pPr>
            <a:lvl3pPr marL="857250" indent="-171450" algn="l" defTabSz="685800" rtl="0" eaLnBrk="1" latinLnBrk="0" hangingPunct="1">
              <a:spcBef>
                <a:spcPts val="0"/>
              </a:spcBef>
              <a:buClr>
                <a:srgbClr val="EE3524"/>
              </a:buClr>
              <a:buFont typeface="Arial" panose="020B0604020202020204" pitchFamily="34" charset="0"/>
              <a:buChar char="•"/>
              <a:defRPr sz="2000" kern="1200">
                <a:solidFill>
                  <a:srgbClr val="58585A"/>
                </a:solidFill>
                <a:latin typeface="Calibri Light" panose="020F0302020204030204" pitchFamily="34" charset="0"/>
                <a:ea typeface="Calibri Light" panose="020F0302020204030204" pitchFamily="34" charset="0"/>
                <a:cs typeface="Calibri Light" panose="020F0302020204030204" pitchFamily="34" charset="0"/>
              </a:defRPr>
            </a:lvl3pPr>
            <a:lvl4pPr marL="1200150" indent="-171450" algn="l" defTabSz="685800" rtl="0" eaLnBrk="1" latinLnBrk="0" hangingPunct="1">
              <a:spcBef>
                <a:spcPts val="0"/>
              </a:spcBef>
              <a:buClr>
                <a:srgbClr val="EE3524"/>
              </a:buClr>
              <a:buFont typeface="Courier New" panose="02070309020205020404" pitchFamily="49" charset="0"/>
              <a:buChar char="o"/>
              <a:defRPr sz="1800" kern="1200">
                <a:solidFill>
                  <a:srgbClr val="58585A"/>
                </a:solidFill>
                <a:latin typeface="Calibri Light" panose="020F0302020204030204" pitchFamily="34" charset="0"/>
                <a:ea typeface="Calibri Light" panose="020F0302020204030204" pitchFamily="34" charset="0"/>
                <a:cs typeface="Calibri Light" panose="020F0302020204030204" pitchFamily="34" charset="0"/>
              </a:defRPr>
            </a:lvl4pPr>
            <a:lvl5pPr marL="1543050" indent="-171450" algn="l" defTabSz="685800" rtl="0" eaLnBrk="1" latinLnBrk="0" hangingPunct="1">
              <a:spcBef>
                <a:spcPts val="0"/>
              </a:spcBef>
              <a:buClr>
                <a:srgbClr val="EE3524"/>
              </a:buClr>
              <a:buFont typeface="Arial" panose="020B0604020202020204" pitchFamily="34" charset="0"/>
              <a:buChar char="»"/>
              <a:defRPr sz="1600" kern="1200">
                <a:solidFill>
                  <a:srgbClr val="58585A"/>
                </a:solidFill>
                <a:latin typeface="Calibri Light" panose="020F0302020204030204" pitchFamily="34" charset="0"/>
                <a:ea typeface="Calibri Light" panose="020F0302020204030204" pitchFamily="34" charset="0"/>
                <a:cs typeface="Calibri Light" panose="020F030202020403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0" indent="0" algn="ctr">
              <a:buNone/>
            </a:pPr>
            <a:r>
              <a:rPr lang="en-US" b="1" dirty="0"/>
              <a:t>Average National Assessment of Educational Progress (NAEP) mathematics scale scores of </a:t>
            </a:r>
            <a:r>
              <a:rPr lang="en-US" b="1" dirty="0">
                <a:solidFill>
                  <a:schemeClr val="accent2"/>
                </a:solidFill>
              </a:rPr>
              <a:t>8th-grade students</a:t>
            </a:r>
            <a:r>
              <a:rPr lang="en-US" b="1" dirty="0"/>
              <a:t>, by selected characteristics: Selected years, 1990–2019</a:t>
            </a:r>
          </a:p>
        </p:txBody>
      </p:sp>
      <p:pic>
        <p:nvPicPr>
          <p:cNvPr id="9" name="Picture 8">
            <a:hlinkClick r:id="rId3"/>
            <a:extLst>
              <a:ext uri="{FF2B5EF4-FFF2-40B4-BE49-F238E27FC236}">
                <a16:creationId xmlns:a16="http://schemas.microsoft.com/office/drawing/2014/main" id="{D967FEF7-0FF9-4E09-A28C-39FDBB3A5B5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6219" y="2403835"/>
            <a:ext cx="10479559" cy="3423571"/>
          </a:xfrm>
          <a:prstGeom prst="rect">
            <a:avLst/>
          </a:prstGeom>
        </p:spPr>
      </p:pic>
      <p:sp>
        <p:nvSpPr>
          <p:cNvPr id="8" name="TextBox 7">
            <a:hlinkClick r:id="rId3"/>
            <a:extLst>
              <a:ext uri="{FF2B5EF4-FFF2-40B4-BE49-F238E27FC236}">
                <a16:creationId xmlns:a16="http://schemas.microsoft.com/office/drawing/2014/main" id="{77A7F255-BE19-432E-85E4-321B26E9E45D}"/>
              </a:ext>
            </a:extLst>
          </p:cNvPr>
          <p:cNvSpPr txBox="1"/>
          <p:nvPr/>
        </p:nvSpPr>
        <p:spPr>
          <a:xfrm>
            <a:off x="4528508" y="6078936"/>
            <a:ext cx="3134983" cy="307777"/>
          </a:xfrm>
          <a:prstGeom prst="rect">
            <a:avLst/>
          </a:prstGeom>
          <a:noFill/>
        </p:spPr>
        <p:txBody>
          <a:bodyPr wrap="square" rtlCol="0">
            <a:spAutoFit/>
          </a:bodyPr>
          <a:lstStyle/>
          <a:p>
            <a:pPr algn="ctr"/>
            <a:r>
              <a:rPr lang="en-US" sz="1400" dirty="0">
                <a:solidFill>
                  <a:schemeClr val="accent5"/>
                </a:solidFill>
                <a:hlinkClick r:id="rId5"/>
              </a:rPr>
              <a:t>Source: The Condition of Education 2020</a:t>
            </a:r>
            <a:endParaRPr lang="en-US" sz="1400" dirty="0">
              <a:solidFill>
                <a:schemeClr val="accent5"/>
              </a:solidFill>
            </a:endParaRPr>
          </a:p>
        </p:txBody>
      </p:sp>
    </p:spTree>
    <p:extLst>
      <p:ext uri="{BB962C8B-B14F-4D97-AF65-F5344CB8AC3E}">
        <p14:creationId xmlns:p14="http://schemas.microsoft.com/office/powerpoint/2010/main" val="23800424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962CF-F5CC-448B-BA07-28F9C5C1C1BD}"/>
              </a:ext>
            </a:extLst>
          </p:cNvPr>
          <p:cNvSpPr>
            <a:spLocks noGrp="1"/>
          </p:cNvSpPr>
          <p:nvPr>
            <p:ph type="title"/>
          </p:nvPr>
        </p:nvSpPr>
        <p:spPr/>
        <p:txBody>
          <a:bodyPr/>
          <a:lstStyle/>
          <a:p>
            <a:r>
              <a:rPr lang="en-US" sz="3200" dirty="0"/>
              <a:t>Traditional Approaches to Math Instruction</a:t>
            </a:r>
          </a:p>
        </p:txBody>
      </p:sp>
      <p:sp>
        <p:nvSpPr>
          <p:cNvPr id="3" name="Content Placeholder 2">
            <a:extLst>
              <a:ext uri="{FF2B5EF4-FFF2-40B4-BE49-F238E27FC236}">
                <a16:creationId xmlns:a16="http://schemas.microsoft.com/office/drawing/2014/main" id="{B74229FA-C043-4728-BD12-B4E0E80BCE07}"/>
              </a:ext>
            </a:extLst>
          </p:cNvPr>
          <p:cNvSpPr>
            <a:spLocks noGrp="1"/>
          </p:cNvSpPr>
          <p:nvPr>
            <p:ph idx="1"/>
          </p:nvPr>
        </p:nvSpPr>
        <p:spPr>
          <a:xfrm>
            <a:off x="269025" y="1526342"/>
            <a:ext cx="5137606" cy="3441467"/>
          </a:xfrm>
        </p:spPr>
        <p:txBody>
          <a:bodyPr>
            <a:normAutofit fontScale="85000" lnSpcReduction="10000"/>
          </a:bodyPr>
          <a:lstStyle/>
          <a:p>
            <a:pPr>
              <a:spcAft>
                <a:spcPts val="2400"/>
              </a:spcAft>
            </a:pPr>
            <a:r>
              <a:rPr lang="en-US" sz="2600" dirty="0"/>
              <a:t>The United States is falling behind other countries in mathematics literacy.</a:t>
            </a:r>
          </a:p>
          <a:p>
            <a:pPr>
              <a:spcAft>
                <a:spcPts val="1200"/>
              </a:spcAft>
            </a:pPr>
            <a:r>
              <a:rPr lang="en-US" sz="2600" dirty="0"/>
              <a:t>PISA Mathematics Literacy Results</a:t>
            </a:r>
          </a:p>
          <a:p>
            <a:pPr lvl="1">
              <a:spcAft>
                <a:spcPts val="1200"/>
              </a:spcAft>
            </a:pPr>
            <a:r>
              <a:rPr lang="en-US" dirty="0"/>
              <a:t>The U.S. average score (478) was lower than the OECD average score (489).</a:t>
            </a:r>
          </a:p>
          <a:p>
            <a:pPr lvl="1">
              <a:spcAft>
                <a:spcPts val="1200"/>
              </a:spcAft>
            </a:pPr>
            <a:r>
              <a:rPr lang="en-US" dirty="0"/>
              <a:t>Compared to the 36 other OECD members, the U.S. average in mathematics literacy was lower than the average in 24 education systems.</a:t>
            </a:r>
          </a:p>
        </p:txBody>
      </p:sp>
      <p:sp>
        <p:nvSpPr>
          <p:cNvPr id="6" name="Content Placeholder 2">
            <a:extLst>
              <a:ext uri="{FF2B5EF4-FFF2-40B4-BE49-F238E27FC236}">
                <a16:creationId xmlns:a16="http://schemas.microsoft.com/office/drawing/2014/main" id="{007F01EB-5D9D-4863-95EF-9F6E07AFF271}"/>
              </a:ext>
            </a:extLst>
          </p:cNvPr>
          <p:cNvSpPr txBox="1">
            <a:spLocks/>
          </p:cNvSpPr>
          <p:nvPr/>
        </p:nvSpPr>
        <p:spPr>
          <a:xfrm>
            <a:off x="354401" y="5067151"/>
            <a:ext cx="4966854" cy="669416"/>
          </a:xfrm>
          <a:prstGeom prst="rect">
            <a:avLst/>
          </a:prstGeom>
        </p:spPr>
        <p:txBody>
          <a:bodyPr vert="horz" lIns="91440" tIns="45720" rIns="91440" bIns="45720" rtlCol="0">
            <a:noAutofit/>
          </a:bodyPr>
          <a:lstStyle>
            <a:lvl1pPr marL="257175" indent="-257175" algn="l" defTabSz="685800" rtl="0" eaLnBrk="1" latinLnBrk="0" hangingPunct="1">
              <a:spcBef>
                <a:spcPts val="0"/>
              </a:spcBef>
              <a:buClr>
                <a:srgbClr val="EE3524"/>
              </a:buClr>
              <a:buFont typeface="Wingdings" panose="05000000000000000000" pitchFamily="2" charset="2"/>
              <a:buChar char="§"/>
              <a:defRPr sz="2800" kern="1200">
                <a:solidFill>
                  <a:srgbClr val="58585A"/>
                </a:solidFill>
                <a:latin typeface="Calibri Light" panose="020F0302020204030204" pitchFamily="34" charset="0"/>
                <a:ea typeface="Calibri Light" panose="020F0302020204030204" pitchFamily="34" charset="0"/>
                <a:cs typeface="Calibri Light" panose="020F0302020204030204" pitchFamily="34" charset="0"/>
              </a:defRPr>
            </a:lvl1pPr>
            <a:lvl2pPr marL="557213" indent="-214313" algn="l" defTabSz="685800" rtl="0" eaLnBrk="1" latinLnBrk="0" hangingPunct="1">
              <a:spcBef>
                <a:spcPts val="0"/>
              </a:spcBef>
              <a:buClr>
                <a:srgbClr val="EE3524"/>
              </a:buClr>
              <a:buFont typeface="Arial" panose="020B0604020202020204" pitchFamily="34" charset="0"/>
              <a:buChar char="–"/>
              <a:defRPr sz="2400" kern="1200">
                <a:solidFill>
                  <a:srgbClr val="58585A"/>
                </a:solidFill>
                <a:latin typeface="Calibri Light" panose="020F0302020204030204" pitchFamily="34" charset="0"/>
                <a:ea typeface="Calibri Light" panose="020F0302020204030204" pitchFamily="34" charset="0"/>
                <a:cs typeface="Calibri Light" panose="020F0302020204030204" pitchFamily="34" charset="0"/>
              </a:defRPr>
            </a:lvl2pPr>
            <a:lvl3pPr marL="857250" indent="-171450" algn="l" defTabSz="685800" rtl="0" eaLnBrk="1" latinLnBrk="0" hangingPunct="1">
              <a:spcBef>
                <a:spcPts val="0"/>
              </a:spcBef>
              <a:buClr>
                <a:srgbClr val="EE3524"/>
              </a:buClr>
              <a:buFont typeface="Arial" panose="020B0604020202020204" pitchFamily="34" charset="0"/>
              <a:buChar char="•"/>
              <a:defRPr sz="2000" kern="1200">
                <a:solidFill>
                  <a:srgbClr val="58585A"/>
                </a:solidFill>
                <a:latin typeface="Calibri Light" panose="020F0302020204030204" pitchFamily="34" charset="0"/>
                <a:ea typeface="Calibri Light" panose="020F0302020204030204" pitchFamily="34" charset="0"/>
                <a:cs typeface="Calibri Light" panose="020F0302020204030204" pitchFamily="34" charset="0"/>
              </a:defRPr>
            </a:lvl3pPr>
            <a:lvl4pPr marL="1200150" indent="-171450" algn="l" defTabSz="685800" rtl="0" eaLnBrk="1" latinLnBrk="0" hangingPunct="1">
              <a:spcBef>
                <a:spcPts val="0"/>
              </a:spcBef>
              <a:buClr>
                <a:srgbClr val="EE3524"/>
              </a:buClr>
              <a:buFont typeface="Courier New" panose="02070309020205020404" pitchFamily="49" charset="0"/>
              <a:buChar char="o"/>
              <a:defRPr sz="1800" kern="1200">
                <a:solidFill>
                  <a:srgbClr val="58585A"/>
                </a:solidFill>
                <a:latin typeface="Calibri Light" panose="020F0302020204030204" pitchFamily="34" charset="0"/>
                <a:ea typeface="Calibri Light" panose="020F0302020204030204" pitchFamily="34" charset="0"/>
                <a:cs typeface="Calibri Light" panose="020F0302020204030204" pitchFamily="34" charset="0"/>
              </a:defRPr>
            </a:lvl4pPr>
            <a:lvl5pPr marL="1543050" indent="-171450" algn="l" defTabSz="685800" rtl="0" eaLnBrk="1" latinLnBrk="0" hangingPunct="1">
              <a:spcBef>
                <a:spcPts val="0"/>
              </a:spcBef>
              <a:buClr>
                <a:srgbClr val="EE3524"/>
              </a:buClr>
              <a:buFont typeface="Arial" panose="020B0604020202020204" pitchFamily="34" charset="0"/>
              <a:buChar char="»"/>
              <a:defRPr sz="1600" kern="1200">
                <a:solidFill>
                  <a:srgbClr val="58585A"/>
                </a:solidFill>
                <a:latin typeface="Calibri Light" panose="020F0302020204030204" pitchFamily="34" charset="0"/>
                <a:ea typeface="Calibri Light" panose="020F0302020204030204" pitchFamily="34" charset="0"/>
                <a:cs typeface="Calibri Light" panose="020F030202020403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227013" lvl="1">
              <a:spcAft>
                <a:spcPts val="1200"/>
              </a:spcAft>
              <a:buFont typeface="Arial" panose="020B0604020202020204" pitchFamily="34" charset="0"/>
              <a:buChar char="•"/>
            </a:pPr>
            <a:r>
              <a:rPr lang="en-US" sz="1350" b="1" dirty="0"/>
              <a:t>PISA – </a:t>
            </a:r>
            <a:r>
              <a:rPr lang="en-US" sz="1350" dirty="0"/>
              <a:t>Program for International Student Assessment</a:t>
            </a:r>
          </a:p>
          <a:p>
            <a:pPr marL="227013" lvl="1">
              <a:spcAft>
                <a:spcPts val="600"/>
              </a:spcAft>
              <a:buFont typeface="Arial" panose="020B0604020202020204" pitchFamily="34" charset="0"/>
              <a:buChar char="•"/>
            </a:pPr>
            <a:r>
              <a:rPr lang="en-US" sz="1350" b="1" dirty="0"/>
              <a:t>OECD – </a:t>
            </a:r>
            <a:r>
              <a:rPr lang="en-US" sz="1350" dirty="0"/>
              <a:t>Organization for Economic Co-operation and Development</a:t>
            </a:r>
          </a:p>
          <a:p>
            <a:pPr marL="342900" lvl="1" indent="0">
              <a:spcAft>
                <a:spcPts val="600"/>
              </a:spcAft>
              <a:buFont typeface="Arial" panose="020B0604020202020204" pitchFamily="34" charset="0"/>
              <a:buNone/>
            </a:pPr>
            <a:endParaRPr lang="en-US" sz="1350" dirty="0"/>
          </a:p>
        </p:txBody>
      </p:sp>
      <p:sp>
        <p:nvSpPr>
          <p:cNvPr id="7" name="TextBox 6">
            <a:hlinkClick r:id="rId2"/>
            <a:extLst>
              <a:ext uri="{FF2B5EF4-FFF2-40B4-BE49-F238E27FC236}">
                <a16:creationId xmlns:a16="http://schemas.microsoft.com/office/drawing/2014/main" id="{1A1F4EA1-7359-4772-9E33-0F470A9BB576}"/>
              </a:ext>
            </a:extLst>
          </p:cNvPr>
          <p:cNvSpPr txBox="1"/>
          <p:nvPr/>
        </p:nvSpPr>
        <p:spPr>
          <a:xfrm>
            <a:off x="269023" y="5934594"/>
            <a:ext cx="5137608" cy="461665"/>
          </a:xfrm>
          <a:prstGeom prst="rect">
            <a:avLst/>
          </a:prstGeom>
          <a:noFill/>
        </p:spPr>
        <p:txBody>
          <a:bodyPr wrap="square" rtlCol="0">
            <a:spAutoFit/>
          </a:bodyPr>
          <a:lstStyle/>
          <a:p>
            <a:pPr algn="ctr"/>
            <a:r>
              <a:rPr lang="en-US" sz="1200" dirty="0">
                <a:solidFill>
                  <a:schemeClr val="accent5"/>
                </a:solidFill>
                <a:hlinkClick r:id="rId3"/>
              </a:rPr>
              <a:t>SOURCE: Organization for Economic Cooperation and Development (OECD), Program for International Student Assessment (PISA), 2018.</a:t>
            </a:r>
            <a:endParaRPr lang="en-US" sz="1200" dirty="0">
              <a:solidFill>
                <a:schemeClr val="accent5"/>
              </a:solidFill>
            </a:endParaRPr>
          </a:p>
        </p:txBody>
      </p:sp>
      <p:pic>
        <p:nvPicPr>
          <p:cNvPr id="9" name="Picture 8">
            <a:hlinkClick r:id="rId2"/>
            <a:extLst>
              <a:ext uri="{FF2B5EF4-FFF2-40B4-BE49-F238E27FC236}">
                <a16:creationId xmlns:a16="http://schemas.microsoft.com/office/drawing/2014/main" id="{40B0ADE2-10C0-4B92-9792-2D00EA5DDFD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24595" y="1114002"/>
            <a:ext cx="6335605" cy="5170215"/>
          </a:xfrm>
          <a:prstGeom prst="rect">
            <a:avLst/>
          </a:prstGeom>
        </p:spPr>
      </p:pic>
      <p:sp>
        <p:nvSpPr>
          <p:cNvPr id="10" name="Rectangle 9">
            <a:extLst>
              <a:ext uri="{FF2B5EF4-FFF2-40B4-BE49-F238E27FC236}">
                <a16:creationId xmlns:a16="http://schemas.microsoft.com/office/drawing/2014/main" id="{A619D3FB-39C9-413B-AE2D-F790C0F281A3}"/>
              </a:ext>
            </a:extLst>
          </p:cNvPr>
          <p:cNvSpPr/>
          <p:nvPr/>
        </p:nvSpPr>
        <p:spPr>
          <a:xfrm>
            <a:off x="5634696" y="2309567"/>
            <a:ext cx="2708025" cy="386499"/>
          </a:xfrm>
          <a:prstGeom prst="rect">
            <a:avLst/>
          </a:prstGeom>
          <a:no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11010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EFA06-219E-423F-94E7-07D17CC9E300}"/>
              </a:ext>
            </a:extLst>
          </p:cNvPr>
          <p:cNvSpPr>
            <a:spLocks noGrp="1"/>
          </p:cNvSpPr>
          <p:nvPr>
            <p:ph type="title"/>
          </p:nvPr>
        </p:nvSpPr>
        <p:spPr/>
        <p:txBody>
          <a:bodyPr/>
          <a:lstStyle/>
          <a:p>
            <a:r>
              <a:rPr lang="en-US" sz="3200" dirty="0"/>
              <a:t>Traditional Approaches to Math Instruction</a:t>
            </a:r>
          </a:p>
        </p:txBody>
      </p:sp>
      <p:sp>
        <p:nvSpPr>
          <p:cNvPr id="3" name="Content Placeholder 2">
            <a:extLst>
              <a:ext uri="{FF2B5EF4-FFF2-40B4-BE49-F238E27FC236}">
                <a16:creationId xmlns:a16="http://schemas.microsoft.com/office/drawing/2014/main" id="{7E98E45D-F5B1-4C7E-86D0-34767FA75FBA}"/>
              </a:ext>
            </a:extLst>
          </p:cNvPr>
          <p:cNvSpPr>
            <a:spLocks noGrp="1"/>
          </p:cNvSpPr>
          <p:nvPr>
            <p:ph idx="1"/>
          </p:nvPr>
        </p:nvSpPr>
        <p:spPr>
          <a:xfrm>
            <a:off x="508000" y="1298448"/>
            <a:ext cx="8657515" cy="4525963"/>
          </a:xfrm>
        </p:spPr>
        <p:txBody>
          <a:bodyPr/>
          <a:lstStyle/>
          <a:p>
            <a:pPr marL="0" indent="0">
              <a:buNone/>
            </a:pPr>
            <a:r>
              <a:rPr lang="en-US" b="1" dirty="0">
                <a:solidFill>
                  <a:schemeClr val="accent6"/>
                </a:solidFill>
              </a:rPr>
              <a:t>How can we improve students’ attitudes toward math and promote the successful acquisition of critical math skills?</a:t>
            </a:r>
          </a:p>
          <a:p>
            <a:pPr lvl="1"/>
            <a:endParaRPr lang="en-US" dirty="0"/>
          </a:p>
          <a:p>
            <a:pPr lvl="1"/>
            <a:r>
              <a:rPr lang="en-US" dirty="0"/>
              <a:t>Make math less abstract and more concrete.</a:t>
            </a:r>
          </a:p>
          <a:p>
            <a:pPr lvl="1"/>
            <a:endParaRPr lang="en-US" dirty="0"/>
          </a:p>
          <a:p>
            <a:pPr lvl="1"/>
            <a:r>
              <a:rPr lang="en-US" dirty="0"/>
              <a:t>Connect math to authentic, meaningful situations.</a:t>
            </a:r>
          </a:p>
          <a:p>
            <a:pPr marL="342900" lvl="1" indent="0">
              <a:buNone/>
            </a:pPr>
            <a:endParaRPr lang="en-US" dirty="0"/>
          </a:p>
          <a:p>
            <a:pPr lvl="1"/>
            <a:r>
              <a:rPr lang="en-US" dirty="0"/>
              <a:t>Demonstrate how math is useful and necessary.</a:t>
            </a:r>
          </a:p>
          <a:p>
            <a:pPr marL="342900" lvl="1" indent="0">
              <a:buNone/>
            </a:pPr>
            <a:endParaRPr lang="en-US" dirty="0"/>
          </a:p>
          <a:p>
            <a:pPr lvl="1"/>
            <a:r>
              <a:rPr lang="en-US" dirty="0">
                <a:solidFill>
                  <a:schemeClr val="accent2"/>
                </a:solidFill>
              </a:rPr>
              <a:t>Provide purpose in math learning.</a:t>
            </a:r>
          </a:p>
          <a:p>
            <a:endParaRPr lang="en-US" dirty="0"/>
          </a:p>
        </p:txBody>
      </p:sp>
      <p:pic>
        <p:nvPicPr>
          <p:cNvPr id="4" name="Picture 3">
            <a:extLst>
              <a:ext uri="{FF2B5EF4-FFF2-40B4-BE49-F238E27FC236}">
                <a16:creationId xmlns:a16="http://schemas.microsoft.com/office/drawing/2014/main" id="{3B91997D-5B06-4F41-894A-752045BDCC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72281" y="2520516"/>
            <a:ext cx="4187919" cy="3039036"/>
          </a:xfrm>
          <a:prstGeom prst="rect">
            <a:avLst/>
          </a:prstGeom>
          <a:ln>
            <a:solidFill>
              <a:schemeClr val="bg1">
                <a:lumMod val="8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063679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40564-C632-403B-82BA-90D3E346E78B}"/>
              </a:ext>
            </a:extLst>
          </p:cNvPr>
          <p:cNvSpPr>
            <a:spLocks noGrp="1"/>
          </p:cNvSpPr>
          <p:nvPr>
            <p:ph type="title"/>
          </p:nvPr>
        </p:nvSpPr>
        <p:spPr/>
        <p:txBody>
          <a:bodyPr/>
          <a:lstStyle/>
          <a:p>
            <a:r>
              <a:rPr lang="en-US" sz="3200" dirty="0"/>
              <a:t>Traditional Approaches to Math Instruction</a:t>
            </a:r>
          </a:p>
        </p:txBody>
      </p:sp>
      <p:sp>
        <p:nvSpPr>
          <p:cNvPr id="3" name="Content Placeholder 2">
            <a:extLst>
              <a:ext uri="{FF2B5EF4-FFF2-40B4-BE49-F238E27FC236}">
                <a16:creationId xmlns:a16="http://schemas.microsoft.com/office/drawing/2014/main" id="{6C5DECFA-1B6B-4D63-9857-AEE57CC8A665}"/>
              </a:ext>
            </a:extLst>
          </p:cNvPr>
          <p:cNvSpPr>
            <a:spLocks noGrp="1"/>
          </p:cNvSpPr>
          <p:nvPr>
            <p:ph idx="1"/>
          </p:nvPr>
        </p:nvSpPr>
        <p:spPr>
          <a:xfrm>
            <a:off x="431800" y="1312433"/>
            <a:ext cx="7378252" cy="4883972"/>
          </a:xfrm>
        </p:spPr>
        <p:txBody>
          <a:bodyPr>
            <a:normAutofit fontScale="85000" lnSpcReduction="20000"/>
          </a:bodyPr>
          <a:lstStyle/>
          <a:p>
            <a:pPr marL="0" indent="0" algn="ctr">
              <a:buNone/>
            </a:pPr>
            <a:r>
              <a:rPr lang="en-US" b="1" dirty="0">
                <a:solidFill>
                  <a:schemeClr val="accent6"/>
                </a:solidFill>
              </a:rPr>
              <a:t>Connecting math to careers can be a powerful approach to incorporating purpose into math learning.</a:t>
            </a:r>
          </a:p>
          <a:p>
            <a:pPr marL="0" indent="0" algn="ctr">
              <a:buNone/>
            </a:pPr>
            <a:endParaRPr lang="en-US" dirty="0">
              <a:solidFill>
                <a:schemeClr val="accent6"/>
              </a:solidFill>
            </a:endParaRPr>
          </a:p>
          <a:p>
            <a:r>
              <a:rPr lang="en-US" sz="2400" dirty="0"/>
              <a:t>When math is taught in the context of a viable career, students can see…</a:t>
            </a:r>
          </a:p>
          <a:p>
            <a:pPr lvl="1"/>
            <a:endParaRPr lang="en-US" dirty="0"/>
          </a:p>
          <a:p>
            <a:pPr lvl="1"/>
            <a:r>
              <a:rPr lang="en-US" sz="2200" dirty="0"/>
              <a:t>how math is applied in meaningful, everyday tasks.</a:t>
            </a:r>
          </a:p>
          <a:p>
            <a:pPr lvl="1"/>
            <a:endParaRPr lang="en-US" dirty="0"/>
          </a:p>
          <a:p>
            <a:pPr lvl="1"/>
            <a:r>
              <a:rPr lang="en-US" sz="2200" dirty="0"/>
              <a:t>the relationship between math proficiency and successful job performance.</a:t>
            </a:r>
          </a:p>
          <a:p>
            <a:pPr lvl="1"/>
            <a:endParaRPr lang="en-US" dirty="0"/>
          </a:p>
          <a:p>
            <a:pPr lvl="1"/>
            <a:r>
              <a:rPr lang="en-US" sz="2200" dirty="0"/>
              <a:t>the value in using math to reach job-related goals.</a:t>
            </a:r>
            <a:br>
              <a:rPr lang="en-US" dirty="0"/>
            </a:br>
            <a:endParaRPr lang="en-US" dirty="0"/>
          </a:p>
          <a:p>
            <a:r>
              <a:rPr lang="en-US" sz="2400" b="1" dirty="0">
                <a:solidFill>
                  <a:schemeClr val="accent2"/>
                </a:solidFill>
              </a:rPr>
              <a:t>Bottom Line </a:t>
            </a:r>
            <a:r>
              <a:rPr lang="en-US" sz="2400" dirty="0"/>
              <a:t>– Connecting math to careers brings purpose to math learning.  This has the potential to improve students’ attitudes toward math and enhance motivation to acquire the critical math skills students will need for employment success.  </a:t>
            </a:r>
          </a:p>
        </p:txBody>
      </p:sp>
      <p:pic>
        <p:nvPicPr>
          <p:cNvPr id="4" name="Picture 3">
            <a:extLst>
              <a:ext uri="{FF2B5EF4-FFF2-40B4-BE49-F238E27FC236}">
                <a16:creationId xmlns:a16="http://schemas.microsoft.com/office/drawing/2014/main" id="{C96A3A96-06BA-41CE-8F6C-1D717C1F7AA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32781" y="1776576"/>
            <a:ext cx="3627419" cy="360391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748509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2C72A50-162B-4675-899C-E584518B2E0A}"/>
              </a:ext>
            </a:extLst>
          </p:cNvPr>
          <p:cNvSpPr txBox="1">
            <a:spLocks/>
          </p:cNvSpPr>
          <p:nvPr/>
        </p:nvSpPr>
        <p:spPr>
          <a:xfrm>
            <a:off x="552891" y="659354"/>
            <a:ext cx="11249250" cy="1658159"/>
          </a:xfrm>
          <a:prstGeom prst="rect">
            <a:avLst/>
          </a:prstGeom>
        </p:spPr>
        <p:txBody>
          <a:bodyPr anchor="ctr" anchorCtr="0">
            <a:normAutofit fontScale="70000" lnSpcReduction="20000"/>
          </a:bodyPr>
          <a:lstStyle>
            <a:lvl1pPr algn="l" defTabSz="914400" rtl="0" eaLnBrk="1" latinLnBrk="0" hangingPunct="1">
              <a:spcBef>
                <a:spcPct val="0"/>
              </a:spcBef>
              <a:buNone/>
              <a:defRPr sz="3200" b="1" kern="1200">
                <a:solidFill>
                  <a:schemeClr val="bg1"/>
                </a:solidFill>
                <a:latin typeface="Georgia" panose="02040502050405020303" pitchFamily="18" charset="0"/>
                <a:ea typeface="+mj-ea"/>
                <a:cs typeface="+mj-cs"/>
              </a:defRPr>
            </a:lvl1pPr>
          </a:lstStyle>
          <a:p>
            <a:pPr algn="ctr">
              <a:spcAft>
                <a:spcPts val="1200"/>
              </a:spcAft>
            </a:pPr>
            <a:r>
              <a:rPr lang="en-US" sz="6000" b="0" dirty="0">
                <a:solidFill>
                  <a:srgbClr val="58585A"/>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rPr>
              <a:t>A New Approach to Algebra and Geometry</a:t>
            </a:r>
          </a:p>
          <a:p>
            <a:pPr algn="ctr"/>
            <a:r>
              <a:rPr lang="en-US" sz="5600" b="0" i="1" dirty="0">
                <a:solidFill>
                  <a:srgbClr val="F7941E"/>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rPr>
              <a:t>Authentic Career Application</a:t>
            </a:r>
          </a:p>
        </p:txBody>
      </p:sp>
      <p:pic>
        <p:nvPicPr>
          <p:cNvPr id="8" name="Picture 7">
            <a:extLst>
              <a:ext uri="{FF2B5EF4-FFF2-40B4-BE49-F238E27FC236}">
                <a16:creationId xmlns:a16="http://schemas.microsoft.com/office/drawing/2014/main" id="{95A78461-C572-48DF-8DF3-F4D12EDD0DC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40022" y="2627736"/>
            <a:ext cx="2943075" cy="1589358"/>
          </a:xfrm>
          <a:prstGeom prst="rect">
            <a:avLst/>
          </a:prstGeom>
        </p:spPr>
      </p:pic>
      <p:pic>
        <p:nvPicPr>
          <p:cNvPr id="12" name="Picture 11">
            <a:extLst>
              <a:ext uri="{FF2B5EF4-FFF2-40B4-BE49-F238E27FC236}">
                <a16:creationId xmlns:a16="http://schemas.microsoft.com/office/drawing/2014/main" id="{E648CD62-A400-45D6-A7E8-ABA2C729C0A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67843" y="3853385"/>
            <a:ext cx="2940622" cy="1589358"/>
          </a:xfrm>
          <a:prstGeom prst="rect">
            <a:avLst/>
          </a:prstGeom>
        </p:spPr>
      </p:pic>
      <p:pic>
        <p:nvPicPr>
          <p:cNvPr id="14" name="Picture 13">
            <a:extLst>
              <a:ext uri="{FF2B5EF4-FFF2-40B4-BE49-F238E27FC236}">
                <a16:creationId xmlns:a16="http://schemas.microsoft.com/office/drawing/2014/main" id="{80AE973E-6FA0-47AD-84DE-6EBFD7F1140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342035" y="2512006"/>
            <a:ext cx="3666870" cy="3076593"/>
          </a:xfrm>
          <a:prstGeom prst="rect">
            <a:avLst/>
          </a:prstGeom>
          <a:ln>
            <a:noFill/>
          </a:ln>
          <a:effectLst>
            <a:softEdge rad="112500"/>
          </a:effectLst>
        </p:spPr>
      </p:pic>
    </p:spTree>
    <p:extLst>
      <p:ext uri="{BB962C8B-B14F-4D97-AF65-F5344CB8AC3E}">
        <p14:creationId xmlns:p14="http://schemas.microsoft.com/office/powerpoint/2010/main" val="3497731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819C82B8-B68F-4572-9416-935B46E854CC}"/>
              </a:ext>
            </a:extLst>
          </p:cNvPr>
          <p:cNvSpPr>
            <a:spLocks noGrp="1"/>
          </p:cNvSpPr>
          <p:nvPr>
            <p:ph type="sldNum" sz="quarter" idx="12"/>
          </p:nvPr>
        </p:nvSpPr>
        <p:spPr>
          <a:xfrm>
            <a:off x="11504072" y="6492875"/>
            <a:ext cx="306928" cy="365125"/>
          </a:xfrm>
        </p:spPr>
        <p:txBody>
          <a:bodyPr/>
          <a:lstStyle>
            <a:lvl1pPr>
              <a:defRPr>
                <a:solidFill>
                  <a:schemeClr val="bg1"/>
                </a:solidFill>
              </a:defRPr>
            </a:lvl1pPr>
          </a:lstStyle>
          <a:p>
            <a:fld id="{63B83DAD-C359-4072-BDCA-35EA83952487}" type="slidenum">
              <a:rPr lang="en-PH" smtClean="0"/>
              <a:pPr/>
              <a:t>6</a:t>
            </a:fld>
            <a:endParaRPr lang="en-PH" dirty="0"/>
          </a:p>
        </p:txBody>
      </p:sp>
      <p:sp>
        <p:nvSpPr>
          <p:cNvPr id="4" name="Rectangle 3">
            <a:extLst>
              <a:ext uri="{FF2B5EF4-FFF2-40B4-BE49-F238E27FC236}">
                <a16:creationId xmlns:a16="http://schemas.microsoft.com/office/drawing/2014/main" id="{CEC6809D-6141-400A-9DB1-7A0F183F45D3}"/>
              </a:ext>
            </a:extLst>
          </p:cNvPr>
          <p:cNvSpPr/>
          <p:nvPr/>
        </p:nvSpPr>
        <p:spPr>
          <a:xfrm>
            <a:off x="381000" y="6561753"/>
            <a:ext cx="6096000" cy="246221"/>
          </a:xfrm>
          <a:prstGeom prst="rect">
            <a:avLst/>
          </a:prstGeom>
        </p:spPr>
        <p:txBody>
          <a:bodyPr lIns="0" tIns="0" rIns="0" bIns="0" anchor="ctr" anchorCtr="0">
            <a:noAutofit/>
          </a:bodyPr>
          <a:lstStyle/>
          <a:p>
            <a:r>
              <a:rPr lang="en-US" sz="1000" dirty="0">
                <a:solidFill>
                  <a:schemeClr val="bg1"/>
                </a:solidFill>
                <a:ea typeface="Calibri" panose="020F0502020204030204" pitchFamily="34" charset="0"/>
              </a:rPr>
              <a:t>NS4ed</a:t>
            </a:r>
            <a:r>
              <a:rPr lang="en-US" sz="1000" baseline="30000" dirty="0">
                <a:solidFill>
                  <a:schemeClr val="bg1"/>
                </a:solidFill>
                <a:ea typeface="Calibri" panose="020F0502020204030204" pitchFamily="34" charset="0"/>
              </a:rPr>
              <a:t>TM  </a:t>
            </a:r>
            <a:r>
              <a:rPr lang="en-US" sz="1000" dirty="0">
                <a:solidFill>
                  <a:schemeClr val="bg1"/>
                </a:solidFill>
                <a:ea typeface="Calibri" panose="020F0502020204030204" pitchFamily="34" charset="0"/>
              </a:rPr>
              <a:t> Pathway2Careers</a:t>
            </a:r>
            <a:r>
              <a:rPr lang="en-US" sz="1000" baseline="30000" dirty="0">
                <a:solidFill>
                  <a:schemeClr val="bg1"/>
                </a:solidFill>
                <a:ea typeface="Calibri" panose="020F0502020204030204" pitchFamily="34" charset="0"/>
              </a:rPr>
              <a:t>TM</a:t>
            </a:r>
            <a:r>
              <a:rPr lang="en-US" sz="1000" dirty="0">
                <a:solidFill>
                  <a:schemeClr val="bg1"/>
                </a:solidFill>
                <a:ea typeface="Calibri" panose="020F0502020204030204" pitchFamily="34" charset="0"/>
              </a:rPr>
              <a:t>   2018 Trademark NS4ed, LLC</a:t>
            </a:r>
            <a:endParaRPr lang="en-US" sz="1000" dirty="0">
              <a:solidFill>
                <a:schemeClr val="bg1"/>
              </a:solidFill>
            </a:endParaRPr>
          </a:p>
        </p:txBody>
      </p:sp>
      <p:pic>
        <p:nvPicPr>
          <p:cNvPr id="9" name="Picture 8">
            <a:extLst>
              <a:ext uri="{FF2B5EF4-FFF2-40B4-BE49-F238E27FC236}">
                <a16:creationId xmlns:a16="http://schemas.microsoft.com/office/drawing/2014/main" id="{EF465121-EE5B-4BD0-8096-05F559CE66D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929" t="13234" b="40170"/>
          <a:stretch/>
        </p:blipFill>
        <p:spPr>
          <a:xfrm>
            <a:off x="0" y="0"/>
            <a:ext cx="12191999" cy="3822700"/>
          </a:xfrm>
          <a:prstGeom prst="rect">
            <a:avLst/>
          </a:prstGeom>
        </p:spPr>
      </p:pic>
      <p:sp>
        <p:nvSpPr>
          <p:cNvPr id="10" name="TextBox 9">
            <a:extLst>
              <a:ext uri="{FF2B5EF4-FFF2-40B4-BE49-F238E27FC236}">
                <a16:creationId xmlns:a16="http://schemas.microsoft.com/office/drawing/2014/main" id="{EA160B71-F8BC-4C17-9A6F-527CCEEAB50E}"/>
              </a:ext>
            </a:extLst>
          </p:cNvPr>
          <p:cNvSpPr txBox="1"/>
          <p:nvPr/>
        </p:nvSpPr>
        <p:spPr>
          <a:xfrm>
            <a:off x="1295400" y="4101237"/>
            <a:ext cx="10515600" cy="1908215"/>
          </a:xfrm>
          <a:prstGeom prst="rect">
            <a:avLst/>
          </a:prstGeom>
          <a:noFill/>
        </p:spPr>
        <p:txBody>
          <a:bodyPr wrap="square" lIns="0" tIns="0" rIns="0" bIns="0" rtlCol="0">
            <a:spAutoFit/>
          </a:bodyPr>
          <a:lstStyle/>
          <a:p>
            <a:r>
              <a:rPr lang="en-GB" sz="2200" dirty="0">
                <a:solidFill>
                  <a:schemeClr val="accent2">
                    <a:lumMod val="75000"/>
                  </a:schemeClr>
                </a:solidFill>
              </a:rPr>
              <a:t>In today’s world, twenty-first-century skill demands are steadily increasing. </a:t>
            </a:r>
            <a:br>
              <a:rPr lang="en-GB" sz="2200" dirty="0">
                <a:solidFill>
                  <a:schemeClr val="accent2">
                    <a:lumMod val="75000"/>
                  </a:schemeClr>
                </a:solidFill>
              </a:rPr>
            </a:br>
            <a:r>
              <a:rPr lang="en-GB" sz="2200" b="1" dirty="0">
                <a:solidFill>
                  <a:schemeClr val="accent2">
                    <a:lumMod val="75000"/>
                  </a:schemeClr>
                </a:solidFill>
              </a:rPr>
              <a:t>Most high-paying jobs require additional education and training beyond </a:t>
            </a:r>
            <a:br>
              <a:rPr lang="en-GB" sz="2200" b="1" dirty="0">
                <a:solidFill>
                  <a:schemeClr val="accent2">
                    <a:lumMod val="75000"/>
                  </a:schemeClr>
                </a:solidFill>
              </a:rPr>
            </a:br>
            <a:r>
              <a:rPr lang="en-GB" sz="2200" b="1" dirty="0">
                <a:solidFill>
                  <a:schemeClr val="accent2">
                    <a:lumMod val="75000"/>
                  </a:schemeClr>
                </a:solidFill>
              </a:rPr>
              <a:t>a high school diploma. </a:t>
            </a:r>
            <a:r>
              <a:rPr lang="en-GB" sz="2200" dirty="0">
                <a:solidFill>
                  <a:schemeClr val="accent2">
                    <a:lumMod val="75000"/>
                  </a:schemeClr>
                </a:solidFill>
              </a:rPr>
              <a:t>We must make sure that our children, particularly those who are traditionally underserved, are prepared for and have access to postsecondary education.</a:t>
            </a:r>
            <a:endParaRPr lang="en-GB" sz="2000" dirty="0">
              <a:solidFill>
                <a:schemeClr val="accent2">
                  <a:lumMod val="75000"/>
                </a:schemeClr>
              </a:solidFill>
            </a:endParaRPr>
          </a:p>
          <a:p>
            <a:pPr algn="r"/>
            <a:r>
              <a:rPr lang="en-GB" sz="1600" dirty="0">
                <a:solidFill>
                  <a:schemeClr val="accent2">
                    <a:lumMod val="75000"/>
                  </a:schemeClr>
                </a:solidFill>
              </a:rPr>
              <a:t>–Gov. Bob Wise, Alliance for Excellent Education</a:t>
            </a:r>
          </a:p>
          <a:p>
            <a:endParaRPr lang="en-GB" sz="2000" dirty="0">
              <a:solidFill>
                <a:schemeClr val="accent2">
                  <a:lumMod val="75000"/>
                </a:schemeClr>
              </a:solidFill>
            </a:endParaRPr>
          </a:p>
        </p:txBody>
      </p:sp>
      <p:sp>
        <p:nvSpPr>
          <p:cNvPr id="11" name="TextBox 10">
            <a:extLst>
              <a:ext uri="{FF2B5EF4-FFF2-40B4-BE49-F238E27FC236}">
                <a16:creationId xmlns:a16="http://schemas.microsoft.com/office/drawing/2014/main" id="{86E28808-2781-4247-92D6-2A9CAB8E97D8}"/>
              </a:ext>
            </a:extLst>
          </p:cNvPr>
          <p:cNvSpPr txBox="1"/>
          <p:nvPr/>
        </p:nvSpPr>
        <p:spPr>
          <a:xfrm>
            <a:off x="292100" y="3760252"/>
            <a:ext cx="927101" cy="1846659"/>
          </a:xfrm>
          <a:prstGeom prst="rect">
            <a:avLst/>
          </a:prstGeom>
          <a:noFill/>
        </p:spPr>
        <p:txBody>
          <a:bodyPr wrap="square" lIns="0" tIns="0" rIns="0" bIns="0" rtlCol="0">
            <a:spAutoFit/>
          </a:bodyPr>
          <a:lstStyle/>
          <a:p>
            <a:r>
              <a:rPr lang="en-GB" sz="12000" b="1" dirty="0">
                <a:solidFill>
                  <a:schemeClr val="accent2">
                    <a:lumMod val="75000"/>
                  </a:schemeClr>
                </a:solidFill>
              </a:rPr>
              <a:t>“</a:t>
            </a:r>
          </a:p>
        </p:txBody>
      </p:sp>
    </p:spTree>
    <p:extLst>
      <p:ext uri="{BB962C8B-B14F-4D97-AF65-F5344CB8AC3E}">
        <p14:creationId xmlns:p14="http://schemas.microsoft.com/office/powerpoint/2010/main" val="41274899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F5403-3792-4357-A9E1-173107B4FEFC}"/>
              </a:ext>
            </a:extLst>
          </p:cNvPr>
          <p:cNvSpPr>
            <a:spLocks noGrp="1"/>
          </p:cNvSpPr>
          <p:nvPr>
            <p:ph type="title"/>
          </p:nvPr>
        </p:nvSpPr>
        <p:spPr/>
        <p:txBody>
          <a:bodyPr/>
          <a:lstStyle/>
          <a:p>
            <a:r>
              <a:rPr lang="en-US" sz="3200" dirty="0"/>
              <a:t>A New Approach to Algebra and Geometry</a:t>
            </a:r>
          </a:p>
        </p:txBody>
      </p:sp>
      <p:sp>
        <p:nvSpPr>
          <p:cNvPr id="3" name="Content Placeholder 2">
            <a:extLst>
              <a:ext uri="{FF2B5EF4-FFF2-40B4-BE49-F238E27FC236}">
                <a16:creationId xmlns:a16="http://schemas.microsoft.com/office/drawing/2014/main" id="{4DEE74C6-4A92-478F-8B09-48D9ACCC2639}"/>
              </a:ext>
            </a:extLst>
          </p:cNvPr>
          <p:cNvSpPr>
            <a:spLocks noGrp="1"/>
          </p:cNvSpPr>
          <p:nvPr>
            <p:ph idx="1"/>
          </p:nvPr>
        </p:nvSpPr>
        <p:spPr>
          <a:xfrm>
            <a:off x="508000" y="1547904"/>
            <a:ext cx="6668977" cy="4157330"/>
          </a:xfrm>
        </p:spPr>
        <p:txBody>
          <a:bodyPr>
            <a:normAutofit fontScale="92500" lnSpcReduction="10000"/>
          </a:bodyPr>
          <a:lstStyle/>
          <a:p>
            <a:r>
              <a:rPr lang="en-US" dirty="0"/>
              <a:t>Pathway2Careers has designed new math curricula for algebra and geometry.</a:t>
            </a:r>
          </a:p>
          <a:p>
            <a:pPr marL="0" indent="0">
              <a:buNone/>
            </a:pPr>
            <a:endParaRPr lang="en-US" dirty="0"/>
          </a:p>
          <a:p>
            <a:r>
              <a:rPr lang="en-US" dirty="0"/>
              <a:t>The emphasis is on demonstrating authentic application of fundamental math concepts in meaningful on-the-job examples and exercises.</a:t>
            </a:r>
          </a:p>
          <a:p>
            <a:pPr marL="0" indent="0">
              <a:buNone/>
            </a:pPr>
            <a:endParaRPr lang="en-US" dirty="0"/>
          </a:p>
          <a:p>
            <a:r>
              <a:rPr lang="en-US" b="1" dirty="0">
                <a:solidFill>
                  <a:schemeClr val="accent6"/>
                </a:solidFill>
              </a:rPr>
              <a:t>Primary Objective: </a:t>
            </a:r>
            <a:r>
              <a:rPr lang="en-US" dirty="0"/>
              <a:t>Assist students in learning critical math skills and understanding the value of these skills in the workplace.</a:t>
            </a:r>
          </a:p>
        </p:txBody>
      </p:sp>
      <p:pic>
        <p:nvPicPr>
          <p:cNvPr id="4" name="Picture 3">
            <a:hlinkClick r:id="rId3"/>
            <a:extLst>
              <a:ext uri="{FF2B5EF4-FFF2-40B4-BE49-F238E27FC236}">
                <a16:creationId xmlns:a16="http://schemas.microsoft.com/office/drawing/2014/main" id="{9D03D4B1-4BFA-406D-BEBC-5D743074BAA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47098" y="952147"/>
            <a:ext cx="4078124" cy="5348844"/>
          </a:xfrm>
          <a:prstGeom prst="rect">
            <a:avLst/>
          </a:prstGeom>
          <a:ln>
            <a:solidFill>
              <a:schemeClr val="bg1">
                <a:lumMod val="8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75069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F5403-3792-4357-A9E1-173107B4FEFC}"/>
              </a:ext>
            </a:extLst>
          </p:cNvPr>
          <p:cNvSpPr>
            <a:spLocks noGrp="1"/>
          </p:cNvSpPr>
          <p:nvPr>
            <p:ph type="title"/>
          </p:nvPr>
        </p:nvSpPr>
        <p:spPr/>
        <p:txBody>
          <a:bodyPr/>
          <a:lstStyle/>
          <a:p>
            <a:r>
              <a:rPr lang="en-US" sz="3200" dirty="0"/>
              <a:t>A New Approach to Algebra and Geometry</a:t>
            </a:r>
          </a:p>
        </p:txBody>
      </p:sp>
      <p:sp>
        <p:nvSpPr>
          <p:cNvPr id="3" name="Content Placeholder 2">
            <a:extLst>
              <a:ext uri="{FF2B5EF4-FFF2-40B4-BE49-F238E27FC236}">
                <a16:creationId xmlns:a16="http://schemas.microsoft.com/office/drawing/2014/main" id="{4DEE74C6-4A92-478F-8B09-48D9ACCC2639}"/>
              </a:ext>
            </a:extLst>
          </p:cNvPr>
          <p:cNvSpPr>
            <a:spLocks noGrp="1"/>
          </p:cNvSpPr>
          <p:nvPr>
            <p:ph idx="1"/>
          </p:nvPr>
        </p:nvSpPr>
        <p:spPr>
          <a:xfrm>
            <a:off x="284765" y="1307805"/>
            <a:ext cx="4223490" cy="4781023"/>
          </a:xfrm>
        </p:spPr>
        <p:txBody>
          <a:bodyPr>
            <a:normAutofit fontScale="77500" lnSpcReduction="20000"/>
          </a:bodyPr>
          <a:lstStyle/>
          <a:p>
            <a:endParaRPr lang="en-US" dirty="0"/>
          </a:p>
          <a:p>
            <a:r>
              <a:rPr lang="en-US" dirty="0"/>
              <a:t>Over </a:t>
            </a:r>
            <a:r>
              <a:rPr lang="en-US" dirty="0">
                <a:solidFill>
                  <a:schemeClr val="accent2"/>
                </a:solidFill>
              </a:rPr>
              <a:t>100 different careers </a:t>
            </a:r>
            <a:r>
              <a:rPr lang="en-US" dirty="0"/>
              <a:t>are featured in the curricula.</a:t>
            </a:r>
          </a:p>
          <a:p>
            <a:endParaRPr lang="en-US" dirty="0"/>
          </a:p>
          <a:p>
            <a:r>
              <a:rPr lang="en-US" dirty="0"/>
              <a:t>Each lesson offers in-depth exploration of specific math concepts in the context of a spotlighted career.</a:t>
            </a:r>
          </a:p>
          <a:p>
            <a:endParaRPr lang="en-US" dirty="0"/>
          </a:p>
          <a:p>
            <a:pPr>
              <a:spcAft>
                <a:spcPts val="1200"/>
              </a:spcAft>
            </a:pPr>
            <a:r>
              <a:rPr lang="en-US" dirty="0"/>
              <a:t>Occupations represent </a:t>
            </a:r>
            <a:r>
              <a:rPr lang="en-US" dirty="0">
                <a:solidFill>
                  <a:schemeClr val="accent2"/>
                </a:solidFill>
              </a:rPr>
              <a:t>high-value careers</a:t>
            </a:r>
            <a:r>
              <a:rPr lang="en-US" dirty="0"/>
              <a:t> in multiple fields.</a:t>
            </a:r>
          </a:p>
          <a:p>
            <a:pPr lvl="1"/>
            <a:r>
              <a:rPr lang="en-US" dirty="0"/>
              <a:t>High-Demand </a:t>
            </a:r>
            <a:r>
              <a:rPr lang="en-US" sz="2100" dirty="0"/>
              <a:t>(O*NET Bright Outlook)</a:t>
            </a:r>
          </a:p>
          <a:p>
            <a:pPr lvl="1"/>
            <a:endParaRPr lang="en-US" dirty="0"/>
          </a:p>
          <a:p>
            <a:pPr lvl="1"/>
            <a:r>
              <a:rPr lang="en-US" dirty="0"/>
              <a:t>High-Wage </a:t>
            </a:r>
            <a:r>
              <a:rPr lang="en-US" sz="2100" dirty="0"/>
              <a:t>(above $35,000)</a:t>
            </a:r>
          </a:p>
          <a:p>
            <a:pPr lvl="1"/>
            <a:endParaRPr lang="en-US" sz="2100" dirty="0"/>
          </a:p>
          <a:p>
            <a:pPr lvl="1"/>
            <a:r>
              <a:rPr lang="en-US" sz="2300" dirty="0"/>
              <a:t>All 16 Career Clusters</a:t>
            </a:r>
            <a:endParaRPr lang="en-US" sz="2500" dirty="0"/>
          </a:p>
          <a:p>
            <a:pPr marL="0" indent="0">
              <a:buNone/>
            </a:pPr>
            <a:endParaRPr lang="en-US" dirty="0"/>
          </a:p>
        </p:txBody>
      </p:sp>
      <p:pic>
        <p:nvPicPr>
          <p:cNvPr id="8" name="Picture 7">
            <a:hlinkClick r:id="rId3"/>
            <a:extLst>
              <a:ext uri="{FF2B5EF4-FFF2-40B4-BE49-F238E27FC236}">
                <a16:creationId xmlns:a16="http://schemas.microsoft.com/office/drawing/2014/main" id="{D568EAB0-40E2-40E6-8744-A8C5025C52C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42725" y="1465094"/>
            <a:ext cx="7058787" cy="4509556"/>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9" name="Rectangle 8">
            <a:extLst>
              <a:ext uri="{FF2B5EF4-FFF2-40B4-BE49-F238E27FC236}">
                <a16:creationId xmlns:a16="http://schemas.microsoft.com/office/drawing/2014/main" id="{63EC0F2F-FBEA-46F9-8B70-06060DC1E621}"/>
              </a:ext>
            </a:extLst>
          </p:cNvPr>
          <p:cNvSpPr/>
          <p:nvPr/>
        </p:nvSpPr>
        <p:spPr>
          <a:xfrm>
            <a:off x="4834061" y="2636874"/>
            <a:ext cx="6677246" cy="361507"/>
          </a:xfrm>
          <a:prstGeom prst="rect">
            <a:avLst/>
          </a:prstGeom>
          <a:noFill/>
          <a:ln w="508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BDFD18DB-0FD2-42F3-8DA4-9E025E505F65}"/>
              </a:ext>
            </a:extLst>
          </p:cNvPr>
          <p:cNvCxnSpPr/>
          <p:nvPr/>
        </p:nvCxnSpPr>
        <p:spPr>
          <a:xfrm flipH="1">
            <a:off x="10554377" y="1765005"/>
            <a:ext cx="850605" cy="871869"/>
          </a:xfrm>
          <a:prstGeom prst="straightConnector1">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D5101A2B-4BDD-4428-9EDA-37EBE06B32AC}"/>
              </a:ext>
            </a:extLst>
          </p:cNvPr>
          <p:cNvCxnSpPr/>
          <p:nvPr/>
        </p:nvCxnSpPr>
        <p:spPr>
          <a:xfrm flipH="1">
            <a:off x="6634507" y="1765005"/>
            <a:ext cx="850605" cy="871869"/>
          </a:xfrm>
          <a:prstGeom prst="straightConnector1">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87180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F5403-3792-4357-A9E1-173107B4FEFC}"/>
              </a:ext>
            </a:extLst>
          </p:cNvPr>
          <p:cNvSpPr>
            <a:spLocks noGrp="1"/>
          </p:cNvSpPr>
          <p:nvPr>
            <p:ph type="title"/>
          </p:nvPr>
        </p:nvSpPr>
        <p:spPr/>
        <p:txBody>
          <a:bodyPr/>
          <a:lstStyle/>
          <a:p>
            <a:r>
              <a:rPr lang="en-US" sz="3200" dirty="0"/>
              <a:t>A New Approach to Algebra and Geometry</a:t>
            </a:r>
          </a:p>
        </p:txBody>
      </p:sp>
      <p:sp>
        <p:nvSpPr>
          <p:cNvPr id="3" name="Content Placeholder 2">
            <a:extLst>
              <a:ext uri="{FF2B5EF4-FFF2-40B4-BE49-F238E27FC236}">
                <a16:creationId xmlns:a16="http://schemas.microsoft.com/office/drawing/2014/main" id="{4DEE74C6-4A92-478F-8B09-48D9ACCC2639}"/>
              </a:ext>
            </a:extLst>
          </p:cNvPr>
          <p:cNvSpPr>
            <a:spLocks noGrp="1"/>
          </p:cNvSpPr>
          <p:nvPr>
            <p:ph idx="1"/>
          </p:nvPr>
        </p:nvSpPr>
        <p:spPr>
          <a:xfrm>
            <a:off x="507999" y="1298448"/>
            <a:ext cx="6668977" cy="4815273"/>
          </a:xfrm>
        </p:spPr>
        <p:txBody>
          <a:bodyPr>
            <a:normAutofit/>
          </a:bodyPr>
          <a:lstStyle/>
          <a:p>
            <a:pPr>
              <a:spcAft>
                <a:spcPts val="1200"/>
              </a:spcAft>
            </a:pPr>
            <a:r>
              <a:rPr lang="en-US" dirty="0"/>
              <a:t>Each student lesson begins with a comprehensive career overview that introduces students to:</a:t>
            </a:r>
          </a:p>
          <a:p>
            <a:pPr marL="989012" lvl="1" indent="-342900">
              <a:spcAft>
                <a:spcPts val="1200"/>
              </a:spcAft>
              <a:buFont typeface="Wingdings" panose="05000000000000000000" pitchFamily="2" charset="2"/>
              <a:buChar char="Ø"/>
            </a:pPr>
            <a:r>
              <a:rPr lang="en-US" sz="2000" dirty="0"/>
              <a:t>Job Duties and Responsibilities</a:t>
            </a:r>
          </a:p>
          <a:p>
            <a:pPr marL="989012" lvl="1" indent="-342900">
              <a:spcAft>
                <a:spcPts val="1200"/>
              </a:spcAft>
              <a:buFont typeface="Wingdings" panose="05000000000000000000" pitchFamily="2" charset="2"/>
              <a:buChar char="Ø"/>
            </a:pPr>
            <a:r>
              <a:rPr lang="en-US" sz="2000" dirty="0"/>
              <a:t>Education Requirements</a:t>
            </a:r>
          </a:p>
          <a:p>
            <a:pPr marL="989012" lvl="1" indent="-342900">
              <a:spcAft>
                <a:spcPts val="1200"/>
              </a:spcAft>
              <a:buFont typeface="Wingdings" panose="05000000000000000000" pitchFamily="2" charset="2"/>
              <a:buChar char="Ø"/>
            </a:pPr>
            <a:r>
              <a:rPr lang="en-US" sz="2000" dirty="0"/>
              <a:t>Types of Employers</a:t>
            </a:r>
          </a:p>
          <a:p>
            <a:pPr marL="989012" lvl="1" indent="-342900">
              <a:spcAft>
                <a:spcPts val="1200"/>
              </a:spcAft>
              <a:buFont typeface="Wingdings" panose="05000000000000000000" pitchFamily="2" charset="2"/>
              <a:buChar char="Ø"/>
            </a:pPr>
            <a:r>
              <a:rPr lang="en-US" sz="2000" dirty="0"/>
              <a:t>Career Cluster and Pathway</a:t>
            </a:r>
          </a:p>
          <a:p>
            <a:pPr marL="989012" lvl="1" indent="-342900">
              <a:spcAft>
                <a:spcPts val="1200"/>
              </a:spcAft>
              <a:buFont typeface="Wingdings" panose="05000000000000000000" pitchFamily="2" charset="2"/>
              <a:buChar char="Ø"/>
            </a:pPr>
            <a:r>
              <a:rPr lang="en-US" sz="2000" dirty="0"/>
              <a:t>Labor Market Data (wage and demand projections)</a:t>
            </a:r>
          </a:p>
          <a:p>
            <a:pPr marL="989012" lvl="1" indent="-342900">
              <a:spcAft>
                <a:spcPts val="1200"/>
              </a:spcAft>
              <a:buFont typeface="Wingdings" panose="05000000000000000000" pitchFamily="2" charset="2"/>
              <a:buChar char="Ø"/>
            </a:pPr>
            <a:r>
              <a:rPr lang="en-US" sz="2000" dirty="0"/>
              <a:t>Occupation-Related Math Concepts</a:t>
            </a:r>
          </a:p>
          <a:p>
            <a:pPr marL="989012" lvl="1" indent="-342900">
              <a:spcAft>
                <a:spcPts val="1200"/>
              </a:spcAft>
              <a:buFont typeface="Wingdings" panose="05000000000000000000" pitchFamily="2" charset="2"/>
              <a:buChar char="Ø"/>
            </a:pPr>
            <a:r>
              <a:rPr lang="en-US" sz="2000" dirty="0"/>
              <a:t>Common Work Tasks</a:t>
            </a:r>
          </a:p>
        </p:txBody>
      </p:sp>
      <p:pic>
        <p:nvPicPr>
          <p:cNvPr id="4" name="Picture 3">
            <a:hlinkClick r:id="rId2"/>
            <a:extLst>
              <a:ext uri="{FF2B5EF4-FFF2-40B4-BE49-F238E27FC236}">
                <a16:creationId xmlns:a16="http://schemas.microsoft.com/office/drawing/2014/main" id="{9D03D4B1-4BFA-406D-BEBC-5D743074BAA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06855" y="903663"/>
            <a:ext cx="4152553" cy="5446465"/>
          </a:xfrm>
          <a:prstGeom prst="rect">
            <a:avLst/>
          </a:prstGeom>
          <a:ln>
            <a:solidFill>
              <a:schemeClr val="bg1">
                <a:lumMod val="8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632895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F5403-3792-4357-A9E1-173107B4FEFC}"/>
              </a:ext>
            </a:extLst>
          </p:cNvPr>
          <p:cNvSpPr>
            <a:spLocks noGrp="1"/>
          </p:cNvSpPr>
          <p:nvPr>
            <p:ph type="title"/>
          </p:nvPr>
        </p:nvSpPr>
        <p:spPr/>
        <p:txBody>
          <a:bodyPr/>
          <a:lstStyle/>
          <a:p>
            <a:r>
              <a:rPr lang="en-US" sz="3200" dirty="0"/>
              <a:t>A New Approach to Algebra and Geometry</a:t>
            </a:r>
          </a:p>
        </p:txBody>
      </p:sp>
      <p:sp>
        <p:nvSpPr>
          <p:cNvPr id="3" name="Content Placeholder 2">
            <a:extLst>
              <a:ext uri="{FF2B5EF4-FFF2-40B4-BE49-F238E27FC236}">
                <a16:creationId xmlns:a16="http://schemas.microsoft.com/office/drawing/2014/main" id="{4DEE74C6-4A92-478F-8B09-48D9ACCC2639}"/>
              </a:ext>
            </a:extLst>
          </p:cNvPr>
          <p:cNvSpPr>
            <a:spLocks noGrp="1"/>
          </p:cNvSpPr>
          <p:nvPr>
            <p:ph idx="1"/>
          </p:nvPr>
        </p:nvSpPr>
        <p:spPr>
          <a:xfrm>
            <a:off x="507999" y="1570615"/>
            <a:ext cx="6116085" cy="4543105"/>
          </a:xfrm>
        </p:spPr>
        <p:txBody>
          <a:bodyPr>
            <a:normAutofit fontScale="92500" lnSpcReduction="10000"/>
          </a:bodyPr>
          <a:lstStyle/>
          <a:p>
            <a:pPr>
              <a:spcAft>
                <a:spcPts val="2400"/>
              </a:spcAft>
            </a:pPr>
            <a:r>
              <a:rPr lang="en-US" dirty="0"/>
              <a:t>Career overviews provide students with information that can help them connect with the career examples in the lessons.</a:t>
            </a:r>
          </a:p>
          <a:p>
            <a:pPr>
              <a:spcAft>
                <a:spcPts val="1200"/>
              </a:spcAft>
            </a:pPr>
            <a:r>
              <a:rPr lang="en-US" dirty="0"/>
              <a:t>These overviews also increase students’ </a:t>
            </a:r>
            <a:r>
              <a:rPr lang="en-US" dirty="0">
                <a:solidFill>
                  <a:schemeClr val="accent2"/>
                </a:solidFill>
              </a:rPr>
              <a:t>exposure</a:t>
            </a:r>
            <a:r>
              <a:rPr lang="en-US" dirty="0"/>
              <a:t> to viable occupations, which can encourage…</a:t>
            </a:r>
          </a:p>
          <a:p>
            <a:pPr lvl="1">
              <a:spcAft>
                <a:spcPts val="1200"/>
              </a:spcAft>
            </a:pPr>
            <a:r>
              <a:rPr lang="en-US" dirty="0"/>
              <a:t>awareness of a wide range of high-value occupations in various career fields.</a:t>
            </a:r>
          </a:p>
          <a:p>
            <a:pPr lvl="1">
              <a:spcAft>
                <a:spcPts val="1200"/>
              </a:spcAft>
            </a:pPr>
            <a:r>
              <a:rPr lang="en-US" dirty="0"/>
              <a:t>informed career decisions.</a:t>
            </a:r>
          </a:p>
          <a:p>
            <a:pPr lvl="1">
              <a:spcAft>
                <a:spcPts val="1200"/>
              </a:spcAft>
            </a:pPr>
            <a:r>
              <a:rPr lang="en-US" dirty="0"/>
              <a:t>interest in additional career exploration.</a:t>
            </a:r>
          </a:p>
          <a:p>
            <a:pPr>
              <a:spcAft>
                <a:spcPts val="1200"/>
              </a:spcAft>
            </a:pPr>
            <a:endParaRPr lang="en-US" dirty="0"/>
          </a:p>
        </p:txBody>
      </p:sp>
      <p:pic>
        <p:nvPicPr>
          <p:cNvPr id="4" name="Picture 3">
            <a:hlinkClick r:id="rId2"/>
            <a:extLst>
              <a:ext uri="{FF2B5EF4-FFF2-40B4-BE49-F238E27FC236}">
                <a16:creationId xmlns:a16="http://schemas.microsoft.com/office/drawing/2014/main" id="{9D03D4B1-4BFA-406D-BEBC-5D743074BAA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06855" y="903663"/>
            <a:ext cx="4152553" cy="5446465"/>
          </a:xfrm>
          <a:prstGeom prst="rect">
            <a:avLst/>
          </a:prstGeom>
          <a:ln>
            <a:solidFill>
              <a:schemeClr val="bg1">
                <a:lumMod val="8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561905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F5403-3792-4357-A9E1-173107B4FEFC}"/>
              </a:ext>
            </a:extLst>
          </p:cNvPr>
          <p:cNvSpPr>
            <a:spLocks noGrp="1"/>
          </p:cNvSpPr>
          <p:nvPr>
            <p:ph type="title"/>
          </p:nvPr>
        </p:nvSpPr>
        <p:spPr/>
        <p:txBody>
          <a:bodyPr/>
          <a:lstStyle/>
          <a:p>
            <a:r>
              <a:rPr lang="en-US" sz="3200" dirty="0"/>
              <a:t>A New Approach to Algebra and Geometry</a:t>
            </a:r>
          </a:p>
        </p:txBody>
      </p:sp>
      <p:sp>
        <p:nvSpPr>
          <p:cNvPr id="3" name="Content Placeholder 2">
            <a:extLst>
              <a:ext uri="{FF2B5EF4-FFF2-40B4-BE49-F238E27FC236}">
                <a16:creationId xmlns:a16="http://schemas.microsoft.com/office/drawing/2014/main" id="{4DEE74C6-4A92-478F-8B09-48D9ACCC2639}"/>
              </a:ext>
            </a:extLst>
          </p:cNvPr>
          <p:cNvSpPr>
            <a:spLocks noGrp="1"/>
          </p:cNvSpPr>
          <p:nvPr>
            <p:ph idx="1"/>
          </p:nvPr>
        </p:nvSpPr>
        <p:spPr>
          <a:xfrm>
            <a:off x="232633" y="1473798"/>
            <a:ext cx="5974530" cy="4639923"/>
          </a:xfrm>
        </p:spPr>
        <p:txBody>
          <a:bodyPr>
            <a:normAutofit lnSpcReduction="10000"/>
          </a:bodyPr>
          <a:lstStyle/>
          <a:p>
            <a:pPr>
              <a:spcAft>
                <a:spcPts val="2400"/>
              </a:spcAft>
            </a:pPr>
            <a:r>
              <a:rPr lang="en-US" dirty="0"/>
              <a:t>As students progress through each lesson they are shown “math at work.”</a:t>
            </a:r>
          </a:p>
          <a:p>
            <a:pPr>
              <a:spcAft>
                <a:spcPts val="2400"/>
              </a:spcAft>
            </a:pPr>
            <a:r>
              <a:rPr lang="en-US" dirty="0"/>
              <a:t>Targeted concepts are applied to several authentic work tasks.</a:t>
            </a:r>
          </a:p>
          <a:p>
            <a:pPr>
              <a:spcAft>
                <a:spcPts val="1200"/>
              </a:spcAft>
            </a:pPr>
            <a:r>
              <a:rPr lang="en-US" dirty="0"/>
              <a:t>Students work through the examples and learn how the specific algebra or geometry concepts are relevant to the work individuals do in that occupation.</a:t>
            </a:r>
          </a:p>
          <a:p>
            <a:pPr>
              <a:spcAft>
                <a:spcPts val="1200"/>
              </a:spcAft>
            </a:pPr>
            <a:endParaRPr lang="en-US" dirty="0"/>
          </a:p>
          <a:p>
            <a:pPr>
              <a:spcAft>
                <a:spcPts val="1200"/>
              </a:spcAft>
            </a:pPr>
            <a:endParaRPr lang="en-US" dirty="0"/>
          </a:p>
        </p:txBody>
      </p:sp>
      <p:pic>
        <p:nvPicPr>
          <p:cNvPr id="5" name="Picture 4">
            <a:hlinkClick r:id="rId3"/>
            <a:extLst>
              <a:ext uri="{FF2B5EF4-FFF2-40B4-BE49-F238E27FC236}">
                <a16:creationId xmlns:a16="http://schemas.microsoft.com/office/drawing/2014/main" id="{1195233C-6815-458D-9C82-8667EE2D003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90002" y="1183340"/>
            <a:ext cx="5423091" cy="5069607"/>
          </a:xfrm>
          <a:prstGeom prst="rect">
            <a:avLst/>
          </a:prstGeom>
          <a:ln>
            <a:solidFill>
              <a:schemeClr val="bg1">
                <a:lumMod val="8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9913372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F5403-3792-4357-A9E1-173107B4FEFC}"/>
              </a:ext>
            </a:extLst>
          </p:cNvPr>
          <p:cNvSpPr>
            <a:spLocks noGrp="1"/>
          </p:cNvSpPr>
          <p:nvPr>
            <p:ph type="title"/>
          </p:nvPr>
        </p:nvSpPr>
        <p:spPr/>
        <p:txBody>
          <a:bodyPr/>
          <a:lstStyle/>
          <a:p>
            <a:r>
              <a:rPr lang="en-US" sz="3200" dirty="0"/>
              <a:t>A New Approach to Algebra and Geometry</a:t>
            </a:r>
          </a:p>
        </p:txBody>
      </p:sp>
      <p:sp>
        <p:nvSpPr>
          <p:cNvPr id="3" name="Content Placeholder 2">
            <a:extLst>
              <a:ext uri="{FF2B5EF4-FFF2-40B4-BE49-F238E27FC236}">
                <a16:creationId xmlns:a16="http://schemas.microsoft.com/office/drawing/2014/main" id="{4DEE74C6-4A92-478F-8B09-48D9ACCC2639}"/>
              </a:ext>
            </a:extLst>
          </p:cNvPr>
          <p:cNvSpPr>
            <a:spLocks noGrp="1"/>
          </p:cNvSpPr>
          <p:nvPr>
            <p:ph idx="1"/>
          </p:nvPr>
        </p:nvSpPr>
        <p:spPr>
          <a:xfrm>
            <a:off x="232632" y="1473798"/>
            <a:ext cx="6039075" cy="4399877"/>
          </a:xfrm>
        </p:spPr>
        <p:txBody>
          <a:bodyPr>
            <a:normAutofit lnSpcReduction="10000"/>
          </a:bodyPr>
          <a:lstStyle/>
          <a:p>
            <a:pPr>
              <a:spcAft>
                <a:spcPts val="2400"/>
              </a:spcAft>
            </a:pPr>
            <a:r>
              <a:rPr lang="en-US" dirty="0"/>
              <a:t>Multiple student exercises provide opportunities to practice using algebra and geometry in the context of the career.</a:t>
            </a:r>
          </a:p>
          <a:p>
            <a:pPr>
              <a:spcAft>
                <a:spcPts val="2400"/>
              </a:spcAft>
            </a:pPr>
            <a:r>
              <a:rPr lang="en-US" dirty="0"/>
              <a:t>These exercises build upon career examples presented earlier in the lesson (i.e., similar concepts and ideas are used). </a:t>
            </a:r>
          </a:p>
          <a:p>
            <a:pPr>
              <a:spcAft>
                <a:spcPts val="2400"/>
              </a:spcAft>
            </a:pPr>
            <a:r>
              <a:rPr lang="en-US" dirty="0"/>
              <a:t>Exercises can be completed in class or during independent study.</a:t>
            </a:r>
          </a:p>
        </p:txBody>
      </p:sp>
      <p:pic>
        <p:nvPicPr>
          <p:cNvPr id="4" name="Picture 3">
            <a:hlinkClick r:id="rId3"/>
            <a:extLst>
              <a:ext uri="{FF2B5EF4-FFF2-40B4-BE49-F238E27FC236}">
                <a16:creationId xmlns:a16="http://schemas.microsoft.com/office/drawing/2014/main" id="{29C5A07C-A7AF-45A2-93CB-EB5101D2FFE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47894" y="1656678"/>
            <a:ext cx="5611474" cy="3313354"/>
          </a:xfrm>
          <a:prstGeom prst="rect">
            <a:avLst/>
          </a:prstGeom>
          <a:noFill/>
          <a:ln>
            <a:solidFill>
              <a:schemeClr val="bg1">
                <a:lumMod val="8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501145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FA52E-5A6D-48AA-A7C3-8DE7D5FAAB67}"/>
              </a:ext>
            </a:extLst>
          </p:cNvPr>
          <p:cNvSpPr>
            <a:spLocks noGrp="1"/>
          </p:cNvSpPr>
          <p:nvPr>
            <p:ph type="title"/>
          </p:nvPr>
        </p:nvSpPr>
        <p:spPr/>
        <p:txBody>
          <a:bodyPr/>
          <a:lstStyle/>
          <a:p>
            <a:r>
              <a:rPr lang="en-US" sz="3200" dirty="0"/>
              <a:t>A New Approach to Algebra and Geometry</a:t>
            </a:r>
          </a:p>
        </p:txBody>
      </p:sp>
      <p:sp>
        <p:nvSpPr>
          <p:cNvPr id="3" name="Content Placeholder 2">
            <a:extLst>
              <a:ext uri="{FF2B5EF4-FFF2-40B4-BE49-F238E27FC236}">
                <a16:creationId xmlns:a16="http://schemas.microsoft.com/office/drawing/2014/main" id="{D231C202-CA63-4FDC-9278-1971CD8012AF}"/>
              </a:ext>
            </a:extLst>
          </p:cNvPr>
          <p:cNvSpPr>
            <a:spLocks noGrp="1"/>
          </p:cNvSpPr>
          <p:nvPr>
            <p:ph idx="1"/>
          </p:nvPr>
        </p:nvSpPr>
        <p:spPr>
          <a:xfrm>
            <a:off x="508000" y="1999604"/>
            <a:ext cx="6350001" cy="3133113"/>
          </a:xfrm>
        </p:spPr>
        <p:txBody>
          <a:bodyPr>
            <a:normAutofit lnSpcReduction="10000"/>
          </a:bodyPr>
          <a:lstStyle/>
          <a:p>
            <a:r>
              <a:rPr lang="en-US" dirty="0"/>
              <a:t>Practice is available at the end of each lesson that immerses students in the career.</a:t>
            </a:r>
          </a:p>
          <a:p>
            <a:endParaRPr lang="en-US" dirty="0"/>
          </a:p>
          <a:p>
            <a:r>
              <a:rPr lang="en-US" dirty="0"/>
              <a:t>This offers the opportunity for students to practice using the lesson-specific algebra or geometry skills in real, work-related problems and exercises.  </a:t>
            </a:r>
          </a:p>
        </p:txBody>
      </p:sp>
      <p:pic>
        <p:nvPicPr>
          <p:cNvPr id="4" name="Content Placeholder 6">
            <a:hlinkClick r:id="rId2"/>
            <a:extLst>
              <a:ext uri="{FF2B5EF4-FFF2-40B4-BE49-F238E27FC236}">
                <a16:creationId xmlns:a16="http://schemas.microsoft.com/office/drawing/2014/main" id="{A123C48D-E071-4B90-8B16-0ADA3000DF0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52041" y="933268"/>
            <a:ext cx="3905026" cy="5462015"/>
          </a:xfrm>
          <a:prstGeom prst="rect">
            <a:avLst/>
          </a:prstGeom>
          <a:ln>
            <a:solidFill>
              <a:schemeClr val="bg1">
                <a:lumMod val="8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350903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hlinkClick r:id="rId2"/>
            <a:extLst>
              <a:ext uri="{FF2B5EF4-FFF2-40B4-BE49-F238E27FC236}">
                <a16:creationId xmlns:a16="http://schemas.microsoft.com/office/drawing/2014/main" id="{39F2B2B5-18EC-4E13-B026-A9D1EE67A0C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54242" y="969126"/>
            <a:ext cx="3879158" cy="5398327"/>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29091182-C498-41DF-88DA-83A0FC64FCC6}"/>
              </a:ext>
            </a:extLst>
          </p:cNvPr>
          <p:cNvSpPr>
            <a:spLocks noGrp="1"/>
          </p:cNvSpPr>
          <p:nvPr>
            <p:ph type="title"/>
          </p:nvPr>
        </p:nvSpPr>
        <p:spPr/>
        <p:txBody>
          <a:bodyPr/>
          <a:lstStyle/>
          <a:p>
            <a:r>
              <a:rPr lang="en-US" sz="3200" dirty="0"/>
              <a:t>A New Approach to Algebra and Geometry</a:t>
            </a:r>
          </a:p>
        </p:txBody>
      </p:sp>
      <p:sp>
        <p:nvSpPr>
          <p:cNvPr id="13" name="Content Placeholder 12">
            <a:extLst>
              <a:ext uri="{FF2B5EF4-FFF2-40B4-BE49-F238E27FC236}">
                <a16:creationId xmlns:a16="http://schemas.microsoft.com/office/drawing/2014/main" id="{85A6A2E9-8A40-43C7-B5FB-1E37AC1A8D2D}"/>
              </a:ext>
            </a:extLst>
          </p:cNvPr>
          <p:cNvSpPr>
            <a:spLocks noGrp="1"/>
          </p:cNvSpPr>
          <p:nvPr>
            <p:ph idx="1"/>
          </p:nvPr>
        </p:nvSpPr>
        <p:spPr>
          <a:xfrm>
            <a:off x="508000" y="1477959"/>
            <a:ext cx="5935831" cy="4525963"/>
          </a:xfrm>
        </p:spPr>
        <p:txBody>
          <a:bodyPr>
            <a:normAutofit lnSpcReduction="10000"/>
          </a:bodyPr>
          <a:lstStyle/>
          <a:p>
            <a:pPr>
              <a:spcAft>
                <a:spcPts val="2400"/>
              </a:spcAft>
            </a:pPr>
            <a:r>
              <a:rPr lang="en-US" dirty="0"/>
              <a:t>Each lesson concludes with a check for students to complete.</a:t>
            </a:r>
          </a:p>
          <a:p>
            <a:pPr>
              <a:spcAft>
                <a:spcPts val="1200"/>
              </a:spcAft>
            </a:pPr>
            <a:r>
              <a:rPr lang="en-US" dirty="0"/>
              <a:t>A variety of question formats are used to evaluate learning.</a:t>
            </a:r>
          </a:p>
          <a:p>
            <a:pPr lvl="1">
              <a:spcAft>
                <a:spcPts val="2400"/>
              </a:spcAft>
            </a:pPr>
            <a:r>
              <a:rPr lang="en-US" dirty="0"/>
              <a:t>Multiple choice, matching, equation editing, open response…</a:t>
            </a:r>
          </a:p>
          <a:p>
            <a:pPr>
              <a:spcAft>
                <a:spcPts val="2400"/>
              </a:spcAft>
            </a:pPr>
            <a:r>
              <a:rPr lang="en-US" dirty="0"/>
              <a:t>These checks can be used as a formative assessment to review students’ learning and provide feedback.</a:t>
            </a:r>
          </a:p>
        </p:txBody>
      </p:sp>
    </p:spTree>
    <p:extLst>
      <p:ext uri="{BB962C8B-B14F-4D97-AF65-F5344CB8AC3E}">
        <p14:creationId xmlns:p14="http://schemas.microsoft.com/office/powerpoint/2010/main" val="15968930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76054-06BD-4997-ACB7-AA9D8AD58B8C}"/>
              </a:ext>
            </a:extLst>
          </p:cNvPr>
          <p:cNvSpPr>
            <a:spLocks noGrp="1"/>
          </p:cNvSpPr>
          <p:nvPr>
            <p:ph type="title"/>
          </p:nvPr>
        </p:nvSpPr>
        <p:spPr/>
        <p:txBody>
          <a:bodyPr/>
          <a:lstStyle/>
          <a:p>
            <a:r>
              <a:rPr lang="en-US" sz="3200" dirty="0"/>
              <a:t>A New Approach to Algebra and Geometry</a:t>
            </a:r>
          </a:p>
        </p:txBody>
      </p:sp>
      <p:sp>
        <p:nvSpPr>
          <p:cNvPr id="3" name="Content Placeholder 2">
            <a:extLst>
              <a:ext uri="{FF2B5EF4-FFF2-40B4-BE49-F238E27FC236}">
                <a16:creationId xmlns:a16="http://schemas.microsoft.com/office/drawing/2014/main" id="{85925C24-5797-452C-92AF-EA2FE8D3FD5E}"/>
              </a:ext>
            </a:extLst>
          </p:cNvPr>
          <p:cNvSpPr>
            <a:spLocks noGrp="1"/>
          </p:cNvSpPr>
          <p:nvPr>
            <p:ph idx="1"/>
          </p:nvPr>
        </p:nvSpPr>
        <p:spPr>
          <a:xfrm>
            <a:off x="507999" y="1421978"/>
            <a:ext cx="5309288" cy="4809855"/>
          </a:xfrm>
        </p:spPr>
        <p:txBody>
          <a:bodyPr>
            <a:normAutofit fontScale="85000" lnSpcReduction="20000"/>
          </a:bodyPr>
          <a:lstStyle/>
          <a:p>
            <a:pPr marL="0" indent="0">
              <a:spcAft>
                <a:spcPts val="1200"/>
              </a:spcAft>
              <a:buNone/>
            </a:pPr>
            <a:r>
              <a:rPr lang="en-US" b="1" dirty="0">
                <a:solidFill>
                  <a:schemeClr val="accent6"/>
                </a:solidFill>
              </a:rPr>
              <a:t>Common Core State Standards</a:t>
            </a:r>
          </a:p>
          <a:p>
            <a:pPr lvl="1">
              <a:spcAft>
                <a:spcPts val="1200"/>
              </a:spcAft>
            </a:pPr>
            <a:r>
              <a:rPr lang="en-US" dirty="0"/>
              <a:t>Lessons have been aligned directly with Common Core State Standards.</a:t>
            </a:r>
          </a:p>
          <a:p>
            <a:pPr lvl="1">
              <a:spcAft>
                <a:spcPts val="1200"/>
              </a:spcAft>
            </a:pPr>
            <a:r>
              <a:rPr lang="en-US" dirty="0"/>
              <a:t>Standards covered within each lesson have been clearly identified. </a:t>
            </a:r>
          </a:p>
          <a:p>
            <a:pPr lvl="1">
              <a:spcAft>
                <a:spcPts val="2400"/>
              </a:spcAft>
            </a:pPr>
            <a:r>
              <a:rPr lang="en-US" dirty="0"/>
              <a:t>This can assist with tracking skills and concepts explored in the lessons.</a:t>
            </a:r>
          </a:p>
          <a:p>
            <a:pPr marL="0" indent="0">
              <a:spcAft>
                <a:spcPts val="1200"/>
              </a:spcAft>
              <a:buNone/>
            </a:pPr>
            <a:r>
              <a:rPr lang="en-US" b="1" dirty="0">
                <a:solidFill>
                  <a:schemeClr val="accent6"/>
                </a:solidFill>
              </a:rPr>
              <a:t>Best Practices and Quality Content</a:t>
            </a:r>
          </a:p>
          <a:p>
            <a:pPr lvl="1">
              <a:spcAft>
                <a:spcPts val="1200"/>
              </a:spcAft>
            </a:pPr>
            <a:r>
              <a:rPr lang="en-US" dirty="0"/>
              <a:t>All lessons were written and evaluated by experts in math curriculum development.</a:t>
            </a:r>
          </a:p>
          <a:p>
            <a:pPr lvl="1">
              <a:spcAft>
                <a:spcPts val="1200"/>
              </a:spcAft>
            </a:pPr>
            <a:r>
              <a:rPr lang="en-US" dirty="0"/>
              <a:t>Lesson content is presented using well-established methods that align with best practices in math instruction.</a:t>
            </a:r>
          </a:p>
          <a:p>
            <a:pPr lvl="1">
              <a:spcAft>
                <a:spcPts val="1800"/>
              </a:spcAft>
            </a:pPr>
            <a:endParaRPr lang="en-US" dirty="0"/>
          </a:p>
          <a:p>
            <a:pPr lvl="1"/>
            <a:endParaRPr lang="en-US" dirty="0"/>
          </a:p>
        </p:txBody>
      </p:sp>
      <p:pic>
        <p:nvPicPr>
          <p:cNvPr id="5" name="Picture 4">
            <a:hlinkClick r:id="rId2"/>
            <a:extLst>
              <a:ext uri="{FF2B5EF4-FFF2-40B4-BE49-F238E27FC236}">
                <a16:creationId xmlns:a16="http://schemas.microsoft.com/office/drawing/2014/main" id="{BA9A0360-CBA7-4EB4-9EB6-14EA390E9F7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74890" y="1060215"/>
            <a:ext cx="5309288" cy="5171618"/>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6" name="Rectangle 5">
            <a:extLst>
              <a:ext uri="{FF2B5EF4-FFF2-40B4-BE49-F238E27FC236}">
                <a16:creationId xmlns:a16="http://schemas.microsoft.com/office/drawing/2014/main" id="{4F80C8B4-1FA5-4F5E-BC9E-044AA416187F}"/>
              </a:ext>
            </a:extLst>
          </p:cNvPr>
          <p:cNvSpPr/>
          <p:nvPr/>
        </p:nvSpPr>
        <p:spPr>
          <a:xfrm>
            <a:off x="8724453" y="1699708"/>
            <a:ext cx="828338" cy="4532125"/>
          </a:xfrm>
          <a:prstGeom prst="rect">
            <a:avLst/>
          </a:prstGeom>
          <a:noFill/>
          <a:ln w="508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32721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D9CCA-5263-46AB-9BEC-E225A081A3FA}"/>
              </a:ext>
            </a:extLst>
          </p:cNvPr>
          <p:cNvSpPr>
            <a:spLocks noGrp="1"/>
          </p:cNvSpPr>
          <p:nvPr>
            <p:ph type="title"/>
          </p:nvPr>
        </p:nvSpPr>
        <p:spPr/>
        <p:txBody>
          <a:bodyPr/>
          <a:lstStyle/>
          <a:p>
            <a:r>
              <a:rPr lang="en-US" sz="3200" dirty="0"/>
              <a:t>A New Approach to Algebra and Geometry</a:t>
            </a:r>
          </a:p>
        </p:txBody>
      </p:sp>
      <p:sp>
        <p:nvSpPr>
          <p:cNvPr id="3" name="Content Placeholder 2">
            <a:extLst>
              <a:ext uri="{FF2B5EF4-FFF2-40B4-BE49-F238E27FC236}">
                <a16:creationId xmlns:a16="http://schemas.microsoft.com/office/drawing/2014/main" id="{A66ACDA8-DBC5-4543-BAC2-9F6379593A62}"/>
              </a:ext>
            </a:extLst>
          </p:cNvPr>
          <p:cNvSpPr>
            <a:spLocks noGrp="1"/>
          </p:cNvSpPr>
          <p:nvPr>
            <p:ph idx="1"/>
          </p:nvPr>
        </p:nvSpPr>
        <p:spPr>
          <a:xfrm>
            <a:off x="387357" y="1352774"/>
            <a:ext cx="5574171" cy="5166898"/>
          </a:xfrm>
        </p:spPr>
        <p:txBody>
          <a:bodyPr>
            <a:normAutofit fontScale="70000" lnSpcReduction="20000"/>
          </a:bodyPr>
          <a:lstStyle/>
          <a:p>
            <a:pPr>
              <a:spcAft>
                <a:spcPts val="1200"/>
              </a:spcAft>
              <a:buClr>
                <a:srgbClr val="58585A"/>
              </a:buClr>
            </a:pPr>
            <a:r>
              <a:rPr lang="en-US" b="1" dirty="0">
                <a:solidFill>
                  <a:schemeClr val="accent6"/>
                </a:solidFill>
              </a:rPr>
              <a:t>Accessing the Lessons</a:t>
            </a:r>
          </a:p>
          <a:p>
            <a:pPr lvl="1">
              <a:spcAft>
                <a:spcPts val="600"/>
              </a:spcAft>
              <a:buClr>
                <a:srgbClr val="58585A"/>
              </a:buClr>
            </a:pPr>
            <a:r>
              <a:rPr lang="en-US" dirty="0"/>
              <a:t>Lessons are presented in the P2C LMS</a:t>
            </a:r>
          </a:p>
          <a:p>
            <a:pPr lvl="1">
              <a:spcAft>
                <a:spcPts val="600"/>
              </a:spcAft>
              <a:buClr>
                <a:srgbClr val="58585A"/>
              </a:buClr>
            </a:pPr>
            <a:r>
              <a:rPr lang="en-US" dirty="0"/>
              <a:t>Content can be searched and viewed online</a:t>
            </a:r>
          </a:p>
          <a:p>
            <a:pPr lvl="1">
              <a:spcAft>
                <a:spcPts val="600"/>
              </a:spcAft>
              <a:buClr>
                <a:srgbClr val="58585A"/>
              </a:buClr>
            </a:pPr>
            <a:r>
              <a:rPr lang="en-US" dirty="0"/>
              <a:t>Print/download PDF copies</a:t>
            </a:r>
          </a:p>
          <a:p>
            <a:pPr marL="0" indent="0">
              <a:buNone/>
            </a:pPr>
            <a:endParaRPr lang="en-US" dirty="0"/>
          </a:p>
          <a:p>
            <a:pPr>
              <a:spcAft>
                <a:spcPts val="600"/>
              </a:spcAft>
              <a:buClr>
                <a:srgbClr val="58585A"/>
              </a:buClr>
            </a:pPr>
            <a:r>
              <a:rPr lang="en-US" b="1" dirty="0">
                <a:solidFill>
                  <a:schemeClr val="accent6"/>
                </a:solidFill>
              </a:rPr>
              <a:t>Using the Lessons</a:t>
            </a:r>
          </a:p>
          <a:p>
            <a:pPr lvl="1">
              <a:spcAft>
                <a:spcPts val="600"/>
              </a:spcAft>
            </a:pPr>
            <a:r>
              <a:rPr lang="en-US" dirty="0"/>
              <a:t>Best implemented alongside core curriculum</a:t>
            </a:r>
          </a:p>
          <a:p>
            <a:pPr lvl="1">
              <a:spcAft>
                <a:spcPts val="600"/>
              </a:spcAft>
            </a:pPr>
            <a:r>
              <a:rPr lang="en-US" dirty="0"/>
              <a:t>Intended for use in a blended learning model where online content is combined with traditional classroom methods </a:t>
            </a:r>
          </a:p>
          <a:p>
            <a:pPr lvl="1"/>
            <a:endParaRPr lang="en-US" dirty="0"/>
          </a:p>
          <a:p>
            <a:pPr>
              <a:spcAft>
                <a:spcPts val="600"/>
              </a:spcAft>
              <a:buClr>
                <a:srgbClr val="58585A"/>
              </a:buClr>
            </a:pPr>
            <a:r>
              <a:rPr lang="en-US" b="1" dirty="0">
                <a:solidFill>
                  <a:schemeClr val="accent6"/>
                </a:solidFill>
              </a:rPr>
              <a:t>Additional Features</a:t>
            </a:r>
          </a:p>
          <a:p>
            <a:pPr lvl="1">
              <a:spcAft>
                <a:spcPts val="600"/>
              </a:spcAft>
            </a:pPr>
            <a:r>
              <a:rPr lang="en-US" dirty="0"/>
              <a:t>Teacher’s edition with guiding questions, enrichment, extension, and answer keys</a:t>
            </a:r>
          </a:p>
          <a:p>
            <a:pPr lvl="1">
              <a:spcAft>
                <a:spcPts val="600"/>
              </a:spcAft>
            </a:pPr>
            <a:r>
              <a:rPr lang="en-US" dirty="0"/>
              <a:t>Detailed scope and sequence</a:t>
            </a:r>
          </a:p>
          <a:p>
            <a:pPr lvl="1">
              <a:spcAft>
                <a:spcPts val="600"/>
              </a:spcAft>
            </a:pPr>
            <a:r>
              <a:rPr lang="en-US" dirty="0"/>
              <a:t>Teacher resources including videos and websites</a:t>
            </a:r>
          </a:p>
        </p:txBody>
      </p:sp>
      <p:pic>
        <p:nvPicPr>
          <p:cNvPr id="4" name="Picture 3">
            <a:hlinkClick r:id="rId2"/>
            <a:extLst>
              <a:ext uri="{FF2B5EF4-FFF2-40B4-BE49-F238E27FC236}">
                <a16:creationId xmlns:a16="http://schemas.microsoft.com/office/drawing/2014/main" id="{5A1BF1A4-BE0B-49A1-945D-749CC6DB94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41402" y="1432236"/>
            <a:ext cx="5790596" cy="4318410"/>
          </a:xfrm>
          <a:prstGeom prst="rect">
            <a:avLst/>
          </a:prstGeom>
          <a:ln>
            <a:solidFill>
              <a:schemeClr val="bg1">
                <a:lumMod val="8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41436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9D110-9F79-4E17-A042-641253D8FA12}"/>
              </a:ext>
            </a:extLst>
          </p:cNvPr>
          <p:cNvSpPr>
            <a:spLocks noGrp="1"/>
          </p:cNvSpPr>
          <p:nvPr>
            <p:ph type="title"/>
          </p:nvPr>
        </p:nvSpPr>
        <p:spPr>
          <a:xfrm>
            <a:off x="838201" y="365789"/>
            <a:ext cx="10515600" cy="735886"/>
          </a:xfrm>
        </p:spPr>
        <p:txBody>
          <a:bodyPr/>
          <a:lstStyle/>
          <a:p>
            <a:r>
              <a:rPr lang="en-US" dirty="0"/>
              <a:t>High-Demand Jobs</a:t>
            </a:r>
          </a:p>
        </p:txBody>
      </p:sp>
      <p:sp>
        <p:nvSpPr>
          <p:cNvPr id="4" name="Content Placeholder 2">
            <a:extLst>
              <a:ext uri="{FF2B5EF4-FFF2-40B4-BE49-F238E27FC236}">
                <a16:creationId xmlns:a16="http://schemas.microsoft.com/office/drawing/2014/main" id="{CA94DA44-DE4D-4442-B35B-2B8D4143BA67}"/>
              </a:ext>
            </a:extLst>
          </p:cNvPr>
          <p:cNvSpPr txBox="1">
            <a:spLocks/>
          </p:cNvSpPr>
          <p:nvPr/>
        </p:nvSpPr>
        <p:spPr>
          <a:xfrm>
            <a:off x="838201" y="1559859"/>
            <a:ext cx="4282439" cy="4617104"/>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0"/>
              </a:spcBef>
              <a:buFont typeface="Arial" panose="020B0604020202020204" pitchFamily="34" charset="0"/>
              <a:buChar char="•"/>
              <a:defRPr sz="2800" kern="1200">
                <a:solidFill>
                  <a:srgbClr val="58585A"/>
                </a:solidFill>
                <a:latin typeface="+mj-lt"/>
                <a:ea typeface="Malgun Gothic Semilight" panose="020B0502040204020203" pitchFamily="34" charset="-128"/>
                <a:cs typeface="Malgun Gothic Semilight" panose="020B0502040204020203" pitchFamily="34" charset="-128"/>
              </a:defRPr>
            </a:lvl1pPr>
            <a:lvl2pPr marL="685800" indent="-228600" algn="l" defTabSz="914400" rtl="0" eaLnBrk="1" latinLnBrk="0" hangingPunct="1">
              <a:lnSpc>
                <a:spcPct val="100000"/>
              </a:lnSpc>
              <a:spcBef>
                <a:spcPts val="0"/>
              </a:spcBef>
              <a:buFont typeface="Arial" panose="020B0604020202020204" pitchFamily="34" charset="0"/>
              <a:buChar char="•"/>
              <a:defRPr sz="2400" kern="1200">
                <a:solidFill>
                  <a:srgbClr val="58585A"/>
                </a:solidFill>
                <a:latin typeface="+mj-lt"/>
                <a:ea typeface="Malgun Gothic Semilight" panose="020B0502040204020203" pitchFamily="34" charset="-128"/>
                <a:cs typeface="Malgun Gothic Semilight" panose="020B0502040204020203" pitchFamily="34" charset="-128"/>
              </a:defRPr>
            </a:lvl2pPr>
            <a:lvl3pPr marL="1143000" indent="-228600" algn="l" defTabSz="914400" rtl="0" eaLnBrk="1" latinLnBrk="0" hangingPunct="1">
              <a:lnSpc>
                <a:spcPct val="100000"/>
              </a:lnSpc>
              <a:spcBef>
                <a:spcPts val="0"/>
              </a:spcBef>
              <a:buFont typeface="Arial" panose="020B0604020202020204" pitchFamily="34" charset="0"/>
              <a:buChar char="•"/>
              <a:defRPr sz="2000" kern="1200">
                <a:solidFill>
                  <a:srgbClr val="58585A"/>
                </a:solidFill>
                <a:latin typeface="+mj-lt"/>
                <a:ea typeface="Malgun Gothic Semilight" panose="020B0502040204020203" pitchFamily="34" charset="-128"/>
                <a:cs typeface="Malgun Gothic Semilight" panose="020B0502040204020203" pitchFamily="34" charset="-128"/>
              </a:defRPr>
            </a:lvl3pPr>
            <a:lvl4pPr marL="1600200" indent="-228600" algn="l" defTabSz="914400" rtl="0" eaLnBrk="1" latinLnBrk="0" hangingPunct="1">
              <a:lnSpc>
                <a:spcPct val="100000"/>
              </a:lnSpc>
              <a:spcBef>
                <a:spcPts val="0"/>
              </a:spcBef>
              <a:buFont typeface="Arial" panose="020B0604020202020204" pitchFamily="34" charset="0"/>
              <a:buChar char="•"/>
              <a:defRPr sz="1800" kern="1200">
                <a:solidFill>
                  <a:srgbClr val="58585A"/>
                </a:solidFill>
                <a:latin typeface="+mj-lt"/>
                <a:ea typeface="Malgun Gothic Semilight" panose="020B0502040204020203" pitchFamily="34" charset="-128"/>
                <a:cs typeface="Malgun Gothic Semilight" panose="020B0502040204020203" pitchFamily="34" charset="-128"/>
              </a:defRPr>
            </a:lvl4pPr>
            <a:lvl5pPr marL="2057400" indent="-228600" algn="l" defTabSz="914400" rtl="0" eaLnBrk="1" latinLnBrk="0" hangingPunct="1">
              <a:lnSpc>
                <a:spcPct val="100000"/>
              </a:lnSpc>
              <a:spcBef>
                <a:spcPts val="0"/>
              </a:spcBef>
              <a:buFont typeface="Arial" panose="020B0604020202020204" pitchFamily="34" charset="0"/>
              <a:buChar char="•"/>
              <a:defRPr sz="1800" kern="1200">
                <a:solidFill>
                  <a:srgbClr val="58585A"/>
                </a:solidFill>
                <a:latin typeface="+mj-lt"/>
                <a:ea typeface="Malgun Gothic Semilight" panose="020B0502040204020203" pitchFamily="34" charset="-128"/>
                <a:cs typeface="Malgun Gothic Semilight" panose="020B0502040204020203" pitchFamily="34" charset="-12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800" dirty="0"/>
          </a:p>
          <a:p>
            <a:pPr marL="0" indent="0">
              <a:buFont typeface="Arial" panose="020B0604020202020204" pitchFamily="34" charset="0"/>
              <a:buNone/>
            </a:pPr>
            <a:r>
              <a:rPr lang="en-US" sz="2200" dirty="0"/>
              <a:t>High-demand jobs will require advanced skills, with most requiring some postsecondary education.  </a:t>
            </a:r>
          </a:p>
        </p:txBody>
      </p:sp>
      <p:pic>
        <p:nvPicPr>
          <p:cNvPr id="5" name="Picture 4">
            <a:hlinkClick r:id="rId2"/>
            <a:extLst>
              <a:ext uri="{FF2B5EF4-FFF2-40B4-BE49-F238E27FC236}">
                <a16:creationId xmlns:a16="http://schemas.microsoft.com/office/drawing/2014/main" id="{8CA2A2CB-EEC3-4BDF-ADF0-006A49B99CA7}"/>
              </a:ext>
            </a:extLst>
          </p:cNvPr>
          <p:cNvPicPr>
            <a:picLocks noChangeAspect="1"/>
          </p:cNvPicPr>
          <p:nvPr/>
        </p:nvPicPr>
        <p:blipFill>
          <a:blip r:embed="rId3"/>
          <a:stretch>
            <a:fillRect/>
          </a:stretch>
        </p:blipFill>
        <p:spPr>
          <a:xfrm>
            <a:off x="5181601" y="549622"/>
            <a:ext cx="6679232" cy="5935770"/>
          </a:xfrm>
          <a:prstGeom prst="rect">
            <a:avLst/>
          </a:prstGeom>
          <a:ln>
            <a:noFill/>
          </a:ln>
        </p:spPr>
      </p:pic>
      <p:sp>
        <p:nvSpPr>
          <p:cNvPr id="6" name="TextBox 5">
            <a:extLst>
              <a:ext uri="{FF2B5EF4-FFF2-40B4-BE49-F238E27FC236}">
                <a16:creationId xmlns:a16="http://schemas.microsoft.com/office/drawing/2014/main" id="{290C99A3-EB04-4982-A364-D799213CDD55}"/>
              </a:ext>
            </a:extLst>
          </p:cNvPr>
          <p:cNvSpPr txBox="1"/>
          <p:nvPr/>
        </p:nvSpPr>
        <p:spPr>
          <a:xfrm>
            <a:off x="5765912" y="241845"/>
            <a:ext cx="5510609" cy="307777"/>
          </a:xfrm>
          <a:prstGeom prst="rect">
            <a:avLst/>
          </a:prstGeom>
          <a:noFill/>
        </p:spPr>
        <p:txBody>
          <a:bodyPr wrap="square" rtlCol="0">
            <a:spAutoFit/>
          </a:bodyPr>
          <a:lstStyle/>
          <a:p>
            <a:pPr algn="ctr"/>
            <a:r>
              <a:rPr lang="en-US" sz="1400" dirty="0">
                <a:solidFill>
                  <a:schemeClr val="accent6">
                    <a:lumMod val="75000"/>
                  </a:schemeClr>
                </a:solidFill>
                <a:effectLst>
                  <a:outerShdw blurRad="38100" dist="38100" dir="2700000" algn="tl">
                    <a:srgbClr val="000000">
                      <a:alpha val="43137"/>
                    </a:srgbClr>
                  </a:outerShdw>
                </a:effectLst>
              </a:rPr>
              <a:t>Occupations with the Highest Projected Numeric Change in Employment</a:t>
            </a:r>
          </a:p>
        </p:txBody>
      </p:sp>
      <p:graphicFrame>
        <p:nvGraphicFramePr>
          <p:cNvPr id="7" name="Diagram 6">
            <a:hlinkClick r:id="rId4"/>
            <a:extLst>
              <a:ext uri="{FF2B5EF4-FFF2-40B4-BE49-F238E27FC236}">
                <a16:creationId xmlns:a16="http://schemas.microsoft.com/office/drawing/2014/main" id="{492115F4-9217-4D75-A627-80AE32631827}"/>
              </a:ext>
            </a:extLst>
          </p:cNvPr>
          <p:cNvGraphicFramePr/>
          <p:nvPr/>
        </p:nvGraphicFramePr>
        <p:xfrm>
          <a:off x="968827" y="3189812"/>
          <a:ext cx="3594463" cy="187217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8" name="Picture 7">
            <a:hlinkClick r:id="rId10"/>
            <a:extLst>
              <a:ext uri="{FF2B5EF4-FFF2-40B4-BE49-F238E27FC236}">
                <a16:creationId xmlns:a16="http://schemas.microsoft.com/office/drawing/2014/main" id="{732DC0CC-B419-45FE-9CE6-E4F90392C153}"/>
              </a:ext>
            </a:extLst>
          </p:cNvPr>
          <p:cNvPicPr>
            <a:picLocks noChangeAspect="1"/>
          </p:cNvPicPr>
          <p:nvPr/>
        </p:nvPicPr>
        <p:blipFill>
          <a:blip r:embed="rId11"/>
          <a:stretch>
            <a:fillRect/>
          </a:stretch>
        </p:blipFill>
        <p:spPr>
          <a:xfrm>
            <a:off x="4236384" y="5298141"/>
            <a:ext cx="884256" cy="1045406"/>
          </a:xfrm>
          <a:prstGeom prst="rect">
            <a:avLst/>
          </a:prstGeom>
        </p:spPr>
      </p:pic>
    </p:spTree>
    <p:extLst>
      <p:ext uri="{BB962C8B-B14F-4D97-AF65-F5344CB8AC3E}">
        <p14:creationId xmlns:p14="http://schemas.microsoft.com/office/powerpoint/2010/main" val="42612405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07278-F50C-46B8-AE20-698DE442C707}"/>
              </a:ext>
            </a:extLst>
          </p:cNvPr>
          <p:cNvSpPr>
            <a:spLocks noGrp="1"/>
          </p:cNvSpPr>
          <p:nvPr>
            <p:ph type="title"/>
          </p:nvPr>
        </p:nvSpPr>
        <p:spPr/>
        <p:txBody>
          <a:bodyPr/>
          <a:lstStyle/>
          <a:p>
            <a:r>
              <a:rPr lang="en-US" sz="3200" dirty="0"/>
              <a:t>A New Approach to Algebra and Geometry</a:t>
            </a:r>
          </a:p>
        </p:txBody>
      </p:sp>
      <p:sp>
        <p:nvSpPr>
          <p:cNvPr id="3" name="Content Placeholder 2">
            <a:extLst>
              <a:ext uri="{FF2B5EF4-FFF2-40B4-BE49-F238E27FC236}">
                <a16:creationId xmlns:a16="http://schemas.microsoft.com/office/drawing/2014/main" id="{CE6422AA-2D4E-4707-B433-EF902EE46796}"/>
              </a:ext>
            </a:extLst>
          </p:cNvPr>
          <p:cNvSpPr>
            <a:spLocks noGrp="1"/>
          </p:cNvSpPr>
          <p:nvPr>
            <p:ph idx="1"/>
          </p:nvPr>
        </p:nvSpPr>
        <p:spPr>
          <a:xfrm>
            <a:off x="1344482" y="1252026"/>
            <a:ext cx="4253006" cy="529333"/>
          </a:xfrm>
        </p:spPr>
        <p:txBody>
          <a:bodyPr>
            <a:normAutofit fontScale="77500" lnSpcReduction="20000"/>
          </a:bodyPr>
          <a:lstStyle/>
          <a:p>
            <a:pPr marL="0" indent="0" algn="ctr">
              <a:buNone/>
            </a:pPr>
            <a:r>
              <a:rPr lang="en-US" b="1" dirty="0">
                <a:solidFill>
                  <a:schemeClr val="accent6"/>
                </a:solidFill>
              </a:rPr>
              <a:t>Sample Teacher’s Edition Content</a:t>
            </a:r>
          </a:p>
        </p:txBody>
      </p:sp>
      <p:pic>
        <p:nvPicPr>
          <p:cNvPr id="4" name="Picture 3">
            <a:hlinkClick r:id="rId2"/>
            <a:extLst>
              <a:ext uri="{FF2B5EF4-FFF2-40B4-BE49-F238E27FC236}">
                <a16:creationId xmlns:a16="http://schemas.microsoft.com/office/drawing/2014/main" id="{B353E152-741C-434F-9F59-92E5999CA5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37714" y="872139"/>
            <a:ext cx="4608254" cy="5435183"/>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5" name="Picture 4">
            <a:hlinkClick r:id="rId2"/>
            <a:extLst>
              <a:ext uri="{FF2B5EF4-FFF2-40B4-BE49-F238E27FC236}">
                <a16:creationId xmlns:a16="http://schemas.microsoft.com/office/drawing/2014/main" id="{CCCF239B-20D5-4A71-930A-81CB5BCC50D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66858" y="1781359"/>
            <a:ext cx="4608254" cy="4525963"/>
          </a:xfrm>
          <a:prstGeom prst="rect">
            <a:avLst/>
          </a:prstGeom>
          <a:ln>
            <a:solidFill>
              <a:schemeClr val="bg1">
                <a:lumMod val="7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53519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2C72A50-162B-4675-899C-E584518B2E0A}"/>
              </a:ext>
            </a:extLst>
          </p:cNvPr>
          <p:cNvSpPr txBox="1">
            <a:spLocks/>
          </p:cNvSpPr>
          <p:nvPr/>
        </p:nvSpPr>
        <p:spPr>
          <a:xfrm>
            <a:off x="552891" y="659354"/>
            <a:ext cx="11249250" cy="1658159"/>
          </a:xfrm>
          <a:prstGeom prst="rect">
            <a:avLst/>
          </a:prstGeom>
        </p:spPr>
        <p:txBody>
          <a:bodyPr anchor="ctr" anchorCtr="0">
            <a:normAutofit fontScale="85000" lnSpcReduction="10000"/>
          </a:bodyPr>
          <a:lstStyle>
            <a:lvl1pPr algn="l" defTabSz="914400" rtl="0" eaLnBrk="1" latinLnBrk="0" hangingPunct="1">
              <a:spcBef>
                <a:spcPct val="0"/>
              </a:spcBef>
              <a:buNone/>
              <a:defRPr sz="3200" b="1" kern="1200">
                <a:solidFill>
                  <a:schemeClr val="bg1"/>
                </a:solidFill>
                <a:latin typeface="Georgia" panose="02040502050405020303" pitchFamily="18" charset="0"/>
                <a:ea typeface="+mj-ea"/>
                <a:cs typeface="+mj-cs"/>
              </a:defRPr>
            </a:lvl1pPr>
          </a:lstStyle>
          <a:p>
            <a:pPr algn="ctr">
              <a:spcAft>
                <a:spcPts val="1200"/>
              </a:spcAft>
            </a:pPr>
            <a:r>
              <a:rPr lang="en-US" sz="6000" b="0" dirty="0">
                <a:solidFill>
                  <a:srgbClr val="241C23"/>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rPr>
              <a:t>Math Skills and Career Preparedness</a:t>
            </a:r>
          </a:p>
          <a:p>
            <a:pPr algn="ctr"/>
            <a:r>
              <a:rPr lang="en-US" sz="4700" b="0" i="1" dirty="0">
                <a:solidFill>
                  <a:srgbClr val="6C9A9B"/>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rPr>
              <a:t>Linking Assessment Outcomes to Careers</a:t>
            </a:r>
          </a:p>
        </p:txBody>
      </p:sp>
      <p:pic>
        <p:nvPicPr>
          <p:cNvPr id="5" name="Picture 4">
            <a:extLst>
              <a:ext uri="{FF2B5EF4-FFF2-40B4-BE49-F238E27FC236}">
                <a16:creationId xmlns:a16="http://schemas.microsoft.com/office/drawing/2014/main" id="{4C5CA147-85FC-4968-B78F-CE743CCCE01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99263" y="2581600"/>
            <a:ext cx="5528371" cy="3200636"/>
          </a:xfrm>
          <a:prstGeom prst="rect">
            <a:avLst/>
          </a:prstGeom>
          <a:ln>
            <a:noFill/>
          </a:ln>
          <a:effectLst>
            <a:softEdge rad="112500"/>
          </a:effectLst>
        </p:spPr>
      </p:pic>
    </p:spTree>
    <p:extLst>
      <p:ext uri="{BB962C8B-B14F-4D97-AF65-F5344CB8AC3E}">
        <p14:creationId xmlns:p14="http://schemas.microsoft.com/office/powerpoint/2010/main" val="41388205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hlinkClick r:id="rId2"/>
            <a:extLst>
              <a:ext uri="{FF2B5EF4-FFF2-40B4-BE49-F238E27FC236}">
                <a16:creationId xmlns:a16="http://schemas.microsoft.com/office/drawing/2014/main" id="{FB159B29-0D7D-4DBE-848B-527D22C4EC6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67825" y="1262340"/>
            <a:ext cx="5392375" cy="4637718"/>
          </a:xfrm>
          <a:prstGeom prst="rect">
            <a:avLst/>
          </a:prstGeom>
        </p:spPr>
      </p:pic>
      <p:sp>
        <p:nvSpPr>
          <p:cNvPr id="2" name="Title 1">
            <a:extLst>
              <a:ext uri="{FF2B5EF4-FFF2-40B4-BE49-F238E27FC236}">
                <a16:creationId xmlns:a16="http://schemas.microsoft.com/office/drawing/2014/main" id="{2CF99D5F-8BFD-4CCC-B419-77C6E6BD3DCE}"/>
              </a:ext>
            </a:extLst>
          </p:cNvPr>
          <p:cNvSpPr>
            <a:spLocks noGrp="1"/>
          </p:cNvSpPr>
          <p:nvPr>
            <p:ph type="title"/>
          </p:nvPr>
        </p:nvSpPr>
        <p:spPr/>
        <p:txBody>
          <a:bodyPr/>
          <a:lstStyle/>
          <a:p>
            <a:r>
              <a:rPr lang="en-US" sz="3200" dirty="0"/>
              <a:t>Math Skills and Career Preparedness</a:t>
            </a:r>
          </a:p>
        </p:txBody>
      </p:sp>
      <p:sp>
        <p:nvSpPr>
          <p:cNvPr id="13" name="Content Placeholder 12">
            <a:extLst>
              <a:ext uri="{FF2B5EF4-FFF2-40B4-BE49-F238E27FC236}">
                <a16:creationId xmlns:a16="http://schemas.microsoft.com/office/drawing/2014/main" id="{E5F1981E-5FAA-4316-9B56-0D5ABC0932CC}"/>
              </a:ext>
            </a:extLst>
          </p:cNvPr>
          <p:cNvSpPr>
            <a:spLocks noGrp="1"/>
          </p:cNvSpPr>
          <p:nvPr>
            <p:ph idx="1"/>
          </p:nvPr>
        </p:nvSpPr>
        <p:spPr>
          <a:xfrm>
            <a:off x="292846" y="1381846"/>
            <a:ext cx="6241303" cy="4518212"/>
          </a:xfrm>
        </p:spPr>
        <p:txBody>
          <a:bodyPr>
            <a:normAutofit fontScale="85000" lnSpcReduction="20000"/>
          </a:bodyPr>
          <a:lstStyle/>
          <a:p>
            <a:pPr marL="0" indent="0">
              <a:buNone/>
            </a:pPr>
            <a:r>
              <a:rPr lang="en-US" b="1" dirty="0">
                <a:solidFill>
                  <a:schemeClr val="accent6"/>
                </a:solidFill>
              </a:rPr>
              <a:t>Pathway2Careers Math Assessments</a:t>
            </a:r>
          </a:p>
          <a:p>
            <a:pPr lvl="1"/>
            <a:endParaRPr lang="en-US" dirty="0"/>
          </a:p>
          <a:p>
            <a:pPr lvl="1"/>
            <a:r>
              <a:rPr lang="en-US" dirty="0"/>
              <a:t>Created in partnership with MetaMetrics (developer of the widely adopted Quantile® Framework for Mathematics)</a:t>
            </a:r>
          </a:p>
          <a:p>
            <a:endParaRPr lang="en-US" dirty="0"/>
          </a:p>
          <a:p>
            <a:pPr lvl="1"/>
            <a:r>
              <a:rPr lang="en-US" dirty="0"/>
              <a:t>Beginning-, middle-, and end-of-year assessments provide students with a Quantile measure that represents students' mathematical achievement level and indicates the skills and concepts they are ready to learn. </a:t>
            </a:r>
          </a:p>
          <a:p>
            <a:endParaRPr lang="en-US" dirty="0"/>
          </a:p>
          <a:p>
            <a:pPr lvl="1"/>
            <a:r>
              <a:rPr lang="en-US" dirty="0"/>
              <a:t>A student’s increasing Quantile measure is an indication of his or her readiness to learn progressively more complex mathematical concepts. </a:t>
            </a:r>
          </a:p>
          <a:p>
            <a:pPr lvl="1"/>
            <a:endParaRPr lang="en-US" dirty="0"/>
          </a:p>
        </p:txBody>
      </p:sp>
    </p:spTree>
    <p:extLst>
      <p:ext uri="{BB962C8B-B14F-4D97-AF65-F5344CB8AC3E}">
        <p14:creationId xmlns:p14="http://schemas.microsoft.com/office/powerpoint/2010/main" val="44134657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1119B-65B0-4C17-B6DC-BCFF37798666}"/>
              </a:ext>
            </a:extLst>
          </p:cNvPr>
          <p:cNvSpPr>
            <a:spLocks noGrp="1"/>
          </p:cNvSpPr>
          <p:nvPr>
            <p:ph type="title"/>
          </p:nvPr>
        </p:nvSpPr>
        <p:spPr/>
        <p:txBody>
          <a:bodyPr/>
          <a:lstStyle/>
          <a:p>
            <a:r>
              <a:rPr lang="en-US" sz="3200" dirty="0"/>
              <a:t>Math Skills and Career Preparedness</a:t>
            </a:r>
          </a:p>
        </p:txBody>
      </p:sp>
      <p:sp>
        <p:nvSpPr>
          <p:cNvPr id="3" name="Content Placeholder 2">
            <a:extLst>
              <a:ext uri="{FF2B5EF4-FFF2-40B4-BE49-F238E27FC236}">
                <a16:creationId xmlns:a16="http://schemas.microsoft.com/office/drawing/2014/main" id="{DB47914D-B284-43B9-A911-159794C34AF4}"/>
              </a:ext>
            </a:extLst>
          </p:cNvPr>
          <p:cNvSpPr>
            <a:spLocks noGrp="1"/>
          </p:cNvSpPr>
          <p:nvPr>
            <p:ph idx="1"/>
          </p:nvPr>
        </p:nvSpPr>
        <p:spPr>
          <a:xfrm>
            <a:off x="508000" y="1506070"/>
            <a:ext cx="5437470" cy="4593515"/>
          </a:xfrm>
        </p:spPr>
        <p:txBody>
          <a:bodyPr>
            <a:normAutofit fontScale="70000" lnSpcReduction="20000"/>
          </a:bodyPr>
          <a:lstStyle/>
          <a:p>
            <a:r>
              <a:rPr lang="en-US" dirty="0"/>
              <a:t>Student Quantile measures provided by the P2C assessments can be compared to the math demands of different careers in the </a:t>
            </a:r>
            <a:r>
              <a:rPr lang="en-US" dirty="0">
                <a:solidFill>
                  <a:schemeClr val="accent2"/>
                </a:solidFill>
              </a:rPr>
              <a:t>Quantile Career Database.</a:t>
            </a:r>
          </a:p>
          <a:p>
            <a:pPr marL="0" indent="0">
              <a:buNone/>
            </a:pPr>
            <a:endParaRPr lang="en-US" dirty="0"/>
          </a:p>
          <a:p>
            <a:pPr marL="0" indent="0">
              <a:buNone/>
            </a:pPr>
            <a:endParaRPr lang="en-US" dirty="0"/>
          </a:p>
          <a:p>
            <a:r>
              <a:rPr lang="en-US" dirty="0"/>
              <a:t>The database lists hundreds of careers and their Quantile measures representing the math demand for entry into the career. </a:t>
            </a:r>
          </a:p>
          <a:p>
            <a:endParaRPr lang="en-US" dirty="0"/>
          </a:p>
          <a:p>
            <a:endParaRPr lang="en-US" dirty="0"/>
          </a:p>
          <a:p>
            <a:r>
              <a:rPr lang="en-US" dirty="0"/>
              <a:t>The purpose of the database is to provide a critical point of connection for students, allowing them to </a:t>
            </a:r>
            <a:r>
              <a:rPr lang="en-US" dirty="0">
                <a:solidFill>
                  <a:schemeClr val="accent2"/>
                </a:solidFill>
              </a:rPr>
              <a:t>see how their learning applies to their current and future employment potential. </a:t>
            </a:r>
          </a:p>
        </p:txBody>
      </p:sp>
      <p:pic>
        <p:nvPicPr>
          <p:cNvPr id="5" name="Picture 4">
            <a:hlinkClick r:id="rId2"/>
            <a:extLst>
              <a:ext uri="{FF2B5EF4-FFF2-40B4-BE49-F238E27FC236}">
                <a16:creationId xmlns:a16="http://schemas.microsoft.com/office/drawing/2014/main" id="{EF6C9838-E867-4B46-9B2A-08948A6D5012}"/>
              </a:ext>
            </a:extLst>
          </p:cNvPr>
          <p:cNvPicPr/>
          <p:nvPr/>
        </p:nvPicPr>
        <p:blipFill>
          <a:blip r:embed="rId3" cstate="email">
            <a:extLst>
              <a:ext uri="{28A0092B-C50C-407E-A947-70E740481C1C}">
                <a14:useLocalDpi xmlns:a14="http://schemas.microsoft.com/office/drawing/2010/main"/>
              </a:ext>
            </a:extLst>
          </a:blip>
          <a:stretch>
            <a:fillRect/>
          </a:stretch>
        </p:blipFill>
        <p:spPr>
          <a:xfrm>
            <a:off x="6489252" y="2815544"/>
            <a:ext cx="4647303" cy="1110473"/>
          </a:xfrm>
          <a:prstGeom prst="rect">
            <a:avLst/>
          </a:prstGeom>
        </p:spPr>
      </p:pic>
      <p:pic>
        <p:nvPicPr>
          <p:cNvPr id="6" name="Picture 5">
            <a:hlinkClick r:id="rId2"/>
            <a:extLst>
              <a:ext uri="{FF2B5EF4-FFF2-40B4-BE49-F238E27FC236}">
                <a16:creationId xmlns:a16="http://schemas.microsoft.com/office/drawing/2014/main" id="{0672517F-821C-4E3E-A884-BDC6020B5084}"/>
              </a:ext>
            </a:extLst>
          </p:cNvPr>
          <p:cNvPicPr/>
          <p:nvPr/>
        </p:nvPicPr>
        <p:blipFill>
          <a:blip r:embed="rId4" cstate="email">
            <a:extLst>
              <a:ext uri="{28A0092B-C50C-407E-A947-70E740481C1C}">
                <a14:useLocalDpi xmlns:a14="http://schemas.microsoft.com/office/drawing/2010/main"/>
              </a:ext>
            </a:extLst>
          </a:blip>
          <a:stretch>
            <a:fillRect/>
          </a:stretch>
        </p:blipFill>
        <p:spPr>
          <a:xfrm>
            <a:off x="7357036" y="3984237"/>
            <a:ext cx="2911733" cy="1224650"/>
          </a:xfrm>
          <a:prstGeom prst="rect">
            <a:avLst/>
          </a:prstGeom>
        </p:spPr>
      </p:pic>
      <p:sp>
        <p:nvSpPr>
          <p:cNvPr id="7" name="Text Box 2">
            <a:extLst>
              <a:ext uri="{FF2B5EF4-FFF2-40B4-BE49-F238E27FC236}">
                <a16:creationId xmlns:a16="http://schemas.microsoft.com/office/drawing/2014/main" id="{CB77A339-1761-4AD5-BDCA-6091D9C28ACA}"/>
              </a:ext>
            </a:extLst>
          </p:cNvPr>
          <p:cNvSpPr txBox="1">
            <a:spLocks noChangeArrowheads="1"/>
          </p:cNvSpPr>
          <p:nvPr/>
        </p:nvSpPr>
        <p:spPr bwMode="auto">
          <a:xfrm>
            <a:off x="6230060" y="2267677"/>
            <a:ext cx="5453940" cy="296545"/>
          </a:xfrm>
          <a:prstGeom prst="rect">
            <a:avLst/>
          </a:prstGeom>
          <a:solidFill>
            <a:schemeClr val="accent3">
              <a:lumMod val="20000"/>
              <a:lumOff val="80000"/>
            </a:schemeClr>
          </a:solidFill>
          <a:ln w="9525">
            <a:noFill/>
            <a:miter lim="800000"/>
            <a:headEnd/>
            <a:tailEnd/>
          </a:ln>
        </p:spPr>
        <p:txBody>
          <a:bodyPr rot="0" vert="horz" wrap="square" lIns="91440" tIns="45720" rIns="91440" bIns="45720" anchor="ctr" anchorCtr="0">
            <a:noAutofit/>
          </a:bodyPr>
          <a:lstStyle/>
          <a:p>
            <a:pPr algn="ctr">
              <a:spcAft>
                <a:spcPts val="0"/>
              </a:spcAft>
            </a:pPr>
            <a:r>
              <a:rPr lang="en-US" dirty="0">
                <a:effectLst/>
              </a:rPr>
              <a:t>Sample Database </a:t>
            </a:r>
            <a:r>
              <a:rPr lang="en-US" dirty="0">
                <a:effectLst/>
                <a:hlinkClick r:id="rId2"/>
              </a:rPr>
              <a:t>Search</a:t>
            </a:r>
            <a:r>
              <a:rPr lang="en-US" dirty="0">
                <a:effectLst/>
              </a:rPr>
              <a:t> for </a:t>
            </a:r>
            <a:r>
              <a:rPr lang="en-US" i="1" dirty="0">
                <a:effectLst/>
              </a:rPr>
              <a:t>Computer Systems Analysts</a:t>
            </a:r>
            <a:endParaRPr lang="en-US" dirty="0">
              <a:effectLst/>
            </a:endParaRPr>
          </a:p>
        </p:txBody>
      </p:sp>
      <p:pic>
        <p:nvPicPr>
          <p:cNvPr id="9" name="Picture 8">
            <a:hlinkClick r:id="rId2"/>
            <a:extLst>
              <a:ext uri="{FF2B5EF4-FFF2-40B4-BE49-F238E27FC236}">
                <a16:creationId xmlns:a16="http://schemas.microsoft.com/office/drawing/2014/main" id="{A089918A-D1B9-4F82-8613-68861ECBBF0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57036" y="1212733"/>
            <a:ext cx="3380503" cy="820301"/>
          </a:xfrm>
          <a:prstGeom prst="rect">
            <a:avLst/>
          </a:prstGeom>
        </p:spPr>
      </p:pic>
      <p:pic>
        <p:nvPicPr>
          <p:cNvPr id="11" name="Content Placeholder 4">
            <a:hlinkClick r:id="rId6"/>
            <a:extLst>
              <a:ext uri="{FF2B5EF4-FFF2-40B4-BE49-F238E27FC236}">
                <a16:creationId xmlns:a16="http://schemas.microsoft.com/office/drawing/2014/main" id="{A4CF3971-232B-4954-B3EB-20CDB1A705C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945470" y="4596562"/>
            <a:ext cx="1087563" cy="874377"/>
          </a:xfrm>
          <a:prstGeom prst="rect">
            <a:avLst/>
          </a:prstGeom>
        </p:spPr>
      </p:pic>
    </p:spTree>
    <p:extLst>
      <p:ext uri="{BB962C8B-B14F-4D97-AF65-F5344CB8AC3E}">
        <p14:creationId xmlns:p14="http://schemas.microsoft.com/office/powerpoint/2010/main" val="32530180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1119B-65B0-4C17-B6DC-BCFF37798666}"/>
              </a:ext>
            </a:extLst>
          </p:cNvPr>
          <p:cNvSpPr>
            <a:spLocks noGrp="1"/>
          </p:cNvSpPr>
          <p:nvPr>
            <p:ph type="title"/>
          </p:nvPr>
        </p:nvSpPr>
        <p:spPr/>
        <p:txBody>
          <a:bodyPr/>
          <a:lstStyle/>
          <a:p>
            <a:r>
              <a:rPr lang="en-US" sz="3200" dirty="0"/>
              <a:t>Math Skills and Career Preparedness</a:t>
            </a:r>
          </a:p>
        </p:txBody>
      </p:sp>
      <p:sp>
        <p:nvSpPr>
          <p:cNvPr id="3" name="Content Placeholder 2">
            <a:extLst>
              <a:ext uri="{FF2B5EF4-FFF2-40B4-BE49-F238E27FC236}">
                <a16:creationId xmlns:a16="http://schemas.microsoft.com/office/drawing/2014/main" id="{DB47914D-B284-43B9-A911-159794C34AF4}"/>
              </a:ext>
            </a:extLst>
          </p:cNvPr>
          <p:cNvSpPr>
            <a:spLocks noGrp="1"/>
          </p:cNvSpPr>
          <p:nvPr>
            <p:ph idx="1"/>
          </p:nvPr>
        </p:nvSpPr>
        <p:spPr>
          <a:xfrm>
            <a:off x="432695" y="1495312"/>
            <a:ext cx="6237045" cy="4561243"/>
          </a:xfrm>
        </p:spPr>
        <p:txBody>
          <a:bodyPr>
            <a:normAutofit fontScale="85000" lnSpcReduction="20000"/>
          </a:bodyPr>
          <a:lstStyle/>
          <a:p>
            <a:r>
              <a:rPr lang="en-US" dirty="0"/>
              <a:t>For each occupation in the Quantile Career Database, Quantile measures were assigned to the skills necessary for entry into the career.</a:t>
            </a:r>
          </a:p>
          <a:p>
            <a:endParaRPr lang="en-US" dirty="0"/>
          </a:p>
          <a:p>
            <a:endParaRPr lang="en-US" dirty="0"/>
          </a:p>
          <a:p>
            <a:r>
              <a:rPr lang="en-US" dirty="0"/>
              <a:t>These skills were determined by </a:t>
            </a:r>
            <a:r>
              <a:rPr lang="en-US" dirty="0">
                <a:solidFill>
                  <a:schemeClr val="accent2"/>
                </a:solidFill>
              </a:rPr>
              <a:t>examining the math demand of career preparation materials</a:t>
            </a:r>
            <a:r>
              <a:rPr lang="en-US" dirty="0"/>
              <a:t>, such as training manuals, textbooks, and certification exams. </a:t>
            </a:r>
          </a:p>
          <a:p>
            <a:pPr lvl="0"/>
            <a:endParaRPr lang="en-US" dirty="0"/>
          </a:p>
          <a:p>
            <a:pPr lvl="0"/>
            <a:endParaRPr lang="en-US" dirty="0"/>
          </a:p>
          <a:p>
            <a:pPr lvl="0"/>
            <a:r>
              <a:rPr lang="en-US" dirty="0"/>
              <a:t>The career range in the database shows where </a:t>
            </a:r>
            <a:r>
              <a:rPr lang="en-US" dirty="0">
                <a:solidFill>
                  <a:schemeClr val="accent2"/>
                </a:solidFill>
              </a:rPr>
              <a:t>the middle 50% of the assigned Quantile measures fall for that career.  </a:t>
            </a:r>
          </a:p>
          <a:p>
            <a:pPr lvl="0"/>
            <a:endParaRPr lang="en-US" dirty="0"/>
          </a:p>
          <a:p>
            <a:pPr lvl="0"/>
            <a:endParaRPr lang="en-US" dirty="0"/>
          </a:p>
        </p:txBody>
      </p:sp>
      <p:pic>
        <p:nvPicPr>
          <p:cNvPr id="10" name="Picture 9">
            <a:hlinkClick r:id="rId2"/>
            <a:extLst>
              <a:ext uri="{FF2B5EF4-FFF2-40B4-BE49-F238E27FC236}">
                <a16:creationId xmlns:a16="http://schemas.microsoft.com/office/drawing/2014/main" id="{589D2415-CCEC-42FF-AA85-4C752BEDF38B}"/>
              </a:ext>
            </a:extLst>
          </p:cNvPr>
          <p:cNvPicPr/>
          <p:nvPr/>
        </p:nvPicPr>
        <p:blipFill>
          <a:blip r:embed="rId3" cstate="email">
            <a:extLst>
              <a:ext uri="{28A0092B-C50C-407E-A947-70E740481C1C}">
                <a14:useLocalDpi xmlns:a14="http://schemas.microsoft.com/office/drawing/2010/main"/>
              </a:ext>
            </a:extLst>
          </a:blip>
          <a:stretch>
            <a:fillRect/>
          </a:stretch>
        </p:blipFill>
        <p:spPr>
          <a:xfrm>
            <a:off x="6927957" y="1627277"/>
            <a:ext cx="3976034" cy="5433150"/>
          </a:xfrm>
          <a:prstGeom prst="rect">
            <a:avLst/>
          </a:prstGeom>
        </p:spPr>
      </p:pic>
    </p:spTree>
    <p:extLst>
      <p:ext uri="{BB962C8B-B14F-4D97-AF65-F5344CB8AC3E}">
        <p14:creationId xmlns:p14="http://schemas.microsoft.com/office/powerpoint/2010/main" val="40743648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1119B-65B0-4C17-B6DC-BCFF37798666}"/>
              </a:ext>
            </a:extLst>
          </p:cNvPr>
          <p:cNvSpPr>
            <a:spLocks noGrp="1"/>
          </p:cNvSpPr>
          <p:nvPr>
            <p:ph type="title"/>
          </p:nvPr>
        </p:nvSpPr>
        <p:spPr/>
        <p:txBody>
          <a:bodyPr/>
          <a:lstStyle/>
          <a:p>
            <a:r>
              <a:rPr lang="en-US" sz="3200" dirty="0"/>
              <a:t>Math Skills and Career Preparedness</a:t>
            </a:r>
          </a:p>
        </p:txBody>
      </p:sp>
      <p:sp>
        <p:nvSpPr>
          <p:cNvPr id="3" name="Content Placeholder 2">
            <a:extLst>
              <a:ext uri="{FF2B5EF4-FFF2-40B4-BE49-F238E27FC236}">
                <a16:creationId xmlns:a16="http://schemas.microsoft.com/office/drawing/2014/main" id="{DB47914D-B284-43B9-A911-159794C34AF4}"/>
              </a:ext>
            </a:extLst>
          </p:cNvPr>
          <p:cNvSpPr>
            <a:spLocks noGrp="1"/>
          </p:cNvSpPr>
          <p:nvPr>
            <p:ph idx="1"/>
          </p:nvPr>
        </p:nvSpPr>
        <p:spPr>
          <a:xfrm>
            <a:off x="303604" y="1477190"/>
            <a:ext cx="6086439" cy="4376101"/>
          </a:xfrm>
        </p:spPr>
        <p:txBody>
          <a:bodyPr>
            <a:normAutofit fontScale="85000" lnSpcReduction="20000"/>
          </a:bodyPr>
          <a:lstStyle/>
          <a:p>
            <a:pPr lvl="0"/>
            <a:endParaRPr lang="en-US" dirty="0"/>
          </a:p>
          <a:p>
            <a:pPr lvl="0"/>
            <a:r>
              <a:rPr lang="en-US" dirty="0"/>
              <a:t>The </a:t>
            </a:r>
            <a:r>
              <a:rPr lang="en-US" dirty="0">
                <a:solidFill>
                  <a:schemeClr val="accent2"/>
                </a:solidFill>
              </a:rPr>
              <a:t>career range </a:t>
            </a:r>
            <a:r>
              <a:rPr lang="en-US" dirty="0"/>
              <a:t>represents the span of Quantile measures for the mathematical demands of tasks and responsibilities related to </a:t>
            </a:r>
            <a:r>
              <a:rPr lang="en-US" dirty="0">
                <a:solidFill>
                  <a:schemeClr val="accent2"/>
                </a:solidFill>
              </a:rPr>
              <a:t>common career training materials and early first-year job requirements. </a:t>
            </a:r>
          </a:p>
          <a:p>
            <a:pPr lvl="0"/>
            <a:endParaRPr lang="en-US" dirty="0"/>
          </a:p>
          <a:p>
            <a:pPr lvl="0"/>
            <a:endParaRPr lang="en-US" dirty="0"/>
          </a:p>
          <a:p>
            <a:r>
              <a:rPr lang="en-US" dirty="0"/>
              <a:t>With this information, students can gain awareness of the </a:t>
            </a:r>
            <a:r>
              <a:rPr lang="en-US" dirty="0">
                <a:solidFill>
                  <a:schemeClr val="accent2"/>
                </a:solidFill>
              </a:rPr>
              <a:t>range of mathematics skills and concepts they will need</a:t>
            </a:r>
            <a:r>
              <a:rPr lang="en-US" dirty="0"/>
              <a:t> in order to successfully complete certificate or degree programs and meet initial employment requirements for specific careers.</a:t>
            </a:r>
          </a:p>
          <a:p>
            <a:pPr lvl="0"/>
            <a:endParaRPr lang="en-US" dirty="0"/>
          </a:p>
        </p:txBody>
      </p:sp>
      <p:pic>
        <p:nvPicPr>
          <p:cNvPr id="10" name="Picture 9">
            <a:hlinkClick r:id="rId2"/>
            <a:extLst>
              <a:ext uri="{FF2B5EF4-FFF2-40B4-BE49-F238E27FC236}">
                <a16:creationId xmlns:a16="http://schemas.microsoft.com/office/drawing/2014/main" id="{589D2415-CCEC-42FF-AA85-4C752BEDF38B}"/>
              </a:ext>
            </a:extLst>
          </p:cNvPr>
          <p:cNvPicPr/>
          <p:nvPr/>
        </p:nvPicPr>
        <p:blipFill>
          <a:blip r:embed="rId3" cstate="email">
            <a:extLst>
              <a:ext uri="{28A0092B-C50C-407E-A947-70E740481C1C}">
                <a14:useLocalDpi xmlns:a14="http://schemas.microsoft.com/office/drawing/2010/main"/>
              </a:ext>
            </a:extLst>
          </a:blip>
          <a:stretch>
            <a:fillRect/>
          </a:stretch>
        </p:blipFill>
        <p:spPr>
          <a:xfrm>
            <a:off x="6910705" y="948666"/>
            <a:ext cx="3976034" cy="5433150"/>
          </a:xfrm>
          <a:prstGeom prst="rect">
            <a:avLst/>
          </a:prstGeom>
        </p:spPr>
      </p:pic>
    </p:spTree>
    <p:extLst>
      <p:ext uri="{BB962C8B-B14F-4D97-AF65-F5344CB8AC3E}">
        <p14:creationId xmlns:p14="http://schemas.microsoft.com/office/powerpoint/2010/main" val="8723409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E3366-6B92-48B3-A00F-98F6631AE207}"/>
              </a:ext>
            </a:extLst>
          </p:cNvPr>
          <p:cNvSpPr>
            <a:spLocks noGrp="1"/>
          </p:cNvSpPr>
          <p:nvPr>
            <p:ph type="title"/>
          </p:nvPr>
        </p:nvSpPr>
        <p:spPr/>
        <p:txBody>
          <a:bodyPr/>
          <a:lstStyle/>
          <a:p>
            <a:r>
              <a:rPr lang="en-US" sz="3200" dirty="0"/>
              <a:t>Math Skills and Career Preparedness</a:t>
            </a:r>
          </a:p>
        </p:txBody>
      </p:sp>
      <p:sp>
        <p:nvSpPr>
          <p:cNvPr id="9" name="Content Placeholder 8">
            <a:extLst>
              <a:ext uri="{FF2B5EF4-FFF2-40B4-BE49-F238E27FC236}">
                <a16:creationId xmlns:a16="http://schemas.microsoft.com/office/drawing/2014/main" id="{F39F9D66-9794-4A36-B278-BE6752852A64}"/>
              </a:ext>
            </a:extLst>
          </p:cNvPr>
          <p:cNvSpPr>
            <a:spLocks noGrp="1"/>
          </p:cNvSpPr>
          <p:nvPr>
            <p:ph idx="1"/>
          </p:nvPr>
        </p:nvSpPr>
        <p:spPr>
          <a:xfrm>
            <a:off x="508000" y="1298448"/>
            <a:ext cx="6828715" cy="4525963"/>
          </a:xfrm>
        </p:spPr>
        <p:txBody>
          <a:bodyPr>
            <a:normAutofit lnSpcReduction="10000"/>
          </a:bodyPr>
          <a:lstStyle/>
          <a:p>
            <a:pPr marL="0" indent="0">
              <a:buNone/>
            </a:pPr>
            <a:r>
              <a:rPr lang="en-US" b="1" dirty="0">
                <a:solidFill>
                  <a:schemeClr val="accent6"/>
                </a:solidFill>
              </a:rPr>
              <a:t>Key Benefits of the P2C Math Assessments</a:t>
            </a:r>
          </a:p>
          <a:p>
            <a:pPr marL="0" indent="0">
              <a:buNone/>
            </a:pPr>
            <a:endParaRPr lang="en-US" dirty="0"/>
          </a:p>
          <a:p>
            <a:pPr lvl="1"/>
            <a:r>
              <a:rPr lang="en-US" dirty="0"/>
              <a:t>Assessment results are not arbitrary.  They are connected to meaningful career outcomes.</a:t>
            </a:r>
          </a:p>
          <a:p>
            <a:pPr marL="342900" lvl="1" indent="0">
              <a:buNone/>
            </a:pPr>
            <a:endParaRPr lang="en-US" dirty="0"/>
          </a:p>
          <a:p>
            <a:pPr lvl="1"/>
            <a:r>
              <a:rPr lang="en-US" dirty="0"/>
              <a:t>Students can develop an understanding of the relationship between their learning and the careers they are ready to access.</a:t>
            </a:r>
          </a:p>
          <a:p>
            <a:pPr lvl="1"/>
            <a:endParaRPr lang="en-US" dirty="0"/>
          </a:p>
          <a:p>
            <a:pPr lvl="1"/>
            <a:r>
              <a:rPr lang="en-US" dirty="0"/>
              <a:t>With this awareness, students can better prepare for the realities of today, as well gain inspiration to acquire skills for the future. </a:t>
            </a:r>
          </a:p>
        </p:txBody>
      </p:sp>
      <p:pic>
        <p:nvPicPr>
          <p:cNvPr id="10" name="Picture 9">
            <a:extLst>
              <a:ext uri="{FF2B5EF4-FFF2-40B4-BE49-F238E27FC236}">
                <a16:creationId xmlns:a16="http://schemas.microsoft.com/office/drawing/2014/main" id="{12FC8C46-5572-44F4-99B2-82C7469797B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55049" y="1739553"/>
            <a:ext cx="4423485" cy="3378894"/>
          </a:xfrm>
          <a:prstGeom prst="rect">
            <a:avLst/>
          </a:prstGeom>
          <a:ln>
            <a:noFill/>
          </a:ln>
          <a:effectLst>
            <a:softEdge rad="112500"/>
          </a:effectLst>
        </p:spPr>
      </p:pic>
    </p:spTree>
    <p:extLst>
      <p:ext uri="{BB962C8B-B14F-4D97-AF65-F5344CB8AC3E}">
        <p14:creationId xmlns:p14="http://schemas.microsoft.com/office/powerpoint/2010/main" val="35945519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B5A89-92EE-4B95-9EDC-29B8CEA4C2DE}"/>
              </a:ext>
            </a:extLst>
          </p:cNvPr>
          <p:cNvSpPr>
            <a:spLocks noGrp="1"/>
          </p:cNvSpPr>
          <p:nvPr>
            <p:ph type="title"/>
          </p:nvPr>
        </p:nvSpPr>
        <p:spPr/>
        <p:txBody>
          <a:bodyPr/>
          <a:lstStyle/>
          <a:p>
            <a:r>
              <a:rPr lang="en-US" dirty="0"/>
              <a:t>Visit Us Online</a:t>
            </a:r>
          </a:p>
        </p:txBody>
      </p:sp>
      <p:pic>
        <p:nvPicPr>
          <p:cNvPr id="3" name="Picture 2">
            <a:hlinkClick r:id="rId3"/>
            <a:extLst>
              <a:ext uri="{FF2B5EF4-FFF2-40B4-BE49-F238E27FC236}">
                <a16:creationId xmlns:a16="http://schemas.microsoft.com/office/drawing/2014/main" id="{2A0E9DF7-CE6D-4126-8049-6D774343062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15700" y="1451424"/>
            <a:ext cx="6134833" cy="3955151"/>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10" name="Content Placeholder 2">
            <a:extLst>
              <a:ext uri="{FF2B5EF4-FFF2-40B4-BE49-F238E27FC236}">
                <a16:creationId xmlns:a16="http://schemas.microsoft.com/office/drawing/2014/main" id="{3368C7CD-0687-4BBE-B2A1-BAC83E5D8318}"/>
              </a:ext>
            </a:extLst>
          </p:cNvPr>
          <p:cNvSpPr>
            <a:spLocks noGrp="1"/>
          </p:cNvSpPr>
          <p:nvPr>
            <p:ph idx="1"/>
          </p:nvPr>
        </p:nvSpPr>
        <p:spPr>
          <a:xfrm>
            <a:off x="186464" y="1814814"/>
            <a:ext cx="5203117" cy="1756723"/>
          </a:xfrm>
        </p:spPr>
        <p:txBody>
          <a:bodyPr>
            <a:normAutofit lnSpcReduction="10000"/>
          </a:bodyPr>
          <a:lstStyle/>
          <a:p>
            <a:pPr marL="0" indent="0" algn="ctr">
              <a:buNone/>
            </a:pPr>
            <a:r>
              <a:rPr lang="en-US" i="1" dirty="0"/>
              <a:t>Lean more about our career-focused curricula and resources at</a:t>
            </a:r>
          </a:p>
          <a:p>
            <a:endParaRPr lang="en-US" dirty="0"/>
          </a:p>
          <a:p>
            <a:pPr marL="0" indent="0">
              <a:buNone/>
            </a:pPr>
            <a:r>
              <a:rPr lang="en-US" dirty="0"/>
              <a:t> </a:t>
            </a:r>
            <a:r>
              <a:rPr lang="en-US" b="1" dirty="0">
                <a:solidFill>
                  <a:schemeClr val="accent6"/>
                </a:solidFill>
                <a:hlinkClick r:id="rId3">
                  <a:extLst>
                    <a:ext uri="{A12FA001-AC4F-418D-AE19-62706E023703}">
                      <ahyp:hlinkClr xmlns:ahyp="http://schemas.microsoft.com/office/drawing/2018/hyperlinkcolor" val="tx"/>
                    </a:ext>
                  </a:extLst>
                </a:hlinkClick>
              </a:rPr>
              <a:t>curriculum.pathway2careers.com</a:t>
            </a:r>
            <a:endParaRPr lang="en-US" b="1" dirty="0">
              <a:solidFill>
                <a:schemeClr val="accent6"/>
              </a:solidFill>
            </a:endParaRPr>
          </a:p>
          <a:p>
            <a:endParaRPr lang="en-US" dirty="0"/>
          </a:p>
        </p:txBody>
      </p:sp>
      <p:pic>
        <p:nvPicPr>
          <p:cNvPr id="12" name="Picture 11">
            <a:extLst>
              <a:ext uri="{FF2B5EF4-FFF2-40B4-BE49-F238E27FC236}">
                <a16:creationId xmlns:a16="http://schemas.microsoft.com/office/drawing/2014/main" id="{F7342D82-E9ED-4605-B110-CDAA75EE007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68916" y="3766397"/>
            <a:ext cx="3212627" cy="2086342"/>
          </a:xfrm>
          <a:prstGeom prst="rect">
            <a:avLst/>
          </a:prstGeom>
        </p:spPr>
      </p:pic>
    </p:spTree>
    <p:extLst>
      <p:ext uri="{BB962C8B-B14F-4D97-AF65-F5344CB8AC3E}">
        <p14:creationId xmlns:p14="http://schemas.microsoft.com/office/powerpoint/2010/main" val="34236376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656101-8EBE-7044-BD89-350C15269726}"/>
              </a:ext>
            </a:extLst>
          </p:cNvPr>
          <p:cNvSpPr>
            <a:spLocks noGrp="1"/>
          </p:cNvSpPr>
          <p:nvPr>
            <p:ph type="ctrTitle"/>
          </p:nvPr>
        </p:nvSpPr>
        <p:spPr>
          <a:xfrm>
            <a:off x="1190367" y="-581775"/>
            <a:ext cx="9144000" cy="2387600"/>
          </a:xfrm>
        </p:spPr>
        <p:txBody>
          <a:bodyPr/>
          <a:lstStyle/>
          <a:p>
            <a:r>
              <a:rPr lang="en-US" dirty="0"/>
              <a:t>Career Wise</a:t>
            </a:r>
          </a:p>
        </p:txBody>
      </p:sp>
      <p:sp>
        <p:nvSpPr>
          <p:cNvPr id="5" name="Subtitle 4">
            <a:extLst>
              <a:ext uri="{FF2B5EF4-FFF2-40B4-BE49-F238E27FC236}">
                <a16:creationId xmlns:a16="http://schemas.microsoft.com/office/drawing/2014/main" id="{20088988-324F-4044-8F50-ABB5426AD39F}"/>
              </a:ext>
            </a:extLst>
          </p:cNvPr>
          <p:cNvSpPr>
            <a:spLocks noGrp="1"/>
          </p:cNvSpPr>
          <p:nvPr>
            <p:ph type="subTitle" idx="1"/>
          </p:nvPr>
        </p:nvSpPr>
        <p:spPr/>
        <p:txBody>
          <a:bodyPr/>
          <a:lstStyle/>
          <a:p>
            <a:endParaRPr lang="en-US" dirty="0"/>
          </a:p>
        </p:txBody>
      </p:sp>
      <p:pic>
        <p:nvPicPr>
          <p:cNvPr id="6" name="Picture 5">
            <a:extLst>
              <a:ext uri="{FF2B5EF4-FFF2-40B4-BE49-F238E27FC236}">
                <a16:creationId xmlns:a16="http://schemas.microsoft.com/office/drawing/2014/main" id="{C6F0ABF1-AD03-9042-94D6-31F53AB7CDCE}"/>
              </a:ext>
            </a:extLst>
          </p:cNvPr>
          <p:cNvPicPr>
            <a:picLocks noChangeAspect="1"/>
          </p:cNvPicPr>
          <p:nvPr/>
        </p:nvPicPr>
        <p:blipFill>
          <a:blip r:embed="rId2"/>
          <a:stretch>
            <a:fillRect/>
          </a:stretch>
        </p:blipFill>
        <p:spPr>
          <a:xfrm>
            <a:off x="4922450" y="2397211"/>
            <a:ext cx="5580793" cy="4309613"/>
          </a:xfrm>
          <a:prstGeom prst="rect">
            <a:avLst/>
          </a:prstGeom>
        </p:spPr>
      </p:pic>
    </p:spTree>
    <p:extLst>
      <p:ext uri="{BB962C8B-B14F-4D97-AF65-F5344CB8AC3E}">
        <p14:creationId xmlns:p14="http://schemas.microsoft.com/office/powerpoint/2010/main" val="9021208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375B5D-7133-4320-BFB2-FCB641CAE5AC}"/>
              </a:ext>
            </a:extLst>
          </p:cNvPr>
          <p:cNvPicPr>
            <a:picLocks noChangeAspect="1"/>
          </p:cNvPicPr>
          <p:nvPr/>
        </p:nvPicPr>
        <p:blipFill>
          <a:blip r:embed="rId2"/>
          <a:stretch>
            <a:fillRect/>
          </a:stretch>
        </p:blipFill>
        <p:spPr>
          <a:xfrm>
            <a:off x="3342532" y="795304"/>
            <a:ext cx="5357644" cy="2941606"/>
          </a:xfrm>
          <a:prstGeom prst="rect">
            <a:avLst/>
          </a:prstGeom>
        </p:spPr>
      </p:pic>
      <p:sp>
        <p:nvSpPr>
          <p:cNvPr id="6" name="TextBox 5">
            <a:extLst>
              <a:ext uri="{FF2B5EF4-FFF2-40B4-BE49-F238E27FC236}">
                <a16:creationId xmlns:a16="http://schemas.microsoft.com/office/drawing/2014/main" id="{20CF85DA-E05E-4731-8B59-A4A811170484}"/>
              </a:ext>
            </a:extLst>
          </p:cNvPr>
          <p:cNvSpPr txBox="1"/>
          <p:nvPr/>
        </p:nvSpPr>
        <p:spPr>
          <a:xfrm>
            <a:off x="1492892" y="4323582"/>
            <a:ext cx="9056915" cy="553998"/>
          </a:xfrm>
          <a:prstGeom prst="rect">
            <a:avLst/>
          </a:prstGeom>
          <a:noFill/>
        </p:spPr>
        <p:txBody>
          <a:bodyPr wrap="square" rtlCol="0" anchor="ctr" anchorCtr="0">
            <a:spAutoFit/>
          </a:bodyPr>
          <a:lstStyle/>
          <a:p>
            <a:pPr algn="ctr"/>
            <a:r>
              <a:rPr lang="en-US" sz="3000" i="1" dirty="0">
                <a:solidFill>
                  <a:srgbClr val="58585A"/>
                </a:solidFill>
                <a:latin typeface="Malgun Gothic" panose="020B0503020000020004" pitchFamily="34" charset="-127"/>
                <a:ea typeface="Malgun Gothic" panose="020B0503020000020004" pitchFamily="34" charset="-127"/>
              </a:rPr>
              <a:t>Career Pathway Mapping Project</a:t>
            </a:r>
          </a:p>
        </p:txBody>
      </p:sp>
      <p:pic>
        <p:nvPicPr>
          <p:cNvPr id="5" name="Picture 4">
            <a:extLst>
              <a:ext uri="{FF2B5EF4-FFF2-40B4-BE49-F238E27FC236}">
                <a16:creationId xmlns:a16="http://schemas.microsoft.com/office/drawing/2014/main" id="{BE11469A-D056-4031-A733-5508EB631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7615" y="4949899"/>
            <a:ext cx="3267467" cy="638178"/>
          </a:xfrm>
          <a:prstGeom prst="rect">
            <a:avLst/>
          </a:prstGeom>
        </p:spPr>
      </p:pic>
    </p:spTree>
    <p:extLst>
      <p:ext uri="{BB962C8B-B14F-4D97-AF65-F5344CB8AC3E}">
        <p14:creationId xmlns:p14="http://schemas.microsoft.com/office/powerpoint/2010/main" val="2318457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2F5B4-C143-4B69-A9F0-33EFEAED3436}"/>
              </a:ext>
            </a:extLst>
          </p:cNvPr>
          <p:cNvSpPr>
            <a:spLocks noGrp="1"/>
          </p:cNvSpPr>
          <p:nvPr>
            <p:ph type="title"/>
          </p:nvPr>
        </p:nvSpPr>
        <p:spPr/>
        <p:txBody>
          <a:bodyPr/>
          <a:lstStyle/>
          <a:p>
            <a:r>
              <a:rPr lang="en-US" sz="4000" dirty="0"/>
              <a:t>Long Term Impact of not Getting it Right</a:t>
            </a:r>
            <a:endParaRPr lang="en-PH" sz="4000" dirty="0"/>
          </a:p>
        </p:txBody>
      </p:sp>
      <p:sp>
        <p:nvSpPr>
          <p:cNvPr id="3" name="Slide Number Placeholder 5">
            <a:extLst>
              <a:ext uri="{FF2B5EF4-FFF2-40B4-BE49-F238E27FC236}">
                <a16:creationId xmlns:a16="http://schemas.microsoft.com/office/drawing/2014/main" id="{819C82B8-B68F-4572-9416-935B46E854CC}"/>
              </a:ext>
            </a:extLst>
          </p:cNvPr>
          <p:cNvSpPr>
            <a:spLocks noGrp="1"/>
          </p:cNvSpPr>
          <p:nvPr>
            <p:ph type="sldNum" sz="quarter" idx="12"/>
          </p:nvPr>
        </p:nvSpPr>
        <p:spPr>
          <a:xfrm>
            <a:off x="11504072" y="6492875"/>
            <a:ext cx="306928" cy="365125"/>
          </a:xfrm>
        </p:spPr>
        <p:txBody>
          <a:bodyPr/>
          <a:lstStyle>
            <a:lvl1pPr>
              <a:defRPr>
                <a:solidFill>
                  <a:schemeClr val="bg1"/>
                </a:solidFill>
              </a:defRPr>
            </a:lvl1pPr>
          </a:lstStyle>
          <a:p>
            <a:fld id="{63B83DAD-C359-4072-BDCA-35EA83952487}" type="slidenum">
              <a:rPr lang="en-PH" smtClean="0"/>
              <a:pPr/>
              <a:t>8</a:t>
            </a:fld>
            <a:endParaRPr lang="en-PH" dirty="0"/>
          </a:p>
        </p:txBody>
      </p:sp>
      <p:sp>
        <p:nvSpPr>
          <p:cNvPr id="4" name="Rectangle 3">
            <a:extLst>
              <a:ext uri="{FF2B5EF4-FFF2-40B4-BE49-F238E27FC236}">
                <a16:creationId xmlns:a16="http://schemas.microsoft.com/office/drawing/2014/main" id="{CEC6809D-6141-400A-9DB1-7A0F183F45D3}"/>
              </a:ext>
            </a:extLst>
          </p:cNvPr>
          <p:cNvSpPr/>
          <p:nvPr/>
        </p:nvSpPr>
        <p:spPr>
          <a:xfrm>
            <a:off x="381000" y="6561753"/>
            <a:ext cx="6096000" cy="246221"/>
          </a:xfrm>
          <a:prstGeom prst="rect">
            <a:avLst/>
          </a:prstGeom>
        </p:spPr>
        <p:txBody>
          <a:bodyPr lIns="0" tIns="0" rIns="0" bIns="0" anchor="ctr" anchorCtr="0">
            <a:noAutofit/>
          </a:bodyPr>
          <a:lstStyle/>
          <a:p>
            <a:r>
              <a:rPr lang="en-US" sz="1000" dirty="0">
                <a:solidFill>
                  <a:schemeClr val="bg1"/>
                </a:solidFill>
                <a:ea typeface="Calibri" panose="020F0502020204030204" pitchFamily="34" charset="0"/>
              </a:rPr>
              <a:t>NS4ed</a:t>
            </a:r>
            <a:r>
              <a:rPr lang="en-US" sz="1000" baseline="30000" dirty="0">
                <a:solidFill>
                  <a:schemeClr val="bg1"/>
                </a:solidFill>
                <a:ea typeface="Calibri" panose="020F0502020204030204" pitchFamily="34" charset="0"/>
              </a:rPr>
              <a:t>TM  </a:t>
            </a:r>
            <a:r>
              <a:rPr lang="en-US" sz="1000" dirty="0">
                <a:solidFill>
                  <a:schemeClr val="bg1"/>
                </a:solidFill>
                <a:ea typeface="Calibri" panose="020F0502020204030204" pitchFamily="34" charset="0"/>
              </a:rPr>
              <a:t> Pathway2Careers</a:t>
            </a:r>
            <a:r>
              <a:rPr lang="en-US" sz="1000" baseline="30000" dirty="0">
                <a:solidFill>
                  <a:schemeClr val="bg1"/>
                </a:solidFill>
                <a:ea typeface="Calibri" panose="020F0502020204030204" pitchFamily="34" charset="0"/>
              </a:rPr>
              <a:t>TM</a:t>
            </a:r>
            <a:r>
              <a:rPr lang="en-US" sz="1000" dirty="0">
                <a:solidFill>
                  <a:schemeClr val="bg1"/>
                </a:solidFill>
                <a:ea typeface="Calibri" panose="020F0502020204030204" pitchFamily="34" charset="0"/>
              </a:rPr>
              <a:t>   2018 Trademark NS4ed, LLC</a:t>
            </a:r>
            <a:endParaRPr lang="en-US" sz="1000" dirty="0">
              <a:solidFill>
                <a:schemeClr val="bg1"/>
              </a:solidFill>
            </a:endParaRPr>
          </a:p>
        </p:txBody>
      </p:sp>
      <p:pic>
        <p:nvPicPr>
          <p:cNvPr id="5" name="Picture 4">
            <a:extLst>
              <a:ext uri="{FF2B5EF4-FFF2-40B4-BE49-F238E27FC236}">
                <a16:creationId xmlns:a16="http://schemas.microsoft.com/office/drawing/2014/main" id="{7B1BB056-2095-4524-94D2-DCA00D6C6A7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519" b="4"/>
          <a:stretch/>
        </p:blipFill>
        <p:spPr>
          <a:xfrm>
            <a:off x="381000" y="1695276"/>
            <a:ext cx="5845796" cy="3493412"/>
          </a:xfrm>
          <a:prstGeom prst="rect">
            <a:avLst/>
          </a:prstGeom>
        </p:spPr>
      </p:pic>
      <p:pic>
        <p:nvPicPr>
          <p:cNvPr id="6" name="Picture 5">
            <a:extLst>
              <a:ext uri="{FF2B5EF4-FFF2-40B4-BE49-F238E27FC236}">
                <a16:creationId xmlns:a16="http://schemas.microsoft.com/office/drawing/2014/main" id="{B3F1198E-275A-0447-A393-B09495545EA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77000" y="1695276"/>
            <a:ext cx="5172965" cy="3710311"/>
          </a:xfrm>
          <a:prstGeom prst="rect">
            <a:avLst/>
          </a:prstGeom>
        </p:spPr>
      </p:pic>
    </p:spTree>
    <p:extLst>
      <p:ext uri="{BB962C8B-B14F-4D97-AF65-F5344CB8AC3E}">
        <p14:creationId xmlns:p14="http://schemas.microsoft.com/office/powerpoint/2010/main" val="58779250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410B3C7-7BEE-4FA4-B6F8-BE93F61A8EC3}"/>
              </a:ext>
            </a:extLst>
          </p:cNvPr>
          <p:cNvSpPr>
            <a:spLocks noGrp="1"/>
          </p:cNvSpPr>
          <p:nvPr>
            <p:ph type="title"/>
          </p:nvPr>
        </p:nvSpPr>
        <p:spPr/>
        <p:txBody>
          <a:bodyPr>
            <a:normAutofit/>
          </a:bodyPr>
          <a:lstStyle/>
          <a:p>
            <a:r>
              <a:rPr lang="en-US" dirty="0"/>
              <a:t>About Us</a:t>
            </a:r>
          </a:p>
        </p:txBody>
      </p:sp>
      <p:sp>
        <p:nvSpPr>
          <p:cNvPr id="2" name="Content Placeholder 1">
            <a:extLst>
              <a:ext uri="{FF2B5EF4-FFF2-40B4-BE49-F238E27FC236}">
                <a16:creationId xmlns:a16="http://schemas.microsoft.com/office/drawing/2014/main" id="{8349235A-26AC-42DD-BBBA-01FC74FEE99B}"/>
              </a:ext>
            </a:extLst>
          </p:cNvPr>
          <p:cNvSpPr>
            <a:spLocks noGrp="1"/>
          </p:cNvSpPr>
          <p:nvPr>
            <p:ph idx="1"/>
          </p:nvPr>
        </p:nvSpPr>
        <p:spPr>
          <a:xfrm>
            <a:off x="838200" y="1447800"/>
            <a:ext cx="5791200" cy="4729163"/>
          </a:xfrm>
        </p:spPr>
        <p:txBody>
          <a:bodyPr>
            <a:normAutofit lnSpcReduction="10000"/>
          </a:bodyPr>
          <a:lstStyle/>
          <a:p>
            <a:pPr marL="0" indent="0">
              <a:lnSpc>
                <a:spcPct val="120000"/>
              </a:lnSpc>
              <a:spcBef>
                <a:spcPts val="0"/>
              </a:spcBef>
              <a:spcAft>
                <a:spcPts val="0"/>
              </a:spcAft>
              <a:buNone/>
            </a:pPr>
            <a:r>
              <a:rPr lang="en-US" sz="2000" dirty="0">
                <a:ea typeface="Malgun Gothic" panose="020B0503020000020004" pitchFamily="34" charset="-127"/>
                <a:cs typeface="Calibri" panose="020F0502020204030204" pitchFamily="34" charset="0"/>
              </a:rPr>
              <a:t>Pathway2Careers is associated with NS4ed, an educational research and development company dedicated to negotiating services for schools, educators, and private institutions.  </a:t>
            </a:r>
          </a:p>
          <a:p>
            <a:pPr marL="0" indent="0">
              <a:lnSpc>
                <a:spcPct val="120000"/>
              </a:lnSpc>
              <a:spcBef>
                <a:spcPts val="0"/>
              </a:spcBef>
              <a:spcAft>
                <a:spcPts val="0"/>
              </a:spcAft>
              <a:buNone/>
            </a:pPr>
            <a:endParaRPr lang="en-US" sz="2000" dirty="0">
              <a:ea typeface="Malgun Gothic" panose="020B0503020000020004" pitchFamily="34" charset="-127"/>
              <a:cs typeface="Calibri" panose="020F0502020204030204" pitchFamily="34" charset="0"/>
            </a:endParaRPr>
          </a:p>
          <a:p>
            <a:pPr marL="0" indent="0">
              <a:lnSpc>
                <a:spcPct val="120000"/>
              </a:lnSpc>
              <a:spcBef>
                <a:spcPts val="0"/>
              </a:spcBef>
              <a:spcAft>
                <a:spcPts val="0"/>
              </a:spcAft>
              <a:buNone/>
            </a:pPr>
            <a:r>
              <a:rPr lang="en-US" sz="2000" dirty="0">
                <a:ea typeface="Malgun Gothic" panose="020B0503020000020004" pitchFamily="34" charset="-127"/>
                <a:cs typeface="Calibri" panose="020F0502020204030204" pitchFamily="34" charset="0"/>
              </a:rPr>
              <a:t>NS4ed partners with state and local entities to provide research, policy and practice deliverables that yield high value and actionable results.  </a:t>
            </a:r>
          </a:p>
          <a:p>
            <a:pPr marL="0" indent="0">
              <a:lnSpc>
                <a:spcPct val="120000"/>
              </a:lnSpc>
              <a:spcBef>
                <a:spcPts val="0"/>
              </a:spcBef>
              <a:spcAft>
                <a:spcPts val="0"/>
              </a:spcAft>
              <a:buNone/>
            </a:pPr>
            <a:endParaRPr lang="en-US" sz="2000" dirty="0">
              <a:ea typeface="Malgun Gothic" panose="020B0503020000020004" pitchFamily="34" charset="-127"/>
              <a:cs typeface="Calibri" panose="020F0502020204030204" pitchFamily="34" charset="0"/>
            </a:endParaRPr>
          </a:p>
          <a:p>
            <a:pPr marL="0" indent="0">
              <a:lnSpc>
                <a:spcPct val="120000"/>
              </a:lnSpc>
              <a:spcBef>
                <a:spcPts val="0"/>
              </a:spcBef>
              <a:spcAft>
                <a:spcPts val="0"/>
              </a:spcAft>
              <a:buNone/>
            </a:pPr>
            <a:r>
              <a:rPr lang="en-US" sz="2000" dirty="0">
                <a:ea typeface="Malgun Gothic" panose="020B0503020000020004" pitchFamily="34" charset="-127"/>
                <a:cs typeface="Calibri" panose="020F0502020204030204" pitchFamily="34" charset="0"/>
              </a:rPr>
              <a:t>We offer a unique perspective on gathering data and understanding the policy effect and implications for developing models that yield mission critical change in a community, district, or organization.</a:t>
            </a:r>
            <a:endParaRPr lang="en-US" sz="2000" dirty="0">
              <a:ea typeface="Malgun Gothic" panose="020B0503020000020004" pitchFamily="34" charset="-127"/>
            </a:endParaRPr>
          </a:p>
          <a:p>
            <a:endParaRPr lang="en-US" dirty="0"/>
          </a:p>
        </p:txBody>
      </p:sp>
      <p:pic>
        <p:nvPicPr>
          <p:cNvPr id="6" name="Picture 5">
            <a:extLst>
              <a:ext uri="{FF2B5EF4-FFF2-40B4-BE49-F238E27FC236}">
                <a16:creationId xmlns:a16="http://schemas.microsoft.com/office/drawing/2014/main" id="{1C8791A6-F145-4621-9FEA-CB62660FBD1E}"/>
              </a:ext>
            </a:extLst>
          </p:cNvPr>
          <p:cNvPicPr>
            <a:picLocks noChangeAspect="1"/>
          </p:cNvPicPr>
          <p:nvPr/>
        </p:nvPicPr>
        <p:blipFill>
          <a:blip r:embed="rId2"/>
          <a:stretch>
            <a:fillRect/>
          </a:stretch>
        </p:blipFill>
        <p:spPr>
          <a:xfrm>
            <a:off x="8732443" y="2312836"/>
            <a:ext cx="1555659" cy="1444010"/>
          </a:xfrm>
          <a:prstGeom prst="rect">
            <a:avLst/>
          </a:prstGeom>
        </p:spPr>
      </p:pic>
      <p:pic>
        <p:nvPicPr>
          <p:cNvPr id="7" name="Picture 6">
            <a:extLst>
              <a:ext uri="{FF2B5EF4-FFF2-40B4-BE49-F238E27FC236}">
                <a16:creationId xmlns:a16="http://schemas.microsoft.com/office/drawing/2014/main" id="{E58EEB04-4685-410E-AC68-3AD533B1E7CD}"/>
              </a:ext>
            </a:extLst>
          </p:cNvPr>
          <p:cNvPicPr>
            <a:picLocks noChangeAspect="1"/>
          </p:cNvPicPr>
          <p:nvPr/>
        </p:nvPicPr>
        <p:blipFill>
          <a:blip r:embed="rId3"/>
          <a:stretch>
            <a:fillRect/>
          </a:stretch>
        </p:blipFill>
        <p:spPr>
          <a:xfrm>
            <a:off x="7766751" y="3964122"/>
            <a:ext cx="1020157" cy="1647946"/>
          </a:xfrm>
          <a:prstGeom prst="rect">
            <a:avLst/>
          </a:prstGeom>
        </p:spPr>
      </p:pic>
      <p:pic>
        <p:nvPicPr>
          <p:cNvPr id="8" name="Picture 7">
            <a:extLst>
              <a:ext uri="{FF2B5EF4-FFF2-40B4-BE49-F238E27FC236}">
                <a16:creationId xmlns:a16="http://schemas.microsoft.com/office/drawing/2014/main" id="{A7F90E0B-2954-40CD-8D9C-979C6D4060FF}"/>
              </a:ext>
            </a:extLst>
          </p:cNvPr>
          <p:cNvPicPr>
            <a:picLocks noChangeAspect="1"/>
          </p:cNvPicPr>
          <p:nvPr/>
        </p:nvPicPr>
        <p:blipFill>
          <a:blip r:embed="rId4"/>
          <a:stretch>
            <a:fillRect/>
          </a:stretch>
        </p:blipFill>
        <p:spPr>
          <a:xfrm>
            <a:off x="10241771" y="4066089"/>
            <a:ext cx="1066682" cy="1444011"/>
          </a:xfrm>
          <a:prstGeom prst="rect">
            <a:avLst/>
          </a:prstGeom>
        </p:spPr>
      </p:pic>
      <p:pic>
        <p:nvPicPr>
          <p:cNvPr id="9" name="Picture 8">
            <a:hlinkClick r:id="rId5"/>
            <a:extLst>
              <a:ext uri="{FF2B5EF4-FFF2-40B4-BE49-F238E27FC236}">
                <a16:creationId xmlns:a16="http://schemas.microsoft.com/office/drawing/2014/main" id="{A2A0A910-D97A-43F6-83C7-3F74A6A56F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53400" y="653462"/>
            <a:ext cx="2268982" cy="616911"/>
          </a:xfrm>
          <a:prstGeom prst="rect">
            <a:avLst/>
          </a:prstGeom>
        </p:spPr>
      </p:pic>
    </p:spTree>
    <p:extLst>
      <p:ext uri="{BB962C8B-B14F-4D97-AF65-F5344CB8AC3E}">
        <p14:creationId xmlns:p14="http://schemas.microsoft.com/office/powerpoint/2010/main" val="246941321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hlinkClick r:id="rId2"/>
            <a:extLst>
              <a:ext uri="{FF2B5EF4-FFF2-40B4-BE49-F238E27FC236}">
                <a16:creationId xmlns:a16="http://schemas.microsoft.com/office/drawing/2014/main" id="{855BD9E2-E3A7-41AF-BEF8-D3B7A1456C8D}"/>
              </a:ext>
            </a:extLst>
          </p:cNvPr>
          <p:cNvPicPr>
            <a:picLocks noChangeAspect="1"/>
          </p:cNvPicPr>
          <p:nvPr/>
        </p:nvPicPr>
        <p:blipFill>
          <a:blip r:embed="rId3"/>
          <a:stretch>
            <a:fillRect/>
          </a:stretch>
        </p:blipFill>
        <p:spPr>
          <a:xfrm>
            <a:off x="3992451" y="3282644"/>
            <a:ext cx="4620313" cy="2863152"/>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11" name="Picture 10">
            <a:hlinkClick r:id="rId4"/>
            <a:extLst>
              <a:ext uri="{FF2B5EF4-FFF2-40B4-BE49-F238E27FC236}">
                <a16:creationId xmlns:a16="http://schemas.microsoft.com/office/drawing/2014/main" id="{08FE46D3-E971-464C-9464-5D586FA7B0FB}"/>
              </a:ext>
            </a:extLst>
          </p:cNvPr>
          <p:cNvPicPr>
            <a:picLocks noChangeAspect="1"/>
          </p:cNvPicPr>
          <p:nvPr/>
        </p:nvPicPr>
        <p:blipFill>
          <a:blip r:embed="rId5"/>
          <a:stretch>
            <a:fillRect/>
          </a:stretch>
        </p:blipFill>
        <p:spPr>
          <a:xfrm>
            <a:off x="7108699" y="961297"/>
            <a:ext cx="4613568" cy="2825650"/>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6BA13002-3C82-4518-A98C-CD49282837DC}"/>
              </a:ext>
            </a:extLst>
          </p:cNvPr>
          <p:cNvSpPr>
            <a:spLocks noGrp="1"/>
          </p:cNvSpPr>
          <p:nvPr>
            <p:ph type="title"/>
          </p:nvPr>
        </p:nvSpPr>
        <p:spPr/>
        <p:txBody>
          <a:bodyPr/>
          <a:lstStyle/>
          <a:p>
            <a:r>
              <a:rPr lang="en-US" dirty="0"/>
              <a:t>Pathway2Careers</a:t>
            </a:r>
          </a:p>
        </p:txBody>
      </p:sp>
      <p:sp>
        <p:nvSpPr>
          <p:cNvPr id="8" name="TextBox 7">
            <a:extLst>
              <a:ext uri="{FF2B5EF4-FFF2-40B4-BE49-F238E27FC236}">
                <a16:creationId xmlns:a16="http://schemas.microsoft.com/office/drawing/2014/main" id="{57B3CF54-B027-46D0-9685-D93BAF128E59}"/>
              </a:ext>
            </a:extLst>
          </p:cNvPr>
          <p:cNvSpPr txBox="1"/>
          <p:nvPr/>
        </p:nvSpPr>
        <p:spPr>
          <a:xfrm>
            <a:off x="610151" y="2001841"/>
            <a:ext cx="3191356" cy="2769989"/>
          </a:xfrm>
          <a:prstGeom prst="rect">
            <a:avLst/>
          </a:prstGeom>
          <a:noFill/>
        </p:spPr>
        <p:txBody>
          <a:bodyPr wrap="square" rtlCol="0">
            <a:spAutoFit/>
          </a:bodyPr>
          <a:lstStyle/>
          <a:p>
            <a:pPr marL="171450" indent="-171450">
              <a:buFont typeface="Arial" panose="020B0604020202020204" pitchFamily="34" charset="0"/>
              <a:buChar char="•"/>
            </a:pPr>
            <a:r>
              <a:rPr lang="en-US" sz="2200" dirty="0">
                <a:solidFill>
                  <a:srgbClr val="58585A"/>
                </a:solidFill>
                <a:latin typeface="Calibri Light" panose="020F0302020204030204" pitchFamily="34" charset="0"/>
                <a:ea typeface="Malgun Gothic Semilight" panose="020B0502040204020203" pitchFamily="34" charset="-128"/>
                <a:cs typeface="Calibri Light" panose="020F0302020204030204" pitchFamily="34" charset="0"/>
              </a:rPr>
              <a:t>Data for local districts and regions</a:t>
            </a:r>
          </a:p>
          <a:p>
            <a:pPr marL="171450" indent="-171450">
              <a:buFont typeface="Arial" panose="020B0604020202020204" pitchFamily="34" charset="0"/>
              <a:buChar char="•"/>
            </a:pPr>
            <a:endParaRPr lang="en-US" sz="2200" dirty="0">
              <a:solidFill>
                <a:srgbClr val="58585A"/>
              </a:solidFill>
              <a:latin typeface="Calibri Light" panose="020F0302020204030204" pitchFamily="34" charset="0"/>
              <a:ea typeface="Malgun Gothic Semilight" panose="020B0502040204020203" pitchFamily="34" charset="-128"/>
              <a:cs typeface="Calibri Light" panose="020F0302020204030204" pitchFamily="34" charset="0"/>
            </a:endParaRPr>
          </a:p>
          <a:p>
            <a:pPr marL="171450" indent="-171450">
              <a:buFont typeface="Arial" panose="020B0604020202020204" pitchFamily="34" charset="0"/>
              <a:buChar char="•"/>
            </a:pPr>
            <a:r>
              <a:rPr lang="en-US" sz="2200" dirty="0">
                <a:solidFill>
                  <a:srgbClr val="58585A"/>
                </a:solidFill>
                <a:latin typeface="Calibri Light" panose="020F0302020204030204" pitchFamily="34" charset="0"/>
                <a:ea typeface="Malgun Gothic Semilight" panose="020B0502040204020203" pitchFamily="34" charset="-128"/>
                <a:cs typeface="Calibri Light" panose="020F0302020204030204" pitchFamily="34" charset="0"/>
              </a:rPr>
              <a:t>Education-relevant information</a:t>
            </a:r>
          </a:p>
          <a:p>
            <a:pPr marL="171450" indent="-171450">
              <a:buFont typeface="Arial" panose="020B0604020202020204" pitchFamily="34" charset="0"/>
              <a:buChar char="•"/>
            </a:pPr>
            <a:endParaRPr lang="en-US" sz="2200" dirty="0">
              <a:solidFill>
                <a:srgbClr val="58585A"/>
              </a:solidFill>
              <a:latin typeface="Calibri Light" panose="020F0302020204030204" pitchFamily="34" charset="0"/>
              <a:ea typeface="Malgun Gothic Semilight" panose="020B0502040204020203" pitchFamily="34" charset="-128"/>
              <a:cs typeface="Calibri Light" panose="020F0302020204030204" pitchFamily="34" charset="0"/>
            </a:endParaRPr>
          </a:p>
          <a:p>
            <a:pPr marL="171450" indent="-171450">
              <a:buFont typeface="Arial" panose="020B0604020202020204" pitchFamily="34" charset="0"/>
              <a:buChar char="•"/>
            </a:pPr>
            <a:r>
              <a:rPr lang="en-US" sz="2200" dirty="0">
                <a:solidFill>
                  <a:srgbClr val="58585A"/>
                </a:solidFill>
                <a:latin typeface="Calibri Light" panose="020F0302020204030204" pitchFamily="34" charset="0"/>
                <a:ea typeface="Malgun Gothic Semilight" panose="020B0502040204020203" pitchFamily="34" charset="-128"/>
                <a:cs typeface="Calibri Light" panose="020F0302020204030204" pitchFamily="34" charset="0"/>
              </a:rPr>
              <a:t>Simple and easy</a:t>
            </a:r>
          </a:p>
          <a:p>
            <a:pPr marL="342900" indent="-342900">
              <a:buFont typeface="Arial" panose="020B0604020202020204" pitchFamily="34" charset="0"/>
              <a:buChar char="•"/>
            </a:pPr>
            <a:endParaRPr lang="en-US" sz="2000" dirty="0">
              <a:solidFill>
                <a:srgbClr val="002D65"/>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endParaRPr>
          </a:p>
        </p:txBody>
      </p:sp>
      <p:pic>
        <p:nvPicPr>
          <p:cNvPr id="9" name="Picture 8">
            <a:extLst>
              <a:ext uri="{FF2B5EF4-FFF2-40B4-BE49-F238E27FC236}">
                <a16:creationId xmlns:a16="http://schemas.microsoft.com/office/drawing/2014/main" id="{1ED2D772-9F07-4B96-A940-24E3DA43F92F}"/>
              </a:ext>
            </a:extLst>
          </p:cNvPr>
          <p:cNvPicPr>
            <a:picLocks noChangeAspect="1"/>
          </p:cNvPicPr>
          <p:nvPr/>
        </p:nvPicPr>
        <p:blipFill rotWithShape="1">
          <a:blip r:embed="rId6"/>
          <a:srcRect t="1" b="32606"/>
          <a:stretch/>
        </p:blipFill>
        <p:spPr>
          <a:xfrm>
            <a:off x="610151" y="4714220"/>
            <a:ext cx="2593882" cy="1041461"/>
          </a:xfrm>
          <a:prstGeom prst="rect">
            <a:avLst/>
          </a:prstGeom>
        </p:spPr>
      </p:pic>
      <p:sp>
        <p:nvSpPr>
          <p:cNvPr id="10" name="Rectangle 9">
            <a:extLst>
              <a:ext uri="{FF2B5EF4-FFF2-40B4-BE49-F238E27FC236}">
                <a16:creationId xmlns:a16="http://schemas.microsoft.com/office/drawing/2014/main" id="{CF5CD950-0CDA-4080-913C-54A17749AF70}"/>
              </a:ext>
            </a:extLst>
          </p:cNvPr>
          <p:cNvSpPr/>
          <p:nvPr/>
        </p:nvSpPr>
        <p:spPr>
          <a:xfrm>
            <a:off x="8612764" y="5190859"/>
            <a:ext cx="2872005" cy="430887"/>
          </a:xfrm>
          <a:prstGeom prst="rect">
            <a:avLst/>
          </a:prstGeom>
        </p:spPr>
        <p:txBody>
          <a:bodyPr wrap="none">
            <a:spAutoFit/>
          </a:bodyPr>
          <a:lstStyle/>
          <a:p>
            <a:r>
              <a:rPr lang="en-US" sz="2200" b="1" dirty="0">
                <a:solidFill>
                  <a:srgbClr val="002D65"/>
                </a:solidFill>
                <a:latin typeface="Calibri Light" panose="020F0302020204030204" pitchFamily="34" charset="0"/>
                <a:cs typeface="Calibri Light" panose="020F0302020204030204" pitchFamily="34" charset="0"/>
                <a:hlinkClick r:id="rId2">
                  <a:extLst>
                    <a:ext uri="{A12FA001-AC4F-418D-AE19-62706E023703}">
                      <ahyp:hlinkClr xmlns:ahyp="http://schemas.microsoft.com/office/drawing/2018/hyperlinkcolor" val="tx"/>
                    </a:ext>
                  </a:extLst>
                </a:hlinkClick>
              </a:rPr>
              <a:t>tsbadatadashboard.com</a:t>
            </a:r>
            <a:endParaRPr lang="en-US" sz="2200" b="1" dirty="0">
              <a:solidFill>
                <a:srgbClr val="002D65"/>
              </a:solidFill>
              <a:latin typeface="Calibri Light" panose="020F0302020204030204" pitchFamily="34" charset="0"/>
              <a:cs typeface="Calibri Light" panose="020F0302020204030204" pitchFamily="34" charset="0"/>
            </a:endParaRPr>
          </a:p>
        </p:txBody>
      </p:sp>
      <p:sp>
        <p:nvSpPr>
          <p:cNvPr id="12" name="TextBox 11">
            <a:extLst>
              <a:ext uri="{FF2B5EF4-FFF2-40B4-BE49-F238E27FC236}">
                <a16:creationId xmlns:a16="http://schemas.microsoft.com/office/drawing/2014/main" id="{7A8C806B-5746-4BAC-9C3A-641E053894F7}"/>
              </a:ext>
            </a:extLst>
          </p:cNvPr>
          <p:cNvSpPr txBox="1"/>
          <p:nvPr/>
        </p:nvSpPr>
        <p:spPr>
          <a:xfrm>
            <a:off x="4126893" y="2263146"/>
            <a:ext cx="3191356" cy="400110"/>
          </a:xfrm>
          <a:prstGeom prst="rect">
            <a:avLst/>
          </a:prstGeom>
          <a:noFill/>
        </p:spPr>
        <p:txBody>
          <a:bodyPr wrap="square" rtlCol="0">
            <a:spAutoFit/>
          </a:bodyPr>
          <a:lstStyle/>
          <a:p>
            <a:pPr algn="ctr"/>
            <a:r>
              <a:rPr lang="en-US" sz="2000" b="1" dirty="0">
                <a:solidFill>
                  <a:srgbClr val="D6AE05"/>
                </a:solidFill>
                <a:latin typeface="+mj-lt"/>
                <a:hlinkClick r:id="rId4">
                  <a:extLst>
                    <a:ext uri="{A12FA001-AC4F-418D-AE19-62706E023703}">
                      <ahyp:hlinkClr xmlns:ahyp="http://schemas.microsoft.com/office/drawing/2018/hyperlinkcolor" val="tx"/>
                    </a:ext>
                  </a:extLst>
                </a:hlinkClick>
              </a:rPr>
              <a:t>careerpathways-nm.com</a:t>
            </a:r>
            <a:endParaRPr lang="en-US" sz="2000" b="1" dirty="0">
              <a:solidFill>
                <a:srgbClr val="D6AE05"/>
              </a:solidFill>
              <a:latin typeface="+mj-lt"/>
            </a:endParaRPr>
          </a:p>
        </p:txBody>
      </p:sp>
      <p:sp>
        <p:nvSpPr>
          <p:cNvPr id="13" name="TextBox 12">
            <a:extLst>
              <a:ext uri="{FF2B5EF4-FFF2-40B4-BE49-F238E27FC236}">
                <a16:creationId xmlns:a16="http://schemas.microsoft.com/office/drawing/2014/main" id="{978CD241-2C9E-4DA5-99A5-540639EBF150}"/>
              </a:ext>
            </a:extLst>
          </p:cNvPr>
          <p:cNvSpPr txBox="1"/>
          <p:nvPr/>
        </p:nvSpPr>
        <p:spPr>
          <a:xfrm>
            <a:off x="610151" y="1335983"/>
            <a:ext cx="5769798" cy="430887"/>
          </a:xfrm>
          <a:prstGeom prst="rect">
            <a:avLst/>
          </a:prstGeom>
          <a:noFill/>
        </p:spPr>
        <p:txBody>
          <a:bodyPr wrap="square" rtlCol="0">
            <a:spAutoFit/>
          </a:bodyPr>
          <a:lstStyle/>
          <a:p>
            <a:r>
              <a:rPr lang="en-US" sz="2200" b="1" dirty="0">
                <a:solidFill>
                  <a:schemeClr val="accent6"/>
                </a:solidFill>
                <a:latin typeface="Calibri Light" panose="020F0302020204030204" pitchFamily="34" charset="0"/>
                <a:ea typeface="Malgun Gothic Semilight" panose="020B0502040204020203" pitchFamily="34" charset="-128"/>
                <a:cs typeface="Calibri Light" panose="020F0302020204030204" pitchFamily="34" charset="0"/>
              </a:rPr>
              <a:t>Labor Market Exploration Designed for Educators</a:t>
            </a:r>
          </a:p>
        </p:txBody>
      </p:sp>
    </p:spTree>
    <p:extLst>
      <p:ext uri="{BB962C8B-B14F-4D97-AF65-F5344CB8AC3E}">
        <p14:creationId xmlns:p14="http://schemas.microsoft.com/office/powerpoint/2010/main" val="184840284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A9A9F9E4-528B-4D1F-93F7-91FA3F55EB6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6724583" y="3474418"/>
            <a:ext cx="3398520" cy="2659863"/>
          </a:xfrm>
          <a:prstGeom prst="rect">
            <a:avLst/>
          </a:prstGeom>
        </p:spPr>
      </p:pic>
      <p:sp>
        <p:nvSpPr>
          <p:cNvPr id="2" name="Title 1">
            <a:extLst>
              <a:ext uri="{FF2B5EF4-FFF2-40B4-BE49-F238E27FC236}">
                <a16:creationId xmlns:a16="http://schemas.microsoft.com/office/drawing/2014/main" id="{6BA13002-3C82-4518-A98C-CD49282837DC}"/>
              </a:ext>
            </a:extLst>
          </p:cNvPr>
          <p:cNvSpPr>
            <a:spLocks noGrp="1"/>
          </p:cNvSpPr>
          <p:nvPr>
            <p:ph type="title"/>
          </p:nvPr>
        </p:nvSpPr>
        <p:spPr/>
        <p:txBody>
          <a:bodyPr/>
          <a:lstStyle/>
          <a:p>
            <a:r>
              <a:rPr lang="en-US" dirty="0"/>
              <a:t>Pathway2Careers</a:t>
            </a:r>
          </a:p>
        </p:txBody>
      </p:sp>
      <p:pic>
        <p:nvPicPr>
          <p:cNvPr id="14" name="Picture 13">
            <a:hlinkClick r:id="rId3"/>
            <a:extLst>
              <a:ext uri="{FF2B5EF4-FFF2-40B4-BE49-F238E27FC236}">
                <a16:creationId xmlns:a16="http://schemas.microsoft.com/office/drawing/2014/main" id="{83488561-14A6-4F11-A883-239740BC0359}"/>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9863803" y="365126"/>
            <a:ext cx="1875155" cy="2415540"/>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15" name="Picture 14">
            <a:hlinkClick r:id="rId3"/>
            <a:extLst>
              <a:ext uri="{FF2B5EF4-FFF2-40B4-BE49-F238E27FC236}">
                <a16:creationId xmlns:a16="http://schemas.microsoft.com/office/drawing/2014/main" id="{72390D0F-B3B6-4EF5-88DB-B406435A6CBE}"/>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8771603" y="996316"/>
            <a:ext cx="1828165" cy="2376170"/>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16" name="Picture 15">
            <a:hlinkClick r:id="rId3"/>
            <a:extLst>
              <a:ext uri="{FF2B5EF4-FFF2-40B4-BE49-F238E27FC236}">
                <a16:creationId xmlns:a16="http://schemas.microsoft.com/office/drawing/2014/main" id="{1DA8AAEE-5A8E-4511-9465-2408F1294AFD}"/>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9454228" y="2025651"/>
            <a:ext cx="1881505" cy="2441575"/>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17" name="Picture 16">
            <a:hlinkClick r:id="rId7"/>
            <a:extLst>
              <a:ext uri="{FF2B5EF4-FFF2-40B4-BE49-F238E27FC236}">
                <a16:creationId xmlns:a16="http://schemas.microsoft.com/office/drawing/2014/main" id="{876E13DD-AB95-4648-BB2A-5D50BF09CF25}"/>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2954780" y="2780666"/>
            <a:ext cx="1892938" cy="2652187"/>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18" name="Picture 17">
            <a:hlinkClick r:id="rId7"/>
            <a:extLst>
              <a:ext uri="{FF2B5EF4-FFF2-40B4-BE49-F238E27FC236}">
                <a16:creationId xmlns:a16="http://schemas.microsoft.com/office/drawing/2014/main" id="{E988D3F2-1635-4906-AB96-BA235E6B8933}"/>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4338073" y="3137294"/>
            <a:ext cx="1881506" cy="2659863"/>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19" name="Picture 18">
            <a:hlinkClick r:id="rId7"/>
            <a:extLst>
              <a:ext uri="{FF2B5EF4-FFF2-40B4-BE49-F238E27FC236}">
                <a16:creationId xmlns:a16="http://schemas.microsoft.com/office/drawing/2014/main" id="{5EB4043C-9752-4529-8C00-3801DF334F90}"/>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3307688" y="3696973"/>
            <a:ext cx="1881506" cy="2651547"/>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20" name="TextBox 19">
            <a:extLst>
              <a:ext uri="{FF2B5EF4-FFF2-40B4-BE49-F238E27FC236}">
                <a16:creationId xmlns:a16="http://schemas.microsoft.com/office/drawing/2014/main" id="{8833F5FA-8F91-469A-8216-1211C04490DE}"/>
              </a:ext>
            </a:extLst>
          </p:cNvPr>
          <p:cNvSpPr txBox="1"/>
          <p:nvPr/>
        </p:nvSpPr>
        <p:spPr>
          <a:xfrm>
            <a:off x="838199" y="1375284"/>
            <a:ext cx="3095625" cy="954107"/>
          </a:xfrm>
          <a:prstGeom prst="rect">
            <a:avLst/>
          </a:prstGeom>
          <a:noFill/>
        </p:spPr>
        <p:txBody>
          <a:bodyPr wrap="square" rtlCol="0">
            <a:spAutoFit/>
          </a:bodyPr>
          <a:lstStyle/>
          <a:p>
            <a:pPr algn="ctr"/>
            <a:r>
              <a:rPr lang="en-US" sz="2800" b="1" dirty="0">
                <a:solidFill>
                  <a:schemeClr val="accent6"/>
                </a:solidFill>
                <a:latin typeface="Calibri Light" panose="020F0302020204030204" pitchFamily="34" charset="0"/>
                <a:ea typeface="Malgun Gothic Semilight" panose="020B0502040204020203" pitchFamily="34" charset="-128"/>
                <a:cs typeface="Calibri Light" panose="020F0302020204030204" pitchFamily="34" charset="0"/>
              </a:rPr>
              <a:t>Additional Labor Market Tools</a:t>
            </a:r>
          </a:p>
        </p:txBody>
      </p:sp>
      <p:sp>
        <p:nvSpPr>
          <p:cNvPr id="3" name="Rectangle 2">
            <a:extLst>
              <a:ext uri="{FF2B5EF4-FFF2-40B4-BE49-F238E27FC236}">
                <a16:creationId xmlns:a16="http://schemas.microsoft.com/office/drawing/2014/main" id="{D4634A0B-60A3-44E9-BF54-B248EEB8B0F2}"/>
              </a:ext>
            </a:extLst>
          </p:cNvPr>
          <p:cNvSpPr/>
          <p:nvPr/>
        </p:nvSpPr>
        <p:spPr>
          <a:xfrm>
            <a:off x="319534" y="2780666"/>
            <a:ext cx="2700632" cy="2169825"/>
          </a:xfrm>
          <a:prstGeom prst="rect">
            <a:avLst/>
          </a:prstGeom>
        </p:spPr>
        <p:txBody>
          <a:bodyPr wrap="square">
            <a:spAutoFit/>
          </a:bodyPr>
          <a:lstStyle/>
          <a:p>
            <a:pPr algn="ctr"/>
            <a:r>
              <a:rPr lang="en-US" sz="2000" b="1" dirty="0">
                <a:solidFill>
                  <a:srgbClr val="5B9BD5"/>
                </a:solidFill>
                <a:latin typeface="+mj-lt"/>
                <a:ea typeface="Calibri" panose="020F0502020204030204" pitchFamily="34" charset="0"/>
                <a:cs typeface="Times New Roman" panose="02020603050405020304" pitchFamily="18" charset="0"/>
              </a:rPr>
              <a:t>Regional Labor </a:t>
            </a:r>
          </a:p>
          <a:p>
            <a:pPr algn="ctr">
              <a:spcAft>
                <a:spcPts val="600"/>
              </a:spcAft>
            </a:pPr>
            <a:r>
              <a:rPr lang="en-US" sz="2000" b="1" dirty="0">
                <a:solidFill>
                  <a:srgbClr val="5B9BD5"/>
                </a:solidFill>
                <a:latin typeface="+mj-lt"/>
                <a:ea typeface="Calibri" panose="020F0502020204030204" pitchFamily="34" charset="0"/>
                <a:cs typeface="Times New Roman" panose="02020603050405020304" pitchFamily="18" charset="0"/>
              </a:rPr>
              <a:t>Market Reports</a:t>
            </a:r>
            <a:endParaRPr lang="en-US" sz="2000" b="1" dirty="0">
              <a:latin typeface="+mj-lt"/>
              <a:ea typeface="Calibri" panose="020F0502020204030204" pitchFamily="34" charset="0"/>
              <a:cs typeface="Times New Roman" panose="02020603050405020304" pitchFamily="18" charset="0"/>
            </a:endParaRPr>
          </a:p>
          <a:p>
            <a:pPr algn="ctr">
              <a:spcAft>
                <a:spcPts val="0"/>
              </a:spcAft>
            </a:pPr>
            <a:r>
              <a:rPr lang="en-US" dirty="0">
                <a:solidFill>
                  <a:srgbClr val="58585A"/>
                </a:solidFill>
                <a:latin typeface="+mj-lt"/>
              </a:rPr>
              <a:t>The P2C quarterly labor market reports summarize local market trends and their relevance to the nearby education systems.  </a:t>
            </a:r>
            <a:endParaRPr lang="en-US" dirty="0">
              <a:effectLst/>
              <a:latin typeface="+mj-lt"/>
            </a:endParaRPr>
          </a:p>
        </p:txBody>
      </p:sp>
      <p:sp>
        <p:nvSpPr>
          <p:cNvPr id="4" name="Rectangle 3">
            <a:extLst>
              <a:ext uri="{FF2B5EF4-FFF2-40B4-BE49-F238E27FC236}">
                <a16:creationId xmlns:a16="http://schemas.microsoft.com/office/drawing/2014/main" id="{A25D07E1-FB25-4021-BCE3-5379763BE578}"/>
              </a:ext>
            </a:extLst>
          </p:cNvPr>
          <p:cNvSpPr/>
          <p:nvPr/>
        </p:nvSpPr>
        <p:spPr>
          <a:xfrm>
            <a:off x="4419915" y="1233126"/>
            <a:ext cx="4333179" cy="1585049"/>
          </a:xfrm>
          <a:prstGeom prst="rect">
            <a:avLst/>
          </a:prstGeom>
        </p:spPr>
        <p:txBody>
          <a:bodyPr wrap="square">
            <a:spAutoFit/>
          </a:bodyPr>
          <a:lstStyle/>
          <a:p>
            <a:pPr algn="ctr">
              <a:spcAft>
                <a:spcPts val="600"/>
              </a:spcAft>
            </a:pPr>
            <a:r>
              <a:rPr lang="en-US" sz="2000" b="1" dirty="0">
                <a:solidFill>
                  <a:srgbClr val="5B9BD5"/>
                </a:solidFill>
                <a:latin typeface="+mj-lt"/>
                <a:ea typeface="Calibri" panose="020F0502020204030204" pitchFamily="34" charset="0"/>
                <a:cs typeface="Times New Roman" panose="02020603050405020304" pitchFamily="18" charset="0"/>
              </a:rPr>
              <a:t>Employer Skill Needs Survey</a:t>
            </a:r>
            <a:endParaRPr lang="en-US" sz="2000" b="1" dirty="0">
              <a:latin typeface="+mj-lt"/>
              <a:ea typeface="Calibri" panose="020F0502020204030204" pitchFamily="34" charset="0"/>
              <a:cs typeface="Times New Roman" panose="02020603050405020304" pitchFamily="18" charset="0"/>
            </a:endParaRPr>
          </a:p>
          <a:p>
            <a:pPr algn="ctr"/>
            <a:r>
              <a:rPr lang="en-US" dirty="0">
                <a:solidFill>
                  <a:srgbClr val="58585A"/>
                </a:solidFill>
                <a:latin typeface="+mj-lt"/>
                <a:ea typeface="Calibri" panose="020F0502020204030204" pitchFamily="34" charset="0"/>
                <a:cs typeface="Times New Roman" panose="02020603050405020304" pitchFamily="18" charset="0"/>
              </a:rPr>
              <a:t>The P2C employer skill needs survey is designed to tap into employer skill demands and assess employer perceptions of career readiness within their local workforce. </a:t>
            </a:r>
            <a:endParaRPr lang="en-US" dirty="0">
              <a:latin typeface="+mj-lt"/>
            </a:endParaRPr>
          </a:p>
        </p:txBody>
      </p:sp>
    </p:spTree>
    <p:extLst>
      <p:ext uri="{BB962C8B-B14F-4D97-AF65-F5344CB8AC3E}">
        <p14:creationId xmlns:p14="http://schemas.microsoft.com/office/powerpoint/2010/main" val="164519183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DB39F1-4984-4AFC-A746-31F0ACA7FE82}"/>
              </a:ext>
            </a:extLst>
          </p:cNvPr>
          <p:cNvPicPr>
            <a:picLocks noChangeAspect="1"/>
          </p:cNvPicPr>
          <p:nvPr/>
        </p:nvPicPr>
        <p:blipFill>
          <a:blip r:embed="rId2"/>
          <a:stretch>
            <a:fillRect/>
          </a:stretch>
        </p:blipFill>
        <p:spPr>
          <a:xfrm>
            <a:off x="6638925" y="1557430"/>
            <a:ext cx="5334000" cy="3743139"/>
          </a:xfrm>
          <a:prstGeom prst="rect">
            <a:avLst/>
          </a:prstGeom>
        </p:spPr>
      </p:pic>
      <p:sp>
        <p:nvSpPr>
          <p:cNvPr id="2" name="Title 1">
            <a:extLst>
              <a:ext uri="{FF2B5EF4-FFF2-40B4-BE49-F238E27FC236}">
                <a16:creationId xmlns:a16="http://schemas.microsoft.com/office/drawing/2014/main" id="{17F85F71-A23D-413F-B779-6223EA7CB452}"/>
              </a:ext>
            </a:extLst>
          </p:cNvPr>
          <p:cNvSpPr>
            <a:spLocks noGrp="1"/>
          </p:cNvSpPr>
          <p:nvPr>
            <p:ph type="title"/>
          </p:nvPr>
        </p:nvSpPr>
        <p:spPr/>
        <p:txBody>
          <a:bodyPr/>
          <a:lstStyle/>
          <a:p>
            <a:r>
              <a:rPr lang="en-US" dirty="0"/>
              <a:t>Pathway2Careers</a:t>
            </a:r>
          </a:p>
        </p:txBody>
      </p:sp>
      <p:sp>
        <p:nvSpPr>
          <p:cNvPr id="3" name="Content Placeholder 2">
            <a:extLst>
              <a:ext uri="{FF2B5EF4-FFF2-40B4-BE49-F238E27FC236}">
                <a16:creationId xmlns:a16="http://schemas.microsoft.com/office/drawing/2014/main" id="{C2084D5C-D121-46E1-8279-81014B8BF070}"/>
              </a:ext>
            </a:extLst>
          </p:cNvPr>
          <p:cNvSpPr>
            <a:spLocks noGrp="1"/>
          </p:cNvSpPr>
          <p:nvPr>
            <p:ph idx="1"/>
          </p:nvPr>
        </p:nvSpPr>
        <p:spPr>
          <a:xfrm>
            <a:off x="561975" y="1334085"/>
            <a:ext cx="6381750" cy="5001185"/>
          </a:xfrm>
        </p:spPr>
        <p:txBody>
          <a:bodyPr>
            <a:normAutofit fontScale="92500" lnSpcReduction="10000"/>
          </a:bodyPr>
          <a:lstStyle/>
          <a:p>
            <a:pPr marL="0" indent="0">
              <a:buNone/>
            </a:pPr>
            <a:r>
              <a:rPr lang="en-US" b="1" dirty="0">
                <a:solidFill>
                  <a:schemeClr val="accent6"/>
                </a:solidFill>
              </a:rPr>
              <a:t>Data-Informed Career Education</a:t>
            </a:r>
          </a:p>
          <a:p>
            <a:pPr marL="0" indent="0">
              <a:buNone/>
            </a:pPr>
            <a:endParaRPr lang="en-US" sz="1300" dirty="0"/>
          </a:p>
          <a:p>
            <a:r>
              <a:rPr lang="en-US" dirty="0"/>
              <a:t>Use labor market data to understand career destinations for students in their local areas.</a:t>
            </a:r>
          </a:p>
          <a:p>
            <a:endParaRPr lang="en-US" dirty="0"/>
          </a:p>
          <a:p>
            <a:r>
              <a:rPr lang="en-US" dirty="0"/>
              <a:t>Identify occupations that are expected to be high in demand and wage.</a:t>
            </a:r>
          </a:p>
          <a:p>
            <a:pPr marL="0" indent="0">
              <a:buNone/>
            </a:pPr>
            <a:endParaRPr lang="en-US" dirty="0"/>
          </a:p>
          <a:p>
            <a:r>
              <a:rPr lang="en-US" dirty="0"/>
              <a:t>Align education practices with critical skills.</a:t>
            </a:r>
          </a:p>
          <a:p>
            <a:endParaRPr lang="en-US" dirty="0"/>
          </a:p>
          <a:p>
            <a:r>
              <a:rPr lang="en-US" dirty="0"/>
              <a:t>Provide learning opportunities that prepare students for good jobs in their communities.</a:t>
            </a:r>
          </a:p>
        </p:txBody>
      </p:sp>
    </p:spTree>
    <p:extLst>
      <p:ext uri="{BB962C8B-B14F-4D97-AF65-F5344CB8AC3E}">
        <p14:creationId xmlns:p14="http://schemas.microsoft.com/office/powerpoint/2010/main" val="2430174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9CE06CA-4E5C-431A-A068-1B7ACCCB2BD9}"/>
              </a:ext>
            </a:extLst>
          </p:cNvPr>
          <p:cNvPicPr>
            <a:picLocks noChangeAspect="1"/>
          </p:cNvPicPr>
          <p:nvPr/>
        </p:nvPicPr>
        <p:blipFill>
          <a:blip r:embed="rId2"/>
          <a:stretch>
            <a:fillRect/>
          </a:stretch>
        </p:blipFill>
        <p:spPr>
          <a:xfrm>
            <a:off x="3674016" y="3108845"/>
            <a:ext cx="4406293" cy="3002968"/>
          </a:xfrm>
          <a:prstGeom prst="rect">
            <a:avLst/>
          </a:prstGeom>
        </p:spPr>
      </p:pic>
      <p:sp>
        <p:nvSpPr>
          <p:cNvPr id="2" name="Title 1">
            <a:extLst>
              <a:ext uri="{FF2B5EF4-FFF2-40B4-BE49-F238E27FC236}">
                <a16:creationId xmlns:a16="http://schemas.microsoft.com/office/drawing/2014/main" id="{4D87EE3E-6380-481F-8A21-0E25C04DB2B6}"/>
              </a:ext>
            </a:extLst>
          </p:cNvPr>
          <p:cNvSpPr>
            <a:spLocks noGrp="1"/>
          </p:cNvSpPr>
          <p:nvPr>
            <p:ph type="ctrTitle"/>
          </p:nvPr>
        </p:nvSpPr>
        <p:spPr>
          <a:xfrm>
            <a:off x="1524000" y="1450686"/>
            <a:ext cx="9144000" cy="1658159"/>
          </a:xfrm>
        </p:spPr>
        <p:txBody>
          <a:bodyPr anchor="ctr" anchorCtr="0">
            <a:normAutofit fontScale="90000"/>
          </a:bodyPr>
          <a:lstStyle/>
          <a:p>
            <a:r>
              <a:rPr lang="en-US" dirty="0">
                <a:solidFill>
                  <a:schemeClr val="accent6"/>
                </a:solidFill>
              </a:rPr>
              <a:t>Clusters, Pathways, and </a:t>
            </a:r>
            <a:br>
              <a:rPr lang="en-US" dirty="0">
                <a:solidFill>
                  <a:schemeClr val="accent6"/>
                </a:solidFill>
              </a:rPr>
            </a:br>
            <a:r>
              <a:rPr lang="en-US" dirty="0">
                <a:solidFill>
                  <a:schemeClr val="accent6"/>
                </a:solidFill>
              </a:rPr>
              <a:t>High-Value Careers</a:t>
            </a:r>
          </a:p>
        </p:txBody>
      </p:sp>
    </p:spTree>
    <p:extLst>
      <p:ext uri="{BB962C8B-B14F-4D97-AF65-F5344CB8AC3E}">
        <p14:creationId xmlns:p14="http://schemas.microsoft.com/office/powerpoint/2010/main" val="76755268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F33D358-DAAD-4D04-9789-193DFF3AFCA0}"/>
              </a:ext>
            </a:extLst>
          </p:cNvPr>
          <p:cNvPicPr>
            <a:picLocks noChangeAspect="1"/>
          </p:cNvPicPr>
          <p:nvPr/>
        </p:nvPicPr>
        <p:blipFill>
          <a:blip r:embed="rId3"/>
          <a:stretch>
            <a:fillRect/>
          </a:stretch>
        </p:blipFill>
        <p:spPr>
          <a:xfrm>
            <a:off x="6096000" y="1343610"/>
            <a:ext cx="5750128" cy="4969799"/>
          </a:xfrm>
          <a:prstGeom prst="rect">
            <a:avLst/>
          </a:prstGeom>
        </p:spPr>
      </p:pic>
      <p:sp>
        <p:nvSpPr>
          <p:cNvPr id="2" name="Title 1">
            <a:extLst>
              <a:ext uri="{FF2B5EF4-FFF2-40B4-BE49-F238E27FC236}">
                <a16:creationId xmlns:a16="http://schemas.microsoft.com/office/drawing/2014/main" id="{9287C075-BC09-486F-BF98-ABD32D7D81AA}"/>
              </a:ext>
            </a:extLst>
          </p:cNvPr>
          <p:cNvSpPr>
            <a:spLocks noGrp="1"/>
          </p:cNvSpPr>
          <p:nvPr>
            <p:ph type="title"/>
          </p:nvPr>
        </p:nvSpPr>
        <p:spPr/>
        <p:txBody>
          <a:bodyPr/>
          <a:lstStyle/>
          <a:p>
            <a:r>
              <a:rPr lang="en-US" dirty="0"/>
              <a:t>Career Clusters</a:t>
            </a:r>
          </a:p>
        </p:txBody>
      </p:sp>
      <p:sp>
        <p:nvSpPr>
          <p:cNvPr id="3" name="Content Placeholder 2">
            <a:extLst>
              <a:ext uri="{FF2B5EF4-FFF2-40B4-BE49-F238E27FC236}">
                <a16:creationId xmlns:a16="http://schemas.microsoft.com/office/drawing/2014/main" id="{03D59DDB-C59D-4158-9D27-804ECB9E9534}"/>
              </a:ext>
            </a:extLst>
          </p:cNvPr>
          <p:cNvSpPr>
            <a:spLocks noGrp="1"/>
          </p:cNvSpPr>
          <p:nvPr>
            <p:ph idx="1"/>
          </p:nvPr>
        </p:nvSpPr>
        <p:spPr>
          <a:xfrm>
            <a:off x="240353" y="1744823"/>
            <a:ext cx="5855647" cy="3769567"/>
          </a:xfrm>
        </p:spPr>
        <p:txBody>
          <a:bodyPr>
            <a:normAutofit/>
          </a:bodyPr>
          <a:lstStyle/>
          <a:p>
            <a:pPr marL="0" indent="0">
              <a:buNone/>
            </a:pPr>
            <a:r>
              <a:rPr lang="en-US" dirty="0">
                <a:solidFill>
                  <a:schemeClr val="accent2"/>
                </a:solidFill>
              </a:rPr>
              <a:t>What are career clusters?</a:t>
            </a:r>
          </a:p>
          <a:p>
            <a:endParaRPr lang="en-US" dirty="0"/>
          </a:p>
          <a:p>
            <a:pPr marL="0" indent="0">
              <a:buNone/>
            </a:pPr>
            <a:r>
              <a:rPr lang="en-US" dirty="0"/>
              <a:t>National Career Clusters Framework</a:t>
            </a:r>
          </a:p>
          <a:p>
            <a:pPr marL="457200" lvl="1" indent="0">
              <a:buNone/>
            </a:pPr>
            <a:r>
              <a:rPr lang="en-US" dirty="0">
                <a:hlinkClick r:id="rId4"/>
              </a:rPr>
              <a:t>careertech.org/career-clusters</a:t>
            </a:r>
            <a:endParaRPr lang="en-US" dirty="0"/>
          </a:p>
          <a:p>
            <a:pPr marL="0" indent="0">
              <a:buNone/>
            </a:pPr>
            <a:endParaRPr lang="en-US" dirty="0"/>
          </a:p>
          <a:p>
            <a:pPr marL="0" indent="0">
              <a:buNone/>
            </a:pPr>
            <a:r>
              <a:rPr lang="en-US" dirty="0"/>
              <a:t>Occupations are grouped into sixteen different clusters based on similarities in foundational knowledge and skills.</a:t>
            </a:r>
          </a:p>
        </p:txBody>
      </p:sp>
    </p:spTree>
    <p:extLst>
      <p:ext uri="{BB962C8B-B14F-4D97-AF65-F5344CB8AC3E}">
        <p14:creationId xmlns:p14="http://schemas.microsoft.com/office/powerpoint/2010/main" val="277617241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F8660-A882-4D10-A0AF-B96555D7DD10}"/>
              </a:ext>
            </a:extLst>
          </p:cNvPr>
          <p:cNvSpPr>
            <a:spLocks noGrp="1"/>
          </p:cNvSpPr>
          <p:nvPr>
            <p:ph type="title"/>
          </p:nvPr>
        </p:nvSpPr>
        <p:spPr/>
        <p:txBody>
          <a:bodyPr/>
          <a:lstStyle/>
          <a:p>
            <a:r>
              <a:rPr lang="en-US" dirty="0"/>
              <a:t>Career Clusters</a:t>
            </a:r>
          </a:p>
        </p:txBody>
      </p:sp>
      <p:sp>
        <p:nvSpPr>
          <p:cNvPr id="3" name="Content Placeholder 2">
            <a:extLst>
              <a:ext uri="{FF2B5EF4-FFF2-40B4-BE49-F238E27FC236}">
                <a16:creationId xmlns:a16="http://schemas.microsoft.com/office/drawing/2014/main" id="{A43CC27C-27EA-4A81-8390-06F24DA39E4B}"/>
              </a:ext>
            </a:extLst>
          </p:cNvPr>
          <p:cNvSpPr>
            <a:spLocks noGrp="1"/>
          </p:cNvSpPr>
          <p:nvPr>
            <p:ph idx="1"/>
          </p:nvPr>
        </p:nvSpPr>
        <p:spPr>
          <a:xfrm>
            <a:off x="199705" y="1637212"/>
            <a:ext cx="5290854" cy="3950223"/>
          </a:xfrm>
        </p:spPr>
        <p:txBody>
          <a:bodyPr>
            <a:normAutofit fontScale="92500"/>
          </a:bodyPr>
          <a:lstStyle/>
          <a:p>
            <a:pPr marL="0" indent="0">
              <a:buNone/>
            </a:pPr>
            <a:r>
              <a:rPr lang="en-US" dirty="0">
                <a:solidFill>
                  <a:schemeClr val="accent2"/>
                </a:solidFill>
              </a:rPr>
              <a:t>What are career pathways?</a:t>
            </a:r>
          </a:p>
          <a:p>
            <a:pPr marL="0" indent="0">
              <a:buNone/>
            </a:pPr>
            <a:endParaRPr lang="en-US" dirty="0"/>
          </a:p>
          <a:p>
            <a:pPr marL="0" indent="0">
              <a:buNone/>
            </a:pPr>
            <a:r>
              <a:rPr lang="en-US" dirty="0"/>
              <a:t>Within each cluster, pathways have been identified that focus on smaller subsets of related occupations.</a:t>
            </a:r>
          </a:p>
          <a:p>
            <a:endParaRPr lang="en-US" dirty="0"/>
          </a:p>
          <a:p>
            <a:pPr marL="0" indent="0">
              <a:buNone/>
            </a:pPr>
            <a:r>
              <a:rPr lang="en-US" dirty="0"/>
              <a:t>Courses and training programs are outlined that can guide students as they progress toward career goals.</a:t>
            </a:r>
          </a:p>
        </p:txBody>
      </p:sp>
      <p:pic>
        <p:nvPicPr>
          <p:cNvPr id="4" name="Picture 3">
            <a:extLst>
              <a:ext uri="{FF2B5EF4-FFF2-40B4-BE49-F238E27FC236}">
                <a16:creationId xmlns:a16="http://schemas.microsoft.com/office/drawing/2014/main" id="{2B441D85-4FDD-41CD-8168-36ED8B2E5F2B}"/>
              </a:ext>
            </a:extLst>
          </p:cNvPr>
          <p:cNvPicPr>
            <a:picLocks noChangeAspect="1"/>
          </p:cNvPicPr>
          <p:nvPr/>
        </p:nvPicPr>
        <p:blipFill>
          <a:blip r:embed="rId3"/>
          <a:stretch>
            <a:fillRect/>
          </a:stretch>
        </p:blipFill>
        <p:spPr>
          <a:xfrm>
            <a:off x="5490559" y="1270565"/>
            <a:ext cx="6468949" cy="5056900"/>
          </a:xfrm>
          <a:prstGeom prst="rect">
            <a:avLst/>
          </a:prstGeom>
        </p:spPr>
      </p:pic>
    </p:spTree>
    <p:extLst>
      <p:ext uri="{BB962C8B-B14F-4D97-AF65-F5344CB8AC3E}">
        <p14:creationId xmlns:p14="http://schemas.microsoft.com/office/powerpoint/2010/main" val="5759934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830A86-0C45-4056-A3BD-85FE900B3665}"/>
              </a:ext>
            </a:extLst>
          </p:cNvPr>
          <p:cNvPicPr>
            <a:picLocks noChangeAspect="1"/>
          </p:cNvPicPr>
          <p:nvPr/>
        </p:nvPicPr>
        <p:blipFill>
          <a:blip r:embed="rId2"/>
          <a:stretch>
            <a:fillRect/>
          </a:stretch>
        </p:blipFill>
        <p:spPr>
          <a:xfrm>
            <a:off x="6219144" y="1514791"/>
            <a:ext cx="5724524" cy="4197038"/>
          </a:xfrm>
          <a:prstGeom prst="rect">
            <a:avLst/>
          </a:prstGeom>
          <a:ln>
            <a:solidFill>
              <a:schemeClr val="bg1">
                <a:lumMod val="85000"/>
              </a:schemeClr>
            </a:solidFill>
          </a:ln>
          <a:effectLst>
            <a:outerShdw blurRad="50800" dist="38100" dir="2700000" algn="tl" rotWithShape="0">
              <a:prstClr val="black">
                <a:alpha val="40000"/>
              </a:prstClr>
            </a:outerShdw>
          </a:effectLst>
        </p:spPr>
      </p:pic>
      <p:pic>
        <p:nvPicPr>
          <p:cNvPr id="2" name="Picture 1">
            <a:extLst>
              <a:ext uri="{FF2B5EF4-FFF2-40B4-BE49-F238E27FC236}">
                <a16:creationId xmlns:a16="http://schemas.microsoft.com/office/drawing/2014/main" id="{F9B1B3BF-0B36-4D9D-AEBA-1C35835FF4D6}"/>
              </a:ext>
            </a:extLst>
          </p:cNvPr>
          <p:cNvPicPr>
            <a:picLocks noChangeAspect="1"/>
          </p:cNvPicPr>
          <p:nvPr/>
        </p:nvPicPr>
        <p:blipFill>
          <a:blip r:embed="rId3"/>
          <a:stretch>
            <a:fillRect/>
          </a:stretch>
        </p:blipFill>
        <p:spPr>
          <a:xfrm>
            <a:off x="223838" y="1514791"/>
            <a:ext cx="5724525" cy="4197038"/>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4" name="Title 3">
            <a:extLst>
              <a:ext uri="{FF2B5EF4-FFF2-40B4-BE49-F238E27FC236}">
                <a16:creationId xmlns:a16="http://schemas.microsoft.com/office/drawing/2014/main" id="{ADB97888-A8F4-4B4D-97D2-E07ABE323DBB}"/>
              </a:ext>
            </a:extLst>
          </p:cNvPr>
          <p:cNvSpPr>
            <a:spLocks noGrp="1"/>
          </p:cNvSpPr>
          <p:nvPr>
            <p:ph type="title"/>
          </p:nvPr>
        </p:nvSpPr>
        <p:spPr/>
        <p:txBody>
          <a:bodyPr>
            <a:normAutofit/>
          </a:bodyPr>
          <a:lstStyle/>
          <a:p>
            <a:r>
              <a:rPr lang="en-US" dirty="0"/>
              <a:t>Career Pathways for Students</a:t>
            </a:r>
          </a:p>
        </p:txBody>
      </p:sp>
    </p:spTree>
    <p:extLst>
      <p:ext uri="{BB962C8B-B14F-4D97-AF65-F5344CB8AC3E}">
        <p14:creationId xmlns:p14="http://schemas.microsoft.com/office/powerpoint/2010/main" val="86850630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9555BE2-872F-427E-89EF-8FEAC61FE499}"/>
              </a:ext>
            </a:extLst>
          </p:cNvPr>
          <p:cNvPicPr>
            <a:picLocks noChangeAspect="1"/>
          </p:cNvPicPr>
          <p:nvPr/>
        </p:nvPicPr>
        <p:blipFill>
          <a:blip r:embed="rId2"/>
          <a:stretch>
            <a:fillRect/>
          </a:stretch>
        </p:blipFill>
        <p:spPr>
          <a:xfrm>
            <a:off x="1362074" y="3429000"/>
            <a:ext cx="4095750" cy="3019425"/>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DC86E64A-4E7A-45E6-9871-901DA9E8E999}"/>
              </a:ext>
            </a:extLst>
          </p:cNvPr>
          <p:cNvPicPr>
            <a:picLocks noChangeAspect="1"/>
          </p:cNvPicPr>
          <p:nvPr/>
        </p:nvPicPr>
        <p:blipFill>
          <a:blip r:embed="rId3"/>
          <a:stretch>
            <a:fillRect/>
          </a:stretch>
        </p:blipFill>
        <p:spPr>
          <a:xfrm>
            <a:off x="6664279" y="248202"/>
            <a:ext cx="4235544" cy="3019425"/>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318D0AA6-3679-4A73-94C0-ABF2AF127088}"/>
              </a:ext>
            </a:extLst>
          </p:cNvPr>
          <p:cNvPicPr>
            <a:picLocks noChangeAspect="1"/>
          </p:cNvPicPr>
          <p:nvPr/>
        </p:nvPicPr>
        <p:blipFill>
          <a:blip r:embed="rId4"/>
          <a:stretch>
            <a:fillRect/>
          </a:stretch>
        </p:blipFill>
        <p:spPr>
          <a:xfrm>
            <a:off x="1362074" y="248202"/>
            <a:ext cx="4095750" cy="3019425"/>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38A73BBF-0649-439F-A8FC-27C19CB1CB2C}"/>
              </a:ext>
            </a:extLst>
          </p:cNvPr>
          <p:cNvPicPr>
            <a:picLocks noChangeAspect="1"/>
          </p:cNvPicPr>
          <p:nvPr/>
        </p:nvPicPr>
        <p:blipFill>
          <a:blip r:embed="rId5"/>
          <a:stretch>
            <a:fillRect/>
          </a:stretch>
        </p:blipFill>
        <p:spPr>
          <a:xfrm>
            <a:off x="6664279" y="3429000"/>
            <a:ext cx="4235544" cy="3019425"/>
          </a:xfrm>
          <a:prstGeom prst="rect">
            <a:avLst/>
          </a:prstGeom>
          <a:ln>
            <a:solidFill>
              <a:schemeClr val="bg1">
                <a:lumMod val="7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8687764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656101-8EBE-7044-BD89-350C15269726}"/>
              </a:ext>
            </a:extLst>
          </p:cNvPr>
          <p:cNvSpPr>
            <a:spLocks noGrp="1"/>
          </p:cNvSpPr>
          <p:nvPr>
            <p:ph type="ctrTitle"/>
          </p:nvPr>
        </p:nvSpPr>
        <p:spPr>
          <a:xfrm>
            <a:off x="1190367" y="-581775"/>
            <a:ext cx="9144000" cy="2387600"/>
          </a:xfrm>
        </p:spPr>
        <p:txBody>
          <a:bodyPr/>
          <a:lstStyle/>
          <a:p>
            <a:r>
              <a:rPr lang="en-US" dirty="0"/>
              <a:t>Career Engaged</a:t>
            </a:r>
          </a:p>
        </p:txBody>
      </p:sp>
      <p:sp>
        <p:nvSpPr>
          <p:cNvPr id="5" name="Subtitle 4">
            <a:extLst>
              <a:ext uri="{FF2B5EF4-FFF2-40B4-BE49-F238E27FC236}">
                <a16:creationId xmlns:a16="http://schemas.microsoft.com/office/drawing/2014/main" id="{20088988-324F-4044-8F50-ABB5426AD39F}"/>
              </a:ext>
            </a:extLst>
          </p:cNvPr>
          <p:cNvSpPr>
            <a:spLocks noGrp="1"/>
          </p:cNvSpPr>
          <p:nvPr>
            <p:ph type="subTitle" idx="1"/>
          </p:nvPr>
        </p:nvSpPr>
        <p:spPr/>
        <p:txBody>
          <a:bodyPr/>
          <a:lstStyle/>
          <a:p>
            <a:endParaRPr lang="en-US" dirty="0"/>
          </a:p>
        </p:txBody>
      </p:sp>
      <p:pic>
        <p:nvPicPr>
          <p:cNvPr id="6" name="Picture 5">
            <a:extLst>
              <a:ext uri="{FF2B5EF4-FFF2-40B4-BE49-F238E27FC236}">
                <a16:creationId xmlns:a16="http://schemas.microsoft.com/office/drawing/2014/main" id="{C6F0ABF1-AD03-9042-94D6-31F53AB7CDCE}"/>
              </a:ext>
            </a:extLst>
          </p:cNvPr>
          <p:cNvPicPr>
            <a:picLocks noChangeAspect="1"/>
          </p:cNvPicPr>
          <p:nvPr/>
        </p:nvPicPr>
        <p:blipFill>
          <a:blip r:embed="rId2"/>
          <a:stretch>
            <a:fillRect/>
          </a:stretch>
        </p:blipFill>
        <p:spPr>
          <a:xfrm>
            <a:off x="4922450" y="2397211"/>
            <a:ext cx="5580793" cy="4309613"/>
          </a:xfrm>
          <a:prstGeom prst="rect">
            <a:avLst/>
          </a:prstGeom>
        </p:spPr>
      </p:pic>
    </p:spTree>
    <p:extLst>
      <p:ext uri="{BB962C8B-B14F-4D97-AF65-F5344CB8AC3E}">
        <p14:creationId xmlns:p14="http://schemas.microsoft.com/office/powerpoint/2010/main" val="1224119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4B4F5E2-F221-45F3-AA0C-1AD205D87035}"/>
              </a:ext>
            </a:extLst>
          </p:cNvPr>
          <p:cNvSpPr/>
          <p:nvPr/>
        </p:nvSpPr>
        <p:spPr>
          <a:xfrm>
            <a:off x="5803900" y="0"/>
            <a:ext cx="1555750" cy="685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1026" name="Picture 2" descr="Image result for bully menina">
            <a:extLst>
              <a:ext uri="{FF2B5EF4-FFF2-40B4-BE49-F238E27FC236}">
                <a16:creationId xmlns:a16="http://schemas.microsoft.com/office/drawing/2014/main" id="{97C555F4-7FF6-4D27-9633-4D5F10DA952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29" r="37873"/>
          <a:stretch/>
        </p:blipFill>
        <p:spPr bwMode="auto">
          <a:xfrm>
            <a:off x="5981700" y="0"/>
            <a:ext cx="62103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8B4307A-6EC3-476C-8DC0-99413228A581}"/>
              </a:ext>
            </a:extLst>
          </p:cNvPr>
          <p:cNvSpPr txBox="1"/>
          <p:nvPr/>
        </p:nvSpPr>
        <p:spPr>
          <a:xfrm>
            <a:off x="381000" y="3202581"/>
            <a:ext cx="5245100" cy="1661993"/>
          </a:xfrm>
          <a:prstGeom prst="rect">
            <a:avLst/>
          </a:prstGeom>
          <a:noFill/>
        </p:spPr>
        <p:txBody>
          <a:bodyPr wrap="square" lIns="0" tIns="0" rIns="0" bIns="0" rtlCol="0">
            <a:spAutoFit/>
          </a:bodyPr>
          <a:lstStyle/>
          <a:p>
            <a:r>
              <a:rPr lang="en-GB" sz="3600" b="1" dirty="0">
                <a:solidFill>
                  <a:srgbClr val="EE8608"/>
                </a:solidFill>
              </a:rPr>
              <a:t>Not connecting </a:t>
            </a:r>
            <a:r>
              <a:rPr lang="en-GB" sz="3600" dirty="0">
                <a:solidFill>
                  <a:srgbClr val="EE8608"/>
                </a:solidFill>
              </a:rPr>
              <a:t>students to their interest and </a:t>
            </a:r>
            <a:r>
              <a:rPr lang="en-GB" sz="3600" b="1" dirty="0">
                <a:solidFill>
                  <a:srgbClr val="EE8608"/>
                </a:solidFill>
              </a:rPr>
              <a:t>career paths</a:t>
            </a:r>
            <a:r>
              <a:rPr lang="en-GB" sz="3600" dirty="0">
                <a:solidFill>
                  <a:srgbClr val="EE8608"/>
                </a:solidFill>
              </a:rPr>
              <a:t> matter</a:t>
            </a:r>
            <a:endParaRPr lang="en-PH" sz="3600" b="1" dirty="0">
              <a:solidFill>
                <a:srgbClr val="EE8608"/>
              </a:solidFill>
            </a:endParaRPr>
          </a:p>
        </p:txBody>
      </p:sp>
      <p:pic>
        <p:nvPicPr>
          <p:cNvPr id="6" name="Graphic 5">
            <a:extLst>
              <a:ext uri="{FF2B5EF4-FFF2-40B4-BE49-F238E27FC236}">
                <a16:creationId xmlns:a16="http://schemas.microsoft.com/office/drawing/2014/main" id="{506716C3-FC5C-447E-B22C-95038799534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1000" y="1568450"/>
            <a:ext cx="1320800" cy="1320800"/>
          </a:xfrm>
          <a:prstGeom prst="rect">
            <a:avLst/>
          </a:prstGeom>
        </p:spPr>
      </p:pic>
    </p:spTree>
    <p:extLst>
      <p:ext uri="{BB962C8B-B14F-4D97-AF65-F5344CB8AC3E}">
        <p14:creationId xmlns:p14="http://schemas.microsoft.com/office/powerpoint/2010/main" val="423929005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A2D89E51-FD34-4712-AE56-B7FBEE902722}"/>
              </a:ext>
            </a:extLst>
          </p:cNvPr>
          <p:cNvSpPr txBox="1"/>
          <p:nvPr/>
        </p:nvSpPr>
        <p:spPr>
          <a:xfrm>
            <a:off x="384923" y="1669069"/>
            <a:ext cx="5126427" cy="4101123"/>
          </a:xfrm>
          <a:prstGeom prst="rect">
            <a:avLst/>
          </a:prstGeom>
          <a:noFill/>
        </p:spPr>
        <p:txBody>
          <a:bodyPr wrap="square" rtlCol="0">
            <a:spAutoFit/>
          </a:bodyPr>
          <a:lstStyle/>
          <a:p>
            <a:pPr marL="18287" indent="0" algn="ctr">
              <a:spcAft>
                <a:spcPts val="600"/>
              </a:spcAft>
              <a:buClr>
                <a:schemeClr val="tx1">
                  <a:lumMod val="65000"/>
                  <a:lumOff val="35000"/>
                </a:schemeClr>
              </a:buClr>
              <a:buNone/>
            </a:pPr>
            <a:r>
              <a:rPr lang="en-US" sz="2350" b="1" dirty="0">
                <a:solidFill>
                  <a:schemeClr val="accent6"/>
                </a:solidFill>
                <a:latin typeface="+mj-lt"/>
                <a:cs typeface="Arial" panose="020B0604020202020204" pitchFamily="34" charset="0"/>
              </a:rPr>
              <a:t>Employer Relationships</a:t>
            </a:r>
          </a:p>
          <a:p>
            <a:pPr algn="ctr">
              <a:spcAft>
                <a:spcPts val="1800"/>
              </a:spcAft>
              <a:buClr>
                <a:schemeClr val="tx1">
                  <a:lumMod val="65000"/>
                  <a:lumOff val="35000"/>
                </a:schemeClr>
              </a:buClr>
            </a:pPr>
            <a:r>
              <a:rPr lang="en-US" sz="2200" i="1" dirty="0">
                <a:solidFill>
                  <a:schemeClr val="accent2"/>
                </a:solidFill>
                <a:latin typeface="+mj-lt"/>
                <a:cs typeface="Arial" panose="020B0604020202020204" pitchFamily="34" charset="0"/>
              </a:rPr>
              <a:t>Build Education-Industry Connections</a:t>
            </a:r>
          </a:p>
          <a:p>
            <a:pPr marL="571500" indent="-171450">
              <a:spcAft>
                <a:spcPts val="1800"/>
              </a:spcAft>
              <a:buClr>
                <a:schemeClr val="tx1">
                  <a:lumMod val="65000"/>
                  <a:lumOff val="35000"/>
                </a:schemeClr>
              </a:buClr>
              <a:buFont typeface="Arial" panose="020B0604020202020204" pitchFamily="34" charset="0"/>
              <a:buChar char="•"/>
            </a:pPr>
            <a:r>
              <a:rPr lang="en-US" sz="2000" dirty="0">
                <a:latin typeface="+mj-lt"/>
                <a:cs typeface="Arial" panose="020B0604020202020204" pitchFamily="34" charset="0"/>
              </a:rPr>
              <a:t>Establish connections with local employers</a:t>
            </a:r>
          </a:p>
          <a:p>
            <a:pPr marL="571500" indent="-171450">
              <a:spcAft>
                <a:spcPts val="1800"/>
              </a:spcAft>
              <a:buClr>
                <a:schemeClr val="tx1">
                  <a:lumMod val="65000"/>
                  <a:lumOff val="35000"/>
                </a:schemeClr>
              </a:buClr>
              <a:buFont typeface="Arial" panose="020B0604020202020204" pitchFamily="34" charset="0"/>
              <a:buChar char="•"/>
            </a:pPr>
            <a:r>
              <a:rPr lang="en-US" sz="2000" dirty="0">
                <a:latin typeface="+mj-lt"/>
                <a:cs typeface="Arial" panose="020B0604020202020204" pitchFamily="34" charset="0"/>
              </a:rPr>
              <a:t>Promote work-based learning</a:t>
            </a:r>
          </a:p>
          <a:p>
            <a:pPr marL="571500" indent="-171450">
              <a:spcAft>
                <a:spcPts val="1800"/>
              </a:spcAft>
              <a:buClr>
                <a:schemeClr val="tx1">
                  <a:lumMod val="65000"/>
                  <a:lumOff val="35000"/>
                </a:schemeClr>
              </a:buClr>
              <a:buFont typeface="Arial" panose="020B0604020202020204" pitchFamily="34" charset="0"/>
              <a:buChar char="•"/>
            </a:pPr>
            <a:r>
              <a:rPr lang="en-US" sz="2000" dirty="0">
                <a:latin typeface="+mj-lt"/>
                <a:cs typeface="Arial" panose="020B0604020202020204" pitchFamily="34" charset="0"/>
              </a:rPr>
              <a:t>Gain insight into valued workplace skills</a:t>
            </a:r>
          </a:p>
          <a:p>
            <a:pPr marL="571500" indent="-171450">
              <a:spcAft>
                <a:spcPts val="1800"/>
              </a:spcAft>
              <a:buClr>
                <a:schemeClr val="tx1">
                  <a:lumMod val="65000"/>
                  <a:lumOff val="35000"/>
                </a:schemeClr>
              </a:buClr>
              <a:buFont typeface="Arial" panose="020B0604020202020204" pitchFamily="34" charset="0"/>
              <a:buChar char="•"/>
            </a:pPr>
            <a:r>
              <a:rPr lang="en-US" sz="2000" dirty="0">
                <a:latin typeface="+mj-lt"/>
                <a:cs typeface="Arial" panose="020B0604020202020204" pitchFamily="34" charset="0"/>
              </a:rPr>
              <a:t>Align programs with good jobs</a:t>
            </a:r>
          </a:p>
          <a:p>
            <a:pPr marL="571500" indent="-171450">
              <a:spcAft>
                <a:spcPts val="1800"/>
              </a:spcAft>
              <a:buClr>
                <a:schemeClr val="tx1">
                  <a:lumMod val="65000"/>
                  <a:lumOff val="35000"/>
                </a:schemeClr>
              </a:buClr>
              <a:buFont typeface="Arial" panose="020B0604020202020204" pitchFamily="34" charset="0"/>
              <a:buChar char="•"/>
            </a:pPr>
            <a:r>
              <a:rPr lang="en-US" sz="2000" dirty="0">
                <a:latin typeface="+mj-lt"/>
                <a:cs typeface="Arial" panose="020B0604020202020204" pitchFamily="34" charset="0"/>
              </a:rPr>
              <a:t>Bridge students’ transition to work</a:t>
            </a:r>
          </a:p>
          <a:p>
            <a:pPr marL="571500" indent="-171450">
              <a:spcAft>
                <a:spcPts val="1800"/>
              </a:spcAft>
              <a:buClr>
                <a:schemeClr val="tx1">
                  <a:lumMod val="65000"/>
                  <a:lumOff val="35000"/>
                </a:schemeClr>
              </a:buClr>
              <a:buFont typeface="Arial" panose="020B0604020202020204" pitchFamily="34" charset="0"/>
              <a:buChar char="•"/>
            </a:pPr>
            <a:endParaRPr lang="en-US" sz="2000" dirty="0">
              <a:latin typeface="+mj-lt"/>
              <a:cs typeface="Arial" panose="020B0604020202020204" pitchFamily="34" charset="0"/>
            </a:endParaRPr>
          </a:p>
        </p:txBody>
      </p:sp>
      <p:pic>
        <p:nvPicPr>
          <p:cNvPr id="35" name="Picture 34">
            <a:extLst>
              <a:ext uri="{FF2B5EF4-FFF2-40B4-BE49-F238E27FC236}">
                <a16:creationId xmlns:a16="http://schemas.microsoft.com/office/drawing/2014/main" id="{90D724F2-9B2C-401E-B8EE-CA737DC9A9DA}"/>
              </a:ext>
            </a:extLst>
          </p:cNvPr>
          <p:cNvPicPr>
            <a:picLocks noChangeAspect="1"/>
          </p:cNvPicPr>
          <p:nvPr/>
        </p:nvPicPr>
        <p:blipFill>
          <a:blip r:embed="rId2"/>
          <a:stretch>
            <a:fillRect/>
          </a:stretch>
        </p:blipFill>
        <p:spPr>
          <a:xfrm>
            <a:off x="294999" y="154779"/>
            <a:ext cx="2241104" cy="1230475"/>
          </a:xfrm>
          <a:prstGeom prst="rect">
            <a:avLst/>
          </a:prstGeom>
          <a:ln>
            <a:noFill/>
          </a:ln>
        </p:spPr>
      </p:pic>
      <p:sp>
        <p:nvSpPr>
          <p:cNvPr id="36" name="TextBox 35">
            <a:extLst>
              <a:ext uri="{FF2B5EF4-FFF2-40B4-BE49-F238E27FC236}">
                <a16:creationId xmlns:a16="http://schemas.microsoft.com/office/drawing/2014/main" id="{234BD8B3-F4E1-45A0-9E90-5F3C39CFB926}"/>
              </a:ext>
            </a:extLst>
          </p:cNvPr>
          <p:cNvSpPr txBox="1"/>
          <p:nvPr/>
        </p:nvSpPr>
        <p:spPr>
          <a:xfrm>
            <a:off x="2675553" y="289583"/>
            <a:ext cx="9153330" cy="584775"/>
          </a:xfrm>
          <a:prstGeom prst="rect">
            <a:avLst/>
          </a:prstGeom>
          <a:noFill/>
        </p:spPr>
        <p:txBody>
          <a:bodyPr wrap="square" rtlCol="0">
            <a:spAutoFit/>
          </a:bodyPr>
          <a:lstStyle/>
          <a:p>
            <a:pPr algn="ctr"/>
            <a:r>
              <a:rPr lang="en-US" sz="3200" dirty="0">
                <a:solidFill>
                  <a:srgbClr val="58585A"/>
                </a:solidFill>
                <a:latin typeface="Gadugi" panose="020B0502040204020203" pitchFamily="34" charset="0"/>
                <a:ea typeface="Gadugi" panose="020B0502040204020203" pitchFamily="34" charset="0"/>
              </a:rPr>
              <a:t>Data-Informed Career Education</a:t>
            </a:r>
          </a:p>
        </p:txBody>
      </p:sp>
      <p:cxnSp>
        <p:nvCxnSpPr>
          <p:cNvPr id="37" name="Straight Connector 36">
            <a:extLst>
              <a:ext uri="{FF2B5EF4-FFF2-40B4-BE49-F238E27FC236}">
                <a16:creationId xmlns:a16="http://schemas.microsoft.com/office/drawing/2014/main" id="{829DD6AB-8DB7-4343-B22F-0F0FAAE9A6C5}"/>
              </a:ext>
            </a:extLst>
          </p:cNvPr>
          <p:cNvCxnSpPr>
            <a:cxnSpLocks/>
          </p:cNvCxnSpPr>
          <p:nvPr/>
        </p:nvCxnSpPr>
        <p:spPr>
          <a:xfrm>
            <a:off x="2663889" y="897442"/>
            <a:ext cx="9176658" cy="0"/>
          </a:xfrm>
          <a:prstGeom prst="line">
            <a:avLst/>
          </a:prstGeom>
          <a:ln w="12700">
            <a:solidFill>
              <a:srgbClr val="F7941D"/>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A2FC20F8-8BF8-4F28-99F9-B9583ECB4BA9}"/>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511350" y="1258325"/>
            <a:ext cx="2482850" cy="1634490"/>
          </a:xfrm>
          <a:prstGeom prst="ellipse">
            <a:avLst/>
          </a:prstGeom>
          <a:ln>
            <a:noFill/>
          </a:ln>
          <a:effectLst>
            <a:softEdge rad="112500"/>
          </a:effectLst>
        </p:spPr>
      </p:pic>
      <p:pic>
        <p:nvPicPr>
          <p:cNvPr id="14" name="Picture 13">
            <a:extLst>
              <a:ext uri="{FF2B5EF4-FFF2-40B4-BE49-F238E27FC236}">
                <a16:creationId xmlns:a16="http://schemas.microsoft.com/office/drawing/2014/main" id="{38090FC1-9873-4254-864B-4A1881C52A1C}"/>
              </a:ext>
            </a:extLst>
          </p:cNvPr>
          <p:cNvPicPr>
            <a:picLocks noChangeAspect="1"/>
          </p:cNvPicPr>
          <p:nvPr/>
        </p:nvPicPr>
        <p:blipFill>
          <a:blip r:embed="rId4"/>
          <a:stretch>
            <a:fillRect/>
          </a:stretch>
        </p:blipFill>
        <p:spPr>
          <a:xfrm>
            <a:off x="4875525" y="4615133"/>
            <a:ext cx="6707266" cy="1565803"/>
          </a:xfrm>
          <a:prstGeom prst="rect">
            <a:avLst/>
          </a:prstGeom>
        </p:spPr>
      </p:pic>
      <p:pic>
        <p:nvPicPr>
          <p:cNvPr id="20" name="Picture 19">
            <a:extLst>
              <a:ext uri="{FF2B5EF4-FFF2-40B4-BE49-F238E27FC236}">
                <a16:creationId xmlns:a16="http://schemas.microsoft.com/office/drawing/2014/main" id="{6180362D-4C98-4504-8522-72670DB34974}"/>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8486597" y="2075570"/>
            <a:ext cx="2735830" cy="1849066"/>
          </a:xfrm>
          <a:prstGeom prst="rect">
            <a:avLst/>
          </a:prstGeom>
          <a:effectLst>
            <a:outerShdw blurRad="50800" dist="38100" dir="2700000" algn="tl" rotWithShape="0">
              <a:prstClr val="black">
                <a:alpha val="40000"/>
              </a:prstClr>
            </a:outerShdw>
          </a:effectLst>
        </p:spPr>
      </p:pic>
      <p:sp>
        <p:nvSpPr>
          <p:cNvPr id="15" name="TextBox 14">
            <a:extLst>
              <a:ext uri="{FF2B5EF4-FFF2-40B4-BE49-F238E27FC236}">
                <a16:creationId xmlns:a16="http://schemas.microsoft.com/office/drawing/2014/main" id="{87891CEF-1CA4-4168-9972-EC5D36CCC0C7}"/>
              </a:ext>
            </a:extLst>
          </p:cNvPr>
          <p:cNvSpPr txBox="1"/>
          <p:nvPr/>
        </p:nvSpPr>
        <p:spPr>
          <a:xfrm>
            <a:off x="5665945" y="4162243"/>
            <a:ext cx="5126427" cy="369332"/>
          </a:xfrm>
          <a:prstGeom prst="rect">
            <a:avLst/>
          </a:prstGeom>
          <a:noFill/>
        </p:spPr>
        <p:txBody>
          <a:bodyPr wrap="square" rtlCol="0">
            <a:spAutoFit/>
          </a:bodyPr>
          <a:lstStyle/>
          <a:p>
            <a:r>
              <a:rPr lang="en-US" i="1" dirty="0">
                <a:solidFill>
                  <a:schemeClr val="accent2"/>
                </a:solidFill>
              </a:rPr>
              <a:t>Process for Initiating Education-Industry Connections</a:t>
            </a:r>
          </a:p>
        </p:txBody>
      </p:sp>
    </p:spTree>
    <p:extLst>
      <p:ext uri="{BB962C8B-B14F-4D97-AF65-F5344CB8AC3E}">
        <p14:creationId xmlns:p14="http://schemas.microsoft.com/office/powerpoint/2010/main" val="1862416370"/>
      </p:ext>
    </p:extLst>
  </p:cSld>
  <p:clrMapOvr>
    <a:masterClrMapping/>
  </p:clrMapOvr>
  <mc:AlternateContent xmlns:mc="http://schemas.openxmlformats.org/markup-compatibility/2006" xmlns:p14="http://schemas.microsoft.com/office/powerpoint/2010/main">
    <mc:Choice Requires="p14">
      <p:transition spd="slow" p14:dur="1500" advTm="15000">
        <p:fade/>
      </p:transition>
    </mc:Choice>
    <mc:Fallback xmlns="">
      <p:transition spd="slow" advTm="15000">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A2D89E51-FD34-4712-AE56-B7FBEE902722}"/>
              </a:ext>
            </a:extLst>
          </p:cNvPr>
          <p:cNvSpPr txBox="1"/>
          <p:nvPr/>
        </p:nvSpPr>
        <p:spPr>
          <a:xfrm>
            <a:off x="363117" y="1351761"/>
            <a:ext cx="5126427" cy="869469"/>
          </a:xfrm>
          <a:prstGeom prst="rect">
            <a:avLst/>
          </a:prstGeom>
          <a:noFill/>
        </p:spPr>
        <p:txBody>
          <a:bodyPr wrap="square" rtlCol="0">
            <a:spAutoFit/>
          </a:bodyPr>
          <a:lstStyle/>
          <a:p>
            <a:pPr marL="18287" indent="0" algn="ctr">
              <a:spcAft>
                <a:spcPts val="600"/>
              </a:spcAft>
              <a:buClr>
                <a:schemeClr val="tx1">
                  <a:lumMod val="65000"/>
                  <a:lumOff val="35000"/>
                </a:schemeClr>
              </a:buClr>
              <a:buNone/>
            </a:pPr>
            <a:r>
              <a:rPr lang="en-US" sz="2350" b="1" dirty="0">
                <a:solidFill>
                  <a:schemeClr val="accent6"/>
                </a:solidFill>
                <a:latin typeface="+mj-lt"/>
                <a:cs typeface="Arial" panose="020B0604020202020204" pitchFamily="34" charset="0"/>
              </a:rPr>
              <a:t>Early College High Schools</a:t>
            </a:r>
          </a:p>
          <a:p>
            <a:pPr algn="ctr">
              <a:spcAft>
                <a:spcPts val="1800"/>
              </a:spcAft>
              <a:buClr>
                <a:schemeClr val="tx1">
                  <a:lumMod val="65000"/>
                  <a:lumOff val="35000"/>
                </a:schemeClr>
              </a:buClr>
            </a:pPr>
            <a:r>
              <a:rPr lang="en-US" sz="2200" i="1" dirty="0">
                <a:solidFill>
                  <a:schemeClr val="accent2"/>
                </a:solidFill>
                <a:latin typeface="+mj-lt"/>
                <a:cs typeface="Arial" panose="020B0604020202020204" pitchFamily="34" charset="0"/>
              </a:rPr>
              <a:t>Support for Early College High Schools</a:t>
            </a:r>
          </a:p>
        </p:txBody>
      </p:sp>
      <p:sp>
        <p:nvSpPr>
          <p:cNvPr id="36" name="TextBox 35">
            <a:extLst>
              <a:ext uri="{FF2B5EF4-FFF2-40B4-BE49-F238E27FC236}">
                <a16:creationId xmlns:a16="http://schemas.microsoft.com/office/drawing/2014/main" id="{234BD8B3-F4E1-45A0-9E90-5F3C39CFB926}"/>
              </a:ext>
            </a:extLst>
          </p:cNvPr>
          <p:cNvSpPr txBox="1"/>
          <p:nvPr/>
        </p:nvSpPr>
        <p:spPr>
          <a:xfrm>
            <a:off x="2675553" y="289583"/>
            <a:ext cx="9153330" cy="584775"/>
          </a:xfrm>
          <a:prstGeom prst="rect">
            <a:avLst/>
          </a:prstGeom>
          <a:noFill/>
        </p:spPr>
        <p:txBody>
          <a:bodyPr wrap="square" rtlCol="0">
            <a:spAutoFit/>
          </a:bodyPr>
          <a:lstStyle/>
          <a:p>
            <a:pPr algn="ctr"/>
            <a:r>
              <a:rPr lang="en-US" sz="3200" dirty="0">
                <a:solidFill>
                  <a:srgbClr val="58585A"/>
                </a:solidFill>
                <a:latin typeface="Gadugi" panose="020B0502040204020203" pitchFamily="34" charset="0"/>
                <a:ea typeface="Gadugi" panose="020B0502040204020203" pitchFamily="34" charset="0"/>
              </a:rPr>
              <a:t>Additional Research and Services</a:t>
            </a:r>
          </a:p>
        </p:txBody>
      </p:sp>
      <p:cxnSp>
        <p:nvCxnSpPr>
          <p:cNvPr id="37" name="Straight Connector 36">
            <a:extLst>
              <a:ext uri="{FF2B5EF4-FFF2-40B4-BE49-F238E27FC236}">
                <a16:creationId xmlns:a16="http://schemas.microsoft.com/office/drawing/2014/main" id="{829DD6AB-8DB7-4343-B22F-0F0FAAE9A6C5}"/>
              </a:ext>
            </a:extLst>
          </p:cNvPr>
          <p:cNvCxnSpPr>
            <a:cxnSpLocks/>
          </p:cNvCxnSpPr>
          <p:nvPr/>
        </p:nvCxnSpPr>
        <p:spPr>
          <a:xfrm>
            <a:off x="2663889" y="897442"/>
            <a:ext cx="9176658" cy="0"/>
          </a:xfrm>
          <a:prstGeom prst="line">
            <a:avLst/>
          </a:prstGeom>
          <a:ln w="12700">
            <a:solidFill>
              <a:srgbClr val="F7941D"/>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CE1B37C-ED73-44DE-915F-14D58A6625C8}"/>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958907" y="1013460"/>
            <a:ext cx="3319145" cy="2415540"/>
          </a:xfrm>
          <a:prstGeom prst="rect">
            <a:avLst/>
          </a:prstGeom>
          <a:ln>
            <a:solidFill>
              <a:schemeClr val="bg1">
                <a:lumMod val="85000"/>
              </a:schemeClr>
            </a:solidFill>
          </a:ln>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179AF9AC-B0D2-4C07-8ED4-68C8BE239645}"/>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6589472" y="2157917"/>
            <a:ext cx="3319145" cy="2429510"/>
          </a:xfrm>
          <a:prstGeom prst="rect">
            <a:avLst/>
          </a:prstGeom>
          <a:ln>
            <a:solidFill>
              <a:schemeClr val="bg1">
                <a:lumMod val="85000"/>
              </a:schemeClr>
            </a:solidFill>
          </a:ln>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BA856408-B1E9-4D30-946D-8EE41AE37CE9}"/>
              </a:ext>
            </a:extLst>
          </p:cNvPr>
          <p:cNvPicPr/>
          <p:nvPr/>
        </p:nvPicPr>
        <p:blipFill>
          <a:blip r:embed="rId4">
            <a:extLst>
              <a:ext uri="{28A0092B-C50C-407E-A947-70E740481C1C}">
                <a14:useLocalDpi xmlns:a14="http://schemas.microsoft.com/office/drawing/2010/main" val="0"/>
              </a:ext>
            </a:extLst>
          </a:blip>
          <a:stretch>
            <a:fillRect/>
          </a:stretch>
        </p:blipFill>
        <p:spPr>
          <a:xfrm>
            <a:off x="6058393" y="1051916"/>
            <a:ext cx="1062158" cy="1003870"/>
          </a:xfrm>
          <a:prstGeom prst="rect">
            <a:avLst/>
          </a:prstGeom>
        </p:spPr>
      </p:pic>
      <p:pic>
        <p:nvPicPr>
          <p:cNvPr id="18" name="Picture 17">
            <a:extLst>
              <a:ext uri="{FF2B5EF4-FFF2-40B4-BE49-F238E27FC236}">
                <a16:creationId xmlns:a16="http://schemas.microsoft.com/office/drawing/2014/main" id="{5C33991E-B89F-424D-8BC7-FF2CC6D6DA02}"/>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9618479" y="3396438"/>
            <a:ext cx="2067560" cy="2503805"/>
          </a:xfrm>
          <a:prstGeom prst="rect">
            <a:avLst/>
          </a:prstGeom>
          <a:ln>
            <a:solidFill>
              <a:schemeClr val="bg1">
                <a:lumMod val="85000"/>
              </a:schemeClr>
            </a:solidFill>
          </a:ln>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BEE60F2E-1172-4A00-9A78-7A103F73590C}"/>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7436931" y="3896764"/>
            <a:ext cx="1995221" cy="2503805"/>
          </a:xfrm>
          <a:prstGeom prst="rect">
            <a:avLst/>
          </a:prstGeom>
          <a:ln>
            <a:solidFill>
              <a:schemeClr val="bg1">
                <a:lumMod val="85000"/>
              </a:schemeClr>
            </a:solidFill>
          </a:ln>
          <a:effectLst>
            <a:outerShdw blurRad="50800" dist="38100" dir="2700000" algn="tl" rotWithShape="0">
              <a:prstClr val="black">
                <a:alpha val="40000"/>
              </a:prstClr>
            </a:outerShdw>
          </a:effectLst>
        </p:spPr>
      </p:pic>
      <p:graphicFrame>
        <p:nvGraphicFramePr>
          <p:cNvPr id="2" name="Table 2">
            <a:extLst>
              <a:ext uri="{FF2B5EF4-FFF2-40B4-BE49-F238E27FC236}">
                <a16:creationId xmlns:a16="http://schemas.microsoft.com/office/drawing/2014/main" id="{F0A6656B-494B-4F3E-8ED8-3CDFEF3D7C6D}"/>
              </a:ext>
            </a:extLst>
          </p:cNvPr>
          <p:cNvGraphicFramePr>
            <a:graphicFrameLocks noGrp="1"/>
          </p:cNvGraphicFramePr>
          <p:nvPr/>
        </p:nvGraphicFramePr>
        <p:xfrm>
          <a:off x="578982" y="2497935"/>
          <a:ext cx="5702246" cy="2880360"/>
        </p:xfrm>
        <a:graphic>
          <a:graphicData uri="http://schemas.openxmlformats.org/drawingml/2006/table">
            <a:tbl>
              <a:tblPr firstRow="1" bandRow="1">
                <a:tableStyleId>{5C22544A-7EE6-4342-B048-85BDC9FD1C3A}</a:tableStyleId>
              </a:tblPr>
              <a:tblGrid>
                <a:gridCol w="2444337">
                  <a:extLst>
                    <a:ext uri="{9D8B030D-6E8A-4147-A177-3AD203B41FA5}">
                      <a16:colId xmlns:a16="http://schemas.microsoft.com/office/drawing/2014/main" val="2557650586"/>
                    </a:ext>
                  </a:extLst>
                </a:gridCol>
                <a:gridCol w="3257909">
                  <a:extLst>
                    <a:ext uri="{9D8B030D-6E8A-4147-A177-3AD203B41FA5}">
                      <a16:colId xmlns:a16="http://schemas.microsoft.com/office/drawing/2014/main" val="2761124716"/>
                    </a:ext>
                  </a:extLst>
                </a:gridCol>
              </a:tblGrid>
              <a:tr h="370840">
                <a:tc>
                  <a:txBody>
                    <a:bodyPr/>
                    <a:lstStyle/>
                    <a:p>
                      <a:pPr marL="233363" indent="-171450">
                        <a:spcAft>
                          <a:spcPts val="1800"/>
                        </a:spcAft>
                        <a:buClrTx/>
                        <a:buFont typeface="Arial" panose="020B0604020202020204" pitchFamily="34" charset="0"/>
                        <a:buChar char="•"/>
                      </a:pPr>
                      <a:r>
                        <a:rPr lang="en-US" sz="1800" b="0" kern="1200" dirty="0">
                          <a:solidFill>
                            <a:schemeClr val="tx1"/>
                          </a:solidFill>
                          <a:latin typeface="+mn-lt"/>
                          <a:ea typeface="+mn-ea"/>
                          <a:cs typeface="Arial" panose="020B0604020202020204" pitchFamily="34" charset="0"/>
                        </a:rPr>
                        <a:t>Resource Center</a:t>
                      </a:r>
                    </a:p>
                    <a:p>
                      <a:pPr marL="233363" indent="-171450">
                        <a:spcAft>
                          <a:spcPts val="1800"/>
                        </a:spcAft>
                        <a:buClrTx/>
                        <a:buFont typeface="Arial" panose="020B0604020202020204" pitchFamily="34" charset="0"/>
                        <a:buChar char="•"/>
                      </a:pPr>
                      <a:r>
                        <a:rPr lang="en-US" sz="1800" b="0" kern="1200" dirty="0">
                          <a:solidFill>
                            <a:schemeClr val="tx1"/>
                          </a:solidFill>
                          <a:latin typeface="+mn-lt"/>
                          <a:ea typeface="+mn-ea"/>
                          <a:cs typeface="Arial" panose="020B0604020202020204" pitchFamily="34" charset="0"/>
                        </a:rPr>
                        <a:t>K12 Survey</a:t>
                      </a:r>
                    </a:p>
                    <a:p>
                      <a:pPr marL="233363" indent="-171450">
                        <a:spcAft>
                          <a:spcPts val="1800"/>
                        </a:spcAft>
                        <a:buClrTx/>
                        <a:buFont typeface="Arial" panose="020B0604020202020204" pitchFamily="34" charset="0"/>
                        <a:buChar char="•"/>
                      </a:pPr>
                      <a:r>
                        <a:rPr lang="en-US" sz="1800" b="0" kern="1200" dirty="0">
                          <a:solidFill>
                            <a:schemeClr val="tx1"/>
                          </a:solidFill>
                          <a:latin typeface="+mn-lt"/>
                          <a:ea typeface="+mn-ea"/>
                          <a:cs typeface="Arial" panose="020B0604020202020204" pitchFamily="34" charset="0"/>
                        </a:rPr>
                        <a:t>Business Survey</a:t>
                      </a:r>
                    </a:p>
                    <a:p>
                      <a:pPr marL="233363" indent="-171450">
                        <a:spcAft>
                          <a:spcPts val="1800"/>
                        </a:spcAft>
                        <a:buClrTx/>
                        <a:buFont typeface="Arial" panose="020B0604020202020204" pitchFamily="34" charset="0"/>
                        <a:buChar char="•"/>
                      </a:pPr>
                      <a:r>
                        <a:rPr lang="en-US" sz="1800" b="0" kern="1200" dirty="0">
                          <a:solidFill>
                            <a:schemeClr val="tx1"/>
                          </a:solidFill>
                          <a:latin typeface="+mn-lt"/>
                          <a:ea typeface="+mn-ea"/>
                          <a:cs typeface="Arial" panose="020B0604020202020204" pitchFamily="34" charset="0"/>
                        </a:rPr>
                        <a:t>HED Survey</a:t>
                      </a:r>
                    </a:p>
                    <a:p>
                      <a:pPr marL="233363" indent="-171450">
                        <a:spcAft>
                          <a:spcPts val="1800"/>
                        </a:spcAft>
                        <a:buClrTx/>
                        <a:buFont typeface="Arial" panose="020B0604020202020204" pitchFamily="34" charset="0"/>
                        <a:buChar char="•"/>
                      </a:pPr>
                      <a:r>
                        <a:rPr lang="en-US" sz="1800" b="0" kern="1200" dirty="0">
                          <a:solidFill>
                            <a:schemeClr val="tx1"/>
                          </a:solidFill>
                          <a:latin typeface="+mn-lt"/>
                          <a:ea typeface="+mn-ea"/>
                          <a:cs typeface="Arial" panose="020B0604020202020204" pitchFamily="34" charset="0"/>
                        </a:rPr>
                        <a:t>Consolidated Reports</a:t>
                      </a:r>
                    </a:p>
                    <a:p>
                      <a:pPr marL="233363" indent="-171450">
                        <a:spcAft>
                          <a:spcPts val="1800"/>
                        </a:spcAft>
                        <a:buClrTx/>
                        <a:buFont typeface="Arial" panose="020B0604020202020204" pitchFamily="34" charset="0"/>
                        <a:buChar char="•"/>
                      </a:pPr>
                      <a:r>
                        <a:rPr lang="en-US" sz="1800" b="0" kern="1200" dirty="0">
                          <a:solidFill>
                            <a:schemeClr val="tx1"/>
                          </a:solidFill>
                          <a:latin typeface="+mn-lt"/>
                          <a:ea typeface="+mn-ea"/>
                          <a:cs typeface="Arial" panose="020B0604020202020204" pitchFamily="34" charset="0"/>
                        </a:rPr>
                        <a:t>Career Lesson Plans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233363" indent="-171450">
                        <a:spcAft>
                          <a:spcPts val="1800"/>
                        </a:spcAft>
                        <a:buClrTx/>
                        <a:buFont typeface="Arial" panose="020B0604020202020204" pitchFamily="34" charset="0"/>
                        <a:buChar char="•"/>
                      </a:pPr>
                      <a:r>
                        <a:rPr lang="en-US" sz="1800" b="0" kern="1200" dirty="0">
                          <a:solidFill>
                            <a:schemeClr val="tx1"/>
                          </a:solidFill>
                          <a:latin typeface="+mn-lt"/>
                          <a:ea typeface="+mn-ea"/>
                          <a:cs typeface="Arial" panose="020B0604020202020204" pitchFamily="34" charset="0"/>
                        </a:rPr>
                        <a:t>Policy Manuals</a:t>
                      </a:r>
                    </a:p>
                    <a:p>
                      <a:pPr marL="233363" indent="-171450">
                        <a:spcAft>
                          <a:spcPts val="1800"/>
                        </a:spcAft>
                        <a:buClrTx/>
                        <a:buFont typeface="Arial" panose="020B0604020202020204" pitchFamily="34" charset="0"/>
                        <a:buChar char="•"/>
                      </a:pPr>
                      <a:r>
                        <a:rPr lang="en-US" sz="1800" b="0" kern="1200" dirty="0">
                          <a:solidFill>
                            <a:schemeClr val="tx1"/>
                          </a:solidFill>
                          <a:latin typeface="+mn-lt"/>
                          <a:ea typeface="+mn-ea"/>
                          <a:cs typeface="Arial" panose="020B0604020202020204" pitchFamily="34" charset="0"/>
                        </a:rPr>
                        <a:t>Leadership Meetings</a:t>
                      </a:r>
                    </a:p>
                    <a:p>
                      <a:pPr marL="233363" indent="-171450">
                        <a:spcAft>
                          <a:spcPts val="1800"/>
                        </a:spcAft>
                        <a:buClrTx/>
                        <a:buFont typeface="Arial" panose="020B0604020202020204" pitchFamily="34" charset="0"/>
                        <a:buChar char="•"/>
                      </a:pPr>
                      <a:r>
                        <a:rPr lang="en-US" sz="1800" b="0" kern="1200" dirty="0">
                          <a:solidFill>
                            <a:schemeClr val="tx1"/>
                          </a:solidFill>
                          <a:latin typeface="+mn-lt"/>
                          <a:ea typeface="+mn-ea"/>
                          <a:cs typeface="Arial" panose="020B0604020202020204" pitchFamily="34" charset="0"/>
                        </a:rPr>
                        <a:t>Leadership Podcast Series</a:t>
                      </a:r>
                    </a:p>
                    <a:p>
                      <a:pPr marL="233363" indent="-171450">
                        <a:spcAft>
                          <a:spcPts val="1800"/>
                        </a:spcAft>
                        <a:buClrTx/>
                        <a:buFont typeface="Arial" panose="020B0604020202020204" pitchFamily="34" charset="0"/>
                        <a:buChar char="•"/>
                      </a:pPr>
                      <a:r>
                        <a:rPr lang="en-US" sz="1800" b="0" kern="1200" dirty="0" err="1">
                          <a:solidFill>
                            <a:schemeClr val="tx1"/>
                          </a:solidFill>
                          <a:latin typeface="+mn-lt"/>
                          <a:ea typeface="+mn-ea"/>
                          <a:cs typeface="Arial" panose="020B0604020202020204" pitchFamily="34" charset="0"/>
                        </a:rPr>
                        <a:t>Work+Ed</a:t>
                      </a:r>
                      <a:r>
                        <a:rPr lang="en-US" sz="1800" b="0" kern="1200" dirty="0">
                          <a:solidFill>
                            <a:schemeClr val="tx1"/>
                          </a:solidFill>
                          <a:latin typeface="+mn-lt"/>
                          <a:ea typeface="+mn-ea"/>
                          <a:cs typeface="Arial" panose="020B0604020202020204" pitchFamily="34" charset="0"/>
                        </a:rPr>
                        <a:t> Podcast Series</a:t>
                      </a:r>
                    </a:p>
                    <a:p>
                      <a:pPr marL="233363" indent="-171450">
                        <a:spcAft>
                          <a:spcPts val="1800"/>
                        </a:spcAft>
                        <a:buClrTx/>
                        <a:buFont typeface="Arial" panose="020B0604020202020204" pitchFamily="34" charset="0"/>
                        <a:buChar char="•"/>
                      </a:pPr>
                      <a:r>
                        <a:rPr lang="en-US" sz="1800" b="0" kern="1200" dirty="0">
                          <a:solidFill>
                            <a:schemeClr val="tx1"/>
                          </a:solidFill>
                          <a:latin typeface="+mn-lt"/>
                          <a:ea typeface="+mn-ea"/>
                          <a:cs typeface="Arial" panose="020B0604020202020204" pitchFamily="34" charset="0"/>
                        </a:rPr>
                        <a:t>Quarterly / Regional Analyses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8504305"/>
                  </a:ext>
                </a:extLst>
              </a:tr>
            </a:tbl>
          </a:graphicData>
        </a:graphic>
      </p:graphicFrame>
      <p:pic>
        <p:nvPicPr>
          <p:cNvPr id="19" name="Picture 18">
            <a:hlinkClick r:id="rId7"/>
            <a:extLst>
              <a:ext uri="{FF2B5EF4-FFF2-40B4-BE49-F238E27FC236}">
                <a16:creationId xmlns:a16="http://schemas.microsoft.com/office/drawing/2014/main" id="{5EBEF082-E1A2-41FD-A20A-AFF1F5377555}"/>
              </a:ext>
            </a:extLst>
          </p:cNvPr>
          <p:cNvPicPr/>
          <p:nvPr/>
        </p:nvPicPr>
        <p:blipFill>
          <a:blip r:embed="rId8">
            <a:extLst>
              <a:ext uri="{28A0092B-C50C-407E-A947-70E740481C1C}">
                <a14:useLocalDpi xmlns:a14="http://schemas.microsoft.com/office/drawing/2010/main" val="0"/>
              </a:ext>
            </a:extLst>
          </a:blip>
          <a:stretch>
            <a:fillRect/>
          </a:stretch>
        </p:blipFill>
        <p:spPr>
          <a:xfrm>
            <a:off x="363117" y="305369"/>
            <a:ext cx="2001329" cy="520675"/>
          </a:xfrm>
          <a:prstGeom prst="rect">
            <a:avLst/>
          </a:prstGeom>
        </p:spPr>
      </p:pic>
    </p:spTree>
    <p:extLst>
      <p:ext uri="{BB962C8B-B14F-4D97-AF65-F5344CB8AC3E}">
        <p14:creationId xmlns:p14="http://schemas.microsoft.com/office/powerpoint/2010/main" val="3548324379"/>
      </p:ext>
    </p:extLst>
  </p:cSld>
  <p:clrMapOvr>
    <a:masterClrMapping/>
  </p:clrMapOvr>
  <mc:AlternateContent xmlns:mc="http://schemas.openxmlformats.org/markup-compatibility/2006" xmlns:p14="http://schemas.microsoft.com/office/powerpoint/2010/main">
    <mc:Choice Requires="p14">
      <p:transition spd="slow" p14:dur="1500" advTm="15000">
        <p:fade/>
      </p:transition>
    </mc:Choice>
    <mc:Fallback xmlns="">
      <p:transition spd="slow" advTm="15000">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TotalTime>
  <Words>4638</Words>
  <Application>Microsoft Macintosh PowerPoint</Application>
  <PresentationFormat>Widescreen</PresentationFormat>
  <Paragraphs>725</Paragraphs>
  <Slides>91</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91</vt:i4>
      </vt:variant>
    </vt:vector>
  </HeadingPairs>
  <TitlesOfParts>
    <vt:vector size="100" baseType="lpstr">
      <vt:lpstr>Malgun Gothic</vt:lpstr>
      <vt:lpstr>Malgun Gothic Semilight</vt:lpstr>
      <vt:lpstr>Arial</vt:lpstr>
      <vt:lpstr>Calibri</vt:lpstr>
      <vt:lpstr>Calibri Light</vt:lpstr>
      <vt:lpstr>Gadugi</vt:lpstr>
      <vt:lpstr>Times New Roman</vt:lpstr>
      <vt:lpstr>Wingdings</vt:lpstr>
      <vt:lpstr>Office Theme</vt:lpstr>
      <vt:lpstr>PowerPoint Presentation</vt:lpstr>
      <vt:lpstr>Career Supported</vt:lpstr>
      <vt:lpstr>The Future of Work in  Our Communities</vt:lpstr>
      <vt:lpstr>A Shifting Workforce Landscape</vt:lpstr>
      <vt:lpstr>A Shifting Workforce Landscape</vt:lpstr>
      <vt:lpstr>PowerPoint Presentation</vt:lpstr>
      <vt:lpstr>High-Demand Jobs</vt:lpstr>
      <vt:lpstr>Long Term Impact of not Getting it Right</vt:lpstr>
      <vt:lpstr>PowerPoint Presentation</vt:lpstr>
      <vt:lpstr>Students Not Feeling Engaged</vt:lpstr>
      <vt:lpstr>PowerPoint Presentation</vt:lpstr>
      <vt:lpstr>Disconnect between Education to the Realities of Employment</vt:lpstr>
      <vt:lpstr>The Problem</vt:lpstr>
      <vt:lpstr>The Problem</vt:lpstr>
      <vt:lpstr>The Problem</vt:lpstr>
      <vt:lpstr>The Solution</vt:lpstr>
      <vt:lpstr>PowerPoint Presentation</vt:lpstr>
      <vt:lpstr>PowerPoint Presentation</vt:lpstr>
      <vt:lpstr>Discovering  High-Value Careers with LMI</vt:lpstr>
      <vt:lpstr>Labor Market Information</vt:lpstr>
      <vt:lpstr>Labor Market Information</vt:lpstr>
      <vt:lpstr>       Labor Market Exploration</vt:lpstr>
      <vt:lpstr>Professional Development</vt:lpstr>
      <vt:lpstr>Professional Development</vt:lpstr>
      <vt:lpstr>Professional Development</vt:lpstr>
      <vt:lpstr>Professional Development</vt:lpstr>
      <vt:lpstr>Professional Development</vt:lpstr>
      <vt:lpstr>Professional Development</vt:lpstr>
      <vt:lpstr>PowerPoint Presentation</vt:lpstr>
      <vt:lpstr>Perkins V Overview</vt:lpstr>
      <vt:lpstr>Perkins V Overview</vt:lpstr>
      <vt:lpstr>Perkins V Overview</vt:lpstr>
      <vt:lpstr>Perkins V Overview</vt:lpstr>
      <vt:lpstr>Perkins V Overview</vt:lpstr>
      <vt:lpstr>Perkins V Overview</vt:lpstr>
      <vt:lpstr>Perkins V Overview</vt:lpstr>
      <vt:lpstr>PowerPoint Presentation</vt:lpstr>
      <vt:lpstr>Perkins V Overview</vt:lpstr>
      <vt:lpstr>Perkins V Overview</vt:lpstr>
      <vt:lpstr>Perkins V Overview</vt:lpstr>
      <vt:lpstr>Perkins V Overview</vt:lpstr>
      <vt:lpstr>Career Prepared</vt:lpstr>
      <vt:lpstr>PowerPoint Presentation</vt:lpstr>
      <vt:lpstr>PowerPoint Presentation</vt:lpstr>
      <vt:lpstr>Connecting Learning to Careers</vt:lpstr>
      <vt:lpstr>Connecting Learning to Careers</vt:lpstr>
      <vt:lpstr>Connecting Learning to Careers</vt:lpstr>
      <vt:lpstr>Connecting Learning to Careers</vt:lpstr>
      <vt:lpstr>Connecting Learning to Careers</vt:lpstr>
      <vt:lpstr>Connecting Learning to Careers</vt:lpstr>
      <vt:lpstr>PowerPoint Presentation</vt:lpstr>
      <vt:lpstr>Traditional Approaches to Math Instruction</vt:lpstr>
      <vt:lpstr>Traditional Approaches to Math Instruction</vt:lpstr>
      <vt:lpstr>Traditional Approaches to Math Instruction</vt:lpstr>
      <vt:lpstr>Traditional Approaches to Math Instruction</vt:lpstr>
      <vt:lpstr>Traditional Approaches to Math Instruction</vt:lpstr>
      <vt:lpstr>Traditional Approaches to Math Instruction</vt:lpstr>
      <vt:lpstr>Traditional Approaches to Math Instruction</vt:lpstr>
      <vt:lpstr>PowerPoint Presentation</vt:lpstr>
      <vt:lpstr>A New Approach to Algebra and Geometry</vt:lpstr>
      <vt:lpstr>A New Approach to Algebra and Geometry</vt:lpstr>
      <vt:lpstr>A New Approach to Algebra and Geometry</vt:lpstr>
      <vt:lpstr>A New Approach to Algebra and Geometry</vt:lpstr>
      <vt:lpstr>A New Approach to Algebra and Geometry</vt:lpstr>
      <vt:lpstr>A New Approach to Algebra and Geometry</vt:lpstr>
      <vt:lpstr>A New Approach to Algebra and Geometry</vt:lpstr>
      <vt:lpstr>A New Approach to Algebra and Geometry</vt:lpstr>
      <vt:lpstr>A New Approach to Algebra and Geometry</vt:lpstr>
      <vt:lpstr>A New Approach to Algebra and Geometry</vt:lpstr>
      <vt:lpstr>A New Approach to Algebra and Geometry</vt:lpstr>
      <vt:lpstr>PowerPoint Presentation</vt:lpstr>
      <vt:lpstr>Math Skills and Career Preparedness</vt:lpstr>
      <vt:lpstr>Math Skills and Career Preparedness</vt:lpstr>
      <vt:lpstr>Math Skills and Career Preparedness</vt:lpstr>
      <vt:lpstr>Math Skills and Career Preparedness</vt:lpstr>
      <vt:lpstr>Math Skills and Career Preparedness</vt:lpstr>
      <vt:lpstr>Visit Us Online</vt:lpstr>
      <vt:lpstr>Career Wise</vt:lpstr>
      <vt:lpstr>PowerPoint Presentation</vt:lpstr>
      <vt:lpstr>About Us</vt:lpstr>
      <vt:lpstr>Pathway2Careers</vt:lpstr>
      <vt:lpstr>Pathway2Careers</vt:lpstr>
      <vt:lpstr>Pathway2Careers</vt:lpstr>
      <vt:lpstr>Clusters, Pathways, and  High-Value Careers</vt:lpstr>
      <vt:lpstr>Career Clusters</vt:lpstr>
      <vt:lpstr>Career Clusters</vt:lpstr>
      <vt:lpstr>Career Pathways for Students</vt:lpstr>
      <vt:lpstr>PowerPoint Presentation</vt:lpstr>
      <vt:lpstr>Career Engaged</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Joseph Goins</dc:creator>
  <cp:lastModifiedBy>Joseph Goins</cp:lastModifiedBy>
  <cp:revision>3</cp:revision>
  <dcterms:created xsi:type="dcterms:W3CDTF">2020-09-11T17:39:27Z</dcterms:created>
  <dcterms:modified xsi:type="dcterms:W3CDTF">2020-09-11T19:15:52Z</dcterms:modified>
</cp:coreProperties>
</file>