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5" r:id="rId6"/>
    <p:sldId id="259" r:id="rId7"/>
    <p:sldId id="263" r:id="rId8"/>
    <p:sldId id="264" r:id="rId9"/>
    <p:sldId id="267" r:id="rId10"/>
    <p:sldId id="268" r:id="rId11"/>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0B60"/>
    <a:srgbClr val="8F89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2160A4-CED5-44C4-89FA-BD1D456284D4}" v="15" dt="2020-09-16T15:05:15.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Bellamy" userId="999a16a5-9056-43f8-9a35-313d0a541060" providerId="ADAL" clId="{CB2160A4-CED5-44C4-89FA-BD1D456284D4}"/>
    <pc:docChg chg="undo custSel addSld delSld modSld">
      <pc:chgData name="Nicola Bellamy" userId="999a16a5-9056-43f8-9a35-313d0a541060" providerId="ADAL" clId="{CB2160A4-CED5-44C4-89FA-BD1D456284D4}" dt="2020-09-16T15:05:51.909" v="348" actId="20577"/>
      <pc:docMkLst>
        <pc:docMk/>
      </pc:docMkLst>
      <pc:sldChg chg="addSp delSp modSp mod">
        <pc:chgData name="Nicola Bellamy" userId="999a16a5-9056-43f8-9a35-313d0a541060" providerId="ADAL" clId="{CB2160A4-CED5-44C4-89FA-BD1D456284D4}" dt="2020-09-16T15:05:51.909" v="348" actId="20577"/>
        <pc:sldMkLst>
          <pc:docMk/>
          <pc:sldMk cId="1214813827" sldId="259"/>
        </pc:sldMkLst>
        <pc:spChg chg="add del mod">
          <ac:chgData name="Nicola Bellamy" userId="999a16a5-9056-43f8-9a35-313d0a541060" providerId="ADAL" clId="{CB2160A4-CED5-44C4-89FA-BD1D456284D4}" dt="2020-09-16T13:12:36.355" v="5" actId="478"/>
          <ac:spMkLst>
            <pc:docMk/>
            <pc:sldMk cId="1214813827" sldId="259"/>
            <ac:spMk id="7" creationId="{947E4186-4249-4900-BAD8-3A395C2EDFF4}"/>
          </ac:spMkLst>
        </pc:spChg>
        <pc:spChg chg="mod topLvl">
          <ac:chgData name="Nicola Bellamy" userId="999a16a5-9056-43f8-9a35-313d0a541060" providerId="ADAL" clId="{CB2160A4-CED5-44C4-89FA-BD1D456284D4}" dt="2020-09-16T15:05:24.042" v="217" actId="20577"/>
          <ac:spMkLst>
            <pc:docMk/>
            <pc:sldMk cId="1214813827" sldId="259"/>
            <ac:spMk id="16" creationId="{F8A5E38B-B317-4592-96EB-50F23E19DD90}"/>
          </ac:spMkLst>
        </pc:spChg>
        <pc:spChg chg="del">
          <ac:chgData name="Nicola Bellamy" userId="999a16a5-9056-43f8-9a35-313d0a541060" providerId="ADAL" clId="{CB2160A4-CED5-44C4-89FA-BD1D456284D4}" dt="2020-09-16T13:12:39.916" v="6" actId="478"/>
          <ac:spMkLst>
            <pc:docMk/>
            <pc:sldMk cId="1214813827" sldId="259"/>
            <ac:spMk id="22" creationId="{CAF880FB-6B4C-4369-8737-3E92EBC2F382}"/>
          </ac:spMkLst>
        </pc:spChg>
        <pc:spChg chg="add mod">
          <ac:chgData name="Nicola Bellamy" userId="999a16a5-9056-43f8-9a35-313d0a541060" providerId="ADAL" clId="{CB2160A4-CED5-44C4-89FA-BD1D456284D4}" dt="2020-09-16T15:05:51.909" v="348" actId="20577"/>
          <ac:spMkLst>
            <pc:docMk/>
            <pc:sldMk cId="1214813827" sldId="259"/>
            <ac:spMk id="24" creationId="{1BD8780B-5FE8-45AA-9D13-5F482EE16CD2}"/>
          </ac:spMkLst>
        </pc:spChg>
        <pc:grpChg chg="del">
          <ac:chgData name="Nicola Bellamy" userId="999a16a5-9056-43f8-9a35-313d0a541060" providerId="ADAL" clId="{CB2160A4-CED5-44C4-89FA-BD1D456284D4}" dt="2020-09-16T13:12:25.139" v="2" actId="478"/>
          <ac:grpSpMkLst>
            <pc:docMk/>
            <pc:sldMk cId="1214813827" sldId="259"/>
            <ac:grpSpMk id="15" creationId="{CAB1C340-C7F5-4432-A504-10A87AA504D9}"/>
          </ac:grpSpMkLst>
        </pc:grpChg>
        <pc:grpChg chg="del">
          <ac:chgData name="Nicola Bellamy" userId="999a16a5-9056-43f8-9a35-313d0a541060" providerId="ADAL" clId="{CB2160A4-CED5-44C4-89FA-BD1D456284D4}" dt="2020-09-16T15:04:58.859" v="210" actId="478"/>
          <ac:grpSpMkLst>
            <pc:docMk/>
            <pc:sldMk cId="1214813827" sldId="259"/>
            <ac:grpSpMk id="17" creationId="{8FAF73EF-0299-4635-B313-0C3A797ED42F}"/>
          </ac:grpSpMkLst>
        </pc:grpChg>
        <pc:grpChg chg="del">
          <ac:chgData name="Nicola Bellamy" userId="999a16a5-9056-43f8-9a35-313d0a541060" providerId="ADAL" clId="{CB2160A4-CED5-44C4-89FA-BD1D456284D4}" dt="2020-09-16T13:12:44.358" v="7" actId="478"/>
          <ac:grpSpMkLst>
            <pc:docMk/>
            <pc:sldMk cId="1214813827" sldId="259"/>
            <ac:grpSpMk id="21" creationId="{868D8781-BA05-476E-9B64-27CB362D2C7C}"/>
          </ac:grpSpMkLst>
        </pc:grpChg>
        <pc:grpChg chg="del">
          <ac:chgData name="Nicola Bellamy" userId="999a16a5-9056-43f8-9a35-313d0a541060" providerId="ADAL" clId="{CB2160A4-CED5-44C4-89FA-BD1D456284D4}" dt="2020-09-16T13:12:47.449" v="8" actId="478"/>
          <ac:grpSpMkLst>
            <pc:docMk/>
            <pc:sldMk cId="1214813827" sldId="259"/>
            <ac:grpSpMk id="25" creationId="{40D1F506-338D-440F-979B-3817C1D3D0B7}"/>
          </ac:grpSpMkLst>
        </pc:grpChg>
        <pc:picChg chg="del topLvl">
          <ac:chgData name="Nicola Bellamy" userId="999a16a5-9056-43f8-9a35-313d0a541060" providerId="ADAL" clId="{CB2160A4-CED5-44C4-89FA-BD1D456284D4}" dt="2020-09-16T15:04:58.859" v="210" actId="478"/>
          <ac:picMkLst>
            <pc:docMk/>
            <pc:sldMk cId="1214813827" sldId="259"/>
            <ac:picMk id="5" creationId="{C2531132-08D3-4937-9D68-4FA87FDEC153}"/>
          </ac:picMkLst>
        </pc:picChg>
        <pc:picChg chg="del">
          <ac:chgData name="Nicola Bellamy" userId="999a16a5-9056-43f8-9a35-313d0a541060" providerId="ADAL" clId="{CB2160A4-CED5-44C4-89FA-BD1D456284D4}" dt="2020-09-16T13:12:27.744" v="3" actId="478"/>
          <ac:picMkLst>
            <pc:docMk/>
            <pc:sldMk cId="1214813827" sldId="259"/>
            <ac:picMk id="9" creationId="{685D7A82-4C61-4AD6-B951-2AC3DB020192}"/>
          </ac:picMkLst>
        </pc:picChg>
        <pc:picChg chg="add mod">
          <ac:chgData name="Nicola Bellamy" userId="999a16a5-9056-43f8-9a35-313d0a541060" providerId="ADAL" clId="{CB2160A4-CED5-44C4-89FA-BD1D456284D4}" dt="2020-09-16T15:05:19.763" v="215" actId="1076"/>
          <ac:picMkLst>
            <pc:docMk/>
            <pc:sldMk cId="1214813827" sldId="259"/>
            <ac:picMk id="12" creationId="{1D9084F5-9EC8-42F8-AF88-3C652976E39E}"/>
          </ac:picMkLst>
        </pc:picChg>
      </pc:sldChg>
      <pc:sldChg chg="del">
        <pc:chgData name="Nicola Bellamy" userId="999a16a5-9056-43f8-9a35-313d0a541060" providerId="ADAL" clId="{CB2160A4-CED5-44C4-89FA-BD1D456284D4}" dt="2020-09-16T13:12:09.451" v="1" actId="47"/>
        <pc:sldMkLst>
          <pc:docMk/>
          <pc:sldMk cId="863540670" sldId="261"/>
        </pc:sldMkLst>
      </pc:sldChg>
      <pc:sldChg chg="addSp modSp mod">
        <pc:chgData name="Nicola Bellamy" userId="999a16a5-9056-43f8-9a35-313d0a541060" providerId="ADAL" clId="{CB2160A4-CED5-44C4-89FA-BD1D456284D4}" dt="2020-09-16T15:04:10.443" v="198" actId="1076"/>
        <pc:sldMkLst>
          <pc:docMk/>
          <pc:sldMk cId="4113186816" sldId="263"/>
        </pc:sldMkLst>
        <pc:spChg chg="add mod">
          <ac:chgData name="Nicola Bellamy" userId="999a16a5-9056-43f8-9a35-313d0a541060" providerId="ADAL" clId="{CB2160A4-CED5-44C4-89FA-BD1D456284D4}" dt="2020-09-16T15:04:10.443" v="198" actId="1076"/>
          <ac:spMkLst>
            <pc:docMk/>
            <pc:sldMk cId="4113186816" sldId="263"/>
            <ac:spMk id="3" creationId="{A3BBFB94-0A44-4E17-A5A7-8A5E3DE1B310}"/>
          </ac:spMkLst>
        </pc:spChg>
        <pc:spChg chg="mod">
          <ac:chgData name="Nicola Bellamy" userId="999a16a5-9056-43f8-9a35-313d0a541060" providerId="ADAL" clId="{CB2160A4-CED5-44C4-89FA-BD1D456284D4}" dt="2020-09-16T15:03:40.363" v="133" actId="1076"/>
          <ac:spMkLst>
            <pc:docMk/>
            <pc:sldMk cId="4113186816" sldId="263"/>
            <ac:spMk id="9" creationId="{F774BF24-F61C-4C58-B0C6-C92F1AE2CAAD}"/>
          </ac:spMkLst>
        </pc:spChg>
      </pc:sldChg>
      <pc:sldChg chg="addSp modSp mod">
        <pc:chgData name="Nicola Bellamy" userId="999a16a5-9056-43f8-9a35-313d0a541060" providerId="ADAL" clId="{CB2160A4-CED5-44C4-89FA-BD1D456284D4}" dt="2020-09-16T15:04:26.485" v="209" actId="20577"/>
        <pc:sldMkLst>
          <pc:docMk/>
          <pc:sldMk cId="41629294" sldId="264"/>
        </pc:sldMkLst>
        <pc:spChg chg="add mod">
          <ac:chgData name="Nicola Bellamy" userId="999a16a5-9056-43f8-9a35-313d0a541060" providerId="ADAL" clId="{CB2160A4-CED5-44C4-89FA-BD1D456284D4}" dt="2020-09-16T15:04:26.485" v="209" actId="20577"/>
          <ac:spMkLst>
            <pc:docMk/>
            <pc:sldMk cId="41629294" sldId="264"/>
            <ac:spMk id="4" creationId="{6755ADDB-E0D3-4353-8EDF-A066EA1247FD}"/>
          </ac:spMkLst>
        </pc:spChg>
      </pc:sldChg>
      <pc:sldChg chg="add del">
        <pc:chgData name="Nicola Bellamy" userId="999a16a5-9056-43f8-9a35-313d0a541060" providerId="ADAL" clId="{CB2160A4-CED5-44C4-89FA-BD1D456284D4}" dt="2020-09-16T14:56:13.386" v="11" actId="2696"/>
        <pc:sldMkLst>
          <pc:docMk/>
          <pc:sldMk cId="4242786063" sldId="265"/>
        </pc:sldMkLst>
      </pc:sldChg>
      <pc:sldChg chg="del">
        <pc:chgData name="Nicola Bellamy" userId="999a16a5-9056-43f8-9a35-313d0a541060" providerId="ADAL" clId="{CB2160A4-CED5-44C4-89FA-BD1D456284D4}" dt="2020-09-16T13:12:04.429" v="0" actId="47"/>
        <pc:sldMkLst>
          <pc:docMk/>
          <pc:sldMk cId="174586339" sldId="266"/>
        </pc:sldMkLst>
      </pc:sldChg>
      <pc:sldChg chg="new del">
        <pc:chgData name="Nicola Bellamy" userId="999a16a5-9056-43f8-9a35-313d0a541060" providerId="ADAL" clId="{CB2160A4-CED5-44C4-89FA-BD1D456284D4}" dt="2020-09-16T14:57:48.548" v="37" actId="47"/>
        <pc:sldMkLst>
          <pc:docMk/>
          <pc:sldMk cId="3074735852" sldId="266"/>
        </pc:sldMkLst>
      </pc:sldChg>
      <pc:sldChg chg="modSp add mod">
        <pc:chgData name="Nicola Bellamy" userId="999a16a5-9056-43f8-9a35-313d0a541060" providerId="ADAL" clId="{CB2160A4-CED5-44C4-89FA-BD1D456284D4}" dt="2020-09-16T14:57:44.379" v="36" actId="1076"/>
        <pc:sldMkLst>
          <pc:docMk/>
          <pc:sldMk cId="1912059281" sldId="267"/>
        </pc:sldMkLst>
        <pc:spChg chg="mod">
          <ac:chgData name="Nicola Bellamy" userId="999a16a5-9056-43f8-9a35-313d0a541060" providerId="ADAL" clId="{CB2160A4-CED5-44C4-89FA-BD1D456284D4}" dt="2020-09-16T14:56:20.617" v="19" actId="20577"/>
          <ac:spMkLst>
            <pc:docMk/>
            <pc:sldMk cId="1912059281" sldId="267"/>
            <ac:spMk id="9" creationId="{D984AEAD-73CF-4C05-91BB-92925B31D281}"/>
          </ac:spMkLst>
        </pc:spChg>
        <pc:spChg chg="mod">
          <ac:chgData name="Nicola Bellamy" userId="999a16a5-9056-43f8-9a35-313d0a541060" providerId="ADAL" clId="{CB2160A4-CED5-44C4-89FA-BD1D456284D4}" dt="2020-09-16T14:57:44.379" v="36" actId="1076"/>
          <ac:spMkLst>
            <pc:docMk/>
            <pc:sldMk cId="1912059281" sldId="267"/>
            <ac:spMk id="11" creationId="{9A4D7B35-99AF-4837-B149-25F03CB6F5E0}"/>
          </ac:spMkLst>
        </pc:spChg>
      </pc:sldChg>
      <pc:sldChg chg="addSp delSp modSp add mod">
        <pc:chgData name="Nicola Bellamy" userId="999a16a5-9056-43f8-9a35-313d0a541060" providerId="ADAL" clId="{CB2160A4-CED5-44C4-89FA-BD1D456284D4}" dt="2020-09-16T15:03:27.766" v="132" actId="20577"/>
        <pc:sldMkLst>
          <pc:docMk/>
          <pc:sldMk cId="1745555190" sldId="268"/>
        </pc:sldMkLst>
        <pc:spChg chg="mod">
          <ac:chgData name="Nicola Bellamy" userId="999a16a5-9056-43f8-9a35-313d0a541060" providerId="ADAL" clId="{CB2160A4-CED5-44C4-89FA-BD1D456284D4}" dt="2020-09-16T15:03:07.688" v="102" actId="1076"/>
          <ac:spMkLst>
            <pc:docMk/>
            <pc:sldMk cId="1745555190" sldId="268"/>
            <ac:spMk id="5" creationId="{7CEA169B-B189-49A6-A654-80C8EDEB6151}"/>
          </ac:spMkLst>
        </pc:spChg>
        <pc:spChg chg="mod">
          <ac:chgData name="Nicola Bellamy" userId="999a16a5-9056-43f8-9a35-313d0a541060" providerId="ADAL" clId="{CB2160A4-CED5-44C4-89FA-BD1D456284D4}" dt="2020-09-16T15:03:27.766" v="132" actId="20577"/>
          <ac:spMkLst>
            <pc:docMk/>
            <pc:sldMk cId="1745555190" sldId="268"/>
            <ac:spMk id="9" creationId="{D984AEAD-73CF-4C05-91BB-92925B31D281}"/>
          </ac:spMkLst>
        </pc:spChg>
        <pc:spChg chg="mod">
          <ac:chgData name="Nicola Bellamy" userId="999a16a5-9056-43f8-9a35-313d0a541060" providerId="ADAL" clId="{CB2160A4-CED5-44C4-89FA-BD1D456284D4}" dt="2020-09-16T15:03:15.753" v="103" actId="20577"/>
          <ac:spMkLst>
            <pc:docMk/>
            <pc:sldMk cId="1745555190" sldId="268"/>
            <ac:spMk id="11" creationId="{9A4D7B35-99AF-4837-B149-25F03CB6F5E0}"/>
          </ac:spMkLst>
        </pc:spChg>
        <pc:graphicFrameChg chg="add del mod">
          <ac:chgData name="Nicola Bellamy" userId="999a16a5-9056-43f8-9a35-313d0a541060" providerId="ADAL" clId="{CB2160A4-CED5-44C4-89FA-BD1D456284D4}" dt="2020-09-16T15:02:31.223" v="98"/>
          <ac:graphicFrameMkLst>
            <pc:docMk/>
            <pc:sldMk cId="1745555190" sldId="268"/>
            <ac:graphicFrameMk id="3" creationId="{29F6805E-6E7C-40E0-91FC-290527411B53}"/>
          </ac:graphicFrameMkLst>
        </pc:graphicFrameChg>
        <pc:graphicFrameChg chg="add mod">
          <ac:chgData name="Nicola Bellamy" userId="999a16a5-9056-43f8-9a35-313d0a541060" providerId="ADAL" clId="{CB2160A4-CED5-44C4-89FA-BD1D456284D4}" dt="2020-09-16T15:02:56.823" v="100" actId="1076"/>
          <ac:graphicFrameMkLst>
            <pc:docMk/>
            <pc:sldMk cId="1745555190" sldId="268"/>
            <ac:graphicFrameMk id="4" creationId="{6AC5CAD6-0732-4FE5-BBCB-1A865FD38C75}"/>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16/09/2020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16/09/2020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16/09/2020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16/09/2020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16/09/2020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16/09/2020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hyperlink" Target="mailto:property@asr-re.com" TargetMode="Externa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hyperlink" Target="mailto:tcpri@asr-re.com"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careers@asr-re.com" TargetMode="External"/><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9.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 close up of a logo&#10;&#10;Description automatically generated">
            <a:extLst>
              <a:ext uri="{FF2B5EF4-FFF2-40B4-BE49-F238E27FC236}">
                <a16:creationId xmlns:a16="http://schemas.microsoft.com/office/drawing/2014/main" id="{A9EFB277-9040-4555-A3F4-3D886277C93D}"/>
              </a:ext>
            </a:extLst>
          </p:cNvPr>
          <p:cNvPicPr>
            <a:picLocks noChangeAspect="1"/>
          </p:cNvPicPr>
          <p:nvPr/>
        </p:nvPicPr>
        <p:blipFill>
          <a:blip r:embed="rId2"/>
          <a:stretch>
            <a:fillRect/>
          </a:stretch>
        </p:blipFill>
        <p:spPr>
          <a:xfrm>
            <a:off x="1403230" y="1840835"/>
            <a:ext cx="9586822" cy="2658745"/>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CEA169B-B189-49A6-A654-80C8EDEB6151}"/>
              </a:ext>
            </a:extLst>
          </p:cNvPr>
          <p:cNvSpPr/>
          <p:nvPr/>
        </p:nvSpPr>
        <p:spPr>
          <a:xfrm flipH="1">
            <a:off x="2875" y="-4313"/>
            <a:ext cx="8022566" cy="6872376"/>
          </a:xfrm>
          <a:prstGeom prst="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5" descr="A close up of a logo&#10;&#10;Description automatically generated">
            <a:extLst>
              <a:ext uri="{FF2B5EF4-FFF2-40B4-BE49-F238E27FC236}">
                <a16:creationId xmlns:a16="http://schemas.microsoft.com/office/drawing/2014/main" id="{05DD27E7-51F2-4084-9A9D-6C6BC5A78437}"/>
              </a:ext>
            </a:extLst>
          </p:cNvPr>
          <p:cNvPicPr>
            <a:picLocks noGrp="1" noChangeAspect="1"/>
          </p:cNvPicPr>
          <p:nvPr>
            <p:ph sz="half" idx="1"/>
          </p:nvPr>
        </p:nvPicPr>
        <p:blipFill>
          <a:blip r:embed="rId2"/>
          <a:stretch>
            <a:fillRect/>
          </a:stretch>
        </p:blipFill>
        <p:spPr>
          <a:xfrm>
            <a:off x="8540781" y="2991908"/>
            <a:ext cx="3198930" cy="866532"/>
          </a:xfrm>
          <a:prstGeom prst="rect">
            <a:avLst/>
          </a:prstGeom>
        </p:spPr>
      </p:pic>
      <p:sp>
        <p:nvSpPr>
          <p:cNvPr id="9" name="Title 1">
            <a:extLst>
              <a:ext uri="{FF2B5EF4-FFF2-40B4-BE49-F238E27FC236}">
                <a16:creationId xmlns:a16="http://schemas.microsoft.com/office/drawing/2014/main" id="{D984AEAD-73CF-4C05-91BB-92925B31D281}"/>
              </a:ext>
            </a:extLst>
          </p:cNvPr>
          <p:cNvSpPr>
            <a:spLocks noGrp="1"/>
          </p:cNvSpPr>
          <p:nvPr>
            <p:ph type="title"/>
          </p:nvPr>
        </p:nvSpPr>
        <p:spPr>
          <a:xfrm>
            <a:off x="531355" y="508898"/>
            <a:ext cx="6284626" cy="877729"/>
          </a:xfrm>
        </p:spPr>
        <p:txBody>
          <a:bodyPr vert="horz" lIns="91440" tIns="45720" rIns="91440" bIns="45720" rtlCol="0" anchor="b">
            <a:normAutofit/>
          </a:bodyPr>
          <a:lstStyle/>
          <a:p>
            <a:r>
              <a:rPr lang="en-US" sz="4000" kern="1200">
                <a:solidFill>
                  <a:srgbClr val="FFFFFF"/>
                </a:solidFill>
                <a:latin typeface="+mj-lt"/>
                <a:ea typeface="+mj-ea"/>
                <a:cs typeface="+mj-cs"/>
              </a:rPr>
              <a:t>About Us</a:t>
            </a:r>
          </a:p>
        </p:txBody>
      </p:sp>
      <p:sp>
        <p:nvSpPr>
          <p:cNvPr id="11" name="Content Placeholder 3">
            <a:extLst>
              <a:ext uri="{FF2B5EF4-FFF2-40B4-BE49-F238E27FC236}">
                <a16:creationId xmlns:a16="http://schemas.microsoft.com/office/drawing/2014/main" id="{9A4D7B35-99AF-4837-B149-25F03CB6F5E0}"/>
              </a:ext>
            </a:extLst>
          </p:cNvPr>
          <p:cNvSpPr>
            <a:spLocks noGrp="1"/>
          </p:cNvSpPr>
          <p:nvPr>
            <p:ph sz="half" idx="2"/>
          </p:nvPr>
        </p:nvSpPr>
        <p:spPr>
          <a:xfrm>
            <a:off x="416336" y="1713038"/>
            <a:ext cx="6284626" cy="4636064"/>
          </a:xfrm>
        </p:spPr>
        <p:txBody>
          <a:bodyPr vert="horz" lIns="91440" tIns="45720" rIns="91440" bIns="45720" rtlCol="0" anchor="t">
            <a:noAutofit/>
          </a:bodyPr>
          <a:lstStyle/>
          <a:p>
            <a:pPr marL="0" indent="0">
              <a:buNone/>
            </a:pPr>
            <a:r>
              <a:rPr lang="en-US" sz="2000" dirty="0">
                <a:solidFill>
                  <a:srgbClr val="FFFFFF"/>
                </a:solidFill>
              </a:rPr>
              <a:t>Africa Specialty Risks (ASR) provides comprehensive, bespoke risk mitigation solutions to local and global customers across the African continent; giving them the confidence to grow their businesses sustainably. </a:t>
            </a:r>
            <a:endParaRPr lang="en-US" sz="2000">
              <a:solidFill>
                <a:srgbClr val="FFFFFF"/>
              </a:solidFill>
              <a:cs typeface="Calibri"/>
            </a:endParaRPr>
          </a:p>
          <a:p>
            <a:pPr marL="0" indent="0">
              <a:buNone/>
            </a:pPr>
            <a:r>
              <a:rPr lang="en-US" sz="2000" dirty="0">
                <a:solidFill>
                  <a:srgbClr val="FFFFFF"/>
                </a:solidFill>
              </a:rPr>
              <a:t>Through collaboration, we can provide real-time risk assessment, pricing adequacy and capacity deployment. </a:t>
            </a:r>
            <a:endParaRPr lang="en-US" sz="2000">
              <a:solidFill>
                <a:srgbClr val="FFFFFF"/>
              </a:solidFill>
              <a:cs typeface="Calibri"/>
            </a:endParaRPr>
          </a:p>
          <a:p>
            <a:pPr marL="0" indent="0">
              <a:spcAft>
                <a:spcPts val="800"/>
              </a:spcAft>
              <a:buNone/>
            </a:pPr>
            <a:r>
              <a:rPr lang="en-GB" sz="2000" dirty="0">
                <a:solidFill>
                  <a:srgbClr val="FFFFFF"/>
                </a:solidFill>
              </a:rPr>
              <a:t>ASR works proactively with local regulators to develop skills and provide training to local underwriters. Environmental, social and governance considerations are central to ASR’s values, particularly in relation to local capacity building. </a:t>
            </a:r>
            <a:endParaRPr lang="en-GB" sz="2000">
              <a:solidFill>
                <a:srgbClr val="FFFFFF"/>
              </a:solidFill>
              <a:cs typeface="Calibri"/>
            </a:endParaRPr>
          </a:p>
          <a:p>
            <a:pPr marL="0" indent="0">
              <a:buNone/>
            </a:pPr>
            <a:r>
              <a:rPr lang="en-US" sz="2000" dirty="0">
                <a:solidFill>
                  <a:srgbClr val="FFFFFF"/>
                </a:solidFill>
              </a:rPr>
              <a:t>ASR is backed by Helios Investment Partners fund IV</a:t>
            </a:r>
            <a:r>
              <a:rPr lang="en-US" sz="2000" dirty="0">
                <a:solidFill>
                  <a:schemeClr val="bg1"/>
                </a:solidFill>
              </a:rPr>
              <a:t>, with </a:t>
            </a:r>
            <a:r>
              <a:rPr lang="en-GB" sz="2000" dirty="0">
                <a:solidFill>
                  <a:srgbClr val="FFFFFF"/>
                </a:solidFill>
              </a:rPr>
              <a:t>their extensive reach across Africa, their knowledge and experience in our key markets.</a:t>
            </a:r>
            <a:endParaRPr lang="en-US" sz="2000" dirty="0">
              <a:solidFill>
                <a:srgbClr val="FFFFFF"/>
              </a:solidFill>
              <a:cs typeface="Calibri" panose="020F0502020204030204"/>
            </a:endParaRPr>
          </a:p>
        </p:txBody>
      </p:sp>
    </p:spTree>
    <p:extLst>
      <p:ext uri="{BB962C8B-B14F-4D97-AF65-F5344CB8AC3E}">
        <p14:creationId xmlns:p14="http://schemas.microsoft.com/office/powerpoint/2010/main" val="4242786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1716E-D4DF-41A9-92FA-3CA30675C4AF}"/>
              </a:ext>
            </a:extLst>
          </p:cNvPr>
          <p:cNvSpPr>
            <a:spLocks noGrp="1"/>
          </p:cNvSpPr>
          <p:nvPr>
            <p:ph type="title"/>
          </p:nvPr>
        </p:nvSpPr>
        <p:spPr/>
        <p:txBody>
          <a:bodyPr/>
          <a:lstStyle/>
          <a:p>
            <a:r>
              <a:rPr lang="en-GB">
                <a:solidFill>
                  <a:srgbClr val="240B60"/>
                </a:solidFill>
                <a:cs typeface="Calibri Light"/>
              </a:rPr>
              <a:t>Types of Reinsurance</a:t>
            </a:r>
          </a:p>
        </p:txBody>
      </p:sp>
      <p:sp>
        <p:nvSpPr>
          <p:cNvPr id="16" name="TextBox 15">
            <a:extLst>
              <a:ext uri="{FF2B5EF4-FFF2-40B4-BE49-F238E27FC236}">
                <a16:creationId xmlns:a16="http://schemas.microsoft.com/office/drawing/2014/main" id="{F8A5E38B-B317-4592-96EB-50F23E19DD90}"/>
              </a:ext>
            </a:extLst>
          </p:cNvPr>
          <p:cNvSpPr txBox="1"/>
          <p:nvPr/>
        </p:nvSpPr>
        <p:spPr>
          <a:xfrm>
            <a:off x="7598972" y="3300143"/>
            <a:ext cx="143486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dirty="0">
                <a:cs typeface="Calibri"/>
              </a:rPr>
              <a:t>Political Risks and Trade Credit</a:t>
            </a:r>
          </a:p>
        </p:txBody>
      </p:sp>
      <p:grpSp>
        <p:nvGrpSpPr>
          <p:cNvPr id="19" name="Group 18">
            <a:extLst>
              <a:ext uri="{FF2B5EF4-FFF2-40B4-BE49-F238E27FC236}">
                <a16:creationId xmlns:a16="http://schemas.microsoft.com/office/drawing/2014/main" id="{7E9A3D98-7E1C-4505-B364-A7FFBBFF72F8}"/>
              </a:ext>
            </a:extLst>
          </p:cNvPr>
          <p:cNvGrpSpPr/>
          <p:nvPr/>
        </p:nvGrpSpPr>
        <p:grpSpPr>
          <a:xfrm>
            <a:off x="2681018" y="2324819"/>
            <a:ext cx="1219201" cy="1286248"/>
            <a:chOff x="2681018" y="2324819"/>
            <a:chExt cx="1233578" cy="1286248"/>
          </a:xfrm>
        </p:grpSpPr>
        <p:pic>
          <p:nvPicPr>
            <p:cNvPr id="6" name="Graphic 6" descr="Production">
              <a:extLst>
                <a:ext uri="{FF2B5EF4-FFF2-40B4-BE49-F238E27FC236}">
                  <a16:creationId xmlns:a16="http://schemas.microsoft.com/office/drawing/2014/main" id="{2A7BF25C-00FA-4005-AA9E-FAD73094B5A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34573" y="2324819"/>
              <a:ext cx="914400" cy="914400"/>
            </a:xfrm>
            <a:prstGeom prst="rect">
              <a:avLst/>
            </a:prstGeom>
          </p:spPr>
        </p:pic>
        <p:sp>
          <p:nvSpPr>
            <p:cNvPr id="18" name="TextBox 17">
              <a:extLst>
                <a:ext uri="{FF2B5EF4-FFF2-40B4-BE49-F238E27FC236}">
                  <a16:creationId xmlns:a16="http://schemas.microsoft.com/office/drawing/2014/main" id="{E35BDED4-3B77-43AB-82AF-110694283A5F}"/>
                </a:ext>
              </a:extLst>
            </p:cNvPr>
            <p:cNvSpPr txBox="1"/>
            <p:nvPr/>
          </p:nvSpPr>
          <p:spPr>
            <a:xfrm>
              <a:off x="2681018" y="3241735"/>
              <a:ext cx="123357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a:t>Property</a:t>
              </a:r>
            </a:p>
          </p:txBody>
        </p:sp>
      </p:grpSp>
      <p:pic>
        <p:nvPicPr>
          <p:cNvPr id="3" name="Picture 5" descr="A close up of a logo&#10;&#10;Description automatically generated">
            <a:extLst>
              <a:ext uri="{FF2B5EF4-FFF2-40B4-BE49-F238E27FC236}">
                <a16:creationId xmlns:a16="http://schemas.microsoft.com/office/drawing/2014/main" id="{930CBFB2-CF6C-4950-BC08-30E6F7B23A54}"/>
              </a:ext>
            </a:extLst>
          </p:cNvPr>
          <p:cNvPicPr>
            <a:picLocks noChangeAspect="1"/>
          </p:cNvPicPr>
          <p:nvPr/>
        </p:nvPicPr>
        <p:blipFill>
          <a:blip r:embed="rId4"/>
          <a:stretch>
            <a:fillRect/>
          </a:stretch>
        </p:blipFill>
        <p:spPr>
          <a:xfrm>
            <a:off x="8411385" y="605266"/>
            <a:ext cx="3198930" cy="866532"/>
          </a:xfrm>
          <a:prstGeom prst="rect">
            <a:avLst/>
          </a:prstGeom>
        </p:spPr>
      </p:pic>
      <p:pic>
        <p:nvPicPr>
          <p:cNvPr id="12" name="Picture 11" descr="A close up of a logo&#10;&#10;Description automatically generated">
            <a:extLst>
              <a:ext uri="{FF2B5EF4-FFF2-40B4-BE49-F238E27FC236}">
                <a16:creationId xmlns:a16="http://schemas.microsoft.com/office/drawing/2014/main" id="{1D9084F5-9EC8-42F8-AF88-3C652976E39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49652" y="1719128"/>
            <a:ext cx="1333500" cy="1552575"/>
          </a:xfrm>
          <a:prstGeom prst="rect">
            <a:avLst/>
          </a:prstGeom>
        </p:spPr>
      </p:pic>
      <p:sp>
        <p:nvSpPr>
          <p:cNvPr id="24" name="TextBox 23">
            <a:extLst>
              <a:ext uri="{FF2B5EF4-FFF2-40B4-BE49-F238E27FC236}">
                <a16:creationId xmlns:a16="http://schemas.microsoft.com/office/drawing/2014/main" id="{1BD8780B-5FE8-45AA-9D13-5F482EE16CD2}"/>
              </a:ext>
            </a:extLst>
          </p:cNvPr>
          <p:cNvSpPr txBox="1"/>
          <p:nvPr/>
        </p:nvSpPr>
        <p:spPr>
          <a:xfrm>
            <a:off x="9173772" y="1863154"/>
            <a:ext cx="1434861"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dirty="0">
                <a:cs typeface="Calibri"/>
              </a:rPr>
              <a:t>Note to designer: please can we have a globe icon more like this please – with the frame and stand like an actual globe</a:t>
            </a:r>
          </a:p>
        </p:txBody>
      </p:sp>
    </p:spTree>
    <p:extLst>
      <p:ext uri="{BB962C8B-B14F-4D97-AF65-F5344CB8AC3E}">
        <p14:creationId xmlns:p14="http://schemas.microsoft.com/office/powerpoint/2010/main" val="1214813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F3045B-6B88-4063-9CE1-648429E993E9}"/>
              </a:ext>
            </a:extLst>
          </p:cNvPr>
          <p:cNvSpPr/>
          <p:nvPr/>
        </p:nvSpPr>
        <p:spPr>
          <a:xfrm>
            <a:off x="2875" y="-4313"/>
            <a:ext cx="2127849" cy="6857999"/>
          </a:xfrm>
          <a:prstGeom prst="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4E51630-7BE9-4CB2-B926-E6E85A5609B1}"/>
              </a:ext>
            </a:extLst>
          </p:cNvPr>
          <p:cNvSpPr txBox="1"/>
          <p:nvPr/>
        </p:nvSpPr>
        <p:spPr>
          <a:xfrm>
            <a:off x="66136" y="3142891"/>
            <a:ext cx="202433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200">
                <a:solidFill>
                  <a:schemeClr val="bg1"/>
                </a:solidFill>
              </a:rPr>
              <a:t>Property</a:t>
            </a:r>
            <a:endParaRPr lang="en-GB" sz="3200">
              <a:solidFill>
                <a:schemeClr val="bg1"/>
              </a:solidFill>
              <a:cs typeface="Calibri"/>
            </a:endParaRPr>
          </a:p>
        </p:txBody>
      </p:sp>
      <p:sp>
        <p:nvSpPr>
          <p:cNvPr id="5" name="TextBox 4">
            <a:extLst>
              <a:ext uri="{FF2B5EF4-FFF2-40B4-BE49-F238E27FC236}">
                <a16:creationId xmlns:a16="http://schemas.microsoft.com/office/drawing/2014/main" id="{EFD7723F-4757-41A4-A42E-3E2BD3BA8B45}"/>
              </a:ext>
            </a:extLst>
          </p:cNvPr>
          <p:cNvSpPr txBox="1"/>
          <p:nvPr/>
        </p:nvSpPr>
        <p:spPr>
          <a:xfrm>
            <a:off x="2336860" y="1387954"/>
            <a:ext cx="9816860" cy="16004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240B60"/>
                </a:solidFill>
                <a:ea typeface="+mn-lt"/>
                <a:cs typeface="+mn-lt"/>
              </a:rPr>
              <a:t>As a reinsurer we provide capacity following our client's standard wordings. We adhere to following our cedents settlements when these are within the terms of the original insurance policy and any conditions contained within the reinsurance contract. Whilst we don’t have any branded wording, we are always there to offer support with coverage drafting and development. </a:t>
            </a:r>
          </a:p>
          <a:p>
            <a:r>
              <a:rPr lang="en-US" sz="1400" dirty="0">
                <a:solidFill>
                  <a:srgbClr val="240B60"/>
                </a:solidFill>
                <a:ea typeface="+mn-lt"/>
                <a:cs typeface="+mn-lt"/>
              </a:rPr>
              <a:t>Most of our business is written on ‘All Risks’ policies, noting that the comprehensive cover implied is always curtailed by the exclusions. These policies can be extended to include Machinery breakdown, which we can also support.   </a:t>
            </a:r>
          </a:p>
          <a:p>
            <a:r>
              <a:rPr lang="en-US" sz="1400" dirty="0">
                <a:solidFill>
                  <a:srgbClr val="240B60"/>
                </a:solidFill>
                <a:ea typeface="+mn-lt"/>
                <a:cs typeface="+mn-lt"/>
              </a:rPr>
              <a:t>We also write business on a specified perils basis which provides more certainty of coverage. </a:t>
            </a:r>
          </a:p>
          <a:p>
            <a:pPr algn="l"/>
            <a:endParaRPr lang="en-GB" sz="1400" dirty="0">
              <a:solidFill>
                <a:srgbClr val="240B60"/>
              </a:solidFill>
              <a:ea typeface="+mn-lt"/>
              <a:cs typeface="+mn-lt"/>
            </a:endParaRPr>
          </a:p>
        </p:txBody>
      </p:sp>
      <p:pic>
        <p:nvPicPr>
          <p:cNvPr id="8" name="Picture 7" descr="A close up of a logo&#10;&#10;Description automatically generated">
            <a:extLst>
              <a:ext uri="{FF2B5EF4-FFF2-40B4-BE49-F238E27FC236}">
                <a16:creationId xmlns:a16="http://schemas.microsoft.com/office/drawing/2014/main" id="{86D061C0-6FDD-4A83-B0E1-EA8A78530CC8}"/>
              </a:ext>
            </a:extLst>
          </p:cNvPr>
          <p:cNvPicPr>
            <a:picLocks noChangeAspect="1"/>
          </p:cNvPicPr>
          <p:nvPr/>
        </p:nvPicPr>
        <p:blipFill>
          <a:blip r:embed="rId2"/>
          <a:stretch>
            <a:fillRect/>
          </a:stretch>
        </p:blipFill>
        <p:spPr>
          <a:xfrm>
            <a:off x="5349007" y="274587"/>
            <a:ext cx="3198930" cy="866532"/>
          </a:xfrm>
          <a:prstGeom prst="rect">
            <a:avLst/>
          </a:prstGeom>
        </p:spPr>
      </p:pic>
      <p:sp>
        <p:nvSpPr>
          <p:cNvPr id="9" name="TextBox 8">
            <a:extLst>
              <a:ext uri="{FF2B5EF4-FFF2-40B4-BE49-F238E27FC236}">
                <a16:creationId xmlns:a16="http://schemas.microsoft.com/office/drawing/2014/main" id="{F774BF24-F61C-4C58-B0C6-C92F1AE2CAAD}"/>
              </a:ext>
            </a:extLst>
          </p:cNvPr>
          <p:cNvSpPr txBox="1"/>
          <p:nvPr/>
        </p:nvSpPr>
        <p:spPr>
          <a:xfrm>
            <a:off x="2375140" y="2881067"/>
            <a:ext cx="4180935" cy="3111621"/>
          </a:xfrm>
          <a:prstGeom prst="rect">
            <a:avLst/>
          </a:prstGeom>
          <a:noFill/>
          <a:ln w="12700">
            <a:solidFill>
              <a:srgbClr val="240B6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GB" b="1" dirty="0">
                <a:solidFill>
                  <a:srgbClr val="240B60"/>
                </a:solidFill>
                <a:ea typeface="+mn-lt"/>
                <a:cs typeface="+mn-lt"/>
              </a:rPr>
              <a:t>Property</a:t>
            </a:r>
          </a:p>
          <a:p>
            <a:endParaRPr lang="en-GB" sz="1200">
              <a:solidFill>
                <a:srgbClr val="240B60"/>
              </a:solidFill>
              <a:ea typeface="+mn-lt"/>
              <a:cs typeface="+mn-lt"/>
            </a:endParaRPr>
          </a:p>
          <a:p>
            <a:r>
              <a:rPr lang="en-GB" sz="1400" dirty="0">
                <a:solidFill>
                  <a:srgbClr val="240B60"/>
                </a:solidFill>
                <a:ea typeface="+mn-lt"/>
                <a:cs typeface="+mn-lt"/>
              </a:rPr>
              <a:t>Within property we can offer Facultative and Treaty support. We can write these products proportionally (Quota Share, Surplus, Loss limits) or non-proportionally (Excess of loss or Primary layers). We are always conscious of compression and how this could </a:t>
            </a:r>
            <a:r>
              <a:rPr lang="en-GB" sz="1400">
                <a:solidFill>
                  <a:srgbClr val="240B60"/>
                </a:solidFill>
                <a:ea typeface="+mn-lt"/>
                <a:cs typeface="+mn-lt"/>
              </a:rPr>
              <a:t>effect</a:t>
            </a:r>
            <a:r>
              <a:rPr lang="en-GB" sz="1400" dirty="0">
                <a:solidFill>
                  <a:srgbClr val="240B60"/>
                </a:solidFill>
                <a:ea typeface="+mn-lt"/>
                <a:cs typeface="+mn-lt"/>
              </a:rPr>
              <a:t> our clients retention. We are very happy to discuss this at point of sale or in a training </a:t>
            </a:r>
          </a:p>
          <a:p>
            <a:r>
              <a:rPr lang="en-GB" sz="1400" dirty="0">
                <a:solidFill>
                  <a:srgbClr val="240B60"/>
                </a:solidFill>
                <a:ea typeface="+mn-lt"/>
                <a:cs typeface="+mn-lt"/>
              </a:rPr>
              <a:t>session. </a:t>
            </a:r>
            <a:endParaRPr lang="en-GB" sz="1400">
              <a:solidFill>
                <a:srgbClr val="240B60"/>
              </a:solidFill>
              <a:ea typeface="+mn-lt"/>
              <a:cs typeface="+mn-lt"/>
            </a:endParaRPr>
          </a:p>
          <a:p>
            <a:r>
              <a:rPr lang="en-GB" sz="1400" dirty="0">
                <a:solidFill>
                  <a:srgbClr val="240B60"/>
                </a:solidFill>
                <a:ea typeface="+mn-lt"/>
                <a:cs typeface="+mn-lt"/>
              </a:rPr>
              <a:t>  </a:t>
            </a:r>
            <a:endParaRPr lang="en-GB" sz="1400">
              <a:solidFill>
                <a:srgbClr val="240B60"/>
              </a:solidFill>
              <a:ea typeface="+mn-lt"/>
              <a:cs typeface="+mn-lt"/>
            </a:endParaRPr>
          </a:p>
          <a:p>
            <a:r>
              <a:rPr lang="en-GB" sz="1400" dirty="0">
                <a:solidFill>
                  <a:srgbClr val="240B60"/>
                </a:solidFill>
                <a:ea typeface="+mn-lt"/>
                <a:cs typeface="+mn-lt"/>
              </a:rPr>
              <a:t>At ASR we work closely with our colleagues in other lines, so we can provide specific coverage for Property, or support across a program or bouquet.</a:t>
            </a:r>
            <a:r>
              <a:rPr lang="en-GB" sz="1200" dirty="0">
                <a:ea typeface="+mn-lt"/>
                <a:cs typeface="+mn-lt"/>
              </a:rPr>
              <a:t> </a:t>
            </a:r>
            <a:endParaRPr lang="en-GB"/>
          </a:p>
        </p:txBody>
      </p:sp>
      <p:sp>
        <p:nvSpPr>
          <p:cNvPr id="11" name="Rectangle: Rounded Corners 10">
            <a:extLst>
              <a:ext uri="{FF2B5EF4-FFF2-40B4-BE49-F238E27FC236}">
                <a16:creationId xmlns:a16="http://schemas.microsoft.com/office/drawing/2014/main" id="{C8AEC0F8-57F2-4399-9E3C-428F12DE3FB9}"/>
              </a:ext>
            </a:extLst>
          </p:cNvPr>
          <p:cNvSpPr/>
          <p:nvPr/>
        </p:nvSpPr>
        <p:spPr>
          <a:xfrm>
            <a:off x="6946241" y="2884638"/>
            <a:ext cx="4845168" cy="3694979"/>
          </a:xfrm>
          <a:prstGeom prst="round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ea typeface="+mn-lt"/>
                <a:cs typeface="+mn-lt"/>
              </a:rPr>
              <a:t>Agricultural, Airports, Breweries, Chemical risks </a:t>
            </a:r>
            <a:endParaRPr lang="en-US"/>
          </a:p>
          <a:p>
            <a:pPr algn="ctr"/>
            <a:r>
              <a:rPr lang="en-US">
                <a:ea typeface="+mn-lt"/>
                <a:cs typeface="+mn-lt"/>
              </a:rPr>
              <a:t>Fertilizer plants, Food risks, Hotels, Mining, Offices, Petro chemicals, Plastics risks, Port operations, Power generation and distribution, Railways and rolling stock, Schools and universities, Semiconductor plants, Steel plants, Telecommunications, Warehouses, Water treatment plants </a:t>
            </a:r>
            <a:endParaRPr lang="en-US"/>
          </a:p>
        </p:txBody>
      </p:sp>
      <p:sp>
        <p:nvSpPr>
          <p:cNvPr id="12" name="TextBox 11">
            <a:extLst>
              <a:ext uri="{FF2B5EF4-FFF2-40B4-BE49-F238E27FC236}">
                <a16:creationId xmlns:a16="http://schemas.microsoft.com/office/drawing/2014/main" id="{74182546-FBB0-4797-8577-1102791C75B8}"/>
              </a:ext>
            </a:extLst>
          </p:cNvPr>
          <p:cNvSpPr txBox="1"/>
          <p:nvPr/>
        </p:nvSpPr>
        <p:spPr>
          <a:xfrm>
            <a:off x="179358" y="423773"/>
            <a:ext cx="170803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000" b="1">
                <a:solidFill>
                  <a:srgbClr val="8F8935"/>
                </a:solidFill>
              </a:rPr>
              <a:t>Maximum Line Size </a:t>
            </a:r>
            <a:endParaRPr lang="en-US" sz="2000">
              <a:solidFill>
                <a:srgbClr val="000000"/>
              </a:solidFill>
            </a:endParaRPr>
          </a:p>
          <a:p>
            <a:pPr algn="ctr"/>
            <a:r>
              <a:rPr lang="en-GB" sz="2000" b="1">
                <a:solidFill>
                  <a:srgbClr val="8F8935"/>
                </a:solidFill>
              </a:rPr>
              <a:t>USD 30m</a:t>
            </a:r>
            <a:endParaRPr lang="en-US" sz="2000">
              <a:cs typeface="Calibri"/>
            </a:endParaRPr>
          </a:p>
        </p:txBody>
      </p:sp>
      <p:pic>
        <p:nvPicPr>
          <p:cNvPr id="14" name="Graphic 3" descr="Production">
            <a:extLst>
              <a:ext uri="{FF2B5EF4-FFF2-40B4-BE49-F238E27FC236}">
                <a16:creationId xmlns:a16="http://schemas.microsoft.com/office/drawing/2014/main" id="{25B6C4CB-BF0B-4691-B2F6-E8B63543E05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7291" y="5056517"/>
            <a:ext cx="1762664" cy="1748287"/>
          </a:xfrm>
          <a:prstGeom prst="rect">
            <a:avLst/>
          </a:prstGeom>
        </p:spPr>
      </p:pic>
      <p:sp>
        <p:nvSpPr>
          <p:cNvPr id="3" name="TextBox 2">
            <a:extLst>
              <a:ext uri="{FF2B5EF4-FFF2-40B4-BE49-F238E27FC236}">
                <a16:creationId xmlns:a16="http://schemas.microsoft.com/office/drawing/2014/main" id="{A3BBFB94-0A44-4E17-A5A7-8A5E3DE1B310}"/>
              </a:ext>
            </a:extLst>
          </p:cNvPr>
          <p:cNvSpPr txBox="1"/>
          <p:nvPr/>
        </p:nvSpPr>
        <p:spPr>
          <a:xfrm>
            <a:off x="2375140" y="6102330"/>
            <a:ext cx="4180935" cy="590931"/>
          </a:xfrm>
          <a:prstGeom prst="rect">
            <a:avLst/>
          </a:prstGeom>
          <a:noFill/>
          <a:ln w="12700">
            <a:solidFill>
              <a:srgbClr val="240B6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GB" b="1" dirty="0">
                <a:solidFill>
                  <a:srgbClr val="240B60"/>
                </a:solidFill>
                <a:ea typeface="+mn-lt"/>
                <a:cs typeface="+mn-lt"/>
              </a:rPr>
              <a:t>For more information, contact </a:t>
            </a:r>
            <a:r>
              <a:rPr lang="en-GB" b="1" dirty="0">
                <a:solidFill>
                  <a:srgbClr val="240B60"/>
                </a:solidFill>
                <a:ea typeface="+mn-lt"/>
                <a:cs typeface="+mn-lt"/>
                <a:hlinkClick r:id="rId5"/>
              </a:rPr>
              <a:t>property@asr-re.com</a:t>
            </a:r>
            <a:r>
              <a:rPr lang="en-GB" b="1" dirty="0">
                <a:solidFill>
                  <a:srgbClr val="240B60"/>
                </a:solidFill>
                <a:ea typeface="+mn-lt"/>
                <a:cs typeface="+mn-lt"/>
              </a:rPr>
              <a:t> </a:t>
            </a:r>
          </a:p>
        </p:txBody>
      </p:sp>
    </p:spTree>
    <p:extLst>
      <p:ext uri="{BB962C8B-B14F-4D97-AF65-F5344CB8AC3E}">
        <p14:creationId xmlns:p14="http://schemas.microsoft.com/office/powerpoint/2010/main" val="4113186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6F3045B-6B88-4063-9CE1-648429E993E9}"/>
              </a:ext>
            </a:extLst>
          </p:cNvPr>
          <p:cNvSpPr/>
          <p:nvPr/>
        </p:nvSpPr>
        <p:spPr>
          <a:xfrm>
            <a:off x="2875" y="-4313"/>
            <a:ext cx="2127849" cy="6857999"/>
          </a:xfrm>
          <a:prstGeom prst="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EFD7723F-4757-41A4-A42E-3E2BD3BA8B45}"/>
              </a:ext>
            </a:extLst>
          </p:cNvPr>
          <p:cNvSpPr txBox="1"/>
          <p:nvPr/>
        </p:nvSpPr>
        <p:spPr>
          <a:xfrm>
            <a:off x="2336860" y="1387954"/>
            <a:ext cx="9816860"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240B60"/>
                </a:solidFill>
                <a:ea typeface="+mn-lt"/>
                <a:cs typeface="+mn-lt"/>
              </a:rPr>
              <a:t>With an African focused and experienced team of Underwriters, ASR provides coverage aimed at facilitating trade and investments for Financial Institutions, Traders and Exporters to name a few, transacting in Africa. Our mission is to provide the protection and confidence required to grow, develop and increase business with African counterparties.</a:t>
            </a:r>
            <a:r>
              <a:rPr lang="en-US" dirty="0">
                <a:solidFill>
                  <a:srgbClr val="240B60"/>
                </a:solidFill>
                <a:ea typeface="+mn-lt"/>
                <a:cs typeface="+mn-lt"/>
              </a:rPr>
              <a:t> </a:t>
            </a:r>
            <a:endParaRPr lang="en-GB" dirty="0">
              <a:solidFill>
                <a:srgbClr val="240B60"/>
              </a:solidFill>
              <a:ea typeface="+mn-lt"/>
              <a:cs typeface="+mn-lt"/>
            </a:endParaRPr>
          </a:p>
          <a:p>
            <a:pPr algn="l"/>
            <a:endParaRPr lang="en-GB" dirty="0">
              <a:cs typeface="Calibri"/>
            </a:endParaRPr>
          </a:p>
        </p:txBody>
      </p:sp>
      <p:pic>
        <p:nvPicPr>
          <p:cNvPr id="6" name="Graphic 6" descr="Business Growth">
            <a:extLst>
              <a:ext uri="{FF2B5EF4-FFF2-40B4-BE49-F238E27FC236}">
                <a16:creationId xmlns:a16="http://schemas.microsoft.com/office/drawing/2014/main" id="{8E90252A-705B-465F-86D5-4D9EE3B676A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2913" y="4999008"/>
            <a:ext cx="1647645" cy="1633267"/>
          </a:xfrm>
          <a:prstGeom prst="rect">
            <a:avLst/>
          </a:prstGeom>
        </p:spPr>
      </p:pic>
      <p:pic>
        <p:nvPicPr>
          <p:cNvPr id="8" name="Picture 7" descr="A close up of a logo&#10;&#10;Description automatically generated">
            <a:extLst>
              <a:ext uri="{FF2B5EF4-FFF2-40B4-BE49-F238E27FC236}">
                <a16:creationId xmlns:a16="http://schemas.microsoft.com/office/drawing/2014/main" id="{86D061C0-6FDD-4A83-B0E1-EA8A78530CC8}"/>
              </a:ext>
            </a:extLst>
          </p:cNvPr>
          <p:cNvPicPr>
            <a:picLocks noChangeAspect="1"/>
          </p:cNvPicPr>
          <p:nvPr/>
        </p:nvPicPr>
        <p:blipFill>
          <a:blip r:embed="rId4"/>
          <a:stretch>
            <a:fillRect/>
          </a:stretch>
        </p:blipFill>
        <p:spPr>
          <a:xfrm>
            <a:off x="5349007" y="274587"/>
            <a:ext cx="3198930" cy="866532"/>
          </a:xfrm>
          <a:prstGeom prst="rect">
            <a:avLst/>
          </a:prstGeom>
        </p:spPr>
      </p:pic>
      <p:sp>
        <p:nvSpPr>
          <p:cNvPr id="9" name="TextBox 8">
            <a:extLst>
              <a:ext uri="{FF2B5EF4-FFF2-40B4-BE49-F238E27FC236}">
                <a16:creationId xmlns:a16="http://schemas.microsoft.com/office/drawing/2014/main" id="{F774BF24-F61C-4C58-B0C6-C92F1AE2CAAD}"/>
              </a:ext>
            </a:extLst>
          </p:cNvPr>
          <p:cNvSpPr txBox="1"/>
          <p:nvPr/>
        </p:nvSpPr>
        <p:spPr>
          <a:xfrm>
            <a:off x="2539042" y="2380891"/>
            <a:ext cx="4180935" cy="3916970"/>
          </a:xfrm>
          <a:prstGeom prst="rect">
            <a:avLst/>
          </a:prstGeom>
          <a:noFill/>
          <a:ln w="12700">
            <a:solidFill>
              <a:srgbClr val="240B6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GB" b="1">
                <a:solidFill>
                  <a:srgbClr val="240B60"/>
                </a:solidFill>
                <a:cs typeface="Calibri"/>
              </a:rPr>
              <a:t>Political Risks</a:t>
            </a:r>
            <a:r>
              <a:rPr lang="en-GB">
                <a:solidFill>
                  <a:srgbClr val="240B60"/>
                </a:solidFill>
                <a:cs typeface="Calibri"/>
              </a:rPr>
              <a:t> </a:t>
            </a:r>
            <a:endParaRPr lang="en-GB">
              <a:solidFill>
                <a:srgbClr val="240B60"/>
              </a:solidFill>
              <a:ea typeface="+mn-lt"/>
              <a:cs typeface="+mn-lt"/>
            </a:endParaRPr>
          </a:p>
          <a:p>
            <a:pPr>
              <a:lnSpc>
                <a:spcPct val="90000"/>
              </a:lnSpc>
              <a:spcBef>
                <a:spcPts val="1000"/>
              </a:spcBef>
            </a:pPr>
            <a:r>
              <a:rPr lang="en-GB" sz="1200">
                <a:solidFill>
                  <a:srgbClr val="240B60"/>
                </a:solidFill>
                <a:cs typeface="Calibri"/>
              </a:rPr>
              <a:t>Arbitration Award Default – incl breach of contract, Import / Export Restriction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Contract  Frustration- insure against pre and post shipment risks and non-delivery, non-payment, license cancellation, import / export embargos, Unfair and fair calling of advance payment and performance guarantees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Non-Payment of Sovereign Debt- incl. Moratorium, Protracted Default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Confiscation, Expropriation, Nationalisation and Deprivation- incl goods in transit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Non-Honouring of Sovereign Guarantee &amp; Obligation - contracts with sovereign entities &amp; government-owned obligors including central governments, ministries and government agencies. -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Transfer Restriction &amp; Inconvertibility </a:t>
            </a:r>
            <a:endParaRPr lang="en-GB" sz="1200">
              <a:solidFill>
                <a:srgbClr val="240B60"/>
              </a:solidFill>
              <a:ea typeface="+mn-lt"/>
              <a:cs typeface="+mn-lt"/>
            </a:endParaRPr>
          </a:p>
          <a:p>
            <a:pPr>
              <a:lnSpc>
                <a:spcPct val="90000"/>
              </a:lnSpc>
              <a:spcBef>
                <a:spcPts val="1000"/>
              </a:spcBef>
            </a:pPr>
            <a:r>
              <a:rPr lang="en-GB" sz="1200">
                <a:solidFill>
                  <a:srgbClr val="240B60"/>
                </a:solidFill>
                <a:cs typeface="Calibri"/>
              </a:rPr>
              <a:t>War &amp; Civil Risks </a:t>
            </a:r>
            <a:endParaRPr lang="en-GB" sz="1200">
              <a:solidFill>
                <a:srgbClr val="240B60"/>
              </a:solidFill>
              <a:ea typeface="+mn-lt"/>
              <a:cs typeface="+mn-lt"/>
            </a:endParaRPr>
          </a:p>
          <a:p>
            <a:pPr algn="l"/>
            <a:endParaRPr lang="en-GB" sz="1200">
              <a:solidFill>
                <a:srgbClr val="240B60"/>
              </a:solidFill>
              <a:cs typeface="Calibri"/>
            </a:endParaRPr>
          </a:p>
        </p:txBody>
      </p:sp>
      <p:sp>
        <p:nvSpPr>
          <p:cNvPr id="10" name="TextBox 9">
            <a:extLst>
              <a:ext uri="{FF2B5EF4-FFF2-40B4-BE49-F238E27FC236}">
                <a16:creationId xmlns:a16="http://schemas.microsoft.com/office/drawing/2014/main" id="{CA220F24-9FA9-4347-9E00-B15B202D84C5}"/>
              </a:ext>
            </a:extLst>
          </p:cNvPr>
          <p:cNvSpPr txBox="1"/>
          <p:nvPr/>
        </p:nvSpPr>
        <p:spPr>
          <a:xfrm>
            <a:off x="7039154" y="2380891"/>
            <a:ext cx="4784785" cy="2007729"/>
          </a:xfrm>
          <a:prstGeom prst="rect">
            <a:avLst/>
          </a:prstGeom>
          <a:noFill/>
          <a:ln>
            <a:solidFill>
              <a:srgbClr val="240B6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solidFill>
                  <a:srgbClr val="240B60"/>
                </a:solidFill>
                <a:cs typeface="Calibri"/>
              </a:rPr>
              <a:t>Credit Risks </a:t>
            </a:r>
            <a:endParaRPr lang="en-US" b="1">
              <a:solidFill>
                <a:srgbClr val="240B60"/>
              </a:solidFill>
              <a:cs typeface="Calibri"/>
            </a:endParaRPr>
          </a:p>
          <a:p>
            <a:pPr>
              <a:lnSpc>
                <a:spcPct val="90000"/>
              </a:lnSpc>
              <a:spcBef>
                <a:spcPts val="1000"/>
              </a:spcBef>
            </a:pPr>
            <a:r>
              <a:rPr lang="en-GB" sz="1200">
                <a:solidFill>
                  <a:srgbClr val="240B60"/>
                </a:solidFill>
                <a:cs typeface="Calibri"/>
              </a:rPr>
              <a:t>Public &amp; Private buyers’</a:t>
            </a:r>
          </a:p>
          <a:p>
            <a:pPr>
              <a:lnSpc>
                <a:spcPct val="90000"/>
              </a:lnSpc>
              <a:spcBef>
                <a:spcPts val="1000"/>
              </a:spcBef>
            </a:pPr>
            <a:r>
              <a:rPr lang="en-GB" sz="1200">
                <a:solidFill>
                  <a:srgbClr val="240B60"/>
                </a:solidFill>
                <a:cs typeface="Calibri"/>
              </a:rPr>
              <a:t>Insolvency </a:t>
            </a:r>
          </a:p>
          <a:p>
            <a:pPr>
              <a:lnSpc>
                <a:spcPct val="90000"/>
              </a:lnSpc>
              <a:spcBef>
                <a:spcPts val="1000"/>
              </a:spcBef>
            </a:pPr>
            <a:r>
              <a:rPr lang="en-GB" sz="1200">
                <a:solidFill>
                  <a:srgbClr val="240B60"/>
                </a:solidFill>
                <a:cs typeface="Calibri"/>
              </a:rPr>
              <a:t>Non-Payment / Default </a:t>
            </a:r>
          </a:p>
          <a:p>
            <a:pPr>
              <a:lnSpc>
                <a:spcPct val="90000"/>
              </a:lnSpc>
              <a:spcBef>
                <a:spcPts val="1000"/>
              </a:spcBef>
            </a:pPr>
            <a:r>
              <a:rPr lang="en-GB" sz="1200">
                <a:solidFill>
                  <a:srgbClr val="240B60"/>
                </a:solidFill>
                <a:cs typeface="Calibri"/>
              </a:rPr>
              <a:t>Structured Trade Credit - project finance, asset backed, reverse lending, borrowing base, secured pre export </a:t>
            </a:r>
          </a:p>
          <a:p>
            <a:pPr>
              <a:lnSpc>
                <a:spcPct val="90000"/>
              </a:lnSpc>
              <a:spcBef>
                <a:spcPts val="1000"/>
              </a:spcBef>
            </a:pPr>
            <a:r>
              <a:rPr lang="en-GB" sz="1200">
                <a:solidFill>
                  <a:srgbClr val="240B60"/>
                </a:solidFill>
                <a:cs typeface="Calibri"/>
              </a:rPr>
              <a:t>Facultative Reinsurance </a:t>
            </a:r>
          </a:p>
        </p:txBody>
      </p:sp>
      <p:sp>
        <p:nvSpPr>
          <p:cNvPr id="11" name="Rectangle: Rounded Corners 10">
            <a:extLst>
              <a:ext uri="{FF2B5EF4-FFF2-40B4-BE49-F238E27FC236}">
                <a16:creationId xmlns:a16="http://schemas.microsoft.com/office/drawing/2014/main" id="{C8AEC0F8-57F2-4399-9E3C-428F12DE3FB9}"/>
              </a:ext>
            </a:extLst>
          </p:cNvPr>
          <p:cNvSpPr/>
          <p:nvPr/>
        </p:nvSpPr>
        <p:spPr>
          <a:xfrm>
            <a:off x="7032505" y="4538033"/>
            <a:ext cx="4845168" cy="920150"/>
          </a:xfrm>
          <a:prstGeom prst="round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ea typeface="+mn-lt"/>
                <a:cs typeface="+mn-lt"/>
              </a:rPr>
              <a:t>Target:  Multilaterals, ECA’s, Financial Institutions, Trading Companies, Manufacturers, Service providers, Distributors, Local banks, Reinsurance companies, Tenors: Up to 7 years. </a:t>
            </a:r>
            <a:endParaRPr lang="en-US"/>
          </a:p>
        </p:txBody>
      </p:sp>
      <p:sp>
        <p:nvSpPr>
          <p:cNvPr id="12" name="TextBox 11">
            <a:extLst>
              <a:ext uri="{FF2B5EF4-FFF2-40B4-BE49-F238E27FC236}">
                <a16:creationId xmlns:a16="http://schemas.microsoft.com/office/drawing/2014/main" id="{74182546-FBB0-4797-8577-1102791C75B8}"/>
              </a:ext>
            </a:extLst>
          </p:cNvPr>
          <p:cNvSpPr txBox="1"/>
          <p:nvPr/>
        </p:nvSpPr>
        <p:spPr>
          <a:xfrm>
            <a:off x="179358" y="423773"/>
            <a:ext cx="1708031"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2000" b="1">
                <a:solidFill>
                  <a:srgbClr val="8F8935"/>
                </a:solidFill>
              </a:rPr>
              <a:t>Maximum Line Size </a:t>
            </a:r>
            <a:endParaRPr lang="en-US" sz="2000">
              <a:solidFill>
                <a:srgbClr val="000000"/>
              </a:solidFill>
            </a:endParaRPr>
          </a:p>
          <a:p>
            <a:pPr algn="ctr"/>
            <a:r>
              <a:rPr lang="en-GB" sz="2000" b="1">
                <a:solidFill>
                  <a:srgbClr val="8F8935"/>
                </a:solidFill>
              </a:rPr>
              <a:t>USD 30m</a:t>
            </a:r>
            <a:endParaRPr lang="en-US" sz="2000">
              <a:cs typeface="Calibri"/>
            </a:endParaRPr>
          </a:p>
        </p:txBody>
      </p:sp>
      <p:sp>
        <p:nvSpPr>
          <p:cNvPr id="3" name="TextBox 2">
            <a:extLst>
              <a:ext uri="{FF2B5EF4-FFF2-40B4-BE49-F238E27FC236}">
                <a16:creationId xmlns:a16="http://schemas.microsoft.com/office/drawing/2014/main" id="{9F02DCE7-4F9E-4BD7-A14F-377B8570F389}"/>
              </a:ext>
            </a:extLst>
          </p:cNvPr>
          <p:cNvSpPr txBox="1"/>
          <p:nvPr/>
        </p:nvSpPr>
        <p:spPr>
          <a:xfrm>
            <a:off x="123645" y="2193985"/>
            <a:ext cx="2024332"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3200">
                <a:solidFill>
                  <a:schemeClr val="bg1"/>
                </a:solidFill>
              </a:rPr>
              <a:t>Political Risks and Trade Credit</a:t>
            </a:r>
            <a:endParaRPr lang="en-US"/>
          </a:p>
        </p:txBody>
      </p:sp>
      <p:sp>
        <p:nvSpPr>
          <p:cNvPr id="4" name="TextBox 3">
            <a:extLst>
              <a:ext uri="{FF2B5EF4-FFF2-40B4-BE49-F238E27FC236}">
                <a16:creationId xmlns:a16="http://schemas.microsoft.com/office/drawing/2014/main" id="{6755ADDB-E0D3-4353-8EDF-A066EA1247FD}"/>
              </a:ext>
            </a:extLst>
          </p:cNvPr>
          <p:cNvSpPr txBox="1"/>
          <p:nvPr/>
        </p:nvSpPr>
        <p:spPr>
          <a:xfrm>
            <a:off x="7128295" y="5870550"/>
            <a:ext cx="4180935" cy="590931"/>
          </a:xfrm>
          <a:prstGeom prst="rect">
            <a:avLst/>
          </a:prstGeom>
          <a:noFill/>
          <a:ln w="12700">
            <a:solidFill>
              <a:srgbClr val="240B6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000"/>
              </a:spcBef>
            </a:pPr>
            <a:r>
              <a:rPr lang="en-GB" b="1" dirty="0">
                <a:solidFill>
                  <a:srgbClr val="240B60"/>
                </a:solidFill>
                <a:ea typeface="+mn-lt"/>
                <a:cs typeface="+mn-lt"/>
              </a:rPr>
              <a:t>For more information, contact </a:t>
            </a:r>
            <a:r>
              <a:rPr lang="en-GB" b="1" dirty="0">
                <a:solidFill>
                  <a:srgbClr val="240B60"/>
                </a:solidFill>
                <a:ea typeface="+mn-lt"/>
                <a:cs typeface="+mn-lt"/>
                <a:hlinkClick r:id="rId5"/>
              </a:rPr>
              <a:t>tcpri@asr-re.com</a:t>
            </a:r>
            <a:r>
              <a:rPr lang="en-GB" b="1" dirty="0">
                <a:solidFill>
                  <a:srgbClr val="240B60"/>
                </a:solidFill>
                <a:ea typeface="+mn-lt"/>
                <a:cs typeface="+mn-lt"/>
              </a:rPr>
              <a:t> </a:t>
            </a:r>
          </a:p>
        </p:txBody>
      </p:sp>
    </p:spTree>
    <p:extLst>
      <p:ext uri="{BB962C8B-B14F-4D97-AF65-F5344CB8AC3E}">
        <p14:creationId xmlns:p14="http://schemas.microsoft.com/office/powerpoint/2010/main" val="41629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CEA169B-B189-49A6-A654-80C8EDEB6151}"/>
              </a:ext>
            </a:extLst>
          </p:cNvPr>
          <p:cNvSpPr/>
          <p:nvPr/>
        </p:nvSpPr>
        <p:spPr>
          <a:xfrm flipH="1">
            <a:off x="2875" y="-4313"/>
            <a:ext cx="8022566" cy="6872376"/>
          </a:xfrm>
          <a:prstGeom prst="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5" descr="A close up of a logo&#10;&#10;Description automatically generated">
            <a:extLst>
              <a:ext uri="{FF2B5EF4-FFF2-40B4-BE49-F238E27FC236}">
                <a16:creationId xmlns:a16="http://schemas.microsoft.com/office/drawing/2014/main" id="{05DD27E7-51F2-4084-9A9D-6C6BC5A78437}"/>
              </a:ext>
            </a:extLst>
          </p:cNvPr>
          <p:cNvPicPr>
            <a:picLocks noGrp="1" noChangeAspect="1"/>
          </p:cNvPicPr>
          <p:nvPr>
            <p:ph sz="half" idx="1"/>
          </p:nvPr>
        </p:nvPicPr>
        <p:blipFill>
          <a:blip r:embed="rId2"/>
          <a:stretch>
            <a:fillRect/>
          </a:stretch>
        </p:blipFill>
        <p:spPr>
          <a:xfrm>
            <a:off x="8540781" y="2991908"/>
            <a:ext cx="3198930" cy="866532"/>
          </a:xfrm>
          <a:prstGeom prst="rect">
            <a:avLst/>
          </a:prstGeom>
        </p:spPr>
      </p:pic>
      <p:sp>
        <p:nvSpPr>
          <p:cNvPr id="9" name="Title 1">
            <a:extLst>
              <a:ext uri="{FF2B5EF4-FFF2-40B4-BE49-F238E27FC236}">
                <a16:creationId xmlns:a16="http://schemas.microsoft.com/office/drawing/2014/main" id="{D984AEAD-73CF-4C05-91BB-92925B31D281}"/>
              </a:ext>
            </a:extLst>
          </p:cNvPr>
          <p:cNvSpPr>
            <a:spLocks noGrp="1"/>
          </p:cNvSpPr>
          <p:nvPr>
            <p:ph type="title"/>
          </p:nvPr>
        </p:nvSpPr>
        <p:spPr>
          <a:xfrm>
            <a:off x="531355" y="508898"/>
            <a:ext cx="6284626" cy="877729"/>
          </a:xfrm>
        </p:spPr>
        <p:txBody>
          <a:bodyPr vert="horz" lIns="91440" tIns="45720" rIns="91440" bIns="45720" rtlCol="0" anchor="b">
            <a:normAutofit/>
          </a:bodyPr>
          <a:lstStyle/>
          <a:p>
            <a:r>
              <a:rPr lang="en-US" sz="4000" kern="1200" dirty="0">
                <a:solidFill>
                  <a:srgbClr val="FFFFFF"/>
                </a:solidFill>
                <a:latin typeface="+mj-lt"/>
                <a:ea typeface="+mj-ea"/>
                <a:cs typeface="+mj-cs"/>
              </a:rPr>
              <a:t>Careers</a:t>
            </a:r>
          </a:p>
        </p:txBody>
      </p:sp>
      <p:sp>
        <p:nvSpPr>
          <p:cNvPr id="11" name="Content Placeholder 3">
            <a:extLst>
              <a:ext uri="{FF2B5EF4-FFF2-40B4-BE49-F238E27FC236}">
                <a16:creationId xmlns:a16="http://schemas.microsoft.com/office/drawing/2014/main" id="{9A4D7B35-99AF-4837-B149-25F03CB6F5E0}"/>
              </a:ext>
            </a:extLst>
          </p:cNvPr>
          <p:cNvSpPr>
            <a:spLocks noGrp="1"/>
          </p:cNvSpPr>
          <p:nvPr>
            <p:ph sz="half" idx="2"/>
          </p:nvPr>
        </p:nvSpPr>
        <p:spPr>
          <a:xfrm>
            <a:off x="452289" y="1541267"/>
            <a:ext cx="6284626" cy="4807835"/>
          </a:xfrm>
        </p:spPr>
        <p:txBody>
          <a:bodyPr vert="horz" lIns="91440" tIns="45720" rIns="91440" bIns="45720" rtlCol="0" anchor="t">
            <a:noAutofit/>
          </a:bodyPr>
          <a:lstStyle/>
          <a:p>
            <a:pPr algn="just">
              <a:lnSpc>
                <a:spcPct val="115000"/>
              </a:lnSpc>
              <a:spcAft>
                <a:spcPts val="10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 a new company eager to make a name for ourselves, we understand that collaboration and hard work are key principles to achieving the results we seek. </a:t>
            </a:r>
          </a:p>
          <a:p>
            <a:pPr algn="just">
              <a:lnSpc>
                <a:spcPct val="115000"/>
              </a:lnSpc>
              <a:spcAft>
                <a:spcPts val="10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ASR’s collaborative approach has the great benefit of fostering a learning environment where we can ensure that our people grow professionally and continually develop their skills and experience – our business isn’t static, and neither should our people be.  Therefore, we support further studies, whether in the form of professional qualifications, degrees, or indeed soft skills.</a:t>
            </a:r>
          </a:p>
          <a:p>
            <a:pPr algn="just">
              <a:lnSpc>
                <a:spcPct val="115000"/>
              </a:lnSpc>
              <a:spcAft>
                <a:spcPts val="1000"/>
              </a:spcAft>
            </a:pPr>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 well as personal and career development, we want to ensure that ASR people have the best range of benefits possible. Naturally, this means that financial benefits such as life assurance, pension, and private medical insurance are available; however we also recognise the need for benefits which promote a healthy work-life balance, flexible working, and mental health support.</a:t>
            </a:r>
          </a:p>
          <a:p>
            <a:r>
              <a:rPr lang="en-GB" sz="1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Diversity and inclusion are key values at ASR, and therefore we recruit from all backgrounds and work hard to ensure that all our ASR people feel included and an inherent part of the team. We are interested in people’s skills, ideas, and experiences, so if you think that you have what it takes to join our diverse team, please send your CV to </a:t>
            </a:r>
            <a:r>
              <a:rPr lang="en-GB" sz="1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careers@asr-re.com</a:t>
            </a:r>
            <a:endParaRPr lang="en-GB" sz="14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solidFill>
                <a:schemeClr val="bg1"/>
              </a:solidFill>
              <a:cs typeface="Calibri" panose="020F0502020204030204"/>
            </a:endParaRPr>
          </a:p>
        </p:txBody>
      </p:sp>
    </p:spTree>
    <p:extLst>
      <p:ext uri="{BB962C8B-B14F-4D97-AF65-F5344CB8AC3E}">
        <p14:creationId xmlns:p14="http://schemas.microsoft.com/office/powerpoint/2010/main" val="1912059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CEA169B-B189-49A6-A654-80C8EDEB6151}"/>
              </a:ext>
            </a:extLst>
          </p:cNvPr>
          <p:cNvSpPr/>
          <p:nvPr/>
        </p:nvSpPr>
        <p:spPr>
          <a:xfrm flipH="1">
            <a:off x="0" y="0"/>
            <a:ext cx="8022566" cy="6872376"/>
          </a:xfrm>
          <a:prstGeom prst="rect">
            <a:avLst/>
          </a:prstGeom>
          <a:solidFill>
            <a:srgbClr val="240B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5" descr="A close up of a logo&#10;&#10;Description automatically generated">
            <a:extLst>
              <a:ext uri="{FF2B5EF4-FFF2-40B4-BE49-F238E27FC236}">
                <a16:creationId xmlns:a16="http://schemas.microsoft.com/office/drawing/2014/main" id="{05DD27E7-51F2-4084-9A9D-6C6BC5A78437}"/>
              </a:ext>
            </a:extLst>
          </p:cNvPr>
          <p:cNvPicPr>
            <a:picLocks noGrp="1" noChangeAspect="1"/>
          </p:cNvPicPr>
          <p:nvPr>
            <p:ph sz="half" idx="1"/>
          </p:nvPr>
        </p:nvPicPr>
        <p:blipFill>
          <a:blip r:embed="rId3"/>
          <a:stretch>
            <a:fillRect/>
          </a:stretch>
        </p:blipFill>
        <p:spPr>
          <a:xfrm>
            <a:off x="8540781" y="2991908"/>
            <a:ext cx="3198930" cy="866532"/>
          </a:xfrm>
          <a:prstGeom prst="rect">
            <a:avLst/>
          </a:prstGeom>
        </p:spPr>
      </p:pic>
      <p:sp>
        <p:nvSpPr>
          <p:cNvPr id="9" name="Title 1">
            <a:extLst>
              <a:ext uri="{FF2B5EF4-FFF2-40B4-BE49-F238E27FC236}">
                <a16:creationId xmlns:a16="http://schemas.microsoft.com/office/drawing/2014/main" id="{D984AEAD-73CF-4C05-91BB-92925B31D281}"/>
              </a:ext>
            </a:extLst>
          </p:cNvPr>
          <p:cNvSpPr>
            <a:spLocks noGrp="1"/>
          </p:cNvSpPr>
          <p:nvPr>
            <p:ph type="title"/>
          </p:nvPr>
        </p:nvSpPr>
        <p:spPr>
          <a:xfrm>
            <a:off x="531355" y="508898"/>
            <a:ext cx="6284626" cy="877729"/>
          </a:xfrm>
        </p:spPr>
        <p:txBody>
          <a:bodyPr vert="horz" lIns="91440" tIns="45720" rIns="91440" bIns="45720" rtlCol="0" anchor="b">
            <a:normAutofit fontScale="90000"/>
          </a:bodyPr>
          <a:lstStyle/>
          <a:p>
            <a:r>
              <a:rPr lang="en-US" sz="4000" kern="1200" dirty="0">
                <a:solidFill>
                  <a:srgbClr val="FFFFFF"/>
                </a:solidFill>
                <a:latin typeface="+mj-lt"/>
                <a:ea typeface="+mj-ea"/>
                <a:cs typeface="+mj-cs"/>
              </a:rPr>
              <a:t>Our News (only one section just now)</a:t>
            </a:r>
          </a:p>
        </p:txBody>
      </p:sp>
      <p:sp>
        <p:nvSpPr>
          <p:cNvPr id="11" name="Content Placeholder 3">
            <a:extLst>
              <a:ext uri="{FF2B5EF4-FFF2-40B4-BE49-F238E27FC236}">
                <a16:creationId xmlns:a16="http://schemas.microsoft.com/office/drawing/2014/main" id="{9A4D7B35-99AF-4837-B149-25F03CB6F5E0}"/>
              </a:ext>
            </a:extLst>
          </p:cNvPr>
          <p:cNvSpPr>
            <a:spLocks noGrp="1"/>
          </p:cNvSpPr>
          <p:nvPr>
            <p:ph sz="half" idx="2"/>
          </p:nvPr>
        </p:nvSpPr>
        <p:spPr>
          <a:xfrm>
            <a:off x="452289" y="1541267"/>
            <a:ext cx="6284626" cy="4807835"/>
          </a:xfrm>
        </p:spPr>
        <p:txBody>
          <a:bodyPr vert="horz" lIns="91440" tIns="45720" rIns="91440" bIns="45720" rtlCol="0" anchor="t">
            <a:noAutofit/>
          </a:bodyPr>
          <a:lstStyle/>
          <a:p>
            <a:pPr>
              <a:lnSpc>
                <a:spcPct val="115000"/>
              </a:lnSpc>
              <a:spcAft>
                <a:spcPts val="1000"/>
              </a:spcAft>
            </a:pPr>
            <a:r>
              <a:rPr lang="en-US" sz="1100" b="0" i="0" dirty="0">
                <a:solidFill>
                  <a:schemeClr val="bg1"/>
                </a:solidFill>
                <a:effectLst/>
                <a:latin typeface="-apple-system"/>
              </a:rPr>
              <a:t>We are very excited to announce the launch of Africa Specialty Risks (ASR) with the backing of </a:t>
            </a:r>
            <a:r>
              <a:rPr lang="en-US" sz="1100" b="1" i="0" u="none" strike="noStrike" dirty="0">
                <a:solidFill>
                  <a:schemeClr val="bg1"/>
                </a:solidFill>
                <a:effectLst/>
                <a:latin typeface="-apple-system"/>
              </a:rPr>
              <a:t>Helios Investment Partners</a:t>
            </a:r>
            <a:r>
              <a:rPr lang="en-US" sz="1100" b="0" i="0" dirty="0">
                <a:solidFill>
                  <a:schemeClr val="bg1"/>
                </a:solidFill>
                <a:effectLst/>
                <a:latin typeface="-apple-system"/>
              </a:rPr>
              <a:t>.</a:t>
            </a:r>
            <a:br>
              <a:rPr lang="en-US" sz="1100" dirty="0">
                <a:solidFill>
                  <a:schemeClr val="bg1"/>
                </a:solidFill>
              </a:rPr>
            </a:br>
            <a:br>
              <a:rPr lang="en-US" sz="1100" dirty="0">
                <a:solidFill>
                  <a:schemeClr val="bg1"/>
                </a:solidFill>
              </a:rPr>
            </a:br>
            <a:r>
              <a:rPr lang="en-US" sz="1100" b="0" i="0" dirty="0">
                <a:solidFill>
                  <a:schemeClr val="bg1"/>
                </a:solidFill>
                <a:effectLst/>
                <a:latin typeface="-apple-system"/>
              </a:rPr>
              <a:t>ASR provides comprehensive, bespoke risk mitigation solutions to local and global customers from across the African continent.</a:t>
            </a:r>
          </a:p>
          <a:p>
            <a:pPr>
              <a:lnSpc>
                <a:spcPct val="115000"/>
              </a:lnSpc>
              <a:spcAft>
                <a:spcPts val="1000"/>
              </a:spcAft>
            </a:pPr>
            <a:r>
              <a:rPr lang="en-US" sz="1100" dirty="0">
                <a:solidFill>
                  <a:schemeClr val="bg1"/>
                </a:solidFill>
                <a:latin typeface="-apple-system"/>
                <a:cs typeface="Calibri" panose="020F0502020204030204"/>
              </a:rPr>
              <a:t>Attach Document: </a:t>
            </a:r>
          </a:p>
          <a:p>
            <a:pPr>
              <a:lnSpc>
                <a:spcPct val="115000"/>
              </a:lnSpc>
              <a:spcAft>
                <a:spcPts val="1000"/>
              </a:spcAft>
            </a:pPr>
            <a:endParaRPr lang="en-US" sz="1600" dirty="0">
              <a:solidFill>
                <a:schemeClr val="bg1"/>
              </a:solidFill>
              <a:cs typeface="Calibri" panose="020F0502020204030204"/>
            </a:endParaRPr>
          </a:p>
        </p:txBody>
      </p:sp>
      <p:graphicFrame>
        <p:nvGraphicFramePr>
          <p:cNvPr id="4" name="Object 3">
            <a:extLst>
              <a:ext uri="{FF2B5EF4-FFF2-40B4-BE49-F238E27FC236}">
                <a16:creationId xmlns:a16="http://schemas.microsoft.com/office/drawing/2014/main" id="{6AC5CAD6-0732-4FE5-BBCB-1A865FD38C75}"/>
              </a:ext>
            </a:extLst>
          </p:cNvPr>
          <p:cNvGraphicFramePr>
            <a:graphicFrameLocks noChangeAspect="1"/>
          </p:cNvGraphicFramePr>
          <p:nvPr>
            <p:extLst>
              <p:ext uri="{D42A27DB-BD31-4B8C-83A1-F6EECF244321}">
                <p14:modId xmlns:p14="http://schemas.microsoft.com/office/powerpoint/2010/main" val="376418420"/>
              </p:ext>
            </p:extLst>
          </p:nvPr>
        </p:nvGraphicFramePr>
        <p:xfrm>
          <a:off x="2016991" y="2847687"/>
          <a:ext cx="381000" cy="771525"/>
        </p:xfrm>
        <a:graphic>
          <a:graphicData uri="http://schemas.openxmlformats.org/presentationml/2006/ole">
            <mc:AlternateContent xmlns:mc="http://schemas.openxmlformats.org/markup-compatibility/2006">
              <mc:Choice xmlns:v="urn:schemas-microsoft-com:vml" Requires="v">
                <p:oleObj spid="_x0000_s1026" name="Acrobat Document" showAsIcon="1" r:id="rId4" imgW="380880" imgH="771480" progId="AcroExch.Document.DC">
                  <p:embed/>
                </p:oleObj>
              </mc:Choice>
              <mc:Fallback>
                <p:oleObj name="Acrobat Document" showAsIcon="1" r:id="rId4" imgW="380880" imgH="771480" progId="AcroExch.Document.DC">
                  <p:embed/>
                  <p:pic>
                    <p:nvPicPr>
                      <p:cNvPr id="4" name="Object 3">
                        <a:extLst>
                          <a:ext uri="{FF2B5EF4-FFF2-40B4-BE49-F238E27FC236}">
                            <a16:creationId xmlns:a16="http://schemas.microsoft.com/office/drawing/2014/main" id="{6AC5CAD6-0732-4FE5-BBCB-1A865FD38C75}"/>
                          </a:ext>
                        </a:extLst>
                      </p:cNvPr>
                      <p:cNvPicPr/>
                      <p:nvPr/>
                    </p:nvPicPr>
                    <p:blipFill>
                      <a:blip r:embed="rId5"/>
                      <a:stretch>
                        <a:fillRect/>
                      </a:stretch>
                    </p:blipFill>
                    <p:spPr>
                      <a:xfrm>
                        <a:off x="2016991" y="2847687"/>
                        <a:ext cx="381000" cy="771525"/>
                      </a:xfrm>
                      <a:prstGeom prst="rect">
                        <a:avLst/>
                      </a:prstGeom>
                    </p:spPr>
                  </p:pic>
                </p:oleObj>
              </mc:Fallback>
            </mc:AlternateContent>
          </a:graphicData>
        </a:graphic>
      </p:graphicFrame>
    </p:spTree>
    <p:extLst>
      <p:ext uri="{BB962C8B-B14F-4D97-AF65-F5344CB8AC3E}">
        <p14:creationId xmlns:p14="http://schemas.microsoft.com/office/powerpoint/2010/main" val="1745555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BFC85EF88F25488A29AE9EACA2EC10" ma:contentTypeVersion="11" ma:contentTypeDescription="Create a new document." ma:contentTypeScope="" ma:versionID="777b088d4f82a3fd28cae8f1ab3f6d95">
  <xsd:schema xmlns:xsd="http://www.w3.org/2001/XMLSchema" xmlns:xs="http://www.w3.org/2001/XMLSchema" xmlns:p="http://schemas.microsoft.com/office/2006/metadata/properties" xmlns:ns2="a5f7a1e1-9387-40ab-8a7d-ee5693676b3a" xmlns:ns3="fd24535e-ce4e-45d9-b295-9edb2445c78a" targetNamespace="http://schemas.microsoft.com/office/2006/metadata/properties" ma:root="true" ma:fieldsID="4f1dfe06d85b02f331cee18f9c3411aa" ns2:_="" ns3:_="">
    <xsd:import namespace="a5f7a1e1-9387-40ab-8a7d-ee5693676b3a"/>
    <xsd:import namespace="fd24535e-ce4e-45d9-b295-9edb2445c78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f7a1e1-9387-40ab-8a7d-ee5693676b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24535e-ce4e-45d9-b295-9edb2445c78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813F28-2575-4D0C-8E1C-D70CE60595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f7a1e1-9387-40ab-8a7d-ee5693676b3a"/>
    <ds:schemaRef ds:uri="fd24535e-ce4e-45d9-b295-9edb2445c7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96B4AC-3D9F-49F6-A80E-4135C27C615B}">
  <ds:schemaRefs>
    <ds:schemaRef ds:uri="http://purl.org/dc/dcmitype/"/>
    <ds:schemaRef ds:uri="http://schemas.microsoft.com/office/2006/documentManagement/types"/>
    <ds:schemaRef ds:uri="http://schemas.microsoft.com/office/2006/metadata/properties"/>
    <ds:schemaRef ds:uri="http://www.w3.org/XML/1998/namespace"/>
    <ds:schemaRef ds:uri="http://schemas.openxmlformats.org/package/2006/metadata/core-properties"/>
    <ds:schemaRef ds:uri="http://purl.org/dc/elements/1.1/"/>
    <ds:schemaRef ds:uri="a5f7a1e1-9387-40ab-8a7d-ee5693676b3a"/>
    <ds:schemaRef ds:uri="http://schemas.microsoft.com/office/infopath/2007/PartnerControls"/>
    <ds:schemaRef ds:uri="fd24535e-ce4e-45d9-b295-9edb2445c78a"/>
    <ds:schemaRef ds:uri="http://purl.org/dc/terms/"/>
  </ds:schemaRefs>
</ds:datastoreItem>
</file>

<file path=customXml/itemProps3.xml><?xml version="1.0" encoding="utf-8"?>
<ds:datastoreItem xmlns:ds="http://schemas.openxmlformats.org/officeDocument/2006/customXml" ds:itemID="{AC1382FD-95BF-458C-9C84-48D05C1A8A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966</Words>
  <Application>Microsoft Office PowerPoint</Application>
  <PresentationFormat>Widescreen</PresentationFormat>
  <Paragraphs>52</Paragraphs>
  <Slides>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3" baseType="lpstr">
      <vt:lpstr>-apple-system</vt:lpstr>
      <vt:lpstr>Arial</vt:lpstr>
      <vt:lpstr>Calibri</vt:lpstr>
      <vt:lpstr>Calibri Light</vt:lpstr>
      <vt:lpstr>office theme</vt:lpstr>
      <vt:lpstr>Adobe Acrobat Document</vt:lpstr>
      <vt:lpstr>PowerPoint Presentation</vt:lpstr>
      <vt:lpstr>About Us</vt:lpstr>
      <vt:lpstr>Types of Reinsurance</vt:lpstr>
      <vt:lpstr>PowerPoint Presentation</vt:lpstr>
      <vt:lpstr>PowerPoint Presentation</vt:lpstr>
      <vt:lpstr>Careers</vt:lpstr>
      <vt:lpstr>Our News (only one section just 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Bellamy</dc:creator>
  <cp:lastModifiedBy>Nicola Bellamy</cp:lastModifiedBy>
  <cp:revision>80</cp:revision>
  <dcterms:created xsi:type="dcterms:W3CDTF">2020-09-07T14:19:59Z</dcterms:created>
  <dcterms:modified xsi:type="dcterms:W3CDTF">2020-09-16T15:06:07Z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0x010100CEBFC85EF88F25488A29AE9EACA2EC10</vt:lpwstr>
  </property>
</Properties>
</file>