
<file path=[Content_Types].xml><?xml version="1.0" encoding="utf-8"?>
<Types xmlns="http://schemas.openxmlformats.org/package/2006/content-types">
  <Default ContentType="application/x-fontdata" Extension="fntdata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commentAuthors+xml" PartName="/ppt/commentAuthors.xml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autoCompressPictures="0" saveSubsetFonts="1">
  <p:sldMasterIdLst>
    <p:sldMasterId r:id="rId4" id="2147483648"/>
  </p:sldMasterIdLst>
  <p:notesMasterIdLst>
    <p:notesMasterId r:id="rId5"/>
  </p:notesMasterIdLst>
  <p:sldIdLst>
    <p:sldId r:id="rId6" id="256"/>
    <p:sldId r:id="rId7" id="257"/>
    <p:sldId r:id="rId8" id="258"/>
    <p:sldId r:id="rId9" id="259"/>
    <p:sldId r:id="rId10" id="260"/>
    <p:sldId r:id="rId11" id="261"/>
    <p:sldId r:id="rId12" id="262"/>
    <p:sldId r:id="rId13" id="263"/>
    <p:sldId r:id="rId14" id="264"/>
    <p:sldId r:id="rId15" id="265"/>
    <p:sldId r:id="rId16" id="266"/>
    <p:sldId r:id="rId17" id="267"/>
    <p:sldId r:id="rId18" id="268"/>
    <p:sldId r:id="rId19" id="269"/>
    <p:sldId r:id="rId20" id="270"/>
    <p:sldId r:id="rId21" id="271"/>
    <p:sldId r:id="rId22" id="272"/>
    <p:sldId r:id="rId23" id="273"/>
    <p:sldId r:id="rId24" id="274"/>
    <p:sldId r:id="rId25" id="275"/>
    <p:sldId r:id="rId26" id="276"/>
    <p:sldId r:id="rId27" id="277"/>
    <p:sldId r:id="rId28" id="278"/>
    <p:sldId r:id="rId29" id="279"/>
    <p:sldId r:id="rId30" id="280"/>
    <p:sldId r:id="rId31" id="281"/>
    <p:sldId r:id="rId32" id="282"/>
    <p:sldId r:id="rId33" id="283"/>
    <p:sldId r:id="rId34" id="284"/>
    <p:sldId r:id="rId35" id="285"/>
    <p:sldId r:id="rId36" id="286"/>
    <p:sldId r:id="rId37" id="287"/>
    <p:sldId r:id="rId38" id="288"/>
  </p:sldIdLst>
  <p:sldSz cx="9144000" cy="5143500" type="screen16x9"/>
  <p:notesSz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6858000" cy="9144000"/>
  <p:defaultText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mAuthor clrIdx="0" id="0" initials="" lastIdx="5" name="Nicolo' Castiglione"/>
</p:cmAuthorLst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/>
</file>

<file path=ppt/tableStyles.xml><?xml version="1.0" encoding="utf-8"?>
<a:tblStyleLst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def="{AC01987D-68EA-4680-B14E-C35A1D2969B4}">
  <a:tblStyle styleId="{AC01987D-68EA-4680-B14E-C35A1D2969B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normalViewPr>
    <p:restoredLeft sz="15620"/>
    <p:restoredTop sz="94595"/>
  </p:normalViewPr>
  <p:slideViewPr>
    <p:cSldViewPr snapToGrid="0">
      <p:cViewPr varScale="1">
  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sx d="100" n="102"/>
          <a:sy d="100" n="102"/>
        </p:scale>
  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176" y="736"/>
      </p:cViewPr>
      <p:guideLst>
        <p:guide orient="horz" pos="1620"/>
        <p:guide pos="2880"/>
      </p:guideLst>
    </p:cSldViewPr>
  </p:slideViewPr>
  <p:notesTextViewPr>
    <p:cViewPr>
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sx d="1" n="1"/>
        <a:sy d="1" n="1"/>
      </p:scale>
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0" y="0"/>
    </p:cViewPr>
  </p:notesTextViewPr>
  <p:gridSpacing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72008" cy="72008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tableStyles.xml" Type="http://schemas.openxmlformats.org/officeDocument/2006/relationships/tableStyles"></Relationship><Relationship Id="rId3" Target="viewProps.xml" Type="http://schemas.openxmlformats.org/officeDocument/2006/relationships/viewProps"></Relationship><Relationship Id="rId4" Target="slideMasters/slideMaster1.xml" Type="http://schemas.openxmlformats.org/officeDocument/2006/relationships/slideMaster"></Relationship><Relationship Id="rId5" Target="notesMasters/notesMaster1.xml" Type="http://schemas.openxmlformats.org/officeDocument/2006/relationships/notesMaster"></Relationship><Relationship Id="rId6" Target="slides/slide1.xml" Type="http://schemas.openxmlformats.org/officeDocument/2006/relationships/slide"></Relationship><Relationship Id="rId7" Target="slides/slide2.xml" Type="http://schemas.openxmlformats.org/officeDocument/2006/relationships/slide"></Relationship><Relationship Id="rId8" Target="slides/slide3.xml" Type="http://schemas.openxmlformats.org/officeDocument/2006/relationships/slide"></Relationship><Relationship Id="rId9" Target="slides/slide4.xml" Type="http://schemas.openxmlformats.org/officeDocument/2006/relationships/slide"></Relationship><Relationship Id="rId10" Target="slides/slide5.xml" Type="http://schemas.openxmlformats.org/officeDocument/2006/relationships/slide"></Relationship><Relationship Id="rId11" Target="slides/slide6.xml" Type="http://schemas.openxmlformats.org/officeDocument/2006/relationships/slide"></Relationship><Relationship Id="rId12" Target="slides/slide7.xml" Type="http://schemas.openxmlformats.org/officeDocument/2006/relationships/slide"></Relationship><Relationship Id="rId13" Target="slides/slide8.xml" Type="http://schemas.openxmlformats.org/officeDocument/2006/relationships/slide"></Relationship><Relationship Id="rId14" Target="slides/slide9.xml" Type="http://schemas.openxmlformats.org/officeDocument/2006/relationships/slide"></Relationship><Relationship Id="rId15" Target="slides/slide10.xml" Type="http://schemas.openxmlformats.org/officeDocument/2006/relationships/slide"></Relationship><Relationship Id="rId16" Target="slides/slide11.xml" Type="http://schemas.openxmlformats.org/officeDocument/2006/relationships/slide"></Relationship><Relationship Id="rId17" Target="slides/slide12.xml" Type="http://schemas.openxmlformats.org/officeDocument/2006/relationships/slide"></Relationship><Relationship Id="rId18" Target="slides/slide13.xml" Type="http://schemas.openxmlformats.org/officeDocument/2006/relationships/slide"></Relationship><Relationship Id="rId19" Target="slides/slide14.xml" Type="http://schemas.openxmlformats.org/officeDocument/2006/relationships/slide"></Relationship><Relationship Id="rId20" Target="slides/slide15.xml" Type="http://schemas.openxmlformats.org/officeDocument/2006/relationships/slide"></Relationship><Relationship Id="rId21" Target="slides/slide16.xml" Type="http://schemas.openxmlformats.org/officeDocument/2006/relationships/slide"></Relationship><Relationship Id="rId22" Target="slides/slide17.xml" Type="http://schemas.openxmlformats.org/officeDocument/2006/relationships/slide"></Relationship><Relationship Id="rId23" Target="slides/slide18.xml" Type="http://schemas.openxmlformats.org/officeDocument/2006/relationships/slide"></Relationship><Relationship Id="rId24" Target="slides/slide19.xml" Type="http://schemas.openxmlformats.org/officeDocument/2006/relationships/slide"></Relationship><Relationship Id="rId25" Target="slides/slide20.xml" Type="http://schemas.openxmlformats.org/officeDocument/2006/relationships/slide"></Relationship><Relationship Id="rId26" Target="slides/slide21.xml" Type="http://schemas.openxmlformats.org/officeDocument/2006/relationships/slide"></Relationship><Relationship Id="rId27" Target="slides/slide22.xml" Type="http://schemas.openxmlformats.org/officeDocument/2006/relationships/slide"></Relationship><Relationship Id="rId28" Target="slides/slide23.xml" Type="http://schemas.openxmlformats.org/officeDocument/2006/relationships/slide"></Relationship><Relationship Id="rId29" Target="slides/slide24.xml" Type="http://schemas.openxmlformats.org/officeDocument/2006/relationships/slide"></Relationship><Relationship Id="rId30" Target="slides/slide25.xml" Type="http://schemas.openxmlformats.org/officeDocument/2006/relationships/slide"></Relationship><Relationship Id="rId31" Target="slides/slide26.xml" Type="http://schemas.openxmlformats.org/officeDocument/2006/relationships/slide"></Relationship><Relationship Id="rId32" Target="slides/slide27.xml" Type="http://schemas.openxmlformats.org/officeDocument/2006/relationships/slide"></Relationship><Relationship Id="rId33" Target="slides/slide28.xml" Type="http://schemas.openxmlformats.org/officeDocument/2006/relationships/slide"></Relationship><Relationship Id="rId34" Target="slides/slide29.xml" Type="http://schemas.openxmlformats.org/officeDocument/2006/relationships/slide"></Relationship><Relationship Id="rId35" Target="slides/slide30.xml" Type="http://schemas.openxmlformats.org/officeDocument/2006/relationships/slide"></Relationship><Relationship Id="rId36" Target="slides/slide31.xml" Type="http://schemas.openxmlformats.org/officeDocument/2006/relationships/slide"></Relationship><Relationship Id="rId37" Target="slides/slide32.xml" Type="http://schemas.openxmlformats.org/officeDocument/2006/relationships/slide"></Relationship><Relationship Id="rId38" Target="slides/slide33.xml" Type="http://schemas.openxmlformats.org/officeDocument/2006/relationships/slide"></Relationship><Relationship Id="rId39" Target="theme/theme1.xml" Type="http://schemas.openxmlformats.org/officeDocument/2006/relationships/theme"></Relationship><Relationship Id="rId40" Target="commentAuthors.xml" Type="http://schemas.openxmlformats.org/officeDocument/2006/relationships/commentAuthors"></Relationship></Relationships>
</file>

<file path=ppt/comments/comment1.xml><?xml version="1.0" encoding="utf-8"?>
<p:cmLs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m authorId="0" dt="2020-07-27T06:40:18.882" idx="1">
    <p:pos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159" y="870"/>
    <p:text>let s talk about this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m authorId="0" dt="2020-07-28T01:30:35.513" idx="2">
    <p:pos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196" y="1439"/>
    <p:text>SEE NOTE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standalone="yes" ?><Relationships xmlns="http://schemas.openxmlformats.org/package/2006/relationships"><Relationship Id="rId1" Target="../theme/theme2.xml" Type="http://schemas.openxmlformats.org/officeDocument/2006/relationships/theme"></Relationship></Relationships>
</file>

<file path=ppt/notesMasters/notesMaster1.xml><?xml version="1.0" encoding="utf-8"?>
<p:notes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lt1"/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Google Shape;3;n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75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Google Shape;4;n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l" indent="-29845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cap="none" i="0" strike="noStrike" sz="1100" u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algn="l" indent="-298450" lvl="1" marL="9144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cap="none" i="0" strike="noStrike" sz="1100" u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algn="l" indent="-298450" lvl="2" marL="1371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cap="none" i="0" strike="noStrike" sz="1100" u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algn="l" indent="-298450" lvl="3" marL="18288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cap="none" i="0" strike="noStrike" sz="1100" u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algn="l" indent="-298450" lvl="4" marL="2286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cap="none" i="0" strike="noStrike" sz="1100" u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algn="l" indent="-298450" lvl="5" marL="2743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cap="none" i="0" strike="noStrike" sz="1100" u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algn="l" indent="-298450" lvl="6" marL="32004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cap="none" i="0" strike="noStrike" sz="1100" u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algn="l" indent="-298450" lvl="7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cap="none" i="0" strike="noStrike" sz="1100" u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algn="l" indent="-298450" lvl="8" marL="41148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cap="none" i="0" strike="noStrike" sz="1100" u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dk2" folHlink="folHlink" hlink="hlink" tx1="dk1" tx2="lt2"/>
  <p:notes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standalone="yes" ?><Relationships xmlns="http://schemas.openxmlformats.org/package/2006/relationships"><Relationship Id="rId1" Target="../slides/slide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0.xml.rels><?xml version="1.0" standalone="yes" ?><Relationships xmlns="http://schemas.openxmlformats.org/package/2006/relationships"><Relationship Id="rId1" Target="../slides/slide1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1.xml.rels><?xml version="1.0" standalone="yes" ?><Relationships xmlns="http://schemas.openxmlformats.org/package/2006/relationships"><Relationship Id="rId1" Target="../slides/slide1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2.xml.rels><?xml version="1.0" standalone="yes" ?><Relationships xmlns="http://schemas.openxmlformats.org/package/2006/relationships"><Relationship Id="rId1" Target="../slides/slide12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3.xml.rels><?xml version="1.0" standalone="yes" ?><Relationships xmlns="http://schemas.openxmlformats.org/package/2006/relationships"><Relationship Id="rId1" Target="../slides/slide1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4.xml.rels><?xml version="1.0" standalone="yes" ?><Relationships xmlns="http://schemas.openxmlformats.org/package/2006/relationships"><Relationship Id="rId1" Target="../slides/slide14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5.xml.rels><?xml version="1.0" standalone="yes" ?><Relationships xmlns="http://schemas.openxmlformats.org/package/2006/relationships"><Relationship Id="rId1" Target="../slides/slide15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6.xml.rels><?xml version="1.0" standalone="yes" ?><Relationships xmlns="http://schemas.openxmlformats.org/package/2006/relationships"><Relationship Id="rId1" Target="../slides/slide1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7.xml.rels><?xml version="1.0" standalone="yes" ?><Relationships xmlns="http://schemas.openxmlformats.org/package/2006/relationships"><Relationship Id="rId1" Target="../slides/slide1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8.xml.rels><?xml version="1.0" standalone="yes" ?><Relationships xmlns="http://schemas.openxmlformats.org/package/2006/relationships"><Relationship Id="rId1" Target="../slides/slide18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9.xml.rels><?xml version="1.0" standalone="yes" ?><Relationships xmlns="http://schemas.openxmlformats.org/package/2006/relationships"><Relationship Id="rId1" Target="../slides/slide19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.xml.rels><?xml version="1.0" standalone="yes" ?><Relationships xmlns="http://schemas.openxmlformats.org/package/2006/relationships"><Relationship Id="rId1" Target="../slides/slide2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0.xml.rels><?xml version="1.0" standalone="yes" ?><Relationships xmlns="http://schemas.openxmlformats.org/package/2006/relationships"><Relationship Id="rId1" Target="../slides/slide2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1.xml.rels><?xml version="1.0" standalone="yes" ?><Relationships xmlns="http://schemas.openxmlformats.org/package/2006/relationships"><Relationship Id="rId1" Target="../slides/slide2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2.xml.rels><?xml version="1.0" standalone="yes" ?><Relationships xmlns="http://schemas.openxmlformats.org/package/2006/relationships"><Relationship Id="rId1" Target="../slides/slide22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3.xml.rels><?xml version="1.0" standalone="yes" ?><Relationships xmlns="http://schemas.openxmlformats.org/package/2006/relationships"><Relationship Id="rId1" Target="../slides/slide2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4.xml.rels><?xml version="1.0" standalone="yes" ?><Relationships xmlns="http://schemas.openxmlformats.org/package/2006/relationships"><Relationship Id="rId1" Target="../slides/slide24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5.xml.rels><?xml version="1.0" standalone="yes" ?><Relationships xmlns="http://schemas.openxmlformats.org/package/2006/relationships"><Relationship Id="rId1" Target="../slides/slide25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6.xml.rels><?xml version="1.0" standalone="yes" ?><Relationships xmlns="http://schemas.openxmlformats.org/package/2006/relationships"><Relationship Id="rId1" Target="../slides/slide2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7.xml.rels><?xml version="1.0" standalone="yes" ?><Relationships xmlns="http://schemas.openxmlformats.org/package/2006/relationships"><Relationship Id="rId1" Target="../slides/slide2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8.xml.rels><?xml version="1.0" standalone="yes" ?><Relationships xmlns="http://schemas.openxmlformats.org/package/2006/relationships"><Relationship Id="rId1" Target="../slides/slide28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9.xml.rels><?xml version="1.0" standalone="yes" ?><Relationships xmlns="http://schemas.openxmlformats.org/package/2006/relationships"><Relationship Id="rId1" Target="../slides/slide29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.xml.rels><?xml version="1.0" standalone="yes" ?><Relationships xmlns="http://schemas.openxmlformats.org/package/2006/relationships"><Relationship Id="rId1" Target="../slides/slide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0.xml.rels><?xml version="1.0" standalone="yes" ?><Relationships xmlns="http://schemas.openxmlformats.org/package/2006/relationships"><Relationship Id="rId1" Target="../slides/slide3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1.xml.rels><?xml version="1.0" standalone="yes" ?><Relationships xmlns="http://schemas.openxmlformats.org/package/2006/relationships"><Relationship Id="rId1" Target="../slides/slide3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2.xml.rels><?xml version="1.0" standalone="yes" ?><Relationships xmlns="http://schemas.openxmlformats.org/package/2006/relationships"><Relationship Id="rId1" Target="../slides/slide32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3.xml.rels><?xml version="1.0" standalone="yes" ?><Relationships xmlns="http://schemas.openxmlformats.org/package/2006/relationships"><Relationship Id="rId1" Target="../slides/slide3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4.xml.rels><?xml version="1.0" standalone="yes" ?><Relationships xmlns="http://schemas.openxmlformats.org/package/2006/relationships"><Relationship Id="rId1" Target="../slides/slide4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5.xml.rels><?xml version="1.0" standalone="yes" ?><Relationships xmlns="http://schemas.openxmlformats.org/package/2006/relationships"><Relationship Id="rId1" Target="../slides/slide5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6.xml.rels><?xml version="1.0" standalone="yes" ?><Relationships xmlns="http://schemas.openxmlformats.org/package/2006/relationships"><Relationship Id="rId1" Target="../slides/slide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7.xml.rels><?xml version="1.0" standalone="yes" ?><Relationships xmlns="http://schemas.openxmlformats.org/package/2006/relationships"><Relationship Id="rId1" Target="../slides/slide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8.xml.rels><?xml version="1.0" standalone="yes" ?><Relationships xmlns="http://schemas.openxmlformats.org/package/2006/relationships"><Relationship Id="rId1" Target="../slides/slide8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9.xml.rels><?xml version="1.0" standalone="yes" ?><Relationships xmlns="http://schemas.openxmlformats.org/package/2006/relationships"><Relationship Id="rId1" Target="../slides/slide9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notesSlide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52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" name="Google Shape;53;p1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" name="Google Shape;54;p1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14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5" name="Google Shape;115;p10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6" name="Google Shape;116;p10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21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2" name="Google Shape;122;p11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3" name="Google Shape;123;p11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27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8" name="Google Shape;128;p12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9" name="Google Shape;129;p12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81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2" name="Google Shape;182;p13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3" name="Google Shape;183;p13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8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9" name="Google Shape;189;p14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0" name="Google Shape;190;p14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9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6" name="Google Shape;196;p15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7" name="Google Shape;197;p15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03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4" name="Google Shape;204;p16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5" name="Google Shape;205;p16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10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1" name="Google Shape;211;p17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2" name="Google Shape;212;p17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17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8" name="Google Shape;218;p18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9" name="Google Shape;219;p18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3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9" name="Google Shape;239;p22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0" name="Google Shape;240;p22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63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4" name="Google Shape;64;p2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5" name="Google Shape;65;p2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4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6" name="Google Shape;246;p23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7" name="Google Shape;247;p23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52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3" name="Google Shape;253;p24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4" name="Google Shape;254;p24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59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0" name="Google Shape;260;p25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1" name="Google Shape;261;p25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highlight>
                <a:srgbClr val="000000"/>
              </a:highlight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6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6" name="Google Shape;266;p20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7" name="Google Shape;267;p20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71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2" name="Google Shape;272;p26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3" name="Google Shape;273;p26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highlight>
                <a:srgbClr val="000000"/>
              </a:highlight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76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7" name="Google Shape;277;p27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8" name="Google Shape;278;p27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82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3" name="Google Shape;283;p28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4" name="Google Shape;284;p28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8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9" name="Google Shape;289;p29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0" name="Google Shape;290;p29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97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8" name="Google Shape;298;p30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9" name="Google Shape;299;p30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0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6" name="Google Shape;306;p31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7" name="Google Shape;307;p31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70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1" name="Google Shape;71;p3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2" name="Google Shape;72;p3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14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5" name="Google Shape;315;p32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6" name="Google Shape;316;p32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21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2" name="Google Shape;322;p33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3" name="Google Shape;323;p33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2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9" name="Google Shape;329;p34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0" name="Google Shape;330;p34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34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5" name="Google Shape;335;p35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6" name="Google Shape;336;p35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300" y="685800"/>
            <a:ext cx="6096075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76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7" name="Google Shape;77;p4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8" name="Google Shape;78;p4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82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3" name="Google Shape;83;p5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4" name="Google Shape;84;p5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8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9" name="Google Shape;89;p6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0" name="Google Shape;90;p6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9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6" name="Google Shape;96;p7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7" name="Google Shape;97;p7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02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" name="Google Shape;103;p8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4" name="Google Shape;104;p8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0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9" name="Google Shape;109;p9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custGeom>
            <a:avLst/>
            <a:gdLst/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0" name="Google Shape;110;p9:notes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slideLayouts/_rels/slideLayout1.xml.rels><?xml version="1.0" standalone="yes" ?><Relationships xmlns="http://schemas.openxmlformats.org/package/2006/relationships"><Relationship Id="rId1" Target="../media/image1.png" Type="http://schemas.openxmlformats.org/officeDocument/2006/relationships/image"></Relationship><Relationship Id="rId2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media/image1.png" Type="http://schemas.openxmlformats.org/officeDocument/2006/relationships/image"></Relationship><Relationship Id="rId2" Target="../slideMasters/slideMaster1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itle">
  <p:cSld name="TITLE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9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Google Shape;10;p3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anchorCtr="0" bIns="91425" lIns="91425" rIns="91425" spcFirstLastPara="1" tIns="91425" wrap="square">
            <a:no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Google Shape;11;p3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Google Shape;12;p3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Google Shape;13;p3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1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832163" y="239725"/>
            <a:ext cx="1000125" cy="9906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 name="BIG_NUMBER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46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7" name="Google Shape;47;p4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hasCustomPrompt="1"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anchorCtr="0" bIns="91425" lIns="91425" rIns="91425" spcFirstLastPara="1" tIns="91425" wrap="square">
            <a:no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uFillTx/>
              </a:defRPr>
            </a:lvl9pPr>
          </a:lstStyle>
          <a:p>
            <a:r>
              <a:rPr>
                <a:uFillTx/>
              </a:rPr>
              <a:t>xx%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8" name="Google Shape;48;p4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ctr"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uFillTx/>
              </a:defRPr>
            </a:lvl1pPr>
            <a:lvl2pPr algn="ctr"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2pPr>
            <a:lvl3pPr algn="ctr"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3pPr>
            <a:lvl4pPr algn="ctr"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4pPr>
            <a:lvl5pPr algn="ctr"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5pPr>
            <a:lvl6pPr algn="ctr"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6pPr>
            <a:lvl7pPr algn="ctr"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7pPr>
            <a:lvl8pPr algn="ctr"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8pPr>
            <a:lvl9pPr algn="ctr"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9" name="Google Shape;49;p4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blank">
  <p:cSld name="BLANK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50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1" name="Google Shape;51;p4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">
  <p:cSld name="TITLE_AND_BODY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4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Google Shape;15;p3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l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 sz="3200">
                <a:uFillTx/>
              </a:defRPr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 sz="3200">
                <a:uFillTx/>
              </a:defRPr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 sz="3200">
                <a:uFillTx/>
              </a:defRPr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 sz="3200">
                <a:uFillTx/>
              </a:defRPr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 sz="3200">
                <a:uFillTx/>
              </a:defRPr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 sz="3200">
                <a:uFillTx/>
              </a:defRPr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 sz="3200">
                <a:uFillTx/>
              </a:defRPr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 sz="3200">
                <a:uFillTx/>
              </a:defRPr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 sz="3200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Google Shape;16;p3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l"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uFillTx/>
              </a:defRPr>
            </a:lvl1pPr>
            <a:lvl2pPr algn="l"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2pPr>
            <a:lvl3pPr algn="l"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3pPr>
            <a:lvl4pPr algn="l"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4pPr>
            <a:lvl5pPr algn="l"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5pPr>
            <a:lvl6pPr algn="l"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6pPr>
            <a:lvl7pPr algn="l"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7pPr>
            <a:lvl8pPr algn="l"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8pPr>
            <a:lvl9pPr algn="l"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Google Shape;17;p3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Google Shape;18;p3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1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832163" y="239725"/>
            <a:ext cx="1000125" cy="9906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secHead">
  <p:cSld name="SECTION_HEADER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9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Google Shape;20;p3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Google Shape;21;p3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woColTx">
  <p:cSld name="TITLE_AND_TWO_COLUMNS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2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Google Shape;23;p4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l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Google Shape;24;p4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l"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uFillTx/>
              </a:defRPr>
            </a:lvl1pPr>
            <a:lvl2pPr algn="l" indent="-3048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2pPr>
            <a:lvl3pPr algn="l" indent="-3048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3pPr>
            <a:lvl4pPr algn="l"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4pPr>
            <a:lvl5pPr algn="l"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5pPr>
            <a:lvl6pPr algn="l"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6pPr>
            <a:lvl7pPr algn="l"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7pPr>
            <a:lvl8pPr algn="l"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8pPr>
            <a:lvl9pPr algn="l"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Google Shape;25;p4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l"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uFillTx/>
              </a:defRPr>
            </a:lvl1pPr>
            <a:lvl2pPr algn="l" indent="-3048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2pPr>
            <a:lvl3pPr algn="l" indent="-3048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3pPr>
            <a:lvl4pPr algn="l"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4pPr>
            <a:lvl5pPr algn="l"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5pPr>
            <a:lvl6pPr algn="l"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6pPr>
            <a:lvl7pPr algn="l"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7pPr>
            <a:lvl8pPr algn="l"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8pPr>
            <a:lvl9pPr algn="l"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Google Shape;26;p4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itleOnly">
  <p:cSld name="TITLE_ONLY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7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Google Shape;28;p4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l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Google Shape;29;p4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 name="ONE_COLUMN_TEXT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0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Google Shape;31;p4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anchorCtr="0" bIns="91425" lIns="91425" rIns="91425" spcFirstLastPara="1" tIns="91425" wrap="square">
            <a:noAutofit/>
          </a:bodyPr>
          <a:lstStyle>
            <a:lvl1pPr algn="l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Google Shape;32;p4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l"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1pPr>
            <a:lvl2pPr algn="l" indent="-3048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2pPr>
            <a:lvl3pPr algn="l" indent="-3048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3pPr>
            <a:lvl4pPr algn="l"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4pPr>
            <a:lvl5pPr algn="l"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5pPr>
            <a:lvl6pPr algn="l"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6pPr>
            <a:lvl7pPr algn="l"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7pPr>
            <a:lvl8pPr algn="l"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8pPr>
            <a:lvl9pPr algn="l"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Google Shape;33;p4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 name="MAIN_POINT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4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Google Shape;35;p4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l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6" name="Google Shape;36;p4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 name="SECTION_TITLE_AND_DESCRIPTION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7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8" name="Google Shape;38;p4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cap="none" i="0" strike="noStrike" sz="1400" u="none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9" name="Google Shape;39;p4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anchorCtr="0" bIns="91425" lIns="91425" rIns="91425" spcFirstLastPara="1" tIns="91425" wrap="square">
            <a:no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0" name="Google Shape;40;p4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1" name="Google Shape;41;p4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2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l"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uFillTx/>
              </a:defRPr>
            </a:lvl1pPr>
            <a:lvl2pPr algn="l"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2pPr>
            <a:lvl3pPr algn="l"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3pPr>
            <a:lvl4pPr algn="l"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4pPr>
            <a:lvl5pPr algn="l"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5pPr>
            <a:lvl6pPr algn="l"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6pPr>
            <a:lvl7pPr algn="l"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7pPr>
            <a:lvl8pPr algn="l"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8pPr>
            <a:lvl9pPr algn="l"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2" name="Google Shape;42;p4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 name="CAPTION_ONLY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43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Google Shape;44;p4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l"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uFillTx/>
              </a:defRPr>
            </a:lvl1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5" name="Google Shape;45;p4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slideLayouts/slideLayout2.xml" Type="http://schemas.openxmlformats.org/officeDocument/2006/relationships/slideLayout"></Relationship><Relationship Id="rId3" Target="../slideLayouts/slideLayout3.xml" Type="http://schemas.openxmlformats.org/officeDocument/2006/relationships/slideLayout"></Relationship><Relationship Id="rId4" Target="../slideLayouts/slideLayout4.xml" Type="http://schemas.openxmlformats.org/officeDocument/2006/relationships/slideLayout"></Relationship><Relationship Id="rId5" Target="../slideLayouts/slideLayout5.xml" Type="http://schemas.openxmlformats.org/officeDocument/2006/relationships/slideLayout"></Relationship><Relationship Id="rId6" Target="../slideLayouts/slideLayout6.xml" Type="http://schemas.openxmlformats.org/officeDocument/2006/relationships/slideLayout"></Relationship><Relationship Id="rId7" Target="../slideLayouts/slideLayout7.xml" Type="http://schemas.openxmlformats.org/officeDocument/2006/relationships/slideLayout"></Relationship><Relationship Id="rId8" Target="../slideLayouts/slideLayout8.xml" Type="http://schemas.openxmlformats.org/officeDocument/2006/relationships/slideLayout"></Relationship><Relationship Id="rId9" Target="../slideLayouts/slideLayout9.xml" Type="http://schemas.openxmlformats.org/officeDocument/2006/relationships/slideLayout"></Relationship><Relationship Id="rId10" Target="../slideLayouts/slideLayout10.xml" Type="http://schemas.openxmlformats.org/officeDocument/2006/relationships/slideLayout"></Relationship><Relationship Id="rId11" Target="../slideLayouts/slideLayout11.xml" Type="http://schemas.openxmlformats.org/officeDocument/2006/relationships/slideLayout"></Relationship><Relationship Id="rId12" Target="../theme/theme1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 name="simple-light-2">
    <p:bg>
      <p:bgPr>
        <a:solidFill>
          <a:srgbClr val="4A2442"/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Google Shape;6;p3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l"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  <a:defRPr b="0" cap="none" i="0" strike="noStrike" sz="2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algn="l"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  <a:defRPr b="0" cap="none" i="0" strike="noStrike" sz="2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algn="l"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  <a:defRPr b="0" cap="none" i="0" strike="noStrike" sz="2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algn="l"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  <a:defRPr b="0" cap="none" i="0" strike="noStrike" sz="2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algn="l"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  <a:defRPr b="0" cap="none" i="0" strike="noStrike" sz="2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algn="l"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  <a:defRPr b="0" cap="none" i="0" strike="noStrike" sz="2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algn="l"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  <a:defRPr b="0" cap="none" i="0" strike="noStrike" sz="2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algn="l"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  <a:defRPr b="0" cap="none" i="0" strike="noStrike" sz="2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algn="l"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  <a:defRPr b="0" cap="none" i="0" strike="noStrike" sz="2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Google Shape;7;p3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>
            <a:lvl1pPr algn="l" indent="-342900" lvl="0" marL="4572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  <a:defRPr b="0" cap="none" i="0" strike="noStrike" sz="1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algn="l" indent="-317500" lvl="1" marL="914400" marR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 b="0" cap="none" i="0" strike="noStrike" sz="14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algn="l" indent="-317500" lvl="2" marL="1371600" marR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 b="0" cap="none" i="0" strike="noStrike" sz="14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algn="l" indent="-317500" lvl="3" marL="1828800" marR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 b="0" cap="none" i="0" strike="noStrike" sz="14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algn="l" indent="-317500" lvl="4" marL="2286000" marR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 b="0" cap="none" i="0" strike="noStrike" sz="14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algn="l" indent="-317500" lvl="5" marL="2743200" marR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 b="0" cap="none" i="0" strike="noStrike" sz="14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algn="l" indent="-317500" lvl="6" marL="3200400" marR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 b="0" cap="none" i="0" strike="noStrike" sz="14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algn="l" indent="-317500" lvl="7" marL="3657600" marR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 b="0" cap="none" i="0" strike="noStrike" sz="14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algn="l" indent="-317500" lvl="8" marL="4114800" marR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Helvetica Neue"/>
              <a:buChar char="■"/>
              <a:defRPr b="0" cap="none" i="0" strike="noStrike" sz="14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Google Shape;8;p3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2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>
            <a:lvl1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dk2" folHlink="folHlink" hlink="hlink" tx1="dk1" tx2="lt2"/>
  <p:sldLayoutIdLst>
    <p:sldLayoutId r:id="rId1" id="2147483661"/>
    <p:sldLayoutId r:id="rId2" id="2147483662"/>
    <p:sldLayoutId r:id="rId3" id="2147483663"/>
    <p:sldLayoutId r:id="rId4" id="2147483664"/>
    <p:sldLayoutId r:id="rId5" id="2147483665"/>
    <p:sldLayoutId r:id="rId6" id="2147483666"/>
    <p:sldLayoutId r:id="rId7" id="2147483667"/>
    <p:sldLayoutId r:id="rId8" id="2147483668"/>
    <p:sldLayoutId r:id="rId9" id="2147483669"/>
    <p:sldLayoutId r:id="rId10" id="2147483670"/>
    <p:sldLayoutId r:id="rId11" id="2147483671"/>
  </p:sldLayoutIdLst>
  <p:hf dt="0" ftr="0" hdr="0" sldNum="0"/>
  <p:txStyles>
    <p:title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1.xml" Type="http://schemas.openxmlformats.org/officeDocument/2006/relationships/notesSlide"></Relationship><Relationship Id="rId3" Target="../media/image2.png" Type="http://schemas.openxmlformats.org/officeDocument/2006/relationships/image"></Relationship><Relationship Id="rId4" Target="../media/image1.png" Type="http://schemas.openxmlformats.org/officeDocument/2006/relationships/image"></Relationship></Relationships>
</file>

<file path=ppt/slides/_rels/slide1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0.xml" Type="http://schemas.openxmlformats.org/officeDocument/2006/relationships/notesSlide"></Relationship></Relationships>
</file>

<file path=ppt/slides/_rels/slide1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1.xml" Type="http://schemas.openxmlformats.org/officeDocument/2006/relationships/notesSlide"></Relationship><Relationship Id="rId3" Target="../media/image4.png" Type="http://schemas.openxmlformats.org/officeDocument/2006/relationships/image"></Relationship></Relationships>
</file>

<file path=ppt/slides/_rels/slide1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2.xml" Type="http://schemas.openxmlformats.org/officeDocument/2006/relationships/notesSlide"></Relationship></Relationships>
</file>

<file path=ppt/slides/_rels/slide1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3.xml" Type="http://schemas.openxmlformats.org/officeDocument/2006/relationships/notesSlide"></Relationship><Relationship Id="rId3" Target="../comments/comment1.xml" Type="http://schemas.openxmlformats.org/officeDocument/2006/relationships/comments"></Relationship></Relationships>
</file>

<file path=ppt/slides/_rels/slide1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4.xml" Type="http://schemas.openxmlformats.org/officeDocument/2006/relationships/notesSlide"></Relationship><Relationship Id="rId3" Target="../media/image5.png" Type="http://schemas.openxmlformats.org/officeDocument/2006/relationships/image"></Relationship></Relationships>
</file>

<file path=ppt/slides/_rels/slide1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5.xml" Type="http://schemas.openxmlformats.org/officeDocument/2006/relationships/notesSlide"></Relationship><Relationship Id="rId3" Target="../media/image6.png" Type="http://schemas.openxmlformats.org/officeDocument/2006/relationships/image"></Relationship></Relationships>
</file>

<file path=ppt/slides/_rels/slide1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6.xml" Type="http://schemas.openxmlformats.org/officeDocument/2006/relationships/notesSlide"></Relationship></Relationships>
</file>

<file path=ppt/slides/_rels/slide1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7.xml" Type="http://schemas.openxmlformats.org/officeDocument/2006/relationships/notesSlide"></Relationship><Relationship Id="rId3" Target="../comments/comment2.xml" Type="http://schemas.openxmlformats.org/officeDocument/2006/relationships/comments"></Relationship><Relationship Id="rId4" Target="../media/image3.png" Type="http://schemas.openxmlformats.org/officeDocument/2006/relationships/image"></Relationship><Relationship Id="rId5" Target="../media/image1.png" Type="http://schemas.openxmlformats.org/officeDocument/2006/relationships/image"></Relationship></Relationships>
</file>

<file path=ppt/slides/_rels/slide1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8.xml" Type="http://schemas.openxmlformats.org/officeDocument/2006/relationships/notesSlide"></Relationship></Relationships>
</file>

<file path=ppt/slides/_rels/slide1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9.xml" Type="http://schemas.openxmlformats.org/officeDocument/2006/relationships/notesSlide"></Relationship></Relationships>
</file>

<file path=ppt/slides/_rels/slide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.xml" Type="http://schemas.openxmlformats.org/officeDocument/2006/relationships/notesSlide"></Relationship><Relationship Id="rId3" Target="../media/image3.png" Type="http://schemas.openxmlformats.org/officeDocument/2006/relationships/image"></Relationship><Relationship Id="rId4" Target="../media/image1.png" Type="http://schemas.openxmlformats.org/officeDocument/2006/relationships/image"></Relationship></Relationships>
</file>

<file path=ppt/slides/_rels/slide2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0.xml" Type="http://schemas.openxmlformats.org/officeDocument/2006/relationships/notesSlide"></Relationship><Relationship Id="rId3" Target="../media/image7.png" Type="http://schemas.openxmlformats.org/officeDocument/2006/relationships/image"></Relationship></Relationships>
</file>

<file path=ppt/slides/_rels/slide2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1.xml" Type="http://schemas.openxmlformats.org/officeDocument/2006/relationships/notesSlide"></Relationship></Relationships>
</file>

<file path=ppt/slides/_rels/slide2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2.xml" Type="http://schemas.openxmlformats.org/officeDocument/2006/relationships/notesSlide"></Relationship></Relationships>
</file>

<file path=ppt/slides/_rels/slide2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3.xml" Type="http://schemas.openxmlformats.org/officeDocument/2006/relationships/notesSlide"></Relationship></Relationships>
</file>

<file path=ppt/slides/_rels/slide2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4.xml" Type="http://schemas.openxmlformats.org/officeDocument/2006/relationships/notesSlide"></Relationship><Relationship Id="rId3" Target="../media/image8.png" Type="http://schemas.openxmlformats.org/officeDocument/2006/relationships/image"></Relationship><Relationship Id="rId4" Target="../media/image9.png" Type="http://schemas.openxmlformats.org/officeDocument/2006/relationships/image"></Relationship><Relationship Id="rId5" Target="../media/image10.png" Type="http://schemas.openxmlformats.org/officeDocument/2006/relationships/image"></Relationship><Relationship Id="rId6" Target="../media/image11.png" Type="http://schemas.openxmlformats.org/officeDocument/2006/relationships/image"></Relationship><Relationship Id="rId7" Target="../media/image12.png" Type="http://schemas.openxmlformats.org/officeDocument/2006/relationships/image"></Relationship></Relationships>
</file>

<file path=ppt/slides/_rels/slide2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5.xml" Type="http://schemas.openxmlformats.org/officeDocument/2006/relationships/notesSlide"></Relationship><Relationship Id="rId3" Target="../media/image13.png" Type="http://schemas.openxmlformats.org/officeDocument/2006/relationships/image"></Relationship></Relationships>
</file>

<file path=ppt/slides/_rels/slide2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6.xml" Type="http://schemas.openxmlformats.org/officeDocument/2006/relationships/notesSlide"></Relationship><Relationship Id="rId3" Target="../media/image14.jpg" Type="http://schemas.openxmlformats.org/officeDocument/2006/relationships/image"></Relationship></Relationships>
</file>

<file path=ppt/slides/_rels/slide2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7.xml" Type="http://schemas.openxmlformats.org/officeDocument/2006/relationships/notesSlide"></Relationship><Relationship Id="rId3" Target="../media/image15.jpg" Type="http://schemas.openxmlformats.org/officeDocument/2006/relationships/image"></Relationship><Relationship Id="rId4" Target="../media/image16.jpg" Type="http://schemas.openxmlformats.org/officeDocument/2006/relationships/image"></Relationship><Relationship Id="rId5" Target="../media/image17.jpg" Type="http://schemas.openxmlformats.org/officeDocument/2006/relationships/image"></Relationship></Relationships>
</file>

<file path=ppt/slides/_rels/slide2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8.xml" Type="http://schemas.openxmlformats.org/officeDocument/2006/relationships/notesSlide"></Relationship><Relationship Id="rId3" Target="../media/image18.jpg" Type="http://schemas.openxmlformats.org/officeDocument/2006/relationships/image"></Relationship><Relationship Id="rId4" Target="../media/image19.jpg" Type="http://schemas.openxmlformats.org/officeDocument/2006/relationships/image"></Relationship></Relationships>
</file>

<file path=ppt/slides/_rels/slide2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9.xml" Type="http://schemas.openxmlformats.org/officeDocument/2006/relationships/notesSlide"></Relationship><Relationship Id="rId3" Target="../media/image20.jpg" Type="http://schemas.openxmlformats.org/officeDocument/2006/relationships/image"></Relationship><Relationship Id="rId4" Target="../media/image21.jpg" Type="http://schemas.openxmlformats.org/officeDocument/2006/relationships/image"></Relationship><Relationship Id="rId5" Target="http://drive.google.com/file/d/1EpSbbLvwpKgj3fdTS7qQa-ojMYv4NXS0/view" TargetMode="External" Type="http://schemas.openxmlformats.org/officeDocument/2006/relationships/hyperlink"></Relationship><Relationship Id="rId6" Target="../media/image22.jpg" Type="http://schemas.openxmlformats.org/officeDocument/2006/relationships/image"></Relationship></Relationships>
</file>

<file path=ppt/slides/_rels/slide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3.xml" Type="http://schemas.openxmlformats.org/officeDocument/2006/relationships/notesSlide"></Relationship></Relationships>
</file>

<file path=ppt/slides/_rels/slide3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30.xml" Type="http://schemas.openxmlformats.org/officeDocument/2006/relationships/notesSlide"></Relationship><Relationship Id="rId3" Target="../media/image23.png" Type="http://schemas.openxmlformats.org/officeDocument/2006/relationships/image"></Relationship></Relationships>
</file>

<file path=ppt/slides/_rels/slide3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31.xml" Type="http://schemas.openxmlformats.org/officeDocument/2006/relationships/notesSlide"></Relationship><Relationship Id="rId3" Target="../media/image24.png" Type="http://schemas.openxmlformats.org/officeDocument/2006/relationships/image"></Relationship></Relationships>
</file>

<file path=ppt/slides/_rels/slide3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32.xml" Type="http://schemas.openxmlformats.org/officeDocument/2006/relationships/notesSlide"></Relationship></Relationships>
</file>

<file path=ppt/slides/_rels/slide3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33.xml" Type="http://schemas.openxmlformats.org/officeDocument/2006/relationships/notesSlide"></Relationship><Relationship Id="rId3" Target="../media/image25.jpg" Type="http://schemas.openxmlformats.org/officeDocument/2006/relationships/image"></Relationship></Relationships>
</file>

<file path=ppt/slides/_rels/slide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4.xml" Type="http://schemas.openxmlformats.org/officeDocument/2006/relationships/notesSlide"></Relationship></Relationships>
</file>

<file path=ppt/slides/_rels/slide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5.xml" Type="http://schemas.openxmlformats.org/officeDocument/2006/relationships/notesSlide"></Relationship></Relationships>
</file>

<file path=ppt/slides/_rels/slide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6.xml" Type="http://schemas.openxmlformats.org/officeDocument/2006/relationships/notesSlide"></Relationship></Relationships>
</file>

<file path=ppt/slides/_rels/slide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7.xml" Type="http://schemas.openxmlformats.org/officeDocument/2006/relationships/notesSlide"></Relationship></Relationships>
</file>

<file path=ppt/slides/_rels/slide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8.xml" Type="http://schemas.openxmlformats.org/officeDocument/2006/relationships/notesSlide"></Relationship></Relationships>
</file>

<file path=ppt/slides/_rels/slide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9.xml" Type="http://schemas.openxmlformats.org/officeDocument/2006/relationships/notesSlide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5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" name="Google Shape;56;p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anchorCtr="0" bIns="91425" lIns="91425" rIns="91425" spcFirstLastPara="1" tIns="91425" wrap="square">
            <a:noAutofit/>
          </a:bodyPr>
          <a:lstStyle/>
          <a:p>
            <a:pPr algn="ct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7" name="Google Shape;57;p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ct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8" name="Google Shape;58;p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1819965" y="485913"/>
            <a:ext cx="9144000" cy="51767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9" name="Google Shape;59;p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832163" y="239725"/>
            <a:ext cx="1000125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0" name="Google Shape;60;p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883200"/>
            <a:ext cx="7062000" cy="990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cap="none" i="0" lang="en" strike="noStrike" sz="4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Bali Investment Club</a:t>
            </a:r>
            <a:endParaRPr b="1" cap="none" i="0" strike="noStrike" sz="48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" name="Google Shape;61;p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2571750"/>
            <a:ext cx="8256900" cy="6063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cap="none" i="0" lang="en" strike="noStrike" sz="24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Invest in Bali | Live in Paradise | Join the Club </a:t>
            </a:r>
            <a:endParaRPr b="1" cap="none" i="0" strike="noStrike" sz="24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2" name="Google Shape;62;p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360175"/>
            <a:ext cx="8256900" cy="6063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cap="none" dirty="0" i="0" lang="en" strike="noStrike" sz="1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Investment Prospectus | August 2020</a:t>
            </a:r>
            <a:endParaRPr b="1" cap="none" dirty="0" i="0" strike="noStrike" sz="18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17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" name="Google Shape;118;p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Is BIC for you?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9" name="Google Shape;119;p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52475"/>
            <a:ext cx="8520600" cy="2813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1600">
                <a:uFillTx/>
              </a:rPr>
              <a:t>If you are a conscious investor or entrepreneur with </a:t>
            </a:r>
            <a:r>
              <a:rPr b="1" lang="en" sz="1600" u="sng">
                <a:uFillTx/>
              </a:rPr>
              <a:t>USD $25,000*</a:t>
            </a:r>
            <a:r>
              <a:rPr b="1" lang="en" sz="1600">
                <a:uFillTx/>
              </a:rPr>
              <a:t> and: </a:t>
            </a:r>
            <a:endParaRPr b="1" sz="1600">
              <a:uFillTx/>
            </a:endParaRPr>
          </a:p>
          <a:p>
            <a:pPr algn="l" indent="-3302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➢"/>
            </a:pPr>
            <a:r>
              <a:rPr lang="en" sz="1600">
                <a:uFillTx/>
              </a:rPr>
              <a:t>Live in Bali with a KITAS** </a:t>
            </a:r>
            <a:r>
              <a:rPr b="1" lang="en" sz="1600">
                <a:uFillTx/>
              </a:rPr>
              <a:t>OR</a:t>
            </a:r>
            <a:r>
              <a:rPr lang="en" sz="1600">
                <a:uFillTx/>
              </a:rPr>
              <a:t> want to live in Bali with a KITAS (2+ years),</a:t>
            </a:r>
            <a:endParaRPr sz="1600">
              <a:uFillTx/>
            </a:endParaRPr>
          </a:p>
          <a:p>
            <a:pPr algn="l" indent="-3302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" sz="1600">
                <a:uFillTx/>
              </a:rPr>
              <a:t>Seek paradigm-shifting investments with a positive ROI </a:t>
            </a:r>
            <a:r>
              <a:rPr b="1" lang="en" sz="1600">
                <a:uFillTx/>
              </a:rPr>
              <a:t>OR</a:t>
            </a:r>
            <a:r>
              <a:rPr lang="en" sz="1600">
                <a:uFillTx/>
              </a:rPr>
              <a:t> want to establish a business in Bali,</a:t>
            </a:r>
            <a:endParaRPr sz="1600">
              <a:uFillTx/>
            </a:endParaRPr>
          </a:p>
          <a:p>
            <a:pPr algn="l" indent="-3302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" sz="1600">
                <a:uFillTx/>
              </a:rPr>
              <a:t>Want to support the local people and land of Bali,</a:t>
            </a:r>
            <a:endParaRPr sz="1600">
              <a:uFillTx/>
            </a:endParaRPr>
          </a:p>
          <a:p>
            <a:pPr algn="l" indent="-3302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" sz="1600">
                <a:uFillTx/>
              </a:rPr>
              <a:t>Value a network of like-minded leaders, entrepreneurs and investors that share the vision, mission and resources to actualize the new paradigm...</a:t>
            </a:r>
            <a:endParaRPr sz="16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b="1" lang="en" sz="1600">
                <a:uFillTx/>
              </a:rPr>
              <a:t>...then we invite you to invest in Bali, live in paradise, and join the club. </a:t>
            </a:r>
            <a:br>
              <a:rPr i="1" lang="en" sz="1200">
                <a:uFillTx/>
              </a:rPr>
            </a:br>
            <a:endParaRPr i="1" sz="1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0" name="Google Shape;120;p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35200"/>
            <a:ext cx="5812800" cy="260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cap="none" i="1" lang="en" strike="noStrike" sz="12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*$29,000 membership fee as a tax-deductible donation for US/UK citizens</a:t>
            </a:r>
            <a:br>
              <a:rPr b="0" cap="none" i="1" lang="en" strike="noStrike" sz="12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cap="none" i="1" lang="en" strike="noStrike" sz="12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**$5,000 discount for existing KITAS holders</a:t>
            </a:r>
            <a:endParaRPr b="0" cap="none" i="0" strike="noStrike" sz="1400" u="none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24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5" name="Google Shape;125;p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" y="0"/>
            <a:ext cx="9144002" cy="6827337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6" name="Google Shape;126;p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8862" y="327981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Becoming a Member</a:t>
            </a:r>
            <a:endParaRPr sz="32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30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1" name="Google Shape;131;p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Becoming a Member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2" name="Google Shape;132;p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0825" y="1461025"/>
            <a:ext cx="8381700" cy="15603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500">
                <a:solidFill>
                  <a:srgbClr val="FFFFFF"/>
                </a:solidFill>
                <a:uFillTx/>
              </a:rPr>
              <a:t>BIC invites a limited number of members to join the club each month, and is selective based on a number of factors. There is a USD $1,000 deposit which is refunded to unsuccessful applicants. </a:t>
            </a:r>
            <a:r>
              <a:rPr lang="en" sz="1500">
                <a:uFillTx/>
              </a:rPr>
              <a:t>Remainder payment of USD $24,000*</a:t>
            </a:r>
            <a:r>
              <a:rPr lang="en" sz="1500">
                <a:solidFill>
                  <a:srgbClr val="FFFFFF"/>
                </a:solidFill>
                <a:uFillTx/>
              </a:rPr>
              <a:t> must be made within 48 hours of approval.</a:t>
            </a:r>
            <a:endParaRPr sz="150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3" name="Google Shape;133;p1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7433" y="2146825"/>
            <a:ext cx="9454347" cy="2604790"/>
            <a:chOff x="107433" y="2146825"/>
            <a:chExt cx="9454347" cy="2604790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4" name="Google Shape;134;p12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07433" y="2157650"/>
              <a:ext cx="1915527" cy="1735150"/>
              <a:chOff x="3154233" y="1852850"/>
              <a:chExt cx="1915527" cy="1735150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5" name="Google Shape;135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3485717" y="3079475"/>
                <a:ext cx="1294800" cy="133500"/>
              </a:xfrm>
              <a:prstGeom prst="rect">
                <a:avLst/>
              </a:prstGeom>
              <a:solidFill>
                <a:srgbClr val="582B52"/>
              </a:solidFill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anchorCtr="0" bIns="91425" lIns="91425" rIns="91425" spcFirstLastPara="1" tIns="91425" wrap="square">
                <a:noAutofit/>
              </a:bodyPr>
              <a:lstStyle/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b="0" cap="none" i="0" strike="noStrike" sz="1400" u="none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6" name="Google Shape;136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3154233" y="3216600"/>
                <a:ext cx="692700" cy="371400"/>
              </a:xfrm>
              <a:prstGeom prst="rect">
                <a:avLst/>
              </a:prstGeom>
              <a:noFill/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t" anchorCtr="0" bIns="91425" lIns="91425" rIns="91425" spcFirstLastPara="1" tIns="91425" wrap="square">
                <a:noAutofit/>
              </a:bodyPr>
              <a:lstStyle/>
              <a:p>
                <a:pPr algn="ctr" indent="0" lvl="0" marL="0" marR="0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cap="none" i="0" lang="en" strike="noStrike" sz="1200" u="none">
                    <a:solidFill>
                      <a:schemeClr val="lt1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Step 1</a:t>
                </a:r>
                <a:endParaRPr b="1" cap="none" i="0" strike="noStrike" sz="12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7" name="Google Shape;137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3386760" y="1852850"/>
                <a:ext cx="1683000" cy="943800"/>
              </a:xfrm>
              <a:prstGeom prst="rect">
                <a:avLst/>
              </a:prstGeom>
              <a:noFill/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t" anchorCtr="0" bIns="91425" lIns="91425" rIns="91425" spcFirstLastPara="1" tIns="91425" wrap="square">
                <a:noAutofit/>
              </a:bodyPr>
              <a:lstStyle/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1" cap="none" i="0" lang="en" strike="noStrike" sz="800" u="none">
                    <a:solidFill>
                      <a:schemeClr val="lt1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Submit Application and </a:t>
                </a: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1" cap="none" i="0" lang="en" strike="noStrike" sz="800" u="none">
                    <a:solidFill>
                      <a:schemeClr val="lt1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$1,000 Deposit</a:t>
                </a: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grpSp>
            <p:nvGrp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8" name="Google Shape;138;p12"/>
  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<p:nvPr/>
            </p:nvGrpSpPr>
  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3435870" y="2800065"/>
                <a:ext cx="92400" cy="411825"/>
                <a:chOff x="845575" y="2563700"/>
                <a:chExt cx="92400" cy="411825"/>
              </a:xfrm>
            </p:grpSpPr>
            <p:sp>
              <p:nv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9" name="Google Shape;139;p12"/>
  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<a:spLocks/>
                </p:cNvSpPr>
                <p:nvPr/>
              </p:nv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bodyPr anchor="ctr" anchorCtr="0" bIns="91425" lIns="91425" rIns="91425" spcFirstLastPara="1" tIns="91425" wrap="square">
                  <a:noAutofit/>
                </a:bodyPr>
                <a:lstStyle/>
                <a:p>
                  <a:pPr algn="l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b="0" cap="none" i="0" strike="noStrike" sz="1400" u="none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0" name="Google Shape;140;p12"/>
    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  <p:nvPr/>
              </p:nvCxn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FFFFF"/>
                  </a:solidFill>
                  <a:prstDash val="solid"/>
                  <a:round/>
                  <a:headEnd len="sm" type="none" w="sm"/>
                  <a:tailEnd len="sm" type="none" w="sm"/>
                </a:ln>
              </p:spPr>
            </p:cxnSp>
          </p:grpSp>
        </p:grpSp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1" name="Google Shape;141;p12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370996" y="3007396"/>
              <a:ext cx="1928205" cy="1744206"/>
              <a:chOff x="1828196" y="2702596"/>
              <a:chExt cx="1928205" cy="1744206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2" name="Google Shape;142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2191011" y="3079475"/>
                <a:ext cx="1294800" cy="133500"/>
              </a:xfrm>
              <a:prstGeom prst="rect">
                <a:avLst/>
              </a:prstGeom>
              <a:solidFill>
                <a:srgbClr val="701C7F"/>
              </a:solidFill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anchorCtr="0" bIns="91425" lIns="91425" rIns="91425" spcFirstLastPara="1" tIns="91425" wrap="square">
                <a:noAutofit/>
              </a:bodyPr>
              <a:lstStyle/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b="0" cap="none" i="0" strike="noStrike" sz="1400" u="none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3" name="Google Shape;143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1828196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t" anchorCtr="0" bIns="91425" lIns="91425" rIns="91425" spcFirstLastPara="1" tIns="91425" wrap="square">
                <a:noAutofit/>
              </a:bodyPr>
              <a:lstStyle/>
              <a:p>
                <a:pPr algn="ctr" indent="0" lvl="0" marL="0" marR="0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cap="none" i="0" lang="en" strike="noStrike" sz="1200" u="none">
                    <a:solidFill>
                      <a:schemeClr val="lt1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Step 2</a:t>
                </a:r>
                <a:endParaRPr b="1" cap="none" i="0" strike="noStrike" sz="12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4" name="Google Shape;144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2073401" y="3503002"/>
                <a:ext cx="1683000" cy="943800"/>
              </a:xfrm>
              <a:prstGeom prst="rect">
                <a:avLst/>
              </a:prstGeom>
              <a:noFill/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t" anchorCtr="0" bIns="91425" lIns="91425" rIns="91425" spcFirstLastPara="1" tIns="91425" wrap="square">
                <a:noAutofit/>
              </a:bodyPr>
              <a:lstStyle/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1" cap="none" i="0" lang="en" strike="noStrike" sz="800" u="none">
                    <a:solidFill>
                      <a:schemeClr val="lt1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Interview with BIC Founder</a:t>
                </a: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grpSp>
            <p:nvGrp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5" name="Google Shape;145;p12"/>
  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<p:nvPr/>
            </p:nvGrpSpPr>
  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 rot="10800000">
                <a:off x="2149293" y="3079467"/>
                <a:ext cx="92400" cy="411825"/>
                <a:chOff x="2072481" y="2563700"/>
                <a:chExt cx="92400" cy="411825"/>
              </a:xfrm>
            </p:grpSpPr>
            <p:cxnSp>
              <p:nvCxn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6" name="Google Shape;146;p12"/>
    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  <p:nvPr/>
              </p:nvCxn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2118681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FFFFF"/>
                  </a:solidFill>
                  <a:prstDash val="solid"/>
                  <a:round/>
                  <a:headEnd len="sm" type="none" w="sm"/>
                  <a:tailEnd len="sm" type="none" w="sm"/>
                </a:ln>
              </p:spPr>
            </p:cxnSp>
            <p:sp>
              <p:nv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7" name="Google Shape;147;p12"/>
  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<a:spLocks/>
                </p:cNvSpPr>
                <p:nvPr/>
              </p:nv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2072481" y="2563700"/>
                  <a:ext cx="92400" cy="92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bodyPr anchor="ctr" anchorCtr="0" bIns="91425" lIns="91425" rIns="91425" spcFirstLastPara="1" tIns="91425" wrap="square">
                  <a:noAutofit/>
                </a:bodyPr>
                <a:lstStyle/>
                <a:p>
                  <a:pPr algn="l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b="0" cap="none" i="0" strike="noStrike" sz="1400" u="none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8" name="Google Shape;148;p12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697033" y="2157650"/>
              <a:ext cx="1915527" cy="1735150"/>
              <a:chOff x="3154233" y="1852850"/>
              <a:chExt cx="1915527" cy="1735150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9" name="Google Shape;149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3485717" y="3079475"/>
                <a:ext cx="1294800" cy="133500"/>
              </a:xfrm>
              <a:prstGeom prst="rect">
                <a:avLst/>
              </a:prstGeom>
              <a:solidFill>
                <a:srgbClr val="582B52"/>
              </a:solidFill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anchorCtr="0" bIns="91425" lIns="91425" rIns="91425" spcFirstLastPara="1" tIns="91425" wrap="square">
                <a:noAutofit/>
              </a:bodyPr>
              <a:lstStyle/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b="0" cap="none" i="0" strike="noStrike" sz="1400" u="none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0" name="Google Shape;150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3154233" y="3216600"/>
                <a:ext cx="692700" cy="371400"/>
              </a:xfrm>
              <a:prstGeom prst="rect">
                <a:avLst/>
              </a:prstGeom>
              <a:noFill/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t" anchorCtr="0" bIns="91425" lIns="91425" rIns="91425" spcFirstLastPara="1" tIns="91425" wrap="square">
                <a:noAutofit/>
              </a:bodyPr>
              <a:lstStyle/>
              <a:p>
                <a:pPr algn="ctr" indent="0" lvl="0" marL="0" marR="0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cap="none" i="0" lang="en" strike="noStrike" sz="1200" u="none">
                    <a:solidFill>
                      <a:schemeClr val="lt1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Step 3</a:t>
                </a:r>
                <a:endParaRPr b="1" cap="none" i="0" strike="noStrike" sz="12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1" name="Google Shape;151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3386760" y="1852850"/>
                <a:ext cx="1683000" cy="943800"/>
              </a:xfrm>
              <a:prstGeom prst="rect">
                <a:avLst/>
              </a:prstGeom>
              <a:noFill/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t" anchorCtr="0" bIns="91425" lIns="91425" rIns="91425" spcFirstLastPara="1" tIns="91425" wrap="square">
                <a:noAutofit/>
              </a:bodyPr>
              <a:lstStyle/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1" cap="none" i="0" lang="en" strike="noStrike" sz="800" u="none">
                    <a:solidFill>
                      <a:schemeClr val="lt1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Receive Invitation to Join</a:t>
                </a: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grpSp>
            <p:nvGrp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2" name="Google Shape;152;p12"/>
  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<p:nvPr/>
            </p:nvGrpSpPr>
  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3435870" y="2800065"/>
                <a:ext cx="92400" cy="411825"/>
                <a:chOff x="845575" y="2563700"/>
                <a:chExt cx="92400" cy="411825"/>
              </a:xfrm>
            </p:grpSpPr>
            <p:sp>
              <p:nv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3" name="Google Shape;153;p12"/>
  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<a:spLocks/>
                </p:cNvSpPr>
                <p:nvPr/>
              </p:nv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bodyPr anchor="ctr" anchorCtr="0" bIns="91425" lIns="91425" rIns="91425" spcFirstLastPara="1" tIns="91425" wrap="square">
                  <a:noAutofit/>
                </a:bodyPr>
                <a:lstStyle/>
                <a:p>
                  <a:pPr algn="l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b="0" cap="none" i="0" strike="noStrike" sz="1400" u="none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4" name="Google Shape;154;p12"/>
    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  <p:nvPr/>
              </p:nvCxn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FFFFF"/>
                  </a:solidFill>
                  <a:prstDash val="solid"/>
                  <a:round/>
                  <a:headEnd len="sm" type="none" w="sm"/>
                  <a:tailEnd len="sm" type="none" w="sm"/>
                </a:ln>
              </p:spPr>
            </p:cxnSp>
          </p:grpSp>
        </p:grpSp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5" name="Google Shape;155;p12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955987" y="3007396"/>
              <a:ext cx="1935010" cy="1744206"/>
              <a:chOff x="4413187" y="2702596"/>
              <a:chExt cx="1935010" cy="1744206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6" name="Google Shape;156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4780421" y="3079475"/>
                <a:ext cx="1294800" cy="133500"/>
              </a:xfrm>
              <a:prstGeom prst="rect">
                <a:avLst/>
              </a:prstGeom>
              <a:solidFill>
                <a:srgbClr val="701C7F"/>
              </a:solidFill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anchorCtr="0" bIns="91425" lIns="91425" rIns="91425" spcFirstLastPara="1" tIns="91425" wrap="square">
                <a:noAutofit/>
              </a:bodyPr>
              <a:lstStyle/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b="0" cap="none" i="0" strike="noStrike" sz="1400" u="none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7" name="Google Shape;157;p12"/>
  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<p:nvPr/>
            </p:nvGrpSpPr>
  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 rot="10800000">
                <a:off x="473741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8" name="Google Shape;158;p12"/>
    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  <p:nvPr/>
              </p:nvCxn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FFFFF"/>
                  </a:solidFill>
                  <a:prstDash val="solid"/>
                  <a:round/>
                  <a:headEnd len="sm" type="none" w="sm"/>
                  <a:tailEnd len="sm" type="none" w="sm"/>
                </a:ln>
              </p:spPr>
            </p:cxnSp>
            <p:sp>
              <p:nv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9" name="Google Shape;159;p12"/>
  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<a:spLocks/>
                </p:cNvSpPr>
                <p:nvPr/>
              </p:nv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bodyPr anchor="ctr" anchorCtr="0" bIns="91425" lIns="91425" rIns="91425" spcFirstLastPara="1" tIns="91425" wrap="square">
                  <a:noAutofit/>
                </a:bodyPr>
                <a:lstStyle/>
                <a:p>
                  <a:pPr algn="l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b="0" cap="none" i="0" strike="noStrike" sz="1400" u="none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0" name="Google Shape;160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4413187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t" anchorCtr="0" bIns="91425" lIns="91425" rIns="91425" spcFirstLastPara="1" tIns="91425" wrap="square">
                <a:noAutofit/>
              </a:bodyPr>
              <a:lstStyle/>
              <a:p>
                <a:pPr algn="ctr" indent="0" lvl="0" marL="0" marR="0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cap="none" i="0" lang="en" strike="noStrike" sz="1200" u="none">
                    <a:solidFill>
                      <a:schemeClr val="lt1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Step 4</a:t>
                </a:r>
                <a:endParaRPr b="1" cap="none" i="0" strike="noStrike" sz="12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1" name="Google Shape;161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4665197" y="3503002"/>
                <a:ext cx="1683000" cy="943800"/>
              </a:xfrm>
              <a:prstGeom prst="rect">
                <a:avLst/>
              </a:prstGeom>
              <a:noFill/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t" anchorCtr="0" bIns="91425" lIns="91425" rIns="91425" spcFirstLastPara="1" tIns="91425" wrap="square">
                <a:noAutofit/>
              </a:bodyPr>
              <a:lstStyle/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1" cap="none" i="0" lang="en" strike="noStrike" sz="800" u="none">
                    <a:solidFill>
                      <a:srgbClr val="FFFFFF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Sign Membership Agreement &amp; Make Balance Payment </a:t>
                </a:r>
                <a:endParaRPr b="1" cap="none" i="0" strike="noStrike" sz="800" u="none">
                  <a:solidFill>
                    <a:srgbClr val="FFFFFF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rgbClr val="FFFFFF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cap="none" i="0" lang="en" strike="noStrike" sz="800" u="none">
                    <a:solidFill>
                      <a:srgbClr val="FFFFFF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Must be completed within 48 hours of approval</a:t>
                </a:r>
                <a:endParaRPr b="0" cap="none" i="0" strike="noStrike" sz="800" u="none">
                  <a:solidFill>
                    <a:srgbClr val="FFFFFF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2" name="Google Shape;162;p12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250557" y="2157650"/>
              <a:ext cx="1953773" cy="1735150"/>
              <a:chOff x="5707757" y="1852850"/>
              <a:chExt cx="1953773" cy="1735150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3" name="Google Shape;163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6075125" y="3079475"/>
                <a:ext cx="1294800" cy="133500"/>
              </a:xfrm>
              <a:prstGeom prst="rect">
                <a:avLst/>
              </a:prstGeom>
              <a:solidFill>
                <a:srgbClr val="582B52"/>
              </a:solidFill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anchorCtr="0" bIns="91425" lIns="91425" rIns="91425" spcFirstLastPara="1" tIns="91425" wrap="square">
                <a:noAutofit/>
              </a:bodyPr>
              <a:lstStyle/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b="0" cap="none" i="0" strike="noStrike" sz="1400" u="none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4" name="Google Shape;164;p12"/>
  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<p:nvPr/>
            </p:nvGrpSpPr>
  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6031394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5" name="Google Shape;165;p12"/>
    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  <p:nvPr/>
              </p:nvCxn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FFFFF"/>
                  </a:solidFill>
                  <a:prstDash val="solid"/>
                  <a:round/>
                  <a:headEnd len="sm" type="none" w="sm"/>
                  <a:tailEnd len="sm" type="none" w="sm"/>
                </a:ln>
              </p:spPr>
            </p:cxnSp>
            <p:sp>
              <p:nv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6" name="Google Shape;166;p12"/>
  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<a:spLocks/>
                </p:cNvSpPr>
                <p:nvPr/>
              </p:nv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bodyPr anchor="ctr" anchorCtr="0" bIns="91425" lIns="91425" rIns="91425" spcFirstLastPara="1" tIns="91425" wrap="square">
                  <a:noAutofit/>
                </a:bodyPr>
                <a:lstStyle/>
                <a:p>
                  <a:pPr algn="l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b="0" cap="none" i="0" strike="noStrike" sz="1400" u="none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7" name="Google Shape;167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5707757" y="3216600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t" anchorCtr="0" bIns="91425" lIns="91425" rIns="91425" spcFirstLastPara="1" tIns="91425" wrap="square">
                <a:noAutofit/>
              </a:bodyPr>
              <a:lstStyle/>
              <a:p>
                <a:pPr algn="ctr" indent="0" lvl="0" marL="0" marR="0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cap="none" i="0" lang="en" strike="noStrike" sz="1200" u="none">
                    <a:solidFill>
                      <a:srgbClr val="FFFFFF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Step 5</a:t>
                </a:r>
                <a:endParaRPr b="1" cap="none" i="0" strike="noStrike" sz="1200" u="none">
                  <a:solidFill>
                    <a:srgbClr val="FFFFFF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8" name="Google Shape;168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5978530" y="1852850"/>
                <a:ext cx="1683000" cy="943800"/>
              </a:xfrm>
              <a:prstGeom prst="rect">
                <a:avLst/>
              </a:prstGeom>
              <a:noFill/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t" anchorCtr="0" bIns="91425" lIns="91425" rIns="91425" spcFirstLastPara="1" tIns="91425" wrap="square">
                <a:noAutofit/>
              </a:bodyPr>
              <a:lstStyle/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1" cap="none" i="0" lang="en" strike="noStrike" sz="800" u="none">
                    <a:solidFill>
                      <a:schemeClr val="lt1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Receive Membership ID &amp; Legal Documents</a:t>
                </a:r>
                <a:endParaRPr b="1" cap="none" i="0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9" name="Google Shape;169;p12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547675" y="3007400"/>
              <a:ext cx="1587123" cy="1744215"/>
              <a:chOff x="7003992" y="2702587"/>
              <a:chExt cx="2142444" cy="1744215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0" name="Google Shape;170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7369837" y="3079475"/>
                <a:ext cx="1776600" cy="133500"/>
              </a:xfrm>
              <a:prstGeom prst="rect">
                <a:avLst/>
              </a:prstGeom>
              <a:solidFill>
                <a:srgbClr val="701C7F"/>
              </a:solidFill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anchorCtr="0" bIns="91425" lIns="91425" rIns="91425" spcFirstLastPara="1" tIns="91425" wrap="square">
                <a:noAutofit/>
              </a:bodyPr>
              <a:lstStyle/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b="0" cap="none" i="0" strike="noStrike" sz="1400" u="none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1" name="Google Shape;171;p12"/>
  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<p:nvPr/>
            </p:nvCxn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 rot="10800000">
                <a:off x="7374421" y="3079467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type="none" w="sm"/>
                <a:tailEnd len="sm" type="none" w="sm"/>
              </a:ln>
            </p:spPr>
          </p:cxn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2" name="Google Shape;172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7003992" y="2702587"/>
                <a:ext cx="843300" cy="371400"/>
              </a:xfrm>
              <a:prstGeom prst="rect">
                <a:avLst/>
              </a:prstGeom>
              <a:noFill/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t" anchorCtr="0" bIns="91425" lIns="91425" rIns="91425" spcFirstLastPara="1" tIns="91425" wrap="square">
                <a:noAutofit/>
              </a:bodyPr>
              <a:lstStyle/>
              <a:p>
                <a:pPr algn="ctr" indent="0" lvl="0" marL="0" marR="0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cap="none" i="0" lang="en" strike="noStrike" sz="1200" u="none">
                    <a:solidFill>
                      <a:srgbClr val="FFFFFF"/>
                    </a:solidFill>
                    <a:uFillTx/>
                    <a:latin typeface="Roboto"/>
                    <a:ea typeface="Roboto"/>
                    <a:cs typeface="Roboto"/>
                    <a:sym typeface="Roboto"/>
                  </a:rPr>
                  <a:t>Step 6</a:t>
                </a:r>
                <a:endParaRPr b="1" cap="none" i="0" strike="noStrike" sz="1200" u="none">
                  <a:solidFill>
                    <a:srgbClr val="FFFFFF"/>
                  </a:solidFill>
                  <a:uFillTx/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3" name="Google Shape;173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7256967" y="3503002"/>
                <a:ext cx="1683000" cy="943800"/>
              </a:xfrm>
              <a:prstGeom prst="rect">
                <a:avLst/>
              </a:prstGeom>
              <a:noFill/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t" anchorCtr="0" bIns="91425" lIns="91425" rIns="91425" spcFirstLastPara="1" tIns="91425" wrap="square">
                <a:noAutofit/>
              </a:bodyPr>
              <a:lstStyle/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1" cap="none" i="0" lang="en" strike="noStrike" sz="800" u="none">
                    <a:solidFill>
                      <a:srgbClr val="FFFFFF"/>
                    </a:solidFill>
                    <a:uFillTx/>
                    <a:latin typeface="Roboto"/>
                    <a:ea typeface="Roboto"/>
                    <a:cs typeface="Roboto"/>
                    <a:sym typeface="Roboto"/>
                  </a:rPr>
                  <a:t>Begin KITAS Processing</a:t>
                </a:r>
                <a:endParaRPr b="1" cap="none" i="0" strike="noStrike" sz="800" u="none">
                  <a:solidFill>
                    <a:srgbClr val="FFFFFF"/>
                  </a:solidFill>
                  <a:uFillTx/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b="1" cap="none" i="0" strike="noStrike" sz="800" u="none">
                  <a:solidFill>
                    <a:srgbClr val="FFFFFF"/>
                  </a:solidFill>
                  <a:uFillTx/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cap="none" i="0" lang="en" strike="noStrike" sz="800" u="none">
                    <a:solidFill>
                      <a:srgbClr val="FFFFFF"/>
                    </a:solidFill>
                    <a:uFillTx/>
                    <a:latin typeface="Roboto"/>
                    <a:ea typeface="Roboto"/>
                    <a:cs typeface="Roboto"/>
                    <a:sym typeface="Roboto"/>
                  </a:rPr>
                  <a:t>This process may take up to 2-3 months to complete</a:t>
                </a:r>
                <a:endParaRPr b="0" cap="none" i="0" strike="noStrike" sz="800" u="none">
                  <a:solidFill>
                    <a:srgbClr val="FFFFFF"/>
                  </a:solidFill>
                  <a:uFillTx/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4" name="Google Shape;174;p1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769594" y="3723990"/>
              <a:ext cx="92400" cy="9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91425" lIns="91425" rIns="91425" spcFirstLastPara="1" tIns="91425" wrap="square">
              <a:noAutofit/>
            </a:bodyPr>
            <a:lstStyle/>
            <a:p>
              <a:pPr algn="l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b="0" cap="none" i="0" strike="noStrike" sz="1400" u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5" name="Google Shape;175;p12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088794" y="3100090"/>
              <a:ext cx="92400" cy="411825"/>
              <a:chOff x="845575" y="2563700"/>
              <a:chExt cx="92400" cy="411825"/>
            </a:xfrm>
          </p:grpSpPr>
          <p:cxnSp>
            <p:nvCxn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6" name="Google Shape;176;p12"/>
  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<p:nvPr/>
            </p:nvCxn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type="none" w="sm"/>
                <a:tailEnd len="sm" type="none" w="sm"/>
              </a:ln>
            </p:spPr>
          </p:cxn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7" name="Google Shape;177;p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anchorCtr="0" bIns="91425" lIns="91425" rIns="91425" spcFirstLastPara="1" tIns="91425" wrap="square">
                <a:noAutofit/>
              </a:bodyPr>
              <a:lstStyle/>
              <a:p>
                <a:pPr algn="l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b="0" cap="none" i="0" strike="noStrike" sz="1400" u="none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8" name="Google Shape;178;p1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679432" y="3521400"/>
              <a:ext cx="745800" cy="371400"/>
            </a:xfrm>
            <a:prstGeom prst="rect">
              <a:avLst/>
            </a:prstGeom>
            <a:noFill/>
            <a:ln>
              <a:noFill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t" anchorCtr="0" bIns="91425" lIns="91425" rIns="91425" spcFirstLastPara="1" tIns="91425" wrap="square">
              <a:noAutofit/>
            </a:bodyPr>
            <a:lstStyle/>
            <a:p>
              <a:pPr algn="ctr" indent="0" lvl="0" marL="0" marR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cap="none" i="0" lang="en" strike="noStrike" sz="1200" u="none">
                  <a:solidFill>
                    <a:srgbClr val="FFFFFF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Step 7</a:t>
              </a:r>
              <a:endParaRPr b="1" cap="none" i="0" strike="noStrike" sz="12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9" name="Google Shape;179;p1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878780" y="2146825"/>
              <a:ext cx="1683000" cy="943800"/>
            </a:xfrm>
            <a:prstGeom prst="rect">
              <a:avLst/>
            </a:prstGeom>
            <a:noFill/>
            <a:ln>
              <a:noFill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t" anchorCtr="0" bIns="91425" lIns="91425" rIns="91425" spcFirstLastPara="1" tIns="91425" wrap="square">
              <a:noAutofit/>
            </a:bodyPr>
            <a:lstStyle/>
            <a:p>
              <a:pPr algn="l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b="1" cap="none" i="0" strike="noStrike" sz="8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algn="l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b="1" cap="none" i="0" strike="noStrike" sz="8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algn="l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b="1" cap="none" i="0" strike="noStrike" sz="8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algn="l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b="1" cap="none" i="0" strike="noStrike" sz="8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algn="l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cap="none" i="0" lang="en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Open Club </a:t>
              </a:r>
              <a:endParaRPr b="1" cap="none" i="0" strike="noStrike" sz="8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algn="l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cap="none" i="0" lang="en" strike="noStrike" sz="800" u="none">
                  <a:solidFill>
                    <a:schemeClr val="lt1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Bank Account</a:t>
              </a:r>
              <a:endParaRPr b="1" cap="none" i="0" strike="noStrike" sz="8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0" name="Google Shape;180;p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587600"/>
            <a:ext cx="3927000" cy="260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cap="none" i="1" lang="en" strike="noStrike" sz="10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*$29,000 membership fee as a tax-deductible donation for US/UK citizens. $5,000 discount for existing KITAS holders</a:t>
            </a:r>
            <a:endParaRPr b="0" cap="none" i="0" strike="noStrike" sz="1200" u="none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84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5" name="Google Shape;185;p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Member Benefits</a:t>
            </a:r>
            <a:endParaRPr>
              <a:uFillTx/>
            </a:endParaRP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6" name="Google Shape;186;p13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253063" y="1340286"/>
          <a:ext cx="8694250" cy="3475084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>
                <a:noFill/>
                <a:tableStyleId>{AC01987D-68EA-4680-B14E-C35A1D2969B4}</a:tableStyleId>
              </a:tblPr>
              <a:tblGrid>
                <a:gridCol w="5547800"/>
                <a:gridCol w="1854525"/>
                <a:gridCol w="1291925"/>
              </a:tblGrid>
              <a:tr h="803150"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cap="none" lang="en" strike="noStrike" sz="14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EXAMPLE BASED ON USD $25,000 INVESTMENT</a:t>
                      </a:r>
                      <a:endParaRPr b="1" cap="none" strike="noStrike" sz="14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cap="none" lang="en" strike="noStrike" sz="11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Option A</a:t>
                      </a:r>
                      <a:endParaRPr>
                        <a:uFillTx/>
                      </a:endParaRPr>
                    </a:p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cap="none" lang="en" strike="noStrike" sz="11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Investment Club</a:t>
                      </a:r>
                      <a:endParaRPr b="1" cap="none" strike="noStrike" sz="11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cap="none" i="1" lang="en" strike="noStrike" sz="11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( eg. RSGI Project)</a:t>
                      </a:r>
                      <a:endParaRPr b="0" cap="none" i="1" strike="noStrike" sz="11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cap="none" lang="en" strike="noStrike" sz="11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Option </a:t>
                      </a:r>
                      <a:r>
                        <a:rPr b="1" lang="en" sz="1100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</a:t>
                      </a:r>
                      <a:endParaRPr>
                        <a:uFillTx/>
                      </a:endParaRPr>
                    </a:p>
                    <a:p>
                      <a:pPr algn="l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Business Club</a:t>
                      </a:r>
                      <a:endParaRPr b="1" cap="none" strike="noStrike" sz="11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239025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i="1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100 shares in (RSGI) PT Royal Spice Gardens Indonesia (ROI $115,106)*</a:t>
                      </a:r>
                      <a:endParaRPr cap="none" i="1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cap="none" strike="noStrike" sz="1000" u="none">
                        <a:uFillTx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311050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i="1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Proceeds from the sales of product from a personal vanilla farm with 500 plants (ROI $56,687)*</a:t>
                      </a:r>
                      <a:endParaRPr cap="none" i="1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cap="none" strike="noStrike" sz="1000" u="none">
                        <a:uFillTx/>
                      </a:endParaRPr>
                    </a:p>
                  </a:txBody>
                  <a:tcPr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239025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USD $10,000 in a bank account for investment into existing or new project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cap="none" strike="noStrike" sz="1000" u="none">
                        <a:uFillTx/>
                      </a:endParaRPr>
                    </a:p>
                  </a:txBody>
                  <a:tcPr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239025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 two-year KITAS work visa, with the option to extend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239025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Access to exclusive networking events and investment opportunities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239025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First right of refusal on new investment opportunities 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404925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Access to professional business services; </a:t>
                      </a:r>
                      <a:r>
                        <a:rPr cap="none" lang="en" strike="noStrike" sz="1000" u="none">
                          <a:solidFill>
                            <a:schemeClr val="lt1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finance, legal, accounting and tax advice </a:t>
                      </a: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 m</a:t>
                      </a:r>
                      <a:r>
                        <a:rPr cap="none" lang="en" strike="noStrike" sz="1000" u="none">
                          <a:solidFill>
                            <a:schemeClr val="lt1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inimise tax and maximise returns. 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404925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Access to support for migration: travel, accommodation and recommendations (restaurants, activities, wellness facilities, etc.)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239025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Opportunity to become a founding member and earn 6 figures 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ctr" indent="0" lvl="0"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7" name="Google Shape;187;p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5500" y="4849150"/>
            <a:ext cx="6300300" cy="254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cap="none" i="1" lang="en" strike="noStrike" sz="9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*Projected over 15 years. </a:t>
            </a:r>
            <a:endParaRPr b="0" cap="none" i="1" strike="noStrike" sz="9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91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2" name="Google Shape;192;p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Membership Fee Breakdown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3" name="Google Shape;193;p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52475"/>
            <a:ext cx="43842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200">
                <a:uFillTx/>
              </a:rPr>
              <a:t>Based on a USD $25,000 investment, we allocate the following:</a:t>
            </a:r>
            <a:endParaRPr sz="1200">
              <a:uFillTx/>
            </a:endParaRPr>
          </a:p>
          <a:p>
            <a:pPr algn="l" indent="-3048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➢"/>
            </a:pPr>
            <a:r>
              <a:rPr b="1" lang="en" sz="1200">
                <a:uFillTx/>
              </a:rPr>
              <a:t>Personal BIC Business Account (USD $10,000): </a:t>
            </a:r>
            <a:endParaRPr b="1" sz="1200">
              <a:uFillTx/>
            </a:endParaRPr>
          </a:p>
          <a:p>
            <a:pPr algn="l"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>
                <a:uFillTx/>
              </a:rPr>
              <a:t>Freedom of making investments within BIC ventures portfolio and/or individual business activities</a:t>
            </a:r>
            <a:endParaRPr sz="1200">
              <a:uFillTx/>
            </a:endParaRPr>
          </a:p>
          <a:p>
            <a:pPr algn="l"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b="1" lang="en" sz="1200">
                <a:uFillTx/>
              </a:rPr>
              <a:t>Club Costs (USD $8,250): </a:t>
            </a:r>
            <a:endParaRPr b="1" sz="1200">
              <a:uFillTx/>
            </a:endParaRPr>
          </a:p>
          <a:p>
            <a:pPr algn="l"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>
                <a:uFillTx/>
              </a:rPr>
              <a:t>Operations, membership services, KITAS</a:t>
            </a:r>
            <a:endParaRPr sz="1200">
              <a:uFillTx/>
            </a:endParaRPr>
          </a:p>
          <a:p>
            <a:pPr algn="l"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b="1" lang="en" sz="1200">
                <a:uFillTx/>
              </a:rPr>
              <a:t>Programs (USD $3,000)</a:t>
            </a:r>
            <a:r>
              <a:rPr lang="en" sz="1200">
                <a:uFillTx/>
              </a:rPr>
              <a:t>: </a:t>
            </a:r>
            <a:endParaRPr sz="1200">
              <a:uFillTx/>
            </a:endParaRPr>
          </a:p>
          <a:p>
            <a:pPr algn="l"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>
                <a:uFillTx/>
              </a:rPr>
              <a:t>Vocational and charitable assistance programs to aid the local Balinese communities</a:t>
            </a:r>
            <a:endParaRPr sz="1200">
              <a:uFillTx/>
            </a:endParaRPr>
          </a:p>
          <a:p>
            <a:pPr algn="l"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b="1" lang="en" sz="1200">
                <a:uFillTx/>
              </a:rPr>
              <a:t>Club Investment Capital (USD $2,500): </a:t>
            </a:r>
            <a:endParaRPr b="1" sz="1200">
              <a:uFillTx/>
            </a:endParaRPr>
          </a:p>
          <a:p>
            <a:pPr algn="l"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>
                <a:uFillTx/>
              </a:rPr>
              <a:t>Capital for Founding Members to invest</a:t>
            </a:r>
            <a:endParaRPr sz="1200">
              <a:uFillTx/>
            </a:endParaRPr>
          </a:p>
          <a:p>
            <a:pPr algn="l"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➢"/>
            </a:pPr>
            <a:r>
              <a:rPr b="1" lang="en" sz="1200">
                <a:uFillTx/>
              </a:rPr>
              <a:t>Club Cash Reserves (USD $1,250): </a:t>
            </a:r>
            <a:endParaRPr b="1" sz="1200">
              <a:uFillTx/>
            </a:endParaRPr>
          </a:p>
          <a:p>
            <a:pPr algn="l"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>
                <a:uFillTx/>
              </a:rPr>
              <a:t>Cash flow is king. The club keeps cash on reserve for miscellaneous expenses</a:t>
            </a:r>
            <a:endParaRPr sz="12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br>
              <a:rPr i="1" lang="en" sz="1000">
                <a:uFillTx/>
              </a:rPr>
            </a:br>
            <a:r>
              <a:rPr i="1" lang="en" sz="1000">
                <a:uFillTx/>
              </a:rPr>
              <a:t>*$5,000 discount for KITAS holders </a:t>
            </a:r>
            <a:endParaRPr i="1" sz="10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i="1" sz="8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i="1" sz="8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i="1" lang="en" sz="800">
                <a:uFillTx/>
              </a:rPr>
              <a:t>$5,000 discount for KITAS Holders</a:t>
            </a:r>
            <a:endParaRPr i="1" sz="8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sz="12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4" name="Google Shape;194;p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71125" y="1378375"/>
            <a:ext cx="3709326" cy="356112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how="0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9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9" name="Google Shape;199;p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Opening a Club Bank Account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0" name="Google Shape;200;p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463175"/>
            <a:ext cx="46932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uFillTx/>
            </a:endParaRPr>
          </a:p>
          <a:p>
            <a:pPr algn="just"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>
                <a:uFillTx/>
              </a:rPr>
              <a:t>Once a member’s KITAS has been successfully processed, a club bank account will be opened in their name, with access to USD $10,000 for the purpose of making investments within BIC ventures portfolio and/or individual business activity. </a:t>
            </a:r>
            <a:endParaRPr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1" name="Google Shape;201;p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76825" y="1975988"/>
            <a:ext cx="4067175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2" name="Google Shape;202;p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43675" y="153025"/>
            <a:ext cx="1942200" cy="364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cap="none" i="0" lang="en" strike="noStrike" sz="1400" u="none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TO BE COMPLETED</a:t>
            </a:r>
            <a:endParaRPr b="1" cap="none" i="0" strike="noStrike" sz="1400" u="none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06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7" name="Google Shape;207;p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Becoming a Founding Member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8" name="Google Shape;208;p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424175"/>
            <a:ext cx="8224500" cy="35310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cap="none" i="0" lang="en" strike="noStrike" sz="15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The next level in the BIC structure is to become a Founding Member; setup a </a:t>
            </a:r>
            <a:r>
              <a:rPr b="1" cap="none" i="0" lang="en" strike="noStrike" sz="15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Bali Investment Group (BIG)</a:t>
            </a:r>
            <a:r>
              <a:rPr b="0" cap="none" i="0" lang="en" strike="noStrike" sz="15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, which is comprised of 5 new members. Each BIG affords the Founding Member benefits of USD $25,000 and 10% of any service fees paid by members within the group, as a Director of the new entity. Service fees include:</a:t>
            </a:r>
            <a:endParaRPr b="0" cap="none" i="0" strike="noStrike" sz="15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b="0" cap="none" i="0" strike="noStrike" sz="15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-323850" lvl="0" marL="457200" marR="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Char char="➢"/>
            </a:pPr>
            <a:r>
              <a:rPr b="0" cap="none" i="0" lang="en" strike="noStrike" sz="15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10% of annual profits from each member’s business activity</a:t>
            </a:r>
            <a:endParaRPr b="0" cap="none" i="0" strike="noStrike" sz="15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-323850" lvl="0" marL="457200" marR="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Char char="➢"/>
            </a:pPr>
            <a:r>
              <a:rPr b="0" cap="none" i="0" lang="en" strike="noStrike" sz="15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10% return on any investments made by the group</a:t>
            </a:r>
            <a:endParaRPr b="0" cap="none" i="0" strike="noStrike" sz="15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b="0" cap="none" i="0" strike="noStrike" sz="15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0" lvl="0" marL="0" marR="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cap="none" i="0" lang="en" strike="noStrike" sz="15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The Founding Member is the main point of contact for the members, and is responsible for communicating future investment opportunities. </a:t>
            </a:r>
            <a:endParaRPr b="0" cap="none" i="0" strike="noStrike" sz="15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0" cap="none" i="0" strike="noStrike" sz="12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cap="none" i="1" lang="en" strike="noStrike" sz="12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A Founding Member will also receive an Investor KITAS, reducing the annual cost of renewing their KITAS by 75%. </a:t>
            </a:r>
            <a:endParaRPr b="0" cap="none" i="1" strike="noStrike" sz="12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cap="none" i="1" lang="en" strike="noStrike" sz="12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Terms &amp; Conditions will apply.</a:t>
            </a:r>
            <a:endParaRPr b="0" cap="none" i="1" strike="noStrike" sz="12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13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4" name="Google Shape;214;p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" y="0"/>
            <a:ext cx="9144000" cy="5958605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5" name="Google Shape;215;p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1492" y="1623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Investments Opportunities</a:t>
            </a:r>
            <a:endParaRPr sz="32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6" name="Google Shape;216;p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5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832163" y="239725"/>
            <a:ext cx="1000125" cy="9906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20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1" name="Google Shape;221;p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Why BIC Investments?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2" name="Google Shape;222;p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629875"/>
            <a:ext cx="85206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lt1"/>
                </a:solidFill>
                <a:uFillTx/>
              </a:rPr>
              <a:t>The Club sources and filters different investment opportunities, evaluating and selecting those that are strong prospects. We will perform the following activities to support a successful evaluation and operation:</a:t>
            </a:r>
            <a:endParaRPr>
              <a:solidFill>
                <a:schemeClr val="lt1"/>
              </a:solidFill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lang="en">
                <a:solidFill>
                  <a:schemeClr val="lt1"/>
                </a:solidFill>
                <a:uFillTx/>
              </a:rPr>
              <a:t>Investment Analysis </a:t>
            </a:r>
            <a:endParaRPr>
              <a:solidFill>
                <a:schemeClr val="lt1"/>
              </a:solidFill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>
                <a:uFillTx/>
              </a:rPr>
              <a:t>Due Diligence </a:t>
            </a:r>
            <a:endParaRPr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>
                <a:uFillTx/>
              </a:rPr>
              <a:t>Founder Support and Advisory</a:t>
            </a:r>
            <a:endParaRPr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>
                <a:uFillTx/>
              </a:rPr>
              <a:t>Incubation Services</a:t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41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2" name="Google Shape;242;p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Investment Opportunities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3" name="Google Shape;243;p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52475"/>
            <a:ext cx="8520600" cy="2019933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dirty="0" lang="en">
                <a:uFillTx/>
              </a:rPr>
              <a:t>Sectors include:</a:t>
            </a:r>
            <a:endParaRPr dirty="0"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➢"/>
            </a:pPr>
            <a:r>
              <a:rPr dirty="0" lang="en">
                <a:uFillTx/>
              </a:rPr>
              <a:t>Farming &amp; Agriculture</a:t>
            </a:r>
            <a:endParaRPr dirty="0"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dirty="0" lang="en">
                <a:uFillTx/>
              </a:rPr>
              <a:t>Property &amp; Land</a:t>
            </a:r>
            <a:endParaRPr dirty="0"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dirty="0" lang="en">
                <a:uFillTx/>
              </a:rPr>
              <a:t>Community &amp; Retreat Centers</a:t>
            </a:r>
            <a:endParaRPr dirty="0"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dirty="0" lang="en">
                <a:uFillTx/>
              </a:rPr>
              <a:t>Health &amp; Wellness</a:t>
            </a:r>
            <a:endParaRPr dirty="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dirty="0" lang="en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4" name="Google Shape;244;p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671504"/>
            <a:ext cx="4243500" cy="14151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-342900" lvl="0" marL="4572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➢"/>
            </a:pPr>
            <a:r>
              <a:rPr b="0" cap="none" dirty="0" i="0" lang="en" strike="noStrike" sz="1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Travel &amp; Tourism</a:t>
            </a:r>
            <a:endParaRPr b="0" cap="none" dirty="0" i="0" strike="noStrike" sz="18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-342900" lvl="0" marL="4572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➢"/>
            </a:pPr>
            <a:r>
              <a:rPr b="0" cap="none" dirty="0" i="0" lang="en" strike="noStrike" sz="1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Education &amp; Consulting</a:t>
            </a:r>
            <a:endParaRPr b="0" cap="none" dirty="0" i="0" strike="noStrike" sz="18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-342900" lvl="0" marL="4572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➢"/>
            </a:pPr>
            <a:r>
              <a:rPr b="0" cap="none" dirty="0" i="0" lang="en" strike="noStrike" sz="1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Technology &amp; Cryptocurrency</a:t>
            </a:r>
            <a:endParaRPr b="0" cap="none" dirty="0" i="0" strike="noStrike" sz="18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-342900" lvl="0" marL="4572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➢"/>
            </a:pPr>
            <a:r>
              <a:rPr b="0" cap="none" dirty="0" i="0" lang="en" strike="noStrike" sz="18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Online Business</a:t>
            </a:r>
            <a:endParaRPr b="0" cap="none" dirty="0" i="0" strike="noStrike" sz="18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cap="none" dirty="0" i="0" strike="noStrike" sz="18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extBox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3559702"/>
            <a:ext cx="9144000" cy="1415772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pPr algn="just"/>
            <a:r>
              <a:rPr dirty="0" lang="en-ZA" sz="1800">
                <a:solidFill>
                  <a:schemeClr val="bg1"/>
                </a:solidFill>
                <a:uFillTx/>
                <a:latin charset="0" panose="02000503000000020004" pitchFamily="2" typeface="Helvetica Neue"/>
                <a:ea charset="0" panose="02000503000000020004" pitchFamily="2" typeface="Helvetica Neue"/>
                <a:cs charset="0" panose="02000503000000020004" pitchFamily="2" typeface="Helvetica Neue"/>
              </a:rPr>
              <a:t>Each presentation is filmed and distributed on the social media app Telegram for members to choose which project(s) to invest in. </a:t>
            </a:r>
          </a:p>
          <a:p>
            <a:pPr algn="just"/>
            <a:r>
              <a:rPr dirty="0" lang="en-ZA" sz="1800">
                <a:solidFill>
                  <a:schemeClr val="bg1"/>
                </a:solidFill>
                <a:uFillTx/>
                <a:latin charset="0" panose="02000503000000020004" pitchFamily="2" typeface="Helvetica Neue"/>
                <a:ea charset="0" panose="02000503000000020004" pitchFamily="2" typeface="Helvetica Neue"/>
                <a:cs charset="0" panose="02000503000000020004" pitchFamily="2" typeface="Helvetica Neue"/>
              </a:rPr>
              <a:t>The club takes care of the rest (e.g. due diligence, legal work, transfer of funds) in exchange for a 10% return. </a:t>
            </a:r>
          </a:p>
          <a:p>
            <a:pPr algn="just"/>
            <a:endParaRPr dirty="0" lang="en-US">
              <a:solidFill>
                <a:schemeClr val="bg1"/>
              </a:solidFill>
              <a:uFillTx/>
              <a:latin charset="0" panose="02000503000000020004" pitchFamily="2" typeface="Helvetica Neue"/>
              <a:ea charset="0" panose="02000503000000020004" pitchFamily="2" typeface="Helvetica Neue"/>
              <a:cs charset="0" panose="02000503000000020004" pitchFamily="2" typeface="Helvetica Neue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66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7" name="Google Shape;67;p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" y="0"/>
            <a:ext cx="9144000" cy="5958605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8" name="Google Shape;68;p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688" y="2397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BIC Overview</a:t>
            </a:r>
            <a:endParaRPr sz="32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9" name="Google Shape;69;p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832163" y="239725"/>
            <a:ext cx="1000125" cy="9906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4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9" name="Google Shape;249;p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Komodo Kave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0" name="Google Shape;250;p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365350"/>
            <a:ext cx="4095300" cy="35151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>
                <a:solidFill>
                  <a:schemeClr val="lt1"/>
                </a:solidFill>
                <a:uFillTx/>
              </a:rPr>
              <a:t>BIC invites </a:t>
            </a:r>
            <a:r>
              <a:rPr b="1" lang="en">
                <a:solidFill>
                  <a:schemeClr val="lt1"/>
                </a:solidFill>
                <a:uFillTx/>
              </a:rPr>
              <a:t>market-ready</a:t>
            </a:r>
            <a:r>
              <a:rPr lang="en">
                <a:solidFill>
                  <a:schemeClr val="lt1"/>
                </a:solidFill>
                <a:uFillTx/>
              </a:rPr>
              <a:t> New Paradigm organizations with </a:t>
            </a:r>
            <a:r>
              <a:rPr b="1" lang="en">
                <a:solidFill>
                  <a:schemeClr val="lt1"/>
                </a:solidFill>
                <a:uFillTx/>
              </a:rPr>
              <a:t>solid financials</a:t>
            </a:r>
            <a:r>
              <a:rPr lang="en">
                <a:solidFill>
                  <a:schemeClr val="lt1"/>
                </a:solidFill>
                <a:uFillTx/>
              </a:rPr>
              <a:t> to present at </a:t>
            </a:r>
            <a:r>
              <a:rPr b="1" lang="en">
                <a:solidFill>
                  <a:schemeClr val="lt1"/>
                </a:solidFill>
                <a:uFillTx/>
              </a:rPr>
              <a:t>Komodo Kave</a:t>
            </a:r>
            <a:r>
              <a:rPr lang="en">
                <a:solidFill>
                  <a:schemeClr val="lt1"/>
                </a:solidFill>
                <a:uFillTx/>
              </a:rPr>
              <a:t>, the club’s </a:t>
            </a:r>
            <a:r>
              <a:rPr lang="en">
                <a:uFillTx/>
              </a:rPr>
              <a:t>New Paradigm shark tank. Conscious entrepreneurs pitch their New Paradigm projects to a panel of investors and advisors for capital funding, mentorship and networking. 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1" name="Google Shape;251;p2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78000" y="1549850"/>
            <a:ext cx="4279075" cy="268462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5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6" name="Google Shape;256;p2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Accelerate and Incubate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7" name="Google Shape;257;p2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lt1"/>
                </a:solidFill>
                <a:uFillTx/>
              </a:rPr>
              <a:t>BIC curates opportunities with a New Paradigm accelerator program, helping organizations with:</a:t>
            </a:r>
            <a:endParaRPr>
              <a:solidFill>
                <a:schemeClr val="lt1"/>
              </a:solidFill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lang="en">
                <a:solidFill>
                  <a:schemeClr val="lt1"/>
                </a:solidFill>
                <a:uFillTx/>
              </a:rPr>
              <a:t>Branding</a:t>
            </a:r>
            <a:endParaRPr>
              <a:solidFill>
                <a:schemeClr val="lt1"/>
              </a:solidFill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lang="en">
                <a:solidFill>
                  <a:schemeClr val="lt1"/>
                </a:solidFill>
                <a:uFillTx/>
              </a:rPr>
              <a:t>Sales &amp; CRM</a:t>
            </a:r>
            <a:endParaRPr>
              <a:solidFill>
                <a:schemeClr val="lt1"/>
              </a:solidFill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lang="en">
                <a:solidFill>
                  <a:schemeClr val="lt1"/>
                </a:solidFill>
                <a:uFillTx/>
              </a:rPr>
              <a:t>Marketing</a:t>
            </a:r>
            <a:endParaRPr>
              <a:solidFill>
                <a:schemeClr val="lt1"/>
              </a:solidFill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lang="en">
                <a:solidFill>
                  <a:schemeClr val="lt1"/>
                </a:solidFill>
                <a:uFillTx/>
              </a:rPr>
              <a:t>Go-To-Market Strategy</a:t>
            </a:r>
            <a:endParaRPr>
              <a:solidFill>
                <a:schemeClr val="lt1"/>
              </a:solidFill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lang="en">
                <a:solidFill>
                  <a:schemeClr val="lt1"/>
                </a:solidFill>
                <a:uFillTx/>
              </a:rPr>
              <a:t>Product Development</a:t>
            </a:r>
            <a:endParaRPr>
              <a:solidFill>
                <a:schemeClr val="lt1"/>
              </a:solidFill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lang="en">
                <a:solidFill>
                  <a:schemeClr val="lt1"/>
                </a:solidFill>
                <a:uFillTx/>
              </a:rPr>
              <a:t>Operations Management</a:t>
            </a:r>
            <a:endParaRPr>
              <a:solidFill>
                <a:schemeClr val="lt1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>
                <a:solidFill>
                  <a:schemeClr val="lt1"/>
                </a:solidFill>
                <a:uFillTx/>
              </a:rPr>
              <a:t>BIC nurtures investments at its incubation space, a home for New Paradigm projects to collaborate, inspire and flourish. 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8" name="Google Shape;258;p2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29775" y="1965025"/>
            <a:ext cx="3644700" cy="21513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lang="en">
                <a:solidFill>
                  <a:schemeClr val="lt1"/>
                </a:solidFill>
                <a:uFillTx/>
              </a:rPr>
              <a:t>Financial Modeling</a:t>
            </a:r>
            <a:endParaRPr>
              <a:solidFill>
                <a:schemeClr val="lt1"/>
              </a:solidFill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lang="en">
                <a:solidFill>
                  <a:schemeClr val="lt1"/>
                </a:solidFill>
                <a:uFillTx/>
              </a:rPr>
              <a:t>Raising Finance to scale</a:t>
            </a:r>
            <a:endParaRPr>
              <a:solidFill>
                <a:schemeClr val="lt1"/>
              </a:solidFill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lang="en">
                <a:solidFill>
                  <a:schemeClr val="lt1"/>
                </a:solidFill>
                <a:uFillTx/>
              </a:rPr>
              <a:t>Investor Readiness</a:t>
            </a:r>
            <a:endParaRPr>
              <a:solidFill>
                <a:schemeClr val="lt1"/>
              </a:solidFill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lang="en">
                <a:solidFill>
                  <a:schemeClr val="lt1"/>
                </a:solidFill>
                <a:uFillTx/>
              </a:rPr>
              <a:t>Presentation Skills</a:t>
            </a:r>
            <a:endParaRPr>
              <a:solidFill>
                <a:schemeClr val="lt1"/>
              </a:solidFill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lang="en">
                <a:solidFill>
                  <a:schemeClr val="lt1"/>
                </a:solidFill>
                <a:uFillTx/>
              </a:rPr>
              <a:t>Legal, Tax and Accounting</a:t>
            </a:r>
            <a:endParaRPr>
              <a:solidFill>
                <a:schemeClr val="lt1"/>
              </a:solidFill>
              <a:uFillTx/>
            </a:endParaRPr>
          </a:p>
          <a:p>
            <a:pPr algn="l"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lang="en">
                <a:solidFill>
                  <a:schemeClr val="lt1"/>
                </a:solidFill>
                <a:uFillTx/>
              </a:rPr>
              <a:t>Team Building</a:t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62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3" name="Google Shape;263;p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Club Investment Capital (CIC)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4" name="Google Shape;264;p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455725"/>
            <a:ext cx="84261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rgbClr val="FFFFFF"/>
                </a:solidFill>
                <a:uFillTx/>
              </a:rPr>
              <a:t>The club sets aside a portion of its membership fees in the CIC, a pool of capital for founding members to invest in projects that are presented at Komodo Kave, or to the </a:t>
            </a:r>
            <a:r>
              <a:rPr lang="en">
                <a:uFillTx/>
              </a:rPr>
              <a:t>Club in other ways</a:t>
            </a:r>
            <a:r>
              <a:rPr lang="en">
                <a:solidFill>
                  <a:srgbClr val="FFFFFF"/>
                </a:solidFill>
                <a:uFillTx/>
              </a:rPr>
              <a:t>. </a:t>
            </a:r>
            <a:endParaRPr>
              <a:solidFill>
                <a:srgbClr val="FFFFFF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FFFFFF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uFillTx/>
              </a:rPr>
              <a:t>50% of all returns from the capital invested into the projects are divided equally between the club's founding members (1 vote = 1 share) while the remaining 50% goes distributed equally to the club members.</a:t>
            </a:r>
            <a:endParaRPr>
              <a:solidFill>
                <a:srgbClr val="FFFFFF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highlight>
                <a:srgbClr val="FFFF00"/>
              </a:highlight>
              <a:uFillTx/>
              <a:latin typeface="Arial"/>
              <a:ea typeface="Arial"/>
              <a:cs typeface="Arial"/>
              <a:sym typeface="Arial"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uFillTx/>
              </a:rPr>
              <a:t>For all other members, the process to become a founding member is to</a:t>
            </a:r>
            <a:r>
              <a:rPr lang="en">
                <a:solidFill>
                  <a:srgbClr val="FFFFFF"/>
                </a:solidFill>
                <a:uFillTx/>
              </a:rPr>
              <a:t> bring 5 new members into the club</a:t>
            </a:r>
            <a:r>
              <a:rPr lang="en">
                <a:uFillTx/>
              </a:rPr>
              <a:t>. </a:t>
            </a:r>
            <a:r>
              <a:rPr lang="en">
                <a:solidFill>
                  <a:schemeClr val="lt1"/>
                </a:solidFill>
                <a:uFillTx/>
              </a:rPr>
              <a:t>For every 10 members who join, the club will have approximately USD $25,000 to support new paradigm projects.</a:t>
            </a:r>
            <a:endParaRPr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6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9" name="Google Shape;269;p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Create Your Own Investment </a:t>
            </a:r>
            <a:endParaRPr>
              <a:uFillTx/>
            </a:endParaRPr>
          </a:p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0" name="Google Shape;270;p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663050"/>
            <a:ext cx="8333400" cy="3036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cap="none" i="0" lang="en" strike="noStrike" sz="16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Do you want to start your own revenue-generating project in Bali? This could be anything from an online business to a new vegan restaurant.</a:t>
            </a:r>
            <a:endParaRPr b="0" cap="none" i="0" strike="noStrike" sz="1600" u="none">
              <a:solidFill>
                <a:schemeClr val="lt1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0" lvl="0" marL="0" marR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cap="none" i="0" lang="en" strike="noStrike" sz="16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Typically, USD $175,000 (2.5bn IDR) is required in investment capital to open a foreign-owned limited liability entity in Indonesia.</a:t>
            </a:r>
            <a:endParaRPr b="0" cap="none" i="0" strike="noStrike" sz="1600" u="none">
              <a:solidFill>
                <a:schemeClr val="lt1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0" lvl="0" marL="0" marR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cap="none" i="0" lang="en" strike="noStrike" sz="16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As a Club member, you will have the right to start your own project with your USD $10,000 investment. Any additional funds needed to establish the business can be transferred as a </a:t>
            </a:r>
            <a:r>
              <a:rPr b="1" cap="none" i="0" lang="en" strike="noStrike" sz="16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personal loan</a:t>
            </a:r>
            <a:r>
              <a:rPr b="0" cap="none" i="0" lang="en" strike="noStrike" sz="16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, and therefore recoverable before tax. </a:t>
            </a:r>
            <a:endParaRPr b="0" cap="none" i="0" strike="noStrike" sz="1600" u="none">
              <a:solidFill>
                <a:schemeClr val="lt1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0" lvl="0" marL="0" marR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cap="none" i="0" lang="en" strike="noStrike" sz="16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The Club is a social network of investors, business owners, entrepreneurs and leaders with all the support needed to help your project succeed.</a:t>
            </a:r>
            <a:endParaRPr b="0" cap="none" i="0" strike="noStrike" sz="1600" u="none">
              <a:solidFill>
                <a:schemeClr val="lt1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0" lvl="0" marL="0" marR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0" cap="none" i="1" strike="noStrike" sz="1600" u="none">
              <a:solidFill>
                <a:schemeClr val="lt1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indent="0" lvl="0" marL="0" marR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endParaRPr b="0" cap="none" i="0" strike="noStrike" sz="1600" u="none">
              <a:solidFill>
                <a:schemeClr val="lt1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74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5" name="Google Shape;275;p2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728" y="95334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dirty="0" lang="en-ZA">
                <a:uFillTx/>
              </a:rPr>
              <a:t>Immediate</a:t>
            </a:r>
            <a:br>
              <a:rPr dirty="0" lang="en">
                <a:uFillTx/>
              </a:rPr>
            </a:br>
            <a:r>
              <a:rPr dirty="0" lang="en">
                <a:uFillTx/>
              </a:rPr>
              <a:t>Investment Opportunities</a:t>
            </a:r>
            <a:endParaRPr dirty="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2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39664" y="2111182"/>
            <a:ext cx="1770479" cy="933497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A picture containing shirt  Description automatically generated" id="3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54255" y="1670050"/>
            <a:ext cx="1308100" cy="180340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A close up of a logo  Description automatically generated" id="7" name="Picture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06467" y="1796367"/>
            <a:ext cx="1520861" cy="155076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A close up of a logo  Description automatically generated" id="9" name="Picture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08776" y="4015092"/>
            <a:ext cx="2037494" cy="84518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A close up of a logo  Description automatically generated" id="11" name="Picture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91396" y="3953122"/>
            <a:ext cx="2037494" cy="907153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79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0" name="Google Shape;280;p2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" y="0"/>
            <a:ext cx="9144000" cy="609916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1" name="Google Shape;281;p2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8861" y="193553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dirty="0" lang="en">
                <a:uFillTx/>
              </a:rPr>
              <a:t>Giving Back to Bali</a:t>
            </a:r>
            <a:endParaRPr dirty="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8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6" name="Google Shape;286;p2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6440" y="144400"/>
            <a:ext cx="4548399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dirty="0" lang="en">
                <a:uFillTx/>
              </a:rPr>
              <a:t>Vocational Programs</a:t>
            </a:r>
            <a:endParaRPr dirty="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7" name="Google Shape;287;p2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6441" y="1440573"/>
            <a:ext cx="42603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dirty="0" lang="en" sz="1600">
                <a:solidFill>
                  <a:srgbClr val="FFFFFF"/>
                </a:solidFill>
                <a:uFillTx/>
              </a:rPr>
              <a:t>The smallest form of local government in Bali is a Banjar, which means neighborhood. The Chief Banjar is responsible for their local community, taking care of the cultural and religious values independently from the police. </a:t>
            </a:r>
            <a:endParaRPr dirty="0" sz="1600">
              <a:uFillTx/>
            </a:endParaRPr>
          </a:p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 sz="1600">
              <a:uFillTx/>
            </a:endParaRPr>
          </a:p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dirty="0" lang="en" sz="1600">
                <a:solidFill>
                  <a:srgbClr val="FFFFFF"/>
                </a:solidFill>
                <a:uFillTx/>
              </a:rPr>
              <a:t>BIC has chosen to support </a:t>
            </a:r>
            <a:r>
              <a:rPr dirty="0" lang="en" sz="1600">
                <a:uFillTx/>
              </a:rPr>
              <a:t>local </a:t>
            </a:r>
            <a:r>
              <a:rPr dirty="0" err="1" lang="en" sz="1600">
                <a:uFillTx/>
              </a:rPr>
              <a:t>Banjars</a:t>
            </a:r>
            <a:r>
              <a:rPr dirty="0" lang="en" sz="1600">
                <a:solidFill>
                  <a:srgbClr val="FFFFFF"/>
                </a:solidFill>
                <a:uFillTx/>
              </a:rPr>
              <a:t> with vocational programs that employ </a:t>
            </a:r>
            <a:r>
              <a:rPr dirty="0" lang="en" sz="1600">
                <a:uFillTx/>
              </a:rPr>
              <a:t>the </a:t>
            </a:r>
            <a:r>
              <a:rPr dirty="0" lang="en" sz="1600">
                <a:solidFill>
                  <a:srgbClr val="FFFFFF"/>
                </a:solidFill>
                <a:uFillTx/>
              </a:rPr>
              <a:t>poorest villagers, training them to fulfill jobs that add value to the community and restore the environment. </a:t>
            </a:r>
            <a:endParaRPr dirty="0" sz="1600">
              <a:solidFill>
                <a:srgbClr val="FFFFFF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 sz="1600">
              <a:solidFill>
                <a:srgbClr val="FFFFFF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A group of people sitting at a table  Description automatically generated" id="3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35463" y="2021300"/>
            <a:ext cx="3674802" cy="225494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291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2" name="Google Shape;292;p2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Cleaning the Land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3" name="Google Shape;293;p2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8510" y="1282075"/>
            <a:ext cx="4886601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dirty="0" lang="en" sz="1600">
                <a:solidFill>
                  <a:srgbClr val="FFFFFF"/>
                </a:solidFill>
                <a:uFillTx/>
              </a:rPr>
              <a:t>Villagers </a:t>
            </a:r>
            <a:r>
              <a:rPr dirty="0" lang="en" sz="1600">
                <a:uFillTx/>
              </a:rPr>
              <a:t>who</a:t>
            </a:r>
            <a:r>
              <a:rPr dirty="0" lang="en" sz="1600">
                <a:solidFill>
                  <a:srgbClr val="FFFFFF"/>
                </a:solidFill>
                <a:uFillTx/>
              </a:rPr>
              <a:t> have a particular difficulty with learning new skills will be employed for basic tasks including cleaning </a:t>
            </a:r>
            <a:r>
              <a:rPr dirty="0" lang="en" sz="1600">
                <a:uFillTx/>
              </a:rPr>
              <a:t>local </a:t>
            </a:r>
            <a:r>
              <a:rPr dirty="0" lang="en" sz="1600">
                <a:solidFill>
                  <a:srgbClr val="FFFFFF"/>
                </a:solidFill>
                <a:uFillTx/>
              </a:rPr>
              <a:t>rivers and collecting plastic. It is not our intention to generate a profit from the vocational programs; rather, we will use our collective wealth to give back unconditionally. </a:t>
            </a:r>
            <a:endParaRPr dirty="0" sz="1600">
              <a:solidFill>
                <a:srgbClr val="FFFFFF"/>
              </a:solidFill>
              <a:uFillTx/>
            </a:endParaRPr>
          </a:p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 sz="1600">
              <a:solidFill>
                <a:srgbClr val="FFFFFF"/>
              </a:solidFill>
              <a:uFillTx/>
            </a:endParaRPr>
          </a:p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dirty="0" lang="en" sz="1600">
                <a:solidFill>
                  <a:srgbClr val="FFFFFF"/>
                </a:solidFill>
                <a:uFillTx/>
              </a:rPr>
              <a:t>Through this initiative, we will refine our vocational programs, learning </a:t>
            </a:r>
            <a:r>
              <a:rPr dirty="0" lang="en" sz="1600">
                <a:uFillTx/>
              </a:rPr>
              <a:t>about </a:t>
            </a:r>
            <a:r>
              <a:rPr dirty="0" lang="en" sz="1600">
                <a:solidFill>
                  <a:srgbClr val="FFFFFF"/>
                </a:solidFill>
                <a:uFillTx/>
              </a:rPr>
              <a:t>what the local people need the most, and how to deliver it</a:t>
            </a:r>
            <a:r>
              <a:rPr dirty="0" lang="en" sz="1600">
                <a:uFillTx/>
              </a:rPr>
              <a:t> -- </a:t>
            </a:r>
            <a:r>
              <a:rPr dirty="0" lang="en" sz="1600">
                <a:solidFill>
                  <a:srgbClr val="FFFFFF"/>
                </a:solidFill>
                <a:uFillTx/>
              </a:rPr>
              <a:t>at which point the model can be replicated with other </a:t>
            </a:r>
            <a:r>
              <a:rPr dirty="0" lang="en" sz="1600">
                <a:uFillTx/>
              </a:rPr>
              <a:t>local communities</a:t>
            </a:r>
            <a:r>
              <a:rPr dirty="0" lang="en" sz="1600">
                <a:solidFill>
                  <a:srgbClr val="FFFFFF"/>
                </a:solidFill>
                <a:uFillTx/>
              </a:rPr>
              <a:t> in Bali.</a:t>
            </a:r>
            <a:endParaRPr dirty="0" sz="1600">
              <a:solidFill>
                <a:srgbClr val="FFFFFF"/>
              </a:solidFill>
              <a:uFillTx/>
            </a:endParaRPr>
          </a:p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 sz="1200">
              <a:solidFill>
                <a:schemeClr val="dk1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 sz="19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4" name="Google Shape;294;p2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54000" y="2133600"/>
            <a:ext cx="2435274" cy="2435274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5" name="Google Shape;295;p2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02425" y="1541030"/>
            <a:ext cx="1546075" cy="2061434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6" name="Google Shape;296;p2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5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29324" y="1152475"/>
            <a:ext cx="1546075" cy="2061424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00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1" name="Google Shape;301;p3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Providing Basic Needs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2" name="Google Shape;302;p3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332099"/>
            <a:ext cx="4711237" cy="3366376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dirty="0" lang="en" sz="1600">
                <a:solidFill>
                  <a:srgbClr val="FFFFFF"/>
                </a:solidFill>
                <a:uFillTx/>
              </a:rPr>
              <a:t>Food</a:t>
            </a:r>
            <a:endParaRPr b="1" dirty="0" sz="1600">
              <a:solidFill>
                <a:srgbClr val="FFFFFF"/>
              </a:solidFill>
              <a:uFillTx/>
            </a:endParaRPr>
          </a:p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dirty="0" lang="en" sz="1600">
                <a:uFillTx/>
              </a:rPr>
              <a:t>For just USD </a:t>
            </a:r>
            <a:r>
              <a:rPr dirty="0" lang="en" sz="1600">
                <a:solidFill>
                  <a:srgbClr val="FFFFFF"/>
                </a:solidFill>
                <a:uFillTx/>
              </a:rPr>
              <a:t>$10/month, th</a:t>
            </a:r>
            <a:r>
              <a:rPr dirty="0" lang="en" sz="1600">
                <a:uFillTx/>
              </a:rPr>
              <a:t>at</a:t>
            </a:r>
            <a:r>
              <a:rPr dirty="0" lang="en" sz="1600">
                <a:solidFill>
                  <a:srgbClr val="FFFFFF"/>
                </a:solidFill>
                <a:uFillTx/>
              </a:rPr>
              <a:t> contr</a:t>
            </a:r>
            <a:r>
              <a:rPr dirty="0" lang="en" sz="1600">
                <a:uFillTx/>
              </a:rPr>
              <a:t>ibution</a:t>
            </a:r>
            <a:r>
              <a:rPr dirty="0" lang="en" sz="1600">
                <a:solidFill>
                  <a:srgbClr val="FFFFFF"/>
                </a:solidFill>
                <a:uFillTx/>
              </a:rPr>
              <a:t> will feed</a:t>
            </a:r>
            <a:r>
              <a:rPr dirty="0" lang="en" sz="1600">
                <a:uFillTx/>
              </a:rPr>
              <a:t> </a:t>
            </a:r>
            <a:r>
              <a:rPr dirty="0" lang="en" sz="1600">
                <a:solidFill>
                  <a:srgbClr val="FFFFFF"/>
                </a:solidFill>
                <a:uFillTx/>
              </a:rPr>
              <a:t>a family of </a:t>
            </a:r>
            <a:r>
              <a:rPr dirty="0" lang="en" sz="1600">
                <a:uFillTx/>
              </a:rPr>
              <a:t>five</a:t>
            </a:r>
            <a:r>
              <a:rPr dirty="0" lang="en" sz="1600">
                <a:solidFill>
                  <a:srgbClr val="FFFFFF"/>
                </a:solidFill>
                <a:uFillTx/>
              </a:rPr>
              <a:t>. The club has allocated funds to provide </a:t>
            </a:r>
            <a:r>
              <a:rPr dirty="0" lang="en" sz="1600">
                <a:uFillTx/>
              </a:rPr>
              <a:t>rice, eggs, and oil</a:t>
            </a:r>
            <a:r>
              <a:rPr dirty="0" lang="en" sz="1600">
                <a:solidFill>
                  <a:srgbClr val="FFFFFF"/>
                </a:solidFill>
                <a:uFillTx/>
              </a:rPr>
              <a:t> to poor people within </a:t>
            </a:r>
            <a:r>
              <a:rPr dirty="0" lang="en" sz="1600">
                <a:uFillTx/>
              </a:rPr>
              <a:t>the local</a:t>
            </a:r>
            <a:r>
              <a:rPr dirty="0" lang="en" sz="1600">
                <a:solidFill>
                  <a:srgbClr val="FFFFFF"/>
                </a:solidFill>
                <a:uFillTx/>
              </a:rPr>
              <a:t> </a:t>
            </a:r>
            <a:r>
              <a:rPr dirty="0" err="1" lang="en" sz="1600">
                <a:solidFill>
                  <a:srgbClr val="FFFFFF"/>
                </a:solidFill>
                <a:uFillTx/>
              </a:rPr>
              <a:t>banjar</a:t>
            </a:r>
            <a:r>
              <a:rPr dirty="0" lang="en" sz="1600">
                <a:solidFill>
                  <a:srgbClr val="FFFFFF"/>
                </a:solidFill>
                <a:uFillTx/>
              </a:rPr>
              <a:t>. </a:t>
            </a:r>
            <a:r>
              <a:rPr dirty="0" lang="en" sz="1600">
                <a:uFillTx/>
              </a:rPr>
              <a:t>The people are asked to bring plastic in exchange for their food, which will then be recycled. </a:t>
            </a:r>
            <a:endParaRPr dirty="0" sz="1600">
              <a:solidFill>
                <a:srgbClr val="FFFFFF"/>
              </a:solidFill>
              <a:uFillTx/>
            </a:endParaRPr>
          </a:p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 sz="1600">
              <a:uFillTx/>
            </a:endParaRPr>
          </a:p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dirty="0" lang="en" sz="1600">
                <a:solidFill>
                  <a:srgbClr val="FFFFFF"/>
                </a:solidFill>
                <a:uFillTx/>
              </a:rPr>
              <a:t>For people </a:t>
            </a:r>
            <a:r>
              <a:rPr dirty="0" lang="en" sz="1600">
                <a:uFillTx/>
              </a:rPr>
              <a:t>who</a:t>
            </a:r>
            <a:r>
              <a:rPr dirty="0" lang="en" sz="1600">
                <a:solidFill>
                  <a:srgbClr val="FFFFFF"/>
                </a:solidFill>
                <a:uFillTx/>
              </a:rPr>
              <a:t> want to eat better food, the club provides paid education to farm the land for fruits and vegetables</a:t>
            </a:r>
            <a:r>
              <a:rPr dirty="0" lang="en" sz="1600">
                <a:uFillTx/>
              </a:rPr>
              <a:t>,</a:t>
            </a:r>
            <a:r>
              <a:rPr dirty="0" lang="en" sz="1600">
                <a:solidFill>
                  <a:srgbClr val="FFFFFF"/>
                </a:solidFill>
                <a:uFillTx/>
              </a:rPr>
              <a:t> which will be given to those </a:t>
            </a:r>
            <a:r>
              <a:rPr dirty="0" lang="en" sz="1600">
                <a:uFillTx/>
              </a:rPr>
              <a:t>who</a:t>
            </a:r>
            <a:r>
              <a:rPr dirty="0" lang="en" sz="1600">
                <a:solidFill>
                  <a:srgbClr val="FFFFFF"/>
                </a:solidFill>
                <a:uFillTx/>
              </a:rPr>
              <a:t> work; any excess will be sold at market and given back to the village. </a:t>
            </a:r>
            <a:endParaRPr dirty="0" sz="1600">
              <a:solidFill>
                <a:srgbClr val="FFFFFF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 sz="1600">
              <a:solidFill>
                <a:srgbClr val="FFFFFF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 sz="1600">
              <a:solidFill>
                <a:srgbClr val="FFFFFF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 sz="19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3" name="Google Shape;303;p3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73825" y="2080687"/>
            <a:ext cx="3480176" cy="1957601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4" name="Google Shape;304;p3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425850" y="1765100"/>
            <a:ext cx="1406450" cy="2500374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0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9" name="Google Shape;309;p3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0800" y="1450571"/>
            <a:ext cx="4249375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dirty="0" lang="en" sz="1600">
                <a:solidFill>
                  <a:srgbClr val="FFFFFF"/>
                </a:solidFill>
                <a:uFillTx/>
              </a:rPr>
              <a:t>Shelter</a:t>
            </a:r>
            <a:endParaRPr b="1" dirty="0" sz="1600">
              <a:solidFill>
                <a:srgbClr val="FFFFFF"/>
              </a:solidFill>
              <a:uFillTx/>
            </a:endParaRPr>
          </a:p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dirty="0" lang="en" sz="1600">
                <a:solidFill>
                  <a:srgbClr val="FFFFFF"/>
                </a:solidFill>
                <a:uFillTx/>
              </a:rPr>
              <a:t>The living conditions are very poor. Most dwellings are small, with large holes in the roof, bare walls, and only dirty blankets for bedding. The club sponsors </a:t>
            </a:r>
            <a:r>
              <a:rPr dirty="0" lang="en" sz="1600">
                <a:uFillTx/>
              </a:rPr>
              <a:t>the local Banjar</a:t>
            </a:r>
            <a:r>
              <a:rPr dirty="0" lang="en" sz="1600">
                <a:solidFill>
                  <a:srgbClr val="FFFFFF"/>
                </a:solidFill>
                <a:uFillTx/>
              </a:rPr>
              <a:t> to repair the buildings by working with those living the</a:t>
            </a:r>
            <a:r>
              <a:rPr dirty="0" lang="en" sz="1600">
                <a:uFillTx/>
              </a:rPr>
              <a:t>re, </a:t>
            </a:r>
            <a:r>
              <a:rPr dirty="0" lang="en" sz="1600">
                <a:solidFill>
                  <a:srgbClr val="FFFFFF"/>
                </a:solidFill>
                <a:uFillTx/>
              </a:rPr>
              <a:t>so that they learn the skills to help others. This way, the village can support each other and improve their living conditions as a community. </a:t>
            </a:r>
            <a:endParaRPr dirty="0" sz="19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0" name="Google Shape;310;p3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04150" y="1302146"/>
            <a:ext cx="2559050" cy="19192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1" name="Google Shape;311;p3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45150" y="1302146"/>
            <a:ext cx="1345476" cy="1793974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2" name="Google Shape;312;p31">
            <a:hlinkClick r:id="rId5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6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45150" y="2824425"/>
            <a:ext cx="3918050" cy="2154925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3" name="Google Shape;313;p3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Providing Basic Needs (cont.)</a:t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73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4" name="Google Shape;74;p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868975"/>
            <a:ext cx="8520600" cy="2038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1900">
                <a:solidFill>
                  <a:schemeClr val="lt1"/>
                </a:solidFill>
                <a:uFillTx/>
              </a:rPr>
              <a:t>“The world is undergoing a great transformational change; new ideas, beliefs, and concepts are required for humanity to shift to the next stage of evolution, with a focus on shared values of planetary sustainability, business integrity, and loving compassion for all living things.”</a:t>
            </a:r>
            <a:endParaRPr b="1" sz="1900">
              <a:solidFill>
                <a:schemeClr val="lt1"/>
              </a:solidFill>
              <a:uFillTx/>
            </a:endParaRPr>
          </a:p>
          <a:p>
            <a:pPr algn="ctr" indent="-34925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900"/>
              <a:buChar char="-"/>
            </a:pPr>
            <a:r>
              <a:rPr b="1" i="1" lang="en" sz="1900">
                <a:solidFill>
                  <a:schemeClr val="lt1"/>
                </a:solidFill>
                <a:uFillTx/>
              </a:rPr>
              <a:t>Bali Investment Club</a:t>
            </a:r>
            <a:endParaRPr b="1" i="1" sz="1900">
              <a:solidFill>
                <a:schemeClr val="lt1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>
              <a:solidFill>
                <a:srgbClr val="FFFFFF"/>
              </a:solidFill>
              <a:highlight>
                <a:srgbClr val="000000"/>
              </a:highligh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5" name="Google Shape;75;p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solidFill>
                  <a:schemeClr val="lt1"/>
                </a:solidFill>
                <a:uFillTx/>
              </a:rPr>
              <a:t>The World is Changing</a:t>
            </a:r>
            <a:endParaRPr>
              <a:solidFill>
                <a:schemeClr val="lt1"/>
              </a:solidFill>
              <a:uFillTx/>
            </a:endParaRPr>
          </a:p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17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8" name="Google Shape;318;p3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Charity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9" name="Google Shape;319;p3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419781"/>
            <a:ext cx="6189308" cy="3278694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dirty="0" lang="en">
                <a:uFillTx/>
              </a:rPr>
              <a:t>A portion of BIC’s membership fees will be invested into charitable activities. This may be our own charitable initiatives, choosing an existing organization to support, or a combination of both. </a:t>
            </a:r>
            <a:endParaRPr dirty="0">
              <a:uFillTx/>
            </a:endParaRPr>
          </a:p>
          <a:p>
            <a:pPr algn="just"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dirty="0" lang="en">
                <a:uFillTx/>
              </a:rPr>
              <a:t>The founder of BIC has personally supported the Jodie O’Shea House, </a:t>
            </a:r>
            <a:r>
              <a:rPr dirty="0" lang="en">
                <a:solidFill>
                  <a:schemeClr val="lt1"/>
                </a:solidFill>
                <a:uFillTx/>
              </a:rPr>
              <a:t>a Balinese orphanage that provides food, accommodation, and education to children in need,</a:t>
            </a:r>
            <a:r>
              <a:rPr dirty="0" lang="en">
                <a:uFillTx/>
              </a:rPr>
              <a:t> for 18 months. This would be an example of the type of organization the club would support. </a:t>
            </a:r>
            <a:endParaRPr dirty="0">
              <a:uFillTx/>
            </a:endParaRPr>
          </a:p>
          <a:p>
            <a:pPr algn="just"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dirty="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0" name="Google Shape;320;p3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86074" y="2213102"/>
            <a:ext cx="1746225" cy="216197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24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5" name="Google Shape;325;p3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Growing the Balinese Economy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6" name="Google Shape;326;p3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08536" y="1239400"/>
            <a:ext cx="4723813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just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dirty="0" lang="en">
                <a:solidFill>
                  <a:srgbClr val="FFFFFF"/>
                </a:solidFill>
                <a:uFillTx/>
              </a:rPr>
              <a:t>The club provides a safe space for businesses to thrive, gaining access to the tools, knowledge, expertise and resources required for establishment, rapid growth and expansion. BIC makes Bali a more attractive proposition for businesses, creating value </a:t>
            </a:r>
            <a:r>
              <a:rPr dirty="0" lang="en">
                <a:uFillTx/>
              </a:rPr>
              <a:t>f</a:t>
            </a:r>
            <a:r>
              <a:rPr dirty="0" lang="en">
                <a:solidFill>
                  <a:srgbClr val="FFFFFF"/>
                </a:solidFill>
                <a:uFillTx/>
              </a:rPr>
              <a:t>or the people they serve and the economy they participate within. Attracting overseas capital and bright entrepreneurs to the land of Bali will significantly increase the size of Bali’s economic output. </a:t>
            </a:r>
            <a:endParaRPr dirty="0">
              <a:solidFill>
                <a:srgbClr val="FFFFFF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7" name="Google Shape;327;p3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7500" y="1239400"/>
            <a:ext cx="3486600" cy="34866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31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2" name="Google Shape;332;p3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Become an Ambassador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3" name="Google Shape;333;p3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565833"/>
            <a:ext cx="85206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dirty="0" lang="en">
                <a:uFillTx/>
              </a:rPr>
              <a:t>BIC provides an opportunity to become an Ambassador and get paid $3,000 for each new member you introduce to the Club.  This differs from being a Founding Member, which requires you to first become a paid Member, and get paid $5,000</a:t>
            </a:r>
            <a:r>
              <a:rPr dirty="0" lang="en">
                <a:highlight>
                  <a:srgbClr val="C0C0C0"/>
                </a:highlight>
                <a:uFillTx/>
              </a:rPr>
              <a:t> </a:t>
            </a:r>
            <a:r>
              <a:rPr dirty="0" lang="en">
                <a:uFillTx/>
              </a:rPr>
              <a:t>for each new member you bring into the Club.</a:t>
            </a:r>
            <a:endParaRPr dirty="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dirty="0" lang="en">
                <a:uFillTx/>
              </a:rPr>
              <a:t>Being an Ambassador is an opportunity for those without capital to still support the Club and earn an income. </a:t>
            </a:r>
            <a:endParaRPr dirty="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337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A view of a forest  Description automatically generated" id="338" name="Google Shape;338;p3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-5644"/>
            <a:ext cx="9144000" cy="5149144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9" name="Google Shape;339;p3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2838" y="225468"/>
            <a:ext cx="1931939" cy="58477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45700" lIns="91425" rIns="91425" spcFirstLastPara="1" tIns="45700" wrap="square">
            <a:sp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cap="none" i="0" lang="en" strike="noStrike" sz="3200" u="none">
                <a:solidFill>
                  <a:schemeClr val="l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Namaste</a:t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79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0" name="Google Shape;80;p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What is Bali Investment Club?</a:t>
            </a:r>
            <a:endParaRPr>
              <a:uFillTx/>
            </a:endParaRPr>
          </a:p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1" name="Google Shape;81;p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524000"/>
            <a:ext cx="8520600" cy="2748300"/>
          </a:xfrm>
          <a:prstGeom prst="rect">
            <a:avLst/>
          </a:prstGeom>
          <a:noFill/>
          <a:ln cap="flat" cmpd="sng" w="9525">
            <a:noFill/>
            <a:prstDash val="solid"/>
            <a:round/>
            <a:headEnd len="sm" type="none" w="sm"/>
            <a:tailEnd len="sm" type="none" w="sm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dirty="0" lang="en" sz="2200">
                <a:uFillTx/>
              </a:rPr>
              <a:t>Bali Investment Club (BIC)</a:t>
            </a:r>
            <a:r>
              <a:rPr dirty="0" lang="en" sz="2200">
                <a:uFillTx/>
              </a:rPr>
              <a:t> is a social club of conscious investors, influencers and entrepreneurs creating the New Paradigm. </a:t>
            </a:r>
            <a:endParaRPr dirty="0" sz="22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dirty="0" lang="en" sz="2200">
                <a:uFillTx/>
              </a:rPr>
              <a:t>Our mission is to support profitable impact-driven projects, improve the lives of our members and the local community, and foster greater sustainability on the island of Bali. </a:t>
            </a:r>
            <a:endParaRPr dirty="0" sz="22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8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" name="Google Shape;86;p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uFillTx/>
              </a:rPr>
              <a:t>The New Paradigm</a:t>
            </a:r>
            <a:endParaRPr>
              <a:uFillTx/>
            </a:endParaRPr>
          </a:p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7" name="Google Shape;87;p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459550"/>
            <a:ext cx="85206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uFillTx/>
              </a:rPr>
              <a:t>A </a:t>
            </a:r>
            <a:r>
              <a:rPr b="1" lang="en">
                <a:uFillTx/>
              </a:rPr>
              <a:t>p</a:t>
            </a:r>
            <a:r>
              <a:rPr b="1" lang="en">
                <a:solidFill>
                  <a:srgbClr val="FFFFFF"/>
                </a:solidFill>
                <a:uFillTx/>
              </a:rPr>
              <a:t>aradigm</a:t>
            </a:r>
            <a:r>
              <a:rPr lang="en">
                <a:solidFill>
                  <a:srgbClr val="FFFFFF"/>
                </a:solidFill>
                <a:uFillTx/>
              </a:rPr>
              <a:t> </a:t>
            </a:r>
            <a:r>
              <a:rPr lang="en">
                <a:uFillTx/>
              </a:rPr>
              <a:t>is</a:t>
            </a:r>
            <a:r>
              <a:rPr lang="en">
                <a:solidFill>
                  <a:srgbClr val="FFFFFF"/>
                </a:solidFill>
                <a:uFillTx/>
              </a:rPr>
              <a:t> generally defined as a framework that has unwritten rules and that directs actions. A </a:t>
            </a:r>
            <a:r>
              <a:rPr b="1" lang="en">
                <a:solidFill>
                  <a:srgbClr val="FFFFFF"/>
                </a:solidFill>
                <a:uFillTx/>
              </a:rPr>
              <a:t>shift</a:t>
            </a:r>
            <a:r>
              <a:rPr lang="en">
                <a:solidFill>
                  <a:srgbClr val="FFFFFF"/>
                </a:solidFill>
                <a:uFillTx/>
              </a:rPr>
              <a:t> occurs when one </a:t>
            </a:r>
            <a:r>
              <a:rPr b="1" lang="en">
                <a:solidFill>
                  <a:srgbClr val="FFFFFF"/>
                </a:solidFill>
                <a:uFillTx/>
              </a:rPr>
              <a:t>paradigm</a:t>
            </a:r>
            <a:r>
              <a:rPr lang="en">
                <a:solidFill>
                  <a:srgbClr val="FFFFFF"/>
                </a:solidFill>
                <a:uFillTx/>
              </a:rPr>
              <a:t> loses its influence and another takes over. We are witnessing the collapse of the the old paradigm; a system built on scarcity, lack, and fear. </a:t>
            </a:r>
            <a:r>
              <a:rPr lang="en">
                <a:uFillTx/>
              </a:rPr>
              <a:t>Hence, w</a:t>
            </a:r>
            <a:r>
              <a:rPr lang="en">
                <a:solidFill>
                  <a:srgbClr val="FFFFFF"/>
                </a:solidFill>
                <a:uFillTx/>
              </a:rPr>
              <a:t>e sit on the precipice of a </a:t>
            </a:r>
            <a:r>
              <a:rPr b="1" lang="en">
                <a:uFillTx/>
              </a:rPr>
              <a:t>New Paradigm</a:t>
            </a:r>
            <a:r>
              <a:rPr lang="en">
                <a:uFillTx/>
              </a:rPr>
              <a:t> -- </a:t>
            </a:r>
            <a:r>
              <a:rPr lang="en">
                <a:solidFill>
                  <a:srgbClr val="FFFFFF"/>
                </a:solidFill>
                <a:uFillTx/>
              </a:rPr>
              <a:t>a loving, supportive, and collaborative framework that provides abundance for everyone. </a:t>
            </a:r>
            <a:endParaRPr>
              <a:solidFill>
                <a:srgbClr val="FFFFFF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>
                <a:solidFill>
                  <a:srgbClr val="FFFFFF"/>
                </a:solidFill>
                <a:uFillTx/>
              </a:rPr>
              <a:t>Bali is the epicent</a:t>
            </a:r>
            <a:r>
              <a:rPr lang="en">
                <a:uFillTx/>
              </a:rPr>
              <a:t>er</a:t>
            </a:r>
            <a:r>
              <a:rPr lang="en">
                <a:solidFill>
                  <a:srgbClr val="FFFFFF"/>
                </a:solidFill>
                <a:uFillTx/>
              </a:rPr>
              <a:t> for emerging ideas</a:t>
            </a:r>
            <a:r>
              <a:rPr lang="en">
                <a:uFillTx/>
              </a:rPr>
              <a:t>; i</a:t>
            </a:r>
            <a:r>
              <a:rPr lang="en">
                <a:solidFill>
                  <a:srgbClr val="FFFFFF"/>
                </a:solidFill>
                <a:uFillTx/>
              </a:rPr>
              <a:t>t is </a:t>
            </a:r>
            <a:r>
              <a:rPr lang="en">
                <a:uFillTx/>
              </a:rPr>
              <a:t>a hub for new </a:t>
            </a:r>
            <a:r>
              <a:rPr lang="en">
                <a:solidFill>
                  <a:srgbClr val="FFFFFF"/>
                </a:solidFill>
                <a:uFillTx/>
              </a:rPr>
              <a:t>networks, systems, communities, and projects that redefine the way we relate to each other and the world. </a:t>
            </a:r>
            <a:endParaRPr b="1" sz="1900">
              <a:highlight>
                <a:srgbClr val="B7B7B7"/>
              </a:highlight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91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2" name="Google Shape;92;p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0700" y="3223925"/>
            <a:ext cx="8442600" cy="22962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>
                <a:uFillTx/>
              </a:rPr>
              <a:t>BIC invests in initiatives that are beneficial for the people, the planet, and profits; this means that every stakeholder is considered. Stakeholders are its members, partners, employees, and the planet. Impact is what drives our members, while profits are what sustains them.</a:t>
            </a:r>
            <a:endParaRPr sz="20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3" name="Google Shape;93;p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36206" y="1613276"/>
            <a:ext cx="2871588" cy="1240442"/>
          </a:xfrm>
          <a:prstGeom prst="rect">
            <a:avLst/>
          </a:prstGeom>
          <a:noFill/>
          <a:ln cap="flat" cmpd="sng" w="9525">
            <a:solidFill>
              <a:srgbClr val="FFFAF4"/>
            </a:solidFill>
            <a:prstDash val="solid"/>
            <a:round/>
            <a:headEnd len="sm" type="none" w="sm"/>
            <a:tailEnd len="sm" type="none" w="sm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91425" lIns="91425" rIns="91425" spcFirstLastPara="1" tIns="91425" wrap="square">
            <a:noAutofit/>
          </a:bodyPr>
          <a:lstStyle/>
          <a:p>
            <a:pPr algn="ctr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cap="none" i="0" lang="en" strike="noStrike" sz="20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People, Planet, Profit.</a:t>
            </a:r>
            <a:endParaRPr b="1" cap="none" i="0" strike="noStrike" sz="20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indent="0" lvl="0" marL="0" marR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cap="none" i="0" lang="en" strike="noStrike" sz="2000" u="none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Truth, Trust, Faith. </a:t>
            </a:r>
            <a:endParaRPr b="1" cap="none" i="0" strike="noStrike" sz="2000" u="none">
              <a:solidFill>
                <a:srgbClr val="FFFFFF"/>
              </a:solidFill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4" name="Google Shape;94;p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uFillTx/>
              </a:rPr>
              <a:t>Our Core Values</a:t>
            </a:r>
            <a:endParaRPr>
              <a:uFillTx/>
            </a:endParaRPr>
          </a:p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98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9" name="Google Shape;99;p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What Does BIC Offer?</a:t>
            </a:r>
            <a:endParaRPr>
              <a:uFillTx/>
            </a:endParaRP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0" name="Google Shape;100;p7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70025" y="1642550"/>
          <a:ext cx="8972975" cy="3230232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>
                <a:noFill/>
                <a:tableStyleId>{AC01987D-68EA-4680-B14E-C35A1D2969B4}</a:tableStyleId>
              </a:tblPr>
              <a:tblGrid>
                <a:gridCol w="2775525"/>
                <a:gridCol w="6197450"/>
              </a:tblGrid>
              <a:tr h="332050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cap="none" lang="en" strike="noStrike" sz="12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Source, curate, and nurture New Paradigm investments in Bali </a:t>
                      </a:r>
                      <a:endParaRPr b="1" cap="none" strike="noStrike" sz="12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l" indent="-292100" lvl="0" marL="45720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Helvetica Neue"/>
                        <a:buChar char="➢"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BIC’s primary objective is to support New Paradigm projects that will provide positive impact and ROI to investors; people, planet, and profits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algn="l" indent="-292100" lvl="0" marL="45720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Helvetica Neue"/>
                        <a:buChar char="➢"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We are creating a community of like-minded members who share common goals, are interested in creating conscious businesses, support the new paradigm, and value networking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algn="l" indent="-292100" lvl="0" marL="45720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Helvetica Neue"/>
                        <a:buChar char="➢"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All members will have First Right of Refusal to new investment opportunities sourced by the Club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algn="l" indent="-292100" lvl="0" marL="45720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Helvetica Neue"/>
                        <a:buChar char="➢"/>
                      </a:pPr>
                      <a:r>
                        <a:rPr lang="en" sz="1000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All the investment opportunities sourced by the club have additional benefit vs investing directly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anchor="ctr" marB="45725" marL="91450" marR="91450" marT="45725">
                    <a:lnL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332050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cap="none" lang="en" strike="noStrike" sz="12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Provide long-term Indonesian work visas </a:t>
                      </a:r>
                      <a:endParaRPr b="1" cap="none" strike="noStrike" sz="12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l" indent="-292100" lvl="0" marL="45720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Helvetica Neue"/>
                        <a:buChar char="➢"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We provide a two-year KITAS as the vehicle through which member investors will be able to legally stay in Bali, make investments, and own businesses</a:t>
                      </a:r>
                      <a:endParaRPr cap="none" strike="noStrike" sz="1400" u="none">
                        <a:solidFill>
                          <a:srgbClr val="FFFFFF"/>
                        </a:solidFill>
                        <a:uFillTx/>
                      </a:endParaRPr>
                    </a:p>
                  </a:txBody>
                  <a:tcPr marB="45725" marL="91450" marR="91450" marT="45725">
                    <a:lnL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343825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cap="none" lang="en" strike="noStrike" sz="12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Support members with personal and professional services</a:t>
                      </a:r>
                      <a:endParaRPr b="1" cap="none" strike="noStrike" sz="12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l" indent="-292100" lvl="0" marL="45720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Helvetica Neue"/>
                        <a:buChar char="➢"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BIC gives members access to legal, accounting, and tax professional services support, as well as migration services in Bali for personal benefit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</a:endParaRPr>
                    </a:p>
                  </a:txBody>
                  <a:tcPr marB="45725" marL="91450" marR="91450" marT="45725">
                    <a:lnL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332050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cap="none" lang="en" strike="noStrike" sz="12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Host exclusive networking events</a:t>
                      </a:r>
                      <a:endParaRPr b="1" cap="none" strike="noStrike" sz="12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l" indent="-292100" lvl="0" marL="45720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Arial"/>
                        <a:buChar char="➢"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</a:rPr>
                        <a:t>Among other events, Komodo Kave is the club’s bi-monthly networking event in which members will be able to connect with other like-minded leaders, entrepreneurs, and investors. Find your next business partner at a BIC event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</a:endParaRPr>
                    </a:p>
                  </a:txBody>
                  <a:tcPr anchor="ctr" marB="45725" marL="91450" marR="91450" marT="45725">
                    <a:lnL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332050">
                <a:tc>
                  <a:txBody>
                    <a:bodyPr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cap="none" lang="en" strike="noStrike" sz="1200" u="none">
                          <a:solidFill>
                            <a:srgbClr val="FFFFFF"/>
                          </a:solidFill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Improve the lives of the local community through charitable giving and vocational programs</a:t>
                      </a:r>
                      <a:endParaRPr b="1" cap="none" strike="noStrike" sz="1200" u="none">
                        <a:solidFill>
                          <a:srgbClr val="FFFFFF"/>
                        </a:solidFill>
                        <a:uFillTx/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B="45725" marL="91450" marR="91450" marT="45725">
                    <a:lnL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/>
                    <a:lstStyle/>
                    <a:p>
                      <a:pPr algn="l" indent="-292100" lvl="0" marL="45720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Arial"/>
                        <a:buChar char="➢"/>
                      </a:pPr>
                      <a:r>
                        <a:rPr cap="none" lang="en" strike="noStrike" sz="1000" u="none">
                          <a:solidFill>
                            <a:srgbClr val="FFFFFF"/>
                          </a:solidFill>
                          <a:uFillTx/>
                        </a:rPr>
                        <a:t>BIC has partnered with the Kingdoms, local governments, and charitable organizations to assist the people of Bali with vocational programs that support their education and welfare</a:t>
                      </a:r>
                      <a:endParaRPr cap="none" strike="noStrike" sz="1000" u="none">
                        <a:solidFill>
                          <a:srgbClr val="FFFFFF"/>
                        </a:solidFill>
                        <a:uFillTx/>
                      </a:endParaRPr>
                    </a:p>
                  </a:txBody>
                  <a:tcPr anchor="ctr" marB="45725" marL="91450" marR="91450" marT="45725">
                    <a:lnL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1" name="Google Shape;101;p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017725"/>
            <a:ext cx="8520600" cy="4719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b="1" lang="en">
                <a:uFillTx/>
              </a:rPr>
              <a:t>BIC</a:t>
            </a:r>
            <a:r>
              <a:rPr lang="en">
                <a:uFillTx/>
              </a:rPr>
              <a:t> offers the following benefits to members interested in joining:</a:t>
            </a:r>
            <a:endParaRPr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05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6" name="Google Shape;106;p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Why Bali?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7" name="Google Shape;107;p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600">
                <a:uFillTx/>
              </a:rPr>
              <a:t>Asked from a different perspective, </a:t>
            </a:r>
            <a:r>
              <a:rPr b="1" lang="en" sz="1600">
                <a:uFillTx/>
              </a:rPr>
              <a:t>WHY NOT</a:t>
            </a:r>
            <a:r>
              <a:rPr lang="en" sz="1600">
                <a:uFillTx/>
              </a:rPr>
              <a:t> Bali?</a:t>
            </a:r>
            <a:endParaRPr sz="16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lt1"/>
                </a:solidFill>
                <a:uFillTx/>
              </a:rPr>
              <a:t>Bali offers Western country nationals an extremely low cost of living and an amazing quality of life. For example, Canggu is rated as a top 5 digital nomad destination in the world. Benefits of living on the “Island of the Gods” include affordability, friendly locals, low crime, great weather, and access to nature and healthy living. A number of expats have moved to Bali to experience life in paradise in recent years. </a:t>
            </a:r>
            <a:endParaRPr sz="1600">
              <a:solidFill>
                <a:schemeClr val="lt1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lt1"/>
              </a:solidFill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lt1"/>
                </a:solidFill>
                <a:uFillTx/>
              </a:rPr>
              <a:t>Moreover, with increased border control and immigration restrictions resulting from COVID-19, as well as the challenging impact that the virus has had on the lifestyle of people in Western countries, gaining a work and residency permit for Bali has become more desirable. There has been little impact from COVID-19 in Bali compared to other geographies, which makes it even more attractive as a destination.</a:t>
            </a:r>
            <a:endParaRPr sz="24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gradFill>
          <a:gsLst>
            <a:gs pos="0">
              <a:srgbClr val="53284D">
                <a:alpha val="94901"/>
              </a:srgbClr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Shape 111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2" name="Google Shape;112;p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uFillTx/>
              </a:rPr>
              <a:t>What is a KITAS?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3" name="Google Shape;113;p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1700" y="1171050"/>
            <a:ext cx="8520600" cy="4719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1425" lIns="91425" rIns="91425" spcFirstLastPara="1" tIns="91425" wrap="square">
            <a:noAutofit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200">
                <a:uFillTx/>
              </a:rPr>
              <a:t>A </a:t>
            </a:r>
            <a:r>
              <a:rPr b="1" lang="en" sz="1200">
                <a:uFillTx/>
              </a:rPr>
              <a:t>KITAS (</a:t>
            </a:r>
            <a:r>
              <a:rPr b="1" i="1" lang="en" sz="1200">
                <a:uFillTx/>
              </a:rPr>
              <a:t>Kartu Izin Tinggal Sementara</a:t>
            </a:r>
            <a:r>
              <a:rPr b="1" lang="en" sz="1200">
                <a:uFillTx/>
              </a:rPr>
              <a:t>, or Temporary Stay Permit Card) </a:t>
            </a:r>
            <a:r>
              <a:rPr lang="en" sz="1200">
                <a:uFillTx/>
              </a:rPr>
              <a:t>is an Indonesian government permit that allows foreign nationals to stay for a specified period of time without having to renew their visas and/or work in Indonesia. When border restrictions are enforced, it is the only way for a foreigner to enter the country. </a:t>
            </a:r>
            <a:endParaRPr sz="12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200">
                <a:uFillTx/>
              </a:rPr>
              <a:t>There are </a:t>
            </a:r>
            <a:r>
              <a:rPr b="1" lang="en" sz="1200">
                <a:uFillTx/>
              </a:rPr>
              <a:t>two</a:t>
            </a:r>
            <a:r>
              <a:rPr lang="en" sz="1200">
                <a:uFillTx/>
              </a:rPr>
              <a:t> ways to obtain a KITAS:</a:t>
            </a:r>
            <a:endParaRPr sz="1200">
              <a:uFillTx/>
            </a:endParaRPr>
          </a:p>
          <a:p>
            <a:pPr algn="l"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>
                <a:uFillTx/>
              </a:rPr>
              <a:t>Company Sponsorship: an existing business in Bali employs and sponsors a person</a:t>
            </a:r>
            <a:endParaRPr sz="1200">
              <a:uFillTx/>
            </a:endParaRPr>
          </a:p>
          <a:p>
            <a:pPr algn="l"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>
                <a:uFillTx/>
              </a:rPr>
              <a:t>Investor KITAS: invest $175,000+ into a foreign-owned local entity (PT PMA) and receive an Investor KITAS for two years, with the option to extend</a:t>
            </a:r>
            <a:endParaRPr sz="12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uFillTx/>
            </a:endParaRPr>
          </a:p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 sz="1200">
              <a:highlight>
                <a:srgbClr val="582B52"/>
              </a:highlight>
              <a:uFillTx/>
            </a:endParaRPr>
          </a:p>
          <a:p>
            <a:pPr algn="ctr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1200">
                <a:uFillTx/>
              </a:rPr>
              <a:t>The Bali Investment Club offers an alternative. </a:t>
            </a:r>
            <a:endParaRPr b="1" sz="12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200">
                <a:uFillTx/>
              </a:rPr>
              <a:t>Among other benefits mentioned previously, the BIC membership will include a 2-year commissioner KITAS, with the option to extend. While this option does require a capital investment, it is considerably less than USD $175,000 and requires zero knowledge, experience and motivation to manage a business in Bali; supports local people and the land; provides a potential return on Investment; and gives positive ROI on impact driven investments..</a:t>
            </a:r>
            <a:endParaRPr sz="12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uFillTx/>
            </a:endParaRPr>
          </a:p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theme/theme1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2816</Words>
  <Application>Microsoft Macintosh PowerPoint</Application>
  <PresentationFormat>On-screen Show (16:9)</PresentationFormat>
  <Paragraphs>234</Paragraphs>
  <Slides>33</Slides>
  <Notes>33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Helvetica Neue</vt:lpstr>
      <vt:lpstr>Arial</vt:lpstr>
      <vt:lpstr>Roboto</vt:lpstr>
      <vt:lpstr>Simple Light</vt:lpstr>
      <vt:lpstr>PowerPoint Presentation</vt:lpstr>
      <vt:lpstr>BIC Overview</vt:lpstr>
      <vt:lpstr>The World is Changing </vt:lpstr>
      <vt:lpstr>What is Bali Investment Club? </vt:lpstr>
      <vt:lpstr>The New Paradigm </vt:lpstr>
      <vt:lpstr>Our Core Values </vt:lpstr>
      <vt:lpstr>What Does BIC Offer?</vt:lpstr>
      <vt:lpstr>Why Bali?</vt:lpstr>
      <vt:lpstr>What is a KITAS?</vt:lpstr>
      <vt:lpstr>Is BIC for you?</vt:lpstr>
      <vt:lpstr>Becoming a Member</vt:lpstr>
      <vt:lpstr>Becoming a Member</vt:lpstr>
      <vt:lpstr>Member Benefits</vt:lpstr>
      <vt:lpstr>Membership Fee Breakdown</vt:lpstr>
      <vt:lpstr>Opening a Club Bank Account</vt:lpstr>
      <vt:lpstr>Becoming a Founding Member</vt:lpstr>
      <vt:lpstr>Investments Opportunities</vt:lpstr>
      <vt:lpstr>Why BIC Investments?</vt:lpstr>
      <vt:lpstr>Investment Opportunities</vt:lpstr>
      <vt:lpstr>Komodo Kave</vt:lpstr>
      <vt:lpstr>Accelerate and Incubate</vt:lpstr>
      <vt:lpstr>Club Investment Capital (CIC)</vt:lpstr>
      <vt:lpstr>Create Your Own Investment  </vt:lpstr>
      <vt:lpstr>Immediate Investment Opportunities</vt:lpstr>
      <vt:lpstr>Giving Back to Bali</vt:lpstr>
      <vt:lpstr>Vocational Programs</vt:lpstr>
      <vt:lpstr>Cleaning the Land</vt:lpstr>
      <vt:lpstr>Providing Basic Needs</vt:lpstr>
      <vt:lpstr>Providing Basic Needs (cont.)</vt:lpstr>
      <vt:lpstr>Charity</vt:lpstr>
      <vt:lpstr>Growing the Balinese Economy</vt:lpstr>
      <vt:lpstr>Become an Ambassador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5</cp:revision>
  <dcterms:modified xsi:type="dcterms:W3CDTF">2020-07-30T02:28:55Z</dcterms:modified>
</cp:coreProperties>
</file>