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5"/>
      <p:bold r:id="rId6"/>
      <p:italic r:id="rId7"/>
      <p:boldItalic r:id="rId8"/>
    </p:embeddedFont>
    <p:embeddedFont>
      <p:font typeface="Roboto" panose="02000000000000000000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olo' Castiglione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2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DBB72D8-BEC6-4E8E-857F-4A62ABD78737}">
  <a:tblStyle styleId="{ADBB72D8-BEC6-4E8E-857F-4A62ABD7873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27"/>
  </p:normalViewPr>
  <p:slideViewPr>
    <p:cSldViewPr snapToGrid="0">
      <p:cViewPr varScale="1">
        <p:scale>
          <a:sx n="102" d="100"/>
          <a:sy n="102" d="100"/>
        </p:scale>
        <p:origin x="176" y="54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ada888a8e_0_2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ada888a8e_0_2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865f33aa7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865f33aa7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Edit the membership fee allocation diagram to $30,000 with $5,000 being allocated to ministry projects, and rename it Donation allocation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Add ‘Access to impact driven investment opportunities with positive ROI’ to the ‘what do you get access to?’ table</a:t>
            </a:r>
            <a:endParaRPr/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Clean it up and make it sexy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4A244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None/>
              <a:defRPr sz="2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Char char="●"/>
              <a:defRPr sz="1800">
                <a:solidFill>
                  <a:srgbClr val="FFFFFF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●"/>
              <a:defRPr>
                <a:solidFill>
                  <a:srgbClr val="FFFFFF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1400"/>
              <a:buChar char="○"/>
              <a:defRPr>
                <a:solidFill>
                  <a:srgbClr val="FFFFFF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1400"/>
              <a:buChar char="■"/>
              <a:defRPr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apply.baliinvestment.club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3284D">
                <a:alpha val="94901"/>
              </a:srgbClr>
            </a:gs>
            <a:gs pos="100000">
              <a:schemeClr val="dk1"/>
            </a:gs>
          </a:gsLst>
          <a:lin ang="540000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body" idx="4294967295"/>
          </p:nvPr>
        </p:nvSpPr>
        <p:spPr>
          <a:xfrm>
            <a:off x="253400" y="742975"/>
            <a:ext cx="4260300" cy="17715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It?</a:t>
            </a:r>
            <a:endParaRPr sz="12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100"/>
              </a:spcBef>
              <a:spcAft>
                <a:spcPts val="0"/>
              </a:spcAft>
              <a:buNone/>
            </a:pPr>
            <a:r>
              <a:rPr lang="en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Bali Investment Club (BIC) is a social club of conscious investors, influencers and entrepreneurs creating the New Paradigm. </a:t>
            </a:r>
            <a:endParaRPr sz="12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Our mission is to support profitable impact-driven projects, improve the lives of our members and the local community, and foster greater sustainability on the island of Bali. </a:t>
            </a:r>
            <a:endParaRPr sz="12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2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7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aphicFrame>
        <p:nvGraphicFramePr>
          <p:cNvPr id="55" name="Google Shape;55;p13"/>
          <p:cNvGraphicFramePr/>
          <p:nvPr>
            <p:extLst>
              <p:ext uri="{D42A27DB-BD31-4B8C-83A1-F6EECF244321}">
                <p14:modId xmlns:p14="http://schemas.microsoft.com/office/powerpoint/2010/main" val="3116060331"/>
              </p:ext>
            </p:extLst>
          </p:nvPr>
        </p:nvGraphicFramePr>
        <p:xfrm>
          <a:off x="4724400" y="742975"/>
          <a:ext cx="4187400" cy="2641980"/>
        </p:xfrm>
        <a:graphic>
          <a:graphicData uri="http://schemas.openxmlformats.org/drawingml/2006/table">
            <a:tbl>
              <a:tblPr>
                <a:noFill/>
                <a:tableStyleId>{ADBB72D8-BEC6-4E8E-857F-4A62ABD78737}</a:tableStyleId>
              </a:tblPr>
              <a:tblGrid>
                <a:gridCol w="418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5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What Do You Get Access To?</a:t>
                      </a:r>
                      <a:endParaRPr sz="1200" b="1">
                        <a:solidFill>
                          <a:srgbClr val="FFFFF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875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-ZA" sz="1000" dirty="0">
                          <a:solidFill>
                            <a:srgbClr val="FFFFFF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Access to impact driven investments with positive ROI</a:t>
                      </a:r>
                      <a:endParaRPr lang="en-ZA" sz="800" dirty="0">
                        <a:solidFill>
                          <a:srgbClr val="FFFFFF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125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 dirty="0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2-Year Indonesian work visas </a:t>
                      </a: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2725">
                <a:tc>
                  <a:txBody>
                    <a:bodyPr/>
                    <a:lstStyle/>
                    <a:p>
                      <a:pPr marL="457200" marR="0" lvl="0" indent="-2921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  <a:tabLst/>
                        <a:defRPr/>
                      </a:pPr>
                      <a:r>
                        <a:rPr lang="en-ZA" sz="1000" dirty="0">
                          <a:solidFill>
                            <a:srgbClr val="FFFFFF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Helvetica Neue"/>
                        </a:rPr>
                        <a:t>Club Business Account with $10,000 </a:t>
                      </a: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4261909"/>
                  </a:ext>
                </a:extLst>
              </a:tr>
              <a:tr h="242725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 dirty="0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Personal migration and professional business services</a:t>
                      </a:r>
                      <a:endParaRPr sz="1000" dirty="0">
                        <a:solidFill>
                          <a:srgbClr val="FFFFF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875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Exclusive conscious startup networking events</a:t>
                      </a:r>
                      <a:endParaRPr sz="1000">
                        <a:solidFill>
                          <a:srgbClr val="FFFFF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2050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 dirty="0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Improving the lives of the local community through charitable giving and vocational programs</a:t>
                      </a:r>
                      <a:endParaRPr sz="1000" dirty="0">
                        <a:solidFill>
                          <a:srgbClr val="FFFFF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Opportunity to become a founding member and earn 6 figures</a:t>
                      </a:r>
                      <a:endParaRPr sz="1000">
                        <a:solidFill>
                          <a:srgbClr val="FFFFF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2050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 dirty="0">
                          <a:solidFill>
                            <a:srgbClr val="FFFFFF"/>
                          </a:solidFill>
                          <a:latin typeface="Helvetica Neue"/>
                          <a:ea typeface="Helvetica Neue"/>
                          <a:cs typeface="Helvetica Neue"/>
                          <a:sym typeface="Helvetica Neue"/>
                        </a:rPr>
                        <a:t>An investment vehicle designed to minimize tax and maximize returns</a:t>
                      </a:r>
                      <a:endParaRPr sz="1000" dirty="0">
                        <a:solidFill>
                          <a:srgbClr val="FFFFFF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95270" y="57213"/>
            <a:ext cx="616525" cy="6106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3220500" cy="572700"/>
          </a:xfrm>
          <a:prstGeom prst="rect">
            <a:avLst/>
          </a:prstGeom>
          <a:solidFill>
            <a:srgbClr val="582B52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Bali Investment Club </a:t>
            </a:r>
            <a:endParaRPr sz="24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8" name="Google Shape;58;p13"/>
          <p:cNvSpPr txBox="1">
            <a:spLocks noGrp="1"/>
          </p:cNvSpPr>
          <p:nvPr>
            <p:ph type="title"/>
          </p:nvPr>
        </p:nvSpPr>
        <p:spPr>
          <a:xfrm>
            <a:off x="4703750" y="76200"/>
            <a:ext cx="41874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Invest in Bali | Live in Paradise | Join the Club</a:t>
            </a:r>
            <a:endParaRPr sz="10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59" name="Google Shape;59;p13"/>
          <p:cNvSpPr txBox="1">
            <a:spLocks noGrp="1"/>
          </p:cNvSpPr>
          <p:nvPr>
            <p:ph type="body" idx="4294967295"/>
          </p:nvPr>
        </p:nvSpPr>
        <p:spPr>
          <a:xfrm>
            <a:off x="4724400" y="3414275"/>
            <a:ext cx="4187400" cy="7410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Apply Today</a:t>
            </a:r>
            <a:endParaRPr sz="12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100"/>
              </a:spcBef>
              <a:spcAft>
                <a:spcPts val="0"/>
              </a:spcAft>
              <a:buNone/>
            </a:pPr>
            <a:r>
              <a:rPr lang="en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Go to </a:t>
            </a:r>
            <a:r>
              <a:rPr lang="en" sz="1200" u="sng" dirty="0">
                <a:solidFill>
                  <a:schemeClr val="hlink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hlinkClick r:id="rId4"/>
              </a:rPr>
              <a:t>apply.baliinvestment.club</a:t>
            </a:r>
            <a:r>
              <a:rPr lang="en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</a:t>
            </a:r>
            <a:r>
              <a:rPr lang="en" sz="1300" dirty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and complete an application form.</a:t>
            </a:r>
            <a:endParaRPr sz="13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sz="17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77188" y="4907982"/>
            <a:ext cx="1995300" cy="2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i="1" dirty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*$5,000 discount for existing KITAS holders</a:t>
            </a:r>
            <a:endParaRPr sz="700" i="1" dirty="0">
              <a:solidFill>
                <a:srgbClr val="FFFFFF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61" name="Google Shape;61;p13"/>
          <p:cNvGrpSpPr/>
          <p:nvPr/>
        </p:nvGrpSpPr>
        <p:grpSpPr>
          <a:xfrm>
            <a:off x="4746743" y="4184316"/>
            <a:ext cx="4454200" cy="901910"/>
            <a:chOff x="107449" y="1896619"/>
            <a:chExt cx="9108794" cy="2659716"/>
          </a:xfrm>
        </p:grpSpPr>
        <p:grpSp>
          <p:nvGrpSpPr>
            <p:cNvPr id="62" name="Google Shape;62;p13"/>
            <p:cNvGrpSpPr/>
            <p:nvPr/>
          </p:nvGrpSpPr>
          <p:grpSpPr>
            <a:xfrm>
              <a:off x="107449" y="2201714"/>
              <a:ext cx="1683000" cy="1739997"/>
              <a:chOff x="3154249" y="1896914"/>
              <a:chExt cx="1683000" cy="1739997"/>
            </a:xfrm>
          </p:grpSpPr>
          <p:sp>
            <p:nvSpPr>
              <p:cNvPr id="63" name="Google Shape;63;p13"/>
              <p:cNvSpPr/>
              <p:nvPr/>
            </p:nvSpPr>
            <p:spPr>
              <a:xfrm>
                <a:off x="3485717" y="3079475"/>
                <a:ext cx="1294800" cy="133500"/>
              </a:xfrm>
              <a:prstGeom prst="rect">
                <a:avLst/>
              </a:prstGeom>
              <a:solidFill>
                <a:srgbClr val="582B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13"/>
              <p:cNvSpPr txBox="1"/>
              <p:nvPr/>
            </p:nvSpPr>
            <p:spPr>
              <a:xfrm>
                <a:off x="3154253" y="3167711"/>
                <a:ext cx="929700" cy="469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5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Step 1</a:t>
                </a: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65" name="Google Shape;65;p13"/>
              <p:cNvSpPr txBox="1"/>
              <p:nvPr/>
            </p:nvSpPr>
            <p:spPr>
              <a:xfrm>
                <a:off x="3154249" y="1896914"/>
                <a:ext cx="1683000" cy="84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Submit Application and </a:t>
                </a:r>
                <a:endParaRPr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$1,000 Deposit</a:t>
                </a:r>
                <a:endParaRPr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160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grpSp>
            <p:nvGrpSpPr>
              <p:cNvPr id="66" name="Google Shape;66;p13"/>
              <p:cNvGrpSpPr/>
              <p:nvPr/>
            </p:nvGrpSpPr>
            <p:grpSpPr>
              <a:xfrm>
                <a:off x="3435870" y="2800065"/>
                <a:ext cx="92400" cy="411825"/>
                <a:chOff x="845575" y="2563700"/>
                <a:chExt cx="92400" cy="411825"/>
              </a:xfrm>
            </p:grpSpPr>
            <p:sp>
              <p:nvSpPr>
                <p:cNvPr id="67" name="Google Shape;67;p13"/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68" name="Google Shape;68;p13"/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69" name="Google Shape;69;p13"/>
            <p:cNvGrpSpPr/>
            <p:nvPr/>
          </p:nvGrpSpPr>
          <p:grpSpPr>
            <a:xfrm>
              <a:off x="1171160" y="2792224"/>
              <a:ext cx="1857451" cy="1546592"/>
              <a:chOff x="1628360" y="2487424"/>
              <a:chExt cx="1857451" cy="1546592"/>
            </a:xfrm>
          </p:grpSpPr>
          <p:sp>
            <p:nvSpPr>
              <p:cNvPr id="70" name="Google Shape;70;p13"/>
              <p:cNvSpPr/>
              <p:nvPr/>
            </p:nvSpPr>
            <p:spPr>
              <a:xfrm>
                <a:off x="2191011" y="3079475"/>
                <a:ext cx="1294800" cy="133500"/>
              </a:xfrm>
              <a:prstGeom prst="rect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13"/>
              <p:cNvSpPr txBox="1"/>
              <p:nvPr/>
            </p:nvSpPr>
            <p:spPr>
              <a:xfrm>
                <a:off x="1764406" y="2487424"/>
                <a:ext cx="8457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5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Step 2</a:t>
                </a: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72" name="Google Shape;72;p13"/>
              <p:cNvSpPr txBox="1"/>
              <p:nvPr/>
            </p:nvSpPr>
            <p:spPr>
              <a:xfrm>
                <a:off x="1628360" y="3254616"/>
                <a:ext cx="1355700" cy="779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Interview with BIC Founder</a:t>
                </a:r>
                <a:endParaRPr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160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grpSp>
            <p:nvGrpSpPr>
              <p:cNvPr id="73" name="Google Shape;73;p13"/>
              <p:cNvGrpSpPr/>
              <p:nvPr/>
            </p:nvGrpSpPr>
            <p:grpSpPr>
              <a:xfrm rot="10800000">
                <a:off x="2149293" y="3079467"/>
                <a:ext cx="92400" cy="411825"/>
                <a:chOff x="2072481" y="2563700"/>
                <a:chExt cx="92400" cy="411825"/>
              </a:xfrm>
            </p:grpSpPr>
            <p:cxnSp>
              <p:nvCxnSpPr>
                <p:cNvPr id="74" name="Google Shape;74;p13"/>
                <p:cNvCxnSpPr/>
                <p:nvPr/>
              </p:nvCxnSpPr>
              <p:spPr>
                <a:xfrm>
                  <a:off x="2118681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75" name="Google Shape;75;p13"/>
                <p:cNvSpPr/>
                <p:nvPr/>
              </p:nvSpPr>
              <p:spPr>
                <a:xfrm>
                  <a:off x="2072481" y="2563700"/>
                  <a:ext cx="92400" cy="924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76" name="Google Shape;76;p13"/>
            <p:cNvGrpSpPr/>
            <p:nvPr/>
          </p:nvGrpSpPr>
          <p:grpSpPr>
            <a:xfrm>
              <a:off x="2254161" y="1896619"/>
              <a:ext cx="2069156" cy="1853014"/>
              <a:chOff x="2711361" y="1591819"/>
              <a:chExt cx="2069156" cy="1853014"/>
            </a:xfrm>
          </p:grpSpPr>
          <p:sp>
            <p:nvSpPr>
              <p:cNvPr id="77" name="Google Shape;77;p13"/>
              <p:cNvSpPr/>
              <p:nvPr/>
            </p:nvSpPr>
            <p:spPr>
              <a:xfrm>
                <a:off x="3485717" y="3079475"/>
                <a:ext cx="1294800" cy="133500"/>
              </a:xfrm>
              <a:prstGeom prst="rect">
                <a:avLst/>
              </a:prstGeom>
              <a:solidFill>
                <a:srgbClr val="582B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13"/>
              <p:cNvSpPr txBox="1"/>
              <p:nvPr/>
            </p:nvSpPr>
            <p:spPr>
              <a:xfrm>
                <a:off x="3069402" y="3073433"/>
                <a:ext cx="8865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5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Step 3</a:t>
                </a: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79" name="Google Shape;79;p13"/>
              <p:cNvSpPr txBox="1"/>
              <p:nvPr/>
            </p:nvSpPr>
            <p:spPr>
              <a:xfrm>
                <a:off x="2711361" y="1591819"/>
                <a:ext cx="1683000" cy="359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Receive Invitation to Join</a:t>
                </a:r>
                <a:endParaRPr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160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grpSp>
            <p:nvGrpSpPr>
              <p:cNvPr id="80" name="Google Shape;80;p13"/>
              <p:cNvGrpSpPr/>
              <p:nvPr/>
            </p:nvGrpSpPr>
            <p:grpSpPr>
              <a:xfrm>
                <a:off x="3435870" y="2800065"/>
                <a:ext cx="92400" cy="411825"/>
                <a:chOff x="845575" y="2563700"/>
                <a:chExt cx="92400" cy="411825"/>
              </a:xfrm>
            </p:grpSpPr>
            <p:sp>
              <p:nvSpPr>
                <p:cNvPr id="81" name="Google Shape;81;p13"/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82" name="Google Shape;82;p13"/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83" name="Google Shape;83;p13"/>
            <p:cNvGrpSpPr/>
            <p:nvPr/>
          </p:nvGrpSpPr>
          <p:grpSpPr>
            <a:xfrm>
              <a:off x="3652973" y="2740196"/>
              <a:ext cx="1965048" cy="1816135"/>
              <a:chOff x="4110173" y="2435396"/>
              <a:chExt cx="1965048" cy="1816135"/>
            </a:xfrm>
          </p:grpSpPr>
          <p:sp>
            <p:nvSpPr>
              <p:cNvPr id="84" name="Google Shape;84;p13"/>
              <p:cNvSpPr/>
              <p:nvPr/>
            </p:nvSpPr>
            <p:spPr>
              <a:xfrm>
                <a:off x="4780421" y="3079475"/>
                <a:ext cx="1294800" cy="133500"/>
              </a:xfrm>
              <a:prstGeom prst="rect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5" name="Google Shape;85;p13"/>
              <p:cNvGrpSpPr/>
              <p:nvPr/>
            </p:nvGrpSpPr>
            <p:grpSpPr>
              <a:xfrm rot="10800000">
                <a:off x="4737413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86" name="Google Shape;86;p13"/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87" name="Google Shape;87;p13"/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88" name="Google Shape;88;p13"/>
              <p:cNvSpPr txBox="1"/>
              <p:nvPr/>
            </p:nvSpPr>
            <p:spPr>
              <a:xfrm>
                <a:off x="4418487" y="2435396"/>
                <a:ext cx="8457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5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Step 4</a:t>
                </a: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89" name="Google Shape;89;p13"/>
              <p:cNvSpPr txBox="1"/>
              <p:nvPr/>
            </p:nvSpPr>
            <p:spPr>
              <a:xfrm>
                <a:off x="4110173" y="3307731"/>
                <a:ext cx="1683000" cy="943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Sign Membership Agreement &amp; Make Payment </a:t>
                </a:r>
                <a:endParaRPr sz="500" b="1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Must be completed within 48 hours of approval</a:t>
                </a:r>
                <a:endParaRPr sz="30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grpSp>
          <p:nvGrpSpPr>
            <p:cNvPr id="90" name="Google Shape;90;p13"/>
            <p:cNvGrpSpPr/>
            <p:nvPr/>
          </p:nvGrpSpPr>
          <p:grpSpPr>
            <a:xfrm>
              <a:off x="5052112" y="2268283"/>
              <a:ext cx="1860613" cy="1435390"/>
              <a:chOff x="5509312" y="1963483"/>
              <a:chExt cx="1860613" cy="1435390"/>
            </a:xfrm>
          </p:grpSpPr>
          <p:sp>
            <p:nvSpPr>
              <p:cNvPr id="91" name="Google Shape;91;p13"/>
              <p:cNvSpPr/>
              <p:nvPr/>
            </p:nvSpPr>
            <p:spPr>
              <a:xfrm>
                <a:off x="6075125" y="3079475"/>
                <a:ext cx="1294800" cy="133500"/>
              </a:xfrm>
              <a:prstGeom prst="rect">
                <a:avLst/>
              </a:prstGeom>
              <a:solidFill>
                <a:srgbClr val="582B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2" name="Google Shape;92;p13"/>
              <p:cNvGrpSpPr/>
              <p:nvPr/>
            </p:nvGrpSpPr>
            <p:grpSpPr>
              <a:xfrm>
                <a:off x="6031394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93" name="Google Shape;93;p13"/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94" name="Google Shape;94;p13"/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95" name="Google Shape;95;p13"/>
              <p:cNvSpPr txBox="1"/>
              <p:nvPr/>
            </p:nvSpPr>
            <p:spPr>
              <a:xfrm>
                <a:off x="5634372" y="3027473"/>
                <a:ext cx="8865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500" b="1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Step 5</a:t>
                </a:r>
                <a:endParaRPr sz="500" b="1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96" name="Google Shape;96;p13"/>
              <p:cNvSpPr txBox="1"/>
              <p:nvPr/>
            </p:nvSpPr>
            <p:spPr>
              <a:xfrm>
                <a:off x="5509312" y="1963483"/>
                <a:ext cx="1683000" cy="943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Receive Membership ID &amp; Legal Documents</a:t>
                </a:r>
                <a:endParaRPr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grpSp>
          <p:nvGrpSpPr>
            <p:cNvPr id="97" name="Google Shape;97;p13"/>
            <p:cNvGrpSpPr/>
            <p:nvPr/>
          </p:nvGrpSpPr>
          <p:grpSpPr>
            <a:xfrm>
              <a:off x="6337382" y="2750336"/>
              <a:ext cx="1797416" cy="1805999"/>
              <a:chOff x="6720119" y="2445523"/>
              <a:chExt cx="2426318" cy="1805999"/>
            </a:xfrm>
          </p:grpSpPr>
          <p:sp>
            <p:nvSpPr>
              <p:cNvPr id="98" name="Google Shape;98;p13"/>
              <p:cNvSpPr/>
              <p:nvPr/>
            </p:nvSpPr>
            <p:spPr>
              <a:xfrm>
                <a:off x="7369837" y="3079475"/>
                <a:ext cx="1776600" cy="133500"/>
              </a:xfrm>
              <a:prstGeom prst="rect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99" name="Google Shape;99;p13"/>
              <p:cNvCxnSpPr/>
              <p:nvPr/>
            </p:nvCxnSpPr>
            <p:spPr>
              <a:xfrm rot="10800000">
                <a:off x="7374421" y="3079467"/>
                <a:ext cx="0" cy="3594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100" name="Google Shape;100;p13"/>
              <p:cNvSpPr txBox="1"/>
              <p:nvPr/>
            </p:nvSpPr>
            <p:spPr>
              <a:xfrm flipH="1">
                <a:off x="6937055" y="2445523"/>
                <a:ext cx="11967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500" b="1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Step 6</a:t>
                </a:r>
                <a:endParaRPr sz="500" b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01" name="Google Shape;101;p13"/>
              <p:cNvSpPr txBox="1"/>
              <p:nvPr/>
            </p:nvSpPr>
            <p:spPr>
              <a:xfrm>
                <a:off x="6720119" y="3307721"/>
                <a:ext cx="2167800" cy="943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Begin KITAS Processing</a:t>
                </a:r>
                <a:endParaRPr sz="400" b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This process may take up to 2-3 months to complete</a:t>
                </a:r>
                <a:endParaRPr sz="3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sp>
          <p:nvSpPr>
            <p:cNvPr id="102" name="Google Shape;102;p13"/>
            <p:cNvSpPr/>
            <p:nvPr/>
          </p:nvSpPr>
          <p:spPr>
            <a:xfrm>
              <a:off x="6769594" y="3723990"/>
              <a:ext cx="92400" cy="924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3" name="Google Shape;103;p13"/>
            <p:cNvGrpSpPr/>
            <p:nvPr/>
          </p:nvGrpSpPr>
          <p:grpSpPr>
            <a:xfrm>
              <a:off x="8088794" y="3100090"/>
              <a:ext cx="92400" cy="411825"/>
              <a:chOff x="845575" y="2563700"/>
              <a:chExt cx="92400" cy="411825"/>
            </a:xfrm>
          </p:grpSpPr>
          <p:cxnSp>
            <p:nvCxnSpPr>
              <p:cNvPr id="104" name="Google Shape;104;p13"/>
              <p:cNvCxnSpPr/>
              <p:nvPr/>
            </p:nvCxnSpPr>
            <p:spPr>
              <a:xfrm>
                <a:off x="891775" y="2616125"/>
                <a:ext cx="0" cy="3594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105" name="Google Shape;105;p13"/>
              <p:cNvSpPr/>
              <p:nvPr/>
            </p:nvSpPr>
            <p:spPr>
              <a:xfrm>
                <a:off x="845575" y="2563700"/>
                <a:ext cx="92400" cy="924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6" name="Google Shape;106;p13"/>
            <p:cNvSpPr txBox="1"/>
            <p:nvPr/>
          </p:nvSpPr>
          <p:spPr>
            <a:xfrm flipH="1">
              <a:off x="7702429" y="3402335"/>
              <a:ext cx="929700" cy="23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 sz="500" b="1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Step 7</a:t>
              </a:r>
              <a:endParaRPr sz="5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07" name="Google Shape;107;p13"/>
            <p:cNvSpPr txBox="1"/>
            <p:nvPr/>
          </p:nvSpPr>
          <p:spPr>
            <a:xfrm>
              <a:off x="7533243" y="2178418"/>
              <a:ext cx="1683000" cy="94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Open Club </a:t>
              </a:r>
              <a:endParaRPr sz="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Bank Account</a:t>
              </a:r>
              <a:endParaRPr sz="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sp>
        <p:nvSpPr>
          <p:cNvPr id="108" name="Google Shape;108;p13"/>
          <p:cNvSpPr txBox="1"/>
          <p:nvPr/>
        </p:nvSpPr>
        <p:spPr>
          <a:xfrm>
            <a:off x="253400" y="2607825"/>
            <a:ext cx="4260300" cy="4845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 b="1" i="1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People, Planet, Profit. Truth, Trust, Faith. </a:t>
            </a:r>
            <a:endParaRPr sz="1100" b="1" i="1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9" name="Google Shape;109;p13"/>
          <p:cNvSpPr txBox="1">
            <a:spLocks noGrp="1"/>
          </p:cNvSpPr>
          <p:nvPr>
            <p:ph type="body" idx="4294967295"/>
          </p:nvPr>
        </p:nvSpPr>
        <p:spPr>
          <a:xfrm>
            <a:off x="249525" y="3185675"/>
            <a:ext cx="2499300" cy="17715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Membership Fee</a:t>
            </a:r>
            <a:endParaRPr sz="12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Membership is US$25,000, which grants the member a US$10,000 investment in high impact projects, a 2 year KITAS visa, and a number of benefits that support the growth of the member, local people and the land. </a:t>
            </a:r>
            <a:endParaRPr sz="17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pic>
        <p:nvPicPr>
          <p:cNvPr id="110" name="Google Shape;110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48813" y="3185675"/>
            <a:ext cx="1845217" cy="1771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3284D">
                <a:alpha val="94901"/>
              </a:srgbClr>
            </a:gs>
            <a:gs pos="100000">
              <a:schemeClr val="dk1"/>
            </a:gs>
          </a:gsLst>
          <a:lin ang="5400000" scaled="0"/>
        </a:grad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"/>
          <p:cNvSpPr txBox="1">
            <a:spLocks noGrp="1"/>
          </p:cNvSpPr>
          <p:nvPr>
            <p:ph type="body" idx="4294967295"/>
          </p:nvPr>
        </p:nvSpPr>
        <p:spPr>
          <a:xfrm>
            <a:off x="253400" y="742975"/>
            <a:ext cx="4260300" cy="26778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The Universe Ministry?</a:t>
            </a:r>
            <a:endParaRPr sz="12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100"/>
              </a:spcBef>
              <a:spcAft>
                <a:spcPts val="0"/>
              </a:spcAft>
              <a:buNone/>
            </a:pPr>
            <a:r>
              <a:rPr lang="en" sz="1100" dirty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The Universe Ministry is a spiritual non-profit organi</a:t>
            </a:r>
            <a:r>
              <a:rPr lang="en" sz="1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z</a:t>
            </a:r>
            <a:r>
              <a:rPr lang="en" sz="1100" dirty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ation established for furthering the upliftment, enlightenment, spiritual reali</a:t>
            </a:r>
            <a:r>
              <a:rPr lang="en" sz="11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z</a:t>
            </a:r>
            <a:r>
              <a:rPr lang="en" sz="1100" dirty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ation, and general welfare of people throughout the world, the betterment of life on planet Earth, and other spiritual, environmental, humanitarian, and beneficent purpose. </a:t>
            </a:r>
            <a:endParaRPr sz="1100" dirty="0">
              <a:solidFill>
                <a:srgbClr val="FFFFFF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 b="1" dirty="0">
                <a:solidFill>
                  <a:schemeClr val="l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Is BIC?</a:t>
            </a:r>
            <a:endParaRPr sz="1200" b="1" dirty="0">
              <a:solidFill>
                <a:schemeClr val="lt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100"/>
              </a:spcBef>
              <a:spcAft>
                <a:spcPts val="0"/>
              </a:spcAft>
              <a:buNone/>
            </a:pPr>
            <a:r>
              <a:rPr lang="en" sz="1100" dirty="0">
                <a:solidFill>
                  <a:schemeClr val="lt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BIC is a social club of conscious investors, influencers and entrepreneurs creating the New Paradigm in Bali. Their mission is to support profitable impact-driven projects, improve the lives of members and the local community, and foster greater sustainability on the island of Bali and the World.</a:t>
            </a:r>
            <a:endParaRPr sz="1100" dirty="0">
              <a:solidFill>
                <a:srgbClr val="FFFFFF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150" b="1" dirty="0">
              <a:solidFill>
                <a:srgbClr val="FFFFFF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150" dirty="0">
              <a:solidFill>
                <a:srgbClr val="FFFFFF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150" dirty="0">
              <a:solidFill>
                <a:srgbClr val="FFFFFF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7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aphicFrame>
        <p:nvGraphicFramePr>
          <p:cNvPr id="116" name="Google Shape;116;p14"/>
          <p:cNvGraphicFramePr/>
          <p:nvPr>
            <p:extLst>
              <p:ext uri="{D42A27DB-BD31-4B8C-83A1-F6EECF244321}">
                <p14:modId xmlns:p14="http://schemas.microsoft.com/office/powerpoint/2010/main" val="3607845324"/>
              </p:ext>
            </p:extLst>
          </p:nvPr>
        </p:nvGraphicFramePr>
        <p:xfrm>
          <a:off x="4724400" y="742975"/>
          <a:ext cx="4204200" cy="2254395"/>
        </p:xfrm>
        <a:graphic>
          <a:graphicData uri="http://schemas.openxmlformats.org/drawingml/2006/table">
            <a:tbl>
              <a:tblPr>
                <a:noFill/>
                <a:tableStyleId>{ADBB72D8-BEC6-4E8E-857F-4A62ABD78737}</a:tableStyleId>
              </a:tblPr>
              <a:tblGrid>
                <a:gridCol w="420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9572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 b="1">
                          <a:solidFill>
                            <a:srgbClr val="FFFFFF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Helvetica Neue"/>
                        </a:rPr>
                        <a:t>What Do You Get Access To?</a:t>
                      </a:r>
                      <a:endParaRPr sz="1200" b="1">
                        <a:solidFill>
                          <a:srgbClr val="FFFFFF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350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100" dirty="0">
                          <a:solidFill>
                            <a:srgbClr val="FFFFFF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Access to impact driven investments with positive ROI</a:t>
                      </a:r>
                      <a:endParaRPr sz="1000" dirty="0">
                        <a:solidFill>
                          <a:srgbClr val="FFFFFF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350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 dirty="0">
                          <a:solidFill>
                            <a:srgbClr val="FFFFFF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Helvetica Neue"/>
                        </a:rPr>
                        <a:t>Club Business Account with $10,000 </a:t>
                      </a:r>
                      <a:endParaRPr sz="1000" dirty="0">
                        <a:solidFill>
                          <a:srgbClr val="FFFFFF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6125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>
                          <a:solidFill>
                            <a:srgbClr val="FFFFFF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Helvetica Neue"/>
                        </a:rPr>
                        <a:t>2-Year Indonesian work visas </a:t>
                      </a:r>
                      <a:endParaRPr sz="1000">
                        <a:solidFill>
                          <a:srgbClr val="FFFFFF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2725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>
                          <a:solidFill>
                            <a:srgbClr val="FFFFFF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Helvetica Neue"/>
                        </a:rPr>
                        <a:t>Personal migration and professional business services</a:t>
                      </a:r>
                      <a:endParaRPr sz="1000">
                        <a:solidFill>
                          <a:srgbClr val="FFFFFF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7875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>
                          <a:solidFill>
                            <a:srgbClr val="FFFFFF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Helvetica Neue"/>
                        </a:rPr>
                        <a:t>Exclusive conscious startup networking events</a:t>
                      </a:r>
                      <a:endParaRPr sz="1000">
                        <a:solidFill>
                          <a:srgbClr val="FFFFFF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6150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>
                          <a:solidFill>
                            <a:srgbClr val="FFFFFF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Helvetica Neue"/>
                        </a:rPr>
                        <a:t>Charitable giving and vocational programs for community dev.</a:t>
                      </a:r>
                      <a:endParaRPr sz="1000">
                        <a:solidFill>
                          <a:srgbClr val="FFFFFF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>
                          <a:solidFill>
                            <a:srgbClr val="FFFFFF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Helvetica Neue"/>
                        </a:rPr>
                        <a:t>Founding Member status with a vote and share in CIC</a:t>
                      </a:r>
                      <a:endParaRPr sz="1000">
                        <a:solidFill>
                          <a:srgbClr val="FFFFFF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3325">
                <a:tc>
                  <a:txBody>
                    <a:bodyPr/>
                    <a:lstStyle/>
                    <a:p>
                      <a:pPr marL="457200" lvl="0" indent="-29210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000"/>
                        <a:buFont typeface="Helvetica Neue"/>
                        <a:buChar char="❏"/>
                      </a:pPr>
                      <a:r>
                        <a:rPr lang="en" sz="1000" dirty="0">
                          <a:solidFill>
                            <a:srgbClr val="FFFFFF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Helvetica Neue"/>
                        </a:rPr>
                        <a:t>Investment vehicle for tax minimization and return optimization</a:t>
                      </a:r>
                      <a:endParaRPr sz="1000" dirty="0">
                        <a:solidFill>
                          <a:srgbClr val="FFFFFF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Helvetica Neue"/>
                      </a:endParaRPr>
                    </a:p>
                  </a:txBody>
                  <a:tcPr marL="91450" marR="91450" marT="45725" marB="45725">
                    <a:lnL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6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117" name="Google Shape;11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95270" y="57213"/>
            <a:ext cx="616525" cy="610675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4"/>
          <p:cNvSpPr txBox="1">
            <a:spLocks noGrp="1"/>
          </p:cNvSpPr>
          <p:nvPr>
            <p:ph type="title"/>
          </p:nvPr>
        </p:nvSpPr>
        <p:spPr>
          <a:xfrm>
            <a:off x="253400" y="76925"/>
            <a:ext cx="4260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The Universe Ministry: BIC </a:t>
            </a:r>
            <a:endParaRPr sz="24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19" name="Google Shape;119;p14"/>
          <p:cNvSpPr txBox="1">
            <a:spLocks noGrp="1"/>
          </p:cNvSpPr>
          <p:nvPr>
            <p:ph type="title"/>
          </p:nvPr>
        </p:nvSpPr>
        <p:spPr>
          <a:xfrm>
            <a:off x="4707950" y="76925"/>
            <a:ext cx="50313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Support The Universe | Live in Paradise | Join the Club</a:t>
            </a:r>
            <a:endParaRPr sz="10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0" name="Google Shape;120;p14"/>
          <p:cNvSpPr txBox="1"/>
          <p:nvPr/>
        </p:nvSpPr>
        <p:spPr>
          <a:xfrm>
            <a:off x="177188" y="4907982"/>
            <a:ext cx="1995300" cy="2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 i="1" dirty="0">
                <a:solidFill>
                  <a:srgbClr val="FFFFFF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*$5,000 discount for existing KITAS holders</a:t>
            </a:r>
            <a:endParaRPr sz="700" i="1" dirty="0">
              <a:solidFill>
                <a:srgbClr val="FFFFFF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121" name="Google Shape;121;p14"/>
          <p:cNvSpPr txBox="1">
            <a:spLocks noGrp="1"/>
          </p:cNvSpPr>
          <p:nvPr>
            <p:ph type="body" idx="4294967295"/>
          </p:nvPr>
        </p:nvSpPr>
        <p:spPr>
          <a:xfrm>
            <a:off x="4707950" y="3207275"/>
            <a:ext cx="2152800" cy="17007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Make a tax-deductible donation to The Universe</a:t>
            </a:r>
            <a:endParaRPr sz="1200" b="1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Donate US$30,000 and be gifted membership to BIC. </a:t>
            </a:r>
            <a:endParaRPr sz="1000" dirty="0"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grpSp>
        <p:nvGrpSpPr>
          <p:cNvPr id="122" name="Google Shape;122;p14"/>
          <p:cNvGrpSpPr/>
          <p:nvPr/>
        </p:nvGrpSpPr>
        <p:grpSpPr>
          <a:xfrm>
            <a:off x="253393" y="3792466"/>
            <a:ext cx="4454200" cy="901910"/>
            <a:chOff x="107449" y="1896619"/>
            <a:chExt cx="9108794" cy="2659716"/>
          </a:xfrm>
        </p:grpSpPr>
        <p:grpSp>
          <p:nvGrpSpPr>
            <p:cNvPr id="123" name="Google Shape;123;p14"/>
            <p:cNvGrpSpPr/>
            <p:nvPr/>
          </p:nvGrpSpPr>
          <p:grpSpPr>
            <a:xfrm>
              <a:off x="107449" y="2201714"/>
              <a:ext cx="1683000" cy="1739997"/>
              <a:chOff x="3154249" y="1896914"/>
              <a:chExt cx="1683000" cy="1739997"/>
            </a:xfrm>
          </p:grpSpPr>
          <p:sp>
            <p:nvSpPr>
              <p:cNvPr id="124" name="Google Shape;124;p14"/>
              <p:cNvSpPr/>
              <p:nvPr/>
            </p:nvSpPr>
            <p:spPr>
              <a:xfrm>
                <a:off x="3485717" y="3079475"/>
                <a:ext cx="1294800" cy="133500"/>
              </a:xfrm>
              <a:prstGeom prst="rect">
                <a:avLst/>
              </a:prstGeom>
              <a:solidFill>
                <a:srgbClr val="582B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14"/>
              <p:cNvSpPr txBox="1"/>
              <p:nvPr/>
            </p:nvSpPr>
            <p:spPr>
              <a:xfrm>
                <a:off x="3154253" y="3167711"/>
                <a:ext cx="929700" cy="469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5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Step 1</a:t>
                </a: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26" name="Google Shape;126;p14"/>
              <p:cNvSpPr txBox="1"/>
              <p:nvPr/>
            </p:nvSpPr>
            <p:spPr>
              <a:xfrm>
                <a:off x="3154249" y="1896914"/>
                <a:ext cx="1683000" cy="84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Receive Invitation to Join </a:t>
                </a:r>
                <a:endParaRPr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160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grpSp>
            <p:nvGrpSpPr>
              <p:cNvPr id="127" name="Google Shape;127;p14"/>
              <p:cNvGrpSpPr/>
              <p:nvPr/>
            </p:nvGrpSpPr>
            <p:grpSpPr>
              <a:xfrm>
                <a:off x="3435870" y="2800065"/>
                <a:ext cx="92400" cy="411825"/>
                <a:chOff x="845575" y="2563700"/>
                <a:chExt cx="92400" cy="411825"/>
              </a:xfrm>
            </p:grpSpPr>
            <p:sp>
              <p:nvSpPr>
                <p:cNvPr id="128" name="Google Shape;128;p14"/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29" name="Google Shape;129;p14"/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30" name="Google Shape;130;p14"/>
            <p:cNvGrpSpPr/>
            <p:nvPr/>
          </p:nvGrpSpPr>
          <p:grpSpPr>
            <a:xfrm>
              <a:off x="1171160" y="2792224"/>
              <a:ext cx="1857451" cy="1546592"/>
              <a:chOff x="1628360" y="2487424"/>
              <a:chExt cx="1857451" cy="1546592"/>
            </a:xfrm>
          </p:grpSpPr>
          <p:sp>
            <p:nvSpPr>
              <p:cNvPr id="131" name="Google Shape;131;p14"/>
              <p:cNvSpPr/>
              <p:nvPr/>
            </p:nvSpPr>
            <p:spPr>
              <a:xfrm>
                <a:off x="2191011" y="3079475"/>
                <a:ext cx="1294800" cy="133500"/>
              </a:xfrm>
              <a:prstGeom prst="rect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14"/>
              <p:cNvSpPr txBox="1"/>
              <p:nvPr/>
            </p:nvSpPr>
            <p:spPr>
              <a:xfrm>
                <a:off x="1764406" y="2487424"/>
                <a:ext cx="8457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5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Step 2</a:t>
                </a: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33" name="Google Shape;133;p14"/>
              <p:cNvSpPr txBox="1"/>
              <p:nvPr/>
            </p:nvSpPr>
            <p:spPr>
              <a:xfrm>
                <a:off x="1628360" y="3254616"/>
                <a:ext cx="1355700" cy="779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Study Documentation</a:t>
                </a: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grpSp>
            <p:nvGrpSpPr>
              <p:cNvPr id="134" name="Google Shape;134;p14"/>
              <p:cNvGrpSpPr/>
              <p:nvPr/>
            </p:nvGrpSpPr>
            <p:grpSpPr>
              <a:xfrm rot="10800000">
                <a:off x="2149293" y="3079467"/>
                <a:ext cx="92400" cy="411825"/>
                <a:chOff x="2072481" y="2563700"/>
                <a:chExt cx="92400" cy="411825"/>
              </a:xfrm>
            </p:grpSpPr>
            <p:cxnSp>
              <p:nvCxnSpPr>
                <p:cNvPr id="135" name="Google Shape;135;p14"/>
                <p:cNvCxnSpPr/>
                <p:nvPr/>
              </p:nvCxnSpPr>
              <p:spPr>
                <a:xfrm>
                  <a:off x="2118681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36" name="Google Shape;136;p14"/>
                <p:cNvSpPr/>
                <p:nvPr/>
              </p:nvSpPr>
              <p:spPr>
                <a:xfrm>
                  <a:off x="2072481" y="2563700"/>
                  <a:ext cx="92400" cy="924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37" name="Google Shape;137;p14"/>
            <p:cNvGrpSpPr/>
            <p:nvPr/>
          </p:nvGrpSpPr>
          <p:grpSpPr>
            <a:xfrm>
              <a:off x="2254161" y="1896619"/>
              <a:ext cx="2069156" cy="1853014"/>
              <a:chOff x="2711361" y="1591819"/>
              <a:chExt cx="2069156" cy="1853014"/>
            </a:xfrm>
          </p:grpSpPr>
          <p:sp>
            <p:nvSpPr>
              <p:cNvPr id="138" name="Google Shape;138;p14"/>
              <p:cNvSpPr/>
              <p:nvPr/>
            </p:nvSpPr>
            <p:spPr>
              <a:xfrm>
                <a:off x="3485717" y="3079475"/>
                <a:ext cx="1294800" cy="133500"/>
              </a:xfrm>
              <a:prstGeom prst="rect">
                <a:avLst/>
              </a:prstGeom>
              <a:solidFill>
                <a:srgbClr val="582B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14"/>
              <p:cNvSpPr txBox="1"/>
              <p:nvPr/>
            </p:nvSpPr>
            <p:spPr>
              <a:xfrm>
                <a:off x="3069402" y="3073433"/>
                <a:ext cx="8865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5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Step 3</a:t>
                </a: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40" name="Google Shape;140;p14"/>
              <p:cNvSpPr txBox="1"/>
              <p:nvPr/>
            </p:nvSpPr>
            <p:spPr>
              <a:xfrm>
                <a:off x="2711361" y="1591819"/>
                <a:ext cx="1683000" cy="359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Meeting with Founding Member</a:t>
                </a:r>
                <a:endParaRPr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1600"/>
                  </a:spcAft>
                  <a:buNone/>
                </a:pP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grpSp>
            <p:nvGrpSpPr>
              <p:cNvPr id="141" name="Google Shape;141;p14"/>
              <p:cNvGrpSpPr/>
              <p:nvPr/>
            </p:nvGrpSpPr>
            <p:grpSpPr>
              <a:xfrm>
                <a:off x="3435870" y="2800065"/>
                <a:ext cx="92400" cy="411825"/>
                <a:chOff x="845575" y="2563700"/>
                <a:chExt cx="92400" cy="411825"/>
              </a:xfrm>
            </p:grpSpPr>
            <p:sp>
              <p:nvSpPr>
                <p:cNvPr id="142" name="Google Shape;142;p14"/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cxnSp>
              <p:nvCxnSpPr>
                <p:cNvPr id="143" name="Google Shape;143;p14"/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</p:grpSp>
        </p:grpSp>
        <p:grpSp>
          <p:nvGrpSpPr>
            <p:cNvPr id="144" name="Google Shape;144;p14"/>
            <p:cNvGrpSpPr/>
            <p:nvPr/>
          </p:nvGrpSpPr>
          <p:grpSpPr>
            <a:xfrm>
              <a:off x="3652973" y="2740196"/>
              <a:ext cx="1965048" cy="1816135"/>
              <a:chOff x="4110173" y="2435396"/>
              <a:chExt cx="1965048" cy="1816135"/>
            </a:xfrm>
          </p:grpSpPr>
          <p:sp>
            <p:nvSpPr>
              <p:cNvPr id="145" name="Google Shape;145;p14"/>
              <p:cNvSpPr/>
              <p:nvPr/>
            </p:nvSpPr>
            <p:spPr>
              <a:xfrm>
                <a:off x="4780421" y="3079475"/>
                <a:ext cx="1294800" cy="133500"/>
              </a:xfrm>
              <a:prstGeom prst="rect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46" name="Google Shape;146;p14"/>
              <p:cNvGrpSpPr/>
              <p:nvPr/>
            </p:nvGrpSpPr>
            <p:grpSpPr>
              <a:xfrm rot="10800000">
                <a:off x="4737413" y="3079467"/>
                <a:ext cx="92400" cy="411825"/>
                <a:chOff x="2070100" y="2563700"/>
                <a:chExt cx="92400" cy="411825"/>
              </a:xfrm>
            </p:grpSpPr>
            <p:cxnSp>
              <p:nvCxnSpPr>
                <p:cNvPr id="147" name="Google Shape;147;p14"/>
                <p:cNvCxnSpPr/>
                <p:nvPr/>
              </p:nvCxnSpPr>
              <p:spPr>
                <a:xfrm>
                  <a:off x="2116300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48" name="Google Shape;148;p14"/>
                <p:cNvSpPr/>
                <p:nvPr/>
              </p:nvSpPr>
              <p:spPr>
                <a:xfrm>
                  <a:off x="2070100" y="2563700"/>
                  <a:ext cx="92400" cy="924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49" name="Google Shape;149;p14"/>
              <p:cNvSpPr txBox="1"/>
              <p:nvPr/>
            </p:nvSpPr>
            <p:spPr>
              <a:xfrm>
                <a:off x="4418487" y="2435396"/>
                <a:ext cx="8457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5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Step 4</a:t>
                </a:r>
                <a:endParaRPr sz="5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50" name="Google Shape;150;p14"/>
              <p:cNvSpPr txBox="1"/>
              <p:nvPr/>
            </p:nvSpPr>
            <p:spPr>
              <a:xfrm>
                <a:off x="4110173" y="3307731"/>
                <a:ext cx="1683000" cy="943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Sign Membership Agreement &amp; Make Donation </a:t>
                </a:r>
                <a:endParaRPr sz="500" b="1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Must be completed within 48 hours of approval</a:t>
                </a:r>
                <a:endParaRPr sz="300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grpSp>
          <p:nvGrpSpPr>
            <p:cNvPr id="151" name="Google Shape;151;p14"/>
            <p:cNvGrpSpPr/>
            <p:nvPr/>
          </p:nvGrpSpPr>
          <p:grpSpPr>
            <a:xfrm>
              <a:off x="5052112" y="2268283"/>
              <a:ext cx="1860613" cy="1435390"/>
              <a:chOff x="5509312" y="1963483"/>
              <a:chExt cx="1860613" cy="1435390"/>
            </a:xfrm>
          </p:grpSpPr>
          <p:sp>
            <p:nvSpPr>
              <p:cNvPr id="152" name="Google Shape;152;p14"/>
              <p:cNvSpPr/>
              <p:nvPr/>
            </p:nvSpPr>
            <p:spPr>
              <a:xfrm>
                <a:off x="6075125" y="3079475"/>
                <a:ext cx="1294800" cy="133500"/>
              </a:xfrm>
              <a:prstGeom prst="rect">
                <a:avLst/>
              </a:prstGeom>
              <a:solidFill>
                <a:srgbClr val="582B5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53" name="Google Shape;153;p14"/>
              <p:cNvGrpSpPr/>
              <p:nvPr/>
            </p:nvGrpSpPr>
            <p:grpSpPr>
              <a:xfrm>
                <a:off x="6031394" y="2800065"/>
                <a:ext cx="92400" cy="411825"/>
                <a:chOff x="845575" y="2563700"/>
                <a:chExt cx="92400" cy="411825"/>
              </a:xfrm>
            </p:grpSpPr>
            <p:cxnSp>
              <p:nvCxnSpPr>
                <p:cNvPr id="154" name="Google Shape;154;p14"/>
                <p:cNvCxnSpPr/>
                <p:nvPr/>
              </p:nvCxnSpPr>
              <p:spPr>
                <a:xfrm>
                  <a:off x="891775" y="2616125"/>
                  <a:ext cx="0" cy="3594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</p:cxnSp>
            <p:sp>
              <p:nvSpPr>
                <p:cNvPr id="155" name="Google Shape;155;p14"/>
                <p:cNvSpPr/>
                <p:nvPr/>
              </p:nvSpPr>
              <p:spPr>
                <a:xfrm>
                  <a:off x="845575" y="2563700"/>
                  <a:ext cx="92400" cy="924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56" name="Google Shape;156;p14"/>
              <p:cNvSpPr txBox="1"/>
              <p:nvPr/>
            </p:nvSpPr>
            <p:spPr>
              <a:xfrm>
                <a:off x="5634372" y="3027473"/>
                <a:ext cx="8865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500" b="1">
                    <a:solidFill>
                      <a:srgbClr val="FFFFFF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Step 5</a:t>
                </a:r>
                <a:endParaRPr sz="500" b="1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  <p:sp>
            <p:nvSpPr>
              <p:cNvPr id="157" name="Google Shape;157;p14"/>
              <p:cNvSpPr txBox="1"/>
              <p:nvPr/>
            </p:nvSpPr>
            <p:spPr>
              <a:xfrm>
                <a:off x="5509312" y="1963483"/>
                <a:ext cx="1683000" cy="943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chemeClr val="lt1"/>
                    </a:solidFill>
                    <a:latin typeface="Helvetica Neue"/>
                    <a:ea typeface="Helvetica Neue"/>
                    <a:cs typeface="Helvetica Neue"/>
                    <a:sym typeface="Helvetica Neue"/>
                  </a:rPr>
                  <a:t>Receive Membership ID &amp; Legal Documents</a:t>
                </a:r>
                <a:endParaRPr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endParaRPr>
              </a:p>
            </p:txBody>
          </p:sp>
        </p:grpSp>
        <p:grpSp>
          <p:nvGrpSpPr>
            <p:cNvPr id="158" name="Google Shape;158;p14"/>
            <p:cNvGrpSpPr/>
            <p:nvPr/>
          </p:nvGrpSpPr>
          <p:grpSpPr>
            <a:xfrm>
              <a:off x="6337382" y="2750336"/>
              <a:ext cx="1797416" cy="1805999"/>
              <a:chOff x="6720119" y="2445523"/>
              <a:chExt cx="2426318" cy="1805999"/>
            </a:xfrm>
          </p:grpSpPr>
          <p:sp>
            <p:nvSpPr>
              <p:cNvPr id="159" name="Google Shape;159;p14"/>
              <p:cNvSpPr/>
              <p:nvPr/>
            </p:nvSpPr>
            <p:spPr>
              <a:xfrm>
                <a:off x="7369837" y="3079475"/>
                <a:ext cx="1776600" cy="133500"/>
              </a:xfrm>
              <a:prstGeom prst="rect">
                <a:avLst/>
              </a:prstGeom>
              <a:solidFill>
                <a:srgbClr val="701C7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cxnSp>
            <p:nvCxnSpPr>
              <p:cNvPr id="160" name="Google Shape;160;p14"/>
              <p:cNvCxnSpPr/>
              <p:nvPr/>
            </p:nvCxnSpPr>
            <p:spPr>
              <a:xfrm rot="10800000">
                <a:off x="7374421" y="3079467"/>
                <a:ext cx="0" cy="3594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161" name="Google Shape;161;p14"/>
              <p:cNvSpPr txBox="1"/>
              <p:nvPr/>
            </p:nvSpPr>
            <p:spPr>
              <a:xfrm flipH="1">
                <a:off x="6937055" y="2445523"/>
                <a:ext cx="1196700" cy="371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lnSpc>
                    <a:spcPct val="115000"/>
                  </a:lnSpc>
                  <a:spcBef>
                    <a:spcPts val="0"/>
                  </a:spcBef>
                  <a:spcAft>
                    <a:spcPts val="1600"/>
                  </a:spcAft>
                  <a:buNone/>
                </a:pPr>
                <a:r>
                  <a:rPr lang="en" sz="500" b="1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Step 6</a:t>
                </a:r>
                <a:endParaRPr sz="500" b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  <p:sp>
            <p:nvSpPr>
              <p:cNvPr id="162" name="Google Shape;162;p14"/>
              <p:cNvSpPr txBox="1"/>
              <p:nvPr/>
            </p:nvSpPr>
            <p:spPr>
              <a:xfrm>
                <a:off x="6720119" y="3307721"/>
                <a:ext cx="2167800" cy="943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400" b="1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Begin KITAS Processing</a:t>
                </a:r>
                <a:endParaRPr sz="400" b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30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This process may take up to 2-3 months to complete</a:t>
                </a:r>
                <a:endParaRPr sz="30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endParaRPr>
              </a:p>
            </p:txBody>
          </p:sp>
        </p:grpSp>
        <p:sp>
          <p:nvSpPr>
            <p:cNvPr id="163" name="Google Shape;163;p14"/>
            <p:cNvSpPr/>
            <p:nvPr/>
          </p:nvSpPr>
          <p:spPr>
            <a:xfrm>
              <a:off x="6769594" y="3723990"/>
              <a:ext cx="92400" cy="924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4" name="Google Shape;164;p14"/>
            <p:cNvGrpSpPr/>
            <p:nvPr/>
          </p:nvGrpSpPr>
          <p:grpSpPr>
            <a:xfrm>
              <a:off x="8088794" y="3100090"/>
              <a:ext cx="92400" cy="411825"/>
              <a:chOff x="845575" y="2563700"/>
              <a:chExt cx="92400" cy="411825"/>
            </a:xfrm>
          </p:grpSpPr>
          <p:cxnSp>
            <p:nvCxnSpPr>
              <p:cNvPr id="165" name="Google Shape;165;p14"/>
              <p:cNvCxnSpPr/>
              <p:nvPr/>
            </p:nvCxnSpPr>
            <p:spPr>
              <a:xfrm>
                <a:off x="891775" y="2616125"/>
                <a:ext cx="0" cy="3594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</p:cxnSp>
          <p:sp>
            <p:nvSpPr>
              <p:cNvPr id="166" name="Google Shape;166;p14"/>
              <p:cNvSpPr/>
              <p:nvPr/>
            </p:nvSpPr>
            <p:spPr>
              <a:xfrm>
                <a:off x="845575" y="2563700"/>
                <a:ext cx="92400" cy="92400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7" name="Google Shape;167;p14"/>
            <p:cNvSpPr txBox="1"/>
            <p:nvPr/>
          </p:nvSpPr>
          <p:spPr>
            <a:xfrm flipH="1">
              <a:off x="7702429" y="3402335"/>
              <a:ext cx="929700" cy="231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 sz="500" b="1">
                  <a:solidFill>
                    <a:srgbClr val="FFFFFF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Step 7</a:t>
              </a:r>
              <a:endParaRPr sz="5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168" name="Google Shape;168;p14"/>
            <p:cNvSpPr txBox="1"/>
            <p:nvPr/>
          </p:nvSpPr>
          <p:spPr>
            <a:xfrm>
              <a:off x="7533243" y="2178418"/>
              <a:ext cx="1683000" cy="943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Open Club </a:t>
              </a:r>
              <a:endParaRPr sz="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00" b="1">
                  <a:solidFill>
                    <a:schemeClr val="lt1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Bank Account</a:t>
              </a:r>
              <a:endParaRPr sz="400" b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</p:grpSp>
      <p:pic>
        <p:nvPicPr>
          <p:cNvPr id="169" name="Google Shape;169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190351" y="3207275"/>
            <a:ext cx="1452740" cy="17006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612</Words>
  <Application>Microsoft Macintosh PowerPoint</Application>
  <PresentationFormat>On-screen Show (16:9)</PresentationFormat>
  <Paragraphs>86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Helvetica Neue</vt:lpstr>
      <vt:lpstr>Arial</vt:lpstr>
      <vt:lpstr>Roboto</vt:lpstr>
      <vt:lpstr>Simple Light</vt:lpstr>
      <vt:lpstr>Bali Investment Club </vt:lpstr>
      <vt:lpstr>The Universe Ministry: BIC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Bali Investment Club </dc:title>
  <cp:lastModifiedBy>Microsoft Office User</cp:lastModifiedBy>
  <cp:revision>2</cp:revision>
  <dcterms:modified xsi:type="dcterms:W3CDTF">2020-07-31T00:12:01Z</dcterms:modified>
</cp:coreProperties>
</file>