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4" r:id="rId4"/>
    <p:sldId id="277" r:id="rId5"/>
    <p:sldId id="260" r:id="rId6"/>
    <p:sldId id="278" r:id="rId7"/>
    <p:sldId id="275" r:id="rId8"/>
    <p:sldId id="273" r:id="rId9"/>
    <p:sldId id="272" r:id="rId10"/>
    <p:sldId id="279" r:id="rId11"/>
    <p:sldId id="280" r:id="rId12"/>
    <p:sldId id="281" r:id="rId13"/>
    <p:sldId id="266" r:id="rId14"/>
    <p:sldId id="265" r:id="rId15"/>
    <p:sldId id="267" r:id="rId16"/>
    <p:sldId id="269" r:id="rId17"/>
    <p:sldId id="26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00CC66"/>
    <a:srgbClr val="0066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98" autoAdjust="0"/>
    <p:restoredTop sz="94660"/>
  </p:normalViewPr>
  <p:slideViewPr>
    <p:cSldViewPr>
      <p:cViewPr>
        <p:scale>
          <a:sx n="125" d="100"/>
          <a:sy n="125" d="100"/>
        </p:scale>
        <p:origin x="-1140" y="30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F6D90384-7911-486D-B9E0-1789F95A84C1}" type="datetimeFigureOut">
              <a:rPr lang="en-AU" smtClean="0"/>
              <a:t>9/08/2020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675702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6D90384-7911-486D-B9E0-1789F95A84C1}" type="datetimeFigureOut">
              <a:rPr lang="en-AU" smtClean="0"/>
              <a:t>9/08/2020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220591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D90384-7911-486D-B9E0-1789F95A84C1}" type="datetimeFigureOut">
              <a:rPr lang="en-AU" smtClean="0"/>
              <a:t>9/08/2020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2419856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F6D90384-7911-486D-B9E0-1789F95A84C1}" type="datetimeFigureOut">
              <a:rPr lang="en-AU" smtClean="0"/>
              <a:t>9/08/2020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708007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F6D90384-7911-486D-B9E0-1789F95A84C1}" type="datetimeFigureOut">
              <a:rPr lang="en-AU" smtClean="0"/>
              <a:t>9/08/2020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1280859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F6D90384-7911-486D-B9E0-1789F95A84C1}" type="datetimeFigureOut">
              <a:rPr lang="en-AU" smtClean="0"/>
              <a:t>9/08/2020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2646688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D90384-7911-486D-B9E0-1789F95A84C1}" type="datetimeFigureOut">
              <a:rPr lang="en-AU" smtClean="0"/>
              <a:t>9/08/2020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1460346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D90384-7911-486D-B9E0-1789F95A84C1}" type="datetimeFigureOut">
              <a:rPr lang="en-AU" smtClean="0"/>
              <a:t>9/08/2020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1002254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D90384-7911-486D-B9E0-1789F95A84C1}" type="datetimeFigureOut">
              <a:rPr lang="en-AU" smtClean="0"/>
              <a:t>9/08/2020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3132934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6D90384-7911-486D-B9E0-1789F95A84C1}" type="datetimeFigureOut">
              <a:rPr lang="en-AU" smtClean="0"/>
              <a:t>9/08/2020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202226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6D90384-7911-486D-B9E0-1789F95A84C1}" type="datetimeFigureOut">
              <a:rPr lang="en-AU" smtClean="0"/>
              <a:t>9/08/2020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2C02A48-228F-4354-8902-8D1487AF17D6}" type="slidenum">
              <a:rPr lang="en-AU" smtClean="0"/>
              <a:t>‹#›</a:t>
            </a:fld>
            <a:endParaRPr lang="en-AU"/>
          </a:p>
        </p:txBody>
      </p:sp>
    </p:spTree>
    <p:extLst>
      <p:ext uri="{BB962C8B-B14F-4D97-AF65-F5344CB8AC3E}">
        <p14:creationId xmlns:p14="http://schemas.microsoft.com/office/powerpoint/2010/main" val="2089810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D90384-7911-486D-B9E0-1789F95A84C1}" type="datetimeFigureOut">
              <a:rPr lang="en-AU" smtClean="0"/>
              <a:t>9/08/2020</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C02A48-228F-4354-8902-8D1487AF17D6}" type="slidenum">
              <a:rPr lang="en-AU" smtClean="0"/>
              <a:t>‹#›</a:t>
            </a:fld>
            <a:endParaRPr lang="en-AU"/>
          </a:p>
        </p:txBody>
      </p:sp>
    </p:spTree>
    <p:extLst>
      <p:ext uri="{BB962C8B-B14F-4D97-AF65-F5344CB8AC3E}">
        <p14:creationId xmlns:p14="http://schemas.microsoft.com/office/powerpoint/2010/main" val="2209929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hyperlink" Target="https://www.realcommercial.com.au/for-lease/property-4-5-15-june-street-coffs-harbour-nsw-2450-503487042" TargetMode="Externa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4" name="Subtitle 3"/>
          <p:cNvSpPr>
            <a:spLocks noGrp="1"/>
          </p:cNvSpPr>
          <p:nvPr>
            <p:ph type="subTitle" idx="1"/>
          </p:nvPr>
        </p:nvSpPr>
        <p:spPr/>
        <p:txBody>
          <a:bodyPr/>
          <a:lstStyle/>
          <a:p>
            <a:endParaRPr lang="en-AU"/>
          </a:p>
        </p:txBody>
      </p:sp>
      <p:pic>
        <p:nvPicPr>
          <p:cNvPr id="1026" name="Picture 2" descr="Timber — kidcyb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1641"/>
            <a:ext cx="9144000" cy="65973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19672" y="2132856"/>
            <a:ext cx="5904656" cy="2585323"/>
          </a:xfrm>
          <a:prstGeom prst="rect">
            <a:avLst/>
          </a:prstGeom>
          <a:noFill/>
        </p:spPr>
        <p:txBody>
          <a:bodyPr wrap="square" rtlCol="0">
            <a:spAutoFit/>
          </a:bodyPr>
          <a:lstStyle/>
          <a:p>
            <a:pPr algn="ctr"/>
            <a:endParaRPr lang="en-AU" sz="5400" dirty="0">
              <a:solidFill>
                <a:schemeClr val="bg1"/>
              </a:solidFill>
            </a:endParaRPr>
          </a:p>
          <a:p>
            <a:pPr algn="ctr"/>
            <a:r>
              <a:rPr lang="en-AU" sz="5400" dirty="0">
                <a:solidFill>
                  <a:schemeClr val="bg1"/>
                </a:solidFill>
              </a:rPr>
              <a:t>Timber </a:t>
            </a:r>
            <a:r>
              <a:rPr lang="en-AU" sz="5400" dirty="0" smtClean="0">
                <a:solidFill>
                  <a:schemeClr val="bg1"/>
                </a:solidFill>
              </a:rPr>
              <a:t>Ventures</a:t>
            </a:r>
          </a:p>
          <a:p>
            <a:pPr algn="ctr"/>
            <a:r>
              <a:rPr lang="en-AU" sz="5400" dirty="0" smtClean="0">
                <a:solidFill>
                  <a:schemeClr val="bg1"/>
                </a:solidFill>
              </a:rPr>
              <a:t>Pitch Deck</a:t>
            </a:r>
            <a:endParaRPr lang="en-AU" sz="5400" dirty="0">
              <a:solidFill>
                <a:schemeClr val="bg1"/>
              </a:solidFill>
            </a:endParaRPr>
          </a:p>
        </p:txBody>
      </p:sp>
    </p:spTree>
    <p:extLst>
      <p:ext uri="{BB962C8B-B14F-4D97-AF65-F5344CB8AC3E}">
        <p14:creationId xmlns:p14="http://schemas.microsoft.com/office/powerpoint/2010/main" val="1499169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smtClean="0"/>
              <a:t>Introduction</a:t>
            </a:r>
            <a:endParaRPr lang="en-AU" dirty="0"/>
          </a:p>
        </p:txBody>
      </p:sp>
      <p:sp>
        <p:nvSpPr>
          <p:cNvPr id="3" name="TextBox 2"/>
          <p:cNvSpPr txBox="1"/>
          <p:nvPr/>
        </p:nvSpPr>
        <p:spPr>
          <a:xfrm>
            <a:off x="395536" y="1412776"/>
            <a:ext cx="8208912" cy="4678204"/>
          </a:xfrm>
          <a:prstGeom prst="rect">
            <a:avLst/>
          </a:prstGeom>
          <a:noFill/>
        </p:spPr>
        <p:txBody>
          <a:bodyPr wrap="square" rtlCol="0">
            <a:spAutoFit/>
          </a:bodyPr>
          <a:lstStyle/>
          <a:p>
            <a:r>
              <a:rPr lang="en-AU" sz="1400" dirty="0" smtClean="0"/>
              <a:t>Timber Ventures International (TVI) has </a:t>
            </a:r>
            <a:r>
              <a:rPr lang="en-AU" sz="1400" dirty="0"/>
              <a:t>secured exclusive access to </a:t>
            </a:r>
            <a:r>
              <a:rPr lang="en-AU" sz="1400" dirty="0" smtClean="0"/>
              <a:t>a superior </a:t>
            </a:r>
            <a:r>
              <a:rPr lang="en-AU" sz="1400" dirty="0"/>
              <a:t>timber drying technology </a:t>
            </a:r>
            <a:r>
              <a:rPr lang="en-AU" sz="1400" dirty="0" smtClean="0"/>
              <a:t>(iDry kilns) that has been in commercial production since 1980.</a:t>
            </a:r>
            <a:endParaRPr lang="en-AU" sz="1400" dirty="0"/>
          </a:p>
          <a:p>
            <a:r>
              <a:rPr lang="en-AU" sz="1400" dirty="0"/>
              <a:t> </a:t>
            </a:r>
          </a:p>
          <a:p>
            <a:r>
              <a:rPr lang="en-AU" sz="1400" dirty="0" smtClean="0"/>
              <a:t>TVI will </a:t>
            </a:r>
            <a:r>
              <a:rPr lang="en-AU" sz="1400" dirty="0"/>
              <a:t>leverage this technology to build a hardwood </a:t>
            </a:r>
            <a:r>
              <a:rPr lang="en-AU" sz="1400" dirty="0" smtClean="0"/>
              <a:t>drying </a:t>
            </a:r>
            <a:r>
              <a:rPr lang="en-AU" sz="1400" dirty="0"/>
              <a:t>business, initially </a:t>
            </a:r>
            <a:r>
              <a:rPr lang="en-AU" sz="1400" dirty="0" smtClean="0"/>
              <a:t>focused </a:t>
            </a:r>
            <a:r>
              <a:rPr lang="en-AU" sz="1400" dirty="0"/>
              <a:t>on the stair tread market in </a:t>
            </a:r>
            <a:r>
              <a:rPr lang="en-AU" sz="1400" dirty="0" smtClean="0"/>
              <a:t>Sydney and Brisbane.</a:t>
            </a:r>
            <a:endParaRPr lang="en-AU" sz="1400" dirty="0"/>
          </a:p>
          <a:p>
            <a:r>
              <a:rPr lang="en-AU" sz="1400" dirty="0"/>
              <a:t> </a:t>
            </a:r>
          </a:p>
          <a:p>
            <a:r>
              <a:rPr lang="en-AU" sz="1400" dirty="0"/>
              <a:t>Hardwood stair tread timber has an approximate gross margin of </a:t>
            </a:r>
            <a:r>
              <a:rPr lang="en-AU" sz="1400" dirty="0" smtClean="0"/>
              <a:t>$</a:t>
            </a:r>
            <a:r>
              <a:rPr lang="en-AU" sz="1400" dirty="0" smtClean="0"/>
              <a:t>XXXX</a:t>
            </a:r>
            <a:r>
              <a:rPr lang="en-AU" sz="1400" dirty="0" smtClean="0"/>
              <a:t>/m3 (</a:t>
            </a:r>
            <a:r>
              <a:rPr lang="en-AU" sz="1400" dirty="0" smtClean="0"/>
              <a:t>XX</a:t>
            </a:r>
            <a:r>
              <a:rPr lang="en-AU" sz="1400" dirty="0" smtClean="0"/>
              <a:t>%).  </a:t>
            </a:r>
            <a:endParaRPr lang="en-AU" sz="1400" dirty="0"/>
          </a:p>
          <a:p>
            <a:r>
              <a:rPr lang="en-AU" sz="1400" dirty="0"/>
              <a:t> </a:t>
            </a:r>
          </a:p>
          <a:p>
            <a:r>
              <a:rPr lang="en-AU" sz="1400" dirty="0" smtClean="0"/>
              <a:t>TVI will sell directly to stair tread installers enabling us to </a:t>
            </a:r>
            <a:r>
              <a:rPr lang="en-AU" sz="1400" dirty="0"/>
              <a:t>retain the bulk of the g</a:t>
            </a:r>
            <a:r>
              <a:rPr lang="en-AU" sz="1400" dirty="0" smtClean="0"/>
              <a:t>ross </a:t>
            </a:r>
            <a:r>
              <a:rPr lang="en-AU" sz="1400" dirty="0"/>
              <a:t>m</a:t>
            </a:r>
            <a:r>
              <a:rPr lang="en-AU" sz="1400" dirty="0" smtClean="0"/>
              <a:t>argin </a:t>
            </a:r>
            <a:r>
              <a:rPr lang="en-AU" sz="1400" dirty="0"/>
              <a:t>as </a:t>
            </a:r>
            <a:r>
              <a:rPr lang="en-AU" sz="1400" dirty="0" smtClean="0"/>
              <a:t>net profit.</a:t>
            </a:r>
            <a:endParaRPr lang="en-AU" sz="1400" dirty="0"/>
          </a:p>
          <a:p>
            <a:r>
              <a:rPr lang="en-AU" sz="1400" dirty="0"/>
              <a:t> </a:t>
            </a:r>
          </a:p>
          <a:p>
            <a:r>
              <a:rPr lang="en-AU" sz="1400" dirty="0" smtClean="0"/>
              <a:t>iDry kilns are </a:t>
            </a:r>
            <a:r>
              <a:rPr lang="en-AU" sz="1400" dirty="0"/>
              <a:t>relatively </a:t>
            </a:r>
            <a:r>
              <a:rPr lang="en-AU" sz="1400" dirty="0" smtClean="0"/>
              <a:t>inexpensive ($US79-205K), modular </a:t>
            </a:r>
            <a:r>
              <a:rPr lang="en-AU" sz="1400" dirty="0"/>
              <a:t>in design, and </a:t>
            </a:r>
            <a:r>
              <a:rPr lang="en-AU" sz="1400" dirty="0" smtClean="0"/>
              <a:t>return </a:t>
            </a:r>
            <a:r>
              <a:rPr lang="en-AU" sz="1400" dirty="0"/>
              <a:t>approximately 300% per annum. </a:t>
            </a:r>
            <a:r>
              <a:rPr lang="en-AU" sz="1400" dirty="0" smtClean="0"/>
              <a:t>As a result, TVI will be able to scale without additional equity or debt funding.</a:t>
            </a:r>
          </a:p>
          <a:p>
            <a:r>
              <a:rPr lang="en-AU" sz="1400" dirty="0"/>
              <a:t> </a:t>
            </a:r>
          </a:p>
          <a:p>
            <a:r>
              <a:rPr lang="en-AU" sz="1400" dirty="0" smtClean="0"/>
              <a:t>The Australian hardwood industry is worth around $7bn pa on 700,000m3 of sawn timber but 93% of logs are exported. With 10 kilns TVI would dry less than 1% of all sawn timber but turn over </a:t>
            </a:r>
            <a:r>
              <a:rPr lang="en-AU" sz="1400" dirty="0" smtClean="0"/>
              <a:t>$</a:t>
            </a:r>
            <a:r>
              <a:rPr lang="en-AU" sz="1400" dirty="0" err="1" smtClean="0"/>
              <a:t>XX</a:t>
            </a:r>
            <a:r>
              <a:rPr lang="en-AU" sz="1400" dirty="0" err="1" smtClean="0"/>
              <a:t>m</a:t>
            </a:r>
            <a:r>
              <a:rPr lang="en-AU" sz="1400" dirty="0" smtClean="0"/>
              <a:t> </a:t>
            </a:r>
            <a:r>
              <a:rPr lang="en-AU" sz="1400" dirty="0" smtClean="0"/>
              <a:t>and nett </a:t>
            </a:r>
            <a:r>
              <a:rPr lang="en-AU" sz="1400" dirty="0" smtClean="0"/>
              <a:t>$</a:t>
            </a:r>
            <a:r>
              <a:rPr lang="en-AU" sz="1400" dirty="0" err="1" smtClean="0"/>
              <a:t>XX</a:t>
            </a:r>
            <a:r>
              <a:rPr lang="en-AU" sz="1400" dirty="0" err="1" smtClean="0"/>
              <a:t>m</a:t>
            </a:r>
            <a:r>
              <a:rPr lang="en-AU" sz="1400" dirty="0" smtClean="0"/>
              <a:t> </a:t>
            </a:r>
            <a:r>
              <a:rPr lang="en-AU" sz="1400" dirty="0" smtClean="0"/>
              <a:t>with huge growth potential from value adding exported logs.</a:t>
            </a:r>
          </a:p>
          <a:p>
            <a:endParaRPr lang="en-AU" sz="1400" dirty="0"/>
          </a:p>
          <a:p>
            <a:r>
              <a:rPr lang="en-AU" sz="1400" dirty="0" smtClean="0"/>
              <a:t>This is not a tech play but a cash cow investment to be held long term. We have a simple business model, using established technology to disrupt a technologically stagnant, but growing industry.</a:t>
            </a:r>
            <a:endParaRPr lang="en-AU" sz="1400" dirty="0"/>
          </a:p>
          <a:p>
            <a:endParaRPr lang="en-AU" sz="1400" dirty="0" smtClean="0"/>
          </a:p>
          <a:p>
            <a:endParaRPr lang="en-AU" dirty="0"/>
          </a:p>
        </p:txBody>
      </p:sp>
    </p:spTree>
    <p:extLst>
      <p:ext uri="{BB962C8B-B14F-4D97-AF65-F5344CB8AC3E}">
        <p14:creationId xmlns:p14="http://schemas.microsoft.com/office/powerpoint/2010/main" val="2179137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247" y="116632"/>
            <a:ext cx="8229600" cy="1143000"/>
          </a:xfrm>
        </p:spPr>
        <p:txBody>
          <a:bodyPr/>
          <a:lstStyle/>
          <a:p>
            <a:pPr algn="l"/>
            <a:r>
              <a:rPr lang="en-AU" dirty="0" smtClean="0"/>
              <a:t>Business model</a:t>
            </a:r>
            <a:endParaRPr lang="en-AU" dirty="0"/>
          </a:p>
        </p:txBody>
      </p:sp>
      <p:sp>
        <p:nvSpPr>
          <p:cNvPr id="3" name="TextBox 2"/>
          <p:cNvSpPr txBox="1"/>
          <p:nvPr/>
        </p:nvSpPr>
        <p:spPr>
          <a:xfrm>
            <a:off x="539552" y="1242125"/>
            <a:ext cx="7848872" cy="646331"/>
          </a:xfrm>
          <a:prstGeom prst="rect">
            <a:avLst/>
          </a:prstGeom>
          <a:noFill/>
        </p:spPr>
        <p:txBody>
          <a:bodyPr wrap="square" rtlCol="0">
            <a:spAutoFit/>
          </a:bodyPr>
          <a:lstStyle/>
          <a:p>
            <a:r>
              <a:rPr lang="en-AU" dirty="0" smtClean="0"/>
              <a:t>We are using established technology to disrupt the existing timber supply chain with a simple 4 step business model </a:t>
            </a:r>
            <a:endParaRPr lang="en-AU" dirty="0"/>
          </a:p>
        </p:txBody>
      </p:sp>
      <p:sp>
        <p:nvSpPr>
          <p:cNvPr id="4" name="TextBox 3"/>
          <p:cNvSpPr txBox="1"/>
          <p:nvPr/>
        </p:nvSpPr>
        <p:spPr>
          <a:xfrm>
            <a:off x="608697" y="3862928"/>
            <a:ext cx="1368152" cy="523220"/>
          </a:xfrm>
          <a:prstGeom prst="rect">
            <a:avLst/>
          </a:prstGeom>
          <a:noFill/>
        </p:spPr>
        <p:txBody>
          <a:bodyPr wrap="square" rtlCol="0">
            <a:spAutoFit/>
          </a:bodyPr>
          <a:lstStyle/>
          <a:p>
            <a:pPr algn="ctr"/>
            <a:r>
              <a:rPr lang="en-AU" sz="1400" dirty="0" smtClean="0"/>
              <a:t>Buy cut timber from sawmills</a:t>
            </a:r>
            <a:endParaRPr lang="en-AU" sz="1400" dirty="0"/>
          </a:p>
        </p:txBody>
      </p:sp>
      <p:sp>
        <p:nvSpPr>
          <p:cNvPr id="5" name="TextBox 4"/>
          <p:cNvSpPr txBox="1"/>
          <p:nvPr/>
        </p:nvSpPr>
        <p:spPr>
          <a:xfrm>
            <a:off x="2559806" y="3942130"/>
            <a:ext cx="1728192" cy="307777"/>
          </a:xfrm>
          <a:prstGeom prst="rect">
            <a:avLst/>
          </a:prstGeom>
          <a:noFill/>
        </p:spPr>
        <p:txBody>
          <a:bodyPr wrap="square" rtlCol="0">
            <a:spAutoFit/>
          </a:bodyPr>
          <a:lstStyle/>
          <a:p>
            <a:pPr algn="ctr"/>
            <a:r>
              <a:rPr lang="en-AU" sz="1400" dirty="0" smtClean="0"/>
              <a:t>Dry it in our kilns</a:t>
            </a:r>
            <a:endParaRPr lang="en-AU" sz="1400" dirty="0"/>
          </a:p>
        </p:txBody>
      </p:sp>
      <p:sp>
        <p:nvSpPr>
          <p:cNvPr id="6" name="TextBox 5"/>
          <p:cNvSpPr txBox="1"/>
          <p:nvPr/>
        </p:nvSpPr>
        <p:spPr>
          <a:xfrm>
            <a:off x="4929414" y="3862927"/>
            <a:ext cx="1368152" cy="523220"/>
          </a:xfrm>
          <a:prstGeom prst="rect">
            <a:avLst/>
          </a:prstGeom>
          <a:noFill/>
        </p:spPr>
        <p:txBody>
          <a:bodyPr wrap="square" rtlCol="0">
            <a:spAutoFit/>
          </a:bodyPr>
          <a:lstStyle/>
          <a:p>
            <a:pPr algn="ctr"/>
            <a:r>
              <a:rPr lang="en-AU" sz="1400" dirty="0" smtClean="0"/>
              <a:t>Dress and deliver</a:t>
            </a:r>
            <a:endParaRPr lang="en-AU" sz="1400" dirty="0"/>
          </a:p>
        </p:txBody>
      </p:sp>
      <p:sp>
        <p:nvSpPr>
          <p:cNvPr id="7" name="TextBox 6"/>
          <p:cNvSpPr txBox="1"/>
          <p:nvPr/>
        </p:nvSpPr>
        <p:spPr>
          <a:xfrm>
            <a:off x="6894022" y="3755205"/>
            <a:ext cx="1512168" cy="738664"/>
          </a:xfrm>
          <a:prstGeom prst="rect">
            <a:avLst/>
          </a:prstGeom>
          <a:noFill/>
        </p:spPr>
        <p:txBody>
          <a:bodyPr wrap="square" rtlCol="0">
            <a:spAutoFit/>
          </a:bodyPr>
          <a:lstStyle/>
          <a:p>
            <a:pPr algn="ctr"/>
            <a:r>
              <a:rPr lang="en-AU" sz="1400" dirty="0" smtClean="0"/>
              <a:t>Sell dried stair treads to installers</a:t>
            </a:r>
            <a:endParaRPr lang="en-AU" sz="1400" dirty="0"/>
          </a:p>
        </p:txBody>
      </p:sp>
      <p:sp>
        <p:nvSpPr>
          <p:cNvPr id="8" name="TextBox 7"/>
          <p:cNvSpPr txBox="1"/>
          <p:nvPr/>
        </p:nvSpPr>
        <p:spPr>
          <a:xfrm>
            <a:off x="622386" y="4698164"/>
            <a:ext cx="1296144" cy="400110"/>
          </a:xfrm>
          <a:prstGeom prst="rect">
            <a:avLst/>
          </a:prstGeom>
          <a:noFill/>
        </p:spPr>
        <p:txBody>
          <a:bodyPr wrap="square" rtlCol="0">
            <a:spAutoFit/>
          </a:bodyPr>
          <a:lstStyle/>
          <a:p>
            <a:r>
              <a:rPr lang="en-AU" sz="2000" dirty="0" smtClean="0"/>
              <a:t>$XXX </a:t>
            </a:r>
            <a:r>
              <a:rPr lang="en-AU" sz="2000" dirty="0" smtClean="0"/>
              <a:t>m3</a:t>
            </a:r>
            <a:endParaRPr lang="en-AU" sz="2000" dirty="0"/>
          </a:p>
        </p:txBody>
      </p:sp>
      <p:sp>
        <p:nvSpPr>
          <p:cNvPr id="9" name="TextBox 8"/>
          <p:cNvSpPr txBox="1"/>
          <p:nvPr/>
        </p:nvSpPr>
        <p:spPr>
          <a:xfrm>
            <a:off x="2847838" y="4645495"/>
            <a:ext cx="1152128" cy="400110"/>
          </a:xfrm>
          <a:prstGeom prst="rect">
            <a:avLst/>
          </a:prstGeom>
          <a:noFill/>
        </p:spPr>
        <p:txBody>
          <a:bodyPr wrap="square" rtlCol="0">
            <a:spAutoFit/>
          </a:bodyPr>
          <a:lstStyle/>
          <a:p>
            <a:pPr algn="ctr"/>
            <a:r>
              <a:rPr lang="en-AU" sz="2000" dirty="0" smtClean="0"/>
              <a:t>$XXXm3</a:t>
            </a:r>
            <a:endParaRPr lang="en-AU" sz="2000" dirty="0"/>
          </a:p>
        </p:txBody>
      </p:sp>
      <p:sp>
        <p:nvSpPr>
          <p:cNvPr id="10" name="TextBox 9"/>
          <p:cNvSpPr txBox="1"/>
          <p:nvPr/>
        </p:nvSpPr>
        <p:spPr>
          <a:xfrm>
            <a:off x="5036187" y="4645495"/>
            <a:ext cx="1154605" cy="400110"/>
          </a:xfrm>
          <a:prstGeom prst="rect">
            <a:avLst/>
          </a:prstGeom>
          <a:noFill/>
        </p:spPr>
        <p:txBody>
          <a:bodyPr wrap="square" rtlCol="0">
            <a:spAutoFit/>
          </a:bodyPr>
          <a:lstStyle/>
          <a:p>
            <a:pPr algn="ctr"/>
            <a:r>
              <a:rPr lang="en-AU" sz="2000" dirty="0" smtClean="0"/>
              <a:t>$</a:t>
            </a:r>
            <a:r>
              <a:rPr lang="en-AU" sz="2000" dirty="0" smtClean="0"/>
              <a:t>XXX</a:t>
            </a:r>
            <a:r>
              <a:rPr lang="en-AU" sz="2000" dirty="0" smtClean="0"/>
              <a:t>m3</a:t>
            </a:r>
            <a:endParaRPr lang="en-AU" sz="2000" dirty="0"/>
          </a:p>
        </p:txBody>
      </p:sp>
      <p:sp>
        <p:nvSpPr>
          <p:cNvPr id="11" name="TextBox 10"/>
          <p:cNvSpPr txBox="1"/>
          <p:nvPr/>
        </p:nvSpPr>
        <p:spPr>
          <a:xfrm>
            <a:off x="7155947" y="4645495"/>
            <a:ext cx="1296144" cy="400110"/>
          </a:xfrm>
          <a:prstGeom prst="rect">
            <a:avLst/>
          </a:prstGeom>
          <a:noFill/>
        </p:spPr>
        <p:txBody>
          <a:bodyPr wrap="square" rtlCol="0">
            <a:spAutoFit/>
          </a:bodyPr>
          <a:lstStyle/>
          <a:p>
            <a:r>
              <a:rPr lang="en-AU" sz="2000" dirty="0" smtClean="0"/>
              <a:t>$</a:t>
            </a:r>
            <a:r>
              <a:rPr lang="en-AU" sz="2000" dirty="0" smtClean="0"/>
              <a:t>XXX</a:t>
            </a:r>
            <a:r>
              <a:rPr lang="en-AU" sz="2000" dirty="0" smtClean="0"/>
              <a:t>m3</a:t>
            </a:r>
            <a:endParaRPr lang="en-AU" sz="2000" dirty="0"/>
          </a:p>
        </p:txBody>
      </p:sp>
      <p:sp>
        <p:nvSpPr>
          <p:cNvPr id="16" name="TextBox 15"/>
          <p:cNvSpPr txBox="1"/>
          <p:nvPr/>
        </p:nvSpPr>
        <p:spPr>
          <a:xfrm>
            <a:off x="3571389" y="5412355"/>
            <a:ext cx="1492431" cy="400110"/>
          </a:xfrm>
          <a:prstGeom prst="rect">
            <a:avLst/>
          </a:prstGeom>
          <a:noFill/>
        </p:spPr>
        <p:txBody>
          <a:bodyPr wrap="square" rtlCol="0">
            <a:spAutoFit/>
          </a:bodyPr>
          <a:lstStyle/>
          <a:p>
            <a:r>
              <a:rPr lang="en-AU" sz="2000" dirty="0" smtClean="0"/>
              <a:t> ~ </a:t>
            </a:r>
            <a:r>
              <a:rPr lang="en-AU" sz="2000" dirty="0" smtClean="0"/>
              <a:t>$</a:t>
            </a:r>
            <a:r>
              <a:rPr lang="en-AU" sz="2000" dirty="0" smtClean="0"/>
              <a:t>XXX</a:t>
            </a:r>
            <a:r>
              <a:rPr lang="en-AU" sz="2000" dirty="0" smtClean="0"/>
              <a:t>m3</a:t>
            </a:r>
            <a:endParaRPr lang="en-AU" sz="2000" dirty="0"/>
          </a:p>
        </p:txBody>
      </p:sp>
      <p:sp>
        <p:nvSpPr>
          <p:cNvPr id="17" name="TextBox 16"/>
          <p:cNvSpPr txBox="1"/>
          <p:nvPr/>
        </p:nvSpPr>
        <p:spPr>
          <a:xfrm>
            <a:off x="3781279" y="5838925"/>
            <a:ext cx="1315908" cy="369332"/>
          </a:xfrm>
          <a:prstGeom prst="rect">
            <a:avLst/>
          </a:prstGeom>
          <a:noFill/>
        </p:spPr>
        <p:txBody>
          <a:bodyPr wrap="square" rtlCol="0">
            <a:spAutoFit/>
          </a:bodyPr>
          <a:lstStyle/>
          <a:p>
            <a:pPr algn="ctr"/>
            <a:r>
              <a:rPr lang="en-AU" dirty="0" smtClean="0"/>
              <a:t>Net profit</a:t>
            </a:r>
            <a:endParaRPr lang="en-AU" dirty="0"/>
          </a:p>
        </p:txBody>
      </p:sp>
      <p:pic>
        <p:nvPicPr>
          <p:cNvPr id="1026" name="Picture 2" descr="C:\Users\Garth\Desktop\step tre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8271" y="2264037"/>
            <a:ext cx="1544217" cy="109537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Garth\Desktop\step tread undri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683" y="2209408"/>
            <a:ext cx="1606179" cy="12046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Garth\Desktop\Untitle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55776" y="2209408"/>
            <a:ext cx="1736253" cy="120463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Garth\Desktop\Untitle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1385" y="2209408"/>
            <a:ext cx="1808158" cy="1204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8182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smtClean="0"/>
              <a:t>Why stair treads</a:t>
            </a:r>
            <a:endParaRPr lang="en-AU" dirty="0"/>
          </a:p>
        </p:txBody>
      </p:sp>
      <p:sp>
        <p:nvSpPr>
          <p:cNvPr id="3" name="TextBox 2"/>
          <p:cNvSpPr txBox="1"/>
          <p:nvPr/>
        </p:nvSpPr>
        <p:spPr>
          <a:xfrm>
            <a:off x="467544" y="1628800"/>
            <a:ext cx="7632848" cy="4524315"/>
          </a:xfrm>
          <a:prstGeom prst="rect">
            <a:avLst/>
          </a:prstGeom>
          <a:noFill/>
        </p:spPr>
        <p:txBody>
          <a:bodyPr wrap="square" rtlCol="0">
            <a:spAutoFit/>
          </a:bodyPr>
          <a:lstStyle/>
          <a:p>
            <a:pPr marL="285750" indent="-285750">
              <a:buFont typeface="Wingdings" panose="05000000000000000000" pitchFamily="2" charset="2"/>
              <a:buChar char="Ø"/>
            </a:pPr>
            <a:r>
              <a:rPr lang="en-AU" dirty="0" smtClean="0"/>
              <a:t>XX</a:t>
            </a:r>
            <a:r>
              <a:rPr lang="en-AU" dirty="0" smtClean="0"/>
              <a:t>% </a:t>
            </a:r>
            <a:r>
              <a:rPr lang="en-AU" dirty="0" smtClean="0"/>
              <a:t>margin</a:t>
            </a:r>
          </a:p>
          <a:p>
            <a:endParaRPr lang="en-AU" dirty="0" smtClean="0"/>
          </a:p>
          <a:p>
            <a:pPr marL="285750" indent="-285750">
              <a:buFont typeface="Wingdings" panose="05000000000000000000" pitchFamily="2" charset="2"/>
              <a:buChar char="Ø"/>
            </a:pPr>
            <a:r>
              <a:rPr lang="en-AU" dirty="0"/>
              <a:t>High </a:t>
            </a:r>
            <a:r>
              <a:rPr lang="en-AU" dirty="0" smtClean="0"/>
              <a:t>absolute $ returns -  </a:t>
            </a:r>
            <a:r>
              <a:rPr lang="en-AU" dirty="0" smtClean="0"/>
              <a:t>~$</a:t>
            </a:r>
            <a:r>
              <a:rPr lang="en-AU" dirty="0" smtClean="0"/>
              <a:t>XXX</a:t>
            </a:r>
            <a:r>
              <a:rPr lang="en-AU" dirty="0" smtClean="0"/>
              <a:t>m3 </a:t>
            </a:r>
            <a:r>
              <a:rPr lang="en-AU" dirty="0" smtClean="0"/>
              <a:t>profit</a:t>
            </a:r>
          </a:p>
          <a:p>
            <a:pPr marL="285750" indent="-285750">
              <a:buFont typeface="Wingdings" panose="05000000000000000000" pitchFamily="2" charset="2"/>
              <a:buChar char="Ø"/>
            </a:pPr>
            <a:endParaRPr lang="en-AU" dirty="0"/>
          </a:p>
          <a:p>
            <a:pPr marL="285750" indent="-285750">
              <a:buFont typeface="Wingdings" panose="05000000000000000000" pitchFamily="2" charset="2"/>
              <a:buChar char="Ø"/>
            </a:pPr>
            <a:r>
              <a:rPr lang="en-AU" dirty="0" smtClean="0"/>
              <a:t>Standardised product allowing optimisation of production processes</a:t>
            </a:r>
          </a:p>
          <a:p>
            <a:pPr marL="285750" indent="-285750">
              <a:buFont typeface="Wingdings" panose="05000000000000000000" pitchFamily="2" charset="2"/>
              <a:buChar char="Ø"/>
            </a:pPr>
            <a:endParaRPr lang="en-AU" dirty="0" smtClean="0"/>
          </a:p>
          <a:p>
            <a:pPr marL="285750" indent="-285750">
              <a:buFont typeface="Wingdings" panose="05000000000000000000" pitchFamily="2" charset="2"/>
              <a:buChar char="Ø"/>
            </a:pPr>
            <a:r>
              <a:rPr lang="en-AU" dirty="0" smtClean="0"/>
              <a:t>Large market – over 65 potential clients indicated interest in purchasing in </a:t>
            </a:r>
            <a:r>
              <a:rPr lang="en-AU" dirty="0"/>
              <a:t>Sydney alone ¹</a:t>
            </a:r>
            <a:endParaRPr lang="en-AU" dirty="0" smtClean="0"/>
          </a:p>
          <a:p>
            <a:pPr marL="285750" indent="-285750">
              <a:buFont typeface="Wingdings" panose="05000000000000000000" pitchFamily="2" charset="2"/>
              <a:buChar char="Ø"/>
            </a:pPr>
            <a:endParaRPr lang="en-AU" dirty="0" smtClean="0"/>
          </a:p>
          <a:p>
            <a:pPr marL="285750" indent="-285750">
              <a:buFont typeface="Wingdings" panose="05000000000000000000" pitchFamily="2" charset="2"/>
              <a:buChar char="Ø"/>
            </a:pPr>
            <a:r>
              <a:rPr lang="en-AU" dirty="0" smtClean="0"/>
              <a:t>Installers looking for alternatives – ~30% of Boral products out of specification resulting in no installer profit on those jobs</a:t>
            </a:r>
          </a:p>
          <a:p>
            <a:pPr marL="285750" indent="-285750">
              <a:buFont typeface="Wingdings" panose="05000000000000000000" pitchFamily="2" charset="2"/>
              <a:buChar char="Ø"/>
            </a:pPr>
            <a:endParaRPr lang="en-AU" dirty="0" smtClean="0"/>
          </a:p>
          <a:p>
            <a:pPr marL="285750" indent="-285750">
              <a:buFont typeface="Wingdings" panose="05000000000000000000" pitchFamily="2" charset="2"/>
              <a:buChar char="Ø"/>
            </a:pPr>
            <a:r>
              <a:rPr lang="en-AU" dirty="0" smtClean="0"/>
              <a:t>Significant drying time advantage over competitors: 1 week v 7-8 months</a:t>
            </a:r>
          </a:p>
          <a:p>
            <a:endParaRPr lang="en-AU" dirty="0" smtClean="0"/>
          </a:p>
          <a:p>
            <a:endParaRPr lang="en-AU" dirty="0"/>
          </a:p>
          <a:p>
            <a:endParaRPr lang="en-AU" dirty="0"/>
          </a:p>
        </p:txBody>
      </p:sp>
      <p:sp>
        <p:nvSpPr>
          <p:cNvPr id="4" name="TextBox 3"/>
          <p:cNvSpPr txBox="1"/>
          <p:nvPr/>
        </p:nvSpPr>
        <p:spPr>
          <a:xfrm>
            <a:off x="539552" y="6021288"/>
            <a:ext cx="6192688" cy="261610"/>
          </a:xfrm>
          <a:prstGeom prst="rect">
            <a:avLst/>
          </a:prstGeom>
          <a:noFill/>
        </p:spPr>
        <p:txBody>
          <a:bodyPr wrap="square" rtlCol="0">
            <a:spAutoFit/>
          </a:bodyPr>
          <a:lstStyle/>
          <a:p>
            <a:r>
              <a:rPr lang="en-AU" sz="1100" dirty="0" smtClean="0"/>
              <a:t>¹ TVI market survey data </a:t>
            </a:r>
            <a:endParaRPr lang="en-AU" sz="1100" dirty="0"/>
          </a:p>
        </p:txBody>
      </p:sp>
    </p:spTree>
    <p:extLst>
      <p:ext uri="{BB962C8B-B14F-4D97-AF65-F5344CB8AC3E}">
        <p14:creationId xmlns:p14="http://schemas.microsoft.com/office/powerpoint/2010/main" val="395550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smtClean="0"/>
              <a:t>Market overview</a:t>
            </a:r>
            <a:endParaRPr lang="en-AU" dirty="0"/>
          </a:p>
        </p:txBody>
      </p:sp>
      <p:sp>
        <p:nvSpPr>
          <p:cNvPr id="3" name="TextBox 2"/>
          <p:cNvSpPr txBox="1"/>
          <p:nvPr/>
        </p:nvSpPr>
        <p:spPr>
          <a:xfrm>
            <a:off x="539552" y="1628800"/>
            <a:ext cx="7632848" cy="3308598"/>
          </a:xfrm>
          <a:prstGeom prst="rect">
            <a:avLst/>
          </a:prstGeom>
          <a:noFill/>
        </p:spPr>
        <p:txBody>
          <a:bodyPr wrap="square" rtlCol="0">
            <a:spAutoFit/>
          </a:bodyPr>
          <a:lstStyle/>
          <a:p>
            <a:r>
              <a:rPr lang="en-AU" sz="1100" dirty="0" smtClean="0"/>
              <a:t>The total value of the Australian timber market is $23.9bn¹ with hardwood accounting for over $7bn and softwood the balance. The Australian hardwood market has been growing strongly, posting 10% growth in volume of logs harvested and a 13% increase in price in 2017 despite a 5% fall in housing construction.</a:t>
            </a:r>
          </a:p>
          <a:p>
            <a:endParaRPr lang="en-AU" sz="1100" dirty="0"/>
          </a:p>
          <a:p>
            <a:r>
              <a:rPr lang="en-AU" sz="1100" dirty="0" smtClean="0"/>
              <a:t>The hardwood industry however is massively under developed with 93%² of all plantation hardwood logs being exported – with no value adding.</a:t>
            </a:r>
          </a:p>
          <a:p>
            <a:endParaRPr lang="en-AU" sz="1100" dirty="0"/>
          </a:p>
          <a:p>
            <a:r>
              <a:rPr lang="en-AU" sz="1100" dirty="0" smtClean="0"/>
              <a:t>The total volume of sawn hardwood timber in 2018 was 700,000m3. With just 10 kilns we would dry less than 6,800m3 pa, gross $30.6m in revenue and net $18.5m with significant opportunity to expand.</a:t>
            </a:r>
          </a:p>
          <a:p>
            <a:endParaRPr lang="en-AU" sz="1100" dirty="0"/>
          </a:p>
          <a:p>
            <a:r>
              <a:rPr lang="en-AU" sz="1100" dirty="0" smtClean="0"/>
              <a:t>In NSW logs are sourced through either State Forests NSW (Garth knows and has worked with the Chair previously) on either a quota or spot price basis or through the logging of private forests. TVI will commence by sourcing timber from private forests as there are numerous landholders and contract loggers to ensure timber supply and mitigate sourcing risk.</a:t>
            </a:r>
          </a:p>
          <a:p>
            <a:endParaRPr lang="en-AU" sz="1100" dirty="0" smtClean="0"/>
          </a:p>
          <a:p>
            <a:r>
              <a:rPr lang="en-AU" sz="1100" dirty="0" smtClean="0"/>
              <a:t>To quantify the direct addressable market TVI conducted extensive market research, contacting 98 stair installers, joineries and furniture manufacturers in addition to wholesalers. Stair installers pay between </a:t>
            </a:r>
            <a:r>
              <a:rPr lang="en-AU" sz="1100" dirty="0" smtClean="0"/>
              <a:t>$</a:t>
            </a:r>
            <a:r>
              <a:rPr lang="en-AU" sz="1100" dirty="0" smtClean="0"/>
              <a:t>XXX</a:t>
            </a:r>
            <a:r>
              <a:rPr lang="en-AU" sz="1100" dirty="0" smtClean="0"/>
              <a:t> </a:t>
            </a:r>
            <a:r>
              <a:rPr lang="en-AU" sz="1100" dirty="0" smtClean="0"/>
              <a:t>and </a:t>
            </a:r>
            <a:r>
              <a:rPr lang="en-AU" sz="1100" dirty="0" smtClean="0"/>
              <a:t>$</a:t>
            </a:r>
            <a:r>
              <a:rPr lang="en-AU" sz="1100" dirty="0" smtClean="0"/>
              <a:t>XXXX</a:t>
            </a:r>
            <a:r>
              <a:rPr lang="en-AU" sz="1100" dirty="0" smtClean="0"/>
              <a:t>m3 </a:t>
            </a:r>
            <a:r>
              <a:rPr lang="en-AU" sz="1100" dirty="0" smtClean="0"/>
              <a:t>with an average of just over </a:t>
            </a:r>
            <a:r>
              <a:rPr lang="en-AU" sz="1100" dirty="0" smtClean="0"/>
              <a:t>$</a:t>
            </a:r>
            <a:r>
              <a:rPr lang="en-AU" sz="1100" dirty="0" smtClean="0"/>
              <a:t>XX</a:t>
            </a:r>
            <a:r>
              <a:rPr lang="en-AU" sz="1100" dirty="0" smtClean="0"/>
              <a:t>00m3 </a:t>
            </a:r>
            <a:r>
              <a:rPr lang="en-AU" sz="1100" dirty="0" smtClean="0"/>
              <a:t>whereas wholesalers buy at around </a:t>
            </a:r>
            <a:r>
              <a:rPr lang="en-AU" sz="1100" dirty="0" smtClean="0"/>
              <a:t>$</a:t>
            </a:r>
            <a:r>
              <a:rPr lang="en-AU" sz="1100" dirty="0" smtClean="0"/>
              <a:t>XX</a:t>
            </a:r>
            <a:r>
              <a:rPr lang="en-AU" sz="1100" dirty="0" smtClean="0"/>
              <a:t>00m3</a:t>
            </a:r>
            <a:r>
              <a:rPr lang="en-AU" sz="1100" dirty="0" smtClean="0"/>
              <a:t>. </a:t>
            </a:r>
          </a:p>
          <a:p>
            <a:endParaRPr lang="en-AU" sz="1100" dirty="0"/>
          </a:p>
          <a:p>
            <a:r>
              <a:rPr lang="en-AU" sz="1100" dirty="0" smtClean="0"/>
              <a:t>Include Mark’s timber data on stair tread market</a:t>
            </a:r>
          </a:p>
        </p:txBody>
      </p:sp>
    </p:spTree>
    <p:extLst>
      <p:ext uri="{BB962C8B-B14F-4D97-AF65-F5344CB8AC3E}">
        <p14:creationId xmlns:p14="http://schemas.microsoft.com/office/powerpoint/2010/main" val="3216905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pPr algn="l"/>
            <a:r>
              <a:rPr lang="en-AU" dirty="0" smtClean="0"/>
              <a:t>Comparison of drying techniques</a:t>
            </a:r>
            <a:endParaRPr lang="en-AU" dirty="0"/>
          </a:p>
        </p:txBody>
      </p:sp>
      <p:sp>
        <p:nvSpPr>
          <p:cNvPr id="3" name="TextBox 2"/>
          <p:cNvSpPr txBox="1"/>
          <p:nvPr/>
        </p:nvSpPr>
        <p:spPr>
          <a:xfrm>
            <a:off x="1307530" y="908720"/>
            <a:ext cx="2088232" cy="461665"/>
          </a:xfrm>
          <a:prstGeom prst="rect">
            <a:avLst/>
          </a:prstGeom>
          <a:noFill/>
        </p:spPr>
        <p:txBody>
          <a:bodyPr wrap="square" rtlCol="0">
            <a:spAutoFit/>
          </a:bodyPr>
          <a:lstStyle/>
          <a:p>
            <a:pPr algn="ctr"/>
            <a:r>
              <a:rPr lang="en-AU" sz="2400" dirty="0" smtClean="0"/>
              <a:t>Competitors</a:t>
            </a:r>
            <a:endParaRPr lang="en-AU" sz="2400" dirty="0"/>
          </a:p>
        </p:txBody>
      </p:sp>
      <p:sp>
        <p:nvSpPr>
          <p:cNvPr id="4" name="TextBox 3"/>
          <p:cNvSpPr txBox="1"/>
          <p:nvPr/>
        </p:nvSpPr>
        <p:spPr>
          <a:xfrm>
            <a:off x="5149057" y="1028107"/>
            <a:ext cx="2358566" cy="461665"/>
          </a:xfrm>
          <a:prstGeom prst="rect">
            <a:avLst/>
          </a:prstGeom>
          <a:noFill/>
        </p:spPr>
        <p:txBody>
          <a:bodyPr wrap="square" rtlCol="0">
            <a:spAutoFit/>
          </a:bodyPr>
          <a:lstStyle/>
          <a:p>
            <a:pPr algn="ctr"/>
            <a:r>
              <a:rPr lang="en-AU" sz="2400" dirty="0" smtClean="0"/>
              <a:t>Timber Ventures</a:t>
            </a:r>
            <a:endParaRPr lang="en-AU" sz="2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7275" y="1395287"/>
            <a:ext cx="1788741" cy="1191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39552" y="2757854"/>
            <a:ext cx="3528392" cy="738664"/>
          </a:xfrm>
          <a:prstGeom prst="rect">
            <a:avLst/>
          </a:prstGeom>
          <a:noFill/>
        </p:spPr>
        <p:txBody>
          <a:bodyPr wrap="square" rtlCol="0">
            <a:spAutoFit/>
          </a:bodyPr>
          <a:lstStyle/>
          <a:p>
            <a:pPr algn="ctr"/>
            <a:r>
              <a:rPr lang="en-AU" sz="1400" dirty="0"/>
              <a:t>Green cut timber is left to air dry from 40% moisture to </a:t>
            </a:r>
            <a:r>
              <a:rPr lang="en-AU" sz="1400" dirty="0" smtClean="0"/>
              <a:t>20-25</a:t>
            </a:r>
            <a:r>
              <a:rPr lang="en-AU" sz="1400" dirty="0"/>
              <a:t>% taking </a:t>
            </a:r>
            <a:r>
              <a:rPr lang="en-AU" sz="1400" dirty="0" smtClean="0"/>
              <a:t>6-12 </a:t>
            </a:r>
            <a:r>
              <a:rPr lang="en-AU" sz="1400" dirty="0"/>
              <a:t>months depending on thickness and </a:t>
            </a:r>
            <a:r>
              <a:rPr lang="en-AU" sz="1400" dirty="0" smtClean="0"/>
              <a:t>weather</a:t>
            </a:r>
            <a:endParaRPr lang="en-AU" sz="1400" dirty="0"/>
          </a:p>
        </p:txBody>
      </p:sp>
      <p:sp>
        <p:nvSpPr>
          <p:cNvPr id="8" name="TextBox 7"/>
          <p:cNvSpPr txBox="1"/>
          <p:nvPr/>
        </p:nvSpPr>
        <p:spPr>
          <a:xfrm>
            <a:off x="539551" y="5301208"/>
            <a:ext cx="3528391" cy="738664"/>
          </a:xfrm>
          <a:prstGeom prst="rect">
            <a:avLst/>
          </a:prstGeom>
          <a:noFill/>
        </p:spPr>
        <p:txBody>
          <a:bodyPr wrap="square" rtlCol="0">
            <a:spAutoFit/>
          </a:bodyPr>
          <a:lstStyle/>
          <a:p>
            <a:pPr algn="ctr"/>
            <a:r>
              <a:rPr lang="en-AU" sz="1400" dirty="0" smtClean="0"/>
              <a:t>Air dried timber is loaded into an insulated room with multiple fans and a heat source. </a:t>
            </a:r>
          </a:p>
          <a:p>
            <a:pPr algn="ctr"/>
            <a:r>
              <a:rPr lang="en-AU" sz="1400" dirty="0" smtClean="0"/>
              <a:t>Drying takes 2-6 weeks for 50mm timber.</a:t>
            </a:r>
            <a:endParaRPr lang="en-AU" sz="1400" dirty="0"/>
          </a:p>
        </p:txBody>
      </p:sp>
      <p:sp>
        <p:nvSpPr>
          <p:cNvPr id="9" name="TextBox 8"/>
          <p:cNvSpPr txBox="1"/>
          <p:nvPr/>
        </p:nvSpPr>
        <p:spPr>
          <a:xfrm>
            <a:off x="1180390" y="6233622"/>
            <a:ext cx="2361794" cy="369332"/>
          </a:xfrm>
          <a:prstGeom prst="rect">
            <a:avLst/>
          </a:prstGeom>
          <a:noFill/>
        </p:spPr>
        <p:txBody>
          <a:bodyPr wrap="square" rtlCol="0">
            <a:spAutoFit/>
          </a:bodyPr>
          <a:lstStyle/>
          <a:p>
            <a:pPr algn="ctr"/>
            <a:r>
              <a:rPr lang="en-AU" dirty="0" smtClean="0"/>
              <a:t>Total time 7-14 months</a:t>
            </a:r>
            <a:endParaRPr lang="en-AU" dirty="0"/>
          </a:p>
        </p:txBody>
      </p:sp>
      <p:pic>
        <p:nvPicPr>
          <p:cNvPr id="2051" name="Picture 3" descr="C:\Users\Garth\Desktop\downlo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746" y="1886317"/>
            <a:ext cx="2628900" cy="17430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890612" y="4126073"/>
            <a:ext cx="2921748" cy="1384995"/>
          </a:xfrm>
          <a:prstGeom prst="rect">
            <a:avLst/>
          </a:prstGeom>
          <a:noFill/>
        </p:spPr>
        <p:txBody>
          <a:bodyPr wrap="square" rtlCol="0">
            <a:spAutoFit/>
          </a:bodyPr>
          <a:lstStyle/>
          <a:p>
            <a:r>
              <a:rPr lang="en-AU" sz="1400" dirty="0" smtClean="0"/>
              <a:t>Green timber is loaded into the kiln and automated drying programme for timber species selected. </a:t>
            </a:r>
          </a:p>
          <a:p>
            <a:endParaRPr lang="en-AU" sz="1400" dirty="0" smtClean="0"/>
          </a:p>
          <a:p>
            <a:r>
              <a:rPr lang="en-AU" sz="1400" dirty="0" smtClean="0"/>
              <a:t>Drying takes 6-7 days to dry 50mm timber in an iDry Turbo.</a:t>
            </a:r>
            <a:endParaRPr lang="en-AU" sz="1400" dirty="0"/>
          </a:p>
        </p:txBody>
      </p:sp>
      <p:sp>
        <p:nvSpPr>
          <p:cNvPr id="13" name="TextBox 12"/>
          <p:cNvSpPr txBox="1"/>
          <p:nvPr/>
        </p:nvSpPr>
        <p:spPr>
          <a:xfrm>
            <a:off x="5285891" y="6233622"/>
            <a:ext cx="2361794" cy="369332"/>
          </a:xfrm>
          <a:prstGeom prst="rect">
            <a:avLst/>
          </a:prstGeom>
          <a:noFill/>
        </p:spPr>
        <p:txBody>
          <a:bodyPr wrap="square" rtlCol="0">
            <a:spAutoFit/>
          </a:bodyPr>
          <a:lstStyle/>
          <a:p>
            <a:pPr algn="ctr"/>
            <a:r>
              <a:rPr lang="en-AU" dirty="0" smtClean="0"/>
              <a:t>Total time 7 days</a:t>
            </a:r>
            <a:endParaRPr lang="en-AU" dirty="0"/>
          </a:p>
        </p:txBody>
      </p:sp>
      <p:pic>
        <p:nvPicPr>
          <p:cNvPr id="1026" name="Picture 2" descr="C:\Users\Garth\Desktop\imag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1280" y="3629392"/>
            <a:ext cx="2040013" cy="1382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469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smtClean="0"/>
              <a:t>Post drying process</a:t>
            </a:r>
            <a:endParaRPr lang="en-AU" dirty="0"/>
          </a:p>
        </p:txBody>
      </p:sp>
      <p:sp>
        <p:nvSpPr>
          <p:cNvPr id="3" name="TextBox 2"/>
          <p:cNvSpPr txBox="1"/>
          <p:nvPr/>
        </p:nvSpPr>
        <p:spPr>
          <a:xfrm>
            <a:off x="646408" y="2096090"/>
            <a:ext cx="3168352" cy="3693319"/>
          </a:xfrm>
          <a:prstGeom prst="rect">
            <a:avLst/>
          </a:prstGeom>
          <a:noFill/>
        </p:spPr>
        <p:txBody>
          <a:bodyPr wrap="square" rtlCol="0">
            <a:spAutoFit/>
          </a:bodyPr>
          <a:lstStyle/>
          <a:p>
            <a:r>
              <a:rPr lang="en-AU" sz="1400" dirty="0" smtClean="0"/>
              <a:t>Dried stair treads are either delivered skip dressed or sized and finished with volumes being around 50:50 of each. We will commence by offering a skip dressed product as it is the simplest to produce.</a:t>
            </a:r>
          </a:p>
          <a:p>
            <a:endParaRPr lang="en-AU" sz="1400" dirty="0"/>
          </a:p>
          <a:p>
            <a:r>
              <a:rPr lang="en-AU" sz="1400" dirty="0" smtClean="0"/>
              <a:t>Skip dressing involves running the dried timber through a </a:t>
            </a:r>
            <a:r>
              <a:rPr lang="en-AU" sz="1400" dirty="0" err="1" smtClean="0"/>
              <a:t>thicknesser</a:t>
            </a:r>
            <a:r>
              <a:rPr lang="en-AU" sz="1400" dirty="0" smtClean="0"/>
              <a:t> or moulder to roughly level two sides of timber and expose the grain. This allows the quality of the timber grade (Select, Standard or feature) to be assessed.</a:t>
            </a:r>
          </a:p>
          <a:p>
            <a:endParaRPr lang="en-AU" sz="1400" dirty="0"/>
          </a:p>
          <a:p>
            <a:r>
              <a:rPr lang="en-AU" sz="1400" dirty="0" smtClean="0"/>
              <a:t>Once dressed, the timber is palletised ready for delivery to the client.</a:t>
            </a:r>
          </a:p>
          <a:p>
            <a:endParaRPr lang="en-AU" sz="1200" dirty="0" smtClean="0"/>
          </a:p>
          <a:p>
            <a:endParaRPr lang="en-AU" sz="1200" dirty="0"/>
          </a:p>
        </p:txBody>
      </p:sp>
      <p:pic>
        <p:nvPicPr>
          <p:cNvPr id="1028" name="Picture 4" descr="C:\Users\Garth\Desktop\download.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8145" y="209609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71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073"/>
            <a:ext cx="8229600" cy="1143000"/>
          </a:xfrm>
        </p:spPr>
        <p:txBody>
          <a:bodyPr/>
          <a:lstStyle/>
          <a:p>
            <a:pPr algn="l"/>
            <a:r>
              <a:rPr lang="en-AU" dirty="0" smtClean="0"/>
              <a:t>iDry kilns</a:t>
            </a:r>
            <a:endParaRPr lang="en-AU" dirty="0"/>
          </a:p>
        </p:txBody>
      </p:sp>
      <p:sp>
        <p:nvSpPr>
          <p:cNvPr id="3" name="TextBox 2"/>
          <p:cNvSpPr txBox="1"/>
          <p:nvPr/>
        </p:nvSpPr>
        <p:spPr>
          <a:xfrm>
            <a:off x="509949" y="1046982"/>
            <a:ext cx="4278073" cy="5478423"/>
          </a:xfrm>
          <a:prstGeom prst="rect">
            <a:avLst/>
          </a:prstGeom>
          <a:noFill/>
        </p:spPr>
        <p:txBody>
          <a:bodyPr wrap="square" rtlCol="0">
            <a:spAutoFit/>
          </a:bodyPr>
          <a:lstStyle/>
          <a:p>
            <a:r>
              <a:rPr lang="en-AU" sz="1200" dirty="0" smtClean="0"/>
              <a:t>The main drying advantage iDry kilns have over existing kilns is that they dry in a vacuum. When you dry in a vacuum you lower the boiling point of water, in our case to 20-23C.</a:t>
            </a:r>
          </a:p>
          <a:p>
            <a:endParaRPr lang="en-AU" sz="1200" dirty="0"/>
          </a:p>
          <a:p>
            <a:r>
              <a:rPr lang="en-AU" sz="1200" dirty="0" smtClean="0"/>
              <a:t>A lower boiling point means less energy is required to evaporate that water but most importantly less stress on the timber whilst doing so. This results in less cracking and warping of timber and hence wastage (5% for iDry vs 10-20%).</a:t>
            </a:r>
          </a:p>
          <a:p>
            <a:endParaRPr lang="en-AU" sz="1200" dirty="0"/>
          </a:p>
          <a:p>
            <a:r>
              <a:rPr lang="en-AU" sz="1200" dirty="0" smtClean="0"/>
              <a:t>The most important operational advantage is their ability to take freshly sawn timber and dry it within a week versus our competitors whose total drying time is 7-8 months at best for 50mm timber.</a:t>
            </a:r>
          </a:p>
          <a:p>
            <a:endParaRPr lang="en-AU" sz="1200" dirty="0"/>
          </a:p>
          <a:p>
            <a:r>
              <a:rPr lang="en-AU" sz="1200" dirty="0" smtClean="0"/>
              <a:t>The drying time is a factor of two things:</a:t>
            </a:r>
          </a:p>
          <a:p>
            <a:endParaRPr lang="en-AU" sz="1200" dirty="0"/>
          </a:p>
          <a:p>
            <a:pPr marL="171450" indent="-171450">
              <a:buFont typeface="Arial" panose="020B0604020202020204" pitchFamily="34" charset="0"/>
              <a:buChar char="•"/>
            </a:pPr>
            <a:r>
              <a:rPr lang="en-AU" sz="1200" dirty="0" smtClean="0"/>
              <a:t>Vacuum: which actively draws moisture from the core of the timber; and</a:t>
            </a:r>
          </a:p>
          <a:p>
            <a:pPr marL="171450" indent="-171450">
              <a:buFont typeface="Arial" panose="020B0604020202020204" pitchFamily="34" charset="0"/>
              <a:buChar char="•"/>
            </a:pPr>
            <a:r>
              <a:rPr lang="en-AU" sz="1200" dirty="0" smtClean="0"/>
              <a:t>Direct heating: the iDry Turbo uses heating plates between each layer of timber circulating warm water to provide even heating to the top and bottom of each piece of timber</a:t>
            </a:r>
            <a:endParaRPr lang="en-AU" sz="1200" dirty="0"/>
          </a:p>
          <a:p>
            <a:endParaRPr lang="en-AU" sz="1200" dirty="0" smtClean="0"/>
          </a:p>
          <a:p>
            <a:r>
              <a:rPr lang="en-AU" sz="1200" dirty="0" smtClean="0"/>
              <a:t>The result is dried timber that has undergone less stress with fewer defects and more even moisture content, vital for structural integrity. Colours are also richer as the outer core of the timber hasn’t been bleached by the high temperatures of traditional kilns attempting to evaporate water.</a:t>
            </a:r>
            <a:endParaRPr lang="en-AU" sz="1200" dirty="0"/>
          </a:p>
          <a:p>
            <a:endParaRPr lang="en-AU" sz="1200" dirty="0"/>
          </a:p>
          <a:p>
            <a:endParaRPr lang="en-AU" sz="1400" dirty="0" smtClean="0"/>
          </a:p>
        </p:txBody>
      </p:sp>
      <p:sp>
        <p:nvSpPr>
          <p:cNvPr id="5" name="TextBox 4"/>
          <p:cNvSpPr txBox="1"/>
          <p:nvPr/>
        </p:nvSpPr>
        <p:spPr>
          <a:xfrm>
            <a:off x="5349299" y="3135214"/>
            <a:ext cx="2448270" cy="461665"/>
          </a:xfrm>
          <a:prstGeom prst="rect">
            <a:avLst/>
          </a:prstGeom>
          <a:noFill/>
        </p:spPr>
        <p:txBody>
          <a:bodyPr wrap="square" rtlCol="0">
            <a:spAutoFit/>
          </a:bodyPr>
          <a:lstStyle/>
          <a:p>
            <a:pPr algn="ctr"/>
            <a:r>
              <a:rPr lang="en-AU" sz="1200" dirty="0" smtClean="0"/>
              <a:t>iDry Turbo showing heating plates between timber layers</a:t>
            </a:r>
            <a:endParaRPr lang="en-AU" sz="1200" dirty="0"/>
          </a:p>
        </p:txBody>
      </p:sp>
      <p:pic>
        <p:nvPicPr>
          <p:cNvPr id="3075" name="Picture 3" descr="C:\Users\Garth\Desktop\iDry+Upload+Photos+(10+of+2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49299" y="3752553"/>
            <a:ext cx="2762514" cy="183093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49300" y="5761027"/>
            <a:ext cx="2520279" cy="461665"/>
          </a:xfrm>
          <a:prstGeom prst="rect">
            <a:avLst/>
          </a:prstGeom>
          <a:noFill/>
        </p:spPr>
        <p:txBody>
          <a:bodyPr wrap="square" rtlCol="0">
            <a:spAutoFit/>
          </a:bodyPr>
          <a:lstStyle/>
          <a:p>
            <a:pPr algn="ctr"/>
            <a:r>
              <a:rPr lang="en-AU" sz="1200" dirty="0" smtClean="0"/>
              <a:t>iDry Turbo loaded with connected heating plates</a:t>
            </a:r>
            <a:endParaRPr lang="en-AU" sz="1200" dirty="0"/>
          </a:p>
        </p:txBody>
      </p:sp>
      <p:pic>
        <p:nvPicPr>
          <p:cNvPr id="2050" name="Picture 2" descr="C:\Users\Garth\Desktop\iDry+Upload+Photos+(1+of+2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9299" y="1073957"/>
            <a:ext cx="2762514" cy="1830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872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689" y="327904"/>
            <a:ext cx="8229600" cy="1143000"/>
          </a:xfrm>
        </p:spPr>
        <p:txBody>
          <a:bodyPr/>
          <a:lstStyle/>
          <a:p>
            <a:pPr algn="l"/>
            <a:r>
              <a:rPr lang="en-AU" dirty="0" smtClean="0"/>
              <a:t>About iDry</a:t>
            </a:r>
            <a:endParaRPr lang="en-AU" dirty="0"/>
          </a:p>
        </p:txBody>
      </p:sp>
      <p:sp>
        <p:nvSpPr>
          <p:cNvPr id="4" name="TextBox 3"/>
          <p:cNvSpPr txBox="1"/>
          <p:nvPr/>
        </p:nvSpPr>
        <p:spPr>
          <a:xfrm>
            <a:off x="466548" y="1412776"/>
            <a:ext cx="7993883" cy="3970318"/>
          </a:xfrm>
          <a:prstGeom prst="rect">
            <a:avLst/>
          </a:prstGeom>
          <a:noFill/>
        </p:spPr>
        <p:txBody>
          <a:bodyPr wrap="square" rtlCol="0">
            <a:spAutoFit/>
          </a:bodyPr>
          <a:lstStyle/>
          <a:p>
            <a:r>
              <a:rPr lang="en-AU" sz="1400" dirty="0" smtClean="0"/>
              <a:t>iDry </a:t>
            </a:r>
            <a:r>
              <a:rPr lang="en-AU" sz="1400" dirty="0"/>
              <a:t>is a Vermont </a:t>
            </a:r>
            <a:r>
              <a:rPr lang="en-AU" sz="1400" dirty="0" smtClean="0"/>
              <a:t>family </a:t>
            </a:r>
            <a:r>
              <a:rPr lang="en-AU" sz="1400" dirty="0"/>
              <a:t>owned business that has been developing and selling vacuum kilns since 1980. Acknowledged as the world leaders in vacuum kiln </a:t>
            </a:r>
            <a:r>
              <a:rPr lang="en-AU" sz="1400" dirty="0" smtClean="0"/>
              <a:t>drying, </a:t>
            </a:r>
            <a:r>
              <a:rPr lang="en-AU" sz="1400" dirty="0"/>
              <a:t>iDry have several patents covering their modularised kilns and control systems.</a:t>
            </a:r>
          </a:p>
          <a:p>
            <a:endParaRPr lang="en-AU" sz="1400" dirty="0"/>
          </a:p>
          <a:p>
            <a:r>
              <a:rPr lang="en-AU" sz="1400" dirty="0"/>
              <a:t>iDry produces over 150 kilns per annum and has a remote service model which has allowed it to sell kilns in USA, Canada, Mexico, Sweden and New Zealand. iDry has also recently opened an office in Europe.</a:t>
            </a:r>
          </a:p>
          <a:p>
            <a:endParaRPr lang="en-AU" sz="1400" dirty="0" smtClean="0"/>
          </a:p>
          <a:p>
            <a:r>
              <a:rPr lang="en-AU" sz="1400" b="1" dirty="0" smtClean="0"/>
              <a:t>Exclusive agreement</a:t>
            </a:r>
          </a:p>
          <a:p>
            <a:endParaRPr lang="en-AU" sz="1400" b="1" dirty="0" smtClean="0"/>
          </a:p>
          <a:p>
            <a:r>
              <a:rPr lang="en-AU" sz="1400" dirty="0" smtClean="0"/>
              <a:t>On 17 June 2020 Timber Ventures International entered into an 18 month agreement for the exclusive Australian supply of all iDry and </a:t>
            </a:r>
            <a:r>
              <a:rPr lang="en-AU" sz="1400" dirty="0" err="1" smtClean="0"/>
              <a:t>Vacutherm</a:t>
            </a:r>
            <a:r>
              <a:rPr lang="en-AU" sz="1400" dirty="0" smtClean="0"/>
              <a:t> products subject to two minimum purchase requirements:</a:t>
            </a:r>
          </a:p>
          <a:p>
            <a:endParaRPr lang="en-AU" sz="1400" dirty="0"/>
          </a:p>
          <a:p>
            <a:pPr marL="285750" indent="-285750">
              <a:buFont typeface="Arial" panose="020B0604020202020204" pitchFamily="34" charset="0"/>
              <a:buChar char="•"/>
            </a:pPr>
            <a:r>
              <a:rPr lang="en-AU" sz="1400" dirty="0" smtClean="0"/>
              <a:t>$</a:t>
            </a:r>
            <a:r>
              <a:rPr lang="en-AU" sz="1400" dirty="0" smtClean="0"/>
              <a:t>USXX </a:t>
            </a:r>
            <a:r>
              <a:rPr lang="en-AU" sz="1400" dirty="0" smtClean="0"/>
              <a:t>on or before 17 December 2020; and</a:t>
            </a:r>
          </a:p>
          <a:p>
            <a:pPr marL="285750" indent="-285750">
              <a:buFont typeface="Arial" panose="020B0604020202020204" pitchFamily="34" charset="0"/>
              <a:buChar char="•"/>
            </a:pPr>
            <a:endParaRPr lang="en-AU" sz="1400" dirty="0" smtClean="0"/>
          </a:p>
          <a:p>
            <a:pPr marL="285750" indent="-285750">
              <a:buFont typeface="Arial" panose="020B0604020202020204" pitchFamily="34" charset="0"/>
              <a:buChar char="•"/>
            </a:pPr>
            <a:r>
              <a:rPr lang="en-AU" sz="1400" dirty="0" smtClean="0"/>
              <a:t>$</a:t>
            </a:r>
            <a:r>
              <a:rPr lang="en-AU" sz="1400" dirty="0" smtClean="0"/>
              <a:t>USXX </a:t>
            </a:r>
            <a:r>
              <a:rPr lang="en-AU" sz="1400" dirty="0" smtClean="0"/>
              <a:t>on or before 17 December 2021.</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endParaRPr lang="en-AU" sz="1400" dirty="0"/>
          </a:p>
        </p:txBody>
      </p:sp>
    </p:spTree>
    <p:extLst>
      <p:ext uri="{BB962C8B-B14F-4D97-AF65-F5344CB8AC3E}">
        <p14:creationId xmlns:p14="http://schemas.microsoft.com/office/powerpoint/2010/main" val="209461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8229600" cy="1143000"/>
          </a:xfrm>
        </p:spPr>
        <p:txBody>
          <a:bodyPr/>
          <a:lstStyle/>
          <a:p>
            <a:pPr algn="l"/>
            <a:r>
              <a:rPr lang="en-AU" dirty="0" smtClean="0"/>
              <a:t>TVI advantages</a:t>
            </a:r>
            <a:endParaRPr lang="en-AU" dirty="0"/>
          </a:p>
        </p:txBody>
      </p:sp>
      <p:sp>
        <p:nvSpPr>
          <p:cNvPr id="4" name="TextBox 3"/>
          <p:cNvSpPr txBox="1"/>
          <p:nvPr/>
        </p:nvSpPr>
        <p:spPr>
          <a:xfrm>
            <a:off x="827584" y="1484784"/>
            <a:ext cx="7920880" cy="4339650"/>
          </a:xfrm>
          <a:prstGeom prst="rect">
            <a:avLst/>
          </a:prstGeom>
          <a:noFill/>
        </p:spPr>
        <p:txBody>
          <a:bodyPr wrap="square" rtlCol="0">
            <a:spAutoFit/>
          </a:bodyPr>
          <a:lstStyle/>
          <a:p>
            <a:r>
              <a:rPr lang="en-AU" sz="1200" b="1" dirty="0"/>
              <a:t>Business model is fully self-funding</a:t>
            </a:r>
            <a:r>
              <a:rPr lang="en-AU" sz="1200" dirty="0"/>
              <a:t> post initial investment which will be repaid within 24 months.</a:t>
            </a:r>
            <a:endParaRPr lang="en-AU" sz="1200" b="1" dirty="0"/>
          </a:p>
          <a:p>
            <a:endParaRPr lang="en-AU" sz="1200" b="1" dirty="0"/>
          </a:p>
          <a:p>
            <a:r>
              <a:rPr lang="en-AU" sz="1200" b="1" dirty="0" smtClean="0"/>
              <a:t>Exclusive access to technology</a:t>
            </a:r>
            <a:r>
              <a:rPr lang="en-AU" sz="1200" dirty="0" smtClean="0"/>
              <a:t> 18 month exclusivity on all iDry products for Australia.</a:t>
            </a:r>
            <a:endParaRPr lang="en-AU" sz="1200" b="1" dirty="0" smtClean="0"/>
          </a:p>
          <a:p>
            <a:endParaRPr lang="en-AU" sz="1200" b="1" dirty="0"/>
          </a:p>
          <a:p>
            <a:r>
              <a:rPr lang="en-AU" sz="1200" b="1" dirty="0" smtClean="0"/>
              <a:t>Less time to dry</a:t>
            </a:r>
            <a:r>
              <a:rPr lang="en-AU" sz="1200" dirty="0" smtClean="0"/>
              <a:t>: the vacuum in the kiln actively draws moisture from the core of the timber and the heat plates ensure every piece of timber receives even heat from both above and below resulting in massive reductions in drying time.</a:t>
            </a:r>
          </a:p>
          <a:p>
            <a:endParaRPr lang="en-AU" sz="1200" b="1" dirty="0"/>
          </a:p>
          <a:p>
            <a:r>
              <a:rPr lang="en-AU" sz="1200" b="1" dirty="0" smtClean="0"/>
              <a:t>Dry fresh cut timber </a:t>
            </a:r>
            <a:r>
              <a:rPr lang="en-AU" sz="1200" dirty="0" smtClean="0"/>
              <a:t>iDry kilns can take timber straight from the sawmill for drying. Competitors need to pre-dry that same timber in their yard for 6-18 months (depending on thickness) before going into a conventional kilns.</a:t>
            </a:r>
          </a:p>
          <a:p>
            <a:endParaRPr lang="en-AU" sz="1200" b="1" dirty="0"/>
          </a:p>
          <a:p>
            <a:r>
              <a:rPr lang="en-AU" sz="1200" b="1" dirty="0" smtClean="0"/>
              <a:t>No timber stock required</a:t>
            </a:r>
            <a:r>
              <a:rPr lang="en-AU" sz="1200" dirty="0" smtClean="0"/>
              <a:t> because we can dry fresh cut timber we don’t need to hold timber stock,  however we will eventually as 1 month pre-dried timber will reduce kiln times by up to 2 days – a 28% increase in output.</a:t>
            </a:r>
          </a:p>
          <a:p>
            <a:endParaRPr lang="en-AU" sz="1200" b="1" dirty="0"/>
          </a:p>
          <a:p>
            <a:r>
              <a:rPr lang="en-AU" sz="1200" b="1" dirty="0" smtClean="0"/>
              <a:t>Less wastage</a:t>
            </a:r>
            <a:r>
              <a:rPr lang="en-AU" sz="1200" dirty="0" smtClean="0"/>
              <a:t> iDry kilns have less than 5% wastage of timber (timber that is cracked or warped) vs conventional drying where wastage averages between 10-20% due to higher operating temperatures and no press to hold timber flat during drying.</a:t>
            </a:r>
          </a:p>
          <a:p>
            <a:endParaRPr lang="en-AU" sz="1200" b="1" dirty="0"/>
          </a:p>
          <a:p>
            <a:r>
              <a:rPr lang="en-AU" sz="1200" b="1" dirty="0" smtClean="0"/>
              <a:t>Higher quality timber</a:t>
            </a:r>
            <a:r>
              <a:rPr lang="en-AU" sz="1200" dirty="0" smtClean="0"/>
              <a:t> drying in a vacuum places less pressure on timber as it dries but also ensures greater uniformity of moisture content (~30% of Boral timber is outside of specification) and deeper richer colours.</a:t>
            </a:r>
          </a:p>
          <a:p>
            <a:endParaRPr lang="en-AU" sz="1200" dirty="0"/>
          </a:p>
          <a:p>
            <a:r>
              <a:rPr lang="en-AU" sz="1200" b="1" dirty="0"/>
              <a:t>Modular design</a:t>
            </a:r>
            <a:r>
              <a:rPr lang="en-AU" sz="1200" dirty="0"/>
              <a:t> allows for easy scaling of production and reduction in maintenance costs.</a:t>
            </a:r>
          </a:p>
          <a:p>
            <a:endParaRPr lang="en-AU" sz="1200" b="1" dirty="0"/>
          </a:p>
          <a:p>
            <a:r>
              <a:rPr lang="en-AU" sz="1200" b="1" dirty="0" smtClean="0"/>
              <a:t>Specialty timbers</a:t>
            </a:r>
            <a:r>
              <a:rPr lang="en-AU" sz="1200" dirty="0" smtClean="0"/>
              <a:t> can be dried quickly. Thick timber beams or slabs 90mm+ take 18-24 months to dry conventionally but can be done in 2-3 weeks by an iDry Turbo, opening up numerous architectural opportunities.</a:t>
            </a:r>
          </a:p>
        </p:txBody>
      </p:sp>
    </p:spTree>
    <p:extLst>
      <p:ext uri="{BB962C8B-B14F-4D97-AF65-F5344CB8AC3E}">
        <p14:creationId xmlns:p14="http://schemas.microsoft.com/office/powerpoint/2010/main" val="33588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60648"/>
            <a:ext cx="8229600" cy="1143000"/>
          </a:xfrm>
        </p:spPr>
        <p:txBody>
          <a:bodyPr/>
          <a:lstStyle/>
          <a:p>
            <a:pPr algn="l"/>
            <a:r>
              <a:rPr lang="en-AU" dirty="0" smtClean="0"/>
              <a:t>Strategic Plan</a:t>
            </a:r>
            <a:endParaRPr lang="en-AU" dirty="0"/>
          </a:p>
        </p:txBody>
      </p:sp>
      <p:sp>
        <p:nvSpPr>
          <p:cNvPr id="3" name="TextBox 2"/>
          <p:cNvSpPr txBox="1"/>
          <p:nvPr/>
        </p:nvSpPr>
        <p:spPr>
          <a:xfrm>
            <a:off x="755576" y="1340768"/>
            <a:ext cx="7776864" cy="4647426"/>
          </a:xfrm>
          <a:prstGeom prst="rect">
            <a:avLst/>
          </a:prstGeom>
          <a:noFill/>
        </p:spPr>
        <p:txBody>
          <a:bodyPr wrap="square" rtlCol="0">
            <a:spAutoFit/>
          </a:bodyPr>
          <a:lstStyle/>
          <a:p>
            <a:r>
              <a:rPr lang="en-AU" dirty="0" smtClean="0"/>
              <a:t>Phase 1</a:t>
            </a:r>
          </a:p>
          <a:p>
            <a:endParaRPr lang="en-AU" dirty="0"/>
          </a:p>
          <a:p>
            <a:pPr marL="285750" indent="-285750">
              <a:buFont typeface="Arial" panose="020B0604020202020204" pitchFamily="34" charset="0"/>
              <a:buChar char="•"/>
            </a:pPr>
            <a:r>
              <a:rPr lang="en-AU" sz="1400" dirty="0" smtClean="0"/>
              <a:t>Order initial iDry Plus, lease setup location and order green timber</a:t>
            </a:r>
          </a:p>
          <a:p>
            <a:pPr marL="285750" indent="-285750">
              <a:buFont typeface="Arial" panose="020B0604020202020204" pitchFamily="34" charset="0"/>
              <a:buChar char="•"/>
            </a:pPr>
            <a:r>
              <a:rPr lang="en-AU" sz="1400" dirty="0" smtClean="0"/>
              <a:t>Run test batches of iDry – single timber species (blackbutt)</a:t>
            </a:r>
          </a:p>
          <a:p>
            <a:pPr marL="285750" indent="-285750">
              <a:buFont typeface="Arial" panose="020B0604020202020204" pitchFamily="34" charset="0"/>
              <a:buChar char="•"/>
            </a:pPr>
            <a:r>
              <a:rPr lang="en-AU" sz="1400" dirty="0" smtClean="0"/>
              <a:t>Sell stair treads by notification to client base – ie 9m3 available @ </a:t>
            </a:r>
            <a:r>
              <a:rPr lang="en-AU" sz="1400" dirty="0" smtClean="0"/>
              <a:t>$</a:t>
            </a:r>
            <a:r>
              <a:rPr lang="en-AU" sz="1400" dirty="0" smtClean="0"/>
              <a:t>XXX</a:t>
            </a:r>
            <a:r>
              <a:rPr lang="en-AU" sz="1400" dirty="0" smtClean="0"/>
              <a:t>m3 </a:t>
            </a:r>
            <a:r>
              <a:rPr lang="en-AU" sz="1400" dirty="0" smtClean="0"/>
              <a:t>first in first served</a:t>
            </a:r>
          </a:p>
          <a:p>
            <a:pPr marL="285750" indent="-285750">
              <a:buFont typeface="Arial" panose="020B0604020202020204" pitchFamily="34" charset="0"/>
              <a:buChar char="•"/>
            </a:pPr>
            <a:r>
              <a:rPr lang="en-AU" sz="1400" dirty="0" smtClean="0"/>
              <a:t>Expand capacity with additional iDry Turbo units and range of species</a:t>
            </a:r>
          </a:p>
          <a:p>
            <a:pPr marL="285750" indent="-285750">
              <a:buFont typeface="Arial" panose="020B0604020202020204" pitchFamily="34" charset="0"/>
              <a:buChar char="•"/>
            </a:pPr>
            <a:r>
              <a:rPr lang="en-AU" sz="1400" dirty="0" smtClean="0"/>
              <a:t>Secure additional timber supplies through private forests and independent sawmills</a:t>
            </a:r>
          </a:p>
          <a:p>
            <a:pPr marL="285750" indent="-285750">
              <a:buFont typeface="Arial" panose="020B0604020202020204" pitchFamily="34" charset="0"/>
              <a:buChar char="•"/>
            </a:pPr>
            <a:endParaRPr lang="en-AU" dirty="0"/>
          </a:p>
          <a:p>
            <a:r>
              <a:rPr lang="en-AU" dirty="0" smtClean="0"/>
              <a:t>Phase 2</a:t>
            </a:r>
          </a:p>
          <a:p>
            <a:endParaRPr lang="en-AU" dirty="0"/>
          </a:p>
          <a:p>
            <a:pPr marL="285750" indent="-285750">
              <a:buFont typeface="Arial" panose="020B0604020202020204" pitchFamily="34" charset="0"/>
              <a:buChar char="•"/>
            </a:pPr>
            <a:r>
              <a:rPr lang="en-AU" sz="1400" dirty="0" smtClean="0"/>
              <a:t>Develop client sales network – desktop/mobile app to enable pre-ordering of timber products (“pull” sales)</a:t>
            </a:r>
          </a:p>
          <a:p>
            <a:pPr marL="285750" indent="-285750">
              <a:buFont typeface="Arial" panose="020B0604020202020204" pitchFamily="34" charset="0"/>
              <a:buChar char="•"/>
            </a:pPr>
            <a:r>
              <a:rPr lang="en-AU" sz="1400" dirty="0" smtClean="0"/>
              <a:t>Identify and expand into high margin niche markets – large dimension and rare timbers, architectural products and timbers typically “damaged” in the drying process like </a:t>
            </a:r>
            <a:r>
              <a:rPr lang="en-AU" sz="1400" dirty="0" err="1" smtClean="0"/>
              <a:t>Tallowood</a:t>
            </a:r>
            <a:endParaRPr lang="en-AU" sz="1400" dirty="0" smtClean="0"/>
          </a:p>
          <a:p>
            <a:pPr marL="285750" indent="-285750">
              <a:buFont typeface="Arial" panose="020B0604020202020204" pitchFamily="34" charset="0"/>
              <a:buChar char="•"/>
            </a:pPr>
            <a:endParaRPr lang="en-AU" sz="1600" dirty="0"/>
          </a:p>
          <a:p>
            <a:r>
              <a:rPr lang="en-AU" sz="1600" dirty="0" smtClean="0"/>
              <a:t>Phase 3</a:t>
            </a:r>
          </a:p>
          <a:p>
            <a:endParaRPr lang="en-AU" sz="1600" dirty="0"/>
          </a:p>
          <a:p>
            <a:pPr marL="285750" indent="-285750">
              <a:buFont typeface="Arial" panose="020B0604020202020204" pitchFamily="34" charset="0"/>
              <a:buChar char="•"/>
            </a:pPr>
            <a:r>
              <a:rPr lang="en-AU" sz="1400" dirty="0" smtClean="0"/>
              <a:t>Establish own sawmilling capacity</a:t>
            </a:r>
          </a:p>
          <a:p>
            <a:pPr marL="285750" indent="-285750">
              <a:buFont typeface="Arial" panose="020B0604020202020204" pitchFamily="34" charset="0"/>
              <a:buChar char="•"/>
            </a:pPr>
            <a:endParaRPr lang="en-AU" dirty="0"/>
          </a:p>
        </p:txBody>
      </p:sp>
    </p:spTree>
    <p:extLst>
      <p:ext uri="{BB962C8B-B14F-4D97-AF65-F5344CB8AC3E}">
        <p14:creationId xmlns:p14="http://schemas.microsoft.com/office/powerpoint/2010/main" val="296406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pPr algn="l"/>
            <a:r>
              <a:rPr lang="en-AU" dirty="0" smtClean="0"/>
              <a:t>Business plan</a:t>
            </a:r>
            <a:endParaRPr lang="en-AU" dirty="0"/>
          </a:p>
        </p:txBody>
      </p:sp>
      <p:sp>
        <p:nvSpPr>
          <p:cNvPr id="3" name="TextBox 2"/>
          <p:cNvSpPr txBox="1"/>
          <p:nvPr/>
        </p:nvSpPr>
        <p:spPr>
          <a:xfrm>
            <a:off x="539552" y="1124744"/>
            <a:ext cx="5184576" cy="1908215"/>
          </a:xfrm>
          <a:prstGeom prst="rect">
            <a:avLst/>
          </a:prstGeom>
          <a:noFill/>
        </p:spPr>
        <p:txBody>
          <a:bodyPr wrap="square" rtlCol="0">
            <a:spAutoFit/>
          </a:bodyPr>
          <a:lstStyle/>
          <a:p>
            <a:r>
              <a:rPr lang="en-AU" dirty="0" smtClean="0"/>
              <a:t>Establishment</a:t>
            </a:r>
          </a:p>
          <a:p>
            <a:endParaRPr lang="en-AU" sz="800" dirty="0"/>
          </a:p>
          <a:p>
            <a:r>
              <a:rPr lang="en-AU" sz="1200" dirty="0" smtClean="0"/>
              <a:t>Rent 300m2+ warehouse space in Coffs Harbour – central to north coast hardwood forests. A site will be selected once an ETA for the initial kiln is established. Initial lease term 6 months with options for further terms of 3 years.</a:t>
            </a:r>
          </a:p>
          <a:p>
            <a:endParaRPr lang="en-AU" sz="1200" dirty="0"/>
          </a:p>
          <a:p>
            <a:r>
              <a:rPr lang="en-AU" sz="1200" dirty="0"/>
              <a:t>An example: 747m2 factory </a:t>
            </a:r>
            <a:r>
              <a:rPr lang="en-AU" sz="1200" dirty="0" smtClean="0"/>
              <a:t>and hardstand in </a:t>
            </a:r>
            <a:r>
              <a:rPr lang="en-AU" sz="1200" dirty="0"/>
              <a:t>Coffs Harbour $</a:t>
            </a:r>
            <a:r>
              <a:rPr lang="en-AU" sz="1200" dirty="0" smtClean="0"/>
              <a:t>36,000pa¹</a:t>
            </a:r>
            <a:endParaRPr lang="en-AU" sz="1200" dirty="0"/>
          </a:p>
          <a:p>
            <a:endParaRPr lang="en-AU" sz="1200" dirty="0"/>
          </a:p>
          <a:p>
            <a:r>
              <a:rPr lang="en-AU" sz="1200" dirty="0" smtClean="0"/>
              <a:t>We are also in preliminary discussions to lease a small sawmill as an alternative.</a:t>
            </a:r>
          </a:p>
          <a:p>
            <a:endParaRPr lang="en-AU" sz="800" dirty="0" smtClean="0"/>
          </a:p>
        </p:txBody>
      </p:sp>
      <p:pic>
        <p:nvPicPr>
          <p:cNvPr id="1028" name="Picture 4" descr="https://res-3.cloudinary.com/cre/image/fetch/w_1920,c_pad,f_auto,q_auto,d_placeholder_viubzx.png/https%3A%2F%2Fcre.domainstatic.com.au%2F13412556_1_1_190718_040302-w4032-h30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0237" y="1124744"/>
            <a:ext cx="2064229" cy="15481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9552" y="2929900"/>
            <a:ext cx="5544616" cy="1631216"/>
          </a:xfrm>
          <a:prstGeom prst="rect">
            <a:avLst/>
          </a:prstGeom>
          <a:noFill/>
        </p:spPr>
        <p:txBody>
          <a:bodyPr wrap="square" rtlCol="0">
            <a:spAutoFit/>
          </a:bodyPr>
          <a:lstStyle/>
          <a:p>
            <a:r>
              <a:rPr lang="en-AU" dirty="0" smtClean="0"/>
              <a:t>iDry trial</a:t>
            </a:r>
          </a:p>
          <a:p>
            <a:endParaRPr lang="en-AU" sz="1000" dirty="0" smtClean="0"/>
          </a:p>
          <a:p>
            <a:r>
              <a:rPr lang="en-AU" sz="1200" dirty="0" smtClean="0"/>
              <a:t>In order to minimise risk and reduce lead </a:t>
            </a:r>
            <a:r>
              <a:rPr lang="en-AU" sz="1200" dirty="0"/>
              <a:t>time (6 v 14 weeks) </a:t>
            </a:r>
            <a:r>
              <a:rPr lang="en-AU" sz="1200" dirty="0" smtClean="0"/>
              <a:t>on the first machine we will order an iDry Plus ($US79K) to undertake initial production.</a:t>
            </a:r>
          </a:p>
          <a:p>
            <a:endParaRPr lang="en-AU" sz="1200" dirty="0"/>
          </a:p>
          <a:p>
            <a:r>
              <a:rPr lang="en-AU" sz="1200" dirty="0" smtClean="0"/>
              <a:t>We will have conducted 2 production runs within the first month and will then decide whether to order an iDry Turbo (up to 14 week lead time) or undertake further testing.</a:t>
            </a:r>
          </a:p>
          <a:p>
            <a:endParaRPr lang="en-AU" sz="1200" dirty="0"/>
          </a:p>
        </p:txBody>
      </p:sp>
      <p:pic>
        <p:nvPicPr>
          <p:cNvPr id="1029" name="Picture 5" descr="C:\Users\Garth\Desktop\iDry Plu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110759"/>
            <a:ext cx="2155010" cy="126949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9552" y="4509120"/>
            <a:ext cx="5472608" cy="2031325"/>
          </a:xfrm>
          <a:prstGeom prst="rect">
            <a:avLst/>
          </a:prstGeom>
          <a:noFill/>
        </p:spPr>
        <p:txBody>
          <a:bodyPr wrap="square" rtlCol="0">
            <a:spAutoFit/>
          </a:bodyPr>
          <a:lstStyle/>
          <a:p>
            <a:r>
              <a:rPr lang="en-AU" dirty="0" smtClean="0"/>
              <a:t>Scaling production</a:t>
            </a:r>
          </a:p>
          <a:p>
            <a:endParaRPr lang="en-AU" sz="1200" dirty="0" smtClean="0"/>
          </a:p>
          <a:p>
            <a:r>
              <a:rPr lang="en-AU" sz="1200" dirty="0" smtClean="0"/>
              <a:t>Following the successful trial of the iDry Plus we will purchase an iDry Turbo as it has 380% greater throughput (being 50% larger and twice as fast to dry). Whilst more expensive, Turbos minimise the amount of labour in loading and reduce the floor space required for a given level of output.</a:t>
            </a:r>
          </a:p>
          <a:p>
            <a:endParaRPr lang="en-AU" sz="1200" dirty="0" smtClean="0"/>
          </a:p>
          <a:p>
            <a:r>
              <a:rPr lang="en-AU" sz="1200" dirty="0" smtClean="0"/>
              <a:t>We propose to acquire all future equipment debt free and it is likely that our growth will only be constrained by the availability of iDry Turbos and the seasonal availability of timber.</a:t>
            </a:r>
            <a:endParaRPr lang="en-AU" dirty="0"/>
          </a:p>
        </p:txBody>
      </p:sp>
      <p:pic>
        <p:nvPicPr>
          <p:cNvPr id="1030" name="Picture 6" descr="C:\Users\Garth\Desktop\IMG_01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4803444"/>
            <a:ext cx="2155010" cy="16162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3214" y="6573936"/>
            <a:ext cx="8041233" cy="492443"/>
          </a:xfrm>
          <a:prstGeom prst="rect">
            <a:avLst/>
          </a:prstGeom>
          <a:noFill/>
        </p:spPr>
        <p:txBody>
          <a:bodyPr wrap="square" rtlCol="0">
            <a:spAutoFit/>
          </a:bodyPr>
          <a:lstStyle/>
          <a:p>
            <a:r>
              <a:rPr lang="en-AU" sz="800" dirty="0" smtClean="0"/>
              <a:t>¹ </a:t>
            </a:r>
            <a:r>
              <a:rPr lang="en-AU" sz="800" dirty="0">
                <a:hlinkClick r:id="rId5"/>
              </a:rPr>
              <a:t>https://www.realcommercial.com.au/for-lease/property-4-5-15-june-street-coffs-harbour-nsw-2450-503487042</a:t>
            </a:r>
            <a:endParaRPr lang="en-AU" sz="800" dirty="0"/>
          </a:p>
          <a:p>
            <a:endParaRPr lang="en-AU" dirty="0"/>
          </a:p>
        </p:txBody>
      </p:sp>
    </p:spTree>
    <p:extLst>
      <p:ext uri="{BB962C8B-B14F-4D97-AF65-F5344CB8AC3E}">
        <p14:creationId xmlns:p14="http://schemas.microsoft.com/office/powerpoint/2010/main" val="4065935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smtClean="0"/>
              <a:t>Financials</a:t>
            </a:r>
            <a:endParaRPr lang="en-A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340768"/>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55576" y="1735941"/>
            <a:ext cx="3024336" cy="276999"/>
          </a:xfrm>
          <a:prstGeom prst="rect">
            <a:avLst/>
          </a:prstGeom>
          <a:noFill/>
        </p:spPr>
        <p:txBody>
          <a:bodyPr wrap="square" rtlCol="0">
            <a:spAutoFit/>
          </a:bodyPr>
          <a:lstStyle/>
          <a:p>
            <a:endParaRPr lang="en-AU" sz="1200"/>
          </a:p>
        </p:txBody>
      </p:sp>
      <p:sp>
        <p:nvSpPr>
          <p:cNvPr id="4" name="TextBox 3"/>
          <p:cNvSpPr txBox="1"/>
          <p:nvPr/>
        </p:nvSpPr>
        <p:spPr>
          <a:xfrm>
            <a:off x="539552" y="1874440"/>
            <a:ext cx="3312368" cy="4185761"/>
          </a:xfrm>
          <a:prstGeom prst="rect">
            <a:avLst/>
          </a:prstGeom>
          <a:noFill/>
        </p:spPr>
        <p:txBody>
          <a:bodyPr wrap="square" rtlCol="0">
            <a:spAutoFit/>
          </a:bodyPr>
          <a:lstStyle/>
          <a:p>
            <a:r>
              <a:rPr lang="en-AU" sz="1400" dirty="0" smtClean="0"/>
              <a:t>Timber Ventures will offer investors high levels of cash returns with the business netting around </a:t>
            </a:r>
            <a:r>
              <a:rPr lang="en-AU" sz="1400" dirty="0" smtClean="0"/>
              <a:t>$</a:t>
            </a:r>
            <a:r>
              <a:rPr lang="en-AU" sz="1400" dirty="0" smtClean="0"/>
              <a:t>XX</a:t>
            </a:r>
            <a:r>
              <a:rPr lang="en-AU" sz="1400" dirty="0" smtClean="0"/>
              <a:t>K </a:t>
            </a:r>
            <a:r>
              <a:rPr lang="en-AU" sz="1400" dirty="0" smtClean="0"/>
              <a:t>pm with just the iDry Plus and almost </a:t>
            </a:r>
            <a:r>
              <a:rPr lang="en-AU" sz="1400" dirty="0" smtClean="0"/>
              <a:t>$</a:t>
            </a:r>
            <a:r>
              <a:rPr lang="en-AU" sz="1400" dirty="0" smtClean="0"/>
              <a:t>XX</a:t>
            </a:r>
            <a:r>
              <a:rPr lang="en-AU" sz="1400" dirty="0" smtClean="0"/>
              <a:t>K </a:t>
            </a:r>
            <a:r>
              <a:rPr lang="en-AU" sz="1400" dirty="0" smtClean="0"/>
              <a:t>pm with a Plus and a Turbo in month 7.</a:t>
            </a:r>
          </a:p>
          <a:p>
            <a:endParaRPr lang="en-AU" sz="1400" dirty="0"/>
          </a:p>
          <a:p>
            <a:r>
              <a:rPr lang="en-AU" sz="1400" dirty="0" smtClean="0"/>
              <a:t>From there we will ramp up production capacity in accordance with sales and iDry production capacity.</a:t>
            </a:r>
          </a:p>
          <a:p>
            <a:endParaRPr lang="en-AU" sz="1400" dirty="0"/>
          </a:p>
          <a:p>
            <a:r>
              <a:rPr lang="en-AU" sz="1400" dirty="0" smtClean="0"/>
              <a:t>We view TVI as a long term hold, paying out 80%+ of net profit where there aren’t opportunities to grow the business.</a:t>
            </a:r>
          </a:p>
          <a:p>
            <a:endParaRPr lang="en-AU" sz="1400" dirty="0"/>
          </a:p>
          <a:p>
            <a:r>
              <a:rPr lang="en-AU" sz="1400" dirty="0" smtClean="0"/>
              <a:t>By the time we have 10 total kilns (end of year 3) we expect to be distributing a total of approximately </a:t>
            </a:r>
            <a:r>
              <a:rPr lang="en-AU" sz="1400" dirty="0" smtClean="0"/>
              <a:t>$</a:t>
            </a:r>
            <a:r>
              <a:rPr lang="en-AU" sz="1400" dirty="0" smtClean="0"/>
              <a:t>XX</a:t>
            </a:r>
            <a:r>
              <a:rPr lang="en-AU" sz="1400" dirty="0" smtClean="0"/>
              <a:t> </a:t>
            </a:r>
            <a:r>
              <a:rPr lang="en-AU" sz="1400" dirty="0" smtClean="0"/>
              <a:t>per month and retaining </a:t>
            </a:r>
            <a:r>
              <a:rPr lang="en-AU" sz="1400" dirty="0" smtClean="0"/>
              <a:t>$XX</a:t>
            </a:r>
            <a:r>
              <a:rPr lang="en-AU" sz="1400" dirty="0" smtClean="0"/>
              <a:t>K </a:t>
            </a:r>
            <a:r>
              <a:rPr lang="en-AU" sz="1400" dirty="0" smtClean="0"/>
              <a:t>pm.</a:t>
            </a:r>
          </a:p>
          <a:p>
            <a:endParaRPr lang="en-AU" sz="1400" dirty="0"/>
          </a:p>
        </p:txBody>
      </p:sp>
      <p:graphicFrame>
        <p:nvGraphicFramePr>
          <p:cNvPr id="7" name="Table 6"/>
          <p:cNvGraphicFramePr>
            <a:graphicFrameLocks noGrp="1"/>
          </p:cNvGraphicFramePr>
          <p:nvPr>
            <p:extLst>
              <p:ext uri="{D42A27DB-BD31-4B8C-83A1-F6EECF244321}">
                <p14:modId xmlns:p14="http://schemas.microsoft.com/office/powerpoint/2010/main" val="1139836073"/>
              </p:ext>
            </p:extLst>
          </p:nvPr>
        </p:nvGraphicFramePr>
        <p:xfrm>
          <a:off x="4355976" y="4365104"/>
          <a:ext cx="4584700" cy="1786191"/>
        </p:xfrm>
        <a:graphic>
          <a:graphicData uri="http://schemas.openxmlformats.org/drawingml/2006/table">
            <a:tbl>
              <a:tblPr firstRow="1" bandRow="1">
                <a:tableStyleId>{F5AB1C69-6EDB-4FF4-983F-18BD219EF322}</a:tableStyleId>
              </a:tblPr>
              <a:tblGrid>
                <a:gridCol w="1296144"/>
                <a:gridCol w="1152128"/>
                <a:gridCol w="1080120"/>
                <a:gridCol w="1056308"/>
              </a:tblGrid>
              <a:tr h="331237">
                <a:tc>
                  <a:txBody>
                    <a:bodyPr/>
                    <a:lstStyle/>
                    <a:p>
                      <a:endParaRPr lang="en-AU" dirty="0"/>
                    </a:p>
                  </a:txBody>
                  <a:tcPr/>
                </a:tc>
                <a:tc>
                  <a:txBody>
                    <a:bodyPr/>
                    <a:lstStyle/>
                    <a:p>
                      <a:pPr algn="ctr"/>
                      <a:r>
                        <a:rPr lang="en-AU" sz="1400" b="0" dirty="0" smtClean="0"/>
                        <a:t>Year 1</a:t>
                      </a:r>
                      <a:endParaRPr lang="en-AU" sz="1400" b="0" dirty="0"/>
                    </a:p>
                  </a:txBody>
                  <a:tcPr/>
                </a:tc>
                <a:tc>
                  <a:txBody>
                    <a:bodyPr/>
                    <a:lstStyle/>
                    <a:p>
                      <a:pPr algn="ctr"/>
                      <a:r>
                        <a:rPr lang="en-AU" sz="1400" b="0" dirty="0" smtClean="0"/>
                        <a:t>Year 2</a:t>
                      </a:r>
                      <a:endParaRPr lang="en-AU" sz="1400" b="0" dirty="0"/>
                    </a:p>
                  </a:txBody>
                  <a:tcPr/>
                </a:tc>
                <a:tc>
                  <a:txBody>
                    <a:bodyPr/>
                    <a:lstStyle/>
                    <a:p>
                      <a:pPr algn="ctr"/>
                      <a:r>
                        <a:rPr lang="en-AU" sz="1400" b="0" dirty="0" smtClean="0"/>
                        <a:t>Year 3</a:t>
                      </a:r>
                      <a:endParaRPr lang="en-AU" sz="1400" b="0" dirty="0"/>
                    </a:p>
                  </a:txBody>
                  <a:tcPr/>
                </a:tc>
              </a:tr>
              <a:tr h="331237">
                <a:tc>
                  <a:txBody>
                    <a:bodyPr/>
                    <a:lstStyle/>
                    <a:p>
                      <a:r>
                        <a:rPr lang="en-AU" sz="1100" dirty="0" smtClean="0"/>
                        <a:t>EBITDA</a:t>
                      </a:r>
                      <a:endParaRPr lang="en-AU" sz="1100" dirty="0"/>
                    </a:p>
                  </a:txBody>
                  <a:tcPr/>
                </a:tc>
                <a:tc>
                  <a:txBody>
                    <a:bodyPr/>
                    <a:lstStyle/>
                    <a:p>
                      <a:pPr algn="ctr"/>
                      <a:endParaRPr lang="en-AU" sz="1100" dirty="0"/>
                    </a:p>
                  </a:txBody>
                  <a:tcPr/>
                </a:tc>
                <a:tc>
                  <a:txBody>
                    <a:bodyPr/>
                    <a:lstStyle/>
                    <a:p>
                      <a:pPr algn="ctr"/>
                      <a:endParaRPr lang="en-AU" sz="1100" dirty="0"/>
                    </a:p>
                  </a:txBody>
                  <a:tcPr/>
                </a:tc>
                <a:tc>
                  <a:txBody>
                    <a:bodyPr/>
                    <a:lstStyle/>
                    <a:p>
                      <a:pPr algn="ctr"/>
                      <a:endParaRPr lang="en-AU" sz="1100" dirty="0"/>
                    </a:p>
                  </a:txBody>
                  <a:tcPr/>
                </a:tc>
              </a:tr>
              <a:tr h="331237">
                <a:tc>
                  <a:txBody>
                    <a:bodyPr/>
                    <a:lstStyle/>
                    <a:p>
                      <a:r>
                        <a:rPr lang="en-AU" sz="1100" dirty="0" smtClean="0"/>
                        <a:t>Cumulative cash</a:t>
                      </a:r>
                      <a:endParaRPr lang="en-AU" sz="1100" dirty="0"/>
                    </a:p>
                  </a:txBody>
                  <a:tcPr/>
                </a:tc>
                <a:tc>
                  <a:txBody>
                    <a:bodyPr/>
                    <a:lstStyle/>
                    <a:p>
                      <a:pPr algn="ctr"/>
                      <a:endParaRPr lang="en-AU" sz="1100" dirty="0"/>
                    </a:p>
                  </a:txBody>
                  <a:tcPr/>
                </a:tc>
                <a:tc>
                  <a:txBody>
                    <a:bodyPr/>
                    <a:lstStyle/>
                    <a:p>
                      <a:pPr algn="ctr"/>
                      <a:endParaRPr lang="en-AU" sz="1100" dirty="0"/>
                    </a:p>
                  </a:txBody>
                  <a:tcPr/>
                </a:tc>
                <a:tc>
                  <a:txBody>
                    <a:bodyPr/>
                    <a:lstStyle/>
                    <a:p>
                      <a:pPr algn="ctr"/>
                      <a:endParaRPr lang="en-AU" sz="1100" dirty="0"/>
                    </a:p>
                  </a:txBody>
                  <a:tcPr/>
                </a:tc>
              </a:tr>
              <a:tr h="331237">
                <a:tc>
                  <a:txBody>
                    <a:bodyPr/>
                    <a:lstStyle/>
                    <a:p>
                      <a:r>
                        <a:rPr lang="en-AU" sz="1100" dirty="0" smtClean="0"/>
                        <a:t>No. kilns</a:t>
                      </a:r>
                      <a:endParaRPr lang="en-AU" sz="1100" dirty="0"/>
                    </a:p>
                  </a:txBody>
                  <a:tcPr/>
                </a:tc>
                <a:tc>
                  <a:txBody>
                    <a:bodyPr/>
                    <a:lstStyle/>
                    <a:p>
                      <a:pPr algn="ctr"/>
                      <a:endParaRPr lang="en-AU" sz="1100" dirty="0"/>
                    </a:p>
                  </a:txBody>
                  <a:tcPr/>
                </a:tc>
                <a:tc>
                  <a:txBody>
                    <a:bodyPr/>
                    <a:lstStyle/>
                    <a:p>
                      <a:pPr algn="ctr"/>
                      <a:endParaRPr lang="en-AU" sz="1100" dirty="0"/>
                    </a:p>
                  </a:txBody>
                  <a:tcPr/>
                </a:tc>
                <a:tc>
                  <a:txBody>
                    <a:bodyPr/>
                    <a:lstStyle/>
                    <a:p>
                      <a:pPr algn="ctr"/>
                      <a:endParaRPr lang="en-AU" sz="1100" dirty="0"/>
                    </a:p>
                  </a:txBody>
                  <a:tcPr/>
                </a:tc>
              </a:tr>
              <a:tr h="331237">
                <a:tc>
                  <a:txBody>
                    <a:bodyPr/>
                    <a:lstStyle/>
                    <a:p>
                      <a:r>
                        <a:rPr lang="en-AU" sz="1100" dirty="0" smtClean="0"/>
                        <a:t>Monthly</a:t>
                      </a:r>
                      <a:r>
                        <a:rPr lang="en-AU" sz="1100" baseline="0" dirty="0" smtClean="0"/>
                        <a:t> Recurring Profit</a:t>
                      </a:r>
                      <a:endParaRPr lang="en-AU" sz="1100" dirty="0"/>
                    </a:p>
                  </a:txBody>
                  <a:tcPr/>
                </a:tc>
                <a:tc>
                  <a:txBody>
                    <a:bodyPr/>
                    <a:lstStyle/>
                    <a:p>
                      <a:pPr algn="ctr"/>
                      <a:endParaRPr lang="en-AU" sz="1100" dirty="0"/>
                    </a:p>
                  </a:txBody>
                  <a:tcPr/>
                </a:tc>
                <a:tc>
                  <a:txBody>
                    <a:bodyPr/>
                    <a:lstStyle/>
                    <a:p>
                      <a:pPr algn="ctr"/>
                      <a:endParaRPr lang="en-AU" sz="1100" dirty="0"/>
                    </a:p>
                  </a:txBody>
                  <a:tcPr/>
                </a:tc>
                <a:tc>
                  <a:txBody>
                    <a:bodyPr/>
                    <a:lstStyle/>
                    <a:p>
                      <a:pPr algn="ctr"/>
                      <a:endParaRPr lang="en-AU" sz="1100" dirty="0"/>
                    </a:p>
                  </a:txBody>
                  <a:tcPr/>
                </a:tc>
              </a:tr>
            </a:tbl>
          </a:graphicData>
        </a:graphic>
      </p:graphicFrame>
    </p:spTree>
    <p:extLst>
      <p:ext uri="{BB962C8B-B14F-4D97-AF65-F5344CB8AC3E}">
        <p14:creationId xmlns:p14="http://schemas.microsoft.com/office/powerpoint/2010/main" val="169138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smtClean="0"/>
              <a:t>Raise and use of funds</a:t>
            </a:r>
            <a:endParaRPr lang="en-AU" dirty="0"/>
          </a:p>
        </p:txBody>
      </p:sp>
      <p:sp>
        <p:nvSpPr>
          <p:cNvPr id="3" name="TextBox 2"/>
          <p:cNvSpPr txBox="1"/>
          <p:nvPr/>
        </p:nvSpPr>
        <p:spPr>
          <a:xfrm>
            <a:off x="611560" y="1402269"/>
            <a:ext cx="7632848" cy="1200329"/>
          </a:xfrm>
          <a:prstGeom prst="rect">
            <a:avLst/>
          </a:prstGeom>
          <a:noFill/>
        </p:spPr>
        <p:txBody>
          <a:bodyPr wrap="square" rtlCol="0">
            <a:spAutoFit/>
          </a:bodyPr>
          <a:lstStyle/>
          <a:p>
            <a:r>
              <a:rPr lang="en-AU" dirty="0" smtClean="0"/>
              <a:t>We are raising </a:t>
            </a:r>
            <a:r>
              <a:rPr lang="en-AU" dirty="0" smtClean="0"/>
              <a:t>$</a:t>
            </a:r>
            <a:r>
              <a:rPr lang="en-AU" dirty="0" err="1" smtClean="0"/>
              <a:t>Xx</a:t>
            </a:r>
            <a:r>
              <a:rPr lang="en-AU" dirty="0" err="1" smtClean="0"/>
              <a:t>K</a:t>
            </a:r>
            <a:r>
              <a:rPr lang="en-AU" dirty="0" smtClean="0"/>
              <a:t> </a:t>
            </a:r>
            <a:r>
              <a:rPr lang="en-AU" dirty="0" smtClean="0"/>
              <a:t>for a </a:t>
            </a:r>
            <a:r>
              <a:rPr lang="en-AU" dirty="0" smtClean="0"/>
              <a:t>XX</a:t>
            </a:r>
            <a:r>
              <a:rPr lang="en-AU" dirty="0" smtClean="0"/>
              <a:t>% </a:t>
            </a:r>
            <a:r>
              <a:rPr lang="en-AU" dirty="0" smtClean="0"/>
              <a:t>equity share in Timber Ventures International</a:t>
            </a:r>
          </a:p>
          <a:p>
            <a:endParaRPr lang="en-AU" dirty="0"/>
          </a:p>
          <a:p>
            <a:r>
              <a:rPr lang="en-AU" dirty="0" smtClean="0"/>
              <a:t>Investor capital to be repaid within 24 months providing a free carried interest</a:t>
            </a:r>
            <a:endParaRPr lang="en-AU" dirty="0"/>
          </a:p>
          <a:p>
            <a:endParaRPr lang="en-AU" dirty="0"/>
          </a:p>
        </p:txBody>
      </p:sp>
      <p:sp>
        <p:nvSpPr>
          <p:cNvPr id="4" name="TextBox 3"/>
          <p:cNvSpPr txBox="1"/>
          <p:nvPr/>
        </p:nvSpPr>
        <p:spPr>
          <a:xfrm>
            <a:off x="611560" y="2591773"/>
            <a:ext cx="3816424" cy="2616101"/>
          </a:xfrm>
          <a:prstGeom prst="rect">
            <a:avLst/>
          </a:prstGeom>
          <a:noFill/>
        </p:spPr>
        <p:txBody>
          <a:bodyPr wrap="square" rtlCol="0">
            <a:spAutoFit/>
          </a:bodyPr>
          <a:lstStyle/>
          <a:p>
            <a:r>
              <a:rPr lang="en-AU" dirty="0" smtClean="0"/>
              <a:t>Use of funds</a:t>
            </a:r>
          </a:p>
          <a:p>
            <a:endParaRPr lang="en-AU" dirty="0"/>
          </a:p>
          <a:p>
            <a:r>
              <a:rPr lang="en-AU" sz="1600" dirty="0" smtClean="0"/>
              <a:t>Purchase iDry Plus		</a:t>
            </a:r>
            <a:r>
              <a:rPr lang="en-AU" sz="1600" dirty="0" smtClean="0"/>
              <a:t>$</a:t>
            </a:r>
            <a:r>
              <a:rPr lang="en-AU" sz="1600" dirty="0"/>
              <a:t>X</a:t>
            </a:r>
            <a:r>
              <a:rPr lang="en-AU" sz="1600" dirty="0" smtClean="0"/>
              <a:t>,000</a:t>
            </a:r>
            <a:endParaRPr lang="en-AU" sz="1600" dirty="0" smtClean="0"/>
          </a:p>
          <a:p>
            <a:r>
              <a:rPr lang="en-AU" sz="1600" dirty="0" smtClean="0"/>
              <a:t>Transport			      </a:t>
            </a:r>
            <a:r>
              <a:rPr lang="en-AU" sz="1600" dirty="0" smtClean="0"/>
              <a:t>X,000</a:t>
            </a:r>
            <a:endParaRPr lang="en-AU" sz="1600" dirty="0" smtClean="0"/>
          </a:p>
          <a:p>
            <a:r>
              <a:rPr lang="en-AU" sz="1600" dirty="0" smtClean="0"/>
              <a:t>Initial timber stock	</a:t>
            </a:r>
            <a:r>
              <a:rPr lang="en-AU" sz="1600" dirty="0"/>
              <a:t>	</a:t>
            </a:r>
            <a:r>
              <a:rPr lang="en-AU" sz="1600" dirty="0" smtClean="0"/>
              <a:t>    </a:t>
            </a:r>
            <a:r>
              <a:rPr lang="en-AU" sz="1600" dirty="0"/>
              <a:t>x</a:t>
            </a:r>
            <a:r>
              <a:rPr lang="en-AU" sz="1600" dirty="0" smtClean="0"/>
              <a:t>,330</a:t>
            </a:r>
            <a:endParaRPr lang="en-AU" sz="1600" dirty="0" smtClean="0"/>
          </a:p>
          <a:p>
            <a:r>
              <a:rPr lang="en-AU" sz="1600" dirty="0" smtClean="0"/>
              <a:t>Rental bond		    </a:t>
            </a:r>
            <a:r>
              <a:rPr lang="en-AU" sz="1600" dirty="0"/>
              <a:t>x</a:t>
            </a:r>
            <a:r>
              <a:rPr lang="en-AU" sz="1600" dirty="0" smtClean="0"/>
              <a:t>,200</a:t>
            </a:r>
            <a:endParaRPr lang="en-AU" sz="1600" dirty="0" smtClean="0"/>
          </a:p>
          <a:p>
            <a:r>
              <a:rPr lang="en-AU" sz="1600" dirty="0" err="1" smtClean="0"/>
              <a:t>Thicknesser</a:t>
            </a:r>
            <a:r>
              <a:rPr lang="en-AU" sz="1600" dirty="0" smtClean="0"/>
              <a:t>		     7,500¹</a:t>
            </a:r>
          </a:p>
          <a:p>
            <a:r>
              <a:rPr lang="en-AU" sz="1600" dirty="0" smtClean="0"/>
              <a:t>Working capital		    </a:t>
            </a:r>
            <a:r>
              <a:rPr lang="en-AU" sz="1600" dirty="0"/>
              <a:t>X</a:t>
            </a:r>
            <a:r>
              <a:rPr lang="en-AU" sz="1600" dirty="0" smtClean="0"/>
              <a:t>,970</a:t>
            </a:r>
            <a:endParaRPr lang="en-AU" sz="1600" dirty="0" smtClean="0"/>
          </a:p>
          <a:p>
            <a:endParaRPr lang="en-AU" sz="1600" dirty="0"/>
          </a:p>
          <a:p>
            <a:r>
              <a:rPr lang="en-AU" sz="1600" dirty="0" smtClean="0"/>
              <a:t>Total		</a:t>
            </a:r>
            <a:r>
              <a:rPr lang="en-AU" sz="1600" dirty="0"/>
              <a:t>	</a:t>
            </a:r>
            <a:r>
              <a:rPr lang="en-AU" sz="1600" dirty="0" smtClean="0"/>
              <a:t>$</a:t>
            </a:r>
            <a:r>
              <a:rPr lang="en-AU" sz="1600" dirty="0"/>
              <a:t>x</a:t>
            </a:r>
            <a:r>
              <a:rPr lang="en-AU" sz="1600" dirty="0" smtClean="0"/>
              <a:t>0,000</a:t>
            </a:r>
            <a:endParaRPr lang="en-AU" sz="1600" dirty="0"/>
          </a:p>
        </p:txBody>
      </p:sp>
      <p:sp>
        <p:nvSpPr>
          <p:cNvPr id="6" name="TextBox 5"/>
          <p:cNvSpPr txBox="1"/>
          <p:nvPr/>
        </p:nvSpPr>
        <p:spPr>
          <a:xfrm>
            <a:off x="5436096" y="2613105"/>
            <a:ext cx="3528392" cy="1877437"/>
          </a:xfrm>
          <a:prstGeom prst="rect">
            <a:avLst/>
          </a:prstGeom>
          <a:noFill/>
        </p:spPr>
        <p:txBody>
          <a:bodyPr wrap="square" rtlCol="0">
            <a:spAutoFit/>
          </a:bodyPr>
          <a:lstStyle/>
          <a:p>
            <a:r>
              <a:rPr lang="en-AU" dirty="0" smtClean="0"/>
              <a:t>Capital table</a:t>
            </a:r>
          </a:p>
          <a:p>
            <a:endParaRPr lang="en-AU" dirty="0"/>
          </a:p>
          <a:p>
            <a:r>
              <a:rPr lang="en-AU" sz="1600" dirty="0" smtClean="0"/>
              <a:t>XX/</a:t>
            </a:r>
            <a:endParaRPr lang="en-AU" sz="1600" dirty="0" smtClean="0"/>
          </a:p>
          <a:p>
            <a:r>
              <a:rPr lang="en-AU" sz="1600" dirty="0" smtClean="0"/>
              <a:t>nominee			61%</a:t>
            </a:r>
          </a:p>
          <a:p>
            <a:endParaRPr lang="en-AU" sz="1600" dirty="0" smtClean="0"/>
          </a:p>
          <a:p>
            <a:r>
              <a:rPr lang="en-AU" sz="1600" dirty="0" smtClean="0"/>
              <a:t>XX/</a:t>
            </a:r>
            <a:endParaRPr lang="en-AU" sz="1600" dirty="0" smtClean="0"/>
          </a:p>
          <a:p>
            <a:r>
              <a:rPr lang="en-AU" sz="1600" dirty="0" smtClean="0"/>
              <a:t>nominee			39%</a:t>
            </a:r>
            <a:endParaRPr lang="en-AU" sz="1600" dirty="0"/>
          </a:p>
        </p:txBody>
      </p:sp>
      <p:sp>
        <p:nvSpPr>
          <p:cNvPr id="5" name="TextBox 4"/>
          <p:cNvSpPr txBox="1"/>
          <p:nvPr/>
        </p:nvSpPr>
        <p:spPr>
          <a:xfrm>
            <a:off x="611560" y="5949280"/>
            <a:ext cx="7128792" cy="246221"/>
          </a:xfrm>
          <a:prstGeom prst="rect">
            <a:avLst/>
          </a:prstGeom>
          <a:noFill/>
        </p:spPr>
        <p:txBody>
          <a:bodyPr wrap="square" rtlCol="0">
            <a:spAutoFit/>
          </a:bodyPr>
          <a:lstStyle/>
          <a:p>
            <a:r>
              <a:rPr lang="en-AU" sz="1000" dirty="0" smtClean="0"/>
              <a:t>¹Will not be required if we strike a deal to rent a sawmill</a:t>
            </a:r>
            <a:endParaRPr lang="en-AU" sz="1000" dirty="0"/>
          </a:p>
        </p:txBody>
      </p:sp>
    </p:spTree>
    <p:extLst>
      <p:ext uri="{BB962C8B-B14F-4D97-AF65-F5344CB8AC3E}">
        <p14:creationId xmlns:p14="http://schemas.microsoft.com/office/powerpoint/2010/main" val="56290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smtClean="0"/>
              <a:t>Risk</a:t>
            </a:r>
            <a:endParaRPr lang="en-AU" dirty="0"/>
          </a:p>
        </p:txBody>
      </p:sp>
      <p:sp>
        <p:nvSpPr>
          <p:cNvPr id="3" name="TextBox 2"/>
          <p:cNvSpPr txBox="1"/>
          <p:nvPr/>
        </p:nvSpPr>
        <p:spPr>
          <a:xfrm>
            <a:off x="755576" y="1412776"/>
            <a:ext cx="7632848" cy="646331"/>
          </a:xfrm>
          <a:prstGeom prst="rect">
            <a:avLst/>
          </a:prstGeom>
          <a:noFill/>
        </p:spPr>
        <p:txBody>
          <a:bodyPr wrap="square" rtlCol="0">
            <a:spAutoFit/>
          </a:bodyPr>
          <a:lstStyle/>
          <a:p>
            <a:endParaRPr lang="en-AU" dirty="0"/>
          </a:p>
          <a:p>
            <a:endParaRPr lang="en-AU" dirty="0"/>
          </a:p>
        </p:txBody>
      </p:sp>
      <p:graphicFrame>
        <p:nvGraphicFramePr>
          <p:cNvPr id="4" name="Table 3"/>
          <p:cNvGraphicFramePr>
            <a:graphicFrameLocks noGrp="1"/>
          </p:cNvGraphicFramePr>
          <p:nvPr>
            <p:extLst>
              <p:ext uri="{D42A27DB-BD31-4B8C-83A1-F6EECF244321}">
                <p14:modId xmlns:p14="http://schemas.microsoft.com/office/powerpoint/2010/main" val="4284138522"/>
              </p:ext>
            </p:extLst>
          </p:nvPr>
        </p:nvGraphicFramePr>
        <p:xfrm>
          <a:off x="539552" y="1397000"/>
          <a:ext cx="7632848" cy="4729480"/>
        </p:xfrm>
        <a:graphic>
          <a:graphicData uri="http://schemas.openxmlformats.org/drawingml/2006/table">
            <a:tbl>
              <a:tblPr firstRow="1" bandRow="1">
                <a:tableStyleId>{F5AB1C69-6EDB-4FF4-983F-18BD219EF322}</a:tableStyleId>
              </a:tblPr>
              <a:tblGrid>
                <a:gridCol w="3816424"/>
                <a:gridCol w="3816424"/>
              </a:tblGrid>
              <a:tr h="370840">
                <a:tc>
                  <a:txBody>
                    <a:bodyPr/>
                    <a:lstStyle/>
                    <a:p>
                      <a:r>
                        <a:rPr lang="en-AU" dirty="0" smtClean="0"/>
                        <a:t>Risk</a:t>
                      </a:r>
                      <a:endParaRPr lang="en-AU" dirty="0"/>
                    </a:p>
                  </a:txBody>
                  <a:tcPr/>
                </a:tc>
                <a:tc>
                  <a:txBody>
                    <a:bodyPr/>
                    <a:lstStyle/>
                    <a:p>
                      <a:r>
                        <a:rPr lang="en-AU" dirty="0" smtClean="0"/>
                        <a:t>Mitigation</a:t>
                      </a:r>
                      <a:endParaRPr lang="en-AU" dirty="0"/>
                    </a:p>
                  </a:txBody>
                  <a:tcPr/>
                </a:tc>
              </a:tr>
              <a:tr h="370840">
                <a:tc>
                  <a:txBody>
                    <a:bodyPr/>
                    <a:lstStyle/>
                    <a:p>
                      <a:r>
                        <a:rPr lang="en-AU" sz="1100" dirty="0" smtClean="0"/>
                        <a:t>Disruption to log supply</a:t>
                      </a:r>
                      <a:endParaRPr lang="en-AU" sz="1100" dirty="0"/>
                    </a:p>
                  </a:txBody>
                  <a:tcPr/>
                </a:tc>
                <a:tc>
                  <a:txBody>
                    <a:bodyPr/>
                    <a:lstStyle/>
                    <a:p>
                      <a:r>
                        <a:rPr lang="en-AU" sz="1000" dirty="0" smtClean="0"/>
                        <a:t>Coffs</a:t>
                      </a:r>
                      <a:r>
                        <a:rPr lang="en-AU" sz="1000" baseline="0" dirty="0" smtClean="0"/>
                        <a:t> Harbour is central to the hardwood timber forests of the north coast, allowing TVI to economically draw timber from a wider geographic area reducing the potential for localised issues such as weather or fires to impact supply.</a:t>
                      </a:r>
                      <a:endParaRPr lang="en-AU" sz="1000" dirty="0"/>
                    </a:p>
                  </a:txBody>
                  <a:tcPr/>
                </a:tc>
              </a:tr>
              <a:tr h="370840">
                <a:tc>
                  <a:txBody>
                    <a:bodyPr/>
                    <a:lstStyle/>
                    <a:p>
                      <a:r>
                        <a:rPr lang="en-AU" sz="1100" dirty="0" smtClean="0"/>
                        <a:t>Unable to obtain boards from sawmills</a:t>
                      </a:r>
                      <a:endParaRPr lang="en-AU" sz="1100" dirty="0"/>
                    </a:p>
                  </a:txBody>
                  <a:tcPr/>
                </a:tc>
                <a:tc>
                  <a:txBody>
                    <a:bodyPr/>
                    <a:lstStyle/>
                    <a:p>
                      <a:r>
                        <a:rPr lang="en-AU" sz="1000" dirty="0" smtClean="0"/>
                        <a:t>Diversify</a:t>
                      </a:r>
                      <a:r>
                        <a:rPr lang="en-AU" sz="1000" baseline="0" dirty="0" smtClean="0"/>
                        <a:t> supply of boards, contract with state and private forests for own supply of logs and use contract sawmilling, Phase 3 develop own sawmilling capacity</a:t>
                      </a:r>
                      <a:endParaRPr lang="en-AU" sz="1000" dirty="0"/>
                    </a:p>
                  </a:txBody>
                  <a:tcPr/>
                </a:tc>
              </a:tr>
              <a:tr h="370840">
                <a:tc>
                  <a:txBody>
                    <a:bodyPr/>
                    <a:lstStyle/>
                    <a:p>
                      <a:r>
                        <a:rPr lang="en-AU" sz="1100" dirty="0" smtClean="0"/>
                        <a:t>Timber</a:t>
                      </a:r>
                      <a:r>
                        <a:rPr lang="en-AU" sz="1100" baseline="0" dirty="0" smtClean="0"/>
                        <a:t> b</a:t>
                      </a:r>
                      <a:r>
                        <a:rPr lang="en-AU" sz="1100" dirty="0" smtClean="0"/>
                        <a:t>oards not</a:t>
                      </a:r>
                      <a:r>
                        <a:rPr lang="en-AU" sz="1100" baseline="0" dirty="0" smtClean="0"/>
                        <a:t> to specification</a:t>
                      </a:r>
                      <a:endParaRPr lang="en-AU" sz="1100" dirty="0"/>
                    </a:p>
                  </a:txBody>
                  <a:tcPr/>
                </a:tc>
                <a:tc>
                  <a:txBody>
                    <a:bodyPr/>
                    <a:lstStyle/>
                    <a:p>
                      <a:r>
                        <a:rPr lang="en-AU" sz="1000" dirty="0" smtClean="0"/>
                        <a:t>Inspect</a:t>
                      </a:r>
                      <a:r>
                        <a:rPr lang="en-AU" sz="1000" baseline="0" dirty="0" smtClean="0"/>
                        <a:t> and test delivered timber pre-drying to allow rejection of out of specification boards. Inspect post-drying boards to ensure they meet specification. Consider independent testing as part of out-bound QA process.</a:t>
                      </a:r>
                      <a:endParaRPr lang="en-AU" sz="1000" dirty="0"/>
                    </a:p>
                  </a:txBody>
                  <a:tcPr/>
                </a:tc>
              </a:tr>
              <a:tr h="370840">
                <a:tc>
                  <a:txBody>
                    <a:bodyPr/>
                    <a:lstStyle/>
                    <a:p>
                      <a:r>
                        <a:rPr lang="en-AU" sz="1100" dirty="0" smtClean="0"/>
                        <a:t>Kiln doesn’t perform</a:t>
                      </a:r>
                      <a:r>
                        <a:rPr lang="en-AU" sz="1100" baseline="0" dirty="0" smtClean="0"/>
                        <a:t> to expectations</a:t>
                      </a:r>
                      <a:endParaRPr lang="en-AU" sz="1100" dirty="0"/>
                    </a:p>
                  </a:txBody>
                  <a:tcPr/>
                </a:tc>
                <a:tc>
                  <a:txBody>
                    <a:bodyPr/>
                    <a:lstStyle/>
                    <a:p>
                      <a:r>
                        <a:rPr lang="en-AU" sz="1000" dirty="0" smtClean="0"/>
                        <a:t>Warranty</a:t>
                      </a:r>
                      <a:r>
                        <a:rPr lang="en-AU" sz="1000" baseline="0" dirty="0" smtClean="0"/>
                        <a:t> and product support for a fault. If operation of machine does not achieve expected levels of output increase number of machines or air-dry timber before placement in kiln to reduce kiln times.</a:t>
                      </a:r>
                      <a:endParaRPr lang="en-AU" sz="1000" dirty="0"/>
                    </a:p>
                  </a:txBody>
                  <a:tcPr/>
                </a:tc>
              </a:tr>
              <a:tr h="370840">
                <a:tc>
                  <a:txBody>
                    <a:bodyPr/>
                    <a:lstStyle/>
                    <a:p>
                      <a:r>
                        <a:rPr lang="en-AU" sz="1100" dirty="0" smtClean="0"/>
                        <a:t>Ability</a:t>
                      </a:r>
                      <a:r>
                        <a:rPr lang="en-AU" sz="1100" baseline="0" dirty="0" smtClean="0"/>
                        <a:t> to supply required species timber</a:t>
                      </a:r>
                      <a:endParaRPr lang="en-AU" sz="1100" dirty="0"/>
                    </a:p>
                  </a:txBody>
                  <a:tcPr/>
                </a:tc>
                <a:tc>
                  <a:txBody>
                    <a:bodyPr/>
                    <a:lstStyle/>
                    <a:p>
                      <a:r>
                        <a:rPr lang="en-AU" sz="1000" dirty="0" smtClean="0"/>
                        <a:t>We</a:t>
                      </a:r>
                      <a:r>
                        <a:rPr lang="en-AU" sz="1000" baseline="0" dirty="0" smtClean="0"/>
                        <a:t> will initially only dry loads of the most commonly used timber – blackbutt. As capacity and confidence in quality improve we will start to broaden the range of species we dry, this will also help mitigate any risks around supply of timber.</a:t>
                      </a:r>
                      <a:endParaRPr lang="en-AU" sz="1000" dirty="0"/>
                    </a:p>
                  </a:txBody>
                  <a:tcPr/>
                </a:tc>
              </a:tr>
              <a:tr h="370840">
                <a:tc>
                  <a:txBody>
                    <a:bodyPr/>
                    <a:lstStyle/>
                    <a:p>
                      <a:r>
                        <a:rPr lang="en-AU" sz="1100" dirty="0" smtClean="0"/>
                        <a:t>Copycat competitor</a:t>
                      </a:r>
                      <a:endParaRPr lang="en-AU" sz="1100" dirty="0"/>
                    </a:p>
                  </a:txBody>
                  <a:tcPr/>
                </a:tc>
                <a:tc>
                  <a:txBody>
                    <a:bodyPr/>
                    <a:lstStyle/>
                    <a:p>
                      <a:r>
                        <a:rPr lang="en-AU" sz="1000" dirty="0" smtClean="0"/>
                        <a:t>Our</a:t>
                      </a:r>
                      <a:r>
                        <a:rPr lang="en-AU" sz="1000" baseline="0" dirty="0" smtClean="0"/>
                        <a:t> exclusive agreement for the supply of iDry equipment excludes direct competition in he short term but there are alternative kilns but with lesser performance. </a:t>
                      </a:r>
                    </a:p>
                    <a:p>
                      <a:r>
                        <a:rPr lang="en-AU" sz="1000" baseline="0" dirty="0" smtClean="0"/>
                        <a:t>Phase 2 of the strategic plan is focussed on developing a highly connected and integrated sales channel with the market in order to create a barrier to entry.</a:t>
                      </a:r>
                      <a:endParaRPr lang="en-AU" sz="1000" dirty="0"/>
                    </a:p>
                  </a:txBody>
                  <a:tcPr/>
                </a:tc>
              </a:tr>
            </a:tbl>
          </a:graphicData>
        </a:graphic>
      </p:graphicFrame>
    </p:spTree>
    <p:extLst>
      <p:ext uri="{BB962C8B-B14F-4D97-AF65-F5344CB8AC3E}">
        <p14:creationId xmlns:p14="http://schemas.microsoft.com/office/powerpoint/2010/main" val="1229050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smtClean="0"/>
              <a:t>Risk</a:t>
            </a:r>
            <a:endParaRPr lang="en-AU" dirty="0"/>
          </a:p>
        </p:txBody>
      </p:sp>
      <p:sp>
        <p:nvSpPr>
          <p:cNvPr id="3" name="TextBox 2"/>
          <p:cNvSpPr txBox="1"/>
          <p:nvPr/>
        </p:nvSpPr>
        <p:spPr>
          <a:xfrm>
            <a:off x="755576" y="1412776"/>
            <a:ext cx="7632848" cy="646331"/>
          </a:xfrm>
          <a:prstGeom prst="rect">
            <a:avLst/>
          </a:prstGeom>
          <a:noFill/>
        </p:spPr>
        <p:txBody>
          <a:bodyPr wrap="square" rtlCol="0">
            <a:spAutoFit/>
          </a:bodyPr>
          <a:lstStyle/>
          <a:p>
            <a:endParaRPr lang="en-AU" dirty="0"/>
          </a:p>
          <a:p>
            <a:endParaRPr lang="en-AU" dirty="0"/>
          </a:p>
        </p:txBody>
      </p:sp>
      <p:graphicFrame>
        <p:nvGraphicFramePr>
          <p:cNvPr id="4" name="Table 3"/>
          <p:cNvGraphicFramePr>
            <a:graphicFrameLocks noGrp="1"/>
          </p:cNvGraphicFramePr>
          <p:nvPr>
            <p:extLst>
              <p:ext uri="{D42A27DB-BD31-4B8C-83A1-F6EECF244321}">
                <p14:modId xmlns:p14="http://schemas.microsoft.com/office/powerpoint/2010/main" val="1735494278"/>
              </p:ext>
            </p:extLst>
          </p:nvPr>
        </p:nvGraphicFramePr>
        <p:xfrm>
          <a:off x="539552" y="1340768"/>
          <a:ext cx="7632848" cy="1833880"/>
        </p:xfrm>
        <a:graphic>
          <a:graphicData uri="http://schemas.openxmlformats.org/drawingml/2006/table">
            <a:tbl>
              <a:tblPr firstRow="1" bandRow="1">
                <a:tableStyleId>{F5AB1C69-6EDB-4FF4-983F-18BD219EF322}</a:tableStyleId>
              </a:tblPr>
              <a:tblGrid>
                <a:gridCol w="3816424"/>
                <a:gridCol w="3816424"/>
              </a:tblGrid>
              <a:tr h="370840">
                <a:tc>
                  <a:txBody>
                    <a:bodyPr/>
                    <a:lstStyle/>
                    <a:p>
                      <a:r>
                        <a:rPr lang="en-AU" sz="1100" dirty="0" smtClean="0"/>
                        <a:t>Risk</a:t>
                      </a:r>
                      <a:endParaRPr lang="en-AU" sz="1100" dirty="0"/>
                    </a:p>
                  </a:txBody>
                  <a:tcPr/>
                </a:tc>
                <a:tc>
                  <a:txBody>
                    <a:bodyPr/>
                    <a:lstStyle/>
                    <a:p>
                      <a:r>
                        <a:rPr lang="en-AU" sz="1100" dirty="0" smtClean="0"/>
                        <a:t>Mitigation</a:t>
                      </a:r>
                      <a:endParaRPr lang="en-AU" sz="1100" dirty="0"/>
                    </a:p>
                  </a:txBody>
                  <a:tcPr/>
                </a:tc>
              </a:tr>
              <a:tr h="370840">
                <a:tc>
                  <a:txBody>
                    <a:bodyPr/>
                    <a:lstStyle/>
                    <a:p>
                      <a:r>
                        <a:rPr lang="en-AU" sz="1100" dirty="0" smtClean="0"/>
                        <a:t>Competitor response</a:t>
                      </a:r>
                      <a:endParaRPr lang="en-AU" sz="1100" dirty="0"/>
                    </a:p>
                  </a:txBody>
                  <a:tcPr/>
                </a:tc>
                <a:tc>
                  <a:txBody>
                    <a:bodyPr/>
                    <a:lstStyle/>
                    <a:p>
                      <a:r>
                        <a:rPr lang="en-AU" sz="1000" dirty="0" smtClean="0"/>
                        <a:t>In</a:t>
                      </a:r>
                      <a:r>
                        <a:rPr lang="en-AU" sz="1000" baseline="0" dirty="0" smtClean="0"/>
                        <a:t> the short term competitors are unable to compete on drying time or quality and will only have price as an option. TVI has very low fixed costs and the lowest marginal costs of any competitor enabling us to match or better any pricing moves by a competitor.</a:t>
                      </a:r>
                    </a:p>
                    <a:p>
                      <a:r>
                        <a:rPr lang="en-AU" sz="1000" baseline="0" dirty="0" smtClean="0"/>
                        <a:t>Given the size of the market, however, we believe we would need to expand beyond 3 kilns before competitors became aware of our activities and that would provide a substantial financial base to address any competitive challenges.</a:t>
                      </a:r>
                      <a:endParaRPr lang="en-AU" sz="1000" dirty="0" smtClean="0"/>
                    </a:p>
                    <a:p>
                      <a:endParaRPr lang="en-AU" sz="1000" dirty="0"/>
                    </a:p>
                  </a:txBody>
                  <a:tcPr/>
                </a:tc>
              </a:tr>
            </a:tbl>
          </a:graphicData>
        </a:graphic>
      </p:graphicFrame>
      <p:sp>
        <p:nvSpPr>
          <p:cNvPr id="5" name="Google Shape;347;p15">
            <a:extLst>
              <a:ext uri="{FF2B5EF4-FFF2-40B4-BE49-F238E27FC236}">
                <a16:creationId xmlns="" xmlns:a16="http://schemas.microsoft.com/office/drawing/2014/main" id="{14103246-B490-644F-9726-1A812F2CFB60}"/>
              </a:ext>
            </a:extLst>
          </p:cNvPr>
          <p:cNvSpPr txBox="1"/>
          <p:nvPr/>
        </p:nvSpPr>
        <p:spPr>
          <a:xfrm>
            <a:off x="539551" y="3501008"/>
            <a:ext cx="7959597" cy="3000781"/>
          </a:xfrm>
          <a:prstGeom prst="rect">
            <a:avLst/>
          </a:prstGeom>
          <a:noFill/>
          <a:ln>
            <a:noFill/>
          </a:ln>
        </p:spPr>
        <p:txBody>
          <a:bodyPr spcFirstLastPara="1" wrap="square" lIns="91425" tIns="45700" rIns="91425" bIns="45700" anchor="t" anchorCtr="0">
            <a:spAutoFit/>
          </a:bodyPr>
          <a:lstStyle/>
          <a:p>
            <a:pPr lvl="0"/>
            <a:r>
              <a:rPr lang="en-AU" sz="900" b="1" dirty="0">
                <a:solidFill>
                  <a:schemeClr val="dk1"/>
                </a:solidFill>
                <a:ea typeface="Calibri"/>
                <a:cs typeface="Futura Medium" panose="020B0602020204020303" pitchFamily="34" charset="-79"/>
                <a:sym typeface="Calibri"/>
              </a:rPr>
              <a:t>Business Model Risk</a:t>
            </a:r>
            <a:endParaRPr lang="en-AU" sz="900" dirty="0">
              <a:cs typeface="Futura Medium" panose="020B0602020204020303" pitchFamily="34" charset="-79"/>
            </a:endParaRPr>
          </a:p>
          <a:p>
            <a:pPr lvl="0"/>
            <a:r>
              <a:rPr lang="en-AU" sz="900" dirty="0">
                <a:solidFill>
                  <a:schemeClr val="dk1"/>
                </a:solidFill>
                <a:ea typeface="Calibri"/>
                <a:cs typeface="Futura Medium" panose="020B0602020204020303" pitchFamily="34" charset="-79"/>
                <a:sym typeface="Calibri"/>
              </a:rPr>
              <a:t>The certainty and timing of </a:t>
            </a:r>
            <a:r>
              <a:rPr lang="en-AU" sz="900" dirty="0" smtClean="0">
                <a:solidFill>
                  <a:schemeClr val="dk1"/>
                </a:solidFill>
                <a:ea typeface="Calibri"/>
                <a:cs typeface="Futura Medium" panose="020B0602020204020303" pitchFamily="34" charset="-79"/>
                <a:sym typeface="Calibri"/>
              </a:rPr>
              <a:t>TVI's sales </a:t>
            </a:r>
            <a:r>
              <a:rPr lang="en-AU" sz="900" dirty="0">
                <a:solidFill>
                  <a:schemeClr val="dk1"/>
                </a:solidFill>
                <a:ea typeface="Calibri"/>
                <a:cs typeface="Futura Medium" panose="020B0602020204020303" pitchFamily="34" charset="-79"/>
                <a:sym typeface="Calibri"/>
              </a:rPr>
              <a:t>is a primary </a:t>
            </a:r>
            <a:r>
              <a:rPr lang="en-AU" sz="900" dirty="0" smtClean="0">
                <a:solidFill>
                  <a:schemeClr val="dk1"/>
                </a:solidFill>
                <a:ea typeface="Calibri"/>
                <a:cs typeface="Futura Medium" panose="020B0602020204020303" pitchFamily="34" charset="-79"/>
                <a:sym typeface="Calibri"/>
              </a:rPr>
              <a:t>factor driving </a:t>
            </a:r>
            <a:r>
              <a:rPr lang="en-AU" sz="900" dirty="0">
                <a:solidFill>
                  <a:schemeClr val="dk1"/>
                </a:solidFill>
                <a:ea typeface="Calibri"/>
                <a:cs typeface="Futura Medium" panose="020B0602020204020303" pitchFamily="34" charset="-79"/>
                <a:sym typeface="Calibri"/>
              </a:rPr>
              <a:t>the year one financial performance of the Company. Equally, </a:t>
            </a:r>
            <a:r>
              <a:rPr lang="en-AU" sz="900" dirty="0" smtClean="0">
                <a:solidFill>
                  <a:schemeClr val="dk1"/>
                </a:solidFill>
                <a:ea typeface="Calibri"/>
                <a:cs typeface="Futura Medium" panose="020B0602020204020303" pitchFamily="34" charset="-79"/>
                <a:sym typeface="Calibri"/>
              </a:rPr>
              <a:t>timber and iDry kiln availability may adversely affect expect performance.</a:t>
            </a:r>
            <a:endParaRPr lang="en-AU" sz="900" dirty="0">
              <a:solidFill>
                <a:schemeClr val="dk1"/>
              </a:solidFill>
              <a:ea typeface="Calibri"/>
              <a:cs typeface="Futura Medium" panose="020B0602020204020303" pitchFamily="34" charset="-79"/>
              <a:sym typeface="Calibri"/>
            </a:endParaRPr>
          </a:p>
          <a:p>
            <a:pPr marL="0" marR="0" lvl="0" indent="0" algn="l" rtl="0">
              <a:spcBef>
                <a:spcPts val="0"/>
              </a:spcBef>
              <a:spcAft>
                <a:spcPts val="0"/>
              </a:spcAft>
              <a:buNone/>
            </a:pPr>
            <a:endParaRPr lang="en-AU" sz="900" b="1" dirty="0">
              <a:solidFill>
                <a:schemeClr val="dk1"/>
              </a:solidFill>
              <a:ea typeface="Calibri"/>
              <a:cs typeface="Futura Medium" panose="020B0602020204020303" pitchFamily="34" charset="-79"/>
              <a:sym typeface="Calibri"/>
            </a:endParaRPr>
          </a:p>
          <a:p>
            <a:pPr marL="0" marR="0" lvl="0" indent="0" algn="l" rtl="0">
              <a:spcBef>
                <a:spcPts val="0"/>
              </a:spcBef>
              <a:spcAft>
                <a:spcPts val="0"/>
              </a:spcAft>
              <a:buNone/>
            </a:pPr>
            <a:r>
              <a:rPr lang="en-AU" sz="900" b="1" dirty="0">
                <a:solidFill>
                  <a:schemeClr val="dk1"/>
                </a:solidFill>
                <a:ea typeface="Calibri"/>
                <a:cs typeface="Futura Medium" panose="020B0602020204020303" pitchFamily="34" charset="-79"/>
                <a:sym typeface="Calibri"/>
              </a:rPr>
              <a:t>Strategic Risk</a:t>
            </a:r>
            <a:endParaRPr dirty="0">
              <a:cs typeface="Futura Medium" panose="020B0602020204020303" pitchFamily="34" charset="-79"/>
            </a:endParaRPr>
          </a:p>
          <a:p>
            <a:pPr marL="0" marR="0" lvl="0" indent="0" algn="l" rtl="0">
              <a:spcBef>
                <a:spcPts val="0"/>
              </a:spcBef>
              <a:spcAft>
                <a:spcPts val="0"/>
              </a:spcAft>
              <a:buNone/>
            </a:pPr>
            <a:r>
              <a:rPr lang="en-AU" sz="900" dirty="0">
                <a:solidFill>
                  <a:schemeClr val="dk1"/>
                </a:solidFill>
                <a:ea typeface="Calibri"/>
                <a:cs typeface="Futura Medium" panose="020B0602020204020303" pitchFamily="34" charset="-79"/>
                <a:sym typeface="Calibri"/>
              </a:rPr>
              <a:t>Operating within a specific industry and within a particular time frame gives rise to a number of risks outside the control of the Company. A shift in the desires of customers as an outcome of market movements or government policy could have adverse effects on the company.</a:t>
            </a:r>
            <a:endParaRPr dirty="0">
              <a:cs typeface="Futura Medium" panose="020B0602020204020303" pitchFamily="34" charset="-79"/>
            </a:endParaRPr>
          </a:p>
          <a:p>
            <a:pPr marL="0" marR="0" lvl="0" indent="0" algn="l" rtl="0">
              <a:spcBef>
                <a:spcPts val="0"/>
              </a:spcBef>
              <a:spcAft>
                <a:spcPts val="0"/>
              </a:spcAft>
              <a:buNone/>
            </a:pPr>
            <a:endParaRPr lang="en-AU" sz="900" b="1" dirty="0">
              <a:solidFill>
                <a:schemeClr val="dk1"/>
              </a:solidFill>
              <a:ea typeface="Calibri"/>
              <a:cs typeface="Futura Medium" panose="020B0602020204020303" pitchFamily="34" charset="-79"/>
              <a:sym typeface="Calibri"/>
            </a:endParaRPr>
          </a:p>
          <a:p>
            <a:pPr marL="0" marR="0" lvl="0" indent="0" algn="l" rtl="0">
              <a:spcBef>
                <a:spcPts val="0"/>
              </a:spcBef>
              <a:spcAft>
                <a:spcPts val="0"/>
              </a:spcAft>
              <a:buNone/>
            </a:pPr>
            <a:r>
              <a:rPr lang="en-AU" sz="900" b="1" dirty="0">
                <a:solidFill>
                  <a:schemeClr val="dk1"/>
                </a:solidFill>
                <a:ea typeface="Calibri"/>
                <a:cs typeface="Futura Medium" panose="020B0602020204020303" pitchFamily="34" charset="-79"/>
                <a:sym typeface="Calibri"/>
              </a:rPr>
              <a:t>Insolvency Risk</a:t>
            </a:r>
            <a:endParaRPr dirty="0">
              <a:cs typeface="Futura Medium" panose="020B0602020204020303" pitchFamily="34" charset="-79"/>
            </a:endParaRPr>
          </a:p>
          <a:p>
            <a:pPr marL="0" marR="0" lvl="0" indent="0" algn="l" rtl="0">
              <a:spcBef>
                <a:spcPts val="0"/>
              </a:spcBef>
              <a:spcAft>
                <a:spcPts val="0"/>
              </a:spcAft>
              <a:buNone/>
            </a:pPr>
            <a:r>
              <a:rPr lang="en-AU" sz="900" dirty="0">
                <a:solidFill>
                  <a:schemeClr val="dk1"/>
                </a:solidFill>
                <a:ea typeface="Calibri"/>
                <a:cs typeface="Futura Medium" panose="020B0602020204020303" pitchFamily="34" charset="-79"/>
                <a:sym typeface="Calibri"/>
              </a:rPr>
              <a:t>The </a:t>
            </a:r>
            <a:r>
              <a:rPr lang="en-AU" sz="900" dirty="0" smtClean="0">
                <a:solidFill>
                  <a:schemeClr val="dk1"/>
                </a:solidFill>
                <a:ea typeface="Calibri"/>
                <a:cs typeface="Futura Medium" panose="020B0602020204020303" pitchFamily="34" charset="-79"/>
                <a:sym typeface="Calibri"/>
              </a:rPr>
              <a:t>Company </a:t>
            </a:r>
            <a:r>
              <a:rPr lang="en-AU" sz="900" dirty="0">
                <a:solidFill>
                  <a:schemeClr val="dk1"/>
                </a:solidFill>
                <a:ea typeface="Calibri"/>
                <a:cs typeface="Futura Medium" panose="020B0602020204020303" pitchFamily="34" charset="-79"/>
                <a:sym typeface="Calibri"/>
              </a:rPr>
              <a:t>is an unlisted business and while the Directors believe the financial projections including the funding requirements are reasonable, there can be no guarantee they will be achieved or that the funding will be sufficient.</a:t>
            </a:r>
            <a:endParaRPr dirty="0">
              <a:cs typeface="Futura Medium" panose="020B0602020204020303" pitchFamily="34" charset="-79"/>
            </a:endParaRPr>
          </a:p>
          <a:p>
            <a:pPr marL="0" marR="0" lvl="0" indent="0" algn="l" rtl="0">
              <a:spcBef>
                <a:spcPts val="0"/>
              </a:spcBef>
              <a:spcAft>
                <a:spcPts val="0"/>
              </a:spcAft>
              <a:buNone/>
            </a:pPr>
            <a:endParaRPr lang="en-AU" sz="900" b="1" dirty="0">
              <a:solidFill>
                <a:schemeClr val="dk1"/>
              </a:solidFill>
              <a:ea typeface="Calibri"/>
              <a:cs typeface="Futura Medium" panose="020B0602020204020303" pitchFamily="34" charset="-79"/>
              <a:sym typeface="Calibri"/>
            </a:endParaRPr>
          </a:p>
          <a:p>
            <a:pPr marL="0" marR="0" lvl="0" indent="0" algn="l" rtl="0">
              <a:spcBef>
                <a:spcPts val="0"/>
              </a:spcBef>
              <a:spcAft>
                <a:spcPts val="0"/>
              </a:spcAft>
              <a:buNone/>
            </a:pPr>
            <a:r>
              <a:rPr lang="en-AU" sz="900" b="1" dirty="0">
                <a:solidFill>
                  <a:schemeClr val="dk1"/>
                </a:solidFill>
                <a:ea typeface="Calibri"/>
                <a:cs typeface="Futura Medium" panose="020B0602020204020303" pitchFamily="34" charset="-79"/>
                <a:sym typeface="Calibri"/>
              </a:rPr>
              <a:t>Regulatory Risk</a:t>
            </a:r>
            <a:endParaRPr dirty="0">
              <a:cs typeface="Futura Medium" panose="020B0602020204020303" pitchFamily="34" charset="-79"/>
            </a:endParaRPr>
          </a:p>
          <a:p>
            <a:pPr marL="0" marR="0" lvl="0" indent="0" algn="l" rtl="0">
              <a:spcBef>
                <a:spcPts val="0"/>
              </a:spcBef>
              <a:spcAft>
                <a:spcPts val="0"/>
              </a:spcAft>
              <a:buNone/>
            </a:pPr>
            <a:r>
              <a:rPr lang="en-AU" sz="900" dirty="0">
                <a:solidFill>
                  <a:schemeClr val="dk1"/>
                </a:solidFill>
                <a:ea typeface="Calibri"/>
                <a:cs typeface="Futura Medium" panose="020B0602020204020303" pitchFamily="34" charset="-79"/>
                <a:sym typeface="Calibri"/>
              </a:rPr>
              <a:t>Political, taxation, economic, legislative or regulatory change </a:t>
            </a:r>
            <a:r>
              <a:rPr lang="en-AU" sz="900" dirty="0" smtClean="0">
                <a:solidFill>
                  <a:schemeClr val="dk1"/>
                </a:solidFill>
                <a:ea typeface="Calibri"/>
                <a:cs typeface="Futura Medium" panose="020B0602020204020303" pitchFamily="34" charset="-79"/>
                <a:sym typeface="Calibri"/>
              </a:rPr>
              <a:t>may </a:t>
            </a:r>
            <a:r>
              <a:rPr lang="en-AU" sz="900" dirty="0">
                <a:solidFill>
                  <a:schemeClr val="dk1"/>
                </a:solidFill>
                <a:ea typeface="Calibri"/>
                <a:cs typeface="Futura Medium" panose="020B0602020204020303" pitchFamily="34" charset="-79"/>
                <a:sym typeface="Calibri"/>
              </a:rPr>
              <a:t>have an adverse effect on the Company’s operations. Government action or policy change may adversely affect the Company’s operations and financial performance.</a:t>
            </a:r>
            <a:endParaRPr dirty="0">
              <a:cs typeface="Futura Medium" panose="020B0602020204020303" pitchFamily="34" charset="-79"/>
            </a:endParaRPr>
          </a:p>
          <a:p>
            <a:pPr marL="0" marR="0" lvl="0" indent="0" algn="l" rtl="0">
              <a:spcBef>
                <a:spcPts val="0"/>
              </a:spcBef>
              <a:spcAft>
                <a:spcPts val="0"/>
              </a:spcAft>
              <a:buNone/>
            </a:pPr>
            <a:endParaRPr lang="en-AU" sz="900" b="1" dirty="0">
              <a:solidFill>
                <a:schemeClr val="dk1"/>
              </a:solidFill>
              <a:ea typeface="Calibri"/>
              <a:cs typeface="Futura Medium" panose="020B0602020204020303" pitchFamily="34" charset="-79"/>
              <a:sym typeface="Calibri"/>
            </a:endParaRPr>
          </a:p>
          <a:p>
            <a:pPr marL="0" marR="0" lvl="0" indent="0" algn="l" rtl="0">
              <a:spcBef>
                <a:spcPts val="0"/>
              </a:spcBef>
              <a:spcAft>
                <a:spcPts val="0"/>
              </a:spcAft>
              <a:buNone/>
            </a:pPr>
            <a:r>
              <a:rPr lang="en-AU" sz="900" b="1" dirty="0">
                <a:solidFill>
                  <a:schemeClr val="dk1"/>
                </a:solidFill>
                <a:ea typeface="Calibri"/>
                <a:cs typeface="Futura Medium" panose="020B0602020204020303" pitchFamily="34" charset="-79"/>
                <a:sym typeface="Calibri"/>
              </a:rPr>
              <a:t>Liquidity Risk</a:t>
            </a:r>
            <a:endParaRPr dirty="0">
              <a:cs typeface="Futura Medium" panose="020B0602020204020303" pitchFamily="34" charset="-79"/>
            </a:endParaRPr>
          </a:p>
          <a:p>
            <a:pPr marL="0" marR="0" lvl="0" indent="0" algn="l" rtl="0">
              <a:spcBef>
                <a:spcPts val="0"/>
              </a:spcBef>
              <a:spcAft>
                <a:spcPts val="0"/>
              </a:spcAft>
              <a:buNone/>
            </a:pPr>
            <a:r>
              <a:rPr lang="en-AU" sz="900" dirty="0">
                <a:solidFill>
                  <a:schemeClr val="dk1"/>
                </a:solidFill>
                <a:ea typeface="Calibri"/>
                <a:cs typeface="Futura Medium" panose="020B0602020204020303" pitchFamily="34" charset="-79"/>
                <a:sym typeface="Calibri"/>
              </a:rPr>
              <a:t>At this point the shares in the Company are an unlisted illiquid stock, and therefore there is no open market for them. There can be no guarantee that the Company will achieve its stated objectives or that any forward-looking statements will eventuate. Accordingly, an investment in the Company should be regarded as speculative. This information does not purport to be a comprehensive statement of all risks; an investor should seek and obtain professional advice prior to deciding whether or not to invest in </a:t>
            </a:r>
            <a:r>
              <a:rPr lang="en-AU" sz="900" dirty="0" smtClean="0">
                <a:solidFill>
                  <a:schemeClr val="dk1"/>
                </a:solidFill>
                <a:ea typeface="Calibri"/>
                <a:cs typeface="Futura Medium" panose="020B0602020204020303" pitchFamily="34" charset="-79"/>
                <a:sym typeface="Calibri"/>
              </a:rPr>
              <a:t>Timber Ventures.</a:t>
            </a:r>
            <a:endParaRPr dirty="0">
              <a:cs typeface="Futura Medium" panose="020B0602020204020303" pitchFamily="34" charset="-79"/>
            </a:endParaRPr>
          </a:p>
        </p:txBody>
      </p:sp>
    </p:spTree>
    <p:extLst>
      <p:ext uri="{BB962C8B-B14F-4D97-AF65-F5344CB8AC3E}">
        <p14:creationId xmlns:p14="http://schemas.microsoft.com/office/powerpoint/2010/main" val="1229050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smtClean="0"/>
              <a:t>Our team</a:t>
            </a:r>
            <a:endParaRPr lang="en-AU" dirty="0"/>
          </a:p>
        </p:txBody>
      </p:sp>
      <p:sp>
        <p:nvSpPr>
          <p:cNvPr id="3" name="TextBox 2"/>
          <p:cNvSpPr txBox="1"/>
          <p:nvPr/>
        </p:nvSpPr>
        <p:spPr>
          <a:xfrm>
            <a:off x="755576" y="1412776"/>
            <a:ext cx="7632848" cy="646331"/>
          </a:xfrm>
          <a:prstGeom prst="rect">
            <a:avLst/>
          </a:prstGeom>
          <a:noFill/>
        </p:spPr>
        <p:txBody>
          <a:bodyPr wrap="square" rtlCol="0">
            <a:spAutoFit/>
          </a:bodyPr>
          <a:lstStyle/>
          <a:p>
            <a:endParaRPr lang="en-AU" dirty="0"/>
          </a:p>
          <a:p>
            <a:endParaRPr lang="en-AU" dirty="0"/>
          </a:p>
        </p:txBody>
      </p:sp>
      <p:sp>
        <p:nvSpPr>
          <p:cNvPr id="5" name="TextBox 4"/>
          <p:cNvSpPr txBox="1"/>
          <p:nvPr/>
        </p:nvSpPr>
        <p:spPr>
          <a:xfrm>
            <a:off x="755576" y="3284984"/>
            <a:ext cx="1800200" cy="830997"/>
          </a:xfrm>
          <a:prstGeom prst="rect">
            <a:avLst/>
          </a:prstGeom>
          <a:noFill/>
        </p:spPr>
        <p:txBody>
          <a:bodyPr wrap="square" rtlCol="0">
            <a:spAutoFit/>
          </a:bodyPr>
          <a:lstStyle/>
          <a:p>
            <a:pPr lvl="0"/>
            <a:r>
              <a:rPr lang="en-AU" sz="1000" b="1" dirty="0" smtClean="0">
                <a:solidFill>
                  <a:srgbClr val="414949"/>
                </a:solidFill>
                <a:ea typeface="Calibri"/>
                <a:cs typeface="Futura Medium" panose="020B0602020204020303" pitchFamily="34" charset="-79"/>
                <a:sym typeface="Calibri"/>
              </a:rPr>
              <a:t>XX Co-CEO</a:t>
            </a:r>
            <a:endParaRPr lang="en-AU" sz="1000" b="1" dirty="0" smtClean="0">
              <a:solidFill>
                <a:srgbClr val="414949"/>
              </a:solidFill>
              <a:ea typeface="Calibri"/>
              <a:cs typeface="Futura Medium" panose="020B0602020204020303" pitchFamily="34" charset="-79"/>
              <a:sym typeface="Calibri"/>
            </a:endParaRPr>
          </a:p>
          <a:p>
            <a:pPr lvl="0"/>
            <a:endParaRPr lang="en-AU" sz="1000" dirty="0" smtClean="0">
              <a:solidFill>
                <a:srgbClr val="414949"/>
              </a:solidFill>
              <a:ea typeface="Calibri"/>
              <a:cs typeface="Futura Medium" panose="020B0602020204020303" pitchFamily="34" charset="-79"/>
              <a:sym typeface="Calibri"/>
            </a:endParaRPr>
          </a:p>
          <a:p>
            <a:pPr lvl="0"/>
            <a:r>
              <a:rPr lang="en-AU" sz="1000" dirty="0" err="1" smtClean="0">
                <a:solidFill>
                  <a:srgbClr val="414949"/>
                </a:solidFill>
                <a:ea typeface="Calibri"/>
                <a:cs typeface="Futura Medium" panose="020B0602020204020303" pitchFamily="34" charset="-79"/>
                <a:sym typeface="Calibri"/>
              </a:rPr>
              <a:t>Wiueficwopow</a:t>
            </a:r>
            <a:r>
              <a:rPr lang="en-AU" sz="1000" dirty="0" smtClean="0">
                <a:solidFill>
                  <a:srgbClr val="414949"/>
                </a:solidFill>
                <a:ea typeface="Calibri"/>
                <a:cs typeface="Futura Medium" panose="020B0602020204020303" pitchFamily="34" charset="-79"/>
                <a:sym typeface="Calibri"/>
              </a:rPr>
              <a:t> c</a:t>
            </a:r>
            <a:endParaRPr lang="en-AU" sz="1000" dirty="0">
              <a:solidFill>
                <a:srgbClr val="414949"/>
              </a:solidFill>
              <a:ea typeface="Calibri"/>
              <a:cs typeface="Futura Medium" panose="020B0602020204020303" pitchFamily="34" charset="-79"/>
              <a:sym typeface="Calibri"/>
            </a:endParaRPr>
          </a:p>
          <a:p>
            <a:endParaRPr lang="en-AU" dirty="0"/>
          </a:p>
        </p:txBody>
      </p:sp>
      <p:sp>
        <p:nvSpPr>
          <p:cNvPr id="6" name="TextBox 5"/>
          <p:cNvSpPr txBox="1"/>
          <p:nvPr/>
        </p:nvSpPr>
        <p:spPr>
          <a:xfrm>
            <a:off x="4788024" y="3284984"/>
            <a:ext cx="1800199" cy="553998"/>
          </a:xfrm>
          <a:prstGeom prst="rect">
            <a:avLst/>
          </a:prstGeom>
          <a:noFill/>
        </p:spPr>
        <p:txBody>
          <a:bodyPr wrap="square" rtlCol="0">
            <a:spAutoFit/>
          </a:bodyPr>
          <a:lstStyle/>
          <a:p>
            <a:r>
              <a:rPr lang="en-AU" sz="1000" b="1" dirty="0" smtClean="0">
                <a:solidFill>
                  <a:srgbClr val="414949"/>
                </a:solidFill>
                <a:ea typeface="Calibri"/>
                <a:cs typeface="Futura Medium" panose="020B0602020204020303" pitchFamily="34" charset="-79"/>
              </a:rPr>
              <a:t>XX </a:t>
            </a:r>
            <a:r>
              <a:rPr lang="en-AU" sz="1000" b="1" dirty="0" smtClean="0">
                <a:solidFill>
                  <a:srgbClr val="414949"/>
                </a:solidFill>
                <a:ea typeface="Calibri"/>
                <a:cs typeface="Futura Medium" panose="020B0602020204020303" pitchFamily="34" charset="-79"/>
              </a:rPr>
              <a:t> </a:t>
            </a:r>
            <a:r>
              <a:rPr lang="en-AU" sz="1000" b="1" dirty="0">
                <a:solidFill>
                  <a:srgbClr val="414949"/>
                </a:solidFill>
                <a:ea typeface="Calibri"/>
                <a:cs typeface="Futura Medium" panose="020B0602020204020303" pitchFamily="34" charset="-79"/>
              </a:rPr>
              <a:t>Consultant</a:t>
            </a:r>
          </a:p>
          <a:p>
            <a:endParaRPr lang="en-AU" sz="1000" dirty="0">
              <a:solidFill>
                <a:srgbClr val="414949"/>
              </a:solidFill>
              <a:ea typeface="Calibri"/>
              <a:cs typeface="Futura Medium" panose="020B0602020204020303" pitchFamily="34" charset="-79"/>
            </a:endParaRPr>
          </a:p>
          <a:p>
            <a:r>
              <a:rPr lang="en-AU" sz="1000" dirty="0" err="1" smtClean="0">
                <a:solidFill>
                  <a:srgbClr val="414949"/>
                </a:solidFill>
                <a:ea typeface="Calibri"/>
                <a:cs typeface="Futura Medium" panose="020B0602020204020303" pitchFamily="34" charset="-79"/>
              </a:rPr>
              <a:t>powefnowcn</a:t>
            </a:r>
            <a:endParaRPr lang="en-AU" sz="1000" dirty="0">
              <a:solidFill>
                <a:srgbClr val="414949"/>
              </a:solidFill>
              <a:ea typeface="Calibri"/>
              <a:cs typeface="Futura Medium" panose="020B0602020204020303" pitchFamily="34" charset="-79"/>
            </a:endParaRPr>
          </a:p>
        </p:txBody>
      </p:sp>
      <p:sp>
        <p:nvSpPr>
          <p:cNvPr id="7" name="TextBox 6"/>
          <p:cNvSpPr txBox="1"/>
          <p:nvPr/>
        </p:nvSpPr>
        <p:spPr>
          <a:xfrm>
            <a:off x="6948264" y="3284984"/>
            <a:ext cx="1512168" cy="984885"/>
          </a:xfrm>
          <a:prstGeom prst="rect">
            <a:avLst/>
          </a:prstGeom>
          <a:noFill/>
        </p:spPr>
        <p:txBody>
          <a:bodyPr wrap="square" rtlCol="0">
            <a:spAutoFit/>
          </a:bodyPr>
          <a:lstStyle/>
          <a:p>
            <a:r>
              <a:rPr lang="en-AU" sz="1000" b="1" dirty="0" smtClean="0">
                <a:solidFill>
                  <a:srgbClr val="414949"/>
                </a:solidFill>
                <a:ea typeface="Calibri"/>
                <a:cs typeface="Futura Medium" panose="020B0602020204020303" pitchFamily="34" charset="-79"/>
              </a:rPr>
              <a:t>XX</a:t>
            </a:r>
            <a:endParaRPr lang="en-AU" sz="1000" b="1" dirty="0" smtClean="0">
              <a:solidFill>
                <a:srgbClr val="414949"/>
              </a:solidFill>
              <a:ea typeface="Calibri"/>
              <a:cs typeface="Futura Medium" panose="020B0602020204020303" pitchFamily="34" charset="-79"/>
            </a:endParaRPr>
          </a:p>
          <a:p>
            <a:r>
              <a:rPr lang="en-AU" sz="1000" b="1" dirty="0" smtClean="0">
                <a:solidFill>
                  <a:srgbClr val="414949"/>
                </a:solidFill>
                <a:ea typeface="Calibri"/>
                <a:cs typeface="Futura Medium" panose="020B0602020204020303" pitchFamily="34" charset="-79"/>
              </a:rPr>
              <a:t>NSW Sales</a:t>
            </a:r>
          </a:p>
          <a:p>
            <a:endParaRPr lang="en-AU" sz="1000" dirty="0">
              <a:solidFill>
                <a:srgbClr val="414949"/>
              </a:solidFill>
              <a:ea typeface="Calibri"/>
              <a:cs typeface="Futura Medium" panose="020B0602020204020303" pitchFamily="34" charset="-79"/>
            </a:endParaRPr>
          </a:p>
          <a:p>
            <a:r>
              <a:rPr lang="en-AU" sz="1000" dirty="0" err="1" smtClean="0">
                <a:solidFill>
                  <a:srgbClr val="414949"/>
                </a:solidFill>
                <a:ea typeface="Calibri"/>
                <a:cs typeface="Futura Medium" panose="020B0602020204020303" pitchFamily="34" charset="-79"/>
              </a:rPr>
              <a:t>Owhef</a:t>
            </a:r>
            <a:r>
              <a:rPr lang="en-AU" sz="1000" dirty="0" smtClean="0">
                <a:solidFill>
                  <a:srgbClr val="414949"/>
                </a:solidFill>
                <a:ea typeface="Calibri"/>
                <a:cs typeface="Futura Medium" panose="020B0602020204020303" pitchFamily="34" charset="-79"/>
              </a:rPr>
              <a:t> </a:t>
            </a:r>
            <a:r>
              <a:rPr lang="en-AU" sz="1000" dirty="0" err="1" smtClean="0">
                <a:solidFill>
                  <a:srgbClr val="414949"/>
                </a:solidFill>
                <a:ea typeface="Calibri"/>
                <a:cs typeface="Futura Medium" panose="020B0602020204020303" pitchFamily="34" charset="-79"/>
              </a:rPr>
              <a:t>oih</a:t>
            </a:r>
            <a:r>
              <a:rPr lang="en-AU" sz="1000" dirty="0" smtClean="0">
                <a:solidFill>
                  <a:srgbClr val="414949"/>
                </a:solidFill>
                <a:ea typeface="Calibri"/>
                <a:cs typeface="Futura Medium" panose="020B0602020204020303" pitchFamily="34" charset="-79"/>
              </a:rPr>
              <a:t> w</a:t>
            </a:r>
            <a:endParaRPr lang="en-AU" sz="1000" dirty="0">
              <a:solidFill>
                <a:srgbClr val="414949"/>
              </a:solidFill>
              <a:ea typeface="Calibri"/>
              <a:cs typeface="Futura Medium" panose="020B0602020204020303" pitchFamily="34" charset="-79"/>
            </a:endParaRPr>
          </a:p>
          <a:p>
            <a:endParaRPr lang="en-AU" dirty="0"/>
          </a:p>
        </p:txBody>
      </p:sp>
      <p:sp>
        <p:nvSpPr>
          <p:cNvPr id="9" name="TextBox 8"/>
          <p:cNvSpPr txBox="1"/>
          <p:nvPr/>
        </p:nvSpPr>
        <p:spPr>
          <a:xfrm>
            <a:off x="2843807" y="3284984"/>
            <a:ext cx="1584177" cy="553998"/>
          </a:xfrm>
          <a:prstGeom prst="rect">
            <a:avLst/>
          </a:prstGeom>
          <a:noFill/>
        </p:spPr>
        <p:txBody>
          <a:bodyPr wrap="square" rtlCol="0">
            <a:spAutoFit/>
          </a:bodyPr>
          <a:lstStyle/>
          <a:p>
            <a:r>
              <a:rPr lang="en-AU" sz="1000" b="1" dirty="0" smtClean="0">
                <a:solidFill>
                  <a:srgbClr val="414949"/>
                </a:solidFill>
                <a:ea typeface="Calibri"/>
                <a:cs typeface="Futura Medium" panose="020B0602020204020303" pitchFamily="34" charset="-79"/>
              </a:rPr>
              <a:t>XX Co-CEO</a:t>
            </a:r>
            <a:endParaRPr lang="en-AU" sz="1000" b="1" dirty="0" smtClean="0">
              <a:solidFill>
                <a:srgbClr val="414949"/>
              </a:solidFill>
              <a:ea typeface="Calibri"/>
              <a:cs typeface="Futura Medium" panose="020B0602020204020303" pitchFamily="34" charset="-79"/>
            </a:endParaRPr>
          </a:p>
          <a:p>
            <a:endParaRPr lang="en-AU" sz="1000" dirty="0" smtClean="0">
              <a:solidFill>
                <a:srgbClr val="414949"/>
              </a:solidFill>
              <a:ea typeface="Calibri"/>
              <a:cs typeface="Futura Medium" panose="020B0602020204020303" pitchFamily="34" charset="-79"/>
            </a:endParaRPr>
          </a:p>
          <a:p>
            <a:r>
              <a:rPr lang="en-AU" sz="1000" dirty="0" err="1" smtClean="0">
                <a:solidFill>
                  <a:srgbClr val="414949"/>
                </a:solidFill>
                <a:ea typeface="Calibri"/>
                <a:cs typeface="Futura Medium" panose="020B0602020204020303" pitchFamily="34" charset="-79"/>
              </a:rPr>
              <a:t>Werhf</a:t>
            </a:r>
            <a:r>
              <a:rPr lang="en-AU" sz="1000" dirty="0" smtClean="0">
                <a:solidFill>
                  <a:srgbClr val="414949"/>
                </a:solidFill>
                <a:ea typeface="Calibri"/>
                <a:cs typeface="Futura Medium" panose="020B0602020204020303" pitchFamily="34" charset="-79"/>
              </a:rPr>
              <a:t> </a:t>
            </a:r>
            <a:r>
              <a:rPr lang="en-AU" sz="1000" dirty="0" err="1" smtClean="0">
                <a:solidFill>
                  <a:srgbClr val="414949"/>
                </a:solidFill>
                <a:ea typeface="Calibri"/>
                <a:cs typeface="Futura Medium" panose="020B0602020204020303" pitchFamily="34" charset="-79"/>
              </a:rPr>
              <a:t>cowh</a:t>
            </a:r>
            <a:r>
              <a:rPr lang="en-AU" sz="1000" dirty="0" smtClean="0">
                <a:solidFill>
                  <a:srgbClr val="414949"/>
                </a:solidFill>
                <a:ea typeface="Calibri"/>
                <a:cs typeface="Futura Medium" panose="020B0602020204020303" pitchFamily="34" charset="-79"/>
              </a:rPr>
              <a:t> </a:t>
            </a:r>
            <a:endParaRPr lang="en-AU" sz="1000" dirty="0">
              <a:solidFill>
                <a:srgbClr val="414949"/>
              </a:solidFill>
              <a:ea typeface="Calibri"/>
              <a:cs typeface="Futura Medium" panose="020B0602020204020303" pitchFamily="34" charset="-79"/>
            </a:endParaRPr>
          </a:p>
        </p:txBody>
      </p:sp>
      <p:pic>
        <p:nvPicPr>
          <p:cNvPr id="1026" name="Picture 2" descr="C:\Users\Garth\Desktop\download (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801" y="1706124"/>
            <a:ext cx="904875"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Garth\Desktop\download (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8718" y="1710316"/>
            <a:ext cx="904875"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Garth\Desktop\download (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7" y="1695075"/>
            <a:ext cx="904875"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Garth\Desktop\download (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5882" y="1706123"/>
            <a:ext cx="904875" cy="134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0500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6540</TotalTime>
  <Words>2462</Words>
  <Application>Microsoft Office PowerPoint</Application>
  <PresentationFormat>On-screen Show (4:3)</PresentationFormat>
  <Paragraphs>241</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Introduction</vt:lpstr>
      <vt:lpstr>Business model</vt:lpstr>
      <vt:lpstr>Why stair treads</vt:lpstr>
      <vt:lpstr>Market overview</vt:lpstr>
      <vt:lpstr>Comparison of drying techniques</vt:lpstr>
      <vt:lpstr>Post drying process</vt:lpstr>
      <vt:lpstr>iDry kilns</vt:lpstr>
      <vt:lpstr>About iDry</vt:lpstr>
      <vt:lpstr>TVI advantages</vt:lpstr>
      <vt:lpstr>Strategic Plan</vt:lpstr>
      <vt:lpstr>Business plan</vt:lpstr>
      <vt:lpstr>Financials</vt:lpstr>
      <vt:lpstr>Raise and use of funds</vt:lpstr>
      <vt:lpstr>Risk</vt:lpstr>
      <vt:lpstr>Risk</vt:lpstr>
      <vt:lpstr>Our team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Garth Paton</dc:creator>
  <cp:lastModifiedBy>Garth Paton</cp:lastModifiedBy>
  <cp:revision>122</cp:revision>
  <dcterms:created xsi:type="dcterms:W3CDTF">2020-07-05T03:58:11Z</dcterms:created>
  <dcterms:modified xsi:type="dcterms:W3CDTF">2020-08-09T09:14:37Z</dcterms:modified>
</cp:coreProperties>
</file>