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9" r:id="rId7"/>
    <p:sldId id="261" r:id="rId8"/>
    <p:sldId id="262" r:id="rId9"/>
    <p:sldId id="264" r:id="rId10"/>
    <p:sldId id="263" r:id="rId11"/>
    <p:sldId id="266" r:id="rId12"/>
    <p:sldId id="268"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A11682C-EF58-427A-8763-601971B611C6}">
          <p14:sldIdLst>
            <p14:sldId id="256"/>
            <p14:sldId id="257"/>
            <p14:sldId id="258"/>
            <p14:sldId id="259"/>
            <p14:sldId id="260"/>
            <p14:sldId id="269"/>
            <p14:sldId id="261"/>
            <p14:sldId id="262"/>
            <p14:sldId id="264"/>
            <p14:sldId id="263"/>
            <p14:sldId id="266"/>
            <p14:sldId id="268"/>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autoAdjust="0"/>
  </p:normalViewPr>
  <p:slideViewPr>
    <p:cSldViewPr snapToGrid="0">
      <p:cViewPr varScale="1">
        <p:scale>
          <a:sx n="80" d="100"/>
          <a:sy n="80" d="100"/>
        </p:scale>
        <p:origin x="58" y="2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5E17C7-15A2-4599-BAEC-3C0AD40767A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81946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5E17C7-15A2-4599-BAEC-3C0AD40767A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237071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5E17C7-15A2-4599-BAEC-3C0AD40767A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3075526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5E17C7-15A2-4599-BAEC-3C0AD40767A0}"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1471038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5E17C7-15A2-4599-BAEC-3C0AD40767A0}" type="datetimeFigureOut">
              <a:rPr lang="en-US" smtClean="0"/>
              <a:t>8/4/2020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3641057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5E17C7-15A2-4599-BAEC-3C0AD40767A0}" type="datetimeFigureOut">
              <a:rPr lang="en-US" smtClean="0"/>
              <a:t>8/4/2020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85222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5E17C7-15A2-4599-BAEC-3C0AD40767A0}" type="datetimeFigureOut">
              <a:rPr lang="en-US" smtClean="0"/>
              <a:t>8/4/2020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3737700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5E17C7-15A2-4599-BAEC-3C0AD40767A0}"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1544674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5E17C7-15A2-4599-BAEC-3C0AD40767A0}"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1711089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5E17C7-15A2-4599-BAEC-3C0AD40767A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2461527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5E17C7-15A2-4599-BAEC-3C0AD40767A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FF14-E367-4FAB-BEC0-65F07DD36DE6}" type="slidenum">
              <a:rPr lang="en-US" smtClean="0"/>
              <a:t>‹#›</a:t>
            </a:fld>
            <a:endParaRPr lang="en-US"/>
          </a:p>
        </p:txBody>
      </p:sp>
    </p:spTree>
    <p:extLst>
      <p:ext uri="{BB962C8B-B14F-4D97-AF65-F5344CB8AC3E}">
        <p14:creationId xmlns:p14="http://schemas.microsoft.com/office/powerpoint/2010/main" val="2973390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t="-23000" b="-2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5E17C7-15A2-4599-BAEC-3C0AD40767A0}" type="datetimeFigureOut">
              <a:rPr lang="en-US" smtClean="0"/>
              <a:t>8/4/2020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30FF14-E367-4FAB-BEC0-65F07DD36DE6}" type="slidenum">
              <a:rPr lang="en-US" smtClean="0"/>
              <a:t>‹#›</a:t>
            </a:fld>
            <a:endParaRPr lang="en-US"/>
          </a:p>
        </p:txBody>
      </p:sp>
    </p:spTree>
    <p:extLst>
      <p:ext uri="{BB962C8B-B14F-4D97-AF65-F5344CB8AC3E}">
        <p14:creationId xmlns:p14="http://schemas.microsoft.com/office/powerpoint/2010/main" val="445693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image" Target="../media/image6.jfif"/><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390650" y="2136775"/>
            <a:ext cx="10515600" cy="1325563"/>
          </a:xfrm>
        </p:spPr>
        <p:txBody>
          <a:bodyPr/>
          <a:lstStyle/>
          <a:p>
            <a:r>
              <a:rPr lang="en-US" b="1" dirty="0" smtClean="0">
                <a:solidFill>
                  <a:schemeClr val="accent5">
                    <a:lumMod val="75000"/>
                  </a:schemeClr>
                </a:solidFill>
                <a:latin typeface="Times New Roman" panose="02020603050405020304" pitchFamily="18" charset="0"/>
                <a:cs typeface="Times New Roman" panose="02020603050405020304" pitchFamily="18" charset="0"/>
              </a:rPr>
              <a:t>Al ROUF LIGHTING TECH CO LTD</a:t>
            </a:r>
            <a:endParaRPr lang="en-US"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0944" y="5095876"/>
            <a:ext cx="2041056" cy="1885950"/>
          </a:xfrm>
          <a:prstGeom prst="rect">
            <a:avLst/>
          </a:prstGeom>
        </p:spPr>
      </p:pic>
    </p:spTree>
    <p:extLst>
      <p:ext uri="{BB962C8B-B14F-4D97-AF65-F5344CB8AC3E}">
        <p14:creationId xmlns:p14="http://schemas.microsoft.com/office/powerpoint/2010/main" val="3397482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0000"/>
            <a:lum/>
          </a:blip>
          <a:srcRect/>
          <a:stretch>
            <a:fillRect t="-2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7500" y="0"/>
            <a:ext cx="10515600" cy="1743075"/>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chemeClr val="accent5">
                    <a:lumMod val="75000"/>
                  </a:schemeClr>
                </a:solidFill>
                <a:latin typeface="Times New Roman" panose="02020603050405020304" pitchFamily="18" charset="0"/>
                <a:cs typeface="Times New Roman" panose="02020603050405020304" pitchFamily="18" charset="0"/>
              </a:rPr>
              <a:t>AGENDA</a:t>
            </a:r>
            <a:br>
              <a:rPr lang="en-US" b="1" dirty="0" smtClean="0">
                <a:solidFill>
                  <a:schemeClr val="accent5">
                    <a:lumMod val="75000"/>
                  </a:schemeClr>
                </a:solidFill>
                <a:latin typeface="Times New Roman" panose="02020603050405020304" pitchFamily="18" charset="0"/>
                <a:cs typeface="Times New Roman" panose="02020603050405020304" pitchFamily="18" charset="0"/>
              </a:rPr>
            </a:br>
            <a:endParaRPr lang="en-US"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a:xfrm>
            <a:off x="317500" y="1743075"/>
            <a:ext cx="10515600" cy="4057650"/>
          </a:xfrm>
          <a:effectLst>
            <a:outerShdw blurRad="50800" dist="50800" dir="5400000" sx="1000" sy="1000" algn="ctr" rotWithShape="0">
              <a:srgbClr val="000000"/>
            </a:outerShdw>
          </a:effectLst>
        </p:spPr>
        <p:txBody>
          <a:bodyPr>
            <a:normAutofit/>
          </a:bodyPr>
          <a:lstStyle/>
          <a:p>
            <a:pPr marL="342900" indent="-342900">
              <a:buFont typeface="Wingdings" panose="05000000000000000000" pitchFamily="2" charset="2"/>
              <a:buChar char="Ø"/>
            </a:pPr>
            <a:r>
              <a:rPr lang="en-US" sz="3200" b="1" dirty="0" smtClean="0">
                <a:solidFill>
                  <a:schemeClr val="accent5">
                    <a:lumMod val="75000"/>
                  </a:schemeClr>
                </a:solidFill>
                <a:latin typeface="Times New Roman" panose="02020603050405020304" pitchFamily="18" charset="0"/>
                <a:cs typeface="Times New Roman" panose="02020603050405020304" pitchFamily="18" charset="0"/>
              </a:rPr>
              <a:t>Company profile </a:t>
            </a:r>
          </a:p>
          <a:p>
            <a:pPr marL="342900" indent="-342900">
              <a:buFont typeface="Wingdings" panose="05000000000000000000" pitchFamily="2" charset="2"/>
              <a:buChar char="Ø"/>
            </a:pPr>
            <a:r>
              <a:rPr lang="en-US" sz="3200" b="1" dirty="0" smtClean="0">
                <a:solidFill>
                  <a:schemeClr val="accent5">
                    <a:lumMod val="75000"/>
                  </a:schemeClr>
                </a:solidFill>
                <a:latin typeface="Times New Roman" panose="02020603050405020304" pitchFamily="18" charset="0"/>
                <a:cs typeface="Times New Roman" panose="02020603050405020304" pitchFamily="18" charset="0"/>
              </a:rPr>
              <a:t>Introduction </a:t>
            </a:r>
          </a:p>
          <a:p>
            <a:pPr marL="342900" indent="-342900">
              <a:buFont typeface="Wingdings" panose="05000000000000000000" pitchFamily="2" charset="2"/>
              <a:buChar char="Ø"/>
            </a:pPr>
            <a:r>
              <a:rPr lang="en-US" sz="3200" b="1" dirty="0" smtClean="0">
                <a:solidFill>
                  <a:schemeClr val="accent5">
                    <a:lumMod val="75000"/>
                  </a:schemeClr>
                </a:solidFill>
                <a:latin typeface="Times New Roman" panose="02020603050405020304" pitchFamily="18" charset="0"/>
                <a:cs typeface="Times New Roman" panose="02020603050405020304" pitchFamily="18" charset="0"/>
              </a:rPr>
              <a:t>Project </a:t>
            </a:r>
          </a:p>
          <a:p>
            <a:pPr marL="342900" indent="-342900">
              <a:buFont typeface="Wingdings" panose="05000000000000000000" pitchFamily="2" charset="2"/>
              <a:buChar char="Ø"/>
            </a:pPr>
            <a:r>
              <a:rPr lang="en-US" sz="3200" b="1" dirty="0" smtClean="0">
                <a:solidFill>
                  <a:schemeClr val="accent5">
                    <a:lumMod val="75000"/>
                  </a:schemeClr>
                </a:solidFill>
                <a:latin typeface="Times New Roman" panose="02020603050405020304" pitchFamily="18" charset="0"/>
                <a:cs typeface="Times New Roman" panose="02020603050405020304" pitchFamily="18" charset="0"/>
              </a:rPr>
              <a:t>Design</a:t>
            </a:r>
          </a:p>
          <a:p>
            <a:pPr marL="342900" indent="-342900">
              <a:buFont typeface="Wingdings" panose="05000000000000000000" pitchFamily="2" charset="2"/>
              <a:buChar char="Ø"/>
            </a:pPr>
            <a:r>
              <a:rPr lang="en-US" sz="3200" b="1" dirty="0" smtClean="0">
                <a:solidFill>
                  <a:schemeClr val="accent5">
                    <a:lumMod val="75000"/>
                  </a:schemeClr>
                </a:solidFill>
                <a:latin typeface="Times New Roman" panose="02020603050405020304" pitchFamily="18" charset="0"/>
                <a:cs typeface="Times New Roman" panose="02020603050405020304" pitchFamily="18" charset="0"/>
              </a:rPr>
              <a:t>Item</a:t>
            </a:r>
          </a:p>
          <a:p>
            <a:pPr marL="342900" indent="-342900">
              <a:buFont typeface="Wingdings" panose="05000000000000000000" pitchFamily="2" charset="2"/>
              <a:buChar char="Ø"/>
            </a:pPr>
            <a:r>
              <a:rPr lang="en-US" sz="3200" b="1" dirty="0" smtClean="0">
                <a:solidFill>
                  <a:schemeClr val="accent5">
                    <a:lumMod val="75000"/>
                  </a:schemeClr>
                </a:solidFill>
                <a:latin typeface="Times New Roman" panose="02020603050405020304" pitchFamily="18" charset="0"/>
                <a:cs typeface="Times New Roman" panose="02020603050405020304" pitchFamily="18" charset="0"/>
              </a:rPr>
              <a:t>Technical</a:t>
            </a:r>
          </a:p>
          <a:p>
            <a:pPr marL="342900" indent="-342900">
              <a:buFont typeface="Wingdings" panose="05000000000000000000" pitchFamily="2" charset="2"/>
              <a:buChar char="Ø"/>
            </a:pPr>
            <a:r>
              <a:rPr lang="en-US" sz="3200" b="1" dirty="0" smtClean="0">
                <a:solidFill>
                  <a:schemeClr val="accent5">
                    <a:lumMod val="75000"/>
                  </a:schemeClr>
                </a:solidFill>
                <a:latin typeface="Times New Roman" panose="02020603050405020304" pitchFamily="18" charset="0"/>
                <a:cs typeface="Times New Roman" panose="02020603050405020304" pitchFamily="18" charset="0"/>
              </a:rPr>
              <a:t>ROI</a:t>
            </a:r>
            <a:endParaRPr lang="en-US" sz="3200"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1868" y="4972051"/>
            <a:ext cx="2041056" cy="1885950"/>
          </a:xfrm>
          <a:prstGeom prst="rect">
            <a:avLst/>
          </a:prstGeom>
        </p:spPr>
      </p:pic>
    </p:spTree>
    <p:extLst>
      <p:ext uri="{BB962C8B-B14F-4D97-AF65-F5344CB8AC3E}">
        <p14:creationId xmlns:p14="http://schemas.microsoft.com/office/powerpoint/2010/main" val="11414735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9224" y="714375"/>
            <a:ext cx="9934575" cy="976313"/>
          </a:xfrm>
        </p:spPr>
        <p:txBody>
          <a:bodyPr/>
          <a:lstStyle/>
          <a:p>
            <a:pPr algn="ctr"/>
            <a:r>
              <a:rPr lang="en-US" b="1" dirty="0" smtClean="0">
                <a:solidFill>
                  <a:schemeClr val="accent5">
                    <a:lumMod val="75000"/>
                  </a:schemeClr>
                </a:solidFill>
                <a:latin typeface="Times New Roman" panose="02020603050405020304" pitchFamily="18" charset="0"/>
                <a:cs typeface="Times New Roman" panose="02020603050405020304" pitchFamily="18" charset="0"/>
              </a:rPr>
              <a:t>Company Profile </a:t>
            </a:r>
            <a:endParaRPr lang="en-US"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5250" y="1524000"/>
            <a:ext cx="11772900" cy="5076825"/>
          </a:xfrm>
        </p:spPr>
        <p:txBody>
          <a:bodyPr/>
          <a:lstStyle/>
          <a:p>
            <a:pPr marL="0" indent="0">
              <a:buNone/>
            </a:pPr>
            <a:r>
              <a:rPr lang="en-US" dirty="0" smtClean="0"/>
              <a:t>  </a:t>
            </a: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AL ROUF LED LIGHTING TECHNOLOGY CO. LTD was born to play the main role in engineered led lighting solution, Our working team have developed skills on daily basis in all lighting application fields for brighter retail and greener industrial . </a:t>
            </a:r>
          </a:p>
          <a:p>
            <a:pPr marL="0" indent="0">
              <a:buNone/>
            </a:pP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   By that concept and following this dream . AL ROUF have spent the past 6 years working with the top        manufactures around the world to develop products that suits the harsh environmental situation on Saudi  </a:t>
            </a: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Arabia. From </a:t>
            </a: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large scale to small scale project.</a:t>
            </a:r>
          </a:p>
          <a:p>
            <a:pPr marL="0" indent="0">
              <a:buNone/>
            </a:pPr>
            <a:r>
              <a:rPr lang="en-US" sz="1800" b="1" dirty="0">
                <a:solidFill>
                  <a:schemeClr val="accent5">
                    <a:lumMod val="75000"/>
                  </a:schemeClr>
                </a:solidFill>
                <a:latin typeface="Times New Roman" panose="02020603050405020304" pitchFamily="18" charset="0"/>
                <a:cs typeface="Times New Roman" panose="02020603050405020304" pitchFamily="18" charset="0"/>
              </a:rPr>
              <a:t> </a:t>
            </a: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Some vendors codes we have :</a:t>
            </a:r>
          </a:p>
          <a:p>
            <a:pPr>
              <a:buFont typeface="Wingdings" panose="05000000000000000000" pitchFamily="2" charset="2"/>
              <a:buChar char="Ø"/>
            </a:pP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ARAMCO 0010056392</a:t>
            </a:r>
          </a:p>
          <a:p>
            <a:pPr>
              <a:buFont typeface="Wingdings" panose="05000000000000000000" pitchFamily="2" charset="2"/>
              <a:buChar char="Ø"/>
            </a:pP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SAUDI ELECTRICITY 2006100</a:t>
            </a:r>
          </a:p>
          <a:p>
            <a:pPr>
              <a:buFont typeface="Wingdings" panose="05000000000000000000" pitchFamily="2" charset="2"/>
              <a:buChar char="Ø"/>
            </a:pP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SIPCHEM 103375 </a:t>
            </a:r>
          </a:p>
          <a:p>
            <a:pPr>
              <a:buFont typeface="Wingdings" panose="05000000000000000000" pitchFamily="2" charset="2"/>
              <a:buChar char="Ø"/>
            </a:pP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MARAFIQ 2000012009</a:t>
            </a:r>
          </a:p>
          <a:p>
            <a:pPr>
              <a:buFont typeface="Wingdings" panose="05000000000000000000" pitchFamily="2" charset="2"/>
              <a:buChar char="Ø"/>
            </a:pP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MAADEEN 39380</a:t>
            </a:r>
          </a:p>
          <a:p>
            <a:pPr>
              <a:buFont typeface="Wingdings" panose="05000000000000000000" pitchFamily="2" charset="2"/>
              <a:buChar char="Ø"/>
            </a:pPr>
            <a:r>
              <a:rPr lang="en-US" sz="1800" b="1" dirty="0" smtClean="0">
                <a:solidFill>
                  <a:schemeClr val="accent5">
                    <a:lumMod val="75000"/>
                  </a:schemeClr>
                </a:solidFill>
                <a:latin typeface="Times New Roman" panose="02020603050405020304" pitchFamily="18" charset="0"/>
                <a:cs typeface="Times New Roman" panose="02020603050405020304" pitchFamily="18" charset="0"/>
              </a:rPr>
              <a:t>SABIC 508386</a:t>
            </a:r>
          </a:p>
          <a:p>
            <a:pPr marL="0" indent="0">
              <a:buNone/>
            </a:pPr>
            <a:endParaRPr lang="en-US" sz="1800" b="1" dirty="0" smtClean="0">
              <a:solidFill>
                <a:schemeClr val="accent5">
                  <a:lumMod val="75000"/>
                </a:schemeClr>
              </a:solidFill>
              <a:latin typeface="Times New Roman" panose="02020603050405020304" pitchFamily="18" charset="0"/>
              <a:cs typeface="Times New Roman" panose="02020603050405020304" pitchFamily="18" charset="0"/>
            </a:endParaRPr>
          </a:p>
          <a:p>
            <a:pPr marL="0" indent="0">
              <a:buNone/>
            </a:pPr>
            <a:endParaRPr lang="en-US" sz="1800"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1868" y="4972051"/>
            <a:ext cx="2041056" cy="1885950"/>
          </a:xfrm>
          <a:prstGeom prst="rect">
            <a:avLst/>
          </a:prstGeom>
        </p:spPr>
      </p:pic>
    </p:spTree>
    <p:extLst>
      <p:ext uri="{BB962C8B-B14F-4D97-AF65-F5344CB8AC3E}">
        <p14:creationId xmlns:p14="http://schemas.microsoft.com/office/powerpoint/2010/main" val="1464158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5">
                    <a:lumMod val="75000"/>
                  </a:schemeClr>
                </a:solidFill>
                <a:latin typeface="Times New Roman" panose="02020603050405020304" pitchFamily="18" charset="0"/>
                <a:cs typeface="Times New Roman" panose="02020603050405020304" pitchFamily="18" charset="0"/>
              </a:rPr>
              <a:t>INTRODUCTION</a:t>
            </a:r>
            <a:r>
              <a:rPr lang="en-US" dirty="0" smtClean="0">
                <a:solidFill>
                  <a:schemeClr val="accent5">
                    <a:lumMod val="75000"/>
                  </a:schemeClr>
                </a:solidFill>
                <a:latin typeface="Times New Roman" panose="02020603050405020304" pitchFamily="18" charset="0"/>
                <a:cs typeface="Times New Roman" panose="02020603050405020304" pitchFamily="18" charset="0"/>
              </a:rPr>
              <a:t> </a:t>
            </a:r>
            <a:endParaRPr lang="en-US"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 </a:t>
            </a:r>
            <a:r>
              <a:rPr lang="en-US" b="1" dirty="0" smtClean="0">
                <a:solidFill>
                  <a:schemeClr val="accent5">
                    <a:lumMod val="75000"/>
                  </a:schemeClr>
                </a:solidFill>
                <a:latin typeface="Times New Roman" panose="02020603050405020304" pitchFamily="18" charset="0"/>
                <a:cs typeface="Times New Roman" panose="02020603050405020304" pitchFamily="18" charset="0"/>
              </a:rPr>
              <a:t>I </a:t>
            </a:r>
            <a:r>
              <a:rPr lang="en-US" b="1" dirty="0" smtClean="0">
                <a:solidFill>
                  <a:schemeClr val="accent5">
                    <a:lumMod val="75000"/>
                  </a:schemeClr>
                </a:solidFill>
                <a:latin typeface="Times New Roman" panose="02020603050405020304" pitchFamily="18" charset="0"/>
                <a:cs typeface="Times New Roman" panose="02020603050405020304" pitchFamily="18" charset="0"/>
              </a:rPr>
              <a:t>am</a:t>
            </a:r>
            <a:r>
              <a:rPr lang="en-US" b="1" dirty="0" smtClean="0">
                <a:solidFill>
                  <a:schemeClr val="accent5">
                    <a:lumMod val="75000"/>
                  </a:schemeClr>
                </a:solidFill>
                <a:latin typeface="Times New Roman" panose="02020603050405020304" pitchFamily="18" charset="0"/>
                <a:cs typeface="Times New Roman" panose="02020603050405020304" pitchFamily="18" charset="0"/>
              </a:rPr>
              <a:t> </a:t>
            </a:r>
            <a:r>
              <a:rPr lang="en-US" b="1" dirty="0" smtClean="0">
                <a:solidFill>
                  <a:schemeClr val="accent5">
                    <a:lumMod val="75000"/>
                  </a:schemeClr>
                </a:solidFill>
                <a:latin typeface="Times New Roman" panose="02020603050405020304" pitchFamily="18" charset="0"/>
                <a:cs typeface="Times New Roman" panose="02020603050405020304" pitchFamily="18" charset="0"/>
              </a:rPr>
              <a:t>Ahmed FAIRS sales manger in Al </a:t>
            </a:r>
            <a:r>
              <a:rPr lang="en-US" b="1" dirty="0" err="1">
                <a:solidFill>
                  <a:schemeClr val="accent5">
                    <a:lumMod val="75000"/>
                  </a:schemeClr>
                </a:solidFill>
                <a:latin typeface="Times New Roman" panose="02020603050405020304" pitchFamily="18" charset="0"/>
                <a:cs typeface="Times New Roman" panose="02020603050405020304" pitchFamily="18" charset="0"/>
              </a:rPr>
              <a:t>R</a:t>
            </a:r>
            <a:r>
              <a:rPr lang="en-US" b="1" dirty="0" err="1" smtClean="0">
                <a:solidFill>
                  <a:schemeClr val="accent5">
                    <a:lumMod val="75000"/>
                  </a:schemeClr>
                </a:solidFill>
                <a:latin typeface="Times New Roman" panose="02020603050405020304" pitchFamily="18" charset="0"/>
                <a:cs typeface="Times New Roman" panose="02020603050405020304" pitchFamily="18" charset="0"/>
              </a:rPr>
              <a:t>ouf</a:t>
            </a:r>
            <a:r>
              <a:rPr lang="en-US" b="1" dirty="0" smtClean="0">
                <a:solidFill>
                  <a:schemeClr val="accent5">
                    <a:lumMod val="75000"/>
                  </a:schemeClr>
                </a:solidFill>
                <a:latin typeface="Times New Roman" panose="02020603050405020304" pitchFamily="18" charset="0"/>
                <a:cs typeface="Times New Roman" panose="02020603050405020304" pitchFamily="18" charset="0"/>
              </a:rPr>
              <a:t> </a:t>
            </a:r>
            <a:r>
              <a:rPr lang="en-US" b="1" dirty="0" err="1" smtClean="0">
                <a:solidFill>
                  <a:schemeClr val="accent5">
                    <a:lumMod val="75000"/>
                  </a:schemeClr>
                </a:solidFill>
                <a:latin typeface="Times New Roman" panose="02020603050405020304" pitchFamily="18" charset="0"/>
                <a:cs typeface="Times New Roman" panose="02020603050405020304" pitchFamily="18" charset="0"/>
              </a:rPr>
              <a:t>Westren</a:t>
            </a:r>
            <a:r>
              <a:rPr lang="en-US" b="1" dirty="0" smtClean="0">
                <a:solidFill>
                  <a:schemeClr val="accent5">
                    <a:lumMod val="75000"/>
                  </a:schemeClr>
                </a:solidFill>
                <a:latin typeface="Times New Roman" panose="02020603050405020304" pitchFamily="18" charset="0"/>
                <a:cs typeface="Times New Roman" panose="02020603050405020304" pitchFamily="18" charset="0"/>
              </a:rPr>
              <a:t> Region </a:t>
            </a:r>
          </a:p>
          <a:p>
            <a:pPr>
              <a:buFont typeface="Wingdings" panose="05000000000000000000" pitchFamily="2" charset="2"/>
              <a:buChar char="§"/>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 </a:t>
            </a:r>
            <a:r>
              <a:rPr lang="en-US" b="1" dirty="0" smtClean="0">
                <a:solidFill>
                  <a:schemeClr val="accent5">
                    <a:lumMod val="75000"/>
                  </a:schemeClr>
                </a:solidFill>
                <a:latin typeface="Times New Roman" panose="02020603050405020304" pitchFamily="18" charset="0"/>
                <a:cs typeface="Times New Roman" panose="02020603050405020304" pitchFamily="18" charset="0"/>
              </a:rPr>
              <a:t>I have being working in this field for more than 10 years </a:t>
            </a:r>
          </a:p>
          <a:p>
            <a:pPr>
              <a:buFont typeface="Wingdings" panose="05000000000000000000" pitchFamily="2" charset="2"/>
              <a:buChar char="§"/>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I have worked mostly with retail and I have background on industrial also. </a:t>
            </a:r>
          </a:p>
          <a:p>
            <a:pPr>
              <a:buFont typeface="Wingdings" panose="05000000000000000000" pitchFamily="2" charset="2"/>
              <a:buChar char="§"/>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1868" y="4972051"/>
            <a:ext cx="2041056" cy="1885950"/>
          </a:xfrm>
          <a:prstGeom prst="rect">
            <a:avLst/>
          </a:prstGeom>
        </p:spPr>
      </p:pic>
    </p:spTree>
    <p:extLst>
      <p:ext uri="{BB962C8B-B14F-4D97-AF65-F5344CB8AC3E}">
        <p14:creationId xmlns:p14="http://schemas.microsoft.com/office/powerpoint/2010/main" val="27780162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5">
                    <a:lumMod val="75000"/>
                  </a:schemeClr>
                </a:solidFill>
                <a:latin typeface="Times New Roman" panose="02020603050405020304" pitchFamily="18" charset="0"/>
                <a:cs typeface="Times New Roman" panose="02020603050405020304" pitchFamily="18" charset="0"/>
              </a:rPr>
              <a:t>PROJECTS </a:t>
            </a:r>
            <a:endParaRPr lang="en-US"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lstStyle/>
          <a:p>
            <a:pPr marL="0" indent="0">
              <a:buNone/>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We have worked with : </a:t>
            </a:r>
          </a:p>
          <a:p>
            <a:pPr>
              <a:buFont typeface="Wingdings" panose="05000000000000000000" pitchFamily="2" charset="2"/>
              <a:buChar char="Ø"/>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PANDA</a:t>
            </a:r>
          </a:p>
          <a:p>
            <a:pPr>
              <a:buFont typeface="Wingdings" panose="05000000000000000000" pitchFamily="2" charset="2"/>
              <a:buChar char="Ø"/>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EXTRA </a:t>
            </a:r>
          </a:p>
          <a:p>
            <a:pPr>
              <a:buFont typeface="Wingdings" panose="05000000000000000000" pitchFamily="2" charset="2"/>
              <a:buChar char="Ø"/>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IKEA </a:t>
            </a:r>
          </a:p>
          <a:p>
            <a:pPr>
              <a:buFont typeface="Wingdings" panose="05000000000000000000" pitchFamily="2" charset="2"/>
              <a:buChar char="Ø"/>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JUFALI </a:t>
            </a:r>
          </a:p>
          <a:p>
            <a:pPr>
              <a:buFont typeface="Wingdings" panose="05000000000000000000" pitchFamily="2" charset="2"/>
              <a:buChar char="Ø"/>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IHCC </a:t>
            </a:r>
          </a:p>
          <a:p>
            <a:pPr>
              <a:buFont typeface="Wingdings" panose="05000000000000000000" pitchFamily="2" charset="2"/>
              <a:buChar char="Ø"/>
            </a:pPr>
            <a:r>
              <a:rPr lang="en-US" b="1" dirty="0" smtClean="0">
                <a:solidFill>
                  <a:schemeClr val="accent5">
                    <a:lumMod val="75000"/>
                  </a:schemeClr>
                </a:solidFill>
                <a:latin typeface="Times New Roman" panose="02020603050405020304" pitchFamily="18" charset="0"/>
                <a:cs typeface="Times New Roman" panose="02020603050405020304" pitchFamily="18" charset="0"/>
              </a:rPr>
              <a:t>BIN LADEN GROUP</a:t>
            </a:r>
            <a:endParaRPr lang="en-US"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1868" y="4972051"/>
            <a:ext cx="2041056" cy="1885950"/>
          </a:xfrm>
          <a:prstGeom prst="rect">
            <a:avLst/>
          </a:prstGeom>
        </p:spPr>
      </p:pic>
    </p:spTree>
    <p:extLst>
      <p:ext uri="{BB962C8B-B14F-4D97-AF65-F5344CB8AC3E}">
        <p14:creationId xmlns:p14="http://schemas.microsoft.com/office/powerpoint/2010/main" val="594498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205" y="222191"/>
            <a:ext cx="3780713" cy="752030"/>
          </a:xfrm>
        </p:spPr>
        <p:txBody>
          <a:bodyPr/>
          <a:lstStyle/>
          <a:p>
            <a:pPr algn="ctr"/>
            <a:r>
              <a:rPr lang="en-US" sz="4000" b="1" dirty="0">
                <a:solidFill>
                  <a:schemeClr val="accent1">
                    <a:lumMod val="50000"/>
                  </a:schemeClr>
                </a:solidFill>
                <a:latin typeface="Times New Roman" panose="02020603050405020304" pitchFamily="18" charset="0"/>
                <a:cs typeface="Times New Roman" panose="02020603050405020304" pitchFamily="18" charset="0"/>
              </a:rPr>
              <a:t>ITEMS</a:t>
            </a:r>
            <a:r>
              <a:rPr lang="en-US" dirty="0" smtClean="0"/>
              <a:t> </a:t>
            </a:r>
            <a:endParaRPr lang="en-US" dirty="0"/>
          </a:p>
        </p:txBody>
      </p:sp>
      <p:sp>
        <p:nvSpPr>
          <p:cNvPr id="4" name="Text Placeholder 3"/>
          <p:cNvSpPr>
            <a:spLocks noGrp="1"/>
          </p:cNvSpPr>
          <p:nvPr>
            <p:ph type="body" sz="half" idx="2"/>
          </p:nvPr>
        </p:nvSpPr>
        <p:spPr>
          <a:xfrm>
            <a:off x="0" y="974222"/>
            <a:ext cx="7503207" cy="5657314"/>
          </a:xfrm>
        </p:spPr>
        <p:txBody>
          <a:bodyPr>
            <a:normAutofit/>
          </a:bodyPr>
          <a:lstStyle/>
          <a:p>
            <a:r>
              <a:rPr lang="en-US" sz="2400" b="1" dirty="0" smtClean="0">
                <a:solidFill>
                  <a:schemeClr val="accent1">
                    <a:lumMod val="50000"/>
                  </a:schemeClr>
                </a:solidFill>
                <a:latin typeface="Times New Roman" panose="02020603050405020304" pitchFamily="18" charset="0"/>
                <a:cs typeface="Times New Roman" panose="02020603050405020304" pitchFamily="18" charset="0"/>
              </a:rPr>
              <a:t>This are few of our line of products we use in the Retail .</a:t>
            </a:r>
          </a:p>
          <a:p>
            <a:pPr marL="342900" indent="-342900">
              <a:buFont typeface="Arial" panose="020B0604020202020204" pitchFamily="34" charset="0"/>
              <a:buChar char="•"/>
            </a:pPr>
            <a:r>
              <a:rPr lang="en-US" sz="2400" b="1" dirty="0">
                <a:solidFill>
                  <a:schemeClr val="accent1">
                    <a:lumMod val="50000"/>
                  </a:schemeClr>
                </a:solidFill>
                <a:latin typeface="Times New Roman" panose="02020603050405020304" pitchFamily="18" charset="0"/>
                <a:cs typeface="Times New Roman" panose="02020603050405020304" pitchFamily="18" charset="0"/>
              </a:rPr>
              <a:t>LINEAR Light </a:t>
            </a:r>
            <a:endParaRPr lang="en-US" sz="2400" b="1" dirty="0" smtClean="0">
              <a:solidFill>
                <a:schemeClr val="accent1">
                  <a:lumMod val="50000"/>
                </a:schemeClr>
              </a:solidFill>
              <a:latin typeface="Times New Roman" panose="02020603050405020304" pitchFamily="18" charset="0"/>
              <a:cs typeface="Times New Roman" panose="02020603050405020304" pitchFamily="18" charset="0"/>
            </a:endParaRPr>
          </a:p>
          <a:p>
            <a:r>
              <a:rPr lang="en-US" b="1" dirty="0" smtClean="0">
                <a:solidFill>
                  <a:schemeClr val="accent1">
                    <a:lumMod val="50000"/>
                  </a:schemeClr>
                </a:solidFill>
                <a:latin typeface="Times New Roman" panose="02020603050405020304" pitchFamily="18" charset="0"/>
                <a:cs typeface="Times New Roman" panose="02020603050405020304" pitchFamily="18" charset="0"/>
              </a:rPr>
              <a:t>Application </a:t>
            </a:r>
          </a:p>
          <a:p>
            <a:r>
              <a:rPr lang="en-US" b="1" dirty="0" smtClean="0">
                <a:solidFill>
                  <a:schemeClr val="accent1">
                    <a:lumMod val="50000"/>
                  </a:schemeClr>
                </a:solidFill>
                <a:latin typeface="Times New Roman" panose="02020603050405020304" pitchFamily="18" charset="0"/>
                <a:cs typeface="Times New Roman" panose="02020603050405020304" pitchFamily="18" charset="0"/>
              </a:rPr>
              <a:t>Wattage </a:t>
            </a:r>
            <a:r>
              <a:rPr lang="en-US" b="1" dirty="0">
                <a:solidFill>
                  <a:schemeClr val="accent1">
                    <a:lumMod val="50000"/>
                  </a:schemeClr>
                </a:solidFill>
                <a:latin typeface="Times New Roman" panose="02020603050405020304" pitchFamily="18" charset="0"/>
                <a:cs typeface="Times New Roman" panose="02020603050405020304" pitchFamily="18" charset="0"/>
              </a:rPr>
              <a:t>range</a:t>
            </a:r>
            <a:r>
              <a:rPr lang="en-US" b="1" dirty="0" smtClean="0">
                <a:solidFill>
                  <a:schemeClr val="accent1">
                    <a:lumMod val="50000"/>
                  </a:schemeClr>
                </a:solidFill>
                <a:latin typeface="Times New Roman" panose="02020603050405020304" pitchFamily="18" charset="0"/>
                <a:cs typeface="Times New Roman" panose="02020603050405020304" pitchFamily="18" charset="0"/>
              </a:rPr>
              <a:t> :</a:t>
            </a:r>
            <a:r>
              <a:rPr lang="pl-PL" b="1" dirty="0">
                <a:solidFill>
                  <a:schemeClr val="accent1">
                    <a:lumMod val="50000"/>
                  </a:schemeClr>
                </a:solidFill>
                <a:latin typeface="Times New Roman" panose="02020603050405020304" pitchFamily="18" charset="0"/>
                <a:cs typeface="Times New Roman" panose="02020603050405020304" pitchFamily="18" charset="0"/>
              </a:rPr>
              <a:t>30W</a:t>
            </a:r>
            <a:r>
              <a:rPr lang="pl-PL" dirty="0">
                <a:solidFill>
                  <a:schemeClr val="accent1">
                    <a:lumMod val="50000"/>
                  </a:schemeClr>
                </a:solidFill>
                <a:latin typeface="Times New Roman" panose="02020603050405020304" pitchFamily="18" charset="0"/>
                <a:cs typeface="Times New Roman" panose="02020603050405020304" pitchFamily="18" charset="0"/>
              </a:rPr>
              <a:t> / </a:t>
            </a:r>
            <a:r>
              <a:rPr lang="pl-PL" b="1" dirty="0">
                <a:solidFill>
                  <a:schemeClr val="accent1">
                    <a:lumMod val="50000"/>
                  </a:schemeClr>
                </a:solidFill>
                <a:latin typeface="Times New Roman" panose="02020603050405020304" pitchFamily="18" charset="0"/>
                <a:cs typeface="Times New Roman" panose="02020603050405020304" pitchFamily="18" charset="0"/>
              </a:rPr>
              <a:t>40W</a:t>
            </a:r>
            <a:r>
              <a:rPr lang="pl-PL" dirty="0">
                <a:latin typeface="Times New Roman" panose="02020603050405020304" pitchFamily="18" charset="0"/>
                <a:cs typeface="Times New Roman" panose="02020603050405020304" pitchFamily="18" charset="0"/>
              </a:rPr>
              <a:t> </a:t>
            </a:r>
            <a:r>
              <a:rPr lang="pl-PL" dirty="0">
                <a:solidFill>
                  <a:schemeClr val="accent1">
                    <a:lumMod val="50000"/>
                  </a:schemeClr>
                </a:solidFill>
                <a:latin typeface="Times New Roman" panose="02020603050405020304" pitchFamily="18" charset="0"/>
                <a:cs typeface="Times New Roman" panose="02020603050405020304" pitchFamily="18" charset="0"/>
              </a:rPr>
              <a:t>/</a:t>
            </a:r>
            <a:r>
              <a:rPr lang="pl-PL" dirty="0">
                <a:latin typeface="Times New Roman" panose="02020603050405020304" pitchFamily="18" charset="0"/>
                <a:cs typeface="Times New Roman" panose="02020603050405020304" pitchFamily="18" charset="0"/>
              </a:rPr>
              <a:t> </a:t>
            </a:r>
            <a:r>
              <a:rPr lang="pl-PL" b="1" dirty="0">
                <a:solidFill>
                  <a:schemeClr val="accent1">
                    <a:lumMod val="50000"/>
                  </a:schemeClr>
                </a:solidFill>
                <a:latin typeface="Times New Roman" panose="02020603050405020304" pitchFamily="18" charset="0"/>
                <a:cs typeface="Times New Roman" panose="02020603050405020304" pitchFamily="18" charset="0"/>
              </a:rPr>
              <a:t>60W</a:t>
            </a:r>
            <a:r>
              <a:rPr lang="pl-PL" dirty="0">
                <a:solidFill>
                  <a:schemeClr val="accent1">
                    <a:lumMod val="50000"/>
                  </a:schemeClr>
                </a:solidFill>
                <a:latin typeface="Times New Roman" panose="02020603050405020304" pitchFamily="18" charset="0"/>
                <a:cs typeface="Times New Roman" panose="02020603050405020304" pitchFamily="18" charset="0"/>
              </a:rPr>
              <a:t> / </a:t>
            </a:r>
            <a:r>
              <a:rPr lang="pl-PL" b="1" dirty="0">
                <a:solidFill>
                  <a:schemeClr val="accent1">
                    <a:lumMod val="50000"/>
                  </a:schemeClr>
                </a:solidFill>
                <a:latin typeface="Times New Roman" panose="02020603050405020304" pitchFamily="18" charset="0"/>
                <a:cs typeface="Times New Roman" panose="02020603050405020304" pitchFamily="18" charset="0"/>
              </a:rPr>
              <a:t>35W</a:t>
            </a:r>
            <a:r>
              <a:rPr lang="pl-PL" dirty="0">
                <a:solidFill>
                  <a:schemeClr val="accent1">
                    <a:lumMod val="50000"/>
                  </a:schemeClr>
                </a:solidFill>
                <a:latin typeface="Times New Roman" panose="02020603050405020304" pitchFamily="18" charset="0"/>
                <a:cs typeface="Times New Roman" panose="02020603050405020304" pitchFamily="18" charset="0"/>
              </a:rPr>
              <a:t> / </a:t>
            </a:r>
            <a:r>
              <a:rPr lang="pl-PL" b="1" dirty="0">
                <a:solidFill>
                  <a:schemeClr val="accent1">
                    <a:lumMod val="50000"/>
                  </a:schemeClr>
                </a:solidFill>
                <a:latin typeface="Times New Roman" panose="02020603050405020304" pitchFamily="18" charset="0"/>
                <a:cs typeface="Times New Roman" panose="02020603050405020304" pitchFamily="18" charset="0"/>
              </a:rPr>
              <a:t>50W</a:t>
            </a:r>
            <a:r>
              <a:rPr lang="pl-PL" dirty="0">
                <a:latin typeface="Times New Roman" panose="02020603050405020304" pitchFamily="18" charset="0"/>
                <a:cs typeface="Times New Roman" panose="02020603050405020304" pitchFamily="18" charset="0"/>
              </a:rPr>
              <a:t> </a:t>
            </a:r>
            <a:r>
              <a:rPr lang="pl-PL" dirty="0">
                <a:solidFill>
                  <a:schemeClr val="accent1">
                    <a:lumMod val="50000"/>
                  </a:schemeClr>
                </a:solidFill>
                <a:latin typeface="Times New Roman" panose="02020603050405020304" pitchFamily="18" charset="0"/>
                <a:cs typeface="Times New Roman" panose="02020603050405020304" pitchFamily="18" charset="0"/>
              </a:rPr>
              <a:t>/</a:t>
            </a:r>
            <a:r>
              <a:rPr lang="pl-PL" b="1" dirty="0" smtClean="0">
                <a:solidFill>
                  <a:schemeClr val="accent1">
                    <a:lumMod val="50000"/>
                  </a:schemeClr>
                </a:solidFill>
                <a:latin typeface="Times New Roman" panose="02020603050405020304" pitchFamily="18" charset="0"/>
                <a:cs typeface="Times New Roman" panose="02020603050405020304" pitchFamily="18" charset="0"/>
              </a:rPr>
              <a:t>70W</a:t>
            </a:r>
            <a:r>
              <a:rPr lang="en-US" b="1" dirty="0" smtClean="0">
                <a:solidFill>
                  <a:schemeClr val="accent1">
                    <a:lumMod val="50000"/>
                  </a:schemeClr>
                </a:solidFill>
                <a:latin typeface="Times New Roman" panose="02020603050405020304" pitchFamily="18" charset="0"/>
                <a:cs typeface="Times New Roman" panose="02020603050405020304" pitchFamily="18" charset="0"/>
              </a:rPr>
              <a:t>.</a:t>
            </a:r>
          </a:p>
          <a:p>
            <a:r>
              <a:rPr lang="en-US" b="1" dirty="0" smtClean="0">
                <a:solidFill>
                  <a:schemeClr val="accent1">
                    <a:lumMod val="50000"/>
                  </a:schemeClr>
                </a:solidFill>
                <a:latin typeface="Times New Roman" panose="02020603050405020304" pitchFamily="18" charset="0"/>
                <a:cs typeface="Times New Roman" panose="02020603050405020304" pitchFamily="18" charset="0"/>
              </a:rPr>
              <a:t>Color Temperature :3000K-6500K. CRI&gt;80 ,CRI&gt;90,</a:t>
            </a:r>
            <a:endParaRPr lang="en-US" b="1" dirty="0">
              <a:solidFill>
                <a:schemeClr val="accent1">
                  <a:lumMod val="50000"/>
                </a:schemeClr>
              </a:solidFill>
              <a:latin typeface="Times New Roman" panose="02020603050405020304" pitchFamily="18" charset="0"/>
              <a:cs typeface="Times New Roman" panose="02020603050405020304" pitchFamily="18" charset="0"/>
            </a:endParaRPr>
          </a:p>
          <a:p>
            <a:r>
              <a:rPr lang="en-US" b="1" dirty="0" smtClean="0">
                <a:solidFill>
                  <a:schemeClr val="accent1">
                    <a:lumMod val="50000"/>
                  </a:schemeClr>
                </a:solidFill>
                <a:latin typeface="Times New Roman" panose="02020603050405020304" pitchFamily="18" charset="0"/>
                <a:cs typeface="Times New Roman" panose="02020603050405020304" pitchFamily="18" charset="0"/>
              </a:rPr>
              <a:t>160 lumen/ watt Efficiency , 5 Years Warranty (50000 Hours).</a:t>
            </a:r>
          </a:p>
          <a:p>
            <a:pPr marL="285750" indent="-285750">
              <a:buFont typeface="Arial" panose="020B0604020202020204" pitchFamily="34" charset="0"/>
              <a:buChar char="•"/>
            </a:pPr>
            <a:r>
              <a:rPr lang="en-US" sz="2400" b="1" dirty="0" smtClean="0">
                <a:solidFill>
                  <a:schemeClr val="accent1">
                    <a:lumMod val="50000"/>
                  </a:schemeClr>
                </a:solidFill>
                <a:latin typeface="Times New Roman" panose="02020603050405020304" pitchFamily="18" charset="0"/>
                <a:cs typeface="Times New Roman" panose="02020603050405020304" pitchFamily="18" charset="0"/>
              </a:rPr>
              <a:t>TRACK light</a:t>
            </a:r>
          </a:p>
          <a:p>
            <a:r>
              <a:rPr lang="en-US" b="1" dirty="0" smtClean="0">
                <a:solidFill>
                  <a:schemeClr val="accent1">
                    <a:lumMod val="50000"/>
                  </a:schemeClr>
                </a:solidFill>
                <a:latin typeface="Times New Roman" panose="02020603050405020304" pitchFamily="18" charset="0"/>
                <a:cs typeface="Times New Roman" panose="02020603050405020304" pitchFamily="18" charset="0"/>
              </a:rPr>
              <a:t>Application</a:t>
            </a:r>
          </a:p>
          <a:p>
            <a:r>
              <a:rPr lang="en-US" b="1" dirty="0" smtClean="0">
                <a:solidFill>
                  <a:schemeClr val="accent1">
                    <a:lumMod val="50000"/>
                  </a:schemeClr>
                </a:solidFill>
                <a:latin typeface="Times New Roman" panose="02020603050405020304" pitchFamily="18" charset="0"/>
                <a:cs typeface="Times New Roman" panose="02020603050405020304" pitchFamily="18" charset="0"/>
              </a:rPr>
              <a:t>Wattage range: 15W-45W , Color Temperature: 1900K-7000K, CRI&gt;80-CRI&gt;97, 130 Lumen/watt Efficiency, 5 years Warranty (50000 Hours ).</a:t>
            </a:r>
          </a:p>
          <a:p>
            <a:pPr marL="342900" indent="-342900">
              <a:buFont typeface="Arial" panose="020B0604020202020204" pitchFamily="34" charset="0"/>
              <a:buChar char="•"/>
            </a:pPr>
            <a:r>
              <a:rPr lang="en-US" sz="2400" b="1" dirty="0">
                <a:solidFill>
                  <a:schemeClr val="accent1">
                    <a:lumMod val="50000"/>
                  </a:schemeClr>
                </a:solidFill>
                <a:latin typeface="Times New Roman" panose="02020603050405020304" pitchFamily="18" charset="0"/>
                <a:cs typeface="Times New Roman" panose="02020603050405020304" pitchFamily="18" charset="0"/>
              </a:rPr>
              <a:t> </a:t>
            </a:r>
            <a:r>
              <a:rPr lang="en-US" sz="2400" b="1" dirty="0" smtClean="0">
                <a:solidFill>
                  <a:schemeClr val="accent1">
                    <a:lumMod val="50000"/>
                  </a:schemeClr>
                </a:solidFill>
                <a:latin typeface="Times New Roman" panose="02020603050405020304" pitchFamily="18" charset="0"/>
                <a:cs typeface="Times New Roman" panose="02020603050405020304" pitchFamily="18" charset="0"/>
              </a:rPr>
              <a:t>DOWN Light </a:t>
            </a:r>
            <a:endParaRPr lang="en-US" sz="2400" b="1" dirty="0">
              <a:solidFill>
                <a:schemeClr val="accent1">
                  <a:lumMod val="50000"/>
                </a:schemeClr>
              </a:solidFill>
              <a:latin typeface="Times New Roman" panose="02020603050405020304" pitchFamily="18" charset="0"/>
              <a:cs typeface="Times New Roman" panose="02020603050405020304" pitchFamily="18" charset="0"/>
            </a:endParaRPr>
          </a:p>
          <a:p>
            <a:r>
              <a:rPr lang="en-US" b="1" dirty="0" smtClean="0">
                <a:solidFill>
                  <a:schemeClr val="accent1">
                    <a:lumMod val="50000"/>
                  </a:schemeClr>
                </a:solidFill>
                <a:latin typeface="Times New Roman" panose="02020603050405020304" pitchFamily="18" charset="0"/>
                <a:cs typeface="Times New Roman" panose="02020603050405020304" pitchFamily="18" charset="0"/>
              </a:rPr>
              <a:t>Application</a:t>
            </a:r>
          </a:p>
          <a:p>
            <a:r>
              <a:rPr lang="en-US" b="1" dirty="0" smtClean="0">
                <a:solidFill>
                  <a:schemeClr val="accent1">
                    <a:lumMod val="50000"/>
                  </a:schemeClr>
                </a:solidFill>
                <a:latin typeface="Times New Roman" panose="02020603050405020304" pitchFamily="18" charset="0"/>
                <a:cs typeface="Times New Roman" panose="02020603050405020304" pitchFamily="18" charset="0"/>
              </a:rPr>
              <a:t>Wattage range: 15W-52W,  Color Temperature:3000K-6500K, CRI&gt;80-CRI&gt;90,  130 Lumen/Watt Efficiency , 5 Years Warranty (50000 Hours).</a:t>
            </a:r>
          </a:p>
          <a:p>
            <a:endParaRPr lang="en-US" b="1" dirty="0" smtClean="0">
              <a:solidFill>
                <a:schemeClr val="accent1">
                  <a:lumMod val="50000"/>
                </a:schemeClr>
              </a:solidFill>
              <a:latin typeface="Times New Roman" panose="02020603050405020304" pitchFamily="18" charset="0"/>
              <a:cs typeface="Times New Roman" panose="02020603050405020304" pitchFamily="18" charset="0"/>
            </a:endParaRPr>
          </a:p>
          <a:p>
            <a:endParaRPr lang="en-US" b="1" dirty="0" smtClean="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9446" y="5930781"/>
            <a:ext cx="1003477" cy="92722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2256" y="1435694"/>
            <a:ext cx="2723972" cy="1340321"/>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2256" y="3068591"/>
            <a:ext cx="2723972" cy="1392430"/>
          </a:xfrm>
          <a:prstGeom prst="rect">
            <a:avLst/>
          </a:prstGeom>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l="7417" t="4088" r="9655" b="10209"/>
          <a:stretch/>
        </p:blipFill>
        <p:spPr>
          <a:xfrm>
            <a:off x="7622226" y="4753598"/>
            <a:ext cx="2684002" cy="1640793"/>
          </a:xfrm>
          <a:prstGeom prst="rect">
            <a:avLst/>
          </a:prstGeom>
        </p:spPr>
      </p:pic>
    </p:spTree>
    <p:extLst>
      <p:ext uri="{BB962C8B-B14F-4D97-AF65-F5344CB8AC3E}">
        <p14:creationId xmlns:p14="http://schemas.microsoft.com/office/powerpoint/2010/main" val="1342384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5">
                    <a:lumMod val="75000"/>
                  </a:schemeClr>
                </a:solidFill>
                <a:latin typeface="Times New Roman" panose="02020603050405020304" pitchFamily="18" charset="0"/>
                <a:cs typeface="Times New Roman" panose="02020603050405020304" pitchFamily="18" charset="0"/>
              </a:rPr>
              <a:t>PROJECT PHOTOS </a:t>
            </a:r>
            <a:endParaRPr lang="en-US"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06721" y="1482264"/>
            <a:ext cx="5789279" cy="3880514"/>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600" y="5455984"/>
            <a:ext cx="1517323" cy="1402017"/>
          </a:xfrm>
          <a:prstGeom prst="rect">
            <a:avLst/>
          </a:prstGeom>
        </p:spPr>
      </p:pic>
      <p:pic>
        <p:nvPicPr>
          <p:cNvPr id="9" name="Content Placeholder 8"/>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l="-42" r="1" b="8266"/>
          <a:stretch/>
        </p:blipFill>
        <p:spPr>
          <a:xfrm>
            <a:off x="6170064" y="1482264"/>
            <a:ext cx="5183736" cy="3880514"/>
          </a:xfrm>
        </p:spPr>
      </p:pic>
      <p:sp>
        <p:nvSpPr>
          <p:cNvPr id="3" name="Rectangle 2"/>
          <p:cNvSpPr/>
          <p:nvPr/>
        </p:nvSpPr>
        <p:spPr>
          <a:xfrm>
            <a:off x="1764378" y="5349454"/>
            <a:ext cx="3072542" cy="923330"/>
          </a:xfrm>
          <a:prstGeom prst="rect">
            <a:avLst/>
          </a:prstGeom>
          <a:noFill/>
        </p:spPr>
        <p:txBody>
          <a:bodyPr wrap="square" lIns="91440" tIns="45720" rIns="91440" bIns="45720">
            <a:spAutoFit/>
          </a:bodyPr>
          <a:lstStyle/>
          <a:p>
            <a:pPr algn="ctr"/>
            <a:r>
              <a:rPr lang="en-US" sz="4000" b="1" dirty="0">
                <a:ln w="0"/>
                <a:solidFill>
                  <a:schemeClr val="accent1">
                    <a:lumMod val="50000"/>
                  </a:schemeClr>
                </a:solidFill>
                <a:effectLst>
                  <a:outerShdw blurRad="38100" dist="19050" dir="2700000" algn="tl" rotWithShape="0">
                    <a:schemeClr val="dk1">
                      <a:alpha val="40000"/>
                    </a:schemeClr>
                  </a:outerShdw>
                </a:effectLst>
              </a:rPr>
              <a:t>Bakery</a:t>
            </a:r>
            <a:r>
              <a:rPr lang="en-US" sz="5400" b="0" cap="none" spc="0" dirty="0" smtClean="0">
                <a:ln w="0"/>
                <a:solidFill>
                  <a:schemeClr val="tx1"/>
                </a:solidFill>
                <a:effectLst>
                  <a:outerShdw blurRad="38100" dist="19050" dir="2700000" algn="tl" rotWithShape="0">
                    <a:schemeClr val="dk1">
                      <a:alpha val="40000"/>
                    </a:schemeClr>
                  </a:outerShdw>
                </a:effectLst>
              </a:rPr>
              <a:t> </a:t>
            </a:r>
            <a:r>
              <a:rPr lang="en-US" sz="4000" b="1" dirty="0">
                <a:ln w="0"/>
                <a:solidFill>
                  <a:schemeClr val="accent1">
                    <a:lumMod val="50000"/>
                  </a:schemeClr>
                </a:solidFill>
                <a:effectLst>
                  <a:outerShdw blurRad="38100" dist="19050" dir="2700000" algn="tl" rotWithShape="0">
                    <a:schemeClr val="dk1">
                      <a:alpha val="40000"/>
                    </a:schemeClr>
                  </a:outerShdw>
                </a:effectLst>
              </a:rPr>
              <a:t>Area</a:t>
            </a:r>
          </a:p>
        </p:txBody>
      </p:sp>
      <p:sp>
        <p:nvSpPr>
          <p:cNvPr id="4" name="Rectangle 3"/>
          <p:cNvSpPr/>
          <p:nvPr/>
        </p:nvSpPr>
        <p:spPr>
          <a:xfrm>
            <a:off x="7000998" y="5362778"/>
            <a:ext cx="2474460" cy="923330"/>
          </a:xfrm>
          <a:prstGeom prst="rect">
            <a:avLst/>
          </a:prstGeom>
          <a:noFill/>
        </p:spPr>
        <p:txBody>
          <a:bodyPr wrap="none" lIns="91440" tIns="45720" rIns="91440" bIns="45720">
            <a:spAutoFit/>
          </a:bodyPr>
          <a:lstStyle/>
          <a:p>
            <a:pPr algn="ctr"/>
            <a:r>
              <a:rPr lang="en-US" sz="4000" b="1" dirty="0">
                <a:ln w="0"/>
                <a:solidFill>
                  <a:schemeClr val="accent1">
                    <a:lumMod val="50000"/>
                  </a:schemeClr>
                </a:solidFill>
                <a:effectLst>
                  <a:outerShdw blurRad="38100" dist="19050" dir="2700000" algn="tl" rotWithShape="0">
                    <a:schemeClr val="dk1">
                      <a:alpha val="40000"/>
                    </a:schemeClr>
                  </a:outerShdw>
                </a:effectLst>
              </a:rPr>
              <a:t>Meat</a:t>
            </a:r>
            <a:r>
              <a:rPr lang="en-US" sz="5400" b="0" cap="none" spc="0" dirty="0" smtClean="0">
                <a:ln w="0"/>
                <a:solidFill>
                  <a:schemeClr val="tx1"/>
                </a:solidFill>
                <a:effectLst>
                  <a:outerShdw blurRad="38100" dist="19050" dir="2700000" algn="tl" rotWithShape="0">
                    <a:schemeClr val="dk1">
                      <a:alpha val="40000"/>
                    </a:schemeClr>
                  </a:outerShdw>
                </a:effectLst>
              </a:rPr>
              <a:t> </a:t>
            </a:r>
            <a:r>
              <a:rPr lang="en-US" sz="4000" b="1" dirty="0">
                <a:ln w="0"/>
                <a:solidFill>
                  <a:schemeClr val="accent1">
                    <a:lumMod val="50000"/>
                  </a:schemeClr>
                </a:solidFill>
                <a:effectLst>
                  <a:outerShdw blurRad="38100" dist="19050" dir="2700000" algn="tl" rotWithShape="0">
                    <a:schemeClr val="dk1">
                      <a:alpha val="40000"/>
                    </a:schemeClr>
                  </a:outerShdw>
                </a:effectLst>
              </a:rPr>
              <a:t>Area</a:t>
            </a:r>
          </a:p>
        </p:txBody>
      </p:sp>
    </p:spTree>
    <p:extLst>
      <p:ext uri="{BB962C8B-B14F-4D97-AF65-F5344CB8AC3E}">
        <p14:creationId xmlns:p14="http://schemas.microsoft.com/office/powerpoint/2010/main" val="21240780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b="20136"/>
          <a:stretch/>
        </p:blipFill>
        <p:spPr>
          <a:xfrm>
            <a:off x="430049" y="1037638"/>
            <a:ext cx="5167446" cy="4111201"/>
          </a:xfrm>
        </p:spPr>
      </p:pic>
      <p:pic>
        <p:nvPicPr>
          <p:cNvPr id="12" name="Content Placeholder 11"/>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465" b="10829"/>
          <a:stretch/>
        </p:blipFill>
        <p:spPr>
          <a:xfrm>
            <a:off x="6212793" y="1037638"/>
            <a:ext cx="5083856" cy="4286391"/>
          </a:xfr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5600" y="5455984"/>
            <a:ext cx="1517323" cy="1402017"/>
          </a:xfrm>
          <a:prstGeom prst="rect">
            <a:avLst/>
          </a:prstGeom>
        </p:spPr>
      </p:pic>
      <p:sp>
        <p:nvSpPr>
          <p:cNvPr id="2" name="Rectangle 1"/>
          <p:cNvSpPr/>
          <p:nvPr/>
        </p:nvSpPr>
        <p:spPr>
          <a:xfrm>
            <a:off x="1490700" y="5324029"/>
            <a:ext cx="2442335" cy="923330"/>
          </a:xfrm>
          <a:prstGeom prst="rect">
            <a:avLst/>
          </a:prstGeom>
          <a:noFill/>
        </p:spPr>
        <p:txBody>
          <a:bodyPr wrap="none" lIns="91440" tIns="45720" rIns="91440" bIns="45720">
            <a:spAutoFit/>
          </a:bodyPr>
          <a:lstStyle/>
          <a:p>
            <a:pPr algn="ctr"/>
            <a:r>
              <a:rPr lang="en-US" sz="4000" b="1" dirty="0">
                <a:ln w="0"/>
                <a:solidFill>
                  <a:schemeClr val="accent1">
                    <a:lumMod val="50000"/>
                  </a:schemeClr>
                </a:solidFill>
                <a:effectLst>
                  <a:outerShdw blurRad="38100" dist="19050" dir="2700000" algn="tl" rotWithShape="0">
                    <a:schemeClr val="dk1">
                      <a:alpha val="40000"/>
                    </a:schemeClr>
                  </a:outerShdw>
                </a:effectLst>
              </a:rPr>
              <a:t>Sales</a:t>
            </a:r>
            <a:r>
              <a:rPr lang="en-US" sz="5400" b="0" cap="none" spc="0" dirty="0" smtClean="0">
                <a:ln w="0"/>
                <a:solidFill>
                  <a:schemeClr val="accent1">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4000" b="1" dirty="0">
                <a:ln w="0"/>
                <a:solidFill>
                  <a:schemeClr val="accent1">
                    <a:lumMod val="50000"/>
                  </a:schemeClr>
                </a:solidFill>
                <a:effectLst>
                  <a:outerShdw blurRad="38100" dist="19050" dir="2700000" algn="tl" rotWithShape="0">
                    <a:schemeClr val="dk1">
                      <a:alpha val="40000"/>
                    </a:schemeClr>
                  </a:outerShdw>
                </a:effectLst>
              </a:rPr>
              <a:t>Area</a:t>
            </a:r>
          </a:p>
        </p:txBody>
      </p:sp>
      <p:sp>
        <p:nvSpPr>
          <p:cNvPr id="3" name="Rectangle 2"/>
          <p:cNvSpPr/>
          <p:nvPr/>
        </p:nvSpPr>
        <p:spPr>
          <a:xfrm>
            <a:off x="6289705" y="5324029"/>
            <a:ext cx="4225896" cy="923330"/>
          </a:xfrm>
          <a:prstGeom prst="rect">
            <a:avLst/>
          </a:prstGeom>
          <a:noFill/>
        </p:spPr>
        <p:txBody>
          <a:bodyPr wrap="square" lIns="91440" tIns="45720" rIns="91440" bIns="45720">
            <a:spAutoFit/>
          </a:bodyPr>
          <a:lstStyle/>
          <a:p>
            <a:pPr algn="ctr"/>
            <a:r>
              <a:rPr lang="en-US" sz="4000" b="1" dirty="0">
                <a:ln w="0"/>
                <a:solidFill>
                  <a:schemeClr val="accent1">
                    <a:lumMod val="50000"/>
                  </a:schemeClr>
                </a:solidFill>
                <a:effectLst>
                  <a:outerShdw blurRad="38100" dist="19050" dir="2700000" algn="tl" rotWithShape="0">
                    <a:schemeClr val="dk1">
                      <a:alpha val="40000"/>
                    </a:schemeClr>
                  </a:outerShdw>
                </a:effectLst>
              </a:rPr>
              <a:t>Deli</a:t>
            </a:r>
            <a:r>
              <a:rPr lang="en-US" sz="5400" dirty="0" smtClean="0">
                <a:ln w="0"/>
                <a:effectLst>
                  <a:outerShdw blurRad="38100" dist="19050" dir="2700000" algn="tl" rotWithShape="0">
                    <a:schemeClr val="dk1">
                      <a:alpha val="40000"/>
                    </a:schemeClr>
                  </a:outerShdw>
                </a:effectLst>
              </a:rPr>
              <a:t> </a:t>
            </a:r>
            <a:r>
              <a:rPr lang="en-US" sz="4000" b="1" dirty="0">
                <a:ln w="0"/>
                <a:solidFill>
                  <a:schemeClr val="accent1">
                    <a:lumMod val="50000"/>
                  </a:schemeClr>
                </a:solidFill>
                <a:effectLst>
                  <a:outerShdw blurRad="38100" dist="19050" dir="2700000" algn="tl" rotWithShape="0">
                    <a:schemeClr val="dk1">
                      <a:alpha val="40000"/>
                    </a:schemeClr>
                  </a:outerShdw>
                </a:effectLst>
              </a:rPr>
              <a:t>Area</a:t>
            </a:r>
          </a:p>
        </p:txBody>
      </p:sp>
    </p:spTree>
    <p:extLst>
      <p:ext uri="{BB962C8B-B14F-4D97-AF65-F5344CB8AC3E}">
        <p14:creationId xmlns:p14="http://schemas.microsoft.com/office/powerpoint/2010/main" val="1509910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42410" y="1179320"/>
            <a:ext cx="5486100" cy="4199752"/>
          </a:xfrm>
        </p:spPr>
      </p:pic>
      <p:pic>
        <p:nvPicPr>
          <p:cNvPr id="7" name="Content Placeholder 6"/>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1454" r="1" b="9246"/>
          <a:stretch/>
        </p:blipFill>
        <p:spPr>
          <a:xfrm>
            <a:off x="5941686" y="1179320"/>
            <a:ext cx="5546220" cy="4199752"/>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5600" y="5455984"/>
            <a:ext cx="1517323" cy="1402017"/>
          </a:xfrm>
          <a:prstGeom prst="rect">
            <a:avLst/>
          </a:prstGeom>
        </p:spPr>
      </p:pic>
      <p:sp>
        <p:nvSpPr>
          <p:cNvPr id="8" name="Rectangle 7"/>
          <p:cNvSpPr/>
          <p:nvPr/>
        </p:nvSpPr>
        <p:spPr>
          <a:xfrm>
            <a:off x="1537647" y="5455984"/>
            <a:ext cx="2450992" cy="707886"/>
          </a:xfrm>
          <a:prstGeom prst="rect">
            <a:avLst/>
          </a:prstGeom>
          <a:noFill/>
        </p:spPr>
        <p:txBody>
          <a:bodyPr wrap="none" lIns="91440" tIns="45720" rIns="91440" bIns="45720">
            <a:spAutoFit/>
          </a:bodyPr>
          <a:lstStyle/>
          <a:p>
            <a:pPr algn="ctr"/>
            <a:r>
              <a:rPr lang="en-US" sz="4000" b="1" dirty="0" smtClean="0">
                <a:ln w="0"/>
                <a:solidFill>
                  <a:schemeClr val="accent1">
                    <a:lumMod val="50000"/>
                  </a:schemeClr>
                </a:solidFill>
                <a:effectLst>
                  <a:outerShdw blurRad="38100" dist="19050" dir="2700000" algn="tl" rotWithShape="0">
                    <a:schemeClr val="dk1">
                      <a:alpha val="40000"/>
                    </a:schemeClr>
                  </a:outerShdw>
                </a:effectLst>
              </a:rPr>
              <a:t>Fresh Area</a:t>
            </a:r>
            <a:endParaRPr lang="en-US" sz="4000" b="1" cap="none" spc="0" dirty="0">
              <a:ln w="0"/>
              <a:solidFill>
                <a:schemeClr val="accent1">
                  <a:lumMod val="50000"/>
                </a:schemeClr>
              </a:solidFill>
              <a:effectLst>
                <a:outerShdw blurRad="38100" dist="19050" dir="2700000" algn="tl" rotWithShape="0">
                  <a:schemeClr val="dk1">
                    <a:alpha val="40000"/>
                  </a:schemeClr>
                </a:outerShdw>
              </a:effectLst>
            </a:endParaRPr>
          </a:p>
        </p:txBody>
      </p:sp>
      <p:sp>
        <p:nvSpPr>
          <p:cNvPr id="9" name="Rectangle 8"/>
          <p:cNvSpPr/>
          <p:nvPr/>
        </p:nvSpPr>
        <p:spPr>
          <a:xfrm>
            <a:off x="6725540" y="5240540"/>
            <a:ext cx="2811567" cy="923330"/>
          </a:xfrm>
          <a:prstGeom prst="rect">
            <a:avLst/>
          </a:prstGeom>
          <a:noFill/>
        </p:spPr>
        <p:txBody>
          <a:bodyPr wrap="square" lIns="91440" tIns="45720" rIns="91440" bIns="45720">
            <a:spAutoFit/>
          </a:bodyPr>
          <a:lstStyle/>
          <a:p>
            <a:pPr algn="ctr"/>
            <a:r>
              <a:rPr lang="en-US" sz="4000" b="1" dirty="0">
                <a:ln w="0"/>
                <a:solidFill>
                  <a:schemeClr val="accent1">
                    <a:lumMod val="50000"/>
                  </a:schemeClr>
                </a:solidFill>
                <a:effectLst>
                  <a:outerShdw blurRad="38100" dist="19050" dir="2700000" algn="tl" rotWithShape="0">
                    <a:schemeClr val="dk1">
                      <a:alpha val="40000"/>
                    </a:schemeClr>
                  </a:outerShdw>
                </a:effectLst>
              </a:rPr>
              <a:t>Fish</a:t>
            </a:r>
            <a:r>
              <a:rPr lang="en-US" sz="5400" dirty="0" smtClean="0">
                <a:ln w="0"/>
                <a:effectLst>
                  <a:outerShdw blurRad="38100" dist="19050" dir="2700000" algn="tl" rotWithShape="0">
                    <a:schemeClr val="dk1">
                      <a:alpha val="40000"/>
                    </a:schemeClr>
                  </a:outerShdw>
                </a:effectLst>
              </a:rPr>
              <a:t> </a:t>
            </a:r>
            <a:r>
              <a:rPr lang="en-US" sz="4000" b="1" dirty="0">
                <a:ln w="0"/>
                <a:solidFill>
                  <a:schemeClr val="accent1">
                    <a:lumMod val="50000"/>
                  </a:schemeClr>
                </a:solidFill>
                <a:effectLst>
                  <a:outerShdw blurRad="38100" dist="19050" dir="2700000" algn="tl" rotWithShape="0">
                    <a:schemeClr val="dk1">
                      <a:alpha val="40000"/>
                    </a:schemeClr>
                  </a:outerShdw>
                </a:effectLst>
              </a:rPr>
              <a:t>Area</a:t>
            </a:r>
          </a:p>
        </p:txBody>
      </p:sp>
    </p:spTree>
    <p:extLst>
      <p:ext uri="{BB962C8B-B14F-4D97-AF65-F5344CB8AC3E}">
        <p14:creationId xmlns:p14="http://schemas.microsoft.com/office/powerpoint/2010/main" val="2638957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1562" y="187630"/>
            <a:ext cx="4079816" cy="670459"/>
          </a:xfrm>
        </p:spPr>
        <p:txBody>
          <a:bodyPr>
            <a:normAutofit/>
          </a:bodyPr>
          <a:lstStyle/>
          <a:p>
            <a:pPr algn="ctr"/>
            <a:r>
              <a:rPr lang="en-US" sz="4000" b="1" dirty="0" smtClean="0">
                <a:solidFill>
                  <a:schemeClr val="accent1">
                    <a:lumMod val="50000"/>
                  </a:schemeClr>
                </a:solidFill>
                <a:latin typeface="Times New Roman" panose="02020603050405020304" pitchFamily="18" charset="0"/>
                <a:cs typeface="Times New Roman" panose="02020603050405020304" pitchFamily="18" charset="0"/>
              </a:rPr>
              <a:t>DESIGN</a:t>
            </a:r>
            <a:endParaRPr lang="en-US" sz="40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a:stretch>
            <a:fillRect/>
          </a:stretch>
        </p:blipFill>
        <p:spPr>
          <a:xfrm>
            <a:off x="5407495" y="987425"/>
            <a:ext cx="5723585" cy="4977539"/>
          </a:xfrm>
          <a:prstGeom prst="rect">
            <a:avLst/>
          </a:prstGeom>
        </p:spPr>
      </p:pic>
      <p:sp>
        <p:nvSpPr>
          <p:cNvPr id="4" name="Text Placeholder 3"/>
          <p:cNvSpPr>
            <a:spLocks noGrp="1"/>
          </p:cNvSpPr>
          <p:nvPr>
            <p:ph type="body" sz="half" idx="2"/>
          </p:nvPr>
        </p:nvSpPr>
        <p:spPr/>
        <p:txBody>
          <a:bodyPr>
            <a:normAutofit/>
          </a:bodyPr>
          <a:lstStyle/>
          <a:p>
            <a:pPr algn="ctr"/>
            <a:endParaRPr lang="en-US" sz="2400" b="1" dirty="0" smtClean="0"/>
          </a:p>
          <a:p>
            <a:pPr algn="ctr"/>
            <a:endParaRPr lang="en-US" sz="2400" b="1" dirty="0"/>
          </a:p>
          <a:p>
            <a:r>
              <a:rPr lang="en-US" sz="2400" b="1" dirty="0" smtClean="0">
                <a:solidFill>
                  <a:schemeClr val="accent1">
                    <a:lumMod val="50000"/>
                  </a:schemeClr>
                </a:solidFill>
                <a:latin typeface="Times New Roman" panose="02020603050405020304" pitchFamily="18" charset="0"/>
                <a:cs typeface="Times New Roman" panose="02020603050405020304" pitchFamily="18" charset="0"/>
              </a:rPr>
              <a:t>This is one of the our design we made for one of our biggest retail customer for sales area</a:t>
            </a:r>
            <a:r>
              <a:rPr lang="en-US" sz="2400" b="1" dirty="0" smtClean="0"/>
              <a:t>. </a:t>
            </a:r>
            <a:endParaRPr lang="en-US" sz="24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545" y="5868988"/>
            <a:ext cx="1151455" cy="1063952"/>
          </a:xfrm>
          <a:prstGeom prst="rect">
            <a:avLst/>
          </a:prstGeom>
        </p:spPr>
      </p:pic>
    </p:spTree>
    <p:extLst>
      <p:ext uri="{BB962C8B-B14F-4D97-AF65-F5344CB8AC3E}">
        <p14:creationId xmlns:p14="http://schemas.microsoft.com/office/powerpoint/2010/main" val="1868117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6974" y="111095"/>
            <a:ext cx="3932237" cy="705028"/>
          </a:xfrm>
        </p:spPr>
        <p:txBody>
          <a:bodyPr>
            <a:normAutofit/>
          </a:bodyPr>
          <a:lstStyle/>
          <a:p>
            <a:pPr algn="ctr"/>
            <a:r>
              <a:rPr lang="en-US" sz="3600" b="1" dirty="0" smtClean="0">
                <a:solidFill>
                  <a:srgbClr val="002060"/>
                </a:solidFill>
              </a:rPr>
              <a:t>Dialux Design</a:t>
            </a:r>
            <a:endParaRPr lang="en-US" sz="3600" b="1" dirty="0">
              <a:solidFill>
                <a:srgbClr val="002060"/>
              </a:solidFill>
            </a:endParaRPr>
          </a:p>
        </p:txBody>
      </p:sp>
      <p:sp>
        <p:nvSpPr>
          <p:cNvPr id="4" name="Text Placeholder 3"/>
          <p:cNvSpPr>
            <a:spLocks noGrp="1"/>
          </p:cNvSpPr>
          <p:nvPr>
            <p:ph type="body" sz="half" idx="2"/>
          </p:nvPr>
        </p:nvSpPr>
        <p:spPr>
          <a:xfrm>
            <a:off x="922946" y="2057400"/>
            <a:ext cx="3760149" cy="3811588"/>
          </a:xfrm>
        </p:spPr>
        <p:txBody>
          <a:bodyPr/>
          <a:lstStyle/>
          <a:p>
            <a:pPr algn="ctr"/>
            <a:endParaRPr lang="en-US" dirty="0" smtClean="0"/>
          </a:p>
          <a:p>
            <a:endParaRPr lang="en-US" dirty="0"/>
          </a:p>
          <a:p>
            <a:r>
              <a:rPr lang="en-US" sz="2400" b="1" dirty="0" smtClean="0">
                <a:latin typeface="Times New Roman" panose="02020603050405020304" pitchFamily="18" charset="0"/>
                <a:cs typeface="Times New Roman" panose="02020603050405020304" pitchFamily="18" charset="0"/>
              </a:rPr>
              <a:t>    </a:t>
            </a:r>
            <a:r>
              <a:rPr lang="en-US" sz="2400" b="1" dirty="0" smtClean="0">
                <a:solidFill>
                  <a:srgbClr val="002060"/>
                </a:solidFill>
                <a:latin typeface="Times New Roman" panose="02020603050405020304" pitchFamily="18" charset="0"/>
                <a:cs typeface="Times New Roman" panose="02020603050405020304" pitchFamily="18" charset="0"/>
              </a:rPr>
              <a:t>This is one of our retail </a:t>
            </a:r>
            <a:r>
              <a:rPr lang="en-US" sz="2400" b="1" dirty="0">
                <a:solidFill>
                  <a:srgbClr val="002060"/>
                </a:solidFill>
                <a:latin typeface="Times New Roman" panose="02020603050405020304" pitchFamily="18" charset="0"/>
                <a:cs typeface="Times New Roman" panose="02020603050405020304" pitchFamily="18" charset="0"/>
              </a:rPr>
              <a:t>D</a:t>
            </a:r>
            <a:r>
              <a:rPr lang="en-US" sz="2400" b="1" dirty="0" smtClean="0">
                <a:solidFill>
                  <a:srgbClr val="002060"/>
                </a:solidFill>
                <a:latin typeface="Times New Roman" panose="02020603050405020304" pitchFamily="18" charset="0"/>
                <a:cs typeface="Times New Roman" panose="02020603050405020304" pitchFamily="18" charset="0"/>
              </a:rPr>
              <a:t>ialux design it clearly  shows how our product will look on the area and it also runs the simulation of the lux study in the selected area. </a:t>
            </a:r>
            <a:endParaRPr lang="en-US" sz="2400" b="1" dirty="0">
              <a:solidFill>
                <a:srgbClr val="002060"/>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058" y="5868988"/>
            <a:ext cx="1078942" cy="996950"/>
          </a:xfrm>
          <a:prstGeom prst="rect">
            <a:avLst/>
          </a:prstGeom>
        </p:spPr>
      </p:pic>
      <p:pic>
        <p:nvPicPr>
          <p:cNvPr id="6" name="Content Placeholder 5"/>
          <p:cNvPicPr>
            <a:picLocks noGrp="1" noChangeAspect="1"/>
          </p:cNvPicPr>
          <p:nvPr>
            <p:ph idx="1"/>
          </p:nvPr>
        </p:nvPicPr>
        <p:blipFill>
          <a:blip r:embed="rId3"/>
          <a:stretch>
            <a:fillRect/>
          </a:stretch>
        </p:blipFill>
        <p:spPr>
          <a:xfrm>
            <a:off x="5443671" y="816123"/>
            <a:ext cx="6543230" cy="5052865"/>
          </a:xfrm>
          <a:prstGeom prst="rect">
            <a:avLst/>
          </a:prstGeom>
        </p:spPr>
      </p:pic>
    </p:spTree>
    <p:extLst>
      <p:ext uri="{BB962C8B-B14F-4D97-AF65-F5344CB8AC3E}">
        <p14:creationId xmlns:p14="http://schemas.microsoft.com/office/powerpoint/2010/main" val="25075706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5600" y="5455984"/>
            <a:ext cx="1517323" cy="1402017"/>
          </a:xfrm>
          <a:prstGeom prst="rect">
            <a:avLst/>
          </a:prstGeom>
        </p:spPr>
      </p:pic>
    </p:spTree>
    <p:extLst>
      <p:ext uri="{BB962C8B-B14F-4D97-AF65-F5344CB8AC3E}">
        <p14:creationId xmlns:p14="http://schemas.microsoft.com/office/powerpoint/2010/main" val="40092310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latin typeface="Times New Roman" panose="02020603050405020304" pitchFamily="18" charset="0"/>
                <a:cs typeface="Times New Roman" panose="02020603050405020304" pitchFamily="18" charset="0"/>
              </a:rPr>
              <a:t>RETURN OF INVESTMENT (ROI)</a:t>
            </a:r>
            <a:endParaRPr lang="en-US"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 name="Content Placeholder 9"/>
          <p:cNvPicPr>
            <a:picLocks noGrp="1" noChangeAspect="1"/>
          </p:cNvPicPr>
          <p:nvPr>
            <p:ph sz="half" idx="1"/>
          </p:nvPr>
        </p:nvPicPr>
        <p:blipFill>
          <a:blip r:embed="rId2"/>
          <a:stretch>
            <a:fillRect/>
          </a:stretch>
        </p:blipFill>
        <p:spPr>
          <a:xfrm>
            <a:off x="838200" y="3313753"/>
            <a:ext cx="5181600" cy="1375081"/>
          </a:xfrm>
          <a:prstGeom prst="rect">
            <a:avLst/>
          </a:prstGeom>
        </p:spPr>
      </p:pic>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600" y="5455984"/>
            <a:ext cx="1517323" cy="1402017"/>
          </a:xfrm>
          <a:prstGeom prst="rect">
            <a:avLst/>
          </a:prstGeom>
        </p:spPr>
      </p:pic>
    </p:spTree>
    <p:extLst>
      <p:ext uri="{BB962C8B-B14F-4D97-AF65-F5344CB8AC3E}">
        <p14:creationId xmlns:p14="http://schemas.microsoft.com/office/powerpoint/2010/main" val="38404061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775</TotalTime>
  <Words>363</Words>
  <Application>Microsoft Office PowerPoint</Application>
  <PresentationFormat>Widescreen</PresentationFormat>
  <Paragraphs>60</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Wingdings</vt:lpstr>
      <vt:lpstr>Office Theme</vt:lpstr>
      <vt:lpstr>Al ROUF LIGHTING TECH CO LTD</vt:lpstr>
      <vt:lpstr>        AGENDA </vt:lpstr>
      <vt:lpstr>Company Profile </vt:lpstr>
      <vt:lpstr>INTRODUCTION </vt:lpstr>
      <vt:lpstr>PROJECTS </vt:lpstr>
      <vt:lpstr>ITEMS </vt:lpstr>
      <vt:lpstr>PROJECT PHOTOS </vt:lpstr>
      <vt:lpstr>PowerPoint Presentation</vt:lpstr>
      <vt:lpstr>PowerPoint Presentation</vt:lpstr>
      <vt:lpstr>DESIGN</vt:lpstr>
      <vt:lpstr>Dialux Design</vt:lpstr>
      <vt:lpstr>PowerPoint Presentation</vt:lpstr>
      <vt:lpstr>RETURN OF INVESTMENT (ROI)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 ROUF LIGHTING TECH CO LTD</dc:title>
  <dc:creator>Microsoft account</dc:creator>
  <cp:lastModifiedBy>Microsoft account</cp:lastModifiedBy>
  <cp:revision>39</cp:revision>
  <dcterms:created xsi:type="dcterms:W3CDTF">2020-07-28T10:54:20Z</dcterms:created>
  <dcterms:modified xsi:type="dcterms:W3CDTF">2020-08-04T14:02:32Z</dcterms:modified>
</cp:coreProperties>
</file>