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642" r:id="rId5"/>
    <p:sldId id="691" r:id="rId6"/>
    <p:sldId id="686" r:id="rId7"/>
    <p:sldId id="256" r:id="rId8"/>
    <p:sldId id="763" r:id="rId9"/>
    <p:sldId id="257" r:id="rId10"/>
    <p:sldId id="296" r:id="rId11"/>
    <p:sldId id="298" r:id="rId12"/>
    <p:sldId id="764" r:id="rId13"/>
    <p:sldId id="7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m Jayam" initials="RJ" lastIdx="1" clrIdx="0">
    <p:extLst>
      <p:ext uri="{19B8F6BF-5375-455C-9EA6-DF929625EA0E}">
        <p15:presenceInfo xmlns:p15="http://schemas.microsoft.com/office/powerpoint/2012/main" userId="Ram Jay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378B9"/>
    <a:srgbClr val="83A4C3"/>
    <a:srgbClr val="F6F6F6"/>
    <a:srgbClr val="F4F2F2"/>
    <a:srgbClr val="567E89"/>
    <a:srgbClr val="71A5B4"/>
    <a:srgbClr val="84BCCD"/>
    <a:srgbClr val="7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549" autoAdjust="0"/>
    <p:restoredTop sz="65918"/>
  </p:normalViewPr>
  <p:slideViewPr>
    <p:cSldViewPr snapToGrid="0">
      <p:cViewPr varScale="1">
        <p:scale>
          <a:sx n="77" d="100"/>
          <a:sy n="77" d="100"/>
        </p:scale>
        <p:origin x="30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96732D-7435-4EBB-8EA5-51D725905EA3}" type="doc">
      <dgm:prSet loTypeId="urn:microsoft.com/office/officeart/2005/8/layout/b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04AA28F-D700-49FC-9979-599FC2B694EF}">
      <dgm:prSet phldrT="[Text]"/>
      <dgm:spPr/>
      <dgm:t>
        <a:bodyPr/>
        <a:lstStyle/>
        <a:p>
          <a:r>
            <a:rPr lang="en-US" dirty="0"/>
            <a:t>Trigger everyday morning at 8 AM local time for the user</a:t>
          </a:r>
        </a:p>
      </dgm:t>
    </dgm:pt>
    <dgm:pt modelId="{9BEE33EA-ED41-459F-B036-1C426A43BE57}" type="parTrans" cxnId="{83BD859A-2B24-4577-B2B9-E895D8650C02}">
      <dgm:prSet/>
      <dgm:spPr/>
      <dgm:t>
        <a:bodyPr/>
        <a:lstStyle/>
        <a:p>
          <a:endParaRPr lang="en-US"/>
        </a:p>
      </dgm:t>
    </dgm:pt>
    <dgm:pt modelId="{F2A721A6-5A63-4E07-AEED-F55174F52920}" type="sibTrans" cxnId="{83BD859A-2B24-4577-B2B9-E895D8650C02}">
      <dgm:prSet/>
      <dgm:spPr/>
      <dgm:t>
        <a:bodyPr/>
        <a:lstStyle/>
        <a:p>
          <a:endParaRPr lang="en-US"/>
        </a:p>
      </dgm:t>
    </dgm:pt>
    <dgm:pt modelId="{98653B1A-1454-4FEC-8DF6-465A1F4E79A6}">
      <dgm:prSet phldrT="[Text]"/>
      <dgm:spPr/>
      <dgm:t>
        <a:bodyPr/>
        <a:lstStyle/>
        <a:p>
          <a:r>
            <a:rPr lang="en-US" dirty="0"/>
            <a:t>Fetch the user’s calendar events for that day</a:t>
          </a:r>
        </a:p>
      </dgm:t>
    </dgm:pt>
    <dgm:pt modelId="{252D73BE-EB70-4043-9E3D-C3B98BF789D7}" type="parTrans" cxnId="{ABA0D63B-CB01-4CE1-A9F9-00EB3728D0D4}">
      <dgm:prSet/>
      <dgm:spPr/>
      <dgm:t>
        <a:bodyPr/>
        <a:lstStyle/>
        <a:p>
          <a:endParaRPr lang="en-US"/>
        </a:p>
      </dgm:t>
    </dgm:pt>
    <dgm:pt modelId="{CD533FF3-9325-43C9-B37A-E0047E015667}" type="sibTrans" cxnId="{ABA0D63B-CB01-4CE1-A9F9-00EB3728D0D4}">
      <dgm:prSet/>
      <dgm:spPr/>
      <dgm:t>
        <a:bodyPr/>
        <a:lstStyle/>
        <a:p>
          <a:endParaRPr lang="en-US"/>
        </a:p>
      </dgm:t>
    </dgm:pt>
    <dgm:pt modelId="{7F45750D-0623-47D6-A9B9-BF7227587B7C}">
      <dgm:prSet phldrT="[Text]"/>
      <dgm:spPr/>
      <dgm:t>
        <a:bodyPr/>
        <a:lstStyle/>
        <a:p>
          <a:r>
            <a:rPr lang="en-US" dirty="0"/>
            <a:t>Use any customer information to fetch sales information from Salesforce</a:t>
          </a:r>
        </a:p>
      </dgm:t>
    </dgm:pt>
    <dgm:pt modelId="{B5913764-8B1F-427B-BDEF-0BBD8D830CAD}" type="parTrans" cxnId="{49E255EE-5FBC-47B2-A6B7-3C2826CCE03C}">
      <dgm:prSet/>
      <dgm:spPr/>
      <dgm:t>
        <a:bodyPr/>
        <a:lstStyle/>
        <a:p>
          <a:endParaRPr lang="en-US"/>
        </a:p>
      </dgm:t>
    </dgm:pt>
    <dgm:pt modelId="{A6796B72-5A6E-427F-B1F8-60FCD6E1F069}" type="sibTrans" cxnId="{49E255EE-5FBC-47B2-A6B7-3C2826CCE03C}">
      <dgm:prSet/>
      <dgm:spPr/>
      <dgm:t>
        <a:bodyPr/>
        <a:lstStyle/>
        <a:p>
          <a:endParaRPr lang="en-US"/>
        </a:p>
      </dgm:t>
    </dgm:pt>
    <dgm:pt modelId="{5EA6FEF1-D413-4737-818B-6B6536C7AB01}">
      <dgm:prSet phldrT="[Text]"/>
      <dgm:spPr/>
      <dgm:t>
        <a:bodyPr/>
        <a:lstStyle/>
        <a:p>
          <a:r>
            <a:rPr lang="en-US" dirty="0"/>
            <a:t>Use email address to get last interactions from Email</a:t>
          </a:r>
        </a:p>
      </dgm:t>
    </dgm:pt>
    <dgm:pt modelId="{9003326E-B25B-4BF5-AFC0-FFE4A9E296D8}" type="parTrans" cxnId="{7E90D1E0-30B3-4422-96C5-B77EF20D557B}">
      <dgm:prSet/>
      <dgm:spPr/>
      <dgm:t>
        <a:bodyPr/>
        <a:lstStyle/>
        <a:p>
          <a:endParaRPr lang="en-US"/>
        </a:p>
      </dgm:t>
    </dgm:pt>
    <dgm:pt modelId="{7D7BF279-88CF-45F5-A134-613A2A6F57E7}" type="sibTrans" cxnId="{7E90D1E0-30B3-4422-96C5-B77EF20D557B}">
      <dgm:prSet/>
      <dgm:spPr/>
      <dgm:t>
        <a:bodyPr/>
        <a:lstStyle/>
        <a:p>
          <a:endParaRPr lang="en-US"/>
        </a:p>
      </dgm:t>
    </dgm:pt>
    <dgm:pt modelId="{FD520A18-8669-4C4E-8888-C858551535CF}">
      <dgm:prSet phldrT="[Text]"/>
      <dgm:spPr/>
      <dgm:t>
        <a:bodyPr/>
        <a:lstStyle/>
        <a:p>
          <a:r>
            <a:rPr lang="en-US" dirty="0"/>
            <a:t>Get additional content relevant for this conversation</a:t>
          </a:r>
        </a:p>
      </dgm:t>
    </dgm:pt>
    <dgm:pt modelId="{FAA802A3-4DCB-4BB7-BF38-22ABFC59A20B}" type="parTrans" cxnId="{A02AE057-D411-4D97-90D1-ABA29DD0DCA8}">
      <dgm:prSet/>
      <dgm:spPr/>
      <dgm:t>
        <a:bodyPr/>
        <a:lstStyle/>
        <a:p>
          <a:endParaRPr lang="en-US"/>
        </a:p>
      </dgm:t>
    </dgm:pt>
    <dgm:pt modelId="{97F2A76A-D903-42FA-B3B5-88206148779A}" type="sibTrans" cxnId="{A02AE057-D411-4D97-90D1-ABA29DD0DCA8}">
      <dgm:prSet/>
      <dgm:spPr/>
      <dgm:t>
        <a:bodyPr/>
        <a:lstStyle/>
        <a:p>
          <a:endParaRPr lang="en-US"/>
        </a:p>
      </dgm:t>
    </dgm:pt>
    <dgm:pt modelId="{EAA0B0DB-5CF0-44BF-ADF8-3C7E836CB21C}">
      <dgm:prSet phldrT="[Text]"/>
      <dgm:spPr/>
      <dgm:t>
        <a:bodyPr/>
        <a:lstStyle/>
        <a:p>
          <a:r>
            <a:rPr lang="en-US" dirty="0"/>
            <a:t>Notify the user about relevant content within each meeting invitation</a:t>
          </a:r>
        </a:p>
      </dgm:t>
    </dgm:pt>
    <dgm:pt modelId="{145FF170-C695-4C44-95C6-3BBFA767E344}" type="parTrans" cxnId="{5134E1B9-D1A4-4118-910C-449F531C58EB}">
      <dgm:prSet/>
      <dgm:spPr/>
      <dgm:t>
        <a:bodyPr/>
        <a:lstStyle/>
        <a:p>
          <a:endParaRPr lang="en-US"/>
        </a:p>
      </dgm:t>
    </dgm:pt>
    <dgm:pt modelId="{81B973A1-1C67-4895-A467-A822F295723A}" type="sibTrans" cxnId="{5134E1B9-D1A4-4118-910C-449F531C58EB}">
      <dgm:prSet/>
      <dgm:spPr/>
      <dgm:t>
        <a:bodyPr/>
        <a:lstStyle/>
        <a:p>
          <a:endParaRPr lang="en-US"/>
        </a:p>
      </dgm:t>
    </dgm:pt>
    <dgm:pt modelId="{B55BE2A9-379D-448D-892B-3F447B4F3858}" type="pres">
      <dgm:prSet presAssocID="{1096732D-7435-4EBB-8EA5-51D725905EA3}" presName="Name0" presStyleCnt="0">
        <dgm:presLayoutVars>
          <dgm:dir/>
          <dgm:resizeHandles val="exact"/>
        </dgm:presLayoutVars>
      </dgm:prSet>
      <dgm:spPr/>
    </dgm:pt>
    <dgm:pt modelId="{6BBA730D-7EC9-4CAF-86C3-DC4529E63681}" type="pres">
      <dgm:prSet presAssocID="{E04AA28F-D700-49FC-9979-599FC2B694EF}" presName="node" presStyleLbl="node1" presStyleIdx="0" presStyleCnt="6">
        <dgm:presLayoutVars>
          <dgm:bulletEnabled val="1"/>
        </dgm:presLayoutVars>
      </dgm:prSet>
      <dgm:spPr/>
    </dgm:pt>
    <dgm:pt modelId="{C0794833-1106-4F66-9710-D9F42A347B3F}" type="pres">
      <dgm:prSet presAssocID="{F2A721A6-5A63-4E07-AEED-F55174F52920}" presName="sibTrans" presStyleLbl="sibTrans1D1" presStyleIdx="0" presStyleCnt="5"/>
      <dgm:spPr/>
    </dgm:pt>
    <dgm:pt modelId="{CC3AF2C8-1ABA-42E3-B65E-63F243C657FC}" type="pres">
      <dgm:prSet presAssocID="{F2A721A6-5A63-4E07-AEED-F55174F52920}" presName="connectorText" presStyleLbl="sibTrans1D1" presStyleIdx="0" presStyleCnt="5"/>
      <dgm:spPr/>
    </dgm:pt>
    <dgm:pt modelId="{C684C3AA-E119-4A1E-8873-C4E7C7AE8D73}" type="pres">
      <dgm:prSet presAssocID="{98653B1A-1454-4FEC-8DF6-465A1F4E79A6}" presName="node" presStyleLbl="node1" presStyleIdx="1" presStyleCnt="6">
        <dgm:presLayoutVars>
          <dgm:bulletEnabled val="1"/>
        </dgm:presLayoutVars>
      </dgm:prSet>
      <dgm:spPr/>
    </dgm:pt>
    <dgm:pt modelId="{4E913B18-1658-4F57-820B-5B305F878171}" type="pres">
      <dgm:prSet presAssocID="{CD533FF3-9325-43C9-B37A-E0047E015667}" presName="sibTrans" presStyleLbl="sibTrans1D1" presStyleIdx="1" presStyleCnt="5"/>
      <dgm:spPr/>
    </dgm:pt>
    <dgm:pt modelId="{09D891B8-A6BA-4DE8-B156-320E81E3F1A7}" type="pres">
      <dgm:prSet presAssocID="{CD533FF3-9325-43C9-B37A-E0047E015667}" presName="connectorText" presStyleLbl="sibTrans1D1" presStyleIdx="1" presStyleCnt="5"/>
      <dgm:spPr/>
    </dgm:pt>
    <dgm:pt modelId="{0A9E2E52-F02B-434B-B9E2-191077ADD91A}" type="pres">
      <dgm:prSet presAssocID="{7F45750D-0623-47D6-A9B9-BF7227587B7C}" presName="node" presStyleLbl="node1" presStyleIdx="2" presStyleCnt="6">
        <dgm:presLayoutVars>
          <dgm:bulletEnabled val="1"/>
        </dgm:presLayoutVars>
      </dgm:prSet>
      <dgm:spPr/>
    </dgm:pt>
    <dgm:pt modelId="{9581310A-964A-403F-8BCC-F0F52B04D372}" type="pres">
      <dgm:prSet presAssocID="{A6796B72-5A6E-427F-B1F8-60FCD6E1F069}" presName="sibTrans" presStyleLbl="sibTrans1D1" presStyleIdx="2" presStyleCnt="5"/>
      <dgm:spPr/>
    </dgm:pt>
    <dgm:pt modelId="{D92F01FB-6B12-4426-A2ED-936CFAAA44EF}" type="pres">
      <dgm:prSet presAssocID="{A6796B72-5A6E-427F-B1F8-60FCD6E1F069}" presName="connectorText" presStyleLbl="sibTrans1D1" presStyleIdx="2" presStyleCnt="5"/>
      <dgm:spPr/>
    </dgm:pt>
    <dgm:pt modelId="{8D7C00E8-2512-4344-96A8-ACEE2815E04B}" type="pres">
      <dgm:prSet presAssocID="{5EA6FEF1-D413-4737-818B-6B6536C7AB01}" presName="node" presStyleLbl="node1" presStyleIdx="3" presStyleCnt="6">
        <dgm:presLayoutVars>
          <dgm:bulletEnabled val="1"/>
        </dgm:presLayoutVars>
      </dgm:prSet>
      <dgm:spPr/>
    </dgm:pt>
    <dgm:pt modelId="{F95CD602-F5E8-46A6-A986-CCBBC7C492BD}" type="pres">
      <dgm:prSet presAssocID="{7D7BF279-88CF-45F5-A134-613A2A6F57E7}" presName="sibTrans" presStyleLbl="sibTrans1D1" presStyleIdx="3" presStyleCnt="5"/>
      <dgm:spPr/>
    </dgm:pt>
    <dgm:pt modelId="{112886E6-D95B-45D8-A10D-33C42B60D4D3}" type="pres">
      <dgm:prSet presAssocID="{7D7BF279-88CF-45F5-A134-613A2A6F57E7}" presName="connectorText" presStyleLbl="sibTrans1D1" presStyleIdx="3" presStyleCnt="5"/>
      <dgm:spPr/>
    </dgm:pt>
    <dgm:pt modelId="{23903ED2-AB69-4BE0-9BF4-4D97AF33E98B}" type="pres">
      <dgm:prSet presAssocID="{FD520A18-8669-4C4E-8888-C858551535CF}" presName="node" presStyleLbl="node1" presStyleIdx="4" presStyleCnt="6">
        <dgm:presLayoutVars>
          <dgm:bulletEnabled val="1"/>
        </dgm:presLayoutVars>
      </dgm:prSet>
      <dgm:spPr/>
    </dgm:pt>
    <dgm:pt modelId="{241B6B9A-9B84-4DD0-AC02-BE94300A5213}" type="pres">
      <dgm:prSet presAssocID="{97F2A76A-D903-42FA-B3B5-88206148779A}" presName="sibTrans" presStyleLbl="sibTrans1D1" presStyleIdx="4" presStyleCnt="5"/>
      <dgm:spPr/>
    </dgm:pt>
    <dgm:pt modelId="{7A49BC9B-B4FB-4B77-B790-C78BC2A0A9F1}" type="pres">
      <dgm:prSet presAssocID="{97F2A76A-D903-42FA-B3B5-88206148779A}" presName="connectorText" presStyleLbl="sibTrans1D1" presStyleIdx="4" presStyleCnt="5"/>
      <dgm:spPr/>
    </dgm:pt>
    <dgm:pt modelId="{2DB78658-9BA8-42F0-9987-2117E4550F24}" type="pres">
      <dgm:prSet presAssocID="{EAA0B0DB-5CF0-44BF-ADF8-3C7E836CB21C}" presName="node" presStyleLbl="node1" presStyleIdx="5" presStyleCnt="6">
        <dgm:presLayoutVars>
          <dgm:bulletEnabled val="1"/>
        </dgm:presLayoutVars>
      </dgm:prSet>
      <dgm:spPr/>
    </dgm:pt>
  </dgm:ptLst>
  <dgm:cxnLst>
    <dgm:cxn modelId="{FFF38805-C4EB-4B1F-AA9A-CE7E274605AE}" type="presOf" srcId="{7D7BF279-88CF-45F5-A134-613A2A6F57E7}" destId="{112886E6-D95B-45D8-A10D-33C42B60D4D3}" srcOrd="1" destOrd="0" presId="urn:microsoft.com/office/officeart/2005/8/layout/bProcess3"/>
    <dgm:cxn modelId="{B524050A-C65F-47DE-A04B-F05F6AAD1C6E}" type="presOf" srcId="{97F2A76A-D903-42FA-B3B5-88206148779A}" destId="{7A49BC9B-B4FB-4B77-B790-C78BC2A0A9F1}" srcOrd="1" destOrd="0" presId="urn:microsoft.com/office/officeart/2005/8/layout/bProcess3"/>
    <dgm:cxn modelId="{0A6A082B-E79A-4A87-AC56-F8260B325C1B}" type="presOf" srcId="{98653B1A-1454-4FEC-8DF6-465A1F4E79A6}" destId="{C684C3AA-E119-4A1E-8873-C4E7C7AE8D73}" srcOrd="0" destOrd="0" presId="urn:microsoft.com/office/officeart/2005/8/layout/bProcess3"/>
    <dgm:cxn modelId="{ABA0D63B-CB01-4CE1-A9F9-00EB3728D0D4}" srcId="{1096732D-7435-4EBB-8EA5-51D725905EA3}" destId="{98653B1A-1454-4FEC-8DF6-465A1F4E79A6}" srcOrd="1" destOrd="0" parTransId="{252D73BE-EB70-4043-9E3D-C3B98BF789D7}" sibTransId="{CD533FF3-9325-43C9-B37A-E0047E015667}"/>
    <dgm:cxn modelId="{1352073D-EB1D-4337-8659-507D1AB78C1B}" type="presOf" srcId="{F2A721A6-5A63-4E07-AEED-F55174F52920}" destId="{C0794833-1106-4F66-9710-D9F42A347B3F}" srcOrd="0" destOrd="0" presId="urn:microsoft.com/office/officeart/2005/8/layout/bProcess3"/>
    <dgm:cxn modelId="{51690747-4F40-45F9-BDB6-CFA9BE7FA5D6}" type="presOf" srcId="{E04AA28F-D700-49FC-9979-599FC2B694EF}" destId="{6BBA730D-7EC9-4CAF-86C3-DC4529E63681}" srcOrd="0" destOrd="0" presId="urn:microsoft.com/office/officeart/2005/8/layout/bProcess3"/>
    <dgm:cxn modelId="{BF9BFE4C-FE08-4226-847C-A6B6E482624D}" type="presOf" srcId="{1096732D-7435-4EBB-8EA5-51D725905EA3}" destId="{B55BE2A9-379D-448D-892B-3F447B4F3858}" srcOrd="0" destOrd="0" presId="urn:microsoft.com/office/officeart/2005/8/layout/bProcess3"/>
    <dgm:cxn modelId="{A02AE057-D411-4D97-90D1-ABA29DD0DCA8}" srcId="{1096732D-7435-4EBB-8EA5-51D725905EA3}" destId="{FD520A18-8669-4C4E-8888-C858551535CF}" srcOrd="4" destOrd="0" parTransId="{FAA802A3-4DCB-4BB7-BF38-22ABFC59A20B}" sibTransId="{97F2A76A-D903-42FA-B3B5-88206148779A}"/>
    <dgm:cxn modelId="{FBD6365C-E305-49AE-81FB-9505C9AB03CA}" type="presOf" srcId="{CD533FF3-9325-43C9-B37A-E0047E015667}" destId="{09D891B8-A6BA-4DE8-B156-320E81E3F1A7}" srcOrd="1" destOrd="0" presId="urn:microsoft.com/office/officeart/2005/8/layout/bProcess3"/>
    <dgm:cxn modelId="{9E8A2E68-B028-4630-B145-E6A46B0668B9}" type="presOf" srcId="{7F45750D-0623-47D6-A9B9-BF7227587B7C}" destId="{0A9E2E52-F02B-434B-B9E2-191077ADD91A}" srcOrd="0" destOrd="0" presId="urn:microsoft.com/office/officeart/2005/8/layout/bProcess3"/>
    <dgm:cxn modelId="{1F133D79-4351-4F31-B1B4-9D3B4CB16E71}" type="presOf" srcId="{EAA0B0DB-5CF0-44BF-ADF8-3C7E836CB21C}" destId="{2DB78658-9BA8-42F0-9987-2117E4550F24}" srcOrd="0" destOrd="0" presId="urn:microsoft.com/office/officeart/2005/8/layout/bProcess3"/>
    <dgm:cxn modelId="{ADB19C7C-8598-4134-BB81-D645CE746EBC}" type="presOf" srcId="{7D7BF279-88CF-45F5-A134-613A2A6F57E7}" destId="{F95CD602-F5E8-46A6-A986-CCBBC7C492BD}" srcOrd="0" destOrd="0" presId="urn:microsoft.com/office/officeart/2005/8/layout/bProcess3"/>
    <dgm:cxn modelId="{A6823880-CC19-4CA6-98FA-31F58EAE694F}" type="presOf" srcId="{F2A721A6-5A63-4E07-AEED-F55174F52920}" destId="{CC3AF2C8-1ABA-42E3-B65E-63F243C657FC}" srcOrd="1" destOrd="0" presId="urn:microsoft.com/office/officeart/2005/8/layout/bProcess3"/>
    <dgm:cxn modelId="{ED982895-493E-4836-990E-92F14B5970DE}" type="presOf" srcId="{A6796B72-5A6E-427F-B1F8-60FCD6E1F069}" destId="{9581310A-964A-403F-8BCC-F0F52B04D372}" srcOrd="0" destOrd="0" presId="urn:microsoft.com/office/officeart/2005/8/layout/bProcess3"/>
    <dgm:cxn modelId="{83BD859A-2B24-4577-B2B9-E895D8650C02}" srcId="{1096732D-7435-4EBB-8EA5-51D725905EA3}" destId="{E04AA28F-D700-49FC-9979-599FC2B694EF}" srcOrd="0" destOrd="0" parTransId="{9BEE33EA-ED41-459F-B036-1C426A43BE57}" sibTransId="{F2A721A6-5A63-4E07-AEED-F55174F52920}"/>
    <dgm:cxn modelId="{5BE93FA4-D00C-426E-854D-A21212136F3C}" type="presOf" srcId="{5EA6FEF1-D413-4737-818B-6B6536C7AB01}" destId="{8D7C00E8-2512-4344-96A8-ACEE2815E04B}" srcOrd="0" destOrd="0" presId="urn:microsoft.com/office/officeart/2005/8/layout/bProcess3"/>
    <dgm:cxn modelId="{5134E1B9-D1A4-4118-910C-449F531C58EB}" srcId="{1096732D-7435-4EBB-8EA5-51D725905EA3}" destId="{EAA0B0DB-5CF0-44BF-ADF8-3C7E836CB21C}" srcOrd="5" destOrd="0" parTransId="{145FF170-C695-4C44-95C6-3BBFA767E344}" sibTransId="{81B973A1-1C67-4895-A467-A822F295723A}"/>
    <dgm:cxn modelId="{449280C1-ED78-4A34-8634-E5EB4E375253}" type="presOf" srcId="{97F2A76A-D903-42FA-B3B5-88206148779A}" destId="{241B6B9A-9B84-4DD0-AC02-BE94300A5213}" srcOrd="0" destOrd="0" presId="urn:microsoft.com/office/officeart/2005/8/layout/bProcess3"/>
    <dgm:cxn modelId="{2FD39CCB-65BA-4AB9-BA16-FA28BEC17617}" type="presOf" srcId="{FD520A18-8669-4C4E-8888-C858551535CF}" destId="{23903ED2-AB69-4BE0-9BF4-4D97AF33E98B}" srcOrd="0" destOrd="0" presId="urn:microsoft.com/office/officeart/2005/8/layout/bProcess3"/>
    <dgm:cxn modelId="{7E90D1E0-30B3-4422-96C5-B77EF20D557B}" srcId="{1096732D-7435-4EBB-8EA5-51D725905EA3}" destId="{5EA6FEF1-D413-4737-818B-6B6536C7AB01}" srcOrd="3" destOrd="0" parTransId="{9003326E-B25B-4BF5-AFC0-FFE4A9E296D8}" sibTransId="{7D7BF279-88CF-45F5-A134-613A2A6F57E7}"/>
    <dgm:cxn modelId="{D658A3E5-6CF8-4BF2-9232-9FBA81512B51}" type="presOf" srcId="{A6796B72-5A6E-427F-B1F8-60FCD6E1F069}" destId="{D92F01FB-6B12-4426-A2ED-936CFAAA44EF}" srcOrd="1" destOrd="0" presId="urn:microsoft.com/office/officeart/2005/8/layout/bProcess3"/>
    <dgm:cxn modelId="{49E255EE-5FBC-47B2-A6B7-3C2826CCE03C}" srcId="{1096732D-7435-4EBB-8EA5-51D725905EA3}" destId="{7F45750D-0623-47D6-A9B9-BF7227587B7C}" srcOrd="2" destOrd="0" parTransId="{B5913764-8B1F-427B-BDEF-0BBD8D830CAD}" sibTransId="{A6796B72-5A6E-427F-B1F8-60FCD6E1F069}"/>
    <dgm:cxn modelId="{62B55DFD-99C3-4828-A1F4-0FAE58BF8F6E}" type="presOf" srcId="{CD533FF3-9325-43C9-B37A-E0047E015667}" destId="{4E913B18-1658-4F57-820B-5B305F878171}" srcOrd="0" destOrd="0" presId="urn:microsoft.com/office/officeart/2005/8/layout/bProcess3"/>
    <dgm:cxn modelId="{F04EE05E-77BF-44C7-A9FC-ED0A7A633D95}" type="presParOf" srcId="{B55BE2A9-379D-448D-892B-3F447B4F3858}" destId="{6BBA730D-7EC9-4CAF-86C3-DC4529E63681}" srcOrd="0" destOrd="0" presId="urn:microsoft.com/office/officeart/2005/8/layout/bProcess3"/>
    <dgm:cxn modelId="{CE79576E-9EB1-41EC-B49A-3107353C3686}" type="presParOf" srcId="{B55BE2A9-379D-448D-892B-3F447B4F3858}" destId="{C0794833-1106-4F66-9710-D9F42A347B3F}" srcOrd="1" destOrd="0" presId="urn:microsoft.com/office/officeart/2005/8/layout/bProcess3"/>
    <dgm:cxn modelId="{D0B95AB3-08A3-48CD-8D4B-7361215210F8}" type="presParOf" srcId="{C0794833-1106-4F66-9710-D9F42A347B3F}" destId="{CC3AF2C8-1ABA-42E3-B65E-63F243C657FC}" srcOrd="0" destOrd="0" presId="urn:microsoft.com/office/officeart/2005/8/layout/bProcess3"/>
    <dgm:cxn modelId="{68AB30F4-2612-4535-AEA9-30BAAAA3FB2D}" type="presParOf" srcId="{B55BE2A9-379D-448D-892B-3F447B4F3858}" destId="{C684C3AA-E119-4A1E-8873-C4E7C7AE8D73}" srcOrd="2" destOrd="0" presId="urn:microsoft.com/office/officeart/2005/8/layout/bProcess3"/>
    <dgm:cxn modelId="{0555A398-4509-46FD-A41B-32052A0B22BF}" type="presParOf" srcId="{B55BE2A9-379D-448D-892B-3F447B4F3858}" destId="{4E913B18-1658-4F57-820B-5B305F878171}" srcOrd="3" destOrd="0" presId="urn:microsoft.com/office/officeart/2005/8/layout/bProcess3"/>
    <dgm:cxn modelId="{7E0FD509-CE04-40D5-B5F7-472E4CDFD121}" type="presParOf" srcId="{4E913B18-1658-4F57-820B-5B305F878171}" destId="{09D891B8-A6BA-4DE8-B156-320E81E3F1A7}" srcOrd="0" destOrd="0" presId="urn:microsoft.com/office/officeart/2005/8/layout/bProcess3"/>
    <dgm:cxn modelId="{3B7A3DB6-1168-4A12-A48F-DDA811831CB3}" type="presParOf" srcId="{B55BE2A9-379D-448D-892B-3F447B4F3858}" destId="{0A9E2E52-F02B-434B-B9E2-191077ADD91A}" srcOrd="4" destOrd="0" presId="urn:microsoft.com/office/officeart/2005/8/layout/bProcess3"/>
    <dgm:cxn modelId="{E1F44D9D-9590-4EAB-B724-DC719B35298B}" type="presParOf" srcId="{B55BE2A9-379D-448D-892B-3F447B4F3858}" destId="{9581310A-964A-403F-8BCC-F0F52B04D372}" srcOrd="5" destOrd="0" presId="urn:microsoft.com/office/officeart/2005/8/layout/bProcess3"/>
    <dgm:cxn modelId="{2A53802B-6E30-4918-925A-8EE06364497F}" type="presParOf" srcId="{9581310A-964A-403F-8BCC-F0F52B04D372}" destId="{D92F01FB-6B12-4426-A2ED-936CFAAA44EF}" srcOrd="0" destOrd="0" presId="urn:microsoft.com/office/officeart/2005/8/layout/bProcess3"/>
    <dgm:cxn modelId="{3D1DB493-3FF0-4DEF-B1D0-83DE7EA14AB1}" type="presParOf" srcId="{B55BE2A9-379D-448D-892B-3F447B4F3858}" destId="{8D7C00E8-2512-4344-96A8-ACEE2815E04B}" srcOrd="6" destOrd="0" presId="urn:microsoft.com/office/officeart/2005/8/layout/bProcess3"/>
    <dgm:cxn modelId="{F7D00786-90A5-4755-B888-9FE95DA858B6}" type="presParOf" srcId="{B55BE2A9-379D-448D-892B-3F447B4F3858}" destId="{F95CD602-F5E8-46A6-A986-CCBBC7C492BD}" srcOrd="7" destOrd="0" presId="urn:microsoft.com/office/officeart/2005/8/layout/bProcess3"/>
    <dgm:cxn modelId="{12C840B2-5985-481A-8EF9-C10842253252}" type="presParOf" srcId="{F95CD602-F5E8-46A6-A986-CCBBC7C492BD}" destId="{112886E6-D95B-45D8-A10D-33C42B60D4D3}" srcOrd="0" destOrd="0" presId="urn:microsoft.com/office/officeart/2005/8/layout/bProcess3"/>
    <dgm:cxn modelId="{6E8FCFDD-2FA8-4CB5-8112-6EEBC39B9ABD}" type="presParOf" srcId="{B55BE2A9-379D-448D-892B-3F447B4F3858}" destId="{23903ED2-AB69-4BE0-9BF4-4D97AF33E98B}" srcOrd="8" destOrd="0" presId="urn:microsoft.com/office/officeart/2005/8/layout/bProcess3"/>
    <dgm:cxn modelId="{AA050B9B-564F-4B2C-AD71-2DF4F25F9E65}" type="presParOf" srcId="{B55BE2A9-379D-448D-892B-3F447B4F3858}" destId="{241B6B9A-9B84-4DD0-AC02-BE94300A5213}" srcOrd="9" destOrd="0" presId="urn:microsoft.com/office/officeart/2005/8/layout/bProcess3"/>
    <dgm:cxn modelId="{821E37E5-0C2E-4D1C-8AA8-028B1D60674C}" type="presParOf" srcId="{241B6B9A-9B84-4DD0-AC02-BE94300A5213}" destId="{7A49BC9B-B4FB-4B77-B790-C78BC2A0A9F1}" srcOrd="0" destOrd="0" presId="urn:microsoft.com/office/officeart/2005/8/layout/bProcess3"/>
    <dgm:cxn modelId="{3B594A23-6F99-4661-9DDC-4DB3E3A0AD42}" type="presParOf" srcId="{B55BE2A9-379D-448D-892B-3F447B4F3858}" destId="{2DB78658-9BA8-42F0-9987-2117E4550F24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94833-1106-4F66-9710-D9F42A347B3F}">
      <dsp:nvSpPr>
        <dsp:cNvPr id="0" name=""/>
        <dsp:cNvSpPr/>
      </dsp:nvSpPr>
      <dsp:spPr>
        <a:xfrm>
          <a:off x="1610443" y="871021"/>
          <a:ext cx="3392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923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70814" y="914892"/>
        <a:ext cx="18491" cy="3698"/>
      </dsp:txXfrm>
    </dsp:sp>
    <dsp:sp modelId="{6BBA730D-7EC9-4CAF-86C3-DC4529E63681}">
      <dsp:nvSpPr>
        <dsp:cNvPr id="0" name=""/>
        <dsp:cNvSpPr/>
      </dsp:nvSpPr>
      <dsp:spPr>
        <a:xfrm>
          <a:off x="4271" y="434349"/>
          <a:ext cx="1607971" cy="9647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Trigger everyday morning at 8 AM local time for the user</a:t>
          </a:r>
        </a:p>
      </dsp:txBody>
      <dsp:txXfrm>
        <a:off x="4271" y="434349"/>
        <a:ext cx="1607971" cy="964782"/>
      </dsp:txXfrm>
    </dsp:sp>
    <dsp:sp modelId="{4E913B18-1658-4F57-820B-5B305F878171}">
      <dsp:nvSpPr>
        <dsp:cNvPr id="0" name=""/>
        <dsp:cNvSpPr/>
      </dsp:nvSpPr>
      <dsp:spPr>
        <a:xfrm>
          <a:off x="3588248" y="871021"/>
          <a:ext cx="3392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9233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48619" y="914892"/>
        <a:ext cx="18491" cy="3698"/>
      </dsp:txXfrm>
    </dsp:sp>
    <dsp:sp modelId="{C684C3AA-E119-4A1E-8873-C4E7C7AE8D73}">
      <dsp:nvSpPr>
        <dsp:cNvPr id="0" name=""/>
        <dsp:cNvSpPr/>
      </dsp:nvSpPr>
      <dsp:spPr>
        <a:xfrm>
          <a:off x="1982076" y="434349"/>
          <a:ext cx="1607971" cy="9647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Fetch the user’s calendar events for that day</a:t>
          </a:r>
        </a:p>
      </dsp:txBody>
      <dsp:txXfrm>
        <a:off x="1982076" y="434349"/>
        <a:ext cx="1607971" cy="964782"/>
      </dsp:txXfrm>
    </dsp:sp>
    <dsp:sp modelId="{9581310A-964A-403F-8BCC-F0F52B04D372}">
      <dsp:nvSpPr>
        <dsp:cNvPr id="0" name=""/>
        <dsp:cNvSpPr/>
      </dsp:nvSpPr>
      <dsp:spPr>
        <a:xfrm>
          <a:off x="808257" y="1397332"/>
          <a:ext cx="3955610" cy="339233"/>
        </a:xfrm>
        <a:custGeom>
          <a:avLst/>
          <a:gdLst/>
          <a:ahLst/>
          <a:cxnLst/>
          <a:rect l="0" t="0" r="0" b="0"/>
          <a:pathLst>
            <a:path>
              <a:moveTo>
                <a:pt x="3955610" y="0"/>
              </a:moveTo>
              <a:lnTo>
                <a:pt x="3955610" y="186716"/>
              </a:lnTo>
              <a:lnTo>
                <a:pt x="0" y="186716"/>
              </a:lnTo>
              <a:lnTo>
                <a:pt x="0" y="339233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86740" y="1565100"/>
        <a:ext cx="198643" cy="3698"/>
      </dsp:txXfrm>
    </dsp:sp>
    <dsp:sp modelId="{0A9E2E52-F02B-434B-B9E2-191077ADD91A}">
      <dsp:nvSpPr>
        <dsp:cNvPr id="0" name=""/>
        <dsp:cNvSpPr/>
      </dsp:nvSpPr>
      <dsp:spPr>
        <a:xfrm>
          <a:off x="3959881" y="434349"/>
          <a:ext cx="1607971" cy="9647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Use any customer information to fetch sales information from Salesforce</a:t>
          </a:r>
        </a:p>
      </dsp:txBody>
      <dsp:txXfrm>
        <a:off x="3959881" y="434349"/>
        <a:ext cx="1607971" cy="964782"/>
      </dsp:txXfrm>
    </dsp:sp>
    <dsp:sp modelId="{F95CD602-F5E8-46A6-A986-CCBBC7C492BD}">
      <dsp:nvSpPr>
        <dsp:cNvPr id="0" name=""/>
        <dsp:cNvSpPr/>
      </dsp:nvSpPr>
      <dsp:spPr>
        <a:xfrm>
          <a:off x="1610443" y="2205637"/>
          <a:ext cx="3392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9233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70814" y="2249508"/>
        <a:ext cx="18491" cy="3698"/>
      </dsp:txXfrm>
    </dsp:sp>
    <dsp:sp modelId="{8D7C00E8-2512-4344-96A8-ACEE2815E04B}">
      <dsp:nvSpPr>
        <dsp:cNvPr id="0" name=""/>
        <dsp:cNvSpPr/>
      </dsp:nvSpPr>
      <dsp:spPr>
        <a:xfrm>
          <a:off x="4271" y="1768966"/>
          <a:ext cx="1607971" cy="9647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Use email address to get last interactions from Email</a:t>
          </a:r>
        </a:p>
      </dsp:txBody>
      <dsp:txXfrm>
        <a:off x="4271" y="1768966"/>
        <a:ext cx="1607971" cy="964782"/>
      </dsp:txXfrm>
    </dsp:sp>
    <dsp:sp modelId="{241B6B9A-9B84-4DD0-AC02-BE94300A5213}">
      <dsp:nvSpPr>
        <dsp:cNvPr id="0" name=""/>
        <dsp:cNvSpPr/>
      </dsp:nvSpPr>
      <dsp:spPr>
        <a:xfrm>
          <a:off x="3588248" y="2205637"/>
          <a:ext cx="3392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9233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48619" y="2249508"/>
        <a:ext cx="18491" cy="3698"/>
      </dsp:txXfrm>
    </dsp:sp>
    <dsp:sp modelId="{23903ED2-AB69-4BE0-9BF4-4D97AF33E98B}">
      <dsp:nvSpPr>
        <dsp:cNvPr id="0" name=""/>
        <dsp:cNvSpPr/>
      </dsp:nvSpPr>
      <dsp:spPr>
        <a:xfrm>
          <a:off x="1982076" y="1768966"/>
          <a:ext cx="1607971" cy="96478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Get additional content relevant for this conversation</a:t>
          </a:r>
        </a:p>
      </dsp:txBody>
      <dsp:txXfrm>
        <a:off x="1982076" y="1768966"/>
        <a:ext cx="1607971" cy="964782"/>
      </dsp:txXfrm>
    </dsp:sp>
    <dsp:sp modelId="{2DB78658-9BA8-42F0-9987-2117E4550F24}">
      <dsp:nvSpPr>
        <dsp:cNvPr id="0" name=""/>
        <dsp:cNvSpPr/>
      </dsp:nvSpPr>
      <dsp:spPr>
        <a:xfrm>
          <a:off x="3959881" y="1768966"/>
          <a:ext cx="1607971" cy="9647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Notify the user about relevant content within each meeting invitation</a:t>
          </a:r>
        </a:p>
      </dsp:txBody>
      <dsp:txXfrm>
        <a:off x="3959881" y="1768966"/>
        <a:ext cx="1607971" cy="964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F9B4B-26DC-4921-8AA3-D2F0773EB2CC}" type="datetimeFigureOut">
              <a:rPr lang="en-US" smtClean="0"/>
              <a:t>6/1/20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E8152-270D-42EB-8687-ED37506C6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95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9613E-A27D-EC49-B6C5-636193AC00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96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9613E-A27D-EC49-B6C5-636193AC00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42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E8152-270D-42EB-8687-ED37506C66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53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E8152-270D-42EB-8687-ED37506C66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37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E8152-270D-42EB-8687-ED37506C66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32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E8152-270D-42EB-8687-ED37506C66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3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E8152-270D-42EB-8687-ED37506C66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868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E8152-270D-42EB-8687-ED37506C66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21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E8152-270D-42EB-8687-ED37506C66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964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9613E-A27D-EC49-B6C5-636193AC00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085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66DC4-F5EF-7B41-8F29-0E6E83C6C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48BCF6-2B2C-CB48-9C0A-12AAA9AD7B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391E6-2E1A-8647-8AA6-752660E5AE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9101624B-3E7C-6C49-8F3A-3A4B7A519ED9}" type="datetime1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5857E-55F0-FA47-AD84-8F0647562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80A0E-2C0B-7E49-B9C1-EF32603F3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A98954-0464-3445-A709-2ABB993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4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4284F-8C18-CF4A-AA9D-8E72ADF16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CBF9A-BE2F-854B-8E1F-28DA0D02D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4752"/>
            <a:ext cx="10515600" cy="47322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295B5-97EA-124B-93B0-DD253D13EE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ECD1A888-62A4-E841-BED6-848F507ED800}" type="datetime1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F8AB0-70CB-244D-9D3D-EDF3454C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E4E59-1ABE-464D-807D-271A68A85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A98954-0464-3445-A709-2ABB993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101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0189C-D22E-454B-A261-F1E5B38BF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B1D14-E035-424D-BB24-CAFD7DAE5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0004E-2EA6-544B-AA68-63C7D772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4E7B44E4-6A1F-3141-AB9C-363394B858D2}" type="datetime1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D5292-005C-DA42-90E3-13F77D01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641A1-122F-3A41-9B39-09A288DF4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A98954-0464-3445-A709-2ABB993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663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99390-F21D-3245-987F-54D3A71A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71E25-8FBF-5C49-A239-A428E11789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21D89E-183E-9346-B802-0B9DFA058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5CBB74-03BF-334F-9217-39C7133F2E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EC390125-154A-2D47-883A-0391206973E3}" type="datetime1">
              <a:rPr lang="en-US" smtClean="0"/>
              <a:t>6/1/20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6FDFFB-0232-484F-BD32-3BE43FF54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20293-215C-A446-8C34-D8FE37645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A98954-0464-3445-A709-2ABB993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04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A3DA2-3770-2542-B9BA-A3BC8D791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72C84-085B-F84B-A55C-1A2F307E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B5E917-38D2-BD4E-B605-E88A82AF0C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98C9D4-A170-364B-8D1C-18F67708BA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7E9FF-C64E-6D4F-84D3-663579A2A0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75AC20-E072-3B46-B857-BA6B9CF6C0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B91095F9-42BD-384C-B9A2-38BADE75400E}" type="datetime1">
              <a:rPr lang="en-US" smtClean="0"/>
              <a:t>6/1/20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05C4F2-5848-D24D-910A-E2A69991A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DA05FE-D885-134D-B17E-4E22BC57C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A98954-0464-3445-A709-2ABB993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84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8E4C2-83AA-B84D-84A1-FCF75DD9C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7563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96C90F-2FF5-D243-BDC1-3300311A2C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A5F0E79A-DC3E-FB4D-AB0A-72A087568CA6}" type="datetime1">
              <a:rPr lang="en-US" smtClean="0"/>
              <a:t>6/1/20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D0D35-959C-2A4A-9218-801CF8FE8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79B8EA-9931-094F-8201-E716AEA73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A98954-0464-3445-A709-2ABB993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253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6E9321-0E5B-8649-B620-E83F08E9BB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916C740C-BEF6-9243-A85B-5AF4EF2EBF46}" type="datetime1">
              <a:rPr lang="en-US" smtClean="0"/>
              <a:t>6/1/20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1937C0-EFD2-784C-83C6-E3321B5CC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C6807-158E-DD4D-8EA8-D8C73A65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A98954-0464-3445-A709-2ABB993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5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23AAF-67CD-1645-BB20-1FA317C4B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F6366-716F-734D-A2AB-0D347C886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1FB64-73A2-364A-98EE-943F5F811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F1F91E-F986-5E40-9F4E-721E854E41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E55E3795-F0A2-B64A-8DAC-566394A0088B}" type="datetime1">
              <a:rPr lang="en-US" smtClean="0"/>
              <a:t>6/1/20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1A6F90-6528-4343-8B80-09EAFB479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A1E832-5966-6546-8CEB-C79CB07DF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A98954-0464-3445-A709-2ABB993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56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0B8B6-F2E3-1048-91E4-FB5AD2BA5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4FBD6-CD3F-584F-8E94-B8D4979DC8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DA507-267F-5740-AF48-908719337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FE3F7F-B773-334F-B160-77CBE934DB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9D12B31C-111F-474E-ACA1-BE782C840A0A}" type="datetime1">
              <a:rPr lang="en-US" smtClean="0"/>
              <a:t>6/1/20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86AC5-CA78-A345-84D7-5497E8D29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71C93-CCD7-1D4F-9E65-587504919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A98954-0464-3445-A709-2ABB993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0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72F8-BF55-BD4B-A47D-7B6FC4FCD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FDB044-BC45-9C49-BCD1-22ECB9AC6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3E1E5-A87E-4140-B783-D772A63E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5E8A128A-8767-EF4D-A836-0FAA85A377DA}" type="datetime1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65BA5-48F9-AB49-8F94-ADD6B02EF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75DD7-500C-4841-8918-CC313DB9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A98954-0464-3445-A709-2ABB993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9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880BB8-9991-7749-9CE1-6EF360AA61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5C67D3-2297-A747-8DFC-B0D825EF1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4CE6A-FF7E-5746-8ACA-B9E3805755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07C5C8D2-7A57-8645-AAB4-D814BEF1DE05}" type="datetime1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4BAE5-B5DC-0C47-B1B5-C83F21C7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ED0CA-2D36-C44B-AFC2-3885A5482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A98954-0464-3445-A709-2ABB993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755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237A2-F0AB-4E01-9D48-672B777A88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9817"/>
            <a:ext cx="2743200" cy="365125"/>
          </a:xfrm>
          <a:prstGeom prst="rect">
            <a:avLst/>
          </a:prstGeom>
        </p:spPr>
        <p:txBody>
          <a:bodyPr/>
          <a:lstStyle/>
          <a:p>
            <a:fld id="{5ED9648E-9719-FC4D-9616-4037F3B38786}" type="datetime1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E81D4-B67C-4AF1-A9C2-0B087A24A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8104C-A0A1-403D-8F3C-B2EC1D2FD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359276FE-DD99-4384-B12E-6EE08A64CA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17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9669D01-0D89-DB4D-9929-664E8D5254B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-1375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C5ABC5-6E53-2644-931A-45FD9F726E10}"/>
                </a:ext>
              </a:extLst>
            </p:cNvPr>
            <p:cNvSpPr/>
            <p:nvPr/>
          </p:nvSpPr>
          <p:spPr>
            <a:xfrm>
              <a:off x="0" y="-1375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F1F4F6"/>
                </a:gs>
                <a:gs pos="83000">
                  <a:srgbClr val="F1F4F6"/>
                </a:gs>
                <a:gs pos="100000">
                  <a:srgbClr val="F1F4F6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+mj-lt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93D1A18-A78D-5E40-A8F8-B792F8902044}"/>
                </a:ext>
              </a:extLst>
            </p:cNvPr>
            <p:cNvCxnSpPr>
              <a:cxnSpLocks/>
            </p:cNvCxnSpPr>
            <p:nvPr/>
          </p:nvCxnSpPr>
          <p:spPr>
            <a:xfrm>
              <a:off x="1076446" y="6349941"/>
              <a:ext cx="1013489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Diamond 11">
              <a:extLst>
                <a:ext uri="{FF2B5EF4-FFF2-40B4-BE49-F238E27FC236}">
                  <a16:creationId xmlns:a16="http://schemas.microsoft.com/office/drawing/2014/main" id="{A116212A-8E73-7247-B5AA-4573E9FC3198}"/>
                </a:ext>
              </a:extLst>
            </p:cNvPr>
            <p:cNvSpPr/>
            <p:nvPr/>
          </p:nvSpPr>
          <p:spPr>
            <a:xfrm>
              <a:off x="11643654" y="6349656"/>
              <a:ext cx="133589" cy="133589"/>
            </a:xfrm>
            <a:prstGeom prst="diamond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Diamond 12">
              <a:extLst>
                <a:ext uri="{FF2B5EF4-FFF2-40B4-BE49-F238E27FC236}">
                  <a16:creationId xmlns:a16="http://schemas.microsoft.com/office/drawing/2014/main" id="{E03B87CA-F770-384B-9695-C33B41AE3EA3}"/>
                </a:ext>
              </a:extLst>
            </p:cNvPr>
            <p:cNvSpPr/>
            <p:nvPr/>
          </p:nvSpPr>
          <p:spPr>
            <a:xfrm>
              <a:off x="11487291" y="6159587"/>
              <a:ext cx="100368" cy="100368"/>
            </a:xfrm>
            <a:prstGeom prst="diamond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10CD58C9-E030-A846-9123-56B4FD64E57D}"/>
                </a:ext>
              </a:extLst>
            </p:cNvPr>
            <p:cNvSpPr/>
            <p:nvPr/>
          </p:nvSpPr>
          <p:spPr>
            <a:xfrm>
              <a:off x="11358353" y="6258820"/>
              <a:ext cx="196495" cy="196496"/>
            </a:xfrm>
            <a:prstGeom prst="diamond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824ADA5-A5DB-654E-89D4-05525964D677}"/>
                </a:ext>
              </a:extLst>
            </p:cNvPr>
            <p:cNvGrpSpPr/>
            <p:nvPr/>
          </p:nvGrpSpPr>
          <p:grpSpPr>
            <a:xfrm>
              <a:off x="572749" y="6142926"/>
              <a:ext cx="407912" cy="408079"/>
              <a:chOff x="1214073" y="326809"/>
              <a:chExt cx="2295352" cy="2289975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6E858B6-3A17-B945-A00A-DE3DA15D36C1}"/>
                  </a:ext>
                </a:extLst>
              </p:cNvPr>
              <p:cNvSpPr/>
              <p:nvPr/>
            </p:nvSpPr>
            <p:spPr>
              <a:xfrm rot="18841497">
                <a:off x="1615449" y="790759"/>
                <a:ext cx="1426052" cy="14260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7" name="Picture 16" descr="BackflipT_logo@2x.png">
                <a:extLst>
                  <a:ext uri="{FF2B5EF4-FFF2-40B4-BE49-F238E27FC236}">
                    <a16:creationId xmlns:a16="http://schemas.microsoft.com/office/drawing/2014/main" id="{A22B2C55-B241-7C49-A301-3492FA6E3C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4073" y="326809"/>
                <a:ext cx="2295352" cy="2289975"/>
              </a:xfrm>
              <a:prstGeom prst="rect">
                <a:avLst/>
              </a:prstGeom>
            </p:spPr>
          </p:pic>
        </p:grp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DFBF45-9BF7-104E-B5AF-E1408F4FA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95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A739C-34B4-7341-8A81-757AB4A7B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D337733-6BF6-804A-9B02-F9ADE952CE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BA98954-0464-3445-A709-2ABB9939E1F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5B59CC3-D9D3-3242-AB60-FE952EE913DF}"/>
              </a:ext>
            </a:extLst>
          </p:cNvPr>
          <p:cNvCxnSpPr>
            <a:cxnSpLocks/>
          </p:cNvCxnSpPr>
          <p:nvPr userDrawn="1"/>
        </p:nvCxnSpPr>
        <p:spPr>
          <a:xfrm>
            <a:off x="660618" y="869504"/>
            <a:ext cx="1074878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62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2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1.png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media1.m4a"/><Relationship Id="rId7" Type="http://schemas.openxmlformats.org/officeDocument/2006/relationships/notesSlide" Target="../notesSlides/notesSlide9.xml"/><Relationship Id="rId2" Type="http://schemas.microsoft.com/office/2007/relationships/media" Target="../media/media1.m4a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6.xml"/><Relationship Id="rId5" Type="http://schemas.openxmlformats.org/officeDocument/2006/relationships/audio" Target="../media/media2.m4a"/><Relationship Id="rId10" Type="http://schemas.openxmlformats.org/officeDocument/2006/relationships/image" Target="../media/image18.png"/><Relationship Id="rId4" Type="http://schemas.microsoft.com/office/2007/relationships/media" Target="../media/media2.m4a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3.m4a"/><Relationship Id="rId7" Type="http://schemas.openxmlformats.org/officeDocument/2006/relationships/notesSlide" Target="../notesSlides/notesSlide10.xml"/><Relationship Id="rId2" Type="http://schemas.microsoft.com/office/2007/relationships/media" Target="../media/media3.m4a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12.xml"/><Relationship Id="rId5" Type="http://schemas.openxmlformats.org/officeDocument/2006/relationships/audio" Target="../media/media4.m4a"/><Relationship Id="rId4" Type="http://schemas.microsoft.com/office/2007/relationships/media" Target="../media/media4.m4a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78057E-7198-4757-B498-2503974A16A6}"/>
              </a:ext>
            </a:extLst>
          </p:cNvPr>
          <p:cNvSpPr txBox="1"/>
          <p:nvPr/>
        </p:nvSpPr>
        <p:spPr>
          <a:xfrm>
            <a:off x="3843539" y="2013098"/>
            <a:ext cx="66930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Introducing </a:t>
            </a:r>
            <a:r>
              <a:rPr lang="en-US" sz="4400" dirty="0" err="1">
                <a:solidFill>
                  <a:srgbClr val="C00000"/>
                </a:solidFill>
              </a:rPr>
              <a:t>Backflipt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A78336F-11E1-447C-98BD-D721BE7EA51A}"/>
              </a:ext>
            </a:extLst>
          </p:cNvPr>
          <p:cNvSpPr/>
          <p:nvPr/>
        </p:nvSpPr>
        <p:spPr>
          <a:xfrm>
            <a:off x="3843539" y="2684427"/>
            <a:ext cx="70341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Intelligent Middleware for </a:t>
            </a:r>
          </a:p>
          <a:p>
            <a:r>
              <a:rPr lang="en-US" sz="2400" dirty="0"/>
              <a:t>Intelligent Content Management </a:t>
            </a:r>
          </a:p>
        </p:txBody>
      </p:sp>
      <p:pic>
        <p:nvPicPr>
          <p:cNvPr id="53" name="Picture 52" descr="Backflipt-Logo-HD.png">
            <a:extLst>
              <a:ext uri="{FF2B5EF4-FFF2-40B4-BE49-F238E27FC236}">
                <a16:creationId xmlns:a16="http://schemas.microsoft.com/office/drawing/2014/main" id="{2C86057F-89BB-449D-BD7A-E2142246F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908" y="2282394"/>
            <a:ext cx="1312047" cy="131204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29D3A3-B322-A84A-98BF-D9C21D49D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6FE-DD99-4384-B12E-6EE08A64CA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4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31"/>
    </mc:Choice>
    <mc:Fallback xmlns="">
      <p:transition spd="slow" advTm="11931"/>
    </mc:Fallback>
  </mc:AlternateContent>
  <p:extLst>
    <p:ext uri="{E180D4A7-C9FB-4DFB-919C-405C955672EB}">
      <p14:showEvtLst xmlns:p14="http://schemas.microsoft.com/office/powerpoint/2010/main">
        <p14:playEvt time="20" objId="4"/>
        <p14:stopEvt time="11931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6A78336F-11E1-447C-98BD-D721BE7EA51A}"/>
              </a:ext>
            </a:extLst>
          </p:cNvPr>
          <p:cNvSpPr/>
          <p:nvPr/>
        </p:nvSpPr>
        <p:spPr>
          <a:xfrm>
            <a:off x="771866" y="1292559"/>
            <a:ext cx="66443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Surfacing</a:t>
            </a:r>
            <a:r>
              <a:rPr lang="en-US" sz="2000" b="1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most relevant content or information at the point of interaction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2A5A95-EE28-4C9D-881E-2E4E5CB0E84F}"/>
              </a:ext>
            </a:extLst>
          </p:cNvPr>
          <p:cNvSpPr/>
          <p:nvPr/>
        </p:nvSpPr>
        <p:spPr>
          <a:xfrm>
            <a:off x="771866" y="2552714"/>
            <a:ext cx="6644332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1A5B4"/>
                </a:solidFill>
                <a:latin typeface="+mj-lt"/>
              </a:rPr>
              <a:t>Surfacing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means suggesting contextually-relevant content or information at the right time, in the right format and the right application relevant to an interaction</a:t>
            </a: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It accomplishes this by tracking previous behavior and interests of a user and her/his network - and then correlating relevant content and information with those interests using Machine Learning and AI techniques</a:t>
            </a: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A6565F-4633-5C4E-8362-244E41EFC819}"/>
              </a:ext>
            </a:extLst>
          </p:cNvPr>
          <p:cNvGrpSpPr/>
          <p:nvPr/>
        </p:nvGrpSpPr>
        <p:grpSpPr>
          <a:xfrm>
            <a:off x="7821667" y="3706917"/>
            <a:ext cx="3476367" cy="1037355"/>
            <a:chOff x="8168589" y="1054551"/>
            <a:chExt cx="3128061" cy="1037355"/>
          </a:xfrm>
        </p:grpSpPr>
        <p:sp>
          <p:nvSpPr>
            <p:cNvPr id="31" name="Rectangle: Rounded Corners 50">
              <a:extLst>
                <a:ext uri="{FF2B5EF4-FFF2-40B4-BE49-F238E27FC236}">
                  <a16:creationId xmlns:a16="http://schemas.microsoft.com/office/drawing/2014/main" id="{32D7FE70-2308-3E41-BB30-6B7B79B68751}"/>
                </a:ext>
              </a:extLst>
            </p:cNvPr>
            <p:cNvSpPr/>
            <p:nvPr/>
          </p:nvSpPr>
          <p:spPr>
            <a:xfrm>
              <a:off x="8168589" y="1054551"/>
              <a:ext cx="3128061" cy="103735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pic>
          <p:nvPicPr>
            <p:cNvPr id="32" name="Picture 22" descr="Related image">
              <a:extLst>
                <a:ext uri="{FF2B5EF4-FFF2-40B4-BE49-F238E27FC236}">
                  <a16:creationId xmlns:a16="http://schemas.microsoft.com/office/drawing/2014/main" id="{6CD01F2F-03E7-404C-AB4C-793849349D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1400" y="1252545"/>
              <a:ext cx="424952" cy="573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53CA3C6-98C7-CA4E-8A95-E228BEE6C3EE}"/>
                </a:ext>
              </a:extLst>
            </p:cNvPr>
            <p:cNvSpPr/>
            <p:nvPr/>
          </p:nvSpPr>
          <p:spPr>
            <a:xfrm>
              <a:off x="8740047" y="1113426"/>
              <a:ext cx="2523083" cy="8624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Service Engineer 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Trending insights from other engineers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Successful resolutions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New information that help resolve tickets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F592BD-1899-804F-93D5-FF21D1D6C65D}"/>
              </a:ext>
            </a:extLst>
          </p:cNvPr>
          <p:cNvGrpSpPr/>
          <p:nvPr/>
        </p:nvGrpSpPr>
        <p:grpSpPr>
          <a:xfrm>
            <a:off x="7806409" y="4848070"/>
            <a:ext cx="3506880" cy="1207853"/>
            <a:chOff x="8279094" y="4787140"/>
            <a:chExt cx="3155517" cy="1207853"/>
          </a:xfrm>
        </p:grpSpPr>
        <p:sp>
          <p:nvSpPr>
            <p:cNvPr id="25" name="Rectangle: Rounded Corners 56">
              <a:extLst>
                <a:ext uri="{FF2B5EF4-FFF2-40B4-BE49-F238E27FC236}">
                  <a16:creationId xmlns:a16="http://schemas.microsoft.com/office/drawing/2014/main" id="{D770ADDC-C9A1-064F-8D51-4EB4872A7256}"/>
                </a:ext>
              </a:extLst>
            </p:cNvPr>
            <p:cNvSpPr/>
            <p:nvPr/>
          </p:nvSpPr>
          <p:spPr>
            <a:xfrm>
              <a:off x="8279094" y="4787140"/>
              <a:ext cx="3141791" cy="120785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022F0F5-37D4-5E41-903E-B90902E3B7E6}"/>
                </a:ext>
              </a:extLst>
            </p:cNvPr>
            <p:cNvSpPr/>
            <p:nvPr/>
          </p:nvSpPr>
          <p:spPr>
            <a:xfrm>
              <a:off x="8850585" y="4823632"/>
              <a:ext cx="2584026" cy="10668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Doctor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Daily schedule of patients’ records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Latest news and insights relevant to the patient conversation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Treatments, that are trending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Drug updates and alerts</a:t>
              </a:r>
            </a:p>
          </p:txBody>
        </p:sp>
        <p:pic>
          <p:nvPicPr>
            <p:cNvPr id="27" name="Picture 28" descr="Image result for woman doctor icon">
              <a:extLst>
                <a:ext uri="{FF2B5EF4-FFF2-40B4-BE49-F238E27FC236}">
                  <a16:creationId xmlns:a16="http://schemas.microsoft.com/office/drawing/2014/main" id="{A0D96AB2-A214-4E41-82A6-557D9D11F0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56"/>
            <a:stretch/>
          </p:blipFill>
          <p:spPr bwMode="auto">
            <a:xfrm>
              <a:off x="8425634" y="5156763"/>
              <a:ext cx="411226" cy="4686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2F03619-AE26-DF4C-BDF0-B035D52443F8}"/>
              </a:ext>
            </a:extLst>
          </p:cNvPr>
          <p:cNvGrpSpPr/>
          <p:nvPr/>
        </p:nvGrpSpPr>
        <p:grpSpPr>
          <a:xfrm>
            <a:off x="7821667" y="1403029"/>
            <a:ext cx="3557181" cy="1048350"/>
            <a:chOff x="8168588" y="3643627"/>
            <a:chExt cx="3200778" cy="1048350"/>
          </a:xfrm>
        </p:grpSpPr>
        <p:sp>
          <p:nvSpPr>
            <p:cNvPr id="22" name="Rectangle: Rounded Corners 59">
              <a:extLst>
                <a:ext uri="{FF2B5EF4-FFF2-40B4-BE49-F238E27FC236}">
                  <a16:creationId xmlns:a16="http://schemas.microsoft.com/office/drawing/2014/main" id="{D232B377-91BA-0A4C-BCEF-F968AD234758}"/>
                </a:ext>
              </a:extLst>
            </p:cNvPr>
            <p:cNvSpPr/>
            <p:nvPr/>
          </p:nvSpPr>
          <p:spPr>
            <a:xfrm>
              <a:off x="8168588" y="3643627"/>
              <a:ext cx="3113425" cy="10483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BA2512E-1BD7-DE4A-878B-BAD345F21EFA}"/>
                </a:ext>
              </a:extLst>
            </p:cNvPr>
            <p:cNvSpPr/>
            <p:nvPr/>
          </p:nvSpPr>
          <p:spPr>
            <a:xfrm>
              <a:off x="8783236" y="3748978"/>
              <a:ext cx="2586130" cy="7753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Sales Professional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Assets at fingertips for todays meetings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New assets that can help close a deal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Winning assets for my active deals</a:t>
              </a:r>
            </a:p>
          </p:txBody>
        </p:sp>
        <p:pic>
          <p:nvPicPr>
            <p:cNvPr id="24" name="Picture 24" descr="Image result for inside sales icon">
              <a:extLst>
                <a:ext uri="{FF2B5EF4-FFF2-40B4-BE49-F238E27FC236}">
                  <a16:creationId xmlns:a16="http://schemas.microsoft.com/office/drawing/2014/main" id="{6D6F7CAD-01AA-CA49-8116-EC21345E49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2513" y="3883983"/>
              <a:ext cx="576527" cy="539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0578DE6-E8A9-114B-B5F3-FBDCFEEED357}"/>
              </a:ext>
            </a:extLst>
          </p:cNvPr>
          <p:cNvGrpSpPr/>
          <p:nvPr/>
        </p:nvGrpSpPr>
        <p:grpSpPr>
          <a:xfrm>
            <a:off x="7837933" y="2552714"/>
            <a:ext cx="3557181" cy="1048350"/>
            <a:chOff x="7837933" y="2552714"/>
            <a:chExt cx="3557181" cy="1048350"/>
          </a:xfrm>
        </p:grpSpPr>
        <p:sp>
          <p:nvSpPr>
            <p:cNvPr id="34" name="Rectangle: Rounded Corners 59">
              <a:extLst>
                <a:ext uri="{FF2B5EF4-FFF2-40B4-BE49-F238E27FC236}">
                  <a16:creationId xmlns:a16="http://schemas.microsoft.com/office/drawing/2014/main" id="{EC6E2B18-4FFD-494D-BC7F-9B088C3B1D0C}"/>
                </a:ext>
              </a:extLst>
            </p:cNvPr>
            <p:cNvSpPr/>
            <p:nvPr/>
          </p:nvSpPr>
          <p:spPr>
            <a:xfrm>
              <a:off x="7837933" y="2552714"/>
              <a:ext cx="3460101" cy="10483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6997FCA-0182-144B-886E-FE8E43E0265A}"/>
                </a:ext>
              </a:extLst>
            </p:cNvPr>
            <p:cNvSpPr/>
            <p:nvPr/>
          </p:nvSpPr>
          <p:spPr>
            <a:xfrm>
              <a:off x="8521021" y="2621488"/>
              <a:ext cx="2874093" cy="927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Marketing Professional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Clustered collateral based on content, including duplicates and near-duplicates 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Most used, most successful in sales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050" dirty="0">
                  <a:solidFill>
                    <a:schemeClr val="bg2">
                      <a:lumMod val="50000"/>
                    </a:schemeClr>
                  </a:solidFill>
                </a:rPr>
                <a:t>Most read, most effective for customers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6D67D08-A431-1B4A-8858-C96AD231C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969266" y="2827189"/>
              <a:ext cx="472269" cy="494367"/>
            </a:xfrm>
            <a:prstGeom prst="rect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FACDD4-7D07-664A-BA09-193CF545A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6FE-DD99-4384-B12E-6EE08A64CA50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693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0125">
        <p:fade/>
      </p:transition>
    </mc:Choice>
    <mc:Fallback xmlns="">
      <p:transition spd="med" advTm="801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0" objId="8"/>
        <p14:stopEvt time="80125" objId="8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A8C19566-B47A-F64D-A640-FB241DF7C787}"/>
              </a:ext>
            </a:extLst>
          </p:cNvPr>
          <p:cNvSpPr/>
          <p:nvPr/>
        </p:nvSpPr>
        <p:spPr>
          <a:xfrm>
            <a:off x="1734312" y="879751"/>
            <a:ext cx="9619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bg2">
                    <a:lumMod val="50000"/>
                  </a:schemeClr>
                </a:solidFill>
              </a:rPr>
              <a:t>Backflipt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 builds knowledge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by collecting signals from multiple sources using existing user privileges, aggregating them and correlating them with other signals across the enterprise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6D3BC2-2A7B-8948-BAF6-14366D05509E}"/>
              </a:ext>
            </a:extLst>
          </p:cNvPr>
          <p:cNvGrpSpPr/>
          <p:nvPr/>
        </p:nvGrpSpPr>
        <p:grpSpPr>
          <a:xfrm>
            <a:off x="1808222" y="3085850"/>
            <a:ext cx="2050764" cy="2554487"/>
            <a:chOff x="1808222" y="3085850"/>
            <a:chExt cx="2050764" cy="2554487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CAA3C60-90C0-40DF-92F1-1303CC4E1DE3}"/>
                </a:ext>
              </a:extLst>
            </p:cNvPr>
            <p:cNvSpPr/>
            <p:nvPr/>
          </p:nvSpPr>
          <p:spPr>
            <a:xfrm>
              <a:off x="1808222" y="4255342"/>
              <a:ext cx="205076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7475" indent="-117475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Relevant Content from Applications, websites,  enterprise repositories</a:t>
              </a:r>
            </a:p>
            <a:p>
              <a:pPr marL="117475" indent="-117475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Relationships between content across different formats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0D06918-37DC-F44D-A34D-23967B4C7CE1}"/>
                </a:ext>
              </a:extLst>
            </p:cNvPr>
            <p:cNvGrpSpPr/>
            <p:nvPr/>
          </p:nvGrpSpPr>
          <p:grpSpPr>
            <a:xfrm>
              <a:off x="1808223" y="3085850"/>
              <a:ext cx="2027996" cy="949474"/>
              <a:chOff x="1666961" y="2695866"/>
              <a:chExt cx="2027996" cy="949474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16000"/>
                </a:prstClr>
              </a:outerShdw>
            </a:effectLst>
          </p:grpSpPr>
          <p:sp>
            <p:nvSpPr>
              <p:cNvPr id="65" name="Down Arrow 16">
                <a:extLst>
                  <a:ext uri="{FF2B5EF4-FFF2-40B4-BE49-F238E27FC236}">
                    <a16:creationId xmlns:a16="http://schemas.microsoft.com/office/drawing/2014/main" id="{9F1D533E-0F5F-4747-B280-BDB5E73C5982}"/>
                  </a:ext>
                </a:extLst>
              </p:cNvPr>
              <p:cNvSpPr/>
              <p:nvPr/>
            </p:nvSpPr>
            <p:spPr>
              <a:xfrm rot="10800000">
                <a:off x="1666961" y="2695866"/>
                <a:ext cx="2027996" cy="949474"/>
              </a:xfrm>
              <a:prstGeom prst="downArrow">
                <a:avLst>
                  <a:gd name="adj1" fmla="val 80035"/>
                  <a:gd name="adj2" fmla="val 1510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2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E6D2312-994B-6142-81D9-477B840678A2}"/>
                  </a:ext>
                </a:extLst>
              </p:cNvPr>
              <p:cNvSpPr txBox="1"/>
              <p:nvPr/>
            </p:nvSpPr>
            <p:spPr>
              <a:xfrm>
                <a:off x="2169443" y="2972162"/>
                <a:ext cx="1048813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567E89"/>
                    </a:solidFill>
                  </a:rPr>
                  <a:t>CONTENT </a:t>
                </a:r>
              </a:p>
              <a:p>
                <a:pPr algn="ctr"/>
                <a:r>
                  <a:rPr lang="en-US" sz="1600" b="1" dirty="0">
                    <a:solidFill>
                      <a:srgbClr val="567E89"/>
                    </a:solidFill>
                  </a:rPr>
                  <a:t>SIGNALS</a:t>
                </a:r>
                <a:endParaRPr lang="en-US" sz="2000" b="1" dirty="0">
                  <a:solidFill>
                    <a:srgbClr val="567E89"/>
                  </a:solidFill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6B41B54-6172-A045-926B-64E4060C625F}"/>
              </a:ext>
            </a:extLst>
          </p:cNvPr>
          <p:cNvGrpSpPr/>
          <p:nvPr/>
        </p:nvGrpSpPr>
        <p:grpSpPr>
          <a:xfrm>
            <a:off x="4159592" y="3085849"/>
            <a:ext cx="2039930" cy="2339044"/>
            <a:chOff x="4159592" y="3085849"/>
            <a:chExt cx="2039930" cy="233904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0ED6A8A-09C5-4315-82B2-4D6AAD3D2B29}"/>
                </a:ext>
              </a:extLst>
            </p:cNvPr>
            <p:cNvSpPr/>
            <p:nvPr/>
          </p:nvSpPr>
          <p:spPr>
            <a:xfrm>
              <a:off x="4159592" y="4255342"/>
              <a:ext cx="2039930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7475" indent="-117475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actions with content or similar content</a:t>
              </a:r>
            </a:p>
            <a:p>
              <a:pPr marL="117475" indent="-117475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Interactions with others</a:t>
              </a:r>
            </a:p>
            <a:p>
              <a:pPr marL="117475" indent="-117475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Historical behaviors and patterns</a:t>
              </a: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C12441AE-CC74-E445-A8CE-1899CF6EB086}"/>
                </a:ext>
              </a:extLst>
            </p:cNvPr>
            <p:cNvGrpSpPr/>
            <p:nvPr/>
          </p:nvGrpSpPr>
          <p:grpSpPr>
            <a:xfrm>
              <a:off x="4159592" y="3085849"/>
              <a:ext cx="2027996" cy="949474"/>
              <a:chOff x="1666961" y="2695866"/>
              <a:chExt cx="2027996" cy="949474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16000"/>
                </a:prstClr>
              </a:outerShdw>
            </a:effectLst>
          </p:grpSpPr>
          <p:sp>
            <p:nvSpPr>
              <p:cNvPr id="68" name="Down Arrow 16">
                <a:extLst>
                  <a:ext uri="{FF2B5EF4-FFF2-40B4-BE49-F238E27FC236}">
                    <a16:creationId xmlns:a16="http://schemas.microsoft.com/office/drawing/2014/main" id="{ABF7DC58-C5D1-1E43-95D8-C9C30896E954}"/>
                  </a:ext>
                </a:extLst>
              </p:cNvPr>
              <p:cNvSpPr/>
              <p:nvPr/>
            </p:nvSpPr>
            <p:spPr>
              <a:xfrm rot="10800000">
                <a:off x="1666961" y="2695866"/>
                <a:ext cx="2027996" cy="949474"/>
              </a:xfrm>
              <a:prstGeom prst="downArrow">
                <a:avLst>
                  <a:gd name="adj1" fmla="val 80035"/>
                  <a:gd name="adj2" fmla="val 1510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2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52EFC4C-6D77-6E48-A3FC-1E7600DFDE2E}"/>
                  </a:ext>
                </a:extLst>
              </p:cNvPr>
              <p:cNvSpPr txBox="1"/>
              <p:nvPr/>
            </p:nvSpPr>
            <p:spPr>
              <a:xfrm>
                <a:off x="2237635" y="2972162"/>
                <a:ext cx="912429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567E89"/>
                    </a:solidFill>
                  </a:rPr>
                  <a:t>PEOPLE </a:t>
                </a:r>
              </a:p>
              <a:p>
                <a:pPr algn="ctr"/>
                <a:r>
                  <a:rPr lang="en-US" sz="1600" b="1" dirty="0">
                    <a:solidFill>
                      <a:srgbClr val="567E89"/>
                    </a:solidFill>
                  </a:rPr>
                  <a:t>SIGNALS</a:t>
                </a:r>
                <a:endParaRPr lang="en-US" sz="2000" b="1" dirty="0">
                  <a:solidFill>
                    <a:srgbClr val="567E89"/>
                  </a:solidFill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C62EF03-BDA6-C243-98C5-523A19D71573}"/>
              </a:ext>
            </a:extLst>
          </p:cNvPr>
          <p:cNvGrpSpPr/>
          <p:nvPr/>
        </p:nvGrpSpPr>
        <p:grpSpPr>
          <a:xfrm>
            <a:off x="8838585" y="3057570"/>
            <a:ext cx="2786577" cy="2316525"/>
            <a:chOff x="8838585" y="3057570"/>
            <a:chExt cx="2786577" cy="231652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F2C79AB-EAC8-4945-A76C-5A63C9212EB4}"/>
                </a:ext>
              </a:extLst>
            </p:cNvPr>
            <p:cNvSpPr/>
            <p:nvPr/>
          </p:nvSpPr>
          <p:spPr>
            <a:xfrm>
              <a:off x="8838585" y="4204544"/>
              <a:ext cx="2786577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7475" indent="-117475">
                <a:buFont typeface="Wingdings" pitchFamily="2" charset="2"/>
                <a:buChar char="§"/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Calendar events</a:t>
              </a:r>
            </a:p>
            <a:p>
              <a:pPr marL="117475" indent="-117475">
                <a:buFont typeface="Wingdings" pitchFamily="2" charset="2"/>
                <a:buChar char="§"/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Documents or links shared, opened or downloaded </a:t>
              </a:r>
            </a:p>
            <a:p>
              <a:pPr marL="117475" indent="-117475">
                <a:buFont typeface="Wingdings" pitchFamily="2" charset="2"/>
                <a:buChar char="§"/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Content added or changed</a:t>
              </a:r>
            </a:p>
            <a:p>
              <a:pPr marL="117475" indent="-117475">
                <a:buFont typeface="Wingdings" pitchFamily="2" charset="2"/>
                <a:buChar char="§"/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Users added or changed</a:t>
              </a: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F372AF3-18F4-E545-9C26-64FE9B77CF38}"/>
                </a:ext>
              </a:extLst>
            </p:cNvPr>
            <p:cNvGrpSpPr/>
            <p:nvPr/>
          </p:nvGrpSpPr>
          <p:grpSpPr>
            <a:xfrm>
              <a:off x="8838585" y="3057570"/>
              <a:ext cx="2027996" cy="949474"/>
              <a:chOff x="1666961" y="2695866"/>
              <a:chExt cx="2027996" cy="949474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16000"/>
                </a:prstClr>
              </a:outerShdw>
            </a:effectLst>
          </p:grpSpPr>
          <p:sp>
            <p:nvSpPr>
              <p:cNvPr id="71" name="Down Arrow 16">
                <a:extLst>
                  <a:ext uri="{FF2B5EF4-FFF2-40B4-BE49-F238E27FC236}">
                    <a16:creationId xmlns:a16="http://schemas.microsoft.com/office/drawing/2014/main" id="{EEA758CF-F7EC-9D41-8CEA-E4EED6C84E70}"/>
                  </a:ext>
                </a:extLst>
              </p:cNvPr>
              <p:cNvSpPr/>
              <p:nvPr/>
            </p:nvSpPr>
            <p:spPr>
              <a:xfrm rot="10800000">
                <a:off x="1666961" y="2695866"/>
                <a:ext cx="2027996" cy="949474"/>
              </a:xfrm>
              <a:prstGeom prst="downArrow">
                <a:avLst>
                  <a:gd name="adj1" fmla="val 80035"/>
                  <a:gd name="adj2" fmla="val 1510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2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74F85239-E267-EB42-8B39-13F988828651}"/>
                  </a:ext>
                </a:extLst>
              </p:cNvPr>
              <p:cNvSpPr txBox="1"/>
              <p:nvPr/>
            </p:nvSpPr>
            <p:spPr>
              <a:xfrm>
                <a:off x="2237636" y="2972162"/>
                <a:ext cx="912429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567E89"/>
                    </a:solidFill>
                  </a:rPr>
                  <a:t>EVENT </a:t>
                </a:r>
              </a:p>
              <a:p>
                <a:pPr algn="ctr"/>
                <a:r>
                  <a:rPr lang="en-US" sz="1600" b="1" dirty="0">
                    <a:solidFill>
                      <a:srgbClr val="567E89"/>
                    </a:solidFill>
                  </a:rPr>
                  <a:t>SIGNALS</a:t>
                </a:r>
                <a:endParaRPr lang="en-US" sz="2000" b="1" dirty="0">
                  <a:solidFill>
                    <a:srgbClr val="567E89"/>
                  </a:solidFill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D3EDD50-CCA2-2148-8D5B-262D123551BC}"/>
              </a:ext>
            </a:extLst>
          </p:cNvPr>
          <p:cNvGrpSpPr/>
          <p:nvPr/>
        </p:nvGrpSpPr>
        <p:grpSpPr>
          <a:xfrm>
            <a:off x="6510960" y="3085850"/>
            <a:ext cx="2027996" cy="2288246"/>
            <a:chOff x="6510960" y="3085850"/>
            <a:chExt cx="2027996" cy="2288246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231B0E7-DD25-4624-A605-3CC7B74DA2E6}"/>
                </a:ext>
              </a:extLst>
            </p:cNvPr>
            <p:cNvSpPr/>
            <p:nvPr/>
          </p:nvSpPr>
          <p:spPr>
            <a:xfrm>
              <a:off x="6510960" y="4204545"/>
              <a:ext cx="202799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7475" indent="-117475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Information and content in applications like CRM apps, L&amp;D platforms, email or any functional application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0BC8EF7-1329-AE46-A2B7-A631FB013B0E}"/>
                </a:ext>
              </a:extLst>
            </p:cNvPr>
            <p:cNvGrpSpPr/>
            <p:nvPr/>
          </p:nvGrpSpPr>
          <p:grpSpPr>
            <a:xfrm>
              <a:off x="6510960" y="3085850"/>
              <a:ext cx="2027996" cy="949474"/>
              <a:chOff x="1666961" y="2695866"/>
              <a:chExt cx="2027996" cy="949474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16000"/>
                </a:prstClr>
              </a:outerShdw>
            </a:effectLst>
          </p:grpSpPr>
          <p:sp>
            <p:nvSpPr>
              <p:cNvPr id="74" name="Down Arrow 16">
                <a:extLst>
                  <a:ext uri="{FF2B5EF4-FFF2-40B4-BE49-F238E27FC236}">
                    <a16:creationId xmlns:a16="http://schemas.microsoft.com/office/drawing/2014/main" id="{B9476471-4CD0-A543-A4AB-FC46DC48F6EC}"/>
                  </a:ext>
                </a:extLst>
              </p:cNvPr>
              <p:cNvSpPr/>
              <p:nvPr/>
            </p:nvSpPr>
            <p:spPr>
              <a:xfrm rot="10800000">
                <a:off x="1666961" y="2695866"/>
                <a:ext cx="2027996" cy="949474"/>
              </a:xfrm>
              <a:prstGeom prst="downArrow">
                <a:avLst>
                  <a:gd name="adj1" fmla="val 80035"/>
                  <a:gd name="adj2" fmla="val 1510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2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FE0E9C2-3B84-D147-BA14-8E781016A486}"/>
                  </a:ext>
                </a:extLst>
              </p:cNvPr>
              <p:cNvSpPr txBox="1"/>
              <p:nvPr/>
            </p:nvSpPr>
            <p:spPr>
              <a:xfrm>
                <a:off x="2012414" y="2972162"/>
                <a:ext cx="1362874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567E89"/>
                    </a:solidFill>
                  </a:rPr>
                  <a:t>APPLICATION </a:t>
                </a:r>
              </a:p>
              <a:p>
                <a:pPr algn="ctr"/>
                <a:r>
                  <a:rPr lang="en-US" sz="1600" b="1" dirty="0">
                    <a:solidFill>
                      <a:srgbClr val="567E89"/>
                    </a:solidFill>
                  </a:rPr>
                  <a:t>SIGNALS</a:t>
                </a:r>
                <a:endParaRPr lang="en-US" sz="2000" b="1" dirty="0">
                  <a:solidFill>
                    <a:srgbClr val="567E89"/>
                  </a:solidFill>
                </a:endParaRPr>
              </a:p>
            </p:txBody>
          </p:sp>
        </p:grpSp>
      </p:grp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CCB1056-F1EC-2E4E-BFD8-A64D89D7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8954-0464-3445-A709-2ABB9939E1F0}" type="slidenum">
              <a:rPr lang="en-US" smtClean="0"/>
              <a:t>3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C960A2C-85AD-5045-A9C5-D27E6F5E97DB}"/>
              </a:ext>
            </a:extLst>
          </p:cNvPr>
          <p:cNvGrpSpPr/>
          <p:nvPr/>
        </p:nvGrpSpPr>
        <p:grpSpPr>
          <a:xfrm>
            <a:off x="2024773" y="1829849"/>
            <a:ext cx="8658986" cy="1136837"/>
            <a:chOff x="2432868" y="3946070"/>
            <a:chExt cx="7003740" cy="113683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A57A92D-4B52-4844-AAF7-2A4E92697705}"/>
                </a:ext>
              </a:extLst>
            </p:cNvPr>
            <p:cNvSpPr/>
            <p:nvPr/>
          </p:nvSpPr>
          <p:spPr>
            <a:xfrm>
              <a:off x="2432868" y="3946070"/>
              <a:ext cx="7003740" cy="1136837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317500" dist="177800" dir="516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567E89"/>
                  </a:solidFill>
                </a:rPr>
                <a:t>      </a:t>
              </a:r>
              <a:r>
                <a:rPr lang="en-US" sz="2000" b="1" dirty="0" err="1">
                  <a:solidFill>
                    <a:srgbClr val="567E89"/>
                  </a:solidFill>
                </a:rPr>
                <a:t>Backflipt</a:t>
              </a:r>
              <a:r>
                <a:rPr lang="en-US" sz="2000" b="1" dirty="0">
                  <a:solidFill>
                    <a:srgbClr val="567E89"/>
                  </a:solidFill>
                </a:rPr>
                <a:t> Middleware : Machine Learning and AI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B0762E4-B98D-3548-9428-BCF40662E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4141" y="4015013"/>
              <a:ext cx="866018" cy="978887"/>
            </a:xfrm>
            <a:prstGeom prst="rect">
              <a:avLst/>
            </a:prstGeom>
            <a:ln>
              <a:noFill/>
            </a:ln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21604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389">
        <p:fade/>
      </p:transition>
    </mc:Choice>
    <mc:Fallback xmlns="">
      <p:transition spd="med" advTm="553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1" objId="7"/>
        <p14:stopEvt time="55389" objId="7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F139419-581B-9F43-B9A4-D9CAC9E0F2B4}"/>
              </a:ext>
            </a:extLst>
          </p:cNvPr>
          <p:cNvGrpSpPr/>
          <p:nvPr/>
        </p:nvGrpSpPr>
        <p:grpSpPr>
          <a:xfrm>
            <a:off x="3826649" y="1475334"/>
            <a:ext cx="7527151" cy="4440092"/>
            <a:chOff x="3826649" y="1475334"/>
            <a:chExt cx="7527151" cy="444009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FEE2785-C6FD-4820-9998-AEDF981F17A2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0" t="3385" r="321"/>
            <a:stretch/>
          </p:blipFill>
          <p:spPr>
            <a:xfrm>
              <a:off x="3826649" y="1475334"/>
              <a:ext cx="7527151" cy="444009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3651FF0-54CE-AA45-9821-4BFF491E26B7}"/>
                </a:ext>
              </a:extLst>
            </p:cNvPr>
            <p:cNvSpPr txBox="1"/>
            <p:nvPr/>
          </p:nvSpPr>
          <p:spPr>
            <a:xfrm>
              <a:off x="4153817" y="2082670"/>
              <a:ext cx="1647629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CEO Message to all Customers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DFEDBAC-F8F7-A342-BDD5-2FE2FBAD82EC}"/>
                </a:ext>
              </a:extLst>
            </p:cNvPr>
            <p:cNvSpPr/>
            <p:nvPr/>
          </p:nvSpPr>
          <p:spPr>
            <a:xfrm>
              <a:off x="4280007" y="3567527"/>
              <a:ext cx="215153" cy="1246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913F1C-2F78-C64F-94D5-B6236AC1BB40}"/>
                </a:ext>
              </a:extLst>
            </p:cNvPr>
            <p:cNvSpPr txBox="1"/>
            <p:nvPr/>
          </p:nvSpPr>
          <p:spPr>
            <a:xfrm>
              <a:off x="4741049" y="3091766"/>
              <a:ext cx="1867220" cy="3231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 dirty="0"/>
                <a:t>With a forward from the CEO, we want you to share this important strategic announcement with all our customers.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3BADDA-8C05-ED4C-955C-DA38EBD2227D}"/>
                </a:ext>
              </a:extLst>
            </p:cNvPr>
            <p:cNvSpPr txBox="1"/>
            <p:nvPr/>
          </p:nvSpPr>
          <p:spPr>
            <a:xfrm>
              <a:off x="4021565" y="1672627"/>
              <a:ext cx="2141030" cy="16158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</a:rPr>
                <a:t>Salesforce Content Assistant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A9101A8-E99E-1D4A-A93C-A0029AD95C15}"/>
                </a:ext>
              </a:extLst>
            </p:cNvPr>
            <p:cNvSpPr txBox="1"/>
            <p:nvPr/>
          </p:nvSpPr>
          <p:spPr>
            <a:xfrm>
              <a:off x="8500076" y="1684222"/>
              <a:ext cx="2141030" cy="13849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</a:rPr>
                <a:t>Visit your Content Platform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1E2323E9-A87D-2248-AC83-9B33AF321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Salesforce Example: embedded Panel with Content Surfacing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BB2DCE-DBB5-7A47-9005-B2C1521E3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8954-0464-3445-A709-2ABB9939E1F0}" type="slidenum">
              <a:rPr lang="en-US" smtClean="0"/>
              <a:t>4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FDC9DC-C99C-CD41-A970-5B0D47F9AD5C}"/>
              </a:ext>
            </a:extLst>
          </p:cNvPr>
          <p:cNvGrpSpPr/>
          <p:nvPr/>
        </p:nvGrpSpPr>
        <p:grpSpPr>
          <a:xfrm>
            <a:off x="659877" y="2205875"/>
            <a:ext cx="6165131" cy="1564848"/>
            <a:chOff x="565607" y="332295"/>
            <a:chExt cx="6165131" cy="156484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A59B77F-7FED-5145-A323-0CE4F8C7FEFA}"/>
                </a:ext>
              </a:extLst>
            </p:cNvPr>
            <p:cNvSpPr/>
            <p:nvPr/>
          </p:nvSpPr>
          <p:spPr>
            <a:xfrm>
              <a:off x="565607" y="1244339"/>
              <a:ext cx="2328421" cy="652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Based on current ‘Opportunity’ and Client interests, relevant content not shared already is Surfaced.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445AC67-1455-DA40-87E0-8C4ECEF78C68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V="1">
              <a:off x="2894028" y="332295"/>
              <a:ext cx="3836710" cy="1238446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431FF1C-4E1E-454F-898D-3BC81AAB5137}"/>
              </a:ext>
            </a:extLst>
          </p:cNvPr>
          <p:cNvGrpSpPr/>
          <p:nvPr/>
        </p:nvGrpSpPr>
        <p:grpSpPr>
          <a:xfrm>
            <a:off x="659877" y="4133088"/>
            <a:ext cx="7950723" cy="1042229"/>
            <a:chOff x="565607" y="1028132"/>
            <a:chExt cx="7950723" cy="104222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8D0B801-E95A-194F-A73E-F5E8752BFFA8}"/>
                </a:ext>
              </a:extLst>
            </p:cNvPr>
            <p:cNvSpPr/>
            <p:nvPr/>
          </p:nvSpPr>
          <p:spPr>
            <a:xfrm>
              <a:off x="565607" y="1244339"/>
              <a:ext cx="2328421" cy="826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Playbooks can be defined to ensure desired content for each offering is surfaced in the correct Sales Stage to ensure consistent engagement.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092AF54-2B03-C443-A459-13FB86A2F6C2}"/>
                </a:ext>
              </a:extLst>
            </p:cNvPr>
            <p:cNvCxnSpPr>
              <a:cxnSpLocks/>
              <a:stCxn id="22" idx="3"/>
            </p:cNvCxnSpPr>
            <p:nvPr/>
          </p:nvCxnSpPr>
          <p:spPr>
            <a:xfrm flipV="1">
              <a:off x="2894028" y="1028132"/>
              <a:ext cx="5622302" cy="629218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BAB8BAE-5370-554D-8FD4-D7D0964E5D05}"/>
              </a:ext>
            </a:extLst>
          </p:cNvPr>
          <p:cNvGrpSpPr/>
          <p:nvPr/>
        </p:nvGrpSpPr>
        <p:grpSpPr>
          <a:xfrm>
            <a:off x="659877" y="1319755"/>
            <a:ext cx="3506772" cy="961533"/>
            <a:chOff x="565607" y="1244339"/>
            <a:chExt cx="3506772" cy="96153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5C63D8C-4759-5F43-A4B6-4E617776F3C3}"/>
                </a:ext>
              </a:extLst>
            </p:cNvPr>
            <p:cNvSpPr/>
            <p:nvPr/>
          </p:nvSpPr>
          <p:spPr>
            <a:xfrm>
              <a:off x="565607" y="1244339"/>
              <a:ext cx="2328421" cy="8089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Executive Tops-Down guidance, announcements / mandatory content 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Visible automatically to all Sellers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Expectation to share is tracked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FBF710E-5B72-ED40-9ECE-BA8722C91563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>
              <a:off x="2894028" y="1648823"/>
              <a:ext cx="1178351" cy="557049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5408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9755">
        <p:fade/>
      </p:transition>
    </mc:Choice>
    <mc:Fallback xmlns="">
      <p:transition spd="med" advTm="497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1" objId="11"/>
        <p14:stopEvt time="49755" objId="11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9CA2D20-D4AB-AC46-B4D6-1C64C45DEC11}"/>
              </a:ext>
            </a:extLst>
          </p:cNvPr>
          <p:cNvGrpSpPr/>
          <p:nvPr/>
        </p:nvGrpSpPr>
        <p:grpSpPr>
          <a:xfrm>
            <a:off x="3739895" y="1170322"/>
            <a:ext cx="7792227" cy="4948393"/>
            <a:chOff x="3739895" y="1170322"/>
            <a:chExt cx="7792227" cy="4948393"/>
          </a:xfrm>
        </p:grpSpPr>
        <p:pic>
          <p:nvPicPr>
            <p:cNvPr id="5" name="Picture 4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0ABC416B-5AD2-4C49-9743-383B8765E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39895" y="1170322"/>
              <a:ext cx="7792227" cy="494839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1B2AE2B-1845-EF49-A578-06E5E89DD54B}"/>
                </a:ext>
              </a:extLst>
            </p:cNvPr>
            <p:cNvSpPr txBox="1"/>
            <p:nvPr/>
          </p:nvSpPr>
          <p:spPr>
            <a:xfrm>
              <a:off x="4294022" y="2120000"/>
              <a:ext cx="1163078" cy="769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500" dirty="0" err="1"/>
                <a:t>Mike.Q.Customer@AcmeCorp.com</a:t>
              </a:r>
              <a:endParaRPr lang="en-US" sz="5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0F470A-2568-C346-B1F8-F0D9D9269C8B}"/>
                </a:ext>
              </a:extLst>
            </p:cNvPr>
            <p:cNvSpPr txBox="1"/>
            <p:nvPr/>
          </p:nvSpPr>
          <p:spPr>
            <a:xfrm>
              <a:off x="4171574" y="1965500"/>
              <a:ext cx="1163078" cy="92333"/>
            </a:xfrm>
            <a:prstGeom prst="rect">
              <a:avLst/>
            </a:prstGeom>
            <a:solidFill>
              <a:srgbClr val="F6F6F6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err="1"/>
                <a:t>Jessica.R.Seller@Backflipt.com</a:t>
              </a:r>
              <a:endParaRPr lang="en-US" sz="600" dirty="0"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1E2323E9-A87D-2248-AC83-9B33AF321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Example: embedded Plug-in with Content Surfacing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BB2DCE-DBB5-7A47-9005-B2C1521E3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8954-0464-3445-A709-2ABB9939E1F0}" type="slidenum">
              <a:rPr lang="en-US" smtClean="0"/>
              <a:t>5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BAB8BAE-5370-554D-8FD4-D7D0964E5D05}"/>
              </a:ext>
            </a:extLst>
          </p:cNvPr>
          <p:cNvGrpSpPr/>
          <p:nvPr/>
        </p:nvGrpSpPr>
        <p:grpSpPr>
          <a:xfrm>
            <a:off x="659877" y="1127731"/>
            <a:ext cx="8612139" cy="1039397"/>
            <a:chOff x="565607" y="1244339"/>
            <a:chExt cx="8612139" cy="103939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5C63D8C-4759-5F43-A4B6-4E617776F3C3}"/>
                </a:ext>
              </a:extLst>
            </p:cNvPr>
            <p:cNvSpPr/>
            <p:nvPr/>
          </p:nvSpPr>
          <p:spPr>
            <a:xfrm>
              <a:off x="565607" y="1244339"/>
              <a:ext cx="2328421" cy="8012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Plug-in appears seamlessly within the existing Outlook Client experience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Context changes as different email is created/read with clients/peers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FBF710E-5B72-ED40-9ECE-BA8722C91563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>
              <a:off x="2894028" y="1644977"/>
              <a:ext cx="6283718" cy="638759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FDC9DC-C99C-CD41-A970-5B0D47F9AD5C}"/>
              </a:ext>
            </a:extLst>
          </p:cNvPr>
          <p:cNvGrpSpPr/>
          <p:nvPr/>
        </p:nvGrpSpPr>
        <p:grpSpPr>
          <a:xfrm>
            <a:off x="659877" y="2167128"/>
            <a:ext cx="3491499" cy="1405630"/>
            <a:chOff x="565607" y="293548"/>
            <a:chExt cx="3491499" cy="140563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A59B77F-7FED-5145-A323-0CE4F8C7FEFA}"/>
                </a:ext>
              </a:extLst>
            </p:cNvPr>
            <p:cNvSpPr/>
            <p:nvPr/>
          </p:nvSpPr>
          <p:spPr>
            <a:xfrm>
              <a:off x="565607" y="697584"/>
              <a:ext cx="2328421" cy="10015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 TO: recipient is external and then found to be a client in Salesforce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Historical interactions now known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Previous content shared known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Sales situation also known</a:t>
              </a:r>
            </a:p>
            <a:p>
              <a:pPr marL="171450" indent="-171450">
                <a:buFont typeface="Wingdings" pitchFamily="2" charset="2"/>
                <a:buChar char="§"/>
              </a:pP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445AC67-1455-DA40-87E0-8C4ECEF78C68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V="1">
              <a:off x="2894028" y="293548"/>
              <a:ext cx="1163078" cy="904833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431FF1C-4E1E-454F-898D-3BC81AAB5137}"/>
              </a:ext>
            </a:extLst>
          </p:cNvPr>
          <p:cNvGrpSpPr/>
          <p:nvPr/>
        </p:nvGrpSpPr>
        <p:grpSpPr>
          <a:xfrm>
            <a:off x="659877" y="3196929"/>
            <a:ext cx="4012707" cy="1544755"/>
            <a:chOff x="565607" y="525606"/>
            <a:chExt cx="4012707" cy="154475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8D0B801-E95A-194F-A73E-F5E8752BFFA8}"/>
                </a:ext>
              </a:extLst>
            </p:cNvPr>
            <p:cNvSpPr/>
            <p:nvPr/>
          </p:nvSpPr>
          <p:spPr>
            <a:xfrm>
              <a:off x="565607" y="1244339"/>
              <a:ext cx="2328421" cy="826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When reading RECEIVED email, any subject matter or content reference is interpreted and to surface content aligned with the conversation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092AF54-2B03-C443-A459-13FB86A2F6C2}"/>
                </a:ext>
              </a:extLst>
            </p:cNvPr>
            <p:cNvCxnSpPr>
              <a:cxnSpLocks/>
              <a:stCxn id="22" idx="3"/>
            </p:cNvCxnSpPr>
            <p:nvPr/>
          </p:nvCxnSpPr>
          <p:spPr>
            <a:xfrm flipV="1">
              <a:off x="2894028" y="525606"/>
              <a:ext cx="1684286" cy="1131744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9538049-1BF8-F643-BFEC-2E1C2A422880}"/>
              </a:ext>
            </a:extLst>
          </p:cNvPr>
          <p:cNvGrpSpPr/>
          <p:nvPr/>
        </p:nvGrpSpPr>
        <p:grpSpPr>
          <a:xfrm>
            <a:off x="673230" y="4873752"/>
            <a:ext cx="8671938" cy="772904"/>
            <a:chOff x="565607" y="1143091"/>
            <a:chExt cx="8671938" cy="77290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4FC1C35-98D4-014B-AB47-03F2A879E9F2}"/>
                </a:ext>
              </a:extLst>
            </p:cNvPr>
            <p:cNvSpPr/>
            <p:nvPr/>
          </p:nvSpPr>
          <p:spPr>
            <a:xfrm>
              <a:off x="565607" y="1244339"/>
              <a:ext cx="2328421" cy="6716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Suggested Content is surfaced based on the interaction at the point of interaction; in this case: Email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A4F025F-A1CE-A742-B7F4-F1C7349BD57E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 flipV="1">
              <a:off x="2894028" y="1143091"/>
              <a:ext cx="6343517" cy="437076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7783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1" objId="9"/>
        <p14:stopEvt time="2147483647" objId="9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EB5448-3DA3-45DA-BCD5-FBBD910A80E8}"/>
              </a:ext>
            </a:extLst>
          </p:cNvPr>
          <p:cNvSpPr txBox="1"/>
          <p:nvPr/>
        </p:nvSpPr>
        <p:spPr>
          <a:xfrm>
            <a:off x="3303909" y="2875003"/>
            <a:ext cx="6520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</a:rPr>
              <a:t>A platform to build and manage enterprise class </a:t>
            </a:r>
            <a:r>
              <a:rPr lang="en-US" sz="2400" b="1" dirty="0">
                <a:solidFill>
                  <a:srgbClr val="567E89"/>
                </a:solidFill>
                <a:latin typeface="Calibri" panose="020F0502020204030204" pitchFamily="34" charset="0"/>
              </a:rPr>
              <a:t>Micro-Apps</a:t>
            </a:r>
            <a:r>
              <a:rPr lang="en-US" sz="2400" dirty="0">
                <a:latin typeface="Calibri" panose="020F0502020204030204" pitchFamily="34" charset="0"/>
              </a:rPr>
              <a:t> to intelligently automate the recurring routines of an enterprise user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4E61D2-730D-4455-93C3-B92FB042847E}"/>
              </a:ext>
            </a:extLst>
          </p:cNvPr>
          <p:cNvSpPr/>
          <p:nvPr/>
        </p:nvSpPr>
        <p:spPr>
          <a:xfrm>
            <a:off x="3303910" y="2069989"/>
            <a:ext cx="4713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C00000"/>
                </a:solidFill>
                <a:latin typeface="Calibri" panose="020F0502020204030204" pitchFamily="34" charset="0"/>
              </a:rPr>
              <a:t>Introducing Bhadra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6A9BFF-4770-4746-9C4C-F61869396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483" y="1754219"/>
            <a:ext cx="1409537" cy="14156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D018FB-FBB1-2E4B-9AB0-0FC7F563A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8954-0464-3445-A709-2ABB9939E1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8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834">
        <p:fade/>
      </p:transition>
    </mc:Choice>
    <mc:Fallback xmlns="">
      <p:transition spd="med" advTm="42834">
        <p:fade/>
      </p:transition>
    </mc:Fallback>
  </mc:AlternateContent>
  <p:extLst>
    <p:ext uri="{E180D4A7-C9FB-4DFB-919C-405C955672EB}">
      <p14:showEvtLst xmlns:p14="http://schemas.microsoft.com/office/powerpoint/2010/main">
        <p14:playEvt time="10" objId="3"/>
        <p14:stopEvt time="42834" objId="3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19106571-902E-3B4F-B670-A7EE55EA5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Next Chapter - AI and ML Powered Micro-APPs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82E3A-FEA1-E848-A469-E7D0E058B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8954-0464-3445-A709-2ABB9939E1F0}" type="slidenum">
              <a:rPr lang="en-US" smtClean="0"/>
              <a:t>7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6826604-21AF-EA42-9A6A-258B1C4C7596}"/>
              </a:ext>
            </a:extLst>
          </p:cNvPr>
          <p:cNvGrpSpPr/>
          <p:nvPr/>
        </p:nvGrpSpPr>
        <p:grpSpPr>
          <a:xfrm>
            <a:off x="3238680" y="1238308"/>
            <a:ext cx="4341552" cy="1025485"/>
            <a:chOff x="518682" y="1266144"/>
            <a:chExt cx="3037319" cy="717422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D41445F-6F6A-C347-A7A7-AE505C91D980}"/>
                </a:ext>
              </a:extLst>
            </p:cNvPr>
            <p:cNvSpPr/>
            <p:nvPr/>
          </p:nvSpPr>
          <p:spPr>
            <a:xfrm>
              <a:off x="518682" y="1266144"/>
              <a:ext cx="3037319" cy="717422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317500" dist="177800" dir="516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602C2FF-5DDF-4C42-8DFE-3BAE7E4BBCF0}"/>
                </a:ext>
              </a:extLst>
            </p:cNvPr>
            <p:cNvGrpSpPr/>
            <p:nvPr/>
          </p:nvGrpSpPr>
          <p:grpSpPr>
            <a:xfrm>
              <a:off x="715356" y="1387818"/>
              <a:ext cx="2687702" cy="469651"/>
              <a:chOff x="1184792" y="1501003"/>
              <a:chExt cx="2687702" cy="469651"/>
            </a:xfrm>
          </p:grpSpPr>
          <p:pic>
            <p:nvPicPr>
              <p:cNvPr id="43" name="Picture 2" descr="Image result for salesforce logo">
                <a:extLst>
                  <a:ext uri="{FF2B5EF4-FFF2-40B4-BE49-F238E27FC236}">
                    <a16:creationId xmlns:a16="http://schemas.microsoft.com/office/drawing/2014/main" id="{384713B6-368D-1240-B821-F5246529D3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4159" y="1501627"/>
                <a:ext cx="834757" cy="4690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4" descr="Image result for microsoft calendar logo">
                <a:extLst>
                  <a:ext uri="{FF2B5EF4-FFF2-40B4-BE49-F238E27FC236}">
                    <a16:creationId xmlns:a16="http://schemas.microsoft.com/office/drawing/2014/main" id="{BF4B99ED-A693-9548-B487-1F83A775B8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4792" y="1501003"/>
                <a:ext cx="463092" cy="4630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10" descr="Image result for OUtlook logo">
                <a:extLst>
                  <a:ext uri="{FF2B5EF4-FFF2-40B4-BE49-F238E27FC236}">
                    <a16:creationId xmlns:a16="http://schemas.microsoft.com/office/drawing/2014/main" id="{2C4E039A-7C33-ED48-8CCD-59C045963C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9893" y="1501004"/>
                <a:ext cx="463093" cy="4630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12" descr="Image result for onedrive logo">
                <a:extLst>
                  <a:ext uri="{FF2B5EF4-FFF2-40B4-BE49-F238E27FC236}">
                    <a16:creationId xmlns:a16="http://schemas.microsoft.com/office/drawing/2014/main" id="{23295D08-3788-654B-BA9C-DC8F80D0C1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4451" y="1530081"/>
                <a:ext cx="548043" cy="3510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BC464DD-F2A4-7B4B-9B8C-9BEE477C8D89}"/>
              </a:ext>
            </a:extLst>
          </p:cNvPr>
          <p:cNvGrpSpPr/>
          <p:nvPr/>
        </p:nvGrpSpPr>
        <p:grpSpPr>
          <a:xfrm>
            <a:off x="9608241" y="4540728"/>
            <a:ext cx="1370962" cy="1025482"/>
            <a:chOff x="9120508" y="3827197"/>
            <a:chExt cx="1370962" cy="1025482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71D515B-DA81-7048-B1B3-B352541E12CD}"/>
                </a:ext>
              </a:extLst>
            </p:cNvPr>
            <p:cNvSpPr/>
            <p:nvPr/>
          </p:nvSpPr>
          <p:spPr>
            <a:xfrm>
              <a:off x="9120508" y="3827197"/>
              <a:ext cx="1370962" cy="1025482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317500" dist="177800" dir="516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1" name="Picture 8" descr="Image result for Teams logo">
              <a:extLst>
                <a:ext uri="{FF2B5EF4-FFF2-40B4-BE49-F238E27FC236}">
                  <a16:creationId xmlns:a16="http://schemas.microsoft.com/office/drawing/2014/main" id="{42954E87-016F-294B-93A4-F94E55BB4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79" t="22342" r="24203" b="14198"/>
            <a:stretch/>
          </p:blipFill>
          <p:spPr bwMode="auto">
            <a:xfrm>
              <a:off x="9379150" y="3939795"/>
              <a:ext cx="886564" cy="847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0BC27AF-D119-004B-896E-F99ADF5C5419}"/>
              </a:ext>
            </a:extLst>
          </p:cNvPr>
          <p:cNvGrpSpPr/>
          <p:nvPr/>
        </p:nvGrpSpPr>
        <p:grpSpPr>
          <a:xfrm>
            <a:off x="9608241" y="3129617"/>
            <a:ext cx="1370962" cy="1025482"/>
            <a:chOff x="9120508" y="2416086"/>
            <a:chExt cx="1370962" cy="1025482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9F6772C-B0B1-014B-8DE6-9014BB7E7D0D}"/>
                </a:ext>
              </a:extLst>
            </p:cNvPr>
            <p:cNvSpPr/>
            <p:nvPr/>
          </p:nvSpPr>
          <p:spPr>
            <a:xfrm>
              <a:off x="9120508" y="2416086"/>
              <a:ext cx="1370962" cy="1025482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317500" dist="177800" dir="516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3" name="Picture 6" descr="Image result for Slack logo">
              <a:extLst>
                <a:ext uri="{FF2B5EF4-FFF2-40B4-BE49-F238E27FC236}">
                  <a16:creationId xmlns:a16="http://schemas.microsoft.com/office/drawing/2014/main" id="{C5005D7F-DF23-D94C-81CD-AAF4F41BD0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3423" y="2594392"/>
              <a:ext cx="1005131" cy="668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32398F0-4A9A-3348-9F48-38189BF2849C}"/>
              </a:ext>
            </a:extLst>
          </p:cNvPr>
          <p:cNvGrpSpPr/>
          <p:nvPr/>
        </p:nvGrpSpPr>
        <p:grpSpPr>
          <a:xfrm>
            <a:off x="1583664" y="2939916"/>
            <a:ext cx="7117426" cy="3009467"/>
            <a:chOff x="660619" y="2948807"/>
            <a:chExt cx="7117426" cy="300946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9F61AC-8B1A-9243-9855-BCD2B2F026B5}"/>
                </a:ext>
              </a:extLst>
            </p:cNvPr>
            <p:cNvGrpSpPr/>
            <p:nvPr/>
          </p:nvGrpSpPr>
          <p:grpSpPr>
            <a:xfrm>
              <a:off x="660619" y="2948807"/>
              <a:ext cx="7117426" cy="3009467"/>
              <a:chOff x="660619" y="2948807"/>
              <a:chExt cx="7117426" cy="3009467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0339E491-E252-3247-9950-598AAC243E5C}"/>
                  </a:ext>
                </a:extLst>
              </p:cNvPr>
              <p:cNvSpPr/>
              <p:nvPr/>
            </p:nvSpPr>
            <p:spPr>
              <a:xfrm>
                <a:off x="660619" y="2948807"/>
                <a:ext cx="7003740" cy="3009467"/>
              </a:xfrm>
              <a:prstGeom prst="rect">
                <a:avLst/>
              </a:prstGeom>
              <a:solidFill>
                <a:schemeClr val="bg1">
                  <a:lumMod val="85000"/>
                  <a:alpha val="12000"/>
                </a:schemeClr>
              </a:solidFill>
              <a:ln w="6350">
                <a:solidFill>
                  <a:schemeClr val="bg1"/>
                </a:solidFill>
              </a:ln>
              <a:effectLst>
                <a:outerShdw blurRad="317500" dist="177800" dir="516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750DEC0B-89D4-C14D-A011-45B062A111D6}"/>
                  </a:ext>
                </a:extLst>
              </p:cNvPr>
              <p:cNvSpPr/>
              <p:nvPr/>
            </p:nvSpPr>
            <p:spPr>
              <a:xfrm>
                <a:off x="774305" y="3047524"/>
                <a:ext cx="7003740" cy="2581059"/>
              </a:xfrm>
              <a:prstGeom prst="rect">
                <a:avLst/>
              </a:prstGeom>
              <a:solidFill>
                <a:schemeClr val="bg1"/>
              </a:solidFill>
              <a:ln w="6350">
                <a:noFill/>
              </a:ln>
              <a:effectLst>
                <a:outerShdw blurRad="317500" dist="177800" dir="516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E55B84B-86E8-A848-8529-237CBB027C5E}"/>
                </a:ext>
              </a:extLst>
            </p:cNvPr>
            <p:cNvSpPr/>
            <p:nvPr/>
          </p:nvSpPr>
          <p:spPr>
            <a:xfrm>
              <a:off x="900662" y="2956777"/>
              <a:ext cx="468166" cy="1371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4800" dirty="0">
                  <a:solidFill>
                    <a:schemeClr val="tx1"/>
                  </a:solidFill>
                </a:rPr>
                <a:t>+</a:t>
              </a:r>
            </a:p>
            <a:p>
              <a:pPr marL="342900" indent="-342900">
                <a:buFont typeface="+mj-lt"/>
                <a:buAutoNum type="arabicPeriod"/>
              </a:pPr>
              <a:endParaRPr lang="en-US" sz="800" dirty="0">
                <a:solidFill>
                  <a:schemeClr val="tx1"/>
                </a:solidFill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281C033-B637-8B4B-A283-463C49440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8461" y="3332433"/>
              <a:ext cx="1157886" cy="1162874"/>
            </a:xfrm>
            <a:prstGeom prst="rect">
              <a:avLst/>
            </a:prstGeom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9E1E136-2CF9-EB4A-B52B-F24133B72195}"/>
                </a:ext>
              </a:extLst>
            </p:cNvPr>
            <p:cNvSpPr/>
            <p:nvPr/>
          </p:nvSpPr>
          <p:spPr>
            <a:xfrm>
              <a:off x="2379174" y="3415522"/>
              <a:ext cx="5214251" cy="1809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dirty="0">
                  <a:solidFill>
                    <a:schemeClr val="tx1"/>
                  </a:solidFill>
                </a:rPr>
                <a:t>We believe the next chapter, beyond Content Surfacing, includes light-weight but powerful </a:t>
              </a:r>
              <a:r>
                <a:rPr lang="en-US" sz="2000" b="1" dirty="0">
                  <a:solidFill>
                    <a:srgbClr val="567E89"/>
                  </a:solidFill>
                </a:rPr>
                <a:t>Micro-APPs</a:t>
              </a:r>
              <a:r>
                <a:rPr lang="en-US" sz="2000" dirty="0">
                  <a:solidFill>
                    <a:schemeClr val="tx1"/>
                  </a:solidFill>
                </a:rPr>
                <a:t>; </a:t>
              </a:r>
            </a:p>
            <a:p>
              <a:endParaRPr lang="en-US" sz="2000" dirty="0">
                <a:solidFill>
                  <a:schemeClr val="tx1"/>
                </a:solidFill>
              </a:endParaRPr>
            </a:p>
            <a:p>
              <a:r>
                <a:rPr lang="en-US" sz="2000" dirty="0">
                  <a:solidFill>
                    <a:schemeClr val="tx1"/>
                  </a:solidFill>
                </a:rPr>
                <a:t>surfacing recommended </a:t>
              </a:r>
              <a:r>
                <a:rPr lang="en-US" sz="2000" b="1" dirty="0">
                  <a:solidFill>
                    <a:schemeClr val="tx1"/>
                  </a:solidFill>
                </a:rPr>
                <a:t>content</a:t>
              </a:r>
              <a:r>
                <a:rPr lang="en-US" sz="2000" dirty="0">
                  <a:solidFill>
                    <a:schemeClr val="tx1"/>
                  </a:solidFill>
                </a:rPr>
                <a:t> AND suggested </a:t>
              </a:r>
              <a:r>
                <a:rPr lang="en-US" sz="2000" b="1" dirty="0">
                  <a:solidFill>
                    <a:schemeClr val="tx1"/>
                  </a:solidFill>
                </a:rPr>
                <a:t>actions</a:t>
              </a:r>
              <a:r>
                <a:rPr lang="en-US" sz="2000" dirty="0">
                  <a:solidFill>
                    <a:schemeClr val="tx1"/>
                  </a:solidFill>
                </a:rPr>
                <a:t> via simple automated workflows </a:t>
              </a:r>
              <a:endParaRPr lang="en-US" sz="1600" dirty="0">
                <a:solidFill>
                  <a:schemeClr val="tx1"/>
                </a:solidFill>
              </a:endParaRPr>
            </a:p>
            <a:p>
              <a:pPr marL="342900" indent="-342900">
                <a:buFont typeface="+mj-lt"/>
                <a:buAutoNum type="arabicPeriod"/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60" name="Arrow: Down 14">
            <a:extLst>
              <a:ext uri="{FF2B5EF4-FFF2-40B4-BE49-F238E27FC236}">
                <a16:creationId xmlns:a16="http://schemas.microsoft.com/office/drawing/2014/main" id="{B8C23E0C-1CB9-BA48-8CD9-24CBFB277179}"/>
              </a:ext>
            </a:extLst>
          </p:cNvPr>
          <p:cNvSpPr/>
          <p:nvPr/>
        </p:nvSpPr>
        <p:spPr>
          <a:xfrm>
            <a:off x="3610089" y="2175619"/>
            <a:ext cx="481378" cy="760876"/>
          </a:xfrm>
          <a:prstGeom prst="downArrow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Arrow: Down 14">
            <a:extLst>
              <a:ext uri="{FF2B5EF4-FFF2-40B4-BE49-F238E27FC236}">
                <a16:creationId xmlns:a16="http://schemas.microsoft.com/office/drawing/2014/main" id="{751B76CC-4F84-074D-9D60-B9569C02F9A1}"/>
              </a:ext>
            </a:extLst>
          </p:cNvPr>
          <p:cNvSpPr/>
          <p:nvPr/>
        </p:nvSpPr>
        <p:spPr>
          <a:xfrm>
            <a:off x="4727689" y="2175619"/>
            <a:ext cx="481378" cy="760876"/>
          </a:xfrm>
          <a:prstGeom prst="downArrow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Arrow: Down 14">
            <a:extLst>
              <a:ext uri="{FF2B5EF4-FFF2-40B4-BE49-F238E27FC236}">
                <a16:creationId xmlns:a16="http://schemas.microsoft.com/office/drawing/2014/main" id="{B9F9541A-CF3D-4741-9CF8-CCDFC3D2899D}"/>
              </a:ext>
            </a:extLst>
          </p:cNvPr>
          <p:cNvSpPr/>
          <p:nvPr/>
        </p:nvSpPr>
        <p:spPr>
          <a:xfrm>
            <a:off x="5675955" y="2175619"/>
            <a:ext cx="481378" cy="760876"/>
          </a:xfrm>
          <a:prstGeom prst="downArrow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Arrow: Down 14">
            <a:extLst>
              <a:ext uri="{FF2B5EF4-FFF2-40B4-BE49-F238E27FC236}">
                <a16:creationId xmlns:a16="http://schemas.microsoft.com/office/drawing/2014/main" id="{AA753548-5E5E-D34E-A456-B14020325EEB}"/>
              </a:ext>
            </a:extLst>
          </p:cNvPr>
          <p:cNvSpPr/>
          <p:nvPr/>
        </p:nvSpPr>
        <p:spPr>
          <a:xfrm>
            <a:off x="6748399" y="2175619"/>
            <a:ext cx="481378" cy="760876"/>
          </a:xfrm>
          <a:prstGeom prst="downArrow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Arrow: Down 14">
            <a:extLst>
              <a:ext uri="{FF2B5EF4-FFF2-40B4-BE49-F238E27FC236}">
                <a16:creationId xmlns:a16="http://schemas.microsoft.com/office/drawing/2014/main" id="{26526AA0-429C-9A45-83B4-ECBEA8FD6E5A}"/>
              </a:ext>
            </a:extLst>
          </p:cNvPr>
          <p:cNvSpPr/>
          <p:nvPr/>
        </p:nvSpPr>
        <p:spPr>
          <a:xfrm rot="16200000">
            <a:off x="8839135" y="3261919"/>
            <a:ext cx="481378" cy="760876"/>
          </a:xfrm>
          <a:prstGeom prst="downArrow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Arrow: Down 14">
            <a:extLst>
              <a:ext uri="{FF2B5EF4-FFF2-40B4-BE49-F238E27FC236}">
                <a16:creationId xmlns:a16="http://schemas.microsoft.com/office/drawing/2014/main" id="{98DE9176-5FB8-4544-811A-A5DE92C23331}"/>
              </a:ext>
            </a:extLst>
          </p:cNvPr>
          <p:cNvSpPr/>
          <p:nvPr/>
        </p:nvSpPr>
        <p:spPr>
          <a:xfrm rot="16200000">
            <a:off x="8839135" y="4627874"/>
            <a:ext cx="481378" cy="760876"/>
          </a:xfrm>
          <a:prstGeom prst="downArrow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5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932">
        <p:fade/>
      </p:transition>
    </mc:Choice>
    <mc:Fallback xmlns="">
      <p:transition spd="med" advTm="36932">
        <p:fade/>
      </p:transition>
    </mc:Fallback>
  </mc:AlternateContent>
  <p:extLst>
    <p:ext uri="{E180D4A7-C9FB-4DFB-919C-405C955672EB}">
      <p14:showEvtLst xmlns:p14="http://schemas.microsoft.com/office/powerpoint/2010/main">
        <p14:playEvt time="14" objId="8"/>
        <p14:stopEvt time="36932" objId="8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26FD1D3D-CD04-4242-9DFE-4C96A06B9AEA}"/>
              </a:ext>
            </a:extLst>
          </p:cNvPr>
          <p:cNvSpPr/>
          <p:nvPr/>
        </p:nvSpPr>
        <p:spPr>
          <a:xfrm>
            <a:off x="7721721" y="1858523"/>
            <a:ext cx="959118" cy="7174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5783CC3-B6DA-E54A-93AB-FD498F0D6D0C}"/>
              </a:ext>
            </a:extLst>
          </p:cNvPr>
          <p:cNvSpPr/>
          <p:nvPr/>
        </p:nvSpPr>
        <p:spPr>
          <a:xfrm>
            <a:off x="7719779" y="2571781"/>
            <a:ext cx="4010177" cy="2557061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6350">
            <a:solidFill>
              <a:schemeClr val="bg1"/>
            </a:solidFill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F228152-4FF0-F142-921F-C973140EF970}"/>
              </a:ext>
            </a:extLst>
          </p:cNvPr>
          <p:cNvSpPr/>
          <p:nvPr/>
        </p:nvSpPr>
        <p:spPr>
          <a:xfrm>
            <a:off x="7833465" y="2670498"/>
            <a:ext cx="4010177" cy="2557061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71967D1-B09A-8748-B3C9-E05A6FBCE4CC}"/>
              </a:ext>
            </a:extLst>
          </p:cNvPr>
          <p:cNvSpPr/>
          <p:nvPr/>
        </p:nvSpPr>
        <p:spPr>
          <a:xfrm>
            <a:off x="579079" y="2544211"/>
            <a:ext cx="6528997" cy="3338823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6350">
            <a:solidFill>
              <a:schemeClr val="bg1"/>
            </a:solidFill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D2323CE-BBC6-D046-8EBC-AD9747F1B16E}"/>
              </a:ext>
            </a:extLst>
          </p:cNvPr>
          <p:cNvSpPr/>
          <p:nvPr/>
        </p:nvSpPr>
        <p:spPr>
          <a:xfrm>
            <a:off x="692765" y="2642928"/>
            <a:ext cx="6528997" cy="3338823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25" name="Picture 8" descr="Image result for Teams logo">
            <a:extLst>
              <a:ext uri="{FF2B5EF4-FFF2-40B4-BE49-F238E27FC236}">
                <a16:creationId xmlns:a16="http://schemas.microsoft.com/office/drawing/2014/main" id="{12CF9C4D-AC24-4FAB-BE42-85237C9B1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9" t="22342" r="24203" b="14198"/>
          <a:stretch/>
        </p:blipFill>
        <p:spPr bwMode="auto">
          <a:xfrm>
            <a:off x="7897654" y="1940733"/>
            <a:ext cx="620236" cy="59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8AD7C3E-6D58-4F3B-97B5-AD0D5EF6B2D6}"/>
              </a:ext>
            </a:extLst>
          </p:cNvPr>
          <p:cNvGrpSpPr/>
          <p:nvPr/>
        </p:nvGrpSpPr>
        <p:grpSpPr>
          <a:xfrm>
            <a:off x="8009319" y="2779486"/>
            <a:ext cx="3611928" cy="2217448"/>
            <a:chOff x="8129229" y="2779349"/>
            <a:chExt cx="3611928" cy="212134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B414B53-AD95-46EF-AB8C-76DD6061F672}"/>
                </a:ext>
              </a:extLst>
            </p:cNvPr>
            <p:cNvSpPr txBox="1"/>
            <p:nvPr/>
          </p:nvSpPr>
          <p:spPr>
            <a:xfrm>
              <a:off x="8129229" y="2779349"/>
              <a:ext cx="33522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SFDC-Calendar App	</a:t>
              </a:r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</a:rPr>
                <a:t>2/10	8 AM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84562F-AFD0-4B92-813D-E67F9CE1274E}"/>
                </a:ext>
              </a:extLst>
            </p:cNvPr>
            <p:cNvSpPr/>
            <p:nvPr/>
          </p:nvSpPr>
          <p:spPr>
            <a:xfrm>
              <a:off x="8129229" y="3089992"/>
              <a:ext cx="3091699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>
                  <a:solidFill>
                    <a:schemeClr val="accent1"/>
                  </a:solidFill>
                </a:rPr>
                <a:t>10 AM Meeting with ACME-Opportunity-500k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F6F52F0-2B14-4167-BE35-148812798650}"/>
                </a:ext>
              </a:extLst>
            </p:cNvPr>
            <p:cNvSpPr/>
            <p:nvPr/>
          </p:nvSpPr>
          <p:spPr>
            <a:xfrm>
              <a:off x="8156257" y="3369578"/>
              <a:ext cx="1945643" cy="742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Amount: 	</a:t>
              </a: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$500k</a:t>
              </a:r>
            </a:p>
            <a:p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Sales Stage: 	</a:t>
              </a: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Evaluation</a:t>
              </a:r>
            </a:p>
            <a:p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Region: 	</a:t>
              </a: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Pacific West</a:t>
              </a:r>
            </a:p>
            <a:p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Contact</a:t>
              </a: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: 	Tim Kelly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1BA22AD-AE40-448C-9299-5265BE60BF27}"/>
                </a:ext>
              </a:extLst>
            </p:cNvPr>
            <p:cNvSpPr/>
            <p:nvPr/>
          </p:nvSpPr>
          <p:spPr>
            <a:xfrm>
              <a:off x="8156257" y="4145997"/>
              <a:ext cx="3584900" cy="464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Last Email Exchange: </a:t>
              </a:r>
              <a:r>
                <a:rPr lang="en-US" sz="1100" b="1" i="1" u="sng" dirty="0" err="1">
                  <a:solidFill>
                    <a:schemeClr val="accent5">
                      <a:lumMod val="75000"/>
                    </a:schemeClr>
                  </a:solidFill>
                </a:rPr>
                <a:t>DeepLink</a:t>
              </a:r>
              <a:r>
                <a:rPr lang="en-US" sz="1100" b="1" i="1" u="sng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100" i="1" u="sng" dirty="0">
                  <a:solidFill>
                    <a:schemeClr val="accent5">
                      <a:lumMod val="75000"/>
                    </a:schemeClr>
                  </a:solidFill>
                </a:rPr>
                <a:t>Outlook Email Exchange with </a:t>
              </a:r>
              <a:r>
                <a:rPr lang="en-US" sz="1100" i="1" u="sng" dirty="0" err="1">
                  <a:solidFill>
                    <a:schemeClr val="accent5">
                      <a:lumMod val="75000"/>
                    </a:schemeClr>
                  </a:solidFill>
                </a:rPr>
                <a:t>TimKelly@acme</a:t>
              </a:r>
              <a:endParaRPr lang="en-US" sz="1200" i="1" u="sng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F67478B-BE37-4B74-93BD-9DD1B384910C}"/>
                </a:ext>
              </a:extLst>
            </p:cNvPr>
            <p:cNvSpPr/>
            <p:nvPr/>
          </p:nvSpPr>
          <p:spPr>
            <a:xfrm>
              <a:off x="8156257" y="4625007"/>
              <a:ext cx="3517343" cy="2756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Content Exchange:     </a:t>
              </a:r>
              <a:r>
                <a:rPr lang="en-US" sz="1100" i="1" u="sng" dirty="0" err="1">
                  <a:solidFill>
                    <a:schemeClr val="accent5">
                      <a:lumMod val="75000"/>
                    </a:schemeClr>
                  </a:solidFill>
                </a:rPr>
                <a:t>DeepLink</a:t>
              </a:r>
              <a:r>
                <a:rPr lang="en-US" sz="1100" i="1" u="sng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100" i="1" u="sng" dirty="0" err="1">
                  <a:solidFill>
                    <a:schemeClr val="accent5">
                      <a:lumMod val="75000"/>
                    </a:schemeClr>
                  </a:solidFill>
                </a:rPr>
                <a:t>OneDriveConnect.doc</a:t>
              </a:r>
              <a:endParaRPr lang="en-US" sz="1200" i="1" u="sng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A9C64491-BC2D-4252-BFCF-A859B21662ED}"/>
              </a:ext>
            </a:extLst>
          </p:cNvPr>
          <p:cNvSpPr/>
          <p:nvPr/>
        </p:nvSpPr>
        <p:spPr>
          <a:xfrm>
            <a:off x="9051674" y="945000"/>
            <a:ext cx="2551156" cy="1064000"/>
          </a:xfrm>
          <a:prstGeom prst="wedgeRoundRectCallout">
            <a:avLst>
              <a:gd name="adj1" fmla="val -37764"/>
              <a:gd name="adj2" fmla="val 104167"/>
              <a:gd name="adj3" fmla="val 16667"/>
            </a:avLst>
          </a:prstGeom>
          <a:solidFill>
            <a:srgbClr val="4B5E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/>
                </a:solidFill>
              </a:rPr>
              <a:t>Get the information to the Seller needs BEFORE the meeting </a:t>
            </a:r>
            <a:br>
              <a:rPr lang="en-US" sz="1200" dirty="0">
                <a:solidFill>
                  <a:schemeClr val="bg1"/>
                </a:solidFill>
              </a:rPr>
            </a:br>
            <a:br>
              <a:rPr lang="en-US" sz="400" dirty="0">
                <a:solidFill>
                  <a:schemeClr val="bg1"/>
                </a:solidFill>
              </a:rPr>
            </a:br>
            <a:r>
              <a:rPr lang="en-US" sz="900" i="1" dirty="0">
                <a:solidFill>
                  <a:schemeClr val="bg1"/>
                </a:solidFill>
              </a:rPr>
              <a:t>Micro App brings information from SFDC, Outlook and any repository to one place.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F72A47-76AA-4BCD-AFC6-33E8B9372BE6}"/>
              </a:ext>
            </a:extLst>
          </p:cNvPr>
          <p:cNvGrpSpPr/>
          <p:nvPr/>
        </p:nvGrpSpPr>
        <p:grpSpPr>
          <a:xfrm>
            <a:off x="1143811" y="2804681"/>
            <a:ext cx="5572125" cy="3216355"/>
            <a:chOff x="1065540" y="2696626"/>
            <a:chExt cx="5572125" cy="3216355"/>
          </a:xfrm>
        </p:grpSpPr>
        <p:graphicFrame>
          <p:nvGraphicFramePr>
            <p:cNvPr id="9" name="Diagram 8">
              <a:extLst>
                <a:ext uri="{FF2B5EF4-FFF2-40B4-BE49-F238E27FC236}">
                  <a16:creationId xmlns:a16="http://schemas.microsoft.com/office/drawing/2014/main" id="{E7C9118C-E8BE-4AC8-9811-857714E6DA5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90892488"/>
                </p:ext>
              </p:extLst>
            </p:nvPr>
          </p:nvGraphicFramePr>
          <p:xfrm>
            <a:off x="1065540" y="2744882"/>
            <a:ext cx="5572125" cy="316809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FDA2153-4AC9-4D7E-ABF8-8232362B5DEE}"/>
                </a:ext>
              </a:extLst>
            </p:cNvPr>
            <p:cNvSpPr txBox="1"/>
            <p:nvPr/>
          </p:nvSpPr>
          <p:spPr>
            <a:xfrm>
              <a:off x="2986792" y="2696626"/>
              <a:ext cx="1704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Micro App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74FDFE67-243F-9148-88F3-27BB247D152A}"/>
              </a:ext>
            </a:extLst>
          </p:cNvPr>
          <p:cNvSpPr/>
          <p:nvPr/>
        </p:nvSpPr>
        <p:spPr>
          <a:xfrm>
            <a:off x="518682" y="1266144"/>
            <a:ext cx="3037319" cy="717422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ACC17B9-C812-420A-AD32-93024FC26559}"/>
              </a:ext>
            </a:extLst>
          </p:cNvPr>
          <p:cNvGrpSpPr/>
          <p:nvPr/>
        </p:nvGrpSpPr>
        <p:grpSpPr>
          <a:xfrm>
            <a:off x="715356" y="1387818"/>
            <a:ext cx="2687702" cy="469651"/>
            <a:chOff x="1184792" y="1501003"/>
            <a:chExt cx="2687702" cy="469651"/>
          </a:xfrm>
        </p:grpSpPr>
        <p:pic>
          <p:nvPicPr>
            <p:cNvPr id="21" name="Picture 2" descr="Image result for salesforce logo">
              <a:extLst>
                <a:ext uri="{FF2B5EF4-FFF2-40B4-BE49-F238E27FC236}">
                  <a16:creationId xmlns:a16="http://schemas.microsoft.com/office/drawing/2014/main" id="{CB0CFA1B-787C-4C6D-BF74-1E4A95C1F9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4159" y="1501627"/>
              <a:ext cx="834757" cy="469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Image result for microsoft calendar logo">
              <a:extLst>
                <a:ext uri="{FF2B5EF4-FFF2-40B4-BE49-F238E27FC236}">
                  <a16:creationId xmlns:a16="http://schemas.microsoft.com/office/drawing/2014/main" id="{F09BBB0B-74A1-4DF0-B0EB-F0A1CBE007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792" y="1501003"/>
              <a:ext cx="463092" cy="463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0" descr="Image result for OUtlook logo">
              <a:extLst>
                <a:ext uri="{FF2B5EF4-FFF2-40B4-BE49-F238E27FC236}">
                  <a16:creationId xmlns:a16="http://schemas.microsoft.com/office/drawing/2014/main" id="{61AB621D-BB9A-4511-A8EE-A16331E6EC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9893" y="1501004"/>
              <a:ext cx="463093" cy="463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2" descr="Image result for onedrive logo">
              <a:extLst>
                <a:ext uri="{FF2B5EF4-FFF2-40B4-BE49-F238E27FC236}">
                  <a16:creationId xmlns:a16="http://schemas.microsoft.com/office/drawing/2014/main" id="{040474D7-CCB8-43D5-95DC-4362CE16A9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451" y="1530081"/>
              <a:ext cx="548043" cy="351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Arrow: Down 14">
            <a:extLst>
              <a:ext uri="{FF2B5EF4-FFF2-40B4-BE49-F238E27FC236}">
                <a16:creationId xmlns:a16="http://schemas.microsoft.com/office/drawing/2014/main" id="{941147F5-1D69-402D-A7C7-4CA0FD65933A}"/>
              </a:ext>
            </a:extLst>
          </p:cNvPr>
          <p:cNvSpPr/>
          <p:nvPr/>
        </p:nvSpPr>
        <p:spPr>
          <a:xfrm>
            <a:off x="1620521" y="1959979"/>
            <a:ext cx="879409" cy="561173"/>
          </a:xfrm>
          <a:prstGeom prst="downArrow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348F9E9C-C6A9-4B48-80FA-2F0AF135BC86}"/>
              </a:ext>
            </a:extLst>
          </p:cNvPr>
          <p:cNvSpPr/>
          <p:nvPr/>
        </p:nvSpPr>
        <p:spPr>
          <a:xfrm rot="16200000">
            <a:off x="7069030" y="3320465"/>
            <a:ext cx="879409" cy="573942"/>
          </a:xfrm>
          <a:prstGeom prst="downArrow">
            <a:avLst/>
          </a:prstGeom>
          <a:solidFill>
            <a:schemeClr val="bg1"/>
          </a:solidFill>
          <a:ln w="6350">
            <a:noFill/>
          </a:ln>
          <a:effectLst>
            <a:outerShdw blurRad="317500" dist="177800" dir="516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1E2458-22C3-9347-A962-539609E7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 of the Micro App by Bhadra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295CD3-9414-BC48-A0A8-2FE4D199C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8954-0464-3445-A709-2ABB9939E1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8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575">
        <p:fade/>
      </p:transition>
    </mc:Choice>
    <mc:Fallback xmlns="">
      <p:transition spd="med" advTm="50575">
        <p:fade/>
      </p:transition>
    </mc:Fallback>
  </mc:AlternateContent>
  <p:extLst>
    <p:ext uri="{E180D4A7-C9FB-4DFB-919C-405C955672EB}">
      <p14:showEvtLst xmlns:p14="http://schemas.microsoft.com/office/powerpoint/2010/main">
        <p14:playEvt time="12" objId="5"/>
        <p14:stopEvt time="50575" objId="5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1C5AEBB-8715-7444-8EB0-5B0FB6293AC1}"/>
              </a:ext>
            </a:extLst>
          </p:cNvPr>
          <p:cNvGrpSpPr/>
          <p:nvPr/>
        </p:nvGrpSpPr>
        <p:grpSpPr>
          <a:xfrm>
            <a:off x="3447288" y="1048511"/>
            <a:ext cx="8250936" cy="5015231"/>
            <a:chOff x="3447288" y="1048511"/>
            <a:chExt cx="8250936" cy="501523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1AB162F-817C-694D-BF6D-67E5C17C6E31}"/>
                </a:ext>
              </a:extLst>
            </p:cNvPr>
            <p:cNvGrpSpPr/>
            <p:nvPr/>
          </p:nvGrpSpPr>
          <p:grpSpPr>
            <a:xfrm>
              <a:off x="3447288" y="1048511"/>
              <a:ext cx="8250936" cy="5015231"/>
              <a:chOff x="3447288" y="1048511"/>
              <a:chExt cx="8250936" cy="5015231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B486046-592B-874B-877C-DE894597AEBB}"/>
                  </a:ext>
                </a:extLst>
              </p:cNvPr>
              <p:cNvGrpSpPr/>
              <p:nvPr/>
            </p:nvGrpSpPr>
            <p:grpSpPr>
              <a:xfrm>
                <a:off x="3447288" y="1048511"/>
                <a:ext cx="8250936" cy="5015231"/>
                <a:chOff x="3447288" y="1048511"/>
                <a:chExt cx="8250936" cy="5015231"/>
              </a:xfrm>
            </p:grpSpPr>
            <p:pic>
              <p:nvPicPr>
                <p:cNvPr id="8" name="Picture 7" descr="A screenshot of a cell phone&#10;&#10;Description automatically generated">
                  <a:extLst>
                    <a:ext uri="{FF2B5EF4-FFF2-40B4-BE49-F238E27FC236}">
                      <a16:creationId xmlns:a16="http://schemas.microsoft.com/office/drawing/2014/main" id="{63ACD787-8109-4E40-8B95-19C0112D2F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t="41034"/>
                <a:stretch/>
              </p:blipFill>
              <p:spPr>
                <a:xfrm>
                  <a:off x="3447288" y="3338829"/>
                  <a:ext cx="8250936" cy="2724913"/>
                </a:xfrm>
                <a:prstGeom prst="rect">
                  <a:avLst/>
                </a:prstGeom>
              </p:spPr>
            </p:pic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8D553C2E-AD88-EA48-97FE-CE80A33B6F35}"/>
                    </a:ext>
                  </a:extLst>
                </p:cNvPr>
                <p:cNvGrpSpPr/>
                <p:nvPr/>
              </p:nvGrpSpPr>
              <p:grpSpPr>
                <a:xfrm>
                  <a:off x="3447288" y="1048511"/>
                  <a:ext cx="8250936" cy="2618234"/>
                  <a:chOff x="3447288" y="1048511"/>
                  <a:chExt cx="8250936" cy="2618234"/>
                </a:xfrm>
              </p:grpSpPr>
              <p:pic>
                <p:nvPicPr>
                  <p:cNvPr id="15" name="Picture 14" descr="A screenshot of a cell phone&#10;&#10;Description automatically generated">
                    <a:extLst>
                      <a:ext uri="{FF2B5EF4-FFF2-40B4-BE49-F238E27FC236}">
                        <a16:creationId xmlns:a16="http://schemas.microsoft.com/office/drawing/2014/main" id="{262C6E82-4AB2-7141-87D8-D3C44E36B4D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9"/>
                  <a:srcRect b="35364"/>
                  <a:stretch/>
                </p:blipFill>
                <p:spPr>
                  <a:xfrm>
                    <a:off x="3447288" y="1048511"/>
                    <a:ext cx="8250936" cy="2618234"/>
                  </a:xfrm>
                  <a:prstGeom prst="rect">
                    <a:avLst/>
                  </a:prstGeom>
                </p:spPr>
              </p:pic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9D83F0ED-C857-294B-BC83-2D22110F97EF}"/>
                      </a:ext>
                    </a:extLst>
                  </p:cNvPr>
                  <p:cNvSpPr txBox="1"/>
                  <p:nvPr/>
                </p:nvSpPr>
                <p:spPr>
                  <a:xfrm>
                    <a:off x="6677130" y="1281574"/>
                    <a:ext cx="3451595" cy="13485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endParaRPr lang="en-US" sz="700" dirty="0"/>
                  </a:p>
                </p:txBody>
              </p:sp>
            </p:grp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8B58039-7B77-194A-A9FB-75BD13A0E4D4}"/>
                  </a:ext>
                </a:extLst>
              </p:cNvPr>
              <p:cNvSpPr txBox="1"/>
              <p:nvPr/>
            </p:nvSpPr>
            <p:spPr>
              <a:xfrm>
                <a:off x="5369196" y="1083120"/>
                <a:ext cx="1539046" cy="123111"/>
              </a:xfrm>
              <a:prstGeom prst="rect">
                <a:avLst/>
              </a:prstGeom>
              <a:solidFill>
                <a:srgbClr val="83A4C3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800" dirty="0" err="1"/>
                  <a:t>Jessica.P.Seller</a:t>
                </a:r>
                <a:endParaRPr lang="en-US" sz="800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DFF000D-C9CD-F348-843B-140877462106}"/>
                  </a:ext>
                </a:extLst>
              </p:cNvPr>
              <p:cNvSpPr txBox="1"/>
              <p:nvPr/>
            </p:nvSpPr>
            <p:spPr>
              <a:xfrm>
                <a:off x="6626563" y="3199658"/>
                <a:ext cx="946193" cy="1231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just"/>
                <a:r>
                  <a:rPr lang="en-US" sz="800" b="1" dirty="0"/>
                  <a:t>Jessica Seller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4F5648A-30E6-2541-B49B-112C12EC24B1}"/>
                </a:ext>
              </a:extLst>
            </p:cNvPr>
            <p:cNvSpPr txBox="1"/>
            <p:nvPr/>
          </p:nvSpPr>
          <p:spPr>
            <a:xfrm>
              <a:off x="7812594" y="4209554"/>
              <a:ext cx="611828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en-US" sz="800" b="1" dirty="0"/>
                <a:t>Jessica Seller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72F6A60-B152-A941-8BEB-7E0DAFF0A207}"/>
                </a:ext>
              </a:extLst>
            </p:cNvPr>
            <p:cNvSpPr txBox="1"/>
            <p:nvPr/>
          </p:nvSpPr>
          <p:spPr>
            <a:xfrm>
              <a:off x="6919453" y="4210837"/>
              <a:ext cx="687152" cy="243656"/>
            </a:xfrm>
            <a:prstGeom prst="rect">
              <a:avLst/>
            </a:prstGeom>
            <a:solidFill>
              <a:srgbClr val="0378B9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lang="en-US" sz="800" b="1" dirty="0">
                  <a:solidFill>
                    <a:schemeClr val="bg1"/>
                  </a:solidFill>
                </a:rPr>
                <a:t>Tim Kelly</a:t>
              </a:r>
            </a:p>
            <a:p>
              <a:pPr algn="ctr">
                <a:spcBef>
                  <a:spcPts val="100"/>
                </a:spcBef>
              </a:pPr>
              <a:r>
                <a:rPr lang="en-US" sz="700" b="1" dirty="0">
                  <a:solidFill>
                    <a:schemeClr val="bg1"/>
                  </a:solidFill>
                </a:rPr>
                <a:t>Acme Corporation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83B1873-0A9D-7743-8692-0D643F14F147}"/>
                </a:ext>
              </a:extLst>
            </p:cNvPr>
            <p:cNvSpPr txBox="1"/>
            <p:nvPr/>
          </p:nvSpPr>
          <p:spPr>
            <a:xfrm>
              <a:off x="6166013" y="2018826"/>
              <a:ext cx="2646391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just">
                <a:spcBef>
                  <a:spcPts val="100"/>
                </a:spcBef>
              </a:pPr>
              <a:r>
                <a:rPr lang="en-US" sz="800" b="1" dirty="0">
                  <a:solidFill>
                    <a:schemeClr val="tx2"/>
                  </a:solidFill>
                </a:rPr>
                <a:t>Your upcoming meeting includes yourself plus Tim Kelly of the Acme Corporation.  You have interacted with Tim Kelly before. </a:t>
              </a:r>
              <a:endParaRPr lang="en-US" sz="7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1742B4C-6EB7-2C44-A755-96D766142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Meeting Preparation Micro-APP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00E966-3A8A-3E43-A173-7D5D8FBCE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8954-0464-3445-A709-2ABB9939E1F0}" type="slidenum">
              <a:rPr lang="en-US" smtClean="0"/>
              <a:t>9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4B31417-6A09-8C4B-A805-DC0984C28D4D}"/>
              </a:ext>
            </a:extLst>
          </p:cNvPr>
          <p:cNvGrpSpPr/>
          <p:nvPr/>
        </p:nvGrpSpPr>
        <p:grpSpPr>
          <a:xfrm>
            <a:off x="493776" y="1341659"/>
            <a:ext cx="5602224" cy="801276"/>
            <a:chOff x="399506" y="1458267"/>
            <a:chExt cx="5602224" cy="8012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EC5A04-7319-FB4A-A452-D8EAB8B78E6B}"/>
                </a:ext>
              </a:extLst>
            </p:cNvPr>
            <p:cNvSpPr/>
            <p:nvPr/>
          </p:nvSpPr>
          <p:spPr>
            <a:xfrm>
              <a:off x="399506" y="1458267"/>
              <a:ext cx="2328421" cy="8012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This micro-App is integrated with a user’s calendar and core workplace portal.  Its purpose is a ‘Primer’ for all meetings especially w external guests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3BBA0B2-232E-454F-BC49-0ECA44CF16D7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2727927" y="1858905"/>
              <a:ext cx="3273803" cy="260239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40724AD-5DB1-0041-97BC-C0ACF14CE172}"/>
              </a:ext>
            </a:extLst>
          </p:cNvPr>
          <p:cNvGrpSpPr/>
          <p:nvPr/>
        </p:nvGrpSpPr>
        <p:grpSpPr>
          <a:xfrm>
            <a:off x="493776" y="2507074"/>
            <a:ext cx="5602224" cy="665894"/>
            <a:chOff x="399506" y="1458267"/>
            <a:chExt cx="5602224" cy="66589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F22529F-344D-B847-B2F7-8DCEC886AB88}"/>
                </a:ext>
              </a:extLst>
            </p:cNvPr>
            <p:cNvSpPr/>
            <p:nvPr/>
          </p:nvSpPr>
          <p:spPr>
            <a:xfrm>
              <a:off x="399506" y="1458267"/>
              <a:ext cx="2328421" cy="6658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Other attendees are discovered and behind this card is a LinkedIn profile if additional information is required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17406CF-C22C-2F43-8CBB-A9679E4414E0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 flipV="1">
              <a:off x="2727927" y="1655716"/>
              <a:ext cx="3273803" cy="135498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99C086D-09F3-044C-A259-A24295B61765}"/>
              </a:ext>
            </a:extLst>
          </p:cNvPr>
          <p:cNvGrpSpPr/>
          <p:nvPr/>
        </p:nvGrpSpPr>
        <p:grpSpPr>
          <a:xfrm>
            <a:off x="493776" y="3566157"/>
            <a:ext cx="5602224" cy="1464313"/>
            <a:chOff x="399506" y="1458267"/>
            <a:chExt cx="5602224" cy="146431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1A817DD-8597-AA4D-9127-31BBBABB95AF}"/>
                </a:ext>
              </a:extLst>
            </p:cNvPr>
            <p:cNvSpPr/>
            <p:nvPr/>
          </p:nvSpPr>
          <p:spPr>
            <a:xfrm>
              <a:off x="399506" y="1458267"/>
              <a:ext cx="2328421" cy="8229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When this guest was selected, a full history of previous interactions and documents/content shared in prior correspondences is presented.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EB722D1-D27F-0947-80C7-278B0BC69B40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>
              <a:off x="2727927" y="1869749"/>
              <a:ext cx="3273803" cy="1052831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CE06C9AD-513D-9448-9707-9820DDE42C34}"/>
              </a:ext>
            </a:extLst>
          </p:cNvPr>
          <p:cNvSpPr/>
          <p:nvPr/>
        </p:nvSpPr>
        <p:spPr>
          <a:xfrm>
            <a:off x="493776" y="4773163"/>
            <a:ext cx="2328421" cy="6658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Scroll further and optional actions are offered to resend documents; send suggested new documents, etc.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9EDE2B-4ABE-2A45-8962-3D57602B7070}"/>
              </a:ext>
            </a:extLst>
          </p:cNvPr>
          <p:cNvSpPr txBox="1"/>
          <p:nvPr/>
        </p:nvSpPr>
        <p:spPr>
          <a:xfrm>
            <a:off x="6626562" y="2691161"/>
            <a:ext cx="1186031" cy="24365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100"/>
              </a:spcBef>
            </a:pPr>
            <a:r>
              <a:rPr lang="en-US" sz="800" b="1" dirty="0"/>
              <a:t>Tim Kelly</a:t>
            </a:r>
          </a:p>
          <a:p>
            <a:pPr algn="just">
              <a:spcBef>
                <a:spcPts val="100"/>
              </a:spcBef>
            </a:pPr>
            <a:r>
              <a:rPr lang="en-US" sz="700" b="1" dirty="0">
                <a:solidFill>
                  <a:schemeClr val="tx2"/>
                </a:solidFill>
              </a:rPr>
              <a:t>Acme Corporation</a:t>
            </a:r>
          </a:p>
        </p:txBody>
      </p:sp>
      <p:pic>
        <p:nvPicPr>
          <p:cNvPr id="4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9A48CDBB-EBE4-4A46-B36D-148EC39ABE2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14898250-5413-1946-BEB3-14E9C22289B7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592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716">
        <p:fade/>
      </p:transition>
    </mc:Choice>
    <mc:Fallback xmlns="">
      <p:transition spd="med" advTm="567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65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8" grpId="0" animBg="1"/>
    </p:bldLst>
  </p:timing>
  <p:extLst>
    <p:ext uri="{E180D4A7-C9FB-4DFB-919C-405C955672EB}">
      <p14:showEvtLst xmlns:p14="http://schemas.microsoft.com/office/powerpoint/2010/main">
        <p14:playEvt time="11" objId="4"/>
        <p14:stopEvt time="56716" objId="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6A78336F-11E1-447C-98BD-D721BE7EA51A}"/>
              </a:ext>
            </a:extLst>
          </p:cNvPr>
          <p:cNvSpPr/>
          <p:nvPr/>
        </p:nvSpPr>
        <p:spPr>
          <a:xfrm>
            <a:off x="3843539" y="2232199"/>
            <a:ext cx="71970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We look forward to discussing how our Content Surfacing AI middleware and Bhadra Micro-Apps can be integrated into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your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software platform.</a:t>
            </a:r>
          </a:p>
        </p:txBody>
      </p:sp>
      <p:pic>
        <p:nvPicPr>
          <p:cNvPr id="53" name="Picture 52" descr="Backflipt-Logo-HD.png">
            <a:extLst>
              <a:ext uri="{FF2B5EF4-FFF2-40B4-BE49-F238E27FC236}">
                <a16:creationId xmlns:a16="http://schemas.microsoft.com/office/drawing/2014/main" id="{2C86057F-89BB-449D-BD7A-E2142246FC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908" y="2282394"/>
            <a:ext cx="1312047" cy="131204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29D3A3-B322-A84A-98BF-D9C21D49D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6FE-DD99-4384-B12E-6EE08A64CA50}" type="slidenum">
              <a:rPr lang="en-US" smtClean="0"/>
              <a:t>10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4F7AF0-6FA9-2D41-9BF9-526E3C37A1DF}"/>
              </a:ext>
            </a:extLst>
          </p:cNvPr>
          <p:cNvSpPr/>
          <p:nvPr/>
        </p:nvSpPr>
        <p:spPr>
          <a:xfrm>
            <a:off x="3843539" y="4418224"/>
            <a:ext cx="71970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Thank you.</a:t>
            </a:r>
          </a:p>
        </p:txBody>
      </p:sp>
      <p:pic>
        <p:nvPicPr>
          <p:cNvPr id="3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D4950C6C-4ED3-BF42-B1EA-71BEA90A298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3E462F0-6CE7-F94A-8E2E-41CF110D2190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216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014">
        <p:fade/>
      </p:transition>
    </mc:Choice>
    <mc:Fallback xmlns="">
      <p:transition spd="med" advTm="110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</p:bldLst>
  </p:timing>
  <p:extLst>
    <p:ext uri="{E180D4A7-C9FB-4DFB-919C-405C955672EB}">
      <p14:showEvtLst xmlns:p14="http://schemas.microsoft.com/office/powerpoint/2010/main">
        <p14:playEvt time="11" objId="3"/>
        <p14:stopEvt time="10069" objId="3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7|7.1|11.2|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6.8|7.1|1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6|9.2|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6.9|9.3|9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8.4|14.3|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6904B328E71141AF3279ABDE1497FD" ma:contentTypeVersion="9" ma:contentTypeDescription="Create a new document." ma:contentTypeScope="" ma:versionID="6ef96f62582a757ac02fb16b8592d58a">
  <xsd:schema xmlns:xsd="http://www.w3.org/2001/XMLSchema" xmlns:xs="http://www.w3.org/2001/XMLSchema" xmlns:p="http://schemas.microsoft.com/office/2006/metadata/properties" xmlns:ns3="977d0f38-d684-4b1b-b8f5-bb3c1da9072b" xmlns:ns4="fee96432-b360-452b-a6f0-55d41c6202b7" targetNamespace="http://schemas.microsoft.com/office/2006/metadata/properties" ma:root="true" ma:fieldsID="c227157149920411e64afbbc8c50ad27" ns3:_="" ns4:_="">
    <xsd:import namespace="977d0f38-d684-4b1b-b8f5-bb3c1da9072b"/>
    <xsd:import namespace="fee96432-b360-452b-a6f0-55d41c6202b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d0f38-d684-4b1b-b8f5-bb3c1da9072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e96432-b360-452b-a6f0-55d41c6202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F79250-7170-4FC5-BF80-430D6E1E20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3D399D-6F5C-477F-8172-0B7FE9627A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d0f38-d684-4b1b-b8f5-bb3c1da9072b"/>
    <ds:schemaRef ds:uri="fee96432-b360-452b-a6f0-55d41c6202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33B6EB-0AA9-4AA1-B69F-99F9A0300E9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4294</TotalTime>
  <Words>860</Words>
  <Application>Microsoft Macintosh PowerPoint</Application>
  <PresentationFormat>Widescreen</PresentationFormat>
  <Paragraphs>124</Paragraphs>
  <Slides>10</Slides>
  <Notes>10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Salesforce Example: embedded Panel with Content Surfacing</vt:lpstr>
      <vt:lpstr>Email Example: embedded Plug-in with Content Surfacing</vt:lpstr>
      <vt:lpstr>PowerPoint Presentation</vt:lpstr>
      <vt:lpstr>The Next Chapter - AI and ML Powered Micro-APPs</vt:lpstr>
      <vt:lpstr>An example of the Micro App by Bhadra</vt:lpstr>
      <vt:lpstr>Example: Meeting Preparation Micro-APP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Srini Gargeya</dc:creator>
  <cp:lastModifiedBy>pete karolczak</cp:lastModifiedBy>
  <cp:revision>102</cp:revision>
  <dcterms:created xsi:type="dcterms:W3CDTF">2019-12-02T21:03:04Z</dcterms:created>
  <dcterms:modified xsi:type="dcterms:W3CDTF">2020-06-01T13:50:47Z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0x0101005F6904B328E71141AF3279ABDE1497FD</vt:lpwstr>
  </property>
</Properties>
</file>