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61" r:id="rId3"/>
    <p:sldId id="259" r:id="rId4"/>
    <p:sldId id="260" r:id="rId5"/>
    <p:sldId id="262" r:id="rId6"/>
    <p:sldId id="267" r:id="rId7"/>
    <p:sldId id="265" r:id="rId8"/>
    <p:sldId id="266" r:id="rId9"/>
    <p:sldId id="269" r:id="rId10"/>
    <p:sldId id="270" r:id="rId11"/>
    <p:sldId id="271" r:id="rId12"/>
    <p:sldId id="1667" r:id="rId13"/>
    <p:sldId id="381" r:id="rId14"/>
    <p:sldId id="272" r:id="rId15"/>
    <p:sldId id="274" r:id="rId16"/>
    <p:sldId id="28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0DF"/>
    <a:srgbClr val="205C9F"/>
    <a:srgbClr val="8BD2F8"/>
    <a:srgbClr val="032D60"/>
    <a:srgbClr val="E2F7FF"/>
    <a:srgbClr val="C2E8FF"/>
    <a:srgbClr val="8B9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8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608" y="20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06308-2E07-E84B-90B4-6B13174ACE26}" type="datetimeFigureOut">
              <a:rPr lang="en-US" smtClean="0"/>
              <a:t>5/28/20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2610B-EDF5-1543-892D-E9BF9AFA7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279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94818E-6223-4997-9CD7-DFC1D29CB347}" type="slidenum">
              <a:rPr lang="en-US"/>
              <a:pPr/>
              <a:t>13</a:t>
            </a:fld>
            <a:endParaRPr lang="en-US"/>
          </a:p>
        </p:txBody>
      </p:sp>
      <p:sp>
        <p:nvSpPr>
          <p:cNvPr id="145410" name="Rectangle 7"/>
          <p:cNvSpPr txBox="1">
            <a:spLocks noGrp="1" noChangeArrowheads="1"/>
          </p:cNvSpPr>
          <p:nvPr/>
        </p:nvSpPr>
        <p:spPr bwMode="auto">
          <a:xfrm>
            <a:off x="3884613" y="8937625"/>
            <a:ext cx="2971800" cy="20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b"/>
          <a:lstStyle/>
          <a:p>
            <a:pPr algn="r" eaLnBrk="1" hangingPunct="1">
              <a:lnSpc>
                <a:spcPct val="100000"/>
              </a:lnSpc>
            </a:pPr>
            <a:r>
              <a:rPr lang="en-US" sz="1200">
                <a:cs typeface="Arial" charset="0"/>
              </a:rPr>
              <a:t>Page </a:t>
            </a:r>
            <a:fld id="{8CF71BCB-8507-4C20-A3DA-CE61A4A20C3E}" type="slidenum">
              <a:rPr lang="en-US" sz="1200">
                <a:cs typeface="Arial" charset="0"/>
              </a:rPr>
              <a:pPr algn="r" eaLnBrk="1" hangingPunct="1">
                <a:lnSpc>
                  <a:spcPct val="100000"/>
                </a:lnSpc>
              </a:pPr>
              <a:t>13</a:t>
            </a:fld>
            <a:endParaRPr lang="en-US" sz="1200">
              <a:cs typeface="Arial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3263" y="368300"/>
            <a:ext cx="5451475" cy="3067050"/>
          </a:xfrm>
          <a:ln/>
        </p:spPr>
      </p:sp>
      <p:sp>
        <p:nvSpPr>
          <p:cNvPr id="145412" name="Notes Placeholder 4"/>
          <p:cNvSpPr>
            <a:spLocks noGrp="1"/>
          </p:cNvSpPr>
          <p:nvPr>
            <p:ph type="body" sz="quarter" idx="10"/>
          </p:nvPr>
        </p:nvSpPr>
        <p:spPr>
          <a:xfrm>
            <a:off x="300039" y="3452814"/>
            <a:ext cx="6257925" cy="5370512"/>
          </a:xfrm>
        </p:spPr>
        <p:txBody>
          <a:bodyPr lIns="91435" tIns="45718" rIns="91435" bIns="45718"/>
          <a:lstStyle/>
          <a:p>
            <a:r>
              <a:rPr lang="en-US" dirty="0"/>
              <a:t>Deeper into account base coupled with Scale &amp; Velocity</a:t>
            </a:r>
          </a:p>
        </p:txBody>
      </p:sp>
    </p:spTree>
    <p:extLst>
      <p:ext uri="{BB962C8B-B14F-4D97-AF65-F5344CB8AC3E}">
        <p14:creationId xmlns:p14="http://schemas.microsoft.com/office/powerpoint/2010/main" val="507349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34A4-16B0-4B7A-8959-DCB8A7E4C614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D957F-8CDB-4B8D-B98D-0611D66C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4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34A4-16B0-4B7A-8959-DCB8A7E4C614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D957F-8CDB-4B8D-B98D-0611D66C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882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8900" y="6537325"/>
            <a:ext cx="374650" cy="225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1D957F-8CDB-4B8D-B98D-0611D66C1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34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053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34A4-16B0-4B7A-8959-DCB8A7E4C614}" type="datetimeFigureOut">
              <a:rPr lang="en-US" smtClean="0"/>
              <a:t>5/28/20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D957F-8CDB-4B8D-B98D-0611D66C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948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34A4-16B0-4B7A-8959-DCB8A7E4C614}" type="datetimeFigureOut">
              <a:rPr lang="en-US" smtClean="0"/>
              <a:t>5/28/20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D957F-8CDB-4B8D-B98D-0611D66C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8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34A4-16B0-4B7A-8959-DCB8A7E4C614}" type="datetimeFigureOut">
              <a:rPr lang="en-US" smtClean="0"/>
              <a:t>5/28/20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D957F-8CDB-4B8D-B98D-0611D66C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5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34A4-16B0-4B7A-8959-DCB8A7E4C614}" type="datetimeFigureOut">
              <a:rPr lang="en-US" smtClean="0"/>
              <a:t>5/28/20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D957F-8CDB-4B8D-B98D-0611D66C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065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34A4-16B0-4B7A-8959-DCB8A7E4C614}" type="datetimeFigureOut">
              <a:rPr lang="en-US" smtClean="0"/>
              <a:t>5/28/20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D957F-8CDB-4B8D-B98D-0611D66C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A34A4-16B0-4B7A-8959-DCB8A7E4C614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D957F-8CDB-4B8D-B98D-0611D66C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84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226" y="342413"/>
            <a:ext cx="8740032" cy="611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962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16401" y="1602317"/>
            <a:ext cx="11036459" cy="4519083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304792" indent="-228594">
              <a:lnSpc>
                <a:spcPct val="95000"/>
              </a:lnSpc>
              <a:spcBef>
                <a:spcPts val="1480"/>
              </a:spcBef>
              <a:buClr>
                <a:schemeClr val="tx1"/>
              </a:buClr>
              <a:buSzPct val="80000"/>
              <a:buFont typeface="Arial"/>
              <a:buChar char="•"/>
              <a:defRPr sz="2667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1pPr>
            <a:lvl2pPr marL="609585" indent="-220128">
              <a:lnSpc>
                <a:spcPct val="95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/>
              <a:buChar char="•"/>
              <a:defRPr sz="2400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2pPr>
            <a:lvl3pPr marL="914377" indent="-146047">
              <a:buClr>
                <a:schemeClr val="tx1"/>
              </a:buClr>
              <a:buSzPct val="80000"/>
              <a:buFont typeface="Arial"/>
              <a:buChar char="•"/>
              <a:defRPr sz="2133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3pPr>
            <a:lvl4pPr marL="1214683" indent="-228548">
              <a:buClr>
                <a:schemeClr val="tx1"/>
              </a:buClr>
              <a:buSzPct val="80000"/>
              <a:buFont typeface="Arial"/>
              <a:buChar char="•"/>
              <a:defRPr sz="1867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4pPr>
            <a:lvl5pPr marL="1443231" indent="-224314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5pPr>
          </a:lstStyle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583688" y="455085"/>
            <a:ext cx="11127317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>
              <a:defRPr sz="3733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028C0C-7D78-B141-B4D4-8AC361573C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D2A34A4-16B0-4B7A-8959-DCB8A7E4C614}" type="datetimeFigureOut">
              <a:rPr lang="en-US" smtClean="0"/>
              <a:t>5/28/20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A48213-725B-0645-A60D-97492286F3A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4F1A78-4221-9B44-9CA0-2A65C2019FF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01D957F-8CDB-4B8D-B98D-0611D66C1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12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583688" y="455085"/>
            <a:ext cx="11127317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>
              <a:defRPr sz="3733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9039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A34A4-16B0-4B7A-8959-DCB8A7E4C614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D957F-8CDB-4B8D-B98D-0611D66C145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648450"/>
            <a:ext cx="12192000" cy="209550"/>
          </a:xfrm>
          <a:prstGeom prst="rect">
            <a:avLst/>
          </a:prstGeom>
          <a:solidFill>
            <a:srgbClr val="205C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11563350" y="6480175"/>
            <a:ext cx="336550" cy="336550"/>
          </a:xfrm>
          <a:prstGeom prst="ellipse">
            <a:avLst/>
          </a:prstGeom>
          <a:solidFill>
            <a:srgbClr val="00A0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528425" y="6496050"/>
            <a:ext cx="457200" cy="2254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01D957F-8CDB-4B8D-B98D-0611D66C1452}" type="slidenum">
              <a:rPr lang="en-US" sz="1400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5600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jpg"/><Relationship Id="rId9" Type="http://schemas.openxmlformats.org/officeDocument/2006/relationships/image" Target="../media/image12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tiff"/><Relationship Id="rId4" Type="http://schemas.openxmlformats.org/officeDocument/2006/relationships/image" Target="../media/image3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8621FE-1E83-EA4E-B64C-3A6B6E18FB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" t="13887" r="375" b="28022"/>
          <a:stretch/>
        </p:blipFill>
        <p:spPr>
          <a:xfrm>
            <a:off x="-1" y="862149"/>
            <a:ext cx="12192000" cy="474617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C144CC-60FC-4648-82EB-EA0657C74F81}"/>
              </a:ext>
            </a:extLst>
          </p:cNvPr>
          <p:cNvSpPr/>
          <p:nvPr/>
        </p:nvSpPr>
        <p:spPr>
          <a:xfrm>
            <a:off x="0" y="862149"/>
            <a:ext cx="12192000" cy="4746172"/>
          </a:xfrm>
          <a:prstGeom prst="rect">
            <a:avLst/>
          </a:prstGeom>
          <a:solidFill>
            <a:srgbClr val="032D6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1CD70A35-FB0A-C241-834C-EE6A094D3227}"/>
              </a:ext>
            </a:extLst>
          </p:cNvPr>
          <p:cNvSpPr txBox="1">
            <a:spLocks/>
          </p:cNvSpPr>
          <p:nvPr/>
        </p:nvSpPr>
        <p:spPr>
          <a:xfrm>
            <a:off x="2225984" y="2658308"/>
            <a:ext cx="10303015" cy="6480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chemeClr val="bg1"/>
                </a:solidFill>
                <a:latin typeface="Salesforce Sans" panose="020B0505020202020203" pitchFamily="34" charset="0"/>
              </a:rPr>
              <a:t>New Role</a:t>
            </a:r>
            <a:br>
              <a:rPr lang="en-US" sz="4800" b="1" dirty="0">
                <a:solidFill>
                  <a:schemeClr val="bg1"/>
                </a:solidFill>
                <a:latin typeface="Salesforce Sans" panose="020B0505020202020203" pitchFamily="34" charset="0"/>
              </a:rPr>
            </a:br>
            <a:endParaRPr lang="en-US" sz="4800" b="1" dirty="0">
              <a:solidFill>
                <a:schemeClr val="bg1"/>
              </a:solidFill>
              <a:latin typeface="Salesforce Sans" panose="020B0505020202020203" pitchFamily="34" charset="0"/>
            </a:endParaRP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C6EACAB9-36CD-BF4C-ADD3-55A91A8D0B03}"/>
              </a:ext>
            </a:extLst>
          </p:cNvPr>
          <p:cNvSpPr txBox="1">
            <a:spLocks/>
          </p:cNvSpPr>
          <p:nvPr/>
        </p:nvSpPr>
        <p:spPr>
          <a:xfrm>
            <a:off x="4210530" y="4573444"/>
            <a:ext cx="3675743" cy="3190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  <a:latin typeface="Salesforce Sans Thin" panose="020B0205020202020203" pitchFamily="34" charset="0"/>
              </a:rPr>
              <a:t>Brian </a:t>
            </a:r>
            <a:r>
              <a:rPr lang="en-US" sz="2000" dirty="0" err="1">
                <a:solidFill>
                  <a:schemeClr val="bg1"/>
                </a:solidFill>
                <a:latin typeface="Salesforce Sans Thin" panose="020B0205020202020203" pitchFamily="34" charset="0"/>
              </a:rPr>
              <a:t>Rueger</a:t>
            </a:r>
            <a:endParaRPr lang="en-US" sz="2000" dirty="0">
              <a:solidFill>
                <a:schemeClr val="bg1"/>
              </a:solidFill>
              <a:latin typeface="Salesforce Sans Thin" panose="020B0205020202020203" pitchFamily="34" charset="0"/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  <a:latin typeface="Salesforce Sans Thin" panose="020B0205020202020203" pitchFamily="34" charset="0"/>
              </a:rPr>
              <a:t>Month 2020</a:t>
            </a:r>
          </a:p>
          <a:p>
            <a:pPr marL="0" indent="0" algn="ctr">
              <a:buNone/>
            </a:pPr>
            <a:endParaRPr lang="en-US" sz="2000" dirty="0">
              <a:solidFill>
                <a:schemeClr val="bg1"/>
              </a:solidFill>
              <a:latin typeface="Salesforce Sans Thin" panose="020B0205020202020203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536C8A5-6A08-FA4B-9C8B-EDFA65B1BFE5}"/>
              </a:ext>
            </a:extLst>
          </p:cNvPr>
          <p:cNvSpPr txBox="1">
            <a:spLocks/>
          </p:cNvSpPr>
          <p:nvPr/>
        </p:nvSpPr>
        <p:spPr>
          <a:xfrm>
            <a:off x="4218246" y="3531826"/>
            <a:ext cx="6722251" cy="5513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Point of View Document</a:t>
            </a:r>
          </a:p>
        </p:txBody>
      </p:sp>
    </p:spTree>
    <p:extLst>
      <p:ext uri="{BB962C8B-B14F-4D97-AF65-F5344CB8AC3E}">
        <p14:creationId xmlns:p14="http://schemas.microsoft.com/office/powerpoint/2010/main" val="1533316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7" r="37440"/>
          <a:stretch/>
        </p:blipFill>
        <p:spPr>
          <a:xfrm>
            <a:off x="0" y="0"/>
            <a:ext cx="6104709" cy="6858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7C144CC-60FC-4648-82EB-EA0657C74F81}"/>
              </a:ext>
            </a:extLst>
          </p:cNvPr>
          <p:cNvSpPr/>
          <p:nvPr/>
        </p:nvSpPr>
        <p:spPr>
          <a:xfrm>
            <a:off x="0" y="0"/>
            <a:ext cx="6096000" cy="6857999"/>
          </a:xfrm>
          <a:prstGeom prst="rect">
            <a:avLst/>
          </a:prstGeom>
          <a:solidFill>
            <a:srgbClr val="032D6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1"/>
          <p:cNvSpPr txBox="1">
            <a:spLocks/>
          </p:cNvSpPr>
          <p:nvPr/>
        </p:nvSpPr>
        <p:spPr>
          <a:xfrm>
            <a:off x="5921178" y="569964"/>
            <a:ext cx="4762788" cy="492443"/>
          </a:xfrm>
          <a:prstGeom prst="rect">
            <a:avLst/>
          </a:prstGeom>
        </p:spPr>
        <p:txBody>
          <a:bodyPr vert="horz" lIns="91440" tIns="91440" rIns="91440" bIns="9144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/>
            <a:r>
              <a:rPr lang="en-US" sz="2000" dirty="0">
                <a:latin typeface="Salesforce Sans" panose="020B0505020202020203" pitchFamily="34" charset="0"/>
              </a:rPr>
              <a:t>About Me</a:t>
            </a:r>
          </a:p>
        </p:txBody>
      </p:sp>
      <p:sp>
        <p:nvSpPr>
          <p:cNvPr id="5" name="Title 11"/>
          <p:cNvSpPr txBox="1">
            <a:spLocks/>
          </p:cNvSpPr>
          <p:nvPr/>
        </p:nvSpPr>
        <p:spPr>
          <a:xfrm>
            <a:off x="5921178" y="1506948"/>
            <a:ext cx="4762788" cy="492443"/>
          </a:xfrm>
          <a:prstGeom prst="rect">
            <a:avLst/>
          </a:prstGeom>
        </p:spPr>
        <p:txBody>
          <a:bodyPr vert="horz" lIns="91440" tIns="91440" rIns="91440" bIns="9144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/>
            <a:r>
              <a:rPr lang="en-US" sz="2000" dirty="0">
                <a:latin typeface="Salesforce Sans" panose="020B0505020202020203" pitchFamily="34" charset="0"/>
              </a:rPr>
              <a:t>Leadership Philosophy</a:t>
            </a:r>
          </a:p>
        </p:txBody>
      </p:sp>
      <p:sp>
        <p:nvSpPr>
          <p:cNvPr id="6" name="Title 11"/>
          <p:cNvSpPr txBox="1">
            <a:spLocks/>
          </p:cNvSpPr>
          <p:nvPr/>
        </p:nvSpPr>
        <p:spPr>
          <a:xfrm>
            <a:off x="5921178" y="2487484"/>
            <a:ext cx="4762788" cy="492443"/>
          </a:xfrm>
          <a:prstGeom prst="rect">
            <a:avLst/>
          </a:prstGeom>
        </p:spPr>
        <p:txBody>
          <a:bodyPr vert="horz" lIns="91440" tIns="91440" rIns="91440" bIns="9144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/>
            <a:r>
              <a:rPr lang="en-US" sz="2000" dirty="0">
                <a:latin typeface="Salesforce Sans" panose="020B0505020202020203" pitchFamily="34" charset="0"/>
              </a:rPr>
              <a:t>Qualifications</a:t>
            </a:r>
          </a:p>
        </p:txBody>
      </p:sp>
      <p:sp>
        <p:nvSpPr>
          <p:cNvPr id="8" name="Title 11"/>
          <p:cNvSpPr txBox="1">
            <a:spLocks/>
          </p:cNvSpPr>
          <p:nvPr/>
        </p:nvSpPr>
        <p:spPr>
          <a:xfrm>
            <a:off x="5921178" y="3557285"/>
            <a:ext cx="4762788" cy="492443"/>
          </a:xfrm>
          <a:prstGeom prst="rect">
            <a:avLst/>
          </a:prstGeom>
        </p:spPr>
        <p:txBody>
          <a:bodyPr vert="horz" lIns="91440" tIns="91440" rIns="91440" bIns="9144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/>
            <a:r>
              <a:rPr lang="en-US" sz="2000" dirty="0">
                <a:latin typeface="Salesforce Sans" panose="020B0505020202020203" pitchFamily="34" charset="0"/>
              </a:rPr>
              <a:t>30-60-90 Day Plan</a:t>
            </a:r>
          </a:p>
        </p:txBody>
      </p:sp>
      <p:sp>
        <p:nvSpPr>
          <p:cNvPr id="9" name="Title 11"/>
          <p:cNvSpPr txBox="1">
            <a:spLocks/>
          </p:cNvSpPr>
          <p:nvPr/>
        </p:nvSpPr>
        <p:spPr>
          <a:xfrm>
            <a:off x="5921178" y="4572537"/>
            <a:ext cx="4762788" cy="492443"/>
          </a:xfrm>
          <a:prstGeom prst="rect">
            <a:avLst/>
          </a:prstGeom>
        </p:spPr>
        <p:txBody>
          <a:bodyPr vert="horz" lIns="91440" tIns="91440" rIns="91440" bIns="9144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/>
            <a:r>
              <a:rPr lang="en-US" sz="2000" dirty="0">
                <a:latin typeface="Salesforce Sans" panose="020B0505020202020203" pitchFamily="34" charset="0"/>
              </a:rPr>
              <a:t>FY19 Success Defined</a:t>
            </a:r>
          </a:p>
        </p:txBody>
      </p:sp>
      <p:sp>
        <p:nvSpPr>
          <p:cNvPr id="10" name="Title 11"/>
          <p:cNvSpPr txBox="1">
            <a:spLocks/>
          </p:cNvSpPr>
          <p:nvPr/>
        </p:nvSpPr>
        <p:spPr>
          <a:xfrm>
            <a:off x="5921178" y="5521126"/>
            <a:ext cx="4762788" cy="492443"/>
          </a:xfrm>
          <a:prstGeom prst="rect">
            <a:avLst/>
          </a:prstGeom>
        </p:spPr>
        <p:txBody>
          <a:bodyPr vert="horz" lIns="91440" tIns="91440" rIns="91440" bIns="9144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/>
            <a:r>
              <a:rPr lang="en-US" sz="2000" dirty="0">
                <a:latin typeface="Salesforce Sans" panose="020B0505020202020203" pitchFamily="34" charset="0"/>
              </a:rPr>
              <a:t>Sponsors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6114965" y="546472"/>
            <a:ext cx="0" cy="6092676"/>
          </a:xfrm>
          <a:prstGeom prst="line">
            <a:avLst/>
          </a:prstGeom>
          <a:noFill/>
          <a:ln w="38100" cap="flat" cmpd="sng" algn="ctr">
            <a:solidFill>
              <a:srgbClr val="95A5A6">
                <a:lumMod val="40000"/>
                <a:lumOff val="60000"/>
              </a:srgbClr>
            </a:solidFill>
            <a:prstDash val="solid"/>
          </a:ln>
          <a:effectLst/>
        </p:spPr>
      </p:cxnSp>
      <p:sp>
        <p:nvSpPr>
          <p:cNvPr id="12" name="Oval 11"/>
          <p:cNvSpPr/>
          <p:nvPr/>
        </p:nvSpPr>
        <p:spPr>
          <a:xfrm>
            <a:off x="6025153" y="735084"/>
            <a:ext cx="179625" cy="179625"/>
          </a:xfrm>
          <a:prstGeom prst="ellipse">
            <a:avLst/>
          </a:prstGeom>
          <a:solidFill>
            <a:schemeClr val="bg1"/>
          </a:solidFill>
          <a:ln w="76200" cap="flat" cmpd="sng" algn="ctr">
            <a:solidFill>
              <a:srgbClr val="00A0D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025153" y="1695215"/>
            <a:ext cx="179625" cy="179625"/>
          </a:xfrm>
          <a:prstGeom prst="ellipse">
            <a:avLst/>
          </a:prstGeom>
          <a:solidFill>
            <a:schemeClr val="bg1"/>
          </a:solidFill>
          <a:ln w="76200" cap="flat" cmpd="sng" algn="ctr">
            <a:solidFill>
              <a:srgbClr val="00A0D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025153" y="2641026"/>
            <a:ext cx="179625" cy="179625"/>
          </a:xfrm>
          <a:prstGeom prst="ellipse">
            <a:avLst/>
          </a:prstGeom>
          <a:solidFill>
            <a:schemeClr val="bg1"/>
          </a:solidFill>
          <a:ln w="76200" cap="flat" cmpd="sng" algn="ctr">
            <a:solidFill>
              <a:srgbClr val="00A0D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025153" y="3710827"/>
            <a:ext cx="179625" cy="179625"/>
          </a:xfrm>
          <a:prstGeom prst="ellipse">
            <a:avLst/>
          </a:prstGeom>
          <a:solidFill>
            <a:schemeClr val="bg1"/>
          </a:solidFill>
          <a:ln w="76200" cap="flat" cmpd="sng" algn="ctr">
            <a:solidFill>
              <a:srgbClr val="00A0D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025153" y="4726078"/>
            <a:ext cx="179625" cy="179625"/>
          </a:xfrm>
          <a:prstGeom prst="ellipse">
            <a:avLst/>
          </a:prstGeom>
          <a:solidFill>
            <a:schemeClr val="bg1"/>
          </a:solidFill>
          <a:ln w="76200" cap="flat" cmpd="sng" algn="ctr">
            <a:solidFill>
              <a:srgbClr val="00A0D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025153" y="5686244"/>
            <a:ext cx="179625" cy="179625"/>
          </a:xfrm>
          <a:prstGeom prst="ellipse">
            <a:avLst/>
          </a:prstGeom>
          <a:solidFill>
            <a:schemeClr val="bg1"/>
          </a:solidFill>
          <a:ln w="76200" cap="flat" cmpd="sng" algn="ctr">
            <a:solidFill>
              <a:srgbClr val="00A0D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81046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-1" y="1488463"/>
            <a:ext cx="12185159" cy="2464562"/>
          </a:xfrm>
          <a:prstGeom prst="rect">
            <a:avLst/>
          </a:prstGeom>
          <a:solidFill>
            <a:srgbClr val="00A0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01B23ED3-495B-114D-BE29-6B416EC06A7E}"/>
              </a:ext>
            </a:extLst>
          </p:cNvPr>
          <p:cNvSpPr txBox="1">
            <a:spLocks/>
          </p:cNvSpPr>
          <p:nvPr/>
        </p:nvSpPr>
        <p:spPr>
          <a:xfrm>
            <a:off x="0" y="456249"/>
            <a:ext cx="552055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rgbClr val="00A0DF"/>
                </a:solidFill>
                <a:latin typeface="Salesforce Sans" panose="020B0505020202020203" pitchFamily="34" charset="0"/>
              </a:rPr>
              <a:t>My </a:t>
            </a:r>
          </a:p>
          <a:p>
            <a:pPr algn="ctr"/>
            <a:r>
              <a:rPr lang="en-US" sz="4800" b="1" i="1" dirty="0">
                <a:solidFill>
                  <a:srgbClr val="00A0DF"/>
                </a:solidFill>
                <a:latin typeface="Salesforce Sans" panose="020B0505020202020203" pitchFamily="34" charset="0"/>
              </a:rPr>
              <a:t>“What Matters?”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759595-58EB-5E4D-85C7-5B425D3E82F5}"/>
              </a:ext>
            </a:extLst>
          </p:cNvPr>
          <p:cNvSpPr txBox="1"/>
          <p:nvPr/>
        </p:nvSpPr>
        <p:spPr>
          <a:xfrm>
            <a:off x="74694" y="1739001"/>
            <a:ext cx="5520555" cy="18466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Servant Leadership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“Why We CAN” Mindset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Culture by Design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Golden Rule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 Present 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5520555" y="456249"/>
            <a:ext cx="6836220" cy="4622127"/>
            <a:chOff x="6339840" y="958949"/>
            <a:chExt cx="5222924" cy="3531340"/>
          </a:xfrm>
        </p:grpSpPr>
        <p:pic>
          <p:nvPicPr>
            <p:cNvPr id="6" name="Picture 5" descr="A person holding a fish in the water&#10;&#10;Description generated with very high confidence">
              <a:extLst>
                <a:ext uri="{FF2B5EF4-FFF2-40B4-BE49-F238E27FC236}">
                  <a16:creationId xmlns:a16="http://schemas.microsoft.com/office/drawing/2014/main" id="{6A2450A4-CA04-F749-B8E1-F23D097CD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27" r="3672"/>
            <a:stretch/>
          </p:blipFill>
          <p:spPr>
            <a:xfrm>
              <a:off x="6339841" y="958949"/>
              <a:ext cx="1691148" cy="1824266"/>
            </a:xfrm>
            <a:prstGeom prst="rect">
              <a:avLst/>
            </a:prstGeom>
          </p:spPr>
        </p:pic>
        <p:pic>
          <p:nvPicPr>
            <p:cNvPr id="7" name="Picture 6" descr="A group of people posing for the camera&#10;&#10;Description generated with very high confidence">
              <a:extLst>
                <a:ext uri="{FF2B5EF4-FFF2-40B4-BE49-F238E27FC236}">
                  <a16:creationId xmlns:a16="http://schemas.microsoft.com/office/drawing/2014/main" id="{EA84DD8C-786F-4B4B-9380-B240C5D698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2" r="4658"/>
            <a:stretch/>
          </p:blipFill>
          <p:spPr>
            <a:xfrm rot="10800000">
              <a:off x="6339840" y="2780623"/>
              <a:ext cx="2100381" cy="1709666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3C3017F-CF08-EF41-9B6E-507F6CE9D168}"/>
                </a:ext>
              </a:extLst>
            </p:cNvPr>
            <p:cNvSpPr/>
            <p:nvPr/>
          </p:nvSpPr>
          <p:spPr>
            <a:xfrm>
              <a:off x="8030989" y="958949"/>
              <a:ext cx="3531775" cy="1824268"/>
            </a:xfrm>
            <a:prstGeom prst="rect">
              <a:avLst/>
            </a:prstGeom>
            <a:blipFill>
              <a:blip r:embed="rId4"/>
              <a:stretch>
                <a:fillRect t="-25580" b="-1367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A0DF"/>
                </a:solidFill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4E42A55-1DD9-A941-B7CB-253823B0F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395" y="3758653"/>
            <a:ext cx="3521310" cy="30811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60B91E-A9BE-904C-8D87-79170E1489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2" y="3758653"/>
            <a:ext cx="2679260" cy="312385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35DB0A1-0A19-BE4A-85C9-411FE837D578}"/>
              </a:ext>
            </a:extLst>
          </p:cNvPr>
          <p:cNvGrpSpPr/>
          <p:nvPr/>
        </p:nvGrpSpPr>
        <p:grpSpPr>
          <a:xfrm>
            <a:off x="5520555" y="18159"/>
            <a:ext cx="6929018" cy="6926443"/>
            <a:chOff x="6339840" y="958949"/>
            <a:chExt cx="5236755" cy="513251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813E93-75FE-DC4A-B845-54DDEA95F702}"/>
                </a:ext>
              </a:extLst>
            </p:cNvPr>
            <p:cNvSpPr/>
            <p:nvPr/>
          </p:nvSpPr>
          <p:spPr>
            <a:xfrm>
              <a:off x="9594550" y="4324815"/>
              <a:ext cx="1982045" cy="1766649"/>
            </a:xfrm>
            <a:prstGeom prst="rect">
              <a:avLst/>
            </a:prstGeom>
            <a:blipFill>
              <a:blip r:embed="rId7"/>
              <a:srcRect/>
              <a:stretch>
                <a:fillRect t="-2042" b="-1423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A0DF"/>
                </a:solidFill>
              </a:endParaRPr>
            </a:p>
          </p:txBody>
        </p:sp>
        <p:pic>
          <p:nvPicPr>
            <p:cNvPr id="21" name="Picture 20" descr="A person holding a fish in the water&#10;&#10;Description generated with very high confidence">
              <a:extLst>
                <a:ext uri="{FF2B5EF4-FFF2-40B4-BE49-F238E27FC236}">
                  <a16:creationId xmlns:a16="http://schemas.microsoft.com/office/drawing/2014/main" id="{9DAC8B28-5605-D84B-A836-345193E910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27" r="3672"/>
            <a:stretch/>
          </p:blipFill>
          <p:spPr>
            <a:xfrm>
              <a:off x="6339841" y="958949"/>
              <a:ext cx="1691148" cy="1824266"/>
            </a:xfrm>
            <a:prstGeom prst="rect">
              <a:avLst/>
            </a:prstGeom>
          </p:spPr>
        </p:pic>
        <p:pic>
          <p:nvPicPr>
            <p:cNvPr id="22" name="Picture 21" descr="A group of people posing for the camera&#10;&#10;Description generated with very high confidence">
              <a:extLst>
                <a:ext uri="{FF2B5EF4-FFF2-40B4-BE49-F238E27FC236}">
                  <a16:creationId xmlns:a16="http://schemas.microsoft.com/office/drawing/2014/main" id="{480CF3C9-15AC-EA48-A07F-8F6ACEB036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2" r="4658"/>
            <a:stretch/>
          </p:blipFill>
          <p:spPr>
            <a:xfrm rot="10800000">
              <a:off x="6339840" y="2780622"/>
              <a:ext cx="2221914" cy="1709666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F3691A3-F74E-0247-9618-D0F699BF2597}"/>
                </a:ext>
              </a:extLst>
            </p:cNvPr>
            <p:cNvSpPr/>
            <p:nvPr/>
          </p:nvSpPr>
          <p:spPr>
            <a:xfrm>
              <a:off x="8030989" y="958949"/>
              <a:ext cx="3531775" cy="1824268"/>
            </a:xfrm>
            <a:prstGeom prst="rect">
              <a:avLst/>
            </a:prstGeom>
            <a:blipFill>
              <a:blip r:embed="rId4"/>
              <a:stretch>
                <a:fillRect t="-25580" b="-1367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A0DF"/>
                </a:solidFill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56CE48E-705E-C04A-B86C-80BB6FEB65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18926" b="6244"/>
            <a:stretch/>
          </p:blipFill>
          <p:spPr>
            <a:xfrm>
              <a:off x="6339841" y="4506215"/>
              <a:ext cx="3254709" cy="1518571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4776533-D1A6-6A4E-B142-97AEDA3554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65153" y="2345855"/>
            <a:ext cx="3966119" cy="256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734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ess, Pawn, Gameplan, Queen, Game, Busines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5" b="5573"/>
          <a:stretch/>
        </p:blipFill>
        <p:spPr bwMode="auto">
          <a:xfrm>
            <a:off x="-7360" y="4354"/>
            <a:ext cx="12206718" cy="685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7C144CC-60FC-4648-82EB-EA0657C74F81}"/>
              </a:ext>
            </a:extLst>
          </p:cNvPr>
          <p:cNvSpPr/>
          <p:nvPr/>
        </p:nvSpPr>
        <p:spPr>
          <a:xfrm>
            <a:off x="11529" y="74067"/>
            <a:ext cx="12199358" cy="3675017"/>
          </a:xfrm>
          <a:prstGeom prst="rect">
            <a:avLst/>
          </a:prstGeom>
          <a:solidFill>
            <a:srgbClr val="032D6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6179" indent="0">
              <a:lnSpc>
                <a:spcPct val="10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76179" indent="0">
              <a:lnSpc>
                <a:spcPct val="10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76179" indent="0">
              <a:lnSpc>
                <a:spcPct val="10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76179" indent="0">
              <a:lnSpc>
                <a:spcPct val="10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3675017"/>
            <a:ext cx="12199358" cy="3182983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CBBA7C0C-6E21-1D45-95BB-ABE8D3D0A758}"/>
              </a:ext>
            </a:extLst>
          </p:cNvPr>
          <p:cNvSpPr txBox="1">
            <a:spLocks/>
          </p:cNvSpPr>
          <p:nvPr/>
        </p:nvSpPr>
        <p:spPr>
          <a:xfrm>
            <a:off x="0" y="444458"/>
            <a:ext cx="12191999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lesforce Sans" panose="020B0505020202020203" pitchFamily="34" charset="0"/>
              </a:rPr>
              <a:t>Leadership Philosophy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BC1EE9-E32C-3848-BF0A-3F95C222FF86}"/>
              </a:ext>
            </a:extLst>
          </p:cNvPr>
          <p:cNvSpPr/>
          <p:nvPr/>
        </p:nvSpPr>
        <p:spPr>
          <a:xfrm>
            <a:off x="4432723" y="3892569"/>
            <a:ext cx="3326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205C9F"/>
                </a:solidFill>
                <a:latin typeface="Salesforce Sans" panose="020B0505020202020203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Key Capabilities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F124C3-DD90-F747-A52B-867372058B01}"/>
              </a:ext>
            </a:extLst>
          </p:cNvPr>
          <p:cNvSpPr/>
          <p:nvPr/>
        </p:nvSpPr>
        <p:spPr>
          <a:xfrm>
            <a:off x="965915" y="5925234"/>
            <a:ext cx="1683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Salesforce Sans" panose="020B0505020202020203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Sense-making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5A80C3-72A4-EB4E-B24B-22E980C850B6}"/>
              </a:ext>
            </a:extLst>
          </p:cNvPr>
          <p:cNvSpPr/>
          <p:nvPr/>
        </p:nvSpPr>
        <p:spPr>
          <a:xfrm>
            <a:off x="3944455" y="6022217"/>
            <a:ext cx="1055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Salesforce Sans" panose="020B0505020202020203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Relating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4EAFCC-C66F-FB48-AE52-79F4762BB284}"/>
              </a:ext>
            </a:extLst>
          </p:cNvPr>
          <p:cNvSpPr/>
          <p:nvPr/>
        </p:nvSpPr>
        <p:spPr>
          <a:xfrm>
            <a:off x="6667570" y="5986969"/>
            <a:ext cx="1160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Salesforce Sans" panose="020B0505020202020203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Visioning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358E5E-C8D6-1046-98ED-5F596BC4C1CD}"/>
              </a:ext>
            </a:extLst>
          </p:cNvPr>
          <p:cNvSpPr/>
          <p:nvPr/>
        </p:nvSpPr>
        <p:spPr>
          <a:xfrm>
            <a:off x="9453804" y="5986969"/>
            <a:ext cx="1200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Salesforce Sans" panose="020B0505020202020203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Inventing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EE59D3-24D8-6548-94E8-5EB9D5B17B04}"/>
              </a:ext>
            </a:extLst>
          </p:cNvPr>
          <p:cNvSpPr txBox="1"/>
          <p:nvPr/>
        </p:nvSpPr>
        <p:spPr>
          <a:xfrm>
            <a:off x="6764242" y="1172995"/>
            <a:ext cx="4460171" cy="20621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"Great leaders are almost always great simplifiers, who can cut through argument, debate and doubt to offer a solution </a:t>
            </a:r>
            <a:r>
              <a:rPr lang="en-US" sz="20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everybody</a:t>
            </a:r>
            <a:r>
              <a:rPr lang="en-US" sz="2000" dirty="0">
                <a:solidFill>
                  <a:schemeClr val="bg1"/>
                </a:solidFill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can understand." 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Salesforce Sans" panose="020B05050202020202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tabLst>
                <a:tab pos="5902325" algn="l"/>
              </a:tabLst>
            </a:pPr>
            <a:r>
              <a:rPr lang="en-US" sz="2000" i="1" dirty="0">
                <a:solidFill>
                  <a:schemeClr val="bg1"/>
                </a:solidFill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US" sz="1400" i="1" dirty="0">
                <a:solidFill>
                  <a:schemeClr val="bg1"/>
                </a:solidFill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Gen. Colin Powell, former U.S. Secretary of State</a:t>
            </a:r>
            <a:endParaRPr lang="en-US" sz="2000" i="1" dirty="0">
              <a:solidFill>
                <a:schemeClr val="bg1"/>
              </a:solidFill>
              <a:latin typeface="Salesforce Sans" panose="020B05050202020202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203892" y="4600853"/>
            <a:ext cx="1207520" cy="1245912"/>
            <a:chOff x="-1229318" y="5296768"/>
            <a:chExt cx="1207520" cy="1245912"/>
          </a:xfrm>
        </p:grpSpPr>
        <p:sp>
          <p:nvSpPr>
            <p:cNvPr id="33" name="Freeform: Shape 5">
              <a:extLst>
                <a:ext uri="{FF2B5EF4-FFF2-40B4-BE49-F238E27FC236}">
                  <a16:creationId xmlns:a16="http://schemas.microsoft.com/office/drawing/2014/main" id="{F45C3104-CE1F-4CDA-8AA7-00EF91406A6C}"/>
                </a:ext>
              </a:extLst>
            </p:cNvPr>
            <p:cNvSpPr/>
            <p:nvPr/>
          </p:nvSpPr>
          <p:spPr>
            <a:xfrm>
              <a:off x="-1229318" y="5296768"/>
              <a:ext cx="1207520" cy="1245912"/>
            </a:xfrm>
            <a:custGeom>
              <a:avLst/>
              <a:gdLst>
                <a:gd name="connsiteX0" fmla="*/ 1200766 w 2401531"/>
                <a:gd name="connsiteY0" fmla="*/ 0 h 2599077"/>
                <a:gd name="connsiteX1" fmla="*/ 1468825 w 2401531"/>
                <a:gd name="connsiteY1" fmla="*/ 64026 h 2599077"/>
                <a:gd name="connsiteX2" fmla="*/ 2133360 w 2401531"/>
                <a:gd name="connsiteY2" fmla="*/ 448916 h 2599077"/>
                <a:gd name="connsiteX3" fmla="*/ 2401531 w 2401531"/>
                <a:gd name="connsiteY3" fmla="*/ 913915 h 2599077"/>
                <a:gd name="connsiteX4" fmla="*/ 2401531 w 2401531"/>
                <a:gd name="connsiteY4" fmla="*/ 1685163 h 2599077"/>
                <a:gd name="connsiteX5" fmla="*/ 2133360 w 2401531"/>
                <a:gd name="connsiteY5" fmla="*/ 2150162 h 2599077"/>
                <a:gd name="connsiteX6" fmla="*/ 1468825 w 2401531"/>
                <a:gd name="connsiteY6" fmla="*/ 2535051 h 2599077"/>
                <a:gd name="connsiteX7" fmla="*/ 932706 w 2401531"/>
                <a:gd name="connsiteY7" fmla="*/ 2535051 h 2599077"/>
                <a:gd name="connsiteX8" fmla="*/ 268171 w 2401531"/>
                <a:gd name="connsiteY8" fmla="*/ 2150162 h 2599077"/>
                <a:gd name="connsiteX9" fmla="*/ 0 w 2401531"/>
                <a:gd name="connsiteY9" fmla="*/ 1685163 h 2599077"/>
                <a:gd name="connsiteX10" fmla="*/ 0 w 2401531"/>
                <a:gd name="connsiteY10" fmla="*/ 913915 h 2599077"/>
                <a:gd name="connsiteX11" fmla="*/ 268171 w 2401531"/>
                <a:gd name="connsiteY11" fmla="*/ 448916 h 2599077"/>
                <a:gd name="connsiteX12" fmla="*/ 932706 w 2401531"/>
                <a:gd name="connsiteY12" fmla="*/ 64026 h 2599077"/>
                <a:gd name="connsiteX13" fmla="*/ 1200766 w 2401531"/>
                <a:gd name="connsiteY13" fmla="*/ 0 h 2599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1531" h="2599077">
                  <a:moveTo>
                    <a:pt x="1200766" y="0"/>
                  </a:moveTo>
                  <a:cubicBezTo>
                    <a:pt x="1297939" y="0"/>
                    <a:pt x="1395112" y="21342"/>
                    <a:pt x="1468825" y="64026"/>
                  </a:cubicBezTo>
                  <a:lnTo>
                    <a:pt x="2133360" y="448916"/>
                  </a:lnTo>
                  <a:cubicBezTo>
                    <a:pt x="2280899" y="534284"/>
                    <a:pt x="2401531" y="743546"/>
                    <a:pt x="2401531" y="913915"/>
                  </a:cubicBezTo>
                  <a:lnTo>
                    <a:pt x="2401531" y="1685163"/>
                  </a:lnTo>
                  <a:cubicBezTo>
                    <a:pt x="2401531" y="1855532"/>
                    <a:pt x="2280899" y="2064793"/>
                    <a:pt x="2133360" y="2150162"/>
                  </a:cubicBezTo>
                  <a:lnTo>
                    <a:pt x="1468825" y="2535051"/>
                  </a:lnTo>
                  <a:cubicBezTo>
                    <a:pt x="1321398" y="2620419"/>
                    <a:pt x="1080133" y="2620419"/>
                    <a:pt x="932706" y="2535051"/>
                  </a:cubicBezTo>
                  <a:lnTo>
                    <a:pt x="268171" y="2150162"/>
                  </a:lnTo>
                  <a:cubicBezTo>
                    <a:pt x="120632" y="2064793"/>
                    <a:pt x="0" y="1855532"/>
                    <a:pt x="0" y="1685163"/>
                  </a:cubicBezTo>
                  <a:lnTo>
                    <a:pt x="0" y="913915"/>
                  </a:lnTo>
                  <a:cubicBezTo>
                    <a:pt x="0" y="743546"/>
                    <a:pt x="120632" y="534284"/>
                    <a:pt x="268171" y="448916"/>
                  </a:cubicBezTo>
                  <a:lnTo>
                    <a:pt x="932706" y="64026"/>
                  </a:lnTo>
                  <a:cubicBezTo>
                    <a:pt x="1006419" y="21342"/>
                    <a:pt x="1103593" y="0"/>
                    <a:pt x="1200766" y="0"/>
                  </a:cubicBezTo>
                  <a:close/>
                </a:path>
              </a:pathLst>
            </a:custGeom>
            <a:solidFill>
              <a:srgbClr val="00A0D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pic>
          <p:nvPicPr>
            <p:cNvPr id="8" name="Graphic 11">
              <a:extLst>
                <a:ext uri="{FF2B5EF4-FFF2-40B4-BE49-F238E27FC236}">
                  <a16:creationId xmlns:a16="http://schemas.microsoft.com/office/drawing/2014/main" id="{F6626E8E-92E0-544A-8601-DE0FE5C72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949548" y="5570131"/>
              <a:ext cx="677552" cy="677552"/>
            </a:xfrm>
            <a:prstGeom prst="rect">
              <a:avLst/>
            </a:prstGeom>
          </p:spPr>
        </p:pic>
      </p:grpSp>
      <p:sp>
        <p:nvSpPr>
          <p:cNvPr id="35" name="Freeform: Shape 5">
            <a:extLst>
              <a:ext uri="{FF2B5EF4-FFF2-40B4-BE49-F238E27FC236}">
                <a16:creationId xmlns:a16="http://schemas.microsoft.com/office/drawing/2014/main" id="{F45C3104-CE1F-4CDA-8AA7-00EF91406A6C}"/>
              </a:ext>
            </a:extLst>
          </p:cNvPr>
          <p:cNvSpPr/>
          <p:nvPr/>
        </p:nvSpPr>
        <p:spPr>
          <a:xfrm>
            <a:off x="3928609" y="4586240"/>
            <a:ext cx="1207520" cy="1245912"/>
          </a:xfrm>
          <a:custGeom>
            <a:avLst/>
            <a:gdLst>
              <a:gd name="connsiteX0" fmla="*/ 1200766 w 2401531"/>
              <a:gd name="connsiteY0" fmla="*/ 0 h 2599077"/>
              <a:gd name="connsiteX1" fmla="*/ 1468825 w 2401531"/>
              <a:gd name="connsiteY1" fmla="*/ 64026 h 2599077"/>
              <a:gd name="connsiteX2" fmla="*/ 2133360 w 2401531"/>
              <a:gd name="connsiteY2" fmla="*/ 448916 h 2599077"/>
              <a:gd name="connsiteX3" fmla="*/ 2401531 w 2401531"/>
              <a:gd name="connsiteY3" fmla="*/ 913915 h 2599077"/>
              <a:gd name="connsiteX4" fmla="*/ 2401531 w 2401531"/>
              <a:gd name="connsiteY4" fmla="*/ 1685163 h 2599077"/>
              <a:gd name="connsiteX5" fmla="*/ 2133360 w 2401531"/>
              <a:gd name="connsiteY5" fmla="*/ 2150162 h 2599077"/>
              <a:gd name="connsiteX6" fmla="*/ 1468825 w 2401531"/>
              <a:gd name="connsiteY6" fmla="*/ 2535051 h 2599077"/>
              <a:gd name="connsiteX7" fmla="*/ 932706 w 2401531"/>
              <a:gd name="connsiteY7" fmla="*/ 2535051 h 2599077"/>
              <a:gd name="connsiteX8" fmla="*/ 268171 w 2401531"/>
              <a:gd name="connsiteY8" fmla="*/ 2150162 h 2599077"/>
              <a:gd name="connsiteX9" fmla="*/ 0 w 2401531"/>
              <a:gd name="connsiteY9" fmla="*/ 1685163 h 2599077"/>
              <a:gd name="connsiteX10" fmla="*/ 0 w 2401531"/>
              <a:gd name="connsiteY10" fmla="*/ 913915 h 2599077"/>
              <a:gd name="connsiteX11" fmla="*/ 268171 w 2401531"/>
              <a:gd name="connsiteY11" fmla="*/ 448916 h 2599077"/>
              <a:gd name="connsiteX12" fmla="*/ 932706 w 2401531"/>
              <a:gd name="connsiteY12" fmla="*/ 64026 h 2599077"/>
              <a:gd name="connsiteX13" fmla="*/ 1200766 w 2401531"/>
              <a:gd name="connsiteY13" fmla="*/ 0 h 2599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01531" h="2599077">
                <a:moveTo>
                  <a:pt x="1200766" y="0"/>
                </a:moveTo>
                <a:cubicBezTo>
                  <a:pt x="1297939" y="0"/>
                  <a:pt x="1395112" y="21342"/>
                  <a:pt x="1468825" y="64026"/>
                </a:cubicBezTo>
                <a:lnTo>
                  <a:pt x="2133360" y="448916"/>
                </a:lnTo>
                <a:cubicBezTo>
                  <a:pt x="2280899" y="534284"/>
                  <a:pt x="2401531" y="743546"/>
                  <a:pt x="2401531" y="913915"/>
                </a:cubicBezTo>
                <a:lnTo>
                  <a:pt x="2401531" y="1685163"/>
                </a:lnTo>
                <a:cubicBezTo>
                  <a:pt x="2401531" y="1855532"/>
                  <a:pt x="2280899" y="2064793"/>
                  <a:pt x="2133360" y="2150162"/>
                </a:cubicBezTo>
                <a:lnTo>
                  <a:pt x="1468825" y="2535051"/>
                </a:lnTo>
                <a:cubicBezTo>
                  <a:pt x="1321398" y="2620419"/>
                  <a:pt x="1080133" y="2620419"/>
                  <a:pt x="932706" y="2535051"/>
                </a:cubicBezTo>
                <a:lnTo>
                  <a:pt x="268171" y="2150162"/>
                </a:lnTo>
                <a:cubicBezTo>
                  <a:pt x="120632" y="2064793"/>
                  <a:pt x="0" y="1855532"/>
                  <a:pt x="0" y="1685163"/>
                </a:cubicBezTo>
                <a:lnTo>
                  <a:pt x="0" y="913915"/>
                </a:lnTo>
                <a:cubicBezTo>
                  <a:pt x="0" y="743546"/>
                  <a:pt x="120632" y="534284"/>
                  <a:pt x="268171" y="448916"/>
                </a:cubicBezTo>
                <a:lnTo>
                  <a:pt x="932706" y="64026"/>
                </a:lnTo>
                <a:cubicBezTo>
                  <a:pt x="1006419" y="21342"/>
                  <a:pt x="1103593" y="0"/>
                  <a:pt x="1200766" y="0"/>
                </a:cubicBezTo>
                <a:close/>
              </a:path>
            </a:pathLst>
          </a:custGeom>
          <a:solidFill>
            <a:srgbClr val="00A0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pic>
        <p:nvPicPr>
          <p:cNvPr id="13" name="Graphic 14">
            <a:extLst>
              <a:ext uri="{FF2B5EF4-FFF2-40B4-BE49-F238E27FC236}">
                <a16:creationId xmlns:a16="http://schemas.microsoft.com/office/drawing/2014/main" id="{651BF555-C7EC-AC41-9B44-F9C0068B5F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58049" y="4895511"/>
            <a:ext cx="548640" cy="548640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6644257" y="4586240"/>
            <a:ext cx="1207520" cy="1245912"/>
            <a:chOff x="5831431" y="6952730"/>
            <a:chExt cx="1207520" cy="1245912"/>
          </a:xfrm>
        </p:grpSpPr>
        <p:sp>
          <p:nvSpPr>
            <p:cNvPr id="36" name="Freeform: Shape 5">
              <a:extLst>
                <a:ext uri="{FF2B5EF4-FFF2-40B4-BE49-F238E27FC236}">
                  <a16:creationId xmlns:a16="http://schemas.microsoft.com/office/drawing/2014/main" id="{F45C3104-CE1F-4CDA-8AA7-00EF91406A6C}"/>
                </a:ext>
              </a:extLst>
            </p:cNvPr>
            <p:cNvSpPr/>
            <p:nvPr/>
          </p:nvSpPr>
          <p:spPr>
            <a:xfrm>
              <a:off x="5831431" y="6952730"/>
              <a:ext cx="1207520" cy="1245912"/>
            </a:xfrm>
            <a:custGeom>
              <a:avLst/>
              <a:gdLst>
                <a:gd name="connsiteX0" fmla="*/ 1200766 w 2401531"/>
                <a:gd name="connsiteY0" fmla="*/ 0 h 2599077"/>
                <a:gd name="connsiteX1" fmla="*/ 1468825 w 2401531"/>
                <a:gd name="connsiteY1" fmla="*/ 64026 h 2599077"/>
                <a:gd name="connsiteX2" fmla="*/ 2133360 w 2401531"/>
                <a:gd name="connsiteY2" fmla="*/ 448916 h 2599077"/>
                <a:gd name="connsiteX3" fmla="*/ 2401531 w 2401531"/>
                <a:gd name="connsiteY3" fmla="*/ 913915 h 2599077"/>
                <a:gd name="connsiteX4" fmla="*/ 2401531 w 2401531"/>
                <a:gd name="connsiteY4" fmla="*/ 1685163 h 2599077"/>
                <a:gd name="connsiteX5" fmla="*/ 2133360 w 2401531"/>
                <a:gd name="connsiteY5" fmla="*/ 2150162 h 2599077"/>
                <a:gd name="connsiteX6" fmla="*/ 1468825 w 2401531"/>
                <a:gd name="connsiteY6" fmla="*/ 2535051 h 2599077"/>
                <a:gd name="connsiteX7" fmla="*/ 932706 w 2401531"/>
                <a:gd name="connsiteY7" fmla="*/ 2535051 h 2599077"/>
                <a:gd name="connsiteX8" fmla="*/ 268171 w 2401531"/>
                <a:gd name="connsiteY8" fmla="*/ 2150162 h 2599077"/>
                <a:gd name="connsiteX9" fmla="*/ 0 w 2401531"/>
                <a:gd name="connsiteY9" fmla="*/ 1685163 h 2599077"/>
                <a:gd name="connsiteX10" fmla="*/ 0 w 2401531"/>
                <a:gd name="connsiteY10" fmla="*/ 913915 h 2599077"/>
                <a:gd name="connsiteX11" fmla="*/ 268171 w 2401531"/>
                <a:gd name="connsiteY11" fmla="*/ 448916 h 2599077"/>
                <a:gd name="connsiteX12" fmla="*/ 932706 w 2401531"/>
                <a:gd name="connsiteY12" fmla="*/ 64026 h 2599077"/>
                <a:gd name="connsiteX13" fmla="*/ 1200766 w 2401531"/>
                <a:gd name="connsiteY13" fmla="*/ 0 h 2599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1531" h="2599077">
                  <a:moveTo>
                    <a:pt x="1200766" y="0"/>
                  </a:moveTo>
                  <a:cubicBezTo>
                    <a:pt x="1297939" y="0"/>
                    <a:pt x="1395112" y="21342"/>
                    <a:pt x="1468825" y="64026"/>
                  </a:cubicBezTo>
                  <a:lnTo>
                    <a:pt x="2133360" y="448916"/>
                  </a:lnTo>
                  <a:cubicBezTo>
                    <a:pt x="2280899" y="534284"/>
                    <a:pt x="2401531" y="743546"/>
                    <a:pt x="2401531" y="913915"/>
                  </a:cubicBezTo>
                  <a:lnTo>
                    <a:pt x="2401531" y="1685163"/>
                  </a:lnTo>
                  <a:cubicBezTo>
                    <a:pt x="2401531" y="1855532"/>
                    <a:pt x="2280899" y="2064793"/>
                    <a:pt x="2133360" y="2150162"/>
                  </a:cubicBezTo>
                  <a:lnTo>
                    <a:pt x="1468825" y="2535051"/>
                  </a:lnTo>
                  <a:cubicBezTo>
                    <a:pt x="1321398" y="2620419"/>
                    <a:pt x="1080133" y="2620419"/>
                    <a:pt x="932706" y="2535051"/>
                  </a:cubicBezTo>
                  <a:lnTo>
                    <a:pt x="268171" y="2150162"/>
                  </a:lnTo>
                  <a:cubicBezTo>
                    <a:pt x="120632" y="2064793"/>
                    <a:pt x="0" y="1855532"/>
                    <a:pt x="0" y="1685163"/>
                  </a:cubicBezTo>
                  <a:lnTo>
                    <a:pt x="0" y="913915"/>
                  </a:lnTo>
                  <a:cubicBezTo>
                    <a:pt x="0" y="743546"/>
                    <a:pt x="120632" y="534284"/>
                    <a:pt x="268171" y="448916"/>
                  </a:cubicBezTo>
                  <a:lnTo>
                    <a:pt x="932706" y="64026"/>
                  </a:lnTo>
                  <a:cubicBezTo>
                    <a:pt x="1006419" y="21342"/>
                    <a:pt x="1103593" y="0"/>
                    <a:pt x="1200766" y="0"/>
                  </a:cubicBezTo>
                  <a:close/>
                </a:path>
              </a:pathLst>
            </a:custGeom>
            <a:solidFill>
              <a:srgbClr val="00A0D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69DEF75-3888-7D44-A808-33854E820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099395" y="7233598"/>
              <a:ext cx="701997" cy="701997"/>
            </a:xfrm>
            <a:prstGeom prst="rect">
              <a:avLst/>
            </a:prstGeom>
          </p:spPr>
        </p:pic>
      </p:grpSp>
      <p:sp>
        <p:nvSpPr>
          <p:cNvPr id="38" name="Freeform: Shape 5">
            <a:extLst>
              <a:ext uri="{FF2B5EF4-FFF2-40B4-BE49-F238E27FC236}">
                <a16:creationId xmlns:a16="http://schemas.microsoft.com/office/drawing/2014/main" id="{F45C3104-CE1F-4CDA-8AA7-00EF91406A6C}"/>
              </a:ext>
            </a:extLst>
          </p:cNvPr>
          <p:cNvSpPr/>
          <p:nvPr/>
        </p:nvSpPr>
        <p:spPr>
          <a:xfrm>
            <a:off x="9453804" y="4643552"/>
            <a:ext cx="1207520" cy="1245912"/>
          </a:xfrm>
          <a:custGeom>
            <a:avLst/>
            <a:gdLst>
              <a:gd name="connsiteX0" fmla="*/ 1200766 w 2401531"/>
              <a:gd name="connsiteY0" fmla="*/ 0 h 2599077"/>
              <a:gd name="connsiteX1" fmla="*/ 1468825 w 2401531"/>
              <a:gd name="connsiteY1" fmla="*/ 64026 h 2599077"/>
              <a:gd name="connsiteX2" fmla="*/ 2133360 w 2401531"/>
              <a:gd name="connsiteY2" fmla="*/ 448916 h 2599077"/>
              <a:gd name="connsiteX3" fmla="*/ 2401531 w 2401531"/>
              <a:gd name="connsiteY3" fmla="*/ 913915 h 2599077"/>
              <a:gd name="connsiteX4" fmla="*/ 2401531 w 2401531"/>
              <a:gd name="connsiteY4" fmla="*/ 1685163 h 2599077"/>
              <a:gd name="connsiteX5" fmla="*/ 2133360 w 2401531"/>
              <a:gd name="connsiteY5" fmla="*/ 2150162 h 2599077"/>
              <a:gd name="connsiteX6" fmla="*/ 1468825 w 2401531"/>
              <a:gd name="connsiteY6" fmla="*/ 2535051 h 2599077"/>
              <a:gd name="connsiteX7" fmla="*/ 932706 w 2401531"/>
              <a:gd name="connsiteY7" fmla="*/ 2535051 h 2599077"/>
              <a:gd name="connsiteX8" fmla="*/ 268171 w 2401531"/>
              <a:gd name="connsiteY8" fmla="*/ 2150162 h 2599077"/>
              <a:gd name="connsiteX9" fmla="*/ 0 w 2401531"/>
              <a:gd name="connsiteY9" fmla="*/ 1685163 h 2599077"/>
              <a:gd name="connsiteX10" fmla="*/ 0 w 2401531"/>
              <a:gd name="connsiteY10" fmla="*/ 913915 h 2599077"/>
              <a:gd name="connsiteX11" fmla="*/ 268171 w 2401531"/>
              <a:gd name="connsiteY11" fmla="*/ 448916 h 2599077"/>
              <a:gd name="connsiteX12" fmla="*/ 932706 w 2401531"/>
              <a:gd name="connsiteY12" fmla="*/ 64026 h 2599077"/>
              <a:gd name="connsiteX13" fmla="*/ 1200766 w 2401531"/>
              <a:gd name="connsiteY13" fmla="*/ 0 h 2599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01531" h="2599077">
                <a:moveTo>
                  <a:pt x="1200766" y="0"/>
                </a:moveTo>
                <a:cubicBezTo>
                  <a:pt x="1297939" y="0"/>
                  <a:pt x="1395112" y="21342"/>
                  <a:pt x="1468825" y="64026"/>
                </a:cubicBezTo>
                <a:lnTo>
                  <a:pt x="2133360" y="448916"/>
                </a:lnTo>
                <a:cubicBezTo>
                  <a:pt x="2280899" y="534284"/>
                  <a:pt x="2401531" y="743546"/>
                  <a:pt x="2401531" y="913915"/>
                </a:cubicBezTo>
                <a:lnTo>
                  <a:pt x="2401531" y="1685163"/>
                </a:lnTo>
                <a:cubicBezTo>
                  <a:pt x="2401531" y="1855532"/>
                  <a:pt x="2280899" y="2064793"/>
                  <a:pt x="2133360" y="2150162"/>
                </a:cubicBezTo>
                <a:lnTo>
                  <a:pt x="1468825" y="2535051"/>
                </a:lnTo>
                <a:cubicBezTo>
                  <a:pt x="1321398" y="2620419"/>
                  <a:pt x="1080133" y="2620419"/>
                  <a:pt x="932706" y="2535051"/>
                </a:cubicBezTo>
                <a:lnTo>
                  <a:pt x="268171" y="2150162"/>
                </a:lnTo>
                <a:cubicBezTo>
                  <a:pt x="120632" y="2064793"/>
                  <a:pt x="0" y="1855532"/>
                  <a:pt x="0" y="1685163"/>
                </a:cubicBezTo>
                <a:lnTo>
                  <a:pt x="0" y="913915"/>
                </a:lnTo>
                <a:cubicBezTo>
                  <a:pt x="0" y="743546"/>
                  <a:pt x="120632" y="534284"/>
                  <a:pt x="268171" y="448916"/>
                </a:cubicBezTo>
                <a:lnTo>
                  <a:pt x="932706" y="64026"/>
                </a:lnTo>
                <a:cubicBezTo>
                  <a:pt x="1006419" y="21342"/>
                  <a:pt x="1103593" y="0"/>
                  <a:pt x="1200766" y="0"/>
                </a:cubicBezTo>
                <a:close/>
              </a:path>
            </a:pathLst>
          </a:custGeom>
          <a:solidFill>
            <a:srgbClr val="00A0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650" y="4834649"/>
            <a:ext cx="866386" cy="866386"/>
          </a:xfrm>
          <a:prstGeom prst="rect">
            <a:avLst/>
          </a:prstGeom>
        </p:spPr>
      </p:pic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46B1D7CD-71B6-0043-B836-C71172B15845}"/>
              </a:ext>
            </a:extLst>
          </p:cNvPr>
          <p:cNvSpPr txBox="1">
            <a:spLocks/>
          </p:cNvSpPr>
          <p:nvPr/>
        </p:nvSpPr>
        <p:spPr>
          <a:xfrm>
            <a:off x="506505" y="1102629"/>
            <a:ext cx="5762762" cy="2242320"/>
          </a:xfrm>
          <a:prstGeom prst="rect">
            <a:avLst/>
          </a:prstGeom>
        </p:spPr>
        <p:txBody>
          <a:bodyPr lIns="121893" tIns="60947" rIns="121893" bIns="60947">
            <a:normAutofit/>
          </a:bodyPr>
          <a:lstStyle>
            <a:lvl1pPr marL="280928" indent="-223792" algn="l" defTabSz="684213" rtl="0" eaLnBrk="1" fontAlgn="base" hangingPunct="1">
              <a:lnSpc>
                <a:spcPct val="95000"/>
              </a:lnSpc>
              <a:spcBef>
                <a:spcPts val="111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Arial"/>
              <a:buChar char="•"/>
              <a:defRPr lang="en-US" sz="2000" b="0" i="0" kern="1200">
                <a:solidFill>
                  <a:srgbClr val="676767"/>
                </a:solidFill>
                <a:latin typeface="+mn-lt"/>
                <a:ea typeface="ＭＳ Ｐゴシック" charset="0"/>
                <a:cs typeface="CiscoSans ExtraLight"/>
              </a:defRPr>
            </a:lvl1pPr>
            <a:lvl2pPr marL="507895" indent="-215855" algn="l" defTabSz="684213" rtl="0" eaLnBrk="1" fontAlgn="base" hangingPunct="1">
              <a:lnSpc>
                <a:spcPct val="95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Arial"/>
              <a:buChar char="•"/>
              <a:defRPr lang="en-US" sz="1800" b="0" i="0" kern="1200">
                <a:solidFill>
                  <a:srgbClr val="676767"/>
                </a:solidFill>
                <a:latin typeface="+mn-lt"/>
                <a:ea typeface="ＭＳ Ｐゴシック" charset="0"/>
                <a:cs typeface="CiscoSans ExtraLight"/>
              </a:defRPr>
            </a:lvl2pPr>
            <a:lvl3pPr marL="747558" indent="-171415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Arial"/>
              <a:buChar char="•"/>
              <a:defRPr lang="en-US" sz="1600" b="0" i="0" kern="1200">
                <a:solidFill>
                  <a:srgbClr val="676767"/>
                </a:solidFill>
                <a:latin typeface="+mn-lt"/>
                <a:ea typeface="ＭＳ Ｐゴシック" charset="0"/>
                <a:cs typeface="CiscoSans ExtraLight"/>
              </a:defRPr>
            </a:lvl3pPr>
            <a:lvl4pPr marL="911035" indent="-171415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Arial"/>
              <a:buChar char="•"/>
              <a:defRPr lang="en-US" sz="1400" b="0" i="0" kern="1200">
                <a:solidFill>
                  <a:srgbClr val="676767"/>
                </a:solidFill>
                <a:latin typeface="+mn-lt"/>
                <a:ea typeface="ＭＳ Ｐゴシック" charset="0"/>
                <a:cs typeface="CiscoSans ExtraLight"/>
              </a:defRPr>
            </a:lvl4pPr>
            <a:lvl5pPr marL="1082450" indent="-168240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Arial"/>
              <a:buChar char="•"/>
              <a:defRPr lang="en-US" sz="1200" b="0" i="0" kern="1200">
                <a:solidFill>
                  <a:srgbClr val="676767"/>
                </a:solidFill>
                <a:latin typeface="+mn-lt"/>
                <a:ea typeface="ＭＳ Ｐゴシック" charset="0"/>
                <a:cs typeface="CiscoSans ExtraLight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179" indent="0">
              <a:lnSpc>
                <a:spcPct val="10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My formula for success has been: </a:t>
            </a:r>
          </a:p>
          <a:p>
            <a:pPr marL="982980" indent="-342900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</a:rPr>
              <a:t>Hiring great leaders </a:t>
            </a:r>
          </a:p>
          <a:p>
            <a:pPr marL="982980" indent="-342900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</a:rPr>
              <a:t>Over communicating the stretch vision </a:t>
            </a:r>
          </a:p>
          <a:p>
            <a:pPr marL="982980" indent="-342900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</a:rPr>
              <a:t>Making good, data-driven decisions</a:t>
            </a:r>
          </a:p>
          <a:p>
            <a:pPr marL="982980" indent="-342900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</a:rPr>
              <a:t>Finding ways to scale it </a:t>
            </a:r>
          </a:p>
        </p:txBody>
      </p:sp>
    </p:spTree>
    <p:extLst>
      <p:ext uri="{BB962C8B-B14F-4D97-AF65-F5344CB8AC3E}">
        <p14:creationId xmlns:p14="http://schemas.microsoft.com/office/powerpoint/2010/main" val="513796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7C70D40-7535-F344-8641-3608D715894E}"/>
              </a:ext>
            </a:extLst>
          </p:cNvPr>
          <p:cNvSpPr txBox="1">
            <a:spLocks/>
          </p:cNvSpPr>
          <p:nvPr/>
        </p:nvSpPr>
        <p:spPr>
          <a:xfrm>
            <a:off x="1" y="475486"/>
            <a:ext cx="12192000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0A0DF"/>
                </a:solidFill>
                <a:latin typeface="Salesforce Sans" panose="020B0505020202020203" pitchFamily="34" charset="0"/>
              </a:rPr>
              <a:t>Why Me &amp; Why This Role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6B16763-A06D-5042-AAA4-F01449B59CEF}"/>
              </a:ext>
            </a:extLst>
          </p:cNvPr>
          <p:cNvSpPr txBox="1">
            <a:spLocks/>
          </p:cNvSpPr>
          <p:nvPr/>
        </p:nvSpPr>
        <p:spPr>
          <a:xfrm>
            <a:off x="0" y="1051133"/>
            <a:ext cx="12192000" cy="38396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205C9F"/>
                </a:solidFill>
                <a:latin typeface="Salesforce Sans" panose="020B0505020202020203" pitchFamily="34" charset="0"/>
              </a:rPr>
              <a:t>Execute for Results, Care for Culture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763044" y="1915289"/>
            <a:ext cx="10905716" cy="1676190"/>
            <a:chOff x="554038" y="-1821352"/>
            <a:chExt cx="10905716" cy="167619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1C5F8C3-8421-824E-95EC-146140C6C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54038" y="-1821352"/>
              <a:ext cx="2029505" cy="167619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E6307B3-7900-3943-A623-584CA15E2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847295" y="-1821352"/>
              <a:ext cx="2029505" cy="167619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5A12E4D-B042-0946-B308-C86114B0B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140552" y="-1821352"/>
              <a:ext cx="2029505" cy="16761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3D7565D-80CD-1D41-9B46-F40461D2A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430249" y="-1821352"/>
              <a:ext cx="2029505" cy="167619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14D9175-568B-5A4C-A15B-8C57FA9B1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433446" y="-1821352"/>
              <a:ext cx="2029505" cy="167619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054C3C-B879-814D-B008-DEB36A778030}"/>
                </a:ext>
              </a:extLst>
            </p:cNvPr>
            <p:cNvSpPr/>
            <p:nvPr/>
          </p:nvSpPr>
          <p:spPr>
            <a:xfrm>
              <a:off x="973705" y="-1198701"/>
              <a:ext cx="1190170" cy="430887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400" b="1" dirty="0">
                  <a:latin typeface="Salesforce Sans Thin" panose="020B0205020202020203" pitchFamily="34" charset="0"/>
                </a:rPr>
                <a:t>Market leader for CSR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86BA3A3-CD4A-464C-BF33-86721429E49D}"/>
                </a:ext>
              </a:extLst>
            </p:cNvPr>
            <p:cNvSpPr/>
            <p:nvPr/>
          </p:nvSpPr>
          <p:spPr>
            <a:xfrm>
              <a:off x="3179875" y="-1414144"/>
              <a:ext cx="1364344" cy="86177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400" b="1" dirty="0">
                  <a:latin typeface="Salesforce Sans Thin" panose="020B0205020202020203" pitchFamily="34" charset="0"/>
                </a:rPr>
                <a:t>Executive Sponsor </a:t>
              </a:r>
            </a:p>
            <a:p>
              <a:pPr algn="ctr"/>
              <a:r>
                <a:rPr lang="en-US" sz="1400" b="1" dirty="0">
                  <a:latin typeface="Salesforce Sans Thin" panose="020B0205020202020203" pitchFamily="34" charset="0"/>
                </a:rPr>
                <a:t>PHL  Connected Women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ADCE9DE-2C72-8547-9D68-9E1E32E8B9F6}"/>
                </a:ext>
              </a:extLst>
            </p:cNvPr>
            <p:cNvSpPr/>
            <p:nvPr/>
          </p:nvSpPr>
          <p:spPr>
            <a:xfrm>
              <a:off x="5429590" y="-1198701"/>
              <a:ext cx="1458960" cy="430887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400" b="1" dirty="0">
                  <a:latin typeface="Salesforce Sans Thin" panose="020B0205020202020203" pitchFamily="34" charset="0"/>
                </a:rPr>
                <a:t>Leadership Instructor, USMC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219759-827F-264F-AEC3-A65FEDA2AE2D}"/>
                </a:ext>
              </a:extLst>
            </p:cNvPr>
            <p:cNvSpPr/>
            <p:nvPr/>
          </p:nvSpPr>
          <p:spPr>
            <a:xfrm>
              <a:off x="9866267" y="-1218853"/>
              <a:ext cx="1190170" cy="21544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/>
              <a:endParaRPr lang="en-US" sz="1400" b="1" dirty="0">
                <a:latin typeface="CiscoSans" panose="020B0503020201020303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D8A9885-F81F-0746-A3DF-8317AE1B2F84}"/>
                </a:ext>
              </a:extLst>
            </p:cNvPr>
            <p:cNvSpPr/>
            <p:nvPr/>
          </p:nvSpPr>
          <p:spPr>
            <a:xfrm>
              <a:off x="7853113" y="-1521866"/>
              <a:ext cx="1190170" cy="107721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1400" b="1" dirty="0">
                  <a:latin typeface="Salesforce Sans Thin" panose="020B0205020202020203" pitchFamily="34" charset="0"/>
                </a:rPr>
                <a:t>Manager Excellence </a:t>
              </a:r>
            </a:p>
            <a:p>
              <a:pPr algn="ctr"/>
              <a:r>
                <a:rPr lang="en-US" sz="1400" b="1" dirty="0">
                  <a:latin typeface="Salesforce Sans Thin" panose="020B0205020202020203" pitchFamily="34" charset="0"/>
                </a:rPr>
                <a:t>&amp;</a:t>
              </a:r>
            </a:p>
            <a:p>
              <a:pPr algn="ctr"/>
              <a:r>
                <a:rPr lang="en-US" sz="1400" b="1" dirty="0">
                  <a:latin typeface="Salesforce Sans Thin" panose="020B0205020202020203" pitchFamily="34" charset="0"/>
                </a:rPr>
                <a:t>Presidents</a:t>
              </a:r>
            </a:p>
            <a:p>
              <a:pPr algn="ctr"/>
              <a:r>
                <a:rPr lang="en-US" sz="1400" b="1" dirty="0">
                  <a:latin typeface="Salesforce Sans Thin" panose="020B0205020202020203" pitchFamily="34" charset="0"/>
                </a:rPr>
                <a:t>Club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0" y="3894083"/>
            <a:ext cx="4099035" cy="2963917"/>
            <a:chOff x="-1" y="3894083"/>
            <a:chExt cx="4099035" cy="2963917"/>
          </a:xfrm>
          <a:solidFill>
            <a:srgbClr val="00A0DF"/>
          </a:solidFill>
        </p:grpSpPr>
        <p:sp>
          <p:nvSpPr>
            <p:cNvPr id="31" name="Rectangle 30"/>
            <p:cNvSpPr/>
            <p:nvPr/>
          </p:nvSpPr>
          <p:spPr>
            <a:xfrm>
              <a:off x="-1" y="4498428"/>
              <a:ext cx="4099035" cy="23595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536027" y="3894083"/>
              <a:ext cx="1208690" cy="120869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099035" y="3873063"/>
            <a:ext cx="3993931" cy="2984937"/>
            <a:chOff x="4099034" y="3873063"/>
            <a:chExt cx="3993931" cy="2984937"/>
          </a:xfrm>
          <a:solidFill>
            <a:srgbClr val="205C9F"/>
          </a:solidFill>
        </p:grpSpPr>
        <p:sp>
          <p:nvSpPr>
            <p:cNvPr id="34" name="Rectangle 33"/>
            <p:cNvSpPr/>
            <p:nvPr/>
          </p:nvSpPr>
          <p:spPr>
            <a:xfrm>
              <a:off x="4099034" y="4498428"/>
              <a:ext cx="3993931" cy="23595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4414343" y="3873063"/>
              <a:ext cx="1208690" cy="120869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092966" y="3873063"/>
            <a:ext cx="4099035" cy="2984937"/>
            <a:chOff x="8092965" y="3873063"/>
            <a:chExt cx="4099035" cy="2984937"/>
          </a:xfrm>
          <a:solidFill>
            <a:srgbClr val="8BD2F8"/>
          </a:solidFill>
        </p:grpSpPr>
        <p:sp>
          <p:nvSpPr>
            <p:cNvPr id="37" name="Rectangle 36"/>
            <p:cNvSpPr/>
            <p:nvPr/>
          </p:nvSpPr>
          <p:spPr>
            <a:xfrm>
              <a:off x="8092965" y="4498428"/>
              <a:ext cx="4099035" cy="23595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8508124" y="3873063"/>
              <a:ext cx="1208690" cy="120869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Freeform 22">
            <a:extLst>
              <a:ext uri="{FF2B5EF4-FFF2-40B4-BE49-F238E27FC236}">
                <a16:creationId xmlns:a16="http://schemas.microsoft.com/office/drawing/2014/main" id="{CFF8BEA6-760F-AF41-BA0D-B62E989675DC}"/>
              </a:ext>
            </a:extLst>
          </p:cNvPr>
          <p:cNvSpPr>
            <a:spLocks noEditPoints="1"/>
          </p:cNvSpPr>
          <p:nvPr/>
        </p:nvSpPr>
        <p:spPr bwMode="auto">
          <a:xfrm>
            <a:off x="8836883" y="4130232"/>
            <a:ext cx="616398" cy="495555"/>
          </a:xfrm>
          <a:custGeom>
            <a:avLst/>
            <a:gdLst>
              <a:gd name="T0" fmla="*/ 600 w 684"/>
              <a:gd name="T1" fmla="*/ 167 h 550"/>
              <a:gd name="T2" fmla="*/ 446 w 684"/>
              <a:gd name="T3" fmla="*/ 43 h 550"/>
              <a:gd name="T4" fmla="*/ 238 w 684"/>
              <a:gd name="T5" fmla="*/ 43 h 550"/>
              <a:gd name="T6" fmla="*/ 84 w 684"/>
              <a:gd name="T7" fmla="*/ 167 h 550"/>
              <a:gd name="T8" fmla="*/ 0 w 684"/>
              <a:gd name="T9" fmla="*/ 457 h 550"/>
              <a:gd name="T10" fmla="*/ 23 w 684"/>
              <a:gd name="T11" fmla="*/ 510 h 550"/>
              <a:gd name="T12" fmla="*/ 96 w 684"/>
              <a:gd name="T13" fmla="*/ 527 h 550"/>
              <a:gd name="T14" fmla="*/ 565 w 684"/>
              <a:gd name="T15" fmla="*/ 550 h 550"/>
              <a:gd name="T16" fmla="*/ 588 w 684"/>
              <a:gd name="T17" fmla="*/ 510 h 550"/>
              <a:gd name="T18" fmla="*/ 684 w 684"/>
              <a:gd name="T19" fmla="*/ 487 h 550"/>
              <a:gd name="T20" fmla="*/ 555 w 684"/>
              <a:gd name="T21" fmla="*/ 263 h 550"/>
              <a:gd name="T22" fmla="*/ 474 w 684"/>
              <a:gd name="T23" fmla="*/ 247 h 550"/>
              <a:gd name="T24" fmla="*/ 488 w 684"/>
              <a:gd name="T25" fmla="*/ 146 h 550"/>
              <a:gd name="T26" fmla="*/ 554 w 684"/>
              <a:gd name="T27" fmla="*/ 167 h 550"/>
              <a:gd name="T28" fmla="*/ 442 w 684"/>
              <a:gd name="T29" fmla="*/ 146 h 550"/>
              <a:gd name="T30" fmla="*/ 242 w 684"/>
              <a:gd name="T31" fmla="*/ 146 h 550"/>
              <a:gd name="T32" fmla="*/ 130 w 684"/>
              <a:gd name="T33" fmla="*/ 167 h 550"/>
              <a:gd name="T34" fmla="*/ 196 w 684"/>
              <a:gd name="T35" fmla="*/ 146 h 550"/>
              <a:gd name="T36" fmla="*/ 210 w 684"/>
              <a:gd name="T37" fmla="*/ 247 h 550"/>
              <a:gd name="T38" fmla="*/ 46 w 684"/>
              <a:gd name="T39" fmla="*/ 457 h 550"/>
              <a:gd name="T40" fmla="*/ 145 w 684"/>
              <a:gd name="T41" fmla="*/ 344 h 550"/>
              <a:gd name="T42" fmla="*/ 142 w 684"/>
              <a:gd name="T43" fmla="*/ 349 h 550"/>
              <a:gd name="T44" fmla="*/ 139 w 684"/>
              <a:gd name="T45" fmla="*/ 353 h 550"/>
              <a:gd name="T46" fmla="*/ 136 w 684"/>
              <a:gd name="T47" fmla="*/ 358 h 550"/>
              <a:gd name="T48" fmla="*/ 98 w 684"/>
              <a:gd name="T49" fmla="*/ 464 h 550"/>
              <a:gd name="T50" fmla="*/ 46 w 684"/>
              <a:gd name="T51" fmla="*/ 457 h 550"/>
              <a:gd name="T52" fmla="*/ 142 w 684"/>
              <a:gd name="T53" fmla="*/ 504 h 550"/>
              <a:gd name="T54" fmla="*/ 142 w 684"/>
              <a:gd name="T55" fmla="*/ 488 h 550"/>
              <a:gd name="T56" fmla="*/ 142 w 684"/>
              <a:gd name="T57" fmla="*/ 480 h 550"/>
              <a:gd name="T58" fmla="*/ 144 w 684"/>
              <a:gd name="T59" fmla="*/ 464 h 550"/>
              <a:gd name="T60" fmla="*/ 172 w 684"/>
              <a:gd name="T61" fmla="*/ 386 h 550"/>
              <a:gd name="T62" fmla="*/ 177 w 684"/>
              <a:gd name="T63" fmla="*/ 380 h 550"/>
              <a:gd name="T64" fmla="*/ 180 w 684"/>
              <a:gd name="T65" fmla="*/ 375 h 550"/>
              <a:gd name="T66" fmla="*/ 185 w 684"/>
              <a:gd name="T67" fmla="*/ 369 h 550"/>
              <a:gd name="T68" fmla="*/ 188 w 684"/>
              <a:gd name="T69" fmla="*/ 365 h 550"/>
              <a:gd name="T70" fmla="*/ 504 w 684"/>
              <a:gd name="T71" fmla="*/ 375 h 550"/>
              <a:gd name="T72" fmla="*/ 508 w 684"/>
              <a:gd name="T73" fmla="*/ 380 h 550"/>
              <a:gd name="T74" fmla="*/ 512 w 684"/>
              <a:gd name="T75" fmla="*/ 386 h 550"/>
              <a:gd name="T76" fmla="*/ 540 w 684"/>
              <a:gd name="T77" fmla="*/ 464 h 550"/>
              <a:gd name="T78" fmla="*/ 542 w 684"/>
              <a:gd name="T79" fmla="*/ 480 h 550"/>
              <a:gd name="T80" fmla="*/ 542 w 684"/>
              <a:gd name="T81" fmla="*/ 492 h 550"/>
              <a:gd name="T82" fmla="*/ 638 w 684"/>
              <a:gd name="T83" fmla="*/ 464 h 550"/>
              <a:gd name="T84" fmla="*/ 586 w 684"/>
              <a:gd name="T85" fmla="*/ 464 h 550"/>
              <a:gd name="T86" fmla="*/ 551 w 684"/>
              <a:gd name="T87" fmla="*/ 362 h 550"/>
              <a:gd name="T88" fmla="*/ 547 w 684"/>
              <a:gd name="T89" fmla="*/ 356 h 550"/>
              <a:gd name="T90" fmla="*/ 543 w 684"/>
              <a:gd name="T91" fmla="*/ 351 h 550"/>
              <a:gd name="T92" fmla="*/ 539 w 684"/>
              <a:gd name="T93" fmla="*/ 345 h 550"/>
              <a:gd name="T94" fmla="*/ 487 w 684"/>
              <a:gd name="T95" fmla="*/ 294 h 550"/>
              <a:gd name="T96" fmla="*/ 638 w 684"/>
              <a:gd name="T97" fmla="*/ 464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84" h="550">
                <a:moveTo>
                  <a:pt x="555" y="263"/>
                </a:moveTo>
                <a:cubicBezTo>
                  <a:pt x="583" y="240"/>
                  <a:pt x="600" y="205"/>
                  <a:pt x="600" y="167"/>
                </a:cubicBezTo>
                <a:cubicBezTo>
                  <a:pt x="600" y="97"/>
                  <a:pt x="544" y="40"/>
                  <a:pt x="474" y="40"/>
                </a:cubicBezTo>
                <a:cubicBezTo>
                  <a:pt x="464" y="40"/>
                  <a:pt x="455" y="41"/>
                  <a:pt x="446" y="43"/>
                </a:cubicBezTo>
                <a:cubicBezTo>
                  <a:pt x="419" y="16"/>
                  <a:pt x="383" y="0"/>
                  <a:pt x="342" y="0"/>
                </a:cubicBezTo>
                <a:cubicBezTo>
                  <a:pt x="301" y="0"/>
                  <a:pt x="265" y="16"/>
                  <a:pt x="238" y="43"/>
                </a:cubicBezTo>
                <a:cubicBezTo>
                  <a:pt x="229" y="41"/>
                  <a:pt x="220" y="40"/>
                  <a:pt x="210" y="40"/>
                </a:cubicBezTo>
                <a:cubicBezTo>
                  <a:pt x="141" y="40"/>
                  <a:pt x="84" y="97"/>
                  <a:pt x="84" y="167"/>
                </a:cubicBezTo>
                <a:cubicBezTo>
                  <a:pt x="84" y="205"/>
                  <a:pt x="101" y="240"/>
                  <a:pt x="129" y="263"/>
                </a:cubicBezTo>
                <a:cubicBezTo>
                  <a:pt x="53" y="295"/>
                  <a:pt x="0" y="370"/>
                  <a:pt x="0" y="457"/>
                </a:cubicBezTo>
                <a:cubicBezTo>
                  <a:pt x="0" y="487"/>
                  <a:pt x="0" y="487"/>
                  <a:pt x="0" y="487"/>
                </a:cubicBezTo>
                <a:cubicBezTo>
                  <a:pt x="0" y="500"/>
                  <a:pt x="10" y="510"/>
                  <a:pt x="23" y="510"/>
                </a:cubicBezTo>
                <a:cubicBezTo>
                  <a:pt x="96" y="510"/>
                  <a:pt x="96" y="510"/>
                  <a:pt x="96" y="510"/>
                </a:cubicBezTo>
                <a:cubicBezTo>
                  <a:pt x="96" y="527"/>
                  <a:pt x="96" y="527"/>
                  <a:pt x="96" y="527"/>
                </a:cubicBezTo>
                <a:cubicBezTo>
                  <a:pt x="96" y="540"/>
                  <a:pt x="106" y="550"/>
                  <a:pt x="119" y="550"/>
                </a:cubicBezTo>
                <a:cubicBezTo>
                  <a:pt x="565" y="550"/>
                  <a:pt x="565" y="550"/>
                  <a:pt x="565" y="550"/>
                </a:cubicBezTo>
                <a:cubicBezTo>
                  <a:pt x="578" y="550"/>
                  <a:pt x="588" y="540"/>
                  <a:pt x="588" y="527"/>
                </a:cubicBezTo>
                <a:cubicBezTo>
                  <a:pt x="588" y="510"/>
                  <a:pt x="588" y="510"/>
                  <a:pt x="588" y="510"/>
                </a:cubicBezTo>
                <a:cubicBezTo>
                  <a:pt x="661" y="510"/>
                  <a:pt x="661" y="510"/>
                  <a:pt x="661" y="510"/>
                </a:cubicBezTo>
                <a:cubicBezTo>
                  <a:pt x="674" y="510"/>
                  <a:pt x="684" y="500"/>
                  <a:pt x="684" y="487"/>
                </a:cubicBezTo>
                <a:cubicBezTo>
                  <a:pt x="684" y="457"/>
                  <a:pt x="684" y="457"/>
                  <a:pt x="684" y="457"/>
                </a:cubicBezTo>
                <a:cubicBezTo>
                  <a:pt x="684" y="370"/>
                  <a:pt x="631" y="295"/>
                  <a:pt x="555" y="263"/>
                </a:cubicBezTo>
                <a:close/>
                <a:moveTo>
                  <a:pt x="554" y="167"/>
                </a:moveTo>
                <a:cubicBezTo>
                  <a:pt x="554" y="211"/>
                  <a:pt x="518" y="247"/>
                  <a:pt x="474" y="247"/>
                </a:cubicBezTo>
                <a:cubicBezTo>
                  <a:pt x="466" y="247"/>
                  <a:pt x="458" y="246"/>
                  <a:pt x="451" y="244"/>
                </a:cubicBezTo>
                <a:cubicBezTo>
                  <a:pt x="474" y="218"/>
                  <a:pt x="488" y="183"/>
                  <a:pt x="488" y="146"/>
                </a:cubicBezTo>
                <a:cubicBezTo>
                  <a:pt x="488" y="125"/>
                  <a:pt x="484" y="104"/>
                  <a:pt x="475" y="86"/>
                </a:cubicBezTo>
                <a:cubicBezTo>
                  <a:pt x="519" y="87"/>
                  <a:pt x="554" y="123"/>
                  <a:pt x="554" y="167"/>
                </a:cubicBezTo>
                <a:close/>
                <a:moveTo>
                  <a:pt x="342" y="46"/>
                </a:moveTo>
                <a:cubicBezTo>
                  <a:pt x="397" y="46"/>
                  <a:pt x="442" y="91"/>
                  <a:pt x="442" y="146"/>
                </a:cubicBezTo>
                <a:cubicBezTo>
                  <a:pt x="442" y="201"/>
                  <a:pt x="397" y="246"/>
                  <a:pt x="342" y="246"/>
                </a:cubicBezTo>
                <a:cubicBezTo>
                  <a:pt x="287" y="246"/>
                  <a:pt x="242" y="201"/>
                  <a:pt x="242" y="146"/>
                </a:cubicBezTo>
                <a:cubicBezTo>
                  <a:pt x="242" y="91"/>
                  <a:pt x="287" y="46"/>
                  <a:pt x="342" y="46"/>
                </a:cubicBezTo>
                <a:close/>
                <a:moveTo>
                  <a:pt x="130" y="167"/>
                </a:moveTo>
                <a:cubicBezTo>
                  <a:pt x="130" y="123"/>
                  <a:pt x="165" y="87"/>
                  <a:pt x="209" y="86"/>
                </a:cubicBezTo>
                <a:cubicBezTo>
                  <a:pt x="200" y="104"/>
                  <a:pt x="196" y="125"/>
                  <a:pt x="196" y="146"/>
                </a:cubicBezTo>
                <a:cubicBezTo>
                  <a:pt x="196" y="183"/>
                  <a:pt x="210" y="218"/>
                  <a:pt x="233" y="244"/>
                </a:cubicBezTo>
                <a:cubicBezTo>
                  <a:pt x="226" y="246"/>
                  <a:pt x="218" y="247"/>
                  <a:pt x="210" y="247"/>
                </a:cubicBezTo>
                <a:cubicBezTo>
                  <a:pt x="166" y="247"/>
                  <a:pt x="130" y="211"/>
                  <a:pt x="130" y="167"/>
                </a:cubicBezTo>
                <a:close/>
                <a:moveTo>
                  <a:pt x="46" y="457"/>
                </a:moveTo>
                <a:cubicBezTo>
                  <a:pt x="46" y="371"/>
                  <a:pt x="112" y="300"/>
                  <a:pt x="197" y="294"/>
                </a:cubicBezTo>
                <a:cubicBezTo>
                  <a:pt x="177" y="308"/>
                  <a:pt x="160" y="325"/>
                  <a:pt x="145" y="344"/>
                </a:cubicBezTo>
                <a:cubicBezTo>
                  <a:pt x="145" y="345"/>
                  <a:pt x="145" y="345"/>
                  <a:pt x="145" y="346"/>
                </a:cubicBezTo>
                <a:cubicBezTo>
                  <a:pt x="144" y="347"/>
                  <a:pt x="143" y="348"/>
                  <a:pt x="142" y="349"/>
                </a:cubicBezTo>
                <a:cubicBezTo>
                  <a:pt x="142" y="349"/>
                  <a:pt x="141" y="350"/>
                  <a:pt x="141" y="351"/>
                </a:cubicBezTo>
                <a:cubicBezTo>
                  <a:pt x="140" y="352"/>
                  <a:pt x="140" y="352"/>
                  <a:pt x="139" y="353"/>
                </a:cubicBezTo>
                <a:cubicBezTo>
                  <a:pt x="138" y="354"/>
                  <a:pt x="138" y="356"/>
                  <a:pt x="137" y="357"/>
                </a:cubicBezTo>
                <a:cubicBezTo>
                  <a:pt x="137" y="357"/>
                  <a:pt x="136" y="357"/>
                  <a:pt x="136" y="358"/>
                </a:cubicBezTo>
                <a:cubicBezTo>
                  <a:pt x="116" y="389"/>
                  <a:pt x="102" y="425"/>
                  <a:pt x="98" y="464"/>
                </a:cubicBezTo>
                <a:cubicBezTo>
                  <a:pt x="98" y="464"/>
                  <a:pt x="98" y="464"/>
                  <a:pt x="98" y="464"/>
                </a:cubicBezTo>
                <a:cubicBezTo>
                  <a:pt x="46" y="464"/>
                  <a:pt x="46" y="464"/>
                  <a:pt x="46" y="464"/>
                </a:cubicBezTo>
                <a:lnTo>
                  <a:pt x="46" y="457"/>
                </a:lnTo>
                <a:close/>
                <a:moveTo>
                  <a:pt x="542" y="504"/>
                </a:moveTo>
                <a:cubicBezTo>
                  <a:pt x="142" y="504"/>
                  <a:pt x="142" y="504"/>
                  <a:pt x="142" y="504"/>
                </a:cubicBezTo>
                <a:cubicBezTo>
                  <a:pt x="142" y="492"/>
                  <a:pt x="142" y="492"/>
                  <a:pt x="142" y="492"/>
                </a:cubicBezTo>
                <a:cubicBezTo>
                  <a:pt x="142" y="491"/>
                  <a:pt x="142" y="489"/>
                  <a:pt x="142" y="488"/>
                </a:cubicBezTo>
                <a:cubicBezTo>
                  <a:pt x="142" y="488"/>
                  <a:pt x="142" y="488"/>
                  <a:pt x="142" y="488"/>
                </a:cubicBezTo>
                <a:cubicBezTo>
                  <a:pt x="142" y="485"/>
                  <a:pt x="142" y="483"/>
                  <a:pt x="142" y="480"/>
                </a:cubicBezTo>
                <a:cubicBezTo>
                  <a:pt x="142" y="480"/>
                  <a:pt x="142" y="479"/>
                  <a:pt x="142" y="479"/>
                </a:cubicBezTo>
                <a:cubicBezTo>
                  <a:pt x="143" y="474"/>
                  <a:pt x="143" y="469"/>
                  <a:pt x="144" y="464"/>
                </a:cubicBezTo>
                <a:cubicBezTo>
                  <a:pt x="144" y="464"/>
                  <a:pt x="144" y="464"/>
                  <a:pt x="144" y="464"/>
                </a:cubicBezTo>
                <a:cubicBezTo>
                  <a:pt x="148" y="436"/>
                  <a:pt x="158" y="410"/>
                  <a:pt x="172" y="386"/>
                </a:cubicBezTo>
                <a:cubicBezTo>
                  <a:pt x="173" y="386"/>
                  <a:pt x="173" y="386"/>
                  <a:pt x="173" y="385"/>
                </a:cubicBezTo>
                <a:cubicBezTo>
                  <a:pt x="174" y="384"/>
                  <a:pt x="175" y="382"/>
                  <a:pt x="177" y="380"/>
                </a:cubicBezTo>
                <a:cubicBezTo>
                  <a:pt x="177" y="379"/>
                  <a:pt x="177" y="379"/>
                  <a:pt x="178" y="378"/>
                </a:cubicBezTo>
                <a:cubicBezTo>
                  <a:pt x="179" y="377"/>
                  <a:pt x="179" y="376"/>
                  <a:pt x="180" y="375"/>
                </a:cubicBezTo>
                <a:cubicBezTo>
                  <a:pt x="181" y="373"/>
                  <a:pt x="183" y="371"/>
                  <a:pt x="184" y="370"/>
                </a:cubicBezTo>
                <a:cubicBezTo>
                  <a:pt x="184" y="369"/>
                  <a:pt x="185" y="369"/>
                  <a:pt x="185" y="369"/>
                </a:cubicBezTo>
                <a:cubicBezTo>
                  <a:pt x="186" y="367"/>
                  <a:pt x="187" y="366"/>
                  <a:pt x="188" y="365"/>
                </a:cubicBezTo>
                <a:cubicBezTo>
                  <a:pt x="188" y="365"/>
                  <a:pt x="188" y="365"/>
                  <a:pt x="188" y="365"/>
                </a:cubicBezTo>
                <a:cubicBezTo>
                  <a:pt x="225" y="320"/>
                  <a:pt x="280" y="292"/>
                  <a:pt x="342" y="292"/>
                </a:cubicBezTo>
                <a:cubicBezTo>
                  <a:pt x="409" y="292"/>
                  <a:pt x="468" y="325"/>
                  <a:pt x="504" y="375"/>
                </a:cubicBezTo>
                <a:cubicBezTo>
                  <a:pt x="505" y="376"/>
                  <a:pt x="506" y="377"/>
                  <a:pt x="506" y="378"/>
                </a:cubicBezTo>
                <a:cubicBezTo>
                  <a:pt x="507" y="379"/>
                  <a:pt x="507" y="379"/>
                  <a:pt x="508" y="380"/>
                </a:cubicBezTo>
                <a:cubicBezTo>
                  <a:pt x="509" y="382"/>
                  <a:pt x="510" y="384"/>
                  <a:pt x="511" y="385"/>
                </a:cubicBezTo>
                <a:cubicBezTo>
                  <a:pt x="511" y="386"/>
                  <a:pt x="512" y="386"/>
                  <a:pt x="512" y="386"/>
                </a:cubicBezTo>
                <a:cubicBezTo>
                  <a:pt x="526" y="410"/>
                  <a:pt x="536" y="436"/>
                  <a:pt x="540" y="464"/>
                </a:cubicBezTo>
                <a:cubicBezTo>
                  <a:pt x="540" y="464"/>
                  <a:pt x="540" y="464"/>
                  <a:pt x="540" y="464"/>
                </a:cubicBezTo>
                <a:cubicBezTo>
                  <a:pt x="541" y="469"/>
                  <a:pt x="541" y="474"/>
                  <a:pt x="542" y="479"/>
                </a:cubicBezTo>
                <a:cubicBezTo>
                  <a:pt x="542" y="479"/>
                  <a:pt x="542" y="480"/>
                  <a:pt x="542" y="480"/>
                </a:cubicBezTo>
                <a:cubicBezTo>
                  <a:pt x="542" y="483"/>
                  <a:pt x="542" y="485"/>
                  <a:pt x="542" y="487"/>
                </a:cubicBezTo>
                <a:cubicBezTo>
                  <a:pt x="542" y="489"/>
                  <a:pt x="542" y="491"/>
                  <a:pt x="542" y="492"/>
                </a:cubicBezTo>
                <a:lnTo>
                  <a:pt x="542" y="504"/>
                </a:lnTo>
                <a:close/>
                <a:moveTo>
                  <a:pt x="638" y="464"/>
                </a:moveTo>
                <a:cubicBezTo>
                  <a:pt x="586" y="464"/>
                  <a:pt x="586" y="464"/>
                  <a:pt x="586" y="464"/>
                </a:cubicBezTo>
                <a:cubicBezTo>
                  <a:pt x="586" y="464"/>
                  <a:pt x="586" y="464"/>
                  <a:pt x="586" y="464"/>
                </a:cubicBezTo>
                <a:cubicBezTo>
                  <a:pt x="582" y="427"/>
                  <a:pt x="570" y="393"/>
                  <a:pt x="551" y="363"/>
                </a:cubicBezTo>
                <a:cubicBezTo>
                  <a:pt x="551" y="363"/>
                  <a:pt x="551" y="363"/>
                  <a:pt x="551" y="362"/>
                </a:cubicBezTo>
                <a:cubicBezTo>
                  <a:pt x="550" y="361"/>
                  <a:pt x="549" y="359"/>
                  <a:pt x="548" y="358"/>
                </a:cubicBezTo>
                <a:cubicBezTo>
                  <a:pt x="548" y="357"/>
                  <a:pt x="548" y="357"/>
                  <a:pt x="547" y="356"/>
                </a:cubicBezTo>
                <a:cubicBezTo>
                  <a:pt x="546" y="355"/>
                  <a:pt x="546" y="354"/>
                  <a:pt x="545" y="353"/>
                </a:cubicBezTo>
                <a:cubicBezTo>
                  <a:pt x="544" y="352"/>
                  <a:pt x="544" y="352"/>
                  <a:pt x="543" y="351"/>
                </a:cubicBezTo>
                <a:cubicBezTo>
                  <a:pt x="543" y="350"/>
                  <a:pt x="542" y="350"/>
                  <a:pt x="542" y="349"/>
                </a:cubicBezTo>
                <a:cubicBezTo>
                  <a:pt x="541" y="348"/>
                  <a:pt x="540" y="346"/>
                  <a:pt x="539" y="345"/>
                </a:cubicBezTo>
                <a:cubicBezTo>
                  <a:pt x="539" y="345"/>
                  <a:pt x="539" y="345"/>
                  <a:pt x="539" y="345"/>
                </a:cubicBezTo>
                <a:cubicBezTo>
                  <a:pt x="524" y="325"/>
                  <a:pt x="507" y="308"/>
                  <a:pt x="487" y="294"/>
                </a:cubicBezTo>
                <a:cubicBezTo>
                  <a:pt x="572" y="300"/>
                  <a:pt x="638" y="371"/>
                  <a:pt x="638" y="457"/>
                </a:cubicBezTo>
                <a:lnTo>
                  <a:pt x="638" y="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en-AU" sz="2800" dirty="0">
              <a:latin typeface="CiscoSans" panose="020B0503020201020303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4765709" y="4104861"/>
            <a:ext cx="607689" cy="633472"/>
            <a:chOff x="4881261" y="4157002"/>
            <a:chExt cx="363909" cy="379349"/>
          </a:xfrm>
        </p:grpSpPr>
        <p:sp>
          <p:nvSpPr>
            <p:cNvPr id="25" name="Freeform 53">
              <a:extLst>
                <a:ext uri="{FF2B5EF4-FFF2-40B4-BE49-F238E27FC236}">
                  <a16:creationId xmlns:a16="http://schemas.microsoft.com/office/drawing/2014/main" id="{4924F69A-BDE6-8E4C-B0BF-63724BA31A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1261" y="4318264"/>
              <a:ext cx="188666" cy="218087"/>
            </a:xfrm>
            <a:custGeom>
              <a:avLst/>
              <a:gdLst>
                <a:gd name="T0" fmla="*/ 93 w 133"/>
                <a:gd name="T1" fmla="*/ 70 h 149"/>
                <a:gd name="T2" fmla="*/ 107 w 133"/>
                <a:gd name="T3" fmla="*/ 40 h 149"/>
                <a:gd name="T4" fmla="*/ 67 w 133"/>
                <a:gd name="T5" fmla="*/ 0 h 149"/>
                <a:gd name="T6" fmla="*/ 26 w 133"/>
                <a:gd name="T7" fmla="*/ 40 h 149"/>
                <a:gd name="T8" fmla="*/ 40 w 133"/>
                <a:gd name="T9" fmla="*/ 70 h 149"/>
                <a:gd name="T10" fmla="*/ 0 w 133"/>
                <a:gd name="T11" fmla="*/ 131 h 149"/>
                <a:gd name="T12" fmla="*/ 0 w 133"/>
                <a:gd name="T13" fmla="*/ 141 h 149"/>
                <a:gd name="T14" fmla="*/ 8 w 133"/>
                <a:gd name="T15" fmla="*/ 149 h 149"/>
                <a:gd name="T16" fmla="*/ 125 w 133"/>
                <a:gd name="T17" fmla="*/ 149 h 149"/>
                <a:gd name="T18" fmla="*/ 133 w 133"/>
                <a:gd name="T19" fmla="*/ 141 h 149"/>
                <a:gd name="T20" fmla="*/ 133 w 133"/>
                <a:gd name="T21" fmla="*/ 131 h 149"/>
                <a:gd name="T22" fmla="*/ 93 w 133"/>
                <a:gd name="T23" fmla="*/ 70 h 149"/>
                <a:gd name="T24" fmla="*/ 67 w 133"/>
                <a:gd name="T25" fmla="*/ 16 h 149"/>
                <a:gd name="T26" fmla="*/ 91 w 133"/>
                <a:gd name="T27" fmla="*/ 40 h 149"/>
                <a:gd name="T28" fmla="*/ 67 w 133"/>
                <a:gd name="T29" fmla="*/ 65 h 149"/>
                <a:gd name="T30" fmla="*/ 42 w 133"/>
                <a:gd name="T31" fmla="*/ 40 h 149"/>
                <a:gd name="T32" fmla="*/ 67 w 133"/>
                <a:gd name="T33" fmla="*/ 16 h 149"/>
                <a:gd name="T34" fmla="*/ 117 w 133"/>
                <a:gd name="T35" fmla="*/ 133 h 149"/>
                <a:gd name="T36" fmla="*/ 16 w 133"/>
                <a:gd name="T37" fmla="*/ 133 h 149"/>
                <a:gd name="T38" fmla="*/ 16 w 133"/>
                <a:gd name="T39" fmla="*/ 131 h 149"/>
                <a:gd name="T40" fmla="*/ 67 w 133"/>
                <a:gd name="T41" fmla="*/ 81 h 149"/>
                <a:gd name="T42" fmla="*/ 117 w 133"/>
                <a:gd name="T43" fmla="*/ 131 h 149"/>
                <a:gd name="T44" fmla="*/ 117 w 133"/>
                <a:gd name="T45" fmla="*/ 13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49">
                  <a:moveTo>
                    <a:pt x="93" y="70"/>
                  </a:moveTo>
                  <a:cubicBezTo>
                    <a:pt x="102" y="63"/>
                    <a:pt x="107" y="52"/>
                    <a:pt x="107" y="40"/>
                  </a:cubicBezTo>
                  <a:cubicBezTo>
                    <a:pt x="107" y="18"/>
                    <a:pt x="89" y="0"/>
                    <a:pt x="67" y="0"/>
                  </a:cubicBezTo>
                  <a:cubicBezTo>
                    <a:pt x="44" y="0"/>
                    <a:pt x="26" y="18"/>
                    <a:pt x="26" y="40"/>
                  </a:cubicBezTo>
                  <a:cubicBezTo>
                    <a:pt x="26" y="52"/>
                    <a:pt x="31" y="63"/>
                    <a:pt x="40" y="70"/>
                  </a:cubicBezTo>
                  <a:cubicBezTo>
                    <a:pt x="16" y="81"/>
                    <a:pt x="0" y="104"/>
                    <a:pt x="0" y="131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45"/>
                    <a:pt x="3" y="149"/>
                    <a:pt x="8" y="149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30" y="149"/>
                    <a:pt x="133" y="145"/>
                    <a:pt x="133" y="141"/>
                  </a:cubicBezTo>
                  <a:cubicBezTo>
                    <a:pt x="133" y="131"/>
                    <a:pt x="133" y="131"/>
                    <a:pt x="133" y="131"/>
                  </a:cubicBezTo>
                  <a:cubicBezTo>
                    <a:pt x="133" y="104"/>
                    <a:pt x="117" y="81"/>
                    <a:pt x="93" y="70"/>
                  </a:cubicBezTo>
                  <a:close/>
                  <a:moveTo>
                    <a:pt x="67" y="16"/>
                  </a:moveTo>
                  <a:cubicBezTo>
                    <a:pt x="80" y="16"/>
                    <a:pt x="91" y="27"/>
                    <a:pt x="91" y="40"/>
                  </a:cubicBezTo>
                  <a:cubicBezTo>
                    <a:pt x="91" y="54"/>
                    <a:pt x="80" y="65"/>
                    <a:pt x="67" y="65"/>
                  </a:cubicBezTo>
                  <a:cubicBezTo>
                    <a:pt x="53" y="65"/>
                    <a:pt x="42" y="54"/>
                    <a:pt x="42" y="40"/>
                  </a:cubicBezTo>
                  <a:cubicBezTo>
                    <a:pt x="42" y="27"/>
                    <a:pt x="53" y="16"/>
                    <a:pt x="67" y="16"/>
                  </a:cubicBezTo>
                  <a:close/>
                  <a:moveTo>
                    <a:pt x="117" y="133"/>
                  </a:moveTo>
                  <a:cubicBezTo>
                    <a:pt x="16" y="133"/>
                    <a:pt x="16" y="133"/>
                    <a:pt x="16" y="133"/>
                  </a:cubicBezTo>
                  <a:cubicBezTo>
                    <a:pt x="16" y="131"/>
                    <a:pt x="16" y="131"/>
                    <a:pt x="16" y="131"/>
                  </a:cubicBezTo>
                  <a:cubicBezTo>
                    <a:pt x="16" y="103"/>
                    <a:pt x="39" y="81"/>
                    <a:pt x="67" y="81"/>
                  </a:cubicBezTo>
                  <a:cubicBezTo>
                    <a:pt x="95" y="81"/>
                    <a:pt x="117" y="103"/>
                    <a:pt x="117" y="131"/>
                  </a:cubicBezTo>
                  <a:lnTo>
                    <a:pt x="117" y="1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en-AU" sz="2800">
                <a:latin typeface="CiscoSans" panose="020B0503020201020303" pitchFamily="34" charset="0"/>
              </a:endParaRPr>
            </a:p>
          </p:txBody>
        </p:sp>
        <p:sp>
          <p:nvSpPr>
            <p:cNvPr id="26" name="Freeform 54">
              <a:extLst>
                <a:ext uri="{FF2B5EF4-FFF2-40B4-BE49-F238E27FC236}">
                  <a16:creationId xmlns:a16="http://schemas.microsoft.com/office/drawing/2014/main" id="{8FAFCE9A-68F2-804B-A677-ED1E7D3781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8607" y="4239169"/>
              <a:ext cx="206563" cy="209640"/>
            </a:xfrm>
            <a:custGeom>
              <a:avLst/>
              <a:gdLst>
                <a:gd name="T0" fmla="*/ 128 w 145"/>
                <a:gd name="T1" fmla="*/ 82 h 143"/>
                <a:gd name="T2" fmla="*/ 136 w 145"/>
                <a:gd name="T3" fmla="*/ 49 h 143"/>
                <a:gd name="T4" fmla="*/ 133 w 145"/>
                <a:gd name="T5" fmla="*/ 34 h 143"/>
                <a:gd name="T6" fmla="*/ 120 w 145"/>
                <a:gd name="T7" fmla="*/ 39 h 143"/>
                <a:gd name="T8" fmla="*/ 102 w 145"/>
                <a:gd name="T9" fmla="*/ 10 h 143"/>
                <a:gd name="T10" fmla="*/ 94 w 145"/>
                <a:gd name="T11" fmla="*/ 0 h 143"/>
                <a:gd name="T12" fmla="*/ 84 w 145"/>
                <a:gd name="T13" fmla="*/ 15 h 143"/>
                <a:gd name="T14" fmla="*/ 55 w 145"/>
                <a:gd name="T15" fmla="*/ 16 h 143"/>
                <a:gd name="T16" fmla="*/ 43 w 145"/>
                <a:gd name="T17" fmla="*/ 3 h 143"/>
                <a:gd name="T18" fmla="*/ 37 w 145"/>
                <a:gd name="T19" fmla="*/ 14 h 143"/>
                <a:gd name="T20" fmla="*/ 40 w 145"/>
                <a:gd name="T21" fmla="*/ 24 h 143"/>
                <a:gd name="T22" fmla="*/ 22 w 145"/>
                <a:gd name="T23" fmla="*/ 45 h 143"/>
                <a:gd name="T24" fmla="*/ 9 w 145"/>
                <a:gd name="T25" fmla="*/ 41 h 143"/>
                <a:gd name="T26" fmla="*/ 7 w 145"/>
                <a:gd name="T27" fmla="*/ 56 h 143"/>
                <a:gd name="T28" fmla="*/ 18 w 145"/>
                <a:gd name="T29" fmla="*/ 88 h 143"/>
                <a:gd name="T30" fmla="*/ 5 w 145"/>
                <a:gd name="T31" fmla="*/ 103 h 143"/>
                <a:gd name="T32" fmla="*/ 25 w 145"/>
                <a:gd name="T33" fmla="*/ 102 h 143"/>
                <a:gd name="T34" fmla="*/ 43 w 145"/>
                <a:gd name="T35" fmla="*/ 131 h 143"/>
                <a:gd name="T36" fmla="*/ 58 w 145"/>
                <a:gd name="T37" fmla="*/ 137 h 143"/>
                <a:gd name="T38" fmla="*/ 76 w 145"/>
                <a:gd name="T39" fmla="*/ 128 h 143"/>
                <a:gd name="T40" fmla="*/ 94 w 145"/>
                <a:gd name="T41" fmla="*/ 135 h 143"/>
                <a:gd name="T42" fmla="*/ 108 w 145"/>
                <a:gd name="T43" fmla="*/ 128 h 143"/>
                <a:gd name="T44" fmla="*/ 123 w 145"/>
                <a:gd name="T45" fmla="*/ 97 h 143"/>
                <a:gd name="T46" fmla="*/ 143 w 145"/>
                <a:gd name="T47" fmla="*/ 96 h 143"/>
                <a:gd name="T48" fmla="*/ 97 w 145"/>
                <a:gd name="T49" fmla="*/ 104 h 143"/>
                <a:gd name="T50" fmla="*/ 79 w 145"/>
                <a:gd name="T51" fmla="*/ 111 h 143"/>
                <a:gd name="T52" fmla="*/ 78 w 145"/>
                <a:gd name="T53" fmla="*/ 111 h 143"/>
                <a:gd name="T54" fmla="*/ 77 w 145"/>
                <a:gd name="T55" fmla="*/ 112 h 143"/>
                <a:gd name="T56" fmla="*/ 35 w 145"/>
                <a:gd name="T57" fmla="*/ 89 h 143"/>
                <a:gd name="T58" fmla="*/ 48 w 145"/>
                <a:gd name="T59" fmla="*/ 38 h 143"/>
                <a:gd name="T60" fmla="*/ 50 w 145"/>
                <a:gd name="T61" fmla="*/ 37 h 143"/>
                <a:gd name="T62" fmla="*/ 55 w 145"/>
                <a:gd name="T63" fmla="*/ 34 h 143"/>
                <a:gd name="T64" fmla="*/ 110 w 145"/>
                <a:gd name="T65" fmla="*/ 5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43">
                  <a:moveTo>
                    <a:pt x="138" y="86"/>
                  </a:moveTo>
                  <a:cubicBezTo>
                    <a:pt x="128" y="82"/>
                    <a:pt x="128" y="82"/>
                    <a:pt x="128" y="82"/>
                  </a:cubicBezTo>
                  <a:cubicBezTo>
                    <a:pt x="130" y="73"/>
                    <a:pt x="130" y="63"/>
                    <a:pt x="127" y="54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40" y="47"/>
                    <a:pt x="142" y="43"/>
                    <a:pt x="140" y="39"/>
                  </a:cubicBezTo>
                  <a:cubicBezTo>
                    <a:pt x="139" y="36"/>
                    <a:pt x="136" y="34"/>
                    <a:pt x="133" y="34"/>
                  </a:cubicBezTo>
                  <a:cubicBezTo>
                    <a:pt x="132" y="34"/>
                    <a:pt x="131" y="34"/>
                    <a:pt x="130" y="35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5" y="31"/>
                    <a:pt x="107" y="25"/>
                    <a:pt x="99" y="20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4" y="6"/>
                    <a:pt x="102" y="2"/>
                    <a:pt x="97" y="0"/>
                  </a:cubicBezTo>
                  <a:cubicBezTo>
                    <a:pt x="96" y="0"/>
                    <a:pt x="95" y="0"/>
                    <a:pt x="94" y="0"/>
                  </a:cubicBezTo>
                  <a:cubicBezTo>
                    <a:pt x="91" y="0"/>
                    <a:pt x="89" y="2"/>
                    <a:pt x="87" y="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79" y="14"/>
                    <a:pt x="74" y="14"/>
                    <a:pt x="69" y="14"/>
                  </a:cubicBezTo>
                  <a:cubicBezTo>
                    <a:pt x="65" y="14"/>
                    <a:pt x="60" y="15"/>
                    <a:pt x="55" y="16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9" y="4"/>
                    <a:pt x="46" y="2"/>
                    <a:pt x="43" y="3"/>
                  </a:cubicBezTo>
                  <a:cubicBezTo>
                    <a:pt x="42" y="3"/>
                    <a:pt x="41" y="3"/>
                    <a:pt x="40" y="3"/>
                  </a:cubicBezTo>
                  <a:cubicBezTo>
                    <a:pt x="36" y="5"/>
                    <a:pt x="35" y="10"/>
                    <a:pt x="37" y="14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2" y="29"/>
                    <a:pt x="26" y="36"/>
                    <a:pt x="22" y="45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1"/>
                    <a:pt x="10" y="41"/>
                    <a:pt x="9" y="41"/>
                  </a:cubicBezTo>
                  <a:cubicBezTo>
                    <a:pt x="6" y="41"/>
                    <a:pt x="3" y="43"/>
                    <a:pt x="2" y="46"/>
                  </a:cubicBezTo>
                  <a:cubicBezTo>
                    <a:pt x="0" y="50"/>
                    <a:pt x="3" y="54"/>
                    <a:pt x="7" y="56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5" y="69"/>
                    <a:pt x="15" y="79"/>
                    <a:pt x="18" y="88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5" y="95"/>
                    <a:pt x="3" y="99"/>
                    <a:pt x="5" y="103"/>
                  </a:cubicBezTo>
                  <a:cubicBezTo>
                    <a:pt x="7" y="107"/>
                    <a:pt x="11" y="109"/>
                    <a:pt x="15" y="107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30" y="111"/>
                    <a:pt x="38" y="117"/>
                    <a:pt x="46" y="122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1" y="136"/>
                    <a:pt x="43" y="140"/>
                    <a:pt x="48" y="141"/>
                  </a:cubicBezTo>
                  <a:cubicBezTo>
                    <a:pt x="52" y="143"/>
                    <a:pt x="56" y="141"/>
                    <a:pt x="58" y="137"/>
                  </a:cubicBezTo>
                  <a:cubicBezTo>
                    <a:pt x="61" y="127"/>
                    <a:pt x="61" y="127"/>
                    <a:pt x="61" y="127"/>
                  </a:cubicBezTo>
                  <a:cubicBezTo>
                    <a:pt x="66" y="128"/>
                    <a:pt x="71" y="128"/>
                    <a:pt x="76" y="128"/>
                  </a:cubicBezTo>
                  <a:cubicBezTo>
                    <a:pt x="80" y="128"/>
                    <a:pt x="85" y="127"/>
                    <a:pt x="90" y="12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6" y="139"/>
                    <a:pt x="101" y="140"/>
                    <a:pt x="105" y="138"/>
                  </a:cubicBezTo>
                  <a:cubicBezTo>
                    <a:pt x="109" y="137"/>
                    <a:pt x="110" y="132"/>
                    <a:pt x="108" y="128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12" y="113"/>
                    <a:pt x="119" y="106"/>
                    <a:pt x="123" y="97"/>
                  </a:cubicBezTo>
                  <a:cubicBezTo>
                    <a:pt x="133" y="101"/>
                    <a:pt x="133" y="101"/>
                    <a:pt x="133" y="101"/>
                  </a:cubicBezTo>
                  <a:cubicBezTo>
                    <a:pt x="137" y="102"/>
                    <a:pt x="142" y="100"/>
                    <a:pt x="143" y="96"/>
                  </a:cubicBezTo>
                  <a:cubicBezTo>
                    <a:pt x="145" y="92"/>
                    <a:pt x="142" y="87"/>
                    <a:pt x="138" y="86"/>
                  </a:cubicBezTo>
                  <a:close/>
                  <a:moveTo>
                    <a:pt x="97" y="104"/>
                  </a:moveTo>
                  <a:cubicBezTo>
                    <a:pt x="95" y="105"/>
                    <a:pt x="93" y="107"/>
                    <a:pt x="90" y="108"/>
                  </a:cubicBezTo>
                  <a:cubicBezTo>
                    <a:pt x="87" y="110"/>
                    <a:pt x="83" y="111"/>
                    <a:pt x="79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79" y="111"/>
                    <a:pt x="78" y="111"/>
                    <a:pt x="78" y="111"/>
                  </a:cubicBezTo>
                  <a:cubicBezTo>
                    <a:pt x="78" y="112"/>
                    <a:pt x="77" y="112"/>
                    <a:pt x="77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6" y="112"/>
                    <a:pt x="75" y="112"/>
                    <a:pt x="75" y="112"/>
                  </a:cubicBezTo>
                  <a:cubicBezTo>
                    <a:pt x="58" y="113"/>
                    <a:pt x="43" y="104"/>
                    <a:pt x="35" y="89"/>
                  </a:cubicBezTo>
                  <a:cubicBezTo>
                    <a:pt x="27" y="71"/>
                    <a:pt x="33" y="50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8"/>
                    <a:pt x="48" y="38"/>
                    <a:pt x="49" y="37"/>
                  </a:cubicBezTo>
                  <a:cubicBezTo>
                    <a:pt x="49" y="37"/>
                    <a:pt x="49" y="37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1" y="36"/>
                    <a:pt x="53" y="35"/>
                    <a:pt x="55" y="34"/>
                  </a:cubicBezTo>
                  <a:cubicBezTo>
                    <a:pt x="60" y="32"/>
                    <a:pt x="65" y="30"/>
                    <a:pt x="70" y="30"/>
                  </a:cubicBezTo>
                  <a:cubicBezTo>
                    <a:pt x="87" y="29"/>
                    <a:pt x="102" y="38"/>
                    <a:pt x="110" y="53"/>
                  </a:cubicBezTo>
                  <a:cubicBezTo>
                    <a:pt x="118" y="71"/>
                    <a:pt x="112" y="92"/>
                    <a:pt x="97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en-AU" sz="2800">
                <a:latin typeface="CiscoSans" panose="020B0503020201020303" pitchFamily="34" charset="0"/>
              </a:endParaRPr>
            </a:p>
          </p:txBody>
        </p:sp>
        <p:sp>
          <p:nvSpPr>
            <p:cNvPr id="27" name="Freeform 55">
              <a:extLst>
                <a:ext uri="{FF2B5EF4-FFF2-40B4-BE49-F238E27FC236}">
                  <a16:creationId xmlns:a16="http://schemas.microsoft.com/office/drawing/2014/main" id="{B49436A7-55E4-4346-AD38-DEC2ECEDE7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9121" y="4157002"/>
              <a:ext cx="148397" cy="153583"/>
            </a:xfrm>
            <a:custGeom>
              <a:avLst/>
              <a:gdLst>
                <a:gd name="T0" fmla="*/ 13 w 104"/>
                <a:gd name="T1" fmla="*/ 62 h 105"/>
                <a:gd name="T2" fmla="*/ 16 w 104"/>
                <a:gd name="T3" fmla="*/ 80 h 105"/>
                <a:gd name="T4" fmla="*/ 28 w 104"/>
                <a:gd name="T5" fmla="*/ 91 h 105"/>
                <a:gd name="T6" fmla="*/ 46 w 104"/>
                <a:gd name="T7" fmla="*/ 93 h 105"/>
                <a:gd name="T8" fmla="*/ 54 w 104"/>
                <a:gd name="T9" fmla="*/ 105 h 105"/>
                <a:gd name="T10" fmla="*/ 62 w 104"/>
                <a:gd name="T11" fmla="*/ 97 h 105"/>
                <a:gd name="T12" fmla="*/ 76 w 104"/>
                <a:gd name="T13" fmla="*/ 85 h 105"/>
                <a:gd name="T14" fmla="*/ 91 w 104"/>
                <a:gd name="T15" fmla="*/ 88 h 105"/>
                <a:gd name="T16" fmla="*/ 87 w 104"/>
                <a:gd name="T17" fmla="*/ 74 h 105"/>
                <a:gd name="T18" fmla="*/ 92 w 104"/>
                <a:gd name="T19" fmla="*/ 59 h 105"/>
                <a:gd name="T20" fmla="*/ 104 w 104"/>
                <a:gd name="T21" fmla="*/ 50 h 105"/>
                <a:gd name="T22" fmla="*/ 91 w 104"/>
                <a:gd name="T23" fmla="*/ 43 h 105"/>
                <a:gd name="T24" fmla="*/ 88 w 104"/>
                <a:gd name="T25" fmla="*/ 25 h 105"/>
                <a:gd name="T26" fmla="*/ 82 w 104"/>
                <a:gd name="T27" fmla="*/ 12 h 105"/>
                <a:gd name="T28" fmla="*/ 73 w 104"/>
                <a:gd name="T29" fmla="*/ 18 h 105"/>
                <a:gd name="T30" fmla="*/ 58 w 104"/>
                <a:gd name="T31" fmla="*/ 8 h 105"/>
                <a:gd name="T32" fmla="*/ 50 w 104"/>
                <a:gd name="T33" fmla="*/ 1 h 105"/>
                <a:gd name="T34" fmla="*/ 42 w 104"/>
                <a:gd name="T35" fmla="*/ 14 h 105"/>
                <a:gd name="T36" fmla="*/ 28 w 104"/>
                <a:gd name="T37" fmla="*/ 20 h 105"/>
                <a:gd name="T38" fmla="*/ 19 w 104"/>
                <a:gd name="T39" fmla="*/ 15 h 105"/>
                <a:gd name="T40" fmla="*/ 14 w 104"/>
                <a:gd name="T41" fmla="*/ 29 h 105"/>
                <a:gd name="T42" fmla="*/ 12 w 104"/>
                <a:gd name="T43" fmla="*/ 47 h 105"/>
                <a:gd name="T44" fmla="*/ 7 w 104"/>
                <a:gd name="T45" fmla="*/ 47 h 105"/>
                <a:gd name="T46" fmla="*/ 8 w 104"/>
                <a:gd name="T47" fmla="*/ 63 h 105"/>
                <a:gd name="T48" fmla="*/ 34 w 104"/>
                <a:gd name="T49" fmla="*/ 36 h 105"/>
                <a:gd name="T50" fmla="*/ 40 w 104"/>
                <a:gd name="T51" fmla="*/ 31 h 105"/>
                <a:gd name="T52" fmla="*/ 69 w 104"/>
                <a:gd name="T53" fmla="*/ 35 h 105"/>
                <a:gd name="T54" fmla="*/ 69 w 104"/>
                <a:gd name="T55" fmla="*/ 35 h 105"/>
                <a:gd name="T56" fmla="*/ 70 w 104"/>
                <a:gd name="T57" fmla="*/ 69 h 105"/>
                <a:gd name="T58" fmla="*/ 35 w 104"/>
                <a:gd name="T59" fmla="*/ 71 h 105"/>
                <a:gd name="T60" fmla="*/ 35 w 104"/>
                <a:gd name="T61" fmla="*/ 71 h 105"/>
                <a:gd name="T62" fmla="*/ 34 w 104"/>
                <a:gd name="T63" fmla="*/ 3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4" h="105">
                  <a:moveTo>
                    <a:pt x="8" y="63"/>
                  </a:moveTo>
                  <a:cubicBezTo>
                    <a:pt x="13" y="62"/>
                    <a:pt x="13" y="62"/>
                    <a:pt x="13" y="62"/>
                  </a:cubicBezTo>
                  <a:cubicBezTo>
                    <a:pt x="14" y="68"/>
                    <a:pt x="16" y="72"/>
                    <a:pt x="20" y="77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3" y="83"/>
                    <a:pt x="14" y="88"/>
                    <a:pt x="17" y="91"/>
                  </a:cubicBezTo>
                  <a:cubicBezTo>
                    <a:pt x="20" y="94"/>
                    <a:pt x="25" y="94"/>
                    <a:pt x="28" y="91"/>
                  </a:cubicBezTo>
                  <a:cubicBezTo>
                    <a:pt x="31" y="87"/>
                    <a:pt x="31" y="87"/>
                    <a:pt x="31" y="87"/>
                  </a:cubicBezTo>
                  <a:cubicBezTo>
                    <a:pt x="36" y="90"/>
                    <a:pt x="41" y="92"/>
                    <a:pt x="46" y="93"/>
                  </a:cubicBezTo>
                  <a:cubicBezTo>
                    <a:pt x="46" y="97"/>
                    <a:pt x="46" y="97"/>
                    <a:pt x="46" y="97"/>
                  </a:cubicBezTo>
                  <a:cubicBezTo>
                    <a:pt x="46" y="102"/>
                    <a:pt x="50" y="105"/>
                    <a:pt x="54" y="105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9" y="105"/>
                    <a:pt x="62" y="101"/>
                    <a:pt x="62" y="97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7" y="91"/>
                    <a:pt x="72" y="88"/>
                    <a:pt x="76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3" y="91"/>
                    <a:pt x="88" y="91"/>
                    <a:pt x="91" y="88"/>
                  </a:cubicBezTo>
                  <a:cubicBezTo>
                    <a:pt x="94" y="85"/>
                    <a:pt x="93" y="80"/>
                    <a:pt x="90" y="77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88" y="72"/>
                    <a:pt x="89" y="70"/>
                    <a:pt x="89" y="68"/>
                  </a:cubicBezTo>
                  <a:cubicBezTo>
                    <a:pt x="91" y="65"/>
                    <a:pt x="91" y="62"/>
                    <a:pt x="92" y="59"/>
                  </a:cubicBezTo>
                  <a:cubicBezTo>
                    <a:pt x="97" y="59"/>
                    <a:pt x="97" y="59"/>
                    <a:pt x="97" y="59"/>
                  </a:cubicBezTo>
                  <a:cubicBezTo>
                    <a:pt x="101" y="58"/>
                    <a:pt x="104" y="55"/>
                    <a:pt x="104" y="50"/>
                  </a:cubicBezTo>
                  <a:cubicBezTo>
                    <a:pt x="104" y="46"/>
                    <a:pt x="100" y="43"/>
                    <a:pt x="96" y="43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0" y="38"/>
                    <a:pt x="88" y="33"/>
                    <a:pt x="85" y="29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91" y="22"/>
                    <a:pt x="91" y="17"/>
                    <a:pt x="87" y="14"/>
                  </a:cubicBezTo>
                  <a:cubicBezTo>
                    <a:pt x="86" y="13"/>
                    <a:pt x="84" y="12"/>
                    <a:pt x="82" y="12"/>
                  </a:cubicBezTo>
                  <a:cubicBezTo>
                    <a:pt x="80" y="12"/>
                    <a:pt x="78" y="13"/>
                    <a:pt x="76" y="15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68" y="15"/>
                    <a:pt x="63" y="14"/>
                    <a:pt x="58" y="13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4"/>
                    <a:pt x="54" y="0"/>
                    <a:pt x="50" y="1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45" y="1"/>
                    <a:pt x="42" y="4"/>
                    <a:pt x="42" y="9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0" y="14"/>
                    <a:pt x="38" y="15"/>
                    <a:pt x="35" y="16"/>
                  </a:cubicBezTo>
                  <a:cubicBezTo>
                    <a:pt x="33" y="17"/>
                    <a:pt x="30" y="19"/>
                    <a:pt x="28" y="20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3" y="15"/>
                    <a:pt x="21" y="15"/>
                    <a:pt x="19" y="15"/>
                  </a:cubicBezTo>
                  <a:cubicBezTo>
                    <a:pt x="17" y="15"/>
                    <a:pt x="15" y="16"/>
                    <a:pt x="13" y="17"/>
                  </a:cubicBezTo>
                  <a:cubicBezTo>
                    <a:pt x="11" y="21"/>
                    <a:pt x="11" y="26"/>
                    <a:pt x="14" y="29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5" y="36"/>
                    <a:pt x="13" y="41"/>
                    <a:pt x="12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3" y="47"/>
                    <a:pt x="0" y="51"/>
                    <a:pt x="0" y="55"/>
                  </a:cubicBezTo>
                  <a:cubicBezTo>
                    <a:pt x="0" y="59"/>
                    <a:pt x="4" y="63"/>
                    <a:pt x="8" y="63"/>
                  </a:cubicBezTo>
                  <a:close/>
                  <a:moveTo>
                    <a:pt x="34" y="36"/>
                  </a:moveTo>
                  <a:cubicBezTo>
                    <a:pt x="34" y="36"/>
                    <a:pt x="34" y="36"/>
                    <a:pt x="34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6" y="34"/>
                    <a:pt x="38" y="32"/>
                    <a:pt x="40" y="31"/>
                  </a:cubicBezTo>
                  <a:cubicBezTo>
                    <a:pt x="44" y="29"/>
                    <a:pt x="47" y="28"/>
                    <a:pt x="51" y="28"/>
                  </a:cubicBezTo>
                  <a:cubicBezTo>
                    <a:pt x="57" y="28"/>
                    <a:pt x="64" y="30"/>
                    <a:pt x="69" y="35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77" y="42"/>
                    <a:pt x="79" y="54"/>
                    <a:pt x="74" y="63"/>
                  </a:cubicBezTo>
                  <a:cubicBezTo>
                    <a:pt x="73" y="65"/>
                    <a:pt x="72" y="67"/>
                    <a:pt x="70" y="69"/>
                  </a:cubicBezTo>
                  <a:cubicBezTo>
                    <a:pt x="66" y="74"/>
                    <a:pt x="60" y="77"/>
                    <a:pt x="53" y="77"/>
                  </a:cubicBezTo>
                  <a:cubicBezTo>
                    <a:pt x="47" y="78"/>
                    <a:pt x="40" y="75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1" y="66"/>
                    <a:pt x="28" y="60"/>
                    <a:pt x="27" y="54"/>
                  </a:cubicBezTo>
                  <a:cubicBezTo>
                    <a:pt x="27" y="47"/>
                    <a:pt x="29" y="41"/>
                    <a:pt x="34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en-AU" sz="2800">
                <a:latin typeface="CiscoSans" panose="020B0503020201020303" pitchFamily="34" charset="0"/>
              </a:endParaRPr>
            </a:p>
          </p:txBody>
        </p:sp>
      </p:grpSp>
      <p:sp>
        <p:nvSpPr>
          <p:cNvPr id="19" name="Freeform 65">
            <a:extLst>
              <a:ext uri="{FF2B5EF4-FFF2-40B4-BE49-F238E27FC236}">
                <a16:creationId xmlns:a16="http://schemas.microsoft.com/office/drawing/2014/main" id="{B0F56F03-97FE-174F-87F7-0E46ECC010FF}"/>
              </a:ext>
            </a:extLst>
          </p:cNvPr>
          <p:cNvSpPr>
            <a:spLocks noEditPoints="1"/>
          </p:cNvSpPr>
          <p:nvPr/>
        </p:nvSpPr>
        <p:spPr bwMode="auto">
          <a:xfrm>
            <a:off x="854641" y="4130232"/>
            <a:ext cx="535274" cy="537751"/>
          </a:xfrm>
          <a:custGeom>
            <a:avLst/>
            <a:gdLst>
              <a:gd name="T0" fmla="*/ 254 w 408"/>
              <a:gd name="T1" fmla="*/ 275 h 410"/>
              <a:gd name="T2" fmla="*/ 133 w 408"/>
              <a:gd name="T3" fmla="*/ 154 h 410"/>
              <a:gd name="T4" fmla="*/ 254 w 408"/>
              <a:gd name="T5" fmla="*/ 33 h 410"/>
              <a:gd name="T6" fmla="*/ 374 w 408"/>
              <a:gd name="T7" fmla="*/ 154 h 410"/>
              <a:gd name="T8" fmla="*/ 254 w 408"/>
              <a:gd name="T9" fmla="*/ 275 h 410"/>
              <a:gd name="T10" fmla="*/ 254 w 408"/>
              <a:gd name="T11" fmla="*/ 0 h 410"/>
              <a:gd name="T12" fmla="*/ 99 w 408"/>
              <a:gd name="T13" fmla="*/ 154 h 410"/>
              <a:gd name="T14" fmla="*/ 135 w 408"/>
              <a:gd name="T15" fmla="*/ 253 h 410"/>
              <a:gd name="T16" fmla="*/ 6 w 408"/>
              <a:gd name="T17" fmla="*/ 382 h 410"/>
              <a:gd name="T18" fmla="*/ 6 w 408"/>
              <a:gd name="T19" fmla="*/ 405 h 410"/>
              <a:gd name="T20" fmla="*/ 18 w 408"/>
              <a:gd name="T21" fmla="*/ 410 h 410"/>
              <a:gd name="T22" fmla="*/ 30 w 408"/>
              <a:gd name="T23" fmla="*/ 405 h 410"/>
              <a:gd name="T24" fmla="*/ 159 w 408"/>
              <a:gd name="T25" fmla="*/ 276 h 410"/>
              <a:gd name="T26" fmla="*/ 161 w 408"/>
              <a:gd name="T27" fmla="*/ 277 h 410"/>
              <a:gd name="T28" fmla="*/ 254 w 408"/>
              <a:gd name="T29" fmla="*/ 308 h 410"/>
              <a:gd name="T30" fmla="*/ 408 w 408"/>
              <a:gd name="T31" fmla="*/ 154 h 410"/>
              <a:gd name="T32" fmla="*/ 254 w 408"/>
              <a:gd name="T33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08" h="410">
                <a:moveTo>
                  <a:pt x="254" y="275"/>
                </a:moveTo>
                <a:cubicBezTo>
                  <a:pt x="187" y="275"/>
                  <a:pt x="133" y="221"/>
                  <a:pt x="133" y="154"/>
                </a:cubicBezTo>
                <a:cubicBezTo>
                  <a:pt x="133" y="87"/>
                  <a:pt x="187" y="33"/>
                  <a:pt x="254" y="33"/>
                </a:cubicBezTo>
                <a:cubicBezTo>
                  <a:pt x="320" y="33"/>
                  <a:pt x="374" y="87"/>
                  <a:pt x="374" y="154"/>
                </a:cubicBezTo>
                <a:cubicBezTo>
                  <a:pt x="374" y="221"/>
                  <a:pt x="320" y="275"/>
                  <a:pt x="254" y="275"/>
                </a:cubicBezTo>
                <a:close/>
                <a:moveTo>
                  <a:pt x="254" y="0"/>
                </a:moveTo>
                <a:cubicBezTo>
                  <a:pt x="169" y="0"/>
                  <a:pt x="99" y="69"/>
                  <a:pt x="99" y="154"/>
                </a:cubicBezTo>
                <a:cubicBezTo>
                  <a:pt x="99" y="192"/>
                  <a:pt x="113" y="226"/>
                  <a:pt x="135" y="253"/>
                </a:cubicBezTo>
                <a:cubicBezTo>
                  <a:pt x="6" y="382"/>
                  <a:pt x="6" y="382"/>
                  <a:pt x="6" y="382"/>
                </a:cubicBezTo>
                <a:cubicBezTo>
                  <a:pt x="0" y="388"/>
                  <a:pt x="0" y="399"/>
                  <a:pt x="6" y="405"/>
                </a:cubicBezTo>
                <a:cubicBezTo>
                  <a:pt x="9" y="409"/>
                  <a:pt x="14" y="410"/>
                  <a:pt x="18" y="410"/>
                </a:cubicBezTo>
                <a:cubicBezTo>
                  <a:pt x="22" y="410"/>
                  <a:pt x="27" y="409"/>
                  <a:pt x="30" y="405"/>
                </a:cubicBezTo>
                <a:cubicBezTo>
                  <a:pt x="159" y="276"/>
                  <a:pt x="159" y="276"/>
                  <a:pt x="159" y="276"/>
                </a:cubicBezTo>
                <a:cubicBezTo>
                  <a:pt x="161" y="277"/>
                  <a:pt x="161" y="277"/>
                  <a:pt x="161" y="277"/>
                </a:cubicBezTo>
                <a:cubicBezTo>
                  <a:pt x="187" y="297"/>
                  <a:pt x="219" y="308"/>
                  <a:pt x="254" y="308"/>
                </a:cubicBezTo>
                <a:cubicBezTo>
                  <a:pt x="339" y="308"/>
                  <a:pt x="408" y="239"/>
                  <a:pt x="408" y="154"/>
                </a:cubicBezTo>
                <a:cubicBezTo>
                  <a:pt x="408" y="69"/>
                  <a:pt x="339" y="0"/>
                  <a:pt x="2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en-AU" sz="2800" dirty="0">
              <a:latin typeface="CiscoSans" panose="020B05030202010203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31875" y="5003617"/>
            <a:ext cx="39671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Salesforce Sans" panose="020B0505020202020203" pitchFamily="34" charset="0"/>
              </a:rPr>
              <a:t>Track record of Success &amp; Leadership</a:t>
            </a:r>
          </a:p>
          <a:p>
            <a:endParaRPr lang="en-US" b="1" dirty="0">
              <a:solidFill>
                <a:schemeClr val="bg1"/>
              </a:solidFill>
              <a:latin typeface="Salesforce Sans" panose="020B0505020202020203" pitchFamily="34" charset="0"/>
            </a:endParaRPr>
          </a:p>
          <a:p>
            <a:pPr marL="182880" indent="-182880" defTabSz="914377">
              <a:buSzPct val="13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  <a:ea typeface="Lato" panose="020F0502020204030203" pitchFamily="34" charset="0"/>
                <a:cs typeface="Lato" panose="020F0502020204030203" pitchFamily="34" charset="0"/>
              </a:rPr>
              <a:t>History of exceeding growth targets</a:t>
            </a:r>
          </a:p>
          <a:p>
            <a:pPr marL="182880" indent="-182880" defTabSz="914377">
              <a:buSzPct val="13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  <a:ea typeface="Lato" panose="020F0502020204030203" pitchFamily="34" charset="0"/>
                <a:cs typeface="Lato" panose="020F0502020204030203" pitchFamily="34" charset="0"/>
              </a:rPr>
              <a:t>Selected for and implemented leadership programs</a:t>
            </a:r>
          </a:p>
          <a:p>
            <a:pPr marL="182880" indent="-182880" defTabSz="914377">
              <a:buSzPct val="13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Proven adaptability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099035" y="5019005"/>
            <a:ext cx="39939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Salesforce Sans" panose="020B0505020202020203" pitchFamily="34" charset="0"/>
              </a:rPr>
              <a:t>Diverse Industry &amp; Role Experience</a:t>
            </a:r>
          </a:p>
          <a:p>
            <a:endParaRPr lang="en-US" b="1" dirty="0">
              <a:solidFill>
                <a:schemeClr val="bg1"/>
              </a:solidFill>
              <a:latin typeface="Salesforce Sans" panose="020B0505020202020203" pitchFamily="34" charset="0"/>
            </a:endParaRPr>
          </a:p>
          <a:p>
            <a:pPr marL="182880" lvl="0" indent="-182880" defTabSz="914377">
              <a:buSzPct val="13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  <a:ea typeface="Lato" panose="020F0502020204030203" pitchFamily="34" charset="0"/>
                <a:cs typeface="Lato" panose="020F0502020204030203" pitchFamily="34" charset="0"/>
              </a:rPr>
              <a:t>Software &amp; CX Background</a:t>
            </a:r>
          </a:p>
          <a:p>
            <a:pPr marL="182880" lvl="0" indent="-182880" defTabSz="914377">
              <a:buSzPct val="13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  <a:ea typeface="Lato" panose="020F0502020204030203" pitchFamily="34" charset="0"/>
                <a:cs typeface="Lato" panose="020F0502020204030203" pitchFamily="34" charset="0"/>
              </a:rPr>
              <a:t>IT Services Sales</a:t>
            </a:r>
          </a:p>
          <a:p>
            <a:pPr marL="182880" lvl="0" indent="-182880" defTabSz="914377">
              <a:buSzPct val="13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  <a:ea typeface="Lato" panose="020F0502020204030203" pitchFamily="34" charset="0"/>
                <a:cs typeface="Lato" panose="020F0502020204030203" pitchFamily="34" charset="0"/>
              </a:rPr>
              <a:t>Refugee Operations in Cuba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49931" y="5042986"/>
            <a:ext cx="394206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Salesforce Sans" panose="020B0505020202020203" pitchFamily="34" charset="0"/>
              </a:rPr>
              <a:t>Think Big &amp; Act Small</a:t>
            </a:r>
          </a:p>
          <a:p>
            <a:endParaRPr lang="en-US" dirty="0">
              <a:solidFill>
                <a:schemeClr val="bg1"/>
              </a:solidFill>
              <a:latin typeface="Salesforce Sans" panose="020B0505020202020203" pitchFamily="34" charset="0"/>
            </a:endParaRP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</a:rPr>
              <a:t>Culture Builder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</a:rPr>
              <a:t>Model Optimization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</a:rPr>
              <a:t>Program Development &amp; Execution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7581E93-D47F-844F-A5D0-2BC24667167E}"/>
              </a:ext>
            </a:extLst>
          </p:cNvPr>
          <p:cNvSpPr/>
          <p:nvPr/>
        </p:nvSpPr>
        <p:spPr>
          <a:xfrm>
            <a:off x="10058922" y="2430217"/>
            <a:ext cx="1190170" cy="64633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1400" b="1" dirty="0">
                <a:latin typeface="Salesforce Sans Thin" panose="020B0205020202020203" pitchFamily="34" charset="0"/>
              </a:rPr>
              <a:t>Passionate Mentor and Sponsor</a:t>
            </a:r>
          </a:p>
        </p:txBody>
      </p:sp>
    </p:spTree>
    <p:extLst>
      <p:ext uri="{BB962C8B-B14F-4D97-AF65-F5344CB8AC3E}">
        <p14:creationId xmlns:p14="http://schemas.microsoft.com/office/powerpoint/2010/main" val="3997472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35"/>
          <a:stretch/>
        </p:blipFill>
        <p:spPr>
          <a:xfrm>
            <a:off x="0" y="25645"/>
            <a:ext cx="12192000" cy="6881567"/>
          </a:xfrm>
          <a:prstGeom prst="rect">
            <a:avLst/>
          </a:prstGeom>
        </p:spPr>
      </p:pic>
      <p:sp>
        <p:nvSpPr>
          <p:cNvPr id="1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96663" y="6542087"/>
            <a:ext cx="2743200" cy="365125"/>
          </a:xfrm>
        </p:spPr>
        <p:txBody>
          <a:bodyPr/>
          <a:lstStyle/>
          <a:p>
            <a:fld id="{773FAAAA-0B02-4BFD-A307-135E1E8DD2B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0" y="3429000"/>
            <a:ext cx="12192000" cy="3452568"/>
          </a:xfrm>
          <a:prstGeom prst="rect">
            <a:avLst/>
          </a:prstGeom>
          <a:solidFill>
            <a:srgbClr val="00A0DF">
              <a:alpha val="74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35291" y="2732049"/>
            <a:ext cx="2950590" cy="3423655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0" dist="50800" dir="5400000" algn="ctr" rotWithShape="0">
              <a:srgbClr val="000000">
                <a:alpha val="51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250025" y="2732050"/>
            <a:ext cx="2950590" cy="3423654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0" dist="50800" dir="5400000" algn="ctr" rotWithShape="0">
              <a:srgbClr val="000000">
                <a:alpha val="51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36994B0F-19A8-554D-BC99-0934A10FC19D}"/>
              </a:ext>
            </a:extLst>
          </p:cNvPr>
          <p:cNvSpPr txBox="1">
            <a:spLocks/>
          </p:cNvSpPr>
          <p:nvPr/>
        </p:nvSpPr>
        <p:spPr>
          <a:xfrm>
            <a:off x="0" y="946986"/>
            <a:ext cx="12192000" cy="7428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rgbClr val="00A0DF"/>
                </a:solidFill>
                <a:latin typeface="Salesforce Sans" panose="020B0505020202020203" pitchFamily="34" charset="0"/>
              </a:rPr>
              <a:t>30-60-90 Day Plan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843E71-A924-F544-99CC-DEEE054F9D46}"/>
              </a:ext>
            </a:extLst>
          </p:cNvPr>
          <p:cNvSpPr txBox="1"/>
          <p:nvPr/>
        </p:nvSpPr>
        <p:spPr>
          <a:xfrm>
            <a:off x="8229057" y="4209724"/>
            <a:ext cx="2971557" cy="1569660"/>
          </a:xfrm>
          <a:prstGeom prst="rect">
            <a:avLst/>
          </a:prstGeom>
          <a:noFill/>
          <a:ln>
            <a:noFill/>
          </a:ln>
          <a:effectLst>
            <a:softEdge rad="88900"/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Team Cadence</a:t>
            </a:r>
          </a:p>
          <a:p>
            <a:pPr algn="ctr"/>
            <a:r>
              <a:rPr lang="en-US" sz="1600" b="1" dirty="0">
                <a:solidFill>
                  <a:srgbClr val="00A0DF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 | Down  expectations</a:t>
            </a:r>
          </a:p>
          <a:p>
            <a:pPr algn="ctr"/>
            <a:r>
              <a:rPr lang="en-US" sz="1600" b="1" dirty="0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Bottom | Up expectations</a:t>
            </a:r>
          </a:p>
          <a:p>
            <a:pPr algn="ctr"/>
            <a:r>
              <a:rPr lang="en-US" sz="1600" b="1" dirty="0">
                <a:solidFill>
                  <a:srgbClr val="00A0DF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Forecast Methodology</a:t>
            </a:r>
          </a:p>
          <a:p>
            <a:pPr algn="ctr"/>
            <a:r>
              <a:rPr lang="en-US" sz="1600" b="1" dirty="0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Reporting Packages</a:t>
            </a:r>
          </a:p>
          <a:p>
            <a:pPr algn="ctr"/>
            <a:r>
              <a:rPr lang="en-US" sz="1600" b="1" dirty="0">
                <a:solidFill>
                  <a:srgbClr val="00A0DF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Old vs. New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C850CA-70E4-A443-B849-D33D397DD107}"/>
              </a:ext>
            </a:extLst>
          </p:cNvPr>
          <p:cNvSpPr txBox="1"/>
          <p:nvPr/>
        </p:nvSpPr>
        <p:spPr>
          <a:xfrm>
            <a:off x="8798712" y="3616041"/>
            <a:ext cx="1897156" cy="400110"/>
          </a:xfrm>
          <a:prstGeom prst="rect">
            <a:avLst/>
          </a:prstGeom>
          <a:noFill/>
          <a:ln>
            <a:noFill/>
          </a:ln>
          <a:effectLst>
            <a:softEdge rad="381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933884" y="3011046"/>
            <a:ext cx="553403" cy="553403"/>
            <a:chOff x="-1729469" y="3304223"/>
            <a:chExt cx="1028700" cy="1028700"/>
          </a:xfrm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-1729469" y="3912235"/>
              <a:ext cx="1028700" cy="420688"/>
            </a:xfrm>
            <a:custGeom>
              <a:avLst/>
              <a:gdLst>
                <a:gd name="T0" fmla="*/ 73 w 240"/>
                <a:gd name="T1" fmla="*/ 0 h 98"/>
                <a:gd name="T2" fmla="*/ 69 w 240"/>
                <a:gd name="T3" fmla="*/ 0 h 98"/>
                <a:gd name="T4" fmla="*/ 66 w 240"/>
                <a:gd name="T5" fmla="*/ 2 h 98"/>
                <a:gd name="T6" fmla="*/ 0 w 240"/>
                <a:gd name="T7" fmla="*/ 63 h 98"/>
                <a:gd name="T8" fmla="*/ 0 w 240"/>
                <a:gd name="T9" fmla="*/ 74 h 98"/>
                <a:gd name="T10" fmla="*/ 24 w 240"/>
                <a:gd name="T11" fmla="*/ 98 h 98"/>
                <a:gd name="T12" fmla="*/ 216 w 240"/>
                <a:gd name="T13" fmla="*/ 98 h 98"/>
                <a:gd name="T14" fmla="*/ 240 w 240"/>
                <a:gd name="T15" fmla="*/ 74 h 98"/>
                <a:gd name="T16" fmla="*/ 240 w 240"/>
                <a:gd name="T17" fmla="*/ 63 h 98"/>
                <a:gd name="T18" fmla="*/ 174 w 240"/>
                <a:gd name="T19" fmla="*/ 2 h 98"/>
                <a:gd name="T20" fmla="*/ 171 w 240"/>
                <a:gd name="T21" fmla="*/ 1 h 98"/>
                <a:gd name="T22" fmla="*/ 167 w 240"/>
                <a:gd name="T23" fmla="*/ 0 h 98"/>
                <a:gd name="T24" fmla="*/ 163 w 240"/>
                <a:gd name="T25" fmla="*/ 1 h 98"/>
                <a:gd name="T26" fmla="*/ 120 w 240"/>
                <a:gd name="T27" fmla="*/ 14 h 98"/>
                <a:gd name="T28" fmla="*/ 77 w 240"/>
                <a:gd name="T29" fmla="*/ 1 h 98"/>
                <a:gd name="T30" fmla="*/ 73 w 240"/>
                <a:gd name="T3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0" h="98">
                  <a:moveTo>
                    <a:pt x="73" y="0"/>
                  </a:moveTo>
                  <a:cubicBezTo>
                    <a:pt x="72" y="0"/>
                    <a:pt x="70" y="0"/>
                    <a:pt x="69" y="0"/>
                  </a:cubicBezTo>
                  <a:cubicBezTo>
                    <a:pt x="68" y="1"/>
                    <a:pt x="67" y="2"/>
                    <a:pt x="66" y="2"/>
                  </a:cubicBezTo>
                  <a:cubicBezTo>
                    <a:pt x="34" y="16"/>
                    <a:pt x="0" y="34"/>
                    <a:pt x="0" y="6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87"/>
                    <a:pt x="11" y="98"/>
                    <a:pt x="24" y="98"/>
                  </a:cubicBezTo>
                  <a:cubicBezTo>
                    <a:pt x="216" y="98"/>
                    <a:pt x="216" y="98"/>
                    <a:pt x="216" y="98"/>
                  </a:cubicBezTo>
                  <a:cubicBezTo>
                    <a:pt x="229" y="98"/>
                    <a:pt x="240" y="87"/>
                    <a:pt x="240" y="74"/>
                  </a:cubicBezTo>
                  <a:cubicBezTo>
                    <a:pt x="240" y="63"/>
                    <a:pt x="240" y="63"/>
                    <a:pt x="240" y="63"/>
                  </a:cubicBezTo>
                  <a:cubicBezTo>
                    <a:pt x="240" y="34"/>
                    <a:pt x="206" y="16"/>
                    <a:pt x="174" y="2"/>
                  </a:cubicBezTo>
                  <a:cubicBezTo>
                    <a:pt x="173" y="2"/>
                    <a:pt x="172" y="1"/>
                    <a:pt x="171" y="1"/>
                  </a:cubicBezTo>
                  <a:cubicBezTo>
                    <a:pt x="170" y="0"/>
                    <a:pt x="168" y="0"/>
                    <a:pt x="167" y="0"/>
                  </a:cubicBezTo>
                  <a:cubicBezTo>
                    <a:pt x="166" y="0"/>
                    <a:pt x="164" y="0"/>
                    <a:pt x="163" y="1"/>
                  </a:cubicBezTo>
                  <a:cubicBezTo>
                    <a:pt x="150" y="9"/>
                    <a:pt x="136" y="14"/>
                    <a:pt x="120" y="14"/>
                  </a:cubicBezTo>
                  <a:cubicBezTo>
                    <a:pt x="104" y="14"/>
                    <a:pt x="90" y="9"/>
                    <a:pt x="77" y="1"/>
                  </a:cubicBezTo>
                  <a:cubicBezTo>
                    <a:pt x="76" y="0"/>
                    <a:pt x="74" y="0"/>
                    <a:pt x="73" y="0"/>
                  </a:cubicBezTo>
                </a:path>
              </a:pathLst>
            </a:custGeom>
            <a:solidFill>
              <a:srgbClr val="00A0D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6"/>
            <p:cNvSpPr>
              <a:spLocks noChangeArrowheads="1"/>
            </p:cNvSpPr>
            <p:nvPr/>
          </p:nvSpPr>
          <p:spPr bwMode="auto">
            <a:xfrm>
              <a:off x="-1472294" y="3304223"/>
              <a:ext cx="514350" cy="565150"/>
            </a:xfrm>
            <a:prstGeom prst="ellipse">
              <a:avLst/>
            </a:prstGeom>
            <a:solidFill>
              <a:srgbClr val="00A0D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1690250" y="3616041"/>
            <a:ext cx="10406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People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35291" y="4057736"/>
            <a:ext cx="29715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Build Trust</a:t>
            </a:r>
          </a:p>
          <a:p>
            <a:pPr algn="ctr"/>
            <a:r>
              <a:rPr lang="en-US" sz="1600" b="1" dirty="0">
                <a:solidFill>
                  <a:srgbClr val="00A0DF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 Visits - Town Hall</a:t>
            </a:r>
          </a:p>
          <a:p>
            <a:pPr algn="ctr"/>
            <a:r>
              <a:rPr lang="en-US" sz="1600" b="1" dirty="0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Leadership Team</a:t>
            </a:r>
          </a:p>
          <a:p>
            <a:pPr algn="ctr"/>
            <a:r>
              <a:rPr lang="en-US" sz="1600" b="1" dirty="0">
                <a:solidFill>
                  <a:srgbClr val="00A0DF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 Teams</a:t>
            </a:r>
          </a:p>
          <a:p>
            <a:pPr algn="ctr"/>
            <a:r>
              <a:rPr lang="en-US" sz="1600" b="1" dirty="0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Engineering Team</a:t>
            </a:r>
          </a:p>
          <a:p>
            <a:pPr algn="ctr"/>
            <a:r>
              <a:rPr lang="en-US" sz="1600" b="1" dirty="0">
                <a:solidFill>
                  <a:srgbClr val="00A0DF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Dotted line resources</a:t>
            </a:r>
          </a:p>
        </p:txBody>
      </p:sp>
      <p:sp>
        <p:nvSpPr>
          <p:cNvPr id="41" name="Freeform 14"/>
          <p:cNvSpPr>
            <a:spLocks noEditPoints="1"/>
          </p:cNvSpPr>
          <p:nvPr/>
        </p:nvSpPr>
        <p:spPr bwMode="auto">
          <a:xfrm>
            <a:off x="9396663" y="2916574"/>
            <a:ext cx="701255" cy="632314"/>
          </a:xfrm>
          <a:custGeom>
            <a:avLst/>
            <a:gdLst>
              <a:gd name="T0" fmla="*/ 212 w 241"/>
              <a:gd name="T1" fmla="*/ 127 h 217"/>
              <a:gd name="T2" fmla="*/ 212 w 241"/>
              <a:gd name="T3" fmla="*/ 126 h 217"/>
              <a:gd name="T4" fmla="*/ 161 w 241"/>
              <a:gd name="T5" fmla="*/ 43 h 217"/>
              <a:gd name="T6" fmla="*/ 161 w 241"/>
              <a:gd name="T7" fmla="*/ 40 h 217"/>
              <a:gd name="T8" fmla="*/ 121 w 241"/>
              <a:gd name="T9" fmla="*/ 0 h 217"/>
              <a:gd name="T10" fmla="*/ 81 w 241"/>
              <a:gd name="T11" fmla="*/ 40 h 217"/>
              <a:gd name="T12" fmla="*/ 81 w 241"/>
              <a:gd name="T13" fmla="*/ 43 h 217"/>
              <a:gd name="T14" fmla="*/ 29 w 241"/>
              <a:gd name="T15" fmla="*/ 126 h 217"/>
              <a:gd name="T16" fmla="*/ 29 w 241"/>
              <a:gd name="T17" fmla="*/ 127 h 217"/>
              <a:gd name="T18" fmla="*/ 0 w 241"/>
              <a:gd name="T19" fmla="*/ 166 h 217"/>
              <a:gd name="T20" fmla="*/ 40 w 241"/>
              <a:gd name="T21" fmla="*/ 206 h 217"/>
              <a:gd name="T22" fmla="*/ 64 w 241"/>
              <a:gd name="T23" fmla="*/ 198 h 217"/>
              <a:gd name="T24" fmla="*/ 120 w 241"/>
              <a:gd name="T25" fmla="*/ 217 h 217"/>
              <a:gd name="T26" fmla="*/ 176 w 241"/>
              <a:gd name="T27" fmla="*/ 198 h 217"/>
              <a:gd name="T28" fmla="*/ 200 w 241"/>
              <a:gd name="T29" fmla="*/ 206 h 217"/>
              <a:gd name="T30" fmla="*/ 240 w 241"/>
              <a:gd name="T31" fmla="*/ 166 h 217"/>
              <a:gd name="T32" fmla="*/ 212 w 241"/>
              <a:gd name="T33" fmla="*/ 127 h 217"/>
              <a:gd name="T34" fmla="*/ 77 w 241"/>
              <a:gd name="T35" fmla="*/ 184 h 217"/>
              <a:gd name="T36" fmla="*/ 81 w 241"/>
              <a:gd name="T37" fmla="*/ 166 h 217"/>
              <a:gd name="T38" fmla="*/ 48 w 241"/>
              <a:gd name="T39" fmla="*/ 127 h 217"/>
              <a:gd name="T40" fmla="*/ 48 w 241"/>
              <a:gd name="T41" fmla="*/ 126 h 217"/>
              <a:gd name="T42" fmla="*/ 87 w 241"/>
              <a:gd name="T43" fmla="*/ 61 h 217"/>
              <a:gd name="T44" fmla="*/ 121 w 241"/>
              <a:gd name="T45" fmla="*/ 80 h 217"/>
              <a:gd name="T46" fmla="*/ 155 w 241"/>
              <a:gd name="T47" fmla="*/ 61 h 217"/>
              <a:gd name="T48" fmla="*/ 194 w 241"/>
              <a:gd name="T49" fmla="*/ 126 h 217"/>
              <a:gd name="T50" fmla="*/ 194 w 241"/>
              <a:gd name="T51" fmla="*/ 127 h 217"/>
              <a:gd name="T52" fmla="*/ 161 w 241"/>
              <a:gd name="T53" fmla="*/ 166 h 217"/>
              <a:gd name="T54" fmla="*/ 165 w 241"/>
              <a:gd name="T55" fmla="*/ 184 h 217"/>
              <a:gd name="T56" fmla="*/ 121 w 241"/>
              <a:gd name="T57" fmla="*/ 199 h 217"/>
              <a:gd name="T58" fmla="*/ 77 w 241"/>
              <a:gd name="T59" fmla="*/ 184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1" h="217">
                <a:moveTo>
                  <a:pt x="212" y="127"/>
                </a:moveTo>
                <a:cubicBezTo>
                  <a:pt x="212" y="126"/>
                  <a:pt x="212" y="126"/>
                  <a:pt x="212" y="126"/>
                </a:cubicBezTo>
                <a:cubicBezTo>
                  <a:pt x="212" y="90"/>
                  <a:pt x="191" y="59"/>
                  <a:pt x="161" y="43"/>
                </a:cubicBezTo>
                <a:cubicBezTo>
                  <a:pt x="161" y="40"/>
                  <a:pt x="161" y="40"/>
                  <a:pt x="161" y="40"/>
                </a:cubicBezTo>
                <a:cubicBezTo>
                  <a:pt x="161" y="18"/>
                  <a:pt x="143" y="0"/>
                  <a:pt x="121" y="0"/>
                </a:cubicBezTo>
                <a:cubicBezTo>
                  <a:pt x="99" y="0"/>
                  <a:pt x="81" y="18"/>
                  <a:pt x="81" y="40"/>
                </a:cubicBezTo>
                <a:cubicBezTo>
                  <a:pt x="81" y="43"/>
                  <a:pt x="81" y="43"/>
                  <a:pt x="81" y="43"/>
                </a:cubicBezTo>
                <a:cubicBezTo>
                  <a:pt x="50" y="58"/>
                  <a:pt x="29" y="90"/>
                  <a:pt x="29" y="126"/>
                </a:cubicBezTo>
                <a:cubicBezTo>
                  <a:pt x="29" y="127"/>
                  <a:pt x="29" y="127"/>
                  <a:pt x="29" y="127"/>
                </a:cubicBezTo>
                <a:cubicBezTo>
                  <a:pt x="13" y="132"/>
                  <a:pt x="0" y="147"/>
                  <a:pt x="0" y="166"/>
                </a:cubicBezTo>
                <a:cubicBezTo>
                  <a:pt x="0" y="188"/>
                  <a:pt x="18" y="206"/>
                  <a:pt x="40" y="206"/>
                </a:cubicBezTo>
                <a:cubicBezTo>
                  <a:pt x="49" y="206"/>
                  <a:pt x="57" y="203"/>
                  <a:pt x="64" y="198"/>
                </a:cubicBezTo>
                <a:cubicBezTo>
                  <a:pt x="80" y="210"/>
                  <a:pt x="99" y="217"/>
                  <a:pt x="120" y="217"/>
                </a:cubicBezTo>
                <a:cubicBezTo>
                  <a:pt x="141" y="217"/>
                  <a:pt x="161" y="210"/>
                  <a:pt x="176" y="198"/>
                </a:cubicBezTo>
                <a:cubicBezTo>
                  <a:pt x="183" y="203"/>
                  <a:pt x="191" y="206"/>
                  <a:pt x="200" y="206"/>
                </a:cubicBezTo>
                <a:cubicBezTo>
                  <a:pt x="222" y="206"/>
                  <a:pt x="240" y="188"/>
                  <a:pt x="240" y="166"/>
                </a:cubicBezTo>
                <a:cubicBezTo>
                  <a:pt x="241" y="148"/>
                  <a:pt x="229" y="132"/>
                  <a:pt x="212" y="127"/>
                </a:cubicBezTo>
                <a:close/>
                <a:moveTo>
                  <a:pt x="77" y="184"/>
                </a:moveTo>
                <a:cubicBezTo>
                  <a:pt x="79" y="178"/>
                  <a:pt x="81" y="172"/>
                  <a:pt x="81" y="166"/>
                </a:cubicBezTo>
                <a:cubicBezTo>
                  <a:pt x="81" y="146"/>
                  <a:pt x="67" y="130"/>
                  <a:pt x="48" y="127"/>
                </a:cubicBezTo>
                <a:cubicBezTo>
                  <a:pt x="48" y="126"/>
                  <a:pt x="48" y="126"/>
                  <a:pt x="48" y="126"/>
                </a:cubicBezTo>
                <a:cubicBezTo>
                  <a:pt x="48" y="98"/>
                  <a:pt x="64" y="73"/>
                  <a:pt x="87" y="61"/>
                </a:cubicBezTo>
                <a:cubicBezTo>
                  <a:pt x="94" y="72"/>
                  <a:pt x="107" y="80"/>
                  <a:pt x="121" y="80"/>
                </a:cubicBezTo>
                <a:cubicBezTo>
                  <a:pt x="135" y="80"/>
                  <a:pt x="148" y="72"/>
                  <a:pt x="155" y="61"/>
                </a:cubicBezTo>
                <a:cubicBezTo>
                  <a:pt x="178" y="73"/>
                  <a:pt x="194" y="98"/>
                  <a:pt x="194" y="126"/>
                </a:cubicBezTo>
                <a:cubicBezTo>
                  <a:pt x="194" y="127"/>
                  <a:pt x="194" y="127"/>
                  <a:pt x="194" y="127"/>
                </a:cubicBezTo>
                <a:cubicBezTo>
                  <a:pt x="175" y="130"/>
                  <a:pt x="161" y="146"/>
                  <a:pt x="161" y="166"/>
                </a:cubicBezTo>
                <a:cubicBezTo>
                  <a:pt x="161" y="172"/>
                  <a:pt x="163" y="178"/>
                  <a:pt x="165" y="184"/>
                </a:cubicBezTo>
                <a:cubicBezTo>
                  <a:pt x="153" y="193"/>
                  <a:pt x="138" y="199"/>
                  <a:pt x="121" y="199"/>
                </a:cubicBezTo>
                <a:cubicBezTo>
                  <a:pt x="104" y="199"/>
                  <a:pt x="89" y="193"/>
                  <a:pt x="77" y="184"/>
                </a:cubicBezTo>
                <a:close/>
              </a:path>
            </a:pathLst>
          </a:custGeom>
          <a:solidFill>
            <a:srgbClr val="00A0D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098903" y="3085797"/>
            <a:ext cx="22191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90 day Goals</a:t>
            </a:r>
          </a:p>
        </p:txBody>
      </p:sp>
      <p:sp>
        <p:nvSpPr>
          <p:cNvPr id="20" name="Google Shape;94;p7"/>
          <p:cNvSpPr/>
          <p:nvPr/>
        </p:nvSpPr>
        <p:spPr>
          <a:xfrm>
            <a:off x="5696956" y="2506911"/>
            <a:ext cx="511498" cy="511498"/>
          </a:xfrm>
          <a:custGeom>
            <a:avLst/>
            <a:gdLst/>
            <a:ahLst/>
            <a:cxnLst/>
            <a:rect l="l" t="t" r="r" b="b"/>
            <a:pathLst>
              <a:path w="5947" h="5947" extrusionOk="0">
                <a:moveTo>
                  <a:pt x="5686" y="0"/>
                </a:moveTo>
                <a:lnTo>
                  <a:pt x="5611" y="19"/>
                </a:lnTo>
                <a:lnTo>
                  <a:pt x="5518" y="37"/>
                </a:lnTo>
                <a:lnTo>
                  <a:pt x="150" y="3150"/>
                </a:lnTo>
                <a:lnTo>
                  <a:pt x="75" y="3206"/>
                </a:lnTo>
                <a:lnTo>
                  <a:pt x="38" y="3262"/>
                </a:lnTo>
                <a:lnTo>
                  <a:pt x="19" y="3337"/>
                </a:lnTo>
                <a:lnTo>
                  <a:pt x="1" y="3411"/>
                </a:lnTo>
                <a:lnTo>
                  <a:pt x="19" y="3486"/>
                </a:lnTo>
                <a:lnTo>
                  <a:pt x="56" y="3542"/>
                </a:lnTo>
                <a:lnTo>
                  <a:pt x="112" y="3598"/>
                </a:lnTo>
                <a:lnTo>
                  <a:pt x="168" y="3654"/>
                </a:lnTo>
                <a:lnTo>
                  <a:pt x="1417" y="4157"/>
                </a:lnTo>
                <a:lnTo>
                  <a:pt x="4735" y="1230"/>
                </a:lnTo>
                <a:lnTo>
                  <a:pt x="4772" y="1212"/>
                </a:lnTo>
                <a:lnTo>
                  <a:pt x="4791" y="1212"/>
                </a:lnTo>
                <a:lnTo>
                  <a:pt x="4828" y="1230"/>
                </a:lnTo>
                <a:lnTo>
                  <a:pt x="4866" y="1268"/>
                </a:lnTo>
                <a:lnTo>
                  <a:pt x="4847" y="1305"/>
                </a:lnTo>
                <a:lnTo>
                  <a:pt x="4847" y="1324"/>
                </a:lnTo>
                <a:lnTo>
                  <a:pt x="2051" y="4735"/>
                </a:lnTo>
                <a:lnTo>
                  <a:pt x="2051" y="5667"/>
                </a:lnTo>
                <a:lnTo>
                  <a:pt x="2070" y="5760"/>
                </a:lnTo>
                <a:lnTo>
                  <a:pt x="2107" y="5834"/>
                </a:lnTo>
                <a:lnTo>
                  <a:pt x="2163" y="5890"/>
                </a:lnTo>
                <a:lnTo>
                  <a:pt x="2237" y="5928"/>
                </a:lnTo>
                <a:lnTo>
                  <a:pt x="2312" y="5946"/>
                </a:lnTo>
                <a:lnTo>
                  <a:pt x="2386" y="5946"/>
                </a:lnTo>
                <a:lnTo>
                  <a:pt x="2480" y="5909"/>
                </a:lnTo>
                <a:lnTo>
                  <a:pt x="2536" y="5853"/>
                </a:lnTo>
                <a:lnTo>
                  <a:pt x="3281" y="4958"/>
                </a:lnTo>
                <a:lnTo>
                  <a:pt x="4716" y="5555"/>
                </a:lnTo>
                <a:lnTo>
                  <a:pt x="4791" y="5574"/>
                </a:lnTo>
                <a:lnTo>
                  <a:pt x="4903" y="5574"/>
                </a:lnTo>
                <a:lnTo>
                  <a:pt x="4959" y="5536"/>
                </a:lnTo>
                <a:lnTo>
                  <a:pt x="5015" y="5499"/>
                </a:lnTo>
                <a:lnTo>
                  <a:pt x="5052" y="5462"/>
                </a:lnTo>
                <a:lnTo>
                  <a:pt x="5089" y="5406"/>
                </a:lnTo>
                <a:lnTo>
                  <a:pt x="5108" y="5350"/>
                </a:lnTo>
                <a:lnTo>
                  <a:pt x="5947" y="336"/>
                </a:lnTo>
                <a:lnTo>
                  <a:pt x="5947" y="243"/>
                </a:lnTo>
                <a:lnTo>
                  <a:pt x="5928" y="168"/>
                </a:lnTo>
                <a:lnTo>
                  <a:pt x="5872" y="112"/>
                </a:lnTo>
                <a:lnTo>
                  <a:pt x="5816" y="56"/>
                </a:lnTo>
                <a:lnTo>
                  <a:pt x="5760" y="19"/>
                </a:lnTo>
                <a:lnTo>
                  <a:pt x="568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492658" y="2732050"/>
            <a:ext cx="2950590" cy="3423654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0" dist="50800" dir="5400000" algn="ctr" rotWithShape="0">
              <a:srgbClr val="000000">
                <a:alpha val="51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A8AD3C-7E64-6241-ADE0-D04EA4844303}"/>
              </a:ext>
            </a:extLst>
          </p:cNvPr>
          <p:cNvSpPr txBox="1"/>
          <p:nvPr/>
        </p:nvSpPr>
        <p:spPr>
          <a:xfrm>
            <a:off x="4492658" y="3959300"/>
            <a:ext cx="2950590" cy="1925859"/>
          </a:xfrm>
          <a:prstGeom prst="rect">
            <a:avLst/>
          </a:prstGeom>
          <a:noFill/>
          <a:ln>
            <a:noFill/>
          </a:ln>
          <a:effectLst>
            <a:softEdge rad="88900"/>
          </a:effectLst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90 day Pipeline</a:t>
            </a:r>
          </a:p>
          <a:p>
            <a:pPr algn="ctr"/>
            <a:r>
              <a:rPr lang="en-US" sz="1600" b="1" dirty="0">
                <a:solidFill>
                  <a:srgbClr val="00A0DF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Deals</a:t>
            </a:r>
          </a:p>
          <a:p>
            <a:pPr algn="ctr"/>
            <a:r>
              <a:rPr lang="en-US" sz="1600" b="1" dirty="0" err="1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Qtr</a:t>
            </a:r>
            <a:r>
              <a:rPr lang="en-US" sz="1600" b="1" dirty="0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Event Calendar</a:t>
            </a:r>
          </a:p>
          <a:p>
            <a:pPr algn="ctr"/>
            <a:r>
              <a:rPr lang="en-US" sz="1600" b="1" dirty="0">
                <a:solidFill>
                  <a:srgbClr val="00A0DF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Portfolio Balance</a:t>
            </a:r>
          </a:p>
          <a:p>
            <a:pPr algn="ctr"/>
            <a:r>
              <a:rPr lang="en-US" sz="1600" b="1" dirty="0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2X2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41029" y="3632151"/>
            <a:ext cx="11849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Pipeline</a:t>
            </a:r>
          </a:p>
        </p:txBody>
      </p:sp>
      <p:sp>
        <p:nvSpPr>
          <p:cNvPr id="24" name="Freeform 18"/>
          <p:cNvSpPr>
            <a:spLocks noEditPoints="1"/>
          </p:cNvSpPr>
          <p:nvPr/>
        </p:nvSpPr>
        <p:spPr bwMode="auto">
          <a:xfrm>
            <a:off x="5742488" y="3092036"/>
            <a:ext cx="450930" cy="540115"/>
          </a:xfrm>
          <a:custGeom>
            <a:avLst/>
            <a:gdLst>
              <a:gd name="T0" fmla="*/ 194 w 200"/>
              <a:gd name="T1" fmla="*/ 64 h 240"/>
              <a:gd name="T2" fmla="*/ 198 w 200"/>
              <a:gd name="T3" fmla="*/ 54 h 240"/>
              <a:gd name="T4" fmla="*/ 142 w 200"/>
              <a:gd name="T5" fmla="*/ 0 h 240"/>
              <a:gd name="T6" fmla="*/ 136 w 200"/>
              <a:gd name="T7" fmla="*/ 48 h 240"/>
              <a:gd name="T8" fmla="*/ 192 w 200"/>
              <a:gd name="T9" fmla="*/ 88 h 240"/>
              <a:gd name="T10" fmla="*/ 112 w 200"/>
              <a:gd name="T11" fmla="*/ 64 h 240"/>
              <a:gd name="T12" fmla="*/ 104 w 200"/>
              <a:gd name="T13" fmla="*/ 0 h 240"/>
              <a:gd name="T14" fmla="*/ 0 w 200"/>
              <a:gd name="T15" fmla="*/ 24 h 240"/>
              <a:gd name="T16" fmla="*/ 24 w 200"/>
              <a:gd name="T17" fmla="*/ 240 h 240"/>
              <a:gd name="T18" fmla="*/ 200 w 200"/>
              <a:gd name="T19" fmla="*/ 216 h 240"/>
              <a:gd name="T20" fmla="*/ 192 w 200"/>
              <a:gd name="T21" fmla="*/ 88 h 240"/>
              <a:gd name="T22" fmla="*/ 26 w 200"/>
              <a:gd name="T23" fmla="*/ 180 h 240"/>
              <a:gd name="T24" fmla="*/ 51 w 200"/>
              <a:gd name="T25" fmla="*/ 180 h 240"/>
              <a:gd name="T26" fmla="*/ 38 w 200"/>
              <a:gd name="T27" fmla="*/ 144 h 240"/>
              <a:gd name="T28" fmla="*/ 38 w 200"/>
              <a:gd name="T29" fmla="*/ 120 h 240"/>
              <a:gd name="T30" fmla="*/ 38 w 200"/>
              <a:gd name="T31" fmla="*/ 144 h 240"/>
              <a:gd name="T32" fmla="*/ 40 w 200"/>
              <a:gd name="T33" fmla="*/ 90 h 240"/>
              <a:gd name="T34" fmla="*/ 41 w 200"/>
              <a:gd name="T35" fmla="*/ 69 h 240"/>
              <a:gd name="T36" fmla="*/ 26 w 200"/>
              <a:gd name="T37" fmla="*/ 53 h 240"/>
              <a:gd name="T38" fmla="*/ 48 w 200"/>
              <a:gd name="T39" fmla="*/ 48 h 240"/>
              <a:gd name="T40" fmla="*/ 58 w 200"/>
              <a:gd name="T41" fmla="*/ 29 h 240"/>
              <a:gd name="T42" fmla="*/ 70 w 200"/>
              <a:gd name="T43" fmla="*/ 47 h 240"/>
              <a:gd name="T44" fmla="*/ 90 w 200"/>
              <a:gd name="T45" fmla="*/ 50 h 240"/>
              <a:gd name="T46" fmla="*/ 77 w 200"/>
              <a:gd name="T47" fmla="*/ 67 h 240"/>
              <a:gd name="T48" fmla="*/ 80 w 200"/>
              <a:gd name="T49" fmla="*/ 88 h 240"/>
              <a:gd name="T50" fmla="*/ 60 w 200"/>
              <a:gd name="T51" fmla="*/ 81 h 240"/>
              <a:gd name="T52" fmla="*/ 168 w 200"/>
              <a:gd name="T53" fmla="*/ 184 h 240"/>
              <a:gd name="T54" fmla="*/ 79 w 200"/>
              <a:gd name="T55" fmla="*/ 192 h 240"/>
              <a:gd name="T56" fmla="*/ 71 w 200"/>
              <a:gd name="T57" fmla="*/ 176 h 240"/>
              <a:gd name="T58" fmla="*/ 160 w 200"/>
              <a:gd name="T59" fmla="*/ 168 h 240"/>
              <a:gd name="T60" fmla="*/ 168 w 200"/>
              <a:gd name="T61" fmla="*/ 184 h 240"/>
              <a:gd name="T62" fmla="*/ 160 w 200"/>
              <a:gd name="T63" fmla="*/ 144 h 240"/>
              <a:gd name="T64" fmla="*/ 71 w 200"/>
              <a:gd name="T65" fmla="*/ 136 h 240"/>
              <a:gd name="T66" fmla="*/ 79 w 200"/>
              <a:gd name="T67" fmla="*/ 120 h 240"/>
              <a:gd name="T68" fmla="*/ 168 w 200"/>
              <a:gd name="T69" fmla="*/ 128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" h="240">
                <a:moveTo>
                  <a:pt x="152" y="64"/>
                </a:moveTo>
                <a:cubicBezTo>
                  <a:pt x="194" y="64"/>
                  <a:pt x="194" y="64"/>
                  <a:pt x="194" y="64"/>
                </a:cubicBezTo>
                <a:cubicBezTo>
                  <a:pt x="198" y="64"/>
                  <a:pt x="200" y="62"/>
                  <a:pt x="200" y="58"/>
                </a:cubicBezTo>
                <a:cubicBezTo>
                  <a:pt x="200" y="57"/>
                  <a:pt x="200" y="56"/>
                  <a:pt x="198" y="54"/>
                </a:cubicBezTo>
                <a:cubicBezTo>
                  <a:pt x="146" y="2"/>
                  <a:pt x="146" y="2"/>
                  <a:pt x="146" y="2"/>
                </a:cubicBezTo>
                <a:cubicBezTo>
                  <a:pt x="144" y="0"/>
                  <a:pt x="143" y="0"/>
                  <a:pt x="142" y="0"/>
                </a:cubicBezTo>
                <a:cubicBezTo>
                  <a:pt x="138" y="0"/>
                  <a:pt x="136" y="2"/>
                  <a:pt x="136" y="6"/>
                </a:cubicBezTo>
                <a:cubicBezTo>
                  <a:pt x="136" y="48"/>
                  <a:pt x="136" y="48"/>
                  <a:pt x="136" y="48"/>
                </a:cubicBezTo>
                <a:cubicBezTo>
                  <a:pt x="136" y="57"/>
                  <a:pt x="143" y="64"/>
                  <a:pt x="152" y="64"/>
                </a:cubicBezTo>
                <a:close/>
                <a:moveTo>
                  <a:pt x="192" y="88"/>
                </a:moveTo>
                <a:cubicBezTo>
                  <a:pt x="136" y="88"/>
                  <a:pt x="136" y="88"/>
                  <a:pt x="136" y="88"/>
                </a:cubicBezTo>
                <a:cubicBezTo>
                  <a:pt x="123" y="88"/>
                  <a:pt x="112" y="77"/>
                  <a:pt x="112" y="64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29"/>
                  <a:pt x="11" y="240"/>
                  <a:pt x="24" y="240"/>
                </a:cubicBezTo>
                <a:cubicBezTo>
                  <a:pt x="176" y="240"/>
                  <a:pt x="176" y="240"/>
                  <a:pt x="176" y="240"/>
                </a:cubicBezTo>
                <a:cubicBezTo>
                  <a:pt x="189" y="240"/>
                  <a:pt x="200" y="229"/>
                  <a:pt x="200" y="216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200" y="92"/>
                  <a:pt x="196" y="88"/>
                  <a:pt x="192" y="88"/>
                </a:cubicBezTo>
                <a:close/>
                <a:moveTo>
                  <a:pt x="38" y="192"/>
                </a:moveTo>
                <a:cubicBezTo>
                  <a:pt x="32" y="192"/>
                  <a:pt x="26" y="187"/>
                  <a:pt x="26" y="180"/>
                </a:cubicBezTo>
                <a:cubicBezTo>
                  <a:pt x="26" y="173"/>
                  <a:pt x="32" y="168"/>
                  <a:pt x="38" y="168"/>
                </a:cubicBezTo>
                <a:cubicBezTo>
                  <a:pt x="45" y="168"/>
                  <a:pt x="51" y="173"/>
                  <a:pt x="51" y="180"/>
                </a:cubicBezTo>
                <a:cubicBezTo>
                  <a:pt x="51" y="187"/>
                  <a:pt x="45" y="192"/>
                  <a:pt x="38" y="192"/>
                </a:cubicBezTo>
                <a:close/>
                <a:moveTo>
                  <a:pt x="38" y="144"/>
                </a:moveTo>
                <a:cubicBezTo>
                  <a:pt x="32" y="144"/>
                  <a:pt x="26" y="139"/>
                  <a:pt x="26" y="132"/>
                </a:cubicBezTo>
                <a:cubicBezTo>
                  <a:pt x="26" y="125"/>
                  <a:pt x="32" y="120"/>
                  <a:pt x="38" y="120"/>
                </a:cubicBezTo>
                <a:cubicBezTo>
                  <a:pt x="45" y="120"/>
                  <a:pt x="51" y="125"/>
                  <a:pt x="51" y="132"/>
                </a:cubicBezTo>
                <a:cubicBezTo>
                  <a:pt x="51" y="139"/>
                  <a:pt x="45" y="144"/>
                  <a:pt x="38" y="144"/>
                </a:cubicBezTo>
                <a:close/>
                <a:moveTo>
                  <a:pt x="58" y="81"/>
                </a:moveTo>
                <a:cubicBezTo>
                  <a:pt x="40" y="90"/>
                  <a:pt x="40" y="90"/>
                  <a:pt x="40" y="90"/>
                </a:cubicBezTo>
                <a:cubicBezTo>
                  <a:pt x="39" y="91"/>
                  <a:pt x="38" y="90"/>
                  <a:pt x="38" y="88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8"/>
                  <a:pt x="41" y="68"/>
                  <a:pt x="41" y="67"/>
                </a:cubicBezTo>
                <a:cubicBezTo>
                  <a:pt x="26" y="53"/>
                  <a:pt x="26" y="53"/>
                  <a:pt x="26" y="53"/>
                </a:cubicBezTo>
                <a:cubicBezTo>
                  <a:pt x="26" y="52"/>
                  <a:pt x="27" y="51"/>
                  <a:pt x="28" y="50"/>
                </a:cubicBezTo>
                <a:cubicBezTo>
                  <a:pt x="48" y="48"/>
                  <a:pt x="48" y="48"/>
                  <a:pt x="48" y="48"/>
                </a:cubicBezTo>
                <a:cubicBezTo>
                  <a:pt x="48" y="48"/>
                  <a:pt x="49" y="47"/>
                  <a:pt x="49" y="47"/>
                </a:cubicBezTo>
                <a:cubicBezTo>
                  <a:pt x="58" y="29"/>
                  <a:pt x="58" y="29"/>
                  <a:pt x="58" y="29"/>
                </a:cubicBezTo>
                <a:cubicBezTo>
                  <a:pt x="58" y="28"/>
                  <a:pt x="60" y="28"/>
                  <a:pt x="61" y="29"/>
                </a:cubicBezTo>
                <a:cubicBezTo>
                  <a:pt x="70" y="47"/>
                  <a:pt x="70" y="47"/>
                  <a:pt x="70" y="47"/>
                </a:cubicBezTo>
                <a:cubicBezTo>
                  <a:pt x="70" y="47"/>
                  <a:pt x="70" y="48"/>
                  <a:pt x="71" y="48"/>
                </a:cubicBezTo>
                <a:cubicBezTo>
                  <a:pt x="90" y="50"/>
                  <a:pt x="90" y="50"/>
                  <a:pt x="90" y="50"/>
                </a:cubicBezTo>
                <a:cubicBezTo>
                  <a:pt x="92" y="51"/>
                  <a:pt x="92" y="52"/>
                  <a:pt x="91" y="53"/>
                </a:cubicBezTo>
                <a:cubicBezTo>
                  <a:pt x="77" y="67"/>
                  <a:pt x="77" y="67"/>
                  <a:pt x="77" y="67"/>
                </a:cubicBezTo>
                <a:cubicBezTo>
                  <a:pt x="76" y="68"/>
                  <a:pt x="76" y="68"/>
                  <a:pt x="76" y="69"/>
                </a:cubicBezTo>
                <a:cubicBezTo>
                  <a:pt x="80" y="88"/>
                  <a:pt x="80" y="88"/>
                  <a:pt x="80" y="88"/>
                </a:cubicBezTo>
                <a:cubicBezTo>
                  <a:pt x="80" y="90"/>
                  <a:pt x="78" y="91"/>
                  <a:pt x="77" y="90"/>
                </a:cubicBezTo>
                <a:cubicBezTo>
                  <a:pt x="60" y="81"/>
                  <a:pt x="60" y="81"/>
                  <a:pt x="60" y="81"/>
                </a:cubicBezTo>
                <a:cubicBezTo>
                  <a:pt x="59" y="80"/>
                  <a:pt x="58" y="80"/>
                  <a:pt x="58" y="81"/>
                </a:cubicBezTo>
                <a:close/>
                <a:moveTo>
                  <a:pt x="168" y="184"/>
                </a:moveTo>
                <a:cubicBezTo>
                  <a:pt x="168" y="188"/>
                  <a:pt x="164" y="192"/>
                  <a:pt x="160" y="192"/>
                </a:cubicBezTo>
                <a:cubicBezTo>
                  <a:pt x="79" y="192"/>
                  <a:pt x="79" y="192"/>
                  <a:pt x="79" y="192"/>
                </a:cubicBezTo>
                <a:cubicBezTo>
                  <a:pt x="74" y="192"/>
                  <a:pt x="71" y="188"/>
                  <a:pt x="71" y="184"/>
                </a:cubicBezTo>
                <a:cubicBezTo>
                  <a:pt x="71" y="176"/>
                  <a:pt x="71" y="176"/>
                  <a:pt x="71" y="176"/>
                </a:cubicBezTo>
                <a:cubicBezTo>
                  <a:pt x="71" y="172"/>
                  <a:pt x="74" y="168"/>
                  <a:pt x="79" y="168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4" y="168"/>
                  <a:pt x="168" y="172"/>
                  <a:pt x="168" y="176"/>
                </a:cubicBezTo>
                <a:lnTo>
                  <a:pt x="168" y="184"/>
                </a:lnTo>
                <a:close/>
                <a:moveTo>
                  <a:pt x="168" y="136"/>
                </a:moveTo>
                <a:cubicBezTo>
                  <a:pt x="168" y="140"/>
                  <a:pt x="164" y="144"/>
                  <a:pt x="160" y="144"/>
                </a:cubicBezTo>
                <a:cubicBezTo>
                  <a:pt x="79" y="144"/>
                  <a:pt x="79" y="144"/>
                  <a:pt x="79" y="144"/>
                </a:cubicBezTo>
                <a:cubicBezTo>
                  <a:pt x="74" y="144"/>
                  <a:pt x="71" y="140"/>
                  <a:pt x="71" y="136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24"/>
                  <a:pt x="74" y="120"/>
                  <a:pt x="79" y="120"/>
                </a:cubicBezTo>
                <a:cubicBezTo>
                  <a:pt x="160" y="120"/>
                  <a:pt x="160" y="120"/>
                  <a:pt x="160" y="120"/>
                </a:cubicBezTo>
                <a:cubicBezTo>
                  <a:pt x="164" y="120"/>
                  <a:pt x="168" y="124"/>
                  <a:pt x="168" y="128"/>
                </a:cubicBezTo>
                <a:lnTo>
                  <a:pt x="168" y="136"/>
                </a:lnTo>
                <a:close/>
              </a:path>
            </a:pathLst>
          </a:custGeom>
          <a:solidFill>
            <a:srgbClr val="00A0D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98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35"/>
          <a:stretch/>
        </p:blipFill>
        <p:spPr>
          <a:xfrm>
            <a:off x="0" y="25645"/>
            <a:ext cx="12192000" cy="6881567"/>
          </a:xfrm>
          <a:prstGeom prst="rect">
            <a:avLst/>
          </a:prstGeom>
        </p:spPr>
      </p:pic>
      <p:sp>
        <p:nvSpPr>
          <p:cNvPr id="1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96663" y="6542087"/>
            <a:ext cx="2743200" cy="365125"/>
          </a:xfrm>
        </p:spPr>
        <p:txBody>
          <a:bodyPr/>
          <a:lstStyle/>
          <a:p>
            <a:fld id="{773FAAAA-0B02-4BFD-A307-135E1E8DD2B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0" y="3429000"/>
            <a:ext cx="12192000" cy="3452568"/>
          </a:xfrm>
          <a:prstGeom prst="rect">
            <a:avLst/>
          </a:prstGeom>
          <a:solidFill>
            <a:srgbClr val="00A0DF">
              <a:alpha val="74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35291" y="2732049"/>
            <a:ext cx="2950590" cy="3423655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0" dist="50800" dir="5400000" algn="ctr" rotWithShape="0">
              <a:srgbClr val="000000">
                <a:alpha val="51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250025" y="2732050"/>
            <a:ext cx="2950590" cy="3423654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635000" dist="50800" dir="5400000" algn="ctr" rotWithShape="0">
              <a:srgbClr val="000000">
                <a:alpha val="51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843E71-A924-F544-99CC-DEEE054F9D46}"/>
              </a:ext>
            </a:extLst>
          </p:cNvPr>
          <p:cNvSpPr txBox="1"/>
          <p:nvPr/>
        </p:nvSpPr>
        <p:spPr>
          <a:xfrm>
            <a:off x="8229057" y="4209724"/>
            <a:ext cx="2971557" cy="1569660"/>
          </a:xfrm>
          <a:prstGeom prst="rect">
            <a:avLst/>
          </a:prstGeom>
          <a:noFill/>
          <a:ln>
            <a:noFill/>
          </a:ln>
          <a:effectLst>
            <a:softEdge rad="88900"/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Team Cadence</a:t>
            </a:r>
          </a:p>
          <a:p>
            <a:pPr algn="ctr"/>
            <a:r>
              <a:rPr lang="en-US" sz="1600" b="1" dirty="0">
                <a:solidFill>
                  <a:srgbClr val="00A0DF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 | Down  expectations</a:t>
            </a:r>
          </a:p>
          <a:p>
            <a:pPr algn="ctr"/>
            <a:r>
              <a:rPr lang="en-US" sz="1600" b="1" dirty="0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Bottom | Up expectations</a:t>
            </a:r>
          </a:p>
          <a:p>
            <a:pPr algn="ctr"/>
            <a:r>
              <a:rPr lang="en-US" sz="1600" b="1" dirty="0">
                <a:solidFill>
                  <a:srgbClr val="00A0DF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Forecast Methodology</a:t>
            </a:r>
          </a:p>
          <a:p>
            <a:pPr algn="ctr"/>
            <a:r>
              <a:rPr lang="en-US" sz="1600" b="1" dirty="0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Reporting Packages</a:t>
            </a:r>
          </a:p>
          <a:p>
            <a:pPr algn="ctr"/>
            <a:r>
              <a:rPr lang="en-US" sz="1600" b="1" dirty="0">
                <a:solidFill>
                  <a:srgbClr val="00A0DF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Old vs. New</a:t>
            </a:r>
          </a:p>
        </p:txBody>
      </p:sp>
      <p:sp>
        <p:nvSpPr>
          <p:cNvPr id="18" name="Rounded Rectangle 17"/>
          <p:cNvSpPr/>
          <p:nvPr/>
        </p:nvSpPr>
        <p:spPr>
          <a:xfrm rot="19141797">
            <a:off x="3330344" y="1282280"/>
            <a:ext cx="4864462" cy="5067630"/>
          </a:xfrm>
          <a:prstGeom prst="roundRect">
            <a:avLst/>
          </a:prstGeom>
          <a:solidFill>
            <a:srgbClr val="00A0DF"/>
          </a:solidFill>
          <a:ln w="12700" cap="flat" cmpd="sng" algn="ctr">
            <a:noFill/>
            <a:prstDash val="solid"/>
            <a:miter lim="800000"/>
          </a:ln>
          <a:effectLst>
            <a:outerShdw blurRad="635000" dist="50800" dir="5400000" algn="ctr" rotWithShape="0">
              <a:srgbClr val="000000">
                <a:alpha val="51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36994B0F-19A8-554D-BC99-0934A10FC19D}"/>
              </a:ext>
            </a:extLst>
          </p:cNvPr>
          <p:cNvSpPr txBox="1">
            <a:spLocks/>
          </p:cNvSpPr>
          <p:nvPr/>
        </p:nvSpPr>
        <p:spPr>
          <a:xfrm>
            <a:off x="0" y="946986"/>
            <a:ext cx="12192000" cy="7428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rgbClr val="00A0DF"/>
                </a:solidFill>
                <a:latin typeface="Salesforce Sans" panose="020B0505020202020203" pitchFamily="34" charset="0"/>
              </a:rPr>
              <a:t>30-60-90 Day Plan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C850CA-70E4-A443-B849-D33D397DD107}"/>
              </a:ext>
            </a:extLst>
          </p:cNvPr>
          <p:cNvSpPr txBox="1"/>
          <p:nvPr/>
        </p:nvSpPr>
        <p:spPr>
          <a:xfrm>
            <a:off x="8798712" y="3616041"/>
            <a:ext cx="1897156" cy="400110"/>
          </a:xfrm>
          <a:prstGeom prst="rect">
            <a:avLst/>
          </a:prstGeom>
          <a:noFill/>
          <a:ln>
            <a:noFill/>
          </a:ln>
          <a:effectLst>
            <a:softEdge rad="381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933884" y="3011046"/>
            <a:ext cx="553403" cy="553403"/>
            <a:chOff x="-1729469" y="3304223"/>
            <a:chExt cx="1028700" cy="1028700"/>
          </a:xfrm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-1729469" y="3912235"/>
              <a:ext cx="1028700" cy="420688"/>
            </a:xfrm>
            <a:custGeom>
              <a:avLst/>
              <a:gdLst>
                <a:gd name="T0" fmla="*/ 73 w 240"/>
                <a:gd name="T1" fmla="*/ 0 h 98"/>
                <a:gd name="T2" fmla="*/ 69 w 240"/>
                <a:gd name="T3" fmla="*/ 0 h 98"/>
                <a:gd name="T4" fmla="*/ 66 w 240"/>
                <a:gd name="T5" fmla="*/ 2 h 98"/>
                <a:gd name="T6" fmla="*/ 0 w 240"/>
                <a:gd name="T7" fmla="*/ 63 h 98"/>
                <a:gd name="T8" fmla="*/ 0 w 240"/>
                <a:gd name="T9" fmla="*/ 74 h 98"/>
                <a:gd name="T10" fmla="*/ 24 w 240"/>
                <a:gd name="T11" fmla="*/ 98 h 98"/>
                <a:gd name="T12" fmla="*/ 216 w 240"/>
                <a:gd name="T13" fmla="*/ 98 h 98"/>
                <a:gd name="T14" fmla="*/ 240 w 240"/>
                <a:gd name="T15" fmla="*/ 74 h 98"/>
                <a:gd name="T16" fmla="*/ 240 w 240"/>
                <a:gd name="T17" fmla="*/ 63 h 98"/>
                <a:gd name="T18" fmla="*/ 174 w 240"/>
                <a:gd name="T19" fmla="*/ 2 h 98"/>
                <a:gd name="T20" fmla="*/ 171 w 240"/>
                <a:gd name="T21" fmla="*/ 1 h 98"/>
                <a:gd name="T22" fmla="*/ 167 w 240"/>
                <a:gd name="T23" fmla="*/ 0 h 98"/>
                <a:gd name="T24" fmla="*/ 163 w 240"/>
                <a:gd name="T25" fmla="*/ 1 h 98"/>
                <a:gd name="T26" fmla="*/ 120 w 240"/>
                <a:gd name="T27" fmla="*/ 14 h 98"/>
                <a:gd name="T28" fmla="*/ 77 w 240"/>
                <a:gd name="T29" fmla="*/ 1 h 98"/>
                <a:gd name="T30" fmla="*/ 73 w 240"/>
                <a:gd name="T3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0" h="98">
                  <a:moveTo>
                    <a:pt x="73" y="0"/>
                  </a:moveTo>
                  <a:cubicBezTo>
                    <a:pt x="72" y="0"/>
                    <a:pt x="70" y="0"/>
                    <a:pt x="69" y="0"/>
                  </a:cubicBezTo>
                  <a:cubicBezTo>
                    <a:pt x="68" y="1"/>
                    <a:pt x="67" y="2"/>
                    <a:pt x="66" y="2"/>
                  </a:cubicBezTo>
                  <a:cubicBezTo>
                    <a:pt x="34" y="16"/>
                    <a:pt x="0" y="34"/>
                    <a:pt x="0" y="6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87"/>
                    <a:pt x="11" y="98"/>
                    <a:pt x="24" y="98"/>
                  </a:cubicBezTo>
                  <a:cubicBezTo>
                    <a:pt x="216" y="98"/>
                    <a:pt x="216" y="98"/>
                    <a:pt x="216" y="98"/>
                  </a:cubicBezTo>
                  <a:cubicBezTo>
                    <a:pt x="229" y="98"/>
                    <a:pt x="240" y="87"/>
                    <a:pt x="240" y="74"/>
                  </a:cubicBezTo>
                  <a:cubicBezTo>
                    <a:pt x="240" y="63"/>
                    <a:pt x="240" y="63"/>
                    <a:pt x="240" y="63"/>
                  </a:cubicBezTo>
                  <a:cubicBezTo>
                    <a:pt x="240" y="34"/>
                    <a:pt x="206" y="16"/>
                    <a:pt x="174" y="2"/>
                  </a:cubicBezTo>
                  <a:cubicBezTo>
                    <a:pt x="173" y="2"/>
                    <a:pt x="172" y="1"/>
                    <a:pt x="171" y="1"/>
                  </a:cubicBezTo>
                  <a:cubicBezTo>
                    <a:pt x="170" y="0"/>
                    <a:pt x="168" y="0"/>
                    <a:pt x="167" y="0"/>
                  </a:cubicBezTo>
                  <a:cubicBezTo>
                    <a:pt x="166" y="0"/>
                    <a:pt x="164" y="0"/>
                    <a:pt x="163" y="1"/>
                  </a:cubicBezTo>
                  <a:cubicBezTo>
                    <a:pt x="150" y="9"/>
                    <a:pt x="136" y="14"/>
                    <a:pt x="120" y="14"/>
                  </a:cubicBezTo>
                  <a:cubicBezTo>
                    <a:pt x="104" y="14"/>
                    <a:pt x="90" y="9"/>
                    <a:pt x="77" y="1"/>
                  </a:cubicBezTo>
                  <a:cubicBezTo>
                    <a:pt x="76" y="0"/>
                    <a:pt x="74" y="0"/>
                    <a:pt x="73" y="0"/>
                  </a:cubicBezTo>
                </a:path>
              </a:pathLst>
            </a:custGeom>
            <a:solidFill>
              <a:srgbClr val="00A0D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6"/>
            <p:cNvSpPr>
              <a:spLocks noChangeArrowheads="1"/>
            </p:cNvSpPr>
            <p:nvPr/>
          </p:nvSpPr>
          <p:spPr bwMode="auto">
            <a:xfrm>
              <a:off x="-1472294" y="3304223"/>
              <a:ext cx="514350" cy="565150"/>
            </a:xfrm>
            <a:prstGeom prst="ellipse">
              <a:avLst/>
            </a:prstGeom>
            <a:solidFill>
              <a:srgbClr val="00A0D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1690250" y="3616041"/>
            <a:ext cx="10406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People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35291" y="4057736"/>
            <a:ext cx="29715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Build Trust</a:t>
            </a:r>
          </a:p>
          <a:p>
            <a:pPr algn="ctr"/>
            <a:r>
              <a:rPr lang="en-US" sz="1600" b="1" dirty="0">
                <a:solidFill>
                  <a:srgbClr val="00A0DF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 Visits - Town Hall</a:t>
            </a:r>
          </a:p>
          <a:p>
            <a:pPr algn="ctr"/>
            <a:r>
              <a:rPr lang="en-US" sz="1600" b="1" dirty="0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Leadership Team</a:t>
            </a:r>
          </a:p>
          <a:p>
            <a:pPr algn="ctr"/>
            <a:r>
              <a:rPr lang="en-US" sz="1600" b="1" dirty="0">
                <a:solidFill>
                  <a:srgbClr val="00A0DF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 Teams</a:t>
            </a:r>
          </a:p>
          <a:p>
            <a:pPr algn="ctr"/>
            <a:r>
              <a:rPr lang="en-US" sz="1600" b="1" dirty="0"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Engineering Team</a:t>
            </a:r>
          </a:p>
          <a:p>
            <a:pPr algn="ctr"/>
            <a:r>
              <a:rPr lang="en-US" sz="1600" b="1" dirty="0">
                <a:solidFill>
                  <a:srgbClr val="00A0DF"/>
                </a:solidFill>
                <a:latin typeface="Salesforce Sans Thin" panose="020B02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Dotted line resources</a:t>
            </a:r>
          </a:p>
        </p:txBody>
      </p:sp>
      <p:sp>
        <p:nvSpPr>
          <p:cNvPr id="41" name="Freeform 14"/>
          <p:cNvSpPr>
            <a:spLocks noEditPoints="1"/>
          </p:cNvSpPr>
          <p:nvPr/>
        </p:nvSpPr>
        <p:spPr bwMode="auto">
          <a:xfrm>
            <a:off x="9396663" y="2916574"/>
            <a:ext cx="701255" cy="632314"/>
          </a:xfrm>
          <a:custGeom>
            <a:avLst/>
            <a:gdLst>
              <a:gd name="T0" fmla="*/ 212 w 241"/>
              <a:gd name="T1" fmla="*/ 127 h 217"/>
              <a:gd name="T2" fmla="*/ 212 w 241"/>
              <a:gd name="T3" fmla="*/ 126 h 217"/>
              <a:gd name="T4" fmla="*/ 161 w 241"/>
              <a:gd name="T5" fmla="*/ 43 h 217"/>
              <a:gd name="T6" fmla="*/ 161 w 241"/>
              <a:gd name="T7" fmla="*/ 40 h 217"/>
              <a:gd name="T8" fmla="*/ 121 w 241"/>
              <a:gd name="T9" fmla="*/ 0 h 217"/>
              <a:gd name="T10" fmla="*/ 81 w 241"/>
              <a:gd name="T11" fmla="*/ 40 h 217"/>
              <a:gd name="T12" fmla="*/ 81 w 241"/>
              <a:gd name="T13" fmla="*/ 43 h 217"/>
              <a:gd name="T14" fmla="*/ 29 w 241"/>
              <a:gd name="T15" fmla="*/ 126 h 217"/>
              <a:gd name="T16" fmla="*/ 29 w 241"/>
              <a:gd name="T17" fmla="*/ 127 h 217"/>
              <a:gd name="T18" fmla="*/ 0 w 241"/>
              <a:gd name="T19" fmla="*/ 166 h 217"/>
              <a:gd name="T20" fmla="*/ 40 w 241"/>
              <a:gd name="T21" fmla="*/ 206 h 217"/>
              <a:gd name="T22" fmla="*/ 64 w 241"/>
              <a:gd name="T23" fmla="*/ 198 h 217"/>
              <a:gd name="T24" fmla="*/ 120 w 241"/>
              <a:gd name="T25" fmla="*/ 217 h 217"/>
              <a:gd name="T26" fmla="*/ 176 w 241"/>
              <a:gd name="T27" fmla="*/ 198 h 217"/>
              <a:gd name="T28" fmla="*/ 200 w 241"/>
              <a:gd name="T29" fmla="*/ 206 h 217"/>
              <a:gd name="T30" fmla="*/ 240 w 241"/>
              <a:gd name="T31" fmla="*/ 166 h 217"/>
              <a:gd name="T32" fmla="*/ 212 w 241"/>
              <a:gd name="T33" fmla="*/ 127 h 217"/>
              <a:gd name="T34" fmla="*/ 77 w 241"/>
              <a:gd name="T35" fmla="*/ 184 h 217"/>
              <a:gd name="T36" fmla="*/ 81 w 241"/>
              <a:gd name="T37" fmla="*/ 166 h 217"/>
              <a:gd name="T38" fmla="*/ 48 w 241"/>
              <a:gd name="T39" fmla="*/ 127 h 217"/>
              <a:gd name="T40" fmla="*/ 48 w 241"/>
              <a:gd name="T41" fmla="*/ 126 h 217"/>
              <a:gd name="T42" fmla="*/ 87 w 241"/>
              <a:gd name="T43" fmla="*/ 61 h 217"/>
              <a:gd name="T44" fmla="*/ 121 w 241"/>
              <a:gd name="T45" fmla="*/ 80 h 217"/>
              <a:gd name="T46" fmla="*/ 155 w 241"/>
              <a:gd name="T47" fmla="*/ 61 h 217"/>
              <a:gd name="T48" fmla="*/ 194 w 241"/>
              <a:gd name="T49" fmla="*/ 126 h 217"/>
              <a:gd name="T50" fmla="*/ 194 w 241"/>
              <a:gd name="T51" fmla="*/ 127 h 217"/>
              <a:gd name="T52" fmla="*/ 161 w 241"/>
              <a:gd name="T53" fmla="*/ 166 h 217"/>
              <a:gd name="T54" fmla="*/ 165 w 241"/>
              <a:gd name="T55" fmla="*/ 184 h 217"/>
              <a:gd name="T56" fmla="*/ 121 w 241"/>
              <a:gd name="T57" fmla="*/ 199 h 217"/>
              <a:gd name="T58" fmla="*/ 77 w 241"/>
              <a:gd name="T59" fmla="*/ 184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1" h="217">
                <a:moveTo>
                  <a:pt x="212" y="127"/>
                </a:moveTo>
                <a:cubicBezTo>
                  <a:pt x="212" y="126"/>
                  <a:pt x="212" y="126"/>
                  <a:pt x="212" y="126"/>
                </a:cubicBezTo>
                <a:cubicBezTo>
                  <a:pt x="212" y="90"/>
                  <a:pt x="191" y="59"/>
                  <a:pt x="161" y="43"/>
                </a:cubicBezTo>
                <a:cubicBezTo>
                  <a:pt x="161" y="40"/>
                  <a:pt x="161" y="40"/>
                  <a:pt x="161" y="40"/>
                </a:cubicBezTo>
                <a:cubicBezTo>
                  <a:pt x="161" y="18"/>
                  <a:pt x="143" y="0"/>
                  <a:pt x="121" y="0"/>
                </a:cubicBezTo>
                <a:cubicBezTo>
                  <a:pt x="99" y="0"/>
                  <a:pt x="81" y="18"/>
                  <a:pt x="81" y="40"/>
                </a:cubicBezTo>
                <a:cubicBezTo>
                  <a:pt x="81" y="43"/>
                  <a:pt x="81" y="43"/>
                  <a:pt x="81" y="43"/>
                </a:cubicBezTo>
                <a:cubicBezTo>
                  <a:pt x="50" y="58"/>
                  <a:pt x="29" y="90"/>
                  <a:pt x="29" y="126"/>
                </a:cubicBezTo>
                <a:cubicBezTo>
                  <a:pt x="29" y="127"/>
                  <a:pt x="29" y="127"/>
                  <a:pt x="29" y="127"/>
                </a:cubicBezTo>
                <a:cubicBezTo>
                  <a:pt x="13" y="132"/>
                  <a:pt x="0" y="147"/>
                  <a:pt x="0" y="166"/>
                </a:cubicBezTo>
                <a:cubicBezTo>
                  <a:pt x="0" y="188"/>
                  <a:pt x="18" y="206"/>
                  <a:pt x="40" y="206"/>
                </a:cubicBezTo>
                <a:cubicBezTo>
                  <a:pt x="49" y="206"/>
                  <a:pt x="57" y="203"/>
                  <a:pt x="64" y="198"/>
                </a:cubicBezTo>
                <a:cubicBezTo>
                  <a:pt x="80" y="210"/>
                  <a:pt x="99" y="217"/>
                  <a:pt x="120" y="217"/>
                </a:cubicBezTo>
                <a:cubicBezTo>
                  <a:pt x="141" y="217"/>
                  <a:pt x="161" y="210"/>
                  <a:pt x="176" y="198"/>
                </a:cubicBezTo>
                <a:cubicBezTo>
                  <a:pt x="183" y="203"/>
                  <a:pt x="191" y="206"/>
                  <a:pt x="200" y="206"/>
                </a:cubicBezTo>
                <a:cubicBezTo>
                  <a:pt x="222" y="206"/>
                  <a:pt x="240" y="188"/>
                  <a:pt x="240" y="166"/>
                </a:cubicBezTo>
                <a:cubicBezTo>
                  <a:pt x="241" y="148"/>
                  <a:pt x="229" y="132"/>
                  <a:pt x="212" y="127"/>
                </a:cubicBezTo>
                <a:close/>
                <a:moveTo>
                  <a:pt x="77" y="184"/>
                </a:moveTo>
                <a:cubicBezTo>
                  <a:pt x="79" y="178"/>
                  <a:pt x="81" y="172"/>
                  <a:pt x="81" y="166"/>
                </a:cubicBezTo>
                <a:cubicBezTo>
                  <a:pt x="81" y="146"/>
                  <a:pt x="67" y="130"/>
                  <a:pt x="48" y="127"/>
                </a:cubicBezTo>
                <a:cubicBezTo>
                  <a:pt x="48" y="126"/>
                  <a:pt x="48" y="126"/>
                  <a:pt x="48" y="126"/>
                </a:cubicBezTo>
                <a:cubicBezTo>
                  <a:pt x="48" y="98"/>
                  <a:pt x="64" y="73"/>
                  <a:pt x="87" y="61"/>
                </a:cubicBezTo>
                <a:cubicBezTo>
                  <a:pt x="94" y="72"/>
                  <a:pt x="107" y="80"/>
                  <a:pt x="121" y="80"/>
                </a:cubicBezTo>
                <a:cubicBezTo>
                  <a:pt x="135" y="80"/>
                  <a:pt x="148" y="72"/>
                  <a:pt x="155" y="61"/>
                </a:cubicBezTo>
                <a:cubicBezTo>
                  <a:pt x="178" y="73"/>
                  <a:pt x="194" y="98"/>
                  <a:pt x="194" y="126"/>
                </a:cubicBezTo>
                <a:cubicBezTo>
                  <a:pt x="194" y="127"/>
                  <a:pt x="194" y="127"/>
                  <a:pt x="194" y="127"/>
                </a:cubicBezTo>
                <a:cubicBezTo>
                  <a:pt x="175" y="130"/>
                  <a:pt x="161" y="146"/>
                  <a:pt x="161" y="166"/>
                </a:cubicBezTo>
                <a:cubicBezTo>
                  <a:pt x="161" y="172"/>
                  <a:pt x="163" y="178"/>
                  <a:pt x="165" y="184"/>
                </a:cubicBezTo>
                <a:cubicBezTo>
                  <a:pt x="153" y="193"/>
                  <a:pt x="138" y="199"/>
                  <a:pt x="121" y="199"/>
                </a:cubicBezTo>
                <a:cubicBezTo>
                  <a:pt x="104" y="199"/>
                  <a:pt x="89" y="193"/>
                  <a:pt x="77" y="184"/>
                </a:cubicBezTo>
                <a:close/>
              </a:path>
            </a:pathLst>
          </a:custGeom>
          <a:solidFill>
            <a:srgbClr val="00A0D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041027" y="2252416"/>
            <a:ext cx="22191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90 day Goals</a:t>
            </a:r>
          </a:p>
        </p:txBody>
      </p:sp>
      <p:sp>
        <p:nvSpPr>
          <p:cNvPr id="20" name="Google Shape;94;p7"/>
          <p:cNvSpPr/>
          <p:nvPr/>
        </p:nvSpPr>
        <p:spPr>
          <a:xfrm>
            <a:off x="5488614" y="1604086"/>
            <a:ext cx="511498" cy="511498"/>
          </a:xfrm>
          <a:custGeom>
            <a:avLst/>
            <a:gdLst/>
            <a:ahLst/>
            <a:cxnLst/>
            <a:rect l="l" t="t" r="r" b="b"/>
            <a:pathLst>
              <a:path w="5947" h="5947" extrusionOk="0">
                <a:moveTo>
                  <a:pt x="5686" y="0"/>
                </a:moveTo>
                <a:lnTo>
                  <a:pt x="5611" y="19"/>
                </a:lnTo>
                <a:lnTo>
                  <a:pt x="5518" y="37"/>
                </a:lnTo>
                <a:lnTo>
                  <a:pt x="150" y="3150"/>
                </a:lnTo>
                <a:lnTo>
                  <a:pt x="75" y="3206"/>
                </a:lnTo>
                <a:lnTo>
                  <a:pt x="38" y="3262"/>
                </a:lnTo>
                <a:lnTo>
                  <a:pt x="19" y="3337"/>
                </a:lnTo>
                <a:lnTo>
                  <a:pt x="1" y="3411"/>
                </a:lnTo>
                <a:lnTo>
                  <a:pt x="19" y="3486"/>
                </a:lnTo>
                <a:lnTo>
                  <a:pt x="56" y="3542"/>
                </a:lnTo>
                <a:lnTo>
                  <a:pt x="112" y="3598"/>
                </a:lnTo>
                <a:lnTo>
                  <a:pt x="168" y="3654"/>
                </a:lnTo>
                <a:lnTo>
                  <a:pt x="1417" y="4157"/>
                </a:lnTo>
                <a:lnTo>
                  <a:pt x="4735" y="1230"/>
                </a:lnTo>
                <a:lnTo>
                  <a:pt x="4772" y="1212"/>
                </a:lnTo>
                <a:lnTo>
                  <a:pt x="4791" y="1212"/>
                </a:lnTo>
                <a:lnTo>
                  <a:pt x="4828" y="1230"/>
                </a:lnTo>
                <a:lnTo>
                  <a:pt x="4866" y="1268"/>
                </a:lnTo>
                <a:lnTo>
                  <a:pt x="4847" y="1305"/>
                </a:lnTo>
                <a:lnTo>
                  <a:pt x="4847" y="1324"/>
                </a:lnTo>
                <a:lnTo>
                  <a:pt x="2051" y="4735"/>
                </a:lnTo>
                <a:lnTo>
                  <a:pt x="2051" y="5667"/>
                </a:lnTo>
                <a:lnTo>
                  <a:pt x="2070" y="5760"/>
                </a:lnTo>
                <a:lnTo>
                  <a:pt x="2107" y="5834"/>
                </a:lnTo>
                <a:lnTo>
                  <a:pt x="2163" y="5890"/>
                </a:lnTo>
                <a:lnTo>
                  <a:pt x="2237" y="5928"/>
                </a:lnTo>
                <a:lnTo>
                  <a:pt x="2312" y="5946"/>
                </a:lnTo>
                <a:lnTo>
                  <a:pt x="2386" y="5946"/>
                </a:lnTo>
                <a:lnTo>
                  <a:pt x="2480" y="5909"/>
                </a:lnTo>
                <a:lnTo>
                  <a:pt x="2536" y="5853"/>
                </a:lnTo>
                <a:lnTo>
                  <a:pt x="3281" y="4958"/>
                </a:lnTo>
                <a:lnTo>
                  <a:pt x="4716" y="5555"/>
                </a:lnTo>
                <a:lnTo>
                  <a:pt x="4791" y="5574"/>
                </a:lnTo>
                <a:lnTo>
                  <a:pt x="4903" y="5574"/>
                </a:lnTo>
                <a:lnTo>
                  <a:pt x="4959" y="5536"/>
                </a:lnTo>
                <a:lnTo>
                  <a:pt x="5015" y="5499"/>
                </a:lnTo>
                <a:lnTo>
                  <a:pt x="5052" y="5462"/>
                </a:lnTo>
                <a:lnTo>
                  <a:pt x="5089" y="5406"/>
                </a:lnTo>
                <a:lnTo>
                  <a:pt x="5108" y="5350"/>
                </a:lnTo>
                <a:lnTo>
                  <a:pt x="5947" y="336"/>
                </a:lnTo>
                <a:lnTo>
                  <a:pt x="5947" y="243"/>
                </a:lnTo>
                <a:lnTo>
                  <a:pt x="5928" y="168"/>
                </a:lnTo>
                <a:lnTo>
                  <a:pt x="5872" y="112"/>
                </a:lnTo>
                <a:lnTo>
                  <a:pt x="5816" y="56"/>
                </a:lnTo>
                <a:lnTo>
                  <a:pt x="5760" y="19"/>
                </a:lnTo>
                <a:lnTo>
                  <a:pt x="568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A8AD3C-7E64-6241-ADE0-D04EA4844303}"/>
              </a:ext>
            </a:extLst>
          </p:cNvPr>
          <p:cNvSpPr txBox="1"/>
          <p:nvPr/>
        </p:nvSpPr>
        <p:spPr>
          <a:xfrm>
            <a:off x="4255536" y="2801631"/>
            <a:ext cx="3551792" cy="2551461"/>
          </a:xfrm>
          <a:prstGeom prst="rect">
            <a:avLst/>
          </a:prstGeom>
          <a:noFill/>
          <a:ln>
            <a:noFill/>
          </a:ln>
          <a:effectLst>
            <a:softEdge rad="88900"/>
          </a:effectLst>
        </p:spPr>
        <p:txBody>
          <a:bodyPr wrap="square" rtlCol="0" anchor="ctr">
            <a:noAutofit/>
          </a:bodyPr>
          <a:lstStyle/>
          <a:p>
            <a:endParaRPr lang="en-US" sz="1600" b="1" dirty="0">
              <a:solidFill>
                <a:schemeClr val="bg1"/>
              </a:solidFill>
              <a:latin typeface="Salesforce Sans" panose="020B05050202020202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Transition in rear view mirror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Rhythm/Cadence in place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Hit Plan in  current </a:t>
            </a:r>
            <a:r>
              <a:rPr lang="en-US" sz="1600" b="1" dirty="0" err="1">
                <a:solidFill>
                  <a:schemeClr val="bg1"/>
                </a:solidFill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Qtr</a:t>
            </a:r>
            <a:endParaRPr lang="en-US" sz="1600" b="1" dirty="0">
              <a:solidFill>
                <a:schemeClr val="bg1"/>
              </a:solidFill>
              <a:latin typeface="Salesforce Sans" panose="020B05050202020202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Leadership engagement w/:</a:t>
            </a:r>
          </a:p>
          <a:p>
            <a:pPr marL="182880" indent="-182880" algn="ctr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 15 Customers | Prospects</a:t>
            </a:r>
          </a:p>
          <a:p>
            <a:r>
              <a:rPr lang="en-US" sz="1600" b="1" dirty="0">
                <a:solidFill>
                  <a:schemeClr val="bg1"/>
                </a:solidFill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5. Pipeline supports next </a:t>
            </a:r>
            <a:r>
              <a:rPr lang="en-US" sz="1600" b="1" dirty="0" err="1">
                <a:solidFill>
                  <a:schemeClr val="bg1"/>
                </a:solidFill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Qtr</a:t>
            </a:r>
            <a:endParaRPr lang="en-US" sz="1600" b="1" dirty="0">
              <a:solidFill>
                <a:schemeClr val="bg1"/>
              </a:solidFill>
              <a:latin typeface="Salesforce Sans" panose="020B05050202020202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Salesforce Sans" panose="020B0505020202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6. Hire Key Roles</a:t>
            </a:r>
          </a:p>
        </p:txBody>
      </p:sp>
    </p:spTree>
    <p:extLst>
      <p:ext uri="{BB962C8B-B14F-4D97-AF65-F5344CB8AC3E}">
        <p14:creationId xmlns:p14="http://schemas.microsoft.com/office/powerpoint/2010/main" val="2518348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www.ubakenya.com/wp-content/uploads/sites/16/2019/01/UBA-Header-inner-page-tools-1024x36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8"/>
          <a:stretch/>
        </p:blipFill>
        <p:spPr bwMode="auto">
          <a:xfrm>
            <a:off x="2785" y="259566"/>
            <a:ext cx="12189215" cy="358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B7C144CC-60FC-4648-82EB-EA0657C74F81}"/>
              </a:ext>
            </a:extLst>
          </p:cNvPr>
          <p:cNvSpPr/>
          <p:nvPr/>
        </p:nvSpPr>
        <p:spPr>
          <a:xfrm>
            <a:off x="2785" y="259566"/>
            <a:ext cx="12199358" cy="3590071"/>
          </a:xfrm>
          <a:prstGeom prst="rect">
            <a:avLst/>
          </a:prstGeom>
          <a:solidFill>
            <a:srgbClr val="032D6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86"/>
          <p:cNvSpPr>
            <a:spLocks noChangeArrowheads="1"/>
          </p:cNvSpPr>
          <p:nvPr/>
        </p:nvSpPr>
        <p:spPr bwMode="auto">
          <a:xfrm>
            <a:off x="7930111" y="2803057"/>
            <a:ext cx="1367691" cy="1367779"/>
          </a:xfrm>
          <a:prstGeom prst="ellipse">
            <a:avLst/>
          </a:prstGeom>
          <a:solidFill>
            <a:srgbClr val="00A0DF"/>
          </a:solidFill>
          <a:ln>
            <a:noFill/>
          </a:ln>
          <a:effectLst>
            <a:outerShdw blurRad="342900" dist="50800" dir="54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 sz="19900" b="1" dirty="0">
              <a:latin typeface="Roboto Bold" charset="0"/>
            </a:endParaRPr>
          </a:p>
        </p:txBody>
      </p:sp>
      <p:sp>
        <p:nvSpPr>
          <p:cNvPr id="46" name="Freeform 86"/>
          <p:cNvSpPr>
            <a:spLocks noChangeArrowheads="1"/>
          </p:cNvSpPr>
          <p:nvPr/>
        </p:nvSpPr>
        <p:spPr bwMode="auto">
          <a:xfrm>
            <a:off x="516244" y="2803057"/>
            <a:ext cx="1367691" cy="1367779"/>
          </a:xfrm>
          <a:prstGeom prst="ellipse">
            <a:avLst/>
          </a:prstGeom>
          <a:solidFill>
            <a:srgbClr val="00A0DF"/>
          </a:solidFill>
          <a:ln>
            <a:noFill/>
          </a:ln>
          <a:effectLst>
            <a:outerShdw blurRad="342900" dist="50800" dir="54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 sz="19900" b="1" dirty="0">
              <a:latin typeface="Roboto Bold" charset="0"/>
            </a:endParaRPr>
          </a:p>
        </p:txBody>
      </p:sp>
      <p:sp>
        <p:nvSpPr>
          <p:cNvPr id="47" name="Freeform 86"/>
          <p:cNvSpPr>
            <a:spLocks noChangeArrowheads="1"/>
          </p:cNvSpPr>
          <p:nvPr/>
        </p:nvSpPr>
        <p:spPr bwMode="auto">
          <a:xfrm>
            <a:off x="2955096" y="2803057"/>
            <a:ext cx="1367691" cy="1367779"/>
          </a:xfrm>
          <a:prstGeom prst="ellipse">
            <a:avLst/>
          </a:prstGeom>
          <a:solidFill>
            <a:srgbClr val="00A0DF"/>
          </a:solidFill>
          <a:ln>
            <a:noFill/>
          </a:ln>
          <a:effectLst>
            <a:outerShdw blurRad="342900" dist="50800" dir="54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 sz="19900" b="1" dirty="0">
              <a:latin typeface="Roboto Bold" charset="0"/>
            </a:endParaRPr>
          </a:p>
        </p:txBody>
      </p:sp>
      <p:sp>
        <p:nvSpPr>
          <p:cNvPr id="48" name="Freeform 86"/>
          <p:cNvSpPr>
            <a:spLocks noChangeArrowheads="1"/>
          </p:cNvSpPr>
          <p:nvPr/>
        </p:nvSpPr>
        <p:spPr bwMode="auto">
          <a:xfrm>
            <a:off x="5393949" y="2803057"/>
            <a:ext cx="1367691" cy="1367779"/>
          </a:xfrm>
          <a:prstGeom prst="ellipse">
            <a:avLst/>
          </a:prstGeom>
          <a:solidFill>
            <a:srgbClr val="00A0DF"/>
          </a:solidFill>
          <a:ln>
            <a:noFill/>
          </a:ln>
          <a:effectLst>
            <a:outerShdw blurRad="342900" dist="50800" dir="54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 sz="19900" b="1" dirty="0">
              <a:latin typeface="Roboto Bold" charset="0"/>
            </a:endParaRP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D939EFC2-569D-DC41-850B-286A27D7DD4F}"/>
              </a:ext>
            </a:extLst>
          </p:cNvPr>
          <p:cNvSpPr txBox="1">
            <a:spLocks/>
          </p:cNvSpPr>
          <p:nvPr/>
        </p:nvSpPr>
        <p:spPr>
          <a:xfrm>
            <a:off x="222584" y="1565514"/>
            <a:ext cx="11969416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chemeClr val="bg1"/>
                </a:solidFill>
                <a:latin typeface="Salesforce Sans" panose="020B0505020202020203" pitchFamily="34" charset="0"/>
              </a:rPr>
              <a:t>FY – Define Success</a:t>
            </a:r>
          </a:p>
        </p:txBody>
      </p:sp>
      <p:pic>
        <p:nvPicPr>
          <p:cNvPr id="9" name="Graphic 43">
            <a:extLst>
              <a:ext uri="{FF2B5EF4-FFF2-40B4-BE49-F238E27FC236}">
                <a16:creationId xmlns:a16="http://schemas.microsoft.com/office/drawing/2014/main" id="{93BC681D-D37A-274A-8F22-1059F74D7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639" y="3109754"/>
            <a:ext cx="754383" cy="754383"/>
          </a:xfrm>
          <a:prstGeom prst="rect">
            <a:avLst/>
          </a:prstGeom>
        </p:spPr>
      </p:pic>
      <p:sp>
        <p:nvSpPr>
          <p:cNvPr id="13" name="Freeform 35">
            <a:extLst>
              <a:ext uri="{FF2B5EF4-FFF2-40B4-BE49-F238E27FC236}">
                <a16:creationId xmlns:a16="http://schemas.microsoft.com/office/drawing/2014/main" id="{FF0AE1DE-3A8D-5643-A193-05562182001D}"/>
              </a:ext>
            </a:extLst>
          </p:cNvPr>
          <p:cNvSpPr>
            <a:spLocks noEditPoints="1"/>
          </p:cNvSpPr>
          <p:nvPr/>
        </p:nvSpPr>
        <p:spPr bwMode="auto">
          <a:xfrm>
            <a:off x="3315303" y="3224478"/>
            <a:ext cx="672760" cy="510572"/>
          </a:xfrm>
          <a:custGeom>
            <a:avLst/>
            <a:gdLst>
              <a:gd name="T0" fmla="*/ 659 w 685"/>
              <a:gd name="T1" fmla="*/ 0 h 520"/>
              <a:gd name="T2" fmla="*/ 26 w 685"/>
              <a:gd name="T3" fmla="*/ 0 h 520"/>
              <a:gd name="T4" fmla="*/ 0 w 685"/>
              <a:gd name="T5" fmla="*/ 26 h 520"/>
              <a:gd name="T6" fmla="*/ 0 w 685"/>
              <a:gd name="T7" fmla="*/ 495 h 520"/>
              <a:gd name="T8" fmla="*/ 26 w 685"/>
              <a:gd name="T9" fmla="*/ 520 h 520"/>
              <a:gd name="T10" fmla="*/ 659 w 685"/>
              <a:gd name="T11" fmla="*/ 520 h 520"/>
              <a:gd name="T12" fmla="*/ 685 w 685"/>
              <a:gd name="T13" fmla="*/ 495 h 520"/>
              <a:gd name="T14" fmla="*/ 685 w 685"/>
              <a:gd name="T15" fmla="*/ 26 h 520"/>
              <a:gd name="T16" fmla="*/ 659 w 685"/>
              <a:gd name="T17" fmla="*/ 0 h 520"/>
              <a:gd name="T18" fmla="*/ 633 w 685"/>
              <a:gd name="T19" fmla="*/ 469 h 520"/>
              <a:gd name="T20" fmla="*/ 80 w 685"/>
              <a:gd name="T21" fmla="*/ 469 h 520"/>
              <a:gd name="T22" fmla="*/ 259 w 685"/>
              <a:gd name="T23" fmla="*/ 290 h 520"/>
              <a:gd name="T24" fmla="*/ 322 w 685"/>
              <a:gd name="T25" fmla="*/ 353 h 520"/>
              <a:gd name="T26" fmla="*/ 358 w 685"/>
              <a:gd name="T27" fmla="*/ 353 h 520"/>
              <a:gd name="T28" fmla="*/ 519 w 685"/>
              <a:gd name="T29" fmla="*/ 192 h 520"/>
              <a:gd name="T30" fmla="*/ 519 w 685"/>
              <a:gd name="T31" fmla="*/ 259 h 520"/>
              <a:gd name="T32" fmla="*/ 545 w 685"/>
              <a:gd name="T33" fmla="*/ 284 h 520"/>
              <a:gd name="T34" fmla="*/ 570 w 685"/>
              <a:gd name="T35" fmla="*/ 259 h 520"/>
              <a:gd name="T36" fmla="*/ 570 w 685"/>
              <a:gd name="T37" fmla="*/ 130 h 520"/>
              <a:gd name="T38" fmla="*/ 545 w 685"/>
              <a:gd name="T39" fmla="*/ 104 h 520"/>
              <a:gd name="T40" fmla="*/ 415 w 685"/>
              <a:gd name="T41" fmla="*/ 104 h 520"/>
              <a:gd name="T42" fmla="*/ 390 w 685"/>
              <a:gd name="T43" fmla="*/ 130 h 520"/>
              <a:gd name="T44" fmla="*/ 415 w 685"/>
              <a:gd name="T45" fmla="*/ 155 h 520"/>
              <a:gd name="T46" fmla="*/ 484 w 685"/>
              <a:gd name="T47" fmla="*/ 155 h 520"/>
              <a:gd name="T48" fmla="*/ 340 w 685"/>
              <a:gd name="T49" fmla="*/ 300 h 520"/>
              <a:gd name="T50" fmla="*/ 277 w 685"/>
              <a:gd name="T51" fmla="*/ 237 h 520"/>
              <a:gd name="T52" fmla="*/ 241 w 685"/>
              <a:gd name="T53" fmla="*/ 237 h 520"/>
              <a:gd name="T54" fmla="*/ 52 w 685"/>
              <a:gd name="T55" fmla="*/ 419 h 520"/>
              <a:gd name="T56" fmla="*/ 52 w 685"/>
              <a:gd name="T57" fmla="*/ 52 h 520"/>
              <a:gd name="T58" fmla="*/ 633 w 685"/>
              <a:gd name="T59" fmla="*/ 52 h 520"/>
              <a:gd name="T60" fmla="*/ 633 w 685"/>
              <a:gd name="T61" fmla="*/ 469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85" h="520">
                <a:moveTo>
                  <a:pt x="659" y="0"/>
                </a:moveTo>
                <a:cubicBezTo>
                  <a:pt x="26" y="0"/>
                  <a:pt x="26" y="0"/>
                  <a:pt x="26" y="0"/>
                </a:cubicBezTo>
                <a:cubicBezTo>
                  <a:pt x="12" y="0"/>
                  <a:pt x="0" y="12"/>
                  <a:pt x="0" y="26"/>
                </a:cubicBezTo>
                <a:cubicBezTo>
                  <a:pt x="0" y="495"/>
                  <a:pt x="0" y="495"/>
                  <a:pt x="0" y="495"/>
                </a:cubicBezTo>
                <a:cubicBezTo>
                  <a:pt x="0" y="509"/>
                  <a:pt x="12" y="520"/>
                  <a:pt x="26" y="520"/>
                </a:cubicBezTo>
                <a:cubicBezTo>
                  <a:pt x="659" y="520"/>
                  <a:pt x="659" y="520"/>
                  <a:pt x="659" y="520"/>
                </a:cubicBezTo>
                <a:cubicBezTo>
                  <a:pt x="673" y="520"/>
                  <a:pt x="685" y="509"/>
                  <a:pt x="685" y="495"/>
                </a:cubicBezTo>
                <a:cubicBezTo>
                  <a:pt x="685" y="26"/>
                  <a:pt x="685" y="26"/>
                  <a:pt x="685" y="26"/>
                </a:cubicBezTo>
                <a:cubicBezTo>
                  <a:pt x="685" y="12"/>
                  <a:pt x="673" y="0"/>
                  <a:pt x="659" y="0"/>
                </a:cubicBezTo>
                <a:close/>
                <a:moveTo>
                  <a:pt x="633" y="469"/>
                </a:moveTo>
                <a:cubicBezTo>
                  <a:pt x="80" y="469"/>
                  <a:pt x="80" y="469"/>
                  <a:pt x="80" y="469"/>
                </a:cubicBezTo>
                <a:cubicBezTo>
                  <a:pt x="259" y="290"/>
                  <a:pt x="259" y="290"/>
                  <a:pt x="259" y="290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32" y="363"/>
                  <a:pt x="348" y="363"/>
                  <a:pt x="358" y="353"/>
                </a:cubicBezTo>
                <a:cubicBezTo>
                  <a:pt x="519" y="192"/>
                  <a:pt x="519" y="192"/>
                  <a:pt x="519" y="192"/>
                </a:cubicBezTo>
                <a:cubicBezTo>
                  <a:pt x="519" y="259"/>
                  <a:pt x="519" y="259"/>
                  <a:pt x="519" y="259"/>
                </a:cubicBezTo>
                <a:cubicBezTo>
                  <a:pt x="519" y="273"/>
                  <a:pt x="531" y="284"/>
                  <a:pt x="545" y="284"/>
                </a:cubicBezTo>
                <a:cubicBezTo>
                  <a:pt x="559" y="284"/>
                  <a:pt x="570" y="273"/>
                  <a:pt x="570" y="259"/>
                </a:cubicBezTo>
                <a:cubicBezTo>
                  <a:pt x="570" y="130"/>
                  <a:pt x="570" y="130"/>
                  <a:pt x="570" y="130"/>
                </a:cubicBezTo>
                <a:cubicBezTo>
                  <a:pt x="570" y="116"/>
                  <a:pt x="559" y="104"/>
                  <a:pt x="545" y="104"/>
                </a:cubicBezTo>
                <a:cubicBezTo>
                  <a:pt x="415" y="104"/>
                  <a:pt x="415" y="104"/>
                  <a:pt x="415" y="104"/>
                </a:cubicBezTo>
                <a:cubicBezTo>
                  <a:pt x="401" y="104"/>
                  <a:pt x="390" y="116"/>
                  <a:pt x="390" y="130"/>
                </a:cubicBezTo>
                <a:cubicBezTo>
                  <a:pt x="390" y="144"/>
                  <a:pt x="401" y="155"/>
                  <a:pt x="415" y="155"/>
                </a:cubicBezTo>
                <a:cubicBezTo>
                  <a:pt x="484" y="155"/>
                  <a:pt x="484" y="155"/>
                  <a:pt x="484" y="155"/>
                </a:cubicBezTo>
                <a:cubicBezTo>
                  <a:pt x="340" y="300"/>
                  <a:pt x="340" y="300"/>
                  <a:pt x="340" y="300"/>
                </a:cubicBezTo>
                <a:cubicBezTo>
                  <a:pt x="277" y="237"/>
                  <a:pt x="277" y="237"/>
                  <a:pt x="277" y="237"/>
                </a:cubicBezTo>
                <a:cubicBezTo>
                  <a:pt x="267" y="227"/>
                  <a:pt x="251" y="227"/>
                  <a:pt x="241" y="237"/>
                </a:cubicBezTo>
                <a:cubicBezTo>
                  <a:pt x="52" y="419"/>
                  <a:pt x="52" y="419"/>
                  <a:pt x="52" y="419"/>
                </a:cubicBezTo>
                <a:cubicBezTo>
                  <a:pt x="52" y="52"/>
                  <a:pt x="52" y="52"/>
                  <a:pt x="52" y="52"/>
                </a:cubicBezTo>
                <a:cubicBezTo>
                  <a:pt x="633" y="52"/>
                  <a:pt x="633" y="52"/>
                  <a:pt x="633" y="52"/>
                </a:cubicBezTo>
                <a:lnTo>
                  <a:pt x="633" y="4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00A0DF"/>
              </a:solidFill>
              <a:effectLst/>
              <a:uLnTx/>
              <a:uFillTx/>
              <a:latin typeface="Telstra Akkurat Light" panose="020B0404020101020102" pitchFamily="34" charset="0"/>
              <a:ea typeface="+mn-ea"/>
              <a:cs typeface="+mn-cs"/>
            </a:endParaRP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CB2504B1-30DC-B547-A497-8C51DF88C9F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760554" y="3162127"/>
            <a:ext cx="634480" cy="635273"/>
            <a:chOff x="2081" y="817"/>
            <a:chExt cx="1602" cy="1604"/>
          </a:xfrm>
          <a:solidFill>
            <a:schemeClr val="bg1"/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7ADFEE31-64DB-AF46-95EF-365535EB7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7" y="1137"/>
              <a:ext cx="112" cy="104"/>
            </a:xfrm>
            <a:custGeom>
              <a:avLst/>
              <a:gdLst>
                <a:gd name="T0" fmla="*/ 47 w 47"/>
                <a:gd name="T1" fmla="*/ 22 h 44"/>
                <a:gd name="T2" fmla="*/ 24 w 47"/>
                <a:gd name="T3" fmla="*/ 44 h 44"/>
                <a:gd name="T4" fmla="*/ 1 w 47"/>
                <a:gd name="T5" fmla="*/ 21 h 44"/>
                <a:gd name="T6" fmla="*/ 24 w 47"/>
                <a:gd name="T7" fmla="*/ 0 h 44"/>
                <a:gd name="T8" fmla="*/ 47 w 4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4">
                  <a:moveTo>
                    <a:pt x="47" y="22"/>
                  </a:moveTo>
                  <a:cubicBezTo>
                    <a:pt x="47" y="35"/>
                    <a:pt x="37" y="44"/>
                    <a:pt x="24" y="44"/>
                  </a:cubicBezTo>
                  <a:cubicBezTo>
                    <a:pt x="11" y="44"/>
                    <a:pt x="0" y="34"/>
                    <a:pt x="1" y="21"/>
                  </a:cubicBezTo>
                  <a:cubicBezTo>
                    <a:pt x="2" y="9"/>
                    <a:pt x="11" y="0"/>
                    <a:pt x="24" y="0"/>
                  </a:cubicBezTo>
                  <a:cubicBezTo>
                    <a:pt x="38" y="1"/>
                    <a:pt x="47" y="10"/>
                    <a:pt x="4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0047795-288D-5545-85F6-943EBD706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1317"/>
              <a:ext cx="104" cy="110"/>
            </a:xfrm>
            <a:custGeom>
              <a:avLst/>
              <a:gdLst>
                <a:gd name="T0" fmla="*/ 44 w 44"/>
                <a:gd name="T1" fmla="*/ 23 h 46"/>
                <a:gd name="T2" fmla="*/ 22 w 44"/>
                <a:gd name="T3" fmla="*/ 45 h 46"/>
                <a:gd name="T4" fmla="*/ 0 w 44"/>
                <a:gd name="T5" fmla="*/ 22 h 46"/>
                <a:gd name="T6" fmla="*/ 23 w 44"/>
                <a:gd name="T7" fmla="*/ 0 h 46"/>
                <a:gd name="T8" fmla="*/ 44 w 44"/>
                <a:gd name="T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44" y="23"/>
                  </a:moveTo>
                  <a:cubicBezTo>
                    <a:pt x="44" y="36"/>
                    <a:pt x="34" y="46"/>
                    <a:pt x="22" y="45"/>
                  </a:cubicBezTo>
                  <a:cubicBezTo>
                    <a:pt x="9" y="45"/>
                    <a:pt x="0" y="35"/>
                    <a:pt x="0" y="22"/>
                  </a:cubicBezTo>
                  <a:cubicBezTo>
                    <a:pt x="0" y="9"/>
                    <a:pt x="10" y="0"/>
                    <a:pt x="23" y="0"/>
                  </a:cubicBezTo>
                  <a:cubicBezTo>
                    <a:pt x="35" y="0"/>
                    <a:pt x="44" y="10"/>
                    <a:pt x="4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EC89F0A0-F216-C34E-A1DB-479B44E23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1" y="1564"/>
              <a:ext cx="111" cy="109"/>
            </a:xfrm>
            <a:custGeom>
              <a:avLst/>
              <a:gdLst>
                <a:gd name="T0" fmla="*/ 46 w 47"/>
                <a:gd name="T1" fmla="*/ 24 h 46"/>
                <a:gd name="T2" fmla="*/ 23 w 47"/>
                <a:gd name="T3" fmla="*/ 46 h 46"/>
                <a:gd name="T4" fmla="*/ 1 w 47"/>
                <a:gd name="T5" fmla="*/ 22 h 46"/>
                <a:gd name="T6" fmla="*/ 25 w 47"/>
                <a:gd name="T7" fmla="*/ 1 h 46"/>
                <a:gd name="T8" fmla="*/ 46 w 47"/>
                <a:gd name="T9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46" y="24"/>
                  </a:moveTo>
                  <a:cubicBezTo>
                    <a:pt x="46" y="36"/>
                    <a:pt x="35" y="46"/>
                    <a:pt x="23" y="46"/>
                  </a:cubicBezTo>
                  <a:cubicBezTo>
                    <a:pt x="11" y="46"/>
                    <a:pt x="0" y="34"/>
                    <a:pt x="1" y="22"/>
                  </a:cubicBezTo>
                  <a:cubicBezTo>
                    <a:pt x="2" y="9"/>
                    <a:pt x="12" y="0"/>
                    <a:pt x="25" y="1"/>
                  </a:cubicBezTo>
                  <a:cubicBezTo>
                    <a:pt x="37" y="1"/>
                    <a:pt x="47" y="12"/>
                    <a:pt x="4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58F9B95D-AD80-1748-883D-587A9A891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0" y="1564"/>
              <a:ext cx="114" cy="109"/>
            </a:xfrm>
            <a:custGeom>
              <a:avLst/>
              <a:gdLst>
                <a:gd name="T0" fmla="*/ 47 w 48"/>
                <a:gd name="T1" fmla="*/ 24 h 46"/>
                <a:gd name="T2" fmla="*/ 23 w 48"/>
                <a:gd name="T3" fmla="*/ 46 h 46"/>
                <a:gd name="T4" fmla="*/ 1 w 48"/>
                <a:gd name="T5" fmla="*/ 21 h 46"/>
                <a:gd name="T6" fmla="*/ 26 w 48"/>
                <a:gd name="T7" fmla="*/ 1 h 46"/>
                <a:gd name="T8" fmla="*/ 47 w 48"/>
                <a:gd name="T9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6">
                  <a:moveTo>
                    <a:pt x="47" y="24"/>
                  </a:moveTo>
                  <a:cubicBezTo>
                    <a:pt x="46" y="36"/>
                    <a:pt x="35" y="46"/>
                    <a:pt x="23" y="46"/>
                  </a:cubicBezTo>
                  <a:cubicBezTo>
                    <a:pt x="11" y="45"/>
                    <a:pt x="0" y="34"/>
                    <a:pt x="1" y="21"/>
                  </a:cubicBezTo>
                  <a:cubicBezTo>
                    <a:pt x="3" y="9"/>
                    <a:pt x="13" y="0"/>
                    <a:pt x="26" y="1"/>
                  </a:cubicBezTo>
                  <a:cubicBezTo>
                    <a:pt x="38" y="2"/>
                    <a:pt x="48" y="12"/>
                    <a:pt x="4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910F9E93-1746-5C4F-AF8E-9EA2F0BE8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6" y="1137"/>
              <a:ext cx="111" cy="104"/>
            </a:xfrm>
            <a:custGeom>
              <a:avLst/>
              <a:gdLst>
                <a:gd name="T0" fmla="*/ 22 w 47"/>
                <a:gd name="T1" fmla="*/ 44 h 44"/>
                <a:gd name="T2" fmla="*/ 0 w 47"/>
                <a:gd name="T3" fmla="*/ 22 h 44"/>
                <a:gd name="T4" fmla="*/ 24 w 47"/>
                <a:gd name="T5" fmla="*/ 0 h 44"/>
                <a:gd name="T6" fmla="*/ 45 w 47"/>
                <a:gd name="T7" fmla="*/ 23 h 44"/>
                <a:gd name="T8" fmla="*/ 22 w 47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4">
                  <a:moveTo>
                    <a:pt x="22" y="44"/>
                  </a:moveTo>
                  <a:cubicBezTo>
                    <a:pt x="10" y="44"/>
                    <a:pt x="0" y="35"/>
                    <a:pt x="0" y="22"/>
                  </a:cubicBezTo>
                  <a:cubicBezTo>
                    <a:pt x="0" y="9"/>
                    <a:pt x="10" y="0"/>
                    <a:pt x="24" y="0"/>
                  </a:cubicBezTo>
                  <a:cubicBezTo>
                    <a:pt x="36" y="1"/>
                    <a:pt x="47" y="11"/>
                    <a:pt x="45" y="23"/>
                  </a:cubicBezTo>
                  <a:cubicBezTo>
                    <a:pt x="44" y="36"/>
                    <a:pt x="37" y="44"/>
                    <a:pt x="22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81073AE1-A0C9-8943-B03F-F4D6C53B1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9" y="1317"/>
              <a:ext cx="107" cy="110"/>
            </a:xfrm>
            <a:custGeom>
              <a:avLst/>
              <a:gdLst>
                <a:gd name="T0" fmla="*/ 45 w 45"/>
                <a:gd name="T1" fmla="*/ 22 h 46"/>
                <a:gd name="T2" fmla="*/ 23 w 45"/>
                <a:gd name="T3" fmla="*/ 45 h 46"/>
                <a:gd name="T4" fmla="*/ 1 w 45"/>
                <a:gd name="T5" fmla="*/ 23 h 46"/>
                <a:gd name="T6" fmla="*/ 22 w 45"/>
                <a:gd name="T7" fmla="*/ 0 h 46"/>
                <a:gd name="T8" fmla="*/ 45 w 45"/>
                <a:gd name="T9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6">
                  <a:moveTo>
                    <a:pt x="45" y="22"/>
                  </a:moveTo>
                  <a:cubicBezTo>
                    <a:pt x="45" y="35"/>
                    <a:pt x="36" y="45"/>
                    <a:pt x="23" y="45"/>
                  </a:cubicBezTo>
                  <a:cubicBezTo>
                    <a:pt x="10" y="46"/>
                    <a:pt x="1" y="36"/>
                    <a:pt x="1" y="23"/>
                  </a:cubicBezTo>
                  <a:cubicBezTo>
                    <a:pt x="0" y="10"/>
                    <a:pt x="9" y="1"/>
                    <a:pt x="22" y="0"/>
                  </a:cubicBezTo>
                  <a:cubicBezTo>
                    <a:pt x="35" y="0"/>
                    <a:pt x="44" y="9"/>
                    <a:pt x="4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7DC4A5C1-30E7-6A43-9DDC-434C18CE6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" y="1071"/>
              <a:ext cx="109" cy="106"/>
            </a:xfrm>
            <a:custGeom>
              <a:avLst/>
              <a:gdLst>
                <a:gd name="T0" fmla="*/ 46 w 46"/>
                <a:gd name="T1" fmla="*/ 22 h 45"/>
                <a:gd name="T2" fmla="*/ 24 w 46"/>
                <a:gd name="T3" fmla="*/ 45 h 45"/>
                <a:gd name="T4" fmla="*/ 0 w 46"/>
                <a:gd name="T5" fmla="*/ 21 h 45"/>
                <a:gd name="T6" fmla="*/ 24 w 46"/>
                <a:gd name="T7" fmla="*/ 0 h 45"/>
                <a:gd name="T8" fmla="*/ 46 w 46"/>
                <a:gd name="T9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5">
                  <a:moveTo>
                    <a:pt x="46" y="22"/>
                  </a:moveTo>
                  <a:cubicBezTo>
                    <a:pt x="46" y="34"/>
                    <a:pt x="36" y="45"/>
                    <a:pt x="24" y="45"/>
                  </a:cubicBezTo>
                  <a:cubicBezTo>
                    <a:pt x="11" y="45"/>
                    <a:pt x="0" y="34"/>
                    <a:pt x="0" y="21"/>
                  </a:cubicBezTo>
                  <a:cubicBezTo>
                    <a:pt x="1" y="9"/>
                    <a:pt x="11" y="0"/>
                    <a:pt x="24" y="0"/>
                  </a:cubicBezTo>
                  <a:cubicBezTo>
                    <a:pt x="36" y="0"/>
                    <a:pt x="46" y="10"/>
                    <a:pt x="4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4A86109A-B6D1-B643-B229-EF14507DB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2" y="1825"/>
              <a:ext cx="104" cy="105"/>
            </a:xfrm>
            <a:custGeom>
              <a:avLst/>
              <a:gdLst>
                <a:gd name="T0" fmla="*/ 44 w 44"/>
                <a:gd name="T1" fmla="*/ 22 h 44"/>
                <a:gd name="T2" fmla="*/ 21 w 44"/>
                <a:gd name="T3" fmla="*/ 44 h 44"/>
                <a:gd name="T4" fmla="*/ 0 w 44"/>
                <a:gd name="T5" fmla="*/ 22 h 44"/>
                <a:gd name="T6" fmla="*/ 22 w 44"/>
                <a:gd name="T7" fmla="*/ 0 h 44"/>
                <a:gd name="T8" fmla="*/ 44 w 44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44" y="22"/>
                  </a:moveTo>
                  <a:cubicBezTo>
                    <a:pt x="44" y="36"/>
                    <a:pt x="35" y="44"/>
                    <a:pt x="21" y="44"/>
                  </a:cubicBezTo>
                  <a:cubicBezTo>
                    <a:pt x="8" y="44"/>
                    <a:pt x="0" y="35"/>
                    <a:pt x="0" y="22"/>
                  </a:cubicBezTo>
                  <a:cubicBezTo>
                    <a:pt x="0" y="8"/>
                    <a:pt x="8" y="0"/>
                    <a:pt x="22" y="0"/>
                  </a:cubicBezTo>
                  <a:cubicBezTo>
                    <a:pt x="35" y="0"/>
                    <a:pt x="44" y="9"/>
                    <a:pt x="4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5CCDAD18-33E2-A242-82F6-77D760D0F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6" y="1825"/>
              <a:ext cx="107" cy="107"/>
            </a:xfrm>
            <a:custGeom>
              <a:avLst/>
              <a:gdLst>
                <a:gd name="T0" fmla="*/ 23 w 45"/>
                <a:gd name="T1" fmla="*/ 0 h 45"/>
                <a:gd name="T2" fmla="*/ 44 w 45"/>
                <a:gd name="T3" fmla="*/ 23 h 45"/>
                <a:gd name="T4" fmla="*/ 22 w 45"/>
                <a:gd name="T5" fmla="*/ 44 h 45"/>
                <a:gd name="T6" fmla="*/ 0 w 45"/>
                <a:gd name="T7" fmla="*/ 22 h 45"/>
                <a:gd name="T8" fmla="*/ 23 w 45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23" y="0"/>
                  </a:moveTo>
                  <a:cubicBezTo>
                    <a:pt x="36" y="1"/>
                    <a:pt x="45" y="9"/>
                    <a:pt x="44" y="23"/>
                  </a:cubicBezTo>
                  <a:cubicBezTo>
                    <a:pt x="44" y="36"/>
                    <a:pt x="35" y="45"/>
                    <a:pt x="22" y="44"/>
                  </a:cubicBezTo>
                  <a:cubicBezTo>
                    <a:pt x="9" y="44"/>
                    <a:pt x="0" y="34"/>
                    <a:pt x="0" y="22"/>
                  </a:cubicBezTo>
                  <a:cubicBezTo>
                    <a:pt x="0" y="8"/>
                    <a:pt x="9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8BF5458C-B0C0-9647-9F24-C3BF7C8BA2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1" y="817"/>
              <a:ext cx="1602" cy="1604"/>
            </a:xfrm>
            <a:custGeom>
              <a:avLst/>
              <a:gdLst>
                <a:gd name="T0" fmla="*/ 337 w 675"/>
                <a:gd name="T1" fmla="*/ 0 h 676"/>
                <a:gd name="T2" fmla="*/ 0 w 675"/>
                <a:gd name="T3" fmla="*/ 338 h 676"/>
                <a:gd name="T4" fmla="*/ 337 w 675"/>
                <a:gd name="T5" fmla="*/ 676 h 676"/>
                <a:gd name="T6" fmla="*/ 675 w 675"/>
                <a:gd name="T7" fmla="*/ 338 h 676"/>
                <a:gd name="T8" fmla="*/ 337 w 675"/>
                <a:gd name="T9" fmla="*/ 0 h 676"/>
                <a:gd name="T10" fmla="*/ 337 w 675"/>
                <a:gd name="T11" fmla="*/ 646 h 676"/>
                <a:gd name="T12" fmla="*/ 30 w 675"/>
                <a:gd name="T13" fmla="*/ 338 h 676"/>
                <a:gd name="T14" fmla="*/ 337 w 675"/>
                <a:gd name="T15" fmla="*/ 30 h 676"/>
                <a:gd name="T16" fmla="*/ 645 w 675"/>
                <a:gd name="T17" fmla="*/ 338 h 676"/>
                <a:gd name="T18" fmla="*/ 337 w 675"/>
                <a:gd name="T19" fmla="*/ 646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676">
                  <a:moveTo>
                    <a:pt x="337" y="0"/>
                  </a:moveTo>
                  <a:cubicBezTo>
                    <a:pt x="151" y="0"/>
                    <a:pt x="0" y="152"/>
                    <a:pt x="0" y="338"/>
                  </a:cubicBezTo>
                  <a:cubicBezTo>
                    <a:pt x="0" y="525"/>
                    <a:pt x="151" y="676"/>
                    <a:pt x="337" y="676"/>
                  </a:cubicBezTo>
                  <a:cubicBezTo>
                    <a:pt x="524" y="676"/>
                    <a:pt x="675" y="525"/>
                    <a:pt x="675" y="338"/>
                  </a:cubicBezTo>
                  <a:cubicBezTo>
                    <a:pt x="675" y="152"/>
                    <a:pt x="524" y="0"/>
                    <a:pt x="337" y="0"/>
                  </a:cubicBezTo>
                  <a:close/>
                  <a:moveTo>
                    <a:pt x="337" y="646"/>
                  </a:moveTo>
                  <a:cubicBezTo>
                    <a:pt x="167" y="646"/>
                    <a:pt x="30" y="508"/>
                    <a:pt x="30" y="338"/>
                  </a:cubicBezTo>
                  <a:cubicBezTo>
                    <a:pt x="30" y="168"/>
                    <a:pt x="167" y="30"/>
                    <a:pt x="337" y="30"/>
                  </a:cubicBezTo>
                  <a:cubicBezTo>
                    <a:pt x="507" y="30"/>
                    <a:pt x="645" y="168"/>
                    <a:pt x="645" y="338"/>
                  </a:cubicBezTo>
                  <a:cubicBezTo>
                    <a:pt x="645" y="508"/>
                    <a:pt x="507" y="646"/>
                    <a:pt x="337" y="6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25" name="Oval 15">
              <a:extLst>
                <a:ext uri="{FF2B5EF4-FFF2-40B4-BE49-F238E27FC236}">
                  <a16:creationId xmlns:a16="http://schemas.microsoft.com/office/drawing/2014/main" id="{FEF1A3D9-7AE3-2647-A950-B4202F8889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9" y="1825"/>
              <a:ext cx="107" cy="1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26" name="Oval 16">
              <a:extLst>
                <a:ext uri="{FF2B5EF4-FFF2-40B4-BE49-F238E27FC236}">
                  <a16:creationId xmlns:a16="http://schemas.microsoft.com/office/drawing/2014/main" id="{9D001FE3-CE11-4748-A20D-63DEA5EE9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825"/>
              <a:ext cx="107" cy="1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27" name="Oval 17">
              <a:extLst>
                <a:ext uri="{FF2B5EF4-FFF2-40B4-BE49-F238E27FC236}">
                  <a16:creationId xmlns:a16="http://schemas.microsoft.com/office/drawing/2014/main" id="{401E84A4-0E51-EB47-A435-560BEC219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" y="1567"/>
              <a:ext cx="107" cy="10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28" name="Oval 18">
              <a:extLst>
                <a:ext uri="{FF2B5EF4-FFF2-40B4-BE49-F238E27FC236}">
                  <a16:creationId xmlns:a16="http://schemas.microsoft.com/office/drawing/2014/main" id="{F52E44C7-155A-C44B-9960-312DD16B66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5" y="1567"/>
              <a:ext cx="107" cy="10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29" name="Oval 19">
              <a:extLst>
                <a:ext uri="{FF2B5EF4-FFF2-40B4-BE49-F238E27FC236}">
                  <a16:creationId xmlns:a16="http://schemas.microsoft.com/office/drawing/2014/main" id="{823A1726-BB98-4340-B2DE-527AFD0911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9" y="1317"/>
              <a:ext cx="107" cy="1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30" name="Oval 20">
              <a:extLst>
                <a:ext uri="{FF2B5EF4-FFF2-40B4-BE49-F238E27FC236}">
                  <a16:creationId xmlns:a16="http://schemas.microsoft.com/office/drawing/2014/main" id="{4752C3C1-ECFD-CA40-9806-C99DE7F01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9" y="1317"/>
              <a:ext cx="106" cy="1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31" name="Oval 21">
              <a:extLst>
                <a:ext uri="{FF2B5EF4-FFF2-40B4-BE49-F238E27FC236}">
                  <a16:creationId xmlns:a16="http://schemas.microsoft.com/office/drawing/2014/main" id="{C2D2F592-0700-AC48-B59B-F389DBE2E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0" y="1137"/>
              <a:ext cx="107" cy="1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32" name="Oval 22">
              <a:extLst>
                <a:ext uri="{FF2B5EF4-FFF2-40B4-BE49-F238E27FC236}">
                  <a16:creationId xmlns:a16="http://schemas.microsoft.com/office/drawing/2014/main" id="{9BC16C5F-92F1-EC4E-9F24-8EF62C09E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6" y="1137"/>
              <a:ext cx="107" cy="1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33" name="Oval 23">
              <a:extLst>
                <a:ext uri="{FF2B5EF4-FFF2-40B4-BE49-F238E27FC236}">
                  <a16:creationId xmlns:a16="http://schemas.microsoft.com/office/drawing/2014/main" id="{31AB13AE-A452-EE45-B010-1745591ED8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9" y="1071"/>
              <a:ext cx="107" cy="10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5CB9E201-2BBB-EE47-869A-3E6284B2E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6" y="1346"/>
              <a:ext cx="347" cy="380"/>
            </a:xfrm>
            <a:custGeom>
              <a:avLst/>
              <a:gdLst>
                <a:gd name="T0" fmla="*/ 72 w 146"/>
                <a:gd name="T1" fmla="*/ 101 h 160"/>
                <a:gd name="T2" fmla="*/ 142 w 146"/>
                <a:gd name="T3" fmla="*/ 22 h 160"/>
                <a:gd name="T4" fmla="*/ 140 w 146"/>
                <a:gd name="T5" fmla="*/ 4 h 160"/>
                <a:gd name="T6" fmla="*/ 123 w 146"/>
                <a:gd name="T7" fmla="*/ 5 h 160"/>
                <a:gd name="T8" fmla="*/ 53 w 146"/>
                <a:gd name="T9" fmla="*/ 85 h 160"/>
                <a:gd name="T10" fmla="*/ 13 w 146"/>
                <a:gd name="T11" fmla="*/ 95 h 160"/>
                <a:gd name="T12" fmla="*/ 17 w 146"/>
                <a:gd name="T13" fmla="*/ 147 h 160"/>
                <a:gd name="T14" fmla="*/ 68 w 146"/>
                <a:gd name="T15" fmla="*/ 143 h 160"/>
                <a:gd name="T16" fmla="*/ 72 w 146"/>
                <a:gd name="T17" fmla="*/ 10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160">
                  <a:moveTo>
                    <a:pt x="72" y="101"/>
                  </a:moveTo>
                  <a:cubicBezTo>
                    <a:pt x="142" y="22"/>
                    <a:pt x="142" y="22"/>
                    <a:pt x="142" y="22"/>
                  </a:cubicBezTo>
                  <a:cubicBezTo>
                    <a:pt x="146" y="17"/>
                    <a:pt x="146" y="9"/>
                    <a:pt x="140" y="4"/>
                  </a:cubicBezTo>
                  <a:cubicBezTo>
                    <a:pt x="135" y="0"/>
                    <a:pt x="127" y="0"/>
                    <a:pt x="123" y="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39" y="80"/>
                    <a:pt x="23" y="84"/>
                    <a:pt x="13" y="95"/>
                  </a:cubicBezTo>
                  <a:cubicBezTo>
                    <a:pt x="0" y="110"/>
                    <a:pt x="1" y="133"/>
                    <a:pt x="17" y="147"/>
                  </a:cubicBezTo>
                  <a:cubicBezTo>
                    <a:pt x="32" y="160"/>
                    <a:pt x="55" y="158"/>
                    <a:pt x="68" y="143"/>
                  </a:cubicBezTo>
                  <a:cubicBezTo>
                    <a:pt x="79" y="131"/>
                    <a:pt x="80" y="114"/>
                    <a:pt x="72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8304123" y="3251605"/>
            <a:ext cx="619665" cy="458758"/>
            <a:chOff x="4168178" y="7799783"/>
            <a:chExt cx="432606" cy="320272"/>
          </a:xfrm>
        </p:grpSpPr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6F0C33B4-95F7-9240-B462-C0659FFBB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2859" y="7799783"/>
              <a:ext cx="404949" cy="320272"/>
            </a:xfrm>
            <a:custGeom>
              <a:avLst/>
              <a:gdLst>
                <a:gd name="T0" fmla="*/ 468 w 502"/>
                <a:gd name="T1" fmla="*/ 364 h 397"/>
                <a:gd name="T2" fmla="*/ 349 w 502"/>
                <a:gd name="T3" fmla="*/ 364 h 397"/>
                <a:gd name="T4" fmla="*/ 349 w 502"/>
                <a:gd name="T5" fmla="*/ 252 h 397"/>
                <a:gd name="T6" fmla="*/ 468 w 502"/>
                <a:gd name="T7" fmla="*/ 252 h 397"/>
                <a:gd name="T8" fmla="*/ 468 w 502"/>
                <a:gd name="T9" fmla="*/ 364 h 397"/>
                <a:gd name="T10" fmla="*/ 152 w 502"/>
                <a:gd name="T11" fmla="*/ 364 h 397"/>
                <a:gd name="T12" fmla="*/ 33 w 502"/>
                <a:gd name="T13" fmla="*/ 364 h 397"/>
                <a:gd name="T14" fmla="*/ 33 w 502"/>
                <a:gd name="T15" fmla="*/ 252 h 397"/>
                <a:gd name="T16" fmla="*/ 152 w 502"/>
                <a:gd name="T17" fmla="*/ 252 h 397"/>
                <a:gd name="T18" fmla="*/ 152 w 502"/>
                <a:gd name="T19" fmla="*/ 364 h 397"/>
                <a:gd name="T20" fmla="*/ 191 w 502"/>
                <a:gd name="T21" fmla="*/ 34 h 397"/>
                <a:gd name="T22" fmla="*/ 310 w 502"/>
                <a:gd name="T23" fmla="*/ 34 h 397"/>
                <a:gd name="T24" fmla="*/ 310 w 502"/>
                <a:gd name="T25" fmla="*/ 145 h 397"/>
                <a:gd name="T26" fmla="*/ 191 w 502"/>
                <a:gd name="T27" fmla="*/ 145 h 397"/>
                <a:gd name="T28" fmla="*/ 191 w 502"/>
                <a:gd name="T29" fmla="*/ 34 h 397"/>
                <a:gd name="T30" fmla="*/ 485 w 502"/>
                <a:gd name="T31" fmla="*/ 219 h 397"/>
                <a:gd name="T32" fmla="*/ 332 w 502"/>
                <a:gd name="T33" fmla="*/ 219 h 397"/>
                <a:gd name="T34" fmla="*/ 316 w 502"/>
                <a:gd name="T35" fmla="*/ 236 h 397"/>
                <a:gd name="T36" fmla="*/ 316 w 502"/>
                <a:gd name="T37" fmla="*/ 291 h 397"/>
                <a:gd name="T38" fmla="*/ 267 w 502"/>
                <a:gd name="T39" fmla="*/ 291 h 397"/>
                <a:gd name="T40" fmla="*/ 267 w 502"/>
                <a:gd name="T41" fmla="*/ 179 h 397"/>
                <a:gd name="T42" fmla="*/ 327 w 502"/>
                <a:gd name="T43" fmla="*/ 179 h 397"/>
                <a:gd name="T44" fmla="*/ 343 w 502"/>
                <a:gd name="T45" fmla="*/ 162 h 397"/>
                <a:gd name="T46" fmla="*/ 343 w 502"/>
                <a:gd name="T47" fmla="*/ 17 h 397"/>
                <a:gd name="T48" fmla="*/ 327 w 502"/>
                <a:gd name="T49" fmla="*/ 0 h 397"/>
                <a:gd name="T50" fmla="*/ 174 w 502"/>
                <a:gd name="T51" fmla="*/ 0 h 397"/>
                <a:gd name="T52" fmla="*/ 157 w 502"/>
                <a:gd name="T53" fmla="*/ 17 h 397"/>
                <a:gd name="T54" fmla="*/ 157 w 502"/>
                <a:gd name="T55" fmla="*/ 162 h 397"/>
                <a:gd name="T56" fmla="*/ 174 w 502"/>
                <a:gd name="T57" fmla="*/ 179 h 397"/>
                <a:gd name="T58" fmla="*/ 234 w 502"/>
                <a:gd name="T59" fmla="*/ 179 h 397"/>
                <a:gd name="T60" fmla="*/ 234 w 502"/>
                <a:gd name="T61" fmla="*/ 291 h 397"/>
                <a:gd name="T62" fmla="*/ 186 w 502"/>
                <a:gd name="T63" fmla="*/ 291 h 397"/>
                <a:gd name="T64" fmla="*/ 186 w 502"/>
                <a:gd name="T65" fmla="*/ 236 h 397"/>
                <a:gd name="T66" fmla="*/ 169 w 502"/>
                <a:gd name="T67" fmla="*/ 219 h 397"/>
                <a:gd name="T68" fmla="*/ 16 w 502"/>
                <a:gd name="T69" fmla="*/ 219 h 397"/>
                <a:gd name="T70" fmla="*/ 0 w 502"/>
                <a:gd name="T71" fmla="*/ 236 h 397"/>
                <a:gd name="T72" fmla="*/ 0 w 502"/>
                <a:gd name="T73" fmla="*/ 381 h 397"/>
                <a:gd name="T74" fmla="*/ 16 w 502"/>
                <a:gd name="T75" fmla="*/ 397 h 397"/>
                <a:gd name="T76" fmla="*/ 169 w 502"/>
                <a:gd name="T77" fmla="*/ 397 h 397"/>
                <a:gd name="T78" fmla="*/ 186 w 502"/>
                <a:gd name="T79" fmla="*/ 381 h 397"/>
                <a:gd name="T80" fmla="*/ 186 w 502"/>
                <a:gd name="T81" fmla="*/ 325 h 397"/>
                <a:gd name="T82" fmla="*/ 316 w 502"/>
                <a:gd name="T83" fmla="*/ 325 h 397"/>
                <a:gd name="T84" fmla="*/ 316 w 502"/>
                <a:gd name="T85" fmla="*/ 381 h 397"/>
                <a:gd name="T86" fmla="*/ 332 w 502"/>
                <a:gd name="T87" fmla="*/ 397 h 397"/>
                <a:gd name="T88" fmla="*/ 485 w 502"/>
                <a:gd name="T89" fmla="*/ 397 h 397"/>
                <a:gd name="T90" fmla="*/ 502 w 502"/>
                <a:gd name="T91" fmla="*/ 381 h 397"/>
                <a:gd name="T92" fmla="*/ 502 w 502"/>
                <a:gd name="T93" fmla="*/ 236 h 397"/>
                <a:gd name="T94" fmla="*/ 485 w 502"/>
                <a:gd name="T95" fmla="*/ 219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2" h="397">
                  <a:moveTo>
                    <a:pt x="468" y="364"/>
                  </a:moveTo>
                  <a:cubicBezTo>
                    <a:pt x="349" y="364"/>
                    <a:pt x="349" y="364"/>
                    <a:pt x="349" y="364"/>
                  </a:cubicBezTo>
                  <a:cubicBezTo>
                    <a:pt x="349" y="252"/>
                    <a:pt x="349" y="252"/>
                    <a:pt x="349" y="252"/>
                  </a:cubicBezTo>
                  <a:cubicBezTo>
                    <a:pt x="468" y="252"/>
                    <a:pt x="468" y="252"/>
                    <a:pt x="468" y="252"/>
                  </a:cubicBezTo>
                  <a:cubicBezTo>
                    <a:pt x="468" y="364"/>
                    <a:pt x="468" y="364"/>
                    <a:pt x="468" y="364"/>
                  </a:cubicBezTo>
                  <a:close/>
                  <a:moveTo>
                    <a:pt x="152" y="364"/>
                  </a:moveTo>
                  <a:cubicBezTo>
                    <a:pt x="33" y="364"/>
                    <a:pt x="33" y="364"/>
                    <a:pt x="33" y="364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152" y="252"/>
                    <a:pt x="152" y="252"/>
                    <a:pt x="152" y="252"/>
                  </a:cubicBezTo>
                  <a:cubicBezTo>
                    <a:pt x="152" y="364"/>
                    <a:pt x="152" y="364"/>
                    <a:pt x="152" y="364"/>
                  </a:cubicBezTo>
                  <a:close/>
                  <a:moveTo>
                    <a:pt x="191" y="34"/>
                  </a:moveTo>
                  <a:cubicBezTo>
                    <a:pt x="310" y="34"/>
                    <a:pt x="310" y="34"/>
                    <a:pt x="310" y="34"/>
                  </a:cubicBezTo>
                  <a:cubicBezTo>
                    <a:pt x="310" y="145"/>
                    <a:pt x="310" y="145"/>
                    <a:pt x="310" y="145"/>
                  </a:cubicBezTo>
                  <a:cubicBezTo>
                    <a:pt x="191" y="145"/>
                    <a:pt x="191" y="145"/>
                    <a:pt x="191" y="145"/>
                  </a:cubicBezTo>
                  <a:cubicBezTo>
                    <a:pt x="191" y="34"/>
                    <a:pt x="191" y="34"/>
                    <a:pt x="191" y="34"/>
                  </a:cubicBezTo>
                  <a:close/>
                  <a:moveTo>
                    <a:pt x="485" y="219"/>
                  </a:moveTo>
                  <a:cubicBezTo>
                    <a:pt x="332" y="219"/>
                    <a:pt x="332" y="219"/>
                    <a:pt x="332" y="219"/>
                  </a:cubicBezTo>
                  <a:cubicBezTo>
                    <a:pt x="323" y="219"/>
                    <a:pt x="316" y="226"/>
                    <a:pt x="316" y="236"/>
                  </a:cubicBezTo>
                  <a:cubicBezTo>
                    <a:pt x="316" y="291"/>
                    <a:pt x="316" y="291"/>
                    <a:pt x="316" y="291"/>
                  </a:cubicBezTo>
                  <a:cubicBezTo>
                    <a:pt x="267" y="291"/>
                    <a:pt x="267" y="291"/>
                    <a:pt x="267" y="291"/>
                  </a:cubicBezTo>
                  <a:cubicBezTo>
                    <a:pt x="267" y="179"/>
                    <a:pt x="267" y="179"/>
                    <a:pt x="267" y="179"/>
                  </a:cubicBezTo>
                  <a:cubicBezTo>
                    <a:pt x="327" y="179"/>
                    <a:pt x="327" y="179"/>
                    <a:pt x="327" y="179"/>
                  </a:cubicBezTo>
                  <a:cubicBezTo>
                    <a:pt x="336" y="179"/>
                    <a:pt x="343" y="171"/>
                    <a:pt x="343" y="162"/>
                  </a:cubicBezTo>
                  <a:cubicBezTo>
                    <a:pt x="343" y="17"/>
                    <a:pt x="343" y="17"/>
                    <a:pt x="343" y="17"/>
                  </a:cubicBezTo>
                  <a:cubicBezTo>
                    <a:pt x="343" y="8"/>
                    <a:pt x="336" y="0"/>
                    <a:pt x="327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5" y="0"/>
                    <a:pt x="157" y="8"/>
                    <a:pt x="157" y="17"/>
                  </a:cubicBezTo>
                  <a:cubicBezTo>
                    <a:pt x="157" y="162"/>
                    <a:pt x="157" y="162"/>
                    <a:pt x="157" y="162"/>
                  </a:cubicBezTo>
                  <a:cubicBezTo>
                    <a:pt x="157" y="171"/>
                    <a:pt x="165" y="179"/>
                    <a:pt x="174" y="179"/>
                  </a:cubicBezTo>
                  <a:cubicBezTo>
                    <a:pt x="234" y="179"/>
                    <a:pt x="234" y="179"/>
                    <a:pt x="234" y="179"/>
                  </a:cubicBezTo>
                  <a:cubicBezTo>
                    <a:pt x="234" y="291"/>
                    <a:pt x="234" y="291"/>
                    <a:pt x="234" y="291"/>
                  </a:cubicBezTo>
                  <a:cubicBezTo>
                    <a:pt x="186" y="291"/>
                    <a:pt x="186" y="291"/>
                    <a:pt x="186" y="291"/>
                  </a:cubicBezTo>
                  <a:cubicBezTo>
                    <a:pt x="186" y="236"/>
                    <a:pt x="186" y="236"/>
                    <a:pt x="186" y="236"/>
                  </a:cubicBezTo>
                  <a:cubicBezTo>
                    <a:pt x="186" y="226"/>
                    <a:pt x="178" y="219"/>
                    <a:pt x="169" y="219"/>
                  </a:cubicBezTo>
                  <a:cubicBezTo>
                    <a:pt x="16" y="219"/>
                    <a:pt x="16" y="219"/>
                    <a:pt x="16" y="219"/>
                  </a:cubicBezTo>
                  <a:cubicBezTo>
                    <a:pt x="7" y="219"/>
                    <a:pt x="0" y="226"/>
                    <a:pt x="0" y="236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90"/>
                    <a:pt x="7" y="397"/>
                    <a:pt x="16" y="397"/>
                  </a:cubicBezTo>
                  <a:cubicBezTo>
                    <a:pt x="169" y="397"/>
                    <a:pt x="169" y="397"/>
                    <a:pt x="169" y="397"/>
                  </a:cubicBezTo>
                  <a:cubicBezTo>
                    <a:pt x="178" y="397"/>
                    <a:pt x="186" y="390"/>
                    <a:pt x="186" y="381"/>
                  </a:cubicBezTo>
                  <a:cubicBezTo>
                    <a:pt x="186" y="325"/>
                    <a:pt x="186" y="325"/>
                    <a:pt x="186" y="325"/>
                  </a:cubicBezTo>
                  <a:cubicBezTo>
                    <a:pt x="316" y="325"/>
                    <a:pt x="316" y="325"/>
                    <a:pt x="316" y="325"/>
                  </a:cubicBezTo>
                  <a:cubicBezTo>
                    <a:pt x="316" y="381"/>
                    <a:pt x="316" y="381"/>
                    <a:pt x="316" y="381"/>
                  </a:cubicBezTo>
                  <a:cubicBezTo>
                    <a:pt x="316" y="390"/>
                    <a:pt x="323" y="397"/>
                    <a:pt x="332" y="397"/>
                  </a:cubicBezTo>
                  <a:cubicBezTo>
                    <a:pt x="485" y="397"/>
                    <a:pt x="485" y="397"/>
                    <a:pt x="485" y="397"/>
                  </a:cubicBezTo>
                  <a:cubicBezTo>
                    <a:pt x="494" y="397"/>
                    <a:pt x="502" y="390"/>
                    <a:pt x="502" y="381"/>
                  </a:cubicBezTo>
                  <a:cubicBezTo>
                    <a:pt x="502" y="236"/>
                    <a:pt x="502" y="236"/>
                    <a:pt x="502" y="236"/>
                  </a:cubicBezTo>
                  <a:cubicBezTo>
                    <a:pt x="502" y="226"/>
                    <a:pt x="494" y="219"/>
                    <a:pt x="485" y="2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CFF7A008-A65B-E249-B2A8-DB3815AE6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8178" y="7817538"/>
              <a:ext cx="107213" cy="108237"/>
            </a:xfrm>
            <a:custGeom>
              <a:avLst/>
              <a:gdLst>
                <a:gd name="T0" fmla="*/ 55 w 133"/>
                <a:gd name="T1" fmla="*/ 106 h 134"/>
                <a:gd name="T2" fmla="*/ 55 w 133"/>
                <a:gd name="T3" fmla="*/ 129 h 134"/>
                <a:gd name="T4" fmla="*/ 67 w 133"/>
                <a:gd name="T5" fmla="*/ 134 h 134"/>
                <a:gd name="T6" fmla="*/ 79 w 133"/>
                <a:gd name="T7" fmla="*/ 129 h 134"/>
                <a:gd name="T8" fmla="*/ 128 w 133"/>
                <a:gd name="T9" fmla="*/ 80 h 134"/>
                <a:gd name="T10" fmla="*/ 129 w 133"/>
                <a:gd name="T11" fmla="*/ 79 h 134"/>
                <a:gd name="T12" fmla="*/ 129 w 133"/>
                <a:gd name="T13" fmla="*/ 79 h 134"/>
                <a:gd name="T14" fmla="*/ 129 w 133"/>
                <a:gd name="T15" fmla="*/ 79 h 134"/>
                <a:gd name="T16" fmla="*/ 130 w 133"/>
                <a:gd name="T17" fmla="*/ 78 h 134"/>
                <a:gd name="T18" fmla="*/ 130 w 133"/>
                <a:gd name="T19" fmla="*/ 77 h 134"/>
                <a:gd name="T20" fmla="*/ 130 w 133"/>
                <a:gd name="T21" fmla="*/ 77 h 134"/>
                <a:gd name="T22" fmla="*/ 131 w 133"/>
                <a:gd name="T23" fmla="*/ 77 h 134"/>
                <a:gd name="T24" fmla="*/ 131 w 133"/>
                <a:gd name="T25" fmla="*/ 76 h 134"/>
                <a:gd name="T26" fmla="*/ 131 w 133"/>
                <a:gd name="T27" fmla="*/ 76 h 134"/>
                <a:gd name="T28" fmla="*/ 132 w 133"/>
                <a:gd name="T29" fmla="*/ 75 h 134"/>
                <a:gd name="T30" fmla="*/ 132 w 133"/>
                <a:gd name="T31" fmla="*/ 74 h 134"/>
                <a:gd name="T32" fmla="*/ 132 w 133"/>
                <a:gd name="T33" fmla="*/ 74 h 134"/>
                <a:gd name="T34" fmla="*/ 132 w 133"/>
                <a:gd name="T35" fmla="*/ 74 h 134"/>
                <a:gd name="T36" fmla="*/ 132 w 133"/>
                <a:gd name="T37" fmla="*/ 73 h 134"/>
                <a:gd name="T38" fmla="*/ 132 w 133"/>
                <a:gd name="T39" fmla="*/ 73 h 134"/>
                <a:gd name="T40" fmla="*/ 133 w 133"/>
                <a:gd name="T41" fmla="*/ 72 h 134"/>
                <a:gd name="T42" fmla="*/ 133 w 133"/>
                <a:gd name="T43" fmla="*/ 71 h 134"/>
                <a:gd name="T44" fmla="*/ 133 w 133"/>
                <a:gd name="T45" fmla="*/ 71 h 134"/>
                <a:gd name="T46" fmla="*/ 133 w 133"/>
                <a:gd name="T47" fmla="*/ 70 h 134"/>
                <a:gd name="T48" fmla="*/ 133 w 133"/>
                <a:gd name="T49" fmla="*/ 70 h 134"/>
                <a:gd name="T50" fmla="*/ 133 w 133"/>
                <a:gd name="T51" fmla="*/ 70 h 134"/>
                <a:gd name="T52" fmla="*/ 133 w 133"/>
                <a:gd name="T53" fmla="*/ 69 h 134"/>
                <a:gd name="T54" fmla="*/ 133 w 133"/>
                <a:gd name="T55" fmla="*/ 68 h 134"/>
                <a:gd name="T56" fmla="*/ 133 w 133"/>
                <a:gd name="T57" fmla="*/ 68 h 134"/>
                <a:gd name="T58" fmla="*/ 133 w 133"/>
                <a:gd name="T59" fmla="*/ 68 h 134"/>
                <a:gd name="T60" fmla="*/ 133 w 133"/>
                <a:gd name="T61" fmla="*/ 67 h 134"/>
                <a:gd name="T62" fmla="*/ 133 w 133"/>
                <a:gd name="T63" fmla="*/ 66 h 134"/>
                <a:gd name="T64" fmla="*/ 133 w 133"/>
                <a:gd name="T65" fmla="*/ 66 h 134"/>
                <a:gd name="T66" fmla="*/ 133 w 133"/>
                <a:gd name="T67" fmla="*/ 66 h 134"/>
                <a:gd name="T68" fmla="*/ 133 w 133"/>
                <a:gd name="T69" fmla="*/ 65 h 134"/>
                <a:gd name="T70" fmla="*/ 133 w 133"/>
                <a:gd name="T71" fmla="*/ 65 h 134"/>
                <a:gd name="T72" fmla="*/ 133 w 133"/>
                <a:gd name="T73" fmla="*/ 64 h 134"/>
                <a:gd name="T74" fmla="*/ 132 w 133"/>
                <a:gd name="T75" fmla="*/ 63 h 134"/>
                <a:gd name="T76" fmla="*/ 132 w 133"/>
                <a:gd name="T77" fmla="*/ 63 h 134"/>
                <a:gd name="T78" fmla="*/ 132 w 133"/>
                <a:gd name="T79" fmla="*/ 62 h 134"/>
                <a:gd name="T80" fmla="*/ 132 w 133"/>
                <a:gd name="T81" fmla="*/ 62 h 134"/>
                <a:gd name="T82" fmla="*/ 132 w 133"/>
                <a:gd name="T83" fmla="*/ 62 h 134"/>
                <a:gd name="T84" fmla="*/ 132 w 133"/>
                <a:gd name="T85" fmla="*/ 61 h 134"/>
                <a:gd name="T86" fmla="*/ 131 w 133"/>
                <a:gd name="T87" fmla="*/ 60 h 134"/>
                <a:gd name="T88" fmla="*/ 131 w 133"/>
                <a:gd name="T89" fmla="*/ 60 h 134"/>
                <a:gd name="T90" fmla="*/ 131 w 133"/>
                <a:gd name="T91" fmla="*/ 59 h 134"/>
                <a:gd name="T92" fmla="*/ 130 w 133"/>
                <a:gd name="T93" fmla="*/ 59 h 134"/>
                <a:gd name="T94" fmla="*/ 130 w 133"/>
                <a:gd name="T95" fmla="*/ 59 h 134"/>
                <a:gd name="T96" fmla="*/ 130 w 133"/>
                <a:gd name="T97" fmla="*/ 58 h 134"/>
                <a:gd name="T98" fmla="*/ 129 w 133"/>
                <a:gd name="T99" fmla="*/ 57 h 134"/>
                <a:gd name="T100" fmla="*/ 129 w 133"/>
                <a:gd name="T101" fmla="*/ 57 h 134"/>
                <a:gd name="T102" fmla="*/ 129 w 133"/>
                <a:gd name="T103" fmla="*/ 56 h 134"/>
                <a:gd name="T104" fmla="*/ 128 w 133"/>
                <a:gd name="T105" fmla="*/ 56 h 134"/>
                <a:gd name="T106" fmla="*/ 79 w 133"/>
                <a:gd name="T107" fmla="*/ 7 h 134"/>
                <a:gd name="T108" fmla="*/ 55 w 133"/>
                <a:gd name="T109" fmla="*/ 7 h 134"/>
                <a:gd name="T110" fmla="*/ 55 w 133"/>
                <a:gd name="T111" fmla="*/ 30 h 134"/>
                <a:gd name="T112" fmla="*/ 76 w 133"/>
                <a:gd name="T113" fmla="*/ 51 h 134"/>
                <a:gd name="T114" fmla="*/ 17 w 133"/>
                <a:gd name="T115" fmla="*/ 51 h 134"/>
                <a:gd name="T116" fmla="*/ 0 w 133"/>
                <a:gd name="T117" fmla="*/ 68 h 134"/>
                <a:gd name="T118" fmla="*/ 17 w 133"/>
                <a:gd name="T119" fmla="*/ 85 h 134"/>
                <a:gd name="T120" fmla="*/ 76 w 133"/>
                <a:gd name="T121" fmla="*/ 85 h 134"/>
                <a:gd name="T122" fmla="*/ 55 w 133"/>
                <a:gd name="T123" fmla="*/ 10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3" h="134">
                  <a:moveTo>
                    <a:pt x="55" y="106"/>
                  </a:moveTo>
                  <a:cubicBezTo>
                    <a:pt x="49" y="112"/>
                    <a:pt x="49" y="123"/>
                    <a:pt x="55" y="129"/>
                  </a:cubicBezTo>
                  <a:cubicBezTo>
                    <a:pt x="59" y="133"/>
                    <a:pt x="63" y="134"/>
                    <a:pt x="67" y="134"/>
                  </a:cubicBezTo>
                  <a:cubicBezTo>
                    <a:pt x="71" y="134"/>
                    <a:pt x="76" y="133"/>
                    <a:pt x="79" y="129"/>
                  </a:cubicBezTo>
                  <a:cubicBezTo>
                    <a:pt x="128" y="80"/>
                    <a:pt x="128" y="80"/>
                    <a:pt x="128" y="80"/>
                  </a:cubicBezTo>
                  <a:cubicBezTo>
                    <a:pt x="128" y="80"/>
                    <a:pt x="128" y="80"/>
                    <a:pt x="129" y="79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30" y="78"/>
                    <a:pt x="130" y="78"/>
                    <a:pt x="130" y="78"/>
                  </a:cubicBezTo>
                  <a:cubicBezTo>
                    <a:pt x="130" y="78"/>
                    <a:pt x="130" y="78"/>
                    <a:pt x="130" y="77"/>
                  </a:cubicBezTo>
                  <a:cubicBezTo>
                    <a:pt x="130" y="77"/>
                    <a:pt x="130" y="77"/>
                    <a:pt x="130" y="77"/>
                  </a:cubicBezTo>
                  <a:cubicBezTo>
                    <a:pt x="131" y="77"/>
                    <a:pt x="131" y="77"/>
                    <a:pt x="131" y="77"/>
                  </a:cubicBezTo>
                  <a:cubicBezTo>
                    <a:pt x="131" y="76"/>
                    <a:pt x="131" y="76"/>
                    <a:pt x="131" y="76"/>
                  </a:cubicBezTo>
                  <a:cubicBezTo>
                    <a:pt x="131" y="76"/>
                    <a:pt x="131" y="76"/>
                    <a:pt x="131" y="76"/>
                  </a:cubicBezTo>
                  <a:cubicBezTo>
                    <a:pt x="131" y="76"/>
                    <a:pt x="131" y="75"/>
                    <a:pt x="132" y="75"/>
                  </a:cubicBezTo>
                  <a:cubicBezTo>
                    <a:pt x="132" y="75"/>
                    <a:pt x="132" y="75"/>
                    <a:pt x="132" y="74"/>
                  </a:cubicBezTo>
                  <a:cubicBezTo>
                    <a:pt x="132" y="74"/>
                    <a:pt x="132" y="74"/>
                    <a:pt x="132" y="74"/>
                  </a:cubicBezTo>
                  <a:cubicBezTo>
                    <a:pt x="132" y="74"/>
                    <a:pt x="132" y="74"/>
                    <a:pt x="132" y="74"/>
                  </a:cubicBezTo>
                  <a:cubicBezTo>
                    <a:pt x="132" y="73"/>
                    <a:pt x="132" y="73"/>
                    <a:pt x="132" y="73"/>
                  </a:cubicBezTo>
                  <a:cubicBezTo>
                    <a:pt x="132" y="73"/>
                    <a:pt x="132" y="73"/>
                    <a:pt x="132" y="73"/>
                  </a:cubicBezTo>
                  <a:cubicBezTo>
                    <a:pt x="132" y="73"/>
                    <a:pt x="133" y="72"/>
                    <a:pt x="133" y="72"/>
                  </a:cubicBezTo>
                  <a:cubicBezTo>
                    <a:pt x="133" y="72"/>
                    <a:pt x="133" y="72"/>
                    <a:pt x="133" y="71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133" y="71"/>
                    <a:pt x="133" y="71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69"/>
                    <a:pt x="133" y="69"/>
                    <a:pt x="133" y="69"/>
                  </a:cubicBezTo>
                  <a:cubicBezTo>
                    <a:pt x="133" y="69"/>
                    <a:pt x="133" y="68"/>
                    <a:pt x="133" y="68"/>
                  </a:cubicBezTo>
                  <a:cubicBezTo>
                    <a:pt x="133" y="68"/>
                    <a:pt x="133" y="68"/>
                    <a:pt x="133" y="68"/>
                  </a:cubicBezTo>
                  <a:cubicBezTo>
                    <a:pt x="133" y="68"/>
                    <a:pt x="133" y="68"/>
                    <a:pt x="133" y="68"/>
                  </a:cubicBezTo>
                  <a:cubicBezTo>
                    <a:pt x="133" y="68"/>
                    <a:pt x="133" y="67"/>
                    <a:pt x="133" y="67"/>
                  </a:cubicBezTo>
                  <a:cubicBezTo>
                    <a:pt x="133" y="67"/>
                    <a:pt x="133" y="67"/>
                    <a:pt x="133" y="66"/>
                  </a:cubicBezTo>
                  <a:cubicBezTo>
                    <a:pt x="133" y="66"/>
                    <a:pt x="133" y="66"/>
                    <a:pt x="133" y="66"/>
                  </a:cubicBezTo>
                  <a:cubicBezTo>
                    <a:pt x="133" y="66"/>
                    <a:pt x="133" y="66"/>
                    <a:pt x="133" y="66"/>
                  </a:cubicBezTo>
                  <a:cubicBezTo>
                    <a:pt x="133" y="65"/>
                    <a:pt x="133" y="65"/>
                    <a:pt x="133" y="65"/>
                  </a:cubicBezTo>
                  <a:cubicBezTo>
                    <a:pt x="133" y="65"/>
                    <a:pt x="133" y="65"/>
                    <a:pt x="133" y="65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3" y="64"/>
                    <a:pt x="132" y="63"/>
                    <a:pt x="132" y="63"/>
                  </a:cubicBezTo>
                  <a:cubicBezTo>
                    <a:pt x="132" y="63"/>
                    <a:pt x="132" y="63"/>
                    <a:pt x="132" y="63"/>
                  </a:cubicBezTo>
                  <a:cubicBezTo>
                    <a:pt x="132" y="63"/>
                    <a:pt x="132" y="63"/>
                    <a:pt x="132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2" y="61"/>
                    <a:pt x="132" y="61"/>
                    <a:pt x="132" y="61"/>
                  </a:cubicBezTo>
                  <a:cubicBezTo>
                    <a:pt x="131" y="61"/>
                    <a:pt x="131" y="60"/>
                    <a:pt x="131" y="60"/>
                  </a:cubicBezTo>
                  <a:cubicBezTo>
                    <a:pt x="131" y="60"/>
                    <a:pt x="131" y="60"/>
                    <a:pt x="131" y="60"/>
                  </a:cubicBezTo>
                  <a:cubicBezTo>
                    <a:pt x="131" y="60"/>
                    <a:pt x="131" y="60"/>
                    <a:pt x="131" y="59"/>
                  </a:cubicBezTo>
                  <a:cubicBezTo>
                    <a:pt x="131" y="59"/>
                    <a:pt x="131" y="59"/>
                    <a:pt x="130" y="59"/>
                  </a:cubicBezTo>
                  <a:cubicBezTo>
                    <a:pt x="130" y="59"/>
                    <a:pt x="130" y="59"/>
                    <a:pt x="130" y="59"/>
                  </a:cubicBezTo>
                  <a:cubicBezTo>
                    <a:pt x="130" y="58"/>
                    <a:pt x="130" y="58"/>
                    <a:pt x="130" y="58"/>
                  </a:cubicBezTo>
                  <a:cubicBezTo>
                    <a:pt x="130" y="58"/>
                    <a:pt x="130" y="58"/>
                    <a:pt x="129" y="57"/>
                  </a:cubicBezTo>
                  <a:cubicBezTo>
                    <a:pt x="129" y="57"/>
                    <a:pt x="129" y="57"/>
                    <a:pt x="129" y="57"/>
                  </a:cubicBezTo>
                  <a:cubicBezTo>
                    <a:pt x="129" y="57"/>
                    <a:pt x="129" y="57"/>
                    <a:pt x="129" y="56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3" y="0"/>
                    <a:pt x="62" y="0"/>
                    <a:pt x="55" y="7"/>
                  </a:cubicBezTo>
                  <a:cubicBezTo>
                    <a:pt x="49" y="13"/>
                    <a:pt x="49" y="24"/>
                    <a:pt x="55" y="30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8" y="51"/>
                    <a:pt x="0" y="59"/>
                    <a:pt x="0" y="68"/>
                  </a:cubicBezTo>
                  <a:cubicBezTo>
                    <a:pt x="0" y="77"/>
                    <a:pt x="8" y="85"/>
                    <a:pt x="1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55" y="106"/>
                    <a:pt x="55" y="106"/>
                    <a:pt x="55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6371DF21-3E5B-B247-BBB0-761F8FBB6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4255" y="7817538"/>
              <a:ext cx="106529" cy="108237"/>
            </a:xfrm>
            <a:custGeom>
              <a:avLst/>
              <a:gdLst>
                <a:gd name="T0" fmla="*/ 57 w 132"/>
                <a:gd name="T1" fmla="*/ 51 h 134"/>
                <a:gd name="T2" fmla="*/ 77 w 132"/>
                <a:gd name="T3" fmla="*/ 7 h 134"/>
                <a:gd name="T4" fmla="*/ 5 w 132"/>
                <a:gd name="T5" fmla="*/ 56 h 134"/>
                <a:gd name="T6" fmla="*/ 5 w 132"/>
                <a:gd name="T7" fmla="*/ 56 h 134"/>
                <a:gd name="T8" fmla="*/ 5 w 132"/>
                <a:gd name="T9" fmla="*/ 56 h 134"/>
                <a:gd name="T10" fmla="*/ 4 w 132"/>
                <a:gd name="T11" fmla="*/ 56 h 134"/>
                <a:gd name="T12" fmla="*/ 3 w 132"/>
                <a:gd name="T13" fmla="*/ 57 h 134"/>
                <a:gd name="T14" fmla="*/ 3 w 132"/>
                <a:gd name="T15" fmla="*/ 59 h 134"/>
                <a:gd name="T16" fmla="*/ 2 w 132"/>
                <a:gd name="T17" fmla="*/ 59 h 134"/>
                <a:gd name="T18" fmla="*/ 2 w 132"/>
                <a:gd name="T19" fmla="*/ 60 h 134"/>
                <a:gd name="T20" fmla="*/ 1 w 132"/>
                <a:gd name="T21" fmla="*/ 62 h 134"/>
                <a:gd name="T22" fmla="*/ 1 w 132"/>
                <a:gd name="T23" fmla="*/ 62 h 134"/>
                <a:gd name="T24" fmla="*/ 0 w 132"/>
                <a:gd name="T25" fmla="*/ 63 h 134"/>
                <a:gd name="T26" fmla="*/ 0 w 132"/>
                <a:gd name="T27" fmla="*/ 65 h 134"/>
                <a:gd name="T28" fmla="*/ 0 w 132"/>
                <a:gd name="T29" fmla="*/ 66 h 134"/>
                <a:gd name="T30" fmla="*/ 0 w 132"/>
                <a:gd name="T31" fmla="*/ 66 h 134"/>
                <a:gd name="T32" fmla="*/ 0 w 132"/>
                <a:gd name="T33" fmla="*/ 68 h 134"/>
                <a:gd name="T34" fmla="*/ 0 w 132"/>
                <a:gd name="T35" fmla="*/ 68 h 134"/>
                <a:gd name="T36" fmla="*/ 0 w 132"/>
                <a:gd name="T37" fmla="*/ 70 h 134"/>
                <a:gd name="T38" fmla="*/ 0 w 132"/>
                <a:gd name="T39" fmla="*/ 70 h 134"/>
                <a:gd name="T40" fmla="*/ 0 w 132"/>
                <a:gd name="T41" fmla="*/ 71 h 134"/>
                <a:gd name="T42" fmla="*/ 0 w 132"/>
                <a:gd name="T43" fmla="*/ 73 h 134"/>
                <a:gd name="T44" fmla="*/ 1 w 132"/>
                <a:gd name="T45" fmla="*/ 74 h 134"/>
                <a:gd name="T46" fmla="*/ 1 w 132"/>
                <a:gd name="T47" fmla="*/ 74 h 134"/>
                <a:gd name="T48" fmla="*/ 2 w 132"/>
                <a:gd name="T49" fmla="*/ 76 h 134"/>
                <a:gd name="T50" fmla="*/ 2 w 132"/>
                <a:gd name="T51" fmla="*/ 77 h 134"/>
                <a:gd name="T52" fmla="*/ 3 w 132"/>
                <a:gd name="T53" fmla="*/ 77 h 134"/>
                <a:gd name="T54" fmla="*/ 3 w 132"/>
                <a:gd name="T55" fmla="*/ 79 h 134"/>
                <a:gd name="T56" fmla="*/ 4 w 132"/>
                <a:gd name="T57" fmla="*/ 79 h 134"/>
                <a:gd name="T58" fmla="*/ 5 w 132"/>
                <a:gd name="T59" fmla="*/ 80 h 134"/>
                <a:gd name="T60" fmla="*/ 5 w 132"/>
                <a:gd name="T61" fmla="*/ 80 h 134"/>
                <a:gd name="T62" fmla="*/ 5 w 132"/>
                <a:gd name="T63" fmla="*/ 80 h 134"/>
                <a:gd name="T64" fmla="*/ 66 w 132"/>
                <a:gd name="T65" fmla="*/ 134 h 134"/>
                <a:gd name="T66" fmla="*/ 78 w 132"/>
                <a:gd name="T67" fmla="*/ 106 h 134"/>
                <a:gd name="T68" fmla="*/ 116 w 132"/>
                <a:gd name="T69" fmla="*/ 85 h 134"/>
                <a:gd name="T70" fmla="*/ 116 w 132"/>
                <a:gd name="T71" fmla="*/ 5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2" h="134">
                  <a:moveTo>
                    <a:pt x="116" y="51"/>
                  </a:moveTo>
                  <a:cubicBezTo>
                    <a:pt x="57" y="51"/>
                    <a:pt x="57" y="51"/>
                    <a:pt x="57" y="51"/>
                  </a:cubicBezTo>
                  <a:cubicBezTo>
                    <a:pt x="78" y="30"/>
                    <a:pt x="78" y="30"/>
                    <a:pt x="78" y="30"/>
                  </a:cubicBezTo>
                  <a:cubicBezTo>
                    <a:pt x="84" y="24"/>
                    <a:pt x="84" y="13"/>
                    <a:pt x="77" y="7"/>
                  </a:cubicBezTo>
                  <a:cubicBezTo>
                    <a:pt x="71" y="0"/>
                    <a:pt x="60" y="0"/>
                    <a:pt x="54" y="7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7"/>
                    <a:pt x="4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60"/>
                    <a:pt x="1" y="61"/>
                    <a:pt x="1" y="61"/>
                  </a:cubicBezTo>
                  <a:cubicBezTo>
                    <a:pt x="1" y="61"/>
                    <a:pt x="1" y="61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" y="63"/>
                    <a:pt x="0" y="63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4"/>
                    <a:pt x="0" y="64"/>
                  </a:cubicBezTo>
                  <a:cubicBezTo>
                    <a:pt x="0" y="64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1" y="73"/>
                    <a:pt x="1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5"/>
                    <a:pt x="1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7"/>
                    <a:pt x="3" y="77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3" y="78"/>
                    <a:pt x="3" y="78"/>
                    <a:pt x="3" y="7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4" y="80"/>
                    <a:pt x="5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57" y="133"/>
                    <a:pt x="61" y="134"/>
                    <a:pt x="66" y="134"/>
                  </a:cubicBezTo>
                  <a:cubicBezTo>
                    <a:pt x="70" y="134"/>
                    <a:pt x="74" y="133"/>
                    <a:pt x="77" y="129"/>
                  </a:cubicBezTo>
                  <a:cubicBezTo>
                    <a:pt x="84" y="123"/>
                    <a:pt x="84" y="112"/>
                    <a:pt x="78" y="106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25" y="85"/>
                    <a:pt x="132" y="77"/>
                    <a:pt x="132" y="68"/>
                  </a:cubicBezTo>
                  <a:cubicBezTo>
                    <a:pt x="132" y="59"/>
                    <a:pt x="125" y="51"/>
                    <a:pt x="116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Telstra Akkurat Light" panose="020B0404020101020102" pitchFamily="34" charset="0"/>
                <a:ea typeface="+mn-ea"/>
                <a:cs typeface="+mn-cs"/>
              </a:endParaRPr>
            </a:p>
          </p:txBody>
        </p:sp>
      </p:grpSp>
      <p:sp>
        <p:nvSpPr>
          <p:cNvPr id="53" name="Freeform 86"/>
          <p:cNvSpPr>
            <a:spLocks noChangeArrowheads="1"/>
          </p:cNvSpPr>
          <p:nvPr/>
        </p:nvSpPr>
        <p:spPr bwMode="auto">
          <a:xfrm>
            <a:off x="10246172" y="2811816"/>
            <a:ext cx="1367691" cy="1367779"/>
          </a:xfrm>
          <a:prstGeom prst="ellipse">
            <a:avLst/>
          </a:prstGeom>
          <a:solidFill>
            <a:srgbClr val="00A0DF"/>
          </a:solidFill>
          <a:ln>
            <a:noFill/>
          </a:ln>
          <a:effectLst>
            <a:outerShdw blurRad="342900" dist="50800" dir="5400000" algn="ctr" rotWithShape="0">
              <a:srgbClr val="000000"/>
            </a:outerShdw>
          </a:effectLst>
        </p:spPr>
        <p:txBody>
          <a:bodyPr wrap="none" anchor="ctr"/>
          <a:lstStyle/>
          <a:p>
            <a:endParaRPr lang="en-US" sz="19900" b="1" dirty="0">
              <a:latin typeface="Roboto Bold" charset="0"/>
            </a:endParaRPr>
          </a:p>
        </p:txBody>
      </p:sp>
      <p:sp>
        <p:nvSpPr>
          <p:cNvPr id="42" name="Freeform 23">
            <a:extLst>
              <a:ext uri="{FF2B5EF4-FFF2-40B4-BE49-F238E27FC236}">
                <a16:creationId xmlns:a16="http://schemas.microsoft.com/office/drawing/2014/main" id="{F44D0C18-90B5-D640-8284-54C6CE5B2A64}"/>
              </a:ext>
            </a:extLst>
          </p:cNvPr>
          <p:cNvSpPr>
            <a:spLocks noEditPoints="1"/>
          </p:cNvSpPr>
          <p:nvPr/>
        </p:nvSpPr>
        <p:spPr bwMode="auto">
          <a:xfrm>
            <a:off x="10652213" y="3219893"/>
            <a:ext cx="644481" cy="533657"/>
          </a:xfrm>
          <a:custGeom>
            <a:avLst/>
            <a:gdLst>
              <a:gd name="T0" fmla="*/ 751 w 807"/>
              <a:gd name="T1" fmla="*/ 430 h 668"/>
              <a:gd name="T2" fmla="*/ 761 w 807"/>
              <a:gd name="T3" fmla="*/ 424 h 668"/>
              <a:gd name="T4" fmla="*/ 785 w 807"/>
              <a:gd name="T5" fmla="*/ 356 h 668"/>
              <a:gd name="T6" fmla="*/ 774 w 807"/>
              <a:gd name="T7" fmla="*/ 323 h 668"/>
              <a:gd name="T8" fmla="*/ 650 w 807"/>
              <a:gd name="T9" fmla="*/ 277 h 668"/>
              <a:gd name="T10" fmla="*/ 640 w 807"/>
              <a:gd name="T11" fmla="*/ 196 h 668"/>
              <a:gd name="T12" fmla="*/ 456 w 807"/>
              <a:gd name="T13" fmla="*/ 172 h 668"/>
              <a:gd name="T14" fmla="*/ 432 w 807"/>
              <a:gd name="T15" fmla="*/ 50 h 668"/>
              <a:gd name="T16" fmla="*/ 205 w 807"/>
              <a:gd name="T17" fmla="*/ 32 h 668"/>
              <a:gd name="T18" fmla="*/ 32 w 807"/>
              <a:gd name="T19" fmla="*/ 0 h 668"/>
              <a:gd name="T20" fmla="*/ 0 w 807"/>
              <a:gd name="T21" fmla="*/ 376 h 668"/>
              <a:gd name="T22" fmla="*/ 70 w 807"/>
              <a:gd name="T23" fmla="*/ 400 h 668"/>
              <a:gd name="T24" fmla="*/ 216 w 807"/>
              <a:gd name="T25" fmla="*/ 574 h 668"/>
              <a:gd name="T26" fmla="*/ 410 w 807"/>
              <a:gd name="T27" fmla="*/ 658 h 668"/>
              <a:gd name="T28" fmla="*/ 445 w 807"/>
              <a:gd name="T29" fmla="*/ 659 h 668"/>
              <a:gd name="T30" fmla="*/ 345 w 807"/>
              <a:gd name="T31" fmla="*/ 522 h 668"/>
              <a:gd name="T32" fmla="*/ 508 w 807"/>
              <a:gd name="T33" fmla="*/ 625 h 668"/>
              <a:gd name="T34" fmla="*/ 533 w 807"/>
              <a:gd name="T35" fmla="*/ 668 h 668"/>
              <a:gd name="T36" fmla="*/ 807 w 807"/>
              <a:gd name="T37" fmla="*/ 644 h 668"/>
              <a:gd name="T38" fmla="*/ 727 w 807"/>
              <a:gd name="T39" fmla="*/ 492 h 668"/>
              <a:gd name="T40" fmla="*/ 732 w 807"/>
              <a:gd name="T41" fmla="*/ 345 h 668"/>
              <a:gd name="T42" fmla="*/ 586 w 807"/>
              <a:gd name="T43" fmla="*/ 345 h 668"/>
              <a:gd name="T44" fmla="*/ 659 w 807"/>
              <a:gd name="T45" fmla="*/ 410 h 668"/>
              <a:gd name="T46" fmla="*/ 601 w 807"/>
              <a:gd name="T47" fmla="*/ 379 h 668"/>
              <a:gd name="T48" fmla="*/ 659 w 807"/>
              <a:gd name="T49" fmla="*/ 403 h 668"/>
              <a:gd name="T50" fmla="*/ 718 w 807"/>
              <a:gd name="T51" fmla="*/ 379 h 668"/>
              <a:gd name="T52" fmla="*/ 659 w 807"/>
              <a:gd name="T53" fmla="*/ 410 h 668"/>
              <a:gd name="T54" fmla="*/ 658 w 807"/>
              <a:gd name="T55" fmla="*/ 486 h 668"/>
              <a:gd name="T56" fmla="*/ 602 w 807"/>
              <a:gd name="T57" fmla="*/ 424 h 668"/>
              <a:gd name="T58" fmla="*/ 714 w 807"/>
              <a:gd name="T59" fmla="*/ 425 h 668"/>
              <a:gd name="T60" fmla="*/ 88 w 807"/>
              <a:gd name="T61" fmla="*/ 352 h 668"/>
              <a:gd name="T62" fmla="*/ 49 w 807"/>
              <a:gd name="T63" fmla="*/ 98 h 668"/>
              <a:gd name="T64" fmla="*/ 408 w 807"/>
              <a:gd name="T65" fmla="*/ 172 h 668"/>
              <a:gd name="T66" fmla="*/ 389 w 807"/>
              <a:gd name="T67" fmla="*/ 154 h 668"/>
              <a:gd name="T68" fmla="*/ 216 w 807"/>
              <a:gd name="T69" fmla="*/ 122 h 668"/>
              <a:gd name="T70" fmla="*/ 184 w 807"/>
              <a:gd name="T71" fmla="*/ 281 h 668"/>
              <a:gd name="T72" fmla="*/ 216 w 807"/>
              <a:gd name="T73" fmla="*/ 524 h 668"/>
              <a:gd name="T74" fmla="*/ 216 w 807"/>
              <a:gd name="T75" fmla="*/ 327 h 668"/>
              <a:gd name="T76" fmla="*/ 216 w 807"/>
              <a:gd name="T77" fmla="*/ 524 h 668"/>
              <a:gd name="T78" fmla="*/ 364 w 807"/>
              <a:gd name="T79" fmla="*/ 426 h 668"/>
              <a:gd name="T80" fmla="*/ 343 w 807"/>
              <a:gd name="T81" fmla="*/ 352 h 668"/>
              <a:gd name="T82" fmla="*/ 233 w 807"/>
              <a:gd name="T83" fmla="*/ 220 h 668"/>
              <a:gd name="T84" fmla="*/ 379 w 807"/>
              <a:gd name="T85" fmla="*/ 220 h 668"/>
              <a:gd name="T86" fmla="*/ 487 w 807"/>
              <a:gd name="T87" fmla="*/ 220 h 668"/>
              <a:gd name="T88" fmla="*/ 592 w 807"/>
              <a:gd name="T89" fmla="*/ 302 h 668"/>
              <a:gd name="T90" fmla="*/ 530 w 807"/>
              <a:gd name="T91" fmla="*/ 345 h 668"/>
              <a:gd name="T92" fmla="*/ 564 w 807"/>
              <a:gd name="T93" fmla="*/ 375 h 668"/>
              <a:gd name="T94" fmla="*/ 566 w 807"/>
              <a:gd name="T95" fmla="*/ 412 h 668"/>
              <a:gd name="T96" fmla="*/ 575 w 807"/>
              <a:gd name="T97" fmla="*/ 473 h 668"/>
              <a:gd name="T98" fmla="*/ 549 w 807"/>
              <a:gd name="T99" fmla="*/ 356 h 668"/>
              <a:gd name="T100" fmla="*/ 549 w 807"/>
              <a:gd name="T101" fmla="*/ 356 h 668"/>
              <a:gd name="T102" fmla="*/ 546 w 807"/>
              <a:gd name="T103" fmla="*/ 631 h 668"/>
              <a:gd name="T104" fmla="*/ 658 w 807"/>
              <a:gd name="T105" fmla="*/ 512 h 668"/>
              <a:gd name="T106" fmla="*/ 770 w 807"/>
              <a:gd name="T107" fmla="*/ 631 h 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07" h="668">
                <a:moveTo>
                  <a:pt x="727" y="492"/>
                </a:moveTo>
                <a:cubicBezTo>
                  <a:pt x="743" y="475"/>
                  <a:pt x="751" y="453"/>
                  <a:pt x="751" y="430"/>
                </a:cubicBezTo>
                <a:cubicBezTo>
                  <a:pt x="751" y="427"/>
                  <a:pt x="751" y="424"/>
                  <a:pt x="751" y="421"/>
                </a:cubicBezTo>
                <a:cubicBezTo>
                  <a:pt x="754" y="423"/>
                  <a:pt x="758" y="424"/>
                  <a:pt x="761" y="424"/>
                </a:cubicBezTo>
                <a:cubicBezTo>
                  <a:pt x="775" y="424"/>
                  <a:pt x="785" y="413"/>
                  <a:pt x="785" y="400"/>
                </a:cubicBezTo>
                <a:cubicBezTo>
                  <a:pt x="785" y="356"/>
                  <a:pt x="785" y="356"/>
                  <a:pt x="785" y="356"/>
                </a:cubicBezTo>
                <a:cubicBezTo>
                  <a:pt x="787" y="352"/>
                  <a:pt x="788" y="349"/>
                  <a:pt x="788" y="345"/>
                </a:cubicBezTo>
                <a:cubicBezTo>
                  <a:pt x="788" y="335"/>
                  <a:pt x="783" y="327"/>
                  <a:pt x="774" y="323"/>
                </a:cubicBezTo>
                <a:cubicBezTo>
                  <a:pt x="669" y="277"/>
                  <a:pt x="669" y="277"/>
                  <a:pt x="669" y="277"/>
                </a:cubicBezTo>
                <a:cubicBezTo>
                  <a:pt x="663" y="274"/>
                  <a:pt x="656" y="274"/>
                  <a:pt x="650" y="277"/>
                </a:cubicBezTo>
                <a:cubicBezTo>
                  <a:pt x="640" y="281"/>
                  <a:pt x="640" y="281"/>
                  <a:pt x="640" y="281"/>
                </a:cubicBezTo>
                <a:cubicBezTo>
                  <a:pt x="640" y="196"/>
                  <a:pt x="640" y="196"/>
                  <a:pt x="640" y="196"/>
                </a:cubicBezTo>
                <a:cubicBezTo>
                  <a:pt x="640" y="182"/>
                  <a:pt x="629" y="172"/>
                  <a:pt x="616" y="172"/>
                </a:cubicBezTo>
                <a:cubicBezTo>
                  <a:pt x="456" y="172"/>
                  <a:pt x="456" y="172"/>
                  <a:pt x="456" y="172"/>
                </a:cubicBezTo>
                <a:cubicBezTo>
                  <a:pt x="456" y="74"/>
                  <a:pt x="456" y="74"/>
                  <a:pt x="456" y="74"/>
                </a:cubicBezTo>
                <a:cubicBezTo>
                  <a:pt x="456" y="61"/>
                  <a:pt x="445" y="50"/>
                  <a:pt x="432" y="50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5" y="32"/>
                  <a:pt x="205" y="32"/>
                  <a:pt x="205" y="32"/>
                </a:cubicBezTo>
                <a:cubicBezTo>
                  <a:pt x="205" y="14"/>
                  <a:pt x="190" y="0"/>
                  <a:pt x="173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15" y="0"/>
                  <a:pt x="0" y="14"/>
                  <a:pt x="0" y="32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89"/>
                  <a:pt x="11" y="400"/>
                  <a:pt x="24" y="400"/>
                </a:cubicBezTo>
                <a:cubicBezTo>
                  <a:pt x="70" y="400"/>
                  <a:pt x="70" y="400"/>
                  <a:pt x="70" y="400"/>
                </a:cubicBezTo>
                <a:cubicBezTo>
                  <a:pt x="69" y="408"/>
                  <a:pt x="68" y="417"/>
                  <a:pt x="68" y="426"/>
                </a:cubicBezTo>
                <a:cubicBezTo>
                  <a:pt x="68" y="507"/>
                  <a:pt x="134" y="574"/>
                  <a:pt x="216" y="574"/>
                </a:cubicBezTo>
                <a:cubicBezTo>
                  <a:pt x="247" y="574"/>
                  <a:pt x="276" y="564"/>
                  <a:pt x="300" y="547"/>
                </a:cubicBezTo>
                <a:cubicBezTo>
                  <a:pt x="410" y="658"/>
                  <a:pt x="410" y="658"/>
                  <a:pt x="410" y="658"/>
                </a:cubicBezTo>
                <a:cubicBezTo>
                  <a:pt x="414" y="663"/>
                  <a:pt x="421" y="666"/>
                  <a:pt x="427" y="666"/>
                </a:cubicBezTo>
                <a:cubicBezTo>
                  <a:pt x="434" y="666"/>
                  <a:pt x="440" y="663"/>
                  <a:pt x="445" y="659"/>
                </a:cubicBezTo>
                <a:cubicBezTo>
                  <a:pt x="454" y="649"/>
                  <a:pt x="454" y="634"/>
                  <a:pt x="445" y="624"/>
                </a:cubicBezTo>
                <a:cubicBezTo>
                  <a:pt x="345" y="522"/>
                  <a:pt x="345" y="522"/>
                  <a:pt x="345" y="522"/>
                </a:cubicBezTo>
                <a:cubicBezTo>
                  <a:pt x="550" y="522"/>
                  <a:pt x="550" y="522"/>
                  <a:pt x="550" y="522"/>
                </a:cubicBezTo>
                <a:cubicBezTo>
                  <a:pt x="524" y="549"/>
                  <a:pt x="508" y="586"/>
                  <a:pt x="508" y="625"/>
                </a:cubicBezTo>
                <a:cubicBezTo>
                  <a:pt x="508" y="644"/>
                  <a:pt x="508" y="644"/>
                  <a:pt x="508" y="644"/>
                </a:cubicBezTo>
                <a:cubicBezTo>
                  <a:pt x="508" y="658"/>
                  <a:pt x="519" y="668"/>
                  <a:pt x="533" y="668"/>
                </a:cubicBezTo>
                <a:cubicBezTo>
                  <a:pt x="783" y="668"/>
                  <a:pt x="783" y="668"/>
                  <a:pt x="783" y="668"/>
                </a:cubicBezTo>
                <a:cubicBezTo>
                  <a:pt x="797" y="668"/>
                  <a:pt x="807" y="658"/>
                  <a:pt x="807" y="644"/>
                </a:cubicBezTo>
                <a:cubicBezTo>
                  <a:pt x="807" y="625"/>
                  <a:pt x="807" y="625"/>
                  <a:pt x="807" y="625"/>
                </a:cubicBezTo>
                <a:cubicBezTo>
                  <a:pt x="807" y="569"/>
                  <a:pt x="776" y="518"/>
                  <a:pt x="727" y="492"/>
                </a:cubicBezTo>
                <a:close/>
                <a:moveTo>
                  <a:pt x="659" y="313"/>
                </a:moveTo>
                <a:cubicBezTo>
                  <a:pt x="732" y="345"/>
                  <a:pt x="732" y="345"/>
                  <a:pt x="732" y="345"/>
                </a:cubicBezTo>
                <a:cubicBezTo>
                  <a:pt x="659" y="376"/>
                  <a:pt x="659" y="376"/>
                  <a:pt x="659" y="376"/>
                </a:cubicBezTo>
                <a:cubicBezTo>
                  <a:pt x="586" y="345"/>
                  <a:pt x="586" y="345"/>
                  <a:pt x="586" y="345"/>
                </a:cubicBezTo>
                <a:lnTo>
                  <a:pt x="659" y="313"/>
                </a:lnTo>
                <a:close/>
                <a:moveTo>
                  <a:pt x="659" y="410"/>
                </a:moveTo>
                <a:cubicBezTo>
                  <a:pt x="638" y="410"/>
                  <a:pt x="617" y="405"/>
                  <a:pt x="601" y="395"/>
                </a:cubicBezTo>
                <a:cubicBezTo>
                  <a:pt x="601" y="379"/>
                  <a:pt x="601" y="379"/>
                  <a:pt x="601" y="379"/>
                </a:cubicBezTo>
                <a:cubicBezTo>
                  <a:pt x="654" y="402"/>
                  <a:pt x="654" y="402"/>
                  <a:pt x="654" y="402"/>
                </a:cubicBezTo>
                <a:cubicBezTo>
                  <a:pt x="656" y="403"/>
                  <a:pt x="658" y="403"/>
                  <a:pt x="659" y="403"/>
                </a:cubicBezTo>
                <a:cubicBezTo>
                  <a:pt x="661" y="403"/>
                  <a:pt x="663" y="403"/>
                  <a:pt x="664" y="402"/>
                </a:cubicBezTo>
                <a:cubicBezTo>
                  <a:pt x="718" y="379"/>
                  <a:pt x="718" y="379"/>
                  <a:pt x="718" y="379"/>
                </a:cubicBezTo>
                <a:cubicBezTo>
                  <a:pt x="718" y="395"/>
                  <a:pt x="718" y="395"/>
                  <a:pt x="718" y="395"/>
                </a:cubicBezTo>
                <a:cubicBezTo>
                  <a:pt x="701" y="405"/>
                  <a:pt x="681" y="410"/>
                  <a:pt x="659" y="410"/>
                </a:cubicBezTo>
                <a:close/>
                <a:moveTo>
                  <a:pt x="714" y="430"/>
                </a:moveTo>
                <a:cubicBezTo>
                  <a:pt x="714" y="461"/>
                  <a:pt x="689" y="486"/>
                  <a:pt x="658" y="486"/>
                </a:cubicBezTo>
                <a:cubicBezTo>
                  <a:pt x="627" y="486"/>
                  <a:pt x="602" y="461"/>
                  <a:pt x="602" y="430"/>
                </a:cubicBezTo>
                <a:cubicBezTo>
                  <a:pt x="602" y="428"/>
                  <a:pt x="602" y="426"/>
                  <a:pt x="602" y="424"/>
                </a:cubicBezTo>
                <a:cubicBezTo>
                  <a:pt x="619" y="432"/>
                  <a:pt x="639" y="436"/>
                  <a:pt x="659" y="436"/>
                </a:cubicBezTo>
                <a:cubicBezTo>
                  <a:pt x="678" y="436"/>
                  <a:pt x="697" y="432"/>
                  <a:pt x="714" y="425"/>
                </a:cubicBezTo>
                <a:cubicBezTo>
                  <a:pt x="714" y="427"/>
                  <a:pt x="714" y="428"/>
                  <a:pt x="714" y="430"/>
                </a:cubicBezTo>
                <a:close/>
                <a:moveTo>
                  <a:pt x="88" y="352"/>
                </a:moveTo>
                <a:cubicBezTo>
                  <a:pt x="49" y="352"/>
                  <a:pt x="49" y="352"/>
                  <a:pt x="49" y="352"/>
                </a:cubicBezTo>
                <a:cubicBezTo>
                  <a:pt x="49" y="98"/>
                  <a:pt x="49" y="98"/>
                  <a:pt x="49" y="98"/>
                </a:cubicBezTo>
                <a:cubicBezTo>
                  <a:pt x="408" y="98"/>
                  <a:pt x="408" y="98"/>
                  <a:pt x="408" y="98"/>
                </a:cubicBezTo>
                <a:cubicBezTo>
                  <a:pt x="408" y="172"/>
                  <a:pt x="408" y="172"/>
                  <a:pt x="408" y="172"/>
                </a:cubicBezTo>
                <a:cubicBezTo>
                  <a:pt x="389" y="172"/>
                  <a:pt x="389" y="172"/>
                  <a:pt x="389" y="172"/>
                </a:cubicBezTo>
                <a:cubicBezTo>
                  <a:pt x="389" y="154"/>
                  <a:pt x="389" y="154"/>
                  <a:pt x="389" y="154"/>
                </a:cubicBezTo>
                <a:cubicBezTo>
                  <a:pt x="389" y="136"/>
                  <a:pt x="374" y="122"/>
                  <a:pt x="357" y="122"/>
                </a:cubicBezTo>
                <a:cubicBezTo>
                  <a:pt x="216" y="122"/>
                  <a:pt x="216" y="122"/>
                  <a:pt x="216" y="122"/>
                </a:cubicBezTo>
                <a:cubicBezTo>
                  <a:pt x="198" y="122"/>
                  <a:pt x="184" y="136"/>
                  <a:pt x="184" y="154"/>
                </a:cubicBezTo>
                <a:cubicBezTo>
                  <a:pt x="184" y="281"/>
                  <a:pt x="184" y="281"/>
                  <a:pt x="184" y="281"/>
                </a:cubicBezTo>
                <a:cubicBezTo>
                  <a:pt x="143" y="290"/>
                  <a:pt x="109" y="316"/>
                  <a:pt x="88" y="352"/>
                </a:cubicBezTo>
                <a:close/>
                <a:moveTo>
                  <a:pt x="216" y="524"/>
                </a:moveTo>
                <a:cubicBezTo>
                  <a:pt x="161" y="524"/>
                  <a:pt x="117" y="480"/>
                  <a:pt x="117" y="426"/>
                </a:cubicBezTo>
                <a:cubicBezTo>
                  <a:pt x="117" y="371"/>
                  <a:pt x="161" y="327"/>
                  <a:pt x="216" y="327"/>
                </a:cubicBezTo>
                <a:cubicBezTo>
                  <a:pt x="270" y="327"/>
                  <a:pt x="314" y="371"/>
                  <a:pt x="314" y="426"/>
                </a:cubicBezTo>
                <a:cubicBezTo>
                  <a:pt x="314" y="480"/>
                  <a:pt x="270" y="524"/>
                  <a:pt x="216" y="524"/>
                </a:cubicBezTo>
                <a:close/>
                <a:moveTo>
                  <a:pt x="356" y="473"/>
                </a:moveTo>
                <a:cubicBezTo>
                  <a:pt x="361" y="458"/>
                  <a:pt x="364" y="442"/>
                  <a:pt x="364" y="426"/>
                </a:cubicBezTo>
                <a:cubicBezTo>
                  <a:pt x="364" y="417"/>
                  <a:pt x="363" y="408"/>
                  <a:pt x="361" y="400"/>
                </a:cubicBezTo>
                <a:cubicBezTo>
                  <a:pt x="359" y="374"/>
                  <a:pt x="343" y="352"/>
                  <a:pt x="343" y="352"/>
                </a:cubicBezTo>
                <a:cubicBezTo>
                  <a:pt x="320" y="312"/>
                  <a:pt x="280" y="285"/>
                  <a:pt x="233" y="279"/>
                </a:cubicBezTo>
                <a:cubicBezTo>
                  <a:pt x="233" y="220"/>
                  <a:pt x="233" y="220"/>
                  <a:pt x="233" y="220"/>
                </a:cubicBezTo>
                <a:cubicBezTo>
                  <a:pt x="379" y="220"/>
                  <a:pt x="379" y="220"/>
                  <a:pt x="379" y="220"/>
                </a:cubicBezTo>
                <a:cubicBezTo>
                  <a:pt x="379" y="220"/>
                  <a:pt x="379" y="220"/>
                  <a:pt x="379" y="220"/>
                </a:cubicBezTo>
                <a:cubicBezTo>
                  <a:pt x="487" y="220"/>
                  <a:pt x="487" y="220"/>
                  <a:pt x="487" y="220"/>
                </a:cubicBezTo>
                <a:cubicBezTo>
                  <a:pt x="487" y="220"/>
                  <a:pt x="487" y="220"/>
                  <a:pt x="487" y="220"/>
                </a:cubicBezTo>
                <a:cubicBezTo>
                  <a:pt x="592" y="220"/>
                  <a:pt x="592" y="220"/>
                  <a:pt x="592" y="220"/>
                </a:cubicBezTo>
                <a:cubicBezTo>
                  <a:pt x="592" y="302"/>
                  <a:pt x="592" y="302"/>
                  <a:pt x="592" y="302"/>
                </a:cubicBezTo>
                <a:cubicBezTo>
                  <a:pt x="545" y="323"/>
                  <a:pt x="545" y="323"/>
                  <a:pt x="545" y="323"/>
                </a:cubicBezTo>
                <a:cubicBezTo>
                  <a:pt x="536" y="327"/>
                  <a:pt x="530" y="335"/>
                  <a:pt x="530" y="345"/>
                </a:cubicBezTo>
                <a:cubicBezTo>
                  <a:pt x="530" y="354"/>
                  <a:pt x="536" y="363"/>
                  <a:pt x="545" y="367"/>
                </a:cubicBezTo>
                <a:cubicBezTo>
                  <a:pt x="564" y="375"/>
                  <a:pt x="564" y="375"/>
                  <a:pt x="564" y="375"/>
                </a:cubicBezTo>
                <a:cubicBezTo>
                  <a:pt x="564" y="402"/>
                  <a:pt x="564" y="402"/>
                  <a:pt x="564" y="402"/>
                </a:cubicBezTo>
                <a:cubicBezTo>
                  <a:pt x="564" y="405"/>
                  <a:pt x="565" y="409"/>
                  <a:pt x="566" y="412"/>
                </a:cubicBezTo>
                <a:cubicBezTo>
                  <a:pt x="565" y="418"/>
                  <a:pt x="564" y="424"/>
                  <a:pt x="564" y="430"/>
                </a:cubicBezTo>
                <a:cubicBezTo>
                  <a:pt x="564" y="445"/>
                  <a:pt x="569" y="460"/>
                  <a:pt x="575" y="473"/>
                </a:cubicBezTo>
                <a:lnTo>
                  <a:pt x="356" y="473"/>
                </a:lnTo>
                <a:close/>
                <a:moveTo>
                  <a:pt x="549" y="356"/>
                </a:moveTo>
                <a:cubicBezTo>
                  <a:pt x="549" y="356"/>
                  <a:pt x="549" y="356"/>
                  <a:pt x="549" y="356"/>
                </a:cubicBezTo>
                <a:cubicBezTo>
                  <a:pt x="549" y="356"/>
                  <a:pt x="549" y="356"/>
                  <a:pt x="549" y="356"/>
                </a:cubicBezTo>
                <a:close/>
                <a:moveTo>
                  <a:pt x="770" y="631"/>
                </a:moveTo>
                <a:cubicBezTo>
                  <a:pt x="546" y="631"/>
                  <a:pt x="546" y="631"/>
                  <a:pt x="546" y="631"/>
                </a:cubicBezTo>
                <a:cubicBezTo>
                  <a:pt x="546" y="625"/>
                  <a:pt x="546" y="625"/>
                  <a:pt x="546" y="625"/>
                </a:cubicBezTo>
                <a:cubicBezTo>
                  <a:pt x="546" y="563"/>
                  <a:pt x="596" y="512"/>
                  <a:pt x="658" y="512"/>
                </a:cubicBezTo>
                <a:cubicBezTo>
                  <a:pt x="720" y="512"/>
                  <a:pt x="770" y="563"/>
                  <a:pt x="770" y="625"/>
                </a:cubicBezTo>
                <a:lnTo>
                  <a:pt x="770" y="6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00A0D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84719" y="4306774"/>
            <a:ext cx="20562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600" dirty="0">
                <a:latin typeface="Salesforce Sans" panose="020B0505020202020203" pitchFamily="34" charset="0"/>
              </a:rPr>
              <a:t>Hit Growth Targets </a:t>
            </a:r>
            <a:br>
              <a:rPr lang="en-US" sz="1600" dirty="0">
                <a:latin typeface="Salesforce Sans" panose="020B0505020202020203" pitchFamily="34" charset="0"/>
              </a:rPr>
            </a:br>
            <a:endParaRPr lang="en-US" sz="1600" dirty="0">
              <a:latin typeface="Salesforce Sans" panose="020B0505020202020203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624016" y="4317396"/>
            <a:ext cx="2016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600" dirty="0">
                <a:latin typeface="Salesforce Sans" panose="020B0505020202020203" pitchFamily="34" charset="0"/>
              </a:rPr>
              <a:t>Exceed Margin Guidance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996844" y="4394340"/>
            <a:ext cx="2272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600" dirty="0">
                <a:latin typeface="Salesforce Sans" panose="020B0505020202020203" pitchFamily="34" charset="0"/>
              </a:rPr>
              <a:t>Consistency in Execution</a:t>
            </a:r>
          </a:p>
          <a:p>
            <a:pPr lvl="0" algn="ctr">
              <a:defRPr/>
            </a:pPr>
            <a:r>
              <a:rPr lang="en-US" sz="1600" dirty="0">
                <a:latin typeface="Salesforce Sans" panose="020B0505020202020203" pitchFamily="34" charset="0"/>
              </a:rPr>
              <a:t>&amp; </a:t>
            </a:r>
          </a:p>
          <a:p>
            <a:pPr lvl="0" algn="ctr">
              <a:defRPr/>
            </a:pPr>
            <a:r>
              <a:rPr lang="en-US" sz="1600" dirty="0">
                <a:latin typeface="Salesforce Sans" panose="020B0505020202020203" pitchFamily="34" charset="0"/>
              </a:rPr>
              <a:t>Brilliant in the Basics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722597" y="4351347"/>
            <a:ext cx="17827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600" dirty="0">
                <a:latin typeface="Salesforce Sans" panose="020B0505020202020203" pitchFamily="34" charset="0"/>
              </a:rPr>
              <a:t>Executive Relevance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958587" y="4317396"/>
            <a:ext cx="19428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Salesforce Sans" panose="020B0505020202020203" pitchFamily="34" charset="0"/>
              </a:rPr>
              <a:t>Vision and Plan set for Next Fiscal</a:t>
            </a:r>
          </a:p>
          <a:p>
            <a:pPr algn="ctr"/>
            <a:r>
              <a:rPr lang="en-US" sz="1600" dirty="0">
                <a:latin typeface="Salesforce Sans" panose="020B0505020202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786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4119155"/>
            <a:ext cx="12192000" cy="1950720"/>
          </a:xfrm>
          <a:prstGeom prst="rect">
            <a:avLst/>
          </a:prstGeom>
          <a:solidFill>
            <a:srgbClr val="00A0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D545C7C0-2CE2-FE49-A26D-EDF24B290AD1}"/>
              </a:ext>
            </a:extLst>
          </p:cNvPr>
          <p:cNvSpPr txBox="1">
            <a:spLocks/>
          </p:cNvSpPr>
          <p:nvPr/>
        </p:nvSpPr>
        <p:spPr>
          <a:xfrm>
            <a:off x="0" y="452381"/>
            <a:ext cx="12192000" cy="5492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rgbClr val="00A0DF"/>
                </a:solidFill>
                <a:latin typeface="Salesforce Sans" panose="020B0505020202020203" pitchFamily="34" charset="0"/>
              </a:rPr>
              <a:t>Sponsors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49DD58-11AA-6D49-B333-6152D2C4731C}"/>
              </a:ext>
            </a:extLst>
          </p:cNvPr>
          <p:cNvSpPr/>
          <p:nvPr/>
        </p:nvSpPr>
        <p:spPr>
          <a:xfrm flipH="1">
            <a:off x="563380" y="4705451"/>
            <a:ext cx="1828515" cy="125255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800"/>
              </a:spcBef>
            </a:pPr>
            <a:r>
              <a:rPr lang="en-US" sz="1867" b="1" dirty="0">
                <a:solidFill>
                  <a:schemeClr val="bg1"/>
                </a:solidFill>
                <a:latin typeface="Salesforce Sans" panose="020B050502020202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Lynne Doherty</a:t>
            </a:r>
          </a:p>
          <a:p>
            <a:pPr algn="ctr">
              <a:spcBef>
                <a:spcPts val="800"/>
              </a:spcBef>
            </a:pPr>
            <a:r>
              <a:rPr lang="en-US" sz="1333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SVP Americas        </a:t>
            </a:r>
            <a:br>
              <a:rPr lang="en-US" sz="1333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333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US Commercial</a:t>
            </a:r>
            <a:br>
              <a:rPr lang="en-US" sz="1333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333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CISCO</a:t>
            </a:r>
          </a:p>
          <a:p>
            <a:pPr algn="ctr"/>
            <a:endParaRPr lang="en-US" sz="1200" dirty="0">
              <a:solidFill>
                <a:schemeClr val="bg1"/>
              </a:solidFill>
              <a:latin typeface="Salesforce Sans" panose="020B050502020202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85C18C-BDF0-0743-B8E4-9770980670E6}"/>
              </a:ext>
            </a:extLst>
          </p:cNvPr>
          <p:cNvSpPr/>
          <p:nvPr/>
        </p:nvSpPr>
        <p:spPr>
          <a:xfrm flipH="1">
            <a:off x="7572169" y="4705449"/>
            <a:ext cx="1885260" cy="125255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800"/>
              </a:spcBef>
            </a:pPr>
            <a:r>
              <a:rPr lang="en-US" sz="1867" b="1" dirty="0">
                <a:solidFill>
                  <a:schemeClr val="bg1"/>
                </a:solidFill>
                <a:latin typeface="Salesforce Sans" panose="020B050502020202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Britt Norwood</a:t>
            </a:r>
          </a:p>
          <a:p>
            <a:pPr algn="ctr">
              <a:spcBef>
                <a:spcPts val="800"/>
              </a:spcBef>
            </a:pPr>
            <a:r>
              <a:rPr lang="en-US" sz="1333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AVP Enterprise West-Key Segment</a:t>
            </a:r>
            <a:endParaRPr lang="en-US" sz="1200" dirty="0">
              <a:solidFill>
                <a:schemeClr val="bg1"/>
              </a:solidFill>
              <a:latin typeface="Salesforce Sans" panose="020B050502020202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C83919-1EBA-574E-B7B7-19CD0B03F260}"/>
              </a:ext>
            </a:extLst>
          </p:cNvPr>
          <p:cNvSpPr/>
          <p:nvPr/>
        </p:nvSpPr>
        <p:spPr>
          <a:xfrm flipH="1">
            <a:off x="5195144" y="4705451"/>
            <a:ext cx="1828515" cy="125255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800"/>
              </a:spcBef>
            </a:pPr>
            <a:r>
              <a:rPr lang="en-US" sz="1867" b="1" dirty="0">
                <a:solidFill>
                  <a:schemeClr val="bg1"/>
                </a:solidFill>
                <a:latin typeface="Salesforce Sans" panose="020B050502020202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Bill Kohut</a:t>
            </a:r>
          </a:p>
          <a:p>
            <a:pPr algn="ctr">
              <a:spcBef>
                <a:spcPts val="800"/>
              </a:spcBef>
            </a:pPr>
            <a:r>
              <a:rPr lang="en-US" sz="1333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AVP Americas     Commercial West      CISCO</a:t>
            </a:r>
            <a:endParaRPr lang="en-US" sz="1200" dirty="0">
              <a:solidFill>
                <a:schemeClr val="bg1"/>
              </a:solidFill>
              <a:latin typeface="Salesforce Sans" panose="020B050502020202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EA4828-C089-2C49-8012-2B5597CC0A0A}"/>
              </a:ext>
            </a:extLst>
          </p:cNvPr>
          <p:cNvSpPr/>
          <p:nvPr/>
        </p:nvSpPr>
        <p:spPr>
          <a:xfrm flipH="1">
            <a:off x="2934789" y="4705450"/>
            <a:ext cx="1890876" cy="125255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800"/>
              </a:spcBef>
            </a:pPr>
            <a:r>
              <a:rPr lang="en-US" sz="1867" b="1" dirty="0" err="1">
                <a:solidFill>
                  <a:schemeClr val="bg1"/>
                </a:solidFill>
                <a:latin typeface="Salesforce Sans" panose="020B050502020202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Lynley</a:t>
            </a:r>
            <a:r>
              <a:rPr lang="en-US" sz="1867" b="1" dirty="0">
                <a:solidFill>
                  <a:schemeClr val="bg1"/>
                </a:solidFill>
                <a:latin typeface="Salesforce Sans" panose="020B050502020202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r>
              <a:rPr lang="en-US" sz="1867" b="1" dirty="0" err="1">
                <a:solidFill>
                  <a:schemeClr val="bg1"/>
                </a:solidFill>
                <a:latin typeface="Salesforce Sans" panose="020B050502020202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Noviello</a:t>
            </a:r>
            <a:endParaRPr lang="en-US" sz="1867" b="1" dirty="0">
              <a:solidFill>
                <a:schemeClr val="bg1"/>
              </a:solidFill>
              <a:latin typeface="Salesforce Sans" panose="020B050502020202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algn="ctr">
              <a:spcBef>
                <a:spcPts val="800"/>
              </a:spcBef>
            </a:pPr>
            <a:r>
              <a:rPr lang="en-US" sz="1333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VP</a:t>
            </a:r>
            <a:br>
              <a:rPr lang="en-US" sz="1333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333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Global Services &amp; Customer Experience                         CISCO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7D2DCC-41E4-5B47-B71C-ADA784C533C9}"/>
              </a:ext>
            </a:extLst>
          </p:cNvPr>
          <p:cNvSpPr/>
          <p:nvPr/>
        </p:nvSpPr>
        <p:spPr>
          <a:xfrm flipH="1">
            <a:off x="9826910" y="4705451"/>
            <a:ext cx="1828515" cy="125255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800"/>
              </a:spcBef>
            </a:pPr>
            <a:r>
              <a:rPr lang="en-US" sz="1867" b="1" dirty="0">
                <a:solidFill>
                  <a:schemeClr val="bg1"/>
                </a:solidFill>
                <a:latin typeface="Salesforce Sans" panose="020B050502020202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Joe Smith</a:t>
            </a:r>
          </a:p>
          <a:p>
            <a:pPr algn="ctr">
              <a:spcBef>
                <a:spcPts val="800"/>
              </a:spcBef>
            </a:pPr>
            <a:r>
              <a:rPr lang="en-US" sz="1333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CMO</a:t>
            </a:r>
            <a:br>
              <a:rPr lang="en-US" sz="1333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333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CCI</a:t>
            </a:r>
            <a:endParaRPr lang="en-US" sz="1200" dirty="0">
              <a:solidFill>
                <a:schemeClr val="bg1"/>
              </a:solidFill>
              <a:latin typeface="Salesforce Sans" panose="020B050502020202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8" name="Picture 2" descr="Directory photo of Lynne Doherty if available">
            <a:extLst>
              <a:ext uri="{FF2B5EF4-FFF2-40B4-BE49-F238E27FC236}">
                <a16:creationId xmlns:a16="http://schemas.microsoft.com/office/drawing/2014/main" id="{E6163201-E6B6-CE48-A409-966176ABA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69" y="2136391"/>
            <a:ext cx="1711936" cy="2282581"/>
          </a:xfrm>
          <a:prstGeom prst="rect">
            <a:avLst/>
          </a:prstGeom>
          <a:effectLst>
            <a:outerShdw blurRad="533400" dist="50800" dir="5400000" algn="ctr" rotWithShape="0">
              <a:srgbClr val="000000">
                <a:alpha val="5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irectory photo of Britt Norwood if available">
            <a:extLst>
              <a:ext uri="{FF2B5EF4-FFF2-40B4-BE49-F238E27FC236}">
                <a16:creationId xmlns:a16="http://schemas.microsoft.com/office/drawing/2014/main" id="{484A4BBE-275B-564D-A0E1-1F7415B64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169" y="2152550"/>
            <a:ext cx="1706596" cy="2280879"/>
          </a:xfrm>
          <a:prstGeom prst="rect">
            <a:avLst/>
          </a:prstGeom>
          <a:effectLst>
            <a:outerShdw blurRad="533400" dist="50800" dir="5400000" algn="ctr" rotWithShape="0">
              <a:srgbClr val="000000">
                <a:alpha val="5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Directory photo of Bill Kohut if available">
            <a:extLst>
              <a:ext uri="{FF2B5EF4-FFF2-40B4-BE49-F238E27FC236}">
                <a16:creationId xmlns:a16="http://schemas.microsoft.com/office/drawing/2014/main" id="{0129B7CB-7A57-B448-81EC-6E040BDB2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071" y="2136391"/>
            <a:ext cx="1710660" cy="2280880"/>
          </a:xfrm>
          <a:prstGeom prst="rect">
            <a:avLst/>
          </a:prstGeom>
          <a:effectLst>
            <a:outerShdw blurRad="533400" dist="50800" dir="5400000" algn="ctr" rotWithShape="0">
              <a:srgbClr val="000000">
                <a:alpha val="5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Directory photo of Lynley Noviello if available">
            <a:extLst>
              <a:ext uri="{FF2B5EF4-FFF2-40B4-BE49-F238E27FC236}">
                <a16:creationId xmlns:a16="http://schemas.microsoft.com/office/drawing/2014/main" id="{8FBE4D4C-9253-FB4A-9B34-C7F792873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150" y="2152549"/>
            <a:ext cx="1710660" cy="2280880"/>
          </a:xfrm>
          <a:prstGeom prst="rect">
            <a:avLst/>
          </a:prstGeom>
          <a:effectLst>
            <a:outerShdw blurRad="533400" dist="50800" dir="5400000" algn="ctr" rotWithShape="0">
              <a:srgbClr val="000000">
                <a:alpha val="5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Joe Smith">
            <a:extLst>
              <a:ext uri="{FF2B5EF4-FFF2-40B4-BE49-F238E27FC236}">
                <a16:creationId xmlns:a16="http://schemas.microsoft.com/office/drawing/2014/main" id="{C82A99A7-EE09-3442-B6CF-A4A6100DF899}"/>
              </a:ext>
            </a:extLst>
          </p:cNvPr>
          <p:cNvPicPr preferRelativeResize="0">
            <a:picLocks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0" r="12550"/>
          <a:stretch/>
        </p:blipFill>
        <p:spPr bwMode="auto">
          <a:xfrm>
            <a:off x="9886203" y="2136391"/>
            <a:ext cx="1709928" cy="2285999"/>
          </a:xfrm>
          <a:prstGeom prst="rect">
            <a:avLst/>
          </a:prstGeom>
          <a:effectLst>
            <a:outerShdw blurRad="533400" dist="50800" dir="5400000" algn="ctr" rotWithShape="0">
              <a:srgbClr val="000000">
                <a:alpha val="5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882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ages.kaiserpartner.bank/2019/06/11145235/Inflation-1024x5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708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C144CC-60FC-4648-82EB-EA0657C74F81}"/>
              </a:ext>
            </a:extLst>
          </p:cNvPr>
          <p:cNvSpPr/>
          <p:nvPr/>
        </p:nvSpPr>
        <p:spPr>
          <a:xfrm>
            <a:off x="2785" y="0"/>
            <a:ext cx="12189215" cy="6858000"/>
          </a:xfrm>
          <a:prstGeom prst="rect">
            <a:avLst/>
          </a:prstGeom>
          <a:solidFill>
            <a:srgbClr val="032D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692435" y="2751908"/>
            <a:ext cx="6130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Salesforce Sans" panose="020B0505020202020203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307544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3">
            <a:extLst>
              <a:ext uri="{FF2B5EF4-FFF2-40B4-BE49-F238E27FC236}">
                <a16:creationId xmlns:a16="http://schemas.microsoft.com/office/drawing/2014/main" id="{AFCAC180-30C2-9641-B48F-2A2260554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0" b="778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7C144CC-60FC-4648-82EB-EA0657C74F81}"/>
              </a:ext>
            </a:extLst>
          </p:cNvPr>
          <p:cNvSpPr/>
          <p:nvPr/>
        </p:nvSpPr>
        <p:spPr>
          <a:xfrm>
            <a:off x="2785" y="0"/>
            <a:ext cx="12189215" cy="6858000"/>
          </a:xfrm>
          <a:prstGeom prst="rect">
            <a:avLst/>
          </a:prstGeom>
          <a:solidFill>
            <a:srgbClr val="032D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D24D97-3C5C-473A-B834-5DBCA5F006E4}"/>
              </a:ext>
            </a:extLst>
          </p:cNvPr>
          <p:cNvSpPr txBox="1"/>
          <p:nvPr/>
        </p:nvSpPr>
        <p:spPr>
          <a:xfrm>
            <a:off x="4103468" y="2719885"/>
            <a:ext cx="46573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Salesforce Sans" panose="020B0505020202020203" pitchFamily="34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080724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F4398E-0B3A-B440-BD9A-868F3CB225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7808" y="942976"/>
            <a:ext cx="11479077" cy="1249715"/>
          </a:xfrm>
        </p:spPr>
        <p:txBody>
          <a:bodyPr/>
          <a:lstStyle/>
          <a:p>
            <a:pPr marL="76198" indent="0">
              <a:buNone/>
            </a:pPr>
            <a:r>
              <a:rPr lang="en-US" dirty="0"/>
              <a:t>“a time when conditions are right for the accomplishment of a crucial action: the opportune and decisive moment”</a:t>
            </a:r>
            <a:endParaRPr lang="en-US" sz="1867" b="1" i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CAD39B-4D28-AD42-967F-55AFCB97A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808" y="102634"/>
            <a:ext cx="11127317" cy="975783"/>
          </a:xfrm>
        </p:spPr>
        <p:txBody>
          <a:bodyPr/>
          <a:lstStyle/>
          <a:p>
            <a:r>
              <a:rPr lang="en-US" sz="4267" b="1" dirty="0"/>
              <a:t>Word of the </a:t>
            </a:r>
            <a:r>
              <a:rPr lang="en-US" sz="4267" b="1" dirty="0" err="1"/>
              <a:t>Qtr</a:t>
            </a:r>
            <a:r>
              <a:rPr lang="en-US" sz="4267" b="1" dirty="0"/>
              <a:t>: Kairos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C78E2C69-CF30-A641-8208-A2ED4D2272AE}"/>
              </a:ext>
            </a:extLst>
          </p:cNvPr>
          <p:cNvSpPr txBox="1">
            <a:spLocks/>
          </p:cNvSpPr>
          <p:nvPr/>
        </p:nvSpPr>
        <p:spPr bwMode="auto">
          <a:xfrm>
            <a:off x="407808" y="1844338"/>
            <a:ext cx="11127317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21899" tIns="60949" rIns="121899" bIns="60949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2800" b="0" i="0" u="none" kern="1200">
                <a:solidFill>
                  <a:schemeClr val="tx2"/>
                </a:solidFill>
                <a:latin typeface="+mj-lt"/>
                <a:ea typeface="CiscoSansTT Thin" charset="0"/>
                <a:cs typeface="CiscoSansTT Thin" charset="0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4267" b="1" dirty="0"/>
              <a:t>FY20 Theme:  Ride the Wave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39DC47C4-BE7B-564D-94A9-52831CCDFFAC}"/>
              </a:ext>
            </a:extLst>
          </p:cNvPr>
          <p:cNvSpPr txBox="1">
            <a:spLocks/>
          </p:cNvSpPr>
          <p:nvPr/>
        </p:nvSpPr>
        <p:spPr>
          <a:xfrm>
            <a:off x="407807" y="2674519"/>
            <a:ext cx="6878364" cy="3943996"/>
          </a:xfrm>
          <a:prstGeom prst="rect">
            <a:avLst/>
          </a:prstGeom>
        </p:spPr>
        <p:txBody>
          <a:bodyPr lIns="121893" tIns="60947" rIns="121893" bIns="60947">
            <a:noAutofit/>
          </a:bodyPr>
          <a:lstStyle>
            <a:lvl1pPr marL="228600" indent="-171450" algn="l" defTabSz="684213" rtl="0" eaLnBrk="1" fontAlgn="base" hangingPunct="1">
              <a:lnSpc>
                <a:spcPct val="95000"/>
              </a:lnSpc>
              <a:spcBef>
                <a:spcPts val="111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Arial"/>
              <a:buChar char="•"/>
              <a:defRPr lang="en-US" sz="2000" b="0" i="0" kern="120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1pPr>
            <a:lvl2pPr marL="457200" indent="-165100" algn="l" defTabSz="684213" rtl="0" eaLnBrk="1" fontAlgn="base" hangingPunct="1">
              <a:lnSpc>
                <a:spcPct val="95000"/>
              </a:lnSpc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Arial"/>
              <a:buChar char="•"/>
              <a:defRPr lang="en-US" sz="1800" b="0" i="0" kern="120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2pPr>
            <a:lvl3pPr marL="685800" indent="-109538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Arial"/>
              <a:buChar char="•"/>
              <a:defRPr lang="en-US" sz="1600" b="0" i="0" kern="120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3pPr>
            <a:lvl4pPr marL="911035" indent="-171415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Arial"/>
              <a:buChar char="•"/>
              <a:defRPr lang="en-US" sz="1400" b="0" i="0" kern="120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4pPr>
            <a:lvl5pPr marL="1082450" indent="-168240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Arial"/>
              <a:buChar char="•"/>
              <a:defRPr lang="en-US" sz="1200" b="0" i="0" kern="120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67" dirty="0"/>
              <a:t>FY20 will begin with a </a:t>
            </a:r>
            <a:r>
              <a:rPr lang="en-US" sz="1867" b="1" dirty="0"/>
              <a:t>Wave</a:t>
            </a:r>
            <a:r>
              <a:rPr lang="en-US" sz="1867" dirty="0"/>
              <a:t> of significant </a:t>
            </a:r>
            <a:r>
              <a:rPr lang="en-US" sz="1867" b="1" dirty="0"/>
              <a:t>Change</a:t>
            </a:r>
            <a:endParaRPr lang="en-US" sz="1867" b="1" i="1" dirty="0"/>
          </a:p>
          <a:p>
            <a:r>
              <a:rPr lang="en-US" sz="1867" dirty="0"/>
              <a:t>Why this as a theme?  “From a Non-Surfer”</a:t>
            </a:r>
          </a:p>
          <a:p>
            <a:r>
              <a:rPr lang="en-US" sz="1867" dirty="0"/>
              <a:t>Tide matters,  wind matters,  wave conditions matter (external factors)</a:t>
            </a:r>
          </a:p>
          <a:p>
            <a:r>
              <a:rPr lang="en-US" sz="1867" dirty="0"/>
              <a:t>Takes a lot of work and energy to paddle out (you have to want it)</a:t>
            </a:r>
          </a:p>
          <a:p>
            <a:r>
              <a:rPr lang="en-US" sz="1867" dirty="0"/>
              <a:t>Lots of dangers(competitors) reef, rip tides, sharks, other surfers</a:t>
            </a:r>
          </a:p>
          <a:p>
            <a:r>
              <a:rPr lang="en-US" sz="1867" dirty="0"/>
              <a:t>Right wave, right height, go with the wave, lean into it, enjoy the ride.  Make the paddle out-worth it!</a:t>
            </a:r>
          </a:p>
          <a:p>
            <a:endParaRPr lang="en-US" sz="1867" dirty="0"/>
          </a:p>
          <a:p>
            <a:endParaRPr lang="en-US" sz="2667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120745-9721-FE48-B7CF-8BD978264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287" y="2865539"/>
            <a:ext cx="4017839" cy="359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31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90" name="Title 7"/>
          <p:cNvSpPr>
            <a:spLocks noGrp="1"/>
          </p:cNvSpPr>
          <p:nvPr>
            <p:ph type="title"/>
          </p:nvPr>
        </p:nvSpPr>
        <p:spPr>
          <a:xfrm>
            <a:off x="532342" y="185337"/>
            <a:ext cx="11127317" cy="975783"/>
          </a:xfrm>
        </p:spPr>
        <p:txBody>
          <a:bodyPr/>
          <a:lstStyle/>
          <a:p>
            <a:r>
              <a:rPr lang="en-US" dirty="0">
                <a:latin typeface="CiscoSans"/>
              </a:rPr>
              <a:t>Select “Excellence in Role or The Gold Standard”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4415509" y="960355"/>
            <a:ext cx="2848113" cy="4805055"/>
            <a:chOff x="3123523" y="1660409"/>
            <a:chExt cx="2239223" cy="3777796"/>
          </a:xfrm>
          <a:solidFill>
            <a:schemeClr val="tx1">
              <a:lumMod val="25000"/>
              <a:lumOff val="75000"/>
            </a:schemeClr>
          </a:solidFill>
        </p:grpSpPr>
        <p:sp>
          <p:nvSpPr>
            <p:cNvPr id="33" name="Freeform 32"/>
            <p:cNvSpPr>
              <a:spLocks/>
            </p:cNvSpPr>
            <p:nvPr/>
          </p:nvSpPr>
          <p:spPr bwMode="black">
            <a:xfrm>
              <a:off x="4813991" y="1660409"/>
              <a:ext cx="548755" cy="189501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2400" dirty="0">
                <a:latin typeface="+mj-lt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black">
            <a:xfrm>
              <a:off x="3123523" y="2998086"/>
              <a:ext cx="548756" cy="1134291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2400" dirty="0">
                <a:latin typeface="+mj-lt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black">
            <a:xfrm>
              <a:off x="4324965" y="2848338"/>
              <a:ext cx="467715" cy="189501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2400" dirty="0">
                <a:latin typeface="+mj-lt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black">
            <a:xfrm>
              <a:off x="3671570" y="1947036"/>
              <a:ext cx="548755" cy="3491169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10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2400" dirty="0">
                <a:latin typeface="+mj-lt"/>
              </a:endParaRPr>
            </a:p>
          </p:txBody>
        </p:sp>
      </p:grpSp>
      <p:sp>
        <p:nvSpPr>
          <p:cNvPr id="37" name="Freeform 36"/>
          <p:cNvSpPr>
            <a:spLocks/>
          </p:cNvSpPr>
          <p:nvPr/>
        </p:nvSpPr>
        <p:spPr bwMode="black">
          <a:xfrm>
            <a:off x="6525892" y="963836"/>
            <a:ext cx="697973" cy="2410305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4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4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lIns="121915" tIns="60957" rIns="121915" bIns="60957"/>
          <a:lstStyle/>
          <a:p>
            <a:endParaRPr lang="en-US" sz="2400" dirty="0">
              <a:latin typeface="+mj-lt"/>
            </a:endParaRPr>
          </a:p>
        </p:txBody>
      </p:sp>
      <p:sp>
        <p:nvSpPr>
          <p:cNvPr id="38" name="Freeform 37"/>
          <p:cNvSpPr>
            <a:spLocks/>
          </p:cNvSpPr>
          <p:nvPr/>
        </p:nvSpPr>
        <p:spPr bwMode="black">
          <a:xfrm>
            <a:off x="4402826" y="2664127"/>
            <a:ext cx="697973" cy="1442728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10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21915" tIns="60957" rIns="121915" bIns="60957"/>
          <a:lstStyle/>
          <a:p>
            <a:endParaRPr lang="en-US" sz="2400" dirty="0">
              <a:latin typeface="+mj-lt"/>
            </a:endParaRPr>
          </a:p>
        </p:txBody>
      </p:sp>
      <p:sp>
        <p:nvSpPr>
          <p:cNvPr id="39" name="Freeform 38"/>
          <p:cNvSpPr>
            <a:spLocks/>
          </p:cNvSpPr>
          <p:nvPr/>
        </p:nvSpPr>
        <p:spPr bwMode="black">
          <a:xfrm>
            <a:off x="5827728" y="2497732"/>
            <a:ext cx="697973" cy="2410305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4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4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121915" tIns="60957" rIns="121915" bIns="60957"/>
          <a:lstStyle/>
          <a:p>
            <a:endParaRPr lang="en-US" sz="2400" dirty="0">
              <a:latin typeface="+mj-lt"/>
            </a:endParaRPr>
          </a:p>
        </p:txBody>
      </p:sp>
      <p:sp>
        <p:nvSpPr>
          <p:cNvPr id="40" name="Freeform 39"/>
          <p:cNvSpPr>
            <a:spLocks/>
          </p:cNvSpPr>
          <p:nvPr/>
        </p:nvSpPr>
        <p:spPr bwMode="black">
          <a:xfrm>
            <a:off x="5095490" y="1323352"/>
            <a:ext cx="697973" cy="4440488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111"/>
              </a:cxn>
              <a:cxn ang="0">
                <a:pos x="10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5" y="120"/>
                  <a:pt x="10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lIns="121915" tIns="60957" rIns="121915" bIns="60957"/>
          <a:lstStyle/>
          <a:p>
            <a:endParaRPr lang="en-US" sz="2400" dirty="0">
              <a:latin typeface="+mj-lt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207742" y="1646894"/>
            <a:ext cx="5358175" cy="152431"/>
            <a:chOff x="228251" y="2057400"/>
            <a:chExt cx="3828724" cy="103909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228251" y="2109354"/>
              <a:ext cx="373144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/>
            <p:cNvSpPr/>
            <p:nvPr/>
          </p:nvSpPr>
          <p:spPr>
            <a:xfrm>
              <a:off x="3953066" y="2057400"/>
              <a:ext cx="103909" cy="103909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</p:grp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07741" y="1323352"/>
            <a:ext cx="4372112" cy="1892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400" dirty="0">
                <a:solidFill>
                  <a:schemeClr val="accent3"/>
                </a:solidFill>
              </a:rPr>
              <a:t>GTM</a:t>
            </a:r>
          </a:p>
          <a:p>
            <a:pPr>
              <a:spcBef>
                <a:spcPts val="800"/>
              </a:spcBef>
            </a:pPr>
            <a:r>
              <a:rPr lang="en-US" sz="1600" dirty="0"/>
              <a:t>Leverage the power of </a:t>
            </a:r>
            <a:r>
              <a:rPr lang="en-US" sz="1600" dirty="0" err="1"/>
              <a:t>ONECisco</a:t>
            </a:r>
            <a:endParaRPr lang="en-US" sz="1600" dirty="0"/>
          </a:p>
          <a:p>
            <a:pPr>
              <a:spcBef>
                <a:spcPts val="800"/>
              </a:spcBef>
            </a:pPr>
            <a:r>
              <a:rPr lang="en-US" sz="1600" dirty="0"/>
              <a:t>Planning and regular cadence with extended team and virtual sales</a:t>
            </a:r>
          </a:p>
          <a:p>
            <a:pPr>
              <a:spcBef>
                <a:spcPts val="800"/>
              </a:spcBef>
            </a:pPr>
            <a:r>
              <a:rPr lang="en-US" sz="1600" dirty="0"/>
              <a:t>Scale through partners</a:t>
            </a:r>
          </a:p>
          <a:p>
            <a:pPr>
              <a:spcBef>
                <a:spcPts val="800"/>
              </a:spcBef>
            </a:pPr>
            <a:r>
              <a:rPr lang="en-US" sz="1600" dirty="0"/>
              <a:t>Leverage programs to build pipeline</a:t>
            </a:r>
          </a:p>
          <a:p>
            <a:pPr>
              <a:spcBef>
                <a:spcPts val="800"/>
              </a:spcBef>
            </a:pPr>
            <a:endParaRPr lang="en-US" sz="1600" dirty="0"/>
          </a:p>
        </p:txBody>
      </p:sp>
      <p:grpSp>
        <p:nvGrpSpPr>
          <p:cNvPr id="45" name="Group 44"/>
          <p:cNvGrpSpPr/>
          <p:nvPr/>
        </p:nvGrpSpPr>
        <p:grpSpPr>
          <a:xfrm>
            <a:off x="7008300" y="1660133"/>
            <a:ext cx="5001641" cy="139192"/>
            <a:chOff x="5432145" y="2680651"/>
            <a:chExt cx="3279964" cy="100584"/>
          </a:xfrm>
        </p:grpSpPr>
        <p:cxnSp>
          <p:nvCxnSpPr>
            <p:cNvPr id="46" name="Straight Connector 45"/>
            <p:cNvCxnSpPr/>
            <p:nvPr/>
          </p:nvCxnSpPr>
          <p:spPr>
            <a:xfrm flipH="1">
              <a:off x="5529421" y="2730943"/>
              <a:ext cx="31826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val 46"/>
            <p:cNvSpPr/>
            <p:nvPr/>
          </p:nvSpPr>
          <p:spPr>
            <a:xfrm flipH="1">
              <a:off x="5432145" y="2680651"/>
              <a:ext cx="103909" cy="100584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50000"/>
                  </a:schemeClr>
                </a:solidFill>
                <a:latin typeface="+mj-lt"/>
              </a:endParaRPr>
            </a:p>
          </p:txBody>
        </p:sp>
      </p:grpSp>
      <p:cxnSp>
        <p:nvCxnSpPr>
          <p:cNvPr id="49" name="Straight Connector 48"/>
          <p:cNvCxnSpPr/>
          <p:nvPr/>
        </p:nvCxnSpPr>
        <p:spPr>
          <a:xfrm>
            <a:off x="120653" y="3618335"/>
            <a:ext cx="45939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6115109" y="4415203"/>
            <a:ext cx="5768847" cy="102543"/>
            <a:chOff x="4720080" y="4495817"/>
            <a:chExt cx="3899107" cy="103908"/>
          </a:xfrm>
        </p:grpSpPr>
        <p:cxnSp>
          <p:nvCxnSpPr>
            <p:cNvPr id="52" name="Straight Connector 51"/>
            <p:cNvCxnSpPr/>
            <p:nvPr/>
          </p:nvCxnSpPr>
          <p:spPr>
            <a:xfrm flipH="1">
              <a:off x="4797900" y="4547754"/>
              <a:ext cx="382128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 flipH="1">
              <a:off x="4720080" y="4495817"/>
              <a:ext cx="103909" cy="103908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</p:grp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182060" y="3285164"/>
            <a:ext cx="4711809" cy="2993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400" dirty="0">
                <a:solidFill>
                  <a:schemeClr val="accent1"/>
                </a:solidFill>
              </a:rPr>
              <a:t>Architectures &amp; Solutions</a:t>
            </a:r>
          </a:p>
          <a:p>
            <a:pPr>
              <a:spcBef>
                <a:spcPts val="800"/>
              </a:spcBef>
            </a:pPr>
            <a:r>
              <a:rPr lang="en-US" sz="1600" dirty="0"/>
              <a:t>Utilize account data and knowledge of customer business models to capture market transitions</a:t>
            </a:r>
          </a:p>
          <a:p>
            <a:pPr>
              <a:spcBef>
                <a:spcPts val="800"/>
              </a:spcBef>
            </a:pPr>
            <a:r>
              <a:rPr lang="en-US" sz="1600" dirty="0"/>
              <a:t>Protect the base- aggressively pursue all LDOS and renewals in account base.</a:t>
            </a:r>
          </a:p>
          <a:p>
            <a:pPr>
              <a:spcBef>
                <a:spcPts val="800"/>
              </a:spcBef>
            </a:pPr>
            <a:r>
              <a:rPr lang="en-US" sz="1600" dirty="0">
                <a:latin typeface="+mj-lt"/>
              </a:rPr>
              <a:t>Builds migration path to RSW solutions vs boxes (Quote 3 and sell 1 EA)</a:t>
            </a:r>
          </a:p>
          <a:p>
            <a:pPr>
              <a:spcBef>
                <a:spcPts val="800"/>
              </a:spcBef>
            </a:pPr>
            <a:r>
              <a:rPr lang="en-US" sz="1600" dirty="0">
                <a:latin typeface="+mj-lt"/>
              </a:rPr>
              <a:t>Leverage channel and extended team to sell to IT</a:t>
            </a:r>
          </a:p>
          <a:p>
            <a:pPr>
              <a:spcBef>
                <a:spcPts val="800"/>
              </a:spcBef>
            </a:pPr>
            <a:r>
              <a:rPr lang="en-US" sz="1600" dirty="0">
                <a:latin typeface="+mj-lt"/>
              </a:rPr>
              <a:t>Utilize BE Heat Map across accounts</a:t>
            </a:r>
          </a:p>
          <a:p>
            <a:pPr>
              <a:spcBef>
                <a:spcPts val="800"/>
              </a:spcBef>
            </a:pPr>
            <a:endParaRPr lang="en-US" sz="1600" dirty="0">
              <a:latin typeface="+mj-lt"/>
            </a:endParaRPr>
          </a:p>
          <a:p>
            <a:pPr>
              <a:spcBef>
                <a:spcPts val="800"/>
              </a:spcBef>
            </a:pPr>
            <a:endParaRPr lang="en-US" sz="1600" dirty="0">
              <a:latin typeface="+mj-lt"/>
            </a:endParaRPr>
          </a:p>
          <a:p>
            <a:pPr>
              <a:spcBef>
                <a:spcPts val="800"/>
              </a:spcBef>
            </a:pPr>
            <a:endParaRPr lang="en-US" sz="1600" dirty="0"/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6987383" y="1407129"/>
            <a:ext cx="4982087" cy="2175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noAutofit/>
          </a:bodyPr>
          <a:lstStyle/>
          <a:p>
            <a:pPr algn="r">
              <a:lnSpc>
                <a:spcPts val="2667"/>
              </a:lnSpc>
            </a:pPr>
            <a:r>
              <a:rPr lang="en-US" sz="2400" dirty="0">
                <a:solidFill>
                  <a:schemeClr val="accent5"/>
                </a:solidFill>
              </a:rPr>
              <a:t>Operational Excellence</a:t>
            </a:r>
          </a:p>
          <a:p>
            <a:pPr algn="r">
              <a:spcBef>
                <a:spcPts val="800"/>
              </a:spcBef>
            </a:pPr>
            <a:r>
              <a:rPr lang="en-US" sz="1600" dirty="0"/>
              <a:t>S</a:t>
            </a:r>
            <a:r>
              <a:rPr lang="en-US" sz="1600" dirty="0">
                <a:latin typeface="+mj-lt"/>
              </a:rPr>
              <a:t>tretch vs. Hero forecasting- 70% commit w risk.</a:t>
            </a:r>
          </a:p>
          <a:p>
            <a:pPr algn="r">
              <a:spcBef>
                <a:spcPts val="800"/>
              </a:spcBef>
            </a:pPr>
            <a:r>
              <a:rPr lang="en-US" sz="1600" dirty="0"/>
              <a:t>Thorough deal assurance knowledge</a:t>
            </a:r>
          </a:p>
          <a:p>
            <a:pPr algn="r">
              <a:spcBef>
                <a:spcPts val="800"/>
              </a:spcBef>
            </a:pPr>
            <a:r>
              <a:rPr lang="en-US" sz="1600" dirty="0"/>
              <a:t>Comprehensive territory plans with </a:t>
            </a:r>
            <a:r>
              <a:rPr lang="en-US" sz="1600" dirty="0" err="1"/>
              <a:t>Qtrly</a:t>
            </a:r>
            <a:r>
              <a:rPr lang="en-US" sz="1600" dirty="0"/>
              <a:t> milestones </a:t>
            </a:r>
          </a:p>
          <a:p>
            <a:pPr algn="r">
              <a:spcBef>
                <a:spcPts val="800"/>
              </a:spcBef>
            </a:pPr>
            <a:r>
              <a:rPr lang="en-US" sz="1600" dirty="0"/>
              <a:t>No past due opportunities</a:t>
            </a:r>
          </a:p>
          <a:p>
            <a:pPr algn="r">
              <a:spcBef>
                <a:spcPts val="800"/>
              </a:spcBef>
            </a:pPr>
            <a:r>
              <a:rPr lang="en-US" sz="1600" dirty="0"/>
              <a:t>All opportunities have technology and SE assigned</a:t>
            </a:r>
          </a:p>
          <a:p>
            <a:pPr algn="r">
              <a:spcBef>
                <a:spcPts val="800"/>
              </a:spcBef>
            </a:pPr>
            <a:r>
              <a:rPr lang="en-US" sz="1600" dirty="0">
                <a:solidFill>
                  <a:srgbClr val="282828"/>
                </a:solidFill>
                <a:latin typeface="CiscoSansTT ExtraLight"/>
              </a:rPr>
              <a:t>Leverage GFEP for Post-Sales Support</a:t>
            </a:r>
            <a:endParaRPr lang="en-US" sz="1600" dirty="0"/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7354858" y="4127525"/>
            <a:ext cx="4614612" cy="1892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noAutofit/>
          </a:bodyPr>
          <a:lstStyle/>
          <a:p>
            <a:pPr algn="r">
              <a:lnSpc>
                <a:spcPts val="2667"/>
              </a:lnSpc>
            </a:pPr>
            <a:r>
              <a:rPr lang="en-US" sz="2400" dirty="0">
                <a:solidFill>
                  <a:schemeClr val="accent2"/>
                </a:solidFill>
              </a:rPr>
              <a:t>Training &amp; Development</a:t>
            </a:r>
          </a:p>
          <a:p>
            <a:pPr algn="r">
              <a:spcBef>
                <a:spcPts val="800"/>
              </a:spcBef>
            </a:pPr>
            <a:r>
              <a:rPr lang="en-US" sz="1600" dirty="0"/>
              <a:t> Aligned to forecast confidence guidelines</a:t>
            </a:r>
          </a:p>
          <a:p>
            <a:pPr algn="r">
              <a:spcBef>
                <a:spcPts val="800"/>
              </a:spcBef>
            </a:pPr>
            <a:r>
              <a:rPr lang="en-US" sz="1600" dirty="0"/>
              <a:t>Leveraging account plan template and heatmap</a:t>
            </a:r>
          </a:p>
          <a:p>
            <a:pPr algn="r">
              <a:spcBef>
                <a:spcPts val="800"/>
              </a:spcBef>
            </a:pPr>
            <a:r>
              <a:rPr lang="en-US" sz="1600" dirty="0"/>
              <a:t>Completes mandated corporate and SP training</a:t>
            </a:r>
          </a:p>
          <a:p>
            <a:pPr algn="r">
              <a:spcBef>
                <a:spcPts val="800"/>
              </a:spcBef>
            </a:pPr>
            <a:r>
              <a:rPr lang="en-US" sz="1600" dirty="0"/>
              <a:t>Contributes and makes an impact beyond role</a:t>
            </a:r>
          </a:p>
          <a:p>
            <a:pPr algn="r">
              <a:spcBef>
                <a:spcPts val="800"/>
              </a:spcBef>
            </a:pPr>
            <a:r>
              <a:rPr lang="en-US" sz="1600" dirty="0"/>
              <a:t>Leverage the RCDN SE Lab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54231D2-9A4B-AC4E-95BA-7561EB81379B}"/>
              </a:ext>
            </a:extLst>
          </p:cNvPr>
          <p:cNvSpPr/>
          <p:nvPr/>
        </p:nvSpPr>
        <p:spPr>
          <a:xfrm>
            <a:off x="4755324" y="3499140"/>
            <a:ext cx="138545" cy="138545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831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4" grpId="0"/>
      <p:bldP spid="54" grpId="0"/>
      <p:bldP spid="55" grpId="0"/>
      <p:bldP spid="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otched Right Arrow 8"/>
          <p:cNvSpPr/>
          <p:nvPr/>
        </p:nvSpPr>
        <p:spPr bwMode="auto">
          <a:xfrm>
            <a:off x="4027943" y="1927658"/>
            <a:ext cx="4158871" cy="3611174"/>
          </a:xfrm>
          <a:prstGeom prst="notchedRightArrow">
            <a:avLst>
              <a:gd name="adj1" fmla="val 100000"/>
              <a:gd name="adj2" fmla="val 19076"/>
            </a:avLst>
          </a:prstGeom>
          <a:solidFill>
            <a:srgbClr val="205C9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Roboto"/>
            </a:endParaRPr>
          </a:p>
        </p:txBody>
      </p:sp>
      <p:sp>
        <p:nvSpPr>
          <p:cNvPr id="10" name="Notched Right Arrow 9"/>
          <p:cNvSpPr/>
          <p:nvPr/>
        </p:nvSpPr>
        <p:spPr bwMode="auto">
          <a:xfrm>
            <a:off x="254948" y="1928122"/>
            <a:ext cx="4185448" cy="3611174"/>
          </a:xfrm>
          <a:prstGeom prst="notchedRightArrow">
            <a:avLst>
              <a:gd name="adj1" fmla="val 100000"/>
              <a:gd name="adj2" fmla="val 19076"/>
            </a:avLst>
          </a:prstGeom>
          <a:solidFill>
            <a:srgbClr val="00A0D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Roboto"/>
            </a:endParaRPr>
          </a:p>
        </p:txBody>
      </p:sp>
      <p:sp>
        <p:nvSpPr>
          <p:cNvPr id="11" name="Notched Right Arrow 10"/>
          <p:cNvSpPr/>
          <p:nvPr/>
        </p:nvSpPr>
        <p:spPr bwMode="auto">
          <a:xfrm>
            <a:off x="7800938" y="1917688"/>
            <a:ext cx="4158871" cy="3611174"/>
          </a:xfrm>
          <a:prstGeom prst="notchedRightArrow">
            <a:avLst>
              <a:gd name="adj1" fmla="val 100000"/>
              <a:gd name="adj2" fmla="val 19076"/>
            </a:avLst>
          </a:prstGeom>
          <a:solidFill>
            <a:srgbClr val="8BD2F8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Roboto"/>
            </a:endParaRPr>
          </a:p>
        </p:txBody>
      </p:sp>
      <p:sp>
        <p:nvSpPr>
          <p:cNvPr id="2" name="Title 8">
            <a:extLst>
              <a:ext uri="{FF2B5EF4-FFF2-40B4-BE49-F238E27FC236}">
                <a16:creationId xmlns:a16="http://schemas.microsoft.com/office/drawing/2014/main" id="{4FD572DD-BCFC-7F4B-AE55-EF5CBA3778CE}"/>
              </a:ext>
            </a:extLst>
          </p:cNvPr>
          <p:cNvSpPr txBox="1">
            <a:spLocks/>
          </p:cNvSpPr>
          <p:nvPr/>
        </p:nvSpPr>
        <p:spPr>
          <a:xfrm>
            <a:off x="0" y="645073"/>
            <a:ext cx="12192000" cy="5655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0A0DF"/>
                </a:solidFill>
                <a:latin typeface="Salesforce Sans" panose="020B0505020202020203" pitchFamily="34" charset="0"/>
              </a:rPr>
              <a:t>Leadership Expectations–Sales Leaders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45BBD7-4975-314D-AAA4-9B5F9F50BFB6}"/>
              </a:ext>
            </a:extLst>
          </p:cNvPr>
          <p:cNvSpPr/>
          <p:nvPr/>
        </p:nvSpPr>
        <p:spPr>
          <a:xfrm>
            <a:off x="944114" y="2295726"/>
            <a:ext cx="2940230" cy="2875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Salesforce Sans" panose="020B050502020202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Be a Culture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Salesforce Sans" panose="020B050502020202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Builder</a:t>
            </a:r>
          </a:p>
          <a:p>
            <a:pPr algn="ctr"/>
            <a:endParaRPr lang="en-US" b="1" dirty="0">
              <a:solidFill>
                <a:schemeClr val="bg1"/>
              </a:solidFill>
              <a:latin typeface="Salesforce Sans" panose="020B050502020202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Personal Humility and Professional Will (Be a role model)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Engage others in shared meaning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Scale through influence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8CC615-5D31-FF41-AF81-3729F16947A2}"/>
              </a:ext>
            </a:extLst>
          </p:cNvPr>
          <p:cNvSpPr/>
          <p:nvPr/>
        </p:nvSpPr>
        <p:spPr>
          <a:xfrm>
            <a:off x="4740693" y="2295726"/>
            <a:ext cx="2759948" cy="2875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600"/>
              </a:spcAft>
            </a:pPr>
            <a:r>
              <a:rPr lang="en-US" b="1" dirty="0">
                <a:solidFill>
                  <a:schemeClr val="bg1"/>
                </a:solidFill>
                <a:latin typeface="Salesforce Sans" panose="020B050502020202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Own the Number and the Details </a:t>
            </a:r>
            <a:r>
              <a:rPr lang="en-US" sz="1400" b="1" dirty="0">
                <a:solidFill>
                  <a:schemeClr val="bg1"/>
                </a:solidFill>
                <a:latin typeface="Salesforce Sans" panose="020B050502020202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 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Demonstrate sustainable value to our customers, partners and cisco team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Timely communication | Limit surprises | High Care Factor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Know our business |  Ensure each IC contributes to knowing the business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B82456-C1C9-1D47-B243-53C85CA28AB5}"/>
              </a:ext>
            </a:extLst>
          </p:cNvPr>
          <p:cNvSpPr/>
          <p:nvPr/>
        </p:nvSpPr>
        <p:spPr>
          <a:xfrm>
            <a:off x="8474012" y="2285755"/>
            <a:ext cx="2890674" cy="2875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600"/>
              </a:spcAft>
            </a:pPr>
            <a:r>
              <a:rPr lang="en-US" b="1" dirty="0">
                <a:solidFill>
                  <a:schemeClr val="bg1"/>
                </a:solidFill>
                <a:latin typeface="Salesforce Sans" panose="020B050502020202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Contribute Beyond Region Objectives</a:t>
            </a:r>
            <a:r>
              <a:rPr lang="en-US" sz="1400" b="1" dirty="0">
                <a:solidFill>
                  <a:schemeClr val="bg1"/>
                </a:solidFill>
                <a:latin typeface="Salesforce Sans" panose="020B050502020202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  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Be part of the solution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Share a better idea  (Better to light a candle than curse the darkness)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Make each other successful</a:t>
            </a:r>
          </a:p>
        </p:txBody>
      </p:sp>
    </p:spTree>
    <p:extLst>
      <p:ext uri="{BB962C8B-B14F-4D97-AF65-F5344CB8AC3E}">
        <p14:creationId xmlns:p14="http://schemas.microsoft.com/office/powerpoint/2010/main" val="120355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8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20000" decel="8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accel="20000" decel="8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otched Right Arrow 4"/>
          <p:cNvSpPr/>
          <p:nvPr/>
        </p:nvSpPr>
        <p:spPr bwMode="auto">
          <a:xfrm>
            <a:off x="6029336" y="2177141"/>
            <a:ext cx="5466088" cy="2970269"/>
          </a:xfrm>
          <a:prstGeom prst="notchedRightArrow">
            <a:avLst>
              <a:gd name="adj1" fmla="val 100000"/>
              <a:gd name="adj2" fmla="val 19076"/>
            </a:avLst>
          </a:prstGeom>
          <a:solidFill>
            <a:srgbClr val="205C9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Roboto"/>
            </a:endParaRPr>
          </a:p>
        </p:txBody>
      </p:sp>
      <p:sp>
        <p:nvSpPr>
          <p:cNvPr id="6" name="Notched Right Arrow 5"/>
          <p:cNvSpPr/>
          <p:nvPr/>
        </p:nvSpPr>
        <p:spPr bwMode="auto">
          <a:xfrm>
            <a:off x="872360" y="2177142"/>
            <a:ext cx="5501019" cy="2986051"/>
          </a:xfrm>
          <a:prstGeom prst="notchedRightArrow">
            <a:avLst>
              <a:gd name="adj1" fmla="val 100000"/>
              <a:gd name="adj2" fmla="val 19076"/>
            </a:avLst>
          </a:prstGeom>
          <a:solidFill>
            <a:srgbClr val="00A0D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Robot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7379B0-CC1E-8440-A2B3-18FD009EAE21}"/>
              </a:ext>
            </a:extLst>
          </p:cNvPr>
          <p:cNvSpPr/>
          <p:nvPr/>
        </p:nvSpPr>
        <p:spPr>
          <a:xfrm>
            <a:off x="1613603" y="2690532"/>
            <a:ext cx="4397829" cy="19994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600"/>
              </a:spcAft>
            </a:pPr>
            <a:r>
              <a:rPr lang="en-US" sz="2000" b="1" dirty="0">
                <a:solidFill>
                  <a:schemeClr val="bg1"/>
                </a:solidFill>
                <a:latin typeface="Salesforce Sans" panose="020B050502020202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Grow in Role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If you aren’t learning you aren’t moving forward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Positively influence the learning of others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What’s next discussion bi-annually? </a:t>
            </a:r>
            <a:b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(own your development plan)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A09C8B-3497-BD40-9963-F41FECF1EF8B}"/>
              </a:ext>
            </a:extLst>
          </p:cNvPr>
          <p:cNvSpPr/>
          <p:nvPr/>
        </p:nvSpPr>
        <p:spPr>
          <a:xfrm>
            <a:off x="6991479" y="2690533"/>
            <a:ext cx="4093028" cy="19994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600"/>
              </a:spcAft>
            </a:pPr>
            <a:r>
              <a:rPr lang="en-US" sz="2000" b="1" dirty="0">
                <a:solidFill>
                  <a:schemeClr val="bg1"/>
                </a:solidFill>
                <a:latin typeface="Salesforce Sans" panose="020B050502020202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Live by the Golden Rule 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Don't tolerate intolerable behavior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Don't let people waste other people's time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Say Thank-you often</a:t>
            </a:r>
            <a:br>
              <a:rPr lang="en-US" sz="1600" dirty="0">
                <a:solidFill>
                  <a:schemeClr val="bg1"/>
                </a:solidFill>
                <a:latin typeface="Salesforce Sans" panose="020B050502020202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endParaRPr lang="en-US" sz="1600" dirty="0">
              <a:solidFill>
                <a:schemeClr val="bg1"/>
              </a:solidFill>
              <a:latin typeface="Salesforce Sans" panose="020B050502020202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7" name="Title 8">
            <a:extLst>
              <a:ext uri="{FF2B5EF4-FFF2-40B4-BE49-F238E27FC236}">
                <a16:creationId xmlns:a16="http://schemas.microsoft.com/office/drawing/2014/main" id="{28CA1D24-D760-514C-A128-1F62204D6F20}"/>
              </a:ext>
            </a:extLst>
          </p:cNvPr>
          <p:cNvSpPr txBox="1">
            <a:spLocks/>
          </p:cNvSpPr>
          <p:nvPr/>
        </p:nvSpPr>
        <p:spPr>
          <a:xfrm>
            <a:off x="0" y="888912"/>
            <a:ext cx="12192000" cy="5655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0A0DF"/>
                </a:solidFill>
                <a:latin typeface="Salesforce Sans" panose="020B0505020202020203" pitchFamily="34" charset="0"/>
              </a:rPr>
              <a:t>Leadership Expectations–Sales Leaders</a:t>
            </a:r>
          </a:p>
        </p:txBody>
      </p:sp>
    </p:spTree>
    <p:extLst>
      <p:ext uri="{BB962C8B-B14F-4D97-AF65-F5344CB8AC3E}">
        <p14:creationId xmlns:p14="http://schemas.microsoft.com/office/powerpoint/2010/main" val="281543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8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20000" decel="8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8174" y="2419209"/>
            <a:ext cx="3581421" cy="838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3200" kern="1200" dirty="0">
                <a:solidFill>
                  <a:srgbClr val="676767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6000" b="1" dirty="0">
                <a:solidFill>
                  <a:srgbClr val="00A0DF"/>
                </a:solidFill>
                <a:latin typeface="Salesforce Sans" panose="020B0505020202020203" pitchFamily="34" charset="0"/>
              </a:rPr>
              <a:t>CAREER: </a:t>
            </a:r>
            <a:r>
              <a:rPr lang="en-US" sz="5400" dirty="0">
                <a:solidFill>
                  <a:srgbClr val="00A0DF"/>
                </a:solidFill>
                <a:latin typeface="Salesforce Sans Thin" panose="020B0205020202020203" pitchFamily="34" charset="0"/>
              </a:rPr>
              <a:t>TIMELINE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6183" y="2927458"/>
            <a:ext cx="1180953" cy="6642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64195" y="498331"/>
            <a:ext cx="2802132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dirty="0">
                <a:latin typeface="Salesforce Sans" panose="020B0505020202020203" pitchFamily="34" charset="0"/>
              </a:rPr>
              <a:t>Officer,  USMC</a:t>
            </a:r>
          </a:p>
          <a:p>
            <a:endParaRPr lang="en-US" sz="1867" dirty="0">
              <a:latin typeface="Salesforce Sans" panose="020B0505020202020203" pitchFamily="34" charset="0"/>
            </a:endParaRPr>
          </a:p>
        </p:txBody>
      </p:sp>
      <p:sp>
        <p:nvSpPr>
          <p:cNvPr id="8" name="TextBox 7"/>
          <p:cNvSpPr txBox="1">
            <a:spLocks noChangeAspect="1"/>
          </p:cNvSpPr>
          <p:nvPr/>
        </p:nvSpPr>
        <p:spPr>
          <a:xfrm>
            <a:off x="5294375" y="2325357"/>
            <a:ext cx="1017501" cy="318100"/>
          </a:xfrm>
          <a:prstGeom prst="rect">
            <a:avLst/>
          </a:prstGeom>
          <a:solidFill>
            <a:srgbClr val="FFFFFF"/>
          </a:solidFill>
          <a:effectLst>
            <a:outerShdw blurRad="5461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467" b="1" dirty="0">
                <a:latin typeface="Salesforce Sans" panose="020B0505020202020203" pitchFamily="34" charset="0"/>
              </a:rPr>
              <a:t>2004</a:t>
            </a:r>
          </a:p>
        </p:txBody>
      </p:sp>
      <p:sp>
        <p:nvSpPr>
          <p:cNvPr id="9" name="TextBox 8"/>
          <p:cNvSpPr txBox="1">
            <a:spLocks noChangeAspect="1"/>
          </p:cNvSpPr>
          <p:nvPr/>
        </p:nvSpPr>
        <p:spPr>
          <a:xfrm>
            <a:off x="5302159" y="3223481"/>
            <a:ext cx="1009717" cy="318100"/>
          </a:xfrm>
          <a:prstGeom prst="rect">
            <a:avLst/>
          </a:prstGeom>
          <a:solidFill>
            <a:srgbClr val="FFFFFF"/>
          </a:solidFill>
          <a:effectLst>
            <a:outerShdw blurRad="5461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467" b="1" dirty="0">
                <a:latin typeface="Salesforce Sans" panose="020B0505020202020203" pitchFamily="34" charset="0"/>
              </a:rPr>
              <a:t>2014</a:t>
            </a:r>
          </a:p>
        </p:txBody>
      </p:sp>
      <p:sp>
        <p:nvSpPr>
          <p:cNvPr id="10" name="TextBox 9"/>
          <p:cNvSpPr txBox="1">
            <a:spLocks noChangeAspect="1"/>
          </p:cNvSpPr>
          <p:nvPr/>
        </p:nvSpPr>
        <p:spPr>
          <a:xfrm>
            <a:off x="5294375" y="1427233"/>
            <a:ext cx="1017501" cy="318100"/>
          </a:xfrm>
          <a:prstGeom prst="rect">
            <a:avLst/>
          </a:prstGeom>
          <a:solidFill>
            <a:srgbClr val="FFFFFF"/>
          </a:solidFill>
          <a:effectLst>
            <a:outerShdw blurRad="5461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467" b="1" dirty="0">
                <a:latin typeface="Salesforce Sans" panose="020B0505020202020203" pitchFamily="34" charset="0"/>
              </a:rPr>
              <a:t>1999</a:t>
            </a:r>
          </a:p>
        </p:txBody>
      </p:sp>
      <p:sp>
        <p:nvSpPr>
          <p:cNvPr id="11" name="TextBox 10"/>
          <p:cNvSpPr txBox="1">
            <a:spLocks noChangeAspect="1"/>
          </p:cNvSpPr>
          <p:nvPr/>
        </p:nvSpPr>
        <p:spPr>
          <a:xfrm>
            <a:off x="5302159" y="498331"/>
            <a:ext cx="1012093" cy="318100"/>
          </a:xfrm>
          <a:prstGeom prst="rect">
            <a:avLst/>
          </a:prstGeom>
          <a:solidFill>
            <a:srgbClr val="FFFFFF"/>
          </a:solidFill>
          <a:effectLst>
            <a:outerShdw blurRad="5461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67" b="1" dirty="0">
                <a:latin typeface="Salesforce Sans" panose="020B0505020202020203" pitchFamily="34" charset="0"/>
              </a:rPr>
              <a:t>1993</a:t>
            </a:r>
          </a:p>
        </p:txBody>
      </p:sp>
      <p:sp>
        <p:nvSpPr>
          <p:cNvPr id="12" name="TextBox 11"/>
          <p:cNvSpPr txBox="1">
            <a:spLocks noChangeAspect="1"/>
          </p:cNvSpPr>
          <p:nvPr/>
        </p:nvSpPr>
        <p:spPr>
          <a:xfrm>
            <a:off x="5302159" y="4121605"/>
            <a:ext cx="1009717" cy="318100"/>
          </a:xfrm>
          <a:prstGeom prst="rect">
            <a:avLst/>
          </a:prstGeom>
          <a:solidFill>
            <a:srgbClr val="FFFFFF"/>
          </a:solidFill>
          <a:effectLst>
            <a:outerShdw blurRad="5461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467" b="1" dirty="0">
                <a:latin typeface="Salesforce Sans" panose="020B0505020202020203" pitchFamily="34" charset="0"/>
              </a:rPr>
              <a:t>2017</a:t>
            </a:r>
          </a:p>
        </p:txBody>
      </p:sp>
      <p:sp>
        <p:nvSpPr>
          <p:cNvPr id="13" name="TextBox 12"/>
          <p:cNvSpPr txBox="1">
            <a:spLocks noChangeAspect="1"/>
          </p:cNvSpPr>
          <p:nvPr/>
        </p:nvSpPr>
        <p:spPr>
          <a:xfrm>
            <a:off x="5302159" y="5019727"/>
            <a:ext cx="1009717" cy="318100"/>
          </a:xfrm>
          <a:prstGeom prst="rect">
            <a:avLst/>
          </a:prstGeom>
          <a:solidFill>
            <a:srgbClr val="FFFFFF"/>
          </a:solidFill>
          <a:effectLst>
            <a:outerShdw blurRad="5461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467" b="1" dirty="0">
                <a:latin typeface="Salesforce Sans" panose="020B0505020202020203" pitchFamily="34" charset="0"/>
              </a:rPr>
              <a:t>2019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64195" y="1447774"/>
            <a:ext cx="5379046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dirty="0">
                <a:latin typeface="Salesforce Sans" panose="020B0505020202020203" pitchFamily="34" charset="0"/>
              </a:rPr>
              <a:t>Account Manager, Branch Manager and Area Director</a:t>
            </a:r>
          </a:p>
          <a:p>
            <a:endParaRPr lang="en-US" sz="1867" dirty="0">
              <a:latin typeface="Salesforce Sans" panose="020B0505020202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01464" y="2322036"/>
            <a:ext cx="5341777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dirty="0">
                <a:latin typeface="Salesforce Sans" panose="020B0505020202020203" pitchFamily="34" charset="0"/>
              </a:rPr>
              <a:t>Inside Sales Manager, Outside Sales Manager, General Manager</a:t>
            </a:r>
          </a:p>
          <a:p>
            <a:endParaRPr lang="en-US" sz="1867" dirty="0">
              <a:latin typeface="Salesforce Sans" panose="020B0505020202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01463" y="3219504"/>
            <a:ext cx="4436664" cy="831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dirty="0">
                <a:latin typeface="Salesforce Sans" panose="020B0505020202020203" pitchFamily="34" charset="0"/>
              </a:rPr>
              <a:t>Regional Manager, Southwest Territory</a:t>
            </a:r>
          </a:p>
          <a:p>
            <a:r>
              <a:rPr lang="en-US" sz="1467" dirty="0">
                <a:latin typeface="Salesforce Sans" panose="020B0505020202020203" pitchFamily="34" charset="0"/>
              </a:rPr>
              <a:t>Regional Manager, Metro Philly Select</a:t>
            </a:r>
          </a:p>
          <a:p>
            <a:endParaRPr lang="en-US" sz="1867" dirty="0">
              <a:latin typeface="Salesforce Sans" panose="020B0505020202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01463" y="4116972"/>
            <a:ext cx="4316491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dirty="0">
                <a:latin typeface="Salesforce Sans" panose="020B0505020202020203" pitchFamily="34" charset="0"/>
              </a:rPr>
              <a:t>Operations Director, Service Provider US</a:t>
            </a:r>
          </a:p>
          <a:p>
            <a:endParaRPr lang="en-US" sz="1867" dirty="0">
              <a:latin typeface="Salesforce Sans" panose="020B0505020202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01464" y="5014439"/>
            <a:ext cx="5099545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dirty="0">
                <a:latin typeface="Salesforce Sans" panose="020B0505020202020203" pitchFamily="34" charset="0"/>
              </a:rPr>
              <a:t>Operations Director, Mid Markets Select</a:t>
            </a:r>
          </a:p>
          <a:p>
            <a:endParaRPr lang="en-US" sz="1867" dirty="0">
              <a:latin typeface="Salesforce Sans" panose="020B0505020202020203" pitchFamily="34" charset="0"/>
            </a:endParaRPr>
          </a:p>
        </p:txBody>
      </p:sp>
      <p:sp>
        <p:nvSpPr>
          <p:cNvPr id="19" name="TextBox 18"/>
          <p:cNvSpPr txBox="1">
            <a:spLocks noChangeAspect="1"/>
          </p:cNvSpPr>
          <p:nvPr/>
        </p:nvSpPr>
        <p:spPr>
          <a:xfrm>
            <a:off x="5302159" y="5977231"/>
            <a:ext cx="1009717" cy="318100"/>
          </a:xfrm>
          <a:prstGeom prst="rect">
            <a:avLst/>
          </a:prstGeom>
          <a:solidFill>
            <a:srgbClr val="00A0DF"/>
          </a:solidFill>
          <a:ln>
            <a:solidFill>
              <a:srgbClr val="00A0D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467" b="1" dirty="0">
                <a:solidFill>
                  <a:schemeClr val="bg1"/>
                </a:solidFill>
                <a:latin typeface="Salesforce Sans" panose="020B0505020202020203" pitchFamily="34" charset="0"/>
              </a:rPr>
              <a:t>2020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16856" y="5961837"/>
            <a:ext cx="546945" cy="379656"/>
          </a:xfrm>
          <a:prstGeom prst="rect">
            <a:avLst/>
          </a:prstGeom>
          <a:solidFill>
            <a:srgbClr val="00A0DF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sz="1867" kern="0" dirty="0">
                <a:solidFill>
                  <a:schemeClr val="bg1"/>
                </a:solidFill>
                <a:latin typeface="Salesforce Sans" panose="020B0505020202020203" pitchFamily="34" charset="0"/>
              </a:rPr>
              <a:t> </a:t>
            </a:r>
            <a:r>
              <a:rPr lang="en-US" sz="1867" kern="0" dirty="0" err="1">
                <a:solidFill>
                  <a:schemeClr val="bg1"/>
                </a:solidFill>
                <a:latin typeface="Salesforce Sans" panose="020B0505020202020203" pitchFamily="34" charset="0"/>
              </a:rPr>
              <a:t>xyz</a:t>
            </a:r>
            <a:endParaRPr lang="en-US" sz="1867" dirty="0">
              <a:solidFill>
                <a:schemeClr val="bg1"/>
              </a:solidFill>
              <a:latin typeface="Salesforce Sans" panose="020B0505020202020203" pitchFamily="34" charset="0"/>
            </a:endParaRPr>
          </a:p>
        </p:txBody>
      </p:sp>
      <p:cxnSp>
        <p:nvCxnSpPr>
          <p:cNvPr id="21" name="Straight Arrow Connector 20"/>
          <p:cNvCxnSpPr>
            <a:cxnSpLocks/>
          </p:cNvCxnSpPr>
          <p:nvPr/>
        </p:nvCxnSpPr>
        <p:spPr>
          <a:xfrm>
            <a:off x="4313761" y="3632144"/>
            <a:ext cx="0" cy="1705683"/>
          </a:xfrm>
          <a:prstGeom prst="straightConnector1">
            <a:avLst/>
          </a:prstGeom>
          <a:ln w="6350" cmpd="sng">
            <a:solidFill>
              <a:srgbClr val="00A0D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B1F51B8A-C324-6946-BFBA-173A9711D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889" y="232460"/>
            <a:ext cx="941924" cy="902677"/>
          </a:xfrm>
          <a:prstGeom prst="ellipse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96980D0-344D-0D4E-AE02-12C802ABC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69" y="1463238"/>
            <a:ext cx="1415584" cy="32565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6A1BAF1-5CD8-CC45-BA3B-AE06235033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581" y="2322036"/>
            <a:ext cx="1927000" cy="30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9535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ACEWARE-AUD-SLIDE-NAME" val="What did you draw?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908</Words>
  <Application>Microsoft Macintosh PowerPoint</Application>
  <PresentationFormat>Widescreen</PresentationFormat>
  <Paragraphs>207</Paragraphs>
  <Slides>16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Arial</vt:lpstr>
      <vt:lpstr>Calibri</vt:lpstr>
      <vt:lpstr>Calibri Light</vt:lpstr>
      <vt:lpstr>CiscoSans</vt:lpstr>
      <vt:lpstr>CiscoSansTT ExtraLight</vt:lpstr>
      <vt:lpstr>Roboto</vt:lpstr>
      <vt:lpstr>Roboto Bold</vt:lpstr>
      <vt:lpstr>Salesforce Sans</vt:lpstr>
      <vt:lpstr>Salesforce Sans Thin</vt:lpstr>
      <vt:lpstr>Telstra Akkurat Light</vt:lpstr>
      <vt:lpstr>Wingdings</vt:lpstr>
      <vt:lpstr>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Word of the Qtr: Kairos</vt:lpstr>
      <vt:lpstr>Select “Excellence in Role or The Gold Standard”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Brian Rueger (brrueger)</cp:lastModifiedBy>
  <cp:revision>82</cp:revision>
  <cp:lastPrinted>2019-10-18T13:51:09Z</cp:lastPrinted>
  <dcterms:created xsi:type="dcterms:W3CDTF">2019-10-01T09:24:43Z</dcterms:created>
  <dcterms:modified xsi:type="dcterms:W3CDTF">2020-05-28T20:00:32Z</dcterms:modified>
</cp:coreProperties>
</file>