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handoutMasterIdLst>
    <p:handoutMasterId r:id="rId22"/>
  </p:handoutMasterIdLst>
  <p:sldIdLst>
    <p:sldId id="287" r:id="rId2"/>
    <p:sldId id="365" r:id="rId3"/>
    <p:sldId id="356" r:id="rId4"/>
    <p:sldId id="359" r:id="rId5"/>
    <p:sldId id="357" r:id="rId6"/>
    <p:sldId id="361" r:id="rId7"/>
    <p:sldId id="362" r:id="rId8"/>
    <p:sldId id="363" r:id="rId9"/>
    <p:sldId id="352" r:id="rId10"/>
    <p:sldId id="351" r:id="rId11"/>
    <p:sldId id="353" r:id="rId12"/>
    <p:sldId id="258" r:id="rId13"/>
    <p:sldId id="259" r:id="rId14"/>
    <p:sldId id="260" r:id="rId15"/>
    <p:sldId id="262" r:id="rId16"/>
    <p:sldId id="265" r:id="rId17"/>
    <p:sldId id="364" r:id="rId18"/>
    <p:sldId id="347" r:id="rId19"/>
    <p:sldId id="26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2E84"/>
    <a:srgbClr val="8F9CA1"/>
    <a:srgbClr val="6626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87" autoAdjust="0"/>
    <p:restoredTop sz="90013" autoAdjust="0"/>
  </p:normalViewPr>
  <p:slideViewPr>
    <p:cSldViewPr snapToGrid="0">
      <p:cViewPr varScale="1">
        <p:scale>
          <a:sx n="114" d="100"/>
          <a:sy n="114" d="100"/>
        </p:scale>
        <p:origin x="654" y="10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3" d="100"/>
          <a:sy n="113" d="100"/>
        </p:scale>
        <p:origin x="35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38105EF-E191-415E-A500-01BCA3561A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8F35350-BA77-4E60-A50F-11A839D875C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1AB215E-086E-4965-A848-DF63B4EB496A}" type="datetimeFigureOut">
              <a:rPr lang="en-US" smtClean="0"/>
              <a:t>5/26/2020</a:t>
            </a:fld>
            <a:endParaRPr lang="en-US"/>
          </a:p>
        </p:txBody>
      </p:sp>
      <p:sp>
        <p:nvSpPr>
          <p:cNvPr id="4" name="Footer Placeholder 3">
            <a:extLst>
              <a:ext uri="{FF2B5EF4-FFF2-40B4-BE49-F238E27FC236}">
                <a16:creationId xmlns:a16="http://schemas.microsoft.com/office/drawing/2014/main" id="{485C71B9-E18A-4042-AE8E-20053C3D52A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B53DFAF-1EBA-460B-A9A3-3A7D9FFA6F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F57143F-E046-4F8F-AC21-6067B22B2163}" type="slidenum">
              <a:rPr lang="en-US" smtClean="0"/>
              <a:t>‹#›</a:t>
            </a:fld>
            <a:endParaRPr lang="en-US"/>
          </a:p>
        </p:txBody>
      </p:sp>
    </p:spTree>
    <p:extLst>
      <p:ext uri="{BB962C8B-B14F-4D97-AF65-F5344CB8AC3E}">
        <p14:creationId xmlns:p14="http://schemas.microsoft.com/office/powerpoint/2010/main" val="3225330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FA59C4-118A-4920-BCB4-F0298D879C25}" type="datetimeFigureOut">
              <a:rPr lang="en-US" smtClean="0"/>
              <a:t>5/26/2020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E38815-42CC-4697-9FD4-3E12535D84B2}" type="slidenum">
              <a:rPr lang="en-US" smtClean="0"/>
              <a:t>‹#›</a:t>
            </a:fld>
            <a:endParaRPr lang="en-US"/>
          </a:p>
        </p:txBody>
      </p:sp>
    </p:spTree>
    <p:extLst>
      <p:ext uri="{BB962C8B-B14F-4D97-AF65-F5344CB8AC3E}">
        <p14:creationId xmlns:p14="http://schemas.microsoft.com/office/powerpoint/2010/main" val="3159436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E38815-42CC-4697-9FD4-3E12535D84B2}" type="slidenum">
              <a:rPr lang="en-US" smtClean="0"/>
              <a:t>1</a:t>
            </a:fld>
            <a:endParaRPr lang="en-US"/>
          </a:p>
        </p:txBody>
      </p:sp>
    </p:spTree>
    <p:extLst>
      <p:ext uri="{BB962C8B-B14F-4D97-AF65-F5344CB8AC3E}">
        <p14:creationId xmlns:p14="http://schemas.microsoft.com/office/powerpoint/2010/main" val="3298581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E38815-42CC-4697-9FD4-3E12535D84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66512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2001" cy="6868862"/>
          </a:xfrm>
          <a:prstGeom prst="rect">
            <a:avLst/>
          </a:prstGeom>
        </p:spPr>
      </p:pic>
      <p:sp>
        <p:nvSpPr>
          <p:cNvPr id="2" name="Title 1"/>
          <p:cNvSpPr>
            <a:spLocks noGrp="1"/>
          </p:cNvSpPr>
          <p:nvPr>
            <p:ph type="ctrTitle"/>
          </p:nvPr>
        </p:nvSpPr>
        <p:spPr>
          <a:xfrm>
            <a:off x="1154955" y="2099733"/>
            <a:ext cx="8825658" cy="2677648"/>
          </a:xfrm>
        </p:spPr>
        <p:txBody>
          <a:bodyPr anchor="b"/>
          <a:lstStyle>
            <a:lvl1pPr>
              <a:defRPr sz="5400"/>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rgbClr val="8F9CA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r>
              <a:rPr lang="en-US" dirty="0"/>
              <a:t>
              </a:t>
            </a:r>
          </a:p>
        </p:txBody>
      </p:sp>
      <p:pic>
        <p:nvPicPr>
          <p:cNvPr id="17" name="Picture 16"/>
          <p:cNvPicPr>
            <a:picLocks noChangeAspect="1"/>
          </p:cNvPicPr>
          <p:nvPr userDrawn="1"/>
        </p:nvPicPr>
        <p:blipFill>
          <a:blip r:embed="rId3">
            <a:alphaModFix amt="20000"/>
            <a:extLst>
              <a:ext uri="{28A0092B-C50C-407E-A947-70E740481C1C}">
                <a14:useLocalDpi xmlns:a14="http://schemas.microsoft.com/office/drawing/2010/main" val="0"/>
              </a:ext>
            </a:extLst>
          </a:blip>
          <a:stretch>
            <a:fillRect/>
          </a:stretch>
        </p:blipFill>
        <p:spPr>
          <a:xfrm>
            <a:off x="10544040" y="5502310"/>
            <a:ext cx="732661" cy="52832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2001" cy="6868862"/>
          </a:xfrm>
          <a:prstGeom prst="rect">
            <a:avLst/>
          </a:prstGeom>
        </p:spPr>
      </p:pic>
      <p:sp>
        <p:nvSpPr>
          <p:cNvPr id="2" name="Title 1"/>
          <p:cNvSpPr>
            <a:spLocks noGrp="1"/>
          </p:cNvSpPr>
          <p:nvPr>
            <p:ph type="ctrTitle"/>
          </p:nvPr>
        </p:nvSpPr>
        <p:spPr>
          <a:xfrm>
            <a:off x="1154955" y="1932495"/>
            <a:ext cx="8825658" cy="1039363"/>
          </a:xfrm>
        </p:spPr>
        <p:txBody>
          <a:bodyPr anchor="b"/>
          <a:lstStyle>
            <a:lvl1pPr>
              <a:defRPr sz="3600"/>
            </a:lvl1pPr>
          </a:lstStyle>
          <a:p>
            <a:r>
              <a:rPr lang="en-US" dirty="0"/>
              <a:t>Click to edit Master title</a:t>
            </a:r>
          </a:p>
        </p:txBody>
      </p:sp>
      <p:sp>
        <p:nvSpPr>
          <p:cNvPr id="3" name="Subtitle 2"/>
          <p:cNvSpPr>
            <a:spLocks noGrp="1"/>
          </p:cNvSpPr>
          <p:nvPr>
            <p:ph type="subTitle" idx="1"/>
          </p:nvPr>
        </p:nvSpPr>
        <p:spPr>
          <a:xfrm>
            <a:off x="1154955" y="3826192"/>
            <a:ext cx="8825658" cy="861420"/>
          </a:xfrm>
        </p:spPr>
        <p:txBody>
          <a:bodyPr anchor="t"/>
          <a:lstStyle>
            <a:lvl1pPr marL="0" indent="0" algn="l">
              <a:buNone/>
              <a:defRPr cap="all">
                <a:solidFill>
                  <a:srgbClr val="8F9CA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r>
              <a:rPr lang="en-US" dirty="0"/>
              <a:t>
              </a:t>
            </a:r>
          </a:p>
        </p:txBody>
      </p:sp>
      <p:pic>
        <p:nvPicPr>
          <p:cNvPr id="17" name="Picture 16"/>
          <p:cNvPicPr>
            <a:picLocks noChangeAspect="1"/>
          </p:cNvPicPr>
          <p:nvPr userDrawn="1"/>
        </p:nvPicPr>
        <p:blipFill>
          <a:blip r:embed="rId3">
            <a:alphaModFix amt="20000"/>
            <a:extLst>
              <a:ext uri="{28A0092B-C50C-407E-A947-70E740481C1C}">
                <a14:useLocalDpi xmlns:a14="http://schemas.microsoft.com/office/drawing/2010/main" val="0"/>
              </a:ext>
            </a:extLst>
          </a:blip>
          <a:stretch>
            <a:fillRect/>
          </a:stretch>
        </p:blipFill>
        <p:spPr>
          <a:xfrm>
            <a:off x="10544040" y="5502310"/>
            <a:ext cx="732661" cy="528329"/>
          </a:xfrm>
          <a:prstGeom prst="rect">
            <a:avLst/>
          </a:prstGeom>
        </p:spPr>
      </p:pic>
    </p:spTree>
    <p:extLst>
      <p:ext uri="{BB962C8B-B14F-4D97-AF65-F5344CB8AC3E}">
        <p14:creationId xmlns:p14="http://schemas.microsoft.com/office/powerpoint/2010/main" val="364927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2001" cy="6868861"/>
          </a:xfrm>
          <a:prstGeom prst="rect">
            <a:avLst/>
          </a:prstGeom>
        </p:spPr>
      </p:pic>
      <p:sp>
        <p:nvSpPr>
          <p:cNvPr id="2" name="Title 1"/>
          <p:cNvSpPr>
            <a:spLocks noGrp="1"/>
          </p:cNvSpPr>
          <p:nvPr>
            <p:ph type="ctrTitle"/>
          </p:nvPr>
        </p:nvSpPr>
        <p:spPr>
          <a:xfrm>
            <a:off x="1154955" y="2099733"/>
            <a:ext cx="8825658" cy="2677648"/>
          </a:xfrm>
        </p:spPr>
        <p:txBody>
          <a:bodyPr anchor="b"/>
          <a:lstStyle>
            <a:lvl1pPr>
              <a:defRPr sz="5400">
                <a:solidFill>
                  <a:srgbClr val="062E84"/>
                </a:solidFill>
              </a:defRPr>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rgbClr val="8F9CA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r>
              <a:rPr lang="en-US" dirty="0"/>
              <a:t>
              </a:t>
            </a:r>
          </a:p>
        </p:txBody>
      </p:sp>
      <p:pic>
        <p:nvPicPr>
          <p:cNvPr id="17" name="Picture 16"/>
          <p:cNvPicPr>
            <a:picLocks noChangeAspect="1"/>
          </p:cNvPicPr>
          <p:nvPr userDrawn="1"/>
        </p:nvPicPr>
        <p:blipFill>
          <a:blip r:embed="rId3">
            <a:alphaModFix amt="20000"/>
            <a:extLst>
              <a:ext uri="{28A0092B-C50C-407E-A947-70E740481C1C}">
                <a14:useLocalDpi xmlns:a14="http://schemas.microsoft.com/office/drawing/2010/main" val="0"/>
              </a:ext>
            </a:extLst>
          </a:blip>
          <a:stretch>
            <a:fillRect/>
          </a:stretch>
        </p:blipFill>
        <p:spPr>
          <a:xfrm>
            <a:off x="10544040" y="5502310"/>
            <a:ext cx="732661" cy="528329"/>
          </a:xfrm>
          <a:prstGeom prst="rect">
            <a:avLst/>
          </a:prstGeom>
        </p:spPr>
      </p:pic>
      <p:pic>
        <p:nvPicPr>
          <p:cNvPr id="8" name="Picture 7"/>
          <p:cNvPicPr>
            <a:picLocks noChangeAspect="1"/>
          </p:cNvPicPr>
          <p:nvPr userDrawn="1"/>
        </p:nvPicPr>
        <p:blipFill>
          <a:blip r:embed="rId4">
            <a:alphaModFix amt="20000"/>
            <a:extLst>
              <a:ext uri="{28A0092B-C50C-407E-A947-70E740481C1C}">
                <a14:useLocalDpi xmlns:a14="http://schemas.microsoft.com/office/drawing/2010/main" val="0"/>
              </a:ext>
            </a:extLst>
          </a:blip>
          <a:stretch>
            <a:fillRect/>
          </a:stretch>
        </p:blipFill>
        <p:spPr>
          <a:xfrm>
            <a:off x="10909104" y="6019800"/>
            <a:ext cx="732433" cy="528329"/>
          </a:xfrm>
          <a:prstGeom prst="rect">
            <a:avLst/>
          </a:prstGeom>
        </p:spPr>
      </p:pic>
    </p:spTree>
    <p:extLst>
      <p:ext uri="{BB962C8B-B14F-4D97-AF65-F5344CB8AC3E}">
        <p14:creationId xmlns:p14="http://schemas.microsoft.com/office/powerpoint/2010/main" val="31214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2001" cy="6868861"/>
          </a:xfrm>
          <a:prstGeom prst="rect">
            <a:avLst/>
          </a:prstGeom>
        </p:spPr>
      </p:pic>
      <p:sp>
        <p:nvSpPr>
          <p:cNvPr id="2" name="Title 1"/>
          <p:cNvSpPr>
            <a:spLocks noGrp="1"/>
          </p:cNvSpPr>
          <p:nvPr>
            <p:ph type="ctrTitle"/>
          </p:nvPr>
        </p:nvSpPr>
        <p:spPr>
          <a:xfrm>
            <a:off x="1154955" y="2099733"/>
            <a:ext cx="8825658" cy="2677648"/>
          </a:xfrm>
        </p:spPr>
        <p:txBody>
          <a:bodyPr anchor="b"/>
          <a:lstStyle>
            <a:lvl1pPr>
              <a:defRPr sz="5400">
                <a:solidFill>
                  <a:srgbClr val="062E84"/>
                </a:solidFill>
              </a:defRPr>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rgbClr val="8F9CA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r>
              <a:rPr lang="en-US" dirty="0"/>
              <a:t>
              </a:t>
            </a:r>
          </a:p>
        </p:txBody>
      </p:sp>
      <p:pic>
        <p:nvPicPr>
          <p:cNvPr id="17" name="Picture 16"/>
          <p:cNvPicPr>
            <a:picLocks noChangeAspect="1"/>
          </p:cNvPicPr>
          <p:nvPr userDrawn="1"/>
        </p:nvPicPr>
        <p:blipFill>
          <a:blip r:embed="rId3">
            <a:alphaModFix amt="20000"/>
            <a:extLst>
              <a:ext uri="{28A0092B-C50C-407E-A947-70E740481C1C}">
                <a14:useLocalDpi xmlns:a14="http://schemas.microsoft.com/office/drawing/2010/main" val="0"/>
              </a:ext>
            </a:extLst>
          </a:blip>
          <a:stretch>
            <a:fillRect/>
          </a:stretch>
        </p:blipFill>
        <p:spPr>
          <a:xfrm>
            <a:off x="10544040" y="5502310"/>
            <a:ext cx="732661" cy="528329"/>
          </a:xfrm>
          <a:prstGeom prst="rect">
            <a:avLst/>
          </a:prstGeom>
        </p:spPr>
      </p:pic>
      <p:pic>
        <p:nvPicPr>
          <p:cNvPr id="8" name="Picture 7"/>
          <p:cNvPicPr>
            <a:picLocks noChangeAspect="1"/>
          </p:cNvPicPr>
          <p:nvPr userDrawn="1"/>
        </p:nvPicPr>
        <p:blipFill>
          <a:blip r:embed="rId4">
            <a:alphaModFix amt="20000"/>
            <a:extLst>
              <a:ext uri="{28A0092B-C50C-407E-A947-70E740481C1C}">
                <a14:useLocalDpi xmlns:a14="http://schemas.microsoft.com/office/drawing/2010/main" val="0"/>
              </a:ext>
            </a:extLst>
          </a:blip>
          <a:stretch>
            <a:fillRect/>
          </a:stretch>
        </p:blipFill>
        <p:spPr>
          <a:xfrm>
            <a:off x="10909104" y="6019800"/>
            <a:ext cx="732433" cy="528329"/>
          </a:xfrm>
          <a:prstGeom prst="rect">
            <a:avLst/>
          </a:prstGeom>
        </p:spPr>
      </p:pic>
    </p:spTree>
    <p:extLst>
      <p:ext uri="{BB962C8B-B14F-4D97-AF65-F5344CB8AC3E}">
        <p14:creationId xmlns:p14="http://schemas.microsoft.com/office/powerpoint/2010/main" val="383359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6970952" cy="706964"/>
          </a:xfrm>
        </p:spPr>
        <p:txBody>
          <a:bodyPr/>
          <a:lstStyle/>
          <a:p>
            <a:r>
              <a:rPr lang="en-US" dirty="0"/>
              <a:t>Click to edit Master title style</a:t>
            </a:r>
          </a:p>
        </p:txBody>
      </p:sp>
      <p:sp>
        <p:nvSpPr>
          <p:cNvPr id="3" name="Content Placeholder 2"/>
          <p:cNvSpPr>
            <a:spLocks noGrp="1"/>
          </p:cNvSpPr>
          <p:nvPr>
            <p:ph idx="1"/>
          </p:nvPr>
        </p:nvSpPr>
        <p:spPr/>
        <p:txBody>
          <a:bodyPr/>
          <a:lstStyle>
            <a:lvl1pPr marL="342900" indent="-342900">
              <a:buClr>
                <a:srgbClr val="062E84"/>
              </a:buClr>
              <a:buSzPct val="82000"/>
              <a:buFont typeface="Wingdings 3" charset="2"/>
              <a:buChar char=""/>
              <a:defRPr/>
            </a:lvl1pPr>
            <a:lvl2pPr marL="742950" indent="-285750">
              <a:buClr>
                <a:srgbClr val="062E84"/>
              </a:buClr>
              <a:buSzPct val="82000"/>
              <a:buFont typeface="Wingdings 3" charset="2"/>
              <a:buChar char=""/>
              <a:defRPr/>
            </a:lvl2pPr>
            <a:lvl3pPr marL="1143000" indent="-228600">
              <a:buClr>
                <a:srgbClr val="062E84"/>
              </a:buClr>
              <a:buSzPct val="82000"/>
              <a:buFont typeface="Wingdings 3" charset="2"/>
              <a:buChar char=""/>
              <a:defRPr/>
            </a:lvl3pPr>
            <a:lvl4pPr marL="1600200" indent="-228600">
              <a:buClr>
                <a:srgbClr val="062E84"/>
              </a:buClr>
              <a:buSzPct val="82000"/>
              <a:buFont typeface="Wingdings 3" charset="2"/>
              <a:buChar char=""/>
              <a:defRPr/>
            </a:lvl4pPr>
            <a:lvl5pPr marL="2057400" indent="-228600">
              <a:buClr>
                <a:srgbClr val="062E84"/>
              </a:buClr>
              <a:buSzPct val="82000"/>
              <a:buFont typeface="Wingdings 3" charset="2"/>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2001" cy="6868861"/>
          </a:xfrm>
          <a:prstGeom prst="rect">
            <a:avLst/>
          </a:prstGeom>
        </p:spPr>
      </p:pic>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D57F1E4F-1CFF-5643-939E-217C01CDF565}" type="slidenum">
              <a:rPr lang="en-US" smtClean="0"/>
              <a:pPr/>
              <a:t>‹#›</a:t>
            </a:fld>
            <a:endParaRPr lang="en-US" dirty="0"/>
          </a:p>
        </p:txBody>
      </p:sp>
      <p:pic>
        <p:nvPicPr>
          <p:cNvPr id="21" name="Picture 20"/>
          <p:cNvPicPr>
            <a:picLocks noChangeAspect="1"/>
          </p:cNvPicPr>
          <p:nvPr userDrawn="1"/>
        </p:nvPicPr>
        <p:blipFill>
          <a:blip r:embed="rId3">
            <a:alphaModFix amt="20000"/>
            <a:extLst>
              <a:ext uri="{28A0092B-C50C-407E-A947-70E740481C1C}">
                <a14:useLocalDpi xmlns:a14="http://schemas.microsoft.com/office/drawing/2010/main" val="0"/>
              </a:ext>
            </a:extLst>
          </a:blip>
          <a:stretch>
            <a:fillRect/>
          </a:stretch>
        </p:blipFill>
        <p:spPr>
          <a:xfrm>
            <a:off x="10909104" y="6019800"/>
            <a:ext cx="732433" cy="528329"/>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154954" y="2603500"/>
            <a:ext cx="4825158" cy="3416301"/>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1154954" y="973668"/>
            <a:ext cx="6970952" cy="706964"/>
          </a:xfrm>
        </p:spPr>
        <p:txBody>
          <a:bodyPr/>
          <a:lstStyle/>
          <a:p>
            <a:r>
              <a:rPr lang="en-US" dirty="0"/>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rgbClr val="062E8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lvl1pPr>
              <a:buClr>
                <a:srgbClr val="062E84"/>
              </a:buClr>
              <a:defRPr/>
            </a:lvl1pPr>
            <a:lvl2pPr>
              <a:buClr>
                <a:srgbClr val="062E84"/>
              </a:buClr>
              <a:defRPr/>
            </a:lvl2pPr>
            <a:lvl3pPr>
              <a:buClr>
                <a:srgbClr val="062E84"/>
              </a:buClr>
              <a:defRPr/>
            </a:lvl3pPr>
            <a:lvl4pPr>
              <a:buClr>
                <a:srgbClr val="062E84"/>
              </a:buClr>
              <a:defRPr/>
            </a:lvl4pPr>
            <a:lvl5pPr>
              <a:buClr>
                <a:srgbClr val="062E84"/>
              </a:buCl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rgbClr val="062E8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lvl1pPr>
              <a:buClr>
                <a:srgbClr val="062E84"/>
              </a:buClr>
              <a:defRPr/>
            </a:lvl1pPr>
            <a:lvl2pPr>
              <a:buClr>
                <a:srgbClr val="062E84"/>
              </a:buClr>
              <a:defRPr/>
            </a:lvl2pPr>
            <a:lvl3pPr>
              <a:buClr>
                <a:srgbClr val="062E84"/>
              </a:buClr>
              <a:defRPr/>
            </a:lvl3pPr>
            <a:lvl4pPr>
              <a:buClr>
                <a:srgbClr val="062E84"/>
              </a:buClr>
              <a:defRPr/>
            </a:lvl4pPr>
            <a:lvl5pPr>
              <a:buClr>
                <a:srgbClr val="062E84"/>
              </a:buCl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
        <p:nvSpPr>
          <p:cNvPr id="10" name="Title 1"/>
          <p:cNvSpPr>
            <a:spLocks noGrp="1"/>
          </p:cNvSpPr>
          <p:nvPr>
            <p:ph type="title"/>
          </p:nvPr>
        </p:nvSpPr>
        <p:spPr>
          <a:xfrm>
            <a:off x="1154954" y="973668"/>
            <a:ext cx="6970952" cy="706964"/>
          </a:xfrm>
        </p:spPr>
        <p:txBody>
          <a:bodyPr/>
          <a:lstStyle/>
          <a:p>
            <a:r>
              <a:rPr lang="en-US" dirty="0"/>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lvl1pPr>
              <a:defRPr>
                <a:solidFill>
                  <a:srgbClr val="8F9CA1"/>
                </a:solidFill>
              </a:defRPr>
            </a:lvl1pPr>
          </a:lstStyle>
          <a:p>
            <a:fld id="{D57F1E4F-1CFF-5643-939E-217C01CDF565}" type="slidenum">
              <a:rPr lang="en-US" smtClean="0"/>
              <a:pPr/>
              <a:t>‹#›</a:t>
            </a:fld>
            <a:endParaRPr lang="en-US" dirty="0"/>
          </a:p>
        </p:txBody>
      </p:sp>
      <p:sp>
        <p:nvSpPr>
          <p:cNvPr id="6" name="Title 1"/>
          <p:cNvSpPr>
            <a:spLocks noGrp="1"/>
          </p:cNvSpPr>
          <p:nvPr>
            <p:ph type="title"/>
          </p:nvPr>
        </p:nvSpPr>
        <p:spPr>
          <a:xfrm>
            <a:off x="1154954" y="973668"/>
            <a:ext cx="6970952" cy="706964"/>
          </a:xfrm>
        </p:spPr>
        <p:txBody>
          <a:bodyPr/>
          <a:lstStyle/>
          <a:p>
            <a:r>
              <a:rPr lang="en-US" dirty="0"/>
              <a:t>Click to edit Master title style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lvl1pPr>
              <a:defRPr>
                <a:solidFill>
                  <a:srgbClr val="8F9CA1"/>
                </a:solidFill>
              </a:defRPr>
            </a:lvl1pPr>
          </a:lstStyle>
          <a:p>
            <a:fld id="{D57F1E4F-1CFF-5643-939E-217C01CDF565}" type="slidenum">
              <a:rPr lang="en-US" smtClean="0"/>
              <a:pPr/>
              <a:t>‹#›</a:t>
            </a:fld>
            <a:endParaRPr lang="en-US" dirty="0"/>
          </a:p>
        </p:txBody>
      </p:sp>
      <p:pic>
        <p:nvPicPr>
          <p:cNvPr id="6" name="Picture 5"/>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10909104" y="6019800"/>
            <a:ext cx="732433" cy="528329"/>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1999" cy="6868861"/>
          </a:xfrm>
          <a:prstGeom prst="rect">
            <a:avLst/>
          </a:prstGeom>
        </p:spPr>
      </p:pic>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274677" y="1447800"/>
            <a:ext cx="5146144" cy="4572000"/>
          </a:xfrm>
        </p:spPr>
        <p:txBody>
          <a:bodyPr anchor="ct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rgbClr val="8F9CA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pic>
        <p:nvPicPr>
          <p:cNvPr id="22" name="Picture 21"/>
          <p:cNvPicPr>
            <a:picLocks noChangeAspect="1"/>
          </p:cNvPicPr>
          <p:nvPr userDrawn="1"/>
        </p:nvPicPr>
        <p:blipFill>
          <a:blip r:embed="rId3">
            <a:alphaModFix amt="20000"/>
            <a:extLst>
              <a:ext uri="{28A0092B-C50C-407E-A947-70E740481C1C}">
                <a14:useLocalDpi xmlns:a14="http://schemas.microsoft.com/office/drawing/2010/main" val="0"/>
              </a:ext>
            </a:extLst>
          </a:blip>
          <a:stretch>
            <a:fillRect/>
          </a:stretch>
        </p:blipFill>
        <p:spPr>
          <a:xfrm>
            <a:off x="10909104" y="6019800"/>
            <a:ext cx="732433" cy="528329"/>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2001" cy="6868861"/>
          </a:xfrm>
          <a:prstGeom prst="rect">
            <a:avLst/>
          </a:prstGeom>
        </p:spPr>
      </p:pic>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rgbClr val="8F9CA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lvl1pPr>
              <a:defRPr>
                <a:solidFill>
                  <a:srgbClr val="8F9CA1"/>
                </a:solidFill>
              </a:defRPr>
            </a:lvl1pPr>
          </a:lstStyle>
          <a:p>
            <a:fld id="{D57F1E4F-1CFF-5643-939E-217C01CDF565}" type="slidenum">
              <a:rPr lang="en-US" smtClean="0"/>
              <a:pPr/>
              <a:t>‹#›</a:t>
            </a:fld>
            <a:endParaRPr lang="en-US" dirty="0"/>
          </a:p>
        </p:txBody>
      </p:sp>
      <p:pic>
        <p:nvPicPr>
          <p:cNvPr id="22" name="Picture 21"/>
          <p:cNvPicPr>
            <a:picLocks noChangeAspect="1"/>
          </p:cNvPicPr>
          <p:nvPr userDrawn="1"/>
        </p:nvPicPr>
        <p:blipFill>
          <a:blip r:embed="rId3">
            <a:alphaModFix amt="20000"/>
            <a:extLst>
              <a:ext uri="{28A0092B-C50C-407E-A947-70E740481C1C}">
                <a14:useLocalDpi xmlns:a14="http://schemas.microsoft.com/office/drawing/2010/main" val="0"/>
              </a:ext>
            </a:extLst>
          </a:blip>
          <a:stretch>
            <a:fillRect/>
          </a:stretch>
        </p:blipFill>
        <p:spPr>
          <a:xfrm>
            <a:off x="10909104" y="6019800"/>
            <a:ext cx="732433" cy="528329"/>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1" cy="6868861"/>
          </a:xfrm>
          <a:prstGeom prst="rect">
            <a:avLst/>
          </a:prstGeom>
        </p:spPr>
      </p:pic>
      <p:pic>
        <p:nvPicPr>
          <p:cNvPr id="20" name="Pictur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
            <a:ext cx="12191999" cy="6868861"/>
          </a:xfrm>
          <a:prstGeom prst="rect">
            <a:avLst/>
          </a:prstGeom>
        </p:spPr>
      </p:pic>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rgbClr val="8F9CA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lvl1pPr>
              <a:defRPr>
                <a:solidFill>
                  <a:srgbClr val="8F9CA1"/>
                </a:solidFill>
              </a:defRPr>
            </a:lvl1pPr>
          </a:lstStyle>
          <a:p>
            <a:fld id="{D57F1E4F-1CFF-5643-939E-217C01CDF565}" type="slidenum">
              <a:rPr lang="en-US" smtClean="0"/>
              <a:pPr/>
              <a:t>‹#›</a:t>
            </a:fld>
            <a:endParaRPr lang="en-US" dirty="0"/>
          </a:p>
        </p:txBody>
      </p:sp>
      <p:pic>
        <p:nvPicPr>
          <p:cNvPr id="23" name="Picture 22"/>
          <p:cNvPicPr>
            <a:picLocks noChangeAspect="1"/>
          </p:cNvPicPr>
          <p:nvPr userDrawn="1"/>
        </p:nvPicPr>
        <p:blipFill>
          <a:blip r:embed="rId4">
            <a:alphaModFix amt="20000"/>
            <a:extLst>
              <a:ext uri="{28A0092B-C50C-407E-A947-70E740481C1C}">
                <a14:useLocalDpi xmlns:a14="http://schemas.microsoft.com/office/drawing/2010/main" val="0"/>
              </a:ext>
            </a:extLst>
          </a:blip>
          <a:stretch>
            <a:fillRect/>
          </a:stretch>
        </p:blipFill>
        <p:spPr>
          <a:xfrm>
            <a:off x="10544040" y="5502310"/>
            <a:ext cx="732661" cy="528329"/>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nd Caption">
    <p:spTree>
      <p:nvGrpSpPr>
        <p:cNvPr id="1" name=""/>
        <p:cNvGrpSpPr/>
        <p:nvPr/>
      </p:nvGrpSpPr>
      <p:grpSpPr>
        <a:xfrm>
          <a:off x="0" y="0"/>
          <a:ext cx="0" cy="0"/>
          <a:chOff x="0" y="0"/>
          <a:chExt cx="0" cy="0"/>
        </a:xfrm>
      </p:grpSpPr>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2001" cy="6868861"/>
          </a:xfrm>
          <a:prstGeom prst="rect">
            <a:avLst/>
          </a:prstGeom>
        </p:spPr>
      </p:pic>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lvl1pPr>
              <a:defRPr>
                <a:solidFill>
                  <a:srgbClr val="8F9CA1"/>
                </a:solidFill>
              </a:defRPr>
            </a:lvl1pPr>
          </a:lstStyle>
          <a:p>
            <a:fld id="{D57F1E4F-1CFF-5643-939E-217C01CDF565}" type="slidenum">
              <a:rPr lang="en-US" smtClean="0"/>
              <a:pPr/>
              <a:t>‹#›</a:t>
            </a:fld>
            <a:endParaRPr lang="en-US" dirty="0"/>
          </a:p>
        </p:txBody>
      </p:sp>
      <p:pic>
        <p:nvPicPr>
          <p:cNvPr id="21" name="Picture 20"/>
          <p:cNvPicPr>
            <a:picLocks noChangeAspect="1"/>
          </p:cNvPicPr>
          <p:nvPr userDrawn="1"/>
        </p:nvPicPr>
        <p:blipFill>
          <a:blip r:embed="rId3">
            <a:alphaModFix amt="20000"/>
            <a:extLst>
              <a:ext uri="{28A0092B-C50C-407E-A947-70E740481C1C}">
                <a14:useLocalDpi xmlns:a14="http://schemas.microsoft.com/office/drawing/2010/main" val="0"/>
              </a:ext>
            </a:extLst>
          </a:blip>
          <a:stretch>
            <a:fillRect/>
          </a:stretch>
        </p:blipFill>
        <p:spPr>
          <a:xfrm>
            <a:off x="10909104" y="6019800"/>
            <a:ext cx="732433" cy="528329"/>
          </a:xfrm>
          <a:prstGeom prst="rect">
            <a:avLst/>
          </a:prstGeom>
        </p:spPr>
      </p:pic>
      <p:sp>
        <p:nvSpPr>
          <p:cNvPr id="22" name="Title 1"/>
          <p:cNvSpPr>
            <a:spLocks noGrp="1"/>
          </p:cNvSpPr>
          <p:nvPr>
            <p:ph type="title"/>
          </p:nvPr>
        </p:nvSpPr>
        <p:spPr>
          <a:xfrm>
            <a:off x="1154954" y="973668"/>
            <a:ext cx="6970952" cy="706964"/>
          </a:xfrm>
        </p:spPr>
        <p:txBody>
          <a:bodyPr/>
          <a:lstStyle/>
          <a:p>
            <a:r>
              <a:rPr lang="en-US" dirty="0"/>
              <a:t>Click to edit Master title style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1999" cy="6868861"/>
          </a:xfrm>
          <a:prstGeom prst="rect">
            <a:avLst/>
          </a:prstGeom>
        </p:spPr>
      </p:pic>
      <p:sp>
        <p:nvSpPr>
          <p:cNvPr id="13" name="TextBox 12"/>
          <p:cNvSpPr txBox="1"/>
          <p:nvPr/>
        </p:nvSpPr>
        <p:spPr>
          <a:xfrm>
            <a:off x="6218112"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solidFill>
                  <a:srgbClr val="8F9CA1"/>
                </a:solidFill>
              </a:rPr>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solidFill>
                  <a:srgbClr val="8F9CA1"/>
                </a:solidFill>
              </a:rPr>
              <a:t>“</a:t>
            </a:r>
          </a:p>
        </p:txBody>
      </p:sp>
      <p:sp>
        <p:nvSpPr>
          <p:cNvPr id="2" name="Title 1"/>
          <p:cNvSpPr>
            <a:spLocks noGrp="1"/>
          </p:cNvSpPr>
          <p:nvPr>
            <p:ph type="title"/>
          </p:nvPr>
        </p:nvSpPr>
        <p:spPr>
          <a:xfrm>
            <a:off x="1581878" y="980517"/>
            <a:ext cx="4903763"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rgbClr val="8F9CA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lvl1pPr>
              <a:defRPr>
                <a:solidFill>
                  <a:srgbClr val="8F9CA1"/>
                </a:solidFill>
              </a:defRPr>
            </a:lvl1pPr>
          </a:lstStyle>
          <a:p>
            <a:fld id="{D57F1E4F-1CFF-5643-939E-217C01CDF565}" type="slidenum">
              <a:rPr lang="en-US" smtClean="0"/>
              <a:pPr/>
              <a:t>‹#›</a:t>
            </a:fld>
            <a:endParaRPr lang="en-US" dirty="0"/>
          </a:p>
        </p:txBody>
      </p:sp>
      <p:pic>
        <p:nvPicPr>
          <p:cNvPr id="22" name="Picture 21"/>
          <p:cNvPicPr>
            <a:picLocks noChangeAspect="1"/>
          </p:cNvPicPr>
          <p:nvPr userDrawn="1"/>
        </p:nvPicPr>
        <p:blipFill>
          <a:blip r:embed="rId3">
            <a:alphaModFix amt="20000"/>
            <a:extLst>
              <a:ext uri="{28A0092B-C50C-407E-A947-70E740481C1C}">
                <a14:useLocalDpi xmlns:a14="http://schemas.microsoft.com/office/drawing/2010/main" val="0"/>
              </a:ext>
            </a:extLst>
          </a:blip>
          <a:stretch>
            <a:fillRect/>
          </a:stretch>
        </p:blipFill>
        <p:spPr>
          <a:xfrm>
            <a:off x="10909104" y="6019800"/>
            <a:ext cx="732433" cy="528329"/>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1999" cy="6868861"/>
          </a:xfrm>
          <a:prstGeom prst="rect">
            <a:avLst/>
          </a:prstGeom>
        </p:spPr>
      </p:pic>
      <p:sp>
        <p:nvSpPr>
          <p:cNvPr id="2" name="Title 1"/>
          <p:cNvSpPr>
            <a:spLocks noGrp="1"/>
          </p:cNvSpPr>
          <p:nvPr>
            <p:ph type="title"/>
          </p:nvPr>
        </p:nvSpPr>
        <p:spPr>
          <a:xfrm>
            <a:off x="1154954" y="2370667"/>
            <a:ext cx="4897054"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rgbClr val="8F9CA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lvl1pPr>
              <a:defRPr>
                <a:solidFill>
                  <a:srgbClr val="8F9CA1"/>
                </a:solidFill>
              </a:defRPr>
            </a:lvl1pPr>
          </a:lstStyle>
          <a:p>
            <a:fld id="{D57F1E4F-1CFF-5643-939E-217C01CDF565}" type="slidenum">
              <a:rPr lang="en-US" smtClean="0"/>
              <a:pPr/>
              <a:t>‹#›</a:t>
            </a:fld>
            <a:endParaRPr lang="en-US" dirty="0"/>
          </a:p>
        </p:txBody>
      </p:sp>
      <p:pic>
        <p:nvPicPr>
          <p:cNvPr id="19" name="Picture 18"/>
          <p:cNvPicPr>
            <a:picLocks noChangeAspect="1"/>
          </p:cNvPicPr>
          <p:nvPr userDrawn="1"/>
        </p:nvPicPr>
        <p:blipFill>
          <a:blip r:embed="rId3">
            <a:alphaModFix amt="20000"/>
            <a:extLst>
              <a:ext uri="{28A0092B-C50C-407E-A947-70E740481C1C}">
                <a14:useLocalDpi xmlns:a14="http://schemas.microsoft.com/office/drawing/2010/main" val="0"/>
              </a:ext>
            </a:extLst>
          </a:blip>
          <a:stretch>
            <a:fillRect/>
          </a:stretch>
        </p:blipFill>
        <p:spPr>
          <a:xfrm>
            <a:off x="10909104" y="6019800"/>
            <a:ext cx="732433" cy="528329"/>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rgbClr val="062E8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rgbClr val="062E8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rgbClr val="062E8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lvl1pPr>
              <a:defRPr>
                <a:solidFill>
                  <a:srgbClr val="8F9CA1"/>
                </a:solidFill>
              </a:defRPr>
            </a:lvl1pPr>
          </a:lstStyle>
          <a:p>
            <a:fld id="{D57F1E4F-1CFF-5643-939E-217C01CDF565}" type="slidenum">
              <a:rPr lang="en-US" smtClean="0"/>
              <a:pPr/>
              <a:t>‹#›</a:t>
            </a:fld>
            <a:endParaRPr lang="en-US" dirty="0"/>
          </a:p>
        </p:txBody>
      </p:sp>
      <p:sp>
        <p:nvSpPr>
          <p:cNvPr id="15" name="Title 1"/>
          <p:cNvSpPr>
            <a:spLocks noGrp="1"/>
          </p:cNvSpPr>
          <p:nvPr>
            <p:ph type="title"/>
          </p:nvPr>
        </p:nvSpPr>
        <p:spPr>
          <a:xfrm>
            <a:off x="1154954" y="973668"/>
            <a:ext cx="6970952" cy="706964"/>
          </a:xfrm>
        </p:spPr>
        <p:txBody>
          <a:bodyPr/>
          <a:lstStyle/>
          <a:p>
            <a:r>
              <a:rPr lang="en-US" dirty="0"/>
              <a:t>Click to edit Master title style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Picture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rgbClr val="062E8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rgbClr val="062E8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rgbClr val="062E8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lvl1pPr>
              <a:defRPr>
                <a:solidFill>
                  <a:srgbClr val="8F9CA1"/>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Title 1"/>
          <p:cNvSpPr>
            <a:spLocks noGrp="1"/>
          </p:cNvSpPr>
          <p:nvPr>
            <p:ph type="title"/>
          </p:nvPr>
        </p:nvSpPr>
        <p:spPr>
          <a:xfrm>
            <a:off x="1154954" y="973668"/>
            <a:ext cx="6970952" cy="706964"/>
          </a:xfrm>
        </p:spPr>
        <p:txBody>
          <a:bodyPr/>
          <a:lstStyle/>
          <a:p>
            <a:r>
              <a:rPr lang="en-US" dirty="0"/>
              <a:t>Click to edit Master title style</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1999" cy="6868860"/>
          </a:xfrm>
          <a:prstGeom prst="rect">
            <a:avLst/>
          </a:prstGeom>
        </p:spPr>
      </p:pic>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528358" y="1278468"/>
            <a:ext cx="5401102" cy="4748590"/>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lvl1pPr>
              <a:defRPr>
                <a:solidFill>
                  <a:srgbClr val="8F9CA1"/>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
              </a:t>
            </a:r>
            <a:endParaRPr lang="en-US" dirty="0"/>
          </a:p>
        </p:txBody>
      </p:sp>
      <p:sp>
        <p:nvSpPr>
          <p:cNvPr id="4" name="Slide Number Placeholder 3"/>
          <p:cNvSpPr>
            <a:spLocks noGrp="1"/>
          </p:cNvSpPr>
          <p:nvPr>
            <p:ph type="sldNum" sz="quarter" idx="11"/>
          </p:nvPr>
        </p:nvSpPr>
        <p:spPr/>
        <p:txBody>
          <a:bodyPr/>
          <a:lstStyle/>
          <a:p>
            <a:fld id="{D57F1E4F-1CFF-5643-939E-217C01CDF565}" type="slidenum">
              <a:rPr lang="en-US" smtClean="0"/>
              <a:pPr/>
              <a:t>‹#›</a:t>
            </a:fld>
            <a:endParaRPr lang="en-US" dirty="0"/>
          </a:p>
        </p:txBody>
      </p:sp>
      <p:sp>
        <p:nvSpPr>
          <p:cNvPr id="5" name="Title 1"/>
          <p:cNvSpPr>
            <a:spLocks noGrp="1"/>
          </p:cNvSpPr>
          <p:nvPr>
            <p:ph type="title"/>
          </p:nvPr>
        </p:nvSpPr>
        <p:spPr>
          <a:xfrm>
            <a:off x="1154954" y="973668"/>
            <a:ext cx="6970952" cy="706964"/>
          </a:xfrm>
        </p:spPr>
        <p:txBody>
          <a:bodyPr/>
          <a:lstStyle/>
          <a:p>
            <a:r>
              <a:rPr lang="en-US" dirty="0"/>
              <a:t>Click to edit Master title style</a:t>
            </a:r>
          </a:p>
        </p:txBody>
      </p:sp>
    </p:spTree>
    <p:extLst>
      <p:ext uri="{BB962C8B-B14F-4D97-AF65-F5344CB8AC3E}">
        <p14:creationId xmlns:p14="http://schemas.microsoft.com/office/powerpoint/2010/main" val="538910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4" name="Picture 23"/>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 y="-1"/>
            <a:ext cx="12192001" cy="6868861"/>
          </a:xfrm>
          <a:prstGeom prst="rect">
            <a:avLst/>
          </a:prstGeom>
        </p:spPr>
      </p:pic>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r>
              <a:rPr lang="en-US" dirty="0"/>
              <a:t>
              </a:t>
            </a:r>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rgbClr val="8F9CA1"/>
                </a:solidFill>
                <a:latin typeface="+mn-lt"/>
              </a:defRPr>
            </a:lvl1pPr>
          </a:lstStyle>
          <a:p>
            <a:fld id="{D57F1E4F-1CFF-5643-939E-217C01CDF565}" type="slidenum">
              <a:rPr lang="en-US" smtClean="0"/>
              <a:pPr/>
              <a:t>‹#›</a:t>
            </a:fld>
            <a:endParaRPr lang="en-US" dirty="0"/>
          </a:p>
        </p:txBody>
      </p:sp>
      <p:sp>
        <p:nvSpPr>
          <p:cNvPr id="8" name="TextBox 7"/>
          <p:cNvSpPr txBox="1"/>
          <p:nvPr userDrawn="1"/>
        </p:nvSpPr>
        <p:spPr>
          <a:xfrm>
            <a:off x="10184524" y="-136634"/>
            <a:ext cx="184731" cy="369332"/>
          </a:xfrm>
          <a:prstGeom prst="rect">
            <a:avLst/>
          </a:prstGeom>
          <a:noFill/>
        </p:spPr>
        <p:txBody>
          <a:bodyPr wrap="none" rtlCol="0">
            <a:spAutoFit/>
          </a:bodyPr>
          <a:lstStyle/>
          <a:p>
            <a:endParaRPr lang="en-US" dirty="0"/>
          </a:p>
        </p:txBody>
      </p:sp>
      <p:pic>
        <p:nvPicPr>
          <p:cNvPr id="25" name="Picture 24"/>
          <p:cNvPicPr>
            <a:picLocks noChangeAspect="1"/>
          </p:cNvPicPr>
          <p:nvPr userDrawn="1"/>
        </p:nvPicPr>
        <p:blipFill>
          <a:blip r:embed="rId24">
            <a:alphaModFix amt="20000"/>
            <a:extLst>
              <a:ext uri="{28A0092B-C50C-407E-A947-70E740481C1C}">
                <a14:useLocalDpi xmlns:a14="http://schemas.microsoft.com/office/drawing/2010/main" val="0"/>
              </a:ext>
            </a:extLst>
          </a:blip>
          <a:stretch>
            <a:fillRect/>
          </a:stretch>
        </p:blipFill>
        <p:spPr>
          <a:xfrm>
            <a:off x="10909104" y="6019800"/>
            <a:ext cx="732433" cy="52832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74" r:id="rId2"/>
    <p:sldLayoutId id="2147483672" r:id="rId3"/>
    <p:sldLayoutId id="2147483673" r:id="rId4"/>
    <p:sldLayoutId id="2147483650" r:id="rId5"/>
    <p:sldLayoutId id="2147483651" r:id="rId6"/>
    <p:sldLayoutId id="2147483652" r:id="rId7"/>
    <p:sldLayoutId id="2147483653" r:id="rId8"/>
    <p:sldLayoutId id="2147483654" r:id="rId9"/>
    <p:sldLayoutId id="2147483655" r:id="rId10"/>
    <p:sldLayoutId id="2147483656" r:id="rId11"/>
    <p:sldLayoutId id="2147483668" r:id="rId12"/>
    <p:sldLayoutId id="2147483667" r:id="rId13"/>
    <p:sldLayoutId id="2147483661" r:id="rId14"/>
    <p:sldLayoutId id="2147483664" r:id="rId15"/>
    <p:sldLayoutId id="2147483662" r:id="rId16"/>
    <p:sldLayoutId id="2147483669" r:id="rId17"/>
    <p:sldLayoutId id="2147483670" r:id="rId18"/>
    <p:sldLayoutId id="2147483658" r:id="rId19"/>
    <p:sldLayoutId id="2147483659" r:id="rId20"/>
    <p:sldLayoutId id="2147483671" r:id="rId21"/>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062E84"/>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062E84"/>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062E84"/>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062E84"/>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062E84"/>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5.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37.jpg"/><Relationship Id="rId13" Type="http://schemas.openxmlformats.org/officeDocument/2006/relationships/image" Target="../media/image40.png"/><Relationship Id="rId3" Type="http://schemas.openxmlformats.org/officeDocument/2006/relationships/image" Target="../media/image34.jpg"/><Relationship Id="rId7" Type="http://schemas.openxmlformats.org/officeDocument/2006/relationships/hyperlink" Target="https://ccsbestpractice.org.uk/entries/supporting-barnfield-college-teaching-staff/" TargetMode="External"/><Relationship Id="rId12"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36.jpg"/><Relationship Id="rId11" Type="http://schemas.openxmlformats.org/officeDocument/2006/relationships/hyperlink" Target="https://doduykhuong.com/2018/09/29/how-to-perform-collapsed-as-built-as-built-but-for-schedule-delay-analysis-in-primavera-p6/" TargetMode="External"/><Relationship Id="rId5" Type="http://schemas.openxmlformats.org/officeDocument/2006/relationships/image" Target="../media/image35.PNG"/><Relationship Id="rId10" Type="http://schemas.openxmlformats.org/officeDocument/2006/relationships/image" Target="../media/image38.jpg"/><Relationship Id="rId4" Type="http://schemas.openxmlformats.org/officeDocument/2006/relationships/hyperlink" Target="https://en.wikipedia.org/wiki/Cubicle" TargetMode="External"/><Relationship Id="rId9" Type="http://schemas.openxmlformats.org/officeDocument/2006/relationships/hyperlink" Target="https://www.corrosionpedia.com/corrosion-identification-and-control-in-crude-oil-refineries/2/6686" TargetMode="External"/><Relationship Id="rId14" Type="http://schemas.openxmlformats.org/officeDocument/2006/relationships/image" Target="../media/image4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72723" cy="6858000"/>
          </a:xfrm>
          <a:prstGeom prst="rect">
            <a:avLst/>
          </a:prstGeom>
        </p:spPr>
      </p:pic>
      <p:sp>
        <p:nvSpPr>
          <p:cNvPr id="4" name="Subtitle 6"/>
          <p:cNvSpPr txBox="1">
            <a:spLocks/>
          </p:cNvSpPr>
          <p:nvPr/>
        </p:nvSpPr>
        <p:spPr>
          <a:xfrm>
            <a:off x="461914" y="1244339"/>
            <a:ext cx="11189616" cy="980238"/>
          </a:xfrm>
          <a:prstGeom prst="rect">
            <a:avLst/>
          </a:prstGeom>
        </p:spPr>
        <p:txBody>
          <a:bodyPr>
            <a:noAutofit/>
          </a:bodyPr>
          <a:lstStyle>
            <a:lvl1pPr marL="342900" indent="-342900" algn="l" defTabSz="457200" rtl="0" eaLnBrk="1" latinLnBrk="0" hangingPunct="1">
              <a:spcBef>
                <a:spcPts val="1000"/>
              </a:spcBef>
              <a:spcAft>
                <a:spcPts val="0"/>
              </a:spcAft>
              <a:buClr>
                <a:srgbClr val="062E84"/>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062E84"/>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062E84"/>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062E84"/>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062E84"/>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None/>
            </a:pPr>
            <a:r>
              <a:rPr lang="en-US" sz="2800" dirty="0">
                <a:solidFill>
                  <a:schemeClr val="bg1">
                    <a:lumMod val="85000"/>
                  </a:schemeClr>
                </a:solidFill>
              </a:rPr>
              <a:t>Remote Planning &amp; Scheduling</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5488" y="2798780"/>
            <a:ext cx="2042468" cy="1490690"/>
          </a:xfrm>
          <a:prstGeom prst="rect">
            <a:avLst/>
          </a:prstGeom>
          <a:effectLst>
            <a:outerShdw blurRad="50800" dist="38100" dir="2700000" algn="tl" rotWithShape="0">
              <a:prstClr val="black">
                <a:alpha val="40000"/>
              </a:prstClr>
            </a:outerShdw>
          </a:effectLst>
        </p:spPr>
      </p:pic>
      <p:sp>
        <p:nvSpPr>
          <p:cNvPr id="7" name="Subtitle 6"/>
          <p:cNvSpPr txBox="1">
            <a:spLocks/>
          </p:cNvSpPr>
          <p:nvPr/>
        </p:nvSpPr>
        <p:spPr>
          <a:xfrm>
            <a:off x="480768" y="5574661"/>
            <a:ext cx="11236750" cy="641022"/>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rgbClr val="062E84"/>
              </a:buClr>
              <a:buSzPct val="80000"/>
              <a:buFont typeface="Wingdings 3" charset="2"/>
              <a:buNone/>
              <a:defRPr sz="1800" b="0" i="0" kern="1200" cap="all">
                <a:solidFill>
                  <a:srgbClr val="8F9CA1"/>
                </a:solidFill>
                <a:latin typeface="+mn-lt"/>
                <a:ea typeface="+mn-ea"/>
                <a:cs typeface="+mn-cs"/>
              </a:defRPr>
            </a:lvl1pPr>
            <a:lvl2pPr marL="457200" indent="0" algn="ctr" defTabSz="457200" rtl="0" eaLnBrk="1" latinLnBrk="0" hangingPunct="1">
              <a:spcBef>
                <a:spcPts val="1000"/>
              </a:spcBef>
              <a:spcAft>
                <a:spcPts val="0"/>
              </a:spcAft>
              <a:buClr>
                <a:srgbClr val="062E84"/>
              </a:buClr>
              <a:buSzPct val="80000"/>
              <a:buFont typeface="Wingdings 3" charset="2"/>
              <a:buNone/>
              <a:defRPr sz="16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rgbClr val="062E84"/>
              </a:buClr>
              <a:buSzPct val="80000"/>
              <a:buFont typeface="Wingdings 3" charset="2"/>
              <a:buNone/>
              <a:defRPr sz="14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rgbClr val="062E84"/>
              </a:buClr>
              <a:buSzPct val="80000"/>
              <a:buFont typeface="Wingdings 3" charset="2"/>
              <a:buNone/>
              <a:defRPr sz="12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rgbClr val="062E84"/>
              </a:buClr>
              <a:buSzPct val="80000"/>
              <a:buFont typeface="Wingdings 3" charset="2"/>
              <a:buNone/>
              <a:defRPr sz="12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9pPr>
          </a:lstStyle>
          <a:p>
            <a:pPr algn="ctr"/>
            <a:r>
              <a:rPr lang="en-US" sz="1600" dirty="0">
                <a:solidFill>
                  <a:schemeClr val="bg1"/>
                </a:solidFill>
              </a:rPr>
              <a:t>2020</a:t>
            </a:r>
          </a:p>
        </p:txBody>
      </p:sp>
      <p:pic>
        <p:nvPicPr>
          <p:cNvPr id="10" name="Picture 9"/>
          <p:cNvPicPr>
            <a:picLocks noChangeAspect="1"/>
          </p:cNvPicPr>
          <p:nvPr/>
        </p:nvPicPr>
        <p:blipFill>
          <a:blip r:embed="rId5">
            <a:alphaModFix amt="20000"/>
            <a:extLst>
              <a:ext uri="{28A0092B-C50C-407E-A947-70E740481C1C}">
                <a14:useLocalDpi xmlns:a14="http://schemas.microsoft.com/office/drawing/2010/main" val="0"/>
              </a:ext>
            </a:extLst>
          </a:blip>
          <a:stretch>
            <a:fillRect/>
          </a:stretch>
        </p:blipFill>
        <p:spPr>
          <a:xfrm>
            <a:off x="10544040" y="5502310"/>
            <a:ext cx="732661" cy="528329"/>
          </a:xfrm>
          <a:prstGeom prst="rect">
            <a:avLst/>
          </a:prstGeom>
        </p:spPr>
      </p:pic>
    </p:spTree>
    <p:extLst>
      <p:ext uri="{BB962C8B-B14F-4D97-AF65-F5344CB8AC3E}">
        <p14:creationId xmlns:p14="http://schemas.microsoft.com/office/powerpoint/2010/main" val="1158211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F9174-DF32-45A9-AFE2-EBF54E3861DB}"/>
              </a:ext>
            </a:extLst>
          </p:cNvPr>
          <p:cNvSpPr>
            <a:spLocks noGrp="1"/>
          </p:cNvSpPr>
          <p:nvPr>
            <p:ph type="title"/>
          </p:nvPr>
        </p:nvSpPr>
        <p:spPr>
          <a:xfrm>
            <a:off x="1154953" y="973668"/>
            <a:ext cx="7628319" cy="706964"/>
          </a:xfrm>
        </p:spPr>
        <p:txBody>
          <a:bodyPr/>
          <a:lstStyle/>
          <a:p>
            <a:r>
              <a:rPr lang="en-US" dirty="0"/>
              <a:t>Innovative Approach to Planning</a:t>
            </a:r>
          </a:p>
        </p:txBody>
      </p:sp>
      <p:sp>
        <p:nvSpPr>
          <p:cNvPr id="5" name="Content Placeholder 4">
            <a:extLst>
              <a:ext uri="{FF2B5EF4-FFF2-40B4-BE49-F238E27FC236}">
                <a16:creationId xmlns:a16="http://schemas.microsoft.com/office/drawing/2014/main" id="{325B5A22-A5FD-42B0-A309-16C5744126F5}"/>
              </a:ext>
            </a:extLst>
          </p:cNvPr>
          <p:cNvSpPr>
            <a:spLocks noGrp="1"/>
          </p:cNvSpPr>
          <p:nvPr>
            <p:ph idx="1"/>
          </p:nvPr>
        </p:nvSpPr>
        <p:spPr/>
        <p:txBody>
          <a:bodyPr/>
          <a:lstStyle/>
          <a:p>
            <a:r>
              <a:rPr lang="en-US" dirty="0"/>
              <a:t>No more paying for man hours, buy a finished product</a:t>
            </a:r>
          </a:p>
          <a:p>
            <a:r>
              <a:rPr lang="en-US" dirty="0"/>
              <a:t>Able to focus on getting the right scope, let us focus on your planning</a:t>
            </a:r>
          </a:p>
          <a:p>
            <a:endParaRPr lang="en-US" dirty="0"/>
          </a:p>
        </p:txBody>
      </p:sp>
    </p:spTree>
    <p:extLst>
      <p:ext uri="{BB962C8B-B14F-4D97-AF65-F5344CB8AC3E}">
        <p14:creationId xmlns:p14="http://schemas.microsoft.com/office/powerpoint/2010/main" val="2852176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383D2-E442-4BB2-B52E-C56AAD1930CA}"/>
              </a:ext>
            </a:extLst>
          </p:cNvPr>
          <p:cNvSpPr>
            <a:spLocks noGrp="1"/>
          </p:cNvSpPr>
          <p:nvPr>
            <p:ph type="title"/>
          </p:nvPr>
        </p:nvSpPr>
        <p:spPr>
          <a:xfrm>
            <a:off x="1154954" y="973668"/>
            <a:ext cx="7861370" cy="706964"/>
          </a:xfrm>
        </p:spPr>
        <p:txBody>
          <a:bodyPr/>
          <a:lstStyle/>
          <a:p>
            <a:r>
              <a:rPr lang="en-US" dirty="0"/>
              <a:t>RPS Flow Process</a:t>
            </a:r>
          </a:p>
        </p:txBody>
      </p:sp>
      <p:pic>
        <p:nvPicPr>
          <p:cNvPr id="4" name="Object 3" descr="preencoded.png">
            <a:extLst>
              <a:ext uri="{FF2B5EF4-FFF2-40B4-BE49-F238E27FC236}">
                <a16:creationId xmlns:a16="http://schemas.microsoft.com/office/drawing/2014/main" id="{F89718A5-E615-4C55-A38D-CA24E3A6AD00}"/>
              </a:ext>
            </a:extLst>
          </p:cNvPr>
          <p:cNvPicPr>
            <a:picLocks noChangeAspect="1"/>
          </p:cNvPicPr>
          <p:nvPr/>
        </p:nvPicPr>
        <p:blipFill>
          <a:blip r:embed="rId2"/>
          <a:stretch>
            <a:fillRect/>
          </a:stretch>
        </p:blipFill>
        <p:spPr>
          <a:xfrm>
            <a:off x="0" y="5868939"/>
            <a:ext cx="50751894" cy="23956818"/>
          </a:xfrm>
          <a:prstGeom prst="rect">
            <a:avLst/>
          </a:prstGeom>
        </p:spPr>
      </p:pic>
      <p:grpSp>
        <p:nvGrpSpPr>
          <p:cNvPr id="45" name="Group 44">
            <a:extLst>
              <a:ext uri="{FF2B5EF4-FFF2-40B4-BE49-F238E27FC236}">
                <a16:creationId xmlns:a16="http://schemas.microsoft.com/office/drawing/2014/main" id="{F1134703-1913-470F-B9D4-16EFB932A6C9}"/>
              </a:ext>
            </a:extLst>
          </p:cNvPr>
          <p:cNvGrpSpPr/>
          <p:nvPr/>
        </p:nvGrpSpPr>
        <p:grpSpPr>
          <a:xfrm>
            <a:off x="-8783" y="2259616"/>
            <a:ext cx="11121585" cy="4193930"/>
            <a:chOff x="-147152" y="1181751"/>
            <a:chExt cx="11909602" cy="4900999"/>
          </a:xfrm>
        </p:grpSpPr>
        <p:sp>
          <p:nvSpPr>
            <p:cNvPr id="46" name="Oval 45">
              <a:extLst>
                <a:ext uri="{FF2B5EF4-FFF2-40B4-BE49-F238E27FC236}">
                  <a16:creationId xmlns:a16="http://schemas.microsoft.com/office/drawing/2014/main" id="{F520C087-C470-4ED4-995A-2AC1C019A2F8}"/>
                </a:ext>
              </a:extLst>
            </p:cNvPr>
            <p:cNvSpPr/>
            <p:nvPr/>
          </p:nvSpPr>
          <p:spPr>
            <a:xfrm>
              <a:off x="9925095" y="4980144"/>
              <a:ext cx="1719081" cy="1102606"/>
            </a:xfrm>
            <a:prstGeom prst="ellipse">
              <a:avLst/>
            </a:prstGeom>
            <a:solidFill>
              <a:srgbClr val="0070C0"/>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rPr>
                <a:t> </a:t>
              </a:r>
            </a:p>
          </p:txBody>
        </p:sp>
        <p:sp>
          <p:nvSpPr>
            <p:cNvPr id="47" name="Arrow: Right 46">
              <a:extLst>
                <a:ext uri="{FF2B5EF4-FFF2-40B4-BE49-F238E27FC236}">
                  <a16:creationId xmlns:a16="http://schemas.microsoft.com/office/drawing/2014/main" id="{AA66FBBC-2ABB-41E3-A1A6-1BA8D71BD787}"/>
                </a:ext>
              </a:extLst>
            </p:cNvPr>
            <p:cNvSpPr/>
            <p:nvPr/>
          </p:nvSpPr>
          <p:spPr>
            <a:xfrm>
              <a:off x="7771895" y="5083837"/>
              <a:ext cx="2186881" cy="926312"/>
            </a:xfrm>
            <a:prstGeom prst="rightArrow">
              <a:avLst/>
            </a:prstGeom>
            <a:solidFill>
              <a:srgbClr val="0070C0"/>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8" name="Arrow: Right 47">
              <a:extLst>
                <a:ext uri="{FF2B5EF4-FFF2-40B4-BE49-F238E27FC236}">
                  <a16:creationId xmlns:a16="http://schemas.microsoft.com/office/drawing/2014/main" id="{D4783272-6B94-4610-B287-6232D856DC2E}"/>
                </a:ext>
              </a:extLst>
            </p:cNvPr>
            <p:cNvSpPr/>
            <p:nvPr/>
          </p:nvSpPr>
          <p:spPr>
            <a:xfrm>
              <a:off x="5522327" y="5083837"/>
              <a:ext cx="2621690" cy="926312"/>
            </a:xfrm>
            <a:prstGeom prst="rightArrow">
              <a:avLst/>
            </a:prstGeom>
            <a:solidFill>
              <a:srgbClr val="FFC000"/>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Arrow: Right 48">
              <a:extLst>
                <a:ext uri="{FF2B5EF4-FFF2-40B4-BE49-F238E27FC236}">
                  <a16:creationId xmlns:a16="http://schemas.microsoft.com/office/drawing/2014/main" id="{8C86BBB9-EFD2-4E96-9FD7-CAC6D1FBE3F2}"/>
                </a:ext>
              </a:extLst>
            </p:cNvPr>
            <p:cNvSpPr/>
            <p:nvPr/>
          </p:nvSpPr>
          <p:spPr>
            <a:xfrm>
              <a:off x="3418097" y="5083837"/>
              <a:ext cx="2478833" cy="926312"/>
            </a:xfrm>
            <a:prstGeom prst="rightArrow">
              <a:avLst/>
            </a:prstGeom>
            <a:solidFill>
              <a:srgbClr val="0070C0"/>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0" name="Arrow: Right 49">
              <a:extLst>
                <a:ext uri="{FF2B5EF4-FFF2-40B4-BE49-F238E27FC236}">
                  <a16:creationId xmlns:a16="http://schemas.microsoft.com/office/drawing/2014/main" id="{11FA3715-3051-43F9-B247-54998C59D765}"/>
                </a:ext>
              </a:extLst>
            </p:cNvPr>
            <p:cNvSpPr/>
            <p:nvPr/>
          </p:nvSpPr>
          <p:spPr>
            <a:xfrm>
              <a:off x="1405437" y="5083881"/>
              <a:ext cx="2101429" cy="926312"/>
            </a:xfrm>
            <a:prstGeom prst="rightArrow">
              <a:avLst/>
            </a:prstGeom>
            <a:solidFill>
              <a:srgbClr val="FFC000"/>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Arrow: Bent 50">
              <a:extLst>
                <a:ext uri="{FF2B5EF4-FFF2-40B4-BE49-F238E27FC236}">
                  <a16:creationId xmlns:a16="http://schemas.microsoft.com/office/drawing/2014/main" id="{80E8CAD4-F336-457D-A148-E1BFF673964A}"/>
                </a:ext>
              </a:extLst>
            </p:cNvPr>
            <p:cNvSpPr/>
            <p:nvPr/>
          </p:nvSpPr>
          <p:spPr>
            <a:xfrm flipV="1">
              <a:off x="180262" y="4407014"/>
              <a:ext cx="1525446" cy="1459278"/>
            </a:xfrm>
            <a:prstGeom prst="bentArrow">
              <a:avLst>
                <a:gd name="adj1" fmla="val 33128"/>
                <a:gd name="adj2" fmla="val 21874"/>
                <a:gd name="adj3" fmla="val 25000"/>
                <a:gd name="adj4" fmla="val 43750"/>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2" name="Arrow: Bent 51">
              <a:extLst>
                <a:ext uri="{FF2B5EF4-FFF2-40B4-BE49-F238E27FC236}">
                  <a16:creationId xmlns:a16="http://schemas.microsoft.com/office/drawing/2014/main" id="{C1557931-ADDD-4011-94A3-8786D6ECDA54}"/>
                </a:ext>
              </a:extLst>
            </p:cNvPr>
            <p:cNvSpPr/>
            <p:nvPr/>
          </p:nvSpPr>
          <p:spPr>
            <a:xfrm rot="5400000" flipV="1">
              <a:off x="228453" y="3323918"/>
              <a:ext cx="1259331" cy="1430269"/>
            </a:xfrm>
            <a:prstGeom prst="bentArrow">
              <a:avLst>
                <a:gd name="adj1" fmla="val 33128"/>
                <a:gd name="adj2" fmla="val 21874"/>
                <a:gd name="adj3" fmla="val 25000"/>
                <a:gd name="adj4" fmla="val 43750"/>
              </a:avLst>
            </a:prstGeom>
            <a:solidFill>
              <a:srgbClr val="FFC000"/>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96769CBE-3CC3-47AC-8F79-1A8D73ADF8FC}"/>
                </a:ext>
              </a:extLst>
            </p:cNvPr>
            <p:cNvGrpSpPr/>
            <p:nvPr/>
          </p:nvGrpSpPr>
          <p:grpSpPr>
            <a:xfrm>
              <a:off x="769505" y="1364946"/>
              <a:ext cx="10939065" cy="2672181"/>
              <a:chOff x="721129" y="900166"/>
              <a:chExt cx="11268904" cy="2888654"/>
            </a:xfrm>
          </p:grpSpPr>
          <p:sp>
            <p:nvSpPr>
              <p:cNvPr id="82" name="Arrow: Right 81">
                <a:extLst>
                  <a:ext uri="{FF2B5EF4-FFF2-40B4-BE49-F238E27FC236}">
                    <a16:creationId xmlns:a16="http://schemas.microsoft.com/office/drawing/2014/main" id="{AA3D3D53-8066-44CF-8B63-42515FDAB6FB}"/>
                  </a:ext>
                </a:extLst>
              </p:cNvPr>
              <p:cNvSpPr/>
              <p:nvPr/>
            </p:nvSpPr>
            <p:spPr>
              <a:xfrm rot="10800000">
                <a:off x="721129" y="2874700"/>
                <a:ext cx="9016474" cy="914120"/>
              </a:xfrm>
              <a:prstGeom prst="rightArrow">
                <a:avLst/>
              </a:prstGeom>
              <a:solidFill>
                <a:srgbClr val="FFC000"/>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3" name="Arrow: U-Turn 82">
                <a:extLst>
                  <a:ext uri="{FF2B5EF4-FFF2-40B4-BE49-F238E27FC236}">
                    <a16:creationId xmlns:a16="http://schemas.microsoft.com/office/drawing/2014/main" id="{3114DACC-857B-40C9-8C40-61B8FBC2C74A}"/>
                  </a:ext>
                </a:extLst>
              </p:cNvPr>
              <p:cNvSpPr/>
              <p:nvPr/>
            </p:nvSpPr>
            <p:spPr>
              <a:xfrm rot="5400000">
                <a:off x="10154584" y="1799726"/>
                <a:ext cx="2545665" cy="1125232"/>
              </a:xfrm>
              <a:prstGeom prst="uturnArrow">
                <a:avLst>
                  <a:gd name="adj1" fmla="val 39335"/>
                  <a:gd name="adj2" fmla="val 25000"/>
                  <a:gd name="adj3" fmla="val 29778"/>
                  <a:gd name="adj4" fmla="val 44706"/>
                  <a:gd name="adj5" fmla="val 100000"/>
                </a:avLst>
              </a:prstGeom>
              <a:solidFill>
                <a:srgbClr val="0070C0"/>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4" name="Arrow: Right 83">
                <a:extLst>
                  <a:ext uri="{FF2B5EF4-FFF2-40B4-BE49-F238E27FC236}">
                    <a16:creationId xmlns:a16="http://schemas.microsoft.com/office/drawing/2014/main" id="{1A01C705-4054-4BFB-BE65-5FF524693B47}"/>
                  </a:ext>
                </a:extLst>
              </p:cNvPr>
              <p:cNvSpPr/>
              <p:nvPr/>
            </p:nvSpPr>
            <p:spPr>
              <a:xfrm>
                <a:off x="1000125" y="900166"/>
                <a:ext cx="10268489" cy="864942"/>
              </a:xfrm>
              <a:prstGeom prst="rightArrow">
                <a:avLst/>
              </a:prstGeom>
              <a:solidFill>
                <a:srgbClr val="0070C0"/>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pic>
          <p:nvPicPr>
            <p:cNvPr id="54" name="Picture 53">
              <a:extLst>
                <a:ext uri="{FF2B5EF4-FFF2-40B4-BE49-F238E27FC236}">
                  <a16:creationId xmlns:a16="http://schemas.microsoft.com/office/drawing/2014/main" id="{ADD1AE2B-3904-4304-A85D-DB182BF5A823}"/>
                </a:ext>
              </a:extLst>
            </p:cNvPr>
            <p:cNvPicPr>
              <a:picLocks noChangeAspect="1"/>
            </p:cNvPicPr>
            <p:nvPr/>
          </p:nvPicPr>
          <p:blipFill>
            <a:blip r:embed="rId3"/>
            <a:stretch>
              <a:fillRect/>
            </a:stretch>
          </p:blipFill>
          <p:spPr>
            <a:xfrm>
              <a:off x="2055474" y="1584060"/>
              <a:ext cx="1971653" cy="389101"/>
            </a:xfrm>
            <a:prstGeom prst="rect">
              <a:avLst/>
            </a:prstGeom>
          </p:spPr>
        </p:pic>
        <p:pic>
          <p:nvPicPr>
            <p:cNvPr id="55" name="Picture 54">
              <a:extLst>
                <a:ext uri="{FF2B5EF4-FFF2-40B4-BE49-F238E27FC236}">
                  <a16:creationId xmlns:a16="http://schemas.microsoft.com/office/drawing/2014/main" id="{3A3A8B4E-9E1C-4AFF-8748-5F42B290F488}"/>
                </a:ext>
              </a:extLst>
            </p:cNvPr>
            <p:cNvPicPr>
              <a:picLocks noChangeAspect="1"/>
            </p:cNvPicPr>
            <p:nvPr/>
          </p:nvPicPr>
          <p:blipFill>
            <a:blip r:embed="rId4"/>
            <a:stretch>
              <a:fillRect/>
            </a:stretch>
          </p:blipFill>
          <p:spPr>
            <a:xfrm>
              <a:off x="4285270" y="1613318"/>
              <a:ext cx="2096917" cy="349365"/>
            </a:xfrm>
            <a:prstGeom prst="rect">
              <a:avLst/>
            </a:prstGeom>
          </p:spPr>
        </p:pic>
        <p:pic>
          <p:nvPicPr>
            <p:cNvPr id="56" name="Picture 55">
              <a:extLst>
                <a:ext uri="{FF2B5EF4-FFF2-40B4-BE49-F238E27FC236}">
                  <a16:creationId xmlns:a16="http://schemas.microsoft.com/office/drawing/2014/main" id="{F16C75ED-3D4E-4C19-BC43-5073B3E3E9F2}"/>
                </a:ext>
              </a:extLst>
            </p:cNvPr>
            <p:cNvPicPr>
              <a:picLocks noChangeAspect="1"/>
            </p:cNvPicPr>
            <p:nvPr/>
          </p:nvPicPr>
          <p:blipFill>
            <a:blip r:embed="rId5"/>
            <a:stretch>
              <a:fillRect/>
            </a:stretch>
          </p:blipFill>
          <p:spPr>
            <a:xfrm>
              <a:off x="6522643" y="1613318"/>
              <a:ext cx="2317532" cy="326616"/>
            </a:xfrm>
            <a:prstGeom prst="rect">
              <a:avLst/>
            </a:prstGeom>
          </p:spPr>
        </p:pic>
        <p:pic>
          <p:nvPicPr>
            <p:cNvPr id="57" name="Picture 56">
              <a:extLst>
                <a:ext uri="{FF2B5EF4-FFF2-40B4-BE49-F238E27FC236}">
                  <a16:creationId xmlns:a16="http://schemas.microsoft.com/office/drawing/2014/main" id="{79E98CB9-22AF-4FC0-A49C-12AC9AB77ACE}"/>
                </a:ext>
              </a:extLst>
            </p:cNvPr>
            <p:cNvPicPr>
              <a:picLocks noChangeAspect="1"/>
            </p:cNvPicPr>
            <p:nvPr/>
          </p:nvPicPr>
          <p:blipFill>
            <a:blip r:embed="rId6"/>
            <a:stretch>
              <a:fillRect/>
            </a:stretch>
          </p:blipFill>
          <p:spPr>
            <a:xfrm>
              <a:off x="8980631" y="1569358"/>
              <a:ext cx="2116590" cy="410996"/>
            </a:xfrm>
            <a:prstGeom prst="rect">
              <a:avLst/>
            </a:prstGeom>
          </p:spPr>
        </p:pic>
        <p:pic>
          <p:nvPicPr>
            <p:cNvPr id="58" name="Picture 57">
              <a:extLst>
                <a:ext uri="{FF2B5EF4-FFF2-40B4-BE49-F238E27FC236}">
                  <a16:creationId xmlns:a16="http://schemas.microsoft.com/office/drawing/2014/main" id="{9D2926B3-C8D0-4FF1-B021-8FA8C9A607CA}"/>
                </a:ext>
              </a:extLst>
            </p:cNvPr>
            <p:cNvPicPr>
              <a:picLocks noChangeAspect="1"/>
            </p:cNvPicPr>
            <p:nvPr/>
          </p:nvPicPr>
          <p:blipFill>
            <a:blip r:embed="rId7"/>
            <a:stretch>
              <a:fillRect/>
            </a:stretch>
          </p:blipFill>
          <p:spPr>
            <a:xfrm>
              <a:off x="11309315" y="1709949"/>
              <a:ext cx="360472" cy="2150086"/>
            </a:xfrm>
            <a:prstGeom prst="rect">
              <a:avLst/>
            </a:prstGeom>
          </p:spPr>
        </p:pic>
        <p:pic>
          <p:nvPicPr>
            <p:cNvPr id="59" name="Picture 58">
              <a:extLst>
                <a:ext uri="{FF2B5EF4-FFF2-40B4-BE49-F238E27FC236}">
                  <a16:creationId xmlns:a16="http://schemas.microsoft.com/office/drawing/2014/main" id="{D1FF3144-B7AB-4ECF-96EF-678F57F3E4E9}"/>
                </a:ext>
              </a:extLst>
            </p:cNvPr>
            <p:cNvPicPr>
              <a:picLocks noChangeAspect="1"/>
            </p:cNvPicPr>
            <p:nvPr/>
          </p:nvPicPr>
          <p:blipFill>
            <a:blip r:embed="rId8"/>
            <a:stretch>
              <a:fillRect/>
            </a:stretch>
          </p:blipFill>
          <p:spPr>
            <a:xfrm>
              <a:off x="6440615" y="3417781"/>
              <a:ext cx="2418003" cy="427655"/>
            </a:xfrm>
            <a:prstGeom prst="rect">
              <a:avLst/>
            </a:prstGeom>
          </p:spPr>
        </p:pic>
        <p:pic>
          <p:nvPicPr>
            <p:cNvPr id="60" name="Picture 59">
              <a:extLst>
                <a:ext uri="{FF2B5EF4-FFF2-40B4-BE49-F238E27FC236}">
                  <a16:creationId xmlns:a16="http://schemas.microsoft.com/office/drawing/2014/main" id="{DC52DF94-790B-4310-A33F-7F4042FDEB4D}"/>
                </a:ext>
              </a:extLst>
            </p:cNvPr>
            <p:cNvPicPr>
              <a:picLocks noChangeAspect="1"/>
            </p:cNvPicPr>
            <p:nvPr/>
          </p:nvPicPr>
          <p:blipFill>
            <a:blip r:embed="rId9"/>
            <a:stretch>
              <a:fillRect/>
            </a:stretch>
          </p:blipFill>
          <p:spPr>
            <a:xfrm>
              <a:off x="4101591" y="3391803"/>
              <a:ext cx="2104298" cy="427655"/>
            </a:xfrm>
            <a:prstGeom prst="rect">
              <a:avLst/>
            </a:prstGeom>
          </p:spPr>
        </p:pic>
        <p:pic>
          <p:nvPicPr>
            <p:cNvPr id="61" name="Picture 60">
              <a:extLst>
                <a:ext uri="{FF2B5EF4-FFF2-40B4-BE49-F238E27FC236}">
                  <a16:creationId xmlns:a16="http://schemas.microsoft.com/office/drawing/2014/main" id="{C2B860FD-F003-4603-8FEA-B5608F083D70}"/>
                </a:ext>
              </a:extLst>
            </p:cNvPr>
            <p:cNvPicPr>
              <a:picLocks noChangeAspect="1"/>
            </p:cNvPicPr>
            <p:nvPr/>
          </p:nvPicPr>
          <p:blipFill>
            <a:blip r:embed="rId10"/>
            <a:stretch>
              <a:fillRect/>
            </a:stretch>
          </p:blipFill>
          <p:spPr>
            <a:xfrm>
              <a:off x="1546875" y="3429000"/>
              <a:ext cx="2391724" cy="416929"/>
            </a:xfrm>
            <a:prstGeom prst="rect">
              <a:avLst/>
            </a:prstGeom>
          </p:spPr>
        </p:pic>
        <p:sp>
          <p:nvSpPr>
            <p:cNvPr id="62" name="Oval 61">
              <a:extLst>
                <a:ext uri="{FF2B5EF4-FFF2-40B4-BE49-F238E27FC236}">
                  <a16:creationId xmlns:a16="http://schemas.microsoft.com/office/drawing/2014/main" id="{28A68395-3E1F-43DA-B3BD-AEEE5A30684B}"/>
                </a:ext>
              </a:extLst>
            </p:cNvPr>
            <p:cNvSpPr/>
            <p:nvPr/>
          </p:nvSpPr>
          <p:spPr>
            <a:xfrm>
              <a:off x="14527" y="1181751"/>
              <a:ext cx="1325606" cy="1102607"/>
            </a:xfrm>
            <a:prstGeom prst="ellipse">
              <a:avLst/>
            </a:prstGeom>
            <a:solidFill>
              <a:srgbClr val="0070C0"/>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3" name="Picture 62">
              <a:extLst>
                <a:ext uri="{FF2B5EF4-FFF2-40B4-BE49-F238E27FC236}">
                  <a16:creationId xmlns:a16="http://schemas.microsoft.com/office/drawing/2014/main" id="{A537B333-22EF-4BE8-B7F8-8B523132342F}"/>
                </a:ext>
              </a:extLst>
            </p:cNvPr>
            <p:cNvPicPr>
              <a:picLocks noChangeAspect="1"/>
            </p:cNvPicPr>
            <p:nvPr/>
          </p:nvPicPr>
          <p:blipFill>
            <a:blip r:embed="rId11"/>
            <a:stretch>
              <a:fillRect/>
            </a:stretch>
          </p:blipFill>
          <p:spPr>
            <a:xfrm>
              <a:off x="-147152" y="1531308"/>
              <a:ext cx="1522371" cy="463534"/>
            </a:xfrm>
            <a:prstGeom prst="rect">
              <a:avLst/>
            </a:prstGeom>
          </p:spPr>
        </p:pic>
        <p:sp>
          <p:nvSpPr>
            <p:cNvPr id="64" name="Oval 63">
              <a:extLst>
                <a:ext uri="{FF2B5EF4-FFF2-40B4-BE49-F238E27FC236}">
                  <a16:creationId xmlns:a16="http://schemas.microsoft.com/office/drawing/2014/main" id="{C53AA9D6-17BA-4A15-8FE2-DE62E3B924D7}"/>
                </a:ext>
              </a:extLst>
            </p:cNvPr>
            <p:cNvSpPr/>
            <p:nvPr/>
          </p:nvSpPr>
          <p:spPr>
            <a:xfrm>
              <a:off x="9439195" y="3056366"/>
              <a:ext cx="1325606" cy="1102607"/>
            </a:xfrm>
            <a:prstGeom prst="ellipse">
              <a:avLst/>
            </a:prstGeom>
            <a:solidFill>
              <a:srgbClr val="FFC000"/>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5" name="Picture 64">
              <a:extLst>
                <a:ext uri="{FF2B5EF4-FFF2-40B4-BE49-F238E27FC236}">
                  <a16:creationId xmlns:a16="http://schemas.microsoft.com/office/drawing/2014/main" id="{B3E0E1B6-9F7A-47D6-B78E-F450E9A4CAB9}"/>
                </a:ext>
              </a:extLst>
            </p:cNvPr>
            <p:cNvPicPr>
              <a:picLocks noChangeAspect="1"/>
            </p:cNvPicPr>
            <p:nvPr/>
          </p:nvPicPr>
          <p:blipFill>
            <a:blip r:embed="rId12"/>
            <a:stretch>
              <a:fillRect/>
            </a:stretch>
          </p:blipFill>
          <p:spPr>
            <a:xfrm>
              <a:off x="9479682" y="3444722"/>
              <a:ext cx="1375219" cy="312467"/>
            </a:xfrm>
            <a:prstGeom prst="rect">
              <a:avLst/>
            </a:prstGeom>
          </p:spPr>
        </p:pic>
        <p:pic>
          <p:nvPicPr>
            <p:cNvPr id="66" name="Picture 65">
              <a:extLst>
                <a:ext uri="{FF2B5EF4-FFF2-40B4-BE49-F238E27FC236}">
                  <a16:creationId xmlns:a16="http://schemas.microsoft.com/office/drawing/2014/main" id="{F4A98436-D82E-4402-92D3-01913AFB7D3E}"/>
                </a:ext>
              </a:extLst>
            </p:cNvPr>
            <p:cNvPicPr>
              <a:picLocks noChangeAspect="1"/>
            </p:cNvPicPr>
            <p:nvPr/>
          </p:nvPicPr>
          <p:blipFill>
            <a:blip r:embed="rId13"/>
            <a:stretch>
              <a:fillRect/>
            </a:stretch>
          </p:blipFill>
          <p:spPr>
            <a:xfrm>
              <a:off x="242859" y="3516681"/>
              <a:ext cx="438726" cy="1883347"/>
            </a:xfrm>
            <a:prstGeom prst="rect">
              <a:avLst/>
            </a:prstGeom>
          </p:spPr>
        </p:pic>
        <p:grpSp>
          <p:nvGrpSpPr>
            <p:cNvPr id="67" name="Group 66">
              <a:extLst>
                <a:ext uri="{FF2B5EF4-FFF2-40B4-BE49-F238E27FC236}">
                  <a16:creationId xmlns:a16="http://schemas.microsoft.com/office/drawing/2014/main" id="{E79FCF5D-36A8-4236-94A5-150D0C95A8D0}"/>
                </a:ext>
              </a:extLst>
            </p:cNvPr>
            <p:cNvGrpSpPr/>
            <p:nvPr/>
          </p:nvGrpSpPr>
          <p:grpSpPr>
            <a:xfrm>
              <a:off x="1521054" y="5316537"/>
              <a:ext cx="2013104" cy="443676"/>
              <a:chOff x="1925495" y="5316537"/>
              <a:chExt cx="2013104" cy="443676"/>
            </a:xfrm>
          </p:grpSpPr>
          <p:sp>
            <p:nvSpPr>
              <p:cNvPr id="80" name="TextBox 79">
                <a:extLst>
                  <a:ext uri="{FF2B5EF4-FFF2-40B4-BE49-F238E27FC236}">
                    <a16:creationId xmlns:a16="http://schemas.microsoft.com/office/drawing/2014/main" id="{AC383818-A562-4DC1-90AE-915CC9741C84}"/>
                  </a:ext>
                </a:extLst>
              </p:cNvPr>
              <p:cNvSpPr txBox="1"/>
              <p:nvPr/>
            </p:nvSpPr>
            <p:spPr>
              <a:xfrm>
                <a:off x="2369171" y="5378193"/>
                <a:ext cx="1569428"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rPr>
                  <a:t>Level 1 Schedule</a:t>
                </a:r>
              </a:p>
            </p:txBody>
          </p:sp>
          <p:pic>
            <p:nvPicPr>
              <p:cNvPr id="81" name="Picture 80">
                <a:extLst>
                  <a:ext uri="{FF2B5EF4-FFF2-40B4-BE49-F238E27FC236}">
                    <a16:creationId xmlns:a16="http://schemas.microsoft.com/office/drawing/2014/main" id="{2E5DC6B1-6873-4063-B7CD-B3B392A71F99}"/>
                  </a:ext>
                </a:extLst>
              </p:cNvPr>
              <p:cNvPicPr>
                <a:picLocks noChangeAspect="1"/>
              </p:cNvPicPr>
              <p:nvPr/>
            </p:nvPicPr>
            <p:blipFill>
              <a:blip r:embed="rId14"/>
              <a:stretch>
                <a:fillRect/>
              </a:stretch>
            </p:blipFill>
            <p:spPr>
              <a:xfrm>
                <a:off x="1925495" y="5316537"/>
                <a:ext cx="443676" cy="443676"/>
              </a:xfrm>
              <a:prstGeom prst="rect">
                <a:avLst/>
              </a:prstGeom>
            </p:spPr>
          </p:pic>
        </p:grpSp>
        <p:grpSp>
          <p:nvGrpSpPr>
            <p:cNvPr id="68" name="Group 67">
              <a:extLst>
                <a:ext uri="{FF2B5EF4-FFF2-40B4-BE49-F238E27FC236}">
                  <a16:creationId xmlns:a16="http://schemas.microsoft.com/office/drawing/2014/main" id="{628DC6C4-C36B-49C6-8710-E1D7EFD7638D}"/>
                </a:ext>
              </a:extLst>
            </p:cNvPr>
            <p:cNvGrpSpPr/>
            <p:nvPr/>
          </p:nvGrpSpPr>
          <p:grpSpPr>
            <a:xfrm>
              <a:off x="3543554" y="5335131"/>
              <a:ext cx="2194897" cy="433874"/>
              <a:chOff x="4035919" y="5335131"/>
              <a:chExt cx="2194897" cy="433874"/>
            </a:xfrm>
          </p:grpSpPr>
          <p:pic>
            <p:nvPicPr>
              <p:cNvPr id="78" name="Picture 77">
                <a:extLst>
                  <a:ext uri="{FF2B5EF4-FFF2-40B4-BE49-F238E27FC236}">
                    <a16:creationId xmlns:a16="http://schemas.microsoft.com/office/drawing/2014/main" id="{08E2E2E0-8F00-4266-BD5D-82562AE18AD0}"/>
                  </a:ext>
                </a:extLst>
              </p:cNvPr>
              <p:cNvPicPr>
                <a:picLocks noChangeAspect="1"/>
              </p:cNvPicPr>
              <p:nvPr/>
            </p:nvPicPr>
            <p:blipFill>
              <a:blip r:embed="rId15"/>
              <a:stretch>
                <a:fillRect/>
              </a:stretch>
            </p:blipFill>
            <p:spPr>
              <a:xfrm>
                <a:off x="4035919" y="5335131"/>
                <a:ext cx="439365" cy="433874"/>
              </a:xfrm>
              <a:prstGeom prst="rect">
                <a:avLst/>
              </a:prstGeom>
            </p:spPr>
          </p:pic>
          <p:sp>
            <p:nvSpPr>
              <p:cNvPr id="79" name="TextBox 78">
                <a:extLst>
                  <a:ext uri="{FF2B5EF4-FFF2-40B4-BE49-F238E27FC236}">
                    <a16:creationId xmlns:a16="http://schemas.microsoft.com/office/drawing/2014/main" id="{4D9EA4BF-C12B-4B93-B3F9-234BA8F59F86}"/>
                  </a:ext>
                </a:extLst>
              </p:cNvPr>
              <p:cNvSpPr txBox="1"/>
              <p:nvPr/>
            </p:nvSpPr>
            <p:spPr>
              <a:xfrm>
                <a:off x="4484075" y="5378193"/>
                <a:ext cx="1746741"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rPr>
                  <a:t>Schedule Review</a:t>
                </a:r>
              </a:p>
            </p:txBody>
          </p:sp>
        </p:grpSp>
        <p:grpSp>
          <p:nvGrpSpPr>
            <p:cNvPr id="69" name="Group 68">
              <a:extLst>
                <a:ext uri="{FF2B5EF4-FFF2-40B4-BE49-F238E27FC236}">
                  <a16:creationId xmlns:a16="http://schemas.microsoft.com/office/drawing/2014/main" id="{D51A837F-19E5-4EBB-84B3-E7EBEFF4BD21}"/>
                </a:ext>
              </a:extLst>
            </p:cNvPr>
            <p:cNvGrpSpPr/>
            <p:nvPr/>
          </p:nvGrpSpPr>
          <p:grpSpPr>
            <a:xfrm>
              <a:off x="5863369" y="5336382"/>
              <a:ext cx="1955489" cy="443676"/>
              <a:chOff x="6311776" y="5336382"/>
              <a:chExt cx="1955489" cy="443676"/>
            </a:xfrm>
          </p:grpSpPr>
          <p:pic>
            <p:nvPicPr>
              <p:cNvPr id="76" name="Picture 75">
                <a:extLst>
                  <a:ext uri="{FF2B5EF4-FFF2-40B4-BE49-F238E27FC236}">
                    <a16:creationId xmlns:a16="http://schemas.microsoft.com/office/drawing/2014/main" id="{30957B8D-EAE8-4B7A-95DF-2F1B1DE41A19}"/>
                  </a:ext>
                </a:extLst>
              </p:cNvPr>
              <p:cNvPicPr>
                <a:picLocks noChangeAspect="1"/>
              </p:cNvPicPr>
              <p:nvPr/>
            </p:nvPicPr>
            <p:blipFill>
              <a:blip r:embed="rId14"/>
              <a:stretch>
                <a:fillRect/>
              </a:stretch>
            </p:blipFill>
            <p:spPr>
              <a:xfrm>
                <a:off x="6311776" y="5336382"/>
                <a:ext cx="443676" cy="443676"/>
              </a:xfrm>
              <a:prstGeom prst="rect">
                <a:avLst/>
              </a:prstGeom>
            </p:spPr>
          </p:pic>
          <p:sp>
            <p:nvSpPr>
              <p:cNvPr id="77" name="TextBox 76">
                <a:extLst>
                  <a:ext uri="{FF2B5EF4-FFF2-40B4-BE49-F238E27FC236}">
                    <a16:creationId xmlns:a16="http://schemas.microsoft.com/office/drawing/2014/main" id="{2B2207CA-73CB-433C-9422-51C562CB018D}"/>
                  </a:ext>
                </a:extLst>
              </p:cNvPr>
              <p:cNvSpPr txBox="1"/>
              <p:nvPr/>
            </p:nvSpPr>
            <p:spPr>
              <a:xfrm>
                <a:off x="6697837" y="5378193"/>
                <a:ext cx="1569428"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rPr>
                  <a:t>Level 2 Schedule</a:t>
                </a:r>
              </a:p>
            </p:txBody>
          </p:sp>
        </p:grpSp>
        <p:grpSp>
          <p:nvGrpSpPr>
            <p:cNvPr id="70" name="Group 69">
              <a:extLst>
                <a:ext uri="{FF2B5EF4-FFF2-40B4-BE49-F238E27FC236}">
                  <a16:creationId xmlns:a16="http://schemas.microsoft.com/office/drawing/2014/main" id="{63D5CCAC-641D-45F4-9FA6-94B3C6A9F4F8}"/>
                </a:ext>
              </a:extLst>
            </p:cNvPr>
            <p:cNvGrpSpPr/>
            <p:nvPr/>
          </p:nvGrpSpPr>
          <p:grpSpPr>
            <a:xfrm>
              <a:off x="7943399" y="5339022"/>
              <a:ext cx="2254292" cy="433874"/>
              <a:chOff x="8541266" y="5339022"/>
              <a:chExt cx="2254292" cy="433874"/>
            </a:xfrm>
          </p:grpSpPr>
          <p:pic>
            <p:nvPicPr>
              <p:cNvPr id="74" name="Picture 73">
                <a:extLst>
                  <a:ext uri="{FF2B5EF4-FFF2-40B4-BE49-F238E27FC236}">
                    <a16:creationId xmlns:a16="http://schemas.microsoft.com/office/drawing/2014/main" id="{143964EE-0089-4239-9E7D-347CD5C6D5D3}"/>
                  </a:ext>
                </a:extLst>
              </p:cNvPr>
              <p:cNvPicPr>
                <a:picLocks noChangeAspect="1"/>
              </p:cNvPicPr>
              <p:nvPr/>
            </p:nvPicPr>
            <p:blipFill>
              <a:blip r:embed="rId15"/>
              <a:stretch>
                <a:fillRect/>
              </a:stretch>
            </p:blipFill>
            <p:spPr>
              <a:xfrm>
                <a:off x="8541266" y="5339022"/>
                <a:ext cx="439365" cy="433874"/>
              </a:xfrm>
              <a:prstGeom prst="rect">
                <a:avLst/>
              </a:prstGeom>
            </p:spPr>
          </p:pic>
          <p:sp>
            <p:nvSpPr>
              <p:cNvPr id="75" name="TextBox 74">
                <a:extLst>
                  <a:ext uri="{FF2B5EF4-FFF2-40B4-BE49-F238E27FC236}">
                    <a16:creationId xmlns:a16="http://schemas.microsoft.com/office/drawing/2014/main" id="{EE881049-5DEB-4232-97AC-BF1FBDE4D6CE}"/>
                  </a:ext>
                </a:extLst>
              </p:cNvPr>
              <p:cNvSpPr txBox="1"/>
              <p:nvPr/>
            </p:nvSpPr>
            <p:spPr>
              <a:xfrm>
                <a:off x="9048817" y="5380016"/>
                <a:ext cx="1746741"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rPr>
                  <a:t>Schedule Review</a:t>
                </a:r>
              </a:p>
            </p:txBody>
          </p:sp>
        </p:grpSp>
        <p:grpSp>
          <p:nvGrpSpPr>
            <p:cNvPr id="71" name="Group 70">
              <a:extLst>
                <a:ext uri="{FF2B5EF4-FFF2-40B4-BE49-F238E27FC236}">
                  <a16:creationId xmlns:a16="http://schemas.microsoft.com/office/drawing/2014/main" id="{DA42F7BC-46D5-4B07-9201-57D7C7186400}"/>
                </a:ext>
              </a:extLst>
            </p:cNvPr>
            <p:cNvGrpSpPr/>
            <p:nvPr/>
          </p:nvGrpSpPr>
          <p:grpSpPr>
            <a:xfrm>
              <a:off x="10015709" y="5059428"/>
              <a:ext cx="1746741" cy="842530"/>
              <a:chOff x="10015709" y="5059428"/>
              <a:chExt cx="1746741" cy="842530"/>
            </a:xfrm>
          </p:grpSpPr>
          <p:pic>
            <p:nvPicPr>
              <p:cNvPr id="72" name="Picture 71">
                <a:extLst>
                  <a:ext uri="{FF2B5EF4-FFF2-40B4-BE49-F238E27FC236}">
                    <a16:creationId xmlns:a16="http://schemas.microsoft.com/office/drawing/2014/main" id="{4FEB894C-F2F5-4403-BF94-A9536AF935C9}"/>
                  </a:ext>
                </a:extLst>
              </p:cNvPr>
              <p:cNvPicPr>
                <a:picLocks noChangeAspect="1"/>
              </p:cNvPicPr>
              <p:nvPr/>
            </p:nvPicPr>
            <p:blipFill>
              <a:blip r:embed="rId14"/>
              <a:stretch>
                <a:fillRect/>
              </a:stretch>
            </p:blipFill>
            <p:spPr>
              <a:xfrm>
                <a:off x="10591533" y="5059428"/>
                <a:ext cx="443676" cy="443676"/>
              </a:xfrm>
              <a:prstGeom prst="rect">
                <a:avLst/>
              </a:prstGeom>
            </p:spPr>
          </p:pic>
          <p:sp>
            <p:nvSpPr>
              <p:cNvPr id="73" name="TextBox 72">
                <a:extLst>
                  <a:ext uri="{FF2B5EF4-FFF2-40B4-BE49-F238E27FC236}">
                    <a16:creationId xmlns:a16="http://schemas.microsoft.com/office/drawing/2014/main" id="{4E9DAD90-3D34-4B70-A87E-BC4E988A770C}"/>
                  </a:ext>
                </a:extLst>
              </p:cNvPr>
              <p:cNvSpPr txBox="1"/>
              <p:nvPr/>
            </p:nvSpPr>
            <p:spPr>
              <a:xfrm>
                <a:off x="10015709" y="5506326"/>
                <a:ext cx="1746741" cy="3956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rPr>
                  <a:t>Level 3 Schedule</a:t>
                </a:r>
              </a:p>
            </p:txBody>
          </p:sp>
        </p:grpSp>
      </p:grpSp>
    </p:spTree>
    <p:extLst>
      <p:ext uri="{BB962C8B-B14F-4D97-AF65-F5344CB8AC3E}">
        <p14:creationId xmlns:p14="http://schemas.microsoft.com/office/powerpoint/2010/main" val="4217483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D8061-27BA-49F5-B295-993616FC030F}"/>
              </a:ext>
            </a:extLst>
          </p:cNvPr>
          <p:cNvSpPr>
            <a:spLocks noGrp="1"/>
          </p:cNvSpPr>
          <p:nvPr>
            <p:ph type="title"/>
          </p:nvPr>
        </p:nvSpPr>
        <p:spPr/>
        <p:txBody>
          <a:bodyPr/>
          <a:lstStyle/>
          <a:p>
            <a:r>
              <a:rPr lang="en-US" dirty="0"/>
              <a:t>Detail Planning</a:t>
            </a:r>
          </a:p>
        </p:txBody>
      </p:sp>
      <p:pic>
        <p:nvPicPr>
          <p:cNvPr id="7" name="Picture 6">
            <a:extLst>
              <a:ext uri="{FF2B5EF4-FFF2-40B4-BE49-F238E27FC236}">
                <a16:creationId xmlns:a16="http://schemas.microsoft.com/office/drawing/2014/main" id="{EA5A32FD-2A97-43AE-BC90-265611872A51}"/>
              </a:ext>
            </a:extLst>
          </p:cNvPr>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Lst>
          </a:blip>
          <a:stretch>
            <a:fillRect/>
          </a:stretch>
        </p:blipFill>
        <p:spPr>
          <a:xfrm>
            <a:off x="5238360" y="641838"/>
            <a:ext cx="1448025" cy="1448025"/>
          </a:xfrm>
          <a:prstGeom prst="rect">
            <a:avLst/>
          </a:prstGeom>
        </p:spPr>
      </p:pic>
      <p:sp>
        <p:nvSpPr>
          <p:cNvPr id="3" name="TextBox 2">
            <a:extLst>
              <a:ext uri="{FF2B5EF4-FFF2-40B4-BE49-F238E27FC236}">
                <a16:creationId xmlns:a16="http://schemas.microsoft.com/office/drawing/2014/main" id="{7699CF37-1B59-4345-AC9B-5D2FC94FB927}"/>
              </a:ext>
            </a:extLst>
          </p:cNvPr>
          <p:cNvSpPr txBox="1"/>
          <p:nvPr/>
        </p:nvSpPr>
        <p:spPr>
          <a:xfrm>
            <a:off x="559336" y="2522843"/>
            <a:ext cx="4440503" cy="2308324"/>
          </a:xfrm>
          <a:prstGeom prst="rect">
            <a:avLst/>
          </a:prstGeom>
          <a:noFill/>
        </p:spPr>
        <p:txBody>
          <a:bodyPr wrap="square" rtlCol="0">
            <a:spAutoFit/>
          </a:bodyPr>
          <a:lstStyle/>
          <a:p>
            <a:r>
              <a:rPr lang="en-US" dirty="0"/>
              <a:t>•	Conducted field walk &amp; captured field notes</a:t>
            </a:r>
          </a:p>
          <a:p>
            <a:r>
              <a:rPr lang="en-US" dirty="0"/>
              <a:t>•	Collected field photos</a:t>
            </a:r>
          </a:p>
          <a:p>
            <a:r>
              <a:rPr lang="en-US" dirty="0"/>
              <a:t>•	Create job activities, identify resources, estimate durations, identify TA phases </a:t>
            </a:r>
          </a:p>
          <a:p>
            <a:endParaRPr lang="en-US" dirty="0"/>
          </a:p>
          <a:p>
            <a:endParaRPr lang="en-US" dirty="0"/>
          </a:p>
        </p:txBody>
      </p:sp>
      <p:sp>
        <p:nvSpPr>
          <p:cNvPr id="4" name="TextBox 3">
            <a:extLst>
              <a:ext uri="{FF2B5EF4-FFF2-40B4-BE49-F238E27FC236}">
                <a16:creationId xmlns:a16="http://schemas.microsoft.com/office/drawing/2014/main" id="{4B562001-4BE2-4178-B3A0-B261D08F5168}"/>
              </a:ext>
            </a:extLst>
          </p:cNvPr>
          <p:cNvSpPr txBox="1"/>
          <p:nvPr/>
        </p:nvSpPr>
        <p:spPr>
          <a:xfrm>
            <a:off x="6325299" y="2522843"/>
            <a:ext cx="4874004" cy="2862322"/>
          </a:xfrm>
          <a:prstGeom prst="rect">
            <a:avLst/>
          </a:prstGeom>
          <a:noFill/>
        </p:spPr>
        <p:txBody>
          <a:bodyPr wrap="square" rtlCol="0">
            <a:spAutoFit/>
          </a:bodyPr>
          <a:lstStyle/>
          <a:p>
            <a:r>
              <a:rPr lang="en-US" dirty="0"/>
              <a:t>•	Annotate pictures and P&amp;ID’s </a:t>
            </a:r>
          </a:p>
          <a:p>
            <a:r>
              <a:rPr lang="en-US" dirty="0"/>
              <a:t>•	Identify blind points (hydro, &amp; entry blinds)</a:t>
            </a:r>
          </a:p>
          <a:p>
            <a:r>
              <a:rPr lang="en-US" dirty="0"/>
              <a:t>•	Identify PPE requirements</a:t>
            </a:r>
          </a:p>
          <a:p>
            <a:r>
              <a:rPr lang="en-US" dirty="0"/>
              <a:t>•	Provide safety ranking for each activity </a:t>
            </a:r>
          </a:p>
          <a:p>
            <a:r>
              <a:rPr lang="en-US" dirty="0"/>
              <a:t>•	Create material list</a:t>
            </a:r>
          </a:p>
          <a:p>
            <a:r>
              <a:rPr lang="en-US" dirty="0"/>
              <a:t>•	Create job packages</a:t>
            </a:r>
          </a:p>
          <a:p>
            <a:r>
              <a:rPr lang="en-US" dirty="0"/>
              <a:t>•	Capture notes at the activity level</a:t>
            </a:r>
          </a:p>
          <a:p>
            <a:r>
              <a:rPr lang="en-US" dirty="0"/>
              <a:t>•	Scaffold Requirements</a:t>
            </a:r>
          </a:p>
        </p:txBody>
      </p:sp>
    </p:spTree>
    <p:extLst>
      <p:ext uri="{BB962C8B-B14F-4D97-AF65-F5344CB8AC3E}">
        <p14:creationId xmlns:p14="http://schemas.microsoft.com/office/powerpoint/2010/main" val="3201924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440BF219-B11A-4F1E-BD2F-9CFE59C13AAF}"/>
              </a:ext>
            </a:extLst>
          </p:cNvPr>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Lst>
          </a:blip>
          <a:stretch>
            <a:fillRect/>
          </a:stretch>
        </p:blipFill>
        <p:spPr>
          <a:xfrm>
            <a:off x="5836009" y="629285"/>
            <a:ext cx="1373683" cy="1466065"/>
          </a:xfrm>
          <a:prstGeom prst="rect">
            <a:avLst/>
          </a:prstGeom>
        </p:spPr>
      </p:pic>
      <p:sp>
        <p:nvSpPr>
          <p:cNvPr id="2" name="Title 1">
            <a:extLst>
              <a:ext uri="{FF2B5EF4-FFF2-40B4-BE49-F238E27FC236}">
                <a16:creationId xmlns:a16="http://schemas.microsoft.com/office/drawing/2014/main" id="{0B510DB0-C6BA-41D3-AD56-C2979F7D8D98}"/>
              </a:ext>
            </a:extLst>
          </p:cNvPr>
          <p:cNvSpPr>
            <a:spLocks noGrp="1"/>
          </p:cNvSpPr>
          <p:nvPr>
            <p:ph type="title"/>
          </p:nvPr>
        </p:nvSpPr>
        <p:spPr/>
        <p:txBody>
          <a:bodyPr/>
          <a:lstStyle/>
          <a:p>
            <a:r>
              <a:rPr lang="en-US" dirty="0"/>
              <a:t>Develop Package</a:t>
            </a:r>
          </a:p>
        </p:txBody>
      </p:sp>
      <p:pic>
        <p:nvPicPr>
          <p:cNvPr id="4" name="Object 3" descr="preencoded.png">
            <a:extLst>
              <a:ext uri="{FF2B5EF4-FFF2-40B4-BE49-F238E27FC236}">
                <a16:creationId xmlns:a16="http://schemas.microsoft.com/office/drawing/2014/main" id="{BAC6AEE5-BCC9-49E9-A594-C05E0C6AE2A0}"/>
              </a:ext>
            </a:extLst>
          </p:cNvPr>
          <p:cNvPicPr>
            <a:picLocks noChangeAspect="1"/>
          </p:cNvPicPr>
          <p:nvPr/>
        </p:nvPicPr>
        <p:blipFill>
          <a:blip r:embed="rId4"/>
          <a:stretch>
            <a:fillRect/>
          </a:stretch>
        </p:blipFill>
        <p:spPr>
          <a:xfrm>
            <a:off x="0" y="5868939"/>
            <a:ext cx="50751894" cy="23956818"/>
          </a:xfrm>
          <a:prstGeom prst="rect">
            <a:avLst/>
          </a:prstGeom>
        </p:spPr>
      </p:pic>
      <p:pic>
        <p:nvPicPr>
          <p:cNvPr id="5" name="Object 3" descr="preencoded.png">
            <a:extLst>
              <a:ext uri="{FF2B5EF4-FFF2-40B4-BE49-F238E27FC236}">
                <a16:creationId xmlns:a16="http://schemas.microsoft.com/office/drawing/2014/main" id="{7A3C2515-2CC8-436D-90D7-44B9CBB7E677}"/>
              </a:ext>
            </a:extLst>
          </p:cNvPr>
          <p:cNvPicPr>
            <a:picLocks noChangeAspect="1"/>
          </p:cNvPicPr>
          <p:nvPr/>
        </p:nvPicPr>
        <p:blipFill>
          <a:blip r:embed="rId4"/>
          <a:stretch>
            <a:fillRect/>
          </a:stretch>
        </p:blipFill>
        <p:spPr>
          <a:xfrm>
            <a:off x="102549" y="5713691"/>
            <a:ext cx="50751894" cy="23956818"/>
          </a:xfrm>
          <a:prstGeom prst="rect">
            <a:avLst/>
          </a:prstGeom>
        </p:spPr>
      </p:pic>
      <p:sp>
        <p:nvSpPr>
          <p:cNvPr id="7" name="Rectangle 6">
            <a:extLst>
              <a:ext uri="{FF2B5EF4-FFF2-40B4-BE49-F238E27FC236}">
                <a16:creationId xmlns:a16="http://schemas.microsoft.com/office/drawing/2014/main" id="{9575D3A0-CA95-45CC-A57B-CEA82BDE09E5}"/>
              </a:ext>
            </a:extLst>
          </p:cNvPr>
          <p:cNvSpPr/>
          <p:nvPr/>
        </p:nvSpPr>
        <p:spPr>
          <a:xfrm>
            <a:off x="401652" y="3165369"/>
            <a:ext cx="5606040" cy="2308324"/>
          </a:xfrm>
          <a:prstGeom prst="rect">
            <a:avLst/>
          </a:prstGeom>
        </p:spPr>
        <p:txBody>
          <a:bodyPr wrap="square">
            <a:spAutoFit/>
          </a:bodyPr>
          <a:lstStyle/>
          <a:p>
            <a:r>
              <a:rPr lang="en-US" dirty="0"/>
              <a:t>•	PI&amp;D - mark up scope &amp; blind location</a:t>
            </a:r>
          </a:p>
          <a:p>
            <a:r>
              <a:rPr lang="en-US" dirty="0"/>
              <a:t>•	Plot Plan - mark up scope</a:t>
            </a:r>
          </a:p>
          <a:p>
            <a:r>
              <a:rPr lang="en-US" dirty="0"/>
              <a:t>•	Equip Dwgs – collect add to package</a:t>
            </a:r>
          </a:p>
          <a:p>
            <a:r>
              <a:rPr lang="en-US" dirty="0"/>
              <a:t>•	Equip Data Sheet -  collect add to package</a:t>
            </a:r>
          </a:p>
          <a:p>
            <a:r>
              <a:rPr lang="en-US" dirty="0"/>
              <a:t>•	Photo - mark up and scope description</a:t>
            </a:r>
          </a:p>
          <a:p>
            <a:r>
              <a:rPr lang="en-US" dirty="0"/>
              <a:t>•	Safety Data Sheet - identify PPE required</a:t>
            </a:r>
          </a:p>
          <a:p>
            <a:r>
              <a:rPr lang="en-US" dirty="0"/>
              <a:t>•	Step Out - create job step out</a:t>
            </a:r>
          </a:p>
          <a:p>
            <a:r>
              <a:rPr lang="en-US" dirty="0"/>
              <a:t>•	Blind List - create blind list</a:t>
            </a:r>
          </a:p>
        </p:txBody>
      </p:sp>
      <p:sp>
        <p:nvSpPr>
          <p:cNvPr id="8" name="TextBox 7">
            <a:extLst>
              <a:ext uri="{FF2B5EF4-FFF2-40B4-BE49-F238E27FC236}">
                <a16:creationId xmlns:a16="http://schemas.microsoft.com/office/drawing/2014/main" id="{9AA1BA43-98CE-4C7E-9C6E-25711A1B255D}"/>
              </a:ext>
            </a:extLst>
          </p:cNvPr>
          <p:cNvSpPr txBox="1"/>
          <p:nvPr/>
        </p:nvSpPr>
        <p:spPr>
          <a:xfrm>
            <a:off x="6007692" y="3165369"/>
            <a:ext cx="5956420" cy="2031325"/>
          </a:xfrm>
          <a:prstGeom prst="rect">
            <a:avLst/>
          </a:prstGeom>
          <a:noFill/>
        </p:spPr>
        <p:txBody>
          <a:bodyPr wrap="square" rtlCol="0">
            <a:spAutoFit/>
          </a:bodyPr>
          <a:lstStyle/>
          <a:p>
            <a:r>
              <a:rPr lang="en-US" dirty="0"/>
              <a:t>•	Material List - create material list</a:t>
            </a:r>
          </a:p>
          <a:p>
            <a:r>
              <a:rPr lang="en-US" dirty="0"/>
              <a:t>•	QAQC Forms - fill out planning information</a:t>
            </a:r>
          </a:p>
          <a:p>
            <a:r>
              <a:rPr lang="en-US" dirty="0"/>
              <a:t>•	Closure Forms - fill out planning information</a:t>
            </a:r>
          </a:p>
          <a:p>
            <a:r>
              <a:rPr lang="en-US" dirty="0"/>
              <a:t>•	Spec Sheets - order material according to spec</a:t>
            </a:r>
          </a:p>
          <a:p>
            <a:r>
              <a:rPr lang="en-US" dirty="0"/>
              <a:t>•	ITP - incorporate ITP in job plans</a:t>
            </a:r>
          </a:p>
          <a:p>
            <a:r>
              <a:rPr lang="en-US" dirty="0"/>
              <a:t>•	Safety Risk - Identify risk level</a:t>
            </a:r>
          </a:p>
          <a:p>
            <a:r>
              <a:rPr lang="en-US" dirty="0"/>
              <a:t>•	MI Reports - fill out planning information</a:t>
            </a:r>
          </a:p>
        </p:txBody>
      </p:sp>
    </p:spTree>
    <p:extLst>
      <p:ext uri="{BB962C8B-B14F-4D97-AF65-F5344CB8AC3E}">
        <p14:creationId xmlns:p14="http://schemas.microsoft.com/office/powerpoint/2010/main" val="1017381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39F46-74BE-4385-92CB-FD9D09EE6DB0}"/>
              </a:ext>
            </a:extLst>
          </p:cNvPr>
          <p:cNvSpPr>
            <a:spLocks noGrp="1"/>
          </p:cNvSpPr>
          <p:nvPr>
            <p:ph type="title"/>
          </p:nvPr>
        </p:nvSpPr>
        <p:spPr/>
        <p:txBody>
          <a:bodyPr/>
          <a:lstStyle/>
          <a:p>
            <a:r>
              <a:rPr lang="en-US" dirty="0"/>
              <a:t>Package Review</a:t>
            </a:r>
          </a:p>
        </p:txBody>
      </p:sp>
      <p:pic>
        <p:nvPicPr>
          <p:cNvPr id="4" name="Content Placeholder 3">
            <a:extLst>
              <a:ext uri="{FF2B5EF4-FFF2-40B4-BE49-F238E27FC236}">
                <a16:creationId xmlns:a16="http://schemas.microsoft.com/office/drawing/2014/main" id="{D1B88A75-EAD9-47C8-BBA4-3F2D53A4E874}"/>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artisticPaintStrokes/>
                    </a14:imgEffect>
                  </a14:imgLayer>
                </a14:imgProps>
              </a:ext>
            </a:extLst>
          </a:blip>
          <a:stretch>
            <a:fillRect/>
          </a:stretch>
        </p:blipFill>
        <p:spPr>
          <a:xfrm>
            <a:off x="5663505" y="712177"/>
            <a:ext cx="1450143" cy="1450143"/>
          </a:xfrm>
          <a:prstGeom prst="rect">
            <a:avLst/>
          </a:prstGeom>
        </p:spPr>
      </p:pic>
    </p:spTree>
    <p:extLst>
      <p:ext uri="{BB962C8B-B14F-4D97-AF65-F5344CB8AC3E}">
        <p14:creationId xmlns:p14="http://schemas.microsoft.com/office/powerpoint/2010/main" val="4200702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F9174-DF32-45A9-AFE2-EBF54E3861DB}"/>
              </a:ext>
            </a:extLst>
          </p:cNvPr>
          <p:cNvSpPr>
            <a:spLocks noGrp="1"/>
          </p:cNvSpPr>
          <p:nvPr>
            <p:ph type="title"/>
          </p:nvPr>
        </p:nvSpPr>
        <p:spPr/>
        <p:txBody>
          <a:bodyPr/>
          <a:lstStyle/>
          <a:p>
            <a:r>
              <a:rPr lang="en-US" dirty="0"/>
              <a:t>Package Acceptance</a:t>
            </a:r>
          </a:p>
        </p:txBody>
      </p:sp>
      <p:pic>
        <p:nvPicPr>
          <p:cNvPr id="4" name="Content Placeholder 3">
            <a:extLst>
              <a:ext uri="{FF2B5EF4-FFF2-40B4-BE49-F238E27FC236}">
                <a16:creationId xmlns:a16="http://schemas.microsoft.com/office/drawing/2014/main" id="{19D8F19D-E9F9-4839-A5ED-E92CD3F85393}"/>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artisticPaintStrokes/>
                    </a14:imgEffect>
                  </a14:imgLayer>
                </a14:imgProps>
              </a:ext>
            </a:extLst>
          </a:blip>
          <a:stretch>
            <a:fillRect/>
          </a:stretch>
        </p:blipFill>
        <p:spPr>
          <a:xfrm rot="5400000">
            <a:off x="6476086" y="680193"/>
            <a:ext cx="1344659" cy="1511723"/>
          </a:xfrm>
          <a:prstGeom prst="rect">
            <a:avLst/>
          </a:prstGeom>
        </p:spPr>
      </p:pic>
    </p:spTree>
    <p:extLst>
      <p:ext uri="{BB962C8B-B14F-4D97-AF65-F5344CB8AC3E}">
        <p14:creationId xmlns:p14="http://schemas.microsoft.com/office/powerpoint/2010/main" val="3660458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8AF32-869D-4096-B084-EE8E40B75E0F}"/>
              </a:ext>
            </a:extLst>
          </p:cNvPr>
          <p:cNvSpPr>
            <a:spLocks noGrp="1"/>
          </p:cNvSpPr>
          <p:nvPr>
            <p:ph type="title"/>
          </p:nvPr>
        </p:nvSpPr>
        <p:spPr/>
        <p:txBody>
          <a:bodyPr/>
          <a:lstStyle/>
          <a:p>
            <a:r>
              <a:rPr lang="en-US" dirty="0"/>
              <a:t>Schedules</a:t>
            </a:r>
          </a:p>
        </p:txBody>
      </p:sp>
      <p:pic>
        <p:nvPicPr>
          <p:cNvPr id="4" name="Content Placeholder 3">
            <a:extLst>
              <a:ext uri="{FF2B5EF4-FFF2-40B4-BE49-F238E27FC236}">
                <a16:creationId xmlns:a16="http://schemas.microsoft.com/office/drawing/2014/main" id="{07D238F7-82A4-48C8-8358-2A5C0A9491A6}"/>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artisticPaintBrush/>
                    </a14:imgEffect>
                  </a14:imgLayer>
                </a14:imgProps>
              </a:ext>
            </a:extLst>
          </a:blip>
          <a:stretch>
            <a:fillRect/>
          </a:stretch>
        </p:blipFill>
        <p:spPr>
          <a:xfrm>
            <a:off x="4982144" y="660094"/>
            <a:ext cx="1330817" cy="1330817"/>
          </a:xfrm>
          <a:prstGeom prst="rect">
            <a:avLst/>
          </a:prstGeom>
        </p:spPr>
      </p:pic>
      <p:sp>
        <p:nvSpPr>
          <p:cNvPr id="5" name="TextBox 4">
            <a:extLst>
              <a:ext uri="{FF2B5EF4-FFF2-40B4-BE49-F238E27FC236}">
                <a16:creationId xmlns:a16="http://schemas.microsoft.com/office/drawing/2014/main" id="{AE0CF6D3-8B57-4435-BF61-73FACE269707}"/>
              </a:ext>
            </a:extLst>
          </p:cNvPr>
          <p:cNvSpPr txBox="1"/>
          <p:nvPr/>
        </p:nvSpPr>
        <p:spPr>
          <a:xfrm>
            <a:off x="1154954" y="2901462"/>
            <a:ext cx="2385200" cy="2031325"/>
          </a:xfrm>
          <a:prstGeom prst="rect">
            <a:avLst/>
          </a:prstGeom>
          <a:noFill/>
        </p:spPr>
        <p:txBody>
          <a:bodyPr wrap="square" rtlCol="0">
            <a:spAutoFit/>
          </a:bodyPr>
          <a:lstStyle/>
          <a:p>
            <a:r>
              <a:rPr lang="en-US" b="1" dirty="0"/>
              <a:t>Level 1</a:t>
            </a:r>
          </a:p>
          <a:p>
            <a:endParaRPr lang="en-US" dirty="0"/>
          </a:p>
          <a:p>
            <a:r>
              <a:rPr lang="en-US" b="1" dirty="0"/>
              <a:t>Level 2</a:t>
            </a:r>
          </a:p>
          <a:p>
            <a:endParaRPr lang="en-US" dirty="0"/>
          </a:p>
          <a:p>
            <a:r>
              <a:rPr lang="en-US" b="1" dirty="0"/>
              <a:t>Level 3</a:t>
            </a:r>
          </a:p>
          <a:p>
            <a:endParaRPr lang="en-US" dirty="0"/>
          </a:p>
          <a:p>
            <a:r>
              <a:rPr lang="en-US" b="1" dirty="0"/>
              <a:t>Schedule Reviews</a:t>
            </a:r>
          </a:p>
        </p:txBody>
      </p:sp>
      <p:sp>
        <p:nvSpPr>
          <p:cNvPr id="3" name="TextBox 2">
            <a:extLst>
              <a:ext uri="{FF2B5EF4-FFF2-40B4-BE49-F238E27FC236}">
                <a16:creationId xmlns:a16="http://schemas.microsoft.com/office/drawing/2014/main" id="{781384D1-3A0A-479D-AF92-0AA1E13BF05A}"/>
              </a:ext>
            </a:extLst>
          </p:cNvPr>
          <p:cNvSpPr txBox="1"/>
          <p:nvPr/>
        </p:nvSpPr>
        <p:spPr>
          <a:xfrm>
            <a:off x="5528345" y="2936147"/>
            <a:ext cx="4723002" cy="5355312"/>
          </a:xfrm>
          <a:prstGeom prst="rect">
            <a:avLst/>
          </a:prstGeom>
          <a:noFill/>
        </p:spPr>
        <p:txBody>
          <a:bodyPr wrap="square" rtlCol="0">
            <a:spAutoFit/>
          </a:bodyPr>
          <a:lstStyle/>
          <a:p>
            <a:pPr marL="285750" indent="-285750">
              <a:buFont typeface="Arial" panose="020B0604020202020204" pitchFamily="34" charset="0"/>
              <a:buChar char="•"/>
            </a:pPr>
            <a:r>
              <a:rPr lang="en-US" dirty="0"/>
              <a:t>Internal Logic as well as external logic</a:t>
            </a:r>
          </a:p>
          <a:p>
            <a:pPr marL="285750" indent="-285750">
              <a:buFont typeface="Arial" panose="020B0604020202020204" pitchFamily="34" charset="0"/>
              <a:buChar char="•"/>
            </a:pPr>
            <a:r>
              <a:rPr lang="en-US" dirty="0"/>
              <a:t>Resource leveling</a:t>
            </a:r>
          </a:p>
          <a:p>
            <a:pPr marL="285750" indent="-285750">
              <a:buFont typeface="Arial" panose="020B0604020202020204" pitchFamily="34" charset="0"/>
              <a:buChar char="•"/>
            </a:pPr>
            <a:r>
              <a:rPr lang="en-US" dirty="0"/>
              <a:t>Histograms</a:t>
            </a:r>
          </a:p>
          <a:p>
            <a:pPr marL="285750" indent="-285750">
              <a:buFont typeface="Arial" panose="020B0604020202020204" pitchFamily="34" charset="0"/>
              <a:buChar char="•"/>
            </a:pPr>
            <a:r>
              <a:rPr lang="en-US" dirty="0"/>
              <a:t>Milestone KPI’s</a:t>
            </a:r>
          </a:p>
          <a:p>
            <a:pPr marL="285750" indent="-285750">
              <a:buFont typeface="Arial" panose="020B0604020202020204" pitchFamily="34" charset="0"/>
              <a:buChar char="•"/>
            </a:pPr>
            <a:r>
              <a:rPr lang="en-US" dirty="0"/>
              <a:t>Customized Reporting</a:t>
            </a:r>
          </a:p>
          <a:p>
            <a:pPr marL="285750" indent="-285750">
              <a:buFont typeface="Arial" panose="020B0604020202020204" pitchFamily="34" charset="0"/>
              <a:buChar char="•"/>
            </a:pPr>
            <a:r>
              <a:rPr lang="en-US" dirty="0"/>
              <a:t>Risk Reviewed</a:t>
            </a:r>
          </a:p>
          <a:p>
            <a:pPr marL="285750" indent="-285750">
              <a:buFont typeface="Arial" panose="020B0604020202020204" pitchFamily="34" charset="0"/>
              <a:buChar char="•"/>
            </a:pPr>
            <a:r>
              <a:rPr lang="en-US" dirty="0"/>
              <a:t>Internal Logic only, From one Task to another e.g.… Blind Exchanger to Open Dollar Plate etc.…)</a:t>
            </a:r>
          </a:p>
          <a:p>
            <a:pPr marL="285750" indent="-285750">
              <a:buFont typeface="Arial" panose="020B0604020202020204" pitchFamily="34" charset="0"/>
              <a:buChar char="•"/>
            </a:pPr>
            <a:r>
              <a:rPr lang="en-US" dirty="0"/>
              <a:t>Resource loaded Tasks</a:t>
            </a:r>
          </a:p>
          <a:p>
            <a:pPr marL="285750" indent="-285750">
              <a:buFont typeface="Arial" panose="020B0604020202020204" pitchFamily="34" charset="0"/>
              <a:buChar char="•"/>
            </a:pPr>
            <a:r>
              <a:rPr lang="en-US" dirty="0"/>
              <a:t>Standard Activity Codes assigned to all Tasks</a:t>
            </a:r>
          </a:p>
          <a:p>
            <a:pPr marL="285750" indent="-285750">
              <a:buFont typeface="Arial" panose="020B0604020202020204" pitchFamily="34" charset="0"/>
              <a:buChar char="•"/>
            </a:pPr>
            <a:r>
              <a:rPr lang="en-US" dirty="0"/>
              <a:t>Default Calendars assigned to all Activities (8 hours per day, 5 Days per Week) unless prearranged to use a TAR calendar as the default</a:t>
            </a:r>
          </a:p>
          <a:p>
            <a:pPr marL="285750" indent="-285750">
              <a:buFont typeface="Arial" panose="020B0604020202020204" pitchFamily="34" charset="0"/>
              <a:buChar char="•"/>
            </a:pPr>
            <a:r>
              <a:rPr lang="en-US" dirty="0"/>
              <a:t>All following PMBOK rules for project development</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972087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D852E-D816-48AA-BF44-6B5EE63DBB70}"/>
              </a:ext>
            </a:extLst>
          </p:cNvPr>
          <p:cNvSpPr>
            <a:spLocks noGrp="1"/>
          </p:cNvSpPr>
          <p:nvPr>
            <p:ph type="title"/>
          </p:nvPr>
        </p:nvSpPr>
        <p:spPr>
          <a:xfrm>
            <a:off x="1154954" y="973668"/>
            <a:ext cx="7541894" cy="706964"/>
          </a:xfrm>
        </p:spPr>
        <p:txBody>
          <a:bodyPr/>
          <a:lstStyle/>
          <a:p>
            <a:r>
              <a:rPr lang="en-US" dirty="0"/>
              <a:t>Remote Planning &amp; Scheduling</a:t>
            </a:r>
          </a:p>
        </p:txBody>
      </p:sp>
      <p:sp>
        <p:nvSpPr>
          <p:cNvPr id="6" name="Content Placeholder 2">
            <a:extLst>
              <a:ext uri="{FF2B5EF4-FFF2-40B4-BE49-F238E27FC236}">
                <a16:creationId xmlns:a16="http://schemas.microsoft.com/office/drawing/2014/main" id="{D1078079-8349-45E3-BB1B-774560360D3D}"/>
              </a:ext>
            </a:extLst>
          </p:cNvPr>
          <p:cNvSpPr>
            <a:spLocks noGrp="1"/>
          </p:cNvSpPr>
          <p:nvPr>
            <p:ph idx="1"/>
          </p:nvPr>
        </p:nvSpPr>
        <p:spPr>
          <a:xfrm>
            <a:off x="958249" y="2384151"/>
            <a:ext cx="8761412" cy="4254500"/>
          </a:xfrm>
        </p:spPr>
        <p:txBody>
          <a:bodyPr>
            <a:normAutofit/>
          </a:bodyPr>
          <a:lstStyle/>
          <a:p>
            <a:r>
              <a:rPr lang="en-US" sz="2400" b="1" dirty="0"/>
              <a:t>Increase efficiency in resource utilization</a:t>
            </a:r>
          </a:p>
          <a:p>
            <a:pPr lvl="1"/>
            <a:r>
              <a:rPr lang="en-US" sz="2200" b="1" dirty="0"/>
              <a:t>Share resources between facilities and events</a:t>
            </a:r>
          </a:p>
          <a:p>
            <a:pPr lvl="1"/>
            <a:r>
              <a:rPr lang="en-US" sz="2200" b="1" dirty="0"/>
              <a:t>Standardize processes across all sites</a:t>
            </a:r>
          </a:p>
          <a:p>
            <a:r>
              <a:rPr lang="en-US" sz="2400" b="1" dirty="0"/>
              <a:t>Build customizable code structures into the job plans</a:t>
            </a:r>
          </a:p>
          <a:p>
            <a:r>
              <a:rPr lang="en-US" sz="2400" b="1" dirty="0"/>
              <a:t>Build safety into each plan</a:t>
            </a:r>
          </a:p>
          <a:p>
            <a:r>
              <a:rPr lang="en-US" sz="2400" b="1" dirty="0"/>
              <a:t>Transparent</a:t>
            </a:r>
          </a:p>
          <a:p>
            <a:r>
              <a:rPr lang="en-US" sz="2400" b="1" dirty="0"/>
              <a:t>Measurable </a:t>
            </a:r>
          </a:p>
          <a:p>
            <a:r>
              <a:rPr lang="en-US" sz="2400" b="1" dirty="0"/>
              <a:t>Accountable</a:t>
            </a:r>
            <a:endParaRPr lang="en-US" sz="2200" b="1" dirty="0"/>
          </a:p>
          <a:p>
            <a:pPr>
              <a:buSzPct val="80000"/>
            </a:pPr>
            <a:endParaRPr lang="en-US" sz="2200" dirty="0"/>
          </a:p>
          <a:p>
            <a:pPr lvl="1">
              <a:buSzPct val="80000"/>
            </a:pPr>
            <a:endParaRPr lang="en-US" sz="2200" dirty="0"/>
          </a:p>
          <a:p>
            <a:pPr>
              <a:buSzPct val="80000"/>
            </a:pPr>
            <a:endParaRPr lang="en-US" sz="2400" dirty="0"/>
          </a:p>
        </p:txBody>
      </p:sp>
    </p:spTree>
    <p:extLst>
      <p:ext uri="{BB962C8B-B14F-4D97-AF65-F5344CB8AC3E}">
        <p14:creationId xmlns:p14="http://schemas.microsoft.com/office/powerpoint/2010/main" val="56979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D852E-D816-48AA-BF44-6B5EE63DBB70}"/>
              </a:ext>
            </a:extLst>
          </p:cNvPr>
          <p:cNvSpPr>
            <a:spLocks noGrp="1"/>
          </p:cNvSpPr>
          <p:nvPr>
            <p:ph type="title"/>
          </p:nvPr>
        </p:nvSpPr>
        <p:spPr>
          <a:xfrm>
            <a:off x="1154953" y="973668"/>
            <a:ext cx="8632141" cy="706964"/>
          </a:xfrm>
        </p:spPr>
        <p:txBody>
          <a:bodyPr/>
          <a:lstStyle/>
          <a:p>
            <a:r>
              <a:rPr lang="en-US" dirty="0"/>
              <a:t>Remote Planning &amp; Scheduling</a:t>
            </a:r>
          </a:p>
        </p:txBody>
      </p:sp>
      <p:sp>
        <p:nvSpPr>
          <p:cNvPr id="6" name="Content Placeholder 2">
            <a:extLst>
              <a:ext uri="{FF2B5EF4-FFF2-40B4-BE49-F238E27FC236}">
                <a16:creationId xmlns:a16="http://schemas.microsoft.com/office/drawing/2014/main" id="{D1078079-8349-45E3-BB1B-774560360D3D}"/>
              </a:ext>
            </a:extLst>
          </p:cNvPr>
          <p:cNvSpPr>
            <a:spLocks noGrp="1"/>
          </p:cNvSpPr>
          <p:nvPr>
            <p:ph idx="1"/>
          </p:nvPr>
        </p:nvSpPr>
        <p:spPr>
          <a:xfrm>
            <a:off x="958249" y="2384151"/>
            <a:ext cx="8761412" cy="4254500"/>
          </a:xfrm>
        </p:spPr>
        <p:txBody>
          <a:bodyPr>
            <a:normAutofit/>
          </a:bodyPr>
          <a:lstStyle/>
          <a:p>
            <a:r>
              <a:rPr lang="en-US" sz="2400" b="1" dirty="0"/>
              <a:t>Reduce and contain cost of planning</a:t>
            </a:r>
          </a:p>
          <a:p>
            <a:pPr lvl="1"/>
            <a:r>
              <a:rPr lang="en-US" sz="2200" b="1" dirty="0"/>
              <a:t>Reduce/eliminate per diem, overtime</a:t>
            </a:r>
          </a:p>
          <a:p>
            <a:pPr lvl="1"/>
            <a:r>
              <a:rPr lang="en-US" sz="2200" b="1" dirty="0"/>
              <a:t>Reduce headcount on site</a:t>
            </a:r>
          </a:p>
          <a:p>
            <a:pPr lvl="1"/>
            <a:r>
              <a:rPr lang="en-US" sz="2200" b="1" dirty="0"/>
              <a:t>Reduces facilities requirements and safety exposure</a:t>
            </a:r>
          </a:p>
          <a:p>
            <a:r>
              <a:rPr lang="en-US" sz="2400" b="1" dirty="0"/>
              <a:t>Fixed cost per work package/lump sum </a:t>
            </a:r>
          </a:p>
          <a:p>
            <a:r>
              <a:rPr lang="en-US" sz="2400" b="1" dirty="0"/>
              <a:t>Enforces compliance with FEL deliverables </a:t>
            </a:r>
          </a:p>
          <a:p>
            <a:r>
              <a:rPr lang="en-US" sz="2400" b="1" dirty="0"/>
              <a:t>Drive consistency in turnaround processes</a:t>
            </a:r>
          </a:p>
          <a:p>
            <a:pPr>
              <a:buSzPct val="80000"/>
            </a:pPr>
            <a:endParaRPr lang="en-US" sz="2200" dirty="0"/>
          </a:p>
          <a:p>
            <a:pPr lvl="1">
              <a:buSzPct val="80000"/>
            </a:pPr>
            <a:endParaRPr lang="en-US" sz="2200" dirty="0"/>
          </a:p>
          <a:p>
            <a:pPr>
              <a:buSzPct val="80000"/>
            </a:pPr>
            <a:endParaRPr lang="en-US" sz="2400" dirty="0"/>
          </a:p>
        </p:txBody>
      </p:sp>
    </p:spTree>
    <p:extLst>
      <p:ext uri="{BB962C8B-B14F-4D97-AF65-F5344CB8AC3E}">
        <p14:creationId xmlns:p14="http://schemas.microsoft.com/office/powerpoint/2010/main" val="4245318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022BC-579C-B544-BAF8-DE19FBD09CE6}"/>
              </a:ext>
            </a:extLst>
          </p:cNvPr>
          <p:cNvSpPr>
            <a:spLocks noGrp="1"/>
          </p:cNvSpPr>
          <p:nvPr>
            <p:ph type="title"/>
          </p:nvPr>
        </p:nvSpPr>
        <p:spPr/>
        <p:txBody>
          <a:bodyPr/>
          <a:lstStyle/>
          <a:p>
            <a:r>
              <a:rPr lang="en-US" dirty="0"/>
              <a:t>Concept: Using the Best!</a:t>
            </a:r>
          </a:p>
        </p:txBody>
      </p:sp>
      <p:sp>
        <p:nvSpPr>
          <p:cNvPr id="3" name="Content Placeholder 2">
            <a:extLst>
              <a:ext uri="{FF2B5EF4-FFF2-40B4-BE49-F238E27FC236}">
                <a16:creationId xmlns:a16="http://schemas.microsoft.com/office/drawing/2014/main" id="{0D1679A5-6F7C-AA4E-9E64-B81D282EA543}"/>
              </a:ext>
            </a:extLst>
          </p:cNvPr>
          <p:cNvSpPr>
            <a:spLocks noGrp="1"/>
          </p:cNvSpPr>
          <p:nvPr>
            <p:ph idx="1"/>
          </p:nvPr>
        </p:nvSpPr>
        <p:spPr>
          <a:xfrm>
            <a:off x="1638300" y="2389994"/>
            <a:ext cx="8915400" cy="5000016"/>
          </a:xfrm>
        </p:spPr>
        <p:txBody>
          <a:bodyPr>
            <a:normAutofit fontScale="70000" lnSpcReduction="20000"/>
          </a:bodyPr>
          <a:lstStyle/>
          <a:p>
            <a:pPr>
              <a:lnSpc>
                <a:spcPct val="170000"/>
              </a:lnSpc>
            </a:pPr>
            <a:r>
              <a:rPr lang="en-US" sz="2000" dirty="0"/>
              <a:t>Schedulers housed in the KAP corporate office in Houston Texas</a:t>
            </a:r>
          </a:p>
          <a:p>
            <a:pPr>
              <a:lnSpc>
                <a:spcPct val="170000"/>
              </a:lnSpc>
            </a:pPr>
            <a:r>
              <a:rPr lang="en-US" sz="2000" dirty="0"/>
              <a:t>Schedulers with access to the latest “Tested” version of Primavera</a:t>
            </a:r>
          </a:p>
          <a:p>
            <a:pPr>
              <a:lnSpc>
                <a:spcPct val="170000"/>
              </a:lnSpc>
            </a:pPr>
            <a:r>
              <a:rPr lang="en-US" sz="2000" dirty="0"/>
              <a:t>Schedulers have access to skills training, Primavera/Deltek Acumen FUSE</a:t>
            </a:r>
          </a:p>
          <a:p>
            <a:pPr>
              <a:lnSpc>
                <a:spcPct val="170000"/>
              </a:lnSpc>
            </a:pPr>
            <a:r>
              <a:rPr lang="en-US" sz="2000" dirty="0"/>
              <a:t>Schedulers have access to SME’s for schedule “pier asst” at anytime during development of their schedule.</a:t>
            </a:r>
          </a:p>
          <a:p>
            <a:pPr>
              <a:lnSpc>
                <a:spcPct val="170000"/>
              </a:lnSpc>
            </a:pPr>
            <a:r>
              <a:rPr lang="en-US" sz="2000" dirty="0"/>
              <a:t>Schedulers with the skill set to host meetings at the site via telecom (video conferencing) software</a:t>
            </a:r>
          </a:p>
          <a:p>
            <a:pPr>
              <a:lnSpc>
                <a:spcPct val="170000"/>
              </a:lnSpc>
            </a:pPr>
            <a:r>
              <a:rPr lang="en-US" sz="2000" dirty="0"/>
              <a:t>Schedulers that are certified as Lead schedulers, all the way to Master Schedulers under KAP</a:t>
            </a:r>
          </a:p>
          <a:p>
            <a:pPr>
              <a:lnSpc>
                <a:spcPct val="170000"/>
              </a:lnSpc>
            </a:pPr>
            <a:r>
              <a:rPr lang="en-US" sz="2000" dirty="0"/>
              <a:t>Full time or part time schedulers</a:t>
            </a:r>
          </a:p>
          <a:p>
            <a:pPr>
              <a:lnSpc>
                <a:spcPct val="170000"/>
              </a:lnSpc>
            </a:pPr>
            <a:r>
              <a:rPr lang="en-US" sz="2000" dirty="0"/>
              <a:t>No travel, No overtime, scalable work hours per week or month</a:t>
            </a:r>
          </a:p>
          <a:p>
            <a:endParaRPr lang="en-US" dirty="0"/>
          </a:p>
        </p:txBody>
      </p:sp>
    </p:spTree>
    <p:extLst>
      <p:ext uri="{BB962C8B-B14F-4D97-AF65-F5344CB8AC3E}">
        <p14:creationId xmlns:p14="http://schemas.microsoft.com/office/powerpoint/2010/main" val="3046386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022BC-579C-B544-BAF8-DE19FBD09CE6}"/>
              </a:ext>
            </a:extLst>
          </p:cNvPr>
          <p:cNvSpPr>
            <a:spLocks noGrp="1"/>
          </p:cNvSpPr>
          <p:nvPr>
            <p:ph type="title"/>
          </p:nvPr>
        </p:nvSpPr>
        <p:spPr/>
        <p:txBody>
          <a:bodyPr/>
          <a:lstStyle/>
          <a:p>
            <a:r>
              <a:rPr lang="en-US" dirty="0"/>
              <a:t>Savings:</a:t>
            </a:r>
          </a:p>
        </p:txBody>
      </p:sp>
      <p:sp>
        <p:nvSpPr>
          <p:cNvPr id="3" name="Content Placeholder 2">
            <a:extLst>
              <a:ext uri="{FF2B5EF4-FFF2-40B4-BE49-F238E27FC236}">
                <a16:creationId xmlns:a16="http://schemas.microsoft.com/office/drawing/2014/main" id="{0D1679A5-6F7C-AA4E-9E64-B81D282EA543}"/>
              </a:ext>
            </a:extLst>
          </p:cNvPr>
          <p:cNvSpPr>
            <a:spLocks noGrp="1"/>
          </p:cNvSpPr>
          <p:nvPr>
            <p:ph idx="1"/>
          </p:nvPr>
        </p:nvSpPr>
        <p:spPr>
          <a:xfrm>
            <a:off x="2589212" y="1905000"/>
            <a:ext cx="8915400" cy="3777622"/>
          </a:xfrm>
        </p:spPr>
        <p:txBody>
          <a:bodyPr>
            <a:noAutofit/>
          </a:bodyPr>
          <a:lstStyle/>
          <a:p>
            <a:r>
              <a:rPr lang="en-US" sz="2000" dirty="0"/>
              <a:t>Pay for the time/Package you use</a:t>
            </a:r>
          </a:p>
          <a:p>
            <a:r>
              <a:rPr lang="en-US" sz="2000" dirty="0"/>
              <a:t>No Per Diem</a:t>
            </a:r>
          </a:p>
          <a:p>
            <a:r>
              <a:rPr lang="en-US" sz="2000" dirty="0"/>
              <a:t>No Overtime</a:t>
            </a:r>
          </a:p>
          <a:p>
            <a:r>
              <a:rPr lang="en-US" sz="2000" dirty="0"/>
              <a:t>No Paid Holidays</a:t>
            </a:r>
          </a:p>
          <a:p>
            <a:r>
              <a:rPr lang="en-US" sz="2000" dirty="0"/>
              <a:t>No Sick Leave</a:t>
            </a:r>
          </a:p>
          <a:p>
            <a:r>
              <a:rPr lang="en-US" sz="2000" dirty="0"/>
              <a:t>No Vacations Hours</a:t>
            </a:r>
          </a:p>
          <a:p>
            <a:r>
              <a:rPr lang="en-US" sz="2000" dirty="0"/>
              <a:t>No Taxes</a:t>
            </a:r>
          </a:p>
          <a:p>
            <a:r>
              <a:rPr lang="en-US" sz="2000" dirty="0"/>
              <a:t>No Insurance</a:t>
            </a:r>
          </a:p>
          <a:p>
            <a:r>
              <a:rPr lang="en-US" sz="2000" dirty="0"/>
              <a:t>No Risk</a:t>
            </a:r>
          </a:p>
          <a:p>
            <a:r>
              <a:rPr lang="en-US" sz="2000" dirty="0"/>
              <a:t>No Safety Site Classes and No Background Checks to Perform</a:t>
            </a:r>
          </a:p>
        </p:txBody>
      </p:sp>
    </p:spTree>
    <p:extLst>
      <p:ext uri="{BB962C8B-B14F-4D97-AF65-F5344CB8AC3E}">
        <p14:creationId xmlns:p14="http://schemas.microsoft.com/office/powerpoint/2010/main" val="2904319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022BC-579C-B544-BAF8-DE19FBD09CE6}"/>
              </a:ext>
            </a:extLst>
          </p:cNvPr>
          <p:cNvSpPr>
            <a:spLocks noGrp="1"/>
          </p:cNvSpPr>
          <p:nvPr>
            <p:ph type="title"/>
          </p:nvPr>
        </p:nvSpPr>
        <p:spPr/>
        <p:txBody>
          <a:bodyPr/>
          <a:lstStyle/>
          <a:p>
            <a:r>
              <a:rPr lang="en-US" dirty="0"/>
              <a:t>Packages: Planning Phase</a:t>
            </a:r>
          </a:p>
        </p:txBody>
      </p:sp>
      <p:sp>
        <p:nvSpPr>
          <p:cNvPr id="3" name="Content Placeholder 2">
            <a:extLst>
              <a:ext uri="{FF2B5EF4-FFF2-40B4-BE49-F238E27FC236}">
                <a16:creationId xmlns:a16="http://schemas.microsoft.com/office/drawing/2014/main" id="{0D1679A5-6F7C-AA4E-9E64-B81D282EA543}"/>
              </a:ext>
            </a:extLst>
          </p:cNvPr>
          <p:cNvSpPr>
            <a:spLocks noGrp="1"/>
          </p:cNvSpPr>
          <p:nvPr>
            <p:ph idx="1"/>
          </p:nvPr>
        </p:nvSpPr>
        <p:spPr/>
        <p:txBody>
          <a:bodyPr/>
          <a:lstStyle/>
          <a:p>
            <a:r>
              <a:rPr lang="en-US" dirty="0"/>
              <a:t>Standard Package</a:t>
            </a:r>
          </a:p>
          <a:p>
            <a:pPr lvl="1"/>
            <a:r>
              <a:rPr lang="en-US" dirty="0"/>
              <a:t>1. Schedule Weekly Progress Report Contains the Following:</a:t>
            </a:r>
          </a:p>
          <a:p>
            <a:pPr lvl="2"/>
            <a:r>
              <a:rPr lang="en-US" sz="1600" dirty="0"/>
              <a:t>Start Date of Schedule Development</a:t>
            </a:r>
          </a:p>
          <a:p>
            <a:pPr lvl="3"/>
            <a:r>
              <a:rPr lang="en-US" sz="1600" dirty="0"/>
              <a:t>Assign a Start Data Date</a:t>
            </a:r>
          </a:p>
          <a:p>
            <a:pPr lvl="2"/>
            <a:r>
              <a:rPr lang="en-US" sz="1600" dirty="0"/>
              <a:t>Number of Worklist Item in Schedule</a:t>
            </a:r>
          </a:p>
          <a:p>
            <a:pPr lvl="2"/>
            <a:r>
              <a:rPr lang="en-US" sz="1600" dirty="0"/>
              <a:t>Worklist Items in Schedule with Details (Tasks) added</a:t>
            </a:r>
          </a:p>
          <a:p>
            <a:pPr lvl="2"/>
            <a:r>
              <a:rPr lang="en-US" sz="1600" dirty="0"/>
              <a:t>Logic % Complete</a:t>
            </a:r>
          </a:p>
          <a:p>
            <a:pPr lvl="2"/>
            <a:r>
              <a:rPr lang="en-US" sz="1600" dirty="0"/>
              <a:t>Worklist Items with Resources and all Activity Codes Progress</a:t>
            </a:r>
          </a:p>
          <a:p>
            <a:pPr lvl="2"/>
            <a:r>
              <a:rPr lang="en-US" sz="1600" dirty="0"/>
              <a:t> Trended Completion Date</a:t>
            </a:r>
          </a:p>
        </p:txBody>
      </p:sp>
    </p:spTree>
    <p:extLst>
      <p:ext uri="{BB962C8B-B14F-4D97-AF65-F5344CB8AC3E}">
        <p14:creationId xmlns:p14="http://schemas.microsoft.com/office/powerpoint/2010/main" val="155179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022BC-579C-B544-BAF8-DE19FBD09CE6}"/>
              </a:ext>
            </a:extLst>
          </p:cNvPr>
          <p:cNvSpPr>
            <a:spLocks noGrp="1"/>
          </p:cNvSpPr>
          <p:nvPr>
            <p:ph type="title"/>
          </p:nvPr>
        </p:nvSpPr>
        <p:spPr/>
        <p:txBody>
          <a:bodyPr/>
          <a:lstStyle/>
          <a:p>
            <a:r>
              <a:rPr lang="en-US" dirty="0"/>
              <a:t>Packages: Planning Phase</a:t>
            </a:r>
          </a:p>
        </p:txBody>
      </p:sp>
      <p:sp>
        <p:nvSpPr>
          <p:cNvPr id="3" name="Content Placeholder 2">
            <a:extLst>
              <a:ext uri="{FF2B5EF4-FFF2-40B4-BE49-F238E27FC236}">
                <a16:creationId xmlns:a16="http://schemas.microsoft.com/office/drawing/2014/main" id="{0D1679A5-6F7C-AA4E-9E64-B81D282EA543}"/>
              </a:ext>
            </a:extLst>
          </p:cNvPr>
          <p:cNvSpPr>
            <a:spLocks noGrp="1"/>
          </p:cNvSpPr>
          <p:nvPr>
            <p:ph idx="1"/>
          </p:nvPr>
        </p:nvSpPr>
        <p:spPr/>
        <p:txBody>
          <a:bodyPr/>
          <a:lstStyle/>
          <a:p>
            <a:r>
              <a:rPr lang="en-US" sz="2000" dirty="0"/>
              <a:t>Standard Package: </a:t>
            </a:r>
          </a:p>
          <a:p>
            <a:pPr lvl="1"/>
            <a:r>
              <a:rPr lang="en-US" dirty="0"/>
              <a:t>Internal Logic only, From one Task to another e.g.… Blind Exchanger to Open Dollar Plate etc.…)</a:t>
            </a:r>
          </a:p>
          <a:p>
            <a:pPr lvl="1"/>
            <a:r>
              <a:rPr lang="en-US" dirty="0"/>
              <a:t>Resource loaded Tasks</a:t>
            </a:r>
          </a:p>
          <a:p>
            <a:pPr lvl="1"/>
            <a:r>
              <a:rPr lang="en-US" dirty="0"/>
              <a:t>Standard Activity Codes assigned to all Tasks</a:t>
            </a:r>
          </a:p>
          <a:p>
            <a:pPr lvl="1"/>
            <a:r>
              <a:rPr lang="en-US" dirty="0"/>
              <a:t>Default Calendars assigned to all Activities (8 hours per day, 5 Days per Week) unless prearranged to use a TAR calendar as the default</a:t>
            </a:r>
          </a:p>
          <a:p>
            <a:pPr lvl="1"/>
            <a:r>
              <a:rPr lang="en-US" dirty="0"/>
              <a:t>All following PMBOK rules for project development</a:t>
            </a:r>
          </a:p>
          <a:p>
            <a:pPr lvl="1"/>
            <a:endParaRPr lang="en-US" dirty="0"/>
          </a:p>
          <a:p>
            <a:pPr lvl="1"/>
            <a:endParaRPr lang="en-US" dirty="0"/>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1157177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022BC-579C-B544-BAF8-DE19FBD09CE6}"/>
              </a:ext>
            </a:extLst>
          </p:cNvPr>
          <p:cNvSpPr>
            <a:spLocks noGrp="1"/>
          </p:cNvSpPr>
          <p:nvPr>
            <p:ph type="title"/>
          </p:nvPr>
        </p:nvSpPr>
        <p:spPr/>
        <p:txBody>
          <a:bodyPr/>
          <a:lstStyle/>
          <a:p>
            <a:r>
              <a:rPr lang="en-US" dirty="0"/>
              <a:t>Packages: Planning Phase</a:t>
            </a:r>
          </a:p>
        </p:txBody>
      </p:sp>
      <p:sp>
        <p:nvSpPr>
          <p:cNvPr id="3" name="Content Placeholder 2">
            <a:extLst>
              <a:ext uri="{FF2B5EF4-FFF2-40B4-BE49-F238E27FC236}">
                <a16:creationId xmlns:a16="http://schemas.microsoft.com/office/drawing/2014/main" id="{0D1679A5-6F7C-AA4E-9E64-B81D282EA543}"/>
              </a:ext>
            </a:extLst>
          </p:cNvPr>
          <p:cNvSpPr>
            <a:spLocks noGrp="1"/>
          </p:cNvSpPr>
          <p:nvPr>
            <p:ph idx="1"/>
          </p:nvPr>
        </p:nvSpPr>
        <p:spPr/>
        <p:txBody>
          <a:bodyPr>
            <a:normAutofit lnSpcReduction="10000"/>
          </a:bodyPr>
          <a:lstStyle/>
          <a:p>
            <a:r>
              <a:rPr lang="en-US" sz="2000" dirty="0"/>
              <a:t>Advanced Package: </a:t>
            </a:r>
          </a:p>
          <a:p>
            <a:pPr lvl="1"/>
            <a:r>
              <a:rPr lang="en-US" sz="2000" dirty="0"/>
              <a:t>All the Standard Package items plus:</a:t>
            </a:r>
          </a:p>
          <a:p>
            <a:pPr lvl="2"/>
            <a:r>
              <a:rPr lang="en-US" sz="2000" dirty="0"/>
              <a:t>Internal Logic as well as external logic</a:t>
            </a:r>
          </a:p>
          <a:p>
            <a:pPr lvl="2"/>
            <a:r>
              <a:rPr lang="en-US" sz="2000" dirty="0"/>
              <a:t>Resource leveling</a:t>
            </a:r>
          </a:p>
          <a:p>
            <a:pPr lvl="2"/>
            <a:r>
              <a:rPr lang="en-US" sz="2000" dirty="0"/>
              <a:t>Histograms</a:t>
            </a:r>
          </a:p>
          <a:p>
            <a:pPr lvl="2"/>
            <a:r>
              <a:rPr lang="en-US" sz="2000" dirty="0"/>
              <a:t>Milestone KPI’s</a:t>
            </a:r>
          </a:p>
          <a:p>
            <a:pPr lvl="2"/>
            <a:r>
              <a:rPr lang="en-US" sz="2000" dirty="0"/>
              <a:t>Customized Reporting</a:t>
            </a:r>
          </a:p>
          <a:p>
            <a:pPr lvl="2"/>
            <a:r>
              <a:rPr lang="en-US" sz="2000" dirty="0"/>
              <a:t>Risk Reviewed</a:t>
            </a:r>
          </a:p>
          <a:p>
            <a:pPr lvl="1"/>
            <a:endParaRPr lang="en-US" dirty="0"/>
          </a:p>
          <a:p>
            <a:pPr lvl="1"/>
            <a:endParaRPr lang="en-US" dirty="0"/>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2558929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022BC-579C-B544-BAF8-DE19FBD09CE6}"/>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0D1679A5-6F7C-AA4E-9E64-B81D282EA543}"/>
              </a:ext>
            </a:extLst>
          </p:cNvPr>
          <p:cNvSpPr>
            <a:spLocks noGrp="1"/>
          </p:cNvSpPr>
          <p:nvPr>
            <p:ph idx="1"/>
          </p:nvPr>
        </p:nvSpPr>
        <p:spPr/>
        <p:txBody>
          <a:bodyPr>
            <a:normAutofit/>
          </a:bodyPr>
          <a:lstStyle/>
          <a:p>
            <a:pPr>
              <a:lnSpc>
                <a:spcPct val="150000"/>
              </a:lnSpc>
            </a:pPr>
            <a:r>
              <a:rPr lang="en-US" sz="2200" dirty="0"/>
              <a:t>Remote Planning/Scheduling we save your organization from the headaches and troubles of finding the right person for the right job. Cut your expenses of housing the new employee as well as the reduced overhead cost</a:t>
            </a:r>
            <a:endParaRPr lang="en-US" dirty="0"/>
          </a:p>
          <a:p>
            <a:pPr lvl="1"/>
            <a:endParaRPr lang="en-US" dirty="0"/>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1421028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CC59B-9222-40FF-904B-6315E0BE7035}"/>
              </a:ext>
            </a:extLst>
          </p:cNvPr>
          <p:cNvSpPr>
            <a:spLocks noGrp="1"/>
          </p:cNvSpPr>
          <p:nvPr>
            <p:ph type="title"/>
          </p:nvPr>
        </p:nvSpPr>
        <p:spPr/>
        <p:txBody>
          <a:bodyPr/>
          <a:lstStyle/>
          <a:p>
            <a:r>
              <a:rPr lang="en-US" dirty="0"/>
              <a:t>Leveraging the Industries Best</a:t>
            </a:r>
          </a:p>
        </p:txBody>
      </p:sp>
      <p:pic>
        <p:nvPicPr>
          <p:cNvPr id="4" name="Content Placeholder 3">
            <a:extLst>
              <a:ext uri="{FF2B5EF4-FFF2-40B4-BE49-F238E27FC236}">
                <a16:creationId xmlns:a16="http://schemas.microsoft.com/office/drawing/2014/main" id="{962DC4FF-3CEC-47B7-AF49-34666F343B74}"/>
              </a:ext>
            </a:extLst>
          </p:cNvPr>
          <p:cNvPicPr>
            <a:picLocks noGrp="1" noChangeAspect="1"/>
          </p:cNvPicPr>
          <p:nvPr>
            <p:ph idx="1"/>
          </p:nvPr>
        </p:nvPicPr>
        <p:blipFill rotWithShape="1">
          <a:blip r:embed="rId2">
            <a:extLst>
              <a:ext uri="{BEBA8EAE-BF5A-486C-A8C5-ECC9F3942E4B}">
                <a14:imgProps xmlns:a14="http://schemas.microsoft.com/office/drawing/2010/main">
                  <a14:imgLayer r:embed="rId3">
                    <a14:imgEffect>
                      <a14:backgroundRemoval t="10836" b="87971" l="9314" r="86830">
                        <a14:foregroundMark x1="18327" y1="12948" x2="9364" y2="32415"/>
                        <a14:foregroundMark x1="9865" y1="31956" x2="10766" y2="52342"/>
                        <a14:foregroundMark x1="11517" y1="52066" x2="20481" y2="67401"/>
                        <a14:foregroundMark x1="21182" y1="62994" x2="29995" y2="66299"/>
                        <a14:foregroundMark x1="30896" y1="66758" x2="33851" y2="68871"/>
                        <a14:foregroundMark x1="34301" y1="69421" x2="36655" y2="75758"/>
                        <a14:foregroundMark x1="36905" y1="76400" x2="39609" y2="73186"/>
                        <a14:foregroundMark x1="39710" y1="73462" x2="41412" y2="73829"/>
                        <a14:foregroundMark x1="41562" y1="74288" x2="44717" y2="84757"/>
                        <a14:foregroundMark x1="45068" y1="85399" x2="45068" y2="85399"/>
                        <a14:foregroundMark x1="47521" y1="86593" x2="47521" y2="86593"/>
                        <a14:foregroundMark x1="45518" y1="85767" x2="47672" y2="86869"/>
                        <a14:foregroundMark x1="48673" y1="86593" x2="48222" y2="87236"/>
                        <a14:foregroundMark x1="49574" y1="86410" x2="49574" y2="86410"/>
                        <a14:foregroundMark x1="49925" y1="85399" x2="49374" y2="80992"/>
                        <a14:foregroundMark x1="49474" y1="79706" x2="55233" y2="73646"/>
                        <a14:foregroundMark x1="55483" y1="73186" x2="63846" y2="74472"/>
                        <a14:foregroundMark x1="64547" y1="74656" x2="65448" y2="69881"/>
                        <a14:foregroundMark x1="66199" y1="70523" x2="68803" y2="69697"/>
                        <a14:foregroundMark x1="69404" y1="69421" x2="70756" y2="71809"/>
                        <a14:foregroundMark x1="71107" y1="71993" x2="73010" y2="70064"/>
                        <a14:foregroundMark x1="73360" y1="70064" x2="76314" y2="72819"/>
                        <a14:foregroundMark x1="76515" y1="73829" x2="79369" y2="81635"/>
                        <a14:foregroundMark x1="80170" y1="82002" x2="82974" y2="85124"/>
                        <a14:foregroundMark x1="82624" y1="85767" x2="84577" y2="84114"/>
                        <a14:foregroundMark x1="84677" y1="84757" x2="85378" y2="76584"/>
                        <a14:foregroundMark x1="85578" y1="76400" x2="79219" y2="62351"/>
                        <a14:foregroundMark x1="79469" y1="62351" x2="81823" y2="52525"/>
                        <a14:foregroundMark x1="83525" y1="49770" x2="84577" y2="45179"/>
                        <a14:foregroundMark x1="82073" y1="53994" x2="83776" y2="50413"/>
                        <a14:foregroundMark x1="84677" y1="45179" x2="82424" y2="40404"/>
                        <a14:foregroundMark x1="82874" y1="40129" x2="82273" y2="35170"/>
                        <a14:foregroundMark x1="82774" y1="34343" x2="85228" y2="32231"/>
                        <a14:foregroundMark x1="85478" y1="31956" x2="86380" y2="27365"/>
                        <a14:foregroundMark x1="86129" y1="27640" x2="85929" y2="23416"/>
                        <a14:foregroundMark x1="86029" y1="22406" x2="86830" y2="18825"/>
                        <a14:foregroundMark x1="86580" y1="18825" x2="83425" y2="13131"/>
                        <a14:foregroundMark x1="83075" y1="13407" x2="78918" y2="16253"/>
                        <a14:foregroundMark x1="80621" y1="15702" x2="75964" y2="22406"/>
                        <a14:foregroundMark x1="75864" y1="22130" x2="67351" y2="27824"/>
                        <a14:foregroundMark x1="68152" y1="24426" x2="64847" y2="19651"/>
                        <a14:foregroundMark x1="64747" y1="20110" x2="58838" y2="19192"/>
                        <a14:foregroundMark x1="58838" y1="17539" x2="52429" y2="17539"/>
                        <a14:foregroundMark x1="52078" y1="16896" x2="50726" y2="12121"/>
                        <a14:foregroundMark x1="50576" y1="12121" x2="45719" y2="11662"/>
                        <a14:foregroundMark x1="45618" y1="11662" x2="42313" y2="15702"/>
                        <a14:foregroundMark x1="42113" y1="15060" x2="21833" y2="11478"/>
                        <a14:foregroundMark x1="17426" y1="13590" x2="18778" y2="11662"/>
                        <a14:foregroundMark x1="19129" y1="11662" x2="21282" y2="11662"/>
                        <a14:foregroundMark x1="32799" y1="47291" x2="32799" y2="47291"/>
                        <a14:foregroundMark x1="56835" y1="47475" x2="56835" y2="47475"/>
                        <a14:foregroundMark x1="50826" y1="47291" x2="50826" y2="47291"/>
                        <a14:foregroundMark x1="56034" y1="37833" x2="56034" y2="37833"/>
                        <a14:foregroundMark x1="57386" y1="26538" x2="57386" y2="26538"/>
                        <a14:foregroundMark x1="49374" y1="15427" x2="49374" y2="15427"/>
                        <a14:foregroundMark x1="46319" y1="15702" x2="46319" y2="15702"/>
                        <a14:foregroundMark x1="73260" y1="37006" x2="73260" y2="37006"/>
                        <a14:foregroundMark x1="70756" y1="28650" x2="70756" y2="28650"/>
                        <a14:foregroundMark x1="73811" y1="58586" x2="73811" y2="58586"/>
                        <a14:foregroundMark x1="67351" y1="57117" x2="67351" y2="57117"/>
                        <a14:foregroundMark x1="65648" y1="57943" x2="53180" y2="61341"/>
                        <a14:foregroundMark x1="46770" y1="58586" x2="22634" y2="56933"/>
                        <a14:foregroundMark x1="53630" y1="46189" x2="53630" y2="46189"/>
                      </a14:backgroundRemoval>
                    </a14:imgEffect>
                  </a14:imgLayer>
                </a14:imgProps>
              </a:ext>
            </a:extLst>
          </a:blip>
          <a:srcRect l="10175" t="10848" r="13015" b="11981"/>
          <a:stretch/>
        </p:blipFill>
        <p:spPr>
          <a:xfrm rot="437297">
            <a:off x="5889912" y="2680143"/>
            <a:ext cx="5040463" cy="3426200"/>
          </a:xfrm>
          <a:prstGeom prst="rect">
            <a:avLst/>
          </a:prstGeom>
        </p:spPr>
      </p:pic>
      <p:sp>
        <p:nvSpPr>
          <p:cNvPr id="6" name="Rectangle 5">
            <a:extLst>
              <a:ext uri="{FF2B5EF4-FFF2-40B4-BE49-F238E27FC236}">
                <a16:creationId xmlns:a16="http://schemas.microsoft.com/office/drawing/2014/main" id="{EE477EC0-89BD-4DDF-9EE7-EDAB19A89412}"/>
              </a:ext>
            </a:extLst>
          </p:cNvPr>
          <p:cNvSpPr/>
          <p:nvPr/>
        </p:nvSpPr>
        <p:spPr>
          <a:xfrm>
            <a:off x="791361" y="2689469"/>
            <a:ext cx="4736984" cy="3693319"/>
          </a:xfrm>
          <a:prstGeom prst="rect">
            <a:avLst/>
          </a:prstGeom>
        </p:spPr>
        <p:txBody>
          <a:bodyPr wrap="square">
            <a:spAutoFit/>
          </a:bodyPr>
          <a:lstStyle/>
          <a:p>
            <a:pPr marL="285750" indent="-285750">
              <a:buFont typeface="Arial" panose="020B0604020202020204" pitchFamily="34" charset="0"/>
              <a:buChar char="•"/>
            </a:pPr>
            <a:r>
              <a:rPr lang="en-US" dirty="0">
                <a:latin typeface="Bahnschrift SemiCondensed" panose="020B0502040204020203" pitchFamily="34" charset="0"/>
                <a:ea typeface="Calibri" panose="020F0502020204030204" pitchFamily="34" charset="0"/>
                <a:cs typeface="Times New Roman" panose="02020603050405020304" pitchFamily="18" charset="0"/>
              </a:rPr>
              <a:t>KAP’s office is located in LA Porte, TX, right in the heart of the Petro-Chemical and Refining Industry.  </a:t>
            </a:r>
          </a:p>
          <a:p>
            <a:pPr marL="285750" indent="-285750">
              <a:buFont typeface="Arial" panose="020B0604020202020204" pitchFamily="34" charset="0"/>
              <a:buChar char="•"/>
            </a:pPr>
            <a:endParaRPr lang="en-US" dirty="0">
              <a:latin typeface="Bahnschrift SemiCondensed" panose="020B0502040204020203"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dirty="0">
                <a:latin typeface="Bahnschrift SemiCondensed" panose="020B0502040204020203" pitchFamily="34" charset="0"/>
                <a:ea typeface="Calibri" panose="020F0502020204030204" pitchFamily="34" charset="0"/>
                <a:cs typeface="Times New Roman" panose="02020603050405020304" pitchFamily="18" charset="0"/>
              </a:rPr>
              <a:t>We have access to many of the skilled resources needed for STO planning. </a:t>
            </a:r>
          </a:p>
          <a:p>
            <a:pPr marL="285750" indent="-285750">
              <a:buFont typeface="Arial" panose="020B0604020202020204" pitchFamily="34" charset="0"/>
              <a:buChar char="•"/>
            </a:pPr>
            <a:endParaRPr lang="en-US" dirty="0">
              <a:latin typeface="Bahnschrift SemiCondensed" panose="020B0502040204020203"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dirty="0">
                <a:latin typeface="Bahnschrift SemiCondensed" panose="020B0502040204020203" pitchFamily="34" charset="0"/>
                <a:ea typeface="Calibri" panose="020F0502020204030204" pitchFamily="34" charset="0"/>
                <a:cs typeface="Times New Roman" panose="02020603050405020304" pitchFamily="18" charset="0"/>
              </a:rPr>
              <a:t>This also eliminates paying per diem cost, no more temporary offices, no more overtime. </a:t>
            </a:r>
          </a:p>
          <a:p>
            <a:pPr marL="285750" indent="-285750">
              <a:buFont typeface="Arial" panose="020B0604020202020204" pitchFamily="34" charset="0"/>
              <a:buChar char="•"/>
            </a:pPr>
            <a:endParaRPr lang="en-US" dirty="0">
              <a:latin typeface="Bahnschrift SemiCondensed" panose="020B0502040204020203"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dirty="0">
                <a:latin typeface="Bahnschrift SemiCondensed" panose="020B0502040204020203" pitchFamily="34" charset="0"/>
                <a:ea typeface="Calibri" panose="020F0502020204030204" pitchFamily="34" charset="0"/>
                <a:cs typeface="Times New Roman" panose="02020603050405020304" pitchFamily="18" charset="0"/>
              </a:rPr>
              <a:t>Remote Planning also offers fixed prices, now you know how much planning will cost before getting started. </a:t>
            </a:r>
            <a:endParaRPr lang="en-US" dirty="0">
              <a:latin typeface="Bahnschrift SemiCondensed" panose="020B0502040204020203" pitchFamily="34" charset="0"/>
            </a:endParaRPr>
          </a:p>
        </p:txBody>
      </p:sp>
    </p:spTree>
    <p:extLst>
      <p:ext uri="{BB962C8B-B14F-4D97-AF65-F5344CB8AC3E}">
        <p14:creationId xmlns:p14="http://schemas.microsoft.com/office/powerpoint/2010/main" val="1728449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Keeping Everyone Connected</a:t>
            </a:r>
            <a:endParaRPr lang="en-US" dirty="0">
              <a:effectLst/>
            </a:endParaRPr>
          </a:p>
        </p:txBody>
      </p:sp>
      <p:sp>
        <p:nvSpPr>
          <p:cNvPr id="3" name="TextBox 2">
            <a:extLst>
              <a:ext uri="{FF2B5EF4-FFF2-40B4-BE49-F238E27FC236}">
                <a16:creationId xmlns:a16="http://schemas.microsoft.com/office/drawing/2014/main" id="{85CFCE7D-3EAD-45C7-90EA-A8780B52E744}"/>
              </a:ext>
            </a:extLst>
          </p:cNvPr>
          <p:cNvSpPr txBox="1"/>
          <p:nvPr/>
        </p:nvSpPr>
        <p:spPr>
          <a:xfrm>
            <a:off x="8608291" y="1449799"/>
            <a:ext cx="2858188"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entury Gothic" panose="020B0502020202020204"/>
                <a:ea typeface="+mn-ea"/>
                <a:cs typeface="+mn-cs"/>
              </a:rPr>
              <a:t>Remote Planning</a:t>
            </a:r>
          </a:p>
        </p:txBody>
      </p:sp>
      <p:pic>
        <p:nvPicPr>
          <p:cNvPr id="5" name="Picture 4" descr="A group of people in a room&#10;&#10;Description automatically generated">
            <a:extLst>
              <a:ext uri="{FF2B5EF4-FFF2-40B4-BE49-F238E27FC236}">
                <a16:creationId xmlns:a16="http://schemas.microsoft.com/office/drawing/2014/main" id="{A7B19430-BCCA-4B5A-8EEB-A1C4560C575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643275" y="5099005"/>
            <a:ext cx="2760540" cy="1444682"/>
          </a:xfrm>
          <a:prstGeom prst="rect">
            <a:avLst/>
          </a:prstGeom>
        </p:spPr>
      </p:pic>
      <p:pic>
        <p:nvPicPr>
          <p:cNvPr id="10" name="Content Placeholder 4">
            <a:extLst>
              <a:ext uri="{FF2B5EF4-FFF2-40B4-BE49-F238E27FC236}">
                <a16:creationId xmlns:a16="http://schemas.microsoft.com/office/drawing/2014/main" id="{8403585B-4F84-4D1A-837C-F64884DA627F}"/>
              </a:ext>
            </a:extLst>
          </p:cNvPr>
          <p:cNvPicPr>
            <a:picLocks noChangeAspect="1"/>
          </p:cNvPicPr>
          <p:nvPr/>
        </p:nvPicPr>
        <p:blipFill>
          <a:blip r:embed="rId5"/>
          <a:stretch>
            <a:fillRect/>
          </a:stretch>
        </p:blipFill>
        <p:spPr>
          <a:xfrm>
            <a:off x="3478931" y="5099005"/>
            <a:ext cx="2191863" cy="976745"/>
          </a:xfrm>
          <a:prstGeom prst="rect">
            <a:avLst/>
          </a:prstGeom>
          <a:ln w="15875">
            <a:solidFill>
              <a:schemeClr val="tx1"/>
            </a:solidFill>
          </a:ln>
        </p:spPr>
      </p:pic>
      <p:pic>
        <p:nvPicPr>
          <p:cNvPr id="12" name="Picture 11" descr="A group of people sitting at a table&#10;&#10;Description automatically generated">
            <a:extLst>
              <a:ext uri="{FF2B5EF4-FFF2-40B4-BE49-F238E27FC236}">
                <a16:creationId xmlns:a16="http://schemas.microsoft.com/office/drawing/2014/main" id="{12830293-3EEB-4F9D-81E4-F05327486B83}"/>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04722" y="2561836"/>
            <a:ext cx="2056622" cy="1379519"/>
          </a:xfrm>
          <a:prstGeom prst="rect">
            <a:avLst/>
          </a:prstGeom>
        </p:spPr>
      </p:pic>
      <p:pic>
        <p:nvPicPr>
          <p:cNvPr id="14" name="Picture 13" descr="A person standing next to a factory&#10;&#10;Description automatically generated">
            <a:extLst>
              <a:ext uri="{FF2B5EF4-FFF2-40B4-BE49-F238E27FC236}">
                <a16:creationId xmlns:a16="http://schemas.microsoft.com/office/drawing/2014/main" id="{362E5CEB-986B-49DA-8748-84E7EC513DC0}"/>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3214986" y="3404213"/>
            <a:ext cx="1359877" cy="883920"/>
          </a:xfrm>
          <a:prstGeom prst="rect">
            <a:avLst/>
          </a:prstGeom>
        </p:spPr>
      </p:pic>
      <p:grpSp>
        <p:nvGrpSpPr>
          <p:cNvPr id="23" name="Group 22">
            <a:extLst>
              <a:ext uri="{FF2B5EF4-FFF2-40B4-BE49-F238E27FC236}">
                <a16:creationId xmlns:a16="http://schemas.microsoft.com/office/drawing/2014/main" id="{AC370371-A7D7-4F9A-9688-D059A12BAA9C}"/>
              </a:ext>
            </a:extLst>
          </p:cNvPr>
          <p:cNvGrpSpPr/>
          <p:nvPr/>
        </p:nvGrpSpPr>
        <p:grpSpPr>
          <a:xfrm>
            <a:off x="7006723" y="3150659"/>
            <a:ext cx="3054392" cy="1345325"/>
            <a:chOff x="4314282" y="4613765"/>
            <a:chExt cx="3465169" cy="2071746"/>
          </a:xfrm>
        </p:grpSpPr>
        <p:pic>
          <p:nvPicPr>
            <p:cNvPr id="21" name="Picture 20" descr="A close up of a map&#10;&#10;Description automatically generated">
              <a:extLst>
                <a:ext uri="{FF2B5EF4-FFF2-40B4-BE49-F238E27FC236}">
                  <a16:creationId xmlns:a16="http://schemas.microsoft.com/office/drawing/2014/main" id="{06BC927C-1C3F-4CD2-971E-F33F4C1E8EB5}"/>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4314282" y="5297912"/>
              <a:ext cx="2854646" cy="1387599"/>
            </a:xfrm>
            <a:prstGeom prst="rect">
              <a:avLst/>
            </a:prstGeom>
          </p:spPr>
        </p:pic>
        <p:pic>
          <p:nvPicPr>
            <p:cNvPr id="18" name="Picture 17" descr="A close up of a white background&#10;&#10;Description automatically generated">
              <a:extLst>
                <a:ext uri="{FF2B5EF4-FFF2-40B4-BE49-F238E27FC236}">
                  <a16:creationId xmlns:a16="http://schemas.microsoft.com/office/drawing/2014/main" id="{90AFD422-D6DB-45DA-96BC-FC4DB27871F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505110" y="4613765"/>
              <a:ext cx="2990980" cy="1134898"/>
            </a:xfrm>
            <a:prstGeom prst="rect">
              <a:avLst/>
            </a:prstGeom>
          </p:spPr>
        </p:pic>
        <p:pic>
          <p:nvPicPr>
            <p:cNvPr id="19" name="Picture 18">
              <a:extLst>
                <a:ext uri="{FF2B5EF4-FFF2-40B4-BE49-F238E27FC236}">
                  <a16:creationId xmlns:a16="http://schemas.microsoft.com/office/drawing/2014/main" id="{E3209A3D-B874-4458-BCCD-D0DBB1E95A06}"/>
                </a:ext>
              </a:extLst>
            </p:cNvPr>
            <p:cNvPicPr>
              <a:picLocks noChangeAspect="1"/>
            </p:cNvPicPr>
            <p:nvPr/>
          </p:nvPicPr>
          <p:blipFill>
            <a:blip r:embed="rId13"/>
            <a:stretch>
              <a:fillRect/>
            </a:stretch>
          </p:blipFill>
          <p:spPr>
            <a:xfrm>
              <a:off x="6081992" y="4965483"/>
              <a:ext cx="1697459" cy="865923"/>
            </a:xfrm>
            <a:prstGeom prst="rect">
              <a:avLst/>
            </a:prstGeom>
            <a:ln w="12700">
              <a:solidFill>
                <a:schemeClr val="tx1"/>
              </a:solidFill>
            </a:ln>
          </p:spPr>
        </p:pic>
        <p:pic>
          <p:nvPicPr>
            <p:cNvPr id="16" name="Picture 15" descr="A screenshot of a cell phone&#10;&#10;Description automatically generated">
              <a:extLst>
                <a:ext uri="{FF2B5EF4-FFF2-40B4-BE49-F238E27FC236}">
                  <a16:creationId xmlns:a16="http://schemas.microsoft.com/office/drawing/2014/main" id="{69AC5045-8A03-42C3-8787-E5F1EE59253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894342" y="4943852"/>
              <a:ext cx="1359877" cy="1209530"/>
            </a:xfrm>
            <a:prstGeom prst="rect">
              <a:avLst/>
            </a:prstGeom>
          </p:spPr>
        </p:pic>
      </p:grpSp>
      <p:sp>
        <p:nvSpPr>
          <p:cNvPr id="25" name="Arrow: Bent 24">
            <a:extLst>
              <a:ext uri="{FF2B5EF4-FFF2-40B4-BE49-F238E27FC236}">
                <a16:creationId xmlns:a16="http://schemas.microsoft.com/office/drawing/2014/main" id="{9131E225-7160-42C6-AE6A-680EEBEF0882}"/>
              </a:ext>
            </a:extLst>
          </p:cNvPr>
          <p:cNvSpPr/>
          <p:nvPr/>
        </p:nvSpPr>
        <p:spPr>
          <a:xfrm rot="10800000" flipH="1">
            <a:off x="5537841" y="6197811"/>
            <a:ext cx="1008469" cy="345876"/>
          </a:xfrm>
          <a:prstGeom prst="bentArrow">
            <a:avLst>
              <a:gd name="adj1" fmla="val 25000"/>
              <a:gd name="adj2" fmla="val 27681"/>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Arrow: Bent 25">
            <a:extLst>
              <a:ext uri="{FF2B5EF4-FFF2-40B4-BE49-F238E27FC236}">
                <a16:creationId xmlns:a16="http://schemas.microsoft.com/office/drawing/2014/main" id="{B8CFA8C9-1025-4DDA-B24B-919225E9BEA6}"/>
              </a:ext>
            </a:extLst>
          </p:cNvPr>
          <p:cNvSpPr/>
          <p:nvPr/>
        </p:nvSpPr>
        <p:spPr>
          <a:xfrm rot="5400000" flipH="1">
            <a:off x="9113640" y="4451120"/>
            <a:ext cx="1232498" cy="385788"/>
          </a:xfrm>
          <a:prstGeom prst="bentArrow">
            <a:avLst>
              <a:gd name="adj1" fmla="val 25000"/>
              <a:gd name="adj2" fmla="val 31655"/>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Arrow: Left 26">
            <a:extLst>
              <a:ext uri="{FF2B5EF4-FFF2-40B4-BE49-F238E27FC236}">
                <a16:creationId xmlns:a16="http://schemas.microsoft.com/office/drawing/2014/main" id="{919649B4-EBB0-4A78-A5F9-40DA344289E9}"/>
              </a:ext>
            </a:extLst>
          </p:cNvPr>
          <p:cNvSpPr/>
          <p:nvPr/>
        </p:nvSpPr>
        <p:spPr>
          <a:xfrm>
            <a:off x="4912577" y="3537673"/>
            <a:ext cx="1633734" cy="20515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Left 27">
            <a:extLst>
              <a:ext uri="{FF2B5EF4-FFF2-40B4-BE49-F238E27FC236}">
                <a16:creationId xmlns:a16="http://schemas.microsoft.com/office/drawing/2014/main" id="{245D307F-493F-4BA5-8969-2FEB6CB9B386}"/>
              </a:ext>
            </a:extLst>
          </p:cNvPr>
          <p:cNvSpPr/>
          <p:nvPr/>
        </p:nvSpPr>
        <p:spPr>
          <a:xfrm rot="16200000">
            <a:off x="3756621" y="4562625"/>
            <a:ext cx="516827" cy="22179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4B9840B9-0612-4A89-AA54-050D11F9FF82}"/>
              </a:ext>
            </a:extLst>
          </p:cNvPr>
          <p:cNvSpPr txBox="1"/>
          <p:nvPr/>
        </p:nvSpPr>
        <p:spPr>
          <a:xfrm>
            <a:off x="437101" y="3904112"/>
            <a:ext cx="2191863" cy="369332"/>
          </a:xfrm>
          <a:prstGeom prst="rect">
            <a:avLst/>
          </a:prstGeom>
          <a:noFill/>
        </p:spPr>
        <p:txBody>
          <a:bodyPr wrap="square" rtlCol="0">
            <a:spAutoFit/>
          </a:bodyPr>
          <a:lstStyle/>
          <a:p>
            <a:r>
              <a:rPr lang="en-US" dirty="0"/>
              <a:t>Leadership Team</a:t>
            </a:r>
          </a:p>
        </p:txBody>
      </p:sp>
      <p:sp>
        <p:nvSpPr>
          <p:cNvPr id="30" name="TextBox 29">
            <a:extLst>
              <a:ext uri="{FF2B5EF4-FFF2-40B4-BE49-F238E27FC236}">
                <a16:creationId xmlns:a16="http://schemas.microsoft.com/office/drawing/2014/main" id="{DA5A7D92-517F-4FF1-83E3-9C35645C5F28}"/>
              </a:ext>
            </a:extLst>
          </p:cNvPr>
          <p:cNvSpPr txBox="1"/>
          <p:nvPr/>
        </p:nvSpPr>
        <p:spPr>
          <a:xfrm>
            <a:off x="2988484" y="3081006"/>
            <a:ext cx="1893455" cy="369332"/>
          </a:xfrm>
          <a:prstGeom prst="rect">
            <a:avLst/>
          </a:prstGeom>
          <a:noFill/>
        </p:spPr>
        <p:txBody>
          <a:bodyPr wrap="square" rtlCol="0">
            <a:spAutoFit/>
          </a:bodyPr>
          <a:lstStyle/>
          <a:p>
            <a:r>
              <a:rPr lang="en-US" dirty="0"/>
              <a:t>On Site Planner</a:t>
            </a:r>
          </a:p>
        </p:txBody>
      </p:sp>
      <p:sp>
        <p:nvSpPr>
          <p:cNvPr id="31" name="TextBox 30">
            <a:extLst>
              <a:ext uri="{FF2B5EF4-FFF2-40B4-BE49-F238E27FC236}">
                <a16:creationId xmlns:a16="http://schemas.microsoft.com/office/drawing/2014/main" id="{455B6865-B869-45D2-941A-654EF3581EF2}"/>
              </a:ext>
            </a:extLst>
          </p:cNvPr>
          <p:cNvSpPr txBox="1"/>
          <p:nvPr/>
        </p:nvSpPr>
        <p:spPr>
          <a:xfrm>
            <a:off x="3478931" y="6103448"/>
            <a:ext cx="1684414" cy="369332"/>
          </a:xfrm>
          <a:prstGeom prst="rect">
            <a:avLst/>
          </a:prstGeom>
          <a:noFill/>
        </p:spPr>
        <p:txBody>
          <a:bodyPr wrap="square" rtlCol="0">
            <a:spAutoFit/>
          </a:bodyPr>
          <a:lstStyle/>
          <a:p>
            <a:r>
              <a:rPr lang="en-US" dirty="0"/>
              <a:t>STOplanner </a:t>
            </a:r>
          </a:p>
        </p:txBody>
      </p:sp>
      <p:sp>
        <p:nvSpPr>
          <p:cNvPr id="32" name="TextBox 31">
            <a:extLst>
              <a:ext uri="{FF2B5EF4-FFF2-40B4-BE49-F238E27FC236}">
                <a16:creationId xmlns:a16="http://schemas.microsoft.com/office/drawing/2014/main" id="{AACBBD98-619F-42B5-BD69-E6930D4C2249}"/>
              </a:ext>
            </a:extLst>
          </p:cNvPr>
          <p:cNvSpPr txBox="1"/>
          <p:nvPr/>
        </p:nvSpPr>
        <p:spPr>
          <a:xfrm>
            <a:off x="6780487" y="4790546"/>
            <a:ext cx="3054392" cy="369332"/>
          </a:xfrm>
          <a:prstGeom prst="rect">
            <a:avLst/>
          </a:prstGeom>
          <a:noFill/>
        </p:spPr>
        <p:txBody>
          <a:bodyPr wrap="square" rtlCol="0">
            <a:spAutoFit/>
          </a:bodyPr>
          <a:lstStyle/>
          <a:p>
            <a:r>
              <a:rPr lang="en-US" dirty="0"/>
              <a:t>Remote Planner Team</a:t>
            </a:r>
          </a:p>
        </p:txBody>
      </p:sp>
      <p:sp>
        <p:nvSpPr>
          <p:cNvPr id="33" name="TextBox 32">
            <a:extLst>
              <a:ext uri="{FF2B5EF4-FFF2-40B4-BE49-F238E27FC236}">
                <a16:creationId xmlns:a16="http://schemas.microsoft.com/office/drawing/2014/main" id="{AAC6928B-92F3-4400-9FA0-E74F8F2144BC}"/>
              </a:ext>
            </a:extLst>
          </p:cNvPr>
          <p:cNvSpPr txBox="1"/>
          <p:nvPr/>
        </p:nvSpPr>
        <p:spPr>
          <a:xfrm>
            <a:off x="7124649" y="2756911"/>
            <a:ext cx="3195782" cy="369332"/>
          </a:xfrm>
          <a:prstGeom prst="rect">
            <a:avLst/>
          </a:prstGeom>
          <a:noFill/>
        </p:spPr>
        <p:txBody>
          <a:bodyPr wrap="square" rtlCol="0">
            <a:spAutoFit/>
          </a:bodyPr>
          <a:lstStyle/>
          <a:p>
            <a:r>
              <a:rPr lang="en-US" dirty="0"/>
              <a:t>Complete Work Package</a:t>
            </a:r>
          </a:p>
        </p:txBody>
      </p:sp>
      <p:sp>
        <p:nvSpPr>
          <p:cNvPr id="34" name="Arrow: Left-Right 33">
            <a:extLst>
              <a:ext uri="{FF2B5EF4-FFF2-40B4-BE49-F238E27FC236}">
                <a16:creationId xmlns:a16="http://schemas.microsoft.com/office/drawing/2014/main" id="{9060985F-8E32-47BC-8E93-1E9A5BAA0F97}"/>
              </a:ext>
            </a:extLst>
          </p:cNvPr>
          <p:cNvSpPr/>
          <p:nvPr/>
        </p:nvSpPr>
        <p:spPr>
          <a:xfrm>
            <a:off x="2627687" y="3660204"/>
            <a:ext cx="443677" cy="22742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D6CDB645-21DE-404A-9427-A22C2EE362F6}"/>
              </a:ext>
            </a:extLst>
          </p:cNvPr>
          <p:cNvSpPr txBox="1"/>
          <p:nvPr/>
        </p:nvSpPr>
        <p:spPr>
          <a:xfrm>
            <a:off x="293557" y="4760239"/>
            <a:ext cx="3054392" cy="1477328"/>
          </a:xfrm>
          <a:prstGeom prst="rect">
            <a:avLst/>
          </a:prstGeom>
          <a:noFill/>
        </p:spPr>
        <p:txBody>
          <a:bodyPr wrap="square" rtlCol="0">
            <a:spAutoFit/>
          </a:bodyPr>
          <a:lstStyle/>
          <a:p>
            <a:r>
              <a:rPr lang="en-US" dirty="0"/>
              <a:t>Monitor Progress</a:t>
            </a:r>
          </a:p>
          <a:p>
            <a:r>
              <a:rPr lang="en-US" dirty="0"/>
              <a:t>Review Content</a:t>
            </a:r>
          </a:p>
          <a:p>
            <a:r>
              <a:rPr lang="en-US" dirty="0"/>
              <a:t>Track FEL Assignments</a:t>
            </a:r>
          </a:p>
          <a:p>
            <a:r>
              <a:rPr lang="en-US" dirty="0"/>
              <a:t>Develop Budgets</a:t>
            </a:r>
          </a:p>
          <a:p>
            <a:r>
              <a:rPr lang="en-US" dirty="0"/>
              <a:t>Share with Stakeholders</a:t>
            </a:r>
          </a:p>
        </p:txBody>
      </p:sp>
      <p:sp>
        <p:nvSpPr>
          <p:cNvPr id="38" name="Arrow: Left 37">
            <a:extLst>
              <a:ext uri="{FF2B5EF4-FFF2-40B4-BE49-F238E27FC236}">
                <a16:creationId xmlns:a16="http://schemas.microsoft.com/office/drawing/2014/main" id="{58D09AF1-D8F4-442A-9E33-8E352BD31F06}"/>
              </a:ext>
            </a:extLst>
          </p:cNvPr>
          <p:cNvSpPr/>
          <p:nvPr/>
        </p:nvSpPr>
        <p:spPr>
          <a:xfrm>
            <a:off x="2886909" y="5600046"/>
            <a:ext cx="330057" cy="25128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Arrow: Left 38">
            <a:extLst>
              <a:ext uri="{FF2B5EF4-FFF2-40B4-BE49-F238E27FC236}">
                <a16:creationId xmlns:a16="http://schemas.microsoft.com/office/drawing/2014/main" id="{289CE7CE-90D1-454C-9DBD-7A40FC9D3245}"/>
              </a:ext>
            </a:extLst>
          </p:cNvPr>
          <p:cNvSpPr/>
          <p:nvPr/>
        </p:nvSpPr>
        <p:spPr>
          <a:xfrm rot="5400000">
            <a:off x="1115566" y="4382853"/>
            <a:ext cx="330057" cy="25128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2627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2D3DFB0-F15D-3546-BF4B-6D8FDB69AD5B}"/>
              </a:ext>
            </a:extLst>
          </p:cNvPr>
          <p:cNvSpPr>
            <a:spLocks noGrp="1"/>
          </p:cNvSpPr>
          <p:nvPr>
            <p:ph type="subTitle" idx="1"/>
          </p:nvPr>
        </p:nvSpPr>
        <p:spPr>
          <a:xfrm>
            <a:off x="2589211" y="887506"/>
            <a:ext cx="8915399" cy="5504329"/>
          </a:xfrm>
        </p:spPr>
        <p:txBody>
          <a:bodyPr/>
          <a:lstStyle/>
          <a:p>
            <a:r>
              <a:rPr lang="en-US" sz="2400" b="1" dirty="0">
                <a:solidFill>
                  <a:schemeClr val="bg1"/>
                </a:solidFill>
              </a:rPr>
              <a:t>What are the benefits of having a “Remote Scheduler” within your organization?</a:t>
            </a:r>
          </a:p>
          <a:p>
            <a:endParaRPr lang="en-US" sz="2400" dirty="0">
              <a:solidFill>
                <a:schemeClr val="bg1"/>
              </a:solidFill>
            </a:endParaRPr>
          </a:p>
          <a:p>
            <a:pPr marL="285750" indent="-285750">
              <a:lnSpc>
                <a:spcPct val="150000"/>
              </a:lnSpc>
              <a:buFont typeface="Arial" panose="020B0604020202020204" pitchFamily="34" charset="0"/>
              <a:buChar char="•"/>
            </a:pPr>
            <a:r>
              <a:rPr lang="en-US" dirty="0">
                <a:solidFill>
                  <a:schemeClr val="bg1"/>
                </a:solidFill>
              </a:rPr>
              <a:t>Reduced cost of operation and higher skilled scheduler…bigger bang for your buck!</a:t>
            </a:r>
          </a:p>
          <a:p>
            <a:pPr marL="285750" indent="-285750">
              <a:lnSpc>
                <a:spcPct val="150000"/>
              </a:lnSpc>
              <a:buFont typeface="Arial" panose="020B0604020202020204" pitchFamily="34" charset="0"/>
              <a:buChar char="•"/>
            </a:pPr>
            <a:r>
              <a:rPr lang="en-US" dirty="0">
                <a:solidFill>
                  <a:schemeClr val="bg1"/>
                </a:solidFill>
              </a:rPr>
              <a:t>Only pay for the amount of work you need</a:t>
            </a:r>
          </a:p>
          <a:p>
            <a:pPr marL="285750" indent="-285750">
              <a:lnSpc>
                <a:spcPct val="150000"/>
              </a:lnSpc>
              <a:buFont typeface="Arial" panose="020B0604020202020204" pitchFamily="34" charset="0"/>
              <a:buChar char="•"/>
            </a:pPr>
            <a:r>
              <a:rPr lang="en-US" dirty="0">
                <a:solidFill>
                  <a:schemeClr val="bg1"/>
                </a:solidFill>
              </a:rPr>
              <a:t>A lead or master scheduler available when you need them</a:t>
            </a:r>
          </a:p>
          <a:p>
            <a:pPr marL="285750" indent="-285750">
              <a:lnSpc>
                <a:spcPct val="150000"/>
              </a:lnSpc>
              <a:buFont typeface="Arial" panose="020B0604020202020204" pitchFamily="34" charset="0"/>
              <a:buChar char="•"/>
            </a:pPr>
            <a:r>
              <a:rPr lang="en-US" dirty="0">
                <a:solidFill>
                  <a:schemeClr val="bg1"/>
                </a:solidFill>
              </a:rPr>
              <a:t>A well structured schedule following your company guidelines </a:t>
            </a:r>
          </a:p>
          <a:p>
            <a:pPr marL="285750" indent="-285750">
              <a:lnSpc>
                <a:spcPct val="150000"/>
              </a:lnSpc>
              <a:buFont typeface="Arial" panose="020B0604020202020204" pitchFamily="34" charset="0"/>
              <a:buChar char="•"/>
            </a:pPr>
            <a:r>
              <a:rPr lang="en-US" dirty="0">
                <a:solidFill>
                  <a:schemeClr val="bg1"/>
                </a:solidFill>
              </a:rPr>
              <a:t>Consistency, your schedules will always be familiar and easy to understand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14188246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7409</TotalTime>
  <Words>978</Words>
  <Application>Microsoft Office PowerPoint</Application>
  <PresentationFormat>Widescreen</PresentationFormat>
  <Paragraphs>169</Paragraphs>
  <Slides>19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Bahnschrift SemiCondensed</vt:lpstr>
      <vt:lpstr>Calibri</vt:lpstr>
      <vt:lpstr>Century Gothic</vt:lpstr>
      <vt:lpstr>Wingdings 3</vt:lpstr>
      <vt:lpstr>Ion Boardroom</vt:lpstr>
      <vt:lpstr>PowerPoint Presentation</vt:lpstr>
      <vt:lpstr>Innovative Approach to Planning</vt:lpstr>
      <vt:lpstr>RPS Flow Process</vt:lpstr>
      <vt:lpstr>Detail Planning</vt:lpstr>
      <vt:lpstr>Develop Package</vt:lpstr>
      <vt:lpstr>Package Review</vt:lpstr>
      <vt:lpstr>Package Acceptance</vt:lpstr>
      <vt:lpstr>Schedules</vt:lpstr>
      <vt:lpstr>Remote Planning &amp; Scheduling</vt:lpstr>
      <vt:lpstr>Remote Planning &amp; Scheduling</vt:lpstr>
      <vt:lpstr>Concept: Using the Best!</vt:lpstr>
      <vt:lpstr>Savings:</vt:lpstr>
      <vt:lpstr>Packages: Planning Phase</vt:lpstr>
      <vt:lpstr>Packages: Planning Phase</vt:lpstr>
      <vt:lpstr>Packages: Planning Phase</vt:lpstr>
      <vt:lpstr>Conclusion:</vt:lpstr>
      <vt:lpstr>Leveraging the Industries Best</vt:lpstr>
      <vt:lpstr>Keeping Everyone Connected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KAP Family Intro</dc:title>
  <dc:creator>Sid Dickerson</dc:creator>
  <cp:lastModifiedBy>Mark Tauber</cp:lastModifiedBy>
  <cp:revision>330</cp:revision>
  <cp:lastPrinted>2018-12-14T16:11:18Z</cp:lastPrinted>
  <dcterms:created xsi:type="dcterms:W3CDTF">2017-11-01T13:20:41Z</dcterms:created>
  <dcterms:modified xsi:type="dcterms:W3CDTF">2020-05-26T21:06:30Z</dcterms:modified>
</cp:coreProperties>
</file>