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2" r:id="rId5"/>
  </p:sldMasterIdLst>
  <p:notesMasterIdLst>
    <p:notesMasterId r:id="rId27"/>
  </p:notesMasterIdLst>
  <p:sldIdLst>
    <p:sldId id="342" r:id="rId6"/>
    <p:sldId id="257" r:id="rId7"/>
    <p:sldId id="258" r:id="rId8"/>
    <p:sldId id="259" r:id="rId9"/>
    <p:sldId id="260" r:id="rId10"/>
    <p:sldId id="261" r:id="rId11"/>
    <p:sldId id="333" r:id="rId12"/>
    <p:sldId id="341" r:id="rId13"/>
    <p:sldId id="263" r:id="rId14"/>
    <p:sldId id="264" r:id="rId15"/>
    <p:sldId id="267" r:id="rId16"/>
    <p:sldId id="353" r:id="rId17"/>
    <p:sldId id="344" r:id="rId18"/>
    <p:sldId id="346" r:id="rId19"/>
    <p:sldId id="330" r:id="rId20"/>
    <p:sldId id="269" r:id="rId21"/>
    <p:sldId id="352" r:id="rId22"/>
    <p:sldId id="338" r:id="rId23"/>
    <p:sldId id="273" r:id="rId24"/>
    <p:sldId id="350" r:id="rId25"/>
    <p:sldId id="354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itillium Web" panose="020B0604020202020204" charset="0"/>
      <p:regular r:id="rId32"/>
      <p:bold r:id="rId33"/>
      <p:italic r:id="rId34"/>
      <p:boldItalic r:id="rId35"/>
    </p:embeddedFont>
    <p:embeddedFont>
      <p:font typeface="Work Sans Medium" panose="020B060402020202020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8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A6D9"/>
    <a:srgbClr val="009E7C"/>
    <a:srgbClr val="374955"/>
    <a:srgbClr val="9AAEBC"/>
    <a:srgbClr val="A3326F"/>
    <a:srgbClr val="FFFFFF"/>
    <a:srgbClr val="8867B4"/>
    <a:srgbClr val="FFCA6A"/>
    <a:srgbClr val="48B763"/>
    <a:srgbClr val="006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6CA57-2172-4291-9767-E0DC0743CD44}" v="12" dt="2020-02-25T17:48:40.269"/>
  </p1510:revLst>
</p1510:revInfo>
</file>

<file path=ppt/tableStyles.xml><?xml version="1.0" encoding="utf-8"?>
<a:tblStyleLst xmlns:a="http://schemas.openxmlformats.org/drawingml/2006/main" def="{811F518B-B598-4AB1-9667-8C34290D90E2}">
  <a:tblStyle styleId="{811F518B-B598-4AB1-9667-8C34290D90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89092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428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Barrett" userId="dc6c0a72907a482e" providerId="LiveId" clId="{25CC664F-7FE0-4091-8743-DCAB5840CF7C}"/>
    <pc:docChg chg="undo custSel delSld modSld">
      <pc:chgData name="John Barrett" userId="dc6c0a72907a482e" providerId="LiveId" clId="{25CC664F-7FE0-4091-8743-DCAB5840CF7C}" dt="2020-02-14T23:34:57.938" v="448" actId="20577"/>
      <pc:docMkLst>
        <pc:docMk/>
      </pc:docMkLst>
      <pc:sldChg chg="modSp mod">
        <pc:chgData name="John Barrett" userId="dc6c0a72907a482e" providerId="LiveId" clId="{25CC664F-7FE0-4091-8743-DCAB5840CF7C}" dt="2020-02-14T23:01:24.872" v="444" actId="20577"/>
        <pc:sldMkLst>
          <pc:docMk/>
          <pc:sldMk cId="0" sldId="273"/>
        </pc:sldMkLst>
        <pc:spChg chg="mod">
          <ac:chgData name="John Barrett" userId="dc6c0a72907a482e" providerId="LiveId" clId="{25CC664F-7FE0-4091-8743-DCAB5840CF7C}" dt="2020-02-14T23:01:24.872" v="444" actId="20577"/>
          <ac:spMkLst>
            <pc:docMk/>
            <pc:sldMk cId="0" sldId="273"/>
            <ac:spMk id="640" creationId="{00000000-0000-0000-0000-000000000000}"/>
          </ac:spMkLst>
        </pc:spChg>
      </pc:sldChg>
      <pc:sldChg chg="modSp mod">
        <pc:chgData name="John Barrett" userId="dc6c0a72907a482e" providerId="LiveId" clId="{25CC664F-7FE0-4091-8743-DCAB5840CF7C}" dt="2020-02-14T23:34:57.938" v="448" actId="20577"/>
        <pc:sldMkLst>
          <pc:docMk/>
          <pc:sldMk cId="1633697678" sldId="338"/>
        </pc:sldMkLst>
        <pc:spChg chg="mod">
          <ac:chgData name="John Barrett" userId="dc6c0a72907a482e" providerId="LiveId" clId="{25CC664F-7FE0-4091-8743-DCAB5840CF7C}" dt="2020-02-14T23:05:08.649" v="446" actId="1076"/>
          <ac:spMkLst>
            <pc:docMk/>
            <pc:sldMk cId="1633697678" sldId="338"/>
            <ac:spMk id="5" creationId="{51A78B3E-4172-476A-9E01-1370C9FAFF5B}"/>
          </ac:spMkLst>
        </pc:spChg>
        <pc:spChg chg="mod">
          <ac:chgData name="John Barrett" userId="dc6c0a72907a482e" providerId="LiveId" clId="{25CC664F-7FE0-4091-8743-DCAB5840CF7C}" dt="2020-02-14T23:00:36.016" v="439" actId="20577"/>
          <ac:spMkLst>
            <pc:docMk/>
            <pc:sldMk cId="1633697678" sldId="338"/>
            <ac:spMk id="15" creationId="{3523CD40-F1C2-42AE-83F4-0F954CB7B61B}"/>
          </ac:spMkLst>
        </pc:spChg>
        <pc:spChg chg="mod">
          <ac:chgData name="John Barrett" userId="dc6c0a72907a482e" providerId="LiveId" clId="{25CC664F-7FE0-4091-8743-DCAB5840CF7C}" dt="2020-02-14T23:34:57.938" v="448" actId="20577"/>
          <ac:spMkLst>
            <pc:docMk/>
            <pc:sldMk cId="1633697678" sldId="338"/>
            <ac:spMk id="17" creationId="{ADF97FD8-5B89-4B63-8B8C-253DF112E65B}"/>
          </ac:spMkLst>
        </pc:spChg>
        <pc:spChg chg="mod">
          <ac:chgData name="John Barrett" userId="dc6c0a72907a482e" providerId="LiveId" clId="{25CC664F-7FE0-4091-8743-DCAB5840CF7C}" dt="2020-02-14T23:04:32.157" v="445" actId="1076"/>
          <ac:spMkLst>
            <pc:docMk/>
            <pc:sldMk cId="1633697678" sldId="338"/>
            <ac:spMk id="19" creationId="{2414A6C4-AFF3-4225-B7FD-4AB835D7B113}"/>
          </ac:spMkLst>
        </pc:spChg>
        <pc:spChg chg="mod">
          <ac:chgData name="John Barrett" userId="dc6c0a72907a482e" providerId="LiveId" clId="{25CC664F-7FE0-4091-8743-DCAB5840CF7C}" dt="2020-02-14T23:34:54.043" v="447" actId="20577"/>
          <ac:spMkLst>
            <pc:docMk/>
            <pc:sldMk cId="1633697678" sldId="338"/>
            <ac:spMk id="47" creationId="{1018A05B-2F51-437A-B54F-68E03DAB543B}"/>
          </ac:spMkLst>
        </pc:spChg>
      </pc:sldChg>
      <pc:sldChg chg="modSp del mod">
        <pc:chgData name="John Barrett" userId="dc6c0a72907a482e" providerId="LiveId" clId="{25CC664F-7FE0-4091-8743-DCAB5840CF7C}" dt="2020-02-14T22:59:56.349" v="423" actId="2696"/>
        <pc:sldMkLst>
          <pc:docMk/>
          <pc:sldMk cId="0" sldId="343"/>
        </pc:sldMkLst>
        <pc:spChg chg="mod">
          <ac:chgData name="John Barrett" userId="dc6c0a72907a482e" providerId="LiveId" clId="{25CC664F-7FE0-4091-8743-DCAB5840CF7C}" dt="2020-02-14T22:59:28.573" v="421" actId="20577"/>
          <ac:spMkLst>
            <pc:docMk/>
            <pc:sldMk cId="0" sldId="343"/>
            <ac:spMk id="626" creationId="{00000000-0000-0000-0000-000000000000}"/>
          </ac:spMkLst>
        </pc:spChg>
      </pc:sldChg>
      <pc:sldChg chg="modSp mod">
        <pc:chgData name="John Barrett" userId="dc6c0a72907a482e" providerId="LiveId" clId="{25CC664F-7FE0-4091-8743-DCAB5840CF7C}" dt="2020-02-14T22:58:21.192" v="401" actId="14100"/>
        <pc:sldMkLst>
          <pc:docMk/>
          <pc:sldMk cId="2121563510" sldId="352"/>
        </pc:sldMkLst>
        <pc:spChg chg="mod">
          <ac:chgData name="John Barrett" userId="dc6c0a72907a482e" providerId="LiveId" clId="{25CC664F-7FE0-4091-8743-DCAB5840CF7C}" dt="2020-02-14T22:58:21.192" v="401" actId="14100"/>
          <ac:spMkLst>
            <pc:docMk/>
            <pc:sldMk cId="2121563510" sldId="352"/>
            <ac:spMk id="634" creationId="{00000000-0000-0000-0000-000000000000}"/>
          </ac:spMkLst>
        </pc:spChg>
        <pc:spChg chg="mod">
          <ac:chgData name="John Barrett" userId="dc6c0a72907a482e" providerId="LiveId" clId="{25CC664F-7FE0-4091-8743-DCAB5840CF7C}" dt="2020-02-14T22:57:53.142" v="397" actId="1076"/>
          <ac:spMkLst>
            <pc:docMk/>
            <pc:sldMk cId="2121563510" sldId="352"/>
            <ac:spMk id="640" creationId="{00000000-0000-0000-0000-000000000000}"/>
          </ac:spMkLst>
        </pc:spChg>
      </pc:sldChg>
    </pc:docChg>
  </pc:docChgLst>
  <pc:docChgLst>
    <pc:chgData name="John Barrett" userId="dc6c0a72907a482e" providerId="LiveId" clId="{2296CA57-2172-4291-9767-E0DC0743CD44}"/>
    <pc:docChg chg="custSel addSld modSld">
      <pc:chgData name="John Barrett" userId="dc6c0a72907a482e" providerId="LiveId" clId="{2296CA57-2172-4291-9767-E0DC0743CD44}" dt="2020-02-25T17:48:51.156" v="709" actId="14100"/>
      <pc:docMkLst>
        <pc:docMk/>
      </pc:docMkLst>
      <pc:sldChg chg="modSp mod">
        <pc:chgData name="John Barrett" userId="dc6c0a72907a482e" providerId="LiveId" clId="{2296CA57-2172-4291-9767-E0DC0743CD44}" dt="2020-02-19T18:58:56.981" v="200" actId="207"/>
        <pc:sldMkLst>
          <pc:docMk/>
          <pc:sldMk cId="0" sldId="258"/>
        </pc:sldMkLst>
        <pc:spChg chg="mod">
          <ac:chgData name="John Barrett" userId="dc6c0a72907a482e" providerId="LiveId" clId="{2296CA57-2172-4291-9767-E0DC0743CD44}" dt="2020-02-19T18:58:52.560" v="199" actId="207"/>
          <ac:spMkLst>
            <pc:docMk/>
            <pc:sldMk cId="0" sldId="258"/>
            <ac:spMk id="183" creationId="{00000000-0000-0000-0000-000000000000}"/>
          </ac:spMkLst>
        </pc:spChg>
        <pc:spChg chg="mod">
          <ac:chgData name="John Barrett" userId="dc6c0a72907a482e" providerId="LiveId" clId="{2296CA57-2172-4291-9767-E0DC0743CD44}" dt="2020-02-19T14:31:00.113" v="5" actId="120"/>
          <ac:spMkLst>
            <pc:docMk/>
            <pc:sldMk cId="0" sldId="258"/>
            <ac:spMk id="184" creationId="{00000000-0000-0000-0000-000000000000}"/>
          </ac:spMkLst>
        </pc:spChg>
        <pc:spChg chg="mod">
          <ac:chgData name="John Barrett" userId="dc6c0a72907a482e" providerId="LiveId" clId="{2296CA57-2172-4291-9767-E0DC0743CD44}" dt="2020-02-19T18:58:56.981" v="200" actId="207"/>
          <ac:spMkLst>
            <pc:docMk/>
            <pc:sldMk cId="0" sldId="258"/>
            <ac:spMk id="185" creationId="{00000000-0000-0000-0000-000000000000}"/>
          </ac:spMkLst>
        </pc:spChg>
        <pc:spChg chg="mod">
          <ac:chgData name="John Barrett" userId="dc6c0a72907a482e" providerId="LiveId" clId="{2296CA57-2172-4291-9767-E0DC0743CD44}" dt="2020-02-19T18:58:18.228" v="166" actId="113"/>
          <ac:spMkLst>
            <pc:docMk/>
            <pc:sldMk cId="0" sldId="258"/>
            <ac:spMk id="189" creationId="{00000000-0000-0000-0000-000000000000}"/>
          </ac:spMkLst>
        </pc:spChg>
        <pc:picChg chg="mod">
          <ac:chgData name="John Barrett" userId="dc6c0a72907a482e" providerId="LiveId" clId="{2296CA57-2172-4291-9767-E0DC0743CD44}" dt="2020-02-19T18:58:27.762" v="167" actId="14100"/>
          <ac:picMkLst>
            <pc:docMk/>
            <pc:sldMk cId="0" sldId="258"/>
            <ac:picMk id="186" creationId="{00000000-0000-0000-0000-000000000000}"/>
          </ac:picMkLst>
        </pc:picChg>
        <pc:picChg chg="mod">
          <ac:chgData name="John Barrett" userId="dc6c0a72907a482e" providerId="LiveId" clId="{2296CA57-2172-4291-9767-E0DC0743CD44}" dt="2020-02-19T18:58:46.082" v="198" actId="1037"/>
          <ac:picMkLst>
            <pc:docMk/>
            <pc:sldMk cId="0" sldId="258"/>
            <ac:picMk id="187" creationId="{00000000-0000-0000-0000-000000000000}"/>
          </ac:picMkLst>
        </pc:picChg>
        <pc:picChg chg="mod">
          <ac:chgData name="John Barrett" userId="dc6c0a72907a482e" providerId="LiveId" clId="{2296CA57-2172-4291-9767-E0DC0743CD44}" dt="2020-02-19T18:58:35.236" v="169" actId="14100"/>
          <ac:picMkLst>
            <pc:docMk/>
            <pc:sldMk cId="0" sldId="258"/>
            <ac:picMk id="188" creationId="{00000000-0000-0000-0000-000000000000}"/>
          </ac:picMkLst>
        </pc:picChg>
      </pc:sldChg>
      <pc:sldChg chg="addSp delSp modSp mod">
        <pc:chgData name="John Barrett" userId="dc6c0a72907a482e" providerId="LiveId" clId="{2296CA57-2172-4291-9767-E0DC0743CD44}" dt="2020-02-25T17:48:51.156" v="709" actId="14100"/>
        <pc:sldMkLst>
          <pc:docMk/>
          <pc:sldMk cId="0" sldId="267"/>
        </pc:sldMkLst>
        <pc:spChg chg="mod">
          <ac:chgData name="John Barrett" userId="dc6c0a72907a482e" providerId="LiveId" clId="{2296CA57-2172-4291-9767-E0DC0743CD44}" dt="2020-02-25T17:48:32.975" v="706" actId="1076"/>
          <ac:spMkLst>
            <pc:docMk/>
            <pc:sldMk cId="0" sldId="267"/>
            <ac:spMk id="467" creationId="{00000000-0000-0000-0000-000000000000}"/>
          </ac:spMkLst>
        </pc:spChg>
        <pc:spChg chg="mod">
          <ac:chgData name="John Barrett" userId="dc6c0a72907a482e" providerId="LiveId" clId="{2296CA57-2172-4291-9767-E0DC0743CD44}" dt="2020-02-19T14:38:52.794" v="80" actId="20577"/>
          <ac:spMkLst>
            <pc:docMk/>
            <pc:sldMk cId="0" sldId="267"/>
            <ac:spMk id="482" creationId="{00000000-0000-0000-0000-000000000000}"/>
          </ac:spMkLst>
        </pc:spChg>
        <pc:spChg chg="mod">
          <ac:chgData name="John Barrett" userId="dc6c0a72907a482e" providerId="LiveId" clId="{2296CA57-2172-4291-9767-E0DC0743CD44}" dt="2020-02-19T14:39:03.892" v="81" actId="113"/>
          <ac:spMkLst>
            <pc:docMk/>
            <pc:sldMk cId="0" sldId="267"/>
            <ac:spMk id="490" creationId="{00000000-0000-0000-0000-000000000000}"/>
          </ac:spMkLst>
        </pc:spChg>
        <pc:spChg chg="mod">
          <ac:chgData name="John Barrett" userId="dc6c0a72907a482e" providerId="LiveId" clId="{2296CA57-2172-4291-9767-E0DC0743CD44}" dt="2020-02-25T17:44:02.880" v="669" actId="255"/>
          <ac:spMkLst>
            <pc:docMk/>
            <pc:sldMk cId="0" sldId="267"/>
            <ac:spMk id="497" creationId="{00000000-0000-0000-0000-000000000000}"/>
          </ac:spMkLst>
        </pc:spChg>
        <pc:spChg chg="mod">
          <ac:chgData name="John Barrett" userId="dc6c0a72907a482e" providerId="LiveId" clId="{2296CA57-2172-4291-9767-E0DC0743CD44}" dt="2020-02-25T17:48:28.563" v="705" actId="1076"/>
          <ac:spMkLst>
            <pc:docMk/>
            <pc:sldMk cId="0" sldId="267"/>
            <ac:spMk id="500" creationId="{00000000-0000-0000-0000-000000000000}"/>
          </ac:spMkLst>
        </pc:spChg>
        <pc:picChg chg="add mod">
          <ac:chgData name="John Barrett" userId="dc6c0a72907a482e" providerId="LiveId" clId="{2296CA57-2172-4291-9767-E0DC0743CD44}" dt="2020-02-25T17:47:42.365" v="696" actId="1076"/>
          <ac:picMkLst>
            <pc:docMk/>
            <pc:sldMk cId="0" sldId="267"/>
            <ac:picMk id="4" creationId="{4D3AFC9A-6EF0-48C9-B16D-182A2DC6AA4D}"/>
          </ac:picMkLst>
        </pc:picChg>
        <pc:cxnChg chg="add mod">
          <ac:chgData name="John Barrett" userId="dc6c0a72907a482e" providerId="LiveId" clId="{2296CA57-2172-4291-9767-E0DC0743CD44}" dt="2020-02-25T17:48:03.159" v="699" actId="14100"/>
          <ac:cxnSpMkLst>
            <pc:docMk/>
            <pc:sldMk cId="0" sldId="267"/>
            <ac:cxnSpMk id="44" creationId="{5434AA7F-CEF7-4FD7-B5D4-FD7F8DB7B54A}"/>
          </ac:cxnSpMkLst>
        </pc:cxnChg>
        <pc:cxnChg chg="add mod">
          <ac:chgData name="John Barrett" userId="dc6c0a72907a482e" providerId="LiveId" clId="{2296CA57-2172-4291-9767-E0DC0743CD44}" dt="2020-02-25T17:46:54.565" v="689" actId="14100"/>
          <ac:cxnSpMkLst>
            <pc:docMk/>
            <pc:sldMk cId="0" sldId="267"/>
            <ac:cxnSpMk id="50" creationId="{B3873549-A81F-449C-8901-219B4F8BA4DD}"/>
          </ac:cxnSpMkLst>
        </pc:cxnChg>
        <pc:cxnChg chg="add mod">
          <ac:chgData name="John Barrett" userId="dc6c0a72907a482e" providerId="LiveId" clId="{2296CA57-2172-4291-9767-E0DC0743CD44}" dt="2020-02-25T17:48:19.723" v="703" actId="14100"/>
          <ac:cxnSpMkLst>
            <pc:docMk/>
            <pc:sldMk cId="0" sldId="267"/>
            <ac:cxnSpMk id="51" creationId="{23E9FB6B-066F-4491-887F-93ED4A95F868}"/>
          </ac:cxnSpMkLst>
        </pc:cxnChg>
        <pc:cxnChg chg="add mod">
          <ac:chgData name="John Barrett" userId="dc6c0a72907a482e" providerId="LiveId" clId="{2296CA57-2172-4291-9767-E0DC0743CD44}" dt="2020-02-25T17:48:23.253" v="704" actId="14100"/>
          <ac:cxnSpMkLst>
            <pc:docMk/>
            <pc:sldMk cId="0" sldId="267"/>
            <ac:cxnSpMk id="52" creationId="{F28DBFC7-03E6-4A91-8B59-A446C7B09FEA}"/>
          </ac:cxnSpMkLst>
        </pc:cxnChg>
        <pc:cxnChg chg="add mod">
          <ac:chgData name="John Barrett" userId="dc6c0a72907a482e" providerId="LiveId" clId="{2296CA57-2172-4291-9767-E0DC0743CD44}" dt="2020-02-25T17:48:09.798" v="700" actId="1076"/>
          <ac:cxnSpMkLst>
            <pc:docMk/>
            <pc:sldMk cId="0" sldId="267"/>
            <ac:cxnSpMk id="53" creationId="{7B8CBBE9-D313-44E0-9FB1-DB01928EF865}"/>
          </ac:cxnSpMkLst>
        </pc:cxnChg>
        <pc:cxnChg chg="add mod">
          <ac:chgData name="John Barrett" userId="dc6c0a72907a482e" providerId="LiveId" clId="{2296CA57-2172-4291-9767-E0DC0743CD44}" dt="2020-02-25T17:48:51.156" v="709" actId="14100"/>
          <ac:cxnSpMkLst>
            <pc:docMk/>
            <pc:sldMk cId="0" sldId="267"/>
            <ac:cxnSpMk id="59" creationId="{D43A5F3D-A027-4E77-A7EF-6E70EF68F59D}"/>
          </ac:cxnSpMkLst>
        </pc:cxnChg>
        <pc:cxnChg chg="del mod">
          <ac:chgData name="John Barrett" userId="dc6c0a72907a482e" providerId="LiveId" clId="{2296CA57-2172-4291-9767-E0DC0743CD44}" dt="2020-02-25T17:47:51.138" v="698" actId="478"/>
          <ac:cxnSpMkLst>
            <pc:docMk/>
            <pc:sldMk cId="0" sldId="267"/>
            <ac:cxnSpMk id="495" creationId="{00000000-0000-0000-0000-000000000000}"/>
          </ac:cxnSpMkLst>
        </pc:cxnChg>
        <pc:cxnChg chg="del mod">
          <ac:chgData name="John Barrett" userId="dc6c0a72907a482e" providerId="LiveId" clId="{2296CA57-2172-4291-9767-E0DC0743CD44}" dt="2020-02-25T17:45:45.590" v="678" actId="478"/>
          <ac:cxnSpMkLst>
            <pc:docMk/>
            <pc:sldMk cId="0" sldId="267"/>
            <ac:cxnSpMk id="501" creationId="{00000000-0000-0000-0000-000000000000}"/>
          </ac:cxnSpMkLst>
        </pc:cxnChg>
        <pc:cxnChg chg="del">
          <ac:chgData name="John Barrett" userId="dc6c0a72907a482e" providerId="LiveId" clId="{2296CA57-2172-4291-9767-E0DC0743CD44}" dt="2020-02-25T17:47:26.755" v="694" actId="478"/>
          <ac:cxnSpMkLst>
            <pc:docMk/>
            <pc:sldMk cId="0" sldId="267"/>
            <ac:cxnSpMk id="502" creationId="{00000000-0000-0000-0000-000000000000}"/>
          </ac:cxnSpMkLst>
        </pc:cxnChg>
      </pc:sldChg>
      <pc:sldChg chg="modSp mod">
        <pc:chgData name="John Barrett" userId="dc6c0a72907a482e" providerId="LiveId" clId="{2296CA57-2172-4291-9767-E0DC0743CD44}" dt="2020-02-19T14:51:09.500" v="117" actId="1076"/>
        <pc:sldMkLst>
          <pc:docMk/>
          <pc:sldMk cId="0" sldId="269"/>
        </pc:sldMkLst>
        <pc:spChg chg="mod">
          <ac:chgData name="John Barrett" userId="dc6c0a72907a482e" providerId="LiveId" clId="{2296CA57-2172-4291-9767-E0DC0743CD44}" dt="2020-02-19T14:51:09.500" v="117" actId="1076"/>
          <ac:spMkLst>
            <pc:docMk/>
            <pc:sldMk cId="0" sldId="269"/>
            <ac:spMk id="530" creationId="{00000000-0000-0000-0000-000000000000}"/>
          </ac:spMkLst>
        </pc:spChg>
        <pc:spChg chg="mod">
          <ac:chgData name="John Barrett" userId="dc6c0a72907a482e" providerId="LiveId" clId="{2296CA57-2172-4291-9767-E0DC0743CD44}" dt="2020-02-19T14:51:05.933" v="116" actId="1076"/>
          <ac:spMkLst>
            <pc:docMk/>
            <pc:sldMk cId="0" sldId="269"/>
            <ac:spMk id="536" creationId="{00000000-0000-0000-0000-000000000000}"/>
          </ac:spMkLst>
        </pc:spChg>
        <pc:graphicFrameChg chg="mod modGraphic">
          <ac:chgData name="John Barrett" userId="dc6c0a72907a482e" providerId="LiveId" clId="{2296CA57-2172-4291-9767-E0DC0743CD44}" dt="2020-02-19T14:50:52.332" v="115" actId="14734"/>
          <ac:graphicFrameMkLst>
            <pc:docMk/>
            <pc:sldMk cId="0" sldId="269"/>
            <ac:graphicFrameMk id="537" creationId="{00000000-0000-0000-0000-000000000000}"/>
          </ac:graphicFrameMkLst>
        </pc:graphicFrameChg>
      </pc:sldChg>
      <pc:sldChg chg="modSp mod">
        <pc:chgData name="John Barrett" userId="dc6c0a72907a482e" providerId="LiveId" clId="{2296CA57-2172-4291-9767-E0DC0743CD44}" dt="2020-02-23T15:33:46.720" v="583" actId="20577"/>
        <pc:sldMkLst>
          <pc:docMk/>
          <pc:sldMk cId="0" sldId="273"/>
        </pc:sldMkLst>
        <pc:spChg chg="mod">
          <ac:chgData name="John Barrett" userId="dc6c0a72907a482e" providerId="LiveId" clId="{2296CA57-2172-4291-9767-E0DC0743CD44}" dt="2020-02-23T15:33:46.720" v="583" actId="20577"/>
          <ac:spMkLst>
            <pc:docMk/>
            <pc:sldMk cId="0" sldId="273"/>
            <ac:spMk id="640" creationId="{00000000-0000-0000-0000-000000000000}"/>
          </ac:spMkLst>
        </pc:spChg>
      </pc:sldChg>
      <pc:sldChg chg="modSp mod">
        <pc:chgData name="John Barrett" userId="dc6c0a72907a482e" providerId="LiveId" clId="{2296CA57-2172-4291-9767-E0DC0743CD44}" dt="2020-02-23T15:27:54.390" v="277" actId="1037"/>
        <pc:sldMkLst>
          <pc:docMk/>
          <pc:sldMk cId="3158004097" sldId="330"/>
        </pc:sldMkLst>
        <pc:spChg chg="mod">
          <ac:chgData name="John Barrett" userId="dc6c0a72907a482e" providerId="LiveId" clId="{2296CA57-2172-4291-9767-E0DC0743CD44}" dt="2020-02-23T15:27:54.390" v="277" actId="1037"/>
          <ac:spMkLst>
            <pc:docMk/>
            <pc:sldMk cId="3158004097" sldId="330"/>
            <ac:spMk id="6" creationId="{83C9E594-87BE-470C-AC2F-B6396238FF2C}"/>
          </ac:spMkLst>
        </pc:spChg>
      </pc:sldChg>
      <pc:sldChg chg="modSp mod">
        <pc:chgData name="John Barrett" userId="dc6c0a72907a482e" providerId="LiveId" clId="{2296CA57-2172-4291-9767-E0DC0743CD44}" dt="2020-02-23T15:27:31.335" v="269" actId="1036"/>
        <pc:sldMkLst>
          <pc:docMk/>
          <pc:sldMk cId="1375394717" sldId="344"/>
        </pc:sldMkLst>
        <pc:spChg chg="mod">
          <ac:chgData name="John Barrett" userId="dc6c0a72907a482e" providerId="LiveId" clId="{2296CA57-2172-4291-9767-E0DC0743CD44}" dt="2020-02-23T15:27:24.947" v="261" actId="20577"/>
          <ac:spMkLst>
            <pc:docMk/>
            <pc:sldMk cId="1375394717" sldId="344"/>
            <ac:spMk id="13" creationId="{B7DA4198-ECD6-4E94-ACEA-27FF543AB699}"/>
          </ac:spMkLst>
        </pc:spChg>
        <pc:picChg chg="mod">
          <ac:chgData name="John Barrett" userId="dc6c0a72907a482e" providerId="LiveId" clId="{2296CA57-2172-4291-9767-E0DC0743CD44}" dt="2020-02-23T15:27:31.335" v="269" actId="1036"/>
          <ac:picMkLst>
            <pc:docMk/>
            <pc:sldMk cId="1375394717" sldId="344"/>
            <ac:picMk id="9" creationId="{65ABB062-6D9A-4A9C-9CD7-38F26B754849}"/>
          </ac:picMkLst>
        </pc:picChg>
      </pc:sldChg>
      <pc:sldChg chg="modSp mod">
        <pc:chgData name="John Barrett" userId="dc6c0a72907a482e" providerId="LiveId" clId="{2296CA57-2172-4291-9767-E0DC0743CD44}" dt="2020-02-19T19:07:42.201" v="202" actId="1036"/>
        <pc:sldMkLst>
          <pc:docMk/>
          <pc:sldMk cId="2811209235" sldId="346"/>
        </pc:sldMkLst>
        <pc:picChg chg="mod">
          <ac:chgData name="John Barrett" userId="dc6c0a72907a482e" providerId="LiveId" clId="{2296CA57-2172-4291-9767-E0DC0743CD44}" dt="2020-02-19T19:07:42.201" v="202" actId="1036"/>
          <ac:picMkLst>
            <pc:docMk/>
            <pc:sldMk cId="2811209235" sldId="346"/>
            <ac:picMk id="14" creationId="{CE4BDF93-2908-4C98-9D63-5F20A08153EC}"/>
          </ac:picMkLst>
        </pc:picChg>
      </pc:sldChg>
      <pc:sldChg chg="modSp mod">
        <pc:chgData name="John Barrett" userId="dc6c0a72907a482e" providerId="LiveId" clId="{2296CA57-2172-4291-9767-E0DC0743CD44}" dt="2020-02-23T15:32:03.288" v="579" actId="1035"/>
        <pc:sldMkLst>
          <pc:docMk/>
          <pc:sldMk cId="2121563510" sldId="352"/>
        </pc:sldMkLst>
        <pc:spChg chg="mod">
          <ac:chgData name="John Barrett" userId="dc6c0a72907a482e" providerId="LiveId" clId="{2296CA57-2172-4291-9767-E0DC0743CD44}" dt="2020-02-23T15:31:52.382" v="552" actId="1076"/>
          <ac:spMkLst>
            <pc:docMk/>
            <pc:sldMk cId="2121563510" sldId="352"/>
            <ac:spMk id="634" creationId="{00000000-0000-0000-0000-000000000000}"/>
          </ac:spMkLst>
        </pc:spChg>
        <pc:spChg chg="mod">
          <ac:chgData name="John Barrett" userId="dc6c0a72907a482e" providerId="LiveId" clId="{2296CA57-2172-4291-9767-E0DC0743CD44}" dt="2020-02-23T15:32:03.288" v="579" actId="1035"/>
          <ac:spMkLst>
            <pc:docMk/>
            <pc:sldMk cId="2121563510" sldId="352"/>
            <ac:spMk id="640" creationId="{00000000-0000-0000-0000-000000000000}"/>
          </ac:spMkLst>
        </pc:spChg>
      </pc:sldChg>
      <pc:sldChg chg="addSp delSp modSp add mod modAnim">
        <pc:chgData name="John Barrett" userId="dc6c0a72907a482e" providerId="LiveId" clId="{2296CA57-2172-4291-9767-E0DC0743CD44}" dt="2020-02-23T15:34:56.954" v="657" actId="20577"/>
        <pc:sldMkLst>
          <pc:docMk/>
          <pc:sldMk cId="3911638640" sldId="354"/>
        </pc:sldMkLst>
        <pc:spChg chg="del">
          <ac:chgData name="John Barrett" userId="dc6c0a72907a482e" providerId="LiveId" clId="{2296CA57-2172-4291-9767-E0DC0743CD44}" dt="2020-02-19T18:42:25.305" v="119" actId="478"/>
          <ac:spMkLst>
            <pc:docMk/>
            <pc:sldMk cId="3911638640" sldId="354"/>
            <ac:spMk id="3" creationId="{D6288694-9E72-4560-BFF1-E72121AE1C1C}"/>
          </ac:spMkLst>
        </pc:spChg>
        <pc:spChg chg="add mod">
          <ac:chgData name="John Barrett" userId="dc6c0a72907a482e" providerId="LiveId" clId="{2296CA57-2172-4291-9767-E0DC0743CD44}" dt="2020-02-23T15:34:56.954" v="657" actId="20577"/>
          <ac:spMkLst>
            <pc:docMk/>
            <pc:sldMk cId="3911638640" sldId="354"/>
            <ac:spMk id="5" creationId="{6E9A1027-0A9D-4D49-B787-8AF02859CC67}"/>
          </ac:spMkLst>
        </pc:spChg>
        <pc:picChg chg="add mod">
          <ac:chgData name="John Barrett" userId="dc6c0a72907a482e" providerId="LiveId" clId="{2296CA57-2172-4291-9767-E0DC0743CD44}" dt="2020-02-23T15:34:34.563" v="600" actId="1036"/>
          <ac:picMkLst>
            <pc:docMk/>
            <pc:sldMk cId="3911638640" sldId="354"/>
            <ac:picMk id="4" creationId="{34F375F5-4E9E-45EB-BACA-B381619396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9792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811c9132a_0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Pictures: “ What Is Scoliosis?” </a:t>
            </a:r>
            <a:r>
              <a:rPr lang="en-US" sz="900" i="1">
                <a:latin typeface="Arial"/>
                <a:ea typeface="Arial"/>
                <a:cs typeface="Arial"/>
                <a:sym typeface="Arial"/>
              </a:rPr>
              <a:t>What Is Scoliosis? Mild, Moderate, Severe</a:t>
            </a:r>
            <a:r>
              <a:rPr lang="en-US" sz="900">
                <a:latin typeface="Arial"/>
                <a:ea typeface="Arial"/>
                <a:cs typeface="Arial"/>
                <a:sym typeface="Arial"/>
              </a:rPr>
              <a:t>, South Florida Scoliosis Center, www.southfloridascoliosiscenter.com/wisfeed.html.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175" name="Google Shape;175;g4811c9132a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83e01538b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483e01538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83e01538b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483e01538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</p:txBody>
      </p:sp>
      <p:sp>
        <p:nvSpPr>
          <p:cNvPr id="264" name="Google Shape;2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 ARROW </a:t>
            </a:r>
            <a:endParaRPr/>
          </a:p>
        </p:txBody>
      </p:sp>
      <p:sp>
        <p:nvSpPr>
          <p:cNvPr id="464" name="Google Shape;4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483e01538b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483e01538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4704e43d3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4704e43d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5336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4704e43d3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4704e43d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" preserve="1">
  <p:cSld name="1_Cover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l="2" t="11844" r="19800" b="20487"/>
          <a:stretch/>
        </p:blipFill>
        <p:spPr>
          <a:xfrm>
            <a:off x="0" y="-1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0" y="-1"/>
            <a:ext cx="12191999" cy="6858001"/>
          </a:xfrm>
          <a:custGeom>
            <a:avLst/>
            <a:gdLst/>
            <a:ahLst/>
            <a:cxnLst/>
            <a:rect l="l" t="t" r="r" b="b"/>
            <a:pathLst>
              <a:path w="12191999" h="6858001" extrusionOk="0">
                <a:moveTo>
                  <a:pt x="0" y="0"/>
                </a:moveTo>
                <a:lnTo>
                  <a:pt x="2879266" y="0"/>
                </a:lnTo>
                <a:lnTo>
                  <a:pt x="5543313" y="0"/>
                </a:lnTo>
                <a:lnTo>
                  <a:pt x="5465493" y="213638"/>
                </a:lnTo>
                <a:cubicBezTo>
                  <a:pt x="5324718" y="641109"/>
                  <a:pt x="5248636" y="1097325"/>
                  <a:pt x="5248636" y="1571061"/>
                </a:cubicBezTo>
                <a:cubicBezTo>
                  <a:pt x="5248636" y="3996592"/>
                  <a:pt x="7243073" y="5962871"/>
                  <a:pt x="9703333" y="5962871"/>
                </a:cubicBezTo>
                <a:cubicBezTo>
                  <a:pt x="10510606" y="5962871"/>
                  <a:pt x="11267726" y="5751169"/>
                  <a:pt x="11920689" y="5381006"/>
                </a:cubicBezTo>
                <a:lnTo>
                  <a:pt x="12191999" y="5214048"/>
                </a:lnTo>
                <a:lnTo>
                  <a:pt x="12191999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4540724" y="0"/>
            <a:ext cx="7651274" cy="6705145"/>
          </a:xfrm>
          <a:custGeom>
            <a:avLst/>
            <a:gdLst/>
            <a:ahLst/>
            <a:cxnLst/>
            <a:rect l="l" t="t" r="r" b="b"/>
            <a:pathLst>
              <a:path w="5495616" h="4816048" extrusionOk="0">
                <a:moveTo>
                  <a:pt x="180483" y="0"/>
                </a:moveTo>
                <a:lnTo>
                  <a:pt x="886322" y="0"/>
                </a:lnTo>
                <a:lnTo>
                  <a:pt x="832462" y="147860"/>
                </a:lnTo>
                <a:cubicBezTo>
                  <a:pt x="735031" y="443716"/>
                  <a:pt x="682374" y="759467"/>
                  <a:pt x="682374" y="1087343"/>
                </a:cubicBezTo>
                <a:cubicBezTo>
                  <a:pt x="682374" y="2766071"/>
                  <a:pt x="2062739" y="4126948"/>
                  <a:pt x="3765504" y="4126948"/>
                </a:cubicBezTo>
                <a:cubicBezTo>
                  <a:pt x="4404041" y="4126948"/>
                  <a:pt x="4997241" y="3935575"/>
                  <a:pt x="5489311" y="3607831"/>
                </a:cubicBezTo>
                <a:lnTo>
                  <a:pt x="5495616" y="3603184"/>
                </a:lnTo>
                <a:lnTo>
                  <a:pt x="5495616" y="4338234"/>
                </a:lnTo>
                <a:lnTo>
                  <a:pt x="5441162" y="4371316"/>
                </a:lnTo>
                <a:cubicBezTo>
                  <a:pt x="4919054" y="4654942"/>
                  <a:pt x="4320731" y="4816048"/>
                  <a:pt x="3684778" y="4816048"/>
                </a:cubicBezTo>
                <a:cubicBezTo>
                  <a:pt x="1649731" y="4816048"/>
                  <a:pt x="0" y="3166317"/>
                  <a:pt x="0" y="1131270"/>
                </a:cubicBezTo>
                <a:cubicBezTo>
                  <a:pt x="0" y="797395"/>
                  <a:pt x="44405" y="473892"/>
                  <a:pt x="127632" y="1663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3984878" y="1425068"/>
            <a:ext cx="5792373" cy="5432932"/>
          </a:xfrm>
          <a:custGeom>
            <a:avLst/>
            <a:gdLst/>
            <a:ahLst/>
            <a:cxnLst/>
            <a:rect l="l" t="t" r="r" b="b"/>
            <a:pathLst>
              <a:path w="5792373" h="5432932" extrusionOk="0">
                <a:moveTo>
                  <a:pt x="818" y="0"/>
                </a:moveTo>
                <a:lnTo>
                  <a:pt x="1509438" y="0"/>
                </a:lnTo>
                <a:lnTo>
                  <a:pt x="1505882" y="88785"/>
                </a:lnTo>
                <a:cubicBezTo>
                  <a:pt x="1505882" y="2352958"/>
                  <a:pt x="3309460" y="4201828"/>
                  <a:pt x="5577480" y="4315171"/>
                </a:cubicBezTo>
                <a:lnTo>
                  <a:pt x="5792373" y="4320528"/>
                </a:lnTo>
                <a:lnTo>
                  <a:pt x="5792373" y="5432932"/>
                </a:lnTo>
                <a:lnTo>
                  <a:pt x="3698699" y="5432932"/>
                </a:lnTo>
                <a:lnTo>
                  <a:pt x="3537719" y="5369460"/>
                </a:lnTo>
                <a:cubicBezTo>
                  <a:pt x="1458750" y="4490130"/>
                  <a:pt x="0" y="2431560"/>
                  <a:pt x="0" y="32281"/>
                </a:cubicBezTo>
                <a:close/>
              </a:path>
            </a:pathLst>
          </a:custGeom>
          <a:solidFill>
            <a:schemeClr val="accent2">
              <a:alpha val="4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4955841" y="687207"/>
            <a:ext cx="6140372" cy="5593458"/>
          </a:xfrm>
          <a:custGeom>
            <a:avLst/>
            <a:gdLst/>
            <a:ahLst/>
            <a:cxnLst/>
            <a:rect l="l" t="t" r="r" b="b"/>
            <a:pathLst>
              <a:path w="4410393" h="4017566" extrusionOk="0">
                <a:moveTo>
                  <a:pt x="62575" y="0"/>
                </a:moveTo>
                <a:lnTo>
                  <a:pt x="445398" y="0"/>
                </a:lnTo>
                <a:lnTo>
                  <a:pt x="422719" y="112000"/>
                </a:lnTo>
                <a:cubicBezTo>
                  <a:pt x="397376" y="268904"/>
                  <a:pt x="384211" y="429811"/>
                  <a:pt x="384211" y="593749"/>
                </a:cubicBezTo>
                <a:cubicBezTo>
                  <a:pt x="384211" y="2272477"/>
                  <a:pt x="1764576" y="3633354"/>
                  <a:pt x="3467341" y="3633354"/>
                </a:cubicBezTo>
                <a:cubicBezTo>
                  <a:pt x="3786610" y="3633354"/>
                  <a:pt x="4094544" y="3585511"/>
                  <a:pt x="4384170" y="3496700"/>
                </a:cubicBezTo>
                <a:lnTo>
                  <a:pt x="4410393" y="3487596"/>
                </a:lnTo>
                <a:lnTo>
                  <a:pt x="4410393" y="3857147"/>
                </a:lnTo>
                <a:lnTo>
                  <a:pt x="4224579" y="3911158"/>
                </a:lnTo>
                <a:cubicBezTo>
                  <a:pt x="3954595" y="3980622"/>
                  <a:pt x="3671557" y="4017566"/>
                  <a:pt x="3379891" y="4017566"/>
                </a:cubicBezTo>
                <a:cubicBezTo>
                  <a:pt x="1513229" y="4017566"/>
                  <a:pt x="0" y="2504337"/>
                  <a:pt x="0" y="637675"/>
                </a:cubicBezTo>
                <a:cubicBezTo>
                  <a:pt x="0" y="455384"/>
                  <a:pt x="14431" y="276464"/>
                  <a:pt x="42214" y="1019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381000" y="5276850"/>
            <a:ext cx="4754880" cy="105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381000" y="2152651"/>
            <a:ext cx="4754880" cy="2876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cap="none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3249BB-6716-46D1-B3DA-0B00FCF4A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793" t="11267" r="16034" b="10842"/>
          <a:stretch/>
        </p:blipFill>
        <p:spPr>
          <a:xfrm>
            <a:off x="381000" y="412749"/>
            <a:ext cx="1627910" cy="149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4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>
            <a:spLocks noGrp="1"/>
          </p:cNvSpPr>
          <p:nvPr>
            <p:ph type="body" idx="1"/>
          </p:nvPr>
        </p:nvSpPr>
        <p:spPr>
          <a:xfrm>
            <a:off x="695097" y="6451275"/>
            <a:ext cx="1600200" cy="22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/>
          </p:nvPr>
        </p:nvSpPr>
        <p:spPr>
          <a:xfrm>
            <a:off x="381000" y="274320"/>
            <a:ext cx="11430000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over Slide">
  <p:cSld name="2_Cover Slid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4"/>
          <p:cNvPicPr preferRelativeResize="0"/>
          <p:nvPr/>
        </p:nvPicPr>
        <p:blipFill rotWithShape="1">
          <a:blip r:embed="rId2">
            <a:alphaModFix/>
          </a:blip>
          <a:srcRect l="356" t="3816" r="32566" b="39587"/>
          <a:stretch/>
        </p:blipFill>
        <p:spPr>
          <a:xfrm>
            <a:off x="-2" y="-1"/>
            <a:ext cx="12192002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/>
          <p:nvPr/>
        </p:nvSpPr>
        <p:spPr>
          <a:xfrm>
            <a:off x="-1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2192000" h="6858001" extrusionOk="0">
                <a:moveTo>
                  <a:pt x="0" y="0"/>
                </a:moveTo>
                <a:lnTo>
                  <a:pt x="9013" y="0"/>
                </a:lnTo>
                <a:lnTo>
                  <a:pt x="1463904" y="0"/>
                </a:lnTo>
                <a:lnTo>
                  <a:pt x="2103120" y="0"/>
                </a:lnTo>
                <a:lnTo>
                  <a:pt x="4634752" y="0"/>
                </a:lnTo>
                <a:lnTo>
                  <a:pt x="6796616" y="0"/>
                </a:lnTo>
                <a:lnTo>
                  <a:pt x="6733465" y="173366"/>
                </a:lnTo>
                <a:cubicBezTo>
                  <a:pt x="6619227" y="520257"/>
                  <a:pt x="6557487" y="890475"/>
                  <a:pt x="6557487" y="1274910"/>
                </a:cubicBezTo>
                <a:cubicBezTo>
                  <a:pt x="6557487" y="3243219"/>
                  <a:pt x="8175965" y="4838847"/>
                  <a:pt x="10172457" y="4838847"/>
                </a:cubicBezTo>
                <a:cubicBezTo>
                  <a:pt x="10827556" y="4838847"/>
                  <a:pt x="11441956" y="4667052"/>
                  <a:pt x="11971833" y="4366666"/>
                </a:cubicBezTo>
                <a:lnTo>
                  <a:pt x="12192000" y="4231180"/>
                </a:lnTo>
                <a:lnTo>
                  <a:pt x="12192000" y="6857999"/>
                </a:lnTo>
                <a:lnTo>
                  <a:pt x="2103120" y="6857999"/>
                </a:lnTo>
                <a:lnTo>
                  <a:pt x="210312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lt1">
              <a:alpha val="2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" name="Google Shape;77;p4"/>
          <p:cNvGrpSpPr/>
          <p:nvPr/>
        </p:nvGrpSpPr>
        <p:grpSpPr>
          <a:xfrm>
            <a:off x="5004505" y="-1"/>
            <a:ext cx="7187492" cy="6349038"/>
            <a:chOff x="5280278" y="-1"/>
            <a:chExt cx="6911722" cy="6105437"/>
          </a:xfrm>
        </p:grpSpPr>
        <p:sp>
          <p:nvSpPr>
            <p:cNvPr id="78" name="Google Shape;78;p4"/>
            <p:cNvSpPr/>
            <p:nvPr/>
          </p:nvSpPr>
          <p:spPr>
            <a:xfrm>
              <a:off x="5748390" y="-1"/>
              <a:ext cx="6443610" cy="5646816"/>
            </a:xfrm>
            <a:custGeom>
              <a:avLst/>
              <a:gdLst/>
              <a:ahLst/>
              <a:cxnLst/>
              <a:rect l="l" t="t" r="r" b="b"/>
              <a:pathLst>
                <a:path w="5495616" h="4816048" extrusionOk="0">
                  <a:moveTo>
                    <a:pt x="180483" y="0"/>
                  </a:moveTo>
                  <a:lnTo>
                    <a:pt x="886322" y="0"/>
                  </a:lnTo>
                  <a:lnTo>
                    <a:pt x="832462" y="147860"/>
                  </a:lnTo>
                  <a:cubicBezTo>
                    <a:pt x="735031" y="443716"/>
                    <a:pt x="682374" y="759467"/>
                    <a:pt x="682374" y="1087343"/>
                  </a:cubicBezTo>
                  <a:cubicBezTo>
                    <a:pt x="682374" y="2766071"/>
                    <a:pt x="2062739" y="4126948"/>
                    <a:pt x="3765504" y="4126948"/>
                  </a:cubicBezTo>
                  <a:cubicBezTo>
                    <a:pt x="4404041" y="4126948"/>
                    <a:pt x="4997241" y="3935575"/>
                    <a:pt x="5489311" y="3607831"/>
                  </a:cubicBezTo>
                  <a:lnTo>
                    <a:pt x="5495616" y="3603184"/>
                  </a:lnTo>
                  <a:lnTo>
                    <a:pt x="5495616" y="4338234"/>
                  </a:lnTo>
                  <a:lnTo>
                    <a:pt x="5441162" y="4371316"/>
                  </a:lnTo>
                  <a:cubicBezTo>
                    <a:pt x="4919054" y="4654942"/>
                    <a:pt x="4320731" y="4816048"/>
                    <a:pt x="3684778" y="4816048"/>
                  </a:cubicBezTo>
                  <a:cubicBezTo>
                    <a:pt x="1649731" y="4816048"/>
                    <a:pt x="0" y="3166317"/>
                    <a:pt x="0" y="1131270"/>
                  </a:cubicBezTo>
                  <a:cubicBezTo>
                    <a:pt x="0" y="797395"/>
                    <a:pt x="44405" y="473892"/>
                    <a:pt x="127632" y="166343"/>
                  </a:cubicBezTo>
                  <a:close/>
                </a:path>
              </a:pathLst>
            </a:custGeom>
            <a:solidFill>
              <a:srgbClr val="C65D0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5280278" y="1200137"/>
              <a:ext cx="4878115" cy="4905299"/>
            </a:xfrm>
            <a:custGeom>
              <a:avLst/>
              <a:gdLst/>
              <a:ahLst/>
              <a:cxnLst/>
              <a:rect l="l" t="t" r="r" b="b"/>
              <a:pathLst>
                <a:path w="4160439" h="4183624" extrusionOk="0">
                  <a:moveTo>
                    <a:pt x="587" y="0"/>
                  </a:moveTo>
                  <a:lnTo>
                    <a:pt x="1084171" y="0"/>
                  </a:lnTo>
                  <a:lnTo>
                    <a:pt x="1081617" y="63771"/>
                  </a:lnTo>
                  <a:cubicBezTo>
                    <a:pt x="1081617" y="1690039"/>
                    <a:pt x="2377058" y="3018011"/>
                    <a:pt x="4006090" y="3099421"/>
                  </a:cubicBezTo>
                  <a:lnTo>
                    <a:pt x="4160439" y="3103269"/>
                  </a:lnTo>
                  <a:lnTo>
                    <a:pt x="4160439" y="4183624"/>
                  </a:lnTo>
                  <a:lnTo>
                    <a:pt x="4160438" y="4183624"/>
                  </a:lnTo>
                  <a:cubicBezTo>
                    <a:pt x="1862691" y="4183624"/>
                    <a:pt x="0" y="2320933"/>
                    <a:pt x="0" y="23186"/>
                  </a:cubicBezTo>
                  <a:close/>
                </a:path>
              </a:pathLst>
            </a:custGeom>
            <a:solidFill>
              <a:schemeClr val="accent4">
                <a:alpha val="4392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6097986" y="578738"/>
              <a:ext cx="5171186" cy="4710596"/>
            </a:xfrm>
            <a:custGeom>
              <a:avLst/>
              <a:gdLst/>
              <a:ahLst/>
              <a:cxnLst/>
              <a:rect l="l" t="t" r="r" b="b"/>
              <a:pathLst>
                <a:path w="4410393" h="4017566" extrusionOk="0">
                  <a:moveTo>
                    <a:pt x="62575" y="0"/>
                  </a:moveTo>
                  <a:lnTo>
                    <a:pt x="445398" y="0"/>
                  </a:lnTo>
                  <a:lnTo>
                    <a:pt x="422719" y="112000"/>
                  </a:lnTo>
                  <a:cubicBezTo>
                    <a:pt x="397376" y="268904"/>
                    <a:pt x="384211" y="429811"/>
                    <a:pt x="384211" y="593749"/>
                  </a:cubicBezTo>
                  <a:cubicBezTo>
                    <a:pt x="384211" y="2272477"/>
                    <a:pt x="1764576" y="3633354"/>
                    <a:pt x="3467341" y="3633354"/>
                  </a:cubicBezTo>
                  <a:cubicBezTo>
                    <a:pt x="3786610" y="3633354"/>
                    <a:pt x="4094544" y="3585511"/>
                    <a:pt x="4384170" y="3496700"/>
                  </a:cubicBezTo>
                  <a:lnTo>
                    <a:pt x="4410393" y="3487596"/>
                  </a:lnTo>
                  <a:lnTo>
                    <a:pt x="4410393" y="3857147"/>
                  </a:lnTo>
                  <a:lnTo>
                    <a:pt x="4224579" y="3911158"/>
                  </a:lnTo>
                  <a:cubicBezTo>
                    <a:pt x="3954595" y="3980622"/>
                    <a:pt x="3671557" y="4017566"/>
                    <a:pt x="3379891" y="4017566"/>
                  </a:cubicBezTo>
                  <a:cubicBezTo>
                    <a:pt x="1513229" y="4017566"/>
                    <a:pt x="0" y="2504337"/>
                    <a:pt x="0" y="637675"/>
                  </a:cubicBezTo>
                  <a:cubicBezTo>
                    <a:pt x="0" y="455384"/>
                    <a:pt x="14431" y="276464"/>
                    <a:pt x="42214" y="1019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5539554" y="0"/>
              <a:ext cx="6644563" cy="5847765"/>
            </a:xfrm>
            <a:custGeom>
              <a:avLst/>
              <a:gdLst/>
              <a:ahLst/>
              <a:cxnLst/>
              <a:rect l="l" t="t" r="r" b="b"/>
              <a:pathLst>
                <a:path w="5667005" h="4987433" extrusionOk="0">
                  <a:moveTo>
                    <a:pt x="5667005" y="4584245"/>
                  </a:moveTo>
                  <a:lnTo>
                    <a:pt x="5472666" y="4677863"/>
                  </a:lnTo>
                  <a:cubicBezTo>
                    <a:pt x="5001373" y="4877203"/>
                    <a:pt x="4483214" y="4987433"/>
                    <a:pt x="3939309" y="4987433"/>
                  </a:cubicBezTo>
                  <a:cubicBezTo>
                    <a:pt x="1763689" y="4987433"/>
                    <a:pt x="0" y="3223744"/>
                    <a:pt x="0" y="1048124"/>
                  </a:cubicBezTo>
                  <a:cubicBezTo>
                    <a:pt x="0" y="708183"/>
                    <a:pt x="43059" y="378300"/>
                    <a:pt x="124020" y="63629"/>
                  </a:cubicBezTo>
                  <a:lnTo>
                    <a:pt x="142089" y="0"/>
                  </a:lnTo>
                </a:path>
              </a:pathLst>
            </a:cu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" name="Google Shape;82;p4"/>
          <p:cNvSpPr txBox="1">
            <a:spLocks noGrp="1"/>
          </p:cNvSpPr>
          <p:nvPr>
            <p:ph type="subTitle" idx="1"/>
          </p:nvPr>
        </p:nvSpPr>
        <p:spPr>
          <a:xfrm>
            <a:off x="380999" y="5260399"/>
            <a:ext cx="4754880" cy="611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4"/>
          <p:cNvSpPr txBox="1">
            <a:spLocks noGrp="1"/>
          </p:cNvSpPr>
          <p:nvPr>
            <p:ph type="ctrTitle"/>
          </p:nvPr>
        </p:nvSpPr>
        <p:spPr>
          <a:xfrm>
            <a:off x="380999" y="1891156"/>
            <a:ext cx="4754880" cy="307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 b="1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4" name="Google Shape;8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404975"/>
            <a:ext cx="3571875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 Slide">
  <p:cSld name="3_Cover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"/>
          <p:cNvPicPr preferRelativeResize="0"/>
          <p:nvPr/>
        </p:nvPicPr>
        <p:blipFill rotWithShape="1">
          <a:blip r:embed="rId2">
            <a:alphaModFix/>
          </a:blip>
          <a:srcRect l="9283" t="24544" r="1406"/>
          <a:stretch/>
        </p:blipFill>
        <p:spPr>
          <a:xfrm>
            <a:off x="8196" y="-1"/>
            <a:ext cx="1217560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/>
          <p:nvPr/>
        </p:nvSpPr>
        <p:spPr>
          <a:xfrm>
            <a:off x="-1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2192000" h="6858001" extrusionOk="0">
                <a:moveTo>
                  <a:pt x="0" y="0"/>
                </a:moveTo>
                <a:lnTo>
                  <a:pt x="9013" y="0"/>
                </a:lnTo>
                <a:lnTo>
                  <a:pt x="1463904" y="0"/>
                </a:lnTo>
                <a:lnTo>
                  <a:pt x="2103120" y="0"/>
                </a:lnTo>
                <a:lnTo>
                  <a:pt x="4634752" y="0"/>
                </a:lnTo>
                <a:lnTo>
                  <a:pt x="6796616" y="0"/>
                </a:lnTo>
                <a:lnTo>
                  <a:pt x="6733465" y="173366"/>
                </a:lnTo>
                <a:cubicBezTo>
                  <a:pt x="6619227" y="520257"/>
                  <a:pt x="6557487" y="890475"/>
                  <a:pt x="6557487" y="1274910"/>
                </a:cubicBezTo>
                <a:cubicBezTo>
                  <a:pt x="6557487" y="3243219"/>
                  <a:pt x="8175965" y="4838847"/>
                  <a:pt x="10172457" y="4838847"/>
                </a:cubicBezTo>
                <a:cubicBezTo>
                  <a:pt x="10827556" y="4838847"/>
                  <a:pt x="11441956" y="4667052"/>
                  <a:pt x="11971833" y="4366666"/>
                </a:cubicBezTo>
                <a:lnTo>
                  <a:pt x="12192000" y="4231180"/>
                </a:lnTo>
                <a:lnTo>
                  <a:pt x="12192000" y="6857999"/>
                </a:lnTo>
                <a:lnTo>
                  <a:pt x="2103120" y="6857999"/>
                </a:lnTo>
                <a:lnTo>
                  <a:pt x="210312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l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5"/>
          <p:cNvGrpSpPr/>
          <p:nvPr/>
        </p:nvGrpSpPr>
        <p:grpSpPr>
          <a:xfrm>
            <a:off x="5004505" y="-1"/>
            <a:ext cx="7187492" cy="6349038"/>
            <a:chOff x="5280278" y="-1"/>
            <a:chExt cx="6911722" cy="6105437"/>
          </a:xfrm>
        </p:grpSpPr>
        <p:sp>
          <p:nvSpPr>
            <p:cNvPr id="89" name="Google Shape;89;p5"/>
            <p:cNvSpPr/>
            <p:nvPr/>
          </p:nvSpPr>
          <p:spPr>
            <a:xfrm>
              <a:off x="5748390" y="-1"/>
              <a:ext cx="6443610" cy="5646816"/>
            </a:xfrm>
            <a:custGeom>
              <a:avLst/>
              <a:gdLst/>
              <a:ahLst/>
              <a:cxnLst/>
              <a:rect l="l" t="t" r="r" b="b"/>
              <a:pathLst>
                <a:path w="5495616" h="4816048" extrusionOk="0">
                  <a:moveTo>
                    <a:pt x="180483" y="0"/>
                  </a:moveTo>
                  <a:lnTo>
                    <a:pt x="886322" y="0"/>
                  </a:lnTo>
                  <a:lnTo>
                    <a:pt x="832462" y="147860"/>
                  </a:lnTo>
                  <a:cubicBezTo>
                    <a:pt x="735031" y="443716"/>
                    <a:pt x="682374" y="759467"/>
                    <a:pt x="682374" y="1087343"/>
                  </a:cubicBezTo>
                  <a:cubicBezTo>
                    <a:pt x="682374" y="2766071"/>
                    <a:pt x="2062739" y="4126948"/>
                    <a:pt x="3765504" y="4126948"/>
                  </a:cubicBezTo>
                  <a:cubicBezTo>
                    <a:pt x="4404041" y="4126948"/>
                    <a:pt x="4997241" y="3935575"/>
                    <a:pt x="5489311" y="3607831"/>
                  </a:cubicBezTo>
                  <a:lnTo>
                    <a:pt x="5495616" y="3603184"/>
                  </a:lnTo>
                  <a:lnTo>
                    <a:pt x="5495616" y="4338234"/>
                  </a:lnTo>
                  <a:lnTo>
                    <a:pt x="5441162" y="4371316"/>
                  </a:lnTo>
                  <a:cubicBezTo>
                    <a:pt x="4919054" y="4654942"/>
                    <a:pt x="4320731" y="4816048"/>
                    <a:pt x="3684778" y="4816048"/>
                  </a:cubicBezTo>
                  <a:cubicBezTo>
                    <a:pt x="1649731" y="4816048"/>
                    <a:pt x="0" y="3166317"/>
                    <a:pt x="0" y="1131270"/>
                  </a:cubicBezTo>
                  <a:cubicBezTo>
                    <a:pt x="0" y="797395"/>
                    <a:pt x="44405" y="473892"/>
                    <a:pt x="127632" y="166343"/>
                  </a:cubicBezTo>
                  <a:close/>
                </a:path>
              </a:pathLst>
            </a:custGeom>
            <a:solidFill>
              <a:srgbClr val="C65D0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5280278" y="1200137"/>
              <a:ext cx="4878115" cy="4905299"/>
            </a:xfrm>
            <a:custGeom>
              <a:avLst/>
              <a:gdLst/>
              <a:ahLst/>
              <a:cxnLst/>
              <a:rect l="l" t="t" r="r" b="b"/>
              <a:pathLst>
                <a:path w="4160439" h="4183624" extrusionOk="0">
                  <a:moveTo>
                    <a:pt x="587" y="0"/>
                  </a:moveTo>
                  <a:lnTo>
                    <a:pt x="1084171" y="0"/>
                  </a:lnTo>
                  <a:lnTo>
                    <a:pt x="1081617" y="63771"/>
                  </a:lnTo>
                  <a:cubicBezTo>
                    <a:pt x="1081617" y="1690039"/>
                    <a:pt x="2377058" y="3018011"/>
                    <a:pt x="4006090" y="3099421"/>
                  </a:cubicBezTo>
                  <a:lnTo>
                    <a:pt x="4160439" y="3103269"/>
                  </a:lnTo>
                  <a:lnTo>
                    <a:pt x="4160439" y="4183624"/>
                  </a:lnTo>
                  <a:lnTo>
                    <a:pt x="4160438" y="4183624"/>
                  </a:lnTo>
                  <a:cubicBezTo>
                    <a:pt x="1862691" y="4183624"/>
                    <a:pt x="0" y="2320933"/>
                    <a:pt x="0" y="23186"/>
                  </a:cubicBezTo>
                  <a:close/>
                </a:path>
              </a:pathLst>
            </a:custGeom>
            <a:solidFill>
              <a:schemeClr val="accent5">
                <a:alpha val="4392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6097986" y="578738"/>
              <a:ext cx="5171186" cy="4710596"/>
            </a:xfrm>
            <a:custGeom>
              <a:avLst/>
              <a:gdLst/>
              <a:ahLst/>
              <a:cxnLst/>
              <a:rect l="l" t="t" r="r" b="b"/>
              <a:pathLst>
                <a:path w="4410393" h="4017566" extrusionOk="0">
                  <a:moveTo>
                    <a:pt x="62575" y="0"/>
                  </a:moveTo>
                  <a:lnTo>
                    <a:pt x="445398" y="0"/>
                  </a:lnTo>
                  <a:lnTo>
                    <a:pt x="422719" y="112000"/>
                  </a:lnTo>
                  <a:cubicBezTo>
                    <a:pt x="397376" y="268904"/>
                    <a:pt x="384211" y="429811"/>
                    <a:pt x="384211" y="593749"/>
                  </a:cubicBezTo>
                  <a:cubicBezTo>
                    <a:pt x="384211" y="2272477"/>
                    <a:pt x="1764576" y="3633354"/>
                    <a:pt x="3467341" y="3633354"/>
                  </a:cubicBezTo>
                  <a:cubicBezTo>
                    <a:pt x="3786610" y="3633354"/>
                    <a:pt x="4094544" y="3585511"/>
                    <a:pt x="4384170" y="3496700"/>
                  </a:cubicBezTo>
                  <a:lnTo>
                    <a:pt x="4410393" y="3487596"/>
                  </a:lnTo>
                  <a:lnTo>
                    <a:pt x="4410393" y="3857147"/>
                  </a:lnTo>
                  <a:lnTo>
                    <a:pt x="4224579" y="3911158"/>
                  </a:lnTo>
                  <a:cubicBezTo>
                    <a:pt x="3954595" y="3980622"/>
                    <a:pt x="3671557" y="4017566"/>
                    <a:pt x="3379891" y="4017566"/>
                  </a:cubicBezTo>
                  <a:cubicBezTo>
                    <a:pt x="1513229" y="4017566"/>
                    <a:pt x="0" y="2504337"/>
                    <a:pt x="0" y="637675"/>
                  </a:cubicBezTo>
                  <a:cubicBezTo>
                    <a:pt x="0" y="455384"/>
                    <a:pt x="14431" y="276464"/>
                    <a:pt x="42214" y="1019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5539554" y="0"/>
              <a:ext cx="6644563" cy="5847765"/>
            </a:xfrm>
            <a:custGeom>
              <a:avLst/>
              <a:gdLst/>
              <a:ahLst/>
              <a:cxnLst/>
              <a:rect l="l" t="t" r="r" b="b"/>
              <a:pathLst>
                <a:path w="5667005" h="4987433" extrusionOk="0">
                  <a:moveTo>
                    <a:pt x="5667005" y="4584245"/>
                  </a:moveTo>
                  <a:lnTo>
                    <a:pt x="5472666" y="4677863"/>
                  </a:lnTo>
                  <a:cubicBezTo>
                    <a:pt x="5001373" y="4877203"/>
                    <a:pt x="4483214" y="4987433"/>
                    <a:pt x="3939309" y="4987433"/>
                  </a:cubicBezTo>
                  <a:cubicBezTo>
                    <a:pt x="1763689" y="4987433"/>
                    <a:pt x="0" y="3223744"/>
                    <a:pt x="0" y="1048124"/>
                  </a:cubicBezTo>
                  <a:cubicBezTo>
                    <a:pt x="0" y="708183"/>
                    <a:pt x="43059" y="378300"/>
                    <a:pt x="124020" y="63629"/>
                  </a:cubicBezTo>
                  <a:lnTo>
                    <a:pt x="142089" y="0"/>
                  </a:lnTo>
                </a:path>
              </a:pathLst>
            </a:cu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5"/>
          <p:cNvSpPr txBox="1">
            <a:spLocks noGrp="1"/>
          </p:cNvSpPr>
          <p:nvPr>
            <p:ph type="subTitle" idx="1"/>
          </p:nvPr>
        </p:nvSpPr>
        <p:spPr>
          <a:xfrm>
            <a:off x="380999" y="5260399"/>
            <a:ext cx="4754880" cy="611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5"/>
          <p:cNvSpPr txBox="1">
            <a:spLocks noGrp="1"/>
          </p:cNvSpPr>
          <p:nvPr>
            <p:ph type="ctrTitle"/>
          </p:nvPr>
        </p:nvSpPr>
        <p:spPr>
          <a:xfrm>
            <a:off x="380999" y="1891156"/>
            <a:ext cx="4754880" cy="307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 b="1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5" name="Google Shape;9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404975"/>
            <a:ext cx="3571875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5097" y="6451275"/>
            <a:ext cx="1600200" cy="22671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en-US" dirty="0"/>
              <a:t>Confidential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8E03AB-7249-48DB-89D8-96EFB3CB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3762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81000" y="274320"/>
            <a:ext cx="11430000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1" name="Google Shape;11;p1"/>
          <p:cNvCxnSpPr/>
          <p:nvPr/>
        </p:nvCxnSpPr>
        <p:spPr>
          <a:xfrm>
            <a:off x="0" y="976949"/>
            <a:ext cx="12188952" cy="0"/>
          </a:xfrm>
          <a:prstGeom prst="straightConnector1">
            <a:avLst/>
          </a:prstGeom>
          <a:noFill/>
          <a:ln w="25400" cap="flat" cmpd="sng">
            <a:solidFill>
              <a:srgbClr val="F2F2F2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12;p1"/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F7B6D-1B62-4901-A949-0E0BD558F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0" r:id="rId3"/>
    <p:sldLayoutId id="2147483651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accent4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ans.org/Patients/Neurosurgical-Conditions-and-Treatments/Scoliosis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.png"/><Relationship Id="rId4" Type="http://schemas.openxmlformats.org/officeDocument/2006/relationships/hyperlink" Target="https://nurse.org/articles/vertebral-body-tethering-for-scoliosis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dirty="0"/>
              <a:t>Solving </a:t>
            </a:r>
            <a:br>
              <a:rPr lang="en-US" dirty="0"/>
            </a:br>
            <a:r>
              <a:rPr lang="en-US" dirty="0"/>
              <a:t>Children’s Scoliosis</a:t>
            </a:r>
            <a:endParaRPr dirty="0"/>
          </a:p>
        </p:txBody>
      </p:sp>
      <p:sp>
        <p:nvSpPr>
          <p:cNvPr id="102" name="Google Shape;102;p6"/>
          <p:cNvSpPr txBox="1"/>
          <p:nvPr/>
        </p:nvSpPr>
        <p:spPr>
          <a:xfrm>
            <a:off x="211084" y="6305696"/>
            <a:ext cx="898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Work Sans Medium"/>
              <a:buNone/>
            </a:pPr>
            <a:r>
              <a:rPr lang="en-US" sz="800" b="0" i="0" u="none" strike="noStrike" cap="none" dirty="0">
                <a:solidFill>
                  <a:schemeClr val="bg2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Incubated by</a:t>
            </a:r>
            <a:endParaRPr sz="800" b="0" i="0" u="none" strike="noStrike" cap="none" dirty="0">
              <a:solidFill>
                <a:schemeClr val="bg2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pic>
        <p:nvPicPr>
          <p:cNvPr id="103" name="Google Shape;103;p6"/>
          <p:cNvPicPr preferRelativeResize="0"/>
          <p:nvPr/>
        </p:nvPicPr>
        <p:blipFill rotWithShape="1">
          <a:blip r:embed="rId3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988031" y="6301907"/>
            <a:ext cx="1086982" cy="192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599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" y="985525"/>
            <a:ext cx="12188950" cy="586593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/>
          <p:nvPr/>
        </p:nvSpPr>
        <p:spPr>
          <a:xfrm>
            <a:off x="3050" y="987550"/>
            <a:ext cx="12192000" cy="5880735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4310743" y="985520"/>
            <a:ext cx="7881257" cy="5872480"/>
          </a:xfrm>
          <a:prstGeom prst="rect">
            <a:avLst/>
          </a:prstGeom>
          <a:solidFill>
            <a:schemeClr val="accent1">
              <a:lumMod val="75000"/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112" name="Google Shape;112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 Mission</a:t>
            </a: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4795380" y="2462349"/>
            <a:ext cx="626743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Develop novel technologies focusing on </a:t>
            </a:r>
            <a:r>
              <a:rPr lang="en-US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non-fusion scoliosis correction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allowing for non-surgical dynamic adjustment of implants over time.</a:t>
            </a: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7"/>
          <p:cNvGrpSpPr/>
          <p:nvPr/>
        </p:nvGrpSpPr>
        <p:grpSpPr>
          <a:xfrm>
            <a:off x="511571" y="1421829"/>
            <a:ext cx="3567453" cy="3567453"/>
            <a:chOff x="893213" y="827849"/>
            <a:chExt cx="3567453" cy="3567453"/>
          </a:xfrm>
        </p:grpSpPr>
        <p:grpSp>
          <p:nvGrpSpPr>
            <p:cNvPr id="165" name="Google Shape;165;p7"/>
            <p:cNvGrpSpPr/>
            <p:nvPr/>
          </p:nvGrpSpPr>
          <p:grpSpPr>
            <a:xfrm>
              <a:off x="893213" y="827849"/>
              <a:ext cx="3567453" cy="3567453"/>
              <a:chOff x="1143323" y="1150069"/>
              <a:chExt cx="3067231" cy="3067231"/>
            </a:xfrm>
          </p:grpSpPr>
          <p:grpSp>
            <p:nvGrpSpPr>
              <p:cNvPr id="166" name="Google Shape;166;p7"/>
              <p:cNvGrpSpPr/>
              <p:nvPr/>
            </p:nvGrpSpPr>
            <p:grpSpPr>
              <a:xfrm rot="5400000">
                <a:off x="1720448" y="1727193"/>
                <a:ext cx="1912983" cy="1912983"/>
                <a:chOff x="1720447" y="1727193"/>
                <a:chExt cx="1912983" cy="1912983"/>
              </a:xfrm>
            </p:grpSpPr>
            <p:sp>
              <p:nvSpPr>
                <p:cNvPr id="167" name="Google Shape;167;p7"/>
                <p:cNvSpPr/>
                <p:nvPr/>
              </p:nvSpPr>
              <p:spPr>
                <a:xfrm>
                  <a:off x="1867728" y="1874474"/>
                  <a:ext cx="1618422" cy="1618422"/>
                </a:xfrm>
                <a:prstGeom prst="ellipse">
                  <a:avLst/>
                </a:prstGeom>
                <a:solidFill>
                  <a:schemeClr val="lt1">
                    <a:alpha val="80000"/>
                  </a:schemeClr>
                </a:solidFill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168;p7"/>
                <p:cNvSpPr/>
                <p:nvPr/>
              </p:nvSpPr>
              <p:spPr>
                <a:xfrm>
                  <a:off x="1720447" y="1727193"/>
                  <a:ext cx="1912983" cy="1912983"/>
                </a:xfrm>
                <a:prstGeom prst="arc">
                  <a:avLst>
                    <a:gd name="adj1" fmla="val 18155079"/>
                    <a:gd name="adj2" fmla="val 14838221"/>
                  </a:avLst>
                </a:prstGeom>
                <a:noFill/>
                <a:ln w="1270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9" name="Google Shape;169;p7"/>
              <p:cNvSpPr/>
              <p:nvPr/>
            </p:nvSpPr>
            <p:spPr>
              <a:xfrm rot="2700000">
                <a:off x="1592509" y="1599255"/>
                <a:ext cx="2168860" cy="2168860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 w="127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0" name="Google Shape;170;p7"/>
            <p:cNvGrpSpPr/>
            <p:nvPr/>
          </p:nvGrpSpPr>
          <p:grpSpPr>
            <a:xfrm>
              <a:off x="2177577" y="2113100"/>
              <a:ext cx="998724" cy="996950"/>
              <a:chOff x="1406" y="1365"/>
              <a:chExt cx="563" cy="562"/>
            </a:xfrm>
          </p:grpSpPr>
          <p:sp>
            <p:nvSpPr>
              <p:cNvPr id="171" name="Google Shape;171;p7"/>
              <p:cNvSpPr/>
              <p:nvPr/>
            </p:nvSpPr>
            <p:spPr>
              <a:xfrm>
                <a:off x="1406" y="1365"/>
                <a:ext cx="563" cy="562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1014" extrusionOk="0">
                    <a:moveTo>
                      <a:pt x="23" y="719"/>
                    </a:moveTo>
                    <a:cubicBezTo>
                      <a:pt x="295" y="719"/>
                      <a:pt x="295" y="719"/>
                      <a:pt x="295" y="719"/>
                    </a:cubicBezTo>
                    <a:cubicBezTo>
                      <a:pt x="295" y="991"/>
                      <a:pt x="295" y="991"/>
                      <a:pt x="295" y="991"/>
                    </a:cubicBezTo>
                    <a:cubicBezTo>
                      <a:pt x="295" y="1004"/>
                      <a:pt x="305" y="1014"/>
                      <a:pt x="318" y="1014"/>
                    </a:cubicBezTo>
                    <a:cubicBezTo>
                      <a:pt x="696" y="1014"/>
                      <a:pt x="696" y="1014"/>
                      <a:pt x="696" y="1014"/>
                    </a:cubicBezTo>
                    <a:cubicBezTo>
                      <a:pt x="709" y="1014"/>
                      <a:pt x="719" y="1004"/>
                      <a:pt x="719" y="991"/>
                    </a:cubicBezTo>
                    <a:cubicBezTo>
                      <a:pt x="719" y="719"/>
                      <a:pt x="719" y="719"/>
                      <a:pt x="719" y="719"/>
                    </a:cubicBezTo>
                    <a:cubicBezTo>
                      <a:pt x="991" y="719"/>
                      <a:pt x="991" y="719"/>
                      <a:pt x="991" y="719"/>
                    </a:cubicBezTo>
                    <a:cubicBezTo>
                      <a:pt x="1004" y="719"/>
                      <a:pt x="1014" y="709"/>
                      <a:pt x="1014" y="696"/>
                    </a:cubicBezTo>
                    <a:cubicBezTo>
                      <a:pt x="1014" y="318"/>
                      <a:pt x="1014" y="318"/>
                      <a:pt x="1014" y="318"/>
                    </a:cubicBezTo>
                    <a:cubicBezTo>
                      <a:pt x="1014" y="305"/>
                      <a:pt x="1004" y="295"/>
                      <a:pt x="991" y="295"/>
                    </a:cubicBezTo>
                    <a:cubicBezTo>
                      <a:pt x="719" y="295"/>
                      <a:pt x="719" y="295"/>
                      <a:pt x="719" y="295"/>
                    </a:cubicBezTo>
                    <a:cubicBezTo>
                      <a:pt x="719" y="23"/>
                      <a:pt x="719" y="23"/>
                      <a:pt x="719" y="23"/>
                    </a:cubicBezTo>
                    <a:cubicBezTo>
                      <a:pt x="719" y="10"/>
                      <a:pt x="709" y="0"/>
                      <a:pt x="696" y="0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05" y="0"/>
                      <a:pt x="295" y="10"/>
                      <a:pt x="295" y="23"/>
                    </a:cubicBezTo>
                    <a:cubicBezTo>
                      <a:pt x="295" y="295"/>
                      <a:pt x="295" y="295"/>
                      <a:pt x="295" y="295"/>
                    </a:cubicBezTo>
                    <a:cubicBezTo>
                      <a:pt x="23" y="295"/>
                      <a:pt x="23" y="295"/>
                      <a:pt x="23" y="295"/>
                    </a:cubicBezTo>
                    <a:cubicBezTo>
                      <a:pt x="10" y="295"/>
                      <a:pt x="0" y="305"/>
                      <a:pt x="0" y="318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709"/>
                      <a:pt x="10" y="719"/>
                      <a:pt x="23" y="719"/>
                    </a:cubicBezTo>
                    <a:close/>
                    <a:moveTo>
                      <a:pt x="389" y="375"/>
                    </a:moveTo>
                    <a:cubicBezTo>
                      <a:pt x="401" y="371"/>
                      <a:pt x="414" y="369"/>
                      <a:pt x="427" y="369"/>
                    </a:cubicBezTo>
                    <a:cubicBezTo>
                      <a:pt x="427" y="369"/>
                      <a:pt x="427" y="369"/>
                      <a:pt x="427" y="369"/>
                    </a:cubicBezTo>
                    <a:cubicBezTo>
                      <a:pt x="456" y="369"/>
                      <a:pt x="485" y="378"/>
                      <a:pt x="507" y="396"/>
                    </a:cubicBezTo>
                    <a:cubicBezTo>
                      <a:pt x="539" y="370"/>
                      <a:pt x="585" y="362"/>
                      <a:pt x="626" y="375"/>
                    </a:cubicBezTo>
                    <a:cubicBezTo>
                      <a:pt x="675" y="391"/>
                      <a:pt x="715" y="443"/>
                      <a:pt x="703" y="519"/>
                    </a:cubicBezTo>
                    <a:cubicBezTo>
                      <a:pt x="695" y="574"/>
                      <a:pt x="653" y="608"/>
                      <a:pt x="615" y="639"/>
                    </a:cubicBezTo>
                    <a:cubicBezTo>
                      <a:pt x="578" y="670"/>
                      <a:pt x="543" y="699"/>
                      <a:pt x="530" y="735"/>
                    </a:cubicBezTo>
                    <a:cubicBezTo>
                      <a:pt x="528" y="744"/>
                      <a:pt x="519" y="752"/>
                      <a:pt x="510" y="753"/>
                    </a:cubicBezTo>
                    <a:cubicBezTo>
                      <a:pt x="509" y="753"/>
                      <a:pt x="509" y="753"/>
                      <a:pt x="509" y="753"/>
                    </a:cubicBezTo>
                    <a:cubicBezTo>
                      <a:pt x="508" y="753"/>
                      <a:pt x="508" y="753"/>
                      <a:pt x="507" y="753"/>
                    </a:cubicBezTo>
                    <a:cubicBezTo>
                      <a:pt x="507" y="753"/>
                      <a:pt x="507" y="753"/>
                      <a:pt x="506" y="753"/>
                    </a:cubicBezTo>
                    <a:cubicBezTo>
                      <a:pt x="506" y="753"/>
                      <a:pt x="506" y="753"/>
                      <a:pt x="506" y="753"/>
                    </a:cubicBezTo>
                    <a:cubicBezTo>
                      <a:pt x="495" y="752"/>
                      <a:pt x="487" y="744"/>
                      <a:pt x="485" y="735"/>
                    </a:cubicBezTo>
                    <a:cubicBezTo>
                      <a:pt x="472" y="699"/>
                      <a:pt x="437" y="670"/>
                      <a:pt x="399" y="639"/>
                    </a:cubicBezTo>
                    <a:cubicBezTo>
                      <a:pt x="361" y="608"/>
                      <a:pt x="319" y="574"/>
                      <a:pt x="311" y="519"/>
                    </a:cubicBezTo>
                    <a:cubicBezTo>
                      <a:pt x="299" y="443"/>
                      <a:pt x="339" y="391"/>
                      <a:pt x="389" y="3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7"/>
              <p:cNvSpPr/>
              <p:nvPr/>
            </p:nvSpPr>
            <p:spPr>
              <a:xfrm>
                <a:off x="1599" y="1591"/>
                <a:ext cx="177" cy="150"/>
              </a:xfrm>
              <a:custGeom>
                <a:avLst/>
                <a:gdLst/>
                <a:ahLst/>
                <a:cxnLst/>
                <a:rect l="l" t="t" r="r" b="b"/>
                <a:pathLst>
                  <a:path w="319" h="271" extrusionOk="0">
                    <a:moveTo>
                      <a:pt x="9" y="103"/>
                    </a:moveTo>
                    <a:cubicBezTo>
                      <a:pt x="14" y="137"/>
                      <a:pt x="43" y="164"/>
                      <a:pt x="81" y="195"/>
                    </a:cubicBezTo>
                    <a:cubicBezTo>
                      <a:pt x="107" y="217"/>
                      <a:pt x="137" y="240"/>
                      <a:pt x="159" y="271"/>
                    </a:cubicBezTo>
                    <a:cubicBezTo>
                      <a:pt x="181" y="240"/>
                      <a:pt x="211" y="217"/>
                      <a:pt x="238" y="195"/>
                    </a:cubicBezTo>
                    <a:cubicBezTo>
                      <a:pt x="275" y="164"/>
                      <a:pt x="305" y="137"/>
                      <a:pt x="310" y="103"/>
                    </a:cubicBezTo>
                    <a:cubicBezTo>
                      <a:pt x="319" y="44"/>
                      <a:pt x="295" y="20"/>
                      <a:pt x="264" y="10"/>
                    </a:cubicBezTo>
                    <a:cubicBezTo>
                      <a:pt x="233" y="0"/>
                      <a:pt x="194" y="11"/>
                      <a:pt x="178" y="34"/>
                    </a:cubicBezTo>
                    <a:cubicBezTo>
                      <a:pt x="177" y="37"/>
                      <a:pt x="175" y="39"/>
                      <a:pt x="172" y="40"/>
                    </a:cubicBezTo>
                    <a:cubicBezTo>
                      <a:pt x="162" y="47"/>
                      <a:pt x="148" y="45"/>
                      <a:pt x="140" y="34"/>
                    </a:cubicBezTo>
                    <a:cubicBezTo>
                      <a:pt x="128" y="17"/>
                      <a:pt x="103" y="7"/>
                      <a:pt x="79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0" y="6"/>
                      <a:pt x="62" y="8"/>
                      <a:pt x="54" y="10"/>
                    </a:cubicBezTo>
                    <a:cubicBezTo>
                      <a:pt x="24" y="20"/>
                      <a:pt x="0" y="44"/>
                      <a:pt x="9" y="103"/>
                    </a:cubicBezTo>
                    <a:cubicBezTo>
                      <a:pt x="9" y="103"/>
                      <a:pt x="9" y="103"/>
                      <a:pt x="9" y="1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8" name="Google Shape;12;p1">
            <a:extLst>
              <a:ext uri="{FF2B5EF4-FFF2-40B4-BE49-F238E27FC236}">
                <a16:creationId xmlns:a16="http://schemas.microsoft.com/office/drawing/2014/main" id="{3F10EA55-3678-4E99-8FBA-774D6095FE8E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13;p1">
            <a:extLst>
              <a:ext uri="{FF2B5EF4-FFF2-40B4-BE49-F238E27FC236}">
                <a16:creationId xmlns:a16="http://schemas.microsoft.com/office/drawing/2014/main" id="{78C8DE08-0E1A-4421-AC63-563455AD1D83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14;p1">
            <a:extLst>
              <a:ext uri="{FF2B5EF4-FFF2-40B4-BE49-F238E27FC236}">
                <a16:creationId xmlns:a16="http://schemas.microsoft.com/office/drawing/2014/main" id="{5F84DD5C-7B61-424F-A527-A4F3294E90F1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6190245-70F5-4C2A-A4F5-E491033CCA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50000"/>
          </a:blip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 txBox="1">
            <a:spLocks noGrp="1"/>
          </p:cNvSpPr>
          <p:nvPr>
            <p:ph type="title"/>
          </p:nvPr>
        </p:nvSpPr>
        <p:spPr>
          <a:xfrm>
            <a:off x="381000" y="27432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Problem</a:t>
            </a:r>
            <a:endParaRPr/>
          </a:p>
        </p:txBody>
      </p:sp>
      <p:sp>
        <p:nvSpPr>
          <p:cNvPr id="182" name="Google Shape;182;p8"/>
          <p:cNvSpPr/>
          <p:nvPr/>
        </p:nvSpPr>
        <p:spPr>
          <a:xfrm>
            <a:off x="354813" y="4724637"/>
            <a:ext cx="11322600" cy="11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u="sng" dirty="0"/>
              <a:t>Definition:</a:t>
            </a:r>
            <a:r>
              <a:rPr lang="en-US" sz="1100" dirty="0"/>
              <a:t> 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1" dirty="0"/>
              <a:t>Cobb angle</a:t>
            </a:r>
            <a:r>
              <a:rPr lang="en-US" sz="1100" dirty="0"/>
              <a:t> is a term that means the degree of curvature. The Cobb is used to measure the magnitude of spinal deformities, especially in the case of scoliosis.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1" dirty="0"/>
              <a:t>Scoliosis </a:t>
            </a:r>
            <a:r>
              <a:rPr lang="en-US" sz="1100" dirty="0"/>
              <a:t>is considered any lateral (sideways) curvature of the spine that is at least 10 degrees as measured by the Cobb angle, which is found by examining an x-ray of the back.</a:t>
            </a: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100"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183" name="Google Shape;183;p8"/>
          <p:cNvSpPr txBox="1"/>
          <p:nvPr/>
        </p:nvSpPr>
        <p:spPr>
          <a:xfrm>
            <a:off x="4342889" y="2021663"/>
            <a:ext cx="28263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u="sng" dirty="0"/>
              <a:t>Moderate scoliosis</a:t>
            </a:r>
            <a:endParaRPr sz="2000" b="1" u="sng" dirty="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25- to 39-degree Cobb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Treatment: </a:t>
            </a:r>
            <a:r>
              <a:rPr lang="en-US" sz="1800" b="1" dirty="0">
                <a:solidFill>
                  <a:srgbClr val="FF0000"/>
                </a:solidFill>
              </a:rPr>
              <a:t>Bracing</a:t>
            </a:r>
            <a:endParaRPr sz="1800" b="1" dirty="0">
              <a:solidFill>
                <a:srgbClr val="FF0000"/>
              </a:solidFill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654888" y="2021663"/>
            <a:ext cx="28263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u="sng" dirty="0"/>
              <a:t>Mild scoliosis</a:t>
            </a:r>
            <a:endParaRPr sz="2000" b="1" u="sng" dirty="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10- to 24-degree Cobb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Treatment: Monitoring</a:t>
            </a:r>
            <a:endParaRPr sz="1600" dirty="0"/>
          </a:p>
        </p:txBody>
      </p:sp>
      <p:sp>
        <p:nvSpPr>
          <p:cNvPr id="185" name="Google Shape;185;p8"/>
          <p:cNvSpPr txBox="1"/>
          <p:nvPr/>
        </p:nvSpPr>
        <p:spPr>
          <a:xfrm>
            <a:off x="8097625" y="2021663"/>
            <a:ext cx="3710400" cy="15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u="sng" dirty="0"/>
              <a:t>Severe </a:t>
            </a:r>
            <a:r>
              <a:rPr lang="en-US" sz="2000" b="1" u="sng" dirty="0" err="1"/>
              <a:t>scoiliosis</a:t>
            </a:r>
            <a:endParaRPr sz="2000" b="1" u="sng" dirty="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&gt; 40- to 50-degree Cobb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Treatment: </a:t>
            </a:r>
            <a:r>
              <a:rPr lang="en-US" sz="1800" b="1" dirty="0">
                <a:solidFill>
                  <a:srgbClr val="FF0000"/>
                </a:solidFill>
              </a:rPr>
              <a:t>Fusion</a:t>
            </a:r>
            <a:endParaRPr sz="1800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dirty="0"/>
          </a:p>
        </p:txBody>
      </p:sp>
      <p:pic>
        <p:nvPicPr>
          <p:cNvPr id="186" name="Google Shape;18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287" y="3244813"/>
            <a:ext cx="1709056" cy="147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0323" y="3244813"/>
            <a:ext cx="2027676" cy="147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52581" y="3278285"/>
            <a:ext cx="2027675" cy="14798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/>
          <p:nvPr/>
        </p:nvSpPr>
        <p:spPr>
          <a:xfrm>
            <a:off x="413897" y="973375"/>
            <a:ext cx="118926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2"/>
                </a:solidFill>
              </a:rPr>
              <a:t>Scoliosis affects 2-3% of the population, or an estimated</a:t>
            </a:r>
            <a:r>
              <a:rPr lang="en-US" sz="2400" b="1" dirty="0">
                <a:solidFill>
                  <a:schemeClr val="dk2"/>
                </a:solidFill>
              </a:rPr>
              <a:t> 6-9 million people</a:t>
            </a:r>
            <a:r>
              <a:rPr lang="en-US" sz="2400" dirty="0">
                <a:solidFill>
                  <a:schemeClr val="dk2"/>
                </a:solidFill>
              </a:rPr>
              <a:t> in the U.S.</a:t>
            </a:r>
            <a:r>
              <a:rPr lang="en-US" sz="2400" baseline="30000" dirty="0">
                <a:solidFill>
                  <a:schemeClr val="dk2"/>
                </a:solidFill>
              </a:rPr>
              <a:t>1</a:t>
            </a:r>
            <a:endParaRPr sz="2400" baseline="30000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solidFill>
                <a:schemeClr val="dk2"/>
              </a:solidFill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654900" y="5774225"/>
            <a:ext cx="90567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114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AutoNum type="arabicPeriod"/>
            </a:pPr>
            <a:r>
              <a:rPr lang="en-US" sz="900" dirty="0"/>
              <a:t>“Scoliosis.” </a:t>
            </a:r>
            <a:r>
              <a:rPr lang="en-US" sz="900" i="1" dirty="0"/>
              <a:t>AANS</a:t>
            </a:r>
            <a:r>
              <a:rPr lang="en-US" sz="900" dirty="0"/>
              <a:t>, American Association of Neurological Surgeons, </a:t>
            </a:r>
            <a:r>
              <a:rPr lang="en-US" sz="900" u="sng" dirty="0">
                <a:hlinkClick r:id="rId6"/>
              </a:rPr>
              <a:t>www.aans.org/Patients/Neurosurgical-Conditions-and-Treatments/Scoliosis</a:t>
            </a:r>
            <a:r>
              <a:rPr lang="en-US" sz="900" dirty="0"/>
              <a:t>. </a:t>
            </a:r>
            <a:endParaRPr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5525"/>
            <a:ext cx="12188950" cy="586593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/>
          <p:nvPr/>
        </p:nvSpPr>
        <p:spPr>
          <a:xfrm>
            <a:off x="0" y="985521"/>
            <a:ext cx="12192000" cy="1043400"/>
          </a:xfrm>
          <a:prstGeom prst="rect">
            <a:avLst/>
          </a:prstGeom>
          <a:solidFill>
            <a:schemeClr val="accent1">
              <a:alpha val="6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</a:pPr>
            <a:endParaRPr/>
          </a:p>
        </p:txBody>
      </p:sp>
      <p:sp>
        <p:nvSpPr>
          <p:cNvPr id="198" name="Google Shape;198;p9"/>
          <p:cNvSpPr txBox="1">
            <a:spLocks noGrp="1"/>
          </p:cNvSpPr>
          <p:nvPr>
            <p:ph type="title"/>
          </p:nvPr>
        </p:nvSpPr>
        <p:spPr>
          <a:xfrm>
            <a:off x="379475" y="119627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>
                <a:solidFill>
                  <a:srgbClr val="FFFFFF"/>
                </a:solidFill>
              </a:rPr>
              <a:t>Current Pediatric Scoliosis Treatment Options - Bracing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8" name="Google Shape;208;p9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11430000" cy="6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Problem</a:t>
            </a: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432318" y="2028913"/>
            <a:ext cx="11750040" cy="483489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1605693" y="4424237"/>
            <a:ext cx="33138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Bracing</a:t>
            </a:r>
            <a:endParaRPr sz="2400"/>
          </a:p>
        </p:txBody>
      </p:sp>
      <p:sp>
        <p:nvSpPr>
          <p:cNvPr id="205" name="Google Shape;205;p9"/>
          <p:cNvSpPr/>
          <p:nvPr/>
        </p:nvSpPr>
        <p:spPr>
          <a:xfrm>
            <a:off x="6096000" y="2456150"/>
            <a:ext cx="4526100" cy="29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1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For scoliosis patients with Cobb 25-39°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accent4"/>
                </a:solidFill>
                <a:sym typeface="Arial"/>
              </a:rPr>
              <a:t>Start bracing as early as 2 years old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Bracing Limitations</a:t>
            </a:r>
            <a:endParaRPr sz="1800" dirty="0"/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Poor Compliance (50%)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Rarely straighten spine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Multi-year treatment</a:t>
            </a:r>
            <a:endParaRPr sz="1800" dirty="0">
              <a:solidFill>
                <a:schemeClr val="accent4"/>
              </a:solidFill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2050900" y="2118225"/>
            <a:ext cx="2423400" cy="2216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l="-13389" t="-37078" r="-2939" b="-18249"/>
            </a:stretch>
          </a:blip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2;p1">
            <a:extLst>
              <a:ext uri="{FF2B5EF4-FFF2-40B4-BE49-F238E27FC236}">
                <a16:creationId xmlns:a16="http://schemas.microsoft.com/office/drawing/2014/main" id="{6B31EE23-A8A2-46DE-83A6-82294BE939E9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3;p1">
            <a:extLst>
              <a:ext uri="{FF2B5EF4-FFF2-40B4-BE49-F238E27FC236}">
                <a16:creationId xmlns:a16="http://schemas.microsoft.com/office/drawing/2014/main" id="{9C8D0400-09F3-4476-8DB3-EC55BA40B711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4;p1">
            <a:extLst>
              <a:ext uri="{FF2B5EF4-FFF2-40B4-BE49-F238E27FC236}">
                <a16:creationId xmlns:a16="http://schemas.microsoft.com/office/drawing/2014/main" id="{4B8E0843-1428-40FC-BA01-4D467C56BCAF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EB5134-44AE-424F-A3B7-803DD59D05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5525"/>
            <a:ext cx="12188950" cy="5865932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0"/>
          <p:cNvSpPr/>
          <p:nvPr/>
        </p:nvSpPr>
        <p:spPr>
          <a:xfrm>
            <a:off x="0" y="985521"/>
            <a:ext cx="12192000" cy="1043400"/>
          </a:xfrm>
          <a:prstGeom prst="rect">
            <a:avLst/>
          </a:prstGeom>
          <a:solidFill>
            <a:schemeClr val="accent1">
              <a:alpha val="6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432318" y="2028913"/>
            <a:ext cx="11756632" cy="483489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5824600" y="2217950"/>
            <a:ext cx="5709000" cy="3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1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For scoliosis patients with </a:t>
            </a:r>
            <a:r>
              <a:rPr lang="en-US" sz="1800" b="0" i="0" u="none" strike="noStrike" cap="none" dirty="0">
                <a:solidFill>
                  <a:schemeClr val="accent4"/>
                </a:solidFill>
                <a:sym typeface="Arial"/>
              </a:rPr>
              <a:t>Cobb &gt; 40-50°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Fusion on </a:t>
            </a:r>
            <a:r>
              <a:rPr lang="en-US" sz="1800" b="0" i="0" u="none" strike="noStrike" cap="none" dirty="0">
                <a:solidFill>
                  <a:schemeClr val="accent4"/>
                </a:solidFill>
                <a:sym typeface="Arial"/>
              </a:rPr>
              <a:t>early onset scoliosis and adolescent idiopathic scoliosis (AIS) patients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3" indent="-21463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Fusion limitations</a:t>
            </a:r>
            <a:endParaRPr sz="1800" dirty="0"/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4+ hour surgery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Fusion is irreversible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Complications, infections, failures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Limiting motion for life</a:t>
            </a:r>
            <a:endParaRPr sz="1800" dirty="0">
              <a:solidFill>
                <a:schemeClr val="accent4"/>
              </a:solidFill>
            </a:endParaRPr>
          </a:p>
          <a:p>
            <a:pPr marL="457200" marR="0" lvl="3" indent="-31877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–"/>
            </a:pPr>
            <a:r>
              <a:rPr lang="en-US" sz="1800" i="0" u="none" strike="noStrike" cap="none" dirty="0">
                <a:solidFill>
                  <a:schemeClr val="accent4"/>
                </a:solidFill>
              </a:rPr>
              <a:t>Adjacent segment disease</a:t>
            </a:r>
            <a:r>
              <a:rPr lang="en-US" sz="1800" dirty="0">
                <a:solidFill>
                  <a:schemeClr val="accent4"/>
                </a:solidFill>
              </a:rPr>
              <a:t>: </a:t>
            </a:r>
            <a:r>
              <a:rPr lang="en-US" i="1" dirty="0">
                <a:solidFill>
                  <a:schemeClr val="accent4"/>
                </a:solidFill>
              </a:rPr>
              <a:t>illnesses caused around a fusion site. Most commonly occurs due to physical stress on surrounding spinal segments after a fusion operation</a:t>
            </a:r>
            <a:endParaRPr i="1" dirty="0">
              <a:solidFill>
                <a:schemeClr val="accent4"/>
              </a:solidFill>
            </a:endParaRPr>
          </a:p>
        </p:txBody>
      </p:sp>
      <p:sp>
        <p:nvSpPr>
          <p:cNvPr id="226" name="Google Shape;226;p10"/>
          <p:cNvSpPr txBox="1">
            <a:spLocks noGrp="1"/>
          </p:cNvSpPr>
          <p:nvPr>
            <p:ph type="title"/>
          </p:nvPr>
        </p:nvSpPr>
        <p:spPr>
          <a:xfrm>
            <a:off x="379475" y="119627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>
                <a:solidFill>
                  <a:srgbClr val="FFFFFF"/>
                </a:solidFill>
              </a:rPr>
              <a:t>Current Pediatric Scoliosis Treatment Options - Fusion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7" name="Google Shape;227;p10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11430000" cy="6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Problem</a:t>
            </a:r>
            <a:endParaRPr/>
          </a:p>
        </p:txBody>
      </p:sp>
      <p:sp>
        <p:nvSpPr>
          <p:cNvPr id="228" name="Google Shape;228;p10"/>
          <p:cNvSpPr txBox="1"/>
          <p:nvPr/>
        </p:nvSpPr>
        <p:spPr>
          <a:xfrm>
            <a:off x="5090875" y="6117975"/>
            <a:ext cx="43767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AutoNum type="arabicPeriod"/>
            </a:pPr>
            <a:r>
              <a:rPr lang="en-US" sz="900"/>
              <a:t>Alli, Renee A. “What's the Treatment for Scoliosis?” </a:t>
            </a:r>
            <a:r>
              <a:rPr lang="en-US" sz="900" i="1"/>
              <a:t>WebMD</a:t>
            </a:r>
            <a:r>
              <a:rPr lang="en-US" sz="900"/>
              <a:t>, WebMD, 26 Oct. 2018, www.webmd.com/back-pain/treatment-for-scoliosis#1.</a:t>
            </a:r>
            <a:endParaRPr sz="900"/>
          </a:p>
        </p:txBody>
      </p:sp>
      <p:sp>
        <p:nvSpPr>
          <p:cNvPr id="17" name="Google Shape;12;p1">
            <a:extLst>
              <a:ext uri="{FF2B5EF4-FFF2-40B4-BE49-F238E27FC236}">
                <a16:creationId xmlns:a16="http://schemas.microsoft.com/office/drawing/2014/main" id="{69331932-57F1-44B1-8215-EEF1366FEFE9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3;p1">
            <a:extLst>
              <a:ext uri="{FF2B5EF4-FFF2-40B4-BE49-F238E27FC236}">
                <a16:creationId xmlns:a16="http://schemas.microsoft.com/office/drawing/2014/main" id="{C5EBEFC0-C7EE-44CC-B1C1-FE1033C9FD5E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4;p1">
            <a:extLst>
              <a:ext uri="{FF2B5EF4-FFF2-40B4-BE49-F238E27FC236}">
                <a16:creationId xmlns:a16="http://schemas.microsoft.com/office/drawing/2014/main" id="{D8556F41-C0B9-4F61-8321-13C8780E625A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1CCAA75-EEFB-43C9-8548-7DC15F5512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  <p:pic>
        <p:nvPicPr>
          <p:cNvPr id="3" name="Picture 2" descr="A picture containing indoor, monitor, sitting, computer&#10;&#10;Description automatically generated">
            <a:extLst>
              <a:ext uri="{FF2B5EF4-FFF2-40B4-BE49-F238E27FC236}">
                <a16:creationId xmlns:a16="http://schemas.microsoft.com/office/drawing/2014/main" id="{BEC8FB6A-4485-4EF8-88D5-092DD464A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93" y="2432813"/>
            <a:ext cx="5727657" cy="35797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5525"/>
            <a:ext cx="12188950" cy="586593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1"/>
          <p:cNvSpPr/>
          <p:nvPr/>
        </p:nvSpPr>
        <p:spPr>
          <a:xfrm>
            <a:off x="0" y="985521"/>
            <a:ext cx="12192000" cy="1043391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</a:pPr>
            <a:endParaRPr/>
          </a:p>
        </p:txBody>
      </p:sp>
      <p:sp>
        <p:nvSpPr>
          <p:cNvPr id="246" name="Google Shape;246;p11"/>
          <p:cNvSpPr txBox="1">
            <a:spLocks noGrp="1"/>
          </p:cNvSpPr>
          <p:nvPr>
            <p:ph type="title"/>
          </p:nvPr>
        </p:nvSpPr>
        <p:spPr>
          <a:xfrm>
            <a:off x="379475" y="119627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>
                <a:solidFill>
                  <a:srgbClr val="FFFFFF"/>
                </a:solidFill>
              </a:rPr>
              <a:t>Current Pediatric Scoliosis Treatment Options - VBT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7" name="Google Shape;247;p11"/>
          <p:cNvSpPr txBox="1">
            <a:spLocks noGrp="1"/>
          </p:cNvSpPr>
          <p:nvPr>
            <p:ph type="title" idx="4294967295"/>
          </p:nvPr>
        </p:nvSpPr>
        <p:spPr>
          <a:xfrm>
            <a:off x="654898" y="274638"/>
            <a:ext cx="10775102" cy="6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 dirty="0"/>
              <a:t>Solution</a:t>
            </a:r>
            <a:endParaRPr dirty="0"/>
          </a:p>
        </p:txBody>
      </p:sp>
      <p:sp>
        <p:nvSpPr>
          <p:cNvPr id="236" name="Google Shape;236;p11"/>
          <p:cNvSpPr/>
          <p:nvPr/>
        </p:nvSpPr>
        <p:spPr>
          <a:xfrm>
            <a:off x="432318" y="2028913"/>
            <a:ext cx="11750040" cy="483489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6878575" y="2118325"/>
            <a:ext cx="5134500" cy="3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Cobb &gt; 40°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0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For early onset scoliosis patients with skeletal growth remaining</a:t>
            </a:r>
          </a:p>
          <a:p>
            <a:pPr marL="182880" marR="0" lvl="0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Ages generally 8-12</a:t>
            </a:r>
          </a:p>
          <a:p>
            <a:pPr marL="182880" marR="0" lvl="0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Procedure currently performed by 15-20 surgeons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0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b="1" dirty="0">
                <a:solidFill>
                  <a:schemeClr val="accent1"/>
                </a:solidFill>
              </a:rPr>
              <a:t>Limitations</a:t>
            </a:r>
            <a:endParaRPr sz="1800" b="1" dirty="0">
              <a:solidFill>
                <a:schemeClr val="accent1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-"/>
            </a:pPr>
            <a:r>
              <a:rPr lang="en-US" sz="1800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No ability to adjust tether.  Over-correction can result.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-"/>
            </a:pPr>
            <a:r>
              <a:rPr lang="en-US" sz="1800" dirty="0">
                <a:solidFill>
                  <a:schemeClr val="accent4"/>
                </a:solidFill>
              </a:rPr>
              <a:t>Tethers break – 10% breakage rate per data submitted to FDA</a:t>
            </a:r>
            <a:endParaRPr lang="en-US" sz="1800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</a:pPr>
            <a:endParaRPr lang="en-US" sz="1800" b="1" dirty="0">
              <a:latin typeface="Arial"/>
              <a:ea typeface="Arial"/>
              <a:cs typeface="Arial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-"/>
            </a:pPr>
            <a:endParaRPr lang="en-US" sz="1800" dirty="0">
              <a:solidFill>
                <a:schemeClr val="accent4"/>
              </a:solidFill>
              <a:sym typeface="Arial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-"/>
            </a:pPr>
            <a:endParaRPr sz="1800" b="1" dirty="0">
              <a:solidFill>
                <a:schemeClr val="accent4"/>
              </a:solidFill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3445440" y="2070625"/>
            <a:ext cx="2099400" cy="2127600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2910262" y="3134425"/>
            <a:ext cx="4002962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</a:rPr>
              <a:t>Non-Fusion</a:t>
            </a:r>
            <a:endParaRPr sz="2400" b="1" dirty="0">
              <a:solidFill>
                <a:schemeClr val="accen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Vertebral Body Tethering (VBT) </a:t>
            </a:r>
            <a:endParaRPr sz="2400" b="1" dirty="0">
              <a:solidFill>
                <a:schemeClr val="accent1"/>
              </a:solidFill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5671800" y="6277775"/>
            <a:ext cx="42726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marR="0" lvl="0" indent="-107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AutoNum type="arabicPeriod"/>
            </a:pPr>
            <a:r>
              <a:rPr lang="en-US" sz="800"/>
              <a:t>Colduvell, Kathleen, “VBT - Revolutionary Treatment for Scoliosis”, Nurse.org, 5 Jan 2018, </a:t>
            </a:r>
            <a:r>
              <a:rPr lang="en-US" sz="800">
                <a:uFill>
                  <a:noFill/>
                </a:uFill>
                <a:hlinkClick r:id="rId4"/>
              </a:rPr>
              <a:t>https://nurse.org/articles/vertebral-body-tethering-for-scoliosis/</a:t>
            </a:r>
            <a:r>
              <a:rPr lang="en-US" sz="800"/>
              <a:t> </a:t>
            </a:r>
            <a:endParaRPr sz="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6DFA0A-BE44-4EA8-AA17-87E0638E8B66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17" name="Google Shape;12;p1">
              <a:extLst>
                <a:ext uri="{FF2B5EF4-FFF2-40B4-BE49-F238E27FC236}">
                  <a16:creationId xmlns:a16="http://schemas.microsoft.com/office/drawing/2014/main" id="{27FA7E25-09E1-4C5D-8369-77E285CD8130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;p1">
              <a:extLst>
                <a:ext uri="{FF2B5EF4-FFF2-40B4-BE49-F238E27FC236}">
                  <a16:creationId xmlns:a16="http://schemas.microsoft.com/office/drawing/2014/main" id="{156FBCB4-2C1F-4EDF-89D0-CC816E6E34F2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4;p1">
              <a:extLst>
                <a:ext uri="{FF2B5EF4-FFF2-40B4-BE49-F238E27FC236}">
                  <a16:creationId xmlns:a16="http://schemas.microsoft.com/office/drawing/2014/main" id="{C3F3C945-3A90-4FCF-8588-50F7935A92CD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8969B4D-90D3-4A79-BD22-5772E3D21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18F182F-9951-4541-A611-9FEC5A8D6C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02" y="2118213"/>
            <a:ext cx="2169551" cy="4552940"/>
          </a:xfrm>
          <a:prstGeom prst="rect">
            <a:avLst/>
          </a:prstGeom>
        </p:spPr>
      </p:pic>
      <p:sp>
        <p:nvSpPr>
          <p:cNvPr id="21" name="Google Shape;243;p11">
            <a:extLst>
              <a:ext uri="{FF2B5EF4-FFF2-40B4-BE49-F238E27FC236}">
                <a16:creationId xmlns:a16="http://schemas.microsoft.com/office/drawing/2014/main" id="{76047A61-A470-4A7A-A73E-2F803E2BF9A6}"/>
              </a:ext>
            </a:extLst>
          </p:cNvPr>
          <p:cNvSpPr/>
          <p:nvPr/>
        </p:nvSpPr>
        <p:spPr>
          <a:xfrm>
            <a:off x="3137090" y="4693097"/>
            <a:ext cx="4002962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Zimmer System recently approved by FDA under HDE Exemption.  Provides regulatory clarity</a:t>
            </a:r>
            <a:endParaRPr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1" descr="A group of people around a table&#10;&#10;Description generated with very high confidence">
            <a:extLst>
              <a:ext uri="{FF2B5EF4-FFF2-40B4-BE49-F238E27FC236}">
                <a16:creationId xmlns:a16="http://schemas.microsoft.com/office/drawing/2014/main" id="{E498CE77-2069-4C81-BBB1-6B5215BC2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61060" b="-2"/>
          <a:stretch/>
        </p:blipFill>
        <p:spPr>
          <a:xfrm>
            <a:off x="0" y="4417260"/>
            <a:ext cx="12192000" cy="2440740"/>
          </a:xfrm>
          <a:prstGeom prst="rect">
            <a:avLst/>
          </a:prstGeom>
        </p:spPr>
      </p:pic>
      <p:sp>
        <p:nvSpPr>
          <p:cNvPr id="213" name="Freeform: Shape 212">
            <a:extLst>
              <a:ext uri="{FF2B5EF4-FFF2-40B4-BE49-F238E27FC236}">
                <a16:creationId xmlns:a16="http://schemas.microsoft.com/office/drawing/2014/main" id="{4A450C3D-CFF1-416E-BF3F-7DFA356F3BD1}"/>
              </a:ext>
            </a:extLst>
          </p:cNvPr>
          <p:cNvSpPr/>
          <p:nvPr/>
        </p:nvSpPr>
        <p:spPr>
          <a:xfrm>
            <a:off x="-3047" y="4411858"/>
            <a:ext cx="12192000" cy="2440741"/>
          </a:xfrm>
          <a:custGeom>
            <a:avLst/>
            <a:gdLst>
              <a:gd name="connsiteX0" fmla="*/ 0 w 6096000"/>
              <a:gd name="connsiteY0" fmla="*/ 0 h 6858000"/>
              <a:gd name="connsiteX1" fmla="*/ 507580 w 6096000"/>
              <a:gd name="connsiteY1" fmla="*/ 0 h 6858000"/>
              <a:gd name="connsiteX2" fmla="*/ 2488138 w 6096000"/>
              <a:gd name="connsiteY2" fmla="*/ 0 h 6858000"/>
              <a:gd name="connsiteX3" fmla="*/ 6096000 w 6096000"/>
              <a:gd name="connsiteY3" fmla="*/ 0 h 6858000"/>
              <a:gd name="connsiteX4" fmla="*/ 6096000 w 6096000"/>
              <a:gd name="connsiteY4" fmla="*/ 6858000 h 6858000"/>
              <a:gd name="connsiteX5" fmla="*/ 2488138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6162C7-1BEE-4000-8796-5AD3A912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Founding Team – Experience in Orthopedic Implants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6809FC7-3BD5-4AFA-BDE8-B81E197993E9}"/>
              </a:ext>
            </a:extLst>
          </p:cNvPr>
          <p:cNvGrpSpPr/>
          <p:nvPr/>
        </p:nvGrpSpPr>
        <p:grpSpPr>
          <a:xfrm>
            <a:off x="381000" y="1213332"/>
            <a:ext cx="2582744" cy="1541341"/>
            <a:chOff x="381000" y="1213332"/>
            <a:chExt cx="2582744" cy="154134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FF21A12-4CE3-4B5E-B86D-B81A70CF1068}"/>
                </a:ext>
              </a:extLst>
            </p:cNvPr>
            <p:cNvGrpSpPr/>
            <p:nvPr/>
          </p:nvGrpSpPr>
          <p:grpSpPr>
            <a:xfrm>
              <a:off x="381000" y="1213332"/>
              <a:ext cx="1019175" cy="1019175"/>
              <a:chOff x="381000" y="1213332"/>
              <a:chExt cx="1019175" cy="1019175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69F98BC7-E371-4ADC-8428-BBE0B4C836FD}"/>
                  </a:ext>
                </a:extLst>
              </p:cNvPr>
              <p:cNvPicPr/>
              <p:nvPr/>
            </p:nvPicPr>
            <p:blipFill rotWithShape="1">
              <a:blip r:embed="rId3"/>
              <a:srcRect l="7266" t="3283" r="4098" b="13267"/>
              <a:stretch/>
            </p:blipFill>
            <p:spPr>
              <a:xfrm>
                <a:off x="510328" y="1342660"/>
                <a:ext cx="760518" cy="760518"/>
              </a:xfrm>
              <a:custGeom>
                <a:avLst/>
                <a:gdLst>
                  <a:gd name="connsiteX0" fmla="*/ 380259 w 760518"/>
                  <a:gd name="connsiteY0" fmla="*/ 0 h 760518"/>
                  <a:gd name="connsiteX1" fmla="*/ 760518 w 760518"/>
                  <a:gd name="connsiteY1" fmla="*/ 380259 h 760518"/>
                  <a:gd name="connsiteX2" fmla="*/ 380259 w 760518"/>
                  <a:gd name="connsiteY2" fmla="*/ 760518 h 760518"/>
                  <a:gd name="connsiteX3" fmla="*/ 0 w 760518"/>
                  <a:gd name="connsiteY3" fmla="*/ 380259 h 760518"/>
                  <a:gd name="connsiteX4" fmla="*/ 380259 w 760518"/>
                  <a:gd name="connsiteY4" fmla="*/ 0 h 76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518" h="760518">
                    <a:moveTo>
                      <a:pt x="380259" y="0"/>
                    </a:moveTo>
                    <a:cubicBezTo>
                      <a:pt x="590270" y="0"/>
                      <a:pt x="760518" y="170248"/>
                      <a:pt x="760518" y="380259"/>
                    </a:cubicBezTo>
                    <a:cubicBezTo>
                      <a:pt x="760518" y="590270"/>
                      <a:pt x="590270" y="760518"/>
                      <a:pt x="380259" y="760518"/>
                    </a:cubicBezTo>
                    <a:cubicBezTo>
                      <a:pt x="170248" y="760518"/>
                      <a:pt x="0" y="590270"/>
                      <a:pt x="0" y="380259"/>
                    </a:cubicBezTo>
                    <a:cubicBezTo>
                      <a:pt x="0" y="170248"/>
                      <a:pt x="170248" y="0"/>
                      <a:pt x="380259" y="0"/>
                    </a:cubicBezTo>
                    <a:close/>
                  </a:path>
                </a:pathLst>
              </a:custGeom>
              <a:ln w="12700">
                <a:solidFill>
                  <a:schemeClr val="accent2"/>
                </a:solidFill>
              </a:ln>
            </p:spPr>
          </p:pic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3DC7E5DD-32CF-490A-AF99-11C04733F376}"/>
                  </a:ext>
                </a:extLst>
              </p:cNvPr>
              <p:cNvSpPr/>
              <p:nvPr/>
            </p:nvSpPr>
            <p:spPr>
              <a:xfrm rot="5400000">
                <a:off x="441120" y="1273452"/>
                <a:ext cx="898935" cy="898935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Arc 9">
                <a:extLst>
                  <a:ext uri="{FF2B5EF4-FFF2-40B4-BE49-F238E27FC236}">
                    <a16:creationId xmlns:a16="http://schemas.microsoft.com/office/drawing/2014/main" id="{B350040C-C714-40AB-A0B8-330F550FE2CA}"/>
                  </a:ext>
                </a:extLst>
              </p:cNvPr>
              <p:cNvSpPr/>
              <p:nvPr/>
            </p:nvSpPr>
            <p:spPr>
              <a:xfrm rot="2700000">
                <a:off x="381000" y="1213332"/>
                <a:ext cx="1019175" cy="1019175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5BDB766-EF32-4D04-A3FB-84881B8644C8}"/>
                </a:ext>
              </a:extLst>
            </p:cNvPr>
            <p:cNvGrpSpPr/>
            <p:nvPr/>
          </p:nvGrpSpPr>
          <p:grpSpPr>
            <a:xfrm>
              <a:off x="1409264" y="1213332"/>
              <a:ext cx="1554480" cy="1541341"/>
              <a:chOff x="1480056" y="1270085"/>
              <a:chExt cx="1554480" cy="154134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66A1D6C-CC51-4393-95A2-D97F3967C8EF}"/>
                  </a:ext>
                </a:extLst>
              </p:cNvPr>
              <p:cNvSpPr/>
              <p:nvPr/>
            </p:nvSpPr>
            <p:spPr>
              <a:xfrm>
                <a:off x="1480056" y="1270085"/>
                <a:ext cx="1554480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AutoFit/>
              </a:bodyPr>
              <a:lstStyle/>
              <a:p>
                <a:pPr defTabSz="321457">
                  <a:spcBef>
                    <a:spcPts val="984"/>
                  </a:spcBef>
                  <a:defRPr sz="1800"/>
                </a:pPr>
                <a:r>
                  <a:rPr lang="en-US" sz="1200" b="1" dirty="0">
                    <a:solidFill>
                      <a:schemeClr val="tx1"/>
                    </a:solidFill>
                    <a:sym typeface="Arial"/>
                  </a:rPr>
                  <a:t>John Barrett </a:t>
                </a:r>
                <a:br>
                  <a:rPr lang="en-US" sz="1200" dirty="0">
                    <a:solidFill>
                      <a:schemeClr val="accent1"/>
                    </a:solidFill>
                    <a:sym typeface="Arial"/>
                  </a:rPr>
                </a:br>
                <a:r>
                  <a:rPr lang="en-US" sz="1200" dirty="0">
                    <a:solidFill>
                      <a:schemeClr val="accent3"/>
                    </a:solidFill>
                    <a:sym typeface="Arial"/>
                  </a:rPr>
                  <a:t>Founder and CEO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9D43FBEA-C5EF-4EB0-8F97-26F7343D6F32}"/>
                  </a:ext>
                </a:extLst>
              </p:cNvPr>
              <p:cNvSpPr/>
              <p:nvPr/>
            </p:nvSpPr>
            <p:spPr>
              <a:xfrm>
                <a:off x="1480056" y="1718819"/>
                <a:ext cx="1554480" cy="109260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t" anchorCtr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000" dirty="0">
                    <a:solidFill>
                      <a:schemeClr val="bg2"/>
                    </a:solidFill>
                  </a:rPr>
                  <a:t>Co-founder and CEO </a:t>
                </a:r>
                <a:br>
                  <a:rPr lang="en-US" sz="1000" dirty="0">
                    <a:solidFill>
                      <a:schemeClr val="bg2"/>
                    </a:solidFill>
                  </a:rPr>
                </a:br>
                <a:r>
                  <a:rPr lang="en-US" sz="1000" dirty="0">
                    <a:solidFill>
                      <a:schemeClr val="bg2"/>
                    </a:solidFill>
                  </a:rPr>
                  <a:t>of </a:t>
                </a:r>
                <a:r>
                  <a:rPr lang="en-US" sz="1000" dirty="0" err="1">
                    <a:solidFill>
                      <a:schemeClr val="bg2"/>
                    </a:solidFill>
                  </a:rPr>
                  <a:t>CoAlign</a:t>
                </a:r>
                <a:r>
                  <a:rPr lang="en-US" sz="1000" dirty="0">
                    <a:solidFill>
                      <a:schemeClr val="bg2"/>
                    </a:solidFill>
                  </a:rPr>
                  <a:t> Innovations- Acquired by Stryker </a:t>
                </a:r>
                <a:br>
                  <a:rPr lang="en-US" sz="1000" dirty="0">
                    <a:solidFill>
                      <a:schemeClr val="bg2"/>
                    </a:solidFill>
                  </a:rPr>
                </a:br>
                <a:r>
                  <a:rPr lang="en-US" sz="1000" dirty="0">
                    <a:solidFill>
                      <a:schemeClr val="bg2"/>
                    </a:solidFill>
                  </a:rPr>
                  <a:t>in 2014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000" dirty="0">
                    <a:solidFill>
                      <a:schemeClr val="bg2"/>
                    </a:solidFill>
                  </a:rPr>
                  <a:t>Leadership positions at Abbott Labs and Baxter</a:t>
                </a:r>
              </a:p>
            </p:txBody>
          </p:sp>
        </p:grp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07E65441-A81A-43C4-9AD0-39EADA90FEFA}"/>
              </a:ext>
            </a:extLst>
          </p:cNvPr>
          <p:cNvGrpSpPr/>
          <p:nvPr/>
        </p:nvGrpSpPr>
        <p:grpSpPr>
          <a:xfrm>
            <a:off x="3229524" y="1213332"/>
            <a:ext cx="1019175" cy="1019175"/>
            <a:chOff x="3229524" y="1213332"/>
            <a:chExt cx="1019175" cy="1019175"/>
          </a:xfrm>
        </p:grpSpPr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BBACC7B9-7326-4548-973F-FF738FC6C9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37" t="1904" r="14409" b="33642"/>
            <a:stretch/>
          </p:blipFill>
          <p:spPr bwMode="auto">
            <a:xfrm>
              <a:off x="3358852" y="1342660"/>
              <a:ext cx="758952" cy="758952"/>
            </a:xfrm>
            <a:custGeom>
              <a:avLst/>
              <a:gdLst>
                <a:gd name="connsiteX0" fmla="*/ 379476 w 758952"/>
                <a:gd name="connsiteY0" fmla="*/ 0 h 758952"/>
                <a:gd name="connsiteX1" fmla="*/ 758952 w 758952"/>
                <a:gd name="connsiteY1" fmla="*/ 379476 h 758952"/>
                <a:gd name="connsiteX2" fmla="*/ 379476 w 758952"/>
                <a:gd name="connsiteY2" fmla="*/ 758952 h 758952"/>
                <a:gd name="connsiteX3" fmla="*/ 0 w 758952"/>
                <a:gd name="connsiteY3" fmla="*/ 379476 h 758952"/>
                <a:gd name="connsiteX4" fmla="*/ 379476 w 758952"/>
                <a:gd name="connsiteY4" fmla="*/ 0 h 75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8952" h="758952">
                  <a:moveTo>
                    <a:pt x="379476" y="0"/>
                  </a:moveTo>
                  <a:cubicBezTo>
                    <a:pt x="589055" y="0"/>
                    <a:pt x="758952" y="169897"/>
                    <a:pt x="758952" y="379476"/>
                  </a:cubicBezTo>
                  <a:cubicBezTo>
                    <a:pt x="758952" y="589055"/>
                    <a:pt x="589055" y="758952"/>
                    <a:pt x="379476" y="758952"/>
                  </a:cubicBezTo>
                  <a:cubicBezTo>
                    <a:pt x="169897" y="758952"/>
                    <a:pt x="0" y="589055"/>
                    <a:pt x="0" y="379476"/>
                  </a:cubicBezTo>
                  <a:cubicBezTo>
                    <a:pt x="0" y="169897"/>
                    <a:pt x="169897" y="0"/>
                    <a:pt x="379476" y="0"/>
                  </a:cubicBez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2465E52B-E2FD-4617-A4EA-BB3E9A91E651}"/>
                </a:ext>
              </a:extLst>
            </p:cNvPr>
            <p:cNvGrpSpPr/>
            <p:nvPr/>
          </p:nvGrpSpPr>
          <p:grpSpPr>
            <a:xfrm>
              <a:off x="3229524" y="1213332"/>
              <a:ext cx="1019175" cy="1019175"/>
              <a:chOff x="3124817" y="1213332"/>
              <a:chExt cx="1019175" cy="1019175"/>
            </a:xfrm>
          </p:grpSpPr>
          <p:sp>
            <p:nvSpPr>
              <p:cNvPr id="130" name="Arc 129">
                <a:extLst>
                  <a:ext uri="{FF2B5EF4-FFF2-40B4-BE49-F238E27FC236}">
                    <a16:creationId xmlns:a16="http://schemas.microsoft.com/office/drawing/2014/main" id="{D1AB79A4-7A28-488C-9080-EFA4DE2FE294}"/>
                  </a:ext>
                </a:extLst>
              </p:cNvPr>
              <p:cNvSpPr/>
              <p:nvPr/>
            </p:nvSpPr>
            <p:spPr>
              <a:xfrm rot="5400000">
                <a:off x="3184937" y="1273452"/>
                <a:ext cx="898935" cy="898935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Arc 130">
                <a:extLst>
                  <a:ext uri="{FF2B5EF4-FFF2-40B4-BE49-F238E27FC236}">
                    <a16:creationId xmlns:a16="http://schemas.microsoft.com/office/drawing/2014/main" id="{74629B28-1582-475E-BD4C-4A84C247B399}"/>
                  </a:ext>
                </a:extLst>
              </p:cNvPr>
              <p:cNvSpPr/>
              <p:nvPr/>
            </p:nvSpPr>
            <p:spPr>
              <a:xfrm rot="2700000">
                <a:off x="3124817" y="1213332"/>
                <a:ext cx="1019175" cy="1019175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1EF807D-F602-49CB-BC30-18A94AE232E6}"/>
              </a:ext>
            </a:extLst>
          </p:cNvPr>
          <p:cNvGrpSpPr/>
          <p:nvPr/>
        </p:nvGrpSpPr>
        <p:grpSpPr>
          <a:xfrm>
            <a:off x="4257786" y="1213332"/>
            <a:ext cx="1700621" cy="1738938"/>
            <a:chOff x="1480054" y="1177752"/>
            <a:chExt cx="1700621" cy="1738938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834B13E0-B01B-4488-8CDE-627DA868AA22}"/>
                </a:ext>
              </a:extLst>
            </p:cNvPr>
            <p:cNvSpPr/>
            <p:nvPr/>
          </p:nvSpPr>
          <p:spPr>
            <a:xfrm>
              <a:off x="1480054" y="1177752"/>
              <a:ext cx="1700621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Murali </a:t>
              </a:r>
              <a:r>
                <a:rPr lang="en-US" sz="1200" b="1" dirty="0" err="1">
                  <a:solidFill>
                    <a:schemeClr val="tx1"/>
                  </a:solidFill>
                  <a:sym typeface="Arial"/>
                </a:rPr>
                <a:t>Kadaba</a:t>
              </a: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 Ph.D</a:t>
              </a:r>
              <a:r>
                <a:rPr lang="en-US" sz="1200" dirty="0">
                  <a:solidFill>
                    <a:schemeClr val="tx1"/>
                  </a:solidFill>
                  <a:sym typeface="Arial"/>
                </a:rPr>
                <a:t>. </a:t>
              </a:r>
              <a:r>
                <a:rPr lang="en-US" sz="1200" dirty="0">
                  <a:solidFill>
                    <a:schemeClr val="accent3"/>
                  </a:solidFill>
                  <a:sym typeface="Arial"/>
                </a:rPr>
                <a:t>Co-Founder Chief Science Officer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D7D4EB58-E709-43E1-B40A-0586159DC07B}"/>
                </a:ext>
              </a:extLst>
            </p:cNvPr>
            <p:cNvSpPr/>
            <p:nvPr/>
          </p:nvSpPr>
          <p:spPr>
            <a:xfrm>
              <a:off x="1480056" y="1824083"/>
              <a:ext cx="1554480" cy="10926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t" anchorCtr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000" dirty="0">
                  <a:solidFill>
                    <a:schemeClr val="bg2"/>
                  </a:solidFill>
                </a:rPr>
                <a:t>Previous Chief Science Officer at </a:t>
              </a:r>
              <a:r>
                <a:rPr lang="en-US" sz="1000" dirty="0" err="1">
                  <a:solidFill>
                    <a:schemeClr val="bg2"/>
                  </a:solidFill>
                </a:rPr>
                <a:t>CoAlign</a:t>
              </a:r>
              <a:r>
                <a:rPr lang="en-US" sz="1000" dirty="0">
                  <a:solidFill>
                    <a:schemeClr val="bg2"/>
                  </a:solidFill>
                </a:rPr>
                <a:t> Innovations</a:t>
              </a:r>
            </a:p>
            <a:p>
              <a:pPr>
                <a:spcBef>
                  <a:spcPts val="600"/>
                </a:spcBef>
              </a:pPr>
              <a:r>
                <a:rPr lang="en-US" sz="1000" dirty="0">
                  <a:solidFill>
                    <a:schemeClr val="bg2"/>
                  </a:solidFill>
                </a:rPr>
                <a:t>Previous leadership positions at </a:t>
              </a:r>
              <a:r>
                <a:rPr lang="en-US" sz="1000" dirty="0" err="1">
                  <a:solidFill>
                    <a:schemeClr val="bg2"/>
                  </a:solidFill>
                </a:rPr>
                <a:t>Vertiflex</a:t>
              </a:r>
              <a:r>
                <a:rPr lang="en-US" sz="1000" dirty="0">
                  <a:solidFill>
                    <a:schemeClr val="bg2"/>
                  </a:solidFill>
                </a:rPr>
                <a:t>, Stryker and </a:t>
              </a:r>
              <a:r>
                <a:rPr lang="en-US" sz="1000" dirty="0" err="1">
                  <a:solidFill>
                    <a:schemeClr val="bg2"/>
                  </a:solidFill>
                </a:rPr>
                <a:t>Howmedica</a:t>
              </a:r>
              <a:r>
                <a:rPr lang="en-US" sz="1000" dirty="0">
                  <a:solidFill>
                    <a:schemeClr val="bg2"/>
                  </a:solidFill>
                </a:rPr>
                <a:t> 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A5F4A7A2-AECD-4E79-A386-4D82CF8CCA99}"/>
              </a:ext>
            </a:extLst>
          </p:cNvPr>
          <p:cNvGrpSpPr/>
          <p:nvPr/>
        </p:nvGrpSpPr>
        <p:grpSpPr>
          <a:xfrm>
            <a:off x="6169487" y="1213332"/>
            <a:ext cx="2799062" cy="1738938"/>
            <a:chOff x="6051804" y="1213332"/>
            <a:chExt cx="2799062" cy="1738938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A107BAE3-1FA1-4FF3-8C4B-2D0D53D27219}"/>
                </a:ext>
              </a:extLst>
            </p:cNvPr>
            <p:cNvGrpSpPr/>
            <p:nvPr/>
          </p:nvGrpSpPr>
          <p:grpSpPr>
            <a:xfrm>
              <a:off x="6051804" y="1213332"/>
              <a:ext cx="1019175" cy="1019175"/>
              <a:chOff x="6051804" y="1213332"/>
              <a:chExt cx="1019175" cy="1019175"/>
            </a:xfrm>
          </p:grpSpPr>
          <p:pic>
            <p:nvPicPr>
              <p:cNvPr id="222" name="Picture 221" descr="John Ashley">
                <a:extLst>
                  <a:ext uri="{FF2B5EF4-FFF2-40B4-BE49-F238E27FC236}">
                    <a16:creationId xmlns:a16="http://schemas.microsoft.com/office/drawing/2014/main" id="{74F6BE5F-7295-47EE-AF4F-7ADDFC2542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55" t="1577" r="5817" b="9395"/>
              <a:stretch/>
            </p:blipFill>
            <p:spPr bwMode="auto">
              <a:xfrm>
                <a:off x="6181132" y="1342660"/>
                <a:ext cx="758952" cy="758952"/>
              </a:xfrm>
              <a:custGeom>
                <a:avLst/>
                <a:gdLst>
                  <a:gd name="connsiteX0" fmla="*/ 379476 w 758952"/>
                  <a:gd name="connsiteY0" fmla="*/ 0 h 758952"/>
                  <a:gd name="connsiteX1" fmla="*/ 758952 w 758952"/>
                  <a:gd name="connsiteY1" fmla="*/ 379476 h 758952"/>
                  <a:gd name="connsiteX2" fmla="*/ 379476 w 758952"/>
                  <a:gd name="connsiteY2" fmla="*/ 758952 h 758952"/>
                  <a:gd name="connsiteX3" fmla="*/ 0 w 758952"/>
                  <a:gd name="connsiteY3" fmla="*/ 379476 h 758952"/>
                  <a:gd name="connsiteX4" fmla="*/ 379476 w 758952"/>
                  <a:gd name="connsiteY4" fmla="*/ 0 h 758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952" h="758952">
                    <a:moveTo>
                      <a:pt x="379476" y="0"/>
                    </a:moveTo>
                    <a:cubicBezTo>
                      <a:pt x="589055" y="0"/>
                      <a:pt x="758952" y="169897"/>
                      <a:pt x="758952" y="379476"/>
                    </a:cubicBezTo>
                    <a:cubicBezTo>
                      <a:pt x="758952" y="589055"/>
                      <a:pt x="589055" y="758952"/>
                      <a:pt x="379476" y="758952"/>
                    </a:cubicBezTo>
                    <a:cubicBezTo>
                      <a:pt x="169897" y="758952"/>
                      <a:pt x="0" y="589055"/>
                      <a:pt x="0" y="379476"/>
                    </a:cubicBezTo>
                    <a:cubicBezTo>
                      <a:pt x="0" y="169897"/>
                      <a:pt x="169897" y="0"/>
                      <a:pt x="379476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5" name="Arc 154">
                <a:extLst>
                  <a:ext uri="{FF2B5EF4-FFF2-40B4-BE49-F238E27FC236}">
                    <a16:creationId xmlns:a16="http://schemas.microsoft.com/office/drawing/2014/main" id="{36DA1DCB-1DBA-4067-A584-6AAD810FC2A8}"/>
                  </a:ext>
                </a:extLst>
              </p:cNvPr>
              <p:cNvSpPr/>
              <p:nvPr/>
            </p:nvSpPr>
            <p:spPr>
              <a:xfrm rot="5400000">
                <a:off x="6111924" y="1273452"/>
                <a:ext cx="898935" cy="898935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Arc 155">
                <a:extLst>
                  <a:ext uri="{FF2B5EF4-FFF2-40B4-BE49-F238E27FC236}">
                    <a16:creationId xmlns:a16="http://schemas.microsoft.com/office/drawing/2014/main" id="{554B8A0E-D96A-4746-977E-D8A9528E6BE6}"/>
                  </a:ext>
                </a:extLst>
              </p:cNvPr>
              <p:cNvSpPr/>
              <p:nvPr/>
            </p:nvSpPr>
            <p:spPr>
              <a:xfrm rot="2700000">
                <a:off x="6051804" y="1213332"/>
                <a:ext cx="1019175" cy="1019175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B4BE052F-C239-49FF-A414-2A2CD0C3F455}"/>
                </a:ext>
              </a:extLst>
            </p:cNvPr>
            <p:cNvGrpSpPr/>
            <p:nvPr/>
          </p:nvGrpSpPr>
          <p:grpSpPr>
            <a:xfrm>
              <a:off x="7080067" y="1213332"/>
              <a:ext cx="1770799" cy="1738938"/>
              <a:chOff x="1480055" y="1177752"/>
              <a:chExt cx="1770799" cy="1738938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A584EC05-E000-41FC-93F9-8937CB87AC82}"/>
                  </a:ext>
                </a:extLst>
              </p:cNvPr>
              <p:cNvSpPr/>
              <p:nvPr/>
            </p:nvSpPr>
            <p:spPr>
              <a:xfrm>
                <a:off x="1480055" y="1177752"/>
                <a:ext cx="1645920" cy="6463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AutoFit/>
              </a:bodyPr>
              <a:lstStyle/>
              <a:p>
                <a:pPr defTabSz="321457">
                  <a:spcBef>
                    <a:spcPts val="984"/>
                  </a:spcBef>
                  <a:defRPr sz="1800"/>
                </a:pPr>
                <a:r>
                  <a:rPr lang="en-US" sz="1200" b="1" dirty="0">
                    <a:solidFill>
                      <a:schemeClr val="tx1"/>
                    </a:solidFill>
                    <a:sym typeface="Arial"/>
                  </a:rPr>
                  <a:t>John Ashley</a:t>
                </a:r>
                <a:br>
                  <a:rPr lang="en-US" sz="1200" dirty="0">
                    <a:solidFill>
                      <a:schemeClr val="accent1"/>
                    </a:solidFill>
                    <a:sym typeface="Arial"/>
                  </a:rPr>
                </a:br>
                <a:r>
                  <a:rPr lang="en-US" sz="1200" dirty="0">
                    <a:solidFill>
                      <a:schemeClr val="accent3"/>
                    </a:solidFill>
                    <a:sym typeface="Arial"/>
                  </a:rPr>
                  <a:t>Co-Founder VP R&amp;D and Operations</a:t>
                </a: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808FD93-5542-47BE-9CBB-6007F3A3C88A}"/>
                  </a:ext>
                </a:extLst>
              </p:cNvPr>
              <p:cNvSpPr/>
              <p:nvPr/>
            </p:nvSpPr>
            <p:spPr>
              <a:xfrm>
                <a:off x="1480055" y="1824083"/>
                <a:ext cx="1770799" cy="109260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t" anchorCtr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000" dirty="0">
                    <a:solidFill>
                      <a:schemeClr val="bg2"/>
                    </a:solidFill>
                  </a:rPr>
                  <a:t>Previous VP of R&amp;D at </a:t>
                </a:r>
                <a:r>
                  <a:rPr lang="en-US" sz="1000" dirty="0" err="1">
                    <a:solidFill>
                      <a:schemeClr val="bg2"/>
                    </a:solidFill>
                  </a:rPr>
                  <a:t>CoAlign</a:t>
                </a:r>
                <a:r>
                  <a:rPr lang="en-US" sz="1000" dirty="0">
                    <a:solidFill>
                      <a:schemeClr val="bg2"/>
                    </a:solidFill>
                  </a:rPr>
                  <a:t> Innovations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000" dirty="0">
                    <a:solidFill>
                      <a:schemeClr val="bg2"/>
                    </a:solidFill>
                  </a:rPr>
                  <a:t>Previous leadership positions at Spinal Kinetics, </a:t>
                </a:r>
                <a:r>
                  <a:rPr lang="en-US" sz="1000" dirty="0" err="1">
                    <a:solidFill>
                      <a:schemeClr val="bg2"/>
                    </a:solidFill>
                  </a:rPr>
                  <a:t>Benvenue</a:t>
                </a:r>
                <a:r>
                  <a:rPr lang="en-US" sz="1000" dirty="0">
                    <a:solidFill>
                      <a:schemeClr val="bg2"/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2"/>
                    </a:solidFill>
                  </a:rPr>
                  <a:t>Oratec</a:t>
                </a:r>
                <a:r>
                  <a:rPr lang="en-US" sz="1000" dirty="0">
                    <a:solidFill>
                      <a:schemeClr val="bg2"/>
                    </a:solidFill>
                  </a:rPr>
                  <a:t> and </a:t>
                </a:r>
                <a:r>
                  <a:rPr lang="en-US" sz="1000" dirty="0" err="1">
                    <a:solidFill>
                      <a:schemeClr val="bg2"/>
                    </a:solidFill>
                  </a:rPr>
                  <a:t>Foxhollow</a:t>
                </a:r>
                <a:r>
                  <a:rPr lang="en-US" sz="1000" dirty="0">
                    <a:solidFill>
                      <a:schemeClr val="bg2"/>
                    </a:solidFill>
                  </a:rPr>
                  <a:t> Technologies</a:t>
                </a:r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10EADE16-209F-483A-A4C7-76CA5A5B8F7D}"/>
              </a:ext>
            </a:extLst>
          </p:cNvPr>
          <p:cNvGrpSpPr/>
          <p:nvPr/>
        </p:nvGrpSpPr>
        <p:grpSpPr>
          <a:xfrm>
            <a:off x="9234330" y="1213332"/>
            <a:ext cx="2674183" cy="1200329"/>
            <a:chOff x="9011938" y="1213332"/>
            <a:chExt cx="2674183" cy="1200329"/>
          </a:xfrm>
        </p:grpSpPr>
        <p:pic>
          <p:nvPicPr>
            <p:cNvPr id="227" name="Picture 226" descr="Dillon Kwiat">
              <a:extLst>
                <a:ext uri="{FF2B5EF4-FFF2-40B4-BE49-F238E27FC236}">
                  <a16:creationId xmlns:a16="http://schemas.microsoft.com/office/drawing/2014/main" id="{E803A518-FD01-46B3-BBB2-D39CB0D378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8" t="5138" r="5138" b="5138"/>
            <a:stretch/>
          </p:blipFill>
          <p:spPr bwMode="auto">
            <a:xfrm>
              <a:off x="9142832" y="1343443"/>
              <a:ext cx="758952" cy="758952"/>
            </a:xfrm>
            <a:custGeom>
              <a:avLst/>
              <a:gdLst>
                <a:gd name="connsiteX0" fmla="*/ 379476 w 758952"/>
                <a:gd name="connsiteY0" fmla="*/ 0 h 758952"/>
                <a:gd name="connsiteX1" fmla="*/ 758952 w 758952"/>
                <a:gd name="connsiteY1" fmla="*/ 379476 h 758952"/>
                <a:gd name="connsiteX2" fmla="*/ 379476 w 758952"/>
                <a:gd name="connsiteY2" fmla="*/ 758952 h 758952"/>
                <a:gd name="connsiteX3" fmla="*/ 0 w 758952"/>
                <a:gd name="connsiteY3" fmla="*/ 379476 h 758952"/>
                <a:gd name="connsiteX4" fmla="*/ 379476 w 758952"/>
                <a:gd name="connsiteY4" fmla="*/ 0 h 75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8952" h="758952">
                  <a:moveTo>
                    <a:pt x="379476" y="0"/>
                  </a:moveTo>
                  <a:cubicBezTo>
                    <a:pt x="589055" y="0"/>
                    <a:pt x="758952" y="169897"/>
                    <a:pt x="758952" y="379476"/>
                  </a:cubicBezTo>
                  <a:cubicBezTo>
                    <a:pt x="758952" y="589055"/>
                    <a:pt x="589055" y="758952"/>
                    <a:pt x="379476" y="758952"/>
                  </a:cubicBezTo>
                  <a:cubicBezTo>
                    <a:pt x="169897" y="758952"/>
                    <a:pt x="0" y="589055"/>
                    <a:pt x="0" y="379476"/>
                  </a:cubicBezTo>
                  <a:cubicBezTo>
                    <a:pt x="0" y="169897"/>
                    <a:pt x="169897" y="0"/>
                    <a:pt x="379476" y="0"/>
                  </a:cubicBezTo>
                  <a:close/>
                </a:path>
              </a:pathLst>
            </a:custGeom>
            <a:noFill/>
            <a:ln w="12700"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2CDF00F0-EEC3-4A21-AE7A-79622A155601}"/>
                </a:ext>
              </a:extLst>
            </p:cNvPr>
            <p:cNvGrpSpPr/>
            <p:nvPr/>
          </p:nvGrpSpPr>
          <p:grpSpPr>
            <a:xfrm>
              <a:off x="9011938" y="1213332"/>
              <a:ext cx="1019175" cy="1019175"/>
              <a:chOff x="9011938" y="1213332"/>
              <a:chExt cx="1019175" cy="1019175"/>
            </a:xfrm>
          </p:grpSpPr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BC7951B5-8E74-4E26-8429-67161B14255E}"/>
                  </a:ext>
                </a:extLst>
              </p:cNvPr>
              <p:cNvSpPr/>
              <p:nvPr/>
            </p:nvSpPr>
            <p:spPr>
              <a:xfrm rot="5400000">
                <a:off x="9072058" y="1273452"/>
                <a:ext cx="898935" cy="898935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803DAA65-E8B2-437B-990F-323CB1F32805}"/>
                  </a:ext>
                </a:extLst>
              </p:cNvPr>
              <p:cNvSpPr/>
              <p:nvPr/>
            </p:nvSpPr>
            <p:spPr>
              <a:xfrm rot="2700000">
                <a:off x="9011938" y="1213332"/>
                <a:ext cx="1019175" cy="1019175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BE775DF1-8A7A-4EB6-AA43-E92B7BD42611}"/>
                </a:ext>
              </a:extLst>
            </p:cNvPr>
            <p:cNvGrpSpPr/>
            <p:nvPr/>
          </p:nvGrpSpPr>
          <p:grpSpPr>
            <a:xfrm>
              <a:off x="10040201" y="1213332"/>
              <a:ext cx="1645920" cy="1200329"/>
              <a:chOff x="1480055" y="1177752"/>
              <a:chExt cx="1645920" cy="1200329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07E36A8F-8DB4-4067-9BCA-E7E2D5D23861}"/>
                  </a:ext>
                </a:extLst>
              </p:cNvPr>
              <p:cNvSpPr/>
              <p:nvPr/>
            </p:nvSpPr>
            <p:spPr>
              <a:xfrm>
                <a:off x="1480055" y="1177752"/>
                <a:ext cx="1645920" cy="6463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AutoFit/>
              </a:bodyPr>
              <a:lstStyle/>
              <a:p>
                <a:pPr defTabSz="321457">
                  <a:spcBef>
                    <a:spcPts val="984"/>
                  </a:spcBef>
                  <a:defRPr sz="1800"/>
                </a:pPr>
                <a:r>
                  <a:rPr lang="en-US" sz="1200" b="1" dirty="0">
                    <a:solidFill>
                      <a:schemeClr val="tx1"/>
                    </a:solidFill>
                    <a:sym typeface="Arial"/>
                  </a:rPr>
                  <a:t>Dillon </a:t>
                </a:r>
                <a:r>
                  <a:rPr lang="en-US" sz="1200" b="1" dirty="0" err="1">
                    <a:solidFill>
                      <a:schemeClr val="tx1"/>
                    </a:solidFill>
                    <a:sym typeface="Arial"/>
                  </a:rPr>
                  <a:t>Kwiat</a:t>
                </a:r>
                <a:br>
                  <a:rPr lang="en-US" sz="1200" dirty="0">
                    <a:solidFill>
                      <a:schemeClr val="accent1"/>
                    </a:solidFill>
                    <a:sym typeface="Arial"/>
                  </a:rPr>
                </a:br>
                <a:r>
                  <a:rPr lang="en-US" sz="1200" dirty="0">
                    <a:solidFill>
                      <a:schemeClr val="accent3"/>
                    </a:solidFill>
                    <a:sym typeface="Arial"/>
                  </a:rPr>
                  <a:t>Co-founder and Senior R&amp;D Engineer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CDF5F50D-D262-47F8-A5ED-E18FE167C64D}"/>
                  </a:ext>
                </a:extLst>
              </p:cNvPr>
              <p:cNvSpPr/>
              <p:nvPr/>
            </p:nvSpPr>
            <p:spPr>
              <a:xfrm>
                <a:off x="1480055" y="1824083"/>
                <a:ext cx="1554480" cy="5539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t" anchorCtr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000" dirty="0">
                    <a:solidFill>
                      <a:schemeClr val="bg2"/>
                    </a:solidFill>
                  </a:rPr>
                  <a:t>Senior R&amp;D engineer at University of California, San Francisco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4E97435-AD22-44B2-8625-723FB732FC1D}"/>
              </a:ext>
            </a:extLst>
          </p:cNvPr>
          <p:cNvGrpSpPr/>
          <p:nvPr/>
        </p:nvGrpSpPr>
        <p:grpSpPr>
          <a:xfrm>
            <a:off x="381000" y="3042287"/>
            <a:ext cx="3131383" cy="1096928"/>
            <a:chOff x="381000" y="3237597"/>
            <a:chExt cx="3131383" cy="1096928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57763DE9-2676-4576-805C-2935DB56137F}"/>
                </a:ext>
              </a:extLst>
            </p:cNvPr>
            <p:cNvGrpSpPr/>
            <p:nvPr/>
          </p:nvGrpSpPr>
          <p:grpSpPr>
            <a:xfrm>
              <a:off x="381000" y="3315350"/>
              <a:ext cx="1019175" cy="1019175"/>
              <a:chOff x="381000" y="3255277"/>
              <a:chExt cx="1019175" cy="1019175"/>
            </a:xfrm>
          </p:grpSpPr>
          <p:pic>
            <p:nvPicPr>
              <p:cNvPr id="232" name="Picture 231" descr="Mohammad Diab MD">
                <a:extLst>
                  <a:ext uri="{FF2B5EF4-FFF2-40B4-BE49-F238E27FC236}">
                    <a16:creationId xmlns:a16="http://schemas.microsoft.com/office/drawing/2014/main" id="{FA001896-3B55-4962-9040-9FC876A8A0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4" t="3285" r="3280" b="21430"/>
              <a:stretch/>
            </p:blipFill>
            <p:spPr bwMode="auto">
              <a:xfrm>
                <a:off x="510328" y="3386171"/>
                <a:ext cx="758952" cy="758952"/>
              </a:xfrm>
              <a:custGeom>
                <a:avLst/>
                <a:gdLst>
                  <a:gd name="connsiteX0" fmla="*/ 379476 w 758952"/>
                  <a:gd name="connsiteY0" fmla="*/ 0 h 758952"/>
                  <a:gd name="connsiteX1" fmla="*/ 758952 w 758952"/>
                  <a:gd name="connsiteY1" fmla="*/ 379476 h 758952"/>
                  <a:gd name="connsiteX2" fmla="*/ 379476 w 758952"/>
                  <a:gd name="connsiteY2" fmla="*/ 758952 h 758952"/>
                  <a:gd name="connsiteX3" fmla="*/ 0 w 758952"/>
                  <a:gd name="connsiteY3" fmla="*/ 379476 h 758952"/>
                  <a:gd name="connsiteX4" fmla="*/ 379476 w 758952"/>
                  <a:gd name="connsiteY4" fmla="*/ 0 h 758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952" h="758952">
                    <a:moveTo>
                      <a:pt x="379476" y="0"/>
                    </a:moveTo>
                    <a:cubicBezTo>
                      <a:pt x="589055" y="0"/>
                      <a:pt x="758952" y="169897"/>
                      <a:pt x="758952" y="379476"/>
                    </a:cubicBezTo>
                    <a:cubicBezTo>
                      <a:pt x="758952" y="589055"/>
                      <a:pt x="589055" y="758952"/>
                      <a:pt x="379476" y="758952"/>
                    </a:cubicBezTo>
                    <a:cubicBezTo>
                      <a:pt x="169897" y="758952"/>
                      <a:pt x="0" y="589055"/>
                      <a:pt x="0" y="379476"/>
                    </a:cubicBezTo>
                    <a:cubicBezTo>
                      <a:pt x="0" y="169897"/>
                      <a:pt x="169897" y="0"/>
                      <a:pt x="379476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5" name="Arc 194">
                <a:extLst>
                  <a:ext uri="{FF2B5EF4-FFF2-40B4-BE49-F238E27FC236}">
                    <a16:creationId xmlns:a16="http://schemas.microsoft.com/office/drawing/2014/main" id="{6406F029-5061-413E-87D4-2F3107622DA3}"/>
                  </a:ext>
                </a:extLst>
              </p:cNvPr>
              <p:cNvSpPr/>
              <p:nvPr/>
            </p:nvSpPr>
            <p:spPr>
              <a:xfrm rot="5400000">
                <a:off x="441120" y="3315397"/>
                <a:ext cx="898935" cy="898935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Arc 195">
                <a:extLst>
                  <a:ext uri="{FF2B5EF4-FFF2-40B4-BE49-F238E27FC236}">
                    <a16:creationId xmlns:a16="http://schemas.microsoft.com/office/drawing/2014/main" id="{62BE09BB-BFA7-46FC-81F6-B328D7A651E5}"/>
                  </a:ext>
                </a:extLst>
              </p:cNvPr>
              <p:cNvSpPr/>
              <p:nvPr/>
            </p:nvSpPr>
            <p:spPr>
              <a:xfrm rot="2700000">
                <a:off x="381000" y="3255277"/>
                <a:ext cx="1019175" cy="1019175"/>
              </a:xfrm>
              <a:prstGeom prst="arc">
                <a:avLst>
                  <a:gd name="adj1" fmla="val 5805283"/>
                  <a:gd name="adj2" fmla="val 10473037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BA278BE3-DAAE-45E9-B742-5B3BE770D80F}"/>
                </a:ext>
              </a:extLst>
            </p:cNvPr>
            <p:cNvSpPr/>
            <p:nvPr/>
          </p:nvSpPr>
          <p:spPr>
            <a:xfrm>
              <a:off x="1409263" y="3237597"/>
              <a:ext cx="2103120" cy="10207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Mohammad Diab, MD </a:t>
              </a:r>
              <a:br>
                <a:rPr lang="en-US" sz="1200" dirty="0">
                  <a:solidFill>
                    <a:schemeClr val="accent1"/>
                  </a:solidFill>
                  <a:sym typeface="Arial"/>
                </a:rPr>
              </a:br>
              <a:r>
                <a:rPr lang="en-US" sz="1000" dirty="0">
                  <a:solidFill>
                    <a:schemeClr val="accent3"/>
                  </a:solidFill>
                  <a:sym typeface="Arial"/>
                </a:rPr>
                <a:t>Professor and Chief of Pediatric Orthopedics, </a:t>
              </a:r>
              <a:r>
                <a:rPr lang="en-US" sz="1000" b="1" dirty="0">
                  <a:solidFill>
                    <a:schemeClr val="accent3"/>
                  </a:solidFill>
                  <a:sym typeface="Arial"/>
                </a:rPr>
                <a:t>UCSF</a:t>
              </a:r>
            </a:p>
            <a:p>
              <a:pPr defTabSz="321457">
                <a:spcBef>
                  <a:spcPts val="984"/>
                </a:spcBef>
                <a:defRPr sz="1800"/>
              </a:pPr>
              <a:r>
                <a:rPr lang="en-US" sz="1000" b="1" dirty="0">
                  <a:solidFill>
                    <a:schemeClr val="bg2"/>
                  </a:solidFill>
                </a:rPr>
                <a:t>60+ tethering procedures performed</a:t>
              </a:r>
              <a:endParaRPr lang="en-US" sz="1000" b="1" dirty="0">
                <a:solidFill>
                  <a:schemeClr val="bg2"/>
                </a:solidFill>
                <a:sym typeface="Arial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5526B3C3-C647-4029-A886-F84A27A1D565}"/>
              </a:ext>
            </a:extLst>
          </p:cNvPr>
          <p:cNvGrpSpPr/>
          <p:nvPr/>
        </p:nvGrpSpPr>
        <p:grpSpPr>
          <a:xfrm>
            <a:off x="8554738" y="3120040"/>
            <a:ext cx="3222823" cy="1019175"/>
            <a:chOff x="8554738" y="3179077"/>
            <a:chExt cx="3222823" cy="1019175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220A529C-6C9F-47A3-9CC4-47700C4F3861}"/>
                </a:ext>
              </a:extLst>
            </p:cNvPr>
            <p:cNvSpPr/>
            <p:nvPr/>
          </p:nvSpPr>
          <p:spPr>
            <a:xfrm>
              <a:off x="9583001" y="3242388"/>
              <a:ext cx="2194560" cy="8925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Dennis Crandall, MD </a:t>
              </a:r>
              <a:br>
                <a:rPr lang="en-US" sz="1200" dirty="0">
                  <a:solidFill>
                    <a:schemeClr val="accent1"/>
                  </a:solidFill>
                  <a:sym typeface="Arial"/>
                </a:rPr>
              </a:br>
              <a:r>
                <a:rPr lang="en-US" sz="1000" dirty="0">
                  <a:solidFill>
                    <a:schemeClr val="bg2"/>
                  </a:solidFill>
                  <a:sym typeface="Arial"/>
                </a:rPr>
                <a:t>Medical Director of the Sonoran Spine Group, Phoenix, AZ and Clinical Professor at the </a:t>
              </a:r>
              <a:r>
                <a:rPr lang="en-US" sz="1000" b="1" dirty="0">
                  <a:solidFill>
                    <a:schemeClr val="bg2"/>
                  </a:solidFill>
                  <a:sym typeface="Arial"/>
                </a:rPr>
                <a:t>University of Arizona School of Medicine</a:t>
              </a:r>
            </a:p>
          </p:txBody>
        </p: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3AA112BA-C28E-4DE8-ACF1-3C45BA3070DD}"/>
                </a:ext>
              </a:extLst>
            </p:cNvPr>
            <p:cNvGrpSpPr/>
            <p:nvPr/>
          </p:nvGrpSpPr>
          <p:grpSpPr>
            <a:xfrm>
              <a:off x="8554738" y="3179077"/>
              <a:ext cx="1019175" cy="1019175"/>
              <a:chOff x="8554738" y="3179077"/>
              <a:chExt cx="1019175" cy="1019175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D94FF93E-6EF7-4623-80A2-42449E18EEEB}"/>
                  </a:ext>
                </a:extLst>
              </p:cNvPr>
              <p:cNvGrpSpPr/>
              <p:nvPr/>
            </p:nvGrpSpPr>
            <p:grpSpPr>
              <a:xfrm>
                <a:off x="8554738" y="3179077"/>
                <a:ext cx="1019175" cy="1019175"/>
                <a:chOff x="8554738" y="3255277"/>
                <a:chExt cx="1019175" cy="1019175"/>
              </a:xfrm>
            </p:grpSpPr>
            <p:sp>
              <p:nvSpPr>
                <p:cNvPr id="236" name="Arc 235">
                  <a:extLst>
                    <a:ext uri="{FF2B5EF4-FFF2-40B4-BE49-F238E27FC236}">
                      <a16:creationId xmlns:a16="http://schemas.microsoft.com/office/drawing/2014/main" id="{48958A2E-8C57-4E5B-8E05-BFFEBA28F6BC}"/>
                    </a:ext>
                  </a:extLst>
                </p:cNvPr>
                <p:cNvSpPr/>
                <p:nvPr/>
              </p:nvSpPr>
              <p:spPr>
                <a:xfrm rot="5400000">
                  <a:off x="8614858" y="3315397"/>
                  <a:ext cx="898935" cy="898935"/>
                </a:xfrm>
                <a:prstGeom prst="arc">
                  <a:avLst>
                    <a:gd name="adj1" fmla="val 18155079"/>
                    <a:gd name="adj2" fmla="val 14838221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7" name="Arc 236">
                  <a:extLst>
                    <a:ext uri="{FF2B5EF4-FFF2-40B4-BE49-F238E27FC236}">
                      <a16:creationId xmlns:a16="http://schemas.microsoft.com/office/drawing/2014/main" id="{8B1A1F6B-F311-433C-B224-F0E82C1492C9}"/>
                    </a:ext>
                  </a:extLst>
                </p:cNvPr>
                <p:cNvSpPr/>
                <p:nvPr/>
              </p:nvSpPr>
              <p:spPr>
                <a:xfrm rot="2700000">
                  <a:off x="8554738" y="3255277"/>
                  <a:ext cx="1019175" cy="1019175"/>
                </a:xfrm>
                <a:prstGeom prst="arc">
                  <a:avLst>
                    <a:gd name="adj1" fmla="val 5805283"/>
                    <a:gd name="adj2" fmla="val 10473037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249" name="Picture 248" descr="Photo of Dr. Dennis G. Crandall, MD">
                <a:extLst>
                  <a:ext uri="{FF2B5EF4-FFF2-40B4-BE49-F238E27FC236}">
                    <a16:creationId xmlns:a16="http://schemas.microsoft.com/office/drawing/2014/main" id="{36E95CD1-CAB9-44F1-A55D-6DC13E20EB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2" t="5630" r="2734" b="22453"/>
              <a:stretch/>
            </p:blipFill>
            <p:spPr bwMode="auto">
              <a:xfrm>
                <a:off x="8684066" y="3309971"/>
                <a:ext cx="758952" cy="758952"/>
              </a:xfrm>
              <a:custGeom>
                <a:avLst/>
                <a:gdLst>
                  <a:gd name="connsiteX0" fmla="*/ 380259 w 760518"/>
                  <a:gd name="connsiteY0" fmla="*/ 0 h 760518"/>
                  <a:gd name="connsiteX1" fmla="*/ 760518 w 760518"/>
                  <a:gd name="connsiteY1" fmla="*/ 380259 h 760518"/>
                  <a:gd name="connsiteX2" fmla="*/ 380259 w 760518"/>
                  <a:gd name="connsiteY2" fmla="*/ 760518 h 760518"/>
                  <a:gd name="connsiteX3" fmla="*/ 0 w 760518"/>
                  <a:gd name="connsiteY3" fmla="*/ 380259 h 760518"/>
                  <a:gd name="connsiteX4" fmla="*/ 380259 w 760518"/>
                  <a:gd name="connsiteY4" fmla="*/ 0 h 76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518" h="760518">
                    <a:moveTo>
                      <a:pt x="380259" y="0"/>
                    </a:moveTo>
                    <a:cubicBezTo>
                      <a:pt x="590270" y="0"/>
                      <a:pt x="760518" y="170248"/>
                      <a:pt x="760518" y="380259"/>
                    </a:cubicBezTo>
                    <a:cubicBezTo>
                      <a:pt x="760518" y="590270"/>
                      <a:pt x="590270" y="760518"/>
                      <a:pt x="380259" y="760518"/>
                    </a:cubicBezTo>
                    <a:cubicBezTo>
                      <a:pt x="170248" y="760518"/>
                      <a:pt x="0" y="590270"/>
                      <a:pt x="0" y="380259"/>
                    </a:cubicBezTo>
                    <a:cubicBezTo>
                      <a:pt x="0" y="170248"/>
                      <a:pt x="170248" y="0"/>
                      <a:pt x="380259" y="0"/>
                    </a:cubicBezTo>
                    <a:close/>
                  </a:path>
                </a:pathLst>
              </a:custGeom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7B6F339B-00CA-4CF8-B7E8-69A1C0F59873}"/>
              </a:ext>
            </a:extLst>
          </p:cNvPr>
          <p:cNvGrpSpPr/>
          <p:nvPr/>
        </p:nvGrpSpPr>
        <p:grpSpPr>
          <a:xfrm>
            <a:off x="4530309" y="3120040"/>
            <a:ext cx="3131383" cy="1019175"/>
            <a:chOff x="4484589" y="3188602"/>
            <a:chExt cx="3131383" cy="1019175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A199686B-8255-4FCF-85CF-271A894023C1}"/>
                </a:ext>
              </a:extLst>
            </p:cNvPr>
            <p:cNvSpPr/>
            <p:nvPr/>
          </p:nvSpPr>
          <p:spPr>
            <a:xfrm>
              <a:off x="5512852" y="3328857"/>
              <a:ext cx="2103120" cy="7386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Neel Anand, MD </a:t>
              </a:r>
              <a:br>
                <a:rPr lang="en-US" sz="1200" dirty="0">
                  <a:solidFill>
                    <a:schemeClr val="accent1"/>
                  </a:solidFill>
                  <a:sym typeface="Arial"/>
                </a:rPr>
              </a:br>
              <a:r>
                <a:rPr lang="en-US" sz="1000" dirty="0">
                  <a:solidFill>
                    <a:schemeClr val="bg2"/>
                  </a:solidFill>
                  <a:sym typeface="Arial"/>
                </a:rPr>
                <a:t>Professor of Surgery and Director of Spine Trauma at </a:t>
              </a:r>
              <a:r>
                <a:rPr lang="en-US" sz="1000" b="1" dirty="0">
                  <a:solidFill>
                    <a:schemeClr val="bg2"/>
                  </a:solidFill>
                  <a:sym typeface="Arial"/>
                </a:rPr>
                <a:t>Cedars-Sinai </a:t>
              </a:r>
              <a:br>
                <a:rPr lang="en-US" sz="1000" b="1" dirty="0">
                  <a:solidFill>
                    <a:schemeClr val="bg2"/>
                  </a:solidFill>
                  <a:sym typeface="Arial"/>
                </a:rPr>
              </a:br>
              <a:r>
                <a:rPr lang="en-US" sz="1000" b="1" dirty="0">
                  <a:solidFill>
                    <a:schemeClr val="bg2"/>
                  </a:solidFill>
                  <a:sym typeface="Arial"/>
                </a:rPr>
                <a:t>Medical Center</a:t>
              </a:r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841445E3-B2C7-44B2-B12A-23C9571D4597}"/>
                </a:ext>
              </a:extLst>
            </p:cNvPr>
            <p:cNvGrpSpPr/>
            <p:nvPr/>
          </p:nvGrpSpPr>
          <p:grpSpPr>
            <a:xfrm>
              <a:off x="4484589" y="3188602"/>
              <a:ext cx="1019175" cy="1019175"/>
              <a:chOff x="4559309" y="3179077"/>
              <a:chExt cx="1019175" cy="1019175"/>
            </a:xfrm>
          </p:grpSpPr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5C98DB3A-C2A2-444A-9672-1AD4A251B864}"/>
                  </a:ext>
                </a:extLst>
              </p:cNvPr>
              <p:cNvGrpSpPr/>
              <p:nvPr/>
            </p:nvGrpSpPr>
            <p:grpSpPr>
              <a:xfrm>
                <a:off x="4559309" y="3179077"/>
                <a:ext cx="1019175" cy="1019175"/>
                <a:chOff x="4559309" y="3255277"/>
                <a:chExt cx="1019175" cy="1019175"/>
              </a:xfrm>
            </p:grpSpPr>
            <p:sp>
              <p:nvSpPr>
                <p:cNvPr id="202" name="Arc 201">
                  <a:extLst>
                    <a:ext uri="{FF2B5EF4-FFF2-40B4-BE49-F238E27FC236}">
                      <a16:creationId xmlns:a16="http://schemas.microsoft.com/office/drawing/2014/main" id="{1E426CD6-8003-4AAF-905B-B63B49E1CCDC}"/>
                    </a:ext>
                  </a:extLst>
                </p:cNvPr>
                <p:cNvSpPr/>
                <p:nvPr/>
              </p:nvSpPr>
              <p:spPr>
                <a:xfrm rot="5400000">
                  <a:off x="4619429" y="3315397"/>
                  <a:ext cx="898935" cy="898935"/>
                </a:xfrm>
                <a:prstGeom prst="arc">
                  <a:avLst>
                    <a:gd name="adj1" fmla="val 18155079"/>
                    <a:gd name="adj2" fmla="val 14838221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3" name="Arc 202">
                  <a:extLst>
                    <a:ext uri="{FF2B5EF4-FFF2-40B4-BE49-F238E27FC236}">
                      <a16:creationId xmlns:a16="http://schemas.microsoft.com/office/drawing/2014/main" id="{4BCDB10B-A7D7-4F29-8D8C-2BBC2F61476E}"/>
                    </a:ext>
                  </a:extLst>
                </p:cNvPr>
                <p:cNvSpPr/>
                <p:nvPr/>
              </p:nvSpPr>
              <p:spPr>
                <a:xfrm rot="2700000">
                  <a:off x="4559309" y="3255277"/>
                  <a:ext cx="1019175" cy="1019175"/>
                </a:xfrm>
                <a:prstGeom prst="arc">
                  <a:avLst>
                    <a:gd name="adj1" fmla="val 5805283"/>
                    <a:gd name="adj2" fmla="val 10473037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246" name="Picture 245" descr="Dr. Neel Anand Spine Surgeon Los Angeles">
                <a:extLst>
                  <a:ext uri="{FF2B5EF4-FFF2-40B4-BE49-F238E27FC236}">
                    <a16:creationId xmlns:a16="http://schemas.microsoft.com/office/drawing/2014/main" id="{F8BD6022-01C7-49B4-A08D-F6F4994AE5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8" t="275" r="9868" b="25948"/>
              <a:stretch/>
            </p:blipFill>
            <p:spPr bwMode="auto">
              <a:xfrm>
                <a:off x="4688637" y="3309971"/>
                <a:ext cx="758952" cy="758952"/>
              </a:xfrm>
              <a:custGeom>
                <a:avLst/>
                <a:gdLst>
                  <a:gd name="connsiteX0" fmla="*/ 380259 w 760518"/>
                  <a:gd name="connsiteY0" fmla="*/ 0 h 760518"/>
                  <a:gd name="connsiteX1" fmla="*/ 760518 w 760518"/>
                  <a:gd name="connsiteY1" fmla="*/ 380259 h 760518"/>
                  <a:gd name="connsiteX2" fmla="*/ 380259 w 760518"/>
                  <a:gd name="connsiteY2" fmla="*/ 760518 h 760518"/>
                  <a:gd name="connsiteX3" fmla="*/ 0 w 760518"/>
                  <a:gd name="connsiteY3" fmla="*/ 380259 h 760518"/>
                  <a:gd name="connsiteX4" fmla="*/ 380259 w 760518"/>
                  <a:gd name="connsiteY4" fmla="*/ 0 h 76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518" h="760518">
                    <a:moveTo>
                      <a:pt x="380259" y="0"/>
                    </a:moveTo>
                    <a:cubicBezTo>
                      <a:pt x="590270" y="0"/>
                      <a:pt x="760518" y="170248"/>
                      <a:pt x="760518" y="380259"/>
                    </a:cubicBezTo>
                    <a:cubicBezTo>
                      <a:pt x="760518" y="590270"/>
                      <a:pt x="590270" y="760518"/>
                      <a:pt x="380259" y="760518"/>
                    </a:cubicBezTo>
                    <a:cubicBezTo>
                      <a:pt x="170248" y="760518"/>
                      <a:pt x="0" y="590270"/>
                      <a:pt x="0" y="380259"/>
                    </a:cubicBezTo>
                    <a:cubicBezTo>
                      <a:pt x="0" y="170248"/>
                      <a:pt x="170248" y="0"/>
                      <a:pt x="380259" y="0"/>
                    </a:cubicBezTo>
                    <a:close/>
                  </a:path>
                </a:pathLst>
              </a:custGeom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CB7200C1-FE6E-4CEF-AC94-414A38FF3D70}"/>
              </a:ext>
            </a:extLst>
          </p:cNvPr>
          <p:cNvGrpSpPr/>
          <p:nvPr/>
        </p:nvGrpSpPr>
        <p:grpSpPr>
          <a:xfrm>
            <a:off x="2407008" y="4582993"/>
            <a:ext cx="3447679" cy="1343958"/>
            <a:chOff x="4559309" y="4722489"/>
            <a:chExt cx="3447679" cy="1343958"/>
          </a:xfrm>
        </p:grpSpPr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A435D2D6-B7BF-49FD-B934-E87E26193EE3}"/>
                </a:ext>
              </a:extLst>
            </p:cNvPr>
            <p:cNvSpPr/>
            <p:nvPr/>
          </p:nvSpPr>
          <p:spPr>
            <a:xfrm>
              <a:off x="5587572" y="4722489"/>
              <a:ext cx="2419416" cy="13439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Harsh Grewal, MD</a:t>
              </a:r>
              <a:br>
                <a:rPr lang="en-US" sz="1200" dirty="0">
                  <a:solidFill>
                    <a:schemeClr val="accent1"/>
                  </a:solidFill>
                  <a:sym typeface="Arial"/>
                </a:rPr>
              </a:br>
              <a:r>
                <a:rPr lang="en-US" sz="1000" dirty="0">
                  <a:solidFill>
                    <a:schemeClr val="bg2"/>
                  </a:solidFill>
                  <a:sym typeface="Arial"/>
                </a:rPr>
                <a:t>Professor of Surgery and Pediatrics at St. Christopher’s Hospital for Children and attending surgeon at Shriner’s Hospital for Children, Philadelphia</a:t>
              </a:r>
            </a:p>
            <a:p>
              <a:pPr defTabSz="321457">
                <a:spcBef>
                  <a:spcPts val="984"/>
                </a:spcBef>
                <a:defRPr sz="1800"/>
              </a:pPr>
              <a:r>
                <a:rPr lang="en-US" sz="1050" b="1" dirty="0">
                  <a:solidFill>
                    <a:schemeClr val="bg2"/>
                  </a:solidFill>
                </a:rPr>
                <a:t>300+ tethering procedures performed</a:t>
              </a:r>
              <a:endParaRPr lang="en-US" sz="1050" b="1" dirty="0">
                <a:solidFill>
                  <a:schemeClr val="bg2"/>
                </a:solidFill>
                <a:sym typeface="Arial"/>
              </a:endParaRPr>
            </a:p>
          </p:txBody>
        </p: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79878A53-93A1-45AA-AC8B-55CAED63EC10}"/>
                </a:ext>
              </a:extLst>
            </p:cNvPr>
            <p:cNvGrpSpPr/>
            <p:nvPr/>
          </p:nvGrpSpPr>
          <p:grpSpPr>
            <a:xfrm>
              <a:off x="4559309" y="4871247"/>
              <a:ext cx="1019175" cy="1019175"/>
              <a:chOff x="4559309" y="4871247"/>
              <a:chExt cx="1019175" cy="1019175"/>
            </a:xfrm>
          </p:grpSpPr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9DECEDA7-1110-4087-B35F-B53FB238A6AC}"/>
                  </a:ext>
                </a:extLst>
              </p:cNvPr>
              <p:cNvGrpSpPr/>
              <p:nvPr/>
            </p:nvGrpSpPr>
            <p:grpSpPr>
              <a:xfrm>
                <a:off x="4559309" y="4871247"/>
                <a:ext cx="1019175" cy="1019175"/>
                <a:chOff x="4559309" y="3255277"/>
                <a:chExt cx="1019175" cy="1019175"/>
              </a:xfrm>
            </p:grpSpPr>
            <p:sp>
              <p:nvSpPr>
                <p:cNvPr id="267" name="Arc 266">
                  <a:extLst>
                    <a:ext uri="{FF2B5EF4-FFF2-40B4-BE49-F238E27FC236}">
                      <a16:creationId xmlns:a16="http://schemas.microsoft.com/office/drawing/2014/main" id="{BDADD05F-3A89-42DD-A1BE-0C6C1C2F4A9D}"/>
                    </a:ext>
                  </a:extLst>
                </p:cNvPr>
                <p:cNvSpPr/>
                <p:nvPr/>
              </p:nvSpPr>
              <p:spPr>
                <a:xfrm rot="5400000">
                  <a:off x="4619429" y="3315397"/>
                  <a:ext cx="898935" cy="898935"/>
                </a:xfrm>
                <a:prstGeom prst="arc">
                  <a:avLst>
                    <a:gd name="adj1" fmla="val 18155079"/>
                    <a:gd name="adj2" fmla="val 14838221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8" name="Arc 267">
                  <a:extLst>
                    <a:ext uri="{FF2B5EF4-FFF2-40B4-BE49-F238E27FC236}">
                      <a16:creationId xmlns:a16="http://schemas.microsoft.com/office/drawing/2014/main" id="{C31CBE0F-5596-49F9-B3E8-B4E87F901421}"/>
                    </a:ext>
                  </a:extLst>
                </p:cNvPr>
                <p:cNvSpPr/>
                <p:nvPr/>
              </p:nvSpPr>
              <p:spPr>
                <a:xfrm rot="2700000">
                  <a:off x="4559309" y="3255277"/>
                  <a:ext cx="1019175" cy="1019175"/>
                </a:xfrm>
                <a:prstGeom prst="arc">
                  <a:avLst>
                    <a:gd name="adj1" fmla="val 5805283"/>
                    <a:gd name="adj2" fmla="val 10473037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331" name="Picture 330" descr="Harsh Grewal">
                <a:extLst>
                  <a:ext uri="{FF2B5EF4-FFF2-40B4-BE49-F238E27FC236}">
                    <a16:creationId xmlns:a16="http://schemas.microsoft.com/office/drawing/2014/main" id="{AC190D94-F887-4723-AE77-68C94D612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30" t="3841" r="3552" b="9645"/>
              <a:stretch/>
            </p:blipFill>
            <p:spPr bwMode="auto">
              <a:xfrm>
                <a:off x="4688637" y="5002141"/>
                <a:ext cx="758952" cy="758952"/>
              </a:xfrm>
              <a:custGeom>
                <a:avLst/>
                <a:gdLst>
                  <a:gd name="connsiteX0" fmla="*/ 380259 w 760518"/>
                  <a:gd name="connsiteY0" fmla="*/ 0 h 760518"/>
                  <a:gd name="connsiteX1" fmla="*/ 760518 w 760518"/>
                  <a:gd name="connsiteY1" fmla="*/ 380259 h 760518"/>
                  <a:gd name="connsiteX2" fmla="*/ 380259 w 760518"/>
                  <a:gd name="connsiteY2" fmla="*/ 760518 h 760518"/>
                  <a:gd name="connsiteX3" fmla="*/ 0 w 760518"/>
                  <a:gd name="connsiteY3" fmla="*/ 380259 h 760518"/>
                  <a:gd name="connsiteX4" fmla="*/ 380259 w 760518"/>
                  <a:gd name="connsiteY4" fmla="*/ 0 h 76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518" h="760518">
                    <a:moveTo>
                      <a:pt x="380259" y="0"/>
                    </a:moveTo>
                    <a:cubicBezTo>
                      <a:pt x="590270" y="0"/>
                      <a:pt x="760518" y="170248"/>
                      <a:pt x="760518" y="380259"/>
                    </a:cubicBezTo>
                    <a:cubicBezTo>
                      <a:pt x="760518" y="590270"/>
                      <a:pt x="590270" y="760518"/>
                      <a:pt x="380259" y="760518"/>
                    </a:cubicBezTo>
                    <a:cubicBezTo>
                      <a:pt x="170248" y="760518"/>
                      <a:pt x="0" y="590270"/>
                      <a:pt x="0" y="380259"/>
                    </a:cubicBezTo>
                    <a:cubicBezTo>
                      <a:pt x="0" y="170248"/>
                      <a:pt x="170248" y="0"/>
                      <a:pt x="380259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2534A7E8-987D-45B4-9BF9-4987D2C72128}"/>
              </a:ext>
            </a:extLst>
          </p:cNvPr>
          <p:cNvGrpSpPr/>
          <p:nvPr/>
        </p:nvGrpSpPr>
        <p:grpSpPr>
          <a:xfrm>
            <a:off x="6789732" y="4671395"/>
            <a:ext cx="3222823" cy="1080840"/>
            <a:chOff x="8554738" y="4809582"/>
            <a:chExt cx="3222823" cy="1080840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7B34248C-EB86-45E8-8F6C-47D036B0590E}"/>
                </a:ext>
              </a:extLst>
            </p:cNvPr>
            <p:cNvSpPr/>
            <p:nvPr/>
          </p:nvSpPr>
          <p:spPr>
            <a:xfrm>
              <a:off x="9583001" y="4809582"/>
              <a:ext cx="2194560" cy="10361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defTabSz="321457">
                <a:spcBef>
                  <a:spcPts val="984"/>
                </a:spcBef>
                <a:defRPr sz="1800"/>
              </a:pPr>
              <a:r>
                <a:rPr lang="en-US" sz="1200" b="1" dirty="0">
                  <a:solidFill>
                    <a:schemeClr val="tx1"/>
                  </a:solidFill>
                  <a:sym typeface="Arial"/>
                </a:rPr>
                <a:t>Steve Hwang, MD</a:t>
              </a:r>
              <a:br>
                <a:rPr lang="en-US" sz="1200" dirty="0">
                  <a:solidFill>
                    <a:schemeClr val="accent1"/>
                  </a:solidFill>
                  <a:sym typeface="Arial"/>
                </a:rPr>
              </a:br>
              <a:r>
                <a:rPr lang="en-US" sz="1000" dirty="0">
                  <a:solidFill>
                    <a:schemeClr val="accent3"/>
                  </a:solidFill>
                  <a:sym typeface="Arial"/>
                </a:rPr>
                <a:t>Neurosurgeon at Shriner’s Hospital for Children, Philadelphia</a:t>
              </a:r>
            </a:p>
            <a:p>
              <a:pPr defTabSz="321457">
                <a:spcBef>
                  <a:spcPts val="984"/>
                </a:spcBef>
                <a:defRPr sz="1800"/>
              </a:pPr>
              <a:r>
                <a:rPr lang="en-US" sz="1050" b="1" dirty="0">
                  <a:solidFill>
                    <a:schemeClr val="bg2"/>
                  </a:solidFill>
                </a:rPr>
                <a:t>60+ tethering procedures performed</a:t>
              </a:r>
              <a:endParaRPr lang="en-US" sz="1050" b="1" dirty="0">
                <a:solidFill>
                  <a:schemeClr val="bg2"/>
                </a:solidFill>
                <a:sym typeface="Arial"/>
              </a:endParaRPr>
            </a:p>
          </p:txBody>
        </p: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61690353-4593-4DC1-ADE5-080B74818459}"/>
                </a:ext>
              </a:extLst>
            </p:cNvPr>
            <p:cNvGrpSpPr/>
            <p:nvPr/>
          </p:nvGrpSpPr>
          <p:grpSpPr>
            <a:xfrm>
              <a:off x="8554738" y="4871247"/>
              <a:ext cx="1019175" cy="1019175"/>
              <a:chOff x="8554738" y="4871247"/>
              <a:chExt cx="1019175" cy="1019175"/>
            </a:xfrm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621D0101-A6F9-4500-817F-04DEC93FE526}"/>
                  </a:ext>
                </a:extLst>
              </p:cNvPr>
              <p:cNvGrpSpPr/>
              <p:nvPr/>
            </p:nvGrpSpPr>
            <p:grpSpPr>
              <a:xfrm>
                <a:off x="8554738" y="4871247"/>
                <a:ext cx="1019175" cy="1019175"/>
                <a:chOff x="8554738" y="3255277"/>
                <a:chExt cx="1019175" cy="1019175"/>
              </a:xfrm>
            </p:grpSpPr>
            <p:sp>
              <p:nvSpPr>
                <p:cNvPr id="265" name="Arc 264">
                  <a:extLst>
                    <a:ext uri="{FF2B5EF4-FFF2-40B4-BE49-F238E27FC236}">
                      <a16:creationId xmlns:a16="http://schemas.microsoft.com/office/drawing/2014/main" id="{7E56AE1C-E312-4CCB-9C6A-92E9453EE785}"/>
                    </a:ext>
                  </a:extLst>
                </p:cNvPr>
                <p:cNvSpPr/>
                <p:nvPr/>
              </p:nvSpPr>
              <p:spPr>
                <a:xfrm rot="5400000">
                  <a:off x="8614858" y="3315397"/>
                  <a:ext cx="898935" cy="898935"/>
                </a:xfrm>
                <a:prstGeom prst="arc">
                  <a:avLst>
                    <a:gd name="adj1" fmla="val 18155079"/>
                    <a:gd name="adj2" fmla="val 14838221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6" name="Arc 265">
                  <a:extLst>
                    <a:ext uri="{FF2B5EF4-FFF2-40B4-BE49-F238E27FC236}">
                      <a16:creationId xmlns:a16="http://schemas.microsoft.com/office/drawing/2014/main" id="{D3C69B6E-8E86-49EC-9D59-34AB2E92530F}"/>
                    </a:ext>
                  </a:extLst>
                </p:cNvPr>
                <p:cNvSpPr/>
                <p:nvPr/>
              </p:nvSpPr>
              <p:spPr>
                <a:xfrm rot="2700000">
                  <a:off x="8554738" y="3255277"/>
                  <a:ext cx="1019175" cy="1019175"/>
                </a:xfrm>
                <a:prstGeom prst="arc">
                  <a:avLst>
                    <a:gd name="adj1" fmla="val 5805283"/>
                    <a:gd name="adj2" fmla="val 10473037"/>
                  </a:avLst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335" name="Picture 334" descr="Steven W. Hwang, M.D.">
                <a:extLst>
                  <a:ext uri="{FF2B5EF4-FFF2-40B4-BE49-F238E27FC236}">
                    <a16:creationId xmlns:a16="http://schemas.microsoft.com/office/drawing/2014/main" id="{B2B0F8A4-8986-4217-A9F9-BDE9CF1D99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02" t="5411" r="3641" b="4929"/>
              <a:stretch/>
            </p:blipFill>
            <p:spPr bwMode="auto">
              <a:xfrm>
                <a:off x="8684849" y="5001358"/>
                <a:ext cx="758952" cy="758952"/>
              </a:xfrm>
              <a:custGeom>
                <a:avLst/>
                <a:gdLst>
                  <a:gd name="connsiteX0" fmla="*/ 380259 w 760518"/>
                  <a:gd name="connsiteY0" fmla="*/ 0 h 760518"/>
                  <a:gd name="connsiteX1" fmla="*/ 760518 w 760518"/>
                  <a:gd name="connsiteY1" fmla="*/ 380259 h 760518"/>
                  <a:gd name="connsiteX2" fmla="*/ 380259 w 760518"/>
                  <a:gd name="connsiteY2" fmla="*/ 760518 h 760518"/>
                  <a:gd name="connsiteX3" fmla="*/ 0 w 760518"/>
                  <a:gd name="connsiteY3" fmla="*/ 380259 h 760518"/>
                  <a:gd name="connsiteX4" fmla="*/ 380259 w 760518"/>
                  <a:gd name="connsiteY4" fmla="*/ 0 h 76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518" h="760518">
                    <a:moveTo>
                      <a:pt x="380259" y="0"/>
                    </a:moveTo>
                    <a:cubicBezTo>
                      <a:pt x="590270" y="0"/>
                      <a:pt x="760518" y="170248"/>
                      <a:pt x="760518" y="380259"/>
                    </a:cubicBezTo>
                    <a:cubicBezTo>
                      <a:pt x="760518" y="590270"/>
                      <a:pt x="590270" y="760518"/>
                      <a:pt x="380259" y="760518"/>
                    </a:cubicBezTo>
                    <a:cubicBezTo>
                      <a:pt x="170248" y="760518"/>
                      <a:pt x="0" y="590270"/>
                      <a:pt x="0" y="380259"/>
                    </a:cubicBezTo>
                    <a:cubicBezTo>
                      <a:pt x="0" y="170248"/>
                      <a:pt x="170248" y="0"/>
                      <a:pt x="380259" y="0"/>
                    </a:cubicBezTo>
                    <a:close/>
                  </a:path>
                </a:pathLst>
              </a:custGeom>
              <a:ln w="12700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F3508C6-4C3F-45FE-A36A-FFD000E2C17D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76" name="Google Shape;12;p1">
              <a:extLst>
                <a:ext uri="{FF2B5EF4-FFF2-40B4-BE49-F238E27FC236}">
                  <a16:creationId xmlns:a16="http://schemas.microsoft.com/office/drawing/2014/main" id="{2C496251-DE90-4A53-A59E-8E382BCFEBFC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3;p1">
              <a:extLst>
                <a:ext uri="{FF2B5EF4-FFF2-40B4-BE49-F238E27FC236}">
                  <a16:creationId xmlns:a16="http://schemas.microsoft.com/office/drawing/2014/main" id="{E73E4B03-AA7F-44FA-A8AA-D8ACE5D13F02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4;p1">
              <a:extLst>
                <a:ext uri="{FF2B5EF4-FFF2-40B4-BE49-F238E27FC236}">
                  <a16:creationId xmlns:a16="http://schemas.microsoft.com/office/drawing/2014/main" id="{A4E95574-9E59-43CE-82C7-0BC5D4DE3A83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6A840406-8C70-4569-A9C1-43555FCF6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140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618">
        <p:fade/>
      </p:transition>
    </mc:Choice>
    <mc:Fallback xmlns="">
      <p:transition spd="med" advTm="71618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person, sky, man, wall&#10;&#10;Description generated with very high confidence">
            <a:extLst>
              <a:ext uri="{FF2B5EF4-FFF2-40B4-BE49-F238E27FC236}">
                <a16:creationId xmlns:a16="http://schemas.microsoft.com/office/drawing/2014/main" id="{690A605B-C69C-4410-900D-1BD251339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t="5508" b="22225"/>
          <a:stretch/>
        </p:blipFill>
        <p:spPr>
          <a:xfrm>
            <a:off x="-1" y="985519"/>
            <a:ext cx="12188953" cy="5872481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1E6DBBE-0179-4CB8-91CE-3C43620ABC14}"/>
              </a:ext>
            </a:extLst>
          </p:cNvPr>
          <p:cNvSpPr/>
          <p:nvPr/>
        </p:nvSpPr>
        <p:spPr>
          <a:xfrm>
            <a:off x="0" y="2905124"/>
            <a:ext cx="12192000" cy="3954907"/>
          </a:xfrm>
          <a:custGeom>
            <a:avLst/>
            <a:gdLst>
              <a:gd name="connsiteX0" fmla="*/ 0 w 6096000"/>
              <a:gd name="connsiteY0" fmla="*/ 0 h 6858000"/>
              <a:gd name="connsiteX1" fmla="*/ 507580 w 6096000"/>
              <a:gd name="connsiteY1" fmla="*/ 0 h 6858000"/>
              <a:gd name="connsiteX2" fmla="*/ 2488138 w 6096000"/>
              <a:gd name="connsiteY2" fmla="*/ 0 h 6858000"/>
              <a:gd name="connsiteX3" fmla="*/ 6096000 w 6096000"/>
              <a:gd name="connsiteY3" fmla="*/ 0 h 6858000"/>
              <a:gd name="connsiteX4" fmla="*/ 6096000 w 6096000"/>
              <a:gd name="connsiteY4" fmla="*/ 6858000 h 6858000"/>
              <a:gd name="connsiteX5" fmla="*/ 2488138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420AFD-C779-45C5-8E28-B2A554CEAB1D}"/>
              </a:ext>
            </a:extLst>
          </p:cNvPr>
          <p:cNvSpPr/>
          <p:nvPr/>
        </p:nvSpPr>
        <p:spPr>
          <a:xfrm>
            <a:off x="0" y="985520"/>
            <a:ext cx="12192000" cy="1919605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C95245-9064-46A6-BB74-D82A99638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VBT Tethering Procedure – Dr. Diab (UCSF)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8144260-BCAA-4A51-8699-50F07527867E}"/>
              </a:ext>
            </a:extLst>
          </p:cNvPr>
          <p:cNvSpPr/>
          <p:nvPr/>
        </p:nvSpPr>
        <p:spPr>
          <a:xfrm>
            <a:off x="1678370" y="1546993"/>
            <a:ext cx="2739260" cy="2739257"/>
          </a:xfrm>
          <a:prstGeom prst="ellipse">
            <a:avLst/>
          </a:prstGeom>
          <a:blipFill>
            <a:blip r:embed="rId3"/>
            <a:stretch>
              <a:fillRect t="-23304" b="-62684"/>
            </a:stretch>
          </a:blipFill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B8F9541-7124-4A1B-82D2-C9D947D9EB98}"/>
              </a:ext>
            </a:extLst>
          </p:cNvPr>
          <p:cNvSpPr/>
          <p:nvPr/>
        </p:nvSpPr>
        <p:spPr>
          <a:xfrm>
            <a:off x="7774372" y="1546993"/>
            <a:ext cx="2739260" cy="2739257"/>
          </a:xfrm>
          <a:prstGeom prst="ellipse">
            <a:avLst/>
          </a:prstGeom>
          <a:blipFill>
            <a:blip r:embed="rId4"/>
            <a:stretch>
              <a:fillRect t="-23304" b="-62684"/>
            </a:stretch>
          </a:blipFill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3E695C-7444-471D-A5D9-877EC5333884}"/>
              </a:ext>
            </a:extLst>
          </p:cNvPr>
          <p:cNvSpPr/>
          <p:nvPr/>
        </p:nvSpPr>
        <p:spPr>
          <a:xfrm>
            <a:off x="381000" y="4560319"/>
            <a:ext cx="5495366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11 year old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Cobb &gt; 45°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Progression despite bracing for 5 years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96E75D-78A0-4369-93A5-458B5843437A}"/>
              </a:ext>
            </a:extLst>
          </p:cNvPr>
          <p:cNvSpPr/>
          <p:nvPr/>
        </p:nvSpPr>
        <p:spPr>
          <a:xfrm>
            <a:off x="6315634" y="4560319"/>
            <a:ext cx="5495366" cy="4458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2 years </a:t>
            </a:r>
            <a:r>
              <a:rPr lang="en-US" dirty="0">
                <a:solidFill>
                  <a:schemeClr val="tx1"/>
                </a:solidFill>
              </a:rPr>
              <a:t>after spinal tethering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0CA39C-BC6D-471E-AB02-8790566523A7}"/>
              </a:ext>
            </a:extLst>
          </p:cNvPr>
          <p:cNvCxnSpPr>
            <a:cxnSpLocks/>
          </p:cNvCxnSpPr>
          <p:nvPr/>
        </p:nvCxnSpPr>
        <p:spPr>
          <a:xfrm>
            <a:off x="6096000" y="3114675"/>
            <a:ext cx="0" cy="28786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12;p1">
            <a:extLst>
              <a:ext uri="{FF2B5EF4-FFF2-40B4-BE49-F238E27FC236}">
                <a16:creationId xmlns:a16="http://schemas.microsoft.com/office/drawing/2014/main" id="{D0E571DB-BDBC-49D9-8383-0C2F5C8CC934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3;p1">
            <a:extLst>
              <a:ext uri="{FF2B5EF4-FFF2-40B4-BE49-F238E27FC236}">
                <a16:creationId xmlns:a16="http://schemas.microsoft.com/office/drawing/2014/main" id="{9DFD2E24-17C2-4A4F-A3D2-C26FA83B6740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4;p1">
            <a:extLst>
              <a:ext uri="{FF2B5EF4-FFF2-40B4-BE49-F238E27FC236}">
                <a16:creationId xmlns:a16="http://schemas.microsoft.com/office/drawing/2014/main" id="{4A232A51-D4B0-4AB7-B1C2-1CAE53B68508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1597E0E-D1D9-4992-9CA4-D4C104FCEA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3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582">
        <p:fade/>
      </p:transition>
    </mc:Choice>
    <mc:Fallback xmlns="">
      <p:transition spd="med" advTm="1358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3" descr="A picture containing person, sky, man, wall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t="14099" b="31444"/>
          <a:stretch/>
        </p:blipFill>
        <p:spPr>
          <a:xfrm>
            <a:off x="-4884" y="1334621"/>
            <a:ext cx="12196884" cy="442800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Benefits - Advantages of VBT over Fusion</a:t>
            </a:r>
            <a:endParaRPr/>
          </a:p>
        </p:txBody>
      </p:sp>
      <p:sp>
        <p:nvSpPr>
          <p:cNvPr id="268" name="Google Shape;268;p13"/>
          <p:cNvSpPr/>
          <p:nvPr/>
        </p:nvSpPr>
        <p:spPr>
          <a:xfrm>
            <a:off x="-3048" y="1334620"/>
            <a:ext cx="12195047" cy="4428005"/>
          </a:xfrm>
          <a:prstGeom prst="rect">
            <a:avLst/>
          </a:prstGeom>
          <a:solidFill>
            <a:schemeClr val="accent1">
              <a:alpha val="8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9" name="Google Shape;269;p13"/>
          <p:cNvCxnSpPr/>
          <p:nvPr/>
        </p:nvCxnSpPr>
        <p:spPr>
          <a:xfrm>
            <a:off x="0" y="3595639"/>
            <a:ext cx="1219504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p13"/>
          <p:cNvSpPr/>
          <p:nvPr/>
        </p:nvSpPr>
        <p:spPr>
          <a:xfrm>
            <a:off x="3136578" y="2982229"/>
            <a:ext cx="1226820" cy="12268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5432556" y="2982229"/>
            <a:ext cx="1226820" cy="12268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77899" y="2114710"/>
            <a:ext cx="125354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Continued </a:t>
            </a:r>
            <a:br>
              <a:rPr lang="en-US" sz="16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skeletal </a:t>
            </a:r>
            <a: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  <a:t>growth</a:t>
            </a:r>
            <a:endParaRPr sz="1600" b="1" dirty="0">
              <a:solidFill>
                <a:schemeClr val="bg2"/>
              </a:solidFill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3153670" y="4690719"/>
            <a:ext cx="133326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Partial </a:t>
            </a:r>
            <a: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  <a:t>Motion </a:t>
            </a:r>
            <a:b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</a:br>
            <a: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  <a:t>Preservation</a:t>
            </a:r>
            <a:endParaRPr sz="1600" b="1" dirty="0">
              <a:solidFill>
                <a:schemeClr val="bg2"/>
              </a:solidFill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5150689" y="2222431"/>
            <a:ext cx="179055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Single treatment eve</a:t>
            </a:r>
            <a:r>
              <a:rPr lang="en-US" sz="1400" b="1" i="0" u="none" strike="noStrike" cap="none" dirty="0">
                <a:solidFill>
                  <a:schemeClr val="bg2"/>
                </a:solidFill>
                <a:sym typeface="Arial"/>
              </a:rPr>
              <a:t>nt</a:t>
            </a:r>
            <a:endParaRPr b="1" dirty="0">
              <a:solidFill>
                <a:schemeClr val="bg2"/>
              </a:solidFill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7288156" y="4690719"/>
            <a:ext cx="185146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  <a:t>Little impact on activity </a:t>
            </a:r>
            <a:b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</a:br>
            <a:r>
              <a:rPr lang="en-US" sz="1600" b="1" i="0" u="none" strike="noStrike" cap="none" dirty="0">
                <a:solidFill>
                  <a:schemeClr val="bg2"/>
                </a:solidFill>
                <a:sym typeface="Arial"/>
              </a:rPr>
              <a:t>and appearance</a:t>
            </a:r>
            <a:endParaRPr sz="1600" b="1" dirty="0">
              <a:solidFill>
                <a:schemeClr val="bg2"/>
              </a:solidFill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9080687" y="1975640"/>
            <a:ext cx="27303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Does not “burn any bridge</a:t>
            </a:r>
            <a:r>
              <a:rPr lang="en-US" sz="1400" b="0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”: </a:t>
            </a:r>
            <a:br>
              <a:rPr lang="en-US" sz="1400" b="0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>
                <a:solidFill>
                  <a:schemeClr val="tx1"/>
                </a:solidFill>
                <a:sym typeface="Arial"/>
              </a:rPr>
              <a:t>fusion remains an unimpacted option</a:t>
            </a:r>
            <a:br>
              <a:rPr lang="en-US" sz="1200" b="0" i="0" u="none" strike="noStrike" cap="none" dirty="0">
                <a:solidFill>
                  <a:schemeClr val="tx1"/>
                </a:solidFill>
                <a:sym typeface="Arial"/>
              </a:rPr>
            </a:br>
            <a:r>
              <a:rPr lang="en-US" sz="1200" b="0" i="0" u="none" strike="noStrike" cap="none" dirty="0">
                <a:solidFill>
                  <a:schemeClr val="tx1"/>
                </a:solidFill>
                <a:sym typeface="Arial"/>
              </a:rPr>
              <a:t> if this treatment modality fails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3388577" y="3234497"/>
            <a:ext cx="722822" cy="722285"/>
          </a:xfrm>
          <a:custGeom>
            <a:avLst/>
            <a:gdLst/>
            <a:ahLst/>
            <a:cxnLst/>
            <a:rect l="l" t="t" r="r" b="b"/>
            <a:pathLst>
              <a:path w="1428" h="1429" extrusionOk="0">
                <a:moveTo>
                  <a:pt x="1082" y="952"/>
                </a:moveTo>
                <a:cubicBezTo>
                  <a:pt x="925" y="944"/>
                  <a:pt x="925" y="944"/>
                  <a:pt x="925" y="944"/>
                </a:cubicBezTo>
                <a:cubicBezTo>
                  <a:pt x="925" y="791"/>
                  <a:pt x="925" y="791"/>
                  <a:pt x="925" y="791"/>
                </a:cubicBezTo>
                <a:cubicBezTo>
                  <a:pt x="925" y="750"/>
                  <a:pt x="913" y="708"/>
                  <a:pt x="884" y="673"/>
                </a:cubicBezTo>
                <a:cubicBezTo>
                  <a:pt x="740" y="483"/>
                  <a:pt x="740" y="483"/>
                  <a:pt x="740" y="483"/>
                </a:cubicBezTo>
                <a:cubicBezTo>
                  <a:pt x="821" y="483"/>
                  <a:pt x="821" y="483"/>
                  <a:pt x="821" y="483"/>
                </a:cubicBezTo>
                <a:cubicBezTo>
                  <a:pt x="914" y="592"/>
                  <a:pt x="914" y="592"/>
                  <a:pt x="914" y="592"/>
                </a:cubicBezTo>
                <a:cubicBezTo>
                  <a:pt x="958" y="643"/>
                  <a:pt x="1016" y="595"/>
                  <a:pt x="978" y="544"/>
                </a:cubicBezTo>
                <a:cubicBezTo>
                  <a:pt x="887" y="423"/>
                  <a:pt x="887" y="423"/>
                  <a:pt x="887" y="423"/>
                </a:cubicBezTo>
                <a:cubicBezTo>
                  <a:pt x="869" y="398"/>
                  <a:pt x="851" y="388"/>
                  <a:pt x="819" y="387"/>
                </a:cubicBezTo>
                <a:cubicBezTo>
                  <a:pt x="726" y="385"/>
                  <a:pt x="726" y="385"/>
                  <a:pt x="726" y="385"/>
                </a:cubicBezTo>
                <a:cubicBezTo>
                  <a:pt x="606" y="381"/>
                  <a:pt x="532" y="425"/>
                  <a:pt x="502" y="513"/>
                </a:cubicBezTo>
                <a:cubicBezTo>
                  <a:pt x="468" y="617"/>
                  <a:pt x="468" y="617"/>
                  <a:pt x="468" y="617"/>
                </a:cubicBezTo>
                <a:cubicBezTo>
                  <a:pt x="337" y="627"/>
                  <a:pt x="337" y="627"/>
                  <a:pt x="337" y="627"/>
                </a:cubicBezTo>
                <a:cubicBezTo>
                  <a:pt x="282" y="631"/>
                  <a:pt x="282" y="711"/>
                  <a:pt x="337" y="711"/>
                </a:cubicBezTo>
                <a:cubicBezTo>
                  <a:pt x="471" y="711"/>
                  <a:pt x="471" y="711"/>
                  <a:pt x="471" y="711"/>
                </a:cubicBezTo>
                <a:cubicBezTo>
                  <a:pt x="522" y="711"/>
                  <a:pt x="549" y="651"/>
                  <a:pt x="574" y="594"/>
                </a:cubicBezTo>
                <a:cubicBezTo>
                  <a:pt x="674" y="736"/>
                  <a:pt x="674" y="736"/>
                  <a:pt x="674" y="736"/>
                </a:cubicBezTo>
                <a:cubicBezTo>
                  <a:pt x="581" y="848"/>
                  <a:pt x="581" y="848"/>
                  <a:pt x="581" y="848"/>
                </a:cubicBezTo>
                <a:cubicBezTo>
                  <a:pt x="543" y="895"/>
                  <a:pt x="544" y="910"/>
                  <a:pt x="544" y="938"/>
                </a:cubicBezTo>
                <a:cubicBezTo>
                  <a:pt x="544" y="1174"/>
                  <a:pt x="544" y="1174"/>
                  <a:pt x="544" y="1174"/>
                </a:cubicBezTo>
                <a:cubicBezTo>
                  <a:pt x="544" y="1206"/>
                  <a:pt x="568" y="1220"/>
                  <a:pt x="590" y="1220"/>
                </a:cubicBezTo>
                <a:cubicBezTo>
                  <a:pt x="615" y="1220"/>
                  <a:pt x="639" y="1206"/>
                  <a:pt x="640" y="1174"/>
                </a:cubicBezTo>
                <a:cubicBezTo>
                  <a:pt x="650" y="963"/>
                  <a:pt x="650" y="963"/>
                  <a:pt x="650" y="963"/>
                </a:cubicBezTo>
                <a:cubicBezTo>
                  <a:pt x="764" y="831"/>
                  <a:pt x="764" y="831"/>
                  <a:pt x="764" y="831"/>
                </a:cubicBezTo>
                <a:cubicBezTo>
                  <a:pt x="779" y="813"/>
                  <a:pt x="795" y="824"/>
                  <a:pt x="799" y="843"/>
                </a:cubicBezTo>
                <a:cubicBezTo>
                  <a:pt x="822" y="992"/>
                  <a:pt x="822" y="992"/>
                  <a:pt x="822" y="992"/>
                </a:cubicBezTo>
                <a:cubicBezTo>
                  <a:pt x="827" y="1023"/>
                  <a:pt x="849" y="1048"/>
                  <a:pt x="879" y="1048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147" y="1048"/>
                  <a:pt x="1146" y="956"/>
                  <a:pt x="1082" y="952"/>
                </a:cubicBezTo>
                <a:close/>
                <a:moveTo>
                  <a:pt x="529" y="376"/>
                </a:moveTo>
                <a:cubicBezTo>
                  <a:pt x="576" y="376"/>
                  <a:pt x="613" y="339"/>
                  <a:pt x="613" y="292"/>
                </a:cubicBezTo>
                <a:cubicBezTo>
                  <a:pt x="613" y="246"/>
                  <a:pt x="576" y="208"/>
                  <a:pt x="529" y="208"/>
                </a:cubicBezTo>
                <a:cubicBezTo>
                  <a:pt x="483" y="208"/>
                  <a:pt x="445" y="246"/>
                  <a:pt x="445" y="292"/>
                </a:cubicBezTo>
                <a:cubicBezTo>
                  <a:pt x="445" y="339"/>
                  <a:pt x="483" y="376"/>
                  <a:pt x="529" y="376"/>
                </a:cubicBezTo>
                <a:close/>
                <a:moveTo>
                  <a:pt x="238" y="1429"/>
                </a:moveTo>
                <a:cubicBezTo>
                  <a:pt x="296" y="1429"/>
                  <a:pt x="296" y="1429"/>
                  <a:pt x="296" y="1429"/>
                </a:cubicBezTo>
                <a:cubicBezTo>
                  <a:pt x="357" y="1429"/>
                  <a:pt x="357" y="1429"/>
                  <a:pt x="357" y="1369"/>
                </a:cubicBezTo>
                <a:cubicBezTo>
                  <a:pt x="357" y="1310"/>
                  <a:pt x="357" y="1310"/>
                  <a:pt x="296" y="1310"/>
                </a:cubicBezTo>
                <a:cubicBezTo>
                  <a:pt x="238" y="1310"/>
                  <a:pt x="238" y="1310"/>
                  <a:pt x="238" y="1310"/>
                </a:cubicBezTo>
                <a:cubicBezTo>
                  <a:pt x="163" y="1310"/>
                  <a:pt x="119" y="1266"/>
                  <a:pt x="119" y="1191"/>
                </a:cubicBezTo>
                <a:cubicBezTo>
                  <a:pt x="119" y="1132"/>
                  <a:pt x="119" y="1132"/>
                  <a:pt x="119" y="1132"/>
                </a:cubicBezTo>
                <a:cubicBezTo>
                  <a:pt x="119" y="1072"/>
                  <a:pt x="119" y="1072"/>
                  <a:pt x="59" y="1072"/>
                </a:cubicBezTo>
                <a:cubicBezTo>
                  <a:pt x="0" y="1072"/>
                  <a:pt x="0" y="1072"/>
                  <a:pt x="0" y="1132"/>
                </a:cubicBezTo>
                <a:cubicBezTo>
                  <a:pt x="0" y="1191"/>
                  <a:pt x="0" y="1191"/>
                  <a:pt x="0" y="1191"/>
                </a:cubicBezTo>
                <a:cubicBezTo>
                  <a:pt x="0" y="1349"/>
                  <a:pt x="79" y="1429"/>
                  <a:pt x="238" y="1429"/>
                </a:cubicBezTo>
                <a:close/>
                <a:moveTo>
                  <a:pt x="1116" y="1429"/>
                </a:moveTo>
                <a:cubicBezTo>
                  <a:pt x="1190" y="1429"/>
                  <a:pt x="1190" y="1429"/>
                  <a:pt x="1190" y="1429"/>
                </a:cubicBezTo>
                <a:cubicBezTo>
                  <a:pt x="1349" y="1429"/>
                  <a:pt x="1428" y="1349"/>
                  <a:pt x="1428" y="1191"/>
                </a:cubicBezTo>
                <a:cubicBezTo>
                  <a:pt x="1428" y="1132"/>
                  <a:pt x="1428" y="1132"/>
                  <a:pt x="1428" y="1132"/>
                </a:cubicBezTo>
                <a:cubicBezTo>
                  <a:pt x="1428" y="1072"/>
                  <a:pt x="1428" y="1072"/>
                  <a:pt x="1369" y="1072"/>
                </a:cubicBezTo>
                <a:cubicBezTo>
                  <a:pt x="1309" y="1072"/>
                  <a:pt x="1309" y="1072"/>
                  <a:pt x="1309" y="1132"/>
                </a:cubicBezTo>
                <a:cubicBezTo>
                  <a:pt x="1309" y="1191"/>
                  <a:pt x="1309" y="1191"/>
                  <a:pt x="1309" y="1191"/>
                </a:cubicBezTo>
                <a:cubicBezTo>
                  <a:pt x="1309" y="1266"/>
                  <a:pt x="1265" y="1310"/>
                  <a:pt x="1190" y="1310"/>
                </a:cubicBezTo>
                <a:cubicBezTo>
                  <a:pt x="1132" y="1310"/>
                  <a:pt x="1132" y="1310"/>
                  <a:pt x="1132" y="1310"/>
                </a:cubicBezTo>
                <a:cubicBezTo>
                  <a:pt x="1071" y="1310"/>
                  <a:pt x="1071" y="1310"/>
                  <a:pt x="1071" y="1369"/>
                </a:cubicBezTo>
                <a:cubicBezTo>
                  <a:pt x="1071" y="1429"/>
                  <a:pt x="1071" y="1429"/>
                  <a:pt x="1116" y="1429"/>
                </a:cubicBezTo>
                <a:close/>
                <a:moveTo>
                  <a:pt x="59" y="357"/>
                </a:moveTo>
                <a:cubicBezTo>
                  <a:pt x="119" y="357"/>
                  <a:pt x="119" y="357"/>
                  <a:pt x="119" y="296"/>
                </a:cubicBezTo>
                <a:cubicBezTo>
                  <a:pt x="119" y="238"/>
                  <a:pt x="119" y="238"/>
                  <a:pt x="119" y="238"/>
                </a:cubicBezTo>
                <a:cubicBezTo>
                  <a:pt x="119" y="163"/>
                  <a:pt x="163" y="119"/>
                  <a:pt x="238" y="119"/>
                </a:cubicBezTo>
                <a:cubicBezTo>
                  <a:pt x="296" y="119"/>
                  <a:pt x="296" y="119"/>
                  <a:pt x="296" y="119"/>
                </a:cubicBezTo>
                <a:cubicBezTo>
                  <a:pt x="357" y="119"/>
                  <a:pt x="357" y="119"/>
                  <a:pt x="357" y="60"/>
                </a:cubicBezTo>
                <a:cubicBezTo>
                  <a:pt x="357" y="0"/>
                  <a:pt x="357" y="0"/>
                  <a:pt x="296" y="0"/>
                </a:cubicBezTo>
                <a:cubicBezTo>
                  <a:pt x="238" y="0"/>
                  <a:pt x="238" y="0"/>
                  <a:pt x="238" y="0"/>
                </a:cubicBezTo>
                <a:cubicBezTo>
                  <a:pt x="79" y="0"/>
                  <a:pt x="0" y="80"/>
                  <a:pt x="0" y="238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57"/>
                  <a:pt x="0" y="357"/>
                  <a:pt x="59" y="357"/>
                </a:cubicBezTo>
                <a:close/>
                <a:moveTo>
                  <a:pt x="1369" y="357"/>
                </a:moveTo>
                <a:cubicBezTo>
                  <a:pt x="1428" y="357"/>
                  <a:pt x="1428" y="357"/>
                  <a:pt x="1428" y="296"/>
                </a:cubicBezTo>
                <a:cubicBezTo>
                  <a:pt x="1428" y="238"/>
                  <a:pt x="1428" y="238"/>
                  <a:pt x="1428" y="238"/>
                </a:cubicBezTo>
                <a:cubicBezTo>
                  <a:pt x="1428" y="80"/>
                  <a:pt x="1349" y="0"/>
                  <a:pt x="1190" y="0"/>
                </a:cubicBezTo>
                <a:cubicBezTo>
                  <a:pt x="1132" y="0"/>
                  <a:pt x="1132" y="0"/>
                  <a:pt x="1132" y="0"/>
                </a:cubicBezTo>
                <a:cubicBezTo>
                  <a:pt x="1071" y="0"/>
                  <a:pt x="1071" y="0"/>
                  <a:pt x="1071" y="60"/>
                </a:cubicBezTo>
                <a:cubicBezTo>
                  <a:pt x="1071" y="119"/>
                  <a:pt x="1071" y="119"/>
                  <a:pt x="1132" y="119"/>
                </a:cubicBezTo>
                <a:cubicBezTo>
                  <a:pt x="1190" y="119"/>
                  <a:pt x="1190" y="119"/>
                  <a:pt x="1190" y="119"/>
                </a:cubicBezTo>
                <a:cubicBezTo>
                  <a:pt x="1265" y="119"/>
                  <a:pt x="1309" y="163"/>
                  <a:pt x="1309" y="238"/>
                </a:cubicBezTo>
                <a:cubicBezTo>
                  <a:pt x="1309" y="296"/>
                  <a:pt x="1309" y="296"/>
                  <a:pt x="1309" y="296"/>
                </a:cubicBezTo>
                <a:cubicBezTo>
                  <a:pt x="1309" y="357"/>
                  <a:pt x="1309" y="357"/>
                  <a:pt x="1369" y="35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13"/>
          <p:cNvGrpSpPr/>
          <p:nvPr/>
        </p:nvGrpSpPr>
        <p:grpSpPr>
          <a:xfrm>
            <a:off x="5689691" y="3229823"/>
            <a:ext cx="712550" cy="731633"/>
            <a:chOff x="1769" y="13"/>
            <a:chExt cx="4182" cy="4294"/>
          </a:xfrm>
        </p:grpSpPr>
        <p:sp>
          <p:nvSpPr>
            <p:cNvPr id="279" name="Google Shape;279;p13"/>
            <p:cNvSpPr/>
            <p:nvPr/>
          </p:nvSpPr>
          <p:spPr>
            <a:xfrm>
              <a:off x="1769" y="2299"/>
              <a:ext cx="4182" cy="2008"/>
            </a:xfrm>
            <a:custGeom>
              <a:avLst/>
              <a:gdLst/>
              <a:ahLst/>
              <a:cxnLst/>
              <a:rect l="l" t="t" r="r" b="b"/>
              <a:pathLst>
                <a:path w="2224" h="1069" extrusionOk="0">
                  <a:moveTo>
                    <a:pt x="1081" y="452"/>
                  </a:moveTo>
                  <a:cubicBezTo>
                    <a:pt x="1383" y="452"/>
                    <a:pt x="1383" y="452"/>
                    <a:pt x="1383" y="452"/>
                  </a:cubicBezTo>
                  <a:cubicBezTo>
                    <a:pt x="1465" y="453"/>
                    <a:pt x="1534" y="390"/>
                    <a:pt x="1539" y="307"/>
                  </a:cubicBezTo>
                  <a:cubicBezTo>
                    <a:pt x="1541" y="225"/>
                    <a:pt x="1477" y="156"/>
                    <a:pt x="1394" y="153"/>
                  </a:cubicBezTo>
                  <a:cubicBezTo>
                    <a:pt x="1393" y="153"/>
                    <a:pt x="1391" y="153"/>
                    <a:pt x="1390" y="153"/>
                  </a:cubicBezTo>
                  <a:cubicBezTo>
                    <a:pt x="991" y="153"/>
                    <a:pt x="991" y="153"/>
                    <a:pt x="991" y="153"/>
                  </a:cubicBezTo>
                  <a:cubicBezTo>
                    <a:pt x="761" y="61"/>
                    <a:pt x="498" y="114"/>
                    <a:pt x="321" y="288"/>
                  </a:cubicBezTo>
                  <a:cubicBezTo>
                    <a:pt x="2" y="603"/>
                    <a:pt x="2" y="603"/>
                    <a:pt x="2" y="603"/>
                  </a:cubicBezTo>
                  <a:cubicBezTo>
                    <a:pt x="0" y="605"/>
                    <a:pt x="0" y="608"/>
                    <a:pt x="2" y="610"/>
                  </a:cubicBezTo>
                  <a:cubicBezTo>
                    <a:pt x="2" y="610"/>
                    <a:pt x="2" y="610"/>
                    <a:pt x="2" y="610"/>
                  </a:cubicBezTo>
                  <a:cubicBezTo>
                    <a:pt x="561" y="1069"/>
                    <a:pt x="561" y="1069"/>
                    <a:pt x="561" y="1069"/>
                  </a:cubicBezTo>
                  <a:cubicBezTo>
                    <a:pt x="689" y="941"/>
                    <a:pt x="689" y="941"/>
                    <a:pt x="689" y="941"/>
                  </a:cubicBezTo>
                  <a:cubicBezTo>
                    <a:pt x="1423" y="941"/>
                    <a:pt x="1423" y="941"/>
                    <a:pt x="1423" y="941"/>
                  </a:cubicBezTo>
                  <a:cubicBezTo>
                    <a:pt x="1529" y="941"/>
                    <a:pt x="1631" y="895"/>
                    <a:pt x="1700" y="814"/>
                  </a:cubicBezTo>
                  <a:cubicBezTo>
                    <a:pt x="2171" y="266"/>
                    <a:pt x="2171" y="266"/>
                    <a:pt x="2171" y="266"/>
                  </a:cubicBezTo>
                  <a:cubicBezTo>
                    <a:pt x="2224" y="199"/>
                    <a:pt x="2212" y="102"/>
                    <a:pt x="2145" y="49"/>
                  </a:cubicBezTo>
                  <a:cubicBezTo>
                    <a:pt x="2083" y="0"/>
                    <a:pt x="1994" y="5"/>
                    <a:pt x="1938" y="62"/>
                  </a:cubicBezTo>
                  <a:cubicBezTo>
                    <a:pt x="1562" y="492"/>
                    <a:pt x="1562" y="492"/>
                    <a:pt x="1562" y="492"/>
                  </a:cubicBezTo>
                  <a:cubicBezTo>
                    <a:pt x="1529" y="529"/>
                    <a:pt x="1481" y="551"/>
                    <a:pt x="1431" y="551"/>
                  </a:cubicBezTo>
                  <a:cubicBezTo>
                    <a:pt x="1084" y="551"/>
                    <a:pt x="1084" y="551"/>
                    <a:pt x="1084" y="551"/>
                  </a:cubicBezTo>
                  <a:cubicBezTo>
                    <a:pt x="1058" y="552"/>
                    <a:pt x="1035" y="532"/>
                    <a:pt x="1032" y="506"/>
                  </a:cubicBezTo>
                  <a:cubicBezTo>
                    <a:pt x="1029" y="479"/>
                    <a:pt x="1049" y="455"/>
                    <a:pt x="1076" y="452"/>
                  </a:cubicBezTo>
                  <a:cubicBezTo>
                    <a:pt x="1078" y="452"/>
                    <a:pt x="1080" y="452"/>
                    <a:pt x="1081" y="4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2991" y="13"/>
              <a:ext cx="2157" cy="2158"/>
            </a:xfrm>
            <a:custGeom>
              <a:avLst/>
              <a:gdLst/>
              <a:ahLst/>
              <a:cxnLst/>
              <a:rect l="l" t="t" r="r" b="b"/>
              <a:pathLst>
                <a:path w="1147" h="1149" extrusionOk="0">
                  <a:moveTo>
                    <a:pt x="936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94" y="0"/>
                    <a:pt x="0" y="95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938"/>
                    <a:pt x="0" y="938"/>
                    <a:pt x="0" y="938"/>
                  </a:cubicBezTo>
                  <a:cubicBezTo>
                    <a:pt x="0" y="1054"/>
                    <a:pt x="94" y="1149"/>
                    <a:pt x="210" y="1149"/>
                  </a:cubicBezTo>
                  <a:cubicBezTo>
                    <a:pt x="210" y="1149"/>
                    <a:pt x="210" y="1149"/>
                    <a:pt x="210" y="1149"/>
                  </a:cubicBezTo>
                  <a:cubicBezTo>
                    <a:pt x="936" y="1149"/>
                    <a:pt x="936" y="1149"/>
                    <a:pt x="936" y="1149"/>
                  </a:cubicBezTo>
                  <a:cubicBezTo>
                    <a:pt x="1053" y="1149"/>
                    <a:pt x="1147" y="1054"/>
                    <a:pt x="1147" y="938"/>
                  </a:cubicBezTo>
                  <a:cubicBezTo>
                    <a:pt x="1147" y="212"/>
                    <a:pt x="1147" y="212"/>
                    <a:pt x="1147" y="212"/>
                  </a:cubicBezTo>
                  <a:cubicBezTo>
                    <a:pt x="1147" y="96"/>
                    <a:pt x="1054" y="1"/>
                    <a:pt x="937" y="0"/>
                  </a:cubicBezTo>
                  <a:cubicBezTo>
                    <a:pt x="937" y="0"/>
                    <a:pt x="937" y="0"/>
                    <a:pt x="936" y="0"/>
                  </a:cubicBezTo>
                  <a:close/>
                  <a:moveTo>
                    <a:pt x="898" y="623"/>
                  </a:moveTo>
                  <a:cubicBezTo>
                    <a:pt x="898" y="653"/>
                    <a:pt x="874" y="678"/>
                    <a:pt x="844" y="678"/>
                  </a:cubicBezTo>
                  <a:cubicBezTo>
                    <a:pt x="844" y="678"/>
                    <a:pt x="844" y="678"/>
                    <a:pt x="844" y="678"/>
                  </a:cubicBezTo>
                  <a:cubicBezTo>
                    <a:pt x="677" y="678"/>
                    <a:pt x="677" y="678"/>
                    <a:pt x="677" y="678"/>
                  </a:cubicBezTo>
                  <a:cubicBezTo>
                    <a:pt x="677" y="844"/>
                    <a:pt x="677" y="844"/>
                    <a:pt x="677" y="844"/>
                  </a:cubicBezTo>
                  <a:cubicBezTo>
                    <a:pt x="677" y="874"/>
                    <a:pt x="653" y="899"/>
                    <a:pt x="623" y="900"/>
                  </a:cubicBezTo>
                  <a:cubicBezTo>
                    <a:pt x="623" y="900"/>
                    <a:pt x="622" y="900"/>
                    <a:pt x="622" y="900"/>
                  </a:cubicBezTo>
                  <a:cubicBezTo>
                    <a:pt x="526" y="900"/>
                    <a:pt x="526" y="900"/>
                    <a:pt x="526" y="900"/>
                  </a:cubicBezTo>
                  <a:cubicBezTo>
                    <a:pt x="496" y="900"/>
                    <a:pt x="472" y="875"/>
                    <a:pt x="472" y="845"/>
                  </a:cubicBezTo>
                  <a:cubicBezTo>
                    <a:pt x="472" y="845"/>
                    <a:pt x="472" y="845"/>
                    <a:pt x="472" y="845"/>
                  </a:cubicBezTo>
                  <a:cubicBezTo>
                    <a:pt x="472" y="679"/>
                    <a:pt x="472" y="679"/>
                    <a:pt x="472" y="679"/>
                  </a:cubicBezTo>
                  <a:cubicBezTo>
                    <a:pt x="305" y="679"/>
                    <a:pt x="305" y="679"/>
                    <a:pt x="305" y="679"/>
                  </a:cubicBezTo>
                  <a:cubicBezTo>
                    <a:pt x="275" y="679"/>
                    <a:pt x="251" y="654"/>
                    <a:pt x="251" y="624"/>
                  </a:cubicBezTo>
                  <a:cubicBezTo>
                    <a:pt x="251" y="624"/>
                    <a:pt x="251" y="624"/>
                    <a:pt x="251" y="624"/>
                  </a:cubicBezTo>
                  <a:cubicBezTo>
                    <a:pt x="251" y="529"/>
                    <a:pt x="251" y="529"/>
                    <a:pt x="251" y="529"/>
                  </a:cubicBezTo>
                  <a:cubicBezTo>
                    <a:pt x="251" y="499"/>
                    <a:pt x="275" y="474"/>
                    <a:pt x="305" y="474"/>
                  </a:cubicBezTo>
                  <a:cubicBezTo>
                    <a:pt x="305" y="474"/>
                    <a:pt x="305" y="474"/>
                    <a:pt x="305" y="474"/>
                  </a:cubicBezTo>
                  <a:cubicBezTo>
                    <a:pt x="472" y="474"/>
                    <a:pt x="472" y="474"/>
                    <a:pt x="472" y="474"/>
                  </a:cubicBezTo>
                  <a:cubicBezTo>
                    <a:pt x="472" y="308"/>
                    <a:pt x="472" y="308"/>
                    <a:pt x="472" y="308"/>
                  </a:cubicBezTo>
                  <a:cubicBezTo>
                    <a:pt x="470" y="278"/>
                    <a:pt x="494" y="252"/>
                    <a:pt x="524" y="251"/>
                  </a:cubicBezTo>
                  <a:cubicBezTo>
                    <a:pt x="525" y="250"/>
                    <a:pt x="526" y="250"/>
                    <a:pt x="526" y="250"/>
                  </a:cubicBezTo>
                  <a:cubicBezTo>
                    <a:pt x="622" y="250"/>
                    <a:pt x="622" y="250"/>
                    <a:pt x="622" y="250"/>
                  </a:cubicBezTo>
                  <a:cubicBezTo>
                    <a:pt x="652" y="250"/>
                    <a:pt x="676" y="275"/>
                    <a:pt x="676" y="305"/>
                  </a:cubicBezTo>
                  <a:cubicBezTo>
                    <a:pt x="676" y="305"/>
                    <a:pt x="676" y="305"/>
                    <a:pt x="676" y="305"/>
                  </a:cubicBezTo>
                  <a:cubicBezTo>
                    <a:pt x="676" y="472"/>
                    <a:pt x="676" y="472"/>
                    <a:pt x="676" y="472"/>
                  </a:cubicBezTo>
                  <a:cubicBezTo>
                    <a:pt x="843" y="472"/>
                    <a:pt x="843" y="472"/>
                    <a:pt x="843" y="472"/>
                  </a:cubicBezTo>
                  <a:cubicBezTo>
                    <a:pt x="873" y="472"/>
                    <a:pt x="897" y="496"/>
                    <a:pt x="897" y="526"/>
                  </a:cubicBezTo>
                  <a:cubicBezTo>
                    <a:pt x="897" y="526"/>
                    <a:pt x="897" y="526"/>
                    <a:pt x="897" y="526"/>
                  </a:cubicBezTo>
                  <a:lnTo>
                    <a:pt x="898" y="6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13"/>
          <p:cNvSpPr/>
          <p:nvPr/>
        </p:nvSpPr>
        <p:spPr>
          <a:xfrm>
            <a:off x="7600480" y="2982229"/>
            <a:ext cx="1226820" cy="12268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7845156" y="3177986"/>
            <a:ext cx="737468" cy="835307"/>
          </a:xfrm>
          <a:custGeom>
            <a:avLst/>
            <a:gdLst/>
            <a:ahLst/>
            <a:cxnLst/>
            <a:rect l="l" t="t" r="r" b="b"/>
            <a:pathLst>
              <a:path w="2087" h="2367" extrusionOk="0">
                <a:moveTo>
                  <a:pt x="1112" y="1823"/>
                </a:moveTo>
                <a:cubicBezTo>
                  <a:pt x="1208" y="1815"/>
                  <a:pt x="1208" y="1815"/>
                  <a:pt x="1208" y="1815"/>
                </a:cubicBezTo>
                <a:cubicBezTo>
                  <a:pt x="1266" y="1675"/>
                  <a:pt x="1266" y="1675"/>
                  <a:pt x="1266" y="1675"/>
                </a:cubicBezTo>
                <a:cubicBezTo>
                  <a:pt x="1291" y="1615"/>
                  <a:pt x="1350" y="1576"/>
                  <a:pt x="1415" y="1576"/>
                </a:cubicBezTo>
                <a:cubicBezTo>
                  <a:pt x="1428" y="1576"/>
                  <a:pt x="1428" y="1576"/>
                  <a:pt x="1428" y="1576"/>
                </a:cubicBezTo>
                <a:cubicBezTo>
                  <a:pt x="1429" y="1576"/>
                  <a:pt x="1429" y="1576"/>
                  <a:pt x="1429" y="1576"/>
                </a:cubicBezTo>
                <a:cubicBezTo>
                  <a:pt x="1464" y="1579"/>
                  <a:pt x="1497" y="1594"/>
                  <a:pt x="1523" y="1617"/>
                </a:cubicBezTo>
                <a:cubicBezTo>
                  <a:pt x="1547" y="1511"/>
                  <a:pt x="1547" y="1511"/>
                  <a:pt x="1547" y="1511"/>
                </a:cubicBezTo>
                <a:cubicBezTo>
                  <a:pt x="1458" y="1467"/>
                  <a:pt x="1364" y="1434"/>
                  <a:pt x="1268" y="1412"/>
                </a:cubicBezTo>
                <a:cubicBezTo>
                  <a:pt x="1268" y="1352"/>
                  <a:pt x="1268" y="1352"/>
                  <a:pt x="1268" y="1352"/>
                </a:cubicBezTo>
                <a:cubicBezTo>
                  <a:pt x="1451" y="1345"/>
                  <a:pt x="1623" y="1267"/>
                  <a:pt x="1751" y="1136"/>
                </a:cubicBezTo>
                <a:cubicBezTo>
                  <a:pt x="1769" y="1116"/>
                  <a:pt x="1778" y="1091"/>
                  <a:pt x="1777" y="1064"/>
                </a:cubicBezTo>
                <a:cubicBezTo>
                  <a:pt x="1775" y="1037"/>
                  <a:pt x="1762" y="1011"/>
                  <a:pt x="1741" y="993"/>
                </a:cubicBezTo>
                <a:cubicBezTo>
                  <a:pt x="1548" y="834"/>
                  <a:pt x="1502" y="591"/>
                  <a:pt x="1496" y="545"/>
                </a:cubicBezTo>
                <a:cubicBezTo>
                  <a:pt x="1493" y="525"/>
                  <a:pt x="1490" y="504"/>
                  <a:pt x="1484" y="483"/>
                </a:cubicBezTo>
                <a:cubicBezTo>
                  <a:pt x="1391" y="88"/>
                  <a:pt x="1128" y="2"/>
                  <a:pt x="924" y="0"/>
                </a:cubicBezTo>
                <a:cubicBezTo>
                  <a:pt x="922" y="0"/>
                  <a:pt x="922" y="0"/>
                  <a:pt x="922" y="0"/>
                </a:cubicBezTo>
                <a:cubicBezTo>
                  <a:pt x="718" y="2"/>
                  <a:pt x="455" y="88"/>
                  <a:pt x="362" y="483"/>
                </a:cubicBezTo>
                <a:cubicBezTo>
                  <a:pt x="357" y="505"/>
                  <a:pt x="354" y="526"/>
                  <a:pt x="351" y="545"/>
                </a:cubicBezTo>
                <a:cubicBezTo>
                  <a:pt x="344" y="593"/>
                  <a:pt x="299" y="835"/>
                  <a:pt x="106" y="993"/>
                </a:cubicBezTo>
                <a:cubicBezTo>
                  <a:pt x="85" y="1011"/>
                  <a:pt x="72" y="1036"/>
                  <a:pt x="70" y="1063"/>
                </a:cubicBezTo>
                <a:cubicBezTo>
                  <a:pt x="69" y="1090"/>
                  <a:pt x="78" y="1116"/>
                  <a:pt x="96" y="1136"/>
                </a:cubicBezTo>
                <a:cubicBezTo>
                  <a:pt x="223" y="1267"/>
                  <a:pt x="396" y="1345"/>
                  <a:pt x="579" y="1352"/>
                </a:cubicBezTo>
                <a:cubicBezTo>
                  <a:pt x="579" y="1412"/>
                  <a:pt x="579" y="1412"/>
                  <a:pt x="579" y="1412"/>
                </a:cubicBezTo>
                <a:cubicBezTo>
                  <a:pt x="400" y="1455"/>
                  <a:pt x="0" y="1586"/>
                  <a:pt x="0" y="1911"/>
                </a:cubicBezTo>
                <a:cubicBezTo>
                  <a:pt x="0" y="1953"/>
                  <a:pt x="34" y="1987"/>
                  <a:pt x="76" y="1987"/>
                </a:cubicBezTo>
                <a:cubicBezTo>
                  <a:pt x="76" y="1987"/>
                  <a:pt x="76" y="1987"/>
                  <a:pt x="76" y="1987"/>
                </a:cubicBezTo>
                <a:cubicBezTo>
                  <a:pt x="979" y="1987"/>
                  <a:pt x="979" y="1987"/>
                  <a:pt x="979" y="1987"/>
                </a:cubicBezTo>
                <a:cubicBezTo>
                  <a:pt x="969" y="1907"/>
                  <a:pt x="1025" y="1834"/>
                  <a:pt x="1105" y="1824"/>
                </a:cubicBezTo>
                <a:cubicBezTo>
                  <a:pt x="1108" y="1824"/>
                  <a:pt x="1110" y="1824"/>
                  <a:pt x="1112" y="1823"/>
                </a:cubicBezTo>
                <a:close/>
                <a:moveTo>
                  <a:pt x="924" y="1639"/>
                </a:moveTo>
                <a:cubicBezTo>
                  <a:pt x="831" y="1639"/>
                  <a:pt x="744" y="1595"/>
                  <a:pt x="690" y="1520"/>
                </a:cubicBezTo>
                <a:cubicBezTo>
                  <a:pt x="717" y="1493"/>
                  <a:pt x="732" y="1457"/>
                  <a:pt x="731" y="1419"/>
                </a:cubicBezTo>
                <a:cubicBezTo>
                  <a:pt x="731" y="1347"/>
                  <a:pt x="731" y="1347"/>
                  <a:pt x="731" y="1347"/>
                </a:cubicBezTo>
                <a:cubicBezTo>
                  <a:pt x="755" y="1343"/>
                  <a:pt x="755" y="1343"/>
                  <a:pt x="755" y="1343"/>
                </a:cubicBezTo>
                <a:cubicBezTo>
                  <a:pt x="783" y="1339"/>
                  <a:pt x="803" y="1315"/>
                  <a:pt x="803" y="1288"/>
                </a:cubicBezTo>
                <a:cubicBezTo>
                  <a:pt x="803" y="1265"/>
                  <a:pt x="789" y="1245"/>
                  <a:pt x="769" y="1236"/>
                </a:cubicBezTo>
                <a:cubicBezTo>
                  <a:pt x="648" y="1180"/>
                  <a:pt x="566" y="1062"/>
                  <a:pt x="557" y="929"/>
                </a:cubicBezTo>
                <a:cubicBezTo>
                  <a:pt x="547" y="707"/>
                  <a:pt x="547" y="707"/>
                  <a:pt x="547" y="707"/>
                </a:cubicBezTo>
                <a:cubicBezTo>
                  <a:pt x="689" y="692"/>
                  <a:pt x="872" y="640"/>
                  <a:pt x="983" y="482"/>
                </a:cubicBezTo>
                <a:cubicBezTo>
                  <a:pt x="1044" y="612"/>
                  <a:pt x="1159" y="710"/>
                  <a:pt x="1297" y="750"/>
                </a:cubicBezTo>
                <a:cubicBezTo>
                  <a:pt x="1288" y="928"/>
                  <a:pt x="1288" y="928"/>
                  <a:pt x="1288" y="928"/>
                </a:cubicBezTo>
                <a:cubicBezTo>
                  <a:pt x="1280" y="1062"/>
                  <a:pt x="1198" y="1180"/>
                  <a:pt x="1077" y="1236"/>
                </a:cubicBezTo>
                <a:cubicBezTo>
                  <a:pt x="1056" y="1245"/>
                  <a:pt x="1043" y="1265"/>
                  <a:pt x="1043" y="1288"/>
                </a:cubicBezTo>
                <a:cubicBezTo>
                  <a:pt x="1043" y="1315"/>
                  <a:pt x="1063" y="1339"/>
                  <a:pt x="1091" y="1343"/>
                </a:cubicBezTo>
                <a:cubicBezTo>
                  <a:pt x="1116" y="1346"/>
                  <a:pt x="1116" y="1346"/>
                  <a:pt x="1116" y="1346"/>
                </a:cubicBezTo>
                <a:cubicBezTo>
                  <a:pt x="1116" y="1418"/>
                  <a:pt x="1116" y="1418"/>
                  <a:pt x="1116" y="1418"/>
                </a:cubicBezTo>
                <a:cubicBezTo>
                  <a:pt x="1116" y="1456"/>
                  <a:pt x="1131" y="1492"/>
                  <a:pt x="1157" y="1519"/>
                </a:cubicBezTo>
                <a:cubicBezTo>
                  <a:pt x="1103" y="1594"/>
                  <a:pt x="1016" y="1639"/>
                  <a:pt x="923" y="1639"/>
                </a:cubicBezTo>
                <a:lnTo>
                  <a:pt x="924" y="1639"/>
                </a:lnTo>
                <a:close/>
                <a:moveTo>
                  <a:pt x="1080" y="1969"/>
                </a:moveTo>
                <a:cubicBezTo>
                  <a:pt x="1080" y="1946"/>
                  <a:pt x="1097" y="1927"/>
                  <a:pt x="1121" y="1925"/>
                </a:cubicBezTo>
                <a:cubicBezTo>
                  <a:pt x="1279" y="1912"/>
                  <a:pt x="1279" y="1912"/>
                  <a:pt x="1279" y="1912"/>
                </a:cubicBezTo>
                <a:cubicBezTo>
                  <a:pt x="1362" y="1714"/>
                  <a:pt x="1362" y="1714"/>
                  <a:pt x="1362" y="1714"/>
                </a:cubicBezTo>
                <a:cubicBezTo>
                  <a:pt x="1371" y="1692"/>
                  <a:pt x="1392" y="1678"/>
                  <a:pt x="1416" y="1678"/>
                </a:cubicBezTo>
                <a:cubicBezTo>
                  <a:pt x="1421" y="1678"/>
                  <a:pt x="1421" y="1678"/>
                  <a:pt x="1421" y="1678"/>
                </a:cubicBezTo>
                <a:cubicBezTo>
                  <a:pt x="1446" y="1680"/>
                  <a:pt x="1467" y="1699"/>
                  <a:pt x="1472" y="1724"/>
                </a:cubicBezTo>
                <a:cubicBezTo>
                  <a:pt x="1537" y="2031"/>
                  <a:pt x="1537" y="2031"/>
                  <a:pt x="1537" y="2031"/>
                </a:cubicBezTo>
                <a:cubicBezTo>
                  <a:pt x="1668" y="1437"/>
                  <a:pt x="1668" y="1437"/>
                  <a:pt x="1668" y="1437"/>
                </a:cubicBezTo>
                <a:cubicBezTo>
                  <a:pt x="1673" y="1411"/>
                  <a:pt x="1697" y="1392"/>
                  <a:pt x="1723" y="1392"/>
                </a:cubicBezTo>
                <a:cubicBezTo>
                  <a:pt x="1726" y="1392"/>
                  <a:pt x="1726" y="1392"/>
                  <a:pt x="1726" y="1392"/>
                </a:cubicBezTo>
                <a:cubicBezTo>
                  <a:pt x="1752" y="1392"/>
                  <a:pt x="1775" y="1410"/>
                  <a:pt x="1781" y="1435"/>
                </a:cubicBezTo>
                <a:cubicBezTo>
                  <a:pt x="1908" y="1913"/>
                  <a:pt x="1908" y="1913"/>
                  <a:pt x="1908" y="1913"/>
                </a:cubicBezTo>
                <a:cubicBezTo>
                  <a:pt x="2043" y="1927"/>
                  <a:pt x="2043" y="1927"/>
                  <a:pt x="2043" y="1927"/>
                </a:cubicBezTo>
                <a:cubicBezTo>
                  <a:pt x="2068" y="1927"/>
                  <a:pt x="2087" y="1948"/>
                  <a:pt x="2087" y="1972"/>
                </a:cubicBezTo>
                <a:cubicBezTo>
                  <a:pt x="2087" y="1997"/>
                  <a:pt x="2066" y="2017"/>
                  <a:pt x="2041" y="2017"/>
                </a:cubicBezTo>
                <a:cubicBezTo>
                  <a:pt x="1862" y="2031"/>
                  <a:pt x="1862" y="2031"/>
                  <a:pt x="1862" y="2031"/>
                </a:cubicBezTo>
                <a:cubicBezTo>
                  <a:pt x="1862" y="2031"/>
                  <a:pt x="1862" y="2031"/>
                  <a:pt x="1862" y="2031"/>
                </a:cubicBezTo>
                <a:cubicBezTo>
                  <a:pt x="1836" y="2031"/>
                  <a:pt x="1813" y="2013"/>
                  <a:pt x="1806" y="1987"/>
                </a:cubicBezTo>
                <a:cubicBezTo>
                  <a:pt x="1729" y="1698"/>
                  <a:pt x="1729" y="1698"/>
                  <a:pt x="1729" y="1698"/>
                </a:cubicBezTo>
                <a:cubicBezTo>
                  <a:pt x="1592" y="2321"/>
                  <a:pt x="1592" y="2321"/>
                  <a:pt x="1592" y="2321"/>
                </a:cubicBezTo>
                <a:cubicBezTo>
                  <a:pt x="1586" y="2348"/>
                  <a:pt x="1563" y="2367"/>
                  <a:pt x="1535" y="2367"/>
                </a:cubicBezTo>
                <a:cubicBezTo>
                  <a:pt x="1535" y="2367"/>
                  <a:pt x="1535" y="2367"/>
                  <a:pt x="1535" y="2367"/>
                </a:cubicBezTo>
                <a:cubicBezTo>
                  <a:pt x="1508" y="2367"/>
                  <a:pt x="1484" y="2347"/>
                  <a:pt x="1478" y="2321"/>
                </a:cubicBezTo>
                <a:cubicBezTo>
                  <a:pt x="1396" y="1932"/>
                  <a:pt x="1396" y="1932"/>
                  <a:pt x="1396" y="1932"/>
                </a:cubicBezTo>
                <a:cubicBezTo>
                  <a:pt x="1371" y="1993"/>
                  <a:pt x="1371" y="1993"/>
                  <a:pt x="1371" y="1993"/>
                </a:cubicBezTo>
                <a:cubicBezTo>
                  <a:pt x="1362" y="2015"/>
                  <a:pt x="1341" y="2029"/>
                  <a:pt x="1317" y="2029"/>
                </a:cubicBezTo>
                <a:cubicBezTo>
                  <a:pt x="1121" y="2015"/>
                  <a:pt x="1121" y="2015"/>
                  <a:pt x="1121" y="2015"/>
                </a:cubicBezTo>
                <a:cubicBezTo>
                  <a:pt x="1098" y="2013"/>
                  <a:pt x="1079" y="1993"/>
                  <a:pt x="1080" y="196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891263" y="2982229"/>
            <a:ext cx="1226820" cy="12268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13"/>
          <p:cNvGrpSpPr/>
          <p:nvPr/>
        </p:nvGrpSpPr>
        <p:grpSpPr>
          <a:xfrm>
            <a:off x="1168979" y="3264707"/>
            <a:ext cx="671388" cy="661865"/>
            <a:chOff x="1864" y="214"/>
            <a:chExt cx="3948" cy="3892"/>
          </a:xfrm>
        </p:grpSpPr>
        <p:sp>
          <p:nvSpPr>
            <p:cNvPr id="285" name="Google Shape;285;p13"/>
            <p:cNvSpPr/>
            <p:nvPr/>
          </p:nvSpPr>
          <p:spPr>
            <a:xfrm>
              <a:off x="1864" y="2541"/>
              <a:ext cx="1351" cy="1565"/>
            </a:xfrm>
            <a:custGeom>
              <a:avLst/>
              <a:gdLst/>
              <a:ahLst/>
              <a:cxnLst/>
              <a:rect l="l" t="t" r="r" b="b"/>
              <a:pathLst>
                <a:path w="718" h="833" extrusionOk="0">
                  <a:moveTo>
                    <a:pt x="711" y="342"/>
                  </a:moveTo>
                  <a:cubicBezTo>
                    <a:pt x="412" y="32"/>
                    <a:pt x="412" y="32"/>
                    <a:pt x="412" y="32"/>
                  </a:cubicBezTo>
                  <a:cubicBezTo>
                    <a:pt x="395" y="14"/>
                    <a:pt x="382" y="0"/>
                    <a:pt x="360" y="0"/>
                  </a:cubicBezTo>
                  <a:cubicBezTo>
                    <a:pt x="339" y="0"/>
                    <a:pt x="327" y="12"/>
                    <a:pt x="309" y="32"/>
                  </a:cubicBezTo>
                  <a:cubicBezTo>
                    <a:pt x="10" y="342"/>
                    <a:pt x="10" y="342"/>
                    <a:pt x="10" y="342"/>
                  </a:cubicBezTo>
                  <a:cubicBezTo>
                    <a:pt x="0" y="360"/>
                    <a:pt x="1" y="382"/>
                    <a:pt x="12" y="400"/>
                  </a:cubicBezTo>
                  <a:cubicBezTo>
                    <a:pt x="22" y="418"/>
                    <a:pt x="41" y="428"/>
                    <a:pt x="61" y="428"/>
                  </a:cubicBezTo>
                  <a:cubicBezTo>
                    <a:pt x="241" y="428"/>
                    <a:pt x="241" y="428"/>
                    <a:pt x="241" y="428"/>
                  </a:cubicBezTo>
                  <a:cubicBezTo>
                    <a:pt x="241" y="714"/>
                    <a:pt x="241" y="714"/>
                    <a:pt x="241" y="714"/>
                  </a:cubicBezTo>
                  <a:cubicBezTo>
                    <a:pt x="241" y="780"/>
                    <a:pt x="295" y="833"/>
                    <a:pt x="360" y="833"/>
                  </a:cubicBezTo>
                  <a:cubicBezTo>
                    <a:pt x="426" y="833"/>
                    <a:pt x="480" y="780"/>
                    <a:pt x="480" y="714"/>
                  </a:cubicBezTo>
                  <a:cubicBezTo>
                    <a:pt x="480" y="428"/>
                    <a:pt x="480" y="428"/>
                    <a:pt x="480" y="428"/>
                  </a:cubicBezTo>
                  <a:cubicBezTo>
                    <a:pt x="660" y="428"/>
                    <a:pt x="660" y="428"/>
                    <a:pt x="660" y="428"/>
                  </a:cubicBezTo>
                  <a:cubicBezTo>
                    <a:pt x="680" y="428"/>
                    <a:pt x="699" y="418"/>
                    <a:pt x="709" y="400"/>
                  </a:cubicBezTo>
                  <a:cubicBezTo>
                    <a:pt x="715" y="390"/>
                    <a:pt x="718" y="379"/>
                    <a:pt x="718" y="369"/>
                  </a:cubicBezTo>
                  <a:cubicBezTo>
                    <a:pt x="718" y="359"/>
                    <a:pt x="716" y="350"/>
                    <a:pt x="711" y="3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3"/>
            <p:cNvSpPr/>
            <p:nvPr/>
          </p:nvSpPr>
          <p:spPr>
            <a:xfrm>
              <a:off x="3164" y="2004"/>
              <a:ext cx="1348" cy="2102"/>
            </a:xfrm>
            <a:custGeom>
              <a:avLst/>
              <a:gdLst/>
              <a:ahLst/>
              <a:cxnLst/>
              <a:rect l="l" t="t" r="r" b="b"/>
              <a:pathLst>
                <a:path w="717" h="1119" extrusionOk="0">
                  <a:moveTo>
                    <a:pt x="711" y="342"/>
                  </a:moveTo>
                  <a:cubicBezTo>
                    <a:pt x="412" y="33"/>
                    <a:pt x="412" y="33"/>
                    <a:pt x="412" y="33"/>
                  </a:cubicBezTo>
                  <a:cubicBezTo>
                    <a:pt x="395" y="14"/>
                    <a:pt x="382" y="0"/>
                    <a:pt x="360" y="0"/>
                  </a:cubicBezTo>
                  <a:cubicBezTo>
                    <a:pt x="338" y="0"/>
                    <a:pt x="326" y="12"/>
                    <a:pt x="308" y="33"/>
                  </a:cubicBezTo>
                  <a:cubicBezTo>
                    <a:pt x="9" y="342"/>
                    <a:pt x="9" y="342"/>
                    <a:pt x="9" y="342"/>
                  </a:cubicBezTo>
                  <a:cubicBezTo>
                    <a:pt x="0" y="360"/>
                    <a:pt x="1" y="382"/>
                    <a:pt x="12" y="400"/>
                  </a:cubicBezTo>
                  <a:cubicBezTo>
                    <a:pt x="22" y="418"/>
                    <a:pt x="41" y="429"/>
                    <a:pt x="61" y="429"/>
                  </a:cubicBezTo>
                  <a:cubicBezTo>
                    <a:pt x="241" y="429"/>
                    <a:pt x="241" y="429"/>
                    <a:pt x="241" y="429"/>
                  </a:cubicBezTo>
                  <a:cubicBezTo>
                    <a:pt x="241" y="1000"/>
                    <a:pt x="241" y="1000"/>
                    <a:pt x="241" y="1000"/>
                  </a:cubicBezTo>
                  <a:cubicBezTo>
                    <a:pt x="241" y="1066"/>
                    <a:pt x="294" y="1119"/>
                    <a:pt x="360" y="1119"/>
                  </a:cubicBezTo>
                  <a:cubicBezTo>
                    <a:pt x="426" y="1119"/>
                    <a:pt x="479" y="1066"/>
                    <a:pt x="479" y="1000"/>
                  </a:cubicBezTo>
                  <a:cubicBezTo>
                    <a:pt x="479" y="429"/>
                    <a:pt x="479" y="429"/>
                    <a:pt x="479" y="429"/>
                  </a:cubicBezTo>
                  <a:cubicBezTo>
                    <a:pt x="659" y="429"/>
                    <a:pt x="659" y="429"/>
                    <a:pt x="659" y="429"/>
                  </a:cubicBezTo>
                  <a:cubicBezTo>
                    <a:pt x="679" y="429"/>
                    <a:pt x="698" y="418"/>
                    <a:pt x="709" y="400"/>
                  </a:cubicBezTo>
                  <a:cubicBezTo>
                    <a:pt x="714" y="391"/>
                    <a:pt x="717" y="380"/>
                    <a:pt x="717" y="369"/>
                  </a:cubicBezTo>
                  <a:cubicBezTo>
                    <a:pt x="717" y="360"/>
                    <a:pt x="715" y="350"/>
                    <a:pt x="711" y="3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4462" y="214"/>
              <a:ext cx="1350" cy="3892"/>
            </a:xfrm>
            <a:custGeom>
              <a:avLst/>
              <a:gdLst/>
              <a:ahLst/>
              <a:cxnLst/>
              <a:rect l="l" t="t" r="r" b="b"/>
              <a:pathLst>
                <a:path w="718" h="2072" extrusionOk="0">
                  <a:moveTo>
                    <a:pt x="711" y="342"/>
                  </a:moveTo>
                  <a:cubicBezTo>
                    <a:pt x="412" y="33"/>
                    <a:pt x="412" y="33"/>
                    <a:pt x="412" y="33"/>
                  </a:cubicBezTo>
                  <a:cubicBezTo>
                    <a:pt x="395" y="15"/>
                    <a:pt x="383" y="0"/>
                    <a:pt x="361" y="0"/>
                  </a:cubicBezTo>
                  <a:cubicBezTo>
                    <a:pt x="339" y="0"/>
                    <a:pt x="327" y="13"/>
                    <a:pt x="309" y="33"/>
                  </a:cubicBezTo>
                  <a:cubicBezTo>
                    <a:pt x="10" y="342"/>
                    <a:pt x="10" y="342"/>
                    <a:pt x="10" y="342"/>
                  </a:cubicBezTo>
                  <a:cubicBezTo>
                    <a:pt x="0" y="361"/>
                    <a:pt x="2" y="383"/>
                    <a:pt x="12" y="401"/>
                  </a:cubicBezTo>
                  <a:cubicBezTo>
                    <a:pt x="23" y="418"/>
                    <a:pt x="41" y="429"/>
                    <a:pt x="61" y="429"/>
                  </a:cubicBezTo>
                  <a:cubicBezTo>
                    <a:pt x="241" y="429"/>
                    <a:pt x="241" y="429"/>
                    <a:pt x="241" y="429"/>
                  </a:cubicBezTo>
                  <a:cubicBezTo>
                    <a:pt x="241" y="1953"/>
                    <a:pt x="241" y="1953"/>
                    <a:pt x="241" y="1953"/>
                  </a:cubicBezTo>
                  <a:cubicBezTo>
                    <a:pt x="241" y="2019"/>
                    <a:pt x="295" y="2072"/>
                    <a:pt x="361" y="2072"/>
                  </a:cubicBezTo>
                  <a:cubicBezTo>
                    <a:pt x="426" y="2072"/>
                    <a:pt x="480" y="2019"/>
                    <a:pt x="480" y="1953"/>
                  </a:cubicBezTo>
                  <a:cubicBezTo>
                    <a:pt x="480" y="429"/>
                    <a:pt x="480" y="429"/>
                    <a:pt x="480" y="429"/>
                  </a:cubicBezTo>
                  <a:cubicBezTo>
                    <a:pt x="660" y="429"/>
                    <a:pt x="660" y="429"/>
                    <a:pt x="660" y="429"/>
                  </a:cubicBezTo>
                  <a:cubicBezTo>
                    <a:pt x="680" y="429"/>
                    <a:pt x="699" y="418"/>
                    <a:pt x="709" y="401"/>
                  </a:cubicBezTo>
                  <a:cubicBezTo>
                    <a:pt x="715" y="391"/>
                    <a:pt x="718" y="380"/>
                    <a:pt x="718" y="369"/>
                  </a:cubicBezTo>
                  <a:cubicBezTo>
                    <a:pt x="718" y="360"/>
                    <a:pt x="716" y="351"/>
                    <a:pt x="711" y="3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13"/>
          <p:cNvSpPr/>
          <p:nvPr/>
        </p:nvSpPr>
        <p:spPr>
          <a:xfrm>
            <a:off x="9832432" y="2982229"/>
            <a:ext cx="1226820" cy="12268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13"/>
          <p:cNvGrpSpPr/>
          <p:nvPr/>
        </p:nvGrpSpPr>
        <p:grpSpPr>
          <a:xfrm>
            <a:off x="10111988" y="3221705"/>
            <a:ext cx="667709" cy="747869"/>
            <a:chOff x="1905" y="-11"/>
            <a:chExt cx="3865" cy="4329"/>
          </a:xfrm>
        </p:grpSpPr>
        <p:sp>
          <p:nvSpPr>
            <p:cNvPr id="290" name="Google Shape;290;p13"/>
            <p:cNvSpPr/>
            <p:nvPr/>
          </p:nvSpPr>
          <p:spPr>
            <a:xfrm>
              <a:off x="1905" y="2188"/>
              <a:ext cx="1572" cy="1845"/>
            </a:xfrm>
            <a:custGeom>
              <a:avLst/>
              <a:gdLst/>
              <a:ahLst/>
              <a:cxnLst/>
              <a:rect l="l" t="t" r="r" b="b"/>
              <a:pathLst>
                <a:path w="865" h="1016" extrusionOk="0">
                  <a:moveTo>
                    <a:pt x="824" y="271"/>
                  </a:moveTo>
                  <a:cubicBezTo>
                    <a:pt x="557" y="271"/>
                    <a:pt x="557" y="271"/>
                    <a:pt x="557" y="271"/>
                  </a:cubicBezTo>
                  <a:cubicBezTo>
                    <a:pt x="557" y="58"/>
                    <a:pt x="557" y="58"/>
                    <a:pt x="557" y="58"/>
                  </a:cubicBezTo>
                  <a:cubicBezTo>
                    <a:pt x="557" y="20"/>
                    <a:pt x="511" y="0"/>
                    <a:pt x="484" y="27"/>
                  </a:cubicBezTo>
                  <a:cubicBezTo>
                    <a:pt x="18" y="477"/>
                    <a:pt x="18" y="477"/>
                    <a:pt x="18" y="477"/>
                  </a:cubicBezTo>
                  <a:cubicBezTo>
                    <a:pt x="0" y="494"/>
                    <a:pt x="0" y="522"/>
                    <a:pt x="18" y="539"/>
                  </a:cubicBezTo>
                  <a:cubicBezTo>
                    <a:pt x="484" y="989"/>
                    <a:pt x="484" y="989"/>
                    <a:pt x="484" y="989"/>
                  </a:cubicBezTo>
                  <a:cubicBezTo>
                    <a:pt x="511" y="1016"/>
                    <a:pt x="557" y="996"/>
                    <a:pt x="557" y="958"/>
                  </a:cubicBezTo>
                  <a:cubicBezTo>
                    <a:pt x="557" y="744"/>
                    <a:pt x="557" y="744"/>
                    <a:pt x="557" y="744"/>
                  </a:cubicBezTo>
                  <a:cubicBezTo>
                    <a:pt x="824" y="744"/>
                    <a:pt x="824" y="744"/>
                    <a:pt x="824" y="744"/>
                  </a:cubicBezTo>
                  <a:cubicBezTo>
                    <a:pt x="847" y="744"/>
                    <a:pt x="865" y="726"/>
                    <a:pt x="865" y="703"/>
                  </a:cubicBezTo>
                  <a:cubicBezTo>
                    <a:pt x="865" y="313"/>
                    <a:pt x="865" y="313"/>
                    <a:pt x="865" y="313"/>
                  </a:cubicBezTo>
                  <a:cubicBezTo>
                    <a:pt x="865" y="290"/>
                    <a:pt x="847" y="271"/>
                    <a:pt x="824" y="2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063" y="-11"/>
              <a:ext cx="2707" cy="4329"/>
            </a:xfrm>
            <a:custGeom>
              <a:avLst/>
              <a:gdLst/>
              <a:ahLst/>
              <a:cxnLst/>
              <a:rect l="l" t="t" r="r" b="b"/>
              <a:pathLst>
                <a:path w="1489" h="2384" extrusionOk="0">
                  <a:moveTo>
                    <a:pt x="885" y="748"/>
                  </a:moveTo>
                  <a:cubicBezTo>
                    <a:pt x="840" y="748"/>
                    <a:pt x="796" y="753"/>
                    <a:pt x="754" y="762"/>
                  </a:cubicBezTo>
                  <a:cubicBezTo>
                    <a:pt x="754" y="556"/>
                    <a:pt x="754" y="556"/>
                    <a:pt x="754" y="556"/>
                  </a:cubicBezTo>
                  <a:cubicBezTo>
                    <a:pt x="941" y="556"/>
                    <a:pt x="941" y="556"/>
                    <a:pt x="941" y="556"/>
                  </a:cubicBezTo>
                  <a:cubicBezTo>
                    <a:pt x="984" y="556"/>
                    <a:pt x="1005" y="505"/>
                    <a:pt x="976" y="474"/>
                  </a:cubicBezTo>
                  <a:cubicBezTo>
                    <a:pt x="537" y="20"/>
                    <a:pt x="537" y="20"/>
                    <a:pt x="537" y="20"/>
                  </a:cubicBezTo>
                  <a:cubicBezTo>
                    <a:pt x="518" y="0"/>
                    <a:pt x="487" y="0"/>
                    <a:pt x="468" y="20"/>
                  </a:cubicBezTo>
                  <a:cubicBezTo>
                    <a:pt x="29" y="474"/>
                    <a:pt x="29" y="474"/>
                    <a:pt x="29" y="474"/>
                  </a:cubicBezTo>
                  <a:cubicBezTo>
                    <a:pt x="0" y="505"/>
                    <a:pt x="21" y="556"/>
                    <a:pt x="64" y="556"/>
                  </a:cubicBezTo>
                  <a:cubicBezTo>
                    <a:pt x="281" y="556"/>
                    <a:pt x="281" y="556"/>
                    <a:pt x="281" y="556"/>
                  </a:cubicBezTo>
                  <a:cubicBezTo>
                    <a:pt x="281" y="2330"/>
                    <a:pt x="281" y="2330"/>
                    <a:pt x="281" y="2330"/>
                  </a:cubicBezTo>
                  <a:cubicBezTo>
                    <a:pt x="281" y="2360"/>
                    <a:pt x="305" y="2384"/>
                    <a:pt x="335" y="2384"/>
                  </a:cubicBezTo>
                  <a:cubicBezTo>
                    <a:pt x="700" y="2384"/>
                    <a:pt x="700" y="2384"/>
                    <a:pt x="700" y="2384"/>
                  </a:cubicBezTo>
                  <a:cubicBezTo>
                    <a:pt x="730" y="2384"/>
                    <a:pt x="754" y="2360"/>
                    <a:pt x="754" y="2330"/>
                  </a:cubicBezTo>
                  <a:cubicBezTo>
                    <a:pt x="754" y="1955"/>
                    <a:pt x="754" y="1955"/>
                    <a:pt x="754" y="1955"/>
                  </a:cubicBezTo>
                  <a:cubicBezTo>
                    <a:pt x="754" y="1483"/>
                    <a:pt x="754" y="1483"/>
                    <a:pt x="754" y="1483"/>
                  </a:cubicBezTo>
                  <a:cubicBezTo>
                    <a:pt x="754" y="1445"/>
                    <a:pt x="754" y="1445"/>
                    <a:pt x="754" y="1445"/>
                  </a:cubicBezTo>
                  <a:cubicBezTo>
                    <a:pt x="754" y="1351"/>
                    <a:pt x="754" y="1351"/>
                    <a:pt x="754" y="1351"/>
                  </a:cubicBezTo>
                  <a:cubicBezTo>
                    <a:pt x="754" y="1279"/>
                    <a:pt x="813" y="1220"/>
                    <a:pt x="885" y="1220"/>
                  </a:cubicBezTo>
                  <a:cubicBezTo>
                    <a:pt x="958" y="1220"/>
                    <a:pt x="1017" y="1279"/>
                    <a:pt x="1017" y="1351"/>
                  </a:cubicBezTo>
                  <a:cubicBezTo>
                    <a:pt x="1017" y="1424"/>
                    <a:pt x="958" y="1483"/>
                    <a:pt x="885" y="1483"/>
                  </a:cubicBezTo>
                  <a:cubicBezTo>
                    <a:pt x="808" y="1483"/>
                    <a:pt x="808" y="1483"/>
                    <a:pt x="808" y="1483"/>
                  </a:cubicBezTo>
                  <a:cubicBezTo>
                    <a:pt x="808" y="1955"/>
                    <a:pt x="808" y="1955"/>
                    <a:pt x="808" y="1955"/>
                  </a:cubicBezTo>
                  <a:cubicBezTo>
                    <a:pt x="885" y="1955"/>
                    <a:pt x="885" y="1955"/>
                    <a:pt x="885" y="1955"/>
                  </a:cubicBezTo>
                  <a:cubicBezTo>
                    <a:pt x="1219" y="1955"/>
                    <a:pt x="1489" y="1685"/>
                    <a:pt x="1489" y="1351"/>
                  </a:cubicBezTo>
                  <a:cubicBezTo>
                    <a:pt x="1489" y="1018"/>
                    <a:pt x="1219" y="748"/>
                    <a:pt x="885" y="7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4" descr="A person wearing a suit and ti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b="26495"/>
          <a:stretch/>
        </p:blipFill>
        <p:spPr>
          <a:xfrm>
            <a:off x="0" y="985520"/>
            <a:ext cx="12188953" cy="587248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4"/>
          <p:cNvSpPr/>
          <p:nvPr/>
        </p:nvSpPr>
        <p:spPr>
          <a:xfrm>
            <a:off x="4746729" y="985520"/>
            <a:ext cx="7445271" cy="5872480"/>
          </a:xfrm>
          <a:prstGeom prst="rect">
            <a:avLst/>
          </a:prstGeom>
          <a:solidFill>
            <a:schemeClr val="accent1">
              <a:lumMod val="75000"/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0" y="985520"/>
            <a:ext cx="4770555" cy="5874511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2;p1">
            <a:extLst>
              <a:ext uri="{FF2B5EF4-FFF2-40B4-BE49-F238E27FC236}">
                <a16:creationId xmlns:a16="http://schemas.microsoft.com/office/drawing/2014/main" id="{9427D381-8E70-483F-99F3-5B135FB62444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9BC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3;p1">
            <a:extLst>
              <a:ext uri="{FF2B5EF4-FFF2-40B4-BE49-F238E27FC236}">
                <a16:creationId xmlns:a16="http://schemas.microsoft.com/office/drawing/2014/main" id="{35913D0A-4217-481E-B939-10DD316576E2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/>
            <a:ahLst/>
            <a:cxnLst/>
            <a:rect l="l" t="t" r="r" b="b"/>
            <a:pathLst>
              <a:path w="9144000" h="515380" extrusionOk="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rgbClr val="37A6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4;p1">
            <a:extLst>
              <a:ext uri="{FF2B5EF4-FFF2-40B4-BE49-F238E27FC236}">
                <a16:creationId xmlns:a16="http://schemas.microsoft.com/office/drawing/2014/main" id="{C69F87F3-2DBD-4784-A867-EE2A5F19E7C2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Benefits - VBT has Proven Results</a:t>
            </a:r>
            <a:endParaRPr/>
          </a:p>
        </p:txBody>
      </p:sp>
      <p:sp>
        <p:nvSpPr>
          <p:cNvPr id="351" name="Google Shape;351;p14"/>
          <p:cNvSpPr/>
          <p:nvPr/>
        </p:nvSpPr>
        <p:spPr>
          <a:xfrm>
            <a:off x="6282203" y="2244797"/>
            <a:ext cx="498131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~66% Cost Savings ($50K compared to $150K)</a:t>
            </a:r>
            <a:endParaRPr/>
          </a:p>
        </p:txBody>
      </p:sp>
      <p:sp>
        <p:nvSpPr>
          <p:cNvPr id="352" name="Google Shape;352;p14"/>
          <p:cNvSpPr/>
          <p:nvPr/>
        </p:nvSpPr>
        <p:spPr>
          <a:xfrm>
            <a:off x="6282203" y="3172647"/>
            <a:ext cx="49813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50% Saving in Surgery Time </a:t>
            </a:r>
            <a:b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(1.5-2 hrs compared to 4-6 hrs)</a:t>
            </a:r>
            <a:endParaRPr/>
          </a:p>
        </p:txBody>
      </p:sp>
      <p:sp>
        <p:nvSpPr>
          <p:cNvPr id="353" name="Google Shape;353;p14"/>
          <p:cNvSpPr/>
          <p:nvPr/>
        </p:nvSpPr>
        <p:spPr>
          <a:xfrm>
            <a:off x="381000" y="1104538"/>
            <a:ext cx="4023300" cy="21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Between the Shriner’s group and Dr. Diab at University of California Sa</a:t>
            </a:r>
            <a:r>
              <a:rPr lang="en-US" sz="2400" dirty="0">
                <a:solidFill>
                  <a:schemeClr val="accent3"/>
                </a:solidFill>
              </a:rPr>
              <a:t>n Francisco</a:t>
            </a:r>
            <a:r>
              <a:rPr lang="en-US" sz="24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(UCSF), </a:t>
            </a:r>
            <a:r>
              <a:rPr lang="en-US" sz="2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350+ VBT procedures</a:t>
            </a:r>
            <a:r>
              <a:rPr lang="en-US" sz="2400" dirty="0"/>
              <a:t> were completed.</a:t>
            </a:r>
            <a:r>
              <a:rPr lang="en-US" sz="2400" baseline="30000" dirty="0"/>
              <a:t>1</a:t>
            </a:r>
            <a:endParaRPr sz="2400" baseline="30000" dirty="0"/>
          </a:p>
        </p:txBody>
      </p:sp>
      <p:sp>
        <p:nvSpPr>
          <p:cNvPr id="354" name="Google Shape;354;p14"/>
          <p:cNvSpPr/>
          <p:nvPr/>
        </p:nvSpPr>
        <p:spPr>
          <a:xfrm rot="2700000">
            <a:off x="1131343" y="3452351"/>
            <a:ext cx="2522674" cy="2522674"/>
          </a:xfrm>
          <a:prstGeom prst="arc">
            <a:avLst>
              <a:gd name="adj1" fmla="val 5805283"/>
              <a:gd name="adj2" fmla="val 1047303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6282203" y="4223606"/>
            <a:ext cx="49813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50% Saving in Hospital Stay </a:t>
            </a:r>
            <a:b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(2-3 days compared to 6-7 days)</a:t>
            </a:r>
            <a:endParaRPr/>
          </a:p>
        </p:txBody>
      </p:sp>
      <p:sp>
        <p:nvSpPr>
          <p:cNvPr id="356" name="Google Shape;356;p14"/>
          <p:cNvSpPr/>
          <p:nvPr/>
        </p:nvSpPr>
        <p:spPr>
          <a:xfrm>
            <a:off x="6282203" y="5274566"/>
            <a:ext cx="49813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Confirmed improved self-confidence for </a:t>
            </a:r>
            <a:b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surgical recipients</a:t>
            </a:r>
            <a:endParaRPr/>
          </a:p>
        </p:txBody>
      </p:sp>
      <p:cxnSp>
        <p:nvCxnSpPr>
          <p:cNvPr id="357" name="Google Shape;357;p14"/>
          <p:cNvCxnSpPr/>
          <p:nvPr/>
        </p:nvCxnSpPr>
        <p:spPr>
          <a:xfrm>
            <a:off x="5173980" y="1757687"/>
            <a:ext cx="663702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8" name="Google Shape;358;p14"/>
          <p:cNvSpPr/>
          <p:nvPr/>
        </p:nvSpPr>
        <p:spPr>
          <a:xfrm>
            <a:off x="5173980" y="1288295"/>
            <a:ext cx="49813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Benefits of VBT over Fusion</a:t>
            </a:r>
            <a:endParaRPr/>
          </a:p>
        </p:txBody>
      </p:sp>
      <p:grpSp>
        <p:nvGrpSpPr>
          <p:cNvPr id="359" name="Google Shape;359;p14"/>
          <p:cNvGrpSpPr/>
          <p:nvPr/>
        </p:nvGrpSpPr>
        <p:grpSpPr>
          <a:xfrm>
            <a:off x="1280200" y="3601133"/>
            <a:ext cx="2224963" cy="2224963"/>
            <a:chOff x="1280200" y="1696133"/>
            <a:chExt cx="2224963" cy="2224963"/>
          </a:xfrm>
        </p:grpSpPr>
        <p:grpSp>
          <p:nvGrpSpPr>
            <p:cNvPr id="360" name="Google Shape;360;p14"/>
            <p:cNvGrpSpPr/>
            <p:nvPr/>
          </p:nvGrpSpPr>
          <p:grpSpPr>
            <a:xfrm rot="5400000">
              <a:off x="1280200" y="1696133"/>
              <a:ext cx="2224963" cy="2224963"/>
              <a:chOff x="1720447" y="1727193"/>
              <a:chExt cx="1912983" cy="1912983"/>
            </a:xfrm>
          </p:grpSpPr>
          <p:sp>
            <p:nvSpPr>
              <p:cNvPr id="361" name="Google Shape;361;p14"/>
              <p:cNvSpPr/>
              <p:nvPr/>
            </p:nvSpPr>
            <p:spPr>
              <a:xfrm>
                <a:off x="1867727" y="1874475"/>
                <a:ext cx="1618422" cy="1618421"/>
              </a:xfrm>
              <a:prstGeom prst="ellipse">
                <a:avLst/>
              </a:prstGeom>
              <a:solidFill>
                <a:schemeClr val="lt1">
                  <a:alpha val="80000"/>
                </a:schemeClr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14"/>
              <p:cNvSpPr/>
              <p:nvPr/>
            </p:nvSpPr>
            <p:spPr>
              <a:xfrm>
                <a:off x="1720447" y="1727193"/>
                <a:ext cx="1912983" cy="1912983"/>
              </a:xfrm>
              <a:prstGeom prst="arc">
                <a:avLst>
                  <a:gd name="adj1" fmla="val 18155079"/>
                  <a:gd name="adj2" fmla="val 14838221"/>
                </a:avLst>
              </a:prstGeom>
              <a:noFill/>
              <a:ln w="127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3" name="Google Shape;363;p14"/>
            <p:cNvGrpSpPr/>
            <p:nvPr/>
          </p:nvGrpSpPr>
          <p:grpSpPr>
            <a:xfrm>
              <a:off x="1822394" y="2411691"/>
              <a:ext cx="1140575" cy="793849"/>
              <a:chOff x="1764550" y="2383507"/>
              <a:chExt cx="1239552" cy="862738"/>
            </a:xfrm>
          </p:grpSpPr>
          <p:sp>
            <p:nvSpPr>
              <p:cNvPr id="364" name="Google Shape;364;p14"/>
              <p:cNvSpPr/>
              <p:nvPr/>
            </p:nvSpPr>
            <p:spPr>
              <a:xfrm>
                <a:off x="2168959" y="2383507"/>
                <a:ext cx="433589" cy="86273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1447" extrusionOk="0">
                    <a:moveTo>
                      <a:pt x="518" y="514"/>
                    </a:moveTo>
                    <a:cubicBezTo>
                      <a:pt x="518" y="627"/>
                      <a:pt x="518" y="627"/>
                      <a:pt x="518" y="627"/>
                    </a:cubicBezTo>
                    <a:cubicBezTo>
                      <a:pt x="595" y="633"/>
                      <a:pt x="655" y="698"/>
                      <a:pt x="655" y="776"/>
                    </a:cubicBezTo>
                    <a:cubicBezTo>
                      <a:pt x="655" y="852"/>
                      <a:pt x="655" y="852"/>
                      <a:pt x="655" y="852"/>
                    </a:cubicBezTo>
                    <a:cubicBezTo>
                      <a:pt x="655" y="903"/>
                      <a:pt x="629" y="940"/>
                      <a:pt x="582" y="959"/>
                    </a:cubicBezTo>
                    <a:cubicBezTo>
                      <a:pt x="582" y="964"/>
                      <a:pt x="582" y="964"/>
                      <a:pt x="582" y="964"/>
                    </a:cubicBezTo>
                    <a:cubicBezTo>
                      <a:pt x="582" y="973"/>
                      <a:pt x="575" y="980"/>
                      <a:pt x="566" y="980"/>
                    </a:cubicBezTo>
                    <a:cubicBezTo>
                      <a:pt x="558" y="980"/>
                      <a:pt x="550" y="973"/>
                      <a:pt x="550" y="964"/>
                    </a:cubicBezTo>
                    <a:cubicBezTo>
                      <a:pt x="550" y="905"/>
                      <a:pt x="550" y="905"/>
                      <a:pt x="550" y="905"/>
                    </a:cubicBezTo>
                    <a:cubicBezTo>
                      <a:pt x="550" y="904"/>
                      <a:pt x="551" y="903"/>
                      <a:pt x="551" y="902"/>
                    </a:cubicBezTo>
                    <a:cubicBezTo>
                      <a:pt x="553" y="895"/>
                      <a:pt x="559" y="889"/>
                      <a:pt x="566" y="889"/>
                    </a:cubicBezTo>
                    <a:cubicBezTo>
                      <a:pt x="575" y="889"/>
                      <a:pt x="582" y="896"/>
                      <a:pt x="582" y="905"/>
                    </a:cubicBezTo>
                    <a:cubicBezTo>
                      <a:pt x="582" y="907"/>
                      <a:pt x="582" y="907"/>
                      <a:pt x="582" y="907"/>
                    </a:cubicBezTo>
                    <a:cubicBezTo>
                      <a:pt x="598" y="896"/>
                      <a:pt x="609" y="879"/>
                      <a:pt x="609" y="852"/>
                    </a:cubicBezTo>
                    <a:cubicBezTo>
                      <a:pt x="609" y="776"/>
                      <a:pt x="609" y="776"/>
                      <a:pt x="609" y="776"/>
                    </a:cubicBezTo>
                    <a:cubicBezTo>
                      <a:pt x="609" y="719"/>
                      <a:pt x="562" y="672"/>
                      <a:pt x="505" y="672"/>
                    </a:cubicBezTo>
                    <a:cubicBezTo>
                      <a:pt x="447" y="672"/>
                      <a:pt x="401" y="719"/>
                      <a:pt x="401" y="776"/>
                    </a:cubicBezTo>
                    <a:cubicBezTo>
                      <a:pt x="401" y="852"/>
                      <a:pt x="401" y="852"/>
                      <a:pt x="401" y="852"/>
                    </a:cubicBezTo>
                    <a:cubicBezTo>
                      <a:pt x="401" y="878"/>
                      <a:pt x="410" y="895"/>
                      <a:pt x="425" y="906"/>
                    </a:cubicBezTo>
                    <a:cubicBezTo>
                      <a:pt x="425" y="905"/>
                      <a:pt x="425" y="905"/>
                      <a:pt x="425" y="905"/>
                    </a:cubicBezTo>
                    <a:cubicBezTo>
                      <a:pt x="425" y="896"/>
                      <a:pt x="432" y="889"/>
                      <a:pt x="441" y="889"/>
                    </a:cubicBezTo>
                    <a:cubicBezTo>
                      <a:pt x="449" y="889"/>
                      <a:pt x="455" y="895"/>
                      <a:pt x="457" y="902"/>
                    </a:cubicBezTo>
                    <a:cubicBezTo>
                      <a:pt x="457" y="903"/>
                      <a:pt x="457" y="904"/>
                      <a:pt x="457" y="905"/>
                    </a:cubicBezTo>
                    <a:cubicBezTo>
                      <a:pt x="457" y="964"/>
                      <a:pt x="457" y="964"/>
                      <a:pt x="457" y="964"/>
                    </a:cubicBezTo>
                    <a:cubicBezTo>
                      <a:pt x="457" y="973"/>
                      <a:pt x="450" y="980"/>
                      <a:pt x="441" y="980"/>
                    </a:cubicBezTo>
                    <a:cubicBezTo>
                      <a:pt x="432" y="980"/>
                      <a:pt x="425" y="973"/>
                      <a:pt x="425" y="964"/>
                    </a:cubicBezTo>
                    <a:cubicBezTo>
                      <a:pt x="425" y="958"/>
                      <a:pt x="425" y="958"/>
                      <a:pt x="425" y="958"/>
                    </a:cubicBezTo>
                    <a:cubicBezTo>
                      <a:pt x="380" y="939"/>
                      <a:pt x="355" y="903"/>
                      <a:pt x="355" y="852"/>
                    </a:cubicBezTo>
                    <a:cubicBezTo>
                      <a:pt x="355" y="776"/>
                      <a:pt x="355" y="776"/>
                      <a:pt x="355" y="776"/>
                    </a:cubicBezTo>
                    <a:cubicBezTo>
                      <a:pt x="355" y="704"/>
                      <a:pt x="405" y="644"/>
                      <a:pt x="472" y="629"/>
                    </a:cubicBezTo>
                    <a:cubicBezTo>
                      <a:pt x="472" y="496"/>
                      <a:pt x="472" y="496"/>
                      <a:pt x="472" y="496"/>
                    </a:cubicBezTo>
                    <a:cubicBezTo>
                      <a:pt x="462" y="492"/>
                      <a:pt x="452" y="490"/>
                      <a:pt x="442" y="487"/>
                    </a:cubicBezTo>
                    <a:cubicBezTo>
                      <a:pt x="542" y="455"/>
                      <a:pt x="614" y="361"/>
                      <a:pt x="614" y="250"/>
                    </a:cubicBezTo>
                    <a:cubicBezTo>
                      <a:pt x="614" y="112"/>
                      <a:pt x="502" y="0"/>
                      <a:pt x="364" y="0"/>
                    </a:cubicBezTo>
                    <a:cubicBezTo>
                      <a:pt x="225" y="0"/>
                      <a:pt x="113" y="112"/>
                      <a:pt x="113" y="250"/>
                    </a:cubicBezTo>
                    <a:cubicBezTo>
                      <a:pt x="113" y="361"/>
                      <a:pt x="185" y="455"/>
                      <a:pt x="285" y="487"/>
                    </a:cubicBezTo>
                    <a:cubicBezTo>
                      <a:pt x="273" y="490"/>
                      <a:pt x="261" y="494"/>
                      <a:pt x="249" y="498"/>
                    </a:cubicBezTo>
                    <a:cubicBezTo>
                      <a:pt x="249" y="762"/>
                      <a:pt x="249" y="762"/>
                      <a:pt x="249" y="762"/>
                    </a:cubicBezTo>
                    <a:cubicBezTo>
                      <a:pt x="286" y="771"/>
                      <a:pt x="314" y="804"/>
                      <a:pt x="314" y="844"/>
                    </a:cubicBezTo>
                    <a:cubicBezTo>
                      <a:pt x="314" y="891"/>
                      <a:pt x="277" y="929"/>
                      <a:pt x="230" y="929"/>
                    </a:cubicBezTo>
                    <a:cubicBezTo>
                      <a:pt x="183" y="929"/>
                      <a:pt x="145" y="891"/>
                      <a:pt x="145" y="844"/>
                    </a:cubicBezTo>
                    <a:cubicBezTo>
                      <a:pt x="145" y="807"/>
                      <a:pt x="169" y="775"/>
                      <a:pt x="203" y="764"/>
                    </a:cubicBezTo>
                    <a:cubicBezTo>
                      <a:pt x="203" y="517"/>
                      <a:pt x="203" y="517"/>
                      <a:pt x="203" y="517"/>
                    </a:cubicBezTo>
                    <a:cubicBezTo>
                      <a:pt x="83" y="576"/>
                      <a:pt x="0" y="699"/>
                      <a:pt x="0" y="842"/>
                    </a:cubicBezTo>
                    <a:cubicBezTo>
                      <a:pt x="0" y="1447"/>
                      <a:pt x="0" y="1447"/>
                      <a:pt x="0" y="1447"/>
                    </a:cubicBezTo>
                    <a:cubicBezTo>
                      <a:pt x="727" y="1447"/>
                      <a:pt x="727" y="1447"/>
                      <a:pt x="727" y="1447"/>
                    </a:cubicBezTo>
                    <a:cubicBezTo>
                      <a:pt x="727" y="842"/>
                      <a:pt x="727" y="842"/>
                      <a:pt x="727" y="842"/>
                    </a:cubicBezTo>
                    <a:cubicBezTo>
                      <a:pt x="727" y="697"/>
                      <a:pt x="641" y="572"/>
                      <a:pt x="518" y="51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14"/>
              <p:cNvSpPr/>
              <p:nvPr/>
            </p:nvSpPr>
            <p:spPr>
              <a:xfrm>
                <a:off x="2639658" y="2519896"/>
                <a:ext cx="364444" cy="726349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218" extrusionOk="0">
                    <a:moveTo>
                      <a:pt x="435" y="433"/>
                    </a:moveTo>
                    <a:cubicBezTo>
                      <a:pt x="435" y="528"/>
                      <a:pt x="435" y="528"/>
                      <a:pt x="435" y="528"/>
                    </a:cubicBezTo>
                    <a:cubicBezTo>
                      <a:pt x="500" y="534"/>
                      <a:pt x="550" y="588"/>
                      <a:pt x="550" y="654"/>
                    </a:cubicBezTo>
                    <a:cubicBezTo>
                      <a:pt x="550" y="718"/>
                      <a:pt x="550" y="718"/>
                      <a:pt x="550" y="718"/>
                    </a:cubicBezTo>
                    <a:cubicBezTo>
                      <a:pt x="550" y="761"/>
                      <a:pt x="528" y="792"/>
                      <a:pt x="489" y="807"/>
                    </a:cubicBezTo>
                    <a:cubicBezTo>
                      <a:pt x="489" y="812"/>
                      <a:pt x="489" y="812"/>
                      <a:pt x="489" y="812"/>
                    </a:cubicBezTo>
                    <a:cubicBezTo>
                      <a:pt x="489" y="819"/>
                      <a:pt x="483" y="825"/>
                      <a:pt x="476" y="825"/>
                    </a:cubicBezTo>
                    <a:cubicBezTo>
                      <a:pt x="468" y="825"/>
                      <a:pt x="462" y="819"/>
                      <a:pt x="462" y="812"/>
                    </a:cubicBezTo>
                    <a:cubicBezTo>
                      <a:pt x="462" y="762"/>
                      <a:pt x="462" y="762"/>
                      <a:pt x="462" y="762"/>
                    </a:cubicBezTo>
                    <a:cubicBezTo>
                      <a:pt x="462" y="761"/>
                      <a:pt x="463" y="761"/>
                      <a:pt x="463" y="760"/>
                    </a:cubicBezTo>
                    <a:cubicBezTo>
                      <a:pt x="464" y="754"/>
                      <a:pt x="469" y="749"/>
                      <a:pt x="476" y="749"/>
                    </a:cubicBezTo>
                    <a:cubicBezTo>
                      <a:pt x="483" y="749"/>
                      <a:pt x="489" y="755"/>
                      <a:pt x="489" y="762"/>
                    </a:cubicBezTo>
                    <a:cubicBezTo>
                      <a:pt x="489" y="764"/>
                      <a:pt x="489" y="764"/>
                      <a:pt x="489" y="764"/>
                    </a:cubicBezTo>
                    <a:cubicBezTo>
                      <a:pt x="503" y="755"/>
                      <a:pt x="512" y="740"/>
                      <a:pt x="512" y="718"/>
                    </a:cubicBezTo>
                    <a:cubicBezTo>
                      <a:pt x="512" y="654"/>
                      <a:pt x="512" y="654"/>
                      <a:pt x="512" y="654"/>
                    </a:cubicBezTo>
                    <a:cubicBezTo>
                      <a:pt x="512" y="605"/>
                      <a:pt x="472" y="566"/>
                      <a:pt x="424" y="566"/>
                    </a:cubicBezTo>
                    <a:cubicBezTo>
                      <a:pt x="376" y="566"/>
                      <a:pt x="336" y="605"/>
                      <a:pt x="336" y="654"/>
                    </a:cubicBezTo>
                    <a:cubicBezTo>
                      <a:pt x="336" y="718"/>
                      <a:pt x="336" y="718"/>
                      <a:pt x="336" y="718"/>
                    </a:cubicBezTo>
                    <a:cubicBezTo>
                      <a:pt x="336" y="739"/>
                      <a:pt x="345" y="753"/>
                      <a:pt x="357" y="763"/>
                    </a:cubicBezTo>
                    <a:cubicBezTo>
                      <a:pt x="357" y="762"/>
                      <a:pt x="357" y="762"/>
                      <a:pt x="357" y="762"/>
                    </a:cubicBezTo>
                    <a:cubicBezTo>
                      <a:pt x="357" y="755"/>
                      <a:pt x="363" y="749"/>
                      <a:pt x="370" y="749"/>
                    </a:cubicBezTo>
                    <a:cubicBezTo>
                      <a:pt x="377" y="749"/>
                      <a:pt x="382" y="754"/>
                      <a:pt x="383" y="760"/>
                    </a:cubicBezTo>
                    <a:cubicBezTo>
                      <a:pt x="384" y="761"/>
                      <a:pt x="384" y="761"/>
                      <a:pt x="384" y="762"/>
                    </a:cubicBezTo>
                    <a:cubicBezTo>
                      <a:pt x="384" y="812"/>
                      <a:pt x="384" y="812"/>
                      <a:pt x="384" y="812"/>
                    </a:cubicBezTo>
                    <a:cubicBezTo>
                      <a:pt x="384" y="819"/>
                      <a:pt x="378" y="825"/>
                      <a:pt x="370" y="825"/>
                    </a:cubicBezTo>
                    <a:cubicBezTo>
                      <a:pt x="363" y="825"/>
                      <a:pt x="357" y="819"/>
                      <a:pt x="357" y="812"/>
                    </a:cubicBezTo>
                    <a:cubicBezTo>
                      <a:pt x="357" y="807"/>
                      <a:pt x="357" y="807"/>
                      <a:pt x="357" y="807"/>
                    </a:cubicBezTo>
                    <a:cubicBezTo>
                      <a:pt x="319" y="791"/>
                      <a:pt x="298" y="760"/>
                      <a:pt x="298" y="718"/>
                    </a:cubicBezTo>
                    <a:cubicBezTo>
                      <a:pt x="298" y="654"/>
                      <a:pt x="298" y="654"/>
                      <a:pt x="298" y="654"/>
                    </a:cubicBezTo>
                    <a:cubicBezTo>
                      <a:pt x="298" y="593"/>
                      <a:pt x="340" y="543"/>
                      <a:pt x="397" y="530"/>
                    </a:cubicBezTo>
                    <a:cubicBezTo>
                      <a:pt x="397" y="418"/>
                      <a:pt x="397" y="418"/>
                      <a:pt x="397" y="418"/>
                    </a:cubicBezTo>
                    <a:cubicBezTo>
                      <a:pt x="388" y="415"/>
                      <a:pt x="380" y="413"/>
                      <a:pt x="371" y="411"/>
                    </a:cubicBezTo>
                    <a:cubicBezTo>
                      <a:pt x="455" y="383"/>
                      <a:pt x="516" y="304"/>
                      <a:pt x="516" y="211"/>
                    </a:cubicBezTo>
                    <a:cubicBezTo>
                      <a:pt x="516" y="95"/>
                      <a:pt x="421" y="0"/>
                      <a:pt x="305" y="0"/>
                    </a:cubicBezTo>
                    <a:cubicBezTo>
                      <a:pt x="189" y="0"/>
                      <a:pt x="95" y="95"/>
                      <a:pt x="95" y="211"/>
                    </a:cubicBezTo>
                    <a:cubicBezTo>
                      <a:pt x="95" y="304"/>
                      <a:pt x="155" y="383"/>
                      <a:pt x="239" y="411"/>
                    </a:cubicBezTo>
                    <a:cubicBezTo>
                      <a:pt x="229" y="413"/>
                      <a:pt x="219" y="416"/>
                      <a:pt x="208" y="420"/>
                    </a:cubicBezTo>
                    <a:cubicBezTo>
                      <a:pt x="208" y="642"/>
                      <a:pt x="208" y="642"/>
                      <a:pt x="208" y="642"/>
                    </a:cubicBezTo>
                    <a:cubicBezTo>
                      <a:pt x="240" y="649"/>
                      <a:pt x="264" y="677"/>
                      <a:pt x="264" y="711"/>
                    </a:cubicBezTo>
                    <a:cubicBezTo>
                      <a:pt x="264" y="751"/>
                      <a:pt x="232" y="782"/>
                      <a:pt x="193" y="782"/>
                    </a:cubicBezTo>
                    <a:cubicBezTo>
                      <a:pt x="153" y="782"/>
                      <a:pt x="121" y="751"/>
                      <a:pt x="121" y="711"/>
                    </a:cubicBezTo>
                    <a:cubicBezTo>
                      <a:pt x="121" y="680"/>
                      <a:pt x="142" y="653"/>
                      <a:pt x="170" y="644"/>
                    </a:cubicBezTo>
                    <a:cubicBezTo>
                      <a:pt x="170" y="435"/>
                      <a:pt x="170" y="435"/>
                      <a:pt x="170" y="435"/>
                    </a:cubicBezTo>
                    <a:cubicBezTo>
                      <a:pt x="69" y="485"/>
                      <a:pt x="0" y="589"/>
                      <a:pt x="0" y="709"/>
                    </a:cubicBezTo>
                    <a:cubicBezTo>
                      <a:pt x="0" y="1218"/>
                      <a:pt x="0" y="1218"/>
                      <a:pt x="0" y="1218"/>
                    </a:cubicBezTo>
                    <a:cubicBezTo>
                      <a:pt x="611" y="1218"/>
                      <a:pt x="611" y="1218"/>
                      <a:pt x="611" y="1218"/>
                    </a:cubicBezTo>
                    <a:cubicBezTo>
                      <a:pt x="611" y="709"/>
                      <a:pt x="611" y="709"/>
                      <a:pt x="611" y="709"/>
                    </a:cubicBezTo>
                    <a:cubicBezTo>
                      <a:pt x="611" y="587"/>
                      <a:pt x="539" y="482"/>
                      <a:pt x="435" y="4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14"/>
              <p:cNvSpPr/>
              <p:nvPr/>
            </p:nvSpPr>
            <p:spPr>
              <a:xfrm>
                <a:off x="1764550" y="2519896"/>
                <a:ext cx="364444" cy="726349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218" extrusionOk="0">
                    <a:moveTo>
                      <a:pt x="436" y="433"/>
                    </a:moveTo>
                    <a:cubicBezTo>
                      <a:pt x="436" y="528"/>
                      <a:pt x="436" y="528"/>
                      <a:pt x="436" y="528"/>
                    </a:cubicBezTo>
                    <a:cubicBezTo>
                      <a:pt x="500" y="534"/>
                      <a:pt x="551" y="588"/>
                      <a:pt x="551" y="654"/>
                    </a:cubicBezTo>
                    <a:cubicBezTo>
                      <a:pt x="551" y="718"/>
                      <a:pt x="551" y="718"/>
                      <a:pt x="551" y="718"/>
                    </a:cubicBezTo>
                    <a:cubicBezTo>
                      <a:pt x="551" y="761"/>
                      <a:pt x="529" y="792"/>
                      <a:pt x="490" y="807"/>
                    </a:cubicBezTo>
                    <a:cubicBezTo>
                      <a:pt x="490" y="812"/>
                      <a:pt x="490" y="812"/>
                      <a:pt x="490" y="812"/>
                    </a:cubicBezTo>
                    <a:cubicBezTo>
                      <a:pt x="490" y="819"/>
                      <a:pt x="484" y="825"/>
                      <a:pt x="476" y="825"/>
                    </a:cubicBezTo>
                    <a:cubicBezTo>
                      <a:pt x="469" y="825"/>
                      <a:pt x="463" y="819"/>
                      <a:pt x="463" y="812"/>
                    </a:cubicBezTo>
                    <a:cubicBezTo>
                      <a:pt x="463" y="762"/>
                      <a:pt x="463" y="762"/>
                      <a:pt x="463" y="762"/>
                    </a:cubicBezTo>
                    <a:cubicBezTo>
                      <a:pt x="463" y="761"/>
                      <a:pt x="463" y="761"/>
                      <a:pt x="464" y="760"/>
                    </a:cubicBezTo>
                    <a:cubicBezTo>
                      <a:pt x="465" y="754"/>
                      <a:pt x="470" y="749"/>
                      <a:pt x="476" y="749"/>
                    </a:cubicBezTo>
                    <a:cubicBezTo>
                      <a:pt x="484" y="749"/>
                      <a:pt x="490" y="755"/>
                      <a:pt x="490" y="762"/>
                    </a:cubicBezTo>
                    <a:cubicBezTo>
                      <a:pt x="490" y="764"/>
                      <a:pt x="490" y="764"/>
                      <a:pt x="490" y="764"/>
                    </a:cubicBezTo>
                    <a:cubicBezTo>
                      <a:pt x="503" y="755"/>
                      <a:pt x="512" y="740"/>
                      <a:pt x="512" y="718"/>
                    </a:cubicBezTo>
                    <a:cubicBezTo>
                      <a:pt x="512" y="654"/>
                      <a:pt x="512" y="654"/>
                      <a:pt x="512" y="654"/>
                    </a:cubicBezTo>
                    <a:cubicBezTo>
                      <a:pt x="512" y="605"/>
                      <a:pt x="473" y="566"/>
                      <a:pt x="425" y="566"/>
                    </a:cubicBezTo>
                    <a:cubicBezTo>
                      <a:pt x="376" y="566"/>
                      <a:pt x="337" y="605"/>
                      <a:pt x="337" y="654"/>
                    </a:cubicBezTo>
                    <a:cubicBezTo>
                      <a:pt x="337" y="718"/>
                      <a:pt x="337" y="718"/>
                      <a:pt x="337" y="718"/>
                    </a:cubicBezTo>
                    <a:cubicBezTo>
                      <a:pt x="337" y="739"/>
                      <a:pt x="345" y="753"/>
                      <a:pt x="358" y="763"/>
                    </a:cubicBezTo>
                    <a:cubicBezTo>
                      <a:pt x="358" y="762"/>
                      <a:pt x="358" y="762"/>
                      <a:pt x="358" y="762"/>
                    </a:cubicBezTo>
                    <a:cubicBezTo>
                      <a:pt x="358" y="755"/>
                      <a:pt x="364" y="749"/>
                      <a:pt x="371" y="749"/>
                    </a:cubicBezTo>
                    <a:cubicBezTo>
                      <a:pt x="378" y="749"/>
                      <a:pt x="383" y="754"/>
                      <a:pt x="384" y="760"/>
                    </a:cubicBezTo>
                    <a:cubicBezTo>
                      <a:pt x="384" y="761"/>
                      <a:pt x="385" y="761"/>
                      <a:pt x="385" y="762"/>
                    </a:cubicBezTo>
                    <a:cubicBezTo>
                      <a:pt x="385" y="812"/>
                      <a:pt x="385" y="812"/>
                      <a:pt x="385" y="812"/>
                    </a:cubicBezTo>
                    <a:cubicBezTo>
                      <a:pt x="385" y="819"/>
                      <a:pt x="379" y="825"/>
                      <a:pt x="371" y="825"/>
                    </a:cubicBezTo>
                    <a:cubicBezTo>
                      <a:pt x="364" y="825"/>
                      <a:pt x="358" y="819"/>
                      <a:pt x="358" y="812"/>
                    </a:cubicBezTo>
                    <a:cubicBezTo>
                      <a:pt x="358" y="807"/>
                      <a:pt x="358" y="807"/>
                      <a:pt x="358" y="807"/>
                    </a:cubicBezTo>
                    <a:cubicBezTo>
                      <a:pt x="320" y="791"/>
                      <a:pt x="298" y="760"/>
                      <a:pt x="298" y="718"/>
                    </a:cubicBezTo>
                    <a:cubicBezTo>
                      <a:pt x="298" y="654"/>
                      <a:pt x="298" y="654"/>
                      <a:pt x="298" y="654"/>
                    </a:cubicBezTo>
                    <a:cubicBezTo>
                      <a:pt x="298" y="593"/>
                      <a:pt x="341" y="543"/>
                      <a:pt x="397" y="530"/>
                    </a:cubicBezTo>
                    <a:cubicBezTo>
                      <a:pt x="397" y="418"/>
                      <a:pt x="397" y="418"/>
                      <a:pt x="397" y="418"/>
                    </a:cubicBezTo>
                    <a:cubicBezTo>
                      <a:pt x="389" y="415"/>
                      <a:pt x="380" y="413"/>
                      <a:pt x="372" y="411"/>
                    </a:cubicBezTo>
                    <a:cubicBezTo>
                      <a:pt x="456" y="383"/>
                      <a:pt x="516" y="304"/>
                      <a:pt x="516" y="211"/>
                    </a:cubicBezTo>
                    <a:cubicBezTo>
                      <a:pt x="516" y="95"/>
                      <a:pt x="422" y="0"/>
                      <a:pt x="306" y="0"/>
                    </a:cubicBezTo>
                    <a:cubicBezTo>
                      <a:pt x="190" y="0"/>
                      <a:pt x="95" y="95"/>
                      <a:pt x="95" y="211"/>
                    </a:cubicBezTo>
                    <a:cubicBezTo>
                      <a:pt x="95" y="304"/>
                      <a:pt x="156" y="383"/>
                      <a:pt x="240" y="411"/>
                    </a:cubicBezTo>
                    <a:cubicBezTo>
                      <a:pt x="229" y="413"/>
                      <a:pt x="219" y="416"/>
                      <a:pt x="209" y="420"/>
                    </a:cubicBezTo>
                    <a:cubicBezTo>
                      <a:pt x="209" y="642"/>
                      <a:pt x="209" y="642"/>
                      <a:pt x="209" y="642"/>
                    </a:cubicBezTo>
                    <a:cubicBezTo>
                      <a:pt x="241" y="649"/>
                      <a:pt x="265" y="677"/>
                      <a:pt x="265" y="711"/>
                    </a:cubicBezTo>
                    <a:cubicBezTo>
                      <a:pt x="265" y="751"/>
                      <a:pt x="233" y="782"/>
                      <a:pt x="193" y="782"/>
                    </a:cubicBezTo>
                    <a:cubicBezTo>
                      <a:pt x="154" y="782"/>
                      <a:pt x="122" y="751"/>
                      <a:pt x="122" y="711"/>
                    </a:cubicBezTo>
                    <a:cubicBezTo>
                      <a:pt x="122" y="680"/>
                      <a:pt x="142" y="653"/>
                      <a:pt x="170" y="644"/>
                    </a:cubicBezTo>
                    <a:cubicBezTo>
                      <a:pt x="170" y="435"/>
                      <a:pt x="170" y="435"/>
                      <a:pt x="170" y="435"/>
                    </a:cubicBezTo>
                    <a:cubicBezTo>
                      <a:pt x="70" y="485"/>
                      <a:pt x="0" y="589"/>
                      <a:pt x="0" y="709"/>
                    </a:cubicBezTo>
                    <a:cubicBezTo>
                      <a:pt x="0" y="1218"/>
                      <a:pt x="0" y="1218"/>
                      <a:pt x="0" y="1218"/>
                    </a:cubicBezTo>
                    <a:cubicBezTo>
                      <a:pt x="611" y="1218"/>
                      <a:pt x="611" y="1218"/>
                      <a:pt x="611" y="1218"/>
                    </a:cubicBezTo>
                    <a:cubicBezTo>
                      <a:pt x="611" y="709"/>
                      <a:pt x="611" y="709"/>
                      <a:pt x="611" y="709"/>
                    </a:cubicBezTo>
                    <a:cubicBezTo>
                      <a:pt x="611" y="587"/>
                      <a:pt x="540" y="482"/>
                      <a:pt x="436" y="4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67" name="Google Shape;367;p14"/>
          <p:cNvGrpSpPr/>
          <p:nvPr/>
        </p:nvGrpSpPr>
        <p:grpSpPr>
          <a:xfrm>
            <a:off x="5234169" y="1998965"/>
            <a:ext cx="830219" cy="830219"/>
            <a:chOff x="5234169" y="1998965"/>
            <a:chExt cx="830219" cy="830219"/>
          </a:xfrm>
        </p:grpSpPr>
        <p:sp>
          <p:nvSpPr>
            <p:cNvPr id="368" name="Google Shape;368;p14"/>
            <p:cNvSpPr/>
            <p:nvPr/>
          </p:nvSpPr>
          <p:spPr>
            <a:xfrm>
              <a:off x="5234169" y="1998965"/>
              <a:ext cx="830219" cy="830219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9" name="Google Shape;369;p14"/>
            <p:cNvGrpSpPr/>
            <p:nvPr/>
          </p:nvGrpSpPr>
          <p:grpSpPr>
            <a:xfrm>
              <a:off x="5387873" y="2204813"/>
              <a:ext cx="522810" cy="418522"/>
              <a:chOff x="1933" y="635"/>
              <a:chExt cx="3815" cy="3054"/>
            </a:xfrm>
          </p:grpSpPr>
          <p:sp>
            <p:nvSpPr>
              <p:cNvPr id="370" name="Google Shape;370;p14"/>
              <p:cNvSpPr/>
              <p:nvPr/>
            </p:nvSpPr>
            <p:spPr>
              <a:xfrm>
                <a:off x="4744" y="1757"/>
                <a:ext cx="284" cy="618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29" extrusionOk="0">
                    <a:moveTo>
                      <a:pt x="151" y="310"/>
                    </a:moveTo>
                    <a:cubicBezTo>
                      <a:pt x="139" y="316"/>
                      <a:pt x="121" y="322"/>
                      <a:pt x="103" y="329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0" y="54"/>
                      <a:pt x="14" y="18"/>
                      <a:pt x="44" y="6"/>
                    </a:cubicBezTo>
                    <a:cubicBezTo>
                      <a:pt x="56" y="0"/>
                      <a:pt x="70" y="0"/>
                      <a:pt x="84" y="6"/>
                    </a:cubicBezTo>
                    <a:cubicBezTo>
                      <a:pt x="97" y="12"/>
                      <a:pt x="107" y="24"/>
                      <a:pt x="113" y="40"/>
                    </a:cubicBezTo>
                    <a:cubicBezTo>
                      <a:pt x="149" y="139"/>
                      <a:pt x="149" y="139"/>
                      <a:pt x="149" y="139"/>
                    </a:cubicBezTo>
                    <a:cubicBezTo>
                      <a:pt x="143" y="143"/>
                      <a:pt x="137" y="147"/>
                      <a:pt x="133" y="151"/>
                    </a:cubicBezTo>
                    <a:cubicBezTo>
                      <a:pt x="115" y="169"/>
                      <a:pt x="107" y="191"/>
                      <a:pt x="107" y="216"/>
                    </a:cubicBezTo>
                    <a:cubicBezTo>
                      <a:pt x="109" y="252"/>
                      <a:pt x="125" y="286"/>
                      <a:pt x="151" y="31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14"/>
              <p:cNvSpPr/>
              <p:nvPr/>
            </p:nvSpPr>
            <p:spPr>
              <a:xfrm>
                <a:off x="4114" y="2075"/>
                <a:ext cx="1634" cy="1614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59" extrusionOk="0">
                    <a:moveTo>
                      <a:pt x="861" y="311"/>
                    </a:moveTo>
                    <a:cubicBezTo>
                      <a:pt x="847" y="408"/>
                      <a:pt x="801" y="500"/>
                      <a:pt x="732" y="567"/>
                    </a:cubicBezTo>
                    <a:cubicBezTo>
                      <a:pt x="710" y="589"/>
                      <a:pt x="698" y="617"/>
                      <a:pt x="696" y="647"/>
                    </a:cubicBezTo>
                    <a:cubicBezTo>
                      <a:pt x="694" y="678"/>
                      <a:pt x="675" y="706"/>
                      <a:pt x="645" y="720"/>
                    </a:cubicBezTo>
                    <a:cubicBezTo>
                      <a:pt x="339" y="849"/>
                      <a:pt x="339" y="849"/>
                      <a:pt x="339" y="849"/>
                    </a:cubicBezTo>
                    <a:cubicBezTo>
                      <a:pt x="313" y="859"/>
                      <a:pt x="286" y="859"/>
                      <a:pt x="262" y="849"/>
                    </a:cubicBezTo>
                    <a:cubicBezTo>
                      <a:pt x="236" y="837"/>
                      <a:pt x="218" y="817"/>
                      <a:pt x="208" y="793"/>
                    </a:cubicBezTo>
                    <a:cubicBezTo>
                      <a:pt x="202" y="776"/>
                      <a:pt x="186" y="764"/>
                      <a:pt x="171" y="760"/>
                    </a:cubicBezTo>
                    <a:cubicBezTo>
                      <a:pt x="113" y="746"/>
                      <a:pt x="65" y="702"/>
                      <a:pt x="44" y="643"/>
                    </a:cubicBezTo>
                    <a:cubicBezTo>
                      <a:pt x="14" y="561"/>
                      <a:pt x="14" y="561"/>
                      <a:pt x="14" y="561"/>
                    </a:cubicBezTo>
                    <a:cubicBezTo>
                      <a:pt x="2" y="526"/>
                      <a:pt x="0" y="488"/>
                      <a:pt x="12" y="452"/>
                    </a:cubicBezTo>
                    <a:cubicBezTo>
                      <a:pt x="36" y="452"/>
                      <a:pt x="36" y="452"/>
                      <a:pt x="36" y="452"/>
                    </a:cubicBezTo>
                    <a:cubicBezTo>
                      <a:pt x="123" y="452"/>
                      <a:pt x="202" y="420"/>
                      <a:pt x="264" y="365"/>
                    </a:cubicBezTo>
                    <a:cubicBezTo>
                      <a:pt x="250" y="389"/>
                      <a:pt x="250" y="389"/>
                      <a:pt x="250" y="389"/>
                    </a:cubicBezTo>
                    <a:cubicBezTo>
                      <a:pt x="218" y="442"/>
                      <a:pt x="208" y="446"/>
                      <a:pt x="159" y="466"/>
                    </a:cubicBezTo>
                    <a:cubicBezTo>
                      <a:pt x="151" y="470"/>
                      <a:pt x="143" y="472"/>
                      <a:pt x="133" y="478"/>
                    </a:cubicBezTo>
                    <a:cubicBezTo>
                      <a:pt x="123" y="482"/>
                      <a:pt x="117" y="496"/>
                      <a:pt x="121" y="506"/>
                    </a:cubicBezTo>
                    <a:cubicBezTo>
                      <a:pt x="125" y="514"/>
                      <a:pt x="133" y="518"/>
                      <a:pt x="141" y="518"/>
                    </a:cubicBezTo>
                    <a:cubicBezTo>
                      <a:pt x="143" y="518"/>
                      <a:pt x="147" y="518"/>
                      <a:pt x="149" y="516"/>
                    </a:cubicBezTo>
                    <a:cubicBezTo>
                      <a:pt x="159" y="512"/>
                      <a:pt x="167" y="508"/>
                      <a:pt x="174" y="506"/>
                    </a:cubicBezTo>
                    <a:cubicBezTo>
                      <a:pt x="226" y="484"/>
                      <a:pt x="246" y="476"/>
                      <a:pt x="286" y="410"/>
                    </a:cubicBezTo>
                    <a:cubicBezTo>
                      <a:pt x="321" y="353"/>
                      <a:pt x="321" y="353"/>
                      <a:pt x="321" y="353"/>
                    </a:cubicBezTo>
                    <a:cubicBezTo>
                      <a:pt x="373" y="268"/>
                      <a:pt x="446" y="204"/>
                      <a:pt x="534" y="166"/>
                    </a:cubicBezTo>
                    <a:cubicBezTo>
                      <a:pt x="583" y="145"/>
                      <a:pt x="635" y="135"/>
                      <a:pt x="686" y="133"/>
                    </a:cubicBezTo>
                    <a:cubicBezTo>
                      <a:pt x="698" y="133"/>
                      <a:pt x="706" y="123"/>
                      <a:pt x="706" y="111"/>
                    </a:cubicBezTo>
                    <a:cubicBezTo>
                      <a:pt x="706" y="99"/>
                      <a:pt x="696" y="91"/>
                      <a:pt x="684" y="91"/>
                    </a:cubicBezTo>
                    <a:cubicBezTo>
                      <a:pt x="633" y="93"/>
                      <a:pt x="583" y="103"/>
                      <a:pt x="534" y="121"/>
                    </a:cubicBezTo>
                    <a:cubicBezTo>
                      <a:pt x="506" y="109"/>
                      <a:pt x="486" y="79"/>
                      <a:pt x="484" y="45"/>
                    </a:cubicBezTo>
                    <a:cubicBezTo>
                      <a:pt x="484" y="33"/>
                      <a:pt x="488" y="20"/>
                      <a:pt x="496" y="12"/>
                    </a:cubicBezTo>
                    <a:cubicBezTo>
                      <a:pt x="504" y="4"/>
                      <a:pt x="512" y="0"/>
                      <a:pt x="524" y="0"/>
                    </a:cubicBezTo>
                    <a:cubicBezTo>
                      <a:pt x="744" y="6"/>
                      <a:pt x="744" y="6"/>
                      <a:pt x="744" y="6"/>
                    </a:cubicBezTo>
                    <a:cubicBezTo>
                      <a:pt x="768" y="6"/>
                      <a:pt x="788" y="22"/>
                      <a:pt x="796" y="45"/>
                    </a:cubicBezTo>
                    <a:cubicBezTo>
                      <a:pt x="849" y="192"/>
                      <a:pt x="849" y="192"/>
                      <a:pt x="849" y="192"/>
                    </a:cubicBezTo>
                    <a:cubicBezTo>
                      <a:pt x="863" y="230"/>
                      <a:pt x="869" y="272"/>
                      <a:pt x="861" y="31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14"/>
              <p:cNvSpPr/>
              <p:nvPr/>
            </p:nvSpPr>
            <p:spPr>
              <a:xfrm>
                <a:off x="4804" y="2276"/>
                <a:ext cx="64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34" h="83" extrusionOk="0">
                    <a:moveTo>
                      <a:pt x="0" y="83"/>
                    </a:moveTo>
                    <a:cubicBezTo>
                      <a:pt x="6" y="55"/>
                      <a:pt x="8" y="28"/>
                      <a:pt x="8" y="0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22" y="73"/>
                      <a:pt x="12" y="79"/>
                      <a:pt x="0" y="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14"/>
              <p:cNvSpPr/>
              <p:nvPr/>
            </p:nvSpPr>
            <p:spPr>
              <a:xfrm>
                <a:off x="4509" y="1701"/>
                <a:ext cx="182" cy="235"/>
              </a:xfrm>
              <a:custGeom>
                <a:avLst/>
                <a:gdLst/>
                <a:ahLst/>
                <a:cxnLst/>
                <a:rect l="l" t="t" r="r" b="b"/>
                <a:pathLst>
                  <a:path w="97" h="125" extrusionOk="0">
                    <a:moveTo>
                      <a:pt x="97" y="125"/>
                    </a:moveTo>
                    <a:cubicBezTo>
                      <a:pt x="95" y="123"/>
                      <a:pt x="95" y="121"/>
                      <a:pt x="93" y="11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2" y="0"/>
                      <a:pt x="24" y="0"/>
                      <a:pt x="36" y="6"/>
                    </a:cubicBezTo>
                    <a:cubicBezTo>
                      <a:pt x="50" y="12"/>
                      <a:pt x="60" y="24"/>
                      <a:pt x="66" y="40"/>
                    </a:cubicBezTo>
                    <a:lnTo>
                      <a:pt x="97" y="12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14"/>
              <p:cNvSpPr/>
              <p:nvPr/>
            </p:nvSpPr>
            <p:spPr>
              <a:xfrm>
                <a:off x="3405" y="635"/>
                <a:ext cx="850" cy="538"/>
              </a:xfrm>
              <a:custGeom>
                <a:avLst/>
                <a:gdLst/>
                <a:ahLst/>
                <a:cxnLst/>
                <a:rect l="l" t="t" r="r" b="b"/>
                <a:pathLst>
                  <a:path w="452" h="286" extrusionOk="0">
                    <a:moveTo>
                      <a:pt x="450" y="113"/>
                    </a:moveTo>
                    <a:cubicBezTo>
                      <a:pt x="357" y="286"/>
                      <a:pt x="357" y="286"/>
                      <a:pt x="357" y="286"/>
                    </a:cubicBezTo>
                    <a:cubicBezTo>
                      <a:pt x="264" y="286"/>
                      <a:pt x="264" y="286"/>
                      <a:pt x="264" y="286"/>
                    </a:cubicBezTo>
                    <a:cubicBezTo>
                      <a:pt x="301" y="206"/>
                      <a:pt x="301" y="206"/>
                      <a:pt x="301" y="206"/>
                    </a:cubicBezTo>
                    <a:cubicBezTo>
                      <a:pt x="307" y="196"/>
                      <a:pt x="301" y="182"/>
                      <a:pt x="292" y="178"/>
                    </a:cubicBezTo>
                    <a:cubicBezTo>
                      <a:pt x="282" y="172"/>
                      <a:pt x="268" y="178"/>
                      <a:pt x="264" y="188"/>
                    </a:cubicBezTo>
                    <a:cubicBezTo>
                      <a:pt x="228" y="258"/>
                      <a:pt x="228" y="258"/>
                      <a:pt x="228" y="258"/>
                    </a:cubicBezTo>
                    <a:cubicBezTo>
                      <a:pt x="194" y="186"/>
                      <a:pt x="194" y="186"/>
                      <a:pt x="194" y="186"/>
                    </a:cubicBezTo>
                    <a:cubicBezTo>
                      <a:pt x="188" y="176"/>
                      <a:pt x="176" y="172"/>
                      <a:pt x="167" y="176"/>
                    </a:cubicBezTo>
                    <a:cubicBezTo>
                      <a:pt x="157" y="182"/>
                      <a:pt x="151" y="194"/>
                      <a:pt x="157" y="204"/>
                    </a:cubicBezTo>
                    <a:cubicBezTo>
                      <a:pt x="194" y="284"/>
                      <a:pt x="194" y="284"/>
                      <a:pt x="194" y="284"/>
                    </a:cubicBezTo>
                    <a:cubicBezTo>
                      <a:pt x="99" y="284"/>
                      <a:pt x="99" y="284"/>
                      <a:pt x="99" y="284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0" y="105"/>
                      <a:pt x="2" y="99"/>
                      <a:pt x="4" y="97"/>
                    </a:cubicBezTo>
                    <a:cubicBezTo>
                      <a:pt x="6" y="95"/>
                      <a:pt x="8" y="89"/>
                      <a:pt x="16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31" y="89"/>
                      <a:pt x="137" y="85"/>
                      <a:pt x="141" y="79"/>
                    </a:cubicBezTo>
                    <a:cubicBezTo>
                      <a:pt x="145" y="73"/>
                      <a:pt x="145" y="65"/>
                      <a:pt x="143" y="59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5" y="14"/>
                      <a:pt x="127" y="8"/>
                      <a:pt x="129" y="6"/>
                    </a:cubicBezTo>
                    <a:cubicBezTo>
                      <a:pt x="131" y="4"/>
                      <a:pt x="135" y="0"/>
                      <a:pt x="141" y="0"/>
                    </a:cubicBezTo>
                    <a:cubicBezTo>
                      <a:pt x="319" y="0"/>
                      <a:pt x="319" y="0"/>
                      <a:pt x="319" y="0"/>
                    </a:cubicBezTo>
                    <a:cubicBezTo>
                      <a:pt x="325" y="0"/>
                      <a:pt x="329" y="4"/>
                      <a:pt x="331" y="6"/>
                    </a:cubicBezTo>
                    <a:cubicBezTo>
                      <a:pt x="333" y="8"/>
                      <a:pt x="335" y="14"/>
                      <a:pt x="333" y="20"/>
                    </a:cubicBezTo>
                    <a:cubicBezTo>
                      <a:pt x="317" y="59"/>
                      <a:pt x="317" y="59"/>
                      <a:pt x="317" y="59"/>
                    </a:cubicBezTo>
                    <a:cubicBezTo>
                      <a:pt x="315" y="65"/>
                      <a:pt x="315" y="73"/>
                      <a:pt x="319" y="79"/>
                    </a:cubicBezTo>
                    <a:cubicBezTo>
                      <a:pt x="323" y="85"/>
                      <a:pt x="329" y="89"/>
                      <a:pt x="337" y="89"/>
                    </a:cubicBezTo>
                    <a:cubicBezTo>
                      <a:pt x="436" y="89"/>
                      <a:pt x="436" y="89"/>
                      <a:pt x="436" y="89"/>
                    </a:cubicBezTo>
                    <a:cubicBezTo>
                      <a:pt x="444" y="89"/>
                      <a:pt x="448" y="93"/>
                      <a:pt x="448" y="97"/>
                    </a:cubicBezTo>
                    <a:cubicBezTo>
                      <a:pt x="450" y="101"/>
                      <a:pt x="452" y="107"/>
                      <a:pt x="450" y="11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14"/>
              <p:cNvSpPr/>
              <p:nvPr/>
            </p:nvSpPr>
            <p:spPr>
              <a:xfrm>
                <a:off x="2908" y="1250"/>
                <a:ext cx="1862" cy="1595"/>
              </a:xfrm>
              <a:custGeom>
                <a:avLst/>
                <a:gdLst/>
                <a:ahLst/>
                <a:cxnLst/>
                <a:rect l="l" t="t" r="r" b="b"/>
                <a:pathLst>
                  <a:path w="990" h="849" extrusionOk="0">
                    <a:moveTo>
                      <a:pt x="913" y="387"/>
                    </a:moveTo>
                    <a:cubicBezTo>
                      <a:pt x="819" y="274"/>
                      <a:pt x="819" y="274"/>
                      <a:pt x="819" y="274"/>
                    </a:cubicBezTo>
                    <a:cubicBezTo>
                      <a:pt x="792" y="240"/>
                      <a:pt x="792" y="240"/>
                      <a:pt x="792" y="240"/>
                    </a:cubicBezTo>
                    <a:cubicBezTo>
                      <a:pt x="605" y="12"/>
                      <a:pt x="605" y="12"/>
                      <a:pt x="605" y="12"/>
                    </a:cubicBezTo>
                    <a:cubicBezTo>
                      <a:pt x="603" y="8"/>
                      <a:pt x="601" y="4"/>
                      <a:pt x="601" y="0"/>
                    </a:cubicBezTo>
                    <a:cubicBezTo>
                      <a:pt x="383" y="0"/>
                      <a:pt x="383" y="0"/>
                      <a:pt x="383" y="0"/>
                    </a:cubicBezTo>
                    <a:cubicBezTo>
                      <a:pt x="383" y="4"/>
                      <a:pt x="381" y="10"/>
                      <a:pt x="379" y="14"/>
                    </a:cubicBezTo>
                    <a:cubicBezTo>
                      <a:pt x="198" y="238"/>
                      <a:pt x="198" y="238"/>
                      <a:pt x="198" y="238"/>
                    </a:cubicBezTo>
                    <a:cubicBezTo>
                      <a:pt x="171" y="274"/>
                      <a:pt x="171" y="274"/>
                      <a:pt x="171" y="274"/>
                    </a:cubicBezTo>
                    <a:cubicBezTo>
                      <a:pt x="75" y="391"/>
                      <a:pt x="75" y="391"/>
                      <a:pt x="75" y="391"/>
                    </a:cubicBezTo>
                    <a:cubicBezTo>
                      <a:pt x="16" y="465"/>
                      <a:pt x="0" y="562"/>
                      <a:pt x="30" y="649"/>
                    </a:cubicBezTo>
                    <a:cubicBezTo>
                      <a:pt x="34" y="661"/>
                      <a:pt x="40" y="673"/>
                      <a:pt x="46" y="685"/>
                    </a:cubicBezTo>
                    <a:cubicBezTo>
                      <a:pt x="50" y="693"/>
                      <a:pt x="54" y="699"/>
                      <a:pt x="57" y="707"/>
                    </a:cubicBezTo>
                    <a:cubicBezTo>
                      <a:pt x="113" y="796"/>
                      <a:pt x="210" y="849"/>
                      <a:pt x="315" y="849"/>
                    </a:cubicBezTo>
                    <a:cubicBezTo>
                      <a:pt x="319" y="849"/>
                      <a:pt x="319" y="849"/>
                      <a:pt x="319" y="849"/>
                    </a:cubicBezTo>
                    <a:cubicBezTo>
                      <a:pt x="367" y="849"/>
                      <a:pt x="367" y="849"/>
                      <a:pt x="367" y="849"/>
                    </a:cubicBezTo>
                    <a:cubicBezTo>
                      <a:pt x="619" y="847"/>
                      <a:pt x="619" y="847"/>
                      <a:pt x="619" y="847"/>
                    </a:cubicBezTo>
                    <a:cubicBezTo>
                      <a:pt x="667" y="847"/>
                      <a:pt x="667" y="847"/>
                      <a:pt x="667" y="847"/>
                    </a:cubicBezTo>
                    <a:cubicBezTo>
                      <a:pt x="675" y="847"/>
                      <a:pt x="675" y="847"/>
                      <a:pt x="675" y="847"/>
                    </a:cubicBezTo>
                    <a:cubicBezTo>
                      <a:pt x="780" y="847"/>
                      <a:pt x="875" y="794"/>
                      <a:pt x="929" y="707"/>
                    </a:cubicBezTo>
                    <a:cubicBezTo>
                      <a:pt x="935" y="699"/>
                      <a:pt x="940" y="689"/>
                      <a:pt x="944" y="679"/>
                    </a:cubicBezTo>
                    <a:cubicBezTo>
                      <a:pt x="950" y="669"/>
                      <a:pt x="954" y="659"/>
                      <a:pt x="956" y="647"/>
                    </a:cubicBezTo>
                    <a:cubicBezTo>
                      <a:pt x="990" y="562"/>
                      <a:pt x="974" y="461"/>
                      <a:pt x="913" y="387"/>
                    </a:cubicBezTo>
                    <a:close/>
                    <a:moveTo>
                      <a:pt x="528" y="607"/>
                    </a:moveTo>
                    <a:cubicBezTo>
                      <a:pt x="524" y="607"/>
                      <a:pt x="524" y="607"/>
                      <a:pt x="524" y="607"/>
                    </a:cubicBezTo>
                    <a:cubicBezTo>
                      <a:pt x="516" y="609"/>
                      <a:pt x="516" y="609"/>
                      <a:pt x="516" y="609"/>
                    </a:cubicBezTo>
                    <a:cubicBezTo>
                      <a:pt x="516" y="657"/>
                      <a:pt x="516" y="657"/>
                      <a:pt x="516" y="657"/>
                    </a:cubicBezTo>
                    <a:cubicBezTo>
                      <a:pt x="516" y="669"/>
                      <a:pt x="508" y="677"/>
                      <a:pt x="496" y="677"/>
                    </a:cubicBezTo>
                    <a:cubicBezTo>
                      <a:pt x="484" y="677"/>
                      <a:pt x="476" y="669"/>
                      <a:pt x="476" y="657"/>
                    </a:cubicBezTo>
                    <a:cubicBezTo>
                      <a:pt x="476" y="609"/>
                      <a:pt x="476" y="609"/>
                      <a:pt x="476" y="609"/>
                    </a:cubicBezTo>
                    <a:cubicBezTo>
                      <a:pt x="466" y="609"/>
                      <a:pt x="466" y="609"/>
                      <a:pt x="466" y="609"/>
                    </a:cubicBezTo>
                    <a:cubicBezTo>
                      <a:pt x="462" y="609"/>
                      <a:pt x="462" y="609"/>
                      <a:pt x="462" y="609"/>
                    </a:cubicBezTo>
                    <a:cubicBezTo>
                      <a:pt x="436" y="607"/>
                      <a:pt x="413" y="595"/>
                      <a:pt x="389" y="574"/>
                    </a:cubicBezTo>
                    <a:cubicBezTo>
                      <a:pt x="381" y="568"/>
                      <a:pt x="381" y="556"/>
                      <a:pt x="385" y="548"/>
                    </a:cubicBezTo>
                    <a:cubicBezTo>
                      <a:pt x="389" y="540"/>
                      <a:pt x="395" y="536"/>
                      <a:pt x="405" y="536"/>
                    </a:cubicBezTo>
                    <a:cubicBezTo>
                      <a:pt x="409" y="536"/>
                      <a:pt x="413" y="538"/>
                      <a:pt x="417" y="540"/>
                    </a:cubicBezTo>
                    <a:cubicBezTo>
                      <a:pt x="442" y="556"/>
                      <a:pt x="472" y="564"/>
                      <a:pt x="494" y="564"/>
                    </a:cubicBezTo>
                    <a:cubicBezTo>
                      <a:pt x="532" y="564"/>
                      <a:pt x="561" y="538"/>
                      <a:pt x="561" y="506"/>
                    </a:cubicBezTo>
                    <a:cubicBezTo>
                      <a:pt x="561" y="459"/>
                      <a:pt x="512" y="455"/>
                      <a:pt x="490" y="455"/>
                    </a:cubicBezTo>
                    <a:cubicBezTo>
                      <a:pt x="442" y="451"/>
                      <a:pt x="385" y="431"/>
                      <a:pt x="385" y="357"/>
                    </a:cubicBezTo>
                    <a:cubicBezTo>
                      <a:pt x="385" y="286"/>
                      <a:pt x="438" y="268"/>
                      <a:pt x="462" y="262"/>
                    </a:cubicBezTo>
                    <a:cubicBezTo>
                      <a:pt x="466" y="262"/>
                      <a:pt x="466" y="262"/>
                      <a:pt x="466" y="262"/>
                    </a:cubicBezTo>
                    <a:cubicBezTo>
                      <a:pt x="474" y="260"/>
                      <a:pt x="474" y="260"/>
                      <a:pt x="474" y="260"/>
                    </a:cubicBezTo>
                    <a:cubicBezTo>
                      <a:pt x="474" y="215"/>
                      <a:pt x="474" y="215"/>
                      <a:pt x="474" y="215"/>
                    </a:cubicBezTo>
                    <a:cubicBezTo>
                      <a:pt x="474" y="203"/>
                      <a:pt x="482" y="195"/>
                      <a:pt x="494" y="195"/>
                    </a:cubicBezTo>
                    <a:cubicBezTo>
                      <a:pt x="506" y="195"/>
                      <a:pt x="514" y="203"/>
                      <a:pt x="514" y="215"/>
                    </a:cubicBezTo>
                    <a:cubicBezTo>
                      <a:pt x="514" y="262"/>
                      <a:pt x="514" y="262"/>
                      <a:pt x="514" y="262"/>
                    </a:cubicBezTo>
                    <a:cubicBezTo>
                      <a:pt x="522" y="264"/>
                      <a:pt x="522" y="264"/>
                      <a:pt x="522" y="264"/>
                    </a:cubicBezTo>
                    <a:cubicBezTo>
                      <a:pt x="526" y="264"/>
                      <a:pt x="526" y="264"/>
                      <a:pt x="526" y="264"/>
                    </a:cubicBezTo>
                    <a:cubicBezTo>
                      <a:pt x="540" y="266"/>
                      <a:pt x="556" y="272"/>
                      <a:pt x="569" y="282"/>
                    </a:cubicBezTo>
                    <a:cubicBezTo>
                      <a:pt x="579" y="290"/>
                      <a:pt x="581" y="302"/>
                      <a:pt x="575" y="312"/>
                    </a:cubicBezTo>
                    <a:cubicBezTo>
                      <a:pt x="571" y="318"/>
                      <a:pt x="565" y="320"/>
                      <a:pt x="558" y="320"/>
                    </a:cubicBezTo>
                    <a:cubicBezTo>
                      <a:pt x="554" y="320"/>
                      <a:pt x="550" y="320"/>
                      <a:pt x="548" y="318"/>
                    </a:cubicBezTo>
                    <a:cubicBezTo>
                      <a:pt x="536" y="308"/>
                      <a:pt x="518" y="304"/>
                      <a:pt x="496" y="304"/>
                    </a:cubicBezTo>
                    <a:cubicBezTo>
                      <a:pt x="454" y="304"/>
                      <a:pt x="429" y="324"/>
                      <a:pt x="429" y="355"/>
                    </a:cubicBezTo>
                    <a:cubicBezTo>
                      <a:pt x="429" y="377"/>
                      <a:pt x="440" y="405"/>
                      <a:pt x="496" y="409"/>
                    </a:cubicBezTo>
                    <a:cubicBezTo>
                      <a:pt x="550" y="411"/>
                      <a:pt x="605" y="427"/>
                      <a:pt x="605" y="508"/>
                    </a:cubicBezTo>
                    <a:cubicBezTo>
                      <a:pt x="607" y="562"/>
                      <a:pt x="577" y="599"/>
                      <a:pt x="528" y="60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14"/>
              <p:cNvSpPr/>
              <p:nvPr/>
            </p:nvSpPr>
            <p:spPr>
              <a:xfrm>
                <a:off x="2987" y="1701"/>
                <a:ext cx="186" cy="238"/>
              </a:xfrm>
              <a:custGeom>
                <a:avLst/>
                <a:gdLst/>
                <a:ahLst/>
                <a:cxnLst/>
                <a:rect l="l" t="t" r="r" b="b"/>
                <a:pathLst>
                  <a:path w="99" h="127" extrusionOk="0">
                    <a:moveTo>
                      <a:pt x="99" y="4"/>
                    </a:moveTo>
                    <a:cubicBezTo>
                      <a:pt x="4" y="123"/>
                      <a:pt x="4" y="123"/>
                      <a:pt x="4" y="123"/>
                    </a:cubicBezTo>
                    <a:cubicBezTo>
                      <a:pt x="2" y="125"/>
                      <a:pt x="2" y="127"/>
                      <a:pt x="0" y="127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9" y="20"/>
                      <a:pt x="49" y="10"/>
                      <a:pt x="63" y="2"/>
                    </a:cubicBezTo>
                    <a:cubicBezTo>
                      <a:pt x="75" y="2"/>
                      <a:pt x="87" y="0"/>
                      <a:pt x="99" y="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14"/>
              <p:cNvSpPr/>
              <p:nvPr/>
            </p:nvSpPr>
            <p:spPr>
              <a:xfrm>
                <a:off x="2818" y="2276"/>
                <a:ext cx="60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32" h="83" extrusionOk="0">
                    <a:moveTo>
                      <a:pt x="32" y="83"/>
                    </a:moveTo>
                    <a:cubicBezTo>
                      <a:pt x="20" y="79"/>
                      <a:pt x="10" y="73"/>
                      <a:pt x="0" y="6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28"/>
                      <a:pt x="26" y="55"/>
                      <a:pt x="32" y="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14"/>
              <p:cNvSpPr/>
              <p:nvPr/>
            </p:nvSpPr>
            <p:spPr>
              <a:xfrm>
                <a:off x="1933" y="2071"/>
                <a:ext cx="1635" cy="1618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61" extrusionOk="0">
                    <a:moveTo>
                      <a:pt x="855" y="563"/>
                    </a:moveTo>
                    <a:cubicBezTo>
                      <a:pt x="825" y="645"/>
                      <a:pt x="825" y="645"/>
                      <a:pt x="825" y="645"/>
                    </a:cubicBezTo>
                    <a:cubicBezTo>
                      <a:pt x="804" y="704"/>
                      <a:pt x="756" y="746"/>
                      <a:pt x="699" y="760"/>
                    </a:cubicBezTo>
                    <a:cubicBezTo>
                      <a:pt x="681" y="764"/>
                      <a:pt x="667" y="778"/>
                      <a:pt x="661" y="793"/>
                    </a:cubicBezTo>
                    <a:cubicBezTo>
                      <a:pt x="651" y="819"/>
                      <a:pt x="633" y="839"/>
                      <a:pt x="607" y="849"/>
                    </a:cubicBezTo>
                    <a:cubicBezTo>
                      <a:pt x="581" y="859"/>
                      <a:pt x="556" y="861"/>
                      <a:pt x="530" y="849"/>
                    </a:cubicBezTo>
                    <a:cubicBezTo>
                      <a:pt x="224" y="720"/>
                      <a:pt x="224" y="720"/>
                      <a:pt x="224" y="720"/>
                    </a:cubicBezTo>
                    <a:cubicBezTo>
                      <a:pt x="195" y="708"/>
                      <a:pt x="175" y="678"/>
                      <a:pt x="173" y="647"/>
                    </a:cubicBezTo>
                    <a:cubicBezTo>
                      <a:pt x="171" y="617"/>
                      <a:pt x="159" y="587"/>
                      <a:pt x="135" y="565"/>
                    </a:cubicBezTo>
                    <a:cubicBezTo>
                      <a:pt x="68" y="500"/>
                      <a:pt x="22" y="409"/>
                      <a:pt x="6" y="311"/>
                    </a:cubicBezTo>
                    <a:cubicBezTo>
                      <a:pt x="0" y="272"/>
                      <a:pt x="4" y="230"/>
                      <a:pt x="18" y="192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9" y="22"/>
                      <a:pt x="101" y="6"/>
                      <a:pt x="123" y="6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353" y="0"/>
                      <a:pt x="363" y="4"/>
                      <a:pt x="371" y="12"/>
                    </a:cubicBezTo>
                    <a:cubicBezTo>
                      <a:pt x="379" y="20"/>
                      <a:pt x="385" y="33"/>
                      <a:pt x="383" y="45"/>
                    </a:cubicBezTo>
                    <a:cubicBezTo>
                      <a:pt x="381" y="79"/>
                      <a:pt x="363" y="109"/>
                      <a:pt x="335" y="121"/>
                    </a:cubicBezTo>
                    <a:cubicBezTo>
                      <a:pt x="288" y="103"/>
                      <a:pt x="236" y="93"/>
                      <a:pt x="185" y="91"/>
                    </a:cubicBezTo>
                    <a:cubicBezTo>
                      <a:pt x="173" y="91"/>
                      <a:pt x="163" y="99"/>
                      <a:pt x="163" y="111"/>
                    </a:cubicBezTo>
                    <a:cubicBezTo>
                      <a:pt x="163" y="123"/>
                      <a:pt x="171" y="133"/>
                      <a:pt x="183" y="133"/>
                    </a:cubicBezTo>
                    <a:cubicBezTo>
                      <a:pt x="236" y="135"/>
                      <a:pt x="288" y="145"/>
                      <a:pt x="335" y="166"/>
                    </a:cubicBezTo>
                    <a:cubicBezTo>
                      <a:pt x="423" y="204"/>
                      <a:pt x="498" y="268"/>
                      <a:pt x="550" y="353"/>
                    </a:cubicBezTo>
                    <a:cubicBezTo>
                      <a:pt x="583" y="410"/>
                      <a:pt x="583" y="410"/>
                      <a:pt x="583" y="410"/>
                    </a:cubicBezTo>
                    <a:cubicBezTo>
                      <a:pt x="623" y="476"/>
                      <a:pt x="643" y="484"/>
                      <a:pt x="695" y="506"/>
                    </a:cubicBezTo>
                    <a:cubicBezTo>
                      <a:pt x="702" y="510"/>
                      <a:pt x="710" y="512"/>
                      <a:pt x="720" y="516"/>
                    </a:cubicBezTo>
                    <a:cubicBezTo>
                      <a:pt x="722" y="518"/>
                      <a:pt x="726" y="518"/>
                      <a:pt x="728" y="518"/>
                    </a:cubicBezTo>
                    <a:cubicBezTo>
                      <a:pt x="736" y="518"/>
                      <a:pt x="744" y="514"/>
                      <a:pt x="748" y="506"/>
                    </a:cubicBezTo>
                    <a:cubicBezTo>
                      <a:pt x="752" y="496"/>
                      <a:pt x="748" y="482"/>
                      <a:pt x="736" y="478"/>
                    </a:cubicBezTo>
                    <a:cubicBezTo>
                      <a:pt x="726" y="474"/>
                      <a:pt x="718" y="470"/>
                      <a:pt x="710" y="466"/>
                    </a:cubicBezTo>
                    <a:cubicBezTo>
                      <a:pt x="663" y="446"/>
                      <a:pt x="651" y="442"/>
                      <a:pt x="619" y="389"/>
                    </a:cubicBezTo>
                    <a:cubicBezTo>
                      <a:pt x="607" y="369"/>
                      <a:pt x="607" y="369"/>
                      <a:pt x="607" y="369"/>
                    </a:cubicBezTo>
                    <a:cubicBezTo>
                      <a:pt x="669" y="422"/>
                      <a:pt x="750" y="454"/>
                      <a:pt x="835" y="454"/>
                    </a:cubicBezTo>
                    <a:cubicBezTo>
                      <a:pt x="837" y="454"/>
                      <a:pt x="837" y="454"/>
                      <a:pt x="837" y="454"/>
                    </a:cubicBezTo>
                    <a:cubicBezTo>
                      <a:pt x="859" y="454"/>
                      <a:pt x="859" y="454"/>
                      <a:pt x="859" y="454"/>
                    </a:cubicBezTo>
                    <a:cubicBezTo>
                      <a:pt x="869" y="492"/>
                      <a:pt x="869" y="530"/>
                      <a:pt x="855" y="56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14"/>
              <p:cNvSpPr/>
              <p:nvPr/>
            </p:nvSpPr>
            <p:spPr>
              <a:xfrm>
                <a:off x="2650" y="1757"/>
                <a:ext cx="284" cy="618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29" extrusionOk="0">
                    <a:moveTo>
                      <a:pt x="139" y="83"/>
                    </a:moveTo>
                    <a:cubicBezTo>
                      <a:pt x="48" y="329"/>
                      <a:pt x="48" y="329"/>
                      <a:pt x="48" y="329"/>
                    </a:cubicBezTo>
                    <a:cubicBezTo>
                      <a:pt x="30" y="322"/>
                      <a:pt x="12" y="316"/>
                      <a:pt x="0" y="310"/>
                    </a:cubicBezTo>
                    <a:cubicBezTo>
                      <a:pt x="26" y="288"/>
                      <a:pt x="42" y="254"/>
                      <a:pt x="44" y="216"/>
                    </a:cubicBezTo>
                    <a:cubicBezTo>
                      <a:pt x="46" y="193"/>
                      <a:pt x="36" y="169"/>
                      <a:pt x="20" y="151"/>
                    </a:cubicBezTo>
                    <a:cubicBezTo>
                      <a:pt x="14" y="145"/>
                      <a:pt x="10" y="141"/>
                      <a:pt x="2" y="1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4" y="24"/>
                      <a:pt x="54" y="14"/>
                      <a:pt x="67" y="6"/>
                    </a:cubicBezTo>
                    <a:cubicBezTo>
                      <a:pt x="79" y="0"/>
                      <a:pt x="93" y="0"/>
                      <a:pt x="107" y="6"/>
                    </a:cubicBezTo>
                    <a:cubicBezTo>
                      <a:pt x="137" y="18"/>
                      <a:pt x="151" y="52"/>
                      <a:pt x="139" y="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80" name="Google Shape;380;p14"/>
          <p:cNvGrpSpPr/>
          <p:nvPr/>
        </p:nvGrpSpPr>
        <p:grpSpPr>
          <a:xfrm>
            <a:off x="5234169" y="3049924"/>
            <a:ext cx="830219" cy="830219"/>
            <a:chOff x="5234169" y="3049924"/>
            <a:chExt cx="830219" cy="830219"/>
          </a:xfrm>
        </p:grpSpPr>
        <p:sp>
          <p:nvSpPr>
            <p:cNvPr id="381" name="Google Shape;381;p14"/>
            <p:cNvSpPr/>
            <p:nvPr/>
          </p:nvSpPr>
          <p:spPr>
            <a:xfrm>
              <a:off x="5234169" y="3049924"/>
              <a:ext cx="830219" cy="830219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2" name="Google Shape;382;p14"/>
            <p:cNvGrpSpPr/>
            <p:nvPr/>
          </p:nvGrpSpPr>
          <p:grpSpPr>
            <a:xfrm>
              <a:off x="5409272" y="3226721"/>
              <a:ext cx="480013" cy="476625"/>
              <a:chOff x="1999" y="329"/>
              <a:chExt cx="3684" cy="3658"/>
            </a:xfrm>
          </p:grpSpPr>
          <p:sp>
            <p:nvSpPr>
              <p:cNvPr id="383" name="Google Shape;383;p14"/>
              <p:cNvSpPr/>
              <p:nvPr/>
            </p:nvSpPr>
            <p:spPr>
              <a:xfrm>
                <a:off x="1999" y="329"/>
                <a:ext cx="1315" cy="3418"/>
              </a:xfrm>
              <a:custGeom>
                <a:avLst/>
                <a:gdLst/>
                <a:ahLst/>
                <a:cxnLst/>
                <a:rect l="l" t="t" r="r" b="b"/>
                <a:pathLst>
                  <a:path w="699" h="1819" extrusionOk="0">
                    <a:moveTo>
                      <a:pt x="287" y="0"/>
                    </a:moveTo>
                    <a:cubicBezTo>
                      <a:pt x="294" y="0"/>
                      <a:pt x="300" y="1"/>
                      <a:pt x="307" y="4"/>
                    </a:cubicBezTo>
                    <a:cubicBezTo>
                      <a:pt x="333" y="14"/>
                      <a:pt x="359" y="44"/>
                      <a:pt x="348" y="103"/>
                    </a:cubicBezTo>
                    <a:cubicBezTo>
                      <a:pt x="348" y="103"/>
                      <a:pt x="348" y="103"/>
                      <a:pt x="348" y="103"/>
                    </a:cubicBezTo>
                    <a:cubicBezTo>
                      <a:pt x="260" y="618"/>
                      <a:pt x="260" y="618"/>
                      <a:pt x="260" y="618"/>
                    </a:cubicBezTo>
                    <a:cubicBezTo>
                      <a:pt x="260" y="618"/>
                      <a:pt x="260" y="619"/>
                      <a:pt x="260" y="620"/>
                    </a:cubicBezTo>
                    <a:cubicBezTo>
                      <a:pt x="230" y="645"/>
                      <a:pt x="218" y="690"/>
                      <a:pt x="227" y="733"/>
                    </a:cubicBezTo>
                    <a:cubicBezTo>
                      <a:pt x="227" y="733"/>
                      <a:pt x="227" y="733"/>
                      <a:pt x="227" y="733"/>
                    </a:cubicBezTo>
                    <a:cubicBezTo>
                      <a:pt x="318" y="1187"/>
                      <a:pt x="318" y="1187"/>
                      <a:pt x="318" y="1187"/>
                    </a:cubicBezTo>
                    <a:cubicBezTo>
                      <a:pt x="321" y="1200"/>
                      <a:pt x="333" y="1209"/>
                      <a:pt x="346" y="1206"/>
                    </a:cubicBezTo>
                    <a:cubicBezTo>
                      <a:pt x="359" y="1204"/>
                      <a:pt x="368" y="1191"/>
                      <a:pt x="365" y="1178"/>
                    </a:cubicBezTo>
                    <a:cubicBezTo>
                      <a:pt x="365" y="1178"/>
                      <a:pt x="365" y="1178"/>
                      <a:pt x="365" y="1178"/>
                    </a:cubicBezTo>
                    <a:cubicBezTo>
                      <a:pt x="273" y="724"/>
                      <a:pt x="273" y="724"/>
                      <a:pt x="273" y="724"/>
                    </a:cubicBezTo>
                    <a:cubicBezTo>
                      <a:pt x="273" y="724"/>
                      <a:pt x="273" y="724"/>
                      <a:pt x="273" y="724"/>
                    </a:cubicBezTo>
                    <a:cubicBezTo>
                      <a:pt x="266" y="687"/>
                      <a:pt x="283" y="654"/>
                      <a:pt x="306" y="647"/>
                    </a:cubicBezTo>
                    <a:cubicBezTo>
                      <a:pt x="330" y="640"/>
                      <a:pt x="359" y="658"/>
                      <a:pt x="366" y="692"/>
                    </a:cubicBezTo>
                    <a:cubicBezTo>
                      <a:pt x="417" y="930"/>
                      <a:pt x="417" y="930"/>
                      <a:pt x="417" y="930"/>
                    </a:cubicBezTo>
                    <a:cubicBezTo>
                      <a:pt x="417" y="930"/>
                      <a:pt x="417" y="931"/>
                      <a:pt x="417" y="931"/>
                    </a:cubicBezTo>
                    <a:cubicBezTo>
                      <a:pt x="434" y="999"/>
                      <a:pt x="462" y="1047"/>
                      <a:pt x="489" y="1097"/>
                    </a:cubicBezTo>
                    <a:cubicBezTo>
                      <a:pt x="516" y="1147"/>
                      <a:pt x="544" y="1199"/>
                      <a:pt x="564" y="1282"/>
                    </a:cubicBezTo>
                    <a:cubicBezTo>
                      <a:pt x="564" y="1282"/>
                      <a:pt x="564" y="1282"/>
                      <a:pt x="564" y="1282"/>
                    </a:cubicBezTo>
                    <a:cubicBezTo>
                      <a:pt x="581" y="1354"/>
                      <a:pt x="584" y="1490"/>
                      <a:pt x="575" y="1578"/>
                    </a:cubicBezTo>
                    <a:cubicBezTo>
                      <a:pt x="529" y="1591"/>
                      <a:pt x="529" y="1591"/>
                      <a:pt x="529" y="1591"/>
                    </a:cubicBezTo>
                    <a:cubicBezTo>
                      <a:pt x="516" y="1595"/>
                      <a:pt x="509" y="1608"/>
                      <a:pt x="512" y="1620"/>
                    </a:cubicBezTo>
                    <a:cubicBezTo>
                      <a:pt x="515" y="1633"/>
                      <a:pt x="529" y="1641"/>
                      <a:pt x="541" y="1637"/>
                    </a:cubicBezTo>
                    <a:cubicBezTo>
                      <a:pt x="542" y="1637"/>
                      <a:pt x="542" y="1637"/>
                      <a:pt x="542" y="1637"/>
                    </a:cubicBezTo>
                    <a:cubicBezTo>
                      <a:pt x="684" y="1595"/>
                      <a:pt x="684" y="1595"/>
                      <a:pt x="684" y="1595"/>
                    </a:cubicBezTo>
                    <a:cubicBezTo>
                      <a:pt x="699" y="1658"/>
                      <a:pt x="699" y="1658"/>
                      <a:pt x="699" y="1658"/>
                    </a:cubicBezTo>
                    <a:cubicBezTo>
                      <a:pt x="154" y="1819"/>
                      <a:pt x="154" y="1819"/>
                      <a:pt x="154" y="1819"/>
                    </a:cubicBezTo>
                    <a:cubicBezTo>
                      <a:pt x="139" y="1756"/>
                      <a:pt x="139" y="1756"/>
                      <a:pt x="139" y="1756"/>
                    </a:cubicBezTo>
                    <a:cubicBezTo>
                      <a:pt x="282" y="1714"/>
                      <a:pt x="282" y="1714"/>
                      <a:pt x="282" y="1714"/>
                    </a:cubicBezTo>
                    <a:cubicBezTo>
                      <a:pt x="295" y="1710"/>
                      <a:pt x="302" y="1696"/>
                      <a:pt x="298" y="1684"/>
                    </a:cubicBezTo>
                    <a:cubicBezTo>
                      <a:pt x="294" y="1671"/>
                      <a:pt x="281" y="1664"/>
                      <a:pt x="269" y="1668"/>
                    </a:cubicBezTo>
                    <a:cubicBezTo>
                      <a:pt x="216" y="1684"/>
                      <a:pt x="216" y="1684"/>
                      <a:pt x="216" y="1684"/>
                    </a:cubicBezTo>
                    <a:cubicBezTo>
                      <a:pt x="192" y="1360"/>
                      <a:pt x="65" y="1201"/>
                      <a:pt x="6" y="955"/>
                    </a:cubicBezTo>
                    <a:cubicBezTo>
                      <a:pt x="6" y="955"/>
                      <a:pt x="6" y="955"/>
                      <a:pt x="6" y="955"/>
                    </a:cubicBezTo>
                    <a:cubicBezTo>
                      <a:pt x="0" y="929"/>
                      <a:pt x="4" y="866"/>
                      <a:pt x="20" y="790"/>
                    </a:cubicBezTo>
                    <a:cubicBezTo>
                      <a:pt x="35" y="713"/>
                      <a:pt x="59" y="621"/>
                      <a:pt x="87" y="527"/>
                    </a:cubicBezTo>
                    <a:cubicBezTo>
                      <a:pt x="142" y="338"/>
                      <a:pt x="210" y="140"/>
                      <a:pt x="243" y="36"/>
                    </a:cubicBezTo>
                    <a:cubicBezTo>
                      <a:pt x="243" y="36"/>
                      <a:pt x="243" y="36"/>
                      <a:pt x="243" y="36"/>
                    </a:cubicBezTo>
                    <a:cubicBezTo>
                      <a:pt x="248" y="18"/>
                      <a:pt x="258" y="9"/>
                      <a:pt x="269" y="4"/>
                    </a:cubicBezTo>
                    <a:cubicBezTo>
                      <a:pt x="274" y="1"/>
                      <a:pt x="281" y="0"/>
                      <a:pt x="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14"/>
              <p:cNvSpPr/>
              <p:nvPr/>
            </p:nvSpPr>
            <p:spPr>
              <a:xfrm>
                <a:off x="2310" y="3531"/>
                <a:ext cx="1062" cy="456"/>
              </a:xfrm>
              <a:custGeom>
                <a:avLst/>
                <a:gdLst/>
                <a:ahLst/>
                <a:cxnLst/>
                <a:rect l="l" t="t" r="r" b="b"/>
                <a:pathLst>
                  <a:path w="1062" h="456" extrusionOk="0">
                    <a:moveTo>
                      <a:pt x="1025" y="0"/>
                    </a:moveTo>
                    <a:lnTo>
                      <a:pt x="1062" y="154"/>
                    </a:lnTo>
                    <a:lnTo>
                      <a:pt x="799" y="231"/>
                    </a:lnTo>
                    <a:lnTo>
                      <a:pt x="799" y="231"/>
                    </a:lnTo>
                    <a:lnTo>
                      <a:pt x="37" y="456"/>
                    </a:lnTo>
                    <a:lnTo>
                      <a:pt x="0" y="302"/>
                    </a:lnTo>
                    <a:lnTo>
                      <a:pt x="1025" y="0"/>
                    </a:lnTo>
                    <a:lnTo>
                      <a:pt x="102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14"/>
              <p:cNvSpPr/>
              <p:nvPr/>
            </p:nvSpPr>
            <p:spPr>
              <a:xfrm>
                <a:off x="4368" y="329"/>
                <a:ext cx="1315" cy="3418"/>
              </a:xfrm>
              <a:custGeom>
                <a:avLst/>
                <a:gdLst/>
                <a:ahLst/>
                <a:cxnLst/>
                <a:rect l="l" t="t" r="r" b="b"/>
                <a:pathLst>
                  <a:path w="699" h="1819" extrusionOk="0">
                    <a:moveTo>
                      <a:pt x="412" y="0"/>
                    </a:moveTo>
                    <a:cubicBezTo>
                      <a:pt x="418" y="0"/>
                      <a:pt x="424" y="1"/>
                      <a:pt x="430" y="4"/>
                    </a:cubicBezTo>
                    <a:cubicBezTo>
                      <a:pt x="441" y="9"/>
                      <a:pt x="451" y="18"/>
                      <a:pt x="456" y="36"/>
                    </a:cubicBezTo>
                    <a:cubicBezTo>
                      <a:pt x="456" y="36"/>
                      <a:pt x="456" y="36"/>
                      <a:pt x="456" y="36"/>
                    </a:cubicBezTo>
                    <a:cubicBezTo>
                      <a:pt x="489" y="140"/>
                      <a:pt x="557" y="338"/>
                      <a:pt x="612" y="527"/>
                    </a:cubicBezTo>
                    <a:cubicBezTo>
                      <a:pt x="640" y="621"/>
                      <a:pt x="664" y="713"/>
                      <a:pt x="679" y="790"/>
                    </a:cubicBezTo>
                    <a:cubicBezTo>
                      <a:pt x="695" y="866"/>
                      <a:pt x="699" y="929"/>
                      <a:pt x="693" y="955"/>
                    </a:cubicBezTo>
                    <a:cubicBezTo>
                      <a:pt x="633" y="1201"/>
                      <a:pt x="507" y="1360"/>
                      <a:pt x="483" y="1684"/>
                    </a:cubicBezTo>
                    <a:cubicBezTo>
                      <a:pt x="430" y="1668"/>
                      <a:pt x="430" y="1668"/>
                      <a:pt x="430" y="1668"/>
                    </a:cubicBezTo>
                    <a:cubicBezTo>
                      <a:pt x="418" y="1664"/>
                      <a:pt x="404" y="1671"/>
                      <a:pt x="400" y="1684"/>
                    </a:cubicBezTo>
                    <a:cubicBezTo>
                      <a:pt x="397" y="1696"/>
                      <a:pt x="404" y="1710"/>
                      <a:pt x="416" y="1713"/>
                    </a:cubicBezTo>
                    <a:cubicBezTo>
                      <a:pt x="416" y="1713"/>
                      <a:pt x="417" y="1714"/>
                      <a:pt x="417" y="1714"/>
                    </a:cubicBezTo>
                    <a:cubicBezTo>
                      <a:pt x="560" y="1756"/>
                      <a:pt x="560" y="1756"/>
                      <a:pt x="560" y="1756"/>
                    </a:cubicBezTo>
                    <a:cubicBezTo>
                      <a:pt x="545" y="1819"/>
                      <a:pt x="545" y="1819"/>
                      <a:pt x="545" y="1819"/>
                    </a:cubicBezTo>
                    <a:cubicBezTo>
                      <a:pt x="0" y="1658"/>
                      <a:pt x="0" y="1658"/>
                      <a:pt x="0" y="1658"/>
                    </a:cubicBezTo>
                    <a:cubicBezTo>
                      <a:pt x="15" y="1595"/>
                      <a:pt x="15" y="1595"/>
                      <a:pt x="15" y="1595"/>
                    </a:cubicBezTo>
                    <a:cubicBezTo>
                      <a:pt x="157" y="1637"/>
                      <a:pt x="157" y="1637"/>
                      <a:pt x="157" y="1637"/>
                    </a:cubicBezTo>
                    <a:cubicBezTo>
                      <a:pt x="169" y="1641"/>
                      <a:pt x="183" y="1634"/>
                      <a:pt x="187" y="1621"/>
                    </a:cubicBezTo>
                    <a:cubicBezTo>
                      <a:pt x="191" y="1609"/>
                      <a:pt x="184" y="1595"/>
                      <a:pt x="171" y="1591"/>
                    </a:cubicBezTo>
                    <a:cubicBezTo>
                      <a:pt x="171" y="1591"/>
                      <a:pt x="171" y="1591"/>
                      <a:pt x="170" y="1591"/>
                    </a:cubicBezTo>
                    <a:cubicBezTo>
                      <a:pt x="124" y="1578"/>
                      <a:pt x="124" y="1578"/>
                      <a:pt x="124" y="1578"/>
                    </a:cubicBezTo>
                    <a:cubicBezTo>
                      <a:pt x="115" y="1490"/>
                      <a:pt x="118" y="1354"/>
                      <a:pt x="135" y="1282"/>
                    </a:cubicBezTo>
                    <a:cubicBezTo>
                      <a:pt x="135" y="1282"/>
                      <a:pt x="135" y="1282"/>
                      <a:pt x="135" y="1282"/>
                    </a:cubicBezTo>
                    <a:cubicBezTo>
                      <a:pt x="155" y="1199"/>
                      <a:pt x="182" y="1147"/>
                      <a:pt x="210" y="1097"/>
                    </a:cubicBezTo>
                    <a:cubicBezTo>
                      <a:pt x="237" y="1047"/>
                      <a:pt x="265" y="999"/>
                      <a:pt x="282" y="931"/>
                    </a:cubicBezTo>
                    <a:cubicBezTo>
                      <a:pt x="282" y="931"/>
                      <a:pt x="282" y="930"/>
                      <a:pt x="282" y="930"/>
                    </a:cubicBezTo>
                    <a:cubicBezTo>
                      <a:pt x="333" y="692"/>
                      <a:pt x="333" y="692"/>
                      <a:pt x="333" y="692"/>
                    </a:cubicBezTo>
                    <a:cubicBezTo>
                      <a:pt x="333" y="692"/>
                      <a:pt x="333" y="692"/>
                      <a:pt x="333" y="692"/>
                    </a:cubicBezTo>
                    <a:cubicBezTo>
                      <a:pt x="340" y="658"/>
                      <a:pt x="369" y="640"/>
                      <a:pt x="393" y="647"/>
                    </a:cubicBezTo>
                    <a:cubicBezTo>
                      <a:pt x="417" y="654"/>
                      <a:pt x="433" y="687"/>
                      <a:pt x="426" y="724"/>
                    </a:cubicBezTo>
                    <a:cubicBezTo>
                      <a:pt x="426" y="724"/>
                      <a:pt x="426" y="724"/>
                      <a:pt x="426" y="724"/>
                    </a:cubicBezTo>
                    <a:cubicBezTo>
                      <a:pt x="334" y="1178"/>
                      <a:pt x="334" y="1178"/>
                      <a:pt x="334" y="1178"/>
                    </a:cubicBezTo>
                    <a:cubicBezTo>
                      <a:pt x="331" y="1191"/>
                      <a:pt x="339" y="1204"/>
                      <a:pt x="352" y="1206"/>
                    </a:cubicBezTo>
                    <a:cubicBezTo>
                      <a:pt x="365" y="1209"/>
                      <a:pt x="378" y="1201"/>
                      <a:pt x="380" y="1188"/>
                    </a:cubicBezTo>
                    <a:cubicBezTo>
                      <a:pt x="380" y="1188"/>
                      <a:pt x="381" y="1188"/>
                      <a:pt x="381" y="1187"/>
                    </a:cubicBezTo>
                    <a:cubicBezTo>
                      <a:pt x="472" y="733"/>
                      <a:pt x="472" y="733"/>
                      <a:pt x="472" y="733"/>
                    </a:cubicBezTo>
                    <a:cubicBezTo>
                      <a:pt x="472" y="733"/>
                      <a:pt x="472" y="733"/>
                      <a:pt x="472" y="733"/>
                    </a:cubicBezTo>
                    <a:cubicBezTo>
                      <a:pt x="472" y="733"/>
                      <a:pt x="472" y="733"/>
                      <a:pt x="472" y="733"/>
                    </a:cubicBezTo>
                    <a:cubicBezTo>
                      <a:pt x="481" y="690"/>
                      <a:pt x="469" y="645"/>
                      <a:pt x="439" y="619"/>
                    </a:cubicBezTo>
                    <a:cubicBezTo>
                      <a:pt x="439" y="619"/>
                      <a:pt x="439" y="618"/>
                      <a:pt x="439" y="618"/>
                    </a:cubicBezTo>
                    <a:cubicBezTo>
                      <a:pt x="351" y="104"/>
                      <a:pt x="351" y="104"/>
                      <a:pt x="351" y="104"/>
                    </a:cubicBezTo>
                    <a:cubicBezTo>
                      <a:pt x="351" y="104"/>
                      <a:pt x="351" y="104"/>
                      <a:pt x="351" y="104"/>
                    </a:cubicBezTo>
                    <a:cubicBezTo>
                      <a:pt x="340" y="44"/>
                      <a:pt x="366" y="14"/>
                      <a:pt x="392" y="4"/>
                    </a:cubicBezTo>
                    <a:cubicBezTo>
                      <a:pt x="398" y="1"/>
                      <a:pt x="405" y="0"/>
                      <a:pt x="41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14"/>
              <p:cNvSpPr/>
              <p:nvPr/>
            </p:nvSpPr>
            <p:spPr>
              <a:xfrm>
                <a:off x="4309" y="3533"/>
                <a:ext cx="1063" cy="454"/>
              </a:xfrm>
              <a:custGeom>
                <a:avLst/>
                <a:gdLst/>
                <a:ahLst/>
                <a:cxnLst/>
                <a:rect l="l" t="t" r="r" b="b"/>
                <a:pathLst>
                  <a:path w="1063" h="454" extrusionOk="0">
                    <a:moveTo>
                      <a:pt x="38" y="0"/>
                    </a:moveTo>
                    <a:lnTo>
                      <a:pt x="1063" y="300"/>
                    </a:lnTo>
                    <a:lnTo>
                      <a:pt x="1026" y="454"/>
                    </a:lnTo>
                    <a:lnTo>
                      <a:pt x="264" y="229"/>
                    </a:lnTo>
                    <a:lnTo>
                      <a:pt x="264" y="229"/>
                    </a:lnTo>
                    <a:lnTo>
                      <a:pt x="0" y="152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14"/>
              <p:cNvSpPr/>
              <p:nvPr/>
            </p:nvSpPr>
            <p:spPr>
              <a:xfrm>
                <a:off x="3051" y="577"/>
                <a:ext cx="1578" cy="1355"/>
              </a:xfrm>
              <a:custGeom>
                <a:avLst/>
                <a:gdLst/>
                <a:ahLst/>
                <a:cxnLst/>
                <a:rect l="l" t="t" r="r" b="b"/>
                <a:pathLst>
                  <a:path w="839" h="721" extrusionOk="0">
                    <a:moveTo>
                      <a:pt x="420" y="0"/>
                    </a:moveTo>
                    <a:cubicBezTo>
                      <a:pt x="223" y="0"/>
                      <a:pt x="62" y="161"/>
                      <a:pt x="62" y="358"/>
                    </a:cubicBezTo>
                    <a:cubicBezTo>
                      <a:pt x="62" y="437"/>
                      <a:pt x="88" y="510"/>
                      <a:pt x="131" y="570"/>
                    </a:cubicBezTo>
                    <a:cubicBezTo>
                      <a:pt x="12" y="675"/>
                      <a:pt x="12" y="675"/>
                      <a:pt x="12" y="675"/>
                    </a:cubicBezTo>
                    <a:cubicBezTo>
                      <a:pt x="2" y="682"/>
                      <a:pt x="0" y="697"/>
                      <a:pt x="7" y="708"/>
                    </a:cubicBezTo>
                    <a:cubicBezTo>
                      <a:pt x="15" y="718"/>
                      <a:pt x="30" y="721"/>
                      <a:pt x="41" y="713"/>
                    </a:cubicBezTo>
                    <a:cubicBezTo>
                      <a:pt x="42" y="712"/>
                      <a:pt x="43" y="711"/>
                      <a:pt x="44" y="710"/>
                    </a:cubicBezTo>
                    <a:cubicBezTo>
                      <a:pt x="162" y="606"/>
                      <a:pt x="162" y="606"/>
                      <a:pt x="162" y="606"/>
                    </a:cubicBezTo>
                    <a:cubicBezTo>
                      <a:pt x="227" y="674"/>
                      <a:pt x="319" y="716"/>
                      <a:pt x="420" y="716"/>
                    </a:cubicBezTo>
                    <a:cubicBezTo>
                      <a:pt x="521" y="716"/>
                      <a:pt x="613" y="674"/>
                      <a:pt x="678" y="606"/>
                    </a:cubicBezTo>
                    <a:cubicBezTo>
                      <a:pt x="796" y="710"/>
                      <a:pt x="796" y="710"/>
                      <a:pt x="796" y="710"/>
                    </a:cubicBezTo>
                    <a:cubicBezTo>
                      <a:pt x="806" y="719"/>
                      <a:pt x="821" y="718"/>
                      <a:pt x="830" y="708"/>
                    </a:cubicBezTo>
                    <a:cubicBezTo>
                      <a:pt x="839" y="699"/>
                      <a:pt x="838" y="683"/>
                      <a:pt x="828" y="675"/>
                    </a:cubicBezTo>
                    <a:cubicBezTo>
                      <a:pt x="828" y="675"/>
                      <a:pt x="828" y="675"/>
                      <a:pt x="828" y="675"/>
                    </a:cubicBezTo>
                    <a:cubicBezTo>
                      <a:pt x="709" y="570"/>
                      <a:pt x="709" y="570"/>
                      <a:pt x="709" y="570"/>
                    </a:cubicBezTo>
                    <a:cubicBezTo>
                      <a:pt x="752" y="510"/>
                      <a:pt x="778" y="437"/>
                      <a:pt x="778" y="358"/>
                    </a:cubicBezTo>
                    <a:cubicBezTo>
                      <a:pt x="778" y="161"/>
                      <a:pt x="618" y="0"/>
                      <a:pt x="420" y="0"/>
                    </a:cubicBezTo>
                    <a:close/>
                    <a:moveTo>
                      <a:pt x="415" y="150"/>
                    </a:moveTo>
                    <a:cubicBezTo>
                      <a:pt x="416" y="150"/>
                      <a:pt x="418" y="150"/>
                      <a:pt x="419" y="150"/>
                    </a:cubicBezTo>
                    <a:cubicBezTo>
                      <a:pt x="433" y="150"/>
                      <a:pt x="444" y="160"/>
                      <a:pt x="444" y="173"/>
                    </a:cubicBezTo>
                    <a:cubicBezTo>
                      <a:pt x="444" y="173"/>
                      <a:pt x="444" y="174"/>
                      <a:pt x="444" y="174"/>
                    </a:cubicBezTo>
                    <a:cubicBezTo>
                      <a:pt x="444" y="349"/>
                      <a:pt x="444" y="349"/>
                      <a:pt x="444" y="349"/>
                    </a:cubicBezTo>
                    <a:cubicBezTo>
                      <a:pt x="546" y="453"/>
                      <a:pt x="546" y="453"/>
                      <a:pt x="546" y="453"/>
                    </a:cubicBezTo>
                    <a:cubicBezTo>
                      <a:pt x="555" y="462"/>
                      <a:pt x="555" y="477"/>
                      <a:pt x="546" y="487"/>
                    </a:cubicBezTo>
                    <a:cubicBezTo>
                      <a:pt x="536" y="496"/>
                      <a:pt x="521" y="496"/>
                      <a:pt x="512" y="486"/>
                    </a:cubicBezTo>
                    <a:cubicBezTo>
                      <a:pt x="512" y="486"/>
                      <a:pt x="512" y="486"/>
                      <a:pt x="512" y="486"/>
                    </a:cubicBezTo>
                    <a:cubicBezTo>
                      <a:pt x="405" y="378"/>
                      <a:pt x="405" y="378"/>
                      <a:pt x="405" y="378"/>
                    </a:cubicBezTo>
                    <a:cubicBezTo>
                      <a:pt x="402" y="375"/>
                      <a:pt x="399" y="371"/>
                      <a:pt x="398" y="367"/>
                    </a:cubicBezTo>
                    <a:cubicBezTo>
                      <a:pt x="396" y="363"/>
                      <a:pt x="396" y="359"/>
                      <a:pt x="396" y="355"/>
                    </a:cubicBezTo>
                    <a:cubicBezTo>
                      <a:pt x="396" y="174"/>
                      <a:pt x="396" y="174"/>
                      <a:pt x="396" y="174"/>
                    </a:cubicBezTo>
                    <a:cubicBezTo>
                      <a:pt x="396" y="162"/>
                      <a:pt x="404" y="152"/>
                      <a:pt x="415" y="15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14"/>
              <p:cNvSpPr/>
              <p:nvPr/>
            </p:nvSpPr>
            <p:spPr>
              <a:xfrm>
                <a:off x="3053" y="370"/>
                <a:ext cx="351" cy="346"/>
              </a:xfrm>
              <a:custGeom>
                <a:avLst/>
                <a:gdLst/>
                <a:ahLst/>
                <a:cxnLst/>
                <a:rect l="l" t="t" r="r" b="b"/>
                <a:pathLst>
                  <a:path w="187" h="184" extrusionOk="0">
                    <a:moveTo>
                      <a:pt x="160" y="0"/>
                    </a:moveTo>
                    <a:cubicBezTo>
                      <a:pt x="154" y="0"/>
                      <a:pt x="148" y="3"/>
                      <a:pt x="144" y="7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" y="150"/>
                      <a:pt x="0" y="165"/>
                      <a:pt x="9" y="175"/>
                    </a:cubicBezTo>
                    <a:cubicBezTo>
                      <a:pt x="19" y="184"/>
                      <a:pt x="34" y="184"/>
                      <a:pt x="43" y="175"/>
                    </a:cubicBezTo>
                    <a:cubicBezTo>
                      <a:pt x="43" y="175"/>
                      <a:pt x="43" y="175"/>
                      <a:pt x="44" y="175"/>
                    </a:cubicBezTo>
                    <a:cubicBezTo>
                      <a:pt x="178" y="41"/>
                      <a:pt x="178" y="41"/>
                      <a:pt x="178" y="41"/>
                    </a:cubicBezTo>
                    <a:cubicBezTo>
                      <a:pt x="187" y="32"/>
                      <a:pt x="187" y="17"/>
                      <a:pt x="178" y="7"/>
                    </a:cubicBezTo>
                    <a:cubicBezTo>
                      <a:pt x="173" y="2"/>
                      <a:pt x="167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14"/>
              <p:cNvSpPr/>
              <p:nvPr/>
            </p:nvSpPr>
            <p:spPr>
              <a:xfrm>
                <a:off x="4227" y="370"/>
                <a:ext cx="346" cy="346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4" extrusionOk="0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0"/>
                      <a:pt x="3" y="36"/>
                      <a:pt x="7" y="41"/>
                    </a:cubicBezTo>
                    <a:cubicBezTo>
                      <a:pt x="141" y="175"/>
                      <a:pt x="141" y="175"/>
                      <a:pt x="141" y="175"/>
                    </a:cubicBezTo>
                    <a:cubicBezTo>
                      <a:pt x="150" y="184"/>
                      <a:pt x="165" y="184"/>
                      <a:pt x="175" y="175"/>
                    </a:cubicBezTo>
                    <a:cubicBezTo>
                      <a:pt x="184" y="166"/>
                      <a:pt x="184" y="151"/>
                      <a:pt x="175" y="142"/>
                    </a:cubicBezTo>
                    <a:cubicBezTo>
                      <a:pt x="175" y="141"/>
                      <a:pt x="175" y="141"/>
                      <a:pt x="175" y="14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6" y="3"/>
                      <a:pt x="30" y="0"/>
                      <a:pt x="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0" name="Google Shape;390;p14"/>
          <p:cNvGrpSpPr/>
          <p:nvPr/>
        </p:nvGrpSpPr>
        <p:grpSpPr>
          <a:xfrm>
            <a:off x="5234169" y="4100883"/>
            <a:ext cx="830219" cy="830219"/>
            <a:chOff x="5234169" y="4100883"/>
            <a:chExt cx="830219" cy="830219"/>
          </a:xfrm>
        </p:grpSpPr>
        <p:sp>
          <p:nvSpPr>
            <p:cNvPr id="391" name="Google Shape;391;p14"/>
            <p:cNvSpPr/>
            <p:nvPr/>
          </p:nvSpPr>
          <p:spPr>
            <a:xfrm>
              <a:off x="5234169" y="4100883"/>
              <a:ext cx="830219" cy="830219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5416321" y="4282676"/>
              <a:ext cx="465914" cy="466632"/>
            </a:xfrm>
            <a:custGeom>
              <a:avLst/>
              <a:gdLst/>
              <a:ahLst/>
              <a:cxnLst/>
              <a:rect l="l" t="t" r="r" b="b"/>
              <a:pathLst>
                <a:path w="2070" h="2075" extrusionOk="0">
                  <a:moveTo>
                    <a:pt x="395" y="1481"/>
                  </a:moveTo>
                  <a:cubicBezTo>
                    <a:pt x="491" y="1481"/>
                    <a:pt x="569" y="1404"/>
                    <a:pt x="569" y="1307"/>
                  </a:cubicBezTo>
                  <a:cubicBezTo>
                    <a:pt x="569" y="1211"/>
                    <a:pt x="491" y="1134"/>
                    <a:pt x="395" y="1134"/>
                  </a:cubicBezTo>
                  <a:cubicBezTo>
                    <a:pt x="299" y="1134"/>
                    <a:pt x="221" y="1211"/>
                    <a:pt x="221" y="1307"/>
                  </a:cubicBezTo>
                  <a:cubicBezTo>
                    <a:pt x="221" y="1404"/>
                    <a:pt x="299" y="1481"/>
                    <a:pt x="395" y="1481"/>
                  </a:cubicBezTo>
                  <a:close/>
                  <a:moveTo>
                    <a:pt x="2070" y="1575"/>
                  </a:moveTo>
                  <a:cubicBezTo>
                    <a:pt x="2070" y="1437"/>
                    <a:pt x="1959" y="1325"/>
                    <a:pt x="1821" y="1325"/>
                  </a:cubicBezTo>
                  <a:cubicBezTo>
                    <a:pt x="1117" y="1325"/>
                    <a:pt x="1117" y="1325"/>
                    <a:pt x="1117" y="1325"/>
                  </a:cubicBezTo>
                  <a:cubicBezTo>
                    <a:pt x="1117" y="1831"/>
                    <a:pt x="1117" y="1831"/>
                    <a:pt x="1117" y="1831"/>
                  </a:cubicBezTo>
                  <a:cubicBezTo>
                    <a:pt x="1951" y="1831"/>
                    <a:pt x="1951" y="1831"/>
                    <a:pt x="1951" y="1831"/>
                  </a:cubicBezTo>
                  <a:cubicBezTo>
                    <a:pt x="1951" y="2075"/>
                    <a:pt x="1951" y="2075"/>
                    <a:pt x="1951" y="2075"/>
                  </a:cubicBezTo>
                  <a:cubicBezTo>
                    <a:pt x="2070" y="2075"/>
                    <a:pt x="2070" y="2075"/>
                    <a:pt x="2070" y="2075"/>
                  </a:cubicBezTo>
                  <a:cubicBezTo>
                    <a:pt x="2070" y="1575"/>
                    <a:pt x="2070" y="1575"/>
                    <a:pt x="2070" y="1575"/>
                  </a:cubicBezTo>
                  <a:cubicBezTo>
                    <a:pt x="2070" y="1575"/>
                    <a:pt x="2070" y="1575"/>
                    <a:pt x="2070" y="1575"/>
                  </a:cubicBezTo>
                  <a:close/>
                  <a:moveTo>
                    <a:pt x="569" y="1539"/>
                  </a:moveTo>
                  <a:cubicBezTo>
                    <a:pt x="1045" y="1539"/>
                    <a:pt x="1045" y="1539"/>
                    <a:pt x="1045" y="1539"/>
                  </a:cubicBezTo>
                  <a:cubicBezTo>
                    <a:pt x="1045" y="1325"/>
                    <a:pt x="1045" y="1325"/>
                    <a:pt x="1045" y="1325"/>
                  </a:cubicBezTo>
                  <a:cubicBezTo>
                    <a:pt x="816" y="1325"/>
                    <a:pt x="816" y="1325"/>
                    <a:pt x="816" y="1325"/>
                  </a:cubicBezTo>
                  <a:cubicBezTo>
                    <a:pt x="690" y="1326"/>
                    <a:pt x="586" y="1419"/>
                    <a:pt x="569" y="1539"/>
                  </a:cubicBezTo>
                  <a:close/>
                  <a:moveTo>
                    <a:pt x="119" y="1011"/>
                  </a:moveTo>
                  <a:cubicBezTo>
                    <a:pt x="0" y="1011"/>
                    <a:pt x="0" y="1011"/>
                    <a:pt x="0" y="1011"/>
                  </a:cubicBezTo>
                  <a:cubicBezTo>
                    <a:pt x="0" y="2075"/>
                    <a:pt x="0" y="2075"/>
                    <a:pt x="0" y="2075"/>
                  </a:cubicBezTo>
                  <a:cubicBezTo>
                    <a:pt x="119" y="2075"/>
                    <a:pt x="119" y="2075"/>
                    <a:pt x="119" y="2075"/>
                  </a:cubicBezTo>
                  <a:cubicBezTo>
                    <a:pt x="119" y="1831"/>
                    <a:pt x="119" y="1831"/>
                    <a:pt x="119" y="1831"/>
                  </a:cubicBezTo>
                  <a:cubicBezTo>
                    <a:pt x="1045" y="1831"/>
                    <a:pt x="1045" y="1831"/>
                    <a:pt x="1045" y="1831"/>
                  </a:cubicBezTo>
                  <a:cubicBezTo>
                    <a:pt x="1045" y="1611"/>
                    <a:pt x="1045" y="1611"/>
                    <a:pt x="1045" y="1611"/>
                  </a:cubicBezTo>
                  <a:cubicBezTo>
                    <a:pt x="119" y="1611"/>
                    <a:pt x="119" y="1611"/>
                    <a:pt x="119" y="1611"/>
                  </a:cubicBezTo>
                  <a:lnTo>
                    <a:pt x="119" y="1011"/>
                  </a:lnTo>
                  <a:close/>
                  <a:moveTo>
                    <a:pt x="906" y="711"/>
                  </a:moveTo>
                  <a:cubicBezTo>
                    <a:pt x="1035" y="957"/>
                    <a:pt x="1035" y="957"/>
                    <a:pt x="1035" y="957"/>
                  </a:cubicBezTo>
                  <a:cubicBezTo>
                    <a:pt x="1164" y="711"/>
                    <a:pt x="1164" y="711"/>
                    <a:pt x="1164" y="711"/>
                  </a:cubicBezTo>
                  <a:cubicBezTo>
                    <a:pt x="1207" y="694"/>
                    <a:pt x="1248" y="668"/>
                    <a:pt x="1283" y="633"/>
                  </a:cubicBezTo>
                  <a:cubicBezTo>
                    <a:pt x="1420" y="496"/>
                    <a:pt x="1420" y="274"/>
                    <a:pt x="1283" y="137"/>
                  </a:cubicBezTo>
                  <a:cubicBezTo>
                    <a:pt x="1146" y="0"/>
                    <a:pt x="924" y="0"/>
                    <a:pt x="787" y="137"/>
                  </a:cubicBezTo>
                  <a:cubicBezTo>
                    <a:pt x="650" y="274"/>
                    <a:pt x="650" y="496"/>
                    <a:pt x="787" y="633"/>
                  </a:cubicBezTo>
                  <a:cubicBezTo>
                    <a:pt x="822" y="668"/>
                    <a:pt x="863" y="694"/>
                    <a:pt x="906" y="711"/>
                  </a:cubicBezTo>
                  <a:close/>
                  <a:moveTo>
                    <a:pt x="830" y="314"/>
                  </a:moveTo>
                  <a:cubicBezTo>
                    <a:pt x="967" y="314"/>
                    <a:pt x="967" y="314"/>
                    <a:pt x="967" y="314"/>
                  </a:cubicBezTo>
                  <a:cubicBezTo>
                    <a:pt x="967" y="177"/>
                    <a:pt x="967" y="177"/>
                    <a:pt x="967" y="177"/>
                  </a:cubicBezTo>
                  <a:cubicBezTo>
                    <a:pt x="1103" y="177"/>
                    <a:pt x="1103" y="177"/>
                    <a:pt x="1103" y="177"/>
                  </a:cubicBezTo>
                  <a:cubicBezTo>
                    <a:pt x="1103" y="314"/>
                    <a:pt x="1103" y="314"/>
                    <a:pt x="1103" y="314"/>
                  </a:cubicBezTo>
                  <a:cubicBezTo>
                    <a:pt x="1240" y="314"/>
                    <a:pt x="1240" y="314"/>
                    <a:pt x="1240" y="314"/>
                  </a:cubicBezTo>
                  <a:cubicBezTo>
                    <a:pt x="1240" y="451"/>
                    <a:pt x="1240" y="451"/>
                    <a:pt x="1240" y="451"/>
                  </a:cubicBezTo>
                  <a:cubicBezTo>
                    <a:pt x="1103" y="451"/>
                    <a:pt x="1103" y="451"/>
                    <a:pt x="1103" y="451"/>
                  </a:cubicBezTo>
                  <a:cubicBezTo>
                    <a:pt x="1103" y="588"/>
                    <a:pt x="1103" y="588"/>
                    <a:pt x="1103" y="588"/>
                  </a:cubicBezTo>
                  <a:cubicBezTo>
                    <a:pt x="967" y="588"/>
                    <a:pt x="967" y="588"/>
                    <a:pt x="967" y="588"/>
                  </a:cubicBezTo>
                  <a:cubicBezTo>
                    <a:pt x="967" y="451"/>
                    <a:pt x="967" y="451"/>
                    <a:pt x="967" y="451"/>
                  </a:cubicBezTo>
                  <a:cubicBezTo>
                    <a:pt x="830" y="451"/>
                    <a:pt x="830" y="451"/>
                    <a:pt x="830" y="451"/>
                  </a:cubicBezTo>
                  <a:lnTo>
                    <a:pt x="830" y="31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3" name="Google Shape;393;p14"/>
          <p:cNvGrpSpPr/>
          <p:nvPr/>
        </p:nvGrpSpPr>
        <p:grpSpPr>
          <a:xfrm>
            <a:off x="5234169" y="5151843"/>
            <a:ext cx="830219" cy="830219"/>
            <a:chOff x="5234169" y="5151843"/>
            <a:chExt cx="830219" cy="830219"/>
          </a:xfrm>
        </p:grpSpPr>
        <p:sp>
          <p:nvSpPr>
            <p:cNvPr id="394" name="Google Shape;394;p14"/>
            <p:cNvSpPr/>
            <p:nvPr/>
          </p:nvSpPr>
          <p:spPr>
            <a:xfrm>
              <a:off x="5234169" y="5151843"/>
              <a:ext cx="830219" cy="830219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grpSp>
          <p:nvGrpSpPr>
            <p:cNvPr id="395" name="Google Shape;395;p14"/>
            <p:cNvGrpSpPr/>
            <p:nvPr/>
          </p:nvGrpSpPr>
          <p:grpSpPr>
            <a:xfrm>
              <a:off x="5399542" y="5362326"/>
              <a:ext cx="499473" cy="409252"/>
              <a:chOff x="2216" y="687"/>
              <a:chExt cx="3604" cy="2953"/>
            </a:xfrm>
          </p:grpSpPr>
          <p:sp>
            <p:nvSpPr>
              <p:cNvPr id="396" name="Google Shape;396;p14"/>
              <p:cNvSpPr/>
              <p:nvPr/>
            </p:nvSpPr>
            <p:spPr>
              <a:xfrm>
                <a:off x="3235" y="687"/>
                <a:ext cx="2585" cy="2953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628" extrusionOk="0">
                    <a:moveTo>
                      <a:pt x="331" y="22"/>
                    </a:moveTo>
                    <a:cubicBezTo>
                      <a:pt x="383" y="529"/>
                      <a:pt x="85" y="740"/>
                      <a:pt x="0" y="789"/>
                    </a:cubicBezTo>
                    <a:cubicBezTo>
                      <a:pt x="1" y="794"/>
                      <a:pt x="2" y="800"/>
                      <a:pt x="2" y="806"/>
                    </a:cubicBezTo>
                    <a:cubicBezTo>
                      <a:pt x="2" y="1529"/>
                      <a:pt x="2" y="1529"/>
                      <a:pt x="2" y="1529"/>
                    </a:cubicBezTo>
                    <a:cubicBezTo>
                      <a:pt x="140" y="1605"/>
                      <a:pt x="140" y="1605"/>
                      <a:pt x="140" y="1605"/>
                    </a:cubicBezTo>
                    <a:cubicBezTo>
                      <a:pt x="870" y="1605"/>
                      <a:pt x="870" y="1605"/>
                      <a:pt x="870" y="1605"/>
                    </a:cubicBezTo>
                    <a:cubicBezTo>
                      <a:pt x="872" y="1605"/>
                      <a:pt x="873" y="1605"/>
                      <a:pt x="875" y="1605"/>
                    </a:cubicBezTo>
                    <a:cubicBezTo>
                      <a:pt x="875" y="1605"/>
                      <a:pt x="875" y="1605"/>
                      <a:pt x="875" y="1605"/>
                    </a:cubicBezTo>
                    <a:cubicBezTo>
                      <a:pt x="1043" y="1628"/>
                      <a:pt x="1050" y="1430"/>
                      <a:pt x="1050" y="1405"/>
                    </a:cubicBezTo>
                    <a:cubicBezTo>
                      <a:pt x="1049" y="1392"/>
                      <a:pt x="1056" y="1380"/>
                      <a:pt x="1068" y="1374"/>
                    </a:cubicBezTo>
                    <a:cubicBezTo>
                      <a:pt x="1068" y="1374"/>
                      <a:pt x="1068" y="1374"/>
                      <a:pt x="1068" y="1374"/>
                    </a:cubicBezTo>
                    <a:cubicBezTo>
                      <a:pt x="1173" y="1329"/>
                      <a:pt x="1128" y="1187"/>
                      <a:pt x="1124" y="1175"/>
                    </a:cubicBezTo>
                    <a:cubicBezTo>
                      <a:pt x="1119" y="1160"/>
                      <a:pt x="1125" y="1144"/>
                      <a:pt x="1139" y="1137"/>
                    </a:cubicBezTo>
                    <a:cubicBezTo>
                      <a:pt x="1139" y="1137"/>
                      <a:pt x="1139" y="1137"/>
                      <a:pt x="1139" y="1137"/>
                    </a:cubicBezTo>
                    <a:cubicBezTo>
                      <a:pt x="1276" y="1071"/>
                      <a:pt x="1190" y="951"/>
                      <a:pt x="1179" y="936"/>
                    </a:cubicBezTo>
                    <a:cubicBezTo>
                      <a:pt x="1170" y="927"/>
                      <a:pt x="1168" y="912"/>
                      <a:pt x="1176" y="900"/>
                    </a:cubicBezTo>
                    <a:cubicBezTo>
                      <a:pt x="1176" y="900"/>
                      <a:pt x="1176" y="900"/>
                      <a:pt x="1176" y="900"/>
                    </a:cubicBezTo>
                    <a:cubicBezTo>
                      <a:pt x="1423" y="520"/>
                      <a:pt x="650" y="614"/>
                      <a:pt x="600" y="620"/>
                    </a:cubicBezTo>
                    <a:cubicBezTo>
                      <a:pt x="596" y="621"/>
                      <a:pt x="592" y="621"/>
                      <a:pt x="588" y="620"/>
                    </a:cubicBezTo>
                    <a:cubicBezTo>
                      <a:pt x="571" y="617"/>
                      <a:pt x="561" y="601"/>
                      <a:pt x="564" y="585"/>
                    </a:cubicBezTo>
                    <a:cubicBezTo>
                      <a:pt x="564" y="585"/>
                      <a:pt x="564" y="585"/>
                      <a:pt x="564" y="585"/>
                    </a:cubicBezTo>
                    <a:cubicBezTo>
                      <a:pt x="680" y="0"/>
                      <a:pt x="413" y="6"/>
                      <a:pt x="330" y="21"/>
                    </a:cubicBezTo>
                    <a:lnTo>
                      <a:pt x="331" y="2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14"/>
              <p:cNvSpPr/>
              <p:nvPr/>
            </p:nvSpPr>
            <p:spPr>
              <a:xfrm>
                <a:off x="2216" y="2035"/>
                <a:ext cx="932" cy="1554"/>
              </a:xfrm>
              <a:custGeom>
                <a:avLst/>
                <a:gdLst/>
                <a:ahLst/>
                <a:cxnLst/>
                <a:rect l="l" t="t" r="r" b="b"/>
                <a:pathLst>
                  <a:path w="513" h="857" extrusionOk="0">
                    <a:moveTo>
                      <a:pt x="513" y="794"/>
                    </a:moveTo>
                    <a:cubicBezTo>
                      <a:pt x="513" y="63"/>
                      <a:pt x="513" y="63"/>
                      <a:pt x="513" y="63"/>
                    </a:cubicBezTo>
                    <a:cubicBezTo>
                      <a:pt x="513" y="45"/>
                      <a:pt x="506" y="29"/>
                      <a:pt x="495" y="18"/>
                    </a:cubicBezTo>
                    <a:cubicBezTo>
                      <a:pt x="483" y="7"/>
                      <a:pt x="467" y="0"/>
                      <a:pt x="45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46" y="0"/>
                      <a:pt x="30" y="7"/>
                      <a:pt x="19" y="18"/>
                    </a:cubicBezTo>
                    <a:cubicBezTo>
                      <a:pt x="7" y="30"/>
                      <a:pt x="0" y="45"/>
                      <a:pt x="0" y="63"/>
                    </a:cubicBezTo>
                    <a:cubicBezTo>
                      <a:pt x="0" y="794"/>
                      <a:pt x="0" y="794"/>
                      <a:pt x="0" y="794"/>
                    </a:cubicBezTo>
                    <a:cubicBezTo>
                      <a:pt x="0" y="812"/>
                      <a:pt x="7" y="827"/>
                      <a:pt x="19" y="839"/>
                    </a:cubicBezTo>
                    <a:cubicBezTo>
                      <a:pt x="30" y="850"/>
                      <a:pt x="46" y="857"/>
                      <a:pt x="63" y="857"/>
                    </a:cubicBezTo>
                    <a:cubicBezTo>
                      <a:pt x="450" y="857"/>
                      <a:pt x="450" y="857"/>
                      <a:pt x="450" y="857"/>
                    </a:cubicBezTo>
                    <a:cubicBezTo>
                      <a:pt x="468" y="857"/>
                      <a:pt x="483" y="850"/>
                      <a:pt x="495" y="839"/>
                    </a:cubicBezTo>
                    <a:cubicBezTo>
                      <a:pt x="504" y="829"/>
                      <a:pt x="510" y="817"/>
                      <a:pt x="512" y="803"/>
                    </a:cubicBezTo>
                    <a:cubicBezTo>
                      <a:pt x="512" y="801"/>
                      <a:pt x="512" y="799"/>
                      <a:pt x="513" y="797"/>
                    </a:cubicBezTo>
                    <a:cubicBezTo>
                      <a:pt x="513" y="796"/>
                      <a:pt x="513" y="795"/>
                      <a:pt x="513" y="79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5" name="Google Shape;398;p14">
            <a:extLst>
              <a:ext uri="{FF2B5EF4-FFF2-40B4-BE49-F238E27FC236}">
                <a16:creationId xmlns:a16="http://schemas.microsoft.com/office/drawing/2014/main" id="{2034322A-C992-4A1C-A235-9772C32672F0}"/>
              </a:ext>
            </a:extLst>
          </p:cNvPr>
          <p:cNvSpPr txBox="1"/>
          <p:nvPr/>
        </p:nvSpPr>
        <p:spPr>
          <a:xfrm>
            <a:off x="608875" y="6202800"/>
            <a:ext cx="7947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itillium Web"/>
              <a:buAutoNum type="arabicPeriod"/>
            </a:pPr>
            <a:r>
              <a:rPr lang="en-US" sz="1000" dirty="0" err="1">
                <a:solidFill>
                  <a:schemeClr val="bg1"/>
                </a:solidFill>
                <a:highlight>
                  <a:srgbClr val="37A6D9"/>
                </a:highlight>
                <a:latin typeface="Titillium Web"/>
                <a:ea typeface="Titillium Web"/>
                <a:cs typeface="Titillium Web"/>
                <a:sym typeface="Titillium Web"/>
              </a:rPr>
              <a:t>Colduvell</a:t>
            </a:r>
            <a:r>
              <a:rPr lang="en-US" sz="1000" dirty="0">
                <a:solidFill>
                  <a:schemeClr val="bg1"/>
                </a:solidFill>
                <a:highlight>
                  <a:srgbClr val="37A6D9"/>
                </a:highlight>
                <a:latin typeface="Titillium Web"/>
                <a:ea typeface="Titillium Web"/>
                <a:cs typeface="Titillium Web"/>
                <a:sym typeface="Titillium Web"/>
              </a:rPr>
              <a:t>, Kathleen. “VBT - Revolutionary Treatment for Scoliosis.” </a:t>
            </a:r>
            <a:r>
              <a:rPr lang="en-US" sz="1000" i="1" dirty="0">
                <a:solidFill>
                  <a:schemeClr val="bg1"/>
                </a:solidFill>
                <a:highlight>
                  <a:srgbClr val="37A6D9"/>
                </a:highlight>
                <a:latin typeface="Titillium Web"/>
                <a:ea typeface="Titillium Web"/>
                <a:cs typeface="Titillium Web"/>
                <a:sym typeface="Titillium Web"/>
              </a:rPr>
              <a:t>Nurse.org</a:t>
            </a:r>
            <a:r>
              <a:rPr lang="en-US" sz="1000" dirty="0">
                <a:solidFill>
                  <a:schemeClr val="bg1"/>
                </a:solidFill>
                <a:highlight>
                  <a:srgbClr val="37A6D9"/>
                </a:highlight>
                <a:latin typeface="Titillium Web"/>
                <a:ea typeface="Titillium Web"/>
                <a:cs typeface="Titillium Web"/>
                <a:sym typeface="Titillium Web"/>
              </a:rPr>
              <a:t>, Nurse.org, 5 Jan. 2018, nurse.org/articles/vertebral-body-tethering-for-scoliosis/.</a:t>
            </a:r>
            <a:endParaRPr sz="1000" dirty="0">
              <a:solidFill>
                <a:schemeClr val="bg1"/>
              </a:solidFill>
              <a:highlight>
                <a:srgbClr val="37A6D9"/>
              </a:highlight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D2ADA8FF-F45E-4E15-88BF-5EF0705715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50000"/>
          </a:blip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17"/>
          <p:cNvPicPr preferRelativeResize="0"/>
          <p:nvPr/>
        </p:nvPicPr>
        <p:blipFill rotWithShape="1">
          <a:blip r:embed="rId3">
            <a:alphaModFix/>
          </a:blip>
          <a:srcRect t="25" b="27785"/>
          <a:stretch/>
        </p:blipFill>
        <p:spPr>
          <a:xfrm>
            <a:off x="-3048" y="987552"/>
            <a:ext cx="12198096" cy="5870448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7"/>
          <p:cNvSpPr/>
          <p:nvPr/>
        </p:nvSpPr>
        <p:spPr>
          <a:xfrm>
            <a:off x="-9627" y="817212"/>
            <a:ext cx="12192000" cy="596646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7"/>
          <p:cNvSpPr/>
          <p:nvPr/>
        </p:nvSpPr>
        <p:spPr>
          <a:xfrm rot="-5400000">
            <a:off x="1115537" y="4005300"/>
            <a:ext cx="4890600" cy="8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4" name="Google Shape;474;p17"/>
          <p:cNvCxnSpPr/>
          <p:nvPr/>
        </p:nvCxnSpPr>
        <p:spPr>
          <a:xfrm>
            <a:off x="517949" y="2699259"/>
            <a:ext cx="275213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5" name="Google Shape;475;p17"/>
          <p:cNvCxnSpPr/>
          <p:nvPr/>
        </p:nvCxnSpPr>
        <p:spPr>
          <a:xfrm>
            <a:off x="517949" y="4048339"/>
            <a:ext cx="275213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Google Shape;476;p17"/>
          <p:cNvCxnSpPr/>
          <p:nvPr/>
        </p:nvCxnSpPr>
        <p:spPr>
          <a:xfrm>
            <a:off x="517949" y="5219706"/>
            <a:ext cx="275213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8" name="Google Shape;478;p17"/>
          <p:cNvSpPr/>
          <p:nvPr/>
        </p:nvSpPr>
        <p:spPr>
          <a:xfrm>
            <a:off x="1235016" y="1998722"/>
            <a:ext cx="2130354" cy="42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Magneticall</a:t>
            </a:r>
            <a:r>
              <a:rPr lang="en-US" dirty="0">
                <a:solidFill>
                  <a:schemeClr val="dk1"/>
                </a:solidFill>
              </a:rPr>
              <a:t>y 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activated dynamic tension</a:t>
            </a:r>
            <a:endParaRPr dirty="0"/>
          </a:p>
        </p:txBody>
      </p:sp>
      <p:sp>
        <p:nvSpPr>
          <p:cNvPr id="479" name="Google Shape;479;p17"/>
          <p:cNvSpPr/>
          <p:nvPr/>
        </p:nvSpPr>
        <p:spPr>
          <a:xfrm>
            <a:off x="381000" y="1812609"/>
            <a:ext cx="649224" cy="649224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5947" y="2036960"/>
            <a:ext cx="259331" cy="200523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17"/>
          <p:cNvSpPr/>
          <p:nvPr/>
        </p:nvSpPr>
        <p:spPr>
          <a:xfrm>
            <a:off x="1230350" y="2987773"/>
            <a:ext cx="1967883" cy="605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non-surgical adjustment</a:t>
            </a:r>
            <a:endParaRPr dirty="0"/>
          </a:p>
        </p:txBody>
      </p:sp>
      <p:grpSp>
        <p:nvGrpSpPr>
          <p:cNvPr id="485" name="Google Shape;485;p17"/>
          <p:cNvGrpSpPr/>
          <p:nvPr/>
        </p:nvGrpSpPr>
        <p:grpSpPr>
          <a:xfrm>
            <a:off x="381000" y="4345504"/>
            <a:ext cx="2741290" cy="649224"/>
            <a:chOff x="381000" y="4279325"/>
            <a:chExt cx="2741290" cy="649224"/>
          </a:xfrm>
        </p:grpSpPr>
        <p:sp>
          <p:nvSpPr>
            <p:cNvPr id="486" name="Google Shape;486;p17"/>
            <p:cNvSpPr/>
            <p:nvPr/>
          </p:nvSpPr>
          <p:spPr>
            <a:xfrm>
              <a:off x="1235017" y="4280773"/>
              <a:ext cx="1887273" cy="6057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Most effective in making gradual non-surgical adjustments over time</a:t>
              </a:r>
              <a:endParaRPr dirty="0"/>
            </a:p>
          </p:txBody>
        </p:sp>
        <p:sp>
          <p:nvSpPr>
            <p:cNvPr id="487" name="Google Shape;487;p17"/>
            <p:cNvSpPr/>
            <p:nvPr/>
          </p:nvSpPr>
          <p:spPr>
            <a:xfrm>
              <a:off x="381000" y="4279325"/>
              <a:ext cx="649224" cy="649224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pic>
          <p:nvPicPr>
            <p:cNvPr id="488" name="Google Shape;488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5947" y="4503676"/>
              <a:ext cx="259331" cy="2005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9" name="Google Shape;489;p17"/>
          <p:cNvGrpSpPr/>
          <p:nvPr/>
        </p:nvGrpSpPr>
        <p:grpSpPr>
          <a:xfrm>
            <a:off x="381000" y="5388623"/>
            <a:ext cx="2668500" cy="649224"/>
            <a:chOff x="381000" y="5416671"/>
            <a:chExt cx="2668500" cy="649224"/>
          </a:xfrm>
        </p:grpSpPr>
        <p:sp>
          <p:nvSpPr>
            <p:cNvPr id="490" name="Google Shape;490;p17"/>
            <p:cNvSpPr/>
            <p:nvPr/>
          </p:nvSpPr>
          <p:spPr>
            <a:xfrm>
              <a:off x="1235017" y="5602784"/>
              <a:ext cx="1814483" cy="340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Prevents over-correction and can act as </a:t>
              </a:r>
              <a:r>
                <a:rPr lang="en-US" sz="1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internal brace</a:t>
              </a:r>
              <a:endParaRPr b="1" dirty="0"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381000" y="5416671"/>
              <a:ext cx="649224" cy="649224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pic>
          <p:nvPicPr>
            <p:cNvPr id="492" name="Google Shape;492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5947" y="5641022"/>
              <a:ext cx="259331" cy="2005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3" name="Google Shape;493;p17"/>
          <p:cNvPicPr preferRelativeResize="0"/>
          <p:nvPr/>
        </p:nvPicPr>
        <p:blipFill rotWithShape="1">
          <a:blip r:embed="rId5">
            <a:alphaModFix/>
          </a:blip>
          <a:srcRect l="24005" r="20985"/>
          <a:stretch/>
        </p:blipFill>
        <p:spPr>
          <a:xfrm>
            <a:off x="8431479" y="1761834"/>
            <a:ext cx="3175661" cy="3141262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17"/>
          <p:cNvSpPr/>
          <p:nvPr/>
        </p:nvSpPr>
        <p:spPr>
          <a:xfrm>
            <a:off x="5726345" y="4212983"/>
            <a:ext cx="2012100" cy="10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Magnetic engine attached to vertebral body via screw.  Tether wraps around spool.  Spool powered via external controller</a:t>
            </a:r>
            <a:endParaRPr dirty="0"/>
          </a:p>
        </p:txBody>
      </p:sp>
      <p:pic>
        <p:nvPicPr>
          <p:cNvPr id="496" name="Google Shape;496;p17"/>
          <p:cNvPicPr preferRelativeResize="0"/>
          <p:nvPr/>
        </p:nvPicPr>
        <p:blipFill rotWithShape="1">
          <a:blip r:embed="rId6">
            <a:alphaModFix/>
          </a:blip>
          <a:srcRect l="9119" b="50000"/>
          <a:stretch/>
        </p:blipFill>
        <p:spPr>
          <a:xfrm rot="-5400000" flipH="1">
            <a:off x="3511321" y="3024782"/>
            <a:ext cx="2273128" cy="1323904"/>
          </a:xfrm>
          <a:prstGeom prst="rect">
            <a:avLst/>
          </a:prstGeom>
          <a:solidFill>
            <a:schemeClr val="accent5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97" name="Google Shape;497;p17"/>
          <p:cNvSpPr/>
          <p:nvPr/>
        </p:nvSpPr>
        <p:spPr>
          <a:xfrm>
            <a:off x="5701100" y="1682092"/>
            <a:ext cx="23028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Anchoring screw with cleat mechanism</a:t>
            </a:r>
            <a:endParaRPr sz="1100" dirty="0"/>
          </a:p>
        </p:txBody>
      </p:sp>
      <p:cxnSp>
        <p:nvCxnSpPr>
          <p:cNvPr id="498" name="Google Shape;498;p17"/>
          <p:cNvCxnSpPr/>
          <p:nvPr/>
        </p:nvCxnSpPr>
        <p:spPr>
          <a:xfrm flipH="1">
            <a:off x="8333600" y="2111125"/>
            <a:ext cx="1701900" cy="1092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sp>
        <p:nvSpPr>
          <p:cNvPr id="499" name="Google Shape;499;p17"/>
          <p:cNvSpPr/>
          <p:nvPr/>
        </p:nvSpPr>
        <p:spPr>
          <a:xfrm>
            <a:off x="3972925" y="2078275"/>
            <a:ext cx="20121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External Magnetic controller</a:t>
            </a:r>
            <a:endParaRPr/>
          </a:p>
        </p:txBody>
      </p:sp>
      <p:sp>
        <p:nvSpPr>
          <p:cNvPr id="500" name="Google Shape;500;p17"/>
          <p:cNvSpPr/>
          <p:nvPr/>
        </p:nvSpPr>
        <p:spPr>
          <a:xfrm>
            <a:off x="5758755" y="2760665"/>
            <a:ext cx="16002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Slider screws</a:t>
            </a:r>
            <a:endParaRPr dirty="0"/>
          </a:p>
        </p:txBody>
      </p:sp>
      <p:sp>
        <p:nvSpPr>
          <p:cNvPr id="503" name="Google Shape;503;p17"/>
          <p:cNvSpPr txBox="1"/>
          <p:nvPr/>
        </p:nvSpPr>
        <p:spPr>
          <a:xfrm>
            <a:off x="381000" y="88392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 sz="1800" b="1" cap="none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Auctus</a:t>
            </a:r>
            <a:r>
              <a:rPr lang="en-US" sz="1800" b="1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Dynamic Tethering System – Magnetic </a:t>
            </a:r>
            <a:r>
              <a:rPr lang="en-US" sz="1800" b="1" dirty="0">
                <a:solidFill>
                  <a:schemeClr val="accent4"/>
                </a:solidFill>
              </a:rPr>
              <a:t>T</a:t>
            </a:r>
            <a:r>
              <a:rPr lang="en-US" sz="1800" b="1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ensioning</a:t>
            </a:r>
            <a:endParaRPr sz="1800" b="1" cap="none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7"/>
          <p:cNvSpPr txBox="1"/>
          <p:nvPr/>
        </p:nvSpPr>
        <p:spPr>
          <a:xfrm>
            <a:off x="381000" y="27432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 sz="3200" b="1" cap="none">
                <a:solidFill>
                  <a:schemeClr val="accent4"/>
                </a:solidFill>
                <a:sym typeface="Arial"/>
              </a:rPr>
              <a:t>Solution</a:t>
            </a:r>
            <a:endParaRPr>
              <a:solidFill>
                <a:schemeClr val="accent4"/>
              </a:solidFill>
            </a:endParaRPr>
          </a:p>
        </p:txBody>
      </p:sp>
      <p:cxnSp>
        <p:nvCxnSpPr>
          <p:cNvPr id="505" name="Google Shape;505;p17"/>
          <p:cNvCxnSpPr/>
          <p:nvPr/>
        </p:nvCxnSpPr>
        <p:spPr>
          <a:xfrm rot="10800000">
            <a:off x="5290700" y="3681525"/>
            <a:ext cx="3123600" cy="3888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miter lim="800000"/>
            <a:headEnd type="triangle" w="sm" len="sm"/>
            <a:tailEnd type="none" w="sm" len="sm"/>
          </a:ln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4411769-3EC4-4434-9B08-0E8509389F4C}"/>
              </a:ext>
            </a:extLst>
          </p:cNvPr>
          <p:cNvGrpSpPr/>
          <p:nvPr/>
        </p:nvGrpSpPr>
        <p:grpSpPr>
          <a:xfrm>
            <a:off x="381000" y="3049187"/>
            <a:ext cx="649224" cy="649224"/>
            <a:chOff x="381000" y="3099670"/>
            <a:chExt cx="649224" cy="649224"/>
          </a:xfrm>
        </p:grpSpPr>
        <p:sp>
          <p:nvSpPr>
            <p:cNvPr id="42" name="Google Shape;479;p17">
              <a:extLst>
                <a:ext uri="{FF2B5EF4-FFF2-40B4-BE49-F238E27FC236}">
                  <a16:creationId xmlns:a16="http://schemas.microsoft.com/office/drawing/2014/main" id="{BF78EE74-228D-45E2-B051-DADE407E708C}"/>
                </a:ext>
              </a:extLst>
            </p:cNvPr>
            <p:cNvSpPr/>
            <p:nvPr/>
          </p:nvSpPr>
          <p:spPr>
            <a:xfrm>
              <a:off x="381000" y="3099670"/>
              <a:ext cx="649224" cy="649224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</a:endParaRPr>
            </a:p>
          </p:txBody>
        </p:sp>
        <p:pic>
          <p:nvPicPr>
            <p:cNvPr id="43" name="Google Shape;480;p17">
              <a:extLst>
                <a:ext uri="{FF2B5EF4-FFF2-40B4-BE49-F238E27FC236}">
                  <a16:creationId xmlns:a16="http://schemas.microsoft.com/office/drawing/2014/main" id="{D5585DCE-9F79-4F4F-8AD1-7607439E750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5947" y="3324021"/>
              <a:ext cx="259331" cy="2005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FB43BA7-6AA6-4BF4-9D24-DE9F7126218F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46" name="Google Shape;12;p1">
              <a:extLst>
                <a:ext uri="{FF2B5EF4-FFF2-40B4-BE49-F238E27FC236}">
                  <a16:creationId xmlns:a16="http://schemas.microsoft.com/office/drawing/2014/main" id="{641F4D24-C1C9-4EC3-8A61-7D5128D52181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;p1">
              <a:extLst>
                <a:ext uri="{FF2B5EF4-FFF2-40B4-BE49-F238E27FC236}">
                  <a16:creationId xmlns:a16="http://schemas.microsoft.com/office/drawing/2014/main" id="{36C67135-B836-4ECB-B103-8A82ED83EC26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4;p1">
              <a:extLst>
                <a:ext uri="{FF2B5EF4-FFF2-40B4-BE49-F238E27FC236}">
                  <a16:creationId xmlns:a16="http://schemas.microsoft.com/office/drawing/2014/main" id="{C1CF17E9-03E9-4254-98F9-089433F4AC96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52DA0C0-95C6-4416-9CC3-1A2F377F5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  <p:pic>
        <p:nvPicPr>
          <p:cNvPr id="4" name="Picture 3" descr="A picture containing game&#10;&#10;Description automatically generated">
            <a:extLst>
              <a:ext uri="{FF2B5EF4-FFF2-40B4-BE49-F238E27FC236}">
                <a16:creationId xmlns:a16="http://schemas.microsoft.com/office/drawing/2014/main" id="{4D3AFC9A-6EF0-48C9-B16D-182A2DC6AA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7716" y="1543066"/>
            <a:ext cx="4314657" cy="4193880"/>
          </a:xfrm>
          <a:prstGeom prst="rect">
            <a:avLst/>
          </a:prstGeom>
        </p:spPr>
      </p:pic>
      <p:cxnSp>
        <p:nvCxnSpPr>
          <p:cNvPr id="44" name="Google Shape;501;p17">
            <a:extLst>
              <a:ext uri="{FF2B5EF4-FFF2-40B4-BE49-F238E27FC236}">
                <a16:creationId xmlns:a16="http://schemas.microsoft.com/office/drawing/2014/main" id="{5434AA7F-CEF7-4FD7-B5D4-FD7F8DB7B54A}"/>
              </a:ext>
            </a:extLst>
          </p:cNvPr>
          <p:cNvCxnSpPr>
            <a:cxnSpLocks/>
          </p:cNvCxnSpPr>
          <p:nvPr/>
        </p:nvCxnSpPr>
        <p:spPr>
          <a:xfrm flipH="1" flipV="1">
            <a:off x="7469434" y="1896352"/>
            <a:ext cx="1655666" cy="78763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cxnSp>
        <p:nvCxnSpPr>
          <p:cNvPr id="50" name="Google Shape;501;p17">
            <a:extLst>
              <a:ext uri="{FF2B5EF4-FFF2-40B4-BE49-F238E27FC236}">
                <a16:creationId xmlns:a16="http://schemas.microsoft.com/office/drawing/2014/main" id="{B3873549-A81F-449C-8901-219B4F8BA4DD}"/>
              </a:ext>
            </a:extLst>
          </p:cNvPr>
          <p:cNvCxnSpPr>
            <a:cxnSpLocks/>
          </p:cNvCxnSpPr>
          <p:nvPr/>
        </p:nvCxnSpPr>
        <p:spPr>
          <a:xfrm flipH="1" flipV="1">
            <a:off x="6899816" y="3049187"/>
            <a:ext cx="2521418" cy="618285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cxnSp>
        <p:nvCxnSpPr>
          <p:cNvPr id="51" name="Google Shape;501;p17">
            <a:extLst>
              <a:ext uri="{FF2B5EF4-FFF2-40B4-BE49-F238E27FC236}">
                <a16:creationId xmlns:a16="http://schemas.microsoft.com/office/drawing/2014/main" id="{23E9FB6B-066F-4491-887F-93ED4A95F868}"/>
              </a:ext>
            </a:extLst>
          </p:cNvPr>
          <p:cNvCxnSpPr>
            <a:cxnSpLocks/>
          </p:cNvCxnSpPr>
          <p:nvPr/>
        </p:nvCxnSpPr>
        <p:spPr>
          <a:xfrm flipH="1" flipV="1">
            <a:off x="6881999" y="3108901"/>
            <a:ext cx="2442976" cy="87981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cxnSp>
        <p:nvCxnSpPr>
          <p:cNvPr id="52" name="Google Shape;501;p17">
            <a:extLst>
              <a:ext uri="{FF2B5EF4-FFF2-40B4-BE49-F238E27FC236}">
                <a16:creationId xmlns:a16="http://schemas.microsoft.com/office/drawing/2014/main" id="{F28DBFC7-03E6-4A91-8B59-A446C7B09FEA}"/>
              </a:ext>
            </a:extLst>
          </p:cNvPr>
          <p:cNvCxnSpPr>
            <a:cxnSpLocks/>
          </p:cNvCxnSpPr>
          <p:nvPr/>
        </p:nvCxnSpPr>
        <p:spPr>
          <a:xfrm flipH="1" flipV="1">
            <a:off x="6899816" y="3189308"/>
            <a:ext cx="2284734" cy="1222269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cxnSp>
        <p:nvCxnSpPr>
          <p:cNvPr id="53" name="Google Shape;501;p17">
            <a:extLst>
              <a:ext uri="{FF2B5EF4-FFF2-40B4-BE49-F238E27FC236}">
                <a16:creationId xmlns:a16="http://schemas.microsoft.com/office/drawing/2014/main" id="{7B8CBBE9-D313-44E0-9FB1-DB01928EF865}"/>
              </a:ext>
            </a:extLst>
          </p:cNvPr>
          <p:cNvCxnSpPr>
            <a:cxnSpLocks/>
          </p:cNvCxnSpPr>
          <p:nvPr/>
        </p:nvCxnSpPr>
        <p:spPr>
          <a:xfrm flipH="1" flipV="1">
            <a:off x="6881999" y="2964430"/>
            <a:ext cx="2431251" cy="28600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  <p:cxnSp>
        <p:nvCxnSpPr>
          <p:cNvPr id="59" name="Google Shape;501;p17">
            <a:extLst>
              <a:ext uri="{FF2B5EF4-FFF2-40B4-BE49-F238E27FC236}">
                <a16:creationId xmlns:a16="http://schemas.microsoft.com/office/drawing/2014/main" id="{D43A5F3D-A027-4E77-A7EF-6E70EF68F59D}"/>
              </a:ext>
            </a:extLst>
          </p:cNvPr>
          <p:cNvCxnSpPr>
            <a:cxnSpLocks/>
          </p:cNvCxnSpPr>
          <p:nvPr/>
        </p:nvCxnSpPr>
        <p:spPr>
          <a:xfrm flipH="1" flipV="1">
            <a:off x="7765568" y="4639885"/>
            <a:ext cx="1226032" cy="633879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oval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68B323-E1AF-4A39-A778-6D89AD5DF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Auctus Animation - Revised v002 (1)">
            <a:hlinkClick r:id="" action="ppaction://media"/>
            <a:extLst>
              <a:ext uri="{FF2B5EF4-FFF2-40B4-BE49-F238E27FC236}">
                <a16:creationId xmlns:a16="http://schemas.microsoft.com/office/drawing/2014/main" id="{C3E61915-65B2-4FB9-808D-3D55883E9E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96685"/>
            <a:ext cx="8915400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A6B7B1-40C4-413B-BCA7-C89B24B31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7DF46-E734-4892-AE37-38AB61D24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 Pig Study</a:t>
            </a:r>
          </a:p>
        </p:txBody>
      </p:sp>
      <p:pic>
        <p:nvPicPr>
          <p:cNvPr id="7" name="Picture 6" descr="A picture containing film, indoor, bottle, table&#10;&#10;Description automatically generated">
            <a:extLst>
              <a:ext uri="{FF2B5EF4-FFF2-40B4-BE49-F238E27FC236}">
                <a16:creationId xmlns:a16="http://schemas.microsoft.com/office/drawing/2014/main" id="{016A8C7C-FD0D-4ADE-8ADD-8A09D7710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696" y="826551"/>
            <a:ext cx="3752490" cy="2991115"/>
          </a:xfrm>
          <a:prstGeom prst="rect">
            <a:avLst/>
          </a:prstGeom>
        </p:spPr>
      </p:pic>
      <p:pic>
        <p:nvPicPr>
          <p:cNvPr id="9" name="Picture 8" descr="A lobster on a table&#10;&#10;Description automatically generated">
            <a:extLst>
              <a:ext uri="{FF2B5EF4-FFF2-40B4-BE49-F238E27FC236}">
                <a16:creationId xmlns:a16="http://schemas.microsoft.com/office/drawing/2014/main" id="{65ABB062-6D9A-4A9C-9CD7-38F26B754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81" y="2928825"/>
            <a:ext cx="4909899" cy="3433721"/>
          </a:xfrm>
          <a:prstGeom prst="rect">
            <a:avLst/>
          </a:prstGeom>
        </p:spPr>
      </p:pic>
      <p:pic>
        <p:nvPicPr>
          <p:cNvPr id="11" name="Picture 10" descr="A picture containing indoor, photo, dog, white&#10;&#10;Description automatically generated">
            <a:extLst>
              <a:ext uri="{FF2B5EF4-FFF2-40B4-BE49-F238E27FC236}">
                <a16:creationId xmlns:a16="http://schemas.microsoft.com/office/drawing/2014/main" id="{7C0BC9FD-F2C5-4D6D-BCAA-B5334CD76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78" y="3817666"/>
            <a:ext cx="4748558" cy="2613479"/>
          </a:xfrm>
          <a:prstGeom prst="rect">
            <a:avLst/>
          </a:prstGeom>
        </p:spPr>
      </p:pic>
      <p:sp>
        <p:nvSpPr>
          <p:cNvPr id="13" name="Google Shape;222;p10">
            <a:extLst>
              <a:ext uri="{FF2B5EF4-FFF2-40B4-BE49-F238E27FC236}">
                <a16:creationId xmlns:a16="http://schemas.microsoft.com/office/drawing/2014/main" id="{B7DA4198-ECD6-4E94-ACEA-27FF543AB699}"/>
              </a:ext>
            </a:extLst>
          </p:cNvPr>
          <p:cNvSpPr/>
          <p:nvPr/>
        </p:nvSpPr>
        <p:spPr>
          <a:xfrm>
            <a:off x="381000" y="896112"/>
            <a:ext cx="5265047" cy="176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1" indent="-21463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2 Pigs – 3months old, 25KG</a:t>
            </a:r>
            <a:endParaRPr sz="1800" dirty="0">
              <a:solidFill>
                <a:schemeClr val="accent4"/>
              </a:solidFill>
            </a:endParaRP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 err="1">
                <a:solidFill>
                  <a:schemeClr val="accent4"/>
                </a:solidFill>
              </a:rPr>
              <a:t>Xrays</a:t>
            </a:r>
            <a:r>
              <a:rPr lang="en-US" sz="1800" dirty="0">
                <a:solidFill>
                  <a:schemeClr val="accent4"/>
                </a:solidFill>
              </a:rPr>
              <a:t> every 2 weeks.   Adjustments made</a:t>
            </a: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10 weeks total  Pigs doubled in size</a:t>
            </a: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Testing system performance and durability</a:t>
            </a:r>
          </a:p>
          <a:p>
            <a:pPr marL="182880" marR="0" lvl="1" indent="-214630" algn="l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System remained functioning and intact throughout</a:t>
            </a:r>
            <a:endParaRPr sz="1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39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C7DF46-E734-4892-AE37-38AB61D24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 Study #1 AP View</a:t>
            </a:r>
          </a:p>
        </p:txBody>
      </p:sp>
      <p:pic>
        <p:nvPicPr>
          <p:cNvPr id="10" name="Picture 9" descr="A picture containing film, indoor, food, filled&#10;&#10;Description automatically generated">
            <a:extLst>
              <a:ext uri="{FF2B5EF4-FFF2-40B4-BE49-F238E27FC236}">
                <a16:creationId xmlns:a16="http://schemas.microsoft.com/office/drawing/2014/main" id="{280F1AD6-9E08-4B2F-BF35-BA2127D5B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1" y="1754558"/>
            <a:ext cx="4268970" cy="46333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 descr="A picture containing bottle, film, sitting, refrigerator&#10;&#10;Description automatically generated">
            <a:extLst>
              <a:ext uri="{FF2B5EF4-FFF2-40B4-BE49-F238E27FC236}">
                <a16:creationId xmlns:a16="http://schemas.microsoft.com/office/drawing/2014/main" id="{CE4BDF93-2908-4C98-9D63-5F20A0815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010" y="1776329"/>
            <a:ext cx="3925642" cy="4633395"/>
          </a:xfrm>
          <a:prstGeom prst="rect">
            <a:avLst/>
          </a:prstGeom>
        </p:spPr>
      </p:pic>
      <p:pic>
        <p:nvPicPr>
          <p:cNvPr id="16" name="Picture 15" descr="A picture containing film, food, refrigerator, standing&#10;&#10;Description automatically generated">
            <a:extLst>
              <a:ext uri="{FF2B5EF4-FFF2-40B4-BE49-F238E27FC236}">
                <a16:creationId xmlns:a16="http://schemas.microsoft.com/office/drawing/2014/main" id="{C3B9AB35-F3D5-497E-BC9E-4C4607FF9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2509" y="1754559"/>
            <a:ext cx="3629491" cy="46776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4F7542-21BF-4382-B619-679B40CD23DE}"/>
              </a:ext>
            </a:extLst>
          </p:cNvPr>
          <p:cNvSpPr txBox="1"/>
          <p:nvPr/>
        </p:nvSpPr>
        <p:spPr>
          <a:xfrm>
            <a:off x="1426029" y="1142999"/>
            <a:ext cx="2002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Post Op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892584-913A-4867-AE80-4297BE34DFAD}"/>
              </a:ext>
            </a:extLst>
          </p:cNvPr>
          <p:cNvSpPr txBox="1"/>
          <p:nvPr/>
        </p:nvSpPr>
        <p:spPr>
          <a:xfrm>
            <a:off x="5410197" y="1153886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2 Weeks Post Op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A4D5FD-E7B6-4ECB-966A-F144A6DDB192}"/>
              </a:ext>
            </a:extLst>
          </p:cNvPr>
          <p:cNvSpPr txBox="1"/>
          <p:nvPr/>
        </p:nvSpPr>
        <p:spPr>
          <a:xfrm>
            <a:off x="9535878" y="1142999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After tensioning</a:t>
            </a:r>
          </a:p>
        </p:txBody>
      </p:sp>
    </p:spTree>
    <p:extLst>
      <p:ext uri="{BB962C8B-B14F-4D97-AF65-F5344CB8AC3E}">
        <p14:creationId xmlns:p14="http://schemas.microsoft.com/office/powerpoint/2010/main" val="281120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generated with very high confidence">
            <a:extLst>
              <a:ext uri="{FF2B5EF4-FFF2-40B4-BE49-F238E27FC236}">
                <a16:creationId xmlns:a16="http://schemas.microsoft.com/office/drawing/2014/main" id="{3A259EDF-36A5-4AB7-8FCB-92EB120A0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5" b="22557"/>
          <a:stretch/>
        </p:blipFill>
        <p:spPr>
          <a:xfrm>
            <a:off x="0" y="987552"/>
            <a:ext cx="12192000" cy="5870448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3C9E594-87BE-470C-AC2F-B6396238FF2C}"/>
              </a:ext>
            </a:extLst>
          </p:cNvPr>
          <p:cNvSpPr/>
          <p:nvPr/>
        </p:nvSpPr>
        <p:spPr>
          <a:xfrm>
            <a:off x="-2953" y="987045"/>
            <a:ext cx="12188952" cy="5872480"/>
          </a:xfrm>
          <a:custGeom>
            <a:avLst/>
            <a:gdLst>
              <a:gd name="connsiteX0" fmla="*/ 0 w 6096000"/>
              <a:gd name="connsiteY0" fmla="*/ 0 h 6858000"/>
              <a:gd name="connsiteX1" fmla="*/ 507580 w 6096000"/>
              <a:gd name="connsiteY1" fmla="*/ 0 h 6858000"/>
              <a:gd name="connsiteX2" fmla="*/ 2488138 w 6096000"/>
              <a:gd name="connsiteY2" fmla="*/ 0 h 6858000"/>
              <a:gd name="connsiteX3" fmla="*/ 6096000 w 6096000"/>
              <a:gd name="connsiteY3" fmla="*/ 0 h 6858000"/>
              <a:gd name="connsiteX4" fmla="*/ 6096000 w 6096000"/>
              <a:gd name="connsiteY4" fmla="*/ 6858000 h 6858000"/>
              <a:gd name="connsiteX5" fmla="*/ 2488138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dirty="0"/>
              <a:t>Early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F6E8C-65E8-49C2-A92A-4A0FDF73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Tethering Market Segments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2CBA8-9780-470E-B302-F53D6AEE503D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15</a:t>
            </a:fld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0FA42B-8D5B-458D-BCF8-E4E99171D5B2}"/>
              </a:ext>
            </a:extLst>
          </p:cNvPr>
          <p:cNvCxnSpPr/>
          <p:nvPr/>
        </p:nvCxnSpPr>
        <p:spPr>
          <a:xfrm>
            <a:off x="4023361" y="1437402"/>
            <a:ext cx="0" cy="430106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6D6CBF0-01E4-4148-9A82-25253697E6DC}"/>
              </a:ext>
            </a:extLst>
          </p:cNvPr>
          <p:cNvCxnSpPr/>
          <p:nvPr/>
        </p:nvCxnSpPr>
        <p:spPr>
          <a:xfrm>
            <a:off x="8002088" y="1437402"/>
            <a:ext cx="0" cy="430106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D3AD5-7C68-4225-8B5C-DC42FF6E5312}"/>
              </a:ext>
            </a:extLst>
          </p:cNvPr>
          <p:cNvSpPr/>
          <p:nvPr/>
        </p:nvSpPr>
        <p:spPr>
          <a:xfrm>
            <a:off x="423041" y="2654311"/>
            <a:ext cx="3313823" cy="393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Current Tether Market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65EBDA9-2F73-4BB1-B851-90413EF765A9}"/>
              </a:ext>
            </a:extLst>
          </p:cNvPr>
          <p:cNvSpPr/>
          <p:nvPr/>
        </p:nvSpPr>
        <p:spPr>
          <a:xfrm>
            <a:off x="423041" y="3673508"/>
            <a:ext cx="2825496" cy="1631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8-12 y/o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Cobb &gt; 40 degrees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Growth remaining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Flexible spine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10,000 patients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97795A-7555-476E-80F3-F51EBFF79D2A}"/>
              </a:ext>
            </a:extLst>
          </p:cNvPr>
          <p:cNvSpPr/>
          <p:nvPr/>
        </p:nvSpPr>
        <p:spPr>
          <a:xfrm>
            <a:off x="4334594" y="3673508"/>
            <a:ext cx="3399558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10-16 y/o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Cobb &gt; 40 degrees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Close to </a:t>
            </a:r>
            <a:r>
              <a:rPr lang="en-US" sz="1600" b="1" dirty="0">
                <a:solidFill>
                  <a:schemeClr val="accent3"/>
                </a:solidFill>
              </a:rPr>
              <a:t>skeletal maturity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Regular “brace-like” adjustments with non-surgical system (magnetic engine)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30,000 patients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36A18A-96B1-4762-9F04-F2990D46D463}"/>
              </a:ext>
            </a:extLst>
          </p:cNvPr>
          <p:cNvSpPr/>
          <p:nvPr/>
        </p:nvSpPr>
        <p:spPr>
          <a:xfrm>
            <a:off x="8397020" y="3673508"/>
            <a:ext cx="3447609" cy="1554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Cobb 30-40 degrees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Never progress to fusion, </a:t>
            </a:r>
            <a:br>
              <a:rPr lang="en-US" sz="1600" dirty="0">
                <a:solidFill>
                  <a:schemeClr val="accent3"/>
                </a:solidFill>
              </a:rPr>
            </a:br>
            <a:r>
              <a:rPr lang="en-US" sz="1600" dirty="0">
                <a:solidFill>
                  <a:schemeClr val="accent3"/>
                </a:solidFill>
              </a:rPr>
              <a:t>never wear a brace.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Develop laparoscopic system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100K+patients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4C6A558-DEE9-4B43-9969-5719B28F985C}"/>
              </a:ext>
            </a:extLst>
          </p:cNvPr>
          <p:cNvSpPr/>
          <p:nvPr/>
        </p:nvSpPr>
        <p:spPr>
          <a:xfrm>
            <a:off x="1502043" y="1275616"/>
            <a:ext cx="1220831" cy="124096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$300M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9177AE-23FA-40ED-B9FB-F27BA99641AD}"/>
              </a:ext>
            </a:extLst>
          </p:cNvPr>
          <p:cNvSpPr/>
          <p:nvPr/>
        </p:nvSpPr>
        <p:spPr>
          <a:xfrm>
            <a:off x="5545676" y="1275616"/>
            <a:ext cx="1200555" cy="124096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$400M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990933-0521-4CAC-AB82-ED4DC91C1EE1}"/>
              </a:ext>
            </a:extLst>
          </p:cNvPr>
          <p:cNvSpPr/>
          <p:nvPr/>
        </p:nvSpPr>
        <p:spPr>
          <a:xfrm>
            <a:off x="9524399" y="1275617"/>
            <a:ext cx="1200555" cy="124096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$1B+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43B0FA-7814-428F-BC5C-C575F531EC39}"/>
              </a:ext>
            </a:extLst>
          </p:cNvPr>
          <p:cNvGrpSpPr/>
          <p:nvPr/>
        </p:nvGrpSpPr>
        <p:grpSpPr>
          <a:xfrm>
            <a:off x="423041" y="3163909"/>
            <a:ext cx="3313822" cy="268478"/>
            <a:chOff x="517949" y="2621505"/>
            <a:chExt cx="3313822" cy="26847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0DA71BE-4F50-4C1F-84B2-E1A1903D3427}"/>
                </a:ext>
              </a:extLst>
            </p:cNvPr>
            <p:cNvCxnSpPr>
              <a:cxnSpLocks/>
            </p:cNvCxnSpPr>
            <p:nvPr/>
          </p:nvCxnSpPr>
          <p:spPr>
            <a:xfrm>
              <a:off x="517949" y="2621505"/>
              <a:ext cx="3313822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7AFD9287-2970-4EB0-89BF-13138B3C1A64}"/>
                </a:ext>
              </a:extLst>
            </p:cNvPr>
            <p:cNvSpPr/>
            <p:nvPr/>
          </p:nvSpPr>
          <p:spPr>
            <a:xfrm flipV="1">
              <a:off x="1841463" y="2621505"/>
              <a:ext cx="666794" cy="2684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CBA849-E058-4D33-88F4-5A3884B6B746}"/>
              </a:ext>
            </a:extLst>
          </p:cNvPr>
          <p:cNvGrpSpPr/>
          <p:nvPr/>
        </p:nvGrpSpPr>
        <p:grpSpPr>
          <a:xfrm>
            <a:off x="4334594" y="3163909"/>
            <a:ext cx="3313822" cy="268478"/>
            <a:chOff x="517949" y="2621505"/>
            <a:chExt cx="3313822" cy="26847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B2759D-EEF1-4EF3-BEE3-0F6A9E8A51F4}"/>
                </a:ext>
              </a:extLst>
            </p:cNvPr>
            <p:cNvCxnSpPr>
              <a:cxnSpLocks/>
            </p:cNvCxnSpPr>
            <p:nvPr/>
          </p:nvCxnSpPr>
          <p:spPr>
            <a:xfrm>
              <a:off x="517949" y="2621505"/>
              <a:ext cx="3313822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27F602D3-A787-4FF6-956D-37E82E1DE839}"/>
                </a:ext>
              </a:extLst>
            </p:cNvPr>
            <p:cNvSpPr/>
            <p:nvPr/>
          </p:nvSpPr>
          <p:spPr>
            <a:xfrm flipV="1">
              <a:off x="1841463" y="2621505"/>
              <a:ext cx="666794" cy="2684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5C6199-B91F-4CF7-A02E-8E24EB8569BE}"/>
              </a:ext>
            </a:extLst>
          </p:cNvPr>
          <p:cNvGrpSpPr/>
          <p:nvPr/>
        </p:nvGrpSpPr>
        <p:grpSpPr>
          <a:xfrm>
            <a:off x="8397021" y="3163909"/>
            <a:ext cx="3313822" cy="268478"/>
            <a:chOff x="517949" y="2621505"/>
            <a:chExt cx="3313822" cy="26847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A8482E2-B57C-4F6C-B316-CF6B5364EF31}"/>
                </a:ext>
              </a:extLst>
            </p:cNvPr>
            <p:cNvCxnSpPr>
              <a:cxnSpLocks/>
            </p:cNvCxnSpPr>
            <p:nvPr/>
          </p:nvCxnSpPr>
          <p:spPr>
            <a:xfrm>
              <a:off x="517949" y="2621505"/>
              <a:ext cx="3313822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9ECAEA4B-99B2-4A9E-9594-0497B9D1343B}"/>
                </a:ext>
              </a:extLst>
            </p:cNvPr>
            <p:cNvSpPr/>
            <p:nvPr/>
          </p:nvSpPr>
          <p:spPr>
            <a:xfrm flipV="1">
              <a:off x="1841463" y="2621505"/>
              <a:ext cx="666794" cy="2684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2F0C9F1-3544-4A4C-B2AD-56A35FF7A26F}"/>
              </a:ext>
            </a:extLst>
          </p:cNvPr>
          <p:cNvSpPr/>
          <p:nvPr/>
        </p:nvSpPr>
        <p:spPr>
          <a:xfrm>
            <a:off x="4334593" y="2654311"/>
            <a:ext cx="3313823" cy="393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Future Market – AIS Fusion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3B1D51-1ED6-4029-A2EB-50AFC63C147C}"/>
              </a:ext>
            </a:extLst>
          </p:cNvPr>
          <p:cNvSpPr/>
          <p:nvPr/>
        </p:nvSpPr>
        <p:spPr>
          <a:xfrm>
            <a:off x="8397020" y="2654311"/>
            <a:ext cx="3313823" cy="393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Future Market – Early Intervention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A01D2E8-7087-4C4A-8878-2C713F452B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87" t="10013" r="15702" b="9168"/>
          <a:stretch/>
        </p:blipFill>
        <p:spPr>
          <a:xfrm>
            <a:off x="10972926" y="5650536"/>
            <a:ext cx="838074" cy="77929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ADBC8597-53A6-442F-82C2-E22EBDE32C17}"/>
              </a:ext>
            </a:extLst>
          </p:cNvPr>
          <p:cNvGrpSpPr/>
          <p:nvPr/>
        </p:nvGrpSpPr>
        <p:grpSpPr>
          <a:xfrm>
            <a:off x="3047" y="6117970"/>
            <a:ext cx="12188953" cy="740030"/>
            <a:chOff x="3047" y="6117970"/>
            <a:chExt cx="12188953" cy="740030"/>
          </a:xfrm>
        </p:grpSpPr>
        <p:sp>
          <p:nvSpPr>
            <p:cNvPr id="37" name="Google Shape;12;p1">
              <a:extLst>
                <a:ext uri="{FF2B5EF4-FFF2-40B4-BE49-F238E27FC236}">
                  <a16:creationId xmlns:a16="http://schemas.microsoft.com/office/drawing/2014/main" id="{05F64DB8-9249-4C49-B57C-F24DB96D01F8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;p1">
              <a:extLst>
                <a:ext uri="{FF2B5EF4-FFF2-40B4-BE49-F238E27FC236}">
                  <a16:creationId xmlns:a16="http://schemas.microsoft.com/office/drawing/2014/main" id="{5EEF5B35-E529-4981-B5DE-81BAF639F661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4;p1">
              <a:extLst>
                <a:ext uri="{FF2B5EF4-FFF2-40B4-BE49-F238E27FC236}">
                  <a16:creationId xmlns:a16="http://schemas.microsoft.com/office/drawing/2014/main" id="{E2535FE4-4D06-4A4D-B862-D137715CC9B0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00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269">
        <p:fade/>
      </p:transition>
    </mc:Choice>
    <mc:Fallback xmlns="">
      <p:transition spd="med" advTm="53269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9" descr="A group of people around a tabl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b="1735"/>
          <a:stretch/>
        </p:blipFill>
        <p:spPr>
          <a:xfrm>
            <a:off x="763" y="1089402"/>
            <a:ext cx="12188950" cy="5768598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19"/>
          <p:cNvSpPr/>
          <p:nvPr/>
        </p:nvSpPr>
        <p:spPr>
          <a:xfrm>
            <a:off x="-762" y="1018951"/>
            <a:ext cx="12192000" cy="5773735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56111C-0C6D-45A2-AA1C-940344D6E3C9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28" name="Google Shape;12;p1">
              <a:extLst>
                <a:ext uri="{FF2B5EF4-FFF2-40B4-BE49-F238E27FC236}">
                  <a16:creationId xmlns:a16="http://schemas.microsoft.com/office/drawing/2014/main" id="{4483AB18-CB38-48F8-B3E8-0232ED0CC993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3;p1">
              <a:extLst>
                <a:ext uri="{FF2B5EF4-FFF2-40B4-BE49-F238E27FC236}">
                  <a16:creationId xmlns:a16="http://schemas.microsoft.com/office/drawing/2014/main" id="{F384F78B-8D1C-4EF7-8B97-2A72B7D064E3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4;p1">
              <a:extLst>
                <a:ext uri="{FF2B5EF4-FFF2-40B4-BE49-F238E27FC236}">
                  <a16:creationId xmlns:a16="http://schemas.microsoft.com/office/drawing/2014/main" id="{235A8770-DA86-4247-810B-72EB485C21E1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98600D6-0F6B-4F7E-94D5-0E368322C2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  <p:sp>
        <p:nvSpPr>
          <p:cNvPr id="534" name="Google Shape;534;p19"/>
          <p:cNvSpPr txBox="1"/>
          <p:nvPr/>
        </p:nvSpPr>
        <p:spPr>
          <a:xfrm>
            <a:off x="381000" y="6412119"/>
            <a:ext cx="273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9"/>
          <p:cNvSpPr txBox="1">
            <a:spLocks noGrp="1"/>
          </p:cNvSpPr>
          <p:nvPr>
            <p:ph type="title"/>
          </p:nvPr>
        </p:nvSpPr>
        <p:spPr>
          <a:xfrm>
            <a:off x="381000" y="165463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/>
              <a:t>Competition</a:t>
            </a:r>
            <a:endParaRPr/>
          </a:p>
        </p:txBody>
      </p:sp>
      <p:graphicFrame>
        <p:nvGraphicFramePr>
          <p:cNvPr id="537" name="Google Shape;537;p19"/>
          <p:cNvGraphicFramePr/>
          <p:nvPr>
            <p:extLst>
              <p:ext uri="{D42A27DB-BD31-4B8C-83A1-F6EECF244321}">
                <p14:modId xmlns:p14="http://schemas.microsoft.com/office/powerpoint/2010/main" val="3934031444"/>
              </p:ext>
            </p:extLst>
          </p:nvPr>
        </p:nvGraphicFramePr>
        <p:xfrm>
          <a:off x="1755283" y="982320"/>
          <a:ext cx="8107174" cy="5324410"/>
        </p:xfrm>
        <a:graphic>
          <a:graphicData uri="http://schemas.openxmlformats.org/drawingml/2006/table">
            <a:tbl>
              <a:tblPr>
                <a:noFill/>
                <a:tableStyleId>{811F518B-B598-4AB1-9667-8C34290D90E2}</a:tableStyleId>
              </a:tblPr>
              <a:tblGrid>
                <a:gridCol w="2624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7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3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gradFill>
                      <a:gsLst>
                        <a:gs pos="0">
                          <a:srgbClr val="FFFFFF"/>
                        </a:gs>
                        <a:gs pos="100000">
                          <a:srgbClr val="B3B3B3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VBT - </a:t>
                      </a:r>
                      <a:r>
                        <a:rPr lang="en-US" sz="1600" b="1" dirty="0" err="1"/>
                        <a:t>Auctus</a:t>
                      </a:r>
                      <a:endParaRPr sz="1600" b="1" dirty="0"/>
                    </a:p>
                  </a:txBody>
                  <a:tcPr marL="91425" marR="91425" marT="91425" marB="91425" anchor="ctr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100000">
                          <a:schemeClr val="accent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VBT - Zimmer</a:t>
                      </a:r>
                      <a:endParaRPr sz="1600" b="1" dirty="0"/>
                    </a:p>
                  </a:txBody>
                  <a:tcPr marL="91425" marR="91425" marT="91425" marB="91425" anchor="ctr">
                    <a:gradFill>
                      <a:gsLst>
                        <a:gs pos="0">
                          <a:srgbClr val="FFFFFF"/>
                        </a:gs>
                        <a:gs pos="100000">
                          <a:srgbClr val="B3B3B3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</a:rPr>
                        <a:t>FUSION</a:t>
                      </a:r>
                      <a:endParaRPr sz="1600" b="1" dirty="0"/>
                    </a:p>
                  </a:txBody>
                  <a:tcPr marL="91425" marR="91425" marT="91425" marB="91425" anchor="ctr">
                    <a:gradFill>
                      <a:gsLst>
                        <a:gs pos="0">
                          <a:srgbClr val="FFFFFF"/>
                        </a:gs>
                        <a:gs pos="100000">
                          <a:srgbClr val="B3B3B3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</a:rPr>
                        <a:t>BRACING</a:t>
                      </a:r>
                      <a:endParaRPr sz="160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gradFill>
                      <a:gsLst>
                        <a:gs pos="0">
                          <a:srgbClr val="FFFFFF"/>
                        </a:gs>
                        <a:gs pos="100000">
                          <a:srgbClr val="B3B3B3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FDA Approved</a:t>
                      </a:r>
                      <a:endParaRPr dirty="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08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Over-correction Management</a:t>
                      </a:r>
                      <a:endParaRPr sz="16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N/A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N/A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Tether can break under pressure</a:t>
                      </a:r>
                      <a:endParaRPr sz="16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No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</a:rPr>
                        <a:t>Yes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N/A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N/A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Minimally Invasive Surgery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N/A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Full Spinal Motion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Blood Loss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Low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Low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High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N/A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Recovery Time</a:t>
                      </a:r>
                      <a:r>
                        <a:rPr lang="en-US" baseline="30000"/>
                        <a:t>1,2</a:t>
                      </a:r>
                      <a:endParaRPr baseline="300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~6 weeks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</a:rPr>
                        <a:t>~6 weeks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~12 weeks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N/A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Muscle Sparing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N/A</a:t>
                      </a: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39" name="Google Shape;539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11675" y="1904565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88475" y="2448238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88475" y="3655401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59823" y="4094102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59825" y="3644525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88475" y="5656144"/>
            <a:ext cx="545226" cy="545199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9"/>
          <p:cNvSpPr txBox="1"/>
          <p:nvPr/>
        </p:nvSpPr>
        <p:spPr>
          <a:xfrm>
            <a:off x="538850" y="6082875"/>
            <a:ext cx="9672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114175" bIns="91425" anchor="ctr" anchorCtr="0">
            <a:noAutofit/>
          </a:bodyPr>
          <a:lstStyle/>
          <a:p>
            <a:pPr marL="457200" lvl="0" indent="-279400" algn="l" rtl="0">
              <a:lnSpc>
                <a:spcPct val="119047"/>
              </a:lnSpc>
              <a:spcBef>
                <a:spcPts val="2400"/>
              </a:spcBef>
              <a:spcAft>
                <a:spcPts val="0"/>
              </a:spcAft>
              <a:buSzPts val="800"/>
              <a:buAutoNum type="arabicPeriod"/>
            </a:pPr>
            <a:r>
              <a:rPr lang="en-US" sz="800" dirty="0"/>
              <a:t>“Treating Scoliosis with Anterior Scoliosis Correction - a Muscle Sparing Scoliosis Treatment”, Institute for Spine &amp; Scoliosis, https://www.spineandscoliosis.com/procedures/scoliosis-treatment/anterior-scoliosis-correction/</a:t>
            </a:r>
            <a:endParaRPr sz="800" dirty="0"/>
          </a:p>
          <a:p>
            <a:pPr marL="457200" lvl="0" indent="-279400" algn="l" rtl="0">
              <a:lnSpc>
                <a:spcPct val="119047"/>
              </a:lnSpc>
              <a:spcBef>
                <a:spcPts val="0"/>
              </a:spcBef>
              <a:spcAft>
                <a:spcPts val="0"/>
              </a:spcAft>
              <a:buSzPts val="800"/>
              <a:buAutoNum type="arabicPeriod"/>
            </a:pPr>
            <a:r>
              <a:rPr lang="en-US" sz="800" dirty="0"/>
              <a:t>Sherman, John E, “Postoperative Care for Spinal Fusion Surgery”, 2015 10 30, Spine-Health, https://www.spine-health.com/treatment/spinal-fusion/postoperative-care-spinal-fusion-surgery </a:t>
            </a:r>
            <a:endParaRPr sz="800" dirty="0"/>
          </a:p>
        </p:txBody>
      </p:sp>
      <p:pic>
        <p:nvPicPr>
          <p:cNvPr id="546" name="Google Shape;546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88475" y="4159397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59823" y="5656161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9"/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24863" y="1871909"/>
            <a:ext cx="545226" cy="5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38;p19">
            <a:extLst>
              <a:ext uri="{FF2B5EF4-FFF2-40B4-BE49-F238E27FC236}">
                <a16:creationId xmlns:a16="http://schemas.microsoft.com/office/drawing/2014/main" id="{D0DA751F-4CF5-48D8-94F6-523B7EA6F325}"/>
              </a:ext>
            </a:extLst>
          </p:cNvPr>
          <p:cNvPicPr preferRelativeResize="0"/>
          <p:nvPr/>
        </p:nvPicPr>
        <p:blipFill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70701" y="1880603"/>
            <a:ext cx="545226" cy="54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23" descr="A group of people around a tabl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87552"/>
            <a:ext cx="12188950" cy="5870448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3"/>
          <p:cNvSpPr/>
          <p:nvPr/>
        </p:nvSpPr>
        <p:spPr>
          <a:xfrm>
            <a:off x="3050" y="996005"/>
            <a:ext cx="12188950" cy="5690434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35;p11">
            <a:extLst>
              <a:ext uri="{FF2B5EF4-FFF2-40B4-BE49-F238E27FC236}">
                <a16:creationId xmlns:a16="http://schemas.microsoft.com/office/drawing/2014/main" id="{B1EAC895-E38D-4BAD-8F87-070C873F7C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</a:pPr>
            <a:endParaRPr/>
          </a:p>
        </p:txBody>
      </p:sp>
      <p:sp>
        <p:nvSpPr>
          <p:cNvPr id="636" name="Google Shape;636;p23"/>
          <p:cNvSpPr txBox="1">
            <a:spLocks noGrp="1"/>
          </p:cNvSpPr>
          <p:nvPr>
            <p:ph type="title"/>
          </p:nvPr>
        </p:nvSpPr>
        <p:spPr>
          <a:xfrm>
            <a:off x="381000" y="27432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 dirty="0"/>
              <a:t>Regulatory and Clinical</a:t>
            </a:r>
            <a:endParaRPr dirty="0"/>
          </a:p>
        </p:txBody>
      </p:sp>
      <p:sp>
        <p:nvSpPr>
          <p:cNvPr id="640" name="Google Shape;640;p23"/>
          <p:cNvSpPr/>
          <p:nvPr/>
        </p:nvSpPr>
        <p:spPr>
          <a:xfrm>
            <a:off x="1317561" y="787607"/>
            <a:ext cx="9252300" cy="3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00"/>
            </a:pPr>
            <a:endParaRPr sz="1800" dirty="0"/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 dirty="0"/>
              <a:t>Recent clarity on pathway and indications via Zimmer approval.</a:t>
            </a:r>
          </a:p>
          <a:p>
            <a:pPr marL="114300" lvl="1">
              <a:lnSpc>
                <a:spcPct val="150000"/>
              </a:lnSpc>
              <a:buSzPts val="1800"/>
            </a:pPr>
            <a:r>
              <a:rPr lang="en-US" sz="2000" dirty="0"/>
              <a:t>	- HDE pathway is shortest route to commercial use.  </a:t>
            </a:r>
          </a:p>
          <a:p>
            <a:pPr marL="114300" lvl="1">
              <a:lnSpc>
                <a:spcPct val="150000"/>
              </a:lnSpc>
              <a:buSzPts val="1800"/>
            </a:pPr>
            <a:r>
              <a:rPr lang="en-US" sz="2000" dirty="0"/>
              <a:t>	- However </a:t>
            </a:r>
            <a:r>
              <a:rPr lang="en-US" sz="2000" dirty="0" err="1"/>
              <a:t>Denovo</a:t>
            </a:r>
            <a:r>
              <a:rPr lang="en-US" sz="2000" dirty="0"/>
              <a:t> 510k may be preferred pathway with a manageable 	    trial with 30-40 patients and 2 year follow-up</a:t>
            </a:r>
          </a:p>
          <a:p>
            <a:pPr marL="114300" lvl="5">
              <a:lnSpc>
                <a:spcPct val="150000"/>
              </a:lnSpc>
              <a:buSzPts val="1800"/>
            </a:pPr>
            <a:r>
              <a:rPr lang="en-US" sz="2000" dirty="0"/>
              <a:t>	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 dirty="0"/>
              <a:t>FDA making effort to facilitate pediatric approvals (small sample sizes, shorter follow-up, non-randomized trials)</a:t>
            </a:r>
          </a:p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endParaRPr sz="2000" dirty="0"/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 dirty="0"/>
              <a:t>Pursue early feasibility trials on growth modulation and AIS indications</a:t>
            </a:r>
            <a:endParaRPr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3CAC58-F778-4A3B-94C4-B88721C0856D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13" name="Google Shape;12;p1">
              <a:extLst>
                <a:ext uri="{FF2B5EF4-FFF2-40B4-BE49-F238E27FC236}">
                  <a16:creationId xmlns:a16="http://schemas.microsoft.com/office/drawing/2014/main" id="{63D06FE6-67C0-4233-95A3-F0DCD4C5EA93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;p1">
              <a:extLst>
                <a:ext uri="{FF2B5EF4-FFF2-40B4-BE49-F238E27FC236}">
                  <a16:creationId xmlns:a16="http://schemas.microsoft.com/office/drawing/2014/main" id="{F02AE2F3-5F0E-482C-9C56-CDE53AF8C7D8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4;p1">
              <a:extLst>
                <a:ext uri="{FF2B5EF4-FFF2-40B4-BE49-F238E27FC236}">
                  <a16:creationId xmlns:a16="http://schemas.microsoft.com/office/drawing/2014/main" id="{05162EC3-9104-4854-BC85-B8FEEC0E124E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48A1F48-74F1-46B5-8E79-F38522AF3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156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30A5C47-3DBB-4795-9B34-0453D99B50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18430"/>
          <a:stretch/>
        </p:blipFill>
        <p:spPr>
          <a:xfrm>
            <a:off x="-3048" y="987552"/>
            <a:ext cx="12198096" cy="587044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B3305B-E730-49A4-B4CE-A5DD2CFC1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2BE053-E30F-4A1F-8437-CD17BCB4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Timeline to First-In-Man and Financing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1A78B3E-4172-476A-9E01-1370C9FAFF5B}"/>
              </a:ext>
            </a:extLst>
          </p:cNvPr>
          <p:cNvSpPr/>
          <p:nvPr/>
        </p:nvSpPr>
        <p:spPr>
          <a:xfrm>
            <a:off x="-57648" y="2739693"/>
            <a:ext cx="12192000" cy="3984690"/>
          </a:xfrm>
          <a:custGeom>
            <a:avLst/>
            <a:gdLst>
              <a:gd name="connsiteX0" fmla="*/ 0 w 6096000"/>
              <a:gd name="connsiteY0" fmla="*/ 0 h 6858000"/>
              <a:gd name="connsiteX1" fmla="*/ 507580 w 6096000"/>
              <a:gd name="connsiteY1" fmla="*/ 0 h 6858000"/>
              <a:gd name="connsiteX2" fmla="*/ 2488138 w 6096000"/>
              <a:gd name="connsiteY2" fmla="*/ 0 h 6858000"/>
              <a:gd name="connsiteX3" fmla="*/ 6096000 w 6096000"/>
              <a:gd name="connsiteY3" fmla="*/ 0 h 6858000"/>
              <a:gd name="connsiteX4" fmla="*/ 6096000 w 6096000"/>
              <a:gd name="connsiteY4" fmla="*/ 6858000 h 6858000"/>
              <a:gd name="connsiteX5" fmla="*/ 2488138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1CEECF-1FA4-4EA1-BE96-33A8E44F03F3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18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23CD40-F1C2-42AE-83F4-0F954CB7B61B}"/>
              </a:ext>
            </a:extLst>
          </p:cNvPr>
          <p:cNvSpPr/>
          <p:nvPr/>
        </p:nvSpPr>
        <p:spPr>
          <a:xfrm>
            <a:off x="381000" y="3354566"/>
            <a:ext cx="1496742" cy="25699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Complete $2M financing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/>
                </a:solidFill>
              </a:rPr>
              <a:t>Design Freeze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/>
                </a:solidFill>
              </a:rPr>
              <a:t>V&amp;V testing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/>
                </a:solidFill>
              </a:rPr>
              <a:t>Additional in vivo animal tria</a:t>
            </a:r>
            <a:r>
              <a:rPr lang="en-GB" sz="1800" dirty="0">
                <a:solidFill>
                  <a:schemeClr val="accent3"/>
                </a:solidFill>
              </a:rPr>
              <a:t>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505A70-8179-49B6-9A3B-CC350AC61645}"/>
              </a:ext>
            </a:extLst>
          </p:cNvPr>
          <p:cNvSpPr/>
          <p:nvPr/>
        </p:nvSpPr>
        <p:spPr>
          <a:xfrm>
            <a:off x="2049286" y="3038555"/>
            <a:ext cx="1649842" cy="1415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>
              <a:spcBef>
                <a:spcPts val="600"/>
              </a:spcBef>
              <a:buClr>
                <a:schemeClr val="accent3"/>
              </a:buClr>
            </a:pPr>
            <a:endParaRPr lang="en-GB" sz="1200" b="1" dirty="0">
              <a:solidFill>
                <a:schemeClr val="accent3"/>
              </a:solidFill>
            </a:endParaRP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/>
                </a:solidFill>
              </a:rPr>
              <a:t>Identify First-in-man locations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/>
                </a:solidFill>
              </a:rPr>
              <a:t>Submit IDE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F97FD8-5B89-4B63-8B8C-253DF112E65B}"/>
              </a:ext>
            </a:extLst>
          </p:cNvPr>
          <p:cNvSpPr/>
          <p:nvPr/>
        </p:nvSpPr>
        <p:spPr>
          <a:xfrm>
            <a:off x="3781356" y="3274819"/>
            <a:ext cx="1649842" cy="1154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First-in-man</a:t>
            </a:r>
            <a:br>
              <a:rPr lang="en-GB" sz="1600" b="1" dirty="0">
                <a:solidFill>
                  <a:schemeClr val="accent3"/>
                </a:solidFill>
              </a:rPr>
            </a:br>
            <a:r>
              <a:rPr lang="en-GB" sz="1600" b="1" dirty="0">
                <a:solidFill>
                  <a:schemeClr val="accent3"/>
                </a:solidFill>
              </a:rPr>
              <a:t>trial begins</a:t>
            </a: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$10M financing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8CEC2C-5732-4CCE-BE3C-87118CB65BF0}"/>
              </a:ext>
            </a:extLst>
          </p:cNvPr>
          <p:cNvSpPr/>
          <p:nvPr/>
        </p:nvSpPr>
        <p:spPr>
          <a:xfrm>
            <a:off x="5331848" y="3312579"/>
            <a:ext cx="1413009" cy="1154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CE Mark</a:t>
            </a: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3"/>
                </a:solidFill>
              </a:rPr>
              <a:t>Complete enrollment in FIM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14A6C4-AFF3-4225-B7FD-4AB835D7B113}"/>
              </a:ext>
            </a:extLst>
          </p:cNvPr>
          <p:cNvSpPr/>
          <p:nvPr/>
        </p:nvSpPr>
        <p:spPr>
          <a:xfrm>
            <a:off x="6904977" y="3046104"/>
            <a:ext cx="1649842" cy="2139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>
              <a:spcBef>
                <a:spcPts val="600"/>
              </a:spcBef>
              <a:buClr>
                <a:schemeClr val="accent3"/>
              </a:buClr>
            </a:pPr>
            <a:endParaRPr lang="en-GB" sz="1200" b="1" dirty="0">
              <a:solidFill>
                <a:schemeClr val="accent3"/>
              </a:solidFill>
            </a:endParaRP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Commence trial on AIS internal brace patents</a:t>
            </a:r>
          </a:p>
          <a:p>
            <a:pPr>
              <a:spcBef>
                <a:spcPts val="600"/>
              </a:spcBef>
              <a:buClr>
                <a:schemeClr val="accent3"/>
              </a:buClr>
            </a:pPr>
            <a:endParaRPr lang="en-US" dirty="0">
              <a:solidFill>
                <a:schemeClr val="accent3"/>
              </a:solidFill>
            </a:endParaRP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GB" sz="1200" b="1" dirty="0">
              <a:solidFill>
                <a:schemeClr val="accent3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F21BB0-4CB3-4A49-8E9F-9B243B9BFCAF}"/>
              </a:ext>
            </a:extLst>
          </p:cNvPr>
          <p:cNvSpPr/>
          <p:nvPr/>
        </p:nvSpPr>
        <p:spPr>
          <a:xfrm>
            <a:off x="8701778" y="3112391"/>
            <a:ext cx="1649842" cy="1661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>
              <a:spcBef>
                <a:spcPts val="600"/>
              </a:spcBef>
            </a:pPr>
            <a:endParaRPr lang="en-US" sz="1200" b="1" dirty="0">
              <a:solidFill>
                <a:schemeClr val="accent3"/>
              </a:solidFill>
            </a:endParaRP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Continue European cases</a:t>
            </a:r>
          </a:p>
          <a:p>
            <a:pPr marL="182880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</a:rPr>
              <a:t>Prepare HDE submission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5722D8-8987-45D8-9799-0886830B420A}"/>
              </a:ext>
            </a:extLst>
          </p:cNvPr>
          <p:cNvCxnSpPr/>
          <p:nvPr/>
        </p:nvCxnSpPr>
        <p:spPr>
          <a:xfrm>
            <a:off x="2026916" y="3232791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0CB727D-FBAB-4E79-819D-4D5110BA245D}"/>
              </a:ext>
            </a:extLst>
          </p:cNvPr>
          <p:cNvCxnSpPr/>
          <p:nvPr/>
        </p:nvCxnSpPr>
        <p:spPr>
          <a:xfrm>
            <a:off x="3699128" y="3232791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DA3D09-05A3-48D7-9078-7A0A3015D436}"/>
              </a:ext>
            </a:extLst>
          </p:cNvPr>
          <p:cNvCxnSpPr/>
          <p:nvPr/>
        </p:nvCxnSpPr>
        <p:spPr>
          <a:xfrm>
            <a:off x="5327790" y="3312708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F318260-A5E1-4FAC-B603-E2E746B77327}"/>
              </a:ext>
            </a:extLst>
          </p:cNvPr>
          <p:cNvCxnSpPr/>
          <p:nvPr/>
        </p:nvCxnSpPr>
        <p:spPr>
          <a:xfrm>
            <a:off x="6809842" y="3232791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345D333-EE94-4D2B-9C01-4ACC4E4CB45C}"/>
              </a:ext>
            </a:extLst>
          </p:cNvPr>
          <p:cNvCxnSpPr/>
          <p:nvPr/>
        </p:nvCxnSpPr>
        <p:spPr>
          <a:xfrm>
            <a:off x="8533477" y="3232790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62E34E96-EA8E-426C-8E38-9C3DC0DF9A3D}"/>
              </a:ext>
            </a:extLst>
          </p:cNvPr>
          <p:cNvSpPr/>
          <p:nvPr/>
        </p:nvSpPr>
        <p:spPr>
          <a:xfrm>
            <a:off x="0" y="985520"/>
            <a:ext cx="12195048" cy="1889821"/>
          </a:xfrm>
          <a:prstGeom prst="rect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C9F63D1-BE9E-4DF8-88E4-1E292ED064A9}"/>
              </a:ext>
            </a:extLst>
          </p:cNvPr>
          <p:cNvSpPr/>
          <p:nvPr/>
        </p:nvSpPr>
        <p:spPr>
          <a:xfrm>
            <a:off x="381000" y="2015140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H1 2020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BE5819-A24E-4A0A-9359-94922CCFA34C}"/>
              </a:ext>
            </a:extLst>
          </p:cNvPr>
          <p:cNvSpPr/>
          <p:nvPr/>
        </p:nvSpPr>
        <p:spPr>
          <a:xfrm>
            <a:off x="2052060" y="2029428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H2 2020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0F5DF5F-D50C-480F-A70D-E6AA7A9AFF12}"/>
              </a:ext>
            </a:extLst>
          </p:cNvPr>
          <p:cNvSpPr/>
          <p:nvPr/>
        </p:nvSpPr>
        <p:spPr>
          <a:xfrm>
            <a:off x="3694549" y="2015140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H1 2021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F5C8F76-8C53-4EAB-8446-05875649A0D5}"/>
              </a:ext>
            </a:extLst>
          </p:cNvPr>
          <p:cNvSpPr/>
          <p:nvPr/>
        </p:nvSpPr>
        <p:spPr>
          <a:xfrm>
            <a:off x="5265606" y="2015140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H2 2021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2F9F1E2-2C17-4571-87E0-5FD919C18326}"/>
              </a:ext>
            </a:extLst>
          </p:cNvPr>
          <p:cNvSpPr/>
          <p:nvPr/>
        </p:nvSpPr>
        <p:spPr>
          <a:xfrm>
            <a:off x="6850948" y="2015140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H1 2022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8B26C60-2338-44BA-813E-7E492A23EACF}"/>
              </a:ext>
            </a:extLst>
          </p:cNvPr>
          <p:cNvSpPr/>
          <p:nvPr/>
        </p:nvSpPr>
        <p:spPr>
          <a:xfrm>
            <a:off x="8650600" y="2015140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H2 2022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044DCC-0991-4445-874D-55626B13D75A}"/>
              </a:ext>
            </a:extLst>
          </p:cNvPr>
          <p:cNvCxnSpPr>
            <a:cxnSpLocks/>
          </p:cNvCxnSpPr>
          <p:nvPr/>
        </p:nvCxnSpPr>
        <p:spPr>
          <a:xfrm>
            <a:off x="-12195" y="2877372"/>
            <a:ext cx="1219504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FB86D94-08EB-478E-9CA5-C0A164C52F26}"/>
              </a:ext>
            </a:extLst>
          </p:cNvPr>
          <p:cNvSpPr/>
          <p:nvPr/>
        </p:nvSpPr>
        <p:spPr>
          <a:xfrm>
            <a:off x="996465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BD4E7FE-247D-4FD8-92B7-4D68FC71F385}"/>
              </a:ext>
            </a:extLst>
          </p:cNvPr>
          <p:cNvSpPr/>
          <p:nvPr/>
        </p:nvSpPr>
        <p:spPr>
          <a:xfrm>
            <a:off x="2564467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3869C69-FAB1-4DCB-B4D6-1A6F321727D3}"/>
              </a:ext>
            </a:extLst>
          </p:cNvPr>
          <p:cNvSpPr/>
          <p:nvPr/>
        </p:nvSpPr>
        <p:spPr>
          <a:xfrm>
            <a:off x="4289633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94EAE55-BD0D-4AAD-8B13-F9501A42D97F}"/>
              </a:ext>
            </a:extLst>
          </p:cNvPr>
          <p:cNvSpPr/>
          <p:nvPr/>
        </p:nvSpPr>
        <p:spPr>
          <a:xfrm>
            <a:off x="5643329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4D3F50B-0339-4CF3-92E8-C15C92DA06A2}"/>
              </a:ext>
            </a:extLst>
          </p:cNvPr>
          <p:cNvSpPr/>
          <p:nvPr/>
        </p:nvSpPr>
        <p:spPr>
          <a:xfrm>
            <a:off x="7382781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1558820-7B73-4C11-AD39-55D9042A890A}"/>
              </a:ext>
            </a:extLst>
          </p:cNvPr>
          <p:cNvSpPr/>
          <p:nvPr/>
        </p:nvSpPr>
        <p:spPr>
          <a:xfrm>
            <a:off x="9165111" y="2654637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D9AD607-5554-429E-8714-EDDDB3D33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2039" y="2794511"/>
            <a:ext cx="214323" cy="165722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62F40E78-A333-4134-86A8-77F8439E9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4327" y="2794511"/>
            <a:ext cx="214323" cy="165722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5797D779-02EE-443F-B1C2-02B3B8339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9491" y="2794511"/>
            <a:ext cx="214323" cy="165722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0460F299-AE4C-4336-B825-CE82753F9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903" y="2794511"/>
            <a:ext cx="214323" cy="165722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5CEABAD3-FBF5-4930-BD3F-38CD60C53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386" y="2794511"/>
            <a:ext cx="214323" cy="16572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7D67756-AD77-407F-B2A8-BB186CAF45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0C2444E-2637-490E-9AE3-163FFA686760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42" name="Google Shape;12;p1">
              <a:extLst>
                <a:ext uri="{FF2B5EF4-FFF2-40B4-BE49-F238E27FC236}">
                  <a16:creationId xmlns:a16="http://schemas.microsoft.com/office/drawing/2014/main" id="{8707287B-AE4F-425F-B4C6-B37023FF6FEE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;p1">
              <a:extLst>
                <a:ext uri="{FF2B5EF4-FFF2-40B4-BE49-F238E27FC236}">
                  <a16:creationId xmlns:a16="http://schemas.microsoft.com/office/drawing/2014/main" id="{7A88C92C-F341-4C5C-AF9E-3603D09B617D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4;p1">
              <a:extLst>
                <a:ext uri="{FF2B5EF4-FFF2-40B4-BE49-F238E27FC236}">
                  <a16:creationId xmlns:a16="http://schemas.microsoft.com/office/drawing/2014/main" id="{B3ACDCCD-7723-493F-957F-F654D1C1A9A7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2E30B78B-0167-4C52-98B6-AA41D99F3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018A05B-2F51-437A-B54F-68E03DAB543B}"/>
              </a:ext>
            </a:extLst>
          </p:cNvPr>
          <p:cNvSpPr/>
          <p:nvPr/>
        </p:nvSpPr>
        <p:spPr>
          <a:xfrm>
            <a:off x="10336463" y="3131277"/>
            <a:ext cx="1649842" cy="249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numCol="1" rtlCol="0" anchor="t" anchorCtr="0">
            <a:spAutoFit/>
          </a:bodyPr>
          <a:lstStyle/>
          <a:p>
            <a:pPr>
              <a:spcBef>
                <a:spcPts val="600"/>
              </a:spcBef>
              <a:buClr>
                <a:schemeClr val="accent3"/>
              </a:buClr>
            </a:pPr>
            <a:endParaRPr lang="en-GB" sz="1200" b="1" dirty="0">
              <a:solidFill>
                <a:schemeClr val="accent3"/>
              </a:solidFill>
            </a:endParaRP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Initial HDE approval – Growth Modulation</a:t>
            </a: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accent3"/>
                </a:solidFill>
              </a:rPr>
              <a:t>$10M financing</a:t>
            </a:r>
          </a:p>
          <a:p>
            <a:pPr marL="182880" indent="-18288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accent3"/>
              </a:solidFill>
            </a:endParaRPr>
          </a:p>
          <a:p>
            <a:pPr>
              <a:spcBef>
                <a:spcPts val="600"/>
              </a:spcBef>
              <a:buClr>
                <a:schemeClr val="accent3"/>
              </a:buClr>
            </a:pPr>
            <a:endParaRPr lang="en-GB" sz="1200" b="1" dirty="0">
              <a:solidFill>
                <a:schemeClr val="accent3"/>
              </a:solidFill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35518B0A-2EA7-43CF-923D-ACD9BE933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5795" y="2789743"/>
            <a:ext cx="214323" cy="165722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B28C7088-2561-4133-8B62-8D909EBB42E1}"/>
              </a:ext>
            </a:extLst>
          </p:cNvPr>
          <p:cNvSpPr/>
          <p:nvPr/>
        </p:nvSpPr>
        <p:spPr>
          <a:xfrm>
            <a:off x="10731981" y="2678445"/>
            <a:ext cx="445470" cy="445470"/>
          </a:xfrm>
          <a:prstGeom prst="ellipse">
            <a:avLst/>
          </a:prstGeom>
          <a:solidFill>
            <a:srgbClr val="859D8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00271EB8-7050-4475-ABB8-86C738FBB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1538" y="2818320"/>
            <a:ext cx="214323" cy="165722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C0D8AE8-9149-4CAA-B9C8-C3043AA14576}"/>
              </a:ext>
            </a:extLst>
          </p:cNvPr>
          <p:cNvCxnSpPr/>
          <p:nvPr/>
        </p:nvCxnSpPr>
        <p:spPr>
          <a:xfrm>
            <a:off x="10286089" y="3199450"/>
            <a:ext cx="0" cy="198413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CFB5249-A471-456C-BF9C-EB7874D2961A}"/>
              </a:ext>
            </a:extLst>
          </p:cNvPr>
          <p:cNvSpPr/>
          <p:nvPr/>
        </p:nvSpPr>
        <p:spPr>
          <a:xfrm>
            <a:off x="10288908" y="2010375"/>
            <a:ext cx="1645916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H1 2023</a:t>
            </a:r>
          </a:p>
        </p:txBody>
      </p:sp>
    </p:spTree>
    <p:extLst>
      <p:ext uri="{BB962C8B-B14F-4D97-AF65-F5344CB8AC3E}">
        <p14:creationId xmlns:p14="http://schemas.microsoft.com/office/powerpoint/2010/main" val="163369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643">
        <p:fade/>
      </p:transition>
    </mc:Choice>
    <mc:Fallback xmlns="">
      <p:transition spd="med" advTm="14643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23" descr="A group of people around a tabl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87552"/>
            <a:ext cx="12188950" cy="5870448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3"/>
          <p:cNvSpPr/>
          <p:nvPr/>
        </p:nvSpPr>
        <p:spPr>
          <a:xfrm>
            <a:off x="-1525" y="1004185"/>
            <a:ext cx="12192000" cy="5880735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35;p11">
            <a:extLst>
              <a:ext uri="{FF2B5EF4-FFF2-40B4-BE49-F238E27FC236}">
                <a16:creationId xmlns:a16="http://schemas.microsoft.com/office/drawing/2014/main" id="{B1EAC895-E38D-4BAD-8F87-070C873F7C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</a:pPr>
            <a:endParaRPr/>
          </a:p>
        </p:txBody>
      </p:sp>
      <p:sp>
        <p:nvSpPr>
          <p:cNvPr id="636" name="Google Shape;636;p23"/>
          <p:cNvSpPr txBox="1">
            <a:spLocks noGrp="1"/>
          </p:cNvSpPr>
          <p:nvPr>
            <p:ph type="title"/>
          </p:nvPr>
        </p:nvSpPr>
        <p:spPr>
          <a:xfrm>
            <a:off x="381000" y="274320"/>
            <a:ext cx="1143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</a:pPr>
            <a:r>
              <a:rPr lang="en-US" dirty="0"/>
              <a:t>Accomplishments to Date</a:t>
            </a:r>
            <a:endParaRPr dirty="0"/>
          </a:p>
        </p:txBody>
      </p:sp>
      <p:sp>
        <p:nvSpPr>
          <p:cNvPr id="640" name="Google Shape;640;p23"/>
          <p:cNvSpPr/>
          <p:nvPr/>
        </p:nvSpPr>
        <p:spPr>
          <a:xfrm>
            <a:off x="1230475" y="1235656"/>
            <a:ext cx="9252300" cy="3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>
              <a:lnSpc>
                <a:spcPct val="150000"/>
              </a:lnSpc>
              <a:buClr>
                <a:schemeClr val="dk1"/>
              </a:buClr>
              <a:buSzPts val="1800"/>
              <a:buChar char="●"/>
            </a:pPr>
            <a:r>
              <a:rPr lang="en-US" sz="2000" dirty="0">
                <a:solidFill>
                  <a:schemeClr val="dk1"/>
                </a:solidFill>
              </a:rPr>
              <a:t>Successful completion of pilot animal trial</a:t>
            </a:r>
          </a:p>
          <a:p>
            <a:pPr marL="457200" indent="-342900">
              <a:lnSpc>
                <a:spcPct val="150000"/>
              </a:lnSpc>
              <a:buClr>
                <a:schemeClr val="dk1"/>
              </a:buClr>
              <a:buSzPts val="18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</a:rPr>
              <a:t>Fully functional system validated in vivo for 10 weeks with no clinical complications</a:t>
            </a:r>
            <a:endParaRPr lang="en-US" sz="2000" dirty="0"/>
          </a:p>
          <a:p>
            <a:pPr marL="457200" lvl="0" indent="-342900">
              <a:lnSpc>
                <a:spcPct val="150000"/>
              </a:lnSpc>
              <a:buSzPts val="1800"/>
              <a:buChar char="●"/>
            </a:pPr>
            <a:r>
              <a:rPr lang="en-US" sz="2000" dirty="0"/>
              <a:t>Positive dialogue with FDA on regulatory strategy, given recent Zimmer approval</a:t>
            </a:r>
            <a:endParaRPr lang="en-US" sz="2000" dirty="0">
              <a:solidFill>
                <a:schemeClr val="dk1"/>
              </a:solidFill>
            </a:endParaRPr>
          </a:p>
          <a:p>
            <a:pPr marL="457200" lvl="0" indent="-342900">
              <a:lnSpc>
                <a:spcPct val="150000"/>
              </a:lnSpc>
              <a:buClr>
                <a:schemeClr val="dk1"/>
              </a:buClr>
              <a:buSzPts val="1800"/>
              <a:buChar char="●"/>
            </a:pPr>
            <a:r>
              <a:rPr lang="en-US" sz="2000" dirty="0">
                <a:solidFill>
                  <a:schemeClr val="dk1"/>
                </a:solidFill>
              </a:rPr>
              <a:t>Winner and grant recipient of the “Make Your Medical Device Pitch for Kids!” competition hosted by The National Capital Consortium for Pediatric Device Innovation (2019)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3CAC58-F778-4A3B-94C4-B88721C0856D}"/>
              </a:ext>
            </a:extLst>
          </p:cNvPr>
          <p:cNvGrpSpPr/>
          <p:nvPr/>
        </p:nvGrpSpPr>
        <p:grpSpPr>
          <a:xfrm>
            <a:off x="3047" y="5788762"/>
            <a:ext cx="12188953" cy="1069238"/>
            <a:chOff x="3047" y="5788762"/>
            <a:chExt cx="12188953" cy="1069238"/>
          </a:xfrm>
        </p:grpSpPr>
        <p:sp>
          <p:nvSpPr>
            <p:cNvPr id="13" name="Google Shape;12;p1">
              <a:extLst>
                <a:ext uri="{FF2B5EF4-FFF2-40B4-BE49-F238E27FC236}">
                  <a16:creationId xmlns:a16="http://schemas.microsoft.com/office/drawing/2014/main" id="{63D06FE6-67C0-4233-95A3-F0DCD4C5EA93}"/>
                </a:ext>
              </a:extLst>
            </p:cNvPr>
            <p:cNvSpPr/>
            <p:nvPr/>
          </p:nvSpPr>
          <p:spPr>
            <a:xfrm>
              <a:off x="3047" y="6117970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9BC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;p1">
              <a:extLst>
                <a:ext uri="{FF2B5EF4-FFF2-40B4-BE49-F238E27FC236}">
                  <a16:creationId xmlns:a16="http://schemas.microsoft.com/office/drawing/2014/main" id="{F02AE2F3-5F0E-482C-9C56-CDE53AF8C7D8}"/>
                </a:ext>
              </a:extLst>
            </p:cNvPr>
            <p:cNvSpPr/>
            <p:nvPr/>
          </p:nvSpPr>
          <p:spPr>
            <a:xfrm>
              <a:off x="3047" y="6170998"/>
              <a:ext cx="12188953" cy="687002"/>
            </a:xfrm>
            <a:custGeom>
              <a:avLst/>
              <a:gdLst/>
              <a:ahLst/>
              <a:cxnLst/>
              <a:rect l="l" t="t" r="r" b="b"/>
              <a:pathLst>
                <a:path w="9144000" h="515380" extrusionOk="0">
                  <a:moveTo>
                    <a:pt x="0" y="0"/>
                  </a:moveTo>
                  <a:lnTo>
                    <a:pt x="692150" y="75371"/>
                  </a:lnTo>
                  <a:cubicBezTo>
                    <a:pt x="3543202" y="365952"/>
                    <a:pt x="6247612" y="482694"/>
                    <a:pt x="8688127" y="441538"/>
                  </a:cubicBezTo>
                  <a:lnTo>
                    <a:pt x="9144000" y="430020"/>
                  </a:lnTo>
                  <a:lnTo>
                    <a:pt x="9144000" y="515380"/>
                  </a:lnTo>
                  <a:lnTo>
                    <a:pt x="0" y="515380"/>
                  </a:lnTo>
                  <a:close/>
                </a:path>
              </a:pathLst>
            </a:custGeom>
            <a:solidFill>
              <a:srgbClr val="37A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4;p1">
              <a:extLst>
                <a:ext uri="{FF2B5EF4-FFF2-40B4-BE49-F238E27FC236}">
                  <a16:creationId xmlns:a16="http://schemas.microsoft.com/office/drawing/2014/main" id="{05162EC3-9104-4854-BC85-B8FEEC0E124E}"/>
                </a:ext>
              </a:extLst>
            </p:cNvPr>
            <p:cNvSpPr txBox="1"/>
            <p:nvPr/>
          </p:nvSpPr>
          <p:spPr>
            <a:xfrm>
              <a:off x="381000" y="6412119"/>
              <a:ext cx="273898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US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fld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48A1F48-74F1-46B5-8E79-F38522AF3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87" t="10013" r="15702" b="9168"/>
            <a:stretch/>
          </p:blipFill>
          <p:spPr>
            <a:xfrm>
              <a:off x="10972926" y="5788762"/>
              <a:ext cx="838074" cy="77929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 descr="A person taking a selfie&#10;&#10;Description generated with high confidence">
            <a:extLst>
              <a:ext uri="{FF2B5EF4-FFF2-40B4-BE49-F238E27FC236}">
                <a16:creationId xmlns:a16="http://schemas.microsoft.com/office/drawing/2014/main" id="{26836AD4-9A85-46DA-BDD1-A8F4A7AAB3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429" r="-34"/>
          <a:stretch/>
        </p:blipFill>
        <p:spPr>
          <a:xfrm>
            <a:off x="-1" y="896582"/>
            <a:ext cx="12188953" cy="5961418"/>
          </a:xfrm>
          <a:prstGeom prst="rect">
            <a:avLst/>
          </a:prstGeom>
        </p:spPr>
      </p:pic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9D15A84-57EE-47CF-987A-27D4C8CC6AF2}"/>
              </a:ext>
            </a:extLst>
          </p:cNvPr>
          <p:cNvSpPr/>
          <p:nvPr/>
        </p:nvSpPr>
        <p:spPr>
          <a:xfrm>
            <a:off x="-6029" y="937148"/>
            <a:ext cx="12192000" cy="5961418"/>
          </a:xfrm>
          <a:custGeom>
            <a:avLst/>
            <a:gdLst>
              <a:gd name="connsiteX0" fmla="*/ 0 w 6096000"/>
              <a:gd name="connsiteY0" fmla="*/ 0 h 6858000"/>
              <a:gd name="connsiteX1" fmla="*/ 507580 w 6096000"/>
              <a:gd name="connsiteY1" fmla="*/ 0 h 6858000"/>
              <a:gd name="connsiteX2" fmla="*/ 2488138 w 6096000"/>
              <a:gd name="connsiteY2" fmla="*/ 0 h 6858000"/>
              <a:gd name="connsiteX3" fmla="*/ 6096000 w 6096000"/>
              <a:gd name="connsiteY3" fmla="*/ 0 h 6858000"/>
              <a:gd name="connsiteX4" fmla="*/ 6096000 w 6096000"/>
              <a:gd name="connsiteY4" fmla="*/ 6858000 h 6858000"/>
              <a:gd name="connsiteX5" fmla="*/ 2488138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07580" y="0"/>
                </a:lnTo>
                <a:lnTo>
                  <a:pt x="2488138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24881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789824-69E9-4503-8A61-AAB67561AF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764243-55D8-4D59-9407-C795737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for Investment</a:t>
            </a: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B0C7763C-DEEE-433A-9C16-C0D1C035B8B2}"/>
              </a:ext>
            </a:extLst>
          </p:cNvPr>
          <p:cNvSpPr/>
          <p:nvPr/>
        </p:nvSpPr>
        <p:spPr>
          <a:xfrm>
            <a:off x="695097" y="1185830"/>
            <a:ext cx="4952569" cy="4952564"/>
          </a:xfrm>
          <a:prstGeom prst="arc">
            <a:avLst>
              <a:gd name="adj1" fmla="val 19372699"/>
              <a:gd name="adj2" fmla="val 198457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39F72-9CE5-40DB-BBF8-4AF5C9A06E26}"/>
              </a:ext>
            </a:extLst>
          </p:cNvPr>
          <p:cNvSpPr/>
          <p:nvPr/>
        </p:nvSpPr>
        <p:spPr>
          <a:xfrm>
            <a:off x="6785948" y="1553409"/>
            <a:ext cx="5025051" cy="646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/>
          <a:p>
            <a:pPr marL="0" lvl="1"/>
            <a:r>
              <a:rPr lang="en-US" sz="1800" b="1" dirty="0"/>
              <a:t>Vertebral Body Tethering procedure </a:t>
            </a:r>
            <a:br>
              <a:rPr lang="en-US" dirty="0"/>
            </a:br>
            <a:r>
              <a:rPr lang="en-US" dirty="0"/>
              <a:t>– </a:t>
            </a:r>
            <a:r>
              <a:rPr lang="en-US" sz="1800" b="1" dirty="0">
                <a:solidFill>
                  <a:schemeClr val="tx1"/>
                </a:solidFill>
              </a:rPr>
              <a:t>potential non-fusion game-changer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E5C150-0C8E-4248-9C4A-4A9C7457E005}"/>
              </a:ext>
            </a:extLst>
          </p:cNvPr>
          <p:cNvSpPr/>
          <p:nvPr/>
        </p:nvSpPr>
        <p:spPr>
          <a:xfrm>
            <a:off x="7193892" y="2752819"/>
            <a:ext cx="3365655" cy="646331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lvl="1"/>
            <a:r>
              <a:rPr lang="en-US" sz="1800" b="1" dirty="0">
                <a:solidFill>
                  <a:schemeClr val="tx1"/>
                </a:solidFill>
              </a:rPr>
              <a:t>Dynamic system is the key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01B879-3E83-4E92-9B00-A296E879581E}"/>
              </a:ext>
            </a:extLst>
          </p:cNvPr>
          <p:cNvSpPr/>
          <p:nvPr/>
        </p:nvSpPr>
        <p:spPr>
          <a:xfrm>
            <a:off x="6785949" y="5164741"/>
            <a:ext cx="3811246" cy="646331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lvl="1"/>
            <a:r>
              <a:rPr lang="en-US" sz="1800" dirty="0"/>
              <a:t>$</a:t>
            </a:r>
            <a:r>
              <a:rPr lang="en-US" sz="1800" b="1" dirty="0">
                <a:solidFill>
                  <a:schemeClr val="tx1"/>
                </a:solidFill>
              </a:rPr>
              <a:t>20-30M total capital</a:t>
            </a:r>
          </a:p>
          <a:p>
            <a:pPr marL="0" lvl="1"/>
            <a:endParaRPr lang="en-US" sz="1800" dirty="0"/>
          </a:p>
          <a:p>
            <a:pPr marL="0" lvl="1"/>
            <a:r>
              <a:rPr lang="en-US" sz="1800" dirty="0"/>
              <a:t>$</a:t>
            </a:r>
            <a:r>
              <a:rPr lang="en-US" sz="1800" b="1" dirty="0"/>
              <a:t>200-$600M Exit within 5 years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D6C3ACC-EAB5-4DCF-9615-C75CF831687E}"/>
              </a:ext>
            </a:extLst>
          </p:cNvPr>
          <p:cNvSpPr/>
          <p:nvPr/>
        </p:nvSpPr>
        <p:spPr>
          <a:xfrm>
            <a:off x="920214" y="1410947"/>
            <a:ext cx="4502335" cy="4502331"/>
          </a:xfrm>
          <a:prstGeom prst="arc">
            <a:avLst>
              <a:gd name="adj1" fmla="val 12964057"/>
              <a:gd name="adj2" fmla="val 5364892"/>
            </a:avLst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624254B-8E91-41D2-92C7-B92D87FA23F0}"/>
              </a:ext>
            </a:extLst>
          </p:cNvPr>
          <p:cNvSpPr/>
          <p:nvPr/>
        </p:nvSpPr>
        <p:spPr>
          <a:xfrm>
            <a:off x="7193892" y="3952229"/>
            <a:ext cx="4531383" cy="646331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lvl="1"/>
            <a:r>
              <a:rPr lang="en-US" sz="1800" b="1" dirty="0">
                <a:solidFill>
                  <a:schemeClr val="tx1"/>
                </a:solidFill>
              </a:rPr>
              <a:t>Experienced team with a previous successful exit in the spinal implant market</a:t>
            </a:r>
            <a:endParaRPr lang="en-GB" sz="1800" b="1" dirty="0">
              <a:solidFill>
                <a:schemeClr val="tx1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2B41D6-D95E-40C2-8208-21A971B7ACE6}"/>
              </a:ext>
            </a:extLst>
          </p:cNvPr>
          <p:cNvCxnSpPr>
            <a:cxnSpLocks/>
            <a:stCxn id="32" idx="2"/>
          </p:cNvCxnSpPr>
          <p:nvPr/>
        </p:nvCxnSpPr>
        <p:spPr>
          <a:xfrm flipH="1">
            <a:off x="5576354" y="4275394"/>
            <a:ext cx="4104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E690347-B32D-407A-B85A-0594B0C3B945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5576354" y="3075984"/>
            <a:ext cx="4104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AC65C3-29EB-4F19-AF0D-037CDA6E0BA5}"/>
              </a:ext>
            </a:extLst>
          </p:cNvPr>
          <p:cNvCxnSpPr>
            <a:cxnSpLocks/>
            <a:stCxn id="5" idx="0"/>
            <a:endCxn id="8" idx="2"/>
          </p:cNvCxnSpPr>
          <p:nvPr/>
        </p:nvCxnSpPr>
        <p:spPr>
          <a:xfrm flipV="1">
            <a:off x="5145860" y="1876574"/>
            <a:ext cx="394927" cy="291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F0037E7-689E-4D01-9929-E16E5144B776}"/>
              </a:ext>
            </a:extLst>
          </p:cNvPr>
          <p:cNvGrpSpPr/>
          <p:nvPr/>
        </p:nvGrpSpPr>
        <p:grpSpPr>
          <a:xfrm>
            <a:off x="5540787" y="1430525"/>
            <a:ext cx="892098" cy="892098"/>
            <a:chOff x="5540787" y="1430525"/>
            <a:chExt cx="892098" cy="89209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4D894F2-F023-486F-9197-304C6C4190B3}"/>
                </a:ext>
              </a:extLst>
            </p:cNvPr>
            <p:cNvSpPr/>
            <p:nvPr/>
          </p:nvSpPr>
          <p:spPr>
            <a:xfrm>
              <a:off x="5540787" y="1430525"/>
              <a:ext cx="892098" cy="892098"/>
            </a:xfrm>
            <a:prstGeom prst="ellipse">
              <a:avLst/>
            </a:prstGeom>
            <a:solidFill>
              <a:srgbClr val="859D8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57" name="Group 4">
              <a:extLst>
                <a:ext uri="{FF2B5EF4-FFF2-40B4-BE49-F238E27FC236}">
                  <a16:creationId xmlns:a16="http://schemas.microsoft.com/office/drawing/2014/main" id="{40409926-B82B-4B97-B420-A0A1254029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27617" y="1645344"/>
              <a:ext cx="518438" cy="462460"/>
              <a:chOff x="1605" y="174"/>
              <a:chExt cx="4464" cy="3982"/>
            </a:xfrm>
            <a:solidFill>
              <a:schemeClr val="bg1"/>
            </a:solidFill>
          </p:grpSpPr>
          <p:sp>
            <p:nvSpPr>
              <p:cNvPr id="59" name="Freeform 5">
                <a:extLst>
                  <a:ext uri="{FF2B5EF4-FFF2-40B4-BE49-F238E27FC236}">
                    <a16:creationId xmlns:a16="http://schemas.microsoft.com/office/drawing/2014/main" id="{C29B0EA5-52B1-46B3-A906-1898B67BB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0" y="921"/>
                <a:ext cx="4289" cy="3235"/>
              </a:xfrm>
              <a:custGeom>
                <a:avLst/>
                <a:gdLst>
                  <a:gd name="T0" fmla="*/ 1030 w 2281"/>
                  <a:gd name="T1" fmla="*/ 599 h 1722"/>
                  <a:gd name="T2" fmla="*/ 874 w 2281"/>
                  <a:gd name="T3" fmla="*/ 562 h 1722"/>
                  <a:gd name="T4" fmla="*/ 662 w 2281"/>
                  <a:gd name="T5" fmla="*/ 402 h 1722"/>
                  <a:gd name="T6" fmla="*/ 580 w 2281"/>
                  <a:gd name="T7" fmla="*/ 699 h 1722"/>
                  <a:gd name="T8" fmla="*/ 431 w 2281"/>
                  <a:gd name="T9" fmla="*/ 811 h 1722"/>
                  <a:gd name="T10" fmla="*/ 89 w 2281"/>
                  <a:gd name="T11" fmla="*/ 603 h 1722"/>
                  <a:gd name="T12" fmla="*/ 71 w 2281"/>
                  <a:gd name="T13" fmla="*/ 889 h 1722"/>
                  <a:gd name="T14" fmla="*/ 59 w 2281"/>
                  <a:gd name="T15" fmla="*/ 1004 h 1722"/>
                  <a:gd name="T16" fmla="*/ 197 w 2281"/>
                  <a:gd name="T17" fmla="*/ 1168 h 1722"/>
                  <a:gd name="T18" fmla="*/ 383 w 2281"/>
                  <a:gd name="T19" fmla="*/ 1213 h 1722"/>
                  <a:gd name="T20" fmla="*/ 428 w 2281"/>
                  <a:gd name="T21" fmla="*/ 1626 h 1722"/>
                  <a:gd name="T22" fmla="*/ 766 w 2281"/>
                  <a:gd name="T23" fmla="*/ 1611 h 1722"/>
                  <a:gd name="T24" fmla="*/ 707 w 2281"/>
                  <a:gd name="T25" fmla="*/ 1179 h 1722"/>
                  <a:gd name="T26" fmla="*/ 722 w 2281"/>
                  <a:gd name="T27" fmla="*/ 926 h 1722"/>
                  <a:gd name="T28" fmla="*/ 815 w 2281"/>
                  <a:gd name="T29" fmla="*/ 1090 h 1722"/>
                  <a:gd name="T30" fmla="*/ 1068 w 2281"/>
                  <a:gd name="T31" fmla="*/ 1429 h 1722"/>
                  <a:gd name="T32" fmla="*/ 1324 w 2281"/>
                  <a:gd name="T33" fmla="*/ 1205 h 1722"/>
                  <a:gd name="T34" fmla="*/ 1153 w 2281"/>
                  <a:gd name="T35" fmla="*/ 818 h 1722"/>
                  <a:gd name="T36" fmla="*/ 1362 w 2281"/>
                  <a:gd name="T37" fmla="*/ 740 h 1722"/>
                  <a:gd name="T38" fmla="*/ 1391 w 2281"/>
                  <a:gd name="T39" fmla="*/ 1109 h 1722"/>
                  <a:gd name="T40" fmla="*/ 1730 w 2281"/>
                  <a:gd name="T41" fmla="*/ 1094 h 1722"/>
                  <a:gd name="T42" fmla="*/ 1693 w 2281"/>
                  <a:gd name="T43" fmla="*/ 718 h 1722"/>
                  <a:gd name="T44" fmla="*/ 1737 w 2281"/>
                  <a:gd name="T45" fmla="*/ 483 h 1722"/>
                  <a:gd name="T46" fmla="*/ 1797 w 2281"/>
                  <a:gd name="T47" fmla="*/ 643 h 1722"/>
                  <a:gd name="T48" fmla="*/ 2039 w 2281"/>
                  <a:gd name="T49" fmla="*/ 949 h 1722"/>
                  <a:gd name="T50" fmla="*/ 2258 w 2281"/>
                  <a:gd name="T51" fmla="*/ 740 h 1722"/>
                  <a:gd name="T52" fmla="*/ 2102 w 2281"/>
                  <a:gd name="T53" fmla="*/ 383 h 1722"/>
                  <a:gd name="T54" fmla="*/ 2050 w 2281"/>
                  <a:gd name="T55" fmla="*/ 208 h 1722"/>
                  <a:gd name="T56" fmla="*/ 1868 w 2281"/>
                  <a:gd name="T57" fmla="*/ 164 h 1722"/>
                  <a:gd name="T58" fmla="*/ 1663 w 2281"/>
                  <a:gd name="T59" fmla="*/ 11 h 1722"/>
                  <a:gd name="T60" fmla="*/ 1585 w 2281"/>
                  <a:gd name="T61" fmla="*/ 279 h 1722"/>
                  <a:gd name="T62" fmla="*/ 1421 w 2281"/>
                  <a:gd name="T63" fmla="*/ 383 h 1722"/>
                  <a:gd name="T64" fmla="*/ 1116 w 2281"/>
                  <a:gd name="T65" fmla="*/ 242 h 1722"/>
                  <a:gd name="T66" fmla="*/ 1083 w 2281"/>
                  <a:gd name="T67" fmla="*/ 457 h 1722"/>
                  <a:gd name="T68" fmla="*/ 1079 w 2281"/>
                  <a:gd name="T69" fmla="*/ 554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81" h="1722">
                    <a:moveTo>
                      <a:pt x="1060" y="577"/>
                    </a:moveTo>
                    <a:cubicBezTo>
                      <a:pt x="1053" y="584"/>
                      <a:pt x="1042" y="595"/>
                      <a:pt x="1030" y="599"/>
                    </a:cubicBezTo>
                    <a:cubicBezTo>
                      <a:pt x="1008" y="610"/>
                      <a:pt x="978" y="614"/>
                      <a:pt x="952" y="606"/>
                    </a:cubicBezTo>
                    <a:cubicBezTo>
                      <a:pt x="923" y="603"/>
                      <a:pt x="893" y="584"/>
                      <a:pt x="874" y="562"/>
                    </a:cubicBezTo>
                    <a:cubicBezTo>
                      <a:pt x="830" y="506"/>
                      <a:pt x="837" y="413"/>
                      <a:pt x="740" y="394"/>
                    </a:cubicBezTo>
                    <a:cubicBezTo>
                      <a:pt x="714" y="390"/>
                      <a:pt x="688" y="394"/>
                      <a:pt x="662" y="402"/>
                    </a:cubicBezTo>
                    <a:cubicBezTo>
                      <a:pt x="610" y="420"/>
                      <a:pt x="524" y="461"/>
                      <a:pt x="517" y="528"/>
                    </a:cubicBezTo>
                    <a:cubicBezTo>
                      <a:pt x="510" y="588"/>
                      <a:pt x="569" y="636"/>
                      <a:pt x="580" y="699"/>
                    </a:cubicBezTo>
                    <a:cubicBezTo>
                      <a:pt x="584" y="736"/>
                      <a:pt x="569" y="777"/>
                      <a:pt x="539" y="800"/>
                    </a:cubicBezTo>
                    <a:cubicBezTo>
                      <a:pt x="510" y="822"/>
                      <a:pt x="465" y="826"/>
                      <a:pt x="431" y="811"/>
                    </a:cubicBezTo>
                    <a:cubicBezTo>
                      <a:pt x="361" y="777"/>
                      <a:pt x="346" y="681"/>
                      <a:pt x="290" y="625"/>
                    </a:cubicBezTo>
                    <a:cubicBezTo>
                      <a:pt x="238" y="573"/>
                      <a:pt x="149" y="562"/>
                      <a:pt x="89" y="603"/>
                    </a:cubicBezTo>
                    <a:cubicBezTo>
                      <a:pt x="26" y="643"/>
                      <a:pt x="0" y="725"/>
                      <a:pt x="26" y="796"/>
                    </a:cubicBezTo>
                    <a:cubicBezTo>
                      <a:pt x="37" y="830"/>
                      <a:pt x="59" y="856"/>
                      <a:pt x="71" y="889"/>
                    </a:cubicBezTo>
                    <a:cubicBezTo>
                      <a:pt x="78" y="915"/>
                      <a:pt x="78" y="949"/>
                      <a:pt x="63" y="967"/>
                    </a:cubicBezTo>
                    <a:cubicBezTo>
                      <a:pt x="56" y="978"/>
                      <a:pt x="52" y="993"/>
                      <a:pt x="59" y="1004"/>
                    </a:cubicBezTo>
                    <a:cubicBezTo>
                      <a:pt x="149" y="1161"/>
                      <a:pt x="149" y="1161"/>
                      <a:pt x="149" y="1161"/>
                    </a:cubicBezTo>
                    <a:cubicBezTo>
                      <a:pt x="160" y="1179"/>
                      <a:pt x="182" y="1183"/>
                      <a:pt x="197" y="1168"/>
                    </a:cubicBezTo>
                    <a:cubicBezTo>
                      <a:pt x="219" y="1146"/>
                      <a:pt x="249" y="1131"/>
                      <a:pt x="283" y="1131"/>
                    </a:cubicBezTo>
                    <a:cubicBezTo>
                      <a:pt x="327" y="1131"/>
                      <a:pt x="372" y="1164"/>
                      <a:pt x="383" y="1213"/>
                    </a:cubicBezTo>
                    <a:cubicBezTo>
                      <a:pt x="394" y="1261"/>
                      <a:pt x="365" y="1309"/>
                      <a:pt x="320" y="1321"/>
                    </a:cubicBezTo>
                    <a:cubicBezTo>
                      <a:pt x="428" y="1626"/>
                      <a:pt x="428" y="1626"/>
                      <a:pt x="428" y="1626"/>
                    </a:cubicBezTo>
                    <a:cubicBezTo>
                      <a:pt x="450" y="1689"/>
                      <a:pt x="528" y="1722"/>
                      <a:pt x="588" y="1685"/>
                    </a:cubicBezTo>
                    <a:cubicBezTo>
                      <a:pt x="644" y="1652"/>
                      <a:pt x="703" y="1629"/>
                      <a:pt x="766" y="1611"/>
                    </a:cubicBezTo>
                    <a:cubicBezTo>
                      <a:pt x="830" y="1592"/>
                      <a:pt x="863" y="1525"/>
                      <a:pt x="841" y="1466"/>
                    </a:cubicBezTo>
                    <a:cubicBezTo>
                      <a:pt x="804" y="1365"/>
                      <a:pt x="759" y="1272"/>
                      <a:pt x="707" y="1179"/>
                    </a:cubicBezTo>
                    <a:cubicBezTo>
                      <a:pt x="684" y="1142"/>
                      <a:pt x="662" y="1105"/>
                      <a:pt x="655" y="1060"/>
                    </a:cubicBezTo>
                    <a:cubicBezTo>
                      <a:pt x="647" y="1008"/>
                      <a:pt x="673" y="949"/>
                      <a:pt x="722" y="926"/>
                    </a:cubicBezTo>
                    <a:cubicBezTo>
                      <a:pt x="770" y="900"/>
                      <a:pt x="837" y="915"/>
                      <a:pt x="863" y="960"/>
                    </a:cubicBezTo>
                    <a:cubicBezTo>
                      <a:pt x="889" y="1004"/>
                      <a:pt x="867" y="1075"/>
                      <a:pt x="815" y="1090"/>
                    </a:cubicBezTo>
                    <a:cubicBezTo>
                      <a:pt x="911" y="1369"/>
                      <a:pt x="911" y="1369"/>
                      <a:pt x="911" y="1369"/>
                    </a:cubicBezTo>
                    <a:cubicBezTo>
                      <a:pt x="934" y="1432"/>
                      <a:pt x="1008" y="1466"/>
                      <a:pt x="1068" y="1429"/>
                    </a:cubicBezTo>
                    <a:cubicBezTo>
                      <a:pt x="1123" y="1395"/>
                      <a:pt x="1187" y="1369"/>
                      <a:pt x="1250" y="1350"/>
                    </a:cubicBezTo>
                    <a:cubicBezTo>
                      <a:pt x="1310" y="1332"/>
                      <a:pt x="1343" y="1269"/>
                      <a:pt x="1324" y="1205"/>
                    </a:cubicBezTo>
                    <a:cubicBezTo>
                      <a:pt x="1295" y="1116"/>
                      <a:pt x="1254" y="1030"/>
                      <a:pt x="1205" y="949"/>
                    </a:cubicBezTo>
                    <a:cubicBezTo>
                      <a:pt x="1179" y="908"/>
                      <a:pt x="1153" y="863"/>
                      <a:pt x="1153" y="818"/>
                    </a:cubicBezTo>
                    <a:cubicBezTo>
                      <a:pt x="1153" y="770"/>
                      <a:pt x="1187" y="718"/>
                      <a:pt x="1231" y="699"/>
                    </a:cubicBezTo>
                    <a:cubicBezTo>
                      <a:pt x="1280" y="681"/>
                      <a:pt x="1339" y="696"/>
                      <a:pt x="1362" y="740"/>
                    </a:cubicBezTo>
                    <a:cubicBezTo>
                      <a:pt x="1388" y="785"/>
                      <a:pt x="1358" y="852"/>
                      <a:pt x="1310" y="856"/>
                    </a:cubicBezTo>
                    <a:cubicBezTo>
                      <a:pt x="1391" y="1109"/>
                      <a:pt x="1391" y="1109"/>
                      <a:pt x="1391" y="1109"/>
                    </a:cubicBezTo>
                    <a:cubicBezTo>
                      <a:pt x="1414" y="1176"/>
                      <a:pt x="1488" y="1205"/>
                      <a:pt x="1548" y="1172"/>
                    </a:cubicBezTo>
                    <a:cubicBezTo>
                      <a:pt x="1607" y="1138"/>
                      <a:pt x="1667" y="1112"/>
                      <a:pt x="1730" y="1094"/>
                    </a:cubicBezTo>
                    <a:cubicBezTo>
                      <a:pt x="1789" y="1075"/>
                      <a:pt x="1819" y="1012"/>
                      <a:pt x="1801" y="952"/>
                    </a:cubicBezTo>
                    <a:cubicBezTo>
                      <a:pt x="1771" y="870"/>
                      <a:pt x="1737" y="792"/>
                      <a:pt x="1693" y="718"/>
                    </a:cubicBezTo>
                    <a:cubicBezTo>
                      <a:pt x="1670" y="681"/>
                      <a:pt x="1648" y="640"/>
                      <a:pt x="1644" y="599"/>
                    </a:cubicBezTo>
                    <a:cubicBezTo>
                      <a:pt x="1644" y="547"/>
                      <a:pt x="1685" y="495"/>
                      <a:pt x="1737" y="483"/>
                    </a:cubicBezTo>
                    <a:cubicBezTo>
                      <a:pt x="1782" y="476"/>
                      <a:pt x="1830" y="498"/>
                      <a:pt x="1849" y="539"/>
                    </a:cubicBezTo>
                    <a:cubicBezTo>
                      <a:pt x="1868" y="580"/>
                      <a:pt x="1842" y="636"/>
                      <a:pt x="1797" y="643"/>
                    </a:cubicBezTo>
                    <a:cubicBezTo>
                      <a:pt x="1882" y="889"/>
                      <a:pt x="1882" y="889"/>
                      <a:pt x="1882" y="889"/>
                    </a:cubicBezTo>
                    <a:cubicBezTo>
                      <a:pt x="1905" y="952"/>
                      <a:pt x="1979" y="982"/>
                      <a:pt x="2039" y="949"/>
                    </a:cubicBezTo>
                    <a:cubicBezTo>
                      <a:pt x="2083" y="923"/>
                      <a:pt x="2132" y="904"/>
                      <a:pt x="2184" y="885"/>
                    </a:cubicBezTo>
                    <a:cubicBezTo>
                      <a:pt x="2247" y="867"/>
                      <a:pt x="2281" y="800"/>
                      <a:pt x="2258" y="740"/>
                    </a:cubicBezTo>
                    <a:cubicBezTo>
                      <a:pt x="2225" y="655"/>
                      <a:pt x="2188" y="569"/>
                      <a:pt x="2143" y="487"/>
                    </a:cubicBezTo>
                    <a:cubicBezTo>
                      <a:pt x="2124" y="454"/>
                      <a:pt x="2106" y="420"/>
                      <a:pt x="2102" y="383"/>
                    </a:cubicBezTo>
                    <a:cubicBezTo>
                      <a:pt x="2102" y="357"/>
                      <a:pt x="2109" y="327"/>
                      <a:pt x="2102" y="301"/>
                    </a:cubicBezTo>
                    <a:cubicBezTo>
                      <a:pt x="2091" y="260"/>
                      <a:pt x="2083" y="249"/>
                      <a:pt x="2050" y="208"/>
                    </a:cubicBezTo>
                    <a:cubicBezTo>
                      <a:pt x="2035" y="190"/>
                      <a:pt x="2013" y="182"/>
                      <a:pt x="1994" y="190"/>
                    </a:cubicBezTo>
                    <a:cubicBezTo>
                      <a:pt x="1953" y="204"/>
                      <a:pt x="1901" y="193"/>
                      <a:pt x="1868" y="164"/>
                    </a:cubicBezTo>
                    <a:cubicBezTo>
                      <a:pt x="1815" y="108"/>
                      <a:pt x="1815" y="7"/>
                      <a:pt x="1722" y="0"/>
                    </a:cubicBezTo>
                    <a:cubicBezTo>
                      <a:pt x="1704" y="0"/>
                      <a:pt x="1682" y="4"/>
                      <a:pt x="1663" y="11"/>
                    </a:cubicBezTo>
                    <a:cubicBezTo>
                      <a:pt x="1615" y="30"/>
                      <a:pt x="1540" y="59"/>
                      <a:pt x="1533" y="119"/>
                    </a:cubicBezTo>
                    <a:cubicBezTo>
                      <a:pt x="1525" y="175"/>
                      <a:pt x="1577" y="223"/>
                      <a:pt x="1585" y="279"/>
                    </a:cubicBezTo>
                    <a:cubicBezTo>
                      <a:pt x="1592" y="320"/>
                      <a:pt x="1570" y="364"/>
                      <a:pt x="1536" y="387"/>
                    </a:cubicBezTo>
                    <a:cubicBezTo>
                      <a:pt x="1503" y="409"/>
                      <a:pt x="1455" y="405"/>
                      <a:pt x="1421" y="383"/>
                    </a:cubicBezTo>
                    <a:cubicBezTo>
                      <a:pt x="1362" y="342"/>
                      <a:pt x="1354" y="245"/>
                      <a:pt x="1291" y="208"/>
                    </a:cubicBezTo>
                    <a:cubicBezTo>
                      <a:pt x="1235" y="178"/>
                      <a:pt x="1168" y="204"/>
                      <a:pt x="1116" y="242"/>
                    </a:cubicBezTo>
                    <a:cubicBezTo>
                      <a:pt x="1071" y="271"/>
                      <a:pt x="1030" y="320"/>
                      <a:pt x="1038" y="372"/>
                    </a:cubicBezTo>
                    <a:cubicBezTo>
                      <a:pt x="1042" y="405"/>
                      <a:pt x="1068" y="428"/>
                      <a:pt x="1083" y="457"/>
                    </a:cubicBezTo>
                    <a:cubicBezTo>
                      <a:pt x="1090" y="472"/>
                      <a:pt x="1097" y="487"/>
                      <a:pt x="1097" y="506"/>
                    </a:cubicBezTo>
                    <a:cubicBezTo>
                      <a:pt x="1097" y="524"/>
                      <a:pt x="1090" y="539"/>
                      <a:pt x="1079" y="554"/>
                    </a:cubicBezTo>
                    <a:cubicBezTo>
                      <a:pt x="1071" y="565"/>
                      <a:pt x="1064" y="569"/>
                      <a:pt x="1060" y="5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6">
                <a:extLst>
                  <a:ext uri="{FF2B5EF4-FFF2-40B4-BE49-F238E27FC236}">
                    <a16:creationId xmlns:a16="http://schemas.microsoft.com/office/drawing/2014/main" id="{ED874B01-90BF-41C3-80E2-A6C7457A8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" y="978"/>
                <a:ext cx="1155" cy="1320"/>
              </a:xfrm>
              <a:custGeom>
                <a:avLst/>
                <a:gdLst>
                  <a:gd name="T0" fmla="*/ 595 w 614"/>
                  <a:gd name="T1" fmla="*/ 279 h 703"/>
                  <a:gd name="T2" fmla="*/ 580 w 614"/>
                  <a:gd name="T3" fmla="*/ 379 h 703"/>
                  <a:gd name="T4" fmla="*/ 528 w 614"/>
                  <a:gd name="T5" fmla="*/ 491 h 703"/>
                  <a:gd name="T6" fmla="*/ 569 w 614"/>
                  <a:gd name="T7" fmla="*/ 636 h 703"/>
                  <a:gd name="T8" fmla="*/ 591 w 614"/>
                  <a:gd name="T9" fmla="*/ 680 h 703"/>
                  <a:gd name="T10" fmla="*/ 584 w 614"/>
                  <a:gd name="T11" fmla="*/ 699 h 703"/>
                  <a:gd name="T12" fmla="*/ 565 w 614"/>
                  <a:gd name="T13" fmla="*/ 703 h 703"/>
                  <a:gd name="T14" fmla="*/ 521 w 614"/>
                  <a:gd name="T15" fmla="*/ 636 h 703"/>
                  <a:gd name="T16" fmla="*/ 450 w 614"/>
                  <a:gd name="T17" fmla="*/ 532 h 703"/>
                  <a:gd name="T18" fmla="*/ 208 w 614"/>
                  <a:gd name="T19" fmla="*/ 465 h 703"/>
                  <a:gd name="T20" fmla="*/ 115 w 614"/>
                  <a:gd name="T21" fmla="*/ 424 h 703"/>
                  <a:gd name="T22" fmla="*/ 33 w 614"/>
                  <a:gd name="T23" fmla="*/ 286 h 703"/>
                  <a:gd name="T24" fmla="*/ 89 w 614"/>
                  <a:gd name="T25" fmla="*/ 130 h 703"/>
                  <a:gd name="T26" fmla="*/ 364 w 614"/>
                  <a:gd name="T27" fmla="*/ 22 h 703"/>
                  <a:gd name="T28" fmla="*/ 502 w 614"/>
                  <a:gd name="T29" fmla="*/ 74 h 703"/>
                  <a:gd name="T30" fmla="*/ 595 w 614"/>
                  <a:gd name="T31" fmla="*/ 27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4" h="703">
                    <a:moveTo>
                      <a:pt x="595" y="279"/>
                    </a:moveTo>
                    <a:cubicBezTo>
                      <a:pt x="614" y="312"/>
                      <a:pt x="603" y="353"/>
                      <a:pt x="580" y="379"/>
                    </a:cubicBezTo>
                    <a:cubicBezTo>
                      <a:pt x="551" y="413"/>
                      <a:pt x="532" y="450"/>
                      <a:pt x="528" y="491"/>
                    </a:cubicBezTo>
                    <a:cubicBezTo>
                      <a:pt x="521" y="554"/>
                      <a:pt x="551" y="602"/>
                      <a:pt x="569" y="636"/>
                    </a:cubicBezTo>
                    <a:cubicBezTo>
                      <a:pt x="580" y="654"/>
                      <a:pt x="588" y="669"/>
                      <a:pt x="591" y="680"/>
                    </a:cubicBezTo>
                    <a:cubicBezTo>
                      <a:pt x="591" y="688"/>
                      <a:pt x="588" y="695"/>
                      <a:pt x="584" y="699"/>
                    </a:cubicBezTo>
                    <a:cubicBezTo>
                      <a:pt x="580" y="703"/>
                      <a:pt x="569" y="703"/>
                      <a:pt x="565" y="703"/>
                    </a:cubicBezTo>
                    <a:cubicBezTo>
                      <a:pt x="551" y="695"/>
                      <a:pt x="536" y="666"/>
                      <a:pt x="521" y="636"/>
                    </a:cubicBezTo>
                    <a:cubicBezTo>
                      <a:pt x="502" y="602"/>
                      <a:pt x="484" y="565"/>
                      <a:pt x="450" y="532"/>
                    </a:cubicBezTo>
                    <a:cubicBezTo>
                      <a:pt x="387" y="468"/>
                      <a:pt x="294" y="442"/>
                      <a:pt x="208" y="465"/>
                    </a:cubicBezTo>
                    <a:cubicBezTo>
                      <a:pt x="171" y="476"/>
                      <a:pt x="134" y="457"/>
                      <a:pt x="115" y="424"/>
                    </a:cubicBezTo>
                    <a:cubicBezTo>
                      <a:pt x="33" y="286"/>
                      <a:pt x="33" y="286"/>
                      <a:pt x="33" y="286"/>
                    </a:cubicBezTo>
                    <a:cubicBezTo>
                      <a:pt x="0" y="227"/>
                      <a:pt x="26" y="156"/>
                      <a:pt x="89" y="130"/>
                    </a:cubicBezTo>
                    <a:cubicBezTo>
                      <a:pt x="364" y="22"/>
                      <a:pt x="364" y="22"/>
                      <a:pt x="364" y="22"/>
                    </a:cubicBezTo>
                    <a:cubicBezTo>
                      <a:pt x="417" y="0"/>
                      <a:pt x="476" y="26"/>
                      <a:pt x="502" y="74"/>
                    </a:cubicBezTo>
                    <a:lnTo>
                      <a:pt x="595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7F711765-813B-44FB-939B-F8A4D5CA3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9" y="580"/>
                <a:ext cx="1175" cy="1320"/>
              </a:xfrm>
              <a:custGeom>
                <a:avLst/>
                <a:gdLst>
                  <a:gd name="T0" fmla="*/ 614 w 625"/>
                  <a:gd name="T1" fmla="*/ 301 h 703"/>
                  <a:gd name="T2" fmla="*/ 599 w 625"/>
                  <a:gd name="T3" fmla="*/ 372 h 703"/>
                  <a:gd name="T4" fmla="*/ 573 w 625"/>
                  <a:gd name="T5" fmla="*/ 390 h 703"/>
                  <a:gd name="T6" fmla="*/ 503 w 625"/>
                  <a:gd name="T7" fmla="*/ 572 h 703"/>
                  <a:gd name="T8" fmla="*/ 547 w 625"/>
                  <a:gd name="T9" fmla="*/ 669 h 703"/>
                  <a:gd name="T10" fmla="*/ 558 w 625"/>
                  <a:gd name="T11" fmla="*/ 688 h 703"/>
                  <a:gd name="T12" fmla="*/ 551 w 625"/>
                  <a:gd name="T13" fmla="*/ 695 h 703"/>
                  <a:gd name="T14" fmla="*/ 547 w 625"/>
                  <a:gd name="T15" fmla="*/ 699 h 703"/>
                  <a:gd name="T16" fmla="*/ 525 w 625"/>
                  <a:gd name="T17" fmla="*/ 699 h 703"/>
                  <a:gd name="T18" fmla="*/ 503 w 625"/>
                  <a:gd name="T19" fmla="*/ 688 h 703"/>
                  <a:gd name="T20" fmla="*/ 484 w 625"/>
                  <a:gd name="T21" fmla="*/ 647 h 703"/>
                  <a:gd name="T22" fmla="*/ 309 w 625"/>
                  <a:gd name="T23" fmla="*/ 487 h 703"/>
                  <a:gd name="T24" fmla="*/ 235 w 625"/>
                  <a:gd name="T25" fmla="*/ 487 h 703"/>
                  <a:gd name="T26" fmla="*/ 209 w 625"/>
                  <a:gd name="T27" fmla="*/ 494 h 703"/>
                  <a:gd name="T28" fmla="*/ 142 w 625"/>
                  <a:gd name="T29" fmla="*/ 468 h 703"/>
                  <a:gd name="T30" fmla="*/ 34 w 625"/>
                  <a:gd name="T31" fmla="*/ 286 h 703"/>
                  <a:gd name="T32" fmla="*/ 90 w 625"/>
                  <a:gd name="T33" fmla="*/ 130 h 703"/>
                  <a:gd name="T34" fmla="*/ 365 w 625"/>
                  <a:gd name="T35" fmla="*/ 22 h 703"/>
                  <a:gd name="T36" fmla="*/ 503 w 625"/>
                  <a:gd name="T37" fmla="*/ 74 h 703"/>
                  <a:gd name="T38" fmla="*/ 614 w 625"/>
                  <a:gd name="T39" fmla="*/ 3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5" h="703">
                    <a:moveTo>
                      <a:pt x="614" y="301"/>
                    </a:moveTo>
                    <a:cubicBezTo>
                      <a:pt x="625" y="327"/>
                      <a:pt x="622" y="357"/>
                      <a:pt x="599" y="372"/>
                    </a:cubicBezTo>
                    <a:cubicBezTo>
                      <a:pt x="588" y="379"/>
                      <a:pt x="581" y="386"/>
                      <a:pt x="573" y="390"/>
                    </a:cubicBezTo>
                    <a:cubicBezTo>
                      <a:pt x="518" y="446"/>
                      <a:pt x="491" y="509"/>
                      <a:pt x="503" y="572"/>
                    </a:cubicBezTo>
                    <a:cubicBezTo>
                      <a:pt x="510" y="613"/>
                      <a:pt x="529" y="647"/>
                      <a:pt x="547" y="669"/>
                    </a:cubicBezTo>
                    <a:cubicBezTo>
                      <a:pt x="551" y="677"/>
                      <a:pt x="555" y="680"/>
                      <a:pt x="558" y="688"/>
                    </a:cubicBezTo>
                    <a:cubicBezTo>
                      <a:pt x="555" y="692"/>
                      <a:pt x="555" y="692"/>
                      <a:pt x="551" y="695"/>
                    </a:cubicBezTo>
                    <a:cubicBezTo>
                      <a:pt x="547" y="699"/>
                      <a:pt x="547" y="699"/>
                      <a:pt x="547" y="699"/>
                    </a:cubicBezTo>
                    <a:cubicBezTo>
                      <a:pt x="540" y="703"/>
                      <a:pt x="532" y="703"/>
                      <a:pt x="525" y="699"/>
                    </a:cubicBezTo>
                    <a:cubicBezTo>
                      <a:pt x="514" y="699"/>
                      <a:pt x="506" y="692"/>
                      <a:pt x="503" y="688"/>
                    </a:cubicBezTo>
                    <a:cubicBezTo>
                      <a:pt x="495" y="680"/>
                      <a:pt x="488" y="662"/>
                      <a:pt x="484" y="647"/>
                    </a:cubicBezTo>
                    <a:cubicBezTo>
                      <a:pt x="462" y="595"/>
                      <a:pt x="428" y="506"/>
                      <a:pt x="309" y="487"/>
                    </a:cubicBezTo>
                    <a:cubicBezTo>
                      <a:pt x="287" y="483"/>
                      <a:pt x="261" y="483"/>
                      <a:pt x="235" y="487"/>
                    </a:cubicBezTo>
                    <a:cubicBezTo>
                      <a:pt x="231" y="487"/>
                      <a:pt x="220" y="491"/>
                      <a:pt x="209" y="494"/>
                    </a:cubicBezTo>
                    <a:cubicBezTo>
                      <a:pt x="183" y="502"/>
                      <a:pt x="157" y="491"/>
                      <a:pt x="142" y="468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0" y="226"/>
                      <a:pt x="26" y="156"/>
                      <a:pt x="90" y="130"/>
                    </a:cubicBezTo>
                    <a:cubicBezTo>
                      <a:pt x="365" y="22"/>
                      <a:pt x="365" y="22"/>
                      <a:pt x="365" y="22"/>
                    </a:cubicBezTo>
                    <a:cubicBezTo>
                      <a:pt x="417" y="0"/>
                      <a:pt x="477" y="26"/>
                      <a:pt x="503" y="74"/>
                    </a:cubicBezTo>
                    <a:lnTo>
                      <a:pt x="614" y="3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8">
                <a:extLst>
                  <a:ext uri="{FF2B5EF4-FFF2-40B4-BE49-F238E27FC236}">
                    <a16:creationId xmlns:a16="http://schemas.microsoft.com/office/drawing/2014/main" id="{74047761-4D0F-42BB-B814-0503478BE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4" y="174"/>
                <a:ext cx="1160" cy="1348"/>
              </a:xfrm>
              <a:custGeom>
                <a:avLst/>
                <a:gdLst>
                  <a:gd name="T0" fmla="*/ 595 w 617"/>
                  <a:gd name="T1" fmla="*/ 256 h 718"/>
                  <a:gd name="T2" fmla="*/ 562 w 617"/>
                  <a:gd name="T3" fmla="*/ 372 h 718"/>
                  <a:gd name="T4" fmla="*/ 454 w 617"/>
                  <a:gd name="T5" fmla="*/ 509 h 718"/>
                  <a:gd name="T6" fmla="*/ 487 w 617"/>
                  <a:gd name="T7" fmla="*/ 658 h 718"/>
                  <a:gd name="T8" fmla="*/ 506 w 617"/>
                  <a:gd name="T9" fmla="*/ 699 h 718"/>
                  <a:gd name="T10" fmla="*/ 498 w 617"/>
                  <a:gd name="T11" fmla="*/ 714 h 718"/>
                  <a:gd name="T12" fmla="*/ 480 w 617"/>
                  <a:gd name="T13" fmla="*/ 714 h 718"/>
                  <a:gd name="T14" fmla="*/ 446 w 617"/>
                  <a:gd name="T15" fmla="*/ 662 h 718"/>
                  <a:gd name="T16" fmla="*/ 342 w 617"/>
                  <a:gd name="T17" fmla="*/ 535 h 718"/>
                  <a:gd name="T18" fmla="*/ 227 w 617"/>
                  <a:gd name="T19" fmla="*/ 513 h 718"/>
                  <a:gd name="T20" fmla="*/ 141 w 617"/>
                  <a:gd name="T21" fmla="*/ 469 h 718"/>
                  <a:gd name="T22" fmla="*/ 33 w 617"/>
                  <a:gd name="T23" fmla="*/ 286 h 718"/>
                  <a:gd name="T24" fmla="*/ 89 w 617"/>
                  <a:gd name="T25" fmla="*/ 130 h 718"/>
                  <a:gd name="T26" fmla="*/ 364 w 617"/>
                  <a:gd name="T27" fmla="*/ 22 h 718"/>
                  <a:gd name="T28" fmla="*/ 502 w 617"/>
                  <a:gd name="T29" fmla="*/ 74 h 718"/>
                  <a:gd name="T30" fmla="*/ 595 w 617"/>
                  <a:gd name="T31" fmla="*/ 256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7" h="718">
                    <a:moveTo>
                      <a:pt x="595" y="256"/>
                    </a:moveTo>
                    <a:cubicBezTo>
                      <a:pt x="617" y="297"/>
                      <a:pt x="599" y="349"/>
                      <a:pt x="562" y="372"/>
                    </a:cubicBezTo>
                    <a:cubicBezTo>
                      <a:pt x="513" y="402"/>
                      <a:pt x="465" y="442"/>
                      <a:pt x="454" y="509"/>
                    </a:cubicBezTo>
                    <a:cubicBezTo>
                      <a:pt x="443" y="573"/>
                      <a:pt x="469" y="621"/>
                      <a:pt x="487" y="658"/>
                    </a:cubicBezTo>
                    <a:cubicBezTo>
                      <a:pt x="495" y="673"/>
                      <a:pt x="502" y="688"/>
                      <a:pt x="506" y="699"/>
                    </a:cubicBezTo>
                    <a:cubicBezTo>
                      <a:pt x="506" y="703"/>
                      <a:pt x="502" y="714"/>
                      <a:pt x="498" y="714"/>
                    </a:cubicBezTo>
                    <a:cubicBezTo>
                      <a:pt x="495" y="718"/>
                      <a:pt x="483" y="718"/>
                      <a:pt x="480" y="714"/>
                    </a:cubicBezTo>
                    <a:cubicBezTo>
                      <a:pt x="469" y="707"/>
                      <a:pt x="457" y="684"/>
                      <a:pt x="446" y="662"/>
                    </a:cubicBezTo>
                    <a:cubicBezTo>
                      <a:pt x="424" y="621"/>
                      <a:pt x="398" y="569"/>
                      <a:pt x="342" y="535"/>
                    </a:cubicBezTo>
                    <a:cubicBezTo>
                      <a:pt x="309" y="517"/>
                      <a:pt x="268" y="509"/>
                      <a:pt x="227" y="513"/>
                    </a:cubicBezTo>
                    <a:cubicBezTo>
                      <a:pt x="193" y="517"/>
                      <a:pt x="160" y="498"/>
                      <a:pt x="141" y="469"/>
                    </a:cubicBezTo>
                    <a:cubicBezTo>
                      <a:pt x="33" y="286"/>
                      <a:pt x="33" y="286"/>
                      <a:pt x="33" y="286"/>
                    </a:cubicBezTo>
                    <a:cubicBezTo>
                      <a:pt x="0" y="227"/>
                      <a:pt x="26" y="156"/>
                      <a:pt x="89" y="130"/>
                    </a:cubicBezTo>
                    <a:cubicBezTo>
                      <a:pt x="364" y="22"/>
                      <a:pt x="364" y="22"/>
                      <a:pt x="364" y="22"/>
                    </a:cubicBezTo>
                    <a:cubicBezTo>
                      <a:pt x="417" y="0"/>
                      <a:pt x="476" y="26"/>
                      <a:pt x="502" y="74"/>
                    </a:cubicBezTo>
                    <a:lnTo>
                      <a:pt x="595" y="2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153F31B-4FE7-4EF8-9EB2-4AC2D8B657D2}"/>
              </a:ext>
            </a:extLst>
          </p:cNvPr>
          <p:cNvGrpSpPr/>
          <p:nvPr/>
        </p:nvGrpSpPr>
        <p:grpSpPr>
          <a:xfrm>
            <a:off x="5986836" y="2629935"/>
            <a:ext cx="892098" cy="892098"/>
            <a:chOff x="5986836" y="2629935"/>
            <a:chExt cx="892098" cy="89209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0DD89D-6199-481D-B8AD-75A4E03C80C2}"/>
                </a:ext>
              </a:extLst>
            </p:cNvPr>
            <p:cNvSpPr/>
            <p:nvPr/>
          </p:nvSpPr>
          <p:spPr>
            <a:xfrm>
              <a:off x="5986836" y="2629935"/>
              <a:ext cx="892098" cy="892098"/>
            </a:xfrm>
            <a:prstGeom prst="ellipse">
              <a:avLst/>
            </a:prstGeom>
            <a:solidFill>
              <a:srgbClr val="859D8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 12">
              <a:extLst>
                <a:ext uri="{FF2B5EF4-FFF2-40B4-BE49-F238E27FC236}">
                  <a16:creationId xmlns:a16="http://schemas.microsoft.com/office/drawing/2014/main" id="{6D2A1BE8-0D98-4358-A718-7A52F786278D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6209294" y="2776085"/>
              <a:ext cx="447183" cy="599798"/>
            </a:xfrm>
            <a:custGeom>
              <a:avLst/>
              <a:gdLst>
                <a:gd name="T0" fmla="*/ 462 w 1728"/>
                <a:gd name="T1" fmla="*/ 2219 h 2322"/>
                <a:gd name="T2" fmla="*/ 640 w 1728"/>
                <a:gd name="T3" fmla="*/ 2207 h 2322"/>
                <a:gd name="T4" fmla="*/ 745 w 1728"/>
                <a:gd name="T5" fmla="*/ 2322 h 2322"/>
                <a:gd name="T6" fmla="*/ 850 w 1728"/>
                <a:gd name="T7" fmla="*/ 2207 h 2322"/>
                <a:gd name="T8" fmla="*/ 1024 w 1728"/>
                <a:gd name="T9" fmla="*/ 2224 h 2322"/>
                <a:gd name="T10" fmla="*/ 1054 w 1728"/>
                <a:gd name="T11" fmla="*/ 2076 h 2322"/>
                <a:gd name="T12" fmla="*/ 1162 w 1728"/>
                <a:gd name="T13" fmla="*/ 1957 h 2322"/>
                <a:gd name="T14" fmla="*/ 1162 w 1728"/>
                <a:gd name="T15" fmla="*/ 1814 h 2322"/>
                <a:gd name="T16" fmla="*/ 1057 w 1728"/>
                <a:gd name="T17" fmla="*/ 1695 h 2322"/>
                <a:gd name="T18" fmla="*/ 1033 w 1728"/>
                <a:gd name="T19" fmla="*/ 1548 h 2322"/>
                <a:gd name="T20" fmla="*/ 857 w 1728"/>
                <a:gd name="T21" fmla="*/ 1560 h 2322"/>
                <a:gd name="T22" fmla="*/ 752 w 1728"/>
                <a:gd name="T23" fmla="*/ 1445 h 2322"/>
                <a:gd name="T24" fmla="*/ 647 w 1728"/>
                <a:gd name="T25" fmla="*/ 1557 h 2322"/>
                <a:gd name="T26" fmla="*/ 466 w 1728"/>
                <a:gd name="T27" fmla="*/ 1536 h 2322"/>
                <a:gd name="T28" fmla="*/ 440 w 1728"/>
                <a:gd name="T29" fmla="*/ 1683 h 2322"/>
                <a:gd name="T30" fmla="*/ 333 w 1728"/>
                <a:gd name="T31" fmla="*/ 1802 h 2322"/>
                <a:gd name="T32" fmla="*/ 333 w 1728"/>
                <a:gd name="T33" fmla="*/ 1945 h 2322"/>
                <a:gd name="T34" fmla="*/ 440 w 1728"/>
                <a:gd name="T35" fmla="*/ 2067 h 2322"/>
                <a:gd name="T36" fmla="*/ 747 w 1728"/>
                <a:gd name="T37" fmla="*/ 2062 h 2322"/>
                <a:gd name="T38" fmla="*/ 1185 w 1728"/>
                <a:gd name="T39" fmla="*/ 1436 h 2322"/>
                <a:gd name="T40" fmla="*/ 1112 w 1728"/>
                <a:gd name="T41" fmla="*/ 1512 h 2322"/>
                <a:gd name="T42" fmla="*/ 1193 w 1728"/>
                <a:gd name="T43" fmla="*/ 1602 h 2322"/>
                <a:gd name="T44" fmla="*/ 1174 w 1728"/>
                <a:gd name="T45" fmla="*/ 1710 h 2322"/>
                <a:gd name="T46" fmla="*/ 1278 w 1728"/>
                <a:gd name="T47" fmla="*/ 1724 h 2322"/>
                <a:gd name="T48" fmla="*/ 1345 w 1728"/>
                <a:gd name="T49" fmla="*/ 1829 h 2322"/>
                <a:gd name="T50" fmla="*/ 1438 w 1728"/>
                <a:gd name="T51" fmla="*/ 1783 h 2322"/>
                <a:gd name="T52" fmla="*/ 1547 w 1728"/>
                <a:gd name="T53" fmla="*/ 1793 h 2322"/>
                <a:gd name="T54" fmla="*/ 1631 w 1728"/>
                <a:gd name="T55" fmla="*/ 1736 h 2322"/>
                <a:gd name="T56" fmla="*/ 1652 w 1728"/>
                <a:gd name="T57" fmla="*/ 1617 h 2322"/>
                <a:gd name="T58" fmla="*/ 1726 w 1728"/>
                <a:gd name="T59" fmla="*/ 1541 h 2322"/>
                <a:gd name="T60" fmla="*/ 1645 w 1728"/>
                <a:gd name="T61" fmla="*/ 1450 h 2322"/>
                <a:gd name="T62" fmla="*/ 1666 w 1728"/>
                <a:gd name="T63" fmla="*/ 1343 h 2322"/>
                <a:gd name="T64" fmla="*/ 1562 w 1728"/>
                <a:gd name="T65" fmla="*/ 1329 h 2322"/>
                <a:gd name="T66" fmla="*/ 1495 w 1728"/>
                <a:gd name="T67" fmla="*/ 1224 h 2322"/>
                <a:gd name="T68" fmla="*/ 1402 w 1728"/>
                <a:gd name="T69" fmla="*/ 1269 h 2322"/>
                <a:gd name="T70" fmla="*/ 1290 w 1728"/>
                <a:gd name="T71" fmla="*/ 1262 h 2322"/>
                <a:gd name="T72" fmla="*/ 1205 w 1728"/>
                <a:gd name="T73" fmla="*/ 1324 h 2322"/>
                <a:gd name="T74" fmla="*/ 1295 w 1728"/>
                <a:gd name="T75" fmla="*/ 1510 h 2322"/>
                <a:gd name="T76" fmla="*/ 1295 w 1728"/>
                <a:gd name="T77" fmla="*/ 1510 h 2322"/>
                <a:gd name="T78" fmla="*/ 57 w 1728"/>
                <a:gd name="T79" fmla="*/ 405 h 2322"/>
                <a:gd name="T80" fmla="*/ 123 w 1728"/>
                <a:gd name="T81" fmla="*/ 650 h 2322"/>
                <a:gd name="T82" fmla="*/ 43 w 1728"/>
                <a:gd name="T83" fmla="*/ 905 h 2322"/>
                <a:gd name="T84" fmla="*/ 143 w 1728"/>
                <a:gd name="T85" fmla="*/ 1124 h 2322"/>
                <a:gd name="T86" fmla="*/ 388 w 1728"/>
                <a:gd name="T87" fmla="*/ 1231 h 2322"/>
                <a:gd name="T88" fmla="*/ 531 w 1728"/>
                <a:gd name="T89" fmla="*/ 1443 h 2322"/>
                <a:gd name="T90" fmla="*/ 793 w 1728"/>
                <a:gd name="T91" fmla="*/ 1300 h 2322"/>
                <a:gd name="T92" fmla="*/ 1035 w 1728"/>
                <a:gd name="T93" fmla="*/ 1402 h 2322"/>
                <a:gd name="T94" fmla="*/ 1114 w 1728"/>
                <a:gd name="T95" fmla="*/ 1155 h 2322"/>
                <a:gd name="T96" fmla="*/ 1395 w 1728"/>
                <a:gd name="T97" fmla="*/ 1052 h 2322"/>
                <a:gd name="T98" fmla="*/ 1331 w 1728"/>
                <a:gd name="T99" fmla="*/ 810 h 2322"/>
                <a:gd name="T100" fmla="*/ 1409 w 1728"/>
                <a:gd name="T101" fmla="*/ 548 h 2322"/>
                <a:gd name="T102" fmla="*/ 1309 w 1728"/>
                <a:gd name="T103" fmla="*/ 329 h 2322"/>
                <a:gd name="T104" fmla="*/ 1062 w 1728"/>
                <a:gd name="T105" fmla="*/ 219 h 2322"/>
                <a:gd name="T106" fmla="*/ 921 w 1728"/>
                <a:gd name="T107" fmla="*/ 10 h 2322"/>
                <a:gd name="T108" fmla="*/ 659 w 1728"/>
                <a:gd name="T109" fmla="*/ 155 h 2322"/>
                <a:gd name="T110" fmla="*/ 419 w 1728"/>
                <a:gd name="T111" fmla="*/ 55 h 2322"/>
                <a:gd name="T112" fmla="*/ 338 w 1728"/>
                <a:gd name="T113" fmla="*/ 302 h 2322"/>
                <a:gd name="T114" fmla="*/ 724 w 1728"/>
                <a:gd name="T115" fmla="*/ 1169 h 2322"/>
                <a:gd name="T116" fmla="*/ 724 w 1728"/>
                <a:gd name="T117" fmla="*/ 662 h 2322"/>
                <a:gd name="T118" fmla="*/ 893 w 1728"/>
                <a:gd name="T119" fmla="*/ 729 h 2322"/>
                <a:gd name="T120" fmla="*/ 893 w 1728"/>
                <a:gd name="T121" fmla="*/ 729 h 2322"/>
                <a:gd name="T122" fmla="*/ 490 w 1728"/>
                <a:gd name="T123" fmla="*/ 795 h 2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28" h="2322">
                  <a:moveTo>
                    <a:pt x="402" y="2122"/>
                  </a:moveTo>
                  <a:cubicBezTo>
                    <a:pt x="393" y="2133"/>
                    <a:pt x="395" y="2150"/>
                    <a:pt x="404" y="2162"/>
                  </a:cubicBezTo>
                  <a:cubicBezTo>
                    <a:pt x="433" y="2191"/>
                    <a:pt x="433" y="2191"/>
                    <a:pt x="433" y="2191"/>
                  </a:cubicBezTo>
                  <a:cubicBezTo>
                    <a:pt x="462" y="2219"/>
                    <a:pt x="462" y="2219"/>
                    <a:pt x="462" y="2219"/>
                  </a:cubicBezTo>
                  <a:cubicBezTo>
                    <a:pt x="473" y="2231"/>
                    <a:pt x="490" y="2231"/>
                    <a:pt x="502" y="2224"/>
                  </a:cubicBezTo>
                  <a:cubicBezTo>
                    <a:pt x="554" y="2188"/>
                    <a:pt x="554" y="2188"/>
                    <a:pt x="554" y="2188"/>
                  </a:cubicBezTo>
                  <a:cubicBezTo>
                    <a:pt x="564" y="2181"/>
                    <a:pt x="578" y="2181"/>
                    <a:pt x="590" y="2186"/>
                  </a:cubicBezTo>
                  <a:cubicBezTo>
                    <a:pt x="607" y="2195"/>
                    <a:pt x="624" y="2203"/>
                    <a:pt x="640" y="2207"/>
                  </a:cubicBezTo>
                  <a:cubicBezTo>
                    <a:pt x="652" y="2212"/>
                    <a:pt x="662" y="2222"/>
                    <a:pt x="664" y="2233"/>
                  </a:cubicBezTo>
                  <a:cubicBezTo>
                    <a:pt x="674" y="2295"/>
                    <a:pt x="674" y="2295"/>
                    <a:pt x="674" y="2295"/>
                  </a:cubicBezTo>
                  <a:cubicBezTo>
                    <a:pt x="676" y="2310"/>
                    <a:pt x="690" y="2322"/>
                    <a:pt x="704" y="2322"/>
                  </a:cubicBezTo>
                  <a:cubicBezTo>
                    <a:pt x="745" y="2322"/>
                    <a:pt x="745" y="2322"/>
                    <a:pt x="745" y="2322"/>
                  </a:cubicBezTo>
                  <a:cubicBezTo>
                    <a:pt x="785" y="2322"/>
                    <a:pt x="785" y="2322"/>
                    <a:pt x="785" y="2322"/>
                  </a:cubicBezTo>
                  <a:cubicBezTo>
                    <a:pt x="802" y="2322"/>
                    <a:pt x="814" y="2310"/>
                    <a:pt x="816" y="2295"/>
                  </a:cubicBezTo>
                  <a:cubicBezTo>
                    <a:pt x="826" y="2233"/>
                    <a:pt x="826" y="2233"/>
                    <a:pt x="826" y="2233"/>
                  </a:cubicBezTo>
                  <a:cubicBezTo>
                    <a:pt x="828" y="2222"/>
                    <a:pt x="838" y="2210"/>
                    <a:pt x="850" y="2207"/>
                  </a:cubicBezTo>
                  <a:cubicBezTo>
                    <a:pt x="866" y="2203"/>
                    <a:pt x="883" y="2195"/>
                    <a:pt x="897" y="2188"/>
                  </a:cubicBezTo>
                  <a:cubicBezTo>
                    <a:pt x="909" y="2183"/>
                    <a:pt x="924" y="2183"/>
                    <a:pt x="933" y="2191"/>
                  </a:cubicBezTo>
                  <a:cubicBezTo>
                    <a:pt x="983" y="2226"/>
                    <a:pt x="983" y="2226"/>
                    <a:pt x="983" y="2226"/>
                  </a:cubicBezTo>
                  <a:cubicBezTo>
                    <a:pt x="995" y="2236"/>
                    <a:pt x="1012" y="2233"/>
                    <a:pt x="1024" y="2224"/>
                  </a:cubicBezTo>
                  <a:cubicBezTo>
                    <a:pt x="1052" y="2195"/>
                    <a:pt x="1052" y="2195"/>
                    <a:pt x="1052" y="2195"/>
                  </a:cubicBezTo>
                  <a:cubicBezTo>
                    <a:pt x="1081" y="2167"/>
                    <a:pt x="1081" y="2167"/>
                    <a:pt x="1081" y="2167"/>
                  </a:cubicBezTo>
                  <a:cubicBezTo>
                    <a:pt x="1093" y="2155"/>
                    <a:pt x="1093" y="2138"/>
                    <a:pt x="1085" y="2126"/>
                  </a:cubicBezTo>
                  <a:cubicBezTo>
                    <a:pt x="1054" y="2076"/>
                    <a:pt x="1054" y="2076"/>
                    <a:pt x="1054" y="2076"/>
                  </a:cubicBezTo>
                  <a:cubicBezTo>
                    <a:pt x="1047" y="2067"/>
                    <a:pt x="1047" y="2053"/>
                    <a:pt x="1052" y="2041"/>
                  </a:cubicBezTo>
                  <a:cubicBezTo>
                    <a:pt x="1062" y="2024"/>
                    <a:pt x="1069" y="2007"/>
                    <a:pt x="1074" y="1991"/>
                  </a:cubicBezTo>
                  <a:cubicBezTo>
                    <a:pt x="1078" y="1979"/>
                    <a:pt x="1088" y="1969"/>
                    <a:pt x="1100" y="1967"/>
                  </a:cubicBezTo>
                  <a:cubicBezTo>
                    <a:pt x="1162" y="1957"/>
                    <a:pt x="1162" y="1957"/>
                    <a:pt x="1162" y="1957"/>
                  </a:cubicBezTo>
                  <a:cubicBezTo>
                    <a:pt x="1176" y="1955"/>
                    <a:pt x="1188" y="1941"/>
                    <a:pt x="1188" y="1926"/>
                  </a:cubicBezTo>
                  <a:cubicBezTo>
                    <a:pt x="1188" y="1886"/>
                    <a:pt x="1188" y="1886"/>
                    <a:pt x="1188" y="1886"/>
                  </a:cubicBezTo>
                  <a:cubicBezTo>
                    <a:pt x="1188" y="1845"/>
                    <a:pt x="1188" y="1845"/>
                    <a:pt x="1188" y="1845"/>
                  </a:cubicBezTo>
                  <a:cubicBezTo>
                    <a:pt x="1188" y="1829"/>
                    <a:pt x="1176" y="1817"/>
                    <a:pt x="1162" y="1814"/>
                  </a:cubicBezTo>
                  <a:cubicBezTo>
                    <a:pt x="1102" y="1805"/>
                    <a:pt x="1102" y="1805"/>
                    <a:pt x="1102" y="1805"/>
                  </a:cubicBezTo>
                  <a:cubicBezTo>
                    <a:pt x="1090" y="1802"/>
                    <a:pt x="1078" y="1793"/>
                    <a:pt x="1076" y="1781"/>
                  </a:cubicBezTo>
                  <a:cubicBezTo>
                    <a:pt x="1071" y="1764"/>
                    <a:pt x="1064" y="1745"/>
                    <a:pt x="1054" y="1731"/>
                  </a:cubicBezTo>
                  <a:cubicBezTo>
                    <a:pt x="1050" y="1719"/>
                    <a:pt x="1050" y="1707"/>
                    <a:pt x="1057" y="1695"/>
                  </a:cubicBezTo>
                  <a:cubicBezTo>
                    <a:pt x="1093" y="1645"/>
                    <a:pt x="1093" y="1645"/>
                    <a:pt x="1093" y="1645"/>
                  </a:cubicBezTo>
                  <a:cubicBezTo>
                    <a:pt x="1102" y="1633"/>
                    <a:pt x="1100" y="1617"/>
                    <a:pt x="1090" y="1605"/>
                  </a:cubicBezTo>
                  <a:cubicBezTo>
                    <a:pt x="1062" y="1576"/>
                    <a:pt x="1062" y="1576"/>
                    <a:pt x="1062" y="1576"/>
                  </a:cubicBezTo>
                  <a:cubicBezTo>
                    <a:pt x="1033" y="1548"/>
                    <a:pt x="1033" y="1548"/>
                    <a:pt x="1033" y="1548"/>
                  </a:cubicBezTo>
                  <a:cubicBezTo>
                    <a:pt x="1021" y="1536"/>
                    <a:pt x="1004" y="1536"/>
                    <a:pt x="993" y="1543"/>
                  </a:cubicBezTo>
                  <a:cubicBezTo>
                    <a:pt x="943" y="1579"/>
                    <a:pt x="943" y="1579"/>
                    <a:pt x="943" y="1579"/>
                  </a:cubicBezTo>
                  <a:cubicBezTo>
                    <a:pt x="933" y="1586"/>
                    <a:pt x="919" y="1586"/>
                    <a:pt x="907" y="1581"/>
                  </a:cubicBezTo>
                  <a:cubicBezTo>
                    <a:pt x="890" y="1572"/>
                    <a:pt x="874" y="1564"/>
                    <a:pt x="857" y="1560"/>
                  </a:cubicBezTo>
                  <a:cubicBezTo>
                    <a:pt x="845" y="1555"/>
                    <a:pt x="835" y="1545"/>
                    <a:pt x="833" y="1533"/>
                  </a:cubicBezTo>
                  <a:cubicBezTo>
                    <a:pt x="824" y="1472"/>
                    <a:pt x="824" y="1472"/>
                    <a:pt x="824" y="1472"/>
                  </a:cubicBezTo>
                  <a:cubicBezTo>
                    <a:pt x="821" y="1457"/>
                    <a:pt x="807" y="1445"/>
                    <a:pt x="793" y="1445"/>
                  </a:cubicBezTo>
                  <a:cubicBezTo>
                    <a:pt x="752" y="1445"/>
                    <a:pt x="752" y="1445"/>
                    <a:pt x="752" y="1445"/>
                  </a:cubicBezTo>
                  <a:cubicBezTo>
                    <a:pt x="712" y="1445"/>
                    <a:pt x="712" y="1445"/>
                    <a:pt x="712" y="1445"/>
                  </a:cubicBezTo>
                  <a:cubicBezTo>
                    <a:pt x="695" y="1445"/>
                    <a:pt x="683" y="1457"/>
                    <a:pt x="681" y="1472"/>
                  </a:cubicBezTo>
                  <a:cubicBezTo>
                    <a:pt x="671" y="1531"/>
                    <a:pt x="671" y="1531"/>
                    <a:pt x="671" y="1531"/>
                  </a:cubicBezTo>
                  <a:cubicBezTo>
                    <a:pt x="669" y="1543"/>
                    <a:pt x="659" y="1555"/>
                    <a:pt x="647" y="1557"/>
                  </a:cubicBezTo>
                  <a:cubicBezTo>
                    <a:pt x="628" y="1562"/>
                    <a:pt x="612" y="1569"/>
                    <a:pt x="595" y="1579"/>
                  </a:cubicBezTo>
                  <a:cubicBezTo>
                    <a:pt x="583" y="1583"/>
                    <a:pt x="569" y="1583"/>
                    <a:pt x="559" y="1576"/>
                  </a:cubicBezTo>
                  <a:cubicBezTo>
                    <a:pt x="507" y="1533"/>
                    <a:pt x="507" y="1533"/>
                    <a:pt x="507" y="1533"/>
                  </a:cubicBezTo>
                  <a:cubicBezTo>
                    <a:pt x="495" y="1524"/>
                    <a:pt x="478" y="1526"/>
                    <a:pt x="466" y="1536"/>
                  </a:cubicBezTo>
                  <a:cubicBezTo>
                    <a:pt x="438" y="1564"/>
                    <a:pt x="438" y="1564"/>
                    <a:pt x="438" y="1564"/>
                  </a:cubicBezTo>
                  <a:cubicBezTo>
                    <a:pt x="409" y="1593"/>
                    <a:pt x="409" y="1593"/>
                    <a:pt x="409" y="1593"/>
                  </a:cubicBezTo>
                  <a:cubicBezTo>
                    <a:pt x="397" y="1605"/>
                    <a:pt x="397" y="1622"/>
                    <a:pt x="404" y="1633"/>
                  </a:cubicBezTo>
                  <a:cubicBezTo>
                    <a:pt x="440" y="1683"/>
                    <a:pt x="440" y="1683"/>
                    <a:pt x="440" y="1683"/>
                  </a:cubicBezTo>
                  <a:cubicBezTo>
                    <a:pt x="447" y="1693"/>
                    <a:pt x="447" y="1707"/>
                    <a:pt x="443" y="1719"/>
                  </a:cubicBezTo>
                  <a:cubicBezTo>
                    <a:pt x="433" y="1736"/>
                    <a:pt x="426" y="1752"/>
                    <a:pt x="421" y="1769"/>
                  </a:cubicBezTo>
                  <a:cubicBezTo>
                    <a:pt x="416" y="1781"/>
                    <a:pt x="407" y="1791"/>
                    <a:pt x="395" y="1793"/>
                  </a:cubicBezTo>
                  <a:cubicBezTo>
                    <a:pt x="333" y="1802"/>
                    <a:pt x="333" y="1802"/>
                    <a:pt x="333" y="1802"/>
                  </a:cubicBezTo>
                  <a:cubicBezTo>
                    <a:pt x="319" y="1805"/>
                    <a:pt x="307" y="1819"/>
                    <a:pt x="307" y="1833"/>
                  </a:cubicBezTo>
                  <a:cubicBezTo>
                    <a:pt x="307" y="1874"/>
                    <a:pt x="307" y="1874"/>
                    <a:pt x="307" y="1874"/>
                  </a:cubicBezTo>
                  <a:cubicBezTo>
                    <a:pt x="307" y="1914"/>
                    <a:pt x="307" y="1914"/>
                    <a:pt x="307" y="1914"/>
                  </a:cubicBezTo>
                  <a:cubicBezTo>
                    <a:pt x="307" y="1931"/>
                    <a:pt x="319" y="1943"/>
                    <a:pt x="333" y="1945"/>
                  </a:cubicBezTo>
                  <a:cubicBezTo>
                    <a:pt x="395" y="1955"/>
                    <a:pt x="395" y="1955"/>
                    <a:pt x="395" y="1955"/>
                  </a:cubicBezTo>
                  <a:cubicBezTo>
                    <a:pt x="407" y="1957"/>
                    <a:pt x="419" y="1967"/>
                    <a:pt x="421" y="1979"/>
                  </a:cubicBezTo>
                  <a:cubicBezTo>
                    <a:pt x="426" y="1995"/>
                    <a:pt x="433" y="2014"/>
                    <a:pt x="443" y="2031"/>
                  </a:cubicBezTo>
                  <a:cubicBezTo>
                    <a:pt x="447" y="2043"/>
                    <a:pt x="447" y="2055"/>
                    <a:pt x="440" y="2067"/>
                  </a:cubicBezTo>
                  <a:lnTo>
                    <a:pt x="402" y="2122"/>
                  </a:lnTo>
                  <a:close/>
                  <a:moveTo>
                    <a:pt x="745" y="1698"/>
                  </a:moveTo>
                  <a:cubicBezTo>
                    <a:pt x="845" y="1698"/>
                    <a:pt x="928" y="1776"/>
                    <a:pt x="928" y="1879"/>
                  </a:cubicBezTo>
                  <a:cubicBezTo>
                    <a:pt x="928" y="1979"/>
                    <a:pt x="850" y="2062"/>
                    <a:pt x="747" y="2062"/>
                  </a:cubicBezTo>
                  <a:cubicBezTo>
                    <a:pt x="647" y="2062"/>
                    <a:pt x="564" y="1983"/>
                    <a:pt x="564" y="1881"/>
                  </a:cubicBezTo>
                  <a:cubicBezTo>
                    <a:pt x="564" y="1781"/>
                    <a:pt x="645" y="1700"/>
                    <a:pt x="745" y="1698"/>
                  </a:cubicBezTo>
                  <a:close/>
                  <a:moveTo>
                    <a:pt x="1207" y="1422"/>
                  </a:moveTo>
                  <a:cubicBezTo>
                    <a:pt x="1202" y="1429"/>
                    <a:pt x="1195" y="1433"/>
                    <a:pt x="1185" y="1436"/>
                  </a:cubicBezTo>
                  <a:cubicBezTo>
                    <a:pt x="1143" y="1436"/>
                    <a:pt x="1143" y="1436"/>
                    <a:pt x="1143" y="1436"/>
                  </a:cubicBezTo>
                  <a:cubicBezTo>
                    <a:pt x="1133" y="1436"/>
                    <a:pt x="1124" y="1443"/>
                    <a:pt x="1121" y="1455"/>
                  </a:cubicBezTo>
                  <a:cubicBezTo>
                    <a:pt x="1116" y="1483"/>
                    <a:pt x="1116" y="1483"/>
                    <a:pt x="1116" y="1483"/>
                  </a:cubicBezTo>
                  <a:cubicBezTo>
                    <a:pt x="1112" y="1512"/>
                    <a:pt x="1112" y="1512"/>
                    <a:pt x="1112" y="1512"/>
                  </a:cubicBezTo>
                  <a:cubicBezTo>
                    <a:pt x="1109" y="1522"/>
                    <a:pt x="1116" y="1533"/>
                    <a:pt x="1126" y="1536"/>
                  </a:cubicBezTo>
                  <a:cubicBezTo>
                    <a:pt x="1166" y="1548"/>
                    <a:pt x="1166" y="1548"/>
                    <a:pt x="1166" y="1548"/>
                  </a:cubicBezTo>
                  <a:cubicBezTo>
                    <a:pt x="1176" y="1550"/>
                    <a:pt x="1181" y="1557"/>
                    <a:pt x="1183" y="1567"/>
                  </a:cubicBezTo>
                  <a:cubicBezTo>
                    <a:pt x="1185" y="1579"/>
                    <a:pt x="1188" y="1591"/>
                    <a:pt x="1193" y="1602"/>
                  </a:cubicBezTo>
                  <a:cubicBezTo>
                    <a:pt x="1195" y="1610"/>
                    <a:pt x="1193" y="1619"/>
                    <a:pt x="1188" y="1626"/>
                  </a:cubicBezTo>
                  <a:cubicBezTo>
                    <a:pt x="1159" y="1657"/>
                    <a:pt x="1159" y="1657"/>
                    <a:pt x="1159" y="1657"/>
                  </a:cubicBezTo>
                  <a:cubicBezTo>
                    <a:pt x="1152" y="1664"/>
                    <a:pt x="1152" y="1676"/>
                    <a:pt x="1157" y="1686"/>
                  </a:cubicBezTo>
                  <a:cubicBezTo>
                    <a:pt x="1174" y="1710"/>
                    <a:pt x="1174" y="1710"/>
                    <a:pt x="1174" y="1710"/>
                  </a:cubicBezTo>
                  <a:cubicBezTo>
                    <a:pt x="1190" y="1733"/>
                    <a:pt x="1190" y="1733"/>
                    <a:pt x="1190" y="1733"/>
                  </a:cubicBezTo>
                  <a:cubicBezTo>
                    <a:pt x="1197" y="1743"/>
                    <a:pt x="1207" y="1745"/>
                    <a:pt x="1216" y="1741"/>
                  </a:cubicBezTo>
                  <a:cubicBezTo>
                    <a:pt x="1255" y="1722"/>
                    <a:pt x="1255" y="1722"/>
                    <a:pt x="1255" y="1722"/>
                  </a:cubicBezTo>
                  <a:cubicBezTo>
                    <a:pt x="1262" y="1717"/>
                    <a:pt x="1271" y="1719"/>
                    <a:pt x="1278" y="1724"/>
                  </a:cubicBezTo>
                  <a:cubicBezTo>
                    <a:pt x="1288" y="1731"/>
                    <a:pt x="1300" y="1738"/>
                    <a:pt x="1312" y="1743"/>
                  </a:cubicBezTo>
                  <a:cubicBezTo>
                    <a:pt x="1319" y="1748"/>
                    <a:pt x="1324" y="1755"/>
                    <a:pt x="1326" y="1764"/>
                  </a:cubicBezTo>
                  <a:cubicBezTo>
                    <a:pt x="1326" y="1807"/>
                    <a:pt x="1326" y="1807"/>
                    <a:pt x="1326" y="1807"/>
                  </a:cubicBezTo>
                  <a:cubicBezTo>
                    <a:pt x="1326" y="1817"/>
                    <a:pt x="1333" y="1826"/>
                    <a:pt x="1345" y="1829"/>
                  </a:cubicBezTo>
                  <a:cubicBezTo>
                    <a:pt x="1374" y="1833"/>
                    <a:pt x="1374" y="1833"/>
                    <a:pt x="1374" y="1833"/>
                  </a:cubicBezTo>
                  <a:cubicBezTo>
                    <a:pt x="1402" y="1838"/>
                    <a:pt x="1402" y="1838"/>
                    <a:pt x="1402" y="1838"/>
                  </a:cubicBezTo>
                  <a:cubicBezTo>
                    <a:pt x="1412" y="1841"/>
                    <a:pt x="1424" y="1833"/>
                    <a:pt x="1426" y="1824"/>
                  </a:cubicBezTo>
                  <a:cubicBezTo>
                    <a:pt x="1438" y="1783"/>
                    <a:pt x="1438" y="1783"/>
                    <a:pt x="1438" y="1783"/>
                  </a:cubicBezTo>
                  <a:cubicBezTo>
                    <a:pt x="1440" y="1774"/>
                    <a:pt x="1447" y="1769"/>
                    <a:pt x="1457" y="1767"/>
                  </a:cubicBezTo>
                  <a:cubicBezTo>
                    <a:pt x="1469" y="1764"/>
                    <a:pt x="1481" y="1762"/>
                    <a:pt x="1493" y="1757"/>
                  </a:cubicBezTo>
                  <a:cubicBezTo>
                    <a:pt x="1502" y="1755"/>
                    <a:pt x="1509" y="1757"/>
                    <a:pt x="1516" y="1762"/>
                  </a:cubicBezTo>
                  <a:cubicBezTo>
                    <a:pt x="1547" y="1793"/>
                    <a:pt x="1547" y="1793"/>
                    <a:pt x="1547" y="1793"/>
                  </a:cubicBezTo>
                  <a:cubicBezTo>
                    <a:pt x="1555" y="1800"/>
                    <a:pt x="1566" y="1800"/>
                    <a:pt x="1576" y="1795"/>
                  </a:cubicBezTo>
                  <a:cubicBezTo>
                    <a:pt x="1600" y="1779"/>
                    <a:pt x="1600" y="1779"/>
                    <a:pt x="1600" y="1779"/>
                  </a:cubicBezTo>
                  <a:cubicBezTo>
                    <a:pt x="1624" y="1762"/>
                    <a:pt x="1624" y="1762"/>
                    <a:pt x="1624" y="1762"/>
                  </a:cubicBezTo>
                  <a:cubicBezTo>
                    <a:pt x="1633" y="1755"/>
                    <a:pt x="1635" y="1745"/>
                    <a:pt x="1631" y="1736"/>
                  </a:cubicBezTo>
                  <a:cubicBezTo>
                    <a:pt x="1609" y="1688"/>
                    <a:pt x="1609" y="1688"/>
                    <a:pt x="1609" y="1688"/>
                  </a:cubicBezTo>
                  <a:cubicBezTo>
                    <a:pt x="1605" y="1681"/>
                    <a:pt x="1607" y="1672"/>
                    <a:pt x="1612" y="1664"/>
                  </a:cubicBezTo>
                  <a:cubicBezTo>
                    <a:pt x="1619" y="1655"/>
                    <a:pt x="1626" y="1643"/>
                    <a:pt x="1631" y="1631"/>
                  </a:cubicBezTo>
                  <a:cubicBezTo>
                    <a:pt x="1635" y="1624"/>
                    <a:pt x="1643" y="1619"/>
                    <a:pt x="1652" y="1617"/>
                  </a:cubicBezTo>
                  <a:cubicBezTo>
                    <a:pt x="1695" y="1617"/>
                    <a:pt x="1695" y="1617"/>
                    <a:pt x="1695" y="1617"/>
                  </a:cubicBezTo>
                  <a:cubicBezTo>
                    <a:pt x="1705" y="1617"/>
                    <a:pt x="1714" y="1610"/>
                    <a:pt x="1716" y="1598"/>
                  </a:cubicBezTo>
                  <a:cubicBezTo>
                    <a:pt x="1721" y="1569"/>
                    <a:pt x="1721" y="1569"/>
                    <a:pt x="1721" y="1569"/>
                  </a:cubicBezTo>
                  <a:cubicBezTo>
                    <a:pt x="1726" y="1541"/>
                    <a:pt x="1726" y="1541"/>
                    <a:pt x="1726" y="1541"/>
                  </a:cubicBezTo>
                  <a:cubicBezTo>
                    <a:pt x="1728" y="1531"/>
                    <a:pt x="1721" y="1519"/>
                    <a:pt x="1712" y="1517"/>
                  </a:cubicBezTo>
                  <a:cubicBezTo>
                    <a:pt x="1671" y="1505"/>
                    <a:pt x="1671" y="1505"/>
                    <a:pt x="1671" y="1505"/>
                  </a:cubicBezTo>
                  <a:cubicBezTo>
                    <a:pt x="1662" y="1502"/>
                    <a:pt x="1657" y="1495"/>
                    <a:pt x="1655" y="1486"/>
                  </a:cubicBezTo>
                  <a:cubicBezTo>
                    <a:pt x="1652" y="1474"/>
                    <a:pt x="1650" y="1462"/>
                    <a:pt x="1645" y="1450"/>
                  </a:cubicBezTo>
                  <a:cubicBezTo>
                    <a:pt x="1643" y="1443"/>
                    <a:pt x="1645" y="1433"/>
                    <a:pt x="1650" y="1426"/>
                  </a:cubicBezTo>
                  <a:cubicBezTo>
                    <a:pt x="1681" y="1395"/>
                    <a:pt x="1681" y="1395"/>
                    <a:pt x="1681" y="1395"/>
                  </a:cubicBezTo>
                  <a:cubicBezTo>
                    <a:pt x="1688" y="1388"/>
                    <a:pt x="1688" y="1376"/>
                    <a:pt x="1683" y="1367"/>
                  </a:cubicBezTo>
                  <a:cubicBezTo>
                    <a:pt x="1666" y="1343"/>
                    <a:pt x="1666" y="1343"/>
                    <a:pt x="1666" y="1343"/>
                  </a:cubicBezTo>
                  <a:cubicBezTo>
                    <a:pt x="1650" y="1319"/>
                    <a:pt x="1650" y="1319"/>
                    <a:pt x="1650" y="1319"/>
                  </a:cubicBezTo>
                  <a:cubicBezTo>
                    <a:pt x="1643" y="1310"/>
                    <a:pt x="1633" y="1307"/>
                    <a:pt x="1624" y="1312"/>
                  </a:cubicBezTo>
                  <a:cubicBezTo>
                    <a:pt x="1585" y="1331"/>
                    <a:pt x="1585" y="1331"/>
                    <a:pt x="1585" y="1331"/>
                  </a:cubicBezTo>
                  <a:cubicBezTo>
                    <a:pt x="1578" y="1336"/>
                    <a:pt x="1569" y="1333"/>
                    <a:pt x="1562" y="1329"/>
                  </a:cubicBezTo>
                  <a:cubicBezTo>
                    <a:pt x="1552" y="1322"/>
                    <a:pt x="1540" y="1314"/>
                    <a:pt x="1528" y="1310"/>
                  </a:cubicBezTo>
                  <a:cubicBezTo>
                    <a:pt x="1521" y="1305"/>
                    <a:pt x="1516" y="1298"/>
                    <a:pt x="1514" y="1288"/>
                  </a:cubicBezTo>
                  <a:cubicBezTo>
                    <a:pt x="1514" y="1245"/>
                    <a:pt x="1514" y="1245"/>
                    <a:pt x="1514" y="1245"/>
                  </a:cubicBezTo>
                  <a:cubicBezTo>
                    <a:pt x="1514" y="1236"/>
                    <a:pt x="1507" y="1226"/>
                    <a:pt x="1495" y="1224"/>
                  </a:cubicBezTo>
                  <a:cubicBezTo>
                    <a:pt x="1466" y="1219"/>
                    <a:pt x="1466" y="1219"/>
                    <a:pt x="1466" y="1219"/>
                  </a:cubicBezTo>
                  <a:cubicBezTo>
                    <a:pt x="1438" y="1214"/>
                    <a:pt x="1438" y="1214"/>
                    <a:pt x="1438" y="1214"/>
                  </a:cubicBezTo>
                  <a:cubicBezTo>
                    <a:pt x="1428" y="1212"/>
                    <a:pt x="1416" y="1219"/>
                    <a:pt x="1414" y="1229"/>
                  </a:cubicBezTo>
                  <a:cubicBezTo>
                    <a:pt x="1402" y="1269"/>
                    <a:pt x="1402" y="1269"/>
                    <a:pt x="1402" y="1269"/>
                  </a:cubicBezTo>
                  <a:cubicBezTo>
                    <a:pt x="1400" y="1279"/>
                    <a:pt x="1393" y="1283"/>
                    <a:pt x="1383" y="1286"/>
                  </a:cubicBezTo>
                  <a:cubicBezTo>
                    <a:pt x="1371" y="1288"/>
                    <a:pt x="1357" y="1291"/>
                    <a:pt x="1345" y="1295"/>
                  </a:cubicBezTo>
                  <a:cubicBezTo>
                    <a:pt x="1335" y="1298"/>
                    <a:pt x="1328" y="1295"/>
                    <a:pt x="1321" y="1291"/>
                  </a:cubicBezTo>
                  <a:cubicBezTo>
                    <a:pt x="1290" y="1262"/>
                    <a:pt x="1290" y="1262"/>
                    <a:pt x="1290" y="1262"/>
                  </a:cubicBezTo>
                  <a:cubicBezTo>
                    <a:pt x="1281" y="1260"/>
                    <a:pt x="1269" y="1260"/>
                    <a:pt x="1259" y="1264"/>
                  </a:cubicBezTo>
                  <a:cubicBezTo>
                    <a:pt x="1235" y="1281"/>
                    <a:pt x="1235" y="1281"/>
                    <a:pt x="1235" y="1281"/>
                  </a:cubicBezTo>
                  <a:cubicBezTo>
                    <a:pt x="1212" y="1298"/>
                    <a:pt x="1212" y="1298"/>
                    <a:pt x="1212" y="1298"/>
                  </a:cubicBezTo>
                  <a:cubicBezTo>
                    <a:pt x="1202" y="1305"/>
                    <a:pt x="1200" y="1314"/>
                    <a:pt x="1205" y="1324"/>
                  </a:cubicBezTo>
                  <a:cubicBezTo>
                    <a:pt x="1224" y="1362"/>
                    <a:pt x="1224" y="1362"/>
                    <a:pt x="1224" y="1362"/>
                  </a:cubicBezTo>
                  <a:cubicBezTo>
                    <a:pt x="1228" y="1369"/>
                    <a:pt x="1226" y="1379"/>
                    <a:pt x="1221" y="1386"/>
                  </a:cubicBezTo>
                  <a:cubicBezTo>
                    <a:pt x="1219" y="1400"/>
                    <a:pt x="1212" y="1410"/>
                    <a:pt x="1207" y="1422"/>
                  </a:cubicBezTo>
                  <a:close/>
                  <a:moveTo>
                    <a:pt x="1295" y="1510"/>
                  </a:moveTo>
                  <a:cubicBezTo>
                    <a:pt x="1305" y="1441"/>
                    <a:pt x="1366" y="1393"/>
                    <a:pt x="1435" y="1402"/>
                  </a:cubicBezTo>
                  <a:cubicBezTo>
                    <a:pt x="1505" y="1412"/>
                    <a:pt x="1552" y="1474"/>
                    <a:pt x="1543" y="1543"/>
                  </a:cubicBezTo>
                  <a:cubicBezTo>
                    <a:pt x="1533" y="1612"/>
                    <a:pt x="1471" y="1660"/>
                    <a:pt x="1402" y="1650"/>
                  </a:cubicBezTo>
                  <a:cubicBezTo>
                    <a:pt x="1335" y="1641"/>
                    <a:pt x="1285" y="1579"/>
                    <a:pt x="1295" y="1510"/>
                  </a:cubicBezTo>
                  <a:close/>
                  <a:moveTo>
                    <a:pt x="273" y="369"/>
                  </a:moveTo>
                  <a:cubicBezTo>
                    <a:pt x="259" y="386"/>
                    <a:pt x="238" y="395"/>
                    <a:pt x="219" y="390"/>
                  </a:cubicBezTo>
                  <a:cubicBezTo>
                    <a:pt x="116" y="371"/>
                    <a:pt x="116" y="371"/>
                    <a:pt x="116" y="371"/>
                  </a:cubicBezTo>
                  <a:cubicBezTo>
                    <a:pt x="90" y="367"/>
                    <a:pt x="66" y="381"/>
                    <a:pt x="57" y="405"/>
                  </a:cubicBezTo>
                  <a:cubicBezTo>
                    <a:pt x="33" y="469"/>
                    <a:pt x="33" y="469"/>
                    <a:pt x="33" y="469"/>
                  </a:cubicBezTo>
                  <a:cubicBezTo>
                    <a:pt x="9" y="533"/>
                    <a:pt x="9" y="533"/>
                    <a:pt x="9" y="533"/>
                  </a:cubicBezTo>
                  <a:cubicBezTo>
                    <a:pt x="0" y="557"/>
                    <a:pt x="9" y="586"/>
                    <a:pt x="33" y="598"/>
                  </a:cubicBezTo>
                  <a:cubicBezTo>
                    <a:pt x="123" y="650"/>
                    <a:pt x="123" y="650"/>
                    <a:pt x="123" y="650"/>
                  </a:cubicBezTo>
                  <a:cubicBezTo>
                    <a:pt x="143" y="662"/>
                    <a:pt x="152" y="681"/>
                    <a:pt x="152" y="702"/>
                  </a:cubicBezTo>
                  <a:cubicBezTo>
                    <a:pt x="150" y="731"/>
                    <a:pt x="152" y="762"/>
                    <a:pt x="154" y="791"/>
                  </a:cubicBezTo>
                  <a:cubicBezTo>
                    <a:pt x="157" y="812"/>
                    <a:pt x="147" y="833"/>
                    <a:pt x="131" y="845"/>
                  </a:cubicBezTo>
                  <a:cubicBezTo>
                    <a:pt x="43" y="905"/>
                    <a:pt x="43" y="905"/>
                    <a:pt x="43" y="905"/>
                  </a:cubicBezTo>
                  <a:cubicBezTo>
                    <a:pt x="21" y="919"/>
                    <a:pt x="14" y="948"/>
                    <a:pt x="23" y="971"/>
                  </a:cubicBezTo>
                  <a:cubicBezTo>
                    <a:pt x="52" y="1033"/>
                    <a:pt x="52" y="1033"/>
                    <a:pt x="52" y="1033"/>
                  </a:cubicBezTo>
                  <a:cubicBezTo>
                    <a:pt x="81" y="1095"/>
                    <a:pt x="81" y="1095"/>
                    <a:pt x="81" y="1095"/>
                  </a:cubicBezTo>
                  <a:cubicBezTo>
                    <a:pt x="90" y="1119"/>
                    <a:pt x="116" y="1131"/>
                    <a:pt x="143" y="1124"/>
                  </a:cubicBezTo>
                  <a:cubicBezTo>
                    <a:pt x="243" y="1098"/>
                    <a:pt x="243" y="1098"/>
                    <a:pt x="243" y="1098"/>
                  </a:cubicBezTo>
                  <a:cubicBezTo>
                    <a:pt x="264" y="1093"/>
                    <a:pt x="285" y="1100"/>
                    <a:pt x="300" y="1114"/>
                  </a:cubicBezTo>
                  <a:cubicBezTo>
                    <a:pt x="321" y="1136"/>
                    <a:pt x="343" y="1157"/>
                    <a:pt x="366" y="1176"/>
                  </a:cubicBezTo>
                  <a:cubicBezTo>
                    <a:pt x="383" y="1191"/>
                    <a:pt x="390" y="1212"/>
                    <a:pt x="388" y="1231"/>
                  </a:cubicBezTo>
                  <a:cubicBezTo>
                    <a:pt x="369" y="1336"/>
                    <a:pt x="369" y="1336"/>
                    <a:pt x="369" y="1336"/>
                  </a:cubicBezTo>
                  <a:cubicBezTo>
                    <a:pt x="364" y="1362"/>
                    <a:pt x="378" y="1386"/>
                    <a:pt x="402" y="1395"/>
                  </a:cubicBezTo>
                  <a:cubicBezTo>
                    <a:pt x="466" y="1419"/>
                    <a:pt x="466" y="1419"/>
                    <a:pt x="466" y="1419"/>
                  </a:cubicBezTo>
                  <a:cubicBezTo>
                    <a:pt x="531" y="1443"/>
                    <a:pt x="531" y="1443"/>
                    <a:pt x="531" y="1443"/>
                  </a:cubicBezTo>
                  <a:cubicBezTo>
                    <a:pt x="554" y="1452"/>
                    <a:pt x="583" y="1443"/>
                    <a:pt x="595" y="1419"/>
                  </a:cubicBezTo>
                  <a:cubicBezTo>
                    <a:pt x="647" y="1331"/>
                    <a:pt x="647" y="1331"/>
                    <a:pt x="647" y="1331"/>
                  </a:cubicBezTo>
                  <a:cubicBezTo>
                    <a:pt x="659" y="1312"/>
                    <a:pt x="678" y="1302"/>
                    <a:pt x="700" y="1302"/>
                  </a:cubicBezTo>
                  <a:cubicBezTo>
                    <a:pt x="731" y="1305"/>
                    <a:pt x="762" y="1302"/>
                    <a:pt x="793" y="1300"/>
                  </a:cubicBezTo>
                  <a:cubicBezTo>
                    <a:pt x="814" y="1298"/>
                    <a:pt x="835" y="1307"/>
                    <a:pt x="847" y="1324"/>
                  </a:cubicBezTo>
                  <a:cubicBezTo>
                    <a:pt x="907" y="1412"/>
                    <a:pt x="907" y="1412"/>
                    <a:pt x="907" y="1412"/>
                  </a:cubicBezTo>
                  <a:cubicBezTo>
                    <a:pt x="921" y="1433"/>
                    <a:pt x="950" y="1441"/>
                    <a:pt x="974" y="1431"/>
                  </a:cubicBezTo>
                  <a:cubicBezTo>
                    <a:pt x="1035" y="1402"/>
                    <a:pt x="1035" y="1402"/>
                    <a:pt x="1035" y="1402"/>
                  </a:cubicBezTo>
                  <a:cubicBezTo>
                    <a:pt x="1097" y="1374"/>
                    <a:pt x="1097" y="1374"/>
                    <a:pt x="1097" y="1374"/>
                  </a:cubicBezTo>
                  <a:cubicBezTo>
                    <a:pt x="1121" y="1364"/>
                    <a:pt x="1133" y="1338"/>
                    <a:pt x="1126" y="1312"/>
                  </a:cubicBezTo>
                  <a:cubicBezTo>
                    <a:pt x="1097" y="1212"/>
                    <a:pt x="1097" y="1212"/>
                    <a:pt x="1097" y="1212"/>
                  </a:cubicBezTo>
                  <a:cubicBezTo>
                    <a:pt x="1093" y="1191"/>
                    <a:pt x="1097" y="1169"/>
                    <a:pt x="1114" y="1155"/>
                  </a:cubicBezTo>
                  <a:cubicBezTo>
                    <a:pt x="1135" y="1133"/>
                    <a:pt x="1157" y="1112"/>
                    <a:pt x="1176" y="1088"/>
                  </a:cubicBezTo>
                  <a:cubicBezTo>
                    <a:pt x="1190" y="1071"/>
                    <a:pt x="1212" y="1064"/>
                    <a:pt x="1231" y="1067"/>
                  </a:cubicBezTo>
                  <a:cubicBezTo>
                    <a:pt x="1335" y="1086"/>
                    <a:pt x="1335" y="1086"/>
                    <a:pt x="1335" y="1086"/>
                  </a:cubicBezTo>
                  <a:cubicBezTo>
                    <a:pt x="1362" y="1091"/>
                    <a:pt x="1385" y="1076"/>
                    <a:pt x="1395" y="1052"/>
                  </a:cubicBezTo>
                  <a:cubicBezTo>
                    <a:pt x="1419" y="988"/>
                    <a:pt x="1419" y="988"/>
                    <a:pt x="1419" y="988"/>
                  </a:cubicBezTo>
                  <a:cubicBezTo>
                    <a:pt x="1443" y="924"/>
                    <a:pt x="1443" y="924"/>
                    <a:pt x="1443" y="924"/>
                  </a:cubicBezTo>
                  <a:cubicBezTo>
                    <a:pt x="1452" y="900"/>
                    <a:pt x="1443" y="871"/>
                    <a:pt x="1419" y="860"/>
                  </a:cubicBezTo>
                  <a:cubicBezTo>
                    <a:pt x="1331" y="810"/>
                    <a:pt x="1331" y="810"/>
                    <a:pt x="1331" y="810"/>
                  </a:cubicBezTo>
                  <a:cubicBezTo>
                    <a:pt x="1312" y="798"/>
                    <a:pt x="1302" y="779"/>
                    <a:pt x="1302" y="757"/>
                  </a:cubicBezTo>
                  <a:cubicBezTo>
                    <a:pt x="1305" y="724"/>
                    <a:pt x="1302" y="693"/>
                    <a:pt x="1300" y="662"/>
                  </a:cubicBezTo>
                  <a:cubicBezTo>
                    <a:pt x="1297" y="641"/>
                    <a:pt x="1307" y="619"/>
                    <a:pt x="1324" y="607"/>
                  </a:cubicBezTo>
                  <a:cubicBezTo>
                    <a:pt x="1409" y="548"/>
                    <a:pt x="1409" y="548"/>
                    <a:pt x="1409" y="548"/>
                  </a:cubicBezTo>
                  <a:cubicBezTo>
                    <a:pt x="1431" y="533"/>
                    <a:pt x="1438" y="505"/>
                    <a:pt x="1428" y="481"/>
                  </a:cubicBezTo>
                  <a:cubicBezTo>
                    <a:pt x="1400" y="419"/>
                    <a:pt x="1400" y="419"/>
                    <a:pt x="1400" y="419"/>
                  </a:cubicBezTo>
                  <a:cubicBezTo>
                    <a:pt x="1371" y="357"/>
                    <a:pt x="1371" y="357"/>
                    <a:pt x="1371" y="357"/>
                  </a:cubicBezTo>
                  <a:cubicBezTo>
                    <a:pt x="1362" y="333"/>
                    <a:pt x="1335" y="321"/>
                    <a:pt x="1309" y="329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188" y="360"/>
                    <a:pt x="1166" y="355"/>
                    <a:pt x="1152" y="338"/>
                  </a:cubicBezTo>
                  <a:cubicBezTo>
                    <a:pt x="1131" y="314"/>
                    <a:pt x="1109" y="295"/>
                    <a:pt x="1083" y="274"/>
                  </a:cubicBezTo>
                  <a:cubicBezTo>
                    <a:pt x="1066" y="260"/>
                    <a:pt x="1057" y="238"/>
                    <a:pt x="1062" y="219"/>
                  </a:cubicBezTo>
                  <a:cubicBezTo>
                    <a:pt x="1083" y="117"/>
                    <a:pt x="1083" y="117"/>
                    <a:pt x="1083" y="117"/>
                  </a:cubicBezTo>
                  <a:cubicBezTo>
                    <a:pt x="1088" y="93"/>
                    <a:pt x="1074" y="67"/>
                    <a:pt x="1050" y="57"/>
                  </a:cubicBezTo>
                  <a:cubicBezTo>
                    <a:pt x="985" y="33"/>
                    <a:pt x="985" y="33"/>
                    <a:pt x="985" y="33"/>
                  </a:cubicBezTo>
                  <a:cubicBezTo>
                    <a:pt x="921" y="10"/>
                    <a:pt x="921" y="10"/>
                    <a:pt x="921" y="10"/>
                  </a:cubicBezTo>
                  <a:cubicBezTo>
                    <a:pt x="897" y="0"/>
                    <a:pt x="869" y="10"/>
                    <a:pt x="857" y="33"/>
                  </a:cubicBezTo>
                  <a:cubicBezTo>
                    <a:pt x="804" y="124"/>
                    <a:pt x="804" y="124"/>
                    <a:pt x="804" y="124"/>
                  </a:cubicBezTo>
                  <a:cubicBezTo>
                    <a:pt x="793" y="140"/>
                    <a:pt x="774" y="152"/>
                    <a:pt x="752" y="152"/>
                  </a:cubicBezTo>
                  <a:cubicBezTo>
                    <a:pt x="721" y="150"/>
                    <a:pt x="690" y="152"/>
                    <a:pt x="659" y="155"/>
                  </a:cubicBezTo>
                  <a:cubicBezTo>
                    <a:pt x="638" y="157"/>
                    <a:pt x="616" y="148"/>
                    <a:pt x="604" y="131"/>
                  </a:cubicBezTo>
                  <a:cubicBezTo>
                    <a:pt x="545" y="45"/>
                    <a:pt x="545" y="45"/>
                    <a:pt x="545" y="45"/>
                  </a:cubicBezTo>
                  <a:cubicBezTo>
                    <a:pt x="531" y="21"/>
                    <a:pt x="504" y="14"/>
                    <a:pt x="481" y="26"/>
                  </a:cubicBezTo>
                  <a:cubicBezTo>
                    <a:pt x="419" y="55"/>
                    <a:pt x="419" y="55"/>
                    <a:pt x="419" y="55"/>
                  </a:cubicBezTo>
                  <a:cubicBezTo>
                    <a:pt x="357" y="83"/>
                    <a:pt x="357" y="83"/>
                    <a:pt x="357" y="83"/>
                  </a:cubicBezTo>
                  <a:cubicBezTo>
                    <a:pt x="333" y="93"/>
                    <a:pt x="321" y="119"/>
                    <a:pt x="328" y="145"/>
                  </a:cubicBezTo>
                  <a:cubicBezTo>
                    <a:pt x="354" y="245"/>
                    <a:pt x="354" y="245"/>
                    <a:pt x="354" y="245"/>
                  </a:cubicBezTo>
                  <a:cubicBezTo>
                    <a:pt x="359" y="267"/>
                    <a:pt x="354" y="288"/>
                    <a:pt x="338" y="302"/>
                  </a:cubicBezTo>
                  <a:cubicBezTo>
                    <a:pt x="314" y="324"/>
                    <a:pt x="293" y="345"/>
                    <a:pt x="273" y="369"/>
                  </a:cubicBezTo>
                  <a:close/>
                  <a:moveTo>
                    <a:pt x="724" y="288"/>
                  </a:moveTo>
                  <a:cubicBezTo>
                    <a:pt x="966" y="288"/>
                    <a:pt x="1164" y="486"/>
                    <a:pt x="1164" y="729"/>
                  </a:cubicBezTo>
                  <a:cubicBezTo>
                    <a:pt x="1164" y="971"/>
                    <a:pt x="966" y="1169"/>
                    <a:pt x="724" y="1169"/>
                  </a:cubicBezTo>
                  <a:cubicBezTo>
                    <a:pt x="481" y="1169"/>
                    <a:pt x="283" y="971"/>
                    <a:pt x="283" y="729"/>
                  </a:cubicBezTo>
                  <a:cubicBezTo>
                    <a:pt x="283" y="486"/>
                    <a:pt x="481" y="288"/>
                    <a:pt x="724" y="288"/>
                  </a:cubicBezTo>
                  <a:close/>
                  <a:moveTo>
                    <a:pt x="657" y="729"/>
                  </a:moveTo>
                  <a:cubicBezTo>
                    <a:pt x="657" y="693"/>
                    <a:pt x="688" y="662"/>
                    <a:pt x="724" y="662"/>
                  </a:cubicBezTo>
                  <a:cubicBezTo>
                    <a:pt x="759" y="662"/>
                    <a:pt x="790" y="693"/>
                    <a:pt x="790" y="729"/>
                  </a:cubicBezTo>
                  <a:cubicBezTo>
                    <a:pt x="790" y="764"/>
                    <a:pt x="759" y="795"/>
                    <a:pt x="724" y="795"/>
                  </a:cubicBezTo>
                  <a:cubicBezTo>
                    <a:pt x="688" y="795"/>
                    <a:pt x="657" y="764"/>
                    <a:pt x="657" y="729"/>
                  </a:cubicBezTo>
                  <a:close/>
                  <a:moveTo>
                    <a:pt x="893" y="729"/>
                  </a:moveTo>
                  <a:cubicBezTo>
                    <a:pt x="893" y="693"/>
                    <a:pt x="924" y="662"/>
                    <a:pt x="959" y="662"/>
                  </a:cubicBezTo>
                  <a:cubicBezTo>
                    <a:pt x="995" y="662"/>
                    <a:pt x="1026" y="693"/>
                    <a:pt x="1026" y="729"/>
                  </a:cubicBezTo>
                  <a:cubicBezTo>
                    <a:pt x="1026" y="764"/>
                    <a:pt x="995" y="795"/>
                    <a:pt x="959" y="795"/>
                  </a:cubicBezTo>
                  <a:cubicBezTo>
                    <a:pt x="921" y="795"/>
                    <a:pt x="893" y="764"/>
                    <a:pt x="893" y="729"/>
                  </a:cubicBezTo>
                  <a:close/>
                  <a:moveTo>
                    <a:pt x="423" y="729"/>
                  </a:moveTo>
                  <a:cubicBezTo>
                    <a:pt x="423" y="693"/>
                    <a:pt x="454" y="662"/>
                    <a:pt x="490" y="662"/>
                  </a:cubicBezTo>
                  <a:cubicBezTo>
                    <a:pt x="526" y="662"/>
                    <a:pt x="557" y="693"/>
                    <a:pt x="557" y="729"/>
                  </a:cubicBezTo>
                  <a:cubicBezTo>
                    <a:pt x="557" y="764"/>
                    <a:pt x="526" y="795"/>
                    <a:pt x="490" y="795"/>
                  </a:cubicBezTo>
                  <a:cubicBezTo>
                    <a:pt x="454" y="795"/>
                    <a:pt x="423" y="764"/>
                    <a:pt x="423" y="7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C60F1B6-B6EA-4588-B94C-BF498A5C6C84}"/>
              </a:ext>
            </a:extLst>
          </p:cNvPr>
          <p:cNvGrpSpPr/>
          <p:nvPr/>
        </p:nvGrpSpPr>
        <p:grpSpPr>
          <a:xfrm>
            <a:off x="5986836" y="3829345"/>
            <a:ext cx="892098" cy="892098"/>
            <a:chOff x="5986836" y="3829345"/>
            <a:chExt cx="892098" cy="892098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F85E722-F95A-4292-A8BC-C13E1E5FF746}"/>
                </a:ext>
              </a:extLst>
            </p:cNvPr>
            <p:cNvSpPr/>
            <p:nvPr/>
          </p:nvSpPr>
          <p:spPr>
            <a:xfrm>
              <a:off x="5986836" y="3829345"/>
              <a:ext cx="892098" cy="892098"/>
            </a:xfrm>
            <a:prstGeom prst="ellipse">
              <a:avLst/>
            </a:prstGeom>
            <a:solidFill>
              <a:srgbClr val="859D8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0" name="Group 15">
              <a:extLst>
                <a:ext uri="{FF2B5EF4-FFF2-40B4-BE49-F238E27FC236}">
                  <a16:creationId xmlns:a16="http://schemas.microsoft.com/office/drawing/2014/main" id="{14D7FD82-3023-4F0F-A28F-FCFB3C0D960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167674" y="4066620"/>
              <a:ext cx="530422" cy="417549"/>
              <a:chOff x="1825" y="571"/>
              <a:chExt cx="4032" cy="3174"/>
            </a:xfrm>
            <a:solidFill>
              <a:schemeClr val="bg1"/>
            </a:solidFill>
          </p:grpSpPr>
          <p:sp>
            <p:nvSpPr>
              <p:cNvPr id="72" name="Freeform 16">
                <a:extLst>
                  <a:ext uri="{FF2B5EF4-FFF2-40B4-BE49-F238E27FC236}">
                    <a16:creationId xmlns:a16="http://schemas.microsoft.com/office/drawing/2014/main" id="{4CA6D214-C1BB-48C7-8B00-A31316434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4" y="1120"/>
                <a:ext cx="962" cy="975"/>
              </a:xfrm>
              <a:custGeom>
                <a:avLst/>
                <a:gdLst>
                  <a:gd name="T0" fmla="*/ 0 w 512"/>
                  <a:gd name="T1" fmla="*/ 260 h 519"/>
                  <a:gd name="T2" fmla="*/ 263 w 512"/>
                  <a:gd name="T3" fmla="*/ 519 h 519"/>
                  <a:gd name="T4" fmla="*/ 512 w 512"/>
                  <a:gd name="T5" fmla="*/ 344 h 519"/>
                  <a:gd name="T6" fmla="*/ 453 w 512"/>
                  <a:gd name="T7" fmla="*/ 133 h 519"/>
                  <a:gd name="T8" fmla="*/ 456 w 512"/>
                  <a:gd name="T9" fmla="*/ 83 h 519"/>
                  <a:gd name="T10" fmla="*/ 263 w 512"/>
                  <a:gd name="T11" fmla="*/ 0 h 519"/>
                  <a:gd name="T12" fmla="*/ 0 w 512"/>
                  <a:gd name="T13" fmla="*/ 26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2" h="519">
                    <a:moveTo>
                      <a:pt x="0" y="260"/>
                    </a:moveTo>
                    <a:cubicBezTo>
                      <a:pt x="0" y="403"/>
                      <a:pt x="118" y="519"/>
                      <a:pt x="263" y="519"/>
                    </a:cubicBezTo>
                    <a:cubicBezTo>
                      <a:pt x="379" y="519"/>
                      <a:pt x="476" y="446"/>
                      <a:pt x="512" y="344"/>
                    </a:cubicBezTo>
                    <a:cubicBezTo>
                      <a:pt x="474" y="282"/>
                      <a:pt x="453" y="209"/>
                      <a:pt x="453" y="133"/>
                    </a:cubicBezTo>
                    <a:cubicBezTo>
                      <a:pt x="453" y="116"/>
                      <a:pt x="454" y="99"/>
                      <a:pt x="456" y="83"/>
                    </a:cubicBezTo>
                    <a:cubicBezTo>
                      <a:pt x="408" y="32"/>
                      <a:pt x="339" y="0"/>
                      <a:pt x="263" y="0"/>
                    </a:cubicBezTo>
                    <a:cubicBezTo>
                      <a:pt x="118" y="0"/>
                      <a:pt x="0" y="116"/>
                      <a:pt x="0" y="2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7">
                <a:extLst>
                  <a:ext uri="{FF2B5EF4-FFF2-40B4-BE49-F238E27FC236}">
                    <a16:creationId xmlns:a16="http://schemas.microsoft.com/office/drawing/2014/main" id="{C79A9738-099E-46D6-9FE1-3EEF4AD60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" y="2287"/>
                <a:ext cx="908" cy="1274"/>
              </a:xfrm>
              <a:custGeom>
                <a:avLst/>
                <a:gdLst>
                  <a:gd name="T0" fmla="*/ 74 w 483"/>
                  <a:gd name="T1" fmla="*/ 678 h 678"/>
                  <a:gd name="T2" fmla="*/ 483 w 483"/>
                  <a:gd name="T3" fmla="*/ 678 h 678"/>
                  <a:gd name="T4" fmla="*/ 483 w 483"/>
                  <a:gd name="T5" fmla="*/ 226 h 678"/>
                  <a:gd name="T6" fmla="*/ 254 w 483"/>
                  <a:gd name="T7" fmla="*/ 0 h 678"/>
                  <a:gd name="T8" fmla="*/ 0 w 483"/>
                  <a:gd name="T9" fmla="*/ 0 h 678"/>
                  <a:gd name="T10" fmla="*/ 60 w 483"/>
                  <a:gd name="T11" fmla="*/ 121 h 678"/>
                  <a:gd name="T12" fmla="*/ 74 w 483"/>
                  <a:gd name="T13" fmla="*/ 175 h 678"/>
                  <a:gd name="T14" fmla="*/ 74 w 483"/>
                  <a:gd name="T15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3" h="678">
                    <a:moveTo>
                      <a:pt x="74" y="678"/>
                    </a:moveTo>
                    <a:cubicBezTo>
                      <a:pt x="483" y="678"/>
                      <a:pt x="483" y="678"/>
                      <a:pt x="483" y="678"/>
                    </a:cubicBezTo>
                    <a:cubicBezTo>
                      <a:pt x="483" y="226"/>
                      <a:pt x="483" y="226"/>
                      <a:pt x="483" y="226"/>
                    </a:cubicBezTo>
                    <a:cubicBezTo>
                      <a:pt x="483" y="101"/>
                      <a:pt x="380" y="0"/>
                      <a:pt x="2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40"/>
                      <a:pt x="53" y="83"/>
                      <a:pt x="60" y="121"/>
                    </a:cubicBezTo>
                    <a:cubicBezTo>
                      <a:pt x="64" y="138"/>
                      <a:pt x="74" y="165"/>
                      <a:pt x="74" y="175"/>
                    </a:cubicBezTo>
                    <a:lnTo>
                      <a:pt x="74" y="6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8">
                <a:extLst>
                  <a:ext uri="{FF2B5EF4-FFF2-40B4-BE49-F238E27FC236}">
                    <a16:creationId xmlns:a16="http://schemas.microsoft.com/office/drawing/2014/main" id="{DCCE136B-12A6-4676-8849-CCAD0A964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" y="1120"/>
                <a:ext cx="963" cy="975"/>
              </a:xfrm>
              <a:custGeom>
                <a:avLst/>
                <a:gdLst>
                  <a:gd name="T0" fmla="*/ 0 w 512"/>
                  <a:gd name="T1" fmla="*/ 345 h 519"/>
                  <a:gd name="T2" fmla="*/ 249 w 512"/>
                  <a:gd name="T3" fmla="*/ 519 h 519"/>
                  <a:gd name="T4" fmla="*/ 512 w 512"/>
                  <a:gd name="T5" fmla="*/ 260 h 519"/>
                  <a:gd name="T6" fmla="*/ 249 w 512"/>
                  <a:gd name="T7" fmla="*/ 0 h 519"/>
                  <a:gd name="T8" fmla="*/ 56 w 512"/>
                  <a:gd name="T9" fmla="*/ 83 h 519"/>
                  <a:gd name="T10" fmla="*/ 59 w 512"/>
                  <a:gd name="T11" fmla="*/ 133 h 519"/>
                  <a:gd name="T12" fmla="*/ 0 w 512"/>
                  <a:gd name="T13" fmla="*/ 345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2" h="519">
                    <a:moveTo>
                      <a:pt x="0" y="345"/>
                    </a:moveTo>
                    <a:cubicBezTo>
                      <a:pt x="36" y="446"/>
                      <a:pt x="134" y="519"/>
                      <a:pt x="249" y="519"/>
                    </a:cubicBezTo>
                    <a:cubicBezTo>
                      <a:pt x="394" y="519"/>
                      <a:pt x="512" y="403"/>
                      <a:pt x="512" y="260"/>
                    </a:cubicBezTo>
                    <a:cubicBezTo>
                      <a:pt x="512" y="116"/>
                      <a:pt x="394" y="0"/>
                      <a:pt x="249" y="0"/>
                    </a:cubicBezTo>
                    <a:cubicBezTo>
                      <a:pt x="172" y="0"/>
                      <a:pt x="104" y="32"/>
                      <a:pt x="56" y="83"/>
                    </a:cubicBezTo>
                    <a:cubicBezTo>
                      <a:pt x="58" y="100"/>
                      <a:pt x="59" y="117"/>
                      <a:pt x="59" y="133"/>
                    </a:cubicBezTo>
                    <a:cubicBezTo>
                      <a:pt x="59" y="212"/>
                      <a:pt x="37" y="284"/>
                      <a:pt x="0" y="3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9">
                <a:extLst>
                  <a:ext uri="{FF2B5EF4-FFF2-40B4-BE49-F238E27FC236}">
                    <a16:creationId xmlns:a16="http://schemas.microsoft.com/office/drawing/2014/main" id="{CD9C575E-7A74-48DA-B7D3-D4BA45E33A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5" y="2287"/>
                <a:ext cx="899" cy="1274"/>
              </a:xfrm>
              <a:custGeom>
                <a:avLst/>
                <a:gdLst>
                  <a:gd name="T0" fmla="*/ 0 w 478"/>
                  <a:gd name="T1" fmla="*/ 678 h 678"/>
                  <a:gd name="T2" fmla="*/ 409 w 478"/>
                  <a:gd name="T3" fmla="*/ 678 h 678"/>
                  <a:gd name="T4" fmla="*/ 409 w 478"/>
                  <a:gd name="T5" fmla="*/ 175 h 678"/>
                  <a:gd name="T6" fmla="*/ 416 w 478"/>
                  <a:gd name="T7" fmla="*/ 135 h 678"/>
                  <a:gd name="T8" fmla="*/ 478 w 478"/>
                  <a:gd name="T9" fmla="*/ 0 h 678"/>
                  <a:gd name="T10" fmla="*/ 229 w 478"/>
                  <a:gd name="T11" fmla="*/ 0 h 678"/>
                  <a:gd name="T12" fmla="*/ 0 w 478"/>
                  <a:gd name="T13" fmla="*/ 226 h 678"/>
                  <a:gd name="T14" fmla="*/ 0 w 478"/>
                  <a:gd name="T15" fmla="*/ 678 h 678"/>
                  <a:gd name="T16" fmla="*/ 127 w 478"/>
                  <a:gd name="T17" fmla="*/ 181 h 678"/>
                  <a:gd name="T18" fmla="*/ 183 w 478"/>
                  <a:gd name="T19" fmla="*/ 181 h 678"/>
                  <a:gd name="T20" fmla="*/ 183 w 478"/>
                  <a:gd name="T21" fmla="*/ 130 h 678"/>
                  <a:gd name="T22" fmla="*/ 255 w 478"/>
                  <a:gd name="T23" fmla="*/ 130 h 678"/>
                  <a:gd name="T24" fmla="*/ 255 w 478"/>
                  <a:gd name="T25" fmla="*/ 181 h 678"/>
                  <a:gd name="T26" fmla="*/ 311 w 478"/>
                  <a:gd name="T27" fmla="*/ 181 h 678"/>
                  <a:gd name="T28" fmla="*/ 311 w 478"/>
                  <a:gd name="T29" fmla="*/ 246 h 678"/>
                  <a:gd name="T30" fmla="*/ 255 w 478"/>
                  <a:gd name="T31" fmla="*/ 246 h 678"/>
                  <a:gd name="T32" fmla="*/ 255 w 478"/>
                  <a:gd name="T33" fmla="*/ 296 h 678"/>
                  <a:gd name="T34" fmla="*/ 183 w 478"/>
                  <a:gd name="T35" fmla="*/ 296 h 678"/>
                  <a:gd name="T36" fmla="*/ 183 w 478"/>
                  <a:gd name="T37" fmla="*/ 246 h 678"/>
                  <a:gd name="T38" fmla="*/ 127 w 478"/>
                  <a:gd name="T39" fmla="*/ 246 h 678"/>
                  <a:gd name="T40" fmla="*/ 127 w 478"/>
                  <a:gd name="T41" fmla="*/ 181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8" h="678">
                    <a:moveTo>
                      <a:pt x="0" y="678"/>
                    </a:moveTo>
                    <a:cubicBezTo>
                      <a:pt x="409" y="678"/>
                      <a:pt x="409" y="678"/>
                      <a:pt x="409" y="678"/>
                    </a:cubicBezTo>
                    <a:cubicBezTo>
                      <a:pt x="409" y="175"/>
                      <a:pt x="409" y="175"/>
                      <a:pt x="409" y="175"/>
                    </a:cubicBezTo>
                    <a:cubicBezTo>
                      <a:pt x="413" y="162"/>
                      <a:pt x="416" y="145"/>
                      <a:pt x="416" y="135"/>
                    </a:cubicBezTo>
                    <a:cubicBezTo>
                      <a:pt x="423" y="86"/>
                      <a:pt x="446" y="40"/>
                      <a:pt x="478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103" y="0"/>
                      <a:pt x="0" y="101"/>
                      <a:pt x="0" y="226"/>
                    </a:cubicBezTo>
                    <a:lnTo>
                      <a:pt x="0" y="678"/>
                    </a:lnTo>
                    <a:close/>
                    <a:moveTo>
                      <a:pt x="127" y="181"/>
                    </a:moveTo>
                    <a:cubicBezTo>
                      <a:pt x="183" y="181"/>
                      <a:pt x="183" y="181"/>
                      <a:pt x="183" y="181"/>
                    </a:cubicBezTo>
                    <a:cubicBezTo>
                      <a:pt x="183" y="130"/>
                      <a:pt x="183" y="130"/>
                      <a:pt x="183" y="130"/>
                    </a:cubicBezTo>
                    <a:cubicBezTo>
                      <a:pt x="255" y="130"/>
                      <a:pt x="255" y="130"/>
                      <a:pt x="255" y="130"/>
                    </a:cubicBezTo>
                    <a:cubicBezTo>
                      <a:pt x="255" y="181"/>
                      <a:pt x="255" y="181"/>
                      <a:pt x="255" y="181"/>
                    </a:cubicBezTo>
                    <a:cubicBezTo>
                      <a:pt x="311" y="181"/>
                      <a:pt x="311" y="181"/>
                      <a:pt x="311" y="181"/>
                    </a:cubicBezTo>
                    <a:cubicBezTo>
                      <a:pt x="311" y="246"/>
                      <a:pt x="311" y="246"/>
                      <a:pt x="311" y="246"/>
                    </a:cubicBezTo>
                    <a:cubicBezTo>
                      <a:pt x="255" y="246"/>
                      <a:pt x="255" y="246"/>
                      <a:pt x="255" y="246"/>
                    </a:cubicBezTo>
                    <a:cubicBezTo>
                      <a:pt x="255" y="296"/>
                      <a:pt x="255" y="296"/>
                      <a:pt x="255" y="296"/>
                    </a:cubicBezTo>
                    <a:cubicBezTo>
                      <a:pt x="183" y="296"/>
                      <a:pt x="183" y="296"/>
                      <a:pt x="183" y="296"/>
                    </a:cubicBezTo>
                    <a:cubicBezTo>
                      <a:pt x="183" y="246"/>
                      <a:pt x="183" y="246"/>
                      <a:pt x="183" y="246"/>
                    </a:cubicBezTo>
                    <a:cubicBezTo>
                      <a:pt x="127" y="246"/>
                      <a:pt x="127" y="246"/>
                      <a:pt x="127" y="246"/>
                    </a:cubicBezTo>
                    <a:lnTo>
                      <a:pt x="127" y="1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20">
                <a:extLst>
                  <a:ext uri="{FF2B5EF4-FFF2-40B4-BE49-F238E27FC236}">
                    <a16:creationId xmlns:a16="http://schemas.microsoft.com/office/drawing/2014/main" id="{A64FFB57-9420-4AC6-BE83-DB02D0086B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85" y="571"/>
                <a:ext cx="1288" cy="1419"/>
              </a:xfrm>
              <a:custGeom>
                <a:avLst/>
                <a:gdLst>
                  <a:gd name="T0" fmla="*/ 37 w 685"/>
                  <a:gd name="T1" fmla="*/ 444 h 755"/>
                  <a:gd name="T2" fmla="*/ 349 w 685"/>
                  <a:gd name="T3" fmla="*/ 755 h 755"/>
                  <a:gd name="T4" fmla="*/ 661 w 685"/>
                  <a:gd name="T5" fmla="*/ 444 h 755"/>
                  <a:gd name="T6" fmla="*/ 620 w 685"/>
                  <a:gd name="T7" fmla="*/ 290 h 755"/>
                  <a:gd name="T8" fmla="*/ 685 w 685"/>
                  <a:gd name="T9" fmla="*/ 66 h 755"/>
                  <a:gd name="T10" fmla="*/ 342 w 685"/>
                  <a:gd name="T11" fmla="*/ 0 h 755"/>
                  <a:gd name="T12" fmla="*/ 0 w 685"/>
                  <a:gd name="T13" fmla="*/ 66 h 755"/>
                  <a:gd name="T14" fmla="*/ 66 w 685"/>
                  <a:gd name="T15" fmla="*/ 298 h 755"/>
                  <a:gd name="T16" fmla="*/ 73 w 685"/>
                  <a:gd name="T17" fmla="*/ 298 h 755"/>
                  <a:gd name="T18" fmla="*/ 37 w 685"/>
                  <a:gd name="T19" fmla="*/ 444 h 755"/>
                  <a:gd name="T20" fmla="*/ 257 w 685"/>
                  <a:gd name="T21" fmla="*/ 133 h 755"/>
                  <a:gd name="T22" fmla="*/ 313 w 685"/>
                  <a:gd name="T23" fmla="*/ 133 h 755"/>
                  <a:gd name="T24" fmla="*/ 313 w 685"/>
                  <a:gd name="T25" fmla="*/ 83 h 755"/>
                  <a:gd name="T26" fmla="*/ 385 w 685"/>
                  <a:gd name="T27" fmla="*/ 83 h 755"/>
                  <a:gd name="T28" fmla="*/ 385 w 685"/>
                  <a:gd name="T29" fmla="*/ 133 h 755"/>
                  <a:gd name="T30" fmla="*/ 441 w 685"/>
                  <a:gd name="T31" fmla="*/ 133 h 755"/>
                  <a:gd name="T32" fmla="*/ 441 w 685"/>
                  <a:gd name="T33" fmla="*/ 198 h 755"/>
                  <a:gd name="T34" fmla="*/ 385 w 685"/>
                  <a:gd name="T35" fmla="*/ 198 h 755"/>
                  <a:gd name="T36" fmla="*/ 385 w 685"/>
                  <a:gd name="T37" fmla="*/ 248 h 755"/>
                  <a:gd name="T38" fmla="*/ 313 w 685"/>
                  <a:gd name="T39" fmla="*/ 248 h 755"/>
                  <a:gd name="T40" fmla="*/ 313 w 685"/>
                  <a:gd name="T41" fmla="*/ 198 h 755"/>
                  <a:gd name="T42" fmla="*/ 257 w 685"/>
                  <a:gd name="T43" fmla="*/ 198 h 755"/>
                  <a:gd name="T44" fmla="*/ 257 w 685"/>
                  <a:gd name="T45" fmla="*/ 133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5" h="755">
                    <a:moveTo>
                      <a:pt x="37" y="444"/>
                    </a:moveTo>
                    <a:cubicBezTo>
                      <a:pt x="37" y="616"/>
                      <a:pt x="177" y="755"/>
                      <a:pt x="349" y="755"/>
                    </a:cubicBezTo>
                    <a:cubicBezTo>
                      <a:pt x="521" y="755"/>
                      <a:pt x="661" y="616"/>
                      <a:pt x="661" y="444"/>
                    </a:cubicBezTo>
                    <a:cubicBezTo>
                      <a:pt x="661" y="388"/>
                      <a:pt x="646" y="335"/>
                      <a:pt x="620" y="290"/>
                    </a:cubicBezTo>
                    <a:cubicBezTo>
                      <a:pt x="685" y="66"/>
                      <a:pt x="685" y="66"/>
                      <a:pt x="685" y="66"/>
                    </a:cubicBezTo>
                    <a:cubicBezTo>
                      <a:pt x="685" y="66"/>
                      <a:pt x="438" y="50"/>
                      <a:pt x="342" y="0"/>
                    </a:cubicBezTo>
                    <a:cubicBezTo>
                      <a:pt x="242" y="46"/>
                      <a:pt x="0" y="66"/>
                      <a:pt x="0" y="66"/>
                    </a:cubicBezTo>
                    <a:cubicBezTo>
                      <a:pt x="66" y="298"/>
                      <a:pt x="66" y="298"/>
                      <a:pt x="66" y="298"/>
                    </a:cubicBezTo>
                    <a:cubicBezTo>
                      <a:pt x="73" y="298"/>
                      <a:pt x="73" y="298"/>
                      <a:pt x="73" y="298"/>
                    </a:cubicBezTo>
                    <a:cubicBezTo>
                      <a:pt x="50" y="342"/>
                      <a:pt x="37" y="391"/>
                      <a:pt x="37" y="444"/>
                    </a:cubicBezTo>
                    <a:close/>
                    <a:moveTo>
                      <a:pt x="257" y="133"/>
                    </a:moveTo>
                    <a:cubicBezTo>
                      <a:pt x="313" y="133"/>
                      <a:pt x="313" y="133"/>
                      <a:pt x="313" y="133"/>
                    </a:cubicBezTo>
                    <a:cubicBezTo>
                      <a:pt x="313" y="83"/>
                      <a:pt x="313" y="83"/>
                      <a:pt x="313" y="83"/>
                    </a:cubicBezTo>
                    <a:cubicBezTo>
                      <a:pt x="385" y="83"/>
                      <a:pt x="385" y="83"/>
                      <a:pt x="385" y="83"/>
                    </a:cubicBezTo>
                    <a:cubicBezTo>
                      <a:pt x="385" y="133"/>
                      <a:pt x="385" y="133"/>
                      <a:pt x="385" y="133"/>
                    </a:cubicBezTo>
                    <a:cubicBezTo>
                      <a:pt x="441" y="133"/>
                      <a:pt x="441" y="133"/>
                      <a:pt x="441" y="133"/>
                    </a:cubicBezTo>
                    <a:cubicBezTo>
                      <a:pt x="441" y="198"/>
                      <a:pt x="441" y="198"/>
                      <a:pt x="441" y="198"/>
                    </a:cubicBezTo>
                    <a:cubicBezTo>
                      <a:pt x="385" y="198"/>
                      <a:pt x="385" y="198"/>
                      <a:pt x="385" y="198"/>
                    </a:cubicBezTo>
                    <a:cubicBezTo>
                      <a:pt x="385" y="248"/>
                      <a:pt x="385" y="248"/>
                      <a:pt x="385" y="248"/>
                    </a:cubicBezTo>
                    <a:cubicBezTo>
                      <a:pt x="313" y="248"/>
                      <a:pt x="313" y="248"/>
                      <a:pt x="313" y="248"/>
                    </a:cubicBezTo>
                    <a:cubicBezTo>
                      <a:pt x="313" y="198"/>
                      <a:pt x="313" y="198"/>
                      <a:pt x="313" y="198"/>
                    </a:cubicBezTo>
                    <a:cubicBezTo>
                      <a:pt x="257" y="198"/>
                      <a:pt x="257" y="198"/>
                      <a:pt x="257" y="198"/>
                    </a:cubicBezTo>
                    <a:lnTo>
                      <a:pt x="257" y="1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1">
                <a:extLst>
                  <a:ext uri="{FF2B5EF4-FFF2-40B4-BE49-F238E27FC236}">
                    <a16:creationId xmlns:a16="http://schemas.microsoft.com/office/drawing/2014/main" id="{4F039FCF-788F-4258-8DD8-D46A98C0A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8" y="2219"/>
                <a:ext cx="2142" cy="1526"/>
              </a:xfrm>
              <a:custGeom>
                <a:avLst/>
                <a:gdLst>
                  <a:gd name="T0" fmla="*/ 0 w 1139"/>
                  <a:gd name="T1" fmla="*/ 812 h 812"/>
                  <a:gd name="T2" fmla="*/ 1139 w 1139"/>
                  <a:gd name="T3" fmla="*/ 812 h 812"/>
                  <a:gd name="T4" fmla="*/ 1139 w 1139"/>
                  <a:gd name="T5" fmla="*/ 270 h 812"/>
                  <a:gd name="T6" fmla="*/ 864 w 1139"/>
                  <a:gd name="T7" fmla="*/ 0 h 812"/>
                  <a:gd name="T8" fmla="*/ 274 w 1139"/>
                  <a:gd name="T9" fmla="*/ 0 h 812"/>
                  <a:gd name="T10" fmla="*/ 0 w 1139"/>
                  <a:gd name="T11" fmla="*/ 270 h 812"/>
                  <a:gd name="T12" fmla="*/ 0 w 1139"/>
                  <a:gd name="T13" fmla="*/ 812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9" h="812">
                    <a:moveTo>
                      <a:pt x="0" y="812"/>
                    </a:moveTo>
                    <a:cubicBezTo>
                      <a:pt x="1139" y="812"/>
                      <a:pt x="1139" y="812"/>
                      <a:pt x="1139" y="812"/>
                    </a:cubicBezTo>
                    <a:cubicBezTo>
                      <a:pt x="1139" y="270"/>
                      <a:pt x="1139" y="270"/>
                      <a:pt x="1139" y="270"/>
                    </a:cubicBezTo>
                    <a:cubicBezTo>
                      <a:pt x="1139" y="121"/>
                      <a:pt x="1016" y="0"/>
                      <a:pt x="864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122" y="0"/>
                      <a:pt x="0" y="121"/>
                      <a:pt x="0" y="270"/>
                    </a:cubicBezTo>
                    <a:lnTo>
                      <a:pt x="0" y="8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1A1142E-EA2A-41ED-88F7-A00993402C95}"/>
              </a:ext>
            </a:extLst>
          </p:cNvPr>
          <p:cNvGrpSpPr/>
          <p:nvPr/>
        </p:nvGrpSpPr>
        <p:grpSpPr>
          <a:xfrm>
            <a:off x="5246370" y="5013557"/>
            <a:ext cx="1186515" cy="907295"/>
            <a:chOff x="5246370" y="5013557"/>
            <a:chExt cx="1186515" cy="90729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99B82AF-DCE8-409D-884A-D828F91BCFF4}"/>
                </a:ext>
              </a:extLst>
            </p:cNvPr>
            <p:cNvSpPr/>
            <p:nvPr/>
          </p:nvSpPr>
          <p:spPr>
            <a:xfrm>
              <a:off x="5540787" y="5028754"/>
              <a:ext cx="892098" cy="892098"/>
            </a:xfrm>
            <a:prstGeom prst="ellipse">
              <a:avLst/>
            </a:prstGeom>
            <a:solidFill>
              <a:srgbClr val="859D8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363CB05-976C-4EAD-B7B1-1DEDAD21A00F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>
              <a:off x="5246370" y="5013557"/>
              <a:ext cx="368866" cy="25228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24">
              <a:extLst>
                <a:ext uri="{FF2B5EF4-FFF2-40B4-BE49-F238E27FC236}">
                  <a16:creationId xmlns:a16="http://schemas.microsoft.com/office/drawing/2014/main" id="{E52F0822-5B50-4819-8878-A74452D665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95561" y="5191687"/>
              <a:ext cx="382551" cy="566233"/>
              <a:chOff x="2388" y="-34"/>
              <a:chExt cx="2947" cy="4362"/>
            </a:xfrm>
            <a:solidFill>
              <a:schemeClr val="bg1"/>
            </a:solidFill>
          </p:grpSpPr>
          <p:sp>
            <p:nvSpPr>
              <p:cNvPr id="83" name="Freeform 25">
                <a:extLst>
                  <a:ext uri="{FF2B5EF4-FFF2-40B4-BE49-F238E27FC236}">
                    <a16:creationId xmlns:a16="http://schemas.microsoft.com/office/drawing/2014/main" id="{BF540F91-D103-41C4-AF72-80F48DA01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" y="-34"/>
                <a:ext cx="2153" cy="1280"/>
              </a:xfrm>
              <a:custGeom>
                <a:avLst/>
                <a:gdLst>
                  <a:gd name="T0" fmla="*/ 229 w 1340"/>
                  <a:gd name="T1" fmla="*/ 741 h 798"/>
                  <a:gd name="T2" fmla="*/ 435 w 1340"/>
                  <a:gd name="T3" fmla="*/ 752 h 798"/>
                  <a:gd name="T4" fmla="*/ 574 w 1340"/>
                  <a:gd name="T5" fmla="*/ 761 h 798"/>
                  <a:gd name="T6" fmla="*/ 750 w 1340"/>
                  <a:gd name="T7" fmla="*/ 797 h 798"/>
                  <a:gd name="T8" fmla="*/ 924 w 1340"/>
                  <a:gd name="T9" fmla="*/ 747 h 798"/>
                  <a:gd name="T10" fmla="*/ 940 w 1340"/>
                  <a:gd name="T11" fmla="*/ 735 h 798"/>
                  <a:gd name="T12" fmla="*/ 1228 w 1340"/>
                  <a:gd name="T13" fmla="*/ 634 h 798"/>
                  <a:gd name="T14" fmla="*/ 874 w 1340"/>
                  <a:gd name="T15" fmla="*/ 236 h 798"/>
                  <a:gd name="T16" fmla="*/ 377 w 1340"/>
                  <a:gd name="T17" fmla="*/ 23 h 798"/>
                  <a:gd name="T18" fmla="*/ 430 w 1340"/>
                  <a:gd name="T19" fmla="*/ 274 h 798"/>
                  <a:gd name="T20" fmla="*/ 156 w 1340"/>
                  <a:gd name="T21" fmla="*/ 333 h 798"/>
                  <a:gd name="T22" fmla="*/ 229 w 1340"/>
                  <a:gd name="T23" fmla="*/ 741 h 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40" h="798">
                    <a:moveTo>
                      <a:pt x="229" y="741"/>
                    </a:moveTo>
                    <a:cubicBezTo>
                      <a:pt x="319" y="739"/>
                      <a:pt x="386" y="743"/>
                      <a:pt x="435" y="752"/>
                    </a:cubicBezTo>
                    <a:cubicBezTo>
                      <a:pt x="478" y="728"/>
                      <a:pt x="533" y="729"/>
                      <a:pt x="574" y="761"/>
                    </a:cubicBezTo>
                    <a:cubicBezTo>
                      <a:pt x="615" y="791"/>
                      <a:pt x="702" y="798"/>
                      <a:pt x="750" y="797"/>
                    </a:cubicBezTo>
                    <a:cubicBezTo>
                      <a:pt x="806" y="795"/>
                      <a:pt x="879" y="782"/>
                      <a:pt x="924" y="747"/>
                    </a:cubicBezTo>
                    <a:cubicBezTo>
                      <a:pt x="929" y="743"/>
                      <a:pt x="935" y="739"/>
                      <a:pt x="940" y="735"/>
                    </a:cubicBezTo>
                    <a:cubicBezTo>
                      <a:pt x="1022" y="676"/>
                      <a:pt x="1126" y="639"/>
                      <a:pt x="1228" y="634"/>
                    </a:cubicBezTo>
                    <a:cubicBezTo>
                      <a:pt x="1340" y="447"/>
                      <a:pt x="1251" y="220"/>
                      <a:pt x="874" y="236"/>
                    </a:cubicBezTo>
                    <a:cubicBezTo>
                      <a:pt x="712" y="213"/>
                      <a:pt x="546" y="132"/>
                      <a:pt x="377" y="23"/>
                    </a:cubicBezTo>
                    <a:cubicBezTo>
                      <a:pt x="238" y="0"/>
                      <a:pt x="408" y="232"/>
                      <a:pt x="430" y="274"/>
                    </a:cubicBezTo>
                    <a:cubicBezTo>
                      <a:pt x="512" y="436"/>
                      <a:pt x="219" y="91"/>
                      <a:pt x="156" y="333"/>
                    </a:cubicBezTo>
                    <a:cubicBezTo>
                      <a:pt x="93" y="574"/>
                      <a:pt x="0" y="746"/>
                      <a:pt x="229" y="7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6">
                <a:extLst>
                  <a:ext uri="{FF2B5EF4-FFF2-40B4-BE49-F238E27FC236}">
                    <a16:creationId xmlns:a16="http://schemas.microsoft.com/office/drawing/2014/main" id="{8F5D11EB-BF99-4914-A9F2-8894DA39D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31"/>
                <a:ext cx="1695" cy="596"/>
              </a:xfrm>
              <a:custGeom>
                <a:avLst/>
                <a:gdLst>
                  <a:gd name="T0" fmla="*/ 534 w 1055"/>
                  <a:gd name="T1" fmla="*/ 86 h 372"/>
                  <a:gd name="T2" fmla="*/ 522 w 1055"/>
                  <a:gd name="T3" fmla="*/ 96 h 372"/>
                  <a:gd name="T4" fmla="*/ 293 w 1055"/>
                  <a:gd name="T5" fmla="*/ 165 h 372"/>
                  <a:gd name="T6" fmla="*/ 59 w 1055"/>
                  <a:gd name="T7" fmla="*/ 110 h 372"/>
                  <a:gd name="T8" fmla="*/ 11 w 1055"/>
                  <a:gd name="T9" fmla="*/ 117 h 372"/>
                  <a:gd name="T10" fmla="*/ 18 w 1055"/>
                  <a:gd name="T11" fmla="*/ 164 h 372"/>
                  <a:gd name="T12" fmla="*/ 295 w 1055"/>
                  <a:gd name="T13" fmla="*/ 232 h 372"/>
                  <a:gd name="T14" fmla="*/ 563 w 1055"/>
                  <a:gd name="T15" fmla="*/ 149 h 372"/>
                  <a:gd name="T16" fmla="*/ 792 w 1055"/>
                  <a:gd name="T17" fmla="*/ 212 h 372"/>
                  <a:gd name="T18" fmla="*/ 987 w 1055"/>
                  <a:gd name="T19" fmla="*/ 359 h 372"/>
                  <a:gd name="T20" fmla="*/ 1034 w 1055"/>
                  <a:gd name="T21" fmla="*/ 358 h 372"/>
                  <a:gd name="T22" fmla="*/ 1034 w 1055"/>
                  <a:gd name="T23" fmla="*/ 311 h 372"/>
                  <a:gd name="T24" fmla="*/ 821 w 1055"/>
                  <a:gd name="T25" fmla="*/ 151 h 372"/>
                  <a:gd name="T26" fmla="*/ 653 w 1055"/>
                  <a:gd name="T27" fmla="*/ 98 h 372"/>
                  <a:gd name="T28" fmla="*/ 793 w 1055"/>
                  <a:gd name="T29" fmla="*/ 69 h 372"/>
                  <a:gd name="T30" fmla="*/ 984 w 1055"/>
                  <a:gd name="T31" fmla="*/ 153 h 372"/>
                  <a:gd name="T32" fmla="*/ 989 w 1055"/>
                  <a:gd name="T33" fmla="*/ 160 h 372"/>
                  <a:gd name="T34" fmla="*/ 1036 w 1055"/>
                  <a:gd name="T35" fmla="*/ 168 h 372"/>
                  <a:gd name="T36" fmla="*/ 1044 w 1055"/>
                  <a:gd name="T37" fmla="*/ 120 h 372"/>
                  <a:gd name="T38" fmla="*/ 1038 w 1055"/>
                  <a:gd name="T39" fmla="*/ 112 h 372"/>
                  <a:gd name="T40" fmla="*/ 793 w 1055"/>
                  <a:gd name="T41" fmla="*/ 1 h 372"/>
                  <a:gd name="T42" fmla="*/ 534 w 1055"/>
                  <a:gd name="T43" fmla="*/ 86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5" h="372">
                    <a:moveTo>
                      <a:pt x="534" y="86"/>
                    </a:moveTo>
                    <a:cubicBezTo>
                      <a:pt x="530" y="89"/>
                      <a:pt x="526" y="92"/>
                      <a:pt x="522" y="96"/>
                    </a:cubicBezTo>
                    <a:cubicBezTo>
                      <a:pt x="463" y="141"/>
                      <a:pt x="378" y="162"/>
                      <a:pt x="293" y="165"/>
                    </a:cubicBezTo>
                    <a:cubicBezTo>
                      <a:pt x="199" y="168"/>
                      <a:pt x="109" y="147"/>
                      <a:pt x="59" y="110"/>
                    </a:cubicBezTo>
                    <a:cubicBezTo>
                      <a:pt x="44" y="99"/>
                      <a:pt x="22" y="102"/>
                      <a:pt x="11" y="117"/>
                    </a:cubicBezTo>
                    <a:cubicBezTo>
                      <a:pt x="0" y="132"/>
                      <a:pt x="3" y="153"/>
                      <a:pt x="18" y="164"/>
                    </a:cubicBezTo>
                    <a:cubicBezTo>
                      <a:pt x="80" y="210"/>
                      <a:pt x="187" y="236"/>
                      <a:pt x="295" y="232"/>
                    </a:cubicBezTo>
                    <a:cubicBezTo>
                      <a:pt x="392" y="230"/>
                      <a:pt x="492" y="204"/>
                      <a:pt x="563" y="149"/>
                    </a:cubicBezTo>
                    <a:cubicBezTo>
                      <a:pt x="663" y="167"/>
                      <a:pt x="732" y="183"/>
                      <a:pt x="792" y="212"/>
                    </a:cubicBezTo>
                    <a:cubicBezTo>
                      <a:pt x="853" y="242"/>
                      <a:pt x="910" y="286"/>
                      <a:pt x="987" y="359"/>
                    </a:cubicBezTo>
                    <a:cubicBezTo>
                      <a:pt x="1000" y="372"/>
                      <a:pt x="1022" y="372"/>
                      <a:pt x="1034" y="358"/>
                    </a:cubicBezTo>
                    <a:cubicBezTo>
                      <a:pt x="1047" y="345"/>
                      <a:pt x="1047" y="324"/>
                      <a:pt x="1034" y="311"/>
                    </a:cubicBezTo>
                    <a:cubicBezTo>
                      <a:pt x="951" y="232"/>
                      <a:pt x="890" y="184"/>
                      <a:pt x="821" y="151"/>
                    </a:cubicBezTo>
                    <a:cubicBezTo>
                      <a:pt x="771" y="128"/>
                      <a:pt x="719" y="112"/>
                      <a:pt x="653" y="98"/>
                    </a:cubicBezTo>
                    <a:cubicBezTo>
                      <a:pt x="698" y="79"/>
                      <a:pt x="746" y="69"/>
                      <a:pt x="793" y="69"/>
                    </a:cubicBezTo>
                    <a:cubicBezTo>
                      <a:pt x="867" y="68"/>
                      <a:pt x="938" y="94"/>
                      <a:pt x="984" y="153"/>
                    </a:cubicBezTo>
                    <a:cubicBezTo>
                      <a:pt x="986" y="155"/>
                      <a:pt x="988" y="157"/>
                      <a:pt x="989" y="160"/>
                    </a:cubicBezTo>
                    <a:cubicBezTo>
                      <a:pt x="1000" y="175"/>
                      <a:pt x="1021" y="178"/>
                      <a:pt x="1036" y="168"/>
                    </a:cubicBezTo>
                    <a:cubicBezTo>
                      <a:pt x="1052" y="157"/>
                      <a:pt x="1055" y="136"/>
                      <a:pt x="1044" y="120"/>
                    </a:cubicBezTo>
                    <a:cubicBezTo>
                      <a:pt x="1042" y="118"/>
                      <a:pt x="1040" y="115"/>
                      <a:pt x="1038" y="112"/>
                    </a:cubicBezTo>
                    <a:cubicBezTo>
                      <a:pt x="977" y="34"/>
                      <a:pt x="887" y="0"/>
                      <a:pt x="793" y="1"/>
                    </a:cubicBezTo>
                    <a:cubicBezTo>
                      <a:pt x="702" y="1"/>
                      <a:pt x="608" y="34"/>
                      <a:pt x="534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7">
                <a:extLst>
                  <a:ext uri="{FF2B5EF4-FFF2-40B4-BE49-F238E27FC236}">
                    <a16:creationId xmlns:a16="http://schemas.microsoft.com/office/drawing/2014/main" id="{14228C4C-631B-461F-A18A-BACB8D404C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88" y="1504"/>
                <a:ext cx="2947" cy="2824"/>
              </a:xfrm>
              <a:custGeom>
                <a:avLst/>
                <a:gdLst>
                  <a:gd name="T0" fmla="*/ 1628 w 1834"/>
                  <a:gd name="T1" fmla="*/ 227 h 1761"/>
                  <a:gd name="T2" fmla="*/ 1564 w 1834"/>
                  <a:gd name="T3" fmla="*/ 194 h 1761"/>
                  <a:gd name="T4" fmla="*/ 1518 w 1834"/>
                  <a:gd name="T5" fmla="*/ 152 h 1761"/>
                  <a:gd name="T6" fmla="*/ 1229 w 1834"/>
                  <a:gd name="T7" fmla="*/ 16 h 1761"/>
                  <a:gd name="T8" fmla="*/ 1226 w 1834"/>
                  <a:gd name="T9" fmla="*/ 16 h 1761"/>
                  <a:gd name="T10" fmla="*/ 940 w 1834"/>
                  <a:gd name="T11" fmla="*/ 93 h 1761"/>
                  <a:gd name="T12" fmla="*/ 604 w 1834"/>
                  <a:gd name="T13" fmla="*/ 7 h 1761"/>
                  <a:gd name="T14" fmla="*/ 596 w 1834"/>
                  <a:gd name="T15" fmla="*/ 0 h 1761"/>
                  <a:gd name="T16" fmla="*/ 92 w 1834"/>
                  <a:gd name="T17" fmla="*/ 528 h 1761"/>
                  <a:gd name="T18" fmla="*/ 47 w 1834"/>
                  <a:gd name="T19" fmla="*/ 1299 h 1761"/>
                  <a:gd name="T20" fmla="*/ 409 w 1834"/>
                  <a:gd name="T21" fmla="*/ 1756 h 1761"/>
                  <a:gd name="T22" fmla="*/ 1363 w 1834"/>
                  <a:gd name="T23" fmla="*/ 1736 h 1761"/>
                  <a:gd name="T24" fmla="*/ 1740 w 1834"/>
                  <a:gd name="T25" fmla="*/ 1333 h 1761"/>
                  <a:gd name="T26" fmla="*/ 1628 w 1834"/>
                  <a:gd name="T27" fmla="*/ 227 h 1761"/>
                  <a:gd name="T28" fmla="*/ 914 w 1834"/>
                  <a:gd name="T29" fmla="*/ 1489 h 1761"/>
                  <a:gd name="T30" fmla="*/ 334 w 1834"/>
                  <a:gd name="T31" fmla="*/ 909 h 1761"/>
                  <a:gd name="T32" fmla="*/ 914 w 1834"/>
                  <a:gd name="T33" fmla="*/ 329 h 1761"/>
                  <a:gd name="T34" fmla="*/ 1494 w 1834"/>
                  <a:gd name="T35" fmla="*/ 909 h 1761"/>
                  <a:gd name="T36" fmla="*/ 914 w 1834"/>
                  <a:gd name="T37" fmla="*/ 1489 h 1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34" h="1761">
                    <a:moveTo>
                      <a:pt x="1628" y="227"/>
                    </a:moveTo>
                    <a:cubicBezTo>
                      <a:pt x="1604" y="223"/>
                      <a:pt x="1582" y="212"/>
                      <a:pt x="1564" y="194"/>
                    </a:cubicBezTo>
                    <a:cubicBezTo>
                      <a:pt x="1549" y="180"/>
                      <a:pt x="1534" y="166"/>
                      <a:pt x="1518" y="152"/>
                    </a:cubicBezTo>
                    <a:cubicBezTo>
                      <a:pt x="1404" y="100"/>
                      <a:pt x="1284" y="102"/>
                      <a:pt x="1229" y="16"/>
                    </a:cubicBezTo>
                    <a:cubicBezTo>
                      <a:pt x="1226" y="16"/>
                      <a:pt x="1226" y="16"/>
                      <a:pt x="1226" y="16"/>
                    </a:cubicBezTo>
                    <a:cubicBezTo>
                      <a:pt x="1141" y="67"/>
                      <a:pt x="1037" y="90"/>
                      <a:pt x="940" y="93"/>
                    </a:cubicBezTo>
                    <a:cubicBezTo>
                      <a:pt x="830" y="97"/>
                      <a:pt x="695" y="74"/>
                      <a:pt x="604" y="7"/>
                    </a:cubicBezTo>
                    <a:cubicBezTo>
                      <a:pt x="601" y="5"/>
                      <a:pt x="598" y="2"/>
                      <a:pt x="596" y="0"/>
                    </a:cubicBezTo>
                    <a:cubicBezTo>
                      <a:pt x="353" y="152"/>
                      <a:pt x="202" y="219"/>
                      <a:pt x="92" y="528"/>
                    </a:cubicBezTo>
                    <a:cubicBezTo>
                      <a:pt x="42" y="669"/>
                      <a:pt x="0" y="943"/>
                      <a:pt x="47" y="1299"/>
                    </a:cubicBezTo>
                    <a:cubicBezTo>
                      <a:pt x="77" y="1522"/>
                      <a:pt x="183" y="1761"/>
                      <a:pt x="409" y="1756"/>
                    </a:cubicBezTo>
                    <a:cubicBezTo>
                      <a:pt x="1363" y="1736"/>
                      <a:pt x="1363" y="1736"/>
                      <a:pt x="1363" y="1736"/>
                    </a:cubicBezTo>
                    <a:cubicBezTo>
                      <a:pt x="1591" y="1731"/>
                      <a:pt x="1716" y="1517"/>
                      <a:pt x="1740" y="1333"/>
                    </a:cubicBezTo>
                    <a:cubicBezTo>
                      <a:pt x="1834" y="636"/>
                      <a:pt x="1753" y="355"/>
                      <a:pt x="1628" y="227"/>
                    </a:cubicBezTo>
                    <a:close/>
                    <a:moveTo>
                      <a:pt x="914" y="1489"/>
                    </a:moveTo>
                    <a:cubicBezTo>
                      <a:pt x="594" y="1489"/>
                      <a:pt x="334" y="1229"/>
                      <a:pt x="334" y="909"/>
                    </a:cubicBezTo>
                    <a:cubicBezTo>
                      <a:pt x="334" y="588"/>
                      <a:pt x="594" y="329"/>
                      <a:pt x="914" y="329"/>
                    </a:cubicBezTo>
                    <a:cubicBezTo>
                      <a:pt x="1235" y="329"/>
                      <a:pt x="1494" y="588"/>
                      <a:pt x="1494" y="909"/>
                    </a:cubicBezTo>
                    <a:cubicBezTo>
                      <a:pt x="1494" y="1229"/>
                      <a:pt x="1235" y="1489"/>
                      <a:pt x="914" y="14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28">
                <a:extLst>
                  <a:ext uri="{FF2B5EF4-FFF2-40B4-BE49-F238E27FC236}">
                    <a16:creationId xmlns:a16="http://schemas.microsoft.com/office/drawing/2014/main" id="{E7B5F499-AC9C-4F51-97E9-0BFB08C9D0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58" y="2165"/>
                <a:ext cx="1598" cy="1594"/>
              </a:xfrm>
              <a:custGeom>
                <a:avLst/>
                <a:gdLst>
                  <a:gd name="T0" fmla="*/ 497 w 994"/>
                  <a:gd name="T1" fmla="*/ 0 h 994"/>
                  <a:gd name="T2" fmla="*/ 0 w 994"/>
                  <a:gd name="T3" fmla="*/ 497 h 994"/>
                  <a:gd name="T4" fmla="*/ 497 w 994"/>
                  <a:gd name="T5" fmla="*/ 994 h 994"/>
                  <a:gd name="T6" fmla="*/ 994 w 994"/>
                  <a:gd name="T7" fmla="*/ 497 h 994"/>
                  <a:gd name="T8" fmla="*/ 497 w 994"/>
                  <a:gd name="T9" fmla="*/ 0 h 994"/>
                  <a:gd name="T10" fmla="*/ 628 w 994"/>
                  <a:gd name="T11" fmla="*/ 756 h 994"/>
                  <a:gd name="T12" fmla="*/ 541 w 994"/>
                  <a:gd name="T13" fmla="*/ 806 h 994"/>
                  <a:gd name="T14" fmla="*/ 541 w 994"/>
                  <a:gd name="T15" fmla="*/ 852 h 994"/>
                  <a:gd name="T16" fmla="*/ 453 w 994"/>
                  <a:gd name="T17" fmla="*/ 852 h 994"/>
                  <a:gd name="T18" fmla="*/ 453 w 994"/>
                  <a:gd name="T19" fmla="*/ 806 h 994"/>
                  <a:gd name="T20" fmla="*/ 366 w 994"/>
                  <a:gd name="T21" fmla="*/ 756 h 994"/>
                  <a:gd name="T22" fmla="*/ 338 w 994"/>
                  <a:gd name="T23" fmla="*/ 651 h 994"/>
                  <a:gd name="T24" fmla="*/ 338 w 994"/>
                  <a:gd name="T25" fmla="*/ 608 h 994"/>
                  <a:gd name="T26" fmla="*/ 439 w 994"/>
                  <a:gd name="T27" fmla="*/ 608 h 994"/>
                  <a:gd name="T28" fmla="*/ 439 w 994"/>
                  <a:gd name="T29" fmla="*/ 658 h 994"/>
                  <a:gd name="T30" fmla="*/ 454 w 994"/>
                  <a:gd name="T31" fmla="*/ 706 h 994"/>
                  <a:gd name="T32" fmla="*/ 494 w 994"/>
                  <a:gd name="T33" fmla="*/ 719 h 994"/>
                  <a:gd name="T34" fmla="*/ 535 w 994"/>
                  <a:gd name="T35" fmla="*/ 706 h 994"/>
                  <a:gd name="T36" fmla="*/ 550 w 994"/>
                  <a:gd name="T37" fmla="*/ 658 h 994"/>
                  <a:gd name="T38" fmla="*/ 534 w 994"/>
                  <a:gd name="T39" fmla="*/ 602 h 994"/>
                  <a:gd name="T40" fmla="*/ 495 w 994"/>
                  <a:gd name="T41" fmla="*/ 558 h 994"/>
                  <a:gd name="T42" fmla="*/ 445 w 994"/>
                  <a:gd name="T43" fmla="*/ 519 h 994"/>
                  <a:gd name="T44" fmla="*/ 395 w 994"/>
                  <a:gd name="T45" fmla="*/ 475 h 994"/>
                  <a:gd name="T46" fmla="*/ 356 w 994"/>
                  <a:gd name="T47" fmla="*/ 419 h 994"/>
                  <a:gd name="T48" fmla="*/ 341 w 994"/>
                  <a:gd name="T49" fmla="*/ 342 h 994"/>
                  <a:gd name="T50" fmla="*/ 369 w 994"/>
                  <a:gd name="T51" fmla="*/ 239 h 994"/>
                  <a:gd name="T52" fmla="*/ 453 w 994"/>
                  <a:gd name="T53" fmla="*/ 188 h 994"/>
                  <a:gd name="T54" fmla="*/ 453 w 994"/>
                  <a:gd name="T55" fmla="*/ 142 h 994"/>
                  <a:gd name="T56" fmla="*/ 541 w 994"/>
                  <a:gd name="T57" fmla="*/ 142 h 994"/>
                  <a:gd name="T58" fmla="*/ 541 w 994"/>
                  <a:gd name="T59" fmla="*/ 188 h 994"/>
                  <a:gd name="T60" fmla="*/ 627 w 994"/>
                  <a:gd name="T61" fmla="*/ 238 h 994"/>
                  <a:gd name="T62" fmla="*/ 656 w 994"/>
                  <a:gd name="T63" fmla="*/ 342 h 994"/>
                  <a:gd name="T64" fmla="*/ 656 w 994"/>
                  <a:gd name="T65" fmla="*/ 362 h 994"/>
                  <a:gd name="T66" fmla="*/ 555 w 994"/>
                  <a:gd name="T67" fmla="*/ 362 h 994"/>
                  <a:gd name="T68" fmla="*/ 555 w 994"/>
                  <a:gd name="T69" fmla="*/ 336 h 994"/>
                  <a:gd name="T70" fmla="*/ 541 w 994"/>
                  <a:gd name="T71" fmla="*/ 288 h 994"/>
                  <a:gd name="T72" fmla="*/ 501 w 994"/>
                  <a:gd name="T73" fmla="*/ 274 h 994"/>
                  <a:gd name="T74" fmla="*/ 462 w 994"/>
                  <a:gd name="T75" fmla="*/ 288 h 994"/>
                  <a:gd name="T76" fmla="*/ 448 w 994"/>
                  <a:gd name="T77" fmla="*/ 336 h 994"/>
                  <a:gd name="T78" fmla="*/ 463 w 994"/>
                  <a:gd name="T79" fmla="*/ 392 h 994"/>
                  <a:gd name="T80" fmla="*/ 502 w 994"/>
                  <a:gd name="T81" fmla="*/ 435 h 994"/>
                  <a:gd name="T82" fmla="*/ 552 w 994"/>
                  <a:gd name="T83" fmla="*/ 475 h 994"/>
                  <a:gd name="T84" fmla="*/ 602 w 994"/>
                  <a:gd name="T85" fmla="*/ 518 h 994"/>
                  <a:gd name="T86" fmla="*/ 641 w 994"/>
                  <a:gd name="T87" fmla="*/ 574 h 994"/>
                  <a:gd name="T88" fmla="*/ 657 w 994"/>
                  <a:gd name="T89" fmla="*/ 651 h 994"/>
                  <a:gd name="T90" fmla="*/ 628 w 994"/>
                  <a:gd name="T91" fmla="*/ 756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94" h="994">
                    <a:moveTo>
                      <a:pt x="497" y="0"/>
                    </a:moveTo>
                    <a:cubicBezTo>
                      <a:pt x="223" y="0"/>
                      <a:pt x="0" y="222"/>
                      <a:pt x="0" y="497"/>
                    </a:cubicBezTo>
                    <a:cubicBezTo>
                      <a:pt x="0" y="772"/>
                      <a:pt x="223" y="994"/>
                      <a:pt x="497" y="994"/>
                    </a:cubicBezTo>
                    <a:cubicBezTo>
                      <a:pt x="772" y="994"/>
                      <a:pt x="994" y="772"/>
                      <a:pt x="994" y="497"/>
                    </a:cubicBezTo>
                    <a:cubicBezTo>
                      <a:pt x="994" y="222"/>
                      <a:pt x="772" y="0"/>
                      <a:pt x="497" y="0"/>
                    </a:cubicBezTo>
                    <a:close/>
                    <a:moveTo>
                      <a:pt x="628" y="756"/>
                    </a:moveTo>
                    <a:cubicBezTo>
                      <a:pt x="608" y="782"/>
                      <a:pt x="579" y="799"/>
                      <a:pt x="541" y="806"/>
                    </a:cubicBezTo>
                    <a:cubicBezTo>
                      <a:pt x="541" y="852"/>
                      <a:pt x="541" y="852"/>
                      <a:pt x="541" y="852"/>
                    </a:cubicBezTo>
                    <a:cubicBezTo>
                      <a:pt x="453" y="852"/>
                      <a:pt x="453" y="852"/>
                      <a:pt x="453" y="852"/>
                    </a:cubicBezTo>
                    <a:cubicBezTo>
                      <a:pt x="453" y="806"/>
                      <a:pt x="453" y="806"/>
                      <a:pt x="453" y="806"/>
                    </a:cubicBezTo>
                    <a:cubicBezTo>
                      <a:pt x="415" y="799"/>
                      <a:pt x="386" y="782"/>
                      <a:pt x="366" y="756"/>
                    </a:cubicBezTo>
                    <a:cubicBezTo>
                      <a:pt x="347" y="730"/>
                      <a:pt x="338" y="695"/>
                      <a:pt x="338" y="651"/>
                    </a:cubicBezTo>
                    <a:cubicBezTo>
                      <a:pt x="338" y="608"/>
                      <a:pt x="338" y="608"/>
                      <a:pt x="338" y="608"/>
                    </a:cubicBezTo>
                    <a:cubicBezTo>
                      <a:pt x="439" y="608"/>
                      <a:pt x="439" y="608"/>
                      <a:pt x="439" y="608"/>
                    </a:cubicBezTo>
                    <a:cubicBezTo>
                      <a:pt x="439" y="658"/>
                      <a:pt x="439" y="658"/>
                      <a:pt x="439" y="658"/>
                    </a:cubicBezTo>
                    <a:cubicBezTo>
                      <a:pt x="439" y="681"/>
                      <a:pt x="444" y="697"/>
                      <a:pt x="454" y="706"/>
                    </a:cubicBezTo>
                    <a:cubicBezTo>
                      <a:pt x="464" y="715"/>
                      <a:pt x="477" y="719"/>
                      <a:pt x="494" y="719"/>
                    </a:cubicBezTo>
                    <a:cubicBezTo>
                      <a:pt x="511" y="719"/>
                      <a:pt x="525" y="715"/>
                      <a:pt x="535" y="706"/>
                    </a:cubicBezTo>
                    <a:cubicBezTo>
                      <a:pt x="545" y="697"/>
                      <a:pt x="550" y="681"/>
                      <a:pt x="550" y="658"/>
                    </a:cubicBezTo>
                    <a:cubicBezTo>
                      <a:pt x="550" y="636"/>
                      <a:pt x="545" y="617"/>
                      <a:pt x="534" y="602"/>
                    </a:cubicBezTo>
                    <a:cubicBezTo>
                      <a:pt x="524" y="586"/>
                      <a:pt x="511" y="572"/>
                      <a:pt x="495" y="558"/>
                    </a:cubicBezTo>
                    <a:cubicBezTo>
                      <a:pt x="480" y="545"/>
                      <a:pt x="463" y="532"/>
                      <a:pt x="445" y="519"/>
                    </a:cubicBezTo>
                    <a:cubicBezTo>
                      <a:pt x="427" y="506"/>
                      <a:pt x="411" y="491"/>
                      <a:pt x="395" y="475"/>
                    </a:cubicBezTo>
                    <a:cubicBezTo>
                      <a:pt x="380" y="459"/>
                      <a:pt x="367" y="440"/>
                      <a:pt x="356" y="419"/>
                    </a:cubicBezTo>
                    <a:cubicBezTo>
                      <a:pt x="346" y="398"/>
                      <a:pt x="341" y="372"/>
                      <a:pt x="341" y="342"/>
                    </a:cubicBezTo>
                    <a:cubicBezTo>
                      <a:pt x="341" y="300"/>
                      <a:pt x="350" y="265"/>
                      <a:pt x="369" y="239"/>
                    </a:cubicBezTo>
                    <a:cubicBezTo>
                      <a:pt x="388" y="213"/>
                      <a:pt x="416" y="196"/>
                      <a:pt x="453" y="188"/>
                    </a:cubicBezTo>
                    <a:cubicBezTo>
                      <a:pt x="453" y="142"/>
                      <a:pt x="453" y="142"/>
                      <a:pt x="453" y="142"/>
                    </a:cubicBezTo>
                    <a:cubicBezTo>
                      <a:pt x="541" y="142"/>
                      <a:pt x="541" y="142"/>
                      <a:pt x="541" y="142"/>
                    </a:cubicBezTo>
                    <a:cubicBezTo>
                      <a:pt x="541" y="188"/>
                      <a:pt x="541" y="188"/>
                      <a:pt x="541" y="188"/>
                    </a:cubicBezTo>
                    <a:cubicBezTo>
                      <a:pt x="579" y="196"/>
                      <a:pt x="608" y="212"/>
                      <a:pt x="627" y="238"/>
                    </a:cubicBezTo>
                    <a:cubicBezTo>
                      <a:pt x="646" y="264"/>
                      <a:pt x="656" y="299"/>
                      <a:pt x="656" y="342"/>
                    </a:cubicBezTo>
                    <a:cubicBezTo>
                      <a:pt x="656" y="362"/>
                      <a:pt x="656" y="362"/>
                      <a:pt x="656" y="362"/>
                    </a:cubicBezTo>
                    <a:cubicBezTo>
                      <a:pt x="555" y="362"/>
                      <a:pt x="555" y="362"/>
                      <a:pt x="555" y="362"/>
                    </a:cubicBezTo>
                    <a:cubicBezTo>
                      <a:pt x="555" y="336"/>
                      <a:pt x="555" y="336"/>
                      <a:pt x="555" y="336"/>
                    </a:cubicBezTo>
                    <a:cubicBezTo>
                      <a:pt x="555" y="313"/>
                      <a:pt x="550" y="297"/>
                      <a:pt x="541" y="288"/>
                    </a:cubicBezTo>
                    <a:cubicBezTo>
                      <a:pt x="531" y="278"/>
                      <a:pt x="518" y="274"/>
                      <a:pt x="501" y="274"/>
                    </a:cubicBezTo>
                    <a:cubicBezTo>
                      <a:pt x="484" y="274"/>
                      <a:pt x="471" y="278"/>
                      <a:pt x="462" y="288"/>
                    </a:cubicBezTo>
                    <a:cubicBezTo>
                      <a:pt x="452" y="297"/>
                      <a:pt x="448" y="313"/>
                      <a:pt x="448" y="336"/>
                    </a:cubicBezTo>
                    <a:cubicBezTo>
                      <a:pt x="448" y="357"/>
                      <a:pt x="453" y="376"/>
                      <a:pt x="463" y="392"/>
                    </a:cubicBezTo>
                    <a:cubicBezTo>
                      <a:pt x="474" y="407"/>
                      <a:pt x="487" y="422"/>
                      <a:pt x="502" y="435"/>
                    </a:cubicBezTo>
                    <a:cubicBezTo>
                      <a:pt x="518" y="449"/>
                      <a:pt x="534" y="462"/>
                      <a:pt x="552" y="475"/>
                    </a:cubicBezTo>
                    <a:cubicBezTo>
                      <a:pt x="570" y="488"/>
                      <a:pt x="587" y="502"/>
                      <a:pt x="602" y="518"/>
                    </a:cubicBezTo>
                    <a:cubicBezTo>
                      <a:pt x="618" y="534"/>
                      <a:pt x="631" y="553"/>
                      <a:pt x="641" y="574"/>
                    </a:cubicBezTo>
                    <a:cubicBezTo>
                      <a:pt x="652" y="596"/>
                      <a:pt x="657" y="621"/>
                      <a:pt x="657" y="651"/>
                    </a:cubicBezTo>
                    <a:cubicBezTo>
                      <a:pt x="657" y="695"/>
                      <a:pt x="647" y="730"/>
                      <a:pt x="628" y="7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9" name="Oval 88">
            <a:extLst>
              <a:ext uri="{FF2B5EF4-FFF2-40B4-BE49-F238E27FC236}">
                <a16:creationId xmlns:a16="http://schemas.microsoft.com/office/drawing/2014/main" id="{655619BC-BBD4-4212-89F7-C3D3A8ACD421}"/>
              </a:ext>
            </a:extLst>
          </p:cNvPr>
          <p:cNvSpPr/>
          <p:nvPr/>
        </p:nvSpPr>
        <p:spPr>
          <a:xfrm>
            <a:off x="1163858" y="1640056"/>
            <a:ext cx="4015047" cy="4012982"/>
          </a:xfrm>
          <a:prstGeom prst="ellipse">
            <a:avLst/>
          </a:prstGeom>
          <a:blipFill>
            <a:blip r:embed="rId3">
              <a:grayscl/>
            </a:blip>
            <a:stretch>
              <a:fillRect l="-33027" t="-2970" r="-28871" b="-3938"/>
            </a:stretch>
          </a:blip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040F812-8A1B-483F-BE1E-102293B1BDB1}"/>
              </a:ext>
            </a:extLst>
          </p:cNvPr>
          <p:cNvSpPr/>
          <p:nvPr/>
        </p:nvSpPr>
        <p:spPr>
          <a:xfrm>
            <a:off x="1163858" y="1640056"/>
            <a:ext cx="4015047" cy="401298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alpha val="65000"/>
                </a:schemeClr>
              </a:gs>
              <a:gs pos="46000">
                <a:schemeClr val="accent3">
                  <a:lumMod val="95000"/>
                  <a:lumOff val="5000"/>
                  <a:alpha val="58000"/>
                </a:schemeClr>
              </a:gs>
              <a:gs pos="100000">
                <a:schemeClr val="accent3">
                  <a:lumMod val="60000"/>
                  <a:alpha val="59000"/>
                </a:schemeClr>
              </a:gs>
            </a:gsLst>
            <a:lin ang="2700000" scaled="1"/>
            <a:tileRect/>
          </a:gra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Freeform 32">
            <a:extLst>
              <a:ext uri="{FF2B5EF4-FFF2-40B4-BE49-F238E27FC236}">
                <a16:creationId xmlns:a16="http://schemas.microsoft.com/office/drawing/2014/main" id="{12D41A2C-400C-480D-982E-C09A671A5120}"/>
              </a:ext>
            </a:extLst>
          </p:cNvPr>
          <p:cNvSpPr>
            <a:spLocks noEditPoints="1"/>
          </p:cNvSpPr>
          <p:nvPr/>
        </p:nvSpPr>
        <p:spPr bwMode="auto">
          <a:xfrm>
            <a:off x="2084233" y="2630899"/>
            <a:ext cx="2174297" cy="2031297"/>
          </a:xfrm>
          <a:custGeom>
            <a:avLst/>
            <a:gdLst>
              <a:gd name="T0" fmla="*/ 1784 w 2329"/>
              <a:gd name="T1" fmla="*/ 1738 h 2178"/>
              <a:gd name="T2" fmla="*/ 1062 w 2329"/>
              <a:gd name="T3" fmla="*/ 1854 h 2178"/>
              <a:gd name="T4" fmla="*/ 1038 w 2329"/>
              <a:gd name="T5" fmla="*/ 1797 h 2178"/>
              <a:gd name="T6" fmla="*/ 1531 w 2329"/>
              <a:gd name="T7" fmla="*/ 1531 h 2178"/>
              <a:gd name="T8" fmla="*/ 412 w 2329"/>
              <a:gd name="T9" fmla="*/ 1543 h 2178"/>
              <a:gd name="T10" fmla="*/ 5 w 2329"/>
              <a:gd name="T11" fmla="*/ 1628 h 2178"/>
              <a:gd name="T12" fmla="*/ 360 w 2329"/>
              <a:gd name="T13" fmla="*/ 2159 h 2178"/>
              <a:gd name="T14" fmla="*/ 1591 w 2329"/>
              <a:gd name="T15" fmla="*/ 2088 h 2178"/>
              <a:gd name="T16" fmla="*/ 2327 w 2329"/>
              <a:gd name="T17" fmla="*/ 1604 h 2178"/>
              <a:gd name="T18" fmla="*/ 172 w 2329"/>
              <a:gd name="T19" fmla="*/ 2004 h 2178"/>
              <a:gd name="T20" fmla="*/ 238 w 2329"/>
              <a:gd name="T21" fmla="*/ 2069 h 2178"/>
              <a:gd name="T22" fmla="*/ 2131 w 2329"/>
              <a:gd name="T23" fmla="*/ 1452 h 2178"/>
              <a:gd name="T24" fmla="*/ 1755 w 2329"/>
              <a:gd name="T25" fmla="*/ 1659 h 2178"/>
              <a:gd name="T26" fmla="*/ 1746 w 2329"/>
              <a:gd name="T27" fmla="*/ 1573 h 2178"/>
              <a:gd name="T28" fmla="*/ 1950 w 2329"/>
              <a:gd name="T29" fmla="*/ 1397 h 2178"/>
              <a:gd name="T30" fmla="*/ 1705 w 2329"/>
              <a:gd name="T31" fmla="*/ 1509 h 2178"/>
              <a:gd name="T32" fmla="*/ 1177 w 2329"/>
              <a:gd name="T33" fmla="*/ 1376 h 2178"/>
              <a:gd name="T34" fmla="*/ 1346 w 2329"/>
              <a:gd name="T35" fmla="*/ 1228 h 2178"/>
              <a:gd name="T36" fmla="*/ 1681 w 2329"/>
              <a:gd name="T37" fmla="*/ 1219 h 2178"/>
              <a:gd name="T38" fmla="*/ 1696 w 2329"/>
              <a:gd name="T39" fmla="*/ 992 h 2178"/>
              <a:gd name="T40" fmla="*/ 1927 w 2329"/>
              <a:gd name="T41" fmla="*/ 750 h 2178"/>
              <a:gd name="T42" fmla="*/ 1779 w 2329"/>
              <a:gd name="T43" fmla="*/ 581 h 2178"/>
              <a:gd name="T44" fmla="*/ 1769 w 2329"/>
              <a:gd name="T45" fmla="*/ 245 h 2178"/>
              <a:gd name="T46" fmla="*/ 1543 w 2329"/>
              <a:gd name="T47" fmla="*/ 228 h 2178"/>
              <a:gd name="T48" fmla="*/ 1300 w 2329"/>
              <a:gd name="T49" fmla="*/ 0 h 2178"/>
              <a:gd name="T50" fmla="*/ 1131 w 2329"/>
              <a:gd name="T51" fmla="*/ 147 h 2178"/>
              <a:gd name="T52" fmla="*/ 796 w 2329"/>
              <a:gd name="T53" fmla="*/ 157 h 2178"/>
              <a:gd name="T54" fmla="*/ 781 w 2329"/>
              <a:gd name="T55" fmla="*/ 383 h 2178"/>
              <a:gd name="T56" fmla="*/ 550 w 2329"/>
              <a:gd name="T57" fmla="*/ 626 h 2178"/>
              <a:gd name="T58" fmla="*/ 698 w 2329"/>
              <a:gd name="T59" fmla="*/ 795 h 2178"/>
              <a:gd name="T60" fmla="*/ 707 w 2329"/>
              <a:gd name="T61" fmla="*/ 1131 h 2178"/>
              <a:gd name="T62" fmla="*/ 934 w 2329"/>
              <a:gd name="T63" fmla="*/ 1145 h 2178"/>
              <a:gd name="T64" fmla="*/ 1274 w 2329"/>
              <a:gd name="T65" fmla="*/ 759 h 2178"/>
              <a:gd name="T66" fmla="*/ 1067 w 2329"/>
              <a:gd name="T67" fmla="*/ 566 h 2178"/>
              <a:gd name="T68" fmla="*/ 1198 w 2329"/>
              <a:gd name="T69" fmla="*/ 371 h 2178"/>
              <a:gd name="T70" fmla="*/ 1284 w 2329"/>
              <a:gd name="T71" fmla="*/ 390 h 2178"/>
              <a:gd name="T72" fmla="*/ 1393 w 2329"/>
              <a:gd name="T73" fmla="*/ 471 h 2178"/>
              <a:gd name="T74" fmla="*/ 1243 w 2329"/>
              <a:gd name="T75" fmla="*/ 516 h 2178"/>
              <a:gd name="T76" fmla="*/ 1250 w 2329"/>
              <a:gd name="T77" fmla="*/ 619 h 2178"/>
              <a:gd name="T78" fmla="*/ 1298 w 2329"/>
              <a:gd name="T79" fmla="*/ 935 h 2178"/>
              <a:gd name="T80" fmla="*/ 1260 w 2329"/>
              <a:gd name="T81" fmla="*/ 1028 h 2178"/>
              <a:gd name="T82" fmla="*/ 1191 w 2329"/>
              <a:gd name="T83" fmla="*/ 973 h 2178"/>
              <a:gd name="T84" fmla="*/ 1067 w 2329"/>
              <a:gd name="T85" fmla="*/ 883 h 2178"/>
              <a:gd name="T86" fmla="*/ 1203 w 2329"/>
              <a:gd name="T87" fmla="*/ 850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29" h="2178">
                <a:moveTo>
                  <a:pt x="2241" y="1507"/>
                </a:moveTo>
                <a:cubicBezTo>
                  <a:pt x="2196" y="1504"/>
                  <a:pt x="2105" y="1554"/>
                  <a:pt x="2079" y="1566"/>
                </a:cubicBezTo>
                <a:cubicBezTo>
                  <a:pt x="1988" y="1612"/>
                  <a:pt x="1865" y="1683"/>
                  <a:pt x="1784" y="1738"/>
                </a:cubicBezTo>
                <a:cubicBezTo>
                  <a:pt x="1779" y="1743"/>
                  <a:pt x="1769" y="1747"/>
                  <a:pt x="1765" y="1750"/>
                </a:cubicBezTo>
                <a:cubicBezTo>
                  <a:pt x="1729" y="1774"/>
                  <a:pt x="1688" y="1790"/>
                  <a:pt x="1646" y="1797"/>
                </a:cubicBezTo>
                <a:cubicBezTo>
                  <a:pt x="1407" y="1847"/>
                  <a:pt x="1062" y="1854"/>
                  <a:pt x="1062" y="1854"/>
                </a:cubicBezTo>
                <a:cubicBezTo>
                  <a:pt x="1043" y="1854"/>
                  <a:pt x="1043" y="1854"/>
                  <a:pt x="1043" y="1854"/>
                </a:cubicBezTo>
                <a:cubicBezTo>
                  <a:pt x="1029" y="1854"/>
                  <a:pt x="1015" y="1845"/>
                  <a:pt x="1012" y="1831"/>
                </a:cubicBezTo>
                <a:cubicBezTo>
                  <a:pt x="1010" y="1814"/>
                  <a:pt x="1022" y="1800"/>
                  <a:pt x="1038" y="1797"/>
                </a:cubicBezTo>
                <a:cubicBezTo>
                  <a:pt x="1553" y="1747"/>
                  <a:pt x="1553" y="1747"/>
                  <a:pt x="1553" y="1747"/>
                </a:cubicBezTo>
                <a:cubicBezTo>
                  <a:pt x="1610" y="1740"/>
                  <a:pt x="1655" y="1688"/>
                  <a:pt x="1648" y="1628"/>
                </a:cubicBezTo>
                <a:cubicBezTo>
                  <a:pt x="1641" y="1569"/>
                  <a:pt x="1586" y="1526"/>
                  <a:pt x="1531" y="1531"/>
                </a:cubicBezTo>
                <a:cubicBezTo>
                  <a:pt x="1074" y="1526"/>
                  <a:pt x="1074" y="1526"/>
                  <a:pt x="1074" y="1526"/>
                </a:cubicBezTo>
                <a:cubicBezTo>
                  <a:pt x="1043" y="1526"/>
                  <a:pt x="993" y="1519"/>
                  <a:pt x="962" y="1509"/>
                </a:cubicBezTo>
                <a:cubicBezTo>
                  <a:pt x="667" y="1423"/>
                  <a:pt x="500" y="1504"/>
                  <a:pt x="412" y="1543"/>
                </a:cubicBezTo>
                <a:cubicBezTo>
                  <a:pt x="393" y="1509"/>
                  <a:pt x="355" y="1488"/>
                  <a:pt x="312" y="1493"/>
                </a:cubicBezTo>
                <a:cubicBezTo>
                  <a:pt x="115" y="1507"/>
                  <a:pt x="115" y="1507"/>
                  <a:pt x="115" y="1507"/>
                </a:cubicBezTo>
                <a:cubicBezTo>
                  <a:pt x="48" y="1512"/>
                  <a:pt x="0" y="1566"/>
                  <a:pt x="5" y="1628"/>
                </a:cubicBezTo>
                <a:cubicBezTo>
                  <a:pt x="36" y="2066"/>
                  <a:pt x="36" y="2066"/>
                  <a:pt x="36" y="2066"/>
                </a:cubicBezTo>
                <a:cubicBezTo>
                  <a:pt x="41" y="2131"/>
                  <a:pt x="98" y="2178"/>
                  <a:pt x="162" y="2174"/>
                </a:cubicBezTo>
                <a:cubicBezTo>
                  <a:pt x="360" y="2159"/>
                  <a:pt x="360" y="2159"/>
                  <a:pt x="360" y="2159"/>
                </a:cubicBezTo>
                <a:cubicBezTo>
                  <a:pt x="400" y="2157"/>
                  <a:pt x="436" y="2131"/>
                  <a:pt x="450" y="2095"/>
                </a:cubicBezTo>
                <a:cubicBezTo>
                  <a:pt x="1319" y="2133"/>
                  <a:pt x="1319" y="2133"/>
                  <a:pt x="1319" y="2133"/>
                </a:cubicBezTo>
                <a:cubicBezTo>
                  <a:pt x="1417" y="2143"/>
                  <a:pt x="1508" y="2131"/>
                  <a:pt x="1591" y="2088"/>
                </a:cubicBezTo>
                <a:cubicBezTo>
                  <a:pt x="1615" y="2076"/>
                  <a:pt x="1615" y="2076"/>
                  <a:pt x="1615" y="2076"/>
                </a:cubicBezTo>
                <a:cubicBezTo>
                  <a:pt x="2269" y="1693"/>
                  <a:pt x="2269" y="1693"/>
                  <a:pt x="2269" y="1693"/>
                </a:cubicBezTo>
                <a:cubicBezTo>
                  <a:pt x="2303" y="1673"/>
                  <a:pt x="2324" y="1640"/>
                  <a:pt x="2327" y="1604"/>
                </a:cubicBezTo>
                <a:cubicBezTo>
                  <a:pt x="2329" y="1559"/>
                  <a:pt x="2303" y="1512"/>
                  <a:pt x="2241" y="1507"/>
                </a:cubicBezTo>
                <a:close/>
                <a:moveTo>
                  <a:pt x="238" y="2069"/>
                </a:moveTo>
                <a:cubicBezTo>
                  <a:pt x="200" y="2069"/>
                  <a:pt x="172" y="2040"/>
                  <a:pt x="172" y="2004"/>
                </a:cubicBezTo>
                <a:cubicBezTo>
                  <a:pt x="172" y="1969"/>
                  <a:pt x="203" y="1940"/>
                  <a:pt x="238" y="1940"/>
                </a:cubicBezTo>
                <a:cubicBezTo>
                  <a:pt x="276" y="1940"/>
                  <a:pt x="305" y="1969"/>
                  <a:pt x="305" y="2004"/>
                </a:cubicBezTo>
                <a:cubicBezTo>
                  <a:pt x="305" y="2040"/>
                  <a:pt x="274" y="2069"/>
                  <a:pt x="238" y="2069"/>
                </a:cubicBezTo>
                <a:close/>
                <a:moveTo>
                  <a:pt x="1746" y="1573"/>
                </a:moveTo>
                <a:cubicBezTo>
                  <a:pt x="1815" y="1535"/>
                  <a:pt x="1950" y="1471"/>
                  <a:pt x="2024" y="1443"/>
                </a:cubicBezTo>
                <a:cubicBezTo>
                  <a:pt x="2062" y="1428"/>
                  <a:pt x="2098" y="1428"/>
                  <a:pt x="2131" y="1452"/>
                </a:cubicBezTo>
                <a:cubicBezTo>
                  <a:pt x="2105" y="1462"/>
                  <a:pt x="2081" y="1473"/>
                  <a:pt x="2058" y="1485"/>
                </a:cubicBezTo>
                <a:cubicBezTo>
                  <a:pt x="1979" y="1523"/>
                  <a:pt x="1843" y="1600"/>
                  <a:pt x="1777" y="1645"/>
                </a:cubicBezTo>
                <a:cubicBezTo>
                  <a:pt x="1769" y="1650"/>
                  <a:pt x="1762" y="1654"/>
                  <a:pt x="1755" y="1659"/>
                </a:cubicBezTo>
                <a:cubicBezTo>
                  <a:pt x="1755" y="1647"/>
                  <a:pt x="1755" y="1635"/>
                  <a:pt x="1755" y="1623"/>
                </a:cubicBezTo>
                <a:cubicBezTo>
                  <a:pt x="1753" y="1609"/>
                  <a:pt x="1750" y="1593"/>
                  <a:pt x="1746" y="1578"/>
                </a:cubicBezTo>
                <a:cubicBezTo>
                  <a:pt x="1743" y="1576"/>
                  <a:pt x="1743" y="1573"/>
                  <a:pt x="1746" y="1573"/>
                </a:cubicBezTo>
                <a:close/>
                <a:moveTo>
                  <a:pt x="1653" y="1464"/>
                </a:moveTo>
                <a:cubicBezTo>
                  <a:pt x="1698" y="1440"/>
                  <a:pt x="1800" y="1407"/>
                  <a:pt x="1846" y="1390"/>
                </a:cubicBezTo>
                <a:cubicBezTo>
                  <a:pt x="1881" y="1376"/>
                  <a:pt x="1917" y="1376"/>
                  <a:pt x="1950" y="1397"/>
                </a:cubicBezTo>
                <a:cubicBezTo>
                  <a:pt x="1898" y="1421"/>
                  <a:pt x="1793" y="1457"/>
                  <a:pt x="1746" y="1483"/>
                </a:cubicBezTo>
                <a:cubicBezTo>
                  <a:pt x="1715" y="1502"/>
                  <a:pt x="1715" y="1502"/>
                  <a:pt x="1715" y="1502"/>
                </a:cubicBezTo>
                <a:cubicBezTo>
                  <a:pt x="1712" y="1504"/>
                  <a:pt x="1708" y="1507"/>
                  <a:pt x="1705" y="1509"/>
                </a:cubicBezTo>
                <a:cubicBezTo>
                  <a:pt x="1691" y="1490"/>
                  <a:pt x="1672" y="1476"/>
                  <a:pt x="1653" y="1464"/>
                </a:cubicBezTo>
                <a:close/>
                <a:moveTo>
                  <a:pt x="1131" y="1331"/>
                </a:moveTo>
                <a:cubicBezTo>
                  <a:pt x="1131" y="1357"/>
                  <a:pt x="1153" y="1376"/>
                  <a:pt x="1177" y="1376"/>
                </a:cubicBezTo>
                <a:cubicBezTo>
                  <a:pt x="1300" y="1376"/>
                  <a:pt x="1300" y="1376"/>
                  <a:pt x="1300" y="1376"/>
                </a:cubicBezTo>
                <a:cubicBezTo>
                  <a:pt x="1327" y="1376"/>
                  <a:pt x="1346" y="1354"/>
                  <a:pt x="1346" y="1331"/>
                </a:cubicBezTo>
                <a:cubicBezTo>
                  <a:pt x="1346" y="1228"/>
                  <a:pt x="1346" y="1228"/>
                  <a:pt x="1346" y="1228"/>
                </a:cubicBezTo>
                <a:cubicBezTo>
                  <a:pt x="1417" y="1214"/>
                  <a:pt x="1486" y="1185"/>
                  <a:pt x="1543" y="1145"/>
                </a:cubicBezTo>
                <a:cubicBezTo>
                  <a:pt x="1617" y="1219"/>
                  <a:pt x="1617" y="1219"/>
                  <a:pt x="1617" y="1219"/>
                </a:cubicBezTo>
                <a:cubicBezTo>
                  <a:pt x="1634" y="1235"/>
                  <a:pt x="1665" y="1235"/>
                  <a:pt x="1681" y="1219"/>
                </a:cubicBezTo>
                <a:cubicBezTo>
                  <a:pt x="1769" y="1131"/>
                  <a:pt x="1769" y="1131"/>
                  <a:pt x="1769" y="1131"/>
                </a:cubicBezTo>
                <a:cubicBezTo>
                  <a:pt x="1786" y="1114"/>
                  <a:pt x="1786" y="1083"/>
                  <a:pt x="1769" y="1066"/>
                </a:cubicBezTo>
                <a:cubicBezTo>
                  <a:pt x="1696" y="992"/>
                  <a:pt x="1696" y="992"/>
                  <a:pt x="1696" y="992"/>
                </a:cubicBezTo>
                <a:cubicBezTo>
                  <a:pt x="1736" y="933"/>
                  <a:pt x="1765" y="866"/>
                  <a:pt x="1779" y="795"/>
                </a:cubicBezTo>
                <a:cubicBezTo>
                  <a:pt x="1881" y="795"/>
                  <a:pt x="1881" y="795"/>
                  <a:pt x="1881" y="795"/>
                </a:cubicBezTo>
                <a:cubicBezTo>
                  <a:pt x="1908" y="795"/>
                  <a:pt x="1927" y="773"/>
                  <a:pt x="1927" y="750"/>
                </a:cubicBezTo>
                <a:cubicBezTo>
                  <a:pt x="1927" y="626"/>
                  <a:pt x="1927" y="626"/>
                  <a:pt x="1927" y="626"/>
                </a:cubicBezTo>
                <a:cubicBezTo>
                  <a:pt x="1927" y="600"/>
                  <a:pt x="1905" y="581"/>
                  <a:pt x="1881" y="581"/>
                </a:cubicBezTo>
                <a:cubicBezTo>
                  <a:pt x="1779" y="581"/>
                  <a:pt x="1779" y="581"/>
                  <a:pt x="1779" y="581"/>
                </a:cubicBezTo>
                <a:cubicBezTo>
                  <a:pt x="1765" y="509"/>
                  <a:pt x="1736" y="440"/>
                  <a:pt x="1696" y="383"/>
                </a:cubicBezTo>
                <a:cubicBezTo>
                  <a:pt x="1769" y="309"/>
                  <a:pt x="1769" y="309"/>
                  <a:pt x="1769" y="309"/>
                </a:cubicBezTo>
                <a:cubicBezTo>
                  <a:pt x="1786" y="292"/>
                  <a:pt x="1786" y="261"/>
                  <a:pt x="1769" y="245"/>
                </a:cubicBezTo>
                <a:cubicBezTo>
                  <a:pt x="1681" y="157"/>
                  <a:pt x="1681" y="157"/>
                  <a:pt x="1681" y="157"/>
                </a:cubicBezTo>
                <a:cubicBezTo>
                  <a:pt x="1665" y="140"/>
                  <a:pt x="1634" y="140"/>
                  <a:pt x="1617" y="157"/>
                </a:cubicBezTo>
                <a:cubicBezTo>
                  <a:pt x="1543" y="228"/>
                  <a:pt x="1543" y="228"/>
                  <a:pt x="1543" y="228"/>
                </a:cubicBezTo>
                <a:cubicBezTo>
                  <a:pt x="1484" y="188"/>
                  <a:pt x="1417" y="159"/>
                  <a:pt x="1346" y="145"/>
                </a:cubicBezTo>
                <a:cubicBezTo>
                  <a:pt x="1346" y="45"/>
                  <a:pt x="1346" y="45"/>
                  <a:pt x="1346" y="45"/>
                </a:cubicBezTo>
                <a:cubicBezTo>
                  <a:pt x="1346" y="19"/>
                  <a:pt x="1324" y="0"/>
                  <a:pt x="1300" y="0"/>
                </a:cubicBezTo>
                <a:cubicBezTo>
                  <a:pt x="1177" y="0"/>
                  <a:pt x="1177" y="0"/>
                  <a:pt x="1177" y="0"/>
                </a:cubicBezTo>
                <a:cubicBezTo>
                  <a:pt x="1150" y="0"/>
                  <a:pt x="1131" y="21"/>
                  <a:pt x="1131" y="45"/>
                </a:cubicBezTo>
                <a:cubicBezTo>
                  <a:pt x="1131" y="147"/>
                  <a:pt x="1131" y="147"/>
                  <a:pt x="1131" y="147"/>
                </a:cubicBezTo>
                <a:cubicBezTo>
                  <a:pt x="1060" y="161"/>
                  <a:pt x="991" y="190"/>
                  <a:pt x="934" y="231"/>
                </a:cubicBezTo>
                <a:cubicBezTo>
                  <a:pt x="860" y="157"/>
                  <a:pt x="860" y="157"/>
                  <a:pt x="860" y="157"/>
                </a:cubicBezTo>
                <a:cubicBezTo>
                  <a:pt x="843" y="140"/>
                  <a:pt x="812" y="140"/>
                  <a:pt x="796" y="157"/>
                </a:cubicBezTo>
                <a:cubicBezTo>
                  <a:pt x="707" y="245"/>
                  <a:pt x="707" y="245"/>
                  <a:pt x="707" y="245"/>
                </a:cubicBezTo>
                <a:cubicBezTo>
                  <a:pt x="691" y="261"/>
                  <a:pt x="691" y="292"/>
                  <a:pt x="707" y="309"/>
                </a:cubicBezTo>
                <a:cubicBezTo>
                  <a:pt x="781" y="383"/>
                  <a:pt x="781" y="383"/>
                  <a:pt x="781" y="383"/>
                </a:cubicBezTo>
                <a:cubicBezTo>
                  <a:pt x="741" y="442"/>
                  <a:pt x="712" y="509"/>
                  <a:pt x="698" y="581"/>
                </a:cubicBezTo>
                <a:cubicBezTo>
                  <a:pt x="596" y="581"/>
                  <a:pt x="596" y="581"/>
                  <a:pt x="596" y="581"/>
                </a:cubicBezTo>
                <a:cubicBezTo>
                  <a:pt x="569" y="581"/>
                  <a:pt x="550" y="602"/>
                  <a:pt x="550" y="626"/>
                </a:cubicBezTo>
                <a:cubicBezTo>
                  <a:pt x="550" y="750"/>
                  <a:pt x="550" y="750"/>
                  <a:pt x="550" y="750"/>
                </a:cubicBezTo>
                <a:cubicBezTo>
                  <a:pt x="550" y="776"/>
                  <a:pt x="572" y="795"/>
                  <a:pt x="596" y="795"/>
                </a:cubicBezTo>
                <a:cubicBezTo>
                  <a:pt x="698" y="795"/>
                  <a:pt x="698" y="795"/>
                  <a:pt x="698" y="795"/>
                </a:cubicBezTo>
                <a:cubicBezTo>
                  <a:pt x="712" y="866"/>
                  <a:pt x="741" y="935"/>
                  <a:pt x="781" y="992"/>
                </a:cubicBezTo>
                <a:cubicBezTo>
                  <a:pt x="707" y="1066"/>
                  <a:pt x="707" y="1066"/>
                  <a:pt x="707" y="1066"/>
                </a:cubicBezTo>
                <a:cubicBezTo>
                  <a:pt x="691" y="1083"/>
                  <a:pt x="691" y="1114"/>
                  <a:pt x="707" y="1131"/>
                </a:cubicBezTo>
                <a:cubicBezTo>
                  <a:pt x="796" y="1219"/>
                  <a:pt x="796" y="1219"/>
                  <a:pt x="796" y="1219"/>
                </a:cubicBezTo>
                <a:cubicBezTo>
                  <a:pt x="812" y="1235"/>
                  <a:pt x="843" y="1235"/>
                  <a:pt x="860" y="1219"/>
                </a:cubicBezTo>
                <a:cubicBezTo>
                  <a:pt x="934" y="1145"/>
                  <a:pt x="934" y="1145"/>
                  <a:pt x="934" y="1145"/>
                </a:cubicBezTo>
                <a:cubicBezTo>
                  <a:pt x="993" y="1185"/>
                  <a:pt x="1060" y="1214"/>
                  <a:pt x="1131" y="1228"/>
                </a:cubicBezTo>
                <a:cubicBezTo>
                  <a:pt x="1131" y="1331"/>
                  <a:pt x="1131" y="1331"/>
                  <a:pt x="1131" y="1331"/>
                </a:cubicBezTo>
                <a:close/>
                <a:moveTo>
                  <a:pt x="1274" y="759"/>
                </a:moveTo>
                <a:cubicBezTo>
                  <a:pt x="1265" y="750"/>
                  <a:pt x="1253" y="745"/>
                  <a:pt x="1238" y="738"/>
                </a:cubicBezTo>
                <a:cubicBezTo>
                  <a:pt x="1207" y="723"/>
                  <a:pt x="1172" y="714"/>
                  <a:pt x="1143" y="695"/>
                </a:cubicBezTo>
                <a:cubicBezTo>
                  <a:pt x="1093" y="666"/>
                  <a:pt x="1062" y="626"/>
                  <a:pt x="1067" y="566"/>
                </a:cubicBezTo>
                <a:cubicBezTo>
                  <a:pt x="1072" y="500"/>
                  <a:pt x="1110" y="457"/>
                  <a:pt x="1172" y="433"/>
                </a:cubicBezTo>
                <a:cubicBezTo>
                  <a:pt x="1198" y="423"/>
                  <a:pt x="1198" y="423"/>
                  <a:pt x="1198" y="397"/>
                </a:cubicBezTo>
                <a:cubicBezTo>
                  <a:pt x="1198" y="388"/>
                  <a:pt x="1198" y="378"/>
                  <a:pt x="1198" y="371"/>
                </a:cubicBezTo>
                <a:cubicBezTo>
                  <a:pt x="1198" y="352"/>
                  <a:pt x="1203" y="347"/>
                  <a:pt x="1222" y="347"/>
                </a:cubicBezTo>
                <a:cubicBezTo>
                  <a:pt x="1229" y="347"/>
                  <a:pt x="1234" y="347"/>
                  <a:pt x="1241" y="347"/>
                </a:cubicBezTo>
                <a:cubicBezTo>
                  <a:pt x="1284" y="347"/>
                  <a:pt x="1284" y="347"/>
                  <a:pt x="1284" y="390"/>
                </a:cubicBezTo>
                <a:cubicBezTo>
                  <a:pt x="1284" y="421"/>
                  <a:pt x="1284" y="421"/>
                  <a:pt x="1315" y="426"/>
                </a:cubicBezTo>
                <a:cubicBezTo>
                  <a:pt x="1338" y="431"/>
                  <a:pt x="1360" y="435"/>
                  <a:pt x="1381" y="445"/>
                </a:cubicBezTo>
                <a:cubicBezTo>
                  <a:pt x="1393" y="450"/>
                  <a:pt x="1398" y="459"/>
                  <a:pt x="1393" y="471"/>
                </a:cubicBezTo>
                <a:cubicBezTo>
                  <a:pt x="1388" y="490"/>
                  <a:pt x="1384" y="509"/>
                  <a:pt x="1377" y="526"/>
                </a:cubicBezTo>
                <a:cubicBezTo>
                  <a:pt x="1372" y="542"/>
                  <a:pt x="1365" y="545"/>
                  <a:pt x="1348" y="538"/>
                </a:cubicBezTo>
                <a:cubicBezTo>
                  <a:pt x="1315" y="521"/>
                  <a:pt x="1279" y="514"/>
                  <a:pt x="1243" y="516"/>
                </a:cubicBezTo>
                <a:cubicBezTo>
                  <a:pt x="1234" y="516"/>
                  <a:pt x="1224" y="519"/>
                  <a:pt x="1215" y="521"/>
                </a:cubicBezTo>
                <a:cubicBezTo>
                  <a:pt x="1184" y="535"/>
                  <a:pt x="1177" y="571"/>
                  <a:pt x="1205" y="592"/>
                </a:cubicBezTo>
                <a:cubicBezTo>
                  <a:pt x="1219" y="604"/>
                  <a:pt x="1234" y="612"/>
                  <a:pt x="1250" y="619"/>
                </a:cubicBezTo>
                <a:cubicBezTo>
                  <a:pt x="1279" y="631"/>
                  <a:pt x="1307" y="642"/>
                  <a:pt x="1334" y="657"/>
                </a:cubicBezTo>
                <a:cubicBezTo>
                  <a:pt x="1419" y="704"/>
                  <a:pt x="1441" y="812"/>
                  <a:pt x="1381" y="883"/>
                </a:cubicBezTo>
                <a:cubicBezTo>
                  <a:pt x="1360" y="909"/>
                  <a:pt x="1331" y="928"/>
                  <a:pt x="1298" y="935"/>
                </a:cubicBezTo>
                <a:cubicBezTo>
                  <a:pt x="1284" y="940"/>
                  <a:pt x="1277" y="947"/>
                  <a:pt x="1279" y="962"/>
                </a:cubicBezTo>
                <a:cubicBezTo>
                  <a:pt x="1279" y="976"/>
                  <a:pt x="1279" y="990"/>
                  <a:pt x="1279" y="1007"/>
                </a:cubicBezTo>
                <a:cubicBezTo>
                  <a:pt x="1279" y="1021"/>
                  <a:pt x="1272" y="1026"/>
                  <a:pt x="1260" y="1028"/>
                </a:cubicBezTo>
                <a:cubicBezTo>
                  <a:pt x="1243" y="1028"/>
                  <a:pt x="1229" y="1028"/>
                  <a:pt x="1212" y="1028"/>
                </a:cubicBezTo>
                <a:cubicBezTo>
                  <a:pt x="1198" y="1028"/>
                  <a:pt x="1191" y="1021"/>
                  <a:pt x="1191" y="1007"/>
                </a:cubicBezTo>
                <a:cubicBezTo>
                  <a:pt x="1191" y="995"/>
                  <a:pt x="1191" y="985"/>
                  <a:pt x="1191" y="973"/>
                </a:cubicBezTo>
                <a:cubicBezTo>
                  <a:pt x="1191" y="950"/>
                  <a:pt x="1191" y="950"/>
                  <a:pt x="1167" y="945"/>
                </a:cubicBezTo>
                <a:cubicBezTo>
                  <a:pt x="1138" y="940"/>
                  <a:pt x="1110" y="933"/>
                  <a:pt x="1084" y="921"/>
                </a:cubicBezTo>
                <a:cubicBezTo>
                  <a:pt x="1062" y="912"/>
                  <a:pt x="1060" y="907"/>
                  <a:pt x="1067" y="883"/>
                </a:cubicBezTo>
                <a:cubicBezTo>
                  <a:pt x="1072" y="866"/>
                  <a:pt x="1077" y="850"/>
                  <a:pt x="1081" y="833"/>
                </a:cubicBezTo>
                <a:cubicBezTo>
                  <a:pt x="1086" y="814"/>
                  <a:pt x="1093" y="812"/>
                  <a:pt x="1110" y="821"/>
                </a:cubicBezTo>
                <a:cubicBezTo>
                  <a:pt x="1138" y="835"/>
                  <a:pt x="1172" y="845"/>
                  <a:pt x="1203" y="850"/>
                </a:cubicBezTo>
                <a:cubicBezTo>
                  <a:pt x="1224" y="852"/>
                  <a:pt x="1246" y="850"/>
                  <a:pt x="1265" y="842"/>
                </a:cubicBezTo>
                <a:cubicBezTo>
                  <a:pt x="1298" y="826"/>
                  <a:pt x="1305" y="783"/>
                  <a:pt x="1274" y="7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0D07A71-67AA-474B-8E2F-A297D690930D}"/>
              </a:ext>
            </a:extLst>
          </p:cNvPr>
          <p:cNvSpPr/>
          <p:nvPr/>
        </p:nvSpPr>
        <p:spPr>
          <a:xfrm>
            <a:off x="3047" y="6117970"/>
            <a:ext cx="12188953" cy="687002"/>
          </a:xfrm>
          <a:custGeom>
            <a:avLst/>
            <a:gdLst>
              <a:gd name="connsiteX0" fmla="*/ 0 w 9144000"/>
              <a:gd name="connsiteY0" fmla="*/ 0 h 515380"/>
              <a:gd name="connsiteX1" fmla="*/ 692150 w 9144000"/>
              <a:gd name="connsiteY1" fmla="*/ 75371 h 515380"/>
              <a:gd name="connsiteX2" fmla="*/ 8688127 w 9144000"/>
              <a:gd name="connsiteY2" fmla="*/ 441538 h 515380"/>
              <a:gd name="connsiteX3" fmla="*/ 9144000 w 9144000"/>
              <a:gd name="connsiteY3" fmla="*/ 430020 h 515380"/>
              <a:gd name="connsiteX4" fmla="*/ 9144000 w 9144000"/>
              <a:gd name="connsiteY4" fmla="*/ 515380 h 515380"/>
              <a:gd name="connsiteX5" fmla="*/ 0 w 9144000"/>
              <a:gd name="connsiteY5" fmla="*/ 515380 h 51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538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6F5DE9D3-042C-4AD5-875E-25A2EEAA0DF5}"/>
              </a:ext>
            </a:extLst>
          </p:cNvPr>
          <p:cNvSpPr/>
          <p:nvPr/>
        </p:nvSpPr>
        <p:spPr>
          <a:xfrm>
            <a:off x="3047" y="6170998"/>
            <a:ext cx="12188953" cy="687002"/>
          </a:xfrm>
          <a:custGeom>
            <a:avLst/>
            <a:gdLst>
              <a:gd name="connsiteX0" fmla="*/ 0 w 9144000"/>
              <a:gd name="connsiteY0" fmla="*/ 0 h 515380"/>
              <a:gd name="connsiteX1" fmla="*/ 692150 w 9144000"/>
              <a:gd name="connsiteY1" fmla="*/ 75371 h 515380"/>
              <a:gd name="connsiteX2" fmla="*/ 8688127 w 9144000"/>
              <a:gd name="connsiteY2" fmla="*/ 441538 h 515380"/>
              <a:gd name="connsiteX3" fmla="*/ 9144000 w 9144000"/>
              <a:gd name="connsiteY3" fmla="*/ 430020 h 515380"/>
              <a:gd name="connsiteX4" fmla="*/ 9144000 w 9144000"/>
              <a:gd name="connsiteY4" fmla="*/ 515380 h 515380"/>
              <a:gd name="connsiteX5" fmla="*/ 0 w 9144000"/>
              <a:gd name="connsiteY5" fmla="*/ 515380 h 51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5380">
                <a:moveTo>
                  <a:pt x="0" y="0"/>
                </a:moveTo>
                <a:lnTo>
                  <a:pt x="692150" y="75371"/>
                </a:lnTo>
                <a:cubicBezTo>
                  <a:pt x="3543202" y="365952"/>
                  <a:pt x="6247612" y="482694"/>
                  <a:pt x="8688127" y="441538"/>
                </a:cubicBezTo>
                <a:lnTo>
                  <a:pt x="9144000" y="430020"/>
                </a:lnTo>
                <a:lnTo>
                  <a:pt x="9144000" y="515380"/>
                </a:lnTo>
                <a:lnTo>
                  <a:pt x="0" y="5153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B11F56E-363F-42C6-8CA3-83C975EE9E3D}"/>
              </a:ext>
            </a:extLst>
          </p:cNvPr>
          <p:cNvSpPr txBox="1"/>
          <p:nvPr/>
        </p:nvSpPr>
        <p:spPr>
          <a:xfrm>
            <a:off x="381000" y="6412119"/>
            <a:ext cx="2738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20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7BBC7C3-EE8D-47EB-BAD8-5E97E5FB1F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87" t="10013" r="15702" b="9168"/>
          <a:stretch/>
        </p:blipFill>
        <p:spPr>
          <a:xfrm>
            <a:off x="10972926" y="5788762"/>
            <a:ext cx="838074" cy="77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9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175">
        <p:fade/>
      </p:transition>
    </mc:Choice>
    <mc:Fallback xmlns="">
      <p:transition spd="med" advTm="34175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FA7421-E747-4A6B-AAF6-F9D9AEFFD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ohammad">
            <a:hlinkClick r:id="" action="ppaction://media"/>
            <a:extLst>
              <a:ext uri="{FF2B5EF4-FFF2-40B4-BE49-F238E27FC236}">
                <a16:creationId xmlns:a16="http://schemas.microsoft.com/office/drawing/2014/main" id="{34F375F5-4E9E-45EB-BACA-B381619396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3971" y="849089"/>
            <a:ext cx="9652000" cy="542925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E9A1027-0A9D-4D49-B787-8AF02859C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320"/>
            <a:ext cx="11430000" cy="621792"/>
          </a:xfrm>
        </p:spPr>
        <p:txBody>
          <a:bodyPr/>
          <a:lstStyle/>
          <a:p>
            <a:r>
              <a:rPr lang="en-US" dirty="0"/>
              <a:t>Video of </a:t>
            </a:r>
            <a:r>
              <a:rPr lang="en-US"/>
              <a:t>Mohammad Diab,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63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AuctusSurgical">
      <a:dk1>
        <a:srgbClr val="000000"/>
      </a:dk1>
      <a:lt1>
        <a:srgbClr val="FFFFFF"/>
      </a:lt1>
      <a:dk2>
        <a:srgbClr val="3B3B3D"/>
      </a:dk2>
      <a:lt2>
        <a:srgbClr val="7E7E82"/>
      </a:lt2>
      <a:accent1>
        <a:srgbClr val="9BCB3D"/>
      </a:accent1>
      <a:accent2>
        <a:srgbClr val="37A6D9"/>
      </a:accent2>
      <a:accent3>
        <a:srgbClr val="00525B"/>
      </a:accent3>
      <a:accent4>
        <a:srgbClr val="444939"/>
      </a:accent4>
      <a:accent5>
        <a:srgbClr val="A8AD9B"/>
      </a:accent5>
      <a:accent6>
        <a:srgbClr val="374955"/>
      </a:accent6>
      <a:hlink>
        <a:srgbClr val="D9D9D9"/>
      </a:hlink>
      <a:folHlink>
        <a:srgbClr val="F2F2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BCB3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62b6ecb-acff-4b24-a527-ff2b271ebe71">23CEHAA2X2SM-2102554853-137219</_dlc_DocId>
    <_dlc_DocIdUrl xmlns="d62b6ecb-acff-4b24-a527-ff2b271ebe71">
      <Url>https://slidegenius365.sharepoint.com/_layouts/15/DocIdRedir.aspx?ID=23CEHAA2X2SM-2102554853-137219</Url>
      <Description>23CEHAA2X2SM-2102554853-137219</Description>
    </_dlc_DocIdUrl>
    <Notes0 xmlns="06fa9243-f6f6-4c83-8c18-4e880acd4ff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689C359221F84CA6C8A700AD48302A" ma:contentTypeVersion="82" ma:contentTypeDescription="Create a new document." ma:contentTypeScope="" ma:versionID="14caf5668cd03c3ddfa2a6c07d4d2da4">
  <xsd:schema xmlns:xsd="http://www.w3.org/2001/XMLSchema" xmlns:xs="http://www.w3.org/2001/XMLSchema" xmlns:p="http://schemas.microsoft.com/office/2006/metadata/properties" xmlns:ns2="d62b6ecb-acff-4b24-a527-ff2b271ebe71" xmlns:ns3="06fa9243-f6f6-4c83-8c18-4e880acd4ff6" targetNamespace="http://schemas.microsoft.com/office/2006/metadata/properties" ma:root="true" ma:fieldsID="03b54e036d4c3cae9ef93a63512ec665" ns2:_="" ns3:_="">
    <xsd:import namespace="d62b6ecb-acff-4b24-a527-ff2b271ebe71"/>
    <xsd:import namespace="06fa9243-f6f6-4c83-8c18-4e880acd4ff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2:_dlc_DocId" minOccurs="0"/>
                <xsd:element ref="ns2:_dlc_DocIdUrl" minOccurs="0"/>
                <xsd:element ref="ns2:_dlc_DocIdPersistId" minOccurs="0"/>
                <xsd:element ref="ns3:MediaServiceLocation" minOccurs="0"/>
                <xsd:element ref="ns3:Notes0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b6ecb-acff-4b24-a527-ff2b271ebe7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15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a9243-f6f6-4c83-8c18-4e880acd4f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Notes0" ma:index="19" nillable="true" ma:displayName="Notes" ma:internalName="Notes0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8D8000A-1967-4BF0-A474-1CC53C694A4A}">
  <ds:schemaRefs>
    <ds:schemaRef ds:uri="http://schemas.microsoft.com/office/2006/metadata/properties"/>
    <ds:schemaRef ds:uri="http://schemas.microsoft.com/office/infopath/2007/PartnerControls"/>
    <ds:schemaRef ds:uri="d62b6ecb-acff-4b24-a527-ff2b271ebe71"/>
    <ds:schemaRef ds:uri="06fa9243-f6f6-4c83-8c18-4e880acd4ff6"/>
  </ds:schemaRefs>
</ds:datastoreItem>
</file>

<file path=customXml/itemProps2.xml><?xml version="1.0" encoding="utf-8"?>
<ds:datastoreItem xmlns:ds="http://schemas.openxmlformats.org/officeDocument/2006/customXml" ds:itemID="{C2258353-5503-4027-AF97-83700850AC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2b6ecb-acff-4b24-a527-ff2b271ebe71"/>
    <ds:schemaRef ds:uri="06fa9243-f6f6-4c83-8c18-4e880acd4f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5ACFE1-3F57-4F73-88D1-1C9EF41848D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F9084FB-6705-4073-BE5E-7CA39C5F3E8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48459</TotalTime>
  <Words>1469</Words>
  <Application>Microsoft Office PowerPoint</Application>
  <PresentationFormat>Widescreen</PresentationFormat>
  <Paragraphs>233</Paragraphs>
  <Slides>21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Titillium Web</vt:lpstr>
      <vt:lpstr>Arial</vt:lpstr>
      <vt:lpstr>Work Sans Medium</vt:lpstr>
      <vt:lpstr>Calibri</vt:lpstr>
      <vt:lpstr>Office Theme</vt:lpstr>
      <vt:lpstr>Solving  Children’s Scoliosis</vt:lpstr>
      <vt:lpstr> Mission</vt:lpstr>
      <vt:lpstr>Problem</vt:lpstr>
      <vt:lpstr>Current Pediatric Scoliosis Treatment Options - Bracing</vt:lpstr>
      <vt:lpstr>Current Pediatric Scoliosis Treatment Options - Fusion</vt:lpstr>
      <vt:lpstr>Current Pediatric Scoliosis Treatment Options - VBT</vt:lpstr>
      <vt:lpstr>Founding Team – Experience in Orthopedic Implants</vt:lpstr>
      <vt:lpstr>VBT Tethering Procedure – Dr. Diab (UCSF) </vt:lpstr>
      <vt:lpstr>Benefits - Advantages of VBT over Fusion</vt:lpstr>
      <vt:lpstr>Benefits - VBT has Proven Results</vt:lpstr>
      <vt:lpstr>PowerPoint Presentation</vt:lpstr>
      <vt:lpstr>PowerPoint Presentation</vt:lpstr>
      <vt:lpstr>Pilot Pig Study</vt:lpstr>
      <vt:lpstr>Pig Study #1 AP View</vt:lpstr>
      <vt:lpstr>Tethering Market Segments</vt:lpstr>
      <vt:lpstr>Competition</vt:lpstr>
      <vt:lpstr>Regulatory and Clinical</vt:lpstr>
      <vt:lpstr>Timeline to First-In-Man and Financing</vt:lpstr>
      <vt:lpstr>Accomplishments to Date</vt:lpstr>
      <vt:lpstr>Key Points for Investment</vt:lpstr>
      <vt:lpstr>Video of Mohammad Diab, MD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 Children’s Scoliosis</dc:title>
  <dc:creator>John Barrett</dc:creator>
  <cp:lastModifiedBy>John Barrett</cp:lastModifiedBy>
  <cp:revision>30</cp:revision>
  <dcterms:modified xsi:type="dcterms:W3CDTF">2020-05-13T23:12:47Z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0x010100C4689C359221F84CA6C8A700AD48302A</vt:lpwstr>
  </property>
  <property fmtid="{D5CDD505-2E9C-101B-9397-08002B2CF9AE}" pid="3" name="_dlc_DocIdItemGuid">
    <vt:lpwstr>aa00d0a3-257f-4db8-85c6-91f9246b6c84</vt:lpwstr>
  </property>
</Properties>
</file>