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4"/>
  </p:sldMasterIdLst>
  <p:notesMasterIdLst>
    <p:notesMasterId r:id="rId13"/>
  </p:notesMasterIdLst>
  <p:sldIdLst>
    <p:sldId id="412" r:id="rId5"/>
    <p:sldId id="424" r:id="rId6"/>
    <p:sldId id="425" r:id="rId7"/>
    <p:sldId id="418" r:id="rId8"/>
    <p:sldId id="419" r:id="rId9"/>
    <p:sldId id="420" r:id="rId10"/>
    <p:sldId id="421" r:id="rId11"/>
    <p:sldId id="423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Section" id="{02B7FD50-C34C-44D4-8387-86093A64BEC1}">
          <p14:sldIdLst>
            <p14:sldId id="412"/>
            <p14:sldId id="424"/>
            <p14:sldId id="425"/>
            <p14:sldId id="418"/>
            <p14:sldId id="419"/>
            <p14:sldId id="420"/>
            <p14:sldId id="421"/>
            <p14:sldId id="42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755"/>
    <a:srgbClr val="181B44"/>
    <a:srgbClr val="1C833F"/>
    <a:srgbClr val="009561"/>
    <a:srgbClr val="228EC2"/>
    <a:srgbClr val="206C63"/>
    <a:srgbClr val="00594E"/>
    <a:srgbClr val="FCD654"/>
    <a:srgbClr val="3F3F3F"/>
    <a:srgbClr val="208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" y="15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736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3263F-92F5-4531-8A4F-44F44C03EECC}" type="datetimeFigureOut">
              <a:rPr lang="en-AU" smtClean="0"/>
              <a:t>30/04/2020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C6157-C917-4B06-95E6-374428D9AF2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23274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4/30/2020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CE4B2D0-2B49-44F2-8C1A-C11706C94A3C}"/>
              </a:ext>
            </a:extLst>
          </p:cNvPr>
          <p:cNvSpPr/>
          <p:nvPr userDrawn="1"/>
        </p:nvSpPr>
        <p:spPr>
          <a:xfrm>
            <a:off x="0" y="1017527"/>
            <a:ext cx="12192000" cy="17531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7311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7844769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20430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8907867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7057540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9582998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947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46711828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90058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12212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20415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8" t="8044" b="3006"/>
          <a:stretch/>
        </p:blipFill>
        <p:spPr>
          <a:xfrm>
            <a:off x="1519518" y="0"/>
            <a:ext cx="10672482" cy="6646488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2" y="-12370"/>
            <a:ext cx="12192001" cy="6658858"/>
            <a:chOff x="-2" y="-12370"/>
            <a:chExt cx="12192001" cy="6658858"/>
          </a:xfrm>
        </p:grpSpPr>
        <p:sp>
          <p:nvSpPr>
            <p:cNvPr id="10" name="Rectangle 9"/>
            <p:cNvSpPr/>
            <p:nvPr/>
          </p:nvSpPr>
          <p:spPr>
            <a:xfrm>
              <a:off x="847164" y="-12370"/>
              <a:ext cx="11344835" cy="665885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74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2" y="-12370"/>
              <a:ext cx="833718" cy="6646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1337"/>
            <a:ext cx="10515600" cy="670299"/>
          </a:xfrm>
        </p:spPr>
        <p:txBody>
          <a:bodyPr>
            <a:normAutofit/>
          </a:bodyPr>
          <a:lstStyle>
            <a:lvl1pPr algn="ctr">
              <a:defRPr sz="40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6646488"/>
            <a:ext cx="12192000" cy="211512"/>
          </a:xfrm>
          <a:prstGeom prst="rect">
            <a:avLst/>
          </a:prstGeom>
          <a:solidFill>
            <a:srgbClr val="005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B29A6BE-78E8-46FE-88F8-675638184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300" y="6646488"/>
            <a:ext cx="2658035" cy="19965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PROVICO. 2020 - All rights reserved.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3DB074-1798-4DCE-A174-1577922DB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2600" y="6646488"/>
            <a:ext cx="2743200" cy="1862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B72E02-4DA9-49A9-B20E-A3406005D7B6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9244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6925"/>
            <a:ext cx="9533965" cy="750981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6646488"/>
            <a:ext cx="12192000" cy="211512"/>
          </a:xfrm>
          <a:prstGeom prst="rect">
            <a:avLst/>
          </a:prstGeom>
          <a:solidFill>
            <a:srgbClr val="005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B29A6BE-78E8-46FE-88F8-675638184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300" y="6646488"/>
            <a:ext cx="2658035" cy="19965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PROVICO. 2020 - All rights reserved.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3DB074-1798-4DCE-A174-1577922DB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2600" y="6646488"/>
            <a:ext cx="2743200" cy="1862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B72E02-4DA9-49A9-B20E-A3406005D7B6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276925"/>
            <a:ext cx="114300" cy="750981"/>
          </a:xfrm>
          <a:prstGeom prst="rect">
            <a:avLst/>
          </a:prstGeom>
          <a:solidFill>
            <a:srgbClr val="0059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783" y="276925"/>
            <a:ext cx="1548955" cy="53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44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683" y="276925"/>
            <a:ext cx="9596717" cy="750981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6646488"/>
            <a:ext cx="12192000" cy="211512"/>
          </a:xfrm>
          <a:prstGeom prst="rect">
            <a:avLst/>
          </a:prstGeom>
          <a:solidFill>
            <a:srgbClr val="181B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B29A6BE-78E8-46FE-88F8-675638184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300" y="6646488"/>
            <a:ext cx="2658035" cy="19965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PROVICO. 2020 - All rights reserved.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3DB074-1798-4DCE-A174-1577922DB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2600" y="6646488"/>
            <a:ext cx="2743200" cy="1862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B72E02-4DA9-49A9-B20E-A3406005D7B6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276925"/>
            <a:ext cx="114300" cy="750981"/>
          </a:xfrm>
          <a:prstGeom prst="rect">
            <a:avLst/>
          </a:prstGeom>
          <a:solidFill>
            <a:srgbClr val="181B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783" y="276925"/>
            <a:ext cx="1548955" cy="53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4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© PROVICO. 2020 - All rights reserved.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3B72E02-4DA9-49A9-B20E-A3406005D7B6}" type="slidenum">
              <a:rPr lang="en-AU" smtClean="0"/>
              <a:t>‹#›</a:t>
            </a:fld>
            <a:endParaRPr lang="en-AU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76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52" r:id="rId13"/>
    <p:sldLayoutId id="2147483753" r:id="rId14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g"/><Relationship Id="rId7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1.sv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5.sv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12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10.pn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31.svg"/><Relationship Id="rId1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B832D16-7558-4209-B5E6-60CFB7383E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Oval 5">
            <a:extLst>
              <a:ext uri="{FF2B5EF4-FFF2-40B4-BE49-F238E27FC236}">
                <a16:creationId xmlns:a16="http://schemas.microsoft.com/office/drawing/2014/main" id="{0B201792-59B9-4FE8-9B2A-7F7A5AED03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61931C1-E9DE-4D66-831E-9ABDF15748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FA4CECB3-C22E-4C8B-BAF3-FF4CF5B40D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267D0C5-73F7-42FF-B095-8F1E57AD95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661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F3F7AC-62E7-4706-B4DD-76D3459C549C}"/>
              </a:ext>
            </a:extLst>
          </p:cNvPr>
          <p:cNvSpPr txBox="1"/>
          <p:nvPr/>
        </p:nvSpPr>
        <p:spPr>
          <a:xfrm>
            <a:off x="204282" y="2780944"/>
            <a:ext cx="3438836" cy="33975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spc="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Integrated Australian Dairy</a:t>
            </a:r>
          </a:p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1400" b="1" cap="all" spc="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1400" b="1" cap="all" spc="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1400" b="1" cap="all" spc="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1400" b="1" cap="all" spc="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1400" b="1" cap="all" spc="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1400" b="1" cap="all" spc="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b="1" cap="all" spc="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</a:t>
            </a:r>
          </a:p>
          <a:p>
            <a:pPr algn="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b="1" cap="all" spc="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Introduction April 2020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E17E5BA-9A68-4F5E-8C0E-C94E4402B2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8749" y="3765314"/>
            <a:ext cx="2834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14C73F2-6925-4D25-B019-A2AAF3B39F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6037730" y="2302274"/>
            <a:ext cx="0" cy="29260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4" y="1711814"/>
            <a:ext cx="3648946" cy="893992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0F24C92C-BD4D-4E7A-A2A2-38D6CE2C9C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5130" y="1963779"/>
            <a:ext cx="0" cy="29260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Image result for dennington milk">
            <a:extLst>
              <a:ext uri="{FF2B5EF4-FFF2-40B4-BE49-F238E27FC236}">
                <a16:creationId xmlns:a16="http://schemas.microsoft.com/office/drawing/2014/main" id="{8E27E732-BD40-49AC-ABAB-5ACC206DE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97" y="4204498"/>
            <a:ext cx="3590803" cy="1584900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690" y="205559"/>
            <a:ext cx="6785894" cy="344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45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 flipV="1">
            <a:off x="954061" y="5593196"/>
            <a:ext cx="10190206" cy="170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887645" y="1994925"/>
            <a:ext cx="10323038" cy="2839414"/>
            <a:chOff x="735413" y="1853738"/>
            <a:chExt cx="10323038" cy="2839414"/>
          </a:xfrm>
        </p:grpSpPr>
        <p:sp>
          <p:nvSpPr>
            <p:cNvPr id="11" name="Rounded Rectangle 10"/>
            <p:cNvSpPr/>
            <p:nvPr/>
          </p:nvSpPr>
          <p:spPr>
            <a:xfrm>
              <a:off x="735413" y="1853738"/>
              <a:ext cx="3025588" cy="2783541"/>
            </a:xfrm>
            <a:prstGeom prst="roundRect">
              <a:avLst>
                <a:gd name="adj" fmla="val 14735"/>
              </a:avLst>
            </a:prstGeom>
            <a:solidFill>
              <a:schemeClr val="bg1"/>
            </a:solidFill>
            <a:ln>
              <a:noFill/>
            </a:ln>
            <a:effectLst>
              <a:outerShdw blurRad="495300" sx="102000" sy="102000" algn="c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384138" y="1909611"/>
              <a:ext cx="3025588" cy="2783541"/>
            </a:xfrm>
            <a:prstGeom prst="roundRect">
              <a:avLst>
                <a:gd name="adj" fmla="val 14735"/>
              </a:avLst>
            </a:prstGeom>
            <a:solidFill>
              <a:schemeClr val="bg1"/>
            </a:solidFill>
            <a:ln>
              <a:noFill/>
            </a:ln>
            <a:effectLst>
              <a:outerShdw blurRad="495300" sx="102000" sy="102000" algn="c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032863" y="1909610"/>
              <a:ext cx="3025588" cy="2783541"/>
            </a:xfrm>
            <a:prstGeom prst="roundRect">
              <a:avLst>
                <a:gd name="adj" fmla="val 14735"/>
              </a:avLst>
            </a:prstGeom>
            <a:solidFill>
              <a:schemeClr val="bg1"/>
            </a:solidFill>
            <a:ln>
              <a:noFill/>
            </a:ln>
            <a:effectLst>
              <a:outerShdw blurRad="495300" sx="102000" sy="102000" algn="c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4B8BFD-0916-4ED7-96B2-0E121C81AFFD}"/>
              </a:ext>
            </a:extLst>
          </p:cNvPr>
          <p:cNvSpPr txBox="1"/>
          <p:nvPr/>
        </p:nvSpPr>
        <p:spPr>
          <a:xfrm>
            <a:off x="1059851" y="3387227"/>
            <a:ext cx="25597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3F3F3F"/>
                </a:solidFill>
              </a:rPr>
              <a:t>100% Australian owned and </a:t>
            </a:r>
          </a:p>
          <a:p>
            <a:pPr algn="ctr"/>
            <a:r>
              <a:rPr lang="en-US" sz="1400" b="1" dirty="0">
                <a:solidFill>
                  <a:srgbClr val="3F3F3F"/>
                </a:solidFill>
              </a:rPr>
              <a:t>operated </a:t>
            </a:r>
            <a:r>
              <a:rPr lang="en-US" sz="1400" b="1" u="sng" dirty="0">
                <a:solidFill>
                  <a:srgbClr val="3F3F3F"/>
                </a:solidFill>
              </a:rPr>
              <a:t>Pr</a:t>
            </a:r>
            <a:r>
              <a:rPr lang="en-US" sz="1400" b="1" dirty="0">
                <a:solidFill>
                  <a:srgbClr val="3F3F3F"/>
                </a:solidFill>
              </a:rPr>
              <a:t>o </a:t>
            </a:r>
            <a:r>
              <a:rPr lang="en-US" sz="1400" b="1" u="sng" dirty="0">
                <a:solidFill>
                  <a:srgbClr val="3F3F3F"/>
                </a:solidFill>
              </a:rPr>
              <a:t>V</a:t>
            </a:r>
            <a:r>
              <a:rPr lang="en-US" sz="1400" b="1" dirty="0">
                <a:solidFill>
                  <a:srgbClr val="3F3F3F"/>
                </a:solidFill>
              </a:rPr>
              <a:t>itamin </a:t>
            </a:r>
            <a:r>
              <a:rPr lang="en-US" sz="1400" b="1" u="sng" dirty="0">
                <a:solidFill>
                  <a:srgbClr val="3F3F3F"/>
                </a:solidFill>
              </a:rPr>
              <a:t>Co</a:t>
            </a:r>
            <a:r>
              <a:rPr lang="en-US" sz="1400" b="1" dirty="0">
                <a:solidFill>
                  <a:srgbClr val="3F3F3F"/>
                </a:solidFill>
              </a:rPr>
              <a:t>mpany </a:t>
            </a:r>
          </a:p>
          <a:p>
            <a:pPr algn="ctr"/>
            <a:r>
              <a:rPr lang="en-US" sz="1400" b="1" dirty="0">
                <a:solidFill>
                  <a:srgbClr val="3F3F3F"/>
                </a:solidFill>
              </a:rPr>
              <a:t>with integrated dairy focus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DC728C-6664-4E39-B98D-F514CA5547CC}"/>
              </a:ext>
            </a:extLst>
          </p:cNvPr>
          <p:cNvSpPr txBox="1"/>
          <p:nvPr/>
        </p:nvSpPr>
        <p:spPr>
          <a:xfrm>
            <a:off x="4605888" y="3387227"/>
            <a:ext cx="2739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3F3F3F"/>
                </a:solidFill>
              </a:rPr>
              <a:t>Manufactures dairy products for functional ingredients, human nutrition and </a:t>
            </a:r>
            <a:r>
              <a:rPr lang="en-US" sz="1400" b="1" dirty="0" err="1">
                <a:solidFill>
                  <a:srgbClr val="3F3F3F"/>
                </a:solidFill>
              </a:rPr>
              <a:t>specialised</a:t>
            </a:r>
            <a:endParaRPr lang="en-US" sz="1400" b="1" dirty="0">
              <a:solidFill>
                <a:srgbClr val="3F3F3F"/>
              </a:solidFill>
            </a:endParaRPr>
          </a:p>
          <a:p>
            <a:pPr algn="ctr"/>
            <a:r>
              <a:rPr lang="en-US" sz="1400" b="1" dirty="0">
                <a:solidFill>
                  <a:srgbClr val="3F3F3F"/>
                </a:solidFill>
              </a:rPr>
              <a:t>animal nutrition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AF9501-DC02-4F33-AEDE-E7C85678A068}"/>
              </a:ext>
            </a:extLst>
          </p:cNvPr>
          <p:cNvSpPr txBox="1"/>
          <p:nvPr/>
        </p:nvSpPr>
        <p:spPr>
          <a:xfrm>
            <a:off x="8491680" y="3387227"/>
            <a:ext cx="22655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3F3F3F"/>
                </a:solidFill>
              </a:rPr>
              <a:t>Active participant in the </a:t>
            </a:r>
          </a:p>
          <a:p>
            <a:pPr algn="ctr"/>
            <a:r>
              <a:rPr lang="en-US" sz="1400" b="1" dirty="0">
                <a:solidFill>
                  <a:srgbClr val="3F3F3F"/>
                </a:solidFill>
              </a:rPr>
              <a:t>circular economy with focus</a:t>
            </a:r>
          </a:p>
          <a:p>
            <a:pPr algn="ctr"/>
            <a:r>
              <a:rPr lang="en-US" sz="1400" b="1" dirty="0">
                <a:solidFill>
                  <a:srgbClr val="3F3F3F"/>
                </a:solidFill>
              </a:rPr>
              <a:t>on sustainability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830365" y="2129221"/>
            <a:ext cx="1140148" cy="1140148"/>
            <a:chOff x="1678133" y="2315741"/>
            <a:chExt cx="1140148" cy="1140148"/>
          </a:xfrm>
        </p:grpSpPr>
        <p:pic>
          <p:nvPicPr>
            <p:cNvPr id="5" name="Graphic 4" descr="Australia">
              <a:extLst>
                <a:ext uri="{FF2B5EF4-FFF2-40B4-BE49-F238E27FC236}">
                  <a16:creationId xmlns:a16="http://schemas.microsoft.com/office/drawing/2014/main" id="{913DAD8D-F905-4644-A544-5770675E31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28261" r="39131" b="18714"/>
            <a:stretch/>
          </p:blipFill>
          <p:spPr>
            <a:xfrm>
              <a:off x="1838778" y="2583542"/>
              <a:ext cx="791963" cy="68989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5" name="Oval 14"/>
            <p:cNvSpPr/>
            <p:nvPr/>
          </p:nvSpPr>
          <p:spPr>
            <a:xfrm>
              <a:off x="1678133" y="2315741"/>
              <a:ext cx="1140148" cy="1140148"/>
            </a:xfrm>
            <a:prstGeom prst="ellipse">
              <a:avLst/>
            </a:prstGeom>
            <a:noFill/>
            <a:ln w="38100">
              <a:solidFill>
                <a:srgbClr val="0059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956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79090" y="2183796"/>
            <a:ext cx="1140148" cy="1140148"/>
            <a:chOff x="5371515" y="2310804"/>
            <a:chExt cx="1140148" cy="114014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6642" y="2535931"/>
              <a:ext cx="689893" cy="689893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5371515" y="2310804"/>
              <a:ext cx="1140148" cy="1140148"/>
            </a:xfrm>
            <a:prstGeom prst="ellipse">
              <a:avLst/>
            </a:prstGeom>
            <a:noFill/>
            <a:ln w="38100">
              <a:solidFill>
                <a:srgbClr val="0059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054384" y="2246547"/>
            <a:ext cx="1140148" cy="1140148"/>
            <a:chOff x="8990840" y="2317655"/>
            <a:chExt cx="1140148" cy="1140148"/>
          </a:xfrm>
        </p:grpSpPr>
        <p:pic>
          <p:nvPicPr>
            <p:cNvPr id="9" name="Graphic 8" descr="Open hand with plant">
              <a:extLst>
                <a:ext uri="{FF2B5EF4-FFF2-40B4-BE49-F238E27FC236}">
                  <a16:creationId xmlns:a16="http://schemas.microsoft.com/office/drawing/2014/main" id="{567AD3CB-AEA0-4F3F-ACD8-7FACE8773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140410" y="2460373"/>
              <a:ext cx="841008" cy="841008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8990840" y="2317655"/>
              <a:ext cx="1140148" cy="1140148"/>
            </a:xfrm>
            <a:prstGeom prst="ellipse">
              <a:avLst/>
            </a:prstGeom>
            <a:noFill/>
            <a:ln w="38100">
              <a:solidFill>
                <a:srgbClr val="0059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Chevron 24"/>
          <p:cNvSpPr/>
          <p:nvPr/>
        </p:nvSpPr>
        <p:spPr>
          <a:xfrm>
            <a:off x="1934395" y="5246345"/>
            <a:ext cx="1431612" cy="683807"/>
          </a:xfrm>
          <a:prstGeom prst="chevron">
            <a:avLst>
              <a:gd name="adj" fmla="val 40000"/>
            </a:avLst>
          </a:prstGeom>
          <a:solidFill>
            <a:srgbClr val="228DC1"/>
          </a:solidFill>
          <a:ln>
            <a:noFill/>
          </a:ln>
          <a:effectLst>
            <a:outerShdw blurRad="25400" dist="38100" dir="462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Chevron 26"/>
          <p:cNvSpPr/>
          <p:nvPr/>
        </p:nvSpPr>
        <p:spPr>
          <a:xfrm>
            <a:off x="3569615" y="5246345"/>
            <a:ext cx="1431612" cy="683807"/>
          </a:xfrm>
          <a:prstGeom prst="chevron">
            <a:avLst>
              <a:gd name="adj" fmla="val 40000"/>
            </a:avLst>
          </a:prstGeom>
          <a:solidFill>
            <a:srgbClr val="054A74"/>
          </a:solidFill>
          <a:ln>
            <a:noFill/>
          </a:ln>
          <a:effectLst>
            <a:outerShdw blurRad="25400" dist="38100" dir="462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Chevron 28"/>
          <p:cNvSpPr/>
          <p:nvPr/>
        </p:nvSpPr>
        <p:spPr>
          <a:xfrm>
            <a:off x="5204835" y="5246345"/>
            <a:ext cx="1431612" cy="683807"/>
          </a:xfrm>
          <a:prstGeom prst="chevron">
            <a:avLst>
              <a:gd name="adj" fmla="val 40000"/>
            </a:avLst>
          </a:prstGeom>
          <a:solidFill>
            <a:srgbClr val="228DC1"/>
          </a:solidFill>
          <a:ln>
            <a:noFill/>
          </a:ln>
          <a:effectLst>
            <a:outerShdw blurRad="25400" dist="38100" dir="462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Chevron 30"/>
          <p:cNvSpPr/>
          <p:nvPr/>
        </p:nvSpPr>
        <p:spPr>
          <a:xfrm>
            <a:off x="6877595" y="5268380"/>
            <a:ext cx="1431612" cy="683807"/>
          </a:xfrm>
          <a:prstGeom prst="chevron">
            <a:avLst>
              <a:gd name="adj" fmla="val 40000"/>
            </a:avLst>
          </a:prstGeom>
          <a:solidFill>
            <a:srgbClr val="054A74"/>
          </a:solidFill>
          <a:ln>
            <a:noFill/>
          </a:ln>
          <a:effectLst>
            <a:outerShdw blurRad="25400" dist="38100" dir="462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Chevron 32"/>
          <p:cNvSpPr/>
          <p:nvPr/>
        </p:nvSpPr>
        <p:spPr>
          <a:xfrm>
            <a:off x="8475273" y="5254718"/>
            <a:ext cx="1431612" cy="683807"/>
          </a:xfrm>
          <a:prstGeom prst="chevron">
            <a:avLst>
              <a:gd name="adj" fmla="val 40000"/>
            </a:avLst>
          </a:prstGeom>
          <a:solidFill>
            <a:srgbClr val="228EC2"/>
          </a:solidFill>
          <a:ln>
            <a:noFill/>
          </a:ln>
          <a:effectLst>
            <a:outerShdw blurRad="25400" dist="38100" dir="462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Freeform 25"/>
          <p:cNvSpPr/>
          <p:nvPr/>
        </p:nvSpPr>
        <p:spPr>
          <a:xfrm>
            <a:off x="2048306" y="5313581"/>
            <a:ext cx="1208917" cy="552602"/>
          </a:xfrm>
          <a:custGeom>
            <a:avLst/>
            <a:gdLst>
              <a:gd name="connsiteX0" fmla="*/ 0 w 1208917"/>
              <a:gd name="connsiteY0" fmla="*/ 55260 h 552602"/>
              <a:gd name="connsiteX1" fmla="*/ 55260 w 1208917"/>
              <a:gd name="connsiteY1" fmla="*/ 0 h 552602"/>
              <a:gd name="connsiteX2" fmla="*/ 1153657 w 1208917"/>
              <a:gd name="connsiteY2" fmla="*/ 0 h 552602"/>
              <a:gd name="connsiteX3" fmla="*/ 1208917 w 1208917"/>
              <a:gd name="connsiteY3" fmla="*/ 55260 h 552602"/>
              <a:gd name="connsiteX4" fmla="*/ 1208917 w 1208917"/>
              <a:gd name="connsiteY4" fmla="*/ 497342 h 552602"/>
              <a:gd name="connsiteX5" fmla="*/ 1153657 w 1208917"/>
              <a:gd name="connsiteY5" fmla="*/ 552602 h 552602"/>
              <a:gd name="connsiteX6" fmla="*/ 55260 w 1208917"/>
              <a:gd name="connsiteY6" fmla="*/ 552602 h 552602"/>
              <a:gd name="connsiteX7" fmla="*/ 0 w 1208917"/>
              <a:gd name="connsiteY7" fmla="*/ 497342 h 552602"/>
              <a:gd name="connsiteX8" fmla="*/ 0 w 1208917"/>
              <a:gd name="connsiteY8" fmla="*/ 55260 h 5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917" h="552602">
                <a:moveTo>
                  <a:pt x="0" y="55260"/>
                </a:moveTo>
                <a:cubicBezTo>
                  <a:pt x="0" y="24741"/>
                  <a:pt x="24741" y="0"/>
                  <a:pt x="55260" y="0"/>
                </a:cubicBezTo>
                <a:lnTo>
                  <a:pt x="1153657" y="0"/>
                </a:lnTo>
                <a:cubicBezTo>
                  <a:pt x="1184176" y="0"/>
                  <a:pt x="1208917" y="24741"/>
                  <a:pt x="1208917" y="55260"/>
                </a:cubicBezTo>
                <a:lnTo>
                  <a:pt x="1208917" y="497342"/>
                </a:lnTo>
                <a:cubicBezTo>
                  <a:pt x="1208917" y="527861"/>
                  <a:pt x="1184176" y="552602"/>
                  <a:pt x="1153657" y="552602"/>
                </a:cubicBezTo>
                <a:lnTo>
                  <a:pt x="55260" y="552602"/>
                </a:lnTo>
                <a:cubicBezTo>
                  <a:pt x="24741" y="552602"/>
                  <a:pt x="0" y="527861"/>
                  <a:pt x="0" y="497342"/>
                </a:cubicBezTo>
                <a:lnTo>
                  <a:pt x="0" y="5526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529" tIns="101529" rIns="101529" bIns="10152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solidFill>
                  <a:schemeClr val="bg1"/>
                </a:solidFill>
              </a:rPr>
              <a:t>Primary production</a:t>
            </a:r>
          </a:p>
        </p:txBody>
      </p:sp>
      <p:sp>
        <p:nvSpPr>
          <p:cNvPr id="28" name="Freeform 27"/>
          <p:cNvSpPr/>
          <p:nvPr/>
        </p:nvSpPr>
        <p:spPr>
          <a:xfrm>
            <a:off x="3717993" y="5311190"/>
            <a:ext cx="1208917" cy="552602"/>
          </a:xfrm>
          <a:custGeom>
            <a:avLst/>
            <a:gdLst>
              <a:gd name="connsiteX0" fmla="*/ 0 w 1208917"/>
              <a:gd name="connsiteY0" fmla="*/ 55260 h 552602"/>
              <a:gd name="connsiteX1" fmla="*/ 55260 w 1208917"/>
              <a:gd name="connsiteY1" fmla="*/ 0 h 552602"/>
              <a:gd name="connsiteX2" fmla="*/ 1153657 w 1208917"/>
              <a:gd name="connsiteY2" fmla="*/ 0 h 552602"/>
              <a:gd name="connsiteX3" fmla="*/ 1208917 w 1208917"/>
              <a:gd name="connsiteY3" fmla="*/ 55260 h 552602"/>
              <a:gd name="connsiteX4" fmla="*/ 1208917 w 1208917"/>
              <a:gd name="connsiteY4" fmla="*/ 497342 h 552602"/>
              <a:gd name="connsiteX5" fmla="*/ 1153657 w 1208917"/>
              <a:gd name="connsiteY5" fmla="*/ 552602 h 552602"/>
              <a:gd name="connsiteX6" fmla="*/ 55260 w 1208917"/>
              <a:gd name="connsiteY6" fmla="*/ 552602 h 552602"/>
              <a:gd name="connsiteX7" fmla="*/ 0 w 1208917"/>
              <a:gd name="connsiteY7" fmla="*/ 497342 h 552602"/>
              <a:gd name="connsiteX8" fmla="*/ 0 w 1208917"/>
              <a:gd name="connsiteY8" fmla="*/ 55260 h 5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917" h="552602">
                <a:moveTo>
                  <a:pt x="0" y="55260"/>
                </a:moveTo>
                <a:cubicBezTo>
                  <a:pt x="0" y="24741"/>
                  <a:pt x="24741" y="0"/>
                  <a:pt x="55260" y="0"/>
                </a:cubicBezTo>
                <a:lnTo>
                  <a:pt x="1153657" y="0"/>
                </a:lnTo>
                <a:cubicBezTo>
                  <a:pt x="1184176" y="0"/>
                  <a:pt x="1208917" y="24741"/>
                  <a:pt x="1208917" y="55260"/>
                </a:cubicBezTo>
                <a:lnTo>
                  <a:pt x="1208917" y="497342"/>
                </a:lnTo>
                <a:cubicBezTo>
                  <a:pt x="1208917" y="527861"/>
                  <a:pt x="1184176" y="552602"/>
                  <a:pt x="1153657" y="552602"/>
                </a:cubicBezTo>
                <a:lnTo>
                  <a:pt x="55260" y="552602"/>
                </a:lnTo>
                <a:cubicBezTo>
                  <a:pt x="24741" y="552602"/>
                  <a:pt x="0" y="527861"/>
                  <a:pt x="0" y="497342"/>
                </a:cubicBezTo>
                <a:lnTo>
                  <a:pt x="0" y="5526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529" tIns="101529" rIns="101529" bIns="10152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solidFill>
                  <a:schemeClr val="bg1"/>
                </a:solidFill>
              </a:rPr>
              <a:t>Nutritional R&amp;D</a:t>
            </a:r>
          </a:p>
        </p:txBody>
      </p:sp>
      <p:sp>
        <p:nvSpPr>
          <p:cNvPr id="30" name="Freeform 29"/>
          <p:cNvSpPr/>
          <p:nvPr/>
        </p:nvSpPr>
        <p:spPr>
          <a:xfrm>
            <a:off x="5330951" y="5311190"/>
            <a:ext cx="1208917" cy="552602"/>
          </a:xfrm>
          <a:custGeom>
            <a:avLst/>
            <a:gdLst>
              <a:gd name="connsiteX0" fmla="*/ 0 w 1208917"/>
              <a:gd name="connsiteY0" fmla="*/ 55260 h 552602"/>
              <a:gd name="connsiteX1" fmla="*/ 55260 w 1208917"/>
              <a:gd name="connsiteY1" fmla="*/ 0 h 552602"/>
              <a:gd name="connsiteX2" fmla="*/ 1153657 w 1208917"/>
              <a:gd name="connsiteY2" fmla="*/ 0 h 552602"/>
              <a:gd name="connsiteX3" fmla="*/ 1208917 w 1208917"/>
              <a:gd name="connsiteY3" fmla="*/ 55260 h 552602"/>
              <a:gd name="connsiteX4" fmla="*/ 1208917 w 1208917"/>
              <a:gd name="connsiteY4" fmla="*/ 497342 h 552602"/>
              <a:gd name="connsiteX5" fmla="*/ 1153657 w 1208917"/>
              <a:gd name="connsiteY5" fmla="*/ 552602 h 552602"/>
              <a:gd name="connsiteX6" fmla="*/ 55260 w 1208917"/>
              <a:gd name="connsiteY6" fmla="*/ 552602 h 552602"/>
              <a:gd name="connsiteX7" fmla="*/ 0 w 1208917"/>
              <a:gd name="connsiteY7" fmla="*/ 497342 h 552602"/>
              <a:gd name="connsiteX8" fmla="*/ 0 w 1208917"/>
              <a:gd name="connsiteY8" fmla="*/ 55260 h 5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917" h="552602">
                <a:moveTo>
                  <a:pt x="0" y="55260"/>
                </a:moveTo>
                <a:cubicBezTo>
                  <a:pt x="0" y="24741"/>
                  <a:pt x="24741" y="0"/>
                  <a:pt x="55260" y="0"/>
                </a:cubicBezTo>
                <a:lnTo>
                  <a:pt x="1153657" y="0"/>
                </a:lnTo>
                <a:cubicBezTo>
                  <a:pt x="1184176" y="0"/>
                  <a:pt x="1208917" y="24741"/>
                  <a:pt x="1208917" y="55260"/>
                </a:cubicBezTo>
                <a:lnTo>
                  <a:pt x="1208917" y="497342"/>
                </a:lnTo>
                <a:cubicBezTo>
                  <a:pt x="1208917" y="527861"/>
                  <a:pt x="1184176" y="552602"/>
                  <a:pt x="1153657" y="552602"/>
                </a:cubicBezTo>
                <a:lnTo>
                  <a:pt x="55260" y="552602"/>
                </a:lnTo>
                <a:cubicBezTo>
                  <a:pt x="24741" y="552602"/>
                  <a:pt x="0" y="527861"/>
                  <a:pt x="0" y="497342"/>
                </a:cubicBezTo>
                <a:lnTo>
                  <a:pt x="0" y="5526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529" tIns="101529" rIns="101529" bIns="10152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solidFill>
                  <a:schemeClr val="bg1"/>
                </a:solidFill>
              </a:rPr>
              <a:t>Dairy processing</a:t>
            </a:r>
          </a:p>
        </p:txBody>
      </p:sp>
      <p:sp>
        <p:nvSpPr>
          <p:cNvPr id="34" name="Freeform 33"/>
          <p:cNvSpPr/>
          <p:nvPr/>
        </p:nvSpPr>
        <p:spPr>
          <a:xfrm>
            <a:off x="8613621" y="5280282"/>
            <a:ext cx="1293264" cy="683807"/>
          </a:xfrm>
          <a:custGeom>
            <a:avLst/>
            <a:gdLst>
              <a:gd name="connsiteX0" fmla="*/ 0 w 1208917"/>
              <a:gd name="connsiteY0" fmla="*/ 55260 h 552602"/>
              <a:gd name="connsiteX1" fmla="*/ 55260 w 1208917"/>
              <a:gd name="connsiteY1" fmla="*/ 0 h 552602"/>
              <a:gd name="connsiteX2" fmla="*/ 1153657 w 1208917"/>
              <a:gd name="connsiteY2" fmla="*/ 0 h 552602"/>
              <a:gd name="connsiteX3" fmla="*/ 1208917 w 1208917"/>
              <a:gd name="connsiteY3" fmla="*/ 55260 h 552602"/>
              <a:gd name="connsiteX4" fmla="*/ 1208917 w 1208917"/>
              <a:gd name="connsiteY4" fmla="*/ 497342 h 552602"/>
              <a:gd name="connsiteX5" fmla="*/ 1153657 w 1208917"/>
              <a:gd name="connsiteY5" fmla="*/ 552602 h 552602"/>
              <a:gd name="connsiteX6" fmla="*/ 55260 w 1208917"/>
              <a:gd name="connsiteY6" fmla="*/ 552602 h 552602"/>
              <a:gd name="connsiteX7" fmla="*/ 0 w 1208917"/>
              <a:gd name="connsiteY7" fmla="*/ 497342 h 552602"/>
              <a:gd name="connsiteX8" fmla="*/ 0 w 1208917"/>
              <a:gd name="connsiteY8" fmla="*/ 55260 h 5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917" h="552602">
                <a:moveTo>
                  <a:pt x="0" y="55260"/>
                </a:moveTo>
                <a:cubicBezTo>
                  <a:pt x="0" y="24741"/>
                  <a:pt x="24741" y="0"/>
                  <a:pt x="55260" y="0"/>
                </a:cubicBezTo>
                <a:lnTo>
                  <a:pt x="1153657" y="0"/>
                </a:lnTo>
                <a:cubicBezTo>
                  <a:pt x="1184176" y="0"/>
                  <a:pt x="1208917" y="24741"/>
                  <a:pt x="1208917" y="55260"/>
                </a:cubicBezTo>
                <a:lnTo>
                  <a:pt x="1208917" y="497342"/>
                </a:lnTo>
                <a:cubicBezTo>
                  <a:pt x="1208917" y="527861"/>
                  <a:pt x="1184176" y="552602"/>
                  <a:pt x="1153657" y="552602"/>
                </a:cubicBezTo>
                <a:lnTo>
                  <a:pt x="55260" y="552602"/>
                </a:lnTo>
                <a:cubicBezTo>
                  <a:pt x="24741" y="552602"/>
                  <a:pt x="0" y="527861"/>
                  <a:pt x="0" y="497342"/>
                </a:cubicBezTo>
                <a:lnTo>
                  <a:pt x="0" y="5526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529" tIns="101529" rIns="101529" bIns="10152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kern="1200" dirty="0">
                <a:solidFill>
                  <a:schemeClr val="bg1"/>
                </a:solidFill>
              </a:rPr>
              <a:t>International/ Domestic  trade &amp; logistics</a:t>
            </a:r>
          </a:p>
        </p:txBody>
      </p:sp>
      <p:sp>
        <p:nvSpPr>
          <p:cNvPr id="32" name="Freeform 31"/>
          <p:cNvSpPr/>
          <p:nvPr/>
        </p:nvSpPr>
        <p:spPr>
          <a:xfrm>
            <a:off x="6975142" y="5299388"/>
            <a:ext cx="1208917" cy="552602"/>
          </a:xfrm>
          <a:custGeom>
            <a:avLst/>
            <a:gdLst>
              <a:gd name="connsiteX0" fmla="*/ 0 w 1208917"/>
              <a:gd name="connsiteY0" fmla="*/ 55260 h 552602"/>
              <a:gd name="connsiteX1" fmla="*/ 55260 w 1208917"/>
              <a:gd name="connsiteY1" fmla="*/ 0 h 552602"/>
              <a:gd name="connsiteX2" fmla="*/ 1153657 w 1208917"/>
              <a:gd name="connsiteY2" fmla="*/ 0 h 552602"/>
              <a:gd name="connsiteX3" fmla="*/ 1208917 w 1208917"/>
              <a:gd name="connsiteY3" fmla="*/ 55260 h 552602"/>
              <a:gd name="connsiteX4" fmla="*/ 1208917 w 1208917"/>
              <a:gd name="connsiteY4" fmla="*/ 497342 h 552602"/>
              <a:gd name="connsiteX5" fmla="*/ 1153657 w 1208917"/>
              <a:gd name="connsiteY5" fmla="*/ 552602 h 552602"/>
              <a:gd name="connsiteX6" fmla="*/ 55260 w 1208917"/>
              <a:gd name="connsiteY6" fmla="*/ 552602 h 552602"/>
              <a:gd name="connsiteX7" fmla="*/ 0 w 1208917"/>
              <a:gd name="connsiteY7" fmla="*/ 497342 h 552602"/>
              <a:gd name="connsiteX8" fmla="*/ 0 w 1208917"/>
              <a:gd name="connsiteY8" fmla="*/ 55260 h 5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917" h="552602">
                <a:moveTo>
                  <a:pt x="0" y="55260"/>
                </a:moveTo>
                <a:cubicBezTo>
                  <a:pt x="0" y="24741"/>
                  <a:pt x="24741" y="0"/>
                  <a:pt x="55260" y="0"/>
                </a:cubicBezTo>
                <a:lnTo>
                  <a:pt x="1153657" y="0"/>
                </a:lnTo>
                <a:cubicBezTo>
                  <a:pt x="1184176" y="0"/>
                  <a:pt x="1208917" y="24741"/>
                  <a:pt x="1208917" y="55260"/>
                </a:cubicBezTo>
                <a:lnTo>
                  <a:pt x="1208917" y="497342"/>
                </a:lnTo>
                <a:cubicBezTo>
                  <a:pt x="1208917" y="527861"/>
                  <a:pt x="1184176" y="552602"/>
                  <a:pt x="1153657" y="552602"/>
                </a:cubicBezTo>
                <a:lnTo>
                  <a:pt x="55260" y="552602"/>
                </a:lnTo>
                <a:cubicBezTo>
                  <a:pt x="24741" y="552602"/>
                  <a:pt x="0" y="527861"/>
                  <a:pt x="0" y="497342"/>
                </a:cubicBezTo>
                <a:lnTo>
                  <a:pt x="0" y="5526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529" tIns="101529" rIns="101529" bIns="10152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>
                <a:solidFill>
                  <a:schemeClr val="bg1"/>
                </a:solidFill>
              </a:rPr>
              <a:t>Sales &amp; marketing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30" y="268268"/>
            <a:ext cx="1775212" cy="4342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6354" y="953456"/>
            <a:ext cx="8063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>
                <a:solidFill>
                  <a:srgbClr val="181B44"/>
                </a:solidFill>
                <a:latin typeface="Arial Black" panose="020B0A04020102020204" pitchFamily="34" charset="0"/>
              </a:rPr>
              <a:t>Integrated Australian Dairy</a:t>
            </a:r>
          </a:p>
        </p:txBody>
      </p:sp>
    </p:spTree>
    <p:extLst>
      <p:ext uri="{BB962C8B-B14F-4D97-AF65-F5344CB8AC3E}">
        <p14:creationId xmlns:p14="http://schemas.microsoft.com/office/powerpoint/2010/main" val="1454367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207" y="1123724"/>
            <a:ext cx="4743904" cy="445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683" y="1123725"/>
            <a:ext cx="4743904" cy="445360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5446" y="1159200"/>
            <a:ext cx="4706117" cy="44181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28" name="Rectangle 27"/>
          <p:cNvSpPr/>
          <p:nvPr/>
        </p:nvSpPr>
        <p:spPr>
          <a:xfrm>
            <a:off x="463629" y="2280668"/>
            <a:ext cx="3432853" cy="2632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milk powders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 up formulas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Peak Nutritionals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Whey protein powders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Seniors formulation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 powders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Truganina</a:t>
            </a: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6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Dennington</a:t>
            </a: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67522" y="2273019"/>
            <a:ext cx="3432853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ProfeLAC</a:t>
            </a:r>
            <a:r>
              <a:rPr lang="en-US" sz="14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Calf milk replacer</a:t>
            </a:r>
          </a:p>
          <a:p>
            <a:pPr algn="ctr">
              <a:lnSpc>
                <a:spcPct val="150000"/>
              </a:lnSpc>
            </a:pPr>
            <a:r>
              <a:rPr lang="en-US" sz="14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ProfeSTART</a:t>
            </a:r>
            <a:r>
              <a:rPr lang="en-US" sz="14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Colostrum supplement</a:t>
            </a:r>
          </a:p>
          <a:p>
            <a:pPr algn="ctr">
              <a:lnSpc>
                <a:spcPct val="150000"/>
              </a:lnSpc>
            </a:pPr>
            <a:r>
              <a:rPr lang="en-US" sz="14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FortiMILK</a:t>
            </a:r>
            <a:r>
              <a:rPr lang="en-US" sz="14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Vitamin Mineral Premixes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 Supplements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 Export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 CMR: Calf Milk Replacer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Calf rearing operations at </a:t>
            </a:r>
            <a:r>
              <a:rPr lang="en-US" sz="14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Dennington</a:t>
            </a:r>
            <a:endParaRPr lang="en-US" sz="1400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1" name="Rectangle 30"/>
          <p:cNvSpPr/>
          <p:nvPr/>
        </p:nvSpPr>
        <p:spPr>
          <a:xfrm>
            <a:off x="8244590" y="2078659"/>
            <a:ext cx="369725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81B44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 Recovery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VRM </a:t>
            </a:r>
            <a:r>
              <a:rPr lang="en-US" sz="16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Biologik</a:t>
            </a:r>
            <a:endParaRPr lang="en-US" sz="1600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16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FutureFeed</a:t>
            </a: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CSIRO</a:t>
            </a: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 treatment plant at </a:t>
            </a:r>
            <a:r>
              <a:rPr lang="en-US" sz="16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Dennington</a:t>
            </a:r>
            <a:endParaRPr lang="en-US" sz="1600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Renewable energy generation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263" y="5496834"/>
            <a:ext cx="1035430" cy="1035430"/>
          </a:xfrm>
          <a:prstGeom prst="rect">
            <a:avLst/>
          </a:prstGeom>
          <a:effectLst>
            <a:glow>
              <a:schemeClr val="accent1">
                <a:alpha val="61000"/>
              </a:schemeClr>
            </a:glow>
            <a:softEdge rad="381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43" y="5381879"/>
            <a:ext cx="2528092" cy="1121028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08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104" y="5174138"/>
            <a:ext cx="1529564" cy="1529564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6" name="TextBox 5"/>
          <p:cNvSpPr txBox="1"/>
          <p:nvPr/>
        </p:nvSpPr>
        <p:spPr>
          <a:xfrm>
            <a:off x="3802683" y="661153"/>
            <a:ext cx="4845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>
                <a:solidFill>
                  <a:srgbClr val="181B44"/>
                </a:solidFill>
                <a:latin typeface="Arial Black" panose="020B0A04020102020204" pitchFamily="34" charset="0"/>
              </a:rPr>
              <a:t>Core Divisions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76" y="380929"/>
            <a:ext cx="1775212" cy="4342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5279" y="1760761"/>
            <a:ext cx="2854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>
                <a:solidFill>
                  <a:srgbClr val="228EC2"/>
                </a:solidFill>
                <a:latin typeface="Arial Black" panose="020B0A04020102020204" pitchFamily="34" charset="0"/>
              </a:rPr>
              <a:t>Nutrition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4931" y="1730629"/>
            <a:ext cx="2352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>
                <a:solidFill>
                  <a:srgbClr val="181B44"/>
                </a:solidFill>
                <a:latin typeface="Arial Black" panose="020B0A04020102020204" pitchFamily="34" charset="0"/>
              </a:rPr>
              <a:t>Rural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8992" y="1730046"/>
            <a:ext cx="3131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>
                <a:solidFill>
                  <a:srgbClr val="009561"/>
                </a:solidFill>
                <a:latin typeface="Arial Black" panose="020B0A04020102020204" pitchFamily="34" charset="0"/>
              </a:rPr>
              <a:t>Sustainability</a:t>
            </a:r>
          </a:p>
        </p:txBody>
      </p:sp>
      <p:pic>
        <p:nvPicPr>
          <p:cNvPr id="2050" name="Picture 2" descr="48 Best Sustainable/recycle logos images | Recycle logo, Logos ...">
            <a:extLst>
              <a:ext uri="{FF2B5EF4-FFF2-40B4-BE49-F238E27FC236}">
                <a16:creationId xmlns:a16="http://schemas.microsoft.com/office/drawing/2014/main" id="{A67B980E-A785-4FA9-BD74-E38874481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939" y="5467477"/>
            <a:ext cx="1053282" cy="103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EA50B887-BAE8-43A1-9B4A-CB7B64CC7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6" t="-3010" r="-10256" b="3010"/>
          <a:stretch/>
        </p:blipFill>
        <p:spPr bwMode="auto">
          <a:xfrm>
            <a:off x="5460214" y="5174138"/>
            <a:ext cx="2516994" cy="1437395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00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426" y="994541"/>
            <a:ext cx="3711324" cy="34821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9835" y="3650143"/>
            <a:ext cx="3835915" cy="348216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pPr/>
              <a:t>4</a:t>
            </a:fld>
            <a:endParaRPr lang="en-AU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5AAB89F-C1DA-4C7C-8B9B-95B4D17B4B6E}"/>
              </a:ext>
            </a:extLst>
          </p:cNvPr>
          <p:cNvSpPr txBox="1">
            <a:spLocks/>
          </p:cNvSpPr>
          <p:nvPr/>
        </p:nvSpPr>
        <p:spPr>
          <a:xfrm>
            <a:off x="460374" y="1566154"/>
            <a:ext cx="7419391" cy="4962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900" b="1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driven by established partnerships &amp; strategically located manufacturing &amp; distribution assets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sz="1800" dirty="0">
              <a:solidFill>
                <a:srgbClr val="181B44"/>
              </a:solidFill>
            </a:endParaRPr>
          </a:p>
          <a:p>
            <a:r>
              <a:rPr lang="en-AU" sz="18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&amp; Marketing HQ 10mins from Melbourne CBD</a:t>
            </a:r>
          </a:p>
          <a:p>
            <a:r>
              <a:rPr lang="en-AU" sz="18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Fully accredited milk powder dry blending facility</a:t>
            </a:r>
          </a:p>
          <a:p>
            <a:r>
              <a:rPr lang="en-AU" sz="18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logistics, NPD &amp; distribution located close to port of Melbourne</a:t>
            </a:r>
          </a:p>
          <a:p>
            <a:r>
              <a:rPr lang="en-AU" sz="18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wet blend and milk powder drying facility located in a prime dairying region</a:t>
            </a:r>
          </a:p>
          <a:p>
            <a:r>
              <a:rPr lang="en-AU" sz="18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Diversified product portfolio of milk powders</a:t>
            </a:r>
          </a:p>
          <a:p>
            <a:r>
              <a:rPr lang="en-AU" sz="18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brands in B2B and B2C markets</a:t>
            </a:r>
          </a:p>
          <a:p>
            <a:r>
              <a:rPr lang="en-AU" sz="18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 markets and long term customer base in Australia, Middle East, Asia, Europe and Latin America</a:t>
            </a:r>
          </a:p>
          <a:p>
            <a:endParaRPr lang="en-AU" sz="1200" b="1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400" dirty="0">
              <a:solidFill>
                <a:srgbClr val="181B44"/>
              </a:solidFill>
            </a:endParaRPr>
          </a:p>
          <a:p>
            <a:pPr marL="0" indent="0">
              <a:buNone/>
            </a:pPr>
            <a:endParaRPr lang="en-AU" sz="1400" dirty="0">
              <a:solidFill>
                <a:schemeClr val="bg1"/>
              </a:solidFill>
            </a:endParaRPr>
          </a:p>
        </p:txBody>
      </p:sp>
      <p:pic>
        <p:nvPicPr>
          <p:cNvPr id="12" name="Graphic 14">
            <a:extLst>
              <a:ext uri="{FF2B5EF4-FFF2-40B4-BE49-F238E27FC236}">
                <a16:creationId xmlns:a16="http://schemas.microsoft.com/office/drawing/2014/main" id="{AEBF63B9-15D4-4BD4-AC48-7D7F58ECE97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19792" b="16911"/>
          <a:stretch/>
        </p:blipFill>
        <p:spPr>
          <a:xfrm>
            <a:off x="9250558" y="4815263"/>
            <a:ext cx="2277887" cy="14553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947481" y="494383"/>
            <a:ext cx="6099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>
                <a:solidFill>
                  <a:srgbClr val="181B44"/>
                </a:solidFill>
                <a:latin typeface="Arial Black" panose="020B0A04020102020204" pitchFamily="34" charset="0"/>
              </a:rPr>
              <a:t>Core Competencies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2" y="328853"/>
            <a:ext cx="1775212" cy="4342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t="9856"/>
          <a:stretch/>
        </p:blipFill>
        <p:spPr>
          <a:xfrm>
            <a:off x="9010751" y="1643106"/>
            <a:ext cx="2508413" cy="2216838"/>
          </a:xfrm>
          <a:prstGeom prst="rect">
            <a:avLst/>
          </a:prstGeom>
        </p:spPr>
      </p:pic>
      <p:sp>
        <p:nvSpPr>
          <p:cNvPr id="8" name="AutoShape 2" descr="Australia Map pin board - 'navy' | littledinosau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9" name="Star: 5 Points 10">
            <a:extLst>
              <a:ext uri="{FF2B5EF4-FFF2-40B4-BE49-F238E27FC236}">
                <a16:creationId xmlns:a16="http://schemas.microsoft.com/office/drawing/2014/main" id="{44A0D32A-E28A-4424-87B0-09A19324DD88}"/>
              </a:ext>
            </a:extLst>
          </p:cNvPr>
          <p:cNvSpPr/>
          <p:nvPr/>
        </p:nvSpPr>
        <p:spPr>
          <a:xfrm>
            <a:off x="10607021" y="3011472"/>
            <a:ext cx="317142" cy="253936"/>
          </a:xfrm>
          <a:prstGeom prst="star5">
            <a:avLst>
              <a:gd name="adj" fmla="val 15633"/>
              <a:gd name="hf" fmla="val 105146"/>
              <a:gd name="vf" fmla="val 11055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4" name="Star: 5 Points 10">
            <a:extLst>
              <a:ext uri="{FF2B5EF4-FFF2-40B4-BE49-F238E27FC236}">
                <a16:creationId xmlns:a16="http://schemas.microsoft.com/office/drawing/2014/main" id="{44A0D32A-E28A-4424-87B0-09A19324DD88}"/>
              </a:ext>
            </a:extLst>
          </p:cNvPr>
          <p:cNvSpPr/>
          <p:nvPr/>
        </p:nvSpPr>
        <p:spPr>
          <a:xfrm>
            <a:off x="10115166" y="5702119"/>
            <a:ext cx="185251" cy="22030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4521" y="5812270"/>
            <a:ext cx="243861" cy="28653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010751" y="6117396"/>
            <a:ext cx="1217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Dennington Site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70965" y="5397653"/>
            <a:ext cx="920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err="1">
                <a:solidFill>
                  <a:srgbClr val="FCD7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ProviCo</a:t>
            </a:r>
            <a:r>
              <a:rPr lang="en-AU" sz="1000" dirty="0">
                <a:solidFill>
                  <a:srgbClr val="FCD7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HQ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4734" y="3544032"/>
            <a:ext cx="2726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 of the Australian Dairy Industry is in  Victoria</a:t>
            </a:r>
          </a:p>
        </p:txBody>
      </p:sp>
    </p:spTree>
    <p:extLst>
      <p:ext uri="{BB962C8B-B14F-4D97-AF65-F5344CB8AC3E}">
        <p14:creationId xmlns:p14="http://schemas.microsoft.com/office/powerpoint/2010/main" val="90332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pPr/>
              <a:t>5</a:t>
            </a:fld>
            <a:endParaRPr lang="en-AU" dirty="0"/>
          </a:p>
        </p:txBody>
      </p:sp>
      <p:grpSp>
        <p:nvGrpSpPr>
          <p:cNvPr id="19" name="Group 18"/>
          <p:cNvGrpSpPr/>
          <p:nvPr/>
        </p:nvGrpSpPr>
        <p:grpSpPr>
          <a:xfrm>
            <a:off x="884419" y="1217645"/>
            <a:ext cx="10462513" cy="1579548"/>
            <a:chOff x="457200" y="1503133"/>
            <a:chExt cx="11151788" cy="1774998"/>
          </a:xfrm>
        </p:grpSpPr>
        <p:sp>
          <p:nvSpPr>
            <p:cNvPr id="5" name="Rounded Rectangle 4"/>
            <p:cNvSpPr/>
            <p:nvPr/>
          </p:nvSpPr>
          <p:spPr>
            <a:xfrm>
              <a:off x="457200" y="1503133"/>
              <a:ext cx="2626352" cy="1774998"/>
            </a:xfrm>
            <a:prstGeom prst="roundRect">
              <a:avLst>
                <a:gd name="adj" fmla="val 14735"/>
              </a:avLst>
            </a:prstGeom>
            <a:solidFill>
              <a:schemeClr val="bg1"/>
            </a:solidFill>
            <a:ln>
              <a:noFill/>
            </a:ln>
            <a:effectLst>
              <a:outerShdw blurRad="495300" sx="102000" sy="102000" algn="c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299012" y="1503133"/>
              <a:ext cx="2626352" cy="1774998"/>
            </a:xfrm>
            <a:prstGeom prst="roundRect">
              <a:avLst>
                <a:gd name="adj" fmla="val 14735"/>
              </a:avLst>
            </a:prstGeom>
            <a:solidFill>
              <a:schemeClr val="bg1"/>
            </a:solidFill>
            <a:ln>
              <a:noFill/>
            </a:ln>
            <a:effectLst>
              <a:outerShdw blurRad="495300" sx="102000" sy="102000" algn="c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140824" y="1503133"/>
              <a:ext cx="2626352" cy="1774998"/>
            </a:xfrm>
            <a:prstGeom prst="roundRect">
              <a:avLst>
                <a:gd name="adj" fmla="val 14735"/>
              </a:avLst>
            </a:prstGeom>
            <a:solidFill>
              <a:schemeClr val="bg1"/>
            </a:solidFill>
            <a:ln>
              <a:noFill/>
            </a:ln>
            <a:effectLst>
              <a:outerShdw blurRad="495300" sx="102000" sy="102000" algn="c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8982636" y="1503133"/>
              <a:ext cx="2626352" cy="1774998"/>
            </a:xfrm>
            <a:prstGeom prst="roundRect">
              <a:avLst>
                <a:gd name="adj" fmla="val 14735"/>
              </a:avLst>
            </a:prstGeom>
            <a:solidFill>
              <a:schemeClr val="bg1"/>
            </a:solidFill>
            <a:ln>
              <a:noFill/>
            </a:ln>
            <a:effectLst>
              <a:outerShdw blurRad="495300" sx="102000" sy="102000" algn="c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Graphic 9">
            <a:extLst>
              <a:ext uri="{FF2B5EF4-FFF2-40B4-BE49-F238E27FC236}">
                <a16:creationId xmlns:a16="http://schemas.microsoft.com/office/drawing/2014/main" id="{46C34576-4CF1-4E49-BF1C-0C72442B7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966428" y="1254228"/>
            <a:ext cx="878451" cy="878451"/>
          </a:xfrm>
          <a:prstGeom prst="rect">
            <a:avLst/>
          </a:prstGeom>
        </p:spPr>
      </p:pic>
      <p:pic>
        <p:nvPicPr>
          <p:cNvPr id="10" name="Graphic 10">
            <a:extLst>
              <a:ext uri="{FF2B5EF4-FFF2-40B4-BE49-F238E27FC236}">
                <a16:creationId xmlns:a16="http://schemas.microsoft.com/office/drawing/2014/main" id="{1981F9D2-80B3-4463-8EF9-E5A4158ECF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909241" y="1625803"/>
            <a:ext cx="488961" cy="488961"/>
          </a:xfrm>
          <a:prstGeom prst="rect">
            <a:avLst/>
          </a:prstGeom>
        </p:spPr>
      </p:pic>
      <p:pic>
        <p:nvPicPr>
          <p:cNvPr id="11" name="Graphic 11">
            <a:extLst>
              <a:ext uri="{FF2B5EF4-FFF2-40B4-BE49-F238E27FC236}">
                <a16:creationId xmlns:a16="http://schemas.microsoft.com/office/drawing/2014/main" id="{FD115677-552D-4F7B-8455-5373328D78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249460" y="1147427"/>
            <a:ext cx="681827" cy="681827"/>
          </a:xfrm>
          <a:prstGeom prst="rect">
            <a:avLst/>
          </a:prstGeom>
        </p:spPr>
      </p:pic>
      <p:pic>
        <p:nvPicPr>
          <p:cNvPr id="12" name="Graphic 12">
            <a:extLst>
              <a:ext uri="{FF2B5EF4-FFF2-40B4-BE49-F238E27FC236}">
                <a16:creationId xmlns:a16="http://schemas.microsoft.com/office/drawing/2014/main" id="{62D13531-F819-480F-AAEE-CD0B5F5FE44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259736" y="1051849"/>
            <a:ext cx="775591" cy="1040853"/>
          </a:xfrm>
          <a:prstGeom prst="rect">
            <a:avLst/>
          </a:prstGeom>
        </p:spPr>
      </p:pic>
      <p:pic>
        <p:nvPicPr>
          <p:cNvPr id="13" name="Graphic 13">
            <a:extLst>
              <a:ext uri="{FF2B5EF4-FFF2-40B4-BE49-F238E27FC236}">
                <a16:creationId xmlns:a16="http://schemas.microsoft.com/office/drawing/2014/main" id="{93602842-6CD5-40D0-9761-ADF43687D20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650198" y="1328936"/>
            <a:ext cx="775591" cy="775591"/>
          </a:xfrm>
          <a:prstGeom prst="rect">
            <a:avLst/>
          </a:prstGeom>
        </p:spPr>
      </p:pic>
      <p:pic>
        <p:nvPicPr>
          <p:cNvPr id="14" name="Graphic 14">
            <a:extLst>
              <a:ext uri="{FF2B5EF4-FFF2-40B4-BE49-F238E27FC236}">
                <a16:creationId xmlns:a16="http://schemas.microsoft.com/office/drawing/2014/main" id="{2AA6EA85-2679-43F8-8400-B1DCA00438E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4529278" y="1422644"/>
            <a:ext cx="584775" cy="5847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228791A-CDA6-469B-99E3-CD0BB618DD93}"/>
              </a:ext>
            </a:extLst>
          </p:cNvPr>
          <p:cNvSpPr txBox="1"/>
          <p:nvPr/>
        </p:nvSpPr>
        <p:spPr>
          <a:xfrm>
            <a:off x="785048" y="2104527"/>
            <a:ext cx="2442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ha site with a </a:t>
            </a:r>
          </a:p>
          <a:p>
            <a:pPr algn="ctr"/>
            <a:r>
              <a:rPr lang="en-AU" sz="1400" b="1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 of use options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51917E-B9F1-4F0F-B3A1-8038D89BC801}"/>
              </a:ext>
            </a:extLst>
          </p:cNvPr>
          <p:cNvSpPr txBox="1"/>
          <p:nvPr/>
        </p:nvSpPr>
        <p:spPr>
          <a:xfrm>
            <a:off x="3672695" y="2048220"/>
            <a:ext cx="208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milk district (~2bnL) &amp; reliable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95A560-1E56-4FA0-8712-BD0F2A3782F5}"/>
              </a:ext>
            </a:extLst>
          </p:cNvPr>
          <p:cNvSpPr txBox="1"/>
          <p:nvPr/>
        </p:nvSpPr>
        <p:spPr>
          <a:xfrm>
            <a:off x="8594562" y="2221819"/>
            <a:ext cx="2953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&amp; rail access</a:t>
            </a:r>
          </a:p>
          <a:p>
            <a:pPr algn="ctr"/>
            <a:r>
              <a:rPr lang="en-AU" sz="1400" b="1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Loading &amp; storag</a:t>
            </a:r>
            <a:r>
              <a:rPr lang="en-AU" sz="14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E09B8D-3292-49E6-A931-9A9348127879}"/>
              </a:ext>
            </a:extLst>
          </p:cNvPr>
          <p:cNvSpPr txBox="1"/>
          <p:nvPr/>
        </p:nvSpPr>
        <p:spPr>
          <a:xfrm>
            <a:off x="6371410" y="2037541"/>
            <a:ext cx="2068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water </a:t>
            </a:r>
          </a:p>
          <a:p>
            <a:pPr algn="ctr"/>
            <a:r>
              <a:rPr lang="en-AU" sz="1400" b="1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plant</a:t>
            </a:r>
          </a:p>
        </p:txBody>
      </p:sp>
      <p:pic>
        <p:nvPicPr>
          <p:cNvPr id="20" name="Picture 2" descr="Image result for dennington milk">
            <a:extLst>
              <a:ext uri="{FF2B5EF4-FFF2-40B4-BE49-F238E27FC236}">
                <a16:creationId xmlns:a16="http://schemas.microsoft.com/office/drawing/2014/main" id="{861E9B33-A362-453C-B3DB-7DE98D139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066" y="3355824"/>
            <a:ext cx="4438237" cy="2803372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AB9421A-67B2-4A3C-AAB6-B7689A979D25}"/>
              </a:ext>
            </a:extLst>
          </p:cNvPr>
          <p:cNvSpPr txBox="1"/>
          <p:nvPr/>
        </p:nvSpPr>
        <p:spPr>
          <a:xfrm>
            <a:off x="381000" y="3210128"/>
            <a:ext cx="6585428" cy="329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Versatility, strategic location, scale &amp; new production opportunities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Supports &amp; expands established industry partnerships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application-based milk powders for existing customer base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 Storage and transfer facility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Wastewater Treatment plant to assist waste streams management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 packaged dairy recovery segregated area for liquid CMR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Located close to customer base for </a:t>
            </a:r>
            <a:r>
              <a:rPr lang="en-US" sz="1600" dirty="0" err="1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ProviCo</a:t>
            </a:r>
            <a:r>
              <a:rPr lang="en-US" sz="1600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Rural range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dirty="0"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8349" y="433456"/>
            <a:ext cx="4364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>
                <a:solidFill>
                  <a:srgbClr val="181B44"/>
                </a:solidFill>
                <a:latin typeface="Arial Black" panose="020B0A04020102020204" pitchFamily="34" charset="0"/>
              </a:rPr>
              <a:t>Dennington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13" y="281291"/>
            <a:ext cx="1775212" cy="43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34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922" y="1932060"/>
            <a:ext cx="3979057" cy="4582503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softEdge rad="508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pPr/>
              <a:t>6</a:t>
            </a:fld>
            <a:endParaRPr lang="en-AU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EFDECD5-1A66-4BD3-B7C1-C0B5CAFB3A55}"/>
              </a:ext>
            </a:extLst>
          </p:cNvPr>
          <p:cNvGrpSpPr/>
          <p:nvPr/>
        </p:nvGrpSpPr>
        <p:grpSpPr>
          <a:xfrm>
            <a:off x="9995761" y="4435813"/>
            <a:ext cx="1550971" cy="1830325"/>
            <a:chOff x="1773683" y="1393997"/>
            <a:chExt cx="1703774" cy="1703774"/>
          </a:xfrm>
          <a:solidFill>
            <a:srgbClr val="00594E">
              <a:alpha val="81000"/>
            </a:srgbClr>
          </a:solidFill>
          <a:effectLst>
            <a:outerShdw blurRad="50800" dist="50800" dir="5400000" algn="ctr" rotWithShape="0">
              <a:srgbClr val="000000"/>
            </a:outerShdw>
          </a:effectLst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070FB2F7-D010-4145-A402-41C439EAA224}"/>
                </a:ext>
              </a:extLst>
            </p:cNvPr>
            <p:cNvSpPr/>
            <p:nvPr/>
          </p:nvSpPr>
          <p:spPr>
            <a:xfrm>
              <a:off x="1773683" y="1393997"/>
              <a:ext cx="1703774" cy="1703774"/>
            </a:xfrm>
            <a:prstGeom prst="gear9">
              <a:avLst/>
            </a:prstGeom>
            <a:grpFill/>
            <a:ln>
              <a:noFill/>
            </a:ln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Shape 4">
              <a:extLst>
                <a:ext uri="{FF2B5EF4-FFF2-40B4-BE49-F238E27FC236}">
                  <a16:creationId xmlns:a16="http://schemas.microsoft.com/office/drawing/2014/main" id="{FC56F5EA-9B46-4DC6-858B-21DB680D8275}"/>
                </a:ext>
              </a:extLst>
            </p:cNvPr>
            <p:cNvSpPr txBox="1"/>
            <p:nvPr/>
          </p:nvSpPr>
          <p:spPr>
            <a:xfrm>
              <a:off x="2041004" y="1807996"/>
              <a:ext cx="1209459" cy="87577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1200" b="1" kern="1200" dirty="0"/>
                <a:t>Wet &amp; Dry Blending Processing + Packing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024EFA-966F-4F1D-BF9D-2219F71F2FFC}"/>
              </a:ext>
            </a:extLst>
          </p:cNvPr>
          <p:cNvGrpSpPr/>
          <p:nvPr/>
        </p:nvGrpSpPr>
        <p:grpSpPr>
          <a:xfrm>
            <a:off x="8358675" y="4286445"/>
            <a:ext cx="1410375" cy="1410375"/>
            <a:chOff x="782396" y="991287"/>
            <a:chExt cx="1239108" cy="1239108"/>
          </a:xfrm>
          <a:solidFill>
            <a:srgbClr val="00594E">
              <a:alpha val="81000"/>
            </a:srgbClr>
          </a:solidFill>
          <a:effectLst>
            <a:outerShdw blurRad="50800" dist="50800" dir="5400000" algn="ctr" rotWithShape="0">
              <a:srgbClr val="000000"/>
            </a:outerShdw>
          </a:effectLst>
        </p:grpSpPr>
        <p:sp>
          <p:nvSpPr>
            <p:cNvPr id="15" name="Shape 14">
              <a:extLst>
                <a:ext uri="{FF2B5EF4-FFF2-40B4-BE49-F238E27FC236}">
                  <a16:creationId xmlns:a16="http://schemas.microsoft.com/office/drawing/2014/main" id="{DD2959C5-AA1D-4DE9-A047-9919B08722FC}"/>
                </a:ext>
              </a:extLst>
            </p:cNvPr>
            <p:cNvSpPr/>
            <p:nvPr/>
          </p:nvSpPr>
          <p:spPr>
            <a:xfrm>
              <a:off x="782396" y="991287"/>
              <a:ext cx="1239108" cy="1239108"/>
            </a:xfrm>
            <a:prstGeom prst="gear6">
              <a:avLst/>
            </a:prstGeom>
            <a:solidFill>
              <a:srgbClr val="181B44">
                <a:alpha val="80000"/>
              </a:srgbClr>
            </a:solidFill>
            <a:ln>
              <a:noFill/>
            </a:ln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6347B151-06CC-438F-8465-76253C9C3BCB}"/>
                </a:ext>
              </a:extLst>
            </p:cNvPr>
            <p:cNvSpPr txBox="1"/>
            <p:nvPr/>
          </p:nvSpPr>
          <p:spPr>
            <a:xfrm>
              <a:off x="1094345" y="1305122"/>
              <a:ext cx="615210" cy="61143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1200" b="1" kern="1200" dirty="0"/>
                <a:t>Milk Transfer Station</a:t>
              </a: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994925"/>
              </p:ext>
            </p:extLst>
          </p:nvPr>
        </p:nvGraphicFramePr>
        <p:xfrm>
          <a:off x="535021" y="1795999"/>
          <a:ext cx="6916190" cy="4854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095">
                  <a:extLst>
                    <a:ext uri="{9D8B030D-6E8A-4147-A177-3AD203B41FA5}">
                      <a16:colId xmlns:a16="http://schemas.microsoft.com/office/drawing/2014/main" val="2877778388"/>
                    </a:ext>
                  </a:extLst>
                </a:gridCol>
                <a:gridCol w="3458095">
                  <a:extLst>
                    <a:ext uri="{9D8B030D-6E8A-4147-A177-3AD203B41FA5}">
                      <a16:colId xmlns:a16="http://schemas.microsoft.com/office/drawing/2014/main" val="2901074799"/>
                    </a:ext>
                  </a:extLst>
                </a:gridCol>
              </a:tblGrid>
              <a:tr h="368529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</a:t>
                      </a:r>
                    </a:p>
                  </a:txBody>
                  <a:tcPr>
                    <a:solidFill>
                      <a:srgbClr val="206C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</a:t>
                      </a:r>
                    </a:p>
                  </a:txBody>
                  <a:tcPr>
                    <a:solidFill>
                      <a:srgbClr val="206C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128077"/>
                  </a:ext>
                </a:extLst>
              </a:tr>
              <a:tr h="368529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Milk 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1.2m/</a:t>
                      </a:r>
                      <a:r>
                        <a:rPr lang="en-AU" dirty="0" err="1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ltrs</a:t>
                      </a:r>
                      <a:r>
                        <a:rPr lang="en-AU" baseline="0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 day</a:t>
                      </a:r>
                      <a:endParaRPr lang="en-AU" dirty="0">
                        <a:solidFill>
                          <a:srgbClr val="181B4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200057"/>
                  </a:ext>
                </a:extLst>
              </a:tr>
              <a:tr h="636091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Formulation wet blending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milk source, partial or full recombination from milk powders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667610"/>
                  </a:ext>
                </a:extLst>
              </a:tr>
              <a:tr h="368529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Evaporation &amp;</a:t>
                      </a:r>
                      <a:r>
                        <a:rPr lang="en-AU" baseline="0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Drying</a:t>
                      </a:r>
                      <a:endParaRPr lang="en-AU" dirty="0">
                        <a:solidFill>
                          <a:srgbClr val="181B4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6-9 tonnes</a:t>
                      </a:r>
                      <a:r>
                        <a:rPr lang="en-AU" baseline="0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 hour</a:t>
                      </a:r>
                      <a:endParaRPr lang="en-AU" dirty="0">
                        <a:solidFill>
                          <a:srgbClr val="181B4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03088"/>
                  </a:ext>
                </a:extLst>
              </a:tr>
              <a:tr h="908702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Recent upgrades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Upgrades to milk storage, dryer system and filling room - $16m in 2018/2019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74893"/>
                  </a:ext>
                </a:extLst>
              </a:tr>
              <a:tr h="636091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6X250k</a:t>
                      </a:r>
                      <a:r>
                        <a:rPr lang="en-AU" baseline="0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Lt silos for milk/cream</a:t>
                      </a:r>
                      <a:r>
                        <a:rPr lang="en-AU" baseline="0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storage and transfer</a:t>
                      </a:r>
                      <a:endParaRPr lang="en-AU" dirty="0">
                        <a:solidFill>
                          <a:srgbClr val="181B4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43551"/>
                  </a:ext>
                </a:extLst>
              </a:tr>
              <a:tr h="636091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 Flushing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adhere</a:t>
                      </a:r>
                      <a:r>
                        <a:rPr lang="en-AU" baseline="0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nutritional powder standards</a:t>
                      </a:r>
                      <a:endParaRPr lang="en-AU" dirty="0">
                        <a:solidFill>
                          <a:srgbClr val="181B4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5696"/>
                  </a:ext>
                </a:extLst>
              </a:tr>
              <a:tr h="636091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 Add Fortification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181B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Vegetable oil, vitamin, mineral and DHA micro ingredient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88055"/>
                  </a:ext>
                </a:extLst>
              </a:tr>
            </a:tbl>
          </a:graphicData>
        </a:graphic>
      </p:graphicFrame>
      <p:pic>
        <p:nvPicPr>
          <p:cNvPr id="17" name="Picture 1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13" y="281291"/>
            <a:ext cx="1775212" cy="43423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3333" y="715525"/>
            <a:ext cx="10273476" cy="723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>
                <a:solidFill>
                  <a:srgbClr val="181B44"/>
                </a:solidFill>
                <a:latin typeface="Arial Black" panose="020B0A04020102020204" pitchFamily="34" charset="0"/>
              </a:rPr>
              <a:t>Advanced Site Capabilities</a:t>
            </a:r>
          </a:p>
        </p:txBody>
      </p:sp>
    </p:spTree>
    <p:extLst>
      <p:ext uri="{BB962C8B-B14F-4D97-AF65-F5344CB8AC3E}">
        <p14:creationId xmlns:p14="http://schemas.microsoft.com/office/powerpoint/2010/main" val="3813435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2E02-4DA9-49A9-B20E-A3406005D7B6}" type="slidenum">
              <a:rPr lang="en-AU" smtClean="0"/>
              <a:pPr/>
              <a:t>7</a:t>
            </a:fld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11150"/>
            <a:ext cx="10515600" cy="669925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181B44"/>
                </a:solidFill>
              </a:rPr>
              <a:t>  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FE8863-FBF8-47F5-83B4-BBE5D1F33E36}"/>
              </a:ext>
            </a:extLst>
          </p:cNvPr>
          <p:cNvSpPr txBox="1">
            <a:spLocks/>
          </p:cNvSpPr>
          <p:nvPr/>
        </p:nvSpPr>
        <p:spPr>
          <a:xfrm>
            <a:off x="2480553" y="646112"/>
            <a:ext cx="9303178" cy="766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700" dirty="0">
                <a:solidFill>
                  <a:srgbClr val="181B44"/>
                </a:solidFill>
                <a:latin typeface="Arial Black" panose="020B0A04020102020204" pitchFamily="34" charset="0"/>
              </a:rPr>
              <a:t>Key Product Portfolio</a:t>
            </a:r>
          </a:p>
        </p:txBody>
      </p:sp>
      <p:sp>
        <p:nvSpPr>
          <p:cNvPr id="7" name="Rectangle 6"/>
          <p:cNvSpPr/>
          <p:nvPr/>
        </p:nvSpPr>
        <p:spPr>
          <a:xfrm>
            <a:off x="651753" y="1828800"/>
            <a:ext cx="509729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based milk powders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AU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Wet Blended Milk Powders</a:t>
            </a:r>
          </a:p>
          <a:p>
            <a:pPr lvl="0">
              <a:defRPr/>
            </a:pPr>
            <a:endParaRPr lang="en-AU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Instant Full Cream Milk Powder Fortified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AU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Buttermilk powder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AU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Skim Milk Powder Instant and Fortified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AU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Instant Fat Filled Milk Powder</a:t>
            </a:r>
          </a:p>
          <a:p>
            <a:pPr lvl="0">
              <a:defRPr/>
            </a:pPr>
            <a:endParaRPr lang="en-AU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 Up Milk Powders</a:t>
            </a:r>
          </a:p>
          <a:p>
            <a:pPr lvl="0">
              <a:defRPr/>
            </a:pPr>
            <a:endParaRPr lang="en-AU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 Creamer powder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AU" dirty="0">
              <a:solidFill>
                <a:srgbClr val="181B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srgbClr val="181B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Skim Milk Concentrate Liquid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55" y="311150"/>
            <a:ext cx="1925244" cy="468125"/>
          </a:xfrm>
          <a:prstGeom prst="rect">
            <a:avLst/>
          </a:prstGeom>
        </p:spPr>
      </p:pic>
      <p:pic>
        <p:nvPicPr>
          <p:cNvPr id="3078" name="Picture 6" descr="Milk Powder Images, Stock Photos &amp; Vectors | Shutterstock">
            <a:extLst>
              <a:ext uri="{FF2B5EF4-FFF2-40B4-BE49-F238E27FC236}">
                <a16:creationId xmlns:a16="http://schemas.microsoft.com/office/drawing/2014/main" id="{7E83F6B9-106F-415A-9375-94A12E92A3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9"/>
          <a:stretch/>
        </p:blipFill>
        <p:spPr bwMode="auto">
          <a:xfrm>
            <a:off x="5257800" y="1865982"/>
            <a:ext cx="3198807" cy="2123330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Milk Powder Images, Stock Photos &amp; Vectors | Shutterstock">
            <a:extLst>
              <a:ext uri="{FF2B5EF4-FFF2-40B4-BE49-F238E27FC236}">
                <a16:creationId xmlns:a16="http://schemas.microsoft.com/office/drawing/2014/main" id="{64EE8A1D-48B4-41A6-AFE8-4A45E9AB1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1"/>
          <a:stretch/>
        </p:blipFill>
        <p:spPr bwMode="auto">
          <a:xfrm>
            <a:off x="5279899" y="4378292"/>
            <a:ext cx="3198807" cy="2123330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D6296A-3471-453D-881F-F7D27C2CD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8560" y="2525674"/>
            <a:ext cx="3182440" cy="3166527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73450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12192000" cy="6895151"/>
            <a:chOff x="0" y="0"/>
            <a:chExt cx="12192000" cy="689515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DC7F9C8-AFC6-4474-AD3B-19B064453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9000"/>
            </a:blip>
            <a:stretch>
              <a:fillRect/>
            </a:stretch>
          </p:blipFill>
          <p:spPr>
            <a:xfrm>
              <a:off x="0" y="0"/>
              <a:ext cx="12192000" cy="6895151"/>
            </a:xfrm>
            <a:prstGeom prst="rect">
              <a:avLst/>
            </a:prstGeom>
          </p:spPr>
        </p:pic>
        <p:sp>
          <p:nvSpPr>
            <p:cNvPr id="11" name="Round Single Corner Rectangle 10"/>
            <p:cNvSpPr/>
            <p:nvPr/>
          </p:nvSpPr>
          <p:spPr>
            <a:xfrm rot="10800000">
              <a:off x="8938727" y="5069540"/>
              <a:ext cx="3145695" cy="1667436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833548" y="5810352"/>
            <a:ext cx="1815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181B44"/>
                </a:solidFill>
              </a:rPr>
              <a:t>2020+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904" y="4961386"/>
            <a:ext cx="3028541" cy="74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192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E2FE6D59835747AB921CD33AEC6BC7" ma:contentTypeVersion="13" ma:contentTypeDescription="Create a new document." ma:contentTypeScope="" ma:versionID="526e81e3bcee64fd84f8a3689600c307">
  <xsd:schema xmlns:xsd="http://www.w3.org/2001/XMLSchema" xmlns:xs="http://www.w3.org/2001/XMLSchema" xmlns:p="http://schemas.microsoft.com/office/2006/metadata/properties" xmlns:ns3="5fa5a9e6-49cd-4454-a2e1-94a4938aae78" xmlns:ns4="5179f801-ea8d-4c57-a918-be48f783e2b3" targetNamespace="http://schemas.microsoft.com/office/2006/metadata/properties" ma:root="true" ma:fieldsID="75369b6a05e1da26728cf7dadc739fd2" ns3:_="" ns4:_="">
    <xsd:import namespace="5fa5a9e6-49cd-4454-a2e1-94a4938aae78"/>
    <xsd:import namespace="5179f801-ea8d-4c57-a918-be48f783e2b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5a9e6-49cd-4454-a2e1-94a4938aae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f801-ea8d-4c57-a918-be48f783e2b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91E8915-229D-4B57-A7E4-61DEA921E5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a5a9e6-49cd-4454-a2e1-94a4938aae78"/>
    <ds:schemaRef ds:uri="5179f801-ea8d-4c57-a918-be48f783e2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E129B2-B882-4511-BC2D-DE9D3564F6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538628-7E9A-42BB-90F6-7D73AFE80D5F}">
  <ds:schemaRefs>
    <ds:schemaRef ds:uri="http://schemas.microsoft.com/office/2006/metadata/properties"/>
    <ds:schemaRef ds:uri="5179f801-ea8d-4c57-a918-be48f783e2b3"/>
    <ds:schemaRef ds:uri="http://purl.org/dc/dcmitype/"/>
    <ds:schemaRef ds:uri="http://purl.org/dc/terms/"/>
    <ds:schemaRef ds:uri="5fa5a9e6-49cd-4454-a2e1-94a4938aae78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447</Words>
  <Application>Microsoft Office PowerPoint</Application>
  <PresentationFormat>Widescreen</PresentationFormat>
  <Paragraphs>124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Tw Cen MT</vt:lpstr>
      <vt:lpstr>Tw Cen MT Condensed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Paterson</dc:creator>
  <cp:lastModifiedBy>Hannah Torres</cp:lastModifiedBy>
  <cp:revision>8</cp:revision>
  <cp:lastPrinted>2020-04-28T08:00:45Z</cp:lastPrinted>
  <dcterms:created xsi:type="dcterms:W3CDTF">2020-04-28T06:39:29Z</dcterms:created>
  <dcterms:modified xsi:type="dcterms:W3CDTF">2020-04-30T01:50:03Z</dcterms:modified>
</cp:coreProperties>
</file>