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embeddedFontLst>
    <p:embeddedFont>
      <p:font typeface="Libre Franklin" panose="00000500000000000000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1IxJSMC5trG6pmvlkZCO6mc2E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e3d3c3fe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7e3d3c3f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7e3d3c3fe7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7e3d3c3fe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sz="3600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SzPts val="1472"/>
              <a:buNone/>
              <a:defRPr sz="1600" cap="none">
                <a:solidFill>
                  <a:schemeClr val="accent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288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196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012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012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04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/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 rot="5400000">
            <a:off x="7362637" y="1705163"/>
            <a:ext cx="4807326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 rot="5400000">
            <a:off x="1952072" y="-313549"/>
            <a:ext cx="4807326" cy="716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8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1840"/>
              <a:buNone/>
              <a:defRPr sz="2000" b="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581194" y="2926052"/>
            <a:ext cx="5194766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3"/>
          </p:nvPr>
        </p:nvSpPr>
        <p:spPr>
          <a:xfrm>
            <a:off x="6416039" y="2250892"/>
            <a:ext cx="5194770" cy="553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40"/>
              <a:buFont typeface="Noto Sans Symbols"/>
              <a:buNone/>
              <a:defRPr sz="2000" b="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4"/>
          </p:nvPr>
        </p:nvSpPr>
        <p:spPr>
          <a:xfrm>
            <a:off x="6430964" y="2990903"/>
            <a:ext cx="5194771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/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sz="3600" b="0" cap="none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None/>
              <a:defRPr sz="1800" cap="none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581193" y="2228003"/>
            <a:ext cx="5194767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2"/>
          </p:nvPr>
        </p:nvSpPr>
        <p:spPr>
          <a:xfrm>
            <a:off x="6416039" y="2228003"/>
            <a:ext cx="5194769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/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2400" b="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900928" y="1179829"/>
            <a:ext cx="6650991" cy="4658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54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1840"/>
              <a:buChar char="◼"/>
              <a:defRPr sz="2000">
                <a:solidFill>
                  <a:schemeClr val="dk2"/>
                </a:solidFill>
              </a:defRPr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 sz="1800">
                <a:solidFill>
                  <a:schemeClr val="dk2"/>
                </a:solidFill>
              </a:defRPr>
            </a:lvl2pPr>
            <a:lvl3pPr marL="1371600" lvl="2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 sz="1600">
                <a:solidFill>
                  <a:schemeClr val="dk2"/>
                </a:solidFill>
              </a:defRPr>
            </a:lvl3pPr>
            <a:lvl4pPr marL="1828800" lvl="3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4pPr>
            <a:lvl5pPr marL="2286000" lvl="4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5pPr>
            <a:lvl6pPr marL="2743200" lvl="5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6pPr>
            <a:lvl7pPr marL="3200400" lvl="6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7pPr>
            <a:lvl8pPr marL="3657600" lvl="7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8pPr>
            <a:lvl9pPr marL="4114800" lvl="8" indent="-310388" algn="l">
              <a:spcBef>
                <a:spcPts val="600"/>
              </a:spcBef>
              <a:spcAft>
                <a:spcPts val="60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767857" y="2836654"/>
            <a:ext cx="3031852" cy="300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012"/>
              <a:buNone/>
              <a:defRPr sz="11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7605951" y="6456916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581192" y="6452590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10558300" y="6456916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0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447817" y="641350"/>
            <a:ext cx="11290859" cy="365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581192" y="5260127"/>
            <a:ext cx="11029617" cy="998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320"/>
              </a:spcBef>
              <a:spcAft>
                <a:spcPts val="0"/>
              </a:spcAft>
              <a:buSzPts val="1472"/>
              <a:buNone/>
              <a:defRPr sz="16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 rot="5400000">
            <a:off x="4269976" y="-1352783"/>
            <a:ext cx="3652047" cy="1102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7914" algn="l">
              <a:lnSpc>
                <a:spcPct val="110000"/>
              </a:lnSpc>
              <a:spcBef>
                <a:spcPts val="340"/>
              </a:spcBef>
              <a:spcAft>
                <a:spcPts val="0"/>
              </a:spcAft>
              <a:buSzPts val="1564"/>
              <a:buChar char="◼"/>
              <a:defRPr/>
            </a:lvl1pPr>
            <a:lvl2pPr marL="914400" lvl="1" indent="-310387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2pPr>
            <a:lvl3pPr marL="1371600" lvl="2" indent="-304546" algn="l">
              <a:spcBef>
                <a:spcPts val="600"/>
              </a:spcBef>
              <a:spcAft>
                <a:spcPts val="0"/>
              </a:spcAft>
              <a:buSzPts val="1196"/>
              <a:buChar char="◼"/>
              <a:defRPr/>
            </a:lvl3pPr>
            <a:lvl4pPr marL="1828800" lvl="3" indent="-292861" algn="l">
              <a:spcBef>
                <a:spcPts val="600"/>
              </a:spcBef>
              <a:spcAft>
                <a:spcPts val="0"/>
              </a:spcAft>
              <a:buSzPts val="1012"/>
              <a:buChar char="◼"/>
              <a:defRPr/>
            </a:lvl4pPr>
            <a:lvl5pPr marL="2286000" lvl="4" indent="-292861" algn="l">
              <a:spcBef>
                <a:spcPts val="600"/>
              </a:spcBef>
              <a:spcAft>
                <a:spcPts val="0"/>
              </a:spcAft>
              <a:buSzPts val="1012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27914" algn="l" rtl="0">
              <a:lnSpc>
                <a:spcPct val="110000"/>
              </a:lnSpc>
              <a:spcBef>
                <a:spcPts val="340"/>
              </a:spcBef>
              <a:spcAft>
                <a:spcPts val="0"/>
              </a:spcAft>
              <a:buClr>
                <a:schemeClr val="accent1"/>
              </a:buClr>
              <a:buSzPts val="1564"/>
              <a:buFont typeface="Noto Sans Symbols"/>
              <a:buChar char="◼"/>
              <a:defRPr sz="17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10387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04546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196"/>
              <a:buFont typeface="Noto Sans Symbols"/>
              <a:buChar char="◼"/>
              <a:defRPr sz="13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292861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012"/>
              <a:buFont typeface="Noto Sans Symbols"/>
              <a:buChar char="◼"/>
              <a:defRPr sz="11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292861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012"/>
              <a:buFont typeface="Noto Sans Symbols"/>
              <a:buChar char="◼"/>
              <a:defRPr sz="11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298703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7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7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7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" name="Google Shape;18;p7" descr="A picture containing flower&#10;&#10;Description automatically generated"/>
          <p:cNvPicPr preferRelativeResize="0"/>
          <p:nvPr/>
        </p:nvPicPr>
        <p:blipFill rotWithShape="1">
          <a:blip r:embed="rId12">
            <a:alphaModFix/>
          </a:blip>
          <a:srcRect l="31750" t="30544" r="24251" b="45910"/>
          <a:stretch/>
        </p:blipFill>
        <p:spPr>
          <a:xfrm>
            <a:off x="9916710" y="5081433"/>
            <a:ext cx="1694098" cy="90661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0" name="Google Shape;100;p1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</a:pPr>
            <a:r>
              <a:rPr lang="en-US" b="1" cap="none"/>
              <a:t>Sweat Consulting Brainstorm</a:t>
            </a: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72"/>
              <a:buNone/>
            </a:pPr>
            <a:r>
              <a:rPr lang="en-US">
                <a:solidFill>
                  <a:schemeClr val="accent2"/>
                </a:solidFill>
              </a:rPr>
              <a:t>IDEAS + TIMELINE </a:t>
            </a:r>
            <a:endParaRPr/>
          </a:p>
        </p:txBody>
      </p:sp>
      <p:sp>
        <p:nvSpPr>
          <p:cNvPr id="102" name="Google Shape;102;p1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"/>
          <p:cNvSpPr/>
          <p:nvPr/>
        </p:nvSpPr>
        <p:spPr>
          <a:xfrm>
            <a:off x="987175" y="2963675"/>
            <a:ext cx="9350400" cy="18999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Sweat Consulting helps sports, fitness, and wellness brands design and execute sales and marketing strategies that are centered in human-empathy and inspire people to live better</a:t>
            </a:r>
            <a:r>
              <a:rPr lang="en-US" sz="1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800" i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</a:rPr>
              <a:t>Sweat Consulting helps active lifestyle brands design and execute sales and marketing strategies that are centered in human-empathy and emotion.</a:t>
            </a:r>
            <a:endParaRPr sz="1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/>
          <p:cNvSpPr txBox="1">
            <a:spLocks noGrp="1"/>
          </p:cNvSpPr>
          <p:nvPr>
            <p:ph type="title" idx="4294967295"/>
          </p:nvPr>
        </p:nvSpPr>
        <p:spPr>
          <a:xfrm>
            <a:off x="0" y="701675"/>
            <a:ext cx="11029950" cy="1189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BRAND PILLARS: </a:t>
            </a:r>
            <a:br>
              <a:rPr lang="en-US"/>
            </a:br>
            <a:r>
              <a:rPr lang="en-US"/>
              <a:t>ART + SCIENCE + SWEAT</a:t>
            </a:r>
            <a:endParaRPr/>
          </a:p>
        </p:txBody>
      </p:sp>
      <p:grpSp>
        <p:nvGrpSpPr>
          <p:cNvPr id="151" name="Google Shape;151;p5"/>
          <p:cNvGrpSpPr/>
          <p:nvPr/>
        </p:nvGrpSpPr>
        <p:grpSpPr>
          <a:xfrm>
            <a:off x="3535198" y="1893836"/>
            <a:ext cx="4203324" cy="4244496"/>
            <a:chOff x="1503198" y="2960"/>
            <a:chExt cx="4203324" cy="4244496"/>
          </a:xfrm>
        </p:grpSpPr>
        <p:sp>
          <p:nvSpPr>
            <p:cNvPr id="152" name="Google Shape;152;p5"/>
            <p:cNvSpPr/>
            <p:nvPr/>
          </p:nvSpPr>
          <p:spPr>
            <a:xfrm>
              <a:off x="2890295" y="2960"/>
              <a:ext cx="2816227" cy="1273734"/>
            </a:xfrm>
            <a:prstGeom prst="rect">
              <a:avLst/>
            </a:prstGeom>
            <a:gradFill>
              <a:gsLst>
                <a:gs pos="0">
                  <a:srgbClr val="9ADFE4">
                    <a:alpha val="89803"/>
                  </a:srgbClr>
                </a:gs>
                <a:gs pos="100000">
                  <a:srgbClr val="51D0D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5"/>
            <p:cNvSpPr txBox="1"/>
            <p:nvPr/>
          </p:nvSpPr>
          <p:spPr>
            <a:xfrm>
              <a:off x="2890295" y="2960"/>
              <a:ext cx="2816227" cy="12737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None/>
              </a:pPr>
              <a:endParaRPr sz="1200" b="1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None/>
              </a:pPr>
              <a:r>
                <a:rPr lang="en-US" sz="1200" b="1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ART: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None/>
              </a:pPr>
              <a:r>
                <a:rPr lang="en-US" sz="12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Creative Branding + Marketing</a:t>
              </a:r>
              <a:endParaRPr sz="12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4" name="Google Shape;154;p5"/>
            <p:cNvSpPr/>
            <p:nvPr/>
          </p:nvSpPr>
          <p:spPr>
            <a:xfrm>
              <a:off x="1503198" y="2960"/>
              <a:ext cx="1260997" cy="1273734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l="-999" r="-999"/>
              </a:stretch>
            </a:blipFill>
            <a:ln w="127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1503198" y="1486861"/>
              <a:ext cx="2816227" cy="1273734"/>
            </a:xfrm>
            <a:prstGeom prst="rect">
              <a:avLst/>
            </a:prstGeom>
            <a:gradFill>
              <a:gsLst>
                <a:gs pos="0">
                  <a:srgbClr val="9EA49A">
                    <a:alpha val="89803"/>
                  </a:srgbClr>
                </a:gs>
                <a:gs pos="100000">
                  <a:srgbClr val="626E5B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5"/>
            <p:cNvSpPr txBox="1"/>
            <p:nvPr/>
          </p:nvSpPr>
          <p:spPr>
            <a:xfrm>
              <a:off x="1503198" y="1486861"/>
              <a:ext cx="2816227" cy="12737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None/>
              </a:pPr>
              <a:r>
                <a:rPr lang="en-US" sz="1200" b="1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SCIENCE: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None/>
              </a:pPr>
              <a:r>
                <a:rPr lang="en-US" sz="12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Business Strategy + Exercise Science</a:t>
              </a: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4445525" y="1486861"/>
              <a:ext cx="1260997" cy="127373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127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2876749" y="2973722"/>
              <a:ext cx="2816227" cy="1273734"/>
            </a:xfrm>
            <a:prstGeom prst="rect">
              <a:avLst/>
            </a:prstGeom>
            <a:gradFill>
              <a:gsLst>
                <a:gs pos="0">
                  <a:srgbClr val="989898">
                    <a:alpha val="89803"/>
                  </a:srgbClr>
                </a:gs>
                <a:gs pos="100000">
                  <a:srgbClr val="55555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 txBox="1"/>
            <p:nvPr/>
          </p:nvSpPr>
          <p:spPr>
            <a:xfrm>
              <a:off x="2876749" y="2973722"/>
              <a:ext cx="2816227" cy="12737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Libre Franklin"/>
                <a:buNone/>
              </a:pPr>
              <a:endParaRPr sz="12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Libre Franklin"/>
                <a:buNone/>
              </a:pPr>
              <a:r>
                <a:rPr lang="en-US" sz="1200" b="1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SWEAT: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Libre Franklin"/>
                <a:buNone/>
              </a:pPr>
              <a:r>
                <a:rPr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Consumer Empathy-Mindset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Libre Franklin"/>
                <a:buNone/>
              </a:pPr>
              <a:r>
                <a:rPr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Experiential Events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Libre Franklin"/>
                <a:buNone/>
              </a:pPr>
              <a:r>
                <a:rPr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Sports, Fitness, Wellness</a:t>
              </a: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1503198" y="2970762"/>
              <a:ext cx="1260997" cy="1273734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 w="127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7e3d3c3fe7_0_0"/>
          <p:cNvSpPr txBox="1">
            <a:spLocks noGrp="1"/>
          </p:cNvSpPr>
          <p:nvPr>
            <p:ph type="title" idx="4294967295"/>
          </p:nvPr>
        </p:nvSpPr>
        <p:spPr>
          <a:xfrm>
            <a:off x="0" y="720375"/>
            <a:ext cx="110301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BRAND PILLARS: </a:t>
            </a:r>
            <a:endParaRPr/>
          </a:p>
        </p:txBody>
      </p:sp>
      <p:sp>
        <p:nvSpPr>
          <p:cNvPr id="166" name="Google Shape;166;g7e3d3c3fe7_0_0"/>
          <p:cNvSpPr txBox="1"/>
          <p:nvPr/>
        </p:nvSpPr>
        <p:spPr>
          <a:xfrm>
            <a:off x="749200" y="1498375"/>
            <a:ext cx="10834500" cy="50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666666"/>
                </a:solidFill>
              </a:rPr>
              <a:t>Everything Sweat Consulting Does Is…</a:t>
            </a:r>
            <a:endParaRPr sz="2400" b="1" dirty="0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45818E"/>
                </a:solidFill>
              </a:rPr>
              <a:t>THOUGHTFUL: </a:t>
            </a:r>
            <a:r>
              <a:rPr lang="en-US" sz="1800" dirty="0">
                <a:solidFill>
                  <a:srgbClr val="45818E"/>
                </a:solidFill>
              </a:rPr>
              <a:t>Rooted in strategy. Intentional approach to problems and solutions. </a:t>
            </a:r>
            <a:endParaRPr sz="1800" dirty="0">
              <a:solidFill>
                <a:srgbClr val="45818E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2"/>
                </a:solidFill>
              </a:rPr>
              <a:t>UNIQUE: </a:t>
            </a:r>
            <a:r>
              <a:rPr lang="en-US" sz="1800" dirty="0">
                <a:solidFill>
                  <a:schemeClr val="dk2"/>
                </a:solidFill>
              </a:rPr>
              <a:t>Fresh approach to sales and marketing to the table. Rejects status quo with outside-the-box thinking.</a:t>
            </a: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BOLD: </a:t>
            </a:r>
            <a:r>
              <a:rPr lang="en-US" sz="1800" dirty="0">
                <a:solidFill>
                  <a:srgbClr val="134F5C"/>
                </a:solidFill>
              </a:rPr>
              <a:t>Confidence to push boundaries. </a:t>
            </a:r>
            <a:endParaRPr sz="1800" dirty="0">
              <a:solidFill>
                <a:srgbClr val="134F5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3C78D8"/>
                </a:solidFill>
              </a:rPr>
              <a:t>PERSONAL: </a:t>
            </a:r>
            <a:r>
              <a:rPr lang="en-US" sz="1800" dirty="0">
                <a:solidFill>
                  <a:srgbClr val="3C78D8"/>
                </a:solidFill>
              </a:rPr>
              <a:t>Deep passion for delivering results. Treats your brand as their own. Leaves brands better than they were found. </a:t>
            </a:r>
            <a:br>
              <a:rPr lang="en-US" sz="1800" b="1" dirty="0"/>
            </a:br>
            <a:endParaRPr sz="1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7e3d3c3fe7_0_17"/>
          <p:cNvSpPr txBox="1"/>
          <p:nvPr/>
        </p:nvSpPr>
        <p:spPr>
          <a:xfrm>
            <a:off x="749200" y="699675"/>
            <a:ext cx="10834500" cy="58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666666"/>
                </a:solidFill>
              </a:rPr>
              <a:t>WHY SWEAT CONSULTING/REASONS TO BELIEVE</a:t>
            </a:r>
            <a:endParaRPr sz="2400" b="1">
              <a:solidFill>
                <a:srgbClr val="666666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 sz="2400" b="1">
                <a:solidFill>
                  <a:srgbClr val="666666"/>
                </a:solidFill>
              </a:rPr>
              <a:t>Target consumer : authentic to the space</a:t>
            </a:r>
            <a:endParaRPr sz="2400" b="1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 sz="1800" b="1"/>
              <a:t>Buyer Persona: 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Entrepreneur in the fitness space just starting out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Established fitness brands trying to drive new traffic looking to drive relevancy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New and/or established CPG brands looking to partner with active lifestyle brands</a:t>
            </a:r>
            <a:endParaRPr sz="1800"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Other brands these people interact with…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Sweat Consulting Objectives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Awareness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Credibility 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Relevancy in the space</a:t>
            </a:r>
            <a:endParaRPr sz="1800"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Site Needs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Intake forms (small questionnaire)</a:t>
            </a:r>
            <a:endParaRPr sz="1800"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 sz="1800" b="1"/>
              <a:t>Checkout capabilities 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1"/>
            </a:br>
            <a:endParaRPr sz="18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rPr lang="en-US"/>
              <a:t>BRAND LOOK + FEEL </a:t>
            </a:r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/>
              <a:t>Brand Voice </a:t>
            </a:r>
            <a:endParaRPr/>
          </a:p>
        </p:txBody>
      </p:sp>
      <p:sp>
        <p:nvSpPr>
          <p:cNvPr id="178" name="Google Shape;178;p6"/>
          <p:cNvSpPr txBox="1">
            <a:spLocks noGrp="1"/>
          </p:cNvSpPr>
          <p:nvPr>
            <p:ph type="body" idx="2"/>
          </p:nvPr>
        </p:nvSpPr>
        <p:spPr>
          <a:xfrm>
            <a:off x="581194" y="2926052"/>
            <a:ext cx="5194766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656"/>
              <a:buNone/>
            </a:pPr>
            <a:r>
              <a:rPr lang="en-US" sz="1800" b="1">
                <a:solidFill>
                  <a:schemeClr val="dk1"/>
                </a:solidFill>
              </a:rPr>
              <a:t>Modern: Trendy (creative)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960"/>
              </a:spcBef>
              <a:spcAft>
                <a:spcPts val="0"/>
              </a:spcAft>
              <a:buSzPts val="1656"/>
              <a:buNone/>
            </a:pPr>
            <a:r>
              <a:rPr lang="en-US" sz="1800" b="1">
                <a:solidFill>
                  <a:schemeClr val="dk1"/>
                </a:solidFill>
              </a:rPr>
              <a:t>Inspirational/Aspirational: (sports, fitness, wellness)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960"/>
              </a:spcBef>
              <a:spcAft>
                <a:spcPts val="0"/>
              </a:spcAft>
              <a:buSzPts val="1656"/>
              <a:buNone/>
            </a:pPr>
            <a:r>
              <a:rPr lang="en-US" sz="1800" b="1">
                <a:solidFill>
                  <a:schemeClr val="dk1"/>
                </a:solidFill>
              </a:rPr>
              <a:t>Smart: Business Savvy</a:t>
            </a:r>
            <a:endParaRPr/>
          </a:p>
          <a:p>
            <a:pPr marL="306000" lvl="0" indent="-206686" algn="l" rtl="0">
              <a:lnSpc>
                <a:spcPct val="110000"/>
              </a:lnSpc>
              <a:spcBef>
                <a:spcPts val="940"/>
              </a:spcBef>
              <a:spcAft>
                <a:spcPts val="0"/>
              </a:spcAft>
              <a:buSzPts val="1564"/>
              <a:buNone/>
            </a:pPr>
            <a:endParaRPr/>
          </a:p>
        </p:txBody>
      </p:sp>
      <p:sp>
        <p:nvSpPr>
          <p:cNvPr id="179" name="Google Shape;179;p6"/>
          <p:cNvSpPr txBox="1">
            <a:spLocks noGrp="1"/>
          </p:cNvSpPr>
          <p:nvPr>
            <p:ph type="body" idx="3"/>
          </p:nvPr>
        </p:nvSpPr>
        <p:spPr>
          <a:xfrm>
            <a:off x="6416039" y="2250892"/>
            <a:ext cx="5194770" cy="553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>
                <a:solidFill>
                  <a:schemeClr val="accent1"/>
                </a:solidFill>
              </a:rPr>
              <a:t>LOGO IDEAS: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40"/>
              <a:buNone/>
            </a:pPr>
            <a:r>
              <a:rPr lang="en-US">
                <a:solidFill>
                  <a:schemeClr val="accent1"/>
                </a:solidFill>
              </a:rPr>
              <a:t>Mixed Fonts + Color</a:t>
            </a:r>
            <a:r>
              <a:rPr lang="en-US"/>
              <a:t> (athletic/edgy/professional)</a:t>
            </a:r>
            <a:endParaRPr/>
          </a:p>
        </p:txBody>
      </p:sp>
      <p:pic>
        <p:nvPicPr>
          <p:cNvPr id="180" name="Google Shape;180;p6"/>
          <p:cNvPicPr preferRelativeResize="0">
            <a:picLocks noGrp="1"/>
          </p:cNvPicPr>
          <p:nvPr>
            <p:ph type="body" idx="4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638347" y="3758511"/>
            <a:ext cx="2663100" cy="127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81" name="Google Shape;181;p6" descr="A picture containing flower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l="31750" t="30544" r="24251" b="45910"/>
          <a:stretch/>
        </p:blipFill>
        <p:spPr>
          <a:xfrm>
            <a:off x="5120641" y="5262643"/>
            <a:ext cx="1945532" cy="1041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6" descr="A picture containing flower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 l="32033" t="29315" r="24469" b="42316"/>
          <a:stretch/>
        </p:blipFill>
        <p:spPr>
          <a:xfrm>
            <a:off x="7071360" y="5535027"/>
            <a:ext cx="1670563" cy="10894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Custom 10">
      <a:dk1>
        <a:srgbClr val="000000"/>
      </a:dk1>
      <a:lt1>
        <a:srgbClr val="FFFFFF"/>
      </a:lt1>
      <a:dk2>
        <a:srgbClr val="27CED7"/>
      </a:dk2>
      <a:lt2>
        <a:srgbClr val="DFE3E5"/>
      </a:lt2>
      <a:accent1>
        <a:srgbClr val="1D9AA1"/>
      </a:accent1>
      <a:accent2>
        <a:srgbClr val="FD3535"/>
      </a:accent2>
      <a:accent3>
        <a:srgbClr val="27CED7"/>
      </a:accent3>
      <a:accent4>
        <a:srgbClr val="27CED7"/>
      </a:accent4>
      <a:accent5>
        <a:srgbClr val="000000"/>
      </a:accent5>
      <a:accent6>
        <a:srgbClr val="DFE3E5"/>
      </a:accent6>
      <a:hlink>
        <a:srgbClr val="FD3535"/>
      </a:hlink>
      <a:folHlink>
        <a:srgbClr val="FD353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Widescreen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Noto Sans Symbols</vt:lpstr>
      <vt:lpstr>Arial</vt:lpstr>
      <vt:lpstr>Libre Franklin</vt:lpstr>
      <vt:lpstr>DividendVTI</vt:lpstr>
      <vt:lpstr>Sweat Consulting Brainstorm</vt:lpstr>
      <vt:lpstr>BRAND PILLARS:  ART + SCIENCE + SWEAT</vt:lpstr>
      <vt:lpstr>BRAND PILLARS: </vt:lpstr>
      <vt:lpstr>PowerPoint Presentation</vt:lpstr>
      <vt:lpstr>BRAND LOOK + FEEL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Sweat Consulting Brainstorm</dc:title>
  <dc:creator>kari mills</dc:creator>
  <cp:lastModifiedBy>kari mills</cp:lastModifiedBy>
  <cp:revision>2</cp:revision>
  <dcterms:created xsi:type="dcterms:W3CDTF">2020-02-17T20:48:43Z</dcterms:created>
  <dcterms:modified xsi:type="dcterms:W3CDTF">2020-04-04T18:24:00Z</dcterms:modified>
</cp:coreProperties>
</file>