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84" r:id="rId3"/>
    <p:sldId id="286" r:id="rId4"/>
    <p:sldId id="277" r:id="rId5"/>
    <p:sldId id="278" r:id="rId6"/>
    <p:sldId id="282" r:id="rId7"/>
    <p:sldId id="279" r:id="rId8"/>
    <p:sldId id="283" r:id="rId9"/>
    <p:sldId id="285"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2526" autoAdjust="0"/>
  </p:normalViewPr>
  <p:slideViewPr>
    <p:cSldViewPr>
      <p:cViewPr varScale="1">
        <p:scale>
          <a:sx n="60" d="100"/>
          <a:sy n="60" d="100"/>
        </p:scale>
        <p:origin x="942" y="6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world</a:t>
            </a:r>
            <a:r>
              <a:rPr lang="en-US" baseline="0" dirty="0"/>
              <a:t> bank development indicators </a:t>
            </a:r>
            <a:endParaRPr lang="en-US" dirty="0"/>
          </a:p>
        </c:rich>
      </c:tx>
      <c:layout>
        <c:manualLayout>
          <c:xMode val="edge"/>
          <c:yMode val="edge"/>
          <c:x val="0.23303527543257105"/>
          <c:y val="2.65151515151515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barChart>
        <c:barDir val="col"/>
        <c:grouping val="clustered"/>
        <c:varyColors val="0"/>
        <c:ser>
          <c:idx val="0"/>
          <c:order val="0"/>
          <c:tx>
            <c:v>manufucturing</c:v>
          </c:tx>
          <c:spPr>
            <a:solidFill>
              <a:schemeClr val="tx1">
                <a:lumMod val="65000"/>
                <a:lumOff val="35000"/>
              </a:schemeClr>
            </a:solidFill>
            <a:ln>
              <a:solidFill>
                <a:schemeClr val="bg1">
                  <a:alpha val="98000"/>
                </a:schemeClr>
              </a:solidFill>
            </a:ln>
            <a:effectLst/>
          </c:spPr>
          <c:invertIfNegative val="0"/>
          <c:cat>
            <c:strRef>
              <c:f>Data!$BG$4:$BK$4</c:f>
              <c:strCache>
                <c:ptCount val="5"/>
                <c:pt idx="0">
                  <c:v>2014</c:v>
                </c:pt>
                <c:pt idx="1">
                  <c:v>2015</c:v>
                </c:pt>
                <c:pt idx="2">
                  <c:v>2016</c:v>
                </c:pt>
                <c:pt idx="3">
                  <c:v>2017</c:v>
                </c:pt>
                <c:pt idx="4">
                  <c:v>2018</c:v>
                </c:pt>
              </c:strCache>
            </c:strRef>
          </c:cat>
          <c:val>
            <c:numRef>
              <c:f>Data!$BG$16:$BK$16</c:f>
              <c:numCache>
                <c:formatCode>General</c:formatCode>
                <c:ptCount val="5"/>
                <c:pt idx="0">
                  <c:v>61.77225999143721</c:v>
                </c:pt>
                <c:pt idx="2">
                  <c:v>63.731417289102808</c:v>
                </c:pt>
                <c:pt idx="3">
                  <c:v>61.719645221889039</c:v>
                </c:pt>
                <c:pt idx="4">
                  <c:v>61.304823745472568</c:v>
                </c:pt>
              </c:numCache>
            </c:numRef>
          </c:val>
          <c:extLst>
            <c:ext xmlns:c16="http://schemas.microsoft.com/office/drawing/2014/chart" uri="{C3380CC4-5D6E-409C-BE32-E72D297353CC}">
              <c16:uniqueId val="{00000000-EB8E-4569-9B61-103FC5B1A909}"/>
            </c:ext>
          </c:extLst>
        </c:ser>
        <c:ser>
          <c:idx val="1"/>
          <c:order val="1"/>
          <c:tx>
            <c:v>Insurance &amp; finance</c:v>
          </c:tx>
          <c:spPr>
            <a:solidFill>
              <a:srgbClr val="C00000"/>
            </a:solidFill>
            <a:ln>
              <a:noFill/>
            </a:ln>
            <a:effectLst/>
          </c:spPr>
          <c:invertIfNegative val="0"/>
          <c:cat>
            <c:strRef>
              <c:f>Data!$BG$4:$BK$4</c:f>
              <c:strCache>
                <c:ptCount val="5"/>
                <c:pt idx="0">
                  <c:v>2014</c:v>
                </c:pt>
                <c:pt idx="1">
                  <c:v>2015</c:v>
                </c:pt>
                <c:pt idx="2">
                  <c:v>2016</c:v>
                </c:pt>
                <c:pt idx="3">
                  <c:v>2017</c:v>
                </c:pt>
                <c:pt idx="4">
                  <c:v>2018</c:v>
                </c:pt>
              </c:strCache>
            </c:strRef>
          </c:cat>
          <c:val>
            <c:numRef>
              <c:f>Data!$BG$17:$BK$17</c:f>
              <c:numCache>
                <c:formatCode>General</c:formatCode>
                <c:ptCount val="5"/>
                <c:pt idx="0">
                  <c:v>5.6770817715701831</c:v>
                </c:pt>
                <c:pt idx="1">
                  <c:v>5.4497426481577618</c:v>
                </c:pt>
                <c:pt idx="2">
                  <c:v>5.6742548365199905</c:v>
                </c:pt>
                <c:pt idx="3">
                  <c:v>6.1162185844557335</c:v>
                </c:pt>
                <c:pt idx="4">
                  <c:v>4.8868715904313218</c:v>
                </c:pt>
              </c:numCache>
            </c:numRef>
          </c:val>
          <c:extLst>
            <c:ext xmlns:c16="http://schemas.microsoft.com/office/drawing/2014/chart" uri="{C3380CC4-5D6E-409C-BE32-E72D297353CC}">
              <c16:uniqueId val="{00000001-EB8E-4569-9B61-103FC5B1A909}"/>
            </c:ext>
          </c:extLst>
        </c:ser>
        <c:ser>
          <c:idx val="2"/>
          <c:order val="2"/>
          <c:tx>
            <c:v>ICT</c:v>
          </c:tx>
          <c:spPr>
            <a:solidFill>
              <a:schemeClr val="accent3"/>
            </a:solidFill>
            <a:ln>
              <a:noFill/>
            </a:ln>
            <a:effectLst/>
          </c:spPr>
          <c:invertIfNegative val="0"/>
          <c:cat>
            <c:strRef>
              <c:f>Data!$BG$4:$BK$4</c:f>
              <c:strCache>
                <c:ptCount val="5"/>
                <c:pt idx="0">
                  <c:v>2014</c:v>
                </c:pt>
                <c:pt idx="1">
                  <c:v>2015</c:v>
                </c:pt>
                <c:pt idx="2">
                  <c:v>2016</c:v>
                </c:pt>
                <c:pt idx="3">
                  <c:v>2017</c:v>
                </c:pt>
                <c:pt idx="4">
                  <c:v>2018</c:v>
                </c:pt>
              </c:strCache>
            </c:strRef>
          </c:cat>
          <c:val>
            <c:numRef>
              <c:f>Data!$BG$18:$BK$18</c:f>
              <c:numCache>
                <c:formatCode>General</c:formatCode>
                <c:ptCount val="5"/>
                <c:pt idx="0">
                  <c:v>5.1997573404456823</c:v>
                </c:pt>
                <c:pt idx="1">
                  <c:v>6.1466007923163195</c:v>
                </c:pt>
                <c:pt idx="2">
                  <c:v>5.9926359809586032</c:v>
                </c:pt>
                <c:pt idx="3">
                  <c:v>5.234480090900913</c:v>
                </c:pt>
              </c:numCache>
            </c:numRef>
          </c:val>
          <c:extLst>
            <c:ext xmlns:c16="http://schemas.microsoft.com/office/drawing/2014/chart" uri="{C3380CC4-5D6E-409C-BE32-E72D297353CC}">
              <c16:uniqueId val="{00000002-EB8E-4569-9B61-103FC5B1A909}"/>
            </c:ext>
          </c:extLst>
        </c:ser>
        <c:dLbls>
          <c:showLegendKey val="0"/>
          <c:showVal val="0"/>
          <c:showCatName val="0"/>
          <c:showSerName val="0"/>
          <c:showPercent val="0"/>
          <c:showBubbleSize val="0"/>
        </c:dLbls>
        <c:gapWidth val="219"/>
        <c:overlap val="-27"/>
        <c:axId val="1514718416"/>
        <c:axId val="1452132192"/>
      </c:barChart>
      <c:catAx>
        <c:axId val="151471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crossAx val="1452132192"/>
        <c:crosses val="autoZero"/>
        <c:auto val="1"/>
        <c:lblAlgn val="ctr"/>
        <c:lblOffset val="100"/>
        <c:noMultiLvlLbl val="0"/>
      </c:catAx>
      <c:valAx>
        <c:axId val="145213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crossAx val="151471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E"/>
        </a:p>
      </c:txPr>
    </c:legend>
    <c:plotVisOnly val="1"/>
    <c:dispBlanksAs val="gap"/>
    <c:showDLblsOverMax val="0"/>
  </c:chart>
  <c:spPr>
    <a:noFill/>
    <a:ln>
      <a:noFill/>
    </a:ln>
    <a:effectLst/>
  </c:spPr>
  <c:txPr>
    <a:bodyPr/>
    <a:lstStyle/>
    <a:p>
      <a:pPr>
        <a:defRPr/>
      </a:pPr>
      <a:endParaRPr lang="en-K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3/24/2020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3/24/2020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69C971FF-EF28-4195-A575-329446EFAA55}" type="slidenum">
              <a:rPr lang="en-KE" smtClean="0"/>
              <a:t>2</a:t>
            </a:fld>
            <a:endParaRPr lang="en-KE"/>
          </a:p>
        </p:txBody>
      </p:sp>
    </p:spTree>
    <p:extLst>
      <p:ext uri="{BB962C8B-B14F-4D97-AF65-F5344CB8AC3E}">
        <p14:creationId xmlns:p14="http://schemas.microsoft.com/office/powerpoint/2010/main" val="22832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the graph, manufacturing has the greatest focus for world bank projects in Africa. Majority of these projects have been aimed at helping African countries take off to manufacturing and reduce overreliance in agriculture. In addition, they are set to reduce unemployment and boost income, which is instrumental in moving Africa forward.</a:t>
            </a:r>
          </a:p>
          <a:p>
            <a:endParaRPr lang="en-KE" dirty="0"/>
          </a:p>
        </p:txBody>
      </p:sp>
      <p:sp>
        <p:nvSpPr>
          <p:cNvPr id="4" name="Slide Number Placeholder 3"/>
          <p:cNvSpPr>
            <a:spLocks noGrp="1"/>
          </p:cNvSpPr>
          <p:nvPr>
            <p:ph type="sldNum" sz="quarter" idx="5"/>
          </p:nvPr>
        </p:nvSpPr>
        <p:spPr/>
        <p:txBody>
          <a:bodyPr/>
          <a:lstStyle/>
          <a:p>
            <a:fld id="{69C971FF-EF28-4195-A575-329446EFAA55}" type="slidenum">
              <a:rPr lang="en-KE" smtClean="0"/>
              <a:t>3</a:t>
            </a:fld>
            <a:endParaRPr lang="en-KE"/>
          </a:p>
        </p:txBody>
      </p:sp>
    </p:spTree>
    <p:extLst>
      <p:ext uri="{BB962C8B-B14F-4D97-AF65-F5344CB8AC3E}">
        <p14:creationId xmlns:p14="http://schemas.microsoft.com/office/powerpoint/2010/main" val="151812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In my opinion, the world bank’s intervention was good for Kenya. This is because had a significant impact in boosting the Kenyan energy sector. The world bank helped jumpstart electricity connectivity through reducing the cost of connecting to the external grid. The project had an impact of connecting over 1 million Kenyans to the grid increasing their access to affordable energy. </a:t>
            </a:r>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13255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Among the current concerns of world bank development and its partners is enhancing the current state of human rights, democracy and governance. This would have a major impact in ensuring free and fair elections as well as promoting other democratic process.  In my opinion, the world bank intervention in Congo failed to achieve its intended results as it does not incorporate training to political parties, which are best positioned to promote democracy in Congo. Similarly, more focus should be in educating citizens on decision on their rights and how to respond to violations through legal institutions, thus encouraging them to participate in politics and advocacy. </a:t>
            </a:r>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64927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In my opinion, the project had a positive impact in improving the investment climate in Lagos state. Lagos is one of the largest states in Nigeria in terms of GDP and improving the state’s investment climate implies opening the country for investors, which is one of the factors critical for Africa’s growth. </a:t>
            </a:r>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200320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The world bank project is a good intervention. This is because Africa remains the most affected continent by the HIV/AIDS pandemic.  Specifically, Botswana has among the most severe prevalence in the world at 24.8%, third highest globally globally(WHO, 2020). The pandemic has affected other sectors critical to the economy that include education. Interventions that aim to reducing the impact of HIV/AIDS are critical to Africa’s growth and future. </a:t>
            </a:r>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78899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The world bank investment in Rwanda is a good intervention for Africa. Energy remains a critical sector for Africa’s development. Investments by the world bank across the energy sector are positioned to have a major impact in Africa’s development. Although the institution has been criticized for attaching conditions to loans advanced to African states, African need sustainable energy to take off to manufacturing economies.</a:t>
            </a:r>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412269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 name="Group 4" descr="Map of Africa"/>
          <p:cNvGrpSpPr/>
          <p:nvPr/>
        </p:nvGrpSpPr>
        <p:grpSpPr bwMode="gray">
          <a:xfrm>
            <a:off x="6189663" y="-10886"/>
            <a:ext cx="5995988" cy="6234113"/>
            <a:chOff x="6189663" y="3175"/>
            <a:chExt cx="5995988" cy="6234113"/>
          </a:xfrm>
        </p:grpSpPr>
        <p:sp>
          <p:nvSpPr>
            <p:cNvPr id="6" name="Freeform 5"/>
            <p:cNvSpPr>
              <a:spLocks/>
            </p:cNvSpPr>
            <p:nvPr/>
          </p:nvSpPr>
          <p:spPr bwMode="gray">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gray">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gray">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gray">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gray">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gray">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gray">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gray">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gray">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gray">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gray">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gray">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gray">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gray">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gray">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gray">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gray">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gray">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gray">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gray">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26"/>
            <p:cNvSpPr>
              <a:spLocks/>
            </p:cNvSpPr>
            <p:nvPr/>
          </p:nvSpPr>
          <p:spPr bwMode="gray">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gray">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gray">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gray">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gray">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gray">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gray">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gray">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gray">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gray">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gray">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gray">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gray">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gray">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gray">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gray">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gray">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gray">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gray">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gray">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gray">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gray">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gray">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gray">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gray">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gray">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gray">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gray">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gray">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gray">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gray">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gray">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gray">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gray">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gray">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gray">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gray">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63"/>
            <p:cNvSpPr>
              <a:spLocks/>
            </p:cNvSpPr>
            <p:nvPr/>
          </p:nvSpPr>
          <p:spPr bwMode="gray">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gray">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gray">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gray">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gray">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gray">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gray">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gray">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gray">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gray">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gray">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gray">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gray">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7" name="Freeform 76"/>
            <p:cNvSpPr>
              <a:spLocks noEditPoints="1"/>
            </p:cNvSpPr>
            <p:nvPr/>
          </p:nvSpPr>
          <p:spPr bwMode="gray">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3/24/2020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3/24/2020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3/24/2020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3/24/2020</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3/24/2020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3/24/2020</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3/24/2020</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3/24/2020</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3/24/2020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3/24/2020</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3/24/2020</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atatopics.worldbank.org/world-development-indicator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worldbank.org/en/region/afr/overview#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World Bank </a:t>
            </a:r>
          </a:p>
        </p:txBody>
      </p:sp>
      <p:sp>
        <p:nvSpPr>
          <p:cNvPr id="3" name="Subtitle 2"/>
          <p:cNvSpPr>
            <a:spLocks noGrp="1"/>
          </p:cNvSpPr>
          <p:nvPr>
            <p:ph type="subTitle" idx="1"/>
          </p:nvPr>
        </p:nvSpPr>
        <p:spPr/>
        <p:txBody>
          <a:bodyPr/>
          <a:lstStyle/>
          <a:p>
            <a:r>
              <a:rPr lang="en-US" dirty="0">
                <a:solidFill>
                  <a:schemeClr val="accent6"/>
                </a:solidFill>
              </a:rPr>
              <a:t>The intercessory savior or antithesis of Africa’s true birthright</a:t>
            </a:r>
          </a:p>
          <a:p>
            <a:r>
              <a:rPr lang="en-US" dirty="0">
                <a:solidFill>
                  <a:schemeClr val="accent6"/>
                </a:solidFill>
              </a:rPr>
              <a:t> </a:t>
            </a:r>
          </a:p>
          <a:p>
            <a:r>
              <a:rPr lang="en-US" dirty="0">
                <a:solidFill>
                  <a:schemeClr val="accent6"/>
                </a:solidFill>
              </a:rPr>
              <a:t>Elaina Cohen</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2FE8-2635-43D8-9F29-C36625B7E56F}"/>
              </a:ext>
            </a:extLst>
          </p:cNvPr>
          <p:cNvSpPr>
            <a:spLocks noGrp="1"/>
          </p:cNvSpPr>
          <p:nvPr>
            <p:ph type="title"/>
          </p:nvPr>
        </p:nvSpPr>
        <p:spPr/>
        <p:txBody>
          <a:bodyPr>
            <a:normAutofit/>
          </a:bodyPr>
          <a:lstStyle/>
          <a:p>
            <a:pPr algn="ctr"/>
            <a:r>
              <a:rPr lang="en-US" dirty="0"/>
              <a:t>Perusal of the world bank in Africa</a:t>
            </a:r>
            <a:endParaRPr lang="en-KE" dirty="0"/>
          </a:p>
        </p:txBody>
      </p:sp>
      <p:sp>
        <p:nvSpPr>
          <p:cNvPr id="3" name="Content Placeholder 2">
            <a:extLst>
              <a:ext uri="{FF2B5EF4-FFF2-40B4-BE49-F238E27FC236}">
                <a16:creationId xmlns:a16="http://schemas.microsoft.com/office/drawing/2014/main" id="{79F73E35-B96F-4488-B029-096CABE3EDE5}"/>
              </a:ext>
            </a:extLst>
          </p:cNvPr>
          <p:cNvSpPr>
            <a:spLocks noGrp="1"/>
          </p:cNvSpPr>
          <p:nvPr>
            <p:ph idx="1"/>
          </p:nvPr>
        </p:nvSpPr>
        <p:spPr/>
        <p:txBody>
          <a:bodyPr/>
          <a:lstStyle/>
          <a:p>
            <a:r>
              <a:rPr lang="en-US" dirty="0"/>
              <a:t>Active portfolio projects as at 2019-618</a:t>
            </a:r>
          </a:p>
          <a:p>
            <a:r>
              <a:rPr lang="en-US" dirty="0"/>
              <a:t>Total amount costs for the projects-$73 billion(world bank, 2019)</a:t>
            </a:r>
          </a:p>
          <a:p>
            <a:r>
              <a:rPr lang="en-US" dirty="0"/>
              <a:t>Key investment areas</a:t>
            </a:r>
          </a:p>
          <a:p>
            <a:pPr lvl="1"/>
            <a:r>
              <a:rPr lang="en-US" dirty="0"/>
              <a:t>Human capital boost</a:t>
            </a:r>
          </a:p>
          <a:p>
            <a:pPr lvl="1"/>
            <a:r>
              <a:rPr lang="en-US" dirty="0"/>
              <a:t>Accelerating digital economy in Africa</a:t>
            </a:r>
          </a:p>
          <a:p>
            <a:pPr lvl="1"/>
            <a:r>
              <a:rPr lang="en-US" dirty="0"/>
              <a:t>Promoting good governance </a:t>
            </a:r>
          </a:p>
          <a:p>
            <a:pPr lvl="1"/>
            <a:r>
              <a:rPr lang="en-US" dirty="0"/>
              <a:t>Increased access to affordable energy</a:t>
            </a:r>
          </a:p>
          <a:p>
            <a:pPr lvl="1"/>
            <a:r>
              <a:rPr lang="en-US" dirty="0"/>
              <a:t>Climate change resilience </a:t>
            </a:r>
          </a:p>
          <a:p>
            <a:pPr lvl="1"/>
            <a:r>
              <a:rPr lang="en-US" dirty="0"/>
              <a:t>Promoting good fiscal policies and financial development (world bank, 2019).</a:t>
            </a:r>
          </a:p>
          <a:p>
            <a:pPr lvl="1"/>
            <a:endParaRPr lang="en-KE" dirty="0"/>
          </a:p>
        </p:txBody>
      </p:sp>
    </p:spTree>
    <p:extLst>
      <p:ext uri="{BB962C8B-B14F-4D97-AF65-F5344CB8AC3E}">
        <p14:creationId xmlns:p14="http://schemas.microsoft.com/office/powerpoint/2010/main" val="376117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93C774-8F86-46EB-8BD8-66A83A16850E}"/>
              </a:ext>
            </a:extLst>
          </p:cNvPr>
          <p:cNvSpPr>
            <a:spLocks noGrp="1"/>
          </p:cNvSpPr>
          <p:nvPr>
            <p:ph type="body" sz="half" idx="2"/>
          </p:nvPr>
        </p:nvSpPr>
        <p:spPr>
          <a:xfrm>
            <a:off x="329698" y="1893332"/>
            <a:ext cx="4267201" cy="4659868"/>
          </a:xfrm>
        </p:spPr>
        <p:txBody>
          <a:bodyPr>
            <a:noAutofit/>
          </a:bodyPr>
          <a:lstStyle/>
          <a:p>
            <a:pPr marL="285750" indent="-285750">
              <a:buFont typeface="Arial" panose="020B0604020202020204" pitchFamily="34" charset="0"/>
              <a:buChar char="•"/>
            </a:pPr>
            <a:r>
              <a:rPr lang="en-US" sz="2200" dirty="0"/>
              <a:t>world bank development indicators for sub-Saharan Africa on manufacturing, insurance &amp; finance and ICT between 2014-2018.</a:t>
            </a:r>
          </a:p>
          <a:p>
            <a:pPr marL="285750" indent="-285750">
              <a:buFont typeface="Arial" panose="020B0604020202020204" pitchFamily="34" charset="0"/>
              <a:buChar char="•"/>
            </a:pPr>
            <a:r>
              <a:rPr lang="en-US" sz="2200" dirty="0"/>
              <a:t>Critics on world bank programs in Africa argue that infrastructure alone cannot address pertinent African problems such as poverty</a:t>
            </a:r>
          </a:p>
          <a:p>
            <a:pPr marL="285750" indent="-285750">
              <a:buFont typeface="Arial" panose="020B0604020202020204" pitchFamily="34" charset="0"/>
              <a:buChar char="•"/>
            </a:pPr>
            <a:r>
              <a:rPr lang="en-US" sz="2200" dirty="0"/>
              <a:t>Data source : </a:t>
            </a:r>
            <a:r>
              <a:rPr lang="en-US" sz="2200" dirty="0">
                <a:solidFill>
                  <a:srgbClr val="C00000"/>
                </a:solidFill>
                <a:hlinkClick r:id="rId3">
                  <a:extLst>
                    <a:ext uri="{A12FA001-AC4F-418D-AE19-62706E023703}">
                      <ahyp:hlinkClr xmlns:ahyp="http://schemas.microsoft.com/office/drawing/2018/hyperlinkcolor" val="tx"/>
                    </a:ext>
                  </a:extLst>
                </a:hlinkClick>
              </a:rPr>
              <a:t>http://datatopics.worldbank.org/world-development-indicators/</a:t>
            </a:r>
            <a:endParaRPr lang="en-US" sz="2200" dirty="0">
              <a:solidFill>
                <a:srgbClr val="C00000"/>
              </a:solidFill>
            </a:endParaRPr>
          </a:p>
        </p:txBody>
      </p:sp>
      <p:graphicFrame>
        <p:nvGraphicFramePr>
          <p:cNvPr id="5" name="Picture Placeholder 4">
            <a:extLst>
              <a:ext uri="{FF2B5EF4-FFF2-40B4-BE49-F238E27FC236}">
                <a16:creationId xmlns:a16="http://schemas.microsoft.com/office/drawing/2014/main" id="{483B1C20-7E9D-48AE-8B19-B45D5F6EFD9E}"/>
              </a:ext>
            </a:extLst>
          </p:cNvPr>
          <p:cNvGraphicFramePr>
            <a:graphicFrameLocks noGrp="1"/>
          </p:cNvGraphicFramePr>
          <p:nvPr>
            <p:ph type="pic" idx="1"/>
            <p:extLst>
              <p:ext uri="{D42A27DB-BD31-4B8C-83A1-F6EECF244321}">
                <p14:modId xmlns:p14="http://schemas.microsoft.com/office/powerpoint/2010/main" val="3880143596"/>
              </p:ext>
            </p:extLst>
          </p:nvPr>
        </p:nvGraphicFramePr>
        <p:xfrm>
          <a:off x="5332412" y="381000"/>
          <a:ext cx="6553201" cy="61722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1C5F2411-B1AC-428C-AE90-8CD5DAF8DC44}"/>
              </a:ext>
            </a:extLst>
          </p:cNvPr>
          <p:cNvSpPr/>
          <p:nvPr/>
        </p:nvSpPr>
        <p:spPr>
          <a:xfrm>
            <a:off x="344152" y="1524000"/>
            <a:ext cx="3912687" cy="369332"/>
          </a:xfrm>
          <a:prstGeom prst="rect">
            <a:avLst/>
          </a:prstGeom>
        </p:spPr>
        <p:txBody>
          <a:bodyPr wrap="square">
            <a:spAutoFit/>
          </a:bodyPr>
          <a:lstStyle/>
          <a:p>
            <a:r>
              <a:rPr lang="en-US" dirty="0"/>
              <a:t>world bank projects in Africa</a:t>
            </a:r>
            <a:endParaRPr lang="en-KE" dirty="0"/>
          </a:p>
        </p:txBody>
      </p:sp>
    </p:spTree>
    <p:extLst>
      <p:ext uri="{BB962C8B-B14F-4D97-AF65-F5344CB8AC3E}">
        <p14:creationId xmlns:p14="http://schemas.microsoft.com/office/powerpoint/2010/main" val="200534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401944"/>
            <a:ext cx="9753600" cy="838200"/>
          </a:xfrm>
        </p:spPr>
        <p:txBody>
          <a:bodyPr>
            <a:normAutofit/>
          </a:bodyPr>
          <a:lstStyle/>
          <a:p>
            <a:pPr algn="ctr"/>
            <a:r>
              <a:rPr lang="en-US" dirty="0"/>
              <a:t>Electricity Expansion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255491916"/>
              </p:ext>
            </p:extLst>
          </p:nvPr>
        </p:nvGraphicFramePr>
        <p:xfrm>
          <a:off x="303212" y="4868862"/>
          <a:ext cx="5013534" cy="1714500"/>
        </p:xfrm>
        <a:graphic>
          <a:graphicData uri="http://schemas.openxmlformats.org/drawingml/2006/table">
            <a:tbl>
              <a:tblPr firstRow="1" bandRow="1">
                <a:tableStyleId>{073A0DAA-6AF3-43AB-8588-CEC1D06C72B9}</a:tableStyleId>
              </a:tblPr>
              <a:tblGrid>
                <a:gridCol w="1671178">
                  <a:extLst>
                    <a:ext uri="{9D8B030D-6E8A-4147-A177-3AD203B41FA5}">
                      <a16:colId xmlns:a16="http://schemas.microsoft.com/office/drawing/2014/main" val="20000"/>
                    </a:ext>
                  </a:extLst>
                </a:gridCol>
                <a:gridCol w="1671178">
                  <a:extLst>
                    <a:ext uri="{9D8B030D-6E8A-4147-A177-3AD203B41FA5}">
                      <a16:colId xmlns:a16="http://schemas.microsoft.com/office/drawing/2014/main" val="20001"/>
                    </a:ext>
                  </a:extLst>
                </a:gridCol>
                <a:gridCol w="1671178">
                  <a:extLst>
                    <a:ext uri="{9D8B030D-6E8A-4147-A177-3AD203B41FA5}">
                      <a16:colId xmlns:a16="http://schemas.microsoft.com/office/drawing/2014/main" val="20002"/>
                    </a:ext>
                  </a:extLst>
                </a:gridCol>
              </a:tblGrid>
              <a:tr h="800100">
                <a:tc>
                  <a:txBody>
                    <a:bodyPr/>
                    <a:lstStyle/>
                    <a:p>
                      <a:r>
                        <a:rPr lang="en-US" dirty="0"/>
                        <a:t>Timeline</a:t>
                      </a:r>
                    </a:p>
                  </a:txBody>
                  <a:tcPr anchor="ctr"/>
                </a:tc>
                <a:tc>
                  <a:txBody>
                    <a:bodyPr/>
                    <a:lstStyle/>
                    <a:p>
                      <a:pPr algn="ctr"/>
                      <a:r>
                        <a:rPr lang="en-US" dirty="0"/>
                        <a:t>Total Project amount </a:t>
                      </a:r>
                    </a:p>
                  </a:txBody>
                  <a:tcPr anchor="ctr"/>
                </a:tc>
                <a:tc>
                  <a:txBody>
                    <a:bodyPr/>
                    <a:lstStyle/>
                    <a:p>
                      <a:pPr algn="ctr"/>
                      <a:r>
                        <a:rPr lang="en-US" dirty="0"/>
                        <a:t>Amount committed </a:t>
                      </a:r>
                    </a:p>
                  </a:txBody>
                  <a:tcPr anchor="ctr"/>
                </a:tc>
                <a:extLst>
                  <a:ext uri="{0D108BD9-81ED-4DB2-BD59-A6C34878D82A}">
                    <a16:rowId xmlns:a16="http://schemas.microsoft.com/office/drawing/2014/main" val="10000"/>
                  </a:ext>
                </a:extLst>
              </a:tr>
              <a:tr h="800100">
                <a:tc>
                  <a:txBody>
                    <a:bodyPr/>
                    <a:lstStyle/>
                    <a:p>
                      <a:r>
                        <a:rPr lang="en-US" dirty="0"/>
                        <a:t>May 2010- December 2017</a:t>
                      </a:r>
                    </a:p>
                  </a:txBody>
                  <a:tcPr anchor="ctr"/>
                </a:tc>
                <a:tc>
                  <a:txBody>
                    <a:bodyPr/>
                    <a:lstStyle/>
                    <a:p>
                      <a:pPr algn="ctr"/>
                      <a:r>
                        <a:rPr lang="en-US" dirty="0"/>
                        <a:t>$1390.65 million</a:t>
                      </a:r>
                    </a:p>
                  </a:txBody>
                  <a:tcPr anchor="ctr"/>
                </a:tc>
                <a:tc>
                  <a:txBody>
                    <a:bodyPr/>
                    <a:lstStyle/>
                    <a:p>
                      <a:pPr algn="ctr"/>
                      <a:r>
                        <a:rPr lang="en-US" dirty="0"/>
                        <a:t>$330 million</a:t>
                      </a:r>
                    </a:p>
                  </a:txBody>
                  <a:tcPr anchor="ctr"/>
                </a:tc>
                <a:extLst>
                  <a:ext uri="{0D108BD9-81ED-4DB2-BD59-A6C34878D82A}">
                    <a16:rowId xmlns:a16="http://schemas.microsoft.com/office/drawing/2014/main" val="10001"/>
                  </a:ext>
                </a:extLst>
              </a:tr>
            </a:tbl>
          </a:graphicData>
        </a:graphic>
      </p:graphicFrame>
      <p:sp>
        <p:nvSpPr>
          <p:cNvPr id="5" name="Content Placeholder 4"/>
          <p:cNvSpPr>
            <a:spLocks noGrp="1"/>
          </p:cNvSpPr>
          <p:nvPr>
            <p:ph sz="half" idx="2"/>
          </p:nvPr>
        </p:nvSpPr>
        <p:spPr>
          <a:xfrm>
            <a:off x="5637212" y="1600200"/>
            <a:ext cx="4861134" cy="4724400"/>
          </a:xfrm>
        </p:spPr>
        <p:txBody>
          <a:bodyPr>
            <a:normAutofit fontScale="92500"/>
          </a:bodyPr>
          <a:lstStyle/>
          <a:p>
            <a:r>
              <a:rPr lang="en-US" dirty="0"/>
              <a:t>Country: Kenya </a:t>
            </a:r>
          </a:p>
          <a:p>
            <a:r>
              <a:rPr lang="en-US" dirty="0"/>
              <a:t>Project Objective: To increase electricity supply efficiency, capacity and quality in rural urban and rural areas.</a:t>
            </a:r>
          </a:p>
          <a:p>
            <a:r>
              <a:rPr lang="en-US" dirty="0"/>
              <a:t>Project impact: More than 1.07 million people connected to the grid as of June 2015(world bank, 2017).</a:t>
            </a:r>
          </a:p>
          <a:p>
            <a:r>
              <a:rPr lang="en-US" dirty="0"/>
              <a:t>Project link: </a:t>
            </a:r>
            <a:r>
              <a:rPr lang="en-US" dirty="0">
                <a:solidFill>
                  <a:srgbClr val="C00000"/>
                </a:solidFill>
              </a:rPr>
              <a:t>https://projects.worldbank.org/en/projects-operations/project-detail/P103037</a:t>
            </a:r>
          </a:p>
        </p:txBody>
      </p:sp>
      <p:pic>
        <p:nvPicPr>
          <p:cNvPr id="2" name="Picture 1">
            <a:extLst>
              <a:ext uri="{FF2B5EF4-FFF2-40B4-BE49-F238E27FC236}">
                <a16:creationId xmlns:a16="http://schemas.microsoft.com/office/drawing/2014/main" id="{A0305EB6-C506-4363-884A-9FB65F2CEF1A}"/>
              </a:ext>
            </a:extLst>
          </p:cNvPr>
          <p:cNvPicPr>
            <a:picLocks noChangeAspect="1"/>
          </p:cNvPicPr>
          <p:nvPr/>
        </p:nvPicPr>
        <p:blipFill>
          <a:blip r:embed="rId3"/>
          <a:stretch>
            <a:fillRect/>
          </a:stretch>
        </p:blipFill>
        <p:spPr>
          <a:xfrm>
            <a:off x="303212" y="1332386"/>
            <a:ext cx="5013534" cy="3362325"/>
          </a:xfrm>
          <a:prstGeom prst="rect">
            <a:avLst/>
          </a:prstGeom>
        </p:spPr>
      </p:pic>
    </p:spTree>
    <p:extLst>
      <p:ext uri="{BB962C8B-B14F-4D97-AF65-F5344CB8AC3E}">
        <p14:creationId xmlns:p14="http://schemas.microsoft.com/office/powerpoint/2010/main" val="228968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401944"/>
            <a:ext cx="9753600" cy="838200"/>
          </a:xfrm>
        </p:spPr>
        <p:txBody>
          <a:bodyPr>
            <a:normAutofit/>
          </a:bodyPr>
          <a:lstStyle/>
          <a:p>
            <a:pPr algn="ctr"/>
            <a:r>
              <a:rPr lang="en-US" dirty="0"/>
              <a:t>Governance II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018172490"/>
              </p:ext>
            </p:extLst>
          </p:nvPr>
        </p:nvGraphicFramePr>
        <p:xfrm>
          <a:off x="303212" y="4868862"/>
          <a:ext cx="5013534" cy="1600200"/>
        </p:xfrm>
        <a:graphic>
          <a:graphicData uri="http://schemas.openxmlformats.org/drawingml/2006/table">
            <a:tbl>
              <a:tblPr firstRow="1" bandRow="1">
                <a:tableStyleId>{073A0DAA-6AF3-43AB-8588-CEC1D06C72B9}</a:tableStyleId>
              </a:tblPr>
              <a:tblGrid>
                <a:gridCol w="1671178">
                  <a:extLst>
                    <a:ext uri="{9D8B030D-6E8A-4147-A177-3AD203B41FA5}">
                      <a16:colId xmlns:a16="http://schemas.microsoft.com/office/drawing/2014/main" val="20000"/>
                    </a:ext>
                  </a:extLst>
                </a:gridCol>
                <a:gridCol w="1671178">
                  <a:extLst>
                    <a:ext uri="{9D8B030D-6E8A-4147-A177-3AD203B41FA5}">
                      <a16:colId xmlns:a16="http://schemas.microsoft.com/office/drawing/2014/main" val="20001"/>
                    </a:ext>
                  </a:extLst>
                </a:gridCol>
                <a:gridCol w="1671178">
                  <a:extLst>
                    <a:ext uri="{9D8B030D-6E8A-4147-A177-3AD203B41FA5}">
                      <a16:colId xmlns:a16="http://schemas.microsoft.com/office/drawing/2014/main" val="20002"/>
                    </a:ext>
                  </a:extLst>
                </a:gridCol>
              </a:tblGrid>
              <a:tr h="800100">
                <a:tc>
                  <a:txBody>
                    <a:bodyPr/>
                    <a:lstStyle/>
                    <a:p>
                      <a:r>
                        <a:rPr lang="en-US" dirty="0"/>
                        <a:t>Timeline</a:t>
                      </a:r>
                    </a:p>
                  </a:txBody>
                  <a:tcPr anchor="ctr"/>
                </a:tc>
                <a:tc>
                  <a:txBody>
                    <a:bodyPr/>
                    <a:lstStyle/>
                    <a:p>
                      <a:pPr algn="ctr"/>
                      <a:r>
                        <a:rPr lang="en-US" dirty="0"/>
                        <a:t>Total Project amount </a:t>
                      </a:r>
                    </a:p>
                  </a:txBody>
                  <a:tcPr anchor="ctr"/>
                </a:tc>
                <a:tc>
                  <a:txBody>
                    <a:bodyPr/>
                    <a:lstStyle/>
                    <a:p>
                      <a:pPr algn="ctr"/>
                      <a:r>
                        <a:rPr lang="en-US" dirty="0"/>
                        <a:t>Amount committed </a:t>
                      </a:r>
                    </a:p>
                  </a:txBody>
                  <a:tcPr anchor="ctr"/>
                </a:tc>
                <a:extLst>
                  <a:ext uri="{0D108BD9-81ED-4DB2-BD59-A6C34878D82A}">
                    <a16:rowId xmlns:a16="http://schemas.microsoft.com/office/drawing/2014/main" val="10000"/>
                  </a:ext>
                </a:extLst>
              </a:tr>
              <a:tr h="800100">
                <a:tc>
                  <a:txBody>
                    <a:bodyPr/>
                    <a:lstStyle/>
                    <a:p>
                      <a:r>
                        <a:rPr lang="en-US" dirty="0"/>
                        <a:t>May 2013- date</a:t>
                      </a:r>
                    </a:p>
                  </a:txBody>
                  <a:tcPr anchor="ctr"/>
                </a:tc>
                <a:tc>
                  <a:txBody>
                    <a:bodyPr/>
                    <a:lstStyle/>
                    <a:p>
                      <a:pPr algn="ctr"/>
                      <a:r>
                        <a:rPr lang="en-US" dirty="0"/>
                        <a:t>$66.95 million</a:t>
                      </a:r>
                    </a:p>
                  </a:txBody>
                  <a:tcPr anchor="ctr"/>
                </a:tc>
                <a:tc>
                  <a:txBody>
                    <a:bodyPr/>
                    <a:lstStyle/>
                    <a:p>
                      <a:pPr algn="ctr"/>
                      <a:r>
                        <a:rPr lang="en-US" dirty="0"/>
                        <a:t>$66.95 million</a:t>
                      </a:r>
                    </a:p>
                  </a:txBody>
                  <a:tcPr anchor="ctr"/>
                </a:tc>
                <a:extLst>
                  <a:ext uri="{0D108BD9-81ED-4DB2-BD59-A6C34878D82A}">
                    <a16:rowId xmlns:a16="http://schemas.microsoft.com/office/drawing/2014/main" val="10001"/>
                  </a:ext>
                </a:extLst>
              </a:tr>
            </a:tbl>
          </a:graphicData>
        </a:graphic>
      </p:graphicFrame>
      <p:sp>
        <p:nvSpPr>
          <p:cNvPr id="5" name="Content Placeholder 4"/>
          <p:cNvSpPr>
            <a:spLocks noGrp="1"/>
          </p:cNvSpPr>
          <p:nvPr>
            <p:ph sz="half" idx="2"/>
          </p:nvPr>
        </p:nvSpPr>
        <p:spPr>
          <a:xfrm>
            <a:off x="5789612" y="1600200"/>
            <a:ext cx="4708734" cy="4724400"/>
          </a:xfrm>
        </p:spPr>
        <p:txBody>
          <a:bodyPr>
            <a:normAutofit fontScale="92500" lnSpcReduction="20000"/>
          </a:bodyPr>
          <a:lstStyle/>
          <a:p>
            <a:r>
              <a:rPr lang="en-US" dirty="0"/>
              <a:t>Country: Democratic Republic of Congo </a:t>
            </a:r>
          </a:p>
          <a:p>
            <a:r>
              <a:rPr lang="en-US" dirty="0"/>
              <a:t>Project Objective: To enhance governance capacity in human resource management and public finance. Support decentralization of administration.</a:t>
            </a:r>
          </a:p>
          <a:p>
            <a:r>
              <a:rPr lang="en-US" dirty="0"/>
              <a:t>Project impact: No data exists on the project results/outcome </a:t>
            </a:r>
          </a:p>
          <a:p>
            <a:r>
              <a:rPr lang="en-US" dirty="0"/>
              <a:t>Project link: </a:t>
            </a:r>
            <a:r>
              <a:rPr lang="en-US" dirty="0">
                <a:solidFill>
                  <a:srgbClr val="C00000"/>
                </a:solidFill>
              </a:rPr>
              <a:t>https://projects.worldbank.org/en/projects-operations/project-detail/P103037</a:t>
            </a:r>
          </a:p>
        </p:txBody>
      </p:sp>
      <p:pic>
        <p:nvPicPr>
          <p:cNvPr id="3" name="Picture 2">
            <a:extLst>
              <a:ext uri="{FF2B5EF4-FFF2-40B4-BE49-F238E27FC236}">
                <a16:creationId xmlns:a16="http://schemas.microsoft.com/office/drawing/2014/main" id="{9F5C1D21-FFA8-43FA-814E-9B59B97DA660}"/>
              </a:ext>
            </a:extLst>
          </p:cNvPr>
          <p:cNvPicPr>
            <a:picLocks noChangeAspect="1"/>
          </p:cNvPicPr>
          <p:nvPr/>
        </p:nvPicPr>
        <p:blipFill>
          <a:blip r:embed="rId3"/>
          <a:stretch>
            <a:fillRect/>
          </a:stretch>
        </p:blipFill>
        <p:spPr>
          <a:xfrm>
            <a:off x="303212" y="1340003"/>
            <a:ext cx="5013534" cy="3429000"/>
          </a:xfrm>
          <a:prstGeom prst="rect">
            <a:avLst/>
          </a:prstGeom>
        </p:spPr>
      </p:pic>
    </p:spTree>
    <p:extLst>
      <p:ext uri="{BB962C8B-B14F-4D97-AF65-F5344CB8AC3E}">
        <p14:creationId xmlns:p14="http://schemas.microsoft.com/office/powerpoint/2010/main" val="26073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388937"/>
            <a:ext cx="10668000" cy="1007787"/>
          </a:xfrm>
        </p:spPr>
        <p:txBody>
          <a:bodyPr>
            <a:normAutofit fontScale="90000"/>
          </a:bodyPr>
          <a:lstStyle/>
          <a:p>
            <a:pPr algn="ctr"/>
            <a:br>
              <a:rPr lang="en-US" dirty="0"/>
            </a:br>
            <a:br>
              <a:rPr lang="en-US" dirty="0"/>
            </a:br>
            <a:r>
              <a:rPr lang="en-US" dirty="0"/>
              <a:t>Third Lagos State Development Policy Operation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010611736"/>
              </p:ext>
            </p:extLst>
          </p:nvPr>
        </p:nvGraphicFramePr>
        <p:xfrm>
          <a:off x="303213" y="4868862"/>
          <a:ext cx="4708734" cy="1633756"/>
        </p:xfrm>
        <a:graphic>
          <a:graphicData uri="http://schemas.openxmlformats.org/drawingml/2006/table">
            <a:tbl>
              <a:tblPr firstRow="1" bandRow="1">
                <a:tableStyleId>{073A0DAA-6AF3-43AB-8588-CEC1D06C72B9}</a:tableStyleId>
              </a:tblPr>
              <a:tblGrid>
                <a:gridCol w="1569578">
                  <a:extLst>
                    <a:ext uri="{9D8B030D-6E8A-4147-A177-3AD203B41FA5}">
                      <a16:colId xmlns:a16="http://schemas.microsoft.com/office/drawing/2014/main" val="20000"/>
                    </a:ext>
                  </a:extLst>
                </a:gridCol>
                <a:gridCol w="1569578">
                  <a:extLst>
                    <a:ext uri="{9D8B030D-6E8A-4147-A177-3AD203B41FA5}">
                      <a16:colId xmlns:a16="http://schemas.microsoft.com/office/drawing/2014/main" val="20001"/>
                    </a:ext>
                  </a:extLst>
                </a:gridCol>
                <a:gridCol w="1569578">
                  <a:extLst>
                    <a:ext uri="{9D8B030D-6E8A-4147-A177-3AD203B41FA5}">
                      <a16:colId xmlns:a16="http://schemas.microsoft.com/office/drawing/2014/main" val="20002"/>
                    </a:ext>
                  </a:extLst>
                </a:gridCol>
              </a:tblGrid>
              <a:tr h="719356">
                <a:tc>
                  <a:txBody>
                    <a:bodyPr/>
                    <a:lstStyle/>
                    <a:p>
                      <a:r>
                        <a:rPr lang="en-US" dirty="0"/>
                        <a:t>Timeline</a:t>
                      </a:r>
                    </a:p>
                  </a:txBody>
                  <a:tcPr anchor="ctr"/>
                </a:tc>
                <a:tc>
                  <a:txBody>
                    <a:bodyPr/>
                    <a:lstStyle/>
                    <a:p>
                      <a:pPr algn="ctr"/>
                      <a:r>
                        <a:rPr lang="en-US" dirty="0"/>
                        <a:t>Total Project amount </a:t>
                      </a:r>
                    </a:p>
                  </a:txBody>
                  <a:tcPr anchor="ctr"/>
                </a:tc>
                <a:tc>
                  <a:txBody>
                    <a:bodyPr/>
                    <a:lstStyle/>
                    <a:p>
                      <a:pPr algn="ctr"/>
                      <a:r>
                        <a:rPr lang="en-US" dirty="0"/>
                        <a:t>Amount committed </a:t>
                      </a:r>
                    </a:p>
                  </a:txBody>
                  <a:tcPr anchor="ctr"/>
                </a:tc>
                <a:extLst>
                  <a:ext uri="{0D108BD9-81ED-4DB2-BD59-A6C34878D82A}">
                    <a16:rowId xmlns:a16="http://schemas.microsoft.com/office/drawing/2014/main" val="10000"/>
                  </a:ext>
                </a:extLst>
              </a:tr>
              <a:tr h="880845">
                <a:tc>
                  <a:txBody>
                    <a:bodyPr/>
                    <a:lstStyle/>
                    <a:p>
                      <a:r>
                        <a:rPr lang="en-US" dirty="0"/>
                        <a:t>June  2015- December 2016</a:t>
                      </a:r>
                    </a:p>
                  </a:txBody>
                  <a:tcPr anchor="ctr"/>
                </a:tc>
                <a:tc>
                  <a:txBody>
                    <a:bodyPr/>
                    <a:lstStyle/>
                    <a:p>
                      <a:pPr algn="ctr"/>
                      <a:r>
                        <a:rPr lang="en-US" dirty="0"/>
                        <a:t>$200 million</a:t>
                      </a:r>
                    </a:p>
                  </a:txBody>
                  <a:tcPr anchor="ctr"/>
                </a:tc>
                <a:tc>
                  <a:txBody>
                    <a:bodyPr/>
                    <a:lstStyle/>
                    <a:p>
                      <a:pPr algn="ctr"/>
                      <a:r>
                        <a:rPr lang="en-US" dirty="0"/>
                        <a:t>$200 million</a:t>
                      </a:r>
                    </a:p>
                  </a:txBody>
                  <a:tcPr anchor="ctr"/>
                </a:tc>
                <a:extLst>
                  <a:ext uri="{0D108BD9-81ED-4DB2-BD59-A6C34878D82A}">
                    <a16:rowId xmlns:a16="http://schemas.microsoft.com/office/drawing/2014/main" val="10001"/>
                  </a:ext>
                </a:extLst>
              </a:tr>
            </a:tbl>
          </a:graphicData>
        </a:graphic>
      </p:graphicFrame>
      <p:sp>
        <p:nvSpPr>
          <p:cNvPr id="5" name="Content Placeholder 4"/>
          <p:cNvSpPr>
            <a:spLocks noGrp="1"/>
          </p:cNvSpPr>
          <p:nvPr>
            <p:ph sz="half" idx="2"/>
          </p:nvPr>
        </p:nvSpPr>
        <p:spPr>
          <a:xfrm>
            <a:off x="5484812" y="1600200"/>
            <a:ext cx="5638800" cy="4724400"/>
          </a:xfrm>
        </p:spPr>
        <p:txBody>
          <a:bodyPr>
            <a:normAutofit fontScale="85000" lnSpcReduction="10000"/>
          </a:bodyPr>
          <a:lstStyle/>
          <a:p>
            <a:r>
              <a:rPr lang="en-US" dirty="0"/>
              <a:t>Country: Nigeria</a:t>
            </a:r>
          </a:p>
          <a:p>
            <a:r>
              <a:rPr lang="en-US" dirty="0"/>
              <a:t>Policy Objective: Support the government of Lagos state in improving investment climate and public finance</a:t>
            </a:r>
          </a:p>
          <a:p>
            <a:r>
              <a:rPr lang="en-US" dirty="0"/>
              <a:t>Project impact: Lagos state attained a fiscal surplus of 0.09% from a fiscal deficit of 0.38% of GDP between 2013 to 2015(World bank, 2016).</a:t>
            </a:r>
          </a:p>
          <a:p>
            <a:r>
              <a:rPr lang="en-US" dirty="0"/>
              <a:t>State reported increased transparency to reporting fiscal risks to state budget.</a:t>
            </a:r>
          </a:p>
          <a:p>
            <a:r>
              <a:rPr lang="en-US" dirty="0"/>
              <a:t>Policy link: </a:t>
            </a:r>
            <a:r>
              <a:rPr lang="en-US" dirty="0">
                <a:solidFill>
                  <a:srgbClr val="C00000"/>
                </a:solidFill>
              </a:rPr>
              <a:t>https://projects.worldbank.org/en/projects-operations/project-detail/P151947</a:t>
            </a:r>
          </a:p>
        </p:txBody>
      </p:sp>
      <p:pic>
        <p:nvPicPr>
          <p:cNvPr id="2" name="Picture 1">
            <a:extLst>
              <a:ext uri="{FF2B5EF4-FFF2-40B4-BE49-F238E27FC236}">
                <a16:creationId xmlns:a16="http://schemas.microsoft.com/office/drawing/2014/main" id="{5A17CE99-1CB7-4794-95EC-A5F083188720}"/>
              </a:ext>
            </a:extLst>
          </p:cNvPr>
          <p:cNvPicPr>
            <a:picLocks noChangeAspect="1"/>
          </p:cNvPicPr>
          <p:nvPr/>
        </p:nvPicPr>
        <p:blipFill>
          <a:blip r:embed="rId3"/>
          <a:stretch>
            <a:fillRect/>
          </a:stretch>
        </p:blipFill>
        <p:spPr>
          <a:xfrm>
            <a:off x="26486" y="1396724"/>
            <a:ext cx="5166790" cy="3588932"/>
          </a:xfrm>
          <a:prstGeom prst="rect">
            <a:avLst/>
          </a:prstGeom>
        </p:spPr>
      </p:pic>
    </p:spTree>
    <p:extLst>
      <p:ext uri="{BB962C8B-B14F-4D97-AF65-F5344CB8AC3E}">
        <p14:creationId xmlns:p14="http://schemas.microsoft.com/office/powerpoint/2010/main" val="278045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401943"/>
            <a:ext cx="9753600" cy="994781"/>
          </a:xfrm>
        </p:spPr>
        <p:txBody>
          <a:bodyPr>
            <a:normAutofit fontScale="90000"/>
          </a:bodyPr>
          <a:lstStyle/>
          <a:p>
            <a:pPr algn="ctr"/>
            <a:r>
              <a:rPr lang="en-US" dirty="0"/>
              <a:t>National HIV/AIDS Prevention Support Project</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211417414"/>
              </p:ext>
            </p:extLst>
          </p:nvPr>
        </p:nvGraphicFramePr>
        <p:xfrm>
          <a:off x="303212" y="4868862"/>
          <a:ext cx="5013534" cy="1600200"/>
        </p:xfrm>
        <a:graphic>
          <a:graphicData uri="http://schemas.openxmlformats.org/drawingml/2006/table">
            <a:tbl>
              <a:tblPr firstRow="1" bandRow="1">
                <a:tableStyleId>{073A0DAA-6AF3-43AB-8588-CEC1D06C72B9}</a:tableStyleId>
              </a:tblPr>
              <a:tblGrid>
                <a:gridCol w="1671178">
                  <a:extLst>
                    <a:ext uri="{9D8B030D-6E8A-4147-A177-3AD203B41FA5}">
                      <a16:colId xmlns:a16="http://schemas.microsoft.com/office/drawing/2014/main" val="20000"/>
                    </a:ext>
                  </a:extLst>
                </a:gridCol>
                <a:gridCol w="1671178">
                  <a:extLst>
                    <a:ext uri="{9D8B030D-6E8A-4147-A177-3AD203B41FA5}">
                      <a16:colId xmlns:a16="http://schemas.microsoft.com/office/drawing/2014/main" val="20001"/>
                    </a:ext>
                  </a:extLst>
                </a:gridCol>
                <a:gridCol w="1671178">
                  <a:extLst>
                    <a:ext uri="{9D8B030D-6E8A-4147-A177-3AD203B41FA5}">
                      <a16:colId xmlns:a16="http://schemas.microsoft.com/office/drawing/2014/main" val="20002"/>
                    </a:ext>
                  </a:extLst>
                </a:gridCol>
              </a:tblGrid>
              <a:tr h="800100">
                <a:tc>
                  <a:txBody>
                    <a:bodyPr/>
                    <a:lstStyle/>
                    <a:p>
                      <a:r>
                        <a:rPr lang="en-US" dirty="0"/>
                        <a:t>Timeline</a:t>
                      </a:r>
                    </a:p>
                  </a:txBody>
                  <a:tcPr anchor="ctr"/>
                </a:tc>
                <a:tc>
                  <a:txBody>
                    <a:bodyPr/>
                    <a:lstStyle/>
                    <a:p>
                      <a:pPr algn="ctr"/>
                      <a:r>
                        <a:rPr lang="en-US" dirty="0"/>
                        <a:t>Total Project amount </a:t>
                      </a:r>
                    </a:p>
                  </a:txBody>
                  <a:tcPr anchor="ctr"/>
                </a:tc>
                <a:tc>
                  <a:txBody>
                    <a:bodyPr/>
                    <a:lstStyle/>
                    <a:p>
                      <a:pPr algn="ctr"/>
                      <a:r>
                        <a:rPr lang="en-US" dirty="0"/>
                        <a:t>Amount committed </a:t>
                      </a:r>
                    </a:p>
                  </a:txBody>
                  <a:tcPr anchor="ctr"/>
                </a:tc>
                <a:extLst>
                  <a:ext uri="{0D108BD9-81ED-4DB2-BD59-A6C34878D82A}">
                    <a16:rowId xmlns:a16="http://schemas.microsoft.com/office/drawing/2014/main" val="10000"/>
                  </a:ext>
                </a:extLst>
              </a:tr>
              <a:tr h="800100">
                <a:tc>
                  <a:txBody>
                    <a:bodyPr/>
                    <a:lstStyle/>
                    <a:p>
                      <a:r>
                        <a:rPr lang="en-US" dirty="0"/>
                        <a:t>July 2008 - march 2015</a:t>
                      </a:r>
                    </a:p>
                  </a:txBody>
                  <a:tcPr anchor="ctr"/>
                </a:tc>
                <a:tc>
                  <a:txBody>
                    <a:bodyPr/>
                    <a:lstStyle/>
                    <a:p>
                      <a:pPr algn="ctr"/>
                      <a:r>
                        <a:rPr lang="en-US" dirty="0"/>
                        <a:t>$50 million</a:t>
                      </a:r>
                    </a:p>
                  </a:txBody>
                  <a:tcPr anchor="ctr"/>
                </a:tc>
                <a:tc>
                  <a:txBody>
                    <a:bodyPr/>
                    <a:lstStyle/>
                    <a:p>
                      <a:pPr algn="ctr"/>
                      <a:r>
                        <a:rPr lang="en-US" dirty="0"/>
                        <a:t>$50 million</a:t>
                      </a:r>
                    </a:p>
                  </a:txBody>
                  <a:tcPr anchor="ctr"/>
                </a:tc>
                <a:extLst>
                  <a:ext uri="{0D108BD9-81ED-4DB2-BD59-A6C34878D82A}">
                    <a16:rowId xmlns:a16="http://schemas.microsoft.com/office/drawing/2014/main" val="10001"/>
                  </a:ext>
                </a:extLst>
              </a:tr>
            </a:tbl>
          </a:graphicData>
        </a:graphic>
      </p:graphicFrame>
      <p:sp>
        <p:nvSpPr>
          <p:cNvPr id="5" name="Content Placeholder 4"/>
          <p:cNvSpPr>
            <a:spLocks noGrp="1"/>
          </p:cNvSpPr>
          <p:nvPr>
            <p:ph sz="half" idx="2"/>
          </p:nvPr>
        </p:nvSpPr>
        <p:spPr>
          <a:xfrm>
            <a:off x="5789612" y="1600199"/>
            <a:ext cx="5181600" cy="4855857"/>
          </a:xfrm>
        </p:spPr>
        <p:txBody>
          <a:bodyPr>
            <a:normAutofit fontScale="70000" lnSpcReduction="20000"/>
          </a:bodyPr>
          <a:lstStyle/>
          <a:p>
            <a:r>
              <a:rPr lang="en-US" dirty="0"/>
              <a:t>Country: Botswana</a:t>
            </a:r>
          </a:p>
          <a:p>
            <a:r>
              <a:rPr lang="en-US" dirty="0"/>
              <a:t>Project Objective:  Assist the government of Botswana in prevention and management of HIV/AIDS through enhanced coordination capacity and effective mitigation activities.</a:t>
            </a:r>
          </a:p>
          <a:p>
            <a:r>
              <a:rPr lang="en-US" dirty="0"/>
              <a:t>Project impact : The percentage of women who identified correct ways of preventing HIV transmissions and rejected misconceptions against the disease increased from 40% to 46%  between 2008 to 2014(world bank, 2015). </a:t>
            </a:r>
          </a:p>
          <a:p>
            <a:r>
              <a:rPr lang="en-US" dirty="0"/>
              <a:t>Over 566 health facilities constructed/renovated or equipped between 2008 to 2015. </a:t>
            </a:r>
          </a:p>
          <a:p>
            <a:r>
              <a:rPr lang="en-US" dirty="0"/>
              <a:t>Project link: </a:t>
            </a:r>
            <a:r>
              <a:rPr lang="en-US" dirty="0">
                <a:solidFill>
                  <a:srgbClr val="C00000"/>
                </a:solidFill>
              </a:rPr>
              <a:t>https://projects.worldbank.org/en/projects-operations/project-detail/P102299</a:t>
            </a:r>
          </a:p>
        </p:txBody>
      </p:sp>
      <p:pic>
        <p:nvPicPr>
          <p:cNvPr id="2" name="Picture 1">
            <a:extLst>
              <a:ext uri="{FF2B5EF4-FFF2-40B4-BE49-F238E27FC236}">
                <a16:creationId xmlns:a16="http://schemas.microsoft.com/office/drawing/2014/main" id="{711C2F88-8822-4555-8791-A55AF07F6598}"/>
              </a:ext>
            </a:extLst>
          </p:cNvPr>
          <p:cNvPicPr>
            <a:picLocks noChangeAspect="1"/>
          </p:cNvPicPr>
          <p:nvPr/>
        </p:nvPicPr>
        <p:blipFill>
          <a:blip r:embed="rId3"/>
          <a:stretch>
            <a:fillRect/>
          </a:stretch>
        </p:blipFill>
        <p:spPr>
          <a:xfrm>
            <a:off x="303212" y="1268412"/>
            <a:ext cx="4876800" cy="3600450"/>
          </a:xfrm>
          <a:prstGeom prst="rect">
            <a:avLst/>
          </a:prstGeom>
        </p:spPr>
      </p:pic>
    </p:spTree>
    <p:extLst>
      <p:ext uri="{BB962C8B-B14F-4D97-AF65-F5344CB8AC3E}">
        <p14:creationId xmlns:p14="http://schemas.microsoft.com/office/powerpoint/2010/main" val="186844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401943"/>
            <a:ext cx="9753600" cy="994781"/>
          </a:xfrm>
        </p:spPr>
        <p:txBody>
          <a:bodyPr>
            <a:normAutofit fontScale="90000"/>
          </a:bodyPr>
          <a:lstStyle/>
          <a:p>
            <a:pPr algn="ctr"/>
            <a:r>
              <a:rPr lang="en-US" dirty="0"/>
              <a:t>Energy Sector Development Policy Loan</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095344775"/>
              </p:ext>
            </p:extLst>
          </p:nvPr>
        </p:nvGraphicFramePr>
        <p:xfrm>
          <a:off x="303212" y="4868862"/>
          <a:ext cx="4419600" cy="1714500"/>
        </p:xfrm>
        <a:graphic>
          <a:graphicData uri="http://schemas.openxmlformats.org/drawingml/2006/table">
            <a:tbl>
              <a:tblPr firstRow="1" bandRow="1">
                <a:tableStyleId>{073A0DAA-6AF3-43AB-8588-CEC1D06C72B9}</a:tableStyleId>
              </a:tblPr>
              <a:tblGrid>
                <a:gridCol w="1473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800100">
                <a:tc>
                  <a:txBody>
                    <a:bodyPr/>
                    <a:lstStyle/>
                    <a:p>
                      <a:r>
                        <a:rPr lang="en-US" dirty="0"/>
                        <a:t>Timeline</a:t>
                      </a:r>
                    </a:p>
                  </a:txBody>
                  <a:tcPr anchor="ctr"/>
                </a:tc>
                <a:tc>
                  <a:txBody>
                    <a:bodyPr/>
                    <a:lstStyle/>
                    <a:p>
                      <a:pPr algn="ctr"/>
                      <a:r>
                        <a:rPr lang="en-US" dirty="0"/>
                        <a:t>Total Project amount </a:t>
                      </a:r>
                    </a:p>
                  </a:txBody>
                  <a:tcPr anchor="ctr"/>
                </a:tc>
                <a:tc>
                  <a:txBody>
                    <a:bodyPr/>
                    <a:lstStyle/>
                    <a:p>
                      <a:pPr algn="ctr"/>
                      <a:r>
                        <a:rPr lang="en-US" dirty="0"/>
                        <a:t>Amount committed </a:t>
                      </a:r>
                    </a:p>
                  </a:txBody>
                  <a:tcPr anchor="ctr"/>
                </a:tc>
                <a:extLst>
                  <a:ext uri="{0D108BD9-81ED-4DB2-BD59-A6C34878D82A}">
                    <a16:rowId xmlns:a16="http://schemas.microsoft.com/office/drawing/2014/main" val="10000"/>
                  </a:ext>
                </a:extLst>
              </a:tr>
              <a:tr h="800100">
                <a:tc>
                  <a:txBody>
                    <a:bodyPr/>
                    <a:lstStyle/>
                    <a:p>
                      <a:r>
                        <a:rPr lang="en-US" dirty="0"/>
                        <a:t>Dec 2017 - Jun 2019</a:t>
                      </a:r>
                    </a:p>
                  </a:txBody>
                  <a:tcPr anchor="ctr"/>
                </a:tc>
                <a:tc>
                  <a:txBody>
                    <a:bodyPr/>
                    <a:lstStyle/>
                    <a:p>
                      <a:pPr algn="ctr"/>
                      <a:r>
                        <a:rPr lang="en-US" dirty="0"/>
                        <a:t>$125 million</a:t>
                      </a:r>
                    </a:p>
                  </a:txBody>
                  <a:tcPr anchor="ctr"/>
                </a:tc>
                <a:tc>
                  <a:txBody>
                    <a:bodyPr/>
                    <a:lstStyle/>
                    <a:p>
                      <a:pPr algn="ctr"/>
                      <a:r>
                        <a:rPr lang="en-US" dirty="0"/>
                        <a:t>$125 million</a:t>
                      </a:r>
                    </a:p>
                  </a:txBody>
                  <a:tcPr anchor="ctr"/>
                </a:tc>
                <a:extLst>
                  <a:ext uri="{0D108BD9-81ED-4DB2-BD59-A6C34878D82A}">
                    <a16:rowId xmlns:a16="http://schemas.microsoft.com/office/drawing/2014/main" val="10001"/>
                  </a:ext>
                </a:extLst>
              </a:tr>
            </a:tbl>
          </a:graphicData>
        </a:graphic>
      </p:graphicFrame>
      <p:sp>
        <p:nvSpPr>
          <p:cNvPr id="5" name="Content Placeholder 4"/>
          <p:cNvSpPr>
            <a:spLocks noGrp="1"/>
          </p:cNvSpPr>
          <p:nvPr>
            <p:ph sz="half" idx="2"/>
          </p:nvPr>
        </p:nvSpPr>
        <p:spPr>
          <a:xfrm>
            <a:off x="4722812" y="1600199"/>
            <a:ext cx="6248400" cy="4855857"/>
          </a:xfrm>
        </p:spPr>
        <p:txBody>
          <a:bodyPr>
            <a:normAutofit fontScale="92500" lnSpcReduction="10000"/>
          </a:bodyPr>
          <a:lstStyle/>
          <a:p>
            <a:r>
              <a:rPr lang="en-US" dirty="0"/>
              <a:t>Country: Rwanda</a:t>
            </a:r>
          </a:p>
          <a:p>
            <a:r>
              <a:rPr lang="en-US" dirty="0"/>
              <a:t>Project Objective:  Enable Rwanda fiscally develop sustainable electricity services expansion. Enhance operational efficiency accountability and affordability of electricity. </a:t>
            </a:r>
          </a:p>
          <a:p>
            <a:r>
              <a:rPr lang="en-US" dirty="0"/>
              <a:t>Project impact: Total percentage of electricity supply to households increased to 43% from 40.7% between September 2017 to December 2018(World bank ,2018). </a:t>
            </a:r>
          </a:p>
          <a:p>
            <a:r>
              <a:rPr lang="en-US" dirty="0"/>
              <a:t>Project link: </a:t>
            </a:r>
            <a:r>
              <a:rPr lang="en-US" dirty="0">
                <a:solidFill>
                  <a:srgbClr val="C00000"/>
                </a:solidFill>
              </a:rPr>
              <a:t>https://projects.worldbank.org/en/projects-operations/project-detail/P162671</a:t>
            </a:r>
          </a:p>
        </p:txBody>
      </p:sp>
      <p:pic>
        <p:nvPicPr>
          <p:cNvPr id="7" name="Picture 6">
            <a:extLst>
              <a:ext uri="{FF2B5EF4-FFF2-40B4-BE49-F238E27FC236}">
                <a16:creationId xmlns:a16="http://schemas.microsoft.com/office/drawing/2014/main" id="{03882F94-52C7-41F9-8E93-AF1336B1DD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90" t="5861" r="846" b="8888"/>
          <a:stretch/>
        </p:blipFill>
        <p:spPr>
          <a:xfrm>
            <a:off x="303212" y="1264868"/>
            <a:ext cx="4419599" cy="3603994"/>
          </a:xfrm>
          <a:prstGeom prst="rect">
            <a:avLst/>
          </a:prstGeom>
        </p:spPr>
      </p:pic>
    </p:spTree>
    <p:extLst>
      <p:ext uri="{BB962C8B-B14F-4D97-AF65-F5344CB8AC3E}">
        <p14:creationId xmlns:p14="http://schemas.microsoft.com/office/powerpoint/2010/main" val="16009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B387-8340-4AE3-A4EF-93F571D56CCB}"/>
              </a:ext>
            </a:extLst>
          </p:cNvPr>
          <p:cNvSpPr>
            <a:spLocks noGrp="1"/>
          </p:cNvSpPr>
          <p:nvPr>
            <p:ph type="title"/>
          </p:nvPr>
        </p:nvSpPr>
        <p:spPr/>
        <p:txBody>
          <a:bodyPr/>
          <a:lstStyle/>
          <a:p>
            <a:r>
              <a:rPr lang="en-US" dirty="0"/>
              <a:t>Sources</a:t>
            </a:r>
            <a:endParaRPr lang="en-KE" dirty="0"/>
          </a:p>
        </p:txBody>
      </p:sp>
      <p:sp>
        <p:nvSpPr>
          <p:cNvPr id="3" name="Content Placeholder 2">
            <a:extLst>
              <a:ext uri="{FF2B5EF4-FFF2-40B4-BE49-F238E27FC236}">
                <a16:creationId xmlns:a16="http://schemas.microsoft.com/office/drawing/2014/main" id="{17F965A9-F59E-492A-B1D2-523398878C43}"/>
              </a:ext>
            </a:extLst>
          </p:cNvPr>
          <p:cNvSpPr>
            <a:spLocks noGrp="1"/>
          </p:cNvSpPr>
          <p:nvPr>
            <p:ph idx="1"/>
          </p:nvPr>
        </p:nvSpPr>
        <p:spPr/>
        <p:txBody>
          <a:bodyPr/>
          <a:lstStyle/>
          <a:p>
            <a:r>
              <a:rPr lang="en-US" dirty="0"/>
              <a:t>World Bank Group. (2019). Overview. World Bank. Retrieved 23 March 2020, from </a:t>
            </a:r>
            <a:r>
              <a:rPr lang="en-US" dirty="0">
                <a:solidFill>
                  <a:srgbClr val="C00000"/>
                </a:solidFill>
                <a:hlinkClick r:id="rId2">
                  <a:extLst>
                    <a:ext uri="{A12FA001-AC4F-418D-AE19-62706E023703}">
                      <ahyp:hlinkClr xmlns:ahyp="http://schemas.microsoft.com/office/drawing/2018/hyperlinkcolor" val="tx"/>
                    </a:ext>
                  </a:extLst>
                </a:hlinkClick>
              </a:rPr>
              <a:t>https://www.worldbank.org/en/region/afr/overview#3</a:t>
            </a:r>
            <a:r>
              <a:rPr lang="en-US" dirty="0">
                <a:solidFill>
                  <a:srgbClr val="C00000"/>
                </a:solidFill>
              </a:rPr>
              <a:t>.</a:t>
            </a:r>
          </a:p>
          <a:p>
            <a:r>
              <a:rPr lang="en-US" dirty="0"/>
              <a:t>World Bank group. (2016-19). Projects &amp; Programs. World Bank. Retrieved 23 March 2020, from </a:t>
            </a:r>
            <a:r>
              <a:rPr lang="en-US" dirty="0">
                <a:solidFill>
                  <a:srgbClr val="C00000"/>
                </a:solidFill>
              </a:rPr>
              <a:t>https://www.worldbank.org/en/region/afr/projects.</a:t>
            </a:r>
            <a:endParaRPr lang="en-KE" dirty="0">
              <a:solidFill>
                <a:srgbClr val="C00000"/>
              </a:solidFill>
            </a:endParaRPr>
          </a:p>
        </p:txBody>
      </p:sp>
    </p:spTree>
    <p:extLst>
      <p:ext uri="{BB962C8B-B14F-4D97-AF65-F5344CB8AC3E}">
        <p14:creationId xmlns:p14="http://schemas.microsoft.com/office/powerpoint/2010/main" val="41882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f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African continent presentation (widescreen).potx" id="{F42A0941-6CB4-4809-B667-50A0FBFDAED3}" vid="{EA80EFC7-A52F-45C2-BB2C-FFB3BF4A7346}"/>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African continent presentation 16x9</Template>
  <TotalTime>978</TotalTime>
  <Words>1135</Words>
  <Application>Microsoft Office PowerPoint</Application>
  <PresentationFormat>Custom</PresentationFormat>
  <Paragraphs>92</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African continent presentation 16x9</vt:lpstr>
      <vt:lpstr>World Bank </vt:lpstr>
      <vt:lpstr>Perusal of the world bank in Africa</vt:lpstr>
      <vt:lpstr>PowerPoint Presentation</vt:lpstr>
      <vt:lpstr>Electricity Expansion </vt:lpstr>
      <vt:lpstr>Governance II </vt:lpstr>
      <vt:lpstr>  Third Lagos State Development Policy Operation</vt:lpstr>
      <vt:lpstr>National HIV/AIDS Prevention Support Project</vt:lpstr>
      <vt:lpstr>Energy Sector Development Policy Loan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Bank</dc:title>
  <dc:creator>Microsoft Office User</dc:creator>
  <cp:lastModifiedBy>user</cp:lastModifiedBy>
  <cp:revision>57</cp:revision>
  <dcterms:created xsi:type="dcterms:W3CDTF">2020-03-20T16:18:58Z</dcterms:created>
  <dcterms:modified xsi:type="dcterms:W3CDTF">2020-03-24T19:50:42Z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