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9" r:id="rId4"/>
    <p:sldId id="267" r:id="rId5"/>
    <p:sldId id="263" r:id="rId6"/>
    <p:sldId id="265" r:id="rId7"/>
    <p:sldId id="268" r:id="rId8"/>
    <p:sldId id="270" r:id="rId9"/>
    <p:sldId id="271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3500"/>
    <a:srgbClr val="FE7500"/>
    <a:srgbClr val="D45000"/>
    <a:srgbClr val="7E7E7E"/>
    <a:srgbClr val="404040"/>
    <a:srgbClr val="4040C4"/>
    <a:srgbClr val="181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D0955B-5FB9-44BF-BCDF-C13B7F2EFA29}" v="140" dt="2020-03-16T13:35:17.7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32"/>
    <p:restoredTop sz="94745"/>
  </p:normalViewPr>
  <p:slideViewPr>
    <p:cSldViewPr snapToGrid="0" snapToObjects="1">
      <p:cViewPr varScale="1">
        <p:scale>
          <a:sx n="65" d="100"/>
          <a:sy n="65" d="100"/>
        </p:scale>
        <p:origin x="232" y="1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F0D0955B-5FB9-44BF-BCDF-C13B7F2EFA29}"/>
    <pc:docChg chg="modSld">
      <pc:chgData name="" userId="" providerId="" clId="Web-{F0D0955B-5FB9-44BF-BCDF-C13B7F2EFA29}" dt="2020-03-16T13:35:15.946" v="132" actId="20577"/>
      <pc:docMkLst>
        <pc:docMk/>
      </pc:docMkLst>
      <pc:sldChg chg="modSp">
        <pc:chgData name="" userId="" providerId="" clId="Web-{F0D0955B-5FB9-44BF-BCDF-C13B7F2EFA29}" dt="2020-03-16T13:34:44.165" v="104" actId="20577"/>
        <pc:sldMkLst>
          <pc:docMk/>
          <pc:sldMk cId="1020559395" sldId="256"/>
        </pc:sldMkLst>
        <pc:spChg chg="mod">
          <ac:chgData name="" userId="" providerId="" clId="Web-{F0D0955B-5FB9-44BF-BCDF-C13B7F2EFA29}" dt="2020-03-16T13:34:44.165" v="104" actId="20577"/>
          <ac:spMkLst>
            <pc:docMk/>
            <pc:sldMk cId="1020559395" sldId="256"/>
            <ac:spMk id="2" creationId="{E0B24B1B-5270-3A41-BC2E-1F05E907299C}"/>
          </ac:spMkLst>
        </pc:spChg>
      </pc:sldChg>
      <pc:sldChg chg="modSp">
        <pc:chgData name="" userId="" providerId="" clId="Web-{F0D0955B-5FB9-44BF-BCDF-C13B7F2EFA29}" dt="2020-03-16T13:33:58.415" v="83" actId="20577"/>
        <pc:sldMkLst>
          <pc:docMk/>
          <pc:sldMk cId="2845268180" sldId="257"/>
        </pc:sldMkLst>
        <pc:spChg chg="mod">
          <ac:chgData name="" userId="" providerId="" clId="Web-{F0D0955B-5FB9-44BF-BCDF-C13B7F2EFA29}" dt="2020-03-16T13:33:58.415" v="83" actId="20577"/>
          <ac:spMkLst>
            <pc:docMk/>
            <pc:sldMk cId="2845268180" sldId="257"/>
            <ac:spMk id="3" creationId="{212301B4-5C7A-F64F-A88C-DF759602B7F6}"/>
          </ac:spMkLst>
        </pc:spChg>
      </pc:sldChg>
      <pc:sldChg chg="modSp">
        <pc:chgData name="" userId="" providerId="" clId="Web-{F0D0955B-5FB9-44BF-BCDF-C13B7F2EFA29}" dt="2020-03-16T13:35:15.931" v="131" actId="20577"/>
        <pc:sldMkLst>
          <pc:docMk/>
          <pc:sldMk cId="867266921" sldId="263"/>
        </pc:sldMkLst>
        <pc:spChg chg="mod">
          <ac:chgData name="" userId="" providerId="" clId="Web-{F0D0955B-5FB9-44BF-BCDF-C13B7F2EFA29}" dt="2020-03-16T13:34:39.228" v="101" actId="20577"/>
          <ac:spMkLst>
            <pc:docMk/>
            <pc:sldMk cId="867266921" sldId="263"/>
            <ac:spMk id="2" creationId="{29195C2C-5086-4E4D-9BCF-B80D5C198E8A}"/>
          </ac:spMkLst>
        </pc:spChg>
        <pc:spChg chg="mod">
          <ac:chgData name="" userId="" providerId="" clId="Web-{F0D0955B-5FB9-44BF-BCDF-C13B7F2EFA29}" dt="2020-03-16T13:35:15.931" v="131" actId="20577"/>
          <ac:spMkLst>
            <pc:docMk/>
            <pc:sldMk cId="867266921" sldId="263"/>
            <ac:spMk id="3" creationId="{212301B4-5C7A-F64F-A88C-DF759602B7F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7CBCF6-38BD-0C48-A9E7-DE4EA0F77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A3918E-CB11-EC46-A8A4-51815A080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B30A15-5C5E-C049-97CE-8421F64AF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C0CA-AAC6-954A-BB9C-112619A56AEE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200965-7349-8F4F-822C-7DDB746CD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7CF589-E47B-A341-BA61-C5E08EB05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B32A7-39C7-0C47-980B-B1C710FBB3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0320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C9D60C-5E70-9746-B2B1-F22DA13D2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0D4804D-B355-6C4D-83A0-6527CF2E4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0E5226-97F8-974E-BE4D-B06EE8B01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C0CA-AAC6-954A-BB9C-112619A56AEE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554A49-1092-124D-BAD7-2A490EFCA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35A0AF-81DC-EC4E-95DD-4A04347B5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B32A7-39C7-0C47-980B-B1C710FBB3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4714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CC3C953-21DA-0341-B75B-FA2B374991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7BBECE1-16AF-1746-8292-94FE7F02EF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0C2690-DB33-9745-997D-C28DCB4EF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C0CA-AAC6-954A-BB9C-112619A56AEE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2800286-B2F0-0B4E-82DD-CB451A58A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E0EA76-8EAB-A44F-8D52-7FF920896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B32A7-39C7-0C47-980B-B1C710FBB3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1553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1780F3-5AD9-764E-B932-7B42BE251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C8C3A0-4147-EA4D-ACF8-E42D6EFCF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2A9937-DD65-CC45-9E95-269E0BC27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C0CA-AAC6-954A-BB9C-112619A56AEE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BDC636-5A7F-8E4F-A05A-38D573A67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9F474B-5090-D74F-B879-04A01F23C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B32A7-39C7-0C47-980B-B1C710FBB3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495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833B64-176B-4848-A064-C7327060F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5164D2-01B7-4349-BDA2-34D97E017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6991A2-D3E2-2A47-957F-76C1EE1DC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C0CA-AAC6-954A-BB9C-112619A56AEE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D310AD-086E-2D43-9C87-01B2F48FC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8C1C55-97E6-DA44-9DE5-417A384EC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B32A7-39C7-0C47-980B-B1C710FBB3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0027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B8B6EA-B048-1F48-9C63-6066CEA73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8112DB-734C-6640-ACB3-9E529D0231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7565FD5-A317-CA47-91AF-17836F458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A174885-1FF8-FF4E-9039-971D94560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C0CA-AAC6-954A-BB9C-112619A56AEE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F8B42F7-517E-EC4E-8465-3B80C2871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15BBE5-B0B9-2746-8904-3C21A92BD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B32A7-39C7-0C47-980B-B1C710FBB3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74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978AD7-3C17-8C44-8A6A-3D4E4ECF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52D7E8-B874-B549-B06B-33FBCEA75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C47D6C4-D675-6C45-8A44-1DD55F4A1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06C0E18-9BCA-CF44-9122-504E90C25A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71C7B0A-2922-9D4D-9E31-A11C1142CB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35FC6B6-E4A3-A24A-B8C1-FCC2F210C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C0CA-AAC6-954A-BB9C-112619A56AEE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0895C24-656D-CA47-A7E4-7EF72DCA8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E9BEC10-DE90-484D-9F3E-7D2595BB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B32A7-39C7-0C47-980B-B1C710FBB3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1676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D873D-4F69-D64F-9F60-9986A1FAD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DB296CC-04E0-0B4E-ABEC-7DF0F0955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C0CA-AAC6-954A-BB9C-112619A56AEE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33273CD-954D-3A4C-949B-0A5D9761E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5833E56-07A1-454B-8C14-7D47EC85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B32A7-39C7-0C47-980B-B1C710FBB3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6256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99203FD-56EF-ED46-A3CD-4F8110FF5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C0CA-AAC6-954A-BB9C-112619A56AEE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70CD49B-E59A-FF49-90B5-7E9F7C342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2075F5-9C12-7648-939D-8B3B22339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B32A7-39C7-0C47-980B-B1C710FBB3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607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53B1BA-0C24-E645-B260-A6B9F3A9A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1F0481-A036-D74A-AB00-FA1E400CD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EEF2A8D-33CC-AA49-8BB0-46CBB13398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6411A3A-739E-0E41-9386-F14E2A97B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C0CA-AAC6-954A-BB9C-112619A56AEE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7499C09-5A89-9741-B289-D00CB58BE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C931A24-46BE-1D4F-B024-9F3E5B927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B32A7-39C7-0C47-980B-B1C710FBB3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5171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89D6F3-B40A-BC48-B2E4-C7034B435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C021D4F-76BA-CE4C-9A2A-587F8D072F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18DC20F-CC5C-7E4B-B3B5-049036736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49312B8-C84C-5742-815E-6D01893DE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C0CA-AAC6-954A-BB9C-112619A56AEE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26BA0DC-F58C-8D4D-8DA3-A9C1F045A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1F2CB6B-11FA-7C44-9205-08071728A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B32A7-39C7-0C47-980B-B1C710FBB3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6645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83BEEF9-453B-E140-BF81-A0FAFF54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1C752E-9B64-454A-B6C5-A8B2D5058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1F3E18-B1BC-764A-A1B6-2D40F4C4A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8C0CA-AAC6-954A-BB9C-112619A56AEE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6AEC39-B32B-6145-98B6-1ACA72C4C3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575B9D-5F4A-7141-B749-70188BC7E9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B32A7-39C7-0C47-980B-B1C710FBB3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1659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pentext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7" Type="http://schemas.openxmlformats.org/officeDocument/2006/relationships/image" Target="../media/image1.jp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0B24B1B-5270-3A41-BC2E-1F05E90729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Brief </a:t>
            </a: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Logo </a:t>
            </a:r>
            <a:r>
              <a:rPr lang="en-US" sz="2600" dirty="0">
                <a:solidFill>
                  <a:srgbClr val="FFFFFF"/>
                </a:solidFill>
              </a:rPr>
              <a:t>OpenText</a:t>
            </a:r>
            <a:br>
              <a:rPr lang="en-US" sz="2600" dirty="0">
                <a:solidFill>
                  <a:srgbClr val="FFFFFF"/>
                </a:solidFill>
                <a:cs typeface="Calibri Light"/>
              </a:rPr>
            </a:br>
            <a:r>
              <a:rPr lang="en-US" sz="2600" dirty="0">
                <a:solidFill>
                  <a:srgbClr val="FFFFFF"/>
                </a:solidFill>
                <a:cs typeface="Calibri Light"/>
              </a:rPr>
              <a:t>Business Lab'</a:t>
            </a:r>
            <a:endParaRPr lang="en-US" sz="2600" kern="1200" dirty="0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23B328B-7F30-0349-9193-7561C02D6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893" y="2089602"/>
            <a:ext cx="8245227" cy="270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59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9195C2C-5086-4E4D-9BCF-B80D5C198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fr-FR" b="1" dirty="0" err="1"/>
              <a:t>Who</a:t>
            </a:r>
            <a:r>
              <a:rPr lang="fr-FR" b="1" dirty="0"/>
              <a:t> </a:t>
            </a:r>
            <a:r>
              <a:rPr lang="fr-FR" b="1" dirty="0" err="1"/>
              <a:t>we</a:t>
            </a:r>
            <a:r>
              <a:rPr lang="fr-FR" b="1" dirty="0"/>
              <a:t> are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2301B4-5C7A-F64F-A88C-DF759602B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0153" y="320040"/>
            <a:ext cx="6550284" cy="621792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br>
              <a:rPr lang="en-GB" sz="2000" dirty="0"/>
            </a:br>
            <a:r>
              <a:rPr lang="en-GB" sz="2400" dirty="0" err="1"/>
              <a:t>Losam</a:t>
            </a:r>
            <a:r>
              <a:rPr lang="en-GB" sz="2400" dirty="0"/>
              <a:t> Agency, marketing agency specializing in the creation and animation of communities. </a:t>
            </a:r>
          </a:p>
          <a:p>
            <a:pPr marL="0" indent="0">
              <a:buNone/>
            </a:pPr>
            <a:r>
              <a:rPr lang="en-GB" sz="2400" b="1" dirty="0"/>
              <a:t>Losam Agency created </a:t>
            </a:r>
            <a:r>
              <a:rPr lang="en-GB" sz="2400" b="1" dirty="0">
                <a:solidFill>
                  <a:srgbClr val="0070C0"/>
                </a:solidFill>
              </a:rPr>
              <a:t>OpenText Business Lab' </a:t>
            </a:r>
            <a:r>
              <a:rPr lang="en-GB" sz="2400" dirty="0"/>
              <a:t>for the company OpenText, </a:t>
            </a:r>
            <a:r>
              <a:rPr lang="fr-FR" sz="2400" dirty="0" err="1"/>
              <a:t>a</a:t>
            </a:r>
            <a:r>
              <a:rPr lang="fr-FR" sz="2400" dirty="0"/>
              <a:t> </a:t>
            </a:r>
            <a:r>
              <a:rPr lang="fr-FR" sz="2400" dirty="0" err="1"/>
              <a:t>think</a:t>
            </a:r>
            <a:r>
              <a:rPr lang="fr-FR" sz="2400" dirty="0"/>
              <a:t> tank </a:t>
            </a:r>
            <a:r>
              <a:rPr lang="fr-FR" sz="2400" dirty="0" err="1"/>
              <a:t>dedicated</a:t>
            </a:r>
            <a:r>
              <a:rPr lang="fr-FR" sz="2400" dirty="0"/>
              <a:t> to Head of IT </a:t>
            </a:r>
            <a:r>
              <a:rPr lang="fr-FR" sz="2400" dirty="0" err="1"/>
              <a:t>around</a:t>
            </a:r>
            <a:r>
              <a:rPr lang="fr-FR" sz="2400" dirty="0"/>
              <a:t> Enterprise Information Management:</a:t>
            </a:r>
            <a:endParaRPr lang="fr-FR" sz="2400" dirty="0">
              <a:cs typeface="Calibri"/>
            </a:endParaRPr>
          </a:p>
          <a:p>
            <a:pPr marL="0" indent="0" algn="ctr">
              <a:buNone/>
            </a:pPr>
            <a:r>
              <a:rPr lang="en-GB" sz="2400" b="1" dirty="0"/>
              <a:t>What is OpenText Business Lab'? </a:t>
            </a:r>
            <a:endParaRPr lang="en-GB" sz="2400" b="1" dirty="0">
              <a:cs typeface="Calibri"/>
            </a:endParaRPr>
          </a:p>
          <a:p>
            <a:pPr>
              <a:buFontTx/>
              <a:buChar char="-"/>
            </a:pPr>
            <a:r>
              <a:rPr lang="en-GB" sz="2400" dirty="0"/>
              <a:t>5 meetings a year (1 dinner + 4 breakfasts meeting)</a:t>
            </a:r>
          </a:p>
          <a:p>
            <a:pPr>
              <a:buFontTx/>
              <a:buChar char="-"/>
            </a:pPr>
            <a:r>
              <a:rPr lang="fr-FR" sz="2400" dirty="0"/>
              <a:t>1 </a:t>
            </a:r>
            <a:r>
              <a:rPr lang="fr-FR" sz="2400" dirty="0" err="1"/>
              <a:t>founding</a:t>
            </a:r>
            <a:r>
              <a:rPr lang="fr-FR" sz="2400" dirty="0"/>
              <a:t> </a:t>
            </a:r>
            <a:r>
              <a:rPr lang="fr-FR" sz="2400" dirty="0" err="1"/>
              <a:t>committee</a:t>
            </a:r>
            <a:r>
              <a:rPr lang="fr-FR" sz="2400" dirty="0"/>
              <a:t> </a:t>
            </a:r>
            <a:r>
              <a:rPr lang="fr-FR" sz="2400" dirty="0" err="1"/>
              <a:t>composed</a:t>
            </a:r>
            <a:r>
              <a:rPr lang="fr-FR" sz="2400" dirty="0"/>
              <a:t> of 8/10 leaders </a:t>
            </a:r>
            <a:r>
              <a:rPr lang="fr-FR" sz="2400" dirty="0" err="1"/>
              <a:t>which</a:t>
            </a:r>
            <a:r>
              <a:rPr lang="fr-FR" sz="2400" dirty="0"/>
              <a:t> </a:t>
            </a:r>
            <a:r>
              <a:rPr lang="fr-FR" sz="2400" dirty="0" err="1"/>
              <a:t>will</a:t>
            </a:r>
            <a:r>
              <a:rPr lang="fr-FR" sz="2400" dirty="0"/>
              <a:t> </a:t>
            </a:r>
            <a:r>
              <a:rPr lang="fr-FR" sz="2400" dirty="0" err="1"/>
              <a:t>define</a:t>
            </a:r>
            <a:r>
              <a:rPr lang="fr-FR" sz="2400" dirty="0"/>
              <a:t> the </a:t>
            </a:r>
            <a:r>
              <a:rPr lang="fr-FR" sz="2400" dirty="0" err="1"/>
              <a:t>themes</a:t>
            </a:r>
            <a:r>
              <a:rPr lang="fr-FR" sz="2400" dirty="0"/>
              <a:t> of the </a:t>
            </a:r>
            <a:r>
              <a:rPr lang="fr-FR" sz="2400" dirty="0" err="1"/>
              <a:t>different</a:t>
            </a:r>
            <a:r>
              <a:rPr lang="fr-FR" sz="2400" dirty="0"/>
              <a:t> meetings</a:t>
            </a:r>
          </a:p>
        </p:txBody>
      </p:sp>
    </p:spTree>
    <p:extLst>
      <p:ext uri="{BB962C8B-B14F-4D97-AF65-F5344CB8AC3E}">
        <p14:creationId xmlns:p14="http://schemas.microsoft.com/office/powerpoint/2010/main" val="2845268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9195C2C-5086-4E4D-9BCF-B80D5C198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is</a:t>
            </a:r>
            <a:br>
              <a:rPr lang="fr-FR" b="1" dirty="0"/>
            </a:br>
            <a:r>
              <a:rPr lang="fr-FR" b="1" dirty="0" err="1"/>
              <a:t>OpenText</a:t>
            </a:r>
            <a:endParaRPr lang="fr-FR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2301B4-5C7A-F64F-A88C-DF759602B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0188" y="963877"/>
            <a:ext cx="6550284" cy="5207620"/>
          </a:xfrm>
        </p:spPr>
        <p:txBody>
          <a:bodyPr anchor="ctr">
            <a:noAutofit/>
          </a:bodyPr>
          <a:lstStyle/>
          <a:p>
            <a:pPr algn="just"/>
            <a:r>
              <a:rPr lang="en-US" sz="2000" dirty="0"/>
              <a:t>OpenText is the leader in </a:t>
            </a:r>
            <a:r>
              <a:rPr lang="en-US" sz="2000" dirty="0" err="1"/>
              <a:t>Entreprise</a:t>
            </a:r>
            <a:r>
              <a:rPr lang="en-US" sz="2000" dirty="0"/>
              <a:t> Information Management (EIM). EIM products enable businesses to grow faster, lower operational costs, and reduce information governance and security risks by improving business insight, impact and process speed. O</a:t>
            </a:r>
            <a:r>
              <a:rPr lang="fr-FR" sz="2000" dirty="0" err="1"/>
              <a:t>penText</a:t>
            </a:r>
            <a:r>
              <a:rPr lang="fr-FR" sz="2000" dirty="0"/>
              <a:t> Information Management solutions help </a:t>
            </a:r>
            <a:r>
              <a:rPr lang="fr-FR" sz="2000" dirty="0" err="1"/>
              <a:t>organizations</a:t>
            </a:r>
            <a:r>
              <a:rPr lang="fr-FR" sz="2000" dirty="0"/>
              <a:t> </a:t>
            </a:r>
            <a:r>
              <a:rPr lang="fr-FR" sz="2000" dirty="0" err="1"/>
              <a:t>unlock</a:t>
            </a:r>
            <a:r>
              <a:rPr lang="fr-FR" sz="2000" dirty="0"/>
              <a:t> the Information </a:t>
            </a:r>
            <a:r>
              <a:rPr lang="fr-FR" sz="2000" dirty="0" err="1"/>
              <a:t>Advantage</a:t>
            </a:r>
            <a:r>
              <a:rPr lang="fr-FR" sz="2000" dirty="0"/>
              <a:t> of </a:t>
            </a:r>
            <a:r>
              <a:rPr lang="fr-FR" sz="2000" dirty="0" err="1"/>
              <a:t>driving</a:t>
            </a:r>
            <a:r>
              <a:rPr lang="fr-FR" sz="2000" dirty="0"/>
              <a:t> </a:t>
            </a:r>
            <a:r>
              <a:rPr lang="fr-FR" sz="2000" dirty="0" err="1"/>
              <a:t>sustainable</a:t>
            </a:r>
            <a:r>
              <a:rPr lang="fr-FR" sz="2000" dirty="0"/>
              <a:t> </a:t>
            </a:r>
            <a:r>
              <a:rPr lang="fr-FR" sz="2000" dirty="0" err="1"/>
              <a:t>growth</a:t>
            </a:r>
            <a:r>
              <a:rPr lang="fr-FR" sz="2000" dirty="0"/>
              <a:t> to </a:t>
            </a:r>
            <a:r>
              <a:rPr lang="fr-FR" sz="2000" dirty="0" err="1"/>
              <a:t>solve</a:t>
            </a:r>
            <a:r>
              <a:rPr lang="fr-FR" sz="2000" dirty="0"/>
              <a:t> the </a:t>
            </a:r>
            <a:r>
              <a:rPr lang="fr-FR" sz="2000" dirty="0" err="1"/>
              <a:t>world’s</a:t>
            </a:r>
            <a:r>
              <a:rPr lang="fr-FR" sz="2000" dirty="0"/>
              <a:t> </a:t>
            </a:r>
            <a:r>
              <a:rPr lang="fr-FR" sz="2000" dirty="0" err="1"/>
              <a:t>biggest</a:t>
            </a:r>
            <a:r>
              <a:rPr lang="fr-FR" sz="2000" dirty="0"/>
              <a:t> challenges.</a:t>
            </a:r>
          </a:p>
          <a:p>
            <a:pPr algn="just"/>
            <a:r>
              <a:rPr lang="fr-FR" sz="2000" dirty="0" err="1"/>
              <a:t>OpenText</a:t>
            </a:r>
            <a:r>
              <a:rPr lang="fr-FR" sz="2000" dirty="0"/>
              <a:t> EIM solutions capture, </a:t>
            </a:r>
            <a:r>
              <a:rPr lang="fr-FR" sz="2000" dirty="0" err="1"/>
              <a:t>govern</a:t>
            </a:r>
            <a:r>
              <a:rPr lang="fr-FR" sz="2000" dirty="0"/>
              <a:t>, exchange and use information to </a:t>
            </a:r>
            <a:r>
              <a:rPr lang="fr-FR" sz="2000" dirty="0" err="1"/>
              <a:t>its</a:t>
            </a:r>
            <a:r>
              <a:rPr lang="fr-FR" sz="2000" dirty="0"/>
              <a:t> full </a:t>
            </a:r>
            <a:r>
              <a:rPr lang="fr-FR" sz="2000" dirty="0" err="1"/>
              <a:t>potential</a:t>
            </a:r>
            <a:r>
              <a:rPr lang="fr-FR" sz="2000" dirty="0"/>
              <a:t> </a:t>
            </a:r>
            <a:r>
              <a:rPr lang="fr-FR" sz="2000" dirty="0" err="1"/>
              <a:t>while</a:t>
            </a:r>
            <a:r>
              <a:rPr lang="fr-FR" sz="2000" dirty="0"/>
              <a:t> </a:t>
            </a:r>
            <a:r>
              <a:rPr lang="fr-FR" sz="2000" dirty="0" err="1"/>
              <a:t>keeping</a:t>
            </a:r>
            <a:r>
              <a:rPr lang="fr-FR" sz="2000" dirty="0"/>
              <a:t> </a:t>
            </a:r>
            <a:r>
              <a:rPr lang="fr-FR" sz="2000" dirty="0" err="1"/>
              <a:t>it</a:t>
            </a:r>
            <a:r>
              <a:rPr lang="fr-FR" sz="2000" dirty="0"/>
              <a:t> </a:t>
            </a:r>
            <a:r>
              <a:rPr lang="fr-FR" sz="2000" dirty="0" err="1"/>
              <a:t>secure</a:t>
            </a:r>
            <a:r>
              <a:rPr lang="fr-FR" sz="2000" dirty="0"/>
              <a:t>. EIM </a:t>
            </a:r>
            <a:r>
              <a:rPr lang="fr-FR" sz="2000" dirty="0" err="1"/>
              <a:t>is</a:t>
            </a:r>
            <a:r>
              <a:rPr lang="fr-FR" sz="2000" dirty="0"/>
              <a:t> a </a:t>
            </a:r>
            <a:r>
              <a:rPr lang="fr-FR" sz="2000" dirty="0" err="1"/>
              <a:t>holistic</a:t>
            </a:r>
            <a:r>
              <a:rPr lang="fr-FR" sz="2000" dirty="0"/>
              <a:t> </a:t>
            </a:r>
            <a:r>
              <a:rPr lang="fr-FR" sz="2000" dirty="0" err="1"/>
              <a:t>approach</a:t>
            </a:r>
            <a:r>
              <a:rPr lang="fr-FR" sz="2000" dirty="0"/>
              <a:t> to </a:t>
            </a:r>
            <a:r>
              <a:rPr lang="fr-FR" sz="2000" dirty="0" err="1"/>
              <a:t>transforming</a:t>
            </a:r>
            <a:r>
              <a:rPr lang="fr-FR" sz="2000" dirty="0"/>
              <a:t> information management, </a:t>
            </a:r>
            <a:r>
              <a:rPr lang="fr-FR" sz="2000" dirty="0" err="1"/>
              <a:t>both</a:t>
            </a:r>
            <a:r>
              <a:rPr lang="fr-FR" sz="2000" dirty="0"/>
              <a:t> </a:t>
            </a:r>
            <a:r>
              <a:rPr lang="fr-FR" sz="2000" dirty="0" err="1"/>
              <a:t>inside</a:t>
            </a:r>
            <a:r>
              <a:rPr lang="fr-FR" sz="2000" dirty="0"/>
              <a:t> and </a:t>
            </a:r>
            <a:r>
              <a:rPr lang="fr-FR" sz="2000" dirty="0" err="1"/>
              <a:t>outside</a:t>
            </a:r>
            <a:r>
              <a:rPr lang="fr-FR" sz="2000" dirty="0"/>
              <a:t> of </a:t>
            </a:r>
            <a:r>
              <a:rPr lang="fr-FR" sz="2000" dirty="0" err="1"/>
              <a:t>enterprises</a:t>
            </a:r>
            <a:r>
              <a:rPr lang="fr-FR" sz="2000" dirty="0"/>
              <a:t>.</a:t>
            </a:r>
          </a:p>
          <a:p>
            <a:pPr algn="just"/>
            <a:r>
              <a:rPr lang="fr-FR" sz="2000" dirty="0"/>
              <a:t>EIM </a:t>
            </a:r>
            <a:r>
              <a:rPr lang="fr-FR" sz="2000" dirty="0" err="1"/>
              <a:t>platforms</a:t>
            </a:r>
            <a:r>
              <a:rPr lang="fr-FR" sz="2000" dirty="0"/>
              <a:t> </a:t>
            </a:r>
            <a:r>
              <a:rPr lang="fr-FR" sz="2000" dirty="0" err="1"/>
              <a:t>reduce</a:t>
            </a:r>
            <a:r>
              <a:rPr lang="fr-FR" sz="2000" dirty="0"/>
              <a:t> </a:t>
            </a:r>
            <a:r>
              <a:rPr lang="fr-FR" sz="2000" dirty="0" err="1"/>
              <a:t>sprawl</a:t>
            </a:r>
            <a:r>
              <a:rPr lang="fr-FR" sz="2000" dirty="0"/>
              <a:t> and </a:t>
            </a:r>
            <a:r>
              <a:rPr lang="fr-FR" sz="2000" dirty="0" err="1"/>
              <a:t>integrate</a:t>
            </a:r>
            <a:r>
              <a:rPr lang="fr-FR" sz="2000" dirty="0"/>
              <a:t> information as </a:t>
            </a:r>
            <a:r>
              <a:rPr lang="fr-FR" sz="2000" dirty="0" err="1"/>
              <a:t>it</a:t>
            </a:r>
            <a:r>
              <a:rPr lang="fr-FR" sz="2000" dirty="0"/>
              <a:t> </a:t>
            </a:r>
            <a:r>
              <a:rPr lang="fr-FR" sz="2000" dirty="0" err="1"/>
              <a:t>flows</a:t>
            </a:r>
            <a:r>
              <a:rPr lang="fr-FR" sz="2000" dirty="0"/>
              <a:t> </a:t>
            </a:r>
            <a:r>
              <a:rPr lang="fr-FR" sz="2000" dirty="0" err="1"/>
              <a:t>through</a:t>
            </a:r>
            <a:r>
              <a:rPr lang="fr-FR" sz="2000" dirty="0"/>
              <a:t> business </a:t>
            </a:r>
            <a:r>
              <a:rPr lang="fr-FR" sz="2000" dirty="0" err="1"/>
              <a:t>processes</a:t>
            </a:r>
            <a:r>
              <a:rPr lang="fr-FR" sz="2000" dirty="0"/>
              <a:t>. EIM </a:t>
            </a:r>
            <a:r>
              <a:rPr lang="fr-FR" sz="2000" dirty="0" err="1"/>
              <a:t>accelerants</a:t>
            </a:r>
            <a:r>
              <a:rPr lang="fr-FR" sz="2000" dirty="0"/>
              <a:t> are disruptive horizontal technologies. </a:t>
            </a:r>
            <a:r>
              <a:rPr lang="fr-FR" sz="2000" dirty="0" err="1"/>
              <a:t>Used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EIM </a:t>
            </a:r>
            <a:r>
              <a:rPr lang="fr-FR" sz="2000" dirty="0" err="1"/>
              <a:t>platforms</a:t>
            </a:r>
            <a:r>
              <a:rPr lang="fr-FR" sz="2000" dirty="0"/>
              <a:t>, </a:t>
            </a:r>
            <a:r>
              <a:rPr lang="fr-FR" sz="2000" dirty="0" err="1"/>
              <a:t>accelerants</a:t>
            </a:r>
            <a:r>
              <a:rPr lang="fr-FR" sz="2000" dirty="0"/>
              <a:t> </a:t>
            </a:r>
            <a:r>
              <a:rPr lang="fr-FR" sz="2000" dirty="0" err="1"/>
              <a:t>process</a:t>
            </a:r>
            <a:r>
              <a:rPr lang="fr-FR" sz="2000" dirty="0"/>
              <a:t> and </a:t>
            </a:r>
            <a:r>
              <a:rPr lang="fr-FR" sz="2000" dirty="0" err="1"/>
              <a:t>enrich</a:t>
            </a:r>
            <a:r>
              <a:rPr lang="fr-FR" sz="2000" dirty="0"/>
              <a:t> information at </a:t>
            </a:r>
            <a:r>
              <a:rPr lang="fr-FR" sz="2000" dirty="0" err="1"/>
              <a:t>incredible</a:t>
            </a:r>
            <a:r>
              <a:rPr lang="fr-FR" sz="2000" dirty="0"/>
              <a:t> </a:t>
            </a:r>
            <a:r>
              <a:rPr lang="fr-FR" sz="2000" dirty="0" err="1"/>
              <a:t>scale</a:t>
            </a:r>
            <a:r>
              <a:rPr lang="fr-FR" sz="2000" dirty="0"/>
              <a:t> to </a:t>
            </a:r>
            <a:r>
              <a:rPr lang="fr-FR" sz="2000" dirty="0" err="1"/>
              <a:t>fast-track</a:t>
            </a:r>
            <a:r>
              <a:rPr lang="fr-FR" sz="2000" dirty="0"/>
              <a:t> business transformation.</a:t>
            </a:r>
          </a:p>
          <a:p>
            <a:pPr algn="just"/>
            <a:r>
              <a:rPr lang="en-US" sz="2000" dirty="0"/>
              <a:t>More </a:t>
            </a:r>
            <a:r>
              <a:rPr lang="en-US" sz="2000" dirty="0" err="1"/>
              <a:t>informations</a:t>
            </a:r>
            <a:r>
              <a:rPr lang="en-US" sz="2000" dirty="0"/>
              <a:t> can be found here :</a:t>
            </a:r>
          </a:p>
          <a:p>
            <a:pPr marL="0" indent="0" algn="just">
              <a:buNone/>
            </a:pPr>
            <a:r>
              <a:rPr lang="en-US" sz="2000" dirty="0"/>
              <a:t>		  </a:t>
            </a:r>
            <a:r>
              <a:rPr lang="en-US" sz="2000" u="sng" dirty="0">
                <a:hlinkClick r:id="rId2"/>
              </a:rPr>
              <a:t>https://www.opentext.com/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417030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9195C2C-5086-4E4D-9BCF-B80D5C198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64" y="376311"/>
            <a:ext cx="11548865" cy="1044526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 err="1"/>
              <a:t>OpenText</a:t>
            </a:r>
            <a:r>
              <a:rPr lang="fr-FR" dirty="0"/>
              <a:t> - Brand Guidelines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>
            <a:extLst>
              <a:ext uri="{FF2B5EF4-FFF2-40B4-BE49-F238E27FC236}">
                <a16:creationId xmlns:a16="http://schemas.microsoft.com/office/drawing/2014/main" id="{C183CFE1-3B24-B546-8FD8-9CDC833CB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673" y="1696849"/>
            <a:ext cx="4321386" cy="141995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7EB231B-629B-854D-B116-DC65BCD65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0971" y="4644182"/>
            <a:ext cx="1552738" cy="180901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0535499-0880-2C4C-BE5F-28BA9BE2A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39"/>
          <a:stretch/>
        </p:blipFill>
        <p:spPr>
          <a:xfrm>
            <a:off x="5031024" y="3258489"/>
            <a:ext cx="6462685" cy="130093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B60E44A-573F-2748-856F-7595AA6384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654" t="30882" b="6413"/>
          <a:stretch/>
        </p:blipFill>
        <p:spPr>
          <a:xfrm>
            <a:off x="551437" y="4020045"/>
            <a:ext cx="3812246" cy="121870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C65B7A1-2EAA-104D-9F94-1E954A31CB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881" r="48755"/>
          <a:stretch/>
        </p:blipFill>
        <p:spPr>
          <a:xfrm>
            <a:off x="551437" y="2543323"/>
            <a:ext cx="3769189" cy="127897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9BCEBBA-71DA-444B-8922-C5FCB1A63560}"/>
              </a:ext>
            </a:extLst>
          </p:cNvPr>
          <p:cNvSpPr txBox="1"/>
          <p:nvPr/>
        </p:nvSpPr>
        <p:spPr>
          <a:xfrm>
            <a:off x="463085" y="1797414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err="1"/>
              <a:t>Colors</a:t>
            </a:r>
            <a:r>
              <a:rPr lang="fr-FR" u="sng" dirty="0"/>
              <a:t> </a:t>
            </a:r>
            <a:r>
              <a:rPr lang="fr-FR" u="sng" dirty="0" err="1"/>
              <a:t>used</a:t>
            </a:r>
            <a:r>
              <a:rPr lang="fr-FR" dirty="0"/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682325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9195C2C-5086-4E4D-9BCF-B80D5C198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fr-FR" sz="3200" b="1" dirty="0" err="1"/>
              <a:t>OpenText</a:t>
            </a:r>
            <a:br>
              <a:rPr lang="fr-FR" sz="3200" b="1" dirty="0">
                <a:cs typeface="Calibri Light"/>
              </a:rPr>
            </a:br>
            <a:r>
              <a:rPr lang="fr-FR" sz="3200" b="1" dirty="0"/>
              <a:t>Business </a:t>
            </a:r>
            <a:r>
              <a:rPr lang="fr-FR" sz="3200" b="1" dirty="0" err="1"/>
              <a:t>Lab</a:t>
            </a:r>
            <a:r>
              <a:rPr lang="fr-FR" sz="3200" b="1" dirty="0"/>
              <a:t>'</a:t>
            </a:r>
            <a:endParaRPr lang="fr-FR" sz="3200" b="1" dirty="0">
              <a:cs typeface="Calibri Ligh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2301B4-5C7A-F64F-A88C-DF759602B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0153" y="320040"/>
            <a:ext cx="6550284" cy="621792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2000" b="1" dirty="0">
                <a:latin typeface="+mj-lt"/>
              </a:rPr>
              <a:t>Target : </a:t>
            </a:r>
          </a:p>
          <a:p>
            <a:r>
              <a:rPr lang="fr-FR" sz="1600" dirty="0"/>
              <a:t>Chief information </a:t>
            </a:r>
            <a:r>
              <a:rPr lang="fr-FR" sz="1600" dirty="0" err="1"/>
              <a:t>officer</a:t>
            </a:r>
            <a:r>
              <a:rPr lang="fr-FR" sz="1600" dirty="0"/>
              <a:t> (CIO), </a:t>
            </a:r>
          </a:p>
          <a:p>
            <a:r>
              <a:rPr lang="fr-FR" sz="1600" dirty="0"/>
              <a:t>IST manager</a:t>
            </a:r>
          </a:p>
          <a:p>
            <a:r>
              <a:rPr lang="fr-FR" sz="1600" dirty="0"/>
              <a:t>ISD </a:t>
            </a:r>
            <a:r>
              <a:rPr lang="fr-FR" sz="1600" b="1" dirty="0"/>
              <a:t>organisation </a:t>
            </a:r>
          </a:p>
          <a:p>
            <a:pPr>
              <a:buFont typeface="Wingdings" pitchFamily="2" charset="2"/>
              <a:buChar char="à"/>
            </a:pPr>
            <a:r>
              <a:rPr lang="fr-FR" sz="1600" dirty="0"/>
              <a:t>Leaders </a:t>
            </a:r>
            <a:r>
              <a:rPr lang="fr-FR" sz="1600" dirty="0" err="1"/>
              <a:t>who</a:t>
            </a:r>
            <a:r>
              <a:rPr lang="fr-FR" sz="1600" dirty="0"/>
              <a:t> are </a:t>
            </a:r>
            <a:r>
              <a:rPr lang="fr-FR" sz="1600" dirty="0" err="1"/>
              <a:t>interested</a:t>
            </a:r>
            <a:r>
              <a:rPr lang="fr-FR" sz="1600" dirty="0"/>
              <a:t> in </a:t>
            </a:r>
            <a:r>
              <a:rPr lang="fr-FR" sz="1600" dirty="0" err="1"/>
              <a:t>improving</a:t>
            </a:r>
            <a:r>
              <a:rPr lang="fr-FR" sz="1600" dirty="0"/>
              <a:t> </a:t>
            </a:r>
            <a:r>
              <a:rPr lang="fr-FR" sz="1600" dirty="0" err="1"/>
              <a:t>their</a:t>
            </a:r>
            <a:r>
              <a:rPr lang="fr-FR" sz="1600" dirty="0"/>
              <a:t> information management </a:t>
            </a:r>
            <a:r>
              <a:rPr lang="fr-FR" sz="1600" dirty="0" err="1"/>
              <a:t>systems</a:t>
            </a:r>
            <a:r>
              <a:rPr lang="fr-FR" sz="1600" dirty="0"/>
              <a:t> and process </a:t>
            </a:r>
          </a:p>
          <a:p>
            <a:pPr>
              <a:buFont typeface="Wingdings" pitchFamily="2" charset="2"/>
              <a:buChar char="à"/>
            </a:pPr>
            <a:endParaRPr lang="fr-FR" sz="1600" b="1" dirty="0">
              <a:latin typeface="+mj-lt"/>
              <a:cs typeface="Calibri Light" panose="020F0302020204030204"/>
            </a:endParaRPr>
          </a:p>
          <a:p>
            <a:pPr>
              <a:buFont typeface="Wingdings" pitchFamily="2" charset="2"/>
              <a:buChar char="à"/>
            </a:pPr>
            <a:r>
              <a:rPr lang="fr-FR" sz="2000" b="1" dirty="0" err="1">
                <a:latin typeface="+mj-lt"/>
              </a:rPr>
              <a:t>Positioning</a:t>
            </a:r>
            <a:r>
              <a:rPr lang="fr-FR" sz="2000" b="1" dirty="0">
                <a:latin typeface="+mj-lt"/>
              </a:rPr>
              <a:t> : </a:t>
            </a:r>
          </a:p>
          <a:p>
            <a:pPr>
              <a:buFontTx/>
              <a:buChar char="-"/>
            </a:pPr>
            <a:r>
              <a:rPr lang="fr-FR" sz="2000" dirty="0">
                <a:latin typeface="+mj-lt"/>
              </a:rPr>
              <a:t>High-end, </a:t>
            </a:r>
            <a:r>
              <a:rPr lang="fr-FR" sz="2000" err="1">
                <a:latin typeface="+mj-lt"/>
              </a:rPr>
              <a:t>we</a:t>
            </a:r>
            <a:r>
              <a:rPr lang="fr-FR" sz="2000" dirty="0">
                <a:latin typeface="+mj-lt"/>
              </a:rPr>
              <a:t> </a:t>
            </a:r>
            <a:r>
              <a:rPr lang="fr-FR" sz="2000" err="1">
                <a:latin typeface="+mj-lt"/>
              </a:rPr>
              <a:t>address</a:t>
            </a:r>
            <a:r>
              <a:rPr lang="fr-FR" sz="2000" dirty="0">
                <a:latin typeface="+mj-lt"/>
              </a:rPr>
              <a:t> a </a:t>
            </a:r>
            <a:r>
              <a:rPr lang="fr-FR" sz="2000" err="1">
                <a:latin typeface="+mj-lt"/>
              </a:rPr>
              <a:t>target</a:t>
            </a:r>
            <a:r>
              <a:rPr lang="fr-FR" sz="2000" dirty="0">
                <a:latin typeface="+mj-lt"/>
              </a:rPr>
              <a:t> of IT </a:t>
            </a:r>
            <a:r>
              <a:rPr lang="fr-FR" sz="2000" err="1">
                <a:latin typeface="+mj-lt"/>
              </a:rPr>
              <a:t>decision</a:t>
            </a:r>
            <a:r>
              <a:rPr lang="fr-FR" sz="2000" dirty="0">
                <a:latin typeface="+mj-lt"/>
              </a:rPr>
              <a:t> </a:t>
            </a:r>
            <a:r>
              <a:rPr lang="fr-FR" sz="2000" err="1">
                <a:latin typeface="+mj-lt"/>
              </a:rPr>
              <a:t>makers</a:t>
            </a:r>
            <a:endParaRPr lang="fr-FR" sz="2000">
              <a:latin typeface="+mj-lt"/>
            </a:endParaRPr>
          </a:p>
          <a:p>
            <a:pPr>
              <a:buFontTx/>
              <a:buChar char="-"/>
            </a:pPr>
            <a:r>
              <a:rPr lang="fr-FR" sz="2000" dirty="0" err="1">
                <a:latin typeface="+mj-lt"/>
              </a:rPr>
              <a:t>Improving</a:t>
            </a:r>
            <a:r>
              <a:rPr lang="fr-FR" sz="2000" dirty="0">
                <a:latin typeface="+mj-lt"/>
              </a:rPr>
              <a:t> Information management </a:t>
            </a:r>
            <a:r>
              <a:rPr lang="fr-FR" sz="2000" dirty="0" err="1">
                <a:latin typeface="+mj-lt"/>
              </a:rPr>
              <a:t>systems</a:t>
            </a:r>
            <a:r>
              <a:rPr lang="fr-FR" sz="2000" dirty="0">
                <a:latin typeface="+mj-lt"/>
              </a:rPr>
              <a:t> and process  - the </a:t>
            </a:r>
            <a:r>
              <a:rPr lang="fr-FR" sz="2000" dirty="0" err="1">
                <a:latin typeface="+mj-lt"/>
              </a:rPr>
              <a:t>theme</a:t>
            </a:r>
            <a:r>
              <a:rPr lang="fr-FR" sz="2000" dirty="0">
                <a:latin typeface="+mj-lt"/>
              </a:rPr>
              <a:t> of the </a:t>
            </a:r>
            <a:r>
              <a:rPr lang="fr-FR" sz="2000" dirty="0" err="1">
                <a:latin typeface="+mj-lt"/>
              </a:rPr>
              <a:t>think</a:t>
            </a:r>
            <a:r>
              <a:rPr lang="fr-FR" sz="2000" dirty="0">
                <a:latin typeface="+mj-lt"/>
              </a:rPr>
              <a:t> tank</a:t>
            </a:r>
          </a:p>
          <a:p>
            <a:pPr>
              <a:buFontTx/>
              <a:buChar char="-"/>
            </a:pPr>
            <a:r>
              <a:rPr lang="fr-FR" sz="2000" dirty="0">
                <a:latin typeface="+mj-lt"/>
              </a:rPr>
              <a:t>Professional, </a:t>
            </a:r>
            <a:r>
              <a:rPr lang="fr-FR" sz="2000" dirty="0" err="1">
                <a:latin typeface="+mj-lt"/>
              </a:rPr>
              <a:t>we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address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companies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exclusively</a:t>
            </a:r>
            <a:endParaRPr lang="fr-FR" sz="2000" dirty="0">
              <a:latin typeface="+mj-lt"/>
            </a:endParaRPr>
          </a:p>
          <a:p>
            <a:pPr marL="0" indent="0">
              <a:buNone/>
            </a:pPr>
            <a:endParaRPr lang="fr-FR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7266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3D5DF4E-DE1D-594E-ABDF-6DBF8C5E43AF}"/>
              </a:ext>
            </a:extLst>
          </p:cNvPr>
          <p:cNvSpPr/>
          <p:nvPr/>
        </p:nvSpPr>
        <p:spPr>
          <a:xfrm>
            <a:off x="249382" y="365125"/>
            <a:ext cx="11649693" cy="61900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4BE575A-A441-7C46-9457-2E28C0662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/>
              <a:t>Brief</a:t>
            </a:r>
            <a:endParaRPr lang="fr-FR" b="1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B0C7AFAE-8A15-A644-A6CF-93D992CDD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2947" y="1284186"/>
            <a:ext cx="6550284" cy="19481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br>
              <a:rPr lang="fr-FR" sz="2000" dirty="0">
                <a:latin typeface="+mj-lt"/>
              </a:rPr>
            </a:br>
            <a:r>
              <a:rPr lang="fr-FR" sz="2000" dirty="0" err="1">
                <a:latin typeface="+mj-lt"/>
              </a:rPr>
              <a:t>What</a:t>
            </a:r>
            <a:r>
              <a:rPr lang="fr-FR" sz="2000" dirty="0">
                <a:latin typeface="+mj-lt"/>
              </a:rPr>
              <a:t>: </a:t>
            </a:r>
            <a:r>
              <a:rPr lang="fr-FR" sz="2000" dirty="0" err="1">
                <a:latin typeface="+mj-lt"/>
              </a:rPr>
              <a:t>Creating</a:t>
            </a:r>
            <a:r>
              <a:rPr lang="fr-FR" sz="2000" dirty="0">
                <a:latin typeface="+mj-lt"/>
              </a:rPr>
              <a:t> a logo</a:t>
            </a:r>
          </a:p>
          <a:p>
            <a:pPr marL="0" indent="0">
              <a:buNone/>
            </a:pPr>
            <a:r>
              <a:rPr lang="fr-FR" sz="2000" dirty="0" err="1">
                <a:latin typeface="+mj-lt"/>
              </a:rPr>
              <a:t>Sector</a:t>
            </a:r>
            <a:r>
              <a:rPr lang="fr-FR" sz="2000" dirty="0">
                <a:latin typeface="+mj-lt"/>
              </a:rPr>
              <a:t>: IT / Information system</a:t>
            </a:r>
          </a:p>
          <a:p>
            <a:pPr marL="0" indent="0">
              <a:buNone/>
            </a:pPr>
            <a:r>
              <a:rPr lang="fr-FR" sz="2000" dirty="0">
                <a:latin typeface="+mj-lt"/>
              </a:rPr>
              <a:t>Logo </a:t>
            </a:r>
            <a:r>
              <a:rPr lang="fr-FR" sz="2000" dirty="0" err="1">
                <a:latin typeface="+mj-lt"/>
              </a:rPr>
              <a:t>text</a:t>
            </a:r>
            <a:r>
              <a:rPr lang="fr-FR" sz="2000" dirty="0">
                <a:latin typeface="+mj-lt"/>
              </a:rPr>
              <a:t>: </a:t>
            </a:r>
            <a:r>
              <a:rPr lang="fr-FR" sz="2000" dirty="0" err="1">
                <a:latin typeface="+mj-lt"/>
              </a:rPr>
              <a:t>OpenText</a:t>
            </a:r>
            <a:r>
              <a:rPr lang="fr-FR" sz="2000" dirty="0">
                <a:latin typeface="+mj-lt"/>
              </a:rPr>
              <a:t> Business </a:t>
            </a:r>
            <a:r>
              <a:rPr lang="fr-FR" sz="2000" dirty="0" err="1">
                <a:latin typeface="+mj-lt"/>
              </a:rPr>
              <a:t>Lab</a:t>
            </a:r>
            <a:r>
              <a:rPr lang="fr-FR" sz="2000" dirty="0">
                <a:latin typeface="+mj-lt"/>
              </a:rPr>
              <a:t>’</a:t>
            </a:r>
          </a:p>
          <a:p>
            <a:pPr marL="0" indent="0">
              <a:buNone/>
            </a:pPr>
            <a:endParaRPr lang="fr-FR" sz="1400" dirty="0">
              <a:latin typeface="+mj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4B35B80-CA83-CA49-8875-271D00591E6B}"/>
              </a:ext>
            </a:extLst>
          </p:cNvPr>
          <p:cNvSpPr txBox="1"/>
          <p:nvPr/>
        </p:nvSpPr>
        <p:spPr>
          <a:xfrm>
            <a:off x="838200" y="3695886"/>
            <a:ext cx="29289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latin typeface="+mj-lt"/>
              </a:rPr>
              <a:t>Elégant</a:t>
            </a:r>
          </a:p>
          <a:p>
            <a:pPr algn="r"/>
            <a:r>
              <a:rPr lang="fr-FR" dirty="0">
                <a:latin typeface="+mj-lt"/>
              </a:rPr>
              <a:t>Amusant</a:t>
            </a:r>
          </a:p>
          <a:p>
            <a:pPr algn="r"/>
            <a:r>
              <a:rPr lang="fr-FR" dirty="0">
                <a:latin typeface="+mj-lt"/>
              </a:rPr>
              <a:t>Traditionnel</a:t>
            </a:r>
          </a:p>
          <a:p>
            <a:pPr algn="r"/>
            <a:r>
              <a:rPr lang="fr-FR" dirty="0">
                <a:latin typeface="+mj-lt"/>
              </a:rPr>
              <a:t>Personnel</a:t>
            </a:r>
          </a:p>
          <a:p>
            <a:pPr algn="r"/>
            <a:r>
              <a:rPr lang="fr-FR" dirty="0">
                <a:latin typeface="+mj-lt"/>
              </a:rPr>
              <a:t>Féminin</a:t>
            </a:r>
          </a:p>
          <a:p>
            <a:pPr algn="r"/>
            <a:r>
              <a:rPr lang="fr-FR" dirty="0">
                <a:latin typeface="+mj-lt"/>
              </a:rPr>
              <a:t>Coloré</a:t>
            </a:r>
          </a:p>
          <a:p>
            <a:pPr algn="r"/>
            <a:r>
              <a:rPr lang="fr-FR" dirty="0">
                <a:latin typeface="+mj-lt"/>
              </a:rPr>
              <a:t>Bas de gamme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A15F855-66E0-804C-8877-C00AE680F258}"/>
              </a:ext>
            </a:extLst>
          </p:cNvPr>
          <p:cNvGrpSpPr/>
          <p:nvPr/>
        </p:nvGrpSpPr>
        <p:grpSpPr>
          <a:xfrm>
            <a:off x="3965566" y="3625668"/>
            <a:ext cx="7110415" cy="2058492"/>
            <a:chOff x="2171697" y="3044645"/>
            <a:chExt cx="7110415" cy="2058492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2DBE3DB2-683A-8C4F-9FEF-47A0ED7DC2E2}"/>
                </a:ext>
              </a:extLst>
            </p:cNvPr>
            <p:cNvSpPr txBox="1"/>
            <p:nvPr/>
          </p:nvSpPr>
          <p:spPr>
            <a:xfrm>
              <a:off x="6353175" y="3071812"/>
              <a:ext cx="2928937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+mj-lt"/>
                </a:rPr>
                <a:t>Audacieux</a:t>
              </a:r>
            </a:p>
            <a:p>
              <a:r>
                <a:rPr lang="fr-FR" dirty="0">
                  <a:latin typeface="+mj-lt"/>
                </a:rPr>
                <a:t>Sérieux</a:t>
              </a:r>
            </a:p>
            <a:p>
              <a:r>
                <a:rPr lang="fr-FR" dirty="0">
                  <a:latin typeface="+mj-lt"/>
                </a:rPr>
                <a:t>Moderne</a:t>
              </a:r>
            </a:p>
            <a:p>
              <a:r>
                <a:rPr lang="fr-FR" dirty="0">
                  <a:latin typeface="+mj-lt"/>
                </a:rPr>
                <a:t>Professionnel</a:t>
              </a:r>
            </a:p>
            <a:p>
              <a:r>
                <a:rPr lang="fr-FR" dirty="0">
                  <a:latin typeface="+mj-lt"/>
                </a:rPr>
                <a:t>Masculin</a:t>
              </a:r>
            </a:p>
            <a:p>
              <a:r>
                <a:rPr lang="fr-FR" dirty="0">
                  <a:latin typeface="+mj-lt"/>
                </a:rPr>
                <a:t>Noir et Blanc</a:t>
              </a:r>
            </a:p>
            <a:p>
              <a:r>
                <a:rPr lang="fr-FR" dirty="0">
                  <a:latin typeface="+mj-lt"/>
                </a:rPr>
                <a:t>Haut de Gamme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A9057DF-FF90-AA4E-AAB4-B17207B69E12}"/>
                </a:ext>
              </a:extLst>
            </p:cNvPr>
            <p:cNvSpPr/>
            <p:nvPr/>
          </p:nvSpPr>
          <p:spPr>
            <a:xfrm>
              <a:off x="2171700" y="3214688"/>
              <a:ext cx="4181475" cy="85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C29B98-5D6A-8042-BE0A-B4721FABF778}"/>
                </a:ext>
              </a:extLst>
            </p:cNvPr>
            <p:cNvSpPr/>
            <p:nvPr/>
          </p:nvSpPr>
          <p:spPr>
            <a:xfrm>
              <a:off x="2171699" y="3514725"/>
              <a:ext cx="4181475" cy="85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D5F511-5B67-4848-A23C-97A38CE78BE8}"/>
                </a:ext>
              </a:extLst>
            </p:cNvPr>
            <p:cNvSpPr/>
            <p:nvPr/>
          </p:nvSpPr>
          <p:spPr>
            <a:xfrm>
              <a:off x="2171698" y="3771899"/>
              <a:ext cx="4181475" cy="85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18CC02D-F316-C24B-BECB-8256AA76CA8E}"/>
                </a:ext>
              </a:extLst>
            </p:cNvPr>
            <p:cNvSpPr/>
            <p:nvPr/>
          </p:nvSpPr>
          <p:spPr>
            <a:xfrm>
              <a:off x="2171698" y="4043363"/>
              <a:ext cx="4181475" cy="85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704C9C-9A88-3B4C-9863-FFCF38ECCE8C}"/>
                </a:ext>
              </a:extLst>
            </p:cNvPr>
            <p:cNvSpPr/>
            <p:nvPr/>
          </p:nvSpPr>
          <p:spPr>
            <a:xfrm>
              <a:off x="2171698" y="4330779"/>
              <a:ext cx="4181475" cy="85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F497A1F-7544-9840-9F29-96B3B7EDF48A}"/>
                </a:ext>
              </a:extLst>
            </p:cNvPr>
            <p:cNvSpPr/>
            <p:nvPr/>
          </p:nvSpPr>
          <p:spPr>
            <a:xfrm>
              <a:off x="2182767" y="4610773"/>
              <a:ext cx="4181475" cy="85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86498B2-22D8-3043-BF73-AF99897D4EFC}"/>
                </a:ext>
              </a:extLst>
            </p:cNvPr>
            <p:cNvSpPr/>
            <p:nvPr/>
          </p:nvSpPr>
          <p:spPr>
            <a:xfrm>
              <a:off x="2171697" y="4886583"/>
              <a:ext cx="4181475" cy="857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Triangle 14">
              <a:extLst>
                <a:ext uri="{FF2B5EF4-FFF2-40B4-BE49-F238E27FC236}">
                  <a16:creationId xmlns:a16="http://schemas.microsoft.com/office/drawing/2014/main" id="{DF82E5A6-7A54-6945-B4EA-C517E73B9EBD}"/>
                </a:ext>
              </a:extLst>
            </p:cNvPr>
            <p:cNvSpPr/>
            <p:nvPr/>
          </p:nvSpPr>
          <p:spPr>
            <a:xfrm rot="10800000">
              <a:off x="4090843" y="3044645"/>
              <a:ext cx="305079" cy="25660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id="{CE33F699-3D45-7B43-B97F-905DB943FA9C}"/>
                </a:ext>
              </a:extLst>
            </p:cNvPr>
            <p:cNvSpPr/>
            <p:nvPr/>
          </p:nvSpPr>
          <p:spPr>
            <a:xfrm rot="10800000">
              <a:off x="5986878" y="3328120"/>
              <a:ext cx="305079" cy="25660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49DF22EC-07F7-6C44-B19E-53C39E978EDE}"/>
                </a:ext>
              </a:extLst>
            </p:cNvPr>
            <p:cNvSpPr/>
            <p:nvPr/>
          </p:nvSpPr>
          <p:spPr>
            <a:xfrm rot="10800000">
              <a:off x="5387149" y="3612207"/>
              <a:ext cx="305079" cy="25660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v</a:t>
              </a:r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BE2E719C-E08D-514C-951F-AA301D5FCBA0}"/>
                </a:ext>
              </a:extLst>
            </p:cNvPr>
            <p:cNvSpPr/>
            <p:nvPr/>
          </p:nvSpPr>
          <p:spPr>
            <a:xfrm rot="10800000">
              <a:off x="5999436" y="3879903"/>
              <a:ext cx="305079" cy="25660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v</a:t>
              </a:r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8340A946-0B67-DA40-9B25-778A6B9D4792}"/>
                </a:ext>
              </a:extLst>
            </p:cNvPr>
            <p:cNvSpPr/>
            <p:nvPr/>
          </p:nvSpPr>
          <p:spPr>
            <a:xfrm rot="10800000">
              <a:off x="5048886" y="4172233"/>
              <a:ext cx="305079" cy="25660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v</a:t>
              </a:r>
            </a:p>
          </p:txBody>
        </p:sp>
        <p:sp>
          <p:nvSpPr>
            <p:cNvPr id="20" name="Triangle 19">
              <a:extLst>
                <a:ext uri="{FF2B5EF4-FFF2-40B4-BE49-F238E27FC236}">
                  <a16:creationId xmlns:a16="http://schemas.microsoft.com/office/drawing/2014/main" id="{C3344272-0AB0-0140-AEBC-289AA12E3C4B}"/>
                </a:ext>
              </a:extLst>
            </p:cNvPr>
            <p:cNvSpPr/>
            <p:nvPr/>
          </p:nvSpPr>
          <p:spPr>
            <a:xfrm rot="10800000">
              <a:off x="3911276" y="4446746"/>
              <a:ext cx="305079" cy="25660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v</a:t>
              </a:r>
            </a:p>
          </p:txBody>
        </p:sp>
        <p:sp>
          <p:nvSpPr>
            <p:cNvPr id="21" name="Triangle 20">
              <a:extLst>
                <a:ext uri="{FF2B5EF4-FFF2-40B4-BE49-F238E27FC236}">
                  <a16:creationId xmlns:a16="http://schemas.microsoft.com/office/drawing/2014/main" id="{82083997-C82E-AD45-BC1B-F4DE9899F994}"/>
                </a:ext>
              </a:extLst>
            </p:cNvPr>
            <p:cNvSpPr/>
            <p:nvPr/>
          </p:nvSpPr>
          <p:spPr>
            <a:xfrm rot="10800000">
              <a:off x="5987864" y="4750126"/>
              <a:ext cx="305079" cy="25660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365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401755-2F24-544A-A749-15E1340FD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7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DNA of OpenText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26BADFD-FAB4-C24D-B5FC-053D2CDB19CD}"/>
              </a:ext>
            </a:extLst>
          </p:cNvPr>
          <p:cNvSpPr txBox="1"/>
          <p:nvPr/>
        </p:nvSpPr>
        <p:spPr>
          <a:xfrm>
            <a:off x="125351" y="1039112"/>
            <a:ext cx="1054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b="1" dirty="0" err="1"/>
              <a:t>Keep</a:t>
            </a:r>
            <a:r>
              <a:rPr lang="fr-FR" b="1" dirty="0"/>
              <a:t> the DNA of the client </a:t>
            </a:r>
            <a:r>
              <a:rPr lang="fr-FR" b="1" dirty="0" err="1"/>
              <a:t>OpenText</a:t>
            </a:r>
            <a:endParaRPr lang="fr-FR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326F4CC-826D-CD41-BE34-14AA01346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984108"/>
            <a:ext cx="5867400" cy="19488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0831AF2-A8C5-5A46-865E-6BCBC77CD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32997"/>
            <a:ext cx="7581900" cy="18968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B3A2F51-1C44-4647-B096-B13D18DA5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8444"/>
            <a:ext cx="6625817" cy="265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72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3F0B4B6C-DF8B-184B-BF39-67DC56164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Inspiration #1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BC0ED42-C55E-8945-977D-F53B535604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4" t="5130" r="52035" b="56944"/>
          <a:stretch/>
        </p:blipFill>
        <p:spPr>
          <a:xfrm>
            <a:off x="4998291" y="2456051"/>
            <a:ext cx="1629077" cy="145454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F91799B-1894-364B-8776-048D0C452666}"/>
              </a:ext>
            </a:extLst>
          </p:cNvPr>
          <p:cNvSpPr txBox="1"/>
          <p:nvPr/>
        </p:nvSpPr>
        <p:spPr>
          <a:xfrm>
            <a:off x="4140139" y="4900065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Holistic</a:t>
            </a:r>
            <a:r>
              <a:rPr lang="fr-FR" dirty="0"/>
              <a:t> vision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53637D5-D28E-3648-93F5-B7356566ED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20" t="54232" r="34140" b="16229"/>
          <a:stretch/>
        </p:blipFill>
        <p:spPr>
          <a:xfrm>
            <a:off x="3078634" y="2502956"/>
            <a:ext cx="1805507" cy="145454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F75493-95E2-0248-8D41-388BA55339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54" t="30882" b="6413"/>
          <a:stretch/>
        </p:blipFill>
        <p:spPr>
          <a:xfrm>
            <a:off x="7428501" y="4660045"/>
            <a:ext cx="3812246" cy="121870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4EDECEC-12A6-7941-87BD-DC76679182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881" r="48755"/>
          <a:stretch/>
        </p:blipFill>
        <p:spPr>
          <a:xfrm>
            <a:off x="7428501" y="3183323"/>
            <a:ext cx="3769189" cy="127897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DDE2FEE8-1546-D548-AAA9-3E5359B78BF2}"/>
              </a:ext>
            </a:extLst>
          </p:cNvPr>
          <p:cNvSpPr txBox="1"/>
          <p:nvPr/>
        </p:nvSpPr>
        <p:spPr>
          <a:xfrm>
            <a:off x="7340149" y="2437414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err="1"/>
              <a:t>Colors</a:t>
            </a:r>
            <a:r>
              <a:rPr lang="fr-FR" u="sng" dirty="0"/>
              <a:t> </a:t>
            </a:r>
            <a:r>
              <a:rPr lang="fr-FR" u="sng" dirty="0" err="1"/>
              <a:t>used</a:t>
            </a:r>
            <a:r>
              <a:rPr lang="fr-FR" dirty="0"/>
              <a:t> :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3F6EBAF2-31B0-6C48-B876-476F7025F3E8}"/>
              </a:ext>
            </a:extLst>
          </p:cNvPr>
          <p:cNvCxnSpPr/>
          <p:nvPr/>
        </p:nvCxnSpPr>
        <p:spPr>
          <a:xfrm>
            <a:off x="6964816" y="2295311"/>
            <a:ext cx="0" cy="40292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BDBC0430-CC20-5245-8D68-F457F9DD3E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67" t="14230" r="9216" b="15455"/>
          <a:stretch/>
        </p:blipFill>
        <p:spPr>
          <a:xfrm>
            <a:off x="329853" y="2005291"/>
            <a:ext cx="2516939" cy="210542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E20120D-F1F7-A248-A4CC-5F79A406CD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251" t="26717" r="9357" b="24925"/>
          <a:stretch/>
        </p:blipFill>
        <p:spPr>
          <a:xfrm>
            <a:off x="678386" y="4660045"/>
            <a:ext cx="2939439" cy="1948249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F2226C29-EECB-9F40-9C7A-98013552FB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702" y="5809864"/>
            <a:ext cx="2429890" cy="79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46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94ACFCE4-4C3F-CD45-A741-4F685A39F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Inspiration #2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D6F6A9E-96BA-CE44-A4F1-F8C6F5407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591"/>
          <a:stretch/>
        </p:blipFill>
        <p:spPr>
          <a:xfrm>
            <a:off x="6495536" y="1690688"/>
            <a:ext cx="5696464" cy="297799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1944E4F-57AF-D147-9FE1-83664A60CB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73" t="22575" r="20672" b="27823"/>
          <a:stretch/>
        </p:blipFill>
        <p:spPr>
          <a:xfrm>
            <a:off x="505983" y="1695917"/>
            <a:ext cx="2385646" cy="168981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37DDC7D-01EB-0B42-8C5D-E4F3468654F8}"/>
              </a:ext>
            </a:extLst>
          </p:cNvPr>
          <p:cNvSpPr txBox="1"/>
          <p:nvPr/>
        </p:nvSpPr>
        <p:spPr>
          <a:xfrm>
            <a:off x="3059262" y="2079160"/>
            <a:ext cx="3101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fr-FR" dirty="0" err="1"/>
              <a:t>With</a:t>
            </a:r>
            <a:r>
              <a:rPr lang="fr-FR" dirty="0"/>
              <a:t> the « b » of business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fr-FR" dirty="0"/>
              <a:t>Pixels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fr-FR" dirty="0"/>
              <a:t>Connexion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287318B-4806-3D45-AFF0-921FC329E0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00" t="13403" r="52000" b="40143"/>
          <a:stretch/>
        </p:blipFill>
        <p:spPr>
          <a:xfrm>
            <a:off x="1106193" y="3774967"/>
            <a:ext cx="1707117" cy="1787431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B0AE0558-B2B8-404E-86EF-64D126BB0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702" y="5809864"/>
            <a:ext cx="2429890" cy="79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6146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7329</TotalTime>
  <Words>389</Words>
  <Application>Microsoft Macintosh PowerPoint</Application>
  <PresentationFormat>Grand écran</PresentationFormat>
  <Paragraphs>59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Thème Office</vt:lpstr>
      <vt:lpstr>Brief  Logo OpenText Business Lab'</vt:lpstr>
      <vt:lpstr>Who we are</vt:lpstr>
      <vt:lpstr>Who is OpenText</vt:lpstr>
      <vt:lpstr> OpenText - Brand Guidelines</vt:lpstr>
      <vt:lpstr>OpenText Business Lab'</vt:lpstr>
      <vt:lpstr>Brief</vt:lpstr>
      <vt:lpstr>DNA of OpenText</vt:lpstr>
      <vt:lpstr>Inspiration #1</vt:lpstr>
      <vt:lpstr>Inspiration #2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Brief  Logo Club Digital Planning &amp; Performance</dc:title>
  <dc:creator>Maëlys Pradines</dc:creator>
  <cp:lastModifiedBy>Sophie Tribondeau</cp:lastModifiedBy>
  <cp:revision>28</cp:revision>
  <dcterms:created xsi:type="dcterms:W3CDTF">2020-01-31T15:56:37Z</dcterms:created>
  <dcterms:modified xsi:type="dcterms:W3CDTF">2020-03-17T14:04:03Z</dcterms:modified>
</cp:coreProperties>
</file>