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9" r:id="rId8"/>
    <p:sldId id="265" r:id="rId9"/>
    <p:sldId id="267" r:id="rId10"/>
    <p:sldId id="271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73D"/>
    <a:srgbClr val="6ED137"/>
    <a:srgbClr val="6BD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3"/>
    <p:restoredTop sz="94663"/>
  </p:normalViewPr>
  <p:slideViewPr>
    <p:cSldViewPr snapToGrid="0" snapToObjects="1">
      <p:cViewPr varScale="1">
        <p:scale>
          <a:sx n="114" d="100"/>
          <a:sy n="114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D00E4-10BD-6C4D-A634-350165D84EB6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F271540-06D6-3840-A471-B38F659E7915}">
      <dgm:prSet phldrT="[Texto]"/>
      <dgm:spPr>
        <a:solidFill>
          <a:srgbClr val="6DA73D"/>
        </a:solidFill>
      </dgm:spPr>
      <dgm:t>
        <a:bodyPr/>
        <a:lstStyle/>
        <a:p>
          <a:r>
            <a:rPr lang="es-MX" b="1" dirty="0"/>
            <a:t>Alta del cliente</a:t>
          </a:r>
        </a:p>
        <a:p>
          <a:r>
            <a:rPr lang="es-MX" dirty="0"/>
            <a:t>(Expediente de Solvencia)</a:t>
          </a:r>
        </a:p>
      </dgm:t>
    </dgm:pt>
    <dgm:pt modelId="{6F626C60-DBCB-774C-9E4B-F15379AEA098}" type="parTrans" cxnId="{ADB7E561-64DB-844F-B71E-79BB6C298519}">
      <dgm:prSet/>
      <dgm:spPr/>
      <dgm:t>
        <a:bodyPr/>
        <a:lstStyle/>
        <a:p>
          <a:endParaRPr lang="es-MX"/>
        </a:p>
      </dgm:t>
    </dgm:pt>
    <dgm:pt modelId="{EA3F1B1D-E0ED-644F-9C6C-B5032A77421F}" type="sibTrans" cxnId="{ADB7E561-64DB-844F-B71E-79BB6C29851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MX"/>
        </a:p>
      </dgm:t>
    </dgm:pt>
    <dgm:pt modelId="{EC6A510A-F69E-BF42-812E-387684367871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b="1" dirty="0"/>
            <a:t>Análisis de la obligación a garantizar</a:t>
          </a:r>
        </a:p>
        <a:p>
          <a:r>
            <a:rPr lang="es-MX" dirty="0"/>
            <a:t>(Documento Fuente)</a:t>
          </a:r>
        </a:p>
      </dgm:t>
    </dgm:pt>
    <dgm:pt modelId="{268D5DD7-B68D-1E45-B32B-B859F0593030}" type="parTrans" cxnId="{B58990B9-9165-2147-B65D-836009D54623}">
      <dgm:prSet/>
      <dgm:spPr/>
      <dgm:t>
        <a:bodyPr/>
        <a:lstStyle/>
        <a:p>
          <a:endParaRPr lang="es-MX"/>
        </a:p>
      </dgm:t>
    </dgm:pt>
    <dgm:pt modelId="{2678EB40-4105-F946-9D7D-610F21CCA8B9}" type="sibTrans" cxnId="{B58990B9-9165-2147-B65D-836009D54623}">
      <dgm:prSet/>
      <dgm:spPr/>
      <dgm:t>
        <a:bodyPr/>
        <a:lstStyle/>
        <a:p>
          <a:endParaRPr lang="es-MX"/>
        </a:p>
      </dgm:t>
    </dgm:pt>
    <dgm:pt modelId="{D70E9A94-0DF0-2048-9340-36B9FDD93205}">
      <dgm:prSet phldrT="[Texto]"/>
      <dgm:spPr>
        <a:solidFill>
          <a:schemeClr val="tx1"/>
        </a:solidFill>
      </dgm:spPr>
      <dgm:t>
        <a:bodyPr/>
        <a:lstStyle/>
        <a:p>
          <a:r>
            <a:rPr lang="es-MX" b="1" dirty="0"/>
            <a:t>Integración de Garantías</a:t>
          </a:r>
        </a:p>
      </dgm:t>
    </dgm:pt>
    <dgm:pt modelId="{3934B8F9-C743-2943-A9D2-3D427A34D9E3}" type="parTrans" cxnId="{34FE247C-FAEE-4D4C-8B93-6E0AD5CFEA80}">
      <dgm:prSet/>
      <dgm:spPr/>
      <dgm:t>
        <a:bodyPr/>
        <a:lstStyle/>
        <a:p>
          <a:endParaRPr lang="es-MX"/>
        </a:p>
      </dgm:t>
    </dgm:pt>
    <dgm:pt modelId="{D56A61EC-A217-AA44-9204-FF058ECC21D9}" type="sibTrans" cxnId="{34FE247C-FAEE-4D4C-8B93-6E0AD5CFEA80}">
      <dgm:prSet/>
      <dgm:spPr/>
      <dgm:t>
        <a:bodyPr/>
        <a:lstStyle/>
        <a:p>
          <a:endParaRPr lang="es-MX"/>
        </a:p>
      </dgm:t>
    </dgm:pt>
    <dgm:pt modelId="{3F2769FF-6E02-9D41-A466-1C4A0BA1D4B8}">
      <dgm:prSet phldrT="[Texto]"/>
      <dgm:spPr>
        <a:solidFill>
          <a:srgbClr val="6DA73D"/>
        </a:solidFill>
      </dgm:spPr>
      <dgm:t>
        <a:bodyPr/>
        <a:lstStyle/>
        <a:p>
          <a:r>
            <a:rPr lang="es-MX" b="1" dirty="0"/>
            <a:t>Autorización de Línea de Afianzamiento</a:t>
          </a:r>
        </a:p>
      </dgm:t>
    </dgm:pt>
    <dgm:pt modelId="{EC5E11DE-E169-3241-AE41-B76C37FE87CF}" type="parTrans" cxnId="{358AB2CA-2659-8946-88C6-BD7CCAE40FEE}">
      <dgm:prSet/>
      <dgm:spPr/>
      <dgm:t>
        <a:bodyPr/>
        <a:lstStyle/>
        <a:p>
          <a:endParaRPr lang="es-MX"/>
        </a:p>
      </dgm:t>
    </dgm:pt>
    <dgm:pt modelId="{8817362C-3EF0-4F40-9FFB-88B25CDC5159}" type="sibTrans" cxnId="{358AB2CA-2659-8946-88C6-BD7CCAE40FEE}">
      <dgm:prSet/>
      <dgm:spPr/>
      <dgm:t>
        <a:bodyPr/>
        <a:lstStyle/>
        <a:p>
          <a:endParaRPr lang="es-MX"/>
        </a:p>
      </dgm:t>
    </dgm:pt>
    <dgm:pt modelId="{C8BB2FF1-1172-4540-9F9A-34503D26D622}">
      <dgm:prSet phldrT="[Texto]"/>
      <dgm:spPr>
        <a:solidFill>
          <a:srgbClr val="6DA73D"/>
        </a:solidFill>
      </dgm:spPr>
      <dgm:t>
        <a:bodyPr/>
        <a:lstStyle/>
        <a:p>
          <a:r>
            <a:rPr lang="es-MX" b="1" dirty="0"/>
            <a:t>Emisión de Fianza</a:t>
          </a:r>
        </a:p>
      </dgm:t>
    </dgm:pt>
    <dgm:pt modelId="{B12957B0-AA32-9948-8563-674A7B9EE314}" type="parTrans" cxnId="{ADC8A697-22A3-9341-BC25-ABE9BA99E14B}">
      <dgm:prSet/>
      <dgm:spPr/>
      <dgm:t>
        <a:bodyPr/>
        <a:lstStyle/>
        <a:p>
          <a:endParaRPr lang="es-MX"/>
        </a:p>
      </dgm:t>
    </dgm:pt>
    <dgm:pt modelId="{87685F8D-ADD4-824B-82F1-E7432F8CC7E6}" type="sibTrans" cxnId="{ADC8A697-22A3-9341-BC25-ABE9BA99E14B}">
      <dgm:prSet/>
      <dgm:spPr/>
      <dgm:t>
        <a:bodyPr/>
        <a:lstStyle/>
        <a:p>
          <a:endParaRPr lang="es-MX"/>
        </a:p>
      </dgm:t>
    </dgm:pt>
    <dgm:pt modelId="{7A1C7081-AFE4-6F44-8A54-464ADA6F0BE1}">
      <dgm:prSet/>
      <dgm:spPr>
        <a:solidFill>
          <a:schemeClr val="tx1"/>
        </a:solidFill>
      </dgm:spPr>
      <dgm:t>
        <a:bodyPr/>
        <a:lstStyle/>
        <a:p>
          <a:r>
            <a:rPr lang="es-MX" b="1" dirty="0"/>
            <a:t>Endosos de cambio</a:t>
          </a:r>
        </a:p>
        <a:p>
          <a:r>
            <a:rPr lang="es-MX" b="1" dirty="0"/>
            <a:t>Prórrogas</a:t>
          </a:r>
        </a:p>
        <a:p>
          <a:r>
            <a:rPr lang="es-MX" b="1" dirty="0"/>
            <a:t>Renovaciones</a:t>
          </a:r>
        </a:p>
      </dgm:t>
    </dgm:pt>
    <dgm:pt modelId="{662F4D0A-FE27-7340-8DDE-D688FFD60E1C}" type="parTrans" cxnId="{4AAC1F1A-67EC-3C46-A0F8-45B2D27E8BE2}">
      <dgm:prSet/>
      <dgm:spPr/>
      <dgm:t>
        <a:bodyPr/>
        <a:lstStyle/>
        <a:p>
          <a:endParaRPr lang="es-MX"/>
        </a:p>
      </dgm:t>
    </dgm:pt>
    <dgm:pt modelId="{71E965CE-1E03-BE4C-8767-70D44B4F8849}" type="sibTrans" cxnId="{4AAC1F1A-67EC-3C46-A0F8-45B2D27E8BE2}">
      <dgm:prSet/>
      <dgm:spPr/>
      <dgm:t>
        <a:bodyPr/>
        <a:lstStyle/>
        <a:p>
          <a:endParaRPr lang="es-MX"/>
        </a:p>
      </dgm:t>
    </dgm:pt>
    <dgm:pt modelId="{FC874957-0CCD-3C4B-99D4-C307AFBD8668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b="1" dirty="0"/>
            <a:t>Administración de cúmulos</a:t>
          </a:r>
        </a:p>
        <a:p>
          <a:r>
            <a:rPr lang="es-MX" dirty="0"/>
            <a:t>(Cancelar y depurar)</a:t>
          </a:r>
        </a:p>
      </dgm:t>
    </dgm:pt>
    <dgm:pt modelId="{28B86429-1527-5F48-A67A-0058FE24C05C}" type="parTrans" cxnId="{8E64EEDA-722E-4248-B11B-527B56068C93}">
      <dgm:prSet/>
      <dgm:spPr/>
      <dgm:t>
        <a:bodyPr/>
        <a:lstStyle/>
        <a:p>
          <a:endParaRPr lang="es-MX"/>
        </a:p>
      </dgm:t>
    </dgm:pt>
    <dgm:pt modelId="{A5A3519B-2557-204B-9D10-3E30A57F739F}" type="sibTrans" cxnId="{8E64EEDA-722E-4248-B11B-527B56068C93}">
      <dgm:prSet/>
      <dgm:spPr/>
      <dgm:t>
        <a:bodyPr/>
        <a:lstStyle/>
        <a:p>
          <a:endParaRPr lang="es-MX"/>
        </a:p>
      </dgm:t>
    </dgm:pt>
    <dgm:pt modelId="{6B5EE1F8-A3D1-DE42-B74B-965413D8C81A}" type="pres">
      <dgm:prSet presAssocID="{618D00E4-10BD-6C4D-A634-350165D84EB6}" presName="Name0" presStyleCnt="0">
        <dgm:presLayoutVars>
          <dgm:dir/>
          <dgm:resizeHandles val="exact"/>
        </dgm:presLayoutVars>
      </dgm:prSet>
      <dgm:spPr/>
    </dgm:pt>
    <dgm:pt modelId="{15C83962-0C01-7841-98C0-0C7669D81BA4}" type="pres">
      <dgm:prSet presAssocID="{618D00E4-10BD-6C4D-A634-350165D84EB6}" presName="cycle" presStyleCnt="0"/>
      <dgm:spPr/>
    </dgm:pt>
    <dgm:pt modelId="{127CAEB5-3AB1-D74F-9BFE-DB92E12FC7C9}" type="pres">
      <dgm:prSet presAssocID="{4F271540-06D6-3840-A471-B38F659E7915}" presName="nodeFirstNode" presStyleLbl="node1" presStyleIdx="0" presStyleCnt="7">
        <dgm:presLayoutVars>
          <dgm:bulletEnabled val="1"/>
        </dgm:presLayoutVars>
      </dgm:prSet>
      <dgm:spPr/>
    </dgm:pt>
    <dgm:pt modelId="{E3F96C3B-3FF0-AD47-9272-36E9CC655BB2}" type="pres">
      <dgm:prSet presAssocID="{EA3F1B1D-E0ED-644F-9C6C-B5032A77421F}" presName="sibTransFirstNode" presStyleLbl="bgShp" presStyleIdx="0" presStyleCnt="1"/>
      <dgm:spPr/>
    </dgm:pt>
    <dgm:pt modelId="{14A069F6-074E-4B4A-A83A-A36F854EF425}" type="pres">
      <dgm:prSet presAssocID="{EC6A510A-F69E-BF42-812E-387684367871}" presName="nodeFollowingNodes" presStyleLbl="node1" presStyleIdx="1" presStyleCnt="7">
        <dgm:presLayoutVars>
          <dgm:bulletEnabled val="1"/>
        </dgm:presLayoutVars>
      </dgm:prSet>
      <dgm:spPr/>
    </dgm:pt>
    <dgm:pt modelId="{EB7367DF-E9D1-F84E-A8B6-01E7DFBF186C}" type="pres">
      <dgm:prSet presAssocID="{D70E9A94-0DF0-2048-9340-36B9FDD93205}" presName="nodeFollowingNodes" presStyleLbl="node1" presStyleIdx="2" presStyleCnt="7">
        <dgm:presLayoutVars>
          <dgm:bulletEnabled val="1"/>
        </dgm:presLayoutVars>
      </dgm:prSet>
      <dgm:spPr/>
    </dgm:pt>
    <dgm:pt modelId="{D059B715-96E7-A64E-9D4F-F7A058CDA458}" type="pres">
      <dgm:prSet presAssocID="{3F2769FF-6E02-9D41-A466-1C4A0BA1D4B8}" presName="nodeFollowingNodes" presStyleLbl="node1" presStyleIdx="3" presStyleCnt="7">
        <dgm:presLayoutVars>
          <dgm:bulletEnabled val="1"/>
        </dgm:presLayoutVars>
      </dgm:prSet>
      <dgm:spPr/>
    </dgm:pt>
    <dgm:pt modelId="{BC3AA61C-AB21-5043-9AFE-B710BFA50FE9}" type="pres">
      <dgm:prSet presAssocID="{C8BB2FF1-1172-4540-9F9A-34503D26D622}" presName="nodeFollowingNodes" presStyleLbl="node1" presStyleIdx="4" presStyleCnt="7">
        <dgm:presLayoutVars>
          <dgm:bulletEnabled val="1"/>
        </dgm:presLayoutVars>
      </dgm:prSet>
      <dgm:spPr/>
    </dgm:pt>
    <dgm:pt modelId="{F43DC122-BF80-4748-AFB6-39447BE301A5}" type="pres">
      <dgm:prSet presAssocID="{7A1C7081-AFE4-6F44-8A54-464ADA6F0BE1}" presName="nodeFollowingNodes" presStyleLbl="node1" presStyleIdx="5" presStyleCnt="7">
        <dgm:presLayoutVars>
          <dgm:bulletEnabled val="1"/>
        </dgm:presLayoutVars>
      </dgm:prSet>
      <dgm:spPr/>
    </dgm:pt>
    <dgm:pt modelId="{EBACAD27-FFDE-A648-9EDC-99ACF0F9184D}" type="pres">
      <dgm:prSet presAssocID="{FC874957-0CCD-3C4B-99D4-C307AFBD8668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4AAC1F1A-67EC-3C46-A0F8-45B2D27E8BE2}" srcId="{618D00E4-10BD-6C4D-A634-350165D84EB6}" destId="{7A1C7081-AFE4-6F44-8A54-464ADA6F0BE1}" srcOrd="5" destOrd="0" parTransId="{662F4D0A-FE27-7340-8DDE-D688FFD60E1C}" sibTransId="{71E965CE-1E03-BE4C-8767-70D44B4F8849}"/>
    <dgm:cxn modelId="{ACC77F20-4393-1244-BB00-05ADB38C21C7}" type="presOf" srcId="{FC874957-0CCD-3C4B-99D4-C307AFBD8668}" destId="{EBACAD27-FFDE-A648-9EDC-99ACF0F9184D}" srcOrd="0" destOrd="0" presId="urn:microsoft.com/office/officeart/2005/8/layout/cycle3"/>
    <dgm:cxn modelId="{F9227334-60E3-BE4E-84C1-4D9BDB6B113A}" type="presOf" srcId="{D70E9A94-0DF0-2048-9340-36B9FDD93205}" destId="{EB7367DF-E9D1-F84E-A8B6-01E7DFBF186C}" srcOrd="0" destOrd="0" presId="urn:microsoft.com/office/officeart/2005/8/layout/cycle3"/>
    <dgm:cxn modelId="{9B6EB654-2658-864A-A4E1-9C77BC275B77}" type="presOf" srcId="{C8BB2FF1-1172-4540-9F9A-34503D26D622}" destId="{BC3AA61C-AB21-5043-9AFE-B710BFA50FE9}" srcOrd="0" destOrd="0" presId="urn:microsoft.com/office/officeart/2005/8/layout/cycle3"/>
    <dgm:cxn modelId="{F6CE005A-B277-0343-A6B6-21DCA1C888A5}" type="presOf" srcId="{4F271540-06D6-3840-A471-B38F659E7915}" destId="{127CAEB5-3AB1-D74F-9BFE-DB92E12FC7C9}" srcOrd="0" destOrd="0" presId="urn:microsoft.com/office/officeart/2005/8/layout/cycle3"/>
    <dgm:cxn modelId="{ADB7E561-64DB-844F-B71E-79BB6C298519}" srcId="{618D00E4-10BD-6C4D-A634-350165D84EB6}" destId="{4F271540-06D6-3840-A471-B38F659E7915}" srcOrd="0" destOrd="0" parTransId="{6F626C60-DBCB-774C-9E4B-F15379AEA098}" sibTransId="{EA3F1B1D-E0ED-644F-9C6C-B5032A77421F}"/>
    <dgm:cxn modelId="{34FE247C-FAEE-4D4C-8B93-6E0AD5CFEA80}" srcId="{618D00E4-10BD-6C4D-A634-350165D84EB6}" destId="{D70E9A94-0DF0-2048-9340-36B9FDD93205}" srcOrd="2" destOrd="0" parTransId="{3934B8F9-C743-2943-A9D2-3D427A34D9E3}" sibTransId="{D56A61EC-A217-AA44-9204-FF058ECC21D9}"/>
    <dgm:cxn modelId="{798F8E81-558A-8241-816F-F44E74DE0A16}" type="presOf" srcId="{618D00E4-10BD-6C4D-A634-350165D84EB6}" destId="{6B5EE1F8-A3D1-DE42-B74B-965413D8C81A}" srcOrd="0" destOrd="0" presId="urn:microsoft.com/office/officeart/2005/8/layout/cycle3"/>
    <dgm:cxn modelId="{1FA0FB86-554F-834F-9B0B-0A8EDBD9F7D9}" type="presOf" srcId="{EC6A510A-F69E-BF42-812E-387684367871}" destId="{14A069F6-074E-4B4A-A83A-A36F854EF425}" srcOrd="0" destOrd="0" presId="urn:microsoft.com/office/officeart/2005/8/layout/cycle3"/>
    <dgm:cxn modelId="{ADC8A697-22A3-9341-BC25-ABE9BA99E14B}" srcId="{618D00E4-10BD-6C4D-A634-350165D84EB6}" destId="{C8BB2FF1-1172-4540-9F9A-34503D26D622}" srcOrd="4" destOrd="0" parTransId="{B12957B0-AA32-9948-8563-674A7B9EE314}" sibTransId="{87685F8D-ADD4-824B-82F1-E7432F8CC7E6}"/>
    <dgm:cxn modelId="{1CE5A1A0-8160-254F-A89B-79023EBCDD4B}" type="presOf" srcId="{EA3F1B1D-E0ED-644F-9C6C-B5032A77421F}" destId="{E3F96C3B-3FF0-AD47-9272-36E9CC655BB2}" srcOrd="0" destOrd="0" presId="urn:microsoft.com/office/officeart/2005/8/layout/cycle3"/>
    <dgm:cxn modelId="{B58990B9-9165-2147-B65D-836009D54623}" srcId="{618D00E4-10BD-6C4D-A634-350165D84EB6}" destId="{EC6A510A-F69E-BF42-812E-387684367871}" srcOrd="1" destOrd="0" parTransId="{268D5DD7-B68D-1E45-B32B-B859F0593030}" sibTransId="{2678EB40-4105-F946-9D7D-610F21CCA8B9}"/>
    <dgm:cxn modelId="{358AB2CA-2659-8946-88C6-BD7CCAE40FEE}" srcId="{618D00E4-10BD-6C4D-A634-350165D84EB6}" destId="{3F2769FF-6E02-9D41-A466-1C4A0BA1D4B8}" srcOrd="3" destOrd="0" parTransId="{EC5E11DE-E169-3241-AE41-B76C37FE87CF}" sibTransId="{8817362C-3EF0-4F40-9FFB-88B25CDC5159}"/>
    <dgm:cxn modelId="{8E64EEDA-722E-4248-B11B-527B56068C93}" srcId="{618D00E4-10BD-6C4D-A634-350165D84EB6}" destId="{FC874957-0CCD-3C4B-99D4-C307AFBD8668}" srcOrd="6" destOrd="0" parTransId="{28B86429-1527-5F48-A67A-0058FE24C05C}" sibTransId="{A5A3519B-2557-204B-9D10-3E30A57F739F}"/>
    <dgm:cxn modelId="{352197F6-EEA9-A744-AE8A-122BF7EEF448}" type="presOf" srcId="{7A1C7081-AFE4-6F44-8A54-464ADA6F0BE1}" destId="{F43DC122-BF80-4748-AFB6-39447BE301A5}" srcOrd="0" destOrd="0" presId="urn:microsoft.com/office/officeart/2005/8/layout/cycle3"/>
    <dgm:cxn modelId="{39EDDDFA-538E-5947-AFAF-4B4210DD9B59}" type="presOf" srcId="{3F2769FF-6E02-9D41-A466-1C4A0BA1D4B8}" destId="{D059B715-96E7-A64E-9D4F-F7A058CDA458}" srcOrd="0" destOrd="0" presId="urn:microsoft.com/office/officeart/2005/8/layout/cycle3"/>
    <dgm:cxn modelId="{5CDA213C-5BF5-934F-953F-541431B17BD9}" type="presParOf" srcId="{6B5EE1F8-A3D1-DE42-B74B-965413D8C81A}" destId="{15C83962-0C01-7841-98C0-0C7669D81BA4}" srcOrd="0" destOrd="0" presId="urn:microsoft.com/office/officeart/2005/8/layout/cycle3"/>
    <dgm:cxn modelId="{66904B3F-09F4-EF4A-A6AB-F5C00A3776CD}" type="presParOf" srcId="{15C83962-0C01-7841-98C0-0C7669D81BA4}" destId="{127CAEB5-3AB1-D74F-9BFE-DB92E12FC7C9}" srcOrd="0" destOrd="0" presId="urn:microsoft.com/office/officeart/2005/8/layout/cycle3"/>
    <dgm:cxn modelId="{3AABDBB0-CC3B-C643-ABC9-8BE45777E8BB}" type="presParOf" srcId="{15C83962-0C01-7841-98C0-0C7669D81BA4}" destId="{E3F96C3B-3FF0-AD47-9272-36E9CC655BB2}" srcOrd="1" destOrd="0" presId="urn:microsoft.com/office/officeart/2005/8/layout/cycle3"/>
    <dgm:cxn modelId="{151010C6-76C6-6547-A0C7-4A7F30061631}" type="presParOf" srcId="{15C83962-0C01-7841-98C0-0C7669D81BA4}" destId="{14A069F6-074E-4B4A-A83A-A36F854EF425}" srcOrd="2" destOrd="0" presId="urn:microsoft.com/office/officeart/2005/8/layout/cycle3"/>
    <dgm:cxn modelId="{F73FD981-480E-9342-B1AB-8B6A59237DCE}" type="presParOf" srcId="{15C83962-0C01-7841-98C0-0C7669D81BA4}" destId="{EB7367DF-E9D1-F84E-A8B6-01E7DFBF186C}" srcOrd="3" destOrd="0" presId="urn:microsoft.com/office/officeart/2005/8/layout/cycle3"/>
    <dgm:cxn modelId="{D0EA936C-3F04-B04E-A310-23A4C6A6DC4A}" type="presParOf" srcId="{15C83962-0C01-7841-98C0-0C7669D81BA4}" destId="{D059B715-96E7-A64E-9D4F-F7A058CDA458}" srcOrd="4" destOrd="0" presId="urn:microsoft.com/office/officeart/2005/8/layout/cycle3"/>
    <dgm:cxn modelId="{EBAF0C6A-BF2A-9849-BDAB-7FC080169B36}" type="presParOf" srcId="{15C83962-0C01-7841-98C0-0C7669D81BA4}" destId="{BC3AA61C-AB21-5043-9AFE-B710BFA50FE9}" srcOrd="5" destOrd="0" presId="urn:microsoft.com/office/officeart/2005/8/layout/cycle3"/>
    <dgm:cxn modelId="{63D446A8-89DA-D34F-BA6A-D50C9A08D793}" type="presParOf" srcId="{15C83962-0C01-7841-98C0-0C7669D81BA4}" destId="{F43DC122-BF80-4748-AFB6-39447BE301A5}" srcOrd="6" destOrd="0" presId="urn:microsoft.com/office/officeart/2005/8/layout/cycle3"/>
    <dgm:cxn modelId="{BADFF3E0-B166-654A-A586-852E489B2FB6}" type="presParOf" srcId="{15C83962-0C01-7841-98C0-0C7669D81BA4}" destId="{EBACAD27-FFDE-A648-9EDC-99ACF0F9184D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96C3B-3FF0-AD47-9272-36E9CC655BB2}">
      <dsp:nvSpPr>
        <dsp:cNvPr id="0" name=""/>
        <dsp:cNvSpPr/>
      </dsp:nvSpPr>
      <dsp:spPr>
        <a:xfrm>
          <a:off x="1267991" y="-34238"/>
          <a:ext cx="5592016" cy="5592016"/>
        </a:xfrm>
        <a:prstGeom prst="circularArrow">
          <a:avLst>
            <a:gd name="adj1" fmla="val 5544"/>
            <a:gd name="adj2" fmla="val 330680"/>
            <a:gd name="adj3" fmla="val 14501840"/>
            <a:gd name="adj4" fmla="val 16958206"/>
            <a:gd name="adj5" fmla="val 5757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CAEB5-3AB1-D74F-9BFE-DB92E12FC7C9}">
      <dsp:nvSpPr>
        <dsp:cNvPr id="0" name=""/>
        <dsp:cNvSpPr/>
      </dsp:nvSpPr>
      <dsp:spPr>
        <a:xfrm>
          <a:off x="3184921" y="3216"/>
          <a:ext cx="1758156" cy="879078"/>
        </a:xfrm>
        <a:prstGeom prst="roundRect">
          <a:avLst/>
        </a:prstGeom>
        <a:solidFill>
          <a:srgbClr val="6DA7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Alta del cliente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(Expediente de Solvencia)</a:t>
          </a:r>
        </a:p>
      </dsp:txBody>
      <dsp:txXfrm>
        <a:off x="3227834" y="46129"/>
        <a:ext cx="1672330" cy="793252"/>
      </dsp:txXfrm>
    </dsp:sp>
    <dsp:sp modelId="{14A069F6-074E-4B4A-A83A-A36F854EF425}">
      <dsp:nvSpPr>
        <dsp:cNvPr id="0" name=""/>
        <dsp:cNvSpPr/>
      </dsp:nvSpPr>
      <dsp:spPr>
        <a:xfrm>
          <a:off x="5049320" y="901063"/>
          <a:ext cx="1758156" cy="879078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Análisis de la obligación a garantizar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(Documento Fuente)</a:t>
          </a:r>
        </a:p>
      </dsp:txBody>
      <dsp:txXfrm>
        <a:off x="5092233" y="943976"/>
        <a:ext cx="1672330" cy="793252"/>
      </dsp:txXfrm>
    </dsp:sp>
    <dsp:sp modelId="{EB7367DF-E9D1-F84E-A8B6-01E7DFBF186C}">
      <dsp:nvSpPr>
        <dsp:cNvPr id="0" name=""/>
        <dsp:cNvSpPr/>
      </dsp:nvSpPr>
      <dsp:spPr>
        <a:xfrm>
          <a:off x="5509788" y="2918507"/>
          <a:ext cx="1758156" cy="879078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Integración de Garantías</a:t>
          </a:r>
        </a:p>
      </dsp:txBody>
      <dsp:txXfrm>
        <a:off x="5552701" y="2961420"/>
        <a:ext cx="1672330" cy="793252"/>
      </dsp:txXfrm>
    </dsp:sp>
    <dsp:sp modelId="{D059B715-96E7-A64E-9D4F-F7A058CDA458}">
      <dsp:nvSpPr>
        <dsp:cNvPr id="0" name=""/>
        <dsp:cNvSpPr/>
      </dsp:nvSpPr>
      <dsp:spPr>
        <a:xfrm>
          <a:off x="4219584" y="4536372"/>
          <a:ext cx="1758156" cy="879078"/>
        </a:xfrm>
        <a:prstGeom prst="roundRect">
          <a:avLst/>
        </a:prstGeom>
        <a:solidFill>
          <a:srgbClr val="6DA7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Autorización de Línea de Afianzamiento</a:t>
          </a:r>
        </a:p>
      </dsp:txBody>
      <dsp:txXfrm>
        <a:off x="4262497" y="4579285"/>
        <a:ext cx="1672330" cy="793252"/>
      </dsp:txXfrm>
    </dsp:sp>
    <dsp:sp modelId="{BC3AA61C-AB21-5043-9AFE-B710BFA50FE9}">
      <dsp:nvSpPr>
        <dsp:cNvPr id="0" name=""/>
        <dsp:cNvSpPr/>
      </dsp:nvSpPr>
      <dsp:spPr>
        <a:xfrm>
          <a:off x="2150258" y="4536372"/>
          <a:ext cx="1758156" cy="879078"/>
        </a:xfrm>
        <a:prstGeom prst="roundRect">
          <a:avLst/>
        </a:prstGeom>
        <a:solidFill>
          <a:srgbClr val="6DA7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Emisión de Fianza</a:t>
          </a:r>
        </a:p>
      </dsp:txBody>
      <dsp:txXfrm>
        <a:off x="2193171" y="4579285"/>
        <a:ext cx="1672330" cy="793252"/>
      </dsp:txXfrm>
    </dsp:sp>
    <dsp:sp modelId="{F43DC122-BF80-4748-AFB6-39447BE301A5}">
      <dsp:nvSpPr>
        <dsp:cNvPr id="0" name=""/>
        <dsp:cNvSpPr/>
      </dsp:nvSpPr>
      <dsp:spPr>
        <a:xfrm>
          <a:off x="860055" y="2918507"/>
          <a:ext cx="1758156" cy="879078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Endosos de cambio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Prórrogas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Renovaciones</a:t>
          </a:r>
        </a:p>
      </dsp:txBody>
      <dsp:txXfrm>
        <a:off x="902968" y="2961420"/>
        <a:ext cx="1672330" cy="793252"/>
      </dsp:txXfrm>
    </dsp:sp>
    <dsp:sp modelId="{EBACAD27-FFDE-A648-9EDC-99ACF0F9184D}">
      <dsp:nvSpPr>
        <dsp:cNvPr id="0" name=""/>
        <dsp:cNvSpPr/>
      </dsp:nvSpPr>
      <dsp:spPr>
        <a:xfrm>
          <a:off x="1320523" y="901063"/>
          <a:ext cx="1758156" cy="879078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Administración de cúmulos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(Cancelar y depurar)</a:t>
          </a:r>
        </a:p>
      </dsp:txBody>
      <dsp:txXfrm>
        <a:off x="1363436" y="943976"/>
        <a:ext cx="1672330" cy="793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19B2E3F-819F-9341-BA99-C579A1210F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40A90C6-9842-8B4F-B3E9-241BA765D3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A2FD-74BF-D442-8112-5FE14ECCDD05}" type="datetimeFigureOut">
              <a:rPr lang="es-ES_tradnl" smtClean="0"/>
              <a:t>29/2/20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FECC76-943B-704E-AFDC-956B5EB5E7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D5F23B-87C3-8D49-AFAE-10C28DA2DE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C2A92-DFE9-D441-91D4-18633CC801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5035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6ED52-A8D9-D947-AF06-668B56365AE6}" type="datetimeFigureOut">
              <a:rPr lang="es-ES_tradnl" smtClean="0"/>
              <a:t>29/2/20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973C4-2419-6644-B39B-D859CE7FAB2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75148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6D335-3CFE-F64F-AF5D-A36ACA700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C5600F-4AFF-344A-96FE-493CF444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7C221D-74C2-1842-AB63-3D13A75C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69AF-5650-DD47-9348-0D06BE4E7CFC}" type="datetime1">
              <a:rPr lang="es-MX" smtClean="0"/>
              <a:t>29/02/20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C2846C-8264-5B45-8E15-2AADD21AE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A59455-93C3-F24A-92FA-243E7D11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835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7C11B-D74B-8A47-8ED5-0C818D92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CC54BF-A6F3-9648-A02A-0D9B4C089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C95C7E-243D-1C48-8385-8709BCB5D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94C5-6967-FC4E-80D5-596304175616}" type="datetime1">
              <a:rPr lang="es-MX" smtClean="0"/>
              <a:t>29/02/20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DAFEDE-6C1E-B842-B586-F12F3A39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812099-EC4B-0A42-8852-542615BD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047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8DE585-5B96-CE46-9245-DA9A9E7189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D3DD52-EAD4-0145-AE33-BC1278C89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1D3CF8-B865-5148-98D0-0231A095D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EED0-64BD-EE4B-A98B-419BA5841EFF}" type="datetime1">
              <a:rPr lang="es-MX" smtClean="0"/>
              <a:t>29/02/20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4FE497-766A-5B44-8C2D-F40D096A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6AF00-056E-F54C-B8BD-26B2FDD65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9675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2F515-0AC5-3C40-A811-A508F8F7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F159F0-5FB5-044C-AA31-91C20F3C6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E5E1C-6A87-C14B-9670-A55435C8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21BF-34C5-8D4A-AA35-C690F603D7B4}" type="datetime1">
              <a:rPr lang="es-MX" smtClean="0"/>
              <a:t>29/02/20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F44CE7-D166-EC40-9731-915E802C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1702D6-9D34-0F47-8D32-78289096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964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A4C52-8793-A047-AC6C-C6E60EBB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2A5DF6-4E40-C243-87DA-912588DE5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5DD885-1027-7F44-A1E0-CEBA106C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23CB-86AB-CE48-B47D-84C073DE4629}" type="datetime1">
              <a:rPr lang="es-MX" smtClean="0"/>
              <a:t>29/02/20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BEBE78-77AF-ED44-B683-200F6933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59BAFD-0DD3-D447-9D1B-7CDD50DC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080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76AE2-A1BB-A649-861C-67324DB6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89B4FC-86EA-9940-8BC4-78D8FE79E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DE38F5-1ED5-0741-8890-5B6DBB7D6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565391-2512-A840-9A17-731589D5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F5BB-917C-3E44-A24C-D7926332BB1A}" type="datetime1">
              <a:rPr lang="es-MX" smtClean="0"/>
              <a:t>29/02/20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26D5BE-FBCB-3B42-88FC-0219134B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C014C4-581F-9E4F-9125-B681B13E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542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67086-2EC3-A947-804C-08C9B85B4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FA7478-F5AB-F04E-8DB7-7ED89B4C5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981A61-909A-2347-8364-2D9F14D46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B4A82F-550A-934A-AAE4-9F4E619E3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4DAB61-A42F-E146-A25B-C4F5F3955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7E1B93-CFA6-6148-910E-BDAF1B27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8F37-B5EF-D144-9FE1-1184BF331AD9}" type="datetime1">
              <a:rPr lang="es-MX" smtClean="0"/>
              <a:t>29/02/20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563A042-AA58-E142-BE05-ED60C994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F7E8A6-5CE4-5A4F-AB87-0F921789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019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468A6-1CCA-144E-BE22-30D61F70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2CBE0F-76D2-C041-854F-9613552D5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6092-D914-FD43-A0A0-15B630B4245E}" type="datetime1">
              <a:rPr lang="es-MX" smtClean="0"/>
              <a:t>29/02/20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6D9C67-8032-F642-8E4C-60DE60A8E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80E0998-D6EF-5C40-9CAE-7880318DA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919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E08E49-252E-674E-B5CC-F6EF1C806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33A0-AC36-594B-891B-89EA1F08A03D}" type="datetime1">
              <a:rPr lang="es-MX" smtClean="0"/>
              <a:t>29/02/20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2C4ECF-E402-1848-8269-3FDFEA58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CCDE81-FD7C-9C48-903E-C7779A5F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544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6DA77-3013-ED4D-A847-640EB45B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874A12-4275-074F-A9BC-842D86AA3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B2777E-C5B2-164D-B2B2-FAF83B61C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3206F0-9575-1747-986B-F6177693E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4B85-1DAC-0147-98DC-3DFF7556DDAA}" type="datetime1">
              <a:rPr lang="es-MX" smtClean="0"/>
              <a:t>29/02/20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696FE4-D28A-EE49-ACB2-2CD3904C9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BC993F-A246-4D40-8A4B-A3A7F226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705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C539F-28B3-DE41-8377-F575A7CF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218A65-0756-804C-AF02-13B1C2D66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BAC365-D56E-F74C-B953-D33BE9F1F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694950-7BC5-C948-A97E-C0C160672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4BCC-D87F-6845-AF0F-F5C479DE256D}" type="datetime1">
              <a:rPr lang="es-MX" smtClean="0"/>
              <a:t>29/02/20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9E5B01-2FF8-484D-9A31-A914B8C3B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AB36A7-F9B1-8045-B1AD-08347032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272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8BEFE9-A2A5-0C48-9213-023E0DB4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608C05-1608-7644-84DD-2E989BDA6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536CCC-BC17-B645-9B37-4FB3AEA6D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67A99-DEEE-3042-AD19-78736B80DB70}" type="datetime1">
              <a:rPr lang="es-MX" smtClean="0"/>
              <a:t>29/02/20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1D5D5B-F776-AE40-AA19-B72AF1A6F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34BCF-6FCD-854B-A539-A678C5850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9763-CFFD-8646-AC53-0373DE5ADC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140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hyperlink" Target="mailto:cflores@inbegu.com" TargetMode="External"/><Relationship Id="rId7" Type="http://schemas.openxmlformats.org/officeDocument/2006/relationships/image" Target="../media/image22.png"/><Relationship Id="rId2" Type="http://schemas.openxmlformats.org/officeDocument/2006/relationships/hyperlink" Target="mailto:sherrera@inbegu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hyperlink" Target="mailto:aornelas@inbegu.com" TargetMode="Externa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tiff"/><Relationship Id="rId4" Type="http://schemas.openxmlformats.org/officeDocument/2006/relationships/image" Target="../media/image13.png"/><Relationship Id="rId9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22795-F206-4848-873D-C35A67FA1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6427" y="4942114"/>
            <a:ext cx="5249528" cy="1147863"/>
          </a:xfrm>
        </p:spPr>
        <p:txBody>
          <a:bodyPr anchor="t">
            <a:normAutofit/>
          </a:bodyPr>
          <a:lstStyle/>
          <a:p>
            <a:pPr algn="l"/>
            <a:r>
              <a:rPr lang="es-ES_tradnl" sz="3200" b="1" dirty="0">
                <a:solidFill>
                  <a:schemeClr val="bg1"/>
                </a:solidFill>
              </a:rPr>
              <a:t>Tu éxito… nuestra pasión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B3EE3C1-1864-9E48-B306-40E388584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312989"/>
            <a:ext cx="4047843" cy="286385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3642794-AB68-324A-A270-D2B7925C2AE5}"/>
              </a:ext>
            </a:extLst>
          </p:cNvPr>
          <p:cNvSpPr txBox="1"/>
          <p:nvPr/>
        </p:nvSpPr>
        <p:spPr>
          <a:xfrm>
            <a:off x="1443042" y="3059668"/>
            <a:ext cx="290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TU ESPECIALISTA EN FIANZAS</a:t>
            </a: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0157D46D-1AFF-6C48-AC6C-54DCB5E4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277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4C17F-7CBA-AC45-BF3E-C589C2525E8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s-ES_tradnl" sz="3200" dirty="0">
                <a:latin typeface="+mn-lt"/>
                <a:ea typeface="+mn-ea"/>
                <a:cs typeface="+mn-cs"/>
              </a:rPr>
              <a:t>Contacto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CA0F3A-8991-944E-BC72-00861112A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052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b="1" dirty="0"/>
              <a:t>Sandra Herrera</a:t>
            </a:r>
          </a:p>
          <a:p>
            <a:pPr marL="0" indent="0">
              <a:buNone/>
            </a:pPr>
            <a:r>
              <a:rPr lang="es-ES_tradnl" sz="2400" dirty="0">
                <a:hlinkClick r:id="rId2"/>
              </a:rPr>
              <a:t>sherrera@inbegu.com</a:t>
            </a:r>
            <a:endParaRPr lang="es-ES_tradnl" sz="2400" dirty="0"/>
          </a:p>
          <a:p>
            <a:pPr marL="0" indent="0">
              <a:buNone/>
            </a:pPr>
            <a:r>
              <a:rPr lang="es-ES_tradnl" sz="2400" dirty="0"/>
              <a:t>55 2760 9446</a:t>
            </a:r>
          </a:p>
          <a:p>
            <a:pPr marL="0" indent="0">
              <a:buNone/>
            </a:pPr>
            <a:r>
              <a:rPr lang="es-ES_tradnl" b="1" dirty="0"/>
              <a:t>Clara Flores</a:t>
            </a:r>
          </a:p>
          <a:p>
            <a:pPr marL="0" indent="0">
              <a:buNone/>
            </a:pPr>
            <a:r>
              <a:rPr lang="es-ES_tradnl" sz="2400" dirty="0">
                <a:hlinkClick r:id="rId3"/>
              </a:rPr>
              <a:t>cflores@inbegu.com</a:t>
            </a:r>
            <a:endParaRPr lang="es-ES_tradnl" sz="2400" dirty="0"/>
          </a:p>
          <a:p>
            <a:pPr marL="0" indent="0">
              <a:buNone/>
            </a:pPr>
            <a:r>
              <a:rPr lang="es-ES_tradnl" sz="2400" dirty="0"/>
              <a:t>55 3397 0238</a:t>
            </a:r>
          </a:p>
          <a:p>
            <a:pPr marL="0" indent="0">
              <a:buNone/>
            </a:pPr>
            <a:r>
              <a:rPr lang="es-ES_tradnl" b="1" dirty="0"/>
              <a:t>Alejandro Ornelas </a:t>
            </a:r>
          </a:p>
          <a:p>
            <a:pPr marL="0" indent="0">
              <a:buNone/>
            </a:pPr>
            <a:r>
              <a:rPr lang="es-ES_tradnl" sz="2400" dirty="0">
                <a:hlinkClick r:id="rId4"/>
              </a:rPr>
              <a:t>aornelas@inbegu.com</a:t>
            </a:r>
            <a:endParaRPr lang="es-ES_tradnl" sz="2400" dirty="0"/>
          </a:p>
          <a:p>
            <a:pPr marL="0" indent="0">
              <a:buNone/>
            </a:pPr>
            <a:r>
              <a:rPr lang="es-ES_tradnl" sz="2400" dirty="0"/>
              <a:t>55 4449 6448</a:t>
            </a:r>
          </a:p>
          <a:p>
            <a:endParaRPr lang="es-ES_tradnl" dirty="0"/>
          </a:p>
        </p:txBody>
      </p:sp>
      <p:pic>
        <p:nvPicPr>
          <p:cNvPr id="4" name="Gráfico 3" descr="Smartphone">
            <a:extLst>
              <a:ext uri="{FF2B5EF4-FFF2-40B4-BE49-F238E27FC236}">
                <a16:creationId xmlns:a16="http://schemas.microsoft.com/office/drawing/2014/main" id="{E528370D-9CD8-D246-B3EE-B9DB96773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562765" y="4334675"/>
            <a:ext cx="238920" cy="238920"/>
          </a:xfrm>
          <a:prstGeom prst="rect">
            <a:avLst/>
          </a:prstGeom>
        </p:spPr>
      </p:pic>
      <p:pic>
        <p:nvPicPr>
          <p:cNvPr id="5" name="Gráfico 4" descr="Enviar">
            <a:extLst>
              <a:ext uri="{FF2B5EF4-FFF2-40B4-BE49-F238E27FC236}">
                <a16:creationId xmlns:a16="http://schemas.microsoft.com/office/drawing/2014/main" id="{42DFA6AA-C7B1-444C-B560-B3A86D9093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040" y="3895726"/>
            <a:ext cx="238920" cy="238920"/>
          </a:xfrm>
          <a:prstGeom prst="rect">
            <a:avLst/>
          </a:prstGeom>
        </p:spPr>
      </p:pic>
      <p:pic>
        <p:nvPicPr>
          <p:cNvPr id="6" name="Gráfico 5" descr="Smartphone">
            <a:extLst>
              <a:ext uri="{FF2B5EF4-FFF2-40B4-BE49-F238E27FC236}">
                <a16:creationId xmlns:a16="http://schemas.microsoft.com/office/drawing/2014/main" id="{644A3AD7-8D27-EE49-8DC8-DDFA1C21AE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572285" y="5715810"/>
            <a:ext cx="238920" cy="238920"/>
          </a:xfrm>
          <a:prstGeom prst="rect">
            <a:avLst/>
          </a:prstGeom>
        </p:spPr>
      </p:pic>
      <p:pic>
        <p:nvPicPr>
          <p:cNvPr id="7" name="Gráfico 6" descr="Enviar">
            <a:extLst>
              <a:ext uri="{FF2B5EF4-FFF2-40B4-BE49-F238E27FC236}">
                <a16:creationId xmlns:a16="http://schemas.microsoft.com/office/drawing/2014/main" id="{03E3E926-94DA-3042-9F0C-56492BF205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560" y="5305437"/>
            <a:ext cx="238920" cy="238920"/>
          </a:xfrm>
          <a:prstGeom prst="rect">
            <a:avLst/>
          </a:prstGeom>
        </p:spPr>
      </p:pic>
      <p:pic>
        <p:nvPicPr>
          <p:cNvPr id="8" name="Gráfico 7" descr="Smartphone">
            <a:extLst>
              <a:ext uri="{FF2B5EF4-FFF2-40B4-BE49-F238E27FC236}">
                <a16:creationId xmlns:a16="http://schemas.microsoft.com/office/drawing/2014/main" id="{2F65EB20-164F-0E4B-9F7F-DFB37C3F5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581805" y="2867811"/>
            <a:ext cx="238920" cy="238920"/>
          </a:xfrm>
          <a:prstGeom prst="rect">
            <a:avLst/>
          </a:prstGeom>
        </p:spPr>
      </p:pic>
      <p:pic>
        <p:nvPicPr>
          <p:cNvPr id="9" name="Gráfico 8" descr="Enviar">
            <a:extLst>
              <a:ext uri="{FF2B5EF4-FFF2-40B4-BE49-F238E27FC236}">
                <a16:creationId xmlns:a16="http://schemas.microsoft.com/office/drawing/2014/main" id="{89023695-BBAA-6041-AFA4-B88F08428E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3080" y="2443150"/>
            <a:ext cx="238920" cy="238920"/>
          </a:xfrm>
          <a:prstGeom prst="rect">
            <a:avLst/>
          </a:prstGeom>
        </p:spPr>
      </p:pic>
      <p:pic>
        <p:nvPicPr>
          <p:cNvPr id="10" name="Marcador de posición de imagen 5">
            <a:extLst>
              <a:ext uri="{FF2B5EF4-FFF2-40B4-BE49-F238E27FC236}">
                <a16:creationId xmlns:a16="http://schemas.microsoft.com/office/drawing/2014/main" id="{214C272C-086F-CF46-949A-94439727570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249" r="5249"/>
          <a:stretch>
            <a:fillRect/>
          </a:stretch>
        </p:blipFill>
        <p:spPr>
          <a:xfrm>
            <a:off x="6096000" y="1511800"/>
            <a:ext cx="4503736" cy="355619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436F22E-5D47-CA4D-805B-67E585F93201}"/>
              </a:ext>
            </a:extLst>
          </p:cNvPr>
          <p:cNvSpPr txBox="1"/>
          <p:nvPr/>
        </p:nvSpPr>
        <p:spPr>
          <a:xfrm>
            <a:off x="7696952" y="5617650"/>
            <a:ext cx="182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www.inbegu.com</a:t>
            </a:r>
            <a:endParaRPr lang="es-ES_tradnl" dirty="0"/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B3868CD0-4A77-1A4B-9F28-3B1B4832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466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10300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D980FF-22F4-7144-BF61-CA93D14A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3973667" cy="5811837"/>
          </a:xfrm>
        </p:spPr>
        <p:txBody>
          <a:bodyPr>
            <a:normAutofit/>
          </a:bodyPr>
          <a:lstStyle/>
          <a:p>
            <a:r>
              <a:rPr lang="es-ES_tradnl">
                <a:solidFill>
                  <a:srgbClr val="FFFFFF"/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C48B9A-B363-284D-BD0B-CD40E01B7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927" y="365125"/>
            <a:ext cx="5996871" cy="581183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sz="2000">
                <a:solidFill>
                  <a:srgbClr val="FFFFFF"/>
                </a:solidFill>
              </a:rPr>
              <a:t>¿Quiénes somos?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000">
                <a:solidFill>
                  <a:srgbClr val="FFFFFF"/>
                </a:solidFill>
              </a:rPr>
              <a:t>Oferta de Valor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000">
                <a:solidFill>
                  <a:srgbClr val="FFFFFF"/>
                </a:solidFill>
              </a:rPr>
              <a:t>Nuestros Servicios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000">
                <a:solidFill>
                  <a:srgbClr val="FFFFFF"/>
                </a:solidFill>
              </a:rPr>
              <a:t>Productos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000">
                <a:solidFill>
                  <a:srgbClr val="FFFFFF"/>
                </a:solidFill>
              </a:rPr>
              <a:t>Ciclo de administración de Fianzas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000">
                <a:solidFill>
                  <a:srgbClr val="FFFFFF"/>
                </a:solidFill>
              </a:rPr>
              <a:t>Nuestros socios de negocio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000">
                <a:solidFill>
                  <a:srgbClr val="FFFFFF"/>
                </a:solidFill>
              </a:rPr>
              <a:t>Contacto</a:t>
            </a:r>
          </a:p>
          <a:p>
            <a:pPr marL="0" indent="0">
              <a:buNone/>
            </a:pPr>
            <a:endParaRPr lang="es-ES_tradnl" sz="2000">
              <a:solidFill>
                <a:srgbClr val="FFFFFF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F1FAAA-FF1B-664D-BC67-56CFFC0D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6601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D68AAD-72F6-0E42-BF33-3AB539F7E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¿Quiénes somos?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33D8F0F-8456-A04F-BCA9-75C6722DDE85}"/>
              </a:ext>
            </a:extLst>
          </p:cNvPr>
          <p:cNvSpPr/>
          <p:nvPr/>
        </p:nvSpPr>
        <p:spPr>
          <a:xfrm>
            <a:off x="5358384" y="640263"/>
            <a:ext cx="6028944" cy="5254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>
                <a:solidFill>
                  <a:schemeClr val="bg1"/>
                </a:solidFill>
              </a:rPr>
              <a:t>Inbegu</a:t>
            </a:r>
            <a:r>
              <a:rPr lang="en-US" sz="1700" dirty="0">
                <a:solidFill>
                  <a:schemeClr val="bg1"/>
                </a:solidFill>
              </a:rPr>
              <a:t> Bonds, </a:t>
            </a:r>
            <a:r>
              <a:rPr lang="en-US" sz="1700" dirty="0" err="1">
                <a:solidFill>
                  <a:schemeClr val="bg1"/>
                </a:solidFill>
              </a:rPr>
              <a:t>somos</a:t>
            </a:r>
            <a:r>
              <a:rPr lang="en-US" sz="1700" dirty="0">
                <a:solidFill>
                  <a:schemeClr val="bg1"/>
                </a:solidFill>
              </a:rPr>
              <a:t> un </a:t>
            </a:r>
            <a:r>
              <a:rPr lang="en-US" sz="1700" dirty="0" err="1">
                <a:solidFill>
                  <a:schemeClr val="bg1"/>
                </a:solidFill>
              </a:rPr>
              <a:t>grupo</a:t>
            </a:r>
            <a:r>
              <a:rPr lang="en-US" sz="1700" dirty="0">
                <a:solidFill>
                  <a:schemeClr val="bg1"/>
                </a:solidFill>
              </a:rPr>
              <a:t> de </a:t>
            </a:r>
            <a:r>
              <a:rPr lang="en-US" sz="1700" dirty="0" err="1">
                <a:solidFill>
                  <a:schemeClr val="bg1"/>
                </a:solidFill>
              </a:rPr>
              <a:t>jóvenes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emprendedores</a:t>
            </a:r>
            <a:r>
              <a:rPr lang="en-US" sz="1700" dirty="0">
                <a:solidFill>
                  <a:schemeClr val="bg1"/>
                </a:solidFill>
              </a:rPr>
              <a:t>, con </a:t>
            </a:r>
            <a:r>
              <a:rPr lang="en-US" sz="1700" dirty="0" err="1">
                <a:solidFill>
                  <a:schemeClr val="bg1"/>
                </a:solidFill>
              </a:rPr>
              <a:t>amplia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experiencia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en</a:t>
            </a:r>
            <a:r>
              <a:rPr lang="en-US" sz="1700" dirty="0">
                <a:solidFill>
                  <a:schemeClr val="bg1"/>
                </a:solidFill>
              </a:rPr>
              <a:t> el sector </a:t>
            </a:r>
            <a:r>
              <a:rPr lang="en-US" sz="1700" dirty="0" err="1">
                <a:solidFill>
                  <a:schemeClr val="bg1"/>
                </a:solidFill>
              </a:rPr>
              <a:t>afianzador</a:t>
            </a:r>
            <a:r>
              <a:rPr lang="en-US" sz="1700" dirty="0">
                <a:solidFill>
                  <a:schemeClr val="bg1"/>
                </a:solidFill>
              </a:rPr>
              <a:t>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solidFill>
                  <a:schemeClr val="bg1"/>
                </a:solidFill>
              </a:rPr>
              <a:t>Estamos </a:t>
            </a:r>
            <a:r>
              <a:rPr lang="en-US" sz="1700" dirty="0" err="1">
                <a:solidFill>
                  <a:schemeClr val="bg1"/>
                </a:solidFill>
              </a:rPr>
              <a:t>convencidos</a:t>
            </a:r>
            <a:r>
              <a:rPr lang="en-US" sz="1700" dirty="0">
                <a:solidFill>
                  <a:schemeClr val="bg1"/>
                </a:solidFill>
              </a:rPr>
              <a:t> de que </a:t>
            </a:r>
            <a:r>
              <a:rPr lang="en-US" sz="1700" dirty="0" err="1">
                <a:solidFill>
                  <a:schemeClr val="bg1"/>
                </a:solidFill>
              </a:rPr>
              <a:t>nuestro</a:t>
            </a:r>
            <a:r>
              <a:rPr lang="en-US" sz="1700" dirty="0">
                <a:solidFill>
                  <a:schemeClr val="bg1"/>
                </a:solidFill>
              </a:rPr>
              <a:t> principal </a:t>
            </a:r>
            <a:r>
              <a:rPr lang="en-US" sz="1700" dirty="0" err="1">
                <a:solidFill>
                  <a:schemeClr val="bg1"/>
                </a:solidFill>
              </a:rPr>
              <a:t>diferenciador</a:t>
            </a:r>
            <a:r>
              <a:rPr lang="en-US" sz="1700" dirty="0">
                <a:solidFill>
                  <a:schemeClr val="bg1"/>
                </a:solidFill>
              </a:rPr>
              <a:t> es la </a:t>
            </a:r>
            <a:r>
              <a:rPr lang="en-US" sz="1700" dirty="0" err="1">
                <a:solidFill>
                  <a:schemeClr val="bg1"/>
                </a:solidFill>
              </a:rPr>
              <a:t>pasión</a:t>
            </a:r>
            <a:r>
              <a:rPr lang="en-US" sz="1700" dirty="0">
                <a:solidFill>
                  <a:schemeClr val="bg1"/>
                </a:solidFill>
              </a:rPr>
              <a:t> por el </a:t>
            </a:r>
            <a:r>
              <a:rPr lang="en-US" sz="1700" dirty="0" err="1">
                <a:solidFill>
                  <a:schemeClr val="bg1"/>
                </a:solidFill>
              </a:rPr>
              <a:t>servicio</a:t>
            </a:r>
            <a:r>
              <a:rPr lang="en-US" sz="17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1700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solidFill>
                  <a:schemeClr val="bg1"/>
                </a:solidFill>
              </a:rPr>
              <a:t>Nuestra </a:t>
            </a:r>
            <a:r>
              <a:rPr lang="en-US" sz="1700" dirty="0" err="1">
                <a:solidFill>
                  <a:schemeClr val="bg1"/>
                </a:solidFill>
              </a:rPr>
              <a:t>prioridad</a:t>
            </a:r>
            <a:r>
              <a:rPr lang="en-US" sz="1700" dirty="0">
                <a:solidFill>
                  <a:schemeClr val="bg1"/>
                </a:solidFill>
              </a:rPr>
              <a:t> es el </a:t>
            </a:r>
            <a:r>
              <a:rPr lang="en-US" sz="1700" dirty="0" err="1">
                <a:solidFill>
                  <a:schemeClr val="bg1"/>
                </a:solidFill>
              </a:rPr>
              <a:t>éxito</a:t>
            </a:r>
            <a:r>
              <a:rPr lang="en-US" sz="1700" dirty="0">
                <a:solidFill>
                  <a:schemeClr val="bg1"/>
                </a:solidFill>
              </a:rPr>
              <a:t> de </a:t>
            </a:r>
            <a:r>
              <a:rPr lang="en-US" sz="1700" dirty="0" err="1">
                <a:solidFill>
                  <a:schemeClr val="bg1"/>
                </a:solidFill>
              </a:rPr>
              <a:t>cada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uno</a:t>
            </a:r>
            <a:r>
              <a:rPr lang="en-US" sz="1700" dirty="0">
                <a:solidFill>
                  <a:schemeClr val="bg1"/>
                </a:solidFill>
              </a:rPr>
              <a:t> de </a:t>
            </a:r>
            <a:r>
              <a:rPr lang="en-US" sz="1700" dirty="0" err="1">
                <a:solidFill>
                  <a:schemeClr val="bg1"/>
                </a:solidFill>
              </a:rPr>
              <a:t>nuestros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clientes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nos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aseguramos</a:t>
            </a:r>
            <a:r>
              <a:rPr lang="en-US" sz="1700" dirty="0">
                <a:solidFill>
                  <a:schemeClr val="bg1"/>
                </a:solidFill>
              </a:rPr>
              <a:t> de que el “</a:t>
            </a:r>
            <a:r>
              <a:rPr lang="en-US" sz="1700" dirty="0" err="1">
                <a:solidFill>
                  <a:schemeClr val="bg1"/>
                </a:solidFill>
              </a:rPr>
              <a:t>trámite</a:t>
            </a:r>
            <a:r>
              <a:rPr lang="en-US" sz="1700" dirty="0">
                <a:solidFill>
                  <a:schemeClr val="bg1"/>
                </a:solidFill>
              </a:rPr>
              <a:t>” de </a:t>
            </a:r>
            <a:r>
              <a:rPr lang="en-US" sz="1700" dirty="0" err="1">
                <a:solidFill>
                  <a:schemeClr val="bg1"/>
                </a:solidFill>
              </a:rPr>
              <a:t>fianzas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deje</a:t>
            </a:r>
            <a:r>
              <a:rPr lang="en-US" sz="1700" dirty="0">
                <a:solidFill>
                  <a:schemeClr val="bg1"/>
                </a:solidFill>
              </a:rPr>
              <a:t> de ser un “</a:t>
            </a:r>
            <a:r>
              <a:rPr lang="en-US" sz="1700" dirty="0" err="1">
                <a:solidFill>
                  <a:schemeClr val="bg1"/>
                </a:solidFill>
              </a:rPr>
              <a:t>trámite</a:t>
            </a:r>
            <a:r>
              <a:rPr lang="en-US" sz="1700" dirty="0">
                <a:solidFill>
                  <a:schemeClr val="bg1"/>
                </a:solidFill>
              </a:rPr>
              <a:t>” y se </a:t>
            </a:r>
            <a:r>
              <a:rPr lang="en-US" sz="1700" dirty="0" err="1">
                <a:solidFill>
                  <a:schemeClr val="bg1"/>
                </a:solidFill>
              </a:rPr>
              <a:t>convierta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en</a:t>
            </a:r>
            <a:r>
              <a:rPr lang="en-US" sz="1700" dirty="0">
                <a:solidFill>
                  <a:schemeClr val="bg1"/>
                </a:solidFill>
              </a:rPr>
              <a:t> la </a:t>
            </a:r>
            <a:r>
              <a:rPr lang="en-US" sz="1700" dirty="0" err="1">
                <a:solidFill>
                  <a:schemeClr val="bg1"/>
                </a:solidFill>
              </a:rPr>
              <a:t>llave</a:t>
            </a:r>
            <a:r>
              <a:rPr lang="en-US" sz="1700" dirty="0">
                <a:solidFill>
                  <a:schemeClr val="bg1"/>
                </a:solidFill>
              </a:rPr>
              <a:t> al </a:t>
            </a:r>
            <a:r>
              <a:rPr lang="en-US" sz="1700" dirty="0" err="1">
                <a:solidFill>
                  <a:schemeClr val="bg1"/>
                </a:solidFill>
              </a:rPr>
              <a:t>éxito</a:t>
            </a:r>
            <a:r>
              <a:rPr lang="en-US" sz="1700" dirty="0">
                <a:solidFill>
                  <a:schemeClr val="bg1"/>
                </a:solidFill>
              </a:rPr>
              <a:t> para </a:t>
            </a:r>
            <a:r>
              <a:rPr lang="en-US" sz="1700" dirty="0" err="1">
                <a:solidFill>
                  <a:schemeClr val="bg1"/>
                </a:solidFill>
              </a:rPr>
              <a:t>cada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uno</a:t>
            </a:r>
            <a:r>
              <a:rPr lang="en-US" sz="1700" dirty="0">
                <a:solidFill>
                  <a:schemeClr val="bg1"/>
                </a:solidFill>
              </a:rPr>
              <a:t> de </a:t>
            </a:r>
            <a:r>
              <a:rPr lang="en-US" sz="1700" dirty="0" err="1">
                <a:solidFill>
                  <a:schemeClr val="bg1"/>
                </a:solidFill>
              </a:rPr>
              <a:t>nuestros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fiados</a:t>
            </a:r>
            <a:r>
              <a:rPr lang="en-US" sz="1700" dirty="0">
                <a:solidFill>
                  <a:schemeClr val="bg1"/>
                </a:solidFill>
              </a:rPr>
              <a:t> y </a:t>
            </a:r>
            <a:r>
              <a:rPr lang="en-US" sz="1700" dirty="0" err="1">
                <a:solidFill>
                  <a:schemeClr val="bg1"/>
                </a:solidFill>
              </a:rPr>
              <a:t>beneficiarios</a:t>
            </a:r>
            <a:r>
              <a:rPr lang="en-US" sz="1700" dirty="0">
                <a:solidFill>
                  <a:schemeClr val="bg1"/>
                </a:solidFill>
              </a:rPr>
              <a:t>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>
                <a:solidFill>
                  <a:schemeClr val="bg1"/>
                </a:solidFill>
              </a:rPr>
              <a:t>Buscamos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siempre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tener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relaciones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estrechas</a:t>
            </a:r>
            <a:r>
              <a:rPr lang="en-US" sz="1700" dirty="0">
                <a:solidFill>
                  <a:schemeClr val="bg1"/>
                </a:solidFill>
              </a:rPr>
              <a:t> y de largo </a:t>
            </a:r>
            <a:r>
              <a:rPr lang="en-US" sz="1700" dirty="0" err="1">
                <a:solidFill>
                  <a:schemeClr val="bg1"/>
                </a:solidFill>
              </a:rPr>
              <a:t>plazo</a:t>
            </a:r>
            <a:r>
              <a:rPr lang="en-US" sz="1700" dirty="0">
                <a:solidFill>
                  <a:schemeClr val="bg1"/>
                </a:solidFill>
              </a:rPr>
              <a:t> con </a:t>
            </a:r>
            <a:r>
              <a:rPr lang="en-US" sz="1700" dirty="0" err="1">
                <a:solidFill>
                  <a:schemeClr val="bg1"/>
                </a:solidFill>
              </a:rPr>
              <a:t>todos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nuestros</a:t>
            </a:r>
            <a:r>
              <a:rPr lang="en-US" sz="1700" dirty="0">
                <a:solidFill>
                  <a:schemeClr val="bg1"/>
                </a:solidFill>
              </a:rPr>
              <a:t> ”stakeholders”. Por lo que </a:t>
            </a:r>
            <a:r>
              <a:rPr lang="en-US" sz="1700" dirty="0" err="1">
                <a:solidFill>
                  <a:schemeClr val="bg1"/>
                </a:solidFill>
              </a:rPr>
              <a:t>nos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rodeamos</a:t>
            </a:r>
            <a:r>
              <a:rPr lang="en-US" sz="1700" dirty="0">
                <a:solidFill>
                  <a:schemeClr val="bg1"/>
                </a:solidFill>
              </a:rPr>
              <a:t> del </a:t>
            </a:r>
            <a:r>
              <a:rPr lang="en-US" sz="1700" dirty="0" err="1">
                <a:solidFill>
                  <a:schemeClr val="bg1"/>
                </a:solidFill>
              </a:rPr>
              <a:t>mejor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talento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en</a:t>
            </a:r>
            <a:r>
              <a:rPr lang="en-US" sz="1700" dirty="0">
                <a:solidFill>
                  <a:schemeClr val="bg1"/>
                </a:solidFill>
              </a:rPr>
              <a:t> el sector para </a:t>
            </a:r>
            <a:r>
              <a:rPr lang="en-US" sz="1700" dirty="0" err="1">
                <a:solidFill>
                  <a:schemeClr val="bg1"/>
                </a:solidFill>
              </a:rPr>
              <a:t>garantizar</a:t>
            </a:r>
            <a:r>
              <a:rPr lang="en-US" sz="1700" dirty="0">
                <a:solidFill>
                  <a:schemeClr val="bg1"/>
                </a:solidFill>
              </a:rPr>
              <a:t> a </a:t>
            </a:r>
            <a:r>
              <a:rPr lang="en-US" sz="1700" dirty="0" err="1">
                <a:solidFill>
                  <a:schemeClr val="bg1"/>
                </a:solidFill>
              </a:rPr>
              <a:t>nuestros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clientes</a:t>
            </a:r>
            <a:r>
              <a:rPr lang="en-US" sz="1700" dirty="0">
                <a:solidFill>
                  <a:schemeClr val="bg1"/>
                </a:solidFill>
              </a:rPr>
              <a:t> un </a:t>
            </a:r>
            <a:r>
              <a:rPr lang="en-US" sz="1700" dirty="0" err="1">
                <a:solidFill>
                  <a:schemeClr val="bg1"/>
                </a:solidFill>
              </a:rPr>
              <a:t>servicio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personalizado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en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tiempo</a:t>
            </a:r>
            <a:r>
              <a:rPr lang="en-US" sz="1700" dirty="0">
                <a:solidFill>
                  <a:schemeClr val="bg1"/>
                </a:solidFill>
              </a:rPr>
              <a:t> y </a:t>
            </a:r>
            <a:r>
              <a:rPr lang="en-US" sz="1700" dirty="0" err="1">
                <a:solidFill>
                  <a:schemeClr val="bg1"/>
                </a:solidFill>
              </a:rPr>
              <a:t>confiable</a:t>
            </a:r>
            <a:r>
              <a:rPr lang="en-US" sz="17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43A426-91AD-E048-AA61-1B4839C2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1231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C1ACA4-D093-F64F-BC2B-CA2D722F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Nuestra oferta de valor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6F7428E-50B9-8A44-91A1-5E685D6CB03F}"/>
              </a:ext>
            </a:extLst>
          </p:cNvPr>
          <p:cNvSpPr/>
          <p:nvPr/>
        </p:nvSpPr>
        <p:spPr>
          <a:xfrm>
            <a:off x="6038850" y="704850"/>
            <a:ext cx="5314950" cy="525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Para </a:t>
            </a:r>
            <a:r>
              <a:rPr lang="en-US" b="1" i="1" dirty="0" err="1">
                <a:solidFill>
                  <a:schemeClr val="bg1"/>
                </a:solidFill>
              </a:rPr>
              <a:t>nuestros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fiados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nos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aseguramos</a:t>
            </a:r>
            <a:r>
              <a:rPr lang="en-US" dirty="0">
                <a:solidFill>
                  <a:schemeClr val="bg1"/>
                </a:solidFill>
              </a:rPr>
              <a:t> de que el </a:t>
            </a:r>
            <a:r>
              <a:rPr lang="en-US" dirty="0" err="1">
                <a:solidFill>
                  <a:schemeClr val="bg1"/>
                </a:solidFill>
              </a:rPr>
              <a:t>proceso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emisión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fianzas</a:t>
            </a:r>
            <a:r>
              <a:rPr lang="en-US" dirty="0">
                <a:solidFill>
                  <a:schemeClr val="bg1"/>
                </a:solidFill>
              </a:rPr>
              <a:t> sea </a:t>
            </a:r>
            <a:r>
              <a:rPr lang="en-US" b="1" dirty="0">
                <a:solidFill>
                  <a:schemeClr val="bg1"/>
                </a:solidFill>
              </a:rPr>
              <a:t>claro, </a:t>
            </a:r>
            <a:r>
              <a:rPr lang="en-US" b="1" dirty="0" err="1">
                <a:solidFill>
                  <a:schemeClr val="bg1"/>
                </a:solidFill>
              </a:rPr>
              <a:t>rápido</a:t>
            </a:r>
            <a:r>
              <a:rPr lang="en-US" b="1" dirty="0">
                <a:solidFill>
                  <a:schemeClr val="bg1"/>
                </a:solidFill>
              </a:rPr>
              <a:t> y </a:t>
            </a:r>
            <a:r>
              <a:rPr lang="en-US" b="1" dirty="0" err="1">
                <a:solidFill>
                  <a:schemeClr val="bg1"/>
                </a:solidFill>
              </a:rPr>
              <a:t>sencillo</a:t>
            </a:r>
            <a:r>
              <a:rPr lang="en-US" dirty="0">
                <a:solidFill>
                  <a:schemeClr val="bg1"/>
                </a:solidFill>
              </a:rPr>
              <a:t>. Dando una </a:t>
            </a:r>
            <a:r>
              <a:rPr lang="en-US" dirty="0" err="1">
                <a:solidFill>
                  <a:schemeClr val="bg1"/>
                </a:solidFill>
              </a:rPr>
              <a:t>asesoría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personalizada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n-US" dirty="0" err="1">
                <a:solidFill>
                  <a:schemeClr val="bg1"/>
                </a:solidFill>
              </a:rPr>
              <a:t>seguimiento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puntual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cada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solicitud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bg1"/>
                </a:solidFill>
              </a:rPr>
              <a:t>Sabemos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importancia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tener</a:t>
            </a:r>
            <a:r>
              <a:rPr lang="en-US" dirty="0">
                <a:solidFill>
                  <a:schemeClr val="bg1"/>
                </a:solidFill>
              </a:rPr>
              <a:t> una </a:t>
            </a:r>
            <a:r>
              <a:rPr lang="en-US" dirty="0" err="1">
                <a:solidFill>
                  <a:schemeClr val="bg1"/>
                </a:solidFill>
              </a:rPr>
              <a:t>fianza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tiempo</a:t>
            </a:r>
            <a:r>
              <a:rPr lang="en-US" dirty="0">
                <a:solidFill>
                  <a:schemeClr val="bg1"/>
                </a:solidFill>
              </a:rPr>
              <a:t> y sin </a:t>
            </a:r>
            <a:r>
              <a:rPr lang="en-US" dirty="0" err="1">
                <a:solidFill>
                  <a:schemeClr val="bg1"/>
                </a:solidFill>
              </a:rPr>
              <a:t>errores</a:t>
            </a:r>
            <a:r>
              <a:rPr lang="en-US" dirty="0">
                <a:solidFill>
                  <a:schemeClr val="bg1"/>
                </a:solidFill>
              </a:rPr>
              <a:t>, por lo que </a:t>
            </a:r>
            <a:r>
              <a:rPr lang="en-US" dirty="0" err="1">
                <a:solidFill>
                  <a:schemeClr val="bg1"/>
                </a:solidFill>
              </a:rPr>
              <a:t>nos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empeñamos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siempre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</a:t>
            </a:r>
            <a:r>
              <a:rPr lang="en-US" dirty="0">
                <a:solidFill>
                  <a:schemeClr val="bg1"/>
                </a:solidFill>
              </a:rPr>
              <a:t> un </a:t>
            </a:r>
            <a:r>
              <a:rPr lang="en-US" dirty="0" err="1">
                <a:solidFill>
                  <a:schemeClr val="bg1"/>
                </a:solidFill>
              </a:rPr>
              <a:t>paso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adelante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permitiendo</a:t>
            </a:r>
            <a:r>
              <a:rPr lang="en-US" dirty="0">
                <a:solidFill>
                  <a:schemeClr val="bg1"/>
                </a:solidFill>
              </a:rPr>
              <a:t> que </a:t>
            </a:r>
            <a:r>
              <a:rPr lang="en-US" dirty="0" err="1">
                <a:solidFill>
                  <a:schemeClr val="bg1"/>
                </a:solidFill>
              </a:rPr>
              <a:t>nuestros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clientes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despreocupen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proceso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afianzamiento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n-US" dirty="0" err="1">
                <a:solidFill>
                  <a:schemeClr val="bg1"/>
                </a:solidFill>
              </a:rPr>
              <a:t>logren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todos</a:t>
            </a:r>
            <a:r>
              <a:rPr lang="en-US" dirty="0">
                <a:solidFill>
                  <a:schemeClr val="bg1"/>
                </a:solidFill>
              </a:rPr>
              <a:t> sus </a:t>
            </a:r>
            <a:r>
              <a:rPr lang="en-US" dirty="0" err="1">
                <a:solidFill>
                  <a:schemeClr val="bg1"/>
                </a:solidFill>
              </a:rPr>
              <a:t>objetivos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Para </a:t>
            </a:r>
            <a:r>
              <a:rPr lang="en-US" b="1" i="1" dirty="0" err="1">
                <a:solidFill>
                  <a:schemeClr val="bg1"/>
                </a:solidFill>
              </a:rPr>
              <a:t>nuestros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beneficiarios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trabajamos</a:t>
            </a:r>
            <a:r>
              <a:rPr lang="en-US" dirty="0">
                <a:solidFill>
                  <a:schemeClr val="bg1"/>
                </a:solidFill>
              </a:rPr>
              <a:t> solo con las </a:t>
            </a:r>
            <a:r>
              <a:rPr lang="en-US" dirty="0" err="1">
                <a:solidFill>
                  <a:schemeClr val="bg1"/>
                </a:solidFill>
              </a:rPr>
              <a:t>mejores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afianzadoras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país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n-US" dirty="0" err="1">
                <a:solidFill>
                  <a:schemeClr val="bg1"/>
                </a:solidFill>
              </a:rPr>
              <a:t>garantizamos</a:t>
            </a:r>
            <a:r>
              <a:rPr lang="en-US" dirty="0">
                <a:solidFill>
                  <a:schemeClr val="bg1"/>
                </a:solidFill>
              </a:rPr>
              <a:t> que </a:t>
            </a:r>
            <a:r>
              <a:rPr lang="en-US" dirty="0" err="1">
                <a:solidFill>
                  <a:schemeClr val="bg1"/>
                </a:solidFill>
              </a:rPr>
              <a:t>todos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nuestros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clientes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cuenten</a:t>
            </a:r>
            <a:r>
              <a:rPr lang="en-US" dirty="0">
                <a:solidFill>
                  <a:schemeClr val="bg1"/>
                </a:solidFill>
              </a:rPr>
              <a:t> con una </a:t>
            </a:r>
            <a:r>
              <a:rPr lang="en-US" dirty="0" err="1">
                <a:solidFill>
                  <a:schemeClr val="bg1"/>
                </a:solidFill>
              </a:rPr>
              <a:t>garantía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confiable</a:t>
            </a:r>
            <a:r>
              <a:rPr lang="en-US" dirty="0">
                <a:solidFill>
                  <a:schemeClr val="bg1"/>
                </a:solidFill>
              </a:rPr>
              <a:t>, que les </a:t>
            </a:r>
            <a:r>
              <a:rPr lang="en-US" dirty="0" err="1">
                <a:solidFill>
                  <a:schemeClr val="bg1"/>
                </a:solidFill>
              </a:rPr>
              <a:t>permita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concluir</a:t>
            </a:r>
            <a:r>
              <a:rPr lang="en-US" dirty="0">
                <a:solidFill>
                  <a:schemeClr val="bg1"/>
                </a:solidFill>
              </a:rPr>
              <a:t> sus </a:t>
            </a:r>
            <a:r>
              <a:rPr lang="en-US" dirty="0" err="1">
                <a:solidFill>
                  <a:schemeClr val="bg1"/>
                </a:solidFill>
              </a:rPr>
              <a:t>proyectos</a:t>
            </a:r>
            <a:r>
              <a:rPr lang="en-US" dirty="0">
                <a:solidFill>
                  <a:schemeClr val="bg1"/>
                </a:solidFill>
              </a:rPr>
              <a:t> con la </a:t>
            </a:r>
            <a:r>
              <a:rPr lang="en-US" dirty="0" err="1">
                <a:solidFill>
                  <a:schemeClr val="bg1"/>
                </a:solidFill>
              </a:rPr>
              <a:t>tranquilidad</a:t>
            </a:r>
            <a:r>
              <a:rPr lang="en-US" dirty="0">
                <a:solidFill>
                  <a:schemeClr val="bg1"/>
                </a:solidFill>
              </a:rPr>
              <a:t> de que </a:t>
            </a:r>
            <a:r>
              <a:rPr lang="en-US" dirty="0" err="1">
                <a:solidFill>
                  <a:schemeClr val="bg1"/>
                </a:solidFill>
              </a:rPr>
              <a:t>tienen</a:t>
            </a:r>
            <a:r>
              <a:rPr lang="en-US" dirty="0">
                <a:solidFill>
                  <a:schemeClr val="bg1"/>
                </a:solidFill>
              </a:rPr>
              <a:t> un </a:t>
            </a:r>
            <a:r>
              <a:rPr lang="en-US" dirty="0" err="1">
                <a:solidFill>
                  <a:schemeClr val="bg1"/>
                </a:solidFill>
              </a:rPr>
              <a:t>respaldo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confiable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Nuestro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compromiso</a:t>
            </a:r>
            <a:r>
              <a:rPr lang="en-US" dirty="0">
                <a:solidFill>
                  <a:schemeClr val="bg1"/>
                </a:solidFill>
              </a:rPr>
              <a:t> es </a:t>
            </a:r>
            <a:r>
              <a:rPr lang="en-US" dirty="0" err="1">
                <a:solidFill>
                  <a:schemeClr val="bg1"/>
                </a:solidFill>
              </a:rPr>
              <a:t>siempre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mitigar</a:t>
            </a:r>
            <a:r>
              <a:rPr lang="en-US" dirty="0">
                <a:solidFill>
                  <a:schemeClr val="bg1"/>
                </a:solidFill>
              </a:rPr>
              <a:t> los </a:t>
            </a:r>
            <a:r>
              <a:rPr lang="en-US" dirty="0" err="1">
                <a:solidFill>
                  <a:schemeClr val="bg1"/>
                </a:solidFill>
              </a:rPr>
              <a:t>riesgos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n-US" dirty="0" err="1">
                <a:solidFill>
                  <a:schemeClr val="bg1"/>
                </a:solidFill>
              </a:rPr>
              <a:t>nunca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dejar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desprotegidos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nuestros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clientes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B9173D-147C-F642-A697-FB39655A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0322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66A3C5-AD2A-1640-A40C-B6B68251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s-ES_tradnl" dirty="0"/>
              <a:t>Nuestros Servicios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93601B-869F-934E-A0E6-5D9074A47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263"/>
            <a:ext cx="6028944" cy="5254510"/>
          </a:xfrm>
        </p:spPr>
        <p:txBody>
          <a:bodyPr anchor="ctr">
            <a:normAutofit/>
          </a:bodyPr>
          <a:lstStyle/>
          <a:p>
            <a:pPr algn="just"/>
            <a:r>
              <a:rPr lang="es-ES_tradnl" sz="2200" dirty="0">
                <a:solidFill>
                  <a:schemeClr val="bg1"/>
                </a:solidFill>
              </a:rPr>
              <a:t>Asesoría personalizada para la obtención de Líneas de Afianzamiento</a:t>
            </a:r>
          </a:p>
          <a:p>
            <a:pPr algn="just"/>
            <a:r>
              <a:rPr lang="es-ES_tradnl" sz="2200" dirty="0">
                <a:solidFill>
                  <a:schemeClr val="bg1"/>
                </a:solidFill>
              </a:rPr>
              <a:t>Emisión y administración de fianzas.</a:t>
            </a:r>
          </a:p>
          <a:p>
            <a:pPr marL="0" indent="0" algn="just">
              <a:buNone/>
            </a:pPr>
            <a:r>
              <a:rPr lang="es-ES_tradnl" sz="1800" i="1" dirty="0">
                <a:solidFill>
                  <a:schemeClr val="bg1"/>
                </a:solidFill>
              </a:rPr>
              <a:t> (Fidelidad, Administrativas, Judiciales, Crédito y Fideicomisos)</a:t>
            </a:r>
          </a:p>
          <a:p>
            <a:pPr algn="just"/>
            <a:r>
              <a:rPr lang="es-ES_tradnl" sz="2200" dirty="0">
                <a:solidFill>
                  <a:schemeClr val="bg1"/>
                </a:solidFill>
              </a:rPr>
              <a:t>Diseño, implementación y gestión de esquemas de afianzamiento.</a:t>
            </a:r>
          </a:p>
          <a:p>
            <a:pPr algn="just"/>
            <a:r>
              <a:rPr lang="es-ES_tradnl" sz="2200" dirty="0">
                <a:solidFill>
                  <a:schemeClr val="bg1"/>
                </a:solidFill>
              </a:rPr>
              <a:t>Asesoría en riesgos para contratos de obra, suministro y proveeduría.</a:t>
            </a:r>
          </a:p>
          <a:p>
            <a:pPr algn="just"/>
            <a:r>
              <a:rPr lang="es-ES_tradnl" sz="2200" dirty="0">
                <a:solidFill>
                  <a:schemeClr val="bg1"/>
                </a:solidFill>
              </a:rPr>
              <a:t>Colocación de fianzas internacionales y reaseguro.</a:t>
            </a:r>
          </a:p>
          <a:p>
            <a:pPr algn="just"/>
            <a:r>
              <a:rPr lang="es-ES_tradnl" sz="2200" dirty="0">
                <a:solidFill>
                  <a:schemeClr val="bg1"/>
                </a:solidFill>
              </a:rPr>
              <a:t>Asesoría legal en proceso de reclamación de fianzas.</a:t>
            </a:r>
          </a:p>
          <a:p>
            <a:pPr algn="just"/>
            <a:r>
              <a:rPr lang="es-ES_tradnl" sz="2200" dirty="0">
                <a:solidFill>
                  <a:schemeClr val="bg1"/>
                </a:solidFill>
              </a:rPr>
              <a:t>Esquemas de afianzamiento masivos.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5B949E-2143-134E-A36C-5B5C1F70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6593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0C652899-CB56-1D4F-8A5B-5727E7370708}"/>
              </a:ext>
            </a:extLst>
          </p:cNvPr>
          <p:cNvSpPr/>
          <p:nvPr/>
        </p:nvSpPr>
        <p:spPr>
          <a:xfrm>
            <a:off x="3699273" y="1276348"/>
            <a:ext cx="2014538" cy="198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670B2E7-ED31-3943-8C77-AA5D62BD7A7C}"/>
              </a:ext>
            </a:extLst>
          </p:cNvPr>
          <p:cNvSpPr/>
          <p:nvPr/>
        </p:nvSpPr>
        <p:spPr>
          <a:xfrm>
            <a:off x="6044805" y="1450185"/>
            <a:ext cx="2014538" cy="1985962"/>
          </a:xfrm>
          <a:prstGeom prst="ellipse">
            <a:avLst/>
          </a:prstGeom>
          <a:solidFill>
            <a:srgbClr val="6DA73D"/>
          </a:solidFill>
          <a:ln>
            <a:solidFill>
              <a:srgbClr val="6DA73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21A0F29-7525-0F46-95F8-DA3BE7BE05B9}"/>
              </a:ext>
            </a:extLst>
          </p:cNvPr>
          <p:cNvSpPr/>
          <p:nvPr/>
        </p:nvSpPr>
        <p:spPr>
          <a:xfrm>
            <a:off x="3727849" y="3694906"/>
            <a:ext cx="2014538" cy="1985962"/>
          </a:xfrm>
          <a:prstGeom prst="ellipse">
            <a:avLst/>
          </a:prstGeom>
          <a:solidFill>
            <a:srgbClr val="6DA73D"/>
          </a:solidFill>
          <a:ln>
            <a:solidFill>
              <a:srgbClr val="6DA73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550" dirty="0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07D77F0-B881-AB44-A1AB-F0E4FBC2FAAF}"/>
              </a:ext>
            </a:extLst>
          </p:cNvPr>
          <p:cNvSpPr/>
          <p:nvPr/>
        </p:nvSpPr>
        <p:spPr>
          <a:xfrm>
            <a:off x="6159100" y="3957642"/>
            <a:ext cx="2014538" cy="198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15" name="Conector angular 14">
            <a:extLst>
              <a:ext uri="{FF2B5EF4-FFF2-40B4-BE49-F238E27FC236}">
                <a16:creationId xmlns:a16="http://schemas.microsoft.com/office/drawing/2014/main" id="{66079E31-6F77-744B-ADA6-AD8D54342851}"/>
              </a:ext>
            </a:extLst>
          </p:cNvPr>
          <p:cNvCxnSpPr>
            <a:stCxn id="5" idx="0"/>
          </p:cNvCxnSpPr>
          <p:nvPr/>
        </p:nvCxnSpPr>
        <p:spPr>
          <a:xfrm rot="16200000" flipV="1">
            <a:off x="2800947" y="-629248"/>
            <a:ext cx="204788" cy="3606403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80B06470-E3CC-F44D-A2E1-84131BD8B969}"/>
              </a:ext>
            </a:extLst>
          </p:cNvPr>
          <p:cNvSpPr/>
          <p:nvPr/>
        </p:nvSpPr>
        <p:spPr>
          <a:xfrm flipH="1" flipV="1">
            <a:off x="1000124" y="1014407"/>
            <a:ext cx="116292" cy="1190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/>
          </a:p>
        </p:txBody>
      </p:sp>
      <p:cxnSp>
        <p:nvCxnSpPr>
          <p:cNvPr id="17" name="Conector angular 16">
            <a:extLst>
              <a:ext uri="{FF2B5EF4-FFF2-40B4-BE49-F238E27FC236}">
                <a16:creationId xmlns:a16="http://schemas.microsoft.com/office/drawing/2014/main" id="{1E097629-371A-1A48-A82F-A902679DC1F4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8819554" y="2104433"/>
            <a:ext cx="200025" cy="350639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angular 22">
            <a:extLst>
              <a:ext uri="{FF2B5EF4-FFF2-40B4-BE49-F238E27FC236}">
                <a16:creationId xmlns:a16="http://schemas.microsoft.com/office/drawing/2014/main" id="{62ACE8AC-BBDC-B843-B3F8-0DB5C66C8AE7}"/>
              </a:ext>
            </a:extLst>
          </p:cNvPr>
          <p:cNvCxnSpPr>
            <a:cxnSpLocks/>
            <a:stCxn id="6" idx="0"/>
          </p:cNvCxnSpPr>
          <p:nvPr/>
        </p:nvCxnSpPr>
        <p:spPr>
          <a:xfrm rot="5400000" flipH="1" flipV="1">
            <a:off x="8723113" y="-399450"/>
            <a:ext cx="178596" cy="3520675"/>
          </a:xfrm>
          <a:prstGeom prst="bentConnector2">
            <a:avLst/>
          </a:prstGeom>
          <a:ln>
            <a:solidFill>
              <a:srgbClr val="6DA7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angular 23">
            <a:extLst>
              <a:ext uri="{FF2B5EF4-FFF2-40B4-BE49-F238E27FC236}">
                <a16:creationId xmlns:a16="http://schemas.microsoft.com/office/drawing/2014/main" id="{3F58F736-28F4-524B-8A20-E4667D6AA6CC}"/>
              </a:ext>
            </a:extLst>
          </p:cNvPr>
          <p:cNvCxnSpPr/>
          <p:nvPr/>
        </p:nvCxnSpPr>
        <p:spPr>
          <a:xfrm rot="16200000" flipV="1">
            <a:off x="2829522" y="1800819"/>
            <a:ext cx="204788" cy="3606403"/>
          </a:xfrm>
          <a:prstGeom prst="bentConnector2">
            <a:avLst/>
          </a:prstGeom>
          <a:ln>
            <a:solidFill>
              <a:srgbClr val="6DA7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Elipse 24">
            <a:extLst>
              <a:ext uri="{FF2B5EF4-FFF2-40B4-BE49-F238E27FC236}">
                <a16:creationId xmlns:a16="http://schemas.microsoft.com/office/drawing/2014/main" id="{4BEA3FAA-A60D-8D4A-8929-85E582139C73}"/>
              </a:ext>
            </a:extLst>
          </p:cNvPr>
          <p:cNvSpPr/>
          <p:nvPr/>
        </p:nvSpPr>
        <p:spPr>
          <a:xfrm flipH="1" flipV="1">
            <a:off x="10625142" y="3695714"/>
            <a:ext cx="116292" cy="1190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F262519-84B9-2D4C-80FA-014CEF87663E}"/>
              </a:ext>
            </a:extLst>
          </p:cNvPr>
          <p:cNvSpPr/>
          <p:nvPr/>
        </p:nvSpPr>
        <p:spPr>
          <a:xfrm flipH="1" flipV="1">
            <a:off x="1033466" y="3448058"/>
            <a:ext cx="116292" cy="119060"/>
          </a:xfrm>
          <a:prstGeom prst="ellipse">
            <a:avLst/>
          </a:prstGeom>
          <a:solidFill>
            <a:srgbClr val="6DA73D"/>
          </a:solidFill>
          <a:ln>
            <a:solidFill>
              <a:srgbClr val="6DA73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C15D4E0D-C082-D74F-95A5-1E0C4D19165A}"/>
              </a:ext>
            </a:extLst>
          </p:cNvPr>
          <p:cNvSpPr/>
          <p:nvPr/>
        </p:nvSpPr>
        <p:spPr>
          <a:xfrm flipH="1" flipV="1">
            <a:off x="10544180" y="1214443"/>
            <a:ext cx="116292" cy="119060"/>
          </a:xfrm>
          <a:prstGeom prst="ellipse">
            <a:avLst/>
          </a:prstGeom>
          <a:solidFill>
            <a:srgbClr val="6DA73D"/>
          </a:solidFill>
          <a:ln>
            <a:solidFill>
              <a:srgbClr val="6DA73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FE9A5CE-6532-9D4C-830F-21180D7C1BE5}"/>
              </a:ext>
            </a:extLst>
          </p:cNvPr>
          <p:cNvSpPr txBox="1"/>
          <p:nvPr/>
        </p:nvSpPr>
        <p:spPr>
          <a:xfrm>
            <a:off x="535788" y="3842544"/>
            <a:ext cx="322063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_tradnl" sz="1600" i="1" dirty="0"/>
              <a:t>Obra y Proveeduría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ES_tradnl" sz="1400" dirty="0"/>
              <a:t>Cumplimiento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ES_tradnl" sz="1400" dirty="0"/>
              <a:t>Anticipo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ES_tradnl" sz="1400" dirty="0"/>
              <a:t>Buena Calidad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ES_tradnl" sz="1400" dirty="0"/>
              <a:t>Contingencias Laborales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_tradnl" sz="1600" i="1" dirty="0"/>
              <a:t>Arrendamiento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_tradnl" sz="1600" i="1" dirty="0"/>
              <a:t>Contingencias ambientales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_tradnl" sz="1600" i="1" dirty="0"/>
              <a:t>Fiscales</a:t>
            </a:r>
          </a:p>
          <a:p>
            <a:pPr lvl="1"/>
            <a:endParaRPr lang="es-ES_tradnl" dirty="0"/>
          </a:p>
          <a:p>
            <a:pPr lvl="1"/>
            <a:endParaRPr lang="es-ES_tradnl" dirty="0"/>
          </a:p>
          <a:p>
            <a:endParaRPr lang="es-ES_tradnl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8B1F84E-BD94-AD4D-A2DE-C0E851634F55}"/>
              </a:ext>
            </a:extLst>
          </p:cNvPr>
          <p:cNvSpPr txBox="1"/>
          <p:nvPr/>
        </p:nvSpPr>
        <p:spPr>
          <a:xfrm>
            <a:off x="488769" y="1310683"/>
            <a:ext cx="32206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SzPct val="97000"/>
              <a:buFont typeface="Arial" panose="020B0604020202020204" pitchFamily="34" charset="0"/>
              <a:buChar char="•"/>
            </a:pPr>
            <a:r>
              <a:rPr lang="es-ES_tradnl" sz="1600" i="1" dirty="0"/>
              <a:t>Colectiva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i="1" dirty="0"/>
              <a:t>Individual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BC84B3F-E80C-7B48-8CF7-F1FF23D276BA}"/>
              </a:ext>
            </a:extLst>
          </p:cNvPr>
          <p:cNvSpPr txBox="1"/>
          <p:nvPr/>
        </p:nvSpPr>
        <p:spPr>
          <a:xfrm>
            <a:off x="7872999" y="4040780"/>
            <a:ext cx="32206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i="1" dirty="0"/>
              <a:t>Compra venta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i="1" dirty="0"/>
              <a:t>Suministro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400" dirty="0"/>
              <a:t>CFE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400" dirty="0"/>
              <a:t>Estaciones de Servicio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400" dirty="0"/>
              <a:t>PEMEX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400" dirty="0"/>
              <a:t>ASA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1600" i="1" dirty="0"/>
              <a:t>Otras Crédito</a:t>
            </a:r>
          </a:p>
          <a:p>
            <a:pPr lvl="1"/>
            <a:endParaRPr lang="es-ES_tradnl" dirty="0"/>
          </a:p>
          <a:p>
            <a:pPr lvl="1"/>
            <a:endParaRPr lang="es-ES_tradnl" dirty="0"/>
          </a:p>
          <a:p>
            <a:endParaRPr lang="es-ES_tradnl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6E4296B-CA7B-FD4E-8167-A5D0ED39239F}"/>
              </a:ext>
            </a:extLst>
          </p:cNvPr>
          <p:cNvSpPr txBox="1"/>
          <p:nvPr/>
        </p:nvSpPr>
        <p:spPr>
          <a:xfrm>
            <a:off x="7686489" y="1347788"/>
            <a:ext cx="32206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600" i="1" dirty="0"/>
              <a:t>Penales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Libertad provisional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Condena provisional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Reparación del daño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Sanción pecuniaria</a:t>
            </a:r>
            <a:endParaRPr lang="es-ES_tradnl" sz="1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_tradnl" sz="1600" i="1" dirty="0"/>
              <a:t>No Penales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Daños y prejuicios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Pensión alimenticia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ES_tradnl" sz="1400" dirty="0"/>
              <a:t>Laboral</a:t>
            </a:r>
          </a:p>
          <a:p>
            <a:pPr lvl="1"/>
            <a:endParaRPr lang="es-ES_tradnl" dirty="0"/>
          </a:p>
          <a:p>
            <a:pPr lvl="1"/>
            <a:endParaRPr lang="es-ES_tradnl" dirty="0"/>
          </a:p>
          <a:p>
            <a:endParaRPr lang="es-ES_tradnl" dirty="0"/>
          </a:p>
        </p:txBody>
      </p:sp>
      <p:pic>
        <p:nvPicPr>
          <p:cNvPr id="37" name="Gráfico 36" descr="Obreros de construcción">
            <a:extLst>
              <a:ext uri="{FF2B5EF4-FFF2-40B4-BE49-F238E27FC236}">
                <a16:creationId xmlns:a16="http://schemas.microsoft.com/office/drawing/2014/main" id="{12287D0F-9BAF-964F-82BE-59E7282B7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1165" y="4188530"/>
            <a:ext cx="538272" cy="538272"/>
          </a:xfrm>
          <a:prstGeom prst="rect">
            <a:avLst/>
          </a:prstGeom>
        </p:spPr>
      </p:pic>
      <p:pic>
        <p:nvPicPr>
          <p:cNvPr id="41" name="Gráfico 40" descr="Martillo del juez">
            <a:extLst>
              <a:ext uri="{FF2B5EF4-FFF2-40B4-BE49-F238E27FC236}">
                <a16:creationId xmlns:a16="http://schemas.microsoft.com/office/drawing/2014/main" id="{3E80327E-6EAB-174B-9CCD-526DB6A0F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2362" y="1934006"/>
            <a:ext cx="550347" cy="550347"/>
          </a:xfrm>
          <a:prstGeom prst="rect">
            <a:avLst/>
          </a:prstGeom>
        </p:spPr>
      </p:pic>
      <p:pic>
        <p:nvPicPr>
          <p:cNvPr id="43" name="Gráfico 42" descr="Ladrón">
            <a:extLst>
              <a:ext uri="{FF2B5EF4-FFF2-40B4-BE49-F238E27FC236}">
                <a16:creationId xmlns:a16="http://schemas.microsoft.com/office/drawing/2014/main" id="{2524BDCA-5464-9D4A-8912-9EED802E5E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82451" y="1751012"/>
            <a:ext cx="416940" cy="416940"/>
          </a:xfrm>
          <a:prstGeom prst="rect">
            <a:avLst/>
          </a:prstGeom>
        </p:spPr>
      </p:pic>
      <p:pic>
        <p:nvPicPr>
          <p:cNvPr id="45" name="Gráfico 44" descr="Dinero">
            <a:extLst>
              <a:ext uri="{FF2B5EF4-FFF2-40B4-BE49-F238E27FC236}">
                <a16:creationId xmlns:a16="http://schemas.microsoft.com/office/drawing/2014/main" id="{BAB0095B-09E8-DB43-A1D9-F9040F534E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96705" y="4412892"/>
            <a:ext cx="532555" cy="532555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7739A707-462E-544D-8ED0-004969839937}"/>
              </a:ext>
            </a:extLst>
          </p:cNvPr>
          <p:cNvSpPr txBox="1"/>
          <p:nvPr/>
        </p:nvSpPr>
        <p:spPr>
          <a:xfrm>
            <a:off x="3927347" y="4690050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Administrativas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259F09C-7EC4-9140-AB9C-899D4588E523}"/>
              </a:ext>
            </a:extLst>
          </p:cNvPr>
          <p:cNvSpPr txBox="1"/>
          <p:nvPr/>
        </p:nvSpPr>
        <p:spPr>
          <a:xfrm>
            <a:off x="4205115" y="2201285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Fidelidad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B59DD8AC-9DA0-DD45-8D11-E848421596BC}"/>
              </a:ext>
            </a:extLst>
          </p:cNvPr>
          <p:cNvSpPr txBox="1"/>
          <p:nvPr/>
        </p:nvSpPr>
        <p:spPr>
          <a:xfrm>
            <a:off x="6640450" y="2460357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tx1"/>
                </a:solidFill>
              </a:rPr>
              <a:t>Judicial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1F81367D-ECED-DE40-A3AA-2E22A97E097B}"/>
              </a:ext>
            </a:extLst>
          </p:cNvPr>
          <p:cNvSpPr txBox="1"/>
          <p:nvPr/>
        </p:nvSpPr>
        <p:spPr>
          <a:xfrm>
            <a:off x="6730416" y="4929646"/>
            <a:ext cx="871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Crédito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EDD6995D-4EB7-8948-969A-44CBAF1BD9C8}"/>
              </a:ext>
            </a:extLst>
          </p:cNvPr>
          <p:cNvSpPr txBox="1"/>
          <p:nvPr/>
        </p:nvSpPr>
        <p:spPr>
          <a:xfrm>
            <a:off x="4069289" y="174406"/>
            <a:ext cx="368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/>
              <a:t>Productos en Fianzas</a:t>
            </a:r>
          </a:p>
        </p:txBody>
      </p:sp>
      <p:sp>
        <p:nvSpPr>
          <p:cNvPr id="54" name="Marcador de número de diapositiva 53">
            <a:extLst>
              <a:ext uri="{FF2B5EF4-FFF2-40B4-BE49-F238E27FC236}">
                <a16:creationId xmlns:a16="http://schemas.microsoft.com/office/drawing/2014/main" id="{26FCD8A8-6F18-0F40-A289-4A6909FD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2549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0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2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8C6E34-C978-B04A-B96E-0EF9B93A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es-ES_tradnl"/>
              <a:t>Productos Especiales</a:t>
            </a:r>
            <a:br>
              <a:rPr lang="es-ES_tradnl"/>
            </a:b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64D9F-A15D-8249-8265-DD3906C3A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802" y="1138237"/>
            <a:ext cx="5314950" cy="5251450"/>
          </a:xfrm>
        </p:spPr>
        <p:txBody>
          <a:bodyPr anchor="ctr">
            <a:normAutofit/>
          </a:bodyPr>
          <a:lstStyle/>
          <a:p>
            <a:pPr algn="just"/>
            <a:r>
              <a:rPr lang="es-ES_tradnl" sz="1300" b="1" dirty="0">
                <a:solidFill>
                  <a:schemeClr val="bg1"/>
                </a:solidFill>
              </a:rPr>
              <a:t>Flujo Garantizado</a:t>
            </a:r>
          </a:p>
          <a:p>
            <a:pPr marL="0" indent="0" algn="just">
              <a:buNone/>
            </a:pPr>
            <a:r>
              <a:rPr lang="es-MX" sz="1300" dirty="0">
                <a:solidFill>
                  <a:schemeClr val="bg1"/>
                </a:solidFill>
              </a:rPr>
              <a:t>Es una fianza con la que se constituye un fondo colectivo para productos masivos que permite darle viabilidad financiera a tu empresa, proporcionándole el flujo constante de recursos para cubrir posibles pérdidas por quebrantos de créditos o cuentas por cobrar no liquidadas por sus clientes.</a:t>
            </a:r>
          </a:p>
          <a:p>
            <a:pPr algn="just"/>
            <a:endParaRPr lang="es-MX" sz="1300" dirty="0">
              <a:solidFill>
                <a:schemeClr val="bg1"/>
              </a:solidFill>
            </a:endParaRPr>
          </a:p>
          <a:p>
            <a:pPr algn="just"/>
            <a:r>
              <a:rPr lang="es-ES_tradnl" sz="1300" b="1" dirty="0">
                <a:solidFill>
                  <a:schemeClr val="bg1"/>
                </a:solidFill>
              </a:rPr>
              <a:t>Esquemas de Proveedores</a:t>
            </a:r>
            <a:endParaRPr lang="es-ES" sz="13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ES" sz="1300" dirty="0">
                <a:solidFill>
                  <a:schemeClr val="bg1"/>
                </a:solidFill>
              </a:rPr>
              <a:t>Esquema diseñado para grandes beneficiarios, que permite proteger los recursos invertidos en proyectos de construcción y adquisición de bienes o prestación de servicios, garantizando las obligaciones que se derivan de estos a cargo de sus proveedores o contratistas.</a:t>
            </a:r>
            <a:endParaRPr lang="es-MX" sz="13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ES" sz="1300" dirty="0">
                <a:solidFill>
                  <a:schemeClr val="bg1"/>
                </a:solidFill>
              </a:rPr>
              <a:t>Este programa permite la fácil administración de fianzas, previniendo un procedimiento ágil para la ejecución y cobro de las garantías que se emitan dentro del esquema.</a:t>
            </a:r>
          </a:p>
          <a:p>
            <a:pPr algn="just"/>
            <a:endParaRPr lang="es-ES" sz="1300" dirty="0">
              <a:solidFill>
                <a:schemeClr val="bg1"/>
              </a:solidFill>
            </a:endParaRPr>
          </a:p>
          <a:p>
            <a:pPr algn="just"/>
            <a:r>
              <a:rPr lang="es-ES_tradnl" sz="1300" b="1" dirty="0">
                <a:solidFill>
                  <a:schemeClr val="bg1"/>
                </a:solidFill>
              </a:rPr>
              <a:t>Programa de garantías de fianzas para </a:t>
            </a:r>
            <a:r>
              <a:rPr lang="es-ES_tradnl" sz="1300" b="1" dirty="0" err="1">
                <a:solidFill>
                  <a:schemeClr val="bg1"/>
                </a:solidFill>
              </a:rPr>
              <a:t>PyMEs</a:t>
            </a:r>
            <a:endParaRPr lang="es-ES_tradnl" sz="13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ES_tradnl" sz="1300" dirty="0">
                <a:solidFill>
                  <a:schemeClr val="bg1"/>
                </a:solidFill>
              </a:rPr>
              <a:t>Con este programa puedes incrementar la línea de afianzamiento, gracias a que </a:t>
            </a:r>
            <a:r>
              <a:rPr lang="es-ES_tradnl" sz="1300" dirty="0" err="1">
                <a:solidFill>
                  <a:schemeClr val="bg1"/>
                </a:solidFill>
              </a:rPr>
              <a:t>Nafin</a:t>
            </a:r>
            <a:r>
              <a:rPr lang="es-ES_tradnl" sz="1300" dirty="0">
                <a:solidFill>
                  <a:schemeClr val="bg1"/>
                </a:solidFill>
              </a:rPr>
              <a:t> aporta 50% de las garantías requeridas en fianzas hasta por 30 millones de pesos</a:t>
            </a:r>
          </a:p>
          <a:p>
            <a:endParaRPr lang="es-MX" sz="1300" dirty="0">
              <a:solidFill>
                <a:schemeClr val="bg1"/>
              </a:solidFill>
            </a:endParaRPr>
          </a:p>
          <a:p>
            <a:endParaRPr lang="es-MX" sz="1300" dirty="0">
              <a:solidFill>
                <a:schemeClr val="bg1"/>
              </a:solidFill>
            </a:endParaRPr>
          </a:p>
          <a:p>
            <a:endParaRPr lang="es-ES_tradnl" sz="1300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2C50D5-E5AC-9C42-B31E-28473950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E1F9763-CFFD-8646-AC53-0373DE5ADC86}" type="slidenum">
              <a:rPr lang="es-ES_tradnl">
                <a:solidFill>
                  <a:schemeClr val="bg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s-ES_tradnl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34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E63BE-D2FD-0945-B2C1-43B8E41F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022" y="270620"/>
            <a:ext cx="5877956" cy="535531"/>
          </a:xfrm>
          <a:noFill/>
        </p:spPr>
        <p:txBody>
          <a:bodyPr wrap="none" rtlCol="0">
            <a:spAutoFit/>
          </a:bodyPr>
          <a:lstStyle/>
          <a:p>
            <a:r>
              <a:rPr lang="es-ES_tradnl" sz="3200" dirty="0">
                <a:latin typeface="+mn-lt"/>
                <a:ea typeface="+mn-ea"/>
                <a:cs typeface="+mn-cs"/>
              </a:rPr>
              <a:t>Ciclo de administración de Fianzas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F92160-57BD-4448-B283-595572BC0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919805"/>
              </p:ext>
            </p:extLst>
          </p:nvPr>
        </p:nvGraphicFramePr>
        <p:xfrm>
          <a:off x="2032000" y="11054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1448C269-1B28-5F46-934F-CE7BC42DC3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4963" y="3163845"/>
            <a:ext cx="1842074" cy="1301835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D39828-3665-934A-B6D4-33C2A9F3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116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 descr="log-afianza">
            <a:extLst>
              <a:ext uri="{FF2B5EF4-FFF2-40B4-BE49-F238E27FC236}">
                <a16:creationId xmlns:a16="http://schemas.microsoft.com/office/drawing/2014/main" id="{D2514D16-C733-CD48-A968-4A9C9D7AD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2" y="1271875"/>
            <a:ext cx="3271308" cy="71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B76C43A8-5885-9F48-B06B-A36D3AF50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27" y="2836050"/>
            <a:ext cx="3192213" cy="115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96E1034B-C1E9-E649-80B4-17B956272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21" y="4472361"/>
            <a:ext cx="3118735" cy="117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94511CC4-9DA3-6046-9E7B-3DFA97D8D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15" y="4555695"/>
            <a:ext cx="2838835" cy="131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Resultado de imagen para fianzas atlas png logo">
            <a:extLst>
              <a:ext uri="{FF2B5EF4-FFF2-40B4-BE49-F238E27FC236}">
                <a16:creationId xmlns:a16="http://schemas.microsoft.com/office/drawing/2014/main" id="{2DFA403E-E16C-8F45-B584-64DDBE135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45"/>
          <a:stretch/>
        </p:blipFill>
        <p:spPr bwMode="auto">
          <a:xfrm>
            <a:off x="8444573" y="4510584"/>
            <a:ext cx="2838834" cy="112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Resultado de imagen para chubb logo">
            <a:extLst>
              <a:ext uri="{FF2B5EF4-FFF2-40B4-BE49-F238E27FC236}">
                <a16:creationId xmlns:a16="http://schemas.microsoft.com/office/drawing/2014/main" id="{E91385F0-7F65-5D49-88BD-3AF3AFFCC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7" y="3204308"/>
            <a:ext cx="3330694" cy="33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13992E0-D2B3-8743-9697-69E061F355E6}"/>
              </a:ext>
            </a:extLst>
          </p:cNvPr>
          <p:cNvSpPr txBox="1"/>
          <p:nvPr/>
        </p:nvSpPr>
        <p:spPr>
          <a:xfrm>
            <a:off x="393199" y="123880"/>
            <a:ext cx="4734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3200"/>
            </a:lvl1pPr>
          </a:lstStyle>
          <a:p>
            <a:r>
              <a:rPr lang="es-MX" dirty="0"/>
              <a:t>Nuestro Socios de Negocio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77F720-8A2B-894D-9CFC-89D0B192C7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5634" y="2487189"/>
            <a:ext cx="2658690" cy="132934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4F5D280-3AE0-4646-A29D-E7A51CE639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7057" y="1220677"/>
            <a:ext cx="3374383" cy="8139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8431D7-8CE3-DF48-8C2C-63810C0FEF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2279" y="1279658"/>
            <a:ext cx="2565400" cy="787400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C12BC7-2AA8-E248-AA5E-149C3814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9763-CFFD-8646-AC53-0373DE5ADC86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6159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665</Words>
  <Application>Microsoft Macintosh PowerPoint</Application>
  <PresentationFormat>Panorámica</PresentationFormat>
  <Paragraphs>114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Índice</vt:lpstr>
      <vt:lpstr>¿Quiénes somos? </vt:lpstr>
      <vt:lpstr>Nuestra oferta de valor </vt:lpstr>
      <vt:lpstr>Nuestros Servicios</vt:lpstr>
      <vt:lpstr>Presentación de PowerPoint</vt:lpstr>
      <vt:lpstr>Productos Especiales </vt:lpstr>
      <vt:lpstr>Ciclo de administración de Fianzas</vt:lpstr>
      <vt:lpstr>Presentación de PowerPoint</vt:lpstr>
      <vt:lpstr>Contacto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Ornelas Orozco</dc:creator>
  <cp:lastModifiedBy>Alejandro Ornelas Orozco</cp:lastModifiedBy>
  <cp:revision>4</cp:revision>
  <dcterms:created xsi:type="dcterms:W3CDTF">2020-02-29T03:38:24Z</dcterms:created>
  <dcterms:modified xsi:type="dcterms:W3CDTF">2020-02-29T18:10:03Z</dcterms:modified>
</cp:coreProperties>
</file>