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3.jpg" ContentType="image/jpeg"/>
  <Override PartName="/ppt/media/image25.jpg" ContentType="image/jpeg"/>
  <Override PartName="/ppt/media/image28.jpg" ContentType="image/jpeg"/>
  <Override PartName="/ppt/media/image32.jpg" ContentType="image/jpeg"/>
  <Override PartName="/ppt/media/image3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6" r:id="rId4"/>
    <p:sldId id="258" r:id="rId5"/>
    <p:sldId id="259" r:id="rId6"/>
    <p:sldId id="260" r:id="rId7"/>
    <p:sldId id="267" r:id="rId8"/>
    <p:sldId id="268" r:id="rId9"/>
    <p:sldId id="262" r:id="rId10"/>
    <p:sldId id="263" r:id="rId11"/>
    <p:sldId id="264" r:id="rId12"/>
    <p:sldId id="266" r:id="rId13"/>
    <p:sldId id="275" r:id="rId14"/>
    <p:sldId id="272" r:id="rId15"/>
    <p:sldId id="273" r:id="rId16"/>
    <p:sldId id="274" r:id="rId1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-36"/>
      </p:cViewPr>
      <p:guideLst>
        <p:guide orient="horz" pos="2784"/>
        <p:guide pos="331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1890" y="-84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A7C31-E8B5-48CA-B297-70E7B380BC40}" type="datetimeFigureOut">
              <a:rPr lang="en-GB" smtClean="0"/>
              <a:t>14/05/2019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6A7E-C4AA-4C41-AFC9-365018021E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4495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D6A7E-C4AA-4C41-AFC9-365018021EA7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6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D6A7E-C4AA-4C41-AFC9-365018021EA7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681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-76200" y="0"/>
            <a:ext cx="7696200" cy="914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295400" y="-228600"/>
            <a:ext cx="8077200" cy="3195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76200"/>
            <a:ext cx="990600" cy="8249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510336" y="6646581"/>
            <a:ext cx="1936114" cy="151129"/>
          </a:xfrm>
          <a:prstGeom prst="rect">
            <a:avLst/>
          </a:prstGeom>
        </p:spPr>
        <p:txBody>
          <a:bodyPr lIns="0" tIns="0" rIns="0" bIns="0"/>
          <a:lstStyle>
            <a:lvl1pPr>
              <a:defRPr sz="800" b="1" i="0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30" dirty="0">
                <a:solidFill>
                  <a:srgbClr val="BD0017"/>
                </a:solidFill>
              </a:rPr>
              <a:t>DACON </a:t>
            </a:r>
            <a:r>
              <a:rPr spc="30" dirty="0"/>
              <a:t>INSPECTION</a:t>
            </a:r>
            <a:r>
              <a:rPr spc="75" dirty="0"/>
              <a:t> </a:t>
            </a:r>
            <a:r>
              <a:rPr spc="30" dirty="0"/>
              <a:t>TECHNOLOGIES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1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R </a:t>
            </a:r>
            <a:r>
              <a:rPr spc="60" dirty="0"/>
              <a:t> </a:t>
            </a:r>
            <a:r>
              <a:rPr spc="-5" dirty="0"/>
              <a:t>A</a:t>
            </a:r>
            <a:r>
              <a:rPr spc="-80" dirty="0"/>
              <a:t> </a:t>
            </a:r>
            <a:r>
              <a:rPr spc="-5" dirty="0"/>
              <a:t>L</a:t>
            </a:r>
            <a:r>
              <a:rPr spc="-80" dirty="0"/>
              <a:t> </a:t>
            </a:r>
            <a:r>
              <a:rPr spc="-5" dirty="0"/>
              <a:t>L </a:t>
            </a:r>
            <a:r>
              <a:rPr spc="55" dirty="0"/>
              <a:t> </a:t>
            </a:r>
            <a:r>
              <a:rPr spc="-5" dirty="0"/>
              <a:t>Y</a:t>
            </a:r>
            <a:r>
              <a:rPr spc="-100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U</a:t>
            </a:r>
            <a:r>
              <a:rPr spc="-80" dirty="0"/>
              <a:t> </a:t>
            </a:r>
            <a:r>
              <a:rPr spc="-5" dirty="0"/>
              <a:t>R </a:t>
            </a:r>
            <a:r>
              <a:rPr spc="85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S</a:t>
            </a:r>
            <a:r>
              <a:rPr spc="-80" dirty="0"/>
              <a:t> </a:t>
            </a:r>
            <a:r>
              <a:rPr spc="-5" dirty="0"/>
              <a:t>P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C</a:t>
            </a:r>
            <a:r>
              <a:rPr spc="-85" dirty="0"/>
              <a:t> </a:t>
            </a:r>
            <a:r>
              <a:rPr spc="-5" dirty="0"/>
              <a:t>T</a:t>
            </a:r>
            <a:r>
              <a:rPr spc="-80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N </a:t>
            </a:r>
            <a:r>
              <a:rPr spc="90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D</a:t>
            </a:r>
            <a:r>
              <a:rPr spc="-85" dirty="0"/>
              <a:t> </a:t>
            </a:r>
            <a:r>
              <a:rPr spc="-5" dirty="0"/>
              <a:t>S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510336" y="6646581"/>
            <a:ext cx="1936114" cy="151129"/>
          </a:xfrm>
          <a:prstGeom prst="rect">
            <a:avLst/>
          </a:prstGeom>
        </p:spPr>
        <p:txBody>
          <a:bodyPr lIns="0" tIns="0" rIns="0" bIns="0"/>
          <a:lstStyle>
            <a:lvl1pPr>
              <a:defRPr sz="800" b="1" i="0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30" dirty="0">
                <a:solidFill>
                  <a:srgbClr val="BD0017"/>
                </a:solidFill>
              </a:rPr>
              <a:t>DACON </a:t>
            </a:r>
            <a:r>
              <a:rPr spc="30" dirty="0"/>
              <a:t>INSPECTION</a:t>
            </a:r>
            <a:r>
              <a:rPr spc="75" dirty="0"/>
              <a:t> </a:t>
            </a:r>
            <a:r>
              <a:rPr spc="30" dirty="0"/>
              <a:t>TECHNOLOGIES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1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R </a:t>
            </a:r>
            <a:r>
              <a:rPr spc="60" dirty="0"/>
              <a:t> </a:t>
            </a:r>
            <a:r>
              <a:rPr spc="-5" dirty="0"/>
              <a:t>A</a:t>
            </a:r>
            <a:r>
              <a:rPr spc="-80" dirty="0"/>
              <a:t> </a:t>
            </a:r>
            <a:r>
              <a:rPr spc="-5" dirty="0"/>
              <a:t>L</a:t>
            </a:r>
            <a:r>
              <a:rPr spc="-80" dirty="0"/>
              <a:t> </a:t>
            </a:r>
            <a:r>
              <a:rPr spc="-5" dirty="0"/>
              <a:t>L </a:t>
            </a:r>
            <a:r>
              <a:rPr spc="55" dirty="0"/>
              <a:t> </a:t>
            </a:r>
            <a:r>
              <a:rPr spc="-5" dirty="0"/>
              <a:t>Y</a:t>
            </a:r>
            <a:r>
              <a:rPr spc="-100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U</a:t>
            </a:r>
            <a:r>
              <a:rPr spc="-80" dirty="0"/>
              <a:t> </a:t>
            </a:r>
            <a:r>
              <a:rPr spc="-5" dirty="0"/>
              <a:t>R </a:t>
            </a:r>
            <a:r>
              <a:rPr spc="85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S</a:t>
            </a:r>
            <a:r>
              <a:rPr spc="-80" dirty="0"/>
              <a:t> </a:t>
            </a:r>
            <a:r>
              <a:rPr spc="-5" dirty="0"/>
              <a:t>P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C</a:t>
            </a:r>
            <a:r>
              <a:rPr spc="-85" dirty="0"/>
              <a:t> </a:t>
            </a:r>
            <a:r>
              <a:rPr spc="-5" dirty="0"/>
              <a:t>T</a:t>
            </a:r>
            <a:r>
              <a:rPr spc="-80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N </a:t>
            </a:r>
            <a:r>
              <a:rPr spc="90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D</a:t>
            </a:r>
            <a:r>
              <a:rPr spc="-85" dirty="0"/>
              <a:t> </a:t>
            </a:r>
            <a:r>
              <a:rPr spc="-5" dirty="0"/>
              <a:t>S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510336" y="6646581"/>
            <a:ext cx="1936114" cy="151129"/>
          </a:xfrm>
          <a:prstGeom prst="rect">
            <a:avLst/>
          </a:prstGeom>
        </p:spPr>
        <p:txBody>
          <a:bodyPr lIns="0" tIns="0" rIns="0" bIns="0"/>
          <a:lstStyle>
            <a:lvl1pPr>
              <a:defRPr sz="800" b="1" i="0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30" dirty="0">
                <a:solidFill>
                  <a:srgbClr val="BD0017"/>
                </a:solidFill>
              </a:rPr>
              <a:t>DACON </a:t>
            </a:r>
            <a:r>
              <a:rPr spc="30" dirty="0"/>
              <a:t>INSPECTION</a:t>
            </a:r>
            <a:r>
              <a:rPr spc="75" dirty="0"/>
              <a:t> </a:t>
            </a:r>
            <a:r>
              <a:rPr spc="30" dirty="0"/>
              <a:t>TECHNOLOGIES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1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R </a:t>
            </a:r>
            <a:r>
              <a:rPr spc="60" dirty="0"/>
              <a:t> </a:t>
            </a:r>
            <a:r>
              <a:rPr spc="-5" dirty="0"/>
              <a:t>A</a:t>
            </a:r>
            <a:r>
              <a:rPr spc="-80" dirty="0"/>
              <a:t> </a:t>
            </a:r>
            <a:r>
              <a:rPr spc="-5" dirty="0"/>
              <a:t>L</a:t>
            </a:r>
            <a:r>
              <a:rPr spc="-80" dirty="0"/>
              <a:t> </a:t>
            </a:r>
            <a:r>
              <a:rPr spc="-5" dirty="0"/>
              <a:t>L </a:t>
            </a:r>
            <a:r>
              <a:rPr spc="55" dirty="0"/>
              <a:t> </a:t>
            </a:r>
            <a:r>
              <a:rPr spc="-5" dirty="0"/>
              <a:t>Y</a:t>
            </a:r>
            <a:r>
              <a:rPr spc="-100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U</a:t>
            </a:r>
            <a:r>
              <a:rPr spc="-80" dirty="0"/>
              <a:t> </a:t>
            </a:r>
            <a:r>
              <a:rPr spc="-5" dirty="0"/>
              <a:t>R </a:t>
            </a:r>
            <a:r>
              <a:rPr spc="85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S</a:t>
            </a:r>
            <a:r>
              <a:rPr spc="-80" dirty="0"/>
              <a:t> </a:t>
            </a:r>
            <a:r>
              <a:rPr spc="-5" dirty="0"/>
              <a:t>P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C</a:t>
            </a:r>
            <a:r>
              <a:rPr spc="-85" dirty="0"/>
              <a:t> </a:t>
            </a:r>
            <a:r>
              <a:rPr spc="-5" dirty="0"/>
              <a:t>T</a:t>
            </a:r>
            <a:r>
              <a:rPr spc="-80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N </a:t>
            </a:r>
            <a:r>
              <a:rPr spc="90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D</a:t>
            </a:r>
            <a:r>
              <a:rPr spc="-85" dirty="0"/>
              <a:t> </a:t>
            </a:r>
            <a:r>
              <a:rPr spc="-5" dirty="0"/>
              <a:t>S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32"/>
            <a:ext cx="7592695" cy="1013460"/>
          </a:xfrm>
          <a:custGeom>
            <a:avLst/>
            <a:gdLst/>
            <a:ahLst/>
            <a:cxnLst/>
            <a:rect l="l" t="t" r="r" b="b"/>
            <a:pathLst>
              <a:path w="7592695" h="1013460">
                <a:moveTo>
                  <a:pt x="1095978" y="922332"/>
                </a:moveTo>
                <a:lnTo>
                  <a:pt x="859277" y="922332"/>
                </a:lnTo>
                <a:lnTo>
                  <a:pt x="979446" y="1013168"/>
                </a:lnTo>
                <a:lnTo>
                  <a:pt x="1095978" y="922332"/>
                </a:lnTo>
                <a:close/>
              </a:path>
              <a:path w="7592695" h="1013460">
                <a:moveTo>
                  <a:pt x="7592261" y="0"/>
                </a:moveTo>
                <a:lnTo>
                  <a:pt x="0" y="0"/>
                </a:lnTo>
                <a:lnTo>
                  <a:pt x="0" y="922332"/>
                </a:lnTo>
                <a:lnTo>
                  <a:pt x="7592261" y="922332"/>
                </a:lnTo>
                <a:lnTo>
                  <a:pt x="7592261" y="0"/>
                </a:lnTo>
                <a:close/>
              </a:path>
            </a:pathLst>
          </a:custGeom>
          <a:solidFill>
            <a:srgbClr val="221E5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k object 17"/>
          <p:cNvSpPr/>
          <p:nvPr/>
        </p:nvSpPr>
        <p:spPr>
          <a:xfrm>
            <a:off x="931163" y="0"/>
            <a:ext cx="8213090" cy="106045"/>
          </a:xfrm>
          <a:custGeom>
            <a:avLst/>
            <a:gdLst/>
            <a:ahLst/>
            <a:cxnLst/>
            <a:rect l="l" t="t" r="r" b="b"/>
            <a:pathLst>
              <a:path w="8213090" h="106045">
                <a:moveTo>
                  <a:pt x="8212836" y="0"/>
                </a:moveTo>
                <a:lnTo>
                  <a:pt x="0" y="0"/>
                </a:lnTo>
                <a:lnTo>
                  <a:pt x="0" y="105528"/>
                </a:lnTo>
                <a:lnTo>
                  <a:pt x="8212836" y="105528"/>
                </a:lnTo>
                <a:lnTo>
                  <a:pt x="8212836" y="0"/>
                </a:lnTo>
                <a:close/>
              </a:path>
            </a:pathLst>
          </a:custGeom>
          <a:solidFill>
            <a:srgbClr val="D4181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bk object 18"/>
          <p:cNvSpPr/>
          <p:nvPr/>
        </p:nvSpPr>
        <p:spPr>
          <a:xfrm>
            <a:off x="0" y="6562473"/>
            <a:ext cx="9144000" cy="295910"/>
          </a:xfrm>
          <a:custGeom>
            <a:avLst/>
            <a:gdLst/>
            <a:ahLst/>
            <a:cxnLst/>
            <a:rect l="l" t="t" r="r" b="b"/>
            <a:pathLst>
              <a:path w="9144000" h="295909">
                <a:moveTo>
                  <a:pt x="9143999" y="0"/>
                </a:moveTo>
                <a:lnTo>
                  <a:pt x="0" y="0"/>
                </a:lnTo>
                <a:lnTo>
                  <a:pt x="0" y="295523"/>
                </a:lnTo>
                <a:lnTo>
                  <a:pt x="9143999" y="295523"/>
                </a:lnTo>
                <a:lnTo>
                  <a:pt x="9143999" y="0"/>
                </a:lnTo>
                <a:close/>
              </a:path>
            </a:pathLst>
          </a:custGeom>
          <a:solidFill>
            <a:srgbClr val="E1E2E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63715" y="2960496"/>
            <a:ext cx="1993265" cy="935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36447" y="1629409"/>
            <a:ext cx="7271105" cy="2037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034530" y="6650015"/>
            <a:ext cx="1891665" cy="1339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1">
                <a:solidFill>
                  <a:srgbClr val="002E8E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R </a:t>
            </a:r>
            <a:r>
              <a:rPr spc="60" dirty="0"/>
              <a:t> </a:t>
            </a:r>
            <a:r>
              <a:rPr spc="-5" dirty="0"/>
              <a:t>A</a:t>
            </a:r>
            <a:r>
              <a:rPr spc="-80" dirty="0"/>
              <a:t> </a:t>
            </a:r>
            <a:r>
              <a:rPr spc="-5" dirty="0"/>
              <a:t>L</a:t>
            </a:r>
            <a:r>
              <a:rPr spc="-80" dirty="0"/>
              <a:t> </a:t>
            </a:r>
            <a:r>
              <a:rPr spc="-5" dirty="0"/>
              <a:t>L </a:t>
            </a:r>
            <a:r>
              <a:rPr spc="55" dirty="0"/>
              <a:t> </a:t>
            </a:r>
            <a:r>
              <a:rPr spc="-5" dirty="0"/>
              <a:t>Y</a:t>
            </a:r>
            <a:r>
              <a:rPr spc="-100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U</a:t>
            </a:r>
            <a:r>
              <a:rPr spc="-80" dirty="0"/>
              <a:t> </a:t>
            </a:r>
            <a:r>
              <a:rPr spc="-5" dirty="0"/>
              <a:t>R </a:t>
            </a:r>
            <a:r>
              <a:rPr spc="85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S</a:t>
            </a:r>
            <a:r>
              <a:rPr spc="-80" dirty="0"/>
              <a:t> </a:t>
            </a:r>
            <a:r>
              <a:rPr spc="-5" dirty="0"/>
              <a:t>P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C</a:t>
            </a:r>
            <a:r>
              <a:rPr spc="-85" dirty="0"/>
              <a:t> </a:t>
            </a:r>
            <a:r>
              <a:rPr spc="-5" dirty="0"/>
              <a:t>T</a:t>
            </a:r>
            <a:r>
              <a:rPr spc="-80" dirty="0"/>
              <a:t> </a:t>
            </a:r>
            <a:r>
              <a:rPr spc="-5" dirty="0"/>
              <a:t>I</a:t>
            </a:r>
            <a:r>
              <a:rPr spc="-85" dirty="0"/>
              <a:t> </a:t>
            </a:r>
            <a:r>
              <a:rPr spc="-5" dirty="0"/>
              <a:t>O</a:t>
            </a:r>
            <a:r>
              <a:rPr spc="-85" dirty="0"/>
              <a:t> </a:t>
            </a:r>
            <a:r>
              <a:rPr spc="-5" dirty="0"/>
              <a:t>N </a:t>
            </a:r>
            <a:r>
              <a:rPr spc="90" dirty="0"/>
              <a:t> </a:t>
            </a:r>
            <a:r>
              <a:rPr spc="-5" dirty="0"/>
              <a:t>N</a:t>
            </a:r>
            <a:r>
              <a:rPr spc="-80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E</a:t>
            </a:r>
            <a:r>
              <a:rPr spc="-85" dirty="0"/>
              <a:t> </a:t>
            </a:r>
            <a:r>
              <a:rPr spc="-5" dirty="0"/>
              <a:t>D</a:t>
            </a:r>
            <a:r>
              <a:rPr spc="-85" dirty="0"/>
              <a:t> </a:t>
            </a:r>
            <a:r>
              <a:rPr spc="-5" dirty="0"/>
              <a:t>S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con-inspection.com/" TargetMode="External"/><Relationship Id="rId2" Type="http://schemas.openxmlformats.org/officeDocument/2006/relationships/hyperlink" Target="mailto:info@dacon-inspection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hyperlink" Target="mailto:nick@murban-eng.co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jp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0952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6019800" y="2057400"/>
            <a:ext cx="3124200" cy="2667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bject 3"/>
          <p:cNvSpPr txBox="1"/>
          <p:nvPr/>
        </p:nvSpPr>
        <p:spPr>
          <a:xfrm>
            <a:off x="227786" y="3307216"/>
            <a:ext cx="3658413" cy="184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murban </a:t>
            </a:r>
            <a:r>
              <a:rPr lang="en-GB" sz="1100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 </a:t>
            </a:r>
            <a:r>
              <a:rPr lang="en-GB" sz="1100" b="1" spc="30" dirty="0" smtClean="0">
                <a:solidFill>
                  <a:srgbClr val="002E8E"/>
                </a:solidFill>
                <a:latin typeface="Century Gothic"/>
                <a:cs typeface="Century Gothic"/>
              </a:rPr>
              <a:t>PLANT ENGINEERING </a:t>
            </a:r>
            <a:endParaRPr sz="1100" dirty="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629400" y="2881057"/>
            <a:ext cx="1878330" cy="93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solidFill>
                  <a:srgbClr val="002060"/>
                </a:solidFill>
              </a:rPr>
              <a:t>Company</a:t>
            </a:r>
          </a:p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2060"/>
                </a:solidFill>
              </a:rPr>
              <a:t>Overview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573044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2000" spc="-5" dirty="0" smtClean="0"/>
              <a:t>Projects and Maintenance Services</a:t>
            </a:r>
            <a:endParaRPr sz="2000" dirty="0"/>
          </a:p>
        </p:txBody>
      </p:sp>
      <p:sp>
        <p:nvSpPr>
          <p:cNvPr id="5" name="object 5"/>
          <p:cNvSpPr/>
          <p:nvPr/>
        </p:nvSpPr>
        <p:spPr>
          <a:xfrm>
            <a:off x="3122676" y="4404359"/>
            <a:ext cx="3025140" cy="2154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4359"/>
            <a:ext cx="3122676" cy="21549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8" t="34030" r="40970" b="31148"/>
          <a:stretch/>
        </p:blipFill>
        <p:spPr>
          <a:xfrm>
            <a:off x="6137914" y="4393742"/>
            <a:ext cx="3006086" cy="2165554"/>
          </a:xfrm>
          <a:prstGeom prst="rect">
            <a:avLst/>
          </a:prstGeom>
        </p:spPr>
      </p:pic>
      <p:sp>
        <p:nvSpPr>
          <p:cNvPr id="7" name="object 4"/>
          <p:cNvSpPr txBox="1"/>
          <p:nvPr/>
        </p:nvSpPr>
        <p:spPr>
          <a:xfrm>
            <a:off x="838200" y="1524000"/>
            <a:ext cx="5309972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Electrical - Mechanical - Instrumentation - Communication Projects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Plant Shutdown and Annual Maintenance Contracts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Piping, Modification, Repair Works, Fabrication &amp; Machining Services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Equipment Installation/Erection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Field Services - Supply, Installation of Equipment, Valves, </a:t>
            </a:r>
            <a:r>
              <a:rPr lang="en-GB" sz="1200" spc="-5" dirty="0" smtClean="0">
                <a:latin typeface="Century Gothic"/>
                <a:cs typeface="Century Gothic"/>
              </a:rPr>
              <a:t>Hoses, Flanges</a:t>
            </a:r>
            <a:endParaRPr lang="en-GB" sz="1200" spc="-5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 </a:t>
            </a:r>
            <a:r>
              <a:rPr lang="en-GB" sz="1200" spc="-5" dirty="0" err="1">
                <a:latin typeface="Century Gothic"/>
                <a:cs typeface="Century Gothic"/>
              </a:rPr>
              <a:t>Fastners</a:t>
            </a:r>
            <a:r>
              <a:rPr lang="en-GB" sz="1200" spc="-5" dirty="0">
                <a:latin typeface="Century Gothic"/>
                <a:cs typeface="Century Gothic"/>
              </a:rPr>
              <a:t>, Mechanical Seals, Glands, Instruments.</a:t>
            </a:r>
            <a:endParaRPr sz="12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39344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2000" dirty="0" smtClean="0"/>
              <a:t>Engineering Services</a:t>
            </a:r>
            <a:endParaRPr sz="2000" dirty="0"/>
          </a:p>
        </p:txBody>
      </p:sp>
      <p:sp>
        <p:nvSpPr>
          <p:cNvPr id="5" name="object 5"/>
          <p:cNvSpPr/>
          <p:nvPr/>
        </p:nvSpPr>
        <p:spPr>
          <a:xfrm>
            <a:off x="2884933" y="4407408"/>
            <a:ext cx="3249168" cy="2157984"/>
          </a:xfrm>
          <a:prstGeom prst="rect">
            <a:avLst/>
          </a:prstGeom>
          <a:blipFill>
            <a:blip r:embed="rId2" cstate="print"/>
            <a:srcRect/>
            <a:stretch>
              <a:fillRect r="-92636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7" r="12487"/>
          <a:stretch/>
        </p:blipFill>
        <p:spPr>
          <a:xfrm>
            <a:off x="-56337" y="4407408"/>
            <a:ext cx="2951937" cy="21579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1" y="4572000"/>
            <a:ext cx="3009899" cy="1993392"/>
          </a:xfrm>
          <a:prstGeom prst="rect">
            <a:avLst/>
          </a:prstGeom>
        </p:spPr>
      </p:pic>
      <p:sp>
        <p:nvSpPr>
          <p:cNvPr id="8" name="object 4"/>
          <p:cNvSpPr txBox="1"/>
          <p:nvPr/>
        </p:nvSpPr>
        <p:spPr>
          <a:xfrm>
            <a:off x="925474" y="1295400"/>
            <a:ext cx="3709772" cy="21809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Front-End Engineering and Design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Detailed Design and Engineering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Piping Design and Engineering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Structural Design &amp; Analysis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Instrumentation and Control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Electrical Design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Static Equipment Design and Engineering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As-Built Engineering and Documentation</a:t>
            </a:r>
            <a:endParaRPr sz="12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4358844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50000"/>
              </a:lnSpc>
              <a:tabLst>
                <a:tab pos="185420" algn="l"/>
              </a:tabLst>
            </a:pPr>
            <a:r>
              <a:rPr lang="en-GB" sz="2000" spc="-5" dirty="0"/>
              <a:t>Electrical and </a:t>
            </a:r>
            <a:r>
              <a:rPr lang="en-GB" sz="2000" spc="-5" dirty="0" smtClean="0"/>
              <a:t>Automation works</a:t>
            </a:r>
            <a:endParaRPr lang="en-GB" sz="2000" dirty="0"/>
          </a:p>
        </p:txBody>
      </p:sp>
      <p:sp>
        <p:nvSpPr>
          <p:cNvPr id="4" name="object 4"/>
          <p:cNvSpPr txBox="1"/>
          <p:nvPr/>
        </p:nvSpPr>
        <p:spPr>
          <a:xfrm>
            <a:off x="925474" y="1219200"/>
            <a:ext cx="7227926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Planning </a:t>
            </a:r>
            <a:r>
              <a:rPr lang="en-GB" sz="1200" dirty="0">
                <a:latin typeface="Century Gothic"/>
                <a:cs typeface="Century Gothic"/>
              </a:rPr>
              <a:t>and project implementation.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>
                <a:latin typeface="Century Gothic"/>
                <a:cs typeface="Century Gothic"/>
              </a:rPr>
              <a:t>Modifications or revisions to existing machines.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>
                <a:latin typeface="Century Gothic"/>
                <a:cs typeface="Century Gothic"/>
              </a:rPr>
              <a:t>Installation and adaptation of new or existing systems.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>
                <a:latin typeface="Century Gothic"/>
                <a:cs typeface="Century Gothic"/>
              </a:rPr>
              <a:t>Development of complete, turn-key automation systems.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>
                <a:latin typeface="Century Gothic"/>
                <a:cs typeface="Century Gothic"/>
              </a:rPr>
              <a:t>Post start-up and post-training assistance.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Diagrams </a:t>
            </a:r>
            <a:r>
              <a:rPr lang="en-GB" sz="1200" dirty="0">
                <a:latin typeface="Century Gothic"/>
                <a:cs typeface="Century Gothic"/>
              </a:rPr>
              <a:t>for electrical switchboards and </a:t>
            </a:r>
            <a:r>
              <a:rPr lang="en-GB" sz="1200" dirty="0" err="1" smtClean="0">
                <a:latin typeface="Century Gothic"/>
                <a:cs typeface="Century Gothic"/>
              </a:rPr>
              <a:t>onboard</a:t>
            </a:r>
            <a:r>
              <a:rPr lang="en-GB" sz="1200" dirty="0" smtClean="0">
                <a:latin typeface="Century Gothic"/>
                <a:cs typeface="Century Gothic"/>
              </a:rPr>
              <a:t> systems</a:t>
            </a:r>
            <a:r>
              <a:rPr lang="en-GB" sz="1200" dirty="0">
                <a:latin typeface="Century Gothic"/>
                <a:cs typeface="Century Gothic"/>
              </a:rPr>
              <a:t>.</a:t>
            </a:r>
          </a:p>
          <a:p>
            <a:pPr marL="184785" indent="-172085">
              <a:lnSpc>
                <a:spcPct val="2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>
                <a:latin typeface="Century Gothic"/>
                <a:cs typeface="Century Gothic"/>
              </a:rPr>
              <a:t>Software applications for PLC</a:t>
            </a:r>
            <a:r>
              <a:rPr lang="en-GB" sz="1200" dirty="0" smtClean="0">
                <a:latin typeface="Century Gothic"/>
                <a:cs typeface="Century Gothic"/>
              </a:rPr>
              <a:t>.</a:t>
            </a:r>
            <a:endParaRPr lang="en-GB" sz="1200" dirty="0">
              <a:latin typeface="Century Gothic"/>
              <a:cs typeface="Century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4407408"/>
            <a:ext cx="9143999" cy="21579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19137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ject 3"/>
          <p:cNvSpPr txBox="1">
            <a:spLocks/>
          </p:cNvSpPr>
          <p:nvPr/>
        </p:nvSpPr>
        <p:spPr>
          <a:xfrm>
            <a:off x="898956" y="346455"/>
            <a:ext cx="30111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/>
            <a:r>
              <a:rPr lang="en-GB" sz="2000" spc="-5" dirty="0" smtClean="0"/>
              <a:t>Clients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5423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6019800" y="2057400"/>
            <a:ext cx="3124200" cy="2667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63714" y="2987675"/>
            <a:ext cx="2094486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000" b="1" dirty="0">
                <a:solidFill>
                  <a:srgbClr val="002060"/>
                </a:solidFill>
                <a:latin typeface="Century Gothic"/>
                <a:cs typeface="Century Gothic"/>
              </a:rPr>
              <a:t>Why</a:t>
            </a:r>
            <a:r>
              <a:rPr sz="3000" b="1" spc="-105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sz="3000" b="1" spc="-5" dirty="0">
                <a:solidFill>
                  <a:srgbClr val="002060"/>
                </a:solidFill>
                <a:latin typeface="Century Gothic"/>
                <a:cs typeface="Century Gothic"/>
              </a:rPr>
              <a:t>Use  </a:t>
            </a:r>
            <a:endParaRPr lang="en-GB" sz="3000" b="1" spc="-5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marL="12700" marR="5080">
              <a:lnSpc>
                <a:spcPct val="100000"/>
              </a:lnSpc>
            </a:pPr>
            <a:r>
              <a:rPr lang="en-GB" sz="3000" b="1" spc="-5" dirty="0" smtClean="0">
                <a:solidFill>
                  <a:srgbClr val="002060"/>
                </a:solidFill>
                <a:latin typeface="Century Gothic"/>
                <a:cs typeface="Century Gothic"/>
              </a:rPr>
              <a:t>MURBAN?</a:t>
            </a:r>
            <a:endParaRPr sz="3000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3355847"/>
            <a:ext cx="6071235" cy="0"/>
          </a:xfrm>
          <a:custGeom>
            <a:avLst/>
            <a:gdLst/>
            <a:ahLst/>
            <a:cxnLst/>
            <a:rect l="l" t="t" r="r" b="b"/>
            <a:pathLst>
              <a:path w="6071235">
                <a:moveTo>
                  <a:pt x="0" y="0"/>
                </a:moveTo>
                <a:lnTo>
                  <a:pt x="6071108" y="0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5"/>
          <p:cNvSpPr txBox="1"/>
          <p:nvPr/>
        </p:nvSpPr>
        <p:spPr>
          <a:xfrm>
            <a:off x="227787" y="3065526"/>
            <a:ext cx="396321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400" b="1" spc="25" dirty="0" smtClean="0">
                <a:solidFill>
                  <a:srgbClr val="FFFFFF"/>
                </a:solidFill>
                <a:latin typeface="Century Gothic"/>
                <a:cs typeface="Century Gothic"/>
              </a:rPr>
              <a:t>murban</a:t>
            </a:r>
            <a:r>
              <a:rPr lang="en-GB" sz="1100" b="1" spc="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lang="en-GB" sz="1100" b="1" spc="30" dirty="0" smtClean="0">
                <a:solidFill>
                  <a:srgbClr val="FFFFFF"/>
                </a:solidFill>
                <a:latin typeface="Century Gothic"/>
                <a:cs typeface="Century Gothic"/>
              </a:rPr>
              <a:t>PLANT ENGINEERING TECHNOLOGIES</a:t>
            </a:r>
            <a:endParaRPr sz="11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6576" y="345947"/>
            <a:ext cx="1068705" cy="292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/>
              <a:t>Summary</a:t>
            </a:r>
            <a:endParaRPr sz="1800" dirty="0"/>
          </a:p>
        </p:txBody>
      </p:sp>
      <p:sp>
        <p:nvSpPr>
          <p:cNvPr id="4" name="object 4"/>
          <p:cNvSpPr txBox="1"/>
          <p:nvPr/>
        </p:nvSpPr>
        <p:spPr>
          <a:xfrm>
            <a:off x="936447" y="1629409"/>
            <a:ext cx="4189729" cy="2037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Kenyan </a:t>
            </a:r>
            <a:r>
              <a:rPr sz="1200" spc="-5" dirty="0" smtClean="0">
                <a:latin typeface="Century Gothic"/>
                <a:cs typeface="Century Gothic"/>
              </a:rPr>
              <a:t>Based </a:t>
            </a:r>
            <a:r>
              <a:rPr sz="1200" spc="-5" dirty="0">
                <a:latin typeface="Century Gothic"/>
                <a:cs typeface="Century Gothic"/>
              </a:rPr>
              <a:t>Company </a:t>
            </a:r>
            <a:r>
              <a:rPr sz="1200" spc="-15" dirty="0">
                <a:latin typeface="Century Gothic"/>
                <a:cs typeface="Century Gothic"/>
              </a:rPr>
              <a:t>With </a:t>
            </a:r>
            <a:r>
              <a:rPr sz="1200" spc="-5" dirty="0">
                <a:latin typeface="Century Gothic"/>
                <a:cs typeface="Century Gothic"/>
              </a:rPr>
              <a:t>International</a:t>
            </a:r>
            <a:r>
              <a:rPr sz="1200" spc="110" dirty="0">
                <a:latin typeface="Century Gothic"/>
                <a:cs typeface="Century Gothic"/>
              </a:rPr>
              <a:t> </a:t>
            </a:r>
            <a:r>
              <a:rPr sz="1200" spc="-5" dirty="0">
                <a:latin typeface="Century Gothic"/>
                <a:cs typeface="Century Gothic"/>
              </a:rPr>
              <a:t>Expertise</a:t>
            </a:r>
            <a:endParaRPr sz="1200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00000"/>
              </a:lnSpc>
              <a:spcBef>
                <a:spcPts val="1440"/>
              </a:spcBef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sz="1200" spc="-10" dirty="0">
                <a:latin typeface="Century Gothic"/>
                <a:cs typeface="Century Gothic"/>
              </a:rPr>
              <a:t>Fast, </a:t>
            </a:r>
            <a:r>
              <a:rPr sz="1200" spc="-5" dirty="0">
                <a:latin typeface="Century Gothic"/>
                <a:cs typeface="Century Gothic"/>
              </a:rPr>
              <a:t>Effective</a:t>
            </a:r>
            <a:r>
              <a:rPr sz="1200" spc="30" dirty="0">
                <a:latin typeface="Century Gothic"/>
                <a:cs typeface="Century Gothic"/>
              </a:rPr>
              <a:t> </a:t>
            </a:r>
            <a:r>
              <a:rPr sz="1200" spc="-10" dirty="0">
                <a:latin typeface="Century Gothic"/>
                <a:cs typeface="Century Gothic"/>
              </a:rPr>
              <a:t>Mobilization</a:t>
            </a:r>
            <a:endParaRPr sz="1200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00000"/>
              </a:lnSpc>
              <a:spcBef>
                <a:spcPts val="1440"/>
              </a:spcBef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sz="1200" spc="-5" dirty="0">
                <a:latin typeface="Century Gothic"/>
                <a:cs typeface="Century Gothic"/>
              </a:rPr>
              <a:t>International Standards</a:t>
            </a:r>
            <a:endParaRPr sz="1200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00000"/>
              </a:lnSpc>
              <a:spcBef>
                <a:spcPts val="1440"/>
              </a:spcBef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spc="-5" dirty="0" smtClean="0">
                <a:latin typeface="Century Gothic"/>
                <a:cs typeface="Century Gothic"/>
              </a:rPr>
              <a:t>13</a:t>
            </a:r>
            <a:r>
              <a:rPr sz="1200" spc="-5" dirty="0" smtClean="0">
                <a:latin typeface="Century Gothic"/>
                <a:cs typeface="Century Gothic"/>
              </a:rPr>
              <a:t> </a:t>
            </a:r>
            <a:r>
              <a:rPr sz="1200" spc="-5" dirty="0">
                <a:latin typeface="Century Gothic"/>
                <a:cs typeface="Century Gothic"/>
              </a:rPr>
              <a:t>Years Of</a:t>
            </a:r>
            <a:r>
              <a:rPr sz="1200" spc="-30" dirty="0">
                <a:latin typeface="Century Gothic"/>
                <a:cs typeface="Century Gothic"/>
              </a:rPr>
              <a:t> </a:t>
            </a:r>
            <a:r>
              <a:rPr sz="1200" spc="-5" dirty="0">
                <a:latin typeface="Century Gothic"/>
                <a:cs typeface="Century Gothic"/>
              </a:rPr>
              <a:t>Experience</a:t>
            </a:r>
            <a:endParaRPr sz="1200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00000"/>
              </a:lnSpc>
              <a:spcBef>
                <a:spcPts val="1440"/>
              </a:spcBef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sz="1200" spc="-5" dirty="0">
                <a:latin typeface="Century Gothic"/>
                <a:cs typeface="Century Gothic"/>
              </a:rPr>
              <a:t>Solutions</a:t>
            </a:r>
            <a:r>
              <a:rPr sz="1200" spc="-50" dirty="0">
                <a:latin typeface="Century Gothic"/>
                <a:cs typeface="Century Gothic"/>
              </a:rPr>
              <a:t> </a:t>
            </a:r>
            <a:r>
              <a:rPr sz="1200" spc="-5" dirty="0">
                <a:latin typeface="Century Gothic"/>
                <a:cs typeface="Century Gothic"/>
              </a:rPr>
              <a:t>Focused</a:t>
            </a:r>
            <a:endParaRPr sz="1200" dirty="0">
              <a:latin typeface="Century Gothic"/>
              <a:cs typeface="Century Gothic"/>
            </a:endParaRPr>
          </a:p>
          <a:p>
            <a:pPr marL="184785" indent="-172085">
              <a:lnSpc>
                <a:spcPct val="100000"/>
              </a:lnSpc>
              <a:spcBef>
                <a:spcPts val="1440"/>
              </a:spcBef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sz="1200" spc="-5" dirty="0">
                <a:latin typeface="Century Gothic"/>
                <a:cs typeface="Century Gothic"/>
              </a:rPr>
              <a:t>Technical Excellence </a:t>
            </a:r>
            <a:r>
              <a:rPr sz="1200" dirty="0">
                <a:latin typeface="Century Gothic"/>
                <a:cs typeface="Century Gothic"/>
              </a:rPr>
              <a:t>Ensures Any </a:t>
            </a:r>
            <a:r>
              <a:rPr sz="1200" spc="-5" dirty="0">
                <a:latin typeface="Century Gothic"/>
                <a:cs typeface="Century Gothic"/>
              </a:rPr>
              <a:t>Job Can Be </a:t>
            </a:r>
            <a:r>
              <a:rPr sz="1200" dirty="0">
                <a:latin typeface="Century Gothic"/>
                <a:cs typeface="Century Gothic"/>
              </a:rPr>
              <a:t>Tackled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4407408"/>
            <a:ext cx="9144000" cy="21595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06576" y="344423"/>
            <a:ext cx="2165350" cy="292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/>
              <a:t>How </a:t>
            </a:r>
            <a:r>
              <a:rPr sz="1800" dirty="0"/>
              <a:t>Can We</a:t>
            </a:r>
            <a:r>
              <a:rPr sz="1800" spc="-110" dirty="0"/>
              <a:t> </a:t>
            </a:r>
            <a:r>
              <a:rPr sz="1800" spc="-5" dirty="0"/>
              <a:t>Help</a:t>
            </a:r>
            <a:r>
              <a:rPr sz="1800" spc="-5" dirty="0">
                <a:latin typeface="Arial"/>
                <a:cs typeface="Arial"/>
              </a:rPr>
              <a:t>?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6317" y="1280795"/>
            <a:ext cx="2634615" cy="1092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21E5F"/>
                </a:solidFill>
                <a:latin typeface="Century Gothic"/>
                <a:cs typeface="Century Gothic"/>
              </a:rPr>
              <a:t>Contact</a:t>
            </a:r>
            <a:endParaRPr sz="1200" dirty="0">
              <a:latin typeface="Century Gothic"/>
              <a:cs typeface="Century Gothic"/>
            </a:endParaRPr>
          </a:p>
          <a:p>
            <a:pPr marL="12700" marR="5080">
              <a:lnSpc>
                <a:spcPct val="150000"/>
              </a:lnSpc>
              <a:spcBef>
                <a:spcPts val="610"/>
              </a:spcBef>
            </a:pPr>
            <a:r>
              <a:rPr sz="1200" dirty="0">
                <a:latin typeface="Century Gothic"/>
                <a:cs typeface="Century Gothic"/>
              </a:rPr>
              <a:t>Email :</a:t>
            </a:r>
            <a:r>
              <a:rPr sz="1200" spc="-95" dirty="0">
                <a:latin typeface="Century Gothic"/>
                <a:cs typeface="Century Gothic"/>
              </a:rPr>
              <a:t> </a:t>
            </a:r>
            <a:r>
              <a:rPr sz="1200" spc="-5" dirty="0" smtClean="0">
                <a:latin typeface="Century Gothic"/>
                <a:cs typeface="Century Gothic"/>
                <a:hlinkClick r:id="rId2"/>
              </a:rPr>
              <a:t>info@</a:t>
            </a:r>
            <a:r>
              <a:rPr lang="en-GB" sz="1200" spc="-5" dirty="0" smtClean="0">
                <a:latin typeface="Century Gothic"/>
                <a:cs typeface="Century Gothic"/>
                <a:hlinkClick r:id="rId2"/>
              </a:rPr>
              <a:t>murban-eng</a:t>
            </a:r>
            <a:r>
              <a:rPr sz="1200" spc="-5" dirty="0" smtClean="0">
                <a:latin typeface="Century Gothic"/>
                <a:cs typeface="Century Gothic"/>
                <a:hlinkClick r:id="rId2"/>
              </a:rPr>
              <a:t>.com </a:t>
            </a:r>
            <a:r>
              <a:rPr sz="1200" spc="-5" dirty="0" smtClean="0">
                <a:latin typeface="Century Gothic"/>
                <a:cs typeface="Century Gothic"/>
              </a:rPr>
              <a:t> </a:t>
            </a:r>
            <a:r>
              <a:rPr sz="1200" spc="-5" dirty="0">
                <a:latin typeface="Century Gothic"/>
                <a:cs typeface="Century Gothic"/>
              </a:rPr>
              <a:t>Phone </a:t>
            </a:r>
            <a:r>
              <a:rPr sz="1200" dirty="0">
                <a:latin typeface="Century Gothic"/>
                <a:cs typeface="Century Gothic"/>
              </a:rPr>
              <a:t>:  </a:t>
            </a:r>
            <a:r>
              <a:rPr sz="1200" spc="-5" dirty="0" smtClean="0">
                <a:latin typeface="Century Gothic"/>
                <a:cs typeface="Century Gothic"/>
              </a:rPr>
              <a:t>+</a:t>
            </a:r>
            <a:r>
              <a:rPr lang="en-GB" sz="1200" spc="-5" dirty="0" smtClean="0">
                <a:latin typeface="Century Gothic"/>
                <a:cs typeface="Century Gothic"/>
              </a:rPr>
              <a:t>254-202650617</a:t>
            </a:r>
            <a:br>
              <a:rPr lang="en-GB" sz="1200" spc="-5" dirty="0" smtClean="0">
                <a:latin typeface="Century Gothic"/>
                <a:cs typeface="Century Gothic"/>
              </a:rPr>
            </a:br>
            <a:r>
              <a:rPr sz="1200" b="1" dirty="0" smtClean="0">
                <a:solidFill>
                  <a:srgbClr val="C00000"/>
                </a:solidFill>
                <a:latin typeface="Century Gothic"/>
                <a:cs typeface="Century Gothic"/>
                <a:hlinkClick r:id="rId3"/>
              </a:rPr>
              <a:t>www.</a:t>
            </a:r>
            <a:r>
              <a:rPr lang="en-GB" sz="1200" b="1" dirty="0" smtClean="0">
                <a:solidFill>
                  <a:srgbClr val="C00000"/>
                </a:solidFill>
                <a:latin typeface="Century Gothic"/>
                <a:cs typeface="Century Gothic"/>
                <a:hlinkClick r:id="rId3"/>
              </a:rPr>
              <a:t>murban-eng</a:t>
            </a:r>
            <a:r>
              <a:rPr sz="1200" b="1" dirty="0" smtClean="0">
                <a:solidFill>
                  <a:srgbClr val="C00000"/>
                </a:solidFill>
                <a:latin typeface="Century Gothic"/>
                <a:cs typeface="Century Gothic"/>
                <a:hlinkClick r:id="rId3"/>
              </a:rPr>
              <a:t>.com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5245100" y="4862440"/>
            <a:ext cx="2634615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200" dirty="0"/>
              <a:t>Contact</a:t>
            </a:r>
            <a:br>
              <a:rPr lang="en-GB" sz="1200" dirty="0"/>
            </a:br>
            <a:endParaRPr lang="en-GB" sz="1200" dirty="0" smtClean="0"/>
          </a:p>
          <a:p>
            <a:pPr marL="12700">
              <a:lnSpc>
                <a:spcPct val="100000"/>
              </a:lnSpc>
            </a:pPr>
            <a:r>
              <a:rPr lang="en-GB" sz="1200" b="1" dirty="0" smtClean="0"/>
              <a:t>Nicholas Otieno</a:t>
            </a:r>
          </a:p>
          <a:p>
            <a:pPr marL="12700">
              <a:lnSpc>
                <a:spcPct val="100000"/>
              </a:lnSpc>
            </a:pPr>
            <a:r>
              <a:rPr lang="en-GB" sz="1200" dirty="0" smtClean="0"/>
              <a:t>Head of Sales </a:t>
            </a:r>
          </a:p>
          <a:p>
            <a:pPr marL="12700">
              <a:lnSpc>
                <a:spcPct val="100000"/>
              </a:lnSpc>
            </a:pPr>
            <a:r>
              <a:rPr lang="en-GB" sz="1200" dirty="0" smtClean="0"/>
              <a:t>Email </a:t>
            </a:r>
            <a:r>
              <a:rPr lang="en-GB" sz="1200" dirty="0"/>
              <a:t>: </a:t>
            </a:r>
            <a:r>
              <a:rPr lang="en-GB" sz="1200" dirty="0" smtClean="0">
                <a:hlinkClick r:id="rId4"/>
              </a:rPr>
              <a:t>nick@murban-eng.com</a:t>
            </a:r>
            <a:endParaRPr lang="en-GB" sz="1200" dirty="0" smtClean="0"/>
          </a:p>
          <a:p>
            <a:pPr marL="12700">
              <a:lnSpc>
                <a:spcPct val="100000"/>
              </a:lnSpc>
            </a:pPr>
            <a:r>
              <a:rPr lang="en-GB" sz="1200" dirty="0" smtClean="0"/>
              <a:t>Mobile </a:t>
            </a:r>
            <a:r>
              <a:rPr lang="en-GB" sz="1200" dirty="0"/>
              <a:t>Phone : </a:t>
            </a:r>
            <a:r>
              <a:rPr lang="en-GB" sz="1200" dirty="0" smtClean="0"/>
              <a:t>+254 724966694</a:t>
            </a:r>
          </a:p>
          <a:p>
            <a:pPr marL="12700">
              <a:lnSpc>
                <a:spcPct val="100000"/>
              </a:lnSpc>
            </a:pPr>
            <a:r>
              <a:rPr lang="en-GB" sz="1200" b="1" dirty="0" smtClean="0"/>
              <a:t>www.murban-eng.com</a:t>
            </a:r>
            <a:r>
              <a:rPr lang="en-GB" sz="1200" dirty="0" smtClean="0"/>
              <a:t> </a:t>
            </a:r>
            <a:br>
              <a:rPr lang="en-GB" sz="1200" dirty="0" smtClean="0"/>
            </a:br>
            <a:endParaRPr sz="1200" dirty="0">
              <a:latin typeface="Century Gothic"/>
              <a:cs typeface="Century Gothic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00" y="2590800"/>
            <a:ext cx="1924050" cy="222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25297"/>
            <a:ext cx="9144000" cy="3508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ject 7"/>
          <p:cNvSpPr/>
          <p:nvPr/>
        </p:nvSpPr>
        <p:spPr>
          <a:xfrm>
            <a:off x="5691770" y="1225296"/>
            <a:ext cx="1143624" cy="879348"/>
          </a:xfrm>
          <a:prstGeom prst="rect">
            <a:avLst/>
          </a:prstGeom>
          <a:blipFill>
            <a:blip r:embed="rId3" cstate="print"/>
            <a:srcRect/>
            <a:stretch>
              <a:fillRect l="-100313" r="-20186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3393947" y="1225296"/>
            <a:ext cx="1150620" cy="8793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544567" y="2980944"/>
            <a:ext cx="1150619" cy="17525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6807200" y="2103120"/>
            <a:ext cx="2336799" cy="879348"/>
          </a:xfrm>
          <a:prstGeom prst="rect">
            <a:avLst/>
          </a:prstGeom>
          <a:blipFill>
            <a:blip r:embed="rId6" cstate="print"/>
            <a:srcRect/>
            <a:stretch>
              <a:fillRect l="-4758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5695188" y="2980944"/>
            <a:ext cx="2280411" cy="877823"/>
          </a:xfrm>
          <a:prstGeom prst="rect">
            <a:avLst/>
          </a:prstGeom>
          <a:blipFill>
            <a:blip r:embed="rId7" cstate="print"/>
            <a:srcRect/>
            <a:stretch>
              <a:fillRect r="-51236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250948" y="2980944"/>
            <a:ext cx="1150620" cy="877823"/>
          </a:xfrm>
          <a:prstGeom prst="rect">
            <a:avLst/>
          </a:prstGeom>
          <a:blipFill>
            <a:blip r:embed="rId8" cstate="print"/>
            <a:srcRect/>
            <a:stretch>
              <a:fillRect t="-1" b="-99652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3393947" y="3855720"/>
            <a:ext cx="1150620" cy="8778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7975599" y="3855720"/>
            <a:ext cx="1168400" cy="877824"/>
          </a:xfrm>
          <a:prstGeom prst="rect">
            <a:avLst/>
          </a:prstGeom>
          <a:blipFill>
            <a:blip r:embed="rId10" cstate="print"/>
            <a:srcRect/>
            <a:stretch>
              <a:fillRect l="-195174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115567" y="2980944"/>
            <a:ext cx="1150620" cy="175259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0" y="1225296"/>
            <a:ext cx="1135380" cy="879348"/>
          </a:xfrm>
          <a:prstGeom prst="rect">
            <a:avLst/>
          </a:prstGeom>
          <a:blipFill>
            <a:blip r:embed="rId12" cstate="print"/>
            <a:srcRect/>
            <a:stretch>
              <a:fillRect l="1" r="-199597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0" y="2103120"/>
            <a:ext cx="1135380" cy="879728"/>
          </a:xfrm>
          <a:prstGeom prst="rect">
            <a:avLst/>
          </a:prstGeom>
          <a:blipFill>
            <a:blip r:embed="rId13" cstate="print"/>
            <a:srcRect/>
            <a:stretch>
              <a:fillRect b="-199004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524658" y="5161787"/>
            <a:ext cx="1334770" cy="0"/>
          </a:xfrm>
          <a:custGeom>
            <a:avLst/>
            <a:gdLst/>
            <a:ahLst/>
            <a:cxnLst/>
            <a:rect l="l" t="t" r="r" b="b"/>
            <a:pathLst>
              <a:path w="1334770">
                <a:moveTo>
                  <a:pt x="0" y="0"/>
                </a:moveTo>
                <a:lnTo>
                  <a:pt x="1334456" y="0"/>
                </a:lnTo>
              </a:path>
            </a:pathLst>
          </a:custGeom>
          <a:ln w="36576">
            <a:solidFill>
              <a:srgbClr val="25237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/>
          <p:nvPr/>
        </p:nvSpPr>
        <p:spPr>
          <a:xfrm>
            <a:off x="530453" y="5308727"/>
            <a:ext cx="1133475" cy="700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0000"/>
              </a:lnSpc>
            </a:pPr>
            <a:r>
              <a:rPr lang="en-GB" sz="900" spc="-5" dirty="0" smtClean="0">
                <a:latin typeface="Century Gothic"/>
                <a:cs typeface="Century Gothic"/>
              </a:rPr>
              <a:t>Plant Engineering, Mechanical works, automation  and associated services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22626" y="5308589"/>
            <a:ext cx="1257300" cy="728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0100"/>
              </a:lnSpc>
            </a:pPr>
            <a:r>
              <a:rPr sz="900" dirty="0">
                <a:latin typeface="Century Gothic"/>
                <a:cs typeface="Century Gothic"/>
              </a:rPr>
              <a:t>Oil </a:t>
            </a:r>
            <a:r>
              <a:rPr sz="900" spc="-5" dirty="0">
                <a:latin typeface="Century Gothic"/>
                <a:cs typeface="Century Gothic"/>
              </a:rPr>
              <a:t>and Gas, </a:t>
            </a:r>
            <a:r>
              <a:rPr sz="900" dirty="0">
                <a:latin typeface="Century Gothic"/>
                <a:cs typeface="Century Gothic"/>
              </a:rPr>
              <a:t>Refinery,  </a:t>
            </a:r>
            <a:r>
              <a:rPr sz="900" spc="-5" dirty="0">
                <a:latin typeface="Century Gothic"/>
                <a:cs typeface="Century Gothic"/>
              </a:rPr>
              <a:t>Petrochemical, Heavy  Industry, </a:t>
            </a:r>
            <a:r>
              <a:rPr sz="900" dirty="0">
                <a:latin typeface="Century Gothic"/>
                <a:cs typeface="Century Gothic"/>
              </a:rPr>
              <a:t>Mining </a:t>
            </a:r>
            <a:r>
              <a:rPr sz="900" spc="-5" dirty="0">
                <a:latin typeface="Century Gothic"/>
                <a:cs typeface="Century Gothic"/>
              </a:rPr>
              <a:t>and  Power</a:t>
            </a:r>
            <a:r>
              <a:rPr sz="900" spc="-65" dirty="0">
                <a:latin typeface="Century Gothic"/>
                <a:cs typeface="Century Gothic"/>
              </a:rPr>
              <a:t> </a:t>
            </a:r>
            <a:r>
              <a:rPr sz="900" spc="-5" dirty="0">
                <a:latin typeface="Century Gothic"/>
                <a:cs typeface="Century Gothic"/>
              </a:rPr>
              <a:t>Plant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23484" y="5308727"/>
            <a:ext cx="1336570" cy="7201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0000"/>
              </a:lnSpc>
            </a:pPr>
            <a:r>
              <a:rPr lang="en-GB" sz="900" spc="-5" dirty="0" smtClean="0">
                <a:latin typeface="Century Gothic"/>
                <a:cs typeface="Century Gothic"/>
              </a:rPr>
              <a:t>Qualified, experienced and certified Engineers and Technicians on hire. 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66813" y="5308727"/>
            <a:ext cx="1275715" cy="540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0000"/>
              </a:lnSpc>
            </a:pPr>
            <a:r>
              <a:rPr lang="en-GB" sz="900" spc="-5" dirty="0" smtClean="0">
                <a:latin typeface="Century Gothic"/>
                <a:cs typeface="Century Gothic"/>
              </a:rPr>
              <a:t>Kenya </a:t>
            </a:r>
            <a:r>
              <a:rPr sz="900" spc="-5" dirty="0" smtClean="0">
                <a:latin typeface="Century Gothic"/>
                <a:cs typeface="Century Gothic"/>
              </a:rPr>
              <a:t>headquarters  </a:t>
            </a:r>
            <a:r>
              <a:rPr sz="900" spc="-5" dirty="0">
                <a:latin typeface="Century Gothic"/>
                <a:cs typeface="Century Gothic"/>
              </a:rPr>
              <a:t>with </a:t>
            </a:r>
            <a:r>
              <a:rPr lang="en-GB" sz="900" spc="-5" dirty="0" smtClean="0">
                <a:latin typeface="Century Gothic"/>
                <a:cs typeface="Century Gothic"/>
              </a:rPr>
              <a:t>Africa </a:t>
            </a:r>
            <a:r>
              <a:rPr sz="900" dirty="0" smtClean="0">
                <a:latin typeface="Century Gothic"/>
                <a:cs typeface="Century Gothic"/>
              </a:rPr>
              <a:t>expertise </a:t>
            </a:r>
            <a:r>
              <a:rPr sz="900" dirty="0">
                <a:latin typeface="Century Gothic"/>
                <a:cs typeface="Century Gothic"/>
              </a:rPr>
              <a:t>since</a:t>
            </a:r>
            <a:r>
              <a:rPr sz="900" spc="-130" dirty="0">
                <a:latin typeface="Century Gothic"/>
                <a:cs typeface="Century Gothic"/>
              </a:rPr>
              <a:t> </a:t>
            </a:r>
            <a:r>
              <a:rPr lang="en-GB" sz="900" dirty="0">
                <a:latin typeface="Century Gothic"/>
                <a:cs typeface="Century Gothic"/>
              </a:rPr>
              <a:t> </a:t>
            </a:r>
            <a:r>
              <a:rPr lang="en-GB" sz="900" dirty="0" smtClean="0">
                <a:latin typeface="Century Gothic"/>
                <a:cs typeface="Century Gothic"/>
              </a:rPr>
              <a:t>2007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731410" y="5161787"/>
            <a:ext cx="1334770" cy="0"/>
          </a:xfrm>
          <a:custGeom>
            <a:avLst/>
            <a:gdLst/>
            <a:ahLst/>
            <a:cxnLst/>
            <a:rect l="l" t="t" r="r" b="b"/>
            <a:pathLst>
              <a:path w="1334770">
                <a:moveTo>
                  <a:pt x="0" y="0"/>
                </a:moveTo>
                <a:lnTo>
                  <a:pt x="1334456" y="0"/>
                </a:lnTo>
              </a:path>
            </a:pathLst>
          </a:custGeom>
          <a:ln w="36576">
            <a:solidFill>
              <a:srgbClr val="25237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5026554" y="5161787"/>
            <a:ext cx="1333500" cy="0"/>
          </a:xfrm>
          <a:custGeom>
            <a:avLst/>
            <a:gdLst/>
            <a:ahLst/>
            <a:cxnLst/>
            <a:rect l="l" t="t" r="r" b="b"/>
            <a:pathLst>
              <a:path w="1333500">
                <a:moveTo>
                  <a:pt x="0" y="0"/>
                </a:moveTo>
                <a:lnTo>
                  <a:pt x="1332918" y="0"/>
                </a:lnTo>
              </a:path>
            </a:pathLst>
          </a:custGeom>
          <a:ln w="36576">
            <a:solidFill>
              <a:srgbClr val="25237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7256167" y="5161787"/>
            <a:ext cx="1334770" cy="0"/>
          </a:xfrm>
          <a:custGeom>
            <a:avLst/>
            <a:gdLst/>
            <a:ahLst/>
            <a:cxnLst/>
            <a:rect l="l" t="t" r="r" b="b"/>
            <a:pathLst>
              <a:path w="1334770">
                <a:moveTo>
                  <a:pt x="0" y="0"/>
                </a:moveTo>
                <a:lnTo>
                  <a:pt x="1334456" y="0"/>
                </a:lnTo>
              </a:path>
            </a:pathLst>
          </a:custGeom>
          <a:ln w="36576">
            <a:solidFill>
              <a:srgbClr val="25237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3350215" y="2096770"/>
            <a:ext cx="2301241" cy="878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075" y="1225296"/>
            <a:ext cx="832871" cy="90830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115567" y="2096769"/>
            <a:ext cx="2319655" cy="882651"/>
          </a:xfrm>
          <a:custGeom>
            <a:avLst/>
            <a:gdLst/>
            <a:ahLst/>
            <a:cxnLst/>
            <a:rect l="l" t="t" r="r" b="b"/>
            <a:pathLst>
              <a:path w="2319654" h="893444">
                <a:moveTo>
                  <a:pt x="0" y="893063"/>
                </a:moveTo>
                <a:lnTo>
                  <a:pt x="2319528" y="893063"/>
                </a:lnTo>
                <a:lnTo>
                  <a:pt x="2319528" y="0"/>
                </a:lnTo>
                <a:lnTo>
                  <a:pt x="0" y="0"/>
                </a:lnTo>
                <a:lnTo>
                  <a:pt x="0" y="893063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030560" y="2133600"/>
            <a:ext cx="2319655" cy="571951"/>
          </a:xfrm>
          <a:prstGeom prst="rect">
            <a:avLst/>
          </a:prstGeom>
        </p:spPr>
        <p:txBody>
          <a:bodyPr vert="horz" wrap="square" lIns="0" tIns="261620" rIns="0" bIns="0" rtlCol="0">
            <a:spAutoFit/>
          </a:bodyPr>
          <a:lstStyle/>
          <a:p>
            <a:pPr marL="456565">
              <a:lnSpc>
                <a:spcPct val="100000"/>
              </a:lnSpc>
              <a:spcBef>
                <a:spcPts val="2060"/>
              </a:spcBef>
            </a:pPr>
            <a:r>
              <a:rPr sz="2000" dirty="0">
                <a:solidFill>
                  <a:srgbClr val="002060"/>
                </a:solidFill>
              </a:rPr>
              <a:t>Who we</a:t>
            </a:r>
            <a:r>
              <a:rPr sz="2000" spc="-100" dirty="0">
                <a:solidFill>
                  <a:srgbClr val="002060"/>
                </a:solidFill>
              </a:rPr>
              <a:t> </a:t>
            </a:r>
            <a:r>
              <a:rPr sz="2000" spc="-5" dirty="0">
                <a:solidFill>
                  <a:srgbClr val="002060"/>
                </a:solidFill>
              </a:rPr>
              <a:t>are</a:t>
            </a:r>
            <a:endParaRPr sz="20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320" y="2081653"/>
            <a:ext cx="1096164" cy="912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868341"/>
            <a:ext cx="3728467" cy="1846659"/>
          </a:xfrm>
        </p:spPr>
        <p:txBody>
          <a:bodyPr/>
          <a:lstStyle/>
          <a:p>
            <a:pPr algn="l" rtl="0"/>
            <a:r>
              <a:rPr lang="en-GB" sz="1200" b="1" kern="1200" spc="-5" dirty="0">
                <a:latin typeface="Century Gothic"/>
                <a:cs typeface="Century Gothic"/>
              </a:rPr>
              <a:t>Values</a:t>
            </a:r>
          </a:p>
          <a:p>
            <a:pPr algn="l" rtl="0"/>
            <a:r>
              <a:rPr lang="en-GB" sz="1200" kern="1200" spc="-5" dirty="0">
                <a:latin typeface="Century Gothic"/>
                <a:cs typeface="Century Gothic"/>
              </a:rPr>
              <a:t>Respect and Diversity; </a:t>
            </a:r>
            <a:br>
              <a:rPr lang="en-GB" sz="1200" kern="1200" spc="-5" dirty="0">
                <a:latin typeface="Century Gothic"/>
                <a:cs typeface="Century Gothic"/>
              </a:rPr>
            </a:br>
            <a:r>
              <a:rPr lang="en-GB" sz="1200" kern="1200" spc="-5" dirty="0">
                <a:latin typeface="Century Gothic"/>
                <a:cs typeface="Century Gothic"/>
              </a:rPr>
              <a:t>Ethics and Integrity;</a:t>
            </a:r>
          </a:p>
          <a:p>
            <a:pPr algn="l" rtl="0"/>
            <a:r>
              <a:rPr lang="en-GB" sz="1200" kern="1200" spc="-5" dirty="0">
                <a:latin typeface="Century Gothic"/>
                <a:cs typeface="Century Gothic"/>
              </a:rPr>
              <a:t>Safety and Sustainability are important to </a:t>
            </a:r>
            <a:r>
              <a:rPr lang="en-GB" sz="1200" kern="1200" spc="-5" dirty="0" smtClean="0">
                <a:latin typeface="Century Gothic"/>
                <a:cs typeface="Century Gothic"/>
              </a:rPr>
              <a:t>us but </a:t>
            </a:r>
            <a:r>
              <a:rPr lang="en-GB" sz="1200" kern="1200" spc="-5" dirty="0">
                <a:latin typeface="Century Gothic"/>
                <a:cs typeface="Century Gothic"/>
              </a:rPr>
              <a:t>what sets us apart are these </a:t>
            </a:r>
            <a:r>
              <a:rPr lang="en-GB" sz="1200" kern="1200" spc="-5" dirty="0" smtClean="0">
                <a:latin typeface="Century Gothic"/>
                <a:cs typeface="Century Gothic"/>
              </a:rPr>
              <a:t>3 </a:t>
            </a:r>
            <a:r>
              <a:rPr lang="en-GB" sz="1200" b="1" kern="1200" spc="-5" dirty="0">
                <a:latin typeface="Century Gothic"/>
                <a:cs typeface="Century Gothic"/>
              </a:rPr>
              <a:t>core values</a:t>
            </a:r>
            <a:r>
              <a:rPr lang="en-GB" sz="1200" kern="1200" spc="-5" dirty="0">
                <a:latin typeface="Century Gothic"/>
                <a:cs typeface="Century Gothic"/>
              </a:rPr>
              <a:t/>
            </a:r>
            <a:br>
              <a:rPr lang="en-GB" sz="1200" kern="1200" spc="-5" dirty="0">
                <a:latin typeface="Century Gothic"/>
                <a:cs typeface="Century Gothic"/>
              </a:rPr>
            </a:br>
            <a:endParaRPr lang="en-GB" sz="1200" kern="1200" spc="-5" dirty="0" smtClean="0">
              <a:latin typeface="Century Gothic"/>
              <a:cs typeface="Century Gothic"/>
            </a:endParaRPr>
          </a:p>
          <a:p>
            <a:pPr algn="l" rtl="0"/>
            <a:r>
              <a:rPr lang="en-GB" sz="1200" b="1" kern="1200" spc="-5" dirty="0" smtClean="0">
                <a:latin typeface="Century Gothic"/>
                <a:cs typeface="Century Gothic"/>
              </a:rPr>
              <a:t>Core Values</a:t>
            </a:r>
            <a:endParaRPr lang="en-GB" sz="1200" b="1" kern="1200" spc="-5" dirty="0">
              <a:latin typeface="Century Gothic"/>
              <a:cs typeface="Century Gothic"/>
            </a:endParaRPr>
          </a:p>
          <a:p>
            <a:pPr algn="l" rtl="0"/>
            <a:r>
              <a:rPr lang="en-GB" sz="1200" kern="1200" spc="-5" dirty="0" smtClean="0">
                <a:latin typeface="Century Gothic"/>
                <a:cs typeface="Century Gothic"/>
              </a:rPr>
              <a:t>1</a:t>
            </a:r>
            <a:r>
              <a:rPr lang="en-GB" sz="1200" kern="1200" spc="-5" dirty="0">
                <a:latin typeface="Century Gothic"/>
                <a:cs typeface="Century Gothic"/>
              </a:rPr>
              <a:t>. Passion for Innovation</a:t>
            </a:r>
            <a:br>
              <a:rPr lang="en-GB" sz="1200" kern="1200" spc="-5" dirty="0">
                <a:latin typeface="Century Gothic"/>
                <a:cs typeface="Century Gothic"/>
              </a:rPr>
            </a:br>
            <a:r>
              <a:rPr lang="en-GB" sz="1200" kern="1200" spc="-5" dirty="0">
                <a:latin typeface="Century Gothic"/>
                <a:cs typeface="Century Gothic"/>
              </a:rPr>
              <a:t>2. Customer Obsession</a:t>
            </a:r>
            <a:br>
              <a:rPr lang="en-GB" sz="1200" kern="1200" spc="-5" dirty="0">
                <a:latin typeface="Century Gothic"/>
                <a:cs typeface="Century Gothic"/>
              </a:rPr>
            </a:br>
            <a:r>
              <a:rPr lang="en-GB" sz="1200" kern="1200" spc="-5" dirty="0">
                <a:latin typeface="Century Gothic"/>
                <a:cs typeface="Century Gothic"/>
              </a:rPr>
              <a:t>3. Drive for </a:t>
            </a:r>
            <a:r>
              <a:rPr lang="en-GB" sz="1200" kern="1200" spc="-5" dirty="0" smtClean="0">
                <a:latin typeface="Century Gothic"/>
                <a:cs typeface="Century Gothic"/>
              </a:rPr>
              <a:t>Results</a:t>
            </a:r>
            <a:endParaRPr lang="en-GB" sz="1200" kern="1200" spc="-5" dirty="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>
            <a:spLocks/>
          </p:cNvSpPr>
          <p:nvPr/>
        </p:nvSpPr>
        <p:spPr>
          <a:xfrm>
            <a:off x="898956" y="346455"/>
            <a:ext cx="266446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/>
            <a:r>
              <a:rPr lang="en-GB" sz="2000" spc="35" dirty="0" smtClean="0"/>
              <a:t>Murban At A Glance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64286" y="1371600"/>
            <a:ext cx="373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buClr>
                <a:srgbClr val="D4181F"/>
              </a:buClr>
              <a:buSzPct val="129166"/>
              <a:tabLst>
                <a:tab pos="185420" algn="l"/>
              </a:tabLst>
            </a:pPr>
            <a:r>
              <a:rPr lang="en-GB" sz="1200" b="1" spc="-5" dirty="0">
                <a:latin typeface="Century Gothic"/>
                <a:cs typeface="Century Gothic"/>
              </a:rPr>
              <a:t>Vision </a:t>
            </a:r>
          </a:p>
          <a:p>
            <a:pPr marL="12700">
              <a:buClr>
                <a:srgbClr val="D4181F"/>
              </a:buClr>
              <a:buSzPct val="129166"/>
              <a:tabLst>
                <a:tab pos="185420" algn="l"/>
              </a:tabLst>
            </a:pPr>
            <a:r>
              <a:rPr lang="en-GB" sz="1200" spc="-5" dirty="0">
                <a:latin typeface="Century Gothic"/>
                <a:cs typeface="Century Gothic"/>
              </a:rPr>
              <a:t>It is our vision to be the undisputed leaders in the field of specialized </a:t>
            </a:r>
            <a:r>
              <a:rPr lang="en-GB" sz="1200" spc="-5" dirty="0" smtClean="0">
                <a:latin typeface="Century Gothic"/>
                <a:cs typeface="Century Gothic"/>
              </a:rPr>
              <a:t>Plant Engineering works through </a:t>
            </a:r>
            <a:r>
              <a:rPr lang="en-GB" sz="1200" spc="-5" dirty="0">
                <a:latin typeface="Century Gothic"/>
                <a:cs typeface="Century Gothic"/>
              </a:rPr>
              <a:t>innovation, experience and the use of  technology.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625804"/>
            <a:ext cx="373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spc="-5" dirty="0">
                <a:latin typeface="Century Gothic"/>
                <a:cs typeface="Century Gothic"/>
              </a:rPr>
              <a:t>Mission</a:t>
            </a:r>
          </a:p>
          <a:p>
            <a:r>
              <a:rPr lang="en-GB" sz="1200" spc="-5" dirty="0">
                <a:latin typeface="Century Gothic"/>
                <a:cs typeface="Century Gothic"/>
              </a:rPr>
              <a:t>We will deliver value to our clients by executing world class asset integrity services that maximize up-time and safety</a:t>
            </a:r>
          </a:p>
          <a:p>
            <a:endParaRPr lang="en-GB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5257800" y="5181600"/>
            <a:ext cx="3728467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GB" sz="1200" b="1" kern="1200" spc="-5" dirty="0" smtClean="0">
                <a:latin typeface="Century Gothic"/>
                <a:cs typeface="Century Gothic"/>
              </a:rPr>
              <a:t>Murban Plant Engineering Is Part of MG Group</a:t>
            </a:r>
          </a:p>
          <a:p>
            <a:pPr algn="l" rtl="0"/>
            <a:r>
              <a:rPr lang="en-GB" sz="1200" kern="1200" spc="-5" dirty="0" smtClean="0">
                <a:latin typeface="Century Gothic"/>
                <a:cs typeface="Century Gothic"/>
              </a:rPr>
              <a:t>The Midusa group has developed it’s activities to meet customer expectations.</a:t>
            </a:r>
          </a:p>
          <a:p>
            <a:pPr algn="l" rtl="0"/>
            <a:r>
              <a:rPr lang="en-GB" sz="1200" spc="-5" dirty="0" smtClean="0">
                <a:latin typeface="Century Gothic"/>
                <a:cs typeface="Century Gothic"/>
              </a:rPr>
              <a:t>We partner with companies that enable us answer the needs of every project along it’s life cycle 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99" y="1756301"/>
            <a:ext cx="3473601" cy="258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266446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35" dirty="0"/>
              <a:t>Our </a:t>
            </a:r>
            <a:r>
              <a:rPr sz="2000" spc="45" dirty="0"/>
              <a:t>Office</a:t>
            </a:r>
            <a:r>
              <a:rPr sz="2000" spc="95" dirty="0"/>
              <a:t> </a:t>
            </a:r>
            <a:r>
              <a:rPr sz="2000" spc="50" dirty="0"/>
              <a:t>Locations</a:t>
            </a:r>
            <a:endParaRPr sz="2000"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4294967295"/>
          </p:nvPr>
        </p:nvSpPr>
        <p:spPr>
          <a:xfrm>
            <a:off x="0" y="6646863"/>
            <a:ext cx="2767013" cy="1666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1000" spc="30" dirty="0">
                <a:solidFill>
                  <a:srgbClr val="BD0017"/>
                </a:solidFill>
              </a:rPr>
              <a:t>m</a:t>
            </a:r>
            <a:r>
              <a:rPr lang="en-GB" sz="1000" spc="30" dirty="0" smtClean="0">
                <a:solidFill>
                  <a:srgbClr val="BD0017"/>
                </a:solidFill>
              </a:rPr>
              <a:t>urban</a:t>
            </a:r>
            <a:r>
              <a:rPr lang="en-GB" spc="30" dirty="0" smtClean="0">
                <a:solidFill>
                  <a:srgbClr val="BD0017"/>
                </a:solidFill>
              </a:rPr>
              <a:t>  </a:t>
            </a:r>
            <a:r>
              <a:rPr spc="30" dirty="0" smtClean="0"/>
              <a:t>INSPECTION</a:t>
            </a:r>
            <a:r>
              <a:rPr spc="75" dirty="0" smtClean="0"/>
              <a:t> </a:t>
            </a:r>
            <a:r>
              <a:rPr spc="30" dirty="0"/>
              <a:t>TECHNOLOGIES</a:t>
            </a: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04047"/>
              </p:ext>
            </p:extLst>
          </p:nvPr>
        </p:nvGraphicFramePr>
        <p:xfrm>
          <a:off x="3317747" y="3517391"/>
          <a:ext cx="1947671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19"/>
                <a:gridCol w="1749552"/>
              </a:tblGrid>
              <a:tr h="288036">
                <a:tc>
                  <a:txBody>
                    <a:bodyPr/>
                    <a:lstStyle/>
                    <a:p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6">
                      <a:solidFill>
                        <a:srgbClr val="FFFFFF"/>
                      </a:solidFill>
                      <a:prstDash val="solid"/>
                    </a:lnR>
                    <a:solidFill>
                      <a:srgbClr val="221E5F"/>
                    </a:solidFill>
                  </a:tcPr>
                </a:tc>
                <a:tc>
                  <a:txBody>
                    <a:bodyPr/>
                    <a:lstStyle/>
                    <a:p>
                      <a:pPr marL="59944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n-GB" sz="900" b="1" spc="4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Mombasa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70485" marB="0">
                    <a:lnL w="6096">
                      <a:solidFill>
                        <a:srgbClr val="FFFFFF"/>
                      </a:solidFill>
                      <a:prstDash val="solid"/>
                    </a:lnL>
                    <a:solidFill>
                      <a:srgbClr val="221E5F"/>
                    </a:solidFill>
                  </a:tcPr>
                </a:tc>
              </a:tr>
              <a:tr h="1540764">
                <a:tc>
                  <a:txBody>
                    <a:bodyPr/>
                    <a:lstStyle/>
                    <a:p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6">
                      <a:solidFill>
                        <a:srgbClr val="221E5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850" b="1" spc="-5" dirty="0" smtClean="0">
                          <a:latin typeface="Century Gothic"/>
                          <a:cs typeface="Century Gothic"/>
                        </a:rPr>
                        <a:t>Murban </a:t>
                      </a:r>
                      <a:r>
                        <a:rPr sz="850" b="1" spc="-5" dirty="0" smtClean="0">
                          <a:latin typeface="Century Gothic"/>
                          <a:cs typeface="Century Gothic"/>
                        </a:rPr>
                        <a:t>Inspection </a:t>
                      </a:r>
                      <a:endParaRPr sz="850" dirty="0">
                        <a:latin typeface="Century Gothic"/>
                        <a:cs typeface="Century Gothic"/>
                      </a:endParaRP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Tom Mboya</a:t>
                      </a:r>
                      <a:r>
                        <a:rPr lang="en-GB" sz="850" spc="-5" baseline="0" dirty="0" smtClean="0">
                          <a:latin typeface="Century Gothic"/>
                          <a:cs typeface="Century Gothic"/>
                        </a:rPr>
                        <a:t> Street</a:t>
                      </a: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baseline="0" dirty="0" smtClean="0">
                          <a:latin typeface="Century Gothic"/>
                          <a:cs typeface="Century Gothic"/>
                        </a:rPr>
                        <a:t>P. O. Box 99215 – 80107</a:t>
                      </a: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baseline="0" dirty="0" smtClean="0">
                          <a:latin typeface="Century Gothic"/>
                          <a:cs typeface="Century Gothic"/>
                        </a:rPr>
                        <a:t>Mombasa, Kenya</a:t>
                      </a: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baseline="0" dirty="0" smtClean="0">
                          <a:latin typeface="Century Gothic"/>
                          <a:cs typeface="Century Gothic"/>
                        </a:rPr>
                        <a:t>Tel +254 202650168</a:t>
                      </a:r>
                    </a:p>
                    <a:p>
                      <a:pPr marL="23241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baseline="0" dirty="0" smtClean="0">
                          <a:latin typeface="Century Gothic"/>
                          <a:cs typeface="Century Gothic"/>
                        </a:rPr>
                        <a:t>Mob: +254 724966694</a:t>
                      </a:r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5715" marB="0">
                    <a:lnL w="6096">
                      <a:solidFill>
                        <a:srgbClr val="221E5F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983700"/>
              </p:ext>
            </p:extLst>
          </p:nvPr>
        </p:nvGraphicFramePr>
        <p:xfrm>
          <a:off x="5650991" y="3517391"/>
          <a:ext cx="1947671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"/>
                <a:gridCol w="1749551"/>
              </a:tblGrid>
              <a:tr h="288036">
                <a:tc>
                  <a:txBody>
                    <a:bodyPr/>
                    <a:lstStyle/>
                    <a:p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6">
                      <a:solidFill>
                        <a:srgbClr val="FFFFFF"/>
                      </a:solidFill>
                      <a:prstDash val="solid"/>
                    </a:lnR>
                    <a:solidFill>
                      <a:srgbClr val="221E5F"/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n-GB" sz="900" b="1" spc="4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Seychelles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70485" marB="0">
                    <a:lnL w="6096">
                      <a:solidFill>
                        <a:srgbClr val="FFFFFF"/>
                      </a:solidFill>
                      <a:prstDash val="solid"/>
                    </a:lnL>
                    <a:solidFill>
                      <a:srgbClr val="221E5F"/>
                    </a:solidFill>
                  </a:tcPr>
                </a:tc>
              </a:tr>
              <a:tr h="1540764">
                <a:tc>
                  <a:txBody>
                    <a:bodyPr/>
                    <a:lstStyle/>
                    <a:p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6">
                      <a:solidFill>
                        <a:srgbClr val="221E5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850" b="1" spc="-5" dirty="0" smtClean="0">
                          <a:latin typeface="Century Gothic"/>
                          <a:cs typeface="Century Gothic"/>
                        </a:rPr>
                        <a:t>Midusa Group H.Q.</a:t>
                      </a: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n-GB" sz="850" dirty="0" smtClean="0">
                        <a:latin typeface="Century Gothic"/>
                        <a:cs typeface="Century Gothic"/>
                      </a:endParaRP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9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 Box 440, Global Gateway 8, Rue De La Perle, Providence Industrial Estate, </a:t>
                      </a: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9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Mahé</a:t>
                      </a:r>
                    </a:p>
                    <a:p>
                      <a:pPr marL="233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9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Seycheles</a:t>
                      </a:r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5715" marB="0">
                    <a:lnL w="6096">
                      <a:solidFill>
                        <a:srgbClr val="221E5F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949863"/>
              </p:ext>
            </p:extLst>
          </p:nvPr>
        </p:nvGraphicFramePr>
        <p:xfrm>
          <a:off x="969263" y="3517391"/>
          <a:ext cx="1947672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"/>
                <a:gridCol w="1749552"/>
              </a:tblGrid>
              <a:tr h="288036">
                <a:tc>
                  <a:txBody>
                    <a:bodyPr/>
                    <a:lstStyle/>
                    <a:p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5">
                      <a:solidFill>
                        <a:srgbClr val="FFFFFF"/>
                      </a:solidFill>
                      <a:prstDash val="solid"/>
                    </a:lnR>
                    <a:solidFill>
                      <a:srgbClr val="221E5F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n-GB" sz="900" b="1" spc="35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Nairobi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70485" marB="0">
                    <a:lnL w="6095">
                      <a:solidFill>
                        <a:srgbClr val="FFFFFF"/>
                      </a:solidFill>
                      <a:prstDash val="solid"/>
                    </a:lnL>
                    <a:solidFill>
                      <a:srgbClr val="221E5F"/>
                    </a:solidFill>
                  </a:tcPr>
                </a:tc>
              </a:tr>
              <a:tr h="1540764">
                <a:tc>
                  <a:txBody>
                    <a:bodyPr/>
                    <a:lstStyle/>
                    <a:p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6095">
                      <a:solidFill>
                        <a:srgbClr val="221E5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GB" sz="850" b="1" spc="-5" dirty="0" smtClean="0">
                          <a:latin typeface="Century Gothic"/>
                          <a:cs typeface="Century Gothic"/>
                        </a:rPr>
                        <a:t>Murban Engineering.</a:t>
                      </a:r>
                      <a:endParaRPr sz="850" dirty="0">
                        <a:latin typeface="Century Gothic"/>
                        <a:cs typeface="Century Gothic"/>
                      </a:endParaRPr>
                    </a:p>
                    <a:p>
                      <a:pPr marL="231775" marR="16764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Wilson Business Park, Langata Road</a:t>
                      </a:r>
                    </a:p>
                    <a:p>
                      <a:pPr marL="231775" marR="16764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P.O Box 856 00606</a:t>
                      </a:r>
                    </a:p>
                    <a:p>
                      <a:pPr marL="231775" marR="16764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Nairobi Kenya          </a:t>
                      </a:r>
                    </a:p>
                    <a:p>
                      <a:pPr marL="231775" marR="16764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Tel: +254 20 3673821</a:t>
                      </a:r>
                    </a:p>
                    <a:p>
                      <a:pPr marL="231775" marR="16764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lang="en-GB" sz="850" spc="-5" dirty="0" smtClean="0">
                          <a:latin typeface="Century Gothic"/>
                          <a:cs typeface="Century Gothic"/>
                        </a:rPr>
                        <a:t>Mob: +254 703041821</a:t>
                      </a:r>
                      <a:endParaRPr sz="850" dirty="0">
                        <a:latin typeface="Century Gothic"/>
                        <a:cs typeface="Century Gothic"/>
                      </a:endParaRPr>
                    </a:p>
                  </a:txBody>
                  <a:tcPr marL="0" marR="0" marT="5715" marB="0">
                    <a:lnL w="6095">
                      <a:solidFill>
                        <a:srgbClr val="221E5F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pic>
        <p:nvPicPr>
          <p:cNvPr id="2050" name="Picture 2" descr="Image result for wilson business par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5000"/>
            <a:ext cx="1905000" cy="156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mage result for mombasa offices engineer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254" y="1905000"/>
            <a:ext cx="1918546" cy="15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4999"/>
            <a:ext cx="1945662" cy="16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211391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70" dirty="0"/>
              <a:t>Where </a:t>
            </a:r>
            <a:r>
              <a:rPr sz="2000" spc="45" dirty="0" smtClean="0"/>
              <a:t>We</a:t>
            </a:r>
            <a:r>
              <a:rPr sz="2000" spc="254" dirty="0" smtClean="0"/>
              <a:t> </a:t>
            </a:r>
            <a:r>
              <a:rPr sz="2000" spc="65" dirty="0"/>
              <a:t>Work</a:t>
            </a:r>
            <a:endParaRPr sz="2000" dirty="0"/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5448300" y="1905000"/>
            <a:ext cx="3596850" cy="421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KENYA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UGANDA 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TANZANIA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ETHIOPIA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RWANDA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BURUNDI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ZAMBIA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DRC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SOMALIA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SEYCHELLES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MADAGASCAR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GHANA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ERITREA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DJIBOUTI</a:t>
            </a:r>
          </a:p>
          <a:p>
            <a:pPr marL="184785" marR="5080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b="1" dirty="0" smtClean="0">
                <a:latin typeface="Century Gothic"/>
                <a:cs typeface="Century Gothic"/>
              </a:rPr>
              <a:t>ZIMBABWE</a:t>
            </a:r>
          </a:p>
        </p:txBody>
      </p:sp>
      <p:pic>
        <p:nvPicPr>
          <p:cNvPr id="2050" name="Picture 2" descr="Image result for Eastern Africa m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4196903" cy="417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306344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2000" spc="-5" dirty="0" smtClean="0"/>
              <a:t>About Murban</a:t>
            </a:r>
            <a:endParaRPr sz="2000" dirty="0"/>
          </a:p>
        </p:txBody>
      </p:sp>
      <p:sp>
        <p:nvSpPr>
          <p:cNvPr id="22" name="Rectangle 21"/>
          <p:cNvSpPr/>
          <p:nvPr/>
        </p:nvSpPr>
        <p:spPr>
          <a:xfrm>
            <a:off x="990600" y="2988422"/>
            <a:ext cx="7482398" cy="3237165"/>
          </a:xfrm>
          <a:prstGeom prst="rect">
            <a:avLst/>
          </a:prstGeom>
          <a:solidFill>
            <a:srgbClr val="00206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Certified API Inspectors on Hire (API 653 510 570 577)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Certified ASNT </a:t>
            </a:r>
            <a:r>
              <a:rPr lang="en-GB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SNT-TC-1A Level II Technicians</a:t>
            </a:r>
            <a:endParaRPr lang="en-US" sz="1400" spc="-5" dirty="0">
              <a:solidFill>
                <a:schemeClr val="bg1"/>
              </a:solidFill>
              <a:latin typeface="Century Gothic"/>
              <a:cs typeface="Century Gothic"/>
            </a:endParaRP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Professional  Engineers on hire.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More than 200 Inspections carried out to date.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1  NDT Laboratory.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NDT and ADVANCED NDT Solutions Provider.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100% Commitment to Safety.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 10+ Partners worldwide.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US" sz="1400" spc="-5" dirty="0">
                <a:solidFill>
                  <a:schemeClr val="bg1"/>
                </a:solidFill>
                <a:latin typeface="Century Gothic"/>
                <a:cs typeface="Century Gothic"/>
              </a:rPr>
              <a:t>Mechanical Services </a:t>
            </a:r>
            <a:r>
              <a:rPr lang="en-US" sz="1400" spc="-5" dirty="0" smtClean="0">
                <a:solidFill>
                  <a:schemeClr val="bg1"/>
                </a:solidFill>
                <a:latin typeface="Century Gothic"/>
                <a:cs typeface="Century Gothic"/>
              </a:rPr>
              <a:t>Division</a:t>
            </a:r>
            <a:endParaRPr lang="en-US" sz="1400" spc="-5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908920" y="1143000"/>
            <a:ext cx="1728000" cy="1845421"/>
          </a:xfrm>
          <a:prstGeom prst="rect">
            <a:avLst/>
          </a:prstGeom>
          <a:solidFill>
            <a:srgbClr val="00206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Rectangle 23"/>
          <p:cNvSpPr/>
          <p:nvPr/>
        </p:nvSpPr>
        <p:spPr>
          <a:xfrm>
            <a:off x="990600" y="1143001"/>
            <a:ext cx="1728000" cy="1728000"/>
          </a:xfrm>
          <a:prstGeom prst="rect">
            <a:avLst/>
          </a:prstGeom>
          <a:solidFill>
            <a:srgbClr val="FFC00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ctangle 24"/>
          <p:cNvSpPr/>
          <p:nvPr/>
        </p:nvSpPr>
        <p:spPr>
          <a:xfrm>
            <a:off x="4827240" y="1143001"/>
            <a:ext cx="3645758" cy="1728000"/>
          </a:xfrm>
          <a:prstGeom prst="rect">
            <a:avLst/>
          </a:prstGeom>
          <a:solidFill>
            <a:srgbClr val="FFC00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TextBox 25"/>
          <p:cNvSpPr txBox="1"/>
          <p:nvPr/>
        </p:nvSpPr>
        <p:spPr>
          <a:xfrm>
            <a:off x="990599" y="1676009"/>
            <a:ext cx="1727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Founded 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4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2007</a:t>
            </a:r>
            <a:endParaRPr lang="pt-PT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39940" y="1560725"/>
            <a:ext cx="3645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Works in 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20+ Countries in Africa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08920" y="1683603"/>
            <a:ext cx="1722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Snapshot</a:t>
            </a:r>
            <a:endParaRPr lang="en-US" sz="4400" b="1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Rectangle 7"/>
          <p:cNvSpPr/>
          <p:nvPr/>
        </p:nvSpPr>
        <p:spPr>
          <a:xfrm>
            <a:off x="6019800" y="2057400"/>
            <a:ext cx="3124200" cy="2667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63715" y="2960496"/>
            <a:ext cx="199326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dirty="0" smtClean="0">
                <a:solidFill>
                  <a:srgbClr val="002060"/>
                </a:solidFill>
              </a:rPr>
              <a:t>Industry 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>Sectors</a:t>
            </a:r>
            <a:endParaRPr spc="-5" dirty="0">
              <a:solidFill>
                <a:srgbClr val="002060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3355847"/>
            <a:ext cx="6071235" cy="0"/>
          </a:xfrm>
          <a:custGeom>
            <a:avLst/>
            <a:gdLst/>
            <a:ahLst/>
            <a:cxnLst/>
            <a:rect l="l" t="t" r="r" b="b"/>
            <a:pathLst>
              <a:path w="6071235">
                <a:moveTo>
                  <a:pt x="0" y="0"/>
                </a:moveTo>
                <a:lnTo>
                  <a:pt x="6071108" y="0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 txBox="1"/>
          <p:nvPr/>
        </p:nvSpPr>
        <p:spPr>
          <a:xfrm>
            <a:off x="303578" y="3127443"/>
            <a:ext cx="36584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murban </a:t>
            </a:r>
            <a:r>
              <a:rPr lang="en-GB" sz="1200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 </a:t>
            </a:r>
            <a:r>
              <a:rPr lang="en-GB" sz="1200" b="1" spc="30" dirty="0" smtClean="0">
                <a:solidFill>
                  <a:schemeClr val="bg1"/>
                </a:solidFill>
                <a:latin typeface="Century Gothic"/>
                <a:cs typeface="Century Gothic"/>
              </a:rPr>
              <a:t>PLANT ENGINEERING </a:t>
            </a:r>
            <a:endParaRPr sz="12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8956" y="346455"/>
            <a:ext cx="336824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2000" spc="-5" dirty="0" smtClean="0"/>
              <a:t>Industries Served</a:t>
            </a:r>
            <a:endParaRPr sz="2000" dirty="0"/>
          </a:p>
        </p:txBody>
      </p:sp>
      <p:sp>
        <p:nvSpPr>
          <p:cNvPr id="4" name="object 4"/>
          <p:cNvSpPr txBox="1"/>
          <p:nvPr/>
        </p:nvSpPr>
        <p:spPr>
          <a:xfrm>
            <a:off x="925474" y="1219200"/>
            <a:ext cx="2931795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Oil Storage and Transport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Refineries and Petrochemicals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Ports and Harbours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Mining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Power Generation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Manufacturing</a:t>
            </a: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Water </a:t>
            </a:r>
            <a:r>
              <a:rPr lang="en-GB" sz="1200" dirty="0" err="1" smtClean="0">
                <a:latin typeface="Century Gothic"/>
                <a:cs typeface="Century Gothic"/>
              </a:rPr>
              <a:t>Treatmenr</a:t>
            </a:r>
            <a:endParaRPr lang="en-GB" sz="1200" dirty="0" smtClean="0">
              <a:latin typeface="Century Gothic"/>
              <a:cs typeface="Century Gothic"/>
            </a:endParaRPr>
          </a:p>
          <a:p>
            <a:pPr marL="184785" indent="-172085">
              <a:lnSpc>
                <a:spcPct val="150000"/>
              </a:lnSpc>
              <a:buClr>
                <a:srgbClr val="D4181F"/>
              </a:buClr>
              <a:buSzPct val="129166"/>
              <a:buFont typeface="Arial"/>
              <a:buChar char="•"/>
              <a:tabLst>
                <a:tab pos="185420" algn="l"/>
              </a:tabLst>
            </a:pPr>
            <a:r>
              <a:rPr lang="en-GB" sz="1200" dirty="0" smtClean="0">
                <a:latin typeface="Century Gothic"/>
                <a:cs typeface="Century Gothic"/>
              </a:rPr>
              <a:t>Oil and Gas</a:t>
            </a:r>
            <a:endParaRPr sz="1200" dirty="0">
              <a:latin typeface="Century Gothic"/>
              <a:cs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41" y="4419600"/>
            <a:ext cx="3243289" cy="21582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t="30741" r="28889" b="40926"/>
          <a:stretch/>
        </p:blipFill>
        <p:spPr>
          <a:xfrm>
            <a:off x="3124200" y="4419600"/>
            <a:ext cx="3032571" cy="2138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770" y="4445001"/>
            <a:ext cx="2987229" cy="2112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Rectangle 6"/>
          <p:cNvSpPr/>
          <p:nvPr/>
        </p:nvSpPr>
        <p:spPr>
          <a:xfrm>
            <a:off x="6019800" y="2057400"/>
            <a:ext cx="3124200" cy="2667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63715" y="2975102"/>
            <a:ext cx="239928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en-GB" sz="3000" b="1" dirty="0" smtClean="0">
                <a:solidFill>
                  <a:srgbClr val="002060"/>
                </a:solidFill>
                <a:latin typeface="Century Gothic"/>
                <a:cs typeface="Century Gothic"/>
              </a:rPr>
              <a:t>Engineering </a:t>
            </a:r>
            <a:r>
              <a:rPr sz="3000" b="1" dirty="0" smtClean="0">
                <a:solidFill>
                  <a:srgbClr val="002060"/>
                </a:solidFill>
                <a:latin typeface="Century Gothic"/>
                <a:cs typeface="Century Gothic"/>
              </a:rPr>
              <a:t>Services</a:t>
            </a:r>
            <a:endParaRPr sz="3000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3355847"/>
            <a:ext cx="6071235" cy="0"/>
          </a:xfrm>
          <a:custGeom>
            <a:avLst/>
            <a:gdLst/>
            <a:ahLst/>
            <a:cxnLst/>
            <a:rect l="l" t="t" r="r" b="b"/>
            <a:pathLst>
              <a:path w="6071235">
                <a:moveTo>
                  <a:pt x="0" y="0"/>
                </a:moveTo>
                <a:lnTo>
                  <a:pt x="6071108" y="0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3"/>
          <p:cNvSpPr txBox="1"/>
          <p:nvPr/>
        </p:nvSpPr>
        <p:spPr>
          <a:xfrm>
            <a:off x="303578" y="3127443"/>
            <a:ext cx="36584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murban </a:t>
            </a:r>
            <a:r>
              <a:rPr lang="en-GB" sz="1200" b="1" spc="25" dirty="0" smtClean="0">
                <a:solidFill>
                  <a:srgbClr val="FFC000"/>
                </a:solidFill>
                <a:latin typeface="Century Gothic"/>
                <a:cs typeface="Century Gothic"/>
              </a:rPr>
              <a:t> </a:t>
            </a:r>
            <a:r>
              <a:rPr lang="en-GB" sz="1200" b="1" spc="30" dirty="0" smtClean="0">
                <a:solidFill>
                  <a:schemeClr val="bg1"/>
                </a:solidFill>
                <a:latin typeface="Century Gothic"/>
                <a:cs typeface="Century Gothic"/>
              </a:rPr>
              <a:t>PLANT ENGINEERING </a:t>
            </a:r>
            <a:endParaRPr sz="12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548</Words>
  <Application>Microsoft Office PowerPoint</Application>
  <PresentationFormat>On-screen Show (4:3)</PresentationFormat>
  <Paragraphs>281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Company Overview</vt:lpstr>
      <vt:lpstr>Who we are</vt:lpstr>
      <vt:lpstr>PowerPoint Presentation</vt:lpstr>
      <vt:lpstr>Our Office Locations</vt:lpstr>
      <vt:lpstr>Where We Work</vt:lpstr>
      <vt:lpstr>About Murban</vt:lpstr>
      <vt:lpstr>Industry  Sectors</vt:lpstr>
      <vt:lpstr>Industries Served</vt:lpstr>
      <vt:lpstr>PowerPoint Presentation</vt:lpstr>
      <vt:lpstr>Projects and Maintenance Services</vt:lpstr>
      <vt:lpstr>Engineering Services</vt:lpstr>
      <vt:lpstr>Electrical and Automation works</vt:lpstr>
      <vt:lpstr>PowerPoint Presentation</vt:lpstr>
      <vt:lpstr>PowerPoint Presentation</vt:lpstr>
      <vt:lpstr>Summary</vt:lpstr>
      <vt:lpstr>How Can We Help?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weera.k</dc:creator>
  <cp:lastModifiedBy>Admin</cp:lastModifiedBy>
  <cp:revision>31</cp:revision>
  <dcterms:created xsi:type="dcterms:W3CDTF">2019-02-18T15:23:26Z</dcterms:created>
  <dcterms:modified xsi:type="dcterms:W3CDTF">2019-05-14T05:38:02Z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2019-02-06T00:00:00Z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2019-02-18T00:00:00Z</vt:filetime>
  </property>
</Properties>
</file>