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4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5.xml" ContentType="application/vnd.openxmlformats-officedocument.presentationml.tags+xml"/>
  <Override PartName="/ppt/notesSlides/notesSlide41.xml" ContentType="application/vnd.openxmlformats-officedocument.presentationml.notesSlide+xml"/>
  <Override PartName="/ppt/tags/tag26.xml" ContentType="application/vnd.openxmlformats-officedocument.presentationml.tags+xml"/>
  <Override PartName="/ppt/notesSlides/notesSlide42.xml" ContentType="application/vnd.openxmlformats-officedocument.presentationml.notesSlide+xml"/>
  <Override PartName="/ppt/tags/tag27.xml" ContentType="application/vnd.openxmlformats-officedocument.presentationml.tags+xml"/>
  <Override PartName="/ppt/notesSlides/notesSlide43.xml" ContentType="application/vnd.openxmlformats-officedocument.presentationml.notesSlide+xml"/>
  <Override PartName="/ppt/tags/tag28.xml" ContentType="application/vnd.openxmlformats-officedocument.presentationml.tags+xml"/>
  <Override PartName="/ppt/notesSlides/notesSlide44.xml" ContentType="application/vnd.openxmlformats-officedocument.presentationml.notesSlide+xml"/>
  <Override PartName="/ppt/tags/tag29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88" r:id="rId1"/>
    <p:sldMasterId id="2147483920" r:id="rId2"/>
    <p:sldMasterId id="2147484441" r:id="rId3"/>
  </p:sldMasterIdLst>
  <p:notesMasterIdLst>
    <p:notesMasterId r:id="rId132"/>
  </p:notesMasterIdLst>
  <p:handoutMasterIdLst>
    <p:handoutMasterId r:id="rId133"/>
  </p:handoutMasterIdLst>
  <p:sldIdLst>
    <p:sldId id="497" r:id="rId4"/>
    <p:sldId id="961" r:id="rId5"/>
    <p:sldId id="1307" r:id="rId6"/>
    <p:sldId id="1324" r:id="rId7"/>
    <p:sldId id="1061" r:id="rId8"/>
    <p:sldId id="1309" r:id="rId9"/>
    <p:sldId id="629" r:id="rId10"/>
    <p:sldId id="630" r:id="rId11"/>
    <p:sldId id="631" r:id="rId12"/>
    <p:sldId id="632" r:id="rId13"/>
    <p:sldId id="1325" r:id="rId14"/>
    <p:sldId id="1326" r:id="rId15"/>
    <p:sldId id="1113" r:id="rId16"/>
    <p:sldId id="510" r:id="rId17"/>
    <p:sldId id="860" r:id="rId18"/>
    <p:sldId id="511" r:id="rId19"/>
    <p:sldId id="861" r:id="rId20"/>
    <p:sldId id="513" r:id="rId21"/>
    <p:sldId id="1310" r:id="rId22"/>
    <p:sldId id="515" r:id="rId23"/>
    <p:sldId id="866" r:id="rId24"/>
    <p:sldId id="1136" r:id="rId25"/>
    <p:sldId id="517" r:id="rId26"/>
    <p:sldId id="519" r:id="rId27"/>
    <p:sldId id="520" r:id="rId28"/>
    <p:sldId id="862" r:id="rId29"/>
    <p:sldId id="579" r:id="rId30"/>
    <p:sldId id="539" r:id="rId31"/>
    <p:sldId id="1159" r:id="rId32"/>
    <p:sldId id="1160" r:id="rId33"/>
    <p:sldId id="1161" r:id="rId34"/>
    <p:sldId id="1162" r:id="rId35"/>
    <p:sldId id="1163" r:id="rId36"/>
    <p:sldId id="1164" r:id="rId37"/>
    <p:sldId id="1165" r:id="rId38"/>
    <p:sldId id="1166" r:id="rId39"/>
    <p:sldId id="1299" r:id="rId40"/>
    <p:sldId id="1167" r:id="rId41"/>
    <p:sldId id="1030" r:id="rId42"/>
    <p:sldId id="1031" r:id="rId43"/>
    <p:sldId id="1035" r:id="rId44"/>
    <p:sldId id="1169" r:id="rId45"/>
    <p:sldId id="1170" r:id="rId46"/>
    <p:sldId id="1171" r:id="rId47"/>
    <p:sldId id="1060" r:id="rId48"/>
    <p:sldId id="1172" r:id="rId49"/>
    <p:sldId id="1173" r:id="rId50"/>
    <p:sldId id="1174" r:id="rId51"/>
    <p:sldId id="1327" r:id="rId52"/>
    <p:sldId id="1176" r:id="rId53"/>
    <p:sldId id="1177" r:id="rId54"/>
    <p:sldId id="1315" r:id="rId55"/>
    <p:sldId id="1316" r:id="rId56"/>
    <p:sldId id="1317" r:id="rId57"/>
    <p:sldId id="1318" r:id="rId58"/>
    <p:sldId id="1319" r:id="rId59"/>
    <p:sldId id="1175" r:id="rId60"/>
    <p:sldId id="1179" r:id="rId61"/>
    <p:sldId id="1180" r:id="rId62"/>
    <p:sldId id="1181" r:id="rId63"/>
    <p:sldId id="1182" r:id="rId64"/>
    <p:sldId id="1279" r:id="rId65"/>
    <p:sldId id="1183" r:id="rId66"/>
    <p:sldId id="1184" r:id="rId67"/>
    <p:sldId id="1185" r:id="rId68"/>
    <p:sldId id="1188" r:id="rId69"/>
    <p:sldId id="1282" r:id="rId70"/>
    <p:sldId id="1189" r:id="rId71"/>
    <p:sldId id="1320" r:id="rId72"/>
    <p:sldId id="1191" r:id="rId73"/>
    <p:sldId id="1321" r:id="rId74"/>
    <p:sldId id="1289" r:id="rId75"/>
    <p:sldId id="1290" r:id="rId76"/>
    <p:sldId id="1292" r:id="rId77"/>
    <p:sldId id="1293" r:id="rId78"/>
    <p:sldId id="1276" r:id="rId79"/>
    <p:sldId id="1192" r:id="rId80"/>
    <p:sldId id="1296" r:id="rId81"/>
    <p:sldId id="1322" r:id="rId82"/>
    <p:sldId id="1323" r:id="rId83"/>
    <p:sldId id="928" r:id="rId84"/>
    <p:sldId id="1194" r:id="rId85"/>
    <p:sldId id="1195" r:id="rId86"/>
    <p:sldId id="1328" r:id="rId87"/>
    <p:sldId id="1197" r:id="rId88"/>
    <p:sldId id="509" r:id="rId89"/>
    <p:sldId id="1196" r:id="rId90"/>
    <p:sldId id="1198" r:id="rId91"/>
    <p:sldId id="1199" r:id="rId92"/>
    <p:sldId id="1200" r:id="rId93"/>
    <p:sldId id="1201" r:id="rId94"/>
    <p:sldId id="1202" r:id="rId95"/>
    <p:sldId id="1203" r:id="rId96"/>
    <p:sldId id="1204" r:id="rId97"/>
    <p:sldId id="1205" r:id="rId98"/>
    <p:sldId id="1206" r:id="rId99"/>
    <p:sldId id="1278" r:id="rId100"/>
    <p:sldId id="1207" r:id="rId101"/>
    <p:sldId id="1208" r:id="rId102"/>
    <p:sldId id="1329" r:id="rId103"/>
    <p:sldId id="1330" r:id="rId104"/>
    <p:sldId id="1331" r:id="rId105"/>
    <p:sldId id="1332" r:id="rId106"/>
    <p:sldId id="1209" r:id="rId107"/>
    <p:sldId id="1210" r:id="rId108"/>
    <p:sldId id="1211" r:id="rId109"/>
    <p:sldId id="1212" r:id="rId110"/>
    <p:sldId id="1281" r:id="rId111"/>
    <p:sldId id="1213" r:id="rId112"/>
    <p:sldId id="1334" r:id="rId113"/>
    <p:sldId id="1215" r:id="rId114"/>
    <p:sldId id="1335" r:id="rId115"/>
    <p:sldId id="1336" r:id="rId116"/>
    <p:sldId id="1218" r:id="rId117"/>
    <p:sldId id="1220" r:id="rId118"/>
    <p:sldId id="1280" r:id="rId119"/>
    <p:sldId id="1221" r:id="rId120"/>
    <p:sldId id="1222" r:id="rId121"/>
    <p:sldId id="1258" r:id="rId122"/>
    <p:sldId id="1337" r:id="rId123"/>
    <p:sldId id="1341" r:id="rId124"/>
    <p:sldId id="1342" r:id="rId125"/>
    <p:sldId id="1338" r:id="rId126"/>
    <p:sldId id="1339" r:id="rId127"/>
    <p:sldId id="1340" r:id="rId128"/>
    <p:sldId id="1228" r:id="rId129"/>
    <p:sldId id="1229" r:id="rId130"/>
    <p:sldId id="1230" r:id="rId1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42F"/>
    <a:srgbClr val="C00000"/>
    <a:srgbClr val="E4281B"/>
    <a:srgbClr val="BF151C"/>
    <a:srgbClr val="FFFFFF"/>
    <a:srgbClr val="080808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244" autoAdjust="0"/>
    <p:restoredTop sz="94782" autoAdjust="0"/>
  </p:normalViewPr>
  <p:slideViewPr>
    <p:cSldViewPr>
      <p:cViewPr varScale="1">
        <p:scale>
          <a:sx n="75" d="100"/>
          <a:sy n="75" d="100"/>
        </p:scale>
        <p:origin x="176" y="8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3344"/>
    </p:cViewPr>
  </p:sorterViewPr>
  <p:notesViewPr>
    <p:cSldViewPr>
      <p:cViewPr varScale="1">
        <p:scale>
          <a:sx n="84" d="100"/>
          <a:sy n="84" d="100"/>
        </p:scale>
        <p:origin x="2424" y="184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presProps" Target="pres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724946-ADFC-A446-ADAC-5A808C1812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03377-E536-5D47-8DAF-45470F5D40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FEA17-4502-BB42-8AB8-8631599BC212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5D590B-BDA2-5742-B265-C78D4DB9E0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63733-2A59-2A4F-9FFF-2C9A3DC94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A415-0FA5-6E48-B5C0-2FBECAA51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1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62AD15-DA8E-4F07-8DE2-13000C2D0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11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7414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4413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20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14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45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15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585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44B28D-CBEF-4337-8D13-CCAD0E36446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3179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6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8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467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TARGET END TIME – 3:30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pPr/>
              <a:t>45</a:t>
            </a:fld>
            <a:endParaRPr lang="en-US">
              <a:solidFill>
                <a:srgbClr val="000000"/>
              </a:solidFill>
              <a:latin typeface="Calibri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8781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46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585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47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58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73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CHALLENGE OF MOTIVATION 3.0:</a:t>
            </a:r>
          </a:p>
          <a:p>
            <a:endParaRPr lang="en-US" dirty="0"/>
          </a:p>
          <a:p>
            <a:r>
              <a:rPr lang="en-US" dirty="0"/>
              <a:t>HOW TO GENERATE INTRINSIC</a:t>
            </a:r>
            <a:r>
              <a:rPr lang="en-US" baseline="0" dirty="0"/>
              <a:t>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84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CHALLENGE OF MOTIVATION 3.0:</a:t>
            </a:r>
          </a:p>
          <a:p>
            <a:endParaRPr lang="en-US" dirty="0"/>
          </a:p>
          <a:p>
            <a:r>
              <a:rPr lang="en-US" dirty="0"/>
              <a:t>HOW TO GENERATE INTRINSIC</a:t>
            </a:r>
            <a:r>
              <a:rPr lang="en-US" baseline="0" dirty="0"/>
              <a:t>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44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CHALLENGE OF MOTIVATION 3.0:</a:t>
            </a:r>
          </a:p>
          <a:p>
            <a:endParaRPr lang="en-US" dirty="0"/>
          </a:p>
          <a:p>
            <a:r>
              <a:rPr lang="en-US" dirty="0"/>
              <a:t>HOW TO GENERATE INTRINSIC</a:t>
            </a:r>
            <a:r>
              <a:rPr lang="en-US" baseline="0" dirty="0"/>
              <a:t>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16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5E3BC-47D9-43BE-854B-35329E47BAE0}" type="slidenum">
              <a:rPr lang="en-US" smtClean="0">
                <a:solidFill>
                  <a:srgbClr val="000000"/>
                </a:solidFill>
                <a:latin typeface="Calibri"/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890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 CHALLENGE OF MOTIVATION 3.0:</a:t>
            </a:r>
          </a:p>
          <a:p>
            <a:endParaRPr lang="en-US" dirty="0"/>
          </a:p>
          <a:p>
            <a:r>
              <a:rPr lang="en-US" dirty="0"/>
              <a:t>HOW TO GENERATE INTRINSIC</a:t>
            </a:r>
            <a:r>
              <a:rPr lang="en-US" baseline="0" dirty="0"/>
              <a:t>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10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061E3-0959-42CA-BB36-C5CC345C6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663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061E3-0959-42CA-BB36-C5CC345C680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663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TARGET END TIME – 3:30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pPr/>
              <a:t>67</a:t>
            </a:fld>
            <a:endParaRPr lang="en-US">
              <a:solidFill>
                <a:srgbClr val="000000"/>
              </a:solidFill>
              <a:latin typeface="Calibri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8781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68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585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69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883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65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8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4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4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40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75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START – 10:45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588FA-9096-4D14-832D-DEA8A102D8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906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3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START – 10:45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588FA-9096-4D14-832D-DEA8A102D8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90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START – 10:45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588FA-9096-4D14-832D-DEA8A102D8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90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8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9293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849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TARGET END TIME – 3:30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pPr/>
              <a:t>108</a:t>
            </a:fld>
            <a:endParaRPr lang="en-US">
              <a:solidFill>
                <a:srgbClr val="000000"/>
              </a:solidFill>
              <a:latin typeface="Calibri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8781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109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5854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110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18251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126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4509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D3959-3C3A-45AA-B539-A9B59AAD74E5}" type="slidenum">
              <a:rPr lang="en-US" smtClean="0">
                <a:solidFill>
                  <a:prstClr val="black"/>
                </a:solidFill>
              </a:rPr>
              <a:pPr/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8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TARGET END TIME – 3:30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0FF97-6ED8-4573-BE19-6706C14C38D3}" type="slidenum">
              <a:rPr lang="en-US" smtClean="0">
                <a:solidFill>
                  <a:srgbClr val="000000"/>
                </a:solidFill>
                <a:latin typeface="Calibri"/>
                <a:ea typeface="ＭＳ Ｐゴシック" pitchFamily="34" charset="-128"/>
              </a:rPr>
              <a:pPr/>
              <a:t>5</a:t>
            </a:fld>
            <a:endParaRPr lang="en-US">
              <a:solidFill>
                <a:srgbClr val="000000"/>
              </a:solidFill>
              <a:latin typeface="Calibri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878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4413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698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4413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72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4413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27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4413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1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Relationship Id="rId4" Type="http://schemas.microsoft.com/office/2007/relationships/hdphoto" Target="../media/hdphoto5.wdp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5400" y="-104775"/>
            <a:ext cx="1646767" cy="6594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-16933" y="6227764"/>
            <a:ext cx="12494684" cy="630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737" y="5739127"/>
            <a:ext cx="762000" cy="90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1692227" y="6308571"/>
            <a:ext cx="10091885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entury Gothic" pitchFamily="34" charset="0"/>
              </a:rPr>
              <a:t>Executive Mastery Series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 rot="-5400000">
            <a:off x="133085" y="1396207"/>
            <a:ext cx="1350963" cy="1422400"/>
            <a:chOff x="5040968" y="3942282"/>
            <a:chExt cx="1508591" cy="1544118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9" name="Rounded Rectangle 8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0" name="Rounded Rectangle 9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1" name="Rounded Rectangle 10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3" name="Rounded Rectangle 12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4" name="Rounded Rectangle 13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" name="Rounded Rectangle 14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 rot="-5400000">
            <a:off x="133879" y="23813"/>
            <a:ext cx="1349375" cy="1422400"/>
            <a:chOff x="5040968" y="3942282"/>
            <a:chExt cx="1508591" cy="1544118"/>
          </a:xfrm>
        </p:grpSpPr>
        <p:sp>
          <p:nvSpPr>
            <p:cNvPr id="17" name="Rounded Rectangle 16"/>
            <p:cNvSpPr>
              <a:spLocks noChangeAspect="1"/>
            </p:cNvSpPr>
            <p:nvPr/>
          </p:nvSpPr>
          <p:spPr>
            <a:xfrm>
              <a:off x="6070360" y="3942282"/>
              <a:ext cx="47919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" name="Rounded Rectangle 17"/>
            <p:cNvSpPr>
              <a:spLocks noChangeAspect="1"/>
            </p:cNvSpPr>
            <p:nvPr/>
          </p:nvSpPr>
          <p:spPr>
            <a:xfrm>
              <a:off x="6070360" y="4475370"/>
              <a:ext cx="47919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>
            <a:xfrm>
              <a:off x="5553888" y="3942282"/>
              <a:ext cx="480975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>
            <a:xfrm>
              <a:off x="6070360" y="5008459"/>
              <a:ext cx="47919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1" name="Rounded Rectangle 20"/>
            <p:cNvSpPr>
              <a:spLocks noChangeAspect="1"/>
            </p:cNvSpPr>
            <p:nvPr/>
          </p:nvSpPr>
          <p:spPr>
            <a:xfrm>
              <a:off x="5553888" y="4475370"/>
              <a:ext cx="480975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>
            <a:xfrm>
              <a:off x="5553888" y="5008459"/>
              <a:ext cx="480975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3" name="Rounded Rectangle 22"/>
            <p:cNvSpPr>
              <a:spLocks noChangeAspect="1"/>
            </p:cNvSpPr>
            <p:nvPr/>
          </p:nvSpPr>
          <p:spPr>
            <a:xfrm>
              <a:off x="5040968" y="4475370"/>
              <a:ext cx="47919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4" name="Rounded Rectangle 23"/>
            <p:cNvSpPr>
              <a:spLocks noChangeAspect="1"/>
            </p:cNvSpPr>
            <p:nvPr/>
          </p:nvSpPr>
          <p:spPr>
            <a:xfrm>
              <a:off x="5040968" y="5008459"/>
              <a:ext cx="47919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5040968" y="3942282"/>
              <a:ext cx="47919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26" name="Group 27"/>
          <p:cNvGrpSpPr>
            <a:grpSpLocks/>
          </p:cNvGrpSpPr>
          <p:nvPr/>
        </p:nvGrpSpPr>
        <p:grpSpPr bwMode="auto">
          <a:xfrm rot="-5400000">
            <a:off x="133086" y="2778919"/>
            <a:ext cx="1350962" cy="1422400"/>
            <a:chOff x="5040968" y="3942282"/>
            <a:chExt cx="1508591" cy="1544118"/>
          </a:xfrm>
        </p:grpSpPr>
        <p:sp>
          <p:nvSpPr>
            <p:cNvPr id="27" name="Rounded Rectangle 26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8" name="Rounded Rectangle 27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9" name="Rounded Rectangle 28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0" name="Rounded Rectangle 29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" name="Rounded Rectangle 30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2" name="Rounded Rectangle 31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3" name="Rounded Rectangle 32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" name="Rounded Rectangle 34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36" name="Group 37"/>
          <p:cNvGrpSpPr>
            <a:grpSpLocks/>
          </p:cNvGrpSpPr>
          <p:nvPr userDrawn="1"/>
        </p:nvGrpSpPr>
        <p:grpSpPr bwMode="auto">
          <a:xfrm rot="-5400000">
            <a:off x="133086" y="4156869"/>
            <a:ext cx="1350962" cy="1422400"/>
            <a:chOff x="5040968" y="3942282"/>
            <a:chExt cx="1508591" cy="1544118"/>
          </a:xfrm>
        </p:grpSpPr>
        <p:sp>
          <p:nvSpPr>
            <p:cNvPr id="37" name="Rounded Rectangle 36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" name="Rounded Rectangle 37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" name="Rounded Rectangle 38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0" name="Rounded Rectangle 39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1" name="Rounded Rectangle 40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2" name="Rounded Rectangle 41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3" name="Rounded Rectangle 42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18252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EABF85-2C06-0946-AD7C-302A59384D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219201"/>
            <a:ext cx="10363200" cy="1470025"/>
          </a:xfrm>
        </p:spPr>
        <p:txBody>
          <a:bodyPr anchor="t" anchorCtr="0"/>
          <a:lstStyle>
            <a:lvl1pPr algn="l">
              <a:defRPr sz="80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DF65E-052D-6F47-B969-F1FE2D5B82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0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BB318A-F38D-F14C-BB81-73EAB3FD2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090A0-A58C-7B4B-86D9-08ED43779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8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219201"/>
            <a:ext cx="10363200" cy="1470025"/>
          </a:xfrm>
        </p:spPr>
        <p:txBody>
          <a:bodyPr anchor="t" anchorCtr="0"/>
          <a:lstStyle>
            <a:lvl1pPr algn="l">
              <a:defRPr sz="80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1</a:t>
            </a:r>
          </a:p>
        </p:txBody>
      </p:sp>
    </p:spTree>
    <p:extLst>
      <p:ext uri="{BB962C8B-B14F-4D97-AF65-F5344CB8AC3E}">
        <p14:creationId xmlns:p14="http://schemas.microsoft.com/office/powerpoint/2010/main" val="3237600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67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006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1911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84E272-6B77-E445-A862-0C890F07F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8FD3D-79AE-A34C-BE9F-0E15CB6E3C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5711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82119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19768" y="6384925"/>
            <a:ext cx="10672233" cy="577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 rot="-5400000">
            <a:off x="88636" y="1346994"/>
            <a:ext cx="1350962" cy="1422400"/>
            <a:chOff x="5040968" y="3942282"/>
            <a:chExt cx="1508591" cy="1544118"/>
          </a:xfrm>
        </p:grpSpPr>
        <p:sp>
          <p:nvSpPr>
            <p:cNvPr id="4" name="Rounded Rectangle 3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" name="Rounded Rectangle 4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6" name="Rounded Rectangle 5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9" name="Rounded Rectangle 8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0" name="Rounded Rectangle 9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1" name="Rounded Rectangle 10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-5400000">
            <a:off x="88636" y="-24606"/>
            <a:ext cx="1350962" cy="1422400"/>
            <a:chOff x="5040968" y="3942282"/>
            <a:chExt cx="1508591" cy="1544118"/>
          </a:xfrm>
        </p:grpSpPr>
        <p:sp>
          <p:nvSpPr>
            <p:cNvPr id="14" name="Rounded Rectangle 13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" name="Rounded Rectangle 14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6" name="Rounded Rectangle 15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7" name="Rounded Rectangle 16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" name="Rounded Rectangle 17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1" name="Rounded Rectangle 20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23" name="Group 24"/>
          <p:cNvGrpSpPr>
            <a:grpSpLocks/>
          </p:cNvGrpSpPr>
          <p:nvPr/>
        </p:nvGrpSpPr>
        <p:grpSpPr bwMode="auto">
          <a:xfrm rot="-5400000">
            <a:off x="88636" y="2729707"/>
            <a:ext cx="1350963" cy="1422400"/>
            <a:chOff x="5040968" y="3942282"/>
            <a:chExt cx="1508591" cy="1544118"/>
          </a:xfrm>
        </p:grpSpPr>
        <p:sp>
          <p:nvSpPr>
            <p:cNvPr id="24" name="Rounded Rectangle 23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6" name="Rounded Rectangle 25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7" name="Rounded Rectangle 26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8" name="Rounded Rectangle 27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9" name="Rounded Rectangle 28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0" name="Rounded Rectangle 29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" name="Rounded Rectangle 30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2" name="Rounded Rectangle 31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33" name="Group 34"/>
          <p:cNvGrpSpPr>
            <a:grpSpLocks/>
          </p:cNvGrpSpPr>
          <p:nvPr userDrawn="1"/>
        </p:nvGrpSpPr>
        <p:grpSpPr bwMode="auto">
          <a:xfrm rot="-5400000">
            <a:off x="88636" y="4107657"/>
            <a:ext cx="1350963" cy="1422400"/>
            <a:chOff x="5040968" y="3942282"/>
            <a:chExt cx="1508591" cy="1544118"/>
          </a:xfrm>
        </p:grpSpPr>
        <p:sp>
          <p:nvSpPr>
            <p:cNvPr id="34" name="Rounded Rectangle 33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" name="Rounded Rectangle 34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6" name="Rounded Rectangle 35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7" name="Rounded Rectangle 36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" name="Rounded Rectangle 37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" name="Rounded Rectangle 38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0" name="Rounded Rectangle 39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1" name="Rounded Rectangle 40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2" name="Rounded Rectangle 41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43" name="Group 44"/>
          <p:cNvGrpSpPr>
            <a:grpSpLocks/>
          </p:cNvGrpSpPr>
          <p:nvPr userDrawn="1"/>
        </p:nvGrpSpPr>
        <p:grpSpPr bwMode="auto">
          <a:xfrm rot="-5400000">
            <a:off x="88636" y="5495132"/>
            <a:ext cx="1350963" cy="1422400"/>
            <a:chOff x="5040968" y="3942282"/>
            <a:chExt cx="1508591" cy="1544118"/>
          </a:xfrm>
        </p:grpSpPr>
        <p:sp>
          <p:nvSpPr>
            <p:cNvPr id="44" name="Rounded Rectangle 43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6" name="Rounded Rectangle 45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7" name="Rounded Rectangle 46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8" name="Rounded Rectangle 47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9" name="Rounded Rectangle 48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0" name="Rounded Rectangle 49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1" name="Rounded Rectangle 50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2" name="Rounded Rectangle 51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sp>
        <p:nvSpPr>
          <p:cNvPr id="53" name="Rounded Rectangle 52"/>
          <p:cNvSpPr/>
          <p:nvPr userDrawn="1"/>
        </p:nvSpPr>
        <p:spPr>
          <a:xfrm>
            <a:off x="273051" y="5745164"/>
            <a:ext cx="982133" cy="9937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25" y="5928125"/>
            <a:ext cx="560915" cy="62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1640418" y="6384926"/>
            <a:ext cx="10394949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E x e c u t i v e  M a s t e r y  </a:t>
            </a:r>
            <a:r>
              <a:rPr lang="en-US" sz="2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 e r i e s</a:t>
            </a:r>
          </a:p>
        </p:txBody>
      </p:sp>
    </p:spTree>
    <p:extLst>
      <p:ext uri="{BB962C8B-B14F-4D97-AF65-F5344CB8AC3E}">
        <p14:creationId xmlns:p14="http://schemas.microsoft.com/office/powerpoint/2010/main" val="257668206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386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8813A944-DF77-4D6E-A97F-3F1E31D4945A}" type="slidenum">
              <a:rPr lang="en-US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07261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14879-9375-4E60-9D43-7AC4BAC13A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27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9434B-ECDC-3441-8661-E7672C50D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82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1752600"/>
            <a:ext cx="10972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686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219201"/>
            <a:ext cx="10363200" cy="1470025"/>
          </a:xfrm>
        </p:spPr>
        <p:txBody>
          <a:bodyPr anchor="t" anchorCtr="0"/>
          <a:lstStyle>
            <a:lvl1pPr algn="l">
              <a:defRPr sz="80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1</a:t>
            </a:r>
          </a:p>
        </p:txBody>
      </p:sp>
    </p:spTree>
    <p:extLst>
      <p:ext uri="{BB962C8B-B14F-4D97-AF65-F5344CB8AC3E}">
        <p14:creationId xmlns:p14="http://schemas.microsoft.com/office/powerpoint/2010/main" val="295300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14879-9375-4E60-9D43-7AC4BAC13AA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448641-7588-5F46-9EE1-D22BF543D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85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26A4-893E-C149-ADB6-1DF03C9FBED6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D5A-6467-F141-AEEC-6DE31038D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92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2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5708650"/>
            <a:ext cx="298661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5694363"/>
            <a:ext cx="298873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5694363"/>
            <a:ext cx="298661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519768" y="6553200"/>
            <a:ext cx="10672233" cy="322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 rot="-5400000">
            <a:off x="88636" y="1346994"/>
            <a:ext cx="1350962" cy="1422400"/>
            <a:chOff x="5040968" y="3942282"/>
            <a:chExt cx="1508591" cy="1544118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9" name="Rounded Rectangle 8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0" name="Rounded Rectangle 9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1" name="Rounded Rectangle 10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3" name="Rounded Rectangle 12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4" name="Rounded Rectangle 13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" name="Rounded Rectangle 14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 rot="-5400000">
            <a:off x="88636" y="-24606"/>
            <a:ext cx="1350962" cy="1422400"/>
            <a:chOff x="5040968" y="3942282"/>
            <a:chExt cx="1508591" cy="1544118"/>
          </a:xfrm>
        </p:grpSpPr>
        <p:sp>
          <p:nvSpPr>
            <p:cNvPr id="17" name="Rounded Rectangle 16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" name="Rounded Rectangle 17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1" name="Rounded Rectangle 20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3" name="Rounded Rectangle 22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4" name="Rounded Rectangle 23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26" name="Group 27"/>
          <p:cNvGrpSpPr>
            <a:grpSpLocks/>
          </p:cNvGrpSpPr>
          <p:nvPr/>
        </p:nvGrpSpPr>
        <p:grpSpPr bwMode="auto">
          <a:xfrm rot="-5400000">
            <a:off x="88636" y="2729707"/>
            <a:ext cx="1350963" cy="1422400"/>
            <a:chOff x="5040968" y="3942282"/>
            <a:chExt cx="1508591" cy="1544118"/>
          </a:xfrm>
        </p:grpSpPr>
        <p:sp>
          <p:nvSpPr>
            <p:cNvPr id="27" name="Rounded Rectangle 26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8" name="Rounded Rectangle 27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9" name="Rounded Rectangle 28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0" name="Rounded Rectangle 29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" name="Rounded Rectangle 30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2" name="Rounded Rectangle 31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3" name="Rounded Rectangle 32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" name="Rounded Rectangle 34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36" name="Group 37"/>
          <p:cNvGrpSpPr>
            <a:grpSpLocks/>
          </p:cNvGrpSpPr>
          <p:nvPr userDrawn="1"/>
        </p:nvGrpSpPr>
        <p:grpSpPr bwMode="auto">
          <a:xfrm rot="-5400000">
            <a:off x="88636" y="4107657"/>
            <a:ext cx="1350963" cy="1422400"/>
            <a:chOff x="5040968" y="3942282"/>
            <a:chExt cx="1508591" cy="1544118"/>
          </a:xfrm>
        </p:grpSpPr>
        <p:sp>
          <p:nvSpPr>
            <p:cNvPr id="37" name="Rounded Rectangle 36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" name="Rounded Rectangle 37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" name="Rounded Rectangle 38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0" name="Rounded Rectangle 39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1" name="Rounded Rectangle 40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2" name="Rounded Rectangle 41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3" name="Rounded Rectangle 42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46" name="Group 47"/>
          <p:cNvGrpSpPr>
            <a:grpSpLocks/>
          </p:cNvGrpSpPr>
          <p:nvPr userDrawn="1"/>
        </p:nvGrpSpPr>
        <p:grpSpPr bwMode="auto">
          <a:xfrm rot="-5400000">
            <a:off x="88636" y="5495132"/>
            <a:ext cx="1350963" cy="1422400"/>
            <a:chOff x="5040968" y="3942282"/>
            <a:chExt cx="1508591" cy="1544118"/>
          </a:xfrm>
        </p:grpSpPr>
        <p:sp>
          <p:nvSpPr>
            <p:cNvPr id="47" name="Rounded Rectangle 46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8" name="Rounded Rectangle 47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9" name="Rounded Rectangle 48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0" name="Rounded Rectangle 49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1" name="Rounded Rectangle 50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2" name="Rounded Rectangle 51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4" name="Rounded Rectangle 53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5" name="Rounded Rectangle 54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sp>
        <p:nvSpPr>
          <p:cNvPr id="56" name="Rounded Rectangle 55"/>
          <p:cNvSpPr/>
          <p:nvPr userDrawn="1"/>
        </p:nvSpPr>
        <p:spPr>
          <a:xfrm>
            <a:off x="273051" y="5745164"/>
            <a:ext cx="982133" cy="9937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560" y="5928125"/>
            <a:ext cx="569385" cy="62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5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67" y="5694363"/>
            <a:ext cx="298873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 userDrawn="1"/>
        </p:nvSpPr>
        <p:spPr>
          <a:xfrm>
            <a:off x="1640418" y="6384926"/>
            <a:ext cx="10394949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E x e c u t i v e  M a s t e r y  </a:t>
            </a:r>
            <a:r>
              <a:rPr lang="en-US" sz="2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 e r i e s</a:t>
            </a:r>
          </a:p>
        </p:txBody>
      </p:sp>
    </p:spTree>
    <p:extLst>
      <p:ext uri="{BB962C8B-B14F-4D97-AF65-F5344CB8AC3E}">
        <p14:creationId xmlns:p14="http://schemas.microsoft.com/office/powerpoint/2010/main" val="213137847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98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26A4-893E-C149-ADB6-1DF03C9FBED6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D5A-6467-F141-AEEC-6DE31038D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83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A26A4-893E-C149-ADB6-1DF03C9FBED6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BD5A-6467-F141-AEEC-6DE31038D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80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0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2/5/20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30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53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06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19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6667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2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5708650"/>
            <a:ext cx="298661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5694363"/>
            <a:ext cx="298873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5694363"/>
            <a:ext cx="298661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519768" y="6553200"/>
            <a:ext cx="10672233" cy="322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 rot="-5400000">
            <a:off x="88636" y="1346994"/>
            <a:ext cx="1350962" cy="1422400"/>
            <a:chOff x="5040968" y="3942282"/>
            <a:chExt cx="1508591" cy="1544118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8" name="Rounded Rectangle 7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9" name="Rounded Rectangle 8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0" name="Rounded Rectangle 9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1" name="Rounded Rectangle 10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2" name="Rounded Rectangle 11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3" name="Rounded Rectangle 12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4" name="Rounded Rectangle 13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5" name="Rounded Rectangle 14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 rot="-5400000">
            <a:off x="88636" y="-24606"/>
            <a:ext cx="1350962" cy="1422400"/>
            <a:chOff x="5040968" y="3942282"/>
            <a:chExt cx="1508591" cy="1544118"/>
          </a:xfrm>
        </p:grpSpPr>
        <p:sp>
          <p:nvSpPr>
            <p:cNvPr id="17" name="Rounded Rectangle 16"/>
            <p:cNvSpPr>
              <a:spLocks noChangeAspect="1"/>
            </p:cNvSpPr>
            <p:nvPr/>
          </p:nvSpPr>
          <p:spPr>
            <a:xfrm>
              <a:off x="6069150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8" name="Rounded Rectangle 17"/>
            <p:cNvSpPr>
              <a:spLocks noChangeAspect="1"/>
            </p:cNvSpPr>
            <p:nvPr/>
          </p:nvSpPr>
          <p:spPr>
            <a:xfrm>
              <a:off x="6069150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9" name="Rounded Rectangle 18"/>
            <p:cNvSpPr>
              <a:spLocks noChangeAspect="1"/>
            </p:cNvSpPr>
            <p:nvPr/>
          </p:nvSpPr>
          <p:spPr>
            <a:xfrm>
              <a:off x="5551514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0" name="Rounded Rectangle 19"/>
            <p:cNvSpPr>
              <a:spLocks noChangeAspect="1"/>
            </p:cNvSpPr>
            <p:nvPr/>
          </p:nvSpPr>
          <p:spPr>
            <a:xfrm>
              <a:off x="6069150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1" name="Rounded Rectangle 20"/>
            <p:cNvSpPr>
              <a:spLocks noChangeAspect="1"/>
            </p:cNvSpPr>
            <p:nvPr/>
          </p:nvSpPr>
          <p:spPr>
            <a:xfrm>
              <a:off x="5551514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2" name="Rounded Rectangle 21"/>
            <p:cNvSpPr>
              <a:spLocks noChangeAspect="1"/>
            </p:cNvSpPr>
            <p:nvPr/>
          </p:nvSpPr>
          <p:spPr>
            <a:xfrm>
              <a:off x="5551514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3" name="Rounded Rectangle 22"/>
            <p:cNvSpPr>
              <a:spLocks noChangeAspect="1"/>
            </p:cNvSpPr>
            <p:nvPr/>
          </p:nvSpPr>
          <p:spPr>
            <a:xfrm>
              <a:off x="5040968" y="4475370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4" name="Rounded Rectangle 23"/>
            <p:cNvSpPr>
              <a:spLocks noChangeAspect="1"/>
            </p:cNvSpPr>
            <p:nvPr/>
          </p:nvSpPr>
          <p:spPr>
            <a:xfrm>
              <a:off x="5040968" y="5008459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5" name="Rounded Rectangle 24"/>
            <p:cNvSpPr>
              <a:spLocks noChangeAspect="1"/>
            </p:cNvSpPr>
            <p:nvPr/>
          </p:nvSpPr>
          <p:spPr>
            <a:xfrm>
              <a:off x="5040968" y="3942282"/>
              <a:ext cx="480409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26" name="Group 27"/>
          <p:cNvGrpSpPr>
            <a:grpSpLocks/>
          </p:cNvGrpSpPr>
          <p:nvPr/>
        </p:nvGrpSpPr>
        <p:grpSpPr bwMode="auto">
          <a:xfrm rot="-5400000">
            <a:off x="88636" y="2729707"/>
            <a:ext cx="1350963" cy="1422400"/>
            <a:chOff x="5040968" y="3942282"/>
            <a:chExt cx="1508591" cy="1544118"/>
          </a:xfrm>
        </p:grpSpPr>
        <p:sp>
          <p:nvSpPr>
            <p:cNvPr id="27" name="Rounded Rectangle 26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8" name="Rounded Rectangle 27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9" name="Rounded Rectangle 28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0" name="Rounded Rectangle 29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" name="Rounded Rectangle 30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2" name="Rounded Rectangle 31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3" name="Rounded Rectangle 32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4" name="Rounded Rectangle 33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" name="Rounded Rectangle 34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36" name="Group 37"/>
          <p:cNvGrpSpPr>
            <a:grpSpLocks/>
          </p:cNvGrpSpPr>
          <p:nvPr userDrawn="1"/>
        </p:nvGrpSpPr>
        <p:grpSpPr bwMode="auto">
          <a:xfrm rot="-5400000">
            <a:off x="88636" y="4107657"/>
            <a:ext cx="1350963" cy="1422400"/>
            <a:chOff x="5040968" y="3942282"/>
            <a:chExt cx="1508591" cy="1544118"/>
          </a:xfrm>
        </p:grpSpPr>
        <p:sp>
          <p:nvSpPr>
            <p:cNvPr id="37" name="Rounded Rectangle 36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" name="Rounded Rectangle 37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" name="Rounded Rectangle 38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0" name="Rounded Rectangle 39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1" name="Rounded Rectangle 40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2" name="Rounded Rectangle 41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3" name="Rounded Rectangle 42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46" name="Group 47"/>
          <p:cNvGrpSpPr>
            <a:grpSpLocks/>
          </p:cNvGrpSpPr>
          <p:nvPr userDrawn="1"/>
        </p:nvGrpSpPr>
        <p:grpSpPr bwMode="auto">
          <a:xfrm rot="-5400000">
            <a:off x="88636" y="5495132"/>
            <a:ext cx="1350963" cy="1422400"/>
            <a:chOff x="5040968" y="3942282"/>
            <a:chExt cx="1508591" cy="1544118"/>
          </a:xfrm>
        </p:grpSpPr>
        <p:sp>
          <p:nvSpPr>
            <p:cNvPr id="47" name="Rounded Rectangle 46"/>
            <p:cNvSpPr>
              <a:spLocks noChangeAspect="1"/>
            </p:cNvSpPr>
            <p:nvPr/>
          </p:nvSpPr>
          <p:spPr>
            <a:xfrm>
              <a:off x="6069149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8" name="Rounded Rectangle 47"/>
            <p:cNvSpPr>
              <a:spLocks noChangeAspect="1"/>
            </p:cNvSpPr>
            <p:nvPr/>
          </p:nvSpPr>
          <p:spPr>
            <a:xfrm>
              <a:off x="6069149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9" name="Rounded Rectangle 48"/>
            <p:cNvSpPr>
              <a:spLocks noChangeAspect="1"/>
            </p:cNvSpPr>
            <p:nvPr/>
          </p:nvSpPr>
          <p:spPr>
            <a:xfrm>
              <a:off x="5551513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0" name="Rounded Rectangle 49"/>
            <p:cNvSpPr>
              <a:spLocks noChangeAspect="1"/>
            </p:cNvSpPr>
            <p:nvPr/>
          </p:nvSpPr>
          <p:spPr>
            <a:xfrm>
              <a:off x="6069149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1" name="Rounded Rectangle 50"/>
            <p:cNvSpPr>
              <a:spLocks noChangeAspect="1"/>
            </p:cNvSpPr>
            <p:nvPr/>
          </p:nvSpPr>
          <p:spPr>
            <a:xfrm>
              <a:off x="5551513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2" name="Rounded Rectangle 51"/>
            <p:cNvSpPr>
              <a:spLocks noChangeAspect="1"/>
            </p:cNvSpPr>
            <p:nvPr/>
          </p:nvSpPr>
          <p:spPr>
            <a:xfrm>
              <a:off x="5551513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BF1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3" name="Rounded Rectangle 52"/>
            <p:cNvSpPr>
              <a:spLocks noChangeAspect="1"/>
            </p:cNvSpPr>
            <p:nvPr/>
          </p:nvSpPr>
          <p:spPr>
            <a:xfrm>
              <a:off x="5040968" y="4475370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E41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4" name="Rounded Rectangle 53"/>
            <p:cNvSpPr>
              <a:spLocks noChangeAspect="1"/>
            </p:cNvSpPr>
            <p:nvPr/>
          </p:nvSpPr>
          <p:spPr>
            <a:xfrm>
              <a:off x="5040968" y="5008459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55" name="Rounded Rectangle 54"/>
            <p:cNvSpPr>
              <a:spLocks noChangeAspect="1"/>
            </p:cNvSpPr>
            <p:nvPr/>
          </p:nvSpPr>
          <p:spPr>
            <a:xfrm>
              <a:off x="5040968" y="3942282"/>
              <a:ext cx="480410" cy="477941"/>
            </a:xfrm>
            <a:prstGeom prst="roundRect">
              <a:avLst>
                <a:gd name="adj" fmla="val 2222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</p:grpSp>
      <p:sp>
        <p:nvSpPr>
          <p:cNvPr id="56" name="Rounded Rectangle 55"/>
          <p:cNvSpPr/>
          <p:nvPr userDrawn="1"/>
        </p:nvSpPr>
        <p:spPr>
          <a:xfrm>
            <a:off x="273051" y="5745164"/>
            <a:ext cx="982133" cy="9937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57" name="Picture 5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465" y="5928125"/>
            <a:ext cx="563035" cy="62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5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67" y="5694363"/>
            <a:ext cx="298873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 userDrawn="1"/>
        </p:nvSpPr>
        <p:spPr>
          <a:xfrm>
            <a:off x="1640418" y="6424613"/>
            <a:ext cx="10394949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bg1">
                    <a:lumMod val="65000"/>
                  </a:schemeClr>
                </a:solidFill>
                <a:latin typeface="Century Gothic" pitchFamily="34" charset="0"/>
              </a:rPr>
              <a:t>Questions?        </a:t>
            </a:r>
            <a:r>
              <a:rPr lang="en-US" sz="2400" cap="small" dirty="0">
                <a:solidFill>
                  <a:srgbClr val="C00000"/>
                </a:solidFill>
                <a:latin typeface="Century Gothic" pitchFamily="34" charset="0"/>
              </a:rPr>
              <a:t>joinspeaker.com/giant</a:t>
            </a:r>
            <a:endParaRPr lang="en-US" sz="2400" cap="smal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1182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519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35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25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3A944-DF77-4D6E-A97F-3F1E31D494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021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14879-9375-4E60-9D43-7AC4BAC13A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2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3BB60-4F09-194F-8647-53EA05818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4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1752600"/>
            <a:ext cx="10972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733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219201"/>
            <a:ext cx="10363200" cy="1470025"/>
          </a:xfrm>
        </p:spPr>
        <p:txBody>
          <a:bodyPr anchor="t" anchorCtr="0"/>
          <a:lstStyle>
            <a:lvl1pPr algn="l">
              <a:defRPr sz="800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D2574-A6DB-7F41-9D71-87110B7545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21" Type="http://schemas.microsoft.com/office/2007/relationships/hdphoto" Target="../media/hdphoto7.wdp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5.tiff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016" r:id="rId10"/>
    <p:sldLayoutId id="2147484017" r:id="rId11"/>
    <p:sldLayoutId id="2147484086" r:id="rId12"/>
    <p:sldLayoutId id="2147484102" r:id="rId13"/>
    <p:sldLayoutId id="2147484094" r:id="rId14"/>
    <p:sldLayoutId id="2147484097" r:id="rId15"/>
    <p:sldLayoutId id="214748409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221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7" r:id="rId2"/>
    <p:sldLayoutId id="2147483928" r:id="rId3"/>
    <p:sldLayoutId id="2147483929" r:id="rId4"/>
    <p:sldLayoutId id="2147484088" r:id="rId5"/>
    <p:sldLayoutId id="2147484108" r:id="rId6"/>
    <p:sldLayoutId id="2147484109" r:id="rId7"/>
    <p:sldLayoutId id="2147484110" r:id="rId8"/>
    <p:sldLayoutId id="2147484111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3D0558-A87F-7E4B-B51A-4592A7B3C37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82A598-E366-1B48-A845-10A1633425B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5500" y="855865"/>
            <a:ext cx="5146270" cy="51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7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  <p:sldLayoutId id="2147484454" r:id="rId13"/>
    <p:sldLayoutId id="2147484455" r:id="rId14"/>
    <p:sldLayoutId id="2147484456" r:id="rId15"/>
    <p:sldLayoutId id="2147484457" r:id="rId16"/>
    <p:sldLayoutId id="214748445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5.tiff"/><Relationship Id="rId5" Type="http://schemas.microsoft.com/office/2007/relationships/hdphoto" Target="../media/hdphoto7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5.tiff"/><Relationship Id="rId5" Type="http://schemas.microsoft.com/office/2007/relationships/hdphoto" Target="../media/hdphoto8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6" Type="http://schemas.openxmlformats.org/officeDocument/2006/relationships/image" Target="../media/image5.tiff"/><Relationship Id="rId5" Type="http://schemas.microsoft.com/office/2007/relationships/hdphoto" Target="../media/hdphoto8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1.xml"/><Relationship Id="rId4" Type="http://schemas.openxmlformats.org/officeDocument/2006/relationships/image" Target="../media/image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4.xml"/><Relationship Id="rId4" Type="http://schemas.openxmlformats.org/officeDocument/2006/relationships/image" Target="../media/image2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-432850" y="1508750"/>
            <a:ext cx="10830210" cy="126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WELCOME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432850" y="2435960"/>
            <a:ext cx="10830210" cy="126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WELCOME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-432850" y="3429000"/>
            <a:ext cx="10830210" cy="126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40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WELCOME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B7E5B9-5781-2F48-A049-58C7DA7CA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6">
            <a:extLst>
              <a:ext uri="{FF2B5EF4-FFF2-40B4-BE49-F238E27FC236}">
                <a16:creationId xmlns:a16="http://schemas.microsoft.com/office/drawing/2014/main" id="{7EBF4F3F-5161-0A4F-BBA1-2D5B6110B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15" y="304563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Leaders Worth Following</a:t>
            </a:r>
          </a:p>
          <a:p>
            <a:pPr algn="ctr" eaLnBrk="1" hangingPunct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7E994D07-5E3A-0B44-B61B-6B50554E6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90" y="9392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T H E   L I F T   E F F E C T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AEA082AE-5660-FB4A-9492-2517176BB3D3}"/>
              </a:ext>
            </a:extLst>
          </p:cNvPr>
          <p:cNvSpPr txBox="1">
            <a:spLocks noChangeArrowheads="1"/>
          </p:cNvSpPr>
          <p:nvPr/>
        </p:nvSpPr>
        <p:spPr bwMode="auto">
          <a:xfrm rot="-2303158">
            <a:off x="4215933" y="2730031"/>
            <a:ext cx="5121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entury Gothic" pitchFamily="34" charset="0"/>
                <a:ea typeface="ＭＳ Ｐゴシック"/>
              </a:rPr>
              <a:t>Size of an organization</a:t>
            </a:r>
          </a:p>
        </p:txBody>
      </p:sp>
      <p:cxnSp>
        <p:nvCxnSpPr>
          <p:cNvPr id="39" name="Straight Arrow Connector 2">
            <a:extLst>
              <a:ext uri="{FF2B5EF4-FFF2-40B4-BE49-F238E27FC236}">
                <a16:creationId xmlns:a16="http://schemas.microsoft.com/office/drawing/2014/main" id="{070437E9-4861-EA46-9197-3BF41E393A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5070" y="6423002"/>
            <a:ext cx="6096000" cy="1588"/>
          </a:xfrm>
          <a:prstGeom prst="straightConnector1">
            <a:avLst/>
          </a:prstGeom>
          <a:noFill/>
          <a:ln w="50800">
            <a:solidFill>
              <a:schemeClr val="tx1"/>
            </a:solidFill>
            <a:miter lim="800000"/>
            <a:headEnd type="none"/>
            <a:tailEnd type="triangle"/>
          </a:ln>
        </p:spPr>
      </p:cxnSp>
      <p:cxnSp>
        <p:nvCxnSpPr>
          <p:cNvPr id="40" name="Straight Arrow Connector 8">
            <a:extLst>
              <a:ext uri="{FF2B5EF4-FFF2-40B4-BE49-F238E27FC236}">
                <a16:creationId xmlns:a16="http://schemas.microsoft.com/office/drawing/2014/main" id="{C6A7BD14-29B2-614D-B931-B13F262659C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-183142" y="4211616"/>
            <a:ext cx="4419600" cy="3175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/>
          </a:ln>
        </p:spPr>
      </p:cxnSp>
      <p:cxnSp>
        <p:nvCxnSpPr>
          <p:cNvPr id="41" name="Straight Arrow Connector 17">
            <a:extLst>
              <a:ext uri="{FF2B5EF4-FFF2-40B4-BE49-F238E27FC236}">
                <a16:creationId xmlns:a16="http://schemas.microsoft.com/office/drawing/2014/main" id="{196D4B65-05E5-2348-A5DE-D29EAEFDDC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26658" y="4213202"/>
            <a:ext cx="1872299" cy="1588"/>
          </a:xfrm>
          <a:prstGeom prst="straightConnector1">
            <a:avLst/>
          </a:prstGeom>
          <a:noFill/>
          <a:ln w="44450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</p:cxnSp>
      <p:cxnSp>
        <p:nvCxnSpPr>
          <p:cNvPr id="42" name="Straight Arrow Connector 13">
            <a:extLst>
              <a:ext uri="{FF2B5EF4-FFF2-40B4-BE49-F238E27FC236}">
                <a16:creationId xmlns:a16="http://schemas.microsoft.com/office/drawing/2014/main" id="{E8E9A316-B92D-6549-A206-DBE834328D8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234627" y="3947570"/>
            <a:ext cx="1" cy="722832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43" name="Straight Arrow Connector 13">
            <a:extLst>
              <a:ext uri="{FF2B5EF4-FFF2-40B4-BE49-F238E27FC236}">
                <a16:creationId xmlns:a16="http://schemas.microsoft.com/office/drawing/2014/main" id="{9B1EE0F7-A713-614B-B3E5-4951EF1AF3C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41867" y="3718971"/>
            <a:ext cx="1" cy="713307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44" name="Straight Arrow Connector 13">
            <a:extLst>
              <a:ext uri="{FF2B5EF4-FFF2-40B4-BE49-F238E27FC236}">
                <a16:creationId xmlns:a16="http://schemas.microsoft.com/office/drawing/2014/main" id="{C9EF3373-3F53-8A41-BABD-58CC4B0C8CA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46059" y="3490370"/>
            <a:ext cx="1" cy="703782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45" name="Straight Arrow Connector 13">
            <a:extLst>
              <a:ext uri="{FF2B5EF4-FFF2-40B4-BE49-F238E27FC236}">
                <a16:creationId xmlns:a16="http://schemas.microsoft.com/office/drawing/2014/main" id="{70F731B3-4AD1-854C-A754-DEA6EFD44FD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156348" y="3218908"/>
            <a:ext cx="1" cy="722832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020971A-F6F3-FC45-84EB-2F7282B591E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63587" y="2956971"/>
            <a:ext cx="1" cy="751407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47" name="Straight Arrow Connector 13">
            <a:extLst>
              <a:ext uri="{FF2B5EF4-FFF2-40B4-BE49-F238E27FC236}">
                <a16:creationId xmlns:a16="http://schemas.microsoft.com/office/drawing/2014/main" id="{E1BD70FC-59C7-434A-980F-DF038520C05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70827" y="2728371"/>
            <a:ext cx="1" cy="713307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48" name="Straight Arrow Connector 13">
            <a:extLst>
              <a:ext uri="{FF2B5EF4-FFF2-40B4-BE49-F238E27FC236}">
                <a16:creationId xmlns:a16="http://schemas.microsoft.com/office/drawing/2014/main" id="{5159A88C-6F9C-5844-8AC2-81DC1FDA779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16472" y="2423570"/>
            <a:ext cx="1" cy="760932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48F3B13-4E30-3E4A-A76F-36091AA4748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98957" y="1831952"/>
            <a:ext cx="2947211" cy="2379662"/>
          </a:xfrm>
          <a:prstGeom prst="straightConnector1">
            <a:avLst/>
          </a:prstGeom>
          <a:noFill/>
          <a:ln w="44450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</p:cxnSp>
      <p:cxnSp>
        <p:nvCxnSpPr>
          <p:cNvPr id="50" name="Straight Arrow Connector 13">
            <a:extLst>
              <a:ext uri="{FF2B5EF4-FFF2-40B4-BE49-F238E27FC236}">
                <a16:creationId xmlns:a16="http://schemas.microsoft.com/office/drawing/2014/main" id="{75A72416-02C9-7B4D-A349-75E8353035F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23714" y="2194970"/>
            <a:ext cx="1" cy="756170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51" name="Straight Arrow Connector 6">
            <a:extLst>
              <a:ext uri="{FF2B5EF4-FFF2-40B4-BE49-F238E27FC236}">
                <a16:creationId xmlns:a16="http://schemas.microsoft.com/office/drawing/2014/main" id="{642D26A9-8D0C-D947-98C4-2F3983C9DA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26657" y="2079602"/>
            <a:ext cx="5486400" cy="4343400"/>
          </a:xfrm>
          <a:prstGeom prst="straightConnector1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52" name="TextBox 12">
            <a:extLst>
              <a:ext uri="{FF2B5EF4-FFF2-40B4-BE49-F238E27FC236}">
                <a16:creationId xmlns:a16="http://schemas.microsoft.com/office/drawing/2014/main" id="{8C75DB8D-A6F4-1B45-AFB4-C68971C2E010}"/>
              </a:ext>
            </a:extLst>
          </p:cNvPr>
          <p:cNvSpPr txBox="1">
            <a:spLocks noChangeArrowheads="1"/>
          </p:cNvSpPr>
          <p:nvPr/>
        </p:nvSpPr>
        <p:spPr bwMode="auto">
          <a:xfrm rot="19292503">
            <a:off x="3504932" y="2626867"/>
            <a:ext cx="3540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Century Gothic" pitchFamily="34" charset="0"/>
                <a:ea typeface="ＭＳ Ｐゴシック"/>
              </a:rPr>
              <a:t>Your Leadership Skills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92669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Your Critical/Coaching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7780121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Your Critical/Coaching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99DE4-BC24-404F-A592-68675490733D}"/>
              </a:ext>
            </a:extLst>
          </p:cNvPr>
          <p:cNvSpPr txBox="1"/>
          <p:nvPr/>
        </p:nvSpPr>
        <p:spPr>
          <a:xfrm>
            <a:off x="-55387" y="2136338"/>
            <a:ext cx="100621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4142F"/>
                </a:solidFill>
                <a:latin typeface="Century Gothic" panose="020B0502020202020204" pitchFamily="34" charset="0"/>
              </a:rPr>
              <a:t>TRANSACTIONAL</a:t>
            </a:r>
            <a:r>
              <a:rPr lang="en-US" sz="5400" b="1" dirty="0">
                <a:latin typeface="Century Gothic" panose="020B0502020202020204" pitchFamily="34" charset="0"/>
              </a:rPr>
              <a:t> Coaching</a:t>
            </a:r>
          </a:p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versus</a:t>
            </a:r>
          </a:p>
          <a:p>
            <a:pPr algn="ctr"/>
            <a:r>
              <a:rPr lang="en-US" sz="5400" b="1" dirty="0">
                <a:solidFill>
                  <a:srgbClr val="E4142F"/>
                </a:solidFill>
                <a:latin typeface="Century Gothic" panose="020B0502020202020204" pitchFamily="34" charset="0"/>
              </a:rPr>
              <a:t>PROJECTION</a:t>
            </a:r>
            <a:r>
              <a:rPr lang="en-US" sz="5400" b="1" dirty="0">
                <a:latin typeface="Century Gothic" panose="020B0502020202020204" pitchFamily="34" charset="0"/>
              </a:rPr>
              <a:t> Coaching</a:t>
            </a:r>
          </a:p>
        </p:txBody>
      </p:sp>
    </p:spTree>
    <p:extLst>
      <p:ext uri="{BB962C8B-B14F-4D97-AF65-F5344CB8AC3E}">
        <p14:creationId xmlns:p14="http://schemas.microsoft.com/office/powerpoint/2010/main" val="1952792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Your Critical/Coaching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99DE4-BC24-404F-A592-68675490733D}"/>
              </a:ext>
            </a:extLst>
          </p:cNvPr>
          <p:cNvSpPr txBox="1"/>
          <p:nvPr/>
        </p:nvSpPr>
        <p:spPr>
          <a:xfrm>
            <a:off x="-55387" y="2136338"/>
            <a:ext cx="10062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4142F"/>
                </a:solidFill>
                <a:latin typeface="Century Gothic" panose="020B0502020202020204" pitchFamily="34" charset="0"/>
              </a:rPr>
              <a:t>TRANSACTIONAL</a:t>
            </a:r>
            <a:r>
              <a:rPr lang="en-US" sz="5400" b="1" dirty="0">
                <a:latin typeface="Century Gothic" panose="020B0502020202020204" pitchFamily="34" charset="0"/>
              </a:rPr>
              <a:t> Coaching</a:t>
            </a:r>
          </a:p>
        </p:txBody>
      </p:sp>
    </p:spTree>
    <p:extLst>
      <p:ext uri="{BB962C8B-B14F-4D97-AF65-F5344CB8AC3E}">
        <p14:creationId xmlns:p14="http://schemas.microsoft.com/office/powerpoint/2010/main" val="25581325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Your Critical/Coaching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99DE4-BC24-404F-A592-68675490733D}"/>
              </a:ext>
            </a:extLst>
          </p:cNvPr>
          <p:cNvSpPr txBox="1"/>
          <p:nvPr/>
        </p:nvSpPr>
        <p:spPr>
          <a:xfrm>
            <a:off x="367068" y="2136338"/>
            <a:ext cx="964624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4142F"/>
                </a:solidFill>
                <a:latin typeface="Century Gothic" panose="020B0502020202020204" pitchFamily="34" charset="0"/>
              </a:rPr>
              <a:t>PROJECTION</a:t>
            </a:r>
            <a:r>
              <a:rPr lang="en-US" sz="5400" b="1" dirty="0">
                <a:latin typeface="Century Gothic" panose="020B0502020202020204" pitchFamily="34" charset="0"/>
              </a:rPr>
              <a:t> Coaching</a:t>
            </a:r>
          </a:p>
          <a:p>
            <a:pPr marL="914400" indent="-914400">
              <a:buAutoNum type="arabicPeriod"/>
            </a:pPr>
            <a:r>
              <a:rPr lang="en-US" sz="4000" b="1" dirty="0">
                <a:latin typeface="Century Gothic" panose="020B0502020202020204" pitchFamily="34" charset="0"/>
              </a:rPr>
              <a:t>What are your goals?</a:t>
            </a:r>
          </a:p>
          <a:p>
            <a:pPr marL="914400" indent="-914400">
              <a:buAutoNum type="arabicPeriod"/>
            </a:pPr>
            <a:r>
              <a:rPr lang="en-US" sz="4000" b="1" dirty="0">
                <a:latin typeface="Century Gothic" panose="020B0502020202020204" pitchFamily="34" charset="0"/>
              </a:rPr>
              <a:t>Do you think this behavior will get you there?</a:t>
            </a:r>
          </a:p>
          <a:p>
            <a:pPr marL="914400" indent="-914400">
              <a:buAutoNum type="arabicPeriod"/>
            </a:pPr>
            <a:r>
              <a:rPr lang="en-US" sz="4000" b="1" dirty="0">
                <a:latin typeface="Century Gothic" panose="020B0502020202020204" pitchFamily="34" charset="0"/>
              </a:rPr>
              <a:t>Let’s work on improving that.</a:t>
            </a:r>
          </a:p>
        </p:txBody>
      </p:sp>
    </p:spTree>
    <p:extLst>
      <p:ext uri="{BB962C8B-B14F-4D97-AF65-F5344CB8AC3E}">
        <p14:creationId xmlns:p14="http://schemas.microsoft.com/office/powerpoint/2010/main" val="2251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56660" y="1805355"/>
            <a:ext cx="93726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MULTI-TASKING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80895" y="2392066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/>
            <a:r>
              <a:rPr lang="en-US" sz="8800" b="1" dirty="0">
                <a:solidFill>
                  <a:srgbClr val="C00000"/>
                </a:solidFill>
              </a:rPr>
              <a:t>REAL OR NOT?</a:t>
            </a:r>
          </a:p>
        </p:txBody>
      </p:sp>
    </p:spTree>
    <p:extLst>
      <p:ext uri="{BB962C8B-B14F-4D97-AF65-F5344CB8AC3E}">
        <p14:creationId xmlns:p14="http://schemas.microsoft.com/office/powerpoint/2010/main" val="1472028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73655" y="58703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8800" dirty="0">
                <a:solidFill>
                  <a:srgbClr val="C00000"/>
                </a:solidFill>
              </a:rPr>
              <a:t>Helping yourself and your boss </a:t>
            </a:r>
          </a:p>
          <a:p>
            <a:pPr algn="ctr"/>
            <a:r>
              <a:rPr lang="en-US" sz="8800" dirty="0">
                <a:solidFill>
                  <a:srgbClr val="C00000"/>
                </a:solidFill>
              </a:rPr>
              <a:t>to be a great single-tasker.</a:t>
            </a:r>
          </a:p>
        </p:txBody>
      </p:sp>
    </p:spTree>
    <p:extLst>
      <p:ext uri="{BB962C8B-B14F-4D97-AF65-F5344CB8AC3E}">
        <p14:creationId xmlns:p14="http://schemas.microsoft.com/office/powerpoint/2010/main" val="10289623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5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>
              <a:solidFill>
                <a:srgbClr val="C00000"/>
              </a:solidFill>
            </a:endParaRP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4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>
              <a:solidFill>
                <a:srgbClr val="C00000"/>
              </a:solidFill>
            </a:endParaRP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3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>
              <a:solidFill>
                <a:srgbClr val="C00000"/>
              </a:solidFill>
            </a:endParaRP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2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>
              <a:solidFill>
                <a:srgbClr val="C00000"/>
              </a:solidFill>
            </a:endParaRP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1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sz="2400" i="1" dirty="0">
              <a:solidFill>
                <a:srgbClr val="C00000"/>
              </a:solidFill>
            </a:endParaRP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8107" y="6172200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Page 17 in your</a:t>
            </a:r>
          </a:p>
          <a:p>
            <a:pPr algn="ctr"/>
            <a:r>
              <a:rPr lang="en-US" sz="1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notebook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8937970" y="6117350"/>
            <a:ext cx="1613010" cy="6144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3350385" y="471815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cap="small" baseline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6000" b="1" dirty="0"/>
              <a:t>5  ZONES</a:t>
            </a:r>
          </a:p>
        </p:txBody>
      </p:sp>
    </p:spTree>
    <p:extLst>
      <p:ext uri="{BB962C8B-B14F-4D97-AF65-F5344CB8AC3E}">
        <p14:creationId xmlns:p14="http://schemas.microsoft.com/office/powerpoint/2010/main" val="291981711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 idx="4294967295"/>
          </p:nvPr>
        </p:nvSpPr>
        <p:spPr>
          <a:xfrm>
            <a:off x="3330840" y="471815"/>
            <a:ext cx="7239000" cy="1143000"/>
          </a:xfrm>
        </p:spPr>
        <p:txBody>
          <a:bodyPr/>
          <a:lstStyle/>
          <a:p>
            <a:r>
              <a:rPr lang="en-US" sz="6000" b="1" dirty="0"/>
              <a:t>5  ZONES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marL="3886200" lvl="1" indent="-3886200">
              <a:buNone/>
              <a:tabLst>
                <a:tab pos="3886200" algn="l"/>
              </a:tabLst>
            </a:pPr>
            <a:r>
              <a:rPr lang="en-US" sz="3000" b="1" i="1" dirty="0">
                <a:solidFill>
                  <a:srgbClr val="C00000"/>
                </a:solidFill>
              </a:rPr>
              <a:t>5</a:t>
            </a:r>
            <a:r>
              <a:rPr lang="en-US" b="1" i="1" dirty="0"/>
              <a:t>     DEEP DIVE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/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4</a:t>
            </a:r>
            <a:r>
              <a:rPr lang="en-US" b="1" i="1" dirty="0"/>
              <a:t>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MULTI-TASK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/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3</a:t>
            </a:r>
            <a:r>
              <a:rPr lang="en-US" b="1" i="1" dirty="0"/>
              <a:t>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/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2</a:t>
            </a:r>
            <a:r>
              <a:rPr lang="en-US" b="1" i="1" dirty="0"/>
              <a:t>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b="1" i="1" dirty="0"/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b="1" i="1" dirty="0">
                <a:solidFill>
                  <a:srgbClr val="C00000"/>
                </a:solidFill>
              </a:rPr>
              <a:t>1</a:t>
            </a:r>
            <a:r>
              <a:rPr lang="en-US" b="1" i="1" dirty="0"/>
              <a:t> 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REFRESH AND REPLENISH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sz="2400" i="1" dirty="0"/>
          </a:p>
          <a:p>
            <a:pPr marL="3886200" lvl="1" indent="-3886200">
              <a:buNone/>
              <a:tabLst>
                <a:tab pos="3886200" algn="l"/>
              </a:tabLst>
            </a:pPr>
            <a:endParaRPr lang="en-US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9018107" y="6172200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Page 17 in your</a:t>
            </a:r>
          </a:p>
          <a:p>
            <a:pPr algn="ctr"/>
            <a:r>
              <a:rPr lang="en-US" sz="1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notebook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8937970" y="6117350"/>
            <a:ext cx="1613010" cy="6144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43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640685" y="104789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cap="sm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Starting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7200" kern="0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&amp;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Stopping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1755" y="2790638"/>
            <a:ext cx="81418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In light of what you’ve just heard about </a:t>
            </a:r>
            <a:r>
              <a:rPr lang="en-US" sz="36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YOUR LEADERSHIP STYLE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, what are some things you need to either </a:t>
            </a:r>
            <a:r>
              <a:rPr lang="en-US" sz="3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STOP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 or </a:t>
            </a:r>
            <a:r>
              <a:rPr lang="en-US" sz="3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START</a:t>
            </a:r>
            <a:r>
              <a:rPr lang="en-US" sz="3600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doing?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endParaRPr lang="en-US" sz="36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9666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063139" y="1892801"/>
            <a:ext cx="7757812" cy="234270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4.  BEING A TRUST DRIVER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045" y="89427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193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672EA2-26B8-6A43-98C9-E001922C91E0}"/>
              </a:ext>
            </a:extLst>
          </p:cNvPr>
          <p:cNvSpPr/>
          <p:nvPr/>
        </p:nvSpPr>
        <p:spPr>
          <a:xfrm>
            <a:off x="872920" y="932675"/>
            <a:ext cx="8103455" cy="553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977" b="7766"/>
          <a:stretch/>
        </p:blipFill>
        <p:spPr>
          <a:xfrm>
            <a:off x="1026540" y="2118384"/>
            <a:ext cx="8102600" cy="4882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993" y="-71057"/>
            <a:ext cx="8833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What To Mentor?</a:t>
            </a:r>
          </a:p>
        </p:txBody>
      </p:sp>
    </p:spTree>
    <p:extLst>
      <p:ext uri="{BB962C8B-B14F-4D97-AF65-F5344CB8AC3E}">
        <p14:creationId xmlns:p14="http://schemas.microsoft.com/office/powerpoint/2010/main" val="15943139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063139" y="1892801"/>
            <a:ext cx="7757812" cy="234270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4.  BEING A TRUST DRIVER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045" y="89427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4C1A2-57BA-E047-8759-A3BA1CDE956C}"/>
              </a:ext>
            </a:extLst>
          </p:cNvPr>
          <p:cNvSpPr txBox="1"/>
          <p:nvPr/>
        </p:nvSpPr>
        <p:spPr>
          <a:xfrm>
            <a:off x="1293571" y="4532755"/>
            <a:ext cx="7527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entury Gothic"/>
                <a:cs typeface="Century Gothic"/>
              </a:rPr>
              <a:t>WHY IS IT IMPORTANT?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8853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Discipline: </a:t>
            </a:r>
            <a:r>
              <a:rPr lang="en-US" sz="4800" spc="300" dirty="0"/>
              <a:t> </a:t>
            </a:r>
            <a:r>
              <a:rPr lang="en-US" sz="4800" b="1" spc="300" dirty="0"/>
              <a:t>TRUST</a:t>
            </a:r>
            <a:endParaRPr lang="en-US" sz="4800" b="1" spc="3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3350" y="1981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LEARN THE POWER OF </a:t>
            </a:r>
            <a:r>
              <a:rPr lang="en-US" sz="40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BLIND TRUST</a:t>
            </a:r>
          </a:p>
        </p:txBody>
      </p:sp>
      <p:sp>
        <p:nvSpPr>
          <p:cNvPr id="38" name="Magnetic Disk 37"/>
          <p:cNvSpPr/>
          <p:nvPr/>
        </p:nvSpPr>
        <p:spPr>
          <a:xfrm>
            <a:off x="2703550" y="3048000"/>
            <a:ext cx="2362200" cy="2971800"/>
          </a:xfrm>
          <a:prstGeom prst="flowChartMagneticDisk">
            <a:avLst/>
          </a:prstGeom>
          <a:solidFill>
            <a:srgbClr val="C0000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BF151C"/>
              </a:solidFill>
              <a:latin typeface="Calibri"/>
            </a:endParaRPr>
          </a:p>
        </p:txBody>
      </p:sp>
      <p:sp>
        <p:nvSpPr>
          <p:cNvPr id="39" name="Magnetic Disk 38"/>
          <p:cNvSpPr/>
          <p:nvPr/>
        </p:nvSpPr>
        <p:spPr>
          <a:xfrm>
            <a:off x="5446750" y="3048000"/>
            <a:ext cx="2362200" cy="2971800"/>
          </a:xfrm>
          <a:prstGeom prst="flowChartMagneticDisk">
            <a:avLst/>
          </a:prstGeom>
          <a:solidFill>
            <a:srgbClr val="C0000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BF151C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0355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I KNOW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4675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I HEARD</a:t>
            </a: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Discipline: </a:t>
            </a:r>
            <a:r>
              <a:rPr lang="en-US" sz="4800" spc="300" dirty="0"/>
              <a:t> </a:t>
            </a:r>
            <a:r>
              <a:rPr lang="en-US" sz="4800" b="1" spc="300" dirty="0"/>
              <a:t>TRUST</a:t>
            </a:r>
            <a:endParaRPr lang="en-US" sz="4800" b="1" spc="3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3350" y="1981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LEARN THE POWER OF </a:t>
            </a:r>
            <a:r>
              <a:rPr lang="en-US" sz="40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BLIND TRUST</a:t>
            </a:r>
          </a:p>
        </p:txBody>
      </p:sp>
      <p:sp>
        <p:nvSpPr>
          <p:cNvPr id="38" name="Magnetic Disk 37"/>
          <p:cNvSpPr/>
          <p:nvPr/>
        </p:nvSpPr>
        <p:spPr>
          <a:xfrm>
            <a:off x="2703550" y="3048000"/>
            <a:ext cx="2362200" cy="2971800"/>
          </a:xfrm>
          <a:prstGeom prst="flowChartMagneticDisk">
            <a:avLst/>
          </a:prstGeom>
          <a:solidFill>
            <a:srgbClr val="C0000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BF151C"/>
              </a:solidFill>
              <a:latin typeface="Calibri"/>
            </a:endParaRPr>
          </a:p>
        </p:txBody>
      </p:sp>
      <p:sp>
        <p:nvSpPr>
          <p:cNvPr id="39" name="Magnetic Disk 38"/>
          <p:cNvSpPr/>
          <p:nvPr/>
        </p:nvSpPr>
        <p:spPr>
          <a:xfrm>
            <a:off x="5446750" y="3048000"/>
            <a:ext cx="2362200" cy="2971800"/>
          </a:xfrm>
          <a:prstGeom prst="flowChartMagneticDisk">
            <a:avLst/>
          </a:prstGeom>
          <a:solidFill>
            <a:srgbClr val="C0000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BF151C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0355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I KNOW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4675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I HEARD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0664D1-62A2-1A4C-99C2-E9C2D2540C11}"/>
              </a:ext>
            </a:extLst>
          </p:cNvPr>
          <p:cNvSpPr/>
          <p:nvPr/>
        </p:nvSpPr>
        <p:spPr>
          <a:xfrm>
            <a:off x="3906915" y="4038600"/>
            <a:ext cx="2667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dirty="0">
              <a:solidFill>
                <a:srgbClr val="BF15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AC0E7-A953-4D48-9F40-F6B2F8C23B3D}"/>
              </a:ext>
            </a:extLst>
          </p:cNvPr>
          <p:cNvSpPr txBox="1"/>
          <p:nvPr/>
        </p:nvSpPr>
        <p:spPr>
          <a:xfrm>
            <a:off x="3906914" y="4197100"/>
            <a:ext cx="249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200" b="1" dirty="0">
                <a:solidFill>
                  <a:srgbClr val="D54932"/>
                </a:solidFill>
                <a:latin typeface="Arial" charset="0"/>
                <a:ea typeface="+mn-ea"/>
                <a:cs typeface="Arial" charset="0"/>
              </a:rPr>
              <a:t>MISSING KNOWLEDGE</a:t>
            </a:r>
          </a:p>
        </p:txBody>
      </p:sp>
    </p:spTree>
    <p:extLst>
      <p:ext uri="{BB962C8B-B14F-4D97-AF65-F5344CB8AC3E}">
        <p14:creationId xmlns:p14="http://schemas.microsoft.com/office/powerpoint/2010/main" val="9294240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Discipline: </a:t>
            </a:r>
            <a:r>
              <a:rPr lang="en-US" sz="4800" spc="300" dirty="0"/>
              <a:t> </a:t>
            </a:r>
            <a:r>
              <a:rPr lang="en-US" sz="4800" b="1" spc="300" dirty="0"/>
              <a:t>TRUST</a:t>
            </a:r>
            <a:endParaRPr lang="en-US" sz="4800" b="1" spc="3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3350" y="19812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LEARN THE POWER OF </a:t>
            </a:r>
            <a:r>
              <a:rPr lang="en-US" sz="40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BLIND TRUST</a:t>
            </a:r>
          </a:p>
        </p:txBody>
      </p:sp>
      <p:sp>
        <p:nvSpPr>
          <p:cNvPr id="38" name="Magnetic Disk 37"/>
          <p:cNvSpPr/>
          <p:nvPr/>
        </p:nvSpPr>
        <p:spPr>
          <a:xfrm>
            <a:off x="2703550" y="3048000"/>
            <a:ext cx="2362200" cy="2971800"/>
          </a:xfrm>
          <a:prstGeom prst="flowChartMagneticDisk">
            <a:avLst/>
          </a:prstGeom>
          <a:solidFill>
            <a:srgbClr val="C0000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BF151C"/>
              </a:solidFill>
              <a:latin typeface="Calibri"/>
            </a:endParaRPr>
          </a:p>
        </p:txBody>
      </p:sp>
      <p:sp>
        <p:nvSpPr>
          <p:cNvPr id="39" name="Magnetic Disk 38"/>
          <p:cNvSpPr/>
          <p:nvPr/>
        </p:nvSpPr>
        <p:spPr>
          <a:xfrm>
            <a:off x="5446750" y="3048000"/>
            <a:ext cx="2362200" cy="2971800"/>
          </a:xfrm>
          <a:prstGeom prst="flowChartMagneticDisk">
            <a:avLst/>
          </a:prstGeom>
          <a:solidFill>
            <a:srgbClr val="C00000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BF151C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0355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I KNOW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46750" y="541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I HEARD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0664D1-62A2-1A4C-99C2-E9C2D2540C11}"/>
              </a:ext>
            </a:extLst>
          </p:cNvPr>
          <p:cNvSpPr/>
          <p:nvPr/>
        </p:nvSpPr>
        <p:spPr>
          <a:xfrm>
            <a:off x="3906915" y="4038600"/>
            <a:ext cx="2667000" cy="1143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 dirty="0">
              <a:solidFill>
                <a:srgbClr val="BF15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9A1F2B-ECE0-2845-9833-3FFC136A35EC}"/>
              </a:ext>
            </a:extLst>
          </p:cNvPr>
          <p:cNvSpPr txBox="1"/>
          <p:nvPr/>
        </p:nvSpPr>
        <p:spPr>
          <a:xfrm>
            <a:off x="4252560" y="4158695"/>
            <a:ext cx="1905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600" b="1" dirty="0">
                <a:solidFill>
                  <a:srgbClr val="D54932"/>
                </a:solidFill>
                <a:latin typeface="Arial" charset="0"/>
                <a:ea typeface="+mn-ea"/>
                <a:cs typeface="Arial" charset="0"/>
              </a:rPr>
              <a:t>BLIND</a:t>
            </a:r>
          </a:p>
          <a:p>
            <a:pPr algn="ctr" eaLnBrk="1" hangingPunct="1"/>
            <a:r>
              <a:rPr lang="en-US" sz="2600" b="1" dirty="0">
                <a:solidFill>
                  <a:srgbClr val="D54932"/>
                </a:solidFill>
                <a:latin typeface="Arial" charset="0"/>
                <a:ea typeface="+mn-ea"/>
                <a:cs typeface="Arial" charset="0"/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6612765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BF151C"/>
                </a:solidFill>
              </a:rPr>
              <a:t>Discipline: </a:t>
            </a:r>
            <a:r>
              <a:rPr lang="en-US" sz="4800" spc="300" dirty="0">
                <a:solidFill>
                  <a:srgbClr val="BF151C"/>
                </a:solidFill>
              </a:rPr>
              <a:t> </a:t>
            </a:r>
            <a:r>
              <a:rPr lang="en-US" sz="4800" b="1" spc="300" dirty="0">
                <a:solidFill>
                  <a:srgbClr val="BF151C"/>
                </a:solidFill>
              </a:rPr>
              <a:t>TRUST</a:t>
            </a:r>
          </a:p>
        </p:txBody>
      </p:sp>
      <p:pic>
        <p:nvPicPr>
          <p:cNvPr id="10" name="Picture 9" descr="MISTA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525" y="2123230"/>
            <a:ext cx="4749800" cy="1714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1325" y="388657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800" dirty="0">
                <a:solidFill>
                  <a:srgbClr val="BF15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charset="0"/>
              </a:rPr>
              <a:t>Transparency is a key indicator of trust.</a:t>
            </a: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BF151C"/>
                </a:solidFill>
              </a:rPr>
              <a:t>Discipline: </a:t>
            </a:r>
            <a:r>
              <a:rPr lang="en-US" sz="4800" spc="300" dirty="0">
                <a:solidFill>
                  <a:srgbClr val="BF151C"/>
                </a:solidFill>
              </a:rPr>
              <a:t> </a:t>
            </a:r>
            <a:r>
              <a:rPr lang="en-US" sz="4800" b="1" spc="300" dirty="0">
                <a:solidFill>
                  <a:srgbClr val="BF151C"/>
                </a:solidFill>
              </a:rPr>
              <a:t>TRUST</a:t>
            </a:r>
          </a:p>
        </p:txBody>
      </p:sp>
      <p:pic>
        <p:nvPicPr>
          <p:cNvPr id="3" name="Picture 2" descr="Screen Shot 2016-02-11 at 7.45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1" r="52982" b="15218"/>
          <a:stretch/>
        </p:blipFill>
        <p:spPr>
          <a:xfrm>
            <a:off x="3023601" y="2148505"/>
            <a:ext cx="2762780" cy="3383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177220" y="2276850"/>
            <a:ext cx="2534730" cy="5376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7220" y="2200041"/>
            <a:ext cx="253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entury Gothic"/>
                <a:cs typeface="Century Gothic"/>
              </a:rPr>
              <a:t>We impress through our strengths.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788761" y="2276851"/>
            <a:ext cx="2957185" cy="4992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2842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BF151C"/>
                </a:solidFill>
              </a:rPr>
              <a:t>Discipline: </a:t>
            </a:r>
            <a:r>
              <a:rPr lang="en-US" sz="4800" spc="300" dirty="0">
                <a:solidFill>
                  <a:srgbClr val="BF151C"/>
                </a:solidFill>
              </a:rPr>
              <a:t> </a:t>
            </a:r>
            <a:r>
              <a:rPr lang="en-US" sz="4800" b="1" spc="300" dirty="0">
                <a:solidFill>
                  <a:srgbClr val="BF151C"/>
                </a:solidFill>
              </a:rPr>
              <a:t>TRUST</a:t>
            </a:r>
          </a:p>
        </p:txBody>
      </p:sp>
      <p:pic>
        <p:nvPicPr>
          <p:cNvPr id="3" name="Picture 2" descr="Screen Shot 2016-02-11 at 7.45.1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1" r="557" b="15218"/>
          <a:stretch/>
        </p:blipFill>
        <p:spPr>
          <a:xfrm>
            <a:off x="3023601" y="2148505"/>
            <a:ext cx="5843261" cy="3383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177220" y="2276850"/>
            <a:ext cx="2534730" cy="5376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7220" y="2200041"/>
            <a:ext cx="253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entury Gothic"/>
                <a:cs typeface="Century Gothic"/>
              </a:rPr>
              <a:t>We impress through our strengths.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788761" y="2276851"/>
            <a:ext cx="2957185" cy="4992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595" y="2200041"/>
            <a:ext cx="253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entury Gothic"/>
                <a:cs typeface="Century Gothic"/>
              </a:rPr>
              <a:t>We connect through our weaknesses</a:t>
            </a:r>
          </a:p>
        </p:txBody>
      </p:sp>
    </p:spTree>
    <p:extLst>
      <p:ext uri="{BB962C8B-B14F-4D97-AF65-F5344CB8AC3E}">
        <p14:creationId xmlns:p14="http://schemas.microsoft.com/office/powerpoint/2010/main" val="30702404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Lifelong Trust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110" y="1470345"/>
            <a:ext cx="82186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855D5D">
                    <a:lumMod val="50000"/>
                  </a:srgbClr>
                </a:solidFill>
                <a:latin typeface="Century Gothic" panose="020B0502020202020204" pitchFamily="34" charset="0"/>
              </a:rPr>
              <a:t>RELATIONSHIPS:</a:t>
            </a:r>
          </a:p>
          <a:p>
            <a:pPr algn="ctr"/>
            <a:endParaRPr lang="en-US" sz="5400" dirty="0">
              <a:solidFill>
                <a:srgbClr val="D5493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5400" b="1" i="1" dirty="0">
                <a:solidFill>
                  <a:srgbClr val="BF151C"/>
                </a:solidFill>
                <a:latin typeface="Century Gothic" panose="020B0502020202020204" pitchFamily="34" charset="0"/>
              </a:rPr>
              <a:t>Authentic</a:t>
            </a:r>
          </a:p>
          <a:p>
            <a:pPr algn="ctr"/>
            <a:r>
              <a:rPr lang="en-US" sz="5400" b="1" i="1" dirty="0">
                <a:solidFill>
                  <a:srgbClr val="BF151C"/>
                </a:solidFill>
                <a:latin typeface="Century Gothic" panose="020B0502020202020204" pitchFamily="34" charset="0"/>
              </a:rPr>
              <a:t>vs.</a:t>
            </a:r>
          </a:p>
          <a:p>
            <a:pPr algn="ctr"/>
            <a:r>
              <a:rPr lang="en-US" sz="5400" b="1" i="1" dirty="0">
                <a:solidFill>
                  <a:srgbClr val="BF151C"/>
                </a:solidFill>
                <a:latin typeface="Century Gothic" panose="020B0502020202020204" pitchFamily="34" charset="0"/>
              </a:rPr>
              <a:t>Transactional</a:t>
            </a:r>
          </a:p>
        </p:txBody>
      </p:sp>
    </p:spTree>
    <p:extLst>
      <p:ext uri="{BB962C8B-B14F-4D97-AF65-F5344CB8AC3E}">
        <p14:creationId xmlns:p14="http://schemas.microsoft.com/office/powerpoint/2010/main" val="21017568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</p:spTree>
    <p:extLst>
      <p:ext uri="{BB962C8B-B14F-4D97-AF65-F5344CB8AC3E}">
        <p14:creationId xmlns:p14="http://schemas.microsoft.com/office/powerpoint/2010/main" val="332627220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  <p:pic>
        <p:nvPicPr>
          <p:cNvPr id="3" name="Picture 2" descr="BLUE 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5" y="2548735"/>
            <a:ext cx="863600" cy="1721769"/>
          </a:xfrm>
          <a:prstGeom prst="rect">
            <a:avLst/>
          </a:prstGeom>
        </p:spPr>
      </p:pic>
      <p:pic>
        <p:nvPicPr>
          <p:cNvPr id="4" name="Picture 3" descr="RED 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5" y="2548734"/>
            <a:ext cx="19558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41065" y="3386934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3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4F8181-613E-6845-9DEE-7BC3DFBAB1AF}"/>
              </a:ext>
            </a:extLst>
          </p:cNvPr>
          <p:cNvSpPr/>
          <p:nvPr/>
        </p:nvSpPr>
        <p:spPr>
          <a:xfrm>
            <a:off x="872920" y="932675"/>
            <a:ext cx="8103455" cy="553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977" b="7766"/>
          <a:stretch/>
        </p:blipFill>
        <p:spPr>
          <a:xfrm>
            <a:off x="1026540" y="2123230"/>
            <a:ext cx="8102600" cy="4882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3725" y="4041602"/>
            <a:ext cx="2227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Doing their job.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993" y="-71057"/>
            <a:ext cx="883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What To Mentor?</a:t>
            </a:r>
          </a:p>
          <a:p>
            <a:pPr algn="ctr"/>
            <a:r>
              <a:rPr lang="en-US" sz="2800" dirty="0">
                <a:latin typeface="Century Gothic"/>
                <a:cs typeface="Century Gothic"/>
              </a:rPr>
              <a:t>Employees just doing their job will not get them a pay raise or a promotion.</a:t>
            </a:r>
          </a:p>
        </p:txBody>
      </p:sp>
    </p:spTree>
    <p:extLst>
      <p:ext uri="{BB962C8B-B14F-4D97-AF65-F5344CB8AC3E}">
        <p14:creationId xmlns:p14="http://schemas.microsoft.com/office/powerpoint/2010/main" val="271358390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  <p:pic>
        <p:nvPicPr>
          <p:cNvPr id="3" name="Picture 2" descr="BLUE 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5" y="2548735"/>
            <a:ext cx="863600" cy="1721769"/>
          </a:xfrm>
          <a:prstGeom prst="rect">
            <a:avLst/>
          </a:prstGeom>
        </p:spPr>
      </p:pic>
      <p:pic>
        <p:nvPicPr>
          <p:cNvPr id="4" name="Picture 3" descr="RED 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5" y="2548734"/>
            <a:ext cx="19558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41065" y="3386934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4065" y="2777334"/>
            <a:ext cx="0" cy="1447800"/>
          </a:xfrm>
          <a:prstGeom prst="line">
            <a:avLst/>
          </a:prstGeom>
          <a:ln w="3746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60620" y="196961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BEHAVIOR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4280" y="438832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THE TRUST WALL</a:t>
            </a:r>
          </a:p>
        </p:txBody>
      </p:sp>
    </p:spTree>
    <p:extLst>
      <p:ext uri="{BB962C8B-B14F-4D97-AF65-F5344CB8AC3E}">
        <p14:creationId xmlns:p14="http://schemas.microsoft.com/office/powerpoint/2010/main" val="1175940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  <p:pic>
        <p:nvPicPr>
          <p:cNvPr id="3" name="Picture 2" descr="BLUE 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5" y="2548735"/>
            <a:ext cx="863600" cy="1721769"/>
          </a:xfrm>
          <a:prstGeom prst="rect">
            <a:avLst/>
          </a:prstGeom>
        </p:spPr>
      </p:pic>
      <p:pic>
        <p:nvPicPr>
          <p:cNvPr id="4" name="Picture 3" descr="RED 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5" y="2548734"/>
            <a:ext cx="19558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41065" y="3386934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4065" y="2777334"/>
            <a:ext cx="0" cy="1447800"/>
          </a:xfrm>
          <a:prstGeom prst="line">
            <a:avLst/>
          </a:prstGeom>
          <a:ln w="3746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36465" y="2015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TRUST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0620" y="196961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BEHAVIOR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FDF989-8BD5-F644-AC07-031098689CDD}"/>
              </a:ext>
            </a:extLst>
          </p:cNvPr>
          <p:cNvSpPr txBox="1"/>
          <p:nvPr/>
        </p:nvSpPr>
        <p:spPr>
          <a:xfrm>
            <a:off x="5174280" y="438832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THE TRUST WALL</a:t>
            </a:r>
          </a:p>
        </p:txBody>
      </p:sp>
    </p:spTree>
    <p:extLst>
      <p:ext uri="{BB962C8B-B14F-4D97-AF65-F5344CB8AC3E}">
        <p14:creationId xmlns:p14="http://schemas.microsoft.com/office/powerpoint/2010/main" val="13312985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  <p:pic>
        <p:nvPicPr>
          <p:cNvPr id="3" name="Picture 2" descr="BLUE 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5" y="2548735"/>
            <a:ext cx="863600" cy="1721769"/>
          </a:xfrm>
          <a:prstGeom prst="rect">
            <a:avLst/>
          </a:prstGeom>
        </p:spPr>
      </p:pic>
      <p:pic>
        <p:nvPicPr>
          <p:cNvPr id="4" name="Picture 3" descr="RED 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5" y="2548734"/>
            <a:ext cx="19558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41065" y="3386934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4065" y="2777334"/>
            <a:ext cx="0" cy="1447800"/>
          </a:xfrm>
          <a:prstGeom prst="line">
            <a:avLst/>
          </a:prstGeom>
          <a:ln w="3746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36465" y="2015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TRUST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0620" y="196961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BEHAVIOR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12" name="Curved Down Arrow 11"/>
          <p:cNvSpPr/>
          <p:nvPr/>
        </p:nvSpPr>
        <p:spPr>
          <a:xfrm>
            <a:off x="5632065" y="2548734"/>
            <a:ext cx="1600200" cy="609600"/>
          </a:xfrm>
          <a:prstGeom prst="curvedDownArrow">
            <a:avLst/>
          </a:prstGeom>
          <a:ln w="793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D54932"/>
              </a:solidFill>
              <a:latin typeface="Calibri"/>
              <a:ea typeface="ＭＳ Ｐゴシック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DF1290-E214-2946-9CB8-D0EC105FC539}"/>
              </a:ext>
            </a:extLst>
          </p:cNvPr>
          <p:cNvSpPr txBox="1"/>
          <p:nvPr/>
        </p:nvSpPr>
        <p:spPr>
          <a:xfrm>
            <a:off x="5174280" y="438832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THE TRUST WALL</a:t>
            </a:r>
          </a:p>
        </p:txBody>
      </p:sp>
    </p:spTree>
    <p:extLst>
      <p:ext uri="{BB962C8B-B14F-4D97-AF65-F5344CB8AC3E}">
        <p14:creationId xmlns:p14="http://schemas.microsoft.com/office/powerpoint/2010/main" val="3941384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  <p:pic>
        <p:nvPicPr>
          <p:cNvPr id="3" name="Picture 2" descr="BLUE 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5" y="2548735"/>
            <a:ext cx="863600" cy="1721769"/>
          </a:xfrm>
          <a:prstGeom prst="rect">
            <a:avLst/>
          </a:prstGeom>
        </p:spPr>
      </p:pic>
      <p:pic>
        <p:nvPicPr>
          <p:cNvPr id="4" name="Picture 3" descr="RED 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5" y="2548734"/>
            <a:ext cx="19558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41065" y="3386934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4065" y="2777334"/>
            <a:ext cx="0" cy="1447800"/>
          </a:xfrm>
          <a:prstGeom prst="line">
            <a:avLst/>
          </a:prstGeom>
          <a:ln w="3746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36465" y="2015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TRUST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0620" y="196961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BEHAVIOR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12" name="Curved Down Arrow 11"/>
          <p:cNvSpPr/>
          <p:nvPr/>
        </p:nvSpPr>
        <p:spPr>
          <a:xfrm>
            <a:off x="5632065" y="2548734"/>
            <a:ext cx="1600200" cy="609600"/>
          </a:xfrm>
          <a:prstGeom prst="curvedDownArrow">
            <a:avLst/>
          </a:prstGeom>
          <a:ln w="793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D54932"/>
              </a:solidFill>
              <a:latin typeface="Calibri"/>
              <a:ea typeface="ＭＳ Ｐゴシック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71F3E-C9E0-354C-9273-DE25F462625B}"/>
              </a:ext>
            </a:extLst>
          </p:cNvPr>
          <p:cNvSpPr txBox="1"/>
          <p:nvPr/>
        </p:nvSpPr>
        <p:spPr>
          <a:xfrm>
            <a:off x="5174280" y="438832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THE TRUST WALL</a:t>
            </a:r>
          </a:p>
        </p:txBody>
      </p:sp>
    </p:spTree>
    <p:extLst>
      <p:ext uri="{BB962C8B-B14F-4D97-AF65-F5344CB8AC3E}">
        <p14:creationId xmlns:p14="http://schemas.microsoft.com/office/powerpoint/2010/main" val="42411366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  <p:pic>
        <p:nvPicPr>
          <p:cNvPr id="3" name="Picture 2" descr="BLUE 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5" y="2548735"/>
            <a:ext cx="863600" cy="1721769"/>
          </a:xfrm>
          <a:prstGeom prst="rect">
            <a:avLst/>
          </a:prstGeom>
        </p:spPr>
      </p:pic>
      <p:pic>
        <p:nvPicPr>
          <p:cNvPr id="4" name="Picture 3" descr="RED 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5" y="2548734"/>
            <a:ext cx="19558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41065" y="3386934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4065" y="2777334"/>
            <a:ext cx="0" cy="1447800"/>
          </a:xfrm>
          <a:prstGeom prst="line">
            <a:avLst/>
          </a:prstGeom>
          <a:ln w="3746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36465" y="2015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TRUST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4780" y="3544214"/>
            <a:ext cx="49804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CHARACTER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COMPETENCE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D54932"/>
                </a:solidFill>
                <a:latin typeface="Century Gothic" panose="020B0502020202020204" pitchFamily="34" charset="0"/>
              </a:rPr>
              <a:t>CONSISTENCY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0620" y="196961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BEHAVIOR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12" name="Curved Down Arrow 11"/>
          <p:cNvSpPr/>
          <p:nvPr/>
        </p:nvSpPr>
        <p:spPr>
          <a:xfrm>
            <a:off x="5632065" y="2548734"/>
            <a:ext cx="1600200" cy="609600"/>
          </a:xfrm>
          <a:prstGeom prst="curvedDownArrow">
            <a:avLst/>
          </a:prstGeom>
          <a:ln w="793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D54932"/>
              </a:solidFill>
              <a:latin typeface="Calibri"/>
              <a:ea typeface="ＭＳ Ｐゴシック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C839E-3DA2-BB4E-831A-DE8D53838146}"/>
              </a:ext>
            </a:extLst>
          </p:cNvPr>
          <p:cNvSpPr txBox="1"/>
          <p:nvPr/>
        </p:nvSpPr>
        <p:spPr>
          <a:xfrm>
            <a:off x="5174280" y="438832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THE TRUST WALL</a:t>
            </a:r>
          </a:p>
        </p:txBody>
      </p:sp>
    </p:spTree>
    <p:extLst>
      <p:ext uri="{BB962C8B-B14F-4D97-AF65-F5344CB8AC3E}">
        <p14:creationId xmlns:p14="http://schemas.microsoft.com/office/powerpoint/2010/main" val="39123706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Building Trust </a:t>
            </a:r>
          </a:p>
        </p:txBody>
      </p:sp>
      <p:pic>
        <p:nvPicPr>
          <p:cNvPr id="3" name="Picture 2" descr="BLUE STI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5" y="2548735"/>
            <a:ext cx="863600" cy="1721769"/>
          </a:xfrm>
          <a:prstGeom prst="rect">
            <a:avLst/>
          </a:prstGeom>
        </p:spPr>
      </p:pic>
      <p:pic>
        <p:nvPicPr>
          <p:cNvPr id="4" name="Picture 3" descr="RED 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65" y="2548734"/>
            <a:ext cx="1955800" cy="1955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41065" y="3386934"/>
            <a:ext cx="6781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4065" y="2777334"/>
            <a:ext cx="0" cy="1447800"/>
          </a:xfrm>
          <a:prstGeom prst="line">
            <a:avLst/>
          </a:prstGeom>
          <a:ln w="3746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36465" y="201533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TRUST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4780" y="3544214"/>
            <a:ext cx="49804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CHARACTER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COMPETENCE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D54932"/>
                </a:solidFill>
                <a:latin typeface="Century Gothic" panose="020B0502020202020204" pitchFamily="34" charset="0"/>
              </a:rPr>
              <a:t>CONSISTENCY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0620" y="196961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BEHAVIOR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CHANGE</a:t>
            </a:r>
          </a:p>
        </p:txBody>
      </p:sp>
      <p:sp>
        <p:nvSpPr>
          <p:cNvPr id="12" name="Curved Down Arrow 11"/>
          <p:cNvSpPr/>
          <p:nvPr/>
        </p:nvSpPr>
        <p:spPr>
          <a:xfrm>
            <a:off x="5632065" y="2548734"/>
            <a:ext cx="1600200" cy="609600"/>
          </a:xfrm>
          <a:prstGeom prst="curvedDownArrow">
            <a:avLst/>
          </a:prstGeom>
          <a:ln w="79375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D54932"/>
              </a:solidFill>
              <a:latin typeface="Calibri"/>
              <a:ea typeface="ＭＳ Ｐゴシック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BD920-B284-F84E-8A82-2FF65FB74226}"/>
              </a:ext>
            </a:extLst>
          </p:cNvPr>
          <p:cNvSpPr txBox="1"/>
          <p:nvPr/>
        </p:nvSpPr>
        <p:spPr>
          <a:xfrm>
            <a:off x="5174280" y="438832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D54932"/>
                </a:solidFill>
                <a:latin typeface="Century Gothic" panose="020B0502020202020204" pitchFamily="34" charset="0"/>
              </a:rPr>
              <a:t>THE TRUST WALL</a:t>
            </a:r>
          </a:p>
        </p:txBody>
      </p:sp>
    </p:spTree>
    <p:extLst>
      <p:ext uri="{BB962C8B-B14F-4D97-AF65-F5344CB8AC3E}">
        <p14:creationId xmlns:p14="http://schemas.microsoft.com/office/powerpoint/2010/main" val="154722975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B25C0E-4EC9-DC44-8BBE-B43C2CC08272}"/>
              </a:ext>
            </a:extLst>
          </p:cNvPr>
          <p:cNvSpPr txBox="1"/>
          <p:nvPr/>
        </p:nvSpPr>
        <p:spPr>
          <a:xfrm>
            <a:off x="641543" y="20587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3200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40347E-3EC0-2B4B-A0DA-6C09FA4655C9}"/>
              </a:ext>
            </a:extLst>
          </p:cNvPr>
          <p:cNvSpPr/>
          <p:nvPr/>
        </p:nvSpPr>
        <p:spPr bwMode="auto">
          <a:xfrm>
            <a:off x="1822202" y="3160163"/>
            <a:ext cx="3302830" cy="960126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INCREASING YOUR CAPACITY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1AB0D60-F2A8-9D46-B239-C0DF969C0F80}"/>
              </a:ext>
            </a:extLst>
          </p:cNvPr>
          <p:cNvSpPr/>
          <p:nvPr/>
        </p:nvSpPr>
        <p:spPr bwMode="auto">
          <a:xfrm>
            <a:off x="5893133" y="4542744"/>
            <a:ext cx="2880375" cy="844911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BEING A TRUST DRIVER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7D1505A-EA20-5F42-BC5F-C117F35C2792}"/>
              </a:ext>
            </a:extLst>
          </p:cNvPr>
          <p:cNvSpPr/>
          <p:nvPr/>
        </p:nvSpPr>
        <p:spPr bwMode="auto">
          <a:xfrm>
            <a:off x="5893133" y="3160163"/>
            <a:ext cx="2880375" cy="998530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DRIVING THE RIGHT CULTURE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6C22C54-E859-404F-A393-E720C9C5726D}"/>
              </a:ext>
            </a:extLst>
          </p:cNvPr>
          <p:cNvSpPr/>
          <p:nvPr/>
        </p:nvSpPr>
        <p:spPr bwMode="auto">
          <a:xfrm>
            <a:off x="1822203" y="4504339"/>
            <a:ext cx="3302829" cy="88331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YOUR EMPLOYEES’ LEADERSHIP STYLE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1B9C1AC0-F2D5-2F4C-ADFA-4AD0F5533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F8FA26-7C1F-6343-9B06-5B63E64544B6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3196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6665" y="3283691"/>
            <a:ext cx="6067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/>
                <a:cs typeface="Century Gothic"/>
              </a:rPr>
              <a:t>THE GOAL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01F2E33-4329-4847-9D95-661A9E34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335" y="1991419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924405-94A4-FE4E-80B5-AFB4CC566F50}"/>
              </a:ext>
            </a:extLst>
          </p:cNvPr>
          <p:cNvSpPr/>
          <p:nvPr/>
        </p:nvSpPr>
        <p:spPr>
          <a:xfrm>
            <a:off x="757705" y="1406105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7909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The Accountability Index</a:t>
            </a:r>
            <a:br>
              <a:rPr lang="en-US" sz="4800" dirty="0"/>
            </a:br>
            <a:r>
              <a:rPr lang="en-US" sz="4800" dirty="0">
                <a:solidFill>
                  <a:srgbClr val="E4142F"/>
                </a:solidFill>
              </a:rPr>
              <a:t>THE GOAL OF YOUR MENTORING</a:t>
            </a:r>
            <a:endParaRPr lang="en-US" sz="4800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333780" y="2461418"/>
            <a:ext cx="10407754" cy="4221163"/>
          </a:xfrm>
        </p:spPr>
        <p:txBody>
          <a:bodyPr>
            <a:normAutofit/>
          </a:bodyPr>
          <a:lstStyle/>
          <a:p>
            <a:pPr marL="3886200" lvl="1" indent="-3886200">
              <a:buNone/>
              <a:tabLst>
                <a:tab pos="3886200" algn="l"/>
              </a:tabLst>
            </a:pPr>
            <a:r>
              <a:rPr lang="en-US" sz="2400" b="1" dirty="0"/>
              <a:t>Level 1 – Waiter</a:t>
            </a:r>
            <a:r>
              <a:rPr lang="en-US" sz="2400" dirty="0"/>
              <a:t>	</a:t>
            </a:r>
            <a:r>
              <a:rPr lang="en-US" sz="2400" i="1" dirty="0"/>
              <a:t>Do exactly what I’ve asked you to do.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sz="2400" b="1" dirty="0"/>
              <a:t>Level 2 – Researcher</a:t>
            </a:r>
            <a:r>
              <a:rPr lang="en-US" sz="2400" dirty="0"/>
              <a:t>	</a:t>
            </a:r>
            <a:r>
              <a:rPr lang="en-US" sz="2400" i="1" dirty="0"/>
              <a:t>Research the topic and report back.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sz="2400" b="1" dirty="0"/>
              <a:t>Level 3 – Recommender</a:t>
            </a:r>
            <a:r>
              <a:rPr lang="en-US" sz="2400" dirty="0"/>
              <a:t>	</a:t>
            </a:r>
            <a:r>
              <a:rPr lang="en-US" sz="2400" i="1" dirty="0"/>
              <a:t>Research the topic, outline the options and make a recommendation.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sz="2400" b="1" dirty="0"/>
              <a:t>Level 4 – Decider</a:t>
            </a:r>
            <a:r>
              <a:rPr lang="en-US" sz="2400" dirty="0"/>
              <a:t>	</a:t>
            </a:r>
            <a:r>
              <a:rPr lang="en-US" sz="2400" i="1" dirty="0"/>
              <a:t>Make a decision and then tell me what you did.</a:t>
            </a:r>
          </a:p>
          <a:p>
            <a:pPr marL="3886200" lvl="1" indent="-3886200">
              <a:buNone/>
              <a:tabLst>
                <a:tab pos="3886200" algn="l"/>
              </a:tabLst>
            </a:pPr>
            <a:r>
              <a:rPr lang="en-US" sz="2400" b="1" dirty="0"/>
              <a:t>Level 5 – Owner</a:t>
            </a:r>
            <a:r>
              <a:rPr lang="en-US" sz="2400" dirty="0"/>
              <a:t>	</a:t>
            </a:r>
            <a:r>
              <a:rPr lang="en-US" sz="2400" i="1" dirty="0"/>
              <a:t>Make whatever decision you think is best.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27275" y="4197100"/>
            <a:ext cx="381000" cy="4572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27275" y="4882900"/>
            <a:ext cx="381000" cy="45720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2D779D-B9CF-3A46-876E-38F32516D06C}"/>
              </a:ext>
            </a:extLst>
          </p:cNvPr>
          <p:cNvSpPr/>
          <p:nvPr/>
        </p:nvSpPr>
        <p:spPr>
          <a:xfrm>
            <a:off x="872920" y="932675"/>
            <a:ext cx="8103455" cy="553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2993" y="-71057"/>
            <a:ext cx="883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What To Mentor?</a:t>
            </a:r>
          </a:p>
          <a:p>
            <a:pPr algn="ctr"/>
            <a:r>
              <a:rPr lang="en-US" sz="2800" dirty="0">
                <a:latin typeface="Century Gothic"/>
                <a:cs typeface="Century Gothic"/>
              </a:rPr>
              <a:t>Employees just doing their job will not get them a pay raise or a promotion.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1726B8-F58F-8844-8A30-84A0C69641FE}"/>
              </a:ext>
            </a:extLst>
          </p:cNvPr>
          <p:cNvSpPr/>
          <p:nvPr/>
        </p:nvSpPr>
        <p:spPr>
          <a:xfrm>
            <a:off x="527275" y="1469540"/>
            <a:ext cx="8833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entury Gothic"/>
                <a:cs typeface="Century Gothic"/>
              </a:rPr>
              <a:t>How</a:t>
            </a:r>
            <a:r>
              <a:rPr lang="en-US" sz="3200" dirty="0">
                <a:latin typeface="Century Gothic"/>
                <a:cs typeface="Century Gothic"/>
              </a:rPr>
              <a:t> they do their job </a:t>
            </a:r>
            <a:r>
              <a:rPr lang="en-US" sz="3200" b="1" dirty="0">
                <a:latin typeface="Century Gothic"/>
                <a:cs typeface="Century Gothic"/>
              </a:rPr>
              <a:t>will.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F3293-F54F-B14F-9444-FE7348A03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7" b="7766"/>
          <a:stretch/>
        </p:blipFill>
        <p:spPr>
          <a:xfrm>
            <a:off x="1026540" y="2123230"/>
            <a:ext cx="8102600" cy="4882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40B734-FCEB-1647-BA76-4BE6AD141566}"/>
              </a:ext>
            </a:extLst>
          </p:cNvPr>
          <p:cNvSpPr txBox="1"/>
          <p:nvPr/>
        </p:nvSpPr>
        <p:spPr>
          <a:xfrm>
            <a:off x="4040905" y="3971515"/>
            <a:ext cx="2227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You doing your job.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53487-FA5F-0F4A-AB85-7D04A8341E50}"/>
              </a:ext>
            </a:extLst>
          </p:cNvPr>
          <p:cNvSpPr txBox="1"/>
          <p:nvPr/>
        </p:nvSpPr>
        <p:spPr>
          <a:xfrm>
            <a:off x="2159060" y="3280225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No Whining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9B775-B78A-B44D-AD83-CACA1BBE17AE}"/>
              </a:ext>
            </a:extLst>
          </p:cNvPr>
          <p:cNvSpPr txBox="1"/>
          <p:nvPr/>
        </p:nvSpPr>
        <p:spPr>
          <a:xfrm>
            <a:off x="3580045" y="2550530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Teamwork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76110-600A-1C4A-A6D7-637FEF010BDB}"/>
              </a:ext>
            </a:extLst>
          </p:cNvPr>
          <p:cNvSpPr txBox="1"/>
          <p:nvPr/>
        </p:nvSpPr>
        <p:spPr>
          <a:xfrm>
            <a:off x="5154650" y="2588935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Collaboration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FA4FF-022D-6E43-95B6-479FFC2CFBC3}"/>
              </a:ext>
            </a:extLst>
          </p:cNvPr>
          <p:cNvSpPr txBox="1"/>
          <p:nvPr/>
        </p:nvSpPr>
        <p:spPr>
          <a:xfrm>
            <a:off x="6998090" y="3241820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Driver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87D61B-1F85-0B4E-8CBE-204D8356336F}"/>
              </a:ext>
            </a:extLst>
          </p:cNvPr>
          <p:cNvSpPr txBox="1"/>
          <p:nvPr/>
        </p:nvSpPr>
        <p:spPr>
          <a:xfrm>
            <a:off x="1544581" y="4447093"/>
            <a:ext cx="234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Actively Engaged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80B3BC-4ED3-A549-B2F7-EC04EEF51579}"/>
              </a:ext>
            </a:extLst>
          </p:cNvPr>
          <p:cNvSpPr txBox="1"/>
          <p:nvPr/>
        </p:nvSpPr>
        <p:spPr>
          <a:xfrm>
            <a:off x="7151710" y="4547590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No Rumors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C6691-3E1F-1543-A207-71F7A860B31E}"/>
              </a:ext>
            </a:extLst>
          </p:cNvPr>
          <p:cNvSpPr txBox="1"/>
          <p:nvPr/>
        </p:nvSpPr>
        <p:spPr>
          <a:xfrm>
            <a:off x="2427895" y="5546120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Thinking Ahead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84AC1-F5C8-4D4A-B67F-AF7C3F299387}"/>
              </a:ext>
            </a:extLst>
          </p:cNvPr>
          <p:cNvSpPr txBox="1"/>
          <p:nvPr/>
        </p:nvSpPr>
        <p:spPr>
          <a:xfrm>
            <a:off x="6153180" y="5637648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Low Stress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1A7EFA-3220-B34D-923C-A13DDFEDB19B}"/>
              </a:ext>
            </a:extLst>
          </p:cNvPr>
          <p:cNvSpPr txBox="1"/>
          <p:nvPr/>
        </p:nvSpPr>
        <p:spPr>
          <a:xfrm>
            <a:off x="4309740" y="6098508"/>
            <a:ext cx="207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Century Gothic"/>
                <a:cs typeface="Century Gothic"/>
              </a:rPr>
              <a:t>Appreciative</a:t>
            </a:r>
          </a:p>
        </p:txBody>
      </p:sp>
    </p:spTree>
    <p:extLst>
      <p:ext uri="{BB962C8B-B14F-4D97-AF65-F5344CB8AC3E}">
        <p14:creationId xmlns:p14="http://schemas.microsoft.com/office/powerpoint/2010/main" val="3438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1543" y="20587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3200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822202" y="3160163"/>
            <a:ext cx="3302830" cy="960126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INCREASING YOUR CAPACITY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893133" y="4542744"/>
            <a:ext cx="2880375" cy="844911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BEING A TRUST DRIVER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93133" y="3160163"/>
            <a:ext cx="2880375" cy="998530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DRIVING THE RIGHT CULTURE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822203" y="4504339"/>
            <a:ext cx="3302829" cy="88331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YOUR EMPLOYEES’ LEADERSHIP STYLE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A86E003-C97C-994B-8DAD-6292E9DDB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9CCA5-FF48-2C40-9ED3-C24D85534852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62226FE3-3BD3-EB4D-85D2-2D9F4099E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-6585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75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49730" y="269060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3200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240337" y="3966670"/>
            <a:ext cx="6567255" cy="234270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1.  INCREASING YOUR CAPACITY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D780837E-9215-8C43-808E-6D0ECCD00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B27DB5-8989-634E-A08F-37B230AA9AE4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0196FB7-BCC2-FF44-A68A-375324582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-6585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333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0465" y="855865"/>
            <a:ext cx="10023704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Discipline:  YOUR </a:t>
            </a:r>
            <a:r>
              <a:rPr lang="en-US" sz="5400" b="1" dirty="0">
                <a:solidFill>
                  <a:schemeClr val="tx1"/>
                </a:solidFill>
              </a:rPr>
              <a:t>CAPACITY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-202420" y="2353660"/>
            <a:ext cx="10330944" cy="4221163"/>
          </a:xfrm>
        </p:spPr>
        <p:txBody>
          <a:bodyPr>
            <a:noAutofit/>
          </a:bodyPr>
          <a:lstStyle/>
          <a:p>
            <a:pPr lvl="1" algn="ctr">
              <a:buNone/>
            </a:pPr>
            <a:r>
              <a:rPr lang="en-US" sz="4400" dirty="0">
                <a:solidFill>
                  <a:srgbClr val="BF151C"/>
                </a:solidFill>
              </a:rPr>
              <a:t>If you could increase your capacity, what should you use this additional time to do?</a:t>
            </a: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-11826" y="2046420"/>
            <a:ext cx="9448800" cy="4221163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en-US" sz="3600" dirty="0">
                <a:solidFill>
                  <a:srgbClr val="BF151C"/>
                </a:solidFill>
              </a:rPr>
              <a:t>Increasing your capacity provides you with</a:t>
            </a:r>
          </a:p>
          <a:p>
            <a:pPr lvl="1">
              <a:buNone/>
            </a:pPr>
            <a:r>
              <a:rPr lang="en-US" sz="3600" dirty="0">
                <a:solidFill>
                  <a:srgbClr val="BF151C"/>
                </a:solidFill>
              </a:rPr>
              <a:t>additional time to:</a:t>
            </a:r>
          </a:p>
          <a:p>
            <a:pPr marL="2174875" lvl="1">
              <a:buFontTx/>
              <a:buChar char="•"/>
            </a:pPr>
            <a:r>
              <a:rPr lang="en-US" sz="3600" dirty="0">
                <a:solidFill>
                  <a:srgbClr val="BF151C"/>
                </a:solidFill>
              </a:rPr>
              <a:t>Be more strategic.</a:t>
            </a:r>
          </a:p>
          <a:p>
            <a:pPr marL="2174875" lvl="1">
              <a:buFontTx/>
              <a:buChar char="•"/>
            </a:pPr>
            <a:r>
              <a:rPr lang="en-US" sz="3600" dirty="0">
                <a:solidFill>
                  <a:srgbClr val="BF151C"/>
                </a:solidFill>
              </a:rPr>
              <a:t>Serve your boss.</a:t>
            </a:r>
          </a:p>
          <a:p>
            <a:pPr marL="2174875" lvl="1">
              <a:buFontTx/>
              <a:buChar char="•"/>
            </a:pPr>
            <a:r>
              <a:rPr lang="en-US" sz="3600" dirty="0">
                <a:solidFill>
                  <a:srgbClr val="BF151C"/>
                </a:solidFill>
              </a:rPr>
              <a:t>Serve your peers.</a:t>
            </a:r>
          </a:p>
          <a:p>
            <a:pPr marL="2174875" lvl="1">
              <a:buFontTx/>
              <a:buChar char="•"/>
            </a:pPr>
            <a:r>
              <a:rPr lang="en-US" sz="3600" dirty="0">
                <a:solidFill>
                  <a:srgbClr val="BF151C"/>
                </a:solidFill>
              </a:rPr>
              <a:t>Do your job.</a:t>
            </a:r>
          </a:p>
          <a:p>
            <a:pPr marL="2174875" lvl="1">
              <a:buFontTx/>
              <a:buChar char="•"/>
            </a:pPr>
            <a:r>
              <a:rPr lang="en-US" sz="3600" dirty="0">
                <a:solidFill>
                  <a:srgbClr val="BF151C"/>
                </a:solidFill>
              </a:rPr>
              <a:t>Serve EMPLOYEES.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8FADEA-C3CC-7346-80E9-962E66C92BF1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1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NKEY.jpg"/>
          <p:cNvPicPr>
            <a:picLocks noChangeAspect="1"/>
          </p:cNvPicPr>
          <p:nvPr/>
        </p:nvPicPr>
        <p:blipFill>
          <a:blip r:embed="rId2"/>
          <a:srcRect l="29868"/>
          <a:stretch>
            <a:fillRect/>
          </a:stretch>
        </p:blipFill>
        <p:spPr>
          <a:xfrm>
            <a:off x="373655" y="2209800"/>
            <a:ext cx="3041650" cy="2886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4055" y="2084825"/>
            <a:ext cx="586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When your employees talk to you, what do they do?</a:t>
            </a:r>
          </a:p>
          <a:p>
            <a:pPr eaLnBrk="1" hangingPunct="1"/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Leave monkeys on your back?</a:t>
            </a:r>
          </a:p>
          <a:p>
            <a:pPr eaLnBrk="1" hangingPunct="1">
              <a:buFontTx/>
              <a:buChar char="-"/>
            </a:pPr>
            <a:endParaRPr lang="en-US" dirty="0">
              <a:solidFill>
                <a:srgbClr val="BF151C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Add monkeys to your back?</a:t>
            </a:r>
          </a:p>
          <a:p>
            <a:pPr eaLnBrk="1" hangingPunct="1">
              <a:buFontTx/>
              <a:buChar char="-"/>
            </a:pPr>
            <a:endParaRPr lang="en-US" dirty="0">
              <a:solidFill>
                <a:srgbClr val="BF151C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Take monkeys off your back?</a:t>
            </a:r>
          </a:p>
          <a:p>
            <a:pPr eaLnBrk="1" hangingPunct="1">
              <a:buFontTx/>
              <a:buChar char="-"/>
            </a:pPr>
            <a:endParaRPr lang="en-US" dirty="0">
              <a:solidFill>
                <a:srgbClr val="BF151C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71AED3-3209-1142-9405-D7BC0DCFB5B6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NKEY.jpg"/>
          <p:cNvPicPr>
            <a:picLocks noChangeAspect="1"/>
          </p:cNvPicPr>
          <p:nvPr/>
        </p:nvPicPr>
        <p:blipFill>
          <a:blip r:embed="rId2"/>
          <a:srcRect l="29868"/>
          <a:stretch>
            <a:fillRect/>
          </a:stretch>
        </p:blipFill>
        <p:spPr>
          <a:xfrm>
            <a:off x="373655" y="2209800"/>
            <a:ext cx="3041650" cy="2886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4055" y="2084825"/>
            <a:ext cx="586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When your employees talk to you, what do they do?</a:t>
            </a:r>
          </a:p>
          <a:p>
            <a:pPr eaLnBrk="1" hangingPunct="1"/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Leave monkeys on your back?</a:t>
            </a:r>
          </a:p>
          <a:p>
            <a:pPr eaLnBrk="1" hangingPunct="1">
              <a:buFontTx/>
              <a:buChar char="-"/>
            </a:pPr>
            <a:endParaRPr lang="en-US" dirty="0">
              <a:solidFill>
                <a:srgbClr val="BF151C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Add monkeys to your back?</a:t>
            </a:r>
          </a:p>
          <a:p>
            <a:pPr eaLnBrk="1" hangingPunct="1">
              <a:buFontTx/>
              <a:buChar char="-"/>
            </a:pPr>
            <a:endParaRPr lang="en-US" dirty="0">
              <a:solidFill>
                <a:srgbClr val="BF151C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Take monkeys off your back?</a:t>
            </a:r>
          </a:p>
          <a:p>
            <a:pPr eaLnBrk="1" hangingPunct="1">
              <a:buFontTx/>
              <a:buChar char="-"/>
            </a:pPr>
            <a:endParaRPr lang="en-US" dirty="0">
              <a:solidFill>
                <a:srgbClr val="BF151C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922BD98A-895C-F24F-AD46-C9BE2114D221}"/>
              </a:ext>
            </a:extLst>
          </p:cNvPr>
          <p:cNvSpPr/>
          <p:nvPr/>
        </p:nvSpPr>
        <p:spPr>
          <a:xfrm>
            <a:off x="2946790" y="5434247"/>
            <a:ext cx="3886200" cy="1219200"/>
          </a:xfrm>
          <a:prstGeom prst="cloudCallout">
            <a:avLst>
              <a:gd name="adj1" fmla="val 31667"/>
              <a:gd name="adj2" fmla="val -793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</a:rPr>
              <a:t>Their Goal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55CEEF-92AA-6C40-BCEB-6D9C1DCD426D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4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E77E59-4F69-EE4F-AA87-5CA651D947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5500" y="855865"/>
            <a:ext cx="5146270" cy="5146270"/>
          </a:xfrm>
          <a:prstGeom prst="rect">
            <a:avLst/>
          </a:prstGeom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468649" y="4013977"/>
            <a:ext cx="7620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34A67-BDE3-0049-A43F-9CA1F9EF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2505FD-47BF-5E4A-B994-AE8CBD013813}"/>
              </a:ext>
            </a:extLst>
          </p:cNvPr>
          <p:cNvSpPr/>
          <p:nvPr/>
        </p:nvSpPr>
        <p:spPr>
          <a:xfrm>
            <a:off x="258440" y="3198570"/>
            <a:ext cx="104839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72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572C988-5BCF-664E-AD13-0F2745DAF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85384" y="2699305"/>
            <a:ext cx="7620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749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tch-witch_FX30.jpg"/>
          <p:cNvPicPr>
            <a:picLocks noChangeAspect="1"/>
          </p:cNvPicPr>
          <p:nvPr/>
        </p:nvPicPr>
        <p:blipFill>
          <a:blip r:embed="rId2"/>
          <a:srcRect l="28070" r="5263"/>
          <a:stretch>
            <a:fillRect/>
          </a:stretch>
        </p:blipFill>
        <p:spPr>
          <a:xfrm>
            <a:off x="1752600" y="2286000"/>
            <a:ext cx="2895600" cy="3257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6800" y="2743201"/>
            <a:ext cx="525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8000" dirty="0">
                <a:solidFill>
                  <a:srgbClr val="BF151C"/>
                </a:solidFill>
                <a:latin typeface="Arial" charset="0"/>
                <a:ea typeface="+mn-ea"/>
                <a:cs typeface="Arial" charset="0"/>
              </a:rPr>
              <a:t>THE WRENCH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A40242-826D-544B-BAAF-5125AB8A52C1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71450" y="2362201"/>
            <a:ext cx="8567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Think Ahead of your boss.</a:t>
            </a:r>
          </a:p>
          <a:p>
            <a:pPr algn="ctr" eaLnBrk="1" hangingPunct="1"/>
            <a:endParaRPr lang="en-US" sz="32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  <a:p>
            <a:pPr algn="ctr" eaLnBrk="1" hangingPunct="1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are some examples of how you can “think ahead of your boss”?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3671C-5401-324A-81FB-F6F716527FB5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4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71450" y="2362200"/>
            <a:ext cx="85679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4F4B4B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Think Ahead of your boss.</a:t>
            </a:r>
          </a:p>
          <a:p>
            <a:pPr algn="ctr" eaLnBrk="1" hangingPunct="1"/>
            <a:endParaRPr lang="en-US" sz="3200" b="1" dirty="0">
              <a:solidFill>
                <a:srgbClr val="4F4B4B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  <a:p>
            <a:pPr algn="ctr" eaLnBrk="1" hangingPunct="1"/>
            <a:r>
              <a:rPr lang="en-US" sz="3200" dirty="0">
                <a:solidFill>
                  <a:srgbClr val="4F4B4B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What are some examples of how you can “think ahead of your boss”?</a:t>
            </a:r>
          </a:p>
          <a:p>
            <a:pPr algn="ctr" eaLnBrk="1" hangingPunct="1"/>
            <a:endParaRPr lang="en-US" sz="3200" dirty="0">
              <a:solidFill>
                <a:srgbClr val="BF151C"/>
              </a:solidFill>
              <a:latin typeface="Century Gothic" panose="020B0502020202020204" pitchFamily="34" charset="0"/>
              <a:ea typeface="+mn-ea"/>
              <a:cs typeface="Arial" charset="0"/>
            </a:endParaRPr>
          </a:p>
          <a:p>
            <a:pPr algn="ctr" eaLnBrk="1" hangingPunct="1"/>
            <a:r>
              <a:rPr lang="en-US" sz="44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“WOW”</a:t>
            </a:r>
            <a:r>
              <a:rPr lang="en-US" sz="4400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 occurs in the details!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CCA6B9-22B3-834F-B3F2-A5A0E1AD9202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54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85" y="1739180"/>
            <a:ext cx="3840500" cy="3840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4F35B3-C005-184C-A4CD-61F3ABA59467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47525" y="204642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How does your boss absorb information?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D3B44D-B906-FF4B-B7C1-5C46B03E63B2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ST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95600"/>
            <a:ext cx="1828800" cy="2223436"/>
          </a:xfrm>
          <a:prstGeom prst="rect">
            <a:avLst/>
          </a:prstGeom>
        </p:spPr>
      </p:pic>
      <p:pic>
        <p:nvPicPr>
          <p:cNvPr id="7" name="Picture 6" descr="VISU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2819401"/>
            <a:ext cx="2514600" cy="2481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5334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Auditory Learner?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5334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Visual Learner?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0" y="35052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4000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VERSUS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19050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BF151C"/>
                </a:solidFill>
                <a:latin typeface="Century Gothic" panose="020B0502020202020204" pitchFamily="34" charset="0"/>
                <a:ea typeface="+mn-ea"/>
                <a:cs typeface="Arial" charset="0"/>
              </a:rPr>
              <a:t>How does your boss absorb information?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8700E1-7DF4-BE4A-9EF1-A6D0EAB77DF9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716860" y="0"/>
            <a:ext cx="5181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 dirty="0">
                <a:solidFill>
                  <a:srgbClr val="C00000"/>
                </a:solidFill>
                <a:latin typeface="Century Gothic" pitchFamily="34" charset="0"/>
                <a:ea typeface="ＭＳ Ｐゴシック" pitchFamily="34" charset="-128"/>
              </a:rPr>
              <a:t>EMPLOYEES</a:t>
            </a:r>
            <a:endParaRPr lang="en-US" sz="4800" dirty="0">
              <a:solidFill>
                <a:srgbClr val="C00000"/>
              </a:solidFill>
              <a:latin typeface="Century Gothic" pitchFamily="34" charset="0"/>
              <a:ea typeface="ＭＳ Ｐゴシック" pitchFamily="34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69260" y="914401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dirty="0">
                <a:solidFill>
                  <a:prstClr val="black"/>
                </a:solidFill>
                <a:latin typeface="Century Gothic" pitchFamily="34" charset="0"/>
                <a:ea typeface="ＭＳ Ｐゴシック" pitchFamily="1" charset="-128"/>
              </a:rPr>
              <a:t>Increasing your </a:t>
            </a:r>
            <a:r>
              <a:rPr lang="en-US" sz="4400" b="1" dirty="0">
                <a:solidFill>
                  <a:prstClr val="black"/>
                </a:solidFill>
                <a:latin typeface="Century Gothic" pitchFamily="34" charset="0"/>
                <a:ea typeface="ＭＳ Ｐゴシック" pitchFamily="1" charset="-128"/>
              </a:rPr>
              <a:t>CAPACITY</a:t>
            </a:r>
            <a:r>
              <a:rPr lang="en-US" sz="4400" dirty="0">
                <a:solidFill>
                  <a:prstClr val="black"/>
                </a:solidFill>
                <a:latin typeface="Century Gothic" pitchFamily="34" charset="0"/>
                <a:ea typeface="ＭＳ Ｐゴシック" pitchFamily="1" charset="-128"/>
              </a:rPr>
              <a:t>?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ea typeface="ＭＳ Ｐゴシック" pitchFamily="1" charset="-128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-125610" y="2286000"/>
            <a:ext cx="1231761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ＭＳ Ｐゴシック" pitchFamily="1" charset="-128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716860" y="76200"/>
            <a:ext cx="0" cy="213360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ＭＳ Ｐゴシック" pitchFamily="1" charset="-128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412060" y="990600"/>
            <a:ext cx="88392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ＭＳ Ｐゴシック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8135" y="2769692"/>
            <a:ext cx="8641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entury Gothic" panose="020B0502020202020204" pitchFamily="34" charset="0"/>
              </a:rPr>
              <a:t>Knowing how to provide</a:t>
            </a:r>
          </a:p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“Management Ready”</a:t>
            </a:r>
          </a:p>
          <a:p>
            <a:pPr algn="ctr"/>
            <a:r>
              <a:rPr lang="en-US" sz="5400" dirty="0">
                <a:latin typeface="Century Gothic" panose="020B0502020202020204" pitchFamily="34" charset="0"/>
              </a:rPr>
              <a:t>information creates additional capacity.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853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9300" y="1393535"/>
            <a:ext cx="864112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entury Gothic"/>
                <a:cs typeface="Century Gothic"/>
              </a:rPr>
              <a:t>WHAT IS MANAGEMENT READY?</a:t>
            </a:r>
          </a:p>
          <a:p>
            <a:pPr lvl="0" algn="just"/>
            <a:endParaRPr lang="en-US" sz="4000" b="1" dirty="0">
              <a:solidFill>
                <a:schemeClr val="bg2">
                  <a:lumMod val="10000"/>
                </a:schemeClr>
              </a:solidFill>
              <a:latin typeface="Century Gothic"/>
              <a:cs typeface="Century Gothic"/>
            </a:endParaRP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entury Gothic"/>
                <a:cs typeface="Century Gothic"/>
              </a:rPr>
              <a:t>YES OR NO? 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entury Gothic"/>
                <a:cs typeface="Century Gothic"/>
              </a:rPr>
              <a:t>Will you be able to answer “yes” or “no” to their request?  </a:t>
            </a:r>
          </a:p>
          <a:p>
            <a:pPr lvl="0"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entury Gothic"/>
                <a:cs typeface="Century Gothic"/>
              </a:rPr>
              <a:t>Or, do you have to ask a lot more questions and/or need more information?   </a:t>
            </a:r>
          </a:p>
        </p:txBody>
      </p:sp>
    </p:spTree>
    <p:extLst>
      <p:ext uri="{BB962C8B-B14F-4D97-AF65-F5344CB8AC3E}">
        <p14:creationId xmlns:p14="http://schemas.microsoft.com/office/powerpoint/2010/main" val="390009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6110" y="1700775"/>
            <a:ext cx="861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600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ways to make sure your employees’ ideas and requests are:</a:t>
            </a:r>
          </a:p>
          <a:p>
            <a:pPr algn="ctr" eaLnBrk="1" hangingPunct="1"/>
            <a:r>
              <a:rPr lang="en-US" sz="66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</a:p>
        </p:txBody>
      </p:sp>
    </p:spTree>
    <p:extLst>
      <p:ext uri="{BB962C8B-B14F-4D97-AF65-F5344CB8AC3E}">
        <p14:creationId xmlns:p14="http://schemas.microsoft.com/office/powerpoint/2010/main" val="3684776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820" y="1393535"/>
            <a:ext cx="1010051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1.  Cost?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Will their request cost money?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If so, they should know if it fits within the budget.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solidFill>
                <a:srgbClr val="E9E5DC">
                  <a:lumMod val="10000"/>
                </a:srgbClr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If not, can they justify going over budget, or can they suggest other things within the budget we can scaled back or eliminate in order to offset the cost?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DFD686-E590-5E4F-BEE3-38F43AB482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8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0CE225-86DE-FB47-A3DB-63B9B9F0B88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468649" y="4013977"/>
            <a:ext cx="7620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34A67-BDE3-0049-A43F-9CA1F9EF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2505FD-47BF-5E4A-B994-AE8CBD013813}"/>
              </a:ext>
            </a:extLst>
          </p:cNvPr>
          <p:cNvSpPr/>
          <p:nvPr/>
        </p:nvSpPr>
        <p:spPr>
          <a:xfrm>
            <a:off x="258440" y="3198570"/>
            <a:ext cx="104839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72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572C988-5BCF-664E-AD13-0F2745DAF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85384" y="2699305"/>
            <a:ext cx="7620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5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465" y="1700775"/>
            <a:ext cx="1021573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2.  Other Departments?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 other departments or people will be affected by this request?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Have they been informed?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Or, better yet, have they pulled them into the brainstorming process so that they can add value to the request?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02D708-CD82-4B46-A4A3-BEE799F86A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95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465" y="1936283"/>
            <a:ext cx="1029253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3.  Timing?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the timing of their request right?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Are there too many things already going on that are utilizing the organizations resources?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What is the best timing for this request?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46D148-3698-CD41-BB79-F7BCC68424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32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465" y="1585560"/>
            <a:ext cx="97932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4.  Others?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Are there people outside of the organization that this will affect?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Customers?  Vendors?  Shareholders?  Community?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If so, in what way?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D97495-2DDE-2041-B8D6-01EA0DA8C5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74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250" y="1805878"/>
            <a:ext cx="88451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5.  Risk?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there risk involved in this request?</a:t>
            </a:r>
            <a:r>
              <a:rPr lang="en-US" sz="3200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If so, what strategies do they have to mitigate the risk?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6F72A8-BBEC-B04E-9783-FF550DA171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39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465" y="1547155"/>
            <a:ext cx="100237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6.  Impact?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 is the financial and business impact of this request?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Will it increase revenues?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Will it decrease expenses?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What is the impact on our customers?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How will we measure its success?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CEC0EF-75A0-6B47-9F8A-CC9CE695C783}"/>
              </a:ext>
            </a:extLst>
          </p:cNvPr>
          <p:cNvSpPr txBox="1">
            <a:spLocks/>
          </p:cNvSpPr>
          <p:nvPr/>
        </p:nvSpPr>
        <p:spPr>
          <a:xfrm>
            <a:off x="660916" y="241385"/>
            <a:ext cx="851949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42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3655" y="1739180"/>
            <a:ext cx="100237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7.  Ownership?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Who will be in charge of making this happen?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If the request is for something that will have a “life” to it, who will manage it going forward?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9E5006-EEAF-F949-B521-93E3D9A28D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38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3655" y="1931205"/>
            <a:ext cx="96780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8.  Framed Well?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this proposal in a format that has been </a:t>
            </a:r>
            <a:r>
              <a:rPr lang="en-US" sz="3200" b="1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simplified </a:t>
            </a:r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versus over-complicated?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E9E5DC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E9E5DC">
                    <a:lumMod val="10000"/>
                  </a:srgbClr>
                </a:solidFill>
                <a:latin typeface="Century Gothic" panose="020B0502020202020204" pitchFamily="34" charset="0"/>
              </a:rPr>
              <a:t>Have you made it obvious that you have considered all aspects and that this request is truly “management ready”?</a:t>
            </a:r>
            <a:endParaRPr lang="en-US" sz="2800" i="1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216C62-A964-BC40-9B04-CC84860E25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23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3655" y="1739180"/>
            <a:ext cx="102157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9.  </a:t>
            </a:r>
            <a:r>
              <a:rPr lang="en-US" sz="40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Stategic</a:t>
            </a: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Fit?</a:t>
            </a:r>
          </a:p>
          <a:p>
            <a:endParaRPr lang="en-US" sz="3200" dirty="0">
              <a:solidFill>
                <a:srgbClr val="E9E5DC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 this idea fit within our organization’s vision and strategy?   </a:t>
            </a:r>
          </a:p>
          <a:p>
            <a:endParaRPr lang="en-US" sz="3200" dirty="0">
              <a:solidFill>
                <a:srgbClr val="E9E5DC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Does it help us achieve our current goals?   </a:t>
            </a:r>
            <a:endParaRPr lang="en-US" sz="2800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3A4CB0-42F5-E64F-B0D4-84484D5C8BCA}"/>
              </a:ext>
            </a:extLst>
          </p:cNvPr>
          <p:cNvSpPr txBox="1">
            <a:spLocks/>
          </p:cNvSpPr>
          <p:nvPr/>
        </p:nvSpPr>
        <p:spPr>
          <a:xfrm>
            <a:off x="660916" y="241385"/>
            <a:ext cx="851949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rgbClr val="BF151C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08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2060" y="2084825"/>
            <a:ext cx="1021572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10.  Anything Else?</a:t>
            </a:r>
          </a:p>
          <a:p>
            <a:r>
              <a:rPr lang="en-US" sz="3200" dirty="0"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If they were you, what other questions need to be answered in order for you to be able to say “yes” or “no” to this request?</a:t>
            </a:r>
            <a:endParaRPr lang="en-US" sz="2800" i="1" dirty="0">
              <a:solidFill>
                <a:srgbClr val="E9E5DC">
                  <a:lumMod val="10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01AFF1-E1E3-4B45-A028-D262CBB378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916" y="241385"/>
            <a:ext cx="8519493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Management Ready</a:t>
            </a:r>
            <a:b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21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E4142F"/>
                </a:solidFill>
              </a:rPr>
              <a:t>OPEN DOOR POLICY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r="1497"/>
          <a:stretch/>
        </p:blipFill>
        <p:spPr bwMode="auto">
          <a:xfrm>
            <a:off x="1717831" y="2121783"/>
            <a:ext cx="4262955" cy="3425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178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0CE225-86DE-FB47-A3DB-63B9B9F0B88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4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687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865" y="855865"/>
            <a:ext cx="5146270" cy="5146270"/>
          </a:xfrm>
          <a:prstGeom prst="rect">
            <a:avLst/>
          </a:prstGeom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901302" y="3004935"/>
            <a:ext cx="7620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INVESTMENT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34A67-BDE3-0049-A43F-9CA1F9EF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8650" y="5771705"/>
            <a:ext cx="932356" cy="9323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2505FD-47BF-5E4A-B994-AE8CBD013813}"/>
              </a:ext>
            </a:extLst>
          </p:cNvPr>
          <p:cNvSpPr/>
          <p:nvPr/>
        </p:nvSpPr>
        <p:spPr>
          <a:xfrm>
            <a:off x="3329953" y="2020050"/>
            <a:ext cx="59025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8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90-MINUTE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572C988-5BCF-664E-AD13-0F2745DAF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2119299"/>
            <a:ext cx="76200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YOUR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596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0716" y="3198571"/>
            <a:ext cx="8717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9E5DC">
                    <a:lumMod val="10000"/>
                  </a:srgbClr>
                </a:solidFill>
              </a:rPr>
              <a:t>Throughout the day…</a:t>
            </a:r>
          </a:p>
          <a:p>
            <a:endParaRPr lang="en-US" sz="2800" b="1" dirty="0">
              <a:solidFill>
                <a:srgbClr val="E9E5DC">
                  <a:lumMod val="10000"/>
                </a:srgb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r="1497"/>
          <a:stretch/>
        </p:blipFill>
        <p:spPr bwMode="auto">
          <a:xfrm>
            <a:off x="1717831" y="2121783"/>
            <a:ext cx="4262955" cy="3425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E066109-4112-B24C-B570-A08C1C2F0C12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20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64836" y="2468875"/>
            <a:ext cx="44567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9E5DC">
                    <a:lumMod val="10000"/>
                  </a:srgbClr>
                </a:solidFill>
                <a:latin typeface="Century Gothic"/>
                <a:cs typeface="Century Gothic"/>
              </a:rPr>
              <a:t>Throughout the day…</a:t>
            </a:r>
          </a:p>
          <a:p>
            <a:endParaRPr lang="en-US" sz="2000" b="1" dirty="0">
              <a:solidFill>
                <a:srgbClr val="E9E5DC">
                  <a:lumMod val="10000"/>
                </a:srgbClr>
              </a:solidFill>
              <a:latin typeface="Century Gothic"/>
              <a:cs typeface="Century Gothic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E9E5DC">
                    <a:lumMod val="10000"/>
                  </a:srgbClr>
                </a:solidFill>
                <a:latin typeface="Century Gothic"/>
                <a:cs typeface="Century Gothic"/>
              </a:rPr>
              <a:t>Keep a list of “boss topics”.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E9E5DC">
                    <a:lumMod val="10000"/>
                  </a:srgbClr>
                </a:solidFill>
                <a:latin typeface="Century Gothic"/>
                <a:cs typeface="Century Gothic"/>
              </a:rPr>
              <a:t>Make an appointment.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E9E5DC">
                    <a:lumMod val="10000"/>
                  </a:srgbClr>
                </a:solidFill>
                <a:latin typeface="Century Gothic"/>
                <a:cs typeface="Century Gothic"/>
              </a:rPr>
              <a:t>Be “Management Ready”.</a:t>
            </a: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E9E5DC">
                    <a:lumMod val="10000"/>
                  </a:srgbClr>
                </a:solidFill>
                <a:latin typeface="Century Gothic"/>
                <a:cs typeface="Century Gothic"/>
              </a:rPr>
              <a:t>Be succinct.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r="1497"/>
          <a:stretch/>
        </p:blipFill>
        <p:spPr bwMode="auto">
          <a:xfrm>
            <a:off x="1717831" y="2121783"/>
            <a:ext cx="4262955" cy="3425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9DFC2-67B2-8745-B8CB-9D2611F074B7}"/>
              </a:ext>
            </a:extLst>
          </p:cNvPr>
          <p:cNvSpPr txBox="1">
            <a:spLocks/>
          </p:cNvSpPr>
          <p:nvPr/>
        </p:nvSpPr>
        <p:spPr>
          <a:xfrm>
            <a:off x="450465" y="855865"/>
            <a:ext cx="1002370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5400">
                <a:solidFill>
                  <a:schemeClr val="tx1"/>
                </a:solidFill>
              </a:rPr>
              <a:t>Discipline:  YOUR </a:t>
            </a:r>
            <a:r>
              <a:rPr lang="en-US" sz="5400" b="1">
                <a:solidFill>
                  <a:schemeClr val="tx1"/>
                </a:solidFill>
              </a:rPr>
              <a:t>CAPACITY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65680" y="15142"/>
            <a:ext cx="902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cap="smal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6 ways to communicate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13947" y="2780299"/>
            <a:ext cx="3862910" cy="523220"/>
            <a:chOff x="1477190" y="2867375"/>
            <a:chExt cx="3862910" cy="523220"/>
          </a:xfrm>
        </p:grpSpPr>
        <p:pic>
          <p:nvPicPr>
            <p:cNvPr id="6" name="Picture 5" descr="sentenc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190" y="2886883"/>
              <a:ext cx="1126516" cy="484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2733258" y="2867375"/>
              <a:ext cx="2606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 Sentence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14481" y="3592699"/>
            <a:ext cx="3662377" cy="555731"/>
            <a:chOff x="1677723" y="3679774"/>
            <a:chExt cx="3662377" cy="555731"/>
          </a:xfrm>
        </p:grpSpPr>
        <p:pic>
          <p:nvPicPr>
            <p:cNvPr id="9" name="Picture 8" descr="paragrap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23" y="3679774"/>
              <a:ext cx="725451" cy="555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2733258" y="3696029"/>
              <a:ext cx="2606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 Paragraph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1123" y="4455670"/>
            <a:ext cx="3816184" cy="614947"/>
            <a:chOff x="1523916" y="4542745"/>
            <a:chExt cx="3816184" cy="614947"/>
          </a:xfrm>
        </p:grpSpPr>
        <p:pic>
          <p:nvPicPr>
            <p:cNvPr id="12" name="Picture 11" descr="chapter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1" t="16756" b="13175"/>
            <a:stretch/>
          </p:blipFill>
          <p:spPr>
            <a:xfrm>
              <a:off x="1523916" y="4542745"/>
              <a:ext cx="1033065" cy="6149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2733258" y="4588608"/>
              <a:ext cx="2606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 Chapter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10589" y="5455868"/>
            <a:ext cx="3976718" cy="881647"/>
            <a:chOff x="1373832" y="5542943"/>
            <a:chExt cx="3976718" cy="881647"/>
          </a:xfrm>
        </p:grpSpPr>
        <p:pic>
          <p:nvPicPr>
            <p:cNvPr id="15" name="Picture 14" descr="book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5028" l="1799" r="967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832" y="5542943"/>
              <a:ext cx="1354132" cy="8816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2743708" y="5722156"/>
              <a:ext cx="2606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 Book</a:t>
              </a:r>
              <a:endParaRPr lang="en-US" sz="28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75627" y="2050604"/>
            <a:ext cx="3901231" cy="523220"/>
            <a:chOff x="1438869" y="2137680"/>
            <a:chExt cx="3901231" cy="523220"/>
          </a:xfrm>
        </p:grpSpPr>
        <p:pic>
          <p:nvPicPr>
            <p:cNvPr id="18" name="Picture 17" descr="word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0" t="12246" r="15711" b="69721"/>
            <a:stretch/>
          </p:blipFill>
          <p:spPr>
            <a:xfrm>
              <a:off x="1438869" y="2176291"/>
              <a:ext cx="1203158" cy="4459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2733258" y="2137680"/>
              <a:ext cx="2606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 Word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80427" y="960444"/>
            <a:ext cx="3696431" cy="907267"/>
            <a:chOff x="1643669" y="1047519"/>
            <a:chExt cx="3696431" cy="907267"/>
          </a:xfrm>
        </p:grpSpPr>
        <p:pic>
          <p:nvPicPr>
            <p:cNvPr id="21" name="Picture 20" descr="look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0" r="27501" b="12482"/>
            <a:stretch/>
          </p:blipFill>
          <p:spPr>
            <a:xfrm>
              <a:off x="1643669" y="1047519"/>
              <a:ext cx="793559" cy="9072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1"/>
            <p:cNvSpPr txBox="1"/>
            <p:nvPr/>
          </p:nvSpPr>
          <p:spPr>
            <a:xfrm>
              <a:off x="2733258" y="1239542"/>
              <a:ext cx="2606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80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 Look</a:t>
              </a:r>
            </a:p>
          </p:txBody>
        </p:sp>
      </p:grpSp>
      <p:sp>
        <p:nvSpPr>
          <p:cNvPr id="23" name="Down Arrow 22"/>
          <p:cNvSpPr/>
          <p:nvPr/>
        </p:nvSpPr>
        <p:spPr>
          <a:xfrm rot="10800000">
            <a:off x="6019189" y="923552"/>
            <a:ext cx="1376948" cy="5338295"/>
          </a:xfrm>
          <a:prstGeom prst="downArrow">
            <a:avLst/>
          </a:prstGeom>
          <a:gradFill>
            <a:gsLst>
              <a:gs pos="81000">
                <a:srgbClr val="C00000"/>
              </a:gs>
              <a:gs pos="100000">
                <a:srgbClr val="FFFFFF"/>
              </a:gs>
              <a:gs pos="100000">
                <a:srgbClr val="FFFF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Velocity</a:t>
            </a:r>
          </a:p>
        </p:txBody>
      </p:sp>
      <p:sp>
        <p:nvSpPr>
          <p:cNvPr id="25" name="Down Arrow 24"/>
          <p:cNvSpPr/>
          <p:nvPr/>
        </p:nvSpPr>
        <p:spPr>
          <a:xfrm rot="10800000">
            <a:off x="7484211" y="923552"/>
            <a:ext cx="1376948" cy="5338295"/>
          </a:xfrm>
          <a:prstGeom prst="downArrow">
            <a:avLst/>
          </a:prstGeom>
          <a:gradFill>
            <a:gsLst>
              <a:gs pos="81000">
                <a:srgbClr val="C00000"/>
              </a:gs>
              <a:gs pos="100000">
                <a:srgbClr val="FFFFFF"/>
              </a:gs>
              <a:gs pos="100000">
                <a:srgbClr val="FFFF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35912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6845" y="1163105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8000" dirty="0">
                <a:solidFill>
                  <a:srgbClr val="E41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charset="0"/>
              </a:rPr>
              <a:t>MENTOR employees to use these words</a:t>
            </a:r>
            <a:r>
              <a:rPr lang="is-IS" sz="8000" dirty="0">
                <a:solidFill>
                  <a:srgbClr val="E41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charset="0"/>
              </a:rPr>
              <a:t>…</a:t>
            </a:r>
            <a:endParaRPr lang="en-US" sz="8000" dirty="0">
              <a:solidFill>
                <a:srgbClr val="E41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43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3668" y="239206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9600" dirty="0">
                <a:solidFill>
                  <a:srgbClr val="E41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n-ea"/>
                <a:cs typeface="Arial" charset="0"/>
              </a:rPr>
              <a:t>I’ve Got It!</a:t>
            </a:r>
          </a:p>
        </p:txBody>
      </p:sp>
    </p:spTree>
    <p:extLst>
      <p:ext uri="{BB962C8B-B14F-4D97-AF65-F5344CB8AC3E}">
        <p14:creationId xmlns:p14="http://schemas.microsoft.com/office/powerpoint/2010/main" val="3232852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412060" y="67067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cap="sm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Starting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7200" kern="0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&amp;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Stopping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3130" y="2294635"/>
            <a:ext cx="81418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In light of what you’ve just heard about </a:t>
            </a:r>
            <a:r>
              <a:rPr lang="en-US" sz="36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CAPACITY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, what are some things you need to either </a:t>
            </a:r>
            <a:r>
              <a:rPr lang="en-US" sz="3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STOP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 or </a:t>
            </a:r>
            <a:r>
              <a:rPr lang="en-US" sz="3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START</a:t>
            </a:r>
            <a:r>
              <a:rPr lang="en-US" sz="3600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doing to mentor your team?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endParaRPr lang="en-US" sz="36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126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738838" y="2929736"/>
            <a:ext cx="6567255" cy="234270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2.  DRIVING THE RIGHT CULTURE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465" y="19312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E402FA1F-A708-3A49-B338-73686EA6B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764BA7-8E26-414A-A614-1E03D0C2944F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0B5A518-C14C-1249-A73E-F2A0A137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-6585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997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265" y="5314647"/>
            <a:ext cx="9639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/>
                <a:cs typeface="Century Gothic"/>
              </a:rPr>
              <a:t>WHAT’S YOUR EMPLOYEES ROLE?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36D6C22-0D54-014D-B727-F034FF6F5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CD1CFB-D82D-6D4D-BBB0-C6D0359495F8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B022E0C-4D1D-F046-9335-7429B10C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-6585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CD610-E6A5-0B49-835B-18DFFCD00A7B}"/>
              </a:ext>
            </a:extLst>
          </p:cNvPr>
          <p:cNvSpPr/>
          <p:nvPr/>
        </p:nvSpPr>
        <p:spPr bwMode="auto">
          <a:xfrm>
            <a:off x="1738838" y="2929736"/>
            <a:ext cx="6567255" cy="234270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2.  DRIVING THE RIGHT CULTURE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73126-5BDD-F54B-9307-22AD8462C0B2}"/>
              </a:ext>
            </a:extLst>
          </p:cNvPr>
          <p:cNvSpPr txBox="1"/>
          <p:nvPr/>
        </p:nvSpPr>
        <p:spPr>
          <a:xfrm>
            <a:off x="450465" y="19312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419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350" y="674400"/>
            <a:ext cx="800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DRIVING THE </a:t>
            </a:r>
          </a:p>
          <a:p>
            <a:pPr algn="ctr" eaLnBrk="1" hangingPunct="1"/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RIGHT CULTURE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algn="ctr" eaLnBrk="1" hangingPunct="1"/>
            <a:r>
              <a:rPr lang="en-US" sz="4400" b="1" i="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Their role is to be a culture “driver” not a “passenger”.</a:t>
            </a:r>
          </a:p>
          <a:p>
            <a:pPr marL="457200" indent="-457200" eaLnBrk="1" hangingPunct="1">
              <a:buAutoNum type="alphaUcPeriod"/>
            </a:pP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marL="457200" indent="-457200" eaLnBrk="1" hangingPunct="1">
              <a:buAutoNum type="alphaUcPeriod"/>
            </a:pP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marL="457200" indent="-457200" eaLnBrk="1" hangingPunct="1">
              <a:buAutoNum type="alphaUcPeriod"/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3350" y="674400"/>
            <a:ext cx="8001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DRIVING THE </a:t>
            </a:r>
          </a:p>
          <a:p>
            <a:pPr algn="ctr" eaLnBrk="1" hangingPunct="1"/>
            <a:r>
              <a:rPr lang="en-US" sz="6000" b="1" dirty="0">
                <a:solidFill>
                  <a:srgbClr val="BF151C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RIGHT CULTURE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algn="ctr" eaLnBrk="1" hangingPunct="1"/>
            <a:r>
              <a:rPr lang="en-US" sz="4400" b="1" i="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Their role is to be a culture “driver” not a “passenger”.</a:t>
            </a:r>
          </a:p>
          <a:p>
            <a:pPr algn="ctr" eaLnBrk="1" hangingPunct="1"/>
            <a:endParaRPr lang="en-US" sz="4400" b="1" i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algn="ctr" eaLnBrk="1" hangingPunct="1"/>
            <a:r>
              <a:rPr lang="en-US" sz="4400" b="1" i="1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"Owner versus Renter”</a:t>
            </a:r>
          </a:p>
          <a:p>
            <a:pPr marL="457200" indent="-457200" eaLnBrk="1" hangingPunct="1">
              <a:buAutoNum type="alphaUcPeriod"/>
            </a:pP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marL="457200" indent="-457200" eaLnBrk="1" hangingPunct="1">
              <a:buAutoNum type="alphaUcPeriod"/>
            </a:pP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marL="457200" indent="-457200" eaLnBrk="1" hangingPunct="1">
              <a:buAutoNum type="alphaUcPeriod"/>
            </a:pP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923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373655" y="917426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cap="sm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Starting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7200" kern="0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&amp;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Stopping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4725" y="2541392"/>
            <a:ext cx="81418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In light of what you’ve just heard, what are some things you need to either </a:t>
            </a:r>
            <a:r>
              <a:rPr lang="en-US" sz="3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STOP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 or </a:t>
            </a:r>
            <a:r>
              <a:rPr lang="en-US" sz="3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START</a:t>
            </a:r>
            <a:r>
              <a:rPr lang="en-US" sz="3600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doing?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endParaRPr lang="en-US" sz="36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126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133600" y="2514600"/>
            <a:ext cx="784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indent="-74295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5400" i="1" kern="0" dirty="0">
              <a:solidFill>
                <a:srgbClr val="C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20035" y="1219200"/>
            <a:ext cx="976216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4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 </a:t>
            </a:r>
            <a:r>
              <a:rPr lang="en-US" sz="5400" b="1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RESEARCH: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4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25%:  Actively Engaged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4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50%:  Riding Along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54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25%:  Actively Disengaged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926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133600" y="2514600"/>
            <a:ext cx="784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indent="-74295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5400" i="1" kern="0" dirty="0">
              <a:solidFill>
                <a:srgbClr val="C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0465" y="685800"/>
            <a:ext cx="94092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800" b="1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What are the traits for each of the following?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4800" b="1" i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n-ea"/>
            </a:endParaRPr>
          </a:p>
          <a:p>
            <a:pPr marL="571500" indent="-5715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8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Actively Engaged</a:t>
            </a:r>
          </a:p>
          <a:p>
            <a:pPr marL="571500" indent="-5715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8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Riding Along</a:t>
            </a:r>
          </a:p>
          <a:p>
            <a:pPr marL="571500" indent="-5715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8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Actively Disengaged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894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5173526" y="702245"/>
            <a:ext cx="38405" cy="532475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9100" y="3262862"/>
            <a:ext cx="6582886" cy="1251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75730" y="126170"/>
            <a:ext cx="284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EFFORT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7325" y="6208073"/>
            <a:ext cx="29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EFFORT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84349" y="3075324"/>
            <a:ext cx="30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AGREEMENT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041" y="2998515"/>
            <a:ext cx="276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AGREEMENT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833" y="5848515"/>
            <a:ext cx="487777" cy="5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16200000">
            <a:off x="6816642" y="2498981"/>
            <a:ext cx="560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entury Gothic"/>
                <a:cs typeface="Century Gothic"/>
              </a:rPr>
              <a:t>MOTIVATION  MATRIX</a:t>
            </a:r>
          </a:p>
        </p:txBody>
      </p:sp>
    </p:spTree>
    <p:extLst>
      <p:ext uri="{BB962C8B-B14F-4D97-AF65-F5344CB8AC3E}">
        <p14:creationId xmlns:p14="http://schemas.microsoft.com/office/powerpoint/2010/main" val="957953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5173526" y="702245"/>
            <a:ext cx="38405" cy="532475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9100" y="3262862"/>
            <a:ext cx="6582886" cy="1251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75730" y="126170"/>
            <a:ext cx="284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EFFORT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7325" y="6208073"/>
            <a:ext cx="29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EFFORT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84349" y="3075324"/>
            <a:ext cx="30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AGREEMENT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041" y="2998515"/>
            <a:ext cx="276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AGREEMENT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2250" y="1161548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BUY-IN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7146" y="1711953"/>
            <a:ext cx="268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HIGHLY ENGAGED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833" y="5848515"/>
            <a:ext cx="487777" cy="5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16200000">
            <a:off x="6816642" y="2498981"/>
            <a:ext cx="560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entury Gothic"/>
                <a:cs typeface="Century Gothic"/>
              </a:rPr>
              <a:t>MOTIVATION  MATRIX</a:t>
            </a:r>
          </a:p>
        </p:txBody>
      </p:sp>
    </p:spTree>
    <p:extLst>
      <p:ext uri="{BB962C8B-B14F-4D97-AF65-F5344CB8AC3E}">
        <p14:creationId xmlns:p14="http://schemas.microsoft.com/office/powerpoint/2010/main" val="4189419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5173526" y="702245"/>
            <a:ext cx="38405" cy="532475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9100" y="3262862"/>
            <a:ext cx="6582886" cy="1251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75730" y="126170"/>
            <a:ext cx="284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EFFORT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7325" y="6208073"/>
            <a:ext cx="29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EFFORT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84349" y="3075324"/>
            <a:ext cx="30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AGREEMENT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041" y="2998515"/>
            <a:ext cx="276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AGREEMENT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2250" y="1161548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BUY-IN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8670" y="4200747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RESENTMENT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7146" y="1711953"/>
            <a:ext cx="268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HIGHLY ENGAGED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5051" y="4775185"/>
            <a:ext cx="314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/>
                <a:cs typeface="Century Gothic"/>
              </a:rPr>
              <a:t>HIGHLY DISENGAGED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833" y="5848515"/>
            <a:ext cx="487777" cy="5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16200000">
            <a:off x="6816642" y="2498981"/>
            <a:ext cx="560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entury Gothic"/>
                <a:cs typeface="Century Gothic"/>
              </a:rPr>
              <a:t>MOTIVATION  MATRIX</a:t>
            </a:r>
          </a:p>
        </p:txBody>
      </p:sp>
    </p:spTree>
    <p:extLst>
      <p:ext uri="{BB962C8B-B14F-4D97-AF65-F5344CB8AC3E}">
        <p14:creationId xmlns:p14="http://schemas.microsoft.com/office/powerpoint/2010/main" val="1444474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5173526" y="702245"/>
            <a:ext cx="38405" cy="532475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9100" y="3262862"/>
            <a:ext cx="6582886" cy="1251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75730" y="126170"/>
            <a:ext cx="284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EFFORT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7325" y="6208073"/>
            <a:ext cx="29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EFFORT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84349" y="3075324"/>
            <a:ext cx="30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AGREEMENT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041" y="2998515"/>
            <a:ext cx="276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AGREEMENT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2250" y="1161548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BUY-IN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0265" y="1188736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CONCESSION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8670" y="4200747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RESENTMENT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7146" y="1711953"/>
            <a:ext cx="268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HIGHLY ENGAGED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3885" y="1711953"/>
            <a:ext cx="284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RIDING ALONG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5051" y="4775185"/>
            <a:ext cx="314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/>
                <a:cs typeface="Century Gothic"/>
              </a:rPr>
              <a:t>HIGHLY DISENGAGED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833" y="5848515"/>
            <a:ext cx="487777" cy="5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16200000">
            <a:off x="6816642" y="2498981"/>
            <a:ext cx="560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entury Gothic"/>
                <a:cs typeface="Century Gothic"/>
              </a:rPr>
              <a:t>MOTIVATION  MATRIX</a:t>
            </a:r>
          </a:p>
        </p:txBody>
      </p:sp>
    </p:spTree>
    <p:extLst>
      <p:ext uri="{BB962C8B-B14F-4D97-AF65-F5344CB8AC3E}">
        <p14:creationId xmlns:p14="http://schemas.microsoft.com/office/powerpoint/2010/main" val="1120157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5173526" y="702245"/>
            <a:ext cx="38405" cy="532475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9100" y="3262862"/>
            <a:ext cx="6582886" cy="1251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75730" y="126170"/>
            <a:ext cx="284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EFFORT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7325" y="6208073"/>
            <a:ext cx="29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EFFORT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184349" y="3075324"/>
            <a:ext cx="30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HIGH AGREEMENT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6041" y="2998515"/>
            <a:ext cx="2765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/>
                <a:cs typeface="Century Gothic"/>
              </a:rPr>
              <a:t>LOW AGREEMENT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2250" y="1161548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BUY-IN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0265" y="1188736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CONCESSION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2250" y="4200747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EXEMPT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8670" y="4200747"/>
            <a:ext cx="348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/>
                <a:cs typeface="Century Gothic"/>
              </a:rPr>
              <a:t>RESENTMENT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7146" y="1711953"/>
            <a:ext cx="2688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HIGHLY ENGAGED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3885" y="1711953"/>
            <a:ext cx="284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RIDING ALONG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0336" y="4751221"/>
            <a:ext cx="307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/>
                <a:cs typeface="Century Gothic"/>
              </a:rPr>
              <a:t>RIDING ALONG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5051" y="4775185"/>
            <a:ext cx="314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/>
                <a:cs typeface="Century Gothic"/>
              </a:rPr>
              <a:t>HIGHLY DISENGAGED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833" y="5848515"/>
            <a:ext cx="487777" cy="5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16200000">
            <a:off x="6816642" y="2498981"/>
            <a:ext cx="560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entury Gothic"/>
                <a:cs typeface="Century Gothic"/>
              </a:rPr>
              <a:t>MOTIVATION  MATRIX</a:t>
            </a:r>
          </a:p>
        </p:txBody>
      </p:sp>
    </p:spTree>
    <p:extLst>
      <p:ext uri="{BB962C8B-B14F-4D97-AF65-F5344CB8AC3E}">
        <p14:creationId xmlns:p14="http://schemas.microsoft.com/office/powerpoint/2010/main" val="20415061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820" y="1969610"/>
            <a:ext cx="907252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HELP PEOPLE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425" y="3275381"/>
            <a:ext cx="8683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BECOME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HIGHLY ENGAGED?</a:t>
            </a:r>
            <a:endParaRPr lang="en-US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45" y="1547156"/>
            <a:ext cx="97145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How can your employees</a:t>
            </a:r>
          </a:p>
        </p:txBody>
      </p:sp>
    </p:spTree>
    <p:extLst>
      <p:ext uri="{BB962C8B-B14F-4D97-AF65-F5344CB8AC3E}">
        <p14:creationId xmlns:p14="http://schemas.microsoft.com/office/powerpoint/2010/main" val="35525867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096664" y="2514600"/>
            <a:ext cx="784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indent="-74295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5400" i="1" kern="0" dirty="0">
              <a:solidFill>
                <a:srgbClr val="C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4515" y="587030"/>
            <a:ext cx="8525910" cy="161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 </a:t>
            </a:r>
            <a:r>
              <a:rPr lang="en-US" sz="4000" b="1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Being Actively Engaged requires two things: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4000" b="1" i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n-ea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EXTRINSIC MOTIVATION: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External Encouragement.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i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n-ea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INTRINSIC MOTIVATION: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Internally motivated.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2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8228" y="51063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E4142F"/>
                </a:solidFill>
              </a:rPr>
              <a:t>What motivates us?</a:t>
            </a:r>
            <a:endParaRPr lang="en-US" sz="3600" dirty="0">
              <a:solidFill>
                <a:srgbClr val="E4142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81276" y="3900815"/>
            <a:ext cx="4766040" cy="1375320"/>
            <a:chOff x="2006600" y="4038600"/>
            <a:chExt cx="4766040" cy="1375320"/>
          </a:xfrm>
        </p:grpSpPr>
        <p:sp>
          <p:nvSpPr>
            <p:cNvPr id="7" name="Rectangle 6"/>
            <p:cNvSpPr/>
            <p:nvPr/>
          </p:nvSpPr>
          <p:spPr>
            <a:xfrm>
              <a:off x="2006600" y="4038600"/>
              <a:ext cx="4766040" cy="1375320"/>
            </a:xfrm>
            <a:prstGeom prst="rect">
              <a:avLst/>
            </a:prstGeom>
            <a:pattFill prst="wd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03027" y="4491335"/>
              <a:ext cx="29915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Arial" charset="0"/>
                </a:rPr>
                <a:t>Extrinsic Motivation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90436" y="2504847"/>
            <a:ext cx="4766040" cy="1375320"/>
            <a:chOff x="2015760" y="2642632"/>
            <a:chExt cx="4766040" cy="1375320"/>
          </a:xfrm>
        </p:grpSpPr>
        <p:sp>
          <p:nvSpPr>
            <p:cNvPr id="10" name="Rectangle 9"/>
            <p:cNvSpPr/>
            <p:nvPr/>
          </p:nvSpPr>
          <p:spPr>
            <a:xfrm>
              <a:off x="2015760" y="2642632"/>
              <a:ext cx="4766040" cy="1375320"/>
            </a:xfrm>
            <a:prstGeom prst="rect">
              <a:avLst/>
            </a:prstGeom>
            <a:pattFill prst="wdUpDiag">
              <a:fgClr>
                <a:srgbClr val="00B05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31077" y="3099459"/>
              <a:ext cx="293541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Arial" charset="0"/>
                </a:rPr>
                <a:t>Intrinsic Motivation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 flipV="1">
            <a:off x="2855876" y="5272415"/>
            <a:ext cx="5322178" cy="372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0477" y="2274015"/>
            <a:ext cx="1165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charset="0"/>
              </a:rPr>
              <a:t>Results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855876" y="3900815"/>
            <a:ext cx="6721806" cy="1136250"/>
            <a:chOff x="1981200" y="4038600"/>
            <a:chExt cx="6721806" cy="113625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981200" y="4038600"/>
              <a:ext cx="5169778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150978" y="4251520"/>
              <a:ext cx="155202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sz="1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Arial" charset="0"/>
                </a:rPr>
                <a:t>Minimal</a:t>
              </a:r>
            </a:p>
            <a:p>
              <a:pPr algn="ctr" eaLnBrk="1" hangingPunct="1"/>
              <a:r>
                <a:rPr lang="en-US" sz="1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Arial" charset="0"/>
                </a:rPr>
                <a:t>Acceptable</a:t>
              </a:r>
            </a:p>
            <a:p>
              <a:pPr algn="ctr" eaLnBrk="1" hangingPunct="1"/>
              <a:r>
                <a:rPr lang="en-US" sz="1800" i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entury Gothic" panose="020B0502020202020204" pitchFamily="34" charset="0"/>
                  <a:cs typeface="Arial" charset="0"/>
                </a:rPr>
                <a:t>Level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2868576" y="1820535"/>
            <a:ext cx="0" cy="345188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506231-F768-F648-B4AB-F696C91A9957}"/>
              </a:ext>
            </a:extLst>
          </p:cNvPr>
          <p:cNvSpPr txBox="1"/>
          <p:nvPr/>
        </p:nvSpPr>
        <p:spPr>
          <a:xfrm>
            <a:off x="8280531" y="2674979"/>
            <a:ext cx="1042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8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charset="0"/>
              </a:rPr>
              <a:t>Above</a:t>
            </a:r>
          </a:p>
          <a:p>
            <a:pPr algn="ctr" eaLnBrk="1" hangingPunct="1"/>
            <a:r>
              <a:rPr lang="en-US" sz="18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charset="0"/>
              </a:rPr>
              <a:t>And</a:t>
            </a:r>
          </a:p>
          <a:p>
            <a:pPr algn="ctr" eaLnBrk="1" hangingPunct="1"/>
            <a:r>
              <a:rPr lang="en-US" sz="18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Arial" charset="0"/>
              </a:rPr>
              <a:t>Beyond</a:t>
            </a:r>
          </a:p>
        </p:txBody>
      </p:sp>
    </p:spTree>
    <p:extLst>
      <p:ext uri="{BB962C8B-B14F-4D97-AF65-F5344CB8AC3E}">
        <p14:creationId xmlns:p14="http://schemas.microsoft.com/office/powerpoint/2010/main" val="22596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/>
          <p:cNvGrpSpPr/>
          <p:nvPr/>
        </p:nvGrpSpPr>
        <p:grpSpPr>
          <a:xfrm>
            <a:off x="2035404" y="2008015"/>
            <a:ext cx="6096000" cy="4421187"/>
            <a:chOff x="1903413" y="1752601"/>
            <a:chExt cx="6096000" cy="4421187"/>
          </a:xfrm>
        </p:grpSpPr>
        <p:cxnSp>
          <p:nvCxnSpPr>
            <p:cNvPr id="10" name="Straight Arrow Connector 2"/>
            <p:cNvCxnSpPr>
              <a:cxnSpLocks noChangeShapeType="1"/>
            </p:cNvCxnSpPr>
            <p:nvPr/>
          </p:nvCxnSpPr>
          <p:spPr bwMode="auto">
            <a:xfrm>
              <a:off x="1903413" y="6172200"/>
              <a:ext cx="6096000" cy="1588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miter lim="800000"/>
              <a:headEnd type="none"/>
              <a:tailEnd type="triangle"/>
            </a:ln>
          </p:spPr>
        </p:cxnSp>
        <p:cxnSp>
          <p:nvCxnSpPr>
            <p:cNvPr id="11" name="Straight Arrow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-304799" y="3960813"/>
              <a:ext cx="4419600" cy="3175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/>
            </a:ln>
          </p:spPr>
        </p:cxnSp>
      </p:grpSp>
      <p:cxnSp>
        <p:nvCxnSpPr>
          <p:cNvPr id="14" name="Straight Arrow Connector 6"/>
          <p:cNvCxnSpPr>
            <a:cxnSpLocks noChangeShapeType="1"/>
          </p:cNvCxnSpPr>
          <p:nvPr/>
        </p:nvCxnSpPr>
        <p:spPr bwMode="auto">
          <a:xfrm flipV="1">
            <a:off x="2036990" y="2084213"/>
            <a:ext cx="5486400" cy="4343400"/>
          </a:xfrm>
          <a:prstGeom prst="straightConnector1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15" name="TextBox 11"/>
          <p:cNvSpPr txBox="1">
            <a:spLocks noChangeArrowheads="1"/>
          </p:cNvSpPr>
          <p:nvPr/>
        </p:nvSpPr>
        <p:spPr bwMode="auto">
          <a:xfrm rot="-2303158">
            <a:off x="4514582" y="1962788"/>
            <a:ext cx="5121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entury Gothic" pitchFamily="34" charset="0"/>
                <a:ea typeface="ＭＳ Ｐゴシック"/>
              </a:rPr>
              <a:t>Size of your organization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F169D79E-229B-D742-9529-CBD4203CA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15" y="304563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Leaders Worth Following</a:t>
            </a:r>
          </a:p>
          <a:p>
            <a:pPr algn="ctr" eaLnBrk="1" hangingPunct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E633AAE2-8CF9-D941-8903-0BE30D7EB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90" y="9392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T H E   L I F T   E F F E C 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891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178690" y="1278320"/>
            <a:ext cx="784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indent="-74295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5400" i="1" kern="0" dirty="0">
              <a:solidFill>
                <a:srgbClr val="C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218565" y="471815"/>
            <a:ext cx="7315200" cy="161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 </a:t>
            </a:r>
            <a:endParaRPr lang="en-US" sz="4000" b="1" i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n-ea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4000" b="1" i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+mn-ea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6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</a:rPr>
              <a:t>External Encouragement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9320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age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2024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524000" y="0"/>
            <a:ext cx="9144000" cy="5102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9426" y="49361"/>
            <a:ext cx="887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How can you help fellow employees be highly engaged?</a:t>
            </a:r>
          </a:p>
        </p:txBody>
      </p:sp>
    </p:spTree>
    <p:extLst>
      <p:ext uri="{BB962C8B-B14F-4D97-AF65-F5344CB8AC3E}">
        <p14:creationId xmlns:p14="http://schemas.microsoft.com/office/powerpoint/2010/main" val="37278672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age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2024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524000" y="0"/>
            <a:ext cx="9144000" cy="5102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9426" y="49361"/>
            <a:ext cx="887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/>
                <a:cs typeface="Century Gothic"/>
              </a:rPr>
              <a:t>How can you help fellow employees be highly engaged?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599675" y="5694895"/>
            <a:ext cx="5069460" cy="115215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1989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INTRINSIC MOTIVATION</a:t>
            </a:r>
          </a:p>
        </p:txBody>
      </p:sp>
      <p:pic>
        <p:nvPicPr>
          <p:cNvPr id="4" name="Picture 3" descr="eleph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5" y="1431940"/>
            <a:ext cx="2611540" cy="464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0895" y="2013028"/>
            <a:ext cx="48390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Intrinsic motivation is like an elephant.</a:t>
            </a:r>
          </a:p>
        </p:txBody>
      </p:sp>
    </p:spTree>
    <p:extLst>
      <p:ext uri="{BB962C8B-B14F-4D97-AF65-F5344CB8AC3E}">
        <p14:creationId xmlns:p14="http://schemas.microsoft.com/office/powerpoint/2010/main" val="4138764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The Magic Circle</a:t>
            </a:r>
            <a:endParaRPr lang="en-US" u="sng" dirty="0">
              <a:solidFill>
                <a:srgbClr val="C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3778" y="1508750"/>
            <a:ext cx="3867152" cy="3867152"/>
            <a:chOff x="3905248" y="2381248"/>
            <a:chExt cx="3867152" cy="3867152"/>
          </a:xfrm>
        </p:grpSpPr>
        <p:sp>
          <p:nvSpPr>
            <p:cNvPr id="12" name="Oval 11"/>
            <p:cNvSpPr/>
            <p:nvPr/>
          </p:nvSpPr>
          <p:spPr>
            <a:xfrm>
              <a:off x="3905248" y="2381248"/>
              <a:ext cx="3867152" cy="386715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495798" y="3036831"/>
              <a:ext cx="2667000" cy="2667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294502" y="3835535"/>
              <a:ext cx="1069592" cy="106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50641" y="3323770"/>
              <a:ext cx="957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HOW</a:t>
              </a:r>
              <a:endPara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93121" y="4139499"/>
              <a:ext cx="872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WHY</a:t>
              </a:r>
              <a:endPara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4000" y="2510135"/>
              <a:ext cx="104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WHAT</a:t>
              </a:r>
              <a:endPara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949730" y="2912937"/>
            <a:ext cx="3200400" cy="111969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TRADITIONAL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521730" y="2963037"/>
            <a:ext cx="3200400" cy="111969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REMARKABLE</a:t>
            </a:r>
            <a:endParaRPr 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4130" y="5475027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Century Gothic" panose="020B0502020202020204" pitchFamily="34" charset="0"/>
              </a:rPr>
              <a:t>“Magic Circle” concept courtesy of Simon </a:t>
            </a:r>
            <a:r>
              <a:rPr lang="en-US" sz="1400" i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Senek</a:t>
            </a:r>
            <a:r>
              <a:rPr lang="en-US" sz="1400" i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07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39853" y="2392065"/>
            <a:ext cx="800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BF151C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DRIVING THE </a:t>
            </a:r>
          </a:p>
          <a:p>
            <a:pPr algn="ctr" eaLnBrk="1" hangingPunct="1"/>
            <a:r>
              <a:rPr lang="en-US" sz="8000" b="1" dirty="0">
                <a:solidFill>
                  <a:srgbClr val="BF151C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RIGHT CULTURE</a:t>
            </a:r>
            <a:endParaRPr lang="en-US" sz="8000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marL="457200" indent="-457200" eaLnBrk="1" hangingPunct="1">
              <a:buAutoNum type="alphaUcPeriod"/>
            </a:pPr>
            <a:endParaRPr lang="en-US" sz="8000" b="1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marL="457200" indent="-457200" eaLnBrk="1" hangingPunct="1">
              <a:buAutoNum type="alphaUcPeriod"/>
            </a:pPr>
            <a:endParaRPr lang="en-US" sz="8000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FA0E314-3557-E641-AE5D-305F02665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EFD4D3-F10C-EB4F-86DF-E2CA4C760937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AFF09E55-C3A8-F64A-AF89-25529E08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-6585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</p:spTree>
    <p:extLst>
      <p:ext uri="{BB962C8B-B14F-4D97-AF65-F5344CB8AC3E}">
        <p14:creationId xmlns:p14="http://schemas.microsoft.com/office/powerpoint/2010/main" val="328957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72920" y="177350"/>
            <a:ext cx="96520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Mentoring your </a:t>
            </a:r>
            <a:r>
              <a:rPr lang="en-US" i="1" dirty="0">
                <a:solidFill>
                  <a:schemeClr val="tx1"/>
                </a:solidFill>
              </a:rPr>
              <a:t>CULTURE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42490" y="1488613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is set by the behaviors that are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tolerated.</a:t>
            </a:r>
            <a:endParaRPr lang="en-US" sz="4000" b="1" dirty="0"/>
          </a:p>
          <a:p>
            <a:pPr marL="0" indent="0" algn="ctr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30" y="2968140"/>
            <a:ext cx="4808988" cy="3208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6083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412060" y="20981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cap="sm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Starting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7200" kern="0" cap="sm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&amp;</a:t>
            </a: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Stopping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65" y="5387655"/>
            <a:ext cx="885220" cy="108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13130" y="1833775"/>
            <a:ext cx="81418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In light of what you’ve just heard about </a:t>
            </a:r>
            <a:r>
              <a:rPr lang="en-US" sz="360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CULTURE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, what are some things you need to either </a:t>
            </a:r>
            <a:r>
              <a:rPr lang="en-US" sz="36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STOP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 or </a:t>
            </a:r>
            <a:r>
              <a:rPr lang="en-US" sz="36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START</a:t>
            </a:r>
            <a:r>
              <a:rPr lang="en-US" sz="3600" i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doing as a </a:t>
            </a:r>
            <a:r>
              <a:rPr lang="en-US" sz="3600" i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leaer</a:t>
            </a:r>
            <a:r>
              <a:rPr lang="en-US" sz="3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?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</a:pPr>
            <a:endParaRPr lang="en-US" sz="36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5468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024734" y="3544215"/>
            <a:ext cx="7757812" cy="203546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3.  YOUR EMPLOYEES’ LEADERSHIP STYLE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640" y="254568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A7895FC-42F6-F045-B0E4-9F01430A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C59B4-341E-6643-B289-918962AB175B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1BF14AD-D767-034F-B551-8D618A331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-6585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8423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024734" y="3544215"/>
            <a:ext cx="7757812" cy="2035465"/>
          </a:xfrm>
          <a:prstGeom prst="roundRect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 charset="-128"/>
                <a:cs typeface="Arial" charset="0"/>
              </a:rPr>
              <a:t>3.  YOUR EMPLOYEES’ LEADERSHIP STYLE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640" y="254568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The FOUR Disciplines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A7895FC-42F6-F045-B0E4-9F01430A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818" y="85586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WORTH FOLLOWING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C59B4-341E-6643-B289-918962AB175B}"/>
              </a:ext>
            </a:extLst>
          </p:cNvPr>
          <p:cNvSpPr/>
          <p:nvPr/>
        </p:nvSpPr>
        <p:spPr>
          <a:xfrm>
            <a:off x="987188" y="270551"/>
            <a:ext cx="790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54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CONSTRUCTION LEADER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F1BF14AD-D767-034F-B551-8D618A331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9355" y="-65855"/>
            <a:ext cx="7620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/>
                <a:cs typeface="Arial" charset="0"/>
              </a:rPr>
              <a:t>BECOMING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B46D0-2BFE-E045-9A35-6A5F41FFC85E}"/>
              </a:ext>
            </a:extLst>
          </p:cNvPr>
          <p:cNvSpPr txBox="1"/>
          <p:nvPr/>
        </p:nvSpPr>
        <p:spPr>
          <a:xfrm>
            <a:off x="1252515" y="5579680"/>
            <a:ext cx="7527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entury Gothic"/>
                <a:cs typeface="Century Gothic"/>
              </a:rPr>
              <a:t>WHAT SHOULD IT BE?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003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6"/>
          <p:cNvGrpSpPr/>
          <p:nvPr/>
        </p:nvGrpSpPr>
        <p:grpSpPr>
          <a:xfrm>
            <a:off x="2035404" y="2008015"/>
            <a:ext cx="6097587" cy="4421187"/>
            <a:chOff x="1903413" y="1752601"/>
            <a:chExt cx="6097587" cy="4421187"/>
          </a:xfrm>
        </p:grpSpPr>
        <p:cxnSp>
          <p:nvCxnSpPr>
            <p:cNvPr id="10" name="Straight Arrow Connector 2"/>
            <p:cNvCxnSpPr>
              <a:cxnSpLocks noChangeShapeType="1"/>
            </p:cNvCxnSpPr>
            <p:nvPr/>
          </p:nvCxnSpPr>
          <p:spPr bwMode="auto">
            <a:xfrm>
              <a:off x="1903413" y="6172200"/>
              <a:ext cx="6096000" cy="1588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miter lim="800000"/>
              <a:headEnd type="none"/>
              <a:tailEnd type="triangle"/>
            </a:ln>
          </p:spPr>
        </p:cxnSp>
        <p:cxnSp>
          <p:nvCxnSpPr>
            <p:cNvPr id="11" name="Straight Arrow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-304799" y="3960813"/>
              <a:ext cx="4419600" cy="3175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/>
            </a:ln>
          </p:spPr>
        </p:cxnSp>
        <p:cxnSp>
          <p:nvCxnSpPr>
            <p:cNvPr id="13" name="Straight Arrow Connector 17"/>
            <p:cNvCxnSpPr>
              <a:cxnSpLocks noChangeShapeType="1"/>
            </p:cNvCxnSpPr>
            <p:nvPr/>
          </p:nvCxnSpPr>
          <p:spPr bwMode="auto">
            <a:xfrm>
              <a:off x="1905000" y="3962400"/>
              <a:ext cx="6096000" cy="1588"/>
            </a:xfrm>
            <a:prstGeom prst="straightConnector1">
              <a:avLst/>
            </a:prstGeom>
            <a:noFill/>
            <a:ln w="44450">
              <a:solidFill>
                <a:schemeClr val="bg1">
                  <a:lumMod val="50000"/>
                </a:schemeClr>
              </a:solidFill>
              <a:round/>
              <a:headEnd/>
              <a:tailEnd type="none" w="med" len="med"/>
            </a:ln>
          </p:spPr>
        </p:cxnSp>
      </p:grpSp>
      <p:cxnSp>
        <p:nvCxnSpPr>
          <p:cNvPr id="14" name="Straight Arrow Connector 6"/>
          <p:cNvCxnSpPr>
            <a:cxnSpLocks noChangeShapeType="1"/>
          </p:cNvCxnSpPr>
          <p:nvPr/>
        </p:nvCxnSpPr>
        <p:spPr bwMode="auto">
          <a:xfrm flipV="1">
            <a:off x="2036990" y="2084213"/>
            <a:ext cx="5486400" cy="4343400"/>
          </a:xfrm>
          <a:prstGeom prst="straightConnector1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15" name="TextBox 11"/>
          <p:cNvSpPr txBox="1">
            <a:spLocks noChangeArrowheads="1"/>
          </p:cNvSpPr>
          <p:nvPr/>
        </p:nvSpPr>
        <p:spPr bwMode="auto">
          <a:xfrm rot="-2303158">
            <a:off x="4514582" y="1962788"/>
            <a:ext cx="5121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entury Gothic" pitchFamily="34" charset="0"/>
                <a:ea typeface="ＭＳ Ｐゴシック"/>
              </a:rPr>
              <a:t>Size of your organization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4782630" y="4217813"/>
            <a:ext cx="3540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Century Gothic" pitchFamily="34" charset="0"/>
                <a:ea typeface="ＭＳ Ｐゴシック"/>
              </a:rPr>
              <a:t>Your Leadership Skills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B1F00C1-DF06-334E-8FB7-F3926313F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15" y="304563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Leaders Worth Following</a:t>
            </a:r>
          </a:p>
          <a:p>
            <a:pPr algn="ctr" eaLnBrk="1" hangingPunct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BB844869-D74C-9947-B996-522974B31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90" y="9392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T H E   L I F T   E F F E C 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225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7705" y="1047890"/>
            <a:ext cx="93324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lang="en-US" sz="2800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eaLnBrk="1" hangingPunct="1"/>
            <a:r>
              <a:rPr lang="en-US" b="1" u="sng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Push Mindset:   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I’ve worked hard.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I’ve been here a long time.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I want that job.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I deserve that.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The company owes me that.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When will I get my next promotion?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When will I get my next pay raise??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eaLnBrk="1" hangingPunct="1"/>
            <a:r>
              <a:rPr lang="en-US" b="1" u="sng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Pull Mindset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Be a good soldier.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/>
                <a:cs typeface="Arial" charset="0"/>
              </a:rPr>
              <a:t>	-  Don’t ask for an opportunity, be the opportunity.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Century Gothic" panose="020B0502020202020204" pitchFamily="34" charset="0"/>
              <a:ea typeface="ＭＳ Ｐゴシック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96B1C-D3D1-954A-8D1E-24680B824EC6}"/>
              </a:ext>
            </a:extLst>
          </p:cNvPr>
          <p:cNvSpPr/>
          <p:nvPr/>
        </p:nvSpPr>
        <p:spPr>
          <a:xfrm>
            <a:off x="1833045" y="207602"/>
            <a:ext cx="4955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u="sng" dirty="0">
                <a:solidFill>
                  <a:srgbClr val="BF15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Push vs Pull</a:t>
            </a:r>
          </a:p>
        </p:txBody>
      </p:sp>
    </p:spTree>
    <p:extLst>
      <p:ext uri="{BB962C8B-B14F-4D97-AF65-F5344CB8AC3E}">
        <p14:creationId xmlns:p14="http://schemas.microsoft.com/office/powerpoint/2010/main" val="687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43EE3D-9F79-C94E-96CD-A222596638AF}"/>
              </a:ext>
            </a:extLst>
          </p:cNvPr>
          <p:cNvSpPr/>
          <p:nvPr/>
        </p:nvSpPr>
        <p:spPr>
          <a:xfrm>
            <a:off x="872920" y="1739180"/>
            <a:ext cx="85170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sz="8000" cap="small" dirty="0">
                <a:solidFill>
                  <a:srgbClr val="BF15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Leadership Fatigue</a:t>
            </a:r>
          </a:p>
        </p:txBody>
      </p:sp>
    </p:spTree>
    <p:extLst>
      <p:ext uri="{BB962C8B-B14F-4D97-AF65-F5344CB8AC3E}">
        <p14:creationId xmlns:p14="http://schemas.microsoft.com/office/powerpoint/2010/main" val="39671833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701685" y="2967335"/>
            <a:ext cx="11971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cap="small" dirty="0">
                <a:latin typeface="Century Gothic"/>
                <a:cs typeface="Century Gothic"/>
              </a:rPr>
              <a:t>EFQ:</a:t>
            </a:r>
            <a:r>
              <a:rPr lang="en-US" sz="5400" cap="small" dirty="0">
                <a:latin typeface="Century Gothic"/>
                <a:cs typeface="Century Gothic"/>
              </a:rPr>
              <a:t>   </a:t>
            </a:r>
          </a:p>
          <a:p>
            <a:pPr algn="ctr"/>
            <a:r>
              <a:rPr lang="en-US" sz="5400" cap="small" dirty="0">
                <a:latin typeface="Century Gothic"/>
                <a:cs typeface="Century Gothic"/>
              </a:rPr>
              <a:t>Employee Fatigue Quotient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43EE3D-9F79-C94E-96CD-A222596638AF}"/>
              </a:ext>
            </a:extLst>
          </p:cNvPr>
          <p:cNvSpPr/>
          <p:nvPr/>
        </p:nvSpPr>
        <p:spPr>
          <a:xfrm>
            <a:off x="1632212" y="663840"/>
            <a:ext cx="69252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sz="4000" dirty="0">
                <a:solidFill>
                  <a:srgbClr val="BF15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What are your employees’ </a:t>
            </a:r>
          </a:p>
          <a:p>
            <a:pPr algn="ctr" eaLnBrk="1" hangingPunct="1"/>
            <a:r>
              <a:rPr lang="en-US" sz="4000" dirty="0">
                <a:solidFill>
                  <a:srgbClr val="BF15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ＭＳ Ｐゴシック"/>
                <a:cs typeface="Arial" charset="0"/>
              </a:rPr>
              <a:t>Fatigue Quotients?</a:t>
            </a:r>
          </a:p>
        </p:txBody>
      </p:sp>
    </p:spTree>
    <p:extLst>
      <p:ext uri="{BB962C8B-B14F-4D97-AF65-F5344CB8AC3E}">
        <p14:creationId xmlns:p14="http://schemas.microsoft.com/office/powerpoint/2010/main" val="13356680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6845" y="855864"/>
            <a:ext cx="4630615" cy="563231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800" dirty="0">
                <a:latin typeface="Century Gothic"/>
                <a:cs typeface="Century Gothic"/>
              </a:rPr>
              <a:t> </a:t>
            </a:r>
          </a:p>
          <a:p>
            <a:pPr lvl="0"/>
            <a:br>
              <a:rPr lang="en-US" sz="1800" dirty="0">
                <a:latin typeface="Century Gothic"/>
                <a:cs typeface="Century Gothic"/>
              </a:rPr>
            </a:br>
            <a:r>
              <a:rPr lang="en-US" sz="1800" dirty="0">
                <a:latin typeface="Century Gothic"/>
                <a:cs typeface="Century Gothic"/>
              </a:rPr>
              <a:t>Inability to make decisions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Lack of confidence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Negative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An abundance of venting their feelings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Lack of maturity and professionalism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More of a passenger mindset versus driver mindset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Need input on small stuff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High Maintenance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Constantly need high praise for normal stuff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Low Initiative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Never offer solutions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Underlying negativity</a:t>
            </a:r>
          </a:p>
          <a:p>
            <a:r>
              <a:rPr lang="en-US" sz="1800" dirty="0">
                <a:latin typeface="Century Gothic"/>
                <a:cs typeface="Century Gothic"/>
              </a:rPr>
              <a:t>Complain a lot</a:t>
            </a:r>
          </a:p>
          <a:p>
            <a:pPr lvl="0"/>
            <a:endParaRPr lang="en-US" sz="1800" dirty="0">
              <a:latin typeface="Century Gothic"/>
              <a:cs typeface="Century Gothic"/>
            </a:endParaRPr>
          </a:p>
          <a:p>
            <a:br>
              <a:rPr lang="en-US" sz="1800" dirty="0">
                <a:latin typeface="Century Gothic"/>
                <a:cs typeface="Century Gothic"/>
              </a:rPr>
            </a:br>
            <a:r>
              <a:rPr lang="en-US" sz="1800" dirty="0">
                <a:latin typeface="Century Gothic"/>
                <a:cs typeface="Century Gothic"/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479715" y="14557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800" dirty="0">
                <a:latin typeface="Century Gothic"/>
                <a:cs typeface="Century Gothic"/>
              </a:rPr>
              <a:t>Actively work to do the bare minimum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Hard time prioritizing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Require hovering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More mistakes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Over think things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Don’t meet deadlines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Not punctual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High drama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Bad body language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Highly stressed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Push back on everything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Don’t trust other’s work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Entitlement attitude</a:t>
            </a:r>
          </a:p>
          <a:p>
            <a:pPr lvl="0"/>
            <a:r>
              <a:rPr lang="en-US" sz="1800" dirty="0">
                <a:latin typeface="Century Gothic"/>
                <a:cs typeface="Century Gothic"/>
              </a:rPr>
              <a:t>----------------------</a:t>
            </a:r>
          </a:p>
        </p:txBody>
      </p:sp>
      <p:sp>
        <p:nvSpPr>
          <p:cNvPr id="9" name="Rectangle 8"/>
          <p:cNvSpPr/>
          <p:nvPr/>
        </p:nvSpPr>
        <p:spPr>
          <a:xfrm>
            <a:off x="292506" y="164575"/>
            <a:ext cx="9025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entury Gothic"/>
                <a:cs typeface="Century Gothic"/>
              </a:rPr>
              <a:t>Employees that </a:t>
            </a:r>
            <a:r>
              <a:rPr lang="en-US" sz="2800" b="1" dirty="0">
                <a:latin typeface="Century Gothic"/>
                <a:cs typeface="Century Gothic"/>
              </a:rPr>
              <a:t>CREATE FATIGUE</a:t>
            </a:r>
            <a:r>
              <a:rPr lang="en-US" sz="2800" dirty="0">
                <a:latin typeface="Century Gothic"/>
                <a:cs typeface="Century Gothic"/>
              </a:rPr>
              <a:t>, have a </a:t>
            </a:r>
            <a:r>
              <a:rPr lang="en-US" sz="2800" b="1" dirty="0">
                <a:latin typeface="Century Gothic"/>
                <a:cs typeface="Century Gothic"/>
              </a:rPr>
              <a:t>HIGH EFQ</a:t>
            </a:r>
            <a:r>
              <a:rPr lang="en-US" sz="2800" dirty="0">
                <a:latin typeface="Century Gothic"/>
                <a:cs typeface="Century Gothic"/>
              </a:rPr>
              <a:t>, and have the following attributes:</a:t>
            </a:r>
          </a:p>
        </p:txBody>
      </p:sp>
    </p:spTree>
    <p:extLst>
      <p:ext uri="{BB962C8B-B14F-4D97-AF65-F5344CB8AC3E}">
        <p14:creationId xmlns:p14="http://schemas.microsoft.com/office/powerpoint/2010/main" val="38081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440" y="1905001"/>
            <a:ext cx="4513385" cy="390876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200" dirty="0"/>
              <a:t> 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Enough competence to take calculated risks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Solutions focused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Problem solver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Own their job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Hold themselves accountable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Calming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Humble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Hard working</a:t>
            </a:r>
          </a:p>
          <a:p>
            <a:pPr lvl="0"/>
            <a:endParaRPr lang="en-US" sz="2000" dirty="0"/>
          </a:p>
          <a:p>
            <a:br>
              <a:rPr lang="en-US" sz="1200" dirty="0"/>
            </a:br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053228" y="2093656"/>
            <a:ext cx="51521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Century Gothic"/>
                <a:cs typeface="Century Gothic"/>
              </a:rPr>
              <a:t>Work at being “in-synch” with their manager.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Positive.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Culture driver versus passenger.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Think ahead of their manager.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Take monkeys off their manager’s back.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Can put things into perspective.</a:t>
            </a:r>
          </a:p>
          <a:p>
            <a:pPr lvl="0"/>
            <a:r>
              <a:rPr lang="en-US" sz="2000" dirty="0">
                <a:latin typeface="Century Gothic"/>
                <a:cs typeface="Century Gothic"/>
              </a:rPr>
              <a:t>Can be trusted with confidential information.</a:t>
            </a:r>
          </a:p>
          <a:p>
            <a:br>
              <a:rPr lang="en-US" sz="2000" dirty="0"/>
            </a:b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04820" y="444073"/>
            <a:ext cx="93324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Employees that </a:t>
            </a:r>
            <a:r>
              <a:rPr lang="en-US" sz="3600" b="1" dirty="0"/>
              <a:t>ENERGIZE OTHERS</a:t>
            </a:r>
            <a:r>
              <a:rPr lang="en-US" sz="3600" dirty="0"/>
              <a:t>, have a </a:t>
            </a:r>
            <a:r>
              <a:rPr lang="en-US" sz="3600" b="1" dirty="0"/>
              <a:t>Low EFQ</a:t>
            </a:r>
            <a:r>
              <a:rPr lang="en-US" sz="3600" dirty="0"/>
              <a:t>, have the following attributes: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37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-1200950" y="584535"/>
            <a:ext cx="9144000" cy="21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YOUR FATIGUE </a:t>
            </a:r>
          </a:p>
          <a:p>
            <a:pPr algn="ctr" eaLnBrk="0" hangingPunct="0">
              <a:defRPr/>
            </a:pPr>
            <a:r>
              <a:rPr lang="en-US" sz="7200" kern="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 &amp; Re-Charging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910" y="395005"/>
            <a:ext cx="2380017" cy="2806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235" y="3462540"/>
            <a:ext cx="8733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/>
                <a:cs typeface="Century Gothic"/>
              </a:rPr>
              <a:t>THE HOLES:    </a:t>
            </a:r>
          </a:p>
          <a:p>
            <a:r>
              <a:rPr lang="en-US" sz="3200" dirty="0">
                <a:latin typeface="Century Gothic"/>
                <a:cs typeface="Century Gothic"/>
              </a:rPr>
              <a:t>How do you help you plug your holes.</a:t>
            </a:r>
          </a:p>
          <a:p>
            <a:endParaRPr lang="en-US" sz="3200" dirty="0">
              <a:latin typeface="Century Gothic"/>
              <a:cs typeface="Century Gothic"/>
            </a:endParaRPr>
          </a:p>
          <a:p>
            <a:r>
              <a:rPr lang="en-US" sz="3200" b="1" dirty="0">
                <a:latin typeface="Century Gothic"/>
                <a:cs typeface="Century Gothic"/>
              </a:rPr>
              <a:t>REPLENISH:    </a:t>
            </a:r>
          </a:p>
          <a:p>
            <a:r>
              <a:rPr lang="en-US" sz="3200" dirty="0">
                <a:latin typeface="Century Gothic"/>
                <a:cs typeface="Century Gothic"/>
              </a:rPr>
              <a:t>What do you do to re-charge?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0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5805" y="931389"/>
            <a:ext cx="8596668" cy="13208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rgbClr val="C00000"/>
                </a:solidFill>
              </a:rPr>
              <a:t>MENTORING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YOUR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EMPLOYEES</a:t>
            </a:r>
          </a:p>
        </p:txBody>
      </p:sp>
      <p:sp>
        <p:nvSpPr>
          <p:cNvPr id="6" name="TextBox 5"/>
          <p:cNvSpPr txBox="1"/>
          <p:nvPr/>
        </p:nvSpPr>
        <p:spPr>
          <a:xfrm rot="20153696">
            <a:off x="4082852" y="4661929"/>
            <a:ext cx="280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7754305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YOUR LEADERSHIP STYLE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C20CB-AF42-3C46-AE87-BE598825A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9058" y="-1410031"/>
            <a:ext cx="3959948" cy="96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206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YOUR LEADERSHIP STYLE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35B82-7497-2241-B328-B82BD8A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9058" y="-1410031"/>
            <a:ext cx="3959948" cy="9678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5618C-BECE-C244-968C-BEDC089CD569}"/>
              </a:ext>
            </a:extLst>
          </p:cNvPr>
          <p:cNvSpPr txBox="1"/>
          <p:nvPr/>
        </p:nvSpPr>
        <p:spPr>
          <a:xfrm rot="20333203">
            <a:off x="3852421" y="4159448"/>
            <a:ext cx="280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148777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YOUR LEADERSHIP STYLE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35B82-7497-2241-B328-B82BD8A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9058" y="-1410031"/>
            <a:ext cx="3959948" cy="9678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5618C-BECE-C244-968C-BEDC089CD569}"/>
              </a:ext>
            </a:extLst>
          </p:cNvPr>
          <p:cNvSpPr txBox="1"/>
          <p:nvPr/>
        </p:nvSpPr>
        <p:spPr>
          <a:xfrm rot="20333203">
            <a:off x="3852421" y="4159448"/>
            <a:ext cx="280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B2B42-4447-9F48-86FD-F22DE33C8F5D}"/>
              </a:ext>
            </a:extLst>
          </p:cNvPr>
          <p:cNvSpPr txBox="1"/>
          <p:nvPr/>
        </p:nvSpPr>
        <p:spPr>
          <a:xfrm rot="1244512">
            <a:off x="3760994" y="2077157"/>
            <a:ext cx="280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93771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>
            <a:extLst>
              <a:ext uri="{FF2B5EF4-FFF2-40B4-BE49-F238E27FC236}">
                <a16:creationId xmlns:a16="http://schemas.microsoft.com/office/drawing/2014/main" id="{F7BE0BC6-5D14-5C4A-970B-8BDD11B13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15" y="304563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Leaders Worth Following</a:t>
            </a:r>
          </a:p>
          <a:p>
            <a:pPr algn="ctr" eaLnBrk="1" hangingPunct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87BA1973-9B48-CB4A-95B8-8C5C3F937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90" y="9392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T H E   L I F T   E F F E C T</a:t>
            </a:r>
          </a:p>
        </p:txBody>
      </p:sp>
      <p:sp>
        <p:nvSpPr>
          <p:cNvPr id="60" name="TextBox 11">
            <a:extLst>
              <a:ext uri="{FF2B5EF4-FFF2-40B4-BE49-F238E27FC236}">
                <a16:creationId xmlns:a16="http://schemas.microsoft.com/office/drawing/2014/main" id="{E50AD6CE-3F05-834B-9A7B-7B59D6E7DA5D}"/>
              </a:ext>
            </a:extLst>
          </p:cNvPr>
          <p:cNvSpPr txBox="1">
            <a:spLocks noChangeArrowheads="1"/>
          </p:cNvSpPr>
          <p:nvPr/>
        </p:nvSpPr>
        <p:spPr bwMode="auto">
          <a:xfrm rot="-2303158">
            <a:off x="4514583" y="1980210"/>
            <a:ext cx="5121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entury Gothic" pitchFamily="34" charset="0"/>
                <a:ea typeface="ＭＳ Ｐゴシック"/>
              </a:rPr>
              <a:t>Size of your organization</a:t>
            </a:r>
          </a:p>
        </p:txBody>
      </p:sp>
      <p:grpSp>
        <p:nvGrpSpPr>
          <p:cNvPr id="61" name="Group 16">
            <a:extLst>
              <a:ext uri="{FF2B5EF4-FFF2-40B4-BE49-F238E27FC236}">
                <a16:creationId xmlns:a16="http://schemas.microsoft.com/office/drawing/2014/main" id="{76C47D42-871A-9F41-9BAB-C02C7E7A111F}"/>
              </a:ext>
            </a:extLst>
          </p:cNvPr>
          <p:cNvGrpSpPr/>
          <p:nvPr/>
        </p:nvGrpSpPr>
        <p:grpSpPr>
          <a:xfrm>
            <a:off x="2025070" y="2003403"/>
            <a:ext cx="6097587" cy="4421187"/>
            <a:chOff x="1903413" y="1752601"/>
            <a:chExt cx="6097587" cy="4421187"/>
          </a:xfrm>
        </p:grpSpPr>
        <p:cxnSp>
          <p:nvCxnSpPr>
            <p:cNvPr id="62" name="Straight Arrow Connector 2">
              <a:extLst>
                <a:ext uri="{FF2B5EF4-FFF2-40B4-BE49-F238E27FC236}">
                  <a16:creationId xmlns:a16="http://schemas.microsoft.com/office/drawing/2014/main" id="{9E676070-7C83-4048-A671-CCE178AC7F7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3413" y="6172200"/>
              <a:ext cx="6096000" cy="1588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miter lim="800000"/>
              <a:headEnd type="none"/>
              <a:tailEnd type="triangle"/>
            </a:ln>
          </p:spPr>
        </p:cxnSp>
        <p:cxnSp>
          <p:nvCxnSpPr>
            <p:cNvPr id="63" name="Straight Arrow Connector 8">
              <a:extLst>
                <a:ext uri="{FF2B5EF4-FFF2-40B4-BE49-F238E27FC236}">
                  <a16:creationId xmlns:a16="http://schemas.microsoft.com/office/drawing/2014/main" id="{27AD9B0C-AEE5-BB42-90D9-5F537CBEC2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304799" y="3960813"/>
              <a:ext cx="4419600" cy="3175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/>
            </a:ln>
          </p:spPr>
        </p:cxnSp>
        <p:cxnSp>
          <p:nvCxnSpPr>
            <p:cNvPr id="64" name="Straight Arrow Connector 17">
              <a:extLst>
                <a:ext uri="{FF2B5EF4-FFF2-40B4-BE49-F238E27FC236}">
                  <a16:creationId xmlns:a16="http://schemas.microsoft.com/office/drawing/2014/main" id="{74933274-CEA9-8E42-82F4-2A154E6714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5000" y="3962400"/>
              <a:ext cx="6096000" cy="1588"/>
            </a:xfrm>
            <a:prstGeom prst="straightConnector1">
              <a:avLst/>
            </a:prstGeom>
            <a:noFill/>
            <a:ln w="44450">
              <a:solidFill>
                <a:schemeClr val="bg1">
                  <a:lumMod val="50000"/>
                </a:schemeClr>
              </a:solidFill>
              <a:round/>
              <a:headEnd/>
              <a:tailEnd type="none" w="med" len="med"/>
            </a:ln>
          </p:spPr>
        </p:cxnSp>
      </p:grpSp>
      <p:cxnSp>
        <p:nvCxnSpPr>
          <p:cNvPr id="65" name="Straight Arrow Connector 13">
            <a:extLst>
              <a:ext uri="{FF2B5EF4-FFF2-40B4-BE49-F238E27FC236}">
                <a16:creationId xmlns:a16="http://schemas.microsoft.com/office/drawing/2014/main" id="{3B99DF11-38A4-D14A-BAFA-C014DDD70C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128926" y="5261744"/>
            <a:ext cx="2097088" cy="2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66" name="Straight Arrow Connector 13">
            <a:extLst>
              <a:ext uri="{FF2B5EF4-FFF2-40B4-BE49-F238E27FC236}">
                <a16:creationId xmlns:a16="http://schemas.microsoft.com/office/drawing/2014/main" id="{6017031D-4B75-9E40-8016-7090C37BF49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1644468" y="5108154"/>
            <a:ext cx="1789906" cy="1588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67" name="Straight Arrow Connector 13">
            <a:extLst>
              <a:ext uri="{FF2B5EF4-FFF2-40B4-BE49-F238E27FC236}">
                <a16:creationId xmlns:a16="http://schemas.microsoft.com/office/drawing/2014/main" id="{F59FE19F-AFF3-7A4D-99B4-B8DE0279EF1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01372" y="4213201"/>
            <a:ext cx="0" cy="1504950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68" name="Straight Arrow Connector 13">
            <a:extLst>
              <a:ext uri="{FF2B5EF4-FFF2-40B4-BE49-F238E27FC236}">
                <a16:creationId xmlns:a16="http://schemas.microsoft.com/office/drawing/2014/main" id="{1F3C0213-FA03-D547-805F-14346750FC3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44273" y="4213205"/>
            <a:ext cx="1" cy="1233485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69" name="Straight Arrow Connector 13">
            <a:extLst>
              <a:ext uri="{FF2B5EF4-FFF2-40B4-BE49-F238E27FC236}">
                <a16:creationId xmlns:a16="http://schemas.microsoft.com/office/drawing/2014/main" id="{A6622518-1B55-4348-92D3-FB011E424A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49866" y="4213996"/>
            <a:ext cx="0" cy="994569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70" name="Straight Arrow Connector 13">
            <a:extLst>
              <a:ext uri="{FF2B5EF4-FFF2-40B4-BE49-F238E27FC236}">
                <a16:creationId xmlns:a16="http://schemas.microsoft.com/office/drawing/2014/main" id="{7B2B10DE-C33D-8146-8E11-A7D1DA2008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54667" y="4213996"/>
            <a:ext cx="0" cy="746919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71" name="Straight Arrow Connector 13">
            <a:extLst>
              <a:ext uri="{FF2B5EF4-FFF2-40B4-BE49-F238E27FC236}">
                <a16:creationId xmlns:a16="http://schemas.microsoft.com/office/drawing/2014/main" id="{FA5E32A3-4853-274D-A51B-CC9B0111579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872921" y="4479901"/>
            <a:ext cx="533400" cy="1588"/>
          </a:xfrm>
          <a:prstGeom prst="straightConnector1">
            <a:avLst/>
          </a:prstGeom>
          <a:noFill/>
          <a:ln w="50800">
            <a:solidFill>
              <a:srgbClr val="0033CC"/>
            </a:solidFill>
            <a:round/>
            <a:headEnd/>
            <a:tailEnd type="arrow" w="med" len="med"/>
          </a:ln>
        </p:spPr>
      </p:cxnSp>
      <p:cxnSp>
        <p:nvCxnSpPr>
          <p:cNvPr id="72" name="Straight Arrow Connector 6">
            <a:extLst>
              <a:ext uri="{FF2B5EF4-FFF2-40B4-BE49-F238E27FC236}">
                <a16:creationId xmlns:a16="http://schemas.microsoft.com/office/drawing/2014/main" id="{8D7FC4D8-3EE1-B24A-A1EF-9A57912A9CD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26656" y="2079601"/>
            <a:ext cx="5486400" cy="4343400"/>
          </a:xfrm>
          <a:prstGeom prst="straightConnector1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73" name="TextBox 12">
            <a:extLst>
              <a:ext uri="{FF2B5EF4-FFF2-40B4-BE49-F238E27FC236}">
                <a16:creationId xmlns:a16="http://schemas.microsoft.com/office/drawing/2014/main" id="{443C2219-3734-FF48-96C0-2B16EDE90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296" y="4213201"/>
            <a:ext cx="3540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Century Gothic" pitchFamily="34" charset="0"/>
                <a:ea typeface="ＭＳ Ｐゴシック"/>
              </a:rPr>
              <a:t>Your Leadership Skills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6677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YOUR LEADERSHIP STYLE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35B82-7497-2241-B328-B82BD8AD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59058" y="-1410031"/>
            <a:ext cx="3959948" cy="9678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094F35-7AB1-BE4D-83DA-10F9BAF37F9A}"/>
              </a:ext>
            </a:extLst>
          </p:cNvPr>
          <p:cNvSpPr txBox="1"/>
          <p:nvPr/>
        </p:nvSpPr>
        <p:spPr>
          <a:xfrm>
            <a:off x="1794640" y="3075056"/>
            <a:ext cx="5248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PEOPLE &amp; RESULTS</a:t>
            </a:r>
          </a:p>
        </p:txBody>
      </p:sp>
    </p:spTree>
    <p:extLst>
      <p:ext uri="{BB962C8B-B14F-4D97-AF65-F5344CB8AC3E}">
        <p14:creationId xmlns:p14="http://schemas.microsoft.com/office/powerpoint/2010/main" val="21275326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1630" y="238272"/>
            <a:ext cx="10831512" cy="1470025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YOUR EMPLOYEES LEADERSHIP STYLE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564210" y="971081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r"/>
            <a:r>
              <a:rPr lang="en-US" sz="6600" b="1" dirty="0">
                <a:solidFill>
                  <a:srgbClr val="C00000"/>
                </a:solidFill>
              </a:rPr>
              <a:t>WISE OR FOOLISH?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1767814" cy="232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257800" y="3429001"/>
            <a:ext cx="50292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4400" i="1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</a:rPr>
              <a:t>Dr. Henry Cloud</a:t>
            </a:r>
          </a:p>
        </p:txBody>
      </p:sp>
    </p:spTree>
    <p:extLst>
      <p:ext uri="{BB962C8B-B14F-4D97-AF65-F5344CB8AC3E}">
        <p14:creationId xmlns:p14="http://schemas.microsoft.com/office/powerpoint/2010/main" val="20090603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WHAT’S YOUR WAKE?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44D12-4C02-8E4B-AF4E-B9818177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1852" y="-1235091"/>
            <a:ext cx="3959948" cy="9678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2C41E1-E9AB-9943-BAD3-3CFF0BF47000}"/>
              </a:ext>
            </a:extLst>
          </p:cNvPr>
          <p:cNvSpPr txBox="1"/>
          <p:nvPr/>
        </p:nvSpPr>
        <p:spPr>
          <a:xfrm>
            <a:off x="1871450" y="3249996"/>
            <a:ext cx="51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STRESS OR CALM?</a:t>
            </a:r>
          </a:p>
        </p:txBody>
      </p:sp>
    </p:spTree>
    <p:extLst>
      <p:ext uri="{BB962C8B-B14F-4D97-AF65-F5344CB8AC3E}">
        <p14:creationId xmlns:p14="http://schemas.microsoft.com/office/powerpoint/2010/main" val="38841228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STRESS VS CALM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1"/>
          <p:cNvSpPr>
            <a:spLocks noGrp="1"/>
          </p:cNvSpPr>
          <p:nvPr>
            <p:ph idx="4294967295"/>
          </p:nvPr>
        </p:nvSpPr>
        <p:spPr>
          <a:xfrm>
            <a:off x="565680" y="1278320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dirty="0">
                <a:solidFill>
                  <a:srgbClr val="BF151C"/>
                </a:solidFill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13956206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E44D12-4C02-8E4B-AF4E-B98181771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1852" y="-1235091"/>
            <a:ext cx="3959948" cy="9678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2C41E1-E9AB-9943-BAD3-3CFF0BF47000}"/>
              </a:ext>
            </a:extLst>
          </p:cNvPr>
          <p:cNvSpPr txBox="1"/>
          <p:nvPr/>
        </p:nvSpPr>
        <p:spPr>
          <a:xfrm>
            <a:off x="1871450" y="3249996"/>
            <a:ext cx="5184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STRESS OR CALM?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A8D5DD-BA85-0F43-86FB-076DD64E31CA}"/>
              </a:ext>
            </a:extLst>
          </p:cNvPr>
          <p:cNvSpPr txBox="1">
            <a:spLocks/>
          </p:cNvSpPr>
          <p:nvPr/>
        </p:nvSpPr>
        <p:spPr>
          <a:xfrm>
            <a:off x="453492" y="20298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000">
                <a:solidFill>
                  <a:srgbClr val="E4142F"/>
                </a:solidFill>
              </a:rPr>
              <a:t>YOUR WAKE?</a:t>
            </a:r>
            <a:br>
              <a:rPr lang="en-US" sz="4000"/>
            </a:br>
            <a:r>
              <a:rPr lang="en-US" sz="4000"/>
              <a:t>STRESS VS CALM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415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FCE78-7819-4B42-A800-3A202FAB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1852" y="-1235091"/>
            <a:ext cx="3959948" cy="9678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3492" y="202980"/>
            <a:ext cx="8596668" cy="1320800"/>
          </a:xfrm>
        </p:spPr>
        <p:txBody>
          <a:bodyPr/>
          <a:lstStyle/>
          <a:p>
            <a:r>
              <a:rPr lang="en-US" sz="4000" dirty="0">
                <a:solidFill>
                  <a:srgbClr val="E4142F"/>
                </a:solidFill>
              </a:rPr>
              <a:t>YOUR WAKE?</a:t>
            </a:r>
            <a:br>
              <a:rPr lang="en-US" sz="4000" dirty="0"/>
            </a:br>
            <a:r>
              <a:rPr lang="en-US" sz="4000" dirty="0"/>
              <a:t>STRESS VS CALM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B04A8-CD97-9640-B481-41DC68B396CD}"/>
              </a:ext>
            </a:extLst>
          </p:cNvPr>
          <p:cNvSpPr txBox="1"/>
          <p:nvPr/>
        </p:nvSpPr>
        <p:spPr>
          <a:xfrm>
            <a:off x="1909855" y="2942219"/>
            <a:ext cx="3955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CALM IS CONTAGIOUS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50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Stress zone versus Energy Zone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50" y="1892800"/>
            <a:ext cx="5611361" cy="454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B55FB-CA1A-D74B-8A48-642EEF9A7FB0}"/>
              </a:ext>
            </a:extLst>
          </p:cNvPr>
          <p:cNvSpPr txBox="1"/>
          <p:nvPr/>
        </p:nvSpPr>
        <p:spPr>
          <a:xfrm>
            <a:off x="3464416" y="1547155"/>
            <a:ext cx="230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4142F"/>
                </a:solidFill>
                <a:latin typeface="Century Gothic" panose="020B0502020202020204" pitchFamily="34" charset="0"/>
              </a:rPr>
              <a:t>Energy Zone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C5617-2338-FC42-97DC-6B9762D78AC7}"/>
              </a:ext>
            </a:extLst>
          </p:cNvPr>
          <p:cNvSpPr txBox="1"/>
          <p:nvPr/>
        </p:nvSpPr>
        <p:spPr>
          <a:xfrm>
            <a:off x="2043430" y="2354465"/>
            <a:ext cx="230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E4142F"/>
                </a:solidFill>
                <a:latin typeface="Century Gothic" panose="020B0502020202020204" pitchFamily="34" charset="0"/>
              </a:rPr>
              <a:t>Stress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2D400-5569-2A4D-BA61-571FDE304C2E}"/>
              </a:ext>
            </a:extLst>
          </p:cNvPr>
          <p:cNvSpPr txBox="1"/>
          <p:nvPr/>
        </p:nvSpPr>
        <p:spPr>
          <a:xfrm>
            <a:off x="5099801" y="2354465"/>
            <a:ext cx="2304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E4142F"/>
                </a:solidFill>
                <a:latin typeface="Century Gothic" panose="020B0502020202020204" pitchFamily="34" charset="0"/>
              </a:rPr>
              <a:t>Stress Zone</a:t>
            </a:r>
          </a:p>
        </p:txBody>
      </p:sp>
    </p:spTree>
    <p:extLst>
      <p:ext uri="{BB962C8B-B14F-4D97-AF65-F5344CB8AC3E}">
        <p14:creationId xmlns:p14="http://schemas.microsoft.com/office/powerpoint/2010/main" val="10811786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The Skill of Reducing Stress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791" y="1917700"/>
            <a:ext cx="100388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David’s 5-Step Skill of De-stressing:</a:t>
            </a:r>
          </a:p>
          <a:p>
            <a:pPr lvl="0"/>
            <a:endParaRPr lang="en-US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Recognition that it’s self-inflicted.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Re-frame it.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Catch it early – don’t let concern turn into worry.  Take action.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Turn stress into energy.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Serve someone other than yourself.</a:t>
            </a:r>
          </a:p>
        </p:txBody>
      </p:sp>
    </p:spTree>
    <p:extLst>
      <p:ext uri="{BB962C8B-B14F-4D97-AF65-F5344CB8AC3E}">
        <p14:creationId xmlns:p14="http://schemas.microsoft.com/office/powerpoint/2010/main" val="39993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Critical Conversations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7831" y="2852926"/>
            <a:ext cx="86411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solidFill>
                  <a:srgbClr val="C00000"/>
                </a:solidFill>
                <a:latin typeface="Century Gothic" panose="020B0502020202020204" pitchFamily="34" charset="0"/>
              </a:rPr>
              <a:t>Hurting </a:t>
            </a:r>
            <a:r>
              <a:rPr lang="en-US" sz="65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vs</a:t>
            </a:r>
            <a:r>
              <a:rPr lang="en-US" sz="6500" dirty="0">
                <a:solidFill>
                  <a:srgbClr val="C00000"/>
                </a:solidFill>
                <a:latin typeface="Century Gothic" panose="020B0502020202020204" pitchFamily="34" charset="0"/>
              </a:rPr>
              <a:t> Harming</a:t>
            </a:r>
          </a:p>
        </p:txBody>
      </p:sp>
    </p:spTree>
    <p:extLst>
      <p:ext uri="{BB962C8B-B14F-4D97-AF65-F5344CB8AC3E}">
        <p14:creationId xmlns:p14="http://schemas.microsoft.com/office/powerpoint/2010/main" val="408256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46668"/>
            <a:ext cx="5260200" cy="3508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209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">
            <a:extLst>
              <a:ext uri="{FF2B5EF4-FFF2-40B4-BE49-F238E27FC236}">
                <a16:creationId xmlns:a16="http://schemas.microsoft.com/office/drawing/2014/main" id="{DE686F90-847B-A441-9BD2-4C80B5903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15" y="304563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cap="sm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Leaders Worth Following</a:t>
            </a:r>
          </a:p>
          <a:p>
            <a:pPr algn="ctr" eaLnBrk="1" hangingPunct="1"/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ＭＳ Ｐゴシック" charset="-128"/>
              <a:cs typeface="Arial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3BE9A2EE-ACFC-4541-AF25-FECA0315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90" y="9392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charset="-128"/>
                <a:cs typeface="Arial" charset="0"/>
              </a:rPr>
              <a:t>T H E   L I F T   E F F E C T</a:t>
            </a:r>
          </a:p>
        </p:txBody>
      </p:sp>
      <p:grpSp>
        <p:nvGrpSpPr>
          <p:cNvPr id="55" name="Group 16">
            <a:extLst>
              <a:ext uri="{FF2B5EF4-FFF2-40B4-BE49-F238E27FC236}">
                <a16:creationId xmlns:a16="http://schemas.microsoft.com/office/drawing/2014/main" id="{56B94C82-4F90-D145-A217-D70A07EDF204}"/>
              </a:ext>
            </a:extLst>
          </p:cNvPr>
          <p:cNvGrpSpPr/>
          <p:nvPr/>
        </p:nvGrpSpPr>
        <p:grpSpPr>
          <a:xfrm>
            <a:off x="2025070" y="2003403"/>
            <a:ext cx="6097587" cy="4421187"/>
            <a:chOff x="1903413" y="1752601"/>
            <a:chExt cx="6097587" cy="4421187"/>
          </a:xfrm>
        </p:grpSpPr>
        <p:cxnSp>
          <p:nvCxnSpPr>
            <p:cNvPr id="56" name="Straight Arrow Connector 2">
              <a:extLst>
                <a:ext uri="{FF2B5EF4-FFF2-40B4-BE49-F238E27FC236}">
                  <a16:creationId xmlns:a16="http://schemas.microsoft.com/office/drawing/2014/main" id="{7531479E-625D-8A43-823D-0992499ED0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3413" y="6172200"/>
              <a:ext cx="6096000" cy="1588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miter lim="800000"/>
              <a:headEnd type="none"/>
              <a:tailEnd type="triangle"/>
            </a:ln>
          </p:spPr>
        </p:cxnSp>
        <p:cxnSp>
          <p:nvCxnSpPr>
            <p:cNvPr id="57" name="Straight Arrow Connector 8">
              <a:extLst>
                <a:ext uri="{FF2B5EF4-FFF2-40B4-BE49-F238E27FC236}">
                  <a16:creationId xmlns:a16="http://schemas.microsoft.com/office/drawing/2014/main" id="{DD78E681-C282-AE48-B145-A73543BEA1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-304799" y="3960813"/>
              <a:ext cx="4419600" cy="3175"/>
            </a:xfrm>
            <a:prstGeom prst="straightConnector1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/>
            </a:ln>
          </p:spPr>
        </p:cxnSp>
        <p:cxnSp>
          <p:nvCxnSpPr>
            <p:cNvPr id="58" name="Straight Arrow Connector 17">
              <a:extLst>
                <a:ext uri="{FF2B5EF4-FFF2-40B4-BE49-F238E27FC236}">
                  <a16:creationId xmlns:a16="http://schemas.microsoft.com/office/drawing/2014/main" id="{52391485-5E5B-B349-8B6F-D25B3E9DD5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5000" y="3962400"/>
              <a:ext cx="6096000" cy="1588"/>
            </a:xfrm>
            <a:prstGeom prst="straightConnector1">
              <a:avLst/>
            </a:prstGeom>
            <a:noFill/>
            <a:ln w="44450">
              <a:solidFill>
                <a:schemeClr val="bg1">
                  <a:lumMod val="50000"/>
                </a:schemeClr>
              </a:solidFill>
              <a:round/>
              <a:headEnd/>
              <a:tailEnd type="none" w="med" len="med"/>
            </a:ln>
          </p:spPr>
        </p:cxnSp>
      </p:grpSp>
      <p:cxnSp>
        <p:nvCxnSpPr>
          <p:cNvPr id="59" name="Straight Arrow Connector 13">
            <a:extLst>
              <a:ext uri="{FF2B5EF4-FFF2-40B4-BE49-F238E27FC236}">
                <a16:creationId xmlns:a16="http://schemas.microsoft.com/office/drawing/2014/main" id="{63CCB242-2B8C-7142-BD6D-2F1621A101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13054" y="3567094"/>
            <a:ext cx="0" cy="64928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0" name="Straight Arrow Connector 13">
            <a:extLst>
              <a:ext uri="{FF2B5EF4-FFF2-40B4-BE49-F238E27FC236}">
                <a16:creationId xmlns:a16="http://schemas.microsoft.com/office/drawing/2014/main" id="{B2D6D36B-30C3-E14C-BAA7-AE60F2A48F5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46345" y="3660752"/>
            <a:ext cx="529" cy="55562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1" name="Straight Arrow Connector 13">
            <a:extLst>
              <a:ext uri="{FF2B5EF4-FFF2-40B4-BE49-F238E27FC236}">
                <a16:creationId xmlns:a16="http://schemas.microsoft.com/office/drawing/2014/main" id="{44F2EAC4-312E-374B-8FF4-081A9D74403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81484" y="3747667"/>
            <a:ext cx="0" cy="46792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2" name="Straight Arrow Connector 13">
            <a:extLst>
              <a:ext uri="{FF2B5EF4-FFF2-40B4-BE49-F238E27FC236}">
                <a16:creationId xmlns:a16="http://schemas.microsoft.com/office/drawing/2014/main" id="{E648D94D-18BD-C04A-ADC8-EC7CD91478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7683" y="3821693"/>
            <a:ext cx="0" cy="3931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3" name="Straight Arrow Connector 13">
            <a:extLst>
              <a:ext uri="{FF2B5EF4-FFF2-40B4-BE49-F238E27FC236}">
                <a16:creationId xmlns:a16="http://schemas.microsoft.com/office/drawing/2014/main" id="{81EE45C1-3132-F641-A025-B025F9A8AC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49919" y="3906021"/>
            <a:ext cx="0" cy="30797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64" name="TextBox 11">
            <a:extLst>
              <a:ext uri="{FF2B5EF4-FFF2-40B4-BE49-F238E27FC236}">
                <a16:creationId xmlns:a16="http://schemas.microsoft.com/office/drawing/2014/main" id="{16283E08-4424-9243-B369-1C1C91FC7733}"/>
              </a:ext>
            </a:extLst>
          </p:cNvPr>
          <p:cNvSpPr txBox="1">
            <a:spLocks noChangeArrowheads="1"/>
          </p:cNvSpPr>
          <p:nvPr/>
        </p:nvSpPr>
        <p:spPr bwMode="auto">
          <a:xfrm rot="20722512">
            <a:off x="4719491" y="3279854"/>
            <a:ext cx="40069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entury Gothic" pitchFamily="34" charset="0"/>
                <a:ea typeface="ＭＳ Ｐゴシック"/>
              </a:rPr>
              <a:t>Size of your organization</a:t>
            </a:r>
          </a:p>
        </p:txBody>
      </p:sp>
      <p:cxnSp>
        <p:nvCxnSpPr>
          <p:cNvPr id="65" name="Straight Arrow Connector 6">
            <a:extLst>
              <a:ext uri="{FF2B5EF4-FFF2-40B4-BE49-F238E27FC236}">
                <a16:creationId xmlns:a16="http://schemas.microsoft.com/office/drawing/2014/main" id="{5826D34C-DAFF-0B49-B570-8B5FFE2DFB9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26656" y="4213201"/>
            <a:ext cx="2809156" cy="2209800"/>
          </a:xfrm>
          <a:prstGeom prst="straightConnector1">
            <a:avLst/>
          </a:prstGeom>
          <a:noFill/>
          <a:ln w="50800">
            <a:solidFill>
              <a:srgbClr val="00B050"/>
            </a:solidFill>
            <a:round/>
            <a:headEnd/>
            <a:tailEnd type="none" w="med" len="med"/>
          </a:ln>
        </p:spPr>
      </p:cxnSp>
      <p:cxnSp>
        <p:nvCxnSpPr>
          <p:cNvPr id="66" name="Straight Arrow Connector 6">
            <a:extLst>
              <a:ext uri="{FF2B5EF4-FFF2-40B4-BE49-F238E27FC236}">
                <a16:creationId xmlns:a16="http://schemas.microsoft.com/office/drawing/2014/main" id="{348F696E-A343-F24A-B8DE-D143853B233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35812" y="3548587"/>
            <a:ext cx="2743200" cy="664615"/>
          </a:xfrm>
          <a:prstGeom prst="straightConnector1">
            <a:avLst/>
          </a:prstGeom>
          <a:noFill/>
          <a:ln w="50800">
            <a:solidFill>
              <a:srgbClr val="00B050"/>
            </a:solidFill>
            <a:round/>
            <a:headEnd/>
            <a:tailEnd type="triangle" w="med" len="med"/>
          </a:ln>
        </p:spPr>
      </p:cxnSp>
      <p:sp>
        <p:nvSpPr>
          <p:cNvPr id="67" name="TextBox 12">
            <a:extLst>
              <a:ext uri="{FF2B5EF4-FFF2-40B4-BE49-F238E27FC236}">
                <a16:creationId xmlns:a16="http://schemas.microsoft.com/office/drawing/2014/main" id="{C21CCFDA-CF56-7B41-958A-F47E18FAD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296" y="4213201"/>
            <a:ext cx="3540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Century Gothic" pitchFamily="34" charset="0"/>
                <a:ea typeface="ＭＳ Ｐゴシック"/>
              </a:rPr>
              <a:t>Your Leadership Skills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4102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4501487" cy="2625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496">
            <a:off x="5810886" y="3531443"/>
            <a:ext cx="4309459" cy="2439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82884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5327900" y="4504340"/>
            <a:ext cx="99853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3463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3461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4" name="Picture 13" descr="7332958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1969610"/>
            <a:ext cx="500208" cy="1228960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4943850" y="3352190"/>
            <a:ext cx="0" cy="5376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3456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4" name="Picture 13" descr="7332958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1969610"/>
            <a:ext cx="500208" cy="1228960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4943850" y="3352190"/>
            <a:ext cx="0" cy="5376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5289496" y="2852926"/>
            <a:ext cx="1036935" cy="111374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704647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9" name="Picture 8" descr="bu0037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6" y="1969611"/>
            <a:ext cx="508679" cy="1267365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4" name="Picture 13" descr="7332958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1969610"/>
            <a:ext cx="500208" cy="1228960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6518455" y="3313786"/>
            <a:ext cx="0" cy="57607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943850" y="3352190"/>
            <a:ext cx="0" cy="5376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327900" y="2468875"/>
            <a:ext cx="99853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75685" y="3114843"/>
            <a:ext cx="3704369" cy="762051"/>
          </a:xfrm>
          <a:custGeom>
            <a:avLst/>
            <a:gdLst>
              <a:gd name="connsiteX0" fmla="*/ 1751263 w 3704369"/>
              <a:gd name="connsiteY0" fmla="*/ 13369 h 762051"/>
              <a:gd name="connsiteX1" fmla="*/ 1751263 w 3704369"/>
              <a:gd name="connsiteY1" fmla="*/ 13369 h 762051"/>
              <a:gd name="connsiteX2" fmla="*/ 1403684 w 3704369"/>
              <a:gd name="connsiteY2" fmla="*/ 26737 h 762051"/>
              <a:gd name="connsiteX3" fmla="*/ 1136316 w 3704369"/>
              <a:gd name="connsiteY3" fmla="*/ 80211 h 762051"/>
              <a:gd name="connsiteX4" fmla="*/ 1069474 w 3704369"/>
              <a:gd name="connsiteY4" fmla="*/ 120316 h 762051"/>
              <a:gd name="connsiteX5" fmla="*/ 989263 w 3704369"/>
              <a:gd name="connsiteY5" fmla="*/ 133684 h 762051"/>
              <a:gd name="connsiteX6" fmla="*/ 949158 w 3704369"/>
              <a:gd name="connsiteY6" fmla="*/ 147053 h 762051"/>
              <a:gd name="connsiteX7" fmla="*/ 815474 w 3704369"/>
              <a:gd name="connsiteY7" fmla="*/ 160421 h 762051"/>
              <a:gd name="connsiteX8" fmla="*/ 708527 w 3704369"/>
              <a:gd name="connsiteY8" fmla="*/ 200526 h 762051"/>
              <a:gd name="connsiteX9" fmla="*/ 574842 w 3704369"/>
              <a:gd name="connsiteY9" fmla="*/ 240632 h 762051"/>
              <a:gd name="connsiteX10" fmla="*/ 467895 w 3704369"/>
              <a:gd name="connsiteY10" fmla="*/ 294105 h 762051"/>
              <a:gd name="connsiteX11" fmla="*/ 414421 w 3704369"/>
              <a:gd name="connsiteY11" fmla="*/ 334211 h 762051"/>
              <a:gd name="connsiteX12" fmla="*/ 334211 w 3704369"/>
              <a:gd name="connsiteY12" fmla="*/ 387684 h 762051"/>
              <a:gd name="connsiteX13" fmla="*/ 280737 w 3704369"/>
              <a:gd name="connsiteY13" fmla="*/ 441158 h 762051"/>
              <a:gd name="connsiteX14" fmla="*/ 213895 w 3704369"/>
              <a:gd name="connsiteY14" fmla="*/ 481263 h 762051"/>
              <a:gd name="connsiteX15" fmla="*/ 80211 w 3704369"/>
              <a:gd name="connsiteY15" fmla="*/ 628316 h 762051"/>
              <a:gd name="connsiteX16" fmla="*/ 0 w 3704369"/>
              <a:gd name="connsiteY16" fmla="*/ 748632 h 762051"/>
              <a:gd name="connsiteX17" fmla="*/ 66842 w 3704369"/>
              <a:gd name="connsiteY17" fmla="*/ 762000 h 762051"/>
              <a:gd name="connsiteX18" fmla="*/ 1203158 w 3704369"/>
              <a:gd name="connsiteY18" fmla="*/ 574842 h 762051"/>
              <a:gd name="connsiteX19" fmla="*/ 1684421 w 3704369"/>
              <a:gd name="connsiteY19" fmla="*/ 374316 h 762051"/>
              <a:gd name="connsiteX20" fmla="*/ 2914316 w 3704369"/>
              <a:gd name="connsiteY20" fmla="*/ 26737 h 762051"/>
              <a:gd name="connsiteX21" fmla="*/ 3235158 w 3704369"/>
              <a:gd name="connsiteY21" fmla="*/ 0 h 762051"/>
              <a:gd name="connsiteX22" fmla="*/ 3689684 w 3704369"/>
              <a:gd name="connsiteY22" fmla="*/ 13369 h 762051"/>
              <a:gd name="connsiteX23" fmla="*/ 3703053 w 3704369"/>
              <a:gd name="connsiteY23" fmla="*/ 66842 h 762051"/>
              <a:gd name="connsiteX24" fmla="*/ 3676316 w 3704369"/>
              <a:gd name="connsiteY24" fmla="*/ 160421 h 762051"/>
              <a:gd name="connsiteX25" fmla="*/ 3582737 w 3704369"/>
              <a:gd name="connsiteY25" fmla="*/ 280737 h 762051"/>
              <a:gd name="connsiteX26" fmla="*/ 3529263 w 3704369"/>
              <a:gd name="connsiteY26" fmla="*/ 360947 h 762051"/>
              <a:gd name="connsiteX27" fmla="*/ 3248527 w 3704369"/>
              <a:gd name="connsiteY27" fmla="*/ 548105 h 762051"/>
              <a:gd name="connsiteX28" fmla="*/ 3007895 w 3704369"/>
              <a:gd name="connsiteY28" fmla="*/ 614947 h 762051"/>
              <a:gd name="connsiteX29" fmla="*/ 2874211 w 3704369"/>
              <a:gd name="connsiteY29" fmla="*/ 628316 h 762051"/>
              <a:gd name="connsiteX30" fmla="*/ 2646948 w 3704369"/>
              <a:gd name="connsiteY30" fmla="*/ 641684 h 76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04369" h="762051">
                <a:moveTo>
                  <a:pt x="1751263" y="13369"/>
                </a:moveTo>
                <a:lnTo>
                  <a:pt x="1751263" y="13369"/>
                </a:lnTo>
                <a:cubicBezTo>
                  <a:pt x="1635403" y="17825"/>
                  <a:pt x="1519107" y="15744"/>
                  <a:pt x="1403684" y="26737"/>
                </a:cubicBezTo>
                <a:cubicBezTo>
                  <a:pt x="1310002" y="35659"/>
                  <a:pt x="1225143" y="58003"/>
                  <a:pt x="1136316" y="80211"/>
                </a:cubicBezTo>
                <a:cubicBezTo>
                  <a:pt x="1114035" y="93579"/>
                  <a:pt x="1093893" y="111436"/>
                  <a:pt x="1069474" y="120316"/>
                </a:cubicBezTo>
                <a:cubicBezTo>
                  <a:pt x="1044000" y="129579"/>
                  <a:pt x="1015723" y="127804"/>
                  <a:pt x="989263" y="133684"/>
                </a:cubicBezTo>
                <a:cubicBezTo>
                  <a:pt x="975507" y="136741"/>
                  <a:pt x="963086" y="144910"/>
                  <a:pt x="949158" y="147053"/>
                </a:cubicBezTo>
                <a:cubicBezTo>
                  <a:pt x="904895" y="153863"/>
                  <a:pt x="860035" y="155965"/>
                  <a:pt x="815474" y="160421"/>
                </a:cubicBezTo>
                <a:cubicBezTo>
                  <a:pt x="699697" y="189366"/>
                  <a:pt x="825040" y="153921"/>
                  <a:pt x="708527" y="200526"/>
                </a:cubicBezTo>
                <a:cubicBezTo>
                  <a:pt x="654283" y="222223"/>
                  <a:pt x="627366" y="227500"/>
                  <a:pt x="574842" y="240632"/>
                </a:cubicBezTo>
                <a:cubicBezTo>
                  <a:pt x="438135" y="331771"/>
                  <a:pt x="664115" y="185094"/>
                  <a:pt x="467895" y="294105"/>
                </a:cubicBezTo>
                <a:cubicBezTo>
                  <a:pt x="448418" y="304926"/>
                  <a:pt x="432674" y="321434"/>
                  <a:pt x="414421" y="334211"/>
                </a:cubicBezTo>
                <a:cubicBezTo>
                  <a:pt x="388096" y="352638"/>
                  <a:pt x="359303" y="367610"/>
                  <a:pt x="334211" y="387684"/>
                </a:cubicBezTo>
                <a:cubicBezTo>
                  <a:pt x="314527" y="403431"/>
                  <a:pt x="300635" y="425682"/>
                  <a:pt x="280737" y="441158"/>
                </a:cubicBezTo>
                <a:cubicBezTo>
                  <a:pt x="260227" y="457110"/>
                  <a:pt x="233730" y="464479"/>
                  <a:pt x="213895" y="481263"/>
                </a:cubicBezTo>
                <a:cubicBezTo>
                  <a:pt x="74228" y="599444"/>
                  <a:pt x="141721" y="546304"/>
                  <a:pt x="80211" y="628316"/>
                </a:cubicBezTo>
                <a:cubicBezTo>
                  <a:pt x="6048" y="727199"/>
                  <a:pt x="45253" y="658127"/>
                  <a:pt x="0" y="748632"/>
                </a:cubicBezTo>
                <a:cubicBezTo>
                  <a:pt x="22281" y="753088"/>
                  <a:pt x="44136" y="762841"/>
                  <a:pt x="66842" y="762000"/>
                </a:cubicBezTo>
                <a:cubicBezTo>
                  <a:pt x="673574" y="739528"/>
                  <a:pt x="678119" y="764440"/>
                  <a:pt x="1203158" y="574842"/>
                </a:cubicBezTo>
                <a:cubicBezTo>
                  <a:pt x="1366616" y="515815"/>
                  <a:pt x="1519863" y="430204"/>
                  <a:pt x="1684421" y="374316"/>
                </a:cubicBezTo>
                <a:cubicBezTo>
                  <a:pt x="1704529" y="367487"/>
                  <a:pt x="2615050" y="72278"/>
                  <a:pt x="2914316" y="26737"/>
                </a:cubicBezTo>
                <a:cubicBezTo>
                  <a:pt x="3020413" y="10592"/>
                  <a:pt x="3128211" y="8912"/>
                  <a:pt x="3235158" y="0"/>
                </a:cubicBezTo>
                <a:lnTo>
                  <a:pt x="3689684" y="13369"/>
                </a:lnTo>
                <a:cubicBezTo>
                  <a:pt x="3707872" y="15967"/>
                  <a:pt x="3704716" y="48544"/>
                  <a:pt x="3703053" y="66842"/>
                </a:cubicBezTo>
                <a:cubicBezTo>
                  <a:pt x="3700116" y="99150"/>
                  <a:pt x="3688793" y="130475"/>
                  <a:pt x="3676316" y="160421"/>
                </a:cubicBezTo>
                <a:cubicBezTo>
                  <a:pt x="3640987" y="245211"/>
                  <a:pt x="3637369" y="212448"/>
                  <a:pt x="3582737" y="280737"/>
                </a:cubicBezTo>
                <a:cubicBezTo>
                  <a:pt x="3562663" y="305829"/>
                  <a:pt x="3553358" y="339687"/>
                  <a:pt x="3529263" y="360947"/>
                </a:cubicBezTo>
                <a:cubicBezTo>
                  <a:pt x="3521840" y="367497"/>
                  <a:pt x="3295336" y="526077"/>
                  <a:pt x="3248527" y="548105"/>
                </a:cubicBezTo>
                <a:cubicBezTo>
                  <a:pt x="3193355" y="574069"/>
                  <a:pt x="3068294" y="605410"/>
                  <a:pt x="3007895" y="614947"/>
                </a:cubicBezTo>
                <a:cubicBezTo>
                  <a:pt x="2963659" y="621932"/>
                  <a:pt x="2918602" y="622397"/>
                  <a:pt x="2874211" y="628316"/>
                </a:cubicBezTo>
                <a:cubicBezTo>
                  <a:pt x="2695302" y="652171"/>
                  <a:pt x="2970429" y="641684"/>
                  <a:pt x="2646948" y="641684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861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9" name="Picture 8" descr="bu0037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6" y="1969611"/>
            <a:ext cx="508679" cy="1267365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4" name="Picture 13" descr="7332958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1969610"/>
            <a:ext cx="500208" cy="1228960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6518455" y="3313786"/>
            <a:ext cx="0" cy="57607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943850" y="3352190"/>
            <a:ext cx="0" cy="5376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327900" y="2468875"/>
            <a:ext cx="99853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AADF9A5-50AD-6B4E-8FFE-DC8D82B80329}"/>
              </a:ext>
            </a:extLst>
          </p:cNvPr>
          <p:cNvCxnSpPr/>
          <p:nvPr/>
        </p:nvCxnSpPr>
        <p:spPr bwMode="auto">
          <a:xfrm flipH="1">
            <a:off x="4290966" y="3524565"/>
            <a:ext cx="2805287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113FAE-EA12-6342-9426-0A0AC187468F}"/>
              </a:ext>
            </a:extLst>
          </p:cNvPr>
          <p:cNvCxnSpPr/>
          <p:nvPr/>
        </p:nvCxnSpPr>
        <p:spPr bwMode="auto">
          <a:xfrm flipH="1">
            <a:off x="3830106" y="3505810"/>
            <a:ext cx="499183" cy="2726755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98396F-D914-9B4A-9846-1B94973C2CC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54509" y="5886920"/>
            <a:ext cx="2152406" cy="3840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EE99724-924E-1144-B82B-CFA27E5576FE}"/>
              </a:ext>
            </a:extLst>
          </p:cNvPr>
          <p:cNvCxnSpPr/>
          <p:nvPr/>
        </p:nvCxnSpPr>
        <p:spPr bwMode="auto">
          <a:xfrm flipH="1">
            <a:off x="1794641" y="1854395"/>
            <a:ext cx="268834" cy="409058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3D9D73-0BE7-9B4F-A09B-5811CB73F98F}"/>
              </a:ext>
            </a:extLst>
          </p:cNvPr>
          <p:cNvCxnSpPr/>
          <p:nvPr/>
        </p:nvCxnSpPr>
        <p:spPr bwMode="auto">
          <a:xfrm flipH="1">
            <a:off x="2063476" y="1892800"/>
            <a:ext cx="4954244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D2943B-7349-C34C-BD3D-321CB513AE1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940910" y="1892800"/>
            <a:ext cx="94147" cy="1644723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940006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9" name="Picture 8" descr="bu0037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6" y="1969611"/>
            <a:ext cx="508679" cy="1267365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4" name="Picture 13" descr="7332958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1969610"/>
            <a:ext cx="500208" cy="1228960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6518455" y="3313786"/>
            <a:ext cx="0" cy="57607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943850" y="3352190"/>
            <a:ext cx="0" cy="5376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327900" y="2468875"/>
            <a:ext cx="99853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5327900" y="4504340"/>
            <a:ext cx="99853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0600382-1C68-CD46-A062-61B3FB561CC6}"/>
              </a:ext>
            </a:extLst>
          </p:cNvPr>
          <p:cNvCxnSpPr/>
          <p:nvPr/>
        </p:nvCxnSpPr>
        <p:spPr bwMode="auto">
          <a:xfrm flipH="1">
            <a:off x="4290966" y="3524565"/>
            <a:ext cx="2805287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984D8B-18CD-2D4B-A1BA-2BD04A013CF3}"/>
              </a:ext>
            </a:extLst>
          </p:cNvPr>
          <p:cNvCxnSpPr/>
          <p:nvPr/>
        </p:nvCxnSpPr>
        <p:spPr bwMode="auto">
          <a:xfrm flipH="1">
            <a:off x="3830106" y="3505810"/>
            <a:ext cx="499183" cy="2726755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59BFD70-5462-CF49-9C1F-25DB057C173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54509" y="5886920"/>
            <a:ext cx="2152406" cy="3840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7C1F39-5EBC-814D-9687-9BFDA05EB1ED}"/>
              </a:ext>
            </a:extLst>
          </p:cNvPr>
          <p:cNvCxnSpPr/>
          <p:nvPr/>
        </p:nvCxnSpPr>
        <p:spPr bwMode="auto">
          <a:xfrm flipH="1">
            <a:off x="1794641" y="1854395"/>
            <a:ext cx="268834" cy="409058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40186F4-E595-E744-BAD0-E4A9BB6E819B}"/>
              </a:ext>
            </a:extLst>
          </p:cNvPr>
          <p:cNvCxnSpPr/>
          <p:nvPr/>
        </p:nvCxnSpPr>
        <p:spPr bwMode="auto">
          <a:xfrm flipH="1">
            <a:off x="2063476" y="1892800"/>
            <a:ext cx="4954244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64FCD47-A9AC-1B4F-9771-BF56FAAFDDA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940910" y="1892800"/>
            <a:ext cx="94147" cy="1644723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00371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9" name="Picture 8" descr="bu0037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6" y="1969611"/>
            <a:ext cx="508679" cy="1267365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4" name="Picture 13" descr="7332958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1969610"/>
            <a:ext cx="500208" cy="1228960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6518455" y="3313786"/>
            <a:ext cx="0" cy="57607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943850" y="3352190"/>
            <a:ext cx="0" cy="5376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327900" y="2468875"/>
            <a:ext cx="99853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85757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3670" y="5270830"/>
            <a:ext cx="2342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higher up you go to get a solution…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5327900" y="4504340"/>
            <a:ext cx="99853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Up Arrow 9"/>
          <p:cNvSpPr/>
          <p:nvPr/>
        </p:nvSpPr>
        <p:spPr bwMode="auto">
          <a:xfrm>
            <a:off x="7187427" y="1726487"/>
            <a:ext cx="1267365" cy="330283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1BB7A8A-7734-8447-A17F-D315743ED2F7}"/>
              </a:ext>
            </a:extLst>
          </p:cNvPr>
          <p:cNvCxnSpPr/>
          <p:nvPr/>
        </p:nvCxnSpPr>
        <p:spPr bwMode="auto">
          <a:xfrm flipH="1">
            <a:off x="4290966" y="3524565"/>
            <a:ext cx="2805287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F1CCC0-18EB-2244-B0F3-B96E5B9C57FE}"/>
              </a:ext>
            </a:extLst>
          </p:cNvPr>
          <p:cNvCxnSpPr/>
          <p:nvPr/>
        </p:nvCxnSpPr>
        <p:spPr bwMode="auto">
          <a:xfrm flipH="1">
            <a:off x="3830106" y="3505810"/>
            <a:ext cx="499183" cy="2726755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13F804-7433-6D46-B9A0-F01E18384B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54509" y="5886920"/>
            <a:ext cx="2152406" cy="3840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078C6B-A8B4-754D-BCDB-ECE4B2E1B8DA}"/>
              </a:ext>
            </a:extLst>
          </p:cNvPr>
          <p:cNvCxnSpPr/>
          <p:nvPr/>
        </p:nvCxnSpPr>
        <p:spPr bwMode="auto">
          <a:xfrm flipH="1">
            <a:off x="1794641" y="1854395"/>
            <a:ext cx="268834" cy="409058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FBEF8F3-5361-3844-9DFA-18BF61A2D636}"/>
              </a:ext>
            </a:extLst>
          </p:cNvPr>
          <p:cNvCxnSpPr/>
          <p:nvPr/>
        </p:nvCxnSpPr>
        <p:spPr bwMode="auto">
          <a:xfrm flipH="1">
            <a:off x="2063476" y="1892800"/>
            <a:ext cx="4954244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FD51B4E-CC97-FD4B-9384-CBCD29F1879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940910" y="1892800"/>
            <a:ext cx="94147" cy="1644723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065840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Conversations</a:t>
            </a:r>
          </a:p>
        </p:txBody>
      </p:sp>
      <p:pic>
        <p:nvPicPr>
          <p:cNvPr id="7" name="Picture 6" descr="rbsb2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40" y="4013449"/>
            <a:ext cx="524852" cy="1220586"/>
          </a:xfrm>
          <a:prstGeom prst="rect">
            <a:avLst/>
          </a:prstGeom>
        </p:spPr>
      </p:pic>
      <p:pic>
        <p:nvPicPr>
          <p:cNvPr id="8" name="Picture 7" descr="bu0037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40" y="3994729"/>
            <a:ext cx="412572" cy="1316116"/>
          </a:xfrm>
          <a:prstGeom prst="rect">
            <a:avLst/>
          </a:prstGeom>
        </p:spPr>
      </p:pic>
      <p:pic>
        <p:nvPicPr>
          <p:cNvPr id="9" name="Picture 8" descr="bu0037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16" y="1969611"/>
            <a:ext cx="508679" cy="1267365"/>
          </a:xfrm>
          <a:prstGeom prst="rect">
            <a:avLst/>
          </a:prstGeom>
        </p:spPr>
      </p:pic>
      <p:pic>
        <p:nvPicPr>
          <p:cNvPr id="11" name="Picture 10" descr="aa04988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10" y="2622495"/>
            <a:ext cx="402648" cy="1264760"/>
          </a:xfrm>
          <a:prstGeom prst="rect">
            <a:avLst/>
          </a:prstGeom>
        </p:spPr>
      </p:pic>
      <p:pic>
        <p:nvPicPr>
          <p:cNvPr id="12" name="Picture 11" descr="aa05384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81" y="3736240"/>
            <a:ext cx="442865" cy="1318296"/>
          </a:xfrm>
          <a:prstGeom prst="rect">
            <a:avLst/>
          </a:prstGeom>
        </p:spPr>
      </p:pic>
      <p:pic>
        <p:nvPicPr>
          <p:cNvPr id="14" name="Picture 13" descr="7332958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30" y="1969610"/>
            <a:ext cx="500208" cy="1228960"/>
          </a:xfrm>
          <a:prstGeom prst="rect">
            <a:avLst/>
          </a:prstGeom>
        </p:spPr>
      </p:pic>
      <p:pic>
        <p:nvPicPr>
          <p:cNvPr id="16" name="Picture 15" descr="7321018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0" y="4504340"/>
            <a:ext cx="537670" cy="1143172"/>
          </a:xfrm>
          <a:prstGeom prst="rect">
            <a:avLst/>
          </a:prstGeom>
        </p:spPr>
      </p:pic>
      <p:pic>
        <p:nvPicPr>
          <p:cNvPr id="17" name="Picture 16" descr="714505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60" y="1969611"/>
            <a:ext cx="489054" cy="1278319"/>
          </a:xfrm>
          <a:prstGeom prst="rect">
            <a:avLst/>
          </a:prstGeom>
        </p:spPr>
      </p:pic>
      <p:pic>
        <p:nvPicPr>
          <p:cNvPr id="18" name="Picture 17" descr="5634743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1" y="5080415"/>
            <a:ext cx="498771" cy="1137882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6518455" y="3313786"/>
            <a:ext cx="0" cy="57607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943850" y="3352190"/>
            <a:ext cx="0" cy="53767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327900" y="2468875"/>
            <a:ext cx="99853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138816" y="2699306"/>
            <a:ext cx="1574605" cy="195865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754766" y="3467405"/>
            <a:ext cx="1958655" cy="11521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16361" y="4235505"/>
            <a:ext cx="2035465" cy="38405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023601" y="4619555"/>
            <a:ext cx="1728225" cy="15362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599675" y="4581151"/>
            <a:ext cx="1152150" cy="80650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" name="Freeform 42"/>
          <p:cNvSpPr/>
          <p:nvPr/>
        </p:nvSpPr>
        <p:spPr>
          <a:xfrm>
            <a:off x="4543383" y="3330196"/>
            <a:ext cx="2721332" cy="375780"/>
          </a:xfrm>
          <a:custGeom>
            <a:avLst/>
            <a:gdLst>
              <a:gd name="connsiteX0" fmla="*/ 0 w 2721332"/>
              <a:gd name="connsiteY0" fmla="*/ 375780 h 375780"/>
              <a:gd name="connsiteX1" fmla="*/ 0 w 2721332"/>
              <a:gd name="connsiteY1" fmla="*/ 375780 h 375780"/>
              <a:gd name="connsiteX2" fmla="*/ 323968 w 2721332"/>
              <a:gd name="connsiteY2" fmla="*/ 349864 h 375780"/>
              <a:gd name="connsiteX3" fmla="*/ 401720 w 2721332"/>
              <a:gd name="connsiteY3" fmla="*/ 323949 h 375780"/>
              <a:gd name="connsiteX4" fmla="*/ 505390 w 2721332"/>
              <a:gd name="connsiteY4" fmla="*/ 298033 h 375780"/>
              <a:gd name="connsiteX5" fmla="*/ 647936 w 2721332"/>
              <a:gd name="connsiteY5" fmla="*/ 272117 h 375780"/>
              <a:gd name="connsiteX6" fmla="*/ 686812 w 2721332"/>
              <a:gd name="connsiteY6" fmla="*/ 259159 h 375780"/>
              <a:gd name="connsiteX7" fmla="*/ 816399 w 2721332"/>
              <a:gd name="connsiteY7" fmla="*/ 233243 h 375780"/>
              <a:gd name="connsiteX8" fmla="*/ 881193 w 2721332"/>
              <a:gd name="connsiteY8" fmla="*/ 220285 h 375780"/>
              <a:gd name="connsiteX9" fmla="*/ 971904 w 2721332"/>
              <a:gd name="connsiteY9" fmla="*/ 181411 h 375780"/>
              <a:gd name="connsiteX10" fmla="*/ 1114450 w 2721332"/>
              <a:gd name="connsiteY10" fmla="*/ 142537 h 375780"/>
              <a:gd name="connsiteX11" fmla="*/ 1153326 w 2721332"/>
              <a:gd name="connsiteY11" fmla="*/ 129579 h 375780"/>
              <a:gd name="connsiteX12" fmla="*/ 1244037 w 2721332"/>
              <a:gd name="connsiteY12" fmla="*/ 116621 h 375780"/>
              <a:gd name="connsiteX13" fmla="*/ 1321790 w 2721332"/>
              <a:gd name="connsiteY13" fmla="*/ 103663 h 375780"/>
              <a:gd name="connsiteX14" fmla="*/ 1412501 w 2721332"/>
              <a:gd name="connsiteY14" fmla="*/ 90705 h 375780"/>
              <a:gd name="connsiteX15" fmla="*/ 1477294 w 2721332"/>
              <a:gd name="connsiteY15" fmla="*/ 77747 h 375780"/>
              <a:gd name="connsiteX16" fmla="*/ 1840139 w 2721332"/>
              <a:gd name="connsiteY16" fmla="*/ 64789 h 375780"/>
              <a:gd name="connsiteX17" fmla="*/ 1891974 w 2721332"/>
              <a:gd name="connsiteY17" fmla="*/ 51831 h 375780"/>
              <a:gd name="connsiteX18" fmla="*/ 2617662 w 2721332"/>
              <a:gd name="connsiteY18" fmla="*/ 38873 h 375780"/>
              <a:gd name="connsiteX19" fmla="*/ 2695415 w 2721332"/>
              <a:gd name="connsiteY19" fmla="*/ 12958 h 375780"/>
              <a:gd name="connsiteX20" fmla="*/ 2721332 w 2721332"/>
              <a:gd name="connsiteY20" fmla="*/ 0 h 37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21332" h="375780">
                <a:moveTo>
                  <a:pt x="0" y="375780"/>
                </a:moveTo>
                <a:lnTo>
                  <a:pt x="0" y="375780"/>
                </a:lnTo>
                <a:cubicBezTo>
                  <a:pt x="34137" y="373647"/>
                  <a:pt x="258402" y="362976"/>
                  <a:pt x="323968" y="349864"/>
                </a:cubicBezTo>
                <a:cubicBezTo>
                  <a:pt x="350757" y="344507"/>
                  <a:pt x="375452" y="331454"/>
                  <a:pt x="401720" y="323949"/>
                </a:cubicBezTo>
                <a:cubicBezTo>
                  <a:pt x="435970" y="314164"/>
                  <a:pt x="470255" y="303889"/>
                  <a:pt x="505390" y="298033"/>
                </a:cubicBezTo>
                <a:cubicBezTo>
                  <a:pt x="540049" y="292257"/>
                  <a:pt x="611714" y="281172"/>
                  <a:pt x="647936" y="272117"/>
                </a:cubicBezTo>
                <a:cubicBezTo>
                  <a:pt x="661188" y="268804"/>
                  <a:pt x="673502" y="262230"/>
                  <a:pt x="686812" y="259159"/>
                </a:cubicBezTo>
                <a:cubicBezTo>
                  <a:pt x="729735" y="249254"/>
                  <a:pt x="773203" y="241882"/>
                  <a:pt x="816399" y="233243"/>
                </a:cubicBezTo>
                <a:cubicBezTo>
                  <a:pt x="837997" y="228924"/>
                  <a:pt x="860298" y="227250"/>
                  <a:pt x="881193" y="220285"/>
                </a:cubicBezTo>
                <a:cubicBezTo>
                  <a:pt x="972364" y="189896"/>
                  <a:pt x="859812" y="229448"/>
                  <a:pt x="971904" y="181411"/>
                </a:cubicBezTo>
                <a:cubicBezTo>
                  <a:pt x="1011138" y="164597"/>
                  <a:pt x="1084715" y="152448"/>
                  <a:pt x="1114450" y="142537"/>
                </a:cubicBezTo>
                <a:cubicBezTo>
                  <a:pt x="1127409" y="138218"/>
                  <a:pt x="1139932" y="132258"/>
                  <a:pt x="1153326" y="129579"/>
                </a:cubicBezTo>
                <a:cubicBezTo>
                  <a:pt x="1183277" y="123589"/>
                  <a:pt x="1213848" y="121265"/>
                  <a:pt x="1244037" y="116621"/>
                </a:cubicBezTo>
                <a:cubicBezTo>
                  <a:pt x="1270007" y="112626"/>
                  <a:pt x="1295820" y="107658"/>
                  <a:pt x="1321790" y="103663"/>
                </a:cubicBezTo>
                <a:cubicBezTo>
                  <a:pt x="1351979" y="99019"/>
                  <a:pt x="1382373" y="95726"/>
                  <a:pt x="1412501" y="90705"/>
                </a:cubicBezTo>
                <a:cubicBezTo>
                  <a:pt x="1434227" y="87084"/>
                  <a:pt x="1455309" y="79079"/>
                  <a:pt x="1477294" y="77747"/>
                </a:cubicBezTo>
                <a:cubicBezTo>
                  <a:pt x="1598098" y="70426"/>
                  <a:pt x="1719191" y="69108"/>
                  <a:pt x="1840139" y="64789"/>
                </a:cubicBezTo>
                <a:cubicBezTo>
                  <a:pt x="1857417" y="60470"/>
                  <a:pt x="1874174" y="52424"/>
                  <a:pt x="1891974" y="51831"/>
                </a:cubicBezTo>
                <a:cubicBezTo>
                  <a:pt x="2133774" y="43771"/>
                  <a:pt x="2376010" y="50565"/>
                  <a:pt x="2617662" y="38873"/>
                </a:cubicBezTo>
                <a:cubicBezTo>
                  <a:pt x="2644949" y="37553"/>
                  <a:pt x="2670980" y="25175"/>
                  <a:pt x="2695415" y="12958"/>
                </a:cubicBezTo>
                <a:lnTo>
                  <a:pt x="2721332" y="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96480" y="2332433"/>
            <a:ext cx="1166286" cy="1336108"/>
          </a:xfrm>
          <a:custGeom>
            <a:avLst/>
            <a:gdLst>
              <a:gd name="connsiteX0" fmla="*/ 1166286 w 1166286"/>
              <a:gd name="connsiteY0" fmla="*/ 0 h 1336108"/>
              <a:gd name="connsiteX1" fmla="*/ 1166286 w 1166286"/>
              <a:gd name="connsiteY1" fmla="*/ 0 h 1336108"/>
              <a:gd name="connsiteX2" fmla="*/ 1140368 w 1166286"/>
              <a:gd name="connsiteY2" fmla="*/ 181411 h 1336108"/>
              <a:gd name="connsiteX3" fmla="*/ 1114451 w 1166286"/>
              <a:gd name="connsiteY3" fmla="*/ 285075 h 1336108"/>
              <a:gd name="connsiteX4" fmla="*/ 1088533 w 1166286"/>
              <a:gd name="connsiteY4" fmla="*/ 427612 h 1336108"/>
              <a:gd name="connsiteX5" fmla="*/ 1049657 w 1166286"/>
              <a:gd name="connsiteY5" fmla="*/ 751561 h 1336108"/>
              <a:gd name="connsiteX6" fmla="*/ 1010781 w 1166286"/>
              <a:gd name="connsiteY6" fmla="*/ 790435 h 1336108"/>
              <a:gd name="connsiteX7" fmla="*/ 971905 w 1166286"/>
              <a:gd name="connsiteY7" fmla="*/ 881141 h 1336108"/>
              <a:gd name="connsiteX8" fmla="*/ 958946 w 1166286"/>
              <a:gd name="connsiteY8" fmla="*/ 920015 h 1336108"/>
              <a:gd name="connsiteX9" fmla="*/ 920070 w 1166286"/>
              <a:gd name="connsiteY9" fmla="*/ 958889 h 1336108"/>
              <a:gd name="connsiteX10" fmla="*/ 829359 w 1166286"/>
              <a:gd name="connsiteY10" fmla="*/ 1023678 h 1336108"/>
              <a:gd name="connsiteX11" fmla="*/ 803441 w 1166286"/>
              <a:gd name="connsiteY11" fmla="*/ 1049594 h 1336108"/>
              <a:gd name="connsiteX12" fmla="*/ 738648 w 1166286"/>
              <a:gd name="connsiteY12" fmla="*/ 1153258 h 1336108"/>
              <a:gd name="connsiteX13" fmla="*/ 699772 w 1166286"/>
              <a:gd name="connsiteY13" fmla="*/ 1192132 h 1336108"/>
              <a:gd name="connsiteX14" fmla="*/ 518349 w 1166286"/>
              <a:gd name="connsiteY14" fmla="*/ 1269880 h 1336108"/>
              <a:gd name="connsiteX15" fmla="*/ 427638 w 1166286"/>
              <a:gd name="connsiteY15" fmla="*/ 1308754 h 1336108"/>
              <a:gd name="connsiteX16" fmla="*/ 272134 w 1166286"/>
              <a:gd name="connsiteY16" fmla="*/ 1334670 h 1336108"/>
              <a:gd name="connsiteX17" fmla="*/ 0 w 1166286"/>
              <a:gd name="connsiteY17" fmla="*/ 1334670 h 133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6286" h="1336108">
                <a:moveTo>
                  <a:pt x="1166286" y="0"/>
                </a:moveTo>
                <a:lnTo>
                  <a:pt x="1166286" y="0"/>
                </a:lnTo>
                <a:cubicBezTo>
                  <a:pt x="1157647" y="60470"/>
                  <a:pt x="1151296" y="121312"/>
                  <a:pt x="1140368" y="181411"/>
                </a:cubicBezTo>
                <a:cubicBezTo>
                  <a:pt x="1133996" y="216455"/>
                  <a:pt x="1119489" y="249815"/>
                  <a:pt x="1114451" y="285075"/>
                </a:cubicBezTo>
                <a:cubicBezTo>
                  <a:pt x="1098973" y="393411"/>
                  <a:pt x="1108900" y="346151"/>
                  <a:pt x="1088533" y="427612"/>
                </a:cubicBezTo>
                <a:cubicBezTo>
                  <a:pt x="1081799" y="575769"/>
                  <a:pt x="1127208" y="658506"/>
                  <a:pt x="1049657" y="751561"/>
                </a:cubicBezTo>
                <a:cubicBezTo>
                  <a:pt x="1037925" y="765639"/>
                  <a:pt x="1023740" y="777477"/>
                  <a:pt x="1010781" y="790435"/>
                </a:cubicBezTo>
                <a:cubicBezTo>
                  <a:pt x="983811" y="898307"/>
                  <a:pt x="1016650" y="791655"/>
                  <a:pt x="971905" y="881141"/>
                </a:cubicBezTo>
                <a:cubicBezTo>
                  <a:pt x="965796" y="893358"/>
                  <a:pt x="966523" y="908650"/>
                  <a:pt x="958946" y="920015"/>
                </a:cubicBezTo>
                <a:cubicBezTo>
                  <a:pt x="948780" y="935263"/>
                  <a:pt x="933984" y="946963"/>
                  <a:pt x="920070" y="958889"/>
                </a:cubicBezTo>
                <a:cubicBezTo>
                  <a:pt x="792405" y="1068310"/>
                  <a:pt x="931902" y="941650"/>
                  <a:pt x="829359" y="1023678"/>
                </a:cubicBezTo>
                <a:cubicBezTo>
                  <a:pt x="819819" y="1031310"/>
                  <a:pt x="812080" y="1040955"/>
                  <a:pt x="803441" y="1049594"/>
                </a:cubicBezTo>
                <a:cubicBezTo>
                  <a:pt x="776893" y="1102689"/>
                  <a:pt x="779021" y="1106158"/>
                  <a:pt x="738648" y="1153258"/>
                </a:cubicBezTo>
                <a:cubicBezTo>
                  <a:pt x="726721" y="1167172"/>
                  <a:pt x="715968" y="1183558"/>
                  <a:pt x="699772" y="1192132"/>
                </a:cubicBezTo>
                <a:cubicBezTo>
                  <a:pt x="641624" y="1222915"/>
                  <a:pt x="578823" y="1243964"/>
                  <a:pt x="518349" y="1269880"/>
                </a:cubicBezTo>
                <a:cubicBezTo>
                  <a:pt x="488112" y="1282838"/>
                  <a:pt x="459896" y="1302303"/>
                  <a:pt x="427638" y="1308754"/>
                </a:cubicBezTo>
                <a:cubicBezTo>
                  <a:pt x="385808" y="1317120"/>
                  <a:pt x="311270" y="1333272"/>
                  <a:pt x="272134" y="1334670"/>
                </a:cubicBezTo>
                <a:cubicBezTo>
                  <a:pt x="181480" y="1337907"/>
                  <a:pt x="90711" y="1334670"/>
                  <a:pt x="0" y="133467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963229" y="2760045"/>
            <a:ext cx="508827" cy="816394"/>
          </a:xfrm>
          <a:custGeom>
            <a:avLst/>
            <a:gdLst>
              <a:gd name="connsiteX0" fmla="*/ 508827 w 508827"/>
              <a:gd name="connsiteY0" fmla="*/ 0 h 816394"/>
              <a:gd name="connsiteX1" fmla="*/ 508827 w 508827"/>
              <a:gd name="connsiteY1" fmla="*/ 0 h 816394"/>
              <a:gd name="connsiteX2" fmla="*/ 495868 w 508827"/>
              <a:gd name="connsiteY2" fmla="*/ 557193 h 816394"/>
              <a:gd name="connsiteX3" fmla="*/ 379239 w 508827"/>
              <a:gd name="connsiteY3" fmla="*/ 660856 h 816394"/>
              <a:gd name="connsiteX4" fmla="*/ 249652 w 508827"/>
              <a:gd name="connsiteY4" fmla="*/ 712688 h 816394"/>
              <a:gd name="connsiteX5" fmla="*/ 158941 w 508827"/>
              <a:gd name="connsiteY5" fmla="*/ 764520 h 816394"/>
              <a:gd name="connsiteX6" fmla="*/ 94147 w 508827"/>
              <a:gd name="connsiteY6" fmla="*/ 777478 h 816394"/>
              <a:gd name="connsiteX7" fmla="*/ 42312 w 508827"/>
              <a:gd name="connsiteY7" fmla="*/ 790436 h 816394"/>
              <a:gd name="connsiteX8" fmla="*/ 3436 w 508827"/>
              <a:gd name="connsiteY8" fmla="*/ 816352 h 816394"/>
              <a:gd name="connsiteX9" fmla="*/ 236693 w 508827"/>
              <a:gd name="connsiteY9" fmla="*/ 777478 h 81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827" h="816394">
                <a:moveTo>
                  <a:pt x="508827" y="0"/>
                </a:moveTo>
                <a:lnTo>
                  <a:pt x="508827" y="0"/>
                </a:lnTo>
                <a:cubicBezTo>
                  <a:pt x="504507" y="185731"/>
                  <a:pt x="515522" y="372454"/>
                  <a:pt x="495868" y="557193"/>
                </a:cubicBezTo>
                <a:cubicBezTo>
                  <a:pt x="494339" y="571564"/>
                  <a:pt x="384031" y="658300"/>
                  <a:pt x="379239" y="660856"/>
                </a:cubicBezTo>
                <a:cubicBezTo>
                  <a:pt x="338189" y="682748"/>
                  <a:pt x="291747" y="692880"/>
                  <a:pt x="249652" y="712688"/>
                </a:cubicBezTo>
                <a:cubicBezTo>
                  <a:pt x="218141" y="727516"/>
                  <a:pt x="191087" y="751126"/>
                  <a:pt x="158941" y="764520"/>
                </a:cubicBezTo>
                <a:cubicBezTo>
                  <a:pt x="138609" y="772991"/>
                  <a:pt x="115648" y="772700"/>
                  <a:pt x="94147" y="777478"/>
                </a:cubicBezTo>
                <a:cubicBezTo>
                  <a:pt x="76761" y="781341"/>
                  <a:pt x="59590" y="786117"/>
                  <a:pt x="42312" y="790436"/>
                </a:cubicBezTo>
                <a:cubicBezTo>
                  <a:pt x="29353" y="799075"/>
                  <a:pt x="-12104" y="817388"/>
                  <a:pt x="3436" y="816352"/>
                </a:cubicBezTo>
                <a:cubicBezTo>
                  <a:pt x="82086" y="811109"/>
                  <a:pt x="236693" y="777478"/>
                  <a:pt x="236693" y="777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109321" y="1619745"/>
            <a:ext cx="6518238" cy="4418664"/>
          </a:xfrm>
          <a:custGeom>
            <a:avLst/>
            <a:gdLst>
              <a:gd name="connsiteX0" fmla="*/ 6375692 w 6518238"/>
              <a:gd name="connsiteY0" fmla="*/ 1373544 h 4418664"/>
              <a:gd name="connsiteX1" fmla="*/ 6375692 w 6518238"/>
              <a:gd name="connsiteY1" fmla="*/ 1373544 h 4418664"/>
              <a:gd name="connsiteX2" fmla="*/ 6284981 w 6518238"/>
              <a:gd name="connsiteY2" fmla="*/ 1477207 h 4418664"/>
              <a:gd name="connsiteX3" fmla="*/ 6233146 w 6518238"/>
              <a:gd name="connsiteY3" fmla="*/ 1580871 h 4418664"/>
              <a:gd name="connsiteX4" fmla="*/ 6194270 w 6518238"/>
              <a:gd name="connsiteY4" fmla="*/ 1684535 h 4418664"/>
              <a:gd name="connsiteX5" fmla="*/ 6142435 w 6518238"/>
              <a:gd name="connsiteY5" fmla="*/ 1801156 h 4418664"/>
              <a:gd name="connsiteX6" fmla="*/ 6064683 w 6518238"/>
              <a:gd name="connsiteY6" fmla="*/ 1904820 h 4418664"/>
              <a:gd name="connsiteX7" fmla="*/ 5999889 w 6518238"/>
              <a:gd name="connsiteY7" fmla="*/ 2008484 h 4418664"/>
              <a:gd name="connsiteX8" fmla="*/ 5961013 w 6518238"/>
              <a:gd name="connsiteY8" fmla="*/ 2021442 h 4418664"/>
              <a:gd name="connsiteX9" fmla="*/ 5909178 w 6518238"/>
              <a:gd name="connsiteY9" fmla="*/ 2073273 h 4418664"/>
              <a:gd name="connsiteX10" fmla="*/ 5883261 w 6518238"/>
              <a:gd name="connsiteY10" fmla="*/ 2112147 h 4418664"/>
              <a:gd name="connsiteX11" fmla="*/ 5818467 w 6518238"/>
              <a:gd name="connsiteY11" fmla="*/ 2138063 h 4418664"/>
              <a:gd name="connsiteX12" fmla="*/ 5714797 w 6518238"/>
              <a:gd name="connsiteY12" fmla="*/ 2163979 h 4418664"/>
              <a:gd name="connsiteX13" fmla="*/ 5637045 w 6518238"/>
              <a:gd name="connsiteY13" fmla="*/ 2176937 h 4418664"/>
              <a:gd name="connsiteX14" fmla="*/ 5494499 w 6518238"/>
              <a:gd name="connsiteY14" fmla="*/ 2215811 h 4418664"/>
              <a:gd name="connsiteX15" fmla="*/ 5377870 w 6518238"/>
              <a:gd name="connsiteY15" fmla="*/ 2202853 h 4418664"/>
              <a:gd name="connsiteX16" fmla="*/ 5326036 w 6518238"/>
              <a:gd name="connsiteY16" fmla="*/ 2163979 h 4418664"/>
              <a:gd name="connsiteX17" fmla="*/ 5118696 w 6518238"/>
              <a:gd name="connsiteY17" fmla="*/ 2099189 h 4418664"/>
              <a:gd name="connsiteX18" fmla="*/ 4250461 w 6518238"/>
              <a:gd name="connsiteY18" fmla="*/ 2034400 h 4418664"/>
              <a:gd name="connsiteX19" fmla="*/ 4004246 w 6518238"/>
              <a:gd name="connsiteY19" fmla="*/ 1969610 h 4418664"/>
              <a:gd name="connsiteX20" fmla="*/ 3758030 w 6518238"/>
              <a:gd name="connsiteY20" fmla="*/ 2021442 h 4418664"/>
              <a:gd name="connsiteX21" fmla="*/ 3732112 w 6518238"/>
              <a:gd name="connsiteY21" fmla="*/ 2047358 h 4418664"/>
              <a:gd name="connsiteX22" fmla="*/ 3719154 w 6518238"/>
              <a:gd name="connsiteY22" fmla="*/ 2086231 h 4418664"/>
              <a:gd name="connsiteX23" fmla="*/ 3706195 w 6518238"/>
              <a:gd name="connsiteY23" fmla="*/ 2138063 h 4418664"/>
              <a:gd name="connsiteX24" fmla="*/ 3589567 w 6518238"/>
              <a:gd name="connsiteY24" fmla="*/ 2215811 h 4418664"/>
              <a:gd name="connsiteX25" fmla="*/ 3472938 w 6518238"/>
              <a:gd name="connsiteY25" fmla="*/ 2319475 h 4418664"/>
              <a:gd name="connsiteX26" fmla="*/ 3408144 w 6518238"/>
              <a:gd name="connsiteY26" fmla="*/ 2345391 h 4418664"/>
              <a:gd name="connsiteX27" fmla="*/ 3356309 w 6518238"/>
              <a:gd name="connsiteY27" fmla="*/ 2384264 h 4418664"/>
              <a:gd name="connsiteX28" fmla="*/ 3252640 w 6518238"/>
              <a:gd name="connsiteY28" fmla="*/ 2410180 h 4418664"/>
              <a:gd name="connsiteX29" fmla="*/ 3123052 w 6518238"/>
              <a:gd name="connsiteY29" fmla="*/ 2449054 h 4418664"/>
              <a:gd name="connsiteX30" fmla="*/ 3110094 w 6518238"/>
              <a:gd name="connsiteY30" fmla="*/ 2487928 h 4418664"/>
              <a:gd name="connsiteX31" fmla="*/ 3045300 w 6518238"/>
              <a:gd name="connsiteY31" fmla="*/ 2591592 h 4418664"/>
              <a:gd name="connsiteX32" fmla="*/ 3019383 w 6518238"/>
              <a:gd name="connsiteY32" fmla="*/ 2669340 h 4418664"/>
              <a:gd name="connsiteX33" fmla="*/ 3006424 w 6518238"/>
              <a:gd name="connsiteY33" fmla="*/ 2708213 h 4418664"/>
              <a:gd name="connsiteX34" fmla="*/ 2980506 w 6518238"/>
              <a:gd name="connsiteY34" fmla="*/ 3019204 h 4418664"/>
              <a:gd name="connsiteX35" fmla="*/ 2993465 w 6518238"/>
              <a:gd name="connsiteY35" fmla="*/ 3252448 h 4418664"/>
              <a:gd name="connsiteX36" fmla="*/ 3045300 w 6518238"/>
              <a:gd name="connsiteY36" fmla="*/ 3420901 h 4418664"/>
              <a:gd name="connsiteX37" fmla="*/ 3071218 w 6518238"/>
              <a:gd name="connsiteY37" fmla="*/ 3641187 h 4418664"/>
              <a:gd name="connsiteX38" fmla="*/ 3058259 w 6518238"/>
              <a:gd name="connsiteY38" fmla="*/ 3900346 h 4418664"/>
              <a:gd name="connsiteX39" fmla="*/ 3032341 w 6518238"/>
              <a:gd name="connsiteY39" fmla="*/ 3965135 h 4418664"/>
              <a:gd name="connsiteX40" fmla="*/ 2954589 w 6518238"/>
              <a:gd name="connsiteY40" fmla="*/ 4185421 h 4418664"/>
              <a:gd name="connsiteX41" fmla="*/ 2928672 w 6518238"/>
              <a:gd name="connsiteY41" fmla="*/ 4237253 h 4418664"/>
              <a:gd name="connsiteX42" fmla="*/ 2902754 w 6518238"/>
              <a:gd name="connsiteY42" fmla="*/ 4276127 h 4418664"/>
              <a:gd name="connsiteX43" fmla="*/ 2060437 w 6518238"/>
              <a:gd name="connsiteY43" fmla="*/ 4302042 h 4418664"/>
              <a:gd name="connsiteX44" fmla="*/ 1788304 w 6518238"/>
              <a:gd name="connsiteY44" fmla="*/ 4340916 h 4418664"/>
              <a:gd name="connsiteX45" fmla="*/ 1568005 w 6518238"/>
              <a:gd name="connsiteY45" fmla="*/ 4366832 h 4418664"/>
              <a:gd name="connsiteX46" fmla="*/ 1438418 w 6518238"/>
              <a:gd name="connsiteY46" fmla="*/ 4379790 h 4418664"/>
              <a:gd name="connsiteX47" fmla="*/ 1179244 w 6518238"/>
              <a:gd name="connsiteY47" fmla="*/ 4418664 h 4418664"/>
              <a:gd name="connsiteX48" fmla="*/ 920069 w 6518238"/>
              <a:gd name="connsiteY48" fmla="*/ 4405706 h 4418664"/>
              <a:gd name="connsiteX49" fmla="*/ 699771 w 6518238"/>
              <a:gd name="connsiteY49" fmla="*/ 4315000 h 4418664"/>
              <a:gd name="connsiteX50" fmla="*/ 466514 w 6518238"/>
              <a:gd name="connsiteY50" fmla="*/ 4224295 h 4418664"/>
              <a:gd name="connsiteX51" fmla="*/ 323968 w 6518238"/>
              <a:gd name="connsiteY51" fmla="*/ 4107673 h 4418664"/>
              <a:gd name="connsiteX52" fmla="*/ 116628 w 6518238"/>
              <a:gd name="connsiteY52" fmla="*/ 3563439 h 4418664"/>
              <a:gd name="connsiteX53" fmla="*/ 64793 w 6518238"/>
              <a:gd name="connsiteY53" fmla="*/ 3433859 h 4418664"/>
              <a:gd name="connsiteX54" fmla="*/ 38876 w 6518238"/>
              <a:gd name="connsiteY54" fmla="*/ 3330195 h 4418664"/>
              <a:gd name="connsiteX55" fmla="*/ 0 w 6518238"/>
              <a:gd name="connsiteY55" fmla="*/ 3161742 h 4418664"/>
              <a:gd name="connsiteX56" fmla="*/ 116628 w 6518238"/>
              <a:gd name="connsiteY56" fmla="*/ 2423138 h 4418664"/>
              <a:gd name="connsiteX57" fmla="*/ 181422 w 6518238"/>
              <a:gd name="connsiteY57" fmla="*/ 2280601 h 4418664"/>
              <a:gd name="connsiteX58" fmla="*/ 194381 w 6518238"/>
              <a:gd name="connsiteY58" fmla="*/ 1969610 h 4418664"/>
              <a:gd name="connsiteX59" fmla="*/ 220298 w 6518238"/>
              <a:gd name="connsiteY59" fmla="*/ 1917778 h 4418664"/>
              <a:gd name="connsiteX60" fmla="*/ 414679 w 6518238"/>
              <a:gd name="connsiteY60" fmla="*/ 1580871 h 4418664"/>
              <a:gd name="connsiteX61" fmla="*/ 414679 w 6518238"/>
              <a:gd name="connsiteY61" fmla="*/ 1580871 h 4418664"/>
              <a:gd name="connsiteX62" fmla="*/ 609060 w 6518238"/>
              <a:gd name="connsiteY62" fmla="*/ 1192132 h 4418664"/>
              <a:gd name="connsiteX63" fmla="*/ 751606 w 6518238"/>
              <a:gd name="connsiteY63" fmla="*/ 945931 h 4418664"/>
              <a:gd name="connsiteX64" fmla="*/ 894152 w 6518238"/>
              <a:gd name="connsiteY64" fmla="*/ 725646 h 4418664"/>
              <a:gd name="connsiteX65" fmla="*/ 933028 w 6518238"/>
              <a:gd name="connsiteY65" fmla="*/ 712688 h 4418664"/>
              <a:gd name="connsiteX66" fmla="*/ 997822 w 6518238"/>
              <a:gd name="connsiteY66" fmla="*/ 609024 h 4418664"/>
              <a:gd name="connsiteX67" fmla="*/ 1282914 w 6518238"/>
              <a:gd name="connsiteY67" fmla="*/ 427613 h 4418664"/>
              <a:gd name="connsiteX68" fmla="*/ 1580964 w 6518238"/>
              <a:gd name="connsiteY68" fmla="*/ 323949 h 4418664"/>
              <a:gd name="connsiteX69" fmla="*/ 2034520 w 6518238"/>
              <a:gd name="connsiteY69" fmla="*/ 233243 h 4418664"/>
              <a:gd name="connsiteX70" fmla="*/ 2254818 w 6518238"/>
              <a:gd name="connsiteY70" fmla="*/ 207327 h 4418664"/>
              <a:gd name="connsiteX71" fmla="*/ 2423281 w 6518238"/>
              <a:gd name="connsiteY71" fmla="*/ 168453 h 4418664"/>
              <a:gd name="connsiteX72" fmla="*/ 2488075 w 6518238"/>
              <a:gd name="connsiteY72" fmla="*/ 155495 h 4418664"/>
              <a:gd name="connsiteX73" fmla="*/ 3576608 w 6518238"/>
              <a:gd name="connsiteY73" fmla="*/ 142537 h 4418664"/>
              <a:gd name="connsiteX74" fmla="*/ 4133833 w 6518238"/>
              <a:gd name="connsiteY74" fmla="*/ 12958 h 4418664"/>
              <a:gd name="connsiteX75" fmla="*/ 4431884 w 6518238"/>
              <a:gd name="connsiteY75" fmla="*/ 0 h 4418664"/>
              <a:gd name="connsiteX76" fmla="*/ 5170531 w 6518238"/>
              <a:gd name="connsiteY76" fmla="*/ 38874 h 4418664"/>
              <a:gd name="connsiteX77" fmla="*/ 5338994 w 6518238"/>
              <a:gd name="connsiteY77" fmla="*/ 77748 h 4418664"/>
              <a:gd name="connsiteX78" fmla="*/ 5792550 w 6518238"/>
              <a:gd name="connsiteY78" fmla="*/ 103664 h 4418664"/>
              <a:gd name="connsiteX79" fmla="*/ 5973972 w 6518238"/>
              <a:gd name="connsiteY79" fmla="*/ 142537 h 4418664"/>
              <a:gd name="connsiteX80" fmla="*/ 6142435 w 6518238"/>
              <a:gd name="connsiteY80" fmla="*/ 246201 h 4418664"/>
              <a:gd name="connsiteX81" fmla="*/ 6284981 w 6518238"/>
              <a:gd name="connsiteY81" fmla="*/ 362823 h 4418664"/>
              <a:gd name="connsiteX82" fmla="*/ 6427527 w 6518238"/>
              <a:gd name="connsiteY82" fmla="*/ 479444 h 4418664"/>
              <a:gd name="connsiteX83" fmla="*/ 6466403 w 6518238"/>
              <a:gd name="connsiteY83" fmla="*/ 557192 h 4418664"/>
              <a:gd name="connsiteX84" fmla="*/ 6492321 w 6518238"/>
              <a:gd name="connsiteY84" fmla="*/ 596066 h 4418664"/>
              <a:gd name="connsiteX85" fmla="*/ 6518238 w 6518238"/>
              <a:gd name="connsiteY85" fmla="*/ 660856 h 4418664"/>
              <a:gd name="connsiteX86" fmla="*/ 6492321 w 6518238"/>
              <a:gd name="connsiteY86" fmla="*/ 881141 h 4418664"/>
              <a:gd name="connsiteX87" fmla="*/ 6388651 w 6518238"/>
              <a:gd name="connsiteY87" fmla="*/ 1075511 h 4418664"/>
              <a:gd name="connsiteX88" fmla="*/ 6336816 w 6518238"/>
              <a:gd name="connsiteY88" fmla="*/ 1192132 h 4418664"/>
              <a:gd name="connsiteX89" fmla="*/ 6207229 w 6518238"/>
              <a:gd name="connsiteY89" fmla="*/ 1412417 h 4418664"/>
              <a:gd name="connsiteX90" fmla="*/ 6181311 w 6518238"/>
              <a:gd name="connsiteY90" fmla="*/ 1477207 h 4418664"/>
              <a:gd name="connsiteX91" fmla="*/ 6142435 w 6518238"/>
              <a:gd name="connsiteY91" fmla="*/ 1606787 h 4418664"/>
              <a:gd name="connsiteX92" fmla="*/ 6129477 w 6518238"/>
              <a:gd name="connsiteY92" fmla="*/ 1671577 h 4418664"/>
              <a:gd name="connsiteX93" fmla="*/ 6116518 w 6518238"/>
              <a:gd name="connsiteY93" fmla="*/ 1723409 h 4418664"/>
              <a:gd name="connsiteX94" fmla="*/ 6103559 w 6518238"/>
              <a:gd name="connsiteY94" fmla="*/ 1775240 h 44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6518238" h="4418664">
                <a:moveTo>
                  <a:pt x="6375692" y="1373544"/>
                </a:moveTo>
                <a:lnTo>
                  <a:pt x="6375692" y="1373544"/>
                </a:lnTo>
                <a:cubicBezTo>
                  <a:pt x="6345455" y="1408098"/>
                  <a:pt x="6310995" y="1439371"/>
                  <a:pt x="6284981" y="1477207"/>
                </a:cubicBezTo>
                <a:cubicBezTo>
                  <a:pt x="6263093" y="1509042"/>
                  <a:pt x="6233146" y="1580871"/>
                  <a:pt x="6233146" y="1580871"/>
                </a:cubicBezTo>
                <a:cubicBezTo>
                  <a:pt x="6205092" y="1693089"/>
                  <a:pt x="6239446" y="1571603"/>
                  <a:pt x="6194270" y="1684535"/>
                </a:cubicBezTo>
                <a:cubicBezTo>
                  <a:pt x="6157722" y="1775899"/>
                  <a:pt x="6186760" y="1740213"/>
                  <a:pt x="6142435" y="1801156"/>
                </a:cubicBezTo>
                <a:cubicBezTo>
                  <a:pt x="6117028" y="1836088"/>
                  <a:pt x="6064683" y="1904820"/>
                  <a:pt x="6064683" y="1904820"/>
                </a:cubicBezTo>
                <a:cubicBezTo>
                  <a:pt x="6041044" y="1975731"/>
                  <a:pt x="6057388" y="1979736"/>
                  <a:pt x="5999889" y="2008484"/>
                </a:cubicBezTo>
                <a:cubicBezTo>
                  <a:pt x="5987671" y="2014592"/>
                  <a:pt x="5973972" y="2017123"/>
                  <a:pt x="5961013" y="2021442"/>
                </a:cubicBezTo>
                <a:cubicBezTo>
                  <a:pt x="5943735" y="2038719"/>
                  <a:pt x="5925080" y="2054722"/>
                  <a:pt x="5909178" y="2073273"/>
                </a:cubicBezTo>
                <a:cubicBezTo>
                  <a:pt x="5899042" y="2085097"/>
                  <a:pt x="5895934" y="2103095"/>
                  <a:pt x="5883261" y="2112147"/>
                </a:cubicBezTo>
                <a:cubicBezTo>
                  <a:pt x="5864332" y="2125667"/>
                  <a:pt x="5840248" y="2129896"/>
                  <a:pt x="5818467" y="2138063"/>
                </a:cubicBezTo>
                <a:cubicBezTo>
                  <a:pt x="5776150" y="2153931"/>
                  <a:pt x="5764840" y="2154881"/>
                  <a:pt x="5714797" y="2163979"/>
                </a:cubicBezTo>
                <a:cubicBezTo>
                  <a:pt x="5688946" y="2168679"/>
                  <a:pt x="5662737" y="2171432"/>
                  <a:pt x="5637045" y="2176937"/>
                </a:cubicBezTo>
                <a:cubicBezTo>
                  <a:pt x="5555199" y="2194475"/>
                  <a:pt x="5553717" y="2196073"/>
                  <a:pt x="5494499" y="2215811"/>
                </a:cubicBezTo>
                <a:cubicBezTo>
                  <a:pt x="5455623" y="2211492"/>
                  <a:pt x="5415256" y="2214356"/>
                  <a:pt x="5377870" y="2202853"/>
                </a:cubicBezTo>
                <a:cubicBezTo>
                  <a:pt x="5357228" y="2196502"/>
                  <a:pt x="5345353" y="2173637"/>
                  <a:pt x="5326036" y="2163979"/>
                </a:cubicBezTo>
                <a:cubicBezTo>
                  <a:pt x="5253173" y="2127549"/>
                  <a:pt x="5196524" y="2105585"/>
                  <a:pt x="5118696" y="2099189"/>
                </a:cubicBezTo>
                <a:lnTo>
                  <a:pt x="4250461" y="2034400"/>
                </a:lnTo>
                <a:cubicBezTo>
                  <a:pt x="4047861" y="1976517"/>
                  <a:pt x="4130711" y="1994902"/>
                  <a:pt x="4004246" y="1969610"/>
                </a:cubicBezTo>
                <a:cubicBezTo>
                  <a:pt x="3907353" y="1982528"/>
                  <a:pt x="3833863" y="1970890"/>
                  <a:pt x="3758030" y="2021442"/>
                </a:cubicBezTo>
                <a:cubicBezTo>
                  <a:pt x="3747864" y="2028219"/>
                  <a:pt x="3740751" y="2038719"/>
                  <a:pt x="3732112" y="2047358"/>
                </a:cubicBezTo>
                <a:cubicBezTo>
                  <a:pt x="3727793" y="2060316"/>
                  <a:pt x="3722906" y="2073098"/>
                  <a:pt x="3719154" y="2086231"/>
                </a:cubicBezTo>
                <a:cubicBezTo>
                  <a:pt x="3714261" y="2103355"/>
                  <a:pt x="3716547" y="2123571"/>
                  <a:pt x="3706195" y="2138063"/>
                </a:cubicBezTo>
                <a:cubicBezTo>
                  <a:pt x="3688998" y="2162138"/>
                  <a:pt x="3608988" y="2200707"/>
                  <a:pt x="3589567" y="2215811"/>
                </a:cubicBezTo>
                <a:cubicBezTo>
                  <a:pt x="3512296" y="2275908"/>
                  <a:pt x="3563466" y="2265161"/>
                  <a:pt x="3472938" y="2319475"/>
                </a:cubicBezTo>
                <a:cubicBezTo>
                  <a:pt x="3452991" y="2331442"/>
                  <a:pt x="3428479" y="2334095"/>
                  <a:pt x="3408144" y="2345391"/>
                </a:cubicBezTo>
                <a:cubicBezTo>
                  <a:pt x="3389264" y="2355879"/>
                  <a:pt x="3376245" y="2375958"/>
                  <a:pt x="3356309" y="2384264"/>
                </a:cubicBezTo>
                <a:cubicBezTo>
                  <a:pt x="3323429" y="2397963"/>
                  <a:pt x="3287196" y="2401541"/>
                  <a:pt x="3252640" y="2410180"/>
                </a:cubicBezTo>
                <a:cubicBezTo>
                  <a:pt x="3174300" y="2429764"/>
                  <a:pt x="3217704" y="2417506"/>
                  <a:pt x="3123052" y="2449054"/>
                </a:cubicBezTo>
                <a:cubicBezTo>
                  <a:pt x="3118733" y="2462012"/>
                  <a:pt x="3116203" y="2475711"/>
                  <a:pt x="3110094" y="2487928"/>
                </a:cubicBezTo>
                <a:cubicBezTo>
                  <a:pt x="3047793" y="2612523"/>
                  <a:pt x="3128433" y="2408709"/>
                  <a:pt x="3045300" y="2591592"/>
                </a:cubicBezTo>
                <a:cubicBezTo>
                  <a:pt x="3033995" y="2616461"/>
                  <a:pt x="3028022" y="2643424"/>
                  <a:pt x="3019383" y="2669340"/>
                </a:cubicBezTo>
                <a:lnTo>
                  <a:pt x="3006424" y="2708213"/>
                </a:lnTo>
                <a:cubicBezTo>
                  <a:pt x="2992485" y="2819713"/>
                  <a:pt x="2980506" y="2898163"/>
                  <a:pt x="2980506" y="3019204"/>
                </a:cubicBezTo>
                <a:cubicBezTo>
                  <a:pt x="2980506" y="3097072"/>
                  <a:pt x="2984187" y="3175135"/>
                  <a:pt x="2993465" y="3252448"/>
                </a:cubicBezTo>
                <a:cubicBezTo>
                  <a:pt x="2999133" y="3299680"/>
                  <a:pt x="3033551" y="3373908"/>
                  <a:pt x="3045300" y="3420901"/>
                </a:cubicBezTo>
                <a:cubicBezTo>
                  <a:pt x="3060159" y="3480335"/>
                  <a:pt x="3066672" y="3591190"/>
                  <a:pt x="3071218" y="3641187"/>
                </a:cubicBezTo>
                <a:cubicBezTo>
                  <a:pt x="3066898" y="3727573"/>
                  <a:pt x="3068565" y="3814468"/>
                  <a:pt x="3058259" y="3900346"/>
                </a:cubicBezTo>
                <a:cubicBezTo>
                  <a:pt x="3055487" y="3923441"/>
                  <a:pt x="3039025" y="3942856"/>
                  <a:pt x="3032341" y="3965135"/>
                </a:cubicBezTo>
                <a:cubicBezTo>
                  <a:pt x="2987022" y="4116190"/>
                  <a:pt x="3082284" y="3930041"/>
                  <a:pt x="2954589" y="4185421"/>
                </a:cubicBezTo>
                <a:cubicBezTo>
                  <a:pt x="2945950" y="4202698"/>
                  <a:pt x="2938256" y="4220482"/>
                  <a:pt x="2928672" y="4237253"/>
                </a:cubicBezTo>
                <a:cubicBezTo>
                  <a:pt x="2920945" y="4250775"/>
                  <a:pt x="2918285" y="4274968"/>
                  <a:pt x="2902754" y="4276127"/>
                </a:cubicBezTo>
                <a:cubicBezTo>
                  <a:pt x="2622628" y="4297030"/>
                  <a:pt x="2341209" y="4293404"/>
                  <a:pt x="2060437" y="4302042"/>
                </a:cubicBezTo>
                <a:lnTo>
                  <a:pt x="1788304" y="4340916"/>
                </a:lnTo>
                <a:cubicBezTo>
                  <a:pt x="1714996" y="4350561"/>
                  <a:pt x="1641492" y="4358667"/>
                  <a:pt x="1568005" y="4366832"/>
                </a:cubicBezTo>
                <a:cubicBezTo>
                  <a:pt x="1524859" y="4371626"/>
                  <a:pt x="1481448" y="4374053"/>
                  <a:pt x="1438418" y="4379790"/>
                </a:cubicBezTo>
                <a:cubicBezTo>
                  <a:pt x="1351827" y="4391335"/>
                  <a:pt x="1179244" y="4418664"/>
                  <a:pt x="1179244" y="4418664"/>
                </a:cubicBezTo>
                <a:cubicBezTo>
                  <a:pt x="1092852" y="4414345"/>
                  <a:pt x="1005699" y="4417938"/>
                  <a:pt x="920069" y="4405706"/>
                </a:cubicBezTo>
                <a:cubicBezTo>
                  <a:pt x="882513" y="4400341"/>
                  <a:pt x="727997" y="4325976"/>
                  <a:pt x="699771" y="4315000"/>
                </a:cubicBezTo>
                <a:cubicBezTo>
                  <a:pt x="626211" y="4286395"/>
                  <a:pt x="533978" y="4268144"/>
                  <a:pt x="466514" y="4224295"/>
                </a:cubicBezTo>
                <a:cubicBezTo>
                  <a:pt x="415040" y="4190839"/>
                  <a:pt x="371483" y="4146547"/>
                  <a:pt x="323968" y="4107673"/>
                </a:cubicBezTo>
                <a:cubicBezTo>
                  <a:pt x="102110" y="3727369"/>
                  <a:pt x="392483" y="4253037"/>
                  <a:pt x="116628" y="3563439"/>
                </a:cubicBezTo>
                <a:cubicBezTo>
                  <a:pt x="99350" y="3520246"/>
                  <a:pt x="79505" y="3477992"/>
                  <a:pt x="64793" y="3433859"/>
                </a:cubicBezTo>
                <a:cubicBezTo>
                  <a:pt x="53529" y="3400069"/>
                  <a:pt x="48054" y="3364610"/>
                  <a:pt x="38876" y="3330195"/>
                </a:cubicBezTo>
                <a:cubicBezTo>
                  <a:pt x="2058" y="3192135"/>
                  <a:pt x="21206" y="3288966"/>
                  <a:pt x="0" y="3161742"/>
                </a:cubicBezTo>
                <a:cubicBezTo>
                  <a:pt x="17042" y="2633484"/>
                  <a:pt x="-26699" y="2896090"/>
                  <a:pt x="116628" y="2423138"/>
                </a:cubicBezTo>
                <a:cubicBezTo>
                  <a:pt x="151717" y="2307351"/>
                  <a:pt x="121455" y="2360553"/>
                  <a:pt x="181422" y="2280601"/>
                </a:cubicBezTo>
                <a:cubicBezTo>
                  <a:pt x="185742" y="2176937"/>
                  <a:pt x="183327" y="2072773"/>
                  <a:pt x="194381" y="1969610"/>
                </a:cubicBezTo>
                <a:cubicBezTo>
                  <a:pt x="196439" y="1950403"/>
                  <a:pt x="213124" y="1935713"/>
                  <a:pt x="220298" y="1917778"/>
                </a:cubicBezTo>
                <a:cubicBezTo>
                  <a:pt x="309218" y="1695491"/>
                  <a:pt x="116603" y="2039423"/>
                  <a:pt x="414679" y="1580871"/>
                </a:cubicBezTo>
                <a:lnTo>
                  <a:pt x="414679" y="1580871"/>
                </a:lnTo>
                <a:lnTo>
                  <a:pt x="609060" y="1192132"/>
                </a:lnTo>
                <a:cubicBezTo>
                  <a:pt x="737971" y="934325"/>
                  <a:pt x="605247" y="1186362"/>
                  <a:pt x="751606" y="945931"/>
                </a:cubicBezTo>
                <a:cubicBezTo>
                  <a:pt x="762378" y="928235"/>
                  <a:pt x="832862" y="766504"/>
                  <a:pt x="894152" y="725646"/>
                </a:cubicBezTo>
                <a:cubicBezTo>
                  <a:pt x="905518" y="718069"/>
                  <a:pt x="920069" y="717007"/>
                  <a:pt x="933028" y="712688"/>
                </a:cubicBezTo>
                <a:cubicBezTo>
                  <a:pt x="954626" y="678133"/>
                  <a:pt x="969951" y="638751"/>
                  <a:pt x="997822" y="609024"/>
                </a:cubicBezTo>
                <a:cubicBezTo>
                  <a:pt x="1073380" y="528433"/>
                  <a:pt x="1181946" y="467998"/>
                  <a:pt x="1282914" y="427613"/>
                </a:cubicBezTo>
                <a:cubicBezTo>
                  <a:pt x="1380579" y="388549"/>
                  <a:pt x="1480011" y="353495"/>
                  <a:pt x="1580964" y="323949"/>
                </a:cubicBezTo>
                <a:cubicBezTo>
                  <a:pt x="1675287" y="296344"/>
                  <a:pt x="1934003" y="248134"/>
                  <a:pt x="2034520" y="233243"/>
                </a:cubicBezTo>
                <a:cubicBezTo>
                  <a:pt x="2366159" y="184114"/>
                  <a:pt x="2000353" y="249735"/>
                  <a:pt x="2254818" y="207327"/>
                </a:cubicBezTo>
                <a:cubicBezTo>
                  <a:pt x="2370804" y="187997"/>
                  <a:pt x="2271942" y="198719"/>
                  <a:pt x="2423281" y="168453"/>
                </a:cubicBezTo>
                <a:cubicBezTo>
                  <a:pt x="2444879" y="164134"/>
                  <a:pt x="2466055" y="155990"/>
                  <a:pt x="2488075" y="155495"/>
                </a:cubicBezTo>
                <a:cubicBezTo>
                  <a:pt x="2850853" y="147343"/>
                  <a:pt x="3213764" y="146856"/>
                  <a:pt x="3576608" y="142537"/>
                </a:cubicBezTo>
                <a:cubicBezTo>
                  <a:pt x="3814394" y="71206"/>
                  <a:pt x="3878825" y="40675"/>
                  <a:pt x="4133833" y="12958"/>
                </a:cubicBezTo>
                <a:cubicBezTo>
                  <a:pt x="4232695" y="2213"/>
                  <a:pt x="4332534" y="4319"/>
                  <a:pt x="4431884" y="0"/>
                </a:cubicBezTo>
                <a:cubicBezTo>
                  <a:pt x="4678100" y="12958"/>
                  <a:pt x="4924875" y="17819"/>
                  <a:pt x="5170531" y="38874"/>
                </a:cubicBezTo>
                <a:cubicBezTo>
                  <a:pt x="5227950" y="43795"/>
                  <a:pt x="5281986" y="69303"/>
                  <a:pt x="5338994" y="77748"/>
                </a:cubicBezTo>
                <a:cubicBezTo>
                  <a:pt x="5403417" y="87292"/>
                  <a:pt x="5770793" y="102628"/>
                  <a:pt x="5792550" y="103664"/>
                </a:cubicBezTo>
                <a:cubicBezTo>
                  <a:pt x="5869520" y="113285"/>
                  <a:pt x="5905391" y="110886"/>
                  <a:pt x="5973972" y="142537"/>
                </a:cubicBezTo>
                <a:cubicBezTo>
                  <a:pt x="6010456" y="159375"/>
                  <a:pt x="6108398" y="220174"/>
                  <a:pt x="6142435" y="246201"/>
                </a:cubicBezTo>
                <a:cubicBezTo>
                  <a:pt x="6191203" y="283492"/>
                  <a:pt x="6233899" y="328771"/>
                  <a:pt x="6284981" y="362823"/>
                </a:cubicBezTo>
                <a:cubicBezTo>
                  <a:pt x="6388148" y="431596"/>
                  <a:pt x="6340708" y="392630"/>
                  <a:pt x="6427527" y="479444"/>
                </a:cubicBezTo>
                <a:cubicBezTo>
                  <a:pt x="6440486" y="505360"/>
                  <a:pt x="6452331" y="531863"/>
                  <a:pt x="6466403" y="557192"/>
                </a:cubicBezTo>
                <a:cubicBezTo>
                  <a:pt x="6473967" y="570806"/>
                  <a:pt x="6485356" y="582136"/>
                  <a:pt x="6492321" y="596066"/>
                </a:cubicBezTo>
                <a:cubicBezTo>
                  <a:pt x="6502724" y="616871"/>
                  <a:pt x="6509599" y="639259"/>
                  <a:pt x="6518238" y="660856"/>
                </a:cubicBezTo>
                <a:cubicBezTo>
                  <a:pt x="6509599" y="734284"/>
                  <a:pt x="6507401" y="808760"/>
                  <a:pt x="6492321" y="881141"/>
                </a:cubicBezTo>
                <a:cubicBezTo>
                  <a:pt x="6477347" y="953010"/>
                  <a:pt x="6421386" y="1013683"/>
                  <a:pt x="6388651" y="1075511"/>
                </a:cubicBezTo>
                <a:cubicBezTo>
                  <a:pt x="6368746" y="1113107"/>
                  <a:pt x="6356721" y="1154536"/>
                  <a:pt x="6336816" y="1192132"/>
                </a:cubicBezTo>
                <a:cubicBezTo>
                  <a:pt x="6158218" y="1529463"/>
                  <a:pt x="6390287" y="1046324"/>
                  <a:pt x="6207229" y="1412417"/>
                </a:cubicBezTo>
                <a:cubicBezTo>
                  <a:pt x="6196826" y="1433222"/>
                  <a:pt x="6189261" y="1455347"/>
                  <a:pt x="6181311" y="1477207"/>
                </a:cubicBezTo>
                <a:cubicBezTo>
                  <a:pt x="6162856" y="1527956"/>
                  <a:pt x="6153484" y="1557068"/>
                  <a:pt x="6142435" y="1606787"/>
                </a:cubicBezTo>
                <a:cubicBezTo>
                  <a:pt x="6137657" y="1628287"/>
                  <a:pt x="6134255" y="1650077"/>
                  <a:pt x="6129477" y="1671577"/>
                </a:cubicBezTo>
                <a:cubicBezTo>
                  <a:pt x="6125614" y="1688962"/>
                  <a:pt x="6121411" y="1706285"/>
                  <a:pt x="6116518" y="1723409"/>
                </a:cubicBezTo>
                <a:cubicBezTo>
                  <a:pt x="6102193" y="1773542"/>
                  <a:pt x="6103559" y="1746358"/>
                  <a:pt x="6103559" y="177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7579" y="2927685"/>
            <a:ext cx="2366210" cy="935801"/>
          </a:xfrm>
          <a:custGeom>
            <a:avLst/>
            <a:gdLst>
              <a:gd name="connsiteX0" fmla="*/ 2366210 w 2366210"/>
              <a:gd name="connsiteY0" fmla="*/ 0 h 935801"/>
              <a:gd name="connsiteX1" fmla="*/ 2366210 w 2366210"/>
              <a:gd name="connsiteY1" fmla="*/ 0 h 935801"/>
              <a:gd name="connsiteX2" fmla="*/ 2232526 w 2366210"/>
              <a:gd name="connsiteY2" fmla="*/ 40105 h 935801"/>
              <a:gd name="connsiteX3" fmla="*/ 2165684 w 2366210"/>
              <a:gd name="connsiteY3" fmla="*/ 120316 h 935801"/>
              <a:gd name="connsiteX4" fmla="*/ 2085474 w 2366210"/>
              <a:gd name="connsiteY4" fmla="*/ 173790 h 935801"/>
              <a:gd name="connsiteX5" fmla="*/ 2018632 w 2366210"/>
              <a:gd name="connsiteY5" fmla="*/ 213895 h 935801"/>
              <a:gd name="connsiteX6" fmla="*/ 1978526 w 2366210"/>
              <a:gd name="connsiteY6" fmla="*/ 240632 h 935801"/>
              <a:gd name="connsiteX7" fmla="*/ 1938421 w 2366210"/>
              <a:gd name="connsiteY7" fmla="*/ 254000 h 935801"/>
              <a:gd name="connsiteX8" fmla="*/ 1898316 w 2366210"/>
              <a:gd name="connsiteY8" fmla="*/ 294105 h 935801"/>
              <a:gd name="connsiteX9" fmla="*/ 1884947 w 2366210"/>
              <a:gd name="connsiteY9" fmla="*/ 334211 h 935801"/>
              <a:gd name="connsiteX10" fmla="*/ 1858210 w 2366210"/>
              <a:gd name="connsiteY10" fmla="*/ 387684 h 935801"/>
              <a:gd name="connsiteX11" fmla="*/ 1831474 w 2366210"/>
              <a:gd name="connsiteY11" fmla="*/ 467895 h 935801"/>
              <a:gd name="connsiteX12" fmla="*/ 1778000 w 2366210"/>
              <a:gd name="connsiteY12" fmla="*/ 561474 h 935801"/>
              <a:gd name="connsiteX13" fmla="*/ 1711158 w 2366210"/>
              <a:gd name="connsiteY13" fmla="*/ 681790 h 935801"/>
              <a:gd name="connsiteX14" fmla="*/ 1590842 w 2366210"/>
              <a:gd name="connsiteY14" fmla="*/ 721895 h 935801"/>
              <a:gd name="connsiteX15" fmla="*/ 1510632 w 2366210"/>
              <a:gd name="connsiteY15" fmla="*/ 775369 h 935801"/>
              <a:gd name="connsiteX16" fmla="*/ 1216526 w 2366210"/>
              <a:gd name="connsiteY16" fmla="*/ 868948 h 935801"/>
              <a:gd name="connsiteX17" fmla="*/ 1082842 w 2366210"/>
              <a:gd name="connsiteY17" fmla="*/ 882316 h 935801"/>
              <a:gd name="connsiteX18" fmla="*/ 133684 w 2366210"/>
              <a:gd name="connsiteY18" fmla="*/ 882316 h 935801"/>
              <a:gd name="connsiteX19" fmla="*/ 93579 w 2366210"/>
              <a:gd name="connsiteY19" fmla="*/ 909053 h 935801"/>
              <a:gd name="connsiteX20" fmla="*/ 0 w 2366210"/>
              <a:gd name="connsiteY20" fmla="*/ 935790 h 93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66210" h="935801">
                <a:moveTo>
                  <a:pt x="2366210" y="0"/>
                </a:moveTo>
                <a:lnTo>
                  <a:pt x="2366210" y="0"/>
                </a:lnTo>
                <a:cubicBezTo>
                  <a:pt x="2321649" y="13368"/>
                  <a:pt x="2272419" y="16169"/>
                  <a:pt x="2232526" y="40105"/>
                </a:cubicBezTo>
                <a:cubicBezTo>
                  <a:pt x="2202682" y="58011"/>
                  <a:pt x="2191437" y="96904"/>
                  <a:pt x="2165684" y="120316"/>
                </a:cubicBezTo>
                <a:cubicBezTo>
                  <a:pt x="2141907" y="141932"/>
                  <a:pt x="2112584" y="156538"/>
                  <a:pt x="2085474" y="173790"/>
                </a:cubicBezTo>
                <a:cubicBezTo>
                  <a:pt x="2063553" y="187740"/>
                  <a:pt x="2040666" y="200124"/>
                  <a:pt x="2018632" y="213895"/>
                </a:cubicBezTo>
                <a:cubicBezTo>
                  <a:pt x="2005007" y="222410"/>
                  <a:pt x="1992897" y="233447"/>
                  <a:pt x="1978526" y="240632"/>
                </a:cubicBezTo>
                <a:cubicBezTo>
                  <a:pt x="1965922" y="246934"/>
                  <a:pt x="1951789" y="249544"/>
                  <a:pt x="1938421" y="254000"/>
                </a:cubicBezTo>
                <a:cubicBezTo>
                  <a:pt x="1925053" y="267368"/>
                  <a:pt x="1908803" y="278375"/>
                  <a:pt x="1898316" y="294105"/>
                </a:cubicBezTo>
                <a:cubicBezTo>
                  <a:pt x="1890499" y="305830"/>
                  <a:pt x="1890498" y="321259"/>
                  <a:pt x="1884947" y="334211"/>
                </a:cubicBezTo>
                <a:cubicBezTo>
                  <a:pt x="1877097" y="352528"/>
                  <a:pt x="1865611" y="369181"/>
                  <a:pt x="1858210" y="387684"/>
                </a:cubicBezTo>
                <a:cubicBezTo>
                  <a:pt x="1847743" y="413851"/>
                  <a:pt x="1847107" y="444445"/>
                  <a:pt x="1831474" y="467895"/>
                </a:cubicBezTo>
                <a:cubicBezTo>
                  <a:pt x="1802798" y="510908"/>
                  <a:pt x="1800615" y="510590"/>
                  <a:pt x="1778000" y="561474"/>
                </a:cubicBezTo>
                <a:cubicBezTo>
                  <a:pt x="1764153" y="592630"/>
                  <a:pt x="1746010" y="661460"/>
                  <a:pt x="1711158" y="681790"/>
                </a:cubicBezTo>
                <a:cubicBezTo>
                  <a:pt x="1674642" y="703091"/>
                  <a:pt x="1630947" y="708527"/>
                  <a:pt x="1590842" y="721895"/>
                </a:cubicBezTo>
                <a:cubicBezTo>
                  <a:pt x="1564105" y="739720"/>
                  <a:pt x="1539707" y="761687"/>
                  <a:pt x="1510632" y="775369"/>
                </a:cubicBezTo>
                <a:cubicBezTo>
                  <a:pt x="1449711" y="804038"/>
                  <a:pt x="1283483" y="856194"/>
                  <a:pt x="1216526" y="868948"/>
                </a:cubicBezTo>
                <a:cubicBezTo>
                  <a:pt x="1172533" y="877328"/>
                  <a:pt x="1127403" y="877860"/>
                  <a:pt x="1082842" y="882316"/>
                </a:cubicBezTo>
                <a:cubicBezTo>
                  <a:pt x="700303" y="867603"/>
                  <a:pt x="564934" y="855363"/>
                  <a:pt x="133684" y="882316"/>
                </a:cubicBezTo>
                <a:cubicBezTo>
                  <a:pt x="117648" y="883318"/>
                  <a:pt x="108261" y="902528"/>
                  <a:pt x="93579" y="909053"/>
                </a:cubicBezTo>
                <a:cubicBezTo>
                  <a:pt x="30251" y="937199"/>
                  <a:pt x="38214" y="935790"/>
                  <a:pt x="0" y="93579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6" name="Straight Connector 5"/>
          <p:cNvCxnSpPr>
            <a:stCxn id="44" idx="13"/>
          </p:cNvCxnSpPr>
          <p:nvPr/>
        </p:nvCxnSpPr>
        <p:spPr bwMode="auto">
          <a:xfrm flipH="1">
            <a:off x="4290966" y="3524565"/>
            <a:ext cx="2805287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3830106" y="3505810"/>
            <a:ext cx="499183" cy="2726755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cxnSpLocks/>
          </p:cNvCxnSpPr>
          <p:nvPr/>
        </p:nvCxnSpPr>
        <p:spPr bwMode="auto">
          <a:xfrm flipH="1" flipV="1">
            <a:off x="1754509" y="5886920"/>
            <a:ext cx="2152406" cy="3840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>
            <a:off x="1794641" y="1854395"/>
            <a:ext cx="268834" cy="409058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2063476" y="1892800"/>
            <a:ext cx="4954244" cy="19650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>
            <a:cxnSpLocks/>
          </p:cNvCxnSpPr>
          <p:nvPr/>
        </p:nvCxnSpPr>
        <p:spPr bwMode="auto">
          <a:xfrm flipH="1" flipV="1">
            <a:off x="6940910" y="1892800"/>
            <a:ext cx="94147" cy="1644723"/>
          </a:xfrm>
          <a:prstGeom prst="line">
            <a:avLst/>
          </a:prstGeom>
          <a:solidFill>
            <a:schemeClr val="accent1"/>
          </a:solidFill>
          <a:ln w="1206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327900" y="4504340"/>
            <a:ext cx="99853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Up Arrow 38"/>
          <p:cNvSpPr/>
          <p:nvPr/>
        </p:nvSpPr>
        <p:spPr bwMode="auto">
          <a:xfrm rot="10800000">
            <a:off x="8515516" y="471816"/>
            <a:ext cx="1267365" cy="330283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31465" y="3830431"/>
            <a:ext cx="2035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less likely you are to achieve a win/win solution.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40E5EE-70C3-B747-A343-350724D77416}"/>
              </a:ext>
            </a:extLst>
          </p:cNvPr>
          <p:cNvSpPr txBox="1"/>
          <p:nvPr/>
        </p:nvSpPr>
        <p:spPr>
          <a:xfrm>
            <a:off x="6633670" y="5270830"/>
            <a:ext cx="2342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higher up you go to get a solution…</a:t>
            </a:r>
          </a:p>
        </p:txBody>
      </p:sp>
      <p:sp>
        <p:nvSpPr>
          <p:cNvPr id="45" name="Up Arrow 44">
            <a:extLst>
              <a:ext uri="{FF2B5EF4-FFF2-40B4-BE49-F238E27FC236}">
                <a16:creationId xmlns:a16="http://schemas.microsoft.com/office/drawing/2014/main" id="{2958D40F-5A51-BD43-AD79-828CB105D51A}"/>
              </a:ext>
            </a:extLst>
          </p:cNvPr>
          <p:cNvSpPr/>
          <p:nvPr/>
        </p:nvSpPr>
        <p:spPr bwMode="auto">
          <a:xfrm>
            <a:off x="7187427" y="1726487"/>
            <a:ext cx="1267365" cy="330283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98128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X:Templates:Presentations:Designs:Shimmer</Template>
  <TotalTime>32723</TotalTime>
  <Words>2458</Words>
  <Application>Microsoft Macintosh PowerPoint</Application>
  <PresentationFormat>Widescreen</PresentationFormat>
  <Paragraphs>640</Paragraphs>
  <Slides>128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128</vt:i4>
      </vt:variant>
    </vt:vector>
  </HeadingPairs>
  <TitlesOfParts>
    <vt:vector size="138" baseType="lpstr">
      <vt:lpstr>Arial</vt:lpstr>
      <vt:lpstr>Calibri</vt:lpstr>
      <vt:lpstr>Century Gothic</vt:lpstr>
      <vt:lpstr>Tahoma</vt:lpstr>
      <vt:lpstr>Times</vt:lpstr>
      <vt:lpstr>Trebuchet MS</vt:lpstr>
      <vt:lpstr>Wingdings 3</vt:lpstr>
      <vt:lpstr>1_Custom Design</vt:lpstr>
      <vt:lpstr>2_Custom Design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Discipline:  YOUR CAPACITY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 Ready </vt:lpstr>
      <vt:lpstr>Management Ready </vt:lpstr>
      <vt:lpstr>Management Ready </vt:lpstr>
      <vt:lpstr>Management Ready </vt:lpstr>
      <vt:lpstr>Management Ready </vt:lpstr>
      <vt:lpstr>PowerPoint Presentation</vt:lpstr>
      <vt:lpstr>Management Ready </vt:lpstr>
      <vt:lpstr>Management Ready </vt:lpstr>
      <vt:lpstr>PowerPoint Presentation</vt:lpstr>
      <vt:lpstr>Management Ready </vt:lpstr>
      <vt:lpstr>OPEN DOOR POLICY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motivates us?</vt:lpstr>
      <vt:lpstr>PowerPoint Presentation</vt:lpstr>
      <vt:lpstr>PowerPoint Presentation</vt:lpstr>
      <vt:lpstr>PowerPoint Presentation</vt:lpstr>
      <vt:lpstr>INTRINSIC MOTIVATION</vt:lpstr>
      <vt:lpstr>The Magic Circle</vt:lpstr>
      <vt:lpstr>PowerPoint Presentation</vt:lpstr>
      <vt:lpstr>Mentoring your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MENTORING  YOUR EMPLOYEES</vt:lpstr>
      <vt:lpstr>YOUR LEADERSHIP STYLE</vt:lpstr>
      <vt:lpstr>YOUR LEADERSHIP STYLE</vt:lpstr>
      <vt:lpstr>YOUR LEADERSHIP STYLE</vt:lpstr>
      <vt:lpstr>YOUR LEADERSHIP STYLE</vt:lpstr>
      <vt:lpstr>YOUR EMPLOYEES LEADERSHIP STYLE</vt:lpstr>
      <vt:lpstr>WHAT’S YOUR WAKE?</vt:lpstr>
      <vt:lpstr>STRESS VS CALM</vt:lpstr>
      <vt:lpstr>PowerPoint Presentation</vt:lpstr>
      <vt:lpstr>YOUR WAKE? STRESS VS CALM</vt:lpstr>
      <vt:lpstr>Stress zone versus Energy Zone </vt:lpstr>
      <vt:lpstr>The Skill of Reducing Stress</vt:lpstr>
      <vt:lpstr>Critical Conversations</vt:lpstr>
      <vt:lpstr>Critical Conversations</vt:lpstr>
      <vt:lpstr>Critical Conversations</vt:lpstr>
      <vt:lpstr>Critical Conversations</vt:lpstr>
      <vt:lpstr>Critical Conversations</vt:lpstr>
      <vt:lpstr>Critical Conversations</vt:lpstr>
      <vt:lpstr>Critical Conversations</vt:lpstr>
      <vt:lpstr>Critical Conversations</vt:lpstr>
      <vt:lpstr>Critical Conversations</vt:lpstr>
      <vt:lpstr>Critical Conversations</vt:lpstr>
      <vt:lpstr>Critical Conversations</vt:lpstr>
      <vt:lpstr>Critical Conversations</vt:lpstr>
      <vt:lpstr>Your Critical/Coaching Conversations</vt:lpstr>
      <vt:lpstr>Your Critical/Coaching Conversations</vt:lpstr>
      <vt:lpstr>Your Critical/Coaching Conversations</vt:lpstr>
      <vt:lpstr>Your Critical/Coaching Conversations</vt:lpstr>
      <vt:lpstr>MULTI-TASKING</vt:lpstr>
      <vt:lpstr>PowerPoint Presentation</vt:lpstr>
      <vt:lpstr>PowerPoint Presentation</vt:lpstr>
      <vt:lpstr>5  ZONES</vt:lpstr>
      <vt:lpstr>PowerPoint Presentation</vt:lpstr>
      <vt:lpstr>PowerPoint Presentation</vt:lpstr>
      <vt:lpstr>PowerPoint Presentation</vt:lpstr>
      <vt:lpstr>Discipline:  TRUST</vt:lpstr>
      <vt:lpstr>Discipline:  TRUST</vt:lpstr>
      <vt:lpstr>Discipline:  TRUST</vt:lpstr>
      <vt:lpstr>Discipline:  TRUST</vt:lpstr>
      <vt:lpstr>Discipline:  TRUST</vt:lpstr>
      <vt:lpstr>Discipline:  TRUST</vt:lpstr>
      <vt:lpstr>Building Lifelong Trust</vt:lpstr>
      <vt:lpstr>Building Trust </vt:lpstr>
      <vt:lpstr>Building Trust </vt:lpstr>
      <vt:lpstr>Building Trust </vt:lpstr>
      <vt:lpstr>Building Trust </vt:lpstr>
      <vt:lpstr>Building Trust </vt:lpstr>
      <vt:lpstr>Building Trust </vt:lpstr>
      <vt:lpstr>Building Trust </vt:lpstr>
      <vt:lpstr>Building Trust </vt:lpstr>
      <vt:lpstr>PowerPoint Presentation</vt:lpstr>
      <vt:lpstr>PowerPoint Presentation</vt:lpstr>
      <vt:lpstr>The Accountability Index THE GOAL OF YOUR MENTORING</vt:lpstr>
    </vt:vector>
  </TitlesOfParts>
  <Company>qwertyqaz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 OF  NETWORKING</dc:title>
  <dc:creator>qwerty qaz</dc:creator>
  <cp:lastModifiedBy>David Woods</cp:lastModifiedBy>
  <cp:revision>332</cp:revision>
  <dcterms:created xsi:type="dcterms:W3CDTF">2013-06-19T01:30:19Z</dcterms:created>
  <dcterms:modified xsi:type="dcterms:W3CDTF">2020-02-05T16:41:25Z</dcterms:modified>
</cp:coreProperties>
</file>