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1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microsoft.com/office/2011/relationships/chartColorStyle" Target="colors1.xml"/><Relationship Id="rId1" Type="http://schemas.microsoft.com/office/2011/relationships/chartStyle" Target="style1.xml"/><Relationship Id="rId6" Type="http://schemas.openxmlformats.org/officeDocument/2006/relationships/chartUserShapes" Target="../drawings/drawing1.xml"/><Relationship Id="rId5" Type="http://schemas.openxmlformats.org/officeDocument/2006/relationships/package" Target="../embeddings/Microsoft_Excel_Worksheet.xlsx"/><Relationship Id="rId4" Type="http://schemas.openxmlformats.org/officeDocument/2006/relationships/image" Target="../media/image10.JP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co2</c:v>
                </c:pt>
              </c:strCache>
            </c:strRef>
          </c:tx>
          <c:spPr>
            <a:blipFill dpi="0" rotWithShape="1">
              <a:blip xmlns:r="http://schemas.openxmlformats.org/officeDocument/2006/relationships"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c:spPr>
          <c:explosion val="5"/>
          <c:dPt>
            <c:idx val="0"/>
            <c:bubble3D val="0"/>
            <c:spPr>
              <a:blipFill dpi="0" rotWithShape="1">
                <a:blip xmlns:r="http://schemas.openxmlformats.org/officeDocument/2006/relationships"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92B-43A9-A08D-0ABB5D4FE35D}"/>
              </c:ext>
            </c:extLst>
          </c:dPt>
          <c:dPt>
            <c:idx val="1"/>
            <c:bubble3D val="0"/>
            <c:explosion val="0"/>
            <c:spPr>
              <a:blipFill dpi="0" rotWithShape="1">
                <a:blip xmlns:r="http://schemas.openxmlformats.org/officeDocument/2006/relationships" r:embed="rId4"/>
                <a:srcRect/>
                <a:stretch>
                  <a:fillRect/>
                </a:stretch>
              </a:blip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BBD-4FA1-84B5-D87BC70016C8}"/>
              </c:ext>
            </c:extLst>
          </c:dPt>
          <c:cat>
            <c:strRef>
              <c:f>Sheet1!$A$2:$A$3</c:f>
              <c:strCache>
                <c:ptCount val="2"/>
                <c:pt idx="0">
                  <c:v>cars</c:v>
                </c:pt>
                <c:pt idx="1">
                  <c:v>eps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98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BD-4FA1-84B5-D87BC70016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2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5">
    <c:autoUpdate val="0"/>
  </c:externalData>
  <c:userShapes r:id="rId6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0.47911</cdr:x>
      <cdr:y>0.30667</cdr:y>
    </cdr:from>
    <cdr:to>
      <cdr:x>0.52611</cdr:x>
      <cdr:y>0.38811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7639E69-AF32-48E0-B645-FE76368365AA}"/>
            </a:ext>
          </a:extLst>
        </cdr:cNvPr>
        <cdr:cNvSpPr txBox="1"/>
      </cdr:nvSpPr>
      <cdr:spPr>
        <a:xfrm xmlns:a="http://schemas.openxmlformats.org/drawingml/2006/main">
          <a:off x="5736554" y="1778558"/>
          <a:ext cx="562707" cy="4722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>
              <a:latin typeface="Daytona Pro Light" panose="020B0604020202020204" pitchFamily="34" charset="0"/>
            </a:rPr>
            <a:t>2%</a:t>
          </a:r>
        </a:p>
      </cdr:txBody>
    </cdr:sp>
  </cdr:relSizeAnchor>
</c:userShape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2-03T19:19:13.62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1194,'10'-10,"16"-31,39-37,35-35,30-20,21-17,-1 3,-7 12,-8 15,-24 23,-29 23,-6 25,32 20,79 15,87 10,117 6,95 2,66 1,28-1,6-1,-25 0,-28-2,-66 0,-70-1,-69 0,-67 0,-58-1,-41 1,-19 0,9 0,2 0,9 5,18 5,-1 12,10 6,-7 4,-22 0,-18 5,-15 10,-15 2,-21-3,-18-4,-11-5,-8-3,2 1,15 5,4-1,14-1,4 2,7 0,0-9,1-8,8-4,-1-5,9-4,9-1,16 0,7-3,-8 3,-8 0,-19-1,-23-3,-23-1,-23-3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2-03T19:20:32.292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1194,'10'-10,"16"-31,39-37,35-35,30-20,21-17,-1 3,-7 12,-8 15,-24 23,-29 23,-6 25,32 20,79 15,87 10,117 6,95 2,66 1,28-1,6-1,-25 0,-28-2,-66 0,-70-1,-69 0,-67 0,-58-1,-41 1,-19 0,9 0,2 0,9 5,18 5,-1 12,10 6,-7 4,-22 0,-18 5,-15 10,-15 2,-21-3,-18-4,-11-5,-8-3,2 1,15 5,4-1,14-1,4 2,7 0,0-9,1-8,8-4,-1-5,9-4,9-1,16 0,7-3,-8 3,-8 0,-19-1,-23-3,-23-1,-23-3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6D8DE-49B8-459B-BFCD-4E40DB2640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B97552-9240-408D-9F68-EA057ECFDF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69D8F-72F5-4D68-B129-E68924F67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9634-866F-4CC9-B4D1-1EF16A1006D4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2DD55-D35D-4CCD-897F-1C5912032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1BC98-BE10-43A8-AE43-90B3FF7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3718-FBA9-45C8-90EB-E3F0B17E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6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9A1C7-2361-4667-AEB8-EB41E7231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FB1570-5CDC-4241-9DDF-7D7326DFF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C5487-F9D6-4E87-BBB2-D5AC60B30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9634-866F-4CC9-B4D1-1EF16A1006D4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7364C-3334-4884-B79C-245F9CB5A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0D37A-E4AF-40A5-B6E8-38F4EA23E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3718-FBA9-45C8-90EB-E3F0B17E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0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ECF456-BBCC-4DFB-8F08-6355A99B27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489D26-2BD0-4FA1-A7B2-13A50455D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825EA-203A-483D-BCD9-FACB5D8DC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9634-866F-4CC9-B4D1-1EF16A1006D4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7302B-D791-4B16-BC3C-0D7C10AF0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FBC880-4101-45B0-ACDB-2B4B28FD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3718-FBA9-45C8-90EB-E3F0B17E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8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21D1A-0F67-4653-BC39-E5EE53C36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34C67-0C55-4131-9C93-E894A80F0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AD75A-988E-4A19-9B95-D81111264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9634-866F-4CC9-B4D1-1EF16A1006D4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59AAD-DB2C-438D-8843-1085FAFEF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9A991-25F5-4861-BF5D-69B660212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3718-FBA9-45C8-90EB-E3F0B17E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0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9CB7A-C4C7-476F-957D-DF1C93586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08304-C4AF-47A4-BC48-6D60CE1D0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E8EB-0E1D-438F-9576-53F9038C6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9634-866F-4CC9-B4D1-1EF16A1006D4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36C39-DBF2-48A4-98FB-F2C23714F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9CB05-C588-4189-A63D-53F8E4BB6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3718-FBA9-45C8-90EB-E3F0B17E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485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663C4-7BC6-4709-A474-637628CD6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FC143-EDEC-49A4-AC72-0A2019CAB3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084876-06FF-418D-A929-393ADDDE2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D30A19-AF1A-46D2-B355-7A4489423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9634-866F-4CC9-B4D1-1EF16A1006D4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A6690-69AB-4DB2-93E3-EF48A9CC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8D087C-6E9D-47AC-A3EF-3C1731356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3718-FBA9-45C8-90EB-E3F0B17E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9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80D0A-7F2F-44D8-96E6-9B208ECF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6BF0CC-6146-4CC2-8ED1-965BFEA75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559B71-2243-4A67-B66E-4AAA42A09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FEA39F-4775-4F03-B587-603F83C7B1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0523DB-62BF-4CE5-ABDD-FF150446C8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10BE0B-A159-443F-B6DE-11E609DB5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9634-866F-4CC9-B4D1-1EF16A1006D4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C61ED7-228A-46E1-B303-3A0EA6E82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6633B4-46B6-45E2-9602-3E341D9DC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3718-FBA9-45C8-90EB-E3F0B17E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6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B6434-3582-4669-BF35-02859B9B4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C17386-6E52-4807-B9BD-B557BA2A9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9634-866F-4CC9-B4D1-1EF16A1006D4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3A4C2B-B782-45AB-A566-37772C03F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F32DDF-ECD0-45BF-B8F7-9FCA3AC3D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3718-FBA9-45C8-90EB-E3F0B17E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87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770CFB-54C5-4B72-AE37-9DAD53B48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9634-866F-4CC9-B4D1-1EF16A1006D4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4B659C-7F1A-4D0A-80B4-EBEADB07A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B9B47-4CD0-4038-947F-A3AC19F6D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3718-FBA9-45C8-90EB-E3F0B17E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3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648C7-314E-4D9A-90D2-9E1291499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4C13-101C-4F9F-BC36-74968F636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493AC6-A1D9-4CAB-9034-9C41B31A8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F4A786-E4FB-4906-9E63-ECBD25E78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9634-866F-4CC9-B4D1-1EF16A1006D4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C30B4-FF3B-4014-9F76-4ABD9202F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EA358-9C0C-47FA-B377-8FCBDA40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3718-FBA9-45C8-90EB-E3F0B17E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5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13630-E6E1-45FD-B06E-5725AD4FF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AD6CDC-506F-4923-AB87-47E57CFBD9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836F-4F2A-491A-AFB3-04BC199AC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49864F-421D-4B90-9219-69DDF57C3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9634-866F-4CC9-B4D1-1EF16A1006D4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ADD8B8-3B32-4A31-BFC8-2C3995D35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AD2E8F-FB29-4D82-A66D-D45AF037E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93718-FBA9-45C8-90EB-E3F0B17E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93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33402-EF89-4B2E-9216-209585126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4D20C2-0458-4D33-B73B-AC12EBA3A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8E8CE-C6C5-4E6D-93F3-93A908F6F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19634-866F-4CC9-B4D1-1EF16A1006D4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EDCA6-1EC8-4412-8B0A-FD0EB37142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608C4-17F4-45E3-9A1A-2BEC8A319D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93718-FBA9-45C8-90EB-E3F0B17E0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32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10.png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80F26-5C98-4BD2-988A-4203003F8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8870" y="2079554"/>
            <a:ext cx="4152900" cy="1860337"/>
          </a:xfrm>
        </p:spPr>
        <p:txBody>
          <a:bodyPr/>
          <a:lstStyle/>
          <a:p>
            <a:pPr marL="0" indent="0">
              <a:buNone/>
            </a:pPr>
            <a:r>
              <a:rPr lang="en-US" sz="4800" b="1" dirty="0">
                <a:latin typeface="Daytona Pro Light" panose="020B0304030503040204" pitchFamily="34" charset="0"/>
              </a:rPr>
              <a:t>19,850</a:t>
            </a:r>
            <a:r>
              <a:rPr lang="en-US" dirty="0"/>
              <a:t> TONS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Daytona Pro Light" panose="020B0304030503040204" pitchFamily="34" charset="0"/>
              </a:rPr>
              <a:t>EPS diverted from the landfill in 2018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9EC569-8A32-40D6-928B-B988B6993CC3}"/>
              </a:ext>
            </a:extLst>
          </p:cNvPr>
          <p:cNvSpPr txBox="1"/>
          <p:nvPr/>
        </p:nvSpPr>
        <p:spPr>
          <a:xfrm>
            <a:off x="5396407" y="1690688"/>
            <a:ext cx="38480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Daytona Pro Light" panose="020B0304030503040204" pitchFamily="34" charset="0"/>
              </a:rPr>
              <a:t>This EPS was used to make:</a:t>
            </a:r>
          </a:p>
        </p:txBody>
      </p:sp>
      <p:pic>
        <p:nvPicPr>
          <p:cNvPr id="5132" name="Picture 12" descr="Image result for plus sign icon&quot;">
            <a:extLst>
              <a:ext uri="{FF2B5EF4-FFF2-40B4-BE49-F238E27FC236}">
                <a16:creationId xmlns:a16="http://schemas.microsoft.com/office/drawing/2014/main" id="{1A17CED0-903A-4456-8FB2-4AEE278A1B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85817" y="3348800"/>
            <a:ext cx="589268" cy="589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A0AD322-7D48-40F2-845C-578BC383E3F7}"/>
              </a:ext>
            </a:extLst>
          </p:cNvPr>
          <p:cNvSpPr txBox="1"/>
          <p:nvPr/>
        </p:nvSpPr>
        <p:spPr>
          <a:xfrm rot="10800000" flipV="1">
            <a:off x="2684657" y="3090812"/>
            <a:ext cx="17588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Daytona Pro Light" panose="020B0304030503040204" pitchFamily="34" charset="0"/>
              </a:rPr>
              <a:t>The equivalent of waste generated by </a:t>
            </a:r>
            <a:r>
              <a:rPr lang="en-US" sz="2000" b="1" dirty="0">
                <a:latin typeface="Daytona Pro Light" panose="020B0304030503040204" pitchFamily="34" charset="0"/>
              </a:rPr>
              <a:t>13,233</a:t>
            </a:r>
            <a:r>
              <a:rPr lang="en-US" sz="2000" dirty="0">
                <a:latin typeface="Daytona Pro Light" panose="020B0304030503040204" pitchFamily="34" charset="0"/>
              </a:rPr>
              <a:t> </a:t>
            </a:r>
          </a:p>
          <a:p>
            <a:r>
              <a:rPr lang="en-US" sz="1600" dirty="0">
                <a:latin typeface="Daytona Pro Light" panose="020B0304030503040204" pitchFamily="34" charset="0"/>
              </a:rPr>
              <a:t>U.S. households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C2C8CB4-8EA6-41D6-96E6-C14B44ABAF09}"/>
              </a:ext>
            </a:extLst>
          </p:cNvPr>
          <p:cNvGrpSpPr/>
          <p:nvPr/>
        </p:nvGrpSpPr>
        <p:grpSpPr>
          <a:xfrm>
            <a:off x="5396407" y="2041208"/>
            <a:ext cx="3887643" cy="1261335"/>
            <a:chOff x="5396407" y="2041208"/>
            <a:chExt cx="3887643" cy="1261335"/>
          </a:xfrm>
        </p:grpSpPr>
        <p:pic>
          <p:nvPicPr>
            <p:cNvPr id="5122" name="Picture 2" descr="Image result for picture frame icon&quot;">
              <a:extLst>
                <a:ext uri="{FF2B5EF4-FFF2-40B4-BE49-F238E27FC236}">
                  <a16:creationId xmlns:a16="http://schemas.microsoft.com/office/drawing/2014/main" id="{8D08B9DB-0C28-4720-A05F-DC938AC2C7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6407" y="2041208"/>
              <a:ext cx="1158240" cy="11582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6" name="Picture 6" descr="Image result for surfboard icon&quot;">
              <a:extLst>
                <a:ext uri="{FF2B5EF4-FFF2-40B4-BE49-F238E27FC236}">
                  <a16:creationId xmlns:a16="http://schemas.microsoft.com/office/drawing/2014/main" id="{165EA13D-EB85-4799-8477-7CCD3F14F1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1331" y="2144302"/>
              <a:ext cx="1158241" cy="11582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2" descr="Image result for coat hanger icon&quot;">
              <a:extLst>
                <a:ext uri="{FF2B5EF4-FFF2-40B4-BE49-F238E27FC236}">
                  <a16:creationId xmlns:a16="http://schemas.microsoft.com/office/drawing/2014/main" id="{BA2DE365-3937-4DCE-94ED-72D28312783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375" b="10937"/>
            <a:stretch/>
          </p:blipFill>
          <p:spPr bwMode="auto">
            <a:xfrm>
              <a:off x="7980969" y="2329304"/>
              <a:ext cx="1303081" cy="973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4C7F4DC-F5DE-4332-A4C2-45CB39F1BF47}"/>
              </a:ext>
            </a:extLst>
          </p:cNvPr>
          <p:cNvGrpSpPr/>
          <p:nvPr/>
        </p:nvGrpSpPr>
        <p:grpSpPr>
          <a:xfrm>
            <a:off x="5666194" y="4034751"/>
            <a:ext cx="3308523" cy="958799"/>
            <a:chOff x="5975527" y="3891811"/>
            <a:chExt cx="3308523" cy="958799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A4D1ED5-CF98-442A-8B7F-694667B3339B}"/>
                </a:ext>
              </a:extLst>
            </p:cNvPr>
            <p:cNvSpPr txBox="1"/>
            <p:nvPr/>
          </p:nvSpPr>
          <p:spPr>
            <a:xfrm>
              <a:off x="7317288" y="3958551"/>
              <a:ext cx="130308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Daytona Pro Light" panose="020B0304030503040204" pitchFamily="34" charset="0"/>
                </a:rPr>
                <a:t>Recycled content EPS packaging</a:t>
              </a:r>
            </a:p>
          </p:txBody>
        </p:sp>
        <p:pic>
          <p:nvPicPr>
            <p:cNvPr id="5138" name="Picture 18" descr="Image result for polystyrene packaging icon&quot;">
              <a:extLst>
                <a:ext uri="{FF2B5EF4-FFF2-40B4-BE49-F238E27FC236}">
                  <a16:creationId xmlns:a16="http://schemas.microsoft.com/office/drawing/2014/main" id="{1878585D-3252-4A48-BFB6-DA30DBAC10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5527" y="3891811"/>
              <a:ext cx="1303081" cy="9279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40" name="Picture 20" descr="Image result for polystyrene packaging icon&quot;">
              <a:extLst>
                <a:ext uri="{FF2B5EF4-FFF2-40B4-BE49-F238E27FC236}">
                  <a16:creationId xmlns:a16="http://schemas.microsoft.com/office/drawing/2014/main" id="{B284A62B-F181-4278-B6D2-1367B108BE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24719" y="3991279"/>
              <a:ext cx="859331" cy="8593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" name="Picture 9" descr="A picture containing table&#10;&#10;Description automatically generated">
            <a:extLst>
              <a:ext uri="{FF2B5EF4-FFF2-40B4-BE49-F238E27FC236}">
                <a16:creationId xmlns:a16="http://schemas.microsoft.com/office/drawing/2014/main" id="{5C814BB6-2147-47EE-A708-393DB0A8A88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17976">
            <a:off x="4506691" y="2010860"/>
            <a:ext cx="1032897" cy="734743"/>
          </a:xfrm>
          <a:prstGeom prst="rect">
            <a:avLst/>
          </a:prstGeom>
        </p:spPr>
      </p:pic>
      <p:pic>
        <p:nvPicPr>
          <p:cNvPr id="5144" name="Picture 24" descr="Image result for waste icon&quot;">
            <a:extLst>
              <a:ext uri="{FF2B5EF4-FFF2-40B4-BE49-F238E27FC236}">
                <a16:creationId xmlns:a16="http://schemas.microsoft.com/office/drawing/2014/main" id="{58B1416D-9EFB-44F8-A6D6-04F2C39809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5" t="5285" r="1766" b="3903"/>
          <a:stretch/>
        </p:blipFill>
        <p:spPr bwMode="auto">
          <a:xfrm>
            <a:off x="1468249" y="3254310"/>
            <a:ext cx="1246346" cy="1203960"/>
          </a:xfrm>
          <a:prstGeom prst="flowChartAlternateProcess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9324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1B84600-71BE-483B-AD20-0A19A08A84E9}"/>
                  </a:ext>
                </a:extLst>
              </p14:cNvPr>
              <p14:cNvContentPartPr/>
              <p14:nvPr/>
            </p14:nvContentPartPr>
            <p14:xfrm>
              <a:off x="2756598" y="693336"/>
              <a:ext cx="4132440" cy="43020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1B84600-71BE-483B-AD20-0A19A08A84E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38598" y="585336"/>
                <a:ext cx="4168080" cy="645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740CAB61-4967-4096-A7DA-8366EC1D26AE}"/>
                  </a:ext>
                </a:extLst>
              </p14:cNvPr>
              <p14:cNvContentPartPr/>
              <p14:nvPr/>
            </p14:nvContentPartPr>
            <p14:xfrm rot="10800000">
              <a:off x="3639960" y="5439945"/>
              <a:ext cx="4132440" cy="43020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740CAB61-4967-4096-A7DA-8366EC1D26A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 rot="10800000">
                <a:off x="3621960" y="5331945"/>
                <a:ext cx="4168080" cy="64584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135FC04-30A8-46EC-91A9-DB1C2C6271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5391149"/>
              </p:ext>
            </p:extLst>
          </p:nvPr>
        </p:nvGraphicFramePr>
        <p:xfrm>
          <a:off x="-2758893" y="442396"/>
          <a:ext cx="11973232" cy="5799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7130FF4-27CA-4112-9003-B21E3067192B}"/>
              </a:ext>
            </a:extLst>
          </p:cNvPr>
          <p:cNvSpPr txBox="1"/>
          <p:nvPr/>
        </p:nvSpPr>
        <p:spPr>
          <a:xfrm>
            <a:off x="6350990" y="539764"/>
            <a:ext cx="4132440" cy="1477328"/>
          </a:xfrm>
          <a:prstGeom prst="rect">
            <a:avLst/>
          </a:prstGeom>
          <a:solidFill>
            <a:schemeClr val="bg1">
              <a:lumMod val="95000"/>
              <a:alpha val="99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EPS U.S. manufacturing in 2017 was 6.35 million tons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ton of EPS production emits .5360 kg/</a:t>
            </a:r>
            <a:r>
              <a:rPr lang="en-US" dirty="0" err="1"/>
              <a:t>tn</a:t>
            </a:r>
            <a:r>
              <a:rPr lang="en-US" dirty="0"/>
              <a:t> CO2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Total CO2 impact = 3.5 million tons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D4D13B-933A-40D7-B7BB-FB0BE42608F6}"/>
              </a:ext>
            </a:extLst>
          </p:cNvPr>
          <p:cNvSpPr txBox="1"/>
          <p:nvPr/>
        </p:nvSpPr>
        <p:spPr>
          <a:xfrm>
            <a:off x="6350990" y="4102245"/>
            <a:ext cx="413244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272.48 million cars registered in the U.S. in 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car emits an average of 7 </a:t>
            </a:r>
            <a:r>
              <a:rPr lang="en-US" dirty="0" err="1"/>
              <a:t>tns</a:t>
            </a:r>
            <a:r>
              <a:rPr lang="en-US" dirty="0"/>
              <a:t> of CO2/year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Total CO2 impact = 1.907 billion tons</a:t>
            </a:r>
          </a:p>
        </p:txBody>
      </p:sp>
    </p:spTree>
    <p:extLst>
      <p:ext uri="{BB962C8B-B14F-4D97-AF65-F5344CB8AC3E}">
        <p14:creationId xmlns:p14="http://schemas.microsoft.com/office/powerpoint/2010/main" val="856024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96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Daytona Pro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Betsy Bowers</dc:creator>
  <cp:lastModifiedBy>Diana Gentilcore</cp:lastModifiedBy>
  <cp:revision>12</cp:revision>
  <dcterms:created xsi:type="dcterms:W3CDTF">2020-02-03T19:09:25Z</dcterms:created>
  <dcterms:modified xsi:type="dcterms:W3CDTF">2020-02-03T20:59:21Z</dcterms:modified>
</cp:coreProperties>
</file>