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Gentilcore" initials="DG" lastIdx="1" clrIdx="0">
    <p:extLst>
      <p:ext uri="{19B8F6BF-5375-455C-9EA6-DF929625EA0E}">
        <p15:presenceInfo xmlns:p15="http://schemas.microsoft.com/office/powerpoint/2012/main" userId="S::dgentilcore@epsindustry.org::059cb0c4-bc8d-40e8-a25c-1326283f48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EAD5"/>
    <a:srgbClr val="ABEFFF"/>
    <a:srgbClr val="00CCFF"/>
    <a:srgbClr val="808080"/>
    <a:srgbClr val="F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6F52B-02A5-4238-AF18-B4CA3CFCF6D3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DAA672-C616-4D6F-A26E-CBFE39811648}">
      <dgm:prSet phldrT="[Text]" custT="1"/>
      <dgm:spPr/>
      <dgm:t>
        <a:bodyPr/>
        <a:lstStyle/>
        <a:p>
          <a:r>
            <a:rPr lang="en-US" sz="1400" dirty="0"/>
            <a:t>1 km</a:t>
          </a:r>
        </a:p>
        <a:p>
          <a:r>
            <a:rPr lang="en-US" sz="1400" dirty="0"/>
            <a:t>115.5 kg CO2</a:t>
          </a:r>
        </a:p>
      </dgm:t>
    </dgm:pt>
    <dgm:pt modelId="{D0ECC7AD-51DA-466C-81FD-B96A1D0BA7F4}" type="parTrans" cxnId="{91D704F6-D087-4BEF-805A-B5168A72C171}">
      <dgm:prSet/>
      <dgm:spPr/>
      <dgm:t>
        <a:bodyPr/>
        <a:lstStyle/>
        <a:p>
          <a:endParaRPr lang="en-US"/>
        </a:p>
      </dgm:t>
    </dgm:pt>
    <dgm:pt modelId="{C99B987A-A061-461D-A39C-BE49689FFAC0}" type="sibTrans" cxnId="{91D704F6-D087-4BEF-805A-B5168A72C171}">
      <dgm:prSet/>
      <dgm:spPr/>
      <dgm:t>
        <a:bodyPr/>
        <a:lstStyle/>
        <a:p>
          <a:endParaRPr lang="en-US"/>
        </a:p>
      </dgm:t>
    </dgm:pt>
    <dgm:pt modelId="{F79B782A-6BE6-499C-8839-BFCDB58EA2F8}">
      <dgm:prSet phldrT="[Text]"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50 km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5,775 kg C02	</a:t>
          </a:r>
        </a:p>
      </dgm:t>
    </dgm:pt>
    <dgm:pt modelId="{0551CA57-54B9-491A-87FD-BCC8A3938F85}" type="parTrans" cxnId="{56D6B87F-AB66-49A5-A83F-89520C80807D}">
      <dgm:prSet/>
      <dgm:spPr/>
      <dgm:t>
        <a:bodyPr/>
        <a:lstStyle/>
        <a:p>
          <a:endParaRPr lang="en-US"/>
        </a:p>
      </dgm:t>
    </dgm:pt>
    <dgm:pt modelId="{19324FBB-DA4B-4560-9801-04FC2F723DDA}" type="sibTrans" cxnId="{56D6B87F-AB66-49A5-A83F-89520C80807D}">
      <dgm:prSet/>
      <dgm:spPr/>
      <dgm:t>
        <a:bodyPr/>
        <a:lstStyle/>
        <a:p>
          <a:endParaRPr lang="en-US"/>
        </a:p>
      </dgm:t>
    </dgm:pt>
    <dgm:pt modelId="{484ED924-149C-4653-93DA-9FF529C65E95}">
      <dgm:prSet phldrT="[Text]" custT="1"/>
      <dgm:spPr/>
      <dgm:t>
        <a:bodyPr/>
        <a:lstStyle/>
        <a:p>
          <a:r>
            <a:rPr lang="en-US" sz="1400" dirty="0"/>
            <a:t>100 km</a:t>
          </a:r>
        </a:p>
        <a:p>
          <a:r>
            <a:rPr lang="en-US" sz="1400" dirty="0"/>
            <a:t>11,550 kg CO2</a:t>
          </a:r>
        </a:p>
      </dgm:t>
    </dgm:pt>
    <dgm:pt modelId="{B331E051-BBA6-4CCD-A386-BD773C071B5B}" type="parTrans" cxnId="{93DB5E4E-D54C-4D49-A924-2EC4F486B3F8}">
      <dgm:prSet/>
      <dgm:spPr/>
      <dgm:t>
        <a:bodyPr/>
        <a:lstStyle/>
        <a:p>
          <a:endParaRPr lang="en-US"/>
        </a:p>
      </dgm:t>
    </dgm:pt>
    <dgm:pt modelId="{1B713E7C-52CB-4EA4-8492-0B5F7E915E5E}" type="sibTrans" cxnId="{93DB5E4E-D54C-4D49-A924-2EC4F486B3F8}">
      <dgm:prSet/>
      <dgm:spPr/>
      <dgm:t>
        <a:bodyPr/>
        <a:lstStyle/>
        <a:p>
          <a:endParaRPr lang="en-US"/>
        </a:p>
      </dgm:t>
    </dgm:pt>
    <dgm:pt modelId="{43EF41DC-7F6E-444A-9AF7-CF3054EC252D}" type="pres">
      <dgm:prSet presAssocID="{5126F52B-02A5-4238-AF18-B4CA3CFCF6D3}" presName="Name0" presStyleCnt="0">
        <dgm:presLayoutVars>
          <dgm:dir/>
          <dgm:resizeHandles val="exact"/>
        </dgm:presLayoutVars>
      </dgm:prSet>
      <dgm:spPr/>
    </dgm:pt>
    <dgm:pt modelId="{C7549FBC-98DC-40C0-A4EB-D3914794D53E}" type="pres">
      <dgm:prSet presAssocID="{34DAA672-C616-4D6F-A26E-CBFE39811648}" presName="composite" presStyleCnt="0"/>
      <dgm:spPr/>
    </dgm:pt>
    <dgm:pt modelId="{B7D9A61C-90FF-42E1-8FF2-ABE9A56F4454}" type="pres">
      <dgm:prSet presAssocID="{34DAA672-C616-4D6F-A26E-CBFE39811648}" presName="bgChev" presStyleLbl="node1" presStyleIdx="0" presStyleCnt="3"/>
      <dgm:spPr/>
    </dgm:pt>
    <dgm:pt modelId="{4149FB5B-7B44-47EF-93ED-3B42CA9DFE1B}" type="pres">
      <dgm:prSet presAssocID="{34DAA672-C616-4D6F-A26E-CBFE39811648}" presName="txNode" presStyleLbl="fgAcc1" presStyleIdx="0" presStyleCnt="3">
        <dgm:presLayoutVars>
          <dgm:bulletEnabled val="1"/>
        </dgm:presLayoutVars>
      </dgm:prSet>
      <dgm:spPr/>
    </dgm:pt>
    <dgm:pt modelId="{B9C32963-F1B0-4983-BD35-A0284EE8F895}" type="pres">
      <dgm:prSet presAssocID="{C99B987A-A061-461D-A39C-BE49689FFAC0}" presName="compositeSpace" presStyleCnt="0"/>
      <dgm:spPr/>
    </dgm:pt>
    <dgm:pt modelId="{8D903A24-A7F6-4616-ABA1-C35F47F77477}" type="pres">
      <dgm:prSet presAssocID="{F79B782A-6BE6-499C-8839-BFCDB58EA2F8}" presName="composite" presStyleCnt="0"/>
      <dgm:spPr/>
    </dgm:pt>
    <dgm:pt modelId="{C512C1B7-722A-4717-90BE-6297B4E0CB89}" type="pres">
      <dgm:prSet presAssocID="{F79B782A-6BE6-499C-8839-BFCDB58EA2F8}" presName="bgChev" presStyleLbl="node1" presStyleIdx="1" presStyleCnt="3"/>
      <dgm:spPr/>
    </dgm:pt>
    <dgm:pt modelId="{AF8BDA62-5D95-469F-B208-D740DDA51585}" type="pres">
      <dgm:prSet presAssocID="{F79B782A-6BE6-499C-8839-BFCDB58EA2F8}" presName="txNode" presStyleLbl="fgAcc1" presStyleIdx="1" presStyleCnt="3">
        <dgm:presLayoutVars>
          <dgm:bulletEnabled val="1"/>
        </dgm:presLayoutVars>
      </dgm:prSet>
      <dgm:spPr/>
    </dgm:pt>
    <dgm:pt modelId="{AD0746EF-8659-428D-AA2D-08D86F61B176}" type="pres">
      <dgm:prSet presAssocID="{19324FBB-DA4B-4560-9801-04FC2F723DDA}" presName="compositeSpace" presStyleCnt="0"/>
      <dgm:spPr/>
    </dgm:pt>
    <dgm:pt modelId="{4BC81C67-CE80-49F5-B61D-6B6E49CF6225}" type="pres">
      <dgm:prSet presAssocID="{484ED924-149C-4653-93DA-9FF529C65E95}" presName="composite" presStyleCnt="0"/>
      <dgm:spPr/>
    </dgm:pt>
    <dgm:pt modelId="{3DE389FB-E958-4EC8-9D20-C177FBE2F938}" type="pres">
      <dgm:prSet presAssocID="{484ED924-149C-4653-93DA-9FF529C65E95}" presName="bgChev" presStyleLbl="node1" presStyleIdx="2" presStyleCnt="3"/>
      <dgm:spPr/>
    </dgm:pt>
    <dgm:pt modelId="{C3E4C506-AC4D-4872-8A11-ABA3B3229A1A}" type="pres">
      <dgm:prSet presAssocID="{484ED924-149C-4653-93DA-9FF529C65E95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F08C6C01-A3DC-4314-BEFB-35364CC87A13}" type="presOf" srcId="{5126F52B-02A5-4238-AF18-B4CA3CFCF6D3}" destId="{43EF41DC-7F6E-444A-9AF7-CF3054EC252D}" srcOrd="0" destOrd="0" presId="urn:microsoft.com/office/officeart/2005/8/layout/chevronAccent+Icon"/>
    <dgm:cxn modelId="{93DB5E4E-D54C-4D49-A924-2EC4F486B3F8}" srcId="{5126F52B-02A5-4238-AF18-B4CA3CFCF6D3}" destId="{484ED924-149C-4653-93DA-9FF529C65E95}" srcOrd="2" destOrd="0" parTransId="{B331E051-BBA6-4CCD-A386-BD773C071B5B}" sibTransId="{1B713E7C-52CB-4EA4-8492-0B5F7E915E5E}"/>
    <dgm:cxn modelId="{56D6B87F-AB66-49A5-A83F-89520C80807D}" srcId="{5126F52B-02A5-4238-AF18-B4CA3CFCF6D3}" destId="{F79B782A-6BE6-499C-8839-BFCDB58EA2F8}" srcOrd="1" destOrd="0" parTransId="{0551CA57-54B9-491A-87FD-BCC8A3938F85}" sibTransId="{19324FBB-DA4B-4560-9801-04FC2F723DDA}"/>
    <dgm:cxn modelId="{66E3CBDC-B8B4-4FAE-8BDF-310F54BEB6FA}" type="presOf" srcId="{F79B782A-6BE6-499C-8839-BFCDB58EA2F8}" destId="{AF8BDA62-5D95-469F-B208-D740DDA51585}" srcOrd="0" destOrd="0" presId="urn:microsoft.com/office/officeart/2005/8/layout/chevronAccent+Icon"/>
    <dgm:cxn modelId="{2000D4E5-CEFB-4A42-8EF6-6A6EDFC723CE}" type="presOf" srcId="{484ED924-149C-4653-93DA-9FF529C65E95}" destId="{C3E4C506-AC4D-4872-8A11-ABA3B3229A1A}" srcOrd="0" destOrd="0" presId="urn:microsoft.com/office/officeart/2005/8/layout/chevronAccent+Icon"/>
    <dgm:cxn modelId="{91D704F6-D087-4BEF-805A-B5168A72C171}" srcId="{5126F52B-02A5-4238-AF18-B4CA3CFCF6D3}" destId="{34DAA672-C616-4D6F-A26E-CBFE39811648}" srcOrd="0" destOrd="0" parTransId="{D0ECC7AD-51DA-466C-81FD-B96A1D0BA7F4}" sibTransId="{C99B987A-A061-461D-A39C-BE49689FFAC0}"/>
    <dgm:cxn modelId="{2DC4C0FA-A945-478B-86EB-083D42514E18}" type="presOf" srcId="{34DAA672-C616-4D6F-A26E-CBFE39811648}" destId="{4149FB5B-7B44-47EF-93ED-3B42CA9DFE1B}" srcOrd="0" destOrd="0" presId="urn:microsoft.com/office/officeart/2005/8/layout/chevronAccent+Icon"/>
    <dgm:cxn modelId="{2BEC65A5-9C5E-4640-B803-43BCF9280002}" type="presParOf" srcId="{43EF41DC-7F6E-444A-9AF7-CF3054EC252D}" destId="{C7549FBC-98DC-40C0-A4EB-D3914794D53E}" srcOrd="0" destOrd="0" presId="urn:microsoft.com/office/officeart/2005/8/layout/chevronAccent+Icon"/>
    <dgm:cxn modelId="{907F22B9-39A3-4C87-AE56-9CEB47D18026}" type="presParOf" srcId="{C7549FBC-98DC-40C0-A4EB-D3914794D53E}" destId="{B7D9A61C-90FF-42E1-8FF2-ABE9A56F4454}" srcOrd="0" destOrd="0" presId="urn:microsoft.com/office/officeart/2005/8/layout/chevronAccent+Icon"/>
    <dgm:cxn modelId="{54378EBB-031B-4AB0-AF42-61FE1EC5D56A}" type="presParOf" srcId="{C7549FBC-98DC-40C0-A4EB-D3914794D53E}" destId="{4149FB5B-7B44-47EF-93ED-3B42CA9DFE1B}" srcOrd="1" destOrd="0" presId="urn:microsoft.com/office/officeart/2005/8/layout/chevronAccent+Icon"/>
    <dgm:cxn modelId="{E0862D83-BEC0-47F9-A5F4-AB37AD8FBD18}" type="presParOf" srcId="{43EF41DC-7F6E-444A-9AF7-CF3054EC252D}" destId="{B9C32963-F1B0-4983-BD35-A0284EE8F895}" srcOrd="1" destOrd="0" presId="urn:microsoft.com/office/officeart/2005/8/layout/chevronAccent+Icon"/>
    <dgm:cxn modelId="{AA7EE166-61D2-4D19-9127-278F33091887}" type="presParOf" srcId="{43EF41DC-7F6E-444A-9AF7-CF3054EC252D}" destId="{8D903A24-A7F6-4616-ABA1-C35F47F77477}" srcOrd="2" destOrd="0" presId="urn:microsoft.com/office/officeart/2005/8/layout/chevronAccent+Icon"/>
    <dgm:cxn modelId="{FABCCB63-7803-496D-A753-A3039E01C0B9}" type="presParOf" srcId="{8D903A24-A7F6-4616-ABA1-C35F47F77477}" destId="{C512C1B7-722A-4717-90BE-6297B4E0CB89}" srcOrd="0" destOrd="0" presId="urn:microsoft.com/office/officeart/2005/8/layout/chevronAccent+Icon"/>
    <dgm:cxn modelId="{08D6D51F-3F0A-491C-AA3B-D9B2AC8FF0BA}" type="presParOf" srcId="{8D903A24-A7F6-4616-ABA1-C35F47F77477}" destId="{AF8BDA62-5D95-469F-B208-D740DDA51585}" srcOrd="1" destOrd="0" presId="urn:microsoft.com/office/officeart/2005/8/layout/chevronAccent+Icon"/>
    <dgm:cxn modelId="{ECF9FAD9-313E-4C62-A234-BDC4FFDA386B}" type="presParOf" srcId="{43EF41DC-7F6E-444A-9AF7-CF3054EC252D}" destId="{AD0746EF-8659-428D-AA2D-08D86F61B176}" srcOrd="3" destOrd="0" presId="urn:microsoft.com/office/officeart/2005/8/layout/chevronAccent+Icon"/>
    <dgm:cxn modelId="{0CB3574C-74E0-4D25-93EE-BD583E99BD5F}" type="presParOf" srcId="{43EF41DC-7F6E-444A-9AF7-CF3054EC252D}" destId="{4BC81C67-CE80-49F5-B61D-6B6E49CF6225}" srcOrd="4" destOrd="0" presId="urn:microsoft.com/office/officeart/2005/8/layout/chevronAccent+Icon"/>
    <dgm:cxn modelId="{8FC75F64-CEF3-4662-BE3E-A3C528AE65E0}" type="presParOf" srcId="{4BC81C67-CE80-49F5-B61D-6B6E49CF6225}" destId="{3DE389FB-E958-4EC8-9D20-C177FBE2F938}" srcOrd="0" destOrd="0" presId="urn:microsoft.com/office/officeart/2005/8/layout/chevronAccent+Icon"/>
    <dgm:cxn modelId="{366BC803-0E1F-4D90-A31B-B7D10E44BEE8}" type="presParOf" srcId="{4BC81C67-CE80-49F5-B61D-6B6E49CF6225}" destId="{C3E4C506-AC4D-4872-8A11-ABA3B3229A1A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A61C-90FF-42E1-8FF2-ABE9A56F4454}">
      <dsp:nvSpPr>
        <dsp:cNvPr id="0" name=""/>
        <dsp:cNvSpPr/>
      </dsp:nvSpPr>
      <dsp:spPr>
        <a:xfrm>
          <a:off x="650" y="776519"/>
          <a:ext cx="1634473" cy="630906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9FB5B-7B44-47EF-93ED-3B42CA9DFE1B}">
      <dsp:nvSpPr>
        <dsp:cNvPr id="0" name=""/>
        <dsp:cNvSpPr/>
      </dsp:nvSpPr>
      <dsp:spPr>
        <a:xfrm>
          <a:off x="436510" y="934245"/>
          <a:ext cx="1380222" cy="630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 km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115.5 kg CO2</a:t>
          </a:r>
        </a:p>
      </dsp:txBody>
      <dsp:txXfrm>
        <a:off x="454989" y="952724"/>
        <a:ext cx="1343264" cy="593948"/>
      </dsp:txXfrm>
    </dsp:sp>
    <dsp:sp modelId="{C512C1B7-722A-4717-90BE-6297B4E0CB89}">
      <dsp:nvSpPr>
        <dsp:cNvPr id="0" name=""/>
        <dsp:cNvSpPr/>
      </dsp:nvSpPr>
      <dsp:spPr>
        <a:xfrm>
          <a:off x="1867582" y="776519"/>
          <a:ext cx="1634473" cy="630906"/>
        </a:xfrm>
        <a:prstGeom prst="chevron">
          <a:avLst>
            <a:gd name="adj" fmla="val 4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BDA62-5D95-469F-B208-D740DDA51585}">
      <dsp:nvSpPr>
        <dsp:cNvPr id="0" name=""/>
        <dsp:cNvSpPr/>
      </dsp:nvSpPr>
      <dsp:spPr>
        <a:xfrm>
          <a:off x="2303442" y="934245"/>
          <a:ext cx="1380222" cy="630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50 km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5,775 kg C02	</a:t>
          </a:r>
        </a:p>
      </dsp:txBody>
      <dsp:txXfrm>
        <a:off x="2321921" y="952724"/>
        <a:ext cx="1343264" cy="593948"/>
      </dsp:txXfrm>
    </dsp:sp>
    <dsp:sp modelId="{3DE389FB-E958-4EC8-9D20-C177FBE2F938}">
      <dsp:nvSpPr>
        <dsp:cNvPr id="0" name=""/>
        <dsp:cNvSpPr/>
      </dsp:nvSpPr>
      <dsp:spPr>
        <a:xfrm>
          <a:off x="3734515" y="776519"/>
          <a:ext cx="1634473" cy="630906"/>
        </a:xfrm>
        <a:prstGeom prst="chevron">
          <a:avLst>
            <a:gd name="adj" fmla="val 4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4C506-AC4D-4872-8A11-ABA3B3229A1A}">
      <dsp:nvSpPr>
        <dsp:cNvPr id="0" name=""/>
        <dsp:cNvSpPr/>
      </dsp:nvSpPr>
      <dsp:spPr>
        <a:xfrm>
          <a:off x="4170375" y="934245"/>
          <a:ext cx="1380222" cy="630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100 km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11,550 kg CO2</a:t>
          </a:r>
        </a:p>
      </dsp:txBody>
      <dsp:txXfrm>
        <a:off x="4188854" y="952724"/>
        <a:ext cx="1343264" cy="593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31T18:03:41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0553-48BD-4F3D-8EBE-921B781EF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A7846-9ACF-4B08-9E5A-597ACE34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267A6-07E8-47C7-ABEA-D4DE46DB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7C90-C3C6-4CE3-9772-A44056A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DE54-0D3B-40AB-A552-CBDF3D33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32A5-C231-4970-885C-0906037A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473F8-7F11-4C89-A653-81BC3FBD3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77EB-C09F-4F68-A26A-6A1141A5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E08A1-AFCD-491E-901D-CB49EC5E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64A0E-F9BD-4E8E-9E3D-6DA69529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957B2-128C-4E7F-89D3-C108AB0B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B55C9-EA13-4D95-8562-8DF459E21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87000-0981-4E31-A75A-12843104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CAD6-5351-40F4-8DA7-B1FCB508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0D34-72D5-447F-9586-D82B97D8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78A7-F52F-4DE2-8415-1ABD25CE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B8791-D29C-4833-824D-EA4B0CF09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F5BAE-B10E-43D6-B355-BE356DE6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677C-4A6A-43EB-8B7F-2803AB32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C4102-0F30-4058-AF38-023F0777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5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85A1-EA58-497F-A7A8-13B71D28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2EF89-6CA9-4CC0-8215-E35CEB536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A3B14-84E9-417B-85FF-FB14AB7F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CD2B-1908-4572-B0BB-537EB876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760D-CDDA-4449-9470-1F664361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ECF9-95C0-4CF1-9F62-3EA2D9C1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98C6-8ABE-47C8-91D2-6B3AAF418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FDC10-B04D-44F8-A42A-2E2759CFF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A4B51-3B48-456D-B9A4-2AC20879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1467F-0149-4BC9-A0C9-2EED4FBC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01914-340D-4BA8-A1B9-3D2944A1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0160-56D0-412F-8CBD-D429C99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33FDA-29E4-459F-918A-B900602A1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B7E8A-1EBD-4EC4-895A-090CE63C3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F06E2-3CB0-4549-8CB5-5A46402BB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5AED9-75F1-48FF-B51F-4D5C48FD0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B8353-9499-413C-A174-0BDFBB0F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A6C7B-A262-450A-870A-15A7371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2D84A-DC38-492B-8607-CA636EE7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100D-4ED3-4E16-BC52-2AFDA1B2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995E1-A250-4E25-8B70-BA2BFEF9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7D02B-3572-4792-905F-5A02E4CE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DDFBB-B1D0-48D4-8541-444E99E9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0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FFD99-010B-44B7-9A47-FDF755C9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90F95-8306-4824-A8FB-5432C0BC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2E95A-7E26-4A2C-AE93-9E75614B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467D-1499-4F97-841D-B5E1A360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8E5A-D518-4B47-B38C-58C3D48E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95A68-0895-4DB7-9CD8-7DC23FB1C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0B1D-C8E9-40E9-951F-C81E7554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FCF1E-859F-4B00-8D6F-6860E5B0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4E10B-7624-4C14-8137-41741837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A66F-D2CA-4B27-A752-B412E961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0C58D-21EC-4001-9E73-3D6D2FA16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FD20A-8AFA-4EBD-B9C7-0222F36B6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2D0B2-1609-4045-9BE4-BA70DE7E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B25C5-4245-431E-821F-F48CA22A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D0DF0-5DDA-4A4E-A6CD-E719638B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7ABDD-735E-4066-A5DC-7201229C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BB916-3F83-41D9-87C2-C0A61E294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DEE1-09EC-43C9-8C5B-B6E0DCC70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8112-E964-49E6-B5C2-34054482EE6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947E-9C9E-4EE2-8286-D868512B9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0338-79AB-4AFF-90F0-315A442C3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0AB8-8837-4A78-80A8-3CFED057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hyperlink" Target="https://co2.myclimate.org/en/car_calculator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openxmlformats.org/officeDocument/2006/relationships/customXml" Target="../ink/ink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nergy.gov/articles/how-much-do-you-consu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ckyardcitypools.com/Pool-Volume-Calculate.htm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3CFE-B08C-425D-BA06-E8F37B73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 Life Cycle – Global Warming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10F43F-B47E-43D0-AC32-41AC6A863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794603"/>
              </p:ext>
            </p:extLst>
          </p:nvPr>
        </p:nvGraphicFramePr>
        <p:xfrm>
          <a:off x="176890" y="3191222"/>
          <a:ext cx="5551248" cy="234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859756B8-0DE3-4865-AA69-2BCF438D0F46}"/>
              </a:ext>
            </a:extLst>
          </p:cNvPr>
          <p:cNvGrpSpPr/>
          <p:nvPr/>
        </p:nvGrpSpPr>
        <p:grpSpPr>
          <a:xfrm>
            <a:off x="6057238" y="5535851"/>
            <a:ext cx="6134762" cy="880021"/>
            <a:chOff x="529791" y="953225"/>
            <a:chExt cx="7549762" cy="88002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FF1B189-DEA2-444C-BFEE-084515EE992D}"/>
                </a:ext>
              </a:extLst>
            </p:cNvPr>
            <p:cNvSpPr/>
            <p:nvPr/>
          </p:nvSpPr>
          <p:spPr>
            <a:xfrm>
              <a:off x="529791" y="1067517"/>
              <a:ext cx="1675171" cy="76572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97511307-8321-409B-A726-350545A82814}"/>
                </a:ext>
              </a:extLst>
            </p:cNvPr>
            <p:cNvSpPr txBox="1"/>
            <p:nvPr/>
          </p:nvSpPr>
          <p:spPr>
            <a:xfrm>
              <a:off x="1787793" y="953225"/>
              <a:ext cx="6291760" cy="72087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1 ton of EPS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5,360 kg CO2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49476F-EBCA-488B-A61D-9D6BED7F6D71}"/>
              </a:ext>
            </a:extLst>
          </p:cNvPr>
          <p:cNvSpPr txBox="1"/>
          <p:nvPr/>
        </p:nvSpPr>
        <p:spPr>
          <a:xfrm>
            <a:off x="287383" y="6470469"/>
            <a:ext cx="896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7"/>
              </a:rPr>
              <a:t>https://co2.myclimate.org/en/car_calculators</a:t>
            </a:r>
            <a:endParaRPr lang="en-US" sz="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EA5A61-6A42-4ED5-940E-1D22A64F5F48}"/>
              </a:ext>
            </a:extLst>
          </p:cNvPr>
          <p:cNvSpPr/>
          <p:nvPr/>
        </p:nvSpPr>
        <p:spPr>
          <a:xfrm>
            <a:off x="6057238" y="1530875"/>
            <a:ext cx="2072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EPS has a very low global warming impact compared to other packaging materials. The carbon footprint for manufacturing 1 ton of EPS is  the equivalent of driving your car 31 miles.</a:t>
            </a:r>
          </a:p>
        </p:txBody>
      </p:sp>
      <p:pic>
        <p:nvPicPr>
          <p:cNvPr id="4" name="Picture 3" descr="A car parked in a parking lot&#10;&#10;Description automatically generated">
            <a:extLst>
              <a:ext uri="{FF2B5EF4-FFF2-40B4-BE49-F238E27FC236}">
                <a16:creationId xmlns:a16="http://schemas.microsoft.com/office/drawing/2014/main" id="{A8B914DF-6ECB-41C2-9FE4-2164559CCF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1" y="1321215"/>
            <a:ext cx="4876800" cy="2695575"/>
          </a:xfrm>
          <a:prstGeom prst="rect">
            <a:avLst/>
          </a:prstGeom>
        </p:spPr>
      </p:pic>
      <p:pic>
        <p:nvPicPr>
          <p:cNvPr id="23" name="Picture 22" descr="A picture containing cup, sitting, table, computer&#10;&#10;Description automatically generated">
            <a:extLst>
              <a:ext uri="{FF2B5EF4-FFF2-40B4-BE49-F238E27FC236}">
                <a16:creationId xmlns:a16="http://schemas.microsoft.com/office/drawing/2014/main" id="{7910E561-52E3-48FF-827A-DAE7A80A3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96" y="2256839"/>
            <a:ext cx="5340604" cy="35928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36DF8BB-7B8D-4D5E-979D-F4DFD12557DD}"/>
                  </a:ext>
                </a:extLst>
              </p14:cNvPr>
              <p14:cNvContentPartPr/>
              <p14:nvPr/>
            </p14:nvContentPartPr>
            <p14:xfrm>
              <a:off x="4329073" y="5849721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36DF8BB-7B8D-4D5E-979D-F4DFD12557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0433" y="5841081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F1446363-6F16-4E4A-A978-A8E1A5A29758}"/>
              </a:ext>
            </a:extLst>
          </p:cNvPr>
          <p:cNvCxnSpPr>
            <a:cxnSpLocks/>
          </p:cNvCxnSpPr>
          <p:nvPr/>
        </p:nvCxnSpPr>
        <p:spPr>
          <a:xfrm>
            <a:off x="287383" y="4969565"/>
            <a:ext cx="500023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8788C2A2-DEBB-4199-B74B-3ACC815CAA16}"/>
              </a:ext>
            </a:extLst>
          </p:cNvPr>
          <p:cNvSpPr txBox="1"/>
          <p:nvPr/>
        </p:nvSpPr>
        <p:spPr>
          <a:xfrm>
            <a:off x="494009" y="4771564"/>
            <a:ext cx="161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latin typeface="Arial Narrow" panose="020B0606020202030204" pitchFamily="34" charset="0"/>
              </a:rPr>
              <a:t>Driving Distance</a:t>
            </a:r>
          </a:p>
        </p:txBody>
      </p:sp>
    </p:spTree>
    <p:extLst>
      <p:ext uri="{BB962C8B-B14F-4D97-AF65-F5344CB8AC3E}">
        <p14:creationId xmlns:p14="http://schemas.microsoft.com/office/powerpoint/2010/main" val="165486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7731-C840-4F37-B16E-9667F7B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948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Life Cycle – Non-Renewable Energy Use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1B831-0D06-4FD0-881F-8C0E3787FFF1}"/>
              </a:ext>
            </a:extLst>
          </p:cNvPr>
          <p:cNvSpPr txBox="1"/>
          <p:nvPr/>
        </p:nvSpPr>
        <p:spPr>
          <a:xfrm>
            <a:off x="200025" y="6461125"/>
            <a:ext cx="3295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https://www.energy.gov/articles/how-much-do-you-consume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F3BC1-20DA-461E-B2FD-1A1B5DD89874}"/>
              </a:ext>
            </a:extLst>
          </p:cNvPr>
          <p:cNvSpPr txBox="1"/>
          <p:nvPr/>
        </p:nvSpPr>
        <p:spPr>
          <a:xfrm>
            <a:off x="5034683" y="5595938"/>
            <a:ext cx="269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ton of EPS = 108,000 MJ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AB987-4594-4C8D-BD65-963EA6751998}"/>
              </a:ext>
            </a:extLst>
          </p:cNvPr>
          <p:cNvSpPr/>
          <p:nvPr/>
        </p:nvSpPr>
        <p:spPr>
          <a:xfrm>
            <a:off x="9377148" y="2297598"/>
            <a:ext cx="2136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996633"/>
                </a:solidFill>
              </a:rPr>
              <a:t>EPS energy consumption for the manufacture of 1 ton of packaging material is equivalent to 300 hours of light for a single lightbulb.</a:t>
            </a:r>
            <a:endParaRPr lang="en-US" dirty="0"/>
          </a:p>
        </p:txBody>
      </p:sp>
      <p:pic>
        <p:nvPicPr>
          <p:cNvPr id="8" name="Picture 7" descr="A picture containing object, cup, table, light&#10;&#10;Description automatically generated">
            <a:extLst>
              <a:ext uri="{FF2B5EF4-FFF2-40B4-BE49-F238E27FC236}">
                <a16:creationId xmlns:a16="http://schemas.microsoft.com/office/drawing/2014/main" id="{372553F6-D8CD-4C04-8FD5-3A5AE0E69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2" y="1425109"/>
            <a:ext cx="2290745" cy="39229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100D43-20D3-4B1B-B428-4AAD7DD14161}"/>
              </a:ext>
            </a:extLst>
          </p:cNvPr>
          <p:cNvSpPr txBox="1"/>
          <p:nvPr/>
        </p:nvSpPr>
        <p:spPr>
          <a:xfrm>
            <a:off x="490749" y="5595938"/>
            <a:ext cx="3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100 watt lightbulb = 360 MJ</a:t>
            </a:r>
          </a:p>
        </p:txBody>
      </p:sp>
      <p:pic>
        <p:nvPicPr>
          <p:cNvPr id="1026" name="Picture 2" descr="Image result for expanded polystyrene packaging&quot;">
            <a:extLst>
              <a:ext uri="{FF2B5EF4-FFF2-40B4-BE49-F238E27FC236}">
                <a16:creationId xmlns:a16="http://schemas.microsoft.com/office/drawing/2014/main" id="{8BD8D595-C66E-459E-A908-55CE4E35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1" y="1690688"/>
            <a:ext cx="48768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D49E2-2A99-4462-9BFE-507C83775EB7}"/>
              </a:ext>
            </a:extLst>
          </p:cNvPr>
          <p:cNvSpPr txBox="1"/>
          <p:nvPr/>
        </p:nvSpPr>
        <p:spPr>
          <a:xfrm>
            <a:off x="956440" y="1803439"/>
            <a:ext cx="173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100 Watt</a:t>
            </a:r>
          </a:p>
        </p:txBody>
      </p:sp>
    </p:spTree>
    <p:extLst>
      <p:ext uri="{BB962C8B-B14F-4D97-AF65-F5344CB8AC3E}">
        <p14:creationId xmlns:p14="http://schemas.microsoft.com/office/powerpoint/2010/main" val="51213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FAFB-0270-49E8-B204-15EA1AB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24" y="177962"/>
            <a:ext cx="4496214" cy="1780623"/>
          </a:xfrm>
        </p:spPr>
        <p:txBody>
          <a:bodyPr>
            <a:normAutofit/>
          </a:bodyPr>
          <a:lstStyle/>
          <a:p>
            <a:r>
              <a:rPr lang="en-US" dirty="0"/>
              <a:t>Life Cycle – Water Consumption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792B4B56-88CB-4977-825A-D247DB8B5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83804-2FFC-403A-9D7B-41DC0A6A5ED6}"/>
              </a:ext>
            </a:extLst>
          </p:cNvPr>
          <p:cNvSpPr/>
          <p:nvPr/>
        </p:nvSpPr>
        <p:spPr>
          <a:xfrm>
            <a:off x="9615579" y="848878"/>
            <a:ext cx="2055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6633"/>
                </a:solidFill>
              </a:rPr>
              <a:t>The amount of water used to manufacture 1,000 EPS shipping containers is the equivalent of xx swimming pools.</a:t>
            </a:r>
          </a:p>
        </p:txBody>
      </p:sp>
      <p:pic>
        <p:nvPicPr>
          <p:cNvPr id="13" name="Picture 12" descr="A white box&#10;&#10;Description automatically generated">
            <a:extLst>
              <a:ext uri="{FF2B5EF4-FFF2-40B4-BE49-F238E27FC236}">
                <a16:creationId xmlns:a16="http://schemas.microsoft.com/office/drawing/2014/main" id="{0A73D2DF-A5D0-454B-AB6E-35FF374BA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40" y="1037561"/>
            <a:ext cx="3684322" cy="3684322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C7B06B3-2354-4BFB-B722-BD8A12E7A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07" y="3963071"/>
            <a:ext cx="1186296" cy="853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C65E42-D6C8-4620-8FC5-D1F70C9206A4}"/>
              </a:ext>
            </a:extLst>
          </p:cNvPr>
          <p:cNvSpPr txBox="1"/>
          <p:nvPr/>
        </p:nvSpPr>
        <p:spPr>
          <a:xfrm>
            <a:off x="8418693" y="4238805"/>
            <a:ext cx="325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 EPS foam </a:t>
            </a:r>
            <a:r>
              <a:rPr lang="en-US" sz="1600" dirty="0">
                <a:highlight>
                  <a:srgbClr val="FFFF00"/>
                </a:highlight>
              </a:rPr>
              <a:t>uses xxx gallons</a:t>
            </a:r>
            <a:r>
              <a:rPr lang="en-US" sz="1600" dirty="0"/>
              <a:t> water to manufacture.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59A214-FBCB-4D2C-AF35-846C98EC2763}"/>
              </a:ext>
            </a:extLst>
          </p:cNvPr>
          <p:cNvSpPr txBox="1"/>
          <p:nvPr/>
        </p:nvSpPr>
        <p:spPr>
          <a:xfrm>
            <a:off x="5781190" y="4800277"/>
            <a:ext cx="325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typical EPS shipping container 15x13x12 inches weighs 2 lbs.</a:t>
            </a:r>
          </a:p>
        </p:txBody>
      </p:sp>
      <p:pic>
        <p:nvPicPr>
          <p:cNvPr id="19" name="Picture 18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03632F96-F3A2-4584-9671-8DE215B33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4" y="1600204"/>
            <a:ext cx="4805598" cy="3189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2EC2AA-59FB-4E70-825B-3D016A4EDFA4}"/>
              </a:ext>
            </a:extLst>
          </p:cNvPr>
          <p:cNvSpPr txBox="1"/>
          <p:nvPr/>
        </p:nvSpPr>
        <p:spPr>
          <a:xfrm>
            <a:off x="617377" y="4097589"/>
            <a:ext cx="284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24,000 gallons</a:t>
            </a:r>
          </a:p>
          <a:p>
            <a:pPr algn="ctr"/>
            <a:r>
              <a:rPr lang="en-US" dirty="0">
                <a:hlinkClick r:id="rId5"/>
              </a:rPr>
              <a:t>One 40x20 foot swimming pool </a:t>
            </a:r>
            <a:r>
              <a:rPr lang="en-US" dirty="0"/>
              <a:t>(avg 4 ft depth)</a:t>
            </a:r>
          </a:p>
        </p:txBody>
      </p:sp>
    </p:spTree>
    <p:extLst>
      <p:ext uri="{BB962C8B-B14F-4D97-AF65-F5344CB8AC3E}">
        <p14:creationId xmlns:p14="http://schemas.microsoft.com/office/powerpoint/2010/main" val="321242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FAFB-0270-49E8-B204-15EA1AB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Life Cycle Water Consumption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792B4B56-88CB-4977-825A-D247DB8B5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83804-2FFC-403A-9D7B-41DC0A6A5ED6}"/>
              </a:ext>
            </a:extLst>
          </p:cNvPr>
          <p:cNvSpPr/>
          <p:nvPr/>
        </p:nvSpPr>
        <p:spPr>
          <a:xfrm>
            <a:off x="3024600" y="438165"/>
            <a:ext cx="3376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6633"/>
                </a:solidFill>
              </a:rPr>
              <a:t>The amount of water used to manufacture 1,000 EPS shipping containers is a miniscule amount compared to corrugated paper.</a:t>
            </a:r>
          </a:p>
        </p:txBody>
      </p:sp>
      <p:pic>
        <p:nvPicPr>
          <p:cNvPr id="9" name="Picture 8" descr="A picture containing indoor, window, white, sitting&#10;&#10;Description automatically generated">
            <a:extLst>
              <a:ext uri="{FF2B5EF4-FFF2-40B4-BE49-F238E27FC236}">
                <a16:creationId xmlns:a16="http://schemas.microsoft.com/office/drawing/2014/main" id="{501E494E-C3B7-4917-86A7-6F8DF8BC5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1816947"/>
            <a:ext cx="5795071" cy="349636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C7B06B3-2354-4BFB-B722-BD8A12E7A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3" y="4204598"/>
            <a:ext cx="1186296" cy="853860"/>
          </a:xfrm>
          <a:prstGeom prst="rect">
            <a:avLst/>
          </a:prstGeom>
        </p:spPr>
      </p:pic>
      <p:pic>
        <p:nvPicPr>
          <p:cNvPr id="6" name="Picture 5" descr="A close up of a box&#10;&#10;Description automatically generated">
            <a:extLst>
              <a:ext uri="{FF2B5EF4-FFF2-40B4-BE49-F238E27FC236}">
                <a16:creationId xmlns:a16="http://schemas.microsoft.com/office/drawing/2014/main" id="{48575283-7F1B-4635-8FBA-9ABDC95FB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00" y="0"/>
            <a:ext cx="5715000" cy="571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06F35D-AABF-476B-AA6A-220D7B48FA23}"/>
              </a:ext>
            </a:extLst>
          </p:cNvPr>
          <p:cNvSpPr txBox="1"/>
          <p:nvPr/>
        </p:nvSpPr>
        <p:spPr>
          <a:xfrm>
            <a:off x="9989645" y="5002761"/>
            <a:ext cx="107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uses xxx gallons of 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CBD53C-6EEC-480D-8EE7-A2FF892E6411}"/>
              </a:ext>
            </a:extLst>
          </p:cNvPr>
          <p:cNvSpPr txBox="1"/>
          <p:nvPr/>
        </p:nvSpPr>
        <p:spPr>
          <a:xfrm>
            <a:off x="1799198" y="5002761"/>
            <a:ext cx="112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uses xxx gallons of water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39A4780B-BA4C-4A48-A413-BF083E254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06" y="4204598"/>
            <a:ext cx="1186296" cy="8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33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226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Calibri Light</vt:lpstr>
      <vt:lpstr>Office Theme</vt:lpstr>
      <vt:lpstr>EPS Life Cycle – Global Warming</vt:lpstr>
      <vt:lpstr>Life Cycle – Non-Renewable Energy Use </vt:lpstr>
      <vt:lpstr>Life Cycle – Water Consumption</vt:lpstr>
      <vt:lpstr>Life Cycle Water Consumption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Gentilcore</dc:creator>
  <cp:lastModifiedBy>Betsy Bowers</cp:lastModifiedBy>
  <cp:revision>32</cp:revision>
  <dcterms:created xsi:type="dcterms:W3CDTF">2020-01-30T15:57:03Z</dcterms:created>
  <dcterms:modified xsi:type="dcterms:W3CDTF">2020-01-31T18:30:54Z</dcterms:modified>
</cp:coreProperties>
</file>