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29" r:id="rId2"/>
    <p:sldId id="331" r:id="rId3"/>
    <p:sldId id="330" r:id="rId4"/>
    <p:sldId id="332" r:id="rId5"/>
    <p:sldId id="333" r:id="rId6"/>
    <p:sldId id="335" r:id="rId7"/>
    <p:sldId id="33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39DF63-A1FA-9641-87D2-4F49B269100F}">
          <p14:sldIdLst>
            <p14:sldId id="329"/>
            <p14:sldId id="331"/>
            <p14:sldId id="330"/>
            <p14:sldId id="332"/>
            <p14:sldId id="333"/>
            <p14:sldId id="335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FF9300"/>
    <a:srgbClr val="D6D6D6"/>
    <a:srgbClr val="005493"/>
    <a:srgbClr val="002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49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89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287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868C8-7B8A-4A7B-82CE-F33E2AD27265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7D4B5-EB26-44FD-BA10-1162F6D6B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1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Flip the background</a:t>
            </a:r>
            <a:r>
              <a:rPr lang="en-US" baseline="0" dirty="0" smtClean="0"/>
              <a:t> image (mirror the current image) to make it a “Right handshake”. The current image shows “Left handshake”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Edited the text under “</a:t>
            </a:r>
            <a:r>
              <a:rPr lang="en-US" baseline="0" dirty="0" err="1" smtClean="0"/>
              <a:t>Bluemind</a:t>
            </a:r>
            <a:r>
              <a:rPr lang="en-US" baseline="0" dirty="0" smtClean="0"/>
              <a:t> Solutions”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D4B5-EB26-44FD-BA10-1162F6D6B3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4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Edited the Title</a:t>
            </a:r>
          </a:p>
          <a:p>
            <a:r>
              <a:rPr lang="en-US" dirty="0" smtClean="0"/>
              <a:t>Edited the text under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D4B5-EB26-44FD-BA10-1162F6D6B3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6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Edited the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D4B5-EB26-44FD-BA10-1162F6D6B3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0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Edited the</a:t>
            </a:r>
            <a:r>
              <a:rPr lang="en-US" baseline="0" dirty="0" smtClean="0"/>
              <a:t> title text </a:t>
            </a:r>
          </a:p>
          <a:p>
            <a:r>
              <a:rPr lang="en-US" baseline="0" dirty="0" smtClean="0"/>
              <a:t>Removed periods from the bullets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D4B5-EB26-44FD-BA10-1162F6D6B3D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7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an option to “Attach</a:t>
            </a:r>
            <a:r>
              <a:rPr lang="en-US" baseline="0" dirty="0" smtClean="0"/>
              <a:t> Samples File” along with “Name” and “Email” </a:t>
            </a:r>
            <a:r>
              <a:rPr lang="en-US" baseline="0" dirty="0" err="1" smtClean="0"/>
              <a:t>fileds</a:t>
            </a:r>
            <a:endParaRPr lang="en-US" dirty="0" smtClean="0"/>
          </a:p>
          <a:p>
            <a:r>
              <a:rPr lang="en-US" dirty="0" smtClean="0"/>
              <a:t>Change to the title to “How</a:t>
            </a:r>
            <a:r>
              <a:rPr lang="en-US" baseline="0" dirty="0" smtClean="0"/>
              <a:t> good is my Data?”</a:t>
            </a:r>
          </a:p>
          <a:p>
            <a:r>
              <a:rPr lang="en-US" dirty="0" smtClean="0"/>
              <a:t>Second</a:t>
            </a:r>
            <a:r>
              <a:rPr lang="en-US" baseline="0" dirty="0" smtClean="0"/>
              <a:t> Line: “Share your sample data for a Free Data Value Analysis!”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D4B5-EB26-44FD-BA10-1162F6D6B3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9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“PLEASE GET IN TOUCH” to “Schedule a Data</a:t>
            </a:r>
            <a:r>
              <a:rPr lang="en-US" baseline="0" dirty="0" smtClean="0"/>
              <a:t> Value Discovery session with </a:t>
            </a:r>
            <a:r>
              <a:rPr lang="en-US" baseline="0" dirty="0" err="1" smtClean="0"/>
              <a:t>Bluemind</a:t>
            </a:r>
            <a:r>
              <a:rPr lang="en-US" baseline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D4B5-EB26-44FD-BA10-1162F6D6B3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4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543800" y="0"/>
            <a:ext cx="4648200" cy="6858000"/>
          </a:xfrm>
          <a:prstGeom prst="rect">
            <a:avLst/>
          </a:prstGeom>
          <a:solidFill>
            <a:srgbClr val="011893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0" y="762000"/>
            <a:ext cx="4191000" cy="2838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400" y="3886198"/>
            <a:ext cx="4191000" cy="26670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BM Logo-for-Template.jp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631371"/>
            <a:ext cx="2514600" cy="792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4724400" y="274638"/>
            <a:ext cx="6858000" cy="1118282"/>
            <a:chOff x="4724400" y="274638"/>
            <a:chExt cx="6858000" cy="111828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24400" y="297543"/>
              <a:ext cx="6858000" cy="1095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 rot="10800000">
              <a:off x="4724400" y="274638"/>
              <a:ext cx="4724400" cy="1118282"/>
            </a:xfrm>
            <a:prstGeom prst="rect">
              <a:avLst/>
            </a:prstGeom>
            <a:gradFill flip="none" rotWithShape="1">
              <a:gsLst>
                <a:gs pos="99995">
                  <a:schemeClr val="bg1"/>
                </a:gs>
                <a:gs pos="99995">
                  <a:srgbClr val="CBDAEC"/>
                </a:gs>
                <a:gs pos="99995">
                  <a:srgbClr val="CBDAEC"/>
                </a:gs>
                <a:gs pos="99995">
                  <a:srgbClr val="CBDAEC"/>
                </a:gs>
                <a:gs pos="99994">
                  <a:srgbClr val="CBDAEC"/>
                </a:gs>
                <a:gs pos="99996">
                  <a:srgbClr val="CBDAEC"/>
                </a:gs>
                <a:gs pos="99992">
                  <a:schemeClr val="bg1"/>
                </a:gs>
                <a:gs pos="92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Bluemind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4456F1-3A02-4EE6-B4F3-C0C76E84AE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M Logo-for-Template.jp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6324600"/>
            <a:ext cx="1257301" cy="3961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Bluemind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4456F1-3A02-4EE6-B4F3-C0C76E84AE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M Logo-for-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6324600"/>
            <a:ext cx="1257301" cy="396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4724400" y="274638"/>
            <a:ext cx="6858000" cy="1118282"/>
            <a:chOff x="4724400" y="274638"/>
            <a:chExt cx="6858000" cy="1118282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24400" y="297543"/>
              <a:ext cx="6858000" cy="1095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4" name="Rectangle 3"/>
            <p:cNvSpPr/>
            <p:nvPr userDrawn="1"/>
          </p:nvSpPr>
          <p:spPr>
            <a:xfrm rot="10800000">
              <a:off x="4724400" y="274638"/>
              <a:ext cx="4724400" cy="1118282"/>
            </a:xfrm>
            <a:prstGeom prst="rect">
              <a:avLst/>
            </a:prstGeom>
            <a:gradFill flip="none" rotWithShape="1">
              <a:gsLst>
                <a:gs pos="99995">
                  <a:schemeClr val="bg1"/>
                </a:gs>
                <a:gs pos="99995">
                  <a:srgbClr val="CBDAEC"/>
                </a:gs>
                <a:gs pos="99995">
                  <a:srgbClr val="CBDAEC"/>
                </a:gs>
                <a:gs pos="99995">
                  <a:srgbClr val="CBDAEC"/>
                </a:gs>
                <a:gs pos="99994">
                  <a:srgbClr val="CBDAEC"/>
                </a:gs>
                <a:gs pos="99996">
                  <a:srgbClr val="CBDAEC"/>
                </a:gs>
                <a:gs pos="99992">
                  <a:schemeClr val="bg1"/>
                </a:gs>
                <a:gs pos="92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BM Logo-for-Template.jp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6324600"/>
            <a:ext cx="1257301" cy="3961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C1FE5A7-2DA4-8548-A036-02B28C6C4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2019 Bluemind Solutions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Bluemind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4456F1-3A02-4EE6-B4F3-C0C76E84AE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M Logo-for-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6324600"/>
            <a:ext cx="1257301" cy="396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4724400" y="274638"/>
            <a:ext cx="6858000" cy="1118282"/>
            <a:chOff x="4724400" y="274638"/>
            <a:chExt cx="6858000" cy="1118282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24400" y="297543"/>
              <a:ext cx="6858000" cy="1095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 rot="10800000">
              <a:off x="4724400" y="274638"/>
              <a:ext cx="4724400" cy="1118282"/>
            </a:xfrm>
            <a:prstGeom prst="rect">
              <a:avLst/>
            </a:prstGeom>
            <a:gradFill flip="none" rotWithShape="1">
              <a:gsLst>
                <a:gs pos="99995">
                  <a:schemeClr val="bg1"/>
                </a:gs>
                <a:gs pos="99995">
                  <a:srgbClr val="CBDAEC"/>
                </a:gs>
                <a:gs pos="99995">
                  <a:srgbClr val="CBDAEC"/>
                </a:gs>
                <a:gs pos="99995">
                  <a:srgbClr val="CBDAEC"/>
                </a:gs>
                <a:gs pos="99994">
                  <a:srgbClr val="CBDAEC"/>
                </a:gs>
                <a:gs pos="99996">
                  <a:srgbClr val="CBDAEC"/>
                </a:gs>
                <a:gs pos="99992">
                  <a:schemeClr val="bg1"/>
                </a:gs>
                <a:gs pos="92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Bluemind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4456F1-3A02-4EE6-B4F3-C0C76E84AE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M Logo-for-Template.jp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6324600"/>
            <a:ext cx="1257301" cy="39610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4724400" y="274638"/>
            <a:ext cx="6858000" cy="1118282"/>
            <a:chOff x="4724400" y="274638"/>
            <a:chExt cx="6858000" cy="1118282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24400" y="297543"/>
              <a:ext cx="6858000" cy="1095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3" name="Rectangle 12"/>
            <p:cNvSpPr/>
            <p:nvPr userDrawn="1"/>
          </p:nvSpPr>
          <p:spPr>
            <a:xfrm rot="10800000">
              <a:off x="4724400" y="274638"/>
              <a:ext cx="4724400" cy="1118282"/>
            </a:xfrm>
            <a:prstGeom prst="rect">
              <a:avLst/>
            </a:prstGeom>
            <a:gradFill flip="none" rotWithShape="1">
              <a:gsLst>
                <a:gs pos="99995">
                  <a:schemeClr val="bg1"/>
                </a:gs>
                <a:gs pos="99995">
                  <a:srgbClr val="CBDAEC"/>
                </a:gs>
                <a:gs pos="99995">
                  <a:srgbClr val="CBDAEC"/>
                </a:gs>
                <a:gs pos="99995">
                  <a:srgbClr val="CBDAEC"/>
                </a:gs>
                <a:gs pos="99994">
                  <a:srgbClr val="CBDAEC"/>
                </a:gs>
                <a:gs pos="99996">
                  <a:srgbClr val="CBDAEC"/>
                </a:gs>
                <a:gs pos="99992">
                  <a:schemeClr val="bg1"/>
                </a:gs>
                <a:gs pos="92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Bluemind Solutions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4456F1-3A02-4EE6-B4F3-C0C76E84AE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M Logo-for-Template.jp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6324600"/>
            <a:ext cx="1257301" cy="39610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4724400" y="274638"/>
            <a:ext cx="6858000" cy="1118282"/>
            <a:chOff x="4724400" y="274638"/>
            <a:chExt cx="6858000" cy="1118282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24400" y="297543"/>
              <a:ext cx="6858000" cy="1095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9" name="Rectangle 8"/>
            <p:cNvSpPr/>
            <p:nvPr userDrawn="1"/>
          </p:nvSpPr>
          <p:spPr>
            <a:xfrm rot="10800000">
              <a:off x="4724400" y="274638"/>
              <a:ext cx="4724400" cy="1118282"/>
            </a:xfrm>
            <a:prstGeom prst="rect">
              <a:avLst/>
            </a:prstGeom>
            <a:gradFill flip="none" rotWithShape="1">
              <a:gsLst>
                <a:gs pos="99995">
                  <a:schemeClr val="bg1"/>
                </a:gs>
                <a:gs pos="99995">
                  <a:srgbClr val="CBDAEC"/>
                </a:gs>
                <a:gs pos="99995">
                  <a:srgbClr val="CBDAEC"/>
                </a:gs>
                <a:gs pos="99995">
                  <a:srgbClr val="CBDAEC"/>
                </a:gs>
                <a:gs pos="99994">
                  <a:srgbClr val="CBDAEC"/>
                </a:gs>
                <a:gs pos="99996">
                  <a:srgbClr val="CBDAEC"/>
                </a:gs>
                <a:gs pos="99992">
                  <a:schemeClr val="bg1"/>
                </a:gs>
                <a:gs pos="92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Bluemind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4456F1-3A02-4EE6-B4F3-C0C76E84AE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BM Logo-for-Template.jp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6324600"/>
            <a:ext cx="1257301" cy="39610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Bluemind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4456F1-3A02-4EE6-B4F3-C0C76E84AE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BM Logo-for-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6324600"/>
            <a:ext cx="1257301" cy="396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Bluemind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4456F1-3A02-4EE6-B4F3-C0C76E84AE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M Logo-for-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6324600"/>
            <a:ext cx="1257301" cy="396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2019 Bluemind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4456F1-3A02-4EE6-B4F3-C0C76E84AE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M Logo-for-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6324600"/>
            <a:ext cx="1257301" cy="39610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88D8-EBCF-C549-9940-C4599D6EB3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2019 Bluemind Solutions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81000"/>
            <a:ext cx="10896600" cy="509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67600" y="1524000"/>
            <a:ext cx="4038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Titillium Web"/>
              </a:rPr>
              <a:t>Bluemind</a:t>
            </a:r>
          </a:p>
          <a:p>
            <a:r>
              <a:rPr lang="en-US" sz="6600" b="1" dirty="0">
                <a:solidFill>
                  <a:srgbClr val="FCFCFC"/>
                </a:solidFill>
                <a:latin typeface="Titillium Web"/>
              </a:rPr>
              <a:t>Solutions</a:t>
            </a:r>
          </a:p>
          <a:p>
            <a:r>
              <a:rPr lang="en-US" sz="6600" dirty="0"/>
              <a:t/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7543800" y="3886200"/>
            <a:ext cx="403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Get your large complex Enterprise data transformed into value driven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structured information to supercharge your business.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5791200"/>
            <a:ext cx="1447800" cy="48141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 More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86" y="2335126"/>
            <a:ext cx="10744200" cy="1964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912" y="5374052"/>
            <a:ext cx="2162175" cy="742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599" y="4569875"/>
            <a:ext cx="2744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MASTER DATA MANAGEMENT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6148" y="4613520"/>
            <a:ext cx="3362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E-COMMERCE DATA CONFIGURATION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96399" y="4613520"/>
            <a:ext cx="1826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SERVICES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57" y="6126658"/>
            <a:ext cx="1981200" cy="6381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52400" y="126297"/>
            <a:ext cx="12192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BETTER DATA      BETTER DECISIONS     </a:t>
            </a:r>
            <a:r>
              <a:rPr lang="en-US" sz="3600" b="1" dirty="0">
                <a:solidFill>
                  <a:schemeClr val="tx1"/>
                </a:solidFill>
              </a:rPr>
              <a:t>BETTER ROI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69228"/>
            <a:ext cx="990600" cy="4718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43000" y="1267105"/>
            <a:ext cx="1021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Our value added services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help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companies realize the full potential of ERP and e-Commerce implementations.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384" y="1880061"/>
            <a:ext cx="2047875" cy="1809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956" y="1843613"/>
            <a:ext cx="2066925" cy="1809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692" y="1843613"/>
            <a:ext cx="2038350" cy="1809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647" y="3880495"/>
            <a:ext cx="203835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386" y="3880495"/>
            <a:ext cx="2047875" cy="1809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2895" y="1843613"/>
            <a:ext cx="1971675" cy="18430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9692" y="3912681"/>
            <a:ext cx="2066925" cy="1828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7956" y="3867289"/>
            <a:ext cx="2066925" cy="185521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69890" y="2486878"/>
            <a:ext cx="1933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AEROSPACE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54333" y="2523326"/>
            <a:ext cx="1507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DEFENSE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0910" y="2454692"/>
            <a:ext cx="1819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OIL &amp; GAS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25696" y="2411214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INDUSTRIAL MANUFACTURING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8821" y="4434413"/>
            <a:ext cx="23571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ELECTRONIC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COMPONENTS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71647" y="4218969"/>
            <a:ext cx="17672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FOOD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&amp;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BEVERAGE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46162" y="4447516"/>
            <a:ext cx="225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LIFE SCIENCES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347177" y="4466598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TEXTILE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81600" y="6016667"/>
            <a:ext cx="1485900" cy="5213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WHY US?</a:t>
            </a:r>
            <a:endParaRPr lang="en-US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157" y="6126658"/>
            <a:ext cx="1981200" cy="6381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217" y="0"/>
            <a:ext cx="8715375" cy="1676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58821" y="1469565"/>
            <a:ext cx="1660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Industries Served</a:t>
            </a:r>
            <a:endParaRPr lang="en-US" sz="16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58277" y="1638842"/>
            <a:ext cx="400544" cy="0"/>
          </a:xfrm>
          <a:prstGeom prst="line">
            <a:avLst/>
          </a:prstGeom>
          <a:ln w="254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4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57" y="6126658"/>
            <a:ext cx="1981200" cy="63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"/>
            <a:ext cx="12115800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454" y="2666999"/>
            <a:ext cx="5204346" cy="3230563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7037127" y="1905000"/>
            <a:ext cx="4953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Bluemind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Solutions specializes in extracting business centric information from large, complex and disparate sources to realize full potential of Enterprise and E-Commerce implementations.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services help organizations to recognize significant business value hidden in the large data set through effective relationship mapping, highlighting category trends, identifying patterns and anomalies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improving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ROI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services are product agnostic, covering a wide array of EAM, PLM, PIM, MDM platforms. 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value driven services focus on information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anagement and data quality improvement for BOMs, part-drawings,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pecification sheets and legacy data. Our ability to bring over 4 decades of domain and functional specialization to delivering our services sets us apart from the rest.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Our complete spectrum of services include data discovery, data cleansing, data enrichment, de-duplication and metadata management with specialization in Manufacturing, Retail, Wholesale, Distribution, Supply Chain and e-Commerce domains. </a:t>
            </a:r>
          </a:p>
          <a:p>
            <a:pPr marL="0" indent="0">
              <a:buFont typeface="Arial" pitchFamily="34" charset="0"/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237" y="5592762"/>
            <a:ext cx="14573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57" y="6126658"/>
            <a:ext cx="1981200" cy="638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853278"/>
            <a:ext cx="358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Operating with a bad data is more expensive than the cost of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improving data quality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284938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5major impacts of bad MRO data: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Unreasonable high inventory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Excessive procurement cost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Unplanned maintenance downtime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failures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Inappropriateness of storage location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333584"/>
            <a:ext cx="1457325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246" y="164777"/>
            <a:ext cx="6555760" cy="6600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216" y="378562"/>
            <a:ext cx="19050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10792496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57" y="6126658"/>
            <a:ext cx="19812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10591800" cy="67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9669</TotalTime>
  <Words>376</Words>
  <Application>Microsoft Office PowerPoint</Application>
  <PresentationFormat>Widescreen</PresentationFormat>
  <Paragraphs>53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Bookman Old Style</vt:lpstr>
      <vt:lpstr>Calibri</vt:lpstr>
      <vt:lpstr>Open Sans</vt:lpstr>
      <vt:lpstr>Times New Roman</vt:lpstr>
      <vt:lpstr>Titillium Web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Cognizant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Cleansing Capabilities</dc:title>
  <dc:creator>nss_admin</dc:creator>
  <cp:lastModifiedBy>Sadashiv Sharma</cp:lastModifiedBy>
  <cp:revision>348</cp:revision>
  <cp:lastPrinted>2018-03-21T19:52:31Z</cp:lastPrinted>
  <dcterms:created xsi:type="dcterms:W3CDTF">2012-04-18T06:07:48Z</dcterms:created>
  <dcterms:modified xsi:type="dcterms:W3CDTF">2020-01-24T15:45:02Z</dcterms:modified>
</cp:coreProperties>
</file>