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01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77724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174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9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C79B231-27C6-409E-9BD0-16F46D21E7F4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10EDD67-FA6F-4C1C-97AD-73BAAEDD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80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34ABC76-AA8A-451D-8F20-A363DAECEA5C}" type="datetimeFigureOut">
              <a:rPr lang="en-US" smtClean="0"/>
              <a:t>1/6/2020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B430E9F-1CC5-4749-8204-080ECB070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34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430E9F-1CC5-4749-8204-080ECB070F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125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72720" y="1"/>
            <a:ext cx="3211513" cy="100584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8722" y="1341122"/>
            <a:ext cx="5905058" cy="5116123"/>
          </a:xfrm>
        </p:spPr>
        <p:txBody>
          <a:bodyPr anchor="b">
            <a:normAutofit/>
          </a:bodyPr>
          <a:lstStyle>
            <a:lvl1pPr algn="r">
              <a:defRPr sz="459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5603" y="6457244"/>
            <a:ext cx="4898179" cy="2001312"/>
          </a:xfrm>
        </p:spPr>
        <p:txBody>
          <a:bodyPr anchor="t">
            <a:normAutofit/>
          </a:bodyPr>
          <a:lstStyle>
            <a:lvl1pPr marL="0" indent="0" algn="r">
              <a:buNone/>
              <a:defRPr sz="1530">
                <a:solidFill>
                  <a:schemeClr val="tx1"/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26908" y="8972093"/>
            <a:ext cx="728852" cy="535517"/>
          </a:xfrm>
        </p:spPr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0173" y="8972093"/>
            <a:ext cx="3068022" cy="535517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34022" y="8972093"/>
            <a:ext cx="349758" cy="535517"/>
          </a:xfrm>
        </p:spPr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172720" y="5532120"/>
            <a:ext cx="307658" cy="132716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476330" y="5671821"/>
            <a:ext cx="52626" cy="118746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962046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813" y="670561"/>
            <a:ext cx="6548967" cy="29057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4813" y="3911600"/>
            <a:ext cx="6548967" cy="488813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2680" y="8958654"/>
            <a:ext cx="728852" cy="535517"/>
          </a:xfrm>
        </p:spPr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76751" y="8958654"/>
            <a:ext cx="4517339" cy="535517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0122" y="8958654"/>
            <a:ext cx="363658" cy="535517"/>
          </a:xfrm>
        </p:spPr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946" y="3911598"/>
            <a:ext cx="5694834" cy="3461437"/>
          </a:xfrm>
        </p:spPr>
        <p:txBody>
          <a:bodyPr anchor="b"/>
          <a:lstStyle>
            <a:lvl1pPr algn="r">
              <a:defRPr sz="3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8948" y="7373036"/>
            <a:ext cx="5694832" cy="1261920"/>
          </a:xfrm>
        </p:spPr>
        <p:txBody>
          <a:bodyPr anchor="t">
            <a:normAutofit/>
          </a:bodyPr>
          <a:lstStyle>
            <a:lvl1pPr marL="0" indent="0" algn="r">
              <a:buNone/>
              <a:defRPr sz="1700">
                <a:solidFill>
                  <a:schemeClr val="tx1"/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32320" y="8970237"/>
            <a:ext cx="351461" cy="535517"/>
          </a:xfrm>
        </p:spPr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79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813" y="1005842"/>
            <a:ext cx="6548967" cy="2570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4813" y="3911600"/>
            <a:ext cx="3178912" cy="4940722"/>
          </a:xfrm>
        </p:spPr>
        <p:txBody>
          <a:bodyPr>
            <a:normAutofit/>
          </a:bodyPr>
          <a:lstStyle>
            <a:lvl1pPr>
              <a:defRPr sz="1530"/>
            </a:lvl1pPr>
            <a:lvl2pPr>
              <a:defRPr sz="1360"/>
            </a:lvl2pPr>
            <a:lvl3pPr>
              <a:defRPr sz="1190"/>
            </a:lvl3pPr>
            <a:lvl4pPr>
              <a:defRPr sz="1020"/>
            </a:lvl4pPr>
            <a:lvl5pPr>
              <a:defRPr sz="1020"/>
            </a:lvl5pPr>
            <a:lvl6pPr>
              <a:defRPr sz="1020"/>
            </a:lvl6pPr>
            <a:lvl7pPr>
              <a:defRPr sz="1020"/>
            </a:lvl7pPr>
            <a:lvl8pPr>
              <a:defRPr sz="1020"/>
            </a:lvl8pPr>
            <a:lvl9pPr>
              <a:defRPr sz="10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04868" y="3911600"/>
            <a:ext cx="3178912" cy="4908675"/>
          </a:xfrm>
        </p:spPr>
        <p:txBody>
          <a:bodyPr>
            <a:normAutofit/>
          </a:bodyPr>
          <a:lstStyle>
            <a:lvl1pPr>
              <a:defRPr sz="1530"/>
            </a:lvl1pPr>
            <a:lvl2pPr>
              <a:defRPr sz="1360"/>
            </a:lvl2pPr>
            <a:lvl3pPr>
              <a:defRPr sz="1190"/>
            </a:lvl3pPr>
            <a:lvl4pPr>
              <a:defRPr sz="1020"/>
            </a:lvl4pPr>
            <a:lvl5pPr>
              <a:defRPr sz="1020"/>
            </a:lvl5pPr>
            <a:lvl6pPr>
              <a:defRPr sz="1020"/>
            </a:lvl6pPr>
            <a:lvl7pPr>
              <a:defRPr sz="1020"/>
            </a:lvl7pPr>
            <a:lvl8pPr>
              <a:defRPr sz="1020"/>
            </a:lvl8pPr>
            <a:lvl9pPr>
              <a:defRPr sz="10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28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059" y="3899182"/>
            <a:ext cx="2937847" cy="845184"/>
          </a:xfrm>
        </p:spPr>
        <p:txBody>
          <a:bodyPr anchor="b">
            <a:noAutofit/>
          </a:bodyPr>
          <a:lstStyle>
            <a:lvl1pPr marL="0" indent="0">
              <a:buNone/>
              <a:defRPr sz="2380" b="0">
                <a:solidFill>
                  <a:schemeClr val="accent1">
                    <a:lumMod val="75000"/>
                  </a:schemeClr>
                </a:solidFill>
              </a:defRPr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94" y="4891827"/>
            <a:ext cx="3121411" cy="3909047"/>
          </a:xfrm>
        </p:spPr>
        <p:txBody>
          <a:bodyPr anchor="t">
            <a:normAutofit/>
          </a:bodyPr>
          <a:lstStyle>
            <a:lvl1pPr>
              <a:defRPr sz="1530"/>
            </a:lvl1pPr>
            <a:lvl2pPr>
              <a:defRPr sz="1360"/>
            </a:lvl2pPr>
            <a:lvl3pPr>
              <a:defRPr sz="1190"/>
            </a:lvl3pPr>
            <a:lvl4pPr>
              <a:defRPr sz="1020"/>
            </a:lvl4pPr>
            <a:lvl5pPr>
              <a:defRPr sz="1020"/>
            </a:lvl5pPr>
            <a:lvl6pPr>
              <a:defRPr sz="1020"/>
            </a:lvl6pPr>
            <a:lvl7pPr>
              <a:defRPr sz="1020"/>
            </a:lvl7pPr>
            <a:lvl8pPr>
              <a:defRPr sz="1020"/>
            </a:lvl8pPr>
            <a:lvl9pPr>
              <a:defRPr sz="10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87454" y="3911600"/>
            <a:ext cx="2947635" cy="845184"/>
          </a:xfrm>
        </p:spPr>
        <p:txBody>
          <a:bodyPr anchor="b">
            <a:noAutofit/>
          </a:bodyPr>
          <a:lstStyle>
            <a:lvl1pPr marL="0" indent="0">
              <a:buNone/>
              <a:defRPr sz="2380" b="0">
                <a:solidFill>
                  <a:schemeClr val="accent1">
                    <a:lumMod val="75000"/>
                  </a:schemeClr>
                </a:solidFill>
              </a:defRPr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3676" y="4891827"/>
            <a:ext cx="3121411" cy="3909047"/>
          </a:xfrm>
        </p:spPr>
        <p:txBody>
          <a:bodyPr anchor="t">
            <a:normAutofit/>
          </a:bodyPr>
          <a:lstStyle>
            <a:lvl1pPr>
              <a:defRPr sz="1530"/>
            </a:lvl1pPr>
            <a:lvl2pPr>
              <a:defRPr sz="1360"/>
            </a:lvl2pPr>
            <a:lvl3pPr>
              <a:defRPr sz="1190"/>
            </a:lvl3pPr>
            <a:lvl4pPr>
              <a:defRPr sz="1020"/>
            </a:lvl4pPr>
            <a:lvl5pPr>
              <a:defRPr sz="1020"/>
            </a:lvl5pPr>
            <a:lvl6pPr>
              <a:defRPr sz="1020"/>
            </a:lvl6pPr>
            <a:lvl7pPr>
              <a:defRPr sz="1020"/>
            </a:lvl7pPr>
            <a:lvl8pPr>
              <a:defRPr sz="1020"/>
            </a:lvl8pPr>
            <a:lvl9pPr>
              <a:defRPr sz="10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80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2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91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95" y="2346960"/>
            <a:ext cx="2263154" cy="2011680"/>
          </a:xfrm>
        </p:spPr>
        <p:txBody>
          <a:bodyPr anchor="b">
            <a:normAutofit/>
          </a:bodyPr>
          <a:lstStyle>
            <a:lvl1pPr algn="ctr">
              <a:defRPr sz="20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420" y="1005841"/>
            <a:ext cx="3979668" cy="7487921"/>
          </a:xfrm>
        </p:spPr>
        <p:txBody>
          <a:bodyPr anchor="ctr">
            <a:normAutofit/>
          </a:bodyPr>
          <a:lstStyle>
            <a:lvl1pPr>
              <a:defRPr sz="1700"/>
            </a:lvl1pPr>
            <a:lvl2pPr>
              <a:defRPr sz="1530"/>
            </a:lvl2pPr>
            <a:lvl3pPr>
              <a:defRPr sz="1360"/>
            </a:lvl3pPr>
            <a:lvl4pPr>
              <a:defRPr sz="1190"/>
            </a:lvl4pPr>
            <a:lvl5pPr>
              <a:defRPr sz="1190"/>
            </a:lvl5pPr>
            <a:lvl6pPr>
              <a:defRPr sz="1190"/>
            </a:lvl6pPr>
            <a:lvl7pPr>
              <a:defRPr sz="1190"/>
            </a:lvl7pPr>
            <a:lvl8pPr>
              <a:defRPr sz="1190"/>
            </a:lvl8pPr>
            <a:lvl9pPr>
              <a:defRPr sz="119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6495" y="4358640"/>
            <a:ext cx="2263154" cy="2682240"/>
          </a:xfrm>
        </p:spPr>
        <p:txBody>
          <a:bodyPr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36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483" y="2570479"/>
            <a:ext cx="3460077" cy="2011680"/>
          </a:xfrm>
        </p:spPr>
        <p:txBody>
          <a:bodyPr anchor="b">
            <a:normAutofit/>
          </a:bodyPr>
          <a:lstStyle>
            <a:lvl1pPr algn="ctr">
              <a:defRPr sz="23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42871" y="1341120"/>
            <a:ext cx="2092165" cy="67056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5483" y="4582159"/>
            <a:ext cx="3460077" cy="2682240"/>
          </a:xfrm>
        </p:spPr>
        <p:txBody>
          <a:bodyPr>
            <a:normAutofit/>
          </a:bodyPr>
          <a:lstStyle>
            <a:lvl1pPr marL="0" indent="0" algn="ctr">
              <a:buNone/>
              <a:defRPr sz="153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30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95" y="6941535"/>
            <a:ext cx="6388592" cy="831216"/>
          </a:xfrm>
        </p:spPr>
        <p:txBody>
          <a:bodyPr anchor="b">
            <a:normAutofit/>
          </a:bodyPr>
          <a:lstStyle>
            <a:lvl1pPr algn="ctr">
              <a:defRPr sz="20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21479" y="1367097"/>
            <a:ext cx="5245405" cy="4641965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6495" y="7772751"/>
            <a:ext cx="6388592" cy="724111"/>
          </a:xfrm>
        </p:spPr>
        <p:txBody>
          <a:bodyPr>
            <a:normAutofit/>
          </a:bodyPr>
          <a:lstStyle>
            <a:lvl1pPr marL="0" indent="0" algn="ctr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6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96" y="1005840"/>
            <a:ext cx="6388592" cy="4470400"/>
          </a:xfrm>
        </p:spPr>
        <p:txBody>
          <a:bodyPr anchor="ctr">
            <a:normAutofit/>
          </a:bodyPr>
          <a:lstStyle>
            <a:lvl1pPr algn="ctr">
              <a:defRPr sz="27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96" y="6370320"/>
            <a:ext cx="6388593" cy="212344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00">
                <a:solidFill>
                  <a:schemeClr val="tx1"/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82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24008" y="1265767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6368" y="4135119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8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730" y="1005842"/>
            <a:ext cx="5927998" cy="4023359"/>
          </a:xfrm>
        </p:spPr>
        <p:txBody>
          <a:bodyPr anchor="ctr">
            <a:normAutofit/>
          </a:bodyPr>
          <a:lstStyle>
            <a:lvl1pPr algn="ctr">
              <a:defRPr sz="272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58500" y="5029199"/>
            <a:ext cx="5636459" cy="5588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530"/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95" y="6370320"/>
            <a:ext cx="6388592" cy="212344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00">
                <a:solidFill>
                  <a:schemeClr val="tx1"/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62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97" y="4852585"/>
            <a:ext cx="6388591" cy="2154240"/>
          </a:xfrm>
        </p:spPr>
        <p:txBody>
          <a:bodyPr anchor="b">
            <a:normAutofit/>
          </a:bodyPr>
          <a:lstStyle>
            <a:lvl1pPr algn="r">
              <a:defRPr sz="27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95" y="7006825"/>
            <a:ext cx="6388592" cy="1261920"/>
          </a:xfrm>
        </p:spPr>
        <p:txBody>
          <a:bodyPr anchor="t">
            <a:normAutofit/>
          </a:bodyPr>
          <a:lstStyle>
            <a:lvl1pPr marL="0" indent="0" algn="r">
              <a:buNone/>
              <a:defRPr sz="1700">
                <a:solidFill>
                  <a:schemeClr val="tx1"/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57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24008" y="1265767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6368" y="4135119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8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730" y="1005842"/>
            <a:ext cx="5927998" cy="4023359"/>
          </a:xfrm>
        </p:spPr>
        <p:txBody>
          <a:bodyPr anchor="ctr">
            <a:normAutofit/>
          </a:bodyPr>
          <a:lstStyle>
            <a:lvl1pPr algn="ctr">
              <a:defRPr sz="272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46496" y="5699760"/>
            <a:ext cx="6388592" cy="1303867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04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95" y="7003627"/>
            <a:ext cx="6388592" cy="1490133"/>
          </a:xfrm>
        </p:spPr>
        <p:txBody>
          <a:bodyPr anchor="t">
            <a:normAutofit/>
          </a:bodyPr>
          <a:lstStyle>
            <a:lvl1pPr marL="0" indent="0" algn="r">
              <a:buNone/>
              <a:defRPr sz="1530">
                <a:solidFill>
                  <a:schemeClr val="tx1"/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66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97" y="1005842"/>
            <a:ext cx="6388592" cy="400007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46496" y="5140960"/>
            <a:ext cx="6388593" cy="12293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38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96" y="6370320"/>
            <a:ext cx="6388593" cy="2123440"/>
          </a:xfrm>
        </p:spPr>
        <p:txBody>
          <a:bodyPr anchor="t">
            <a:normAutofit/>
          </a:bodyPr>
          <a:lstStyle>
            <a:lvl1pPr marL="0" indent="0" algn="l">
              <a:buNone/>
              <a:defRPr sz="1530">
                <a:solidFill>
                  <a:schemeClr val="tx1"/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53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0697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06184" y="1005840"/>
            <a:ext cx="1128905" cy="74879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6496" y="1005840"/>
            <a:ext cx="5113917" cy="748792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2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yer 8.5 x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710816" y="823067"/>
            <a:ext cx="4422658" cy="97697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9000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710816" y="1928578"/>
            <a:ext cx="4422658" cy="201159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9000" cap="all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10816" y="4377004"/>
            <a:ext cx="4422658" cy="236271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710816" y="4773879"/>
            <a:ext cx="4422658" cy="894566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3800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710816" y="6077467"/>
            <a:ext cx="4422658" cy="236271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710816" y="6474342"/>
            <a:ext cx="4422658" cy="894566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3800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710816" y="7511224"/>
            <a:ext cx="4422658" cy="453200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1400" cap="none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710816" y="8051876"/>
            <a:ext cx="4422658" cy="792490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400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 (use Insert &gt; Symbol to add a small dot between words]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710816" y="9184576"/>
            <a:ext cx="4422658" cy="238316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5443237" y="823067"/>
            <a:ext cx="1936131" cy="572596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2400" cap="all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5443237" y="1800045"/>
            <a:ext cx="1936131" cy="666824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2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5443237" y="2466869"/>
            <a:ext cx="1936131" cy="910766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5000"/>
              </a:lnSpc>
              <a:spcBef>
                <a:spcPts val="0"/>
              </a:spcBef>
              <a:buNone/>
              <a:defRPr sz="1400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5443237" y="3377636"/>
            <a:ext cx="1936131" cy="666824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25" hasCustomPrompt="1"/>
          </p:nvPr>
        </p:nvSpPr>
        <p:spPr>
          <a:xfrm>
            <a:off x="5443237" y="4044459"/>
            <a:ext cx="1936131" cy="910768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5000"/>
              </a:lnSpc>
              <a:spcBef>
                <a:spcPts val="0"/>
              </a:spcBef>
              <a:buNone/>
              <a:defRPr sz="1400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sz="quarter" idx="26" hasCustomPrompt="1"/>
          </p:nvPr>
        </p:nvSpPr>
        <p:spPr>
          <a:xfrm>
            <a:off x="5443237" y="4955227"/>
            <a:ext cx="1936131" cy="666824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27" hasCustomPrompt="1"/>
          </p:nvPr>
        </p:nvSpPr>
        <p:spPr>
          <a:xfrm>
            <a:off x="5443237" y="5622051"/>
            <a:ext cx="1936131" cy="1835215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5000"/>
              </a:lnSpc>
              <a:spcBef>
                <a:spcPts val="0"/>
              </a:spcBef>
              <a:buNone/>
              <a:defRPr sz="1400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28" hasCustomPrompt="1"/>
          </p:nvPr>
        </p:nvSpPr>
        <p:spPr>
          <a:xfrm>
            <a:off x="5443237" y="7457267"/>
            <a:ext cx="1936131" cy="666824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29" hasCustomPrompt="1"/>
          </p:nvPr>
        </p:nvSpPr>
        <p:spPr>
          <a:xfrm>
            <a:off x="5443237" y="8124090"/>
            <a:ext cx="1936131" cy="1298802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5000"/>
              </a:lnSpc>
              <a:spcBef>
                <a:spcPts val="0"/>
              </a:spcBef>
              <a:buNone/>
              <a:defRPr sz="1400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813716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1"/>
            <a:ext cx="1812211" cy="100584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4813" y="670561"/>
            <a:ext cx="6548967" cy="290576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4814" y="3911601"/>
            <a:ext cx="6548966" cy="4923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54878" y="8970237"/>
            <a:ext cx="728852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5D3D48-5C63-4CD0-B9D2-B4D2F496D790}" type="datetimeFigureOut">
              <a:rPr lang="en-US" smtClean="0"/>
              <a:pPr/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88948" y="8970237"/>
            <a:ext cx="4517339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32320" y="8970237"/>
            <a:ext cx="35146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5225867" y="535519"/>
            <a:ext cx="0" cy="8993491"/>
          </a:xfrm>
          <a:prstGeom prst="line">
            <a:avLst/>
          </a:prstGeom>
          <a:ln w="762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81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  <p:sldLayoutId id="2147483722" r:id="rId18"/>
  </p:sldLayoutIdLst>
  <p:txStyles>
    <p:titleStyle>
      <a:lvl1pPr algn="ctr" defTabSz="388620" rtl="0" eaLnBrk="1" latinLnBrk="0" hangingPunct="1">
        <a:spcBef>
          <a:spcPct val="0"/>
        </a:spcBef>
        <a:buNone/>
        <a:defRPr sz="34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4288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4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7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020128" indent="-242888" algn="l" defTabSz="388620" rtl="0" eaLnBrk="1" latinLnBrk="0" hangingPunct="1">
        <a:spcBef>
          <a:spcPct val="20000"/>
        </a:spcBef>
        <a:spcAft>
          <a:spcPts val="51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53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11593" indent="-145733" algn="l" defTabSz="388620" rtl="0" eaLnBrk="1" latinLnBrk="0" hangingPunct="1">
        <a:spcBef>
          <a:spcPct val="20000"/>
        </a:spcBef>
        <a:spcAft>
          <a:spcPts val="51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36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700213" indent="-145733" algn="l" defTabSz="388620" rtl="0" eaLnBrk="1" latinLnBrk="0" hangingPunct="1">
        <a:spcBef>
          <a:spcPct val="20000"/>
        </a:spcBef>
        <a:spcAft>
          <a:spcPts val="51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19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19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19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19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ct val="20000"/>
        </a:spcBef>
        <a:spcAft>
          <a:spcPts val="51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19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ashsafetysolution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Placeholder 55"/>
          <p:cNvSpPr>
            <a:spLocks noGrp="1"/>
          </p:cNvSpPr>
          <p:nvPr>
            <p:ph type="body" sz="quarter" idx="10"/>
          </p:nvPr>
        </p:nvSpPr>
        <p:spPr>
          <a:xfrm>
            <a:off x="954003" y="-78304"/>
            <a:ext cx="4422658" cy="950765"/>
          </a:xfrm>
        </p:spPr>
        <p:txBody>
          <a:bodyPr/>
          <a:lstStyle/>
          <a:p>
            <a:endParaRPr lang="en-US" sz="1600" dirty="0">
              <a:ln>
                <a:solidFill>
                  <a:schemeClr val="tx1"/>
                </a:solidFill>
              </a:ln>
            </a:endParaRPr>
          </a:p>
          <a:p>
            <a:r>
              <a:rPr lang="en-US" sz="1600" dirty="0">
                <a:ln>
                  <a:solidFill>
                    <a:schemeClr val="tx1"/>
                  </a:solidFill>
                </a:ln>
              </a:rPr>
              <a:t>Human Factors IN TRAFFIC CRASHES, Analysis of Drivers’ Responses – </a:t>
            </a:r>
          </a:p>
          <a:p>
            <a:r>
              <a:rPr lang="en-US" sz="1600" dirty="0">
                <a:ln>
                  <a:solidFill>
                    <a:schemeClr val="tx1"/>
                  </a:solidFill>
                </a:ln>
              </a:rPr>
              <a:t>OPEN CLASS:  </a:t>
            </a:r>
            <a:r>
              <a:rPr lang="en-US" sz="1600" dirty="0">
                <a:ln>
                  <a:solidFill>
                    <a:schemeClr val="tx1"/>
                  </a:solidFill>
                </a:ln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MANLEY NSW </a:t>
            </a:r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17"/>
          </p:nvPr>
        </p:nvSpPr>
        <p:spPr>
          <a:xfrm>
            <a:off x="865697" y="1173686"/>
            <a:ext cx="4422658" cy="851254"/>
          </a:xfrm>
        </p:spPr>
        <p:txBody>
          <a:bodyPr/>
          <a:lstStyle/>
          <a:p>
            <a:r>
              <a:rPr lang="en-US" sz="1600" dirty="0"/>
              <a:t>Presented by: Jeffery Muttart Ph.D.</a:t>
            </a:r>
          </a:p>
          <a:p>
            <a:r>
              <a:rPr lang="en-US" sz="1600" dirty="0"/>
              <a:t>World renowned Human Factors expert</a:t>
            </a:r>
          </a:p>
          <a:p>
            <a:endParaRPr lang="en-US" sz="2400" dirty="0"/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24"/>
          </p:nvPr>
        </p:nvSpPr>
        <p:spPr>
          <a:xfrm>
            <a:off x="5540091" y="2370851"/>
            <a:ext cx="1936131" cy="391364"/>
          </a:xfrm>
        </p:spPr>
        <p:txBody>
          <a:bodyPr/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Course Topics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25"/>
          </p:nvPr>
        </p:nvSpPr>
        <p:spPr>
          <a:xfrm>
            <a:off x="5315919" y="2844096"/>
            <a:ext cx="2347992" cy="910768"/>
          </a:xfrm>
        </p:spPr>
        <p:txBody>
          <a:bodyPr/>
          <a:lstStyle/>
          <a:p>
            <a:pPr lvl="0"/>
            <a:r>
              <a:rPr lang="en-US" dirty="0"/>
              <a:t>Perception-Response Time </a:t>
            </a:r>
          </a:p>
          <a:p>
            <a:pPr lvl="0"/>
            <a:r>
              <a:rPr lang="en-US" dirty="0"/>
              <a:t>Response to slow moving or stopped vehicles on multilane high speed roads </a:t>
            </a:r>
          </a:p>
          <a:p>
            <a:pPr lvl="0"/>
            <a:r>
              <a:rPr lang="en-US" dirty="0"/>
              <a:t>Nighttime recognition</a:t>
            </a:r>
          </a:p>
          <a:p>
            <a:pPr lvl="0"/>
            <a:r>
              <a:rPr lang="en-US" dirty="0"/>
              <a:t>Headlight mapping demonstration and instruction	</a:t>
            </a:r>
          </a:p>
          <a:p>
            <a:pPr lvl="0"/>
            <a:r>
              <a:rPr lang="en-US" dirty="0"/>
              <a:t>Driver decision making </a:t>
            </a:r>
          </a:p>
          <a:p>
            <a:pPr lvl="0"/>
            <a:r>
              <a:rPr lang="en-US" dirty="0"/>
              <a:t>Research in IDRR  </a:t>
            </a:r>
          </a:p>
          <a:p>
            <a:pPr lvl="0"/>
            <a:r>
              <a:rPr lang="en-US" dirty="0"/>
              <a:t>Gap acceptance for left turns, right turns, and through movements for drivers, riders, and pedestrians</a:t>
            </a:r>
          </a:p>
          <a:p>
            <a:pPr lvl="0"/>
            <a:r>
              <a:rPr lang="en-US" dirty="0"/>
              <a:t>Pedestrian walking speeds</a:t>
            </a:r>
          </a:p>
          <a:p>
            <a:pPr lvl="0"/>
            <a:r>
              <a:rPr lang="en-US" dirty="0"/>
              <a:t>Acceleration</a:t>
            </a:r>
          </a:p>
          <a:p>
            <a:pPr lvl="0"/>
            <a:r>
              <a:rPr lang="en-US" dirty="0"/>
              <a:t>Lateral acceleration (swerving) for cars, motorcycles, and commercial vehicles</a:t>
            </a:r>
          </a:p>
          <a:p>
            <a:pPr lvl="0"/>
            <a:r>
              <a:rPr lang="en-US" dirty="0"/>
              <a:t>Forward and backward acceleration of cars, motorcycles and commercial vehicles</a:t>
            </a:r>
          </a:p>
          <a:p>
            <a:pPr lvl="0"/>
            <a:r>
              <a:rPr lang="en-US" dirty="0"/>
              <a:t>Drivers’ responses to green and yellow traffic signals, deceleration choice, reaction time and probability of stopping 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03032" y="1760597"/>
            <a:ext cx="413804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Location:  </a:t>
            </a:r>
          </a:p>
          <a:p>
            <a:r>
              <a:rPr lang="en-US" dirty="0" err="1"/>
              <a:t>Qstation</a:t>
            </a:r>
            <a:r>
              <a:rPr lang="en-US" dirty="0"/>
              <a:t> – Sydney Harbor National Park </a:t>
            </a:r>
          </a:p>
          <a:p>
            <a:r>
              <a:rPr lang="en-US" sz="1600" dirty="0"/>
              <a:t>1 North Head Scenic Drive, Manley NSW</a:t>
            </a:r>
          </a:p>
          <a:p>
            <a:endParaRPr lang="en-US" sz="1600" dirty="0"/>
          </a:p>
          <a:p>
            <a:r>
              <a:rPr lang="en-US" sz="1600" b="1" dirty="0"/>
              <a:t>Course Fee:  </a:t>
            </a:r>
            <a:r>
              <a:rPr lang="en-US" sz="1600" dirty="0"/>
              <a:t>$1,730 AU </a:t>
            </a:r>
          </a:p>
          <a:p>
            <a:r>
              <a:rPr lang="en-US" sz="1600" dirty="0"/>
              <a:t>		      $1,200 USD</a:t>
            </a:r>
          </a:p>
          <a:p>
            <a:endParaRPr lang="en-US" sz="1600" dirty="0"/>
          </a:p>
          <a:p>
            <a:r>
              <a:rPr lang="en-US" sz="1600" dirty="0"/>
              <a:t>It has been 3 years since Dr. </a:t>
            </a:r>
            <a:r>
              <a:rPr lang="en-US" sz="1600" dirty="0" err="1"/>
              <a:t>Muttart</a:t>
            </a:r>
            <a:r>
              <a:rPr lang="en-US" sz="1600" dirty="0"/>
              <a:t> has come to AU to teach, don’t miss out on this year’s class.  </a:t>
            </a:r>
          </a:p>
          <a:p>
            <a:br>
              <a:rPr lang="en-US" sz="1600" dirty="0"/>
            </a:br>
            <a:r>
              <a:rPr lang="en-US" sz="1600" b="1" dirty="0"/>
              <a:t>Register on our website:</a:t>
            </a:r>
          </a:p>
          <a:p>
            <a:r>
              <a:rPr lang="en-US" sz="1600" b="1" dirty="0">
                <a:hlinkClick r:id="rId3"/>
              </a:rPr>
              <a:t>www.crashsafetysolutions.com</a:t>
            </a:r>
            <a:r>
              <a:rPr lang="en-US" sz="1600" b="1" dirty="0"/>
              <a:t> or Contact:</a:t>
            </a:r>
            <a:endParaRPr lang="en-US" sz="1600" dirty="0"/>
          </a:p>
          <a:p>
            <a:r>
              <a:rPr lang="en-US" sz="1600" dirty="0"/>
              <a:t>Lynn@crashsafetysolutions.com</a:t>
            </a:r>
          </a:p>
          <a:p>
            <a:r>
              <a:rPr lang="en-US" sz="1600" dirty="0"/>
              <a:t>860-861-1418</a:t>
            </a:r>
          </a:p>
        </p:txBody>
      </p:sp>
      <p:pic>
        <p:nvPicPr>
          <p:cNvPr id="98" name="Picture 9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58" y="8380477"/>
            <a:ext cx="3092396" cy="12300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48682" y="9610563"/>
            <a:ext cx="5815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/>
              <a:t>Visit www.CrashSafetyResearch.com/about/  to learn more about Dr. Muttart</a:t>
            </a:r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07044F-E2A1-4DC7-9086-2BCF225601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355" y="397078"/>
            <a:ext cx="2347992" cy="201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50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Student Flyer Blue-Gold">
      <a:dk1>
        <a:sysClr val="windowText" lastClr="000000"/>
      </a:dk1>
      <a:lt1>
        <a:sysClr val="window" lastClr="FFFFFF"/>
      </a:lt1>
      <a:dk2>
        <a:srgbClr val="000066"/>
      </a:dk2>
      <a:lt2>
        <a:srgbClr val="B2B2B2"/>
      </a:lt2>
      <a:accent1>
        <a:srgbClr val="DDA405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Impact-Calibri">
      <a:majorFont>
        <a:latin typeface="Impac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tudent Flyer Blue-Gold">
      <a:dk1>
        <a:sysClr val="windowText" lastClr="000000"/>
      </a:dk1>
      <a:lt1>
        <a:sysClr val="window" lastClr="FFFFFF"/>
      </a:lt1>
      <a:dk2>
        <a:srgbClr val="000066"/>
      </a:dk2>
      <a:lt2>
        <a:srgbClr val="B2B2B2"/>
      </a:lt2>
      <a:accent1>
        <a:srgbClr val="DDA405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Impact-Calibri">
      <a:majorFont>
        <a:latin typeface="Impac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3FD6556-8AB1-4042-BC15-83D125858C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0</TotalTime>
  <Words>93</Words>
  <Application>Microsoft Office PowerPoint</Application>
  <PresentationFormat>Custom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Corbel</vt:lpstr>
      <vt:lpstr>Parallax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2017-04-04T16:08:18Z</dcterms:created>
  <dcterms:modified xsi:type="dcterms:W3CDTF">2020-01-06T21:53:28Z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TC038960879991</vt:lpwstr>
  </property>
</Properties>
</file>