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6.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9.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10.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1.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12.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3.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2.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3.xml" ContentType="application/vnd.openxmlformats-officedocument.presentationml.tags+xml"/>
  <Override PartName="/ppt/notesSlides/notesSlide46.xml" ContentType="application/vnd.openxmlformats-officedocument.presentationml.notesSlide+xml"/>
  <Override PartName="/ppt/tags/tag4.xml" ContentType="application/vnd.openxmlformats-officedocument.presentationml.tags+xml"/>
  <Override PartName="/ppt/notesSlides/notesSlide47.xml" ContentType="application/vnd.openxmlformats-officedocument.presentationml.notesSlide+xml"/>
  <Override PartName="/ppt/tags/tag5.xml" ContentType="application/vnd.openxmlformats-officedocument.presentationml.tags+xml"/>
  <Override PartName="/ppt/notesSlides/notesSlide48.xml" ContentType="application/vnd.openxmlformats-officedocument.presentationml.notesSlide+xml"/>
  <Override PartName="/ppt/tags/tag6.xml" ContentType="application/vnd.openxmlformats-officedocument.presentationml.tags+xml"/>
  <Override PartName="/ppt/notesSlides/notesSlide49.xml" ContentType="application/vnd.openxmlformats-officedocument.presentationml.notesSlide+xml"/>
  <Override PartName="/ppt/tags/tag7.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8.xml" ContentType="application/vnd.openxmlformats-officedocument.presentationml.tags+xml"/>
  <Override PartName="/ppt/notesSlides/notesSlide74.xml" ContentType="application/vnd.openxmlformats-officedocument.presentationml.notesSlide+xml"/>
  <Override PartName="/ppt/tags/tag9.xml" ContentType="application/vnd.openxmlformats-officedocument.presentationml.tags+xml"/>
  <Override PartName="/ppt/notesSlides/notesSlide7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0.xml" ContentType="application/vnd.openxmlformats-officedocument.presentationml.tags+xml"/>
  <Override PartName="/ppt/notesSlides/notesSlide76.xml" ContentType="application/vnd.openxmlformats-officedocument.presentationml.notesSlide+xml"/>
  <Override PartName="/ppt/tags/tag11.xml" ContentType="application/vnd.openxmlformats-officedocument.presentationml.tags+xml"/>
  <Override PartName="/ppt/notesSlides/notesSlide7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tags/tag12.xml" ContentType="application/vnd.openxmlformats-officedocument.presentationml.tags+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tags/tag13.xml" ContentType="application/vnd.openxmlformats-officedocument.presentationml.tags+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tags/tag14.xml" ContentType="application/vnd.openxmlformats-officedocument.presentationml.tags+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tags/tag15.xml" ContentType="application/vnd.openxmlformats-officedocument.presentationml.tags+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tags/tag16.xml" ContentType="application/vnd.openxmlformats-officedocument.presentationml.tags+xml"/>
  <Override PartName="/ppt/notesSlides/notesSlide117.xml" ContentType="application/vnd.openxmlformats-officedocument.presentationml.notesSlide+xml"/>
  <Override PartName="/ppt/tags/tag17.xml" ContentType="application/vnd.openxmlformats-officedocument.presentationml.tags+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tags/tag18.xml" ContentType="application/vnd.openxmlformats-officedocument.presentationml.tags+xml"/>
  <Override PartName="/ppt/notesSlides/notesSlide121.xml" ContentType="application/vnd.openxmlformats-officedocument.presentationml.notesSlide+xml"/>
  <Override PartName="/ppt/tags/tag19.xml" ContentType="application/vnd.openxmlformats-officedocument.presentationml.tags+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4"/>
    <p:sldMasterId id="2147483673" r:id="rId5"/>
    <p:sldMasterId id="2147483660" r:id="rId6"/>
    <p:sldMasterId id="2147483693" r:id="rId7"/>
    <p:sldMasterId id="2147483705" r:id="rId8"/>
    <p:sldMasterId id="2147483715" r:id="rId9"/>
    <p:sldMasterId id="2147483727" r:id="rId10"/>
    <p:sldMasterId id="2147483737" r:id="rId11"/>
    <p:sldMasterId id="2147483757" r:id="rId12"/>
    <p:sldMasterId id="2147483767" r:id="rId13"/>
    <p:sldMasterId id="2147483777" r:id="rId14"/>
    <p:sldMasterId id="2147483785" r:id="rId15"/>
    <p:sldMasterId id="2147483795" r:id="rId16"/>
    <p:sldMasterId id="2147483804" r:id="rId17"/>
    <p:sldMasterId id="2147483812" r:id="rId18"/>
  </p:sldMasterIdLst>
  <p:notesMasterIdLst>
    <p:notesMasterId r:id="rId175"/>
  </p:notesMasterIdLst>
  <p:handoutMasterIdLst>
    <p:handoutMasterId r:id="rId176"/>
  </p:handoutMasterIdLst>
  <p:sldIdLst>
    <p:sldId id="394" r:id="rId19"/>
    <p:sldId id="724" r:id="rId20"/>
    <p:sldId id="416" r:id="rId21"/>
    <p:sldId id="541" r:id="rId22"/>
    <p:sldId id="542" r:id="rId23"/>
    <p:sldId id="482" r:id="rId24"/>
    <p:sldId id="543" r:id="rId25"/>
    <p:sldId id="420" r:id="rId26"/>
    <p:sldId id="422" r:id="rId27"/>
    <p:sldId id="423" r:id="rId28"/>
    <p:sldId id="424" r:id="rId29"/>
    <p:sldId id="425" r:id="rId30"/>
    <p:sldId id="426" r:id="rId31"/>
    <p:sldId id="544" r:id="rId32"/>
    <p:sldId id="545" r:id="rId33"/>
    <p:sldId id="546" r:id="rId34"/>
    <p:sldId id="547" r:id="rId35"/>
    <p:sldId id="630" r:id="rId36"/>
    <p:sldId id="634" r:id="rId37"/>
    <p:sldId id="497" r:id="rId38"/>
    <p:sldId id="498" r:id="rId39"/>
    <p:sldId id="499" r:id="rId40"/>
    <p:sldId id="500" r:id="rId41"/>
    <p:sldId id="317" r:id="rId42"/>
    <p:sldId id="535" r:id="rId43"/>
    <p:sldId id="515" r:id="rId44"/>
    <p:sldId id="516" r:id="rId45"/>
    <p:sldId id="517" r:id="rId46"/>
    <p:sldId id="518" r:id="rId47"/>
    <p:sldId id="642" r:id="rId48"/>
    <p:sldId id="643" r:id="rId49"/>
    <p:sldId id="533" r:id="rId50"/>
    <p:sldId id="555" r:id="rId51"/>
    <p:sldId id="438" r:id="rId52"/>
    <p:sldId id="645" r:id="rId53"/>
    <p:sldId id="646" r:id="rId54"/>
    <p:sldId id="556" r:id="rId55"/>
    <p:sldId id="418" r:id="rId56"/>
    <p:sldId id="558" r:id="rId57"/>
    <p:sldId id="559" r:id="rId58"/>
    <p:sldId id="560" r:id="rId59"/>
    <p:sldId id="561" r:id="rId60"/>
    <p:sldId id="562" r:id="rId61"/>
    <p:sldId id="627" r:id="rId62"/>
    <p:sldId id="508" r:id="rId63"/>
    <p:sldId id="428" r:id="rId64"/>
    <p:sldId id="429" r:id="rId65"/>
    <p:sldId id="572" r:id="rId66"/>
    <p:sldId id="573" r:id="rId67"/>
    <p:sldId id="574" r:id="rId68"/>
    <p:sldId id="563" r:id="rId69"/>
    <p:sldId id="607" r:id="rId70"/>
    <p:sldId id="647" r:id="rId71"/>
    <p:sldId id="329" r:id="rId72"/>
    <p:sldId id="434" r:id="rId73"/>
    <p:sldId id="564" r:id="rId74"/>
    <p:sldId id="565" r:id="rId75"/>
    <p:sldId id="566" r:id="rId76"/>
    <p:sldId id="567" r:id="rId77"/>
    <p:sldId id="568" r:id="rId78"/>
    <p:sldId id="569" r:id="rId79"/>
    <p:sldId id="570" r:id="rId80"/>
    <p:sldId id="330" r:id="rId81"/>
    <p:sldId id="437" r:id="rId82"/>
    <p:sldId id="481" r:id="rId83"/>
    <p:sldId id="433" r:id="rId84"/>
    <p:sldId id="509" r:id="rId85"/>
    <p:sldId id="510" r:id="rId86"/>
    <p:sldId id="511" r:id="rId87"/>
    <p:sldId id="512" r:id="rId88"/>
    <p:sldId id="513" r:id="rId89"/>
    <p:sldId id="514" r:id="rId90"/>
    <p:sldId id="575" r:id="rId91"/>
    <p:sldId id="488" r:id="rId92"/>
    <p:sldId id="487" r:id="rId93"/>
    <p:sldId id="576" r:id="rId94"/>
    <p:sldId id="489" r:id="rId95"/>
    <p:sldId id="579" r:id="rId96"/>
    <p:sldId id="578" r:id="rId97"/>
    <p:sldId id="580" r:id="rId98"/>
    <p:sldId id="648" r:id="rId99"/>
    <p:sldId id="337" r:id="rId100"/>
    <p:sldId id="581" r:id="rId101"/>
    <p:sldId id="582" r:id="rId102"/>
    <p:sldId id="583" r:id="rId103"/>
    <p:sldId id="584" r:id="rId104"/>
    <p:sldId id="585" r:id="rId105"/>
    <p:sldId id="629" r:id="rId106"/>
    <p:sldId id="501" r:id="rId107"/>
    <p:sldId id="586" r:id="rId108"/>
    <p:sldId id="587" r:id="rId109"/>
    <p:sldId id="588" r:id="rId110"/>
    <p:sldId id="589" r:id="rId111"/>
    <p:sldId id="590" r:id="rId112"/>
    <p:sldId id="439" r:id="rId113"/>
    <p:sldId id="591" r:id="rId114"/>
    <p:sldId id="347" r:id="rId115"/>
    <p:sldId id="592" r:id="rId116"/>
    <p:sldId id="593" r:id="rId117"/>
    <p:sldId id="598" r:id="rId118"/>
    <p:sldId id="594" r:id="rId119"/>
    <p:sldId id="595" r:id="rId120"/>
    <p:sldId id="596" r:id="rId121"/>
    <p:sldId id="597" r:id="rId122"/>
    <p:sldId id="399" r:id="rId123"/>
    <p:sldId id="349" r:id="rId124"/>
    <p:sldId id="351" r:id="rId125"/>
    <p:sldId id="352" r:id="rId126"/>
    <p:sldId id="639" r:id="rId127"/>
    <p:sldId id="640" r:id="rId128"/>
    <p:sldId id="441" r:id="rId129"/>
    <p:sldId id="610" r:id="rId130"/>
    <p:sldId id="611" r:id="rId131"/>
    <p:sldId id="612" r:id="rId132"/>
    <p:sldId id="613" r:id="rId133"/>
    <p:sldId id="614" r:id="rId134"/>
    <p:sldId id="616" r:id="rId135"/>
    <p:sldId id="617" r:id="rId136"/>
    <p:sldId id="618" r:id="rId137"/>
    <p:sldId id="619" r:id="rId138"/>
    <p:sldId id="621" r:id="rId139"/>
    <p:sldId id="622" r:id="rId140"/>
    <p:sldId id="623" r:id="rId141"/>
    <p:sldId id="624" r:id="rId142"/>
    <p:sldId id="626" r:id="rId143"/>
    <p:sldId id="484" r:id="rId144"/>
    <p:sldId id="719" r:id="rId145"/>
    <p:sldId id="718" r:id="rId146"/>
    <p:sldId id="717" r:id="rId147"/>
    <p:sldId id="356" r:id="rId148"/>
    <p:sldId id="357" r:id="rId149"/>
    <p:sldId id="358" r:id="rId150"/>
    <p:sldId id="506" r:id="rId151"/>
    <p:sldId id="442" r:id="rId152"/>
    <p:sldId id="599" r:id="rId153"/>
    <p:sldId id="722" r:id="rId154"/>
    <p:sldId id="601" r:id="rId155"/>
    <p:sldId id="602" r:id="rId156"/>
    <p:sldId id="603" r:id="rId157"/>
    <p:sldId id="604" r:id="rId158"/>
    <p:sldId id="605" r:id="rId159"/>
    <p:sldId id="606" r:id="rId160"/>
    <p:sldId id="536" r:id="rId161"/>
    <p:sldId id="649" r:id="rId162"/>
    <p:sldId id="723" r:id="rId163"/>
    <p:sldId id="671" r:id="rId164"/>
    <p:sldId id="676" r:id="rId165"/>
    <p:sldId id="710" r:id="rId166"/>
    <p:sldId id="711" r:id="rId167"/>
    <p:sldId id="712" r:id="rId168"/>
    <p:sldId id="364" r:id="rId169"/>
    <p:sldId id="384" r:id="rId170"/>
    <p:sldId id="385" r:id="rId171"/>
    <p:sldId id="720" r:id="rId172"/>
    <p:sldId id="721" r:id="rId173"/>
    <p:sldId id="609" r:id="rId17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slie Long" initials="LL" lastIdx="137" clrIdx="0">
    <p:extLst>
      <p:ext uri="{19B8F6BF-5375-455C-9EA6-DF929625EA0E}">
        <p15:presenceInfo xmlns:p15="http://schemas.microsoft.com/office/powerpoint/2012/main" userId="S-1-5-21-4095628063-3556742122-3606576086-120535" providerId="AD"/>
      </p:ext>
    </p:extLst>
  </p:cmAuthor>
  <p:cmAuthor id="2" name="Amy Miner" initials="AM" lastIdx="35" clrIdx="1">
    <p:extLst>
      <p:ext uri="{19B8F6BF-5375-455C-9EA6-DF929625EA0E}">
        <p15:presenceInfo xmlns:p15="http://schemas.microsoft.com/office/powerpoint/2012/main" userId="S-1-5-21-4095628063-3556742122-3606576086-8437" providerId="AD"/>
      </p:ext>
    </p:extLst>
  </p:cmAuthor>
  <p:cmAuthor id="3" name="Erin Gordon" initials="EG" lastIdx="96" clrIdx="2">
    <p:extLst>
      <p:ext uri="{19B8F6BF-5375-455C-9EA6-DF929625EA0E}">
        <p15:presenceInfo xmlns:p15="http://schemas.microsoft.com/office/powerpoint/2012/main" userId="S-1-5-21-4095628063-3556742122-3606576086-10842" providerId="AD"/>
      </p:ext>
    </p:extLst>
  </p:cmAuthor>
  <p:cmAuthor id="4" name="Susan Razik" initials="SR" lastIdx="44" clrIdx="3">
    <p:extLst>
      <p:ext uri="{19B8F6BF-5375-455C-9EA6-DF929625EA0E}">
        <p15:presenceInfo xmlns:p15="http://schemas.microsoft.com/office/powerpoint/2012/main" userId="S-1-5-21-4095628063-3556742122-3606576086-10170" providerId="AD"/>
      </p:ext>
    </p:extLst>
  </p:cmAuthor>
  <p:cmAuthor id="5" name="Marc Wernick" initials="MW" lastIdx="0" clrIdx="4">
    <p:extLst>
      <p:ext uri="{19B8F6BF-5375-455C-9EA6-DF929625EA0E}">
        <p15:presenceInfo xmlns:p15="http://schemas.microsoft.com/office/powerpoint/2012/main" userId="S-1-5-21-4095628063-3556742122-3606576086-161020" providerId="AD"/>
      </p:ext>
    </p:extLst>
  </p:cmAuthor>
  <p:cmAuthor id="6" name="Carla McClure" initials="CM" lastIdx="97" clrIdx="5">
    <p:extLst>
      <p:ext uri="{19B8F6BF-5375-455C-9EA6-DF929625EA0E}">
        <p15:presenceInfo xmlns:p15="http://schemas.microsoft.com/office/powerpoint/2012/main" userId="Carla McClur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004"/>
    <a:srgbClr val="6A8ED0"/>
    <a:srgbClr val="084A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7BDD0E-3ADC-4C34-866B-84DFC7B81E8C}" v="14" dt="2019-07-15T15:46:27.3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08" autoAdjust="0"/>
    <p:restoredTop sz="96357" autoAdjust="0"/>
  </p:normalViewPr>
  <p:slideViewPr>
    <p:cSldViewPr snapToGrid="0">
      <p:cViewPr varScale="1">
        <p:scale>
          <a:sx n="66" d="100"/>
          <a:sy n="66" d="100"/>
        </p:scale>
        <p:origin x="1040" y="48"/>
      </p:cViewPr>
      <p:guideLst/>
    </p:cSldViewPr>
  </p:slideViewPr>
  <p:outlineViewPr>
    <p:cViewPr>
      <p:scale>
        <a:sx n="33" d="100"/>
        <a:sy n="33" d="100"/>
      </p:scale>
      <p:origin x="0" y="-14982"/>
    </p:cViewPr>
  </p:outlineViewPr>
  <p:notesTextViewPr>
    <p:cViewPr>
      <p:scale>
        <a:sx n="1" d="1"/>
        <a:sy n="1" d="1"/>
      </p:scale>
      <p:origin x="0" y="0"/>
    </p:cViewPr>
  </p:notesTextViewPr>
  <p:sorterViewPr>
    <p:cViewPr>
      <p:scale>
        <a:sx n="90" d="100"/>
        <a:sy n="90" d="100"/>
      </p:scale>
      <p:origin x="0" y="-5160"/>
    </p:cViewPr>
  </p:sorterViewPr>
  <p:notesViewPr>
    <p:cSldViewPr snapToGrid="0">
      <p:cViewPr>
        <p:scale>
          <a:sx n="100" d="100"/>
          <a:sy n="100" d="100"/>
        </p:scale>
        <p:origin x="534" y="-906"/>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9.xml"/><Relationship Id="rId21" Type="http://schemas.openxmlformats.org/officeDocument/2006/relationships/slide" Target="slides/slide3.xml"/><Relationship Id="rId42" Type="http://schemas.openxmlformats.org/officeDocument/2006/relationships/slide" Target="slides/slide24.xml"/><Relationship Id="rId63" Type="http://schemas.openxmlformats.org/officeDocument/2006/relationships/slide" Target="slides/slide45.xml"/><Relationship Id="rId84" Type="http://schemas.openxmlformats.org/officeDocument/2006/relationships/slide" Target="slides/slide66.xml"/><Relationship Id="rId138" Type="http://schemas.openxmlformats.org/officeDocument/2006/relationships/slide" Target="slides/slide120.xml"/><Relationship Id="rId159" Type="http://schemas.openxmlformats.org/officeDocument/2006/relationships/slide" Target="slides/slide141.xml"/><Relationship Id="rId170" Type="http://schemas.openxmlformats.org/officeDocument/2006/relationships/slide" Target="slides/slide152.xml"/><Relationship Id="rId107" Type="http://schemas.openxmlformats.org/officeDocument/2006/relationships/slide" Target="slides/slide89.xml"/><Relationship Id="rId11" Type="http://schemas.openxmlformats.org/officeDocument/2006/relationships/slideMaster" Target="slideMasters/slideMaster8.xml"/><Relationship Id="rId32" Type="http://schemas.openxmlformats.org/officeDocument/2006/relationships/slide" Target="slides/slide14.xml"/><Relationship Id="rId53" Type="http://schemas.openxmlformats.org/officeDocument/2006/relationships/slide" Target="slides/slide35.xml"/><Relationship Id="rId74" Type="http://schemas.openxmlformats.org/officeDocument/2006/relationships/slide" Target="slides/slide56.xml"/><Relationship Id="rId128" Type="http://schemas.openxmlformats.org/officeDocument/2006/relationships/slide" Target="slides/slide110.xml"/><Relationship Id="rId149" Type="http://schemas.openxmlformats.org/officeDocument/2006/relationships/slide" Target="slides/slide131.xml"/><Relationship Id="rId5" Type="http://schemas.openxmlformats.org/officeDocument/2006/relationships/slideMaster" Target="slideMasters/slideMaster2.xml"/><Relationship Id="rId95" Type="http://schemas.openxmlformats.org/officeDocument/2006/relationships/slide" Target="slides/slide77.xml"/><Relationship Id="rId160" Type="http://schemas.openxmlformats.org/officeDocument/2006/relationships/slide" Target="slides/slide142.xml"/><Relationship Id="rId181" Type="http://schemas.openxmlformats.org/officeDocument/2006/relationships/tableStyles" Target="tableStyles.xml"/><Relationship Id="rId22" Type="http://schemas.openxmlformats.org/officeDocument/2006/relationships/slide" Target="slides/slide4.xml"/><Relationship Id="rId43" Type="http://schemas.openxmlformats.org/officeDocument/2006/relationships/slide" Target="slides/slide25.xml"/><Relationship Id="rId64" Type="http://schemas.openxmlformats.org/officeDocument/2006/relationships/slide" Target="slides/slide46.xml"/><Relationship Id="rId118" Type="http://schemas.openxmlformats.org/officeDocument/2006/relationships/slide" Target="slides/slide100.xml"/><Relationship Id="rId139" Type="http://schemas.openxmlformats.org/officeDocument/2006/relationships/slide" Target="slides/slide121.xml"/><Relationship Id="rId85" Type="http://schemas.openxmlformats.org/officeDocument/2006/relationships/slide" Target="slides/slide67.xml"/><Relationship Id="rId150" Type="http://schemas.openxmlformats.org/officeDocument/2006/relationships/slide" Target="slides/slide132.xml"/><Relationship Id="rId171" Type="http://schemas.openxmlformats.org/officeDocument/2006/relationships/slide" Target="slides/slide153.xml"/><Relationship Id="rId12" Type="http://schemas.openxmlformats.org/officeDocument/2006/relationships/slideMaster" Target="slideMasters/slideMaster9.xml"/><Relationship Id="rId33" Type="http://schemas.openxmlformats.org/officeDocument/2006/relationships/slide" Target="slides/slide15.xml"/><Relationship Id="rId108" Type="http://schemas.openxmlformats.org/officeDocument/2006/relationships/slide" Target="slides/slide90.xml"/><Relationship Id="rId129" Type="http://schemas.openxmlformats.org/officeDocument/2006/relationships/slide" Target="slides/slide111.xml"/><Relationship Id="rId54" Type="http://schemas.openxmlformats.org/officeDocument/2006/relationships/slide" Target="slides/slide36.xml"/><Relationship Id="rId75" Type="http://schemas.openxmlformats.org/officeDocument/2006/relationships/slide" Target="slides/slide57.xml"/><Relationship Id="rId96" Type="http://schemas.openxmlformats.org/officeDocument/2006/relationships/slide" Target="slides/slide78.xml"/><Relationship Id="rId140" Type="http://schemas.openxmlformats.org/officeDocument/2006/relationships/slide" Target="slides/slide122.xml"/><Relationship Id="rId161" Type="http://schemas.openxmlformats.org/officeDocument/2006/relationships/slide" Target="slides/slide143.xml"/><Relationship Id="rId182" Type="http://schemas.microsoft.com/office/2015/10/relationships/revisionInfo" Target="revisionInfo.xml"/><Relationship Id="rId6" Type="http://schemas.openxmlformats.org/officeDocument/2006/relationships/slideMaster" Target="slideMasters/slideMaster3.xml"/><Relationship Id="rId23" Type="http://schemas.openxmlformats.org/officeDocument/2006/relationships/slide" Target="slides/slide5.xml"/><Relationship Id="rId119" Type="http://schemas.openxmlformats.org/officeDocument/2006/relationships/slide" Target="slides/slide101.xml"/><Relationship Id="rId44" Type="http://schemas.openxmlformats.org/officeDocument/2006/relationships/slide" Target="slides/slide26.xml"/><Relationship Id="rId60" Type="http://schemas.openxmlformats.org/officeDocument/2006/relationships/slide" Target="slides/slide42.xml"/><Relationship Id="rId65" Type="http://schemas.openxmlformats.org/officeDocument/2006/relationships/slide" Target="slides/slide47.xml"/><Relationship Id="rId81" Type="http://schemas.openxmlformats.org/officeDocument/2006/relationships/slide" Target="slides/slide63.xml"/><Relationship Id="rId86" Type="http://schemas.openxmlformats.org/officeDocument/2006/relationships/slide" Target="slides/slide68.xml"/><Relationship Id="rId130" Type="http://schemas.openxmlformats.org/officeDocument/2006/relationships/slide" Target="slides/slide112.xml"/><Relationship Id="rId135" Type="http://schemas.openxmlformats.org/officeDocument/2006/relationships/slide" Target="slides/slide117.xml"/><Relationship Id="rId151" Type="http://schemas.openxmlformats.org/officeDocument/2006/relationships/slide" Target="slides/slide133.xml"/><Relationship Id="rId156" Type="http://schemas.openxmlformats.org/officeDocument/2006/relationships/slide" Target="slides/slide138.xml"/><Relationship Id="rId177" Type="http://schemas.openxmlformats.org/officeDocument/2006/relationships/commentAuthors" Target="commentAuthors.xml"/><Relationship Id="rId172" Type="http://schemas.openxmlformats.org/officeDocument/2006/relationships/slide" Target="slides/slide154.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21.xml"/><Relationship Id="rId109" Type="http://schemas.openxmlformats.org/officeDocument/2006/relationships/slide" Target="slides/slide91.xml"/><Relationship Id="rId34" Type="http://schemas.openxmlformats.org/officeDocument/2006/relationships/slide" Target="slides/slide16.xml"/><Relationship Id="rId50" Type="http://schemas.openxmlformats.org/officeDocument/2006/relationships/slide" Target="slides/slide32.xml"/><Relationship Id="rId55" Type="http://schemas.openxmlformats.org/officeDocument/2006/relationships/slide" Target="slides/slide37.xml"/><Relationship Id="rId76" Type="http://schemas.openxmlformats.org/officeDocument/2006/relationships/slide" Target="slides/slide58.xml"/><Relationship Id="rId97" Type="http://schemas.openxmlformats.org/officeDocument/2006/relationships/slide" Target="slides/slide79.xml"/><Relationship Id="rId104" Type="http://schemas.openxmlformats.org/officeDocument/2006/relationships/slide" Target="slides/slide86.xml"/><Relationship Id="rId120" Type="http://schemas.openxmlformats.org/officeDocument/2006/relationships/slide" Target="slides/slide102.xml"/><Relationship Id="rId125" Type="http://schemas.openxmlformats.org/officeDocument/2006/relationships/slide" Target="slides/slide107.xml"/><Relationship Id="rId141" Type="http://schemas.openxmlformats.org/officeDocument/2006/relationships/slide" Target="slides/slide123.xml"/><Relationship Id="rId146" Type="http://schemas.openxmlformats.org/officeDocument/2006/relationships/slide" Target="slides/slide128.xml"/><Relationship Id="rId167" Type="http://schemas.openxmlformats.org/officeDocument/2006/relationships/slide" Target="slides/slide149.xml"/><Relationship Id="rId7" Type="http://schemas.openxmlformats.org/officeDocument/2006/relationships/slideMaster" Target="slideMasters/slideMaster4.xml"/><Relationship Id="rId71" Type="http://schemas.openxmlformats.org/officeDocument/2006/relationships/slide" Target="slides/slide53.xml"/><Relationship Id="rId92" Type="http://schemas.openxmlformats.org/officeDocument/2006/relationships/slide" Target="slides/slide74.xml"/><Relationship Id="rId162" Type="http://schemas.openxmlformats.org/officeDocument/2006/relationships/slide" Target="slides/slide144.xml"/><Relationship Id="rId2" Type="http://schemas.openxmlformats.org/officeDocument/2006/relationships/customXml" Target="../customXml/item2.xml"/><Relationship Id="rId29" Type="http://schemas.openxmlformats.org/officeDocument/2006/relationships/slide" Target="slides/slide11.xml"/><Relationship Id="rId24" Type="http://schemas.openxmlformats.org/officeDocument/2006/relationships/slide" Target="slides/slide6.xml"/><Relationship Id="rId40" Type="http://schemas.openxmlformats.org/officeDocument/2006/relationships/slide" Target="slides/slide22.xml"/><Relationship Id="rId45" Type="http://schemas.openxmlformats.org/officeDocument/2006/relationships/slide" Target="slides/slide27.xml"/><Relationship Id="rId66" Type="http://schemas.openxmlformats.org/officeDocument/2006/relationships/slide" Target="slides/slide48.xml"/><Relationship Id="rId87" Type="http://schemas.openxmlformats.org/officeDocument/2006/relationships/slide" Target="slides/slide69.xml"/><Relationship Id="rId110" Type="http://schemas.openxmlformats.org/officeDocument/2006/relationships/slide" Target="slides/slide92.xml"/><Relationship Id="rId115" Type="http://schemas.openxmlformats.org/officeDocument/2006/relationships/slide" Target="slides/slide97.xml"/><Relationship Id="rId131" Type="http://schemas.openxmlformats.org/officeDocument/2006/relationships/slide" Target="slides/slide113.xml"/><Relationship Id="rId136" Type="http://schemas.openxmlformats.org/officeDocument/2006/relationships/slide" Target="slides/slide118.xml"/><Relationship Id="rId157" Type="http://schemas.openxmlformats.org/officeDocument/2006/relationships/slide" Target="slides/slide139.xml"/><Relationship Id="rId178" Type="http://schemas.openxmlformats.org/officeDocument/2006/relationships/presProps" Target="presProps.xml"/><Relationship Id="rId61" Type="http://schemas.openxmlformats.org/officeDocument/2006/relationships/slide" Target="slides/slide43.xml"/><Relationship Id="rId82" Type="http://schemas.openxmlformats.org/officeDocument/2006/relationships/slide" Target="slides/slide64.xml"/><Relationship Id="rId152" Type="http://schemas.openxmlformats.org/officeDocument/2006/relationships/slide" Target="slides/slide134.xml"/><Relationship Id="rId173" Type="http://schemas.openxmlformats.org/officeDocument/2006/relationships/slide" Target="slides/slide155.xml"/><Relationship Id="rId19" Type="http://schemas.openxmlformats.org/officeDocument/2006/relationships/slide" Target="slides/slide1.xml"/><Relationship Id="rId14" Type="http://schemas.openxmlformats.org/officeDocument/2006/relationships/slideMaster" Target="slideMasters/slideMaster11.xml"/><Relationship Id="rId30" Type="http://schemas.openxmlformats.org/officeDocument/2006/relationships/slide" Target="slides/slide12.xml"/><Relationship Id="rId35" Type="http://schemas.openxmlformats.org/officeDocument/2006/relationships/slide" Target="slides/slide17.xml"/><Relationship Id="rId56" Type="http://schemas.openxmlformats.org/officeDocument/2006/relationships/slide" Target="slides/slide38.xml"/><Relationship Id="rId77" Type="http://schemas.openxmlformats.org/officeDocument/2006/relationships/slide" Target="slides/slide59.xml"/><Relationship Id="rId100" Type="http://schemas.openxmlformats.org/officeDocument/2006/relationships/slide" Target="slides/slide82.xml"/><Relationship Id="rId105" Type="http://schemas.openxmlformats.org/officeDocument/2006/relationships/slide" Target="slides/slide87.xml"/><Relationship Id="rId126" Type="http://schemas.openxmlformats.org/officeDocument/2006/relationships/slide" Target="slides/slide108.xml"/><Relationship Id="rId147" Type="http://schemas.openxmlformats.org/officeDocument/2006/relationships/slide" Target="slides/slide129.xml"/><Relationship Id="rId168" Type="http://schemas.openxmlformats.org/officeDocument/2006/relationships/slide" Target="slides/slide150.xml"/><Relationship Id="rId8" Type="http://schemas.openxmlformats.org/officeDocument/2006/relationships/slideMaster" Target="slideMasters/slideMaster5.xml"/><Relationship Id="rId51" Type="http://schemas.openxmlformats.org/officeDocument/2006/relationships/slide" Target="slides/slide33.xml"/><Relationship Id="rId72" Type="http://schemas.openxmlformats.org/officeDocument/2006/relationships/slide" Target="slides/slide54.xml"/><Relationship Id="rId93" Type="http://schemas.openxmlformats.org/officeDocument/2006/relationships/slide" Target="slides/slide75.xml"/><Relationship Id="rId98" Type="http://schemas.openxmlformats.org/officeDocument/2006/relationships/slide" Target="slides/slide80.xml"/><Relationship Id="rId121" Type="http://schemas.openxmlformats.org/officeDocument/2006/relationships/slide" Target="slides/slide103.xml"/><Relationship Id="rId142" Type="http://schemas.openxmlformats.org/officeDocument/2006/relationships/slide" Target="slides/slide124.xml"/><Relationship Id="rId163" Type="http://schemas.openxmlformats.org/officeDocument/2006/relationships/slide" Target="slides/slide145.xml"/><Relationship Id="rId3" Type="http://schemas.openxmlformats.org/officeDocument/2006/relationships/customXml" Target="../customXml/item3.xml"/><Relationship Id="rId25" Type="http://schemas.openxmlformats.org/officeDocument/2006/relationships/slide" Target="slides/slide7.xml"/><Relationship Id="rId46" Type="http://schemas.openxmlformats.org/officeDocument/2006/relationships/slide" Target="slides/slide28.xml"/><Relationship Id="rId67" Type="http://schemas.openxmlformats.org/officeDocument/2006/relationships/slide" Target="slides/slide49.xml"/><Relationship Id="rId116" Type="http://schemas.openxmlformats.org/officeDocument/2006/relationships/slide" Target="slides/slide98.xml"/><Relationship Id="rId137" Type="http://schemas.openxmlformats.org/officeDocument/2006/relationships/slide" Target="slides/slide119.xml"/><Relationship Id="rId158" Type="http://schemas.openxmlformats.org/officeDocument/2006/relationships/slide" Target="slides/slide140.xml"/><Relationship Id="rId20" Type="http://schemas.openxmlformats.org/officeDocument/2006/relationships/slide" Target="slides/slide2.xml"/><Relationship Id="rId41" Type="http://schemas.openxmlformats.org/officeDocument/2006/relationships/slide" Target="slides/slide23.xml"/><Relationship Id="rId62" Type="http://schemas.openxmlformats.org/officeDocument/2006/relationships/slide" Target="slides/slide44.xml"/><Relationship Id="rId83" Type="http://schemas.openxmlformats.org/officeDocument/2006/relationships/slide" Target="slides/slide65.xml"/><Relationship Id="rId88" Type="http://schemas.openxmlformats.org/officeDocument/2006/relationships/slide" Target="slides/slide70.xml"/><Relationship Id="rId111" Type="http://schemas.openxmlformats.org/officeDocument/2006/relationships/slide" Target="slides/slide93.xml"/><Relationship Id="rId132" Type="http://schemas.openxmlformats.org/officeDocument/2006/relationships/slide" Target="slides/slide114.xml"/><Relationship Id="rId153" Type="http://schemas.openxmlformats.org/officeDocument/2006/relationships/slide" Target="slides/slide135.xml"/><Relationship Id="rId174" Type="http://schemas.openxmlformats.org/officeDocument/2006/relationships/slide" Target="slides/slide156.xml"/><Relationship Id="rId179" Type="http://schemas.openxmlformats.org/officeDocument/2006/relationships/viewProps" Target="viewProps.xml"/><Relationship Id="rId15" Type="http://schemas.openxmlformats.org/officeDocument/2006/relationships/slideMaster" Target="slideMasters/slideMaster12.xml"/><Relationship Id="rId36" Type="http://schemas.openxmlformats.org/officeDocument/2006/relationships/slide" Target="slides/slide18.xml"/><Relationship Id="rId57" Type="http://schemas.openxmlformats.org/officeDocument/2006/relationships/slide" Target="slides/slide39.xml"/><Relationship Id="rId106" Type="http://schemas.openxmlformats.org/officeDocument/2006/relationships/slide" Target="slides/slide88.xml"/><Relationship Id="rId127" Type="http://schemas.openxmlformats.org/officeDocument/2006/relationships/slide" Target="slides/slide109.xml"/><Relationship Id="rId10" Type="http://schemas.openxmlformats.org/officeDocument/2006/relationships/slideMaster" Target="slideMasters/slideMaster7.xml"/><Relationship Id="rId31" Type="http://schemas.openxmlformats.org/officeDocument/2006/relationships/slide" Target="slides/slide13.xml"/><Relationship Id="rId52" Type="http://schemas.openxmlformats.org/officeDocument/2006/relationships/slide" Target="slides/slide34.xml"/><Relationship Id="rId73" Type="http://schemas.openxmlformats.org/officeDocument/2006/relationships/slide" Target="slides/slide55.xml"/><Relationship Id="rId78" Type="http://schemas.openxmlformats.org/officeDocument/2006/relationships/slide" Target="slides/slide60.xml"/><Relationship Id="rId94" Type="http://schemas.openxmlformats.org/officeDocument/2006/relationships/slide" Target="slides/slide76.xml"/><Relationship Id="rId99" Type="http://schemas.openxmlformats.org/officeDocument/2006/relationships/slide" Target="slides/slide81.xml"/><Relationship Id="rId101" Type="http://schemas.openxmlformats.org/officeDocument/2006/relationships/slide" Target="slides/slide83.xml"/><Relationship Id="rId122" Type="http://schemas.openxmlformats.org/officeDocument/2006/relationships/slide" Target="slides/slide104.xml"/><Relationship Id="rId143" Type="http://schemas.openxmlformats.org/officeDocument/2006/relationships/slide" Target="slides/slide125.xml"/><Relationship Id="rId148" Type="http://schemas.openxmlformats.org/officeDocument/2006/relationships/slide" Target="slides/slide130.xml"/><Relationship Id="rId164" Type="http://schemas.openxmlformats.org/officeDocument/2006/relationships/slide" Target="slides/slide146.xml"/><Relationship Id="rId169" Type="http://schemas.openxmlformats.org/officeDocument/2006/relationships/slide" Target="slides/slide151.xml"/><Relationship Id="rId4" Type="http://schemas.openxmlformats.org/officeDocument/2006/relationships/slideMaster" Target="slideMasters/slideMaster1.xml"/><Relationship Id="rId9" Type="http://schemas.openxmlformats.org/officeDocument/2006/relationships/slideMaster" Target="slideMasters/slideMaster6.xml"/><Relationship Id="rId180" Type="http://schemas.openxmlformats.org/officeDocument/2006/relationships/theme" Target="theme/theme1.xml"/><Relationship Id="rId26" Type="http://schemas.openxmlformats.org/officeDocument/2006/relationships/slide" Target="slides/slide8.xml"/><Relationship Id="rId47" Type="http://schemas.openxmlformats.org/officeDocument/2006/relationships/slide" Target="slides/slide29.xml"/><Relationship Id="rId68" Type="http://schemas.openxmlformats.org/officeDocument/2006/relationships/slide" Target="slides/slide50.xml"/><Relationship Id="rId89" Type="http://schemas.openxmlformats.org/officeDocument/2006/relationships/slide" Target="slides/slide71.xml"/><Relationship Id="rId112" Type="http://schemas.openxmlformats.org/officeDocument/2006/relationships/slide" Target="slides/slide94.xml"/><Relationship Id="rId133" Type="http://schemas.openxmlformats.org/officeDocument/2006/relationships/slide" Target="slides/slide115.xml"/><Relationship Id="rId154" Type="http://schemas.openxmlformats.org/officeDocument/2006/relationships/slide" Target="slides/slide136.xml"/><Relationship Id="rId175" Type="http://schemas.openxmlformats.org/officeDocument/2006/relationships/notesMaster" Target="notesMasters/notesMaster1.xml"/><Relationship Id="rId16" Type="http://schemas.openxmlformats.org/officeDocument/2006/relationships/slideMaster" Target="slideMasters/slideMaster13.xml"/><Relationship Id="rId37" Type="http://schemas.openxmlformats.org/officeDocument/2006/relationships/slide" Target="slides/slide19.xml"/><Relationship Id="rId58" Type="http://schemas.openxmlformats.org/officeDocument/2006/relationships/slide" Target="slides/slide40.xml"/><Relationship Id="rId79" Type="http://schemas.openxmlformats.org/officeDocument/2006/relationships/slide" Target="slides/slide61.xml"/><Relationship Id="rId102" Type="http://schemas.openxmlformats.org/officeDocument/2006/relationships/slide" Target="slides/slide84.xml"/><Relationship Id="rId123" Type="http://schemas.openxmlformats.org/officeDocument/2006/relationships/slide" Target="slides/slide105.xml"/><Relationship Id="rId144" Type="http://schemas.openxmlformats.org/officeDocument/2006/relationships/slide" Target="slides/slide126.xml"/><Relationship Id="rId90" Type="http://schemas.openxmlformats.org/officeDocument/2006/relationships/slide" Target="slides/slide72.xml"/><Relationship Id="rId165" Type="http://schemas.openxmlformats.org/officeDocument/2006/relationships/slide" Target="slides/slide147.xml"/><Relationship Id="rId27" Type="http://schemas.openxmlformats.org/officeDocument/2006/relationships/slide" Target="slides/slide9.xml"/><Relationship Id="rId48" Type="http://schemas.openxmlformats.org/officeDocument/2006/relationships/slide" Target="slides/slide30.xml"/><Relationship Id="rId69" Type="http://schemas.openxmlformats.org/officeDocument/2006/relationships/slide" Target="slides/slide51.xml"/><Relationship Id="rId113" Type="http://schemas.openxmlformats.org/officeDocument/2006/relationships/slide" Target="slides/slide95.xml"/><Relationship Id="rId134" Type="http://schemas.openxmlformats.org/officeDocument/2006/relationships/slide" Target="slides/slide116.xml"/><Relationship Id="rId80" Type="http://schemas.openxmlformats.org/officeDocument/2006/relationships/slide" Target="slides/slide62.xml"/><Relationship Id="rId155" Type="http://schemas.openxmlformats.org/officeDocument/2006/relationships/slide" Target="slides/slide137.xml"/><Relationship Id="rId176" Type="http://schemas.openxmlformats.org/officeDocument/2006/relationships/handoutMaster" Target="handoutMasters/handoutMaster1.xml"/><Relationship Id="rId17" Type="http://schemas.openxmlformats.org/officeDocument/2006/relationships/slideMaster" Target="slideMasters/slideMaster14.xml"/><Relationship Id="rId38" Type="http://schemas.openxmlformats.org/officeDocument/2006/relationships/slide" Target="slides/slide20.xml"/><Relationship Id="rId59" Type="http://schemas.openxmlformats.org/officeDocument/2006/relationships/slide" Target="slides/slide41.xml"/><Relationship Id="rId103" Type="http://schemas.openxmlformats.org/officeDocument/2006/relationships/slide" Target="slides/slide85.xml"/><Relationship Id="rId124" Type="http://schemas.openxmlformats.org/officeDocument/2006/relationships/slide" Target="slides/slide106.xml"/><Relationship Id="rId70" Type="http://schemas.openxmlformats.org/officeDocument/2006/relationships/slide" Target="slides/slide52.xml"/><Relationship Id="rId91" Type="http://schemas.openxmlformats.org/officeDocument/2006/relationships/slide" Target="slides/slide73.xml"/><Relationship Id="rId145" Type="http://schemas.openxmlformats.org/officeDocument/2006/relationships/slide" Target="slides/slide127.xml"/><Relationship Id="rId166" Type="http://schemas.openxmlformats.org/officeDocument/2006/relationships/slide" Target="slides/slide148.xml"/><Relationship Id="rId1" Type="http://schemas.openxmlformats.org/officeDocument/2006/relationships/customXml" Target="../customXml/item1.xml"/><Relationship Id="rId28" Type="http://schemas.openxmlformats.org/officeDocument/2006/relationships/slide" Target="slides/slide10.xml"/><Relationship Id="rId49" Type="http://schemas.openxmlformats.org/officeDocument/2006/relationships/slide" Target="slides/slide31.xml"/><Relationship Id="rId114" Type="http://schemas.openxmlformats.org/officeDocument/2006/relationships/slide" Target="slides/slide9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322B83-2C92-4F65-B25F-174D98949B02}"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72B3D412-F0AC-4519-9674-2FF954465A8A}">
      <dgm:prSet phldrT="[Text]" custT="1"/>
      <dgm:spPr/>
      <dgm:t>
        <a:bodyPr/>
        <a:lstStyle/>
        <a:p>
          <a:r>
            <a:rPr lang="en-US" sz="2400" b="1" dirty="0">
              <a:latin typeface="+mj-lt"/>
            </a:rPr>
            <a:t>You Can Usually</a:t>
          </a:r>
        </a:p>
      </dgm:t>
    </dgm:pt>
    <dgm:pt modelId="{215F956A-8345-4470-9C09-0C67310FD0D9}" type="parTrans" cxnId="{14B8FE41-7C18-4DD0-8C80-62DFE497ED99}">
      <dgm:prSet/>
      <dgm:spPr/>
      <dgm:t>
        <a:bodyPr/>
        <a:lstStyle/>
        <a:p>
          <a:endParaRPr lang="en-US"/>
        </a:p>
      </dgm:t>
    </dgm:pt>
    <dgm:pt modelId="{D2019182-3DE0-49C7-BEE3-EEBFA01923BC}" type="sibTrans" cxnId="{14B8FE41-7C18-4DD0-8C80-62DFE497ED99}">
      <dgm:prSet/>
      <dgm:spPr/>
      <dgm:t>
        <a:bodyPr/>
        <a:lstStyle/>
        <a:p>
          <a:endParaRPr lang="en-US"/>
        </a:p>
      </dgm:t>
    </dgm:pt>
    <dgm:pt modelId="{3440E007-0069-4420-9F22-BB5FF9F31C45}">
      <dgm:prSet phldrT="[Text]" custT="1"/>
      <dgm:spPr/>
      <dgm:t>
        <a:bodyPr/>
        <a:lstStyle/>
        <a:p>
          <a:r>
            <a:rPr lang="en-US" sz="2400" dirty="0"/>
            <a:t>Get Original Medicare</a:t>
          </a:r>
        </a:p>
      </dgm:t>
    </dgm:pt>
    <dgm:pt modelId="{0A4869D8-BA7B-452D-BFF4-34F29C80C1DF}" type="parTrans" cxnId="{2750A7B9-314C-49F7-BE4F-DA6982B5F231}">
      <dgm:prSet/>
      <dgm:spPr/>
      <dgm:t>
        <a:bodyPr/>
        <a:lstStyle/>
        <a:p>
          <a:endParaRPr lang="en-US"/>
        </a:p>
      </dgm:t>
    </dgm:pt>
    <dgm:pt modelId="{5C915A04-B12A-4D68-A9BB-BAFFE8E176D7}" type="sibTrans" cxnId="{2750A7B9-314C-49F7-BE4F-DA6982B5F231}">
      <dgm:prSet/>
      <dgm:spPr/>
      <dgm:t>
        <a:bodyPr/>
        <a:lstStyle/>
        <a:p>
          <a:endParaRPr lang="en-US"/>
        </a:p>
      </dgm:t>
    </dgm:pt>
    <dgm:pt modelId="{3808C494-51ED-4696-91A4-A9D5E56EC248}">
      <dgm:prSet phldrT="[Text]" custT="1"/>
      <dgm:spPr/>
      <dgm:t>
        <a:bodyPr/>
        <a:lstStyle/>
        <a:p>
          <a:r>
            <a:rPr lang="en-US" sz="2400" dirty="0"/>
            <a:t>Join an ESRD Special Needs Plan (SNP) (if available in your area)</a:t>
          </a:r>
        </a:p>
      </dgm:t>
    </dgm:pt>
    <dgm:pt modelId="{AEA72319-BE9F-4440-A31D-731C1C7F116C}" type="parTrans" cxnId="{E9D2442E-A651-4458-9476-ED697FFBBE11}">
      <dgm:prSet/>
      <dgm:spPr/>
      <dgm:t>
        <a:bodyPr/>
        <a:lstStyle/>
        <a:p>
          <a:endParaRPr lang="en-US"/>
        </a:p>
      </dgm:t>
    </dgm:pt>
    <dgm:pt modelId="{0D8BFE41-00D6-4D0A-B33B-5669E82929B8}" type="sibTrans" cxnId="{E9D2442E-A651-4458-9476-ED697FFBBE11}">
      <dgm:prSet/>
      <dgm:spPr/>
      <dgm:t>
        <a:bodyPr/>
        <a:lstStyle/>
        <a:p>
          <a:endParaRPr lang="en-US"/>
        </a:p>
      </dgm:t>
    </dgm:pt>
    <dgm:pt modelId="{32AC3FD8-71B3-46A5-8EA1-DA70C29C6512}">
      <dgm:prSet phldrT="[Text]" custT="1"/>
      <dgm:spPr/>
      <dgm:t>
        <a:bodyPr/>
        <a:lstStyle/>
        <a:p>
          <a:r>
            <a:rPr lang="en-US" sz="2400" b="1" dirty="0">
              <a:latin typeface="+mj-lt"/>
            </a:rPr>
            <a:t>You Can’t</a:t>
          </a:r>
        </a:p>
      </dgm:t>
    </dgm:pt>
    <dgm:pt modelId="{91A53CE6-A1B6-45CA-974B-7EF07F2BB5D6}" type="parTrans" cxnId="{50D8CF60-972F-435F-B99D-1BB72DD08881}">
      <dgm:prSet/>
      <dgm:spPr/>
      <dgm:t>
        <a:bodyPr/>
        <a:lstStyle/>
        <a:p>
          <a:endParaRPr lang="en-US"/>
        </a:p>
      </dgm:t>
    </dgm:pt>
    <dgm:pt modelId="{E8735B61-B350-461C-8B0F-49E099AA5C93}" type="sibTrans" cxnId="{50D8CF60-972F-435F-B99D-1BB72DD08881}">
      <dgm:prSet/>
      <dgm:spPr/>
      <dgm:t>
        <a:bodyPr/>
        <a:lstStyle/>
        <a:p>
          <a:endParaRPr lang="en-US"/>
        </a:p>
      </dgm:t>
    </dgm:pt>
    <dgm:pt modelId="{72698D2A-BE1A-41A5-B8D1-F92FBEFAE91F}">
      <dgm:prSet phldrT="[Text]" custT="1"/>
      <dgm:spPr/>
      <dgm:t>
        <a:bodyPr/>
        <a:lstStyle/>
        <a:p>
          <a:r>
            <a:rPr lang="en-US" sz="2400" dirty="0"/>
            <a:t>Get Medicare Advantage* </a:t>
          </a:r>
        </a:p>
        <a:p>
          <a:r>
            <a:rPr lang="en-US" sz="2400" dirty="0"/>
            <a:t>(with some exceptions)</a:t>
          </a:r>
        </a:p>
      </dgm:t>
    </dgm:pt>
    <dgm:pt modelId="{7DB2C2F9-ABF2-4294-8A49-4E4BBA16CB0A}" type="parTrans" cxnId="{7D113908-5CBA-4FEA-8193-344C6306B2A5}">
      <dgm:prSet/>
      <dgm:spPr/>
      <dgm:t>
        <a:bodyPr/>
        <a:lstStyle/>
        <a:p>
          <a:endParaRPr lang="en-US"/>
        </a:p>
      </dgm:t>
    </dgm:pt>
    <dgm:pt modelId="{1D9268C8-5F82-4AEF-8B2C-0D4415EBD1D6}" type="sibTrans" cxnId="{7D113908-5CBA-4FEA-8193-344C6306B2A5}">
      <dgm:prSet/>
      <dgm:spPr/>
      <dgm:t>
        <a:bodyPr/>
        <a:lstStyle/>
        <a:p>
          <a:endParaRPr lang="en-US"/>
        </a:p>
      </dgm:t>
    </dgm:pt>
    <dgm:pt modelId="{8EE56085-AD5C-4A6B-96A2-2F6FDC551830}" type="pres">
      <dgm:prSet presAssocID="{33322B83-2C92-4F65-B25F-174D98949B02}" presName="diagram" presStyleCnt="0">
        <dgm:presLayoutVars>
          <dgm:chPref val="1"/>
          <dgm:dir/>
          <dgm:animOne val="branch"/>
          <dgm:animLvl val="lvl"/>
          <dgm:resizeHandles/>
        </dgm:presLayoutVars>
      </dgm:prSet>
      <dgm:spPr/>
    </dgm:pt>
    <dgm:pt modelId="{A735C560-2E5A-48B0-BF0C-833C4F31C05B}" type="pres">
      <dgm:prSet presAssocID="{72B3D412-F0AC-4519-9674-2FF954465A8A}" presName="root" presStyleCnt="0"/>
      <dgm:spPr/>
    </dgm:pt>
    <dgm:pt modelId="{B077E313-FDD9-4ED8-985F-B99A528C1BF2}" type="pres">
      <dgm:prSet presAssocID="{72B3D412-F0AC-4519-9674-2FF954465A8A}" presName="rootComposite" presStyleCnt="0"/>
      <dgm:spPr/>
    </dgm:pt>
    <dgm:pt modelId="{3C177A37-CF04-4B25-A727-AA87BEDC83CF}" type="pres">
      <dgm:prSet presAssocID="{72B3D412-F0AC-4519-9674-2FF954465A8A}" presName="rootText" presStyleLbl="node1" presStyleIdx="0" presStyleCnt="2" custScaleY="62033" custLinFactNeighborX="1382" custLinFactNeighborY="1339"/>
      <dgm:spPr/>
    </dgm:pt>
    <dgm:pt modelId="{48CCA068-7A27-4A73-9264-8D38BAF6243A}" type="pres">
      <dgm:prSet presAssocID="{72B3D412-F0AC-4519-9674-2FF954465A8A}" presName="rootConnector" presStyleLbl="node1" presStyleIdx="0" presStyleCnt="2"/>
      <dgm:spPr/>
    </dgm:pt>
    <dgm:pt modelId="{461803C3-845C-4A47-8901-76296EAE0267}" type="pres">
      <dgm:prSet presAssocID="{72B3D412-F0AC-4519-9674-2FF954465A8A}" presName="childShape" presStyleCnt="0"/>
      <dgm:spPr/>
    </dgm:pt>
    <dgm:pt modelId="{C77D5C21-4054-4804-89E4-69F26D993A02}" type="pres">
      <dgm:prSet presAssocID="{0A4869D8-BA7B-452D-BFF4-34F29C80C1DF}" presName="Name13" presStyleLbl="parChTrans1D2" presStyleIdx="0" presStyleCnt="3"/>
      <dgm:spPr/>
    </dgm:pt>
    <dgm:pt modelId="{EE5831ED-CE60-4AD1-A221-C0BFD09F6DD4}" type="pres">
      <dgm:prSet presAssocID="{3440E007-0069-4420-9F22-BB5FF9F31C45}" presName="childText" presStyleLbl="bgAcc1" presStyleIdx="0" presStyleCnt="3" custLinFactNeighborY="-9856">
        <dgm:presLayoutVars>
          <dgm:bulletEnabled val="1"/>
        </dgm:presLayoutVars>
      </dgm:prSet>
      <dgm:spPr/>
    </dgm:pt>
    <dgm:pt modelId="{F31D4BA6-3172-4CA6-A039-4B536994D495}" type="pres">
      <dgm:prSet presAssocID="{AEA72319-BE9F-4440-A31D-731C1C7F116C}" presName="Name13" presStyleLbl="parChTrans1D2" presStyleIdx="1" presStyleCnt="3"/>
      <dgm:spPr/>
    </dgm:pt>
    <dgm:pt modelId="{3CBC73C0-3765-47AD-B09E-B5A291AA3F5C}" type="pres">
      <dgm:prSet presAssocID="{3808C494-51ED-4696-91A4-A9D5E56EC248}" presName="childText" presStyleLbl="bgAcc1" presStyleIdx="1" presStyleCnt="3" custScaleX="151800" custScaleY="127058" custLinFactNeighborY="-12320">
        <dgm:presLayoutVars>
          <dgm:bulletEnabled val="1"/>
        </dgm:presLayoutVars>
      </dgm:prSet>
      <dgm:spPr/>
    </dgm:pt>
    <dgm:pt modelId="{6FE799A0-A281-4A31-A8D0-A2ED511232E7}" type="pres">
      <dgm:prSet presAssocID="{32AC3FD8-71B3-46A5-8EA1-DA70C29C6512}" presName="root" presStyleCnt="0"/>
      <dgm:spPr/>
    </dgm:pt>
    <dgm:pt modelId="{37B3477B-8C16-4FB1-8538-6B463B899C12}" type="pres">
      <dgm:prSet presAssocID="{32AC3FD8-71B3-46A5-8EA1-DA70C29C6512}" presName="rootComposite" presStyleCnt="0"/>
      <dgm:spPr/>
    </dgm:pt>
    <dgm:pt modelId="{742EBE3E-0885-4AB6-82B1-FF50BC9DAA4E}" type="pres">
      <dgm:prSet presAssocID="{32AC3FD8-71B3-46A5-8EA1-DA70C29C6512}" presName="rootText" presStyleLbl="node1" presStyleIdx="1" presStyleCnt="2" custScaleY="61777"/>
      <dgm:spPr/>
    </dgm:pt>
    <dgm:pt modelId="{0DEC2ECA-B479-48C7-91E4-B0D8D8E0F26B}" type="pres">
      <dgm:prSet presAssocID="{32AC3FD8-71B3-46A5-8EA1-DA70C29C6512}" presName="rootConnector" presStyleLbl="node1" presStyleIdx="1" presStyleCnt="2"/>
      <dgm:spPr/>
    </dgm:pt>
    <dgm:pt modelId="{46C30F41-3902-431F-A889-BB8CA342ACA3}" type="pres">
      <dgm:prSet presAssocID="{32AC3FD8-71B3-46A5-8EA1-DA70C29C6512}" presName="childShape" presStyleCnt="0"/>
      <dgm:spPr/>
    </dgm:pt>
    <dgm:pt modelId="{E48717E7-F792-4981-B902-82BAE8163C7F}" type="pres">
      <dgm:prSet presAssocID="{7DB2C2F9-ABF2-4294-8A49-4E4BBA16CB0A}" presName="Name13" presStyleLbl="parChTrans1D2" presStyleIdx="2" presStyleCnt="3"/>
      <dgm:spPr/>
    </dgm:pt>
    <dgm:pt modelId="{5B2406F2-8E6B-4290-8459-6C1ECBDF199F}" type="pres">
      <dgm:prSet presAssocID="{72698D2A-BE1A-41A5-B8D1-F92FBEFAE91F}" presName="childText" presStyleLbl="bgAcc1" presStyleIdx="2" presStyleCnt="3" custScaleY="153448" custLinFactNeighborY="-6160">
        <dgm:presLayoutVars>
          <dgm:bulletEnabled val="1"/>
        </dgm:presLayoutVars>
      </dgm:prSet>
      <dgm:spPr/>
    </dgm:pt>
  </dgm:ptLst>
  <dgm:cxnLst>
    <dgm:cxn modelId="{7D113908-5CBA-4FEA-8193-344C6306B2A5}" srcId="{32AC3FD8-71B3-46A5-8EA1-DA70C29C6512}" destId="{72698D2A-BE1A-41A5-B8D1-F92FBEFAE91F}" srcOrd="0" destOrd="0" parTransId="{7DB2C2F9-ABF2-4294-8A49-4E4BBA16CB0A}" sibTransId="{1D9268C8-5F82-4AEF-8B2C-0D4415EBD1D6}"/>
    <dgm:cxn modelId="{E0B03F10-6B04-449A-95B9-8A7D2AFE3B1F}" type="presOf" srcId="{72B3D412-F0AC-4519-9674-2FF954465A8A}" destId="{3C177A37-CF04-4B25-A727-AA87BEDC83CF}" srcOrd="0" destOrd="0" presId="urn:microsoft.com/office/officeart/2005/8/layout/hierarchy3"/>
    <dgm:cxn modelId="{6872951A-0F33-42BF-B374-4BB45AE6DDC2}" type="presOf" srcId="{72698D2A-BE1A-41A5-B8D1-F92FBEFAE91F}" destId="{5B2406F2-8E6B-4290-8459-6C1ECBDF199F}" srcOrd="0" destOrd="0" presId="urn:microsoft.com/office/officeart/2005/8/layout/hierarchy3"/>
    <dgm:cxn modelId="{E9D2442E-A651-4458-9476-ED697FFBBE11}" srcId="{72B3D412-F0AC-4519-9674-2FF954465A8A}" destId="{3808C494-51ED-4696-91A4-A9D5E56EC248}" srcOrd="1" destOrd="0" parTransId="{AEA72319-BE9F-4440-A31D-731C1C7F116C}" sibTransId="{0D8BFE41-00D6-4D0A-B33B-5669E82929B8}"/>
    <dgm:cxn modelId="{50D8CF60-972F-435F-B99D-1BB72DD08881}" srcId="{33322B83-2C92-4F65-B25F-174D98949B02}" destId="{32AC3FD8-71B3-46A5-8EA1-DA70C29C6512}" srcOrd="1" destOrd="0" parTransId="{91A53CE6-A1B6-45CA-974B-7EF07F2BB5D6}" sibTransId="{E8735B61-B350-461C-8B0F-49E099AA5C93}"/>
    <dgm:cxn modelId="{14B8FE41-7C18-4DD0-8C80-62DFE497ED99}" srcId="{33322B83-2C92-4F65-B25F-174D98949B02}" destId="{72B3D412-F0AC-4519-9674-2FF954465A8A}" srcOrd="0" destOrd="0" parTransId="{215F956A-8345-4470-9C09-0C67310FD0D9}" sibTransId="{D2019182-3DE0-49C7-BEE3-EEBFA01923BC}"/>
    <dgm:cxn modelId="{F0D19D49-2DCC-45D0-9D0A-45D3E3422A20}" type="presOf" srcId="{33322B83-2C92-4F65-B25F-174D98949B02}" destId="{8EE56085-AD5C-4A6B-96A2-2F6FDC551830}" srcOrd="0" destOrd="0" presId="urn:microsoft.com/office/officeart/2005/8/layout/hierarchy3"/>
    <dgm:cxn modelId="{B9EE1B4A-3FFD-4B9C-A07F-58CF702CDFB9}" type="presOf" srcId="{7DB2C2F9-ABF2-4294-8A49-4E4BBA16CB0A}" destId="{E48717E7-F792-4981-B902-82BAE8163C7F}" srcOrd="0" destOrd="0" presId="urn:microsoft.com/office/officeart/2005/8/layout/hierarchy3"/>
    <dgm:cxn modelId="{8337B585-71FF-4B69-968A-0EDAE80605F2}" type="presOf" srcId="{3808C494-51ED-4696-91A4-A9D5E56EC248}" destId="{3CBC73C0-3765-47AD-B09E-B5A291AA3F5C}" srcOrd="0" destOrd="0" presId="urn:microsoft.com/office/officeart/2005/8/layout/hierarchy3"/>
    <dgm:cxn modelId="{A3051D88-3267-4CAF-977F-46BFE7FB86FE}" type="presOf" srcId="{72B3D412-F0AC-4519-9674-2FF954465A8A}" destId="{48CCA068-7A27-4A73-9264-8D38BAF6243A}" srcOrd="1" destOrd="0" presId="urn:microsoft.com/office/officeart/2005/8/layout/hierarchy3"/>
    <dgm:cxn modelId="{B3A9B196-6D5A-4C3B-AB36-CF5F51E8F45F}" type="presOf" srcId="{3440E007-0069-4420-9F22-BB5FF9F31C45}" destId="{EE5831ED-CE60-4AD1-A221-C0BFD09F6DD4}" srcOrd="0" destOrd="0" presId="urn:microsoft.com/office/officeart/2005/8/layout/hierarchy3"/>
    <dgm:cxn modelId="{E02F7099-C533-4D13-80E5-DEE63D796FDF}" type="presOf" srcId="{0A4869D8-BA7B-452D-BFF4-34F29C80C1DF}" destId="{C77D5C21-4054-4804-89E4-69F26D993A02}" srcOrd="0" destOrd="0" presId="urn:microsoft.com/office/officeart/2005/8/layout/hierarchy3"/>
    <dgm:cxn modelId="{2750A7B9-314C-49F7-BE4F-DA6982B5F231}" srcId="{72B3D412-F0AC-4519-9674-2FF954465A8A}" destId="{3440E007-0069-4420-9F22-BB5FF9F31C45}" srcOrd="0" destOrd="0" parTransId="{0A4869D8-BA7B-452D-BFF4-34F29C80C1DF}" sibTransId="{5C915A04-B12A-4D68-A9BB-BAFFE8E176D7}"/>
    <dgm:cxn modelId="{A947C2CE-6517-4C33-9272-DB0B466082F1}" type="presOf" srcId="{32AC3FD8-71B3-46A5-8EA1-DA70C29C6512}" destId="{742EBE3E-0885-4AB6-82B1-FF50BC9DAA4E}" srcOrd="0" destOrd="0" presId="urn:microsoft.com/office/officeart/2005/8/layout/hierarchy3"/>
    <dgm:cxn modelId="{862688D4-F217-44E0-85E8-A87DCB49E38D}" type="presOf" srcId="{AEA72319-BE9F-4440-A31D-731C1C7F116C}" destId="{F31D4BA6-3172-4CA6-A039-4B536994D495}" srcOrd="0" destOrd="0" presId="urn:microsoft.com/office/officeart/2005/8/layout/hierarchy3"/>
    <dgm:cxn modelId="{280ED2FD-CF9F-494D-9F34-BA97BF02C95C}" type="presOf" srcId="{32AC3FD8-71B3-46A5-8EA1-DA70C29C6512}" destId="{0DEC2ECA-B479-48C7-91E4-B0D8D8E0F26B}" srcOrd="1" destOrd="0" presId="urn:microsoft.com/office/officeart/2005/8/layout/hierarchy3"/>
    <dgm:cxn modelId="{28DDAF24-20A8-4D65-8258-9BE1F6380713}" type="presParOf" srcId="{8EE56085-AD5C-4A6B-96A2-2F6FDC551830}" destId="{A735C560-2E5A-48B0-BF0C-833C4F31C05B}" srcOrd="0" destOrd="0" presId="urn:microsoft.com/office/officeart/2005/8/layout/hierarchy3"/>
    <dgm:cxn modelId="{4DE372E1-29C3-4FDC-B1B5-0795FFC8D230}" type="presParOf" srcId="{A735C560-2E5A-48B0-BF0C-833C4F31C05B}" destId="{B077E313-FDD9-4ED8-985F-B99A528C1BF2}" srcOrd="0" destOrd="0" presId="urn:microsoft.com/office/officeart/2005/8/layout/hierarchy3"/>
    <dgm:cxn modelId="{F1C6BDF8-C1CD-4995-8AC9-3E151F181FC6}" type="presParOf" srcId="{B077E313-FDD9-4ED8-985F-B99A528C1BF2}" destId="{3C177A37-CF04-4B25-A727-AA87BEDC83CF}" srcOrd="0" destOrd="0" presId="urn:microsoft.com/office/officeart/2005/8/layout/hierarchy3"/>
    <dgm:cxn modelId="{950E63AB-666B-44E7-A1D9-683373204BBB}" type="presParOf" srcId="{B077E313-FDD9-4ED8-985F-B99A528C1BF2}" destId="{48CCA068-7A27-4A73-9264-8D38BAF6243A}" srcOrd="1" destOrd="0" presId="urn:microsoft.com/office/officeart/2005/8/layout/hierarchy3"/>
    <dgm:cxn modelId="{2A64E03C-F3A6-4B6C-83FC-508A34B7B603}" type="presParOf" srcId="{A735C560-2E5A-48B0-BF0C-833C4F31C05B}" destId="{461803C3-845C-4A47-8901-76296EAE0267}" srcOrd="1" destOrd="0" presId="urn:microsoft.com/office/officeart/2005/8/layout/hierarchy3"/>
    <dgm:cxn modelId="{B2FFC584-7D24-4659-AEB7-C5D71C646B7C}" type="presParOf" srcId="{461803C3-845C-4A47-8901-76296EAE0267}" destId="{C77D5C21-4054-4804-89E4-69F26D993A02}" srcOrd="0" destOrd="0" presId="urn:microsoft.com/office/officeart/2005/8/layout/hierarchy3"/>
    <dgm:cxn modelId="{11841F38-448E-4FE1-8B90-F3D9F5439FEF}" type="presParOf" srcId="{461803C3-845C-4A47-8901-76296EAE0267}" destId="{EE5831ED-CE60-4AD1-A221-C0BFD09F6DD4}" srcOrd="1" destOrd="0" presId="urn:microsoft.com/office/officeart/2005/8/layout/hierarchy3"/>
    <dgm:cxn modelId="{C541AA55-74E5-4378-A2F6-8B712BC045A4}" type="presParOf" srcId="{461803C3-845C-4A47-8901-76296EAE0267}" destId="{F31D4BA6-3172-4CA6-A039-4B536994D495}" srcOrd="2" destOrd="0" presId="urn:microsoft.com/office/officeart/2005/8/layout/hierarchy3"/>
    <dgm:cxn modelId="{715FA201-FB97-4FE7-BA9F-9AF244441E77}" type="presParOf" srcId="{461803C3-845C-4A47-8901-76296EAE0267}" destId="{3CBC73C0-3765-47AD-B09E-B5A291AA3F5C}" srcOrd="3" destOrd="0" presId="urn:microsoft.com/office/officeart/2005/8/layout/hierarchy3"/>
    <dgm:cxn modelId="{5B6FEE68-3131-410E-B5E7-20F6EEB09507}" type="presParOf" srcId="{8EE56085-AD5C-4A6B-96A2-2F6FDC551830}" destId="{6FE799A0-A281-4A31-A8D0-A2ED511232E7}" srcOrd="1" destOrd="0" presId="urn:microsoft.com/office/officeart/2005/8/layout/hierarchy3"/>
    <dgm:cxn modelId="{4D131B73-B43D-4B25-82AE-B3C7A4E7CF85}" type="presParOf" srcId="{6FE799A0-A281-4A31-A8D0-A2ED511232E7}" destId="{37B3477B-8C16-4FB1-8538-6B463B899C12}" srcOrd="0" destOrd="0" presId="urn:microsoft.com/office/officeart/2005/8/layout/hierarchy3"/>
    <dgm:cxn modelId="{0CC203EF-DB28-4E39-A8BC-73E01487A73A}" type="presParOf" srcId="{37B3477B-8C16-4FB1-8538-6B463B899C12}" destId="{742EBE3E-0885-4AB6-82B1-FF50BC9DAA4E}" srcOrd="0" destOrd="0" presId="urn:microsoft.com/office/officeart/2005/8/layout/hierarchy3"/>
    <dgm:cxn modelId="{CCED7032-2DD7-4A81-9CB9-3B63C759CE0E}" type="presParOf" srcId="{37B3477B-8C16-4FB1-8538-6B463B899C12}" destId="{0DEC2ECA-B479-48C7-91E4-B0D8D8E0F26B}" srcOrd="1" destOrd="0" presId="urn:microsoft.com/office/officeart/2005/8/layout/hierarchy3"/>
    <dgm:cxn modelId="{3A34345E-52F9-459D-B966-35DA8B09E85B}" type="presParOf" srcId="{6FE799A0-A281-4A31-A8D0-A2ED511232E7}" destId="{46C30F41-3902-431F-A889-BB8CA342ACA3}" srcOrd="1" destOrd="0" presId="urn:microsoft.com/office/officeart/2005/8/layout/hierarchy3"/>
    <dgm:cxn modelId="{900AF1EC-3C5C-4BB4-84CA-D9E80BCBB11D}" type="presParOf" srcId="{46C30F41-3902-431F-A889-BB8CA342ACA3}" destId="{E48717E7-F792-4981-B902-82BAE8163C7F}" srcOrd="0" destOrd="0" presId="urn:microsoft.com/office/officeart/2005/8/layout/hierarchy3"/>
    <dgm:cxn modelId="{2ACFDCA8-752B-4055-A5C7-52D48AC1B499}" type="presParOf" srcId="{46C30F41-3902-431F-A889-BB8CA342ACA3}" destId="{5B2406F2-8E6B-4290-8459-6C1ECBDF199F}"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125BBE-D335-4FBA-9CBB-A7A3FC1AC242}" type="doc">
      <dgm:prSet loTypeId="urn:microsoft.com/office/officeart/2005/8/layout/hProcess7" loCatId="list" qsTypeId="urn:microsoft.com/office/officeart/2005/8/quickstyle/3d1" qsCatId="3D" csTypeId="urn:microsoft.com/office/officeart/2005/8/colors/accent1_4" csCatId="accent1" phldr="1"/>
      <dgm:spPr/>
      <dgm:t>
        <a:bodyPr/>
        <a:lstStyle/>
        <a:p>
          <a:endParaRPr lang="en-US"/>
        </a:p>
      </dgm:t>
    </dgm:pt>
    <dgm:pt modelId="{63D07367-EE83-4598-BF50-321C1F21D088}">
      <dgm:prSet phldrT="[Text]"/>
      <dgm:spPr/>
      <dgm:t>
        <a:bodyPr/>
        <a:lstStyle/>
        <a:p>
          <a:r>
            <a:rPr lang="en-US" dirty="0"/>
            <a:t>Month</a:t>
          </a:r>
        </a:p>
      </dgm:t>
    </dgm:pt>
    <dgm:pt modelId="{64920C1D-CE04-4D50-9E5A-924523B4252A}" type="parTrans" cxnId="{80D26E2B-4A27-461C-8E0E-8CFB6F3CD2C1}">
      <dgm:prSet/>
      <dgm:spPr/>
      <dgm:t>
        <a:bodyPr/>
        <a:lstStyle/>
        <a:p>
          <a:endParaRPr lang="en-US"/>
        </a:p>
      </dgm:t>
    </dgm:pt>
    <dgm:pt modelId="{A9D0F1C4-E3A1-4DE6-AEFF-77DF0AE6284E}" type="sibTrans" cxnId="{80D26E2B-4A27-461C-8E0E-8CFB6F3CD2C1}">
      <dgm:prSet/>
      <dgm:spPr/>
      <dgm:t>
        <a:bodyPr/>
        <a:lstStyle/>
        <a:p>
          <a:endParaRPr lang="en-US"/>
        </a:p>
      </dgm:t>
    </dgm:pt>
    <dgm:pt modelId="{A1E81152-BF0D-4AD9-B7DD-1A7C71FD577E}">
      <dgm:prSet phldrT="[Text]"/>
      <dgm:spPr/>
      <dgm:t>
        <a:bodyPr/>
        <a:lstStyle/>
        <a:p>
          <a:pPr algn="ctr"/>
          <a:r>
            <a:rPr lang="en-US" dirty="0"/>
            <a:t>1</a:t>
          </a:r>
        </a:p>
      </dgm:t>
    </dgm:pt>
    <dgm:pt modelId="{FED36C56-A6F6-42BD-857B-05D755C989AF}" type="parTrans" cxnId="{563A7B14-BEA6-4EDB-AFFF-2DFD6BC62915}">
      <dgm:prSet/>
      <dgm:spPr/>
      <dgm:t>
        <a:bodyPr/>
        <a:lstStyle/>
        <a:p>
          <a:endParaRPr lang="en-US"/>
        </a:p>
      </dgm:t>
    </dgm:pt>
    <dgm:pt modelId="{1791106C-BB60-4000-8262-65913B662C79}" type="sibTrans" cxnId="{563A7B14-BEA6-4EDB-AFFF-2DFD6BC62915}">
      <dgm:prSet/>
      <dgm:spPr/>
      <dgm:t>
        <a:bodyPr/>
        <a:lstStyle/>
        <a:p>
          <a:endParaRPr lang="en-US"/>
        </a:p>
      </dgm:t>
    </dgm:pt>
    <dgm:pt modelId="{FAD6CCE1-7933-43B5-8ED7-A9DE1433501D}">
      <dgm:prSet phldrT="[Text]"/>
      <dgm:spPr/>
      <dgm:t>
        <a:bodyPr/>
        <a:lstStyle/>
        <a:p>
          <a:r>
            <a:rPr lang="en-US" dirty="0"/>
            <a:t>Month</a:t>
          </a:r>
        </a:p>
      </dgm:t>
    </dgm:pt>
    <dgm:pt modelId="{4D68AEE6-C376-4E0C-A662-84034AD37C7E}" type="parTrans" cxnId="{C417D9B9-498F-46CE-ADD3-A032FC052A45}">
      <dgm:prSet/>
      <dgm:spPr/>
      <dgm:t>
        <a:bodyPr/>
        <a:lstStyle/>
        <a:p>
          <a:endParaRPr lang="en-US"/>
        </a:p>
      </dgm:t>
    </dgm:pt>
    <dgm:pt modelId="{DE6A1467-7AF9-462B-970B-DDE127996C20}" type="sibTrans" cxnId="{C417D9B9-498F-46CE-ADD3-A032FC052A45}">
      <dgm:prSet/>
      <dgm:spPr/>
      <dgm:t>
        <a:bodyPr/>
        <a:lstStyle/>
        <a:p>
          <a:endParaRPr lang="en-US"/>
        </a:p>
      </dgm:t>
    </dgm:pt>
    <dgm:pt modelId="{77259E51-94FA-4816-BFA1-E584176F7D13}">
      <dgm:prSet phldrT="[Text]"/>
      <dgm:spPr/>
      <dgm:t>
        <a:bodyPr/>
        <a:lstStyle/>
        <a:p>
          <a:pPr algn="ctr"/>
          <a:r>
            <a:rPr lang="en-US" dirty="0"/>
            <a:t>2</a:t>
          </a:r>
        </a:p>
      </dgm:t>
    </dgm:pt>
    <dgm:pt modelId="{07CD974C-0828-4A47-AF03-BC97603A172F}" type="parTrans" cxnId="{624FFBDD-72CC-42C6-BD9E-F4E2742337EE}">
      <dgm:prSet/>
      <dgm:spPr/>
      <dgm:t>
        <a:bodyPr/>
        <a:lstStyle/>
        <a:p>
          <a:endParaRPr lang="en-US"/>
        </a:p>
      </dgm:t>
    </dgm:pt>
    <dgm:pt modelId="{4F232007-C4AC-4BE2-A78A-87902170A6E3}" type="sibTrans" cxnId="{624FFBDD-72CC-42C6-BD9E-F4E2742337EE}">
      <dgm:prSet/>
      <dgm:spPr/>
      <dgm:t>
        <a:bodyPr/>
        <a:lstStyle/>
        <a:p>
          <a:endParaRPr lang="en-US"/>
        </a:p>
      </dgm:t>
    </dgm:pt>
    <dgm:pt modelId="{FE2ED0FA-64D8-464A-B4A8-559444897CEB}">
      <dgm:prSet phldrT="[Text]"/>
      <dgm:spPr/>
      <dgm:t>
        <a:bodyPr/>
        <a:lstStyle/>
        <a:p>
          <a:r>
            <a:rPr lang="en-US" dirty="0"/>
            <a:t>Month</a:t>
          </a:r>
        </a:p>
      </dgm:t>
    </dgm:pt>
    <dgm:pt modelId="{0FF20F7B-8E3F-446D-A8DB-6C14FCC82153}" type="parTrans" cxnId="{AB56CACE-96EF-47B9-AEF8-53E05C626080}">
      <dgm:prSet/>
      <dgm:spPr/>
      <dgm:t>
        <a:bodyPr/>
        <a:lstStyle/>
        <a:p>
          <a:endParaRPr lang="en-US"/>
        </a:p>
      </dgm:t>
    </dgm:pt>
    <dgm:pt modelId="{8A032875-3406-4607-98A3-9A43B1A41EE8}" type="sibTrans" cxnId="{AB56CACE-96EF-47B9-AEF8-53E05C626080}">
      <dgm:prSet/>
      <dgm:spPr/>
      <dgm:t>
        <a:bodyPr/>
        <a:lstStyle/>
        <a:p>
          <a:endParaRPr lang="en-US"/>
        </a:p>
      </dgm:t>
    </dgm:pt>
    <dgm:pt modelId="{B53D65AE-A9C7-4BF7-A5B5-81F7668C9A03}">
      <dgm:prSet phldrT="[Text]"/>
      <dgm:spPr/>
      <dgm:t>
        <a:bodyPr/>
        <a:lstStyle/>
        <a:p>
          <a:pPr algn="ctr"/>
          <a:r>
            <a:rPr lang="en-US" dirty="0"/>
            <a:t>3</a:t>
          </a:r>
        </a:p>
      </dgm:t>
    </dgm:pt>
    <dgm:pt modelId="{13A76A74-D1C5-4506-9BFF-33CFCD42F1AD}" type="parTrans" cxnId="{68781613-D6A8-4B30-BAA4-65D0D6C6C31B}">
      <dgm:prSet/>
      <dgm:spPr/>
      <dgm:t>
        <a:bodyPr/>
        <a:lstStyle/>
        <a:p>
          <a:endParaRPr lang="en-US"/>
        </a:p>
      </dgm:t>
    </dgm:pt>
    <dgm:pt modelId="{91CFD2AF-3B5A-4F5E-925A-FC1AD20245FC}" type="sibTrans" cxnId="{68781613-D6A8-4B30-BAA4-65D0D6C6C31B}">
      <dgm:prSet/>
      <dgm:spPr/>
      <dgm:t>
        <a:bodyPr/>
        <a:lstStyle/>
        <a:p>
          <a:endParaRPr lang="en-US"/>
        </a:p>
      </dgm:t>
    </dgm:pt>
    <dgm:pt modelId="{B8EF2A98-C9DE-4477-AB79-37BC259BA7A2}">
      <dgm:prSet phldrT="[Text]"/>
      <dgm:spPr/>
      <dgm:t>
        <a:bodyPr/>
        <a:lstStyle/>
        <a:p>
          <a:pPr algn="r"/>
          <a:r>
            <a:rPr lang="en-US" dirty="0"/>
            <a:t>Month</a:t>
          </a:r>
        </a:p>
      </dgm:t>
    </dgm:pt>
    <dgm:pt modelId="{155EDC0C-6C0C-4D5C-BE7E-0EF183ED259E}" type="parTrans" cxnId="{CA45C884-98B6-4D7B-987C-F4253E525ACF}">
      <dgm:prSet/>
      <dgm:spPr/>
      <dgm:t>
        <a:bodyPr/>
        <a:lstStyle/>
        <a:p>
          <a:endParaRPr lang="en-US"/>
        </a:p>
      </dgm:t>
    </dgm:pt>
    <dgm:pt modelId="{9ED8F643-0CFE-49E4-A2BF-1BE47C9867AB}" type="sibTrans" cxnId="{CA45C884-98B6-4D7B-987C-F4253E525ACF}">
      <dgm:prSet/>
      <dgm:spPr/>
      <dgm:t>
        <a:bodyPr/>
        <a:lstStyle/>
        <a:p>
          <a:endParaRPr lang="en-US"/>
        </a:p>
      </dgm:t>
    </dgm:pt>
    <dgm:pt modelId="{960956CD-8EF3-4114-8D54-355D9B953D90}">
      <dgm:prSet phldrT="[Text]"/>
      <dgm:spPr/>
      <dgm:t>
        <a:bodyPr/>
        <a:lstStyle/>
        <a:p>
          <a:pPr algn="ctr"/>
          <a:r>
            <a:rPr lang="en-US" dirty="0"/>
            <a:t>4</a:t>
          </a:r>
        </a:p>
      </dgm:t>
    </dgm:pt>
    <dgm:pt modelId="{1BC74E7F-BB17-4D8A-9F80-D0F897218C9A}" type="parTrans" cxnId="{E945CB86-1FCD-4B5B-A99B-F42AD08A3E31}">
      <dgm:prSet/>
      <dgm:spPr/>
      <dgm:t>
        <a:bodyPr/>
        <a:lstStyle/>
        <a:p>
          <a:endParaRPr lang="en-US"/>
        </a:p>
      </dgm:t>
    </dgm:pt>
    <dgm:pt modelId="{3A7A5760-A41A-424D-9903-6F1335509A57}" type="sibTrans" cxnId="{E945CB86-1FCD-4B5B-A99B-F42AD08A3E31}">
      <dgm:prSet/>
      <dgm:spPr/>
      <dgm:t>
        <a:bodyPr/>
        <a:lstStyle/>
        <a:p>
          <a:endParaRPr lang="en-US"/>
        </a:p>
      </dgm:t>
    </dgm:pt>
    <dgm:pt modelId="{259BDDFC-9350-4668-8A57-6B3906D10B76}">
      <dgm:prSet phldrT="[Text]"/>
      <dgm:spPr/>
      <dgm:t>
        <a:bodyPr/>
        <a:lstStyle/>
        <a:p>
          <a:pPr algn="r"/>
          <a:r>
            <a:rPr lang="en-US" dirty="0"/>
            <a:t>Month</a:t>
          </a:r>
        </a:p>
      </dgm:t>
    </dgm:pt>
    <dgm:pt modelId="{E3E39FEE-72F4-4349-9478-D8478323BDB1}" type="parTrans" cxnId="{079646BD-8F69-4DBA-BB49-065F93E6EA9D}">
      <dgm:prSet/>
      <dgm:spPr/>
      <dgm:t>
        <a:bodyPr/>
        <a:lstStyle/>
        <a:p>
          <a:endParaRPr lang="en-US"/>
        </a:p>
      </dgm:t>
    </dgm:pt>
    <dgm:pt modelId="{EAD50BD4-DBC2-4A37-B441-1CB19BF6D045}" type="sibTrans" cxnId="{079646BD-8F69-4DBA-BB49-065F93E6EA9D}">
      <dgm:prSet/>
      <dgm:spPr/>
      <dgm:t>
        <a:bodyPr/>
        <a:lstStyle/>
        <a:p>
          <a:endParaRPr lang="en-US"/>
        </a:p>
      </dgm:t>
    </dgm:pt>
    <dgm:pt modelId="{A6A75F2A-DCBA-4761-885B-FE0418647564}">
      <dgm:prSet phldrT="[Text]"/>
      <dgm:spPr/>
      <dgm:t>
        <a:bodyPr/>
        <a:lstStyle/>
        <a:p>
          <a:pPr algn="ctr"/>
          <a:r>
            <a:rPr lang="en-US" dirty="0"/>
            <a:t>5</a:t>
          </a:r>
        </a:p>
      </dgm:t>
    </dgm:pt>
    <dgm:pt modelId="{B44F0C55-5770-4B9C-AED0-83E16FB7010B}" type="parTrans" cxnId="{F6933816-DB03-4C65-BD70-E525A987D38B}">
      <dgm:prSet/>
      <dgm:spPr/>
      <dgm:t>
        <a:bodyPr/>
        <a:lstStyle/>
        <a:p>
          <a:endParaRPr lang="en-US"/>
        </a:p>
      </dgm:t>
    </dgm:pt>
    <dgm:pt modelId="{88AA217A-70BD-4E44-85BF-E8F850B7B715}" type="sibTrans" cxnId="{F6933816-DB03-4C65-BD70-E525A987D38B}">
      <dgm:prSet/>
      <dgm:spPr/>
      <dgm:t>
        <a:bodyPr/>
        <a:lstStyle/>
        <a:p>
          <a:endParaRPr lang="en-US"/>
        </a:p>
      </dgm:t>
    </dgm:pt>
    <dgm:pt modelId="{02B94D32-DEEA-4C79-8E01-1201A8BDE4D1}">
      <dgm:prSet phldrT="[Text]"/>
      <dgm:spPr/>
      <dgm:t>
        <a:bodyPr/>
        <a:lstStyle/>
        <a:p>
          <a:pPr algn="r"/>
          <a:r>
            <a:rPr lang="en-US" dirty="0"/>
            <a:t>Month</a:t>
          </a:r>
        </a:p>
      </dgm:t>
    </dgm:pt>
    <dgm:pt modelId="{E5344DF5-94C7-4BA6-BD57-B087887B0B4A}" type="parTrans" cxnId="{D93F92A5-3590-42D8-A23F-688B301A01B8}">
      <dgm:prSet/>
      <dgm:spPr/>
      <dgm:t>
        <a:bodyPr/>
        <a:lstStyle/>
        <a:p>
          <a:endParaRPr lang="en-US"/>
        </a:p>
      </dgm:t>
    </dgm:pt>
    <dgm:pt modelId="{82B299C2-368B-4BF1-BAF4-561B1C819520}" type="sibTrans" cxnId="{D93F92A5-3590-42D8-A23F-688B301A01B8}">
      <dgm:prSet/>
      <dgm:spPr/>
      <dgm:t>
        <a:bodyPr/>
        <a:lstStyle/>
        <a:p>
          <a:endParaRPr lang="en-US"/>
        </a:p>
      </dgm:t>
    </dgm:pt>
    <dgm:pt modelId="{144C7E06-03D4-45B7-BE15-EA4230564D0E}">
      <dgm:prSet phldrT="[Text]"/>
      <dgm:spPr/>
      <dgm:t>
        <a:bodyPr/>
        <a:lstStyle/>
        <a:p>
          <a:pPr algn="ctr"/>
          <a:r>
            <a:rPr lang="en-US" dirty="0"/>
            <a:t>6</a:t>
          </a:r>
        </a:p>
      </dgm:t>
    </dgm:pt>
    <dgm:pt modelId="{04F970DA-BE5C-41A9-BC33-6AC0B31B739A}" type="parTrans" cxnId="{25641448-B95D-4118-8BB8-A7712505EC03}">
      <dgm:prSet/>
      <dgm:spPr/>
      <dgm:t>
        <a:bodyPr/>
        <a:lstStyle/>
        <a:p>
          <a:endParaRPr lang="en-US"/>
        </a:p>
      </dgm:t>
    </dgm:pt>
    <dgm:pt modelId="{22995C0B-42DE-48EB-8632-9003631C9543}" type="sibTrans" cxnId="{25641448-B95D-4118-8BB8-A7712505EC03}">
      <dgm:prSet/>
      <dgm:spPr/>
      <dgm:t>
        <a:bodyPr/>
        <a:lstStyle/>
        <a:p>
          <a:endParaRPr lang="en-US"/>
        </a:p>
      </dgm:t>
    </dgm:pt>
    <dgm:pt modelId="{E71D1CA5-0EDF-4EF4-BE50-BD66C0487C0C}">
      <dgm:prSet phldrT="[Text]"/>
      <dgm:spPr/>
      <dgm:t>
        <a:bodyPr/>
        <a:lstStyle/>
        <a:p>
          <a:pPr algn="r"/>
          <a:r>
            <a:rPr lang="en-US" dirty="0"/>
            <a:t>Month</a:t>
          </a:r>
        </a:p>
      </dgm:t>
    </dgm:pt>
    <dgm:pt modelId="{E30864CC-E2FF-4A86-B713-C84F44CC2F9A}" type="parTrans" cxnId="{72922D8C-BFF0-4C77-BF18-D3EACDAAD47F}">
      <dgm:prSet/>
      <dgm:spPr/>
      <dgm:t>
        <a:bodyPr/>
        <a:lstStyle/>
        <a:p>
          <a:endParaRPr lang="en-US"/>
        </a:p>
      </dgm:t>
    </dgm:pt>
    <dgm:pt modelId="{0151ADD1-B336-40D2-9AE6-4EC8B07725AC}" type="sibTrans" cxnId="{72922D8C-BFF0-4C77-BF18-D3EACDAAD47F}">
      <dgm:prSet/>
      <dgm:spPr/>
      <dgm:t>
        <a:bodyPr/>
        <a:lstStyle/>
        <a:p>
          <a:endParaRPr lang="en-US"/>
        </a:p>
      </dgm:t>
    </dgm:pt>
    <dgm:pt modelId="{22A66F9A-FDE0-4875-A571-9A20DCB13749}">
      <dgm:prSet phldrT="[Text]"/>
      <dgm:spPr/>
      <dgm:t>
        <a:bodyPr/>
        <a:lstStyle/>
        <a:p>
          <a:pPr algn="r"/>
          <a:r>
            <a:rPr lang="en-US" dirty="0"/>
            <a:t>7</a:t>
          </a:r>
        </a:p>
      </dgm:t>
    </dgm:pt>
    <dgm:pt modelId="{4E761D62-37B1-4F3B-9917-E5BB5083A10D}" type="parTrans" cxnId="{E0F6D806-5D84-4E43-B697-94D2561FF7A9}">
      <dgm:prSet/>
      <dgm:spPr/>
      <dgm:t>
        <a:bodyPr/>
        <a:lstStyle/>
        <a:p>
          <a:endParaRPr lang="en-US"/>
        </a:p>
      </dgm:t>
    </dgm:pt>
    <dgm:pt modelId="{CA6C68E5-83C5-4AC7-80CC-C30A2D378F5D}" type="sibTrans" cxnId="{E0F6D806-5D84-4E43-B697-94D2561FF7A9}">
      <dgm:prSet/>
      <dgm:spPr/>
      <dgm:t>
        <a:bodyPr/>
        <a:lstStyle/>
        <a:p>
          <a:endParaRPr lang="en-US"/>
        </a:p>
      </dgm:t>
    </dgm:pt>
    <dgm:pt modelId="{01AF806C-E1D7-4EE8-AD6D-02F5E33489B2}">
      <dgm:prSet phldrT="[Text]"/>
      <dgm:spPr/>
      <dgm:t>
        <a:bodyPr/>
        <a:lstStyle/>
        <a:p>
          <a:pPr algn="r"/>
          <a:r>
            <a:rPr lang="en-US" dirty="0"/>
            <a:t>Month</a:t>
          </a:r>
        </a:p>
      </dgm:t>
    </dgm:pt>
    <dgm:pt modelId="{3DE4C1FD-8617-4B2E-9E2D-C5CFF154B017}" type="parTrans" cxnId="{6EE3E7AF-8206-4247-9218-A04E9CD94632}">
      <dgm:prSet/>
      <dgm:spPr/>
      <dgm:t>
        <a:bodyPr/>
        <a:lstStyle/>
        <a:p>
          <a:endParaRPr lang="en-US"/>
        </a:p>
      </dgm:t>
    </dgm:pt>
    <dgm:pt modelId="{C2FC97CE-DAA6-488F-87A4-0E7813C6E906}" type="sibTrans" cxnId="{6EE3E7AF-8206-4247-9218-A04E9CD94632}">
      <dgm:prSet/>
      <dgm:spPr/>
      <dgm:t>
        <a:bodyPr/>
        <a:lstStyle/>
        <a:p>
          <a:endParaRPr lang="en-US"/>
        </a:p>
      </dgm:t>
    </dgm:pt>
    <dgm:pt modelId="{ED438D6D-C5B4-46F6-877B-5273CE43DF1B}">
      <dgm:prSet phldrT="[Text]"/>
      <dgm:spPr/>
      <dgm:t>
        <a:bodyPr/>
        <a:lstStyle/>
        <a:p>
          <a:pPr algn="r"/>
          <a:r>
            <a:rPr lang="en-US" dirty="0"/>
            <a:t>8</a:t>
          </a:r>
        </a:p>
      </dgm:t>
    </dgm:pt>
    <dgm:pt modelId="{B04C3DBA-E2C8-4CA9-BB25-51C4D970147A}" type="parTrans" cxnId="{8EDF9C14-4EF8-4650-A6E9-086A0CE5B232}">
      <dgm:prSet/>
      <dgm:spPr/>
      <dgm:t>
        <a:bodyPr/>
        <a:lstStyle/>
        <a:p>
          <a:endParaRPr lang="en-US"/>
        </a:p>
      </dgm:t>
    </dgm:pt>
    <dgm:pt modelId="{A6362DD4-E922-4A83-9820-3E79ED059CB9}" type="sibTrans" cxnId="{8EDF9C14-4EF8-4650-A6E9-086A0CE5B232}">
      <dgm:prSet/>
      <dgm:spPr/>
      <dgm:t>
        <a:bodyPr/>
        <a:lstStyle/>
        <a:p>
          <a:endParaRPr lang="en-US"/>
        </a:p>
      </dgm:t>
    </dgm:pt>
    <dgm:pt modelId="{EFC3EAA7-0E20-4891-BF95-2E1F8AD5490F}" type="pres">
      <dgm:prSet presAssocID="{AD125BBE-D335-4FBA-9CBB-A7A3FC1AC242}" presName="Name0" presStyleCnt="0">
        <dgm:presLayoutVars>
          <dgm:dir/>
          <dgm:animLvl val="lvl"/>
          <dgm:resizeHandles val="exact"/>
        </dgm:presLayoutVars>
      </dgm:prSet>
      <dgm:spPr/>
    </dgm:pt>
    <dgm:pt modelId="{26B08172-5F44-448D-A099-6FBBE4116705}" type="pres">
      <dgm:prSet presAssocID="{63D07367-EE83-4598-BF50-321C1F21D088}" presName="compositeNode" presStyleCnt="0">
        <dgm:presLayoutVars>
          <dgm:bulletEnabled val="1"/>
        </dgm:presLayoutVars>
      </dgm:prSet>
      <dgm:spPr/>
    </dgm:pt>
    <dgm:pt modelId="{481ED34A-FB42-4791-832C-306D25F86B83}" type="pres">
      <dgm:prSet presAssocID="{63D07367-EE83-4598-BF50-321C1F21D088}" presName="bgRect" presStyleLbl="node1" presStyleIdx="0" presStyleCnt="8"/>
      <dgm:spPr/>
    </dgm:pt>
    <dgm:pt modelId="{3D342F14-8F87-4171-9AFD-BCF3F31C3517}" type="pres">
      <dgm:prSet presAssocID="{63D07367-EE83-4598-BF50-321C1F21D088}" presName="parentNode" presStyleLbl="node1" presStyleIdx="0" presStyleCnt="8">
        <dgm:presLayoutVars>
          <dgm:chMax val="0"/>
          <dgm:bulletEnabled val="1"/>
        </dgm:presLayoutVars>
      </dgm:prSet>
      <dgm:spPr/>
    </dgm:pt>
    <dgm:pt modelId="{CE1FF248-920D-4423-9A97-DDB50EBCAAA4}" type="pres">
      <dgm:prSet presAssocID="{63D07367-EE83-4598-BF50-321C1F21D088}" presName="childNode" presStyleLbl="node1" presStyleIdx="0" presStyleCnt="8">
        <dgm:presLayoutVars>
          <dgm:bulletEnabled val="1"/>
        </dgm:presLayoutVars>
      </dgm:prSet>
      <dgm:spPr/>
    </dgm:pt>
    <dgm:pt modelId="{F9922A21-2901-408C-9AAB-86D4903A20E1}" type="pres">
      <dgm:prSet presAssocID="{A9D0F1C4-E3A1-4DE6-AEFF-77DF0AE6284E}" presName="hSp" presStyleCnt="0"/>
      <dgm:spPr/>
    </dgm:pt>
    <dgm:pt modelId="{EC3B28F4-D350-4A2D-8830-BBFB78A5B167}" type="pres">
      <dgm:prSet presAssocID="{A9D0F1C4-E3A1-4DE6-AEFF-77DF0AE6284E}" presName="vProcSp" presStyleCnt="0"/>
      <dgm:spPr/>
    </dgm:pt>
    <dgm:pt modelId="{D8C90BD6-B1C5-46AA-BE31-881E264331F3}" type="pres">
      <dgm:prSet presAssocID="{A9D0F1C4-E3A1-4DE6-AEFF-77DF0AE6284E}" presName="vSp1" presStyleCnt="0"/>
      <dgm:spPr/>
    </dgm:pt>
    <dgm:pt modelId="{8159F9CE-E531-4EDC-92A0-6B8495D951E2}" type="pres">
      <dgm:prSet presAssocID="{A9D0F1C4-E3A1-4DE6-AEFF-77DF0AE6284E}" presName="simulatedConn" presStyleLbl="solidFgAcc1" presStyleIdx="0" presStyleCnt="7"/>
      <dgm:spPr/>
    </dgm:pt>
    <dgm:pt modelId="{2D3C71B6-51F0-4297-A19D-0E8542D3EA87}" type="pres">
      <dgm:prSet presAssocID="{A9D0F1C4-E3A1-4DE6-AEFF-77DF0AE6284E}" presName="vSp2" presStyleCnt="0"/>
      <dgm:spPr/>
    </dgm:pt>
    <dgm:pt modelId="{76B9CEF5-E2DB-4715-814B-940A3E58950C}" type="pres">
      <dgm:prSet presAssocID="{A9D0F1C4-E3A1-4DE6-AEFF-77DF0AE6284E}" presName="sibTrans" presStyleCnt="0"/>
      <dgm:spPr/>
    </dgm:pt>
    <dgm:pt modelId="{2A972414-2409-4F87-8F8B-2628176A48C9}" type="pres">
      <dgm:prSet presAssocID="{FAD6CCE1-7933-43B5-8ED7-A9DE1433501D}" presName="compositeNode" presStyleCnt="0">
        <dgm:presLayoutVars>
          <dgm:bulletEnabled val="1"/>
        </dgm:presLayoutVars>
      </dgm:prSet>
      <dgm:spPr/>
    </dgm:pt>
    <dgm:pt modelId="{A5381C51-460A-4518-92B3-08CC2532E398}" type="pres">
      <dgm:prSet presAssocID="{FAD6CCE1-7933-43B5-8ED7-A9DE1433501D}" presName="bgRect" presStyleLbl="node1" presStyleIdx="1" presStyleCnt="8"/>
      <dgm:spPr/>
    </dgm:pt>
    <dgm:pt modelId="{1E5C1D72-1856-4790-B6A7-400A33787C03}" type="pres">
      <dgm:prSet presAssocID="{FAD6CCE1-7933-43B5-8ED7-A9DE1433501D}" presName="parentNode" presStyleLbl="node1" presStyleIdx="1" presStyleCnt="8">
        <dgm:presLayoutVars>
          <dgm:chMax val="0"/>
          <dgm:bulletEnabled val="1"/>
        </dgm:presLayoutVars>
      </dgm:prSet>
      <dgm:spPr/>
    </dgm:pt>
    <dgm:pt modelId="{9A4AE64F-A4E3-466F-940F-6DE7998B1993}" type="pres">
      <dgm:prSet presAssocID="{FAD6CCE1-7933-43B5-8ED7-A9DE1433501D}" presName="childNode" presStyleLbl="node1" presStyleIdx="1" presStyleCnt="8">
        <dgm:presLayoutVars>
          <dgm:bulletEnabled val="1"/>
        </dgm:presLayoutVars>
      </dgm:prSet>
      <dgm:spPr/>
    </dgm:pt>
    <dgm:pt modelId="{AB7C7CA8-6F22-4F26-B643-95BA93096E2E}" type="pres">
      <dgm:prSet presAssocID="{DE6A1467-7AF9-462B-970B-DDE127996C20}" presName="hSp" presStyleCnt="0"/>
      <dgm:spPr/>
    </dgm:pt>
    <dgm:pt modelId="{D55AD210-0D96-4595-9747-2046DC80F718}" type="pres">
      <dgm:prSet presAssocID="{DE6A1467-7AF9-462B-970B-DDE127996C20}" presName="vProcSp" presStyleCnt="0"/>
      <dgm:spPr/>
    </dgm:pt>
    <dgm:pt modelId="{DFEDA8C6-94C4-453C-A9FD-EFF3002AFF76}" type="pres">
      <dgm:prSet presAssocID="{DE6A1467-7AF9-462B-970B-DDE127996C20}" presName="vSp1" presStyleCnt="0"/>
      <dgm:spPr/>
    </dgm:pt>
    <dgm:pt modelId="{A53F5625-F7DE-4DCB-A777-CDF15E64F2ED}" type="pres">
      <dgm:prSet presAssocID="{DE6A1467-7AF9-462B-970B-DDE127996C20}" presName="simulatedConn" presStyleLbl="solidFgAcc1" presStyleIdx="1" presStyleCnt="7"/>
      <dgm:spPr/>
    </dgm:pt>
    <dgm:pt modelId="{FBCFA2D1-9D64-4BA2-A14A-D70EC6C7173F}" type="pres">
      <dgm:prSet presAssocID="{DE6A1467-7AF9-462B-970B-DDE127996C20}" presName="vSp2" presStyleCnt="0"/>
      <dgm:spPr/>
    </dgm:pt>
    <dgm:pt modelId="{3EEBBCDE-3703-4CEA-8009-9A833ED6C806}" type="pres">
      <dgm:prSet presAssocID="{DE6A1467-7AF9-462B-970B-DDE127996C20}" presName="sibTrans" presStyleCnt="0"/>
      <dgm:spPr/>
    </dgm:pt>
    <dgm:pt modelId="{003C69DE-0D59-4C80-8DE6-40206E00ACF3}" type="pres">
      <dgm:prSet presAssocID="{FE2ED0FA-64D8-464A-B4A8-559444897CEB}" presName="compositeNode" presStyleCnt="0">
        <dgm:presLayoutVars>
          <dgm:bulletEnabled val="1"/>
        </dgm:presLayoutVars>
      </dgm:prSet>
      <dgm:spPr/>
    </dgm:pt>
    <dgm:pt modelId="{AFCBFC7E-25E0-4AC3-8A0E-FC4D5CD42F36}" type="pres">
      <dgm:prSet presAssocID="{FE2ED0FA-64D8-464A-B4A8-559444897CEB}" presName="bgRect" presStyleLbl="node1" presStyleIdx="2" presStyleCnt="8"/>
      <dgm:spPr/>
    </dgm:pt>
    <dgm:pt modelId="{E2E15D84-5538-420E-9761-6036C9936AEF}" type="pres">
      <dgm:prSet presAssocID="{FE2ED0FA-64D8-464A-B4A8-559444897CEB}" presName="parentNode" presStyleLbl="node1" presStyleIdx="2" presStyleCnt="8">
        <dgm:presLayoutVars>
          <dgm:chMax val="0"/>
          <dgm:bulletEnabled val="1"/>
        </dgm:presLayoutVars>
      </dgm:prSet>
      <dgm:spPr/>
    </dgm:pt>
    <dgm:pt modelId="{E19BEAA1-6EF4-4258-A2D2-E4F88A84E773}" type="pres">
      <dgm:prSet presAssocID="{FE2ED0FA-64D8-464A-B4A8-559444897CEB}" presName="childNode" presStyleLbl="node1" presStyleIdx="2" presStyleCnt="8">
        <dgm:presLayoutVars>
          <dgm:bulletEnabled val="1"/>
        </dgm:presLayoutVars>
      </dgm:prSet>
      <dgm:spPr/>
    </dgm:pt>
    <dgm:pt modelId="{49564929-6268-403E-9141-2C4C291B90DC}" type="pres">
      <dgm:prSet presAssocID="{8A032875-3406-4607-98A3-9A43B1A41EE8}" presName="hSp" presStyleCnt="0"/>
      <dgm:spPr/>
    </dgm:pt>
    <dgm:pt modelId="{E70E03FC-B1A5-444A-A1E7-A3BC10013A21}" type="pres">
      <dgm:prSet presAssocID="{8A032875-3406-4607-98A3-9A43B1A41EE8}" presName="vProcSp" presStyleCnt="0"/>
      <dgm:spPr/>
    </dgm:pt>
    <dgm:pt modelId="{33FA297B-AE41-4A94-B833-78D3FE4419AD}" type="pres">
      <dgm:prSet presAssocID="{8A032875-3406-4607-98A3-9A43B1A41EE8}" presName="vSp1" presStyleCnt="0"/>
      <dgm:spPr/>
    </dgm:pt>
    <dgm:pt modelId="{1FD34BC2-C630-42A0-8E73-1E649C57A9EA}" type="pres">
      <dgm:prSet presAssocID="{8A032875-3406-4607-98A3-9A43B1A41EE8}" presName="simulatedConn" presStyleLbl="solidFgAcc1" presStyleIdx="2" presStyleCnt="7"/>
      <dgm:spPr/>
    </dgm:pt>
    <dgm:pt modelId="{3520983C-49EE-438E-85F5-FB224728E824}" type="pres">
      <dgm:prSet presAssocID="{8A032875-3406-4607-98A3-9A43B1A41EE8}" presName="vSp2" presStyleCnt="0"/>
      <dgm:spPr/>
    </dgm:pt>
    <dgm:pt modelId="{17957E79-2F29-43AB-B0D2-855BE2A325AE}" type="pres">
      <dgm:prSet presAssocID="{8A032875-3406-4607-98A3-9A43B1A41EE8}" presName="sibTrans" presStyleCnt="0"/>
      <dgm:spPr/>
    </dgm:pt>
    <dgm:pt modelId="{6AF47D28-F37A-47D1-B6FE-640CBFA3EBE1}" type="pres">
      <dgm:prSet presAssocID="{B8EF2A98-C9DE-4477-AB79-37BC259BA7A2}" presName="compositeNode" presStyleCnt="0">
        <dgm:presLayoutVars>
          <dgm:bulletEnabled val="1"/>
        </dgm:presLayoutVars>
      </dgm:prSet>
      <dgm:spPr/>
    </dgm:pt>
    <dgm:pt modelId="{12733D8D-7AA1-414B-8387-0BB1BB0C6E08}" type="pres">
      <dgm:prSet presAssocID="{B8EF2A98-C9DE-4477-AB79-37BC259BA7A2}" presName="bgRect" presStyleLbl="node1" presStyleIdx="3" presStyleCnt="8"/>
      <dgm:spPr/>
    </dgm:pt>
    <dgm:pt modelId="{2EDAA5A6-1C16-497C-8590-CAD5E922057A}" type="pres">
      <dgm:prSet presAssocID="{B8EF2A98-C9DE-4477-AB79-37BC259BA7A2}" presName="parentNode" presStyleLbl="node1" presStyleIdx="3" presStyleCnt="8">
        <dgm:presLayoutVars>
          <dgm:chMax val="0"/>
          <dgm:bulletEnabled val="1"/>
        </dgm:presLayoutVars>
      </dgm:prSet>
      <dgm:spPr/>
    </dgm:pt>
    <dgm:pt modelId="{556232B1-BC49-45DB-BE43-1CDDBF58312B}" type="pres">
      <dgm:prSet presAssocID="{B8EF2A98-C9DE-4477-AB79-37BC259BA7A2}" presName="childNode" presStyleLbl="node1" presStyleIdx="3" presStyleCnt="8">
        <dgm:presLayoutVars>
          <dgm:bulletEnabled val="1"/>
        </dgm:presLayoutVars>
      </dgm:prSet>
      <dgm:spPr/>
    </dgm:pt>
    <dgm:pt modelId="{4A10BDC9-B18B-47CC-B130-E7C1F373FF41}" type="pres">
      <dgm:prSet presAssocID="{9ED8F643-0CFE-49E4-A2BF-1BE47C9867AB}" presName="hSp" presStyleCnt="0"/>
      <dgm:spPr/>
    </dgm:pt>
    <dgm:pt modelId="{79CFA16C-C283-4A28-87FB-97F66FE15249}" type="pres">
      <dgm:prSet presAssocID="{9ED8F643-0CFE-49E4-A2BF-1BE47C9867AB}" presName="vProcSp" presStyleCnt="0"/>
      <dgm:spPr/>
    </dgm:pt>
    <dgm:pt modelId="{E684ADBF-7AA2-484E-B2F7-3783EF71F393}" type="pres">
      <dgm:prSet presAssocID="{9ED8F643-0CFE-49E4-A2BF-1BE47C9867AB}" presName="vSp1" presStyleCnt="0"/>
      <dgm:spPr/>
    </dgm:pt>
    <dgm:pt modelId="{98EC5AE5-8395-4111-9369-0DAF626AD7EE}" type="pres">
      <dgm:prSet presAssocID="{9ED8F643-0CFE-49E4-A2BF-1BE47C9867AB}" presName="simulatedConn" presStyleLbl="solidFgAcc1" presStyleIdx="3" presStyleCnt="7"/>
      <dgm:spPr/>
    </dgm:pt>
    <dgm:pt modelId="{49C3017B-04D6-4121-81DC-EA0ED51D5CDA}" type="pres">
      <dgm:prSet presAssocID="{9ED8F643-0CFE-49E4-A2BF-1BE47C9867AB}" presName="vSp2" presStyleCnt="0"/>
      <dgm:spPr/>
    </dgm:pt>
    <dgm:pt modelId="{49DA6B51-7310-4BA5-8F50-4B60D95EFB75}" type="pres">
      <dgm:prSet presAssocID="{9ED8F643-0CFE-49E4-A2BF-1BE47C9867AB}" presName="sibTrans" presStyleCnt="0"/>
      <dgm:spPr/>
    </dgm:pt>
    <dgm:pt modelId="{3DCAC881-9753-46E9-86DB-A2D0F20C7CBD}" type="pres">
      <dgm:prSet presAssocID="{259BDDFC-9350-4668-8A57-6B3906D10B76}" presName="compositeNode" presStyleCnt="0">
        <dgm:presLayoutVars>
          <dgm:bulletEnabled val="1"/>
        </dgm:presLayoutVars>
      </dgm:prSet>
      <dgm:spPr/>
    </dgm:pt>
    <dgm:pt modelId="{89A2951F-597C-4E92-855F-7D908DA68272}" type="pres">
      <dgm:prSet presAssocID="{259BDDFC-9350-4668-8A57-6B3906D10B76}" presName="bgRect" presStyleLbl="node1" presStyleIdx="4" presStyleCnt="8"/>
      <dgm:spPr/>
    </dgm:pt>
    <dgm:pt modelId="{D26AD2B2-4770-45A1-B9D7-C62A82D34E34}" type="pres">
      <dgm:prSet presAssocID="{259BDDFC-9350-4668-8A57-6B3906D10B76}" presName="parentNode" presStyleLbl="node1" presStyleIdx="4" presStyleCnt="8">
        <dgm:presLayoutVars>
          <dgm:chMax val="0"/>
          <dgm:bulletEnabled val="1"/>
        </dgm:presLayoutVars>
      </dgm:prSet>
      <dgm:spPr/>
    </dgm:pt>
    <dgm:pt modelId="{E0C90F4D-320C-41F0-A85D-1912C8186F20}" type="pres">
      <dgm:prSet presAssocID="{259BDDFC-9350-4668-8A57-6B3906D10B76}" presName="childNode" presStyleLbl="node1" presStyleIdx="4" presStyleCnt="8">
        <dgm:presLayoutVars>
          <dgm:bulletEnabled val="1"/>
        </dgm:presLayoutVars>
      </dgm:prSet>
      <dgm:spPr/>
    </dgm:pt>
    <dgm:pt modelId="{8E9D0102-2F6E-4BF4-879B-96C6D72CB9CC}" type="pres">
      <dgm:prSet presAssocID="{EAD50BD4-DBC2-4A37-B441-1CB19BF6D045}" presName="hSp" presStyleCnt="0"/>
      <dgm:spPr/>
    </dgm:pt>
    <dgm:pt modelId="{FE449ABD-B65C-4BE8-9EA7-63779D77C7A7}" type="pres">
      <dgm:prSet presAssocID="{EAD50BD4-DBC2-4A37-B441-1CB19BF6D045}" presName="vProcSp" presStyleCnt="0"/>
      <dgm:spPr/>
    </dgm:pt>
    <dgm:pt modelId="{AC5FEEEA-E86B-4665-A7E5-ECC132AC2483}" type="pres">
      <dgm:prSet presAssocID="{EAD50BD4-DBC2-4A37-B441-1CB19BF6D045}" presName="vSp1" presStyleCnt="0"/>
      <dgm:spPr/>
    </dgm:pt>
    <dgm:pt modelId="{081752A7-AF3E-477D-8170-B1EEBEFF6D1F}" type="pres">
      <dgm:prSet presAssocID="{EAD50BD4-DBC2-4A37-B441-1CB19BF6D045}" presName="simulatedConn" presStyleLbl="solidFgAcc1" presStyleIdx="4" presStyleCnt="7"/>
      <dgm:spPr/>
    </dgm:pt>
    <dgm:pt modelId="{D54F5306-7506-4892-8316-7474923A11BD}" type="pres">
      <dgm:prSet presAssocID="{EAD50BD4-DBC2-4A37-B441-1CB19BF6D045}" presName="vSp2" presStyleCnt="0"/>
      <dgm:spPr/>
    </dgm:pt>
    <dgm:pt modelId="{666158F7-F09D-4A7B-B189-FD9D3A3CF345}" type="pres">
      <dgm:prSet presAssocID="{EAD50BD4-DBC2-4A37-B441-1CB19BF6D045}" presName="sibTrans" presStyleCnt="0"/>
      <dgm:spPr/>
    </dgm:pt>
    <dgm:pt modelId="{A96056E5-A2CD-4605-BA40-59CD4C0A55C0}" type="pres">
      <dgm:prSet presAssocID="{02B94D32-DEEA-4C79-8E01-1201A8BDE4D1}" presName="compositeNode" presStyleCnt="0">
        <dgm:presLayoutVars>
          <dgm:bulletEnabled val="1"/>
        </dgm:presLayoutVars>
      </dgm:prSet>
      <dgm:spPr/>
    </dgm:pt>
    <dgm:pt modelId="{33D0016E-7B38-4391-A1E1-3AF1A0744C4C}" type="pres">
      <dgm:prSet presAssocID="{02B94D32-DEEA-4C79-8E01-1201A8BDE4D1}" presName="bgRect" presStyleLbl="node1" presStyleIdx="5" presStyleCnt="8"/>
      <dgm:spPr/>
    </dgm:pt>
    <dgm:pt modelId="{F73058E4-11B3-4339-88FD-4D75E15F9026}" type="pres">
      <dgm:prSet presAssocID="{02B94D32-DEEA-4C79-8E01-1201A8BDE4D1}" presName="parentNode" presStyleLbl="node1" presStyleIdx="5" presStyleCnt="8">
        <dgm:presLayoutVars>
          <dgm:chMax val="0"/>
          <dgm:bulletEnabled val="1"/>
        </dgm:presLayoutVars>
      </dgm:prSet>
      <dgm:spPr/>
    </dgm:pt>
    <dgm:pt modelId="{0F93D4BC-DB62-4A4C-A145-F0276749176A}" type="pres">
      <dgm:prSet presAssocID="{02B94D32-DEEA-4C79-8E01-1201A8BDE4D1}" presName="childNode" presStyleLbl="node1" presStyleIdx="5" presStyleCnt="8">
        <dgm:presLayoutVars>
          <dgm:bulletEnabled val="1"/>
        </dgm:presLayoutVars>
      </dgm:prSet>
      <dgm:spPr/>
    </dgm:pt>
    <dgm:pt modelId="{C31B3CD1-AB82-4E81-82D1-AD3BC1826D57}" type="pres">
      <dgm:prSet presAssocID="{82B299C2-368B-4BF1-BAF4-561B1C819520}" presName="hSp" presStyleCnt="0"/>
      <dgm:spPr/>
    </dgm:pt>
    <dgm:pt modelId="{A70DA184-5CC5-4DA8-BD0F-A36FDCE27CDD}" type="pres">
      <dgm:prSet presAssocID="{82B299C2-368B-4BF1-BAF4-561B1C819520}" presName="vProcSp" presStyleCnt="0"/>
      <dgm:spPr/>
    </dgm:pt>
    <dgm:pt modelId="{E4871801-526F-4B8D-B2DD-2A2D1D396F12}" type="pres">
      <dgm:prSet presAssocID="{82B299C2-368B-4BF1-BAF4-561B1C819520}" presName="vSp1" presStyleCnt="0"/>
      <dgm:spPr/>
    </dgm:pt>
    <dgm:pt modelId="{7FE6D93B-7C54-4FF3-A5DF-911BA6559A09}" type="pres">
      <dgm:prSet presAssocID="{82B299C2-368B-4BF1-BAF4-561B1C819520}" presName="simulatedConn" presStyleLbl="solidFgAcc1" presStyleIdx="5" presStyleCnt="7"/>
      <dgm:spPr/>
    </dgm:pt>
    <dgm:pt modelId="{E4CE3A3E-C46A-404A-814D-8EEF82551BFE}" type="pres">
      <dgm:prSet presAssocID="{82B299C2-368B-4BF1-BAF4-561B1C819520}" presName="vSp2" presStyleCnt="0"/>
      <dgm:spPr/>
    </dgm:pt>
    <dgm:pt modelId="{DD13A8F6-0899-4A84-91A0-97BFDDDCFC81}" type="pres">
      <dgm:prSet presAssocID="{82B299C2-368B-4BF1-BAF4-561B1C819520}" presName="sibTrans" presStyleCnt="0"/>
      <dgm:spPr/>
    </dgm:pt>
    <dgm:pt modelId="{CB3A7064-C668-45FD-953F-757C9FD81EFB}" type="pres">
      <dgm:prSet presAssocID="{E71D1CA5-0EDF-4EF4-BE50-BD66C0487C0C}" presName="compositeNode" presStyleCnt="0">
        <dgm:presLayoutVars>
          <dgm:bulletEnabled val="1"/>
        </dgm:presLayoutVars>
      </dgm:prSet>
      <dgm:spPr/>
    </dgm:pt>
    <dgm:pt modelId="{A09AFD84-9EE0-43D8-B562-64042810BCA5}" type="pres">
      <dgm:prSet presAssocID="{E71D1CA5-0EDF-4EF4-BE50-BD66C0487C0C}" presName="bgRect" presStyleLbl="node1" presStyleIdx="6" presStyleCnt="8"/>
      <dgm:spPr/>
    </dgm:pt>
    <dgm:pt modelId="{38FDA564-761B-4ACE-8E2D-0DF19F72AB84}" type="pres">
      <dgm:prSet presAssocID="{E71D1CA5-0EDF-4EF4-BE50-BD66C0487C0C}" presName="parentNode" presStyleLbl="node1" presStyleIdx="6" presStyleCnt="8">
        <dgm:presLayoutVars>
          <dgm:chMax val="0"/>
          <dgm:bulletEnabled val="1"/>
        </dgm:presLayoutVars>
      </dgm:prSet>
      <dgm:spPr/>
    </dgm:pt>
    <dgm:pt modelId="{CB11C1F2-0ED3-4807-B57B-0047CF137885}" type="pres">
      <dgm:prSet presAssocID="{E71D1CA5-0EDF-4EF4-BE50-BD66C0487C0C}" presName="childNode" presStyleLbl="node1" presStyleIdx="6" presStyleCnt="8">
        <dgm:presLayoutVars>
          <dgm:bulletEnabled val="1"/>
        </dgm:presLayoutVars>
      </dgm:prSet>
      <dgm:spPr/>
    </dgm:pt>
    <dgm:pt modelId="{52EA3A75-DB38-403F-81DA-E3C853D28C14}" type="pres">
      <dgm:prSet presAssocID="{0151ADD1-B336-40D2-9AE6-4EC8B07725AC}" presName="hSp" presStyleCnt="0"/>
      <dgm:spPr/>
    </dgm:pt>
    <dgm:pt modelId="{95FAD940-7E7B-43D8-A1F6-F69B7154E79E}" type="pres">
      <dgm:prSet presAssocID="{0151ADD1-B336-40D2-9AE6-4EC8B07725AC}" presName="vProcSp" presStyleCnt="0"/>
      <dgm:spPr/>
    </dgm:pt>
    <dgm:pt modelId="{1AC5F59A-73B4-41A7-A34E-AE32DD92FAD7}" type="pres">
      <dgm:prSet presAssocID="{0151ADD1-B336-40D2-9AE6-4EC8B07725AC}" presName="vSp1" presStyleCnt="0"/>
      <dgm:spPr/>
    </dgm:pt>
    <dgm:pt modelId="{37D31B51-FBFE-4159-9044-BF33FA96225E}" type="pres">
      <dgm:prSet presAssocID="{0151ADD1-B336-40D2-9AE6-4EC8B07725AC}" presName="simulatedConn" presStyleLbl="solidFgAcc1" presStyleIdx="6" presStyleCnt="7"/>
      <dgm:spPr/>
    </dgm:pt>
    <dgm:pt modelId="{E2AD9199-A754-49FC-B884-143225CB265F}" type="pres">
      <dgm:prSet presAssocID="{0151ADD1-B336-40D2-9AE6-4EC8B07725AC}" presName="vSp2" presStyleCnt="0"/>
      <dgm:spPr/>
    </dgm:pt>
    <dgm:pt modelId="{1D71459E-2720-4BEC-874E-622369CE6453}" type="pres">
      <dgm:prSet presAssocID="{0151ADD1-B336-40D2-9AE6-4EC8B07725AC}" presName="sibTrans" presStyleCnt="0"/>
      <dgm:spPr/>
    </dgm:pt>
    <dgm:pt modelId="{5726179E-9F2D-47E0-BE28-347FD6FC2050}" type="pres">
      <dgm:prSet presAssocID="{01AF806C-E1D7-4EE8-AD6D-02F5E33489B2}" presName="compositeNode" presStyleCnt="0">
        <dgm:presLayoutVars>
          <dgm:bulletEnabled val="1"/>
        </dgm:presLayoutVars>
      </dgm:prSet>
      <dgm:spPr/>
    </dgm:pt>
    <dgm:pt modelId="{F389AE3F-4466-4A08-A813-F775568D5B6E}" type="pres">
      <dgm:prSet presAssocID="{01AF806C-E1D7-4EE8-AD6D-02F5E33489B2}" presName="bgRect" presStyleLbl="node1" presStyleIdx="7" presStyleCnt="8"/>
      <dgm:spPr/>
    </dgm:pt>
    <dgm:pt modelId="{5650D474-E145-4339-8133-0204288967D7}" type="pres">
      <dgm:prSet presAssocID="{01AF806C-E1D7-4EE8-AD6D-02F5E33489B2}" presName="parentNode" presStyleLbl="node1" presStyleIdx="7" presStyleCnt="8">
        <dgm:presLayoutVars>
          <dgm:chMax val="0"/>
          <dgm:bulletEnabled val="1"/>
        </dgm:presLayoutVars>
      </dgm:prSet>
      <dgm:spPr/>
    </dgm:pt>
    <dgm:pt modelId="{EC17F69B-ABA0-48E6-8480-201905EF4FD2}" type="pres">
      <dgm:prSet presAssocID="{01AF806C-E1D7-4EE8-AD6D-02F5E33489B2}" presName="childNode" presStyleLbl="node1" presStyleIdx="7" presStyleCnt="8">
        <dgm:presLayoutVars>
          <dgm:bulletEnabled val="1"/>
        </dgm:presLayoutVars>
      </dgm:prSet>
      <dgm:spPr/>
    </dgm:pt>
  </dgm:ptLst>
  <dgm:cxnLst>
    <dgm:cxn modelId="{E0F6D806-5D84-4E43-B697-94D2561FF7A9}" srcId="{E71D1CA5-0EDF-4EF4-BE50-BD66C0487C0C}" destId="{22A66F9A-FDE0-4875-A571-9A20DCB13749}" srcOrd="0" destOrd="0" parTransId="{4E761D62-37B1-4F3B-9917-E5BB5083A10D}" sibTransId="{CA6C68E5-83C5-4AC7-80CC-C30A2D378F5D}"/>
    <dgm:cxn modelId="{FA2EC20B-E069-4E93-88A6-EAD5FB81E332}" type="presOf" srcId="{AD125BBE-D335-4FBA-9CBB-A7A3FC1AC242}" destId="{EFC3EAA7-0E20-4891-BF95-2E1F8AD5490F}" srcOrd="0" destOrd="0" presId="urn:microsoft.com/office/officeart/2005/8/layout/hProcess7"/>
    <dgm:cxn modelId="{5C5FB30F-8B7D-4EA9-9D6E-93E1923EC56B}" type="presOf" srcId="{FE2ED0FA-64D8-464A-B4A8-559444897CEB}" destId="{AFCBFC7E-25E0-4AC3-8A0E-FC4D5CD42F36}" srcOrd="0" destOrd="0" presId="urn:microsoft.com/office/officeart/2005/8/layout/hProcess7"/>
    <dgm:cxn modelId="{68781613-D6A8-4B30-BAA4-65D0D6C6C31B}" srcId="{FE2ED0FA-64D8-464A-B4A8-559444897CEB}" destId="{B53D65AE-A9C7-4BF7-A5B5-81F7668C9A03}" srcOrd="0" destOrd="0" parTransId="{13A76A74-D1C5-4506-9BFF-33CFCD42F1AD}" sibTransId="{91CFD2AF-3B5A-4F5E-925A-FC1AD20245FC}"/>
    <dgm:cxn modelId="{563A7B14-BEA6-4EDB-AFFF-2DFD6BC62915}" srcId="{63D07367-EE83-4598-BF50-321C1F21D088}" destId="{A1E81152-BF0D-4AD9-B7DD-1A7C71FD577E}" srcOrd="0" destOrd="0" parTransId="{FED36C56-A6F6-42BD-857B-05D755C989AF}" sibTransId="{1791106C-BB60-4000-8262-65913B662C79}"/>
    <dgm:cxn modelId="{8EDF9C14-4EF8-4650-A6E9-086A0CE5B232}" srcId="{01AF806C-E1D7-4EE8-AD6D-02F5E33489B2}" destId="{ED438D6D-C5B4-46F6-877B-5273CE43DF1B}" srcOrd="0" destOrd="0" parTransId="{B04C3DBA-E2C8-4CA9-BB25-51C4D970147A}" sibTransId="{A6362DD4-E922-4A83-9820-3E79ED059CB9}"/>
    <dgm:cxn modelId="{F6933816-DB03-4C65-BD70-E525A987D38B}" srcId="{259BDDFC-9350-4668-8A57-6B3906D10B76}" destId="{A6A75F2A-DCBA-4761-885B-FE0418647564}" srcOrd="0" destOrd="0" parTransId="{B44F0C55-5770-4B9C-AED0-83E16FB7010B}" sibTransId="{88AA217A-70BD-4E44-85BF-E8F850B7B715}"/>
    <dgm:cxn modelId="{D8842E1A-0887-42E9-8585-D9BD764EE6F3}" type="presOf" srcId="{01AF806C-E1D7-4EE8-AD6D-02F5E33489B2}" destId="{F389AE3F-4466-4A08-A813-F775568D5B6E}" srcOrd="0" destOrd="0" presId="urn:microsoft.com/office/officeart/2005/8/layout/hProcess7"/>
    <dgm:cxn modelId="{341BE721-BAD1-40FF-9655-7F0F355C2C69}" type="presOf" srcId="{ED438D6D-C5B4-46F6-877B-5273CE43DF1B}" destId="{EC17F69B-ABA0-48E6-8480-201905EF4FD2}" srcOrd="0" destOrd="0" presId="urn:microsoft.com/office/officeart/2005/8/layout/hProcess7"/>
    <dgm:cxn modelId="{80D26E2B-4A27-461C-8E0E-8CFB6F3CD2C1}" srcId="{AD125BBE-D335-4FBA-9CBB-A7A3FC1AC242}" destId="{63D07367-EE83-4598-BF50-321C1F21D088}" srcOrd="0" destOrd="0" parTransId="{64920C1D-CE04-4D50-9E5A-924523B4252A}" sibTransId="{A9D0F1C4-E3A1-4DE6-AEFF-77DF0AE6284E}"/>
    <dgm:cxn modelId="{27A7B32B-D850-469B-B150-36A0F525227C}" type="presOf" srcId="{63D07367-EE83-4598-BF50-321C1F21D088}" destId="{3D342F14-8F87-4171-9AFD-BCF3F31C3517}" srcOrd="1" destOrd="0" presId="urn:microsoft.com/office/officeart/2005/8/layout/hProcess7"/>
    <dgm:cxn modelId="{9B584963-47C7-4648-97CC-1606A76BA545}" type="presOf" srcId="{259BDDFC-9350-4668-8A57-6B3906D10B76}" destId="{89A2951F-597C-4E92-855F-7D908DA68272}" srcOrd="0" destOrd="0" presId="urn:microsoft.com/office/officeart/2005/8/layout/hProcess7"/>
    <dgm:cxn modelId="{25641448-B95D-4118-8BB8-A7712505EC03}" srcId="{02B94D32-DEEA-4C79-8E01-1201A8BDE4D1}" destId="{144C7E06-03D4-45B7-BE15-EA4230564D0E}" srcOrd="0" destOrd="0" parTransId="{04F970DA-BE5C-41A9-BC33-6AC0B31B739A}" sibTransId="{22995C0B-42DE-48EB-8632-9003631C9543}"/>
    <dgm:cxn modelId="{471D6268-9026-406E-97BD-CCBB47C937EE}" type="presOf" srcId="{22A66F9A-FDE0-4875-A571-9A20DCB13749}" destId="{CB11C1F2-0ED3-4807-B57B-0047CF137885}" srcOrd="0" destOrd="0" presId="urn:microsoft.com/office/officeart/2005/8/layout/hProcess7"/>
    <dgm:cxn modelId="{5CD1AB6A-A81E-4134-A279-8DC312B47481}" type="presOf" srcId="{259BDDFC-9350-4668-8A57-6B3906D10B76}" destId="{D26AD2B2-4770-45A1-B9D7-C62A82D34E34}" srcOrd="1" destOrd="0" presId="urn:microsoft.com/office/officeart/2005/8/layout/hProcess7"/>
    <dgm:cxn modelId="{D6D9C850-326F-40E4-9D85-13E0C7598379}" type="presOf" srcId="{FAD6CCE1-7933-43B5-8ED7-A9DE1433501D}" destId="{A5381C51-460A-4518-92B3-08CC2532E398}" srcOrd="0" destOrd="0" presId="urn:microsoft.com/office/officeart/2005/8/layout/hProcess7"/>
    <dgm:cxn modelId="{3DB0F952-2972-46FD-81D8-281C985EAC1B}" type="presOf" srcId="{E71D1CA5-0EDF-4EF4-BE50-BD66C0487C0C}" destId="{A09AFD84-9EE0-43D8-B562-64042810BCA5}" srcOrd="0" destOrd="0" presId="urn:microsoft.com/office/officeart/2005/8/layout/hProcess7"/>
    <dgm:cxn modelId="{D6E03957-CFFB-4817-8577-0E38B974E02A}" type="presOf" srcId="{FAD6CCE1-7933-43B5-8ED7-A9DE1433501D}" destId="{1E5C1D72-1856-4790-B6A7-400A33787C03}" srcOrd="1" destOrd="0" presId="urn:microsoft.com/office/officeart/2005/8/layout/hProcess7"/>
    <dgm:cxn modelId="{4D952658-1AA7-4880-9289-9483F175F3F0}" type="presOf" srcId="{E71D1CA5-0EDF-4EF4-BE50-BD66C0487C0C}" destId="{38FDA564-761B-4ACE-8E2D-0DF19F72AB84}" srcOrd="1" destOrd="0" presId="urn:microsoft.com/office/officeart/2005/8/layout/hProcess7"/>
    <dgm:cxn modelId="{37BBB659-85D2-480C-88B1-457134A7C38B}" type="presOf" srcId="{FE2ED0FA-64D8-464A-B4A8-559444897CEB}" destId="{E2E15D84-5538-420E-9761-6036C9936AEF}" srcOrd="1" destOrd="0" presId="urn:microsoft.com/office/officeart/2005/8/layout/hProcess7"/>
    <dgm:cxn modelId="{BBC18C80-020A-43BC-BCE4-1E621FA5BD36}" type="presOf" srcId="{63D07367-EE83-4598-BF50-321C1F21D088}" destId="{481ED34A-FB42-4791-832C-306D25F86B83}" srcOrd="0" destOrd="0" presId="urn:microsoft.com/office/officeart/2005/8/layout/hProcess7"/>
    <dgm:cxn modelId="{E3A34482-62D4-4A87-9D52-F7BBDD5C5CA3}" type="presOf" srcId="{02B94D32-DEEA-4C79-8E01-1201A8BDE4D1}" destId="{F73058E4-11B3-4339-88FD-4D75E15F9026}" srcOrd="1" destOrd="0" presId="urn:microsoft.com/office/officeart/2005/8/layout/hProcess7"/>
    <dgm:cxn modelId="{CA45C884-98B6-4D7B-987C-F4253E525ACF}" srcId="{AD125BBE-D335-4FBA-9CBB-A7A3FC1AC242}" destId="{B8EF2A98-C9DE-4477-AB79-37BC259BA7A2}" srcOrd="3" destOrd="0" parTransId="{155EDC0C-6C0C-4D5C-BE7E-0EF183ED259E}" sibTransId="{9ED8F643-0CFE-49E4-A2BF-1BE47C9867AB}"/>
    <dgm:cxn modelId="{E945CB86-1FCD-4B5B-A99B-F42AD08A3E31}" srcId="{B8EF2A98-C9DE-4477-AB79-37BC259BA7A2}" destId="{960956CD-8EF3-4114-8D54-355D9B953D90}" srcOrd="0" destOrd="0" parTransId="{1BC74E7F-BB17-4D8A-9F80-D0F897218C9A}" sibTransId="{3A7A5760-A41A-424D-9903-6F1335509A57}"/>
    <dgm:cxn modelId="{72922D8C-BFF0-4C77-BF18-D3EACDAAD47F}" srcId="{AD125BBE-D335-4FBA-9CBB-A7A3FC1AC242}" destId="{E71D1CA5-0EDF-4EF4-BE50-BD66C0487C0C}" srcOrd="6" destOrd="0" parTransId="{E30864CC-E2FF-4A86-B713-C84F44CC2F9A}" sibTransId="{0151ADD1-B336-40D2-9AE6-4EC8B07725AC}"/>
    <dgm:cxn modelId="{DC78E192-C30E-408C-AC95-6120963D8D0D}" type="presOf" srcId="{A1E81152-BF0D-4AD9-B7DD-1A7C71FD577E}" destId="{CE1FF248-920D-4423-9A97-DDB50EBCAAA4}" srcOrd="0" destOrd="0" presId="urn:microsoft.com/office/officeart/2005/8/layout/hProcess7"/>
    <dgm:cxn modelId="{B7C8539B-0C7B-479B-8087-6670A47B1172}" type="presOf" srcId="{01AF806C-E1D7-4EE8-AD6D-02F5E33489B2}" destId="{5650D474-E145-4339-8133-0204288967D7}" srcOrd="1" destOrd="0" presId="urn:microsoft.com/office/officeart/2005/8/layout/hProcess7"/>
    <dgm:cxn modelId="{CD953EA0-FFD4-41BB-A64D-80857BE06DBB}" type="presOf" srcId="{B8EF2A98-C9DE-4477-AB79-37BC259BA7A2}" destId="{2EDAA5A6-1C16-497C-8590-CAD5E922057A}" srcOrd="1" destOrd="0" presId="urn:microsoft.com/office/officeart/2005/8/layout/hProcess7"/>
    <dgm:cxn modelId="{1F7FB1A1-7E22-43C9-A54C-EA72634DB3A6}" type="presOf" srcId="{A6A75F2A-DCBA-4761-885B-FE0418647564}" destId="{E0C90F4D-320C-41F0-A85D-1912C8186F20}" srcOrd="0" destOrd="0" presId="urn:microsoft.com/office/officeart/2005/8/layout/hProcess7"/>
    <dgm:cxn modelId="{DDCB28A3-5901-4DED-8034-4678480F51EB}" type="presOf" srcId="{960956CD-8EF3-4114-8D54-355D9B953D90}" destId="{556232B1-BC49-45DB-BE43-1CDDBF58312B}" srcOrd="0" destOrd="0" presId="urn:microsoft.com/office/officeart/2005/8/layout/hProcess7"/>
    <dgm:cxn modelId="{D93F92A5-3590-42D8-A23F-688B301A01B8}" srcId="{AD125BBE-D335-4FBA-9CBB-A7A3FC1AC242}" destId="{02B94D32-DEEA-4C79-8E01-1201A8BDE4D1}" srcOrd="5" destOrd="0" parTransId="{E5344DF5-94C7-4BA6-BD57-B087887B0B4A}" sibTransId="{82B299C2-368B-4BF1-BAF4-561B1C819520}"/>
    <dgm:cxn modelId="{7B507FA9-C0AD-49E0-A940-78052FBD67D3}" type="presOf" srcId="{B53D65AE-A9C7-4BF7-A5B5-81F7668C9A03}" destId="{E19BEAA1-6EF4-4258-A2D2-E4F88A84E773}" srcOrd="0" destOrd="0" presId="urn:microsoft.com/office/officeart/2005/8/layout/hProcess7"/>
    <dgm:cxn modelId="{392DA4AC-A000-4569-9F4C-16FBE9A686F0}" type="presOf" srcId="{02B94D32-DEEA-4C79-8E01-1201A8BDE4D1}" destId="{33D0016E-7B38-4391-A1E1-3AF1A0744C4C}" srcOrd="0" destOrd="0" presId="urn:microsoft.com/office/officeart/2005/8/layout/hProcess7"/>
    <dgm:cxn modelId="{A88CD8AD-24B7-4399-B365-D8B24263D505}" type="presOf" srcId="{B8EF2A98-C9DE-4477-AB79-37BC259BA7A2}" destId="{12733D8D-7AA1-414B-8387-0BB1BB0C6E08}" srcOrd="0" destOrd="0" presId="urn:microsoft.com/office/officeart/2005/8/layout/hProcess7"/>
    <dgm:cxn modelId="{6EE3E7AF-8206-4247-9218-A04E9CD94632}" srcId="{AD125BBE-D335-4FBA-9CBB-A7A3FC1AC242}" destId="{01AF806C-E1D7-4EE8-AD6D-02F5E33489B2}" srcOrd="7" destOrd="0" parTransId="{3DE4C1FD-8617-4B2E-9E2D-C5CFF154B017}" sibTransId="{C2FC97CE-DAA6-488F-87A4-0E7813C6E906}"/>
    <dgm:cxn modelId="{B667A1B5-7B22-44F7-AD0A-301560BE07CD}" type="presOf" srcId="{144C7E06-03D4-45B7-BE15-EA4230564D0E}" destId="{0F93D4BC-DB62-4A4C-A145-F0276749176A}" srcOrd="0" destOrd="0" presId="urn:microsoft.com/office/officeart/2005/8/layout/hProcess7"/>
    <dgm:cxn modelId="{C417D9B9-498F-46CE-ADD3-A032FC052A45}" srcId="{AD125BBE-D335-4FBA-9CBB-A7A3FC1AC242}" destId="{FAD6CCE1-7933-43B5-8ED7-A9DE1433501D}" srcOrd="1" destOrd="0" parTransId="{4D68AEE6-C376-4E0C-A662-84034AD37C7E}" sibTransId="{DE6A1467-7AF9-462B-970B-DDE127996C20}"/>
    <dgm:cxn modelId="{079646BD-8F69-4DBA-BB49-065F93E6EA9D}" srcId="{AD125BBE-D335-4FBA-9CBB-A7A3FC1AC242}" destId="{259BDDFC-9350-4668-8A57-6B3906D10B76}" srcOrd="4" destOrd="0" parTransId="{E3E39FEE-72F4-4349-9478-D8478323BDB1}" sibTransId="{EAD50BD4-DBC2-4A37-B441-1CB19BF6D045}"/>
    <dgm:cxn modelId="{AB56CACE-96EF-47B9-AEF8-53E05C626080}" srcId="{AD125BBE-D335-4FBA-9CBB-A7A3FC1AC242}" destId="{FE2ED0FA-64D8-464A-B4A8-559444897CEB}" srcOrd="2" destOrd="0" parTransId="{0FF20F7B-8E3F-446D-A8DB-6C14FCC82153}" sibTransId="{8A032875-3406-4607-98A3-9A43B1A41EE8}"/>
    <dgm:cxn modelId="{624FFBDD-72CC-42C6-BD9E-F4E2742337EE}" srcId="{FAD6CCE1-7933-43B5-8ED7-A9DE1433501D}" destId="{77259E51-94FA-4816-BFA1-E584176F7D13}" srcOrd="0" destOrd="0" parTransId="{07CD974C-0828-4A47-AF03-BC97603A172F}" sibTransId="{4F232007-C4AC-4BE2-A78A-87902170A6E3}"/>
    <dgm:cxn modelId="{A94F0FFD-162D-4C59-8C81-DB6ED8D69F90}" type="presOf" srcId="{77259E51-94FA-4816-BFA1-E584176F7D13}" destId="{9A4AE64F-A4E3-466F-940F-6DE7998B1993}" srcOrd="0" destOrd="0" presId="urn:microsoft.com/office/officeart/2005/8/layout/hProcess7"/>
    <dgm:cxn modelId="{2259CF65-2376-49AD-9B5A-A84DDD2D73C4}" type="presParOf" srcId="{EFC3EAA7-0E20-4891-BF95-2E1F8AD5490F}" destId="{26B08172-5F44-448D-A099-6FBBE4116705}" srcOrd="0" destOrd="0" presId="urn:microsoft.com/office/officeart/2005/8/layout/hProcess7"/>
    <dgm:cxn modelId="{15DBAB76-160B-4C8B-B158-C67A6E01AEA6}" type="presParOf" srcId="{26B08172-5F44-448D-A099-6FBBE4116705}" destId="{481ED34A-FB42-4791-832C-306D25F86B83}" srcOrd="0" destOrd="0" presId="urn:microsoft.com/office/officeart/2005/8/layout/hProcess7"/>
    <dgm:cxn modelId="{2C56217C-12A7-45BC-8488-A7CDF1F94FF4}" type="presParOf" srcId="{26B08172-5F44-448D-A099-6FBBE4116705}" destId="{3D342F14-8F87-4171-9AFD-BCF3F31C3517}" srcOrd="1" destOrd="0" presId="urn:microsoft.com/office/officeart/2005/8/layout/hProcess7"/>
    <dgm:cxn modelId="{25B8C068-4FF4-4ABE-83BF-B77C20DB0D09}" type="presParOf" srcId="{26B08172-5F44-448D-A099-6FBBE4116705}" destId="{CE1FF248-920D-4423-9A97-DDB50EBCAAA4}" srcOrd="2" destOrd="0" presId="urn:microsoft.com/office/officeart/2005/8/layout/hProcess7"/>
    <dgm:cxn modelId="{90AD13A5-8ED2-4191-8B5E-C21CB80264B7}" type="presParOf" srcId="{EFC3EAA7-0E20-4891-BF95-2E1F8AD5490F}" destId="{F9922A21-2901-408C-9AAB-86D4903A20E1}" srcOrd="1" destOrd="0" presId="urn:microsoft.com/office/officeart/2005/8/layout/hProcess7"/>
    <dgm:cxn modelId="{FC923DCC-5543-401F-94F8-545BFF5BA0B3}" type="presParOf" srcId="{EFC3EAA7-0E20-4891-BF95-2E1F8AD5490F}" destId="{EC3B28F4-D350-4A2D-8830-BBFB78A5B167}" srcOrd="2" destOrd="0" presId="urn:microsoft.com/office/officeart/2005/8/layout/hProcess7"/>
    <dgm:cxn modelId="{FE00AE18-FAD6-401D-8A57-AA25C7BB9098}" type="presParOf" srcId="{EC3B28F4-D350-4A2D-8830-BBFB78A5B167}" destId="{D8C90BD6-B1C5-46AA-BE31-881E264331F3}" srcOrd="0" destOrd="0" presId="urn:microsoft.com/office/officeart/2005/8/layout/hProcess7"/>
    <dgm:cxn modelId="{063CB261-25B4-4ED8-9356-1F3D3C78486D}" type="presParOf" srcId="{EC3B28F4-D350-4A2D-8830-BBFB78A5B167}" destId="{8159F9CE-E531-4EDC-92A0-6B8495D951E2}" srcOrd="1" destOrd="0" presId="urn:microsoft.com/office/officeart/2005/8/layout/hProcess7"/>
    <dgm:cxn modelId="{1064D32A-ACBA-4F7B-960D-6C8834C0AB06}" type="presParOf" srcId="{EC3B28F4-D350-4A2D-8830-BBFB78A5B167}" destId="{2D3C71B6-51F0-4297-A19D-0E8542D3EA87}" srcOrd="2" destOrd="0" presId="urn:microsoft.com/office/officeart/2005/8/layout/hProcess7"/>
    <dgm:cxn modelId="{920BB16A-C756-4A87-A57E-E40FE3767E63}" type="presParOf" srcId="{EFC3EAA7-0E20-4891-BF95-2E1F8AD5490F}" destId="{76B9CEF5-E2DB-4715-814B-940A3E58950C}" srcOrd="3" destOrd="0" presId="urn:microsoft.com/office/officeart/2005/8/layout/hProcess7"/>
    <dgm:cxn modelId="{96E8AC27-BF7C-4945-8CA5-366136965A29}" type="presParOf" srcId="{EFC3EAA7-0E20-4891-BF95-2E1F8AD5490F}" destId="{2A972414-2409-4F87-8F8B-2628176A48C9}" srcOrd="4" destOrd="0" presId="urn:microsoft.com/office/officeart/2005/8/layout/hProcess7"/>
    <dgm:cxn modelId="{C40B2ADB-9A48-45A5-9249-507A94E7AC7B}" type="presParOf" srcId="{2A972414-2409-4F87-8F8B-2628176A48C9}" destId="{A5381C51-460A-4518-92B3-08CC2532E398}" srcOrd="0" destOrd="0" presId="urn:microsoft.com/office/officeart/2005/8/layout/hProcess7"/>
    <dgm:cxn modelId="{26397CF2-48FA-4B03-AEC1-988A8008A5F2}" type="presParOf" srcId="{2A972414-2409-4F87-8F8B-2628176A48C9}" destId="{1E5C1D72-1856-4790-B6A7-400A33787C03}" srcOrd="1" destOrd="0" presId="urn:microsoft.com/office/officeart/2005/8/layout/hProcess7"/>
    <dgm:cxn modelId="{A701EEF5-8DD3-44E8-A69C-B3E2C3611C18}" type="presParOf" srcId="{2A972414-2409-4F87-8F8B-2628176A48C9}" destId="{9A4AE64F-A4E3-466F-940F-6DE7998B1993}" srcOrd="2" destOrd="0" presId="urn:microsoft.com/office/officeart/2005/8/layout/hProcess7"/>
    <dgm:cxn modelId="{C0F2504B-4E36-497D-B976-3A2B438F6C62}" type="presParOf" srcId="{EFC3EAA7-0E20-4891-BF95-2E1F8AD5490F}" destId="{AB7C7CA8-6F22-4F26-B643-95BA93096E2E}" srcOrd="5" destOrd="0" presId="urn:microsoft.com/office/officeart/2005/8/layout/hProcess7"/>
    <dgm:cxn modelId="{BB16FB61-3E04-4BDD-84C2-37B258ADD6D9}" type="presParOf" srcId="{EFC3EAA7-0E20-4891-BF95-2E1F8AD5490F}" destId="{D55AD210-0D96-4595-9747-2046DC80F718}" srcOrd="6" destOrd="0" presId="urn:microsoft.com/office/officeart/2005/8/layout/hProcess7"/>
    <dgm:cxn modelId="{30B86B60-D735-4A73-9D8D-DF9B23D1446D}" type="presParOf" srcId="{D55AD210-0D96-4595-9747-2046DC80F718}" destId="{DFEDA8C6-94C4-453C-A9FD-EFF3002AFF76}" srcOrd="0" destOrd="0" presId="urn:microsoft.com/office/officeart/2005/8/layout/hProcess7"/>
    <dgm:cxn modelId="{F7903529-EA18-487C-AA59-ABE3FB1354B7}" type="presParOf" srcId="{D55AD210-0D96-4595-9747-2046DC80F718}" destId="{A53F5625-F7DE-4DCB-A777-CDF15E64F2ED}" srcOrd="1" destOrd="0" presId="urn:microsoft.com/office/officeart/2005/8/layout/hProcess7"/>
    <dgm:cxn modelId="{BE3CFF2E-DB2A-4041-965D-23AD7E9D6D84}" type="presParOf" srcId="{D55AD210-0D96-4595-9747-2046DC80F718}" destId="{FBCFA2D1-9D64-4BA2-A14A-D70EC6C7173F}" srcOrd="2" destOrd="0" presId="urn:microsoft.com/office/officeart/2005/8/layout/hProcess7"/>
    <dgm:cxn modelId="{1810979B-C011-4E73-ABFD-9B04811787F1}" type="presParOf" srcId="{EFC3EAA7-0E20-4891-BF95-2E1F8AD5490F}" destId="{3EEBBCDE-3703-4CEA-8009-9A833ED6C806}" srcOrd="7" destOrd="0" presId="urn:microsoft.com/office/officeart/2005/8/layout/hProcess7"/>
    <dgm:cxn modelId="{2BAB8872-1C94-4A3A-8EBE-C5FCC1DA1564}" type="presParOf" srcId="{EFC3EAA7-0E20-4891-BF95-2E1F8AD5490F}" destId="{003C69DE-0D59-4C80-8DE6-40206E00ACF3}" srcOrd="8" destOrd="0" presId="urn:microsoft.com/office/officeart/2005/8/layout/hProcess7"/>
    <dgm:cxn modelId="{4EDD6452-6246-48E5-B82F-3BEA920B563E}" type="presParOf" srcId="{003C69DE-0D59-4C80-8DE6-40206E00ACF3}" destId="{AFCBFC7E-25E0-4AC3-8A0E-FC4D5CD42F36}" srcOrd="0" destOrd="0" presId="urn:microsoft.com/office/officeart/2005/8/layout/hProcess7"/>
    <dgm:cxn modelId="{08D4E768-9342-4BFD-87C4-41D35BB60C24}" type="presParOf" srcId="{003C69DE-0D59-4C80-8DE6-40206E00ACF3}" destId="{E2E15D84-5538-420E-9761-6036C9936AEF}" srcOrd="1" destOrd="0" presId="urn:microsoft.com/office/officeart/2005/8/layout/hProcess7"/>
    <dgm:cxn modelId="{3C111385-3942-4EDE-9042-2F0D09BE2883}" type="presParOf" srcId="{003C69DE-0D59-4C80-8DE6-40206E00ACF3}" destId="{E19BEAA1-6EF4-4258-A2D2-E4F88A84E773}" srcOrd="2" destOrd="0" presId="urn:microsoft.com/office/officeart/2005/8/layout/hProcess7"/>
    <dgm:cxn modelId="{D8D6E903-85BC-498A-96B3-DABFAE250A16}" type="presParOf" srcId="{EFC3EAA7-0E20-4891-BF95-2E1F8AD5490F}" destId="{49564929-6268-403E-9141-2C4C291B90DC}" srcOrd="9" destOrd="0" presId="urn:microsoft.com/office/officeart/2005/8/layout/hProcess7"/>
    <dgm:cxn modelId="{DD6CBF34-BC3B-43C3-8AF6-67DDD6D994BF}" type="presParOf" srcId="{EFC3EAA7-0E20-4891-BF95-2E1F8AD5490F}" destId="{E70E03FC-B1A5-444A-A1E7-A3BC10013A21}" srcOrd="10" destOrd="0" presId="urn:microsoft.com/office/officeart/2005/8/layout/hProcess7"/>
    <dgm:cxn modelId="{2412A5B7-06F1-469A-ACFE-8DC5D6C9CEDB}" type="presParOf" srcId="{E70E03FC-B1A5-444A-A1E7-A3BC10013A21}" destId="{33FA297B-AE41-4A94-B833-78D3FE4419AD}" srcOrd="0" destOrd="0" presId="urn:microsoft.com/office/officeart/2005/8/layout/hProcess7"/>
    <dgm:cxn modelId="{583573D9-C8D3-4877-81B2-8A85E27347D9}" type="presParOf" srcId="{E70E03FC-B1A5-444A-A1E7-A3BC10013A21}" destId="{1FD34BC2-C630-42A0-8E73-1E649C57A9EA}" srcOrd="1" destOrd="0" presId="urn:microsoft.com/office/officeart/2005/8/layout/hProcess7"/>
    <dgm:cxn modelId="{85C0AFF1-F9B5-4F21-BC5C-CEA839C7AAD8}" type="presParOf" srcId="{E70E03FC-B1A5-444A-A1E7-A3BC10013A21}" destId="{3520983C-49EE-438E-85F5-FB224728E824}" srcOrd="2" destOrd="0" presId="urn:microsoft.com/office/officeart/2005/8/layout/hProcess7"/>
    <dgm:cxn modelId="{D6ADF0C0-B308-4C96-AC00-0F2E5147B9EF}" type="presParOf" srcId="{EFC3EAA7-0E20-4891-BF95-2E1F8AD5490F}" destId="{17957E79-2F29-43AB-B0D2-855BE2A325AE}" srcOrd="11" destOrd="0" presId="urn:microsoft.com/office/officeart/2005/8/layout/hProcess7"/>
    <dgm:cxn modelId="{E94CB18C-FD78-481B-A38A-11D29E7DB81C}" type="presParOf" srcId="{EFC3EAA7-0E20-4891-BF95-2E1F8AD5490F}" destId="{6AF47D28-F37A-47D1-B6FE-640CBFA3EBE1}" srcOrd="12" destOrd="0" presId="urn:microsoft.com/office/officeart/2005/8/layout/hProcess7"/>
    <dgm:cxn modelId="{796E1FDC-28EC-491D-8F1C-3942859210B8}" type="presParOf" srcId="{6AF47D28-F37A-47D1-B6FE-640CBFA3EBE1}" destId="{12733D8D-7AA1-414B-8387-0BB1BB0C6E08}" srcOrd="0" destOrd="0" presId="urn:microsoft.com/office/officeart/2005/8/layout/hProcess7"/>
    <dgm:cxn modelId="{60D176ED-0878-4620-A2CD-2C875C878EA7}" type="presParOf" srcId="{6AF47D28-F37A-47D1-B6FE-640CBFA3EBE1}" destId="{2EDAA5A6-1C16-497C-8590-CAD5E922057A}" srcOrd="1" destOrd="0" presId="urn:microsoft.com/office/officeart/2005/8/layout/hProcess7"/>
    <dgm:cxn modelId="{DD479E92-C791-40B0-A459-27A919241853}" type="presParOf" srcId="{6AF47D28-F37A-47D1-B6FE-640CBFA3EBE1}" destId="{556232B1-BC49-45DB-BE43-1CDDBF58312B}" srcOrd="2" destOrd="0" presId="urn:microsoft.com/office/officeart/2005/8/layout/hProcess7"/>
    <dgm:cxn modelId="{0BE98F56-164C-4B0A-947E-A989BCCBC5A6}" type="presParOf" srcId="{EFC3EAA7-0E20-4891-BF95-2E1F8AD5490F}" destId="{4A10BDC9-B18B-47CC-B130-E7C1F373FF41}" srcOrd="13" destOrd="0" presId="urn:microsoft.com/office/officeart/2005/8/layout/hProcess7"/>
    <dgm:cxn modelId="{B8A1DA50-4632-43BF-B195-06FDE33BC3CE}" type="presParOf" srcId="{EFC3EAA7-0E20-4891-BF95-2E1F8AD5490F}" destId="{79CFA16C-C283-4A28-87FB-97F66FE15249}" srcOrd="14" destOrd="0" presId="urn:microsoft.com/office/officeart/2005/8/layout/hProcess7"/>
    <dgm:cxn modelId="{9E0D5BD7-A5E8-4E5D-A24F-24293BDAD7AF}" type="presParOf" srcId="{79CFA16C-C283-4A28-87FB-97F66FE15249}" destId="{E684ADBF-7AA2-484E-B2F7-3783EF71F393}" srcOrd="0" destOrd="0" presId="urn:microsoft.com/office/officeart/2005/8/layout/hProcess7"/>
    <dgm:cxn modelId="{B2649960-D979-40AD-A6C5-4B41FAF5E892}" type="presParOf" srcId="{79CFA16C-C283-4A28-87FB-97F66FE15249}" destId="{98EC5AE5-8395-4111-9369-0DAF626AD7EE}" srcOrd="1" destOrd="0" presId="urn:microsoft.com/office/officeart/2005/8/layout/hProcess7"/>
    <dgm:cxn modelId="{F0F903EB-7713-44D7-B4AF-142A07888694}" type="presParOf" srcId="{79CFA16C-C283-4A28-87FB-97F66FE15249}" destId="{49C3017B-04D6-4121-81DC-EA0ED51D5CDA}" srcOrd="2" destOrd="0" presId="urn:microsoft.com/office/officeart/2005/8/layout/hProcess7"/>
    <dgm:cxn modelId="{B57A55A5-FFC8-4D8B-B809-DF0F178A6011}" type="presParOf" srcId="{EFC3EAA7-0E20-4891-BF95-2E1F8AD5490F}" destId="{49DA6B51-7310-4BA5-8F50-4B60D95EFB75}" srcOrd="15" destOrd="0" presId="urn:microsoft.com/office/officeart/2005/8/layout/hProcess7"/>
    <dgm:cxn modelId="{8080F14B-84BB-4D01-BA9E-74CE49EB9C34}" type="presParOf" srcId="{EFC3EAA7-0E20-4891-BF95-2E1F8AD5490F}" destId="{3DCAC881-9753-46E9-86DB-A2D0F20C7CBD}" srcOrd="16" destOrd="0" presId="urn:microsoft.com/office/officeart/2005/8/layout/hProcess7"/>
    <dgm:cxn modelId="{40C2E473-6E0E-4709-BC35-4E8FB0750D56}" type="presParOf" srcId="{3DCAC881-9753-46E9-86DB-A2D0F20C7CBD}" destId="{89A2951F-597C-4E92-855F-7D908DA68272}" srcOrd="0" destOrd="0" presId="urn:microsoft.com/office/officeart/2005/8/layout/hProcess7"/>
    <dgm:cxn modelId="{20B637D4-BD5F-4B56-9E5B-D4343C4F8A3C}" type="presParOf" srcId="{3DCAC881-9753-46E9-86DB-A2D0F20C7CBD}" destId="{D26AD2B2-4770-45A1-B9D7-C62A82D34E34}" srcOrd="1" destOrd="0" presId="urn:microsoft.com/office/officeart/2005/8/layout/hProcess7"/>
    <dgm:cxn modelId="{CFD880B5-8D03-464E-98E8-83684D6A73C1}" type="presParOf" srcId="{3DCAC881-9753-46E9-86DB-A2D0F20C7CBD}" destId="{E0C90F4D-320C-41F0-A85D-1912C8186F20}" srcOrd="2" destOrd="0" presId="urn:microsoft.com/office/officeart/2005/8/layout/hProcess7"/>
    <dgm:cxn modelId="{E57FE1FA-0132-4BB2-90B7-FA777A84B555}" type="presParOf" srcId="{EFC3EAA7-0E20-4891-BF95-2E1F8AD5490F}" destId="{8E9D0102-2F6E-4BF4-879B-96C6D72CB9CC}" srcOrd="17" destOrd="0" presId="urn:microsoft.com/office/officeart/2005/8/layout/hProcess7"/>
    <dgm:cxn modelId="{7C566B04-2AC7-4A0F-8D61-3DCFEC4F07ED}" type="presParOf" srcId="{EFC3EAA7-0E20-4891-BF95-2E1F8AD5490F}" destId="{FE449ABD-B65C-4BE8-9EA7-63779D77C7A7}" srcOrd="18" destOrd="0" presId="urn:microsoft.com/office/officeart/2005/8/layout/hProcess7"/>
    <dgm:cxn modelId="{C654731F-68C2-4C49-820E-54294DF91F4D}" type="presParOf" srcId="{FE449ABD-B65C-4BE8-9EA7-63779D77C7A7}" destId="{AC5FEEEA-E86B-4665-A7E5-ECC132AC2483}" srcOrd="0" destOrd="0" presId="urn:microsoft.com/office/officeart/2005/8/layout/hProcess7"/>
    <dgm:cxn modelId="{2FD54B55-388E-42EE-9637-BD586A1D7DF3}" type="presParOf" srcId="{FE449ABD-B65C-4BE8-9EA7-63779D77C7A7}" destId="{081752A7-AF3E-477D-8170-B1EEBEFF6D1F}" srcOrd="1" destOrd="0" presId="urn:microsoft.com/office/officeart/2005/8/layout/hProcess7"/>
    <dgm:cxn modelId="{BE15F4EA-F22E-4E0E-8A0B-F4AF01FB151F}" type="presParOf" srcId="{FE449ABD-B65C-4BE8-9EA7-63779D77C7A7}" destId="{D54F5306-7506-4892-8316-7474923A11BD}" srcOrd="2" destOrd="0" presId="urn:microsoft.com/office/officeart/2005/8/layout/hProcess7"/>
    <dgm:cxn modelId="{D64289D2-AE81-4E08-8EA5-4249979F96F8}" type="presParOf" srcId="{EFC3EAA7-0E20-4891-BF95-2E1F8AD5490F}" destId="{666158F7-F09D-4A7B-B189-FD9D3A3CF345}" srcOrd="19" destOrd="0" presId="urn:microsoft.com/office/officeart/2005/8/layout/hProcess7"/>
    <dgm:cxn modelId="{AA401CA5-348C-40BA-8167-4E46BFDCBBC1}" type="presParOf" srcId="{EFC3EAA7-0E20-4891-BF95-2E1F8AD5490F}" destId="{A96056E5-A2CD-4605-BA40-59CD4C0A55C0}" srcOrd="20" destOrd="0" presId="urn:microsoft.com/office/officeart/2005/8/layout/hProcess7"/>
    <dgm:cxn modelId="{9CB5B2A2-7EAC-42F5-9791-D64993889095}" type="presParOf" srcId="{A96056E5-A2CD-4605-BA40-59CD4C0A55C0}" destId="{33D0016E-7B38-4391-A1E1-3AF1A0744C4C}" srcOrd="0" destOrd="0" presId="urn:microsoft.com/office/officeart/2005/8/layout/hProcess7"/>
    <dgm:cxn modelId="{99CC4639-1871-4661-85A3-4536563BBCF5}" type="presParOf" srcId="{A96056E5-A2CD-4605-BA40-59CD4C0A55C0}" destId="{F73058E4-11B3-4339-88FD-4D75E15F9026}" srcOrd="1" destOrd="0" presId="urn:microsoft.com/office/officeart/2005/8/layout/hProcess7"/>
    <dgm:cxn modelId="{FFB252E0-9B6F-4A9C-95EE-4313598884E8}" type="presParOf" srcId="{A96056E5-A2CD-4605-BA40-59CD4C0A55C0}" destId="{0F93D4BC-DB62-4A4C-A145-F0276749176A}" srcOrd="2" destOrd="0" presId="urn:microsoft.com/office/officeart/2005/8/layout/hProcess7"/>
    <dgm:cxn modelId="{01142052-4B34-46F6-90A8-3718B64E0E10}" type="presParOf" srcId="{EFC3EAA7-0E20-4891-BF95-2E1F8AD5490F}" destId="{C31B3CD1-AB82-4E81-82D1-AD3BC1826D57}" srcOrd="21" destOrd="0" presId="urn:microsoft.com/office/officeart/2005/8/layout/hProcess7"/>
    <dgm:cxn modelId="{0E1E148F-40E4-44BD-8B82-C6CF4BCEA018}" type="presParOf" srcId="{EFC3EAA7-0E20-4891-BF95-2E1F8AD5490F}" destId="{A70DA184-5CC5-4DA8-BD0F-A36FDCE27CDD}" srcOrd="22" destOrd="0" presId="urn:microsoft.com/office/officeart/2005/8/layout/hProcess7"/>
    <dgm:cxn modelId="{6D2BFE38-8036-423C-8268-520F5D63DFD5}" type="presParOf" srcId="{A70DA184-5CC5-4DA8-BD0F-A36FDCE27CDD}" destId="{E4871801-526F-4B8D-B2DD-2A2D1D396F12}" srcOrd="0" destOrd="0" presId="urn:microsoft.com/office/officeart/2005/8/layout/hProcess7"/>
    <dgm:cxn modelId="{67687031-3384-42D8-A2F8-20B7FDD435BD}" type="presParOf" srcId="{A70DA184-5CC5-4DA8-BD0F-A36FDCE27CDD}" destId="{7FE6D93B-7C54-4FF3-A5DF-911BA6559A09}" srcOrd="1" destOrd="0" presId="urn:microsoft.com/office/officeart/2005/8/layout/hProcess7"/>
    <dgm:cxn modelId="{75EE2F82-40E5-48A9-B564-9C3772F957CF}" type="presParOf" srcId="{A70DA184-5CC5-4DA8-BD0F-A36FDCE27CDD}" destId="{E4CE3A3E-C46A-404A-814D-8EEF82551BFE}" srcOrd="2" destOrd="0" presId="urn:microsoft.com/office/officeart/2005/8/layout/hProcess7"/>
    <dgm:cxn modelId="{041AE04E-D361-4DE7-B8ED-2D6B86CA3E04}" type="presParOf" srcId="{EFC3EAA7-0E20-4891-BF95-2E1F8AD5490F}" destId="{DD13A8F6-0899-4A84-91A0-97BFDDDCFC81}" srcOrd="23" destOrd="0" presId="urn:microsoft.com/office/officeart/2005/8/layout/hProcess7"/>
    <dgm:cxn modelId="{6CCC93B4-28F0-4A96-8565-514320A5C046}" type="presParOf" srcId="{EFC3EAA7-0E20-4891-BF95-2E1F8AD5490F}" destId="{CB3A7064-C668-45FD-953F-757C9FD81EFB}" srcOrd="24" destOrd="0" presId="urn:microsoft.com/office/officeart/2005/8/layout/hProcess7"/>
    <dgm:cxn modelId="{13AFF3AC-51F5-438E-9288-FA0BB6D49E7D}" type="presParOf" srcId="{CB3A7064-C668-45FD-953F-757C9FD81EFB}" destId="{A09AFD84-9EE0-43D8-B562-64042810BCA5}" srcOrd="0" destOrd="0" presId="urn:microsoft.com/office/officeart/2005/8/layout/hProcess7"/>
    <dgm:cxn modelId="{FA63DF7D-35C5-46BF-9808-8D828BF35B6C}" type="presParOf" srcId="{CB3A7064-C668-45FD-953F-757C9FD81EFB}" destId="{38FDA564-761B-4ACE-8E2D-0DF19F72AB84}" srcOrd="1" destOrd="0" presId="urn:microsoft.com/office/officeart/2005/8/layout/hProcess7"/>
    <dgm:cxn modelId="{ABD32D76-4DE8-493B-9460-10AE158501E7}" type="presParOf" srcId="{CB3A7064-C668-45FD-953F-757C9FD81EFB}" destId="{CB11C1F2-0ED3-4807-B57B-0047CF137885}" srcOrd="2" destOrd="0" presId="urn:microsoft.com/office/officeart/2005/8/layout/hProcess7"/>
    <dgm:cxn modelId="{CD0EB921-DFF3-4DDC-B45A-6DA29AE63321}" type="presParOf" srcId="{EFC3EAA7-0E20-4891-BF95-2E1F8AD5490F}" destId="{52EA3A75-DB38-403F-81DA-E3C853D28C14}" srcOrd="25" destOrd="0" presId="urn:microsoft.com/office/officeart/2005/8/layout/hProcess7"/>
    <dgm:cxn modelId="{368C83C0-40CD-48FE-8621-E85A7B36C1EB}" type="presParOf" srcId="{EFC3EAA7-0E20-4891-BF95-2E1F8AD5490F}" destId="{95FAD940-7E7B-43D8-A1F6-F69B7154E79E}" srcOrd="26" destOrd="0" presId="urn:microsoft.com/office/officeart/2005/8/layout/hProcess7"/>
    <dgm:cxn modelId="{02C195C4-2199-4B83-BF17-0876C9A13E84}" type="presParOf" srcId="{95FAD940-7E7B-43D8-A1F6-F69B7154E79E}" destId="{1AC5F59A-73B4-41A7-A34E-AE32DD92FAD7}" srcOrd="0" destOrd="0" presId="urn:microsoft.com/office/officeart/2005/8/layout/hProcess7"/>
    <dgm:cxn modelId="{E9126C04-0A31-402B-BDB8-D83BD8B3F1D9}" type="presParOf" srcId="{95FAD940-7E7B-43D8-A1F6-F69B7154E79E}" destId="{37D31B51-FBFE-4159-9044-BF33FA96225E}" srcOrd="1" destOrd="0" presId="urn:microsoft.com/office/officeart/2005/8/layout/hProcess7"/>
    <dgm:cxn modelId="{234821C0-F2BE-4F4A-95B9-EB4447E2A4E8}" type="presParOf" srcId="{95FAD940-7E7B-43D8-A1F6-F69B7154E79E}" destId="{E2AD9199-A754-49FC-B884-143225CB265F}" srcOrd="2" destOrd="0" presId="urn:microsoft.com/office/officeart/2005/8/layout/hProcess7"/>
    <dgm:cxn modelId="{5814677A-2381-41AE-94FD-14AAC365B044}" type="presParOf" srcId="{EFC3EAA7-0E20-4891-BF95-2E1F8AD5490F}" destId="{1D71459E-2720-4BEC-874E-622369CE6453}" srcOrd="27" destOrd="0" presId="urn:microsoft.com/office/officeart/2005/8/layout/hProcess7"/>
    <dgm:cxn modelId="{F16444F4-6A12-45BE-9BA6-B6EFBB7D9705}" type="presParOf" srcId="{EFC3EAA7-0E20-4891-BF95-2E1F8AD5490F}" destId="{5726179E-9F2D-47E0-BE28-347FD6FC2050}" srcOrd="28" destOrd="0" presId="urn:microsoft.com/office/officeart/2005/8/layout/hProcess7"/>
    <dgm:cxn modelId="{558CCD49-61A3-456B-8DF0-83B2E104102E}" type="presParOf" srcId="{5726179E-9F2D-47E0-BE28-347FD6FC2050}" destId="{F389AE3F-4466-4A08-A813-F775568D5B6E}" srcOrd="0" destOrd="0" presId="urn:microsoft.com/office/officeart/2005/8/layout/hProcess7"/>
    <dgm:cxn modelId="{7DAD6815-80F2-4F56-A488-B6D75617871C}" type="presParOf" srcId="{5726179E-9F2D-47E0-BE28-347FD6FC2050}" destId="{5650D474-E145-4339-8133-0204288967D7}" srcOrd="1" destOrd="0" presId="urn:microsoft.com/office/officeart/2005/8/layout/hProcess7"/>
    <dgm:cxn modelId="{403F2ACD-DF0F-47EB-BDB9-88AD758AA23B}" type="presParOf" srcId="{5726179E-9F2D-47E0-BE28-347FD6FC2050}" destId="{EC17F69B-ABA0-48E6-8480-201905EF4FD2}" srcOrd="2" destOrd="0" presId="urn:microsoft.com/office/officeart/2005/8/layout/hProcess7"/>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6C48A6-1383-4C54-BA43-73BAB1EC3CD5}"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A38FFC97-1099-4AD0-A4AC-BFF81153B5CC}">
      <dgm:prSet phldrT="[Text]" custT="1"/>
      <dgm:spPr>
        <a:solidFill>
          <a:schemeClr val="accent4">
            <a:lumMod val="60000"/>
            <a:lumOff val="40000"/>
          </a:schemeClr>
        </a:solidFill>
      </dgm:spPr>
      <dgm:t>
        <a:bodyPr/>
        <a:lstStyle/>
        <a:p>
          <a:r>
            <a:rPr lang="en-US" sz="2800" b="1" dirty="0">
              <a:solidFill>
                <a:schemeClr val="tx2">
                  <a:lumMod val="75000"/>
                </a:schemeClr>
              </a:solidFill>
            </a:rPr>
            <a:t>All Medigap Plans Cover</a:t>
          </a:r>
        </a:p>
      </dgm:t>
    </dgm:pt>
    <dgm:pt modelId="{8108C840-F3DA-4F42-82ED-E83D4416E654}" type="parTrans" cxnId="{23FB364C-5B3C-48A8-8773-307A3C5846DF}">
      <dgm:prSet/>
      <dgm:spPr/>
      <dgm:t>
        <a:bodyPr/>
        <a:lstStyle/>
        <a:p>
          <a:endParaRPr lang="en-US"/>
        </a:p>
      </dgm:t>
    </dgm:pt>
    <dgm:pt modelId="{7B399F6E-7C6F-4243-A0B8-D132D55C2F7A}" type="sibTrans" cxnId="{23FB364C-5B3C-48A8-8773-307A3C5846DF}">
      <dgm:prSet/>
      <dgm:spPr/>
      <dgm:t>
        <a:bodyPr/>
        <a:lstStyle/>
        <a:p>
          <a:endParaRPr lang="en-US"/>
        </a:p>
      </dgm:t>
    </dgm:pt>
    <dgm:pt modelId="{273A1BAC-0A48-4F63-B759-D691CC843749}">
      <dgm:prSet phldrT="[Text]" custT="1"/>
      <dgm:spPr>
        <a:solidFill>
          <a:schemeClr val="accent1">
            <a:lumMod val="50000"/>
          </a:schemeClr>
        </a:solidFill>
      </dgm:spPr>
      <dgm:t>
        <a:bodyPr anchor="t"/>
        <a:lstStyle/>
        <a:p>
          <a:pPr algn="l"/>
          <a:r>
            <a:rPr lang="en-US" sz="2400" b="1" dirty="0"/>
            <a:t>Medicare Part A coinsurance and hospital costs </a:t>
          </a:r>
          <a:r>
            <a:rPr lang="en-US" sz="2000" b="1" dirty="0"/>
            <a:t>(up to an additional 365 days after Medicare benefits are used)</a:t>
          </a:r>
        </a:p>
      </dgm:t>
    </dgm:pt>
    <dgm:pt modelId="{DF278298-C569-436B-AAF9-1F04158AE044}" type="parTrans" cxnId="{05DC8A22-F329-4A42-B45B-1E0A9E486A93}">
      <dgm:prSet/>
      <dgm:spPr/>
      <dgm:t>
        <a:bodyPr/>
        <a:lstStyle/>
        <a:p>
          <a:endParaRPr lang="en-US"/>
        </a:p>
      </dgm:t>
    </dgm:pt>
    <dgm:pt modelId="{F4B5E9DC-FF20-425E-AC1C-39C00F6A4DB3}" type="sibTrans" cxnId="{05DC8A22-F329-4A42-B45B-1E0A9E486A93}">
      <dgm:prSet/>
      <dgm:spPr/>
      <dgm:t>
        <a:bodyPr/>
        <a:lstStyle/>
        <a:p>
          <a:endParaRPr lang="en-US"/>
        </a:p>
      </dgm:t>
    </dgm:pt>
    <dgm:pt modelId="{34CBDFE4-5BF3-46C4-A28B-6B5D20FBE1E9}">
      <dgm:prSet phldrT="[Text]" phldr="1"/>
      <dgm:spPr/>
      <dgm:t>
        <a:bodyPr/>
        <a:lstStyle/>
        <a:p>
          <a:endParaRPr lang="en-US" sz="2200" dirty="0"/>
        </a:p>
      </dgm:t>
    </dgm:pt>
    <dgm:pt modelId="{B291E654-481F-4E44-8204-222BA0C76113}" type="parTrans" cxnId="{203AFC2B-5AE0-4C36-B011-739C81459AED}">
      <dgm:prSet/>
      <dgm:spPr/>
      <dgm:t>
        <a:bodyPr/>
        <a:lstStyle/>
        <a:p>
          <a:endParaRPr lang="en-US"/>
        </a:p>
      </dgm:t>
    </dgm:pt>
    <dgm:pt modelId="{D074F413-53BD-41B1-AFFD-08ED32B328C0}" type="sibTrans" cxnId="{203AFC2B-5AE0-4C36-B011-739C81459AED}">
      <dgm:prSet/>
      <dgm:spPr/>
      <dgm:t>
        <a:bodyPr/>
        <a:lstStyle/>
        <a:p>
          <a:endParaRPr lang="en-US"/>
        </a:p>
      </dgm:t>
    </dgm:pt>
    <dgm:pt modelId="{C70AE696-2B33-4548-8B60-487A1CF356AE}">
      <dgm:prSet phldrT="[Text]" phldr="1"/>
      <dgm:spPr/>
      <dgm:t>
        <a:bodyPr/>
        <a:lstStyle/>
        <a:p>
          <a:endParaRPr lang="en-US" dirty="0"/>
        </a:p>
      </dgm:t>
    </dgm:pt>
    <dgm:pt modelId="{915366DD-E824-4241-866B-998B64065B9E}" type="parTrans" cxnId="{F42B9DFF-E715-44B7-8643-D1FE0139709B}">
      <dgm:prSet/>
      <dgm:spPr/>
      <dgm:t>
        <a:bodyPr/>
        <a:lstStyle/>
        <a:p>
          <a:endParaRPr lang="en-US"/>
        </a:p>
      </dgm:t>
    </dgm:pt>
    <dgm:pt modelId="{C02DE394-D0D7-433D-ADD8-542A1D0F185D}" type="sibTrans" cxnId="{F42B9DFF-E715-44B7-8643-D1FE0139709B}">
      <dgm:prSet/>
      <dgm:spPr/>
      <dgm:t>
        <a:bodyPr/>
        <a:lstStyle/>
        <a:p>
          <a:endParaRPr lang="en-US"/>
        </a:p>
      </dgm:t>
    </dgm:pt>
    <dgm:pt modelId="{34E11BD6-9087-4E13-AC85-C37409B3C9B7}">
      <dgm:prSet custT="1"/>
      <dgm:spPr>
        <a:solidFill>
          <a:schemeClr val="tx2"/>
        </a:solidFill>
      </dgm:spPr>
      <dgm:t>
        <a:bodyPr anchor="t"/>
        <a:lstStyle/>
        <a:p>
          <a:pPr marL="914400" indent="0" algn="r"/>
          <a:r>
            <a:rPr lang="en-US" sz="2400" b="1" dirty="0"/>
            <a:t>Medicare Part B coinsurance or copayment </a:t>
          </a:r>
        </a:p>
      </dgm:t>
    </dgm:pt>
    <dgm:pt modelId="{6F389C09-19F7-4649-87AB-90D0A4386E02}" type="parTrans" cxnId="{2C1CAAA7-7863-49B5-B466-4B3431D0948C}">
      <dgm:prSet/>
      <dgm:spPr/>
      <dgm:t>
        <a:bodyPr/>
        <a:lstStyle/>
        <a:p>
          <a:endParaRPr lang="en-US"/>
        </a:p>
      </dgm:t>
    </dgm:pt>
    <dgm:pt modelId="{4FC2DBC9-2759-447A-A351-94A76F2E3C4B}" type="sibTrans" cxnId="{2C1CAAA7-7863-49B5-B466-4B3431D0948C}">
      <dgm:prSet/>
      <dgm:spPr/>
      <dgm:t>
        <a:bodyPr/>
        <a:lstStyle/>
        <a:p>
          <a:endParaRPr lang="en-US"/>
        </a:p>
      </dgm:t>
    </dgm:pt>
    <dgm:pt modelId="{663A1084-29B8-4E25-8A54-D3DB8996A38A}">
      <dgm:prSet custT="1"/>
      <dgm:spPr>
        <a:solidFill>
          <a:schemeClr val="accent5">
            <a:lumMod val="75000"/>
          </a:schemeClr>
        </a:solidFill>
      </dgm:spPr>
      <dgm:t>
        <a:bodyPr anchor="t"/>
        <a:lstStyle/>
        <a:p>
          <a:pPr algn="l"/>
          <a:r>
            <a:rPr lang="en-US" sz="2400" b="1" dirty="0"/>
            <a:t>Blood (first 3 pints)</a:t>
          </a:r>
        </a:p>
      </dgm:t>
    </dgm:pt>
    <dgm:pt modelId="{21B9CA39-F331-448E-9397-D4F663178622}" type="parTrans" cxnId="{621E2FAE-EE02-4BE0-8F0E-29267CDF843B}">
      <dgm:prSet/>
      <dgm:spPr/>
      <dgm:t>
        <a:bodyPr/>
        <a:lstStyle/>
        <a:p>
          <a:endParaRPr lang="en-US"/>
        </a:p>
      </dgm:t>
    </dgm:pt>
    <dgm:pt modelId="{9AB3EE23-E95C-4B0E-B56A-0F06489B1AA8}" type="sibTrans" cxnId="{621E2FAE-EE02-4BE0-8F0E-29267CDF843B}">
      <dgm:prSet/>
      <dgm:spPr/>
      <dgm:t>
        <a:bodyPr/>
        <a:lstStyle/>
        <a:p>
          <a:endParaRPr lang="en-US"/>
        </a:p>
      </dgm:t>
    </dgm:pt>
    <dgm:pt modelId="{A2F99572-7119-4CDF-AEFC-E83F855F604A}">
      <dgm:prSet phldrT="[Text]" custT="1"/>
      <dgm:spPr>
        <a:solidFill>
          <a:schemeClr val="accent1">
            <a:lumMod val="60000"/>
            <a:lumOff val="40000"/>
          </a:schemeClr>
        </a:solidFill>
      </dgm:spPr>
      <dgm:t>
        <a:bodyPr anchor="t"/>
        <a:lstStyle/>
        <a:p>
          <a:pPr algn="r"/>
          <a:r>
            <a:rPr lang="en-US" sz="2400" b="1" dirty="0">
              <a:solidFill>
                <a:schemeClr val="tx1"/>
              </a:solidFill>
            </a:rPr>
            <a:t>The Part A hospice care coinsurance or copayment</a:t>
          </a:r>
        </a:p>
      </dgm:t>
    </dgm:pt>
    <dgm:pt modelId="{280BAEDA-5B5C-4E00-BD99-91E4D0A4504E}" type="parTrans" cxnId="{B4B67391-B7ED-4D3B-9AEC-E9F5291F584F}">
      <dgm:prSet/>
      <dgm:spPr/>
      <dgm:t>
        <a:bodyPr/>
        <a:lstStyle/>
        <a:p>
          <a:endParaRPr lang="en-US"/>
        </a:p>
      </dgm:t>
    </dgm:pt>
    <dgm:pt modelId="{1B53E3C3-9F51-4698-A5EB-8E5850B90418}" type="sibTrans" cxnId="{B4B67391-B7ED-4D3B-9AEC-E9F5291F584F}">
      <dgm:prSet/>
      <dgm:spPr/>
      <dgm:t>
        <a:bodyPr/>
        <a:lstStyle/>
        <a:p>
          <a:endParaRPr lang="en-US"/>
        </a:p>
      </dgm:t>
    </dgm:pt>
    <dgm:pt modelId="{D067F08E-9662-4F50-9D4D-3B876754FDFA}" type="pres">
      <dgm:prSet presAssocID="{E16C48A6-1383-4C54-BA43-73BAB1EC3CD5}" presName="diagram" presStyleCnt="0">
        <dgm:presLayoutVars>
          <dgm:chMax val="1"/>
          <dgm:dir/>
          <dgm:animLvl val="ctr"/>
          <dgm:resizeHandles val="exact"/>
        </dgm:presLayoutVars>
      </dgm:prSet>
      <dgm:spPr/>
    </dgm:pt>
    <dgm:pt modelId="{DF29CC47-67A9-4CAA-8231-FFFCFA5E6132}" type="pres">
      <dgm:prSet presAssocID="{E16C48A6-1383-4C54-BA43-73BAB1EC3CD5}" presName="matrix" presStyleCnt="0"/>
      <dgm:spPr/>
    </dgm:pt>
    <dgm:pt modelId="{14C266A0-C207-4BF9-9E64-799A0FA8121C}" type="pres">
      <dgm:prSet presAssocID="{E16C48A6-1383-4C54-BA43-73BAB1EC3CD5}" presName="tile1" presStyleLbl="node1" presStyleIdx="0" presStyleCnt="4" custLinFactNeighborY="-625"/>
      <dgm:spPr/>
    </dgm:pt>
    <dgm:pt modelId="{4DB1FB14-DA7D-4180-809C-5999348890A0}" type="pres">
      <dgm:prSet presAssocID="{E16C48A6-1383-4C54-BA43-73BAB1EC3CD5}" presName="tile1text" presStyleLbl="node1" presStyleIdx="0" presStyleCnt="4">
        <dgm:presLayoutVars>
          <dgm:chMax val="0"/>
          <dgm:chPref val="0"/>
          <dgm:bulletEnabled val="1"/>
        </dgm:presLayoutVars>
      </dgm:prSet>
      <dgm:spPr/>
    </dgm:pt>
    <dgm:pt modelId="{1BF5899F-EABD-46B3-B66D-5E85BA29EA8B}" type="pres">
      <dgm:prSet presAssocID="{E16C48A6-1383-4C54-BA43-73BAB1EC3CD5}" presName="tile2" presStyleLbl="node1" presStyleIdx="1" presStyleCnt="4" custLinFactNeighborX="332"/>
      <dgm:spPr/>
    </dgm:pt>
    <dgm:pt modelId="{4D6F1698-E412-4784-9C19-591A35D45823}" type="pres">
      <dgm:prSet presAssocID="{E16C48A6-1383-4C54-BA43-73BAB1EC3CD5}" presName="tile2text" presStyleLbl="node1" presStyleIdx="1" presStyleCnt="4">
        <dgm:presLayoutVars>
          <dgm:chMax val="0"/>
          <dgm:chPref val="0"/>
          <dgm:bulletEnabled val="1"/>
        </dgm:presLayoutVars>
      </dgm:prSet>
      <dgm:spPr/>
    </dgm:pt>
    <dgm:pt modelId="{BA0AF5C9-0EFE-4969-921B-924EBF6F747C}" type="pres">
      <dgm:prSet presAssocID="{E16C48A6-1383-4C54-BA43-73BAB1EC3CD5}" presName="tile3" presStyleLbl="node1" presStyleIdx="2" presStyleCnt="4"/>
      <dgm:spPr/>
    </dgm:pt>
    <dgm:pt modelId="{F83BEF44-7651-49C9-A2CA-6AC26AD8B7CA}" type="pres">
      <dgm:prSet presAssocID="{E16C48A6-1383-4C54-BA43-73BAB1EC3CD5}" presName="tile3text" presStyleLbl="node1" presStyleIdx="2" presStyleCnt="4">
        <dgm:presLayoutVars>
          <dgm:chMax val="0"/>
          <dgm:chPref val="0"/>
          <dgm:bulletEnabled val="1"/>
        </dgm:presLayoutVars>
      </dgm:prSet>
      <dgm:spPr/>
    </dgm:pt>
    <dgm:pt modelId="{F18E6194-C5B3-47BA-996A-EFD2FC138A32}" type="pres">
      <dgm:prSet presAssocID="{E16C48A6-1383-4C54-BA43-73BAB1EC3CD5}" presName="tile4" presStyleLbl="node1" presStyleIdx="3" presStyleCnt="4"/>
      <dgm:spPr/>
    </dgm:pt>
    <dgm:pt modelId="{09F35915-C0B6-4D33-9A8B-D5CA9F3802DA}" type="pres">
      <dgm:prSet presAssocID="{E16C48A6-1383-4C54-BA43-73BAB1EC3CD5}" presName="tile4text" presStyleLbl="node1" presStyleIdx="3" presStyleCnt="4">
        <dgm:presLayoutVars>
          <dgm:chMax val="0"/>
          <dgm:chPref val="0"/>
          <dgm:bulletEnabled val="1"/>
        </dgm:presLayoutVars>
      </dgm:prSet>
      <dgm:spPr/>
    </dgm:pt>
    <dgm:pt modelId="{0903C608-1D24-46D7-A1DB-34FDEF554FED}" type="pres">
      <dgm:prSet presAssocID="{E16C48A6-1383-4C54-BA43-73BAB1EC3CD5}" presName="centerTile" presStyleLbl="fgShp" presStyleIdx="0" presStyleCnt="1" custScaleX="172803" custScaleY="81033" custLinFactNeighborX="5092" custLinFactNeighborY="4795">
        <dgm:presLayoutVars>
          <dgm:chMax val="0"/>
          <dgm:chPref val="0"/>
        </dgm:presLayoutVars>
      </dgm:prSet>
      <dgm:spPr/>
    </dgm:pt>
  </dgm:ptLst>
  <dgm:cxnLst>
    <dgm:cxn modelId="{97FDE01B-9A94-4C99-8B93-459272C806BB}" type="presOf" srcId="{663A1084-29B8-4E25-8A54-D3DB8996A38A}" destId="{BA0AF5C9-0EFE-4969-921B-924EBF6F747C}" srcOrd="0" destOrd="0" presId="urn:microsoft.com/office/officeart/2005/8/layout/matrix1"/>
    <dgm:cxn modelId="{05DC8A22-F329-4A42-B45B-1E0A9E486A93}" srcId="{A38FFC97-1099-4AD0-A4AC-BFF81153B5CC}" destId="{273A1BAC-0A48-4F63-B759-D691CC843749}" srcOrd="0" destOrd="0" parTransId="{DF278298-C569-436B-AAF9-1F04158AE044}" sibTransId="{F4B5E9DC-FF20-425E-AC1C-39C00F6A4DB3}"/>
    <dgm:cxn modelId="{203AFC2B-5AE0-4C36-B011-739C81459AED}" srcId="{A38FFC97-1099-4AD0-A4AC-BFF81153B5CC}" destId="{34CBDFE4-5BF3-46C4-A28B-6B5D20FBE1E9}" srcOrd="4" destOrd="0" parTransId="{B291E654-481F-4E44-8204-222BA0C76113}" sibTransId="{D074F413-53BD-41B1-AFFD-08ED32B328C0}"/>
    <dgm:cxn modelId="{0FD93B35-A80D-4B81-9F76-F198B3057D0B}" type="presOf" srcId="{273A1BAC-0A48-4F63-B759-D691CC843749}" destId="{4DB1FB14-DA7D-4180-809C-5999348890A0}" srcOrd="1" destOrd="0" presId="urn:microsoft.com/office/officeart/2005/8/layout/matrix1"/>
    <dgm:cxn modelId="{7862913E-09C4-449B-8501-8AF0B6762E8E}" type="presOf" srcId="{A2F99572-7119-4CDF-AEFC-E83F855F604A}" destId="{1BF5899F-EABD-46B3-B66D-5E85BA29EA8B}" srcOrd="0" destOrd="0" presId="urn:microsoft.com/office/officeart/2005/8/layout/matrix1"/>
    <dgm:cxn modelId="{23FB364C-5B3C-48A8-8773-307A3C5846DF}" srcId="{E16C48A6-1383-4C54-BA43-73BAB1EC3CD5}" destId="{A38FFC97-1099-4AD0-A4AC-BFF81153B5CC}" srcOrd="0" destOrd="0" parTransId="{8108C840-F3DA-4F42-82ED-E83D4416E654}" sibTransId="{7B399F6E-7C6F-4243-A0B8-D132D55C2F7A}"/>
    <dgm:cxn modelId="{49500A7E-11EC-4AD6-BEF4-A16A10EE5595}" type="presOf" srcId="{273A1BAC-0A48-4F63-B759-D691CC843749}" destId="{14C266A0-C207-4BF9-9E64-799A0FA8121C}" srcOrd="0" destOrd="0" presId="urn:microsoft.com/office/officeart/2005/8/layout/matrix1"/>
    <dgm:cxn modelId="{C1FFA688-4729-484D-88D7-2CD4C889757B}" type="presOf" srcId="{A2F99572-7119-4CDF-AEFC-E83F855F604A}" destId="{4D6F1698-E412-4784-9C19-591A35D45823}" srcOrd="1" destOrd="0" presId="urn:microsoft.com/office/officeart/2005/8/layout/matrix1"/>
    <dgm:cxn modelId="{B4B67391-B7ED-4D3B-9AEC-E9F5291F584F}" srcId="{A38FFC97-1099-4AD0-A4AC-BFF81153B5CC}" destId="{A2F99572-7119-4CDF-AEFC-E83F855F604A}" srcOrd="1" destOrd="0" parTransId="{280BAEDA-5B5C-4E00-BD99-91E4D0A4504E}" sibTransId="{1B53E3C3-9F51-4698-A5EB-8E5850B90418}"/>
    <dgm:cxn modelId="{5A7EE59F-2426-40F0-99C5-FA34E6BDED9C}" type="presOf" srcId="{34E11BD6-9087-4E13-AC85-C37409B3C9B7}" destId="{F18E6194-C5B3-47BA-996A-EFD2FC138A32}" srcOrd="0" destOrd="0" presId="urn:microsoft.com/office/officeart/2005/8/layout/matrix1"/>
    <dgm:cxn modelId="{2C1CAAA7-7863-49B5-B466-4B3431D0948C}" srcId="{A38FFC97-1099-4AD0-A4AC-BFF81153B5CC}" destId="{34E11BD6-9087-4E13-AC85-C37409B3C9B7}" srcOrd="3" destOrd="0" parTransId="{6F389C09-19F7-4649-87AB-90D0A4386E02}" sibTransId="{4FC2DBC9-2759-447A-A351-94A76F2E3C4B}"/>
    <dgm:cxn modelId="{621E2FAE-EE02-4BE0-8F0E-29267CDF843B}" srcId="{A38FFC97-1099-4AD0-A4AC-BFF81153B5CC}" destId="{663A1084-29B8-4E25-8A54-D3DB8996A38A}" srcOrd="2" destOrd="0" parTransId="{21B9CA39-F331-448E-9397-D4F663178622}" sibTransId="{9AB3EE23-E95C-4B0E-B56A-0F06489B1AA8}"/>
    <dgm:cxn modelId="{8C8A41CB-9299-465F-A0A3-69FD7E976641}" type="presOf" srcId="{663A1084-29B8-4E25-8A54-D3DB8996A38A}" destId="{F83BEF44-7651-49C9-A2CA-6AC26AD8B7CA}" srcOrd="1" destOrd="0" presId="urn:microsoft.com/office/officeart/2005/8/layout/matrix1"/>
    <dgm:cxn modelId="{E57807CC-3A7C-4410-B2EC-FB00B8C62DCC}" type="presOf" srcId="{E16C48A6-1383-4C54-BA43-73BAB1EC3CD5}" destId="{D067F08E-9662-4F50-9D4D-3B876754FDFA}" srcOrd="0" destOrd="0" presId="urn:microsoft.com/office/officeart/2005/8/layout/matrix1"/>
    <dgm:cxn modelId="{B754BCE8-EF08-4094-B328-CC9B44097514}" type="presOf" srcId="{34E11BD6-9087-4E13-AC85-C37409B3C9B7}" destId="{09F35915-C0B6-4D33-9A8B-D5CA9F3802DA}" srcOrd="1" destOrd="0" presId="urn:microsoft.com/office/officeart/2005/8/layout/matrix1"/>
    <dgm:cxn modelId="{3B903FF5-E99D-4D1B-A40C-03C91F17A7E9}" type="presOf" srcId="{A38FFC97-1099-4AD0-A4AC-BFF81153B5CC}" destId="{0903C608-1D24-46D7-A1DB-34FDEF554FED}" srcOrd="0" destOrd="0" presId="urn:microsoft.com/office/officeart/2005/8/layout/matrix1"/>
    <dgm:cxn modelId="{F42B9DFF-E715-44B7-8643-D1FE0139709B}" srcId="{A38FFC97-1099-4AD0-A4AC-BFF81153B5CC}" destId="{C70AE696-2B33-4548-8B60-487A1CF356AE}" srcOrd="5" destOrd="0" parTransId="{915366DD-E824-4241-866B-998B64065B9E}" sibTransId="{C02DE394-D0D7-433D-ADD8-542A1D0F185D}"/>
    <dgm:cxn modelId="{CBA17FBC-3F3A-49F3-8451-5D6B8C824EFE}" type="presParOf" srcId="{D067F08E-9662-4F50-9D4D-3B876754FDFA}" destId="{DF29CC47-67A9-4CAA-8231-FFFCFA5E6132}" srcOrd="0" destOrd="0" presId="urn:microsoft.com/office/officeart/2005/8/layout/matrix1"/>
    <dgm:cxn modelId="{9DA7E13F-32E0-4BE2-AADD-EB6CE4B04756}" type="presParOf" srcId="{DF29CC47-67A9-4CAA-8231-FFFCFA5E6132}" destId="{14C266A0-C207-4BF9-9E64-799A0FA8121C}" srcOrd="0" destOrd="0" presId="urn:microsoft.com/office/officeart/2005/8/layout/matrix1"/>
    <dgm:cxn modelId="{17F7DF2F-B7E9-4EF5-8405-D93C880AD424}" type="presParOf" srcId="{DF29CC47-67A9-4CAA-8231-FFFCFA5E6132}" destId="{4DB1FB14-DA7D-4180-809C-5999348890A0}" srcOrd="1" destOrd="0" presId="urn:microsoft.com/office/officeart/2005/8/layout/matrix1"/>
    <dgm:cxn modelId="{64A7F1F9-CD27-4180-9031-98D3A8CAFB24}" type="presParOf" srcId="{DF29CC47-67A9-4CAA-8231-FFFCFA5E6132}" destId="{1BF5899F-EABD-46B3-B66D-5E85BA29EA8B}" srcOrd="2" destOrd="0" presId="urn:microsoft.com/office/officeart/2005/8/layout/matrix1"/>
    <dgm:cxn modelId="{DC73E390-CF47-40E8-90E3-F19C9E8FAC35}" type="presParOf" srcId="{DF29CC47-67A9-4CAA-8231-FFFCFA5E6132}" destId="{4D6F1698-E412-4784-9C19-591A35D45823}" srcOrd="3" destOrd="0" presId="urn:microsoft.com/office/officeart/2005/8/layout/matrix1"/>
    <dgm:cxn modelId="{9E3632A1-482C-448A-AC6D-2294A6165385}" type="presParOf" srcId="{DF29CC47-67A9-4CAA-8231-FFFCFA5E6132}" destId="{BA0AF5C9-0EFE-4969-921B-924EBF6F747C}" srcOrd="4" destOrd="0" presId="urn:microsoft.com/office/officeart/2005/8/layout/matrix1"/>
    <dgm:cxn modelId="{E0C70305-FCAC-48B1-899C-1EA8895E149C}" type="presParOf" srcId="{DF29CC47-67A9-4CAA-8231-FFFCFA5E6132}" destId="{F83BEF44-7651-49C9-A2CA-6AC26AD8B7CA}" srcOrd="5" destOrd="0" presId="urn:microsoft.com/office/officeart/2005/8/layout/matrix1"/>
    <dgm:cxn modelId="{D121600F-9ABF-4580-BB61-FBCB7A6AF310}" type="presParOf" srcId="{DF29CC47-67A9-4CAA-8231-FFFCFA5E6132}" destId="{F18E6194-C5B3-47BA-996A-EFD2FC138A32}" srcOrd="6" destOrd="0" presId="urn:microsoft.com/office/officeart/2005/8/layout/matrix1"/>
    <dgm:cxn modelId="{D6BC49A2-011A-40D2-B2B7-E382FF49D6CC}" type="presParOf" srcId="{DF29CC47-67A9-4CAA-8231-FFFCFA5E6132}" destId="{09F35915-C0B6-4D33-9A8B-D5CA9F3802DA}" srcOrd="7" destOrd="0" presId="urn:microsoft.com/office/officeart/2005/8/layout/matrix1"/>
    <dgm:cxn modelId="{67C02E54-6759-4196-8E5B-D25BD76B18FD}" type="presParOf" srcId="{D067F08E-9662-4F50-9D4D-3B876754FDFA}" destId="{0903C608-1D24-46D7-A1DB-34FDEF554FED}"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05E563-FE14-44A0-B4B1-F33A121422CC}"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CDD5D09A-4777-4C37-9655-61ED78D89FFD}">
      <dgm:prSet phldrT="[Text]" custT="1"/>
      <dgm:spPr>
        <a:solidFill>
          <a:schemeClr val="accent1">
            <a:lumMod val="50000"/>
          </a:schemeClr>
        </a:solidFill>
      </dgm:spPr>
      <dgm:t>
        <a:bodyPr/>
        <a:lstStyle/>
        <a:p>
          <a:r>
            <a:rPr lang="en-US" sz="1600" b="1" dirty="0"/>
            <a:t>Cost (Monthly Premium) Varies Due To:</a:t>
          </a:r>
        </a:p>
      </dgm:t>
    </dgm:pt>
    <dgm:pt modelId="{2C8FA475-179D-4CA4-926B-E90CB4199592}" type="parTrans" cxnId="{7FB2D076-B7DB-4261-9BE6-D301B76D71CF}">
      <dgm:prSet/>
      <dgm:spPr/>
      <dgm:t>
        <a:bodyPr/>
        <a:lstStyle/>
        <a:p>
          <a:endParaRPr lang="en-US"/>
        </a:p>
      </dgm:t>
    </dgm:pt>
    <dgm:pt modelId="{6BD3E5BB-E0B2-4177-9091-B5DB605A889F}" type="sibTrans" cxnId="{7FB2D076-B7DB-4261-9BE6-D301B76D71CF}">
      <dgm:prSet/>
      <dgm:spPr/>
      <dgm:t>
        <a:bodyPr/>
        <a:lstStyle/>
        <a:p>
          <a:endParaRPr lang="en-US"/>
        </a:p>
      </dgm:t>
    </dgm:pt>
    <dgm:pt modelId="{34F0BE71-6860-47F8-A6B1-372D83D635C2}">
      <dgm:prSet phldrT="[Text]" custT="1"/>
      <dgm:spPr/>
      <dgm:t>
        <a:bodyPr/>
        <a:lstStyle/>
        <a:p>
          <a:r>
            <a:rPr lang="en-US" sz="1800" dirty="0"/>
            <a:t>Is it a Medicare SELECT policy?</a:t>
          </a:r>
        </a:p>
      </dgm:t>
    </dgm:pt>
    <dgm:pt modelId="{8BDB5FB8-53E7-4F40-8032-7C6CCF8667A7}" type="parTrans" cxnId="{1815D84B-DE33-4ED9-9597-7B908CDBF790}">
      <dgm:prSet/>
      <dgm:spPr/>
      <dgm:t>
        <a:bodyPr/>
        <a:lstStyle/>
        <a:p>
          <a:endParaRPr lang="en-US"/>
        </a:p>
      </dgm:t>
    </dgm:pt>
    <dgm:pt modelId="{5DAC8F73-9BC5-4226-8913-6FE640AC3212}" type="sibTrans" cxnId="{1815D84B-DE33-4ED9-9597-7B908CDBF790}">
      <dgm:prSet/>
      <dgm:spPr/>
      <dgm:t>
        <a:bodyPr/>
        <a:lstStyle/>
        <a:p>
          <a:endParaRPr lang="en-US"/>
        </a:p>
      </dgm:t>
    </dgm:pt>
    <dgm:pt modelId="{E0392D21-7D50-47A5-A58C-7FFDCA8507F4}">
      <dgm:prSet phldrT="[Text]" custT="1"/>
      <dgm:spPr/>
      <dgm:t>
        <a:bodyPr/>
        <a:lstStyle/>
        <a:p>
          <a:r>
            <a:rPr lang="en-US" sz="1800" dirty="0"/>
            <a:t>Is medical underwriting used?</a:t>
          </a:r>
        </a:p>
      </dgm:t>
    </dgm:pt>
    <dgm:pt modelId="{BC9F9DE3-8A8E-4E8A-910E-08825FF4ADC9}" type="parTrans" cxnId="{1467E2B0-0156-4E19-91E1-C7DB953913ED}">
      <dgm:prSet/>
      <dgm:spPr/>
      <dgm:t>
        <a:bodyPr/>
        <a:lstStyle/>
        <a:p>
          <a:endParaRPr lang="en-US"/>
        </a:p>
      </dgm:t>
    </dgm:pt>
    <dgm:pt modelId="{E37DB66B-980A-4046-83A5-517F4913DFE4}" type="sibTrans" cxnId="{1467E2B0-0156-4E19-91E1-C7DB953913ED}">
      <dgm:prSet/>
      <dgm:spPr/>
      <dgm:t>
        <a:bodyPr/>
        <a:lstStyle/>
        <a:p>
          <a:endParaRPr lang="en-US"/>
        </a:p>
      </dgm:t>
    </dgm:pt>
    <dgm:pt modelId="{B48904FF-8411-4A4C-A7EA-2212445E2082}">
      <dgm:prSet phldrT="[Text]" custT="1"/>
      <dgm:spPr/>
      <dgm:t>
        <a:bodyPr/>
        <a:lstStyle/>
        <a:p>
          <a:r>
            <a:rPr lang="en-US" sz="1800" dirty="0"/>
            <a:t>Are you in your Medigap Open Enrollment Period?</a:t>
          </a:r>
        </a:p>
      </dgm:t>
    </dgm:pt>
    <dgm:pt modelId="{0914A888-8E4E-42C0-A932-343896C92A07}" type="parTrans" cxnId="{B2DAB492-3AB8-40F2-A62F-5C02085CD581}">
      <dgm:prSet/>
      <dgm:spPr/>
      <dgm:t>
        <a:bodyPr/>
        <a:lstStyle/>
        <a:p>
          <a:endParaRPr lang="en-US"/>
        </a:p>
      </dgm:t>
    </dgm:pt>
    <dgm:pt modelId="{86481207-9AEA-41E5-8AA0-14C8F97D03DD}" type="sibTrans" cxnId="{B2DAB492-3AB8-40F2-A62F-5C02085CD581}">
      <dgm:prSet/>
      <dgm:spPr/>
      <dgm:t>
        <a:bodyPr/>
        <a:lstStyle/>
        <a:p>
          <a:endParaRPr lang="en-US"/>
        </a:p>
      </dgm:t>
    </dgm:pt>
    <dgm:pt modelId="{33B38B63-1C26-438F-87B7-6626AC1065BA}">
      <dgm:prSet phldrT="[Text]" custT="1"/>
      <dgm:spPr/>
      <dgm:t>
        <a:bodyPr/>
        <a:lstStyle/>
        <a:p>
          <a:r>
            <a:rPr lang="en-US" sz="1800" dirty="0"/>
            <a:t>Where do you live (ZIP, rural, urban, etc.)?</a:t>
          </a:r>
        </a:p>
      </dgm:t>
    </dgm:pt>
    <dgm:pt modelId="{A10E5DB6-8314-4002-9F58-7FE34445C95A}" type="parTrans" cxnId="{E999A5AC-89BD-48CA-8AFB-A7D3060177F2}">
      <dgm:prSet/>
      <dgm:spPr/>
      <dgm:t>
        <a:bodyPr/>
        <a:lstStyle/>
        <a:p>
          <a:endParaRPr lang="en-US"/>
        </a:p>
      </dgm:t>
    </dgm:pt>
    <dgm:pt modelId="{15851FEF-2C7F-4305-8EDD-73BF38294A1F}" type="sibTrans" cxnId="{E999A5AC-89BD-48CA-8AFB-A7D3060177F2}">
      <dgm:prSet/>
      <dgm:spPr/>
      <dgm:t>
        <a:bodyPr/>
        <a:lstStyle/>
        <a:p>
          <a:endParaRPr lang="en-US"/>
        </a:p>
      </dgm:t>
    </dgm:pt>
    <dgm:pt modelId="{066B36A7-084B-4D6E-A0FA-89B1FEA4FCAA}">
      <dgm:prSet phldrT="[Text]" custT="1"/>
      <dgm:spPr/>
      <dgm:t>
        <a:bodyPr/>
        <a:lstStyle/>
        <a:p>
          <a:r>
            <a:rPr lang="en-US" sz="1800" dirty="0"/>
            <a:t>Which company is providing the policy/plan?</a:t>
          </a:r>
        </a:p>
      </dgm:t>
    </dgm:pt>
    <dgm:pt modelId="{FB9A2128-0AFA-4F37-9D73-A99F685AF9FF}" type="parTrans" cxnId="{D9DD8582-E99C-4495-B082-08D731A32961}">
      <dgm:prSet/>
      <dgm:spPr/>
      <dgm:t>
        <a:bodyPr/>
        <a:lstStyle/>
        <a:p>
          <a:endParaRPr lang="en-US"/>
        </a:p>
      </dgm:t>
    </dgm:pt>
    <dgm:pt modelId="{C692FA30-249F-4DCF-B5BE-37AB78D11D3F}" type="sibTrans" cxnId="{D9DD8582-E99C-4495-B082-08D731A32961}">
      <dgm:prSet/>
      <dgm:spPr/>
      <dgm:t>
        <a:bodyPr/>
        <a:lstStyle/>
        <a:p>
          <a:endParaRPr lang="en-US"/>
        </a:p>
      </dgm:t>
    </dgm:pt>
    <dgm:pt modelId="{34D6F12D-4872-4595-A617-2E0845C435C8}">
      <dgm:prSet phldrT="[Text]" custT="1"/>
      <dgm:spPr/>
      <dgm:t>
        <a:bodyPr/>
        <a:lstStyle/>
        <a:p>
          <a:r>
            <a:rPr lang="en-US" sz="1800" dirty="0"/>
            <a:t>Your age, in some states, age-rated or under 65.</a:t>
          </a:r>
        </a:p>
      </dgm:t>
    </dgm:pt>
    <dgm:pt modelId="{E5074259-CAFA-4132-A791-8C72FBEC45E3}" type="parTrans" cxnId="{8C1EE586-3DA5-4712-811B-D51A028B3001}">
      <dgm:prSet/>
      <dgm:spPr/>
      <dgm:t>
        <a:bodyPr/>
        <a:lstStyle/>
        <a:p>
          <a:endParaRPr lang="en-US"/>
        </a:p>
      </dgm:t>
    </dgm:pt>
    <dgm:pt modelId="{529D9D23-495D-4277-901E-B9C6F20C22C7}" type="sibTrans" cxnId="{8C1EE586-3DA5-4712-811B-D51A028B3001}">
      <dgm:prSet/>
      <dgm:spPr/>
      <dgm:t>
        <a:bodyPr/>
        <a:lstStyle/>
        <a:p>
          <a:endParaRPr lang="en-US"/>
        </a:p>
      </dgm:t>
    </dgm:pt>
    <dgm:pt modelId="{29796D8F-E61D-4E84-BC1E-FA1B8E153F97}" type="pres">
      <dgm:prSet presAssocID="{FB05E563-FE14-44A0-B4B1-F33A121422CC}" presName="cycle" presStyleCnt="0">
        <dgm:presLayoutVars>
          <dgm:chMax val="1"/>
          <dgm:dir/>
          <dgm:animLvl val="ctr"/>
          <dgm:resizeHandles val="exact"/>
        </dgm:presLayoutVars>
      </dgm:prSet>
      <dgm:spPr/>
    </dgm:pt>
    <dgm:pt modelId="{5D177837-31D5-41EC-8ED8-0B97B5FF3982}" type="pres">
      <dgm:prSet presAssocID="{CDD5D09A-4777-4C37-9655-61ED78D89FFD}" presName="centerShape" presStyleLbl="node0" presStyleIdx="0" presStyleCnt="1" custLinFactNeighborX="919" custLinFactNeighborY="-47967"/>
      <dgm:spPr/>
    </dgm:pt>
    <dgm:pt modelId="{68347973-729C-43FA-8529-1E72A0016FC3}" type="pres">
      <dgm:prSet presAssocID="{8BDB5FB8-53E7-4F40-8032-7C6CCF8667A7}" presName="parTrans" presStyleLbl="bgSibTrans2D1" presStyleIdx="0" presStyleCnt="6"/>
      <dgm:spPr/>
    </dgm:pt>
    <dgm:pt modelId="{DBFCE381-9A91-443D-A41C-202D2F79FD13}" type="pres">
      <dgm:prSet presAssocID="{34F0BE71-6860-47F8-A6B1-372D83D635C2}" presName="node" presStyleLbl="node1" presStyleIdx="0" presStyleCnt="6" custScaleX="137943" custScaleY="141335">
        <dgm:presLayoutVars>
          <dgm:bulletEnabled val="1"/>
        </dgm:presLayoutVars>
      </dgm:prSet>
      <dgm:spPr/>
    </dgm:pt>
    <dgm:pt modelId="{12F26579-599C-481A-95AE-BF07F11CABAD}" type="pres">
      <dgm:prSet presAssocID="{BC9F9DE3-8A8E-4E8A-910E-08825FF4ADC9}" presName="parTrans" presStyleLbl="bgSibTrans2D1" presStyleIdx="1" presStyleCnt="6"/>
      <dgm:spPr/>
    </dgm:pt>
    <dgm:pt modelId="{F82E8F6A-2BC9-4567-B66E-F1B48B13B439}" type="pres">
      <dgm:prSet presAssocID="{E0392D21-7D50-47A5-A58C-7FFDCA8507F4}" presName="node" presStyleLbl="node1" presStyleIdx="1" presStyleCnt="6" custScaleX="141864" custScaleY="119272" custRadScaleRad="122903" custRadScaleInc="29834">
        <dgm:presLayoutVars>
          <dgm:bulletEnabled val="1"/>
        </dgm:presLayoutVars>
      </dgm:prSet>
      <dgm:spPr/>
    </dgm:pt>
    <dgm:pt modelId="{2076DF39-889D-4A1B-B3DB-92782EFC5560}" type="pres">
      <dgm:prSet presAssocID="{0914A888-8E4E-42C0-A932-343896C92A07}" presName="parTrans" presStyleLbl="bgSibTrans2D1" presStyleIdx="2" presStyleCnt="6"/>
      <dgm:spPr/>
    </dgm:pt>
    <dgm:pt modelId="{00C70992-CD4B-4A31-8150-B8B0D8596555}" type="pres">
      <dgm:prSet presAssocID="{B48904FF-8411-4A4C-A7EA-2212445E2082}" presName="node" presStyleLbl="node1" presStyleIdx="2" presStyleCnt="6" custScaleX="115470" custScaleY="156853" custRadScaleRad="35723" custRadScaleInc="-253214">
        <dgm:presLayoutVars>
          <dgm:bulletEnabled val="1"/>
        </dgm:presLayoutVars>
      </dgm:prSet>
      <dgm:spPr/>
    </dgm:pt>
    <dgm:pt modelId="{45D8C2B0-D9E8-41F5-B184-437BA247C17C}" type="pres">
      <dgm:prSet presAssocID="{A10E5DB6-8314-4002-9F58-7FE34445C95A}" presName="parTrans" presStyleLbl="bgSibTrans2D1" presStyleIdx="3" presStyleCnt="6"/>
      <dgm:spPr/>
    </dgm:pt>
    <dgm:pt modelId="{6CAB8591-DB62-4B0D-B33E-0CF4A7389ABF}" type="pres">
      <dgm:prSet presAssocID="{33B38B63-1C26-438F-87B7-6626AC1065BA}" presName="node" presStyleLbl="node1" presStyleIdx="3" presStyleCnt="6" custScaleX="140949" custScaleY="132519" custRadScaleRad="30558" custRadScaleInc="249533">
        <dgm:presLayoutVars>
          <dgm:bulletEnabled val="1"/>
        </dgm:presLayoutVars>
      </dgm:prSet>
      <dgm:spPr/>
    </dgm:pt>
    <dgm:pt modelId="{D05C5F00-84EE-49F8-B8ED-214A42F21773}" type="pres">
      <dgm:prSet presAssocID="{FB9A2128-0AFA-4F37-9D73-A99F685AF9FF}" presName="parTrans" presStyleLbl="bgSibTrans2D1" presStyleIdx="4" presStyleCnt="6" custLinFactNeighborX="-1331"/>
      <dgm:spPr/>
    </dgm:pt>
    <dgm:pt modelId="{DE7BA0F4-85C0-4095-8C8C-9394032746D7}" type="pres">
      <dgm:prSet presAssocID="{066B36A7-084B-4D6E-A0FA-89B1FEA4FCAA}" presName="node" presStyleLbl="node1" presStyleIdx="4" presStyleCnt="6" custScaleX="126738" custScaleY="129542" custRadScaleRad="123073" custRadScaleInc="-33769">
        <dgm:presLayoutVars>
          <dgm:bulletEnabled val="1"/>
        </dgm:presLayoutVars>
      </dgm:prSet>
      <dgm:spPr/>
    </dgm:pt>
    <dgm:pt modelId="{6BB26B5A-A13D-4D40-8E30-321432A88C98}" type="pres">
      <dgm:prSet presAssocID="{E5074259-CAFA-4132-A791-8C72FBEC45E3}" presName="parTrans" presStyleLbl="bgSibTrans2D1" presStyleIdx="5" presStyleCnt="6"/>
      <dgm:spPr/>
    </dgm:pt>
    <dgm:pt modelId="{1573E8B2-0692-4AAC-A1BB-90F0E01119ED}" type="pres">
      <dgm:prSet presAssocID="{34D6F12D-4872-4595-A617-2E0845C435C8}" presName="node" presStyleLbl="node1" presStyleIdx="5" presStyleCnt="6" custScaleX="138035" custScaleY="127706">
        <dgm:presLayoutVars>
          <dgm:bulletEnabled val="1"/>
        </dgm:presLayoutVars>
      </dgm:prSet>
      <dgm:spPr/>
    </dgm:pt>
  </dgm:ptLst>
  <dgm:cxnLst>
    <dgm:cxn modelId="{8EB2990B-195D-4522-981E-B4DC4255F5C1}" type="presOf" srcId="{0914A888-8E4E-42C0-A932-343896C92A07}" destId="{2076DF39-889D-4A1B-B3DB-92782EFC5560}" srcOrd="0" destOrd="0" presId="urn:microsoft.com/office/officeart/2005/8/layout/radial4"/>
    <dgm:cxn modelId="{418FD01C-947B-4F1F-A4B1-3B77A3AFD2D2}" type="presOf" srcId="{34F0BE71-6860-47F8-A6B1-372D83D635C2}" destId="{DBFCE381-9A91-443D-A41C-202D2F79FD13}" srcOrd="0" destOrd="0" presId="urn:microsoft.com/office/officeart/2005/8/layout/radial4"/>
    <dgm:cxn modelId="{50461A24-16C5-48BA-97B1-3055AF4F1BAF}" type="presOf" srcId="{A10E5DB6-8314-4002-9F58-7FE34445C95A}" destId="{45D8C2B0-D9E8-41F5-B184-437BA247C17C}" srcOrd="0" destOrd="0" presId="urn:microsoft.com/office/officeart/2005/8/layout/radial4"/>
    <dgm:cxn modelId="{CECC6938-721E-4403-8A16-FDE464A49D6E}" type="presOf" srcId="{066B36A7-084B-4D6E-A0FA-89B1FEA4FCAA}" destId="{DE7BA0F4-85C0-4095-8C8C-9394032746D7}" srcOrd="0" destOrd="0" presId="urn:microsoft.com/office/officeart/2005/8/layout/radial4"/>
    <dgm:cxn modelId="{A963413D-7DCA-4EEB-8C08-FF5BB3C4FB6E}" type="presOf" srcId="{33B38B63-1C26-438F-87B7-6626AC1065BA}" destId="{6CAB8591-DB62-4B0D-B33E-0CF4A7389ABF}" srcOrd="0" destOrd="0" presId="urn:microsoft.com/office/officeart/2005/8/layout/radial4"/>
    <dgm:cxn modelId="{350F963D-2AC3-40C1-ADF6-2F36560E8F24}" type="presOf" srcId="{B48904FF-8411-4A4C-A7EA-2212445E2082}" destId="{00C70992-CD4B-4A31-8150-B8B0D8596555}" srcOrd="0" destOrd="0" presId="urn:microsoft.com/office/officeart/2005/8/layout/radial4"/>
    <dgm:cxn modelId="{34301C61-5207-4C87-9052-005B1D8FD630}" type="presOf" srcId="{BC9F9DE3-8A8E-4E8A-910E-08825FF4ADC9}" destId="{12F26579-599C-481A-95AE-BF07F11CABAD}" srcOrd="0" destOrd="0" presId="urn:microsoft.com/office/officeart/2005/8/layout/radial4"/>
    <dgm:cxn modelId="{1815D84B-DE33-4ED9-9597-7B908CDBF790}" srcId="{CDD5D09A-4777-4C37-9655-61ED78D89FFD}" destId="{34F0BE71-6860-47F8-A6B1-372D83D635C2}" srcOrd="0" destOrd="0" parTransId="{8BDB5FB8-53E7-4F40-8032-7C6CCF8667A7}" sibTransId="{5DAC8F73-9BC5-4226-8913-6FE640AC3212}"/>
    <dgm:cxn modelId="{27485F73-6069-4EE1-AB49-EA19BEC2C311}" type="presOf" srcId="{8BDB5FB8-53E7-4F40-8032-7C6CCF8667A7}" destId="{68347973-729C-43FA-8529-1E72A0016FC3}" srcOrd="0" destOrd="0" presId="urn:microsoft.com/office/officeart/2005/8/layout/radial4"/>
    <dgm:cxn modelId="{7FB2D076-B7DB-4261-9BE6-D301B76D71CF}" srcId="{FB05E563-FE14-44A0-B4B1-F33A121422CC}" destId="{CDD5D09A-4777-4C37-9655-61ED78D89FFD}" srcOrd="0" destOrd="0" parTransId="{2C8FA475-179D-4CA4-926B-E90CB4199592}" sibTransId="{6BD3E5BB-E0B2-4177-9091-B5DB605A889F}"/>
    <dgm:cxn modelId="{777BF97D-9413-4190-9F64-55957521EC2C}" type="presOf" srcId="{FB05E563-FE14-44A0-B4B1-F33A121422CC}" destId="{29796D8F-E61D-4E84-BC1E-FA1B8E153F97}" srcOrd="0" destOrd="0" presId="urn:microsoft.com/office/officeart/2005/8/layout/radial4"/>
    <dgm:cxn modelId="{D9DD8582-E99C-4495-B082-08D731A32961}" srcId="{CDD5D09A-4777-4C37-9655-61ED78D89FFD}" destId="{066B36A7-084B-4D6E-A0FA-89B1FEA4FCAA}" srcOrd="4" destOrd="0" parTransId="{FB9A2128-0AFA-4F37-9D73-A99F685AF9FF}" sibTransId="{C692FA30-249F-4DCF-B5BE-37AB78D11D3F}"/>
    <dgm:cxn modelId="{8C1EE586-3DA5-4712-811B-D51A028B3001}" srcId="{CDD5D09A-4777-4C37-9655-61ED78D89FFD}" destId="{34D6F12D-4872-4595-A617-2E0845C435C8}" srcOrd="5" destOrd="0" parTransId="{E5074259-CAFA-4132-A791-8C72FBEC45E3}" sibTransId="{529D9D23-495D-4277-901E-B9C6F20C22C7}"/>
    <dgm:cxn modelId="{B2DAB492-3AB8-40F2-A62F-5C02085CD581}" srcId="{CDD5D09A-4777-4C37-9655-61ED78D89FFD}" destId="{B48904FF-8411-4A4C-A7EA-2212445E2082}" srcOrd="2" destOrd="0" parTransId="{0914A888-8E4E-42C0-A932-343896C92A07}" sibTransId="{86481207-9AEA-41E5-8AA0-14C8F97D03DD}"/>
    <dgm:cxn modelId="{7D545FA8-F692-4784-BB73-893D31669012}" type="presOf" srcId="{E5074259-CAFA-4132-A791-8C72FBEC45E3}" destId="{6BB26B5A-A13D-4D40-8E30-321432A88C98}" srcOrd="0" destOrd="0" presId="urn:microsoft.com/office/officeart/2005/8/layout/radial4"/>
    <dgm:cxn modelId="{E999A5AC-89BD-48CA-8AFB-A7D3060177F2}" srcId="{CDD5D09A-4777-4C37-9655-61ED78D89FFD}" destId="{33B38B63-1C26-438F-87B7-6626AC1065BA}" srcOrd="3" destOrd="0" parTransId="{A10E5DB6-8314-4002-9F58-7FE34445C95A}" sibTransId="{15851FEF-2C7F-4305-8EDD-73BF38294A1F}"/>
    <dgm:cxn modelId="{1467E2B0-0156-4E19-91E1-C7DB953913ED}" srcId="{CDD5D09A-4777-4C37-9655-61ED78D89FFD}" destId="{E0392D21-7D50-47A5-A58C-7FFDCA8507F4}" srcOrd="1" destOrd="0" parTransId="{BC9F9DE3-8A8E-4E8A-910E-08825FF4ADC9}" sibTransId="{E37DB66B-980A-4046-83A5-517F4913DFE4}"/>
    <dgm:cxn modelId="{297FB2B2-0E37-4F1D-B648-7F9C54A7AD78}" type="presOf" srcId="{CDD5D09A-4777-4C37-9655-61ED78D89FFD}" destId="{5D177837-31D5-41EC-8ED8-0B97B5FF3982}" srcOrd="0" destOrd="0" presId="urn:microsoft.com/office/officeart/2005/8/layout/radial4"/>
    <dgm:cxn modelId="{09629CB9-7187-42E3-BBD6-4D0C4C0D2853}" type="presOf" srcId="{FB9A2128-0AFA-4F37-9D73-A99F685AF9FF}" destId="{D05C5F00-84EE-49F8-B8ED-214A42F21773}" srcOrd="0" destOrd="0" presId="urn:microsoft.com/office/officeart/2005/8/layout/radial4"/>
    <dgm:cxn modelId="{4F6191C8-0A57-4FEF-80C7-F4743710941B}" type="presOf" srcId="{E0392D21-7D50-47A5-A58C-7FFDCA8507F4}" destId="{F82E8F6A-2BC9-4567-B66E-F1B48B13B439}" srcOrd="0" destOrd="0" presId="urn:microsoft.com/office/officeart/2005/8/layout/radial4"/>
    <dgm:cxn modelId="{413412EA-E446-46C5-8289-D0D6221D412B}" type="presOf" srcId="{34D6F12D-4872-4595-A617-2E0845C435C8}" destId="{1573E8B2-0692-4AAC-A1BB-90F0E01119ED}" srcOrd="0" destOrd="0" presId="urn:microsoft.com/office/officeart/2005/8/layout/radial4"/>
    <dgm:cxn modelId="{DE3FEBD6-561B-4EF9-9C7E-209C4623C42B}" type="presParOf" srcId="{29796D8F-E61D-4E84-BC1E-FA1B8E153F97}" destId="{5D177837-31D5-41EC-8ED8-0B97B5FF3982}" srcOrd="0" destOrd="0" presId="urn:microsoft.com/office/officeart/2005/8/layout/radial4"/>
    <dgm:cxn modelId="{142439C7-9E29-42C2-A5A1-7239814F2877}" type="presParOf" srcId="{29796D8F-E61D-4E84-BC1E-FA1B8E153F97}" destId="{68347973-729C-43FA-8529-1E72A0016FC3}" srcOrd="1" destOrd="0" presId="urn:microsoft.com/office/officeart/2005/8/layout/radial4"/>
    <dgm:cxn modelId="{28333AB6-BE0E-448C-9849-2ABC64EA6B7C}" type="presParOf" srcId="{29796D8F-E61D-4E84-BC1E-FA1B8E153F97}" destId="{DBFCE381-9A91-443D-A41C-202D2F79FD13}" srcOrd="2" destOrd="0" presId="urn:microsoft.com/office/officeart/2005/8/layout/radial4"/>
    <dgm:cxn modelId="{06811B97-E1A6-4330-ADB6-CF6FC3981FDB}" type="presParOf" srcId="{29796D8F-E61D-4E84-BC1E-FA1B8E153F97}" destId="{12F26579-599C-481A-95AE-BF07F11CABAD}" srcOrd="3" destOrd="0" presId="urn:microsoft.com/office/officeart/2005/8/layout/radial4"/>
    <dgm:cxn modelId="{FA65696F-4ECB-4F14-869E-B9B63CB87F20}" type="presParOf" srcId="{29796D8F-E61D-4E84-BC1E-FA1B8E153F97}" destId="{F82E8F6A-2BC9-4567-B66E-F1B48B13B439}" srcOrd="4" destOrd="0" presId="urn:microsoft.com/office/officeart/2005/8/layout/radial4"/>
    <dgm:cxn modelId="{C3B22F94-C563-4CBD-9025-CF11AD903F20}" type="presParOf" srcId="{29796D8F-E61D-4E84-BC1E-FA1B8E153F97}" destId="{2076DF39-889D-4A1B-B3DB-92782EFC5560}" srcOrd="5" destOrd="0" presId="urn:microsoft.com/office/officeart/2005/8/layout/radial4"/>
    <dgm:cxn modelId="{AF36B817-B503-4A85-98F2-A35D4A344130}" type="presParOf" srcId="{29796D8F-E61D-4E84-BC1E-FA1B8E153F97}" destId="{00C70992-CD4B-4A31-8150-B8B0D8596555}" srcOrd="6" destOrd="0" presId="urn:microsoft.com/office/officeart/2005/8/layout/radial4"/>
    <dgm:cxn modelId="{589DBD56-A0C9-4F2B-9DDF-8DF9B378609A}" type="presParOf" srcId="{29796D8F-E61D-4E84-BC1E-FA1B8E153F97}" destId="{45D8C2B0-D9E8-41F5-B184-437BA247C17C}" srcOrd="7" destOrd="0" presId="urn:microsoft.com/office/officeart/2005/8/layout/radial4"/>
    <dgm:cxn modelId="{D188738D-F98B-4D5E-8AE9-FF8116FEB921}" type="presParOf" srcId="{29796D8F-E61D-4E84-BC1E-FA1B8E153F97}" destId="{6CAB8591-DB62-4B0D-B33E-0CF4A7389ABF}" srcOrd="8" destOrd="0" presId="urn:microsoft.com/office/officeart/2005/8/layout/radial4"/>
    <dgm:cxn modelId="{8C07B20C-E22C-4F34-93DC-90AE31B9ED34}" type="presParOf" srcId="{29796D8F-E61D-4E84-BC1E-FA1B8E153F97}" destId="{D05C5F00-84EE-49F8-B8ED-214A42F21773}" srcOrd="9" destOrd="0" presId="urn:microsoft.com/office/officeart/2005/8/layout/radial4"/>
    <dgm:cxn modelId="{117743E9-3628-4470-94CD-D86F83A504EB}" type="presParOf" srcId="{29796D8F-E61D-4E84-BC1E-FA1B8E153F97}" destId="{DE7BA0F4-85C0-4095-8C8C-9394032746D7}" srcOrd="10" destOrd="0" presId="urn:microsoft.com/office/officeart/2005/8/layout/radial4"/>
    <dgm:cxn modelId="{673B3251-AF8D-47F9-A445-75FB231667F3}" type="presParOf" srcId="{29796D8F-E61D-4E84-BC1E-FA1B8E153F97}" destId="{6BB26B5A-A13D-4D40-8E30-321432A88C98}" srcOrd="11" destOrd="0" presId="urn:microsoft.com/office/officeart/2005/8/layout/radial4"/>
    <dgm:cxn modelId="{0827469D-F060-4897-AEFF-B6A3C4CCBE1A}" type="presParOf" srcId="{29796D8F-E61D-4E84-BC1E-FA1B8E153F97}" destId="{1573E8B2-0692-4AAC-A1BB-90F0E01119ED}" srcOrd="12" destOrd="0" presId="urn:microsoft.com/office/officeart/2005/8/layout/radial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A732FD-4E74-460C-8676-67B28356C318}"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en-US"/>
        </a:p>
      </dgm:t>
    </dgm:pt>
    <dgm:pt modelId="{CE7446B5-3306-431B-9C17-DCED9B348B7F}">
      <dgm:prSet phldrT="[Text]"/>
      <dgm:spPr>
        <a:solidFill>
          <a:srgbClr val="0070C0"/>
        </a:solidFill>
      </dgm:spPr>
      <dgm:t>
        <a:bodyPr/>
        <a:lstStyle/>
        <a:p>
          <a:r>
            <a:rPr lang="en-US" dirty="0">
              <a:solidFill>
                <a:srgbClr val="0070C0"/>
              </a:solidFill>
            </a:rPr>
            <a:t>Starts</a:t>
          </a:r>
        </a:p>
      </dgm:t>
    </dgm:pt>
    <dgm:pt modelId="{7DCFFC9B-584E-44B7-9D68-69C03EC7E126}" type="parTrans" cxnId="{41C0FD01-D70F-4E22-B63F-514C3E38E7BE}">
      <dgm:prSet/>
      <dgm:spPr/>
      <dgm:t>
        <a:bodyPr/>
        <a:lstStyle/>
        <a:p>
          <a:endParaRPr lang="en-US"/>
        </a:p>
      </dgm:t>
    </dgm:pt>
    <dgm:pt modelId="{D7E731B6-7AD3-4219-B342-8D941DEB2A06}" type="sibTrans" cxnId="{41C0FD01-D70F-4E22-B63F-514C3E38E7BE}">
      <dgm:prSet/>
      <dgm:spPr/>
      <dgm:t>
        <a:bodyPr/>
        <a:lstStyle/>
        <a:p>
          <a:endParaRPr lang="en-US"/>
        </a:p>
      </dgm:t>
    </dgm:pt>
    <dgm:pt modelId="{920F29A2-7517-464F-90ED-8FCF5914CF64}">
      <dgm:prSet phldrT="[Text]"/>
      <dgm:spPr>
        <a:solidFill>
          <a:srgbClr val="0070C0"/>
        </a:solidFill>
      </dgm:spPr>
      <dgm:t>
        <a:bodyPr/>
        <a:lstStyle/>
        <a:p>
          <a:pPr algn="ctr"/>
          <a:r>
            <a:rPr lang="en-US" dirty="0"/>
            <a:t>Continues</a:t>
          </a:r>
        </a:p>
      </dgm:t>
    </dgm:pt>
    <dgm:pt modelId="{00A3E05D-D443-4C8E-A4C4-64615A2BD080}" type="parTrans" cxnId="{F478BA9F-0E13-406A-A9CF-D9A8515326E5}">
      <dgm:prSet/>
      <dgm:spPr/>
      <dgm:t>
        <a:bodyPr/>
        <a:lstStyle/>
        <a:p>
          <a:endParaRPr lang="en-US"/>
        </a:p>
      </dgm:t>
    </dgm:pt>
    <dgm:pt modelId="{DC8D8BE1-8274-49A4-91A4-6080D971476F}" type="sibTrans" cxnId="{F478BA9F-0E13-406A-A9CF-D9A8515326E5}">
      <dgm:prSet/>
      <dgm:spPr/>
      <dgm:t>
        <a:bodyPr/>
        <a:lstStyle/>
        <a:p>
          <a:endParaRPr lang="en-US"/>
        </a:p>
      </dgm:t>
    </dgm:pt>
    <dgm:pt modelId="{2A077B0D-5DA4-4EF4-AB5F-BC5E36084FBA}">
      <dgm:prSet phldrT="[Text]"/>
      <dgm:spPr>
        <a:solidFill>
          <a:srgbClr val="0070C0"/>
        </a:solidFill>
      </dgm:spPr>
      <dgm:t>
        <a:bodyPr/>
        <a:lstStyle/>
        <a:p>
          <a:r>
            <a:rPr lang="en-US" dirty="0">
              <a:solidFill>
                <a:srgbClr val="0070C0"/>
              </a:solidFill>
            </a:rPr>
            <a:t>Ends</a:t>
          </a:r>
        </a:p>
      </dgm:t>
    </dgm:pt>
    <dgm:pt modelId="{E036BCF9-AF9F-4DE2-81A4-D8DC829CC5ED}" type="parTrans" cxnId="{791B750B-0D05-4AA9-A161-D512229FA547}">
      <dgm:prSet/>
      <dgm:spPr/>
      <dgm:t>
        <a:bodyPr/>
        <a:lstStyle/>
        <a:p>
          <a:endParaRPr lang="en-US"/>
        </a:p>
      </dgm:t>
    </dgm:pt>
    <dgm:pt modelId="{C4D96571-8F50-4B39-89F6-27962B6C2477}" type="sibTrans" cxnId="{791B750B-0D05-4AA9-A161-D512229FA547}">
      <dgm:prSet/>
      <dgm:spPr/>
      <dgm:t>
        <a:bodyPr/>
        <a:lstStyle/>
        <a:p>
          <a:endParaRPr lang="en-US"/>
        </a:p>
      </dgm:t>
    </dgm:pt>
    <dgm:pt modelId="{D4F83DD4-C97A-4075-B34B-2C3292F9CAC7}">
      <dgm:prSet phldrT="[Text]"/>
      <dgm:spPr>
        <a:solidFill>
          <a:srgbClr val="0070C0"/>
        </a:solidFill>
      </dgm:spPr>
      <dgm:t>
        <a:bodyPr/>
        <a:lstStyle/>
        <a:p>
          <a:pPr algn="ctr">
            <a:lnSpc>
              <a:spcPct val="100000"/>
            </a:lnSpc>
            <a:spcAft>
              <a:spcPts val="0"/>
            </a:spcAft>
          </a:pPr>
          <a:r>
            <a:rPr lang="en-US" dirty="0"/>
            <a:t>Ends</a:t>
          </a:r>
        </a:p>
      </dgm:t>
    </dgm:pt>
    <dgm:pt modelId="{CD80CCF5-F024-4122-8E65-7C37A6004BA6}" type="parTrans" cxnId="{3609FB42-CF6E-412C-9B0E-9FEA422E9C50}">
      <dgm:prSet/>
      <dgm:spPr/>
      <dgm:t>
        <a:bodyPr/>
        <a:lstStyle/>
        <a:p>
          <a:endParaRPr lang="en-US"/>
        </a:p>
      </dgm:t>
    </dgm:pt>
    <dgm:pt modelId="{62B31814-6B55-4E5D-8F27-83B22C87DD54}" type="sibTrans" cxnId="{3609FB42-CF6E-412C-9B0E-9FEA422E9C50}">
      <dgm:prSet/>
      <dgm:spPr/>
      <dgm:t>
        <a:bodyPr/>
        <a:lstStyle/>
        <a:p>
          <a:endParaRPr lang="en-US"/>
        </a:p>
      </dgm:t>
    </dgm:pt>
    <dgm:pt modelId="{83BECA8D-01FF-4796-AB34-3E7FB1A365E6}">
      <dgm:prSet phldrT="[Text]"/>
      <dgm:spPr>
        <a:solidFill>
          <a:schemeClr val="accent1">
            <a:lumMod val="75000"/>
          </a:schemeClr>
        </a:solidFill>
      </dgm:spPr>
      <dgm:t>
        <a:bodyPr/>
        <a:lstStyle/>
        <a:p>
          <a:pPr algn="ctr"/>
          <a:r>
            <a:rPr lang="en-US" dirty="0"/>
            <a:t>Starts</a:t>
          </a:r>
        </a:p>
      </dgm:t>
    </dgm:pt>
    <dgm:pt modelId="{EBC3F8ED-6CC5-4B4E-87EF-1D839F2C0DAB}" type="sibTrans" cxnId="{CE38F981-224E-499B-8F64-5EF30D843987}">
      <dgm:prSet/>
      <dgm:spPr/>
      <dgm:t>
        <a:bodyPr/>
        <a:lstStyle/>
        <a:p>
          <a:endParaRPr lang="en-US"/>
        </a:p>
      </dgm:t>
    </dgm:pt>
    <dgm:pt modelId="{F84FFCD5-BA80-401F-90CA-107C0FB51A51}" type="parTrans" cxnId="{CE38F981-224E-499B-8F64-5EF30D843987}">
      <dgm:prSet/>
      <dgm:spPr/>
      <dgm:t>
        <a:bodyPr/>
        <a:lstStyle/>
        <a:p>
          <a:endParaRPr lang="en-US"/>
        </a:p>
      </dgm:t>
    </dgm:pt>
    <dgm:pt modelId="{AEF18998-71F0-4703-A2AB-E7BE86E1C170}">
      <dgm:prSet phldrT="[Text]"/>
      <dgm:spPr>
        <a:solidFill>
          <a:srgbClr val="0070C0"/>
        </a:solidFill>
      </dgm:spPr>
      <dgm:t>
        <a:bodyPr/>
        <a:lstStyle/>
        <a:p>
          <a:r>
            <a:rPr lang="en-US" dirty="0">
              <a:solidFill>
                <a:srgbClr val="0070C0"/>
              </a:solidFill>
            </a:rPr>
            <a:t>Continues</a:t>
          </a:r>
        </a:p>
      </dgm:t>
    </dgm:pt>
    <dgm:pt modelId="{40B83393-F054-4627-954F-75F55AD4B3FA}" type="sibTrans" cxnId="{D3827546-8A23-43E7-8D91-B342495AF6A1}">
      <dgm:prSet/>
      <dgm:spPr/>
      <dgm:t>
        <a:bodyPr/>
        <a:lstStyle/>
        <a:p>
          <a:endParaRPr lang="en-US"/>
        </a:p>
      </dgm:t>
    </dgm:pt>
    <dgm:pt modelId="{0AEB60E1-E4E8-4A35-8567-BF0A1F21F094}" type="parTrans" cxnId="{D3827546-8A23-43E7-8D91-B342495AF6A1}">
      <dgm:prSet/>
      <dgm:spPr/>
      <dgm:t>
        <a:bodyPr/>
        <a:lstStyle/>
        <a:p>
          <a:endParaRPr lang="en-US"/>
        </a:p>
      </dgm:t>
    </dgm:pt>
    <dgm:pt modelId="{25ADE454-BCC5-4502-A460-6EE8D9ED38F8}">
      <dgm:prSet phldrT="[Text]"/>
      <dgm:spPr>
        <a:solidFill>
          <a:schemeClr val="accent1">
            <a:lumMod val="75000"/>
          </a:schemeClr>
        </a:solidFill>
      </dgm:spPr>
      <dgm:t>
        <a:bodyPr/>
        <a:lstStyle/>
        <a:p>
          <a:pPr algn="ctr"/>
          <a:r>
            <a:rPr lang="en-US" dirty="0"/>
            <a:t>Jan 1 </a:t>
          </a:r>
        </a:p>
      </dgm:t>
    </dgm:pt>
    <dgm:pt modelId="{2DDA50D1-E2F3-4A81-90C7-DDF917B0A9CD}" type="parTrans" cxnId="{53E8DA78-144E-465E-9763-A6E962F64BAF}">
      <dgm:prSet/>
      <dgm:spPr/>
      <dgm:t>
        <a:bodyPr/>
        <a:lstStyle/>
        <a:p>
          <a:endParaRPr lang="en-US"/>
        </a:p>
      </dgm:t>
    </dgm:pt>
    <dgm:pt modelId="{61068F93-A42C-44F8-9D3F-7FAE0FEFFED2}" type="sibTrans" cxnId="{53E8DA78-144E-465E-9763-A6E962F64BAF}">
      <dgm:prSet/>
      <dgm:spPr/>
      <dgm:t>
        <a:bodyPr/>
        <a:lstStyle/>
        <a:p>
          <a:endParaRPr lang="en-US"/>
        </a:p>
      </dgm:t>
    </dgm:pt>
    <dgm:pt modelId="{D01F6F49-A2BB-4EFD-A1D3-B703EAB0BD1F}">
      <dgm:prSet phldrT="[Text]"/>
      <dgm:spPr>
        <a:solidFill>
          <a:srgbClr val="0070C0"/>
        </a:solidFill>
      </dgm:spPr>
      <dgm:t>
        <a:bodyPr/>
        <a:lstStyle/>
        <a:p>
          <a:pPr algn="ctr"/>
          <a:r>
            <a:rPr lang="en-US" dirty="0"/>
            <a:t>Feb </a:t>
          </a:r>
        </a:p>
      </dgm:t>
    </dgm:pt>
    <dgm:pt modelId="{FC85EBD2-963C-4C13-B35B-6229AD360D9B}" type="parTrans" cxnId="{4F93FA3D-0868-497B-800A-EEE32A486BE2}">
      <dgm:prSet/>
      <dgm:spPr/>
      <dgm:t>
        <a:bodyPr/>
        <a:lstStyle/>
        <a:p>
          <a:endParaRPr lang="en-US"/>
        </a:p>
      </dgm:t>
    </dgm:pt>
    <dgm:pt modelId="{7D21E44D-E2EA-4B3A-A7B6-8AB928AEB12A}" type="sibTrans" cxnId="{4F93FA3D-0868-497B-800A-EEE32A486BE2}">
      <dgm:prSet/>
      <dgm:spPr/>
      <dgm:t>
        <a:bodyPr/>
        <a:lstStyle/>
        <a:p>
          <a:endParaRPr lang="en-US"/>
        </a:p>
      </dgm:t>
    </dgm:pt>
    <dgm:pt modelId="{35CA369F-4BBC-493C-819E-C9F93C957F8A}">
      <dgm:prSet phldrT="[Text]"/>
      <dgm:spPr>
        <a:solidFill>
          <a:srgbClr val="0070C0"/>
        </a:solidFill>
      </dgm:spPr>
      <dgm:t>
        <a:bodyPr/>
        <a:lstStyle/>
        <a:p>
          <a:pPr algn="ctr">
            <a:lnSpc>
              <a:spcPct val="100000"/>
            </a:lnSpc>
            <a:spcAft>
              <a:spcPts val="0"/>
            </a:spcAft>
          </a:pPr>
          <a:r>
            <a:rPr lang="en-US" dirty="0"/>
            <a:t>Mar 31</a:t>
          </a:r>
        </a:p>
      </dgm:t>
    </dgm:pt>
    <dgm:pt modelId="{37795360-7ED4-486F-8F0C-85DD83A5A1EA}" type="parTrans" cxnId="{BF14FBBB-FEEF-4F76-995C-2AB0FFF53A56}">
      <dgm:prSet/>
      <dgm:spPr/>
      <dgm:t>
        <a:bodyPr/>
        <a:lstStyle/>
        <a:p>
          <a:endParaRPr lang="en-US"/>
        </a:p>
      </dgm:t>
    </dgm:pt>
    <dgm:pt modelId="{C2F83FC6-7A73-4DAA-B863-A95DF0183F15}" type="sibTrans" cxnId="{BF14FBBB-FEEF-4F76-995C-2AB0FFF53A56}">
      <dgm:prSet/>
      <dgm:spPr/>
      <dgm:t>
        <a:bodyPr/>
        <a:lstStyle/>
        <a:p>
          <a:endParaRPr lang="en-US"/>
        </a:p>
      </dgm:t>
    </dgm:pt>
    <dgm:pt modelId="{6988D722-701C-499E-9BD8-8851E1A0A0CC}" type="pres">
      <dgm:prSet presAssocID="{D0A732FD-4E74-460C-8676-67B28356C318}" presName="Name0" presStyleCnt="0">
        <dgm:presLayoutVars>
          <dgm:dir/>
          <dgm:animLvl val="lvl"/>
          <dgm:resizeHandles val="exact"/>
        </dgm:presLayoutVars>
      </dgm:prSet>
      <dgm:spPr/>
    </dgm:pt>
    <dgm:pt modelId="{191AA64B-DC05-439B-ADA1-0B7F017E8920}" type="pres">
      <dgm:prSet presAssocID="{CE7446B5-3306-431B-9C17-DCED9B348B7F}" presName="compositeNode" presStyleCnt="0">
        <dgm:presLayoutVars>
          <dgm:bulletEnabled val="1"/>
        </dgm:presLayoutVars>
      </dgm:prSet>
      <dgm:spPr/>
    </dgm:pt>
    <dgm:pt modelId="{44198CE7-DC3D-4BB1-8365-DF2D6974C8F7}" type="pres">
      <dgm:prSet presAssocID="{CE7446B5-3306-431B-9C17-DCED9B348B7F}" presName="bgRect" presStyleLbl="node1" presStyleIdx="0" presStyleCnt="3" custLinFactNeighborX="3897"/>
      <dgm:spPr/>
    </dgm:pt>
    <dgm:pt modelId="{B0B6A3FB-ED1F-47CE-85F8-2EBD2C36CBD3}" type="pres">
      <dgm:prSet presAssocID="{CE7446B5-3306-431B-9C17-DCED9B348B7F}" presName="parentNode" presStyleLbl="node1" presStyleIdx="0" presStyleCnt="3">
        <dgm:presLayoutVars>
          <dgm:chMax val="0"/>
          <dgm:bulletEnabled val="1"/>
        </dgm:presLayoutVars>
      </dgm:prSet>
      <dgm:spPr/>
    </dgm:pt>
    <dgm:pt modelId="{4FB17124-6943-4A5C-84AB-2DB05267FC22}" type="pres">
      <dgm:prSet presAssocID="{CE7446B5-3306-431B-9C17-DCED9B348B7F}" presName="childNode" presStyleLbl="node1" presStyleIdx="0" presStyleCnt="3">
        <dgm:presLayoutVars>
          <dgm:bulletEnabled val="1"/>
        </dgm:presLayoutVars>
      </dgm:prSet>
      <dgm:spPr/>
    </dgm:pt>
    <dgm:pt modelId="{5072A9B0-9981-406C-B19F-50A06510F98C}" type="pres">
      <dgm:prSet presAssocID="{D7E731B6-7AD3-4219-B342-8D941DEB2A06}" presName="hSp" presStyleCnt="0"/>
      <dgm:spPr/>
    </dgm:pt>
    <dgm:pt modelId="{05BF3E3E-DB1D-4559-8024-FB1239B6A48A}" type="pres">
      <dgm:prSet presAssocID="{D7E731B6-7AD3-4219-B342-8D941DEB2A06}" presName="vProcSp" presStyleCnt="0"/>
      <dgm:spPr/>
    </dgm:pt>
    <dgm:pt modelId="{1659C2A5-4200-46E1-9898-A3D3EA27902F}" type="pres">
      <dgm:prSet presAssocID="{D7E731B6-7AD3-4219-B342-8D941DEB2A06}" presName="vSp1" presStyleCnt="0"/>
      <dgm:spPr/>
    </dgm:pt>
    <dgm:pt modelId="{C3697F08-8247-49E8-8409-B2EDCA8A6D8A}" type="pres">
      <dgm:prSet presAssocID="{D7E731B6-7AD3-4219-B342-8D941DEB2A06}" presName="simulatedConn" presStyleLbl="solidFgAcc1" presStyleIdx="0" presStyleCnt="2"/>
      <dgm:spPr/>
    </dgm:pt>
    <dgm:pt modelId="{7130D272-90C7-4B83-9173-2BD07F9DA418}" type="pres">
      <dgm:prSet presAssocID="{D7E731B6-7AD3-4219-B342-8D941DEB2A06}" presName="vSp2" presStyleCnt="0"/>
      <dgm:spPr/>
    </dgm:pt>
    <dgm:pt modelId="{BC035B2F-6DC9-42D6-AC66-63761C4447C8}" type="pres">
      <dgm:prSet presAssocID="{D7E731B6-7AD3-4219-B342-8D941DEB2A06}" presName="sibTrans" presStyleCnt="0"/>
      <dgm:spPr/>
    </dgm:pt>
    <dgm:pt modelId="{0A7A16DF-739E-4429-B844-23B06A2364F4}" type="pres">
      <dgm:prSet presAssocID="{AEF18998-71F0-4703-A2AB-E7BE86E1C170}" presName="compositeNode" presStyleCnt="0">
        <dgm:presLayoutVars>
          <dgm:bulletEnabled val="1"/>
        </dgm:presLayoutVars>
      </dgm:prSet>
      <dgm:spPr/>
    </dgm:pt>
    <dgm:pt modelId="{DF6BABB6-FCC3-49F8-BA63-9E4B73F116CA}" type="pres">
      <dgm:prSet presAssocID="{AEF18998-71F0-4703-A2AB-E7BE86E1C170}" presName="bgRect" presStyleLbl="node1" presStyleIdx="1" presStyleCnt="3" custLinFactNeighborX="1769" custLinFactNeighborY="-1346"/>
      <dgm:spPr/>
    </dgm:pt>
    <dgm:pt modelId="{4B6946BE-C9AB-4F4D-8E46-7CD948D87237}" type="pres">
      <dgm:prSet presAssocID="{AEF18998-71F0-4703-A2AB-E7BE86E1C170}" presName="parentNode" presStyleLbl="node1" presStyleIdx="1" presStyleCnt="3">
        <dgm:presLayoutVars>
          <dgm:chMax val="0"/>
          <dgm:bulletEnabled val="1"/>
        </dgm:presLayoutVars>
      </dgm:prSet>
      <dgm:spPr/>
    </dgm:pt>
    <dgm:pt modelId="{B4D72B62-4A7E-40AC-9FFD-41F32E631DAA}" type="pres">
      <dgm:prSet presAssocID="{AEF18998-71F0-4703-A2AB-E7BE86E1C170}" presName="childNode" presStyleLbl="node1" presStyleIdx="1" presStyleCnt="3">
        <dgm:presLayoutVars>
          <dgm:bulletEnabled val="1"/>
        </dgm:presLayoutVars>
      </dgm:prSet>
      <dgm:spPr/>
    </dgm:pt>
    <dgm:pt modelId="{BE4C1E3A-BBDE-4C1D-A8A0-AF3C3BA7704C}" type="pres">
      <dgm:prSet presAssocID="{40B83393-F054-4627-954F-75F55AD4B3FA}" presName="hSp" presStyleCnt="0"/>
      <dgm:spPr/>
    </dgm:pt>
    <dgm:pt modelId="{6D9FE7D1-DE7C-4404-B41F-1496757EBD25}" type="pres">
      <dgm:prSet presAssocID="{40B83393-F054-4627-954F-75F55AD4B3FA}" presName="vProcSp" presStyleCnt="0"/>
      <dgm:spPr/>
    </dgm:pt>
    <dgm:pt modelId="{25B8A66D-2F28-4B5C-9FDF-43B80D0FD855}" type="pres">
      <dgm:prSet presAssocID="{40B83393-F054-4627-954F-75F55AD4B3FA}" presName="vSp1" presStyleCnt="0"/>
      <dgm:spPr/>
    </dgm:pt>
    <dgm:pt modelId="{4840E816-AD25-499D-BB79-1BAAB2921A58}" type="pres">
      <dgm:prSet presAssocID="{40B83393-F054-4627-954F-75F55AD4B3FA}" presName="simulatedConn" presStyleLbl="solidFgAcc1" presStyleIdx="1" presStyleCnt="2"/>
      <dgm:spPr/>
    </dgm:pt>
    <dgm:pt modelId="{02F69D5A-7A0F-4513-88B1-3ED32B19A24D}" type="pres">
      <dgm:prSet presAssocID="{40B83393-F054-4627-954F-75F55AD4B3FA}" presName="vSp2" presStyleCnt="0"/>
      <dgm:spPr/>
    </dgm:pt>
    <dgm:pt modelId="{FDA74CF7-71CA-4039-937C-7190D7FC0A48}" type="pres">
      <dgm:prSet presAssocID="{40B83393-F054-4627-954F-75F55AD4B3FA}" presName="sibTrans" presStyleCnt="0"/>
      <dgm:spPr/>
    </dgm:pt>
    <dgm:pt modelId="{203B6D1D-1540-440E-8B90-57C2D6E105F6}" type="pres">
      <dgm:prSet presAssocID="{2A077B0D-5DA4-4EF4-AB5F-BC5E36084FBA}" presName="compositeNode" presStyleCnt="0">
        <dgm:presLayoutVars>
          <dgm:bulletEnabled val="1"/>
        </dgm:presLayoutVars>
      </dgm:prSet>
      <dgm:spPr/>
    </dgm:pt>
    <dgm:pt modelId="{5DAF2A97-352B-436B-B285-1ACB224A0544}" type="pres">
      <dgm:prSet presAssocID="{2A077B0D-5DA4-4EF4-AB5F-BC5E36084FBA}" presName="bgRect" presStyleLbl="node1" presStyleIdx="2" presStyleCnt="3"/>
      <dgm:spPr/>
    </dgm:pt>
    <dgm:pt modelId="{BD547890-99AB-49C6-8C07-F1F276FE002C}" type="pres">
      <dgm:prSet presAssocID="{2A077B0D-5DA4-4EF4-AB5F-BC5E36084FBA}" presName="parentNode" presStyleLbl="node1" presStyleIdx="2" presStyleCnt="3">
        <dgm:presLayoutVars>
          <dgm:chMax val="0"/>
          <dgm:bulletEnabled val="1"/>
        </dgm:presLayoutVars>
      </dgm:prSet>
      <dgm:spPr/>
    </dgm:pt>
    <dgm:pt modelId="{D996FEBF-6D3D-4E96-A123-C3008B460487}" type="pres">
      <dgm:prSet presAssocID="{2A077B0D-5DA4-4EF4-AB5F-BC5E36084FBA}" presName="childNode" presStyleLbl="node1" presStyleIdx="2" presStyleCnt="3">
        <dgm:presLayoutVars>
          <dgm:bulletEnabled val="1"/>
        </dgm:presLayoutVars>
      </dgm:prSet>
      <dgm:spPr/>
    </dgm:pt>
  </dgm:ptLst>
  <dgm:cxnLst>
    <dgm:cxn modelId="{41C0FD01-D70F-4E22-B63F-514C3E38E7BE}" srcId="{D0A732FD-4E74-460C-8676-67B28356C318}" destId="{CE7446B5-3306-431B-9C17-DCED9B348B7F}" srcOrd="0" destOrd="0" parTransId="{7DCFFC9B-584E-44B7-9D68-69C03EC7E126}" sibTransId="{D7E731B6-7AD3-4219-B342-8D941DEB2A06}"/>
    <dgm:cxn modelId="{791B750B-0D05-4AA9-A161-D512229FA547}" srcId="{D0A732FD-4E74-460C-8676-67B28356C318}" destId="{2A077B0D-5DA4-4EF4-AB5F-BC5E36084FBA}" srcOrd="2" destOrd="0" parTransId="{E036BCF9-AF9F-4DE2-81A4-D8DC829CC5ED}" sibTransId="{C4D96571-8F50-4B39-89F6-27962B6C2477}"/>
    <dgm:cxn modelId="{3AFD6B0E-407E-4C79-9C66-222D124CA619}" type="presOf" srcId="{D0A732FD-4E74-460C-8676-67B28356C318}" destId="{6988D722-701C-499E-9BD8-8851E1A0A0CC}" srcOrd="0" destOrd="0" presId="urn:microsoft.com/office/officeart/2005/8/layout/hProcess7"/>
    <dgm:cxn modelId="{E9AB071E-9121-42B2-B076-295C64765597}" type="presOf" srcId="{2A077B0D-5DA4-4EF4-AB5F-BC5E36084FBA}" destId="{BD547890-99AB-49C6-8C07-F1F276FE002C}" srcOrd="1" destOrd="0" presId="urn:microsoft.com/office/officeart/2005/8/layout/hProcess7"/>
    <dgm:cxn modelId="{F3F6322F-42A1-48CD-ABAC-CCB5B358332E}" type="presOf" srcId="{25ADE454-BCC5-4502-A460-6EE8D9ED38F8}" destId="{4FB17124-6943-4A5C-84AB-2DB05267FC22}" srcOrd="0" destOrd="1" presId="urn:microsoft.com/office/officeart/2005/8/layout/hProcess7"/>
    <dgm:cxn modelId="{4F93FA3D-0868-497B-800A-EEE32A486BE2}" srcId="{AEF18998-71F0-4703-A2AB-E7BE86E1C170}" destId="{D01F6F49-A2BB-4EFD-A1D3-B703EAB0BD1F}" srcOrd="1" destOrd="0" parTransId="{FC85EBD2-963C-4C13-B35B-6229AD360D9B}" sibTransId="{7D21E44D-E2EA-4B3A-A7B6-8AB928AEB12A}"/>
    <dgm:cxn modelId="{3609FB42-CF6E-412C-9B0E-9FEA422E9C50}" srcId="{2A077B0D-5DA4-4EF4-AB5F-BC5E36084FBA}" destId="{D4F83DD4-C97A-4075-B34B-2C3292F9CAC7}" srcOrd="0" destOrd="0" parTransId="{CD80CCF5-F024-4122-8E65-7C37A6004BA6}" sibTransId="{62B31814-6B55-4E5D-8F27-83B22C87DD54}"/>
    <dgm:cxn modelId="{D3827546-8A23-43E7-8D91-B342495AF6A1}" srcId="{D0A732FD-4E74-460C-8676-67B28356C318}" destId="{AEF18998-71F0-4703-A2AB-E7BE86E1C170}" srcOrd="1" destOrd="0" parTransId="{0AEB60E1-E4E8-4A35-8567-BF0A1F21F094}" sibTransId="{40B83393-F054-4627-954F-75F55AD4B3FA}"/>
    <dgm:cxn modelId="{FBAF0269-889A-445A-85D0-4453E239FB0A}" type="presOf" srcId="{2A077B0D-5DA4-4EF4-AB5F-BC5E36084FBA}" destId="{5DAF2A97-352B-436B-B285-1ACB224A0544}" srcOrd="0" destOrd="0" presId="urn:microsoft.com/office/officeart/2005/8/layout/hProcess7"/>
    <dgm:cxn modelId="{D863914D-790D-4938-8BB8-8A1DF61076D4}" type="presOf" srcId="{D01F6F49-A2BB-4EFD-A1D3-B703EAB0BD1F}" destId="{B4D72B62-4A7E-40AC-9FFD-41F32E631DAA}" srcOrd="0" destOrd="1" presId="urn:microsoft.com/office/officeart/2005/8/layout/hProcess7"/>
    <dgm:cxn modelId="{53E8DA78-144E-465E-9763-A6E962F64BAF}" srcId="{CE7446B5-3306-431B-9C17-DCED9B348B7F}" destId="{25ADE454-BCC5-4502-A460-6EE8D9ED38F8}" srcOrd="1" destOrd="0" parTransId="{2DDA50D1-E2F3-4A81-90C7-DDF917B0A9CD}" sibTransId="{61068F93-A42C-44F8-9D3F-7FAE0FEFFED2}"/>
    <dgm:cxn modelId="{8600EE78-3DD9-41AE-85C1-6323266CF6D2}" type="presOf" srcId="{CE7446B5-3306-431B-9C17-DCED9B348B7F}" destId="{B0B6A3FB-ED1F-47CE-85F8-2EBD2C36CBD3}" srcOrd="1" destOrd="0" presId="urn:microsoft.com/office/officeart/2005/8/layout/hProcess7"/>
    <dgm:cxn modelId="{F0C9007F-4574-46A2-A8FE-D6D1C114AB4A}" type="presOf" srcId="{83BECA8D-01FF-4796-AB34-3E7FB1A365E6}" destId="{4FB17124-6943-4A5C-84AB-2DB05267FC22}" srcOrd="0" destOrd="0" presId="urn:microsoft.com/office/officeart/2005/8/layout/hProcess7"/>
    <dgm:cxn modelId="{CE38F981-224E-499B-8F64-5EF30D843987}" srcId="{CE7446B5-3306-431B-9C17-DCED9B348B7F}" destId="{83BECA8D-01FF-4796-AB34-3E7FB1A365E6}" srcOrd="0" destOrd="0" parTransId="{F84FFCD5-BA80-401F-90CA-107C0FB51A51}" sibTransId="{EBC3F8ED-6CC5-4B4E-87EF-1D839F2C0DAB}"/>
    <dgm:cxn modelId="{D9D31191-8EA2-4CEA-A890-5E3AAFF0C3FD}" type="presOf" srcId="{CE7446B5-3306-431B-9C17-DCED9B348B7F}" destId="{44198CE7-DC3D-4BB1-8365-DF2D6974C8F7}" srcOrd="0" destOrd="0" presId="urn:microsoft.com/office/officeart/2005/8/layout/hProcess7"/>
    <dgm:cxn modelId="{DD68089B-7191-45E0-8243-A1CE53253A0B}" type="presOf" srcId="{AEF18998-71F0-4703-A2AB-E7BE86E1C170}" destId="{4B6946BE-C9AB-4F4D-8E46-7CD948D87237}" srcOrd="1" destOrd="0" presId="urn:microsoft.com/office/officeart/2005/8/layout/hProcess7"/>
    <dgm:cxn modelId="{F478BA9F-0E13-406A-A9CF-D9A8515326E5}" srcId="{AEF18998-71F0-4703-A2AB-E7BE86E1C170}" destId="{920F29A2-7517-464F-90ED-8FCF5914CF64}" srcOrd="0" destOrd="0" parTransId="{00A3E05D-D443-4C8E-A4C4-64615A2BD080}" sibTransId="{DC8D8BE1-8274-49A4-91A4-6080D971476F}"/>
    <dgm:cxn modelId="{0605AEA8-409F-438C-9FCD-845291787F81}" type="presOf" srcId="{AEF18998-71F0-4703-A2AB-E7BE86E1C170}" destId="{DF6BABB6-FCC3-49F8-BA63-9E4B73F116CA}" srcOrd="0" destOrd="0" presId="urn:microsoft.com/office/officeart/2005/8/layout/hProcess7"/>
    <dgm:cxn modelId="{55824DB0-BB2B-41D2-B21D-A2FF9E1DA942}" type="presOf" srcId="{920F29A2-7517-464F-90ED-8FCF5914CF64}" destId="{B4D72B62-4A7E-40AC-9FFD-41F32E631DAA}" srcOrd="0" destOrd="0" presId="urn:microsoft.com/office/officeart/2005/8/layout/hProcess7"/>
    <dgm:cxn modelId="{BF14FBBB-FEEF-4F76-995C-2AB0FFF53A56}" srcId="{2A077B0D-5DA4-4EF4-AB5F-BC5E36084FBA}" destId="{35CA369F-4BBC-493C-819E-C9F93C957F8A}" srcOrd="1" destOrd="0" parTransId="{37795360-7ED4-486F-8F0C-85DD83A5A1EA}" sibTransId="{C2F83FC6-7A73-4DAA-B863-A95DF0183F15}"/>
    <dgm:cxn modelId="{C69204BC-3599-469F-9111-CCEF08A4BC01}" type="presOf" srcId="{D4F83DD4-C97A-4075-B34B-2C3292F9CAC7}" destId="{D996FEBF-6D3D-4E96-A123-C3008B460487}" srcOrd="0" destOrd="0" presId="urn:microsoft.com/office/officeart/2005/8/layout/hProcess7"/>
    <dgm:cxn modelId="{B86A20ED-8921-43BE-BFE3-B7BEAC8296C5}" type="presOf" srcId="{35CA369F-4BBC-493C-819E-C9F93C957F8A}" destId="{D996FEBF-6D3D-4E96-A123-C3008B460487}" srcOrd="0" destOrd="1" presId="urn:microsoft.com/office/officeart/2005/8/layout/hProcess7"/>
    <dgm:cxn modelId="{8BC22B60-6647-4D34-ACFF-667C458743A5}" type="presParOf" srcId="{6988D722-701C-499E-9BD8-8851E1A0A0CC}" destId="{191AA64B-DC05-439B-ADA1-0B7F017E8920}" srcOrd="0" destOrd="0" presId="urn:microsoft.com/office/officeart/2005/8/layout/hProcess7"/>
    <dgm:cxn modelId="{8173BAA8-5AC2-4834-AA9B-527291544E35}" type="presParOf" srcId="{191AA64B-DC05-439B-ADA1-0B7F017E8920}" destId="{44198CE7-DC3D-4BB1-8365-DF2D6974C8F7}" srcOrd="0" destOrd="0" presId="urn:microsoft.com/office/officeart/2005/8/layout/hProcess7"/>
    <dgm:cxn modelId="{3D6780B2-6D26-456B-A498-114DB8712718}" type="presParOf" srcId="{191AA64B-DC05-439B-ADA1-0B7F017E8920}" destId="{B0B6A3FB-ED1F-47CE-85F8-2EBD2C36CBD3}" srcOrd="1" destOrd="0" presId="urn:microsoft.com/office/officeart/2005/8/layout/hProcess7"/>
    <dgm:cxn modelId="{55CA0BA8-FB62-4B2C-90B6-2C9083E91A31}" type="presParOf" srcId="{191AA64B-DC05-439B-ADA1-0B7F017E8920}" destId="{4FB17124-6943-4A5C-84AB-2DB05267FC22}" srcOrd="2" destOrd="0" presId="urn:microsoft.com/office/officeart/2005/8/layout/hProcess7"/>
    <dgm:cxn modelId="{B308C25B-A0C4-4AB7-AA1F-A1B7AF423B9B}" type="presParOf" srcId="{6988D722-701C-499E-9BD8-8851E1A0A0CC}" destId="{5072A9B0-9981-406C-B19F-50A06510F98C}" srcOrd="1" destOrd="0" presId="urn:microsoft.com/office/officeart/2005/8/layout/hProcess7"/>
    <dgm:cxn modelId="{E91D0855-F3EC-41DB-BD64-E0D31BBD30AB}" type="presParOf" srcId="{6988D722-701C-499E-9BD8-8851E1A0A0CC}" destId="{05BF3E3E-DB1D-4559-8024-FB1239B6A48A}" srcOrd="2" destOrd="0" presId="urn:microsoft.com/office/officeart/2005/8/layout/hProcess7"/>
    <dgm:cxn modelId="{3C01D30C-945A-4C57-AF6B-9A4173151A41}" type="presParOf" srcId="{05BF3E3E-DB1D-4559-8024-FB1239B6A48A}" destId="{1659C2A5-4200-46E1-9898-A3D3EA27902F}" srcOrd="0" destOrd="0" presId="urn:microsoft.com/office/officeart/2005/8/layout/hProcess7"/>
    <dgm:cxn modelId="{1C4A7238-808C-4F9C-A5AD-32121255C9E4}" type="presParOf" srcId="{05BF3E3E-DB1D-4559-8024-FB1239B6A48A}" destId="{C3697F08-8247-49E8-8409-B2EDCA8A6D8A}" srcOrd="1" destOrd="0" presId="urn:microsoft.com/office/officeart/2005/8/layout/hProcess7"/>
    <dgm:cxn modelId="{D0792B9E-34BF-442A-8850-8C1E263BA24C}" type="presParOf" srcId="{05BF3E3E-DB1D-4559-8024-FB1239B6A48A}" destId="{7130D272-90C7-4B83-9173-2BD07F9DA418}" srcOrd="2" destOrd="0" presId="urn:microsoft.com/office/officeart/2005/8/layout/hProcess7"/>
    <dgm:cxn modelId="{8D167F8D-5F8F-401B-84B9-0B7A1ACF5CA3}" type="presParOf" srcId="{6988D722-701C-499E-9BD8-8851E1A0A0CC}" destId="{BC035B2F-6DC9-42D6-AC66-63761C4447C8}" srcOrd="3" destOrd="0" presId="urn:microsoft.com/office/officeart/2005/8/layout/hProcess7"/>
    <dgm:cxn modelId="{7ADC773D-36F9-4CE9-A0B6-4976D0D5C411}" type="presParOf" srcId="{6988D722-701C-499E-9BD8-8851E1A0A0CC}" destId="{0A7A16DF-739E-4429-B844-23B06A2364F4}" srcOrd="4" destOrd="0" presId="urn:microsoft.com/office/officeart/2005/8/layout/hProcess7"/>
    <dgm:cxn modelId="{78AC38F4-7D4C-495A-8160-A25777C6D953}" type="presParOf" srcId="{0A7A16DF-739E-4429-B844-23B06A2364F4}" destId="{DF6BABB6-FCC3-49F8-BA63-9E4B73F116CA}" srcOrd="0" destOrd="0" presId="urn:microsoft.com/office/officeart/2005/8/layout/hProcess7"/>
    <dgm:cxn modelId="{8B790B88-DA2F-41AA-A6E9-B6EDECEE5D32}" type="presParOf" srcId="{0A7A16DF-739E-4429-B844-23B06A2364F4}" destId="{4B6946BE-C9AB-4F4D-8E46-7CD948D87237}" srcOrd="1" destOrd="0" presId="urn:microsoft.com/office/officeart/2005/8/layout/hProcess7"/>
    <dgm:cxn modelId="{B6C90C8F-EC43-482D-8DAB-59C8D32DFEE7}" type="presParOf" srcId="{0A7A16DF-739E-4429-B844-23B06A2364F4}" destId="{B4D72B62-4A7E-40AC-9FFD-41F32E631DAA}" srcOrd="2" destOrd="0" presId="urn:microsoft.com/office/officeart/2005/8/layout/hProcess7"/>
    <dgm:cxn modelId="{255B7E99-C161-438E-B9A7-9061CFE4BCDD}" type="presParOf" srcId="{6988D722-701C-499E-9BD8-8851E1A0A0CC}" destId="{BE4C1E3A-BBDE-4C1D-A8A0-AF3C3BA7704C}" srcOrd="5" destOrd="0" presId="urn:microsoft.com/office/officeart/2005/8/layout/hProcess7"/>
    <dgm:cxn modelId="{9796C64C-52D6-4FDA-866A-952DE8415823}" type="presParOf" srcId="{6988D722-701C-499E-9BD8-8851E1A0A0CC}" destId="{6D9FE7D1-DE7C-4404-B41F-1496757EBD25}" srcOrd="6" destOrd="0" presId="urn:microsoft.com/office/officeart/2005/8/layout/hProcess7"/>
    <dgm:cxn modelId="{6BCB00C1-5B5B-4BF7-8FBE-2521EEA1E206}" type="presParOf" srcId="{6D9FE7D1-DE7C-4404-B41F-1496757EBD25}" destId="{25B8A66D-2F28-4B5C-9FDF-43B80D0FD855}" srcOrd="0" destOrd="0" presId="urn:microsoft.com/office/officeart/2005/8/layout/hProcess7"/>
    <dgm:cxn modelId="{A68576DE-18A2-4360-B343-BAB9FC59AC7E}" type="presParOf" srcId="{6D9FE7D1-DE7C-4404-B41F-1496757EBD25}" destId="{4840E816-AD25-499D-BB79-1BAAB2921A58}" srcOrd="1" destOrd="0" presId="urn:microsoft.com/office/officeart/2005/8/layout/hProcess7"/>
    <dgm:cxn modelId="{C94B82DD-114B-446E-A92F-88DDE93AEB18}" type="presParOf" srcId="{6D9FE7D1-DE7C-4404-B41F-1496757EBD25}" destId="{02F69D5A-7A0F-4513-88B1-3ED32B19A24D}" srcOrd="2" destOrd="0" presId="urn:microsoft.com/office/officeart/2005/8/layout/hProcess7"/>
    <dgm:cxn modelId="{50BF2944-51D9-4560-A189-FE1B31D51963}" type="presParOf" srcId="{6988D722-701C-499E-9BD8-8851E1A0A0CC}" destId="{FDA74CF7-71CA-4039-937C-7190D7FC0A48}" srcOrd="7" destOrd="0" presId="urn:microsoft.com/office/officeart/2005/8/layout/hProcess7"/>
    <dgm:cxn modelId="{70BFEF85-E1B8-44E1-AD10-85BEAEFA654F}" type="presParOf" srcId="{6988D722-701C-499E-9BD8-8851E1A0A0CC}" destId="{203B6D1D-1540-440E-8B90-57C2D6E105F6}" srcOrd="8" destOrd="0" presId="urn:microsoft.com/office/officeart/2005/8/layout/hProcess7"/>
    <dgm:cxn modelId="{278A4AA3-8CC2-4265-9837-A2AB7692DBA6}" type="presParOf" srcId="{203B6D1D-1540-440E-8B90-57C2D6E105F6}" destId="{5DAF2A97-352B-436B-B285-1ACB224A0544}" srcOrd="0" destOrd="0" presId="urn:microsoft.com/office/officeart/2005/8/layout/hProcess7"/>
    <dgm:cxn modelId="{321322C9-327A-4F63-913E-08B0FC726086}" type="presParOf" srcId="{203B6D1D-1540-440E-8B90-57C2D6E105F6}" destId="{BD547890-99AB-49C6-8C07-F1F276FE002C}" srcOrd="1" destOrd="0" presId="urn:microsoft.com/office/officeart/2005/8/layout/hProcess7"/>
    <dgm:cxn modelId="{F23C5D8B-C014-419B-BFE3-FA494749370B}" type="presParOf" srcId="{203B6D1D-1540-440E-8B90-57C2D6E105F6}" destId="{D996FEBF-6D3D-4E96-A123-C3008B460487}"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7963-AF3A-448C-AD12-645530A91311}"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US"/>
        </a:p>
      </dgm:t>
    </dgm:pt>
    <dgm:pt modelId="{9A365E08-0344-4CC5-8774-63CDA16468A2}">
      <dgm:prSet phldrT="[Text]" custT="1"/>
      <dgm:spPr>
        <a:solidFill>
          <a:srgbClr val="0070C0"/>
        </a:solidFill>
      </dgm:spPr>
      <dgm:t>
        <a:bodyPr/>
        <a:lstStyle/>
        <a:p>
          <a:r>
            <a:rPr lang="en-US" sz="1400" b="1" dirty="0">
              <a:solidFill>
                <a:srgbClr val="0070C0"/>
              </a:solidFill>
            </a:rPr>
            <a:t>Coverage Begins</a:t>
          </a:r>
        </a:p>
      </dgm:t>
    </dgm:pt>
    <dgm:pt modelId="{2A0163F8-49B5-49B6-A598-A2631FDE8BF2}" type="parTrans" cxnId="{D91DA57E-D808-439F-9EFC-9E41089249D7}">
      <dgm:prSet/>
      <dgm:spPr/>
      <dgm:t>
        <a:bodyPr/>
        <a:lstStyle/>
        <a:p>
          <a:endParaRPr lang="en-US"/>
        </a:p>
      </dgm:t>
    </dgm:pt>
    <dgm:pt modelId="{D4C6348B-CB5E-47AF-A605-342F15DD69E6}" type="sibTrans" cxnId="{D91DA57E-D808-439F-9EFC-9E41089249D7}">
      <dgm:prSet/>
      <dgm:spPr/>
      <dgm:t>
        <a:bodyPr/>
        <a:lstStyle/>
        <a:p>
          <a:endParaRPr lang="en-US"/>
        </a:p>
      </dgm:t>
    </dgm:pt>
    <dgm:pt modelId="{C18FA4FC-1DB3-43E6-A7FE-193B0B55A5BB}">
      <dgm:prSet phldrT="[Text]" custT="1"/>
      <dgm:spPr>
        <a:solidFill>
          <a:schemeClr val="accent1">
            <a:lumMod val="75000"/>
          </a:schemeClr>
        </a:solidFill>
      </dgm:spPr>
      <dgm:t>
        <a:bodyPr/>
        <a:lstStyle/>
        <a:p>
          <a:pPr marL="228600" indent="0"/>
          <a:r>
            <a:rPr lang="en-US" sz="2300" b="1" dirty="0">
              <a:solidFill>
                <a:schemeClr val="bg1"/>
              </a:solidFill>
            </a:rPr>
            <a:t>Coverage Begins 1</a:t>
          </a:r>
          <a:r>
            <a:rPr lang="en-US" sz="2300" b="1" baseline="30000" dirty="0">
              <a:solidFill>
                <a:schemeClr val="bg1"/>
              </a:solidFill>
            </a:rPr>
            <a:t>st</a:t>
          </a:r>
          <a:r>
            <a:rPr lang="en-US" sz="2300" b="1" dirty="0">
              <a:solidFill>
                <a:schemeClr val="bg1"/>
              </a:solidFill>
            </a:rPr>
            <a:t> of month after you enroll</a:t>
          </a:r>
        </a:p>
      </dgm:t>
    </dgm:pt>
    <dgm:pt modelId="{CE47235C-F205-4B1A-970B-6E16EF69F53F}" type="parTrans" cxnId="{5B13A025-B923-4DA7-BF2F-A2758384955E}">
      <dgm:prSet/>
      <dgm:spPr/>
      <dgm:t>
        <a:bodyPr/>
        <a:lstStyle/>
        <a:p>
          <a:endParaRPr lang="en-US"/>
        </a:p>
      </dgm:t>
    </dgm:pt>
    <dgm:pt modelId="{68239A12-C78F-482B-A5C2-AD62C8E03388}" type="sibTrans" cxnId="{5B13A025-B923-4DA7-BF2F-A2758384955E}">
      <dgm:prSet/>
      <dgm:spPr/>
      <dgm:t>
        <a:bodyPr/>
        <a:lstStyle/>
        <a:p>
          <a:endParaRPr lang="en-US"/>
        </a:p>
      </dgm:t>
    </dgm:pt>
    <dgm:pt modelId="{3B021341-F780-446C-AE18-6CA92A6D01B5}" type="pres">
      <dgm:prSet presAssocID="{B00D7963-AF3A-448C-AD12-645530A91311}" presName="Name0" presStyleCnt="0">
        <dgm:presLayoutVars>
          <dgm:dir/>
          <dgm:animLvl val="lvl"/>
          <dgm:resizeHandles val="exact"/>
        </dgm:presLayoutVars>
      </dgm:prSet>
      <dgm:spPr/>
    </dgm:pt>
    <dgm:pt modelId="{D15D1962-5CE7-40A4-B700-038B145CC324}" type="pres">
      <dgm:prSet presAssocID="{9A365E08-0344-4CC5-8774-63CDA16468A2}" presName="compositeNode" presStyleCnt="0">
        <dgm:presLayoutVars>
          <dgm:bulletEnabled val="1"/>
        </dgm:presLayoutVars>
      </dgm:prSet>
      <dgm:spPr/>
    </dgm:pt>
    <dgm:pt modelId="{85F8C5F2-219C-4337-B7E7-253D6F847DF4}" type="pres">
      <dgm:prSet presAssocID="{9A365E08-0344-4CC5-8774-63CDA16468A2}" presName="bgRect" presStyleLbl="node1" presStyleIdx="0" presStyleCnt="1" custScaleX="371299" custScaleY="201683" custLinFactNeighborX="-1839" custLinFactNeighborY="-630"/>
      <dgm:spPr/>
    </dgm:pt>
    <dgm:pt modelId="{2ECCACA7-0701-41EA-AC42-09F5621BCA70}" type="pres">
      <dgm:prSet presAssocID="{9A365E08-0344-4CC5-8774-63CDA16468A2}" presName="parentNode" presStyleLbl="node1" presStyleIdx="0" presStyleCnt="1">
        <dgm:presLayoutVars>
          <dgm:chMax val="0"/>
          <dgm:bulletEnabled val="1"/>
        </dgm:presLayoutVars>
      </dgm:prSet>
      <dgm:spPr/>
    </dgm:pt>
    <dgm:pt modelId="{7DDC2B3D-A8E4-4B2E-894C-D9268877AFA7}" type="pres">
      <dgm:prSet presAssocID="{9A365E08-0344-4CC5-8774-63CDA16468A2}" presName="childNode" presStyleLbl="node1" presStyleIdx="0" presStyleCnt="1">
        <dgm:presLayoutVars>
          <dgm:bulletEnabled val="1"/>
        </dgm:presLayoutVars>
      </dgm:prSet>
      <dgm:spPr/>
    </dgm:pt>
  </dgm:ptLst>
  <dgm:cxnLst>
    <dgm:cxn modelId="{9BF69C07-6126-4AC0-968D-B53C96FFFCEB}" type="presOf" srcId="{C18FA4FC-1DB3-43E6-A7FE-193B0B55A5BB}" destId="{7DDC2B3D-A8E4-4B2E-894C-D9268877AFA7}" srcOrd="0" destOrd="0" presId="urn:microsoft.com/office/officeart/2005/8/layout/hProcess7"/>
    <dgm:cxn modelId="{63A4D019-C4BB-45C3-B5E0-589D994343E4}" type="presOf" srcId="{9A365E08-0344-4CC5-8774-63CDA16468A2}" destId="{85F8C5F2-219C-4337-B7E7-253D6F847DF4}" srcOrd="0" destOrd="0" presId="urn:microsoft.com/office/officeart/2005/8/layout/hProcess7"/>
    <dgm:cxn modelId="{5B13A025-B923-4DA7-BF2F-A2758384955E}" srcId="{9A365E08-0344-4CC5-8774-63CDA16468A2}" destId="{C18FA4FC-1DB3-43E6-A7FE-193B0B55A5BB}" srcOrd="0" destOrd="0" parTransId="{CE47235C-F205-4B1A-970B-6E16EF69F53F}" sibTransId="{68239A12-C78F-482B-A5C2-AD62C8E03388}"/>
    <dgm:cxn modelId="{26697945-1696-4538-BD1C-60B863A94072}" type="presOf" srcId="{9A365E08-0344-4CC5-8774-63CDA16468A2}" destId="{2ECCACA7-0701-41EA-AC42-09F5621BCA70}" srcOrd="1" destOrd="0" presId="urn:microsoft.com/office/officeart/2005/8/layout/hProcess7"/>
    <dgm:cxn modelId="{D91DA57E-D808-439F-9EFC-9E41089249D7}" srcId="{B00D7963-AF3A-448C-AD12-645530A91311}" destId="{9A365E08-0344-4CC5-8774-63CDA16468A2}" srcOrd="0" destOrd="0" parTransId="{2A0163F8-49B5-49B6-A598-A2631FDE8BF2}" sibTransId="{D4C6348B-CB5E-47AF-A605-342F15DD69E6}"/>
    <dgm:cxn modelId="{74EA1B91-4B09-431A-A1C0-7762C192EFD1}" type="presOf" srcId="{B00D7963-AF3A-448C-AD12-645530A91311}" destId="{3B021341-F780-446C-AE18-6CA92A6D01B5}" srcOrd="0" destOrd="0" presId="urn:microsoft.com/office/officeart/2005/8/layout/hProcess7"/>
    <dgm:cxn modelId="{4BD85483-AA7D-4C23-A620-ED7333ED52D8}" type="presParOf" srcId="{3B021341-F780-446C-AE18-6CA92A6D01B5}" destId="{D15D1962-5CE7-40A4-B700-038B145CC324}" srcOrd="0" destOrd="0" presId="urn:microsoft.com/office/officeart/2005/8/layout/hProcess7"/>
    <dgm:cxn modelId="{5109BC62-C074-47CC-98C6-DED778387AE4}" type="presParOf" srcId="{D15D1962-5CE7-40A4-B700-038B145CC324}" destId="{85F8C5F2-219C-4337-B7E7-253D6F847DF4}" srcOrd="0" destOrd="0" presId="urn:microsoft.com/office/officeart/2005/8/layout/hProcess7"/>
    <dgm:cxn modelId="{8558C8C4-4864-4E46-BF61-123B1D35B4BF}" type="presParOf" srcId="{D15D1962-5CE7-40A4-B700-038B145CC324}" destId="{2ECCACA7-0701-41EA-AC42-09F5621BCA70}" srcOrd="1" destOrd="0" presId="urn:microsoft.com/office/officeart/2005/8/layout/hProcess7"/>
    <dgm:cxn modelId="{900C4FAD-F53B-4981-A679-71820700BF59}" type="presParOf" srcId="{D15D1962-5CE7-40A4-B700-038B145CC324}" destId="{7DDC2B3D-A8E4-4B2E-894C-D9268877AFA7}" srcOrd="2" destOrd="0" presId="urn:microsoft.com/office/officeart/2005/8/layout/hProcess7"/>
  </dgm:cxnLst>
  <dgm:bg>
    <a:solidFill>
      <a:schemeClr val="tx2">
        <a:lumMod val="40000"/>
        <a:lumOff val="60000"/>
      </a:schemeClr>
    </a:solid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177A37-CF04-4B25-A727-AA87BEDC83CF}">
      <dsp:nvSpPr>
        <dsp:cNvPr id="0" name=""/>
        <dsp:cNvSpPr/>
      </dsp:nvSpPr>
      <dsp:spPr>
        <a:xfrm>
          <a:off x="128599" y="16774"/>
          <a:ext cx="2396132" cy="74319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mj-lt"/>
            </a:rPr>
            <a:t>You Can Usually</a:t>
          </a:r>
        </a:p>
      </dsp:txBody>
      <dsp:txXfrm>
        <a:off x="150366" y="38541"/>
        <a:ext cx="2352598" cy="699662"/>
      </dsp:txXfrm>
    </dsp:sp>
    <dsp:sp modelId="{C77D5C21-4054-4804-89E4-69F26D993A02}">
      <dsp:nvSpPr>
        <dsp:cNvPr id="0" name=""/>
        <dsp:cNvSpPr/>
      </dsp:nvSpPr>
      <dsp:spPr>
        <a:xfrm>
          <a:off x="368212" y="759970"/>
          <a:ext cx="206498" cy="764426"/>
        </a:xfrm>
        <a:custGeom>
          <a:avLst/>
          <a:gdLst/>
          <a:ahLst/>
          <a:cxnLst/>
          <a:rect l="0" t="0" r="0" b="0"/>
          <a:pathLst>
            <a:path>
              <a:moveTo>
                <a:pt x="0" y="0"/>
              </a:moveTo>
              <a:lnTo>
                <a:pt x="0" y="764426"/>
              </a:lnTo>
              <a:lnTo>
                <a:pt x="206498" y="7644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5831ED-CE60-4AD1-A221-C0BFD09F6DD4}">
      <dsp:nvSpPr>
        <dsp:cNvPr id="0" name=""/>
        <dsp:cNvSpPr/>
      </dsp:nvSpPr>
      <dsp:spPr>
        <a:xfrm>
          <a:off x="574711" y="925364"/>
          <a:ext cx="1916906" cy="119806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Get Original Medicare</a:t>
          </a:r>
        </a:p>
      </dsp:txBody>
      <dsp:txXfrm>
        <a:off x="609801" y="960454"/>
        <a:ext cx="1846726" cy="1127886"/>
      </dsp:txXfrm>
    </dsp:sp>
    <dsp:sp modelId="{F31D4BA6-3172-4CA6-A039-4B536994D495}">
      <dsp:nvSpPr>
        <dsp:cNvPr id="0" name=""/>
        <dsp:cNvSpPr/>
      </dsp:nvSpPr>
      <dsp:spPr>
        <a:xfrm>
          <a:off x="368212" y="759970"/>
          <a:ext cx="206498" cy="2394575"/>
        </a:xfrm>
        <a:custGeom>
          <a:avLst/>
          <a:gdLst/>
          <a:ahLst/>
          <a:cxnLst/>
          <a:rect l="0" t="0" r="0" b="0"/>
          <a:pathLst>
            <a:path>
              <a:moveTo>
                <a:pt x="0" y="0"/>
              </a:moveTo>
              <a:lnTo>
                <a:pt x="0" y="2394575"/>
              </a:lnTo>
              <a:lnTo>
                <a:pt x="206498" y="23945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BC73C0-3765-47AD-B09E-B5A291AA3F5C}">
      <dsp:nvSpPr>
        <dsp:cNvPr id="0" name=""/>
        <dsp:cNvSpPr/>
      </dsp:nvSpPr>
      <dsp:spPr>
        <a:xfrm>
          <a:off x="574711" y="2393426"/>
          <a:ext cx="2909863" cy="15222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Join an ESRD Special Needs Plan (SNP) (if available in your area)</a:t>
          </a:r>
        </a:p>
      </dsp:txBody>
      <dsp:txXfrm>
        <a:off x="619296" y="2438011"/>
        <a:ext cx="2820693" cy="1433069"/>
      </dsp:txXfrm>
    </dsp:sp>
    <dsp:sp modelId="{742EBE3E-0885-4AB6-82B1-FF50BC9DAA4E}">
      <dsp:nvSpPr>
        <dsp:cNvPr id="0" name=""/>
        <dsp:cNvSpPr/>
      </dsp:nvSpPr>
      <dsp:spPr>
        <a:xfrm>
          <a:off x="3604382" y="732"/>
          <a:ext cx="2396132" cy="740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mj-lt"/>
            </a:rPr>
            <a:t>You Can’t</a:t>
          </a:r>
        </a:p>
      </dsp:txBody>
      <dsp:txXfrm>
        <a:off x="3626060" y="22410"/>
        <a:ext cx="2352776" cy="696773"/>
      </dsp:txXfrm>
    </dsp:sp>
    <dsp:sp modelId="{E48717E7-F792-4981-B902-82BAE8163C7F}">
      <dsp:nvSpPr>
        <dsp:cNvPr id="0" name=""/>
        <dsp:cNvSpPr/>
      </dsp:nvSpPr>
      <dsp:spPr>
        <a:xfrm>
          <a:off x="3843995" y="740861"/>
          <a:ext cx="239613" cy="1144920"/>
        </a:xfrm>
        <a:custGeom>
          <a:avLst/>
          <a:gdLst/>
          <a:ahLst/>
          <a:cxnLst/>
          <a:rect l="0" t="0" r="0" b="0"/>
          <a:pathLst>
            <a:path>
              <a:moveTo>
                <a:pt x="0" y="0"/>
              </a:moveTo>
              <a:lnTo>
                <a:pt x="0" y="1144920"/>
              </a:lnTo>
              <a:lnTo>
                <a:pt x="239613" y="11449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B2406F2-8E6B-4290-8459-6C1ECBDF199F}">
      <dsp:nvSpPr>
        <dsp:cNvPr id="0" name=""/>
        <dsp:cNvSpPr/>
      </dsp:nvSpPr>
      <dsp:spPr>
        <a:xfrm>
          <a:off x="4083608" y="966577"/>
          <a:ext cx="1916906" cy="183840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t>Get Medicare Advantage* </a:t>
          </a:r>
        </a:p>
        <a:p>
          <a:pPr marL="0" lvl="0" indent="0" algn="ctr" defTabSz="1066800">
            <a:lnSpc>
              <a:spcPct val="90000"/>
            </a:lnSpc>
            <a:spcBef>
              <a:spcPct val="0"/>
            </a:spcBef>
            <a:spcAft>
              <a:spcPct val="35000"/>
            </a:spcAft>
            <a:buNone/>
          </a:pPr>
          <a:r>
            <a:rPr lang="en-US" sz="2400" kern="1200" dirty="0"/>
            <a:t>(with some exceptions)</a:t>
          </a:r>
        </a:p>
      </dsp:txBody>
      <dsp:txXfrm>
        <a:off x="4137453" y="1020422"/>
        <a:ext cx="1809216" cy="1730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1ED34A-FB42-4791-832C-306D25F86B83}">
      <dsp:nvSpPr>
        <dsp:cNvPr id="0" name=""/>
        <dsp:cNvSpPr/>
      </dsp:nvSpPr>
      <dsp:spPr>
        <a:xfrm>
          <a:off x="1747" y="713268"/>
          <a:ext cx="736149" cy="883379"/>
        </a:xfrm>
        <a:prstGeom prst="roundRect">
          <a:avLst>
            <a:gd name="adj" fmla="val 5000"/>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286823" y="1001838"/>
        <a:ext cx="724371" cy="147229"/>
      </dsp:txXfrm>
    </dsp:sp>
    <dsp:sp modelId="{CE1FF248-920D-4423-9A97-DDB50EBCAAA4}">
      <dsp:nvSpPr>
        <dsp:cNvPr id="0" name=""/>
        <dsp:cNvSpPr/>
      </dsp:nvSpPr>
      <dsp:spPr>
        <a:xfrm>
          <a:off x="148977"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ctr" defTabSz="2222500">
            <a:lnSpc>
              <a:spcPct val="90000"/>
            </a:lnSpc>
            <a:spcBef>
              <a:spcPct val="0"/>
            </a:spcBef>
            <a:spcAft>
              <a:spcPct val="35000"/>
            </a:spcAft>
            <a:buNone/>
          </a:pPr>
          <a:r>
            <a:rPr lang="en-US" sz="5000" kern="1200" dirty="0"/>
            <a:t>1</a:t>
          </a:r>
        </a:p>
      </dsp:txBody>
      <dsp:txXfrm>
        <a:off x="148977" y="713268"/>
        <a:ext cx="548431" cy="883379"/>
      </dsp:txXfrm>
    </dsp:sp>
    <dsp:sp modelId="{A5381C51-460A-4518-92B3-08CC2532E398}">
      <dsp:nvSpPr>
        <dsp:cNvPr id="0" name=""/>
        <dsp:cNvSpPr/>
      </dsp:nvSpPr>
      <dsp:spPr>
        <a:xfrm>
          <a:off x="763662" y="713268"/>
          <a:ext cx="736149" cy="883379"/>
        </a:xfrm>
        <a:prstGeom prst="roundRect">
          <a:avLst>
            <a:gd name="adj" fmla="val 5000"/>
          </a:avLst>
        </a:prstGeom>
        <a:gradFill rotWithShape="0">
          <a:gsLst>
            <a:gs pos="0">
              <a:schemeClr val="accent1">
                <a:shade val="50000"/>
                <a:hueOff val="83565"/>
                <a:satOff val="2239"/>
                <a:lumOff val="9863"/>
                <a:alphaOff val="0"/>
                <a:satMod val="103000"/>
                <a:lumMod val="102000"/>
                <a:tint val="94000"/>
              </a:schemeClr>
            </a:gs>
            <a:gs pos="50000">
              <a:schemeClr val="accent1">
                <a:shade val="50000"/>
                <a:hueOff val="83565"/>
                <a:satOff val="2239"/>
                <a:lumOff val="9863"/>
                <a:alphaOff val="0"/>
                <a:satMod val="110000"/>
                <a:lumMod val="100000"/>
                <a:shade val="100000"/>
              </a:schemeClr>
            </a:gs>
            <a:gs pos="100000">
              <a:schemeClr val="accent1">
                <a:shade val="50000"/>
                <a:hueOff val="83565"/>
                <a:satOff val="2239"/>
                <a:lumOff val="986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475092" y="1001838"/>
        <a:ext cx="724371" cy="147229"/>
      </dsp:txXfrm>
    </dsp:sp>
    <dsp:sp modelId="{8159F9CE-E531-4EDC-92A0-6B8495D951E2}">
      <dsp:nvSpPr>
        <dsp:cNvPr id="0" name=""/>
        <dsp:cNvSpPr/>
      </dsp:nvSpPr>
      <dsp:spPr>
        <a:xfrm rot="5400000">
          <a:off x="702465"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A4AE64F-A4E3-466F-940F-6DE7998B1993}">
      <dsp:nvSpPr>
        <dsp:cNvPr id="0" name=""/>
        <dsp:cNvSpPr/>
      </dsp:nvSpPr>
      <dsp:spPr>
        <a:xfrm>
          <a:off x="910892"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ctr" defTabSz="2222500">
            <a:lnSpc>
              <a:spcPct val="90000"/>
            </a:lnSpc>
            <a:spcBef>
              <a:spcPct val="0"/>
            </a:spcBef>
            <a:spcAft>
              <a:spcPct val="35000"/>
            </a:spcAft>
            <a:buNone/>
          </a:pPr>
          <a:r>
            <a:rPr lang="en-US" sz="5000" kern="1200" dirty="0"/>
            <a:t>2</a:t>
          </a:r>
        </a:p>
      </dsp:txBody>
      <dsp:txXfrm>
        <a:off x="910892" y="713268"/>
        <a:ext cx="548431" cy="883379"/>
      </dsp:txXfrm>
    </dsp:sp>
    <dsp:sp modelId="{AFCBFC7E-25E0-4AC3-8A0E-FC4D5CD42F36}">
      <dsp:nvSpPr>
        <dsp:cNvPr id="0" name=""/>
        <dsp:cNvSpPr/>
      </dsp:nvSpPr>
      <dsp:spPr>
        <a:xfrm>
          <a:off x="1525577" y="713268"/>
          <a:ext cx="736149" cy="883379"/>
        </a:xfrm>
        <a:prstGeom prst="roundRect">
          <a:avLst>
            <a:gd name="adj" fmla="val 5000"/>
          </a:avLst>
        </a:prstGeom>
        <a:gradFill rotWithShape="0">
          <a:gsLst>
            <a:gs pos="0">
              <a:schemeClr val="accent1">
                <a:shade val="50000"/>
                <a:hueOff val="167129"/>
                <a:satOff val="4478"/>
                <a:lumOff val="19726"/>
                <a:alphaOff val="0"/>
                <a:satMod val="103000"/>
                <a:lumMod val="102000"/>
                <a:tint val="94000"/>
              </a:schemeClr>
            </a:gs>
            <a:gs pos="50000">
              <a:schemeClr val="accent1">
                <a:shade val="50000"/>
                <a:hueOff val="167129"/>
                <a:satOff val="4478"/>
                <a:lumOff val="19726"/>
                <a:alphaOff val="0"/>
                <a:satMod val="110000"/>
                <a:lumMod val="100000"/>
                <a:shade val="100000"/>
              </a:schemeClr>
            </a:gs>
            <a:gs pos="100000">
              <a:schemeClr val="accent1">
                <a:shade val="50000"/>
                <a:hueOff val="167129"/>
                <a:satOff val="4478"/>
                <a:lumOff val="1972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1237007" y="1001838"/>
        <a:ext cx="724371" cy="147229"/>
      </dsp:txXfrm>
    </dsp:sp>
    <dsp:sp modelId="{A53F5625-F7DE-4DCB-A777-CDF15E64F2ED}">
      <dsp:nvSpPr>
        <dsp:cNvPr id="0" name=""/>
        <dsp:cNvSpPr/>
      </dsp:nvSpPr>
      <dsp:spPr>
        <a:xfrm rot="5400000">
          <a:off x="1464381"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95502"/>
              <a:satOff val="2559"/>
              <a:lumOff val="11272"/>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19BEAA1-6EF4-4258-A2D2-E4F88A84E773}">
      <dsp:nvSpPr>
        <dsp:cNvPr id="0" name=""/>
        <dsp:cNvSpPr/>
      </dsp:nvSpPr>
      <dsp:spPr>
        <a:xfrm>
          <a:off x="1672807"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ctr" defTabSz="2222500">
            <a:lnSpc>
              <a:spcPct val="90000"/>
            </a:lnSpc>
            <a:spcBef>
              <a:spcPct val="0"/>
            </a:spcBef>
            <a:spcAft>
              <a:spcPct val="35000"/>
            </a:spcAft>
            <a:buNone/>
          </a:pPr>
          <a:r>
            <a:rPr lang="en-US" sz="5000" kern="1200" dirty="0"/>
            <a:t>3</a:t>
          </a:r>
        </a:p>
      </dsp:txBody>
      <dsp:txXfrm>
        <a:off x="1672807" y="713268"/>
        <a:ext cx="548431" cy="883379"/>
      </dsp:txXfrm>
    </dsp:sp>
    <dsp:sp modelId="{12733D8D-7AA1-414B-8387-0BB1BB0C6E08}">
      <dsp:nvSpPr>
        <dsp:cNvPr id="0" name=""/>
        <dsp:cNvSpPr/>
      </dsp:nvSpPr>
      <dsp:spPr>
        <a:xfrm>
          <a:off x="2287493" y="713268"/>
          <a:ext cx="736149" cy="883379"/>
        </a:xfrm>
        <a:prstGeom prst="roundRect">
          <a:avLst>
            <a:gd name="adj" fmla="val 5000"/>
          </a:avLst>
        </a:prstGeom>
        <a:gradFill rotWithShape="0">
          <a:gsLst>
            <a:gs pos="0">
              <a:schemeClr val="accent1">
                <a:shade val="50000"/>
                <a:hueOff val="250694"/>
                <a:satOff val="6716"/>
                <a:lumOff val="29590"/>
                <a:alphaOff val="0"/>
                <a:satMod val="103000"/>
                <a:lumMod val="102000"/>
                <a:tint val="94000"/>
              </a:schemeClr>
            </a:gs>
            <a:gs pos="50000">
              <a:schemeClr val="accent1">
                <a:shade val="50000"/>
                <a:hueOff val="250694"/>
                <a:satOff val="6716"/>
                <a:lumOff val="29590"/>
                <a:alphaOff val="0"/>
                <a:satMod val="110000"/>
                <a:lumMod val="100000"/>
                <a:shade val="100000"/>
              </a:schemeClr>
            </a:gs>
            <a:gs pos="100000">
              <a:schemeClr val="accent1">
                <a:shade val="50000"/>
                <a:hueOff val="250694"/>
                <a:satOff val="6716"/>
                <a:lumOff val="2959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1998922" y="1001838"/>
        <a:ext cx="724371" cy="147229"/>
      </dsp:txXfrm>
    </dsp:sp>
    <dsp:sp modelId="{1FD34BC2-C630-42A0-8E73-1E649C57A9EA}">
      <dsp:nvSpPr>
        <dsp:cNvPr id="0" name=""/>
        <dsp:cNvSpPr/>
      </dsp:nvSpPr>
      <dsp:spPr>
        <a:xfrm rot="5400000">
          <a:off x="2226296"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191005"/>
              <a:satOff val="5117"/>
              <a:lumOff val="2254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556232B1-BC49-45DB-BE43-1CDDBF58312B}">
      <dsp:nvSpPr>
        <dsp:cNvPr id="0" name=""/>
        <dsp:cNvSpPr/>
      </dsp:nvSpPr>
      <dsp:spPr>
        <a:xfrm>
          <a:off x="2434722"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ctr" defTabSz="2222500">
            <a:lnSpc>
              <a:spcPct val="90000"/>
            </a:lnSpc>
            <a:spcBef>
              <a:spcPct val="0"/>
            </a:spcBef>
            <a:spcAft>
              <a:spcPct val="35000"/>
            </a:spcAft>
            <a:buNone/>
          </a:pPr>
          <a:r>
            <a:rPr lang="en-US" sz="5000" kern="1200" dirty="0"/>
            <a:t>4</a:t>
          </a:r>
        </a:p>
      </dsp:txBody>
      <dsp:txXfrm>
        <a:off x="2434722" y="713268"/>
        <a:ext cx="548431" cy="883379"/>
      </dsp:txXfrm>
    </dsp:sp>
    <dsp:sp modelId="{89A2951F-597C-4E92-855F-7D908DA68272}">
      <dsp:nvSpPr>
        <dsp:cNvPr id="0" name=""/>
        <dsp:cNvSpPr/>
      </dsp:nvSpPr>
      <dsp:spPr>
        <a:xfrm>
          <a:off x="3049408" y="713268"/>
          <a:ext cx="736149" cy="883379"/>
        </a:xfrm>
        <a:prstGeom prst="roundRect">
          <a:avLst>
            <a:gd name="adj" fmla="val 5000"/>
          </a:avLst>
        </a:prstGeom>
        <a:gradFill rotWithShape="0">
          <a:gsLst>
            <a:gs pos="0">
              <a:schemeClr val="accent1">
                <a:shade val="50000"/>
                <a:hueOff val="334258"/>
                <a:satOff val="8955"/>
                <a:lumOff val="39453"/>
                <a:alphaOff val="0"/>
                <a:satMod val="103000"/>
                <a:lumMod val="102000"/>
                <a:tint val="94000"/>
              </a:schemeClr>
            </a:gs>
            <a:gs pos="50000">
              <a:schemeClr val="accent1">
                <a:shade val="50000"/>
                <a:hueOff val="334258"/>
                <a:satOff val="8955"/>
                <a:lumOff val="39453"/>
                <a:alphaOff val="0"/>
                <a:satMod val="110000"/>
                <a:lumMod val="100000"/>
                <a:shade val="100000"/>
              </a:schemeClr>
            </a:gs>
            <a:gs pos="100000">
              <a:schemeClr val="accent1">
                <a:shade val="50000"/>
                <a:hueOff val="334258"/>
                <a:satOff val="8955"/>
                <a:lumOff val="3945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2760837" y="1001838"/>
        <a:ext cx="724371" cy="147229"/>
      </dsp:txXfrm>
    </dsp:sp>
    <dsp:sp modelId="{98EC5AE5-8395-4111-9369-0DAF626AD7EE}">
      <dsp:nvSpPr>
        <dsp:cNvPr id="0" name=""/>
        <dsp:cNvSpPr/>
      </dsp:nvSpPr>
      <dsp:spPr>
        <a:xfrm rot="5400000">
          <a:off x="2988211"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286507"/>
              <a:satOff val="7676"/>
              <a:lumOff val="33817"/>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0C90F4D-320C-41F0-A85D-1912C8186F20}">
      <dsp:nvSpPr>
        <dsp:cNvPr id="0" name=""/>
        <dsp:cNvSpPr/>
      </dsp:nvSpPr>
      <dsp:spPr>
        <a:xfrm>
          <a:off x="3196638"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ctr" defTabSz="2222500">
            <a:lnSpc>
              <a:spcPct val="90000"/>
            </a:lnSpc>
            <a:spcBef>
              <a:spcPct val="0"/>
            </a:spcBef>
            <a:spcAft>
              <a:spcPct val="35000"/>
            </a:spcAft>
            <a:buNone/>
          </a:pPr>
          <a:r>
            <a:rPr lang="en-US" sz="5000" kern="1200" dirty="0"/>
            <a:t>5</a:t>
          </a:r>
        </a:p>
      </dsp:txBody>
      <dsp:txXfrm>
        <a:off x="3196638" y="713268"/>
        <a:ext cx="548431" cy="883379"/>
      </dsp:txXfrm>
    </dsp:sp>
    <dsp:sp modelId="{33D0016E-7B38-4391-A1E1-3AF1A0744C4C}">
      <dsp:nvSpPr>
        <dsp:cNvPr id="0" name=""/>
        <dsp:cNvSpPr/>
      </dsp:nvSpPr>
      <dsp:spPr>
        <a:xfrm>
          <a:off x="3811323" y="713268"/>
          <a:ext cx="736149" cy="883379"/>
        </a:xfrm>
        <a:prstGeom prst="roundRect">
          <a:avLst>
            <a:gd name="adj" fmla="val 5000"/>
          </a:avLst>
        </a:prstGeom>
        <a:gradFill rotWithShape="0">
          <a:gsLst>
            <a:gs pos="0">
              <a:schemeClr val="accent1">
                <a:shade val="50000"/>
                <a:hueOff val="250694"/>
                <a:satOff val="6716"/>
                <a:lumOff val="29590"/>
                <a:alphaOff val="0"/>
                <a:satMod val="103000"/>
                <a:lumMod val="102000"/>
                <a:tint val="94000"/>
              </a:schemeClr>
            </a:gs>
            <a:gs pos="50000">
              <a:schemeClr val="accent1">
                <a:shade val="50000"/>
                <a:hueOff val="250694"/>
                <a:satOff val="6716"/>
                <a:lumOff val="29590"/>
                <a:alphaOff val="0"/>
                <a:satMod val="110000"/>
                <a:lumMod val="100000"/>
                <a:shade val="100000"/>
              </a:schemeClr>
            </a:gs>
            <a:gs pos="100000">
              <a:schemeClr val="accent1">
                <a:shade val="50000"/>
                <a:hueOff val="250694"/>
                <a:satOff val="6716"/>
                <a:lumOff val="2959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3522752" y="1001838"/>
        <a:ext cx="724371" cy="147229"/>
      </dsp:txXfrm>
    </dsp:sp>
    <dsp:sp modelId="{081752A7-AF3E-477D-8170-B1EEBEFF6D1F}">
      <dsp:nvSpPr>
        <dsp:cNvPr id="0" name=""/>
        <dsp:cNvSpPr/>
      </dsp:nvSpPr>
      <dsp:spPr>
        <a:xfrm rot="5400000">
          <a:off x="3750126"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286507"/>
              <a:satOff val="7676"/>
              <a:lumOff val="33817"/>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F93D4BC-DB62-4A4C-A145-F0276749176A}">
      <dsp:nvSpPr>
        <dsp:cNvPr id="0" name=""/>
        <dsp:cNvSpPr/>
      </dsp:nvSpPr>
      <dsp:spPr>
        <a:xfrm>
          <a:off x="3958553"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ctr" defTabSz="2222500">
            <a:lnSpc>
              <a:spcPct val="90000"/>
            </a:lnSpc>
            <a:spcBef>
              <a:spcPct val="0"/>
            </a:spcBef>
            <a:spcAft>
              <a:spcPct val="35000"/>
            </a:spcAft>
            <a:buNone/>
          </a:pPr>
          <a:r>
            <a:rPr lang="en-US" sz="5000" kern="1200" dirty="0"/>
            <a:t>6</a:t>
          </a:r>
        </a:p>
      </dsp:txBody>
      <dsp:txXfrm>
        <a:off x="3958553" y="713268"/>
        <a:ext cx="548431" cy="883379"/>
      </dsp:txXfrm>
    </dsp:sp>
    <dsp:sp modelId="{A09AFD84-9EE0-43D8-B562-64042810BCA5}">
      <dsp:nvSpPr>
        <dsp:cNvPr id="0" name=""/>
        <dsp:cNvSpPr/>
      </dsp:nvSpPr>
      <dsp:spPr>
        <a:xfrm>
          <a:off x="4573238" y="713268"/>
          <a:ext cx="736149" cy="883379"/>
        </a:xfrm>
        <a:prstGeom prst="roundRect">
          <a:avLst>
            <a:gd name="adj" fmla="val 5000"/>
          </a:avLst>
        </a:prstGeom>
        <a:gradFill rotWithShape="0">
          <a:gsLst>
            <a:gs pos="0">
              <a:schemeClr val="accent1">
                <a:shade val="50000"/>
                <a:hueOff val="167129"/>
                <a:satOff val="4478"/>
                <a:lumOff val="19726"/>
                <a:alphaOff val="0"/>
                <a:satMod val="103000"/>
                <a:lumMod val="102000"/>
                <a:tint val="94000"/>
              </a:schemeClr>
            </a:gs>
            <a:gs pos="50000">
              <a:schemeClr val="accent1">
                <a:shade val="50000"/>
                <a:hueOff val="167129"/>
                <a:satOff val="4478"/>
                <a:lumOff val="19726"/>
                <a:alphaOff val="0"/>
                <a:satMod val="110000"/>
                <a:lumMod val="100000"/>
                <a:shade val="100000"/>
              </a:schemeClr>
            </a:gs>
            <a:gs pos="100000">
              <a:schemeClr val="accent1">
                <a:shade val="50000"/>
                <a:hueOff val="167129"/>
                <a:satOff val="4478"/>
                <a:lumOff val="1972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4284667" y="1001838"/>
        <a:ext cx="724371" cy="147229"/>
      </dsp:txXfrm>
    </dsp:sp>
    <dsp:sp modelId="{7FE6D93B-7C54-4FF3-A5DF-911BA6559A09}">
      <dsp:nvSpPr>
        <dsp:cNvPr id="0" name=""/>
        <dsp:cNvSpPr/>
      </dsp:nvSpPr>
      <dsp:spPr>
        <a:xfrm rot="5400000">
          <a:off x="4512041"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191005"/>
              <a:satOff val="5117"/>
              <a:lumOff val="2254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CB11C1F2-0ED3-4807-B57B-0047CF137885}">
      <dsp:nvSpPr>
        <dsp:cNvPr id="0" name=""/>
        <dsp:cNvSpPr/>
      </dsp:nvSpPr>
      <dsp:spPr>
        <a:xfrm>
          <a:off x="4720468"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r" defTabSz="2222500">
            <a:lnSpc>
              <a:spcPct val="90000"/>
            </a:lnSpc>
            <a:spcBef>
              <a:spcPct val="0"/>
            </a:spcBef>
            <a:spcAft>
              <a:spcPct val="35000"/>
            </a:spcAft>
            <a:buNone/>
          </a:pPr>
          <a:r>
            <a:rPr lang="en-US" sz="5000" kern="1200" dirty="0"/>
            <a:t>7</a:t>
          </a:r>
        </a:p>
      </dsp:txBody>
      <dsp:txXfrm>
        <a:off x="4720468" y="713268"/>
        <a:ext cx="548431" cy="883379"/>
      </dsp:txXfrm>
    </dsp:sp>
    <dsp:sp modelId="{F389AE3F-4466-4A08-A813-F775568D5B6E}">
      <dsp:nvSpPr>
        <dsp:cNvPr id="0" name=""/>
        <dsp:cNvSpPr/>
      </dsp:nvSpPr>
      <dsp:spPr>
        <a:xfrm>
          <a:off x="5335153" y="713268"/>
          <a:ext cx="736149" cy="883379"/>
        </a:xfrm>
        <a:prstGeom prst="roundRect">
          <a:avLst>
            <a:gd name="adj" fmla="val 5000"/>
          </a:avLst>
        </a:prstGeom>
        <a:gradFill rotWithShape="0">
          <a:gsLst>
            <a:gs pos="0">
              <a:schemeClr val="accent1">
                <a:shade val="50000"/>
                <a:hueOff val="83565"/>
                <a:satOff val="2239"/>
                <a:lumOff val="9863"/>
                <a:alphaOff val="0"/>
                <a:satMod val="103000"/>
                <a:lumMod val="102000"/>
                <a:tint val="94000"/>
              </a:schemeClr>
            </a:gs>
            <a:gs pos="50000">
              <a:schemeClr val="accent1">
                <a:shade val="50000"/>
                <a:hueOff val="83565"/>
                <a:satOff val="2239"/>
                <a:lumOff val="9863"/>
                <a:alphaOff val="0"/>
                <a:satMod val="110000"/>
                <a:lumMod val="100000"/>
                <a:shade val="100000"/>
              </a:schemeClr>
            </a:gs>
            <a:gs pos="100000">
              <a:schemeClr val="accent1">
                <a:shade val="50000"/>
                <a:hueOff val="83565"/>
                <a:satOff val="2239"/>
                <a:lumOff val="986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27432" rIns="35560" bIns="0" numCol="1" spcCol="1270" anchor="t" anchorCtr="0">
          <a:noAutofit/>
        </a:bodyPr>
        <a:lstStyle/>
        <a:p>
          <a:pPr marL="0" lvl="0" indent="0" algn="r" defTabSz="355600">
            <a:lnSpc>
              <a:spcPct val="90000"/>
            </a:lnSpc>
            <a:spcBef>
              <a:spcPct val="0"/>
            </a:spcBef>
            <a:spcAft>
              <a:spcPct val="35000"/>
            </a:spcAft>
            <a:buNone/>
          </a:pPr>
          <a:r>
            <a:rPr lang="en-US" sz="800" kern="1200" dirty="0"/>
            <a:t>Month</a:t>
          </a:r>
        </a:p>
      </dsp:txBody>
      <dsp:txXfrm rot="16200000">
        <a:off x="5046582" y="1001838"/>
        <a:ext cx="724371" cy="147229"/>
      </dsp:txXfrm>
    </dsp:sp>
    <dsp:sp modelId="{37D31B51-FBFE-4159-9044-BF33FA96225E}">
      <dsp:nvSpPr>
        <dsp:cNvPr id="0" name=""/>
        <dsp:cNvSpPr/>
      </dsp:nvSpPr>
      <dsp:spPr>
        <a:xfrm rot="5400000">
          <a:off x="5273956" y="1414961"/>
          <a:ext cx="129755" cy="110422"/>
        </a:xfrm>
        <a:prstGeom prst="flowChartExtract">
          <a:avLst/>
        </a:prstGeom>
        <a:solidFill>
          <a:schemeClr val="lt1">
            <a:hueOff val="0"/>
            <a:satOff val="0"/>
            <a:lumOff val="0"/>
            <a:alphaOff val="0"/>
          </a:schemeClr>
        </a:solidFill>
        <a:ln w="6350" cap="flat" cmpd="sng" algn="ctr">
          <a:solidFill>
            <a:schemeClr val="accent1">
              <a:shade val="50000"/>
              <a:hueOff val="95502"/>
              <a:satOff val="2559"/>
              <a:lumOff val="11272"/>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C17F69B-ABA0-48E6-8480-201905EF4FD2}">
      <dsp:nvSpPr>
        <dsp:cNvPr id="0" name=""/>
        <dsp:cNvSpPr/>
      </dsp:nvSpPr>
      <dsp:spPr>
        <a:xfrm>
          <a:off x="5482383" y="713268"/>
          <a:ext cx="548431" cy="883379"/>
        </a:xfrm>
        <a:prstGeom prst="rect">
          <a:avLst/>
        </a:prstGeom>
        <a:noFill/>
        <a:ln>
          <a:noFill/>
        </a:ln>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71450" rIns="0" bIns="0" numCol="1" spcCol="1270" anchor="t" anchorCtr="0">
          <a:noAutofit/>
        </a:bodyPr>
        <a:lstStyle/>
        <a:p>
          <a:pPr marL="0" lvl="0" indent="0" algn="r" defTabSz="2222500">
            <a:lnSpc>
              <a:spcPct val="90000"/>
            </a:lnSpc>
            <a:spcBef>
              <a:spcPct val="0"/>
            </a:spcBef>
            <a:spcAft>
              <a:spcPct val="35000"/>
            </a:spcAft>
            <a:buNone/>
          </a:pPr>
          <a:r>
            <a:rPr lang="en-US" sz="5000" kern="1200" dirty="0"/>
            <a:t>8</a:t>
          </a:r>
        </a:p>
      </dsp:txBody>
      <dsp:txXfrm>
        <a:off x="5482383" y="713268"/>
        <a:ext cx="548431" cy="8833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266A0-C207-4BF9-9E64-799A0FA8121C}">
      <dsp:nvSpPr>
        <dsp:cNvPr id="0" name=""/>
        <dsp:cNvSpPr/>
      </dsp:nvSpPr>
      <dsp:spPr>
        <a:xfrm rot="16200000">
          <a:off x="569028" y="-569028"/>
          <a:ext cx="2257778" cy="3395834"/>
        </a:xfrm>
        <a:prstGeom prst="round1Rect">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l" defTabSz="1066800">
            <a:lnSpc>
              <a:spcPct val="90000"/>
            </a:lnSpc>
            <a:spcBef>
              <a:spcPct val="0"/>
            </a:spcBef>
            <a:spcAft>
              <a:spcPct val="35000"/>
            </a:spcAft>
            <a:buNone/>
          </a:pPr>
          <a:r>
            <a:rPr lang="en-US" sz="2400" b="1" kern="1200" dirty="0"/>
            <a:t>Medicare Part A coinsurance and hospital costs </a:t>
          </a:r>
          <a:r>
            <a:rPr lang="en-US" sz="2000" b="1" kern="1200" dirty="0"/>
            <a:t>(up to an additional 365 days after Medicare benefits are used)</a:t>
          </a:r>
        </a:p>
      </dsp:txBody>
      <dsp:txXfrm rot="5400000">
        <a:off x="0" y="0"/>
        <a:ext cx="3395834" cy="1693333"/>
      </dsp:txXfrm>
    </dsp:sp>
    <dsp:sp modelId="{1BF5899F-EABD-46B3-B66D-5E85BA29EA8B}">
      <dsp:nvSpPr>
        <dsp:cNvPr id="0" name=""/>
        <dsp:cNvSpPr/>
      </dsp:nvSpPr>
      <dsp:spPr>
        <a:xfrm>
          <a:off x="3395834" y="0"/>
          <a:ext cx="3395834" cy="2257778"/>
        </a:xfrm>
        <a:prstGeom prst="round1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r" defTabSz="1066800">
            <a:lnSpc>
              <a:spcPct val="90000"/>
            </a:lnSpc>
            <a:spcBef>
              <a:spcPct val="0"/>
            </a:spcBef>
            <a:spcAft>
              <a:spcPct val="35000"/>
            </a:spcAft>
            <a:buNone/>
          </a:pPr>
          <a:r>
            <a:rPr lang="en-US" sz="2400" b="1" kern="1200" dirty="0">
              <a:solidFill>
                <a:schemeClr val="tx1"/>
              </a:solidFill>
            </a:rPr>
            <a:t>The Part A hospice care coinsurance or copayment</a:t>
          </a:r>
        </a:p>
      </dsp:txBody>
      <dsp:txXfrm>
        <a:off x="3395834" y="0"/>
        <a:ext cx="3395834" cy="1693333"/>
      </dsp:txXfrm>
    </dsp:sp>
    <dsp:sp modelId="{BA0AF5C9-0EFE-4969-921B-924EBF6F747C}">
      <dsp:nvSpPr>
        <dsp:cNvPr id="0" name=""/>
        <dsp:cNvSpPr/>
      </dsp:nvSpPr>
      <dsp:spPr>
        <a:xfrm rot="10800000">
          <a:off x="0" y="2257778"/>
          <a:ext cx="3395834" cy="2257778"/>
        </a:xfrm>
        <a:prstGeom prst="round1Rect">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l" defTabSz="1066800">
            <a:lnSpc>
              <a:spcPct val="90000"/>
            </a:lnSpc>
            <a:spcBef>
              <a:spcPct val="0"/>
            </a:spcBef>
            <a:spcAft>
              <a:spcPct val="35000"/>
            </a:spcAft>
            <a:buNone/>
          </a:pPr>
          <a:r>
            <a:rPr lang="en-US" sz="2400" b="1" kern="1200" dirty="0"/>
            <a:t>Blood (first 3 pints)</a:t>
          </a:r>
        </a:p>
      </dsp:txBody>
      <dsp:txXfrm rot="10800000">
        <a:off x="0" y="2822222"/>
        <a:ext cx="3395834" cy="1693333"/>
      </dsp:txXfrm>
    </dsp:sp>
    <dsp:sp modelId="{F18E6194-C5B3-47BA-996A-EFD2FC138A32}">
      <dsp:nvSpPr>
        <dsp:cNvPr id="0" name=""/>
        <dsp:cNvSpPr/>
      </dsp:nvSpPr>
      <dsp:spPr>
        <a:xfrm rot="5400000">
          <a:off x="3964862" y="1688749"/>
          <a:ext cx="2257778" cy="3395834"/>
        </a:xfrm>
        <a:prstGeom prst="round1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914400" lvl="0" indent="0" algn="r" defTabSz="1066800">
            <a:lnSpc>
              <a:spcPct val="90000"/>
            </a:lnSpc>
            <a:spcBef>
              <a:spcPct val="0"/>
            </a:spcBef>
            <a:spcAft>
              <a:spcPct val="35000"/>
            </a:spcAft>
            <a:buNone/>
          </a:pPr>
          <a:r>
            <a:rPr lang="en-US" sz="2400" b="1" kern="1200" dirty="0"/>
            <a:t>Medicare Part B coinsurance or copayment </a:t>
          </a:r>
        </a:p>
      </dsp:txBody>
      <dsp:txXfrm rot="-5400000">
        <a:off x="3395835" y="2822221"/>
        <a:ext cx="3395834" cy="1693333"/>
      </dsp:txXfrm>
    </dsp:sp>
    <dsp:sp modelId="{0903C608-1D24-46D7-A1DB-34FDEF554FED}">
      <dsp:nvSpPr>
        <dsp:cNvPr id="0" name=""/>
        <dsp:cNvSpPr/>
      </dsp:nvSpPr>
      <dsp:spPr>
        <a:xfrm>
          <a:off x="1739152" y="1854521"/>
          <a:ext cx="3520862" cy="914772"/>
        </a:xfrm>
        <a:prstGeom prst="roundRect">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2">
                  <a:lumMod val="75000"/>
                </a:schemeClr>
              </a:solidFill>
            </a:rPr>
            <a:t>All Medigap Plans Cover</a:t>
          </a:r>
        </a:p>
      </dsp:txBody>
      <dsp:txXfrm>
        <a:off x="1783807" y="1899176"/>
        <a:ext cx="3431552" cy="8254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177837-31D5-41EC-8ED8-0B97B5FF3982}">
      <dsp:nvSpPr>
        <dsp:cNvPr id="0" name=""/>
        <dsp:cNvSpPr/>
      </dsp:nvSpPr>
      <dsp:spPr>
        <a:xfrm>
          <a:off x="2449427" y="0"/>
          <a:ext cx="1756948" cy="1756948"/>
        </a:xfrm>
        <a:prstGeom prst="ellipse">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Cost (Monthly Premium) Varies Due To:</a:t>
          </a:r>
        </a:p>
      </dsp:txBody>
      <dsp:txXfrm>
        <a:off x="2706726" y="257299"/>
        <a:ext cx="1242350" cy="1242350"/>
      </dsp:txXfrm>
    </dsp:sp>
    <dsp:sp modelId="{68347973-729C-43FA-8529-1E72A0016FC3}">
      <dsp:nvSpPr>
        <dsp:cNvPr id="0" name=""/>
        <dsp:cNvSpPr/>
      </dsp:nvSpPr>
      <dsp:spPr>
        <a:xfrm rot="8337313">
          <a:off x="299615" y="2146489"/>
          <a:ext cx="2568687" cy="5007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FCE381-9A91-443D-A41C-202D2F79FD13}">
      <dsp:nvSpPr>
        <dsp:cNvPr id="0" name=""/>
        <dsp:cNvSpPr/>
      </dsp:nvSpPr>
      <dsp:spPr>
        <a:xfrm>
          <a:off x="-232943" y="2544926"/>
          <a:ext cx="1696511" cy="13905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Is it a Medicare SELECT policy?</a:t>
          </a:r>
        </a:p>
      </dsp:txBody>
      <dsp:txXfrm>
        <a:off x="-192214" y="2585655"/>
        <a:ext cx="1615053" cy="1309124"/>
      </dsp:txXfrm>
    </dsp:sp>
    <dsp:sp modelId="{12F26579-599C-481A-95AE-BF07F11CABAD}">
      <dsp:nvSpPr>
        <dsp:cNvPr id="0" name=""/>
        <dsp:cNvSpPr/>
      </dsp:nvSpPr>
      <dsp:spPr>
        <a:xfrm rot="10728937">
          <a:off x="961938" y="662489"/>
          <a:ext cx="1406013" cy="5007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82E8F6A-2BC9-4567-B66E-F1B48B13B439}">
      <dsp:nvSpPr>
        <dsp:cNvPr id="0" name=""/>
        <dsp:cNvSpPr/>
      </dsp:nvSpPr>
      <dsp:spPr>
        <a:xfrm>
          <a:off x="89721" y="340632"/>
          <a:ext cx="1744734" cy="117350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Is medical underwriting used?</a:t>
          </a:r>
        </a:p>
      </dsp:txBody>
      <dsp:txXfrm>
        <a:off x="124092" y="375003"/>
        <a:ext cx="1675992" cy="1104764"/>
      </dsp:txXfrm>
    </dsp:sp>
    <dsp:sp modelId="{2076DF39-889D-4A1B-B3DB-92782EFC5560}">
      <dsp:nvSpPr>
        <dsp:cNvPr id="0" name=""/>
        <dsp:cNvSpPr/>
      </dsp:nvSpPr>
      <dsp:spPr>
        <a:xfrm rot="6753026">
          <a:off x="1827364" y="2279513"/>
          <a:ext cx="1629601" cy="5007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C70992-CD4B-4A31-8150-B8B0D8596555}">
      <dsp:nvSpPr>
        <dsp:cNvPr id="0" name=""/>
        <dsp:cNvSpPr/>
      </dsp:nvSpPr>
      <dsp:spPr>
        <a:xfrm>
          <a:off x="1619629" y="2510750"/>
          <a:ext cx="1420123" cy="154326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Are you in your Medigap Open Enrollment Period?</a:t>
          </a:r>
        </a:p>
      </dsp:txBody>
      <dsp:txXfrm>
        <a:off x="1661223" y="2552344"/>
        <a:ext cx="1336935" cy="1460074"/>
      </dsp:txXfrm>
    </dsp:sp>
    <dsp:sp modelId="{45D8C2B0-D9E8-41F5-B184-437BA247C17C}">
      <dsp:nvSpPr>
        <dsp:cNvPr id="0" name=""/>
        <dsp:cNvSpPr/>
      </dsp:nvSpPr>
      <dsp:spPr>
        <a:xfrm rot="4341518">
          <a:off x="3080645" y="2290910"/>
          <a:ext cx="1552099" cy="5007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CAB8591-DB62-4B0D-B33E-0CF4A7389ABF}">
      <dsp:nvSpPr>
        <dsp:cNvPr id="0" name=""/>
        <dsp:cNvSpPr/>
      </dsp:nvSpPr>
      <dsp:spPr>
        <a:xfrm>
          <a:off x="3225143" y="2628907"/>
          <a:ext cx="1733481" cy="130384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Where do you live (ZIP, rural, urban, etc.)?</a:t>
          </a:r>
        </a:p>
      </dsp:txBody>
      <dsp:txXfrm>
        <a:off x="3263331" y="2667095"/>
        <a:ext cx="1657105" cy="1227466"/>
      </dsp:txXfrm>
    </dsp:sp>
    <dsp:sp modelId="{D05C5F00-84EE-49F8-B8ED-214A42F21773}">
      <dsp:nvSpPr>
        <dsp:cNvPr id="0" name=""/>
        <dsp:cNvSpPr/>
      </dsp:nvSpPr>
      <dsp:spPr>
        <a:xfrm rot="21597535">
          <a:off x="4263409" y="626970"/>
          <a:ext cx="1270478" cy="5007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E7BA0F4-85C0-4095-8C8C-9394032746D7}">
      <dsp:nvSpPr>
        <dsp:cNvPr id="0" name=""/>
        <dsp:cNvSpPr/>
      </dsp:nvSpPr>
      <dsp:spPr>
        <a:xfrm>
          <a:off x="4771444" y="239603"/>
          <a:ext cx="1558705" cy="12745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Which company is providing the policy/plan?</a:t>
          </a:r>
        </a:p>
      </dsp:txBody>
      <dsp:txXfrm>
        <a:off x="4808774" y="276933"/>
        <a:ext cx="1484045" cy="1199892"/>
      </dsp:txXfrm>
    </dsp:sp>
    <dsp:sp modelId="{6BB26B5A-A13D-4D40-8E30-321432A88C98}">
      <dsp:nvSpPr>
        <dsp:cNvPr id="0" name=""/>
        <dsp:cNvSpPr/>
      </dsp:nvSpPr>
      <dsp:spPr>
        <a:xfrm rot="2525423">
          <a:off x="3765440" y="2152157"/>
          <a:ext cx="2499456" cy="5007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73E8B2-0692-4AAC-A1BB-90F0E01119ED}">
      <dsp:nvSpPr>
        <dsp:cNvPr id="0" name=""/>
        <dsp:cNvSpPr/>
      </dsp:nvSpPr>
      <dsp:spPr>
        <a:xfrm>
          <a:off x="5093756" y="2611973"/>
          <a:ext cx="1697642" cy="12564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kern="1200" dirty="0"/>
            <a:t>Your age, in some states, age-rated or under 65.</a:t>
          </a:r>
        </a:p>
      </dsp:txBody>
      <dsp:txXfrm>
        <a:off x="5130557" y="2648774"/>
        <a:ext cx="1624040" cy="11828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198CE7-DC3D-4BB1-8365-DF2D6974C8F7}">
      <dsp:nvSpPr>
        <dsp:cNvPr id="0" name=""/>
        <dsp:cNvSpPr/>
      </dsp:nvSpPr>
      <dsp:spPr>
        <a:xfrm>
          <a:off x="74934" y="0"/>
          <a:ext cx="1911480" cy="1113968"/>
        </a:xfrm>
        <a:prstGeom prst="roundRect">
          <a:avLst>
            <a:gd name="adj" fmla="val 5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rgbClr val="0070C0"/>
              </a:solidFill>
            </a:rPr>
            <a:t>Starts</a:t>
          </a:r>
        </a:p>
      </dsp:txBody>
      <dsp:txXfrm rot="16200000">
        <a:off x="-190644" y="265578"/>
        <a:ext cx="913453" cy="382296"/>
      </dsp:txXfrm>
    </dsp:sp>
    <dsp:sp modelId="{4FB17124-6943-4A5C-84AB-2DB05267FC22}">
      <dsp:nvSpPr>
        <dsp:cNvPr id="0" name=""/>
        <dsp:cNvSpPr/>
      </dsp:nvSpPr>
      <dsp:spPr>
        <a:xfrm>
          <a:off x="457230" y="0"/>
          <a:ext cx="1424052" cy="1113968"/>
        </a:xfrm>
        <a:prstGeom prst="rect">
          <a:avLst/>
        </a:prstGeom>
        <a:solidFill>
          <a:schemeClr val="accent1">
            <a:lumMod val="75000"/>
          </a:schemeClr>
        </a:solid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583" rIns="0" bIns="0" numCol="1" spcCol="1270" anchor="t" anchorCtr="0">
          <a:noAutofit/>
        </a:bodyPr>
        <a:lstStyle/>
        <a:p>
          <a:pPr marL="0" lvl="0" indent="0" algn="ctr" defTabSz="1200150">
            <a:lnSpc>
              <a:spcPct val="90000"/>
            </a:lnSpc>
            <a:spcBef>
              <a:spcPct val="0"/>
            </a:spcBef>
            <a:spcAft>
              <a:spcPct val="35000"/>
            </a:spcAft>
            <a:buNone/>
          </a:pPr>
          <a:r>
            <a:rPr lang="en-US" sz="2700" kern="1200" dirty="0"/>
            <a:t>Starts</a:t>
          </a:r>
        </a:p>
        <a:p>
          <a:pPr marL="0" lvl="0" indent="0" algn="ctr" defTabSz="1200150">
            <a:lnSpc>
              <a:spcPct val="90000"/>
            </a:lnSpc>
            <a:spcBef>
              <a:spcPct val="0"/>
            </a:spcBef>
            <a:spcAft>
              <a:spcPct val="35000"/>
            </a:spcAft>
            <a:buNone/>
          </a:pPr>
          <a:r>
            <a:rPr lang="en-US" sz="2700" kern="1200" dirty="0"/>
            <a:t>Jan 1 </a:t>
          </a:r>
        </a:p>
      </dsp:txBody>
      <dsp:txXfrm>
        <a:off x="457230" y="0"/>
        <a:ext cx="1424052" cy="1113968"/>
      </dsp:txXfrm>
    </dsp:sp>
    <dsp:sp modelId="{DF6BABB6-FCC3-49F8-BA63-9E4B73F116CA}">
      <dsp:nvSpPr>
        <dsp:cNvPr id="0" name=""/>
        <dsp:cNvSpPr/>
      </dsp:nvSpPr>
      <dsp:spPr>
        <a:xfrm>
          <a:off x="2012640" y="0"/>
          <a:ext cx="1911480" cy="1113968"/>
        </a:xfrm>
        <a:prstGeom prst="roundRect">
          <a:avLst>
            <a:gd name="adj" fmla="val 5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rgbClr val="0070C0"/>
              </a:solidFill>
            </a:rPr>
            <a:t>Continues</a:t>
          </a:r>
        </a:p>
      </dsp:txBody>
      <dsp:txXfrm rot="16200000">
        <a:off x="1747061" y="265578"/>
        <a:ext cx="913453" cy="382296"/>
      </dsp:txXfrm>
    </dsp:sp>
    <dsp:sp modelId="{C3697F08-8247-49E8-8409-B2EDCA8A6D8A}">
      <dsp:nvSpPr>
        <dsp:cNvPr id="0" name=""/>
        <dsp:cNvSpPr/>
      </dsp:nvSpPr>
      <dsp:spPr>
        <a:xfrm rot="5400000">
          <a:off x="1906493" y="812020"/>
          <a:ext cx="163779" cy="286722"/>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D72B62-4A7E-40AC-9FFD-41F32E631DAA}">
      <dsp:nvSpPr>
        <dsp:cNvPr id="0" name=""/>
        <dsp:cNvSpPr/>
      </dsp:nvSpPr>
      <dsp:spPr>
        <a:xfrm>
          <a:off x="2394936" y="0"/>
          <a:ext cx="1424052" cy="1113968"/>
        </a:xfrm>
        <a:prstGeom prst="rect">
          <a:avLst/>
        </a:prstGeom>
        <a:solidFill>
          <a:srgbClr val="0070C0"/>
        </a:solid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583" rIns="0" bIns="0" numCol="1" spcCol="1270" anchor="t" anchorCtr="0">
          <a:noAutofit/>
        </a:bodyPr>
        <a:lstStyle/>
        <a:p>
          <a:pPr marL="0" lvl="0" indent="0" algn="ctr" defTabSz="1200150">
            <a:lnSpc>
              <a:spcPct val="90000"/>
            </a:lnSpc>
            <a:spcBef>
              <a:spcPct val="0"/>
            </a:spcBef>
            <a:spcAft>
              <a:spcPct val="35000"/>
            </a:spcAft>
            <a:buNone/>
          </a:pPr>
          <a:r>
            <a:rPr lang="en-US" sz="2700" kern="1200" dirty="0"/>
            <a:t>Continues</a:t>
          </a:r>
        </a:p>
        <a:p>
          <a:pPr marL="0" lvl="0" indent="0" algn="ctr" defTabSz="1200150">
            <a:lnSpc>
              <a:spcPct val="90000"/>
            </a:lnSpc>
            <a:spcBef>
              <a:spcPct val="0"/>
            </a:spcBef>
            <a:spcAft>
              <a:spcPct val="35000"/>
            </a:spcAft>
            <a:buNone/>
          </a:pPr>
          <a:r>
            <a:rPr lang="en-US" sz="2700" kern="1200" dirty="0"/>
            <a:t>Feb </a:t>
          </a:r>
        </a:p>
      </dsp:txBody>
      <dsp:txXfrm>
        <a:off x="2394936" y="0"/>
        <a:ext cx="1424052" cy="1113968"/>
      </dsp:txXfrm>
    </dsp:sp>
    <dsp:sp modelId="{5DAF2A97-352B-436B-B285-1ACB224A0544}">
      <dsp:nvSpPr>
        <dsp:cNvPr id="0" name=""/>
        <dsp:cNvSpPr/>
      </dsp:nvSpPr>
      <dsp:spPr>
        <a:xfrm>
          <a:off x="3957208" y="0"/>
          <a:ext cx="1911480" cy="1113968"/>
        </a:xfrm>
        <a:prstGeom prst="roundRect">
          <a:avLst>
            <a:gd name="adj" fmla="val 5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rgbClr val="0070C0"/>
              </a:solidFill>
            </a:rPr>
            <a:t>Ends</a:t>
          </a:r>
        </a:p>
      </dsp:txBody>
      <dsp:txXfrm rot="16200000">
        <a:off x="3691629" y="265578"/>
        <a:ext cx="913453" cy="382296"/>
      </dsp:txXfrm>
    </dsp:sp>
    <dsp:sp modelId="{4840E816-AD25-499D-BB79-1BAAB2921A58}">
      <dsp:nvSpPr>
        <dsp:cNvPr id="0" name=""/>
        <dsp:cNvSpPr/>
      </dsp:nvSpPr>
      <dsp:spPr>
        <a:xfrm rot="5400000">
          <a:off x="3884875" y="812020"/>
          <a:ext cx="163779" cy="286722"/>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96FEBF-6D3D-4E96-A123-C3008B460487}">
      <dsp:nvSpPr>
        <dsp:cNvPr id="0" name=""/>
        <dsp:cNvSpPr/>
      </dsp:nvSpPr>
      <dsp:spPr>
        <a:xfrm>
          <a:off x="4339504" y="0"/>
          <a:ext cx="1424052" cy="1113968"/>
        </a:xfrm>
        <a:prstGeom prst="rect">
          <a:avLst/>
        </a:prstGeom>
        <a:solidFill>
          <a:srgbClr val="0070C0"/>
        </a:solid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583" rIns="0" bIns="0" numCol="1" spcCol="1270" anchor="t" anchorCtr="0">
          <a:noAutofit/>
        </a:bodyPr>
        <a:lstStyle/>
        <a:p>
          <a:pPr marL="0" lvl="0" indent="0" algn="ctr" defTabSz="1200150">
            <a:lnSpc>
              <a:spcPct val="100000"/>
            </a:lnSpc>
            <a:spcBef>
              <a:spcPct val="0"/>
            </a:spcBef>
            <a:spcAft>
              <a:spcPts val="0"/>
            </a:spcAft>
            <a:buNone/>
          </a:pPr>
          <a:r>
            <a:rPr lang="en-US" sz="2700" kern="1200" dirty="0"/>
            <a:t>Ends</a:t>
          </a:r>
        </a:p>
        <a:p>
          <a:pPr marL="0" lvl="0" indent="0" algn="ctr" defTabSz="1200150">
            <a:lnSpc>
              <a:spcPct val="100000"/>
            </a:lnSpc>
            <a:spcBef>
              <a:spcPct val="0"/>
            </a:spcBef>
            <a:spcAft>
              <a:spcPts val="0"/>
            </a:spcAft>
            <a:buNone/>
          </a:pPr>
          <a:r>
            <a:rPr lang="en-US" sz="2700" kern="1200" dirty="0"/>
            <a:t>Mar 31</a:t>
          </a:r>
        </a:p>
      </dsp:txBody>
      <dsp:txXfrm>
        <a:off x="4339504" y="0"/>
        <a:ext cx="1424052" cy="11139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F8C5F2-219C-4337-B7E7-253D6F847DF4}">
      <dsp:nvSpPr>
        <dsp:cNvPr id="0" name=""/>
        <dsp:cNvSpPr/>
      </dsp:nvSpPr>
      <dsp:spPr>
        <a:xfrm>
          <a:off x="0" y="-19004"/>
          <a:ext cx="2437580" cy="1588860"/>
        </a:xfrm>
        <a:prstGeom prst="roundRect">
          <a:avLst>
            <a:gd name="adj" fmla="val 5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US" sz="1400" b="1" kern="1200" dirty="0">
              <a:solidFill>
                <a:srgbClr val="0070C0"/>
              </a:solidFill>
            </a:rPr>
            <a:t>Coverage Begins</a:t>
          </a:r>
        </a:p>
      </dsp:txBody>
      <dsp:txXfrm rot="16200000">
        <a:off x="-407674" y="388670"/>
        <a:ext cx="1302865" cy="487516"/>
      </dsp:txXfrm>
    </dsp:sp>
    <dsp:sp modelId="{7DDC2B3D-A8E4-4B2E-894C-D9268877AFA7}">
      <dsp:nvSpPr>
        <dsp:cNvPr id="0" name=""/>
        <dsp:cNvSpPr/>
      </dsp:nvSpPr>
      <dsp:spPr>
        <a:xfrm>
          <a:off x="358387" y="-19004"/>
          <a:ext cx="1815997" cy="1588860"/>
        </a:xfrm>
        <a:prstGeom prst="rect">
          <a:avLst/>
        </a:prstGeom>
        <a:solidFill>
          <a:schemeClr val="accent1">
            <a:lumMod val="75000"/>
          </a:schemeClr>
        </a:solid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78867" rIns="0" bIns="0" numCol="1" spcCol="1270" anchor="t" anchorCtr="0">
          <a:noAutofit/>
        </a:bodyPr>
        <a:lstStyle/>
        <a:p>
          <a:pPr marL="228600" lvl="0" indent="0" algn="l" defTabSz="1022350">
            <a:lnSpc>
              <a:spcPct val="90000"/>
            </a:lnSpc>
            <a:spcBef>
              <a:spcPct val="0"/>
            </a:spcBef>
            <a:spcAft>
              <a:spcPct val="35000"/>
            </a:spcAft>
            <a:buNone/>
          </a:pPr>
          <a:r>
            <a:rPr lang="en-US" sz="2300" b="1" kern="1200" dirty="0">
              <a:solidFill>
                <a:schemeClr val="bg1"/>
              </a:solidFill>
            </a:rPr>
            <a:t>Coverage Begins 1</a:t>
          </a:r>
          <a:r>
            <a:rPr lang="en-US" sz="2300" b="1" kern="1200" baseline="30000" dirty="0">
              <a:solidFill>
                <a:schemeClr val="bg1"/>
              </a:solidFill>
            </a:rPr>
            <a:t>st</a:t>
          </a:r>
          <a:r>
            <a:rPr lang="en-US" sz="2300" b="1" kern="1200" dirty="0">
              <a:solidFill>
                <a:schemeClr val="bg1"/>
              </a:solidFill>
            </a:rPr>
            <a:t> of month after you enroll</a:t>
          </a:r>
        </a:p>
      </dsp:txBody>
      <dsp:txXfrm>
        <a:off x="358387" y="-19004"/>
        <a:ext cx="1815997" cy="15888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8475" cy="466725"/>
          </a:xfrm>
          <a:prstGeom prst="rect">
            <a:avLst/>
          </a:prstGeom>
        </p:spPr>
        <p:txBody>
          <a:bodyPr vert="horz" lIns="91438" tIns="45719" rIns="91438" bIns="45719" rtlCol="0"/>
          <a:lstStyle>
            <a:lvl1pPr algn="l">
              <a:defRPr sz="1200"/>
            </a:lvl1pPr>
          </a:lstStyle>
          <a:p>
            <a:endParaRPr lang="en-US" dirty="0"/>
          </a:p>
        </p:txBody>
      </p:sp>
      <p:sp>
        <p:nvSpPr>
          <p:cNvPr id="3" name="Date Placeholder 2"/>
          <p:cNvSpPr>
            <a:spLocks noGrp="1"/>
          </p:cNvSpPr>
          <p:nvPr>
            <p:ph type="dt" sz="quarter" idx="1"/>
          </p:nvPr>
        </p:nvSpPr>
        <p:spPr>
          <a:xfrm>
            <a:off x="3970339" y="1"/>
            <a:ext cx="3038475" cy="466725"/>
          </a:xfrm>
          <a:prstGeom prst="rect">
            <a:avLst/>
          </a:prstGeom>
        </p:spPr>
        <p:txBody>
          <a:bodyPr vert="horz" lIns="91438" tIns="45719" rIns="91438" bIns="45719" rtlCol="0"/>
          <a:lstStyle>
            <a:lvl1pPr algn="r">
              <a:defRPr sz="1200"/>
            </a:lvl1pPr>
          </a:lstStyle>
          <a:p>
            <a:fld id="{29120A81-42E5-431F-8EF6-9E9A34AB193C}" type="datetimeFigureOut">
              <a:rPr lang="en-US" smtClean="0"/>
              <a:t>10/10/2019</a:t>
            </a:fld>
            <a:endParaRPr lang="en-US" dirty="0"/>
          </a:p>
        </p:txBody>
      </p:sp>
      <p:sp>
        <p:nvSpPr>
          <p:cNvPr id="4" name="Footer Placeholder 3"/>
          <p:cNvSpPr>
            <a:spLocks noGrp="1"/>
          </p:cNvSpPr>
          <p:nvPr>
            <p:ph type="ftr" sz="quarter" idx="2"/>
          </p:nvPr>
        </p:nvSpPr>
        <p:spPr>
          <a:xfrm>
            <a:off x="1" y="8829675"/>
            <a:ext cx="3038475" cy="466725"/>
          </a:xfrm>
          <a:prstGeom prst="rect">
            <a:avLst/>
          </a:prstGeom>
        </p:spPr>
        <p:txBody>
          <a:bodyPr vert="horz" lIns="91438" tIns="45719" rIns="91438" bIns="4571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9" y="8829675"/>
            <a:ext cx="3038475" cy="466725"/>
          </a:xfrm>
          <a:prstGeom prst="rect">
            <a:avLst/>
          </a:prstGeom>
        </p:spPr>
        <p:txBody>
          <a:bodyPr vert="horz" lIns="91438" tIns="45719" rIns="91438" bIns="45719" rtlCol="0" anchor="b"/>
          <a:lstStyle>
            <a:lvl1pPr algn="r">
              <a:defRPr sz="1200"/>
            </a:lvl1pPr>
          </a:lstStyle>
          <a:p>
            <a:fld id="{69B55EE4-A3B5-424F-AD18-CCD1E9FD40B0}" type="slidenum">
              <a:rPr lang="en-US" smtClean="0"/>
              <a:t>‹#›</a:t>
            </a:fld>
            <a:endParaRPr lang="en-US" dirty="0"/>
          </a:p>
        </p:txBody>
      </p:sp>
    </p:spTree>
    <p:extLst>
      <p:ext uri="{BB962C8B-B14F-4D97-AF65-F5344CB8AC3E}">
        <p14:creationId xmlns:p14="http://schemas.microsoft.com/office/powerpoint/2010/main" val="149341102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01041" y="283401"/>
            <a:ext cx="4156504" cy="3118167"/>
          </a:xfrm>
          <a:prstGeom prst="rect">
            <a:avLst/>
          </a:prstGeom>
          <a:noFill/>
          <a:ln w="12700">
            <a:solidFill>
              <a:prstClr val="black"/>
            </a:solidFill>
          </a:ln>
        </p:spPr>
        <p:txBody>
          <a:bodyPr vert="horz" lIns="93176" tIns="46588" rIns="93176" bIns="46588" rtlCol="0" anchor="ctr"/>
          <a:lstStyle/>
          <a:p>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432837094"/>
              </p:ext>
            </p:extLst>
          </p:nvPr>
        </p:nvGraphicFramePr>
        <p:xfrm>
          <a:off x="4857545" y="283404"/>
          <a:ext cx="1896823" cy="3118162"/>
        </p:xfrm>
        <a:graphic>
          <a:graphicData uri="http://schemas.openxmlformats.org/drawingml/2006/table">
            <a:tbl>
              <a:tblPr firstRow="1" bandRow="1">
                <a:tableStyleId>{2D5ABB26-0587-4C30-8999-92F81FD0307C}</a:tableStyleId>
              </a:tblPr>
              <a:tblGrid>
                <a:gridCol w="1896823">
                  <a:extLst>
                    <a:ext uri="{9D8B030D-6E8A-4147-A177-3AD203B41FA5}">
                      <a16:colId xmlns:a16="http://schemas.microsoft.com/office/drawing/2014/main" val="20000"/>
                    </a:ext>
                  </a:extLst>
                </a:gridCol>
              </a:tblGrid>
              <a:tr h="554403">
                <a:tc>
                  <a:txBody>
                    <a:bodyPr/>
                    <a:lstStyle/>
                    <a:p>
                      <a:pPr algn="ctr"/>
                      <a:r>
                        <a:rPr lang="en-US" dirty="0"/>
                        <a:t>NOTES</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436802">
                <a:tc>
                  <a:txBody>
                    <a:bodyPr/>
                    <a:lstStyle/>
                    <a:p>
                      <a:endParaRPr lang="en-US" dirty="0"/>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6802">
                <a:tc>
                  <a:txBody>
                    <a:bodyPr/>
                    <a:lstStyle/>
                    <a:p>
                      <a:endParaRPr lang="en-US" dirty="0"/>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6802">
                <a:tc>
                  <a:txBody>
                    <a:bodyPr/>
                    <a:lstStyle/>
                    <a:p>
                      <a:endParaRPr lang="en-US" dirty="0"/>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9749">
                <a:tc>
                  <a:txBody>
                    <a:bodyPr/>
                    <a:lstStyle/>
                    <a:p>
                      <a:endParaRPr lang="en-US" dirty="0"/>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36802">
                <a:tc>
                  <a:txBody>
                    <a:bodyPr/>
                    <a:lstStyle/>
                    <a:p>
                      <a:endParaRPr lang="en-US" dirty="0"/>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436802">
                <a:tc>
                  <a:txBody>
                    <a:bodyPr/>
                    <a:lstStyle/>
                    <a:p>
                      <a:endParaRPr lang="en-US" dirty="0"/>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3" name="Notes Placeholder 2"/>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8085563"/>
      </p:ext>
    </p:extLst>
  </p:cSld>
  <p:clrMap bg1="lt1" tx1="dk1" bg2="lt2" tx2="dk2" accent1="accent1" accent2="accent2" accent3="accent3" accent4="accent4" accent5="accent5" accent6="accent6" hlink="hlink" folHlink="folHlink"/>
  <p:hf sldNum="0" hdr="0" ftr="0" dt="0"/>
  <p:notesStyle>
    <a:lvl1pPr marL="0" marR="0" indent="0" algn="l" defTabSz="914400" rtl="0" eaLnBrk="1" fontAlgn="auto" latinLnBrk="0" hangingPunct="1">
      <a:lnSpc>
        <a:spcPct val="100000"/>
      </a:lnSpc>
      <a:spcBef>
        <a:spcPts val="600"/>
      </a:spcBef>
      <a:spcAft>
        <a:spcPts val="0"/>
      </a:spcAft>
      <a:buClrTx/>
      <a:buSzTx/>
      <a:buFontTx/>
      <a:buNone/>
      <a:tabLst/>
      <a:defRPr sz="1200" kern="1200">
        <a:solidFill>
          <a:schemeClr val="tx1"/>
        </a:solidFill>
        <a:latin typeface="+mn-lt"/>
        <a:ea typeface="+mn-ea"/>
        <a:cs typeface="+mn-cs"/>
      </a:defRPr>
    </a:lvl1pPr>
    <a:lvl2pPr marL="117475" marR="0" indent="-117475"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tab pos="117475" algn="l"/>
      </a:tabLst>
      <a:defRPr sz="1200" kern="1200">
        <a:solidFill>
          <a:schemeClr val="tx1"/>
        </a:solidFill>
        <a:latin typeface="+mn-lt"/>
        <a:ea typeface="+mn-ea"/>
        <a:cs typeface="+mn-cs"/>
      </a:defRPr>
    </a:lvl2pPr>
    <a:lvl3pPr marL="287338" marR="0" indent="-1174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sz="1200" kern="1200">
        <a:solidFill>
          <a:schemeClr val="tx1"/>
        </a:solidFill>
        <a:latin typeface="+mn-lt"/>
        <a:ea typeface="+mn-ea"/>
        <a:cs typeface="+mn-cs"/>
      </a:defRPr>
    </a:lvl3pPr>
    <a:lvl4pPr marL="1371600" algn="l" defTabSz="914400" rtl="0" eaLnBrk="1" latinLnBrk="0" hangingPunct="1">
      <a:spcBef>
        <a:spcPts val="600"/>
      </a:spcBef>
      <a:defRPr sz="1200" kern="1200">
        <a:solidFill>
          <a:schemeClr val="tx1"/>
        </a:solidFill>
        <a:latin typeface="+mn-lt"/>
        <a:ea typeface="+mn-ea"/>
        <a:cs typeface="+mn-cs"/>
      </a:defRPr>
    </a:lvl4pPr>
    <a:lvl5pPr marL="1828800" algn="l" defTabSz="914400" rtl="0" eaLnBrk="1" latinLnBrk="0" hangingPunct="1">
      <a:spcBef>
        <a:spcPts val="600"/>
      </a:spcBef>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msnationaltrainingprogram.cms.gov/"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press@cms.hhs.gov"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s://www.medicare.gov/find-a-plan/questions/home.aspx"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s://www.medicare.gov/claims-appeals/how-do-i-file-an-appeal" TargetMode="External"/><Relationship Id="rId2" Type="http://schemas.openxmlformats.org/officeDocument/2006/relationships/slide" Target="../slides/slide112.xml"/><Relationship Id="rId1" Type="http://schemas.openxmlformats.org/officeDocument/2006/relationships/notesMaster" Target="../notesMasters/notesMaster1.xml"/><Relationship Id="rId4" Type="http://schemas.openxmlformats.org/officeDocument/2006/relationships/hyperlink" Target="https://www.shiptacenter.org/" TargetMode="Externa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s://www.mymedicare.gov/"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www.medicare.gov/contacts" TargetMode="External"/><Relationship Id="rId2" Type="http://schemas.openxmlformats.org/officeDocument/2006/relationships/slide" Target="../slides/slide115.xml"/><Relationship Id="rId1" Type="http://schemas.openxmlformats.org/officeDocument/2006/relationships/notesMaster" Target="../notesMasters/notesMaster1.xml"/><Relationship Id="rId4" Type="http://schemas.openxmlformats.org/officeDocument/2006/relationships/hyperlink" Target="https://www.medicare.gov/Pubs/pdf/11525-Medicare-Appeals.pdf" TargetMode="External"/></Relationships>
</file>

<file path=ppt/notesSlides/_rels/notesSlide116.xml.rels><?xml version="1.0" encoding="UTF-8" standalone="yes"?>
<Relationships xmlns="http://schemas.openxmlformats.org/package/2006/relationships"><Relationship Id="rId3" Type="http://schemas.openxmlformats.org/officeDocument/2006/relationships/hyperlink" Target="https://www.cms.gov/Medicare/Appeals-and-Grievances/OrgMedFFSAppeals/Downloads/Flowchart-FFS-Appeals-Process.pdf"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www.cms.gov/Medicare/Appeals-and-Grievances/MMCAG/Downloads/Managed-Care-Appeals-Flow-Chart-.pdf"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s://www.cms.gov/Medicare/CMS-Forms/CMS-Forms/downloads/cms1696.pdf" TargetMode="External"/><Relationship Id="rId2" Type="http://schemas.openxmlformats.org/officeDocument/2006/relationships/slide" Target="../slides/slide121.xml"/><Relationship Id="rId1" Type="http://schemas.openxmlformats.org/officeDocument/2006/relationships/notesMaster" Target="../notesMasters/notesMaster1.xml"/><Relationship Id="rId5" Type="http://schemas.openxmlformats.org/officeDocument/2006/relationships/hyperlink" Target="http://medicarepartdappeals.com/" TargetMode="External"/><Relationship Id="rId4" Type="http://schemas.openxmlformats.org/officeDocument/2006/relationships/hyperlink" Target="http://www.cms.gov/Medicare/Prescription-Drug-Coverage/PrescriptionDrugCovGenIn/downloads/ModelCoverageDeterminationRequestForm.pdf" TargetMode="Externa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3" Type="http://schemas.openxmlformats.org/officeDocument/2006/relationships/hyperlink" Target="https://www.cms.gov/Medicare/Appeals-and-Grievances/MedPrescriptDrugApplGriev/index.html" TargetMode="External"/><Relationship Id="rId2" Type="http://schemas.openxmlformats.org/officeDocument/2006/relationships/slide" Target="../slides/slide123.xml"/><Relationship Id="rId1" Type="http://schemas.openxmlformats.org/officeDocument/2006/relationships/notesMaster" Target="../notesMasters/notesMaster1.xml"/><Relationship Id="rId4" Type="http://schemas.openxmlformats.org/officeDocument/2006/relationships/hyperlink" Target="https://www.cms.gov/Medicare/Prescription-Drug-Coverage/PrescriptionDrugCovGenIn/downloads/ModelCoverageDeterminationRequestForm.pdf" TargetMode="Externa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s://www.shiptacenter.org/" TargetMode="External"/><Relationship Id="rId2" Type="http://schemas.openxmlformats.org/officeDocument/2006/relationships/slide" Target="../slides/slide124.xml"/><Relationship Id="rId1" Type="http://schemas.openxmlformats.org/officeDocument/2006/relationships/notesMaster" Target="../notesMasters/notesMaster1.xml"/><Relationship Id="rId4" Type="http://schemas.openxmlformats.org/officeDocument/2006/relationships/hyperlink" Target="https://www.cms.gov/Medicare/Appeals-and-Grievances/MedPrescriptDrugApplGriev/Downloads/Flowchart-Medicare-Part-D.pdf" TargetMode="Externa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hyperlink" Target="https://cmsnationaltrainingprogram.cms.gov/sites/default/files/shared/2019_Mod%205_CoordinationofBenefits_v6_508_FINAL.pptx" TargetMode="External"/><Relationship Id="rId2" Type="http://schemas.openxmlformats.org/officeDocument/2006/relationships/slide" Target="../slides/slide126.xml"/><Relationship Id="rId1" Type="http://schemas.openxmlformats.org/officeDocument/2006/relationships/notesMaster" Target="../notesMasters/notesMaster1.xml"/><Relationship Id="rId4" Type="http://schemas.openxmlformats.org/officeDocument/2006/relationships/hyperlink" Target="https://www.medicare.gov/Pubs/pdf/02179-Medicare-Coordination-Benefits-Payer.pdfhe" TargetMode="Externa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s://www.medicare.gov/Pubs/pdf/02179-medicare-coordination-benefits-payer.pdf"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hyperlink" Target="https://www.healthcare.gov/"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s://www.healthcare.gov/" TargetMode="External"/><Relationship Id="rId2" Type="http://schemas.openxmlformats.org/officeDocument/2006/relationships/slide" Target="../slides/slide130.xml"/><Relationship Id="rId1" Type="http://schemas.openxmlformats.org/officeDocument/2006/relationships/notesMaster" Target="../notesMasters/notesMaster1.xml"/><Relationship Id="rId5" Type="http://schemas.openxmlformats.org/officeDocument/2006/relationships/hyperlink" Target="https://www.cms.gov/Medicare/Eligibility-and-Enrollment/Medicare-and-the-Marketplace/Downloads/SHIP_and_Navigators_ER_Fact_Sheet.pdf" TargetMode="External"/><Relationship Id="rId4" Type="http://schemas.openxmlformats.org/officeDocument/2006/relationships/hyperlink" Target="https://www.healthcare.gov/medicare/changing-from-marketplace-to-medicare/" TargetMode="Externa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3" Type="http://schemas.openxmlformats.org/officeDocument/2006/relationships/hyperlink" Target="https://www.medicare.gov/contacts/#resources/msps" TargetMode="External"/><Relationship Id="rId2" Type="http://schemas.openxmlformats.org/officeDocument/2006/relationships/slide" Target="../slides/slide135.xml"/><Relationship Id="rId1" Type="http://schemas.openxmlformats.org/officeDocument/2006/relationships/notesMaster" Target="../notesMasters/notesMaster1.xml"/><Relationship Id="rId5" Type="http://schemas.openxmlformats.org/officeDocument/2006/relationships/hyperlink" Target="https://aspe.hhs.gov/poverty-guidelines" TargetMode="External"/><Relationship Id="rId4" Type="http://schemas.openxmlformats.org/officeDocument/2006/relationships/hyperlink" Target="http://www.socialsecurity.gov/" TargetMode="External"/></Relationships>
</file>

<file path=ppt/notesSlides/_rels/notesSlide136.xml.rels><?xml version="1.0" encoding="UTF-8" standalone="yes"?>
<Relationships xmlns="http://schemas.openxmlformats.org/package/2006/relationships"><Relationship Id="rId3" Type="http://schemas.openxmlformats.org/officeDocument/2006/relationships/hyperlink" Target="https://www.medicare.gov/your-medicare-costs/help-paying-costs/medicare-savings-program/medicare-savings-programs.html#collapse-2614" TargetMode="External"/><Relationship Id="rId2" Type="http://schemas.openxmlformats.org/officeDocument/2006/relationships/slide" Target="../slides/slide136.xml"/><Relationship Id="rId1" Type="http://schemas.openxmlformats.org/officeDocument/2006/relationships/notesMaster" Target="../notesMasters/notesMaster1.xml"/><Relationship Id="rId4" Type="http://schemas.openxmlformats.org/officeDocument/2006/relationships/hyperlink" Target="https://www.medicare.gov/contacts/#resources/msps" TargetMode="External"/></Relationships>
</file>

<file path=ppt/notesSlides/_rels/notesSlide137.xml.rels><?xml version="1.0" encoding="UTF-8" standalone="yes"?>
<Relationships xmlns="http://schemas.openxmlformats.org/package/2006/relationships"><Relationship Id="rId3" Type="http://schemas.openxmlformats.org/officeDocument/2006/relationships/hyperlink" Target="https://www.cms.gov/Medicare/Prescription-Drug-Coverage/LimitedIncomeandResources/Downloads/Consumer-Mailings.pdf"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s://www.socialsecurity.gov/benefits/medicare/prescriptionhelp/" TargetMode="External"/><Relationship Id="rId2" Type="http://schemas.openxmlformats.org/officeDocument/2006/relationships/slide" Target="../slides/slide138.xml"/><Relationship Id="rId1" Type="http://schemas.openxmlformats.org/officeDocument/2006/relationships/notesMaster" Target="../notesMasters/notesMaster1.xml"/><Relationship Id="rId4" Type="http://schemas.openxmlformats.org/officeDocument/2006/relationships/hyperlink" Target="https://www.ssa.gov/pubs/EN-05-10525.pdf" TargetMode="Externa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s://www.medicaid.gov/medicaid/program-information/medicaid-and-chip-enrollment-data/report-highlights/index.html" TargetMode="External"/><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medicare.gov/Contacts/"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medicare.gov/Pubs/pdf/11095-Welcome-to-Medicare.pdf" TargetMode="Externa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www.medicaid.gov/chip/state-program-information/chip-state-program-information.html"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8" Type="http://schemas.openxmlformats.org/officeDocument/2006/relationships/hyperlink" Target="http://www.insurekidsnow.gov/" TargetMode="External"/><Relationship Id="rId3" Type="http://schemas.openxmlformats.org/officeDocument/2006/relationships/hyperlink" Target="http://www.cms.gov/" TargetMode="External"/><Relationship Id="rId7" Type="http://schemas.openxmlformats.org/officeDocument/2006/relationships/hyperlink" Target="http://www.medicaid.gov/" TargetMode="External"/><Relationship Id="rId2" Type="http://schemas.openxmlformats.org/officeDocument/2006/relationships/slide" Target="../slides/slide144.xml"/><Relationship Id="rId1" Type="http://schemas.openxmlformats.org/officeDocument/2006/relationships/notesMaster" Target="../notesMasters/notesMaster1.xml"/><Relationship Id="rId6" Type="http://schemas.openxmlformats.org/officeDocument/2006/relationships/hyperlink" Target="https://www.mymedicare.gov/" TargetMode="External"/><Relationship Id="rId5" Type="http://schemas.openxmlformats.org/officeDocument/2006/relationships/hyperlink" Target="http://productordering.cms.hhs.gov/" TargetMode="External"/><Relationship Id="rId4" Type="http://schemas.openxmlformats.org/officeDocument/2006/relationships/hyperlink" Target="https://cmsnationaltrainingprogram.cms.gov/" TargetMode="External"/></Relationships>
</file>

<file path=ppt/notesSlides/_rels/notesSlide145.xml.rels><?xml version="1.0" encoding="UTF-8" standalone="yes"?>
<Relationships xmlns="http://schemas.openxmlformats.org/package/2006/relationships"><Relationship Id="rId3" Type="http://schemas.openxmlformats.org/officeDocument/2006/relationships/hyperlink" Target="https://www.healthcare.gov/" TargetMode="External"/><Relationship Id="rId7" Type="http://schemas.openxmlformats.org/officeDocument/2006/relationships/hyperlink" Target="http://www.ecfr.gov/cgi-bin/ECFR?page=browse" TargetMode="External"/><Relationship Id="rId2" Type="http://schemas.openxmlformats.org/officeDocument/2006/relationships/slide" Target="../slides/slide145.xml"/><Relationship Id="rId1" Type="http://schemas.openxmlformats.org/officeDocument/2006/relationships/notesMaster" Target="../notesMasters/notesMaster1.xml"/><Relationship Id="rId6" Type="http://schemas.openxmlformats.org/officeDocument/2006/relationships/hyperlink" Target="http://www.regulations.gov/" TargetMode="External"/><Relationship Id="rId5" Type="http://schemas.openxmlformats.org/officeDocument/2006/relationships/hyperlink" Target="http://www.ssa.gov/" TargetMode="External"/><Relationship Id="rId4" Type="http://schemas.openxmlformats.org/officeDocument/2006/relationships/hyperlink" Target="https://marketplace.cms.gov/" TargetMode="External"/></Relationships>
</file>

<file path=ppt/notesSlides/_rels/notesSlide146.xml.rels><?xml version="1.0" encoding="UTF-8" standalone="yes"?>
<Relationships xmlns="http://schemas.openxmlformats.org/package/2006/relationships"><Relationship Id="rId3" Type="http://schemas.openxmlformats.org/officeDocument/2006/relationships/hyperlink" Target="http://productordering.cms.hhs.gov/"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3" Type="http://schemas.openxmlformats.org/officeDocument/2006/relationships/hyperlink" Target="https://www.youtube.com/watch?v=YUiHOnmun8s&amp;feature=youtu.be" TargetMode="External"/><Relationship Id="rId2" Type="http://schemas.openxmlformats.org/officeDocument/2006/relationships/slide" Target="../slides/slide147.xml"/><Relationship Id="rId1" Type="http://schemas.openxmlformats.org/officeDocument/2006/relationships/notesMaster" Target="../notesMasters/notesMaster1.xml"/><Relationship Id="rId6" Type="http://schemas.openxmlformats.org/officeDocument/2006/relationships/hyperlink" Target="https://www.facebook.com/medicare/" TargetMode="External"/><Relationship Id="rId5" Type="http://schemas.openxmlformats.org/officeDocument/2006/relationships/hyperlink" Target="https://public.govdelivery.com/accounts/USCMS/subscriber/new?topic_id=USCMS_610" TargetMode="External"/><Relationship Id="rId4" Type="http://schemas.openxmlformats.org/officeDocument/2006/relationships/hyperlink" Target="https://www.medicare.gov/" TargetMode="Externa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s://www.ada.gov/cguide.ht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mymedicare.gov/"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3" Type="http://schemas.openxmlformats.org/officeDocument/2006/relationships/hyperlink" Target="mailto:AltFormatRequest@cms.hhs.gov" TargetMode="External"/><Relationship Id="rId2" Type="http://schemas.openxmlformats.org/officeDocument/2006/relationships/slide" Target="../slides/slide150.xml"/><Relationship Id="rId1" Type="http://schemas.openxmlformats.org/officeDocument/2006/relationships/notesMaster" Target="../notesMasters/notesMaster1.xml"/><Relationship Id="rId4" Type="http://schemas.openxmlformats.org/officeDocument/2006/relationships/hyperlink" Target="https://www.medicare.gov/about-us/accessibility-nondiscrimination-notice" TargetMode="Externa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3" Type="http://schemas.openxmlformats.org/officeDocument/2006/relationships/hyperlink" Target="https://cmsnationaltrainingprogram.cms.gov/" TargetMode="External"/><Relationship Id="rId2" Type="http://schemas.openxmlformats.org/officeDocument/2006/relationships/slide" Target="../slides/slide156.xml"/><Relationship Id="rId1" Type="http://schemas.openxmlformats.org/officeDocument/2006/relationships/notesMaster" Target="../notesMasters/notesMaster1.xml"/><Relationship Id="rId4" Type="http://schemas.openxmlformats.org/officeDocument/2006/relationships/hyperlink" Target="mailto:training@cms.hhs.gov"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ssa.gov/retirement/ageincrease.htm"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www.socialsecurity.gov/pubs/EN-05-10035.pdf" TargetMode="External"/><Relationship Id="rId5" Type="http://schemas.openxmlformats.org/officeDocument/2006/relationships/hyperlink" Target="https://secure.ssa.gov/ICON/main.jsp" TargetMode="External"/><Relationship Id="rId4" Type="http://schemas.openxmlformats.org/officeDocument/2006/relationships/hyperlink" Target="http://www.socialsecurity.gov/"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edicare.gov/"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cms.gov/Medicare/CMS-Forms/CMS-Forms/Downloads/CMS2728.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edicare.gov/Pubs/pdf/10050-Medicare-and-You.pdf"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cms.gov/Research-Statistics-Data-and-Systems/Statistics-Trends-and-Reports/CMS-Fast-Facts/index.html"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medicare.gov/your-medicare-costs/costs-at-a-glance/costs-at-glance.html" TargetMode="External"/><Relationship Id="rId2" Type="http://schemas.openxmlformats.org/officeDocument/2006/relationships/slide" Target="../slides/slide42.xml"/><Relationship Id="rId1" Type="http://schemas.openxmlformats.org/officeDocument/2006/relationships/notesMaster" Target="../notesMasters/notesMaster1.xml"/><Relationship Id="rId6" Type="http://schemas.openxmlformats.org/officeDocument/2006/relationships/hyperlink" Target="http://www.medicare.gov/coverage/home-health-services.html" TargetMode="External"/><Relationship Id="rId5" Type="http://schemas.openxmlformats.org/officeDocument/2006/relationships/hyperlink" Target="http://www.medicare.gov/coverage/skilled-nursing-facility-care.html" TargetMode="External"/><Relationship Id="rId4" Type="http://schemas.openxmlformats.org/officeDocument/2006/relationships/hyperlink" Target="http://www.medicare.gov/coverage/hospital-care-inpatient.html"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medicare.gov/Publications/#results&amp;keyword=11435" TargetMode="External"/><Relationship Id="rId2" Type="http://schemas.openxmlformats.org/officeDocument/2006/relationships/slide" Target="../slides/slide44.xml"/><Relationship Id="rId1" Type="http://schemas.openxmlformats.org/officeDocument/2006/relationships/notesMaster" Target="../notesMasters/notesMaster1.xml"/><Relationship Id="rId5" Type="http://schemas.openxmlformats.org/officeDocument/2006/relationships/hyperlink" Target="http://arsystemsdayegusquiza.com/cms_moon_form.pdf" TargetMode="External"/><Relationship Id="rId4" Type="http://schemas.openxmlformats.org/officeDocument/2006/relationships/hyperlink" Target="https://www.cms.gov/medicare/medicare-general-information/bni/"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medicare.gov/Pubs/pdf/10969-Medicare-and-Home-Health-Care.pdf"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www.cms.gov/Center/Provider-Type/Home-Health-Agency-HHA-Center.html" TargetMode="Externa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medicare.gov/Pubs/pdf/02154-Medicare-Hospice-Benefits.PDF"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cms.gov/Regulations-and-Guidance/Guidance/Manuals/Downloads/bp102c09.pdf"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irs.gov/pub/irs-pdf/p969.pdf"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cms.gov/Regulations-and-Guidance/Guidance/Manuals/Downloads/clm104c12.pdf" TargetMode="External"/><Relationship Id="rId7" Type="http://schemas.openxmlformats.org/officeDocument/2006/relationships/hyperlink" Target="https://www.medicare.gov/Pubs/pdf/11435-Are-You-an-Inpatient-or-Outpatient.pdf"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s://www.cms.gov/Medicare/Medicare-Fee-for-Service-Payment/AcuteInpatientPPS/Downloads/JSMTDL-10382-ATTACHMENT.pdf" TargetMode="External"/><Relationship Id="rId5" Type="http://schemas.openxmlformats.org/officeDocument/2006/relationships/hyperlink" Target="file:///C:\Users\jgoodman\AppData\Local\Packages\Microsoft.MicrosoftEdge_8wekyb3d8bbwe\TempState\Downloads\CMS.gov\Medicare\Medicare-Fee-for-Service-Payment\AcuteInpatientPPS\Downloads\CR7502-FAQ.pdf" TargetMode="External"/><Relationship Id="rId4" Type="http://schemas.openxmlformats.org/officeDocument/2006/relationships/hyperlink" Target="https://www.cms.gov/Outreach-and-Education/Medicare-Learning-Network-MLN/MLNMattersArticles/Downloads/SE1232.pdf"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medicare.gov/Pubs/pdf/10969-Medicare-and-Home-Health-Care.pdf" TargetMode="External"/><Relationship Id="rId2" Type="http://schemas.openxmlformats.org/officeDocument/2006/relationships/slide" Target="../slides/slide56.xml"/><Relationship Id="rId1" Type="http://schemas.openxmlformats.org/officeDocument/2006/relationships/notesMaster" Target="../notesMasters/notesMaster1.xml"/><Relationship Id="rId5" Type="http://schemas.openxmlformats.org/officeDocument/2006/relationships/hyperlink" Target="http://www.medicare.gov/coverage" TargetMode="External"/><Relationship Id="rId4" Type="http://schemas.openxmlformats.org/officeDocument/2006/relationships/hyperlink" Target="http://www.cms.gov/Center/Provider-Type/Home-Health-Agency-HHA-Center.html" TargetMode="Externa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tricare.mil/mybenefit" TargetMode="External"/><Relationship Id="rId2" Type="http://schemas.openxmlformats.org/officeDocument/2006/relationships/slide" Target="../slides/slide62.xml"/><Relationship Id="rId1" Type="http://schemas.openxmlformats.org/officeDocument/2006/relationships/notesMaster" Target="../notesMasters/notesMaster1.xml"/><Relationship Id="rId6" Type="http://schemas.openxmlformats.org/officeDocument/2006/relationships/hyperlink" Target="https://www.medicare.gov/Pubs/pdf/02179-Medicare-Coordination-Benefits-Payer.pdf" TargetMode="External"/><Relationship Id="rId5" Type="http://schemas.openxmlformats.org/officeDocument/2006/relationships/hyperlink" Target="https://www.va.gov/PURCHASEDCARE/programs/dependents/champva/CHAMPVA_eligibility.asp" TargetMode="External"/><Relationship Id="rId4" Type="http://schemas.openxmlformats.org/officeDocument/2006/relationships/hyperlink" Target="http://va.gov/" TargetMode="Externa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www.medicare.gov/Pubs/pdf/10969-Medicare-and-Home-Health-Care.pdf" TargetMode="External"/><Relationship Id="rId2" Type="http://schemas.openxmlformats.org/officeDocument/2006/relationships/slide" Target="../slides/slide72.xml"/><Relationship Id="rId1" Type="http://schemas.openxmlformats.org/officeDocument/2006/relationships/notesMaster" Target="../notesMasters/notesMaster1.xml"/><Relationship Id="rId4" Type="http://schemas.openxmlformats.org/officeDocument/2006/relationships/hyperlink" Target="http://www.cms.gov/Center/Provider-Type/Home-Health-Agency-HHA-Center.html" TargetMode="Externa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cmsnationaltrainingprogram.cms.gov/?q=global-search&amp;search=Medigap+policies&amp;combine=Medigap+policies"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s://www.medicare.gov/supplement-other-insurance/compare-medigap/compare-medigap.html" TargetMode="Externa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medicare.gov/find-a-plan/questions/medigap-home.aspx" TargetMode="External"/><Relationship Id="rId7" Type="http://schemas.openxmlformats.org/officeDocument/2006/relationships/hyperlink" Target="https://www.medicare.gov/contacts/"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www.medicare.gov/Pubs/pdf/02110-Medicare-Medigap-guide.pdf" TargetMode="External"/><Relationship Id="rId5" Type="http://schemas.openxmlformats.org/officeDocument/2006/relationships/hyperlink" Target="https://www.medicare.gov/Contacts/#resources/sids" TargetMode="External"/><Relationship Id="rId4" Type="http://schemas.openxmlformats.org/officeDocument/2006/relationships/hyperlink" Target="https://www.shiptacenter.org/" TargetMode="Externa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shiptacenter.org/"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medicare.gov/pubs/pdf/11400-Withholding-Medicare-Drug-Premium.pdf"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www.ssa.gov/forms/"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s://www.ecfr.gov/cgi-bin/text-idx?SID=7805cfe316ca233ff673e2e02b0e6b74&amp;mc=true&amp;node=se42.3.423_1120&amp;rgn=div8"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cms.gov/Medicare/Prescription-Drug-Coverage/PrescriptionDrugCovContra/Downloads/Chapter6.pdf"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s://www.medicare.gov/find-a-plan/questions/home.aspx" TargetMode="External"/><Relationship Id="rId2" Type="http://schemas.openxmlformats.org/officeDocument/2006/relationships/slide" Target="../slides/slide91.xml"/><Relationship Id="rId1" Type="http://schemas.openxmlformats.org/officeDocument/2006/relationships/notesMaster" Target="../notesMasters/notesMaster1.xml"/><Relationship Id="rId4" Type="http://schemas.openxmlformats.org/officeDocument/2006/relationships/hyperlink" Target="https://www.shiptacenter.org/" TargetMode="Externa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www.cms.gov/newsroom/fact-sheets/2019-medicare-advantage-and-part-d-rate-announcement-and-call-letter"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619125" y="3673180"/>
            <a:ext cx="5801359" cy="4903892"/>
          </a:xfrm>
          <a:prstGeom prst="rect">
            <a:avLst/>
          </a:prstGeom>
        </p:spPr>
        <p:txBody>
          <a:bodyPr/>
          <a:lstStyle/>
          <a:p>
            <a:r>
              <a:rPr lang="en-US" dirty="0"/>
              <a:t>This session provides an overview of the basics of the Medicare Program, including Part A (Hospital Insurance), Part B (Medical Insurance), Medicare Supplement Insurance (Medigap) policies, Medicare Advantage (MA), Part D (Prescription Drug Coverage), appeals and programs to help people with limited income and resources, and related resources. </a:t>
            </a:r>
          </a:p>
          <a:p>
            <a:r>
              <a:rPr lang="en-US" dirty="0"/>
              <a:t>This training module was developed and approved by the Centers for Medicare &amp; Medicaid Services (CMS), the federal agency that administers Medicare, Medicaid, the Children’s Health Insurance Program (CHIP), and the Health Insurance Marketplace.</a:t>
            </a:r>
          </a:p>
          <a:p>
            <a:r>
              <a:rPr lang="en-US" dirty="0"/>
              <a:t>The information in this module was correct as of June 2019. To check for an updated version, visit </a:t>
            </a:r>
            <a:r>
              <a:rPr lang="en-US" dirty="0">
                <a:hlinkClick r:id="rId3"/>
              </a:rPr>
              <a:t>CMSnationaltrainingprogram.cms.gov</a:t>
            </a:r>
            <a:r>
              <a:rPr lang="en-US" dirty="0"/>
              <a:t>. </a:t>
            </a:r>
          </a:p>
          <a:p>
            <a:r>
              <a:rPr lang="en-US" dirty="0"/>
              <a:t>The CMS National Training Program provides this as an informational resource for our partners. It isn’t a legal document or intended for press purposes. The press can contact the CMS Press Office at </a:t>
            </a:r>
            <a:r>
              <a:rPr lang="en-US" dirty="0">
                <a:hlinkClick r:id="rId4"/>
              </a:rPr>
              <a:t>press@cms.hhs.gov</a:t>
            </a:r>
            <a:r>
              <a:rPr lang="en-US" dirty="0"/>
              <a:t>. Official Medicare Program legal guidance is contained in the relevant statutes, regulations, and rulings.</a:t>
            </a:r>
          </a:p>
          <a:p>
            <a:endParaRPr lang="en-US" dirty="0"/>
          </a:p>
        </p:txBody>
      </p:sp>
    </p:spTree>
    <p:extLst>
      <p:ext uri="{BB962C8B-B14F-4D97-AF65-F5344CB8AC3E}">
        <p14:creationId xmlns:p14="http://schemas.microsoft.com/office/powerpoint/2010/main" val="141278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6769538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665163" y="261938"/>
            <a:ext cx="4181475" cy="3136900"/>
          </a:xfrm>
          <a:noFill/>
          <a:ln>
            <a:solidFill>
              <a:srgbClr val="000000"/>
            </a:solidFill>
            <a:miter lim="800000"/>
            <a:headEnd/>
            <a:tailEnd/>
          </a:ln>
        </p:spPr>
      </p:sp>
      <p:sp>
        <p:nvSpPr>
          <p:cNvPr id="21506" name="Rectangle 3"/>
          <p:cNvSpPr>
            <a:spLocks noGrp="1" noChangeArrowheads="1"/>
          </p:cNvSpPr>
          <p:nvPr>
            <p:ph type="body" idx="1"/>
          </p:nvPr>
        </p:nvSpPr>
        <p:spPr bwMode="auto">
          <a:xfrm>
            <a:off x="646367" y="3547872"/>
            <a:ext cx="5937313" cy="5442459"/>
          </a:xfrm>
          <a:prstGeom prst="rect">
            <a:avLst/>
          </a:prstGeom>
          <a:noFill/>
        </p:spPr>
        <p:txBody>
          <a:bodyPr wrap="square" numCol="1" anchor="t" anchorCtr="0" compatLnSpc="1">
            <a:prstTxWarp prst="textNoShape">
              <a:avLst/>
            </a:prstTxWarp>
            <a:noAutofit/>
          </a:bodyPr>
          <a:lstStyle/>
          <a:p>
            <a:pPr marL="114300" indent="-114300">
              <a:spcBef>
                <a:spcPts val="600"/>
              </a:spcBef>
              <a:buFont typeface="Wingdings" panose="05000000000000000000" pitchFamily="2" charset="2"/>
              <a:buChar char="§"/>
            </a:pPr>
            <a:r>
              <a:rPr lang="en-US" dirty="0"/>
              <a:t>MA Plans are available to most people with Medicare. To be eligible to join an MA Plan, you must be enrolled in Medicare Part A (Hospital Insurance) and Medicare Part B (Medical Insurance). You must also </a:t>
            </a:r>
            <a:r>
              <a:rPr lang="en-US" dirty="0">
                <a:solidFill>
                  <a:prstClr val="black"/>
                </a:solidFill>
              </a:rPr>
              <a:t>live in the plan’s geographic service area</a:t>
            </a:r>
            <a:r>
              <a:rPr lang="en-US" dirty="0"/>
              <a:t>. You must be a U.S. citizen or lawfully present in the U.S., and you can’t be incarcerated.</a:t>
            </a:r>
          </a:p>
          <a:p>
            <a:pPr marL="114300" indent="-114300">
              <a:spcBef>
                <a:spcPts val="600"/>
              </a:spcBef>
              <a:buFont typeface="Wingdings" panose="05000000000000000000" pitchFamily="2" charset="2"/>
              <a:buChar char="§"/>
            </a:pPr>
            <a:r>
              <a:rPr lang="en-US" dirty="0"/>
              <a:t>In most cases you can’t enroll in an MA Plan if you have End-Stage Renal Disease (ESRD). This restriction ends in 2021.</a:t>
            </a:r>
          </a:p>
          <a:p>
            <a:pPr marL="114300" indent="-114300">
              <a:spcBef>
                <a:spcPts val="600"/>
              </a:spcBef>
              <a:buFont typeface="Wingdings" panose="05000000000000000000" pitchFamily="2" charset="2"/>
              <a:buChar char="§"/>
            </a:pPr>
            <a:r>
              <a:rPr lang="en-US" dirty="0"/>
              <a:t>To join an MA Plan, you must also agree to</a:t>
            </a:r>
          </a:p>
          <a:p>
            <a:pPr marL="228600" lvl="1" indent="-114300">
              <a:spcBef>
                <a:spcPts val="600"/>
              </a:spcBef>
              <a:buFont typeface="Arial" panose="020B0604020202020204" pitchFamily="34" charset="0"/>
              <a:buChar char="•"/>
            </a:pPr>
            <a:r>
              <a:rPr lang="en-US" dirty="0"/>
              <a:t>Provide the necessary information to the plan, like your Medicare Number, address, date of birth, and other important information</a:t>
            </a:r>
          </a:p>
          <a:p>
            <a:pPr marL="228600" lvl="1" indent="-114300">
              <a:spcBef>
                <a:spcPts val="600"/>
              </a:spcBef>
              <a:buFont typeface="Arial" panose="020B0604020202020204" pitchFamily="34" charset="0"/>
              <a:buChar char="•"/>
            </a:pPr>
            <a:r>
              <a:rPr lang="en-US" dirty="0"/>
              <a:t>Follow the plan’s rules</a:t>
            </a:r>
          </a:p>
          <a:p>
            <a:pPr marL="228600" lvl="1" indent="-114300">
              <a:spcBef>
                <a:spcPts val="600"/>
              </a:spcBef>
              <a:buFont typeface="Arial" panose="020B0604020202020204" pitchFamily="34" charset="0"/>
              <a:buChar char="•"/>
            </a:pPr>
            <a:r>
              <a:rPr lang="en-US" dirty="0"/>
              <a:t>Belong to one MA Plan at a time </a:t>
            </a:r>
          </a:p>
          <a:p>
            <a:pPr marL="0" lvl="1" indent="0" defTabSz="914305">
              <a:spcBef>
                <a:spcPts val="600"/>
              </a:spcBef>
              <a:buNone/>
              <a:defRPr/>
            </a:pPr>
            <a:r>
              <a:rPr lang="en-US" dirty="0"/>
              <a:t>To find out which MA Plans are available in your area, visit </a:t>
            </a:r>
            <a:r>
              <a:rPr lang="en-US" u="sng" dirty="0">
                <a:hlinkClick r:id="rId3"/>
              </a:rPr>
              <a:t>Medicare.gov/find-a-plan</a:t>
            </a:r>
            <a:r>
              <a:rPr lang="en-US" dirty="0"/>
              <a:t> or call </a:t>
            </a:r>
            <a:br>
              <a:rPr lang="en-US" dirty="0"/>
            </a:br>
            <a:r>
              <a:rPr lang="en-US" dirty="0"/>
              <a:t>1-800-MEDICARE (1‐800‐633‐4227); TTY: 1‑877-486-2048.</a:t>
            </a:r>
          </a:p>
        </p:txBody>
      </p:sp>
    </p:spTree>
    <p:extLst>
      <p:ext uri="{BB962C8B-B14F-4D97-AF65-F5344CB8AC3E}">
        <p14:creationId xmlns:p14="http://schemas.microsoft.com/office/powerpoint/2010/main" val="20850221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4779" y="3621024"/>
            <a:ext cx="5778882" cy="4992939"/>
          </a:xfrm>
          <a:prstGeom prst="rect">
            <a:avLst/>
          </a:prstGeom>
        </p:spPr>
        <p:txBody>
          <a:bodyPr>
            <a:normAutofit fontScale="92500" lnSpcReduction="20000"/>
          </a:bodyPr>
          <a:lstStyle/>
          <a:p>
            <a:pPr>
              <a:lnSpc>
                <a:spcPct val="120000"/>
              </a:lnSpc>
            </a:pPr>
            <a:r>
              <a:rPr lang="en-US" dirty="0"/>
              <a:t>You can join an MA Plan when you first become eligible for Medicare, generally during your Initial Enrollment Period (IEP), which begins 3 months immediately before your first entitlement to both Medicare Part A and Part B.</a:t>
            </a:r>
          </a:p>
          <a:p>
            <a:pPr>
              <a:lnSpc>
                <a:spcPct val="120000"/>
              </a:lnSpc>
            </a:pPr>
            <a:r>
              <a:rPr lang="en-US" dirty="0"/>
              <a:t>Beginning in 2019, the MA OEP will allow individuals enrolled in an MA Plan to make a </a:t>
            </a:r>
            <a:r>
              <a:rPr lang="en-US" u="sng" dirty="0"/>
              <a:t>one-time</a:t>
            </a:r>
            <a:r>
              <a:rPr lang="en-US" dirty="0"/>
              <a:t> election during the first 3 months of the calendar year (January 1–March 31) to switch MA Plans or to </a:t>
            </a:r>
            <a:r>
              <a:rPr lang="en-US" dirty="0" err="1"/>
              <a:t>disenroll</a:t>
            </a:r>
            <a:r>
              <a:rPr lang="en-US" dirty="0"/>
              <a:t> from an MA Plan and obtain coverage through Original Medicare. Coverage begins the 1</a:t>
            </a:r>
            <a:r>
              <a:rPr lang="en-US" baseline="30000" dirty="0"/>
              <a:t>st</a:t>
            </a:r>
            <a:r>
              <a:rPr lang="en-US" dirty="0"/>
              <a:t> of the month following enrollment. Also, if you’re new to Medicare and you’re enrolled in an MA Plan during your ICEP, your MA OEP is the month of entitlement to Part A and Part B through to the last day of the 3</a:t>
            </a:r>
            <a:r>
              <a:rPr lang="en-US" baseline="30000" dirty="0"/>
              <a:t>rd</a:t>
            </a:r>
            <a:r>
              <a:rPr lang="en-US" dirty="0"/>
              <a:t> month of entitlement. </a:t>
            </a:r>
          </a:p>
          <a:p>
            <a:pPr>
              <a:lnSpc>
                <a:spcPct val="120000"/>
              </a:lnSpc>
            </a:pPr>
            <a:r>
              <a:rPr lang="en-US" dirty="0"/>
              <a:t>In addition, newly MA-eligible individuals (those with Part A and Part B) who enroll in an MA Plan also have the opportunity to also make a one-time election to change MA Plans or drop MA coverage and obtain Original Medicare (Trial Right). However, if you drop a Medicare Supplement Insurance (</a:t>
            </a:r>
            <a:r>
              <a:rPr lang="en-US" dirty="0" err="1"/>
              <a:t>Medigap</a:t>
            </a:r>
            <a:r>
              <a:rPr lang="en-US" dirty="0"/>
              <a:t>) policy to join an MA Plan, you might not be able to get it back. Rules can vary by state and your situation.</a:t>
            </a:r>
          </a:p>
          <a:p>
            <a:pPr>
              <a:lnSpc>
                <a:spcPct val="120000"/>
              </a:lnSpc>
            </a:pPr>
            <a:r>
              <a:rPr lang="en-US" dirty="0"/>
              <a:t>Changes to Part D coverage is limited to any individual who uses the MA OEP; however, the MA OEP doesn’t provide enrollment rights to any individual who’s not enrolled in an MA Plan during the applicable 3‑month period. Individuals who use the MA OEP to make changes to their MA coverage may also enroll in or </a:t>
            </a:r>
            <a:r>
              <a:rPr lang="en-US" dirty="0" err="1"/>
              <a:t>disenroll</a:t>
            </a:r>
            <a:r>
              <a:rPr lang="en-US" dirty="0"/>
              <a:t> from Part D coverage. For example, an individual enrolled in an MA-PD plan may use the MA OEP to switch to (1) another MA-PD Plan; (2) an MA-only Plan; or (3) Original Medicare with or without a PDP. The MA OEP will also allow an individual enrolled in an MA-only plan to switch to (1) another MA-only plan; (2) an MA-PD plan; or (3) Original Medicare with or without a PDP. </a:t>
            </a:r>
          </a:p>
          <a:p>
            <a:pPr>
              <a:lnSpc>
                <a:spcPct val="120000"/>
              </a:lnSpc>
            </a:pPr>
            <a:r>
              <a:rPr lang="en-US" b="1" dirty="0"/>
              <a:t>However, this enrollment period doesn’t allow for Part D changes for individuals enrolled in Original Medicare, including those with enrollment in stand-alone PDPs.</a:t>
            </a:r>
          </a:p>
          <a:p>
            <a:pPr>
              <a:lnSpc>
                <a:spcPct val="120000"/>
              </a:lnSpc>
            </a:pPr>
            <a:r>
              <a:rPr lang="en-US" b="1" dirty="0"/>
              <a:t>Note: </a:t>
            </a:r>
            <a:r>
              <a:rPr lang="en-US" dirty="0"/>
              <a:t>If you have to pay for Part A and didn’t enroll during your IEP, you can enroll during the GEP. You may have a late enrollment penalty.</a:t>
            </a:r>
          </a:p>
        </p:txBody>
      </p:sp>
      <p:sp>
        <p:nvSpPr>
          <p:cNvPr id="7" name="Slide Image Placeholder 6"/>
          <p:cNvSpPr>
            <a:spLocks noGrp="1" noRot="1" noChangeAspect="1"/>
          </p:cNvSpPr>
          <p:nvPr>
            <p:ph type="sldImg"/>
          </p:nvPr>
        </p:nvSpPr>
        <p:spPr>
          <a:xfrm>
            <a:off x="668338" y="260350"/>
            <a:ext cx="4184650" cy="3138488"/>
          </a:xfrm>
        </p:spPr>
      </p:sp>
    </p:spTree>
    <p:extLst>
      <p:ext uri="{BB962C8B-B14F-4D97-AF65-F5344CB8AC3E}">
        <p14:creationId xmlns:p14="http://schemas.microsoft.com/office/powerpoint/2010/main" val="30839912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4779" y="3675888"/>
            <a:ext cx="5778882" cy="4938075"/>
          </a:xfrm>
          <a:prstGeom prst="rect">
            <a:avLst/>
          </a:prstGeom>
        </p:spPr>
        <p:txBody>
          <a:bodyPr>
            <a:normAutofit/>
          </a:bodyPr>
          <a:lstStyle/>
          <a:p>
            <a:pPr marL="119037" indent="-119037">
              <a:buFont typeface="Wingdings" panose="05000000000000000000" pitchFamily="2" charset="2"/>
              <a:buChar char="§"/>
            </a:pPr>
            <a:r>
              <a:rPr lang="en-US" dirty="0"/>
              <a:t>Each year, you have the chance to review your Medicare coverage and you can join, switch, or drop your plan. This is during the yearly Open Enrollment Period (OEP) that lasts from October 15 – December 7 each year. You coverage would begin on January 1,</a:t>
            </a:r>
            <a:r>
              <a:rPr lang="en-US" baseline="0" dirty="0"/>
              <a:t> as long as the plan had your request by December 7</a:t>
            </a:r>
            <a:r>
              <a:rPr lang="en-US" dirty="0"/>
              <a:t>.</a:t>
            </a:r>
          </a:p>
          <a:p>
            <a:pPr marL="119037" indent="-119037">
              <a:buFont typeface="Wingdings" panose="05000000000000000000" pitchFamily="2" charset="2"/>
              <a:buChar char="§"/>
            </a:pPr>
            <a:r>
              <a:rPr lang="en-US" dirty="0"/>
              <a:t>If you have Part A and enroll in Medicare Part B during a General Enrollment Period (GEP), you can enroll in an MA Plan April 1–June 30, with coverage starting July 1.</a:t>
            </a:r>
          </a:p>
          <a:p>
            <a:pPr marL="119037" indent="-119037">
              <a:buFont typeface="Wingdings" panose="05000000000000000000" pitchFamily="2" charset="2"/>
              <a:buChar char="§"/>
            </a:pPr>
            <a:r>
              <a:rPr lang="en-US" dirty="0"/>
              <a:t>You may qualify for a Special Enrollment Period (SEP) when certain events happen in your life. Check with your plan for more information.</a:t>
            </a:r>
          </a:p>
        </p:txBody>
      </p:sp>
      <p:sp>
        <p:nvSpPr>
          <p:cNvPr id="7" name="Slide Image Placeholder 6"/>
          <p:cNvSpPr>
            <a:spLocks noGrp="1" noRot="1" noChangeAspect="1"/>
          </p:cNvSpPr>
          <p:nvPr>
            <p:ph type="sldImg"/>
          </p:nvPr>
        </p:nvSpPr>
        <p:spPr>
          <a:xfrm>
            <a:off x="663575" y="260350"/>
            <a:ext cx="4184650" cy="3138488"/>
          </a:xfrm>
        </p:spPr>
      </p:sp>
    </p:spTree>
    <p:extLst>
      <p:ext uri="{BB962C8B-B14F-4D97-AF65-F5344CB8AC3E}">
        <p14:creationId xmlns:p14="http://schemas.microsoft.com/office/powerpoint/2010/main" val="186798978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bwMode="auto">
          <a:xfrm>
            <a:off x="666750" y="261938"/>
            <a:ext cx="4181475" cy="3136900"/>
          </a:xfrm>
          <a:noFill/>
          <a:ln>
            <a:solidFill>
              <a:srgbClr val="000000"/>
            </a:solidFill>
            <a:miter lim="800000"/>
            <a:headEnd/>
            <a:tailEnd/>
          </a:ln>
        </p:spPr>
      </p:sp>
      <p:sp>
        <p:nvSpPr>
          <p:cNvPr id="37890" name="Rectangle 3"/>
          <p:cNvSpPr>
            <a:spLocks noGrp="1" noChangeArrowheads="1"/>
          </p:cNvSpPr>
          <p:nvPr>
            <p:ph type="body" idx="1"/>
          </p:nvPr>
        </p:nvSpPr>
        <p:spPr bwMode="auto">
          <a:xfrm>
            <a:off x="685802" y="3621025"/>
            <a:ext cx="5574457" cy="5029200"/>
          </a:xfrm>
          <a:prstGeom prst="rect">
            <a:avLst/>
          </a:prstGeom>
          <a:noFill/>
        </p:spPr>
        <p:txBody>
          <a:bodyPr wrap="square" numCol="1" anchor="t" anchorCtr="0" compatLnSpc="1">
            <a:prstTxWarp prst="textNoShape">
              <a:avLst/>
            </a:prstTxWarp>
            <a:normAutofit/>
          </a:bodyPr>
          <a:lstStyle/>
          <a:p>
            <a:pPr>
              <a:spcBef>
                <a:spcPts val="600"/>
              </a:spcBef>
            </a:pPr>
            <a:r>
              <a:rPr lang="en-US" dirty="0">
                <a:ea typeface="Arial" pitchFamily="84" charset="0"/>
                <a:cs typeface="Arial" pitchFamily="84" charset="0"/>
              </a:rPr>
              <a:t>Your out-of-pocket costs in an MA Plan vary depending on</a:t>
            </a:r>
          </a:p>
          <a:p>
            <a:pPr marL="114300" indent="-114300">
              <a:spcBef>
                <a:spcPts val="600"/>
              </a:spcBef>
              <a:buFont typeface="Wingdings" panose="05000000000000000000" pitchFamily="2" charset="2"/>
              <a:buChar char="§"/>
            </a:pPr>
            <a:r>
              <a:rPr lang="en-US" dirty="0"/>
              <a:t>Whether the plan charges a monthly premium. You pay this in addition to the Medicare Part B premium. </a:t>
            </a:r>
            <a:r>
              <a:rPr lang="en-US" dirty="0">
                <a:ea typeface="Arial" pitchFamily="84" charset="0"/>
                <a:cs typeface="Arial" pitchFamily="84" charset="0"/>
              </a:rPr>
              <a:t>The standard monthly Part B premium in 2019 is $135.50. You may pay more depending on your income from 2 years ago, or if your MA Plan includes prescription drug coverage and you pay a late enrollment penalty for Part D.</a:t>
            </a:r>
            <a:endParaRPr lang="en-US" dirty="0"/>
          </a:p>
          <a:p>
            <a:pPr marL="114300" indent="-114300">
              <a:spcBef>
                <a:spcPts val="600"/>
              </a:spcBef>
              <a:buFont typeface="Wingdings" panose="05000000000000000000" pitchFamily="2" charset="2"/>
              <a:buChar char="§"/>
            </a:pPr>
            <a:r>
              <a:rPr lang="en-US" dirty="0"/>
              <a:t>Whether the plan pays any of your monthly Medicare premiums. Some Medicare Advantage Plans will help pay all or part of your Part B premium. This benefit is sometimes called a “Medicare Part B premium reduction.” </a:t>
            </a:r>
          </a:p>
          <a:p>
            <a:pPr marL="114300" indent="-114300">
              <a:spcBef>
                <a:spcPts val="600"/>
              </a:spcBef>
              <a:buFont typeface="Wingdings" panose="05000000000000000000" pitchFamily="2" charset="2"/>
              <a:buChar char="§"/>
            </a:pPr>
            <a:r>
              <a:rPr lang="en-US" dirty="0"/>
              <a:t>Whether the plan has a yearly deductible or any additional deductibles for certain services. </a:t>
            </a:r>
          </a:p>
          <a:p>
            <a:pPr marL="114300" indent="-114300">
              <a:spcBef>
                <a:spcPts val="600"/>
              </a:spcBef>
              <a:buFont typeface="Wingdings" panose="05000000000000000000" pitchFamily="2" charset="2"/>
              <a:buChar char="§"/>
            </a:pPr>
            <a:r>
              <a:rPr lang="en-US" dirty="0"/>
              <a:t>How much you pay for each visit or service (copayments or coinsurance). For example, the plan may charge a copayment, like $10 or $20 every time you see a doctor. </a:t>
            </a:r>
          </a:p>
        </p:txBody>
      </p:sp>
    </p:spTree>
    <p:extLst>
      <p:ext uri="{BB962C8B-B14F-4D97-AF65-F5344CB8AC3E}">
        <p14:creationId xmlns:p14="http://schemas.microsoft.com/office/powerpoint/2010/main" val="1922083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2150"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pPr>
              <a:spcBef>
                <a:spcPts val="600"/>
              </a:spcBef>
            </a:pPr>
            <a:r>
              <a:rPr lang="en-US" dirty="0"/>
              <a:t>Your out-of-pocket costs in an MA Plan vary depending on </a:t>
            </a:r>
          </a:p>
          <a:p>
            <a:pPr marL="114300" indent="-114300">
              <a:spcBef>
                <a:spcPts val="600"/>
              </a:spcBef>
              <a:buFont typeface="Wingdings" panose="05000000000000000000" pitchFamily="2" charset="2"/>
              <a:buChar char="§"/>
            </a:pPr>
            <a:r>
              <a:rPr lang="en-US" dirty="0"/>
              <a:t>The type of health care services you need and how often you get them. </a:t>
            </a:r>
          </a:p>
          <a:p>
            <a:pPr marL="114300" indent="-114300">
              <a:spcBef>
                <a:spcPts val="600"/>
              </a:spcBef>
              <a:buFont typeface="Wingdings" panose="05000000000000000000" pitchFamily="2" charset="2"/>
              <a:buChar char="§"/>
            </a:pPr>
            <a:r>
              <a:rPr lang="en-US" dirty="0"/>
              <a:t>Whether you get services from a provider in the plan’s network. </a:t>
            </a:r>
          </a:p>
          <a:p>
            <a:pPr marL="114300" indent="-114300">
              <a:spcBef>
                <a:spcPts val="600"/>
              </a:spcBef>
              <a:buFont typeface="Wingdings" panose="05000000000000000000" pitchFamily="2" charset="2"/>
              <a:buChar char="§"/>
            </a:pPr>
            <a:r>
              <a:rPr lang="en-US" dirty="0"/>
              <a:t>Whether you go to a doctor or supplier who accepts assignment. Assignment means that your doctor, provider, or supplier agrees (or is required by law) to accept the Medicare-approved amount as full payment for covered services. </a:t>
            </a:r>
          </a:p>
          <a:p>
            <a:pPr marL="114300" indent="-114300">
              <a:spcBef>
                <a:spcPts val="600"/>
              </a:spcBef>
              <a:buFont typeface="Wingdings" panose="05000000000000000000" pitchFamily="2" charset="2"/>
              <a:buChar char="§"/>
            </a:pPr>
            <a:r>
              <a:rPr lang="en-US" dirty="0"/>
              <a:t>Whether the plan offers extra benefits that require an extra premium. </a:t>
            </a:r>
          </a:p>
          <a:p>
            <a:pPr marL="114300" indent="-114300">
              <a:spcBef>
                <a:spcPts val="600"/>
              </a:spcBef>
              <a:buFont typeface="Wingdings" panose="05000000000000000000" pitchFamily="2" charset="2"/>
              <a:buChar char="§"/>
            </a:pPr>
            <a:r>
              <a:rPr lang="en-US" dirty="0"/>
              <a:t>The plan’s yearly limit on your out-of-pocket costs for all medical services. Once you reach this limit, you’ll pay nothing for covered services. </a:t>
            </a:r>
          </a:p>
          <a:p>
            <a:pPr marL="114300" indent="-114300">
              <a:spcBef>
                <a:spcPts val="600"/>
              </a:spcBef>
              <a:buFont typeface="Wingdings" panose="05000000000000000000" pitchFamily="2" charset="2"/>
              <a:buChar char="§"/>
            </a:pPr>
            <a:r>
              <a:rPr lang="en-US" dirty="0"/>
              <a:t>Whether you have Medicaid or get help from your state with health care or prescription drug costs. </a:t>
            </a:r>
          </a:p>
          <a:p>
            <a:pPr>
              <a:spcBef>
                <a:spcPts val="600"/>
              </a:spcBef>
            </a:pPr>
            <a:r>
              <a:rPr lang="en-US" dirty="0"/>
              <a:t>Each year, plans set the amounts they charge for premiums, deductibles, and services. The plan (rather than Medicare) decides how much you pay for the covered services you get. What you pay the plan may change only once a year, on January 1. The ANOC and EOC notices you get in the fall describe these changes and costs.</a:t>
            </a:r>
          </a:p>
          <a:p>
            <a:pPr>
              <a:spcBef>
                <a:spcPts val="600"/>
              </a:spcBef>
            </a:pPr>
            <a:endParaRPr lang="en-US" dirty="0"/>
          </a:p>
        </p:txBody>
      </p:sp>
    </p:spTree>
    <p:extLst>
      <p:ext uri="{BB962C8B-B14F-4D97-AF65-F5344CB8AC3E}">
        <p14:creationId xmlns:p14="http://schemas.microsoft.com/office/powerpoint/2010/main" val="259503471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Not all MA Plans work the same way. Once you understand the plan's rules and costs, here's how to join:</a:t>
            </a:r>
          </a:p>
          <a:p>
            <a:pPr marL="171450" indent="-171450">
              <a:buFont typeface="Wingdings" panose="05000000000000000000" pitchFamily="2" charset="2"/>
              <a:buChar char="§"/>
            </a:pPr>
            <a:r>
              <a:rPr lang="en-US" dirty="0"/>
              <a:t>Use the Medicare Plan Finder. An</a:t>
            </a:r>
            <a:r>
              <a:rPr lang="en-US" baseline="0" dirty="0"/>
              <a:t> updated Plan Finder is available for those who want to use it.</a:t>
            </a:r>
            <a:r>
              <a:rPr lang="en-US" dirty="0"/>
              <a:t> </a:t>
            </a:r>
          </a:p>
          <a:p>
            <a:pPr marL="171450" indent="-171450">
              <a:buFont typeface="Wingdings" panose="05000000000000000000" pitchFamily="2" charset="2"/>
              <a:buChar char="§"/>
            </a:pPr>
            <a:r>
              <a:rPr lang="en-US" dirty="0"/>
              <a:t>Visit the plan's website to see if you can join online.</a:t>
            </a:r>
          </a:p>
          <a:p>
            <a:pPr marL="171450" indent="-171450">
              <a:buFont typeface="Wingdings" panose="05000000000000000000" pitchFamily="2" charset="2"/>
              <a:buChar char="§"/>
            </a:pPr>
            <a:r>
              <a:rPr lang="en-US" dirty="0"/>
              <a:t>Fill out a paper enrollment form. Contact the plan to get an enrollment form, fill it out, and return it to the plan. All plans must offer this option.</a:t>
            </a:r>
          </a:p>
          <a:p>
            <a:pPr marL="171450" indent="-171450">
              <a:buFont typeface="Wingdings" panose="05000000000000000000" pitchFamily="2" charset="2"/>
              <a:buChar char="§"/>
            </a:pPr>
            <a:r>
              <a:rPr lang="en-US" dirty="0"/>
              <a:t>Call the plan you want to join. Get your plan's contact information from the Plan Finder.</a:t>
            </a:r>
          </a:p>
          <a:p>
            <a:pPr marL="171450" indent="-171450">
              <a:buFont typeface="Wingdings" panose="05000000000000000000" pitchFamily="2" charset="2"/>
              <a:buChar char="§"/>
            </a:pPr>
            <a:r>
              <a:rPr lang="en-US" dirty="0"/>
              <a:t>Call 1-800-MEDICARE (1-800-633-4227).</a:t>
            </a:r>
          </a:p>
          <a:p>
            <a:r>
              <a:rPr lang="en-US" b="1" dirty="0"/>
              <a:t>Note:</a:t>
            </a:r>
            <a:r>
              <a:rPr lang="en-US" b="1" dirty="0">
                <a:solidFill>
                  <a:srgbClr val="FF0000"/>
                </a:solidFill>
              </a:rPr>
              <a:t> </a:t>
            </a:r>
            <a:r>
              <a:rPr lang="en-US" dirty="0"/>
              <a:t>Medicare plans aren't allowed to call you to enroll you in a plan, unless you specifically ask to be called. Also, plans should never ask you for financial information, including credit card or bank account numbers, over the phone.</a:t>
            </a:r>
          </a:p>
          <a:p>
            <a:endParaRPr lang="en-US" dirty="0"/>
          </a:p>
        </p:txBody>
      </p:sp>
    </p:spTree>
    <p:extLst>
      <p:ext uri="{BB962C8B-B14F-4D97-AF65-F5344CB8AC3E}">
        <p14:creationId xmlns:p14="http://schemas.microsoft.com/office/powerpoint/2010/main" val="9526481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normAutofit fontScale="92500"/>
          </a:bodyPr>
          <a:lstStyle/>
          <a:p>
            <a:r>
              <a:rPr lang="en-US" dirty="0"/>
              <a:t>There are things to consider when deciding if you want to join an MA Plan:</a:t>
            </a:r>
          </a:p>
          <a:p>
            <a:pPr marL="228600" indent="-228600">
              <a:buFont typeface="Wingdings" panose="05000000000000000000" pitchFamily="2" charset="2"/>
              <a:buChar char="§"/>
            </a:pPr>
            <a:r>
              <a:rPr lang="en-US" dirty="0"/>
              <a:t>Must have Part A and Part B to join</a:t>
            </a:r>
          </a:p>
          <a:p>
            <a:pPr marL="228600" indent="-228600">
              <a:buFont typeface="Wingdings" panose="05000000000000000000" pitchFamily="2" charset="2"/>
              <a:buChar char="§"/>
            </a:pPr>
            <a:r>
              <a:rPr lang="en-US" dirty="0"/>
              <a:t>Most plans offer comprehensive coverage including Part D drug coverage</a:t>
            </a:r>
          </a:p>
          <a:p>
            <a:pPr marL="228600" indent="-228600">
              <a:buFont typeface="Wingdings" panose="05000000000000000000" pitchFamily="2" charset="2"/>
              <a:buChar char="§"/>
            </a:pPr>
            <a:r>
              <a:rPr lang="en-US" dirty="0"/>
              <a:t>Some plans may require you to use a network </a:t>
            </a:r>
          </a:p>
          <a:p>
            <a:pPr marL="228600" indent="-228600">
              <a:buFont typeface="Wingdings" panose="05000000000000000000" pitchFamily="2" charset="2"/>
              <a:buChar char="§"/>
            </a:pPr>
            <a:r>
              <a:rPr lang="en-US" dirty="0"/>
              <a:t>You may need a referral to see a specialist</a:t>
            </a:r>
          </a:p>
          <a:p>
            <a:pPr marL="228600" indent="-228600">
              <a:buFont typeface="Wingdings" panose="05000000000000000000" pitchFamily="2" charset="2"/>
              <a:buChar char="§"/>
            </a:pPr>
            <a:r>
              <a:rPr lang="en-US" dirty="0"/>
              <a:t>You must pay the Part B premium and usually a monthly plan premium</a:t>
            </a:r>
          </a:p>
          <a:p>
            <a:pPr marL="228600" indent="-228600">
              <a:buFont typeface="Wingdings" panose="05000000000000000000" pitchFamily="2" charset="2"/>
              <a:buChar char="§"/>
            </a:pPr>
            <a:r>
              <a:rPr lang="en-US" dirty="0"/>
              <a:t>You can only join/leave the plan during certain periods</a:t>
            </a:r>
          </a:p>
          <a:p>
            <a:pPr marL="228600" indent="-228600">
              <a:buFont typeface="Wingdings" panose="05000000000000000000" pitchFamily="2" charset="2"/>
              <a:buChar char="§"/>
            </a:pPr>
            <a:r>
              <a:rPr lang="en-US" dirty="0"/>
              <a:t>MA Plans don’t work with Medigap policies</a:t>
            </a:r>
          </a:p>
          <a:p>
            <a:pPr marL="228600" indent="-228600">
              <a:buFont typeface="Wingdings" panose="05000000000000000000" pitchFamily="2" charset="2"/>
              <a:buChar char="§"/>
            </a:pPr>
            <a:r>
              <a:rPr lang="en-US" dirty="0"/>
              <a:t>It’s currently not available to most people with ESRD</a:t>
            </a:r>
          </a:p>
          <a:p>
            <a:pPr marL="342900" lvl="1" indent="-114300">
              <a:buFont typeface="Arial" panose="020B0604020202020204" pitchFamily="34" charset="0"/>
              <a:buChar char="•"/>
              <a:tabLst/>
            </a:pPr>
            <a:r>
              <a:rPr lang="en-US" dirty="0"/>
              <a:t>If you have ESRD, you can only join an MA Plan in certain situations:</a:t>
            </a:r>
          </a:p>
          <a:p>
            <a:pPr marL="514350" lvl="2" indent="-171450">
              <a:buSzPct val="50000"/>
              <a:buFont typeface="Wingdings" panose="05000000000000000000" pitchFamily="2" charset="2"/>
              <a:buChar char="q"/>
              <a:tabLst>
                <a:tab pos="1221199" algn="l"/>
              </a:tabLst>
            </a:pPr>
            <a:r>
              <a:rPr lang="en-US" dirty="0"/>
              <a:t>If you're already in an MA Plan when you develop ESRD, you may be able to stay in your plan or join another plan offered by the same company.</a:t>
            </a:r>
          </a:p>
          <a:p>
            <a:pPr marL="514350" lvl="2" indent="-171450">
              <a:buSzPct val="50000"/>
              <a:buFont typeface="Wingdings" panose="05000000000000000000" pitchFamily="2" charset="2"/>
              <a:buChar char="q"/>
              <a:tabLst>
                <a:tab pos="1221199" algn="l"/>
              </a:tabLst>
            </a:pPr>
            <a:r>
              <a:rPr lang="en-US" dirty="0"/>
              <a:t>If you’re already getting your health benefits (for example, through an employer health plan) through the same organization that offers the MA Plan.</a:t>
            </a:r>
          </a:p>
          <a:p>
            <a:pPr marL="514350" lvl="2" indent="-171450">
              <a:buSzPct val="50000"/>
              <a:buFont typeface="Wingdings" panose="05000000000000000000" pitchFamily="2" charset="2"/>
              <a:buChar char="q"/>
              <a:tabLst>
                <a:tab pos="1221199" algn="l"/>
              </a:tabLst>
            </a:pPr>
            <a:r>
              <a:rPr lang="en-US" dirty="0"/>
              <a:t>If you had ESRD, but have had a successful kidney transplant, and you still qualify for Medicare benefits (based on your age or a disability), you can stay in Original Medicare, or join an MA Plan.</a:t>
            </a:r>
          </a:p>
          <a:p>
            <a:pPr marL="514350" lvl="2" indent="-171450">
              <a:buSzPct val="50000"/>
              <a:buFont typeface="Wingdings" panose="05000000000000000000" pitchFamily="2" charset="2"/>
              <a:buChar char="q"/>
              <a:tabLst>
                <a:tab pos="1221199" algn="l"/>
              </a:tabLst>
            </a:pPr>
            <a:r>
              <a:rPr lang="en-US" dirty="0"/>
              <a:t>You may be able to join a Medicare Special Needs Plan (SNP) that's permitted to enroll people with ESRD if one is available in your area.</a:t>
            </a:r>
          </a:p>
          <a:p>
            <a:r>
              <a:rPr lang="en-US" dirty="0"/>
              <a:t>MA Plans are available to most people with Medicare. To be eligible to join an MA Plan, you must live in the plan’s geographic service area or continuation area, have Medicare Part A and Part B, be a U.S. citizen or lawfully present in the U.S. and not have ESRD. People with ESRD usually can’t join an MA Plan or other Medicare health plan. However, there are some exceptions. </a:t>
            </a:r>
          </a:p>
          <a:p>
            <a:endParaRPr lang="en-US" dirty="0"/>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380631243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63575" y="265113"/>
            <a:ext cx="4181475" cy="3136900"/>
          </a:xfrm>
        </p:spPr>
      </p:sp>
      <p:sp>
        <p:nvSpPr>
          <p:cNvPr id="7" name="Notes Placeholder 6"/>
          <p:cNvSpPr>
            <a:spLocks noGrp="1"/>
          </p:cNvSpPr>
          <p:nvPr>
            <p:ph type="body" idx="1"/>
          </p:nvPr>
        </p:nvSpPr>
        <p:spPr>
          <a:xfrm>
            <a:off x="701040" y="3581740"/>
            <a:ext cx="6053327" cy="5050196"/>
          </a:xfrm>
          <a:prstGeom prst="rect">
            <a:avLst/>
          </a:prstGeom>
        </p:spPr>
        <p:txBody>
          <a:bodyPr/>
          <a:lstStyle/>
          <a:p>
            <a:pPr>
              <a:spcBef>
                <a:spcPts val="601"/>
              </a:spcBef>
            </a:pPr>
            <a:r>
              <a:rPr lang="en-US" b="1" dirty="0"/>
              <a:t>Check Your Knowledge―Question 7</a:t>
            </a:r>
          </a:p>
          <a:p>
            <a:r>
              <a:rPr lang="en-US" dirty="0"/>
              <a:t>MA Plans __________.</a:t>
            </a:r>
          </a:p>
          <a:p>
            <a:pPr marL="231961" indent="-231961">
              <a:buFont typeface="+mj-lt"/>
              <a:buAutoNum type="alphaLcPeriod"/>
            </a:pPr>
            <a:r>
              <a:rPr lang="en-US" dirty="0"/>
              <a:t>Help pay for gaps in Original Medicare</a:t>
            </a:r>
          </a:p>
          <a:p>
            <a:pPr marL="231961" indent="-231961">
              <a:buFont typeface="+mj-lt"/>
              <a:buAutoNum type="alphaLcPeriod"/>
            </a:pPr>
            <a:r>
              <a:rPr lang="en-US" dirty="0"/>
              <a:t>Must keep the same providers all year</a:t>
            </a:r>
          </a:p>
          <a:p>
            <a:pPr marL="227636" indent="-227636">
              <a:buFont typeface="+mj-lt"/>
              <a:buAutoNum type="alphaLcPeriod"/>
            </a:pPr>
            <a:r>
              <a:rPr lang="en-US" dirty="0"/>
              <a:t>Are private plans approved by each state</a:t>
            </a:r>
          </a:p>
          <a:p>
            <a:pPr marL="231961" indent="-231961">
              <a:buFont typeface="+mj-lt"/>
              <a:buAutoNum type="alphaLcPeriod"/>
            </a:pPr>
            <a:r>
              <a:rPr lang="en-US" dirty="0"/>
              <a:t>Must cover all Medicare Part A and Part B services</a:t>
            </a:r>
          </a:p>
          <a:p>
            <a:pPr marL="0" lvl="1" indent="0" defTabSz="927845">
              <a:spcBef>
                <a:spcPts val="601"/>
              </a:spcBef>
              <a:buNone/>
              <a:defRPr/>
            </a:pPr>
            <a:r>
              <a:rPr lang="en-US" b="1" dirty="0"/>
              <a:t>ANSWER: </a:t>
            </a:r>
            <a:r>
              <a:rPr lang="en-US" b="1" u="none" dirty="0"/>
              <a:t>d. Must</a:t>
            </a:r>
            <a:r>
              <a:rPr lang="en-US" b="1" dirty="0"/>
              <a:t> cover all Medicare Part A and Part B services. </a:t>
            </a:r>
            <a:r>
              <a:rPr lang="en-US" dirty="0"/>
              <a:t>They offer</a:t>
            </a:r>
            <a:r>
              <a:rPr lang="en-US" baseline="0" dirty="0"/>
              <a:t> all Part A- and Part B-covered services, but may cover additional benefits not covered by Original Medicare, like vision and dental. </a:t>
            </a:r>
            <a:endParaRPr lang="en-US" dirty="0"/>
          </a:p>
        </p:txBody>
      </p:sp>
    </p:spTree>
    <p:extLst>
      <p:ext uri="{BB962C8B-B14F-4D97-AF65-F5344CB8AC3E}">
        <p14:creationId xmlns:p14="http://schemas.microsoft.com/office/powerpoint/2010/main" val="369697044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65163" y="260350"/>
            <a:ext cx="4181475" cy="3136900"/>
          </a:xfrm>
        </p:spPr>
      </p:sp>
      <p:sp>
        <p:nvSpPr>
          <p:cNvPr id="7" name="Notes Placeholder 6"/>
          <p:cNvSpPr>
            <a:spLocks noGrp="1"/>
          </p:cNvSpPr>
          <p:nvPr>
            <p:ph type="body" idx="1"/>
          </p:nvPr>
        </p:nvSpPr>
        <p:spPr>
          <a:xfrm>
            <a:off x="701040" y="3581740"/>
            <a:ext cx="6053327" cy="5050196"/>
          </a:xfrm>
          <a:prstGeom prst="rect">
            <a:avLst/>
          </a:prstGeom>
        </p:spPr>
        <p:txBody>
          <a:bodyPr/>
          <a:lstStyle/>
          <a:p>
            <a:r>
              <a:rPr lang="en-US" b="1" dirty="0"/>
              <a:t>Check Your Knowledge—Question 8</a:t>
            </a:r>
          </a:p>
          <a:p>
            <a:r>
              <a:rPr lang="en-US" dirty="0"/>
              <a:t>Generally, if you have End-Stage Renal Disease (ESRD), you can’t enroll in a Medicare Advantage (MA) Plan.</a:t>
            </a:r>
          </a:p>
          <a:p>
            <a:pPr marL="231906" indent="-231906">
              <a:buAutoNum type="alphaLcPeriod"/>
            </a:pPr>
            <a:r>
              <a:rPr lang="en-US" dirty="0"/>
              <a:t>True</a:t>
            </a:r>
          </a:p>
          <a:p>
            <a:pPr marL="231906" indent="-231906">
              <a:buAutoNum type="alphaLcPeriod"/>
            </a:pPr>
            <a:r>
              <a:rPr lang="en-US" dirty="0"/>
              <a:t>False</a:t>
            </a:r>
          </a:p>
          <a:p>
            <a:r>
              <a:rPr lang="en-US" b="1" dirty="0"/>
              <a:t>ANSWER: a. True</a:t>
            </a:r>
          </a:p>
          <a:p>
            <a:r>
              <a:rPr lang="en-US" dirty="0"/>
              <a:t>If you have ESRD, you'll usually get your health care through Original Medicare. </a:t>
            </a:r>
          </a:p>
          <a:p>
            <a:pPr>
              <a:tabLst>
                <a:tab pos="1221199" algn="l"/>
              </a:tabLst>
            </a:pPr>
            <a:r>
              <a:rPr lang="en-US" sz="1100" b="1" dirty="0">
                <a:solidFill>
                  <a:prstClr val="black"/>
                </a:solidFill>
              </a:rPr>
              <a:t>Note:</a:t>
            </a:r>
            <a:r>
              <a:rPr lang="en-US" sz="1100" dirty="0">
                <a:solidFill>
                  <a:prstClr val="black"/>
                </a:solidFill>
              </a:rPr>
              <a:t> </a:t>
            </a:r>
            <a:r>
              <a:rPr lang="en-US" dirty="0"/>
              <a:t>SEC. 17006 of the 21</a:t>
            </a:r>
            <a:r>
              <a:rPr lang="en-US" baseline="30000" dirty="0"/>
              <a:t>st</a:t>
            </a:r>
            <a:r>
              <a:rPr lang="en-US" dirty="0"/>
              <a:t> Century Cures Act allows people with ESRD to join a Medicare Advantage Plan as of January 1, 2021.</a:t>
            </a:r>
            <a:endParaRPr lang="en-US" sz="1100" dirty="0"/>
          </a:p>
          <a:p>
            <a:pPr>
              <a:tabLst>
                <a:tab pos="1221199" algn="l"/>
              </a:tabLst>
            </a:pPr>
            <a:endParaRPr lang="en-US" dirty="0"/>
          </a:p>
        </p:txBody>
      </p:sp>
    </p:spTree>
    <p:extLst>
      <p:ext uri="{BB962C8B-B14F-4D97-AF65-F5344CB8AC3E}">
        <p14:creationId xmlns:p14="http://schemas.microsoft.com/office/powerpoint/2010/main" val="32546848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65113"/>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It’s January 5, 2020, and Tom thinks that the Medicare Advantage (MA) Plan he enrolled in during the fall Open Enrollment Period (OEP) isn’t a good choice for him. He isn’t sure if he’d like to change to a different MA Plan, or go back to Original Medicare. What’s the next enrollment period he could use?</a:t>
            </a:r>
          </a:p>
        </p:txBody>
      </p:sp>
    </p:spTree>
    <p:extLst>
      <p:ext uri="{BB962C8B-B14F-4D97-AF65-F5344CB8AC3E}">
        <p14:creationId xmlns:p14="http://schemas.microsoft.com/office/powerpoint/2010/main" val="3494355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pPr marL="0" indent="0">
              <a:spcBef>
                <a:spcPts val="600"/>
              </a:spcBef>
              <a:buFont typeface="Wingdings" panose="05000000000000000000" pitchFamily="2" charset="2"/>
              <a:buNone/>
            </a:pPr>
            <a:r>
              <a:rPr lang="en-US" dirty="0"/>
              <a:t>Lesson 2 provides information on</a:t>
            </a:r>
          </a:p>
          <a:p>
            <a:pPr marL="171450" indent="-171450">
              <a:spcBef>
                <a:spcPts val="600"/>
              </a:spcBef>
              <a:buFont typeface="Wingdings" panose="05000000000000000000" pitchFamily="2" charset="2"/>
              <a:buChar char="§"/>
            </a:pPr>
            <a:r>
              <a:rPr lang="en-US" dirty="0"/>
              <a:t>How and when you can enroll in Medicare</a:t>
            </a:r>
          </a:p>
          <a:p>
            <a:pPr marL="171450" indent="-171450">
              <a:spcBef>
                <a:spcPts val="600"/>
              </a:spcBef>
              <a:buFont typeface="Wingdings" panose="05000000000000000000" pitchFamily="2" charset="2"/>
              <a:buChar char="§"/>
            </a:pPr>
            <a:r>
              <a:rPr lang="en-US" dirty="0"/>
              <a:t>Why enrolling on time is important</a:t>
            </a:r>
          </a:p>
          <a:p>
            <a:pPr marL="171450" indent="-171450">
              <a:spcBef>
                <a:spcPts val="600"/>
              </a:spcBef>
              <a:buFont typeface="Wingdings" panose="05000000000000000000" pitchFamily="2" charset="2"/>
              <a:buChar char="§"/>
            </a:pPr>
            <a:r>
              <a:rPr lang="en-US" dirty="0"/>
              <a:t>When enrollment isn’t automatic</a:t>
            </a:r>
          </a:p>
          <a:p>
            <a:pPr marL="171450" indent="-171450">
              <a:spcBef>
                <a:spcPts val="600"/>
              </a:spcBef>
              <a:buFont typeface="Wingdings" panose="05000000000000000000" pitchFamily="2" charset="2"/>
              <a:buChar char="§"/>
            </a:pPr>
            <a:r>
              <a:rPr lang="en-US" dirty="0"/>
              <a:t>The Medicare card</a:t>
            </a:r>
          </a:p>
          <a:p>
            <a:pPr marL="171450" indent="-171450">
              <a:spcBef>
                <a:spcPts val="600"/>
              </a:spcBef>
              <a:buFont typeface="Wingdings" panose="05000000000000000000" pitchFamily="2" charset="2"/>
              <a:buChar char="§"/>
            </a:pPr>
            <a:r>
              <a:rPr lang="en-US" dirty="0"/>
              <a:t>When enrollment isn’t automatic</a:t>
            </a:r>
          </a:p>
          <a:p>
            <a:pPr marL="171450" indent="-171450">
              <a:spcBef>
                <a:spcPts val="600"/>
              </a:spcBef>
              <a:buFont typeface="Wingdings" panose="05000000000000000000" pitchFamily="2" charset="2"/>
              <a:buChar char="§"/>
            </a:pPr>
            <a:r>
              <a:rPr lang="en-US" dirty="0"/>
              <a:t>Enrollment periods</a:t>
            </a:r>
          </a:p>
          <a:p>
            <a:endParaRPr lang="en-US" dirty="0"/>
          </a:p>
          <a:p>
            <a:endParaRPr lang="en-US" dirty="0"/>
          </a:p>
        </p:txBody>
      </p:sp>
    </p:spTree>
    <p:extLst>
      <p:ext uri="{BB962C8B-B14F-4D97-AF65-F5344CB8AC3E}">
        <p14:creationId xmlns:p14="http://schemas.microsoft.com/office/powerpoint/2010/main" val="294323973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3496" y="3675888"/>
            <a:ext cx="5608320" cy="4597255"/>
          </a:xfrm>
          <a:prstGeom prst="rect">
            <a:avLst/>
          </a:prstGeom>
        </p:spPr>
        <p:txBody>
          <a:bodyPr>
            <a:normAutofit/>
          </a:bodyPr>
          <a:lstStyle/>
          <a:p>
            <a:r>
              <a:rPr lang="en-US" b="1" u="sng" dirty="0"/>
              <a:t>MA Open Enrollment Period (OEP)</a:t>
            </a:r>
            <a:endParaRPr lang="en-US" dirty="0"/>
          </a:p>
          <a:p>
            <a:r>
              <a:rPr lang="en-US" dirty="0"/>
              <a:t>It’s January 5, 2020,</a:t>
            </a:r>
            <a:r>
              <a:rPr lang="en-US" baseline="0" dirty="0"/>
              <a:t> </a:t>
            </a:r>
            <a:r>
              <a:rPr lang="en-US" dirty="0"/>
              <a:t>and Tom thinks that the Medicare Advantage (MA) Plan he joined during the Open Enrollment Period (OEP) isn’t a good choice for him. He’d like to change to a different MA Plan. What’s the next enrollment period he could use?</a:t>
            </a:r>
          </a:p>
          <a:p>
            <a:r>
              <a:rPr lang="en-US" b="1" dirty="0"/>
              <a:t>ANSWER: The MA OEP</a:t>
            </a:r>
            <a:r>
              <a:rPr lang="en-US" dirty="0"/>
              <a:t>.</a:t>
            </a:r>
          </a:p>
          <a:p>
            <a:pPr>
              <a:spcBef>
                <a:spcPts val="611"/>
              </a:spcBef>
            </a:pPr>
            <a:r>
              <a:rPr lang="en-US" dirty="0"/>
              <a:t>Remember, the MA OEP doesn’t provide a guaranteed issue right for a Medigap policy. </a:t>
            </a:r>
          </a:p>
        </p:txBody>
      </p:sp>
      <p:sp>
        <p:nvSpPr>
          <p:cNvPr id="7" name="Slide Image Placeholder 6"/>
          <p:cNvSpPr>
            <a:spLocks noGrp="1" noRot="1" noChangeAspect="1"/>
          </p:cNvSpPr>
          <p:nvPr>
            <p:ph type="sldImg"/>
          </p:nvPr>
        </p:nvSpPr>
        <p:spPr>
          <a:xfrm>
            <a:off x="593725" y="214313"/>
            <a:ext cx="4251325" cy="3189287"/>
          </a:xfrm>
        </p:spPr>
      </p:sp>
    </p:spTree>
    <p:extLst>
      <p:ext uri="{BB962C8B-B14F-4D97-AF65-F5344CB8AC3E}">
        <p14:creationId xmlns:p14="http://schemas.microsoft.com/office/powerpoint/2010/main" val="2717341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58763"/>
            <a:ext cx="4181475" cy="3136900"/>
          </a:xfrm>
        </p:spPr>
      </p:sp>
      <p:sp>
        <p:nvSpPr>
          <p:cNvPr id="3" name="Notes Placeholder 2"/>
          <p:cNvSpPr>
            <a:spLocks noGrp="1"/>
          </p:cNvSpPr>
          <p:nvPr>
            <p:ph type="body" idx="1"/>
          </p:nvPr>
        </p:nvSpPr>
        <p:spPr>
          <a:xfrm>
            <a:off x="682752" y="3563452"/>
            <a:ext cx="6053327" cy="5050196"/>
          </a:xfrm>
          <a:prstGeom prst="rect">
            <a:avLst/>
          </a:prstGeom>
        </p:spPr>
        <p:txBody>
          <a:bodyPr/>
          <a:lstStyle/>
          <a:p>
            <a:endParaRPr lang="en-US" dirty="0"/>
          </a:p>
        </p:txBody>
      </p:sp>
    </p:spTree>
    <p:extLst>
      <p:ext uri="{BB962C8B-B14F-4D97-AF65-F5344CB8AC3E}">
        <p14:creationId xmlns:p14="http://schemas.microsoft.com/office/powerpoint/2010/main" val="423292833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9925" y="261938"/>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pPr marL="0" lvl="2" indent="0">
              <a:spcBef>
                <a:spcPts val="600"/>
              </a:spcBef>
              <a:buNone/>
              <a:defRPr/>
            </a:pPr>
            <a:r>
              <a:rPr lang="en-US" dirty="0">
                <a:latin typeface="Calibri" panose="020F0502020204030204" pitchFamily="34" charset="0"/>
              </a:rPr>
              <a:t>Lesson 7, “Appeals,” explains that y</a:t>
            </a:r>
            <a:r>
              <a:rPr lang="en-US" dirty="0"/>
              <a:t>ou have the right to request an appeal of certain decisions about your health care payment, coverage of services, or prescription drug coverage in Original Medicare, Medicare Advantage (MA) or other health plan, and in a Medicare Prescription Drug Plan (PDP).</a:t>
            </a:r>
            <a:endParaRPr lang="en-US" strike="sngStrike" dirty="0">
              <a:solidFill>
                <a:srgbClr val="FF0000"/>
              </a:solidFill>
            </a:endParaRPr>
          </a:p>
          <a:p>
            <a:pPr marL="0" lvl="1" indent="0">
              <a:buNone/>
              <a:defRPr/>
            </a:pPr>
            <a:r>
              <a:rPr lang="en-US" dirty="0"/>
              <a:t>For more information about appeals, visit </a:t>
            </a:r>
            <a:r>
              <a:rPr lang="en-US" dirty="0">
                <a:hlinkClick r:id="rId3"/>
              </a:rPr>
              <a:t>Medicare.gov/claims-appeals/how-do-i-file-an-appeal</a:t>
            </a:r>
            <a:r>
              <a:rPr lang="en-US" dirty="0"/>
              <a:t>. For help with filing an appeal, call the State Health Insurance Assistance Program (SHIP) in your state. To get the most up-to-date SHIP phone numbers, visit </a:t>
            </a:r>
            <a:r>
              <a:rPr lang="en-US" u="sng" dirty="0">
                <a:hlinkClick r:id="rId4"/>
              </a:rPr>
              <a:t>shiptacenter.org</a:t>
            </a:r>
            <a:r>
              <a:rPr lang="en-US" dirty="0"/>
              <a:t>, or call 1-800-MEDICARE </a:t>
            </a:r>
            <a:r>
              <a:rPr lang="en-US" dirty="0">
                <a:solidFill>
                  <a:prstClr val="black"/>
                </a:solidFill>
              </a:rPr>
              <a:t>(1-800-633-4227); </a:t>
            </a:r>
            <a:r>
              <a:rPr lang="en-US" dirty="0"/>
              <a:t>TTY: 1-877-486-2048. </a:t>
            </a:r>
          </a:p>
          <a:p>
            <a:pPr marL="0" lvl="1" indent="0">
              <a:buNone/>
              <a:defRPr/>
            </a:pPr>
            <a:r>
              <a:rPr lang="en-US" dirty="0"/>
              <a:t>If you have an MA Plan, other Medicare health plan, or a Medicare PDP, your plan materials will have information on the appeals process.</a:t>
            </a:r>
          </a:p>
        </p:txBody>
      </p:sp>
    </p:spTree>
    <p:extLst>
      <p:ext uri="{BB962C8B-B14F-4D97-AF65-F5344CB8AC3E}">
        <p14:creationId xmlns:p14="http://schemas.microsoft.com/office/powerpoint/2010/main" val="293741123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61938"/>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pPr marL="0" lvl="1" indent="0">
              <a:spcBef>
                <a:spcPts val="600"/>
              </a:spcBef>
              <a:buFont typeface="Wingdings" panose="05000000000000000000" pitchFamily="2" charset="2"/>
              <a:buNone/>
            </a:pPr>
            <a:r>
              <a:rPr lang="en-US" dirty="0"/>
              <a:t>You have the right to request an appeal of health coverage or payment decisions in Original Medicare. You have the right to a fair, timely, and efficient appeals process. You can file an appeal if</a:t>
            </a:r>
          </a:p>
          <a:p>
            <a:pPr marL="111125" indent="-111125">
              <a:spcBef>
                <a:spcPts val="600"/>
              </a:spcBef>
              <a:buFont typeface="Wingdings" panose="05000000000000000000" pitchFamily="2" charset="2"/>
              <a:buChar char="§"/>
            </a:pPr>
            <a:r>
              <a:rPr lang="en-US" dirty="0"/>
              <a:t>A service or item you got isn’t covered and you think it should’ve been</a:t>
            </a:r>
          </a:p>
          <a:p>
            <a:pPr marL="111125" indent="-111125">
              <a:spcBef>
                <a:spcPts val="600"/>
              </a:spcBef>
              <a:buFont typeface="Wingdings" panose="05000000000000000000" pitchFamily="2" charset="2"/>
              <a:buChar char="§"/>
            </a:pPr>
            <a:r>
              <a:rPr lang="en-US" dirty="0"/>
              <a:t>Payment for a service or item is denied, and you think Medicare should’ve paid for it</a:t>
            </a:r>
          </a:p>
          <a:p>
            <a:pPr marL="111125" indent="-111125">
              <a:spcBef>
                <a:spcPts val="600"/>
              </a:spcBef>
              <a:buFont typeface="Wingdings" panose="05000000000000000000" pitchFamily="2" charset="2"/>
              <a:buChar char="§"/>
            </a:pPr>
            <a:r>
              <a:rPr lang="en-US" dirty="0"/>
              <a:t>You disagree with a Medicare coverage or payment decision (you can appeal the decision)</a:t>
            </a:r>
          </a:p>
        </p:txBody>
      </p:sp>
    </p:spTree>
    <p:extLst>
      <p:ext uri="{BB962C8B-B14F-4D97-AF65-F5344CB8AC3E}">
        <p14:creationId xmlns:p14="http://schemas.microsoft.com/office/powerpoint/2010/main" val="278392104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6"/>
          <p:cNvSpPr>
            <a:spLocks noGrp="1" noRot="1" noChangeAspect="1" noChangeArrowheads="1" noTextEdit="1"/>
          </p:cNvSpPr>
          <p:nvPr>
            <p:ph type="sldImg"/>
          </p:nvPr>
        </p:nvSpPr>
        <p:spPr bwMode="auto">
          <a:xfrm>
            <a:off x="663575" y="261938"/>
            <a:ext cx="4181475" cy="3136900"/>
          </a:xfrm>
          <a:noFill/>
          <a:ln>
            <a:solidFill>
              <a:srgbClr val="000000"/>
            </a:solidFill>
            <a:miter lim="800000"/>
            <a:headEnd/>
            <a:tailEnd/>
          </a:ln>
        </p:spPr>
      </p:sp>
      <p:sp>
        <p:nvSpPr>
          <p:cNvPr id="80900" name="Rectangle 7"/>
          <p:cNvSpPr>
            <a:spLocks noGrp="1" noChangeArrowheads="1"/>
          </p:cNvSpPr>
          <p:nvPr>
            <p:ph type="body" idx="1"/>
          </p:nvPr>
        </p:nvSpPr>
        <p:spPr bwMode="auto">
          <a:xfrm>
            <a:off x="701039" y="3584449"/>
            <a:ext cx="5608320" cy="4791438"/>
          </a:xfrm>
          <a:prstGeom prst="rect">
            <a:avLst/>
          </a:prstGeom>
          <a:noFill/>
        </p:spPr>
        <p:txBody>
          <a:bodyPr wrap="square" lIns="91115" tIns="45555" rIns="91115" bIns="45555" numCol="1" anchor="t" anchorCtr="0" compatLnSpc="1">
            <a:prstTxWarp prst="textNoShape">
              <a:avLst/>
            </a:prstTxWarp>
            <a:normAutofit/>
          </a:bodyPr>
          <a:lstStyle/>
          <a:p>
            <a:pPr>
              <a:spcBef>
                <a:spcPts val="611"/>
              </a:spcBef>
            </a:pPr>
            <a:r>
              <a:rPr lang="en-US" dirty="0"/>
              <a:t>In Original Medicare, you get a “Medicare Summary Notice” (MSN) in the mail or electronically (visit </a:t>
            </a:r>
            <a:r>
              <a:rPr lang="en-US" dirty="0">
                <a:hlinkClick r:id="rId3"/>
              </a:rPr>
              <a:t>MyMedicare.gov</a:t>
            </a:r>
            <a:r>
              <a:rPr lang="en-US" dirty="0"/>
              <a:t> to sign up) every 3 months if you get Part A- and Part B-covered items and services. The MSN will show you details of all items and services that have been billed to Medicare during the 3-month period, including</a:t>
            </a:r>
            <a:endParaRPr lang="en-US" strike="sngStrike" dirty="0"/>
          </a:p>
          <a:p>
            <a:pPr marL="114300" lvl="1" indent="-114300">
              <a:spcBef>
                <a:spcPts val="611"/>
              </a:spcBef>
              <a:buFont typeface="Wingdings" panose="05000000000000000000" pitchFamily="2" charset="2"/>
              <a:buChar char="§"/>
            </a:pPr>
            <a:r>
              <a:rPr lang="en-US" dirty="0"/>
              <a:t>What Medicare paid</a:t>
            </a:r>
          </a:p>
          <a:p>
            <a:pPr marL="114300" lvl="1" indent="-114300">
              <a:spcBef>
                <a:spcPts val="611"/>
              </a:spcBef>
              <a:buFont typeface="Wingdings" panose="05000000000000000000" pitchFamily="2" charset="2"/>
              <a:buChar char="§"/>
            </a:pPr>
            <a:r>
              <a:rPr lang="en-US" dirty="0"/>
              <a:t>What you owe the provider or supplier</a:t>
            </a:r>
          </a:p>
          <a:p>
            <a:pPr marL="114300" lvl="1" indent="-114300">
              <a:spcBef>
                <a:spcPts val="611"/>
              </a:spcBef>
              <a:buFont typeface="Wingdings" panose="05000000000000000000" pitchFamily="2" charset="2"/>
              <a:buChar char="§"/>
            </a:pPr>
            <a:r>
              <a:rPr lang="en-US" dirty="0"/>
              <a:t>If Medicare has fully or partially denied your medical claim (this is the initial determination that is made by the Medicare Administrative Contractor (MAC), which processes Medicare claims)</a:t>
            </a:r>
          </a:p>
          <a:p>
            <a:pPr marL="114300" lvl="1" indent="-114300">
              <a:spcBef>
                <a:spcPts val="611"/>
              </a:spcBef>
              <a:buFont typeface="Wingdings" panose="05000000000000000000" pitchFamily="2" charset="2"/>
              <a:buChar char="§"/>
            </a:pPr>
            <a:r>
              <a:rPr lang="en-US" dirty="0"/>
              <a:t>Why Medicare didn’t pay</a:t>
            </a:r>
          </a:p>
          <a:p>
            <a:pPr marL="114300" lvl="1" indent="-114300">
              <a:spcBef>
                <a:spcPts val="611"/>
              </a:spcBef>
              <a:buFont typeface="Wingdings" panose="05000000000000000000" pitchFamily="2" charset="2"/>
              <a:buChar char="§"/>
            </a:pPr>
            <a:r>
              <a:rPr lang="en-US" dirty="0"/>
              <a:t>Your appeal rights, and who to contact if you need help filing an appeal</a:t>
            </a:r>
          </a:p>
          <a:p>
            <a:pPr marL="114300" lvl="1" indent="-114300">
              <a:spcBef>
                <a:spcPts val="611"/>
              </a:spcBef>
              <a:buFont typeface="Wingdings" panose="05000000000000000000" pitchFamily="2" charset="2"/>
              <a:buChar char="§"/>
            </a:pPr>
            <a:r>
              <a:rPr lang="en-US" dirty="0"/>
              <a:t>How and where to file your appeal</a:t>
            </a:r>
          </a:p>
          <a:p>
            <a:pPr marL="114300" lvl="1" indent="-114300">
              <a:spcBef>
                <a:spcPts val="611"/>
              </a:spcBef>
              <a:buFont typeface="Wingdings" panose="05000000000000000000" pitchFamily="2" charset="2"/>
              <a:buChar char="§"/>
            </a:pPr>
            <a:r>
              <a:rPr lang="en-US" dirty="0"/>
              <a:t>How much time you have to file an appeal</a:t>
            </a:r>
          </a:p>
          <a:p>
            <a:pPr>
              <a:spcBef>
                <a:spcPts val="611"/>
              </a:spcBef>
            </a:pPr>
            <a:r>
              <a:rPr lang="en-US" dirty="0"/>
              <a:t>If you disagree with a Medicare coverage or payment decision, you can appeal the decision. If you decide to appeal the decision, ask your doctor, health care provider, or supplier for any information that may help your case. Be sure to keep a copy of everything you send to Medicare as part of your appeal.</a:t>
            </a:r>
          </a:p>
          <a:p>
            <a:pPr>
              <a:spcBef>
                <a:spcPts val="611"/>
              </a:spcBef>
            </a:pPr>
            <a:r>
              <a:rPr lang="en-US" dirty="0"/>
              <a:t>You may have the right to an</a:t>
            </a:r>
            <a:r>
              <a:rPr lang="en-US" baseline="0" dirty="0"/>
              <a:t> expedited (</a:t>
            </a:r>
            <a:r>
              <a:rPr lang="en-US" dirty="0"/>
              <a:t>fast) appeal in certain settings.</a:t>
            </a:r>
          </a:p>
          <a:p>
            <a:pPr>
              <a:spcBef>
                <a:spcPts val="611"/>
              </a:spcBef>
            </a:pPr>
            <a:r>
              <a:rPr lang="en-US" dirty="0"/>
              <a:t>See the next slide for more information on expedited (fast) appeals.</a:t>
            </a:r>
          </a:p>
        </p:txBody>
      </p:sp>
    </p:spTree>
    <p:extLst>
      <p:ext uri="{BB962C8B-B14F-4D97-AF65-F5344CB8AC3E}">
        <p14:creationId xmlns:p14="http://schemas.microsoft.com/office/powerpoint/2010/main" val="167135720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9925" y="258763"/>
            <a:ext cx="4181475" cy="3136900"/>
          </a:xfrm>
        </p:spPr>
      </p:sp>
      <p:sp>
        <p:nvSpPr>
          <p:cNvPr id="3" name="Notes Placeholder 2"/>
          <p:cNvSpPr>
            <a:spLocks noGrp="1"/>
          </p:cNvSpPr>
          <p:nvPr>
            <p:ph type="body" idx="1"/>
          </p:nvPr>
        </p:nvSpPr>
        <p:spPr>
          <a:xfrm>
            <a:off x="646366" y="3584449"/>
            <a:ext cx="5736145" cy="4882896"/>
          </a:xfrm>
          <a:prstGeom prst="rect">
            <a:avLst/>
          </a:prstGeom>
        </p:spPr>
        <p:txBody>
          <a:bodyPr>
            <a:normAutofit fontScale="92500" lnSpcReduction="10000"/>
          </a:bodyPr>
          <a:lstStyle/>
          <a:p>
            <a:pPr>
              <a:lnSpc>
                <a:spcPct val="110000"/>
              </a:lnSpc>
            </a:pPr>
            <a:r>
              <a:rPr lang="en-US" sz="1200" b="0" i="0" kern="1200" dirty="0">
                <a:effectLst/>
                <a:latin typeface="+mn-lt"/>
                <a:ea typeface="+mn-ea"/>
                <a:cs typeface="+mn-cs"/>
              </a:rPr>
              <a:t>You have the right to an expedited (fast) appeal if you think you’re being discharged too soon from your Medicare-covered inpatient hospital stay. Within 2 days of your hospital inpatient admission, y</a:t>
            </a:r>
            <a:r>
              <a:rPr lang="en-US" sz="1200" i="0" kern="1200" dirty="0">
                <a:effectLst/>
              </a:rPr>
              <a:t>ou’ll get a notice </a:t>
            </a:r>
            <a:r>
              <a:rPr lang="en-US" sz="1200" b="0" i="0" kern="1200" dirty="0">
                <a:effectLst/>
              </a:rPr>
              <a:t>called “An Important Message from Medicare about Your Rights” (sometimes called the “Important Message from Medicare” or the “IM”). This notice gives you </a:t>
            </a:r>
            <a:r>
              <a:rPr lang="en-US" dirty="0"/>
              <a:t>Beneficiary and Family Centered Care-Quality Improvement Organizations (BFCC-QIOs) </a:t>
            </a:r>
            <a:r>
              <a:rPr lang="en-US" sz="1200" b="0" i="0" kern="1200" dirty="0">
                <a:effectLst/>
              </a:rPr>
              <a:t>contact information and explains your rights.</a:t>
            </a:r>
          </a:p>
          <a:p>
            <a:pPr>
              <a:lnSpc>
                <a:spcPct val="110000"/>
              </a:lnSpc>
            </a:pPr>
            <a:r>
              <a:rPr lang="en-US" dirty="0"/>
              <a:t>You have the right to an expedited (fast) appeal if you think your Medicare-covered skilled nursing facility (SNF), home health agency (HHA), comprehensive outpatient rehabilitation facility (CORF), or hospice services are ending too soon. While you’re getting SNF, HHA, CORF, or hospice services, you should get a notice called the “Notice of Medicare-Non Coverage” (NOMNC) at least 2 days before covered services end. This notice explains the date your covered services end, what you may have to pay for, your rights, and how to request an expedited (fast) appeal. </a:t>
            </a:r>
          </a:p>
          <a:p>
            <a:pPr>
              <a:lnSpc>
                <a:spcPct val="110000"/>
              </a:lnSpc>
              <a:spcBef>
                <a:spcPts val="600"/>
              </a:spcBef>
            </a:pPr>
            <a:r>
              <a:rPr lang="en-US" dirty="0"/>
              <a:t>You may ask your doctor or health care provider for any information that may help your case if you decide to file an</a:t>
            </a:r>
            <a:r>
              <a:rPr lang="en-US" baseline="0" dirty="0"/>
              <a:t> expedited</a:t>
            </a:r>
            <a:r>
              <a:rPr lang="en-US" dirty="0"/>
              <a:t> (fast) appeal. </a:t>
            </a:r>
          </a:p>
          <a:p>
            <a:pPr>
              <a:lnSpc>
                <a:spcPct val="110000"/>
              </a:lnSpc>
              <a:spcBef>
                <a:spcPts val="600"/>
              </a:spcBef>
            </a:pPr>
            <a:r>
              <a:rPr lang="en-US" dirty="0"/>
              <a:t>You must call your regional BFCC-QIO to request an expedited (fast) appeal no later than the day you’re scheduled to be discharged from a Medicare-covered inpatient hospital, and no later than noon of the day after you get the “Notice of Medicare Non-Coverage” (NOMNC) for a Medicare-covered SNF, HHA, CORF, or hospice. </a:t>
            </a:r>
          </a:p>
          <a:p>
            <a:pPr marL="0" lvl="1" indent="0">
              <a:lnSpc>
                <a:spcPct val="110000"/>
              </a:lnSpc>
              <a:spcBef>
                <a:spcPts val="600"/>
              </a:spcBef>
              <a:buNone/>
            </a:pPr>
            <a:r>
              <a:rPr lang="en-US" dirty="0"/>
              <a:t>To get the BFCC-QIO phone number, visit </a:t>
            </a:r>
            <a:r>
              <a:rPr lang="en-US" dirty="0">
                <a:hlinkClick r:id="rId3"/>
              </a:rPr>
              <a:t>Medicare.gov/contacts</a:t>
            </a:r>
            <a:r>
              <a:rPr lang="en-US" dirty="0"/>
              <a:t>, or call 1-800-MEDICARE </a:t>
            </a:r>
            <a:r>
              <a:rPr lang="en-US" dirty="0">
                <a:solidFill>
                  <a:prstClr val="black"/>
                </a:solidFill>
              </a:rPr>
              <a:t>(1-800-633-4227); </a:t>
            </a:r>
            <a:r>
              <a:rPr lang="en-US" dirty="0"/>
              <a:t>TTY: 1-877-486-2048.</a:t>
            </a:r>
          </a:p>
          <a:p>
            <a:pPr>
              <a:lnSpc>
                <a:spcPct val="110000"/>
              </a:lnSpc>
              <a:spcBef>
                <a:spcPts val="600"/>
              </a:spcBef>
            </a:pPr>
            <a:r>
              <a:rPr lang="en-US" dirty="0"/>
              <a:t>If you miss the deadline, you can still ask the BFCC-QIO to review your case, but different rules and time frames apply. </a:t>
            </a:r>
          </a:p>
          <a:p>
            <a:pPr>
              <a:lnSpc>
                <a:spcPct val="110000"/>
              </a:lnSpc>
            </a:pPr>
            <a:r>
              <a:rPr lang="en-US" dirty="0"/>
              <a:t>See “Medicare Appeals” (CMS Product No. 11525) for more details at </a:t>
            </a:r>
            <a:r>
              <a:rPr lang="en-US" dirty="0">
                <a:hlinkClick r:id="rId4"/>
              </a:rPr>
              <a:t>Medicare.gov/Pubs/pdf/11525-Medicare-Appeals.pdf</a:t>
            </a:r>
            <a:r>
              <a:rPr lang="en-US" dirty="0"/>
              <a:t>.</a:t>
            </a:r>
          </a:p>
        </p:txBody>
      </p:sp>
    </p:spTree>
    <p:extLst>
      <p:ext uri="{BB962C8B-B14F-4D97-AF65-F5344CB8AC3E}">
        <p14:creationId xmlns:p14="http://schemas.microsoft.com/office/powerpoint/2010/main" val="348610664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9450" y="266700"/>
            <a:ext cx="4173538" cy="3130550"/>
          </a:xfrm>
        </p:spPr>
      </p:sp>
      <p:sp>
        <p:nvSpPr>
          <p:cNvPr id="3" name="Notes Placeholder 2"/>
          <p:cNvSpPr>
            <a:spLocks noGrp="1"/>
          </p:cNvSpPr>
          <p:nvPr>
            <p:ph type="body" idx="1"/>
          </p:nvPr>
        </p:nvSpPr>
        <p:spPr>
          <a:xfrm>
            <a:off x="514350" y="3682427"/>
            <a:ext cx="5977891" cy="4766248"/>
          </a:xfrm>
          <a:prstGeom prst="rect">
            <a:avLst/>
          </a:prstGeom>
        </p:spPr>
        <p:txBody>
          <a:bodyPr>
            <a:normAutofit fontScale="92500"/>
          </a:bodyPr>
          <a:lstStyle/>
          <a:p>
            <a:pPr>
              <a:lnSpc>
                <a:spcPct val="110000"/>
              </a:lnSpc>
              <a:spcBef>
                <a:spcPts val="600"/>
              </a:spcBef>
            </a:pPr>
            <a:r>
              <a:rPr lang="en-US" sz="1100" dirty="0"/>
              <a:t>There are 5 levels in the appeals process in Original Medicare (Part A and Part B) (fee-for-service). </a:t>
            </a:r>
          </a:p>
          <a:p>
            <a:pPr>
              <a:lnSpc>
                <a:spcPct val="110000"/>
              </a:lnSpc>
              <a:spcBef>
                <a:spcPts val="600"/>
              </a:spcBef>
            </a:pPr>
            <a:r>
              <a:rPr lang="en-US" sz="1100" b="1" dirty="0"/>
              <a:t>Level 1: Redetermination by the Medicare Administrative Contractor (MAC) (by people at the MAC who weren’t involved with the first decision)</a:t>
            </a:r>
            <a:r>
              <a:rPr lang="en-US" sz="1100" dirty="0"/>
              <a:t>.</a:t>
            </a:r>
            <a:r>
              <a:rPr lang="en-US" sz="1100" b="1" dirty="0"/>
              <a:t> </a:t>
            </a:r>
            <a:r>
              <a:rPr lang="en-US" sz="1100" dirty="0"/>
              <a:t>If you disagree with the redetermination decision made by the MAC in level 1, you have 180 days after you get the “Medicare Redetermination Notice” (MRN) to request a reconsideration by a Qualified Independent Contractor (QIC), which is level 2. Details are on the MRN. </a:t>
            </a:r>
          </a:p>
          <a:p>
            <a:pPr marL="0" lvl="1" indent="0">
              <a:lnSpc>
                <a:spcPct val="110000"/>
              </a:lnSpc>
              <a:spcBef>
                <a:spcPts val="600"/>
              </a:spcBef>
              <a:buNone/>
            </a:pPr>
            <a:r>
              <a:rPr lang="en-US" sz="1100" b="1" dirty="0"/>
              <a:t>Level 2: Reconsideration by a QIC </a:t>
            </a:r>
            <a:r>
              <a:rPr lang="en-US" sz="1100" dirty="0"/>
              <a:t>(a contractor who didn’t take part in the level 1 decision).</a:t>
            </a:r>
            <a:r>
              <a:rPr lang="en-US" sz="1100" b="1" dirty="0"/>
              <a:t> </a:t>
            </a:r>
            <a:r>
              <a:rPr lang="en-US" sz="1100" dirty="0"/>
              <a:t>If you disagree with the reconsideration decision in level 2, you have 60 days after you get the MRN to request a hearing by an Administrative Law Judge (ALJ) at the Office of Medicare Hearings and Appeals (OMHA), which is level 3.</a:t>
            </a:r>
          </a:p>
          <a:p>
            <a:pPr marL="0" lvl="1" indent="0">
              <a:lnSpc>
                <a:spcPct val="110000"/>
              </a:lnSpc>
              <a:spcBef>
                <a:spcPts val="600"/>
              </a:spcBef>
              <a:buNone/>
            </a:pPr>
            <a:r>
              <a:rPr lang="en-US" sz="1100" b="1" dirty="0"/>
              <a:t>Level 3: Decision by OMHA</a:t>
            </a:r>
            <a:r>
              <a:rPr lang="en-US" sz="1100" dirty="0"/>
              <a:t>. The amount of your case must meet a minimum dollar amount, which is $160 for 2019. The ALJ will decide if your case meets the minimum dollar amount. You may be able to combine claims to meet the minimum dollar amount. Send the request to the OMHA office listed in the reconsideration notice. If you disagree with OMHA’s decision in level 3, you have 60 days after you get the decision to request a review by the Medicare Appeals Council, which is level 4.</a:t>
            </a:r>
          </a:p>
          <a:p>
            <a:pPr marL="0" lvl="1" indent="0">
              <a:lnSpc>
                <a:spcPct val="110000"/>
              </a:lnSpc>
              <a:spcBef>
                <a:spcPts val="600"/>
              </a:spcBef>
              <a:buNone/>
            </a:pPr>
            <a:r>
              <a:rPr lang="en-US" sz="1100" b="1" dirty="0"/>
              <a:t>Level 4: Review by the Appeals Council</a:t>
            </a:r>
            <a:r>
              <a:rPr lang="en-US" sz="1100" dirty="0"/>
              <a:t>. Follow the directions in the decision letter you got from OMHA in level 3. There’s no minimum dollar amount to request Medicare Appeals Council review. If you disagree with the Appeals Council’s decision in level 4, you have 60 days after you get the Medicare Appeals Council’s decision to request judicial review by a Federal District Court, which is level 5.</a:t>
            </a:r>
            <a:endParaRPr lang="en-US" sz="1100" strike="sngStrike" dirty="0"/>
          </a:p>
          <a:p>
            <a:pPr marL="0" lvl="1" indent="0">
              <a:lnSpc>
                <a:spcPct val="110000"/>
              </a:lnSpc>
              <a:spcBef>
                <a:spcPts val="600"/>
              </a:spcBef>
              <a:buNone/>
            </a:pPr>
            <a:r>
              <a:rPr lang="en-US" sz="1100" b="1" dirty="0"/>
              <a:t>Level 5: Judicial Review by a Federal District Court</a:t>
            </a:r>
            <a:r>
              <a:rPr lang="en-US" sz="1100" dirty="0"/>
              <a:t>. To get judicial review in Federal District Court, the amount of your case must meet a minimum dollar amount, which is $1,630 for 2019. You may be able to combine claims to meet this dollar amount. Follow the directions in the Appeals Council’s decision letter you got in level 4.</a:t>
            </a:r>
          </a:p>
          <a:p>
            <a:pPr>
              <a:lnSpc>
                <a:spcPct val="110000"/>
              </a:lnSpc>
              <a:spcBef>
                <a:spcPts val="600"/>
              </a:spcBef>
              <a:defRPr/>
            </a:pPr>
            <a:r>
              <a:rPr lang="en-US" sz="1100" b="1" dirty="0"/>
              <a:t>Note:</a:t>
            </a:r>
            <a:r>
              <a:rPr lang="en-US" sz="1100" dirty="0"/>
              <a:t> For a full-size copy of the Original Medicare (Part A and Part B) appeals process flowchart, visit </a:t>
            </a:r>
            <a:r>
              <a:rPr lang="en-US" sz="1100" u="sng" dirty="0">
                <a:hlinkClick r:id="rId3"/>
              </a:rPr>
              <a:t>CMS.gov/Medicare/Appeals-and-Grievances/OrgMedFFSAppeals/Downloads/Flowchart-FFS-Appeals-Process.pdf</a:t>
            </a:r>
            <a:r>
              <a:rPr lang="en-US" sz="1100" dirty="0"/>
              <a:t>. </a:t>
            </a:r>
          </a:p>
        </p:txBody>
      </p:sp>
    </p:spTree>
    <p:extLst>
      <p:ext uri="{BB962C8B-B14F-4D97-AF65-F5344CB8AC3E}">
        <p14:creationId xmlns:p14="http://schemas.microsoft.com/office/powerpoint/2010/main" val="418458107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4"/>
          <p:cNvSpPr>
            <a:spLocks noGrp="1" noRot="1" noChangeAspect="1" noChangeArrowheads="1" noTextEdit="1"/>
          </p:cNvSpPr>
          <p:nvPr>
            <p:ph type="sldImg"/>
          </p:nvPr>
        </p:nvSpPr>
        <p:spPr bwMode="auto">
          <a:xfrm>
            <a:off x="673100" y="265113"/>
            <a:ext cx="4181475" cy="3136900"/>
          </a:xfrm>
          <a:noFill/>
          <a:ln>
            <a:solidFill>
              <a:srgbClr val="000000"/>
            </a:solidFill>
            <a:miter lim="800000"/>
            <a:headEnd/>
            <a:tailEnd/>
          </a:ln>
        </p:spPr>
      </p:sp>
      <p:sp>
        <p:nvSpPr>
          <p:cNvPr id="91140" name="Rectangle 5"/>
          <p:cNvSpPr>
            <a:spLocks noGrp="1" noChangeArrowheads="1"/>
          </p:cNvSpPr>
          <p:nvPr>
            <p:ph type="body" idx="1"/>
          </p:nvPr>
        </p:nvSpPr>
        <p:spPr bwMode="auto">
          <a:xfrm>
            <a:off x="682751" y="3657600"/>
            <a:ext cx="5626608" cy="5149982"/>
          </a:xfrm>
          <a:prstGeom prst="rect">
            <a:avLst/>
          </a:prstGeom>
          <a:noFill/>
        </p:spPr>
        <p:txBody>
          <a:bodyPr wrap="square" lIns="91115" tIns="45555" rIns="91115" bIns="45555" numCol="1" anchor="t" anchorCtr="0" compatLnSpc="1">
            <a:prstTxWarp prst="textNoShape">
              <a:avLst/>
            </a:prstTxWarp>
            <a:normAutofit/>
          </a:bodyPr>
          <a:lstStyle/>
          <a:p>
            <a:pPr>
              <a:spcBef>
                <a:spcPts val="600"/>
              </a:spcBef>
            </a:pPr>
            <a:r>
              <a:rPr lang="en-US" dirty="0"/>
              <a:t>If you’re in an MA Plan or other Medicare health plan and you’re filing an appeal, you have certain rights. You may want to call or write your plan and ask for a copy of your case file. To get the phone number or address of your plan, look at your “Evidence of Coverage,” (information from your plan that explains your rights) or the notice you get that explained why you couldn’t get the services you requested. </a:t>
            </a:r>
          </a:p>
          <a:p>
            <a:pPr>
              <a:spcBef>
                <a:spcPts val="600"/>
              </a:spcBef>
            </a:pPr>
            <a:r>
              <a:rPr lang="en-US" dirty="0"/>
              <a:t>The plan may charge you a reasonable fee for copying this information and sending it to you. Your plan should be able to give you an estimate of how much it will cost based on the number of pages in the file, plus normal mail delivery.</a:t>
            </a:r>
          </a:p>
          <a:p>
            <a:pPr>
              <a:spcBef>
                <a:spcPts val="600"/>
              </a:spcBef>
            </a:pPr>
            <a:r>
              <a:rPr lang="en-US" dirty="0"/>
              <a:t>The time frame for a plan to complete standard service coverage decisions is 14 days and </a:t>
            </a:r>
            <a:r>
              <a:rPr lang="en-US" b="1" i="0" dirty="0"/>
              <a:t>may be extended by up to 14 additional days</a:t>
            </a:r>
            <a:r>
              <a:rPr lang="en-US" dirty="0"/>
              <a:t>. The time frame may be extended if, for example, your plan needs more information from a non-contract provider to make a decision about the case, and the extension is in your best interest.</a:t>
            </a:r>
          </a:p>
          <a:p>
            <a:pPr>
              <a:spcBef>
                <a:spcPts val="600"/>
              </a:spcBef>
            </a:pPr>
            <a:r>
              <a:rPr lang="en-US" dirty="0"/>
              <a:t>If you think your health could be seriously harmed by waiting the standard 14 days for a decision, ask your plan for a fast decision. You have the right to an expedited (fast) appeal when your request is supported by a doctor;</a:t>
            </a:r>
            <a:r>
              <a:rPr lang="en-US" baseline="0" dirty="0"/>
              <a:t> </a:t>
            </a:r>
            <a:r>
              <a:rPr lang="en-US" dirty="0"/>
              <a:t>or when applying the standard appeal time frame could seriously jeopardize your life or health,</a:t>
            </a:r>
            <a:r>
              <a:rPr lang="en-US" baseline="0" dirty="0"/>
              <a:t> </a:t>
            </a:r>
            <a:r>
              <a:rPr lang="en-US" dirty="0"/>
              <a:t>or your ability to regain maximum function. The plan must notify you of its decision within 72 hours. The 72 hours might be extended based on supporting documentation. </a:t>
            </a:r>
          </a:p>
        </p:txBody>
      </p:sp>
    </p:spTree>
    <p:extLst>
      <p:ext uri="{BB962C8B-B14F-4D97-AF65-F5344CB8AC3E}">
        <p14:creationId xmlns:p14="http://schemas.microsoft.com/office/powerpoint/2010/main" val="119741560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Rot="1" noChangeAspect="1" noChangeArrowheads="1" noTextEdit="1"/>
          </p:cNvSpPr>
          <p:nvPr>
            <p:ph type="sldImg"/>
          </p:nvPr>
        </p:nvSpPr>
        <p:spPr bwMode="auto">
          <a:xfrm>
            <a:off x="630238" y="236538"/>
            <a:ext cx="4219575" cy="3165475"/>
          </a:xfrm>
          <a:noFill/>
          <a:ln>
            <a:solidFill>
              <a:srgbClr val="000000"/>
            </a:solidFill>
            <a:miter lim="800000"/>
            <a:headEnd/>
            <a:tailEnd/>
          </a:ln>
        </p:spPr>
      </p:sp>
      <p:sp>
        <p:nvSpPr>
          <p:cNvPr id="110596" name="Rectangle 3"/>
          <p:cNvSpPr>
            <a:spLocks noGrp="1" noChangeArrowheads="1"/>
          </p:cNvSpPr>
          <p:nvPr>
            <p:ph type="body" idx="1"/>
          </p:nvPr>
        </p:nvSpPr>
        <p:spPr bwMode="auto">
          <a:xfrm>
            <a:off x="640081" y="3602737"/>
            <a:ext cx="5852159" cy="4498847"/>
          </a:xfrm>
          <a:prstGeom prst="rect">
            <a:avLst/>
          </a:prstGeom>
          <a:noFill/>
        </p:spPr>
        <p:txBody>
          <a:bodyPr wrap="square" lIns="91115" tIns="45555" rIns="91115" bIns="45555" numCol="1" anchor="t" anchorCtr="0" compatLnSpc="1">
            <a:prstTxWarp prst="textNoShape">
              <a:avLst/>
            </a:prstTxWarp>
            <a:normAutofit/>
          </a:bodyPr>
          <a:lstStyle/>
          <a:p>
            <a:pPr>
              <a:spcBef>
                <a:spcPts val="600"/>
              </a:spcBef>
            </a:pPr>
            <a:r>
              <a:rPr lang="en-US" dirty="0"/>
              <a:t>You have the right to an expedited (fast) appeal if you think you’re being discharged too soon from your Medicare-covered inpatient hospital stay. Within 2 days of your inpatient hospital admission, you should get a notice called “An Important Message from Medicare about Your Rights” (sometimes called the “Important Message from Medicare” or the “IM”) with BFCC-QIO contact information and an explanation of your rights.</a:t>
            </a:r>
          </a:p>
          <a:p>
            <a:pPr>
              <a:spcBef>
                <a:spcPts val="600"/>
              </a:spcBef>
            </a:pPr>
            <a:r>
              <a:rPr lang="en-US" dirty="0"/>
              <a:t>Contact your BFCC-QIO no later than the day you’re scheduled to be discharged from the hospital. When the BFCC-QIO gets your request, it will tell the plan and the hospital, and then the plan or your hospital will give you a “Detailed Notice of Discharge” by noon of the day after the BFCC-QIO tells the hospital. The notice will explain why your services are no longer covered, the applicable Medicare coverage rule or policy, and how the rule or policy applies to your specific situation.</a:t>
            </a:r>
          </a:p>
          <a:p>
            <a:pPr>
              <a:spcBef>
                <a:spcPts val="600"/>
              </a:spcBef>
            </a:pPr>
            <a:r>
              <a:rPr lang="en-US" dirty="0"/>
              <a:t>If the BFCC-QIO decides that you’re being discharged too soon, the plan will continue to cover your Medicare-covered hospital stay as long as medically necessary (except for applicable coinsurance or deductibles). </a:t>
            </a:r>
          </a:p>
          <a:p>
            <a:pPr>
              <a:spcBef>
                <a:spcPts val="600"/>
              </a:spcBef>
            </a:pPr>
            <a:r>
              <a:rPr lang="en-US" dirty="0"/>
              <a:t>If the BFCC-QIO decides that you’re ready to be discharged and you met the deadline for requesting a fast appeal, you won’t be responsible for paying the hospital charges (except for applicable coinsurance or deductibles) until noon of the day after the BFCC-QIO gives you its decision. If you get any inpatient hospital services after noon of that day, you may have to pay for them. </a:t>
            </a:r>
          </a:p>
        </p:txBody>
      </p:sp>
    </p:spTree>
    <p:extLst>
      <p:ext uri="{BB962C8B-B14F-4D97-AF65-F5344CB8AC3E}">
        <p14:creationId xmlns:p14="http://schemas.microsoft.com/office/powerpoint/2010/main" val="66388874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9925" y="260350"/>
            <a:ext cx="4181475" cy="3136900"/>
          </a:xfrm>
        </p:spPr>
      </p:sp>
      <p:sp>
        <p:nvSpPr>
          <p:cNvPr id="3" name="Notes Placeholder 2"/>
          <p:cNvSpPr>
            <a:spLocks noGrp="1"/>
          </p:cNvSpPr>
          <p:nvPr>
            <p:ph type="body" idx="1"/>
          </p:nvPr>
        </p:nvSpPr>
        <p:spPr>
          <a:xfrm>
            <a:off x="660626" y="3668921"/>
            <a:ext cx="5754687" cy="4965869"/>
          </a:xfrm>
          <a:prstGeom prst="rect">
            <a:avLst/>
          </a:prstGeom>
        </p:spPr>
        <p:txBody>
          <a:bodyPr/>
          <a:lstStyle/>
          <a:p>
            <a:pPr>
              <a:spcBef>
                <a:spcPts val="600"/>
              </a:spcBef>
            </a:pPr>
            <a:r>
              <a:rPr lang="en-US" dirty="0"/>
              <a:t>You have the right to a fast appeal if you think your services from a Medicare-covered SNF, HHA, or a CORF are ending too soon. Your provider or plan must deliver a “NOMNC” at least 2 days before covered services end. This notice explains the date your services end, what you have to pay for, your rights, and how to request an expedited (fast) appeal.</a:t>
            </a:r>
          </a:p>
          <a:p>
            <a:pPr>
              <a:spcBef>
                <a:spcPts val="600"/>
              </a:spcBef>
            </a:pPr>
            <a:r>
              <a:rPr lang="en-US" dirty="0"/>
              <a:t>Contact the BFCC-QIO no later than noon of the day after you get the “NOMNC” to request an expedited (fast) appeal. See your notice for instructions on how to do this. When the BFCC-QIO gets your request, it will tell the plan and the provider. The provider will give you a “Detailed Explanation of Non-Coverage” by the end of the day that it gets the notice from the BFCC-QIO. The notice will explain why your plan intends to stop covering your services, the Medicare coverage rule or policy that applies to your situation, and any plan policy, contract provision, or reason on which your discharge decision was based.</a:t>
            </a:r>
          </a:p>
          <a:p>
            <a:pPr>
              <a:spcBef>
                <a:spcPts val="600"/>
              </a:spcBef>
            </a:pPr>
            <a:r>
              <a:rPr lang="en-US" dirty="0"/>
              <a:t>If the BFCC-QIO decides that your services are ending too soon, your plan will continue to cover your Medicare-covered SNF, HHA, or CORF services (except for applicable coinsurance or deductibles). </a:t>
            </a:r>
          </a:p>
          <a:p>
            <a:pPr>
              <a:spcBef>
                <a:spcPts val="600"/>
              </a:spcBef>
            </a:pPr>
            <a:r>
              <a:rPr lang="en-US" dirty="0"/>
              <a:t>If the BFCC-QIO decides that your services should end, you won’t be responsible for paying for any SNF, HHA care, or CORF services provided before the termination date on the “NOMNC.” If you continue to get services after the coverage end date, you may have to pay for those services. </a:t>
            </a:r>
            <a:endParaRPr lang="en-US" dirty="0">
              <a:solidFill>
                <a:srgbClr val="C00000"/>
              </a:solidFill>
            </a:endParaRPr>
          </a:p>
          <a:p>
            <a:pPr>
              <a:spcBef>
                <a:spcPts val="600"/>
              </a:spcBef>
            </a:pPr>
            <a:endParaRPr lang="en-US" dirty="0"/>
          </a:p>
          <a:p>
            <a:pPr>
              <a:spcBef>
                <a:spcPts val="600"/>
              </a:spcBef>
            </a:pPr>
            <a:endParaRPr lang="en-US" dirty="0"/>
          </a:p>
        </p:txBody>
      </p:sp>
    </p:spTree>
    <p:extLst>
      <p:ext uri="{BB962C8B-B14F-4D97-AF65-F5344CB8AC3E}">
        <p14:creationId xmlns:p14="http://schemas.microsoft.com/office/powerpoint/2010/main" val="1905268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61938"/>
            <a:ext cx="4183062" cy="3136900"/>
          </a:xfrm>
        </p:spPr>
      </p:sp>
      <p:sp>
        <p:nvSpPr>
          <p:cNvPr id="3" name="Notes Placeholder 2"/>
          <p:cNvSpPr>
            <a:spLocks noGrp="1"/>
          </p:cNvSpPr>
          <p:nvPr>
            <p:ph type="body" idx="1"/>
          </p:nvPr>
        </p:nvSpPr>
        <p:spPr>
          <a:xfrm>
            <a:off x="664689" y="3660413"/>
            <a:ext cx="5699535" cy="4770356"/>
          </a:xfrm>
          <a:prstGeom prst="rect">
            <a:avLst/>
          </a:prstGeom>
        </p:spPr>
        <p:txBody>
          <a:bodyPr>
            <a:normAutofit/>
          </a:bodyPr>
          <a:lstStyle/>
          <a:p>
            <a:pPr marL="0" lvl="1" indent="0">
              <a:spcBef>
                <a:spcPts val="646"/>
              </a:spcBef>
              <a:buNone/>
            </a:pPr>
            <a:r>
              <a:rPr lang="en-US" dirty="0">
                <a:effectLst/>
              </a:rPr>
              <a:t>Medicare enrollment rules and decisions vary by your age, other coverage (like from an employer), whether</a:t>
            </a:r>
            <a:r>
              <a:rPr lang="en-US" baseline="0" dirty="0">
                <a:effectLst/>
              </a:rPr>
              <a:t> you have End-Stage Renal Disease (ESRD), and </a:t>
            </a:r>
            <a:r>
              <a:rPr lang="en-US" dirty="0">
                <a:effectLst/>
              </a:rPr>
              <a:t>whether (and</a:t>
            </a:r>
            <a:r>
              <a:rPr lang="en-US" baseline="0" dirty="0">
                <a:effectLst/>
              </a:rPr>
              <a:t> sometimes how long) you’re receiving Social Security or Railroad Retirement benefits. </a:t>
            </a:r>
            <a:endParaRPr lang="en-US" dirty="0">
              <a:effectLst/>
            </a:endParaRPr>
          </a:p>
        </p:txBody>
      </p:sp>
    </p:spTree>
    <p:extLst>
      <p:ext uri="{BB962C8B-B14F-4D97-AF65-F5344CB8AC3E}">
        <p14:creationId xmlns:p14="http://schemas.microsoft.com/office/powerpoint/2010/main" val="107044229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descr="Diagram information included in speakers' notes."/>
          <p:cNvSpPr>
            <a:spLocks noGrp="1" noRot="1" noChangeAspect="1" noTextEdit="1"/>
          </p:cNvSpPr>
          <p:nvPr>
            <p:ph type="sldImg"/>
          </p:nvPr>
        </p:nvSpPr>
        <p:spPr bwMode="auto">
          <a:xfrm>
            <a:off x="661988" y="265113"/>
            <a:ext cx="4181475" cy="3136900"/>
          </a:xfrm>
          <a:noFill/>
          <a:ln>
            <a:solidFill>
              <a:srgbClr val="000000"/>
            </a:solidFill>
            <a:miter lim="800000"/>
            <a:headEnd/>
            <a:tailEnd/>
          </a:ln>
        </p:spPr>
      </p:sp>
      <p:sp>
        <p:nvSpPr>
          <p:cNvPr id="90115" name="Notes Placeholder 2"/>
          <p:cNvSpPr>
            <a:spLocks noGrp="1"/>
          </p:cNvSpPr>
          <p:nvPr>
            <p:ph type="body" idx="1"/>
          </p:nvPr>
        </p:nvSpPr>
        <p:spPr bwMode="auto">
          <a:xfrm>
            <a:off x="628079" y="3684651"/>
            <a:ext cx="6065329" cy="4611624"/>
          </a:xfrm>
          <a:prstGeom prst="rect">
            <a:avLst/>
          </a:prstGeom>
          <a:noFill/>
        </p:spPr>
        <p:txBody>
          <a:bodyPr wrap="square" numCol="1" anchor="t" anchorCtr="0" compatLnSpc="1">
            <a:prstTxWarp prst="textNoShape">
              <a:avLst/>
            </a:prstTxWarp>
            <a:normAutofit fontScale="92500"/>
          </a:bodyPr>
          <a:lstStyle/>
          <a:p>
            <a:pPr>
              <a:spcBef>
                <a:spcPts val="600"/>
              </a:spcBef>
            </a:pPr>
            <a:r>
              <a:rPr lang="en-US" sz="1000" dirty="0"/>
              <a:t>This chart shows the appeals process for MA or other Medicare health plan enrollees. The time frames differ depending on whether you’re requesting a standard appeal, or if you qualify for an expedited (fast) appeal. </a:t>
            </a:r>
          </a:p>
          <a:p>
            <a:pPr>
              <a:spcBef>
                <a:spcPts val="600"/>
              </a:spcBef>
            </a:pPr>
            <a:r>
              <a:rPr lang="en-US" sz="1000" dirty="0"/>
              <a:t>If you ask your plan to provide or pay for an item or service and your request is denied, you can appeal the plan’s initial decision (the “organization determination”). You’ll get a notice explaining why your plan denied your request and instructions on how to appeal your plan’s decision. </a:t>
            </a:r>
          </a:p>
          <a:p>
            <a:pPr>
              <a:spcBef>
                <a:spcPts val="600"/>
              </a:spcBef>
            </a:pPr>
            <a:r>
              <a:rPr lang="en-US" sz="1000" dirty="0"/>
              <a:t>There are 5 levels of appeal. If you disagree with the decision made at any level of the process, you can go to the next level if you meet the requirements. </a:t>
            </a:r>
          </a:p>
          <a:p>
            <a:pPr>
              <a:spcBef>
                <a:spcPts val="600"/>
              </a:spcBef>
              <a:defRPr/>
            </a:pPr>
            <a:r>
              <a:rPr lang="en-US" sz="1000" dirty="0"/>
              <a:t>First, your plan will make an Initial Determination. Pre-service time frames could possibly be extended 14 additional days. After each level, you’ll get instructions on how to proceed to the next level of appeal. The 5 levels of appeal are</a:t>
            </a:r>
          </a:p>
          <a:p>
            <a:pPr marL="114300" lvl="1" indent="-114300">
              <a:spcBef>
                <a:spcPts val="600"/>
              </a:spcBef>
              <a:buFont typeface="Wingdings" panose="05000000000000000000" pitchFamily="2" charset="2"/>
              <a:buChar char="§"/>
            </a:pPr>
            <a:r>
              <a:rPr lang="en-US" sz="1000" b="1" dirty="0"/>
              <a:t>Level 1: Reconsideration from your plan. </a:t>
            </a:r>
            <a:r>
              <a:rPr lang="en-US" sz="1000" dirty="0"/>
              <a:t>You must request the reconsideration within 60 days of the date of the notice of the organization determination. If your plan decides against you (fully or partially) or doesn’t meet the response deadline, your appeal is automatically sent to an Independent Review Entity (IRE), which is level 2. </a:t>
            </a:r>
          </a:p>
          <a:p>
            <a:pPr marL="114300" lvl="1" indent="-114300">
              <a:spcBef>
                <a:spcPts val="600"/>
              </a:spcBef>
              <a:buFont typeface="Wingdings" panose="05000000000000000000" pitchFamily="2" charset="2"/>
              <a:buChar char="§"/>
            </a:pPr>
            <a:r>
              <a:rPr lang="en-US" sz="1000" b="1" dirty="0"/>
              <a:t>Level 2: Review by an Independent Review Entity (IRE). </a:t>
            </a:r>
            <a:r>
              <a:rPr lang="en-US" sz="1000" dirty="0"/>
              <a:t>The IRE will review your plan’s decision and decide if they made the correct decision. If you disagree with the IRE’s decision, you have 60 days from the date of the IRE’s decision to request a hearing decision by OMHA, which is level 3.</a:t>
            </a:r>
          </a:p>
          <a:p>
            <a:pPr marL="114300" lvl="1" indent="-114300">
              <a:spcBef>
                <a:spcPts val="600"/>
              </a:spcBef>
              <a:buFont typeface="Wingdings" panose="05000000000000000000" pitchFamily="2" charset="2"/>
              <a:buChar char="§"/>
            </a:pPr>
            <a:r>
              <a:rPr lang="en-US" sz="1000" b="1" dirty="0"/>
              <a:t>Level 3: Decision by Office of Medicare Hearings and Appeals (OMHA). </a:t>
            </a:r>
            <a:r>
              <a:rPr lang="en-US" sz="1000" dirty="0"/>
              <a:t>The amount of your claim must meet a minimum dollar amount,</a:t>
            </a:r>
            <a:r>
              <a:rPr lang="en-US" sz="1000" baseline="0" dirty="0"/>
              <a:t> </a:t>
            </a:r>
            <a:r>
              <a:rPr lang="en-US" sz="1000" dirty="0"/>
              <a:t>which is updated yearly. The amount for 2019 is $160. If you disagree with OMHA’s decision, you have 60 days after you get OMHA’s decision to request a review by the Appeals Council, which is level 4. </a:t>
            </a:r>
          </a:p>
          <a:p>
            <a:pPr marL="114300" lvl="1" indent="-114300">
              <a:spcBef>
                <a:spcPts val="600"/>
              </a:spcBef>
              <a:buFont typeface="Wingdings" panose="05000000000000000000" pitchFamily="2" charset="2"/>
              <a:buChar char="§"/>
            </a:pPr>
            <a:r>
              <a:rPr lang="en-US" sz="1000" b="1" dirty="0"/>
              <a:t>Level 4: Review by the Appeals Council. </a:t>
            </a:r>
            <a:r>
              <a:rPr lang="en-US" sz="1000" dirty="0"/>
              <a:t>You can request that the Appeals Council review your case regardless of the dollar amount of your case. If you disagree with the Appeals Council’s decision, you have 60 days after you get the Appeals Council’s decision to request judicial review by a Federal District Court, which is level 5.</a:t>
            </a:r>
          </a:p>
          <a:p>
            <a:pPr marL="114300" marR="0" lvl="1" indent="-114300" algn="l" defTabSz="914400" rtl="0" eaLnBrk="1" fontAlgn="auto" latinLnBrk="0" hangingPunct="1">
              <a:spcBef>
                <a:spcPts val="600"/>
              </a:spcBef>
              <a:buClrTx/>
              <a:buSzTx/>
              <a:buFont typeface="Wingdings" panose="05000000000000000000" pitchFamily="2" charset="2"/>
              <a:buChar char="§"/>
              <a:tabLst/>
              <a:defRPr/>
            </a:pPr>
            <a:r>
              <a:rPr lang="en-US" sz="1000" b="1" dirty="0"/>
              <a:t>Level 5: Judicial review by a Federal District Court. </a:t>
            </a:r>
            <a:r>
              <a:rPr lang="en-US" sz="1000" dirty="0"/>
              <a:t>To get a review by a federal court, the remaining amount in controversy of your case must meet a minimum dollar amount which</a:t>
            </a:r>
            <a:r>
              <a:rPr lang="en-US" sz="1000" baseline="0" dirty="0"/>
              <a:t> is</a:t>
            </a:r>
            <a:r>
              <a:rPr lang="en-US" sz="1000" dirty="0"/>
              <a:t> updated yearly.</a:t>
            </a:r>
            <a:r>
              <a:rPr lang="en-US" sz="1000" baseline="0" dirty="0"/>
              <a:t> The amount in 2019 is </a:t>
            </a:r>
            <a:r>
              <a:rPr lang="en-US" sz="1000" dirty="0"/>
              <a:t>$1,630.</a:t>
            </a:r>
            <a:endParaRPr lang="en-US" sz="1000" b="1" dirty="0"/>
          </a:p>
          <a:p>
            <a:pPr marL="0" lvl="1" indent="0">
              <a:spcBef>
                <a:spcPts val="600"/>
              </a:spcBef>
              <a:buFont typeface="+mj-lt"/>
              <a:buNone/>
              <a:defRPr/>
            </a:pPr>
            <a:r>
              <a:rPr lang="en-US" sz="1000" b="1" dirty="0"/>
              <a:t>Note: </a:t>
            </a:r>
            <a:r>
              <a:rPr lang="en-US" sz="1000" dirty="0"/>
              <a:t>For a full-size copy of the MA appeals process flowchart, visit </a:t>
            </a:r>
            <a:r>
              <a:rPr lang="en-US" sz="1000" dirty="0">
                <a:hlinkClick r:id="rId3"/>
              </a:rPr>
              <a:t>CMS.gov/Medicare/Appeals-and-Grievances/MMCAG/Downloads/Managed-Care-Appeals-Flow-Chart-.pdf</a:t>
            </a:r>
            <a:r>
              <a:rPr lang="en-US" sz="1000" dirty="0"/>
              <a:t>. </a:t>
            </a:r>
          </a:p>
        </p:txBody>
      </p:sp>
    </p:spTree>
    <p:extLst>
      <p:ext uri="{BB962C8B-B14F-4D97-AF65-F5344CB8AC3E}">
        <p14:creationId xmlns:p14="http://schemas.microsoft.com/office/powerpoint/2010/main" val="413349774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4"/>
          <p:cNvSpPr>
            <a:spLocks noGrp="1" noRot="1" noChangeAspect="1" noChangeArrowheads="1" noTextEdit="1"/>
          </p:cNvSpPr>
          <p:nvPr>
            <p:ph type="sldImg"/>
          </p:nvPr>
        </p:nvSpPr>
        <p:spPr bwMode="auto">
          <a:xfrm>
            <a:off x="666750" y="265113"/>
            <a:ext cx="4181475" cy="3136900"/>
          </a:xfrm>
          <a:noFill/>
          <a:ln>
            <a:solidFill>
              <a:srgbClr val="000000"/>
            </a:solidFill>
            <a:miter lim="800000"/>
            <a:headEnd/>
            <a:tailEnd/>
          </a:ln>
        </p:spPr>
      </p:sp>
      <p:sp>
        <p:nvSpPr>
          <p:cNvPr id="95236" name="Rectangle 5"/>
          <p:cNvSpPr>
            <a:spLocks noGrp="1" noChangeArrowheads="1"/>
          </p:cNvSpPr>
          <p:nvPr>
            <p:ph type="body" idx="1"/>
          </p:nvPr>
        </p:nvSpPr>
        <p:spPr bwMode="auto">
          <a:xfrm>
            <a:off x="652717" y="3621792"/>
            <a:ext cx="5892799" cy="5174736"/>
          </a:xfrm>
          <a:prstGeom prst="rect">
            <a:avLst/>
          </a:prstGeom>
          <a:noFill/>
        </p:spPr>
        <p:txBody>
          <a:bodyPr wrap="square" lIns="91115" tIns="45555" rIns="91115" bIns="45555" numCol="1" anchor="t" anchorCtr="0" compatLnSpc="1">
            <a:prstTxWarp prst="textNoShape">
              <a:avLst/>
            </a:prstTxWarp>
            <a:normAutofit/>
          </a:bodyPr>
          <a:lstStyle/>
          <a:p>
            <a:pPr defTabSz="820618" eaLnBrk="0" fontAlgn="base" hangingPunct="0">
              <a:lnSpc>
                <a:spcPct val="110000"/>
              </a:lnSpc>
              <a:spcBef>
                <a:spcPts val="600"/>
              </a:spcBef>
              <a:defRPr/>
            </a:pPr>
            <a:r>
              <a:rPr lang="en-US" dirty="0"/>
              <a:t>A coverage determination is the first decision made by your Medicare drug plan (not the pharmacy) about your prescription drug benefits. This includes whether a certain drug is covered, whether you’ve met all the requirements for getting a requested drug, and how much you must pay for a drug. </a:t>
            </a:r>
          </a:p>
          <a:p>
            <a:pPr>
              <a:lnSpc>
                <a:spcPct val="110000"/>
              </a:lnSpc>
              <a:spcBef>
                <a:spcPts val="600"/>
              </a:spcBef>
            </a:pPr>
            <a:r>
              <a:rPr lang="en-US" dirty="0"/>
              <a:t>You, your prescriber, or your appointed representative (</a:t>
            </a:r>
            <a:r>
              <a:rPr lang="en-US" dirty="0">
                <a:hlinkClick r:id="rId3"/>
              </a:rPr>
              <a:t>CMS.gov/Medicare/CMS-Forms/CMS-Forms/downloads/cms1696.pdf</a:t>
            </a:r>
            <a:r>
              <a:rPr lang="en-US" dirty="0"/>
              <a:t>) can ask for a coverage determination by calling your plan or writing them a letter. If you write to the plan, you can write a letter or use the “Model Coverage Determination Request” form available at </a:t>
            </a:r>
            <a:r>
              <a:rPr lang="en-US" u="sng" dirty="0">
                <a:hlinkClick r:id="rId4"/>
              </a:rPr>
              <a:t>CMS.gov/Medicare/Prescription-Drug-Coverage/PrescriptionDrugCovGenIn/downloads/ModelCoverageDeterminationRequestForm.pdf</a:t>
            </a:r>
            <a:r>
              <a:rPr lang="en-US" dirty="0"/>
              <a:t>. </a:t>
            </a:r>
          </a:p>
          <a:p>
            <a:pPr>
              <a:lnSpc>
                <a:spcPct val="110000"/>
              </a:lnSpc>
              <a:spcBef>
                <a:spcPts val="600"/>
              </a:spcBef>
            </a:pPr>
            <a:r>
              <a:rPr lang="en-US" dirty="0"/>
              <a:t>There are 2 types of coverage determinations—standard or expedited. Your request will be expedited if the plan determines, or if your doctor tells the plan, that your life or health may be seriously jeopardized by waiting for a standard request. </a:t>
            </a:r>
          </a:p>
          <a:p>
            <a:pPr>
              <a:lnSpc>
                <a:spcPct val="110000"/>
              </a:lnSpc>
              <a:spcBef>
                <a:spcPts val="600"/>
              </a:spcBef>
            </a:pPr>
            <a:r>
              <a:rPr lang="en-US" dirty="0"/>
              <a:t>A plan must give you its coverage determination decision as quickly as your health condition requires. After getting your request, the plan must give you its decision no later than 72 hours for a standard determination, or 24 hours for an expedited (fast) determination. If your coverage determination request involves an exception, the time clock starts when the plan gets your doctor’s supporting statement.</a:t>
            </a:r>
          </a:p>
          <a:p>
            <a:pPr>
              <a:lnSpc>
                <a:spcPct val="110000"/>
              </a:lnSpc>
              <a:spcBef>
                <a:spcPts val="600"/>
              </a:spcBef>
            </a:pPr>
            <a:r>
              <a:rPr lang="en-US" dirty="0"/>
              <a:t>If a plan fails to meet these time frames, it must automatically forward the request and case file to the IRE (MAXIMUS) for review, and the request will skip over the first level of appeal (redetermination by the plan). MAXIMUS contact information is available at </a:t>
            </a:r>
            <a:r>
              <a:rPr lang="en-US" u="sng" dirty="0">
                <a:hlinkClick r:id="rId5"/>
              </a:rPr>
              <a:t>Medicarepartdappeals.com</a:t>
            </a:r>
            <a:r>
              <a:rPr lang="en-US" dirty="0"/>
              <a:t>.</a:t>
            </a:r>
          </a:p>
          <a:p>
            <a:pPr defTabSz="820618" eaLnBrk="0" fontAlgn="base" hangingPunct="0">
              <a:lnSpc>
                <a:spcPct val="110000"/>
              </a:lnSpc>
              <a:spcBef>
                <a:spcPts val="600"/>
              </a:spcBef>
              <a:defRPr/>
            </a:pPr>
            <a:endParaRPr lang="en-US" baseline="0" dirty="0"/>
          </a:p>
        </p:txBody>
      </p:sp>
    </p:spTree>
    <p:extLst>
      <p:ext uri="{BB962C8B-B14F-4D97-AF65-F5344CB8AC3E}">
        <p14:creationId xmlns:p14="http://schemas.microsoft.com/office/powerpoint/2010/main" val="131769081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4"/>
          <p:cNvSpPr>
            <a:spLocks noGrp="1" noRot="1" noChangeAspect="1" noChangeArrowheads="1" noTextEdit="1"/>
          </p:cNvSpPr>
          <p:nvPr>
            <p:ph type="sldImg"/>
          </p:nvPr>
        </p:nvSpPr>
        <p:spPr bwMode="auto">
          <a:xfrm>
            <a:off x="668338" y="265113"/>
            <a:ext cx="4181475" cy="3136900"/>
          </a:xfrm>
          <a:noFill/>
          <a:ln>
            <a:solidFill>
              <a:srgbClr val="000000"/>
            </a:solidFill>
            <a:miter lim="800000"/>
            <a:headEnd/>
            <a:tailEnd/>
          </a:ln>
        </p:spPr>
      </p:sp>
      <p:sp>
        <p:nvSpPr>
          <p:cNvPr id="98308" name="Rectangle 5"/>
          <p:cNvSpPr>
            <a:spLocks noGrp="1" noChangeArrowheads="1"/>
          </p:cNvSpPr>
          <p:nvPr>
            <p:ph type="body" idx="1"/>
          </p:nvPr>
        </p:nvSpPr>
        <p:spPr bwMode="auto">
          <a:xfrm>
            <a:off x="639763" y="3584448"/>
            <a:ext cx="5809297" cy="4813649"/>
          </a:xfrm>
          <a:prstGeom prst="rect">
            <a:avLst/>
          </a:prstGeom>
          <a:noFill/>
        </p:spPr>
        <p:txBody>
          <a:bodyPr wrap="square" lIns="91115" tIns="45555" rIns="91115" bIns="45555" numCol="1" anchor="t" anchorCtr="0" compatLnSpc="1">
            <a:prstTxWarp prst="textNoShape">
              <a:avLst/>
            </a:prstTxWarp>
          </a:bodyPr>
          <a:lstStyle/>
          <a:p>
            <a:pPr>
              <a:spcBef>
                <a:spcPts val="606"/>
              </a:spcBef>
            </a:pPr>
            <a:r>
              <a:rPr lang="en-US" dirty="0"/>
              <a:t>A plan must grant a formulary “exception” (which is a type of coverage determination) when it determines that none of the formulary alternatives for treatment of the same condition would be as effective for the enrollee as the non-formulary drug and/or the drug would have an adverse effect. A plan must grant an exception to a coverage rule when it determines the coverage rule has been, or is likely to be, ineffective in treating the enrollee’s condition, or has caused, or is likely to cause, harm to the enrollee.</a:t>
            </a:r>
          </a:p>
          <a:p>
            <a:pPr>
              <a:spcBef>
                <a:spcPts val="571"/>
              </a:spcBef>
            </a:pPr>
            <a:endParaRPr lang="en-US" dirty="0"/>
          </a:p>
        </p:txBody>
      </p:sp>
    </p:spTree>
    <p:extLst>
      <p:ext uri="{BB962C8B-B14F-4D97-AF65-F5344CB8AC3E}">
        <p14:creationId xmlns:p14="http://schemas.microsoft.com/office/powerpoint/2010/main" val="356862710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2"/>
          <p:cNvSpPr>
            <a:spLocks noGrp="1" noRot="1" noChangeAspect="1" noChangeArrowheads="1" noTextEdit="1"/>
          </p:cNvSpPr>
          <p:nvPr>
            <p:ph type="sldImg"/>
          </p:nvPr>
        </p:nvSpPr>
        <p:spPr bwMode="auto">
          <a:xfrm>
            <a:off x="671513" y="261938"/>
            <a:ext cx="4181475" cy="3136900"/>
          </a:xfrm>
          <a:noFill/>
          <a:ln>
            <a:solidFill>
              <a:srgbClr val="000000"/>
            </a:solidFill>
            <a:miter lim="800000"/>
            <a:headEnd/>
            <a:tailEnd/>
          </a:ln>
        </p:spPr>
      </p:sp>
      <p:sp>
        <p:nvSpPr>
          <p:cNvPr id="159748" name="Rectangle 3"/>
          <p:cNvSpPr>
            <a:spLocks noGrp="1" noChangeArrowheads="1"/>
          </p:cNvSpPr>
          <p:nvPr>
            <p:ph type="body" idx="1"/>
          </p:nvPr>
        </p:nvSpPr>
        <p:spPr bwMode="auto">
          <a:xfrm>
            <a:off x="656527" y="3566160"/>
            <a:ext cx="5634545" cy="4912674"/>
          </a:xfrm>
          <a:prstGeom prst="rect">
            <a:avLst/>
          </a:prstGeom>
        </p:spPr>
        <p:txBody>
          <a:bodyPr wrap="square" numCol="1" anchor="t" anchorCtr="0" compatLnSpc="1">
            <a:prstTxWarp prst="textNoShape">
              <a:avLst/>
            </a:prstTxWarp>
          </a:bodyPr>
          <a:lstStyle/>
          <a:p>
            <a:r>
              <a:rPr lang="en-US" dirty="0"/>
              <a:t>If you disagree with your Medicare drug plan’s coverage determination or exception decision, you have the right to appeal the decision. Your plan’s written decision will explain how you may file an appeal. Read this decision carefully and call your plan if you have questions. Most appeals must be requested within 60 days of the coverage determination or denial of an exception. However, this time frame</a:t>
            </a:r>
            <a:r>
              <a:rPr lang="en-US" baseline="0" dirty="0"/>
              <a:t> may be extended for good cause (a</a:t>
            </a:r>
            <a:r>
              <a:rPr lang="en-US" dirty="0"/>
              <a:t> circumstance that kept you from making the request on time or whether any actions by the plan may have misled you). For more information on good cause, visit </a:t>
            </a:r>
            <a:r>
              <a:rPr lang="en-US" u="sng" dirty="0">
                <a:hlinkClick r:id="rId3"/>
              </a:rPr>
              <a:t>CMS.gov/Medicare/Appeals-and-Grievances/MedPrescriptDrugApplGriev/index.html</a:t>
            </a:r>
            <a:r>
              <a:rPr lang="en-US" u="none" dirty="0"/>
              <a:t>.</a:t>
            </a:r>
            <a:endParaRPr lang="en-US" dirty="0"/>
          </a:p>
          <a:p>
            <a:pPr>
              <a:spcBef>
                <a:spcPts val="607"/>
              </a:spcBef>
              <a:defRPr/>
            </a:pPr>
            <a:r>
              <a:rPr lang="en-US" dirty="0"/>
              <a:t>In general, you must make your appeal requests in writing. However, plans must accept verbal expedited (fast) redetermination requests. In addition, plans may choose to accept verbal standard redetermination requests. Check your plan materials or contact your plan to see if you can make verbal standard redetermination requests.</a:t>
            </a:r>
          </a:p>
          <a:p>
            <a:pPr>
              <a:spcBef>
                <a:spcPts val="607"/>
              </a:spcBef>
            </a:pPr>
            <a:r>
              <a:rPr lang="en-US" dirty="0"/>
              <a:t>You or your appointed representative</a:t>
            </a:r>
            <a:r>
              <a:rPr lang="en-US" baseline="0" dirty="0"/>
              <a:t> </a:t>
            </a:r>
            <a:r>
              <a:rPr lang="en-US" dirty="0"/>
              <a:t>may ask for any level of appeal (</a:t>
            </a:r>
            <a:r>
              <a:rPr lang="en-US" dirty="0">
                <a:hlinkClick r:id="rId4"/>
              </a:rPr>
              <a:t>CMS.gov/Medicare/Prescription-Drug-Coverage/PrescriptionDrugCovGenIn/downloads/ModelCoverageDeterminationRequestForm.pdf</a:t>
            </a:r>
            <a:r>
              <a:rPr lang="en-US" dirty="0"/>
              <a:t>). Your doctor or other prescriber can only ask for a redetermination or IRE reconsideration (level 1 or 2 appeal) on your behalf without being your appointed representative. </a:t>
            </a:r>
          </a:p>
          <a:p>
            <a:pPr defTabSz="867475" eaLnBrk="0" fontAlgn="base" hangingPunct="0">
              <a:spcBef>
                <a:spcPts val="607"/>
              </a:spcBef>
              <a:defRPr/>
            </a:pPr>
            <a:endParaRPr lang="en-US" i="1" dirty="0"/>
          </a:p>
        </p:txBody>
      </p:sp>
    </p:spTree>
    <p:extLst>
      <p:ext uri="{BB962C8B-B14F-4D97-AF65-F5344CB8AC3E}">
        <p14:creationId xmlns:p14="http://schemas.microsoft.com/office/powerpoint/2010/main" val="298452821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descr="Diagram information included in speakers' notes."/>
          <p:cNvSpPr>
            <a:spLocks noGrp="1" noRot="1" noChangeAspect="1" noTextEdit="1"/>
          </p:cNvSpPr>
          <p:nvPr>
            <p:ph type="sldImg"/>
          </p:nvPr>
        </p:nvSpPr>
        <p:spPr bwMode="auto">
          <a:xfrm>
            <a:off x="669925" y="263525"/>
            <a:ext cx="4181475" cy="3136900"/>
          </a:xfrm>
          <a:noFill/>
          <a:ln>
            <a:solidFill>
              <a:srgbClr val="000000"/>
            </a:solidFill>
            <a:miter lim="800000"/>
            <a:headEnd/>
            <a:tailEnd/>
          </a:ln>
        </p:spPr>
      </p:sp>
      <p:sp>
        <p:nvSpPr>
          <p:cNvPr id="101379" name="Notes Placeholder 2"/>
          <p:cNvSpPr>
            <a:spLocks noGrp="1"/>
          </p:cNvSpPr>
          <p:nvPr>
            <p:ph type="body" idx="1"/>
          </p:nvPr>
        </p:nvSpPr>
        <p:spPr bwMode="auto">
          <a:xfrm>
            <a:off x="646367" y="3694177"/>
            <a:ext cx="5973889" cy="5145023"/>
          </a:xfrm>
          <a:prstGeom prst="rect">
            <a:avLst/>
          </a:prstGeom>
          <a:noFill/>
        </p:spPr>
        <p:txBody>
          <a:bodyPr wrap="square" numCol="1" anchor="t" anchorCtr="0" compatLnSpc="1">
            <a:prstTxWarp prst="textNoShape">
              <a:avLst/>
            </a:prstTxWarp>
            <a:normAutofit lnSpcReduction="10000"/>
          </a:bodyPr>
          <a:lstStyle/>
          <a:p>
            <a:pPr>
              <a:spcBef>
                <a:spcPts val="606"/>
              </a:spcBef>
            </a:pPr>
            <a:r>
              <a:rPr lang="en-US" sz="1100" dirty="0"/>
              <a:t>If you get an unfavorable initial decision, you have the right to appeal the decision. </a:t>
            </a:r>
          </a:p>
          <a:p>
            <a:pPr>
              <a:spcBef>
                <a:spcPts val="606"/>
              </a:spcBef>
            </a:pPr>
            <a:r>
              <a:rPr lang="en-US" sz="1100" dirty="0"/>
              <a:t>There are 5 levels of appeal:</a:t>
            </a:r>
          </a:p>
          <a:p>
            <a:pPr marL="114300" lvl="1" indent="-114300">
              <a:spcBef>
                <a:spcPts val="611"/>
              </a:spcBef>
              <a:buFont typeface="Wingdings" panose="05000000000000000000" pitchFamily="2" charset="2"/>
              <a:buChar char="§"/>
            </a:pPr>
            <a:r>
              <a:rPr lang="en-US" sz="1100" b="1" dirty="0"/>
              <a:t>Level 1:</a:t>
            </a:r>
            <a:r>
              <a:rPr lang="en-US" sz="1100" dirty="0"/>
              <a:t> </a:t>
            </a:r>
            <a:r>
              <a:rPr lang="en-US" sz="1100" b="1" dirty="0"/>
              <a:t>Redetermination from your plan. </a:t>
            </a:r>
            <a:r>
              <a:rPr lang="en-US" sz="1100" dirty="0"/>
              <a:t>If you disagree with your plan’s initial denial (coverage determination) or a coverage limitation under the plan’s drug management program, you can request a redetermination. You must request the redetermination within 60 days from the date of the coverage determination. If you disagree with the plan’s redetermination decision, you can request a reconsideration by an IRE, which is level 2, within 60 days from the date of the redetermination decision. </a:t>
            </a:r>
          </a:p>
          <a:p>
            <a:pPr marL="114300" lvl="1" indent="-114300">
              <a:spcBef>
                <a:spcPts val="611"/>
              </a:spcBef>
              <a:buFont typeface="Wingdings" panose="05000000000000000000" pitchFamily="2" charset="2"/>
              <a:buChar char="§"/>
            </a:pPr>
            <a:r>
              <a:rPr lang="en-US" sz="1100" b="1" dirty="0"/>
              <a:t>Level 2: Reconsideration by an IRE. </a:t>
            </a:r>
            <a:r>
              <a:rPr lang="en-US" sz="1100" dirty="0"/>
              <a:t>If you disagree with the IRE’s decision, you have 60 days after you get the IRE’s decision to request an ALJ hearing, which is level 3. </a:t>
            </a:r>
          </a:p>
          <a:p>
            <a:pPr marL="114300" lvl="1" indent="-114300">
              <a:spcBef>
                <a:spcPts val="611"/>
              </a:spcBef>
              <a:buFont typeface="Wingdings" panose="05000000000000000000" pitchFamily="2" charset="2"/>
              <a:buChar char="§"/>
            </a:pPr>
            <a:r>
              <a:rPr lang="en-US" sz="1100" b="1" dirty="0"/>
              <a:t>Level 3: Decision by OMHA. </a:t>
            </a:r>
            <a:r>
              <a:rPr lang="en-US" sz="1100" dirty="0"/>
              <a:t>The amount of your claim must meet a minimum dollar amount,</a:t>
            </a:r>
            <a:r>
              <a:rPr lang="en-US" sz="1100" baseline="0" dirty="0"/>
              <a:t> </a:t>
            </a:r>
            <a:r>
              <a:rPr lang="en-US" sz="1100" dirty="0"/>
              <a:t>which may change yearly. The</a:t>
            </a:r>
            <a:r>
              <a:rPr lang="en-US" sz="1100" baseline="0" dirty="0"/>
              <a:t> amount for 2019 is </a:t>
            </a:r>
            <a:r>
              <a:rPr lang="en-US" sz="1100" dirty="0"/>
              <a:t>$160.</a:t>
            </a:r>
            <a:r>
              <a:rPr lang="en-US" sz="1100" baseline="0" dirty="0"/>
              <a:t> If you disagree with OMHA’s decision, you have 60 days after you get OMHA’s decision to request a review by the </a:t>
            </a:r>
            <a:r>
              <a:rPr lang="en-US" sz="1100" dirty="0"/>
              <a:t>Appeals Council, which is level 4.</a:t>
            </a:r>
          </a:p>
          <a:p>
            <a:pPr marL="114300" lvl="1" indent="-114300">
              <a:spcBef>
                <a:spcPts val="611"/>
              </a:spcBef>
              <a:buFont typeface="Wingdings" panose="05000000000000000000" pitchFamily="2" charset="2"/>
              <a:buChar char="§"/>
            </a:pPr>
            <a:r>
              <a:rPr lang="en-US" sz="1100" b="1" dirty="0"/>
              <a:t>Level 4: Review by the Appeals Council. </a:t>
            </a:r>
            <a:r>
              <a:rPr lang="en-US" sz="1100" dirty="0"/>
              <a:t>You can request that the Appeals Council review your case, regardless of the dollar amount of your case. If you disagree with the Appeals Council’s decision, you have 60 days after you get the Appeals Council’s decision to request judicial review by a Federal District Court, which is level 5.</a:t>
            </a:r>
            <a:endParaRPr lang="en-US" sz="1100" strike="sngStrike" dirty="0"/>
          </a:p>
          <a:p>
            <a:pPr marL="114300" lvl="1" indent="-114300">
              <a:spcBef>
                <a:spcPts val="611"/>
              </a:spcBef>
              <a:buFont typeface="Wingdings" panose="05000000000000000000" pitchFamily="2" charset="2"/>
              <a:buChar char="§"/>
            </a:pPr>
            <a:r>
              <a:rPr lang="en-US" sz="1100" b="1" dirty="0"/>
              <a:t>Level 5: Judicial review by a Federal District Court. </a:t>
            </a:r>
            <a:r>
              <a:rPr lang="en-US" sz="1100" dirty="0"/>
              <a:t>To get a review, the amount of your case must meet a minimum dollar amount. For 2019, the minimum dollar amount is $1,630 (may be able to combine claims to meet this dollar amount). </a:t>
            </a:r>
          </a:p>
          <a:p>
            <a:pPr>
              <a:spcBef>
                <a:spcPts val="606"/>
              </a:spcBef>
            </a:pPr>
            <a:r>
              <a:rPr lang="en-US" sz="1100" b="1" dirty="0"/>
              <a:t>Important: </a:t>
            </a:r>
            <a:r>
              <a:rPr lang="en-US" sz="1100" dirty="0"/>
              <a:t>The Part D late enrollment penalty reconsideration process is unrelated to the appeals process flowchart—the appeals flowchart relates to benefit appeals. There’s only one level of independent review for late enrollment penalty disputes. For more information, contact your Medicare plan or your State Health Insurance Assistance Program (SHIP) at </a:t>
            </a:r>
            <a:r>
              <a:rPr lang="en-US" sz="1100" dirty="0">
                <a:hlinkClick r:id="rId3"/>
              </a:rPr>
              <a:t>shiptacenter.org</a:t>
            </a:r>
            <a:r>
              <a:rPr lang="en-US" sz="1100" dirty="0"/>
              <a:t>. </a:t>
            </a:r>
            <a:endParaRPr lang="en-US" sz="1100" baseline="0" dirty="0"/>
          </a:p>
          <a:p>
            <a:pPr marL="0" marR="0" indent="0" algn="l" defTabSz="914400" rtl="0" eaLnBrk="1" fontAlgn="auto" latinLnBrk="0" hangingPunct="1">
              <a:lnSpc>
                <a:spcPct val="100000"/>
              </a:lnSpc>
              <a:spcBef>
                <a:spcPts val="606"/>
              </a:spcBef>
              <a:spcAft>
                <a:spcPts val="0"/>
              </a:spcAft>
              <a:buClrTx/>
              <a:buSzTx/>
              <a:buFontTx/>
              <a:buNone/>
              <a:tabLst/>
              <a:defRPr/>
            </a:pPr>
            <a:r>
              <a:rPr lang="en-US" sz="1100" b="1" dirty="0"/>
              <a:t>Note: </a:t>
            </a:r>
            <a:r>
              <a:rPr lang="en-US" sz="1100" dirty="0"/>
              <a:t>For a full-size copy of the Part D (Drug) appeals process flowchart, visit </a:t>
            </a:r>
            <a:r>
              <a:rPr lang="en-US" sz="1100" u="sng" kern="1200" dirty="0">
                <a:solidFill>
                  <a:schemeClr val="tx1"/>
                </a:solidFill>
                <a:effectLst/>
                <a:hlinkClick r:id="rId4"/>
              </a:rPr>
              <a:t>CMS.gov/Medicare/Appeals-and-Grievances/MedPrescriptDrugApplGriev/Downloads/Flowchart-Medicare-Part-D.pdf</a:t>
            </a:r>
            <a:r>
              <a:rPr lang="en-US" sz="1100" dirty="0"/>
              <a:t>. </a:t>
            </a:r>
          </a:p>
        </p:txBody>
      </p:sp>
    </p:spTree>
    <p:extLst>
      <p:ext uri="{BB962C8B-B14F-4D97-AF65-F5344CB8AC3E}">
        <p14:creationId xmlns:p14="http://schemas.microsoft.com/office/powerpoint/2010/main" val="4154693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9925" y="261938"/>
            <a:ext cx="4181475" cy="3136900"/>
          </a:xfrm>
        </p:spPr>
      </p:sp>
      <p:sp>
        <p:nvSpPr>
          <p:cNvPr id="3" name="Notes Placeholder 2"/>
          <p:cNvSpPr>
            <a:spLocks noGrp="1"/>
          </p:cNvSpPr>
          <p:nvPr>
            <p:ph type="body" idx="1"/>
          </p:nvPr>
        </p:nvSpPr>
        <p:spPr>
          <a:xfrm>
            <a:off x="701039" y="3675888"/>
            <a:ext cx="5608320" cy="5107432"/>
          </a:xfrm>
          <a:prstGeom prst="rect">
            <a:avLst/>
          </a:prstGeom>
        </p:spPr>
        <p:txBody>
          <a:bodyPr>
            <a:normAutofit/>
          </a:bodyPr>
          <a:lstStyle/>
          <a:p>
            <a:pPr marL="182180" indent="-182180" defTabSz="902674">
              <a:lnSpc>
                <a:spcPct val="110000"/>
              </a:lnSpc>
              <a:spcBef>
                <a:spcPts val="600"/>
              </a:spcBef>
              <a:defRPr/>
            </a:pPr>
            <a:r>
              <a:rPr lang="en-US" b="1" dirty="0">
                <a:latin typeface="Calibri" panose="020F0502020204030204" pitchFamily="34" charset="0"/>
                <a:cs typeface="Calibri" panose="020F0502020204030204" pitchFamily="34" charset="0"/>
              </a:rPr>
              <a:t>Check Your Knowledge</a:t>
            </a:r>
            <a:r>
              <a:rPr lang="en-US" b="1" dirty="0">
                <a:latin typeface="Calibri" panose="020F0502020204030204" pitchFamily="34" charset="0"/>
              </a:rPr>
              <a:t>—</a:t>
            </a:r>
            <a:r>
              <a:rPr lang="en-US" b="1" dirty="0">
                <a:latin typeface="Calibri" panose="020F0502020204030204" pitchFamily="34" charset="0"/>
                <a:cs typeface="Calibri" panose="020F0502020204030204" pitchFamily="34" charset="0"/>
              </a:rPr>
              <a:t>Question 9</a:t>
            </a:r>
          </a:p>
          <a:p>
            <a:pPr>
              <a:lnSpc>
                <a:spcPct val="110000"/>
              </a:lnSpc>
            </a:pPr>
            <a:r>
              <a:rPr lang="en-US" dirty="0"/>
              <a:t>If you’re in the hospital, you should get the “An Important Message from Medicare about Your Rights” notice within 4 days.</a:t>
            </a:r>
          </a:p>
          <a:p>
            <a:pPr marL="184926" indent="-184926">
              <a:lnSpc>
                <a:spcPct val="110000"/>
              </a:lnSpc>
              <a:spcBef>
                <a:spcPts val="600"/>
              </a:spcBef>
              <a:buFont typeface="+mj-lt"/>
              <a:buAutoNum type="alphaLcPeriod"/>
            </a:pPr>
            <a:r>
              <a:rPr lang="en-US" dirty="0">
                <a:latin typeface="Calibri" panose="020F0502020204030204" pitchFamily="34" charset="0"/>
                <a:cs typeface="Calibri" panose="020F0502020204030204" pitchFamily="34" charset="0"/>
              </a:rPr>
              <a:t>True</a:t>
            </a:r>
          </a:p>
          <a:p>
            <a:pPr marL="184926" indent="-184926">
              <a:lnSpc>
                <a:spcPct val="110000"/>
              </a:lnSpc>
              <a:spcBef>
                <a:spcPts val="600"/>
              </a:spcBef>
              <a:buFont typeface="+mj-lt"/>
              <a:buAutoNum type="alphaLcPeriod"/>
            </a:pPr>
            <a:r>
              <a:rPr lang="en-US" dirty="0">
                <a:latin typeface="Calibri" panose="020F0502020204030204" pitchFamily="34" charset="0"/>
                <a:cs typeface="Calibri" panose="020F0502020204030204" pitchFamily="34" charset="0"/>
              </a:rPr>
              <a:t>False</a:t>
            </a:r>
          </a:p>
          <a:p>
            <a:pPr defTabSz="902674">
              <a:lnSpc>
                <a:spcPct val="110000"/>
              </a:lnSpc>
              <a:spcBef>
                <a:spcPts val="600"/>
              </a:spcBef>
              <a:defRPr/>
            </a:pPr>
            <a:r>
              <a:rPr lang="en-US" b="1" dirty="0">
                <a:latin typeface="Calibri" panose="020F0502020204030204" pitchFamily="34" charset="0"/>
              </a:rPr>
              <a:t>ANSWER: b. False</a:t>
            </a:r>
          </a:p>
          <a:p>
            <a:pPr indent="4763"/>
            <a:r>
              <a:rPr lang="en-US" dirty="0"/>
              <a:t>You have the right to an expedited appeal if you think you’re being discharged too soon from your Medicare-covered inpatient hospital stay</a:t>
            </a:r>
          </a:p>
          <a:p>
            <a:pPr indent="4763"/>
            <a:r>
              <a:rPr lang="en-US" dirty="0"/>
              <a:t>Within 2 days of your inpatient hospital admission, you should get the “An Important Message from Medicare about Your Rights” notice which will include BFCC-QIO contact information and an explanation of your rights.</a:t>
            </a:r>
          </a:p>
        </p:txBody>
      </p:sp>
    </p:spTree>
    <p:extLst>
      <p:ext uri="{BB962C8B-B14F-4D97-AF65-F5344CB8AC3E}">
        <p14:creationId xmlns:p14="http://schemas.microsoft.com/office/powerpoint/2010/main" val="207512687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pPr>
              <a:spcBef>
                <a:spcPts val="621"/>
              </a:spcBef>
            </a:pPr>
            <a:r>
              <a:rPr lang="en-US" dirty="0"/>
              <a:t>Lesson 8 provides an overview of Medicare when you have other coverage. Sometimes if you have other coverage, Medicare pays first (primary), it may pay second (secondary), and sometimes it may not pay at all.</a:t>
            </a:r>
          </a:p>
          <a:p>
            <a:pPr marL="0" marR="0" lvl="0" indent="0" algn="l" defTabSz="914400" rtl="0" eaLnBrk="1" fontAlgn="auto" latinLnBrk="0" hangingPunct="1">
              <a:lnSpc>
                <a:spcPct val="100000"/>
              </a:lnSpc>
              <a:spcBef>
                <a:spcPts val="621"/>
              </a:spcBef>
              <a:spcAft>
                <a:spcPts val="0"/>
              </a:spcAft>
              <a:buClrTx/>
              <a:buSzTx/>
              <a:buFontTx/>
              <a:buNone/>
              <a:tabLst/>
              <a:defRPr/>
            </a:pPr>
            <a:r>
              <a:rPr lang="en-US" dirty="0"/>
              <a:t>For more detailed information view National Training Program module 5, “Coordination of Benefits,” at </a:t>
            </a:r>
            <a:r>
              <a:rPr lang="en-US" sz="1200" u="sng" kern="1200" dirty="0">
                <a:solidFill>
                  <a:schemeClr val="tx1"/>
                </a:solidFill>
                <a:effectLst/>
                <a:latin typeface="+mn-lt"/>
                <a:ea typeface="+mn-ea"/>
                <a:cs typeface="+mn-cs"/>
                <a:hlinkClick r:id="rId3"/>
              </a:rPr>
              <a:t>https://cmsnationaltrainingprogram.cms.gov/sites/default/files/shared/2019_Mod%205_CoordinationofBenefits_v6_508_FINAL.pptx</a:t>
            </a:r>
            <a:r>
              <a:rPr lang="en-US" dirty="0"/>
              <a:t>. </a:t>
            </a:r>
          </a:p>
          <a:p>
            <a:pPr marL="0" marR="0" lvl="0" indent="0" algn="l" defTabSz="914400" rtl="0" eaLnBrk="1" fontAlgn="auto" latinLnBrk="0" hangingPunct="1">
              <a:lnSpc>
                <a:spcPct val="100000"/>
              </a:lnSpc>
              <a:spcBef>
                <a:spcPts val="621"/>
              </a:spcBef>
              <a:spcAft>
                <a:spcPts val="0"/>
              </a:spcAft>
              <a:buClrTx/>
              <a:buSzTx/>
              <a:buFontTx/>
              <a:buNone/>
              <a:tabLst/>
              <a:defRPr/>
            </a:pPr>
            <a:r>
              <a:rPr lang="en-US" dirty="0"/>
              <a:t>You may also download, view or print CMS Product No. 02179, “Your Guide to Who Pays First,” at </a:t>
            </a:r>
            <a:r>
              <a:rPr lang="en-US" dirty="0">
                <a:hlinkClick r:id="rId4"/>
              </a:rPr>
              <a:t>Medicare.gov/Pubs/pdf/02179-Medicare-Coordination-Benefits-Payer.pdf</a:t>
            </a:r>
            <a:r>
              <a:rPr lang="en-US" dirty="0"/>
              <a:t>. </a:t>
            </a:r>
          </a:p>
        </p:txBody>
      </p:sp>
    </p:spTree>
    <p:extLst>
      <p:ext uri="{BB962C8B-B14F-4D97-AF65-F5344CB8AC3E}">
        <p14:creationId xmlns:p14="http://schemas.microsoft.com/office/powerpoint/2010/main" val="353987632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1" y="3544661"/>
            <a:ext cx="5607050" cy="4713968"/>
          </a:xfrm>
        </p:spPr>
        <p:txBody>
          <a:bodyPr/>
          <a:lstStyle/>
          <a:p>
            <a:r>
              <a:rPr lang="en-US" dirty="0"/>
              <a:t>Here are some important facts to remember about how other insurance works with Medicare-covered services: </a:t>
            </a:r>
          </a:p>
          <a:p>
            <a:pPr marL="171450" indent="-171450">
              <a:buFont typeface="Wingdings" panose="05000000000000000000" pitchFamily="2" charset="2"/>
              <a:buChar char="§"/>
            </a:pPr>
            <a:r>
              <a:rPr lang="en-US" dirty="0"/>
              <a:t>The insurance that pays first (primary payer) pays up to the limits of its coverage. </a:t>
            </a:r>
          </a:p>
          <a:p>
            <a:pPr marL="171450" indent="-171450">
              <a:buFont typeface="Wingdings" panose="05000000000000000000" pitchFamily="2" charset="2"/>
              <a:buChar char="§"/>
            </a:pPr>
            <a:r>
              <a:rPr lang="en-US" dirty="0"/>
              <a:t>The insurance that pays second (secondary payer) only pays if there are costs the primary insurer didn’t cover. </a:t>
            </a:r>
          </a:p>
          <a:p>
            <a:pPr marL="171450" indent="-171450">
              <a:buFont typeface="Wingdings" panose="05000000000000000000" pitchFamily="2" charset="2"/>
              <a:buChar char="§"/>
            </a:pPr>
            <a:r>
              <a:rPr lang="en-US" dirty="0"/>
              <a:t>The secondary payer (which may be Medicare) might not pay all of the uncovered costs. </a:t>
            </a:r>
          </a:p>
          <a:p>
            <a:r>
              <a:rPr lang="en-US" dirty="0"/>
              <a:t>If your employer insurance is the secondary payer, you might need to enroll in Part B before your insurance will pay. </a:t>
            </a:r>
          </a:p>
        </p:txBody>
      </p:sp>
    </p:spTree>
    <p:extLst>
      <p:ext uri="{BB962C8B-B14F-4D97-AF65-F5344CB8AC3E}">
        <p14:creationId xmlns:p14="http://schemas.microsoft.com/office/powerpoint/2010/main" val="253666241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674" y="3660775"/>
            <a:ext cx="5916839" cy="4406900"/>
          </a:xfrm>
        </p:spPr>
        <p:txBody>
          <a:bodyPr/>
          <a:lstStyle/>
          <a:p>
            <a:r>
              <a:rPr lang="en-US" dirty="0"/>
              <a:t>If you have retiree insurance (insurance from your or your spouse’s former employment), Medicare pays first.</a:t>
            </a:r>
          </a:p>
          <a:p>
            <a:r>
              <a:rPr lang="en-US" dirty="0"/>
              <a:t>If you are 65 or older, have group health plan (GHP) coverage based on your or your spouse’s current employment and the employer has 20 or more employees, your GHP pays first. However, if your employer has fewer than 20 employees, Medicare pays first.</a:t>
            </a:r>
          </a:p>
          <a:p>
            <a:r>
              <a:rPr lang="en-US" dirty="0"/>
              <a:t>If you are under 65 and have a disability, have GHP coverage based on your or a family member’s current employment, and the employer has 100 or more employees, your GHP pays first. However, if the employer has fewer than 100 employees, Medicare pays first.</a:t>
            </a:r>
          </a:p>
          <a:p>
            <a:pPr marL="1089025" indent="-285750">
              <a:buFont typeface="Arial" panose="020B0604020202020204" pitchFamily="34" charset="0"/>
              <a:buChar char="•"/>
            </a:pPr>
            <a:endParaRPr lang="en-US" sz="500" dirty="0"/>
          </a:p>
          <a:p>
            <a:r>
              <a:rPr lang="en-US" dirty="0"/>
              <a:t>If you have Medicare because of End-Stage Renal Disease (ESRD), your GHP pay first for the first 30 months (coordination period) after you become eligible to enroll in Medicare. After the coordination period, Medicare pays first.</a:t>
            </a:r>
          </a:p>
          <a:p>
            <a:r>
              <a:rPr lang="en-US" dirty="0"/>
              <a:t>If you have Medicaid, Medicare pays first. </a:t>
            </a:r>
          </a:p>
          <a:p>
            <a:r>
              <a:rPr lang="en-US" dirty="0"/>
              <a:t>For more information, visit </a:t>
            </a:r>
            <a:r>
              <a:rPr lang="en-US" dirty="0">
                <a:hlinkClick r:id="rId3"/>
              </a:rPr>
              <a:t>Medicare.gov/Pubs/pdf/02179-medicare-coordination-benefits-payer.pdf</a:t>
            </a:r>
            <a:r>
              <a:rPr lang="en-US" dirty="0"/>
              <a:t> to view the booklet “Medicare &amp; Other Health Benefits: Your Guide to Who Pays First.” You can also call 1‑800‑MEDICARE (1-800-633-4227) for more information. TTY users can call 1-877-486-2048. </a:t>
            </a:r>
          </a:p>
          <a:p>
            <a:r>
              <a:rPr lang="en-US" dirty="0"/>
              <a:t>If you have other insurance or changes to your insurance, you need to let Medicare know by calling Medicare’s Benefits Coordination &amp; Recovery Center (BCRC) at 1‑855‑798‑2627. TTY users can call 1‑855‑797‑2627. </a:t>
            </a:r>
          </a:p>
        </p:txBody>
      </p:sp>
    </p:spTree>
    <p:extLst>
      <p:ext uri="{BB962C8B-B14F-4D97-AF65-F5344CB8AC3E}">
        <p14:creationId xmlns:p14="http://schemas.microsoft.com/office/powerpoint/2010/main" val="418141009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pPr>
              <a:spcBef>
                <a:spcPts val="621"/>
              </a:spcBef>
            </a:pPr>
            <a:r>
              <a:rPr lang="en-US" dirty="0">
                <a:solidFill>
                  <a:prstClr val="black"/>
                </a:solidFill>
              </a:rPr>
              <a:t>It’s against the law for someone who knows that you have Medicare to sell you a Marketplace plan. This is true even if you have only Part A or only Part B. The exception is a Marketplace plan through your employer (sold through the Small Business Health Options Program (called (SHOP)) if you're an active worker or a dependent of an active worker. </a:t>
            </a:r>
          </a:p>
          <a:p>
            <a:pPr>
              <a:spcBef>
                <a:spcPts val="621"/>
              </a:spcBef>
            </a:pPr>
            <a:r>
              <a:rPr lang="en-US" dirty="0">
                <a:solidFill>
                  <a:prstClr val="black"/>
                </a:solidFill>
              </a:rPr>
              <a:t>SHOP coverage may pay first, before Medicare. If you delay enrollment because you have employer coverage through SHOP, you won’t have a late enrollment penalty if you enroll anytime you have SHOP Marketplace coverage, or within 8 months of losing that coverage (if employer has 20 or more employees). This doesn’t include COBRA (</a:t>
            </a:r>
            <a:r>
              <a:rPr lang="en-US" dirty="0"/>
              <a:t>Consolidated Omnibus Budget Reconciliation Act) </a:t>
            </a:r>
            <a:r>
              <a:rPr lang="en-US" dirty="0">
                <a:solidFill>
                  <a:prstClr val="black"/>
                </a:solidFill>
              </a:rPr>
              <a:t>coverage.</a:t>
            </a:r>
          </a:p>
          <a:p>
            <a:pPr>
              <a:spcBef>
                <a:spcPts val="621"/>
              </a:spcBef>
            </a:pPr>
            <a:r>
              <a:rPr lang="en-US" dirty="0">
                <a:solidFill>
                  <a:prstClr val="black"/>
                </a:solidFill>
              </a:rPr>
              <a:t>SHOP plans are available</a:t>
            </a:r>
            <a:r>
              <a:rPr lang="en-US" baseline="0" dirty="0">
                <a:solidFill>
                  <a:prstClr val="black"/>
                </a:solidFill>
              </a:rPr>
              <a:t> </a:t>
            </a:r>
            <a:r>
              <a:rPr lang="en-US" dirty="0">
                <a:solidFill>
                  <a:prstClr val="black"/>
                </a:solidFill>
              </a:rPr>
              <a:t>through issuers, agents, and brokers. They won’t be available through </a:t>
            </a:r>
            <a:r>
              <a:rPr lang="en-US" dirty="0">
                <a:solidFill>
                  <a:prstClr val="black"/>
                </a:solidFill>
                <a:hlinkClick r:id="rId3"/>
              </a:rPr>
              <a:t>Healthcare.gov</a:t>
            </a:r>
            <a:r>
              <a:rPr lang="en-US" dirty="0">
                <a:solidFill>
                  <a:prstClr val="black"/>
                </a:solidFill>
              </a:rPr>
              <a:t>. </a:t>
            </a:r>
            <a:endParaRPr lang="en-US" dirty="0"/>
          </a:p>
        </p:txBody>
      </p:sp>
    </p:spTree>
    <p:extLst>
      <p:ext uri="{BB962C8B-B14F-4D97-AF65-F5344CB8AC3E}">
        <p14:creationId xmlns:p14="http://schemas.microsoft.com/office/powerpoint/2010/main" val="591464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5613" y="103188"/>
            <a:ext cx="4391025" cy="3292475"/>
          </a:xfrm>
        </p:spPr>
      </p:sp>
      <p:sp>
        <p:nvSpPr>
          <p:cNvPr id="3" name="Notes Placeholder 2"/>
          <p:cNvSpPr>
            <a:spLocks noGrp="1"/>
          </p:cNvSpPr>
          <p:nvPr>
            <p:ph type="body" idx="1"/>
          </p:nvPr>
        </p:nvSpPr>
        <p:spPr>
          <a:xfrm>
            <a:off x="493776" y="3776248"/>
            <a:ext cx="6035040" cy="5093431"/>
          </a:xfrm>
          <a:prstGeom prst="rect">
            <a:avLst/>
          </a:prstGeom>
        </p:spPr>
        <p:txBody>
          <a:bodyPr/>
          <a:lstStyle/>
          <a:p>
            <a:pPr marL="0" indent="0">
              <a:buFont typeface="Wingdings" panose="05000000000000000000" pitchFamily="2" charset="2"/>
              <a:buNone/>
            </a:pPr>
            <a:r>
              <a:rPr lang="en-US" dirty="0"/>
              <a:t>If you don’t enroll on time</a:t>
            </a:r>
          </a:p>
          <a:p>
            <a:pPr marL="171450" indent="-171450">
              <a:buFont typeface="Arial" panose="020B0604020202020204" pitchFamily="34" charset="0"/>
              <a:buChar char="•"/>
            </a:pPr>
            <a:r>
              <a:rPr lang="en-US" dirty="0"/>
              <a:t>You may pay more for coverage (late enrollment penalties) for Part A (if you have to buy it), Part B, and Part D. The Part B and Part D penalties can last as long as you have Part B or Part D. If you’re eligible for Part A (but you have to buy it), and you don't buy it when you're first eligible, your monthly premium may go up 10%. You'll have to pay the higher premium for twice the number of years you could have had Part A, but didn't sign up.</a:t>
            </a:r>
          </a:p>
          <a:p>
            <a:pPr marL="171450" indent="-171450">
              <a:buFont typeface="Arial" panose="020B0604020202020204" pitchFamily="34" charset="0"/>
              <a:buChar char="•"/>
            </a:pPr>
            <a:r>
              <a:rPr lang="en-US" dirty="0"/>
              <a:t>You may have a gap in coverage, or have a delay in coverage for a pre-existing condition.</a:t>
            </a:r>
          </a:p>
          <a:p>
            <a:pPr marL="171450" indent="-171450">
              <a:buFont typeface="Arial" panose="020B0604020202020204" pitchFamily="34" charset="0"/>
              <a:buChar char="•"/>
            </a:pPr>
            <a:r>
              <a:rPr lang="en-US" dirty="0"/>
              <a:t>You might not be able to buy a Medicare Supplement Insurance (Medigap) policy, have to pay more for it, or have a delay in coverage for a pre-existing condition.</a:t>
            </a:r>
          </a:p>
        </p:txBody>
      </p:sp>
    </p:spTree>
    <p:extLst>
      <p:ext uri="{BB962C8B-B14F-4D97-AF65-F5344CB8AC3E}">
        <p14:creationId xmlns:p14="http://schemas.microsoft.com/office/powerpoint/2010/main" val="134651859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52450" y="3544825"/>
            <a:ext cx="6297083" cy="4922900"/>
          </a:xfrm>
          <a:prstGeom prst="rect">
            <a:avLst/>
          </a:prstGeom>
        </p:spPr>
        <p:txBody>
          <a:bodyPr>
            <a:normAutofit lnSpcReduction="10000"/>
          </a:bodyPr>
          <a:lstStyle/>
          <a:p>
            <a:r>
              <a:rPr lang="en-US" sz="1100" dirty="0"/>
              <a:t>If you have coverage through an individual Health Insurance Marketplace plan (not through an employer), you may want to terminate your Marketplace coverage and enroll in Medicare during your Initial Enrollment Period (IEP) to avoid the risk of a delay in future Medicare coverage and the possibility of a Medicare late enrollment penalty. Once you’re considered eligible for Part A, you won’t qualify for help paying your Marketplace plan premiums or other medical costs. No matter how you get Medicare, whether through Original Medicare or an MA Plan (like a Health Maintenance Organization (HM</a:t>
            </a:r>
            <a:r>
              <a:rPr lang="en-US" sz="1100" baseline="0" dirty="0"/>
              <a:t>O) or a Preferred Provider Organization (PPO)), you need to return to the Marketplace and end any subsidies, like premium tax credits or cost-sharing reductions, which are being paid on your behalf. </a:t>
            </a:r>
            <a:r>
              <a:rPr lang="en-US" sz="1100" dirty="0"/>
              <a:t>If you continue to get help paying your Marketplace plan premium after you have Medicare, you might have to pay back the help you got when you file your taxes. Visit </a:t>
            </a:r>
            <a:r>
              <a:rPr lang="en-US" sz="1100" dirty="0">
                <a:hlinkClick r:id="rId3"/>
              </a:rPr>
              <a:t>Healthcare.gov</a:t>
            </a:r>
            <a:r>
              <a:rPr lang="en-US" sz="1100" dirty="0"/>
              <a:t> to connect to the Marketplace in your state and learn more. You can also find out how to terminate your Marketplace plan before your Medicare enrollment begins.</a:t>
            </a:r>
          </a:p>
          <a:p>
            <a:r>
              <a:rPr lang="en-US" sz="1100" dirty="0"/>
              <a:t>Once you’re eligible for Medicare, you’ll have an IEP to sign up. For most people, their 7-month Medicare IEP starts 3 months before their 65</a:t>
            </a:r>
            <a:r>
              <a:rPr lang="en-US" sz="1100" baseline="30000" dirty="0"/>
              <a:t>th</a:t>
            </a:r>
            <a:r>
              <a:rPr lang="en-US" sz="1100" dirty="0"/>
              <a:t> birthday and ends 3 months after their 65</a:t>
            </a:r>
            <a:r>
              <a:rPr lang="en-US" sz="1100" baseline="30000" dirty="0"/>
              <a:t>th</a:t>
            </a:r>
            <a:r>
              <a:rPr lang="en-US" sz="1100" dirty="0"/>
              <a:t> birthday. If you enroll in Medicare after your IEP, you may have to pay a late enrollment penalty for as long as you have Medicare. </a:t>
            </a:r>
          </a:p>
          <a:p>
            <a:r>
              <a:rPr lang="en-US" sz="1100" dirty="0"/>
              <a:t>If you have individual Marketplace coverage and only enroll in Part A during your IEP, you won't be able to enroll in Part B later using the Special Enrollment Period (SEP). </a:t>
            </a:r>
          </a:p>
          <a:p>
            <a:r>
              <a:rPr lang="en-US" sz="1100" b="1" dirty="0"/>
              <a:t>Note</a:t>
            </a:r>
            <a:r>
              <a:rPr lang="en-US" sz="1100" dirty="0"/>
              <a:t>: You may have Medicare and Marketplace coverage concurrently, only if you had your Marketplace coverage before you had Medicare. It’s against the law for someone who knows you have Medicare to sell you a Marketplace plan. There's no coordination of benefits between a Qualified Health Plan (QHP) and Medicare. You need to be aware of this if you decide to remain in a QHP after enrolling in Part A. It isn’t a secondary insurance. Also, drug coverage in a QHP may not be creditable and a penalty may result if you sign up for Part D later. </a:t>
            </a:r>
          </a:p>
          <a:p>
            <a:r>
              <a:rPr lang="en-US" sz="1100" dirty="0"/>
              <a:t>For more information, visit </a:t>
            </a:r>
            <a:r>
              <a:rPr lang="en-US" sz="1100" dirty="0">
                <a:hlinkClick r:id="rId4"/>
              </a:rPr>
              <a:t>Healthcare.gov/medicare/changing-from-marketplace-to-medicare/</a:t>
            </a:r>
            <a:r>
              <a:rPr lang="en-US" sz="1100" dirty="0"/>
              <a:t>. </a:t>
            </a:r>
          </a:p>
          <a:p>
            <a:r>
              <a:rPr lang="en-US" sz="1100" dirty="0"/>
              <a:t>Certain people who had Part A and a Marketplace plan and delayed enrolling in Part B may get to enroll in Part B without a late enrollment penalty through September 30, 2019. For more information, visit </a:t>
            </a:r>
            <a:r>
              <a:rPr lang="en-US" sz="1100" u="sng" dirty="0">
                <a:hlinkClick r:id="rId5"/>
              </a:rPr>
              <a:t>CMS.gov/Medicare/Eligibility-and-Enrollment/Medicare-and-the-Marketplace/Downloads/SHIP_and_Navigators_ER_Fact_Sheet.pdf</a:t>
            </a:r>
            <a:r>
              <a:rPr lang="en-US" sz="1100" u="sng" dirty="0"/>
              <a:t>.</a:t>
            </a:r>
            <a:endParaRPr lang="en-US" sz="1100" dirty="0"/>
          </a:p>
        </p:txBody>
      </p:sp>
      <p:sp>
        <p:nvSpPr>
          <p:cNvPr id="7" name="Slide Image Placeholder 6"/>
          <p:cNvSpPr>
            <a:spLocks noGrp="1" noRot="1" noChangeAspect="1"/>
          </p:cNvSpPr>
          <p:nvPr>
            <p:ph type="sldImg"/>
          </p:nvPr>
        </p:nvSpPr>
        <p:spPr>
          <a:xfrm>
            <a:off x="674688" y="265113"/>
            <a:ext cx="4181475" cy="3136900"/>
          </a:xfrm>
        </p:spPr>
      </p:sp>
    </p:spTree>
    <p:extLst>
      <p:ext uri="{BB962C8B-B14F-4D97-AF65-F5344CB8AC3E}">
        <p14:creationId xmlns:p14="http://schemas.microsoft.com/office/powerpoint/2010/main" val="70365389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5956935" cy="5050196"/>
          </a:xfrm>
          <a:prstGeom prst="rect">
            <a:avLst/>
          </a:prstGeom>
        </p:spPr>
        <p:txBody>
          <a:bodyPr/>
          <a:lstStyle/>
          <a:p>
            <a:r>
              <a:rPr lang="en-US" dirty="0"/>
              <a:t>If you're entitled to Social Security Disability Insurance (SSDI), you may qualify for Medicare. There's a 24-month waiting period before Medicare coverage can start. During this waiting period, you can apply for coverage in the Marketplace. You can find out if you’ll qualify for Medicaid or for premium tax credits that lower your monthly Marketplace plan premium, and cost-sharing reductions that lower your out-of-pocket costs. </a:t>
            </a:r>
          </a:p>
          <a:p>
            <a:r>
              <a:rPr lang="en-US" dirty="0"/>
              <a:t>If you apply for lower costs in the Marketplace, you’ll need to estimate your income for 2018. If you’re getting SSDI benefits and want to find out if you qualify for lower costs on Marketplace coverage, you’ll need to provide information about your Social Security payments, including disability payments. </a:t>
            </a:r>
          </a:p>
          <a:p>
            <a:r>
              <a:rPr lang="en-US" dirty="0"/>
              <a:t>Your Medicare coverage is effective on the 25</a:t>
            </a:r>
            <a:r>
              <a:rPr lang="en-US" baseline="30000" dirty="0"/>
              <a:t>th</a:t>
            </a:r>
            <a:r>
              <a:rPr lang="en-US" dirty="0"/>
              <a:t> month of receiving SSDI. Your Medicare card will be mailed to you about 3 months before your 25</a:t>
            </a:r>
            <a:r>
              <a:rPr lang="en-US" baseline="30000" dirty="0"/>
              <a:t>th</a:t>
            </a:r>
            <a:r>
              <a:rPr lang="en-US" dirty="0"/>
              <a:t> month of disability benefits. If you don't want Part B, follow the instructions that are included with the card. </a:t>
            </a:r>
          </a:p>
          <a:p>
            <a:r>
              <a:rPr lang="en-US" dirty="0"/>
              <a:t>Once you’re eligible for Medicare, you won’t be able to get lower costs for a Marketplace plan based on your income. Once your Part A coverage starts, any premium tax credits and reduced cost sharing you may have qualified for through the Marketplace will stop. That’s because Part A is considered minimum essential coverage, not Part B.</a:t>
            </a:r>
          </a:p>
          <a:p>
            <a:r>
              <a:rPr lang="en-US" dirty="0"/>
              <a:t>Also, remember, the QHP isn’t required to pay any costs toward your coverage once you have Medicare.</a:t>
            </a:r>
          </a:p>
          <a:p>
            <a:endParaRPr lang="en-US" dirty="0"/>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118122831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6367" y="3547873"/>
            <a:ext cx="5874176" cy="5432842"/>
          </a:xfrm>
          <a:prstGeom prst="rect">
            <a:avLst/>
          </a:prstGeom>
        </p:spPr>
        <p:txBody>
          <a:bodyPr/>
          <a:lstStyle/>
          <a:p>
            <a:r>
              <a:rPr lang="en-US" sz="1200" kern="1200" dirty="0">
                <a:solidFill>
                  <a:schemeClr val="tx1"/>
                </a:solidFill>
                <a:effectLst/>
                <a:latin typeface="+mn-lt"/>
                <a:ea typeface="+mn-ea"/>
                <a:cs typeface="+mn-cs"/>
              </a:rPr>
              <a:t>You can choose Marketplace coverage instead of Medicare under the following conditions:  </a:t>
            </a: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If you’re paying a premium for Part A—you can drop your Part A and Part B coverage and get a Marketplace plan instead</a:t>
            </a:r>
            <a:endParaRPr lang="en-US" sz="1400" kern="1200" dirty="0">
              <a:solidFill>
                <a:schemeClr val="tx1"/>
              </a:solidFill>
              <a:effectLst/>
              <a:latin typeface="+mn-lt"/>
              <a:ea typeface="+mn-ea"/>
              <a:cs typeface="+mn-cs"/>
            </a:endParaRP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Only having Part B, and have to pay a premium for Part A—you can drop Part B and get a Marketplace plan instead </a:t>
            </a: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If you’re eligible for Medicare but haven’t enrolled because: </a:t>
            </a:r>
          </a:p>
          <a:p>
            <a:pPr lvl="2"/>
            <a:r>
              <a:rPr lang="en-US" kern="1200" dirty="0">
                <a:solidFill>
                  <a:schemeClr val="tx1"/>
                </a:solidFill>
                <a:effectLst/>
                <a:latin typeface="+mn-lt"/>
                <a:ea typeface="+mn-ea"/>
                <a:cs typeface="+mn-cs"/>
              </a:rPr>
              <a:t>You have to pay a premium for Part A</a:t>
            </a:r>
          </a:p>
          <a:p>
            <a:pPr lvl="2"/>
            <a:r>
              <a:rPr lang="en-US" kern="1200" dirty="0">
                <a:solidFill>
                  <a:schemeClr val="tx1"/>
                </a:solidFill>
                <a:effectLst/>
                <a:latin typeface="+mn-lt"/>
                <a:ea typeface="+mn-ea"/>
                <a:cs typeface="+mn-cs"/>
              </a:rPr>
              <a:t>You have a medical condition that qualifies you for Medicare, </a:t>
            </a:r>
            <a:r>
              <a:rPr lang="en-US" kern="1200" dirty="0">
                <a:effectLst/>
                <a:latin typeface="+mn-lt"/>
                <a:ea typeface="+mn-ea"/>
                <a:cs typeface="+mn-cs"/>
              </a:rPr>
              <a:t>like End-Stage Renal Disease, but </a:t>
            </a:r>
            <a:r>
              <a:rPr lang="en-US" kern="1200" dirty="0">
                <a:solidFill>
                  <a:schemeClr val="tx1"/>
                </a:solidFill>
                <a:effectLst/>
                <a:latin typeface="+mn-lt"/>
                <a:ea typeface="+mn-ea"/>
                <a:cs typeface="+mn-cs"/>
              </a:rPr>
              <a:t>haven’t applied for Medicare coverage</a:t>
            </a:r>
          </a:p>
          <a:p>
            <a:pPr marL="287338" marR="0" lvl="2" indent="-1174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200" dirty="0">
                <a:solidFill>
                  <a:prstClr val="black"/>
                </a:solidFill>
              </a:rPr>
              <a:t>You’re in your 24-month disability waiting period </a:t>
            </a:r>
            <a:endParaRPr lang="en-US" dirty="0">
              <a:solidFill>
                <a:prstClr val="black"/>
              </a:solidFill>
            </a:endParaRPr>
          </a:p>
          <a:p>
            <a:r>
              <a:rPr lang="en-US" b="1" dirty="0"/>
              <a:t>Note:</a:t>
            </a:r>
            <a:r>
              <a:rPr lang="en-US" dirty="0"/>
              <a:t> Before choosing Marketplace coverage over Medicare, there are 2 important points for individuals to consider: </a:t>
            </a:r>
          </a:p>
          <a:p>
            <a:pPr marL="228600" indent="-228600">
              <a:buFont typeface="+mj-lt"/>
              <a:buAutoNum type="arabicPeriod"/>
            </a:pPr>
            <a:r>
              <a:rPr lang="en-US" dirty="0"/>
              <a:t>Individuals who don’t enroll in Medicare when first eligible (during the IEP) may have to pay late enrollment penalties if they later apply for both Part A (if you have to buy it) and Part B. </a:t>
            </a:r>
          </a:p>
          <a:p>
            <a:pPr marL="228600" indent="-228600">
              <a:buFont typeface="+mj-lt"/>
              <a:buAutoNum type="arabicPeriod"/>
            </a:pPr>
            <a:r>
              <a:rPr lang="en-US" dirty="0"/>
              <a:t>In addition, individuals who enroll in Medicare after their IEP ends can enroll in Medicare only during the Medicare General Enrollment Period (GEP) (from January 1 to March 31) and coverage doesn’t begin until July of that year. </a:t>
            </a:r>
          </a:p>
          <a:p>
            <a:pPr marL="0" marR="0" lvl="2" indent="0" algn="l" defTabSz="914400" rtl="0" eaLnBrk="1" fontAlgn="auto" latinLnBrk="0" hangingPunct="1">
              <a:lnSpc>
                <a:spcPct val="100000"/>
              </a:lnSpc>
              <a:spcBef>
                <a:spcPts val="600"/>
              </a:spcBef>
              <a:spcAft>
                <a:spcPts val="0"/>
              </a:spcAft>
              <a:buClrTx/>
              <a:buSzTx/>
              <a:buNone/>
              <a:tabLst/>
              <a:defRPr/>
            </a:pPr>
            <a:endParaRPr lang="en-US" dirty="0">
              <a:solidFill>
                <a:prstClr val="black"/>
              </a:solidFill>
            </a:endParaRPr>
          </a:p>
          <a:p>
            <a:pPr marL="0" marR="0" lvl="2" indent="0" algn="l" defTabSz="914400" rtl="0" eaLnBrk="1" fontAlgn="auto" latinLnBrk="0" hangingPunct="1">
              <a:lnSpc>
                <a:spcPct val="100000"/>
              </a:lnSpc>
              <a:spcBef>
                <a:spcPts val="600"/>
              </a:spcBef>
              <a:spcAft>
                <a:spcPts val="0"/>
              </a:spcAft>
              <a:buClrTx/>
              <a:buSzTx/>
              <a:buNone/>
              <a:tabLst/>
              <a:defRPr/>
            </a:pPr>
            <a:endParaRPr lang="en-US" sz="1200" dirty="0">
              <a:solidFill>
                <a:prstClr val="black"/>
              </a:solidFill>
            </a:endParaRPr>
          </a:p>
          <a:p>
            <a:pPr lvl="2"/>
            <a:endParaRPr lang="en-US" kern="1200" dirty="0">
              <a:solidFill>
                <a:schemeClr val="tx1"/>
              </a:solidFill>
              <a:effectLst/>
              <a:latin typeface="+mn-lt"/>
              <a:ea typeface="+mn-ea"/>
              <a:cs typeface="+mn-cs"/>
            </a:endParaRPr>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70365389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58763"/>
            <a:ext cx="4181475" cy="3136900"/>
          </a:xfrm>
        </p:spPr>
      </p:sp>
      <p:sp>
        <p:nvSpPr>
          <p:cNvPr id="3" name="Notes Placeholder 2"/>
          <p:cNvSpPr>
            <a:spLocks noGrp="1"/>
          </p:cNvSpPr>
          <p:nvPr>
            <p:ph type="body" idx="1"/>
          </p:nvPr>
        </p:nvSpPr>
        <p:spPr>
          <a:xfrm>
            <a:off x="664464" y="3581740"/>
            <a:ext cx="5809489" cy="5050196"/>
          </a:xfrm>
          <a:prstGeom prst="rect">
            <a:avLst/>
          </a:prstGeom>
        </p:spPr>
        <p:txBody>
          <a:bodyPr/>
          <a:lstStyle/>
          <a:p>
            <a:r>
              <a:rPr lang="en-US" dirty="0"/>
              <a:t>Leslie has individual Marketplace coverage. She’s turning 65 and wants to wait and enroll in Medicare Part B when she’s older because she and her husband have the same Marketplace coverage. Since she has worked long enough to not have to pay for Part A, she doesn’t have to worry about having a Part B late enrollment penalty. Having a Marketplace plan will allow her to enroll later without a late enrollment penalty.</a:t>
            </a:r>
          </a:p>
          <a:p>
            <a:r>
              <a:rPr lang="en-US" dirty="0"/>
              <a:t>a. True</a:t>
            </a:r>
          </a:p>
          <a:p>
            <a:r>
              <a:rPr lang="en-US" dirty="0"/>
              <a:t>b. False</a:t>
            </a:r>
          </a:p>
          <a:p>
            <a:r>
              <a:rPr lang="en-US" b="1" dirty="0"/>
              <a:t>ANSWER: b. False. </a:t>
            </a:r>
            <a:r>
              <a:rPr lang="en-US" dirty="0"/>
              <a:t>An individual Marketplace plan isn’t considered creditable coverage for the purpose of Medicare enrollment. If she misses her IEP, she may have to pay a late enrollment penalty for Part B.</a:t>
            </a:r>
          </a:p>
        </p:txBody>
      </p:sp>
    </p:spTree>
    <p:extLst>
      <p:ext uri="{BB962C8B-B14F-4D97-AF65-F5344CB8AC3E}">
        <p14:creationId xmlns:p14="http://schemas.microsoft.com/office/powerpoint/2010/main" val="156125718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109554329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2150" y="284163"/>
            <a:ext cx="4156075" cy="3117850"/>
          </a:xfrm>
        </p:spPr>
      </p:sp>
      <p:sp>
        <p:nvSpPr>
          <p:cNvPr id="3" name="Notes Placeholder 2"/>
          <p:cNvSpPr>
            <a:spLocks noGrp="1"/>
          </p:cNvSpPr>
          <p:nvPr>
            <p:ph type="body" idx="1"/>
          </p:nvPr>
        </p:nvSpPr>
        <p:spPr>
          <a:xfrm>
            <a:off x="475488" y="3566160"/>
            <a:ext cx="5980176" cy="5425441"/>
          </a:xfrm>
          <a:prstGeom prst="rect">
            <a:avLst/>
          </a:prstGeom>
        </p:spPr>
        <p:txBody>
          <a:bodyPr/>
          <a:lstStyle/>
          <a:p>
            <a:r>
              <a:rPr lang="en-US" dirty="0"/>
              <a:t>There are programs available to help people with limited income and resources pay their health care and/or prescription drug costs. These include Medicare Savings Programs, Extra Help, Medicaid, and the Children’s Health Insurance Program (CHIP). You should apply for these programs if you have limited income and resources. Even if you aren’t sure you qualify, you should apply. Visit Medicare.gov/contacts or call 1-800-MEDICARE (1-800-633-4227); TTY: 1-877-486-2048. </a:t>
            </a:r>
          </a:p>
          <a:p>
            <a:r>
              <a:rPr lang="en-US" b="1" dirty="0"/>
              <a:t>Medicare Savings Program</a:t>
            </a:r>
            <a:r>
              <a:rPr lang="en-US" dirty="0"/>
              <a:t>: This program provides help from your state paying Medicare costs, including Medicare premiums, deductibles, and coinsurance. It often has higher income and resource guidelines than full Medicaid. Visit </a:t>
            </a:r>
            <a:r>
              <a:rPr lang="en-US" dirty="0">
                <a:hlinkClick r:id="rId3"/>
              </a:rPr>
              <a:t>Medicare.gov/contacts/#resources/msps</a:t>
            </a:r>
            <a:r>
              <a:rPr lang="en-US" dirty="0"/>
              <a:t> to see your state’s program. </a:t>
            </a:r>
          </a:p>
          <a:p>
            <a:r>
              <a:rPr lang="en-US" b="1" dirty="0"/>
              <a:t>Extra Help</a:t>
            </a:r>
            <a:r>
              <a:rPr lang="en-US" dirty="0"/>
              <a:t>: This program helps people with limited income and resources with the costs of Medicare prescription drug coverage. It's also called the low-income subsidy (LIS). Some people with Medicare must apply for Extra Help. You can apply by filling out a paper application, applying at </a:t>
            </a:r>
            <a:r>
              <a:rPr lang="en-US" dirty="0">
                <a:hlinkClick r:id="rId4"/>
              </a:rPr>
              <a:t>socialsecurity.gov</a:t>
            </a:r>
            <a:r>
              <a:rPr lang="en-US" dirty="0"/>
              <a:t>, or contacting your state Medical Assistance (Medicaid) office.</a:t>
            </a:r>
          </a:p>
          <a:p>
            <a:r>
              <a:rPr lang="en-US" b="1" dirty="0"/>
              <a:t>Medicaid</a:t>
            </a:r>
            <a:r>
              <a:rPr lang="en-US" dirty="0"/>
              <a:t>: This program helps pay medical costs for some people with limited income and resources. It's jointly funded by the federal and state governments and is administered by each state.</a:t>
            </a:r>
          </a:p>
          <a:p>
            <a:r>
              <a:rPr lang="en-US" b="1" dirty="0"/>
              <a:t>CHIP</a:t>
            </a:r>
            <a:r>
              <a:rPr lang="en-US" dirty="0"/>
              <a:t>: This program provides low‑cost health insurance to children and some pregnant women in families who earn too much income to qualify for Medicaid, but not enough to buy private health insurance.</a:t>
            </a:r>
          </a:p>
          <a:p>
            <a:pPr defTabSz="914201">
              <a:spcBef>
                <a:spcPts val="599"/>
              </a:spcBef>
              <a:defRPr/>
            </a:pPr>
            <a:r>
              <a:rPr lang="en-US" dirty="0"/>
              <a:t>Federal Poverty Level (FPL) income limits are usually updated each February for the same calendar year and can be accessed at </a:t>
            </a:r>
            <a:r>
              <a:rPr lang="en-US" u="sng" kern="1200" dirty="0">
                <a:solidFill>
                  <a:schemeClr val="tx1"/>
                </a:solidFill>
                <a:effectLst/>
                <a:hlinkClick r:id="rId5"/>
              </a:rPr>
              <a:t>aspe.hhs.gov/poverty-guidelines</a:t>
            </a:r>
            <a:r>
              <a:rPr lang="en-US" dirty="0"/>
              <a:t>.</a:t>
            </a:r>
          </a:p>
        </p:txBody>
      </p:sp>
    </p:spTree>
    <p:extLst>
      <p:ext uri="{BB962C8B-B14F-4D97-AF65-F5344CB8AC3E}">
        <p14:creationId xmlns:p14="http://schemas.microsoft.com/office/powerpoint/2010/main" val="341049568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9456" y="3584449"/>
            <a:ext cx="6547104" cy="4749926"/>
          </a:xfrm>
        </p:spPr>
        <p:txBody>
          <a:bodyPr>
            <a:normAutofit fontScale="92500"/>
          </a:bodyPr>
          <a:lstStyle/>
          <a:p>
            <a:pPr marL="0" lvl="1" indent="0">
              <a:buNone/>
            </a:pPr>
            <a:r>
              <a:rPr lang="en-US" sz="1100" dirty="0"/>
              <a:t>These amounts are federal minimum eligibility requirements for the 48 states. Limits are slightly higher in Alaska and Hawaii. </a:t>
            </a:r>
          </a:p>
          <a:p>
            <a:r>
              <a:rPr lang="en-US" sz="1100" dirty="0"/>
              <a:t>If you qualify for the Qualified Medicare Beneficiary (QMB) program, you get help paying your Part A and Part B premiums, deductibles, coinsurance, and copayments. To qualify, you must be eligible for Medicare Part A and have an income not more than 100% of the FPL. This will be effective the first month after the month QMB eligibility is approved (can’t be retroactive). </a:t>
            </a:r>
          </a:p>
          <a:p>
            <a:r>
              <a:rPr lang="en-US" sz="1100" dirty="0"/>
              <a:t>If you qualify for the Specified Low-Income Medicare Beneficiary (SLMB) program, you get help paying for your Part B premium. To qualify, you must be eligible for Medicare Part A and have an income that's at least 100%, but isn’t more than 120% of the FPL. </a:t>
            </a:r>
          </a:p>
          <a:p>
            <a:r>
              <a:rPr lang="en-US" sz="1100" dirty="0"/>
              <a:t>If you qualify for the Qualifying Individual (QI) program, and there are still funds available in your state, you get help paying your Part B premium. It’s fully federally funded. Congress only gave a limited amount of funds to each state. To qualify, you must be eligible for Medicare Part A because your income was too high and you lost your disability Part A and have an income not exceeding 135% of the FPL. </a:t>
            </a:r>
          </a:p>
          <a:p>
            <a:r>
              <a:rPr lang="en-US" sz="1100" dirty="0"/>
              <a:t>If you qualify for the Qualifying Disabled &amp; Working Individuals (QDWI) program, you get help paying your Part A premium. To qualify, you must be entitled to Medicare Part A because of a loss of disability-based Part A due to earnings exceeding substantial gainful activity (SGA), have an income not higher than 200% of the FPL and resources not exceeding twice the maximum for Supplemental Security Income (SSI) ($4,000 for an individual and $6,000 for a married couple in 2019), and not be otherwise eligible for Medicaid. If your income is between 150% and 200% of the FPL, the state can ask you to pay a part of the Medicare Part A premium. The resource limits are $4,000 (individual) and $6,000 (married couple).</a:t>
            </a:r>
          </a:p>
          <a:p>
            <a:r>
              <a:rPr lang="en-US" sz="1100" dirty="0"/>
              <a:t>In 2019, the resource limits for the QMB, SLMB, and QI programs are $7,730 for a single person and $11,600 for a married person living with a spouse and no other dependents. These resource limits are adjusted on January 1 of each year, based on the change in the annual consumer price index since September of the previous year (official in April of each year).</a:t>
            </a:r>
          </a:p>
          <a:p>
            <a:r>
              <a:rPr lang="en-US" sz="1100" dirty="0"/>
              <a:t>For more Medicare Savings Program information, visit </a:t>
            </a:r>
            <a:r>
              <a:rPr lang="en-US" sz="1100" dirty="0">
                <a:hlinkClick r:id="rId3"/>
              </a:rPr>
              <a:t>Medicare.gov/your-medicare-costs/help-paying-costs/medicare-savings-program/medicare-savings-programs.html#collapse-2614</a:t>
            </a:r>
            <a:r>
              <a:rPr lang="en-US" sz="1100" dirty="0"/>
              <a:t>. See </a:t>
            </a:r>
            <a:r>
              <a:rPr lang="en-US" sz="1100" dirty="0">
                <a:hlinkClick r:id="rId4"/>
              </a:rPr>
              <a:t>Medicare.gov/contacts/#resources/msps</a:t>
            </a:r>
            <a:r>
              <a:rPr lang="en-US" sz="1100" dirty="0"/>
              <a:t> to access your state’s Medicare Savings Program website.</a:t>
            </a:r>
          </a:p>
          <a:p>
            <a:r>
              <a:rPr lang="en-US" sz="1100" b="1" dirty="0"/>
              <a:t>Note</a:t>
            </a:r>
            <a:r>
              <a:rPr lang="en-US" sz="1100" dirty="0"/>
              <a:t>: The Medicare Savings Programs’ Income/Resource Limits information is typically released in January/February each year.</a:t>
            </a:r>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379824884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6" name="Rectangle 3"/>
          <p:cNvSpPr>
            <a:spLocks noGrp="1" noChangeArrowheads="1"/>
          </p:cNvSpPr>
          <p:nvPr>
            <p:ph type="body" idx="1"/>
          </p:nvPr>
        </p:nvSpPr>
        <p:spPr>
          <a:xfrm>
            <a:off x="786449" y="3728045"/>
            <a:ext cx="5577776" cy="4436533"/>
          </a:xfrm>
          <a:prstGeom prst="rect">
            <a:avLst/>
          </a:prstGeom>
        </p:spPr>
        <p:txBody>
          <a:bodyPr/>
          <a:lstStyle/>
          <a:p>
            <a:r>
              <a:rPr lang="en-US" dirty="0"/>
              <a:t>Extra Help is a Medicare Program to help people with limited income and resources pay Medicare prescription drug program costs, like premiums, deductibles, and coinsurance. </a:t>
            </a:r>
          </a:p>
          <a:p>
            <a:r>
              <a:rPr lang="en-US" dirty="0"/>
              <a:t>If you have the lowest income and resources, you’ll pay no premiums or deductible, and have small or no copayments. If you have slightly higher income and resources, you’ll have a reduced deductible and pay a little more out-of-pocket.</a:t>
            </a:r>
          </a:p>
          <a:p>
            <a:r>
              <a:rPr lang="en-US" dirty="0"/>
              <a:t>If you qualify for Extra Help, you won’t have a coverage gap or Part D late-enrollment penalty. Most people with Medicare can only make changes to their drug coverage certain times of the year. If you newly get, lose, or have a change in your Medicaid or Extra Help status, you may get a Special Enrollment Period to change drug plans. Check with your plan for more information. </a:t>
            </a:r>
          </a:p>
          <a:p>
            <a:r>
              <a:rPr lang="en-US" b="1" dirty="0"/>
              <a:t>Note</a:t>
            </a:r>
            <a:r>
              <a:rPr lang="en-US" dirty="0"/>
              <a:t>: Residents of the U.S. territories aren’t eligible for Extra Help. Each of the territories helps its own residents with Medicare drug costs. This help is generally for residents who qualify for and are enrolled in Medicaid. This assistance isn’t the same as Extra Help. </a:t>
            </a:r>
          </a:p>
          <a:p>
            <a:r>
              <a:rPr lang="en-US" dirty="0"/>
              <a:t>See “Guide to Consumer Mailings,” which are issued in mid-May and late November, at </a:t>
            </a:r>
            <a:r>
              <a:rPr lang="en-US" dirty="0">
                <a:hlinkClick r:id="rId3"/>
              </a:rPr>
              <a:t>CMS.gov/Medicare/Prescription-Drug-Coverage/LimitedIncomeandResources/Downloads/Consumer-Mailings.pdf</a:t>
            </a:r>
            <a:r>
              <a:rPr lang="en-US" dirty="0"/>
              <a:t>. </a:t>
            </a:r>
          </a:p>
        </p:txBody>
      </p:sp>
      <p:sp>
        <p:nvSpPr>
          <p:cNvPr id="4" name="Slide Image Placeholder 3"/>
          <p:cNvSpPr>
            <a:spLocks noGrp="1" noRot="1" noChangeAspect="1"/>
          </p:cNvSpPr>
          <p:nvPr>
            <p:ph type="sldImg"/>
          </p:nvPr>
        </p:nvSpPr>
        <p:spPr>
          <a:xfrm>
            <a:off x="795338" y="366713"/>
            <a:ext cx="4048125" cy="3036887"/>
          </a:xfrm>
        </p:spPr>
      </p:sp>
    </p:spTree>
    <p:extLst>
      <p:ext uri="{BB962C8B-B14F-4D97-AF65-F5344CB8AC3E}">
        <p14:creationId xmlns:p14="http://schemas.microsoft.com/office/powerpoint/2010/main" val="150461573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Rectangle 3"/>
          <p:cNvSpPr>
            <a:spLocks noGrp="1" noChangeArrowheads="1"/>
          </p:cNvSpPr>
          <p:nvPr>
            <p:ph type="body" idx="1"/>
          </p:nvPr>
        </p:nvSpPr>
        <p:spPr>
          <a:xfrm>
            <a:off x="647701" y="3571875"/>
            <a:ext cx="5993892" cy="4591050"/>
          </a:xfrm>
          <a:prstGeom prst="rect">
            <a:avLst/>
          </a:prstGeom>
        </p:spPr>
        <p:txBody>
          <a:bodyPr>
            <a:normAutofit lnSpcReduction="10000"/>
          </a:bodyPr>
          <a:lstStyle/>
          <a:p>
            <a:r>
              <a:rPr lang="en-US" dirty="0"/>
              <a:t>You automatically qualify for Extra Help (and don’t need to apply) if you have Medicare and get full Medicaid coverage (sometimes called “full dual”), Supplemental Security Income (SSI) benefits, or help from Medicaid paying your Medicare Part B premiums (Medicare Savings Program; sometimes called “partial dual”). </a:t>
            </a:r>
          </a:p>
          <a:p>
            <a:r>
              <a:rPr lang="en-US" dirty="0"/>
              <a:t>If you don’t meet one of these conditions, you may still qualify for Extra Help, but you’ll need to apply for it. If you think you qualify but aren’t sure, you should still apply. You can apply for Extra Help at any time, and if you’re denied, you can reapply if your circumstances change. Eligibility for Extra Help may be determined by either Social Security or your State Medical Assistance (Medicaid) office. </a:t>
            </a:r>
          </a:p>
          <a:p>
            <a:r>
              <a:rPr lang="en-US" b="0" dirty="0"/>
              <a:t>You can apply for Extra Help by</a:t>
            </a:r>
          </a:p>
          <a:p>
            <a:pPr lvl="1"/>
            <a:r>
              <a:rPr lang="en-US" dirty="0"/>
              <a:t>Applying online at </a:t>
            </a:r>
            <a:r>
              <a:rPr lang="en-US" dirty="0">
                <a:hlinkClick r:id="rId3"/>
              </a:rPr>
              <a:t>socialsecurity.gov/benefits/medicare/prescriptionhelp</a:t>
            </a:r>
            <a:endParaRPr lang="en-US" dirty="0"/>
          </a:p>
          <a:p>
            <a:pPr lvl="1"/>
            <a:r>
              <a:rPr lang="en-US" dirty="0"/>
              <a:t>Completing a paper application you can get by calling Social Security at 1-800-772-1213; </a:t>
            </a:r>
            <a:br>
              <a:rPr lang="en-US" dirty="0"/>
            </a:br>
            <a:r>
              <a:rPr lang="en-US" dirty="0"/>
              <a:t>TTY: 1-800-325-0778</a:t>
            </a:r>
          </a:p>
          <a:p>
            <a:pPr lvl="1"/>
            <a:r>
              <a:rPr lang="en-US" dirty="0"/>
              <a:t>Applying through your State Medical Assistance (Medicaid) office</a:t>
            </a:r>
          </a:p>
          <a:p>
            <a:pPr marL="117444" indent="-117444">
              <a:buFont typeface="Wingdings" panose="05000000000000000000" pitchFamily="2" charset="2"/>
              <a:buChar char="§"/>
            </a:pPr>
            <a:r>
              <a:rPr lang="en-US" dirty="0"/>
              <a:t>Working with a local organization, like a State Health Insurance Assistance Program (SHIP) </a:t>
            </a:r>
          </a:p>
          <a:p>
            <a:r>
              <a:rPr lang="en-US" dirty="0"/>
              <a:t>You can apply yourself, or someone with the authority (like with Power of Attorney) to act on your behalf can file your application, or you can ask someone else to help you apply.</a:t>
            </a:r>
          </a:p>
          <a:p>
            <a:r>
              <a:rPr lang="en-US" dirty="0"/>
              <a:t>If you apply for Extra Help, Social Security will transmit the data from your application to your State Medical Assistance (Medicaid) office to also initiate an application for a Medicare Savings Program, which can help you pay for your Medicare premiums. </a:t>
            </a:r>
          </a:p>
          <a:p>
            <a:r>
              <a:rPr lang="en-US" b="1" dirty="0"/>
              <a:t>Reference</a:t>
            </a:r>
            <a:r>
              <a:rPr lang="en-US" dirty="0"/>
              <a:t>: </a:t>
            </a:r>
            <a:r>
              <a:rPr lang="en-US" dirty="0">
                <a:hlinkClick r:id="rId4"/>
              </a:rPr>
              <a:t>socialsecurity.gov/pubs/EN-05-10525.pdf</a:t>
            </a:r>
            <a:r>
              <a:rPr lang="en-US" dirty="0"/>
              <a:t>. </a:t>
            </a:r>
            <a:endParaRPr lang="en-US" b="1" dirty="0"/>
          </a:p>
        </p:txBody>
      </p:sp>
      <p:sp>
        <p:nvSpPr>
          <p:cNvPr id="4" name="Slide Image Placeholder 3"/>
          <p:cNvSpPr>
            <a:spLocks noGrp="1" noRot="1" noChangeAspect="1"/>
          </p:cNvSpPr>
          <p:nvPr>
            <p:ph type="sldImg"/>
          </p:nvPr>
        </p:nvSpPr>
        <p:spPr>
          <a:xfrm>
            <a:off x="795338" y="358775"/>
            <a:ext cx="4048125" cy="3036888"/>
          </a:xfrm>
        </p:spPr>
      </p:sp>
    </p:spTree>
    <p:extLst>
      <p:ext uri="{BB962C8B-B14F-4D97-AF65-F5344CB8AC3E}">
        <p14:creationId xmlns:p14="http://schemas.microsoft.com/office/powerpoint/2010/main" val="264546064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58369" y="3581740"/>
            <a:ext cx="5833872" cy="5050196"/>
          </a:xfrm>
          <a:prstGeom prst="rect">
            <a:avLst/>
          </a:prstGeom>
        </p:spPr>
        <p:txBody>
          <a:bodyPr/>
          <a:lstStyle/>
          <a:p>
            <a:r>
              <a:rPr lang="en-US" sz="1200" b="0" i="0" u="none" strike="noStrike" kern="1200" baseline="0" dirty="0">
                <a:solidFill>
                  <a:schemeClr val="tx1"/>
                </a:solidFill>
                <a:latin typeface="+mn-lt"/>
                <a:ea typeface="+mn-ea"/>
                <a:cs typeface="+mn-cs"/>
              </a:rPr>
              <a:t>Medicaid is a joint federal and state program that helps pay health care costs if you have limited income and/or resources and meet other requirements. Some people qualify for both Medicare and Medicaid. </a:t>
            </a:r>
          </a:p>
          <a:p>
            <a:r>
              <a:rPr lang="en-US" sz="1200" b="0" i="0" u="none" strike="noStrike" kern="1200" baseline="0" dirty="0">
                <a:solidFill>
                  <a:schemeClr val="tx1"/>
                </a:solidFill>
                <a:latin typeface="+mn-lt"/>
                <a:ea typeface="+mn-ea"/>
                <a:cs typeface="+mn-cs"/>
              </a:rPr>
              <a:t>If you have Medicare and full Medicaid coverage, most of your health care costs are covered. You can get your Medicare coverage through Original Medicare or a Medicare Advantage (MA) Plan (like a</a:t>
            </a:r>
            <a:r>
              <a:rPr lang="en-US" sz="1200" b="0" i="0" u="none" strike="noStrike" kern="1200" dirty="0">
                <a:solidFill>
                  <a:schemeClr val="tx1"/>
                </a:solidFill>
                <a:latin typeface="+mn-lt"/>
                <a:ea typeface="+mn-ea"/>
                <a:cs typeface="+mn-cs"/>
              </a:rPr>
              <a:t> Health Maintenance Organization (</a:t>
            </a:r>
            <a:r>
              <a:rPr lang="en-US" sz="1200" b="0" i="0" u="none" strike="noStrike" kern="1200" baseline="0" dirty="0">
                <a:solidFill>
                  <a:schemeClr val="tx1"/>
                </a:solidFill>
                <a:latin typeface="+mn-lt"/>
                <a:ea typeface="+mn-ea"/>
                <a:cs typeface="+mn-cs"/>
              </a:rPr>
              <a:t>HMO) or Preferred</a:t>
            </a:r>
            <a:r>
              <a:rPr lang="en-US" sz="1200" b="0" i="0" u="none" strike="noStrike" kern="1200" dirty="0">
                <a:solidFill>
                  <a:schemeClr val="tx1"/>
                </a:solidFill>
                <a:latin typeface="+mn-lt"/>
                <a:ea typeface="+mn-ea"/>
                <a:cs typeface="+mn-cs"/>
              </a:rPr>
              <a:t> Provider Organization (</a:t>
            </a:r>
            <a:r>
              <a:rPr lang="en-US" sz="1200" b="0" i="0" u="none" strike="noStrike" kern="1200" baseline="0" dirty="0">
                <a:solidFill>
                  <a:schemeClr val="tx1"/>
                </a:solidFill>
                <a:latin typeface="+mn-lt"/>
                <a:ea typeface="+mn-ea"/>
                <a:cs typeface="+mn-cs"/>
              </a:rPr>
              <a:t>PPO)). </a:t>
            </a:r>
          </a:p>
          <a:p>
            <a:r>
              <a:rPr lang="en-US" sz="1200" b="0" i="0" u="none" strike="noStrike" kern="1200" baseline="0" dirty="0">
                <a:solidFill>
                  <a:schemeClr val="tx1"/>
                </a:solidFill>
                <a:latin typeface="+mn-lt"/>
                <a:ea typeface="+mn-ea"/>
                <a:cs typeface="+mn-cs"/>
              </a:rPr>
              <a:t>If you have Medicare and/or full Medicaid coverage, Medicare covers your Part D prescription drugs. Medicaid may still cover some drugs that Medicare doesn’t cover. </a:t>
            </a:r>
          </a:p>
          <a:p>
            <a:r>
              <a:rPr lang="en-US" sz="1200" b="0" i="0" u="none" strike="noStrike" kern="1200" baseline="0" dirty="0">
                <a:solidFill>
                  <a:schemeClr val="tx1"/>
                </a:solidFill>
                <a:latin typeface="+mn-lt"/>
                <a:ea typeface="+mn-ea"/>
                <a:cs typeface="+mn-cs"/>
              </a:rPr>
              <a:t>People with Medicaid may get coverage for services that Medicare may not or may partially cover, like nursing home care, personal care, and home- and community-based services. </a:t>
            </a:r>
          </a:p>
          <a:p>
            <a:pPr marL="0" lvl="1" indent="0">
              <a:buNone/>
              <a:tabLst/>
            </a:pPr>
            <a:r>
              <a:rPr lang="en-US" dirty="0"/>
              <a:t>Medicaid is the largest source of funding for medical and health-related services for those with limited</a:t>
            </a:r>
            <a:r>
              <a:rPr lang="en-US" baseline="0" dirty="0"/>
              <a:t> income and resources</a:t>
            </a:r>
            <a:r>
              <a:rPr lang="en-US" dirty="0"/>
              <a:t>. Medicaid provides health coverage to an estimated 75.1 million people (in 2018), including children, pregnant women, parents, seniors, and individuals with disabilities. CHIP covered over 9.5 million children (in 2018).</a:t>
            </a:r>
          </a:p>
          <a:p>
            <a:pPr marL="0" lvl="1" indent="0">
              <a:buNone/>
              <a:tabLst/>
            </a:pPr>
            <a:r>
              <a:rPr lang="en-US" dirty="0"/>
              <a:t>For more information, visit </a:t>
            </a:r>
            <a:r>
              <a:rPr lang="en-US" dirty="0">
                <a:hlinkClick r:id="rId3"/>
              </a:rPr>
              <a:t>Medicaid.gov/medicaid/program-information/medicaid-and-chip-enrollment-data/report-highlights/index.html</a:t>
            </a:r>
            <a:r>
              <a:rPr lang="en-US" dirty="0"/>
              <a:t>.</a:t>
            </a:r>
          </a:p>
        </p:txBody>
      </p:sp>
      <p:sp>
        <p:nvSpPr>
          <p:cNvPr id="5" name="Slide Image Placeholder 4"/>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1526964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1" y="3636605"/>
            <a:ext cx="5650506" cy="4849027"/>
          </a:xfrm>
          <a:prstGeom prst="rect">
            <a:avLst/>
          </a:prstGeom>
        </p:spPr>
        <p:txBody>
          <a:bodyPr/>
          <a:lstStyle/>
          <a:p>
            <a:r>
              <a:rPr lang="en-US" dirty="0"/>
              <a:t>If you’re already getting Social Security or Railroad Retirement Board (RRB) benefits (for example, getting early retirement benefits at least 4 months before you turn 65), you’ll be automatically enrolled in Medicare Part A and Part B without an additional application. You’ll get your Initial Enrollment Period (IEP) package, which includes your Medicare card and other information, about 3 months before you turn 65 (coverage begins the 1</a:t>
            </a:r>
            <a:r>
              <a:rPr lang="en-US" baseline="30000" dirty="0"/>
              <a:t>st</a:t>
            </a:r>
            <a:r>
              <a:rPr lang="en-US" dirty="0"/>
              <a:t> day of the month you turn 65), or 3 months before your 25</a:t>
            </a:r>
            <a:r>
              <a:rPr lang="en-US" baseline="30000" dirty="0"/>
              <a:t>th</a:t>
            </a:r>
            <a:r>
              <a:rPr lang="en-US" dirty="0"/>
              <a:t> month of disability benefits (coverage begins your 25</a:t>
            </a:r>
            <a:r>
              <a:rPr lang="en-US" baseline="30000" dirty="0"/>
              <a:t>th</a:t>
            </a:r>
            <a:r>
              <a:rPr lang="en-US" dirty="0"/>
              <a:t> month of disability benefits). If your birthday is the 1</a:t>
            </a:r>
            <a:r>
              <a:rPr lang="en-US" baseline="30000" dirty="0"/>
              <a:t>st</a:t>
            </a:r>
            <a:r>
              <a:rPr lang="en-US" dirty="0"/>
              <a:t> day of the month, your coverage begins the 1</a:t>
            </a:r>
            <a:r>
              <a:rPr lang="en-US" baseline="30000" dirty="0"/>
              <a:t>st</a:t>
            </a:r>
            <a:r>
              <a:rPr lang="en-US" dirty="0"/>
              <a:t> day of the month before your 65</a:t>
            </a:r>
            <a:r>
              <a:rPr lang="en-US" baseline="30000" dirty="0"/>
              <a:t>th</a:t>
            </a:r>
            <a:r>
              <a:rPr lang="en-US" dirty="0"/>
              <a:t> birthday.</a:t>
            </a:r>
          </a:p>
          <a:p>
            <a:r>
              <a:rPr lang="en-US" dirty="0"/>
              <a:t>If you aren’t getting retirement benefits from Social Security or the RRB, you must sign up to get Medicare. </a:t>
            </a:r>
          </a:p>
          <a:p>
            <a:r>
              <a:rPr lang="en-US" b="1" dirty="0"/>
              <a:t>Note</a:t>
            </a:r>
            <a:r>
              <a:rPr lang="en-US" dirty="0"/>
              <a:t>: If you live in Puerto Rico and get benefits from Social Security or the RRB, you’ll automatically get Part A the 1</a:t>
            </a:r>
            <a:r>
              <a:rPr lang="en-US" baseline="30000" dirty="0"/>
              <a:t>st</a:t>
            </a:r>
            <a:r>
              <a:rPr lang="en-US" dirty="0"/>
              <a:t> day of the month you turn 65, or after you get disability benefits for 24 months. However, if you want Part B, you’ll need to sign up for it. If you don’t sign up for Part B when you’re first eligible, you may have to pay a late enrollment penalty for as long as you have Part B. Visit </a:t>
            </a:r>
            <a:r>
              <a:rPr lang="en-US" dirty="0">
                <a:hlinkClick r:id="rId3"/>
              </a:rPr>
              <a:t>Medicare.gov/Contacts</a:t>
            </a:r>
            <a:r>
              <a:rPr lang="en-US" dirty="0"/>
              <a:t> to get the contact information for your local Social Security office or the RRB.</a:t>
            </a:r>
          </a:p>
          <a:p>
            <a:r>
              <a:rPr lang="en-US" dirty="0"/>
              <a:t>“Welcome to Medicare,” CMS Product No. 11095, is part of the IEP package. Visit </a:t>
            </a:r>
            <a:r>
              <a:rPr lang="en-US" dirty="0">
                <a:hlinkClick r:id="rId4"/>
              </a:rPr>
              <a:t>Medicare.gov/Pubs/pdf/11095-Welcome-to-Medicare.pdf</a:t>
            </a:r>
            <a:r>
              <a:rPr lang="en-US" dirty="0"/>
              <a:t>.</a:t>
            </a:r>
          </a:p>
          <a:p>
            <a:endParaRPr lang="en-US" dirty="0"/>
          </a:p>
        </p:txBody>
      </p:sp>
      <p:sp>
        <p:nvSpPr>
          <p:cNvPr id="7" name="Slide Image Placeholder 6"/>
          <p:cNvSpPr>
            <a:spLocks noGrp="1" noRot="1" noChangeAspect="1"/>
          </p:cNvSpPr>
          <p:nvPr>
            <p:ph type="sldImg"/>
          </p:nvPr>
        </p:nvSpPr>
        <p:spPr>
          <a:xfrm>
            <a:off x="701675" y="265113"/>
            <a:ext cx="4178300" cy="3133725"/>
          </a:xfrm>
        </p:spPr>
      </p:sp>
    </p:spTree>
    <p:extLst>
      <p:ext uri="{BB962C8B-B14F-4D97-AF65-F5344CB8AC3E}">
        <p14:creationId xmlns:p14="http://schemas.microsoft.com/office/powerpoint/2010/main" val="82325050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Medicaid Programs vary from state to state. They may also have different names, like “Medical Assistance” or “Medi-Cal.” </a:t>
            </a:r>
          </a:p>
          <a:p>
            <a:r>
              <a:rPr lang="en-US" dirty="0"/>
              <a:t>Each state has different income and resource requirements. </a:t>
            </a:r>
          </a:p>
          <a:p>
            <a:r>
              <a:rPr lang="en-US" dirty="0"/>
              <a:t>In some states, you may need to be enrolled in Medicare, if eligible, to get Medicaid. </a:t>
            </a:r>
          </a:p>
          <a:p>
            <a:pPr lvl="1">
              <a:lnSpc>
                <a:spcPct val="110000"/>
              </a:lnSpc>
            </a:pPr>
            <a:r>
              <a:rPr lang="en-US" dirty="0"/>
              <a:t>Call your State Medical Assistance (Medicaid) office for more information and to see if you qualify. Visit Medicare.gov/contacts, or call 1-800-MEDICARE(1-800-633-4227); TTY: 1-877-486-2048.</a:t>
            </a:r>
          </a:p>
          <a:p>
            <a:pPr marL="230188" lvl="1" indent="0">
              <a:buNone/>
            </a:pPr>
            <a:endParaRPr lang="en-US" dirty="0"/>
          </a:p>
          <a:p>
            <a:r>
              <a:rPr lang="en-US" dirty="0"/>
              <a:t> </a:t>
            </a:r>
          </a:p>
          <a:p>
            <a:endParaRPr lang="en-US" dirty="0"/>
          </a:p>
        </p:txBody>
      </p:sp>
    </p:spTree>
    <p:extLst>
      <p:ext uri="{BB962C8B-B14F-4D97-AF65-F5344CB8AC3E}">
        <p14:creationId xmlns:p14="http://schemas.microsoft.com/office/powerpoint/2010/main" val="322797864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Medicare and Medicaid are different in the following ways:</a:t>
            </a:r>
          </a:p>
          <a:p>
            <a:pPr marL="119037" indent="-119037">
              <a:buFont typeface="Wingdings" panose="05000000000000000000" pitchFamily="2" charset="2"/>
              <a:buChar char="§"/>
            </a:pPr>
            <a:r>
              <a:rPr lang="en-US" dirty="0"/>
              <a:t>Medicare is a national program that's consistent across the country. Medicaid consists of statewide programs that vary among states.</a:t>
            </a:r>
          </a:p>
          <a:p>
            <a:pPr marL="119037" indent="-119037">
              <a:buFont typeface="Wingdings" panose="05000000000000000000" pitchFamily="2" charset="2"/>
              <a:buChar char="§"/>
            </a:pPr>
            <a:r>
              <a:rPr lang="en-US" dirty="0"/>
              <a:t>Medicare is administered by the federal government. Medicaid is administered by state governments within federal rules (federal/state partnership).</a:t>
            </a:r>
          </a:p>
          <a:p>
            <a:pPr marL="119037" indent="-119037">
              <a:buFont typeface="Wingdings" panose="05000000000000000000" pitchFamily="2" charset="2"/>
              <a:buChar char="§"/>
            </a:pPr>
            <a:r>
              <a:rPr lang="en-US" dirty="0"/>
              <a:t>Medicare eligibility is based on age, disability, or End-Stage Renal Disease (ESRD). Medicaid eligibility is based on income and resources.</a:t>
            </a:r>
          </a:p>
          <a:p>
            <a:pPr marL="119037" indent="-119037">
              <a:buFont typeface="Wingdings" panose="05000000000000000000" pitchFamily="2" charset="2"/>
              <a:buChar char="§"/>
            </a:pPr>
            <a:r>
              <a:rPr lang="en-US" dirty="0"/>
              <a:t>Medicare is the nation’s primary payer of inpatient hospital services to the disabled, elderly, and people with ESRD. Medicaid is the nation’s primary public payer of acute health, mental health, and long-term care services.</a:t>
            </a:r>
          </a:p>
          <a:p>
            <a:endParaRPr lang="en-US" dirty="0"/>
          </a:p>
        </p:txBody>
      </p:sp>
      <p:sp>
        <p:nvSpPr>
          <p:cNvPr id="7" name="Slide Image Placeholder 6"/>
          <p:cNvSpPr>
            <a:spLocks noGrp="1" noRot="1" noChangeAspect="1"/>
          </p:cNvSpPr>
          <p:nvPr>
            <p:ph type="sldImg"/>
          </p:nvPr>
        </p:nvSpPr>
        <p:spPr>
          <a:xfrm>
            <a:off x="665163" y="265113"/>
            <a:ext cx="4184650" cy="3138487"/>
          </a:xfrm>
        </p:spPr>
      </p:sp>
    </p:spTree>
    <p:extLst>
      <p:ext uri="{BB962C8B-B14F-4D97-AF65-F5344CB8AC3E}">
        <p14:creationId xmlns:p14="http://schemas.microsoft.com/office/powerpoint/2010/main" val="230459605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Like Medicaid, the Children’s Health Insurance Program (CHIP) is a partnership between the states and the federal government that provides health coverage to eligible children, and some pregnant women, through both Medicaid and separate CHIP Programs. States administer CHIP within broad guidelines established by The Centers for Medicare &amp; Medicaid Services (CMS), and the federal government provides matching funds to states to provide the coverage. </a:t>
            </a:r>
          </a:p>
          <a:p>
            <a:r>
              <a:rPr lang="en-US" dirty="0"/>
              <a:t>The federal matching rate for CHIP was typically about 15 percentage points higher than the Medicaid Federal Medical Assistance Percentage (FMAP) rate for that state. For example, a state with a 50% FMAP would typically have an “enhanced” CHIP matching rate of 65%. For 2016–2019, states receive a 23 percentage point increase to the CHIP FMAP, so CHIP matching rates range from 88% to 100%. In 2020, states will receive an 11.5 percentage point increase to the CHIP FMAP. Beginning in 2021, states will go back to receiving the regular enhanced CHIP matching rate. Unlike Medicaid, the money states get every year depends on the statute. </a:t>
            </a:r>
          </a:p>
          <a:p>
            <a:r>
              <a:rPr lang="en-US" dirty="0"/>
              <a:t>There are over 9.5 million children currently enrolled in the CHIP program.</a:t>
            </a:r>
          </a:p>
          <a:p>
            <a:r>
              <a:rPr lang="en-US" dirty="0"/>
              <a:t>To see CHIP information by state, visit </a:t>
            </a:r>
            <a:r>
              <a:rPr lang="en-US" dirty="0">
                <a:hlinkClick r:id="rId3"/>
              </a:rPr>
              <a:t>Medicaid.gov/chip/state-program-information/chip-state-program-information.html</a:t>
            </a:r>
            <a:r>
              <a:rPr lang="en-US" dirty="0"/>
              <a:t>.</a:t>
            </a:r>
          </a:p>
          <a:p>
            <a:endParaRPr lang="en-US" dirty="0"/>
          </a:p>
        </p:txBody>
      </p:sp>
      <p:sp>
        <p:nvSpPr>
          <p:cNvPr id="6" name="Slide Image Placeholder 5"/>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115349572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3100"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104710547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62857" y="3585412"/>
            <a:ext cx="6168572" cy="5152188"/>
          </a:xfrm>
          <a:prstGeom prst="rect">
            <a:avLst/>
          </a:prstGeom>
        </p:spPr>
        <p:txBody>
          <a:bodyPr>
            <a:normAutofit fontScale="92500"/>
          </a:bodyPr>
          <a:lstStyle/>
          <a:p>
            <a:pPr>
              <a:lnSpc>
                <a:spcPct val="110000"/>
              </a:lnSpc>
            </a:pPr>
            <a:r>
              <a:rPr lang="en-US" dirty="0"/>
              <a:t>These websites have information you may need to help counsel a person with coverage from Medicare, Medicaid, the Children’s Health Insurance Program (CHIP), or through the Health Insurance Marketplace.</a:t>
            </a:r>
          </a:p>
          <a:p>
            <a:pPr marL="171450" indent="-171450">
              <a:lnSpc>
                <a:spcPct val="110000"/>
              </a:lnSpc>
              <a:buFont typeface="Wingdings" panose="05000000000000000000" pitchFamily="2" charset="2"/>
              <a:buChar char="§"/>
            </a:pPr>
            <a:r>
              <a:rPr lang="en-US" dirty="0">
                <a:hlinkClick r:id="rId3"/>
              </a:rPr>
              <a:t>CMS.gov</a:t>
            </a:r>
            <a:r>
              <a:rPr lang="en-US" dirty="0"/>
              <a:t> provides information on CMS’s programs for providers, partners, and researchers.</a:t>
            </a:r>
          </a:p>
          <a:p>
            <a:pPr marL="285750" lvl="1" indent="-114300">
              <a:lnSpc>
                <a:spcPct val="110000"/>
              </a:lnSpc>
              <a:buFont typeface="Arial" panose="020B0604020202020204" pitchFamily="34" charset="0"/>
              <a:buChar char="•"/>
            </a:pPr>
            <a:r>
              <a:rPr lang="en-US" dirty="0">
                <a:hlinkClick r:id="rId4"/>
              </a:rPr>
              <a:t>CMSnationaltrainingprogram.cms.gov</a:t>
            </a:r>
            <a:r>
              <a:rPr lang="en-US" dirty="0"/>
              <a:t> enables you to take courses, download documents, watch videos, and access other helpful tools.</a:t>
            </a:r>
          </a:p>
          <a:p>
            <a:pPr marL="285750" lvl="1" indent="-114300">
              <a:lnSpc>
                <a:spcPct val="110000"/>
              </a:lnSpc>
              <a:buFont typeface="Arial" panose="020B0604020202020204" pitchFamily="34" charset="0"/>
              <a:buChar char="•"/>
            </a:pPr>
            <a:r>
              <a:rPr lang="en-US" dirty="0">
                <a:hlinkClick r:id="rId5"/>
              </a:rPr>
              <a:t>productordering.cms.hhs.gov</a:t>
            </a:r>
            <a:r>
              <a:rPr lang="en-US" dirty="0"/>
              <a:t> enables you </a:t>
            </a:r>
            <a:r>
              <a:rPr lang="en-US" baseline="0" dirty="0"/>
              <a:t>to order/pre-order multiple copies of available publications on such topics as </a:t>
            </a:r>
            <a:r>
              <a:rPr lang="en-US" dirty="0"/>
              <a:t>Medicare, Medicaid, CHIP, and the Health Insurance Marketplace. </a:t>
            </a:r>
          </a:p>
          <a:p>
            <a:pPr marL="285750" lvl="1" indent="-114300">
              <a:lnSpc>
                <a:spcPct val="110000"/>
              </a:lnSpc>
              <a:buFont typeface="Arial" panose="020B0604020202020204" pitchFamily="34" charset="0"/>
              <a:buChar char="•"/>
            </a:pPr>
            <a:r>
              <a:rPr lang="en-US" dirty="0">
                <a:hlinkClick r:id="" action="ppaction://noaction"/>
              </a:rPr>
              <a:t>Medicare.gov</a:t>
            </a:r>
            <a:r>
              <a:rPr lang="en-US" dirty="0"/>
              <a:t> provides information on the Medicare Program for people with Medicare. It includes access to MyMedicare.gov. MyMedicare.gov is a free and secure way for you to:</a:t>
            </a:r>
          </a:p>
          <a:p>
            <a:pPr marL="458788" lvl="2" indent="-171450">
              <a:buSzPct val="50000"/>
              <a:buFont typeface="Wingdings" panose="05000000000000000000" pitchFamily="2" charset="2"/>
              <a:buChar char="q"/>
            </a:pPr>
            <a:r>
              <a:rPr lang="en-US" dirty="0"/>
              <a:t>Sign up to get other Medicare resources electronically, like Medicare Summary Notices and your “Medicare &amp; You” handbook</a:t>
            </a:r>
          </a:p>
          <a:p>
            <a:pPr marL="458788" lvl="2" indent="-171450">
              <a:buSzPct val="50000"/>
              <a:buFont typeface="Wingdings" panose="05000000000000000000" pitchFamily="2" charset="2"/>
              <a:buChar char="q"/>
            </a:pPr>
            <a:r>
              <a:rPr lang="en-US" dirty="0"/>
              <a:t>Print an official copy of your Medicare card</a:t>
            </a:r>
          </a:p>
          <a:p>
            <a:pPr marL="458788" lvl="2" indent="-171450">
              <a:buSzPct val="50000"/>
              <a:buFont typeface="Wingdings" panose="05000000000000000000" pitchFamily="2" charset="2"/>
              <a:buChar char="q"/>
            </a:pPr>
            <a:r>
              <a:rPr lang="en-US" dirty="0"/>
              <a:t>Check your eligibility, enrollment, and other Medicare benefits</a:t>
            </a:r>
          </a:p>
          <a:p>
            <a:pPr marL="458788" lvl="2" indent="-171450">
              <a:buSzPct val="50000"/>
              <a:buFont typeface="Wingdings" panose="05000000000000000000" pitchFamily="2" charset="2"/>
              <a:buChar char="q"/>
            </a:pPr>
            <a:r>
              <a:rPr lang="en-US" dirty="0"/>
              <a:t>View a calendar of your current and upcoming preventive services</a:t>
            </a:r>
          </a:p>
          <a:p>
            <a:r>
              <a:rPr lang="en-US" dirty="0"/>
              <a:t>If you don’t have an account, visit </a:t>
            </a:r>
            <a:r>
              <a:rPr lang="en-US" u="sng" dirty="0">
                <a:hlinkClick r:id="rId6"/>
              </a:rPr>
              <a:t>MyMedicare.gov</a:t>
            </a:r>
            <a:r>
              <a:rPr lang="en-US" dirty="0"/>
              <a:t>, and select “Create an Account.”</a:t>
            </a:r>
          </a:p>
          <a:p>
            <a:pPr marL="171450" indent="-171450">
              <a:lnSpc>
                <a:spcPct val="110000"/>
              </a:lnSpc>
              <a:buFont typeface="Wingdings" panose="05000000000000000000" pitchFamily="2" charset="2"/>
              <a:buChar char="§"/>
            </a:pPr>
            <a:r>
              <a:rPr lang="en-US" dirty="0"/>
              <a:t>The “What’s Covered” mobile app delivers reliable Part A and Part B coverage information right on your mobile device. You can download it for free on both the App Store and Google Play.</a:t>
            </a:r>
          </a:p>
          <a:p>
            <a:pPr marL="171450" indent="-171450">
              <a:lnSpc>
                <a:spcPct val="110000"/>
              </a:lnSpc>
              <a:buFont typeface="Wingdings" panose="05000000000000000000" pitchFamily="2" charset="2"/>
              <a:buChar char="§"/>
            </a:pPr>
            <a:r>
              <a:rPr lang="en-US" dirty="0">
                <a:hlinkClick r:id="rId7"/>
              </a:rPr>
              <a:t>Medicaid.gov</a:t>
            </a:r>
            <a:r>
              <a:rPr lang="en-US" dirty="0"/>
              <a:t> provides information on the Medicaid Program for people with Medicaid. It provides referrals to specific states since Medicaid is a joint federal/state program.</a:t>
            </a:r>
          </a:p>
          <a:p>
            <a:pPr marL="171450" indent="-171450">
              <a:lnSpc>
                <a:spcPct val="110000"/>
              </a:lnSpc>
              <a:buFont typeface="Wingdings" panose="05000000000000000000" pitchFamily="2" charset="2"/>
              <a:buChar char="§"/>
            </a:pPr>
            <a:r>
              <a:rPr lang="en-US" dirty="0">
                <a:hlinkClick r:id="rId8"/>
              </a:rPr>
              <a:t>InsureKidsNow.gov</a:t>
            </a:r>
            <a:r>
              <a:rPr lang="en-US" dirty="0"/>
              <a:t> provides</a:t>
            </a:r>
            <a:r>
              <a:rPr lang="en-US" baseline="0" dirty="0"/>
              <a:t> information on </a:t>
            </a:r>
            <a:r>
              <a:rPr lang="en-US" dirty="0"/>
              <a:t>coverage for teens and children in limited income and resource households from CHIP. </a:t>
            </a:r>
          </a:p>
        </p:txBody>
      </p:sp>
      <p:sp>
        <p:nvSpPr>
          <p:cNvPr id="7" name="Slide Image Placeholder 6"/>
          <p:cNvSpPr>
            <a:spLocks noGrp="1" noRot="1" noChangeAspect="1"/>
          </p:cNvSpPr>
          <p:nvPr>
            <p:ph type="sldImg"/>
          </p:nvPr>
        </p:nvSpPr>
        <p:spPr>
          <a:xfrm>
            <a:off x="661988" y="266700"/>
            <a:ext cx="4181475" cy="3136900"/>
          </a:xfrm>
        </p:spPr>
      </p:sp>
    </p:spTree>
    <p:extLst>
      <p:ext uri="{BB962C8B-B14F-4D97-AF65-F5344CB8AC3E}">
        <p14:creationId xmlns:p14="http://schemas.microsoft.com/office/powerpoint/2010/main" val="329796887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62857" y="3585412"/>
            <a:ext cx="6168572" cy="5152188"/>
          </a:xfrm>
          <a:prstGeom prst="rect">
            <a:avLst/>
          </a:prstGeom>
        </p:spPr>
        <p:txBody>
          <a:bodyPr>
            <a:normAutofit/>
          </a:bodyPr>
          <a:lstStyle/>
          <a:p>
            <a:pPr marL="171450" indent="-171450">
              <a:lnSpc>
                <a:spcPct val="110000"/>
              </a:lnSpc>
              <a:buFont typeface="Wingdings" panose="05000000000000000000" pitchFamily="2" charset="2"/>
              <a:buChar char="§"/>
            </a:pPr>
            <a:r>
              <a:rPr lang="en-US" dirty="0">
                <a:hlinkClick r:id="rId3"/>
              </a:rPr>
              <a:t>HealthCare.gov</a:t>
            </a:r>
            <a:r>
              <a:rPr lang="en-US" dirty="0"/>
              <a:t> is the website for the Health Insurance Marketplace. This site will refer you to states that have state-based Marketplaces.</a:t>
            </a:r>
          </a:p>
          <a:p>
            <a:pPr marL="171450" indent="-171450">
              <a:lnSpc>
                <a:spcPct val="110000"/>
              </a:lnSpc>
              <a:buFont typeface="Wingdings" panose="05000000000000000000" pitchFamily="2" charset="2"/>
              <a:buChar char="§"/>
            </a:pPr>
            <a:r>
              <a:rPr lang="en-US" dirty="0">
                <a:hlinkClick r:id="rId4"/>
              </a:rPr>
              <a:t>Marketplace.cms.gov</a:t>
            </a:r>
            <a:r>
              <a:rPr lang="en-US" dirty="0"/>
              <a:t> is the website for partners and stakeholders to get information and training on the Marketplace and consumer resources.</a:t>
            </a:r>
          </a:p>
          <a:p>
            <a:pPr marL="171450" indent="-171450" defTabSz="914266">
              <a:lnSpc>
                <a:spcPct val="110000"/>
              </a:lnSpc>
              <a:buFont typeface="Wingdings" panose="05000000000000000000" pitchFamily="2" charset="2"/>
              <a:buChar char="§"/>
              <a:defRPr/>
            </a:pPr>
            <a:r>
              <a:rPr lang="en-US" dirty="0">
                <a:hlinkClick r:id="rId5"/>
              </a:rPr>
              <a:t>socialsecurity</a:t>
            </a:r>
            <a:r>
              <a:rPr lang="en-US" u="none" dirty="0">
                <a:hlinkClick r:id="rId5"/>
              </a:rPr>
              <a:t>.gov</a:t>
            </a:r>
            <a:r>
              <a:rPr lang="en-US" u="none" baseline="0" dirty="0"/>
              <a:t> </a:t>
            </a:r>
            <a:r>
              <a:rPr lang="en-US" u="none" dirty="0"/>
              <a:t>provides</a:t>
            </a:r>
            <a:r>
              <a:rPr lang="en-US" dirty="0"/>
              <a:t> information on a broad range of Social Security</a:t>
            </a:r>
            <a:r>
              <a:rPr lang="en-US" baseline="0" dirty="0"/>
              <a:t> benefits </a:t>
            </a:r>
            <a:r>
              <a:rPr lang="en-US" dirty="0"/>
              <a:t>and enrollment in the Medicare Program.</a:t>
            </a:r>
          </a:p>
          <a:p>
            <a:pPr marL="171450" indent="-171450">
              <a:lnSpc>
                <a:spcPct val="110000"/>
              </a:lnSpc>
              <a:buFont typeface="Wingdings" panose="05000000000000000000" pitchFamily="2" charset="2"/>
              <a:buChar char="§"/>
            </a:pPr>
            <a:r>
              <a:rPr lang="en-US" dirty="0">
                <a:hlinkClick r:id="rId6"/>
              </a:rPr>
              <a:t>regulations.gov</a:t>
            </a:r>
            <a:r>
              <a:rPr lang="en-US" dirty="0"/>
              <a:t> </a:t>
            </a:r>
            <a:r>
              <a:rPr lang="en-US" baseline="0" dirty="0"/>
              <a:t>is</a:t>
            </a:r>
            <a:r>
              <a:rPr lang="en-US" dirty="0"/>
              <a:t> the federal regulations website.</a:t>
            </a:r>
          </a:p>
          <a:p>
            <a:pPr marL="171450" indent="-171450">
              <a:lnSpc>
                <a:spcPct val="110000"/>
              </a:lnSpc>
              <a:buFont typeface="Wingdings" panose="05000000000000000000" pitchFamily="2" charset="2"/>
              <a:buChar char="§"/>
            </a:pPr>
            <a:r>
              <a:rPr lang="en-US" dirty="0">
                <a:hlinkClick r:id="rId7"/>
              </a:rPr>
              <a:t>eCFR.gov</a:t>
            </a:r>
            <a:r>
              <a:rPr lang="en-US" baseline="0" dirty="0"/>
              <a:t> is</a:t>
            </a:r>
            <a:r>
              <a:rPr lang="en-US" dirty="0"/>
              <a:t> the electronic Code of Federal Regulations website.</a:t>
            </a:r>
          </a:p>
        </p:txBody>
      </p:sp>
      <p:sp>
        <p:nvSpPr>
          <p:cNvPr id="7" name="Slide Image Placeholder 6"/>
          <p:cNvSpPr>
            <a:spLocks noGrp="1" noRot="1" noChangeAspect="1"/>
          </p:cNvSpPr>
          <p:nvPr>
            <p:ph type="sldImg"/>
          </p:nvPr>
        </p:nvSpPr>
        <p:spPr>
          <a:xfrm>
            <a:off x="661988" y="266700"/>
            <a:ext cx="4181475" cy="3136900"/>
          </a:xfrm>
        </p:spPr>
      </p:sp>
    </p:spTree>
    <p:extLst>
      <p:ext uri="{BB962C8B-B14F-4D97-AF65-F5344CB8AC3E}">
        <p14:creationId xmlns:p14="http://schemas.microsoft.com/office/powerpoint/2010/main" val="209402813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lstStyle/>
          <a:p>
            <a:r>
              <a:rPr lang="en-US" baseline="0" dirty="0"/>
              <a:t>Partners seeking printed training materials may access the CMS Product Ordering Website. They </a:t>
            </a:r>
            <a:r>
              <a:rPr lang="en-US" dirty="0"/>
              <a:t>need</a:t>
            </a:r>
            <a:r>
              <a:rPr lang="en-US" baseline="0" dirty="0"/>
              <a:t> to</a:t>
            </a:r>
            <a:r>
              <a:rPr lang="en-US" dirty="0"/>
              <a:t> create an account to </a:t>
            </a:r>
            <a:r>
              <a:rPr lang="en-US" baseline="0" dirty="0"/>
              <a:t>order multiple copies of available publications </a:t>
            </a:r>
            <a:r>
              <a:rPr lang="en-US" dirty="0"/>
              <a:t>at </a:t>
            </a:r>
            <a:r>
              <a:rPr lang="en-US" dirty="0">
                <a:hlinkClick r:id="rId3"/>
              </a:rPr>
              <a:t>productordering.cms.hhs.gov</a:t>
            </a:r>
            <a:r>
              <a:rPr lang="en-US" dirty="0"/>
              <a:t>. Topics include Medicare, Medicaid, CHIP, and the Health Insurance Marketplace. You may also have the opportunity to pre-order publications.</a:t>
            </a:r>
          </a:p>
          <a:p>
            <a:endParaRPr lang="en-US" dirty="0"/>
          </a:p>
        </p:txBody>
      </p:sp>
      <p:sp>
        <p:nvSpPr>
          <p:cNvPr id="7" name="Slide Image Placeholder 6"/>
          <p:cNvSpPr>
            <a:spLocks noGrp="1" noRot="1" noChangeAspect="1"/>
          </p:cNvSpPr>
          <p:nvPr>
            <p:ph type="sldImg"/>
          </p:nvPr>
        </p:nvSpPr>
        <p:spPr>
          <a:xfrm>
            <a:off x="669925" y="265113"/>
            <a:ext cx="4181475" cy="3136900"/>
          </a:xfrm>
        </p:spPr>
      </p:sp>
    </p:spTree>
    <p:extLst>
      <p:ext uri="{BB962C8B-B14F-4D97-AF65-F5344CB8AC3E}">
        <p14:creationId xmlns:p14="http://schemas.microsoft.com/office/powerpoint/2010/main" val="192586446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sz="1200" b="0" i="0" kern="1200" dirty="0">
                <a:solidFill>
                  <a:schemeClr val="tx1"/>
                </a:solidFill>
                <a:effectLst/>
                <a:latin typeface="+mn-lt"/>
                <a:ea typeface="+mn-ea"/>
                <a:cs typeface="+mn-cs"/>
              </a:rPr>
              <a:t>Not sure if Medicare will cover your medical test or service? Medicare’s free “What’s Covered” app delivers accurate cost and coverage information right on your smartphone. Now you can quickly see whether Medicare covers your service in the doctor’s office, the hospital, or anywhere else you use your phone.</a:t>
            </a:r>
          </a:p>
          <a:p>
            <a:r>
              <a:rPr lang="en-US" sz="1200" b="0" i="0" kern="1200" dirty="0">
                <a:solidFill>
                  <a:schemeClr val="tx1"/>
                </a:solidFill>
                <a:effectLst/>
                <a:latin typeface="+mn-lt"/>
                <a:ea typeface="+mn-ea"/>
                <a:cs typeface="+mn-cs"/>
              </a:rPr>
              <a:t> “What’s Covered” is available for free on both the App Store and Google Play. Search for “What’s Covered” or “Medicare” and download the app to your phone. Once “What’s Covered” is installed, you can use it to get reliable Medicare information even when you’re offline.</a:t>
            </a:r>
          </a:p>
          <a:p>
            <a:r>
              <a:rPr lang="en-US" sz="1200" b="0" i="0" kern="1200" dirty="0">
                <a:solidFill>
                  <a:schemeClr val="tx1"/>
                </a:solidFill>
                <a:effectLst/>
                <a:latin typeface="+mn-lt"/>
                <a:ea typeface="+mn-ea"/>
                <a:cs typeface="+mn-cs"/>
              </a:rPr>
              <a:t>The app delivers general cost, coverage and eligibility details for items and services covered by Medicare Part A and Part B. Search or browse to learn what’s covered and not covered; how and when to get covered benefits; and basic cost information. You can also get a list of covered preventive services.</a:t>
            </a:r>
          </a:p>
          <a:p>
            <a:r>
              <a:rPr lang="en-US" sz="1200" b="0" i="0" kern="1200" dirty="0">
                <a:solidFill>
                  <a:schemeClr val="tx1"/>
                </a:solidFill>
                <a:effectLst/>
                <a:latin typeface="+mn-lt"/>
                <a:ea typeface="+mn-ea"/>
                <a:cs typeface="+mn-cs"/>
              </a:rPr>
              <a:t> Easy access to accurate, reliable Medicare coverage information is just one new feature of the </a:t>
            </a:r>
            <a:r>
              <a:rPr lang="en-US" sz="1200" b="0" i="0" u="none" strike="noStrike" kern="1200" dirty="0">
                <a:solidFill>
                  <a:schemeClr val="tx1"/>
                </a:solidFill>
                <a:effectLst/>
                <a:latin typeface="+mn-lt"/>
                <a:ea typeface="+mn-ea"/>
                <a:cs typeface="+mn-cs"/>
                <a:hlinkClick r:id="rId3"/>
              </a:rPr>
              <a:t>eMedicare</a:t>
            </a:r>
            <a:r>
              <a:rPr lang="en-US" sz="1200" b="0" i="0" kern="1200" dirty="0">
                <a:solidFill>
                  <a:schemeClr val="tx1"/>
                </a:solidFill>
                <a:effectLst/>
                <a:latin typeface="+mn-lt"/>
                <a:ea typeface="+mn-ea"/>
                <a:cs typeface="+mn-cs"/>
              </a:rPr>
              <a:t> initiative. To stay up to date on eMedicare improvements and other important news from Medicare,</a:t>
            </a:r>
            <a:r>
              <a:rPr lang="en-US" sz="1200" b="0" i="0" u="sng" kern="1200" dirty="0">
                <a:solidFill>
                  <a:schemeClr val="tx1"/>
                </a:solidFill>
                <a:effectLst/>
                <a:latin typeface="+mn-lt"/>
                <a:ea typeface="+mn-ea"/>
                <a:cs typeface="+mn-cs"/>
                <a:hlinkClick r:id="rId4"/>
              </a:rPr>
              <a:t> </a:t>
            </a:r>
            <a:r>
              <a:rPr lang="en-US" sz="1200" b="0" i="0" u="none" strike="noStrike" kern="1200" dirty="0">
                <a:solidFill>
                  <a:schemeClr val="tx1"/>
                </a:solidFill>
                <a:effectLst/>
                <a:latin typeface="+mn-lt"/>
                <a:ea typeface="+mn-ea"/>
                <a:cs typeface="+mn-cs"/>
                <a:hlinkClick r:id="rId5" tooltip="cms email updates"/>
              </a:rPr>
              <a:t>sign up for our email list</a:t>
            </a:r>
            <a:r>
              <a:rPr lang="en-US" sz="1200" b="0" i="0" kern="1200" dirty="0">
                <a:solidFill>
                  <a:schemeClr val="tx1"/>
                </a:solidFill>
                <a:effectLst/>
                <a:latin typeface="+mn-lt"/>
                <a:ea typeface="+mn-ea"/>
                <a:cs typeface="+mn-cs"/>
              </a:rPr>
              <a:t> and follow us on </a:t>
            </a:r>
            <a:r>
              <a:rPr lang="en-US" sz="1200" b="0" i="0" u="none" strike="noStrike" kern="1200" dirty="0">
                <a:solidFill>
                  <a:schemeClr val="tx1"/>
                </a:solidFill>
                <a:effectLst/>
                <a:latin typeface="+mn-lt"/>
                <a:ea typeface="+mn-ea"/>
                <a:cs typeface="+mn-cs"/>
                <a:hlinkClick r:id="rId6" tooltip="facebook medicare page"/>
              </a:rPr>
              <a:t>Facebook</a:t>
            </a:r>
            <a:r>
              <a:rPr lang="en-US" sz="1200" b="0" i="0" kern="1200" dirty="0">
                <a:solidFill>
                  <a:schemeClr val="tx1"/>
                </a:solidFill>
                <a:effectLst/>
                <a:latin typeface="+mn-lt"/>
                <a:ea typeface="+mn-ea"/>
                <a:cs typeface="+mn-cs"/>
              </a:rPr>
              <a:t>.</a:t>
            </a:r>
          </a:p>
          <a:p>
            <a:endParaRPr lang="en-US" dirty="0"/>
          </a:p>
        </p:txBody>
      </p:sp>
    </p:spTree>
    <p:extLst>
      <p:ext uri="{BB962C8B-B14F-4D97-AF65-F5344CB8AC3E}">
        <p14:creationId xmlns:p14="http://schemas.microsoft.com/office/powerpoint/2010/main" val="298137843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normAutofit/>
          </a:bodyPr>
          <a:lstStyle/>
          <a:p>
            <a:r>
              <a:rPr lang="en-US" dirty="0"/>
              <a:t>This section provides information about services offered through the Centers for Medicare &amp; Medicaid Services (CMS) to provide information that is compliant with Sections 504 and 508 of the Rehabilitation Act of 1973.</a:t>
            </a:r>
          </a:p>
          <a:p>
            <a:r>
              <a:rPr lang="en-US" b="1" dirty="0"/>
              <a:t>Rehabilitation Act</a:t>
            </a:r>
            <a:endParaRPr lang="en-US" dirty="0"/>
          </a:p>
          <a:p>
            <a:r>
              <a:rPr lang="en-US" dirty="0"/>
              <a:t>The Rehabilitation Act prohibits discrimination on the basis of disability in programs conducted by Federal agencies, in programs receiving Federal financial assistance, in Federal employment, and in the employment practices of Federal contractors. The standards for determining employment discrimination under the Rehabilitation Act are the same as those used in Title I of the Americans with Disabilities Act.</a:t>
            </a:r>
          </a:p>
          <a:p>
            <a:r>
              <a:rPr lang="en-US" b="1" dirty="0"/>
              <a:t>Section 504 </a:t>
            </a:r>
            <a:r>
              <a:rPr lang="en-US" dirty="0"/>
              <a:t>states that "no qualified individual with a disability in the U.S. shall be excluded from, denied the benefits of, or be subjected to discrimination under" any program or activity that either receives Federal financial assistance or is conducted by any Executive agency or the U.S. Postal Service.</a:t>
            </a:r>
          </a:p>
          <a:p>
            <a:r>
              <a:rPr lang="en-US" dirty="0"/>
              <a:t>Each Federal agency has its own set of section 504 regulations that apply to its own programs. Agencies that provide Federal financial assistance also have section 504 regulations covering entities that receive Federal aid. Requirements common to these regulations include reasonable accommodation for employees with disabilities; program accessibility; effective communication with people who have hearing or vision disabilities; and accessible new construction and alterations. </a:t>
            </a:r>
          </a:p>
          <a:p>
            <a:r>
              <a:rPr lang="en-US" b="1" dirty="0"/>
              <a:t>Section 508 </a:t>
            </a:r>
            <a:r>
              <a:rPr lang="en-US" dirty="0"/>
              <a:t>establishes requirements for electronic and information technology developed, maintained, procured, or used by the Federal government. Section 508 requires Federal electronic and information technology to be accessible to people with disabilities, including employees and members of the public.</a:t>
            </a:r>
          </a:p>
          <a:p>
            <a:r>
              <a:rPr lang="en-US" dirty="0"/>
              <a:t>For more information, visit </a:t>
            </a:r>
            <a:r>
              <a:rPr lang="en-US" dirty="0">
                <a:hlinkClick r:id="rId3"/>
              </a:rPr>
              <a:t>ada.gov/cguide.htm</a:t>
            </a:r>
            <a:r>
              <a:rPr lang="en-US" dirty="0"/>
              <a:t>. </a:t>
            </a:r>
          </a:p>
        </p:txBody>
      </p:sp>
    </p:spTree>
    <p:extLst>
      <p:ext uri="{BB962C8B-B14F-4D97-AF65-F5344CB8AC3E}">
        <p14:creationId xmlns:p14="http://schemas.microsoft.com/office/powerpoint/2010/main" val="381080128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The Customer Accessibility Resource Staff (CARS) provides communications in accessible formats to make sure people with disabilities have an equal opportunity to participate in CMS services, activities, programs, and other benefits.</a:t>
            </a:r>
          </a:p>
          <a:p>
            <a:r>
              <a:rPr lang="en-US" dirty="0"/>
              <a:t>CARS is here to assist you with the following:</a:t>
            </a:r>
          </a:p>
          <a:p>
            <a:pPr marL="114300" lvl="1" indent="-114300"/>
            <a:r>
              <a:rPr lang="en-US" dirty="0"/>
              <a:t>Auxiliary aids for CMS documents, like</a:t>
            </a:r>
          </a:p>
          <a:p>
            <a:pPr marL="228600" lvl="2" indent="-114300"/>
            <a:r>
              <a:rPr lang="en-US" dirty="0"/>
              <a:t>Large print, Braille, audio, or data CD for persons who are blind or have low vision</a:t>
            </a:r>
          </a:p>
          <a:p>
            <a:pPr marL="228600" lvl="2" indent="-114300"/>
            <a:r>
              <a:rPr lang="en-US" dirty="0"/>
              <a:t>TTY or relay services for persons who are deaf or hard-of-hearing</a:t>
            </a:r>
          </a:p>
          <a:p>
            <a:pPr marL="114300" indent="-114300">
              <a:buFont typeface="Wingdings" panose="05000000000000000000" pitchFamily="2" charset="2"/>
              <a:buChar char="§"/>
            </a:pPr>
            <a:r>
              <a:rPr lang="en-US" dirty="0"/>
              <a:t>Guidance and support on</a:t>
            </a:r>
          </a:p>
          <a:p>
            <a:pPr marL="228600" lvl="2" indent="-114300"/>
            <a:r>
              <a:rPr lang="en-US" dirty="0"/>
              <a:t>Developing communication plans targeting individuals with disabilities </a:t>
            </a:r>
          </a:p>
          <a:p>
            <a:pPr marL="228600" lvl="2" indent="-114300"/>
            <a:r>
              <a:rPr lang="en-US" dirty="0"/>
              <a:t>Standard Operating Procedures (SOP) to incorporate the provision and delivery of auxiliary aids in your organization</a:t>
            </a:r>
          </a:p>
          <a:p>
            <a:pPr marL="114300" indent="-114300">
              <a:buFont typeface="Wingdings" panose="05000000000000000000" pitchFamily="2" charset="2"/>
              <a:buChar char="§"/>
            </a:pPr>
            <a:r>
              <a:rPr lang="en-US" dirty="0"/>
              <a:t>Best practices with large print, Braille and 508 standards</a:t>
            </a:r>
          </a:p>
          <a:p>
            <a:endParaRPr lang="en-US" dirty="0"/>
          </a:p>
        </p:txBody>
      </p:sp>
    </p:spTree>
    <p:extLst>
      <p:ext uri="{BB962C8B-B14F-4D97-AF65-F5344CB8AC3E}">
        <p14:creationId xmlns:p14="http://schemas.microsoft.com/office/powerpoint/2010/main" val="1383278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normAutofit/>
          </a:bodyPr>
          <a:lstStyle/>
          <a:p>
            <a:r>
              <a:rPr lang="en-US" dirty="0"/>
              <a:t>If you choose to be in Original Medicare, you use your red, white, and blue Medicare card when you get health care services. The Medicare card shows the type of Medicare coverage (Part A and/or Part B) you have and the date the coverage started. </a:t>
            </a:r>
          </a:p>
          <a:p>
            <a:r>
              <a:rPr lang="en-US" dirty="0"/>
              <a:t>Your card has a Medicare Number that’s unique to you. It's a unique combination of letters and numbers—the letters S, L, O, I, B, and Z are never used. This helps to protect your identity. </a:t>
            </a:r>
          </a:p>
          <a:p>
            <a:r>
              <a:rPr lang="en-US" dirty="0"/>
              <a:t>If you get your Medicare card in your IEP package and don’t want Part B, follow the directions and return the card. </a:t>
            </a:r>
          </a:p>
          <a:p>
            <a:r>
              <a:rPr lang="en-US" dirty="0"/>
              <a:t>If you choose to be in an MA Plan (like a Health Maintenance Organization (HMO) or Preferred Provider Organization (PPO)), your plan may give you a card to use when you get health care services and supplies. Your MA Plan ID card is your main card for Medicare. However, you also may be asked to show your Medicare card, so you should carry this card, too. Only give your Medicare Number to doctors, pharmacists, other health care providers, your insurers, or people you trust to work with Medicare on your behalf.</a:t>
            </a:r>
          </a:p>
          <a:p>
            <a:r>
              <a:rPr lang="en-US" dirty="0"/>
              <a:t>If you forget your card, you or your doctor or other health care provider may be able to look up your Medicare number online. Your doctor or other health care provider can use the secure Medicare Administrative Contractor (MAC) portal to look up your Medicare Number. You may also get your Medicare Number by logging on to </a:t>
            </a:r>
            <a:r>
              <a:rPr lang="en-US" dirty="0">
                <a:hlinkClick r:id="rId3"/>
              </a:rPr>
              <a:t>myMedicare.gov</a:t>
            </a:r>
            <a:r>
              <a:rPr lang="en-US" dirty="0"/>
              <a:t>. </a:t>
            </a:r>
          </a:p>
          <a:p>
            <a:endParaRPr lang="en-US" dirty="0"/>
          </a:p>
          <a:p>
            <a:pPr>
              <a:lnSpc>
                <a:spcPct val="110000"/>
              </a:lnSpc>
            </a:pPr>
            <a:endParaRPr lang="en-US" dirty="0"/>
          </a:p>
        </p:txBody>
      </p:sp>
    </p:spTree>
    <p:extLst>
      <p:ext uri="{BB962C8B-B14F-4D97-AF65-F5344CB8AC3E}">
        <p14:creationId xmlns:p14="http://schemas.microsoft.com/office/powerpoint/2010/main" val="251355347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566057" y="3614057"/>
            <a:ext cx="6139542" cy="5320393"/>
          </a:xfrm>
          <a:prstGeom prst="rect">
            <a:avLst/>
          </a:prstGeom>
        </p:spPr>
        <p:txBody>
          <a:bodyPr>
            <a:noAutofit/>
          </a:bodyPr>
          <a:lstStyle/>
          <a:p>
            <a:r>
              <a:rPr lang="en-US" dirty="0"/>
              <a:t>You may contact CARS to get free auxiliary aids and services to help you better communicate with people with disabilities. Auxiliary aids include materials in Braille, large print, data/audio files, relay services, and TTY communications.</a:t>
            </a:r>
          </a:p>
          <a:p>
            <a:r>
              <a:rPr lang="en-US" dirty="0"/>
              <a:t>Contact CARS:</a:t>
            </a:r>
          </a:p>
          <a:p>
            <a:pPr marL="114300" indent="-114300">
              <a:buFont typeface="Wingdings" panose="05000000000000000000" pitchFamily="2" charset="2"/>
              <a:buChar char="§"/>
            </a:pPr>
            <a:r>
              <a:rPr lang="en-US" dirty="0"/>
              <a:t>For Medicare information, call 1-800-MEDICARE (1-800-633-4227); TTY: 1-877-486-2048</a:t>
            </a:r>
          </a:p>
          <a:p>
            <a:pPr marL="114300" indent="-114300">
              <a:buFont typeface="Wingdings" panose="05000000000000000000" pitchFamily="2" charset="2"/>
              <a:buChar char="§"/>
            </a:pPr>
            <a:r>
              <a:rPr lang="en-US" dirty="0"/>
              <a:t>For Health Insurance Marketplace information, call 1-800-318-2596; TTY: 1-855-889-4325</a:t>
            </a:r>
          </a:p>
          <a:p>
            <a:pPr marL="114300" indent="-114300">
              <a:buFont typeface="Wingdings" panose="05000000000000000000" pitchFamily="2" charset="2"/>
              <a:buChar char="§"/>
            </a:pPr>
            <a:r>
              <a:rPr lang="en-US" dirty="0"/>
              <a:t>By email at </a:t>
            </a:r>
            <a:r>
              <a:rPr lang="en-US" u="sng" dirty="0">
                <a:hlinkClick r:id="rId3"/>
              </a:rPr>
              <a:t>AltFormatRequest@cms.hhs.gov</a:t>
            </a:r>
            <a:endParaRPr lang="en-US" u="sng" dirty="0"/>
          </a:p>
          <a:p>
            <a:pPr marL="114300" indent="-114300">
              <a:buFont typeface="Wingdings" panose="05000000000000000000" pitchFamily="2" charset="2"/>
              <a:buChar char="§"/>
            </a:pPr>
            <a:r>
              <a:rPr lang="en-US" dirty="0"/>
              <a:t>By fax at 1-844-530-3676</a:t>
            </a:r>
          </a:p>
          <a:p>
            <a:pPr marL="114300" indent="-114300">
              <a:buFont typeface="Wingdings" panose="05000000000000000000" pitchFamily="2" charset="2"/>
              <a:buChar char="§"/>
            </a:pPr>
            <a:r>
              <a:rPr lang="en-US" dirty="0"/>
              <a:t>A letter to</a:t>
            </a:r>
            <a:br>
              <a:rPr lang="en-US" dirty="0"/>
            </a:br>
            <a:r>
              <a:rPr lang="en-US" dirty="0">
                <a:ea typeface="Calibri" panose="020F0502020204030204" pitchFamily="34" charset="0"/>
                <a:cs typeface="Times New Roman" panose="02020603050405020304" pitchFamily="18" charset="0"/>
              </a:rPr>
              <a:t>Centers for Medicare &amp; Medicaid Services (CMS)</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Offices of Hearings &amp; Inquiries (OHI)</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7500 Security Boulevard, Mail Stop S1-13-25</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Baltimore, MD 21244-1850</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Attn: Customer Accessibility Resource Staff</a:t>
            </a:r>
          </a:p>
          <a:p>
            <a:pPr marL="4763" lvl="0" indent="-4763" defTabSz="685800"/>
            <a:r>
              <a:rPr lang="en-US" dirty="0"/>
              <a:t>CARS’ scope of responsibilities applies to external communications and public-facing information only. Therefore, for questions regarding accessibility for internal CMS employees, please contact CMS’s Office of Equal Opportunity and Civil Rights. For questions regarding internal Section 508 compliance, please contact your Section 508 Clearance Officer. For questions regarding Section 1557 of the Affordable Care Act, including foreign language requests and for guidance on significant communication, please contact the Health and Human Services Office for Civil Rights. </a:t>
            </a:r>
          </a:p>
          <a:p>
            <a:pPr marL="4763" lvl="0" indent="-4763" defTabSz="685800"/>
            <a:r>
              <a:rPr lang="en-US" b="1" dirty="0"/>
              <a:t>Source:</a:t>
            </a:r>
            <a:r>
              <a:rPr lang="en-US" dirty="0"/>
              <a:t> </a:t>
            </a:r>
            <a:r>
              <a:rPr lang="en-US" dirty="0">
                <a:hlinkClick r:id="rId4"/>
              </a:rPr>
              <a:t>Medicare.gov/about-us/accessibility-nondiscrimination-notice</a:t>
            </a:r>
            <a:r>
              <a:rPr lang="en-US" dirty="0"/>
              <a:t>.</a:t>
            </a:r>
          </a:p>
        </p:txBody>
      </p:sp>
    </p:spTree>
    <p:extLst>
      <p:ext uri="{BB962C8B-B14F-4D97-AF65-F5344CB8AC3E}">
        <p14:creationId xmlns:p14="http://schemas.microsoft.com/office/powerpoint/2010/main" val="311229334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1" y="3581740"/>
            <a:ext cx="5736336" cy="5050196"/>
          </a:xfrm>
          <a:prstGeom prst="rect">
            <a:avLst/>
          </a:prstGeom>
        </p:spPr>
        <p:txBody>
          <a:bodyPr/>
          <a:lstStyle/>
          <a:p>
            <a:r>
              <a:rPr lang="en-US" dirty="0"/>
              <a:t>Here are some key messages to remember:</a:t>
            </a:r>
          </a:p>
          <a:p>
            <a:pPr marL="228600" indent="-228600">
              <a:buFont typeface="Wingdings" panose="05000000000000000000" pitchFamily="2" charset="2"/>
              <a:buChar char="§"/>
            </a:pPr>
            <a:r>
              <a:rPr lang="en-US" dirty="0"/>
              <a:t>Medicare is a health insurance program.</a:t>
            </a:r>
          </a:p>
          <a:p>
            <a:pPr marL="228600" indent="-228600">
              <a:buFont typeface="Wingdings" panose="05000000000000000000" pitchFamily="2" charset="2"/>
              <a:buChar char="§"/>
            </a:pPr>
            <a:r>
              <a:rPr lang="en-US" dirty="0"/>
              <a:t>It doesn’t cover all of your health care costs.</a:t>
            </a:r>
          </a:p>
          <a:p>
            <a:pPr marL="228600" indent="-228600">
              <a:buFont typeface="Wingdings" panose="05000000000000000000" pitchFamily="2" charset="2"/>
              <a:buChar char="§"/>
            </a:pPr>
            <a:r>
              <a:rPr lang="en-US" dirty="0"/>
              <a:t>You have choices in how you get your coverage.</a:t>
            </a:r>
          </a:p>
          <a:p>
            <a:pPr marL="228600" indent="-228600">
              <a:buFont typeface="Wingdings" panose="05000000000000000000" pitchFamily="2" charset="2"/>
              <a:buChar char="§"/>
            </a:pPr>
            <a:r>
              <a:rPr lang="en-US" dirty="0"/>
              <a:t>There are programs for people with limited income and resources. </a:t>
            </a:r>
          </a:p>
          <a:p>
            <a:pPr marL="228600" indent="-228600">
              <a:buFont typeface="Wingdings" panose="05000000000000000000" pitchFamily="2" charset="2"/>
              <a:buChar char="§"/>
            </a:pPr>
            <a:r>
              <a:rPr lang="en-US" dirty="0"/>
              <a:t>You have choices to make. It’s important to know when you need to take action. Your decisions affect the type of coverage you get. Certain decisions are time-sensitive.</a:t>
            </a:r>
          </a:p>
          <a:p>
            <a:pPr marL="228600" indent="-228600">
              <a:buFont typeface="Wingdings" panose="05000000000000000000" pitchFamily="2" charset="2"/>
              <a:buChar char="§"/>
            </a:pPr>
            <a:r>
              <a:rPr lang="en-US" dirty="0"/>
              <a:t>There's help available if you need it.</a:t>
            </a:r>
          </a:p>
          <a:p>
            <a:endParaRPr lang="en-US" dirty="0"/>
          </a:p>
        </p:txBody>
      </p:sp>
      <p:sp>
        <p:nvSpPr>
          <p:cNvPr id="7" name="Slide Image Placeholder 6"/>
          <p:cNvSpPr>
            <a:spLocks noGrp="1" noRot="1" noChangeAspect="1"/>
          </p:cNvSpPr>
          <p:nvPr>
            <p:ph type="sldImg"/>
          </p:nvPr>
        </p:nvSpPr>
        <p:spPr>
          <a:xfrm>
            <a:off x="674688" y="265113"/>
            <a:ext cx="4181475" cy="3136900"/>
          </a:xfrm>
        </p:spPr>
      </p:sp>
    </p:spTree>
    <p:extLst>
      <p:ext uri="{BB962C8B-B14F-4D97-AF65-F5344CB8AC3E}">
        <p14:creationId xmlns:p14="http://schemas.microsoft.com/office/powerpoint/2010/main" val="410743629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182908088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255357734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675" y="3616325"/>
            <a:ext cx="5607050" cy="3660775"/>
          </a:xfrm>
        </p:spPr>
        <p:txBody>
          <a:bodyPr/>
          <a:lstStyle/>
          <a:p>
            <a:endParaRPr lang="en-US" dirty="0"/>
          </a:p>
        </p:txBody>
      </p:sp>
    </p:spTree>
    <p:extLst>
      <p:ext uri="{BB962C8B-B14F-4D97-AF65-F5344CB8AC3E}">
        <p14:creationId xmlns:p14="http://schemas.microsoft.com/office/powerpoint/2010/main" val="98181765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675" y="3702050"/>
            <a:ext cx="5607050" cy="3660775"/>
          </a:xfrm>
        </p:spPr>
        <p:txBody>
          <a:bodyPr/>
          <a:lstStyle/>
          <a:p>
            <a:endParaRPr lang="en-US" dirty="0"/>
          </a:p>
        </p:txBody>
      </p:sp>
    </p:spTree>
    <p:extLst>
      <p:ext uri="{BB962C8B-B14F-4D97-AF65-F5344CB8AC3E}">
        <p14:creationId xmlns:p14="http://schemas.microsoft.com/office/powerpoint/2010/main" val="211623592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66738" y="182563"/>
            <a:ext cx="4286250" cy="3214687"/>
          </a:xfrm>
        </p:spPr>
      </p:sp>
      <p:sp>
        <p:nvSpPr>
          <p:cNvPr id="3" name="Notes Placeholder 2"/>
          <p:cNvSpPr>
            <a:spLocks noGrp="1"/>
          </p:cNvSpPr>
          <p:nvPr>
            <p:ph type="body" idx="1"/>
          </p:nvPr>
        </p:nvSpPr>
        <p:spPr>
          <a:xfrm>
            <a:off x="402209" y="3614057"/>
            <a:ext cx="6254623" cy="4926440"/>
          </a:xfrm>
          <a:prstGeom prst="rect">
            <a:avLst/>
          </a:prstGeom>
        </p:spPr>
        <p:txBody>
          <a:bodyPr/>
          <a:lstStyle/>
          <a:p>
            <a:pPr>
              <a:spcBef>
                <a:spcPts val="630"/>
              </a:spcBef>
            </a:pPr>
            <a:r>
              <a:rPr lang="en-US" dirty="0"/>
              <a:t>This training is provided by the CMS National Training Program (NTP).</a:t>
            </a:r>
          </a:p>
          <a:p>
            <a:pPr>
              <a:spcBef>
                <a:spcPts val="630"/>
              </a:spcBef>
              <a:defRPr/>
            </a:pPr>
            <a:r>
              <a:rPr lang="en-US" dirty="0"/>
              <a:t>To view all available NTP materials, or to subscribe to our email list, visit</a:t>
            </a:r>
            <a:r>
              <a:rPr lang="en-US" dirty="0">
                <a:hlinkClick r:id="rId3"/>
              </a:rPr>
              <a:t> CMSnationaltrainingprogram.cms.gov</a:t>
            </a:r>
            <a:r>
              <a:rPr lang="en-US" dirty="0"/>
              <a:t>. </a:t>
            </a:r>
          </a:p>
          <a:p>
            <a:pPr defTabSz="914201">
              <a:spcBef>
                <a:spcPts val="630"/>
              </a:spcBef>
              <a:defRPr/>
            </a:pPr>
            <a:r>
              <a:rPr lang="en-US" dirty="0"/>
              <a:t>Contact us at </a:t>
            </a:r>
            <a:r>
              <a:rPr lang="en-US" dirty="0">
                <a:hlinkClick r:id="rId4"/>
              </a:rPr>
              <a:t>training@cms.hhs.gov</a:t>
            </a:r>
            <a:r>
              <a:rPr lang="en-US" dirty="0"/>
              <a:t>. </a:t>
            </a:r>
          </a:p>
          <a:p>
            <a:pPr defTabSz="914201">
              <a:spcBef>
                <a:spcPts val="630"/>
              </a:spcBef>
              <a:defRPr/>
            </a:pPr>
            <a:r>
              <a:rPr lang="en-US" dirty="0"/>
              <a:t>Follow us @CMSGov #CMSNTP.</a:t>
            </a:r>
          </a:p>
          <a:p>
            <a:endParaRPr lang="en-US" dirty="0"/>
          </a:p>
        </p:txBody>
      </p:sp>
    </p:spTree>
    <p:extLst>
      <p:ext uri="{BB962C8B-B14F-4D97-AF65-F5344CB8AC3E}">
        <p14:creationId xmlns:p14="http://schemas.microsoft.com/office/powerpoint/2010/main" val="3947456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66243" y="3621024"/>
            <a:ext cx="5807710" cy="4901184"/>
          </a:xfrm>
          <a:prstGeom prst="rect">
            <a:avLst/>
          </a:prstGeom>
        </p:spPr>
        <p:txBody>
          <a:bodyPr>
            <a:noAutofit/>
          </a:bodyPr>
          <a:lstStyle/>
          <a:p>
            <a:r>
              <a:rPr lang="en-US" dirty="0"/>
              <a:t>If you aren’t getting Social Security or RRB benefits at least 4 months before you turn 65 (for instance, because you’re still working), you’ll need to sign up for Part A (even if you’re eligible to get premium-free Part A) and Part B. To avoid a delay in coverage, you should contact Social Security to apply for Medicare 3 months before you turn 65. If you worked for a railroad, contact the RRB to sign up. You don’t have to be retired to get Medicare. </a:t>
            </a:r>
          </a:p>
          <a:p>
            <a:r>
              <a:rPr lang="en-US" dirty="0"/>
              <a:t>For people born in 1938 or later, their Social Security benefit may be affected by a provision that raises the age at which </a:t>
            </a:r>
            <a:r>
              <a:rPr lang="en-US" u="sng" dirty="0"/>
              <a:t>full</a:t>
            </a:r>
            <a:r>
              <a:rPr lang="en-US" dirty="0"/>
              <a:t> Social Security benefits are payable. Starting with people born in 1938, the age at which full retirement benefits are payable increases gradually. Those born in 1960 and later will receive full retirement benefits at 67. You can calculate your age for collecting </a:t>
            </a:r>
            <a:r>
              <a:rPr lang="en-US" u="sng" dirty="0"/>
              <a:t>full</a:t>
            </a:r>
            <a:r>
              <a:rPr lang="en-US" dirty="0"/>
              <a:t> Social Security retirement benefits at </a:t>
            </a:r>
            <a:r>
              <a:rPr lang="en-US" u="sng" dirty="0">
                <a:hlinkClick r:id="rId3"/>
              </a:rPr>
              <a:t>socialsecurity.gov/retirement/ageincrease.htm</a:t>
            </a:r>
            <a:r>
              <a:rPr lang="en-US" dirty="0"/>
              <a:t>.</a:t>
            </a:r>
          </a:p>
          <a:p>
            <a:r>
              <a:rPr lang="en-US" dirty="0"/>
              <a:t>You can enroll online at </a:t>
            </a:r>
            <a:r>
              <a:rPr lang="en-US" dirty="0">
                <a:hlinkClick r:id="rId4"/>
              </a:rPr>
              <a:t>socialsecurity.gov</a:t>
            </a:r>
            <a:r>
              <a:rPr lang="en-US" dirty="0"/>
              <a:t>, or call 1-800-722-1213; TTY: 1-800-325-0778, or make an appointment at your local Social Security office. To find your local office, visit </a:t>
            </a:r>
            <a:r>
              <a:rPr lang="en-US" dirty="0">
                <a:hlinkClick r:id="rId5"/>
              </a:rPr>
              <a:t>secure.ssa.gov/ICON/main.jsp</a:t>
            </a:r>
            <a:r>
              <a:rPr lang="en-US" dirty="0"/>
              <a:t>. Those who sign up for Social Security before they reach their full retirement age get partial retirement benefits. The earliest a person can start getting reduced Social Security retirement benefits remains 62. </a:t>
            </a:r>
          </a:p>
          <a:p>
            <a:r>
              <a:rPr lang="en-US" dirty="0"/>
              <a:t>For more information, visit </a:t>
            </a:r>
            <a:r>
              <a:rPr lang="en-US" u="sng" dirty="0">
                <a:solidFill>
                  <a:srgbClr val="0000FF"/>
                </a:solidFill>
                <a:ea typeface="Calibri"/>
                <a:cs typeface="Times New Roman"/>
                <a:hlinkClick r:id="rId6"/>
              </a:rPr>
              <a:t>socialsecurity.gov/pubs/EN-05-10035.pdf</a:t>
            </a:r>
            <a:r>
              <a:rPr lang="en-US" dirty="0">
                <a:ea typeface="Calibri"/>
                <a:cs typeface="Times New Roman"/>
              </a:rPr>
              <a:t>.</a:t>
            </a:r>
          </a:p>
          <a:p>
            <a:r>
              <a:rPr lang="en-US" b="1" dirty="0"/>
              <a:t>Note: </a:t>
            </a:r>
            <a:r>
              <a:rPr lang="en-US" dirty="0"/>
              <a:t>A “Welcome to Medicare” package will be sent to people who actively enroll in Part A and Part B. It’s mailed about 3-4 weeks after they apply for Medicare through Social Security. Included in the package is a Welcome to Medicare cover letter and a “Welcome to Medicare” pamphlet (CMS Product No. 12020). The package provides the person’s coverage start date (which is listed on the enclosed Medicare card). The pamphlet explains some important decisions the person with Medicare needs to make. </a:t>
            </a:r>
          </a:p>
        </p:txBody>
      </p:sp>
      <p:sp>
        <p:nvSpPr>
          <p:cNvPr id="7" name="Slide Image Placeholder 6"/>
          <p:cNvSpPr>
            <a:spLocks noGrp="1" noRot="1" noChangeAspect="1"/>
          </p:cNvSpPr>
          <p:nvPr>
            <p:ph type="sldImg"/>
          </p:nvPr>
        </p:nvSpPr>
        <p:spPr>
          <a:xfrm>
            <a:off x="666750" y="246063"/>
            <a:ext cx="4178300" cy="3133725"/>
          </a:xfrm>
        </p:spPr>
      </p:sp>
    </p:spTree>
    <p:extLst>
      <p:ext uri="{BB962C8B-B14F-4D97-AF65-F5344CB8AC3E}">
        <p14:creationId xmlns:p14="http://schemas.microsoft.com/office/powerpoint/2010/main" val="12572254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485775" y="3581740"/>
            <a:ext cx="6268593" cy="5050196"/>
          </a:xfrm>
          <a:prstGeom prst="rect">
            <a:avLst/>
          </a:prstGeom>
        </p:spPr>
        <p:txBody>
          <a:bodyPr/>
          <a:lstStyle/>
          <a:p>
            <a:r>
              <a:rPr lang="en-US" dirty="0"/>
              <a:t>If you don’t have Medicare, and you’re eligible for premium-free Part A, you can enroll in Part A anytime you’re eligible. Your coverage will begin up to 6 months retroactive from the month you apply, but not before your first month of eligibility. However, you can enroll in Part B (and Part A if you have to buy it) only during specific enrollment periods. Your first opportunity to enroll is during your Initial Enrollment Period (IEP).</a:t>
            </a:r>
          </a:p>
          <a:p>
            <a:r>
              <a:rPr lang="en-US" b="1" dirty="0"/>
              <a:t>Initial Enrollment Period (IEP)</a:t>
            </a:r>
          </a:p>
          <a:p>
            <a:pPr lvl="1"/>
            <a:r>
              <a:rPr lang="en-US" dirty="0"/>
              <a:t>7-month period that begins 3 months before the month you turn 65, includes the month you turn 65, and ends 3 months after the month you turn 65</a:t>
            </a:r>
          </a:p>
          <a:p>
            <a:pPr lvl="1"/>
            <a:r>
              <a:rPr lang="en-US" dirty="0"/>
              <a:t>No late enrollment penalty</a:t>
            </a:r>
          </a:p>
          <a:p>
            <a:r>
              <a:rPr lang="en-US" dirty="0"/>
              <a:t>If you don’t enroll in Part B during the IEP, you have to wait until the next General Enrollment Period (GEP).</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If you already have Medicare, you can make changes to your coverage during the yearly Open Enrollment Period (OEP), the Medicare Advantage OEP, a 5-star Enrollment Period, or in certain circumstances, during a Special Enrollment Period (SEP).</a:t>
            </a:r>
          </a:p>
          <a:p>
            <a:r>
              <a:rPr lang="en-US" b="1" dirty="0">
                <a:solidFill>
                  <a:prstClr val="black"/>
                </a:solidFill>
              </a:rPr>
              <a:t>Special Enrollment Period (SEP) </a:t>
            </a:r>
            <a:r>
              <a:rPr lang="en-US" dirty="0">
                <a:solidFill>
                  <a:prstClr val="black"/>
                </a:solidFill>
              </a:rPr>
              <a:t>(in certain circumstances)</a:t>
            </a:r>
          </a:p>
          <a:p>
            <a:pPr lvl="1"/>
            <a:r>
              <a:rPr lang="en-US" dirty="0"/>
              <a:t>After IEP ends</a:t>
            </a:r>
          </a:p>
          <a:p>
            <a:pPr lvl="1"/>
            <a:r>
              <a:rPr lang="en-US" dirty="0"/>
              <a:t>Can enroll in Part B (or Part A if you have to buy it) if you delayed enrolling because you were covered under a group health plan (with 20 or more employees) based on current employment (yours or your spouse’s)</a:t>
            </a:r>
          </a:p>
          <a:p>
            <a:pPr lvl="1"/>
            <a:r>
              <a:rPr lang="en-US" dirty="0"/>
              <a:t>No late enrollment penalty</a:t>
            </a:r>
          </a:p>
          <a:p>
            <a:r>
              <a:rPr lang="en-US" dirty="0"/>
              <a:t>Enrolling in Medicare or changing how you get your Medicare are important decisions. They must be done in a timely manner to avoid late enrollment penalties and to be sure you get the coverage you need, when you need it. These enrollment periods are explained on the following slides.</a:t>
            </a:r>
          </a:p>
        </p:txBody>
      </p:sp>
    </p:spTree>
    <p:extLst>
      <p:ext uri="{BB962C8B-B14F-4D97-AF65-F5344CB8AC3E}">
        <p14:creationId xmlns:p14="http://schemas.microsoft.com/office/powerpoint/2010/main" val="2962203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If you don’t enroll during your IEP, you have to wait until the next General Enrollment Period (GEP). You can enroll in Medicare Part A (if you have to buy it), and/or Part B during the GEP, which occurs each year from January 1–March 31. Your coverage would begin on July 1.</a:t>
            </a:r>
          </a:p>
        </p:txBody>
      </p:sp>
    </p:spTree>
    <p:extLst>
      <p:ext uri="{BB962C8B-B14F-4D97-AF65-F5344CB8AC3E}">
        <p14:creationId xmlns:p14="http://schemas.microsoft.com/office/powerpoint/2010/main" val="4260108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675" y="3602718"/>
            <a:ext cx="5607050" cy="3660775"/>
          </a:xfrm>
        </p:spPr>
        <p:txBody>
          <a:bodyPr/>
          <a:lstStyle/>
          <a:p>
            <a:r>
              <a:rPr lang="en-US" dirty="0"/>
              <a:t>Each year, from October 15</a:t>
            </a:r>
            <a:r>
              <a:rPr lang="en-US" baseline="0" dirty="0"/>
              <a:t>–December 7, you can join, switch, or drop your MA Plan or Medicare Prescription Drug Plan (PDP). You can return to Original Medicare. You should take advantage of this opportunity to review your present coverage and consider your future health needs. You can compare plans at </a:t>
            </a:r>
            <a:r>
              <a:rPr lang="en-US" dirty="0">
                <a:hlinkClick r:id="rId3"/>
              </a:rPr>
              <a:t>Medicare.gov</a:t>
            </a:r>
            <a:r>
              <a:rPr lang="en-US" baseline="0" dirty="0"/>
              <a:t>. </a:t>
            </a:r>
            <a:endParaRPr lang="en-US" dirty="0"/>
          </a:p>
        </p:txBody>
      </p:sp>
    </p:spTree>
    <p:extLst>
      <p:ext uri="{BB962C8B-B14F-4D97-AF65-F5344CB8AC3E}">
        <p14:creationId xmlns:p14="http://schemas.microsoft.com/office/powerpoint/2010/main" val="2470821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61938"/>
            <a:ext cx="4181475" cy="3136900"/>
          </a:xfrm>
        </p:spPr>
      </p:sp>
      <p:sp>
        <p:nvSpPr>
          <p:cNvPr id="3" name="Notes Placeholder 2"/>
          <p:cNvSpPr>
            <a:spLocks noGrp="1"/>
          </p:cNvSpPr>
          <p:nvPr>
            <p:ph type="body" idx="1"/>
          </p:nvPr>
        </p:nvSpPr>
        <p:spPr>
          <a:xfrm>
            <a:off x="491490" y="3584448"/>
            <a:ext cx="5964174" cy="5065776"/>
          </a:xfrm>
          <a:prstGeom prst="rect">
            <a:avLst/>
          </a:prstGeom>
        </p:spPr>
        <p:txBody>
          <a:bodyPr>
            <a:normAutofit/>
          </a:bodyPr>
          <a:lstStyle/>
          <a:p>
            <a:r>
              <a:rPr lang="en-US" dirty="0"/>
              <a:t>The lessons in this module, “Understanding Medicare,” explain the benefits, costs, and enrollment for people with Medicare. It also includes information on appeals and helpful resources.</a:t>
            </a:r>
          </a:p>
          <a:p>
            <a:r>
              <a:rPr lang="en-US" dirty="0"/>
              <a:t>The materials are designed as a 1-day training for people learning about the program, and for use by experienced people to train others. Additional time may be needed for add-on activities. </a:t>
            </a:r>
          </a:p>
          <a:p>
            <a:r>
              <a:rPr lang="en-US" dirty="0"/>
              <a:t>The module consists of 156 PowerPoint slides with corresponding speaker’s notes. A companion workbook includes</a:t>
            </a:r>
            <a:r>
              <a:rPr lang="en-US" baseline="0" dirty="0"/>
              <a:t> an Appendix with helpful job aids.</a:t>
            </a:r>
            <a:endParaRPr lang="en-US" dirty="0"/>
          </a:p>
        </p:txBody>
      </p:sp>
    </p:spTree>
    <p:extLst>
      <p:ext uri="{BB962C8B-B14F-4D97-AF65-F5344CB8AC3E}">
        <p14:creationId xmlns:p14="http://schemas.microsoft.com/office/powerpoint/2010/main" val="1187341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63525"/>
            <a:ext cx="4183063" cy="3136900"/>
          </a:xfrm>
        </p:spPr>
      </p:sp>
      <p:sp>
        <p:nvSpPr>
          <p:cNvPr id="3" name="Notes Placeholder 2"/>
          <p:cNvSpPr>
            <a:spLocks noGrp="1"/>
          </p:cNvSpPr>
          <p:nvPr>
            <p:ph type="body" idx="1"/>
          </p:nvPr>
        </p:nvSpPr>
        <p:spPr>
          <a:xfrm>
            <a:off x="663956" y="3619560"/>
            <a:ext cx="5755132" cy="4939223"/>
          </a:xfrm>
          <a:prstGeom prst="rect">
            <a:avLst/>
          </a:prstGeom>
        </p:spPr>
        <p:txBody>
          <a:bodyPr>
            <a:normAutofit/>
          </a:bodyPr>
          <a:lstStyle/>
          <a:p>
            <a:pPr marL="3419" indent="6839">
              <a:spcBef>
                <a:spcPts val="646"/>
              </a:spcBef>
            </a:pPr>
            <a:r>
              <a:rPr lang="en-US" dirty="0"/>
              <a:t>Medicare also covers 2 additional groups:</a:t>
            </a:r>
          </a:p>
          <a:p>
            <a:pPr marL="196960" lvl="2" indent="-196960">
              <a:spcBef>
                <a:spcPts val="646"/>
              </a:spcBef>
              <a:buFont typeface="Wingdings" pitchFamily="2" charset="2"/>
              <a:buChar char="§"/>
            </a:pPr>
            <a:r>
              <a:rPr lang="en-US" dirty="0"/>
              <a:t>People under 65 with a disability who have been entitled to Social Security Disability Insurance (SSDI) benefits for 24 months.</a:t>
            </a:r>
          </a:p>
          <a:p>
            <a:pPr marL="196960" lvl="2" indent="-196960">
              <a:spcBef>
                <a:spcPts val="646"/>
              </a:spcBef>
              <a:buFont typeface="Wingdings" pitchFamily="2" charset="2"/>
              <a:buChar char="§"/>
            </a:pPr>
            <a:r>
              <a:rPr lang="en-US" dirty="0"/>
              <a:t>People with ESRD who meet special Social Security earnings requirements. People with ESRD don’t need to be entitled to Social Security benefits to qualify for Medicare. However, if they’re also entitled to disability benefits, they may qualify under both programs. We’ll discuss ESRD on the next slide.</a:t>
            </a:r>
          </a:p>
          <a:p>
            <a:pPr marL="0" lvl="2" indent="0">
              <a:spcBef>
                <a:spcPts val="646"/>
              </a:spcBef>
              <a:buNone/>
            </a:pPr>
            <a:r>
              <a:rPr lang="en-US" dirty="0"/>
              <a:t>In most cases, you must be entitled to disability benefits for 24 months before Medicare can begin. Since there is a 5-month waiting period for SSDI, the earliest that Medicare can start is usually the 30</a:t>
            </a:r>
            <a:r>
              <a:rPr lang="en-US" baseline="30000" dirty="0"/>
              <a:t>th</a:t>
            </a:r>
            <a:r>
              <a:rPr lang="en-US" baseline="0" dirty="0"/>
              <a:t> </a:t>
            </a:r>
            <a:r>
              <a:rPr lang="en-US" dirty="0"/>
              <a:t>month after you become disabled. However, there are 2 exceptions: </a:t>
            </a:r>
          </a:p>
          <a:p>
            <a:pPr marL="196960" indent="-196960">
              <a:spcBef>
                <a:spcPts val="646"/>
              </a:spcBef>
              <a:buFont typeface="Wingdings" panose="05000000000000000000" pitchFamily="2" charset="2"/>
              <a:buChar char="§"/>
            </a:pPr>
            <a:r>
              <a:rPr lang="en-US" dirty="0"/>
              <a:t>The 5-month waiting period for cash benefits doesn’t apply to people who get childhood disability benefits or to some people who were previously entitled to disability benefits (in the past 5 years).</a:t>
            </a:r>
          </a:p>
          <a:p>
            <a:pPr marL="196960" lvl="2" indent="-196960">
              <a:spcBef>
                <a:spcPts val="646"/>
              </a:spcBef>
              <a:buFont typeface="Wingdings" panose="05000000000000000000" pitchFamily="2" charset="2"/>
              <a:buChar char="§"/>
            </a:pPr>
            <a:r>
              <a:rPr lang="en-US" dirty="0"/>
              <a:t>The 24-month Medicare waiting period doesn’t apply to people disabled by ALS, known as Lou Gehrig’s Disease. People with ALS get Medicare the first month they’re entitled to disability benefits.</a:t>
            </a:r>
          </a:p>
        </p:txBody>
      </p:sp>
    </p:spTree>
    <p:extLst>
      <p:ext uri="{BB962C8B-B14F-4D97-AF65-F5344CB8AC3E}">
        <p14:creationId xmlns:p14="http://schemas.microsoft.com/office/powerpoint/2010/main" val="713223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66700"/>
            <a:ext cx="4181475" cy="3136900"/>
          </a:xfrm>
        </p:spPr>
      </p:sp>
      <p:sp>
        <p:nvSpPr>
          <p:cNvPr id="3" name="Notes Placeholder 2"/>
          <p:cNvSpPr>
            <a:spLocks noGrp="1"/>
          </p:cNvSpPr>
          <p:nvPr>
            <p:ph type="body" idx="1"/>
          </p:nvPr>
        </p:nvSpPr>
        <p:spPr>
          <a:xfrm>
            <a:off x="701041" y="3581740"/>
            <a:ext cx="5992368" cy="5050196"/>
          </a:xfrm>
          <a:prstGeom prst="rect">
            <a:avLst/>
          </a:prstGeom>
        </p:spPr>
        <p:txBody>
          <a:bodyPr/>
          <a:lstStyle/>
          <a:p>
            <a:pPr defTabSz="914701">
              <a:lnSpc>
                <a:spcPct val="110000"/>
              </a:lnSpc>
              <a:spcBef>
                <a:spcPts val="591"/>
              </a:spcBef>
              <a:defRPr/>
            </a:pPr>
            <a:r>
              <a:rPr lang="en-US" dirty="0"/>
              <a:t>You can enroll in Medicare Part A and Part B based on End-Stage Renal Disease (ESRD) at your local Social Security office. Social Security will need your doctor or the dialysis facility to complete Form CMS-2728 to document that you have ESRD and can get Medicare. If Form CMS-2728 is sent to Social Security before you apply, the office may contact you to ask if you want to complete an application. The form is available at </a:t>
            </a:r>
            <a:r>
              <a:rPr lang="en-US" dirty="0">
                <a:hlinkClick r:id="rId3"/>
              </a:rPr>
              <a:t>CMS.gov/Medicare/CMS-Forms/CMS-Forms/Downloads/CMS2728.pdf</a:t>
            </a:r>
            <a:r>
              <a:rPr lang="en-US" dirty="0"/>
              <a:t>.</a:t>
            </a:r>
          </a:p>
          <a:p>
            <a:pPr defTabSz="914701">
              <a:lnSpc>
                <a:spcPct val="110000"/>
              </a:lnSpc>
              <a:spcBef>
                <a:spcPts val="591"/>
              </a:spcBef>
              <a:defRPr/>
            </a:pPr>
            <a:r>
              <a:rPr lang="en-US" dirty="0"/>
              <a:t>Regardless of the number of employees and whether the coverage is based on current employment status, Medicare is the secondary payer of benefits for the first 30 months of Medicare eligibility (known as the 30-month coordination period) for people with ESRD who have employer or union group health plan (GHP) coverage. If your GHP coverage will pay for most or all of your health care costs (for example, if it doesn’t have a yearly deductible), you may want to delay enrolling in Part A and Part B until you’re getting near to the end of the 30-month coordination period. If you delay enrollment, you won’t have to pay the Part B premium for coverage you don’t need yet. After the 30-month coordination period, you should enroll in Part A and Part B. </a:t>
            </a:r>
          </a:p>
          <a:p>
            <a:pPr defTabSz="914701">
              <a:lnSpc>
                <a:spcPct val="110000"/>
              </a:lnSpc>
              <a:spcBef>
                <a:spcPts val="591"/>
              </a:spcBef>
              <a:defRPr/>
            </a:pPr>
            <a:r>
              <a:rPr lang="en-US" dirty="0"/>
              <a:t>If you’ll soon receive a kidney transplant, get the facts about eligibility and enrollment before deciding to delay because there are shorter time periods for eligibility and enrollment deadlines for transplant recipients.</a:t>
            </a:r>
          </a:p>
          <a:p>
            <a:pPr>
              <a:lnSpc>
                <a:spcPct val="110000"/>
              </a:lnSpc>
              <a:spcBef>
                <a:spcPts val="591"/>
              </a:spcBef>
              <a:defRPr/>
            </a:pPr>
            <a:r>
              <a:rPr lang="en-US" dirty="0"/>
              <a:t>Call Social Security at 1-800-772-1213, TTY: 1-800-325-0778 to make an appointment to enroll in Medicare based on ESRD. </a:t>
            </a:r>
          </a:p>
        </p:txBody>
      </p:sp>
    </p:spTree>
    <p:extLst>
      <p:ext uri="{BB962C8B-B14F-4D97-AF65-F5344CB8AC3E}">
        <p14:creationId xmlns:p14="http://schemas.microsoft.com/office/powerpoint/2010/main" val="1707144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63525"/>
            <a:ext cx="4181475" cy="3136900"/>
          </a:xfrm>
        </p:spPr>
      </p:sp>
      <p:sp>
        <p:nvSpPr>
          <p:cNvPr id="3" name="Notes Placeholder 2"/>
          <p:cNvSpPr>
            <a:spLocks noGrp="1"/>
          </p:cNvSpPr>
          <p:nvPr>
            <p:ph type="body" idx="1"/>
          </p:nvPr>
        </p:nvSpPr>
        <p:spPr>
          <a:xfrm>
            <a:off x="682625" y="3499544"/>
            <a:ext cx="5663184" cy="5050196"/>
          </a:xfrm>
          <a:prstGeom prst="rect">
            <a:avLst/>
          </a:prstGeom>
        </p:spPr>
        <p:txBody>
          <a:bodyPr>
            <a:normAutofit/>
          </a:bodyPr>
          <a:lstStyle/>
          <a:p>
            <a:pPr marL="0" lvl="1" indent="0" defTabSz="931717">
              <a:spcBef>
                <a:spcPts val="613"/>
              </a:spcBef>
              <a:buNone/>
              <a:defRPr/>
            </a:pPr>
            <a:r>
              <a:rPr lang="en-US" dirty="0">
                <a:solidFill>
                  <a:prstClr val="black"/>
                </a:solidFill>
              </a:rPr>
              <a:t>If you have ESRD and are new to Medicare, you’ll most likely get your health care through Original Medicare. You may also have the option of joining a Medicare Special Needs Plan (SNP), if one is available in your area for people with ESRD. There are only limited exceptions that allow a person with ESRD to enroll in a Medicare Advantage (MA) Plan (like an HMO or PPO). One example is if their current GHP</a:t>
            </a:r>
            <a:r>
              <a:rPr lang="en-US" baseline="0" dirty="0">
                <a:solidFill>
                  <a:prstClr val="black"/>
                </a:solidFill>
              </a:rPr>
              <a:t> </a:t>
            </a:r>
            <a:r>
              <a:rPr lang="en-US" dirty="0">
                <a:solidFill>
                  <a:prstClr val="black"/>
                </a:solidFill>
              </a:rPr>
              <a:t>has a Medicare option in their area. </a:t>
            </a:r>
          </a:p>
          <a:p>
            <a:pPr marL="0" lvl="1" indent="0" defTabSz="931717">
              <a:spcBef>
                <a:spcPts val="613"/>
              </a:spcBef>
              <a:buNone/>
              <a:defRPr/>
            </a:pPr>
            <a:r>
              <a:rPr lang="en-US" sz="1100" b="1" dirty="0">
                <a:solidFill>
                  <a:prstClr val="black"/>
                </a:solidFill>
              </a:rPr>
              <a:t>Note</a:t>
            </a:r>
            <a:r>
              <a:rPr lang="en-US" sz="1100" dirty="0">
                <a:solidFill>
                  <a:prstClr val="black"/>
                </a:solidFill>
              </a:rPr>
              <a:t>: </a:t>
            </a:r>
            <a:r>
              <a:rPr lang="en-US" sz="1200" b="0" i="0" u="none" strike="noStrike" kern="1200" baseline="0" dirty="0">
                <a:solidFill>
                  <a:schemeClr val="tx1"/>
                </a:solidFill>
                <a:latin typeface="+mn-lt"/>
                <a:ea typeface="+mn-ea"/>
                <a:cs typeface="+mn-cs"/>
              </a:rPr>
              <a:t>SEC. 17006 of the 21</a:t>
            </a:r>
            <a:r>
              <a:rPr lang="en-US" sz="1200" b="0" i="0" u="none" strike="noStrike" kern="1200" baseline="30000" dirty="0">
                <a:solidFill>
                  <a:schemeClr val="tx1"/>
                </a:solidFill>
                <a:latin typeface="+mn-lt"/>
                <a:ea typeface="+mn-ea"/>
                <a:cs typeface="+mn-cs"/>
              </a:rPr>
              <a:t>st</a:t>
            </a:r>
            <a:r>
              <a:rPr lang="en-US" sz="1200" b="0" i="0" u="none" strike="noStrike" kern="1200" baseline="0" dirty="0">
                <a:solidFill>
                  <a:schemeClr val="tx1"/>
                </a:solidFill>
                <a:latin typeface="+mn-lt"/>
                <a:ea typeface="+mn-ea"/>
                <a:cs typeface="+mn-cs"/>
              </a:rPr>
              <a:t> Century Cures Act allows people with ESRD to join an MA Plan as of January 1, 2021.</a:t>
            </a:r>
            <a:endParaRPr lang="en-US" sz="1100" b="0" dirty="0"/>
          </a:p>
        </p:txBody>
      </p:sp>
    </p:spTree>
    <p:extLst>
      <p:ext uri="{BB962C8B-B14F-4D97-AF65-F5344CB8AC3E}">
        <p14:creationId xmlns:p14="http://schemas.microsoft.com/office/powerpoint/2010/main" val="1177107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3100"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normAutofit lnSpcReduction="10000"/>
          </a:bodyPr>
          <a:lstStyle/>
          <a:p>
            <a:pPr fontAlgn="base">
              <a:lnSpc>
                <a:spcPct val="110000"/>
              </a:lnSpc>
              <a:spcBef>
                <a:spcPts val="600"/>
              </a:spcBef>
            </a:pPr>
            <a:r>
              <a:rPr lang="en-US" dirty="0"/>
              <a:t>When you enroll in Medicare based on ESRD and you’re getting a regular course of dialysis, Medicare coverage usually starts on the 1</a:t>
            </a:r>
            <a:r>
              <a:rPr lang="en-US" baseline="30000" dirty="0"/>
              <a:t>st</a:t>
            </a:r>
            <a:r>
              <a:rPr lang="en-US" dirty="0"/>
              <a:t> day of the 4</a:t>
            </a:r>
            <a:r>
              <a:rPr lang="en-US" baseline="30000" dirty="0"/>
              <a:t>th</a:t>
            </a:r>
            <a:r>
              <a:rPr lang="en-US" dirty="0"/>
              <a:t> month of your dialysis treatments. This waiting period will start even if you haven’t signed up for Medicare. For example, if you don’t sign up until after you’ve met all the requirements, your coverage could begin up to 12 months before the month you apply.</a:t>
            </a:r>
          </a:p>
          <a:p>
            <a:pPr fontAlgn="base">
              <a:lnSpc>
                <a:spcPct val="110000"/>
              </a:lnSpc>
              <a:spcBef>
                <a:spcPts val="600"/>
              </a:spcBef>
            </a:pPr>
            <a:r>
              <a:rPr lang="en-US" dirty="0"/>
              <a:t>If you're covered by a GHP, your Medicare coverage will still start the 4</a:t>
            </a:r>
            <a:r>
              <a:rPr lang="en-US" baseline="30000" dirty="0"/>
              <a:t>th</a:t>
            </a:r>
            <a:r>
              <a:rPr lang="en-US" dirty="0"/>
              <a:t> month of dialysis treatments. Your GHP may pay the first 3 months of dialysis.</a:t>
            </a:r>
          </a:p>
          <a:p>
            <a:pPr fontAlgn="base">
              <a:lnSpc>
                <a:spcPct val="110000"/>
              </a:lnSpc>
              <a:spcBef>
                <a:spcPts val="600"/>
              </a:spcBef>
            </a:pPr>
            <a:r>
              <a:rPr lang="en-US" dirty="0"/>
              <a:t>Medicare coverage can start as early as the 1</a:t>
            </a:r>
            <a:r>
              <a:rPr lang="en-US" baseline="30000" dirty="0"/>
              <a:t>st</a:t>
            </a:r>
            <a:r>
              <a:rPr lang="en-US" dirty="0"/>
              <a:t> month of dialysis if you meet all of these conditions:</a:t>
            </a:r>
          </a:p>
          <a:p>
            <a:pPr marL="174625" indent="-174625" fontAlgn="base">
              <a:lnSpc>
                <a:spcPct val="110000"/>
              </a:lnSpc>
              <a:spcBef>
                <a:spcPts val="600"/>
              </a:spcBef>
              <a:buFont typeface="Wingdings" panose="05000000000000000000" pitchFamily="2" charset="2"/>
              <a:buChar char="§"/>
            </a:pPr>
            <a:r>
              <a:rPr lang="en-US" dirty="0"/>
              <a:t>You take part in a home dialysis training program offered by a Medicare-certified training facility to teach you how to give yourself dialysis treatments at home</a:t>
            </a:r>
          </a:p>
          <a:p>
            <a:pPr marL="174625" indent="-174625" fontAlgn="base">
              <a:lnSpc>
                <a:spcPct val="110000"/>
              </a:lnSpc>
              <a:spcBef>
                <a:spcPts val="600"/>
              </a:spcBef>
              <a:buFont typeface="Wingdings" panose="05000000000000000000" pitchFamily="2" charset="2"/>
              <a:buChar char="§"/>
            </a:pPr>
            <a:r>
              <a:rPr lang="en-US" dirty="0"/>
              <a:t>Your doctor expects you to finish training and be able to do your own dialysis treatments</a:t>
            </a:r>
          </a:p>
          <a:p>
            <a:pPr marL="174625" indent="-174625" fontAlgn="base">
              <a:lnSpc>
                <a:spcPct val="110000"/>
              </a:lnSpc>
              <a:spcBef>
                <a:spcPts val="600"/>
              </a:spcBef>
              <a:buFont typeface="Wingdings" panose="05000000000000000000" pitchFamily="2" charset="2"/>
              <a:buChar char="§"/>
            </a:pPr>
            <a:r>
              <a:rPr lang="en-US" dirty="0"/>
              <a:t>The regular course of dialysis is maintained throughout the waiting period that would otherwise apply</a:t>
            </a:r>
          </a:p>
          <a:p>
            <a:pPr>
              <a:lnSpc>
                <a:spcPct val="110000"/>
              </a:lnSpc>
              <a:spcBef>
                <a:spcPts val="600"/>
              </a:spcBef>
            </a:pPr>
            <a:r>
              <a:rPr lang="en-US" dirty="0"/>
              <a:t>If you’re getting a kidney transplant, Medicare coverage can begin the month you’re admitted to a Medicare-certified hospital for a kidney transplant (or for health care services that you need before your transplant) if your transplant takes place in that same month or within the next 2 months. </a:t>
            </a:r>
          </a:p>
          <a:p>
            <a:pPr>
              <a:lnSpc>
                <a:spcPct val="110000"/>
              </a:lnSpc>
              <a:spcBef>
                <a:spcPts val="600"/>
              </a:spcBef>
            </a:pPr>
            <a:r>
              <a:rPr lang="en-US" dirty="0"/>
              <a:t>If you get a kidney transplant, you’ll need immunosuppressive drugs. Medicare will cover your immunosuppressive drugs only if, at the time of the transplant, you were enrolled in Part A. You’ll also need to enroll in Part B. This means you have 12 months from the time of the transplant to enroll in Medicare Part A and enroll in Part B.</a:t>
            </a:r>
          </a:p>
        </p:txBody>
      </p:sp>
    </p:spTree>
    <p:extLst>
      <p:ext uri="{BB962C8B-B14F-4D97-AF65-F5344CB8AC3E}">
        <p14:creationId xmlns:p14="http://schemas.microsoft.com/office/powerpoint/2010/main" val="2570965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82625" y="265113"/>
            <a:ext cx="4181475" cy="3136900"/>
          </a:xfrm>
        </p:spPr>
      </p:sp>
      <p:sp>
        <p:nvSpPr>
          <p:cNvPr id="7" name="Notes Placeholder 6"/>
          <p:cNvSpPr>
            <a:spLocks noGrp="1"/>
          </p:cNvSpPr>
          <p:nvPr>
            <p:ph type="body" idx="1"/>
          </p:nvPr>
        </p:nvSpPr>
        <p:spPr>
          <a:xfrm>
            <a:off x="701040" y="3581740"/>
            <a:ext cx="6053327" cy="5050196"/>
          </a:xfrm>
          <a:prstGeom prst="rect">
            <a:avLst/>
          </a:prstGeom>
        </p:spPr>
        <p:txBody>
          <a:bodyPr/>
          <a:lstStyle/>
          <a:p>
            <a:r>
              <a:rPr lang="en-US" b="1" dirty="0"/>
              <a:t>Check Your Knowledge―Question 1</a:t>
            </a:r>
          </a:p>
          <a:p>
            <a:r>
              <a:rPr lang="en-US" dirty="0"/>
              <a:t>Why is your Medicare IEP important?</a:t>
            </a:r>
          </a:p>
          <a:p>
            <a:pPr marL="231961" indent="-231961">
              <a:buFont typeface="+mj-lt"/>
              <a:buAutoNum type="alphaLcPeriod"/>
            </a:pPr>
            <a:r>
              <a:rPr lang="en-US" dirty="0"/>
              <a:t>Missed enrollment deadlines could result in penalties</a:t>
            </a:r>
          </a:p>
          <a:p>
            <a:pPr marL="231961" indent="-231961">
              <a:buFont typeface="+mj-lt"/>
              <a:buAutoNum type="alphaLcPeriod"/>
            </a:pPr>
            <a:r>
              <a:rPr lang="en-US" dirty="0"/>
              <a:t>It’s your first opportunity to enroll in Medicare</a:t>
            </a:r>
          </a:p>
          <a:p>
            <a:pPr marL="231961" indent="-231961">
              <a:buFont typeface="+mj-lt"/>
              <a:buAutoNum type="alphaLcPeriod"/>
            </a:pPr>
            <a:r>
              <a:rPr lang="en-US" dirty="0"/>
              <a:t>When you enroll impacts when your coverage begins</a:t>
            </a:r>
          </a:p>
          <a:p>
            <a:pPr marL="231961" indent="-231961">
              <a:buFont typeface="+mj-lt"/>
              <a:buAutoNum type="alphaLcPeriod"/>
            </a:pPr>
            <a:r>
              <a:rPr lang="en-US" dirty="0"/>
              <a:t>All of the above</a:t>
            </a:r>
          </a:p>
          <a:p>
            <a:r>
              <a:rPr lang="en-US" b="1" dirty="0"/>
              <a:t>ANSWER: d. All of the above</a:t>
            </a:r>
            <a:r>
              <a:rPr lang="en-US" dirty="0"/>
              <a:t>. The IEP lasts for 7 months (3 months before your 65</a:t>
            </a:r>
            <a:r>
              <a:rPr lang="en-US" baseline="30000" dirty="0"/>
              <a:t>th</a:t>
            </a:r>
            <a:r>
              <a:rPr lang="en-US" dirty="0"/>
              <a:t> birthday, the month of your 65</a:t>
            </a:r>
            <a:r>
              <a:rPr lang="en-US" baseline="30000" dirty="0"/>
              <a:t>th</a:t>
            </a:r>
            <a:r>
              <a:rPr lang="en-US" dirty="0"/>
              <a:t> birthday, and 3 months after your birthday). It’s your first opportunity to enroll. When you sign up impacts the date your coverage starts, and delaying enrollment after becoming eligible could result in late enrollment penalties. </a:t>
            </a:r>
          </a:p>
          <a:p>
            <a:endParaRPr lang="en-US" dirty="0"/>
          </a:p>
        </p:txBody>
      </p:sp>
    </p:spTree>
    <p:extLst>
      <p:ext uri="{BB962C8B-B14F-4D97-AF65-F5344CB8AC3E}">
        <p14:creationId xmlns:p14="http://schemas.microsoft.com/office/powerpoint/2010/main" val="3696970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On the next few slides, consider the person’s circumstances and name the enrollment period that the person may use.</a:t>
            </a:r>
          </a:p>
        </p:txBody>
      </p:sp>
    </p:spTree>
    <p:extLst>
      <p:ext uri="{BB962C8B-B14F-4D97-AF65-F5344CB8AC3E}">
        <p14:creationId xmlns:p14="http://schemas.microsoft.com/office/powerpoint/2010/main" val="41456363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Dan is turning 65 in a few months. </a:t>
            </a:r>
          </a:p>
          <a:p>
            <a:r>
              <a:rPr lang="en-US" dirty="0"/>
              <a:t>What enrollment period is he approaching?</a:t>
            </a:r>
          </a:p>
          <a:p>
            <a:endParaRPr lang="en-US" dirty="0"/>
          </a:p>
        </p:txBody>
      </p:sp>
    </p:spTree>
    <p:extLst>
      <p:ext uri="{BB962C8B-B14F-4D97-AF65-F5344CB8AC3E}">
        <p14:creationId xmlns:p14="http://schemas.microsoft.com/office/powerpoint/2010/main" val="2907488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79501" y="3529584"/>
            <a:ext cx="5762315" cy="4743559"/>
          </a:xfrm>
          <a:prstGeom prst="rect">
            <a:avLst/>
          </a:prstGeom>
        </p:spPr>
        <p:txBody>
          <a:bodyPr>
            <a:normAutofit/>
          </a:bodyPr>
          <a:lstStyle/>
          <a:p>
            <a:r>
              <a:rPr lang="en-US" b="1" u="none" dirty="0"/>
              <a:t>IEP</a:t>
            </a:r>
            <a:endParaRPr lang="en-US" u="none" dirty="0"/>
          </a:p>
          <a:p>
            <a:r>
              <a:rPr lang="en-US" dirty="0"/>
              <a:t>Dan is turning 65 in a few months. </a:t>
            </a:r>
          </a:p>
          <a:p>
            <a:r>
              <a:rPr lang="en-US" dirty="0"/>
              <a:t>What enrollment period is he approaching?</a:t>
            </a:r>
          </a:p>
          <a:p>
            <a:r>
              <a:rPr lang="en-US" b="1" dirty="0"/>
              <a:t>ANSWER: It’s his IEP.</a:t>
            </a:r>
          </a:p>
          <a:p>
            <a:r>
              <a:rPr lang="en-US" dirty="0"/>
              <a:t>The Initial Enrollment Period (IEP) is Dan’s first opportunity to enroll in Medicare. He’ll have 7 months to enroll. Remember, that’s the 3 months before the month he turns 65, the month he turns 65, and the 3 months after the month he turns 65. For people who’ve been getting Social Security Disability benefits for 24 months, their IEP would be the 7 months surrounding their 25</a:t>
            </a:r>
            <a:r>
              <a:rPr lang="en-US" baseline="30000" dirty="0"/>
              <a:t>th</a:t>
            </a:r>
            <a:r>
              <a:rPr lang="en-US" dirty="0"/>
              <a:t> month of disability benefits.</a:t>
            </a:r>
          </a:p>
          <a:p>
            <a:r>
              <a:rPr lang="en-US" dirty="0"/>
              <a:t>If you enroll in any of the 3 months before you turn 65, your coverage begins the first of the month you turn 65. If you enroll the month of your 65</a:t>
            </a:r>
            <a:r>
              <a:rPr lang="en-US" baseline="30000" dirty="0"/>
              <a:t>th</a:t>
            </a:r>
            <a:r>
              <a:rPr lang="en-US" dirty="0"/>
              <a:t> birthday, your coverage begins the first of the following month. If you wait until after the month you turn 65, your coverage is delayed 2–3 months.</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People new to Medicare who enroll in an MA Plan during their IEP have 3 months of Medicare eligibility to use the MA Open Enrollment Period (OEP) to make a change if they so choose.</a:t>
            </a:r>
          </a:p>
          <a:p>
            <a:endParaRPr lang="en-US" dirty="0"/>
          </a:p>
          <a:p>
            <a:pPr>
              <a:spcBef>
                <a:spcPts val="611"/>
              </a:spcBef>
            </a:pPr>
            <a:endParaRPr lang="en-US" dirty="0"/>
          </a:p>
        </p:txBody>
      </p:sp>
      <p:sp>
        <p:nvSpPr>
          <p:cNvPr id="7" name="Slide Image Placeholder 6"/>
          <p:cNvSpPr>
            <a:spLocks noGrp="1" noRot="1" noChangeAspect="1"/>
          </p:cNvSpPr>
          <p:nvPr>
            <p:ph type="sldImg"/>
          </p:nvPr>
        </p:nvSpPr>
        <p:spPr>
          <a:xfrm>
            <a:off x="598488" y="214313"/>
            <a:ext cx="4251325" cy="3189287"/>
          </a:xfrm>
        </p:spPr>
      </p:sp>
    </p:spTree>
    <p:extLst>
      <p:ext uri="{BB962C8B-B14F-4D97-AF65-F5344CB8AC3E}">
        <p14:creationId xmlns:p14="http://schemas.microsoft.com/office/powerpoint/2010/main" val="2760948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26364" y="3617976"/>
            <a:ext cx="5897880" cy="4867275"/>
          </a:xfrm>
          <a:prstGeom prst="rect">
            <a:avLst/>
          </a:prstGeom>
        </p:spPr>
        <p:txBody>
          <a:bodyPr>
            <a:normAutofit/>
          </a:bodyPr>
          <a:lstStyle/>
          <a:p>
            <a:pPr marL="0" indent="0">
              <a:buNone/>
            </a:pPr>
            <a:r>
              <a:rPr lang="en-US" sz="1200" dirty="0"/>
              <a:t>Lena didn’t enroll in Medicare during her IEP. She isn’t working and she doesn’t have coverage. She isn’t getting Social Security benefits.</a:t>
            </a:r>
            <a:r>
              <a:rPr lang="en-US" sz="1200" baseline="0" dirty="0"/>
              <a:t> </a:t>
            </a:r>
            <a:r>
              <a:rPr lang="en-US" sz="1200" dirty="0"/>
              <a:t>When will she next be able to enroll in Medicare?</a:t>
            </a:r>
          </a:p>
          <a:p>
            <a:r>
              <a:rPr lang="en-US" dirty="0"/>
              <a:t> </a:t>
            </a:r>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1663565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64654" y="3602736"/>
            <a:ext cx="5804725" cy="5284851"/>
          </a:xfrm>
          <a:prstGeom prst="rect">
            <a:avLst/>
          </a:prstGeom>
        </p:spPr>
        <p:txBody>
          <a:bodyPr>
            <a:normAutofit/>
          </a:bodyPr>
          <a:lstStyle/>
          <a:p>
            <a:r>
              <a:rPr lang="en-US" b="1" u="none" dirty="0"/>
              <a:t>GEP</a:t>
            </a:r>
            <a:endParaRPr lang="en-US" u="none" dirty="0"/>
          </a:p>
          <a:p>
            <a:r>
              <a:rPr lang="en-US" dirty="0"/>
              <a:t>Lena didn’t enroll in Medicare during her IEP. She isn’t working and has</a:t>
            </a:r>
            <a:r>
              <a:rPr lang="en-US" baseline="0" dirty="0"/>
              <a:t> no other coverage</a:t>
            </a:r>
            <a:r>
              <a:rPr lang="en-US" dirty="0"/>
              <a:t>. She isn’t getting Social Security benefits. When will she next be able to enroll in Medicare?</a:t>
            </a:r>
          </a:p>
          <a:p>
            <a:r>
              <a:rPr lang="en-US" b="1" dirty="0"/>
              <a:t>ANSWER: The GEP</a:t>
            </a:r>
            <a:r>
              <a:rPr lang="en-US" dirty="0"/>
              <a:t>.</a:t>
            </a:r>
          </a:p>
          <a:p>
            <a:r>
              <a:rPr lang="en-US" dirty="0"/>
              <a:t>Since Lena isn’t working, has no other coverage, isn’t getting Social Security benefits, and she missed her IEP, she’ll have to wait until the next General Enrollment Period (GEP) to enroll in Medicare Part A (if she has to buy it,) and Part B. Her coverage won’t begin until July 1 of the same year. That means she’ll have a gap in coverage and may have late enrollment penalties too.</a:t>
            </a:r>
          </a:p>
          <a:p>
            <a:r>
              <a:rPr lang="en-US" dirty="0"/>
              <a:t>If she doesn’t have to pay for Part A, she can enroll in it at any time, and her coverage may be retroactive up to 6 months, but not before the month she first qualified.</a:t>
            </a:r>
          </a:p>
        </p:txBody>
      </p:sp>
      <p:sp>
        <p:nvSpPr>
          <p:cNvPr id="7" name="Slide Image Placeholder 6"/>
          <p:cNvSpPr>
            <a:spLocks noGrp="1" noRot="1" noChangeAspect="1"/>
          </p:cNvSpPr>
          <p:nvPr>
            <p:ph type="sldImg"/>
          </p:nvPr>
        </p:nvSpPr>
        <p:spPr>
          <a:xfrm>
            <a:off x="684213" y="260350"/>
            <a:ext cx="4181475" cy="3136900"/>
          </a:xfrm>
        </p:spPr>
      </p:sp>
    </p:spTree>
    <p:extLst>
      <p:ext uri="{BB962C8B-B14F-4D97-AF65-F5344CB8AC3E}">
        <p14:creationId xmlns:p14="http://schemas.microsoft.com/office/powerpoint/2010/main" val="2427326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61212" y="3761708"/>
            <a:ext cx="6095619" cy="4778787"/>
          </a:xfrm>
          <a:prstGeom prst="rect">
            <a:avLst/>
          </a:prstGeom>
        </p:spPr>
        <p:txBody>
          <a:bodyPr>
            <a:normAutofit/>
          </a:bodyPr>
          <a:lstStyle/>
          <a:p>
            <a:pPr>
              <a:spcBef>
                <a:spcPts val="611"/>
              </a:spcBef>
            </a:pPr>
            <a:r>
              <a:rPr lang="en-US" dirty="0"/>
              <a:t>Lesson 1 provides background</a:t>
            </a:r>
            <a:r>
              <a:rPr lang="en-US" baseline="0" dirty="0"/>
              <a:t> that explains</a:t>
            </a:r>
          </a:p>
          <a:p>
            <a:pPr marL="171450" indent="-171450">
              <a:buFont typeface="Wingdings" panose="05000000000000000000" pitchFamily="2" charset="2"/>
              <a:buChar char="§"/>
            </a:pPr>
            <a:r>
              <a:rPr lang="en-US" dirty="0"/>
              <a:t>What is Medicare?</a:t>
            </a:r>
          </a:p>
          <a:p>
            <a:pPr marL="171450" indent="-171450">
              <a:buFont typeface="Wingdings" panose="05000000000000000000" pitchFamily="2" charset="2"/>
              <a:buChar char="§"/>
            </a:pPr>
            <a:r>
              <a:rPr lang="en-US" dirty="0"/>
              <a:t>What are the parts of Medicare?</a:t>
            </a:r>
          </a:p>
          <a:p>
            <a:pPr marL="171450" indent="-171450">
              <a:buFont typeface="Wingdings" panose="05000000000000000000" pitchFamily="2" charset="2"/>
              <a:buChar char="§"/>
            </a:pPr>
            <a:r>
              <a:rPr lang="en-US" dirty="0"/>
              <a:t>How is Medicare funded?</a:t>
            </a:r>
          </a:p>
          <a:p>
            <a:pPr marL="171450" indent="-171450">
              <a:buFont typeface="Wingdings" panose="05000000000000000000" pitchFamily="2" charset="2"/>
              <a:buChar char="§"/>
            </a:pPr>
            <a:r>
              <a:rPr lang="en-US" dirty="0"/>
              <a:t>What agencies are responsible for Medicare?</a:t>
            </a:r>
          </a:p>
        </p:txBody>
      </p:sp>
      <p:sp>
        <p:nvSpPr>
          <p:cNvPr id="7" name="Slide Image Placeholder 6"/>
          <p:cNvSpPr>
            <a:spLocks noGrp="1" noRot="1" noChangeAspect="1"/>
          </p:cNvSpPr>
          <p:nvPr>
            <p:ph type="sldImg"/>
          </p:nvPr>
        </p:nvSpPr>
        <p:spPr>
          <a:xfrm>
            <a:off x="600075" y="212725"/>
            <a:ext cx="4251325" cy="3189288"/>
          </a:xfrm>
        </p:spPr>
      </p:sp>
    </p:spTree>
    <p:extLst>
      <p:ext uri="{BB962C8B-B14F-4D97-AF65-F5344CB8AC3E}">
        <p14:creationId xmlns:p14="http://schemas.microsoft.com/office/powerpoint/2010/main" val="320380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1" y="3530146"/>
            <a:ext cx="6048102" cy="3660775"/>
          </a:xfrm>
        </p:spPr>
        <p:txBody>
          <a:bodyPr/>
          <a:lstStyle/>
          <a:p>
            <a:r>
              <a:rPr lang="en-US" dirty="0"/>
              <a:t>Ralph is 68. He has Medicare Part A and a group health plan (GHP) from his current employer (with more than 20 employees). He plans to retire in 2 months. When can he enroll in Medicare Part B?</a:t>
            </a:r>
          </a:p>
          <a:p>
            <a:endParaRPr lang="en-US" dirty="0"/>
          </a:p>
        </p:txBody>
      </p:sp>
    </p:spTree>
    <p:extLst>
      <p:ext uri="{BB962C8B-B14F-4D97-AF65-F5344CB8AC3E}">
        <p14:creationId xmlns:p14="http://schemas.microsoft.com/office/powerpoint/2010/main" val="21438311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675" y="3573690"/>
            <a:ext cx="5607050" cy="3660775"/>
          </a:xfrm>
        </p:spPr>
        <p:txBody>
          <a:bodyPr/>
          <a:lstStyle/>
          <a:p>
            <a:r>
              <a:rPr lang="en-US" b="1" u="none" dirty="0"/>
              <a:t>SEP</a:t>
            </a:r>
          </a:p>
          <a:p>
            <a:r>
              <a:rPr lang="en-US" dirty="0"/>
              <a:t>Ralph can enroll during a Special Enrollment Period (SEP) that will begin the month he retires, or that his group health plan (GHP) (with 20 or more employees) coverage ends (whichever comes first) and lasts for the next 8 moths. During his SEP, he can sign up for Part B. Once he has Part A and Part B he can enroll in a Medicare Advantage (MA) Plan if he chooses. </a:t>
            </a:r>
          </a:p>
          <a:p>
            <a:r>
              <a:rPr lang="en-US" dirty="0"/>
              <a:t>If he had creditable prescription drug coverage (at least as good as Medicare Part D coverage), and loses it, he has 63 days to join a Medicare Prescription Drug Plan and won’t have a late enrollment penalty. </a:t>
            </a:r>
          </a:p>
          <a:p>
            <a:r>
              <a:rPr lang="en-US" dirty="0"/>
              <a:t>If he is enrolled in Original Medicare, he will have 6 months to buy a Medicare Supplement Insurance (Medigap) policy.</a:t>
            </a:r>
          </a:p>
        </p:txBody>
      </p:sp>
    </p:spTree>
    <p:extLst>
      <p:ext uri="{BB962C8B-B14F-4D97-AF65-F5344CB8AC3E}">
        <p14:creationId xmlns:p14="http://schemas.microsoft.com/office/powerpoint/2010/main" val="1878368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3100"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18059403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665148"/>
            <a:ext cx="5608320" cy="5135499"/>
          </a:xfrm>
          <a:prstGeom prst="rect">
            <a:avLst/>
          </a:prstGeom>
        </p:spPr>
        <p:txBody>
          <a:bodyPr/>
          <a:lstStyle/>
          <a:p>
            <a:r>
              <a:rPr lang="en-US" dirty="0"/>
              <a:t>When you first enroll in Medicare, and during certain times of the year, you can choose how you get your Medicare coverage. Medicare covers many types of services, and you have options for how you get your Medicare coverage. </a:t>
            </a:r>
          </a:p>
          <a:p>
            <a:r>
              <a:rPr lang="en-US" dirty="0"/>
              <a:t>There are 2 main ways to get Medicare:</a:t>
            </a:r>
          </a:p>
          <a:p>
            <a:pPr marL="119037" indent="-119037">
              <a:buFont typeface="Wingdings" panose="05000000000000000000" pitchFamily="2" charset="2"/>
              <a:buChar char="§"/>
            </a:pPr>
            <a:r>
              <a:rPr lang="en-US" b="1" dirty="0"/>
              <a:t>Original Medicare </a:t>
            </a:r>
            <a:r>
              <a:rPr lang="en-US" dirty="0"/>
              <a:t>(see Lesson 4)</a:t>
            </a:r>
          </a:p>
          <a:p>
            <a:pPr marL="119037" indent="-119037">
              <a:buFont typeface="Wingdings" panose="05000000000000000000" pitchFamily="2" charset="2"/>
              <a:buChar char="§"/>
            </a:pPr>
            <a:r>
              <a:rPr lang="en-US" b="1" dirty="0"/>
              <a:t>Medicare Advantage (MA) (also known as Part C) </a:t>
            </a:r>
            <a:r>
              <a:rPr lang="en-US" dirty="0"/>
              <a:t>(see Lesson 6)</a:t>
            </a:r>
          </a:p>
          <a:p>
            <a:pPr>
              <a:spcBef>
                <a:spcPts val="623"/>
              </a:spcBef>
              <a:defRPr/>
            </a:pPr>
            <a:r>
              <a:rPr lang="en-US" dirty="0"/>
              <a:t>Medicare Supplement Insurance (Medigap) policies only work with Original Medicare.</a:t>
            </a:r>
          </a:p>
        </p:txBody>
      </p:sp>
      <p:sp>
        <p:nvSpPr>
          <p:cNvPr id="7" name="Slide Image Placeholder 6"/>
          <p:cNvSpPr>
            <a:spLocks noGrp="1" noRot="1" noChangeAspect="1"/>
          </p:cNvSpPr>
          <p:nvPr>
            <p:ph type="sldImg"/>
          </p:nvPr>
        </p:nvSpPr>
        <p:spPr>
          <a:xfrm>
            <a:off x="663575" y="260350"/>
            <a:ext cx="4184650" cy="3138488"/>
          </a:xfrm>
        </p:spPr>
      </p:sp>
    </p:spTree>
    <p:extLst>
      <p:ext uri="{BB962C8B-B14F-4D97-AF65-F5344CB8AC3E}">
        <p14:creationId xmlns:p14="http://schemas.microsoft.com/office/powerpoint/2010/main" val="42159086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2150"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solidFill>
                  <a:prstClr val="black"/>
                </a:solidFill>
              </a:rPr>
              <a:t>Medicare coverage options and costs are explained in this lesson. Information is provided on the following:</a:t>
            </a:r>
          </a:p>
          <a:p>
            <a:pPr marL="228600" indent="-228600">
              <a:buFont typeface="Wingdings" panose="05000000000000000000" pitchFamily="2" charset="2"/>
              <a:buChar char="§"/>
              <a:tabLst>
                <a:tab pos="238125" algn="l"/>
              </a:tabLst>
            </a:pPr>
            <a:r>
              <a:rPr lang="en-US" b="1" dirty="0">
                <a:solidFill>
                  <a:prstClr val="black"/>
                </a:solidFill>
              </a:rPr>
              <a:t>Original Medicare </a:t>
            </a:r>
            <a:r>
              <a:rPr lang="en-US" dirty="0">
                <a:solidFill>
                  <a:prstClr val="black"/>
                </a:solidFill>
              </a:rPr>
              <a:t>(Part A and/or Part B)</a:t>
            </a:r>
          </a:p>
          <a:p>
            <a:pPr marL="347663" lvl="2" indent="-119063">
              <a:buSzPct val="100000"/>
              <a:tabLst>
                <a:tab pos="238125" algn="l"/>
              </a:tabLst>
            </a:pPr>
            <a:r>
              <a:rPr lang="en-US" dirty="0">
                <a:solidFill>
                  <a:prstClr val="black"/>
                </a:solidFill>
              </a:rPr>
              <a:t>Add a Medicare Supplement Insurance (Medigap) policy</a:t>
            </a:r>
          </a:p>
          <a:p>
            <a:pPr marL="342900" lvl="2" indent="-114300">
              <a:tabLst>
                <a:tab pos="238125" algn="l"/>
              </a:tabLst>
            </a:pPr>
            <a:r>
              <a:rPr lang="en-US" dirty="0">
                <a:solidFill>
                  <a:prstClr val="black"/>
                </a:solidFill>
              </a:rPr>
              <a:t>Add Medicare prescription drug coverage (Part D)</a:t>
            </a:r>
          </a:p>
          <a:p>
            <a:pPr marL="228600" lvl="1" indent="-228600">
              <a:buSzPct val="100000"/>
              <a:tabLst>
                <a:tab pos="238125" algn="l"/>
              </a:tabLst>
            </a:pPr>
            <a:r>
              <a:rPr lang="en-US" b="1" dirty="0">
                <a:solidFill>
                  <a:prstClr val="black"/>
                </a:solidFill>
              </a:rPr>
              <a:t>Medicare Advantage (MA) Plan </a:t>
            </a:r>
            <a:r>
              <a:rPr lang="en-US" dirty="0">
                <a:solidFill>
                  <a:prstClr val="black"/>
                </a:solidFill>
              </a:rPr>
              <a:t>(also known as Part C)</a:t>
            </a:r>
          </a:p>
          <a:p>
            <a:pPr marL="339725" lvl="2" indent="-112713">
              <a:buSzPct val="100000"/>
              <a:tabLst>
                <a:tab pos="238125" algn="l"/>
              </a:tabLst>
            </a:pPr>
            <a:r>
              <a:rPr lang="en-US" dirty="0">
                <a:solidFill>
                  <a:prstClr val="black"/>
                </a:solidFill>
              </a:rPr>
              <a:t>Usually includes Part D</a:t>
            </a:r>
          </a:p>
          <a:p>
            <a:endParaRPr lang="en-US" dirty="0"/>
          </a:p>
        </p:txBody>
      </p:sp>
    </p:spTree>
    <p:extLst>
      <p:ext uri="{BB962C8B-B14F-4D97-AF65-F5344CB8AC3E}">
        <p14:creationId xmlns:p14="http://schemas.microsoft.com/office/powerpoint/2010/main" val="2781934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6367" y="3566160"/>
            <a:ext cx="5895948" cy="5019041"/>
          </a:xfrm>
          <a:prstGeom prst="rect">
            <a:avLst/>
          </a:prstGeom>
        </p:spPr>
        <p:txBody>
          <a:bodyPr/>
          <a:lstStyle/>
          <a:p>
            <a:r>
              <a:rPr lang="en-US" dirty="0"/>
              <a:t>This chart helps you compare Original Medicare and MA Plans side by side. </a:t>
            </a:r>
          </a:p>
          <a:p>
            <a:pPr marL="228600" indent="-228600">
              <a:buFont typeface="Wingdings" panose="05000000000000000000" pitchFamily="2" charset="2"/>
              <a:buChar char="§"/>
            </a:pPr>
            <a:r>
              <a:rPr lang="en-US" dirty="0"/>
              <a:t>Let’s start with how Original Medicare works.</a:t>
            </a:r>
          </a:p>
          <a:p>
            <a:pPr marL="457200" lvl="1" indent="-228600">
              <a:buFont typeface="Arial" panose="020B0604020202020204" pitchFamily="34" charset="0"/>
              <a:buChar char="•"/>
            </a:pPr>
            <a:r>
              <a:rPr lang="en-US" dirty="0"/>
              <a:t>Covers Part A and Part B benefits</a:t>
            </a:r>
          </a:p>
          <a:p>
            <a:pPr marL="457200" lvl="1" indent="-228600">
              <a:buFont typeface="Arial" panose="020B0604020202020204" pitchFamily="34" charset="0"/>
              <a:buChar char="•"/>
            </a:pPr>
            <a:r>
              <a:rPr lang="en-US" dirty="0"/>
              <a:t>Medicare provides this coverage directly</a:t>
            </a:r>
          </a:p>
          <a:p>
            <a:pPr marL="457200" lvl="1" indent="-228600">
              <a:buFont typeface="Arial" panose="020B0604020202020204" pitchFamily="34" charset="0"/>
              <a:buChar char="•"/>
            </a:pPr>
            <a:r>
              <a:rPr lang="en-US" dirty="0"/>
              <a:t>You have your choice of doctors and hospitals that are enrolled in Medicare and accepting new Medicare patients</a:t>
            </a:r>
          </a:p>
          <a:p>
            <a:pPr marL="457200" lvl="1" indent="-228600">
              <a:buFont typeface="Arial" panose="020B0604020202020204" pitchFamily="34" charset="0"/>
              <a:buChar char="•"/>
            </a:pPr>
            <a:r>
              <a:rPr lang="en-US" dirty="0"/>
              <a:t>Generally, you or your supplemental coverage pays deductibles and coinsurance</a:t>
            </a:r>
          </a:p>
          <a:p>
            <a:pPr marL="457200" lvl="1" indent="-228600">
              <a:buFont typeface="Arial" panose="020B0604020202020204" pitchFamily="34" charset="0"/>
              <a:buChar char="•"/>
            </a:pPr>
            <a:r>
              <a:rPr lang="en-US" dirty="0"/>
              <a:t>You usually pay a monthly premium for Part B</a:t>
            </a:r>
          </a:p>
          <a:p>
            <a:pPr marL="228600" indent="-228600">
              <a:buFont typeface="Wingdings" panose="05000000000000000000" pitchFamily="2" charset="2"/>
              <a:buChar char="§"/>
            </a:pPr>
            <a:r>
              <a:rPr lang="en-US" dirty="0"/>
              <a:t>This is how MA works:</a:t>
            </a:r>
          </a:p>
          <a:p>
            <a:pPr marL="457200" lvl="1" indent="-228600">
              <a:buFont typeface="Arial" panose="020B0604020202020204" pitchFamily="34" charset="0"/>
              <a:buChar char="•"/>
            </a:pPr>
            <a:r>
              <a:rPr lang="en-US" dirty="0"/>
              <a:t>Covers Part A and Part B benefits and may cover additional benefits (like vision or dental) </a:t>
            </a:r>
          </a:p>
          <a:p>
            <a:pPr marL="457200" lvl="1" indent="-228600">
              <a:buFont typeface="Arial" panose="020B0604020202020204" pitchFamily="34" charset="0"/>
              <a:buChar char="•"/>
            </a:pPr>
            <a:r>
              <a:rPr lang="en-US" dirty="0"/>
              <a:t>Coverage provided by private insurance companies approved by Medicare </a:t>
            </a:r>
          </a:p>
          <a:p>
            <a:pPr marL="457200" lvl="1" indent="-228600">
              <a:buFont typeface="Arial" panose="020B0604020202020204" pitchFamily="34" charset="0"/>
              <a:buChar char="•"/>
            </a:pPr>
            <a:r>
              <a:rPr lang="en-US" dirty="0"/>
              <a:t>In most plans, you need to use doctors, hospitals, or other providers that are in the plan’s network, or you may pay more or all of the costs</a:t>
            </a:r>
          </a:p>
          <a:p>
            <a:pPr marL="457200" lvl="1" indent="-228600">
              <a:buFont typeface="Arial" panose="020B0604020202020204" pitchFamily="34" charset="0"/>
              <a:buChar char="•"/>
            </a:pPr>
            <a:r>
              <a:rPr lang="en-US" dirty="0"/>
              <a:t>You may pay a monthly premium (in addition to your Part B premium) and a copayment or coinsurance for covered services</a:t>
            </a:r>
          </a:p>
        </p:txBody>
      </p:sp>
      <p:sp>
        <p:nvSpPr>
          <p:cNvPr id="7" name="Slide Image Placeholder 6"/>
          <p:cNvSpPr>
            <a:spLocks noGrp="1" noRot="1" noChangeAspect="1"/>
          </p:cNvSpPr>
          <p:nvPr>
            <p:ph type="sldImg"/>
          </p:nvPr>
        </p:nvSpPr>
        <p:spPr>
          <a:xfrm>
            <a:off x="669925" y="265113"/>
            <a:ext cx="4181475" cy="3136900"/>
          </a:xfrm>
        </p:spPr>
      </p:sp>
    </p:spTree>
    <p:extLst>
      <p:ext uri="{BB962C8B-B14F-4D97-AF65-F5344CB8AC3E}">
        <p14:creationId xmlns:p14="http://schemas.microsoft.com/office/powerpoint/2010/main" val="3645708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6367" y="3675888"/>
            <a:ext cx="5928603" cy="4909313"/>
          </a:xfrm>
          <a:prstGeom prst="rect">
            <a:avLst/>
          </a:prstGeom>
        </p:spPr>
        <p:txBody>
          <a:bodyPr/>
          <a:lstStyle/>
          <a:p>
            <a:r>
              <a:rPr lang="en-US" dirty="0"/>
              <a:t>This chart displays a side-by-side comparison of Medigap policies and MA Plans.</a:t>
            </a:r>
          </a:p>
          <a:p>
            <a:pPr marL="228600" indent="-228600">
              <a:buFont typeface="Wingdings" panose="05000000000000000000" pitchFamily="2" charset="2"/>
              <a:buChar char="§"/>
            </a:pPr>
            <a:r>
              <a:rPr lang="en-US" dirty="0"/>
              <a:t>Both are offered by private companies. </a:t>
            </a:r>
          </a:p>
          <a:p>
            <a:pPr marL="228600" indent="-228600">
              <a:buFont typeface="Wingdings" panose="05000000000000000000" pitchFamily="2" charset="2"/>
              <a:buChar char="§"/>
            </a:pPr>
            <a:r>
              <a:rPr lang="en-US" dirty="0"/>
              <a:t>Government Oversight—Medigap must follow federal and state laws, but routine day-to-day oversight of standardized Medigap policies is under the purview of the states. MA Plans must be approved by Medicare.</a:t>
            </a:r>
          </a:p>
          <a:p>
            <a:pPr marL="228600" indent="-228600">
              <a:buFont typeface="Wingdings" panose="05000000000000000000" pitchFamily="2" charset="2"/>
              <a:buChar char="§"/>
            </a:pPr>
            <a:r>
              <a:rPr lang="en-US" dirty="0"/>
              <a:t>Medigap only works with Original Medicare. MA Plans </a:t>
            </a:r>
            <a:r>
              <a:rPr lang="en-US" b="1" dirty="0"/>
              <a:t>don’t</a:t>
            </a:r>
            <a:r>
              <a:rPr lang="en-US" dirty="0"/>
              <a:t> work with Medigap policies. If you join an MA Plan, you can’t use a Medigap policy to pay for out-of-pocket costs you have in the MA Plan.</a:t>
            </a:r>
          </a:p>
          <a:p>
            <a:pPr marL="228600" indent="-228600">
              <a:buFont typeface="Wingdings" panose="05000000000000000000" pitchFamily="2" charset="2"/>
              <a:buChar char="§"/>
            </a:pPr>
            <a:r>
              <a:rPr lang="en-US" dirty="0"/>
              <a:t>Original Medicare pays for many, but not all, health care services and supplies. Private insurance companies sell Medigap policies to help pay for some of the out-of-pocket costs (“gaps”) that Original Medicare doesn’t cover. Medigap policies don’t pay your Medicare premiums. Most Medigap policies don’t cover out-of-pocket drug expenses, and you would need to consider a Part D plan. Some older policies (no longer sold) may have included some drug expense coverage (Plan I). MA Plans cover Part A- and Part B-covered services, may include Part D, and may cover certain non-covered benefits like vision and dental.</a:t>
            </a:r>
          </a:p>
          <a:p>
            <a:pPr marL="228600" indent="-228600">
              <a:buFont typeface="Wingdings" panose="05000000000000000000" pitchFamily="2" charset="2"/>
              <a:buChar char="§"/>
            </a:pPr>
            <a:r>
              <a:rPr lang="en-US" dirty="0"/>
              <a:t>In both cases, you must have Part A </a:t>
            </a:r>
            <a:r>
              <a:rPr lang="en-US" b="1" dirty="0"/>
              <a:t>and</a:t>
            </a:r>
            <a:r>
              <a:rPr lang="en-US" dirty="0"/>
              <a:t> Part B to join.</a:t>
            </a:r>
          </a:p>
          <a:p>
            <a:pPr marL="228600" indent="-228600">
              <a:buFont typeface="Wingdings" panose="05000000000000000000" pitchFamily="2" charset="2"/>
              <a:buChar char="§"/>
            </a:pPr>
            <a:r>
              <a:rPr lang="en-US" dirty="0"/>
              <a:t>You pay a premium for a Medigap policy or an MA Plan, and you pay the Part B premium.</a:t>
            </a:r>
          </a:p>
          <a:p>
            <a:pPr marL="228600" indent="-228600">
              <a:buFont typeface="Wingdings" panose="05000000000000000000" pitchFamily="2" charset="2"/>
              <a:buChar char="§"/>
            </a:pPr>
            <a:r>
              <a:rPr lang="en-US" dirty="0"/>
              <a:t>If you already have an MA Plan, it’s illegal for anyone to sell you a Medigap policy unless you’re disenrolling from your MA Plan to go back to Original Medicare. Contact your State Insurance Department for information.</a:t>
            </a:r>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25951597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3129" y="3584449"/>
            <a:ext cx="5800005" cy="5000754"/>
          </a:xfrm>
          <a:prstGeom prst="rect">
            <a:avLst/>
          </a:prstGeom>
        </p:spPr>
        <p:txBody>
          <a:bodyPr/>
          <a:lstStyle/>
          <a:p>
            <a:pPr>
              <a:spcBef>
                <a:spcPts val="623"/>
              </a:spcBef>
              <a:defRPr/>
            </a:pPr>
            <a:r>
              <a:rPr lang="en-US" dirty="0"/>
              <a:t>One of your Medicare options is Original Medicare:</a:t>
            </a:r>
          </a:p>
          <a:p>
            <a:pPr marL="119037" indent="-119037">
              <a:spcBef>
                <a:spcPts val="623"/>
              </a:spcBef>
              <a:buFont typeface="Wingdings" panose="05000000000000000000" pitchFamily="2" charset="2"/>
              <a:buChar char="§"/>
              <a:defRPr/>
            </a:pPr>
            <a:r>
              <a:rPr lang="en-US" dirty="0"/>
              <a:t>Includes Medicare Part A (Hospital Insurance) and Part B (Medical Insurance). </a:t>
            </a:r>
          </a:p>
          <a:p>
            <a:pPr marL="119037" indent="-119037">
              <a:spcBef>
                <a:spcPts val="623"/>
              </a:spcBef>
              <a:buFont typeface="Wingdings" panose="05000000000000000000" pitchFamily="2" charset="2"/>
              <a:buChar char="§"/>
              <a:defRPr/>
            </a:pPr>
            <a:r>
              <a:rPr lang="en-US" dirty="0"/>
              <a:t>If you want drug coverage, you can join a separate Part D plan. </a:t>
            </a:r>
          </a:p>
          <a:p>
            <a:pPr marL="119037" indent="-119037">
              <a:spcBef>
                <a:spcPts val="623"/>
              </a:spcBef>
              <a:buFont typeface="Wingdings" panose="05000000000000000000" pitchFamily="2" charset="2"/>
              <a:buChar char="§"/>
              <a:defRPr/>
            </a:pPr>
            <a:r>
              <a:rPr lang="en-US" dirty="0"/>
              <a:t>To help pay your out-of-pocket costs in Original Medicare (like your deductible and 20% coinsurance), you can also shop for and buy supplemental coverage. (Some examples include coverage from a Medicare Supplement Insurance (Medigap) policy, or coverage from a former employer or union.)</a:t>
            </a:r>
          </a:p>
        </p:txBody>
      </p:sp>
      <p:sp>
        <p:nvSpPr>
          <p:cNvPr id="7" name="Slide Image Placeholder 6"/>
          <p:cNvSpPr>
            <a:spLocks noGrp="1" noRot="1" noChangeAspect="1"/>
          </p:cNvSpPr>
          <p:nvPr>
            <p:ph type="sldImg"/>
          </p:nvPr>
        </p:nvSpPr>
        <p:spPr>
          <a:xfrm>
            <a:off x="661988" y="265113"/>
            <a:ext cx="4184650" cy="3138487"/>
          </a:xfrm>
        </p:spPr>
      </p:sp>
    </p:spTree>
    <p:extLst>
      <p:ext uri="{BB962C8B-B14F-4D97-AF65-F5344CB8AC3E}">
        <p14:creationId xmlns:p14="http://schemas.microsoft.com/office/powerpoint/2010/main" val="3467089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Original Medicare is one way you can get your Medicare coverage.</a:t>
            </a:r>
            <a:r>
              <a:rPr lang="en-US" baseline="0" dirty="0"/>
              <a:t> It includes Part A (Hospital Insurance) and Part B (Medical Insurance). Information abou</a:t>
            </a:r>
            <a:r>
              <a:rPr lang="en-US" dirty="0"/>
              <a:t>t coverage and costs </a:t>
            </a:r>
            <a:r>
              <a:rPr lang="en-US" baseline="0" dirty="0"/>
              <a:t>helps answer these questions:</a:t>
            </a:r>
            <a:endParaRPr lang="en-US" dirty="0"/>
          </a:p>
          <a:p>
            <a:pPr marL="171447" indent="-171447">
              <a:buFont typeface="Wingdings" panose="05000000000000000000" pitchFamily="2" charset="2"/>
              <a:buChar char="§"/>
            </a:pPr>
            <a:r>
              <a:rPr lang="en-US" dirty="0"/>
              <a:t>Should I take Part A and Part B? When?</a:t>
            </a:r>
          </a:p>
          <a:p>
            <a:pPr marL="171447" indent="-171447">
              <a:buFont typeface="Wingdings" panose="05000000000000000000" pitchFamily="2" charset="2"/>
              <a:buChar char="§"/>
            </a:pPr>
            <a:r>
              <a:rPr lang="en-US" dirty="0"/>
              <a:t>What do I need to do if I’m not retiring at 65 (delaying Part B)?</a:t>
            </a:r>
          </a:p>
          <a:p>
            <a:pPr lvl="1"/>
            <a:endParaRPr lang="en-US" dirty="0"/>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14375227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normAutofit lnSpcReduction="10000"/>
          </a:bodyPr>
          <a:lstStyle/>
          <a:p>
            <a:r>
              <a:rPr lang="en-US" dirty="0"/>
              <a:t>Medicare Part A (Hospital Insurance) helps cover medically necessary inpatient services.</a:t>
            </a:r>
          </a:p>
          <a:p>
            <a:pPr marL="117475" indent="-117475" defTabSz="685650">
              <a:buFont typeface="Wingdings" panose="05000000000000000000" pitchFamily="2" charset="2"/>
              <a:buChar char="§"/>
            </a:pPr>
            <a:r>
              <a:rPr lang="en-US" b="1" dirty="0">
                <a:solidFill>
                  <a:prstClr val="black"/>
                </a:solidFill>
              </a:rPr>
              <a:t>Inpatient hospital care </a:t>
            </a:r>
            <a:r>
              <a:rPr lang="en-US" dirty="0">
                <a:solidFill>
                  <a:prstClr val="black"/>
                </a:solidFill>
              </a:rPr>
              <a:t>– Semi-private room, meals, general nursing, other hospital services and supplies, as well as care in inpatient rehabilitation facilities and inpatient mental health care in a psychiatric hospital (lifetime 190-day limit). </a:t>
            </a:r>
          </a:p>
          <a:p>
            <a:pPr marL="119037" indent="-119037" defTabSz="685650" fontAlgn="base">
              <a:buFont typeface="Wingdings" panose="05000000000000000000" pitchFamily="2" charset="2"/>
              <a:buChar char="§"/>
            </a:pPr>
            <a:r>
              <a:rPr lang="en-US" b="1" dirty="0">
                <a:solidFill>
                  <a:prstClr val="black"/>
                </a:solidFill>
              </a:rPr>
              <a:t>All people with Part A are covered for inpatient hospital care when all of these are true:</a:t>
            </a:r>
          </a:p>
          <a:p>
            <a:pPr marL="227013" indent="-107950" defTabSz="685650" fontAlgn="base">
              <a:buFont typeface="Arial" panose="020B0604020202020204" pitchFamily="34" charset="0"/>
              <a:buChar char="•"/>
            </a:pPr>
            <a:r>
              <a:rPr lang="en-US" dirty="0">
                <a:solidFill>
                  <a:prstClr val="black"/>
                </a:solidFill>
              </a:rPr>
              <a:t>A doctor makes an official order that says you need 2 or more midnights of medically necessary care to treat your illness or injury and the hospital formally admits you</a:t>
            </a:r>
          </a:p>
          <a:p>
            <a:pPr marL="227013" indent="-107950" defTabSz="685650" fontAlgn="base">
              <a:buFont typeface="Arial" panose="020B0604020202020204" pitchFamily="34" charset="0"/>
              <a:buChar char="•"/>
            </a:pPr>
            <a:r>
              <a:rPr lang="en-US" dirty="0">
                <a:solidFill>
                  <a:prstClr val="black"/>
                </a:solidFill>
              </a:rPr>
              <a:t>You need the kind of care that can be given only in a hospital</a:t>
            </a:r>
          </a:p>
          <a:p>
            <a:pPr marL="227013" indent="-107950" defTabSz="685650" fontAlgn="base">
              <a:buFont typeface="Arial" panose="020B0604020202020204" pitchFamily="34" charset="0"/>
              <a:buChar char="•"/>
            </a:pPr>
            <a:r>
              <a:rPr lang="en-US" dirty="0">
                <a:solidFill>
                  <a:prstClr val="black"/>
                </a:solidFill>
              </a:rPr>
              <a:t>The hospital accepts Medicare</a:t>
            </a:r>
          </a:p>
          <a:p>
            <a:pPr marL="227013" indent="-107950" defTabSz="685650" fontAlgn="base">
              <a:buFont typeface="Arial" panose="020B0604020202020204" pitchFamily="34" charset="0"/>
              <a:buChar char="•"/>
            </a:pPr>
            <a:r>
              <a:rPr lang="en-US" dirty="0">
                <a:solidFill>
                  <a:prstClr val="black"/>
                </a:solidFill>
              </a:rPr>
              <a:t>The Utilization Review Committee of the hospital approves your stay while you're in a hospital</a:t>
            </a:r>
          </a:p>
          <a:p>
            <a:pPr marL="119037" indent="-119037" defTabSz="685650">
              <a:buFont typeface="Wingdings" panose="05000000000000000000" pitchFamily="2" charset="2"/>
              <a:buChar char="§"/>
            </a:pPr>
            <a:r>
              <a:rPr lang="en-US" b="1" dirty="0">
                <a:solidFill>
                  <a:prstClr val="black"/>
                </a:solidFill>
              </a:rPr>
              <a:t>Inpatient Skilled Nursing Facility (SNF) care </a:t>
            </a:r>
            <a:r>
              <a:rPr lang="en-US" dirty="0">
                <a:solidFill>
                  <a:prstClr val="black"/>
                </a:solidFill>
              </a:rPr>
              <a:t>(not custodial or long-term care) </a:t>
            </a:r>
            <a:r>
              <a:rPr lang="en-US" b="1" dirty="0">
                <a:solidFill>
                  <a:prstClr val="black"/>
                </a:solidFill>
              </a:rPr>
              <a:t>if you meet certain criteria</a:t>
            </a:r>
            <a:r>
              <a:rPr lang="en-US" dirty="0">
                <a:solidFill>
                  <a:prstClr val="black"/>
                </a:solidFill>
              </a:rPr>
              <a:t>. Skilled care involves safe and effective care given by skilled nursing or rehabilitative staff. Skilled nursing and therapy staff includes registered nurses, licensed practical and vocational nurses, physical and occupational therapists, speech-language pathologists, and audiologists. You must first have a related 3-day* inpatient hospital stay, not including the day you are discharged.</a:t>
            </a:r>
          </a:p>
          <a:p>
            <a:pPr defTabSz="685650" fontAlgn="base"/>
            <a:r>
              <a:rPr lang="en-US" dirty="0">
                <a:solidFill>
                  <a:prstClr val="black"/>
                </a:solidFill>
              </a:rPr>
              <a:t>Medicare doesn’t pay for your hospital or medical bills if you aren’t lawfully present in the U.S. Also, in most situations, Medicare doesn’t pay for your hospital or medical bills if you're incarcerated. </a:t>
            </a:r>
          </a:p>
          <a:p>
            <a:pPr defTabSz="685650" fontAlgn="base"/>
            <a:r>
              <a:rPr lang="en-US" b="1" dirty="0">
                <a:solidFill>
                  <a:prstClr val="black"/>
                </a:solidFill>
              </a:rPr>
              <a:t>Note</a:t>
            </a:r>
            <a:r>
              <a:rPr lang="en-US" dirty="0">
                <a:solidFill>
                  <a:prstClr val="black"/>
                </a:solidFill>
              </a:rPr>
              <a:t>: If you are in the hospital as an outpatient and then are admitted as an inpatient, Medicare Part A coverage can be retroactive up to 3 days.</a:t>
            </a:r>
          </a:p>
          <a:p>
            <a:pPr marL="0" marR="0" lvl="0" indent="0" algn="l" defTabSz="685650" rtl="0" eaLnBrk="1" fontAlgn="base" latinLnBrk="0" hangingPunct="1">
              <a:lnSpc>
                <a:spcPct val="100000"/>
              </a:lnSpc>
              <a:spcBef>
                <a:spcPts val="600"/>
              </a:spcBef>
              <a:spcAft>
                <a:spcPts val="0"/>
              </a:spcAft>
              <a:buClrTx/>
              <a:buSzTx/>
              <a:buFontTx/>
              <a:buNone/>
              <a:tabLst/>
              <a:defRPr/>
            </a:pPr>
            <a:r>
              <a:rPr lang="en-US" sz="1200" kern="1200" dirty="0">
                <a:solidFill>
                  <a:schemeClr val="tx1"/>
                </a:solidFill>
                <a:effectLst/>
                <a:latin typeface="+mn-lt"/>
                <a:ea typeface="+mn-ea"/>
                <a:cs typeface="+mn-cs"/>
              </a:rPr>
              <a:t>*If your doctor is participating in an Accountable Care Organization (or other type of Medicare initiative) that’s approved for a SNF 3-Day Rule Waiver, you may not need to have a 3-day inpatient hospital stay before getting coverage.</a:t>
            </a:r>
          </a:p>
          <a:p>
            <a:pPr defTabSz="685650" fontAlgn="base"/>
            <a:endParaRPr lang="en-US" dirty="0">
              <a:solidFill>
                <a:prstClr val="black"/>
              </a:solidFill>
            </a:endParaRPr>
          </a:p>
        </p:txBody>
      </p:sp>
    </p:spTree>
    <p:extLst>
      <p:ext uri="{BB962C8B-B14F-4D97-AF65-F5344CB8AC3E}">
        <p14:creationId xmlns:p14="http://schemas.microsoft.com/office/powerpoint/2010/main" val="257187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26365" y="3745993"/>
            <a:ext cx="5897880" cy="4867275"/>
          </a:xfrm>
          <a:prstGeom prst="rect">
            <a:avLst/>
          </a:prstGeom>
        </p:spPr>
        <p:txBody>
          <a:bodyPr>
            <a:normAutofit/>
          </a:bodyPr>
          <a:lstStyle/>
          <a:p>
            <a:r>
              <a:rPr lang="en-US" dirty="0"/>
              <a:t>Medicare currently provides health insurance for 59.7 million U.S. citizens. It’s health insurance for generally 3 groups of people:</a:t>
            </a:r>
          </a:p>
          <a:p>
            <a:pPr marL="171413" indent="-171413">
              <a:buFont typeface="Wingdings" panose="05000000000000000000" pitchFamily="2" charset="2"/>
              <a:buChar char="§"/>
            </a:pPr>
            <a:r>
              <a:rPr lang="en-US" dirty="0"/>
              <a:t>Those who are 65 and older</a:t>
            </a:r>
          </a:p>
          <a:p>
            <a:pPr marL="171413" indent="-171413">
              <a:buFont typeface="Wingdings" panose="05000000000000000000" pitchFamily="2" charset="2"/>
              <a:buChar char="§"/>
            </a:pPr>
            <a:r>
              <a:rPr lang="en-US" dirty="0"/>
              <a:t>People under 65 with certain disabilities who have been entitled to Social Security Disability Insurance (SSDI) benefits for 24 months—includes ALS (Amyotrophic Lateral Sclerosis, also called Lou Gehrig’s disease), without a waiting period </a:t>
            </a:r>
          </a:p>
          <a:p>
            <a:pPr marL="171413" indent="-171413">
              <a:buFont typeface="Wingdings" panose="05000000000000000000" pitchFamily="2" charset="2"/>
              <a:buChar char="§"/>
            </a:pPr>
            <a:r>
              <a:rPr lang="en-US" dirty="0"/>
              <a:t>People of any age who have End-Stage Renal Disease (ESRD) (permanent kidney failure requiring dialysis or a kidney transplant)</a:t>
            </a:r>
          </a:p>
          <a:p>
            <a:r>
              <a:rPr lang="en-US" dirty="0"/>
              <a:t>Medicare is also available to a very small subset of people who have an asbestos-related condition associated with a federally-declared environmental health hazard. Currently, it only applies to individuals affected by a hazard in Libby, Montana.</a:t>
            </a:r>
          </a:p>
          <a:p>
            <a:r>
              <a:rPr lang="en-US" dirty="0"/>
              <a:t>People who immigrate to the U.S. may qualify for Medicare if they're in a lawful status. Generally, they must have resided in the U.S. for 5 continuous years to get Medicare.</a:t>
            </a:r>
          </a:p>
          <a:p>
            <a:r>
              <a:rPr lang="en-US" dirty="0"/>
              <a:t>The “Medicare &amp; You” handbook (CMS Product No. 10050) pictured on the slide is sent (by mail or electronically) to every Medicare household each year in the fall. You can view it at </a:t>
            </a:r>
            <a:r>
              <a:rPr lang="en-US" dirty="0">
                <a:hlinkClick r:id="rId3"/>
              </a:rPr>
              <a:t>Medicare.gov/Pubs/pdf/10050-Medicare-and-You.pdf</a:t>
            </a:r>
            <a:r>
              <a:rPr lang="en-US" dirty="0"/>
              <a:t>. It’s sent to all newly enrolled people as well. It explains Medicare and provides information on Medicare health and drug plans in their geographic area.</a:t>
            </a:r>
          </a:p>
          <a:p>
            <a:r>
              <a:rPr lang="en-US" dirty="0"/>
              <a:t>For general Medicare enrollment information, visit </a:t>
            </a:r>
            <a:r>
              <a:rPr lang="en-US" dirty="0">
                <a:hlinkClick r:id="rId4"/>
              </a:rPr>
              <a:t>CMS.gov/Research-Statistics-Data-and-Systems/Statistics-Trends-and-Reports/CMS-Fast-Facts/index.html</a:t>
            </a:r>
            <a:r>
              <a:rPr lang="en-US" dirty="0"/>
              <a:t>. </a:t>
            </a:r>
          </a:p>
        </p:txBody>
      </p:sp>
      <p:sp>
        <p:nvSpPr>
          <p:cNvPr id="7" name="Slide Image Placeholder 6"/>
          <p:cNvSpPr>
            <a:spLocks noGrp="1" noRot="1" noChangeAspect="1"/>
          </p:cNvSpPr>
          <p:nvPr>
            <p:ph type="sldImg"/>
          </p:nvPr>
        </p:nvSpPr>
        <p:spPr>
          <a:xfrm>
            <a:off x="665163" y="263525"/>
            <a:ext cx="4184650" cy="3138488"/>
          </a:xfrm>
        </p:spPr>
      </p:sp>
    </p:spTree>
    <p:extLst>
      <p:ext uri="{BB962C8B-B14F-4D97-AF65-F5344CB8AC3E}">
        <p14:creationId xmlns:p14="http://schemas.microsoft.com/office/powerpoint/2010/main" val="2897835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63066" y="3639313"/>
            <a:ext cx="5890135" cy="4945890"/>
          </a:xfrm>
          <a:prstGeom prst="rect">
            <a:avLst/>
          </a:prstGeom>
        </p:spPr>
        <p:txBody>
          <a:bodyPr/>
          <a:lstStyle/>
          <a:p>
            <a:pPr>
              <a:spcBef>
                <a:spcPts val="611"/>
              </a:spcBef>
            </a:pPr>
            <a:r>
              <a:rPr lang="en-US" dirty="0"/>
              <a:t>Here’s more detail about what’s covered under Part A:</a:t>
            </a:r>
          </a:p>
          <a:p>
            <a:pPr marL="119037" indent="-119037">
              <a:spcBef>
                <a:spcPts val="611"/>
              </a:spcBef>
              <a:buFont typeface="Wingdings" panose="05000000000000000000" pitchFamily="2" charset="2"/>
              <a:buChar char="§"/>
            </a:pPr>
            <a:r>
              <a:rPr lang="en-US" dirty="0"/>
              <a:t>Blood – If the hospital gets blood from a blood bank at no charge, you won’t have to buy it or replace it. If the hospital has to buy blood for you, you must either pay the hospital costs for the first 3 units of blood you get in a calendar year or have the blood donated by you or someone else. </a:t>
            </a:r>
          </a:p>
          <a:p>
            <a:pPr marL="119037" indent="-119037">
              <a:spcBef>
                <a:spcPts val="611"/>
              </a:spcBef>
              <a:buFont typeface="Wingdings" panose="05000000000000000000" pitchFamily="2" charset="2"/>
              <a:buChar char="§"/>
            </a:pPr>
            <a:r>
              <a:rPr lang="en-US" dirty="0"/>
              <a:t>Certain inpatient health care services in approved religious nonmedical health care institutions (RNHCIs) – Medicare will only cover the inpatient non-religious, nonmedical items and services. Examples include room and board, or any items or services that don't require a doctor's order or prescription, like unmedicated wound dressings or use of a simple walker.</a:t>
            </a:r>
          </a:p>
          <a:p>
            <a:pPr marL="119037" indent="-119037">
              <a:spcBef>
                <a:spcPts val="611"/>
              </a:spcBef>
              <a:buFont typeface="Wingdings" panose="05000000000000000000" pitchFamily="2" charset="2"/>
              <a:buChar char="§"/>
            </a:pPr>
            <a:r>
              <a:rPr lang="en-US" dirty="0"/>
              <a:t>Home health care.</a:t>
            </a:r>
          </a:p>
          <a:p>
            <a:pPr marL="119037" indent="-119037">
              <a:spcBef>
                <a:spcPts val="611"/>
              </a:spcBef>
              <a:buFont typeface="Wingdings" panose="05000000000000000000" pitchFamily="2" charset="2"/>
              <a:buChar char="§"/>
            </a:pPr>
            <a:r>
              <a:rPr lang="en-US" dirty="0"/>
              <a:t>Hospice care.</a:t>
            </a:r>
          </a:p>
          <a:p>
            <a:pPr fontAlgn="base">
              <a:spcBef>
                <a:spcPts val="611"/>
              </a:spcBef>
            </a:pPr>
            <a:r>
              <a:rPr lang="en-US" b="1" dirty="0"/>
              <a:t>What isn’t covered?</a:t>
            </a:r>
          </a:p>
          <a:p>
            <a:pPr fontAlgn="base">
              <a:spcBef>
                <a:spcPts val="611"/>
              </a:spcBef>
            </a:pPr>
            <a:r>
              <a:rPr lang="en-US" dirty="0"/>
              <a:t>Private-duty nursing, private room (unless medically necessary), a television and phone in your room (if there's a separate charge for these items), and personal care items, like razors or slipper socks.</a:t>
            </a:r>
          </a:p>
        </p:txBody>
      </p:sp>
      <p:sp>
        <p:nvSpPr>
          <p:cNvPr id="7" name="Slide Image Placeholder 6"/>
          <p:cNvSpPr>
            <a:spLocks noGrp="1" noRot="1" noChangeAspect="1"/>
          </p:cNvSpPr>
          <p:nvPr>
            <p:ph type="sldImg"/>
          </p:nvPr>
        </p:nvSpPr>
        <p:spPr>
          <a:xfrm>
            <a:off x="663575" y="260350"/>
            <a:ext cx="4184650" cy="3138488"/>
          </a:xfrm>
        </p:spPr>
      </p:sp>
    </p:spTree>
    <p:extLst>
      <p:ext uri="{BB962C8B-B14F-4D97-AF65-F5344CB8AC3E}">
        <p14:creationId xmlns:p14="http://schemas.microsoft.com/office/powerpoint/2010/main" val="10842359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body" idx="1"/>
          </p:nvPr>
        </p:nvSpPr>
        <p:spPr>
          <a:xfrm>
            <a:off x="468703" y="3504970"/>
            <a:ext cx="6144768" cy="5247144"/>
          </a:xfrm>
          <a:prstGeom prst="rect">
            <a:avLst/>
          </a:prstGeom>
        </p:spPr>
        <p:txBody>
          <a:bodyPr>
            <a:normAutofit lnSpcReduction="10000"/>
          </a:bodyPr>
          <a:lstStyle/>
          <a:p>
            <a:pPr>
              <a:lnSpc>
                <a:spcPct val="110000"/>
              </a:lnSpc>
            </a:pPr>
            <a:r>
              <a:rPr lang="en-US" sz="1100" dirty="0"/>
              <a:t>You usually don’t pay a monthly premium for Part A coverage if you or your spouse paid enough Medicare taxes while working. This is sometimes called premium-free Part A. Federal Insurance Contributions Act (FICA) tax is a U.S. federal payroll (or employment) tax imposed on both employees and employers to fund Social Security and Medicare. </a:t>
            </a:r>
          </a:p>
          <a:p>
            <a:pPr>
              <a:lnSpc>
                <a:spcPct val="110000"/>
              </a:lnSpc>
            </a:pPr>
            <a:r>
              <a:rPr lang="en-US" sz="1100" dirty="0"/>
              <a:t>About 99% of people with Medicare don’t pay a Part A premium since they’ve worked at least 40 quarters (10 years) of Medicare-covered employment. Enrollees 65 and over and certain persons with disabilities who have fewer than 40 quarters of coverage pay a monthly premium to get coverage under Part A, unless they can get benefits through a spouse or family member’s record.</a:t>
            </a:r>
          </a:p>
          <a:p>
            <a:pPr>
              <a:lnSpc>
                <a:spcPct val="110000"/>
              </a:lnSpc>
            </a:pPr>
            <a:r>
              <a:rPr lang="en-US" sz="1100" dirty="0"/>
              <a:t>If you aren’t eligible for premium-free Part A, you may be able to buy Part A if you’re</a:t>
            </a:r>
          </a:p>
          <a:p>
            <a:pPr marL="171450" indent="-171450">
              <a:lnSpc>
                <a:spcPct val="110000"/>
              </a:lnSpc>
              <a:buFont typeface="Wingdings" panose="05000000000000000000" pitchFamily="2" charset="2"/>
              <a:buChar char="§"/>
            </a:pPr>
            <a:r>
              <a:rPr lang="en-US" sz="1100" dirty="0"/>
              <a:t>65 or older, and you’ve enrolled in (or are enrolling in) Part B, and meet the citizenship and 5-year residency requirements.</a:t>
            </a:r>
          </a:p>
          <a:p>
            <a:pPr marL="171450" indent="-171450">
              <a:lnSpc>
                <a:spcPct val="110000"/>
              </a:lnSpc>
              <a:buFont typeface="Wingdings" panose="05000000000000000000" pitchFamily="2" charset="2"/>
              <a:buChar char="§"/>
            </a:pPr>
            <a:r>
              <a:rPr lang="en-US" sz="1100" dirty="0"/>
              <a:t>Under 65, have a disability, and your premium-free Part A coverage ended because you returned to work. If you’re under 65 and have a disability, you may continue to get premium-free Part A for up to 8 1/2 years after you return to work.</a:t>
            </a:r>
          </a:p>
          <a:p>
            <a:pPr marL="0" indent="0">
              <a:lnSpc>
                <a:spcPct val="110000"/>
              </a:lnSpc>
              <a:buFont typeface="Wingdings" panose="05000000000000000000" pitchFamily="2" charset="2"/>
              <a:buNone/>
            </a:pPr>
            <a:r>
              <a:rPr lang="en-US" sz="1100" dirty="0"/>
              <a:t>In most cases, if you choose to buy Part A, you must also have Part B and pay monthly premiums for both. The amount of the Part A premium depends on how long you or your spouse worked in Medicare-covered employment. </a:t>
            </a:r>
          </a:p>
          <a:p>
            <a:pPr>
              <a:lnSpc>
                <a:spcPct val="110000"/>
              </a:lnSpc>
            </a:pPr>
            <a:r>
              <a:rPr lang="en-US" sz="1100" dirty="0"/>
              <a:t>Social Security determines if you have to pay a monthly premium for Part A. In 2019, the Part A premium for a person who has worked less than 30 quarters of Medicare-covered employment is $437 per month. Those who have between 30 and 39 quarters of coverage may buy Part A at a reduced monthly premium rate, which is $240 for 2019. </a:t>
            </a:r>
          </a:p>
          <a:p>
            <a:pPr>
              <a:lnSpc>
                <a:spcPct val="110000"/>
              </a:lnSpc>
            </a:pPr>
            <a:r>
              <a:rPr lang="en-US" sz="1100" dirty="0"/>
              <a:t>If you aren’t eligible for premium-free Part A, and you don’t buy it when you’re first eligible, your monthly premium may go up 10% for every 12 months you didn’t have the coverage. You’ll have to pay the higher premium for twice the number of years you could’ve had Part A, but didn’t sign up. </a:t>
            </a:r>
          </a:p>
          <a:p>
            <a:pPr>
              <a:lnSpc>
                <a:spcPct val="110000"/>
              </a:lnSpc>
            </a:pPr>
            <a:r>
              <a:rPr lang="en-US" sz="1100" dirty="0"/>
              <a:t>If you have limited income and resources, your state may help you pay for Part A and/or Part B. Call Social Security at 1‑800‑772-1213; TTY: 1-800-325-0778 for more information about the Part A premium.</a:t>
            </a:r>
          </a:p>
        </p:txBody>
      </p:sp>
      <p:sp>
        <p:nvSpPr>
          <p:cNvPr id="8" name="Slide Image Placeholder 7"/>
          <p:cNvSpPr>
            <a:spLocks noGrp="1" noRot="1" noChangeAspect="1"/>
          </p:cNvSpPr>
          <p:nvPr>
            <p:ph type="sldImg"/>
          </p:nvPr>
        </p:nvSpPr>
        <p:spPr>
          <a:xfrm>
            <a:off x="674688" y="269875"/>
            <a:ext cx="4178300" cy="3133725"/>
          </a:xfrm>
        </p:spPr>
      </p:sp>
    </p:spTree>
    <p:extLst>
      <p:ext uri="{BB962C8B-B14F-4D97-AF65-F5344CB8AC3E}">
        <p14:creationId xmlns:p14="http://schemas.microsoft.com/office/powerpoint/2010/main" val="1446084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48343" y="3657600"/>
            <a:ext cx="6371771" cy="5103223"/>
          </a:xfrm>
          <a:prstGeom prst="rect">
            <a:avLst/>
          </a:prstGeom>
        </p:spPr>
        <p:txBody>
          <a:bodyPr>
            <a:normAutofit/>
          </a:bodyPr>
          <a:lstStyle/>
          <a:p>
            <a:r>
              <a:rPr lang="en-US" sz="1100" dirty="0"/>
              <a:t>There are costs you pay in Original Medicare. The actual dollar amounts are updated yearly. To see the most current amounts, visit </a:t>
            </a:r>
            <a:r>
              <a:rPr lang="en-US" sz="1100" dirty="0">
                <a:hlinkClick r:id="rId3"/>
              </a:rPr>
              <a:t>Medicare.gov/your-medicare-costs/costs-at-a-glance/costs-at-glance.html</a:t>
            </a:r>
            <a:r>
              <a:rPr lang="en-US" sz="1100" dirty="0"/>
              <a:t>. This is what you pay per benefit period (discussed on the next slide) for Part A–covered medically necessary services:</a:t>
            </a:r>
          </a:p>
          <a:p>
            <a:pPr marL="119037" indent="-119037">
              <a:buFont typeface="Wingdings" panose="05000000000000000000" pitchFamily="2" charset="2"/>
              <a:buChar char="§"/>
            </a:pPr>
            <a:r>
              <a:rPr lang="en-US" sz="1100" dirty="0"/>
              <a:t>Hospital Inpatient Stay: </a:t>
            </a:r>
            <a:r>
              <a:rPr lang="en-US" sz="1100" dirty="0">
                <a:hlinkClick r:id="rId4"/>
              </a:rPr>
              <a:t>Medicare.gov/coverage/hospital-care-inpatient.html</a:t>
            </a:r>
            <a:r>
              <a:rPr lang="en-US" sz="1100" dirty="0"/>
              <a:t> – The deductible amount, $1,364 for days 1–60 (no coinsurance); $341 for coinsurance per day for days 61–90, $682 for coinsurance per “lifetime reserve day” after day 90 of each benefit period (up to 60 days over your lifetime); all costs for each day after the lifetime reserve days. </a:t>
            </a:r>
            <a:r>
              <a:rPr lang="en-US" sz="1100" b="1" dirty="0"/>
              <a:t>Note: </a:t>
            </a:r>
            <a:r>
              <a:rPr lang="en-US" sz="1100" dirty="0"/>
              <a:t>Inpatient mental health care in a psychiatric hospital is limited to 190 days in a lifetime.</a:t>
            </a:r>
          </a:p>
          <a:p>
            <a:pPr marL="119037" indent="-119037">
              <a:buFont typeface="Wingdings" panose="05000000000000000000" pitchFamily="2" charset="2"/>
              <a:buChar char="§"/>
            </a:pPr>
            <a:r>
              <a:rPr lang="en-US" sz="1100" dirty="0"/>
              <a:t>SNF Care: </a:t>
            </a:r>
            <a:r>
              <a:rPr lang="en-US" sz="1100" dirty="0">
                <a:hlinkClick r:id="rId5"/>
              </a:rPr>
              <a:t>Medicare.gov/coverage/skilled-nursing-facility-care.html</a:t>
            </a:r>
            <a:r>
              <a:rPr lang="en-US" sz="1100" dirty="0"/>
              <a:t> – $0 for first 20 days of each benefit period; $170.50 for coinsurance per day for days 21–100 of each benefit period, set by law at 1/8 of the inpatient hospital deductible amount for that calendar year; all costs after day 100 (see benefit periods on the next page)</a:t>
            </a:r>
          </a:p>
          <a:p>
            <a:pPr marL="119037" indent="-119037">
              <a:buFont typeface="Wingdings" panose="05000000000000000000" pitchFamily="2" charset="2"/>
              <a:buChar char="§"/>
            </a:pPr>
            <a:r>
              <a:rPr lang="en-US" sz="1100" dirty="0"/>
              <a:t>Home Health Care Services: </a:t>
            </a:r>
            <a:r>
              <a:rPr lang="en-US" sz="1100" dirty="0">
                <a:hlinkClick r:id="rId6"/>
              </a:rPr>
              <a:t>Medicare.gov/coverage/home-health-services.html</a:t>
            </a:r>
            <a:r>
              <a:rPr lang="en-US" sz="1100" dirty="0"/>
              <a:t> – $0 for home health care services; 20% of the Medicare-approved amount (coinsurance) for durable medical equipment (DME) for providers accepting assignment</a:t>
            </a:r>
          </a:p>
          <a:p>
            <a:pPr marL="173010" indent="-171450">
              <a:buFont typeface="Wingdings" panose="05000000000000000000" pitchFamily="2" charset="2"/>
              <a:buChar char="§"/>
            </a:pPr>
            <a:r>
              <a:rPr lang="en-US" sz="1100" dirty="0"/>
              <a:t>Hospice Care</a:t>
            </a:r>
          </a:p>
          <a:p>
            <a:pPr marL="344488" lvl="1" indent="-171450">
              <a:buFont typeface="Arial" panose="020B0604020202020204" pitchFamily="34" charset="0"/>
              <a:buChar char="•"/>
              <a:tabLst/>
            </a:pPr>
            <a:r>
              <a:rPr lang="en-US" sz="1100" dirty="0"/>
              <a:t>Nothing for hospice care </a:t>
            </a:r>
          </a:p>
          <a:p>
            <a:pPr marL="344488" lvl="1" indent="-171450">
              <a:buFont typeface="Arial" panose="020B0604020202020204" pitchFamily="34" charset="0"/>
              <a:buChar char="•"/>
              <a:tabLst/>
            </a:pPr>
            <a:r>
              <a:rPr lang="en-US" sz="1100" dirty="0"/>
              <a:t>Up to $5 per Rx to manage pain and symptoms while at home</a:t>
            </a:r>
          </a:p>
          <a:p>
            <a:pPr marL="344488" lvl="1" indent="-171450">
              <a:buFont typeface="Arial" panose="020B0604020202020204" pitchFamily="34" charset="0"/>
              <a:buChar char="•"/>
              <a:tabLst/>
            </a:pPr>
            <a:r>
              <a:rPr lang="en-US" sz="1100" dirty="0"/>
              <a:t>5% for inpatient respite care</a:t>
            </a:r>
          </a:p>
          <a:p>
            <a:r>
              <a:rPr lang="en-US" sz="1100" dirty="0"/>
              <a:t>Blood – If the hospital gets blood from a blood bank at no charge, you won’t have to pay for it or replace it. If the hospital has to buy blood for you, you must either pay the hospital costs for the first 3 units of blood you get in a calendar year or have the blood donated by you or someone else. </a:t>
            </a:r>
          </a:p>
          <a:p>
            <a:r>
              <a:rPr lang="en-US" sz="1100" b="1" dirty="0"/>
              <a:t>Note</a:t>
            </a:r>
            <a:r>
              <a:rPr lang="en-US" sz="1100" dirty="0"/>
              <a:t>: If you can’t afford to pay these costs, there are programs that may help. These programs are discussed later in Lesson 9.</a:t>
            </a:r>
          </a:p>
          <a:p>
            <a:pPr lvl="1"/>
            <a:endParaRPr lang="en-US" sz="1100" dirty="0"/>
          </a:p>
        </p:txBody>
      </p:sp>
      <p:sp>
        <p:nvSpPr>
          <p:cNvPr id="6" name="Slide Image Placeholder 5"/>
          <p:cNvSpPr>
            <a:spLocks noGrp="1" noRot="1" noChangeAspect="1"/>
          </p:cNvSpPr>
          <p:nvPr>
            <p:ph type="sldImg"/>
          </p:nvPr>
        </p:nvSpPr>
        <p:spPr>
          <a:xfrm>
            <a:off x="673100" y="250825"/>
            <a:ext cx="4184650" cy="3138488"/>
          </a:xfrm>
        </p:spPr>
      </p:sp>
    </p:spTree>
    <p:extLst>
      <p:ext uri="{BB962C8B-B14F-4D97-AF65-F5344CB8AC3E}">
        <p14:creationId xmlns:p14="http://schemas.microsoft.com/office/powerpoint/2010/main" val="28382842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644779" y="3589239"/>
            <a:ext cx="5719445" cy="4420194"/>
          </a:xfrm>
          <a:prstGeom prst="rect">
            <a:avLst/>
          </a:prstGeom>
        </p:spPr>
        <p:txBody>
          <a:bodyPr>
            <a:normAutofit/>
          </a:bodyPr>
          <a:lstStyle/>
          <a:p>
            <a:r>
              <a:rPr lang="en-US" dirty="0"/>
              <a:t>A benefit period refers to the way that Original Medicare measures your use of hospital and SNF services. A benefit period begins the day you’re admitted as an inpatient in a hospital or SNF. The benefit period ends when you haven’t gotten any inpatient hospital care (or skilled care in a SNF) for 60 days in a row. If you go into a hospital or a SNF after one benefit period has ended, a new benefit period begins. </a:t>
            </a:r>
          </a:p>
          <a:p>
            <a:r>
              <a:rPr lang="en-US" dirty="0"/>
              <a:t>You must pay the Part A inpatient hospital deductible for each benefit period. There’s no limit to the number of benefit periods you can have. Benefit periods can span across calendar years.</a:t>
            </a:r>
          </a:p>
          <a:p>
            <a:pPr>
              <a:lnSpc>
                <a:spcPct val="110000"/>
              </a:lnSpc>
            </a:pPr>
            <a:endParaRPr lang="en-US" dirty="0"/>
          </a:p>
        </p:txBody>
      </p:sp>
      <p:sp>
        <p:nvSpPr>
          <p:cNvPr id="4" name="Slide Image Placeholder 3"/>
          <p:cNvSpPr>
            <a:spLocks noGrp="1" noRot="1" noChangeAspect="1"/>
          </p:cNvSpPr>
          <p:nvPr>
            <p:ph type="sldImg"/>
          </p:nvPr>
        </p:nvSpPr>
        <p:spPr>
          <a:xfrm>
            <a:off x="663575" y="265113"/>
            <a:ext cx="4184650" cy="3138487"/>
          </a:xfrm>
        </p:spPr>
      </p:sp>
    </p:spTree>
    <p:extLst>
      <p:ext uri="{BB962C8B-B14F-4D97-AF65-F5344CB8AC3E}">
        <p14:creationId xmlns:p14="http://schemas.microsoft.com/office/powerpoint/2010/main" val="33524708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55588"/>
            <a:ext cx="4187825" cy="3141662"/>
          </a:xfrm>
        </p:spPr>
      </p:sp>
      <p:sp>
        <p:nvSpPr>
          <p:cNvPr id="3" name="Notes Placeholder 2"/>
          <p:cNvSpPr>
            <a:spLocks noGrp="1"/>
          </p:cNvSpPr>
          <p:nvPr>
            <p:ph type="body" idx="1"/>
          </p:nvPr>
        </p:nvSpPr>
        <p:spPr>
          <a:xfrm>
            <a:off x="368152" y="3571421"/>
            <a:ext cx="6303520" cy="4810580"/>
          </a:xfrm>
          <a:prstGeom prst="rect">
            <a:avLst/>
          </a:prstGeom>
        </p:spPr>
        <p:txBody>
          <a:bodyPr>
            <a:normAutofit fontScale="92500" lnSpcReduction="10000"/>
          </a:bodyPr>
          <a:lstStyle/>
          <a:p>
            <a:pPr>
              <a:lnSpc>
                <a:spcPct val="110000"/>
              </a:lnSpc>
              <a:spcBef>
                <a:spcPts val="579"/>
              </a:spcBef>
            </a:pPr>
            <a:r>
              <a:rPr lang="en-US" dirty="0"/>
              <a:t>Your hospital status (whether the hospital considers you an “inpatient” or “outpatient”) affects how much you pay for hospital services (like X-rays, drugs, and lab tests) and may also affect whether Medicare will cover care you get in a SNF following your hospital stay. You’re an inpatient starting when you’re formally admitted to a hospital with a doctor’s order. The day before you’re discharged is your last inpatient day. </a:t>
            </a:r>
          </a:p>
          <a:p>
            <a:pPr>
              <a:lnSpc>
                <a:spcPct val="110000"/>
              </a:lnSpc>
              <a:spcBef>
                <a:spcPts val="579"/>
              </a:spcBef>
            </a:pPr>
            <a:r>
              <a:rPr lang="en-US" dirty="0"/>
              <a:t>You’re an outpatient if you’re getting emergency department services, observation services, outpatient surgery, lab tests, X-rays, or any other hospital services, and the doctor hasn’t written an order to admit you to a hospital as an inpatient. In these cases, you’re an outpatient even if you spend the night at the hospital. </a:t>
            </a:r>
          </a:p>
          <a:p>
            <a:pPr>
              <a:lnSpc>
                <a:spcPct val="120000"/>
              </a:lnSpc>
              <a:spcBef>
                <a:spcPts val="600"/>
              </a:spcBef>
            </a:pPr>
            <a:r>
              <a:rPr lang="en-US" dirty="0"/>
              <a:t>An inpatient admission is generally appropriate when you’re expected to need 2 or more midnights of medically necessary hospital care, but your doctor must order such admission and the hospital must formally admit you for you to become an inpatient. If you have an MA Plan (like an Health Maintenance Organization</a:t>
            </a:r>
            <a:r>
              <a:rPr lang="en-US" baseline="0" dirty="0"/>
              <a:t> (</a:t>
            </a:r>
            <a:r>
              <a:rPr lang="en-US" dirty="0"/>
              <a:t>HMO) or Preferred Provider Organization (PPO)), your costs and coverage may be different. Check with your plan. </a:t>
            </a:r>
          </a:p>
          <a:p>
            <a:pPr>
              <a:lnSpc>
                <a:spcPct val="120000"/>
              </a:lnSpc>
              <a:spcBef>
                <a:spcPts val="600"/>
              </a:spcBef>
            </a:pPr>
            <a:r>
              <a:rPr lang="en-US" dirty="0"/>
              <a:t>If you’re formally admitted to the hospital with a doctor’s order after receiving care in a hospital emergency department (ED), Part A will pay for the inpatient stay and generally all related outpatient services provided by the hospital up to 3 days (stays during observation status) preceding the admission date. However, the days prior to actually being formally admitted wouldn’t count toward the 3-day inpatient qualifying hospital stay requirement for Part A SNF coverage. For more information, read “Are You a Hospital Inpatient or Outpatient?” at </a:t>
            </a:r>
            <a:r>
              <a:rPr lang="en-US"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rPr>
              <a:t>Medicare.gov/Publications/11435</a:t>
            </a:r>
            <a:r>
              <a:rPr lang="en-US" dirty="0"/>
              <a:t>.</a:t>
            </a:r>
          </a:p>
          <a:p>
            <a:pPr>
              <a:lnSpc>
                <a:spcPct val="120000"/>
              </a:lnSpc>
              <a:spcBef>
                <a:spcPts val="600"/>
              </a:spcBef>
            </a:pPr>
            <a:r>
              <a:rPr lang="en-US" dirty="0"/>
              <a:t>The Medicare Outpatient Observation Notice (MOON) (Form CMS 10611-MOON) is a standardized notice to inform people with Medicare (including health plan enrollees) that they are outpatients receiving observation services and aren’t inpatients of a hospital or critical access hospital (CAH). </a:t>
            </a:r>
          </a:p>
          <a:p>
            <a:pPr marL="0" lvl="1" indent="0">
              <a:lnSpc>
                <a:spcPct val="120000"/>
              </a:lnSpc>
              <a:spcBef>
                <a:spcPts val="600"/>
              </a:spcBef>
              <a:buNone/>
            </a:pPr>
            <a:r>
              <a:rPr lang="en-US" dirty="0"/>
              <a:t>The MOON is to be provided if observation is longer than 24 hours, but before the 36</a:t>
            </a:r>
            <a:r>
              <a:rPr lang="en-US" baseline="30000" dirty="0"/>
              <a:t>th</a:t>
            </a:r>
            <a:r>
              <a:rPr lang="en-US" dirty="0"/>
              <a:t> hour of observation. For more information, visit </a:t>
            </a:r>
            <a:r>
              <a:rPr lang="en-US" dirty="0">
                <a:hlinkClick r:id="rId4"/>
              </a:rPr>
              <a:t>CMS.gov/medicare/medicare-general-information/bni</a:t>
            </a:r>
            <a:r>
              <a:rPr lang="en-US" dirty="0"/>
              <a:t>. The form is available at </a:t>
            </a:r>
            <a:r>
              <a:rPr lang="en-US" dirty="0">
                <a:hlinkClick r:id="rId5"/>
              </a:rPr>
              <a:t>Arsystemsdayegusquiza.com/cms_moon_form.pdf</a:t>
            </a:r>
            <a:r>
              <a:rPr lang="en-US" dirty="0"/>
              <a:t>. </a:t>
            </a:r>
          </a:p>
          <a:p>
            <a:pPr>
              <a:lnSpc>
                <a:spcPct val="120000"/>
              </a:lnSpc>
            </a:pPr>
            <a:endParaRPr lang="en-US" dirty="0"/>
          </a:p>
        </p:txBody>
      </p:sp>
    </p:spTree>
    <p:extLst>
      <p:ext uri="{BB962C8B-B14F-4D97-AF65-F5344CB8AC3E}">
        <p14:creationId xmlns:p14="http://schemas.microsoft.com/office/powerpoint/2010/main" val="421881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3100" y="252413"/>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pPr defTabSz="330514"/>
            <a:r>
              <a:rPr lang="en-US" dirty="0">
                <a:solidFill>
                  <a:prstClr val="black"/>
                </a:solidFill>
              </a:rPr>
              <a:t>Covered home health services include the following:</a:t>
            </a:r>
          </a:p>
          <a:p>
            <a:pPr marL="220348" lvl="1" indent="-200456" defTabSz="330514">
              <a:buFont typeface="Wingdings" panose="05000000000000000000" pitchFamily="2" charset="2"/>
              <a:buChar char="ü"/>
            </a:pPr>
            <a:r>
              <a:rPr lang="en-US" dirty="0">
                <a:solidFill>
                  <a:prstClr val="black"/>
                </a:solidFill>
              </a:rPr>
              <a:t>Intermittent skilled nursing care</a:t>
            </a:r>
          </a:p>
          <a:p>
            <a:pPr marL="220348" lvl="1" indent="-200456" defTabSz="330514">
              <a:buFont typeface="Wingdings" panose="05000000000000000000" pitchFamily="2" charset="2"/>
              <a:buChar char="ü"/>
            </a:pPr>
            <a:r>
              <a:rPr lang="en-US" dirty="0">
                <a:solidFill>
                  <a:prstClr val="black"/>
                </a:solidFill>
              </a:rPr>
              <a:t>Physical therapy</a:t>
            </a:r>
          </a:p>
          <a:p>
            <a:pPr marL="220348" lvl="1" indent="-200456" defTabSz="330514">
              <a:buFont typeface="Wingdings" panose="05000000000000000000" pitchFamily="2" charset="2"/>
              <a:buChar char="ü"/>
            </a:pPr>
            <a:r>
              <a:rPr lang="en-US" dirty="0">
                <a:solidFill>
                  <a:prstClr val="black"/>
                </a:solidFill>
              </a:rPr>
              <a:t>Speech-language pathology services</a:t>
            </a:r>
          </a:p>
          <a:p>
            <a:pPr marL="220348" lvl="1" indent="-200456" defTabSz="330514">
              <a:buFont typeface="Wingdings" panose="05000000000000000000" pitchFamily="2" charset="2"/>
              <a:buChar char="ü"/>
            </a:pPr>
            <a:r>
              <a:rPr lang="en-US" dirty="0">
                <a:solidFill>
                  <a:prstClr val="black"/>
                </a:solidFill>
              </a:rPr>
              <a:t>Continued occupational services, and more</a:t>
            </a:r>
          </a:p>
          <a:p>
            <a:pPr marL="220348" lvl="1" indent="-200456" defTabSz="330514">
              <a:buFont typeface="Wingdings" panose="05000000000000000000" pitchFamily="2" charset="2"/>
              <a:buChar char="ü"/>
            </a:pPr>
            <a:r>
              <a:rPr lang="en-US" dirty="0"/>
              <a:t>May also include medical social services, part-time or intermittent home health aide services, medical supplies for use at home, durable medical equipment, or injectable osteoporosis drugs</a:t>
            </a:r>
          </a:p>
          <a:p>
            <a:pPr defTabSz="330514"/>
            <a:r>
              <a:rPr lang="en-US" dirty="0">
                <a:solidFill>
                  <a:prstClr val="black"/>
                </a:solidFill>
              </a:rPr>
              <a:t>Usually, a home health care agency coordinates the services your doctor orders for you.</a:t>
            </a:r>
          </a:p>
          <a:p>
            <a:pPr marL="247884" indent="-247884" defTabSz="330514">
              <a:buFont typeface="Wingdings" panose="05000000000000000000" pitchFamily="2" charset="2"/>
              <a:buChar char="x"/>
            </a:pPr>
            <a:r>
              <a:rPr lang="en-US" dirty="0">
                <a:solidFill>
                  <a:prstClr val="black"/>
                </a:solidFill>
              </a:rPr>
              <a:t>Original Medicare doesn't pay for the following:</a:t>
            </a:r>
          </a:p>
          <a:p>
            <a:pPr marL="249032" lvl="1" indent="0" defTabSz="330514">
              <a:buNone/>
            </a:pPr>
            <a:r>
              <a:rPr lang="en-US" dirty="0"/>
              <a:t>✖ </a:t>
            </a:r>
            <a:r>
              <a:rPr lang="en-US" dirty="0">
                <a:solidFill>
                  <a:prstClr val="black"/>
                </a:solidFill>
              </a:rPr>
              <a:t>24-hour-a-day care at home</a:t>
            </a:r>
          </a:p>
          <a:p>
            <a:pPr marL="249032" lvl="1" indent="0" defTabSz="330514">
              <a:buNone/>
            </a:pPr>
            <a:r>
              <a:rPr lang="en-US" dirty="0"/>
              <a:t>✖ </a:t>
            </a:r>
            <a:r>
              <a:rPr lang="en-US" dirty="0">
                <a:solidFill>
                  <a:prstClr val="black"/>
                </a:solidFill>
              </a:rPr>
              <a:t>Meals delivered to your home</a:t>
            </a:r>
          </a:p>
          <a:p>
            <a:pPr marL="249032" lvl="1" indent="0" defTabSz="330514">
              <a:buNone/>
            </a:pPr>
            <a:r>
              <a:rPr lang="en-US" dirty="0"/>
              <a:t>✖ </a:t>
            </a:r>
            <a:r>
              <a:rPr lang="en-US" dirty="0">
                <a:solidFill>
                  <a:prstClr val="black"/>
                </a:solidFill>
              </a:rPr>
              <a:t>Homemaker services  </a:t>
            </a:r>
          </a:p>
          <a:p>
            <a:pPr marL="249032" lvl="1" indent="0" defTabSz="330514">
              <a:buNone/>
            </a:pPr>
            <a:r>
              <a:rPr lang="en-US" dirty="0"/>
              <a:t>✖ </a:t>
            </a:r>
            <a:r>
              <a:rPr lang="en-US" dirty="0">
                <a:solidFill>
                  <a:prstClr val="black"/>
                </a:solidFill>
              </a:rPr>
              <a:t>Personal care</a:t>
            </a:r>
          </a:p>
          <a:p>
            <a:pPr marL="249032" lvl="1" indent="0" defTabSz="330514">
              <a:buNone/>
            </a:pPr>
            <a:r>
              <a:rPr lang="en-US" dirty="0">
                <a:solidFill>
                  <a:prstClr val="black"/>
                </a:solidFill>
              </a:rPr>
              <a:t>Some of these services could be covered by a Medicare Advantage (MA) Plan. Check with the plan.</a:t>
            </a:r>
          </a:p>
          <a:p>
            <a:pPr marL="249032" lvl="1" indent="0" defTabSz="330514">
              <a:buNone/>
            </a:pPr>
            <a:endParaRPr lang="en-US" dirty="0">
              <a:solidFill>
                <a:prstClr val="black"/>
              </a:solidFill>
            </a:endParaRPr>
          </a:p>
          <a:p>
            <a:pPr marL="249032" lvl="1" indent="0" defTabSz="330514">
              <a:buNone/>
            </a:pPr>
            <a:endParaRPr lang="en-US" dirty="0">
              <a:solidFill>
                <a:prstClr val="black"/>
              </a:solidFill>
            </a:endParaRPr>
          </a:p>
        </p:txBody>
      </p:sp>
    </p:spTree>
    <p:extLst>
      <p:ext uri="{BB962C8B-B14F-4D97-AF65-F5344CB8AC3E}">
        <p14:creationId xmlns:p14="http://schemas.microsoft.com/office/powerpoint/2010/main" val="40678194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type="body" idx="1"/>
          </p:nvPr>
        </p:nvSpPr>
        <p:spPr>
          <a:xfrm>
            <a:off x="493775" y="3547872"/>
            <a:ext cx="5986231" cy="5001042"/>
          </a:xfrm>
          <a:prstGeom prst="rect">
            <a:avLst/>
          </a:prstGeom>
        </p:spPr>
        <p:txBody>
          <a:bodyPr>
            <a:normAutofit fontScale="85000" lnSpcReduction="10000"/>
          </a:bodyPr>
          <a:lstStyle/>
          <a:p>
            <a:pPr>
              <a:lnSpc>
                <a:spcPct val="120000"/>
              </a:lnSpc>
            </a:pPr>
            <a:r>
              <a:rPr lang="en-US" dirty="0"/>
              <a:t>To be eligible for home health care services, you must meet all of these conditions:</a:t>
            </a:r>
          </a:p>
          <a:p>
            <a:pPr marL="220348" indent="-220348" fontAlgn="base">
              <a:lnSpc>
                <a:spcPct val="120000"/>
              </a:lnSpc>
              <a:buFont typeface="+mj-lt"/>
              <a:buAutoNum type="arabicPeriod"/>
            </a:pPr>
            <a:r>
              <a:rPr lang="en-US" dirty="0"/>
              <a:t>You must be homebound. An individual is considered “confined to the home” (homebound) if the following 2 criteria are met: (1) The patient must either, because of illness or injury, need the aid of supportive devices like crutches, canes, wheelchairs, and walkers; the use of special transportation; or the assistance of another person to leave their place of residence, OR (2) have a condition such that leaving his or her home is medically contraindicated. If the patient meets only one of the 2 previous conditions, then the patient must ALSO meet these 2 additional requirements: (1) There must exist a normal inability to leave home, AND (2) leaving home must require a considerable and taxing effort. You may leave home for medical treatment or short, infrequent absences for nonmedical reasons, like attending religious services. You can still get home health care if you attend adult day care.</a:t>
            </a:r>
          </a:p>
          <a:p>
            <a:pPr marL="220344" lvl="1" indent="-220344">
              <a:lnSpc>
                <a:spcPct val="120000"/>
              </a:lnSpc>
              <a:buFont typeface="+mj-lt"/>
              <a:buAutoNum type="arabicPeriod" startAt="2"/>
            </a:pPr>
            <a:r>
              <a:rPr lang="en-US" dirty="0"/>
              <a:t>You must need skilled care on an intermittent basis, or physical therapy, or speech-language pathology, or have a continuing need for occupational therapy. </a:t>
            </a:r>
          </a:p>
          <a:p>
            <a:pPr marL="220344" lvl="1" indent="-220344">
              <a:lnSpc>
                <a:spcPct val="120000"/>
              </a:lnSpc>
              <a:buFont typeface="+mj-lt"/>
              <a:buAutoNum type="arabicPeriod" startAt="2"/>
            </a:pPr>
            <a:r>
              <a:rPr lang="en-US" dirty="0"/>
              <a:t>Your doctor must decide that you need skilled care in your home and must make a plan for your care at home.</a:t>
            </a:r>
          </a:p>
          <a:p>
            <a:pPr marL="220344" lvl="1" indent="-220344">
              <a:lnSpc>
                <a:spcPct val="120000"/>
              </a:lnSpc>
              <a:buFont typeface="+mj-lt"/>
              <a:buAutoNum type="arabicPeriod" startAt="2"/>
            </a:pPr>
            <a:r>
              <a:rPr lang="en-US" dirty="0"/>
              <a:t>Prior to certifying your eligibility for the Medicare home health benefit, the doctor must document that the doctor or a non-doctor practitioner has had a face-to-face encounter with you. The encounter must be done up to 90 days prior, or within 30 days after the start of care. The law allows the face-to-face encounter to occur via telehealth in rural areas, in an approved originating site. This means medical or other health services given to a patient using a communications system (like a computer, phone, or television), by a practitioner in a location different from the patient's home.</a:t>
            </a:r>
          </a:p>
          <a:p>
            <a:pPr marL="220344" lvl="1" indent="-220344">
              <a:lnSpc>
                <a:spcPct val="120000"/>
              </a:lnSpc>
              <a:buFont typeface="+mj-lt"/>
              <a:buAutoNum type="arabicPeriod" startAt="2"/>
            </a:pPr>
            <a:r>
              <a:rPr lang="en-US" dirty="0"/>
              <a:t>The home health agency (HHA) caring for you must be approved by Medicare.</a:t>
            </a:r>
          </a:p>
          <a:p>
            <a:pPr>
              <a:lnSpc>
                <a:spcPct val="120000"/>
              </a:lnSpc>
            </a:pPr>
            <a:r>
              <a:rPr lang="en-US" b="1" dirty="0"/>
              <a:t>Note:</a:t>
            </a:r>
            <a:r>
              <a:rPr lang="en-US" dirty="0"/>
              <a:t> Part B also may pay for home health care under certain conditions. For instance, Part B pays for home health care if an inpatient hospital stay doesn’t precede the need for home health care, or when the number of Part A-covered home health care visits exceed 100. For more information, read “Medicare and Home Health Care,” at </a:t>
            </a:r>
            <a:r>
              <a:rPr lang="en-US" u="sng" dirty="0">
                <a:hlinkClick r:id="rId3"/>
              </a:rPr>
              <a:t>Medicare.gov/Pubs/pdf/10969-Medicare-and-Home-Health-Care.pdf</a:t>
            </a:r>
            <a:r>
              <a:rPr lang="en-US" dirty="0"/>
              <a:t>. You can also visit </a:t>
            </a:r>
            <a:r>
              <a:rPr lang="en-US" dirty="0">
                <a:hlinkClick r:id="rId4"/>
              </a:rPr>
              <a:t>CMS.gov/Center/Provider-Type/Home-Health-Agency-HHA-Center.html</a:t>
            </a:r>
            <a:r>
              <a:rPr lang="en-US" dirty="0"/>
              <a:t>.</a:t>
            </a:r>
          </a:p>
          <a:p>
            <a:endParaRPr lang="en-US" dirty="0"/>
          </a:p>
          <a:p>
            <a:endParaRPr lang="en-US" dirty="0"/>
          </a:p>
        </p:txBody>
      </p:sp>
      <p:sp>
        <p:nvSpPr>
          <p:cNvPr id="4" name="Slide Image Placeholder 3"/>
          <p:cNvSpPr>
            <a:spLocks noGrp="1" noRot="1" noChangeAspect="1"/>
          </p:cNvSpPr>
          <p:nvPr>
            <p:ph type="sldImg"/>
          </p:nvPr>
        </p:nvSpPr>
        <p:spPr>
          <a:xfrm>
            <a:off x="800100" y="363538"/>
            <a:ext cx="4048125" cy="3036887"/>
          </a:xfrm>
        </p:spPr>
      </p:sp>
    </p:spTree>
    <p:extLst>
      <p:ext uri="{BB962C8B-B14F-4D97-AF65-F5344CB8AC3E}">
        <p14:creationId xmlns:p14="http://schemas.microsoft.com/office/powerpoint/2010/main" val="28660818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type="body" idx="1"/>
          </p:nvPr>
        </p:nvSpPr>
        <p:spPr>
          <a:xfrm>
            <a:off x="701040" y="3581740"/>
            <a:ext cx="6053327" cy="5050196"/>
          </a:xfrm>
          <a:prstGeom prst="rect">
            <a:avLst/>
          </a:prstGeom>
        </p:spPr>
        <p:txBody>
          <a:bodyPr/>
          <a:lstStyle/>
          <a:p>
            <a:r>
              <a:rPr lang="en-US" dirty="0"/>
              <a:t>In Original Medicare, you pay nothing for Part A-covered home health care services provided by a Medicare-approved home health agency.</a:t>
            </a:r>
          </a:p>
          <a:p>
            <a:pPr marL="171450" lvl="1" indent="-171450"/>
            <a:r>
              <a:rPr lang="en-US" dirty="0"/>
              <a:t>Durable medical equipment (DME), when ordered by a doctor, is paid separately by Medicare. This equipment must meet certain criteria to be covered. Medicare usually pays 80% of the Medicare-approved amount for certain pieces of medical equipment, like a wheelchair or walker. If your HHA doesn’t supply DME directly, the HHA staff will usually arrange for a home equipment supplier to bring the items you need to your home. </a:t>
            </a:r>
          </a:p>
          <a:p>
            <a:pPr marL="171450" lvl="1" indent="-171450"/>
            <a:r>
              <a:rPr lang="en-US" dirty="0"/>
              <a:t>Medicare pays your Medicare-certified HHA one payment for covered services you get during a 60-day period. This 60-day period is called an “episode of care.” The payment is based on your condition and care needs. </a:t>
            </a:r>
          </a:p>
          <a:p>
            <a:pPr marL="171450" lvl="1" indent="-171450"/>
            <a:r>
              <a:rPr lang="en-US" dirty="0"/>
              <a:t>To find an HHA in your area, visit </a:t>
            </a:r>
            <a:r>
              <a:rPr lang="en-US" dirty="0">
                <a:hlinkClick r:id="rId3"/>
              </a:rPr>
              <a:t>Medicare.gov</a:t>
            </a:r>
            <a:r>
              <a:rPr lang="en-US" dirty="0"/>
              <a:t> and use the Home Health Compare tool, or call 1-800-MEDICARE (1-800-633-4227); TTY: 1-877-486-2048. </a:t>
            </a:r>
          </a:p>
          <a:p>
            <a:pPr marL="0" lvl="1" indent="0">
              <a:buNone/>
            </a:pPr>
            <a:r>
              <a:rPr lang="en-US" b="1" dirty="0"/>
              <a:t>Note:</a:t>
            </a:r>
            <a:r>
              <a:rPr lang="en-US" dirty="0"/>
              <a:t> Part A covers post-institutional home health services furnished during a home health “spell of illness” for up to 100 visits. After you exhaust 100 visits of Part A post-institutional home health services, Part B covers the balance of the home health “spell of illness.” The 100-visit limit doesn’t apply to you if you’re only enrolled in Part A. If you’re enrolled only in Part B and qualify for the Medicare home health benefit, then all of your home health services are paid for under Part B. There’s no 100-visit limit under Part B.</a:t>
            </a:r>
          </a:p>
        </p:txBody>
      </p:sp>
      <p:sp>
        <p:nvSpPr>
          <p:cNvPr id="4" name="Slide Image Placeholder 3"/>
          <p:cNvSpPr>
            <a:spLocks noGrp="1" noRot="1" noChangeAspect="1"/>
          </p:cNvSpPr>
          <p:nvPr>
            <p:ph type="sldImg"/>
          </p:nvPr>
        </p:nvSpPr>
        <p:spPr>
          <a:xfrm>
            <a:off x="803275" y="363538"/>
            <a:ext cx="4048125" cy="3036887"/>
          </a:xfrm>
        </p:spPr>
      </p:sp>
    </p:spTree>
    <p:extLst>
      <p:ext uri="{BB962C8B-B14F-4D97-AF65-F5344CB8AC3E}">
        <p14:creationId xmlns:p14="http://schemas.microsoft.com/office/powerpoint/2010/main" val="41356866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body" idx="1"/>
          </p:nvPr>
        </p:nvSpPr>
        <p:spPr>
          <a:xfrm>
            <a:off x="701040" y="3581740"/>
            <a:ext cx="6053327" cy="5050196"/>
          </a:xfrm>
          <a:prstGeom prst="rect">
            <a:avLst/>
          </a:prstGeom>
        </p:spPr>
        <p:txBody>
          <a:bodyPr/>
          <a:lstStyle/>
          <a:p>
            <a:r>
              <a:rPr lang="en-US" dirty="0"/>
              <a:t>Part A also covers hospice care, which is a special way of caring for people who are terminally ill and their families, usually at home or a facility you live in. However, Medicare also covers short-term hospital care when needed. Hospice care is meant to help you make the most of the last months of life by giving you comfort and relief from pain. It involves a team that addresses your medical, physical, social, emotional, and spiritual needs. The goal of hospice is to care for you and your family, not to cure your illness.</a:t>
            </a:r>
          </a:p>
          <a:p>
            <a:r>
              <a:rPr lang="en-US" dirty="0"/>
              <a:t>You must sign an election statement choosing hospice care instead of routine Medicare-covered benefits to treat your terminal illness. However, medical services not related to your hospice condition would still be covered by Medicare.</a:t>
            </a:r>
          </a:p>
          <a:p>
            <a:r>
              <a:rPr lang="en-US" dirty="0"/>
              <a:t>You can get hospice care as long as your doctor certifies that you’re terminally ill, and probably have less than 6 months to live if the illness runs its normal course. Care is given in “election periods”—two 90-day periods, followed by unlimited 60-day periods. At the start of each election period, your doctor must certify that you’re terminally ill for you to continue getting hospice care. </a:t>
            </a:r>
          </a:p>
          <a:p>
            <a:r>
              <a:rPr lang="en-US" dirty="0"/>
              <a:t>Medicare also requires face-to-face visits. The doctor is required to meet with you within 30 days of hospice recertification, starting before the third election period and each subsequent recertification.</a:t>
            </a:r>
          </a:p>
          <a:p>
            <a:r>
              <a:rPr lang="en-US" dirty="0"/>
              <a:t>The hospice provider must be Medicare approved. </a:t>
            </a:r>
          </a:p>
          <a:p>
            <a:r>
              <a:rPr lang="en-US" dirty="0"/>
              <a:t>For more information, read “Medicare Hospice Benefits” at </a:t>
            </a:r>
            <a:r>
              <a:rPr lang="en-US" dirty="0">
                <a:hlinkClick r:id="rId3"/>
              </a:rPr>
              <a:t>Medicare.gov/Pubs/pdf/02154-Medicare-Hospice-Benefits.PDF</a:t>
            </a:r>
            <a:r>
              <a:rPr lang="en-US" dirty="0"/>
              <a:t>. </a:t>
            </a:r>
          </a:p>
          <a:p>
            <a:endParaRPr lang="en-US" dirty="0"/>
          </a:p>
          <a:p>
            <a:endParaRPr lang="en-US" dirty="0"/>
          </a:p>
        </p:txBody>
      </p:sp>
      <p:sp>
        <p:nvSpPr>
          <p:cNvPr id="4" name="Slide Image Placeholder 3"/>
          <p:cNvSpPr>
            <a:spLocks noGrp="1" noRot="1" noChangeAspect="1"/>
          </p:cNvSpPr>
          <p:nvPr>
            <p:ph type="sldImg"/>
          </p:nvPr>
        </p:nvSpPr>
        <p:spPr>
          <a:xfrm>
            <a:off x="795338" y="361950"/>
            <a:ext cx="4048125" cy="3036888"/>
          </a:xfrm>
        </p:spPr>
      </p:sp>
    </p:spTree>
    <p:extLst>
      <p:ext uri="{BB962C8B-B14F-4D97-AF65-F5344CB8AC3E}">
        <p14:creationId xmlns:p14="http://schemas.microsoft.com/office/powerpoint/2010/main" val="14601478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p:cNvSpPr>
            <a:spLocks noGrp="1" noChangeArrowheads="1"/>
          </p:cNvSpPr>
          <p:nvPr>
            <p:ph type="body" idx="1"/>
          </p:nvPr>
        </p:nvSpPr>
        <p:spPr>
          <a:xfrm>
            <a:off x="786448" y="3639312"/>
            <a:ext cx="5380768" cy="4697935"/>
          </a:xfrm>
          <a:prstGeom prst="rect">
            <a:avLst/>
          </a:prstGeom>
        </p:spPr>
        <p:txBody>
          <a:bodyPr/>
          <a:lstStyle/>
          <a:p>
            <a:r>
              <a:rPr lang="en-US" dirty="0"/>
              <a:t>In addition to the regular Medicare-covered services, like doctor and nursing care, physical and occupational therapy, and speech-language therapy, the hospice benefit also covers</a:t>
            </a:r>
          </a:p>
          <a:p>
            <a:pPr marL="165261" indent="-165261">
              <a:buFont typeface="Wingdings" panose="05000000000000000000" pitchFamily="2" charset="2"/>
              <a:buChar char="§"/>
            </a:pPr>
            <a:r>
              <a:rPr lang="en-US" dirty="0"/>
              <a:t>Medical equipment (like wheelchairs or walkers).</a:t>
            </a:r>
          </a:p>
          <a:p>
            <a:pPr marL="165261" indent="-165261">
              <a:buFont typeface="Wingdings" panose="05000000000000000000" pitchFamily="2" charset="2"/>
              <a:buChar char="§"/>
            </a:pPr>
            <a:r>
              <a:rPr lang="en-US" dirty="0"/>
              <a:t>Medical supplies (like bandages and catheters).</a:t>
            </a:r>
          </a:p>
          <a:p>
            <a:pPr marL="165261" indent="-165261">
              <a:buFont typeface="Wingdings" panose="05000000000000000000" pitchFamily="2" charset="2"/>
              <a:buChar char="§"/>
            </a:pPr>
            <a:r>
              <a:rPr lang="en-US" dirty="0"/>
              <a:t>Drugs for symptom control and pain relief.</a:t>
            </a:r>
          </a:p>
          <a:p>
            <a:pPr marL="165261" indent="-165261">
              <a:buFont typeface="Wingdings" panose="05000000000000000000" pitchFamily="2" charset="2"/>
              <a:buChar char="§"/>
            </a:pPr>
            <a:r>
              <a:rPr lang="en-US" dirty="0"/>
              <a:t>Short-term care in the hospital, hospice inpatient facility, or SNF when needed for pain and symptom management.</a:t>
            </a:r>
          </a:p>
          <a:p>
            <a:pPr marL="165261" indent="-165261">
              <a:buFont typeface="Wingdings" panose="05000000000000000000" pitchFamily="2" charset="2"/>
              <a:buChar char="§"/>
            </a:pPr>
            <a:r>
              <a:rPr lang="en-US" dirty="0"/>
              <a:t>Inpatient respite care, which is care given to you by another caregiver, so your usual caregiver can rest. You’ll be cared for in a Medicare-approved facility, like a hospice inpatient facility, hospital, or nursing home. You can stay up to 5 days each time you get respite care, and there’s no limit to the number of times you can get respite care. Hospice care is usually given in your home (or a facility you live in). However, Medicare also covers short-term hospital care when needed. </a:t>
            </a:r>
          </a:p>
          <a:p>
            <a:pPr marL="165261" indent="-165261">
              <a:buFont typeface="Wingdings" panose="05000000000000000000" pitchFamily="2" charset="2"/>
              <a:buChar char="§"/>
            </a:pPr>
            <a:r>
              <a:rPr lang="en-US" dirty="0"/>
              <a:t>Hospice aide and homemaker services.</a:t>
            </a:r>
          </a:p>
          <a:p>
            <a:pPr marL="165261" indent="-165261">
              <a:buFont typeface="Wingdings" panose="05000000000000000000" pitchFamily="2" charset="2"/>
              <a:buChar char="§"/>
            </a:pPr>
            <a:r>
              <a:rPr lang="en-US" dirty="0"/>
              <a:t>Social worker services.</a:t>
            </a:r>
          </a:p>
          <a:p>
            <a:pPr marL="165261" indent="-165261">
              <a:buFont typeface="Wingdings" panose="05000000000000000000" pitchFamily="2" charset="2"/>
              <a:buChar char="§"/>
            </a:pPr>
            <a:r>
              <a:rPr lang="en-US" dirty="0"/>
              <a:t>Other covered services as well as services Medicare usually doesn’t cover, like spiritual, grief, dietary, and other counseling.</a:t>
            </a:r>
          </a:p>
          <a:p>
            <a:endParaRPr lang="en-US" dirty="0"/>
          </a:p>
        </p:txBody>
      </p:sp>
      <p:sp>
        <p:nvSpPr>
          <p:cNvPr id="4" name="Slide Image Placeholder 3"/>
          <p:cNvSpPr>
            <a:spLocks noGrp="1" noRot="1" noChangeAspect="1"/>
          </p:cNvSpPr>
          <p:nvPr>
            <p:ph type="sldImg"/>
          </p:nvPr>
        </p:nvSpPr>
        <p:spPr>
          <a:xfrm>
            <a:off x="795338" y="363538"/>
            <a:ext cx="4048125" cy="3036887"/>
          </a:xfrm>
        </p:spPr>
      </p:sp>
    </p:spTree>
    <p:extLst>
      <p:ext uri="{BB962C8B-B14F-4D97-AF65-F5344CB8AC3E}">
        <p14:creationId xmlns:p14="http://schemas.microsoft.com/office/powerpoint/2010/main" val="904126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The parts of Medicare include</a:t>
            </a:r>
          </a:p>
          <a:p>
            <a:r>
              <a:rPr lang="en-US" b="1" dirty="0"/>
              <a:t>Part A </a:t>
            </a:r>
            <a:r>
              <a:rPr lang="en-US" dirty="0"/>
              <a:t>(Hospital Insurance) helps cover</a:t>
            </a:r>
          </a:p>
          <a:p>
            <a:pPr marL="119037" indent="-114275">
              <a:buFont typeface="Wingdings" panose="05000000000000000000" pitchFamily="2" charset="2"/>
              <a:buChar char="§"/>
            </a:pPr>
            <a:r>
              <a:rPr lang="en-US" dirty="0"/>
              <a:t>Inpatient care in hospitals</a:t>
            </a:r>
          </a:p>
          <a:p>
            <a:pPr marL="119037" indent="-114275">
              <a:buFont typeface="Wingdings" panose="05000000000000000000" pitchFamily="2" charset="2"/>
              <a:buChar char="§"/>
            </a:pPr>
            <a:r>
              <a:rPr lang="en-US" dirty="0"/>
              <a:t>Skilled nursing facility (SNF) care</a:t>
            </a:r>
          </a:p>
          <a:p>
            <a:pPr marL="119037" indent="-114275">
              <a:buFont typeface="Wingdings" panose="05000000000000000000" pitchFamily="2" charset="2"/>
              <a:buChar char="§"/>
            </a:pPr>
            <a:r>
              <a:rPr lang="en-US" dirty="0"/>
              <a:t>Hospice care</a:t>
            </a:r>
          </a:p>
          <a:p>
            <a:pPr marL="119037" indent="-114275">
              <a:buFont typeface="Wingdings" panose="05000000000000000000" pitchFamily="2" charset="2"/>
              <a:buChar char="§"/>
            </a:pPr>
            <a:r>
              <a:rPr lang="en-US" dirty="0"/>
              <a:t>Home health care</a:t>
            </a:r>
          </a:p>
          <a:p>
            <a:pPr marL="119037" indent="-114275">
              <a:buFont typeface="Wingdings" panose="05000000000000000000" pitchFamily="2" charset="2"/>
              <a:buChar char="§"/>
            </a:pPr>
            <a:r>
              <a:rPr lang="en-US" dirty="0"/>
              <a:t>Blood (in most cases, if you need blood as an inpatient, you won’t have to pay to replace it)</a:t>
            </a:r>
          </a:p>
          <a:p>
            <a:r>
              <a:rPr lang="en-US" b="1" dirty="0"/>
              <a:t>Part B</a:t>
            </a:r>
            <a:r>
              <a:rPr lang="en-US" dirty="0"/>
              <a:t> (Medical Insurance) helps cover</a:t>
            </a:r>
          </a:p>
          <a:p>
            <a:pPr marL="119037" indent="-114275">
              <a:buFont typeface="Wingdings" panose="05000000000000000000" pitchFamily="2" charset="2"/>
              <a:buChar char="§"/>
            </a:pPr>
            <a:r>
              <a:rPr lang="en-US" dirty="0"/>
              <a:t>Services from doctors and other health care providers</a:t>
            </a:r>
          </a:p>
          <a:p>
            <a:pPr marL="119037" indent="-114275">
              <a:buFont typeface="Wingdings" panose="05000000000000000000" pitchFamily="2" charset="2"/>
              <a:buChar char="§"/>
            </a:pPr>
            <a:r>
              <a:rPr lang="en-US" dirty="0"/>
              <a:t>Outpatient care</a:t>
            </a:r>
          </a:p>
          <a:p>
            <a:pPr marL="119037" indent="-114275">
              <a:buFont typeface="Wingdings" panose="05000000000000000000" pitchFamily="2" charset="2"/>
              <a:buChar char="§"/>
            </a:pPr>
            <a:r>
              <a:rPr lang="en-US" dirty="0"/>
              <a:t>Home health care</a:t>
            </a:r>
          </a:p>
          <a:p>
            <a:pPr marL="119037" indent="-114275">
              <a:buFont typeface="Wingdings" panose="05000000000000000000" pitchFamily="2" charset="2"/>
              <a:buChar char="§"/>
            </a:pPr>
            <a:r>
              <a:rPr lang="en-US" dirty="0"/>
              <a:t>Durable medical equipment (DME) (like wheelchairs, walkers, hospital beds, and other equipment and supplies)</a:t>
            </a:r>
          </a:p>
          <a:p>
            <a:pPr marL="119037" indent="-114275">
              <a:buFont typeface="Wingdings" panose="05000000000000000000" pitchFamily="2" charset="2"/>
              <a:buChar char="§"/>
            </a:pPr>
            <a:r>
              <a:rPr lang="en-US" dirty="0"/>
              <a:t>Many preventive services (like screenings, shots, and yearly wellness visits) </a:t>
            </a:r>
          </a:p>
          <a:p>
            <a:pPr marL="4762"/>
            <a:r>
              <a:rPr lang="en-US" b="1" dirty="0"/>
              <a:t>Part D</a:t>
            </a:r>
            <a:r>
              <a:rPr lang="en-US" dirty="0"/>
              <a:t> (prescription drug coverage)</a:t>
            </a:r>
          </a:p>
          <a:p>
            <a:pPr marL="176213" indent="-171450">
              <a:buFont typeface="Wingdings" panose="05000000000000000000" pitchFamily="2" charset="2"/>
              <a:buChar char="§"/>
            </a:pPr>
            <a:r>
              <a:rPr lang="en-US" dirty="0"/>
              <a:t>Helps lower the cost of prescription drugs </a:t>
            </a:r>
          </a:p>
          <a:p>
            <a:pPr marL="4763" indent="0">
              <a:buFont typeface="Wingdings" panose="05000000000000000000" pitchFamily="2" charset="2"/>
              <a:buNone/>
            </a:pPr>
            <a:r>
              <a:rPr lang="en-US" dirty="0"/>
              <a:t>Part D plans are run by private insurance companies that follow rules set by Medicare.</a:t>
            </a:r>
          </a:p>
        </p:txBody>
      </p:sp>
    </p:spTree>
    <p:extLst>
      <p:ext uri="{BB962C8B-B14F-4D97-AF65-F5344CB8AC3E}">
        <p14:creationId xmlns:p14="http://schemas.microsoft.com/office/powerpoint/2010/main" val="15569981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type="body" idx="1"/>
          </p:nvPr>
        </p:nvSpPr>
        <p:spPr>
          <a:xfrm>
            <a:off x="701041" y="3581740"/>
            <a:ext cx="5846064" cy="5050196"/>
          </a:xfrm>
          <a:prstGeom prst="rect">
            <a:avLst/>
          </a:prstGeom>
        </p:spPr>
        <p:txBody>
          <a:bodyPr/>
          <a:lstStyle/>
          <a:p>
            <a:r>
              <a:rPr lang="en-US" dirty="0"/>
              <a:t>For hospice care in Original Medicare, you pay a copayment of no more than $5 for each prescription drug and other similar products for pain relief and symptom control while receiving routine or continuous care at home, and 5% of the Medicare-approved payment amount for inpatient respite care. For example, if Medicare has approved a charge of $150 per day for inpatient respite care, you’ll pay $7.50 per day. The amount you pay for respite care can change each year.</a:t>
            </a:r>
          </a:p>
          <a:p>
            <a:r>
              <a:rPr lang="en-US" dirty="0"/>
              <a:t>Room and board are only payable by Medicare in certain cases. Room and board are covered during short-term inpatient stays for pain and symptom management, and for respite care. Room and board aren’t covered if you receive general hospice services while a resident of a nursing home or a hospice’s residential facility. However, if you have Medicaid as well as Medicare, and reside in a nursing facility, room and board are covered by Medicaid.</a:t>
            </a:r>
          </a:p>
          <a:p>
            <a:r>
              <a:rPr lang="en-US" dirty="0"/>
              <a:t>To find a hospice program, call 1-800-MEDICARE (1-800-633-4227); TTY: 1-877-486-2048, or your state hospice organization. For more information, see the “Medicare Benefit Policy Manual,” Chapter 9, Coverage of Hospice Services under Hospital Insurance, at </a:t>
            </a:r>
            <a:r>
              <a:rPr lang="en-US" u="sng" dirty="0">
                <a:hlinkClick r:id="rId3"/>
              </a:rPr>
              <a:t>CMS.gov/Regulations-and-Guidance/Guidance/Manuals/Downloads/bp102c09.pdf</a:t>
            </a:r>
            <a:r>
              <a:rPr lang="en-US" dirty="0"/>
              <a:t>.</a:t>
            </a:r>
          </a:p>
          <a:p>
            <a:endParaRPr lang="en-US" dirty="0"/>
          </a:p>
        </p:txBody>
      </p:sp>
      <p:sp>
        <p:nvSpPr>
          <p:cNvPr id="4" name="Slide Image Placeholder 3"/>
          <p:cNvSpPr>
            <a:spLocks noGrp="1" noRot="1" noChangeAspect="1"/>
          </p:cNvSpPr>
          <p:nvPr>
            <p:ph type="sldImg"/>
          </p:nvPr>
        </p:nvSpPr>
        <p:spPr>
          <a:xfrm>
            <a:off x="803275" y="363538"/>
            <a:ext cx="4048125" cy="3036887"/>
          </a:xfrm>
        </p:spPr>
      </p:sp>
    </p:spTree>
    <p:extLst>
      <p:ext uri="{BB962C8B-B14F-4D97-AF65-F5344CB8AC3E}">
        <p14:creationId xmlns:p14="http://schemas.microsoft.com/office/powerpoint/2010/main" val="648163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63067" y="3675889"/>
            <a:ext cx="6063112" cy="4887086"/>
          </a:xfrm>
          <a:prstGeom prst="rect">
            <a:avLst/>
          </a:prstGeom>
        </p:spPr>
        <p:txBody>
          <a:bodyPr>
            <a:normAutofit fontScale="92500"/>
          </a:bodyPr>
          <a:lstStyle/>
          <a:p>
            <a:pPr>
              <a:lnSpc>
                <a:spcPct val="110000"/>
              </a:lnSpc>
            </a:pPr>
            <a:r>
              <a:rPr lang="en-US" dirty="0"/>
              <a:t>If you're receiving Social Security or Railroad Retirement Board (RRB) benefits at least 4 months before you turn 65, you’ll be automatically enrolled in premium-free Part A. If you don't get Part A automatically, you should consider signing up for Part A when you're first eligible (during your Initial Enrollment Period (IEP)). Most people don’t pay a monthly premium for Part A coverage because they or their spouse paid Medicare taxes while working. </a:t>
            </a:r>
          </a:p>
          <a:p>
            <a:pPr>
              <a:lnSpc>
                <a:spcPct val="110000"/>
              </a:lnSpc>
            </a:pPr>
            <a:r>
              <a:rPr lang="en-US" dirty="0"/>
              <a:t>If you aren’t eligible for premium-free Part A, and you don’t buy it when you’re first eligible, your monthly premium may go up 10%. You’ll have to pay the higher premium for twice the number of years you could’ve had Part A, but didn’t sign up. The 10% premium surcharge will apply only after 12 months have elapsed from the last day of the IEP to the last date of the enrollment period you used to enroll. In other words, if it's less than 12 months, the penalty won’t apply. This penalty also won’t apply to you if you're eligible for a Special Enrollment Period (SEP). Remember, you’re only eligible for an SEP, when first eligible for Medicare, if you or your spouse (or family member if you’re disabled) is actively working and covered by a group health plan (GHP) through the employer or union based on that work, or during the 8-month period that begins the month after the employment ends or the GHP coverage ends, whichever happens first. If you're still working or have coverage through a spouse, talk to your employer benefits coordinator to learn how enrolling in Medicare (or delaying enrollment) will affect your employer coverage. </a:t>
            </a:r>
          </a:p>
          <a:p>
            <a:pPr>
              <a:lnSpc>
                <a:spcPct val="110000"/>
              </a:lnSpc>
            </a:pPr>
            <a:r>
              <a:rPr lang="en-US" dirty="0"/>
              <a:t>You can no longer contribute to a Health Savings Account (HSA) if you have Medicare. Talk to your company’s benefits administrator about when you should stop contributing to an HSA if you plan to sign up for Medicare. You may have to stop contributing to your HSA up to 6 months before your Medicare starts if you delay enrolling because your Part A may be retroactive up to 6 month. It can’t be effective earlier than your first month of eligibility. You can withdraw money from your HSA after you enroll in Medicare to help pay for medical expenses (like deductibles, premiums, copayments). If you contribute to your HSA after you have Medicare, you could be subject to a tax penalty by the Internal Revenue Service (IRS). See IRS Publication 969 for more information: </a:t>
            </a:r>
            <a:r>
              <a:rPr lang="en-US" dirty="0">
                <a:hlinkClick r:id="rId3"/>
              </a:rPr>
              <a:t>IRS.gov/pub/irs-pdf/p969.pdf</a:t>
            </a:r>
            <a:r>
              <a:rPr lang="en-US" dirty="0"/>
              <a:t>.</a:t>
            </a:r>
          </a:p>
          <a:p>
            <a:pPr>
              <a:lnSpc>
                <a:spcPct val="110000"/>
              </a:lnSpc>
            </a:pPr>
            <a:endParaRPr lang="en-US" sz="1100" dirty="0"/>
          </a:p>
        </p:txBody>
      </p:sp>
      <p:sp>
        <p:nvSpPr>
          <p:cNvPr id="7" name="Slide Image Placeholder 6"/>
          <p:cNvSpPr>
            <a:spLocks noGrp="1" noRot="1" noChangeAspect="1"/>
          </p:cNvSpPr>
          <p:nvPr>
            <p:ph type="sldImg"/>
          </p:nvPr>
        </p:nvSpPr>
        <p:spPr>
          <a:xfrm>
            <a:off x="663575" y="265113"/>
            <a:ext cx="4184650" cy="3138487"/>
          </a:xfrm>
        </p:spPr>
      </p:sp>
    </p:spTree>
    <p:extLst>
      <p:ext uri="{BB962C8B-B14F-4D97-AF65-F5344CB8AC3E}">
        <p14:creationId xmlns:p14="http://schemas.microsoft.com/office/powerpoint/2010/main" val="37049418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279400"/>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sz="1200" dirty="0"/>
              <a:t>Alex went to the Emergency Department at his local hospital. He was there for 3 days before the doctor wrote an order to admit him as an inpatient. He was in the hospital for 2 more days.</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dirty="0"/>
              <a:t>How many days were covered by Part A? </a:t>
            </a:r>
          </a:p>
        </p:txBody>
      </p:sp>
    </p:spTree>
    <p:extLst>
      <p:ext uri="{BB962C8B-B14F-4D97-AF65-F5344CB8AC3E}">
        <p14:creationId xmlns:p14="http://schemas.microsoft.com/office/powerpoint/2010/main" val="7478390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279400"/>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dirty="0"/>
              <a:t>How many days were covered by Part A? </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b="1" dirty="0"/>
              <a:t>5 days. </a:t>
            </a:r>
            <a:r>
              <a:rPr lang="en-US" sz="1200" dirty="0"/>
              <a:t>His Part A coverage would be retroactive up to 3 calendar days.</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dirty="0"/>
              <a:t>If his doctor wanted him to get skilled care at a skilled nursing facility, would Original Medicare cover it?</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200" b="1" dirty="0"/>
              <a:t>No. </a:t>
            </a:r>
            <a:r>
              <a:rPr lang="en-US" sz="1200" dirty="0"/>
              <a:t>He wasn’t actually an inpatient for 3 consecutive days. </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dirty="0"/>
              <a:t>This policy is outlined in the regulations at 42 CFR 412.2(c)(5) and Chapter 12 90.7 of the claims processing manual (</a:t>
            </a:r>
            <a:r>
              <a:rPr lang="en-US" dirty="0">
                <a:hlinkClick r:id="rId3"/>
              </a:rPr>
              <a:t>CMS.gov/Regulations-and-Guidance/Guidance/Manuals/Downloads/clm104c12.pdf</a:t>
            </a:r>
            <a:r>
              <a:rPr lang="en-US" dirty="0"/>
              <a:t>).</a:t>
            </a:r>
          </a:p>
          <a:p>
            <a:r>
              <a:rPr lang="en-US" dirty="0"/>
              <a:t>Other guidance would be the MLN Matters article on the window (</a:t>
            </a:r>
            <a:r>
              <a:rPr lang="en-US" u="sng" dirty="0">
                <a:hlinkClick r:id="rId4"/>
              </a:rPr>
              <a:t>CMS.gov/Outreach-and-Education/Medicare-Learning-Network-MLN/MLNMattersArticles/Downloads/SE1232.pdf</a:t>
            </a:r>
            <a:r>
              <a:rPr lang="en-US" dirty="0"/>
              <a:t>), the FAQ document (</a:t>
            </a:r>
            <a:r>
              <a:rPr lang="en-US" sz="1200" u="sng" kern="1200" dirty="0">
                <a:solidFill>
                  <a:schemeClr val="tx1"/>
                </a:solidFill>
                <a:effectLst/>
                <a:latin typeface="+mn-lt"/>
                <a:ea typeface="+mn-ea"/>
                <a:cs typeface="+mn-cs"/>
                <a:hlinkClick r:id="rId5"/>
              </a:rPr>
              <a:t>CMS.gov/Medicare/Medicare-Fee-for-Service-Payment/AcuteInpatientPPS/Downloads/CR7502-FAQ.pdf</a:t>
            </a:r>
            <a:r>
              <a:rPr lang="en-US" sz="1200" u="sng" kern="1200" dirty="0">
                <a:solidFill>
                  <a:schemeClr val="tx1"/>
                </a:solidFill>
                <a:effectLst/>
                <a:latin typeface="+mn-lt"/>
                <a:ea typeface="+mn-ea"/>
                <a:cs typeface="+mn-cs"/>
              </a:rPr>
              <a:t>)</a:t>
            </a:r>
            <a:r>
              <a:rPr lang="en-US" dirty="0"/>
              <a:t>, and a public memo we wrote (</a:t>
            </a:r>
            <a:r>
              <a:rPr lang="en-US" sz="1200" u="sng" kern="1200" dirty="0">
                <a:solidFill>
                  <a:schemeClr val="tx1"/>
                </a:solidFill>
                <a:effectLst/>
                <a:latin typeface="+mn-lt"/>
                <a:ea typeface="+mn-ea"/>
                <a:cs typeface="+mn-cs"/>
                <a:hlinkClick r:id="rId6"/>
              </a:rPr>
              <a:t>CMS.gov/Medicare/Medicare-Fee-for-Service-Payment/AcuteInpatientPPS/Downloads/JSMTDL-10382-ATTACHMENT.pdf</a:t>
            </a:r>
            <a:r>
              <a:rPr lang="en-US" dirty="0"/>
              <a:t>). </a:t>
            </a:r>
          </a:p>
          <a:p>
            <a:r>
              <a:rPr lang="en-US" dirty="0"/>
              <a:t>A publication, “Are You an Inpatient or an Outpatient?,” is available at </a:t>
            </a:r>
            <a:r>
              <a:rPr lang="en-US" dirty="0">
                <a:hlinkClick r:id="rId7"/>
              </a:rPr>
              <a:t>Medicare.gov/Pubs/pdf/11435-Are-You-an-Inpatient-or-Outpatient.pdf</a:t>
            </a:r>
            <a:r>
              <a:rPr lang="en-US" dirty="0"/>
              <a:t>.</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600"/>
              </a:spcBef>
              <a:spcAft>
                <a:spcPts val="0"/>
              </a:spcAft>
              <a:buClrTx/>
              <a:buSzTx/>
              <a:buFontTx/>
              <a:buNone/>
              <a:tabLst/>
              <a:defRPr/>
            </a:pPr>
            <a:endParaRPr lang="en-US" sz="1200" dirty="0"/>
          </a:p>
          <a:p>
            <a:endParaRPr lang="en-US" sz="1200" dirty="0"/>
          </a:p>
        </p:txBody>
      </p:sp>
    </p:spTree>
    <p:extLst>
      <p:ext uri="{BB962C8B-B14F-4D97-AF65-F5344CB8AC3E}">
        <p14:creationId xmlns:p14="http://schemas.microsoft.com/office/powerpoint/2010/main" val="1909855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65163" y="260350"/>
            <a:ext cx="4181475" cy="3136900"/>
          </a:xfrm>
        </p:spPr>
      </p:sp>
      <p:sp>
        <p:nvSpPr>
          <p:cNvPr id="7" name="Notes Placeholder 6"/>
          <p:cNvSpPr>
            <a:spLocks noGrp="1"/>
          </p:cNvSpPr>
          <p:nvPr>
            <p:ph type="body" idx="1"/>
          </p:nvPr>
        </p:nvSpPr>
        <p:spPr>
          <a:xfrm>
            <a:off x="583465" y="3584448"/>
            <a:ext cx="5995605" cy="4880955"/>
          </a:xfrm>
          <a:prstGeom prst="rect">
            <a:avLst/>
          </a:prstGeom>
        </p:spPr>
        <p:txBody>
          <a:bodyPr>
            <a:noAutofit/>
          </a:bodyPr>
          <a:lstStyle/>
          <a:p>
            <a:pPr>
              <a:lnSpc>
                <a:spcPct val="90000"/>
              </a:lnSpc>
            </a:pPr>
            <a:r>
              <a:rPr lang="en-US" b="1" dirty="0"/>
              <a:t>Check Your Knowledge―Question 2</a:t>
            </a:r>
          </a:p>
          <a:p>
            <a:pPr>
              <a:lnSpc>
                <a:spcPct val="90000"/>
              </a:lnSpc>
            </a:pPr>
            <a:r>
              <a:rPr lang="en-US" dirty="0"/>
              <a:t>Medicare Part A helps pay for all of the following when medically necessary and requirements are met, EXCEPT for…</a:t>
            </a:r>
          </a:p>
          <a:p>
            <a:pPr marL="231961" indent="-231961">
              <a:lnSpc>
                <a:spcPct val="90000"/>
              </a:lnSpc>
              <a:buFont typeface="+mj-lt"/>
              <a:buAutoNum type="alphaLcPeriod"/>
            </a:pPr>
            <a:r>
              <a:rPr lang="en-US" dirty="0"/>
              <a:t>Doctor services</a:t>
            </a:r>
          </a:p>
          <a:p>
            <a:pPr marL="231961" indent="-231961">
              <a:lnSpc>
                <a:spcPct val="90000"/>
              </a:lnSpc>
              <a:buFont typeface="+mj-lt"/>
              <a:buAutoNum type="alphaLcPeriod"/>
            </a:pPr>
            <a:r>
              <a:rPr lang="en-US" dirty="0"/>
              <a:t>An inpatient hospital stay</a:t>
            </a:r>
          </a:p>
          <a:p>
            <a:pPr marL="231961" indent="-231961">
              <a:lnSpc>
                <a:spcPct val="90000"/>
              </a:lnSpc>
              <a:buFont typeface="+mj-lt"/>
              <a:buAutoNum type="alphaLcPeriod"/>
            </a:pPr>
            <a:r>
              <a:rPr lang="en-US" dirty="0"/>
              <a:t>An inpatient skilled nursing facility (SNF) stay</a:t>
            </a:r>
          </a:p>
          <a:p>
            <a:pPr marL="231961" indent="-231961">
              <a:lnSpc>
                <a:spcPct val="90000"/>
              </a:lnSpc>
              <a:buFont typeface="+mj-lt"/>
              <a:buAutoNum type="alphaLcPeriod"/>
            </a:pPr>
            <a:r>
              <a:rPr lang="en-US" dirty="0"/>
              <a:t>Hospice care</a:t>
            </a:r>
          </a:p>
          <a:p>
            <a:pPr>
              <a:lnSpc>
                <a:spcPct val="90000"/>
              </a:lnSpc>
            </a:pPr>
            <a:r>
              <a:rPr lang="en-US" b="1" dirty="0"/>
              <a:t>ANSWER: a. Doctor services. </a:t>
            </a:r>
            <a:r>
              <a:rPr lang="en-US" dirty="0"/>
              <a:t>Medicare Part A covers inpatient care (hospital and SNF) and hospice care and more. Doctor services are covered under Medicare Part B (Medical Insurance).</a:t>
            </a:r>
          </a:p>
        </p:txBody>
      </p:sp>
    </p:spTree>
    <p:extLst>
      <p:ext uri="{BB962C8B-B14F-4D97-AF65-F5344CB8AC3E}">
        <p14:creationId xmlns:p14="http://schemas.microsoft.com/office/powerpoint/2010/main" val="38733820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3100"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32258905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76084" y="3517012"/>
            <a:ext cx="6223819" cy="4626863"/>
          </a:xfrm>
          <a:prstGeom prst="rect">
            <a:avLst/>
          </a:prstGeom>
        </p:spPr>
        <p:txBody>
          <a:bodyPr>
            <a:normAutofit/>
          </a:bodyPr>
          <a:lstStyle/>
          <a:p>
            <a:r>
              <a:rPr lang="en-US" sz="1100" dirty="0"/>
              <a:t>Medicare Part B helps cover medically necessary </a:t>
            </a:r>
          </a:p>
          <a:p>
            <a:pPr marL="174656" indent="-174656">
              <a:buFont typeface="Wingdings" panose="05000000000000000000" pitchFamily="2" charset="2"/>
              <a:buChar char="ü"/>
            </a:pPr>
            <a:r>
              <a:rPr lang="en-US" sz="1100" dirty="0"/>
              <a:t>Doctors’ services </a:t>
            </a:r>
          </a:p>
          <a:p>
            <a:pPr marL="174656" indent="-174656">
              <a:buFont typeface="Wingdings" panose="05000000000000000000" pitchFamily="2" charset="2"/>
              <a:buChar char="ü"/>
            </a:pPr>
            <a:r>
              <a:rPr lang="en-US" sz="1100" dirty="0"/>
              <a:t>Outpatient medical and surgical services and supplies – For approved procedures like X-rays or stitches. </a:t>
            </a:r>
          </a:p>
          <a:p>
            <a:pPr marL="174656" indent="-174656">
              <a:buFont typeface="Wingdings" panose="05000000000000000000" pitchFamily="2" charset="2"/>
              <a:buChar char="ü"/>
            </a:pPr>
            <a:r>
              <a:rPr lang="en-US" sz="1100" dirty="0"/>
              <a:t>Clinical laboratory services – Blood tests, urinalysis, and some screening tests.</a:t>
            </a:r>
          </a:p>
          <a:p>
            <a:pPr marL="174656" indent="-174656">
              <a:buFont typeface="Wingdings" panose="05000000000000000000" pitchFamily="2" charset="2"/>
              <a:buChar char="ü"/>
            </a:pPr>
            <a:r>
              <a:rPr lang="en-US" sz="1100" dirty="0"/>
              <a:t>DME – like walkers, wheelchairs, and canes. </a:t>
            </a:r>
          </a:p>
          <a:p>
            <a:pPr marL="174656" indent="-174656">
              <a:buFont typeface="Wingdings" panose="05000000000000000000" pitchFamily="2" charset="2"/>
              <a:buChar char="ü"/>
            </a:pPr>
            <a:r>
              <a:rPr lang="en-US" sz="1100" dirty="0"/>
              <a:t>Diabetic testing equipment and supplies – Blood sugar (glucose) testing monitors, blood sugar test strips, insulin, lancet devices and lancets, blood sugar control solutions, and therapeutic shoes or inserts.</a:t>
            </a:r>
          </a:p>
          <a:p>
            <a:pPr marL="174656" indent="-174656">
              <a:buFont typeface="Wingdings" panose="05000000000000000000" pitchFamily="2" charset="2"/>
              <a:buChar char="ü"/>
            </a:pPr>
            <a:r>
              <a:rPr lang="en-US" sz="1100" dirty="0"/>
              <a:t>Preventive services – Many exams, tests, screenings, and some shots to prevent, find, or manage a medical problem</a:t>
            </a:r>
            <a:r>
              <a:rPr lang="en-US" sz="1100" dirty="0">
                <a:solidFill>
                  <a:prstClr val="black"/>
                </a:solidFill>
              </a:rPr>
              <a:t> (like flu shots and a yearly wellness visit)</a:t>
            </a:r>
            <a:r>
              <a:rPr lang="en-US" sz="1100" dirty="0"/>
              <a:t>. </a:t>
            </a:r>
          </a:p>
          <a:p>
            <a:pPr marL="174656" indent="-174656">
              <a:buFont typeface="Wingdings" panose="05000000000000000000" pitchFamily="2" charset="2"/>
              <a:buChar char="ü"/>
            </a:pPr>
            <a:r>
              <a:rPr lang="en-US" sz="1100" dirty="0"/>
              <a:t>Home health services – You can use your home health benefits under Part A and/or Part B. Part B pays for home health care if an inpatient hospital stay doesn’t precede the need for home health care, or when the number of Part A-covered home health care visits exceed 100. For more information, see the “Medicare and Home Health Care” publication (Medicare Product No. 10969) at </a:t>
            </a:r>
            <a:r>
              <a:rPr lang="en-US" sz="1100" u="sng" dirty="0">
                <a:hlinkClick r:id="rId3"/>
              </a:rPr>
              <a:t>Medicare.gov/Pubs/pdf/10969-Medicare-and-Home-Health-Care.pdf</a:t>
            </a:r>
            <a:r>
              <a:rPr lang="en-US" sz="1100" dirty="0"/>
              <a:t>. You can also visit </a:t>
            </a:r>
            <a:r>
              <a:rPr lang="en-US" sz="1100" dirty="0">
                <a:hlinkClick r:id="rId4"/>
              </a:rPr>
              <a:t>CMS.gov/Center/Provider-Type/Home-Health-Agency-HHA-Center.html</a:t>
            </a:r>
            <a:r>
              <a:rPr lang="en-US" sz="1100" dirty="0"/>
              <a:t>.</a:t>
            </a:r>
          </a:p>
          <a:p>
            <a:pPr marL="174656" indent="-174656">
              <a:buFont typeface="Wingdings" panose="05000000000000000000" pitchFamily="2" charset="2"/>
              <a:buChar char="ü"/>
            </a:pPr>
            <a:r>
              <a:rPr lang="en-US" sz="1100" dirty="0"/>
              <a:t>Medically necessary outpatient physical and occupational therapy, and speech-language pathology services</a:t>
            </a:r>
          </a:p>
          <a:p>
            <a:pPr marL="174656" indent="-174656">
              <a:buFont typeface="Wingdings" panose="05000000000000000000" pitchFamily="2" charset="2"/>
              <a:buChar char="ü"/>
            </a:pPr>
            <a:r>
              <a:rPr lang="en-US" sz="1100" dirty="0"/>
              <a:t>Outpatient mental health care services</a:t>
            </a:r>
          </a:p>
          <a:p>
            <a:r>
              <a:rPr lang="en-US" sz="1100" dirty="0"/>
              <a:t>To find out if Medicare covers a service not on this list, visit </a:t>
            </a:r>
            <a:r>
              <a:rPr lang="en-US" sz="1100" dirty="0">
                <a:hlinkClick r:id="rId5"/>
              </a:rPr>
              <a:t>Medicare.gov/coverage</a:t>
            </a:r>
            <a:r>
              <a:rPr lang="en-US" sz="1100" dirty="0"/>
              <a:t>, or call 1-800-MEDICARE (1-800-633-4227): TTY 1-877-486-2048. You can also download the “What’s Covered” mobile app. The app is available for free on both the App Store and Google Play. </a:t>
            </a:r>
          </a:p>
        </p:txBody>
      </p:sp>
      <p:sp>
        <p:nvSpPr>
          <p:cNvPr id="7" name="Slide Image Placeholder 6"/>
          <p:cNvSpPr>
            <a:spLocks noGrp="1" noRot="1" noChangeAspect="1"/>
          </p:cNvSpPr>
          <p:nvPr>
            <p:ph type="sldImg"/>
          </p:nvPr>
        </p:nvSpPr>
        <p:spPr>
          <a:xfrm>
            <a:off x="666750" y="260350"/>
            <a:ext cx="4184650" cy="3138488"/>
          </a:xfrm>
        </p:spPr>
      </p:sp>
    </p:spTree>
    <p:extLst>
      <p:ext uri="{BB962C8B-B14F-4D97-AF65-F5344CB8AC3E}">
        <p14:creationId xmlns:p14="http://schemas.microsoft.com/office/powerpoint/2010/main" val="35913754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94071" y="3584448"/>
            <a:ext cx="6098458" cy="5341839"/>
          </a:xfrm>
          <a:prstGeom prst="rect">
            <a:avLst/>
          </a:prstGeom>
        </p:spPr>
        <p:txBody>
          <a:bodyPr/>
          <a:lstStyle/>
          <a:p>
            <a:pPr defTabSz="918040">
              <a:spcBef>
                <a:spcPts val="602"/>
              </a:spcBef>
              <a:defRPr/>
            </a:pPr>
            <a:r>
              <a:rPr lang="en-US" dirty="0"/>
              <a:t>You pay a premium for Part B each month. The standard Part B premium amount in 2019 is $135.50. You may have to pay a higher amount, depending on your income (see next slide). However, some people who get Social Security benefits pay less than this amount. For</a:t>
            </a:r>
            <a:r>
              <a:rPr lang="en-US" baseline="0" dirty="0"/>
              <a:t> 2019, about 3.5% of people with Medicare will pay less than the full Part B standard premium due to the statutory hold harmless provision, which limits the increase in the Part B premium to be no greater than the increase in their Social Security benefits.</a:t>
            </a:r>
            <a:endParaRPr lang="en-US" dirty="0"/>
          </a:p>
          <a:p>
            <a:pPr defTabSz="918040">
              <a:spcBef>
                <a:spcPts val="602"/>
              </a:spcBef>
              <a:defRPr/>
            </a:pPr>
            <a:r>
              <a:rPr lang="en-US" b="1" dirty="0"/>
              <a:t>Remember</a:t>
            </a:r>
            <a:r>
              <a:rPr lang="en-US" dirty="0"/>
              <a:t>: This premium may be higher if you didn’t choose Part B when you first became eligible. The cost of Part B may go up 10% for each 12-month period that you could have had Part B but didn’t take it. An exception would be if you can enroll in Part B during an SEP because you or your spouse (or family member if you’re disabled) is still employed and you’re covered by a GHP through that employment. </a:t>
            </a:r>
          </a:p>
          <a:p>
            <a:pPr defTabSz="918040">
              <a:spcBef>
                <a:spcPts val="602"/>
              </a:spcBef>
              <a:defRPr/>
            </a:pPr>
            <a:r>
              <a:rPr lang="en-US" dirty="0">
                <a:solidFill>
                  <a:prstClr val="black"/>
                </a:solidFill>
              </a:rPr>
              <a:t>You’ll pay the standard premium (or higher) in 2019 if you: </a:t>
            </a:r>
          </a:p>
          <a:p>
            <a:pPr marL="119037" indent="-119037" defTabSz="918040">
              <a:spcBef>
                <a:spcPts val="602"/>
              </a:spcBef>
              <a:buFont typeface="Wingdings" panose="05000000000000000000" pitchFamily="2" charset="2"/>
              <a:buChar char="§"/>
              <a:defRPr/>
            </a:pPr>
            <a:r>
              <a:rPr lang="en-US" dirty="0"/>
              <a:t>Enroll in Part B for the first time in 2019.</a:t>
            </a:r>
          </a:p>
          <a:p>
            <a:pPr marL="119037" indent="-119037" defTabSz="918040">
              <a:spcBef>
                <a:spcPts val="602"/>
              </a:spcBef>
              <a:buFont typeface="Wingdings" panose="05000000000000000000" pitchFamily="2" charset="2"/>
              <a:buChar char="§"/>
              <a:defRPr/>
            </a:pPr>
            <a:r>
              <a:rPr lang="en-US" dirty="0"/>
              <a:t>Don't get Social Security benefits.</a:t>
            </a:r>
          </a:p>
          <a:p>
            <a:pPr marL="119037" indent="-119037" defTabSz="918040">
              <a:spcBef>
                <a:spcPts val="602"/>
              </a:spcBef>
              <a:buFont typeface="Wingdings" panose="05000000000000000000" pitchFamily="2" charset="2"/>
              <a:buChar char="§"/>
              <a:defRPr/>
            </a:pPr>
            <a:r>
              <a:rPr lang="en-US" dirty="0"/>
              <a:t>Are directly billed for your Part B premiums.</a:t>
            </a:r>
          </a:p>
          <a:p>
            <a:pPr marL="119037" indent="-119037" defTabSz="918040">
              <a:spcBef>
                <a:spcPts val="602"/>
              </a:spcBef>
              <a:buFont typeface="Wingdings" panose="05000000000000000000" pitchFamily="2" charset="2"/>
              <a:buChar char="§"/>
              <a:defRPr/>
            </a:pPr>
            <a:r>
              <a:rPr lang="en-US" dirty="0"/>
              <a:t>Have Medicare and Medicaid, and Medicaid pays your premiums. (Your state will pay the standard premium amount of $135.50 in 2019).</a:t>
            </a:r>
          </a:p>
          <a:p>
            <a:pPr marL="119037" indent="-119037" defTabSz="918040">
              <a:spcBef>
                <a:spcPts val="602"/>
              </a:spcBef>
              <a:buFont typeface="Wingdings" panose="05000000000000000000" pitchFamily="2" charset="2"/>
              <a:buChar char="§"/>
              <a:defRPr/>
            </a:pPr>
            <a:r>
              <a:rPr lang="en-US" dirty="0"/>
              <a:t>Had a modified adjusted gross income (MAGI) as reported on your IRS tax return from 2 years ago above a certain amount. If so, you’ll pay the standard premium amount and an Income Related Monthly Adjustment Amount (IRMAA). IRMAA is an extra charge added to your premium </a:t>
            </a:r>
            <a:r>
              <a:rPr lang="en-US" dirty="0">
                <a:solidFill>
                  <a:prstClr val="black"/>
                </a:solidFill>
              </a:rPr>
              <a:t>(see next slide).</a:t>
            </a:r>
          </a:p>
          <a:p>
            <a:pPr defTabSz="918040">
              <a:spcBef>
                <a:spcPts val="602"/>
              </a:spcBef>
              <a:defRPr/>
            </a:pPr>
            <a:endParaRPr lang="en-US" dirty="0">
              <a:solidFill>
                <a:prstClr val="black"/>
              </a:solidFill>
            </a:endParaRPr>
          </a:p>
        </p:txBody>
      </p:sp>
      <p:sp>
        <p:nvSpPr>
          <p:cNvPr id="7" name="Slide Image Placeholder 6"/>
          <p:cNvSpPr>
            <a:spLocks noGrp="1" noRot="1" noChangeAspect="1"/>
          </p:cNvSpPr>
          <p:nvPr>
            <p:ph type="sldImg"/>
          </p:nvPr>
        </p:nvSpPr>
        <p:spPr>
          <a:xfrm>
            <a:off x="668338" y="260350"/>
            <a:ext cx="4184650" cy="3138488"/>
          </a:xfrm>
        </p:spPr>
      </p:sp>
    </p:spTree>
    <p:extLst>
      <p:ext uri="{BB962C8B-B14F-4D97-AF65-F5344CB8AC3E}">
        <p14:creationId xmlns:p14="http://schemas.microsoft.com/office/powerpoint/2010/main" val="19270393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79400" y="3657600"/>
            <a:ext cx="6451600" cy="5167835"/>
          </a:xfrm>
          <a:prstGeom prst="rect">
            <a:avLst/>
          </a:prstGeom>
        </p:spPr>
        <p:txBody>
          <a:bodyPr>
            <a:normAutofit fontScale="92500" lnSpcReduction="10000"/>
          </a:bodyPr>
          <a:lstStyle/>
          <a:p>
            <a:pPr>
              <a:lnSpc>
                <a:spcPct val="120000"/>
              </a:lnSpc>
              <a:spcBef>
                <a:spcPts val="300"/>
              </a:spcBef>
            </a:pPr>
            <a:r>
              <a:rPr lang="en-US" dirty="0"/>
              <a:t>People with Medicare with higher incomes pay higher Medicare Part B monthly premiums. These income-related monthly premium rates affect roughly 5% of people with Medicare. The total Medicare Part B premiums for people with higher income for 2019 are shown below:</a:t>
            </a:r>
          </a:p>
          <a:p>
            <a:pPr>
              <a:lnSpc>
                <a:spcPct val="120000"/>
              </a:lnSpc>
              <a:spcBef>
                <a:spcPts val="300"/>
              </a:spcBef>
            </a:pPr>
            <a:r>
              <a:rPr lang="en-US" dirty="0"/>
              <a:t>For those whose income is </a:t>
            </a:r>
          </a:p>
          <a:p>
            <a:pPr marL="119037" indent="-119037">
              <a:lnSpc>
                <a:spcPct val="120000"/>
              </a:lnSpc>
              <a:spcBef>
                <a:spcPts val="300"/>
              </a:spcBef>
              <a:buFont typeface="Wingdings" panose="05000000000000000000" pitchFamily="2" charset="2"/>
              <a:buChar char="§"/>
            </a:pPr>
            <a:r>
              <a:rPr lang="en-US" dirty="0"/>
              <a:t>$85,000 or less, and file an individual tax return, file a joint tax return with a yearly income of $170,000 or less, or who are married and lived with their spouses at any time during the year, but who file separate tax returns from their spouses, the Part B premium is $135.50 per month  </a:t>
            </a:r>
          </a:p>
          <a:p>
            <a:pPr marL="119037" indent="-119037">
              <a:lnSpc>
                <a:spcPct val="120000"/>
              </a:lnSpc>
              <a:spcBef>
                <a:spcPts val="300"/>
              </a:spcBef>
              <a:buFont typeface="Wingdings" panose="05000000000000000000" pitchFamily="2" charset="2"/>
              <a:buChar char="§"/>
            </a:pPr>
            <a:r>
              <a:rPr lang="en-US" dirty="0"/>
              <a:t>Above $85,000–$107,000, and file an individual tax return, file a joint tax return with a yearly income above $170,000 and less than $214,000, the Part B premium is $189.60 per month</a:t>
            </a:r>
          </a:p>
          <a:p>
            <a:pPr marL="119037" indent="-119037">
              <a:lnSpc>
                <a:spcPct val="120000"/>
              </a:lnSpc>
              <a:spcBef>
                <a:spcPts val="300"/>
              </a:spcBef>
              <a:buFont typeface="Wingdings" panose="05000000000000000000" pitchFamily="2" charset="2"/>
              <a:buChar char="§"/>
            </a:pPr>
            <a:r>
              <a:rPr lang="en-US" dirty="0"/>
              <a:t>Above $107,000–$133,500, and file an individual tax return, file a joint tax return with a yearly income of above $214,000 and less than $267,000, the Part B premium is $270.90 per month</a:t>
            </a:r>
          </a:p>
          <a:p>
            <a:pPr marL="119037" indent="-119037">
              <a:lnSpc>
                <a:spcPct val="120000"/>
              </a:lnSpc>
              <a:spcBef>
                <a:spcPts val="300"/>
              </a:spcBef>
              <a:buFont typeface="Wingdings" panose="05000000000000000000" pitchFamily="2" charset="2"/>
              <a:buChar char="§"/>
            </a:pPr>
            <a:r>
              <a:rPr lang="en-US" dirty="0"/>
              <a:t>Above $133,500–$160,000, and file an individual tax return, file a joint tax return with an income above $267,000 up to $320,000, the Part B premium is $352.20 per month</a:t>
            </a:r>
          </a:p>
          <a:p>
            <a:pPr marL="119037" indent="-119037">
              <a:lnSpc>
                <a:spcPct val="120000"/>
              </a:lnSpc>
              <a:spcBef>
                <a:spcPts val="300"/>
              </a:spcBef>
              <a:buFont typeface="Wingdings" panose="05000000000000000000" pitchFamily="2" charset="2"/>
              <a:buChar char="§"/>
            </a:pPr>
            <a:r>
              <a:rPr lang="en-US" dirty="0"/>
              <a:t>Above $160,000 and less than $500,000, and file an individual tax return, file a joint tax return with an income above $320,000 and less than $750,000, the Part B premium is $433.40 per month</a:t>
            </a:r>
          </a:p>
          <a:p>
            <a:pPr marL="119037" indent="-119037">
              <a:lnSpc>
                <a:spcPct val="120000"/>
              </a:lnSpc>
              <a:spcBef>
                <a:spcPts val="300"/>
              </a:spcBef>
              <a:buFont typeface="Wingdings" panose="05000000000000000000" pitchFamily="2" charset="2"/>
              <a:buChar char="§"/>
            </a:pPr>
            <a:r>
              <a:rPr lang="en-US" dirty="0"/>
              <a:t>$500,000 or above, and file an individual tax return, file a joint tax return with an income above $750,000, the Part B premium is $460.50 per month</a:t>
            </a:r>
          </a:p>
          <a:p>
            <a:pPr>
              <a:lnSpc>
                <a:spcPct val="120000"/>
              </a:lnSpc>
              <a:spcBef>
                <a:spcPts val="300"/>
              </a:spcBef>
            </a:pPr>
            <a:r>
              <a:rPr lang="en-US" dirty="0"/>
              <a:t>For those people with Medicare who are married and lived with their spouses at any time during the year, but who file separate tax returns from their spouses whose income is</a:t>
            </a:r>
          </a:p>
          <a:p>
            <a:pPr marL="171450" indent="-171450">
              <a:lnSpc>
                <a:spcPct val="120000"/>
              </a:lnSpc>
              <a:spcBef>
                <a:spcPts val="300"/>
              </a:spcBef>
              <a:buFont typeface="Wingdings" panose="05000000000000000000" pitchFamily="2" charset="2"/>
              <a:buChar char="§"/>
            </a:pPr>
            <a:r>
              <a:rPr lang="en-US" dirty="0"/>
              <a:t>Above $85,000 and less than $415,000, the Part B premium is $433.40 per month</a:t>
            </a:r>
          </a:p>
          <a:p>
            <a:pPr marL="171450" indent="-171450">
              <a:lnSpc>
                <a:spcPct val="120000"/>
              </a:lnSpc>
              <a:spcBef>
                <a:spcPts val="300"/>
              </a:spcBef>
              <a:buFont typeface="Wingdings" panose="05000000000000000000" pitchFamily="2" charset="2"/>
              <a:buChar char="§"/>
            </a:pPr>
            <a:r>
              <a:rPr lang="en-US" dirty="0"/>
              <a:t>Above $415,000, the Part B premium is $460.50 per month</a:t>
            </a:r>
          </a:p>
          <a:p>
            <a:pPr marL="0" lvl="1" indent="0">
              <a:lnSpc>
                <a:spcPct val="120000"/>
              </a:lnSpc>
              <a:spcBef>
                <a:spcPts val="300"/>
              </a:spcBef>
              <a:buNone/>
            </a:pPr>
            <a:r>
              <a:rPr lang="en-US" dirty="0"/>
              <a:t>If you have to pay a higher amount for your Part B premium and you disagree (for example, if your income goes down), call Social Security at 1-800‑772-1213; TTY: 1‑800‑325‑0778. </a:t>
            </a:r>
          </a:p>
          <a:p>
            <a:pPr marL="0" lvl="1" indent="0">
              <a:lnSpc>
                <a:spcPct val="120000"/>
              </a:lnSpc>
              <a:spcBef>
                <a:spcPts val="300"/>
              </a:spcBef>
              <a:buNone/>
            </a:pPr>
            <a:r>
              <a:rPr lang="en-US" b="1" dirty="0"/>
              <a:t>Note: </a:t>
            </a:r>
            <a:r>
              <a:rPr lang="en-US" dirty="0"/>
              <a:t>You may pay more if you have a Part B late enrollment penalty.</a:t>
            </a:r>
          </a:p>
        </p:txBody>
      </p:sp>
      <p:sp>
        <p:nvSpPr>
          <p:cNvPr id="7" name="Slide Image Placeholder 6"/>
          <p:cNvSpPr>
            <a:spLocks noGrp="1" noRot="1" noChangeAspect="1"/>
          </p:cNvSpPr>
          <p:nvPr>
            <p:ph type="sldImg"/>
          </p:nvPr>
        </p:nvSpPr>
        <p:spPr>
          <a:xfrm>
            <a:off x="671513" y="265113"/>
            <a:ext cx="4178300" cy="3133725"/>
          </a:xfrm>
        </p:spPr>
      </p:sp>
    </p:spTree>
    <p:extLst>
      <p:ext uri="{BB962C8B-B14F-4D97-AF65-F5344CB8AC3E}">
        <p14:creationId xmlns:p14="http://schemas.microsoft.com/office/powerpoint/2010/main" val="28821806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4779" y="3657600"/>
            <a:ext cx="5920613" cy="4996544"/>
          </a:xfrm>
          <a:prstGeom prst="rect">
            <a:avLst/>
          </a:prstGeom>
        </p:spPr>
        <p:txBody>
          <a:bodyPr/>
          <a:lstStyle/>
          <a:p>
            <a:r>
              <a:rPr lang="en-US" sz="1100" dirty="0"/>
              <a:t>In addition to premiums, there are other costs you pay in Original Medicare. This is what you pay in 2019 for Part B-covered medically necessary services, which are services or supplies that are needed to diagnose or treat your medical condition and that meet accepted standards of medical practice:</a:t>
            </a:r>
          </a:p>
          <a:p>
            <a:pPr marL="119037" indent="-119037">
              <a:buFont typeface="Wingdings" panose="05000000000000000000" pitchFamily="2" charset="2"/>
              <a:buChar char="§"/>
            </a:pPr>
            <a:r>
              <a:rPr lang="en-US" sz="1100" dirty="0"/>
              <a:t>The annual Part B deductible is $185 in 2019. If you have Original Medicare, you pay the Part B deductible, which is the amount a person must pay for health care each calendar year before Medicare begins to pay. This amount can change every year in January. This means that you must pay the first $185 of your Medicare-approved medical bills in 2019 before Part B starts to pay for your care. </a:t>
            </a:r>
          </a:p>
          <a:p>
            <a:pPr marL="119037" indent="-119037">
              <a:buFont typeface="Wingdings" panose="05000000000000000000" pitchFamily="2" charset="2"/>
              <a:buChar char="§"/>
            </a:pPr>
            <a:r>
              <a:rPr lang="en-US" sz="1100" dirty="0"/>
              <a:t>After you meet the annual deductible, you pay coinsurance for Part B services. In general, it’s 20% for most covered services for providers accepting assignment. Assignment is an agreement by your doctor, provider, or supplier to be paid directly by Medicare, to accept the payment amount Medicare approves for the service, and not to bill you for any more than the Medicare deductible and coinsurance (usually 20% of the approved amount). If the assignment isn’t accepted, providers can charge you up to 15% above the approved amount (called the “limiting charge”), and you may have to pay the entire amount up front. </a:t>
            </a:r>
          </a:p>
          <a:p>
            <a:pPr marL="119037" indent="-119037">
              <a:buFont typeface="Wingdings" panose="05000000000000000000" pitchFamily="2" charset="2"/>
              <a:buChar char="§"/>
            </a:pPr>
            <a:r>
              <a:rPr lang="en-US" sz="1100" dirty="0"/>
              <a:t>Most preventive services have no coinsurance, and the Part B deductible doesn’t apply as long as the provider accepts assignment. You pay 20% for outpatient mental health services (visits to a doctor or other health care provider to diagnose your condition or monitor or change your prescriptions, or outpatient treatment of your condition (like counseling or psychotherapy) for providers accepting assignment). </a:t>
            </a:r>
          </a:p>
          <a:p>
            <a:pPr marL="119037" indent="-119037">
              <a:buFont typeface="Wingdings" panose="05000000000000000000" pitchFamily="2" charset="2"/>
              <a:buChar char="§"/>
            </a:pPr>
            <a:r>
              <a:rPr lang="en-US" sz="1100" dirty="0"/>
              <a:t>If you can’t afford to pay these costs, there are programs that may help. These programs are discussed later in Lesson 9.</a:t>
            </a:r>
          </a:p>
        </p:txBody>
      </p:sp>
      <p:sp>
        <p:nvSpPr>
          <p:cNvPr id="6" name="Slide Image Placeholder 5"/>
          <p:cNvSpPr>
            <a:spLocks noGrp="1" noRot="1" noChangeAspect="1"/>
          </p:cNvSpPr>
          <p:nvPr>
            <p:ph type="sldImg"/>
          </p:nvPr>
        </p:nvSpPr>
        <p:spPr>
          <a:xfrm>
            <a:off x="658813" y="260350"/>
            <a:ext cx="4184650" cy="3138488"/>
          </a:xfrm>
        </p:spPr>
      </p:sp>
    </p:spTree>
    <p:extLst>
      <p:ext uri="{BB962C8B-B14F-4D97-AF65-F5344CB8AC3E}">
        <p14:creationId xmlns:p14="http://schemas.microsoft.com/office/powerpoint/2010/main" val="2381310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1" y="3618316"/>
            <a:ext cx="5919215" cy="4684436"/>
          </a:xfrm>
          <a:prstGeom prst="rect">
            <a:avLst/>
          </a:prstGeom>
        </p:spPr>
        <p:txBody>
          <a:bodyPr/>
          <a:lstStyle/>
          <a:p>
            <a:r>
              <a:rPr lang="en-US" dirty="0"/>
              <a:t>Medicare is paid for through 2 trust fund accounts held by the U.S. Treasury. These funds can only be used for Medicare.</a:t>
            </a:r>
          </a:p>
          <a:p>
            <a:pPr marL="174625" indent="-174625"/>
            <a:r>
              <a:rPr lang="en-US" dirty="0"/>
              <a:t>1. </a:t>
            </a:r>
            <a:r>
              <a:rPr lang="en-US" b="1" dirty="0"/>
              <a:t>The Hospital Insurance (HI) Trust Fund </a:t>
            </a:r>
            <a:r>
              <a:rPr lang="en-US" dirty="0"/>
              <a:t>– Funded through payroll taxes paid by most employees, employers, and people who are self-employed, and other sources, like these: </a:t>
            </a:r>
          </a:p>
          <a:p>
            <a:pPr marL="290513" lvl="1">
              <a:tabLst>
                <a:tab pos="290513" algn="l"/>
              </a:tabLst>
            </a:pPr>
            <a:r>
              <a:rPr lang="en-US" dirty="0"/>
              <a:t>Income taxes paid on Social Security benefits</a:t>
            </a:r>
          </a:p>
          <a:p>
            <a:pPr marL="290513" lvl="1">
              <a:tabLst>
                <a:tab pos="290513" algn="l"/>
              </a:tabLst>
            </a:pPr>
            <a:r>
              <a:rPr lang="en-US" dirty="0"/>
              <a:t>Interest earned on the trust fund investments</a:t>
            </a:r>
          </a:p>
          <a:p>
            <a:pPr marL="290513" lvl="1">
              <a:tabLst>
                <a:tab pos="290513" algn="l"/>
              </a:tabLst>
            </a:pPr>
            <a:r>
              <a:rPr lang="en-US" dirty="0"/>
              <a:t>Medicare Part A premiums from people who have to pay a premium for Part A </a:t>
            </a:r>
          </a:p>
          <a:p>
            <a:pPr marL="174625">
              <a:tabLst>
                <a:tab pos="290513" algn="l"/>
              </a:tabLst>
            </a:pPr>
            <a:r>
              <a:rPr lang="en-US" dirty="0"/>
              <a:t>It pays for Medicare Part A (Hospital Insurance) benefits, like inpatient hospital care, SNF care, home health care, and hospice care, and Medicare Program administration, like costs for paying benefits, collecting Medicare taxes, and fighting fraud and abuse. </a:t>
            </a:r>
          </a:p>
          <a:p>
            <a:pPr marL="174625" indent="-174625"/>
            <a:r>
              <a:rPr lang="en-US" dirty="0"/>
              <a:t>2. </a:t>
            </a:r>
            <a:r>
              <a:rPr lang="en-US" b="1" dirty="0"/>
              <a:t>The Supplementary Medical Insurance (SMI) Trust Fund</a:t>
            </a:r>
            <a:r>
              <a:rPr lang="en-US" dirty="0"/>
              <a:t> – Funding is authorized by Congress, from the premiums of people enrolled in Medicare Part B (Medical Insurance) and Medicare prescription drug coverage (Part D), and other sources, like interest earned on the trust fund investments.</a:t>
            </a:r>
          </a:p>
          <a:p>
            <a:pPr marL="174625"/>
            <a:r>
              <a:rPr lang="en-US" dirty="0"/>
              <a:t>It pays for Part B and Part D benefits, and Medicare Program administration, like costs for paying benefits and for fighting fraud and abuse.</a:t>
            </a:r>
          </a:p>
          <a:p>
            <a:endParaRPr lang="en-US" dirty="0"/>
          </a:p>
        </p:txBody>
      </p:sp>
    </p:spTree>
    <p:extLst>
      <p:ext uri="{BB962C8B-B14F-4D97-AF65-F5344CB8AC3E}">
        <p14:creationId xmlns:p14="http://schemas.microsoft.com/office/powerpoint/2010/main" val="33899227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26491" y="3621025"/>
            <a:ext cx="5884377" cy="4964178"/>
          </a:xfrm>
          <a:prstGeom prst="rect">
            <a:avLst/>
          </a:prstGeom>
        </p:spPr>
        <p:txBody>
          <a:bodyPr/>
          <a:lstStyle/>
          <a:p>
            <a:r>
              <a:rPr lang="en-US" dirty="0"/>
              <a:t>If you don’t take Part B when you’re first eligible, you’ll have to pay a late enrollment penalty of 10% for each full 12-month period you could’ve had Part B but didn’t sign up for it, except in special situations. In most cases, you’ll have to pay this penalty for as long as you have Part B. You also may have to wait to sign up during the annual General Enrollment Period (GEP), which runs from January 1–March 31 of each year. Your coverage will be effective July 1 of that year. </a:t>
            </a:r>
          </a:p>
          <a:p>
            <a:r>
              <a:rPr lang="en-US" dirty="0"/>
              <a:t>Having coverage through an employer group health plan (GHP) (including federal or state employment, but not military service) or union while you or your spouse (or family member if you’re disabled) is still working can affect your Part B enrollment rights. If you or your spouse are covered through active employment, you may have an SEP. This means you can join Part B anytime that you or your spouse (or family member if you’re disabled) is working, and covered by a GHP through the employer or union based on that work, or during the 8-month period that begins the month after the employment ends or the GHP coverage ends, whichever happens first. Usually, you don’t pay a late enrollment penalty if you sign up during an SEP. SEPs don’t apply to people with End‑Stage Renal Disease (ESRD). </a:t>
            </a:r>
          </a:p>
          <a:p>
            <a:r>
              <a:rPr lang="en-US" dirty="0"/>
              <a:t>You should contact your employer or union benefits administrator to find out how your insurance works with Medicare and if it would be to your advantage to delay Part B enrollment.</a:t>
            </a:r>
          </a:p>
        </p:txBody>
      </p:sp>
      <p:sp>
        <p:nvSpPr>
          <p:cNvPr id="7" name="Slide Image Placeholder 6"/>
          <p:cNvSpPr>
            <a:spLocks noGrp="1" noRot="1" noChangeAspect="1"/>
          </p:cNvSpPr>
          <p:nvPr>
            <p:ph type="sldImg"/>
          </p:nvPr>
        </p:nvSpPr>
        <p:spPr>
          <a:xfrm>
            <a:off x="666750" y="260350"/>
            <a:ext cx="4184650" cy="3138488"/>
          </a:xfrm>
        </p:spPr>
      </p:sp>
    </p:spTree>
    <p:extLst>
      <p:ext uri="{BB962C8B-B14F-4D97-AF65-F5344CB8AC3E}">
        <p14:creationId xmlns:p14="http://schemas.microsoft.com/office/powerpoint/2010/main" val="37891078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2" y="3584449"/>
            <a:ext cx="5660069" cy="5000754"/>
          </a:xfrm>
          <a:prstGeom prst="rect">
            <a:avLst/>
          </a:prstGeom>
        </p:spPr>
        <p:txBody>
          <a:bodyPr/>
          <a:lstStyle/>
          <a:p>
            <a:r>
              <a:rPr lang="en-US" dirty="0"/>
              <a:t>If you’re already getting Social Security benefits (for example, getting early retirement benefits) at least 4 months before you turn 65, you’ll automatically be enrolled in Medicare Part A and Part B without an additional application. You’ll get your IEP package, which includes your Medicare card and other information, about 3 months before you turn 65 (coverage begins the 1</a:t>
            </a:r>
            <a:r>
              <a:rPr lang="en-US" baseline="30000" dirty="0"/>
              <a:t>st</a:t>
            </a:r>
            <a:r>
              <a:rPr lang="en-US" dirty="0"/>
              <a:t> day of the month you turn 65), or 3 months before your 25</a:t>
            </a:r>
            <a:r>
              <a:rPr lang="en-US" baseline="30000" dirty="0"/>
              <a:t>th</a:t>
            </a:r>
            <a:r>
              <a:rPr lang="en-US" dirty="0"/>
              <a:t> month of disability benefits (coverage begins your 25</a:t>
            </a:r>
            <a:r>
              <a:rPr lang="en-US" baseline="30000" dirty="0"/>
              <a:t>th</a:t>
            </a:r>
            <a:r>
              <a:rPr lang="en-US" dirty="0"/>
              <a:t> month of disability benefits). </a:t>
            </a:r>
          </a:p>
          <a:p>
            <a:r>
              <a:rPr lang="en-US" dirty="0"/>
              <a:t>The Part B premium is usually deducted from monthly Social Security, Railroad Retirement, or federal retirement payments. The amount depends on your income and when you enroll in Part B. If you delay enrollment, you may have to pay a lifetime penalty, which is added to your monthly Part B premium.</a:t>
            </a:r>
          </a:p>
          <a:p>
            <a:r>
              <a:rPr lang="en-US" dirty="0"/>
              <a:t>People who don’t get a retirement payment, or whose payment isn’t enough to cover the premium, get a bill from Medicare for their Part B premiums. The bill can be paid by credit card, check, or money order.</a:t>
            </a:r>
          </a:p>
          <a:p>
            <a:r>
              <a:rPr lang="en-US" dirty="0"/>
              <a:t>Having employer or union GHP coverage while you or your spouse (or family member if you’re disabled) is still working can affect your Part B enrollment rights. This includes federal and state employment, and TRICARE active-duty military service. You should contact your employer or union benefits administrator to find out how your insurance works with Medicare and if you should enroll in Part B during your IEP. </a:t>
            </a:r>
          </a:p>
          <a:p>
            <a:r>
              <a:rPr lang="en-US" dirty="0"/>
              <a:t>If you don’t have other coverage, declining Part B will mean you don’t have full coverage.</a:t>
            </a:r>
          </a:p>
          <a:p>
            <a:r>
              <a:rPr lang="en-US" dirty="0"/>
              <a:t>There are situations where you must have Part B (see next slide).</a:t>
            </a:r>
          </a:p>
        </p:txBody>
      </p:sp>
      <p:sp>
        <p:nvSpPr>
          <p:cNvPr id="7" name="Slide Image Placeholder 6"/>
          <p:cNvSpPr>
            <a:spLocks noGrp="1" noRot="1" noChangeAspect="1"/>
          </p:cNvSpPr>
          <p:nvPr>
            <p:ph type="sldImg"/>
          </p:nvPr>
        </p:nvSpPr>
        <p:spPr>
          <a:xfrm>
            <a:off x="658813" y="260350"/>
            <a:ext cx="4184650" cy="3138488"/>
          </a:xfrm>
        </p:spPr>
      </p:sp>
    </p:spTree>
    <p:extLst>
      <p:ext uri="{BB962C8B-B14F-4D97-AF65-F5344CB8AC3E}">
        <p14:creationId xmlns:p14="http://schemas.microsoft.com/office/powerpoint/2010/main" val="30066653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66243" y="3639312"/>
            <a:ext cx="5906008" cy="4922128"/>
          </a:xfrm>
          <a:prstGeom prst="rect">
            <a:avLst/>
          </a:prstGeom>
        </p:spPr>
        <p:txBody>
          <a:bodyPr>
            <a:normAutofit lnSpcReduction="10000"/>
          </a:bodyPr>
          <a:lstStyle/>
          <a:p>
            <a:r>
              <a:rPr lang="en-US" dirty="0"/>
              <a:t>You must have Part B if</a:t>
            </a:r>
          </a:p>
          <a:p>
            <a:pPr marL="119037" lvl="1" indent="-119037"/>
            <a:r>
              <a:rPr lang="en-US" dirty="0"/>
              <a:t>You want to buy a Medicare Supplement Insurance (Medigap) policy. You must have Part A as well.</a:t>
            </a:r>
          </a:p>
          <a:p>
            <a:pPr marL="119037" lvl="1" indent="-119037"/>
            <a:r>
              <a:rPr lang="en-US" dirty="0"/>
              <a:t>You want to join a MA Plan. You must have Part A as well.</a:t>
            </a:r>
          </a:p>
          <a:p>
            <a:pPr marL="119037" lvl="1" indent="-119037"/>
            <a:r>
              <a:rPr lang="en-US" dirty="0"/>
              <a:t>You're eligible for TRICARE for Life (TFL) or Civilian Health and Medical Program of the Department of Veterans Affairs (CHAMPVA). TFL provides expanded medical coverage to Medicare-eligible uniformed services retirees 65 or older, to their eligible family members and survivors, and to certain former spouses. You must have Part A and Part B to get TFL benefits. However, if you’re an active-duty service member, or the spouse or dependent child of an active-duty service member, you don’t have to enroll in Part B to keep your TRICARE coverage. When the active-duty service member retires and coverage changes to TFL, you must enroll in Part B to keep your TFL coverage. You can get Part B during an SEP if you have Medicare because you’re 65 or older, or you’re disabled. For more information, visit </a:t>
            </a:r>
            <a:r>
              <a:rPr lang="en-US" dirty="0">
                <a:hlinkClick r:id="rId3"/>
              </a:rPr>
              <a:t>Tricare.mil/mybenefit</a:t>
            </a:r>
            <a:r>
              <a:rPr lang="en-US" dirty="0"/>
              <a:t>. </a:t>
            </a:r>
          </a:p>
          <a:p>
            <a:pPr marL="119037" lvl="1" indent="-119037"/>
            <a:r>
              <a:rPr lang="en-US" dirty="0"/>
              <a:t>Your employer coverage requires you or your spouse/family member to have it—fewer than 20 employees (talk to your employer or union benefits administrator).</a:t>
            </a:r>
          </a:p>
          <a:p>
            <a:r>
              <a:rPr lang="en-US" dirty="0"/>
              <a:t>Veterans Affairs (VA) benefits are separate from Medicare. With VA benefits, you may choose to not enroll in Part B, but you pay a penalty if you don’t sign up for Part B during your IEP and enroll later (visit </a:t>
            </a:r>
            <a:r>
              <a:rPr lang="en-US" dirty="0">
                <a:hlinkClick r:id="rId4"/>
              </a:rPr>
              <a:t>VA.gov</a:t>
            </a:r>
            <a:r>
              <a:rPr lang="en-US" dirty="0"/>
              <a:t>). If you have VA coverage, you won't be eligible to enroll in Part B using the SEP. </a:t>
            </a:r>
          </a:p>
          <a:p>
            <a:r>
              <a:rPr lang="en-US" dirty="0"/>
              <a:t>You must have Part A and Part B to keep your CHAMPVA coverage. For more information, visit </a:t>
            </a:r>
            <a:r>
              <a:rPr lang="en-US" u="sng" dirty="0">
                <a:hlinkClick r:id="rId5"/>
              </a:rPr>
              <a:t>VA.gov/PURCHASEDCARE/programs/dependents/champva/CHAMPVA_eligibility.asp</a:t>
            </a:r>
            <a:r>
              <a:rPr lang="en-US" dirty="0"/>
              <a:t>.</a:t>
            </a:r>
          </a:p>
          <a:p>
            <a:r>
              <a:rPr lang="en-US" b="1" dirty="0"/>
              <a:t>Note</a:t>
            </a:r>
            <a:r>
              <a:rPr lang="en-US" dirty="0"/>
              <a:t>: View or download “Your Guide to Who Pays First,” at </a:t>
            </a:r>
            <a:r>
              <a:rPr lang="en-US" dirty="0">
                <a:hlinkClick r:id="rId6"/>
              </a:rPr>
              <a:t>Medicare.gov/Pubs/pdf/02179-Medicare-Coordination-Benefits-Payer.pdf</a:t>
            </a:r>
            <a:r>
              <a:rPr lang="en-US" dirty="0"/>
              <a:t>.</a:t>
            </a:r>
          </a:p>
        </p:txBody>
      </p:sp>
      <p:sp>
        <p:nvSpPr>
          <p:cNvPr id="7" name="Slide Image Placeholder 6"/>
          <p:cNvSpPr>
            <a:spLocks noGrp="1" noRot="1" noChangeAspect="1"/>
          </p:cNvSpPr>
          <p:nvPr>
            <p:ph type="sldImg"/>
          </p:nvPr>
        </p:nvSpPr>
        <p:spPr>
          <a:xfrm>
            <a:off x="668338" y="263525"/>
            <a:ext cx="4178300" cy="3133725"/>
          </a:xfrm>
        </p:spPr>
      </p:sp>
    </p:spTree>
    <p:extLst>
      <p:ext uri="{BB962C8B-B14F-4D97-AF65-F5344CB8AC3E}">
        <p14:creationId xmlns:p14="http://schemas.microsoft.com/office/powerpoint/2010/main" val="26944232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74688" y="263525"/>
            <a:ext cx="4181475" cy="3136900"/>
          </a:xfrm>
        </p:spPr>
      </p:sp>
      <p:sp>
        <p:nvSpPr>
          <p:cNvPr id="7" name="Notes Placeholder 6"/>
          <p:cNvSpPr>
            <a:spLocks noGrp="1"/>
          </p:cNvSpPr>
          <p:nvPr>
            <p:ph type="body" idx="1"/>
          </p:nvPr>
        </p:nvSpPr>
        <p:spPr>
          <a:xfrm>
            <a:off x="701040" y="3581740"/>
            <a:ext cx="6053327" cy="5050196"/>
          </a:xfrm>
          <a:prstGeom prst="rect">
            <a:avLst/>
          </a:prstGeom>
        </p:spPr>
        <p:txBody>
          <a:bodyPr/>
          <a:lstStyle/>
          <a:p>
            <a:r>
              <a:rPr lang="en-US" b="1" dirty="0"/>
              <a:t>Check Your Knowledge―Question 3</a:t>
            </a:r>
          </a:p>
          <a:p>
            <a:r>
              <a:rPr lang="en-US" dirty="0"/>
              <a:t>For Medicare Part B, in most cases, you pay _______.</a:t>
            </a:r>
          </a:p>
          <a:p>
            <a:pPr marL="231775" indent="-231775">
              <a:buFont typeface="+mj-lt"/>
              <a:buAutoNum type="alphaLcPeriod"/>
            </a:pPr>
            <a:r>
              <a:rPr lang="en-US" dirty="0"/>
              <a:t>A monthly premium</a:t>
            </a:r>
          </a:p>
          <a:p>
            <a:pPr marL="231775" indent="-231775">
              <a:buFont typeface="+mj-lt"/>
              <a:buAutoNum type="alphaLcPeriod"/>
            </a:pPr>
            <a:r>
              <a:rPr lang="en-US" dirty="0"/>
              <a:t>A yearly deductible</a:t>
            </a:r>
          </a:p>
          <a:p>
            <a:pPr marL="231775" indent="-231775">
              <a:buFont typeface="+mj-lt"/>
              <a:buAutoNum type="alphaLcPeriod"/>
            </a:pPr>
            <a:r>
              <a:rPr lang="en-US" dirty="0"/>
              <a:t>20% coinsurance for most covered services</a:t>
            </a:r>
          </a:p>
          <a:p>
            <a:pPr marL="231775" indent="-231775">
              <a:buFont typeface="+mj-lt"/>
              <a:buAutoNum type="alphaLcPeriod"/>
            </a:pPr>
            <a:r>
              <a:rPr lang="en-US" dirty="0"/>
              <a:t>All of the above</a:t>
            </a:r>
          </a:p>
          <a:p>
            <a:pPr marL="0" lvl="1" indent="0">
              <a:buNone/>
            </a:pPr>
            <a:r>
              <a:rPr lang="en-US" b="1" dirty="0"/>
              <a:t>ANSWER: d. All of the above</a:t>
            </a:r>
            <a:r>
              <a:rPr lang="en-US" dirty="0"/>
              <a:t>. For Medicare Part B, most people will pay a monthly premium, the Part B yearly deductible, and 20% coinsurance for most covered services. These Part B amounts change yearly. </a:t>
            </a:r>
            <a:endParaRPr lang="en-US" strike="sngStrike" baseline="0" dirty="0"/>
          </a:p>
        </p:txBody>
      </p:sp>
    </p:spTree>
    <p:extLst>
      <p:ext uri="{BB962C8B-B14F-4D97-AF65-F5344CB8AC3E}">
        <p14:creationId xmlns:p14="http://schemas.microsoft.com/office/powerpoint/2010/main" val="38733820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1513" y="263525"/>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4981731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b="1" i="0" u="none" strike="noStrike" kern="1200" baseline="0" dirty="0">
                <a:solidFill>
                  <a:schemeClr val="tx1"/>
                </a:solidFill>
                <a:latin typeface="+mn-lt"/>
                <a:ea typeface="+mn-ea"/>
                <a:cs typeface="+mn-cs"/>
              </a:rPr>
              <a:t>What ISN’T covered by Part A and Part B?</a:t>
            </a:r>
          </a:p>
          <a:p>
            <a:r>
              <a:rPr lang="en-US" b="0" i="0" u="none" strike="noStrike" kern="1200" baseline="0" dirty="0">
                <a:solidFill>
                  <a:schemeClr val="tx1"/>
                </a:solidFill>
                <a:latin typeface="+mn-lt"/>
                <a:ea typeface="+mn-ea"/>
                <a:cs typeface="+mn-cs"/>
              </a:rPr>
              <a:t>Medicare doesn’t cover everything. If you need certain services that aren’t covered under Medicare Part A or Part B, you’ll have to pay for them yourself unless:</a:t>
            </a:r>
          </a:p>
          <a:p>
            <a:pPr marL="171450" indent="-171450">
              <a:buFont typeface="Wingdings" panose="05000000000000000000" pitchFamily="2" charset="2"/>
              <a:buChar char="§"/>
            </a:pPr>
            <a:r>
              <a:rPr lang="en-US" b="0" i="0" u="none" strike="noStrike" kern="1200" baseline="0" dirty="0">
                <a:solidFill>
                  <a:schemeClr val="tx1"/>
                </a:solidFill>
                <a:latin typeface="+mn-lt"/>
                <a:ea typeface="+mn-ea"/>
                <a:cs typeface="+mn-cs"/>
              </a:rPr>
              <a:t>You have other coverage (including Medicaid) to cover the costs</a:t>
            </a:r>
          </a:p>
          <a:p>
            <a:pPr marL="171450" indent="-171450">
              <a:buFont typeface="Wingdings" panose="05000000000000000000" pitchFamily="2" charset="2"/>
              <a:buChar char="§"/>
            </a:pPr>
            <a:r>
              <a:rPr lang="en-US" b="0" i="0" u="none" strike="noStrike" kern="1200" baseline="0" dirty="0">
                <a:solidFill>
                  <a:schemeClr val="tx1"/>
                </a:solidFill>
                <a:latin typeface="+mn-lt"/>
                <a:ea typeface="+mn-ea"/>
                <a:cs typeface="+mn-cs"/>
              </a:rPr>
              <a:t>You’re in a Medicare </a:t>
            </a:r>
            <a:r>
              <a:rPr lang="en-US" b="0" i="0" u="none" strike="noStrike" kern="1200" baseline="0" dirty="0">
                <a:latin typeface="+mn-lt"/>
                <a:ea typeface="+mn-ea"/>
                <a:cs typeface="+mn-cs"/>
              </a:rPr>
              <a:t>Advantage (MA) Plan </a:t>
            </a:r>
            <a:r>
              <a:rPr lang="en-US" b="0" i="0" u="none" strike="noStrike" kern="1200" baseline="0" dirty="0">
                <a:solidFill>
                  <a:schemeClr val="tx1"/>
                </a:solidFill>
                <a:latin typeface="+mn-lt"/>
                <a:ea typeface="+mn-ea"/>
                <a:cs typeface="+mn-cs"/>
              </a:rPr>
              <a:t>that covers these services</a:t>
            </a:r>
          </a:p>
          <a:p>
            <a:r>
              <a:rPr lang="en-US" b="1" i="0" u="none" strike="noStrike" kern="1200" baseline="0" dirty="0">
                <a:solidFill>
                  <a:schemeClr val="tx1"/>
                </a:solidFill>
                <a:latin typeface="+mn-lt"/>
                <a:ea typeface="+mn-ea"/>
                <a:cs typeface="+mn-cs"/>
              </a:rPr>
              <a:t>Some of the items and services that Original Medicare doesn’t cover include:</a:t>
            </a:r>
          </a:p>
          <a:p>
            <a:r>
              <a:rPr lang="en-US" i="0" u="none" strike="noStrike" kern="1200" baseline="0" dirty="0">
                <a:solidFill>
                  <a:schemeClr val="tx1"/>
                </a:solidFill>
                <a:latin typeface="+mn-lt"/>
                <a:ea typeface="+mn-ea"/>
                <a:cs typeface="+mn-cs"/>
              </a:rPr>
              <a:t>✖ </a:t>
            </a:r>
            <a:r>
              <a:rPr lang="en-US" b="0" i="0" u="none" strike="noStrike" kern="1200" baseline="0" dirty="0">
                <a:solidFill>
                  <a:schemeClr val="tx1"/>
                </a:solidFill>
                <a:latin typeface="+mn-lt"/>
                <a:ea typeface="+mn-ea"/>
                <a:cs typeface="+mn-cs"/>
              </a:rPr>
              <a:t>Most dental care</a:t>
            </a:r>
          </a:p>
          <a:p>
            <a:r>
              <a:rPr lang="en-US" b="0" i="0" u="none" strike="noStrike" kern="1200" baseline="0" dirty="0">
                <a:solidFill>
                  <a:schemeClr val="tx1"/>
                </a:solidFill>
                <a:latin typeface="+mn-lt"/>
                <a:ea typeface="+mn-ea"/>
                <a:cs typeface="+mn-cs"/>
              </a:rPr>
              <a:t>✖ Eye examinations related to prescribing glasses</a:t>
            </a:r>
          </a:p>
          <a:p>
            <a:r>
              <a:rPr lang="en-US" b="0" i="0" u="none" strike="noStrike" kern="1200" baseline="0" dirty="0">
                <a:solidFill>
                  <a:schemeClr val="tx1"/>
                </a:solidFill>
                <a:latin typeface="+mn-lt"/>
                <a:ea typeface="+mn-ea"/>
                <a:cs typeface="+mn-cs"/>
              </a:rPr>
              <a:t>✖ Dentures</a:t>
            </a:r>
          </a:p>
          <a:p>
            <a:r>
              <a:rPr lang="en-US" b="0" i="0" u="none" strike="noStrike" kern="1200" baseline="0" dirty="0">
                <a:solidFill>
                  <a:schemeClr val="tx1"/>
                </a:solidFill>
                <a:latin typeface="+mn-lt"/>
                <a:ea typeface="+mn-ea"/>
                <a:cs typeface="+mn-cs"/>
              </a:rPr>
              <a:t>✖ Cosmetic surgery</a:t>
            </a:r>
          </a:p>
          <a:p>
            <a:r>
              <a:rPr lang="en-US" dirty="0"/>
              <a:t>✖  Routine physical exams</a:t>
            </a:r>
            <a:endParaRPr lang="en-US" b="0" i="0" u="none" strike="noStrike" kern="1200" baseline="0" dirty="0">
              <a:solidFill>
                <a:schemeClr val="tx1"/>
              </a:solidFill>
              <a:latin typeface="+mn-lt"/>
              <a:ea typeface="+mn-ea"/>
              <a:cs typeface="+mn-cs"/>
            </a:endParaRPr>
          </a:p>
          <a:p>
            <a:r>
              <a:rPr lang="en-US" b="0" i="0" u="none" strike="noStrike" kern="1200" baseline="0" dirty="0">
                <a:solidFill>
                  <a:schemeClr val="tx1"/>
                </a:solidFill>
                <a:latin typeface="+mn-lt"/>
                <a:ea typeface="+mn-ea"/>
                <a:cs typeface="+mn-cs"/>
              </a:rPr>
              <a:t>✖ Massage therapy</a:t>
            </a:r>
          </a:p>
          <a:p>
            <a:r>
              <a:rPr lang="en-US" b="0" i="0" u="none" strike="noStrike" kern="1200" baseline="0" dirty="0">
                <a:solidFill>
                  <a:schemeClr val="tx1"/>
                </a:solidFill>
                <a:latin typeface="+mn-lt"/>
                <a:ea typeface="+mn-ea"/>
                <a:cs typeface="+mn-cs"/>
              </a:rPr>
              <a:t>✖ Acupuncture</a:t>
            </a:r>
          </a:p>
          <a:p>
            <a:r>
              <a:rPr lang="en-US" b="0" i="0" u="none" strike="noStrike" kern="1200" baseline="0" dirty="0">
                <a:solidFill>
                  <a:schemeClr val="tx1"/>
                </a:solidFill>
                <a:latin typeface="+mn-lt"/>
                <a:ea typeface="+mn-ea"/>
                <a:cs typeface="+mn-cs"/>
              </a:rPr>
              <a:t>✖ Hearing aids and exams for fitting them</a:t>
            </a:r>
          </a:p>
          <a:p>
            <a:r>
              <a:rPr lang="en-US" b="0" i="0" u="none" strike="noStrike" kern="1200" baseline="0" dirty="0">
                <a:solidFill>
                  <a:schemeClr val="tx1"/>
                </a:solidFill>
                <a:latin typeface="+mn-lt"/>
                <a:ea typeface="+mn-ea"/>
                <a:cs typeface="+mn-cs"/>
              </a:rPr>
              <a:t>✖ Long-term care </a:t>
            </a:r>
          </a:p>
          <a:p>
            <a:pPr marL="174625" indent="-174625"/>
            <a:r>
              <a:rPr lang="en-US" b="0" i="0" u="none" strike="noStrike" kern="1200" baseline="0" dirty="0">
                <a:solidFill>
                  <a:schemeClr val="tx1"/>
                </a:solidFill>
                <a:latin typeface="+mn-lt"/>
                <a:ea typeface="+mn-ea"/>
                <a:cs typeface="+mn-cs"/>
              </a:rPr>
              <a:t>✖ Concierge care (also called concierge medicine, retainer-based medicine, boutique medicine, platinum practice, or direct care)</a:t>
            </a:r>
          </a:p>
          <a:p>
            <a:endParaRPr lang="en-US" dirty="0"/>
          </a:p>
        </p:txBody>
      </p:sp>
    </p:spTree>
    <p:extLst>
      <p:ext uri="{BB962C8B-B14F-4D97-AF65-F5344CB8AC3E}">
        <p14:creationId xmlns:p14="http://schemas.microsoft.com/office/powerpoint/2010/main" val="22490707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1988" y="263525"/>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r>
              <a:rPr lang="en-US" dirty="0"/>
              <a:t>Edgar is getting Medicare-covered home health care. On Monday, his daughter picked him up and took him to a doctor’s appointment. On Sunday, she picked him up and took him to church. On Wednesdays</a:t>
            </a:r>
            <a:r>
              <a:rPr lang="en-US" baseline="0" dirty="0"/>
              <a:t> and Fridays, he is picked up for Adult Day Care. </a:t>
            </a:r>
            <a:r>
              <a:rPr lang="en-US" dirty="0"/>
              <a:t>As long as he meets all the other requirements to receive home health care, he still qualifies for home health coverage even though he was able to leave his house.</a:t>
            </a:r>
          </a:p>
          <a:p>
            <a:r>
              <a:rPr lang="en-US" dirty="0"/>
              <a:t>a. True</a:t>
            </a:r>
          </a:p>
          <a:p>
            <a:r>
              <a:rPr lang="en-US" dirty="0"/>
              <a:t>b. False</a:t>
            </a:r>
          </a:p>
          <a:p>
            <a:r>
              <a:rPr lang="en-US" b="1" dirty="0"/>
              <a:t>ANSWER: b. True. </a:t>
            </a:r>
            <a:r>
              <a:rPr lang="en-US" dirty="0"/>
              <a:t>You may leave home for medical treatment or short, infrequent absences for nonmedical reasons, like attending religious services. You can still get home health care if you attend adult day care.</a:t>
            </a:r>
          </a:p>
        </p:txBody>
      </p:sp>
    </p:spTree>
    <p:extLst>
      <p:ext uri="{BB962C8B-B14F-4D97-AF65-F5344CB8AC3E}">
        <p14:creationId xmlns:p14="http://schemas.microsoft.com/office/powerpoint/2010/main" val="8496017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16077" y="3596021"/>
            <a:ext cx="5912739" cy="4510476"/>
          </a:xfrm>
          <a:prstGeom prst="rect">
            <a:avLst/>
          </a:prstGeom>
        </p:spPr>
        <p:txBody>
          <a:bodyPr/>
          <a:lstStyle/>
          <a:p>
            <a:r>
              <a:rPr lang="en-US" dirty="0"/>
              <a:t>Identify whether an item or service is covered under Medicare Part A or Part B.</a:t>
            </a:r>
          </a:p>
        </p:txBody>
      </p:sp>
      <p:sp>
        <p:nvSpPr>
          <p:cNvPr id="7" name="Slide Image Placeholder 6"/>
          <p:cNvSpPr>
            <a:spLocks noGrp="1" noRot="1" noChangeAspect="1"/>
          </p:cNvSpPr>
          <p:nvPr>
            <p:ph type="sldImg"/>
          </p:nvPr>
        </p:nvSpPr>
        <p:spPr>
          <a:xfrm>
            <a:off x="606425" y="214313"/>
            <a:ext cx="4251325" cy="3189287"/>
          </a:xfrm>
        </p:spPr>
      </p:sp>
    </p:spTree>
    <p:extLst>
      <p:ext uri="{BB962C8B-B14F-4D97-AF65-F5344CB8AC3E}">
        <p14:creationId xmlns:p14="http://schemas.microsoft.com/office/powerpoint/2010/main" val="14326324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6147" y="3621024"/>
            <a:ext cx="6162681" cy="5107265"/>
          </a:xfrm>
          <a:prstGeom prst="rect">
            <a:avLst/>
          </a:prstGeom>
        </p:spPr>
        <p:txBody>
          <a:bodyPr/>
          <a:lstStyle/>
          <a:p>
            <a:r>
              <a:rPr lang="en-US" dirty="0"/>
              <a:t>Medicare</a:t>
            </a:r>
            <a:r>
              <a:rPr lang="en-US" baseline="0" dirty="0"/>
              <a:t> Part B covers medically necessary doctor’s care.</a:t>
            </a:r>
            <a:endParaRPr lang="en-US" dirty="0"/>
          </a:p>
          <a:p>
            <a:endParaRPr lang="en-US" dirty="0"/>
          </a:p>
        </p:txBody>
      </p:sp>
      <p:sp>
        <p:nvSpPr>
          <p:cNvPr id="7" name="Slide Image Placeholder 6"/>
          <p:cNvSpPr>
            <a:spLocks noGrp="1" noRot="1" noChangeAspect="1"/>
          </p:cNvSpPr>
          <p:nvPr>
            <p:ph type="sldImg"/>
          </p:nvPr>
        </p:nvSpPr>
        <p:spPr>
          <a:xfrm>
            <a:off x="593725" y="207963"/>
            <a:ext cx="4251325" cy="3189287"/>
          </a:xfrm>
        </p:spPr>
      </p:sp>
    </p:spTree>
    <p:extLst>
      <p:ext uri="{BB962C8B-B14F-4D97-AF65-F5344CB8AC3E}">
        <p14:creationId xmlns:p14="http://schemas.microsoft.com/office/powerpoint/2010/main" val="6341986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33353" y="3705749"/>
            <a:ext cx="6220339" cy="4510476"/>
          </a:xfrm>
          <a:prstGeom prst="rect">
            <a:avLst/>
          </a:prstGeom>
        </p:spPr>
        <p:txBody>
          <a:bodyPr/>
          <a:lstStyle/>
          <a:p>
            <a:r>
              <a:rPr lang="en-US" dirty="0"/>
              <a:t>Part A covers medically necessary inpatient hospital stays.</a:t>
            </a:r>
          </a:p>
        </p:txBody>
      </p:sp>
      <p:sp>
        <p:nvSpPr>
          <p:cNvPr id="7" name="Slide Image Placeholder 6"/>
          <p:cNvSpPr>
            <a:spLocks noGrp="1" noRot="1" noChangeAspect="1"/>
          </p:cNvSpPr>
          <p:nvPr>
            <p:ph type="sldImg"/>
          </p:nvPr>
        </p:nvSpPr>
        <p:spPr>
          <a:xfrm>
            <a:off x="600075" y="207963"/>
            <a:ext cx="4251325" cy="3189287"/>
          </a:xfrm>
        </p:spPr>
      </p:sp>
    </p:spTree>
    <p:extLst>
      <p:ext uri="{BB962C8B-B14F-4D97-AF65-F5344CB8AC3E}">
        <p14:creationId xmlns:p14="http://schemas.microsoft.com/office/powerpoint/2010/main" val="2286107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lstStyle/>
          <a:p>
            <a:pPr marL="0" indent="0">
              <a:buFont typeface="Arial" panose="020B0604020202020204" pitchFamily="34" charset="0"/>
              <a:buNone/>
            </a:pPr>
            <a:r>
              <a:rPr lang="en-US" dirty="0">
                <a:ea typeface="Calibri"/>
                <a:cs typeface="Times New Roman"/>
              </a:rPr>
              <a:t>Agencies responsible for Medicare:</a:t>
            </a:r>
          </a:p>
          <a:p>
            <a:pPr marL="171450" indent="-171450">
              <a:buFont typeface="Arial" panose="020B0604020202020204" pitchFamily="34" charset="0"/>
              <a:buChar char="•"/>
            </a:pPr>
            <a:r>
              <a:rPr lang="en-US" dirty="0">
                <a:ea typeface="Calibri"/>
                <a:cs typeface="Times New Roman"/>
              </a:rPr>
              <a:t>Social Security is responsible for enrolling most people in Medicare.</a:t>
            </a:r>
          </a:p>
          <a:p>
            <a:pPr marL="171450" indent="-171450">
              <a:buFont typeface="Arial" panose="020B0604020202020204" pitchFamily="34" charset="0"/>
              <a:buChar char="•"/>
            </a:pPr>
            <a:r>
              <a:rPr lang="en-US" dirty="0">
                <a:ea typeface="Calibri"/>
                <a:cs typeface="Times New Roman"/>
              </a:rPr>
              <a:t>The Railroad Retirement Board (RRB) is responsible for enrolling railroad retirees in Medicare.</a:t>
            </a:r>
          </a:p>
          <a:p>
            <a:pPr marL="171450" indent="-171450">
              <a:buFont typeface="Arial" panose="020B0604020202020204" pitchFamily="34" charset="0"/>
              <a:buChar char="•"/>
            </a:pPr>
            <a:r>
              <a:rPr lang="en-US" dirty="0">
                <a:ea typeface="Calibri"/>
                <a:cs typeface="Times New Roman"/>
              </a:rPr>
              <a:t>Social Security and RRB also collect premiums and determine the amounts of the Part A (if you have to buy it) and Part B premiums. Medicare uses the name and address you have on file with Social Security. To change your name and/or address, visit your online My Social Security account. </a:t>
            </a:r>
          </a:p>
          <a:p>
            <a:pPr marL="171450" indent="-171450" defTabSz="660899">
              <a:spcBef>
                <a:spcPts val="433"/>
              </a:spcBef>
              <a:buFont typeface="Arial" panose="020B0604020202020204" pitchFamily="34" charset="0"/>
              <a:buChar char="•"/>
              <a:defRPr/>
            </a:pPr>
            <a:r>
              <a:rPr lang="en-US" dirty="0">
                <a:ea typeface="Calibri"/>
                <a:cs typeface="Times New Roman"/>
              </a:rPr>
              <a:t>If you retired from federal service, contact the Office of Personnel Management (OPM) regarding your premiums.</a:t>
            </a:r>
          </a:p>
          <a:p>
            <a:pPr marL="171450" indent="-171450" defTabSz="660899">
              <a:spcBef>
                <a:spcPts val="433"/>
              </a:spcBef>
              <a:buFont typeface="Arial" panose="020B0604020202020204" pitchFamily="34" charset="0"/>
              <a:buChar char="•"/>
              <a:defRPr/>
            </a:pPr>
            <a:r>
              <a:rPr lang="en-US" dirty="0">
                <a:ea typeface="Calibri"/>
                <a:cs typeface="Times New Roman"/>
              </a:rPr>
              <a:t>Medicare coverage, benefits, and payments are administered by the Centers for Medicare &amp; Medicaid Services (CMS). </a:t>
            </a:r>
          </a:p>
        </p:txBody>
      </p:sp>
      <p:sp>
        <p:nvSpPr>
          <p:cNvPr id="7" name="Slide Image Placeholder 6"/>
          <p:cNvSpPr>
            <a:spLocks noGrp="1" noRot="1" noChangeAspect="1"/>
          </p:cNvSpPr>
          <p:nvPr>
            <p:ph type="sldImg"/>
          </p:nvPr>
        </p:nvSpPr>
        <p:spPr>
          <a:xfrm>
            <a:off x="692150" y="265113"/>
            <a:ext cx="4184650" cy="3138487"/>
          </a:xfrm>
        </p:spPr>
      </p:sp>
    </p:spTree>
    <p:extLst>
      <p:ext uri="{BB962C8B-B14F-4D97-AF65-F5344CB8AC3E}">
        <p14:creationId xmlns:p14="http://schemas.microsoft.com/office/powerpoint/2010/main" val="323905710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69929" y="3577732"/>
            <a:ext cx="5958887" cy="4926187"/>
          </a:xfrm>
          <a:prstGeom prst="rect">
            <a:avLst/>
          </a:prstGeom>
        </p:spPr>
        <p:txBody>
          <a:bodyPr/>
          <a:lstStyle/>
          <a:p>
            <a:r>
              <a:rPr lang="en-US" dirty="0"/>
              <a:t>Part B covers many preventive services, including</a:t>
            </a:r>
            <a:r>
              <a:rPr lang="en-US" baseline="0" dirty="0"/>
              <a:t> colonoscopies.</a:t>
            </a:r>
            <a:endParaRPr lang="en-US" dirty="0"/>
          </a:p>
          <a:p>
            <a:endParaRPr lang="en-US" dirty="0"/>
          </a:p>
        </p:txBody>
      </p:sp>
      <p:sp>
        <p:nvSpPr>
          <p:cNvPr id="7" name="Slide Image Placeholder 6"/>
          <p:cNvSpPr>
            <a:spLocks noGrp="1" noRot="1" noChangeAspect="1"/>
          </p:cNvSpPr>
          <p:nvPr>
            <p:ph type="sldImg"/>
          </p:nvPr>
        </p:nvSpPr>
        <p:spPr>
          <a:xfrm>
            <a:off x="603250" y="211138"/>
            <a:ext cx="4251325" cy="3189287"/>
          </a:xfrm>
        </p:spPr>
      </p:sp>
    </p:spTree>
    <p:extLst>
      <p:ext uri="{BB962C8B-B14F-4D97-AF65-F5344CB8AC3E}">
        <p14:creationId xmlns:p14="http://schemas.microsoft.com/office/powerpoint/2010/main" val="39283514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6750" y="265113"/>
            <a:ext cx="4181475" cy="3136900"/>
          </a:xfrm>
        </p:spPr>
      </p:sp>
      <p:sp>
        <p:nvSpPr>
          <p:cNvPr id="3" name="Notes Placeholder 2"/>
          <p:cNvSpPr>
            <a:spLocks noGrp="1"/>
          </p:cNvSpPr>
          <p:nvPr>
            <p:ph type="body" idx="1"/>
          </p:nvPr>
        </p:nvSpPr>
        <p:spPr>
          <a:xfrm>
            <a:off x="646367" y="3584448"/>
            <a:ext cx="5707417" cy="4993013"/>
          </a:xfrm>
          <a:prstGeom prst="rect">
            <a:avLst/>
          </a:prstGeom>
        </p:spPr>
        <p:txBody>
          <a:bodyPr/>
          <a:lstStyle/>
          <a:p>
            <a:r>
              <a:rPr lang="en-US" dirty="0"/>
              <a:t>Routine eye exams aren’t covered by Original Medicare. Medicare doesn’t cover everything. For instance, Original Medicare also doesn’t cover routine dental services, hearing aids, or cosmetic surgery. </a:t>
            </a:r>
          </a:p>
          <a:p>
            <a:r>
              <a:rPr lang="en-US" dirty="0"/>
              <a:t>They may be covered if you have other coverage, like Medicaid or an MA Plan that covers these services</a:t>
            </a:r>
          </a:p>
          <a:p>
            <a:endParaRPr lang="en-US" dirty="0"/>
          </a:p>
        </p:txBody>
      </p:sp>
    </p:spTree>
    <p:extLst>
      <p:ext uri="{BB962C8B-B14F-4D97-AF65-F5344CB8AC3E}">
        <p14:creationId xmlns:p14="http://schemas.microsoft.com/office/powerpoint/2010/main" val="1749589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261938"/>
            <a:ext cx="4181475" cy="3136900"/>
          </a:xfrm>
        </p:spPr>
      </p:sp>
      <p:sp>
        <p:nvSpPr>
          <p:cNvPr id="3" name="Notes Placeholder 2"/>
          <p:cNvSpPr>
            <a:spLocks noGrp="1"/>
          </p:cNvSpPr>
          <p:nvPr>
            <p:ph type="body" idx="1"/>
          </p:nvPr>
        </p:nvSpPr>
        <p:spPr>
          <a:xfrm>
            <a:off x="647346" y="3730752"/>
            <a:ext cx="5944434" cy="4884287"/>
          </a:xfrm>
          <a:prstGeom prst="rect">
            <a:avLst/>
          </a:prstGeom>
        </p:spPr>
        <p:txBody>
          <a:bodyPr>
            <a:normAutofit/>
          </a:bodyPr>
          <a:lstStyle/>
          <a:p>
            <a:r>
              <a:rPr lang="en-US" dirty="0"/>
              <a:t>Home Health Care can be covered by Part A and/or Part B, depending on the circumstances. Part A generally covers home health care. However, Part B also may pay for home health care under certain conditions. For instance, Part B pays for home health care if an inpatient hospital stay doesn’t precede the need for home health care, or when the number of Part A-covered home health care visits exceed 100. For more information, read “Medicare and Home Health Care,” at </a:t>
            </a:r>
            <a:r>
              <a:rPr lang="en-US" u="sng" dirty="0">
                <a:hlinkClick r:id="rId3"/>
              </a:rPr>
              <a:t>Medicare.gov/Pubs/pdf/10969-Medicare-and-Home-Health-Care.pdf</a:t>
            </a:r>
            <a:r>
              <a:rPr lang="en-US" dirty="0"/>
              <a:t>. You can also visit </a:t>
            </a:r>
            <a:r>
              <a:rPr lang="en-US" dirty="0">
                <a:hlinkClick r:id="rId4"/>
              </a:rPr>
              <a:t>CMS.gov/Center/Provider-Type/Home-Health-Agency-HHA-Center.html</a:t>
            </a:r>
            <a:r>
              <a:rPr lang="en-US" dirty="0"/>
              <a:t>.</a:t>
            </a:r>
          </a:p>
          <a:p>
            <a:endParaRPr lang="en-US" dirty="0"/>
          </a:p>
        </p:txBody>
      </p:sp>
    </p:spTree>
    <p:extLst>
      <p:ext uri="{BB962C8B-B14F-4D97-AF65-F5344CB8AC3E}">
        <p14:creationId xmlns:p14="http://schemas.microsoft.com/office/powerpoint/2010/main" val="6870375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4779" y="3584449"/>
            <a:ext cx="5897536" cy="5000754"/>
          </a:xfrm>
          <a:prstGeom prst="rect">
            <a:avLst/>
          </a:prstGeom>
        </p:spPr>
        <p:txBody>
          <a:bodyPr/>
          <a:lstStyle/>
          <a:p>
            <a:r>
              <a:rPr lang="en-US" dirty="0"/>
              <a:t>Now let’s talk about one way to help address some of the costs associated with Original Medicare coverage. A Medicare Supplement Insurance (Medigap) policy is health insurance sold by private insurance companies to fill gaps in Original Medicare. Medigap policies can help pay your share (coinsurance, copayments, or deductibles) of the costs of Medicare-covered services. Some Medigap policies also cover certain benefits Original Medicare doesn’t cover, like medical care if you travel outside the U.S. </a:t>
            </a:r>
          </a:p>
          <a:p>
            <a:r>
              <a:rPr lang="en-US" dirty="0"/>
              <a:t>Medigap policies don’t cover your share of the costs under other types of health coverage, including MA Plans, stand-alone Medicare Prescription Drug Plans (PDPs), GHPs (like from an employer or union), Medicaid, VA benefits, or TRICARE.</a:t>
            </a:r>
          </a:p>
          <a:p>
            <a:r>
              <a:rPr lang="en-US" dirty="0"/>
              <a:t>In all states except Massachusetts, Minnesota, and Wisconsin, Medigap policies must be one of the standardized Plans A, B, C, D, F, G, K, L, M, or N so they can be easily compared. Each plan has a set of benefits that are the same for any insurance company. It’s important to compare Medigap policies, because costs can vary. Each company decides which Medigap policies it will sell and the price for each plan, with state review and approval. </a:t>
            </a:r>
          </a:p>
          <a:p>
            <a:r>
              <a:rPr lang="en-US" dirty="0"/>
              <a:t>For more information on Medigap, see Module 3 in the Training Library at </a:t>
            </a:r>
            <a:r>
              <a:rPr lang="en-US" dirty="0">
                <a:hlinkClick r:id="rId3"/>
              </a:rPr>
              <a:t>CMSnationaltrainingprogram.cms.gov/?q=global-search&amp;search=Medigap+policies&amp;combine=Medigap+policies</a:t>
            </a:r>
            <a:r>
              <a:rPr lang="en-US" dirty="0"/>
              <a:t>. </a:t>
            </a:r>
          </a:p>
          <a:p>
            <a:r>
              <a:rPr lang="en-US" dirty="0"/>
              <a:t>Also, to learn more about choosing a Medigap policy, visit </a:t>
            </a:r>
            <a:r>
              <a:rPr lang="en-US" dirty="0">
                <a:hlinkClick r:id="rId4"/>
              </a:rPr>
              <a:t>Medicare.gov/supplement-other-insurance/compare-medigap/compare-medigap.html</a:t>
            </a:r>
            <a:r>
              <a:rPr lang="en-US" dirty="0"/>
              <a:t>. </a:t>
            </a:r>
          </a:p>
        </p:txBody>
      </p:sp>
      <p:sp>
        <p:nvSpPr>
          <p:cNvPr id="7" name="Slide Image Placeholder 6"/>
          <p:cNvSpPr>
            <a:spLocks noGrp="1" noRot="1" noChangeAspect="1"/>
          </p:cNvSpPr>
          <p:nvPr>
            <p:ph type="sldImg"/>
          </p:nvPr>
        </p:nvSpPr>
        <p:spPr>
          <a:xfrm>
            <a:off x="661988" y="258763"/>
            <a:ext cx="4184650" cy="3138487"/>
          </a:xfrm>
        </p:spPr>
      </p:sp>
    </p:spTree>
    <p:extLst>
      <p:ext uri="{BB962C8B-B14F-4D97-AF65-F5344CB8AC3E}">
        <p14:creationId xmlns:p14="http://schemas.microsoft.com/office/powerpoint/2010/main" val="408346530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5"/>
          <p:cNvSpPr>
            <a:spLocks noGrp="1" noChangeArrowheads="1"/>
          </p:cNvSpPr>
          <p:nvPr>
            <p:ph type="body" idx="1"/>
          </p:nvPr>
        </p:nvSpPr>
        <p:spPr>
          <a:xfrm>
            <a:off x="493776" y="3639312"/>
            <a:ext cx="6016752" cy="4113135"/>
          </a:xfrm>
          <a:prstGeom prst="rect">
            <a:avLst/>
          </a:prstGeom>
        </p:spPr>
        <p:txBody>
          <a:bodyPr>
            <a:normAutofit lnSpcReduction="10000"/>
          </a:bodyPr>
          <a:lstStyle/>
          <a:p>
            <a:pPr>
              <a:spcBef>
                <a:spcPts val="600"/>
              </a:spcBef>
            </a:pPr>
            <a:r>
              <a:rPr lang="en-US" dirty="0"/>
              <a:t>In most states, Medigap insurance companies can only sell you a standardized Medigap policy identified by letters </a:t>
            </a:r>
            <a:r>
              <a:rPr lang="pt-BR" dirty="0"/>
              <a:t>A, B, C, D, F, G, K, L, M, and N</a:t>
            </a:r>
            <a:r>
              <a:rPr lang="en-US" dirty="0"/>
              <a:t>. Plans D and G with an effective date on or after June 1, 2010, have different benefits than Plans D and G bought before June 1, 2010. Plans E, H, I, and J are no longer sold, but if you already have one, you can generally keep it. Plan F has a high-deductible option. </a:t>
            </a:r>
          </a:p>
          <a:p>
            <a:pPr marL="0" lvl="1" indent="0">
              <a:buNone/>
            </a:pPr>
            <a:r>
              <a:rPr lang="en-US" dirty="0"/>
              <a:t>Medigap policies are standardized in a different way in Massachusetts, Minnesota, and Wisconsin. These are called waiver states.</a:t>
            </a:r>
          </a:p>
          <a:p>
            <a:pPr marL="0" lvl="1" indent="0">
              <a:spcBef>
                <a:spcPts val="600"/>
              </a:spcBef>
              <a:buNone/>
            </a:pPr>
            <a:r>
              <a:rPr lang="en-US" dirty="0"/>
              <a:t>The benefits in any Medigap plan identified with the same letter are the same regardless of which insurance company you purchase your policy from. Cost is usually the only difference between Medigap plans with the same letter sold by different insurance companies. You’re encouraged to shop carefully for a Medigap policy.</a:t>
            </a:r>
          </a:p>
          <a:p>
            <a:pPr defTabSz="931717">
              <a:spcBef>
                <a:spcPts val="600"/>
              </a:spcBef>
              <a:defRPr/>
            </a:pPr>
            <a:r>
              <a:rPr lang="en-US" dirty="0"/>
              <a:t>Insurance companies selling Medigap policies are required to make Plan A available. If they offer any other Medigap plan, they must also offer either Medigap Plan C or Plan F. Not all types of Medigap policies may be available in your state. Call your State Health Insurance Assistance Program (SHIP) (1-877-839-2675) or visit </a:t>
            </a:r>
            <a:r>
              <a:rPr lang="en-US" u="sng" dirty="0"/>
              <a:t>shiptacenter.org</a:t>
            </a:r>
            <a:r>
              <a:rPr lang="en-US" dirty="0"/>
              <a:t> for more information and to locate the SHIP in your state. </a:t>
            </a:r>
          </a:p>
          <a:p>
            <a:pPr>
              <a:spcBef>
                <a:spcPts val="600"/>
              </a:spcBef>
            </a:pPr>
            <a:r>
              <a:rPr lang="en-US" dirty="0"/>
              <a:t>Some people may still have a Medigap policy they purchased before the plans were standardized. If they do, they can keep them. If they drop them, they may not be able to get them back.</a:t>
            </a:r>
          </a:p>
          <a:p>
            <a:pPr>
              <a:spcBef>
                <a:spcPts val="600"/>
              </a:spcBef>
            </a:pPr>
            <a:r>
              <a:rPr lang="en-US" dirty="0"/>
              <a:t>See slide 81 for upcoming Medigap changes.</a:t>
            </a:r>
          </a:p>
        </p:txBody>
      </p:sp>
      <p:sp>
        <p:nvSpPr>
          <p:cNvPr id="5" name="Slide Image Placeholder 4"/>
          <p:cNvSpPr>
            <a:spLocks noGrp="1" noRot="1" noChangeAspect="1"/>
          </p:cNvSpPr>
          <p:nvPr>
            <p:ph type="sldImg"/>
          </p:nvPr>
        </p:nvSpPr>
        <p:spPr>
          <a:xfrm>
            <a:off x="666750" y="265113"/>
            <a:ext cx="4183063" cy="3136900"/>
          </a:xfrm>
        </p:spPr>
      </p:sp>
    </p:spTree>
    <p:extLst>
      <p:ext uri="{BB962C8B-B14F-4D97-AF65-F5344CB8AC3E}">
        <p14:creationId xmlns:p14="http://schemas.microsoft.com/office/powerpoint/2010/main" val="21533742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5"/>
          <p:cNvSpPr>
            <a:spLocks noGrp="1" noChangeArrowheads="1"/>
          </p:cNvSpPr>
          <p:nvPr>
            <p:ph type="body" idx="1"/>
          </p:nvPr>
        </p:nvSpPr>
        <p:spPr>
          <a:xfrm>
            <a:off x="659067" y="3648102"/>
            <a:ext cx="5833173" cy="4508346"/>
          </a:xfrm>
          <a:prstGeom prst="rect">
            <a:avLst/>
          </a:prstGeom>
        </p:spPr>
        <p:txBody>
          <a:bodyPr>
            <a:normAutofit/>
          </a:bodyPr>
          <a:lstStyle/>
          <a:p>
            <a:pPr marL="0" lvl="1" indent="0">
              <a:buNone/>
            </a:pPr>
            <a:r>
              <a:rPr lang="en-US" dirty="0"/>
              <a:t>Each standardized Medigap plan must offer the same basic benefits, no matter which insurance company sells it. These include Medicare Part A coinsurance and hospital costs (up to an additional 365 days after Medicare benefits are used), Medicare Part B coinsurance or copayments, blood (first 3 pints), and the Part A hospice care coinsurance or copayments.</a:t>
            </a:r>
          </a:p>
        </p:txBody>
      </p:sp>
      <p:sp>
        <p:nvSpPr>
          <p:cNvPr id="5" name="Slide Image Placeholder 4"/>
          <p:cNvSpPr>
            <a:spLocks noGrp="1" noRot="1" noChangeAspect="1"/>
          </p:cNvSpPr>
          <p:nvPr>
            <p:ph type="sldImg"/>
          </p:nvPr>
        </p:nvSpPr>
        <p:spPr>
          <a:xfrm>
            <a:off x="668338" y="266700"/>
            <a:ext cx="4183062" cy="3136900"/>
          </a:xfrm>
        </p:spPr>
      </p:sp>
    </p:spTree>
    <p:extLst>
      <p:ext uri="{BB962C8B-B14F-4D97-AF65-F5344CB8AC3E}">
        <p14:creationId xmlns:p14="http://schemas.microsoft.com/office/powerpoint/2010/main" val="22295776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5"/>
          <p:cNvSpPr>
            <a:spLocks noGrp="1" noChangeArrowheads="1"/>
          </p:cNvSpPr>
          <p:nvPr>
            <p:ph type="body" idx="1"/>
          </p:nvPr>
        </p:nvSpPr>
        <p:spPr>
          <a:xfrm>
            <a:off x="493776" y="3602737"/>
            <a:ext cx="6236208" cy="5112638"/>
          </a:xfrm>
          <a:prstGeom prst="rect">
            <a:avLst/>
          </a:prstGeom>
        </p:spPr>
        <p:txBody>
          <a:bodyPr>
            <a:normAutofit/>
          </a:bodyPr>
          <a:lstStyle/>
          <a:p>
            <a:pPr>
              <a:spcBef>
                <a:spcPts val="300"/>
              </a:spcBef>
            </a:pPr>
            <a:r>
              <a:rPr lang="en-US" dirty="0"/>
              <a:t>All Medigap policies cover a basic set of benefits, including the following:</a:t>
            </a:r>
          </a:p>
          <a:p>
            <a:pPr marL="119063" indent="-119063">
              <a:spcBef>
                <a:spcPts val="300"/>
              </a:spcBef>
              <a:buFont typeface="Wingdings" panose="05000000000000000000" pitchFamily="2" charset="2"/>
              <a:buChar char="§"/>
            </a:pPr>
            <a:r>
              <a:rPr lang="en-US" dirty="0"/>
              <a:t>All plans pay 100% of Medicare Part A coinsurance and hospital costs up to an additional 365 days after Medicare benefits are used up. Plan F also offers a high-deductible plan in some states. </a:t>
            </a:r>
          </a:p>
          <a:p>
            <a:pPr marL="119063" indent="-119063">
              <a:spcBef>
                <a:spcPts val="300"/>
              </a:spcBef>
              <a:buFont typeface="Wingdings" panose="05000000000000000000" pitchFamily="2" charset="2"/>
              <a:buChar char="§"/>
            </a:pPr>
            <a:r>
              <a:rPr lang="en-US" dirty="0"/>
              <a:t>Plans A, B, C, D, F, G, M, and N pay 100% of the Medicare Part B coinsurance or copayment. Plan N pays 100% of the Part B coinsurance, except for a copayment of up to $20 for some office visits, and up to a $50 copayment for emergency room visits that don’t result in an inpatient admission. Plan K pays 50% of the Medicare Part B coinsurance or copayment, with Plan L paying 75%.</a:t>
            </a:r>
          </a:p>
          <a:p>
            <a:pPr marL="119063" indent="-119063">
              <a:spcBef>
                <a:spcPts val="300"/>
              </a:spcBef>
              <a:buFont typeface="Wingdings" panose="05000000000000000000" pitchFamily="2" charset="2"/>
              <a:buChar char="§"/>
            </a:pPr>
            <a:r>
              <a:rPr lang="en-US" dirty="0"/>
              <a:t>Plans A, B, C, D, F, G, M, and N pay 100% of blood (first 3 pints). Plan K pays 50%, and Plan L pays 75%.</a:t>
            </a:r>
          </a:p>
          <a:p>
            <a:pPr marL="119063" indent="-119063">
              <a:spcBef>
                <a:spcPts val="300"/>
              </a:spcBef>
              <a:buFont typeface="Wingdings" panose="05000000000000000000" pitchFamily="2" charset="2"/>
              <a:buChar char="§"/>
            </a:pPr>
            <a:r>
              <a:rPr lang="en-US" dirty="0"/>
              <a:t>Plans A, B, C, D, F, G, M, and N pay 100% of the Part A hospice care coinsurance or copayment. Plan K pays 50% and Plan L pays 75%.</a:t>
            </a:r>
          </a:p>
          <a:p>
            <a:pPr marL="119063" indent="-119063">
              <a:spcBef>
                <a:spcPts val="300"/>
              </a:spcBef>
              <a:buFont typeface="Wingdings" panose="05000000000000000000" pitchFamily="2" charset="2"/>
              <a:buChar char="§"/>
            </a:pPr>
            <a:r>
              <a:rPr lang="en-US" dirty="0"/>
              <a:t>In addition, each Medigap plan covers different benefits:</a:t>
            </a:r>
          </a:p>
          <a:p>
            <a:pPr marL="228600" lvl="1" indent="-109538">
              <a:spcBef>
                <a:spcPts val="300"/>
              </a:spcBef>
              <a:buFont typeface="Arial" panose="020B0604020202020204" pitchFamily="34" charset="0"/>
              <a:buChar char="•"/>
            </a:pPr>
            <a:r>
              <a:rPr lang="en-US" dirty="0"/>
              <a:t>Plans C, D, F, G, M, and N cover 100% of the SNF care coinsurance; Plan K covers 50%; and Plan L covers 75%.</a:t>
            </a:r>
          </a:p>
          <a:p>
            <a:pPr marL="228600" lvl="1" indent="-109538">
              <a:spcBef>
                <a:spcPts val="300"/>
              </a:spcBef>
              <a:buFont typeface="Arial" panose="020B0604020202020204" pitchFamily="34" charset="0"/>
              <a:buChar char="•"/>
            </a:pPr>
            <a:r>
              <a:rPr lang="en-US" dirty="0"/>
              <a:t>Plans B, C, D, F, G, and N cover 100% of the Medicare Part A deductible; Plans K and M cover 50%; and Plan L covers 75%.</a:t>
            </a:r>
          </a:p>
          <a:p>
            <a:pPr marL="228600" lvl="1" indent="-109538">
              <a:spcBef>
                <a:spcPts val="300"/>
              </a:spcBef>
              <a:buFont typeface="Arial" panose="020B0604020202020204" pitchFamily="34" charset="0"/>
              <a:buChar char="•"/>
            </a:pPr>
            <a:r>
              <a:rPr lang="en-US" dirty="0"/>
              <a:t>Medigap Plans C and F cover 100% of the Medicare Part B deductible.</a:t>
            </a:r>
          </a:p>
          <a:p>
            <a:pPr marL="228600" lvl="1" indent="-109538">
              <a:spcBef>
                <a:spcPts val="300"/>
              </a:spcBef>
              <a:buFont typeface="Arial" panose="020B0604020202020204" pitchFamily="34" charset="0"/>
              <a:buChar char="•"/>
            </a:pPr>
            <a:r>
              <a:rPr lang="en-US" dirty="0"/>
              <a:t>Medigap Plans F and G cover 100% of the Medicare Part B excess charges.</a:t>
            </a:r>
          </a:p>
          <a:p>
            <a:pPr marL="228600" lvl="1" indent="-109538">
              <a:spcBef>
                <a:spcPts val="300"/>
              </a:spcBef>
              <a:buFont typeface="Arial" panose="020B0604020202020204" pitchFamily="34" charset="0"/>
              <a:buChar char="•"/>
            </a:pPr>
            <a:r>
              <a:rPr lang="en-US" dirty="0"/>
              <a:t>Medigap Plans C, D, F, G, M, and N cover 80% of foreign travel emergency costs up to the plans’ limits.</a:t>
            </a:r>
          </a:p>
          <a:p>
            <a:pPr marL="228600" lvl="1" indent="-109538">
              <a:spcBef>
                <a:spcPts val="300"/>
              </a:spcBef>
              <a:buFont typeface="Arial" panose="020B0604020202020204" pitchFamily="34" charset="0"/>
              <a:buChar char="•"/>
            </a:pPr>
            <a:r>
              <a:rPr lang="en-US" dirty="0"/>
              <a:t>In 2019, Plans K and L have out-of-pocket limits of $5,560 and $2,780, respectively.</a:t>
            </a:r>
          </a:p>
        </p:txBody>
      </p:sp>
      <p:sp>
        <p:nvSpPr>
          <p:cNvPr id="5" name="Slide Image Placeholder 4"/>
          <p:cNvSpPr>
            <a:spLocks noGrp="1" noRot="1" noChangeAspect="1"/>
          </p:cNvSpPr>
          <p:nvPr>
            <p:ph type="sldImg"/>
          </p:nvPr>
        </p:nvSpPr>
        <p:spPr>
          <a:xfrm>
            <a:off x="665163" y="263525"/>
            <a:ext cx="4184650" cy="3138488"/>
          </a:xfrm>
        </p:spPr>
      </p:sp>
    </p:spTree>
    <p:extLst>
      <p:ext uri="{BB962C8B-B14F-4D97-AF65-F5344CB8AC3E}">
        <p14:creationId xmlns:p14="http://schemas.microsoft.com/office/powerpoint/2010/main" val="19175194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9" name="Rectangle 3"/>
          <p:cNvSpPr>
            <a:spLocks noGrp="1" noChangeArrowheads="1"/>
          </p:cNvSpPr>
          <p:nvPr>
            <p:ph type="body" idx="1"/>
          </p:nvPr>
        </p:nvSpPr>
        <p:spPr>
          <a:xfrm>
            <a:off x="701040" y="3581740"/>
            <a:ext cx="6053327" cy="5050196"/>
          </a:xfrm>
          <a:prstGeom prst="rect">
            <a:avLst/>
          </a:prstGeom>
        </p:spPr>
        <p:txBody>
          <a:bodyPr/>
          <a:lstStyle/>
          <a:p>
            <a:pPr>
              <a:spcBef>
                <a:spcPts val="600"/>
              </a:spcBef>
            </a:pPr>
            <a:r>
              <a:rPr lang="en-US" dirty="0"/>
              <a:t>There can be big differences in the premiums that different insurance companies charge for exactly the same coverage. Costs can depend on your age. In some states, people under 65 can’t buy a Medigap policy, and some states allow companies to sell Medigap policies that could cost more if you’re older when you buy it (age-rated) or when you get older (attained-age rated), where you live (for example, urban, rural, or ZIP Code); the company selling the policy; and the plan you buy (for instance, if it’s a high-deductible Plan F or has more benefits). The cost of your Medigap policy may also depend on whether the insurance company does any of the following:</a:t>
            </a:r>
          </a:p>
          <a:p>
            <a:pPr marL="178017" indent="-178017">
              <a:spcBef>
                <a:spcPts val="600"/>
              </a:spcBef>
              <a:buFont typeface="Wingdings" panose="05000000000000000000" pitchFamily="2" charset="2"/>
              <a:buChar char="§"/>
            </a:pPr>
            <a:r>
              <a:rPr lang="en-US" dirty="0"/>
              <a:t>Offers discounts (like discounts for women, non-smokers, or people who are married; discounts for paying yearly; discounts for paying your premiums using electronic funds transfer; or discounts for multiple policies). </a:t>
            </a:r>
          </a:p>
          <a:p>
            <a:pPr marL="178017" indent="-178017">
              <a:spcBef>
                <a:spcPts val="600"/>
              </a:spcBef>
              <a:buFont typeface="Wingdings" panose="05000000000000000000" pitchFamily="2" charset="2"/>
              <a:buChar char="§"/>
            </a:pPr>
            <a:r>
              <a:rPr lang="en-US" dirty="0"/>
              <a:t>Uses medical underwriting (reviews your medical history to decide whether to accept your application, and add a waiting period for a pre-existing condition, if your state law allows it); or applies a different premium when you don’t have a guaranteed issue right; or aren’t in your Medigap Open Enrollment Period (OEP). If you buy it during your Medigap OEP,</a:t>
            </a:r>
            <a:r>
              <a:rPr lang="en-US" baseline="0" dirty="0"/>
              <a:t> you get the best cost.</a:t>
            </a:r>
            <a:endParaRPr lang="en-US" dirty="0"/>
          </a:p>
          <a:p>
            <a:pPr marL="178017" indent="-178017">
              <a:spcBef>
                <a:spcPts val="600"/>
              </a:spcBef>
              <a:buFont typeface="Wingdings" panose="05000000000000000000" pitchFamily="2" charset="2"/>
              <a:buChar char="§"/>
            </a:pPr>
            <a:r>
              <a:rPr lang="en-US" dirty="0"/>
              <a:t>Sells Medicare SELECT policies that may require you to use certain providers. If you buy this type of Medigap policy, your premium may be less. </a:t>
            </a:r>
          </a:p>
          <a:p>
            <a:pPr lvl="2">
              <a:spcBef>
                <a:spcPts val="600"/>
              </a:spcBef>
            </a:pPr>
            <a:endParaRPr lang="en-US" dirty="0"/>
          </a:p>
        </p:txBody>
      </p:sp>
      <p:sp>
        <p:nvSpPr>
          <p:cNvPr id="5" name="Slide Image Placeholder 4"/>
          <p:cNvSpPr>
            <a:spLocks noGrp="1" noRot="1" noChangeAspect="1"/>
          </p:cNvSpPr>
          <p:nvPr>
            <p:ph type="sldImg"/>
          </p:nvPr>
        </p:nvSpPr>
        <p:spPr>
          <a:xfrm>
            <a:off x="665163" y="255588"/>
            <a:ext cx="4181475" cy="3136900"/>
          </a:xfrm>
        </p:spPr>
      </p:sp>
    </p:spTree>
    <p:extLst>
      <p:ext uri="{BB962C8B-B14F-4D97-AF65-F5344CB8AC3E}">
        <p14:creationId xmlns:p14="http://schemas.microsoft.com/office/powerpoint/2010/main" val="16668252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63067" y="3639312"/>
            <a:ext cx="5975860" cy="5142739"/>
          </a:xfrm>
          <a:prstGeom prst="rect">
            <a:avLst/>
          </a:prstGeom>
        </p:spPr>
        <p:txBody>
          <a:bodyPr/>
          <a:lstStyle/>
          <a:p>
            <a:r>
              <a:rPr lang="en-US" dirty="0"/>
              <a:t>Usually the best time to buy a Medigap policy is during your Medigap Open Enrollment Period (OEP). It begins when you're 65 or older and enrolled in Part B for the first time. You must also have Medicare Part A to have a Medigap policy. </a:t>
            </a:r>
          </a:p>
          <a:p>
            <a:r>
              <a:rPr lang="en-US" dirty="0"/>
              <a:t>You have a 6-month Medigap OEP, which gives you a guaranteed right to buy a Medigap policy. Some states may have a longer period. Once this period starts, it can’t be delayed or repeated.</a:t>
            </a:r>
          </a:p>
          <a:p>
            <a:r>
              <a:rPr lang="en-US" dirty="0"/>
              <a:t>During your Medigap OEP, companies can’t do the following:</a:t>
            </a:r>
          </a:p>
          <a:p>
            <a:pPr marL="119037" indent="-119037">
              <a:buFont typeface="Wingdings" panose="05000000000000000000" pitchFamily="2" charset="2"/>
              <a:buChar char="§"/>
            </a:pPr>
            <a:r>
              <a:rPr lang="en-US" dirty="0"/>
              <a:t>Refuse to sell you any Medigap policy they offer</a:t>
            </a:r>
          </a:p>
          <a:p>
            <a:pPr marL="119037" indent="-119037">
              <a:buFont typeface="Wingdings" panose="05000000000000000000" pitchFamily="2" charset="2"/>
              <a:buChar char="§"/>
            </a:pPr>
            <a:r>
              <a:rPr lang="en-US" dirty="0"/>
              <a:t>Make you wait for coverage (there can be a waiting period for pre-existing conditions if you don’t have creditable coverage—previous health insurance coverage that can be used to shorten a pre-existing condition waiting period under Medigap policy—before the OEP)</a:t>
            </a:r>
          </a:p>
          <a:p>
            <a:pPr marL="119037" indent="-119037">
              <a:buFont typeface="Wingdings" panose="05000000000000000000" pitchFamily="2" charset="2"/>
              <a:buChar char="§"/>
            </a:pPr>
            <a:r>
              <a:rPr lang="en-US" dirty="0"/>
              <a:t>Charge more because of a past/present health problem</a:t>
            </a:r>
          </a:p>
          <a:p>
            <a:r>
              <a:rPr lang="en-US" dirty="0"/>
              <a:t>You may want to apply for a Medigap policy before your Medigap OEP starts if your current health insurance ends the month you become eligible for Medicare, or you reach 65, to have continuous coverage without any break.</a:t>
            </a:r>
          </a:p>
          <a:p>
            <a:r>
              <a:rPr lang="en-US" dirty="0"/>
              <a:t>You can also buy a Medigap policy whenever a company agrees to sell you one. However, there may be restrictions, like medical underwriting or a waiting period for pre-existing conditions. </a:t>
            </a:r>
          </a:p>
          <a:p>
            <a:r>
              <a:rPr lang="en-US" dirty="0"/>
              <a:t>Medical underwriting is a process used by insurance companies to try to figure out your health status when you're applying for health insurance to determine whether to offer you coverage, at what price, and with what exclusions or limits.</a:t>
            </a:r>
          </a:p>
        </p:txBody>
      </p:sp>
      <p:sp>
        <p:nvSpPr>
          <p:cNvPr id="7" name="Slide Image Placeholder 6"/>
          <p:cNvSpPr>
            <a:spLocks noGrp="1" noRot="1" noChangeAspect="1"/>
          </p:cNvSpPr>
          <p:nvPr>
            <p:ph type="sldImg"/>
          </p:nvPr>
        </p:nvSpPr>
        <p:spPr>
          <a:xfrm>
            <a:off x="663575" y="250825"/>
            <a:ext cx="4184650" cy="3138488"/>
          </a:xfrm>
        </p:spPr>
      </p:sp>
    </p:spTree>
    <p:extLst>
      <p:ext uri="{BB962C8B-B14F-4D97-AF65-F5344CB8AC3E}">
        <p14:creationId xmlns:p14="http://schemas.microsoft.com/office/powerpoint/2010/main" val="2471185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8203" y="3581740"/>
            <a:ext cx="5829174" cy="5050196"/>
          </a:xfrm>
          <a:prstGeom prst="rect">
            <a:avLst/>
          </a:prstGeom>
        </p:spPr>
        <p:txBody>
          <a:bodyPr/>
          <a:lstStyle/>
          <a:p>
            <a:pPr lvl="1" indent="-115863"/>
            <a:r>
              <a:rPr lang="en-US" dirty="0"/>
              <a:t>A Medigap policy only works with Original Medicare; Medigap doesn’t work with MA. </a:t>
            </a:r>
          </a:p>
          <a:p>
            <a:pPr lvl="1" indent="-115863"/>
            <a:r>
              <a:rPr lang="en-US" dirty="0"/>
              <a:t>If you have other coverage that supplements Medicare, like retiree coverage, you might not need Medigap.</a:t>
            </a:r>
          </a:p>
          <a:p>
            <a:pPr lvl="1" indent="-115863"/>
            <a:r>
              <a:rPr lang="en-US" dirty="0"/>
              <a:t>You need to consider whether you can afford Medicare deductibles and copayments and weigh this against how much the monthly Medigap premium costs.</a:t>
            </a:r>
          </a:p>
          <a:p>
            <a:pPr lvl="1"/>
            <a:endParaRPr lang="en-US" dirty="0"/>
          </a:p>
          <a:p>
            <a:endParaRPr lang="en-US" dirty="0"/>
          </a:p>
          <a:p>
            <a:endParaRPr lang="en-US" dirty="0"/>
          </a:p>
        </p:txBody>
      </p:sp>
      <p:sp>
        <p:nvSpPr>
          <p:cNvPr id="7" name="Slide Image Placeholder 6"/>
          <p:cNvSpPr>
            <a:spLocks noGrp="1" noRot="1" noChangeAspect="1"/>
          </p:cNvSpPr>
          <p:nvPr>
            <p:ph type="sldImg"/>
          </p:nvPr>
        </p:nvSpPr>
        <p:spPr>
          <a:xfrm>
            <a:off x="666750" y="255588"/>
            <a:ext cx="4184650" cy="3138487"/>
          </a:xfrm>
        </p:spPr>
      </p:sp>
    </p:spTree>
    <p:extLst>
      <p:ext uri="{BB962C8B-B14F-4D97-AF65-F5344CB8AC3E}">
        <p14:creationId xmlns:p14="http://schemas.microsoft.com/office/powerpoint/2010/main" val="715057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2625"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pPr>
              <a:spcBef>
                <a:spcPts val="600"/>
              </a:spcBef>
              <a:defRPr/>
            </a:pPr>
            <a:r>
              <a:rPr lang="en-US" dirty="0"/>
              <a:t>CMS</a:t>
            </a:r>
          </a:p>
          <a:p>
            <a:pPr marL="231930" indent="-231930">
              <a:spcBef>
                <a:spcPts val="600"/>
              </a:spcBef>
              <a:buFont typeface="Wingdings" panose="05000000000000000000" pitchFamily="2" charset="2"/>
              <a:buChar char="§"/>
              <a:defRPr/>
            </a:pPr>
            <a:r>
              <a:rPr lang="en-US" dirty="0"/>
              <a:t>Oversees and administers the Medicare Program and the Health</a:t>
            </a:r>
            <a:r>
              <a:rPr lang="en-US" baseline="0" dirty="0"/>
              <a:t> Insurance </a:t>
            </a:r>
            <a:r>
              <a:rPr lang="en-US" dirty="0"/>
              <a:t>Marketplace.</a:t>
            </a:r>
          </a:p>
          <a:p>
            <a:pPr marL="231930" indent="-231930">
              <a:spcBef>
                <a:spcPts val="600"/>
              </a:spcBef>
              <a:buFont typeface="Wingdings" panose="05000000000000000000" pitchFamily="2" charset="2"/>
              <a:buChar char="§"/>
              <a:defRPr/>
            </a:pPr>
            <a:r>
              <a:rPr lang="en-US" dirty="0"/>
              <a:t>Works with the states to administer Medicaid, the Children's Health Insurance Program (CHIP), and State-Partnership Marketplaces.</a:t>
            </a:r>
          </a:p>
          <a:p>
            <a:pPr marL="231930" indent="-231930">
              <a:spcBef>
                <a:spcPts val="600"/>
              </a:spcBef>
              <a:buFont typeface="Wingdings" panose="05000000000000000000" pitchFamily="2" charset="2"/>
              <a:buChar char="§"/>
              <a:defRPr/>
            </a:pPr>
            <a:r>
              <a:rPr lang="en-US" dirty="0"/>
              <a:t>Maintains and monitors quality standards to assure quality health care through accountability and public disclosure.</a:t>
            </a:r>
          </a:p>
          <a:p>
            <a:pPr marL="231930" indent="-231930">
              <a:spcBef>
                <a:spcPts val="600"/>
              </a:spcBef>
              <a:buFont typeface="Wingdings" panose="05000000000000000000" pitchFamily="2" charset="2"/>
              <a:buChar char="§"/>
              <a:defRPr/>
            </a:pPr>
            <a:r>
              <a:rPr lang="en-US" dirty="0"/>
              <a:t>Fights fraud and abuse. </a:t>
            </a:r>
          </a:p>
          <a:p>
            <a:pPr marL="231930" indent="-231930">
              <a:spcBef>
                <a:spcPts val="600"/>
              </a:spcBef>
              <a:buFont typeface="Wingdings" panose="05000000000000000000" pitchFamily="2" charset="2"/>
              <a:buChar char="§"/>
              <a:defRPr/>
            </a:pPr>
            <a:r>
              <a:rPr lang="en-US" dirty="0"/>
              <a:t>Explores, tests, and, if worthwhile, implements quality-improvement or cost-saving measures through awarding grants and funding or leading studies, demonstrations, and pilots. Maintains and shares its research, data, and findings.</a:t>
            </a:r>
          </a:p>
          <a:p>
            <a:pPr marL="231930" indent="-231930">
              <a:buFont typeface="Wingdings" panose="05000000000000000000" pitchFamily="2" charset="2"/>
              <a:buChar char="§"/>
              <a:defRPr/>
            </a:pPr>
            <a:r>
              <a:rPr lang="en-US" dirty="0"/>
              <a:t>CMS and its contractors process over 1 billion Medicare claims annually.</a:t>
            </a:r>
          </a:p>
          <a:p>
            <a:pPr>
              <a:spcBef>
                <a:spcPts val="600"/>
              </a:spcBef>
              <a:defRPr/>
            </a:pPr>
            <a:endParaRPr lang="en-US" dirty="0"/>
          </a:p>
          <a:p>
            <a:endParaRPr lang="en-US" dirty="0"/>
          </a:p>
        </p:txBody>
      </p:sp>
    </p:spTree>
    <p:extLst>
      <p:ext uri="{BB962C8B-B14F-4D97-AF65-F5344CB8AC3E}">
        <p14:creationId xmlns:p14="http://schemas.microsoft.com/office/powerpoint/2010/main" val="61289702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39" y="3618317"/>
            <a:ext cx="5744005" cy="4436533"/>
          </a:xfrm>
          <a:prstGeom prst="rect">
            <a:avLst/>
          </a:prstGeom>
        </p:spPr>
        <p:txBody>
          <a:bodyPr>
            <a:normAutofit lnSpcReduction="10000"/>
          </a:bodyPr>
          <a:lstStyle/>
          <a:p>
            <a:r>
              <a:rPr lang="en-US" dirty="0"/>
              <a:t>To buy a Medigap policy, follow these steps:</a:t>
            </a:r>
          </a:p>
          <a:p>
            <a:pPr marL="119037" indent="-119037">
              <a:buFont typeface="Wingdings" panose="05000000000000000000" pitchFamily="2" charset="2"/>
              <a:buChar char="§"/>
            </a:pPr>
            <a:r>
              <a:rPr lang="en-US" dirty="0"/>
              <a:t>Decide which Medigap plan (A–N) has the benefits you need. You can use the Medigap comparison tool on </a:t>
            </a:r>
            <a:r>
              <a:rPr lang="en-US" u="sng" dirty="0">
                <a:solidFill>
                  <a:prstClr val="black"/>
                </a:solidFill>
                <a:hlinkClick r:id="rId3"/>
              </a:rPr>
              <a:t>Medicare.gov/find-a-plan</a:t>
            </a:r>
            <a:r>
              <a:rPr lang="en-US" dirty="0">
                <a:solidFill>
                  <a:prstClr val="black"/>
                </a:solidFill>
              </a:rPr>
              <a:t> to compare your plans, or call 1-800-MEDICARE (1-800-633-4227); TTY: 1-877-486-2048.</a:t>
            </a:r>
            <a:endParaRPr lang="en-US" dirty="0"/>
          </a:p>
          <a:p>
            <a:pPr marL="119037" indent="-119037">
              <a:buFont typeface="Wingdings" panose="05000000000000000000" pitchFamily="2" charset="2"/>
              <a:buChar char="§"/>
            </a:pPr>
            <a:r>
              <a:rPr lang="en-US" dirty="0"/>
              <a:t>Find out which insurance companies sell Medigap policies in your state by contacting your State Health Insurance Assistance Program (SHIP) at </a:t>
            </a:r>
            <a:r>
              <a:rPr lang="en-US" u="sng" dirty="0">
                <a:solidFill>
                  <a:prstClr val="black"/>
                </a:solidFill>
                <a:hlinkClick r:id="rId4"/>
              </a:rPr>
              <a:t>shiptacenter.org</a:t>
            </a:r>
            <a:r>
              <a:rPr lang="en-US" dirty="0">
                <a:solidFill>
                  <a:prstClr val="black"/>
                </a:solidFill>
              </a:rPr>
              <a:t>, or you can contact</a:t>
            </a:r>
            <a:r>
              <a:rPr lang="en-US" dirty="0"/>
              <a:t> your State Insurance Department at </a:t>
            </a:r>
            <a:r>
              <a:rPr lang="en-US" dirty="0">
                <a:hlinkClick r:id="rId5"/>
              </a:rPr>
              <a:t>Medicare.gov/Contacts/#resources/sids</a:t>
            </a:r>
            <a:r>
              <a:rPr lang="en-US" dirty="0"/>
              <a:t>, or visit </a:t>
            </a:r>
            <a:r>
              <a:rPr lang="en-US" u="sng" dirty="0">
                <a:hlinkClick r:id="rId3"/>
              </a:rPr>
              <a:t>Medicare.gov/find-a-plan</a:t>
            </a:r>
            <a:r>
              <a:rPr lang="en-US" dirty="0"/>
              <a:t>.</a:t>
            </a:r>
          </a:p>
          <a:p>
            <a:pPr marL="119037" indent="-119037">
              <a:buFont typeface="Wingdings" panose="05000000000000000000" pitchFamily="2" charset="2"/>
              <a:buChar char="§"/>
            </a:pPr>
            <a:r>
              <a:rPr lang="en-US" dirty="0"/>
              <a:t>Federal Medigap protections aren’t offered for people with Medicare due to a disability, so contact your State Insurance Department to determine if your state extends protections to people under 65.</a:t>
            </a:r>
          </a:p>
          <a:p>
            <a:pPr marL="119037" indent="-119037">
              <a:buFont typeface="Wingdings" panose="05000000000000000000" pitchFamily="2" charset="2"/>
              <a:buChar char="§"/>
            </a:pPr>
            <a:r>
              <a:rPr lang="en-US" dirty="0"/>
              <a:t>Call the insurance companies and shop around for the best plan at a price you can afford. </a:t>
            </a:r>
          </a:p>
          <a:p>
            <a:pPr marL="119037" indent="-119037">
              <a:buFont typeface="Wingdings" panose="05000000000000000000" pitchFamily="2" charset="2"/>
              <a:buChar char="§"/>
            </a:pPr>
            <a:r>
              <a:rPr lang="en-US" dirty="0"/>
              <a:t>Buy the Medigap policy. Once you choose the insurance company and the Medigap plan, apply for the policy. The insurance company must give you a clearly worded summary of your Medigap policy when you apply. </a:t>
            </a:r>
          </a:p>
          <a:p>
            <a:r>
              <a:rPr lang="en-US" dirty="0"/>
              <a:t>For more information:</a:t>
            </a:r>
          </a:p>
          <a:p>
            <a:pPr marL="117475" indent="-112713">
              <a:buFont typeface="Wingdings" panose="05000000000000000000" pitchFamily="2" charset="2"/>
              <a:buChar char="§"/>
            </a:pPr>
            <a:r>
              <a:rPr lang="en-US" dirty="0"/>
              <a:t>View the booklet “Choosing a Medigap Policy: A Guide to Health Insurance for People with Medicare” at </a:t>
            </a:r>
            <a:r>
              <a:rPr lang="en-US" dirty="0">
                <a:hlinkClick r:id="rId6"/>
              </a:rPr>
              <a:t>Medicare.gov/Pubs/pdf/02110-Medicare-Medigap-guide.pdf</a:t>
            </a:r>
            <a:r>
              <a:rPr lang="en-US" dirty="0"/>
              <a:t>.</a:t>
            </a:r>
          </a:p>
          <a:p>
            <a:pPr marL="117475" indent="-112713">
              <a:buFont typeface="Wingdings" panose="05000000000000000000" pitchFamily="2" charset="2"/>
              <a:buChar char="§"/>
            </a:pPr>
            <a:r>
              <a:rPr lang="en-US" dirty="0"/>
              <a:t>Call your State Insurance Department. Visit </a:t>
            </a:r>
            <a:r>
              <a:rPr lang="en-US" u="sng" dirty="0">
                <a:hlinkClick r:id="rId7"/>
              </a:rPr>
              <a:t>Medicare.gov/contacts</a:t>
            </a:r>
            <a:r>
              <a:rPr lang="en-US" dirty="0"/>
              <a:t>, or call 1‑800‑MEDICARE (1-800-633-4227); TTY 1-877-486-2048, to get the phone number. </a:t>
            </a:r>
          </a:p>
          <a:p>
            <a:endParaRPr lang="en-US" dirty="0"/>
          </a:p>
        </p:txBody>
      </p:sp>
      <p:sp>
        <p:nvSpPr>
          <p:cNvPr id="7" name="Slide Image Placeholder 6"/>
          <p:cNvSpPr>
            <a:spLocks noGrp="1" noRot="1" noChangeAspect="1"/>
          </p:cNvSpPr>
          <p:nvPr>
            <p:ph type="sldImg"/>
          </p:nvPr>
        </p:nvSpPr>
        <p:spPr>
          <a:xfrm>
            <a:off x="682625" y="265113"/>
            <a:ext cx="4184650" cy="3138487"/>
          </a:xfrm>
        </p:spPr>
      </p:sp>
    </p:spTree>
    <p:extLst>
      <p:ext uri="{BB962C8B-B14F-4D97-AF65-F5344CB8AC3E}">
        <p14:creationId xmlns:p14="http://schemas.microsoft.com/office/powerpoint/2010/main" val="29219509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516467" y="3568224"/>
            <a:ext cx="6046036" cy="4754721"/>
          </a:xfrm>
          <a:prstGeom prst="rect">
            <a:avLst/>
          </a:prstGeom>
        </p:spPr>
        <p:txBody>
          <a:bodyPr/>
          <a:lstStyle/>
          <a:p>
            <a:pPr>
              <a:spcBef>
                <a:spcPts val="611"/>
              </a:spcBef>
            </a:pPr>
            <a:r>
              <a:rPr lang="en-US" dirty="0"/>
              <a:t>The Medicare Access and CHIP Reauthorization Act of 2015 (MACRA) is bipartisan legislation signed into law on April 16, 2015. It changed who’s eligible to purchase a Medigap policy that provides coverage of the Part B deductible. </a:t>
            </a:r>
          </a:p>
          <a:p>
            <a:pPr>
              <a:spcBef>
                <a:spcPts val="611"/>
              </a:spcBef>
            </a:pPr>
            <a:r>
              <a:rPr lang="en-US" dirty="0"/>
              <a:t>Starting January 1, 2020, Medigap plans sold to new people with Medicare won’t be allowed to cover the Part B deductible. Because of this, Plans C and F won’t be available to people who are newly eligible for Medicare on or after January 1, 2020. If you already have either of these 2 plans (or the high-deductible version of Plan F), or are covered by one of these plans before January 1, 2020, you’ll be able to keep your plan. If you were eligible for Medicare before January 1, 2020, but not yet enrolled, you may be able to buy one of these plans. </a:t>
            </a:r>
          </a:p>
          <a:p>
            <a:pPr marL="119063" indent="-119063">
              <a:spcBef>
                <a:spcPts val="611"/>
              </a:spcBef>
              <a:buFont typeface="Wingdings" panose="05000000000000000000" pitchFamily="2" charset="2"/>
              <a:buChar char="§"/>
            </a:pPr>
            <a:r>
              <a:rPr lang="en-US" dirty="0"/>
              <a:t>A person who isn’t a “newly eligible Medicare beneficiary” on January 1, 2020, or later can apply to buy Plan C or F and the insurance</a:t>
            </a:r>
            <a:r>
              <a:rPr lang="en-US" baseline="0" dirty="0"/>
              <a:t> company</a:t>
            </a:r>
            <a:r>
              <a:rPr lang="en-US" dirty="0"/>
              <a:t> is allowed to sell the policy by MACRA. The insurance</a:t>
            </a:r>
            <a:r>
              <a:rPr lang="en-US" baseline="0" dirty="0"/>
              <a:t> company</a:t>
            </a:r>
            <a:r>
              <a:rPr lang="en-US" dirty="0"/>
              <a:t> isn't required to sell the policy because a guaranteed issue right isn’t active.</a:t>
            </a:r>
          </a:p>
          <a:p>
            <a:pPr marL="119063" indent="-119063">
              <a:spcBef>
                <a:spcPts val="611"/>
              </a:spcBef>
              <a:buFont typeface="Wingdings" panose="05000000000000000000" pitchFamily="2" charset="2"/>
              <a:buChar char="§"/>
            </a:pPr>
            <a:r>
              <a:rPr lang="en-US" dirty="0"/>
              <a:t>Insurance</a:t>
            </a:r>
            <a:r>
              <a:rPr lang="en-US" baseline="0" dirty="0"/>
              <a:t> companie</a:t>
            </a:r>
            <a:r>
              <a:rPr lang="en-US" dirty="0"/>
              <a:t>s can sell a Plan C or F to a person who gets retroactive Medicare premium-free Part A before January 1, 2020.</a:t>
            </a:r>
          </a:p>
          <a:p>
            <a:pPr marL="119063" indent="-119063">
              <a:spcBef>
                <a:spcPts val="611"/>
              </a:spcBef>
              <a:buFont typeface="Wingdings" panose="05000000000000000000" pitchFamily="2" charset="2"/>
              <a:buChar char="§"/>
            </a:pPr>
            <a:r>
              <a:rPr lang="en-US" dirty="0"/>
              <a:t>Plans C and F will remain active for people who already had them.</a:t>
            </a:r>
          </a:p>
          <a:p>
            <a:pPr marL="119063" indent="-119063">
              <a:spcBef>
                <a:spcPts val="611"/>
              </a:spcBef>
              <a:buFont typeface="Wingdings" panose="05000000000000000000" pitchFamily="2" charset="2"/>
              <a:buChar char="§"/>
            </a:pPr>
            <a:r>
              <a:rPr lang="en-US" dirty="0"/>
              <a:t>Plans C and F are guaranteed renewable unless the premiums aren’t paid.</a:t>
            </a:r>
          </a:p>
          <a:p>
            <a:pPr marL="119063" indent="-119063">
              <a:spcBef>
                <a:spcPts val="611"/>
              </a:spcBef>
              <a:buFont typeface="Wingdings" panose="05000000000000000000" pitchFamily="2" charset="2"/>
              <a:buChar char="§"/>
            </a:pPr>
            <a:r>
              <a:rPr lang="en-US" dirty="0"/>
              <a:t>There is no federal guaranteed issue right to transfer from Plans C or F to other plan types.</a:t>
            </a:r>
          </a:p>
          <a:p>
            <a:pPr marL="119063" indent="-119063">
              <a:spcBef>
                <a:spcPts val="611"/>
              </a:spcBef>
              <a:buFont typeface="Wingdings" panose="05000000000000000000" pitchFamily="2" charset="2"/>
              <a:buChar char="§"/>
            </a:pPr>
            <a:r>
              <a:rPr lang="en-US" dirty="0"/>
              <a:t>Check with your state to see if it has more generous rules.</a:t>
            </a:r>
          </a:p>
          <a:p>
            <a:pPr>
              <a:spcBef>
                <a:spcPts val="611"/>
              </a:spcBef>
            </a:pPr>
            <a:endParaRPr lang="en-US" dirty="0"/>
          </a:p>
        </p:txBody>
      </p:sp>
    </p:spTree>
    <p:extLst>
      <p:ext uri="{BB962C8B-B14F-4D97-AF65-F5344CB8AC3E}">
        <p14:creationId xmlns:p14="http://schemas.microsoft.com/office/powerpoint/2010/main" val="24271358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82625" y="265113"/>
            <a:ext cx="4181475" cy="3136900"/>
          </a:xfrm>
        </p:spPr>
      </p:sp>
      <p:sp>
        <p:nvSpPr>
          <p:cNvPr id="7" name="Notes Placeholder 6"/>
          <p:cNvSpPr>
            <a:spLocks noGrp="1"/>
          </p:cNvSpPr>
          <p:nvPr>
            <p:ph type="body" idx="1"/>
          </p:nvPr>
        </p:nvSpPr>
        <p:spPr>
          <a:xfrm>
            <a:off x="701040" y="3581740"/>
            <a:ext cx="6053327" cy="5050196"/>
          </a:xfrm>
          <a:prstGeom prst="rect">
            <a:avLst/>
          </a:prstGeom>
        </p:spPr>
        <p:txBody>
          <a:bodyPr/>
          <a:lstStyle/>
          <a:p>
            <a:r>
              <a:rPr lang="en-US" b="1" dirty="0"/>
              <a:t>Check Your Knowledge―Question 4</a:t>
            </a:r>
          </a:p>
          <a:p>
            <a:r>
              <a:rPr lang="en-US" dirty="0"/>
              <a:t>Medigap policies may help pay for Part D prescription drug plan copayments.</a:t>
            </a:r>
          </a:p>
          <a:p>
            <a:pPr marL="231961" indent="-231961">
              <a:buFont typeface="+mj-lt"/>
              <a:buAutoNum type="alphaLcPeriod"/>
            </a:pPr>
            <a:r>
              <a:rPr lang="en-US" dirty="0"/>
              <a:t>True</a:t>
            </a:r>
          </a:p>
          <a:p>
            <a:pPr marL="231961" indent="-231961">
              <a:buFont typeface="+mj-lt"/>
              <a:buAutoNum type="alphaLcPeriod"/>
            </a:pPr>
            <a:r>
              <a:rPr lang="en-US" dirty="0"/>
              <a:t>False</a:t>
            </a:r>
          </a:p>
          <a:p>
            <a:r>
              <a:rPr lang="en-US" b="1" dirty="0"/>
              <a:t>ANSWER: b. False</a:t>
            </a:r>
            <a:r>
              <a:rPr lang="en-US" dirty="0"/>
              <a:t>. Medigap policies cover gaps in Original Medicare coverage, like deductibles, coinsurance, and copayments for Medicare-covered services.</a:t>
            </a:r>
          </a:p>
        </p:txBody>
      </p:sp>
    </p:spTree>
    <p:extLst>
      <p:ext uri="{BB962C8B-B14F-4D97-AF65-F5344CB8AC3E}">
        <p14:creationId xmlns:p14="http://schemas.microsoft.com/office/powerpoint/2010/main" val="325468485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lstStyle/>
          <a:p>
            <a:pPr fontAlgn="base"/>
            <a:r>
              <a:rPr lang="en-US" dirty="0"/>
              <a:t>Medicare Part D is Medicare prescription drug coverage. It’s an optional benefit available to all people with Medicare. If you choose Original Medicare and you want prescription drug coverage, you must choose and join a Medicare Prescription Drug Plan (PDP). You usually pay a monthly premium.</a:t>
            </a:r>
          </a:p>
          <a:p>
            <a:pPr fontAlgn="base"/>
            <a:r>
              <a:rPr lang="en-US" dirty="0"/>
              <a:t>These plans are run by private companies that contract with Medicare.</a:t>
            </a:r>
          </a:p>
          <a:p>
            <a:r>
              <a:rPr lang="en-US" dirty="0"/>
              <a:t>Part D coverage is provided through Medicare PDPs and Medicare Advantage (MA) Plans with Medicare prescription drug coverage (MA-PDs). </a:t>
            </a:r>
          </a:p>
          <a:p>
            <a:r>
              <a:rPr lang="en-US" dirty="0"/>
              <a:t>There are some other types of Medicare health plans that provide health care coverage that aren't MA Plans, but are still part of Medicare, like Medicare Cost Plans and Programs of All-inclusive Care for the Elderly (PACE). Some of these plans provide Medicare Part A and Part B coverage, while others provide Part B coverage only. Some also provide Part D coverage. These plans have some of the same rules as MA Plans, as you’ll see later in this presentation. However, each type of plan has special rules and exceptions, so you should contact any plans you're interested in to get more details.</a:t>
            </a:r>
          </a:p>
          <a:p>
            <a:r>
              <a:rPr lang="en-US" dirty="0"/>
              <a:t>For help choosing a Part D plan, contact your local State Health Insurance Assistance Program (SHIP). To find the contact information for your local SHIP, visit </a:t>
            </a:r>
            <a:r>
              <a:rPr lang="en-US" dirty="0">
                <a:hlinkClick r:id="rId3"/>
              </a:rPr>
              <a:t>shiptacenter.org</a:t>
            </a:r>
            <a:r>
              <a:rPr lang="en-US" dirty="0"/>
              <a:t>. </a:t>
            </a:r>
          </a:p>
        </p:txBody>
      </p:sp>
      <p:sp>
        <p:nvSpPr>
          <p:cNvPr id="7" name="Slide Image Placeholder 6"/>
          <p:cNvSpPr>
            <a:spLocks noGrp="1" noRot="1" noChangeAspect="1"/>
          </p:cNvSpPr>
          <p:nvPr>
            <p:ph type="sldImg"/>
          </p:nvPr>
        </p:nvSpPr>
        <p:spPr>
          <a:xfrm>
            <a:off x="673100" y="260350"/>
            <a:ext cx="4184650" cy="3138488"/>
          </a:xfrm>
        </p:spPr>
      </p:sp>
    </p:spTree>
    <p:extLst>
      <p:ext uri="{BB962C8B-B14F-4D97-AF65-F5344CB8AC3E}">
        <p14:creationId xmlns:p14="http://schemas.microsoft.com/office/powerpoint/2010/main" val="4010161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4" name="Rectangle 3"/>
          <p:cNvSpPr txBox="1">
            <a:spLocks noChangeArrowheads="1"/>
          </p:cNvSpPr>
          <p:nvPr/>
        </p:nvSpPr>
        <p:spPr>
          <a:xfrm>
            <a:off x="528198" y="3574007"/>
            <a:ext cx="6119345" cy="4594176"/>
          </a:xfrm>
          <a:prstGeom prst="rect">
            <a:avLst/>
          </a:prstGeom>
        </p:spPr>
        <p:txBody>
          <a:bodyPr vert="horz" lIns="91440" tIns="45720" rIns="91440" bIns="45720" rtlCol="0"/>
          <a:lstStyle>
            <a:lvl1pPr marL="0" marR="0" indent="0" algn="l" defTabSz="914400" rtl="0" eaLnBrk="1" fontAlgn="auto" latinLnBrk="0" hangingPunct="1">
              <a:lnSpc>
                <a:spcPct val="100000"/>
              </a:lnSpc>
              <a:spcBef>
                <a:spcPts val="600"/>
              </a:spcBef>
              <a:spcAft>
                <a:spcPts val="0"/>
              </a:spcAft>
              <a:buClrTx/>
              <a:buSzTx/>
              <a:buFontTx/>
              <a:buNone/>
              <a:tabLst/>
              <a:defRPr sz="1200" kern="1200">
                <a:solidFill>
                  <a:schemeClr val="tx1"/>
                </a:solidFill>
                <a:latin typeface="+mn-lt"/>
                <a:ea typeface="+mn-ea"/>
                <a:cs typeface="+mn-cs"/>
              </a:defRPr>
            </a:lvl1pPr>
            <a:lvl2pPr marL="117475" marR="0" indent="-117475"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tab pos="117475" algn="l"/>
              </a:tabLst>
              <a:defRPr sz="1200" kern="1200">
                <a:solidFill>
                  <a:schemeClr val="tx1"/>
                </a:solidFill>
                <a:latin typeface="+mn-lt"/>
                <a:ea typeface="+mn-ea"/>
                <a:cs typeface="+mn-cs"/>
              </a:defRPr>
            </a:lvl2pPr>
            <a:lvl3pPr marL="287338" marR="0" indent="-1174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sz="1200" kern="1200">
                <a:solidFill>
                  <a:schemeClr val="tx1"/>
                </a:solidFill>
                <a:latin typeface="+mn-lt"/>
                <a:ea typeface="+mn-ea"/>
                <a:cs typeface="+mn-cs"/>
              </a:defRPr>
            </a:lvl3pPr>
            <a:lvl4pPr marL="1371600" algn="l" defTabSz="914400" rtl="0" eaLnBrk="1" latinLnBrk="0" hangingPunct="1">
              <a:spcBef>
                <a:spcPts val="600"/>
              </a:spcBef>
              <a:defRPr sz="1200" kern="1200">
                <a:solidFill>
                  <a:schemeClr val="tx1"/>
                </a:solidFill>
                <a:latin typeface="+mn-lt"/>
                <a:ea typeface="+mn-ea"/>
                <a:cs typeface="+mn-cs"/>
              </a:defRPr>
            </a:lvl4pPr>
            <a:lvl5pPr marL="1828800" algn="l" defTabSz="914400" rtl="0" eaLnBrk="1" latinLnBrk="0" hangingPunct="1">
              <a:spcBef>
                <a:spcPts val="600"/>
              </a:spcBef>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100" dirty="0"/>
              <a:t>Your costs for prescription drug coverage will depend on the plan you choose and some other factors, like which drugs you use, whether you go to a pharmacy in your plan’s network, and whether you get Extra Help paying for your drug costs. We discuss Extra Help in more detail in Lesson 9. </a:t>
            </a:r>
          </a:p>
          <a:p>
            <a:r>
              <a:rPr lang="en-US" sz="1100" dirty="0"/>
              <a:t>Most people will pay a monthly premium for Medicare prescription drug coverage. You’ll also pay a share of your prescription costs, including a deductible (if applicable), copayments, and/or coinsurance. </a:t>
            </a:r>
          </a:p>
          <a:p>
            <a:r>
              <a:rPr lang="en-US" sz="1100" dirty="0"/>
              <a:t>You can choose how you want to be billed when you enroll in the plan. One option is to have your premium deducted from your monthly Social Security or Railroad Retirement Board (RRB) payment. Contact your plan (not Social Security or RRB). Your first deduction will usually take 3 months to start, and 3 months of premiums will likely be deducted at once. After that, only one premium will be deducted each month. </a:t>
            </a:r>
          </a:p>
          <a:p>
            <a:r>
              <a:rPr lang="en-US" sz="1100" dirty="0"/>
              <a:t>If you switch plans, you may see a delay in premiums being withheld. If you want to stop premium deductions and get billed directly, contact your drug plan. For additional information, visit </a:t>
            </a:r>
            <a:r>
              <a:rPr lang="en-US" sz="1100" dirty="0">
                <a:hlinkClick r:id="rId3"/>
              </a:rPr>
              <a:t>Medicare.gov/pubs/pdf/11400-Withholding-Medicare-Drug-Premium.pdf</a:t>
            </a:r>
            <a:r>
              <a:rPr lang="en-US" sz="1100" dirty="0"/>
              <a:t>.</a:t>
            </a:r>
          </a:p>
          <a:p>
            <a:pPr marL="0" lvl="1" indent="0">
              <a:buFont typeface="Wingdings" panose="05000000000000000000" pitchFamily="2" charset="2"/>
              <a:buNone/>
            </a:pPr>
            <a:r>
              <a:rPr lang="en-US" sz="1100" dirty="0"/>
              <a:t>In 2019, once you and your plan have spent $3,820 for covered drugs, you’re in the coverage gap (also called the “donut hole”). The coverage gap is a temporary limit on what the drug plan will cover for drugs. You leave the coverage gap once you and your plan have spent $5,100 and you automatically get catastrophic coverage. </a:t>
            </a:r>
          </a:p>
        </p:txBody>
      </p:sp>
    </p:spTree>
    <p:extLst>
      <p:ext uri="{BB962C8B-B14F-4D97-AF65-F5344CB8AC3E}">
        <p14:creationId xmlns:p14="http://schemas.microsoft.com/office/powerpoint/2010/main" val="3709689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1675" y="284163"/>
            <a:ext cx="4156075" cy="3117850"/>
          </a:xfrm>
        </p:spPr>
      </p:sp>
      <p:sp>
        <p:nvSpPr>
          <p:cNvPr id="3" name="Notes Placeholder 2"/>
          <p:cNvSpPr>
            <a:spLocks noGrp="1"/>
          </p:cNvSpPr>
          <p:nvPr>
            <p:ph type="body" idx="1"/>
          </p:nvPr>
        </p:nvSpPr>
        <p:spPr>
          <a:xfrm>
            <a:off x="701041" y="3566160"/>
            <a:ext cx="5786845" cy="5258863"/>
          </a:xfrm>
          <a:prstGeom prst="rect">
            <a:avLst/>
          </a:prstGeom>
        </p:spPr>
        <p:txBody>
          <a:bodyPr/>
          <a:lstStyle/>
          <a:p>
            <a:pPr>
              <a:defRPr/>
            </a:pPr>
            <a:r>
              <a:rPr lang="en-US" dirty="0"/>
              <a:t>In 2019, you pay only your plan premium if your yearly income in 2017 was $85,000 or less for an individual, or $170,000 or less for a married couple.</a:t>
            </a:r>
          </a:p>
          <a:p>
            <a:pPr>
              <a:defRPr/>
            </a:pPr>
            <a:r>
              <a:rPr lang="en-US" dirty="0"/>
              <a:t>For 2019, if you reported a modified adjusted gross income (MAGI) of more than $85,000 (individuals) or $170,000 (married individuals filing jointly) on your 2017 IRS tax return (the most recent tax return information provided to Social Security by the Internal Revenue Service (IRS)), you’ll have to pay the Part D Income Related Monthly Adjustment Amount (IRMAA) in addition to your monthly Medicare drug plan premium (YPP). </a:t>
            </a:r>
          </a:p>
          <a:p>
            <a:pPr>
              <a:defRPr/>
            </a:pPr>
            <a:r>
              <a:rPr lang="en-US" dirty="0"/>
              <a:t>It’s important to note that in 2018, the last income level for filing as an individual tax return was above $160,000, and filing a joint tax return was above $320,000. For 2019, an additional income level was added and the requirements changed for those who are married or separated and file separate tax returns. </a:t>
            </a:r>
          </a:p>
          <a:p>
            <a:pPr marL="119037" indent="-119037">
              <a:buFont typeface="Wingdings" panose="05000000000000000000" pitchFamily="2" charset="2"/>
              <a:buChar char="§"/>
            </a:pPr>
            <a:r>
              <a:rPr lang="en-US" dirty="0"/>
              <a:t>Above $160,000 and less than $500,000, and file an individual tax return, file a joint tax return with an income above $320,000 and less than $750,000, you pay YPP and IRMAA of $70.90 per month.</a:t>
            </a:r>
          </a:p>
          <a:p>
            <a:pPr marL="119037" indent="-119037">
              <a:buFont typeface="Wingdings" panose="05000000000000000000" pitchFamily="2" charset="2"/>
              <a:buChar char="§"/>
            </a:pPr>
            <a:r>
              <a:rPr lang="en-US" dirty="0"/>
              <a:t>$500,000 or above, and file an individual tax return, file a joint tax return with an income above $750,000, you pay YPP and IRMAA of $77.40 per month.</a:t>
            </a:r>
          </a:p>
          <a:p>
            <a:pPr>
              <a:defRPr/>
            </a:pPr>
            <a:r>
              <a:rPr lang="en-US" dirty="0"/>
              <a:t>Social Security makes IRMAA determinations. If you disagree, or if your income changes for certain reasons, like divorce or retirement, you may be able to reduce your IRMAA. Visit </a:t>
            </a:r>
            <a:r>
              <a:rPr lang="en-US" sz="1200" u="sng" kern="1200" dirty="0">
                <a:solidFill>
                  <a:schemeClr val="tx1"/>
                </a:solidFill>
                <a:effectLst/>
                <a:latin typeface="+mn-lt"/>
                <a:ea typeface="+mn-ea"/>
                <a:cs typeface="+mn-cs"/>
                <a:hlinkClick r:id="rId3"/>
              </a:rPr>
              <a:t>https://www.ssa.gov/forms/</a:t>
            </a:r>
            <a:r>
              <a:rPr lang="en-US" dirty="0"/>
              <a:t> to view and print a copy of the “Medicare Income Related Monthly Adjustment Amount–Life-Changing Event form.”</a:t>
            </a:r>
          </a:p>
        </p:txBody>
      </p:sp>
    </p:spTree>
    <p:extLst>
      <p:ext uri="{BB962C8B-B14F-4D97-AF65-F5344CB8AC3E}">
        <p14:creationId xmlns:p14="http://schemas.microsoft.com/office/powerpoint/2010/main" val="32311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4778" y="3675888"/>
            <a:ext cx="5941079" cy="4915662"/>
          </a:xfrm>
          <a:prstGeom prst="rect">
            <a:avLst/>
          </a:prstGeom>
        </p:spPr>
        <p:txBody>
          <a:bodyPr>
            <a:normAutofit fontScale="77500" lnSpcReduction="20000"/>
          </a:bodyPr>
          <a:lstStyle/>
          <a:p>
            <a:pPr>
              <a:lnSpc>
                <a:spcPct val="120000"/>
              </a:lnSpc>
            </a:pPr>
            <a:r>
              <a:rPr lang="en-US" dirty="0"/>
              <a:t>Medicare contracts with private insurance companies that offer prescription drug plans to people with Medicare. Everyone with Medicare can get Medicare prescription drug coverage by enrolling in a Medicare drug plan. You may pay a penalty if you join later. You may get this coverage from an MA Plan (with prescription drug coverage), but to join an MA Plan you must have Part A and Part B.</a:t>
            </a:r>
          </a:p>
          <a:p>
            <a:pPr>
              <a:lnSpc>
                <a:spcPct val="120000"/>
              </a:lnSpc>
            </a:pPr>
            <a:r>
              <a:rPr lang="en-US" dirty="0"/>
              <a:t>Each plan has a formulary, or list of covered drugs. The formulary for each plan must include a range of drugs in the most commonly prescribed categories. This ensures that people with different medical conditions can get the treatment they need. All Medicare drug plans generally must cover at least 2 drugs in each category of drugs, but plans can choose which specific drugs are covered in each category. </a:t>
            </a:r>
          </a:p>
          <a:p>
            <a:pPr>
              <a:lnSpc>
                <a:spcPct val="120000"/>
              </a:lnSpc>
              <a:defRPr/>
            </a:pPr>
            <a:r>
              <a:rPr lang="en-US" dirty="0"/>
              <a:t>Medicare drug plans must cover all drugs in 6 protected categories to treat certain conditions: </a:t>
            </a:r>
          </a:p>
          <a:p>
            <a:pPr marL="174625" lvl="1" indent="-174625">
              <a:lnSpc>
                <a:spcPct val="120000"/>
              </a:lnSpc>
              <a:buFont typeface="+mj-lt"/>
              <a:buAutoNum type="arabicPeriod"/>
              <a:tabLst/>
            </a:pPr>
            <a:r>
              <a:rPr lang="en-US" dirty="0">
                <a:solidFill>
                  <a:prstClr val="black"/>
                </a:solidFill>
              </a:rPr>
              <a:t>Cancer drugs</a:t>
            </a:r>
          </a:p>
          <a:p>
            <a:pPr marL="174625" lvl="1" indent="-174625">
              <a:lnSpc>
                <a:spcPct val="120000"/>
              </a:lnSpc>
              <a:buFont typeface="+mj-lt"/>
              <a:buAutoNum type="arabicPeriod"/>
              <a:tabLst/>
            </a:pPr>
            <a:r>
              <a:rPr lang="en-US" dirty="0">
                <a:solidFill>
                  <a:prstClr val="black"/>
                </a:solidFill>
              </a:rPr>
              <a:t> HIV/AIDS drugs</a:t>
            </a:r>
          </a:p>
          <a:p>
            <a:pPr marL="174625" lvl="1" indent="-174625">
              <a:lnSpc>
                <a:spcPct val="120000"/>
              </a:lnSpc>
              <a:buFont typeface="+mj-lt"/>
              <a:buAutoNum type="arabicPeriod"/>
              <a:tabLst/>
            </a:pPr>
            <a:r>
              <a:rPr lang="en-US" dirty="0">
                <a:solidFill>
                  <a:prstClr val="black"/>
                </a:solidFill>
              </a:rPr>
              <a:t> Antidepressants</a:t>
            </a:r>
          </a:p>
          <a:p>
            <a:pPr marL="174625" lvl="1" indent="-174625">
              <a:lnSpc>
                <a:spcPct val="120000"/>
              </a:lnSpc>
              <a:buFont typeface="+mj-lt"/>
              <a:buAutoNum type="arabicPeriod"/>
              <a:tabLst/>
            </a:pPr>
            <a:r>
              <a:rPr lang="en-US" dirty="0">
                <a:solidFill>
                  <a:prstClr val="black"/>
                </a:solidFill>
              </a:rPr>
              <a:t> Antipsychotics </a:t>
            </a:r>
          </a:p>
          <a:p>
            <a:pPr marL="174625" lvl="1" indent="-174625">
              <a:lnSpc>
                <a:spcPct val="120000"/>
              </a:lnSpc>
              <a:buFont typeface="+mj-lt"/>
              <a:buAutoNum type="arabicPeriod"/>
              <a:tabLst/>
            </a:pPr>
            <a:r>
              <a:rPr lang="en-US" dirty="0">
                <a:solidFill>
                  <a:prstClr val="black"/>
                </a:solidFill>
              </a:rPr>
              <a:t> Anticonvulsants </a:t>
            </a:r>
          </a:p>
          <a:p>
            <a:pPr marL="174625" lvl="1" indent="-174625">
              <a:lnSpc>
                <a:spcPct val="120000"/>
              </a:lnSpc>
              <a:buFont typeface="+mj-lt"/>
              <a:buAutoNum type="arabicPeriod"/>
              <a:tabLst/>
            </a:pPr>
            <a:r>
              <a:rPr lang="en-US" dirty="0">
                <a:solidFill>
                  <a:prstClr val="black"/>
                </a:solidFill>
              </a:rPr>
              <a:t> Immunosuppressants</a:t>
            </a:r>
          </a:p>
          <a:p>
            <a:pPr lvl="0">
              <a:lnSpc>
                <a:spcPct val="120000"/>
              </a:lnSpc>
            </a:pPr>
            <a:r>
              <a:rPr lang="en-US" dirty="0">
                <a:solidFill>
                  <a:prstClr val="black"/>
                </a:solidFill>
              </a:rPr>
              <a:t>Also, Medicare drug plans must cover all commercially available vaccines, including the shingles shot (but not vaccines covered under Part B, like the flu and pneumococcal shots). You or your health care provider can contact your Medicare drug plan for more information about vaccine coverage and any additional information the plan may need. </a:t>
            </a:r>
            <a:r>
              <a:rPr lang="en-US" dirty="0"/>
              <a:t>View the Code of Federal Regulations’ Access to covered Part D drugs, </a:t>
            </a:r>
            <a:r>
              <a:rPr lang="en-US" i="1" dirty="0"/>
              <a:t>§423.120(d), </a:t>
            </a:r>
            <a:r>
              <a:rPr lang="en-US" dirty="0">
                <a:hlinkClick r:id="rId3"/>
              </a:rPr>
              <a:t>ecfr.gov/cgi-bin/text-idx?SID=7805cfe316ca233ff673e2e02b0e6b74&amp;mc=true&amp;node=se 42.3.423_1120&amp;rgn=div8</a:t>
            </a:r>
            <a:r>
              <a:rPr lang="en-US" dirty="0"/>
              <a:t>. You or your provider can contact your Medicare drug plan for more information about vaccine coverage and any additional information the plan may need.</a:t>
            </a:r>
            <a:r>
              <a:rPr lang="en-US" b="1" dirty="0"/>
              <a:t> </a:t>
            </a:r>
          </a:p>
          <a:p>
            <a:pPr>
              <a:lnSpc>
                <a:spcPct val="120000"/>
              </a:lnSpc>
            </a:pPr>
            <a:r>
              <a:rPr lang="en-US" dirty="0"/>
              <a:t>Formularies are subject to change and can be changed by the plan. Your plan will notify you of any formulary changes that affect drugs you’re taking. Plans may have preferred pharmacies. If you use a preferred pharmacy, your out-of-pocket costs may be lower.</a:t>
            </a:r>
          </a:p>
          <a:p>
            <a:pPr>
              <a:lnSpc>
                <a:spcPct val="120000"/>
              </a:lnSpc>
            </a:pPr>
            <a:r>
              <a:rPr lang="en-US" dirty="0"/>
              <a:t>People with limited income and resources may be able to get Extra Help paying for their Medicare drug plan costs. “Extra Help” is discussed in further detail later in the presentation.</a:t>
            </a:r>
          </a:p>
        </p:txBody>
      </p:sp>
      <p:sp>
        <p:nvSpPr>
          <p:cNvPr id="7" name="Slide Image Placeholder 6"/>
          <p:cNvSpPr>
            <a:spLocks noGrp="1" noRot="1" noChangeAspect="1"/>
          </p:cNvSpPr>
          <p:nvPr>
            <p:ph type="sldImg"/>
          </p:nvPr>
        </p:nvSpPr>
        <p:spPr>
          <a:xfrm>
            <a:off x="663575" y="258763"/>
            <a:ext cx="4184650" cy="3138487"/>
          </a:xfrm>
        </p:spPr>
      </p:sp>
    </p:spTree>
    <p:extLst>
      <p:ext uri="{BB962C8B-B14F-4D97-AF65-F5344CB8AC3E}">
        <p14:creationId xmlns:p14="http://schemas.microsoft.com/office/powerpoint/2010/main" val="370453385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Rectangle 3"/>
          <p:cNvSpPr>
            <a:spLocks noGrp="1" noChangeArrowheads="1"/>
          </p:cNvSpPr>
          <p:nvPr>
            <p:ph type="body" idx="1"/>
          </p:nvPr>
        </p:nvSpPr>
        <p:spPr>
          <a:xfrm>
            <a:off x="647954" y="3584449"/>
            <a:ext cx="5848539" cy="5000754"/>
          </a:xfrm>
          <a:prstGeom prst="rect">
            <a:avLst/>
          </a:prstGeom>
        </p:spPr>
        <p:txBody>
          <a:bodyPr/>
          <a:lstStyle/>
          <a:p>
            <a:r>
              <a:rPr lang="en-US" dirty="0"/>
              <a:t>To join a Medicare Prescription Drug Plan (PDP), you must have Medicare Part A and/or Part B. To join an MA Plan with prescription drug coverage (MA-PD), you must have both Medicare Part A and Part B. To join a Medicare Cost Plan with prescription drug coverage, you must have Medicare Part A and Part B, or have Medicare Part B only. A Medicare Cost Plan is a type of Medicare health plan that’s available in some areas. If you get services outside of the plan’s network without a referral, your Medicare-covered services will be paid for under Original Medicare (your Medicare Cost Plan pays for emergency services or urgently needed services). </a:t>
            </a:r>
          </a:p>
          <a:p>
            <a:r>
              <a:rPr lang="en-US" dirty="0"/>
              <a:t>Each plan has its own service area, which you must live in to enroll. People living in the U.S. territories, including Puerto Rico, the U.S. Virgin Islands, Guam, the Northern Mariana Islands, and American Samoa, can enroll. If you live outside the U.S. and its territories, or if you’re incarcerated, you’re not eligible to enroll in a plan. This means you can’t get Part D coverage. You must be lawfully present in the U.S. to be eligible to enroll in a plan.</a:t>
            </a:r>
          </a:p>
          <a:p>
            <a:r>
              <a:rPr lang="en-US" dirty="0"/>
              <a:t>Most people must join a Medicare drug plan to get coverage. So, while all people with Medicare can have this coverage, you need to take action to get it. If you qualify for Extra Help to pay for your prescription drugs, Medicare will enroll you in a Medicare drug plan unless you decline coverage or join a plan yourself. You can only be a member of one Medicare drug plan at a time.</a:t>
            </a:r>
          </a:p>
        </p:txBody>
      </p:sp>
      <p:sp>
        <p:nvSpPr>
          <p:cNvPr id="4" name="Slide Image Placeholder 3"/>
          <p:cNvSpPr>
            <a:spLocks noGrp="1" noRot="1" noChangeAspect="1"/>
          </p:cNvSpPr>
          <p:nvPr>
            <p:ph type="sldImg"/>
          </p:nvPr>
        </p:nvSpPr>
        <p:spPr>
          <a:xfrm>
            <a:off x="669925" y="263525"/>
            <a:ext cx="4178300" cy="3133725"/>
          </a:xfrm>
        </p:spPr>
      </p:sp>
    </p:spTree>
    <p:extLst>
      <p:ext uri="{BB962C8B-B14F-4D97-AF65-F5344CB8AC3E}">
        <p14:creationId xmlns:p14="http://schemas.microsoft.com/office/powerpoint/2010/main" val="31290828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Rectangle 3"/>
          <p:cNvSpPr>
            <a:spLocks noGrp="1" noChangeArrowheads="1"/>
          </p:cNvSpPr>
          <p:nvPr>
            <p:ph type="body" idx="1"/>
          </p:nvPr>
        </p:nvSpPr>
        <p:spPr>
          <a:xfrm>
            <a:off x="701040" y="3581740"/>
            <a:ext cx="6053327" cy="5050196"/>
          </a:xfrm>
          <a:prstGeom prst="rect">
            <a:avLst/>
          </a:prstGeom>
        </p:spPr>
        <p:txBody>
          <a:bodyPr/>
          <a:lstStyle/>
          <a:p>
            <a:r>
              <a:rPr lang="en-US" dirty="0"/>
              <a:t>If you choose not to join a Medicare drug plan at your first opportunity, you may have to pay a late enrollment penalty in addition to your regular monthly premium if you enroll later. If</a:t>
            </a:r>
            <a:r>
              <a:rPr lang="en-US" baseline="0" dirty="0"/>
              <a:t> you had other creditable drug coverage or if you qualify for Extra Help, you won’t have to pay a late enrollment penalty.</a:t>
            </a:r>
            <a:r>
              <a:rPr lang="en-US" dirty="0"/>
              <a:t> </a:t>
            </a:r>
          </a:p>
          <a:p>
            <a:r>
              <a:rPr lang="en-US" dirty="0"/>
              <a:t>Medicare calculates the late enrollment penalty by multiplying 1% times the number of full, uncovered months you didn’t have Part D (once you were eligible) or creditable drug coverage times the current “national base beneficiary premium” ($33.19 in 2019). The final amount is rounded to the nearest $.10 and added to your plan’s monthly premium. The national base beneficiary premium may change each year, so the penalty amount may also change each year. You may have to pay this penalty for as long as you have a Medicare drug plan. </a:t>
            </a:r>
          </a:p>
          <a:p>
            <a:r>
              <a:rPr lang="en-US" dirty="0"/>
              <a:t>Your Medicare plan is required to tell you if you owe a penalty, and what your payment will be. The late enrollment penalty goes to the Medicare Trust Fund, not the plan. If you don’t agree with your late enrollment penalty, you may be able to ask Medicare for a review or reconsideration. You’ll need to fill out a reconsideration request form (that your plan will send you), and you’ll have the chance to provide proof that supports your case. </a:t>
            </a:r>
          </a:p>
        </p:txBody>
      </p:sp>
      <p:sp>
        <p:nvSpPr>
          <p:cNvPr id="3" name="Slide Image Placeholder 2">
            <a:extLst>
              <a:ext uri="{FF2B5EF4-FFF2-40B4-BE49-F238E27FC236}">
                <a16:creationId xmlns:a16="http://schemas.microsoft.com/office/drawing/2014/main" id="{849457E3-EBC5-4573-9D9A-6302851C11FE}"/>
              </a:ext>
            </a:extLst>
          </p:cNvPr>
          <p:cNvSpPr>
            <a:spLocks noGrp="1" noRot="1" noChangeAspect="1"/>
          </p:cNvSpPr>
          <p:nvPr>
            <p:ph type="sldImg"/>
          </p:nvPr>
        </p:nvSpPr>
        <p:spPr>
          <a:xfrm>
            <a:off x="720725" y="306388"/>
            <a:ext cx="4125913" cy="3095625"/>
          </a:xfrm>
        </p:spPr>
      </p:sp>
    </p:spTree>
    <p:extLst>
      <p:ext uri="{BB962C8B-B14F-4D97-AF65-F5344CB8AC3E}">
        <p14:creationId xmlns:p14="http://schemas.microsoft.com/office/powerpoint/2010/main" val="29086485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84200" y="3599943"/>
            <a:ext cx="6178370" cy="5266998"/>
          </a:xfrm>
          <a:prstGeom prst="rect">
            <a:avLst/>
          </a:prstGeom>
        </p:spPr>
        <p:txBody>
          <a:bodyPr>
            <a:normAutofit/>
          </a:bodyPr>
          <a:lstStyle/>
          <a:p>
            <a:r>
              <a:rPr lang="en-US" dirty="0"/>
              <a:t>Everyone with Medicare can get Medicare prescription drug coverage by enrolling in a Medicare drug plan. Each plan has a formulary, or list of covered drugs. Check that your prescriptions are covered, and compare the amount you’ll pay. You may have lower out-of-pocket costs if you have access to and use a preferred pharmacy.</a:t>
            </a:r>
          </a:p>
          <a:p>
            <a:r>
              <a:rPr lang="en-US" dirty="0"/>
              <a:t>You may pay a late enrollment penalty if you join later. You may get this coverage from an MA Plan (with prescription drug coverage), but you must have Part A and Part B.</a:t>
            </a:r>
          </a:p>
          <a:p>
            <a:r>
              <a:rPr lang="en-US" dirty="0"/>
              <a:t>Costs vary depending on the plan. All Medicare drug plans have to provide at least a standard level of coverage set by Medicare. However, some plans might offer more coverage and additional drugs, generally for a higher monthly premium. </a:t>
            </a:r>
          </a:p>
          <a:p>
            <a:pPr>
              <a:spcBef>
                <a:spcPts val="578"/>
              </a:spcBef>
            </a:pPr>
            <a:r>
              <a:rPr lang="en-US" dirty="0"/>
              <a:t>For more information, visit </a:t>
            </a:r>
            <a:r>
              <a:rPr lang="en-US" u="sng" dirty="0">
                <a:solidFill>
                  <a:srgbClr val="000000"/>
                </a:solidFill>
                <a:ea typeface="Times New Roman"/>
                <a:cs typeface="Times New Roman"/>
                <a:hlinkClick r:id="rId3"/>
              </a:rPr>
              <a:t>CMS.gov/Medicare/Prescription-Drug-Coverage/PrescriptionDrugCovContra/Downloads/Chapter6.pdf</a:t>
            </a:r>
            <a:r>
              <a:rPr lang="en-US" b="0" i="1" dirty="0"/>
              <a:t>.</a:t>
            </a:r>
            <a:r>
              <a:rPr lang="en-US" b="1" i="1" dirty="0"/>
              <a:t> </a:t>
            </a:r>
            <a:endParaRPr lang="en-US" dirty="0"/>
          </a:p>
          <a:p>
            <a:r>
              <a:rPr lang="en-US" dirty="0"/>
              <a:t>If you have limited income and resources, you may qualify for Extra Help to pay for your Medicare prescription drug coverage (see Lesson 9).</a:t>
            </a:r>
          </a:p>
        </p:txBody>
      </p:sp>
      <p:sp>
        <p:nvSpPr>
          <p:cNvPr id="7" name="Slide Image Placeholder 6"/>
          <p:cNvSpPr>
            <a:spLocks noGrp="1" noRot="1" noChangeAspect="1"/>
          </p:cNvSpPr>
          <p:nvPr>
            <p:ph type="sldImg"/>
          </p:nvPr>
        </p:nvSpPr>
        <p:spPr>
          <a:xfrm>
            <a:off x="593725" y="209550"/>
            <a:ext cx="4251325" cy="3189288"/>
          </a:xfrm>
        </p:spPr>
      </p:sp>
    </p:spTree>
    <p:extLst>
      <p:ext uri="{BB962C8B-B14F-4D97-AF65-F5344CB8AC3E}">
        <p14:creationId xmlns:p14="http://schemas.microsoft.com/office/powerpoint/2010/main" val="613403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5163"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pPr>
              <a:spcBef>
                <a:spcPts val="600"/>
              </a:spcBef>
            </a:pPr>
            <a:r>
              <a:rPr lang="en-US" dirty="0"/>
              <a:t>CMS was established in 1977. It’s headquartered in Baltimore, Maryland. </a:t>
            </a:r>
          </a:p>
          <a:p>
            <a:pPr>
              <a:spcBef>
                <a:spcPts val="600"/>
              </a:spcBef>
            </a:pPr>
            <a:r>
              <a:rPr lang="en-US" dirty="0"/>
              <a:t>The 10 Regional Offices (ROs) divide the country into geographic areas to assist in field work for all states and territories. The 10 ROs are the agency’s state and local presence. Regional field staff work closely with people with Medicare, health care providers, state governments, CMS contractors, community groups, and others. They educate and train consumers, providers, partners, and local audiences on Medicare, Medicaid, the Children’s Health Insurance Program (CHIP), and the Health Insurance Marketplace.</a:t>
            </a:r>
          </a:p>
          <a:p>
            <a:pPr>
              <a:spcBef>
                <a:spcPts val="600"/>
              </a:spcBef>
            </a:pPr>
            <a:r>
              <a:rPr lang="en-US" b="1" dirty="0"/>
              <a:t>The ROs are located in the following cities:</a:t>
            </a:r>
          </a:p>
          <a:p>
            <a:pPr>
              <a:spcBef>
                <a:spcPts val="600"/>
              </a:spcBef>
            </a:pPr>
            <a:r>
              <a:rPr lang="en-US" dirty="0"/>
              <a:t>Region 1–Boston</a:t>
            </a:r>
          </a:p>
          <a:p>
            <a:pPr>
              <a:spcBef>
                <a:spcPts val="600"/>
              </a:spcBef>
            </a:pPr>
            <a:r>
              <a:rPr lang="en-US" dirty="0"/>
              <a:t>Region 2–New York City</a:t>
            </a:r>
          </a:p>
          <a:p>
            <a:pPr>
              <a:spcBef>
                <a:spcPts val="600"/>
              </a:spcBef>
            </a:pPr>
            <a:r>
              <a:rPr lang="en-US" dirty="0"/>
              <a:t>Region 3–Philadelphia</a:t>
            </a:r>
          </a:p>
          <a:p>
            <a:pPr>
              <a:spcBef>
                <a:spcPts val="600"/>
              </a:spcBef>
            </a:pPr>
            <a:r>
              <a:rPr lang="en-US" dirty="0"/>
              <a:t>Region 4–Atlanta</a:t>
            </a:r>
          </a:p>
          <a:p>
            <a:pPr>
              <a:spcBef>
                <a:spcPts val="600"/>
              </a:spcBef>
            </a:pPr>
            <a:r>
              <a:rPr lang="en-US" dirty="0"/>
              <a:t>Region 5–Chicago</a:t>
            </a:r>
          </a:p>
          <a:p>
            <a:pPr>
              <a:spcBef>
                <a:spcPts val="600"/>
              </a:spcBef>
            </a:pPr>
            <a:r>
              <a:rPr lang="en-US" dirty="0"/>
              <a:t>Region 6–Dallas</a:t>
            </a:r>
          </a:p>
          <a:p>
            <a:pPr>
              <a:spcBef>
                <a:spcPts val="600"/>
              </a:spcBef>
            </a:pPr>
            <a:r>
              <a:rPr lang="en-US" dirty="0"/>
              <a:t>Region 7–Kansas City</a:t>
            </a:r>
          </a:p>
          <a:p>
            <a:pPr>
              <a:spcBef>
                <a:spcPts val="600"/>
              </a:spcBef>
            </a:pPr>
            <a:r>
              <a:rPr lang="en-US" dirty="0"/>
              <a:t>Region 8–Denver</a:t>
            </a:r>
          </a:p>
          <a:p>
            <a:pPr>
              <a:spcBef>
                <a:spcPts val="600"/>
              </a:spcBef>
            </a:pPr>
            <a:r>
              <a:rPr lang="en-US" dirty="0"/>
              <a:t>Region 9–San Francisco</a:t>
            </a:r>
          </a:p>
          <a:p>
            <a:pPr>
              <a:spcBef>
                <a:spcPts val="600"/>
              </a:spcBef>
            </a:pPr>
            <a:r>
              <a:rPr lang="en-US" dirty="0"/>
              <a:t>Region 10–Seattle</a:t>
            </a:r>
          </a:p>
          <a:p>
            <a:pPr>
              <a:spcBef>
                <a:spcPts val="600"/>
              </a:spcBef>
            </a:pPr>
            <a:endParaRPr lang="en-US" dirty="0"/>
          </a:p>
          <a:p>
            <a:endParaRPr lang="en-US" dirty="0"/>
          </a:p>
        </p:txBody>
      </p:sp>
    </p:spTree>
    <p:extLst>
      <p:ext uri="{BB962C8B-B14F-4D97-AF65-F5344CB8AC3E}">
        <p14:creationId xmlns:p14="http://schemas.microsoft.com/office/powerpoint/2010/main" val="293836943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0081" y="3621024"/>
            <a:ext cx="5846444" cy="5060553"/>
          </a:xfrm>
          <a:prstGeom prst="rect">
            <a:avLst/>
          </a:prstGeom>
        </p:spPr>
        <p:txBody>
          <a:bodyPr>
            <a:normAutofit/>
          </a:bodyPr>
          <a:lstStyle/>
          <a:p>
            <a:r>
              <a:rPr lang="en-US" dirty="0"/>
              <a:t>You can join a Medicare drug plan when you first become eligible for Medicare, during your Initial Enrollment Period (IEP), which begins 3 months immediately before your first entitlement to both Medicare Part A and Part B. </a:t>
            </a:r>
          </a:p>
          <a:p>
            <a:r>
              <a:rPr lang="en-US" dirty="0"/>
              <a:t>The Annual Election Period (AEP)/Open Enrollment Period (OEP) – This period is from October 15–December 7. Any eligible person can join, switch, or drop a Medicare drug plan at this time. Each year, you have a chance to make changes to your MA or Medicare prescription drug coverage for the following year. Your coverage starts January 1. For most people, this is the one time each year that changes can be made. If you make a change during this time, your new coverage starts on January 1, if the plan gets your request by December 7. If you don’t have Medicare Part A coverage, and enroll in Medicare Part B during the General Enrollment Period (GEP) (January 1–March 31), you can sign up for a Medicare PDP from April 1–June 30. Your coverage begins on July 1.</a:t>
            </a:r>
          </a:p>
          <a:p>
            <a:r>
              <a:rPr lang="en-US" dirty="0"/>
              <a:t>The MA OEP is from January 1–March 31 each year. Your coverage begins the 1</a:t>
            </a:r>
            <a:r>
              <a:rPr lang="en-US" baseline="30000" dirty="0"/>
              <a:t>st</a:t>
            </a:r>
            <a:r>
              <a:rPr lang="en-US" dirty="0"/>
              <a:t> day of the month after you enroll in the plan. You must be in an MA Plan already on January 1 to use this enrollment period. Also, if you’re new to Medicare and you’re enrolled in an MA Plan during your Initial Coverage Election Period (ICEP), your MA OEP is the month of entitlement to Part A and Part B through to the last day of the 3</a:t>
            </a:r>
            <a:r>
              <a:rPr lang="en-US" baseline="30000" dirty="0"/>
              <a:t>rd</a:t>
            </a:r>
            <a:r>
              <a:rPr lang="en-US" dirty="0"/>
              <a:t> month of entitlement. In certain situations you may join at other times, like when you switch from MA (MA OEP) to Original Medicare, you may add Part D coverage. Generally, you must stay enrolled for the calendar year; or</a:t>
            </a:r>
          </a:p>
          <a:p>
            <a:pPr lvl="0">
              <a:defRPr/>
            </a:pPr>
            <a:r>
              <a:rPr lang="en-US" dirty="0"/>
              <a:t>You may be able to change your coverage mid-year if you qualify for a Special Enrollment Period (SEP) when certain events happen in your life. Check with your plan for more information. </a:t>
            </a:r>
          </a:p>
        </p:txBody>
      </p:sp>
      <p:sp>
        <p:nvSpPr>
          <p:cNvPr id="7" name="Slide Image Placeholder 6"/>
          <p:cNvSpPr>
            <a:spLocks noGrp="1" noRot="1" noChangeAspect="1"/>
          </p:cNvSpPr>
          <p:nvPr>
            <p:ph type="sldImg"/>
          </p:nvPr>
        </p:nvSpPr>
        <p:spPr>
          <a:xfrm>
            <a:off x="668338" y="260350"/>
            <a:ext cx="4184650" cy="3138488"/>
          </a:xfrm>
        </p:spPr>
      </p:sp>
    </p:spTree>
    <p:extLst>
      <p:ext uri="{BB962C8B-B14F-4D97-AF65-F5344CB8AC3E}">
        <p14:creationId xmlns:p14="http://schemas.microsoft.com/office/powerpoint/2010/main" val="6795081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1" y="3581740"/>
            <a:ext cx="5626608" cy="5050196"/>
          </a:xfrm>
          <a:prstGeom prst="rect">
            <a:avLst/>
          </a:prstGeom>
        </p:spPr>
        <p:txBody>
          <a:bodyPr/>
          <a:lstStyle/>
          <a:p>
            <a:r>
              <a:rPr lang="en-US" dirty="0"/>
              <a:t>There’s help available to find the Medicare drug plan for you. You can use the Medicare Plan Finder at </a:t>
            </a:r>
            <a:r>
              <a:rPr lang="en-US" dirty="0">
                <a:hlinkClick r:id="rId3"/>
              </a:rPr>
              <a:t>Medicare.gov/find-a-plan</a:t>
            </a:r>
            <a:r>
              <a:rPr lang="en-US" dirty="0"/>
              <a:t>, or call 1-800-MEDICARE (1-800-633-4227); TTY: 1-877-486-2048; or contact your State Health Insurance Assistance Program (SHIP) at </a:t>
            </a:r>
            <a:r>
              <a:rPr lang="en-US" dirty="0">
                <a:hlinkClick r:id="rId4"/>
              </a:rPr>
              <a:t>shiptacenter.org</a:t>
            </a:r>
            <a:r>
              <a:rPr lang="en-US" dirty="0"/>
              <a:t> for free counseling to help you compare Medicare drug plans. </a:t>
            </a:r>
          </a:p>
          <a:p>
            <a:r>
              <a:rPr lang="en-US" dirty="0"/>
              <a:t>After you pick a plan that meets your needs, call the company offering it and ask how to join. All plans must offer paper enrollment applications. Also, plans may let you enroll through their website or over the phone. Most plans also participate and offer enrollment through</a:t>
            </a:r>
            <a:r>
              <a:rPr lang="en-US" dirty="0">
                <a:hlinkClick r:id="rId3"/>
              </a:rPr>
              <a:t> Medicare.gov/find-a-plan</a:t>
            </a:r>
            <a:r>
              <a:rPr lang="en-US" dirty="0"/>
              <a:t>. An updated Plan</a:t>
            </a:r>
            <a:r>
              <a:rPr lang="en-US" baseline="0" dirty="0"/>
              <a:t> Finder is available for those who want to try it.</a:t>
            </a:r>
            <a:r>
              <a:rPr lang="en-US" dirty="0"/>
              <a:t> You can also call Medicare to enroll at </a:t>
            </a:r>
            <a:br>
              <a:rPr lang="en-US" dirty="0"/>
            </a:br>
            <a:r>
              <a:rPr lang="en-US" dirty="0"/>
              <a:t>1-800-MEDICARE; TTY: 1-877-486-2048. </a:t>
            </a:r>
          </a:p>
          <a:p>
            <a:r>
              <a:rPr lang="en-US" dirty="0"/>
              <a:t>Plans must process applications in a timely manner. After you apply, the plan must notify you whether it has accepted or denied your application. Plans aren't allowed to deny your application based on your health condition or the drugs you're taking.</a:t>
            </a:r>
          </a:p>
          <a:p>
            <a:pPr lvl="1"/>
            <a:endParaRPr lang="en-US" dirty="0"/>
          </a:p>
        </p:txBody>
      </p:sp>
      <p:sp>
        <p:nvSpPr>
          <p:cNvPr id="7" name="Slide Image Placeholder 6"/>
          <p:cNvSpPr>
            <a:spLocks noGrp="1" noRot="1" noChangeAspect="1"/>
          </p:cNvSpPr>
          <p:nvPr>
            <p:ph type="sldImg"/>
          </p:nvPr>
        </p:nvSpPr>
        <p:spPr>
          <a:xfrm>
            <a:off x="658813" y="260350"/>
            <a:ext cx="4184650" cy="3138488"/>
          </a:xfrm>
        </p:spPr>
      </p:sp>
    </p:spTree>
    <p:extLst>
      <p:ext uri="{BB962C8B-B14F-4D97-AF65-F5344CB8AC3E}">
        <p14:creationId xmlns:p14="http://schemas.microsoft.com/office/powerpoint/2010/main" val="29054915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31808" y="3547872"/>
            <a:ext cx="5877849" cy="5010912"/>
          </a:xfrm>
          <a:prstGeom prst="rect">
            <a:avLst/>
          </a:prstGeom>
        </p:spPr>
        <p:txBody>
          <a:bodyPr>
            <a:normAutofit/>
          </a:bodyPr>
          <a:lstStyle/>
          <a:p>
            <a:r>
              <a:rPr lang="en-US" sz="1100" dirty="0"/>
              <a:t>People who have another source of drug coverage, through a former employer for example, may choose to stay in that plan and not enroll in a Medicare drug plan. If your other coverage is at least as good as Medicare prescription drug coverage, called “creditable” coverage, you won’t have to pay a late enrollment penalty if you later join a Medicare drug plan. Your other plan will notify you to let you know if your coverage is creditable. This notice will explain your options. You can contact your plan’s benefits administrator for more information. Also, you may want to consider keeping your creditable prescription drug coverage rather than choosing a Medicare drug plan. It’s important to find out how Medicare coverage affects your current health insurance plan to be sure you don’t lose doctor or hospital coverage for yourself or your family members.</a:t>
            </a:r>
          </a:p>
          <a:p>
            <a:r>
              <a:rPr lang="en-US" sz="1100" dirty="0"/>
              <a:t>Some examples of coverage that may be considered creditable include group health plans (GHPs), Federal Employees Health Benefits (FEHB), State Pharmaceutical Assistance Programs (SPAPs), Veterans Affairs (VA) coverage, and military coverage, including TRICARE. </a:t>
            </a:r>
          </a:p>
          <a:p>
            <a:r>
              <a:rPr lang="en-US" sz="1100" dirty="0"/>
              <a:t>Even if you don’t take many prescriptions now, you should consider joining a Medicare drug plan. If you decide not to join a Medicare drug plan when you’re first eligible, and you don’t have other creditable prescription drug coverage, or you don’t get Extra Help, you’ll likely pay a lifetime late enrollment penalty if you join a plan later.</a:t>
            </a:r>
          </a:p>
          <a:p>
            <a:r>
              <a:rPr lang="en-US" sz="1100" dirty="0"/>
              <a:t>You may owe a late enrollment penalty if, at any time after your IEP is over, there's a period of 63 or more days in a row when you don't have Part D or other creditable prescription drug coverage. The cost of the late enrollment penalty depends on how long you went without creditable prescription drug coverage. After you join a Medicare PDP, the plan will tell you what your premium will be. If you don’t agree with the late enrollment penalty, you may be able to ask the plan for a reconsideration. Complete the form the plan sends you. Return it to the address provided or fax it to the number on the form within 60 days from the date on the letter telling you that you owe a late enrollment penalty. Include proof, like a copy of your notice of creditable coverage.</a:t>
            </a:r>
          </a:p>
          <a:p>
            <a:endParaRPr lang="en-US" sz="1100" dirty="0"/>
          </a:p>
        </p:txBody>
      </p:sp>
      <p:sp>
        <p:nvSpPr>
          <p:cNvPr id="7" name="Slide Image Placeholder 6"/>
          <p:cNvSpPr>
            <a:spLocks noGrp="1" noRot="1" noChangeAspect="1"/>
          </p:cNvSpPr>
          <p:nvPr>
            <p:ph type="sldImg"/>
          </p:nvPr>
        </p:nvSpPr>
        <p:spPr>
          <a:xfrm>
            <a:off x="665163" y="265113"/>
            <a:ext cx="4184650" cy="3138487"/>
          </a:xfrm>
        </p:spPr>
      </p:sp>
    </p:spTree>
    <p:extLst>
      <p:ext uri="{BB962C8B-B14F-4D97-AF65-F5344CB8AC3E}">
        <p14:creationId xmlns:p14="http://schemas.microsoft.com/office/powerpoint/2010/main" val="32818768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673100" y="260350"/>
            <a:ext cx="4184650" cy="3138488"/>
          </a:xfrm>
        </p:spPr>
      </p:sp>
      <p:sp>
        <p:nvSpPr>
          <p:cNvPr id="7" name="Notes Placeholder 6"/>
          <p:cNvSpPr>
            <a:spLocks noGrp="1"/>
          </p:cNvSpPr>
          <p:nvPr>
            <p:ph type="body" idx="1"/>
          </p:nvPr>
        </p:nvSpPr>
        <p:spPr>
          <a:xfrm>
            <a:off x="701040" y="3581740"/>
            <a:ext cx="6053327" cy="5050196"/>
          </a:xfrm>
          <a:prstGeom prst="rect">
            <a:avLst/>
          </a:prstGeom>
        </p:spPr>
        <p:txBody>
          <a:bodyPr/>
          <a:lstStyle/>
          <a:p>
            <a:pPr defTabSz="933682">
              <a:defRPr/>
            </a:pPr>
            <a:r>
              <a:rPr lang="en-US" b="1" dirty="0">
                <a:solidFill>
                  <a:prstClr val="black"/>
                </a:solidFill>
                <a:ea typeface="Calibri"/>
                <a:cs typeface="Arial"/>
              </a:rPr>
              <a:t>Check Your Knowledge—Question</a:t>
            </a:r>
            <a:r>
              <a:rPr lang="en-US" b="1" baseline="0" dirty="0">
                <a:solidFill>
                  <a:prstClr val="black"/>
                </a:solidFill>
                <a:ea typeface="Calibri"/>
                <a:cs typeface="Arial"/>
              </a:rPr>
              <a:t> 5</a:t>
            </a:r>
          </a:p>
          <a:p>
            <a:r>
              <a:rPr lang="en-US" dirty="0"/>
              <a:t>Medicare prescription drug coverage is also called _____.</a:t>
            </a:r>
          </a:p>
          <a:p>
            <a:pPr marL="228550" indent="-228550">
              <a:buAutoNum type="alphaLcPeriod"/>
            </a:pPr>
            <a:r>
              <a:rPr lang="en-US" dirty="0">
                <a:ea typeface="Calibri"/>
                <a:cs typeface="Arial"/>
              </a:rPr>
              <a:t>Part A </a:t>
            </a:r>
          </a:p>
          <a:p>
            <a:pPr marL="228550" indent="-228550">
              <a:buAutoNum type="alphaLcPeriod"/>
            </a:pPr>
            <a:r>
              <a:rPr lang="en-US" dirty="0">
                <a:ea typeface="Calibri"/>
                <a:cs typeface="Arial"/>
              </a:rPr>
              <a:t>Part B</a:t>
            </a:r>
          </a:p>
          <a:p>
            <a:pPr marL="228550" indent="-228550">
              <a:buAutoNum type="alphaLcPeriod"/>
            </a:pPr>
            <a:r>
              <a:rPr lang="en-US" dirty="0">
                <a:ea typeface="Calibri"/>
                <a:cs typeface="Arial"/>
              </a:rPr>
              <a:t>Part D</a:t>
            </a:r>
          </a:p>
          <a:p>
            <a:pPr marL="228550" indent="-228550">
              <a:buAutoNum type="alphaLcPeriod"/>
            </a:pPr>
            <a:r>
              <a:rPr lang="en-US" dirty="0">
                <a:ea typeface="Calibri"/>
                <a:cs typeface="Arial"/>
              </a:rPr>
              <a:t>All of the above</a:t>
            </a:r>
          </a:p>
          <a:p>
            <a:pPr defTabSz="933682">
              <a:defRPr/>
            </a:pPr>
            <a:r>
              <a:rPr lang="en-US" b="1" i="0" dirty="0"/>
              <a:t>ANSWER</a:t>
            </a:r>
            <a:r>
              <a:rPr lang="en-US" i="0" dirty="0"/>
              <a:t>: </a:t>
            </a:r>
            <a:r>
              <a:rPr lang="en-US" b="1" i="0" dirty="0"/>
              <a:t>c. Part D</a:t>
            </a:r>
            <a:endParaRPr lang="en-US" b="1" dirty="0">
              <a:solidFill>
                <a:prstClr val="black"/>
              </a:solidFill>
              <a:ea typeface="Calibri"/>
              <a:cs typeface="Arial"/>
            </a:endParaRPr>
          </a:p>
          <a:p>
            <a:pPr defTabSz="933682">
              <a:defRPr/>
            </a:pPr>
            <a:r>
              <a:rPr lang="en-US" dirty="0"/>
              <a:t>Medicare prescription drug coverage is also called Part D. Part D coverage is provided through Medicare PDPs, MA Plans with Medicare prescription drug coverage (MA-PDs), and Cost Plans.</a:t>
            </a:r>
          </a:p>
        </p:txBody>
      </p:sp>
    </p:spTree>
    <p:extLst>
      <p:ext uri="{BB962C8B-B14F-4D97-AF65-F5344CB8AC3E}">
        <p14:creationId xmlns:p14="http://schemas.microsoft.com/office/powerpoint/2010/main" val="24303771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Image Placeholder 8"/>
          <p:cNvSpPr>
            <a:spLocks noGrp="1" noRot="1" noChangeAspect="1"/>
          </p:cNvSpPr>
          <p:nvPr>
            <p:ph type="sldImg"/>
          </p:nvPr>
        </p:nvSpPr>
        <p:spPr>
          <a:xfrm>
            <a:off x="663575" y="260350"/>
            <a:ext cx="4184650" cy="3138488"/>
          </a:xfrm>
        </p:spPr>
      </p:sp>
      <p:sp>
        <p:nvSpPr>
          <p:cNvPr id="10" name="Notes Placeholder 9"/>
          <p:cNvSpPr>
            <a:spLocks noGrp="1"/>
          </p:cNvSpPr>
          <p:nvPr>
            <p:ph type="body" idx="1"/>
          </p:nvPr>
        </p:nvSpPr>
        <p:spPr>
          <a:xfrm>
            <a:off x="663067" y="3639313"/>
            <a:ext cx="5829174" cy="4945890"/>
          </a:xfrm>
          <a:prstGeom prst="rect">
            <a:avLst/>
          </a:prstGeom>
        </p:spPr>
        <p:txBody>
          <a:bodyPr/>
          <a:lstStyle/>
          <a:p>
            <a:pPr defTabSz="933682">
              <a:spcBef>
                <a:spcPts val="610"/>
              </a:spcBef>
              <a:defRPr/>
            </a:pPr>
            <a:r>
              <a:rPr lang="en-US" b="1" dirty="0">
                <a:solidFill>
                  <a:prstClr val="black"/>
                </a:solidFill>
                <a:ea typeface="Calibri"/>
                <a:cs typeface="Arial"/>
              </a:rPr>
              <a:t>Check Your Knowledge—Question 6</a:t>
            </a:r>
          </a:p>
          <a:p>
            <a:pPr defTabSz="933682">
              <a:spcBef>
                <a:spcPts val="610"/>
              </a:spcBef>
              <a:defRPr/>
            </a:pPr>
            <a:r>
              <a:rPr lang="en-US" dirty="0">
                <a:ea typeface="Calibri"/>
                <a:cs typeface="Arial"/>
              </a:rPr>
              <a:t>It’s July. You enrolled in Medicare last year but didn’t enroll in a Medicare drug plan. You don’t have creditable drug coverage. Generally, when is your next chance to enroll in Part D? </a:t>
            </a:r>
          </a:p>
          <a:p>
            <a:pPr defTabSz="933682">
              <a:spcBef>
                <a:spcPts val="610"/>
              </a:spcBef>
              <a:defRPr/>
            </a:pPr>
            <a:r>
              <a:rPr lang="en-US" dirty="0">
                <a:solidFill>
                  <a:prstClr val="black"/>
                </a:solidFill>
                <a:ea typeface="Calibri"/>
                <a:cs typeface="Arial"/>
              </a:rPr>
              <a:t>a. Open Enrollment Period (OEP)</a:t>
            </a:r>
          </a:p>
          <a:p>
            <a:pPr defTabSz="933682">
              <a:spcBef>
                <a:spcPts val="610"/>
              </a:spcBef>
              <a:defRPr/>
            </a:pPr>
            <a:r>
              <a:rPr lang="en-US" dirty="0">
                <a:solidFill>
                  <a:prstClr val="black"/>
                </a:solidFill>
                <a:ea typeface="Calibri"/>
                <a:cs typeface="Arial"/>
              </a:rPr>
              <a:t>b. Initial Enrollment Period (IEP)</a:t>
            </a:r>
          </a:p>
          <a:p>
            <a:pPr defTabSz="933682">
              <a:spcBef>
                <a:spcPts val="610"/>
              </a:spcBef>
              <a:defRPr/>
            </a:pPr>
            <a:r>
              <a:rPr lang="en-US" dirty="0">
                <a:solidFill>
                  <a:prstClr val="black"/>
                </a:solidFill>
                <a:ea typeface="Calibri"/>
                <a:cs typeface="Arial"/>
              </a:rPr>
              <a:t>c. Your next birthday</a:t>
            </a:r>
          </a:p>
          <a:p>
            <a:pPr defTabSz="933682">
              <a:spcBef>
                <a:spcPts val="610"/>
              </a:spcBef>
              <a:defRPr/>
            </a:pPr>
            <a:r>
              <a:rPr lang="en-US" dirty="0">
                <a:solidFill>
                  <a:prstClr val="black"/>
                </a:solidFill>
                <a:ea typeface="Calibri"/>
                <a:cs typeface="Arial"/>
              </a:rPr>
              <a:t>d. 12 months after your IEP</a:t>
            </a:r>
          </a:p>
          <a:p>
            <a:pPr defTabSz="933682">
              <a:spcBef>
                <a:spcPts val="610"/>
              </a:spcBef>
              <a:defRPr/>
            </a:pPr>
            <a:r>
              <a:rPr lang="en-US" b="1" dirty="0"/>
              <a:t>ANSWER: a. </a:t>
            </a:r>
            <a:r>
              <a:rPr lang="en-US" b="1" dirty="0">
                <a:solidFill>
                  <a:prstClr val="black"/>
                </a:solidFill>
                <a:ea typeface="Calibri"/>
                <a:cs typeface="Arial"/>
              </a:rPr>
              <a:t>OEP </a:t>
            </a:r>
            <a:endParaRPr lang="en-US" b="1" dirty="0"/>
          </a:p>
          <a:p>
            <a:pPr defTabSz="933682">
              <a:spcBef>
                <a:spcPts val="610"/>
              </a:spcBef>
              <a:defRPr/>
            </a:pPr>
            <a:r>
              <a:rPr lang="en-US" dirty="0"/>
              <a:t>Generally, the soonest you could join a Part D plan is t</a:t>
            </a:r>
            <a:r>
              <a:rPr lang="en-US" dirty="0">
                <a:solidFill>
                  <a:prstClr val="black"/>
                </a:solidFill>
                <a:ea typeface="Calibri"/>
                <a:cs typeface="Arial"/>
              </a:rPr>
              <a:t>he next </a:t>
            </a:r>
            <a:r>
              <a:rPr lang="en-US" dirty="0"/>
              <a:t>OEP, from October 15–December 7. Each year, you have a chance to make changes to your Medicare prescription drug coverage for the following year. For most people, this is the one time each year that changes can be made. If you make a change during this time, your new coverage starts on January 1.</a:t>
            </a:r>
          </a:p>
          <a:p>
            <a:pPr>
              <a:spcBef>
                <a:spcPts val="610"/>
              </a:spcBef>
            </a:pPr>
            <a:r>
              <a:rPr lang="en-US" b="1" dirty="0"/>
              <a:t>Note:</a:t>
            </a:r>
            <a:r>
              <a:rPr lang="en-US" dirty="0"/>
              <a:t> You may owe a late enrollment penalty if, at any time after your IEP is over, there's a period of 63 or more days in a row when you don't have Part D or other creditable prescription drug coverage. The cost of the late enrollment penalty depends on how long you went without creditable prescription drug coverage. </a:t>
            </a:r>
          </a:p>
        </p:txBody>
      </p:sp>
    </p:spTree>
    <p:extLst>
      <p:ext uri="{BB962C8B-B14F-4D97-AF65-F5344CB8AC3E}">
        <p14:creationId xmlns:p14="http://schemas.microsoft.com/office/powerpoint/2010/main" val="39881999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3575" y="266700"/>
            <a:ext cx="4181475" cy="3136900"/>
          </a:xfrm>
        </p:spPr>
      </p:sp>
      <p:sp>
        <p:nvSpPr>
          <p:cNvPr id="3" name="Notes Placeholder 2"/>
          <p:cNvSpPr>
            <a:spLocks noGrp="1"/>
          </p:cNvSpPr>
          <p:nvPr>
            <p:ph type="body" idx="1"/>
          </p:nvPr>
        </p:nvSpPr>
        <p:spPr>
          <a:xfrm>
            <a:off x="701040" y="3581740"/>
            <a:ext cx="6053327" cy="5050196"/>
          </a:xfrm>
          <a:prstGeom prst="rect">
            <a:avLst/>
          </a:prstGeom>
        </p:spPr>
        <p:txBody>
          <a:bodyPr/>
          <a:lstStyle/>
          <a:p>
            <a:endParaRPr lang="en-US" dirty="0"/>
          </a:p>
        </p:txBody>
      </p:sp>
    </p:spTree>
    <p:extLst>
      <p:ext uri="{BB962C8B-B14F-4D97-AF65-F5344CB8AC3E}">
        <p14:creationId xmlns:p14="http://schemas.microsoft.com/office/powerpoint/2010/main" val="4469549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598873" y="3584449"/>
            <a:ext cx="5893367" cy="5000754"/>
          </a:xfrm>
          <a:prstGeom prst="rect">
            <a:avLst/>
          </a:prstGeom>
        </p:spPr>
        <p:txBody>
          <a:bodyPr>
            <a:normAutofit/>
          </a:bodyPr>
          <a:lstStyle/>
          <a:p>
            <a:r>
              <a:rPr lang="en-US" dirty="0"/>
              <a:t>A Medicare Advantage (MA) Plan (like a Health Maintenance Organization (HMO) or Preferred Provider Organization (PPO)) is another way to get your Medicare coverage. MA Plans, sometimes called “Part C,” are offered by Medicare-approved private companies that must follow rules set by Medicare. If you join an MA Plan, you’ll still have Medicare but you’ll get your Medicare Part A (Hospital Insurance) and Medicare Part B (Medical Insurance) coverage from the MA Plan, not Original Medicare. In most cases, you’ll need to use health care providers who participate in the plan’s network. Some plans offer out-of-network coverage. </a:t>
            </a:r>
          </a:p>
          <a:p>
            <a:pPr>
              <a:lnSpc>
                <a:spcPct val="110000"/>
              </a:lnSpc>
            </a:pPr>
            <a:r>
              <a:rPr lang="en-US" dirty="0"/>
              <a:t>If you choose an MA Plan, your plan will give you a card to use when you get health care services and supplies. Your MA Plan ID card is your main card for Medicare. However, you also may be asked to show your Medicare card, so you should carry this card too. Only give your Medicare Number or other insurance information to doctors, pharmacists, other health care providers, your insurers, or people you trust to work with Medicare on your behalf.</a:t>
            </a:r>
          </a:p>
        </p:txBody>
      </p:sp>
      <p:sp>
        <p:nvSpPr>
          <p:cNvPr id="7" name="Slide Image Placeholder 6"/>
          <p:cNvSpPr>
            <a:spLocks noGrp="1" noRot="1" noChangeAspect="1"/>
          </p:cNvSpPr>
          <p:nvPr>
            <p:ph type="sldImg"/>
          </p:nvPr>
        </p:nvSpPr>
        <p:spPr>
          <a:xfrm>
            <a:off x="660400" y="260350"/>
            <a:ext cx="4184650" cy="3138488"/>
          </a:xfrm>
        </p:spPr>
      </p:sp>
    </p:spTree>
    <p:extLst>
      <p:ext uri="{BB962C8B-B14F-4D97-AF65-F5344CB8AC3E}">
        <p14:creationId xmlns:p14="http://schemas.microsoft.com/office/powerpoint/2010/main" val="284026554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1" y="3581740"/>
            <a:ext cx="5681472" cy="5271974"/>
          </a:xfrm>
          <a:prstGeom prst="rect">
            <a:avLst/>
          </a:prstGeom>
        </p:spPr>
        <p:txBody>
          <a:bodyPr>
            <a:normAutofit lnSpcReduction="10000"/>
          </a:bodyPr>
          <a:lstStyle/>
          <a:p>
            <a:r>
              <a:rPr lang="en-US" dirty="0"/>
              <a:t>In an MA Plan you </a:t>
            </a:r>
          </a:p>
          <a:p>
            <a:pPr marL="171450" lvl="1" indent="-171450"/>
            <a:r>
              <a:rPr lang="en-US" dirty="0"/>
              <a:t>Are still in Medicare with all rights and protections</a:t>
            </a:r>
          </a:p>
          <a:p>
            <a:pPr marL="171450" lvl="1" indent="-171450"/>
            <a:r>
              <a:rPr lang="en-US" dirty="0"/>
              <a:t>Still get those services covered by Part A and Part B, but the MA Plan covers those services instead of Original Medicare (must have both Part A and Part B to join an MA Plan)</a:t>
            </a:r>
          </a:p>
          <a:p>
            <a:pPr marL="171450" lvl="1" indent="-171450"/>
            <a:r>
              <a:rPr lang="en-US" dirty="0"/>
              <a:t>May choose a plan that includes prescription drug coverage </a:t>
            </a:r>
          </a:p>
          <a:p>
            <a:pPr marL="171450" lvl="1" indent="-171450"/>
            <a:r>
              <a:rPr lang="en-US" dirty="0"/>
              <a:t>Can be charged different out-of-pocket costs</a:t>
            </a:r>
          </a:p>
          <a:p>
            <a:pPr marL="171450" lvl="1" indent="-171450"/>
            <a:r>
              <a:rPr lang="en-US" dirty="0"/>
              <a:t>Can’t be charged more than Original Medicare for certain services, like chemotherapy, dialysis, and skilled nursing facility (SNF) care</a:t>
            </a:r>
          </a:p>
          <a:p>
            <a:pPr marL="171450" lvl="1" indent="-171450"/>
            <a:r>
              <a:rPr lang="en-US" dirty="0"/>
              <a:t>May choose a plan that includes extra benefits like vision, dental, or fitness and wellness benefits offered at the plan’s expense (not covered by Medicare)</a:t>
            </a:r>
          </a:p>
          <a:p>
            <a:pPr marL="171450" lvl="1" indent="-171450"/>
            <a:r>
              <a:rPr lang="en-US" dirty="0"/>
              <a:t>Have a yearly limit on your out-of-pocket costs</a:t>
            </a:r>
          </a:p>
          <a:p>
            <a:r>
              <a:rPr lang="en-US" b="1" dirty="0"/>
              <a:t>Note:</a:t>
            </a:r>
            <a:r>
              <a:rPr lang="en-US" dirty="0"/>
              <a:t> MA Plans can also cover more extra benefits than they have in the past, including services like transportation to doctor visits, over-the-counter drugs, adult day-care services, and other services that promote your health and wellness. Plans can also tailor their plan offerings to people with certain chronic health conditions. More details about these benefits are available in materials from the plan. This resulted from CMS’s reinterpretation of “primarily health related.” In order for CMS to approve a supplemental benefit, the benefit must focus directly on an enrollee’s health care needs and be recommended by a licensed medical professional as part of a care plan, if not directly provided by one. Conditions most often included are diabetes, followed by congestive heart failure. Some plan-defined packages included cardiovascular disorders, chronic pain syndrome, chronic kidney disease, and opiate use disorder. For more Uniformity Flexibility information, visit </a:t>
            </a:r>
            <a:r>
              <a:rPr lang="en-US" dirty="0">
                <a:hlinkClick r:id="rId3"/>
              </a:rPr>
              <a:t>CMS.gov/newsroom/fact-sheets/2019-medicare-advantage-and-part-d-rate-announcement-and-call-letter</a:t>
            </a:r>
            <a:r>
              <a:rPr lang="en-US" dirty="0"/>
              <a:t>. </a:t>
            </a:r>
          </a:p>
          <a:p>
            <a:endParaRPr lang="en-US" dirty="0"/>
          </a:p>
          <a:p>
            <a:endParaRPr lang="en-US" dirty="0"/>
          </a:p>
          <a:p>
            <a:endParaRPr lang="en-US" dirty="0"/>
          </a:p>
          <a:p>
            <a:pPr marL="114300" lvl="1" indent="0">
              <a:buNone/>
            </a:pPr>
            <a:endParaRPr lang="en-US" dirty="0"/>
          </a:p>
        </p:txBody>
      </p:sp>
      <p:sp>
        <p:nvSpPr>
          <p:cNvPr id="7" name="Slide Image Placeholder 6"/>
          <p:cNvSpPr>
            <a:spLocks noGrp="1" noRot="1" noChangeAspect="1"/>
          </p:cNvSpPr>
          <p:nvPr>
            <p:ph type="sldImg"/>
          </p:nvPr>
        </p:nvSpPr>
        <p:spPr>
          <a:xfrm>
            <a:off x="673100" y="265113"/>
            <a:ext cx="4181475" cy="3136900"/>
          </a:xfrm>
        </p:spPr>
      </p:sp>
    </p:spTree>
    <p:extLst>
      <p:ext uri="{BB962C8B-B14F-4D97-AF65-F5344CB8AC3E}">
        <p14:creationId xmlns:p14="http://schemas.microsoft.com/office/powerpoint/2010/main" val="8479827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01040" y="3581740"/>
            <a:ext cx="6053327" cy="5050196"/>
          </a:xfrm>
          <a:prstGeom prst="rect">
            <a:avLst/>
          </a:prstGeom>
        </p:spPr>
        <p:txBody>
          <a:bodyPr>
            <a:normAutofit/>
          </a:bodyPr>
          <a:lstStyle/>
          <a:p>
            <a:pPr marL="171447" indent="-171447">
              <a:buFont typeface="Wingdings" panose="05000000000000000000" pitchFamily="2" charset="2"/>
              <a:buChar char="§"/>
            </a:pPr>
            <a:r>
              <a:rPr lang="en-US" dirty="0"/>
              <a:t>Each plan has a service area in which its enrollees must live.</a:t>
            </a:r>
          </a:p>
          <a:p>
            <a:pPr marL="171447" indent="-171447">
              <a:buFont typeface="Wingdings" panose="05000000000000000000" pitchFamily="2" charset="2"/>
              <a:buChar char="§"/>
            </a:pPr>
            <a:r>
              <a:rPr lang="en-US" dirty="0"/>
              <a:t>You (or a provider acting on your behalf) can request to see if an item or service will be covered by the plan in advance. Sometimes you must do this for the service to be covered. This is called an “organization determination.” Contact your plan for more information.</a:t>
            </a:r>
          </a:p>
          <a:p>
            <a:pPr marL="171447" indent="-171447">
              <a:buFont typeface="Wingdings" panose="05000000000000000000" pitchFamily="2" charset="2"/>
              <a:buChar char="§"/>
            </a:pPr>
            <a:r>
              <a:rPr lang="en-US" dirty="0"/>
              <a:t>Medicare pays a fixed amount for your coverage each month to the companies offering MA Plans. Each MA Plan can charge different out‑of‑pocket costs and have different rules for how you get services (like whether you need a referral to see a specialist or if you have to go to doctors, facilities, or suppliers that belong to the plan’s network for non‑emergency or non-urgent care). These rules can change each year. </a:t>
            </a:r>
          </a:p>
          <a:p>
            <a:pPr marL="171447" indent="-171447">
              <a:buFont typeface="Wingdings" panose="05000000000000000000" pitchFamily="2" charset="2"/>
              <a:buChar char="§"/>
            </a:pPr>
            <a:r>
              <a:rPr lang="en-US" dirty="0"/>
              <a:t>MA Plans can’t charge more than Original Medicare for certain services, like chemotherapy, dialysis, and skilled nursing facility care.</a:t>
            </a:r>
          </a:p>
          <a:p>
            <a:pPr marL="171447" indent="-171447">
              <a:buFont typeface="Wingdings" panose="05000000000000000000" pitchFamily="2" charset="2"/>
              <a:buChar char="§"/>
            </a:pPr>
            <a:r>
              <a:rPr lang="en-US" dirty="0"/>
              <a:t>MA Plans have a yearly limit on your out‑of‑pocket costs for medical services. </a:t>
            </a:r>
          </a:p>
          <a:p>
            <a:pPr marL="171447" indent="-171447">
              <a:buFont typeface="Wingdings" panose="05000000000000000000" pitchFamily="2" charset="2"/>
              <a:buChar char="§"/>
            </a:pPr>
            <a:r>
              <a:rPr lang="en-US" dirty="0"/>
              <a:t>Hospice care is covered if you are enrolled in an MA Plan, but it is covered by Original Medicare.</a:t>
            </a:r>
          </a:p>
          <a:p>
            <a:pPr marL="171447" indent="-171447">
              <a:buFont typeface="Wingdings" panose="05000000000000000000" pitchFamily="2" charset="2"/>
              <a:buChar char="§"/>
            </a:pPr>
            <a:endParaRPr lang="en-US" dirty="0"/>
          </a:p>
          <a:p>
            <a:pPr marL="171447" indent="-171447">
              <a:buFont typeface="Wingdings" panose="05000000000000000000" pitchFamily="2" charset="2"/>
              <a:buChar char="§"/>
            </a:pPr>
            <a:endParaRPr lang="en-US" dirty="0"/>
          </a:p>
          <a:p>
            <a:endParaRPr lang="en-US" dirty="0"/>
          </a:p>
        </p:txBody>
      </p:sp>
      <p:sp>
        <p:nvSpPr>
          <p:cNvPr id="7" name="Slide Image Placeholder 6"/>
          <p:cNvSpPr>
            <a:spLocks noGrp="1" noRot="1" noChangeAspect="1"/>
          </p:cNvSpPr>
          <p:nvPr>
            <p:ph type="sldImg"/>
          </p:nvPr>
        </p:nvSpPr>
        <p:spPr>
          <a:xfrm>
            <a:off x="665163" y="265113"/>
            <a:ext cx="4181475" cy="3136900"/>
          </a:xfrm>
        </p:spPr>
      </p:sp>
    </p:spTree>
    <p:extLst>
      <p:ext uri="{BB962C8B-B14F-4D97-AF65-F5344CB8AC3E}">
        <p14:creationId xmlns:p14="http://schemas.microsoft.com/office/powerpoint/2010/main" val="84257754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4779" y="3649047"/>
            <a:ext cx="5408549" cy="4625260"/>
          </a:xfrm>
          <a:prstGeom prst="rect">
            <a:avLst/>
          </a:prstGeom>
        </p:spPr>
        <p:txBody>
          <a:bodyPr>
            <a:normAutofit/>
          </a:bodyPr>
          <a:lstStyle/>
          <a:p>
            <a:pPr marL="119037" indent="-119037">
              <a:buFont typeface="Wingdings" panose="05000000000000000000" pitchFamily="2" charset="2"/>
              <a:buChar char="§"/>
            </a:pPr>
            <a:r>
              <a:rPr lang="en-US" dirty="0"/>
              <a:t>Plans send notices to members including “The Annual Notice of Change,” also known as the ANOC, and the “Evidence of Coverage,” also known as the EOC. These notices help you make decisions about your coverage.</a:t>
            </a:r>
          </a:p>
          <a:p>
            <a:pPr marL="228550" lvl="1" indent="-109515">
              <a:buFont typeface="Arial" panose="020B0604020202020204" pitchFamily="34" charset="0"/>
              <a:buChar char="•"/>
              <a:tabLst>
                <a:tab pos="228550" algn="l"/>
              </a:tabLst>
            </a:pPr>
            <a:r>
              <a:rPr lang="en-US" dirty="0"/>
              <a:t>The ANOC includes changes in coverage, copayments, service area, and more that are effective January 1. You’ll receive this in September.</a:t>
            </a:r>
          </a:p>
          <a:p>
            <a:pPr marL="228550" lvl="1" indent="-109515">
              <a:buFont typeface="Arial" panose="020B0604020202020204" pitchFamily="34" charset="0"/>
              <a:buChar char="•"/>
            </a:pPr>
            <a:r>
              <a:rPr lang="en-US" dirty="0"/>
              <a:t>The EOC gives details about what is covered by the plan, how much you pay, and more. This notice is sent by October 15. </a:t>
            </a:r>
          </a:p>
          <a:p>
            <a:r>
              <a:rPr lang="en-US" dirty="0"/>
              <a:t>If you don’t get either of these notices, contact the plan.</a:t>
            </a:r>
          </a:p>
          <a:p>
            <a:endParaRPr lang="en-US" dirty="0"/>
          </a:p>
        </p:txBody>
      </p:sp>
      <p:sp>
        <p:nvSpPr>
          <p:cNvPr id="7" name="Slide Image Placeholder 6"/>
          <p:cNvSpPr>
            <a:spLocks noGrp="1" noRot="1" noChangeAspect="1"/>
          </p:cNvSpPr>
          <p:nvPr>
            <p:ph type="sldImg"/>
          </p:nvPr>
        </p:nvSpPr>
        <p:spPr>
          <a:xfrm>
            <a:off x="658813" y="260350"/>
            <a:ext cx="4184650" cy="3138488"/>
          </a:xfrm>
        </p:spPr>
      </p:sp>
    </p:spTree>
    <p:extLst>
      <p:ext uri="{BB962C8B-B14F-4D97-AF65-F5344CB8AC3E}">
        <p14:creationId xmlns:p14="http://schemas.microsoft.com/office/powerpoint/2010/main" val="3301613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86051" y="3231710"/>
            <a:ext cx="6120245" cy="2130752"/>
          </a:xfrm>
        </p:spPr>
        <p:txBody>
          <a:bodyPr anchor="b"/>
          <a:lstStyle>
            <a:lvl1pPr algn="r">
              <a:defRPr sz="4500"/>
            </a:lvl1pPr>
          </a:lstStyle>
          <a:p>
            <a:r>
              <a:rPr lang="en-US"/>
              <a:t>Click to edit Master title style</a:t>
            </a:r>
          </a:p>
        </p:txBody>
      </p:sp>
      <p:sp>
        <p:nvSpPr>
          <p:cNvPr id="3" name="Subtitle 2"/>
          <p:cNvSpPr>
            <a:spLocks noGrp="1"/>
          </p:cNvSpPr>
          <p:nvPr>
            <p:ph type="subTitle" idx="1"/>
          </p:nvPr>
        </p:nvSpPr>
        <p:spPr>
          <a:xfrm>
            <a:off x="2774373" y="5546612"/>
            <a:ext cx="6120245" cy="625588"/>
          </a:xfrm>
          <a:prstGeom prst="rect">
            <a:avLst/>
          </a:prstGeom>
        </p:spPr>
        <p:txBody>
          <a:bodyPr/>
          <a:lstStyle>
            <a:lvl1pPr marL="0" indent="0" algn="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741750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t>June 2019</a:t>
            </a:r>
          </a:p>
        </p:txBody>
      </p:sp>
      <p:sp>
        <p:nvSpPr>
          <p:cNvPr id="6" name="Footer Placeholder 5"/>
          <p:cNvSpPr>
            <a:spLocks noGrp="1"/>
          </p:cNvSpPr>
          <p:nvPr>
            <p:ph type="ftr" sz="quarter" idx="11"/>
          </p:nvPr>
        </p:nvSpPr>
        <p:spPr/>
        <p:txBody>
          <a:bodyPr/>
          <a:lstStyle>
            <a:lvl1pPr>
              <a:defRPr/>
            </a:lvl1p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977697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90567"/>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390567"/>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55611689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9" name="Slide Number Placeholder 8"/>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10"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305262501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5" name="Slide Number Placeholder 4"/>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6"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250278782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5"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281259417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415992704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46531360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28650" y="1267326"/>
            <a:ext cx="7886700" cy="490963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92107564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149935"/>
            <a:ext cx="3886200" cy="502702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149935"/>
            <a:ext cx="3886200" cy="502702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25553725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9" name="Slide Number Placeholder 8"/>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10"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408864783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5" name="Slide Number Placeholder 4"/>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6"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483797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t>June 2019</a:t>
            </a:r>
          </a:p>
        </p:txBody>
      </p:sp>
      <p:sp>
        <p:nvSpPr>
          <p:cNvPr id="6" name="Footer Placeholder 5"/>
          <p:cNvSpPr>
            <a:spLocks noGrp="1"/>
          </p:cNvSpPr>
          <p:nvPr>
            <p:ph type="ftr" sz="quarter" idx="11"/>
          </p:nvPr>
        </p:nvSpPr>
        <p:spPr/>
        <p:txBody>
          <a:bodyPr/>
          <a:lstStyle>
            <a:lvl1pPr>
              <a:defRPr/>
            </a:lvl1p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94564108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5"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47329242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209718201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71998889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244703904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0281958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21531405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sz="half" idx="1"/>
          </p:nvPr>
        </p:nvSpPr>
        <p:spPr>
          <a:xfrm>
            <a:off x="628650" y="1243263"/>
            <a:ext cx="3886200" cy="4933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243263"/>
            <a:ext cx="3886200" cy="4933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sz="1000">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178575212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dirty="0">
                <a:solidFill>
                  <a:prstClr val="black">
                    <a:lumMod val="75000"/>
                    <a:lumOff val="25000"/>
                  </a:prstClr>
                </a:solidFill>
              </a:rPr>
              <a:t>June 2019</a:t>
            </a:r>
          </a:p>
        </p:txBody>
      </p:sp>
      <p:sp>
        <p:nvSpPr>
          <p:cNvPr id="8" name="Footer Placeholder 7"/>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96422765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r>
              <a:rPr lang="en-US" dirty="0">
                <a:solidFill>
                  <a:prstClr val="black">
                    <a:lumMod val="75000"/>
                    <a:lumOff val="25000"/>
                  </a:prstClr>
                </a:solidFill>
              </a:rPr>
              <a:t>June 2019</a:t>
            </a:r>
          </a:p>
        </p:txBody>
      </p:sp>
      <p:sp>
        <p:nvSpPr>
          <p:cNvPr id="4" name="Footer Placeholder 3"/>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26998843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solidFill>
                  <a:prstClr val="black">
                    <a:lumMod val="75000"/>
                    <a:lumOff val="25000"/>
                  </a:prstClr>
                </a:solidFill>
              </a:rPr>
              <a:t>June 2019</a:t>
            </a:r>
          </a:p>
        </p:txBody>
      </p:sp>
      <p:sp>
        <p:nvSpPr>
          <p:cNvPr id="3" name="Footer Placeholder 2"/>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541029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28650" y="1323474"/>
            <a:ext cx="7886700" cy="485348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1491982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28570862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3051052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90567"/>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390567"/>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32121625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9" name="Slide Number Placeholder 8"/>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10"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738306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6"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1637421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5"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3226794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1136694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t>‹#›</a:t>
            </a:fld>
            <a:endParaRPr lang="en-US" dirty="0"/>
          </a:p>
        </p:txBody>
      </p:sp>
    </p:spTree>
    <p:extLst>
      <p:ext uri="{BB962C8B-B14F-4D97-AF65-F5344CB8AC3E}">
        <p14:creationId xmlns:p14="http://schemas.microsoft.com/office/powerpoint/2010/main" val="2443367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28651" y="1323477"/>
            <a:ext cx="7886700" cy="485348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7"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986631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743200" y="526489"/>
            <a:ext cx="5772150" cy="2216713"/>
          </a:xfrm>
        </p:spPr>
        <p:txBody>
          <a:bodyPr/>
          <a:lstStyle/>
          <a:p>
            <a:r>
              <a:rPr lang="en-US"/>
              <a:t>Click to edit Master title style</a:t>
            </a:r>
          </a:p>
        </p:txBody>
      </p:sp>
      <p:sp>
        <p:nvSpPr>
          <p:cNvPr id="3" name="Slide Number Placeholder 2"/>
          <p:cNvSpPr>
            <a:spLocks noGrp="1"/>
          </p:cNvSpPr>
          <p:nvPr>
            <p:ph type="sldNum" sz="quarter" idx="10"/>
          </p:nvPr>
        </p:nvSpPr>
        <p:spPr>
          <a:xfrm>
            <a:off x="8065009" y="6356351"/>
            <a:ext cx="450342" cy="337057"/>
          </a:xfrm>
          <a:prstGeom prst="rect">
            <a:avLst/>
          </a:prstGeom>
        </p:spPr>
        <p:txBody>
          <a:bodyPr/>
          <a:lstStyle/>
          <a:p>
            <a:fld id="{FC4ACFE8-D096-2541-B423-85B6908FFA9E}" type="slidenum">
              <a:rPr lang="en-US" smtClean="0"/>
              <a:t>‹#›</a:t>
            </a:fld>
            <a:endParaRPr lang="en-US" dirty="0"/>
          </a:p>
        </p:txBody>
      </p:sp>
      <p:sp>
        <p:nvSpPr>
          <p:cNvPr id="4" name="Text Placeholder 5"/>
          <p:cNvSpPr>
            <a:spLocks noGrp="1"/>
          </p:cNvSpPr>
          <p:nvPr>
            <p:ph type="body" sz="quarter" idx="11"/>
          </p:nvPr>
        </p:nvSpPr>
        <p:spPr>
          <a:xfrm>
            <a:off x="623887" y="3016827"/>
            <a:ext cx="7891463" cy="2527300"/>
          </a:xfrm>
          <a:prstGeom prst="rect">
            <a:avLst/>
          </a:prstGeom>
        </p:spPr>
        <p:txBody>
          <a:bodyPr/>
          <a:lstStyle>
            <a:lvl1pPr marL="0" indent="0">
              <a:buNone/>
              <a:defRPr>
                <a:solidFill>
                  <a:srgbClr val="004986"/>
                </a:solidFill>
                <a:latin typeface="Avenir Book" charset="0"/>
                <a:ea typeface="Avenir Book" charset="0"/>
                <a:cs typeface="Avenir Book" charset="0"/>
              </a:defRPr>
            </a:lvl1pPr>
          </a:lstStyle>
          <a:p>
            <a:pPr lvl="0"/>
            <a:r>
              <a:rPr lang="en-US" dirty="0"/>
              <a:t>Click to edit Master text styles</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4733" y="248423"/>
            <a:ext cx="970334" cy="995161"/>
          </a:xfrm>
          <a:prstGeom prst="rect">
            <a:avLst/>
          </a:prstGeom>
        </p:spPr>
      </p:pic>
    </p:spTree>
    <p:extLst>
      <p:ext uri="{BB962C8B-B14F-4D97-AF65-F5344CB8AC3E}">
        <p14:creationId xmlns:p14="http://schemas.microsoft.com/office/powerpoint/2010/main" val="2380110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390569"/>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390569"/>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8" name="Date Placeholder 3"/>
          <p:cNvSpPr>
            <a:spLocks noGrp="1"/>
          </p:cNvSpPr>
          <p:nvPr>
            <p:ph type="dt" sz="half" idx="13"/>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10559651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351" b="1"/>
            </a:lvl1pPr>
            <a:lvl2pPr marL="257168" indent="0">
              <a:buNone/>
              <a:defRPr sz="1125" b="1"/>
            </a:lvl2pPr>
            <a:lvl3pPr marL="514338" indent="0">
              <a:buNone/>
              <a:defRPr sz="1013" b="1"/>
            </a:lvl3pPr>
            <a:lvl4pPr marL="771506" indent="0">
              <a:buNone/>
              <a:defRPr sz="900" b="1"/>
            </a:lvl4pPr>
            <a:lvl5pPr marL="1028674" indent="0">
              <a:buNone/>
              <a:defRPr sz="900" b="1"/>
            </a:lvl5pPr>
            <a:lvl6pPr marL="1285843" indent="0">
              <a:buNone/>
              <a:defRPr sz="900" b="1"/>
            </a:lvl6pPr>
            <a:lvl7pPr marL="1543012" indent="0">
              <a:buNone/>
              <a:defRPr sz="900" b="1"/>
            </a:lvl7pPr>
            <a:lvl8pPr marL="1800180" indent="0">
              <a:buNone/>
              <a:defRPr sz="900" b="1"/>
            </a:lvl8pPr>
            <a:lvl9pPr marL="2057349" indent="0">
              <a:buNone/>
              <a:defRPr sz="900" b="1"/>
            </a:lvl9pPr>
          </a:lstStyle>
          <a:p>
            <a:pPr lvl="0"/>
            <a:r>
              <a:rPr lang="en-US"/>
              <a:t>Click to edit Master text styles</a:t>
            </a:r>
          </a:p>
        </p:txBody>
      </p:sp>
      <p:sp>
        <p:nvSpPr>
          <p:cNvPr id="4" name="Content Placeholder 3"/>
          <p:cNvSpPr>
            <a:spLocks noGrp="1"/>
          </p:cNvSpPr>
          <p:nvPr>
            <p:ph sz="half" idx="2"/>
          </p:nvPr>
        </p:nvSpPr>
        <p:spPr>
          <a:xfrm>
            <a:off x="629842" y="2505077"/>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3" y="1681163"/>
            <a:ext cx="3887391" cy="823912"/>
          </a:xfrm>
          <a:prstGeom prst="rect">
            <a:avLst/>
          </a:prstGeom>
        </p:spPr>
        <p:txBody>
          <a:bodyPr anchor="b"/>
          <a:lstStyle>
            <a:lvl1pPr marL="0" indent="0">
              <a:buNone/>
              <a:defRPr sz="1351" b="1"/>
            </a:lvl1pPr>
            <a:lvl2pPr marL="257168" indent="0">
              <a:buNone/>
              <a:defRPr sz="1125" b="1"/>
            </a:lvl2pPr>
            <a:lvl3pPr marL="514338" indent="0">
              <a:buNone/>
              <a:defRPr sz="1013" b="1"/>
            </a:lvl3pPr>
            <a:lvl4pPr marL="771506" indent="0">
              <a:buNone/>
              <a:defRPr sz="900" b="1"/>
            </a:lvl4pPr>
            <a:lvl5pPr marL="1028674" indent="0">
              <a:buNone/>
              <a:defRPr sz="900" b="1"/>
            </a:lvl5pPr>
            <a:lvl6pPr marL="1285843" indent="0">
              <a:buNone/>
              <a:defRPr sz="900" b="1"/>
            </a:lvl6pPr>
            <a:lvl7pPr marL="1543012" indent="0">
              <a:buNone/>
              <a:defRPr sz="900" b="1"/>
            </a:lvl7pPr>
            <a:lvl8pPr marL="1800180" indent="0">
              <a:buNone/>
              <a:defRPr sz="900" b="1"/>
            </a:lvl8pPr>
            <a:lvl9pPr marL="2057349" indent="0">
              <a:buNone/>
              <a:defRPr sz="900" b="1"/>
            </a:lvl9pPr>
          </a:lstStyle>
          <a:p>
            <a:pPr lvl="0"/>
            <a:r>
              <a:rPr lang="en-US"/>
              <a:t>Click to edit Master text styles</a:t>
            </a:r>
          </a:p>
        </p:txBody>
      </p:sp>
      <p:sp>
        <p:nvSpPr>
          <p:cNvPr id="6" name="Content Placeholder 5"/>
          <p:cNvSpPr>
            <a:spLocks noGrp="1"/>
          </p:cNvSpPr>
          <p:nvPr>
            <p:ph sz="quarter" idx="4"/>
          </p:nvPr>
        </p:nvSpPr>
        <p:spPr>
          <a:xfrm>
            <a:off x="4629153" y="2505077"/>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9" name="Slide Number Placeholder 8"/>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10" name="Date Placeholder 3"/>
          <p:cNvSpPr>
            <a:spLocks noGrp="1"/>
          </p:cNvSpPr>
          <p:nvPr>
            <p:ph type="dt" sz="half" idx="13"/>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19856081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6"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34575593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5"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0748166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a:prstGeom prst="rect">
            <a:avLst/>
          </a:prstGeo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a:prstGeom prst="rect">
            <a:avLst/>
          </a:prstGeo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8" name="Date Placeholder 3"/>
          <p:cNvSpPr>
            <a:spLocks noGrp="1"/>
          </p:cNvSpPr>
          <p:nvPr>
            <p:ph type="dt" sz="half" idx="13"/>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3276010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a:prstGeom prst="rect">
            <a:avLst/>
          </a:prstGeo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a:prstGeom prst="rect">
            <a:avLst/>
          </a:prstGeo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a:solidFill>
                  <a:prstClr val="black">
                    <a:tint val="75000"/>
                  </a:prstClr>
                </a:solidFill>
              </a:rPr>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407179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700" b="1"/>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F62912B7-67D0-4C7F-B2EE-F336CB0BE48F}" type="slidenum">
              <a:rPr lang="en-US" smtClean="0"/>
              <a:pPr/>
              <a:t>‹#›</a:t>
            </a:fld>
            <a:endParaRPr lang="en-US" dirty="0"/>
          </a:p>
        </p:txBody>
      </p:sp>
      <p:sp>
        <p:nvSpPr>
          <p:cNvPr id="6" name="Text Placeholder 2"/>
          <p:cNvSpPr>
            <a:spLocks noGrp="1"/>
          </p:cNvSpPr>
          <p:nvPr>
            <p:ph idx="1"/>
          </p:nvPr>
        </p:nvSpPr>
        <p:spPr>
          <a:xfrm>
            <a:off x="628651" y="1163022"/>
            <a:ext cx="7886700" cy="50926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607295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1" y="1"/>
            <a:ext cx="7886700" cy="914400"/>
          </a:xfrm>
        </p:spPr>
        <p:txBody>
          <a:bodyPr>
            <a:normAutofit/>
          </a:bodyPr>
          <a:lstStyle>
            <a:lvl1pPr>
              <a:defRPr b="1"/>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F62912B7-67D0-4C7F-B2EE-F336CB0BE48F}" type="slidenum">
              <a:rPr lang="en-US" smtClean="0"/>
              <a:pPr/>
              <a:t>‹#›</a:t>
            </a:fld>
            <a:endParaRPr lang="en-US" dirty="0"/>
          </a:p>
        </p:txBody>
      </p:sp>
    </p:spTree>
    <p:extLst>
      <p:ext uri="{BB962C8B-B14F-4D97-AF65-F5344CB8AC3E}">
        <p14:creationId xmlns:p14="http://schemas.microsoft.com/office/powerpoint/2010/main" val="25200175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7"/>
            <a:ext cx="6858000" cy="1655763"/>
          </a:xfrm>
        </p:spPr>
        <p:txBody>
          <a:bodyPr/>
          <a:lstStyle>
            <a:lvl1pPr marL="0" indent="0" algn="ctr">
              <a:buNone/>
              <a:defRPr sz="1351"/>
            </a:lvl1pPr>
            <a:lvl2pPr marL="257168" indent="0" algn="ctr">
              <a:buNone/>
              <a:defRPr sz="1125"/>
            </a:lvl2pPr>
            <a:lvl3pPr marL="514338" indent="0" algn="ctr">
              <a:buNone/>
              <a:defRPr sz="1013"/>
            </a:lvl3pPr>
            <a:lvl4pPr marL="771506" indent="0" algn="ctr">
              <a:buNone/>
              <a:defRPr sz="900"/>
            </a:lvl4pPr>
            <a:lvl5pPr marL="1028674" indent="0" algn="ctr">
              <a:buNone/>
              <a:defRPr sz="900"/>
            </a:lvl5pPr>
            <a:lvl6pPr marL="1285843" indent="0" algn="ctr">
              <a:buNone/>
              <a:defRPr sz="900"/>
            </a:lvl6pPr>
            <a:lvl7pPr marL="1543012" indent="0" algn="ctr">
              <a:buNone/>
              <a:defRPr sz="900"/>
            </a:lvl7pPr>
            <a:lvl8pPr marL="1800180" indent="0" algn="ctr">
              <a:buNone/>
              <a:defRPr sz="900"/>
            </a:lvl8pPr>
            <a:lvl9pPr marL="2057349"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0" y="11343"/>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2097619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267"/>
            </a:lvl1pPr>
          </a:lstStyle>
          <a:p>
            <a:r>
              <a:rPr lang="en-US" dirty="0"/>
              <a:t>Click to edit Master title style</a:t>
            </a:r>
          </a:p>
        </p:txBody>
      </p:sp>
      <p:sp>
        <p:nvSpPr>
          <p:cNvPr id="3" name="Content Placeholder 2"/>
          <p:cNvSpPr>
            <a:spLocks noGrp="1"/>
          </p:cNvSpPr>
          <p:nvPr>
            <p:ph idx="1"/>
          </p:nvPr>
        </p:nvSpPr>
        <p:spPr/>
        <p:txBody>
          <a:bodyPr/>
          <a:lstStyle>
            <a:lvl1pPr>
              <a:defRPr sz="3733"/>
            </a:lvl1pPr>
            <a:lvl2pPr>
              <a:defRPr sz="3200"/>
            </a:lvl2pPr>
            <a:lvl3pPr marL="859609" indent="-253598">
              <a:defRPr sz="2933"/>
            </a:lvl3pPr>
            <a:lvl4pPr marL="903663" indent="259550">
              <a:defRPr sz="2933"/>
            </a:lvl4pPr>
            <a:lvl5pPr marL="1415619" indent="-236929">
              <a:defRPr sz="29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3070264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dirty="0"/>
              <a:t>June 2019</a:t>
            </a:r>
          </a:p>
        </p:txBody>
      </p:sp>
      <p:sp>
        <p:nvSpPr>
          <p:cNvPr id="5" name="Footer Placeholder 4"/>
          <p:cNvSpPr>
            <a:spLocks noGrp="1"/>
          </p:cNvSpPr>
          <p:nvPr>
            <p:ph type="ftr" sz="quarter" idx="11"/>
          </p:nvPr>
        </p:nvSpPr>
        <p:spPr/>
        <p:txBody>
          <a:bodyPr/>
          <a:lstStyle>
            <a:lvl1pPr>
              <a:defRPr/>
            </a:lvl1p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5362735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2"/>
            <a:ext cx="7886700" cy="2852737"/>
          </a:xfrm>
        </p:spPr>
        <p:txBody>
          <a:bodyPr anchor="b"/>
          <a:lstStyle>
            <a:lvl1pPr>
              <a:defRPr sz="3375"/>
            </a:lvl1pPr>
          </a:lstStyle>
          <a:p>
            <a:r>
              <a:rPr lang="en-US"/>
              <a:t>Click to edit Master title style</a:t>
            </a:r>
          </a:p>
        </p:txBody>
      </p:sp>
      <p:sp>
        <p:nvSpPr>
          <p:cNvPr id="3" name="Text Placeholder 2"/>
          <p:cNvSpPr>
            <a:spLocks noGrp="1"/>
          </p:cNvSpPr>
          <p:nvPr>
            <p:ph type="body" idx="1"/>
          </p:nvPr>
        </p:nvSpPr>
        <p:spPr>
          <a:xfrm>
            <a:off x="623889" y="4589465"/>
            <a:ext cx="7886700" cy="1500187"/>
          </a:xfrm>
        </p:spPr>
        <p:txBody>
          <a:bodyPr/>
          <a:lstStyle>
            <a:lvl1pPr marL="0" indent="0">
              <a:buNone/>
              <a:defRPr sz="1351">
                <a:solidFill>
                  <a:schemeClr val="tx1">
                    <a:tint val="75000"/>
                  </a:schemeClr>
                </a:solidFill>
              </a:defRPr>
            </a:lvl1pPr>
            <a:lvl2pPr marL="257168" indent="0">
              <a:buNone/>
              <a:defRPr sz="1125">
                <a:solidFill>
                  <a:schemeClr val="tx1">
                    <a:tint val="75000"/>
                  </a:schemeClr>
                </a:solidFill>
              </a:defRPr>
            </a:lvl2pPr>
            <a:lvl3pPr marL="514338" indent="0">
              <a:buNone/>
              <a:defRPr sz="1013">
                <a:solidFill>
                  <a:schemeClr val="tx1">
                    <a:tint val="75000"/>
                  </a:schemeClr>
                </a:solidFill>
              </a:defRPr>
            </a:lvl3pPr>
            <a:lvl4pPr marL="771506" indent="0">
              <a:buNone/>
              <a:defRPr sz="900">
                <a:solidFill>
                  <a:schemeClr val="tx1">
                    <a:tint val="75000"/>
                  </a:schemeClr>
                </a:solidFill>
              </a:defRPr>
            </a:lvl4pPr>
            <a:lvl5pPr marL="1028674" indent="0">
              <a:buNone/>
              <a:defRPr sz="900">
                <a:solidFill>
                  <a:schemeClr val="tx1">
                    <a:tint val="75000"/>
                  </a:schemeClr>
                </a:solidFill>
              </a:defRPr>
            </a:lvl5pPr>
            <a:lvl6pPr marL="1285843" indent="0">
              <a:buNone/>
              <a:defRPr sz="900">
                <a:solidFill>
                  <a:schemeClr val="tx1">
                    <a:tint val="75000"/>
                  </a:schemeClr>
                </a:solidFill>
              </a:defRPr>
            </a:lvl6pPr>
            <a:lvl7pPr marL="1543012"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4763" y="2"/>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42833495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6" name="Title 1"/>
          <p:cNvSpPr>
            <a:spLocks noGrp="1"/>
          </p:cNvSpPr>
          <p:nvPr>
            <p:ph type="title"/>
          </p:nvPr>
        </p:nvSpPr>
        <p:spPr>
          <a:xfrm>
            <a:off x="0" y="11343"/>
            <a:ext cx="9144000" cy="959207"/>
          </a:xfrm>
        </p:spPr>
        <p:txBody>
          <a:bodyPr/>
          <a:lstStyle/>
          <a:p>
            <a:r>
              <a:rPr lang="en-US" dirty="0"/>
              <a:t>Click to edit Master title style</a:t>
            </a:r>
          </a:p>
        </p:txBody>
      </p:sp>
    </p:spTree>
    <p:extLst>
      <p:ext uri="{BB962C8B-B14F-4D97-AF65-F5344CB8AC3E}">
        <p14:creationId xmlns:p14="http://schemas.microsoft.com/office/powerpoint/2010/main" val="32578065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10920356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20869579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1"/>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8"/>
          <p:cNvSpPr>
            <a:spLocks noGrp="1"/>
          </p:cNvSpPr>
          <p:nvPr>
            <p:ph type="title"/>
          </p:nvPr>
        </p:nvSpPr>
        <p:spPr>
          <a:xfrm>
            <a:off x="0" y="0"/>
            <a:ext cx="9144000" cy="1447800"/>
          </a:xfrm>
          <a:prstGeom prst="rect">
            <a:avLst/>
          </a:prstGeom>
          <a:ln>
            <a:gradFill>
              <a:gsLst>
                <a:gs pos="0">
                  <a:srgbClr val="084A9C"/>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dk1"/>
          </a:lnRef>
          <a:fillRef idx="1">
            <a:schemeClr val="lt1"/>
          </a:fillRef>
          <a:effectRef idx="0">
            <a:schemeClr val="dk1"/>
          </a:effectRef>
          <a:fontRef idx="none"/>
        </p:style>
        <p:txBody>
          <a:bodyPr vert="horz" lIns="91440" tIns="45720" rIns="91440" bIns="45720" rtlCol="0" anchor="ctr">
            <a:noAutofit/>
          </a:bodyPr>
          <a:lstStyle>
            <a:lvl1pPr>
              <a:defRPr>
                <a:ln>
                  <a:noFill/>
                </a:ln>
                <a:effectLst/>
                <a:latin typeface="+mj-lt"/>
              </a:defRPr>
            </a:lvl1pPr>
          </a:lstStyle>
          <a:p>
            <a:r>
              <a:rPr lang="en-US" dirty="0"/>
              <a:t>Click to edit Master title style</a:t>
            </a:r>
          </a:p>
        </p:txBody>
      </p:sp>
      <p:sp>
        <p:nvSpPr>
          <p:cNvPr id="2" name="TextBox 1"/>
          <p:cNvSpPr txBox="1"/>
          <p:nvPr userDrawn="1"/>
        </p:nvSpPr>
        <p:spPr>
          <a:xfrm>
            <a:off x="457200" y="6324600"/>
            <a:ext cx="990600" cy="230832"/>
          </a:xfrm>
          <a:prstGeom prst="rect">
            <a:avLst/>
          </a:prstGeom>
          <a:noFill/>
        </p:spPr>
        <p:txBody>
          <a:bodyPr wrap="square" rtlCol="0">
            <a:spAutoFit/>
          </a:bodyPr>
          <a:lstStyle/>
          <a:p>
            <a:pPr defTabSz="914377"/>
            <a:r>
              <a:rPr lang="en-US" sz="900" dirty="0">
                <a:solidFill>
                  <a:prstClr val="black"/>
                </a:solidFill>
              </a:rPr>
              <a:t>2018</a:t>
            </a:r>
          </a:p>
        </p:txBody>
      </p:sp>
      <p:sp>
        <p:nvSpPr>
          <p:cNvPr id="5" name="TextBox 4"/>
          <p:cNvSpPr txBox="1"/>
          <p:nvPr userDrawn="1"/>
        </p:nvSpPr>
        <p:spPr>
          <a:xfrm>
            <a:off x="3962400" y="6324600"/>
            <a:ext cx="1600200" cy="230832"/>
          </a:xfrm>
          <a:prstGeom prst="rect">
            <a:avLst/>
          </a:prstGeom>
          <a:noFill/>
        </p:spPr>
        <p:txBody>
          <a:bodyPr wrap="square" rtlCol="0">
            <a:spAutoFit/>
          </a:bodyPr>
          <a:lstStyle/>
          <a:p>
            <a:pPr defTabSz="914377"/>
            <a:r>
              <a:rPr lang="en-US" sz="900" dirty="0">
                <a:solidFill>
                  <a:prstClr val="black"/>
                </a:solidFill>
              </a:rPr>
              <a:t>Getting to Know CMS</a:t>
            </a:r>
          </a:p>
        </p:txBody>
      </p:sp>
      <p:sp>
        <p:nvSpPr>
          <p:cNvPr id="8"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8555075-F7D8-774D-92CE-0FFE5404D32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466007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37931183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5751154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628651" y="1323477"/>
            <a:ext cx="7886700" cy="485348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7"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36544967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390569"/>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390569"/>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8" name="Date Placeholder 3"/>
          <p:cNvSpPr>
            <a:spLocks noGrp="1"/>
          </p:cNvSpPr>
          <p:nvPr>
            <p:ph type="dt" sz="half" idx="13"/>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1215896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351" b="1"/>
            </a:lvl1pPr>
            <a:lvl2pPr marL="257168" indent="0">
              <a:buNone/>
              <a:defRPr sz="1125" b="1"/>
            </a:lvl2pPr>
            <a:lvl3pPr marL="514338" indent="0">
              <a:buNone/>
              <a:defRPr sz="1013" b="1"/>
            </a:lvl3pPr>
            <a:lvl4pPr marL="771506" indent="0">
              <a:buNone/>
              <a:defRPr sz="900" b="1"/>
            </a:lvl4pPr>
            <a:lvl5pPr marL="1028674" indent="0">
              <a:buNone/>
              <a:defRPr sz="900" b="1"/>
            </a:lvl5pPr>
            <a:lvl6pPr marL="1285843" indent="0">
              <a:buNone/>
              <a:defRPr sz="900" b="1"/>
            </a:lvl6pPr>
            <a:lvl7pPr marL="1543012" indent="0">
              <a:buNone/>
              <a:defRPr sz="900" b="1"/>
            </a:lvl7pPr>
            <a:lvl8pPr marL="1800180" indent="0">
              <a:buNone/>
              <a:defRPr sz="900" b="1"/>
            </a:lvl8pPr>
            <a:lvl9pPr marL="2057349" indent="0">
              <a:buNone/>
              <a:defRPr sz="900" b="1"/>
            </a:lvl9pPr>
          </a:lstStyle>
          <a:p>
            <a:pPr lvl="0"/>
            <a:r>
              <a:rPr lang="en-US"/>
              <a:t>Click to edit Master text styles</a:t>
            </a:r>
          </a:p>
        </p:txBody>
      </p:sp>
      <p:sp>
        <p:nvSpPr>
          <p:cNvPr id="4" name="Content Placeholder 3"/>
          <p:cNvSpPr>
            <a:spLocks noGrp="1"/>
          </p:cNvSpPr>
          <p:nvPr>
            <p:ph sz="half" idx="2"/>
          </p:nvPr>
        </p:nvSpPr>
        <p:spPr>
          <a:xfrm>
            <a:off x="629842" y="2505077"/>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3" y="1681163"/>
            <a:ext cx="3887391" cy="823912"/>
          </a:xfrm>
          <a:prstGeom prst="rect">
            <a:avLst/>
          </a:prstGeom>
        </p:spPr>
        <p:txBody>
          <a:bodyPr anchor="b"/>
          <a:lstStyle>
            <a:lvl1pPr marL="0" indent="0">
              <a:buNone/>
              <a:defRPr sz="1351" b="1"/>
            </a:lvl1pPr>
            <a:lvl2pPr marL="257168" indent="0">
              <a:buNone/>
              <a:defRPr sz="1125" b="1"/>
            </a:lvl2pPr>
            <a:lvl3pPr marL="514338" indent="0">
              <a:buNone/>
              <a:defRPr sz="1013" b="1"/>
            </a:lvl3pPr>
            <a:lvl4pPr marL="771506" indent="0">
              <a:buNone/>
              <a:defRPr sz="900" b="1"/>
            </a:lvl4pPr>
            <a:lvl5pPr marL="1028674" indent="0">
              <a:buNone/>
              <a:defRPr sz="900" b="1"/>
            </a:lvl5pPr>
            <a:lvl6pPr marL="1285843" indent="0">
              <a:buNone/>
              <a:defRPr sz="900" b="1"/>
            </a:lvl6pPr>
            <a:lvl7pPr marL="1543012" indent="0">
              <a:buNone/>
              <a:defRPr sz="900" b="1"/>
            </a:lvl7pPr>
            <a:lvl8pPr marL="1800180" indent="0">
              <a:buNone/>
              <a:defRPr sz="900" b="1"/>
            </a:lvl8pPr>
            <a:lvl9pPr marL="2057349" indent="0">
              <a:buNone/>
              <a:defRPr sz="900" b="1"/>
            </a:lvl9pPr>
          </a:lstStyle>
          <a:p>
            <a:pPr lvl="0"/>
            <a:r>
              <a:rPr lang="en-US"/>
              <a:t>Click to edit Master text styles</a:t>
            </a:r>
          </a:p>
        </p:txBody>
      </p:sp>
      <p:sp>
        <p:nvSpPr>
          <p:cNvPr id="6" name="Content Placeholder 5"/>
          <p:cNvSpPr>
            <a:spLocks noGrp="1"/>
          </p:cNvSpPr>
          <p:nvPr>
            <p:ph sz="quarter" idx="4"/>
          </p:nvPr>
        </p:nvSpPr>
        <p:spPr>
          <a:xfrm>
            <a:off x="4629153" y="2505077"/>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9" name="Slide Number Placeholder 8"/>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10" name="Date Placeholder 3"/>
          <p:cNvSpPr>
            <a:spLocks noGrp="1"/>
          </p:cNvSpPr>
          <p:nvPr>
            <p:ph type="dt" sz="half" idx="13"/>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597994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lvl3pPr marL="1146175" indent="-338138">
              <a:defRPr/>
            </a:lvl3pPr>
            <a:lvl4pPr marL="1204913" indent="346075">
              <a:defRPr/>
            </a:lvl4pPr>
            <a:lvl5pPr marL="1887538" indent="-315913">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r>
              <a:rPr lang="en-US" dirty="0"/>
              <a:t>June 2019</a:t>
            </a:r>
          </a:p>
        </p:txBody>
      </p:sp>
      <p:sp>
        <p:nvSpPr>
          <p:cNvPr id="5" name="Footer Placeholder 4"/>
          <p:cNvSpPr>
            <a:spLocks noGrp="1"/>
          </p:cNvSpPr>
          <p:nvPr>
            <p:ph type="ftr" sz="quarter" idx="11"/>
          </p:nvPr>
        </p:nvSpPr>
        <p:spPr/>
        <p:txBody>
          <a:bodyPr/>
          <a:lstStyle>
            <a:lvl1pPr>
              <a:defRPr/>
            </a:lvl1p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37027534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D3B75908-2BC4-4CCC-BE4B-63652A0FD379}" type="slidenum">
              <a:rPr lang="en-US" smtClean="0"/>
              <a:pPr/>
              <a:t>‹#›</a:t>
            </a:fld>
            <a:endParaRPr lang="en-US" dirty="0"/>
          </a:p>
        </p:txBody>
      </p:sp>
      <p:sp>
        <p:nvSpPr>
          <p:cNvPr id="6"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675">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36834017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5"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13104038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a:prstGeom prst="rect">
            <a:avLst/>
          </a:prstGeo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a:prstGeom prst="rect">
            <a:avLst/>
          </a:prstGeo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8" name="Date Placeholder 3"/>
          <p:cNvSpPr>
            <a:spLocks noGrp="1"/>
          </p:cNvSpPr>
          <p:nvPr>
            <p:ph type="dt" sz="half" idx="13"/>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21800390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a:prstGeom prst="rect">
            <a:avLst/>
          </a:prstGeo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a:prstGeom prst="rect">
            <a:avLst/>
          </a:prstGeo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a:solidFill>
                  <a:prstClr val="black">
                    <a:tint val="75000"/>
                  </a:prstClr>
                </a:solidFill>
              </a:rPr>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96737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700" b="1"/>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F62912B7-67D0-4C7F-B2EE-F336CB0BE48F}" type="slidenum">
              <a:rPr lang="en-US" smtClean="0"/>
              <a:pPr/>
              <a:t>‹#›</a:t>
            </a:fld>
            <a:endParaRPr lang="en-US" dirty="0"/>
          </a:p>
        </p:txBody>
      </p:sp>
      <p:sp>
        <p:nvSpPr>
          <p:cNvPr id="6" name="Text Placeholder 2"/>
          <p:cNvSpPr>
            <a:spLocks noGrp="1"/>
          </p:cNvSpPr>
          <p:nvPr>
            <p:ph idx="1"/>
          </p:nvPr>
        </p:nvSpPr>
        <p:spPr>
          <a:xfrm>
            <a:off x="628651" y="1163022"/>
            <a:ext cx="7886700" cy="50926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983063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1" y="1"/>
            <a:ext cx="7886700" cy="914400"/>
          </a:xfrm>
        </p:spPr>
        <p:txBody>
          <a:bodyPr>
            <a:normAutofit/>
          </a:bodyPr>
          <a:lstStyle>
            <a:lvl1pPr>
              <a:defRPr b="1"/>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F62912B7-67D0-4C7F-B2EE-F336CB0BE48F}" type="slidenum">
              <a:rPr lang="en-US" smtClean="0"/>
              <a:pPr/>
              <a:t>‹#›</a:t>
            </a:fld>
            <a:endParaRPr lang="en-US" dirty="0"/>
          </a:p>
        </p:txBody>
      </p:sp>
    </p:spTree>
    <p:extLst>
      <p:ext uri="{BB962C8B-B14F-4D97-AF65-F5344CB8AC3E}">
        <p14:creationId xmlns:p14="http://schemas.microsoft.com/office/powerpoint/2010/main" val="18023802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7"/>
            <a:ext cx="6858000" cy="1655763"/>
          </a:xfrm>
        </p:spPr>
        <p:txBody>
          <a:bodyPr/>
          <a:lstStyle>
            <a:lvl1pPr marL="0" indent="0" algn="ctr">
              <a:buNone/>
              <a:defRPr sz="1351"/>
            </a:lvl1pPr>
            <a:lvl2pPr marL="257168" indent="0" algn="ctr">
              <a:buNone/>
              <a:defRPr sz="1125"/>
            </a:lvl2pPr>
            <a:lvl3pPr marL="514338" indent="0" algn="ctr">
              <a:buNone/>
              <a:defRPr sz="1013"/>
            </a:lvl3pPr>
            <a:lvl4pPr marL="771506" indent="0" algn="ctr">
              <a:buNone/>
              <a:defRPr sz="900"/>
            </a:lvl4pPr>
            <a:lvl5pPr marL="1028674" indent="0" algn="ctr">
              <a:buNone/>
              <a:defRPr sz="900"/>
            </a:lvl5pPr>
            <a:lvl6pPr marL="1285843" indent="0" algn="ctr">
              <a:buNone/>
              <a:defRPr sz="900"/>
            </a:lvl6pPr>
            <a:lvl7pPr marL="1543012" indent="0" algn="ctr">
              <a:buNone/>
              <a:defRPr sz="900"/>
            </a:lvl7pPr>
            <a:lvl8pPr marL="1800180" indent="0" algn="ctr">
              <a:buNone/>
              <a:defRPr sz="900"/>
            </a:lvl8pPr>
            <a:lvl9pPr marL="2057349"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0" y="11343"/>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8626987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267"/>
            </a:lvl1pPr>
          </a:lstStyle>
          <a:p>
            <a:r>
              <a:rPr lang="en-US" dirty="0"/>
              <a:t>Click to edit Master title style</a:t>
            </a:r>
          </a:p>
        </p:txBody>
      </p:sp>
      <p:sp>
        <p:nvSpPr>
          <p:cNvPr id="3" name="Content Placeholder 2"/>
          <p:cNvSpPr>
            <a:spLocks noGrp="1"/>
          </p:cNvSpPr>
          <p:nvPr>
            <p:ph idx="1"/>
          </p:nvPr>
        </p:nvSpPr>
        <p:spPr/>
        <p:txBody>
          <a:bodyPr/>
          <a:lstStyle>
            <a:lvl1pPr>
              <a:defRPr sz="3733"/>
            </a:lvl1pPr>
            <a:lvl2pPr>
              <a:defRPr sz="3200"/>
            </a:lvl2pPr>
            <a:lvl3pPr marL="859609" indent="-253598">
              <a:defRPr sz="2933"/>
            </a:lvl3pPr>
            <a:lvl4pPr marL="903663" indent="259550">
              <a:defRPr sz="2933"/>
            </a:lvl4pPr>
            <a:lvl5pPr marL="1415619" indent="-236929">
              <a:defRPr sz="29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25476273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2"/>
            <a:ext cx="7886700" cy="2852737"/>
          </a:xfrm>
        </p:spPr>
        <p:txBody>
          <a:bodyPr anchor="b"/>
          <a:lstStyle>
            <a:lvl1pPr>
              <a:defRPr sz="3375"/>
            </a:lvl1pPr>
          </a:lstStyle>
          <a:p>
            <a:r>
              <a:rPr lang="en-US"/>
              <a:t>Click to edit Master title style</a:t>
            </a:r>
          </a:p>
        </p:txBody>
      </p:sp>
      <p:sp>
        <p:nvSpPr>
          <p:cNvPr id="3" name="Text Placeholder 2"/>
          <p:cNvSpPr>
            <a:spLocks noGrp="1"/>
          </p:cNvSpPr>
          <p:nvPr>
            <p:ph type="body" idx="1"/>
          </p:nvPr>
        </p:nvSpPr>
        <p:spPr>
          <a:xfrm>
            <a:off x="623889" y="4589465"/>
            <a:ext cx="7886700" cy="1500187"/>
          </a:xfrm>
        </p:spPr>
        <p:txBody>
          <a:bodyPr/>
          <a:lstStyle>
            <a:lvl1pPr marL="0" indent="0">
              <a:buNone/>
              <a:defRPr sz="1351">
                <a:solidFill>
                  <a:schemeClr val="tx1">
                    <a:tint val="75000"/>
                  </a:schemeClr>
                </a:solidFill>
              </a:defRPr>
            </a:lvl1pPr>
            <a:lvl2pPr marL="257168" indent="0">
              <a:buNone/>
              <a:defRPr sz="1125">
                <a:solidFill>
                  <a:schemeClr val="tx1">
                    <a:tint val="75000"/>
                  </a:schemeClr>
                </a:solidFill>
              </a:defRPr>
            </a:lvl2pPr>
            <a:lvl3pPr marL="514338" indent="0">
              <a:buNone/>
              <a:defRPr sz="1013">
                <a:solidFill>
                  <a:schemeClr val="tx1">
                    <a:tint val="75000"/>
                  </a:schemeClr>
                </a:solidFill>
              </a:defRPr>
            </a:lvl3pPr>
            <a:lvl4pPr marL="771506" indent="0">
              <a:buNone/>
              <a:defRPr sz="900">
                <a:solidFill>
                  <a:schemeClr val="tx1">
                    <a:tint val="75000"/>
                  </a:schemeClr>
                </a:solidFill>
              </a:defRPr>
            </a:lvl4pPr>
            <a:lvl5pPr marL="1028674" indent="0">
              <a:buNone/>
              <a:defRPr sz="900">
                <a:solidFill>
                  <a:schemeClr val="tx1">
                    <a:tint val="75000"/>
                  </a:schemeClr>
                </a:solidFill>
              </a:defRPr>
            </a:lvl5pPr>
            <a:lvl6pPr marL="1285843" indent="0">
              <a:buNone/>
              <a:defRPr sz="900">
                <a:solidFill>
                  <a:schemeClr val="tx1">
                    <a:tint val="75000"/>
                  </a:schemeClr>
                </a:solidFill>
              </a:defRPr>
            </a:lvl6pPr>
            <a:lvl7pPr marL="1543012"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4763" y="2"/>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25476867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6" name="Title 1"/>
          <p:cNvSpPr>
            <a:spLocks noGrp="1"/>
          </p:cNvSpPr>
          <p:nvPr>
            <p:ph type="title"/>
          </p:nvPr>
        </p:nvSpPr>
        <p:spPr>
          <a:xfrm>
            <a:off x="0" y="11343"/>
            <a:ext cx="9144000" cy="959207"/>
          </a:xfrm>
        </p:spPr>
        <p:txBody>
          <a:bodyPr/>
          <a:lstStyle/>
          <a:p>
            <a:r>
              <a:rPr lang="en-US" dirty="0"/>
              <a:t>Click to edit Master title style</a:t>
            </a:r>
          </a:p>
        </p:txBody>
      </p:sp>
    </p:spTree>
    <p:extLst>
      <p:ext uri="{BB962C8B-B14F-4D97-AF65-F5344CB8AC3E}">
        <p14:creationId xmlns:p14="http://schemas.microsoft.com/office/powerpoint/2010/main" val="1006726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dirty="0"/>
              <a:t>June 2019</a:t>
            </a:r>
          </a:p>
        </p:txBody>
      </p:sp>
      <p:sp>
        <p:nvSpPr>
          <p:cNvPr id="5" name="Footer Placeholder 4"/>
          <p:cNvSpPr>
            <a:spLocks noGrp="1"/>
          </p:cNvSpPr>
          <p:nvPr>
            <p:ph type="ftr" sz="quarter" idx="11"/>
          </p:nvPr>
        </p:nvSpPr>
        <p:spPr/>
        <p:txBody>
          <a:bodyPr/>
          <a:lstStyle>
            <a:lvl1pPr>
              <a:defRPr/>
            </a:lvl1p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9208532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41251091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37361225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1"/>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8"/>
          <p:cNvSpPr>
            <a:spLocks noGrp="1"/>
          </p:cNvSpPr>
          <p:nvPr>
            <p:ph type="title"/>
          </p:nvPr>
        </p:nvSpPr>
        <p:spPr>
          <a:xfrm>
            <a:off x="0" y="0"/>
            <a:ext cx="9144000" cy="1447800"/>
          </a:xfrm>
          <a:prstGeom prst="rect">
            <a:avLst/>
          </a:prstGeom>
          <a:ln>
            <a:gradFill>
              <a:gsLst>
                <a:gs pos="0">
                  <a:srgbClr val="084A9C"/>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dk1"/>
          </a:lnRef>
          <a:fillRef idx="1">
            <a:schemeClr val="lt1"/>
          </a:fillRef>
          <a:effectRef idx="0">
            <a:schemeClr val="dk1"/>
          </a:effectRef>
          <a:fontRef idx="none"/>
        </p:style>
        <p:txBody>
          <a:bodyPr vert="horz" lIns="91440" tIns="45720" rIns="91440" bIns="45720" rtlCol="0" anchor="ctr">
            <a:noAutofit/>
          </a:bodyPr>
          <a:lstStyle>
            <a:lvl1pPr>
              <a:defRPr>
                <a:ln>
                  <a:noFill/>
                </a:ln>
                <a:effectLst/>
                <a:latin typeface="+mj-lt"/>
              </a:defRPr>
            </a:lvl1pPr>
          </a:lstStyle>
          <a:p>
            <a:r>
              <a:rPr lang="en-US" dirty="0"/>
              <a:t>Click to edit Master title style</a:t>
            </a:r>
          </a:p>
        </p:txBody>
      </p:sp>
      <p:sp>
        <p:nvSpPr>
          <p:cNvPr id="2" name="TextBox 1"/>
          <p:cNvSpPr txBox="1"/>
          <p:nvPr userDrawn="1"/>
        </p:nvSpPr>
        <p:spPr>
          <a:xfrm>
            <a:off x="457200" y="6324600"/>
            <a:ext cx="990600" cy="230832"/>
          </a:xfrm>
          <a:prstGeom prst="rect">
            <a:avLst/>
          </a:prstGeom>
          <a:noFill/>
        </p:spPr>
        <p:txBody>
          <a:bodyPr wrap="square" rtlCol="0">
            <a:spAutoFit/>
          </a:bodyPr>
          <a:lstStyle/>
          <a:p>
            <a:pPr defTabSz="914377"/>
            <a:r>
              <a:rPr lang="en-US" sz="900" dirty="0">
                <a:solidFill>
                  <a:prstClr val="black"/>
                </a:solidFill>
              </a:rPr>
              <a:t>2018</a:t>
            </a:r>
          </a:p>
        </p:txBody>
      </p:sp>
      <p:sp>
        <p:nvSpPr>
          <p:cNvPr id="5" name="TextBox 4"/>
          <p:cNvSpPr txBox="1"/>
          <p:nvPr userDrawn="1"/>
        </p:nvSpPr>
        <p:spPr>
          <a:xfrm>
            <a:off x="3962400" y="6324600"/>
            <a:ext cx="1600200" cy="230832"/>
          </a:xfrm>
          <a:prstGeom prst="rect">
            <a:avLst/>
          </a:prstGeom>
          <a:noFill/>
        </p:spPr>
        <p:txBody>
          <a:bodyPr wrap="square" rtlCol="0">
            <a:spAutoFit/>
          </a:bodyPr>
          <a:lstStyle/>
          <a:p>
            <a:pPr defTabSz="914377"/>
            <a:r>
              <a:rPr lang="en-US" sz="900" dirty="0">
                <a:solidFill>
                  <a:prstClr val="black"/>
                </a:solidFill>
              </a:rPr>
              <a:t>Getting to Know CMS</a:t>
            </a:r>
          </a:p>
        </p:txBody>
      </p:sp>
      <p:sp>
        <p:nvSpPr>
          <p:cNvPr id="8"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8555075-F7D8-774D-92CE-0FFE5404D32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754921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16776847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943506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7"/>
            <a:ext cx="6858000" cy="1655763"/>
          </a:xfrm>
        </p:spPr>
        <p:txBody>
          <a:bodyPr/>
          <a:lstStyle>
            <a:lvl1pPr marL="0" indent="0" algn="ctr">
              <a:buNone/>
              <a:defRPr sz="1351"/>
            </a:lvl1pPr>
            <a:lvl2pPr marL="257168" indent="0" algn="ctr">
              <a:buNone/>
              <a:defRPr sz="1125"/>
            </a:lvl2pPr>
            <a:lvl3pPr marL="514338" indent="0" algn="ctr">
              <a:buNone/>
              <a:defRPr sz="1013"/>
            </a:lvl3pPr>
            <a:lvl4pPr marL="771506" indent="0" algn="ctr">
              <a:buNone/>
              <a:defRPr sz="900"/>
            </a:lvl4pPr>
            <a:lvl5pPr marL="1028674" indent="0" algn="ctr">
              <a:buNone/>
              <a:defRPr sz="900"/>
            </a:lvl5pPr>
            <a:lvl6pPr marL="1285843" indent="0" algn="ctr">
              <a:buNone/>
              <a:defRPr sz="900"/>
            </a:lvl6pPr>
            <a:lvl7pPr marL="1543012" indent="0" algn="ctr">
              <a:buNone/>
              <a:defRPr sz="900"/>
            </a:lvl7pPr>
            <a:lvl8pPr marL="1800180" indent="0" algn="ctr">
              <a:buNone/>
              <a:defRPr sz="900"/>
            </a:lvl8pPr>
            <a:lvl9pPr marL="2057349"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0" y="11343"/>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14993987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267"/>
            </a:lvl1pPr>
          </a:lstStyle>
          <a:p>
            <a:r>
              <a:rPr lang="en-US" dirty="0"/>
              <a:t>Click to edit Master title style</a:t>
            </a:r>
          </a:p>
        </p:txBody>
      </p:sp>
      <p:sp>
        <p:nvSpPr>
          <p:cNvPr id="3" name="Content Placeholder 2"/>
          <p:cNvSpPr>
            <a:spLocks noGrp="1"/>
          </p:cNvSpPr>
          <p:nvPr>
            <p:ph idx="1"/>
          </p:nvPr>
        </p:nvSpPr>
        <p:spPr/>
        <p:txBody>
          <a:bodyPr/>
          <a:lstStyle>
            <a:lvl1pPr>
              <a:defRPr sz="3733"/>
            </a:lvl1pPr>
            <a:lvl2pPr>
              <a:defRPr sz="3200"/>
            </a:lvl2pPr>
            <a:lvl3pPr marL="859609" indent="-253598">
              <a:defRPr sz="2933"/>
            </a:lvl3pPr>
            <a:lvl4pPr marL="903663" indent="259550">
              <a:defRPr sz="2933"/>
            </a:lvl4pPr>
            <a:lvl5pPr marL="1415619" indent="-236929">
              <a:defRPr sz="29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sz="1000">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32063900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2"/>
            <a:ext cx="7886700" cy="2852737"/>
          </a:xfrm>
        </p:spPr>
        <p:txBody>
          <a:bodyPr anchor="b"/>
          <a:lstStyle>
            <a:lvl1pPr>
              <a:defRPr sz="3375"/>
            </a:lvl1pPr>
          </a:lstStyle>
          <a:p>
            <a:r>
              <a:rPr lang="en-US"/>
              <a:t>Click to edit Master title style</a:t>
            </a:r>
          </a:p>
        </p:txBody>
      </p:sp>
      <p:sp>
        <p:nvSpPr>
          <p:cNvPr id="3" name="Text Placeholder 2"/>
          <p:cNvSpPr>
            <a:spLocks noGrp="1"/>
          </p:cNvSpPr>
          <p:nvPr>
            <p:ph type="body" idx="1"/>
          </p:nvPr>
        </p:nvSpPr>
        <p:spPr>
          <a:xfrm>
            <a:off x="623889" y="4589465"/>
            <a:ext cx="7886700" cy="1500187"/>
          </a:xfrm>
        </p:spPr>
        <p:txBody>
          <a:bodyPr/>
          <a:lstStyle>
            <a:lvl1pPr marL="0" indent="0">
              <a:buNone/>
              <a:defRPr sz="1351">
                <a:solidFill>
                  <a:schemeClr val="tx1">
                    <a:tint val="75000"/>
                  </a:schemeClr>
                </a:solidFill>
              </a:defRPr>
            </a:lvl1pPr>
            <a:lvl2pPr marL="257168" indent="0">
              <a:buNone/>
              <a:defRPr sz="1125">
                <a:solidFill>
                  <a:schemeClr val="tx1">
                    <a:tint val="75000"/>
                  </a:schemeClr>
                </a:solidFill>
              </a:defRPr>
            </a:lvl2pPr>
            <a:lvl3pPr marL="514338" indent="0">
              <a:buNone/>
              <a:defRPr sz="1013">
                <a:solidFill>
                  <a:schemeClr val="tx1">
                    <a:tint val="75000"/>
                  </a:schemeClr>
                </a:solidFill>
              </a:defRPr>
            </a:lvl3pPr>
            <a:lvl4pPr marL="771506" indent="0">
              <a:buNone/>
              <a:defRPr sz="900">
                <a:solidFill>
                  <a:schemeClr val="tx1">
                    <a:tint val="75000"/>
                  </a:schemeClr>
                </a:solidFill>
              </a:defRPr>
            </a:lvl4pPr>
            <a:lvl5pPr marL="1028674" indent="0">
              <a:buNone/>
              <a:defRPr sz="900">
                <a:solidFill>
                  <a:schemeClr val="tx1">
                    <a:tint val="75000"/>
                  </a:schemeClr>
                </a:solidFill>
              </a:defRPr>
            </a:lvl5pPr>
            <a:lvl6pPr marL="1285843" indent="0">
              <a:buNone/>
              <a:defRPr sz="900">
                <a:solidFill>
                  <a:schemeClr val="tx1">
                    <a:tint val="75000"/>
                  </a:schemeClr>
                </a:solidFill>
              </a:defRPr>
            </a:lvl6pPr>
            <a:lvl7pPr marL="1543012"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4763" y="2"/>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19879355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6" name="Title 1"/>
          <p:cNvSpPr>
            <a:spLocks noGrp="1"/>
          </p:cNvSpPr>
          <p:nvPr>
            <p:ph type="title"/>
          </p:nvPr>
        </p:nvSpPr>
        <p:spPr>
          <a:xfrm>
            <a:off x="0" y="11343"/>
            <a:ext cx="9144000" cy="959207"/>
          </a:xfrm>
        </p:spPr>
        <p:txBody>
          <a:bodyPr/>
          <a:lstStyle/>
          <a:p>
            <a:r>
              <a:rPr lang="en-US" dirty="0"/>
              <a:t>Click to edit Master title style</a:t>
            </a:r>
          </a:p>
        </p:txBody>
      </p:sp>
    </p:spTree>
    <p:extLst>
      <p:ext uri="{BB962C8B-B14F-4D97-AF65-F5344CB8AC3E}">
        <p14:creationId xmlns:p14="http://schemas.microsoft.com/office/powerpoint/2010/main" val="2070260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1081430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lvl1pPr>
          </a:lstStyle>
          <a:p>
            <a:r>
              <a:rPr lang="en-US" dirty="0"/>
              <a:t>June 2019</a:t>
            </a:r>
          </a:p>
        </p:txBody>
      </p:sp>
      <p:sp>
        <p:nvSpPr>
          <p:cNvPr id="6" name="Footer Placeholder 5"/>
          <p:cNvSpPr>
            <a:spLocks noGrp="1"/>
          </p:cNvSpPr>
          <p:nvPr>
            <p:ph type="ftr" sz="quarter" idx="11"/>
          </p:nvPr>
        </p:nvSpPr>
        <p:spPr/>
        <p:txBody>
          <a:bodyPr/>
          <a:lstStyle>
            <a:lvl1pPr>
              <a:defRPr/>
            </a:lvl1p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97848248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40825563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1"/>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8"/>
          <p:cNvSpPr>
            <a:spLocks noGrp="1"/>
          </p:cNvSpPr>
          <p:nvPr>
            <p:ph type="title"/>
          </p:nvPr>
        </p:nvSpPr>
        <p:spPr>
          <a:xfrm>
            <a:off x="0" y="0"/>
            <a:ext cx="9144000" cy="1447800"/>
          </a:xfrm>
          <a:prstGeom prst="rect">
            <a:avLst/>
          </a:prstGeom>
          <a:ln>
            <a:gradFill>
              <a:gsLst>
                <a:gs pos="0">
                  <a:srgbClr val="084A9C"/>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dk1"/>
          </a:lnRef>
          <a:fillRef idx="1">
            <a:schemeClr val="lt1"/>
          </a:fillRef>
          <a:effectRef idx="0">
            <a:schemeClr val="dk1"/>
          </a:effectRef>
          <a:fontRef idx="none"/>
        </p:style>
        <p:txBody>
          <a:bodyPr vert="horz" lIns="91440" tIns="45720" rIns="91440" bIns="45720" rtlCol="0" anchor="ctr">
            <a:noAutofit/>
          </a:bodyPr>
          <a:lstStyle>
            <a:lvl1pPr>
              <a:defRPr>
                <a:ln>
                  <a:noFill/>
                </a:ln>
                <a:effectLst/>
                <a:latin typeface="+mj-lt"/>
              </a:defRPr>
            </a:lvl1pPr>
          </a:lstStyle>
          <a:p>
            <a:r>
              <a:rPr lang="en-US" dirty="0"/>
              <a:t>Click to edit Master title style</a:t>
            </a:r>
          </a:p>
        </p:txBody>
      </p:sp>
      <p:sp>
        <p:nvSpPr>
          <p:cNvPr id="2" name="TextBox 1"/>
          <p:cNvSpPr txBox="1"/>
          <p:nvPr userDrawn="1"/>
        </p:nvSpPr>
        <p:spPr>
          <a:xfrm>
            <a:off x="457200" y="6324600"/>
            <a:ext cx="990600" cy="230832"/>
          </a:xfrm>
          <a:prstGeom prst="rect">
            <a:avLst/>
          </a:prstGeom>
          <a:noFill/>
        </p:spPr>
        <p:txBody>
          <a:bodyPr wrap="square" rtlCol="0">
            <a:spAutoFit/>
          </a:bodyPr>
          <a:lstStyle/>
          <a:p>
            <a:pPr defTabSz="914377"/>
            <a:r>
              <a:rPr lang="en-US" sz="900" dirty="0">
                <a:solidFill>
                  <a:prstClr val="black"/>
                </a:solidFill>
              </a:rPr>
              <a:t>2018</a:t>
            </a:r>
          </a:p>
        </p:txBody>
      </p:sp>
      <p:sp>
        <p:nvSpPr>
          <p:cNvPr id="5" name="TextBox 4"/>
          <p:cNvSpPr txBox="1"/>
          <p:nvPr userDrawn="1"/>
        </p:nvSpPr>
        <p:spPr>
          <a:xfrm>
            <a:off x="3962400" y="6324600"/>
            <a:ext cx="1600200" cy="230832"/>
          </a:xfrm>
          <a:prstGeom prst="rect">
            <a:avLst/>
          </a:prstGeom>
          <a:noFill/>
        </p:spPr>
        <p:txBody>
          <a:bodyPr wrap="square" rtlCol="0">
            <a:spAutoFit/>
          </a:bodyPr>
          <a:lstStyle/>
          <a:p>
            <a:pPr defTabSz="914377"/>
            <a:r>
              <a:rPr lang="en-US" sz="900" dirty="0">
                <a:solidFill>
                  <a:prstClr val="black"/>
                </a:solidFill>
              </a:rPr>
              <a:t>Getting to Know CMS</a:t>
            </a:r>
          </a:p>
        </p:txBody>
      </p:sp>
      <p:sp>
        <p:nvSpPr>
          <p:cNvPr id="8"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8555075-F7D8-774D-92CE-0FFE5404D32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75962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12867473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961804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7"/>
            <a:ext cx="6858000" cy="1655763"/>
          </a:xfrm>
        </p:spPr>
        <p:txBody>
          <a:bodyPr/>
          <a:lstStyle>
            <a:lvl1pPr marL="0" indent="0" algn="ctr">
              <a:buNone/>
              <a:defRPr sz="1351"/>
            </a:lvl1pPr>
            <a:lvl2pPr marL="257168" indent="0" algn="ctr">
              <a:buNone/>
              <a:defRPr sz="1125"/>
            </a:lvl2pPr>
            <a:lvl3pPr marL="514338" indent="0" algn="ctr">
              <a:buNone/>
              <a:defRPr sz="1013"/>
            </a:lvl3pPr>
            <a:lvl4pPr marL="771506" indent="0" algn="ctr">
              <a:buNone/>
              <a:defRPr sz="900"/>
            </a:lvl4pPr>
            <a:lvl5pPr marL="1028674" indent="0" algn="ctr">
              <a:buNone/>
              <a:defRPr sz="900"/>
            </a:lvl5pPr>
            <a:lvl6pPr marL="1285843" indent="0" algn="ctr">
              <a:buNone/>
              <a:defRPr sz="900"/>
            </a:lvl6pPr>
            <a:lvl7pPr marL="1543012" indent="0" algn="ctr">
              <a:buNone/>
              <a:defRPr sz="900"/>
            </a:lvl7pPr>
            <a:lvl8pPr marL="1800180" indent="0" algn="ctr">
              <a:buNone/>
              <a:defRPr sz="900"/>
            </a:lvl8pPr>
            <a:lvl9pPr marL="2057349"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0" y="11343"/>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26688346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267"/>
            </a:lvl1pPr>
          </a:lstStyle>
          <a:p>
            <a:r>
              <a:rPr lang="en-US" dirty="0"/>
              <a:t>Click to edit Master title style</a:t>
            </a:r>
          </a:p>
        </p:txBody>
      </p:sp>
      <p:sp>
        <p:nvSpPr>
          <p:cNvPr id="3" name="Content Placeholder 2"/>
          <p:cNvSpPr>
            <a:spLocks noGrp="1"/>
          </p:cNvSpPr>
          <p:nvPr>
            <p:ph idx="1"/>
          </p:nvPr>
        </p:nvSpPr>
        <p:spPr/>
        <p:txBody>
          <a:bodyPr/>
          <a:lstStyle>
            <a:lvl1pPr>
              <a:defRPr sz="3733"/>
            </a:lvl1pPr>
            <a:lvl2pPr>
              <a:defRPr sz="3200"/>
            </a:lvl2pPr>
            <a:lvl3pPr marL="859609" indent="-253598">
              <a:defRPr sz="2933"/>
            </a:lvl3pPr>
            <a:lvl4pPr marL="903663" indent="259550">
              <a:defRPr sz="2933"/>
            </a:lvl4pPr>
            <a:lvl5pPr marL="1415619" indent="-236929">
              <a:defRPr sz="29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12147166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2"/>
            <a:ext cx="7886700" cy="2852737"/>
          </a:xfrm>
        </p:spPr>
        <p:txBody>
          <a:bodyPr anchor="b"/>
          <a:lstStyle>
            <a:lvl1pPr>
              <a:defRPr sz="3375"/>
            </a:lvl1pPr>
          </a:lstStyle>
          <a:p>
            <a:r>
              <a:rPr lang="en-US"/>
              <a:t>Click to edit Master title style</a:t>
            </a:r>
          </a:p>
        </p:txBody>
      </p:sp>
      <p:sp>
        <p:nvSpPr>
          <p:cNvPr id="3" name="Text Placeholder 2"/>
          <p:cNvSpPr>
            <a:spLocks noGrp="1"/>
          </p:cNvSpPr>
          <p:nvPr>
            <p:ph type="body" idx="1"/>
          </p:nvPr>
        </p:nvSpPr>
        <p:spPr>
          <a:xfrm>
            <a:off x="623889" y="4589465"/>
            <a:ext cx="7886700" cy="1500187"/>
          </a:xfrm>
        </p:spPr>
        <p:txBody>
          <a:bodyPr/>
          <a:lstStyle>
            <a:lvl1pPr marL="0" indent="0">
              <a:buNone/>
              <a:defRPr sz="1351">
                <a:solidFill>
                  <a:schemeClr val="tx1">
                    <a:tint val="75000"/>
                  </a:schemeClr>
                </a:solidFill>
              </a:defRPr>
            </a:lvl1pPr>
            <a:lvl2pPr marL="257168" indent="0">
              <a:buNone/>
              <a:defRPr sz="1125">
                <a:solidFill>
                  <a:schemeClr val="tx1">
                    <a:tint val="75000"/>
                  </a:schemeClr>
                </a:solidFill>
              </a:defRPr>
            </a:lvl2pPr>
            <a:lvl3pPr marL="514338" indent="0">
              <a:buNone/>
              <a:defRPr sz="1013">
                <a:solidFill>
                  <a:schemeClr val="tx1">
                    <a:tint val="75000"/>
                  </a:schemeClr>
                </a:solidFill>
              </a:defRPr>
            </a:lvl3pPr>
            <a:lvl4pPr marL="771506" indent="0">
              <a:buNone/>
              <a:defRPr sz="900">
                <a:solidFill>
                  <a:schemeClr val="tx1">
                    <a:tint val="75000"/>
                  </a:schemeClr>
                </a:solidFill>
              </a:defRPr>
            </a:lvl4pPr>
            <a:lvl5pPr marL="1028674" indent="0">
              <a:buNone/>
              <a:defRPr sz="900">
                <a:solidFill>
                  <a:schemeClr val="tx1">
                    <a:tint val="75000"/>
                  </a:schemeClr>
                </a:solidFill>
              </a:defRPr>
            </a:lvl5pPr>
            <a:lvl6pPr marL="1285843" indent="0">
              <a:buNone/>
              <a:defRPr sz="900">
                <a:solidFill>
                  <a:schemeClr val="tx1">
                    <a:tint val="75000"/>
                  </a:schemeClr>
                </a:solidFill>
              </a:defRPr>
            </a:lvl6pPr>
            <a:lvl7pPr marL="1543012"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4763" y="2"/>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33293186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6" name="Title 1"/>
          <p:cNvSpPr>
            <a:spLocks noGrp="1"/>
          </p:cNvSpPr>
          <p:nvPr>
            <p:ph type="title"/>
          </p:nvPr>
        </p:nvSpPr>
        <p:spPr>
          <a:xfrm>
            <a:off x="0" y="11343"/>
            <a:ext cx="9144000" cy="959207"/>
          </a:xfrm>
        </p:spPr>
        <p:txBody>
          <a:bodyPr/>
          <a:lstStyle/>
          <a:p>
            <a:r>
              <a:rPr lang="en-US" dirty="0"/>
              <a:t>Click to edit Master title style</a:t>
            </a:r>
          </a:p>
        </p:txBody>
      </p:sp>
    </p:spTree>
    <p:extLst>
      <p:ext uri="{BB962C8B-B14F-4D97-AF65-F5344CB8AC3E}">
        <p14:creationId xmlns:p14="http://schemas.microsoft.com/office/powerpoint/2010/main" val="37074096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36361311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241865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dirty="0"/>
              <a:t>June 2019</a:t>
            </a:r>
          </a:p>
        </p:txBody>
      </p:sp>
      <p:sp>
        <p:nvSpPr>
          <p:cNvPr id="8" name="Footer Placeholder 7"/>
          <p:cNvSpPr>
            <a:spLocks noGrp="1"/>
          </p:cNvSpPr>
          <p:nvPr>
            <p:ph type="ftr" sz="quarter" idx="11"/>
          </p:nvPr>
        </p:nvSpPr>
        <p:spPr/>
        <p:txBody>
          <a:bodyPr/>
          <a:lstStyle>
            <a:lvl1pPr>
              <a:defRPr/>
            </a:lvl1p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25896646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1"/>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8"/>
          <p:cNvSpPr>
            <a:spLocks noGrp="1"/>
          </p:cNvSpPr>
          <p:nvPr>
            <p:ph type="title"/>
          </p:nvPr>
        </p:nvSpPr>
        <p:spPr>
          <a:xfrm>
            <a:off x="0" y="0"/>
            <a:ext cx="9144000" cy="1447800"/>
          </a:xfrm>
          <a:prstGeom prst="rect">
            <a:avLst/>
          </a:prstGeom>
          <a:ln>
            <a:gradFill>
              <a:gsLst>
                <a:gs pos="0">
                  <a:srgbClr val="084A9C"/>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dk1"/>
          </a:lnRef>
          <a:fillRef idx="1">
            <a:schemeClr val="lt1"/>
          </a:fillRef>
          <a:effectRef idx="0">
            <a:schemeClr val="dk1"/>
          </a:effectRef>
          <a:fontRef idx="none"/>
        </p:style>
        <p:txBody>
          <a:bodyPr vert="horz" lIns="91440" tIns="45720" rIns="91440" bIns="45720" rtlCol="0" anchor="ctr">
            <a:noAutofit/>
          </a:bodyPr>
          <a:lstStyle>
            <a:lvl1pPr>
              <a:defRPr>
                <a:ln>
                  <a:noFill/>
                </a:ln>
                <a:effectLst/>
                <a:latin typeface="+mj-lt"/>
              </a:defRPr>
            </a:lvl1pPr>
          </a:lstStyle>
          <a:p>
            <a:r>
              <a:rPr lang="en-US" dirty="0"/>
              <a:t>Click to edit Master title style</a:t>
            </a:r>
          </a:p>
        </p:txBody>
      </p:sp>
      <p:sp>
        <p:nvSpPr>
          <p:cNvPr id="2" name="TextBox 1"/>
          <p:cNvSpPr txBox="1"/>
          <p:nvPr userDrawn="1"/>
        </p:nvSpPr>
        <p:spPr>
          <a:xfrm>
            <a:off x="457200" y="6324600"/>
            <a:ext cx="990600" cy="230832"/>
          </a:xfrm>
          <a:prstGeom prst="rect">
            <a:avLst/>
          </a:prstGeom>
          <a:noFill/>
        </p:spPr>
        <p:txBody>
          <a:bodyPr wrap="square" rtlCol="0">
            <a:spAutoFit/>
          </a:bodyPr>
          <a:lstStyle/>
          <a:p>
            <a:pPr defTabSz="914377"/>
            <a:r>
              <a:rPr lang="en-US" sz="900" dirty="0">
                <a:solidFill>
                  <a:prstClr val="black"/>
                </a:solidFill>
              </a:rPr>
              <a:t>2018</a:t>
            </a:r>
          </a:p>
        </p:txBody>
      </p:sp>
      <p:sp>
        <p:nvSpPr>
          <p:cNvPr id="5" name="TextBox 4"/>
          <p:cNvSpPr txBox="1"/>
          <p:nvPr userDrawn="1"/>
        </p:nvSpPr>
        <p:spPr>
          <a:xfrm>
            <a:off x="3962400" y="6324600"/>
            <a:ext cx="1600200" cy="230832"/>
          </a:xfrm>
          <a:prstGeom prst="rect">
            <a:avLst/>
          </a:prstGeom>
          <a:noFill/>
        </p:spPr>
        <p:txBody>
          <a:bodyPr wrap="square" rtlCol="0">
            <a:spAutoFit/>
          </a:bodyPr>
          <a:lstStyle/>
          <a:p>
            <a:pPr defTabSz="914377"/>
            <a:r>
              <a:rPr lang="en-US" sz="900" dirty="0">
                <a:solidFill>
                  <a:prstClr val="black"/>
                </a:solidFill>
              </a:rPr>
              <a:t>Getting to Know CMS</a:t>
            </a:r>
          </a:p>
        </p:txBody>
      </p:sp>
      <p:sp>
        <p:nvSpPr>
          <p:cNvPr id="8"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8555075-F7D8-774D-92CE-0FFE5404D32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5855122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lvl1pPr>
          </a:lstStyle>
          <a:p>
            <a:r>
              <a:rPr lang="en-US" dirty="0">
                <a:solidFill>
                  <a:prstClr val="black">
                    <a:tint val="75000"/>
                  </a:prstClr>
                </a:solidFill>
              </a:rPr>
              <a:t>June 2019</a:t>
            </a:r>
          </a:p>
        </p:txBody>
      </p:sp>
      <p:sp>
        <p:nvSpPr>
          <p:cNvPr id="6" name="Footer Placeholder 5"/>
          <p:cNvSpPr>
            <a:spLocks noGrp="1"/>
          </p:cNvSpPr>
          <p:nvPr>
            <p:ph type="ftr" sz="quarter" idx="11"/>
          </p:nvPr>
        </p:nvSpPr>
        <p:spPr/>
        <p:txBody>
          <a:bodyPr/>
          <a:lstStyle>
            <a:lvl1pPr>
              <a:defRPr/>
            </a:lvl1pPr>
          </a:lstStyle>
          <a:p>
            <a:r>
              <a:rPr lang="en-US" dirty="0">
                <a:solidFill>
                  <a:prstClr val="black">
                    <a:tint val="7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891363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solidFill>
                  <a:prstClr val="black">
                    <a:tint val="75000"/>
                  </a:prstClr>
                </a:solidFill>
              </a:rPr>
              <a:t>June 2019</a:t>
            </a:r>
          </a:p>
        </p:txBody>
      </p:sp>
      <p:sp>
        <p:nvSpPr>
          <p:cNvPr id="3" name="Footer Placeholder 2"/>
          <p:cNvSpPr>
            <a:spLocks noGrp="1"/>
          </p:cNvSpPr>
          <p:nvPr>
            <p:ph type="ftr" sz="quarter" idx="11"/>
          </p:nvPr>
        </p:nvSpPr>
        <p:spPr/>
        <p:txBody>
          <a:bodyPr/>
          <a:lstStyle/>
          <a:p>
            <a:r>
              <a:rPr lang="en-US" dirty="0">
                <a:solidFill>
                  <a:prstClr val="black">
                    <a:tint val="75000"/>
                  </a:prstClr>
                </a:solidFill>
              </a:rPr>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10239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015 Two Content Slide">
    <p:spTree>
      <p:nvGrpSpPr>
        <p:cNvPr id="1" name=""/>
        <p:cNvGrpSpPr/>
        <p:nvPr/>
      </p:nvGrpSpPr>
      <p:grpSpPr>
        <a:xfrm>
          <a:off x="0" y="0"/>
          <a:ext cx="0" cy="0"/>
          <a:chOff x="0" y="0"/>
          <a:chExt cx="0" cy="0"/>
        </a:xfrm>
      </p:grpSpPr>
      <p:sp>
        <p:nvSpPr>
          <p:cNvPr id="6" name="Title 4"/>
          <p:cNvSpPr>
            <a:spLocks noGrp="1"/>
          </p:cNvSpPr>
          <p:nvPr>
            <p:ph type="title"/>
          </p:nvPr>
        </p:nvSpPr>
        <p:spPr>
          <a:xfrm>
            <a:off x="0" y="0"/>
            <a:ext cx="9144000" cy="1186210"/>
          </a:xfrm>
        </p:spPr>
        <p:txBody>
          <a:bodyPr/>
          <a:lstStyle/>
          <a:p>
            <a:r>
              <a:rPr lang="en-US" dirty="0"/>
              <a:t>Click to edit Master title style</a:t>
            </a:r>
          </a:p>
        </p:txBody>
      </p:sp>
      <p:sp>
        <p:nvSpPr>
          <p:cNvPr id="3" name="Content Placeholder 2"/>
          <p:cNvSpPr>
            <a:spLocks noGrp="1"/>
          </p:cNvSpPr>
          <p:nvPr>
            <p:ph sz="half" idx="1"/>
          </p:nvPr>
        </p:nvSpPr>
        <p:spPr>
          <a:xfrm>
            <a:off x="457200" y="1612900"/>
            <a:ext cx="4038600" cy="4648200"/>
          </a:xfrm>
          <a:ln>
            <a:noFill/>
          </a:ln>
        </p:spPr>
        <p:txBody>
          <a:bodyPr/>
          <a:lstStyle>
            <a:lvl1pPr>
              <a:buClrTx/>
              <a:defRPr sz="1950" b="1"/>
            </a:lvl1pPr>
            <a:lvl2pPr>
              <a:defRPr sz="1800" b="0"/>
            </a:lvl2pPr>
            <a:lvl3pPr>
              <a:defRPr sz="1800" b="0"/>
            </a:lvl3pPr>
            <a:lvl4pPr>
              <a:defRPr sz="1800" b="0"/>
            </a:lvl4pPr>
            <a:lvl5pPr>
              <a:defRPr sz="1800" b="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24400" y="1612900"/>
            <a:ext cx="3962400" cy="4648200"/>
          </a:xfrm>
          <a:ln>
            <a:noFill/>
          </a:ln>
        </p:spPr>
        <p:txBody>
          <a:bodyPr/>
          <a:lstStyle>
            <a:lvl1pPr>
              <a:buClrTx/>
              <a:defRPr sz="1950" b="1"/>
            </a:lvl1pPr>
            <a:lvl2pPr>
              <a:defRPr sz="1800" b="0"/>
            </a:lvl2pPr>
            <a:lvl3pPr>
              <a:defRPr sz="1800" b="0"/>
            </a:lvl3pPr>
            <a:lvl4pPr>
              <a:defRPr sz="1800" b="0"/>
            </a:lvl4pPr>
            <a:lvl5pPr>
              <a:defRPr sz="1800" b="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4"/>
          <p:cNvSpPr>
            <a:spLocks noGrp="1"/>
          </p:cNvSpPr>
          <p:nvPr>
            <p:ph type="dt" sz="half" idx="10"/>
          </p:nvPr>
        </p:nvSpPr>
        <p:spPr>
          <a:xfrm>
            <a:off x="628650" y="6356351"/>
            <a:ext cx="2057400" cy="365125"/>
          </a:xfrm>
        </p:spPr>
        <p:txBody>
          <a:bodyPr/>
          <a:lstStyle/>
          <a:p>
            <a:r>
              <a:rPr lang="en-US" dirty="0"/>
              <a:t>June 2019</a:t>
            </a:r>
          </a:p>
        </p:txBody>
      </p:sp>
      <p:sp>
        <p:nvSpPr>
          <p:cNvPr id="9" name="Footer Placeholder 5"/>
          <p:cNvSpPr>
            <a:spLocks noGrp="1"/>
          </p:cNvSpPr>
          <p:nvPr>
            <p:ph type="ftr" sz="quarter" idx="11"/>
          </p:nvPr>
        </p:nvSpPr>
        <p:spPr>
          <a:xfrm>
            <a:off x="3028950" y="6356351"/>
            <a:ext cx="3086100" cy="365125"/>
          </a:xfrm>
        </p:spPr>
        <p:txBody>
          <a:bodyPr/>
          <a:lstStyle/>
          <a:p>
            <a:r>
              <a:rPr lang="en-US" dirty="0"/>
              <a:t>Understanding Medicare</a:t>
            </a:r>
          </a:p>
        </p:txBody>
      </p:sp>
      <p:sp>
        <p:nvSpPr>
          <p:cNvPr id="13" name="Slide Number Placeholder 6"/>
          <p:cNvSpPr>
            <a:spLocks noGrp="1"/>
          </p:cNvSpPr>
          <p:nvPr>
            <p:ph type="sldNum" sz="quarter" idx="12"/>
          </p:nvPr>
        </p:nvSpPr>
        <p:spPr>
          <a:xfrm>
            <a:off x="6457950" y="6356351"/>
            <a:ext cx="2057400" cy="365125"/>
          </a:xfrm>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327256191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7"/>
            <a:ext cx="6858000" cy="1655763"/>
          </a:xfrm>
        </p:spPr>
        <p:txBody>
          <a:bodyPr/>
          <a:lstStyle>
            <a:lvl1pPr marL="0" indent="0" algn="ctr">
              <a:buNone/>
              <a:defRPr sz="1351"/>
            </a:lvl1pPr>
            <a:lvl2pPr marL="257168" indent="0" algn="ctr">
              <a:buNone/>
              <a:defRPr sz="1125"/>
            </a:lvl2pPr>
            <a:lvl3pPr marL="514338" indent="0" algn="ctr">
              <a:buNone/>
              <a:defRPr sz="1013"/>
            </a:lvl3pPr>
            <a:lvl4pPr marL="771506" indent="0" algn="ctr">
              <a:buNone/>
              <a:defRPr sz="900"/>
            </a:lvl4pPr>
            <a:lvl5pPr marL="1028674" indent="0" algn="ctr">
              <a:buNone/>
              <a:defRPr sz="900"/>
            </a:lvl5pPr>
            <a:lvl6pPr marL="1285843" indent="0" algn="ctr">
              <a:buNone/>
              <a:defRPr sz="900"/>
            </a:lvl6pPr>
            <a:lvl7pPr marL="1543012" indent="0" algn="ctr">
              <a:buNone/>
              <a:defRPr sz="900"/>
            </a:lvl7pPr>
            <a:lvl8pPr marL="1800180" indent="0" algn="ctr">
              <a:buNone/>
              <a:defRPr sz="900"/>
            </a:lvl8pPr>
            <a:lvl9pPr marL="2057349"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0" y="11343"/>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398680544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267"/>
            </a:lvl1pPr>
          </a:lstStyle>
          <a:p>
            <a:r>
              <a:rPr lang="en-US" dirty="0"/>
              <a:t>Click to edit Master title style</a:t>
            </a:r>
          </a:p>
        </p:txBody>
      </p:sp>
      <p:sp>
        <p:nvSpPr>
          <p:cNvPr id="3" name="Content Placeholder 2"/>
          <p:cNvSpPr>
            <a:spLocks noGrp="1"/>
          </p:cNvSpPr>
          <p:nvPr>
            <p:ph idx="1"/>
          </p:nvPr>
        </p:nvSpPr>
        <p:spPr/>
        <p:txBody>
          <a:bodyPr/>
          <a:lstStyle>
            <a:lvl1pPr>
              <a:defRPr sz="3733"/>
            </a:lvl1pPr>
            <a:lvl2pPr>
              <a:defRPr sz="3200"/>
            </a:lvl2pPr>
            <a:lvl3pPr marL="859609" indent="-253598">
              <a:defRPr sz="2933"/>
            </a:lvl3pPr>
            <a:lvl4pPr marL="903663" indent="259550">
              <a:defRPr sz="2933"/>
            </a:lvl4pPr>
            <a:lvl5pPr marL="1415619" indent="-236929">
              <a:defRPr sz="29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15164912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2"/>
            <a:ext cx="7886700" cy="2852737"/>
          </a:xfrm>
        </p:spPr>
        <p:txBody>
          <a:bodyPr anchor="b"/>
          <a:lstStyle>
            <a:lvl1pPr>
              <a:defRPr sz="3375"/>
            </a:lvl1pPr>
          </a:lstStyle>
          <a:p>
            <a:r>
              <a:rPr lang="en-US"/>
              <a:t>Click to edit Master title style</a:t>
            </a:r>
          </a:p>
        </p:txBody>
      </p:sp>
      <p:sp>
        <p:nvSpPr>
          <p:cNvPr id="3" name="Text Placeholder 2"/>
          <p:cNvSpPr>
            <a:spLocks noGrp="1"/>
          </p:cNvSpPr>
          <p:nvPr>
            <p:ph type="body" idx="1"/>
          </p:nvPr>
        </p:nvSpPr>
        <p:spPr>
          <a:xfrm>
            <a:off x="623889" y="4589465"/>
            <a:ext cx="7886700" cy="1500187"/>
          </a:xfrm>
        </p:spPr>
        <p:txBody>
          <a:bodyPr/>
          <a:lstStyle>
            <a:lvl1pPr marL="0" indent="0">
              <a:buNone/>
              <a:defRPr sz="1351">
                <a:solidFill>
                  <a:schemeClr val="tx1">
                    <a:tint val="75000"/>
                  </a:schemeClr>
                </a:solidFill>
              </a:defRPr>
            </a:lvl1pPr>
            <a:lvl2pPr marL="257168" indent="0">
              <a:buNone/>
              <a:defRPr sz="1125">
                <a:solidFill>
                  <a:schemeClr val="tx1">
                    <a:tint val="75000"/>
                  </a:schemeClr>
                </a:solidFill>
              </a:defRPr>
            </a:lvl2pPr>
            <a:lvl3pPr marL="514338" indent="0">
              <a:buNone/>
              <a:defRPr sz="1013">
                <a:solidFill>
                  <a:schemeClr val="tx1">
                    <a:tint val="75000"/>
                  </a:schemeClr>
                </a:solidFill>
              </a:defRPr>
            </a:lvl3pPr>
            <a:lvl4pPr marL="771506" indent="0">
              <a:buNone/>
              <a:defRPr sz="900">
                <a:solidFill>
                  <a:schemeClr val="tx1">
                    <a:tint val="75000"/>
                  </a:schemeClr>
                </a:solidFill>
              </a:defRPr>
            </a:lvl4pPr>
            <a:lvl5pPr marL="1028674" indent="0">
              <a:buNone/>
              <a:defRPr sz="900">
                <a:solidFill>
                  <a:schemeClr val="tx1">
                    <a:tint val="75000"/>
                  </a:schemeClr>
                </a:solidFill>
              </a:defRPr>
            </a:lvl5pPr>
            <a:lvl6pPr marL="1285843" indent="0">
              <a:buNone/>
              <a:defRPr sz="900">
                <a:solidFill>
                  <a:schemeClr val="tx1">
                    <a:tint val="75000"/>
                  </a:schemeClr>
                </a:solidFill>
              </a:defRPr>
            </a:lvl6pPr>
            <a:lvl7pPr marL="1543012"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dirty="0">
                <a:solidFill>
                  <a:prstClr val="black">
                    <a:tint val="75000"/>
                  </a:prstClr>
                </a:solidFill>
              </a:rPr>
              <a:t>June 2019</a:t>
            </a:r>
          </a:p>
        </p:txBody>
      </p:sp>
      <p:sp>
        <p:nvSpPr>
          <p:cNvPr id="5" name="Footer Placeholder 4"/>
          <p:cNvSpPr>
            <a:spLocks noGrp="1"/>
          </p:cNvSpPr>
          <p:nvPr>
            <p:ph type="ftr" sz="quarter" idx="11"/>
          </p:nvPr>
        </p:nvSpPr>
        <p:spPr/>
        <p:txBody>
          <a:bodyPr/>
          <a:lstStyle>
            <a:lvl1pPr>
              <a:defRPr/>
            </a:lvl1pPr>
          </a:lstStyle>
          <a:p>
            <a:r>
              <a:rPr lang="en-US" dirty="0">
                <a:solidFill>
                  <a:prstClr val="black">
                    <a:tint val="7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tint val="75000"/>
                  </a:prstClr>
                </a:solidFill>
              </a:rPr>
              <a:pPr/>
              <a:t>‹#›</a:t>
            </a:fld>
            <a:endParaRPr lang="en-US" dirty="0">
              <a:solidFill>
                <a:prstClr val="black">
                  <a:tint val="75000"/>
                </a:prstClr>
              </a:solidFill>
            </a:endParaRPr>
          </a:p>
        </p:txBody>
      </p:sp>
      <p:sp>
        <p:nvSpPr>
          <p:cNvPr id="8" name="Title 1"/>
          <p:cNvSpPr txBox="1">
            <a:spLocks/>
          </p:cNvSpPr>
          <p:nvPr userDrawn="1"/>
        </p:nvSpPr>
        <p:spPr>
          <a:xfrm>
            <a:off x="-4763" y="2"/>
            <a:ext cx="9144000" cy="959207"/>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12278382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6" name="Title 1"/>
          <p:cNvSpPr>
            <a:spLocks noGrp="1"/>
          </p:cNvSpPr>
          <p:nvPr>
            <p:ph type="title"/>
          </p:nvPr>
        </p:nvSpPr>
        <p:spPr>
          <a:xfrm>
            <a:off x="0" y="11343"/>
            <a:ext cx="9144000" cy="959207"/>
          </a:xfrm>
        </p:spPr>
        <p:txBody>
          <a:bodyPr/>
          <a:lstStyle/>
          <a:p>
            <a:r>
              <a:rPr lang="en-US" dirty="0"/>
              <a:t>Click to edit Master title style</a:t>
            </a:r>
          </a:p>
        </p:txBody>
      </p:sp>
    </p:spTree>
    <p:extLst>
      <p:ext uri="{BB962C8B-B14F-4D97-AF65-F5344CB8AC3E}">
        <p14:creationId xmlns:p14="http://schemas.microsoft.com/office/powerpoint/2010/main" val="383205791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Content Placeholder 2"/>
          <p:cNvSpPr>
            <a:spLocks noGrp="1"/>
          </p:cNvSpPr>
          <p:nvPr>
            <p:ph idx="1"/>
          </p:nvPr>
        </p:nvSpPr>
        <p:spPr>
          <a:xfrm>
            <a:off x="3887391" y="987429"/>
            <a:ext cx="4629151" cy="4873625"/>
          </a:xfrm>
        </p:spPr>
        <p:txBody>
          <a:bodyPr/>
          <a:lstStyle>
            <a:lvl1pPr>
              <a:defRPr sz="1800"/>
            </a:lvl1pPr>
            <a:lvl2pPr>
              <a:defRPr sz="1575"/>
            </a:lvl2pPr>
            <a:lvl3pPr>
              <a:defRPr sz="1351"/>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D60A6685-DBF6-4C41-A0CC-AA9EA7A85A20}" type="slidenum">
              <a:rPr lang="en-US" smtClean="0"/>
              <a:pPr/>
              <a:t>‹#›</a:t>
            </a:fld>
            <a:endParaRPr lang="en-US" dirty="0"/>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36074889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1800"/>
            </a:lvl1pPr>
          </a:lstStyle>
          <a:p>
            <a:r>
              <a:rPr lang="en-US"/>
              <a:t>Click to edit Master title style</a:t>
            </a:r>
          </a:p>
        </p:txBody>
      </p:sp>
      <p:sp>
        <p:nvSpPr>
          <p:cNvPr id="3" name="Picture Placeholder 2"/>
          <p:cNvSpPr>
            <a:spLocks noGrp="1"/>
          </p:cNvSpPr>
          <p:nvPr>
            <p:ph type="pic" idx="1"/>
          </p:nvPr>
        </p:nvSpPr>
        <p:spPr>
          <a:xfrm>
            <a:off x="3887391" y="987429"/>
            <a:ext cx="4629151" cy="4873625"/>
          </a:xfrm>
        </p:spPr>
        <p:txBody>
          <a:bodyPr/>
          <a:lstStyle>
            <a:lvl1pPr marL="0" indent="0">
              <a:buNone/>
              <a:defRPr sz="1800"/>
            </a:lvl1pPr>
            <a:lvl2pPr marL="257168" indent="0">
              <a:buNone/>
              <a:defRPr sz="1575"/>
            </a:lvl2pPr>
            <a:lvl3pPr marL="514338" indent="0">
              <a:buNone/>
              <a:defRPr sz="1351"/>
            </a:lvl3pPr>
            <a:lvl4pPr marL="771506" indent="0">
              <a:buNone/>
              <a:defRPr sz="1125"/>
            </a:lvl4pPr>
            <a:lvl5pPr marL="1028674" indent="0">
              <a:buNone/>
              <a:defRPr sz="1125"/>
            </a:lvl5pPr>
            <a:lvl6pPr marL="1285843" indent="0">
              <a:buNone/>
              <a:defRPr sz="1125"/>
            </a:lvl6pPr>
            <a:lvl7pPr marL="1543012" indent="0">
              <a:buNone/>
              <a:defRPr sz="1125"/>
            </a:lvl7pPr>
            <a:lvl8pPr marL="1800180" indent="0">
              <a:buNone/>
              <a:defRPr sz="1125"/>
            </a:lvl8pPr>
            <a:lvl9pPr marL="2057349" indent="0">
              <a:buNone/>
              <a:defRPr sz="1125"/>
            </a:lvl9pPr>
          </a:lstStyle>
          <a:p>
            <a:endParaRPr lang="en-US" dirty="0"/>
          </a:p>
        </p:txBody>
      </p:sp>
      <p:sp>
        <p:nvSpPr>
          <p:cNvPr id="4" name="Text Placeholder 3"/>
          <p:cNvSpPr>
            <a:spLocks noGrp="1"/>
          </p:cNvSpPr>
          <p:nvPr>
            <p:ph type="body" sz="half" idx="2"/>
          </p:nvPr>
        </p:nvSpPr>
        <p:spPr>
          <a:xfrm>
            <a:off x="629841" y="2057402"/>
            <a:ext cx="2949179" cy="3811588"/>
          </a:xfrm>
        </p:spPr>
        <p:txBody>
          <a:bodyPr/>
          <a:lstStyle>
            <a:lvl1pPr marL="0" indent="0">
              <a:buNone/>
              <a:defRPr sz="900"/>
            </a:lvl1pPr>
            <a:lvl2pPr marL="257168" indent="0">
              <a:buNone/>
              <a:defRPr sz="788"/>
            </a:lvl2pPr>
            <a:lvl3pPr marL="514338" indent="0">
              <a:buNone/>
              <a:defRPr sz="675"/>
            </a:lvl3pPr>
            <a:lvl4pPr marL="771506" indent="0">
              <a:buNone/>
              <a:defRPr sz="563"/>
            </a:lvl4pPr>
            <a:lvl5pPr marL="1028674" indent="0">
              <a:buNone/>
              <a:defRPr sz="563"/>
            </a:lvl5pPr>
            <a:lvl6pPr marL="1285843" indent="0">
              <a:buNone/>
              <a:defRPr sz="563"/>
            </a:lvl6pPr>
            <a:lvl7pPr marL="1543012" indent="0">
              <a:buNone/>
              <a:defRPr sz="563"/>
            </a:lvl7pPr>
            <a:lvl8pPr marL="1800180" indent="0">
              <a:buNone/>
              <a:defRPr sz="563"/>
            </a:lvl8pPr>
            <a:lvl9pPr marL="2057349" indent="0">
              <a:buNone/>
              <a:defRPr sz="563"/>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solidFill>
                  <a:prstClr val="black">
                    <a:tint val="75000"/>
                  </a:prstClr>
                </a:solidFill>
              </a:rPr>
              <a:t>June 2019</a:t>
            </a:r>
          </a:p>
        </p:txBody>
      </p:sp>
      <p:sp>
        <p:nvSpPr>
          <p:cNvPr id="6" name="Footer Placeholder 5"/>
          <p:cNvSpPr>
            <a:spLocks noGrp="1"/>
          </p:cNvSpPr>
          <p:nvPr>
            <p:ph type="ftr" sz="quarter" idx="11"/>
          </p:nvPr>
        </p:nvSpPr>
        <p:spPr/>
        <p:txBody>
          <a:bodyPr/>
          <a:lstStyle>
            <a:lvl1pPr>
              <a:defRPr/>
            </a:lvl1pPr>
          </a:lstStyle>
          <a:p>
            <a:r>
              <a:rPr lang="en-US" dirty="0">
                <a:solidFill>
                  <a:prstClr val="black">
                    <a:tint val="7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tint val="75000"/>
                  </a:prstClr>
                </a:solidFill>
              </a:rPr>
              <a:pPr/>
              <a:t>‹#›</a:t>
            </a:fld>
            <a:endParaRPr lang="en-US" dirty="0">
              <a:solidFill>
                <a:prstClr val="black">
                  <a:tint val="75000"/>
                </a:prstClr>
              </a:solidFill>
            </a:endParaRPr>
          </a:p>
        </p:txBody>
      </p:sp>
      <p:sp>
        <p:nvSpPr>
          <p:cNvPr id="8" name="Title 1"/>
          <p:cNvSpPr txBox="1">
            <a:spLocks/>
          </p:cNvSpPr>
          <p:nvPr userDrawn="1"/>
        </p:nvSpPr>
        <p:spPr>
          <a:xfrm>
            <a:off x="628651" y="3"/>
            <a:ext cx="7886700" cy="1026695"/>
          </a:xfrm>
          <a:prstGeom prst="rect">
            <a:avLst/>
          </a:prstGeom>
        </p:spPr>
        <p:txBody>
          <a:bodyPr vert="horz" lIns="91440" tIns="45720" rIns="91440" bIns="45720" rtlCol="0" anchor="ctr">
            <a:normAutofit/>
          </a:bodyPr>
          <a:lstStyle>
            <a:lvl1pPr algn="ctr" defTabSz="514350" rtl="0" eaLnBrk="1" latinLnBrk="0" hangingPunct="1">
              <a:lnSpc>
                <a:spcPct val="90000"/>
              </a:lnSpc>
              <a:spcBef>
                <a:spcPct val="0"/>
              </a:spcBef>
              <a:buNone/>
              <a:defRPr sz="2700" b="1" kern="1200">
                <a:solidFill>
                  <a:schemeClr val="tx1"/>
                </a:solidFill>
                <a:latin typeface="+mn-lt"/>
                <a:ea typeface="+mj-ea"/>
                <a:cs typeface="+mj-cs"/>
              </a:defRPr>
            </a:lvl1pPr>
          </a:lstStyle>
          <a:p>
            <a:r>
              <a:rPr lang="en-US" sz="2700" dirty="0">
                <a:solidFill>
                  <a:prstClr val="black"/>
                </a:solidFill>
              </a:rPr>
              <a:t>Click to edit Master title style</a:t>
            </a:r>
          </a:p>
        </p:txBody>
      </p:sp>
    </p:spTree>
    <p:extLst>
      <p:ext uri="{BB962C8B-B14F-4D97-AF65-F5344CB8AC3E}">
        <p14:creationId xmlns:p14="http://schemas.microsoft.com/office/powerpoint/2010/main" val="2262954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lvl1pPr>
              <a:defRPr/>
            </a:lvl1pPr>
          </a:lstStyle>
          <a:p>
            <a:r>
              <a:rPr lang="en-US" dirty="0"/>
              <a:t>June 2019</a:t>
            </a:r>
          </a:p>
        </p:txBody>
      </p:sp>
      <p:sp>
        <p:nvSpPr>
          <p:cNvPr id="4" name="Footer Placeholder 3"/>
          <p:cNvSpPr>
            <a:spLocks noGrp="1"/>
          </p:cNvSpPr>
          <p:nvPr>
            <p:ph type="ftr" sz="quarter" idx="11"/>
          </p:nvPr>
        </p:nvSpPr>
        <p:spPr/>
        <p:txBody>
          <a:bodyPr/>
          <a:lstStyle>
            <a:lvl1pPr>
              <a:defRPr/>
            </a:lvl1pPr>
          </a:lstStyle>
          <a:p>
            <a:r>
              <a:rPr lang="en-US" dirty="0"/>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16771991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1"/>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8"/>
          <p:cNvSpPr>
            <a:spLocks noGrp="1"/>
          </p:cNvSpPr>
          <p:nvPr>
            <p:ph type="title"/>
          </p:nvPr>
        </p:nvSpPr>
        <p:spPr>
          <a:xfrm>
            <a:off x="0" y="0"/>
            <a:ext cx="9144000" cy="1447800"/>
          </a:xfrm>
          <a:prstGeom prst="rect">
            <a:avLst/>
          </a:prstGeom>
          <a:ln>
            <a:gradFill>
              <a:gsLst>
                <a:gs pos="0">
                  <a:srgbClr val="084A9C"/>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dk1"/>
          </a:lnRef>
          <a:fillRef idx="1">
            <a:schemeClr val="lt1"/>
          </a:fillRef>
          <a:effectRef idx="0">
            <a:schemeClr val="dk1"/>
          </a:effectRef>
          <a:fontRef idx="none"/>
        </p:style>
        <p:txBody>
          <a:bodyPr vert="horz" lIns="91440" tIns="45720" rIns="91440" bIns="45720" rtlCol="0" anchor="ctr">
            <a:noAutofit/>
          </a:bodyPr>
          <a:lstStyle>
            <a:lvl1pPr>
              <a:defRPr>
                <a:ln>
                  <a:noFill/>
                </a:ln>
                <a:effectLst/>
                <a:latin typeface="+mj-lt"/>
              </a:defRPr>
            </a:lvl1pPr>
          </a:lstStyle>
          <a:p>
            <a:r>
              <a:rPr lang="en-US" dirty="0"/>
              <a:t>Click to edit Master title style</a:t>
            </a:r>
          </a:p>
        </p:txBody>
      </p:sp>
      <p:sp>
        <p:nvSpPr>
          <p:cNvPr id="2" name="TextBox 1"/>
          <p:cNvSpPr txBox="1"/>
          <p:nvPr userDrawn="1"/>
        </p:nvSpPr>
        <p:spPr>
          <a:xfrm>
            <a:off x="457200" y="6324600"/>
            <a:ext cx="990600" cy="230832"/>
          </a:xfrm>
          <a:prstGeom prst="rect">
            <a:avLst/>
          </a:prstGeom>
          <a:noFill/>
        </p:spPr>
        <p:txBody>
          <a:bodyPr wrap="square" rtlCol="0">
            <a:spAutoFit/>
          </a:bodyPr>
          <a:lstStyle/>
          <a:p>
            <a:pPr defTabSz="914377"/>
            <a:r>
              <a:rPr lang="en-US" sz="900" dirty="0">
                <a:solidFill>
                  <a:prstClr val="black"/>
                </a:solidFill>
              </a:rPr>
              <a:t>2018</a:t>
            </a:r>
          </a:p>
        </p:txBody>
      </p:sp>
      <p:sp>
        <p:nvSpPr>
          <p:cNvPr id="5" name="TextBox 4"/>
          <p:cNvSpPr txBox="1"/>
          <p:nvPr userDrawn="1"/>
        </p:nvSpPr>
        <p:spPr>
          <a:xfrm>
            <a:off x="3962400" y="6324600"/>
            <a:ext cx="1600200" cy="230832"/>
          </a:xfrm>
          <a:prstGeom prst="rect">
            <a:avLst/>
          </a:prstGeom>
          <a:noFill/>
        </p:spPr>
        <p:txBody>
          <a:bodyPr wrap="square" rtlCol="0">
            <a:spAutoFit/>
          </a:bodyPr>
          <a:lstStyle/>
          <a:p>
            <a:pPr defTabSz="914377"/>
            <a:r>
              <a:rPr lang="en-US" sz="900" dirty="0">
                <a:solidFill>
                  <a:prstClr val="black"/>
                </a:solidFill>
              </a:rPr>
              <a:t>Getting to Know CMS</a:t>
            </a:r>
          </a:p>
        </p:txBody>
      </p:sp>
      <p:sp>
        <p:nvSpPr>
          <p:cNvPr id="8"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8555075-F7D8-774D-92CE-0FFE5404D32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091313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1"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sz="1000">
                <a:solidFill>
                  <a:schemeClr val="tx1">
                    <a:lumMod val="75000"/>
                    <a:lumOff val="25000"/>
                  </a:schemeClr>
                </a:solidFill>
              </a:defRPr>
            </a:lvl1pPr>
          </a:lstStyle>
          <a:p>
            <a:r>
              <a:rPr lang="en-US" dirty="0"/>
              <a:t>June 2019</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376757892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z="1000">
                <a:solidFill>
                  <a:schemeClr val="tx1">
                    <a:lumMod val="75000"/>
                    <a:lumOff val="25000"/>
                  </a:schemeClr>
                </a:solidFill>
              </a:defRPr>
            </a:lvl1pPr>
          </a:lstStyle>
          <a:p>
            <a:r>
              <a:rPr lang="en-US" dirty="0"/>
              <a:t>June 2019</a:t>
            </a:r>
          </a:p>
        </p:txBody>
      </p:sp>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8903977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28650" y="1323474"/>
            <a:ext cx="7886700" cy="485348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32666352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90567"/>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390567"/>
            <a:ext cx="3886200" cy="4786396"/>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220925523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9" name="Slide Number Placeholder 8"/>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10"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28389161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5" name="Slide Number Placeholder 4"/>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6"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94745489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4" name="Slide Number Placeholder 3"/>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5"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24198059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8" name="Date Placeholder 3"/>
          <p:cNvSpPr>
            <a:spLocks noGrp="1"/>
          </p:cNvSpPr>
          <p:nvPr>
            <p:ph type="dt" sz="half" idx="13"/>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77489692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826732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a:t>June 2019</a:t>
            </a:r>
          </a:p>
        </p:txBody>
      </p:sp>
      <p:sp>
        <p:nvSpPr>
          <p:cNvPr id="3" name="Footer Placeholder 2"/>
          <p:cNvSpPr>
            <a:spLocks noGrp="1"/>
          </p:cNvSpPr>
          <p:nvPr>
            <p:ph type="ftr" sz="quarter" idx="11"/>
          </p:nvPr>
        </p:nvSpPr>
        <p:spPr/>
        <p:txBody>
          <a:bodyPr/>
          <a:lstStyle>
            <a:lvl1pPr>
              <a:defRPr/>
            </a:lvl1p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t>‹#›</a:t>
            </a:fld>
            <a:endParaRPr lang="en-US" dirty="0"/>
          </a:p>
        </p:txBody>
      </p:sp>
    </p:spTree>
    <p:extLst>
      <p:ext uri="{BB962C8B-B14F-4D97-AF65-F5344CB8AC3E}">
        <p14:creationId xmlns:p14="http://schemas.microsoft.com/office/powerpoint/2010/main" val="30942412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26415113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3pPr marL="1146175" indent="-338138">
              <a:defRPr/>
            </a:lvl3pPr>
            <a:lvl4pPr marL="1204913" indent="346075">
              <a:defRPr/>
            </a:lvl4pPr>
            <a:lvl5pPr marL="1887538" indent="-315913">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298634840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41793683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206083"/>
            <a:ext cx="3886200" cy="4970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54382374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8" name="Footer Placeholder 7"/>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9972999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4" name="Footer Placeholder 3"/>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419255624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3" name="Footer Placeholder 2"/>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5611945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997020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lvl1pPr>
              <a:defRPr/>
            </a:lvl1p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37494367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28650" y="1323474"/>
            <a:ext cx="7886700" cy="4853489"/>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lvl1pP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0571640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image" Target="../media/image4.png"/><Relationship Id="rId5" Type="http://schemas.openxmlformats.org/officeDocument/2006/relationships/slideLayout" Target="../slideLayouts/slideLayout78.xml"/><Relationship Id="rId10" Type="http://schemas.openxmlformats.org/officeDocument/2006/relationships/theme" Target="../theme/theme10.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9" Type="http://schemas.openxmlformats.org/officeDocument/2006/relationships/image" Target="../media/image6.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image" Target="../media/image7.PNG"/><Relationship Id="rId5" Type="http://schemas.openxmlformats.org/officeDocument/2006/relationships/slideLayout" Target="../slideLayouts/slideLayout94.xml"/><Relationship Id="rId10" Type="http://schemas.openxmlformats.org/officeDocument/2006/relationships/theme" Target="../theme/theme12.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9" Type="http://schemas.openxmlformats.org/officeDocument/2006/relationships/image" Target="../media/image6.PN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5" Type="http://schemas.openxmlformats.org/officeDocument/2006/relationships/slideLayout" Target="../slideLayouts/slideLayout110.xml"/><Relationship Id="rId4" Type="http://schemas.openxmlformats.org/officeDocument/2006/relationships/slideLayout" Target="../slideLayouts/slideLayout109.xml"/><Relationship Id="rId9" Type="http://schemas.openxmlformats.org/officeDocument/2006/relationships/image" Target="../media/image6.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20.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image" Target="../media/image7.PNG"/><Relationship Id="rId5" Type="http://schemas.openxmlformats.org/officeDocument/2006/relationships/slideLayout" Target="../slideLayouts/slideLayout117.xml"/><Relationship Id="rId10" Type="http://schemas.openxmlformats.org/officeDocument/2006/relationships/theme" Target="../theme/theme15.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4.png"/><Relationship Id="rId5" Type="http://schemas.openxmlformats.org/officeDocument/2006/relationships/slideLayout" Target="../slideLayouts/slideLayout7.xml"/><Relationship Id="rId10" Type="http://schemas.openxmlformats.org/officeDocument/2006/relationships/theme" Target="../theme/theme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5.png"/><Relationship Id="rId5" Type="http://schemas.openxmlformats.org/officeDocument/2006/relationships/slideLayout" Target="../slideLayouts/slideLayout23.xml"/><Relationship Id="rId10" Type="http://schemas.openxmlformats.org/officeDocument/2006/relationships/theme" Target="../theme/theme4.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4.png"/><Relationship Id="rId5" Type="http://schemas.openxmlformats.org/officeDocument/2006/relationships/slideLayout" Target="../slideLayouts/slideLayout32.xml"/><Relationship Id="rId10" Type="http://schemas.openxmlformats.org/officeDocument/2006/relationships/theme" Target="../theme/theme5.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image" Target="../media/image5.png"/><Relationship Id="rId5" Type="http://schemas.openxmlformats.org/officeDocument/2006/relationships/slideLayout" Target="../slideLayouts/slideLayout41.xml"/><Relationship Id="rId10" Type="http://schemas.openxmlformats.org/officeDocument/2006/relationships/theme" Target="../theme/theme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image" Target="../media/image4.png"/><Relationship Id="rId5" Type="http://schemas.openxmlformats.org/officeDocument/2006/relationships/slideLayout" Target="../slideLayouts/slideLayout50.xml"/><Relationship Id="rId10" Type="http://schemas.openxmlformats.org/officeDocument/2006/relationships/theme" Target="../theme/theme7.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image" Target="../media/image4.png"/><Relationship Id="rId5" Type="http://schemas.openxmlformats.org/officeDocument/2006/relationships/slideLayout" Target="../slideLayouts/slideLayout59.xml"/><Relationship Id="rId10" Type="http://schemas.openxmlformats.org/officeDocument/2006/relationships/theme" Target="../theme/theme8.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image" Target="../media/image4.png"/><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theme" Target="../theme/theme9.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8288" y="0"/>
            <a:ext cx="9143999" cy="6858000"/>
          </a:xfrm>
          <a:prstGeom prst="rect">
            <a:avLst/>
          </a:prstGeom>
        </p:spPr>
      </p:pic>
      <p:sp>
        <p:nvSpPr>
          <p:cNvPr id="2" name="Title Placeholder 1"/>
          <p:cNvSpPr>
            <a:spLocks noGrp="1"/>
          </p:cNvSpPr>
          <p:nvPr>
            <p:ph type="title"/>
          </p:nvPr>
        </p:nvSpPr>
        <p:spPr>
          <a:xfrm>
            <a:off x="2743200" y="3798358"/>
            <a:ext cx="5772150" cy="2216713"/>
          </a:xfrm>
          <a:prstGeom prst="rect">
            <a:avLst/>
          </a:prstGeom>
        </p:spPr>
        <p:txBody>
          <a:bodyPr vert="horz" lIns="91440" tIns="45720" rIns="91440" bIns="45720" rtlCol="0" anchor="ctr">
            <a:noAutofit/>
          </a:bodyPr>
          <a:lstStyle/>
          <a:p>
            <a:r>
              <a:rPr lang="en-US" dirty="0"/>
              <a:t>Click to edit Master title style</a:t>
            </a:r>
          </a:p>
        </p:txBody>
      </p:sp>
      <p:pic>
        <p:nvPicPr>
          <p:cNvPr id="6" name="Picture 5">
            <a:extLst>
              <a:ext uri="{FF2B5EF4-FFF2-40B4-BE49-F238E27FC236}">
                <a16:creationId xmlns:a16="http://schemas.microsoft.com/office/drawing/2014/main" id="{2444415D-9B5C-3741-A30D-BC5237945C2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943005" y="2607984"/>
            <a:ext cx="1996810" cy="694890"/>
          </a:xfrm>
          <a:prstGeom prst="rect">
            <a:avLst/>
          </a:prstGeom>
        </p:spPr>
      </p:pic>
    </p:spTree>
    <p:extLst>
      <p:ext uri="{BB962C8B-B14F-4D97-AF65-F5344CB8AC3E}">
        <p14:creationId xmlns:p14="http://schemas.microsoft.com/office/powerpoint/2010/main" val="244716405"/>
      </p:ext>
    </p:extLst>
  </p:cSld>
  <p:clrMap bg1="lt1" tx1="dk1" bg2="lt2" tx2="dk2" accent1="accent1" accent2="accent2" accent3="accent3" accent4="accent4" accent5="accent5" accent6="accent6" hlink="hlink" folHlink="folHlink"/>
  <p:sldLayoutIdLst>
    <p:sldLayoutId id="2147483691" r:id="rId1"/>
    <p:sldLayoutId id="2147483692" r:id="rId2"/>
  </p:sldLayoutIdLst>
  <p:hf hdr="0"/>
  <p:txStyles>
    <p:titleStyle>
      <a:lvl1pPr algn="r" defTabSz="685800" rtl="0" eaLnBrk="1" latinLnBrk="0" hangingPunct="1">
        <a:lnSpc>
          <a:spcPct val="90000"/>
        </a:lnSpc>
        <a:spcBef>
          <a:spcPct val="0"/>
        </a:spcBef>
        <a:buNone/>
        <a:defRPr sz="5400" b="1" i="0" kern="1200">
          <a:solidFill>
            <a:srgbClr val="004986"/>
          </a:solidFill>
          <a:latin typeface="Avenir Heavy" charset="0"/>
          <a:ea typeface="Avenir Heavy" charset="0"/>
          <a:cs typeface="Avenir Heavy" charset="0"/>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
            <a:ext cx="7886700" cy="102669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1" y="1171077"/>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60A6685-DBF6-4C41-A0CC-AA9EA7A85A20}" type="slidenum">
              <a:rPr lang="en-US" smtClean="0"/>
              <a:pPr defTabSz="914377"/>
              <a:t>‹#›</a:t>
            </a:fld>
            <a:endParaRPr lang="en-US" dirty="0"/>
          </a:p>
        </p:txBody>
      </p:sp>
    </p:spTree>
    <p:extLst>
      <p:ext uri="{BB962C8B-B14F-4D97-AF65-F5344CB8AC3E}">
        <p14:creationId xmlns:p14="http://schemas.microsoft.com/office/powerpoint/2010/main" val="2460102634"/>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Lst>
  <p:hf hdr="0"/>
  <p:txStyles>
    <p:titleStyle>
      <a:lvl1pPr algn="ctr" defTabSz="514338"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61932"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772697" indent="-253598" algn="l" defTabSz="514338" rtl="0" eaLnBrk="1" latinLnBrk="0" hangingPunct="1">
        <a:lnSpc>
          <a:spcPct val="100000"/>
        </a:lnSpc>
        <a:spcBef>
          <a:spcPts val="451"/>
        </a:spcBef>
        <a:buSzPct val="50000"/>
        <a:buFont typeface="Wingdings" panose="05000000000000000000" pitchFamily="2" charset="2"/>
        <a:buChar char="q"/>
        <a:defRPr sz="2100" i="0" kern="1200">
          <a:solidFill>
            <a:schemeClr val="tx1"/>
          </a:solidFill>
          <a:latin typeface="+mn-lt"/>
          <a:ea typeface="+mn-ea"/>
          <a:cs typeface="+mn-cs"/>
        </a:defRPr>
      </a:lvl3pPr>
      <a:lvl4pPr marL="772697" indent="259550" algn="l" defTabSz="514338" rtl="0" eaLnBrk="1" latinLnBrk="0" hangingPunct="1">
        <a:lnSpc>
          <a:spcPct val="100000"/>
        </a:lnSpc>
        <a:spcBef>
          <a:spcPts val="451"/>
        </a:spcBef>
        <a:buFont typeface="Calibri" panose="020F0502020204030204" pitchFamily="34" charset="0"/>
        <a:buChar char="–"/>
        <a:defRPr sz="1800" i="0" kern="1200">
          <a:solidFill>
            <a:schemeClr val="tx1"/>
          </a:solidFill>
          <a:latin typeface="+mn-lt"/>
          <a:ea typeface="+mn-ea"/>
          <a:cs typeface="+mn-cs"/>
        </a:defRPr>
      </a:lvl4pPr>
      <a:lvl5pPr marL="1284653" indent="-236929" algn="l" defTabSz="514338" rtl="0" eaLnBrk="1" latinLnBrk="0" hangingPunct="1">
        <a:lnSpc>
          <a:spcPct val="100000"/>
        </a:lnSpc>
        <a:spcBef>
          <a:spcPts val="451"/>
        </a:spcBef>
        <a:buFont typeface="Arial" panose="020B0604020202020204" pitchFamily="34" charset="0"/>
        <a:buChar char="•"/>
        <a:defRPr sz="1800" i="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l="-17000" t="-5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1"/>
            <a:ext cx="9144000" cy="959206"/>
          </a:xfrm>
          <a:prstGeom prst="rect">
            <a:avLst/>
          </a:prstGeom>
        </p:spPr>
        <p:txBody>
          <a:bodyPr vert="horz" lIns="91440" tIns="45720" rIns="91440" bIns="45720" rtlCol="0" anchor="ctr">
            <a:noAutofit/>
          </a:bodyPr>
          <a:lstStyle/>
          <a:p>
            <a:r>
              <a:rPr lang="en-US" dirty="0"/>
              <a:t>Click to edit Master title style</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10" name="Text Placeholder 2"/>
          <p:cNvSpPr>
            <a:spLocks noGrp="1"/>
          </p:cNvSpPr>
          <p:nvPr>
            <p:ph type="body" idx="1"/>
          </p:nvPr>
        </p:nvSpPr>
        <p:spPr>
          <a:xfrm>
            <a:off x="628650" y="1090864"/>
            <a:ext cx="7886700" cy="50861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709833397"/>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Lst>
  <p:hf hdr="0"/>
  <p:txStyles>
    <p:titleStyle>
      <a:lvl1pPr algn="ctr" defTabSz="685800" rtl="0" eaLnBrk="1" latinLnBrk="0" hangingPunct="1">
        <a:lnSpc>
          <a:spcPct val="90000"/>
        </a:lnSpc>
        <a:spcBef>
          <a:spcPct val="0"/>
        </a:spcBef>
        <a:buNone/>
        <a:defRPr sz="3200" b="1" kern="1200">
          <a:solidFill>
            <a:schemeClr val="bg1"/>
          </a:solidFill>
          <a:latin typeface="Calibri "/>
          <a:ea typeface="+mj-ea"/>
          <a:cs typeface="+mj-cs"/>
        </a:defRPr>
      </a:lvl1pPr>
    </p:titleStyle>
    <p:body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684213" indent="-22225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914400" indent="-230188"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144588" indent="-230188"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l="-17000" t="-5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
            <a:ext cx="7886700" cy="102669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171074"/>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566148797"/>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Lst>
  <p:hf hdr="0"/>
  <p:txStyles>
    <p:titleStyle>
      <a:lvl1pPr algn="ctr" defTabSz="685800" rtl="0" eaLnBrk="1" latinLnBrk="0" hangingPunct="1">
        <a:lnSpc>
          <a:spcPct val="90000"/>
        </a:lnSpc>
        <a:spcBef>
          <a:spcPct val="0"/>
        </a:spcBef>
        <a:buNone/>
        <a:defRPr sz="3200" b="1" kern="1200">
          <a:solidFill>
            <a:schemeClr val="tx1"/>
          </a:solidFill>
          <a:latin typeface="+mn-lt"/>
          <a:ea typeface="+mj-ea"/>
          <a:cs typeface="+mj-cs"/>
        </a:defRPr>
      </a:lvl1pPr>
    </p:titleStyle>
    <p:body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684213" indent="-222250"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914400" indent="-230188"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144588" indent="-230188"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l="-17000" t="-5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1"/>
            <a:ext cx="9144000" cy="959206"/>
          </a:xfrm>
          <a:prstGeom prst="rect">
            <a:avLst/>
          </a:prstGeom>
        </p:spPr>
        <p:txBody>
          <a:bodyPr vert="horz" lIns="91440" tIns="45720" rIns="91440" bIns="45720" rtlCol="0" anchor="ctr">
            <a:noAutofit/>
          </a:bodyPr>
          <a:lstStyle/>
          <a:p>
            <a:r>
              <a:rPr lang="en-US" dirty="0"/>
              <a:t>Click to edit Master title style</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10" name="Text Placeholder 2"/>
          <p:cNvSpPr>
            <a:spLocks noGrp="1"/>
          </p:cNvSpPr>
          <p:nvPr>
            <p:ph type="body" idx="1"/>
          </p:nvPr>
        </p:nvSpPr>
        <p:spPr>
          <a:xfrm>
            <a:off x="628650" y="1090864"/>
            <a:ext cx="7886700" cy="50861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1589453651"/>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Lst>
  <p:hf hdr="0"/>
  <p:txStyles>
    <p:titleStyle>
      <a:lvl1pPr algn="ctr" defTabSz="685800" rtl="0" eaLnBrk="1" latinLnBrk="0" hangingPunct="1">
        <a:lnSpc>
          <a:spcPct val="90000"/>
        </a:lnSpc>
        <a:spcBef>
          <a:spcPct val="0"/>
        </a:spcBef>
        <a:buNone/>
        <a:defRPr sz="3200" b="1" kern="1200">
          <a:solidFill>
            <a:schemeClr val="bg1"/>
          </a:solidFill>
          <a:latin typeface="Calibri "/>
          <a:ea typeface="+mj-ea"/>
          <a:cs typeface="+mj-cs"/>
        </a:defRPr>
      </a:lvl1pPr>
    </p:titleStyle>
    <p:body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684213" indent="-22225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914400" indent="-230188"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144588" indent="-230188"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l="-17000" t="-5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1"/>
            <a:ext cx="9144000" cy="959206"/>
          </a:xfrm>
          <a:prstGeom prst="rect">
            <a:avLst/>
          </a:prstGeom>
        </p:spPr>
        <p:txBody>
          <a:bodyPr vert="horz" lIns="91440" tIns="45720" rIns="91440" bIns="45720" rtlCol="0" anchor="ctr">
            <a:noAutofit/>
          </a:bodyPr>
          <a:lstStyle/>
          <a:p>
            <a:r>
              <a:rPr lang="en-US" dirty="0"/>
              <a:t>Click edit Master title style</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3B75908-2BC4-4CCC-BE4B-63652A0FD379}"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
        <p:nvSpPr>
          <p:cNvPr id="10" name="Text Placeholder 2"/>
          <p:cNvSpPr>
            <a:spLocks noGrp="1"/>
          </p:cNvSpPr>
          <p:nvPr>
            <p:ph type="body" idx="1"/>
          </p:nvPr>
        </p:nvSpPr>
        <p:spPr>
          <a:xfrm>
            <a:off x="628650" y="1042737"/>
            <a:ext cx="7886700" cy="513422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321789626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Lst>
  <p:hf hdr="0"/>
  <p:txStyles>
    <p:titleStyle>
      <a:lvl1pPr algn="ctr" defTabSz="685800" rtl="0" eaLnBrk="1" latinLnBrk="0" hangingPunct="1">
        <a:lnSpc>
          <a:spcPct val="90000"/>
        </a:lnSpc>
        <a:spcBef>
          <a:spcPct val="0"/>
        </a:spcBef>
        <a:buNone/>
        <a:defRPr sz="3200" b="1" kern="1200">
          <a:solidFill>
            <a:schemeClr val="bg1"/>
          </a:solidFill>
          <a:latin typeface="Calibri "/>
          <a:ea typeface="+mj-ea"/>
          <a:cs typeface="+mj-cs"/>
        </a:defRPr>
      </a:lvl1pPr>
    </p:titleStyle>
    <p:body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684213" indent="-22225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914400" indent="-230188"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144588" indent="-230188"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l="-17000" t="-6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7671"/>
            <a:ext cx="7886700" cy="928814"/>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28650" y="1171074"/>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solidFill>
                  <a:prstClr val="black">
                    <a:lumMod val="75000"/>
                    <a:lumOff val="25000"/>
                  </a:prstClr>
                </a:solidFill>
              </a:rPr>
              <a:t>June 2019</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60A6685-DBF6-4C41-A0CC-AA9EA7A85A20}" type="slidenum">
              <a:rPr lang="en-US" smtClean="0">
                <a:solidFill>
                  <a:prstClr val="black">
                    <a:lumMod val="75000"/>
                    <a:lumOff val="25000"/>
                  </a:prstClr>
                </a:solidFill>
              </a:rPr>
              <a:pPr/>
              <a:t>‹#›</a:t>
            </a:fld>
            <a:endParaRPr lang="en-US" dirty="0">
              <a:solidFill>
                <a:prstClr val="black">
                  <a:lumMod val="75000"/>
                  <a:lumOff val="25000"/>
                </a:prstClr>
              </a:solidFill>
            </a:endParaRPr>
          </a:p>
        </p:txBody>
      </p:sp>
    </p:spTree>
    <p:extLst>
      <p:ext uri="{BB962C8B-B14F-4D97-AF65-F5344CB8AC3E}">
        <p14:creationId xmlns:p14="http://schemas.microsoft.com/office/powerpoint/2010/main" val="1328014718"/>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Lst>
  <p:hf hdr="0"/>
  <p:txStyles>
    <p:titleStyle>
      <a:lvl1pPr algn="ctr" defTabSz="685800" rtl="0" eaLnBrk="1" latinLnBrk="0" hangingPunct="1">
        <a:lnSpc>
          <a:spcPct val="90000"/>
        </a:lnSpc>
        <a:spcBef>
          <a:spcPct val="0"/>
        </a:spcBef>
        <a:buNone/>
        <a:defRPr sz="3200" b="1" kern="1200">
          <a:solidFill>
            <a:schemeClr val="tx1"/>
          </a:solidFill>
          <a:latin typeface="+mn-lt"/>
          <a:ea typeface="+mj-ea"/>
          <a:cs typeface="+mj-cs"/>
        </a:defRPr>
      </a:lvl1pPr>
    </p:titleStyle>
    <p:body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684213" indent="-222250"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914400" indent="-230188"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144588" indent="-230188"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
            <a:ext cx="7886700" cy="102669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171074"/>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60A6685-DBF6-4C41-A0CC-AA9EA7A85A20}" type="slidenum">
              <a:rPr lang="en-US" smtClean="0"/>
              <a:pPr/>
              <a:t>‹#›</a:t>
            </a:fld>
            <a:endParaRPr lang="en-US" dirty="0"/>
          </a:p>
        </p:txBody>
      </p:sp>
    </p:spTree>
    <p:extLst>
      <p:ext uri="{BB962C8B-B14F-4D97-AF65-F5344CB8AC3E}">
        <p14:creationId xmlns:p14="http://schemas.microsoft.com/office/powerpoint/2010/main" val="198112847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hf hdr="0"/>
  <p:txStyles>
    <p:titleStyle>
      <a:lvl1pPr algn="ctr" defTabSz="685800" rtl="0" eaLnBrk="1" latinLnBrk="0" hangingPunct="1">
        <a:lnSpc>
          <a:spcPct val="90000"/>
        </a:lnSpc>
        <a:spcBef>
          <a:spcPct val="0"/>
        </a:spcBef>
        <a:buNone/>
        <a:defRPr sz="3200" b="1" kern="1200">
          <a:solidFill>
            <a:schemeClr val="tx1"/>
          </a:solidFill>
          <a:latin typeface="+mn-lt"/>
          <a:ea typeface="+mj-ea"/>
          <a:cs typeface="+mj-cs"/>
        </a:defRPr>
      </a:lvl1pPr>
    </p:titleStyle>
    <p:bodyStyle>
      <a:lvl1pPr marL="346075" indent="-346075"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746125" indent="-349250"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1030288" indent="-338138"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1030288" indent="346075"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712913" indent="-315913"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1"/>
            <a:ext cx="9144000" cy="959206"/>
          </a:xfrm>
          <a:prstGeom prst="rect">
            <a:avLst/>
          </a:prstGeom>
        </p:spPr>
        <p:txBody>
          <a:bodyPr vert="horz" lIns="91440" tIns="45720" rIns="91440" bIns="45720" rtlCol="0" anchor="ctr">
            <a:noAutofit/>
          </a:bodyPr>
          <a:lstStyle/>
          <a:p>
            <a:r>
              <a:rPr lang="en-US" dirty="0"/>
              <a:t>Click to edit Master title style</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r>
              <a:rPr lang="en-US" dirty="0"/>
              <a:t>Understanding Medicare</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D3B75908-2BC4-4CCC-BE4B-63652A0FD379}" type="slidenum">
              <a:rPr lang="en-US" smtClean="0"/>
              <a:pPr/>
              <a:t>‹#›</a:t>
            </a:fld>
            <a:endParaRPr lang="en-US" dirty="0"/>
          </a:p>
        </p:txBody>
      </p:sp>
      <p:sp>
        <p:nvSpPr>
          <p:cNvPr id="10" name="Text Placeholder 2"/>
          <p:cNvSpPr>
            <a:spLocks noGrp="1"/>
          </p:cNvSpPr>
          <p:nvPr>
            <p:ph type="body" idx="1"/>
          </p:nvPr>
        </p:nvSpPr>
        <p:spPr>
          <a:xfrm>
            <a:off x="628650" y="1090864"/>
            <a:ext cx="7886700" cy="50861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r>
              <a:rPr lang="en-US" dirty="0"/>
              <a:t>June 2019</a:t>
            </a:r>
          </a:p>
        </p:txBody>
      </p:sp>
    </p:spTree>
    <p:extLst>
      <p:ext uri="{BB962C8B-B14F-4D97-AF65-F5344CB8AC3E}">
        <p14:creationId xmlns:p14="http://schemas.microsoft.com/office/powerpoint/2010/main" val="3882184778"/>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65" r:id="rId3"/>
    <p:sldLayoutId id="2147483666" r:id="rId4"/>
    <p:sldLayoutId id="2147483667" r:id="rId5"/>
    <p:sldLayoutId id="2147483668" r:id="rId6"/>
    <p:sldLayoutId id="2147483669" r:id="rId7"/>
  </p:sldLayoutIdLst>
  <p:hf hdr="0"/>
  <p:txStyles>
    <p:titleStyle>
      <a:lvl1pPr algn="ctr" defTabSz="685800" rtl="0" eaLnBrk="1" latinLnBrk="0" hangingPunct="1">
        <a:lnSpc>
          <a:spcPct val="90000"/>
        </a:lnSpc>
        <a:spcBef>
          <a:spcPct val="0"/>
        </a:spcBef>
        <a:buNone/>
        <a:defRPr sz="3600" b="1" kern="1200">
          <a:solidFill>
            <a:schemeClr val="bg1"/>
          </a:solidFill>
          <a:latin typeface="Calibri "/>
          <a:ea typeface="+mj-ea"/>
          <a:cs typeface="+mj-cs"/>
        </a:defRPr>
      </a:lvl1pPr>
    </p:titleStyle>
    <p:bodyStyle>
      <a:lvl1pPr marL="346075" indent="-346075"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746125" indent="-3333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1082675" indent="-31750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428750" indent="-333375"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428750" indent="346075"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3"/>
            <a:ext cx="9144000" cy="959207"/>
          </a:xfrm>
          <a:prstGeom prst="rect">
            <a:avLst/>
          </a:prstGeom>
        </p:spPr>
        <p:txBody>
          <a:bodyPr vert="horz" lIns="91440" tIns="45720" rIns="91440" bIns="45720" rtlCol="0" anchor="ctr">
            <a:noAutofit/>
          </a:bodyPr>
          <a:lstStyle/>
          <a:p>
            <a:r>
              <a:rPr lang="en-US" dirty="0"/>
              <a:t>Click to edit Master title style</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3B75908-2BC4-4CCC-BE4B-63652A0FD379}" type="slidenum">
              <a:rPr lang="en-US" smtClean="0"/>
              <a:pPr defTabSz="914377"/>
              <a:t>‹#›</a:t>
            </a:fld>
            <a:endParaRPr lang="en-US" dirty="0"/>
          </a:p>
        </p:txBody>
      </p:sp>
      <p:sp>
        <p:nvSpPr>
          <p:cNvPr id="10" name="Text Placeholder 2"/>
          <p:cNvSpPr>
            <a:spLocks noGrp="1"/>
          </p:cNvSpPr>
          <p:nvPr>
            <p:ph type="body" idx="1"/>
          </p:nvPr>
        </p:nvSpPr>
        <p:spPr>
          <a:xfrm>
            <a:off x="628651" y="1090866"/>
            <a:ext cx="7886700" cy="50861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Tree>
    <p:extLst>
      <p:ext uri="{BB962C8B-B14F-4D97-AF65-F5344CB8AC3E}">
        <p14:creationId xmlns:p14="http://schemas.microsoft.com/office/powerpoint/2010/main" val="109625028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Lst>
  <p:hf hdr="0"/>
  <p:txStyles>
    <p:titleStyle>
      <a:lvl1pPr algn="ctr" defTabSz="514338" rtl="0" eaLnBrk="1" latinLnBrk="0" hangingPunct="1">
        <a:lnSpc>
          <a:spcPct val="90000"/>
        </a:lnSpc>
        <a:spcBef>
          <a:spcPct val="0"/>
        </a:spcBef>
        <a:buNone/>
        <a:defRPr sz="2700" b="1" kern="1200">
          <a:solidFill>
            <a:schemeClr val="bg1"/>
          </a:solidFill>
          <a:latin typeface="Calibri "/>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50024"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811986" indent="-238119" algn="l" defTabSz="514338" rtl="0" eaLnBrk="1" latinLnBrk="0" hangingPunct="1">
        <a:lnSpc>
          <a:spcPct val="100000"/>
        </a:lnSpc>
        <a:spcBef>
          <a:spcPts val="451"/>
        </a:spcBef>
        <a:buSzPct val="50000"/>
        <a:buFont typeface="Wingdings" panose="05000000000000000000" pitchFamily="2" charset="2"/>
        <a:buChar char="q"/>
        <a:defRPr sz="2100" kern="1200">
          <a:solidFill>
            <a:schemeClr val="tx1"/>
          </a:solidFill>
          <a:latin typeface="+mn-lt"/>
          <a:ea typeface="+mn-ea"/>
          <a:cs typeface="+mn-cs"/>
        </a:defRPr>
      </a:lvl3pPr>
      <a:lvl4pPr marL="1071536" indent="-250024" algn="l" defTabSz="514338" rtl="0" eaLnBrk="1" latinLnBrk="0" hangingPunct="1">
        <a:lnSpc>
          <a:spcPct val="100000"/>
        </a:lnSpc>
        <a:spcBef>
          <a:spcPts val="451"/>
        </a:spcBef>
        <a:buFont typeface="Calibri" panose="020F0502020204030204" pitchFamily="34" charset="0"/>
        <a:buChar char="–"/>
        <a:defRPr sz="1800" kern="1200">
          <a:solidFill>
            <a:schemeClr val="tx1"/>
          </a:solidFill>
          <a:latin typeface="+mn-lt"/>
          <a:ea typeface="+mn-ea"/>
          <a:cs typeface="+mn-cs"/>
        </a:defRPr>
      </a:lvl4pPr>
      <a:lvl5pPr marL="1071536" indent="259550" algn="l" defTabSz="514338" rtl="0" eaLnBrk="1" latinLnBrk="0" hangingPunct="1">
        <a:lnSpc>
          <a:spcPct val="100000"/>
        </a:lnSpc>
        <a:spcBef>
          <a:spcPts val="451"/>
        </a:spcBef>
        <a:buFont typeface="Arial" panose="020B0604020202020204" pitchFamily="34" charset="0"/>
        <a:buChar char="•"/>
        <a:defRPr sz="180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
            <a:ext cx="7886700" cy="102669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1" y="1171077"/>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60A6685-DBF6-4C41-A0CC-AA9EA7A85A20}" type="slidenum">
              <a:rPr lang="en-US" smtClean="0"/>
              <a:pPr defTabSz="914377"/>
              <a:t>‹#›</a:t>
            </a:fld>
            <a:endParaRPr lang="en-US" dirty="0"/>
          </a:p>
        </p:txBody>
      </p:sp>
    </p:spTree>
    <p:extLst>
      <p:ext uri="{BB962C8B-B14F-4D97-AF65-F5344CB8AC3E}">
        <p14:creationId xmlns:p14="http://schemas.microsoft.com/office/powerpoint/2010/main" val="207121065"/>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Lst>
  <p:hf hdr="0"/>
  <p:txStyles>
    <p:titleStyle>
      <a:lvl1pPr algn="ctr" defTabSz="514338"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61932"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772697" indent="-253598" algn="l" defTabSz="514338" rtl="0" eaLnBrk="1" latinLnBrk="0" hangingPunct="1">
        <a:lnSpc>
          <a:spcPct val="100000"/>
        </a:lnSpc>
        <a:spcBef>
          <a:spcPts val="451"/>
        </a:spcBef>
        <a:buSzPct val="50000"/>
        <a:buFont typeface="Wingdings" panose="05000000000000000000" pitchFamily="2" charset="2"/>
        <a:buChar char="q"/>
        <a:defRPr sz="2100" i="0" kern="1200">
          <a:solidFill>
            <a:schemeClr val="tx1"/>
          </a:solidFill>
          <a:latin typeface="+mn-lt"/>
          <a:ea typeface="+mn-ea"/>
          <a:cs typeface="+mn-cs"/>
        </a:defRPr>
      </a:lvl3pPr>
      <a:lvl4pPr marL="772697" indent="259550" algn="l" defTabSz="514338" rtl="0" eaLnBrk="1" latinLnBrk="0" hangingPunct="1">
        <a:lnSpc>
          <a:spcPct val="100000"/>
        </a:lnSpc>
        <a:spcBef>
          <a:spcPts val="451"/>
        </a:spcBef>
        <a:buFont typeface="Calibri" panose="020F0502020204030204" pitchFamily="34" charset="0"/>
        <a:buChar char="–"/>
        <a:defRPr sz="1800" i="0" kern="1200">
          <a:solidFill>
            <a:schemeClr val="tx1"/>
          </a:solidFill>
          <a:latin typeface="+mn-lt"/>
          <a:ea typeface="+mn-ea"/>
          <a:cs typeface="+mn-cs"/>
        </a:defRPr>
      </a:lvl4pPr>
      <a:lvl5pPr marL="1284653" indent="-236929" algn="l" defTabSz="514338" rtl="0" eaLnBrk="1" latinLnBrk="0" hangingPunct="1">
        <a:lnSpc>
          <a:spcPct val="100000"/>
        </a:lnSpc>
        <a:spcBef>
          <a:spcPts val="451"/>
        </a:spcBef>
        <a:buFont typeface="Arial" panose="020B0604020202020204" pitchFamily="34" charset="0"/>
        <a:buChar char="•"/>
        <a:defRPr sz="1800" i="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343"/>
            <a:ext cx="9144000" cy="959207"/>
          </a:xfrm>
          <a:prstGeom prst="rect">
            <a:avLst/>
          </a:prstGeom>
        </p:spPr>
        <p:txBody>
          <a:bodyPr vert="horz" lIns="91440" tIns="45720" rIns="91440" bIns="45720" rtlCol="0" anchor="ctr">
            <a:noAutofit/>
          </a:bodyPr>
          <a:lstStyle/>
          <a:p>
            <a:r>
              <a:rPr lang="en-US" dirty="0"/>
              <a:t>Click to edit Master title style</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3B75908-2BC4-4CCC-BE4B-63652A0FD379}" type="slidenum">
              <a:rPr lang="en-US" smtClean="0"/>
              <a:pPr defTabSz="914377"/>
              <a:t>‹#›</a:t>
            </a:fld>
            <a:endParaRPr lang="en-US" dirty="0"/>
          </a:p>
        </p:txBody>
      </p:sp>
      <p:sp>
        <p:nvSpPr>
          <p:cNvPr id="10" name="Text Placeholder 2"/>
          <p:cNvSpPr>
            <a:spLocks noGrp="1"/>
          </p:cNvSpPr>
          <p:nvPr>
            <p:ph type="body" idx="1"/>
          </p:nvPr>
        </p:nvSpPr>
        <p:spPr>
          <a:xfrm>
            <a:off x="628651" y="1090866"/>
            <a:ext cx="7886700" cy="50861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Tree>
    <p:extLst>
      <p:ext uri="{BB962C8B-B14F-4D97-AF65-F5344CB8AC3E}">
        <p14:creationId xmlns:p14="http://schemas.microsoft.com/office/powerpoint/2010/main" val="1850107657"/>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Lst>
  <p:hf hdr="0"/>
  <p:txStyles>
    <p:titleStyle>
      <a:lvl1pPr algn="ctr" defTabSz="514338" rtl="0" eaLnBrk="1" latinLnBrk="0" hangingPunct="1">
        <a:lnSpc>
          <a:spcPct val="90000"/>
        </a:lnSpc>
        <a:spcBef>
          <a:spcPct val="0"/>
        </a:spcBef>
        <a:buNone/>
        <a:defRPr sz="3200" b="1" kern="1200">
          <a:solidFill>
            <a:schemeClr val="bg1"/>
          </a:solidFill>
          <a:latin typeface="Calibri "/>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50024"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811986" indent="-238119" algn="l" defTabSz="514338" rtl="0" eaLnBrk="1" latinLnBrk="0" hangingPunct="1">
        <a:lnSpc>
          <a:spcPct val="100000"/>
        </a:lnSpc>
        <a:spcBef>
          <a:spcPts val="451"/>
        </a:spcBef>
        <a:buSzPct val="50000"/>
        <a:buFont typeface="Wingdings" panose="05000000000000000000" pitchFamily="2" charset="2"/>
        <a:buChar char="q"/>
        <a:defRPr sz="2100" kern="1200">
          <a:solidFill>
            <a:schemeClr val="tx1"/>
          </a:solidFill>
          <a:latin typeface="+mn-lt"/>
          <a:ea typeface="+mn-ea"/>
          <a:cs typeface="+mn-cs"/>
        </a:defRPr>
      </a:lvl3pPr>
      <a:lvl4pPr marL="1071536" indent="-250024" algn="l" defTabSz="514338" rtl="0" eaLnBrk="1" latinLnBrk="0" hangingPunct="1">
        <a:lnSpc>
          <a:spcPct val="100000"/>
        </a:lnSpc>
        <a:spcBef>
          <a:spcPts val="451"/>
        </a:spcBef>
        <a:buFont typeface="Calibri" panose="020F0502020204030204" pitchFamily="34" charset="0"/>
        <a:buChar char="–"/>
        <a:defRPr sz="1800" kern="1200">
          <a:solidFill>
            <a:schemeClr val="tx1"/>
          </a:solidFill>
          <a:latin typeface="+mn-lt"/>
          <a:ea typeface="+mn-ea"/>
          <a:cs typeface="+mn-cs"/>
        </a:defRPr>
      </a:lvl4pPr>
      <a:lvl5pPr marL="1071536" indent="259550" algn="l" defTabSz="514338" rtl="0" eaLnBrk="1" latinLnBrk="0" hangingPunct="1">
        <a:lnSpc>
          <a:spcPct val="100000"/>
        </a:lnSpc>
        <a:spcBef>
          <a:spcPts val="451"/>
        </a:spcBef>
        <a:buFont typeface="Arial" panose="020B0604020202020204" pitchFamily="34" charset="0"/>
        <a:buChar char="•"/>
        <a:defRPr sz="180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
            <a:ext cx="7886700" cy="102669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1" y="1171077"/>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60A6685-DBF6-4C41-A0CC-AA9EA7A85A20}" type="slidenum">
              <a:rPr lang="en-US" smtClean="0"/>
              <a:pPr defTabSz="914377"/>
              <a:t>‹#›</a:t>
            </a:fld>
            <a:endParaRPr lang="en-US" dirty="0"/>
          </a:p>
        </p:txBody>
      </p:sp>
    </p:spTree>
    <p:extLst>
      <p:ext uri="{BB962C8B-B14F-4D97-AF65-F5344CB8AC3E}">
        <p14:creationId xmlns:p14="http://schemas.microsoft.com/office/powerpoint/2010/main" val="84219352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Lst>
  <p:hf hdr="0"/>
  <p:txStyles>
    <p:titleStyle>
      <a:lvl1pPr algn="ctr" defTabSz="514338"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61932"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772697" indent="-253598" algn="l" defTabSz="514338" rtl="0" eaLnBrk="1" latinLnBrk="0" hangingPunct="1">
        <a:lnSpc>
          <a:spcPct val="100000"/>
        </a:lnSpc>
        <a:spcBef>
          <a:spcPts val="451"/>
        </a:spcBef>
        <a:buSzPct val="50000"/>
        <a:buFont typeface="Wingdings" panose="05000000000000000000" pitchFamily="2" charset="2"/>
        <a:buChar char="q"/>
        <a:defRPr sz="2100" i="0" kern="1200">
          <a:solidFill>
            <a:schemeClr val="tx1"/>
          </a:solidFill>
          <a:latin typeface="+mn-lt"/>
          <a:ea typeface="+mn-ea"/>
          <a:cs typeface="+mn-cs"/>
        </a:defRPr>
      </a:lvl3pPr>
      <a:lvl4pPr marL="772697" indent="259550" algn="l" defTabSz="514338" rtl="0" eaLnBrk="1" latinLnBrk="0" hangingPunct="1">
        <a:lnSpc>
          <a:spcPct val="100000"/>
        </a:lnSpc>
        <a:spcBef>
          <a:spcPts val="451"/>
        </a:spcBef>
        <a:buFont typeface="Calibri" panose="020F0502020204030204" pitchFamily="34" charset="0"/>
        <a:buChar char="–"/>
        <a:defRPr sz="1800" i="0" kern="1200">
          <a:solidFill>
            <a:schemeClr val="tx1"/>
          </a:solidFill>
          <a:latin typeface="+mn-lt"/>
          <a:ea typeface="+mn-ea"/>
          <a:cs typeface="+mn-cs"/>
        </a:defRPr>
      </a:lvl4pPr>
      <a:lvl5pPr marL="1284653" indent="-236929" algn="l" defTabSz="514338" rtl="0" eaLnBrk="1" latinLnBrk="0" hangingPunct="1">
        <a:lnSpc>
          <a:spcPct val="100000"/>
        </a:lnSpc>
        <a:spcBef>
          <a:spcPts val="451"/>
        </a:spcBef>
        <a:buFont typeface="Arial" panose="020B0604020202020204" pitchFamily="34" charset="0"/>
        <a:buChar char="•"/>
        <a:defRPr sz="1800" i="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
            <a:ext cx="7886700" cy="102669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1" y="1171077"/>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60A6685-DBF6-4C41-A0CC-AA9EA7A85A20}" type="slidenum">
              <a:rPr lang="en-US" smtClean="0"/>
              <a:pPr defTabSz="914377"/>
              <a:t>‹#›</a:t>
            </a:fld>
            <a:endParaRPr lang="en-US" dirty="0"/>
          </a:p>
        </p:txBody>
      </p:sp>
    </p:spTree>
    <p:extLst>
      <p:ext uri="{BB962C8B-B14F-4D97-AF65-F5344CB8AC3E}">
        <p14:creationId xmlns:p14="http://schemas.microsoft.com/office/powerpoint/2010/main" val="1965542187"/>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Lst>
  <p:hf hdr="0"/>
  <p:txStyles>
    <p:titleStyle>
      <a:lvl1pPr algn="ctr" defTabSz="514338"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61932"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772697" indent="-253598" algn="l" defTabSz="514338" rtl="0" eaLnBrk="1" latinLnBrk="0" hangingPunct="1">
        <a:lnSpc>
          <a:spcPct val="100000"/>
        </a:lnSpc>
        <a:spcBef>
          <a:spcPts val="451"/>
        </a:spcBef>
        <a:buSzPct val="50000"/>
        <a:buFont typeface="Wingdings" panose="05000000000000000000" pitchFamily="2" charset="2"/>
        <a:buChar char="q"/>
        <a:defRPr sz="2100" i="0" kern="1200">
          <a:solidFill>
            <a:schemeClr val="tx1"/>
          </a:solidFill>
          <a:latin typeface="+mn-lt"/>
          <a:ea typeface="+mn-ea"/>
          <a:cs typeface="+mn-cs"/>
        </a:defRPr>
      </a:lvl3pPr>
      <a:lvl4pPr marL="772697" indent="259550" algn="l" defTabSz="514338" rtl="0" eaLnBrk="1" latinLnBrk="0" hangingPunct="1">
        <a:lnSpc>
          <a:spcPct val="100000"/>
        </a:lnSpc>
        <a:spcBef>
          <a:spcPts val="451"/>
        </a:spcBef>
        <a:buFont typeface="Calibri" panose="020F0502020204030204" pitchFamily="34" charset="0"/>
        <a:buChar char="–"/>
        <a:defRPr sz="1800" i="0" kern="1200">
          <a:solidFill>
            <a:schemeClr val="tx1"/>
          </a:solidFill>
          <a:latin typeface="+mn-lt"/>
          <a:ea typeface="+mn-ea"/>
          <a:cs typeface="+mn-cs"/>
        </a:defRPr>
      </a:lvl4pPr>
      <a:lvl5pPr marL="1284653" indent="-236929" algn="l" defTabSz="514338" rtl="0" eaLnBrk="1" latinLnBrk="0" hangingPunct="1">
        <a:lnSpc>
          <a:spcPct val="100000"/>
        </a:lnSpc>
        <a:spcBef>
          <a:spcPts val="451"/>
        </a:spcBef>
        <a:buFont typeface="Arial" panose="020B0604020202020204" pitchFamily="34" charset="0"/>
        <a:buChar char="•"/>
        <a:defRPr sz="1800" i="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
            <a:ext cx="7886700" cy="102669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1" y="1171077"/>
            <a:ext cx="7886700" cy="500588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000">
                <a:solidFill>
                  <a:schemeClr val="tx1">
                    <a:lumMod val="75000"/>
                    <a:lumOff val="25000"/>
                  </a:schemeClr>
                </a:solidFill>
              </a:defRPr>
            </a:lvl1pPr>
          </a:lstStyle>
          <a:p>
            <a:pPr defTabSz="914377"/>
            <a:r>
              <a:rPr lang="en-US" dirty="0"/>
              <a:t>June 2019</a:t>
            </a: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pPr defTabSz="914377"/>
            <a:r>
              <a:rPr lang="en-US" dirty="0"/>
              <a:t>Understanding Medicare</a:t>
            </a:r>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pPr defTabSz="914377"/>
            <a:fld id="{D60A6685-DBF6-4C41-A0CC-AA9EA7A85A20}" type="slidenum">
              <a:rPr lang="en-US" smtClean="0"/>
              <a:pPr defTabSz="914377"/>
              <a:t>‹#›</a:t>
            </a:fld>
            <a:endParaRPr lang="en-US" dirty="0"/>
          </a:p>
        </p:txBody>
      </p:sp>
    </p:spTree>
    <p:extLst>
      <p:ext uri="{BB962C8B-B14F-4D97-AF65-F5344CB8AC3E}">
        <p14:creationId xmlns:p14="http://schemas.microsoft.com/office/powerpoint/2010/main" val="1726738241"/>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803" r:id="rId10"/>
  </p:sldLayoutIdLst>
  <p:hf hdr="0"/>
  <p:txStyles>
    <p:titleStyle>
      <a:lvl1pPr algn="ctr" defTabSz="514338"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259550" indent="-259550" algn="l" defTabSz="514338" rtl="0" eaLnBrk="1" latinLnBrk="0" hangingPunct="1">
        <a:lnSpc>
          <a:spcPct val="100000"/>
        </a:lnSpc>
        <a:spcBef>
          <a:spcPts val="451"/>
        </a:spcBef>
        <a:buFont typeface="Wingdings" panose="05000000000000000000" pitchFamily="2" charset="2"/>
        <a:buChar char="§"/>
        <a:defRPr sz="2400" kern="1200">
          <a:solidFill>
            <a:schemeClr val="tx1"/>
          </a:solidFill>
          <a:latin typeface="+mn-lt"/>
          <a:ea typeface="+mn-ea"/>
          <a:cs typeface="+mn-cs"/>
        </a:defRPr>
      </a:lvl1pPr>
      <a:lvl2pPr marL="559581" indent="-261932" algn="l" defTabSz="514338" rtl="0" eaLnBrk="1" latinLnBrk="0" hangingPunct="1">
        <a:lnSpc>
          <a:spcPct val="100000"/>
        </a:lnSpc>
        <a:spcBef>
          <a:spcPts val="451"/>
        </a:spcBef>
        <a:buFont typeface="Arial" panose="020B0604020202020204" pitchFamily="34" charset="0"/>
        <a:buChar char="•"/>
        <a:defRPr sz="2100" kern="1200">
          <a:solidFill>
            <a:schemeClr val="tx1"/>
          </a:solidFill>
          <a:latin typeface="+mn-lt"/>
          <a:ea typeface="+mn-ea"/>
          <a:cs typeface="+mn-cs"/>
        </a:defRPr>
      </a:lvl2pPr>
      <a:lvl3pPr marL="772697" indent="-253598" algn="l" defTabSz="514338" rtl="0" eaLnBrk="1" latinLnBrk="0" hangingPunct="1">
        <a:lnSpc>
          <a:spcPct val="100000"/>
        </a:lnSpc>
        <a:spcBef>
          <a:spcPts val="451"/>
        </a:spcBef>
        <a:buSzPct val="50000"/>
        <a:buFont typeface="Wingdings" panose="05000000000000000000" pitchFamily="2" charset="2"/>
        <a:buChar char="q"/>
        <a:defRPr sz="2100" i="0" kern="1200">
          <a:solidFill>
            <a:schemeClr val="tx1"/>
          </a:solidFill>
          <a:latin typeface="+mn-lt"/>
          <a:ea typeface="+mn-ea"/>
          <a:cs typeface="+mn-cs"/>
        </a:defRPr>
      </a:lvl3pPr>
      <a:lvl4pPr marL="772697" indent="259550" algn="l" defTabSz="514338" rtl="0" eaLnBrk="1" latinLnBrk="0" hangingPunct="1">
        <a:lnSpc>
          <a:spcPct val="100000"/>
        </a:lnSpc>
        <a:spcBef>
          <a:spcPts val="451"/>
        </a:spcBef>
        <a:buFont typeface="Calibri" panose="020F0502020204030204" pitchFamily="34" charset="0"/>
        <a:buChar char="–"/>
        <a:defRPr sz="1800" i="0" kern="1200">
          <a:solidFill>
            <a:schemeClr val="tx1"/>
          </a:solidFill>
          <a:latin typeface="+mn-lt"/>
          <a:ea typeface="+mn-ea"/>
          <a:cs typeface="+mn-cs"/>
        </a:defRPr>
      </a:lvl4pPr>
      <a:lvl5pPr marL="1284653" indent="-236929" algn="l" defTabSz="514338" rtl="0" eaLnBrk="1" latinLnBrk="0" hangingPunct="1">
        <a:lnSpc>
          <a:spcPct val="100000"/>
        </a:lnSpc>
        <a:spcBef>
          <a:spcPts val="451"/>
        </a:spcBef>
        <a:buFont typeface="Arial" panose="020B0604020202020204" pitchFamily="34" charset="0"/>
        <a:buChar char="•"/>
        <a:defRPr sz="1800" i="0" kern="1200">
          <a:solidFill>
            <a:schemeClr val="tx1"/>
          </a:solidFill>
          <a:latin typeface="+mn-lt"/>
          <a:ea typeface="+mn-ea"/>
          <a:cs typeface="+mn-cs"/>
        </a:defRPr>
      </a:lvl5pPr>
      <a:lvl6pPr marL="141442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7"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8"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8" rtl="0" eaLnBrk="1" latinLnBrk="0" hangingPunct="1">
        <a:defRPr sz="1013" kern="1200">
          <a:solidFill>
            <a:schemeClr val="tx1"/>
          </a:solidFill>
          <a:latin typeface="+mn-lt"/>
          <a:ea typeface="+mn-ea"/>
          <a:cs typeface="+mn-cs"/>
        </a:defRPr>
      </a:lvl1pPr>
      <a:lvl2pPr marL="257168" algn="l" defTabSz="514338" rtl="0" eaLnBrk="1" latinLnBrk="0" hangingPunct="1">
        <a:defRPr sz="1013" kern="1200">
          <a:solidFill>
            <a:schemeClr val="tx1"/>
          </a:solidFill>
          <a:latin typeface="+mn-lt"/>
          <a:ea typeface="+mn-ea"/>
          <a:cs typeface="+mn-cs"/>
        </a:defRPr>
      </a:lvl2pPr>
      <a:lvl3pPr marL="514338" algn="l" defTabSz="514338" rtl="0" eaLnBrk="1" latinLnBrk="0" hangingPunct="1">
        <a:defRPr sz="1013" kern="1200">
          <a:solidFill>
            <a:schemeClr val="tx1"/>
          </a:solidFill>
          <a:latin typeface="+mn-lt"/>
          <a:ea typeface="+mn-ea"/>
          <a:cs typeface="+mn-cs"/>
        </a:defRPr>
      </a:lvl3pPr>
      <a:lvl4pPr marL="771506" algn="l" defTabSz="514338" rtl="0" eaLnBrk="1" latinLnBrk="0" hangingPunct="1">
        <a:defRPr sz="1013" kern="1200">
          <a:solidFill>
            <a:schemeClr val="tx1"/>
          </a:solidFill>
          <a:latin typeface="+mn-lt"/>
          <a:ea typeface="+mn-ea"/>
          <a:cs typeface="+mn-cs"/>
        </a:defRPr>
      </a:lvl4pPr>
      <a:lvl5pPr marL="1028674" algn="l" defTabSz="514338" rtl="0" eaLnBrk="1" latinLnBrk="0" hangingPunct="1">
        <a:defRPr sz="1013" kern="1200">
          <a:solidFill>
            <a:schemeClr val="tx1"/>
          </a:solidFill>
          <a:latin typeface="+mn-lt"/>
          <a:ea typeface="+mn-ea"/>
          <a:cs typeface="+mn-cs"/>
        </a:defRPr>
      </a:lvl5pPr>
      <a:lvl6pPr marL="1285843" algn="l" defTabSz="514338" rtl="0" eaLnBrk="1" latinLnBrk="0" hangingPunct="1">
        <a:defRPr sz="1013" kern="1200">
          <a:solidFill>
            <a:schemeClr val="tx1"/>
          </a:solidFill>
          <a:latin typeface="+mn-lt"/>
          <a:ea typeface="+mn-ea"/>
          <a:cs typeface="+mn-cs"/>
        </a:defRPr>
      </a:lvl6pPr>
      <a:lvl7pPr marL="1543012" algn="l" defTabSz="514338" rtl="0" eaLnBrk="1" latinLnBrk="0" hangingPunct="1">
        <a:defRPr sz="1013" kern="1200">
          <a:solidFill>
            <a:schemeClr val="tx1"/>
          </a:solidFill>
          <a:latin typeface="+mn-lt"/>
          <a:ea typeface="+mn-ea"/>
          <a:cs typeface="+mn-cs"/>
        </a:defRPr>
      </a:lvl7pPr>
      <a:lvl8pPr marL="1800180" algn="l" defTabSz="514338" rtl="0" eaLnBrk="1" latinLnBrk="0" hangingPunct="1">
        <a:defRPr sz="1013" kern="1200">
          <a:solidFill>
            <a:schemeClr val="tx1"/>
          </a:solidFill>
          <a:latin typeface="+mn-lt"/>
          <a:ea typeface="+mn-ea"/>
          <a:cs typeface="+mn-cs"/>
        </a:defRPr>
      </a:lvl8pPr>
      <a:lvl9pPr marL="2057349" algn="l" defTabSz="514338"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0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1.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12.png"/><Relationship Id="rId5" Type="http://schemas.openxmlformats.org/officeDocument/2006/relationships/image" Target="../media/image75.png"/><Relationship Id="rId4" Type="http://schemas.openxmlformats.org/officeDocument/2006/relationships/image" Target="../media/image74.png"/></Relationships>
</file>

<file path=ppt/slides/_rels/slide10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10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10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10.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10.xml"/><Relationship Id="rId1" Type="http://schemas.openxmlformats.org/officeDocument/2006/relationships/slideLayout" Target="../slideLayouts/slideLayout8.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1.xml"/><Relationship Id="rId1" Type="http://schemas.openxmlformats.org/officeDocument/2006/relationships/slideLayout" Target="../slideLayouts/slideLayout65.xml"/></Relationships>
</file>

<file path=ppt/slides/_rels/slide11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2.xml"/><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3.xml"/><Relationship Id="rId1" Type="http://schemas.openxmlformats.org/officeDocument/2006/relationships/slideLayout" Target="../slideLayouts/slideLayout8.xml"/><Relationship Id="rId4" Type="http://schemas.openxmlformats.org/officeDocument/2006/relationships/hyperlink" Target="https://youtu.be/VXhtXKK-mn8" TargetMode="Externa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8.xml"/><Relationship Id="rId1" Type="http://schemas.openxmlformats.org/officeDocument/2006/relationships/tags" Target="../tags/tag16.xml"/><Relationship Id="rId5" Type="http://schemas.openxmlformats.org/officeDocument/2006/relationships/hyperlink" Target="https://youtu.be/_7hQ7xd4yMo?list=PLaV7m2-zFKpjt7jXQYFjiy6fZ9qstPlxJ" TargetMode="External"/><Relationship Id="rId4" Type="http://schemas.openxmlformats.org/officeDocument/2006/relationships/image" Target="../media/image79.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8.xml"/><Relationship Id="rId1" Type="http://schemas.openxmlformats.org/officeDocument/2006/relationships/tags" Target="../tags/tag1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49.xml"/><Relationship Id="rId6" Type="http://schemas.openxmlformats.org/officeDocument/2006/relationships/image" Target="../media/image21.jpeg"/><Relationship Id="rId5" Type="http://schemas.openxmlformats.org/officeDocument/2006/relationships/image" Target="../media/image20.png"/><Relationship Id="rId4" Type="http://schemas.microsoft.com/office/2007/relationships/hdphoto" Target="../media/hdphoto1.wdp"/><Relationship Id="rId9" Type="http://schemas.openxmlformats.org/officeDocument/2006/relationships/image" Target="../media/image24.png"/></Relationships>
</file>

<file path=ppt/slides/_rels/slide1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0.xml"/><Relationship Id="rId1" Type="http://schemas.openxmlformats.org/officeDocument/2006/relationships/slideLayout" Target="../slideLayouts/slideLayout8.xml"/><Relationship Id="rId4" Type="http://schemas.openxmlformats.org/officeDocument/2006/relationships/image" Target="../media/image81.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1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3.xml"/><Relationship Id="rId1" Type="http://schemas.openxmlformats.org/officeDocument/2006/relationships/slideLayout" Target="../slideLayouts/slideLayout8.xml"/><Relationship Id="rId4" Type="http://schemas.openxmlformats.org/officeDocument/2006/relationships/hyperlink" Target="https://www.youtube.com/watch?v=_ZjBm_QmKN0"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4.xml"/><Relationship Id="rId1" Type="http://schemas.openxmlformats.org/officeDocument/2006/relationships/slideLayout" Target="../slideLayouts/slideLayout8.xml"/><Relationship Id="rId4" Type="http://schemas.openxmlformats.org/officeDocument/2006/relationships/image" Target="../media/image84.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hyperlink" Target="http://www.healthcare.gov/" TargetMode="External"/><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47.xml"/><Relationship Id="rId5" Type="http://schemas.openxmlformats.org/officeDocument/2006/relationships/image" Target="../media/image27.jpeg"/><Relationship Id="rId4" Type="http://schemas.openxmlformats.org/officeDocument/2006/relationships/image" Target="../media/image26.jpe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4.xml"/><Relationship Id="rId1" Type="http://schemas.openxmlformats.org/officeDocument/2006/relationships/slideLayout" Target="../slideLayouts/slideLayout7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8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7.xml"/><Relationship Id="rId1" Type="http://schemas.openxmlformats.org/officeDocument/2006/relationships/slideLayout" Target="../slideLayouts/slideLayout95.xml"/></Relationships>
</file>

<file path=ppt/slides/_rels/slide1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8.xml"/><Relationship Id="rId1" Type="http://schemas.openxmlformats.org/officeDocument/2006/relationships/slideLayout" Target="../slideLayouts/slideLayout95.xml"/><Relationship Id="rId4" Type="http://schemas.openxmlformats.org/officeDocument/2006/relationships/hyperlink" Target="https://www.socialsecurity.gov/benefits/medicare/prescriptionhelp/" TargetMode="Externa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openxmlformats.org/officeDocument/2006/relationships/hyperlink" Target="https://www.medicare.gov/contacts/" TargetMode="External"/><Relationship Id="rId2" Type="http://schemas.openxmlformats.org/officeDocument/2006/relationships/notesSlide" Target="../notesSlides/notesSlide140.xml"/><Relationship Id="rId1" Type="http://schemas.openxmlformats.org/officeDocument/2006/relationships/slideLayout" Target="../slideLayouts/slideLayout9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91.xml"/></Relationships>
</file>

<file path=ppt/slides/_rels/slide142.xml.rels><?xml version="1.0" encoding="UTF-8" standalone="yes"?>
<Relationships xmlns="http://schemas.openxmlformats.org/package/2006/relationships"><Relationship Id="rId3" Type="http://schemas.openxmlformats.org/officeDocument/2006/relationships/hyperlink" Target="http://www.medicaid.gov/chip/state-program-information/chip-state-program-information.html" TargetMode="External"/><Relationship Id="rId2" Type="http://schemas.openxmlformats.org/officeDocument/2006/relationships/notesSlide" Target="../notesSlides/notesSlide142.xml"/><Relationship Id="rId1" Type="http://schemas.openxmlformats.org/officeDocument/2006/relationships/slideLayout" Target="../slideLayouts/slideLayout91.xml"/></Relationships>
</file>

<file path=ppt/slides/_rels/slide1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8" Type="http://schemas.openxmlformats.org/officeDocument/2006/relationships/hyperlink" Target="http://www.insurekidsnow.gov/" TargetMode="External"/><Relationship Id="rId3" Type="http://schemas.openxmlformats.org/officeDocument/2006/relationships/hyperlink" Target="http://www.cms.gov/" TargetMode="External"/><Relationship Id="rId7" Type="http://schemas.openxmlformats.org/officeDocument/2006/relationships/hyperlink" Target="http://www.medicaid.gov/" TargetMode="External"/><Relationship Id="rId2" Type="http://schemas.openxmlformats.org/officeDocument/2006/relationships/notesSlide" Target="../notesSlides/notesSlide144.xml"/><Relationship Id="rId1" Type="http://schemas.openxmlformats.org/officeDocument/2006/relationships/slideLayout" Target="../slideLayouts/slideLayout12.xml"/><Relationship Id="rId6" Type="http://schemas.openxmlformats.org/officeDocument/2006/relationships/hyperlink" Target="http://medicare.gov/" TargetMode="External"/><Relationship Id="rId5" Type="http://schemas.openxmlformats.org/officeDocument/2006/relationships/hyperlink" Target="https://cmsoc.service-now.com/pow/" TargetMode="External"/><Relationship Id="rId4" Type="http://schemas.openxmlformats.org/officeDocument/2006/relationships/hyperlink" Target="https://cmsnationaltrainingprogram.cms.gov/" TargetMode="External"/></Relationships>
</file>

<file path=ppt/slides/_rels/slide145.xml.rels><?xml version="1.0" encoding="UTF-8" standalone="yes"?>
<Relationships xmlns="http://schemas.openxmlformats.org/package/2006/relationships"><Relationship Id="rId3" Type="http://schemas.openxmlformats.org/officeDocument/2006/relationships/hyperlink" Target="https://www.healthcare.gov/" TargetMode="External"/><Relationship Id="rId7" Type="http://schemas.openxmlformats.org/officeDocument/2006/relationships/hyperlink" Target="http://www.ecfr.gov/cgi-bin/ECFR?page=browse" TargetMode="External"/><Relationship Id="rId2" Type="http://schemas.openxmlformats.org/officeDocument/2006/relationships/notesSlide" Target="../notesSlides/notesSlide145.xml"/><Relationship Id="rId1" Type="http://schemas.openxmlformats.org/officeDocument/2006/relationships/slideLayout" Target="../slideLayouts/slideLayout4.xml"/><Relationship Id="rId6" Type="http://schemas.openxmlformats.org/officeDocument/2006/relationships/hyperlink" Target="http://www.regulations.gov/" TargetMode="External"/><Relationship Id="rId5" Type="http://schemas.openxmlformats.org/officeDocument/2006/relationships/hyperlink" Target="http://www.ssa.gov/" TargetMode="External"/><Relationship Id="rId4" Type="http://schemas.openxmlformats.org/officeDocument/2006/relationships/hyperlink" Target="https://marketplace.cms.gov/" TargetMode="External"/></Relationships>
</file>

<file path=ppt/slides/_rels/slide146.xml.rels><?xml version="1.0" encoding="UTF-8" standalone="yes"?>
<Relationships xmlns="http://schemas.openxmlformats.org/package/2006/relationships"><Relationship Id="rId3" Type="http://schemas.openxmlformats.org/officeDocument/2006/relationships/hyperlink" Target="http://productordering.cms.hhs.gov/" TargetMode="External"/><Relationship Id="rId2" Type="http://schemas.openxmlformats.org/officeDocument/2006/relationships/notesSlide" Target="../notesSlides/notesSlide146.xml"/><Relationship Id="rId1" Type="http://schemas.openxmlformats.org/officeDocument/2006/relationships/slideLayout" Target="../slideLayouts/slideLayout114.xml"/><Relationship Id="rId5" Type="http://schemas.openxmlformats.org/officeDocument/2006/relationships/hyperlink" Target="mailto:support@cmspow.us" TargetMode="External"/><Relationship Id="rId4" Type="http://schemas.openxmlformats.org/officeDocument/2006/relationships/image" Target="../media/image86.png"/></Relationships>
</file>

<file path=ppt/slides/_rels/slide147.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7.png"/><Relationship Id="rId7" Type="http://schemas.openxmlformats.org/officeDocument/2006/relationships/hyperlink" Target="https://play.google.com/store/apps/details?id=gov.medicare.coverage" TargetMode="External"/><Relationship Id="rId2" Type="http://schemas.openxmlformats.org/officeDocument/2006/relationships/notesSlide" Target="../notesSlides/notesSlide147.xml"/><Relationship Id="rId1" Type="http://schemas.openxmlformats.org/officeDocument/2006/relationships/slideLayout" Target="../slideLayouts/slideLayout114.xml"/><Relationship Id="rId6" Type="http://schemas.openxmlformats.org/officeDocument/2006/relationships/hyperlink" Target="https://www.youtube.com/watch?v=G759n0EUV70" TargetMode="External"/><Relationship Id="rId5" Type="http://schemas.openxmlformats.org/officeDocument/2006/relationships/image" Target="../media/image88.png"/><Relationship Id="rId4" Type="http://schemas.openxmlformats.org/officeDocument/2006/relationships/hyperlink" Target="https://itunes.apple.com/us/app/whats-covered/id1444143600?mt=8" TargetMode="External"/></Relationships>
</file>

<file path=ppt/slides/_rels/slide148.xml.rels><?xml version="1.0" encoding="UTF-8" standalone="yes"?>
<Relationships xmlns="http://schemas.openxmlformats.org/package/2006/relationships"><Relationship Id="rId3" Type="http://schemas.openxmlformats.org/officeDocument/2006/relationships/hyperlink" Target="https://www.ada.gov/cguide.htm" TargetMode="External"/><Relationship Id="rId2" Type="http://schemas.openxmlformats.org/officeDocument/2006/relationships/notesSlide" Target="../notesSlides/notesSlide148.xml"/><Relationship Id="rId1" Type="http://schemas.openxmlformats.org/officeDocument/2006/relationships/slideLayout" Target="../slideLayouts/slideLayout10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3" Type="http://schemas.openxmlformats.org/officeDocument/2006/relationships/hyperlink" Target="mailto:AltFormatRequest@cms.hhs.gov" TargetMode="External"/><Relationship Id="rId2" Type="http://schemas.openxmlformats.org/officeDocument/2006/relationships/notesSlide" Target="../notesSlides/notesSlide150.xml"/><Relationship Id="rId1" Type="http://schemas.openxmlformats.org/officeDocument/2006/relationships/slideLayout" Target="../slideLayouts/slideLayout11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2.xml"/></Relationships>
</file>

<file path=ppt/slides/_rels/slide156.xml.rels><?xml version="1.0" encoding="UTF-8" standalone="yes"?>
<Relationships xmlns="http://schemas.openxmlformats.org/package/2006/relationships"><Relationship Id="rId3" Type="http://schemas.openxmlformats.org/officeDocument/2006/relationships/hyperlink" Target="https://cmsnationaltrainingprogram.cms.gov/" TargetMode="External"/><Relationship Id="rId2" Type="http://schemas.openxmlformats.org/officeDocument/2006/relationships/notesSlide" Target="../notesSlides/notesSlide156.xml"/><Relationship Id="rId1" Type="http://schemas.openxmlformats.org/officeDocument/2006/relationships/slideLayout" Target="../slideLayouts/slideLayout99.xml"/><Relationship Id="rId6" Type="http://schemas.openxmlformats.org/officeDocument/2006/relationships/image" Target="../media/image90.png"/><Relationship Id="rId5" Type="http://schemas.openxmlformats.org/officeDocument/2006/relationships/hyperlink" Target="https://twitter.com/CMSGov" TargetMode="External"/><Relationship Id="rId4" Type="http://schemas.openxmlformats.org/officeDocument/2006/relationships/hyperlink" Target="mailto:training@cms.hhs.gov"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hyperlink" Target="https://secure.ssa.gov/ICON/main.jsp" TargetMode="External"/><Relationship Id="rId4" Type="http://schemas.openxmlformats.org/officeDocument/2006/relationships/hyperlink" Target="http://www.socialsecurity.gov/"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50.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6.xml"/><Relationship Id="rId1" Type="http://schemas.openxmlformats.org/officeDocument/2006/relationships/tags" Target="../tags/tag3.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6.xml"/><Relationship Id="rId1" Type="http://schemas.openxmlformats.org/officeDocument/2006/relationships/tags" Target="../tags/tag4.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6.xml"/><Relationship Id="rId1" Type="http://schemas.openxmlformats.org/officeDocument/2006/relationships/tags" Target="../tags/tag5.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6.xml"/><Relationship Id="rId1" Type="http://schemas.openxmlformats.org/officeDocument/2006/relationships/tags" Target="../tags/tag6.xml"/><Relationship Id="rId5" Type="http://schemas.openxmlformats.org/officeDocument/2006/relationships/image" Target="../media/image45.png"/><Relationship Id="rId4"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6.xml"/><Relationship Id="rId1" Type="http://schemas.openxmlformats.org/officeDocument/2006/relationships/tags" Target="../tags/tag7.xml"/><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5.xml"/><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6.xml"/></Relationships>
</file>

<file path=ppt/slides/_rels/slide6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6.xml"/><Relationship Id="rId1" Type="http://schemas.openxmlformats.org/officeDocument/2006/relationships/slideLayout" Target="../slideLayouts/slideLayout56.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7.xml"/><Relationship Id="rId1" Type="http://schemas.openxmlformats.org/officeDocument/2006/relationships/slideLayout" Target="../slideLayouts/slideLayout58.xml"/><Relationship Id="rId4" Type="http://schemas.openxmlformats.org/officeDocument/2006/relationships/image" Target="../media/image60.png"/></Relationships>
</file>

<file path=ppt/slides/_rels/slide6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8.xml"/><Relationship Id="rId1" Type="http://schemas.openxmlformats.org/officeDocument/2006/relationships/slideLayout" Target="../slideLayouts/slideLayout58.xml"/><Relationship Id="rId4" Type="http://schemas.openxmlformats.org/officeDocument/2006/relationships/image" Target="../media/image60.png"/></Relationships>
</file>

<file path=ppt/slides/_rels/slide6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9.xml"/><Relationship Id="rId1" Type="http://schemas.openxmlformats.org/officeDocument/2006/relationships/slideLayout" Target="../slideLayouts/slideLayout58.xml"/><Relationship Id="rId4" Type="http://schemas.openxmlformats.org/officeDocument/2006/relationships/image" Target="../media/image59.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6.gif"/><Relationship Id="rId5" Type="http://schemas.openxmlformats.org/officeDocument/2006/relationships/image" Target="../media/image15.png"/><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0.xml"/><Relationship Id="rId1" Type="http://schemas.openxmlformats.org/officeDocument/2006/relationships/slideLayout" Target="../slideLayouts/slideLayout58.xml"/><Relationship Id="rId4" Type="http://schemas.openxmlformats.org/officeDocument/2006/relationships/image" Target="../media/image60.png"/></Relationships>
</file>

<file path=ppt/slides/_rels/slide7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1.xml"/><Relationship Id="rId1" Type="http://schemas.openxmlformats.org/officeDocument/2006/relationships/slideLayout" Target="../slideLayouts/slideLayout58.xml"/></Relationships>
</file>

<file path=ppt/slides/_rels/slide7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2.xml"/><Relationship Id="rId1" Type="http://schemas.openxmlformats.org/officeDocument/2006/relationships/slideLayout" Target="../slideLayouts/slideLayout58.xml"/></Relationships>
</file>

<file path=ppt/slides/_rels/slide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image" Target="../media/image66.png"/></Relationships>
</file>

<file path=ppt/slides/_rels/slide7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75.xml"/><Relationship Id="rId7" Type="http://schemas.openxmlformats.org/officeDocument/2006/relationships/diagramColors" Target="../diagrams/colors3.xml"/><Relationship Id="rId2" Type="http://schemas.openxmlformats.org/officeDocument/2006/relationships/slideLayout" Target="../slideLayouts/slideLayout8.xml"/><Relationship Id="rId1" Type="http://schemas.openxmlformats.org/officeDocument/2006/relationships/tags" Target="../tags/tag9.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6.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tags" Target="../tags/tag10.xml"/><Relationship Id="rId4" Type="http://schemas.openxmlformats.org/officeDocument/2006/relationships/image" Target="../media/image67.png"/></Relationships>
</file>

<file path=ppt/slides/_rels/slide77.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notesSlide" Target="../notesSlides/notesSlide77.xml"/><Relationship Id="rId7" Type="http://schemas.openxmlformats.org/officeDocument/2006/relationships/diagramQuickStyle" Target="../diagrams/quickStyle4.xml"/><Relationship Id="rId2" Type="http://schemas.openxmlformats.org/officeDocument/2006/relationships/slideLayout" Target="../slideLayouts/slideLayout8.xml"/><Relationship Id="rId1" Type="http://schemas.openxmlformats.org/officeDocument/2006/relationships/tags" Target="../tags/tag11.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66.png"/><Relationship Id="rId9" Type="http://schemas.microsoft.com/office/2007/relationships/diagramDrawing" Target="../diagrams/drawing4.xml"/></Relationships>
</file>

<file path=ppt/slides/_rels/slide7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4.xml"/><Relationship Id="rId5" Type="http://schemas.openxmlformats.org/officeDocument/2006/relationships/hyperlink" Target="https://www.shiptacenter.org/" TargetMode="External"/><Relationship Id="rId4" Type="http://schemas.openxmlformats.org/officeDocument/2006/relationships/hyperlink" Target="https://www.medicare.gov/find-a-plan/questions/medigap-home.aspx"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3.xml"/><Relationship Id="rId1" Type="http://schemas.openxmlformats.org/officeDocument/2006/relationships/slideLayout" Target="../slideLayouts/slideLayout16.xml"/><Relationship Id="rId5" Type="http://schemas.openxmlformats.org/officeDocument/2006/relationships/image" Target="../media/image70.png"/><Relationship Id="rId4" Type="http://schemas.openxmlformats.org/officeDocument/2006/relationships/image" Target="../media/image69.png"/></Relationships>
</file>

<file path=ppt/slides/_rels/slide8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71.png"/></Relationships>
</file>

<file path=ppt/slides/_rels/slide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4.xml"/><Relationship Id="rId5" Type="http://schemas.openxmlformats.org/officeDocument/2006/relationships/hyperlink" Target="https://www.shiptacenter.org/" TargetMode="External"/><Relationship Id="rId4" Type="http://schemas.openxmlformats.org/officeDocument/2006/relationships/hyperlink" Target="https://www.medicare.gov/find-a-plan/questions/home.aspx"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7.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9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8.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_rels/slide9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Module 1</a:t>
            </a:r>
            <a:br>
              <a:rPr lang="en-US" sz="3600" dirty="0"/>
            </a:br>
            <a:r>
              <a:rPr lang="en-US" sz="3600" dirty="0"/>
              <a:t>Understanding Medicare</a:t>
            </a:r>
          </a:p>
        </p:txBody>
      </p:sp>
      <p:pic>
        <p:nvPicPr>
          <p:cNvPr id="5" name="Picture 4" descr="CMS NTP logo for Module 1" title="Title Slide"/>
          <p:cNvPicPr>
            <a:picLocks noChangeAspect="1"/>
          </p:cNvPicPr>
          <p:nvPr/>
        </p:nvPicPr>
        <p:blipFill>
          <a:blip r:embed="rId3"/>
          <a:stretch>
            <a:fillRect/>
          </a:stretch>
        </p:blipFill>
        <p:spPr>
          <a:xfrm>
            <a:off x="7664824" y="2428743"/>
            <a:ext cx="1141472" cy="1080939"/>
          </a:xfrm>
          <a:prstGeom prst="rect">
            <a:avLst/>
          </a:prstGeom>
        </p:spPr>
      </p:pic>
    </p:spTree>
    <p:extLst>
      <p:ext uri="{BB962C8B-B14F-4D97-AF65-F5344CB8AC3E}">
        <p14:creationId xmlns:p14="http://schemas.microsoft.com/office/powerpoint/2010/main" val="97162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Medicare Basics—Questions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84447" y="1796538"/>
            <a:ext cx="2975106" cy="3755461"/>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10</a:t>
            </a:fld>
            <a:endParaRPr lang="en-US" dirty="0"/>
          </a:p>
        </p:txBody>
      </p:sp>
    </p:spTree>
    <p:extLst>
      <p:ext uri="{BB962C8B-B14F-4D97-AF65-F5344CB8AC3E}">
        <p14:creationId xmlns:p14="http://schemas.microsoft.com/office/powerpoint/2010/main" val="5588773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p:nvPr>
        </p:nvSpPr>
        <p:spPr>
          <a:xfrm>
            <a:off x="0" y="-8785"/>
            <a:ext cx="9144000" cy="1011417"/>
          </a:xfrm>
        </p:spPr>
        <p:txBody>
          <a:bodyPr/>
          <a:lstStyle/>
          <a:p>
            <a:r>
              <a:rPr lang="en-US" sz="3200" dirty="0"/>
              <a:t>Who Can Enroll in an MA Plan?</a:t>
            </a:r>
          </a:p>
        </p:txBody>
      </p:sp>
      <p:sp>
        <p:nvSpPr>
          <p:cNvPr id="7175" name="Rectangle 5"/>
          <p:cNvSpPr>
            <a:spLocks noGrp="1" noChangeArrowheads="1"/>
          </p:cNvSpPr>
          <p:nvPr>
            <p:ph idx="1"/>
          </p:nvPr>
        </p:nvSpPr>
        <p:spPr/>
        <p:txBody>
          <a:bodyPr>
            <a:normAutofit fontScale="92500" lnSpcReduction="20000"/>
          </a:bodyPr>
          <a:lstStyle/>
          <a:p>
            <a:pPr marL="0" indent="0">
              <a:spcBef>
                <a:spcPts val="600"/>
              </a:spcBef>
              <a:buNone/>
            </a:pPr>
            <a:r>
              <a:rPr lang="en-US" b="1" dirty="0"/>
              <a:t>To be eligible, you must</a:t>
            </a:r>
          </a:p>
          <a:p>
            <a:pPr marL="339725" indent="-287338"/>
            <a:r>
              <a:rPr lang="en-US" sz="2800" dirty="0"/>
              <a:t>Be enrolled in Medicare Part A (Hospital Insurance) and Medicare Part B (Medical Insurance)</a:t>
            </a:r>
          </a:p>
          <a:p>
            <a:pPr marL="339725" indent="-287338"/>
            <a:r>
              <a:rPr lang="en-US" sz="2800" dirty="0"/>
              <a:t>Live in the plan’s service area</a:t>
            </a:r>
          </a:p>
          <a:p>
            <a:pPr marL="339725" indent="-287338"/>
            <a:r>
              <a:rPr lang="en-US" sz="2800" dirty="0"/>
              <a:t>Be a U.S. citizen or lawfully present in the U.S.</a:t>
            </a:r>
          </a:p>
          <a:p>
            <a:pPr marL="339725" indent="-287338"/>
            <a:r>
              <a:rPr lang="en-US" sz="2800" dirty="0"/>
              <a:t>Not be incarcerated</a:t>
            </a:r>
          </a:p>
          <a:p>
            <a:pPr marL="339725" indent="-287338"/>
            <a:r>
              <a:rPr lang="en-US" sz="2800" dirty="0"/>
              <a:t>In most cases, not have End-Stage Renal Disease (ESRD) (restriction ends in 2021)</a:t>
            </a:r>
          </a:p>
          <a:p>
            <a:pPr marL="0" indent="0">
              <a:spcBef>
                <a:spcPts val="600"/>
              </a:spcBef>
              <a:buNone/>
            </a:pPr>
            <a:r>
              <a:rPr lang="en-US" b="1" dirty="0"/>
              <a:t>To join, you must also</a:t>
            </a:r>
          </a:p>
          <a:p>
            <a:pPr marL="403225" indent="-350838"/>
            <a:r>
              <a:rPr lang="en-US" sz="2800" dirty="0"/>
              <a:t>Provide necessary information to the plan</a:t>
            </a:r>
          </a:p>
          <a:p>
            <a:pPr marL="403225" indent="-350838"/>
            <a:r>
              <a:rPr lang="en-US" sz="2800" dirty="0"/>
              <a:t>Follow the plan’s rules</a:t>
            </a:r>
          </a:p>
          <a:p>
            <a:pPr marL="403225" indent="-350838"/>
            <a:r>
              <a:rPr lang="en-US" sz="2800" dirty="0"/>
              <a:t>Only belong to one plan at a time </a:t>
            </a:r>
          </a:p>
          <a:p>
            <a:pPr marL="457200" lvl="1" indent="-228600">
              <a:spcBef>
                <a:spcPts val="600"/>
              </a:spcBef>
            </a:pPr>
            <a:endParaRPr lang="en-US" dirty="0"/>
          </a:p>
          <a:p>
            <a:pPr lvl="2"/>
            <a:endParaRPr lang="en-US" dirty="0"/>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100</a:t>
            </a:fld>
            <a:endParaRPr lang="en-US" dirty="0"/>
          </a:p>
        </p:txBody>
      </p:sp>
    </p:spTree>
    <p:custDataLst>
      <p:tags r:id="rId1"/>
    </p:custDataLst>
    <p:extLst>
      <p:ext uri="{BB962C8B-B14F-4D97-AF65-F5344CB8AC3E}">
        <p14:creationId xmlns:p14="http://schemas.microsoft.com/office/powerpoint/2010/main" val="463784084"/>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When Can I Enroll in an MA Plan?</a:t>
            </a:r>
          </a:p>
        </p:txBody>
      </p:sp>
      <p:grpSp>
        <p:nvGrpSpPr>
          <p:cNvPr id="24" name="Group 23" descr="Includes hospital, stethescope and prescription drug images" title="Medicare Advantage Icon"/>
          <p:cNvGrpSpPr/>
          <p:nvPr/>
        </p:nvGrpSpPr>
        <p:grpSpPr>
          <a:xfrm>
            <a:off x="231455" y="2914353"/>
            <a:ext cx="1321065" cy="1724529"/>
            <a:chOff x="231455" y="2914353"/>
            <a:chExt cx="1321065" cy="1724529"/>
          </a:xfrm>
        </p:grpSpPr>
        <p:pic>
          <p:nvPicPr>
            <p:cNvPr id="25" name="Picture 24"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26" name="Picture 25"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7" name="Picture 26"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28" name="TextBox 27"/>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13" name="Content Placeholder 2"/>
          <p:cNvSpPr>
            <a:spLocks noGrp="1"/>
          </p:cNvSpPr>
          <p:nvPr>
            <p:ph idx="1"/>
          </p:nvPr>
        </p:nvSpPr>
        <p:spPr>
          <a:xfrm>
            <a:off x="1671145" y="1171074"/>
            <a:ext cx="7423769" cy="4532302"/>
          </a:xfrm>
        </p:spPr>
        <p:txBody>
          <a:bodyPr>
            <a:normAutofit fontScale="70000" lnSpcReduction="20000"/>
          </a:bodyPr>
          <a:lstStyle/>
          <a:p>
            <a:pPr marL="9525" indent="0">
              <a:lnSpc>
                <a:spcPct val="120000"/>
              </a:lnSpc>
              <a:buNone/>
            </a:pPr>
            <a:r>
              <a:rPr lang="en-US" sz="2400" b="1" dirty="0"/>
              <a:t>Generally, during your Initial Enrollment Period (IEP)</a:t>
            </a:r>
          </a:p>
          <a:p>
            <a:pPr marL="228600" indent="-228600">
              <a:lnSpc>
                <a:spcPct val="120000"/>
              </a:lnSpc>
            </a:pPr>
            <a:r>
              <a:rPr lang="en-US" sz="2400" dirty="0"/>
              <a:t>If so, can change to another MA Plan (with or without drug coverage) or go back to Original Medicare (with or without drug coverage) within the first 3 months you have Medicare</a:t>
            </a:r>
          </a:p>
          <a:p>
            <a:pPr marL="9525" indent="0">
              <a:lnSpc>
                <a:spcPct val="120000"/>
              </a:lnSpc>
              <a:buNone/>
            </a:pPr>
            <a:r>
              <a:rPr lang="en-US" sz="2400" b="1" dirty="0"/>
              <a:t>New yearly MA Open Enrollment Period (MA OEP)</a:t>
            </a:r>
          </a:p>
          <a:p>
            <a:pPr marL="228600" indent="-228600">
              <a:lnSpc>
                <a:spcPct val="120000"/>
              </a:lnSpc>
              <a:tabLst>
                <a:tab pos="346075" algn="l"/>
              </a:tabLst>
            </a:pPr>
            <a:r>
              <a:rPr lang="en-US" sz="2400" dirty="0"/>
              <a:t>One-time change during January 1–March 31 each year with coverage beginning the 1</a:t>
            </a:r>
            <a:r>
              <a:rPr lang="en-US" sz="2400" baseline="30000" dirty="0"/>
              <a:t>st</a:t>
            </a:r>
            <a:r>
              <a:rPr lang="en-US" sz="2400" dirty="0"/>
              <a:t> of the following month</a:t>
            </a:r>
          </a:p>
          <a:p>
            <a:pPr marL="228600" indent="-228600">
              <a:lnSpc>
                <a:spcPct val="120000"/>
              </a:lnSpc>
              <a:tabLst>
                <a:tab pos="346075" algn="l"/>
              </a:tabLst>
            </a:pPr>
            <a:r>
              <a:rPr lang="en-US" sz="2400" dirty="0"/>
              <a:t>Must already be enrolled in an MA Plan on January 1 to use the MA OEP</a:t>
            </a:r>
          </a:p>
          <a:p>
            <a:pPr marL="461963" lvl="1" indent="-233363" defTabSz="744538">
              <a:lnSpc>
                <a:spcPct val="120000"/>
              </a:lnSpc>
            </a:pPr>
            <a:r>
              <a:rPr lang="en-US" sz="2100" dirty="0"/>
              <a:t>You can switch to another MA Plan with or without drug coverage </a:t>
            </a:r>
          </a:p>
          <a:p>
            <a:pPr marL="461963" lvl="1" indent="-233363" defTabSz="744538">
              <a:lnSpc>
                <a:spcPct val="120000"/>
              </a:lnSpc>
            </a:pPr>
            <a:r>
              <a:rPr lang="en-US" sz="2100" dirty="0"/>
              <a:t>You can </a:t>
            </a:r>
            <a:r>
              <a:rPr lang="en-US" sz="2100" dirty="0" err="1"/>
              <a:t>disenroll</a:t>
            </a:r>
            <a:r>
              <a:rPr lang="en-US" sz="2100" dirty="0"/>
              <a:t> from your plan and return to Original Medicare </a:t>
            </a:r>
          </a:p>
          <a:p>
            <a:pPr marL="685800" lvl="2" indent="-228600">
              <a:lnSpc>
                <a:spcPct val="120000"/>
              </a:lnSpc>
            </a:pPr>
            <a:r>
              <a:rPr lang="en-US" sz="2000" dirty="0"/>
              <a:t>If you return to Original Medicare, you can also join a Medicare Prescription Drug Plan (PDP) if you make this change</a:t>
            </a:r>
          </a:p>
          <a:p>
            <a:pPr marL="228600" indent="-228600">
              <a:lnSpc>
                <a:spcPct val="120000"/>
              </a:lnSpc>
            </a:pPr>
            <a:r>
              <a:rPr lang="en-US" sz="2400" dirty="0"/>
              <a:t>If new to Medicare and currently enrolled in an MA Plan during your ICEP, your MA OEP is your month of entitlement to Part A and Part B through to the last day of the 3</a:t>
            </a:r>
            <a:r>
              <a:rPr lang="en-US" sz="2400" baseline="30000" dirty="0"/>
              <a:t>rd</a:t>
            </a:r>
            <a:r>
              <a:rPr lang="en-US" sz="2400" dirty="0"/>
              <a:t> month of entitlement</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101</a:t>
            </a:fld>
            <a:endParaRPr lang="en-US" dirty="0"/>
          </a:p>
        </p:txBody>
      </p:sp>
      <p:sp>
        <p:nvSpPr>
          <p:cNvPr id="14" name="Content Placeholder 2"/>
          <p:cNvSpPr txBox="1">
            <a:spLocks/>
          </p:cNvSpPr>
          <p:nvPr/>
        </p:nvSpPr>
        <p:spPr>
          <a:xfrm>
            <a:off x="527829" y="5775531"/>
            <a:ext cx="8306205" cy="639039"/>
          </a:xfrm>
          <a:prstGeom prst="rect">
            <a:avLst/>
          </a:prstGeom>
          <a:solidFill>
            <a:srgbClr val="002060"/>
          </a:solidFill>
        </p:spPr>
        <p:txBody>
          <a:bodyPr vert="horz" lIns="91440" tIns="45720" rIns="91440" bIns="45720" rtlCol="0">
            <a:normAutofit lnSpcReduction="10000"/>
          </a:bodyPr>
          <a:lst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1146175" indent="-338138"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1204913" indent="346075"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887538" indent="-315913"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Wingdings" panose="05000000000000000000" pitchFamily="2" charset="2"/>
              <a:buNone/>
            </a:pPr>
            <a:r>
              <a:rPr lang="en-US" sz="1600" b="1" dirty="0">
                <a:solidFill>
                  <a:schemeClr val="bg1"/>
                </a:solidFill>
              </a:rPr>
              <a:t>Note:</a:t>
            </a:r>
            <a:r>
              <a:rPr lang="en-US" sz="1600" dirty="0">
                <a:solidFill>
                  <a:schemeClr val="bg1"/>
                </a:solidFill>
              </a:rPr>
              <a:t> If you drop a Medicare Supplement Insurance (Medigap) policy to join an MA Plan, you might not be able to get it back. Check with your state.</a:t>
            </a:r>
          </a:p>
        </p:txBody>
      </p:sp>
    </p:spTree>
    <p:extLst>
      <p:ext uri="{BB962C8B-B14F-4D97-AF65-F5344CB8AC3E}">
        <p14:creationId xmlns:p14="http://schemas.microsoft.com/office/powerpoint/2010/main" val="267663774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When Can I Enroll in an MA Plan?</a:t>
            </a:r>
            <a:br>
              <a:rPr lang="en-US" dirty="0"/>
            </a:br>
            <a:r>
              <a:rPr lang="en-US" dirty="0"/>
              <a:t>(continued)</a:t>
            </a:r>
          </a:p>
        </p:txBody>
      </p:sp>
      <p:grpSp>
        <p:nvGrpSpPr>
          <p:cNvPr id="22" name="Group 21" descr="Includes hospital, stethescope and prescription drug images" title="Medicare Advantage icon"/>
          <p:cNvGrpSpPr/>
          <p:nvPr/>
        </p:nvGrpSpPr>
        <p:grpSpPr>
          <a:xfrm>
            <a:off x="231455" y="2914353"/>
            <a:ext cx="1321065" cy="1724529"/>
            <a:chOff x="231455" y="2914353"/>
            <a:chExt cx="1321065" cy="1724529"/>
          </a:xfrm>
        </p:grpSpPr>
        <p:pic>
          <p:nvPicPr>
            <p:cNvPr id="23" name="Picture 22"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24" name="Picture 23"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5" name="Picture 24"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26" name="TextBox 25"/>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3" name="Content Placeholder 2"/>
          <p:cNvSpPr>
            <a:spLocks noGrp="1"/>
          </p:cNvSpPr>
          <p:nvPr>
            <p:ph idx="1"/>
          </p:nvPr>
        </p:nvSpPr>
        <p:spPr>
          <a:xfrm>
            <a:off x="2025946" y="1171074"/>
            <a:ext cx="7024537" cy="5395981"/>
          </a:xfrm>
        </p:spPr>
        <p:txBody>
          <a:bodyPr>
            <a:normAutofit/>
          </a:bodyPr>
          <a:lstStyle/>
          <a:p>
            <a:r>
              <a:rPr lang="en-US" sz="2400" dirty="0"/>
              <a:t>During the yearly Open Enrollment Period (OEP) from October 15–December 7 each year</a:t>
            </a:r>
          </a:p>
          <a:p>
            <a:r>
              <a:rPr lang="en-US" sz="2400" dirty="0"/>
              <a:t>If you have Part A and enroll in Medicare Part B during a General Enrollment Period (GEP), you can enroll in an MA Plan from April 1–June 30 with coverage starting July 1</a:t>
            </a:r>
          </a:p>
          <a:p>
            <a:r>
              <a:rPr lang="en-US" sz="2400" dirty="0"/>
              <a:t>Special Enrollment Period (SEP) when certain events happen in your life</a:t>
            </a:r>
            <a:endParaRPr lang="en-US" sz="2000" dirty="0"/>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102</a:t>
            </a:fld>
            <a:endParaRPr lang="en-US" dirty="0"/>
          </a:p>
        </p:txBody>
      </p:sp>
    </p:spTree>
    <p:extLst>
      <p:ext uri="{BB962C8B-B14F-4D97-AF65-F5344CB8AC3E}">
        <p14:creationId xmlns:p14="http://schemas.microsoft.com/office/powerpoint/2010/main" val="85696813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xfrm>
            <a:off x="0" y="-8785"/>
            <a:ext cx="9144000" cy="1011417"/>
          </a:xfrm>
        </p:spPr>
        <p:txBody>
          <a:bodyPr/>
          <a:lstStyle/>
          <a:p>
            <a:r>
              <a:rPr lang="en-US" sz="3200" dirty="0"/>
              <a:t>MA Plan Costs</a:t>
            </a:r>
          </a:p>
        </p:txBody>
      </p:sp>
      <p:grpSp>
        <p:nvGrpSpPr>
          <p:cNvPr id="7" name="Group 6" descr="Includes hospital, stethescope and prescription drug images" title="Medicare Advantage Icon"/>
          <p:cNvGrpSpPr/>
          <p:nvPr/>
        </p:nvGrpSpPr>
        <p:grpSpPr>
          <a:xfrm>
            <a:off x="313393" y="2817227"/>
            <a:ext cx="1321065" cy="1724529"/>
            <a:chOff x="231455" y="2914353"/>
            <a:chExt cx="1321065" cy="1724529"/>
          </a:xfrm>
        </p:grpSpPr>
        <p:pic>
          <p:nvPicPr>
            <p:cNvPr id="8" name="Picture 7" title="Part A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9" name="Picture 8" title="Part B icons"/>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10" name="Picture 9" title="Part D icon"/>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11" name="TextBox 10"/>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36866" name="Rectangle 3"/>
          <p:cNvSpPr>
            <a:spLocks noGrp="1" noChangeArrowheads="1"/>
          </p:cNvSpPr>
          <p:nvPr>
            <p:ph idx="1"/>
          </p:nvPr>
        </p:nvSpPr>
        <p:spPr>
          <a:xfrm>
            <a:off x="1603211" y="1235193"/>
            <a:ext cx="7347581" cy="5143501"/>
          </a:xfrm>
        </p:spPr>
        <p:txBody>
          <a:bodyPr>
            <a:noAutofit/>
          </a:bodyPr>
          <a:lstStyle/>
          <a:p>
            <a:pPr marL="0" indent="0">
              <a:buNone/>
            </a:pPr>
            <a:r>
              <a:rPr lang="en-US" sz="2800" dirty="0"/>
              <a:t>Your out-of-pocket costs in an MA Plan vary depending on</a:t>
            </a:r>
          </a:p>
          <a:p>
            <a:pPr marL="227013" indent="-288925"/>
            <a:r>
              <a:rPr lang="en-US" sz="2400" dirty="0"/>
              <a:t>If the plan charges a monthly premium</a:t>
            </a:r>
          </a:p>
          <a:p>
            <a:pPr marL="463550" lvl="1" indent="-236538"/>
            <a:r>
              <a:rPr lang="en-US" sz="2000" dirty="0"/>
              <a:t>You pay the plan’s monthly premium (if any) in addition to the standard Medicare Part B premium—$135.50 in </a:t>
            </a:r>
            <a:r>
              <a:rPr lang="en-US" sz="2000" dirty="0">
                <a:ea typeface="Arial" pitchFamily="84" charset="0"/>
                <a:cs typeface="Arial" pitchFamily="84" charset="0"/>
              </a:rPr>
              <a:t>2019</a:t>
            </a:r>
            <a:endParaRPr lang="en-US" sz="2000" dirty="0"/>
          </a:p>
          <a:p>
            <a:pPr marL="176213" indent="-238125"/>
            <a:r>
              <a:rPr lang="en-US" sz="2400" dirty="0"/>
              <a:t>If the plan pays any of your monthly Medicare premium</a:t>
            </a:r>
          </a:p>
          <a:p>
            <a:pPr marL="576263" lvl="1" indent="-238125"/>
            <a:r>
              <a:rPr lang="en-US" sz="2000" dirty="0"/>
              <a:t>Some MA Plans will help pay all or part of your Part B premium (sometimes called a “Medicare Part B premium reduction”)</a:t>
            </a:r>
          </a:p>
          <a:p>
            <a:pPr marL="220663" indent="-220663"/>
            <a:r>
              <a:rPr lang="en-US" sz="2400" dirty="0"/>
              <a:t>Whether the plan has a yearly deductible or any additional deductibles for certain services</a:t>
            </a:r>
          </a:p>
          <a:p>
            <a:pPr marL="220663" indent="-220663"/>
            <a:r>
              <a:rPr lang="en-US" sz="2400" dirty="0"/>
              <a:t>How much you pay for each visit or service (copayments or coinsurance)</a:t>
            </a:r>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103</a:t>
            </a:fld>
            <a:endParaRPr lang="en-US" dirty="0"/>
          </a:p>
        </p:txBody>
      </p:sp>
    </p:spTree>
    <p:custDataLst>
      <p:tags r:id="rId1"/>
    </p:custDataLst>
    <p:extLst>
      <p:ext uri="{BB962C8B-B14F-4D97-AF65-F5344CB8AC3E}">
        <p14:creationId xmlns:p14="http://schemas.microsoft.com/office/powerpoint/2010/main" val="1162288105"/>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MA Plan Costs</a:t>
            </a:r>
            <a:br>
              <a:rPr lang="en-US" sz="3200" dirty="0"/>
            </a:br>
            <a:r>
              <a:rPr lang="en-US" sz="3200" dirty="0"/>
              <a:t>(continued)</a:t>
            </a:r>
          </a:p>
        </p:txBody>
      </p:sp>
      <p:grpSp>
        <p:nvGrpSpPr>
          <p:cNvPr id="7" name="Group 6" descr="Includes hospital, stethescope and prescription drug images" title="Medicare Advantage Icon"/>
          <p:cNvGrpSpPr/>
          <p:nvPr/>
        </p:nvGrpSpPr>
        <p:grpSpPr>
          <a:xfrm>
            <a:off x="336285" y="2792607"/>
            <a:ext cx="1321065" cy="1724529"/>
            <a:chOff x="231455" y="2914353"/>
            <a:chExt cx="1321065" cy="1724529"/>
          </a:xfrm>
        </p:grpSpPr>
        <p:pic>
          <p:nvPicPr>
            <p:cNvPr id="8" name="Picture 7"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9" name="Picture 8"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10" name="Picture 9"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11" name="TextBox 10"/>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3" name="Content Placeholder 2"/>
          <p:cNvSpPr>
            <a:spLocks noGrp="1"/>
          </p:cNvSpPr>
          <p:nvPr>
            <p:ph idx="1"/>
          </p:nvPr>
        </p:nvSpPr>
        <p:spPr>
          <a:xfrm>
            <a:off x="1657349" y="1198178"/>
            <a:ext cx="7150365" cy="5523297"/>
          </a:xfrm>
        </p:spPr>
        <p:txBody>
          <a:bodyPr>
            <a:normAutofit fontScale="70000" lnSpcReduction="20000"/>
          </a:bodyPr>
          <a:lstStyle/>
          <a:p>
            <a:pPr marL="0" indent="0">
              <a:lnSpc>
                <a:spcPct val="120000"/>
              </a:lnSpc>
              <a:spcBef>
                <a:spcPts val="400"/>
              </a:spcBef>
              <a:buNone/>
            </a:pPr>
            <a:r>
              <a:rPr lang="en-US" sz="3600" dirty="0"/>
              <a:t>Your out-of-pocket costs in an MA Plan vary depending on </a:t>
            </a:r>
          </a:p>
          <a:p>
            <a:pPr marL="231775" indent="-231775">
              <a:lnSpc>
                <a:spcPct val="120000"/>
              </a:lnSpc>
              <a:spcBef>
                <a:spcPts val="400"/>
              </a:spcBef>
            </a:pPr>
            <a:r>
              <a:rPr lang="en-US" sz="3100" dirty="0"/>
              <a:t>The type of health care services you need and how often you get them </a:t>
            </a:r>
          </a:p>
          <a:p>
            <a:pPr marL="231775" indent="-231775">
              <a:lnSpc>
                <a:spcPct val="120000"/>
              </a:lnSpc>
              <a:spcBef>
                <a:spcPts val="400"/>
              </a:spcBef>
            </a:pPr>
            <a:r>
              <a:rPr lang="en-US" sz="3100" dirty="0"/>
              <a:t>Whether you get services from a provider in the plan’s network </a:t>
            </a:r>
          </a:p>
          <a:p>
            <a:pPr marL="231775" indent="-231775">
              <a:lnSpc>
                <a:spcPct val="120000"/>
              </a:lnSpc>
              <a:spcBef>
                <a:spcPts val="400"/>
              </a:spcBef>
            </a:pPr>
            <a:r>
              <a:rPr lang="en-US" sz="3100" dirty="0"/>
              <a:t>Whether you go to a doctor or supplier who accepts assignment </a:t>
            </a:r>
          </a:p>
          <a:p>
            <a:pPr marL="231775" indent="-231775">
              <a:lnSpc>
                <a:spcPct val="120000"/>
              </a:lnSpc>
              <a:spcBef>
                <a:spcPts val="400"/>
              </a:spcBef>
            </a:pPr>
            <a:r>
              <a:rPr lang="en-US" sz="3100" dirty="0"/>
              <a:t>Whether the plan offers extra benefits that require an extra premium </a:t>
            </a:r>
          </a:p>
          <a:p>
            <a:pPr marL="231775" indent="-231775">
              <a:lnSpc>
                <a:spcPct val="120000"/>
              </a:lnSpc>
              <a:spcBef>
                <a:spcPts val="400"/>
              </a:spcBef>
            </a:pPr>
            <a:r>
              <a:rPr lang="en-US" sz="3100" dirty="0"/>
              <a:t>The plan’s yearly limit on your out-of-pocket costs for all medical services</a:t>
            </a:r>
          </a:p>
          <a:p>
            <a:pPr marL="461963" lvl="1" indent="-230188">
              <a:lnSpc>
                <a:spcPct val="120000"/>
              </a:lnSpc>
              <a:spcBef>
                <a:spcPts val="400"/>
              </a:spcBef>
            </a:pPr>
            <a:r>
              <a:rPr lang="en-US" sz="2600" dirty="0"/>
              <a:t>Once you reach this limit, you’ll pay nothing for covered services</a:t>
            </a:r>
          </a:p>
          <a:p>
            <a:pPr marL="342900" indent="-290513">
              <a:lnSpc>
                <a:spcPct val="120000"/>
              </a:lnSpc>
              <a:spcBef>
                <a:spcPts val="400"/>
              </a:spcBef>
            </a:pPr>
            <a:r>
              <a:rPr lang="en-US" sz="3400" dirty="0"/>
              <a:t>Whether you have Medicaid</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104</a:t>
            </a:fld>
            <a:endParaRPr lang="en-US" dirty="0"/>
          </a:p>
        </p:txBody>
      </p:sp>
    </p:spTree>
    <p:extLst>
      <p:ext uri="{BB962C8B-B14F-4D97-AF65-F5344CB8AC3E}">
        <p14:creationId xmlns:p14="http://schemas.microsoft.com/office/powerpoint/2010/main" val="274244517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I enroll in an MA Plan?</a:t>
            </a:r>
          </a:p>
        </p:txBody>
      </p:sp>
      <p:grpSp>
        <p:nvGrpSpPr>
          <p:cNvPr id="17" name="Group 16" descr="Includes hospital, stethescope and prescription drug images" title="Medicare Advantage Icon"/>
          <p:cNvGrpSpPr/>
          <p:nvPr/>
        </p:nvGrpSpPr>
        <p:grpSpPr>
          <a:xfrm>
            <a:off x="231455" y="2914353"/>
            <a:ext cx="1321065" cy="1724529"/>
            <a:chOff x="231455" y="2914353"/>
            <a:chExt cx="1321065" cy="1724529"/>
          </a:xfrm>
        </p:grpSpPr>
        <p:pic>
          <p:nvPicPr>
            <p:cNvPr id="18" name="Picture 17"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19" name="Picture 18"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0" name="Picture 19"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31" name="TextBox 30"/>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3" name="Content Placeholder 2"/>
          <p:cNvSpPr>
            <a:spLocks noGrp="1"/>
          </p:cNvSpPr>
          <p:nvPr>
            <p:ph idx="1"/>
          </p:nvPr>
        </p:nvSpPr>
        <p:spPr>
          <a:xfrm>
            <a:off x="1829006" y="1171074"/>
            <a:ext cx="6983918" cy="5005889"/>
          </a:xfrm>
        </p:spPr>
        <p:txBody>
          <a:bodyPr>
            <a:normAutofit fontScale="92500" lnSpcReduction="10000"/>
          </a:bodyPr>
          <a:lstStyle/>
          <a:p>
            <a:pPr marL="284163" indent="-284163"/>
            <a:r>
              <a:rPr lang="en-US" sz="2800" dirty="0"/>
              <a:t>Use the Medicare Plan Finder</a:t>
            </a:r>
          </a:p>
          <a:p>
            <a:pPr marL="684213" lvl="1" indent="-284163"/>
            <a:r>
              <a:rPr lang="en-US" sz="2400" dirty="0"/>
              <a:t>Updated Plan Finder available for those who want to use it</a:t>
            </a:r>
          </a:p>
          <a:p>
            <a:pPr marL="284163" indent="-284163"/>
            <a:r>
              <a:rPr lang="en-US" sz="2800" dirty="0"/>
              <a:t>Visit the plan’s website to see if you can join online</a:t>
            </a:r>
          </a:p>
          <a:p>
            <a:pPr marL="284163" indent="-284163"/>
            <a:r>
              <a:rPr lang="en-US" sz="2800" dirty="0"/>
              <a:t>Fill out a paper enrollment form</a:t>
            </a:r>
          </a:p>
          <a:p>
            <a:pPr marL="684213" lvl="1" indent="-284163"/>
            <a:r>
              <a:rPr lang="en-US" sz="2400" dirty="0"/>
              <a:t>Contact the plan to get an enrollment form, fill it out, and return it to the plan</a:t>
            </a:r>
          </a:p>
          <a:p>
            <a:pPr marL="684213" lvl="1" indent="-284163"/>
            <a:r>
              <a:rPr lang="en-US" sz="2400" dirty="0"/>
              <a:t>All plans must offer this option</a:t>
            </a:r>
          </a:p>
          <a:p>
            <a:pPr marL="284163" indent="-284163"/>
            <a:r>
              <a:rPr lang="en-US" sz="2800" dirty="0"/>
              <a:t>Call the plan you want to join</a:t>
            </a:r>
          </a:p>
          <a:p>
            <a:pPr marL="684213" lvl="1" indent="-284163"/>
            <a:r>
              <a:rPr lang="en-US" sz="2400" dirty="0"/>
              <a:t>Get your plan’s contact information from the Plan Finder</a:t>
            </a:r>
          </a:p>
          <a:p>
            <a:pPr marL="284163" indent="-284163"/>
            <a:r>
              <a:rPr lang="en-US" sz="2800" dirty="0"/>
              <a:t>Call 1-800-MEDICARE (1-800-633-4227)</a:t>
            </a:r>
          </a:p>
          <a:p>
            <a:endParaRPr lang="en-US" sz="3600" dirty="0"/>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105</a:t>
            </a:fld>
            <a:endParaRPr lang="en-US" dirty="0"/>
          </a:p>
        </p:txBody>
      </p:sp>
    </p:spTree>
    <p:extLst>
      <p:ext uri="{BB962C8B-B14F-4D97-AF65-F5344CB8AC3E}">
        <p14:creationId xmlns:p14="http://schemas.microsoft.com/office/powerpoint/2010/main" val="23008796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noAutofit/>
          </a:bodyPr>
          <a:lstStyle/>
          <a:p>
            <a:r>
              <a:rPr lang="en-US" dirty="0">
                <a:solidFill>
                  <a:schemeClr val="accent1">
                    <a:lumMod val="75000"/>
                  </a:schemeClr>
                </a:solidFill>
              </a:rPr>
              <a:t>Decision</a:t>
            </a:r>
            <a:r>
              <a:rPr lang="en-US" dirty="0"/>
              <a:t>: Should I Join an MA Plan?</a:t>
            </a:r>
          </a:p>
        </p:txBody>
      </p:sp>
      <p:grpSp>
        <p:nvGrpSpPr>
          <p:cNvPr id="24" name="Group 23" descr="Includes hospital, stethescope and prescription drug images" title="Medicare Advantage Icon"/>
          <p:cNvGrpSpPr/>
          <p:nvPr/>
        </p:nvGrpSpPr>
        <p:grpSpPr>
          <a:xfrm>
            <a:off x="231455" y="2914353"/>
            <a:ext cx="1321065" cy="1724529"/>
            <a:chOff x="231455" y="2914353"/>
            <a:chExt cx="1321065" cy="1724529"/>
          </a:xfrm>
        </p:grpSpPr>
        <p:pic>
          <p:nvPicPr>
            <p:cNvPr id="25" name="Picture 24"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26" name="Picture 25"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7" name="Picture 26"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28" name="TextBox 27"/>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3" name="Content Placeholder 2"/>
          <p:cNvSpPr>
            <a:spLocks noGrp="1"/>
          </p:cNvSpPr>
          <p:nvPr>
            <p:ph idx="1"/>
          </p:nvPr>
        </p:nvSpPr>
        <p:spPr>
          <a:xfrm>
            <a:off x="1829006" y="1171074"/>
            <a:ext cx="7086394" cy="5185277"/>
          </a:xfrm>
        </p:spPr>
        <p:txBody>
          <a:bodyPr>
            <a:normAutofit fontScale="70000" lnSpcReduction="20000"/>
          </a:bodyPr>
          <a:lstStyle/>
          <a:p>
            <a:pPr marL="0" indent="0">
              <a:lnSpc>
                <a:spcPct val="120000"/>
              </a:lnSpc>
              <a:buNone/>
            </a:pPr>
            <a:r>
              <a:rPr lang="en-US" b="1" dirty="0"/>
              <a:t>Consider</a:t>
            </a:r>
          </a:p>
          <a:p>
            <a:pPr marL="285750" indent="-285750">
              <a:lnSpc>
                <a:spcPct val="120000"/>
              </a:lnSpc>
            </a:pPr>
            <a:r>
              <a:rPr lang="en-US" sz="3400" dirty="0"/>
              <a:t>You must have Part A and Part B to join</a:t>
            </a:r>
          </a:p>
          <a:p>
            <a:pPr marL="285750" indent="-285750">
              <a:lnSpc>
                <a:spcPct val="120000"/>
              </a:lnSpc>
            </a:pPr>
            <a:r>
              <a:rPr lang="en-US" sz="3400" dirty="0"/>
              <a:t>Most offer comprehensive coverage </a:t>
            </a:r>
          </a:p>
          <a:p>
            <a:pPr marL="568325" lvl="1" indent="-282575">
              <a:lnSpc>
                <a:spcPct val="120000"/>
              </a:lnSpc>
            </a:pPr>
            <a:r>
              <a:rPr lang="en-US" sz="2600" dirty="0"/>
              <a:t>Including Part D drug coverage</a:t>
            </a:r>
          </a:p>
          <a:p>
            <a:pPr marL="285750" indent="-285750">
              <a:lnSpc>
                <a:spcPct val="120000"/>
              </a:lnSpc>
            </a:pPr>
            <a:r>
              <a:rPr lang="en-US" sz="3400" dirty="0"/>
              <a:t>Some plans may require you to use a network </a:t>
            </a:r>
          </a:p>
          <a:p>
            <a:pPr marL="285750" indent="-285750">
              <a:lnSpc>
                <a:spcPct val="120000"/>
              </a:lnSpc>
            </a:pPr>
            <a:r>
              <a:rPr lang="en-US" sz="3400" dirty="0"/>
              <a:t>You may need a referral to see a specialist</a:t>
            </a:r>
          </a:p>
          <a:p>
            <a:pPr marL="285750" indent="-285750">
              <a:lnSpc>
                <a:spcPct val="120000"/>
              </a:lnSpc>
            </a:pPr>
            <a:r>
              <a:rPr lang="en-US" sz="3400" dirty="0"/>
              <a:t>You must pay the Part B and usually the monthly plan premium</a:t>
            </a:r>
          </a:p>
          <a:p>
            <a:pPr marL="285750" indent="-285750">
              <a:lnSpc>
                <a:spcPct val="120000"/>
              </a:lnSpc>
            </a:pPr>
            <a:r>
              <a:rPr lang="en-US" sz="3400" dirty="0"/>
              <a:t>You can only join/leave plan during certain periods</a:t>
            </a:r>
          </a:p>
          <a:p>
            <a:pPr marL="285750" indent="-285750">
              <a:lnSpc>
                <a:spcPct val="120000"/>
              </a:lnSpc>
            </a:pPr>
            <a:r>
              <a:rPr lang="en-US" sz="3400" dirty="0"/>
              <a:t>It doesn’t work with Medigap policies</a:t>
            </a:r>
          </a:p>
          <a:p>
            <a:pPr marL="285750" indent="-285750">
              <a:lnSpc>
                <a:spcPct val="120000"/>
              </a:lnSpc>
            </a:pPr>
            <a:r>
              <a:rPr lang="en-US" sz="3400" dirty="0"/>
              <a:t>It’s currently NOT available to MOST people with ESRD</a:t>
            </a:r>
            <a:endParaRPr lang="en-US" sz="3400" strike="sngStrike" dirty="0">
              <a:solidFill>
                <a:srgbClr val="FF0000"/>
              </a:solidFill>
            </a:endParaRP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106</a:t>
            </a:fld>
            <a:endParaRPr lang="en-US" dirty="0"/>
          </a:p>
        </p:txBody>
      </p:sp>
    </p:spTree>
    <p:extLst>
      <p:ext uri="{BB962C8B-B14F-4D97-AF65-F5344CB8AC3E}">
        <p14:creationId xmlns:p14="http://schemas.microsoft.com/office/powerpoint/2010/main" val="18281517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Check Your Knowledge―Question 7</a:t>
            </a:r>
          </a:p>
        </p:txBody>
      </p:sp>
      <p:sp>
        <p:nvSpPr>
          <p:cNvPr id="9" name="Content Placeholder 2" descr="MA Plans _________.&#10;" title="Text"/>
          <p:cNvSpPr>
            <a:spLocks noGrp="1"/>
          </p:cNvSpPr>
          <p:nvPr>
            <p:ph idx="1"/>
          </p:nvPr>
        </p:nvSpPr>
        <p:spPr>
          <a:xfrm>
            <a:off x="289447" y="1171074"/>
            <a:ext cx="8434828" cy="1061587"/>
          </a:xfrm>
        </p:spPr>
        <p:txBody>
          <a:bodyPr/>
          <a:lstStyle/>
          <a:p>
            <a:pPr marL="0" indent="0">
              <a:buNone/>
            </a:pPr>
            <a:r>
              <a:rPr lang="en-US" dirty="0"/>
              <a:t>Medicare Advantage Plans ________________.</a:t>
            </a:r>
          </a:p>
        </p:txBody>
      </p:sp>
      <p:sp>
        <p:nvSpPr>
          <p:cNvPr id="10" name="Content Placeholder 3" descr="a. Help pay for gaps in Original Medicare&#10;b. Must keep the same providers all year&#10;c. Are private plans approved by each state.&#10;d. Must cover all Medicare Part A and Part B services&#10;" title="Text"/>
          <p:cNvSpPr txBox="1">
            <a:spLocks/>
          </p:cNvSpPr>
          <p:nvPr/>
        </p:nvSpPr>
        <p:spPr>
          <a:xfrm>
            <a:off x="289446" y="2232661"/>
            <a:ext cx="7228954" cy="4184316"/>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n-US" sz="2800" dirty="0"/>
              <a:t>Help pay for gaps in Original Medicare</a:t>
            </a:r>
          </a:p>
          <a:p>
            <a:pPr marL="514350" indent="-514350">
              <a:buFont typeface="+mj-lt"/>
              <a:buAutoNum type="alphaLcPeriod"/>
            </a:pPr>
            <a:r>
              <a:rPr lang="en-US" sz="2800" dirty="0"/>
              <a:t>Must keep the same providers all year</a:t>
            </a:r>
          </a:p>
          <a:p>
            <a:pPr marL="514350" indent="-514350">
              <a:buFont typeface="+mj-lt"/>
              <a:buAutoNum type="alphaLcPeriod"/>
            </a:pPr>
            <a:r>
              <a:rPr lang="en-US" sz="2800" dirty="0"/>
              <a:t>Are private plans approved by each state</a:t>
            </a:r>
          </a:p>
          <a:p>
            <a:pPr marL="514350" indent="-514350">
              <a:buFont typeface="+mj-lt"/>
              <a:buAutoNum type="alphaLcPeriod"/>
            </a:pPr>
            <a:r>
              <a:rPr lang="en-US" sz="2800" dirty="0"/>
              <a:t>Must cover all Medicare Part A and Part B services</a:t>
            </a:r>
          </a:p>
        </p:txBody>
      </p:sp>
      <p:sp>
        <p:nvSpPr>
          <p:cNvPr id="7" name="Rounded Rectangle 6" descr="Red box answer selection" title="Red box"/>
          <p:cNvSpPr/>
          <p:nvPr/>
        </p:nvSpPr>
        <p:spPr>
          <a:xfrm>
            <a:off x="289446" y="3738880"/>
            <a:ext cx="6781914" cy="1015896"/>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107</a:t>
            </a:fld>
            <a:endParaRPr lang="en-US" dirty="0"/>
          </a:p>
        </p:txBody>
      </p:sp>
    </p:spTree>
    <p:extLst>
      <p:ext uri="{BB962C8B-B14F-4D97-AF65-F5344CB8AC3E}">
        <p14:creationId xmlns:p14="http://schemas.microsoft.com/office/powerpoint/2010/main" val="168197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Check Your Knowledge—Question 8</a:t>
            </a:r>
          </a:p>
        </p:txBody>
      </p:sp>
      <p:sp>
        <p:nvSpPr>
          <p:cNvPr id="9" name="Content Placeholder 2" descr="Generally, if you have ESRD you can’t enroll in an MA Plan.&#10;" title="Text"/>
          <p:cNvSpPr>
            <a:spLocks noGrp="1"/>
          </p:cNvSpPr>
          <p:nvPr>
            <p:ph sz="half" idx="4294967295"/>
          </p:nvPr>
        </p:nvSpPr>
        <p:spPr>
          <a:xfrm>
            <a:off x="318729" y="1118523"/>
            <a:ext cx="8515350" cy="1637232"/>
          </a:xfrm>
        </p:spPr>
        <p:txBody>
          <a:bodyPr/>
          <a:lstStyle/>
          <a:p>
            <a:pPr marL="0" indent="0">
              <a:buNone/>
            </a:pPr>
            <a:r>
              <a:rPr lang="en-US" dirty="0"/>
              <a:t>Generally, if you have End-Stage Renal Disease (ESRD) you can’t enroll in a Medicare Advantage (MA) Plan.</a:t>
            </a:r>
          </a:p>
        </p:txBody>
      </p:sp>
      <p:sp>
        <p:nvSpPr>
          <p:cNvPr id="10" name="Content Placeholder 3" descr="a. True&#10;b. False" title="Text"/>
          <p:cNvSpPr txBox="1">
            <a:spLocks/>
          </p:cNvSpPr>
          <p:nvPr/>
        </p:nvSpPr>
        <p:spPr>
          <a:xfrm>
            <a:off x="318729" y="2939959"/>
            <a:ext cx="3886200" cy="1824581"/>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n-US" dirty="0"/>
              <a:t>True</a:t>
            </a:r>
          </a:p>
          <a:p>
            <a:pPr marL="514350" indent="-514350">
              <a:buFont typeface="+mj-lt"/>
              <a:buAutoNum type="alphaLcPeriod"/>
            </a:pPr>
            <a:r>
              <a:rPr lang="en-US" dirty="0"/>
              <a:t>False</a:t>
            </a:r>
          </a:p>
        </p:txBody>
      </p:sp>
      <p:sp>
        <p:nvSpPr>
          <p:cNvPr id="7" name="Rounded Rectangle 6" descr="Red box answer selection" title="Red box"/>
          <p:cNvSpPr/>
          <p:nvPr/>
        </p:nvSpPr>
        <p:spPr>
          <a:xfrm>
            <a:off x="318729" y="2939959"/>
            <a:ext cx="1634704" cy="635000"/>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108</a:t>
            </a:fld>
            <a:endParaRPr lang="en-US" dirty="0"/>
          </a:p>
        </p:txBody>
      </p:sp>
    </p:spTree>
    <p:extLst>
      <p:ext uri="{BB962C8B-B14F-4D97-AF65-F5344CB8AC3E}">
        <p14:creationId xmlns:p14="http://schemas.microsoft.com/office/powerpoint/2010/main" val="395898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Tom</a:t>
            </a:r>
          </a:p>
        </p:txBody>
      </p:sp>
      <p:sp>
        <p:nvSpPr>
          <p:cNvPr id="2" name="Date Placeholder 1"/>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3" name="Slide Number Placeholder 2"/>
          <p:cNvSpPr>
            <a:spLocks noGrp="1"/>
          </p:cNvSpPr>
          <p:nvPr>
            <p:ph type="sldNum" sz="quarter" idx="12"/>
          </p:nvPr>
        </p:nvSpPr>
        <p:spPr/>
        <p:txBody>
          <a:bodyPr/>
          <a:lstStyle/>
          <a:p>
            <a:fld id="{FC4ACFE8-D096-2541-B423-85B6908FFA9E}" type="slidenum">
              <a:rPr lang="en-US" smtClean="0"/>
              <a:t>109</a:t>
            </a:fld>
            <a:endParaRPr lang="en-US" dirty="0"/>
          </a:p>
        </p:txBody>
      </p:sp>
      <p:sp>
        <p:nvSpPr>
          <p:cNvPr id="6" name="Content Placeholder 5"/>
          <p:cNvSpPr>
            <a:spLocks noGrp="1"/>
          </p:cNvSpPr>
          <p:nvPr>
            <p:ph idx="4294967295"/>
          </p:nvPr>
        </p:nvSpPr>
        <p:spPr>
          <a:xfrm>
            <a:off x="826718" y="1323975"/>
            <a:ext cx="7059981" cy="4852988"/>
          </a:xfrm>
        </p:spPr>
        <p:txBody>
          <a:bodyPr/>
          <a:lstStyle/>
          <a:p>
            <a:pPr marL="0" indent="0">
              <a:buNone/>
            </a:pPr>
            <a:r>
              <a:rPr lang="en-US" dirty="0"/>
              <a:t>It’s January 5, 2020. Tom enrolled in a  Medicare Advantage (MA) Plan in November during the Open Enrollment Period (OEP). He now thinks it isn’t a good choice for him. He isn’t sure if he’d like to change to a different MA Plan, or go back to Original Medicare. </a:t>
            </a:r>
          </a:p>
          <a:p>
            <a:pPr marL="0" indent="0">
              <a:buNone/>
            </a:pPr>
            <a:r>
              <a:rPr lang="en-US" dirty="0"/>
              <a:t>What’s the next enrollment period he could use?</a:t>
            </a:r>
          </a:p>
        </p:txBody>
      </p:sp>
    </p:spTree>
    <p:extLst>
      <p:ext uri="{BB962C8B-B14F-4D97-AF65-F5344CB8AC3E}">
        <p14:creationId xmlns:p14="http://schemas.microsoft.com/office/powerpoint/2010/main" val="2812148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Calibri" panose="020F0502020204030204" pitchFamily="34" charset="0"/>
                <a:cs typeface="Calibri" panose="020F0502020204030204" pitchFamily="34" charset="0"/>
              </a:rPr>
              <a:t>Lesson 2—Medicare Eligibility and Enrollment</a:t>
            </a:r>
          </a:p>
        </p:txBody>
      </p:sp>
      <p:sp>
        <p:nvSpPr>
          <p:cNvPr id="11" name="Content Placeholder 10"/>
          <p:cNvSpPr>
            <a:spLocks noGrp="1"/>
          </p:cNvSpPr>
          <p:nvPr>
            <p:ph idx="1"/>
          </p:nvPr>
        </p:nvSpPr>
        <p:spPr/>
        <p:txBody>
          <a:bodyPr/>
          <a:lstStyle/>
          <a:p>
            <a:pPr>
              <a:spcBef>
                <a:spcPts val="600"/>
              </a:spcBef>
            </a:pPr>
            <a:r>
              <a:rPr lang="en-US" sz="3200" dirty="0"/>
              <a:t>How and when you can enroll in Medicare</a:t>
            </a:r>
          </a:p>
          <a:p>
            <a:pPr>
              <a:spcBef>
                <a:spcPts val="600"/>
              </a:spcBef>
            </a:pPr>
            <a:r>
              <a:rPr lang="en-US" sz="3200" dirty="0"/>
              <a:t>Why enrolling on time is important</a:t>
            </a:r>
          </a:p>
          <a:p>
            <a:pPr>
              <a:spcBef>
                <a:spcPts val="600"/>
              </a:spcBef>
            </a:pPr>
            <a:r>
              <a:rPr lang="en-US" sz="3200" dirty="0"/>
              <a:t>When enrollment is automatic</a:t>
            </a:r>
          </a:p>
          <a:p>
            <a:pPr>
              <a:spcBef>
                <a:spcPts val="600"/>
              </a:spcBef>
            </a:pPr>
            <a:r>
              <a:rPr lang="en-US" sz="3200" dirty="0"/>
              <a:t>The Medicare card</a:t>
            </a:r>
          </a:p>
          <a:p>
            <a:pPr>
              <a:spcBef>
                <a:spcPts val="600"/>
              </a:spcBef>
            </a:pPr>
            <a:r>
              <a:rPr lang="en-US" sz="3200" dirty="0"/>
              <a:t>When enrollment isn’t automatic</a:t>
            </a:r>
          </a:p>
          <a:p>
            <a:pPr>
              <a:spcBef>
                <a:spcPts val="600"/>
              </a:spcBef>
            </a:pPr>
            <a:r>
              <a:rPr lang="en-US" sz="3200" dirty="0"/>
              <a:t>Enrollment periods</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3B75908-2BC4-4CCC-BE4B-63652A0FD379}" type="slidenum">
              <a:rPr lang="en-US" smtClean="0"/>
              <a:pPr/>
              <a:t>11</a:t>
            </a:fld>
            <a:endParaRPr lang="en-US" dirty="0"/>
          </a:p>
        </p:txBody>
      </p:sp>
      <p:sp>
        <p:nvSpPr>
          <p:cNvPr id="2" name="Date Placeholder 1"/>
          <p:cNvSpPr>
            <a:spLocks noGrp="1"/>
          </p:cNvSpPr>
          <p:nvPr>
            <p:ph type="dt" sz="half" idx="2"/>
          </p:nvPr>
        </p:nvSpPr>
        <p:spPr/>
        <p:txBody>
          <a:bodyPr/>
          <a:lstStyle/>
          <a:p>
            <a:r>
              <a:rPr lang="en-US" dirty="0"/>
              <a:t>June 2019</a:t>
            </a:r>
          </a:p>
        </p:txBody>
      </p:sp>
    </p:spTree>
    <p:extLst>
      <p:ext uri="{BB962C8B-B14F-4D97-AF65-F5344CB8AC3E}">
        <p14:creationId xmlns:p14="http://schemas.microsoft.com/office/powerpoint/2010/main" val="174716389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Tom can switch or drop his Medicare Advantage Plan (MA) next during the…</a:t>
            </a:r>
          </a:p>
        </p:txBody>
      </p:sp>
      <p:sp>
        <p:nvSpPr>
          <p:cNvPr id="3" name="Content Placeholder 2"/>
          <p:cNvSpPr>
            <a:spLocks noGrp="1"/>
          </p:cNvSpPr>
          <p:nvPr>
            <p:ph idx="4294967295"/>
          </p:nvPr>
        </p:nvSpPr>
        <p:spPr>
          <a:xfrm>
            <a:off x="928687" y="2001577"/>
            <a:ext cx="7286625" cy="1722437"/>
          </a:xfrm>
        </p:spPr>
        <p:txBody>
          <a:bodyPr>
            <a:noAutofit/>
          </a:bodyPr>
          <a:lstStyle/>
          <a:p>
            <a:pPr marL="0" indent="0" algn="ctr">
              <a:spcBef>
                <a:spcPts val="800"/>
              </a:spcBef>
              <a:buNone/>
            </a:pPr>
            <a:r>
              <a:rPr lang="en-US" sz="3600" dirty="0">
                <a:solidFill>
                  <a:srgbClr val="0070C0"/>
                </a:solidFill>
              </a:rPr>
              <a:t>MA Open Enrollment Period (OEP)</a:t>
            </a:r>
          </a:p>
          <a:p>
            <a:pPr marL="0" indent="0" algn="ctr">
              <a:spcBef>
                <a:spcPts val="800"/>
              </a:spcBef>
              <a:buNone/>
            </a:pPr>
            <a:endParaRPr lang="en-US" sz="4400" dirty="0"/>
          </a:p>
          <a:p>
            <a:pPr marL="309557" lvl="1" indent="0">
              <a:spcBef>
                <a:spcPts val="800"/>
              </a:spcBef>
              <a:buNone/>
            </a:pPr>
            <a:endParaRPr lang="en-US" sz="2400" dirty="0"/>
          </a:p>
          <a:p>
            <a:pPr marL="258346" lvl="1" indent="0">
              <a:spcBef>
                <a:spcPts val="800"/>
              </a:spcBef>
              <a:buNone/>
            </a:pPr>
            <a:endParaRPr lang="en-US" sz="2400" dirty="0"/>
          </a:p>
        </p:txBody>
      </p:sp>
      <p:graphicFrame>
        <p:nvGraphicFramePr>
          <p:cNvPr id="7" name="Diagram 6" title="calendar"/>
          <p:cNvGraphicFramePr/>
          <p:nvPr>
            <p:extLst>
              <p:ext uri="{D42A27DB-BD31-4B8C-83A1-F6EECF244321}">
                <p14:modId xmlns:p14="http://schemas.microsoft.com/office/powerpoint/2010/main" val="180871975"/>
              </p:ext>
            </p:extLst>
          </p:nvPr>
        </p:nvGraphicFramePr>
        <p:xfrm>
          <a:off x="245917" y="3780778"/>
          <a:ext cx="5869133" cy="11139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title="calendar"/>
          <p:cNvGraphicFramePr/>
          <p:nvPr>
            <p:extLst>
              <p:ext uri="{D42A27DB-BD31-4B8C-83A1-F6EECF244321}">
                <p14:modId xmlns:p14="http://schemas.microsoft.com/office/powerpoint/2010/main" val="4167942190"/>
              </p:ext>
            </p:extLst>
          </p:nvPr>
        </p:nvGraphicFramePr>
        <p:xfrm>
          <a:off x="6457950" y="3724533"/>
          <a:ext cx="2440133" cy="155085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pPr/>
              <a:t>110</a:t>
            </a:fld>
            <a:endParaRPr lang="en-US" dirty="0"/>
          </a:p>
        </p:txBody>
      </p:sp>
    </p:spTree>
    <p:extLst>
      <p:ext uri="{BB962C8B-B14F-4D97-AF65-F5344CB8AC3E}">
        <p14:creationId xmlns:p14="http://schemas.microsoft.com/office/powerpoint/2010/main" val="209425791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211" y="3"/>
            <a:ext cx="8177842" cy="1026695"/>
          </a:xfrm>
        </p:spPr>
        <p:txBody>
          <a:bodyPr>
            <a:normAutofit fontScale="90000"/>
          </a:bodyPr>
          <a:lstStyle/>
          <a:p>
            <a:r>
              <a:rPr lang="en-US" dirty="0"/>
              <a:t>Medicare Advantage (MA)—Questions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84447" y="1796538"/>
            <a:ext cx="2975106" cy="3755461"/>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111</a:t>
            </a:fld>
            <a:endParaRPr lang="en-US" dirty="0"/>
          </a:p>
        </p:txBody>
      </p:sp>
    </p:spTree>
    <p:extLst>
      <p:ext uri="{BB962C8B-B14F-4D97-AF65-F5344CB8AC3E}">
        <p14:creationId xmlns:p14="http://schemas.microsoft.com/office/powerpoint/2010/main" val="59800113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Lesson 7</a:t>
            </a:r>
            <a:r>
              <a:rPr lang="en-US" sz="3200" dirty="0">
                <a:latin typeface="Calibri" panose="020F0502020204030204" pitchFamily="34" charset="0"/>
                <a:cs typeface="Calibri" panose="020F0502020204030204" pitchFamily="34" charset="0"/>
              </a:rPr>
              <a:t>—</a:t>
            </a:r>
            <a:r>
              <a:rPr lang="en-US" sz="3200" dirty="0"/>
              <a:t>Appeals</a:t>
            </a:r>
          </a:p>
        </p:txBody>
      </p:sp>
      <p:sp>
        <p:nvSpPr>
          <p:cNvPr id="3" name="Content Placeholder 2"/>
          <p:cNvSpPr>
            <a:spLocks noGrp="1"/>
          </p:cNvSpPr>
          <p:nvPr>
            <p:ph idx="4294967295"/>
          </p:nvPr>
        </p:nvSpPr>
        <p:spPr>
          <a:xfrm>
            <a:off x="809469" y="1160755"/>
            <a:ext cx="7087621" cy="5005388"/>
          </a:xfrm>
        </p:spPr>
        <p:txBody>
          <a:bodyPr/>
          <a:lstStyle/>
          <a:p>
            <a:r>
              <a:rPr lang="en-US" dirty="0"/>
              <a:t>Original Medicare</a:t>
            </a:r>
          </a:p>
          <a:p>
            <a:r>
              <a:rPr lang="en-US" dirty="0"/>
              <a:t>Medicare Advantage (MA) Plan or Other Health Plan</a:t>
            </a:r>
          </a:p>
          <a:p>
            <a:r>
              <a:rPr lang="en-US" dirty="0"/>
              <a:t>Medicare Prescription Drug Plan (PDP)</a:t>
            </a:r>
          </a:p>
        </p:txBody>
      </p:sp>
      <p:pic>
        <p:nvPicPr>
          <p:cNvPr id="8" name="Picture 7" title="Image of appeals chart"/>
          <p:cNvPicPr>
            <a:picLocks noChangeAspect="1"/>
          </p:cNvPicPr>
          <p:nvPr/>
        </p:nvPicPr>
        <p:blipFill>
          <a:blip r:embed="rId3"/>
          <a:stretch>
            <a:fillRect/>
          </a:stretch>
        </p:blipFill>
        <p:spPr>
          <a:xfrm>
            <a:off x="2240277" y="3358805"/>
            <a:ext cx="4663445" cy="3017520"/>
          </a:xfrm>
          <a:prstGeom prst="rect">
            <a:avLst/>
          </a:prstGeom>
          <a:ln>
            <a:solidFill>
              <a:schemeClr val="tx1"/>
            </a:solidFill>
          </a:ln>
        </p:spPr>
      </p:pic>
      <p:sp>
        <p:nvSpPr>
          <p:cNvPr id="4" name="Date Placeholder 3"/>
          <p:cNvSpPr>
            <a:spLocks noGrp="1"/>
          </p:cNvSpPr>
          <p:nvPr>
            <p:ph type="dt" sz="half" idx="2"/>
          </p:nvPr>
        </p:nvSpPr>
        <p:spPr>
          <a:prstGeom prst="rect">
            <a:avLst/>
          </a:prstGeom>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112</a:t>
            </a:fld>
            <a:endParaRPr lang="en-US" dirty="0"/>
          </a:p>
        </p:txBody>
      </p:sp>
    </p:spTree>
    <p:extLst>
      <p:ext uri="{BB962C8B-B14F-4D97-AF65-F5344CB8AC3E}">
        <p14:creationId xmlns:p14="http://schemas.microsoft.com/office/powerpoint/2010/main" val="35609894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Appeal Rights in Original Medicare</a:t>
            </a:r>
          </a:p>
        </p:txBody>
      </p:sp>
      <p:sp>
        <p:nvSpPr>
          <p:cNvPr id="3" name="Content Placeholder 2"/>
          <p:cNvSpPr>
            <a:spLocks noGrp="1"/>
          </p:cNvSpPr>
          <p:nvPr>
            <p:ph idx="4294967295"/>
          </p:nvPr>
        </p:nvSpPr>
        <p:spPr>
          <a:xfrm>
            <a:off x="734518" y="1277938"/>
            <a:ext cx="5380532" cy="4899025"/>
          </a:xfrm>
        </p:spPr>
        <p:txBody>
          <a:bodyPr>
            <a:normAutofit lnSpcReduction="10000"/>
          </a:bodyPr>
          <a:lstStyle/>
          <a:p>
            <a:pPr marL="0" indent="0">
              <a:buNone/>
            </a:pPr>
            <a:r>
              <a:rPr lang="en-US" sz="2800" dirty="0"/>
              <a:t>Request an appeal of health coverage or payment decisions. You can file an appeal if</a:t>
            </a:r>
          </a:p>
          <a:p>
            <a:pPr indent="-293688"/>
            <a:r>
              <a:rPr lang="en-US" sz="2600" dirty="0"/>
              <a:t>A service or item you got isn’t covered and you think it should’ve been</a:t>
            </a:r>
          </a:p>
          <a:p>
            <a:pPr indent="-293688"/>
            <a:r>
              <a:rPr lang="en-US" sz="2600" dirty="0"/>
              <a:t>Payment for a service or item is denied, and you think Medicare should’ve paid for it</a:t>
            </a:r>
          </a:p>
          <a:p>
            <a:pPr indent="-293688"/>
            <a:r>
              <a:rPr lang="en-US" sz="2600" dirty="0"/>
              <a:t>You disagree with a Medicare coverage or payment decision (you can appeal the decision)</a:t>
            </a:r>
          </a:p>
        </p:txBody>
      </p:sp>
      <p:pic>
        <p:nvPicPr>
          <p:cNvPr id="10" name="Picture 9" title="image of video"/>
          <p:cNvPicPr>
            <a:picLocks noChangeAspect="1"/>
          </p:cNvPicPr>
          <p:nvPr/>
        </p:nvPicPr>
        <p:blipFill rotWithShape="1">
          <a:blip r:embed="rId3"/>
          <a:srcRect l="8235" t="25412" r="42354" b="25413"/>
          <a:stretch/>
        </p:blipFill>
        <p:spPr>
          <a:xfrm>
            <a:off x="6125502" y="1568934"/>
            <a:ext cx="3018497" cy="1688921"/>
          </a:xfrm>
          <a:prstGeom prst="rect">
            <a:avLst/>
          </a:prstGeom>
        </p:spPr>
      </p:pic>
      <p:sp>
        <p:nvSpPr>
          <p:cNvPr id="9" name="Rectangle 8" title="video link"/>
          <p:cNvSpPr/>
          <p:nvPr/>
        </p:nvSpPr>
        <p:spPr>
          <a:xfrm>
            <a:off x="6125503" y="3287371"/>
            <a:ext cx="3018496" cy="114478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descr="Link to youtube video.&#10;" title="Original Medicare Appeals Video"/>
          <p:cNvSpPr/>
          <p:nvPr/>
        </p:nvSpPr>
        <p:spPr>
          <a:xfrm>
            <a:off x="6275551" y="3491128"/>
            <a:ext cx="2433734" cy="707886"/>
          </a:xfrm>
          <a:prstGeom prst="rect">
            <a:avLst/>
          </a:prstGeom>
        </p:spPr>
        <p:txBody>
          <a:bodyPr wrap="square">
            <a:spAutoFit/>
          </a:bodyPr>
          <a:lstStyle/>
          <a:p>
            <a:r>
              <a:rPr lang="en-US" sz="2000" dirty="0">
                <a:solidFill>
                  <a:srgbClr val="FFFFFF"/>
                </a:solidFill>
                <a:latin typeface="YouTube Noto"/>
                <a:hlinkClick r:id="rId4"/>
              </a:rPr>
              <a:t>Original Medicare Appeals Video</a:t>
            </a:r>
            <a:endParaRPr lang="en-US" sz="2000" dirty="0"/>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113</a:t>
            </a:fld>
            <a:endParaRPr lang="en-US" dirty="0"/>
          </a:p>
        </p:txBody>
      </p:sp>
    </p:spTree>
    <p:extLst>
      <p:ext uri="{BB962C8B-B14F-4D97-AF65-F5344CB8AC3E}">
        <p14:creationId xmlns:p14="http://schemas.microsoft.com/office/powerpoint/2010/main" val="77919347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Grp="1" noChangeArrowheads="1"/>
          </p:cNvSpPr>
          <p:nvPr>
            <p:ph type="title"/>
          </p:nvPr>
        </p:nvSpPr>
        <p:spPr/>
        <p:txBody>
          <a:bodyPr/>
          <a:lstStyle/>
          <a:p>
            <a:r>
              <a:rPr lang="en-US" sz="3200" dirty="0"/>
              <a:t>How to Appeal in Original Medicare</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114</a:t>
            </a:fld>
            <a:endParaRPr lang="en-US" dirty="0"/>
          </a:p>
        </p:txBody>
      </p:sp>
      <p:sp>
        <p:nvSpPr>
          <p:cNvPr id="19462" name="Rectangle 6"/>
          <p:cNvSpPr>
            <a:spLocks noGrp="1" noChangeArrowheads="1"/>
          </p:cNvSpPr>
          <p:nvPr>
            <p:ph idx="4294967295"/>
          </p:nvPr>
        </p:nvSpPr>
        <p:spPr>
          <a:xfrm>
            <a:off x="628650" y="1277938"/>
            <a:ext cx="8189529" cy="4839083"/>
          </a:xfrm>
        </p:spPr>
        <p:txBody>
          <a:bodyPr/>
          <a:lstStyle/>
          <a:p>
            <a:pPr marL="228600" indent="-228600"/>
            <a:r>
              <a:rPr lang="en-US" sz="2000" dirty="0"/>
              <a:t>The “Medicare Summary Notice” (MSN) will tell you</a:t>
            </a:r>
          </a:p>
          <a:p>
            <a:pPr marL="457200" lvl="1" indent="-228600"/>
            <a:r>
              <a:rPr lang="en-US" sz="1800" dirty="0"/>
              <a:t>What Medicare paid</a:t>
            </a:r>
          </a:p>
          <a:p>
            <a:pPr marL="457200" lvl="1" indent="-228600"/>
            <a:r>
              <a:rPr lang="en-US" sz="1800" dirty="0"/>
              <a:t>What you owe the provider or supplier</a:t>
            </a:r>
          </a:p>
          <a:p>
            <a:pPr marL="457200" lvl="1" indent="-228600"/>
            <a:r>
              <a:rPr lang="en-US" sz="1800" dirty="0"/>
              <a:t>Medicare’s full or partial denial of your medical claim</a:t>
            </a:r>
          </a:p>
          <a:p>
            <a:pPr marL="457200" lvl="1" indent="-228600"/>
            <a:r>
              <a:rPr lang="en-US" sz="1800" dirty="0"/>
              <a:t>Why Medicare didn’t pay</a:t>
            </a:r>
          </a:p>
          <a:p>
            <a:pPr marL="457200" lvl="1" indent="-228600"/>
            <a:r>
              <a:rPr lang="en-US" sz="1800" dirty="0"/>
              <a:t>Your appeal rights, and who to contact if you need help filing an appeal</a:t>
            </a:r>
          </a:p>
          <a:p>
            <a:pPr marL="457200" lvl="1" indent="-228600"/>
            <a:r>
              <a:rPr lang="en-US" sz="1800" dirty="0"/>
              <a:t>How and where to file your appeal</a:t>
            </a:r>
          </a:p>
          <a:p>
            <a:pPr marL="457200" lvl="1" indent="-228600"/>
            <a:r>
              <a:rPr lang="en-US" sz="1800" dirty="0"/>
              <a:t>How much time you have to appeal</a:t>
            </a:r>
          </a:p>
          <a:p>
            <a:pPr marL="228600" indent="-228600"/>
            <a:r>
              <a:rPr lang="en-US" sz="2000" dirty="0"/>
              <a:t>If you disagree with a Medicare coverage or payment decision, you can appeal the decision</a:t>
            </a:r>
          </a:p>
          <a:p>
            <a:pPr marL="457200" lvl="1" indent="-223838"/>
            <a:r>
              <a:rPr lang="en-US" sz="1800" dirty="0"/>
              <a:t>Collect information that may help your case</a:t>
            </a:r>
          </a:p>
          <a:p>
            <a:pPr marL="457200" lvl="1" indent="-223838"/>
            <a:r>
              <a:rPr lang="en-US" sz="1800" dirty="0"/>
              <a:t>Keep a copy of everything you send to Medicare</a:t>
            </a:r>
          </a:p>
          <a:p>
            <a:pPr marL="228600" indent="-228600"/>
            <a:r>
              <a:rPr lang="en-US" sz="2000" dirty="0"/>
              <a:t>You may have the right to an expedited (fast) appeal in certain settings </a:t>
            </a:r>
          </a:p>
        </p:txBody>
      </p:sp>
    </p:spTree>
    <p:custDataLst>
      <p:tags r:id="rId1"/>
    </p:custDataLst>
    <p:extLst>
      <p:ext uri="{BB962C8B-B14F-4D97-AF65-F5344CB8AC3E}">
        <p14:creationId xmlns:p14="http://schemas.microsoft.com/office/powerpoint/2010/main" val="28827068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Expedited (Fast) Appeals in Original Medicare</a:t>
            </a:r>
          </a:p>
        </p:txBody>
      </p:sp>
      <p:sp>
        <p:nvSpPr>
          <p:cNvPr id="7" name="Date Placeholder 6"/>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10" name="Slide Number Placeholder 9"/>
          <p:cNvSpPr>
            <a:spLocks noGrp="1"/>
          </p:cNvSpPr>
          <p:nvPr>
            <p:ph type="sldNum" sz="quarter" idx="12"/>
          </p:nvPr>
        </p:nvSpPr>
        <p:spPr/>
        <p:txBody>
          <a:bodyPr/>
          <a:lstStyle/>
          <a:p>
            <a:fld id="{D60A6685-DBF6-4C41-A0CC-AA9EA7A85A20}" type="slidenum">
              <a:rPr lang="en-US" smtClean="0"/>
              <a:t>115</a:t>
            </a:fld>
            <a:endParaRPr lang="en-US" dirty="0"/>
          </a:p>
        </p:txBody>
      </p:sp>
      <p:sp>
        <p:nvSpPr>
          <p:cNvPr id="3" name="Content Placeholder 2"/>
          <p:cNvSpPr>
            <a:spLocks noGrp="1"/>
          </p:cNvSpPr>
          <p:nvPr>
            <p:ph idx="4294967295"/>
          </p:nvPr>
        </p:nvSpPr>
        <p:spPr>
          <a:xfrm>
            <a:off x="414338" y="1087438"/>
            <a:ext cx="8729662" cy="5386387"/>
          </a:xfrm>
        </p:spPr>
        <p:txBody>
          <a:bodyPr>
            <a:noAutofit/>
          </a:bodyPr>
          <a:lstStyle/>
          <a:p>
            <a:pPr marL="228600" indent="-228600"/>
            <a:r>
              <a:rPr lang="en-US" sz="2400" dirty="0"/>
              <a:t>You have the right to an expedited appeal if you think</a:t>
            </a:r>
          </a:p>
          <a:p>
            <a:pPr marL="457200" lvl="1" indent="-228600"/>
            <a:r>
              <a:rPr lang="en-US" sz="2000" dirty="0"/>
              <a:t>You’re being discharged too soon from your Medicare-covered inpatient hospital stay</a:t>
            </a:r>
          </a:p>
          <a:p>
            <a:pPr marL="457200" lvl="1" indent="-228600"/>
            <a:r>
              <a:rPr lang="en-US" sz="2000" dirty="0"/>
              <a:t>Your Medicare-covered services from the following are ending too soon</a:t>
            </a:r>
          </a:p>
          <a:p>
            <a:pPr marL="685800" lvl="2" indent="-228600"/>
            <a:r>
              <a:rPr lang="en-US" sz="2000" dirty="0"/>
              <a:t>Skilled nursing facility (SNF)</a:t>
            </a:r>
          </a:p>
          <a:p>
            <a:pPr marL="685800" lvl="2" indent="-228600"/>
            <a:r>
              <a:rPr lang="en-US" sz="2000" dirty="0"/>
              <a:t>Home health agency (HHA)</a:t>
            </a:r>
          </a:p>
          <a:p>
            <a:pPr marL="685800" lvl="2" indent="-228600"/>
            <a:r>
              <a:rPr lang="en-US" sz="2000" dirty="0"/>
              <a:t>Comprehensive outpatient rehabilitation facility (CORF)</a:t>
            </a:r>
          </a:p>
          <a:p>
            <a:pPr marL="685800" lvl="2" indent="-228600"/>
            <a:r>
              <a:rPr lang="en-US" sz="2000" dirty="0"/>
              <a:t>Hospice</a:t>
            </a:r>
          </a:p>
          <a:p>
            <a:pPr marL="228600" indent="-228600"/>
            <a:r>
              <a:rPr lang="en-US" sz="2400" dirty="0"/>
              <a:t>Ask your provider for any information that may help your case</a:t>
            </a:r>
          </a:p>
          <a:p>
            <a:pPr marL="228600" lvl="1" indent="-228600">
              <a:buFont typeface="Wingdings" panose="05000000000000000000" pitchFamily="2" charset="2"/>
              <a:buChar char="§"/>
            </a:pPr>
            <a:r>
              <a:rPr lang="en-US" sz="2400" dirty="0"/>
              <a:t>Request an expedited appeal</a:t>
            </a:r>
          </a:p>
          <a:p>
            <a:pPr marL="457200" lvl="1" indent="-228600"/>
            <a:r>
              <a:rPr lang="en-US" sz="2000" dirty="0"/>
              <a:t>Call the Beneficiary and Family Centered Care-Quality Improvement Organizations (BFCC-QIOs) in your region </a:t>
            </a:r>
          </a:p>
          <a:p>
            <a:pPr marL="457200" lvl="1" indent="-228600"/>
            <a:r>
              <a:rPr lang="en-US" sz="2000" dirty="0"/>
              <a:t>No later than the date listed on the notice </a:t>
            </a:r>
          </a:p>
          <a:p>
            <a:pPr marL="228600" indent="-228600"/>
            <a:r>
              <a:rPr lang="en-US" sz="2400" dirty="0"/>
              <a:t>If you miss the deadline, you still have appeal rights</a:t>
            </a:r>
          </a:p>
        </p:txBody>
      </p:sp>
    </p:spTree>
    <p:extLst>
      <p:ext uri="{BB962C8B-B14F-4D97-AF65-F5344CB8AC3E}">
        <p14:creationId xmlns:p14="http://schemas.microsoft.com/office/powerpoint/2010/main" val="379363883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Original Medicare Appeals Process: </a:t>
            </a:r>
            <a:br>
              <a:rPr lang="en-US" sz="3200" dirty="0"/>
            </a:br>
            <a:r>
              <a:rPr lang="en-US" sz="3200" dirty="0"/>
              <a:t>Part A &amp; Part B (Fee-for-Service) Process</a:t>
            </a:r>
          </a:p>
        </p:txBody>
      </p:sp>
      <p:pic>
        <p:nvPicPr>
          <p:cNvPr id="7" name="Picture 6" title="Image of Part A and Part B appeals process"/>
          <p:cNvPicPr>
            <a:picLocks noChangeAspect="1"/>
          </p:cNvPicPr>
          <p:nvPr/>
        </p:nvPicPr>
        <p:blipFill rotWithShape="1">
          <a:blip r:embed="rId3"/>
          <a:srcRect l="3180" t="6616" r="2650" b="4633"/>
          <a:stretch/>
        </p:blipFill>
        <p:spPr>
          <a:xfrm>
            <a:off x="1775582" y="1171170"/>
            <a:ext cx="3215463" cy="5486400"/>
          </a:xfrm>
          <a:prstGeom prst="rect">
            <a:avLst/>
          </a:prstGeom>
        </p:spPr>
      </p:pic>
      <p:sp>
        <p:nvSpPr>
          <p:cNvPr id="16" name="TextBox 15"/>
          <p:cNvSpPr txBox="1"/>
          <p:nvPr/>
        </p:nvSpPr>
        <p:spPr>
          <a:xfrm>
            <a:off x="5453062" y="1924447"/>
            <a:ext cx="3062288" cy="2800767"/>
          </a:xfrm>
          <a:prstGeom prst="rect">
            <a:avLst/>
          </a:prstGeom>
          <a:noFill/>
          <a:ln>
            <a:solidFill>
              <a:srgbClr val="084A9C"/>
            </a:solidFill>
          </a:ln>
        </p:spPr>
        <p:txBody>
          <a:bodyPr wrap="square" rtlCol="0">
            <a:spAutoFit/>
          </a:bodyPr>
          <a:lstStyle/>
          <a:p>
            <a:r>
              <a:rPr lang="en-US" sz="1600" b="1" dirty="0"/>
              <a:t>Chart footnote:</a:t>
            </a:r>
          </a:p>
          <a:p>
            <a:r>
              <a:rPr lang="en-US" sz="1600" b="1" dirty="0"/>
              <a:t>2:</a:t>
            </a:r>
            <a:r>
              <a:rPr lang="en-US" sz="1600" dirty="0"/>
              <a:t> The Appeals Amount in Controversy (AIC) requirement for all appeals at the Office of Medicare Hearings and Appeals (OMHA) and Federal District Court is adjusted annually in accordance with the medical care component of the Consumer Price Index. The chart reflects the CY 2019 AIC amounts. </a:t>
            </a:r>
            <a:endParaRPr lang="en-US" sz="1600" b="1" dirty="0"/>
          </a:p>
        </p:txBody>
      </p:sp>
      <p:sp>
        <p:nvSpPr>
          <p:cNvPr id="4" name="Date Placeholder 3"/>
          <p:cNvSpPr>
            <a:spLocks noGrp="1"/>
          </p:cNvSpPr>
          <p:nvPr>
            <p:ph type="dt" sz="half" idx="10"/>
          </p:nvPr>
        </p:nvSpPr>
        <p:spPr>
          <a:xfrm>
            <a:off x="532460" y="6538912"/>
            <a:ext cx="2057400" cy="365125"/>
          </a:xfrm>
        </p:spPr>
        <p:txBody>
          <a:bodyPr/>
          <a:lstStyle/>
          <a:p>
            <a:r>
              <a:rPr lang="en-US" dirty="0"/>
              <a:t>June 2019</a:t>
            </a:r>
          </a:p>
        </p:txBody>
      </p:sp>
      <p:sp>
        <p:nvSpPr>
          <p:cNvPr id="5" name="Footer Placeholder 4"/>
          <p:cNvSpPr>
            <a:spLocks noGrp="1"/>
          </p:cNvSpPr>
          <p:nvPr>
            <p:ph type="ftr" sz="quarter" idx="11"/>
          </p:nvPr>
        </p:nvSpPr>
        <p:spPr>
          <a:xfrm>
            <a:off x="3051877" y="6538913"/>
            <a:ext cx="3086100" cy="365125"/>
          </a:xfrm>
        </p:spPr>
        <p:txBody>
          <a:bodyPr/>
          <a:lstStyle/>
          <a:p>
            <a:r>
              <a:rPr lang="en-US" dirty="0"/>
              <a:t>Understanding Medicare</a:t>
            </a:r>
          </a:p>
        </p:txBody>
      </p:sp>
      <p:sp>
        <p:nvSpPr>
          <p:cNvPr id="6" name="Slide Number Placeholder 5"/>
          <p:cNvSpPr>
            <a:spLocks noGrp="1"/>
          </p:cNvSpPr>
          <p:nvPr>
            <p:ph type="sldNum" sz="quarter" idx="12"/>
          </p:nvPr>
        </p:nvSpPr>
        <p:spPr>
          <a:xfrm>
            <a:off x="6457950" y="6538911"/>
            <a:ext cx="2057400" cy="365125"/>
          </a:xfrm>
        </p:spPr>
        <p:txBody>
          <a:bodyPr/>
          <a:lstStyle/>
          <a:p>
            <a:fld id="{D60A6685-DBF6-4C41-A0CC-AA9EA7A85A20}" type="slidenum">
              <a:rPr lang="en-US" smtClean="0"/>
              <a:t>116</a:t>
            </a:fld>
            <a:endParaRPr lang="en-US" dirty="0"/>
          </a:p>
        </p:txBody>
      </p:sp>
    </p:spTree>
    <p:extLst>
      <p:ext uri="{BB962C8B-B14F-4D97-AF65-F5344CB8AC3E}">
        <p14:creationId xmlns:p14="http://schemas.microsoft.com/office/powerpoint/2010/main" val="11066718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5"/>
          <p:cNvSpPr>
            <a:spLocks noGrp="1" noChangeArrowheads="1"/>
          </p:cNvSpPr>
          <p:nvPr>
            <p:ph type="title"/>
          </p:nvPr>
        </p:nvSpPr>
        <p:spPr/>
        <p:txBody>
          <a:bodyPr>
            <a:normAutofit/>
          </a:bodyPr>
          <a:lstStyle/>
          <a:p>
            <a:r>
              <a:rPr lang="en-US" dirty="0"/>
              <a:t>Rights When Filing MA </a:t>
            </a:r>
            <a:br>
              <a:rPr lang="en-US" dirty="0"/>
            </a:br>
            <a:r>
              <a:rPr lang="en-US" dirty="0"/>
              <a:t>and Other Health Plan Appeals</a:t>
            </a:r>
          </a:p>
        </p:txBody>
      </p:sp>
      <p:sp>
        <p:nvSpPr>
          <p:cNvPr id="29702" name="Rectangle 6"/>
          <p:cNvSpPr>
            <a:spLocks noGrp="1" noChangeArrowheads="1"/>
          </p:cNvSpPr>
          <p:nvPr>
            <p:ph idx="4294967295"/>
          </p:nvPr>
        </p:nvSpPr>
        <p:spPr>
          <a:xfrm>
            <a:off x="628650" y="1171575"/>
            <a:ext cx="5607258" cy="5005388"/>
          </a:xfrm>
        </p:spPr>
        <p:txBody>
          <a:bodyPr/>
          <a:lstStyle/>
          <a:p>
            <a:pPr marL="0" indent="0">
              <a:buNone/>
            </a:pPr>
            <a:r>
              <a:rPr lang="en-US" dirty="0"/>
              <a:t>You have the right to</a:t>
            </a:r>
          </a:p>
          <a:p>
            <a:pPr marL="228600" indent="-228600"/>
            <a:r>
              <a:rPr lang="en-US" sz="2800" dirty="0"/>
              <a:t>Access your case file</a:t>
            </a:r>
          </a:p>
          <a:p>
            <a:pPr marL="457200" lvl="1" indent="-228600"/>
            <a:r>
              <a:rPr lang="en-US" sz="2400" dirty="0"/>
              <a:t>Call or write your plan</a:t>
            </a:r>
          </a:p>
          <a:p>
            <a:pPr marL="457200" lvl="1" indent="-228600"/>
            <a:r>
              <a:rPr lang="en-US" sz="2400" dirty="0"/>
              <a:t>Plan may charge a reasonable fee for </a:t>
            </a:r>
          </a:p>
          <a:p>
            <a:pPr marL="685800" lvl="2" indent="-228600"/>
            <a:r>
              <a:rPr lang="en-US" sz="2000" dirty="0"/>
              <a:t>Copying </a:t>
            </a:r>
          </a:p>
          <a:p>
            <a:pPr marL="685800" lvl="2" indent="-228600"/>
            <a:r>
              <a:rPr lang="en-US" sz="2000" dirty="0"/>
              <a:t>Mailing</a:t>
            </a:r>
          </a:p>
          <a:p>
            <a:pPr marL="228600" indent="-228600"/>
            <a:r>
              <a:rPr lang="en-US" sz="2800" dirty="0"/>
              <a:t>Present evidence to support your case</a:t>
            </a:r>
          </a:p>
          <a:p>
            <a:pPr marL="228600" indent="-228600"/>
            <a:r>
              <a:rPr lang="en-US" sz="2800" dirty="0"/>
              <a:t>Ask for an expedited (fast) appeal when supported by a doctor</a:t>
            </a:r>
          </a:p>
        </p:txBody>
      </p:sp>
      <p:pic>
        <p:nvPicPr>
          <p:cNvPr id="2" name="Picture 1" title="image of video"/>
          <p:cNvPicPr>
            <a:picLocks noChangeAspect="1"/>
          </p:cNvPicPr>
          <p:nvPr/>
        </p:nvPicPr>
        <p:blipFill rotWithShape="1">
          <a:blip r:embed="rId4"/>
          <a:srcRect l="8784" t="24732" r="42358" b="31310"/>
          <a:stretch/>
        </p:blipFill>
        <p:spPr>
          <a:xfrm>
            <a:off x="6096806" y="2301068"/>
            <a:ext cx="3047194" cy="1541417"/>
          </a:xfrm>
          <a:prstGeom prst="rect">
            <a:avLst/>
          </a:prstGeom>
        </p:spPr>
      </p:pic>
      <p:sp>
        <p:nvSpPr>
          <p:cNvPr id="9" name="Rectangle 8" title="video link for appeals"/>
          <p:cNvSpPr/>
          <p:nvPr/>
        </p:nvSpPr>
        <p:spPr>
          <a:xfrm>
            <a:off x="6115050" y="3914925"/>
            <a:ext cx="3028950" cy="882986"/>
          </a:xfrm>
          <a:prstGeom prst="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p>
        </p:txBody>
      </p:sp>
      <p:sp>
        <p:nvSpPr>
          <p:cNvPr id="10" name="Rectangle 9"/>
          <p:cNvSpPr/>
          <p:nvPr/>
        </p:nvSpPr>
        <p:spPr>
          <a:xfrm>
            <a:off x="6115051" y="4119131"/>
            <a:ext cx="3028949" cy="584775"/>
          </a:xfrm>
          <a:prstGeom prst="rect">
            <a:avLst/>
          </a:prstGeom>
        </p:spPr>
        <p:txBody>
          <a:bodyPr wrap="square">
            <a:spAutoFit/>
          </a:bodyPr>
          <a:lstStyle/>
          <a:p>
            <a:r>
              <a:rPr lang="en-US" sz="1600" dirty="0">
                <a:hlinkClick r:id="rId5"/>
              </a:rPr>
              <a:t>Medicare Advantage Appeals Video</a:t>
            </a:r>
            <a:r>
              <a:rPr lang="en-US" sz="1600" dirty="0"/>
              <a:t> </a:t>
            </a:r>
          </a:p>
        </p:txBody>
      </p:sp>
      <p:sp>
        <p:nvSpPr>
          <p:cNvPr id="3" name="Date Placeholder 2"/>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117</a:t>
            </a:fld>
            <a:endParaRPr lang="en-US" dirty="0"/>
          </a:p>
        </p:txBody>
      </p:sp>
    </p:spTree>
    <p:custDataLst>
      <p:tags r:id="rId1"/>
    </p:custDataLst>
    <p:extLst>
      <p:ext uri="{BB962C8B-B14F-4D97-AF65-F5344CB8AC3E}">
        <p14:creationId xmlns:p14="http://schemas.microsoft.com/office/powerpoint/2010/main" val="210955816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Rectangle 5"/>
          <p:cNvSpPr>
            <a:spLocks noGrp="1" noChangeArrowheads="1"/>
          </p:cNvSpPr>
          <p:nvPr>
            <p:ph type="title"/>
          </p:nvPr>
        </p:nvSpPr>
        <p:spPr>
          <a:xfrm>
            <a:off x="239843" y="1"/>
            <a:ext cx="8694295" cy="1026694"/>
          </a:xfrm>
        </p:spPr>
        <p:txBody>
          <a:bodyPr>
            <a:normAutofit/>
          </a:bodyPr>
          <a:lstStyle/>
          <a:p>
            <a:r>
              <a:rPr lang="en-US" dirty="0"/>
              <a:t>Expedited (Fast) Appeals Process</a:t>
            </a:r>
            <a:r>
              <a:rPr lang="en-US" dirty="0">
                <a:latin typeface="Calibri" panose="020F0502020204030204" pitchFamily="34" charset="0"/>
              </a:rPr>
              <a:t>―</a:t>
            </a:r>
            <a:r>
              <a:rPr lang="en-US" dirty="0"/>
              <a:t>MA Plan</a:t>
            </a:r>
            <a:br>
              <a:rPr lang="en-US" dirty="0"/>
            </a:br>
            <a:r>
              <a:rPr lang="en-US" dirty="0"/>
              <a:t>or Other Medicare Health Plan</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pPr/>
              <a:t>118</a:t>
            </a:fld>
            <a:endParaRPr lang="en-US" dirty="0"/>
          </a:p>
        </p:txBody>
      </p:sp>
      <p:sp>
        <p:nvSpPr>
          <p:cNvPr id="29702" name="Rectangle 6"/>
          <p:cNvSpPr>
            <a:spLocks noGrp="1" noChangeArrowheads="1"/>
          </p:cNvSpPr>
          <p:nvPr>
            <p:ph idx="4294967295"/>
          </p:nvPr>
        </p:nvSpPr>
        <p:spPr>
          <a:xfrm>
            <a:off x="479685" y="1138238"/>
            <a:ext cx="8275378" cy="5218112"/>
          </a:xfrm>
        </p:spPr>
        <p:txBody>
          <a:bodyPr>
            <a:noAutofit/>
          </a:bodyPr>
          <a:lstStyle/>
          <a:p>
            <a:pPr marL="233363" indent="-233363"/>
            <a:r>
              <a:rPr lang="en-US" sz="2200" dirty="0"/>
              <a:t>You have the right to an expedited appeal if you think you’re being discharged too soon from your Medicare-covered inpatient hospital stay</a:t>
            </a:r>
          </a:p>
          <a:p>
            <a:pPr marL="233363" indent="-233363"/>
            <a:r>
              <a:rPr lang="en-US" sz="2200" dirty="0"/>
              <a:t>Within 2 days of your inpatient hospital admission, you should get the “An Important Message from Medicare about Your Rights” notice, which will include BFCC-QIO contact information and an explanation of your rights</a:t>
            </a:r>
          </a:p>
          <a:p>
            <a:pPr marL="233363" indent="-233363"/>
            <a:r>
              <a:rPr lang="en-US" sz="2200" dirty="0"/>
              <a:t>Contact your BFCC-QIO no later than the day you’re scheduled to be discharged from the hospital to ask for an expedited appeal</a:t>
            </a:r>
          </a:p>
          <a:p>
            <a:pPr marL="457200" lvl="1" indent="-223838"/>
            <a:r>
              <a:rPr lang="en-US" sz="2000" dirty="0"/>
              <a:t>You’ll get a “Detailed Notice of Discharge” by noon the day after the BFCC-QIO tells the hospital the decision</a:t>
            </a:r>
          </a:p>
          <a:p>
            <a:pPr marL="690563" lvl="2" indent="-233363"/>
            <a:r>
              <a:rPr lang="en-US" sz="1800" dirty="0"/>
              <a:t>If the BFCC-QIO decides you’re being discharged too soon, the plan will continue to cover your Medicare-covered hospital stay </a:t>
            </a:r>
          </a:p>
          <a:p>
            <a:pPr marL="690563" lvl="2" indent="-233363"/>
            <a:r>
              <a:rPr lang="en-US" sz="1800" dirty="0"/>
              <a:t>If the BFCC-QIO decides you’re ready to be discharged, you won’t have to pay the hospital charges until noon of the day after the BFCC-QIO decision</a:t>
            </a:r>
          </a:p>
        </p:txBody>
      </p:sp>
    </p:spTree>
    <p:custDataLst>
      <p:tags r:id="rId1"/>
    </p:custDataLst>
    <p:extLst>
      <p:ext uri="{BB962C8B-B14F-4D97-AF65-F5344CB8AC3E}">
        <p14:creationId xmlns:p14="http://schemas.microsoft.com/office/powerpoint/2010/main" val="1850961198"/>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931" y="1"/>
            <a:ext cx="9248931" cy="1026694"/>
          </a:xfrm>
        </p:spPr>
        <p:txBody>
          <a:bodyPr>
            <a:normAutofit/>
          </a:bodyPr>
          <a:lstStyle/>
          <a:p>
            <a:r>
              <a:rPr lang="en-US" sz="2800" dirty="0"/>
              <a:t>Expedited (Fast) Appeals Process—MA Plan or Other Medicare Health Plan (continued)</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119</a:t>
            </a:fld>
            <a:endParaRPr lang="en-US" dirty="0"/>
          </a:p>
        </p:txBody>
      </p:sp>
      <p:sp>
        <p:nvSpPr>
          <p:cNvPr id="3" name="Content Placeholder 2"/>
          <p:cNvSpPr>
            <a:spLocks noGrp="1"/>
          </p:cNvSpPr>
          <p:nvPr>
            <p:ph idx="4294967295"/>
          </p:nvPr>
        </p:nvSpPr>
        <p:spPr>
          <a:xfrm>
            <a:off x="824459" y="1277938"/>
            <a:ext cx="7986166" cy="5078412"/>
          </a:xfrm>
        </p:spPr>
        <p:txBody>
          <a:bodyPr>
            <a:normAutofit fontScale="85000" lnSpcReduction="10000"/>
          </a:bodyPr>
          <a:lstStyle/>
          <a:p>
            <a:pPr marL="233363" indent="-233363">
              <a:lnSpc>
                <a:spcPct val="120000"/>
              </a:lnSpc>
            </a:pPr>
            <a:r>
              <a:rPr lang="en-US" sz="2400" dirty="0"/>
              <a:t>You have the right to an expedited appeal if you think your Medicare-covered services from an SNF, an HHA, or a CORF are ending too soon</a:t>
            </a:r>
          </a:p>
          <a:p>
            <a:pPr marL="233363" indent="-233363">
              <a:lnSpc>
                <a:spcPct val="120000"/>
              </a:lnSpc>
            </a:pPr>
            <a:r>
              <a:rPr lang="en-US" sz="2400" dirty="0"/>
              <a:t>Your plan must deliver the “Notice of Medicare Non-Coverage” (NOMNC) at least 2 days before covered services end</a:t>
            </a:r>
            <a:endParaRPr lang="en-US" sz="2000" dirty="0"/>
          </a:p>
          <a:p>
            <a:pPr marL="233363" indent="-233363">
              <a:lnSpc>
                <a:spcPct val="120000"/>
              </a:lnSpc>
            </a:pPr>
            <a:r>
              <a:rPr lang="en-US" sz="2400" dirty="0"/>
              <a:t>Contact your BFCC-QIO no later than noon the day after you get the “NOMNC” to request an expedited appeal</a:t>
            </a:r>
          </a:p>
          <a:p>
            <a:pPr marL="233363" indent="-233363">
              <a:lnSpc>
                <a:spcPct val="120000"/>
              </a:lnSpc>
            </a:pPr>
            <a:r>
              <a:rPr lang="en-US" sz="2400" dirty="0"/>
              <a:t>Provider will give you a “Detailed Explanation of Non-Coverage” by the end of the day that it gets the notice from the BFCC-QIO</a:t>
            </a:r>
          </a:p>
          <a:p>
            <a:pPr marL="463550" lvl="1" indent="-231775">
              <a:lnSpc>
                <a:spcPct val="120000"/>
              </a:lnSpc>
            </a:pPr>
            <a:r>
              <a:rPr lang="en-US" sz="1900" dirty="0"/>
              <a:t>If the BFCC-QIO decides that your services are ending too soon, your plan will continue to cover your Medicare-covered SNF, HHA, or CORF services (except for applicable coinsurance or deductibles) </a:t>
            </a:r>
          </a:p>
          <a:p>
            <a:pPr marL="463550" lvl="1" indent="-231775">
              <a:lnSpc>
                <a:spcPct val="120000"/>
              </a:lnSpc>
            </a:pPr>
            <a:r>
              <a:rPr lang="en-US" sz="1900" dirty="0"/>
              <a:t>If the BFCC-QIO decides that your services should end, you won’t be responsible for paying for any SNF, HHA, or CORF services provided before the termination date on the “NOMNC” that identified the date of termination of services</a:t>
            </a:r>
          </a:p>
        </p:txBody>
      </p:sp>
    </p:spTree>
    <p:extLst>
      <p:ext uri="{BB962C8B-B14F-4D97-AF65-F5344CB8AC3E}">
        <p14:creationId xmlns:p14="http://schemas.microsoft.com/office/powerpoint/2010/main" val="952807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Autofit/>
          </a:bodyPr>
          <a:lstStyle/>
          <a:p>
            <a:r>
              <a:rPr lang="en-US" sz="3200" dirty="0"/>
              <a:t>How and When You Can Enroll in Medicare</a:t>
            </a:r>
          </a:p>
        </p:txBody>
      </p:sp>
      <p:pic>
        <p:nvPicPr>
          <p:cNvPr id="12" name="Picture 11" descr="   " title="Social Security Card"/>
          <p:cNvPicPr>
            <a:picLocks noChangeAspect="1"/>
          </p:cNvPicPr>
          <p:nvPr/>
        </p:nvPicPr>
        <p:blipFill>
          <a:blip r:embed="rId3" cstate="email">
            <a:extLst>
              <a:ext uri="{BEBA8EAE-BF5A-486C-A8C5-ECC9F3942E4B}">
                <a14:imgProps xmlns:a14="http://schemas.microsoft.com/office/drawing/2010/main">
                  <a14:imgLayer r:embed="rId4">
                    <a14:imgEffect>
                      <a14:saturation sat="133000"/>
                    </a14:imgEffect>
                  </a14:imgLayer>
                </a14:imgProps>
              </a:ext>
              <a:ext uri="{28A0092B-C50C-407E-A947-70E740481C1C}">
                <a14:useLocalDpi xmlns:a14="http://schemas.microsoft.com/office/drawing/2010/main"/>
              </a:ext>
            </a:extLst>
          </a:blip>
          <a:stretch>
            <a:fillRect/>
          </a:stretch>
        </p:blipFill>
        <p:spPr>
          <a:xfrm>
            <a:off x="773940" y="1682810"/>
            <a:ext cx="1762444" cy="1086841"/>
          </a:xfrm>
          <a:prstGeom prst="rect">
            <a:avLst/>
          </a:prstGeom>
        </p:spPr>
      </p:pic>
      <p:sp>
        <p:nvSpPr>
          <p:cNvPr id="10" name="Content Placeholder 1" descr="If you get&#10;Social Security Disability Insurance (SSDI)&#10;Social Security retirement benefits, or&#10;Railroad Retirement benefits (RRB)&#10;" title="Text box"/>
          <p:cNvSpPr txBox="1">
            <a:spLocks/>
          </p:cNvSpPr>
          <p:nvPr/>
        </p:nvSpPr>
        <p:spPr>
          <a:xfrm>
            <a:off x="311914" y="2961010"/>
            <a:ext cx="3506615" cy="2430797"/>
          </a:xfrm>
          <a:prstGeom prst="rect">
            <a:avLst/>
          </a:prstGeom>
        </p:spPr>
        <p:txBody>
          <a:bodyPr vert="horz" lIns="68580" tIns="34291" rIns="68580" bIns="34291" rtlCol="0">
            <a:noAutofit/>
          </a:bodyPr>
          <a:lstStyle>
            <a:lvl1pPr marL="342900" indent="-342900" algn="l" defTabSz="914400" rtl="0" eaLnBrk="1" latinLnBrk="0" hangingPunct="1">
              <a:spcBef>
                <a:spcPts val="600"/>
              </a:spcBef>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ts val="6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ts val="600"/>
              </a:spcBef>
              <a:buSzPct val="50000"/>
              <a:buFont typeface="Wingdings" pitchFamily="2" charset="2"/>
              <a:buChar char="q"/>
              <a:defRPr sz="2800" kern="1200">
                <a:solidFill>
                  <a:schemeClr val="tx1"/>
                </a:solidFill>
                <a:latin typeface="+mn-lt"/>
                <a:ea typeface="+mn-ea"/>
                <a:cs typeface="+mn-cs"/>
              </a:defRPr>
            </a:lvl3pPr>
            <a:lvl4pPr marL="1600200" indent="-228600" algn="l" defTabSz="914400" rtl="0" eaLnBrk="1" latinLnBrk="0" hangingPunct="1">
              <a:spcBef>
                <a:spcPts val="600"/>
              </a:spcBef>
              <a:buFont typeface="Wingdings" pitchFamily="2" charset="2"/>
              <a:buChar char="§"/>
              <a:defRPr sz="2800" kern="1200">
                <a:solidFill>
                  <a:schemeClr val="tx1"/>
                </a:solidFill>
                <a:latin typeface="+mn-lt"/>
                <a:ea typeface="+mn-ea"/>
                <a:cs typeface="+mn-cs"/>
              </a:defRPr>
            </a:lvl4pPr>
            <a:lvl5pPr marL="2057400" indent="-228600" algn="l" defTabSz="914400" rtl="0" eaLnBrk="1" latinLnBrk="0" hangingPunct="1">
              <a:spcBef>
                <a:spcPts val="600"/>
              </a:spcBef>
              <a:buFont typeface="Arial" pitchFamily="34" charset="0"/>
              <a:buChar char="•"/>
              <a:defRPr sz="2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0"/>
              </a:spcBef>
              <a:buNone/>
              <a:defRPr/>
            </a:pPr>
            <a:r>
              <a:rPr lang="en-US" sz="2400" dirty="0">
                <a:solidFill>
                  <a:prstClr val="black"/>
                </a:solidFill>
                <a:cs typeface="Arial" charset="0"/>
              </a:rPr>
              <a:t>If you get</a:t>
            </a:r>
          </a:p>
          <a:p>
            <a:pPr marL="342874" lvl="1" indent="-342874">
              <a:spcBef>
                <a:spcPts val="0"/>
              </a:spcBef>
              <a:buFont typeface="Wingdings" panose="05000000000000000000" pitchFamily="2" charset="2"/>
              <a:buChar char="§"/>
              <a:defRPr/>
            </a:pPr>
            <a:r>
              <a:rPr lang="en-US" sz="2100" dirty="0">
                <a:solidFill>
                  <a:prstClr val="black"/>
                </a:solidFill>
                <a:cs typeface="Arial" charset="0"/>
              </a:rPr>
              <a:t>Social Security Disability </a:t>
            </a:r>
            <a:r>
              <a:rPr lang="en-US" sz="2100" dirty="0">
                <a:cs typeface="Arial" charset="0"/>
              </a:rPr>
              <a:t>Insurance (SSDI)</a:t>
            </a:r>
          </a:p>
          <a:p>
            <a:pPr marL="342874" lvl="1" indent="-342874">
              <a:spcBef>
                <a:spcPts val="0"/>
              </a:spcBef>
              <a:buFont typeface="Wingdings" panose="05000000000000000000" pitchFamily="2" charset="2"/>
              <a:buChar char="§"/>
              <a:defRPr/>
            </a:pPr>
            <a:r>
              <a:rPr lang="en-US" sz="2100" dirty="0">
                <a:solidFill>
                  <a:prstClr val="black"/>
                </a:solidFill>
                <a:cs typeface="Arial" charset="0"/>
              </a:rPr>
              <a:t>Social Security retirement benefits, or</a:t>
            </a:r>
          </a:p>
          <a:p>
            <a:pPr marL="342874" lvl="1" indent="-342874">
              <a:spcBef>
                <a:spcPts val="0"/>
              </a:spcBef>
              <a:buFont typeface="Wingdings" panose="05000000000000000000" pitchFamily="2" charset="2"/>
              <a:buChar char="§"/>
              <a:defRPr/>
            </a:pPr>
            <a:r>
              <a:rPr lang="en-US" sz="2100" dirty="0">
                <a:solidFill>
                  <a:prstClr val="black"/>
                </a:solidFill>
                <a:cs typeface="Arial" charset="0"/>
              </a:rPr>
              <a:t>Railroad Retirement Board (RRB) </a:t>
            </a:r>
            <a:r>
              <a:rPr lang="en-US" sz="2100" dirty="0">
                <a:cs typeface="Arial" charset="0"/>
              </a:rPr>
              <a:t>benefits</a:t>
            </a:r>
          </a:p>
        </p:txBody>
      </p:sp>
      <p:sp>
        <p:nvSpPr>
          <p:cNvPr id="2" name="Content Placeholder 1" descr="Medicare enrollment rules and decisions vary depending on&#10;" title="Text box"/>
          <p:cNvSpPr>
            <a:spLocks noGrp="1"/>
          </p:cNvSpPr>
          <p:nvPr>
            <p:ph type="subTitle" idx="4294967295"/>
          </p:nvPr>
        </p:nvSpPr>
        <p:spPr>
          <a:xfrm>
            <a:off x="4207179" y="1712915"/>
            <a:ext cx="4560887" cy="1241425"/>
          </a:xfrm>
        </p:spPr>
        <p:txBody>
          <a:bodyPr>
            <a:normAutofit/>
          </a:bodyPr>
          <a:lstStyle/>
          <a:p>
            <a:pPr marL="42862" indent="0">
              <a:buNone/>
              <a:defRPr/>
            </a:pPr>
            <a:r>
              <a:rPr lang="en-US" dirty="0">
                <a:cs typeface="Arial" charset="0"/>
              </a:rPr>
              <a:t>Medicare enrollment rules and decisions vary depending on</a:t>
            </a:r>
          </a:p>
          <a:p>
            <a:pPr marL="559553" lvl="1" indent="-216679">
              <a:defRPr/>
            </a:pPr>
            <a:endParaRPr lang="en-US" dirty="0">
              <a:cs typeface="Arial" charset="0"/>
            </a:endParaRPr>
          </a:p>
          <a:p>
            <a:pPr marL="559553" lvl="1" indent="-216679">
              <a:defRPr/>
            </a:pPr>
            <a:endParaRPr lang="en-US" dirty="0">
              <a:cs typeface="Arial" charset="0"/>
            </a:endParaRPr>
          </a:p>
        </p:txBody>
      </p:sp>
      <p:grpSp>
        <p:nvGrpSpPr>
          <p:cNvPr id="5" name="Group 4" title="icon of 65 and arrow down to indicact under 65, and a birthday cake with 65 indicated your age affects how and whn you can enroll in Medicare"/>
          <p:cNvGrpSpPr/>
          <p:nvPr/>
        </p:nvGrpSpPr>
        <p:grpSpPr>
          <a:xfrm>
            <a:off x="4411277" y="2476328"/>
            <a:ext cx="2251091" cy="813936"/>
            <a:chOff x="4572000" y="1570444"/>
            <a:chExt cx="2251091" cy="813936"/>
          </a:xfrm>
        </p:grpSpPr>
        <p:pic>
          <p:nvPicPr>
            <p:cNvPr id="17" name="Picture 16" descr="under 65" title="65 with arrow underneath"/>
            <p:cNvPicPr>
              <a:picLocks noChangeAspect="1"/>
            </p:cNvPicPr>
            <p:nvPr/>
          </p:nvPicPr>
          <p:blipFill>
            <a:blip r:embed="rId5"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572000" y="1658980"/>
              <a:ext cx="401590" cy="636285"/>
            </a:xfrm>
            <a:prstGeom prst="rect">
              <a:avLst/>
            </a:prstGeom>
          </p:spPr>
        </p:pic>
        <p:pic>
          <p:nvPicPr>
            <p:cNvPr id="8" name="Picture 7" title="birthday cake graphic age 6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273750" y="1570444"/>
              <a:ext cx="549341" cy="692648"/>
            </a:xfrm>
            <a:prstGeom prst="rect">
              <a:avLst/>
            </a:prstGeom>
          </p:spPr>
        </p:pic>
        <p:sp>
          <p:nvSpPr>
            <p:cNvPr id="11" name="Content Placeholder 1" descr="Your age" title="Text box"/>
            <p:cNvSpPr txBox="1">
              <a:spLocks/>
            </p:cNvSpPr>
            <p:nvPr/>
          </p:nvSpPr>
          <p:spPr>
            <a:xfrm>
              <a:off x="5135641" y="1725872"/>
              <a:ext cx="1206851" cy="658508"/>
            </a:xfrm>
            <a:prstGeom prst="rect">
              <a:avLst/>
            </a:prstGeom>
            <a:noFill/>
          </p:spPr>
          <p:txBody>
            <a:bodyPr vert="horz" lIns="68580" tIns="34291" rIns="68580" bIns="34291" rtlCol="0">
              <a:normAutofit/>
            </a:bodyPr>
            <a:lstStyle>
              <a:lvl1pPr marL="342900" indent="-342900" algn="l" defTabSz="914400" rtl="0" eaLnBrk="1" latinLnBrk="0" hangingPunct="1">
                <a:spcBef>
                  <a:spcPts val="600"/>
                </a:spcBef>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ts val="6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ts val="600"/>
                </a:spcBef>
                <a:buSzPct val="50000"/>
                <a:buFont typeface="Wingdings" pitchFamily="2" charset="2"/>
                <a:buChar char="q"/>
                <a:defRPr sz="2800" kern="1200">
                  <a:solidFill>
                    <a:schemeClr val="tx1"/>
                  </a:solidFill>
                  <a:latin typeface="+mn-lt"/>
                  <a:ea typeface="+mn-ea"/>
                  <a:cs typeface="+mn-cs"/>
                </a:defRPr>
              </a:lvl3pPr>
              <a:lvl4pPr marL="1600200" indent="-228600" algn="l" defTabSz="914400" rtl="0" eaLnBrk="1" latinLnBrk="0" hangingPunct="1">
                <a:spcBef>
                  <a:spcPts val="600"/>
                </a:spcBef>
                <a:buFont typeface="Wingdings" pitchFamily="2" charset="2"/>
                <a:buChar char="§"/>
                <a:defRPr sz="2800" kern="1200">
                  <a:solidFill>
                    <a:schemeClr val="tx1"/>
                  </a:solidFill>
                  <a:latin typeface="+mn-lt"/>
                  <a:ea typeface="+mn-ea"/>
                  <a:cs typeface="+mn-cs"/>
                </a:defRPr>
              </a:lvl4pPr>
              <a:lvl5pPr marL="2057400" indent="-228600" algn="l" defTabSz="914400" rtl="0" eaLnBrk="1" latinLnBrk="0" hangingPunct="1">
                <a:spcBef>
                  <a:spcPts val="600"/>
                </a:spcBef>
                <a:buFont typeface="Arial" pitchFamily="34" charset="0"/>
                <a:buChar char="•"/>
                <a:defRPr sz="2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defRPr/>
              </a:pPr>
              <a:r>
                <a:rPr lang="en-US" sz="2100" dirty="0">
                  <a:solidFill>
                    <a:prstClr val="black"/>
                  </a:solidFill>
                  <a:cs typeface="Arial" charset="0"/>
                </a:rPr>
                <a:t>Your age</a:t>
              </a:r>
            </a:p>
            <a:p>
              <a:pPr marL="342874" lvl="1" indent="0" algn="ctr">
                <a:buNone/>
                <a:defRPr/>
              </a:pPr>
              <a:endParaRPr lang="en-US" sz="2100" dirty="0">
                <a:solidFill>
                  <a:prstClr val="black"/>
                </a:solidFill>
                <a:cs typeface="Arial" charset="0"/>
              </a:endParaRPr>
            </a:p>
          </p:txBody>
        </p:sp>
      </p:grpSp>
      <p:grpSp>
        <p:nvGrpSpPr>
          <p:cNvPr id="6" name="Group 5" title="Balloon graphis and graphic of man still workin to indicate that how and when you enroll in Medicare is affected by other employer coverage"/>
          <p:cNvGrpSpPr/>
          <p:nvPr/>
        </p:nvGrpSpPr>
        <p:grpSpPr>
          <a:xfrm>
            <a:off x="4207179" y="3290264"/>
            <a:ext cx="3949180" cy="1167673"/>
            <a:chOff x="4341791" y="2301413"/>
            <a:chExt cx="3949180" cy="1167673"/>
          </a:xfrm>
        </p:grpSpPr>
        <p:pic>
          <p:nvPicPr>
            <p:cNvPr id="16" name="Picture 15" title="Just retired balloon icon"/>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41791" y="2326086"/>
              <a:ext cx="765810" cy="1143000"/>
            </a:xfrm>
            <a:prstGeom prst="rect">
              <a:avLst/>
            </a:prstGeom>
          </p:spPr>
        </p:pic>
        <p:pic>
          <p:nvPicPr>
            <p:cNvPr id="13" name="Picture 12" title="Man with sign &quot;still working&quot; graphic"/>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630339" y="2301413"/>
              <a:ext cx="660632" cy="774052"/>
            </a:xfrm>
            <a:prstGeom prst="rect">
              <a:avLst/>
            </a:prstGeom>
          </p:spPr>
        </p:pic>
        <p:sp>
          <p:nvSpPr>
            <p:cNvPr id="9" name="Content Placeholder 1" descr="Your other coverage, like from an employer&#10;" title="Text box"/>
            <p:cNvSpPr txBox="1">
              <a:spLocks/>
            </p:cNvSpPr>
            <p:nvPr/>
          </p:nvSpPr>
          <p:spPr>
            <a:xfrm>
              <a:off x="5016040" y="2350127"/>
              <a:ext cx="2804673" cy="676624"/>
            </a:xfrm>
            <a:prstGeom prst="rect">
              <a:avLst/>
            </a:prstGeom>
          </p:spPr>
          <p:txBody>
            <a:bodyPr vert="horz" lIns="68580" tIns="34291" rIns="68580" bIns="34291" rtlCol="0">
              <a:noAutofit/>
            </a:bodyPr>
            <a:lstStyle>
              <a:lvl1pPr marL="342900" indent="-342900" algn="l" defTabSz="914400" rtl="0" eaLnBrk="1" latinLnBrk="0" hangingPunct="1">
                <a:spcBef>
                  <a:spcPts val="600"/>
                </a:spcBef>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ts val="6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ts val="600"/>
                </a:spcBef>
                <a:buSzPct val="50000"/>
                <a:buFont typeface="Wingdings" pitchFamily="2" charset="2"/>
                <a:buChar char="q"/>
                <a:defRPr sz="2800" kern="1200">
                  <a:solidFill>
                    <a:schemeClr val="tx1"/>
                  </a:solidFill>
                  <a:latin typeface="+mn-lt"/>
                  <a:ea typeface="+mn-ea"/>
                  <a:cs typeface="+mn-cs"/>
                </a:defRPr>
              </a:lvl3pPr>
              <a:lvl4pPr marL="1600200" indent="-228600" algn="l" defTabSz="914400" rtl="0" eaLnBrk="1" latinLnBrk="0" hangingPunct="1">
                <a:spcBef>
                  <a:spcPts val="600"/>
                </a:spcBef>
                <a:buFont typeface="Wingdings" pitchFamily="2" charset="2"/>
                <a:buChar char="§"/>
                <a:defRPr sz="2800" kern="1200">
                  <a:solidFill>
                    <a:schemeClr val="tx1"/>
                  </a:solidFill>
                  <a:latin typeface="+mn-lt"/>
                  <a:ea typeface="+mn-ea"/>
                  <a:cs typeface="+mn-cs"/>
                </a:defRPr>
              </a:lvl4pPr>
              <a:lvl5pPr marL="2057400" indent="-228600" algn="l" defTabSz="914400" rtl="0" eaLnBrk="1" latinLnBrk="0" hangingPunct="1">
                <a:spcBef>
                  <a:spcPts val="600"/>
                </a:spcBef>
                <a:buFont typeface="Arial" pitchFamily="34" charset="0"/>
                <a:buChar char="•"/>
                <a:defRPr sz="2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9767" lvl="1" indent="0">
                <a:buNone/>
                <a:defRPr/>
              </a:pPr>
              <a:r>
                <a:rPr lang="en-US" sz="2100" dirty="0">
                  <a:solidFill>
                    <a:prstClr val="black"/>
                  </a:solidFill>
                  <a:cs typeface="Arial" charset="0"/>
                </a:rPr>
                <a:t>Your other coverage, like from an employer</a:t>
              </a:r>
            </a:p>
          </p:txBody>
        </p:sp>
      </p:grpSp>
      <p:grpSp>
        <p:nvGrpSpPr>
          <p:cNvPr id="14" name="Group 13" title="screen shot of ESRD publication"/>
          <p:cNvGrpSpPr/>
          <p:nvPr/>
        </p:nvGrpSpPr>
        <p:grpSpPr>
          <a:xfrm>
            <a:off x="4207179" y="4364561"/>
            <a:ext cx="4216189" cy="900424"/>
            <a:chOff x="4410460" y="3373255"/>
            <a:chExt cx="4104889" cy="900424"/>
          </a:xfrm>
        </p:grpSpPr>
        <p:pic>
          <p:nvPicPr>
            <p:cNvPr id="4" name="Picture 3" title="screen shot of ESRD booklet"/>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410460" y="3373255"/>
              <a:ext cx="725181" cy="900424"/>
            </a:xfrm>
            <a:prstGeom prst="rect">
              <a:avLst/>
            </a:prstGeom>
          </p:spPr>
        </p:pic>
        <p:sp>
          <p:nvSpPr>
            <p:cNvPr id="7" name="TextBox 6"/>
            <p:cNvSpPr txBox="1"/>
            <p:nvPr/>
          </p:nvSpPr>
          <p:spPr>
            <a:xfrm>
              <a:off x="5107600" y="3421970"/>
              <a:ext cx="3407749" cy="738664"/>
            </a:xfrm>
            <a:prstGeom prst="rect">
              <a:avLst/>
            </a:prstGeom>
            <a:noFill/>
          </p:spPr>
          <p:txBody>
            <a:bodyPr wrap="square" rtlCol="0">
              <a:spAutoFit/>
            </a:bodyPr>
            <a:lstStyle/>
            <a:p>
              <a:pPr defTabSz="914377"/>
              <a:r>
                <a:rPr lang="en-US" sz="2100" dirty="0">
                  <a:solidFill>
                    <a:prstClr val="black"/>
                  </a:solidFill>
                </a:rPr>
                <a:t>If you have End-Stage Renal Disease</a:t>
              </a:r>
              <a:r>
                <a:rPr lang="en-US" sz="2100" dirty="0">
                  <a:solidFill>
                    <a:srgbClr val="FF0000"/>
                  </a:solidFill>
                </a:rPr>
                <a:t> </a:t>
              </a:r>
              <a:r>
                <a:rPr lang="en-US" sz="2100" dirty="0"/>
                <a:t>(ESRD)</a:t>
              </a:r>
            </a:p>
          </p:txBody>
        </p:sp>
      </p:grpSp>
      <p:sp>
        <p:nvSpPr>
          <p:cNvPr id="3" name="Date Placeholder 2"/>
          <p:cNvSpPr>
            <a:spLocks noGrp="1"/>
          </p:cNvSpPr>
          <p:nvPr>
            <p:ph type="dt" sz="half" idx="10"/>
          </p:nvPr>
        </p:nvSpPr>
        <p:spPr/>
        <p:txBody>
          <a:bodyPr/>
          <a:lstStyle/>
          <a:p>
            <a:r>
              <a:rPr lang="en-US" dirty="0"/>
              <a:t>June 2019</a:t>
            </a:r>
          </a:p>
        </p:txBody>
      </p:sp>
      <p:sp>
        <p:nvSpPr>
          <p:cNvPr id="20" name="Footer Placeholder 19"/>
          <p:cNvSpPr>
            <a:spLocks noGrp="1"/>
          </p:cNvSpPr>
          <p:nvPr>
            <p:ph type="ftr" sz="quarter" idx="11"/>
          </p:nvPr>
        </p:nvSpPr>
        <p:spPr/>
        <p:txBody>
          <a:bodyPr/>
          <a:lstStyle/>
          <a:p>
            <a:r>
              <a:rPr lang="en-US" dirty="0"/>
              <a:t>Understanding Medicare</a:t>
            </a:r>
          </a:p>
        </p:txBody>
      </p:sp>
      <p:sp>
        <p:nvSpPr>
          <p:cNvPr id="21" name="Slide Number Placeholder 20"/>
          <p:cNvSpPr>
            <a:spLocks noGrp="1"/>
          </p:cNvSpPr>
          <p:nvPr>
            <p:ph type="sldNum" sz="quarter" idx="12"/>
          </p:nvPr>
        </p:nvSpPr>
        <p:spPr/>
        <p:txBody>
          <a:bodyPr/>
          <a:lstStyle/>
          <a:p>
            <a:fld id="{F62912B7-67D0-4C7F-B2EE-F336CB0BE48F}" type="slidenum">
              <a:rPr lang="en-US" smtClean="0"/>
              <a:pPr/>
              <a:t>12</a:t>
            </a:fld>
            <a:endParaRPr lang="en-US" dirty="0"/>
          </a:p>
        </p:txBody>
      </p:sp>
    </p:spTree>
    <p:extLst>
      <p:ext uri="{BB962C8B-B14F-4D97-AF65-F5344CB8AC3E}">
        <p14:creationId xmlns:p14="http://schemas.microsoft.com/office/powerpoint/2010/main" val="51547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2"/>
          <p:cNvSpPr>
            <a:spLocks noGrp="1" noChangeArrowheads="1"/>
          </p:cNvSpPr>
          <p:nvPr>
            <p:ph type="title"/>
          </p:nvPr>
        </p:nvSpPr>
        <p:spPr/>
        <p:txBody>
          <a:bodyPr/>
          <a:lstStyle/>
          <a:p>
            <a:r>
              <a:rPr lang="en-US" dirty="0"/>
              <a:t>Part C (Medicare Advantage) Appeals Process</a:t>
            </a:r>
          </a:p>
        </p:txBody>
      </p:sp>
      <p:grpSp>
        <p:nvGrpSpPr>
          <p:cNvPr id="8" name="Group 7" title="titles"/>
          <p:cNvGrpSpPr/>
          <p:nvPr/>
        </p:nvGrpSpPr>
        <p:grpSpPr>
          <a:xfrm>
            <a:off x="1736307" y="1326516"/>
            <a:ext cx="1031733" cy="5394960"/>
            <a:chOff x="1736307" y="1326516"/>
            <a:chExt cx="1031733" cy="5394960"/>
          </a:xfrm>
        </p:grpSpPr>
        <p:pic>
          <p:nvPicPr>
            <p:cNvPr id="3" name="Picture 2" title="Titles"/>
            <p:cNvPicPr>
              <a:picLocks noChangeAspect="1"/>
            </p:cNvPicPr>
            <p:nvPr/>
          </p:nvPicPr>
          <p:blipFill rotWithShape="1">
            <a:blip r:embed="rId3"/>
            <a:srcRect l="16279" t="1575" b="1648"/>
            <a:stretch/>
          </p:blipFill>
          <p:spPr>
            <a:xfrm>
              <a:off x="1918969" y="1326516"/>
              <a:ext cx="690648" cy="5394960"/>
            </a:xfrm>
            <a:prstGeom prst="rect">
              <a:avLst/>
            </a:prstGeom>
          </p:spPr>
        </p:pic>
        <p:sp>
          <p:nvSpPr>
            <p:cNvPr id="13" name="Rectangle 12"/>
            <p:cNvSpPr/>
            <p:nvPr/>
          </p:nvSpPr>
          <p:spPr>
            <a:xfrm>
              <a:off x="1839433" y="1871330"/>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834977" y="2715939"/>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1757443" y="3691536"/>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1736307" y="4702416"/>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785843" y="5553807"/>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 name="Picture 1" title="Image of Part C appeals "/>
          <p:cNvPicPr>
            <a:picLocks noChangeAspect="1"/>
          </p:cNvPicPr>
          <p:nvPr/>
        </p:nvPicPr>
        <p:blipFill rotWithShape="1">
          <a:blip r:embed="rId4"/>
          <a:srcRect t="6760"/>
          <a:stretch/>
        </p:blipFill>
        <p:spPr>
          <a:xfrm>
            <a:off x="2819283" y="1119521"/>
            <a:ext cx="3505433" cy="5303520"/>
          </a:xfrm>
          <a:prstGeom prst="rect">
            <a:avLst/>
          </a:prstGeom>
        </p:spPr>
      </p:pic>
      <p:sp>
        <p:nvSpPr>
          <p:cNvPr id="16" name="TextBox 15"/>
          <p:cNvSpPr txBox="1"/>
          <p:nvPr/>
        </p:nvSpPr>
        <p:spPr>
          <a:xfrm>
            <a:off x="6423788" y="1215945"/>
            <a:ext cx="2491611" cy="5247590"/>
          </a:xfrm>
          <a:prstGeom prst="rect">
            <a:avLst/>
          </a:prstGeom>
          <a:noFill/>
          <a:ln>
            <a:solidFill>
              <a:srgbClr val="084A9C"/>
            </a:solidFill>
          </a:ln>
        </p:spPr>
        <p:txBody>
          <a:bodyPr wrap="square" rtlCol="0">
            <a:spAutoFit/>
          </a:bodyPr>
          <a:lstStyle/>
          <a:p>
            <a:pPr>
              <a:spcBef>
                <a:spcPts val="600"/>
              </a:spcBef>
            </a:pPr>
            <a:r>
              <a:rPr lang="en-US" sz="1600" b="1" dirty="0"/>
              <a:t>Chart Footnotes</a:t>
            </a:r>
          </a:p>
          <a:p>
            <a:pPr>
              <a:spcBef>
                <a:spcPts val="600"/>
              </a:spcBef>
            </a:pPr>
            <a:r>
              <a:rPr lang="en-US" sz="1600" b="1" dirty="0"/>
              <a:t>1: </a:t>
            </a:r>
            <a:r>
              <a:rPr lang="en-US" sz="1600" dirty="0"/>
              <a:t>Plans must process 95% of all clean claims from out-of-network providers within 30 days. All other claims must be processed within 60 days.</a:t>
            </a:r>
          </a:p>
          <a:p>
            <a:pPr>
              <a:spcBef>
                <a:spcPts val="600"/>
              </a:spcBef>
            </a:pPr>
            <a:r>
              <a:rPr lang="en-US" sz="1600" b="1" dirty="0"/>
              <a:t>2: </a:t>
            </a:r>
            <a:r>
              <a:rPr lang="en-US" sz="1600" dirty="0"/>
              <a:t>The AIC requirement for all appeals at the Office of Medicare Hearings and Appeals (OMHA) and Federal District Court is adjusted annually in accordance with the medical care component of the Consumer Price Index. The chart reflects the CY 2019 AIC amounts. </a:t>
            </a:r>
          </a:p>
          <a:p>
            <a:pPr>
              <a:spcBef>
                <a:spcPts val="600"/>
              </a:spcBef>
            </a:pPr>
            <a:r>
              <a:rPr lang="en-US" sz="1600" b="1" dirty="0"/>
              <a:t>4: </a:t>
            </a:r>
            <a:r>
              <a:rPr lang="en-US" sz="1600" dirty="0"/>
              <a:t>Payment requests cannot be expedited.</a:t>
            </a:r>
            <a:endParaRPr lang="en-US" sz="1600" b="1" dirty="0"/>
          </a:p>
        </p:txBody>
      </p:sp>
      <p:sp>
        <p:nvSpPr>
          <p:cNvPr id="17" name="TextBox 16"/>
          <p:cNvSpPr txBox="1"/>
          <p:nvPr/>
        </p:nvSpPr>
        <p:spPr>
          <a:xfrm>
            <a:off x="96965" y="2213708"/>
            <a:ext cx="1696016" cy="1323439"/>
          </a:xfrm>
          <a:prstGeom prst="rect">
            <a:avLst/>
          </a:prstGeom>
          <a:noFill/>
          <a:ln>
            <a:solidFill>
              <a:srgbClr val="084A9C"/>
            </a:solidFill>
          </a:ln>
        </p:spPr>
        <p:txBody>
          <a:bodyPr wrap="square" rtlCol="0">
            <a:spAutoFit/>
          </a:bodyPr>
          <a:lstStyle/>
          <a:p>
            <a:pPr marL="171450" indent="-171450">
              <a:buFont typeface="Arial" panose="020B0604020202020204" pitchFamily="34" charset="0"/>
              <a:buChar char="•"/>
            </a:pPr>
            <a:r>
              <a:rPr lang="en-US" sz="1600" b="1" dirty="0"/>
              <a:t>AIC </a:t>
            </a:r>
            <a:r>
              <a:rPr lang="en-US" sz="1600" dirty="0"/>
              <a:t>= Amount in Controversy </a:t>
            </a:r>
          </a:p>
          <a:p>
            <a:pPr marL="171450" indent="-171450">
              <a:buFont typeface="Arial" panose="020B0604020202020204" pitchFamily="34" charset="0"/>
              <a:buChar char="•"/>
            </a:pPr>
            <a:r>
              <a:rPr lang="en-US" sz="1600" b="1" dirty="0"/>
              <a:t>IRE </a:t>
            </a:r>
            <a:r>
              <a:rPr lang="en-US" sz="1600" dirty="0"/>
              <a:t>= Independent Review Entity</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78C0CC3C-85F1-4D86-9B70-8D9F8B17F046}" type="slidenum">
              <a:rPr lang="en-US" smtClean="0"/>
              <a:pPr/>
              <a:t>120</a:t>
            </a:fld>
            <a:endParaRPr lang="en-US" dirty="0"/>
          </a:p>
        </p:txBody>
      </p:sp>
    </p:spTree>
    <p:extLst>
      <p:ext uri="{BB962C8B-B14F-4D97-AF65-F5344CB8AC3E}">
        <p14:creationId xmlns:p14="http://schemas.microsoft.com/office/powerpoint/2010/main" val="374349790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6"/>
          <p:cNvSpPr>
            <a:spLocks noGrp="1" noChangeArrowheads="1"/>
          </p:cNvSpPr>
          <p:nvPr>
            <p:ph type="title"/>
          </p:nvPr>
        </p:nvSpPr>
        <p:spPr/>
        <p:txBody>
          <a:bodyPr/>
          <a:lstStyle/>
          <a:p>
            <a:r>
              <a:rPr lang="en-US" sz="3200" dirty="0"/>
              <a:t>Request a Part D Coverage Determination</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121</a:t>
            </a:fld>
            <a:endParaRPr lang="en-US" dirty="0"/>
          </a:p>
        </p:txBody>
      </p:sp>
      <p:sp>
        <p:nvSpPr>
          <p:cNvPr id="33798" name="Rectangle 7"/>
          <p:cNvSpPr>
            <a:spLocks noGrp="1" noChangeArrowheads="1"/>
          </p:cNvSpPr>
          <p:nvPr>
            <p:ph idx="4294967295"/>
          </p:nvPr>
        </p:nvSpPr>
        <p:spPr>
          <a:xfrm>
            <a:off x="628651" y="1196975"/>
            <a:ext cx="8140595" cy="4899025"/>
          </a:xfrm>
        </p:spPr>
        <p:txBody>
          <a:bodyPr>
            <a:normAutofit fontScale="92500"/>
          </a:bodyPr>
          <a:lstStyle/>
          <a:p>
            <a:pPr marL="0" indent="0">
              <a:buNone/>
            </a:pPr>
            <a:r>
              <a:rPr lang="en-US" b="1" dirty="0"/>
              <a:t>A coverage determination is the initial decision made by a plan</a:t>
            </a:r>
          </a:p>
          <a:p>
            <a:pPr marL="339725" indent="-339725"/>
            <a:r>
              <a:rPr lang="en-US" sz="2800" dirty="0"/>
              <a:t>Which benefits you’re entitled to get</a:t>
            </a:r>
          </a:p>
          <a:p>
            <a:pPr marL="339725" indent="-339725"/>
            <a:r>
              <a:rPr lang="en-US" sz="2800" dirty="0"/>
              <a:t>How much you have to pay for a benefit</a:t>
            </a:r>
          </a:p>
          <a:p>
            <a:pPr marL="339725" indent="-339725"/>
            <a:r>
              <a:rPr lang="en-US" sz="2800" dirty="0"/>
              <a:t>You, your prescriber, or your appointed representative can request it </a:t>
            </a:r>
          </a:p>
          <a:p>
            <a:pPr marL="0" indent="0">
              <a:buNone/>
            </a:pPr>
            <a:r>
              <a:rPr lang="en-US" b="1" dirty="0"/>
              <a:t>Time frames for coverage determination requests</a:t>
            </a:r>
          </a:p>
          <a:p>
            <a:pPr marL="57150" indent="-228600"/>
            <a:r>
              <a:rPr lang="en-US" sz="2800" dirty="0"/>
              <a:t>Standard (decision within 72 hours)   </a:t>
            </a:r>
          </a:p>
          <a:p>
            <a:pPr marL="57150" indent="-228600"/>
            <a:r>
              <a:rPr lang="en-US" sz="2800" dirty="0"/>
              <a:t>Expedited (decision within 24 hours) </a:t>
            </a:r>
          </a:p>
          <a:p>
            <a:pPr marL="401637" lvl="1" indent="-228600"/>
            <a:r>
              <a:rPr lang="en-US" sz="2400" dirty="0"/>
              <a:t>If life or health may be seriously jeopardized</a:t>
            </a:r>
          </a:p>
        </p:txBody>
      </p:sp>
    </p:spTree>
    <p:custDataLst>
      <p:tags r:id="rId1"/>
    </p:custDataLst>
    <p:extLst>
      <p:ext uri="{BB962C8B-B14F-4D97-AF65-F5344CB8AC3E}">
        <p14:creationId xmlns:p14="http://schemas.microsoft.com/office/powerpoint/2010/main" val="224878679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6"/>
          <p:cNvSpPr>
            <a:spLocks noGrp="1" noChangeArrowheads="1"/>
          </p:cNvSpPr>
          <p:nvPr>
            <p:ph type="title"/>
          </p:nvPr>
        </p:nvSpPr>
        <p:spPr/>
        <p:txBody>
          <a:bodyPr/>
          <a:lstStyle/>
          <a:p>
            <a:r>
              <a:rPr lang="en-US" sz="3200" dirty="0"/>
              <a:t>Coverage and Formulary Exceptions </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122</a:t>
            </a:fld>
            <a:endParaRPr lang="en-US" dirty="0"/>
          </a:p>
        </p:txBody>
      </p:sp>
      <p:sp>
        <p:nvSpPr>
          <p:cNvPr id="34822" name="Rectangle 7"/>
          <p:cNvSpPr>
            <a:spLocks noGrp="1" noChangeArrowheads="1"/>
          </p:cNvSpPr>
          <p:nvPr>
            <p:ph idx="4294967295"/>
          </p:nvPr>
        </p:nvSpPr>
        <p:spPr>
          <a:xfrm>
            <a:off x="628650" y="1277938"/>
            <a:ext cx="7485336" cy="4811712"/>
          </a:xfrm>
        </p:spPr>
        <p:txBody>
          <a:bodyPr>
            <a:normAutofit/>
          </a:bodyPr>
          <a:lstStyle/>
          <a:p>
            <a:pPr marL="0" indent="0">
              <a:buNone/>
            </a:pPr>
            <a:r>
              <a:rPr lang="en-US" sz="2800" b="1" dirty="0"/>
              <a:t>Plan must grant a formulary “exception” (type of coverage determination) if</a:t>
            </a:r>
          </a:p>
          <a:p>
            <a:pPr marL="284163" indent="-284163"/>
            <a:r>
              <a:rPr lang="en-US" sz="2400" dirty="0"/>
              <a:t>All formulary alternatives aren’t as effective and/or</a:t>
            </a:r>
          </a:p>
          <a:p>
            <a:pPr marL="284163" indent="-284163"/>
            <a:r>
              <a:rPr lang="en-US" sz="2400" dirty="0"/>
              <a:t>Drug would have adverse effects</a:t>
            </a:r>
          </a:p>
          <a:p>
            <a:pPr marL="0" indent="0">
              <a:buNone/>
            </a:pPr>
            <a:r>
              <a:rPr lang="en-US" sz="2800" b="1" dirty="0"/>
              <a:t>Plan must grant an exception to a coverage rule if</a:t>
            </a:r>
          </a:p>
          <a:p>
            <a:pPr marL="284163" indent="-284163"/>
            <a:r>
              <a:rPr lang="en-US" sz="2400" dirty="0"/>
              <a:t>Coverage rule has been, or is likely to be, ineffective in treating the enrollee’s condition, or </a:t>
            </a:r>
          </a:p>
          <a:p>
            <a:pPr marL="284163" indent="-284163"/>
            <a:r>
              <a:rPr lang="en-US" sz="2400" dirty="0"/>
              <a:t>It has caused, or is likely to cause, harm to the enrollee</a:t>
            </a:r>
          </a:p>
        </p:txBody>
      </p:sp>
    </p:spTree>
    <p:custDataLst>
      <p:tags r:id="rId1"/>
    </p:custDataLst>
    <p:extLst>
      <p:ext uri="{BB962C8B-B14F-4D97-AF65-F5344CB8AC3E}">
        <p14:creationId xmlns:p14="http://schemas.microsoft.com/office/powerpoint/2010/main" val="125448679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p:txBody>
          <a:bodyPr/>
          <a:lstStyle/>
          <a:p>
            <a:r>
              <a:rPr lang="en-US" sz="3200" dirty="0"/>
              <a:t>Requesting Part D Appeals</a:t>
            </a:r>
          </a:p>
        </p:txBody>
      </p:sp>
      <p:sp>
        <p:nvSpPr>
          <p:cNvPr id="744451" name="Rectangle 3"/>
          <p:cNvSpPr>
            <a:spLocks noGrp="1" noChangeArrowheads="1"/>
          </p:cNvSpPr>
          <p:nvPr>
            <p:ph idx="4294967295"/>
          </p:nvPr>
        </p:nvSpPr>
        <p:spPr>
          <a:xfrm>
            <a:off x="438068" y="1196976"/>
            <a:ext cx="5505450" cy="5341937"/>
          </a:xfrm>
        </p:spPr>
        <p:txBody>
          <a:bodyPr>
            <a:normAutofit fontScale="92500" lnSpcReduction="20000"/>
          </a:bodyPr>
          <a:lstStyle/>
          <a:p>
            <a:pPr marL="284163" indent="-284163">
              <a:lnSpc>
                <a:spcPct val="110000"/>
              </a:lnSpc>
            </a:pPr>
            <a:r>
              <a:rPr lang="en-US" sz="3000" dirty="0"/>
              <a:t>If your coverage determination or exception is denied, you can appeal the plan’s decision</a:t>
            </a:r>
          </a:p>
          <a:p>
            <a:pPr marL="284163" indent="-284163">
              <a:lnSpc>
                <a:spcPct val="110000"/>
              </a:lnSpc>
            </a:pPr>
            <a:r>
              <a:rPr lang="en-US" sz="3000" dirty="0"/>
              <a:t>In general, you must make your appeal requests in writing</a:t>
            </a:r>
          </a:p>
          <a:p>
            <a:pPr marL="457200" lvl="1" indent="-173038">
              <a:lnSpc>
                <a:spcPct val="110000"/>
              </a:lnSpc>
            </a:pPr>
            <a:r>
              <a:rPr lang="en-US" sz="2600" dirty="0"/>
              <a:t>Limited time frame to file an appeal request (within 60 days or later with good cause)</a:t>
            </a:r>
          </a:p>
          <a:p>
            <a:pPr marL="457200" lvl="1" indent="-173038">
              <a:lnSpc>
                <a:spcPct val="110000"/>
              </a:lnSpc>
            </a:pPr>
            <a:r>
              <a:rPr lang="en-US" sz="2600" dirty="0"/>
              <a:t>Plans must accept verbal expedited (fast) requests</a:t>
            </a:r>
          </a:p>
          <a:p>
            <a:pPr marL="284163" indent="-284163">
              <a:lnSpc>
                <a:spcPct val="110000"/>
              </a:lnSpc>
            </a:pPr>
            <a:r>
              <a:rPr lang="en-US" sz="3000" dirty="0"/>
              <a:t>An appeal can be requested by</a:t>
            </a:r>
          </a:p>
          <a:p>
            <a:pPr marL="457200" lvl="1" indent="-173038">
              <a:lnSpc>
                <a:spcPct val="110000"/>
              </a:lnSpc>
            </a:pPr>
            <a:r>
              <a:rPr lang="en-US" sz="2600" dirty="0"/>
              <a:t>You or your appointed representative</a:t>
            </a:r>
          </a:p>
          <a:p>
            <a:pPr marL="457200" lvl="1" indent="-173038">
              <a:lnSpc>
                <a:spcPct val="110000"/>
              </a:lnSpc>
            </a:pPr>
            <a:r>
              <a:rPr lang="en-US" sz="2600" dirty="0"/>
              <a:t>Your doctor or other prescriber</a:t>
            </a:r>
          </a:p>
        </p:txBody>
      </p:sp>
      <p:pic>
        <p:nvPicPr>
          <p:cNvPr id="2" name="Picture 1" title="image of video"/>
          <p:cNvPicPr>
            <a:picLocks noChangeAspect="1"/>
          </p:cNvPicPr>
          <p:nvPr/>
        </p:nvPicPr>
        <p:blipFill rotWithShape="1">
          <a:blip r:embed="rId3"/>
          <a:srcRect l="8167" t="25395" r="41333" b="24803"/>
          <a:stretch/>
        </p:blipFill>
        <p:spPr>
          <a:xfrm>
            <a:off x="5766076" y="2084236"/>
            <a:ext cx="3377924" cy="1872909"/>
          </a:xfrm>
          <a:prstGeom prst="rect">
            <a:avLst/>
          </a:prstGeom>
        </p:spPr>
      </p:pic>
      <p:sp>
        <p:nvSpPr>
          <p:cNvPr id="9" name="Rectangle 8" title="video link"/>
          <p:cNvSpPr/>
          <p:nvPr/>
        </p:nvSpPr>
        <p:spPr>
          <a:xfrm>
            <a:off x="5797688" y="3972131"/>
            <a:ext cx="3298293" cy="872274"/>
          </a:xfrm>
          <a:prstGeom prst="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p>
        </p:txBody>
      </p:sp>
      <p:sp>
        <p:nvSpPr>
          <p:cNvPr id="10" name="Rectangle 9"/>
          <p:cNvSpPr/>
          <p:nvPr/>
        </p:nvSpPr>
        <p:spPr>
          <a:xfrm>
            <a:off x="5996715" y="4031077"/>
            <a:ext cx="2924019" cy="646331"/>
          </a:xfrm>
          <a:prstGeom prst="rect">
            <a:avLst/>
          </a:prstGeom>
        </p:spPr>
        <p:txBody>
          <a:bodyPr wrap="square">
            <a:spAutoFit/>
          </a:bodyPr>
          <a:lstStyle/>
          <a:p>
            <a:r>
              <a:rPr lang="en-US" dirty="0">
                <a:hlinkClick r:id="rId4"/>
              </a:rPr>
              <a:t>Medicare Prescription Drug Coverage Appeal Video</a:t>
            </a:r>
            <a:r>
              <a:rPr lang="en-US" dirty="0"/>
              <a:t> </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123</a:t>
            </a:fld>
            <a:endParaRPr lang="en-US" dirty="0"/>
          </a:p>
        </p:txBody>
      </p:sp>
    </p:spTree>
    <p:extLst>
      <p:ext uri="{BB962C8B-B14F-4D97-AF65-F5344CB8AC3E}">
        <p14:creationId xmlns:p14="http://schemas.microsoft.com/office/powerpoint/2010/main" val="333214215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z="3200" dirty="0"/>
              <a:t>Part D (Drug) Appeal Process</a:t>
            </a:r>
          </a:p>
        </p:txBody>
      </p:sp>
      <p:grpSp>
        <p:nvGrpSpPr>
          <p:cNvPr id="5" name="Group 4" title="Titles"/>
          <p:cNvGrpSpPr>
            <a:grpSpLocks noChangeAspect="1"/>
          </p:cNvGrpSpPr>
          <p:nvPr/>
        </p:nvGrpSpPr>
        <p:grpSpPr>
          <a:xfrm>
            <a:off x="1810461" y="1600995"/>
            <a:ext cx="957579" cy="5029200"/>
            <a:chOff x="1789812" y="1422209"/>
            <a:chExt cx="992401" cy="5212080"/>
          </a:xfrm>
        </p:grpSpPr>
        <p:pic>
          <p:nvPicPr>
            <p:cNvPr id="15" name="Picture 14" title="titles"/>
            <p:cNvPicPr>
              <a:picLocks noChangeAspect="1"/>
            </p:cNvPicPr>
            <p:nvPr/>
          </p:nvPicPr>
          <p:blipFill rotWithShape="1">
            <a:blip r:embed="rId3"/>
            <a:srcRect l="16279" t="1575" b="1648"/>
            <a:stretch/>
          </p:blipFill>
          <p:spPr>
            <a:xfrm>
              <a:off x="1970349" y="1422209"/>
              <a:ext cx="667236" cy="5212080"/>
            </a:xfrm>
            <a:prstGeom prst="rect">
              <a:avLst/>
            </a:prstGeom>
          </p:spPr>
        </p:pic>
        <p:sp>
          <p:nvSpPr>
            <p:cNvPr id="4" name="Rectangle 3"/>
            <p:cNvSpPr/>
            <p:nvPr/>
          </p:nvSpPr>
          <p:spPr>
            <a:xfrm>
              <a:off x="1839433" y="1871330"/>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811075" y="2853068"/>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800444" y="3714306"/>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1789812" y="4660606"/>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1853606" y="5543117"/>
              <a:ext cx="928607" cy="159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 name="Picture 1" title="appeals for Part D process"/>
          <p:cNvPicPr>
            <a:picLocks noChangeAspect="1"/>
          </p:cNvPicPr>
          <p:nvPr/>
        </p:nvPicPr>
        <p:blipFill rotWithShape="1">
          <a:blip r:embed="rId4"/>
          <a:srcRect t="2411"/>
          <a:stretch/>
        </p:blipFill>
        <p:spPr>
          <a:xfrm>
            <a:off x="2768040" y="1143953"/>
            <a:ext cx="3607919" cy="5394960"/>
          </a:xfrm>
          <a:prstGeom prst="rect">
            <a:avLst/>
          </a:prstGeom>
        </p:spPr>
      </p:pic>
      <p:sp>
        <p:nvSpPr>
          <p:cNvPr id="13" name="Text Box 1"/>
          <p:cNvSpPr txBox="1">
            <a:spLocks noChangeAspect="1"/>
          </p:cNvSpPr>
          <p:nvPr/>
        </p:nvSpPr>
        <p:spPr>
          <a:xfrm>
            <a:off x="6457950" y="1174992"/>
            <a:ext cx="2547827" cy="4837019"/>
          </a:xfrm>
          <a:prstGeom prst="rect">
            <a:avLst/>
          </a:prstGeom>
          <a:solidFill>
            <a:sysClr val="window" lastClr="FFFFFF"/>
          </a:solidFill>
          <a:ln w="6350">
            <a:solidFill>
              <a:schemeClr val="accent1"/>
            </a:solidFill>
          </a:ln>
          <a:effectLst/>
        </p:spPr>
        <p:txBody>
          <a:bodyPr rot="0" spcFirstLastPara="0" vert="horz" wrap="square" lIns="68580" tIns="34290" rIns="68580" bIns="34290" numCol="1" spcCol="0" rtlCol="0" fromWordArt="0" anchor="t" anchorCtr="0" forceAA="0" compatLnSpc="1">
            <a:prstTxWarp prst="textNoShape">
              <a:avLst/>
            </a:prstTxWarp>
            <a:noAutofit/>
          </a:bodyPr>
          <a:lstStyle/>
          <a:p>
            <a:pPr>
              <a:spcBef>
                <a:spcPts val="600"/>
              </a:spcBef>
            </a:pPr>
            <a:r>
              <a:rPr lang="en-US" sz="1200" b="1" dirty="0"/>
              <a:t>Chart Footnotes</a:t>
            </a:r>
          </a:p>
          <a:p>
            <a:pPr marL="119063" indent="-119063">
              <a:spcBef>
                <a:spcPts val="600"/>
              </a:spcBef>
              <a:buFont typeface="Wingdings" panose="05000000000000000000" pitchFamily="2" charset="2"/>
              <a:buChar char="§"/>
            </a:pPr>
            <a:r>
              <a:rPr lang="en-US" sz="1200" b="1" dirty="0"/>
              <a:t>2: </a:t>
            </a:r>
            <a:r>
              <a:rPr lang="en-US" sz="1200" dirty="0"/>
              <a:t>The AIC requirement for all appeals at the Office of Medicare Hearings and Appeals (OMHA) and Federal District Court is adjusted annually in accordance with the medical care component of the Consumer Price Index. The chart reflects the CY 2019 AIC amounts. </a:t>
            </a:r>
          </a:p>
          <a:p>
            <a:pPr marL="119063" indent="-119063">
              <a:spcBef>
                <a:spcPts val="600"/>
              </a:spcBef>
              <a:buFont typeface="Wingdings" panose="05000000000000000000" pitchFamily="2" charset="2"/>
              <a:buChar char="§"/>
            </a:pPr>
            <a:r>
              <a:rPr lang="en-US" sz="1200" b="1" dirty="0"/>
              <a:t>3:</a:t>
            </a:r>
            <a:r>
              <a:rPr lang="en-US" sz="1200" dirty="0"/>
              <a:t> A request for a coverage determination includes a request for a tiering exception or a formulary exception. The adjudication timeframes generally begin when the request is received by the plan sponsor. However, if the request involves an exception request, the adjudication timeframe begins when the plan sponsor receives the physician's supporting statement. </a:t>
            </a:r>
          </a:p>
          <a:p>
            <a:pPr marL="119063" indent="-119063">
              <a:spcBef>
                <a:spcPts val="600"/>
              </a:spcBef>
              <a:buFont typeface="Wingdings" panose="05000000000000000000" pitchFamily="2" charset="2"/>
              <a:buChar char="§"/>
            </a:pPr>
            <a:r>
              <a:rPr lang="en-US" sz="1200" b="1" dirty="0"/>
              <a:t>4: </a:t>
            </a:r>
            <a:r>
              <a:rPr lang="en-US" sz="1200" dirty="0"/>
              <a:t>Payment requests cannot be expedited.</a:t>
            </a:r>
          </a:p>
        </p:txBody>
      </p:sp>
      <p:sp>
        <p:nvSpPr>
          <p:cNvPr id="18" name="Rectangle 17"/>
          <p:cNvSpPr/>
          <p:nvPr/>
        </p:nvSpPr>
        <p:spPr>
          <a:xfrm>
            <a:off x="111454" y="1255016"/>
            <a:ext cx="1536593" cy="2169825"/>
          </a:xfrm>
          <a:prstGeom prst="rect">
            <a:avLst/>
          </a:prstGeom>
          <a:ln>
            <a:solidFill>
              <a:schemeClr val="accent1"/>
            </a:solidFill>
          </a:ln>
        </p:spPr>
        <p:txBody>
          <a:bodyPr wrap="square">
            <a:spAutoFit/>
          </a:bodyPr>
          <a:lstStyle/>
          <a:p>
            <a:pPr marL="171450" indent="-171450">
              <a:spcBef>
                <a:spcPts val="600"/>
              </a:spcBef>
              <a:buFont typeface="Wingdings" panose="05000000000000000000" pitchFamily="2" charset="2"/>
              <a:buChar char="§"/>
            </a:pPr>
            <a:r>
              <a:rPr lang="en-US" sz="1200" b="1" dirty="0"/>
              <a:t>AIC</a:t>
            </a:r>
            <a:r>
              <a:rPr lang="en-US" sz="1200" dirty="0"/>
              <a:t> = Amount in Controversy </a:t>
            </a:r>
          </a:p>
          <a:p>
            <a:pPr marL="171450" indent="-171450">
              <a:spcBef>
                <a:spcPts val="600"/>
              </a:spcBef>
              <a:buFont typeface="Wingdings" panose="05000000000000000000" pitchFamily="2" charset="2"/>
              <a:buChar char="§"/>
            </a:pPr>
            <a:r>
              <a:rPr lang="en-US" sz="1200" b="1" dirty="0"/>
              <a:t>IRE</a:t>
            </a:r>
            <a:r>
              <a:rPr lang="en-US" sz="1200" dirty="0"/>
              <a:t> = Independent Review Entity</a:t>
            </a:r>
          </a:p>
          <a:p>
            <a:pPr marL="171450" indent="-171450">
              <a:spcBef>
                <a:spcPts val="600"/>
              </a:spcBef>
              <a:buFont typeface="Wingdings" panose="05000000000000000000" pitchFamily="2" charset="2"/>
              <a:buChar char="§"/>
            </a:pPr>
            <a:r>
              <a:rPr lang="en-US" sz="1200" b="1" dirty="0"/>
              <a:t>MA-PD</a:t>
            </a:r>
            <a:r>
              <a:rPr lang="en-US" sz="1200" dirty="0"/>
              <a:t> = Medicare Advantage Plan with prescription drug coverage</a:t>
            </a:r>
          </a:p>
          <a:p>
            <a:pPr marL="171450" indent="-171450">
              <a:spcBef>
                <a:spcPts val="600"/>
              </a:spcBef>
              <a:buFont typeface="Wingdings" panose="05000000000000000000" pitchFamily="2" charset="2"/>
              <a:buChar char="§"/>
            </a:pPr>
            <a:r>
              <a:rPr lang="en-US" sz="1200" b="1" dirty="0"/>
              <a:t>PDP </a:t>
            </a:r>
            <a:r>
              <a:rPr lang="en-US" sz="1200" dirty="0"/>
              <a:t>= Prescription Drug Plan</a:t>
            </a:r>
          </a:p>
        </p:txBody>
      </p:sp>
      <p:sp>
        <p:nvSpPr>
          <p:cNvPr id="10" name="Date Placeholder 9"/>
          <p:cNvSpPr>
            <a:spLocks noGrp="1"/>
          </p:cNvSpPr>
          <p:nvPr>
            <p:ph type="dt" sz="half" idx="10"/>
          </p:nvPr>
        </p:nvSpPr>
        <p:spPr/>
        <p:txBody>
          <a:bodyPr/>
          <a:lstStyle/>
          <a:p>
            <a:r>
              <a:rPr lang="en-US" dirty="0"/>
              <a:t>June 2019</a:t>
            </a:r>
          </a:p>
        </p:txBody>
      </p:sp>
      <p:sp>
        <p:nvSpPr>
          <p:cNvPr id="11" name="Footer Placeholder 10"/>
          <p:cNvSpPr>
            <a:spLocks noGrp="1"/>
          </p:cNvSpPr>
          <p:nvPr>
            <p:ph type="ftr" sz="quarter" idx="11"/>
          </p:nvPr>
        </p:nvSpPr>
        <p:spPr/>
        <p:txBody>
          <a:bodyPr/>
          <a:lstStyle/>
          <a:p>
            <a:r>
              <a:rPr lang="en-US" dirty="0"/>
              <a:t>Understanding Medicare</a:t>
            </a:r>
          </a:p>
        </p:txBody>
      </p:sp>
      <p:sp>
        <p:nvSpPr>
          <p:cNvPr id="12" name="Slide Number Placeholder 11"/>
          <p:cNvSpPr>
            <a:spLocks noGrp="1"/>
          </p:cNvSpPr>
          <p:nvPr>
            <p:ph type="sldNum" sz="quarter" idx="12"/>
          </p:nvPr>
        </p:nvSpPr>
        <p:spPr/>
        <p:txBody>
          <a:bodyPr/>
          <a:lstStyle/>
          <a:p>
            <a:fld id="{D60A6685-DBF6-4C41-A0CC-AA9EA7A85A20}" type="slidenum">
              <a:rPr lang="en-US" smtClean="0"/>
              <a:t>124</a:t>
            </a:fld>
            <a:endParaRPr lang="en-US" dirty="0"/>
          </a:p>
        </p:txBody>
      </p:sp>
    </p:spTree>
    <p:extLst>
      <p:ext uri="{BB962C8B-B14F-4D97-AF65-F5344CB8AC3E}">
        <p14:creationId xmlns:p14="http://schemas.microsoft.com/office/powerpoint/2010/main" val="242338269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3200" dirty="0"/>
              <a:t>Check Your Knowledge—Question 9</a:t>
            </a:r>
          </a:p>
        </p:txBody>
      </p:sp>
      <p:sp>
        <p:nvSpPr>
          <p:cNvPr id="14" name="Content Placeholder 13"/>
          <p:cNvSpPr>
            <a:spLocks noGrp="1"/>
          </p:cNvSpPr>
          <p:nvPr>
            <p:ph sz="half" idx="4294967295"/>
          </p:nvPr>
        </p:nvSpPr>
        <p:spPr>
          <a:xfrm>
            <a:off x="748727" y="1298576"/>
            <a:ext cx="7086978" cy="5057775"/>
          </a:xfrm>
        </p:spPr>
        <p:txBody>
          <a:bodyPr/>
          <a:lstStyle/>
          <a:p>
            <a:pPr marL="0" lvl="1" indent="0">
              <a:buNone/>
            </a:pPr>
            <a:r>
              <a:rPr lang="en-US" sz="3000" dirty="0"/>
              <a:t>If you’re in the hospital, you should get the “An Important Message from Medicare about Your Rights” notice within 4 days.</a:t>
            </a:r>
          </a:p>
          <a:p>
            <a:pPr marL="0" lvl="1" indent="0">
              <a:buNone/>
            </a:pPr>
            <a:endParaRPr lang="en-US" dirty="0"/>
          </a:p>
          <a:p>
            <a:pPr marL="346075" lvl="1" indent="-346075">
              <a:buAutoNum type="alphaLcPeriod"/>
            </a:pPr>
            <a:r>
              <a:rPr lang="en-US" sz="3000" dirty="0"/>
              <a:t>True</a:t>
            </a:r>
          </a:p>
          <a:p>
            <a:pPr marL="346075" lvl="1" indent="-346075">
              <a:buAutoNum type="alphaLcPeriod"/>
            </a:pPr>
            <a:r>
              <a:rPr lang="en-US" sz="3000" dirty="0"/>
              <a:t>False </a:t>
            </a:r>
          </a:p>
          <a:p>
            <a:pPr marL="0" lvl="1" indent="0">
              <a:buNone/>
            </a:pPr>
            <a:r>
              <a:rPr lang="en-US" dirty="0"/>
              <a:t> </a:t>
            </a:r>
          </a:p>
          <a:p>
            <a:pPr marL="0" indent="0">
              <a:buNone/>
            </a:pPr>
            <a:r>
              <a:rPr lang="en-US" dirty="0"/>
              <a:t>  </a:t>
            </a:r>
          </a:p>
        </p:txBody>
      </p:sp>
      <p:sp>
        <p:nvSpPr>
          <p:cNvPr id="10" name="TextBox 9" descr="Correct Answer Indicator; False" title="Red Square"/>
          <p:cNvSpPr txBox="1"/>
          <p:nvPr/>
        </p:nvSpPr>
        <p:spPr>
          <a:xfrm>
            <a:off x="748727" y="3827463"/>
            <a:ext cx="1379096" cy="458371"/>
          </a:xfrm>
          <a:prstGeom prst="rect">
            <a:avLst/>
          </a:prstGeom>
          <a:noFill/>
          <a:ln w="31750">
            <a:solidFill>
              <a:srgbClr val="FF0000"/>
            </a:solidFill>
          </a:ln>
        </p:spPr>
        <p:txBody>
          <a:bodyPr wrap="square" rtlCol="0">
            <a:spAutoFit/>
          </a:bodyPr>
          <a:lstStyle/>
          <a:p>
            <a:endParaRPr lang="en-US" dirty="0"/>
          </a:p>
        </p:txBody>
      </p:sp>
      <p:sp>
        <p:nvSpPr>
          <p:cNvPr id="3" name="Date Placeholder 2"/>
          <p:cNvSpPr>
            <a:spLocks noGrp="1"/>
          </p:cNvSpPr>
          <p:nvPr>
            <p:ph type="dt" sz="half" idx="10"/>
          </p:nvPr>
        </p:nvSpPr>
        <p:spPr>
          <a:prstGeom prst="rect">
            <a:avLst/>
          </a:prstGeom>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125</a:t>
            </a:fld>
            <a:endParaRPr lang="en-US" dirty="0"/>
          </a:p>
        </p:txBody>
      </p:sp>
    </p:spTree>
    <p:extLst>
      <p:ext uri="{BB962C8B-B14F-4D97-AF65-F5344CB8AC3E}">
        <p14:creationId xmlns:p14="http://schemas.microsoft.com/office/powerpoint/2010/main" val="235006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Lesson 8</a:t>
            </a:r>
            <a:r>
              <a:rPr lang="en-US" sz="3200" dirty="0">
                <a:latin typeface="Calibri" panose="020F0502020204030204" pitchFamily="34" charset="0"/>
              </a:rPr>
              <a:t>―</a:t>
            </a:r>
            <a:r>
              <a:rPr lang="en-US" sz="3200" dirty="0"/>
              <a:t>Medicare and Other Insurance</a:t>
            </a:r>
          </a:p>
        </p:txBody>
      </p:sp>
      <p:sp>
        <p:nvSpPr>
          <p:cNvPr id="9" name="Content Placeholder 8"/>
          <p:cNvSpPr>
            <a:spLocks noGrp="1"/>
          </p:cNvSpPr>
          <p:nvPr>
            <p:ph idx="1"/>
          </p:nvPr>
        </p:nvSpPr>
        <p:spPr>
          <a:xfrm>
            <a:off x="628650" y="1323474"/>
            <a:ext cx="7886700" cy="5219566"/>
          </a:xfrm>
        </p:spPr>
        <p:txBody>
          <a:bodyPr/>
          <a:lstStyle/>
          <a:p>
            <a:pPr marL="228600" indent="-228600"/>
            <a:r>
              <a:rPr lang="en-US" dirty="0"/>
              <a:t>Primary payer/secondary payer</a:t>
            </a:r>
          </a:p>
          <a:p>
            <a:pPr marL="228600" indent="-228600"/>
            <a:r>
              <a:rPr lang="en-US" dirty="0"/>
              <a:t>Who pays first?</a:t>
            </a:r>
          </a:p>
          <a:p>
            <a:pPr marL="228600" indent="-228600"/>
            <a:r>
              <a:rPr lang="en-US" dirty="0"/>
              <a:t>Medicare and the Marketplace</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126</a:t>
            </a:fld>
            <a:endParaRPr lang="en-US" dirty="0"/>
          </a:p>
        </p:txBody>
      </p:sp>
      <p:sp>
        <p:nvSpPr>
          <p:cNvPr id="7" name="Date Placeholder 6"/>
          <p:cNvSpPr>
            <a:spLocks noGrp="1"/>
          </p:cNvSpPr>
          <p:nvPr>
            <p:ph type="dt" sz="half" idx="2"/>
          </p:nvPr>
        </p:nvSpPr>
        <p:spPr/>
        <p:txBody>
          <a:bodyPr/>
          <a:lstStyle/>
          <a:p>
            <a:r>
              <a:rPr lang="en-US" dirty="0"/>
              <a:t>June 2019</a:t>
            </a:r>
          </a:p>
        </p:txBody>
      </p:sp>
    </p:spTree>
    <p:extLst>
      <p:ext uri="{BB962C8B-B14F-4D97-AF65-F5344CB8AC3E}">
        <p14:creationId xmlns:p14="http://schemas.microsoft.com/office/powerpoint/2010/main" val="29628742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and Secondary Payers</a:t>
            </a:r>
          </a:p>
        </p:txBody>
      </p:sp>
      <p:sp>
        <p:nvSpPr>
          <p:cNvPr id="3" name="Content Placeholder 2"/>
          <p:cNvSpPr>
            <a:spLocks noGrp="1"/>
          </p:cNvSpPr>
          <p:nvPr>
            <p:ph idx="1"/>
          </p:nvPr>
        </p:nvSpPr>
        <p:spPr/>
        <p:txBody>
          <a:bodyPr/>
          <a:lstStyle/>
          <a:p>
            <a:pPr marL="0" indent="0">
              <a:buNone/>
            </a:pPr>
            <a:r>
              <a:rPr lang="en-US" sz="2800" b="1" dirty="0"/>
              <a:t>How other insurance works with Medicare-covered services </a:t>
            </a:r>
          </a:p>
          <a:p>
            <a:r>
              <a:rPr lang="en-US" sz="2400" dirty="0"/>
              <a:t>Insurance that pays first (primary payer) pays up to the limits of its coverage </a:t>
            </a:r>
          </a:p>
          <a:p>
            <a:r>
              <a:rPr lang="en-US" sz="2400" dirty="0"/>
              <a:t>Insurance that pays second (secondary payer) only pays if there are costs the primary insurer didn’t cover </a:t>
            </a:r>
          </a:p>
          <a:p>
            <a:r>
              <a:rPr lang="en-US" sz="2400" dirty="0"/>
              <a:t>The secondary payer (which may be Medicare) might not pay all of the uncovered costs </a:t>
            </a:r>
          </a:p>
          <a:p>
            <a:pPr marL="0" indent="0">
              <a:buNone/>
            </a:pPr>
            <a:r>
              <a:rPr lang="en-US" sz="2800" b="1" dirty="0"/>
              <a:t>If your employer insurance is the secondary payer, you might need to enroll in Part B before your insurance will pay</a:t>
            </a:r>
          </a:p>
          <a:p>
            <a:endParaRPr lang="en-US" sz="2800" dirty="0"/>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127</a:t>
            </a:fld>
            <a:endParaRPr lang="en-US" dirty="0"/>
          </a:p>
        </p:txBody>
      </p:sp>
    </p:spTree>
    <p:extLst>
      <p:ext uri="{BB962C8B-B14F-4D97-AF65-F5344CB8AC3E}">
        <p14:creationId xmlns:p14="http://schemas.microsoft.com/office/powerpoint/2010/main" val="66998135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Who Pays First</a:t>
            </a:r>
          </a:p>
        </p:txBody>
      </p:sp>
      <p:graphicFrame>
        <p:nvGraphicFramePr>
          <p:cNvPr id="11" name="Table 10" title="Chart of who pays first"/>
          <p:cNvGraphicFramePr>
            <a:graphicFrameLocks noGrp="1"/>
          </p:cNvGraphicFramePr>
          <p:nvPr>
            <p:extLst>
              <p:ext uri="{D42A27DB-BD31-4B8C-83A1-F6EECF244321}">
                <p14:modId xmlns:p14="http://schemas.microsoft.com/office/powerpoint/2010/main" val="1676055774"/>
              </p:ext>
            </p:extLst>
          </p:nvPr>
        </p:nvGraphicFramePr>
        <p:xfrm>
          <a:off x="0" y="1026697"/>
          <a:ext cx="9144000" cy="5413890"/>
        </p:xfrm>
        <a:graphic>
          <a:graphicData uri="http://schemas.openxmlformats.org/drawingml/2006/table">
            <a:tbl>
              <a:tblPr firstRow="1" bandRow="1">
                <a:tableStyleId>{5C22544A-7EE6-4342-B048-85BDC9FD1C3A}</a:tableStyleId>
              </a:tblPr>
              <a:tblGrid>
                <a:gridCol w="6148552">
                  <a:extLst>
                    <a:ext uri="{9D8B030D-6E8A-4147-A177-3AD203B41FA5}">
                      <a16:colId xmlns:a16="http://schemas.microsoft.com/office/drawing/2014/main" val="20000"/>
                    </a:ext>
                  </a:extLst>
                </a:gridCol>
                <a:gridCol w="2995448">
                  <a:extLst>
                    <a:ext uri="{9D8B030D-6E8A-4147-A177-3AD203B41FA5}">
                      <a16:colId xmlns:a16="http://schemas.microsoft.com/office/drawing/2014/main" val="20001"/>
                    </a:ext>
                  </a:extLst>
                </a:gridCol>
              </a:tblGrid>
              <a:tr h="383419">
                <a:tc>
                  <a:txBody>
                    <a:bodyPr/>
                    <a:lstStyle/>
                    <a:p>
                      <a:r>
                        <a:rPr lang="en-US" sz="1800" dirty="0"/>
                        <a:t>If you…</a:t>
                      </a:r>
                    </a:p>
                  </a:txBody>
                  <a:tcPr/>
                </a:tc>
                <a:tc>
                  <a:txBody>
                    <a:bodyPr/>
                    <a:lstStyle/>
                    <a:p>
                      <a:r>
                        <a:rPr lang="en-US" sz="1800" dirty="0"/>
                        <a:t>Who</a:t>
                      </a:r>
                      <a:r>
                        <a:rPr lang="en-US" sz="1800" baseline="0" dirty="0"/>
                        <a:t> pays first?</a:t>
                      </a:r>
                      <a:endParaRPr lang="en-US" sz="1800" dirty="0"/>
                    </a:p>
                  </a:txBody>
                  <a:tcPr/>
                </a:tc>
                <a:extLst>
                  <a:ext uri="{0D108BD9-81ED-4DB2-BD59-A6C34878D82A}">
                    <a16:rowId xmlns:a16="http://schemas.microsoft.com/office/drawing/2014/main" val="10000"/>
                  </a:ext>
                </a:extLst>
              </a:tr>
              <a:tr h="661792">
                <a:tc>
                  <a:txBody>
                    <a:bodyPr/>
                    <a:lstStyle/>
                    <a:p>
                      <a:r>
                        <a:rPr lang="en-US" sz="1750" dirty="0"/>
                        <a:t>Have retiree insurance (insurance from your or your spouse’s former employment)…</a:t>
                      </a:r>
                    </a:p>
                  </a:txBody>
                  <a:tcPr/>
                </a:tc>
                <a:tc>
                  <a:txBody>
                    <a:bodyPr/>
                    <a:lstStyle/>
                    <a:p>
                      <a:r>
                        <a:rPr lang="en-US" sz="1750" dirty="0"/>
                        <a:t>Medicare</a:t>
                      </a:r>
                    </a:p>
                  </a:txBody>
                  <a:tcPr/>
                </a:tc>
                <a:extLst>
                  <a:ext uri="{0D108BD9-81ED-4DB2-BD59-A6C34878D82A}">
                    <a16:rowId xmlns:a16="http://schemas.microsoft.com/office/drawing/2014/main" val="10001"/>
                  </a:ext>
                </a:extLst>
              </a:tr>
              <a:tr h="945417">
                <a:tc>
                  <a:txBody>
                    <a:bodyPr/>
                    <a:lstStyle/>
                    <a:p>
                      <a:r>
                        <a:rPr lang="en-US" sz="1750" dirty="0"/>
                        <a:t>Are 65 or older, have group health plan (GHP) coverage based on your or your spouse’s current employment and the employer has</a:t>
                      </a:r>
                    </a:p>
                    <a:p>
                      <a:pPr marL="1089025" indent="-285750">
                        <a:buFont typeface="Arial" panose="020B0604020202020204" pitchFamily="34" charset="0"/>
                        <a:buChar char="•"/>
                      </a:pPr>
                      <a:r>
                        <a:rPr lang="en-US" sz="1750" dirty="0"/>
                        <a:t>20 or more employees…</a:t>
                      </a:r>
                    </a:p>
                    <a:p>
                      <a:pPr marL="1089025" indent="-285750">
                        <a:buFont typeface="Arial" panose="020B0604020202020204" pitchFamily="34" charset="0"/>
                        <a:buChar char="•"/>
                      </a:pPr>
                      <a:endParaRPr lang="en-US" sz="800" dirty="0"/>
                    </a:p>
                    <a:p>
                      <a:pPr marL="1089025" indent="-285750">
                        <a:buFont typeface="Arial" panose="020B0604020202020204" pitchFamily="34" charset="0"/>
                        <a:buChar char="•"/>
                      </a:pPr>
                      <a:r>
                        <a:rPr lang="en-US" sz="1750" dirty="0"/>
                        <a:t>Fewer than 20 employees…</a:t>
                      </a:r>
                    </a:p>
                  </a:txBody>
                  <a:tcPr/>
                </a:tc>
                <a:tc>
                  <a:txBody>
                    <a:bodyPr/>
                    <a:lstStyle/>
                    <a:p>
                      <a:endParaRPr lang="en-US" sz="1750" dirty="0"/>
                    </a:p>
                    <a:p>
                      <a:endParaRPr lang="en-US" sz="1750" dirty="0"/>
                    </a:p>
                    <a:p>
                      <a:r>
                        <a:rPr lang="en-US" sz="1750" dirty="0"/>
                        <a:t>Your GHP</a:t>
                      </a:r>
                    </a:p>
                    <a:p>
                      <a:endParaRPr lang="en-US" sz="800" dirty="0"/>
                    </a:p>
                    <a:p>
                      <a:r>
                        <a:rPr lang="en-US" sz="1750" dirty="0"/>
                        <a:t>Medicare</a:t>
                      </a:r>
                    </a:p>
                  </a:txBody>
                  <a:tcPr/>
                </a:tc>
                <a:extLst>
                  <a:ext uri="{0D108BD9-81ED-4DB2-BD59-A6C34878D82A}">
                    <a16:rowId xmlns:a16="http://schemas.microsoft.com/office/drawing/2014/main" val="10002"/>
                  </a:ext>
                </a:extLst>
              </a:tr>
              <a:tr h="945417">
                <a:tc>
                  <a:txBody>
                    <a:bodyPr/>
                    <a:lstStyle/>
                    <a:p>
                      <a:pPr marL="0" indent="0">
                        <a:buFont typeface="Arial" panose="020B0604020202020204" pitchFamily="34" charset="0"/>
                        <a:buNone/>
                      </a:pPr>
                      <a:r>
                        <a:rPr lang="en-US" sz="1750" dirty="0"/>
                        <a:t>Are</a:t>
                      </a:r>
                      <a:r>
                        <a:rPr lang="en-US" sz="1750" baseline="0" dirty="0"/>
                        <a:t> under 65 and have a disability, have GHP coverage based on your or a family member’s current employment, and the employer has </a:t>
                      </a:r>
                    </a:p>
                    <a:p>
                      <a:pPr marL="1089025" indent="-285750">
                        <a:buFont typeface="Arial" panose="020B0604020202020204" pitchFamily="34" charset="0"/>
                        <a:buChar char="•"/>
                      </a:pPr>
                      <a:r>
                        <a:rPr lang="en-US" sz="1750" baseline="0" dirty="0"/>
                        <a:t>100 or more employees…</a:t>
                      </a:r>
                    </a:p>
                    <a:p>
                      <a:pPr marL="1089025" indent="-285750">
                        <a:buFont typeface="Arial" panose="020B0604020202020204" pitchFamily="34" charset="0"/>
                        <a:buChar char="•"/>
                      </a:pPr>
                      <a:endParaRPr lang="en-US" sz="800" baseline="0" dirty="0"/>
                    </a:p>
                    <a:p>
                      <a:pPr marL="1089025" indent="-285750">
                        <a:buFont typeface="Arial" panose="020B0604020202020204" pitchFamily="34" charset="0"/>
                        <a:buChar char="•"/>
                      </a:pPr>
                      <a:r>
                        <a:rPr lang="en-US" sz="1750" baseline="0" dirty="0"/>
                        <a:t>Fewer than 100 employees…</a:t>
                      </a:r>
                      <a:endParaRPr lang="en-US" sz="1750" dirty="0"/>
                    </a:p>
                  </a:txBody>
                  <a:tcPr/>
                </a:tc>
                <a:tc>
                  <a:txBody>
                    <a:bodyPr/>
                    <a:lstStyle/>
                    <a:p>
                      <a:endParaRPr lang="en-US" sz="1750" dirty="0"/>
                    </a:p>
                    <a:p>
                      <a:endParaRPr lang="en-US" sz="1750" dirty="0"/>
                    </a:p>
                    <a:p>
                      <a:endParaRPr lang="en-US" sz="1750" dirty="0"/>
                    </a:p>
                    <a:p>
                      <a:r>
                        <a:rPr lang="en-US" sz="1750" dirty="0"/>
                        <a:t>Your GHP</a:t>
                      </a:r>
                    </a:p>
                    <a:p>
                      <a:endParaRPr lang="en-US" sz="800" dirty="0"/>
                    </a:p>
                    <a:p>
                      <a:r>
                        <a:rPr lang="en-US" sz="1750" dirty="0"/>
                        <a:t>Medicare</a:t>
                      </a:r>
                    </a:p>
                  </a:txBody>
                  <a:tcPr/>
                </a:tc>
                <a:extLst>
                  <a:ext uri="{0D108BD9-81ED-4DB2-BD59-A6C34878D82A}">
                    <a16:rowId xmlns:a16="http://schemas.microsoft.com/office/drawing/2014/main" val="10003"/>
                  </a:ext>
                </a:extLst>
              </a:tr>
              <a:tr h="957127">
                <a:tc>
                  <a:txBody>
                    <a:bodyPr/>
                    <a:lstStyle/>
                    <a:p>
                      <a:r>
                        <a:rPr lang="en-US" sz="1750" dirty="0"/>
                        <a:t>Have Medicare because</a:t>
                      </a:r>
                      <a:r>
                        <a:rPr lang="en-US" sz="1750" baseline="0" dirty="0"/>
                        <a:t> of End-Stage Renal Disease (ESRD)…</a:t>
                      </a:r>
                      <a:endParaRPr lang="en-US" sz="1750" dirty="0"/>
                    </a:p>
                  </a:txBody>
                  <a:tcPr/>
                </a:tc>
                <a:tc>
                  <a:txBody>
                    <a:bodyPr/>
                    <a:lstStyle/>
                    <a:p>
                      <a:r>
                        <a:rPr lang="en-US" sz="1750" dirty="0"/>
                        <a:t>Your GHP for the first 30 months</a:t>
                      </a:r>
                      <a:r>
                        <a:rPr lang="en-US" sz="1750" baseline="0" dirty="0"/>
                        <a:t> after you become eligible to enroll in Medicare, then Medicare  </a:t>
                      </a:r>
                      <a:endParaRPr lang="en-US" sz="1750" dirty="0"/>
                    </a:p>
                  </a:txBody>
                  <a:tcPr/>
                </a:tc>
                <a:extLst>
                  <a:ext uri="{0D108BD9-81ED-4DB2-BD59-A6C34878D82A}">
                    <a16:rowId xmlns:a16="http://schemas.microsoft.com/office/drawing/2014/main" val="10004"/>
                  </a:ext>
                </a:extLst>
              </a:tr>
              <a:tr h="383419">
                <a:tc>
                  <a:txBody>
                    <a:bodyPr/>
                    <a:lstStyle/>
                    <a:p>
                      <a:r>
                        <a:rPr lang="en-US" sz="1750" dirty="0"/>
                        <a:t>Have Medicaid…</a:t>
                      </a:r>
                    </a:p>
                  </a:txBody>
                  <a:tcPr/>
                </a:tc>
                <a:tc>
                  <a:txBody>
                    <a:bodyPr/>
                    <a:lstStyle/>
                    <a:p>
                      <a:r>
                        <a:rPr lang="en-US" sz="1750" dirty="0"/>
                        <a:t>Medicare</a:t>
                      </a:r>
                    </a:p>
                  </a:txBody>
                  <a:tcPr/>
                </a:tc>
                <a:extLst>
                  <a:ext uri="{0D108BD9-81ED-4DB2-BD59-A6C34878D82A}">
                    <a16:rowId xmlns:a16="http://schemas.microsoft.com/office/drawing/2014/main" val="10005"/>
                  </a:ext>
                </a:extLst>
              </a:tr>
            </a:tbl>
          </a:graphicData>
        </a:graphic>
      </p:graphicFrame>
      <p:sp>
        <p:nvSpPr>
          <p:cNvPr id="7" name="Date Placeholder 6"/>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128</a:t>
            </a:fld>
            <a:endParaRPr lang="en-US" dirty="0"/>
          </a:p>
        </p:txBody>
      </p:sp>
    </p:spTree>
    <p:extLst>
      <p:ext uri="{BB962C8B-B14F-4D97-AF65-F5344CB8AC3E}">
        <p14:creationId xmlns:p14="http://schemas.microsoft.com/office/powerpoint/2010/main" val="356086110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Medicare and the Marketplace</a:t>
            </a:r>
          </a:p>
        </p:txBody>
      </p:sp>
      <p:sp>
        <p:nvSpPr>
          <p:cNvPr id="9" name="Content Placeholder 8"/>
          <p:cNvSpPr>
            <a:spLocks noGrp="1"/>
          </p:cNvSpPr>
          <p:nvPr>
            <p:ph idx="1"/>
          </p:nvPr>
        </p:nvSpPr>
        <p:spPr/>
        <p:txBody>
          <a:bodyPr/>
          <a:lstStyle/>
          <a:p>
            <a:pPr marL="228600" indent="-228600"/>
            <a:r>
              <a:rPr lang="en-US" sz="2800" dirty="0"/>
              <a:t>It’s against the law for someone who knows that you have Medicare to sell you a Marketplace plan</a:t>
            </a:r>
          </a:p>
          <a:p>
            <a:pPr marL="457200" lvl="1" indent="-231775"/>
            <a:r>
              <a:rPr lang="en-US" sz="2400" dirty="0">
                <a:solidFill>
                  <a:prstClr val="black"/>
                </a:solidFill>
              </a:rPr>
              <a:t>Even if you only have Medicare Part A or Part B </a:t>
            </a:r>
          </a:p>
          <a:p>
            <a:pPr marL="457200" lvl="1" indent="-231775"/>
            <a:r>
              <a:rPr lang="en-US" sz="2400" dirty="0"/>
              <a:t>Except through the Small Business Health Options Program (SHOP) if you’re an active worker or a dependent of an active worker </a:t>
            </a:r>
          </a:p>
          <a:p>
            <a:pPr marL="685800" lvl="2" indent="-228600"/>
            <a:r>
              <a:rPr lang="en-US" sz="2000" dirty="0"/>
              <a:t>The size of the employer determines who pays first </a:t>
            </a:r>
          </a:p>
          <a:p>
            <a:pPr marL="685800" lvl="2" indent="-228600"/>
            <a:r>
              <a:rPr lang="en-US" sz="2000" dirty="0">
                <a:solidFill>
                  <a:prstClr val="black"/>
                </a:solidFill>
              </a:rPr>
              <a:t>No late enrollment penalty if you enroll anytime you have SHOP coverage, or within 8 months of losing that coverage</a:t>
            </a:r>
          </a:p>
          <a:p>
            <a:pPr marL="228600" lvl="1" indent="-228600">
              <a:buFont typeface="Wingdings" panose="05000000000000000000" pitchFamily="2" charset="2"/>
              <a:buChar char="§"/>
            </a:pPr>
            <a:r>
              <a:rPr lang="en-US" dirty="0">
                <a:solidFill>
                  <a:prstClr val="black"/>
                </a:solidFill>
              </a:rPr>
              <a:t>SHOP plans are available through issuers, agents, and brokers, not through </a:t>
            </a:r>
            <a:r>
              <a:rPr lang="en-US" dirty="0">
                <a:solidFill>
                  <a:prstClr val="black"/>
                </a:solidFill>
                <a:hlinkClick r:id="rId3"/>
              </a:rPr>
              <a:t>HealthCare.gov</a:t>
            </a:r>
            <a:r>
              <a:rPr lang="en-US" dirty="0">
                <a:solidFill>
                  <a:prstClr val="black"/>
                </a:solidFill>
              </a:rPr>
              <a:t> </a:t>
            </a:r>
            <a:endParaRPr lang="en-US" dirty="0"/>
          </a:p>
        </p:txBody>
      </p:sp>
      <p:sp>
        <p:nvSpPr>
          <p:cNvPr id="7" name="Date Placeholder 6"/>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129</a:t>
            </a:fld>
            <a:endParaRPr lang="en-US" dirty="0"/>
          </a:p>
        </p:txBody>
      </p:sp>
    </p:spTree>
    <p:extLst>
      <p:ext uri="{BB962C8B-B14F-4D97-AF65-F5344CB8AC3E}">
        <p14:creationId xmlns:p14="http://schemas.microsoft.com/office/powerpoint/2010/main" val="1620461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Why Enrolling on Time Is Important</a:t>
            </a:r>
          </a:p>
        </p:txBody>
      </p:sp>
      <p:sp>
        <p:nvSpPr>
          <p:cNvPr id="3" name="Content Placeholder 2"/>
          <p:cNvSpPr>
            <a:spLocks noGrp="1"/>
          </p:cNvSpPr>
          <p:nvPr>
            <p:ph idx="1"/>
          </p:nvPr>
        </p:nvSpPr>
        <p:spPr>
          <a:xfrm>
            <a:off x="628652" y="1735556"/>
            <a:ext cx="6784521" cy="4795872"/>
          </a:xfrm>
          <a:prstGeom prst="rect">
            <a:avLst/>
          </a:prstGeom>
        </p:spPr>
        <p:txBody>
          <a:bodyPr>
            <a:noAutofit/>
          </a:bodyPr>
          <a:lstStyle/>
          <a:p>
            <a:pPr marL="0" indent="0">
              <a:buNone/>
            </a:pPr>
            <a:r>
              <a:rPr lang="en-US" dirty="0">
                <a:solidFill>
                  <a:srgbClr val="002060"/>
                </a:solidFill>
              </a:rPr>
              <a:t>If you don’t enroll on time… </a:t>
            </a:r>
          </a:p>
          <a:p>
            <a:pPr marL="1030237" lvl="1" indent="0">
              <a:buNone/>
            </a:pPr>
            <a:r>
              <a:rPr lang="en-US" sz="2200" dirty="0">
                <a:solidFill>
                  <a:srgbClr val="002060"/>
                </a:solidFill>
              </a:rPr>
              <a:t>Costs could be higher (late enrollment penalties) or you could pay more for a Medicare Supplement Insurance (Medigap) policy</a:t>
            </a:r>
          </a:p>
          <a:p>
            <a:pPr marL="1030237" lvl="1" indent="0">
              <a:buNone/>
            </a:pPr>
            <a:endParaRPr lang="en-US" sz="1100" dirty="0">
              <a:solidFill>
                <a:srgbClr val="002060"/>
              </a:solidFill>
            </a:endParaRPr>
          </a:p>
          <a:p>
            <a:pPr marL="1030237" lvl="1" indent="0">
              <a:buNone/>
            </a:pPr>
            <a:endParaRPr lang="en-US" sz="133" dirty="0">
              <a:solidFill>
                <a:srgbClr val="002060"/>
              </a:solidFill>
            </a:endParaRPr>
          </a:p>
          <a:p>
            <a:pPr marL="1030237" lvl="1" indent="0">
              <a:buNone/>
            </a:pPr>
            <a:r>
              <a:rPr lang="en-US" sz="2200" dirty="0">
                <a:solidFill>
                  <a:srgbClr val="002060"/>
                </a:solidFill>
              </a:rPr>
              <a:t>Coverage might be affected, like having a gap in coverage or a waiting period for a pre-existing condition (Medigap)</a:t>
            </a:r>
          </a:p>
          <a:p>
            <a:pPr marL="1030237" lvl="1" indent="0">
              <a:buNone/>
            </a:pPr>
            <a:endParaRPr lang="en-US" sz="300" dirty="0">
              <a:solidFill>
                <a:srgbClr val="002060"/>
              </a:solidFill>
            </a:endParaRPr>
          </a:p>
          <a:p>
            <a:pPr marL="1030237" lvl="1" indent="0">
              <a:buNone/>
            </a:pPr>
            <a:endParaRPr lang="en-US" sz="133" dirty="0">
              <a:solidFill>
                <a:srgbClr val="002060"/>
              </a:solidFill>
            </a:endParaRPr>
          </a:p>
          <a:p>
            <a:pPr marL="1030237" lvl="1" indent="0">
              <a:buNone/>
            </a:pPr>
            <a:r>
              <a:rPr lang="en-US" sz="2200" dirty="0">
                <a:solidFill>
                  <a:srgbClr val="002060"/>
                </a:solidFill>
              </a:rPr>
              <a:t>You might not be able to buy a Medigap policy or may have to pay more </a:t>
            </a:r>
          </a:p>
        </p:txBody>
      </p:sp>
      <p:pic>
        <p:nvPicPr>
          <p:cNvPr id="11" name="Picture 10" descr="A picture containing coins in a stack" title="Coin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5969" y="2482887"/>
            <a:ext cx="1098777" cy="831703"/>
          </a:xfrm>
          <a:prstGeom prst="rect">
            <a:avLst/>
          </a:prstGeom>
          <a:ln>
            <a:noFill/>
          </a:ln>
          <a:effectLst>
            <a:softEdge rad="112500"/>
          </a:effectLst>
        </p:spPr>
      </p:pic>
      <p:pic>
        <p:nvPicPr>
          <p:cNvPr id="12" name="Picture 11" descr="A drawing containing clock&#10;" title="Drawing of a clock"/>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1509" y="3847009"/>
            <a:ext cx="1026383" cy="897421"/>
          </a:xfrm>
          <a:prstGeom prst="rect">
            <a:avLst/>
          </a:prstGeom>
          <a:ln>
            <a:noFill/>
          </a:ln>
          <a:effectLst>
            <a:softEdge rad="112500"/>
          </a:effectLst>
        </p:spPr>
      </p:pic>
      <p:pic>
        <p:nvPicPr>
          <p:cNvPr id="16" name="Picture 15" title="Icon that says denied"/>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9207">
            <a:off x="171184" y="4963054"/>
            <a:ext cx="1507035" cy="947427"/>
          </a:xfrm>
          <a:prstGeom prst="rect">
            <a:avLst/>
          </a:prstGeom>
          <a:ln>
            <a:noFill/>
          </a:ln>
          <a:effectLst>
            <a:softEdge rad="112500"/>
          </a:effectLst>
        </p:spPr>
      </p:pic>
      <p:sp>
        <p:nvSpPr>
          <p:cNvPr id="4" name="TextBox 3" descr="Premium &#10;Part A LEP lasts 2Xs the number of years you could have had Part A but didn’t&#10;&#10;Part B and Part D LEPs last your lifetime &#10;" title="Text box"/>
          <p:cNvSpPr txBox="1"/>
          <p:nvPr/>
        </p:nvSpPr>
        <p:spPr>
          <a:xfrm>
            <a:off x="7498165" y="1851813"/>
            <a:ext cx="1506939" cy="4462760"/>
          </a:xfrm>
          <a:prstGeom prst="rect">
            <a:avLst/>
          </a:prstGeom>
          <a:gradFill>
            <a:gsLst>
              <a:gs pos="0">
                <a:schemeClr val="accent5">
                  <a:tint val="50000"/>
                  <a:satMod val="300000"/>
                </a:schemeClr>
              </a:gs>
              <a:gs pos="58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pPr marL="0" lvl="1" defTabSz="914377"/>
            <a:r>
              <a:rPr lang="en-US" b="1" dirty="0">
                <a:solidFill>
                  <a:srgbClr val="44546A"/>
                </a:solidFill>
              </a:rPr>
              <a:t>Premium </a:t>
            </a:r>
            <a:br>
              <a:rPr lang="en-US" b="1" dirty="0">
                <a:solidFill>
                  <a:srgbClr val="44546A"/>
                </a:solidFill>
              </a:rPr>
            </a:br>
            <a:r>
              <a:rPr lang="en-US" b="1" dirty="0">
                <a:solidFill>
                  <a:srgbClr val="44546A"/>
                </a:solidFill>
              </a:rPr>
              <a:t>Part A </a:t>
            </a:r>
            <a:r>
              <a:rPr lang="en-US" dirty="0">
                <a:solidFill>
                  <a:srgbClr val="44546A"/>
                </a:solidFill>
              </a:rPr>
              <a:t>late enrollment penalty lasts 2X the number of years you could have had Part A but didn’t</a:t>
            </a:r>
          </a:p>
          <a:p>
            <a:pPr marL="0" lvl="1" defTabSz="914377"/>
            <a:endParaRPr lang="en-US" sz="1400" dirty="0">
              <a:solidFill>
                <a:srgbClr val="44546A"/>
              </a:solidFill>
            </a:endParaRPr>
          </a:p>
          <a:p>
            <a:pPr marL="0" lvl="1" defTabSz="914377"/>
            <a:r>
              <a:rPr lang="en-US" b="1" dirty="0">
                <a:solidFill>
                  <a:srgbClr val="44546A"/>
                </a:solidFill>
              </a:rPr>
              <a:t>Part B</a:t>
            </a:r>
            <a:r>
              <a:rPr lang="en-US" dirty="0">
                <a:solidFill>
                  <a:srgbClr val="44546A"/>
                </a:solidFill>
              </a:rPr>
              <a:t> and </a:t>
            </a:r>
            <a:r>
              <a:rPr lang="en-US" b="1" dirty="0">
                <a:solidFill>
                  <a:srgbClr val="44546A"/>
                </a:solidFill>
              </a:rPr>
              <a:t>Part D</a:t>
            </a:r>
            <a:r>
              <a:rPr lang="en-US" dirty="0">
                <a:solidFill>
                  <a:srgbClr val="44546A"/>
                </a:solidFill>
              </a:rPr>
              <a:t> late enrollment penalties last your lifetime </a:t>
            </a:r>
            <a:endParaRPr lang="en-US" sz="1351" dirty="0">
              <a:solidFill>
                <a:srgbClr val="44546A"/>
              </a:solidFill>
            </a:endParaRPr>
          </a:p>
        </p:txBody>
      </p:sp>
      <p:sp>
        <p:nvSpPr>
          <p:cNvPr id="5" name="Date Placeholder 4"/>
          <p:cNvSpPr>
            <a:spLocks noGrp="1"/>
          </p:cNvSpPr>
          <p:nvPr>
            <p:ph type="dt" sz="half" idx="10"/>
          </p:nvPr>
        </p:nvSpPr>
        <p:spPr/>
        <p:txBody>
          <a:bodyPr/>
          <a:lstStyle/>
          <a:p>
            <a:r>
              <a:rPr lang="en-US" dirty="0"/>
              <a:t>June 2019</a:t>
            </a:r>
          </a:p>
        </p:txBody>
      </p:sp>
      <p:sp>
        <p:nvSpPr>
          <p:cNvPr id="14" name="Footer Placeholder 13"/>
          <p:cNvSpPr>
            <a:spLocks noGrp="1"/>
          </p:cNvSpPr>
          <p:nvPr>
            <p:ph type="ftr" sz="quarter" idx="11"/>
          </p:nvPr>
        </p:nvSpPr>
        <p:spPr/>
        <p:txBody>
          <a:bodyPr/>
          <a:lstStyle/>
          <a:p>
            <a:r>
              <a:rPr lang="en-US" dirty="0"/>
              <a:t>Understanding Medicare</a:t>
            </a:r>
          </a:p>
        </p:txBody>
      </p:sp>
      <p:sp>
        <p:nvSpPr>
          <p:cNvPr id="15" name="Slide Number Placeholder 14"/>
          <p:cNvSpPr>
            <a:spLocks noGrp="1"/>
          </p:cNvSpPr>
          <p:nvPr>
            <p:ph type="sldNum" sz="quarter" idx="12"/>
          </p:nvPr>
        </p:nvSpPr>
        <p:spPr/>
        <p:txBody>
          <a:bodyPr/>
          <a:lstStyle/>
          <a:p>
            <a:fld id="{F62912B7-67D0-4C7F-B2EE-F336CB0BE48F}" type="slidenum">
              <a:rPr lang="en-US" smtClean="0"/>
              <a:pPr/>
              <a:t>13</a:t>
            </a:fld>
            <a:endParaRPr lang="en-US" dirty="0"/>
          </a:p>
        </p:txBody>
      </p:sp>
    </p:spTree>
    <p:extLst>
      <p:ext uri="{BB962C8B-B14F-4D97-AF65-F5344CB8AC3E}">
        <p14:creationId xmlns:p14="http://schemas.microsoft.com/office/powerpoint/2010/main" val="2959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Marketplace and Becoming </a:t>
            </a:r>
            <a:br>
              <a:rPr lang="en-US" dirty="0"/>
            </a:br>
            <a:r>
              <a:rPr lang="en-US" dirty="0"/>
              <a:t>Eligible for Medicare</a:t>
            </a:r>
          </a:p>
        </p:txBody>
      </p:sp>
      <p:sp>
        <p:nvSpPr>
          <p:cNvPr id="2" name="Content Placeholder 1"/>
          <p:cNvSpPr>
            <a:spLocks noGrp="1"/>
          </p:cNvSpPr>
          <p:nvPr>
            <p:ph idx="1"/>
          </p:nvPr>
        </p:nvSpPr>
        <p:spPr>
          <a:xfrm>
            <a:off x="400050" y="1171074"/>
            <a:ext cx="8324850" cy="5005889"/>
          </a:xfrm>
        </p:spPr>
        <p:txBody>
          <a:bodyPr/>
          <a:lstStyle/>
          <a:p>
            <a:r>
              <a:rPr lang="en-US" sz="2800" dirty="0"/>
              <a:t>You can keep a Marketplace plan after your Medicare coverage begins</a:t>
            </a:r>
          </a:p>
          <a:p>
            <a:pPr marL="682625" lvl="1" indent="-341313"/>
            <a:r>
              <a:rPr lang="en-US" sz="2400" dirty="0"/>
              <a:t>Once your Medicare Part A coverage starts, you’ll no longer be eligible for any premium tax credits or other cost savings you may be getting for your Marketplace plan</a:t>
            </a:r>
          </a:p>
          <a:p>
            <a:pPr marL="1023938" lvl="1" indent="-341313">
              <a:buSzPct val="50000"/>
              <a:buFont typeface="Wingdings" panose="05000000000000000000" pitchFamily="2" charset="2"/>
              <a:buChar char="q"/>
            </a:pPr>
            <a:r>
              <a:rPr lang="en-US" sz="2400" dirty="0"/>
              <a:t>You’ll have to pay full price for the Marketplace plan</a:t>
            </a:r>
          </a:p>
          <a:p>
            <a:r>
              <a:rPr lang="en-US" sz="2800" dirty="0"/>
              <a:t>Sign up for Medicare during your Initial Enrollment Period (IEP)</a:t>
            </a:r>
          </a:p>
          <a:p>
            <a:pPr marL="682625" lvl="1" indent="-341313"/>
            <a:r>
              <a:rPr lang="en-US" sz="2400" dirty="0"/>
              <a:t>Or, if you enroll later, you may have to pay a late enrollment penalty for as long as you have Medicare</a:t>
            </a:r>
          </a:p>
          <a:p>
            <a:pPr marL="682625" lvl="1" indent="-341313"/>
            <a:r>
              <a:rPr lang="en-US" sz="2400" dirty="0"/>
              <a:t>Limited equitable relief until September 30, 2019, for Part B late enrollment penalty</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130</a:t>
            </a:fld>
            <a:endParaRPr lang="en-US" dirty="0"/>
          </a:p>
        </p:txBody>
      </p:sp>
    </p:spTree>
    <p:extLst>
      <p:ext uri="{BB962C8B-B14F-4D97-AF65-F5344CB8AC3E}">
        <p14:creationId xmlns:p14="http://schemas.microsoft.com/office/powerpoint/2010/main" val="97388937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Medicare for People With Disabilities </a:t>
            </a:r>
            <a:br>
              <a:rPr lang="en-US" dirty="0"/>
            </a:br>
            <a:r>
              <a:rPr lang="en-US" dirty="0"/>
              <a:t>and the Marketplace</a:t>
            </a:r>
          </a:p>
        </p:txBody>
      </p:sp>
      <p:sp>
        <p:nvSpPr>
          <p:cNvPr id="2" name="Content Placeholder 1"/>
          <p:cNvSpPr>
            <a:spLocks noGrp="1"/>
          </p:cNvSpPr>
          <p:nvPr>
            <p:ph idx="1"/>
          </p:nvPr>
        </p:nvSpPr>
        <p:spPr>
          <a:xfrm>
            <a:off x="204537" y="1136349"/>
            <a:ext cx="8722895" cy="5333898"/>
          </a:xfrm>
        </p:spPr>
        <p:txBody>
          <a:bodyPr>
            <a:normAutofit/>
          </a:bodyPr>
          <a:lstStyle/>
          <a:p>
            <a:r>
              <a:rPr lang="en-US" sz="3000" dirty="0"/>
              <a:t>You may qualify for Medicare based on a disability</a:t>
            </a:r>
          </a:p>
          <a:p>
            <a:pPr marL="682625" lvl="1" indent="-341313"/>
            <a:r>
              <a:rPr lang="en-US" sz="2600" dirty="0"/>
              <a:t>You must be entitled to Social Security Disability Insurance (SSDI) benefits for 24 months</a:t>
            </a:r>
          </a:p>
          <a:p>
            <a:pPr marL="1028700" lvl="2" indent="-342900"/>
            <a:r>
              <a:rPr lang="en-US" sz="2200" dirty="0"/>
              <a:t>On the 25</a:t>
            </a:r>
            <a:r>
              <a:rPr lang="en-US" sz="2200" baseline="30000" dirty="0"/>
              <a:t>th</a:t>
            </a:r>
            <a:r>
              <a:rPr lang="en-US" sz="2200" dirty="0"/>
              <a:t> month, you’re automatically enrolled in Medicare Part A and Part B </a:t>
            </a:r>
          </a:p>
          <a:p>
            <a:r>
              <a:rPr lang="en-US" sz="3000" dirty="0"/>
              <a:t>If you’re getting SSDI, you can get a Marketplace plan to cover you during your 24-month waiting period </a:t>
            </a:r>
          </a:p>
          <a:p>
            <a:pPr marL="682625" lvl="1" indent="-341313"/>
            <a:r>
              <a:rPr lang="en-US" sz="2600" dirty="0"/>
              <a:t>You may qualify for premium tax credits and reduced cost sharing until your Medicare coverage starts </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131</a:t>
            </a:fld>
            <a:endParaRPr lang="en-US" dirty="0"/>
          </a:p>
        </p:txBody>
      </p:sp>
    </p:spTree>
    <p:extLst>
      <p:ext uri="{BB962C8B-B14F-4D97-AF65-F5344CB8AC3E}">
        <p14:creationId xmlns:p14="http://schemas.microsoft.com/office/powerpoint/2010/main" val="273788857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Choosing Marketplace Coverage</a:t>
            </a:r>
            <a:br>
              <a:rPr lang="en-US" dirty="0"/>
            </a:br>
            <a:r>
              <a:rPr lang="en-US" dirty="0"/>
              <a:t>Instead of Medicare</a:t>
            </a:r>
          </a:p>
        </p:txBody>
      </p:sp>
      <p:sp>
        <p:nvSpPr>
          <p:cNvPr id="2" name="Content Placeholder 1"/>
          <p:cNvSpPr>
            <a:spLocks noGrp="1"/>
          </p:cNvSpPr>
          <p:nvPr>
            <p:ph idx="1"/>
          </p:nvPr>
        </p:nvSpPr>
        <p:spPr>
          <a:xfrm>
            <a:off x="352926" y="1171074"/>
            <a:ext cx="8470232" cy="5185277"/>
          </a:xfrm>
        </p:spPr>
        <p:txBody>
          <a:bodyPr/>
          <a:lstStyle/>
          <a:p>
            <a:pPr marL="0" lvl="0" indent="0" defTabSz="914400">
              <a:buNone/>
            </a:pPr>
            <a:r>
              <a:rPr lang="en-US" sz="2800" dirty="0">
                <a:solidFill>
                  <a:prstClr val="black"/>
                </a:solidFill>
              </a:rPr>
              <a:t>You can choose Marketplace coverage instead of Medicare if you  </a:t>
            </a:r>
          </a:p>
          <a:p>
            <a:pPr marL="401638" lvl="0" indent="-284163" defTabSz="914400"/>
            <a:r>
              <a:rPr lang="en-US" sz="2400" dirty="0">
                <a:solidFill>
                  <a:prstClr val="black"/>
                </a:solidFill>
              </a:rPr>
              <a:t>Are paying a premium for Part A—you can drop your Part A and Part B coverage and get a Marketplace plan instead</a:t>
            </a:r>
          </a:p>
          <a:p>
            <a:pPr marL="401638" lvl="0" indent="-284163" defTabSz="914400"/>
            <a:r>
              <a:rPr lang="en-US" sz="2400" dirty="0">
                <a:solidFill>
                  <a:prstClr val="black"/>
                </a:solidFill>
              </a:rPr>
              <a:t>Only hav</a:t>
            </a:r>
            <a:r>
              <a:rPr lang="en-US" sz="2400" dirty="0"/>
              <a:t>e</a:t>
            </a:r>
            <a:r>
              <a:rPr lang="en-US" sz="2400" dirty="0">
                <a:solidFill>
                  <a:prstClr val="black"/>
                </a:solidFill>
              </a:rPr>
              <a:t> Part B, and have to pay a premium for Part A—you can drop Part B and get a Marketplace plan instead </a:t>
            </a:r>
          </a:p>
          <a:p>
            <a:pPr marL="401638" lvl="0" indent="-284163" defTabSz="914400"/>
            <a:r>
              <a:rPr lang="en-US" sz="2400" dirty="0">
                <a:solidFill>
                  <a:prstClr val="black"/>
                </a:solidFill>
              </a:rPr>
              <a:t>Are eligible for Medicare but haven’t enrolled in it because you: </a:t>
            </a:r>
          </a:p>
          <a:p>
            <a:pPr marL="690563" lvl="2" indent="-230188" defTabSz="914400">
              <a:buSzTx/>
              <a:buFont typeface="Arial" panose="020B0604020202020204" pitchFamily="34" charset="0"/>
              <a:buChar char="•"/>
            </a:pPr>
            <a:r>
              <a:rPr lang="en-US" sz="2400" dirty="0">
                <a:solidFill>
                  <a:prstClr val="black"/>
                </a:solidFill>
              </a:rPr>
              <a:t>Would have to pay a premium for Part A</a:t>
            </a:r>
          </a:p>
          <a:p>
            <a:pPr marL="690563" lvl="2" indent="-230188" defTabSz="914400">
              <a:buSzTx/>
              <a:buFont typeface="Arial" panose="020B0604020202020204" pitchFamily="34" charset="0"/>
              <a:buChar char="•"/>
            </a:pPr>
            <a:r>
              <a:rPr lang="en-US" sz="2400" dirty="0">
                <a:solidFill>
                  <a:prstClr val="black"/>
                </a:solidFill>
              </a:rPr>
              <a:t>Have a medical condition that qualifies you for Medicare, like ESRD, but haven’t applied for Medicare coverage</a:t>
            </a:r>
          </a:p>
          <a:p>
            <a:pPr marL="690563" lvl="2" indent="-230188" defTabSz="914400">
              <a:buSzTx/>
              <a:buFont typeface="Arial" panose="020B0604020202020204" pitchFamily="34" charset="0"/>
              <a:buChar char="•"/>
            </a:pPr>
            <a:r>
              <a:rPr lang="en-US" sz="2400" dirty="0">
                <a:solidFill>
                  <a:prstClr val="black"/>
                </a:solidFill>
              </a:rPr>
              <a:t>Are in your 24-month disability waiting period </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132</a:t>
            </a:fld>
            <a:endParaRPr lang="en-US" dirty="0"/>
          </a:p>
        </p:txBody>
      </p:sp>
    </p:spTree>
    <p:extLst>
      <p:ext uri="{BB962C8B-B14F-4D97-AF65-F5344CB8AC3E}">
        <p14:creationId xmlns:p14="http://schemas.microsoft.com/office/powerpoint/2010/main" val="274717925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pPr>
            <a:r>
              <a:rPr lang="en-US" dirty="0"/>
              <a:t>Scenario—Leslie</a:t>
            </a:r>
          </a:p>
        </p:txBody>
      </p:sp>
      <p:pic>
        <p:nvPicPr>
          <p:cNvPr id="8" name="Picture 7" title="Photo of woman"/>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9644" y="2227963"/>
            <a:ext cx="1261533" cy="1663700"/>
          </a:xfrm>
          <a:prstGeom prst="rect">
            <a:avLst/>
          </a:prstGeom>
        </p:spPr>
      </p:pic>
      <p:sp>
        <p:nvSpPr>
          <p:cNvPr id="3" name="Content Placeholder 2"/>
          <p:cNvSpPr>
            <a:spLocks noGrp="1"/>
          </p:cNvSpPr>
          <p:nvPr>
            <p:ph idx="1"/>
          </p:nvPr>
        </p:nvSpPr>
        <p:spPr>
          <a:xfrm>
            <a:off x="1590260" y="1171074"/>
            <a:ext cx="7050820" cy="5305926"/>
          </a:xfrm>
          <a:prstGeom prst="rect">
            <a:avLst/>
          </a:prstGeom>
        </p:spPr>
        <p:txBody>
          <a:bodyPr>
            <a:noAutofit/>
          </a:bodyPr>
          <a:lstStyle/>
          <a:p>
            <a:pPr marL="0" indent="0">
              <a:spcBef>
                <a:spcPts val="800"/>
              </a:spcBef>
              <a:buNone/>
            </a:pPr>
            <a:r>
              <a:rPr lang="en-US" sz="2400" dirty="0"/>
              <a:t>Leslie has individual Marketplace coverage. She’s turning 65 and wants to wait and enroll in Medicare Part B when she’s older because she and her husband have the same Marketplace coverage. Since she has worked long enough so that she doesn’t have to pay for Part A, she doesn’t have to worry about having a Part B late enrollment penalty. Having a Marketplace plan will allow her to enroll later without a late enrollment penalty.</a:t>
            </a:r>
          </a:p>
          <a:p>
            <a:pPr marL="0" indent="0">
              <a:lnSpc>
                <a:spcPct val="120000"/>
              </a:lnSpc>
              <a:spcBef>
                <a:spcPts val="800"/>
              </a:spcBef>
              <a:buNone/>
            </a:pPr>
            <a:endParaRPr lang="en-US" sz="1200" dirty="0"/>
          </a:p>
          <a:p>
            <a:pPr marL="0" indent="0">
              <a:lnSpc>
                <a:spcPct val="120000"/>
              </a:lnSpc>
              <a:spcBef>
                <a:spcPts val="800"/>
              </a:spcBef>
              <a:buNone/>
            </a:pPr>
            <a:r>
              <a:rPr lang="en-US" sz="2400" dirty="0"/>
              <a:t>a. True</a:t>
            </a:r>
          </a:p>
          <a:p>
            <a:pPr marL="0" indent="0">
              <a:lnSpc>
                <a:spcPct val="120000"/>
              </a:lnSpc>
              <a:spcBef>
                <a:spcPts val="800"/>
              </a:spcBef>
              <a:buNone/>
            </a:pPr>
            <a:r>
              <a:rPr lang="en-US" sz="2400" dirty="0"/>
              <a:t>b. False</a:t>
            </a:r>
          </a:p>
        </p:txBody>
      </p:sp>
      <p:sp>
        <p:nvSpPr>
          <p:cNvPr id="7" name="Rounded Rectangle 6" title="Rectangle indicating False "/>
          <p:cNvSpPr/>
          <p:nvPr/>
        </p:nvSpPr>
        <p:spPr>
          <a:xfrm>
            <a:off x="1657350" y="5458326"/>
            <a:ext cx="1028700" cy="457200"/>
          </a:xfrm>
          <a:prstGeom prst="roundRect">
            <a:avLst/>
          </a:prstGeom>
          <a:noFill/>
          <a:ln w="317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1" dirty="0"/>
          </a:p>
        </p:txBody>
      </p:sp>
      <p:sp>
        <p:nvSpPr>
          <p:cNvPr id="6" name="Date Placeholder 5"/>
          <p:cNvSpPr>
            <a:spLocks noGrp="1"/>
          </p:cNvSpPr>
          <p:nvPr>
            <p:ph type="dt" sz="half" idx="10"/>
          </p:nvPr>
        </p:nvSpPr>
        <p:spPr>
          <a:prstGeom prst="rect">
            <a:avLst/>
          </a:prstGeom>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133</a:t>
            </a:fld>
            <a:endParaRPr lang="en-US" dirty="0"/>
          </a:p>
        </p:txBody>
      </p:sp>
    </p:spTree>
    <p:extLst>
      <p:ext uri="{BB962C8B-B14F-4D97-AF65-F5344CB8AC3E}">
        <p14:creationId xmlns:p14="http://schemas.microsoft.com/office/powerpoint/2010/main" val="410608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Medicare and Other Insurance 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84447" y="1796538"/>
            <a:ext cx="2975106" cy="3755461"/>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134</a:t>
            </a:fld>
            <a:endParaRPr lang="en-US" dirty="0"/>
          </a:p>
        </p:txBody>
      </p:sp>
    </p:spTree>
    <p:extLst>
      <p:ext uri="{BB962C8B-B14F-4D97-AF65-F5344CB8AC3E}">
        <p14:creationId xmlns:p14="http://schemas.microsoft.com/office/powerpoint/2010/main" val="322693255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Lesson 9—Help for People with Limited Income and Resources</a:t>
            </a:r>
          </a:p>
        </p:txBody>
      </p:sp>
      <p:sp>
        <p:nvSpPr>
          <p:cNvPr id="9" name="Content Placeholder 8"/>
          <p:cNvSpPr>
            <a:spLocks noGrp="1"/>
          </p:cNvSpPr>
          <p:nvPr>
            <p:ph idx="1"/>
          </p:nvPr>
        </p:nvSpPr>
        <p:spPr>
          <a:xfrm>
            <a:off x="628650" y="1092200"/>
            <a:ext cx="7886700" cy="5432586"/>
          </a:xfrm>
        </p:spPr>
        <p:txBody>
          <a:bodyPr>
            <a:normAutofit/>
          </a:bodyPr>
          <a:lstStyle/>
          <a:p>
            <a:r>
              <a:rPr lang="en-US" sz="2400" dirty="0"/>
              <a:t>Medicare Savings Programs</a:t>
            </a:r>
          </a:p>
          <a:p>
            <a:pPr marL="463550" lvl="1"/>
            <a:r>
              <a:rPr lang="en-US" sz="2400" dirty="0"/>
              <a:t>Help from your state paying Medicare costs, including Medicare premiums, deductibles, and coinsurance</a:t>
            </a:r>
          </a:p>
          <a:p>
            <a:r>
              <a:rPr lang="en-US" sz="2400" dirty="0"/>
              <a:t>Extra Help</a:t>
            </a:r>
          </a:p>
          <a:p>
            <a:pPr marL="463550" lvl="1"/>
            <a:r>
              <a:rPr lang="en-US" sz="2400" dirty="0"/>
              <a:t>Help paying Part D prescription drug costs</a:t>
            </a:r>
          </a:p>
          <a:p>
            <a:r>
              <a:rPr lang="en-US" sz="2400" dirty="0"/>
              <a:t>Medicaid</a:t>
            </a:r>
          </a:p>
          <a:p>
            <a:pPr marL="463550" lvl="1"/>
            <a:r>
              <a:rPr lang="en-US" sz="2400" dirty="0"/>
              <a:t>Federal-state health insurance program</a:t>
            </a:r>
          </a:p>
          <a:p>
            <a:pPr marL="682625" lvl="2" indent="-219075"/>
            <a:r>
              <a:rPr lang="en-US" sz="2400" dirty="0"/>
              <a:t>For people with limited income/resources</a:t>
            </a:r>
          </a:p>
          <a:p>
            <a:r>
              <a:rPr lang="en-US" sz="2400" dirty="0"/>
              <a:t>Children’s Health Insurance Program (CHIP)</a:t>
            </a:r>
          </a:p>
          <a:p>
            <a:pPr marL="463550" lvl="1"/>
            <a:r>
              <a:rPr lang="en-US" sz="2400" dirty="0"/>
              <a:t>Covers uninsured children up to 19 and may cover pregnant women</a:t>
            </a:r>
          </a:p>
          <a:p>
            <a:pPr marL="682625" lvl="2" indent="-219075"/>
            <a:r>
              <a:rPr lang="en-US" sz="2400" dirty="0"/>
              <a:t>If family’s income is too high for Medicaid</a:t>
            </a:r>
          </a:p>
        </p:txBody>
      </p:sp>
      <p:sp>
        <p:nvSpPr>
          <p:cNvPr id="2" name="Date Placeholder 1"/>
          <p:cNvSpPr>
            <a:spLocks noGrp="1"/>
          </p:cNvSpPr>
          <p:nvPr>
            <p:ph type="dt" sz="half" idx="2"/>
          </p:nvPr>
        </p:nvSpPr>
        <p:spPr/>
        <p:txBody>
          <a:bodyPr/>
          <a:lstStyle/>
          <a:p>
            <a:r>
              <a:rPr lang="en-US" dirty="0">
                <a:solidFill>
                  <a:prstClr val="black">
                    <a:lumMod val="75000"/>
                    <a:lumOff val="25000"/>
                  </a:prstClr>
                </a:solidFill>
              </a:rPr>
              <a:t>June 2019</a:t>
            </a:r>
          </a:p>
        </p:txBody>
      </p:sp>
      <p:sp>
        <p:nvSpPr>
          <p:cNvPr id="3" name="Footer Placeholder 2"/>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4" name="Slide Number Placeholder 3"/>
          <p:cNvSpPr>
            <a:spLocks noGrp="1"/>
          </p:cNvSpPr>
          <p:nvPr>
            <p:ph type="sldNum" sz="quarter" idx="12"/>
          </p:nvPr>
        </p:nvSpPr>
        <p:spPr/>
        <p:txBody>
          <a:bodyPr/>
          <a:lstStyle/>
          <a:p>
            <a:fld id="{D3B75908-2BC4-4CCC-BE4B-63652A0FD379}" type="slidenum">
              <a:rPr lang="en-US" smtClean="0">
                <a:solidFill>
                  <a:prstClr val="black">
                    <a:lumMod val="75000"/>
                    <a:lumOff val="25000"/>
                  </a:prstClr>
                </a:solidFill>
              </a:rPr>
              <a:pPr/>
              <a:t>135</a:t>
            </a:fld>
            <a:endParaRPr lang="en-US" dirty="0">
              <a:solidFill>
                <a:prstClr val="black">
                  <a:lumMod val="75000"/>
                  <a:lumOff val="25000"/>
                </a:prstClr>
              </a:solidFill>
            </a:endParaRPr>
          </a:p>
        </p:txBody>
      </p:sp>
    </p:spTree>
    <p:extLst>
      <p:ext uri="{BB962C8B-B14F-4D97-AF65-F5344CB8AC3E}">
        <p14:creationId xmlns:p14="http://schemas.microsoft.com/office/powerpoint/2010/main" val="18611239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Minimum Federal Eligibility Requirements for </a:t>
            </a:r>
            <a:r>
              <a:rPr lang="en-US" dirty="0">
                <a:solidFill>
                  <a:prstClr val="black"/>
                </a:solidFill>
                <a:ea typeface="+mn-ea"/>
                <a:cs typeface="+mn-cs"/>
              </a:rPr>
              <a:t>Medicare Savings Programs in 2019</a:t>
            </a:r>
            <a:endParaRPr lang="en-US" dirty="0"/>
          </a:p>
        </p:txBody>
      </p:sp>
      <p:graphicFrame>
        <p:nvGraphicFramePr>
          <p:cNvPr id="8" name="Content Placeholder 7" descr="If you qualify for The Qualified Medicare Beneficiary (QMB) program, you get help paying your Part A and Part B premiums, deductibles, co-insurance, and co-pays. To qualify for QMB you must be eligible for Medicare Part A, and have an income not exceeding 100% of the Federal Poverty Level (FPL). This will be effective the first month following the month QMB eligibility is approved. Eligibility can’t be retroactive. To qualify for the Specified Low-income Medicare Beneficiary (SLMB) program, you must be eligible for Medicare Part A and have an income that is at least 100%, but does not exceed 120% of the Federal poverty level (FPL). If you qualify for SLMB, you get help paying for your Part B premium.&#10;To qualify for the Qualified Individual (QI) program , which is fully Federal funded, you must be eligible for Medicare Part A, and have an income not exceeding 135% of the Federal Poverty Level (FPL). If you qualify for QI, and there are still funds available in your state, you get help paying your Part B premium.. Congress only appropriated a limited amount of funds to each state. &#10;To qualify for The Qualified Disabled and Working Individual (QDWI) program, you must be entitled to Medicare Part A because of a loss of disability-based Part A due to earnings exceeding Substantial Gainful Activity (SGA); have an income not higher than 200% of the FPL and resources not exceeding twice maximum for SSI; and not be otherwise eligible for Medicaid. If you qualify you get help paying your Part A premium, states can charge premiums if your income is between 150% and 200% FPL. "/>
          <p:cNvGraphicFramePr>
            <a:graphicFrameLocks noGrp="1"/>
          </p:cNvGraphicFramePr>
          <p:nvPr>
            <p:ph idx="1"/>
            <p:extLst>
              <p:ext uri="{D42A27DB-BD31-4B8C-83A1-F6EECF244321}">
                <p14:modId xmlns:p14="http://schemas.microsoft.com/office/powerpoint/2010/main" val="1896551940"/>
              </p:ext>
            </p:extLst>
          </p:nvPr>
        </p:nvGraphicFramePr>
        <p:xfrm>
          <a:off x="198120" y="1110615"/>
          <a:ext cx="8778241" cy="4183380"/>
        </p:xfrm>
        <a:graphic>
          <a:graphicData uri="http://schemas.openxmlformats.org/drawingml/2006/table">
            <a:tbl>
              <a:tblPr firstRow="1" bandRow="1">
                <a:tableStyleId>{5C22544A-7EE6-4342-B048-85BDC9FD1C3A}</a:tableStyleId>
              </a:tblPr>
              <a:tblGrid>
                <a:gridCol w="2976402">
                  <a:extLst>
                    <a:ext uri="{9D8B030D-6E8A-4147-A177-3AD203B41FA5}">
                      <a16:colId xmlns:a16="http://schemas.microsoft.com/office/drawing/2014/main" val="20000"/>
                    </a:ext>
                  </a:extLst>
                </a:gridCol>
                <a:gridCol w="1431803">
                  <a:extLst>
                    <a:ext uri="{9D8B030D-6E8A-4147-A177-3AD203B41FA5}">
                      <a16:colId xmlns:a16="http://schemas.microsoft.com/office/drawing/2014/main" val="20001"/>
                    </a:ext>
                  </a:extLst>
                </a:gridCol>
                <a:gridCol w="1545733">
                  <a:extLst>
                    <a:ext uri="{9D8B030D-6E8A-4147-A177-3AD203B41FA5}">
                      <a16:colId xmlns:a16="http://schemas.microsoft.com/office/drawing/2014/main" val="20002"/>
                    </a:ext>
                  </a:extLst>
                </a:gridCol>
                <a:gridCol w="2824303">
                  <a:extLst>
                    <a:ext uri="{9D8B030D-6E8A-4147-A177-3AD203B41FA5}">
                      <a16:colId xmlns:a16="http://schemas.microsoft.com/office/drawing/2014/main" val="20003"/>
                    </a:ext>
                  </a:extLst>
                </a:gridCol>
              </a:tblGrid>
              <a:tr h="1139667">
                <a:tc>
                  <a:txBody>
                    <a:bodyPr/>
                    <a:lstStyle/>
                    <a:p>
                      <a:pPr algn="ctr"/>
                      <a:r>
                        <a:rPr lang="en-US" sz="1800" dirty="0"/>
                        <a:t>Medicare Savings Program </a:t>
                      </a:r>
                    </a:p>
                  </a:txBody>
                  <a:tcPr marL="67729" marR="67729" marT="34290" marB="34290"/>
                </a:tc>
                <a:tc>
                  <a:txBody>
                    <a:bodyPr/>
                    <a:lstStyle/>
                    <a:p>
                      <a:pPr algn="ctr"/>
                      <a:r>
                        <a:rPr lang="en-US" sz="1800" dirty="0"/>
                        <a:t>Individual Monthly Income Limits</a:t>
                      </a:r>
                    </a:p>
                  </a:txBody>
                  <a:tcPr marL="67729" marR="67729" marT="34290" marB="34290"/>
                </a:tc>
                <a:tc>
                  <a:txBody>
                    <a:bodyPr/>
                    <a:lstStyle/>
                    <a:p>
                      <a:pPr algn="ctr"/>
                      <a:r>
                        <a:rPr lang="en-US" sz="1800" dirty="0"/>
                        <a:t>Married Couple Income Limits</a:t>
                      </a:r>
                    </a:p>
                  </a:txBody>
                  <a:tcPr marL="67729" marR="67729" marT="34290" marB="34290"/>
                </a:tc>
                <a:tc>
                  <a:txBody>
                    <a:bodyPr/>
                    <a:lstStyle/>
                    <a:p>
                      <a:pPr algn="ctr"/>
                      <a:r>
                        <a:rPr lang="en-US" sz="1800" dirty="0"/>
                        <a:t>Helps Pay Your</a:t>
                      </a:r>
                    </a:p>
                  </a:txBody>
                  <a:tcPr marL="67729" marR="67729" marT="34290" marB="34290"/>
                </a:tc>
                <a:extLst>
                  <a:ext uri="{0D108BD9-81ED-4DB2-BD59-A6C34878D82A}">
                    <a16:rowId xmlns:a16="http://schemas.microsoft.com/office/drawing/2014/main" val="10000"/>
                  </a:ext>
                </a:extLst>
              </a:tr>
              <a:tr h="1116924">
                <a:tc>
                  <a:txBody>
                    <a:bodyPr/>
                    <a:lstStyle/>
                    <a:p>
                      <a:r>
                        <a:rPr lang="en-US" sz="1800" b="1" dirty="0"/>
                        <a:t>Qualified Medicare Beneficiary (QMB)</a:t>
                      </a:r>
                    </a:p>
                  </a:txBody>
                  <a:tcPr marL="67729" marR="67729" marT="34290" marB="34290"/>
                </a:tc>
                <a:tc>
                  <a:txBody>
                    <a:bodyPr/>
                    <a:lstStyle/>
                    <a:p>
                      <a:pPr algn="ctr"/>
                      <a:r>
                        <a:rPr lang="en-US" sz="1800" dirty="0"/>
                        <a:t>$1,061 </a:t>
                      </a:r>
                    </a:p>
                    <a:p>
                      <a:pPr algn="ctr"/>
                      <a:endParaRPr lang="en-US" sz="1800" dirty="0"/>
                    </a:p>
                    <a:p>
                      <a:pPr algn="ctr"/>
                      <a:endParaRPr lang="en-US" sz="1800" dirty="0"/>
                    </a:p>
                  </a:txBody>
                  <a:tcPr marL="67729" marR="67729" marT="34290" marB="34290"/>
                </a:tc>
                <a:tc>
                  <a:txBody>
                    <a:bodyPr/>
                    <a:lstStyle/>
                    <a:p>
                      <a:pPr algn="ctr"/>
                      <a:r>
                        <a:rPr lang="en-US" sz="1800" dirty="0"/>
                        <a:t>$1,430 </a:t>
                      </a:r>
                    </a:p>
                    <a:p>
                      <a:pPr algn="ctr"/>
                      <a:endParaRPr lang="en-US" sz="1800" dirty="0"/>
                    </a:p>
                  </a:txBody>
                  <a:tcPr marL="67729" marR="67729" marT="34290" marB="34290"/>
                </a:tc>
                <a:tc>
                  <a:txBody>
                    <a:bodyPr/>
                    <a:lstStyle/>
                    <a:p>
                      <a:r>
                        <a:rPr lang="en-US" sz="1800" dirty="0"/>
                        <a:t>Part A and Part B premiums, and other cost-sharing (like deductibles, coinsurance, and copayments)</a:t>
                      </a:r>
                    </a:p>
                  </a:txBody>
                  <a:tcPr marL="67729" marR="67729" marT="34290" marB="34290"/>
                </a:tc>
                <a:extLst>
                  <a:ext uri="{0D108BD9-81ED-4DB2-BD59-A6C34878D82A}">
                    <a16:rowId xmlns:a16="http://schemas.microsoft.com/office/drawing/2014/main" val="10001"/>
                  </a:ext>
                </a:extLst>
              </a:tr>
              <a:tr h="591313">
                <a:tc>
                  <a:txBody>
                    <a:bodyPr/>
                    <a:lstStyle/>
                    <a:p>
                      <a:r>
                        <a:rPr lang="en-US" sz="1800" b="1" dirty="0"/>
                        <a:t>Specified Low-Income Medicare Beneficiary (SLMB)</a:t>
                      </a:r>
                    </a:p>
                  </a:txBody>
                  <a:tcPr marL="67729" marR="67729" marT="34290" marB="34290"/>
                </a:tc>
                <a:tc>
                  <a:txBody>
                    <a:bodyPr/>
                    <a:lstStyle/>
                    <a:p>
                      <a:pPr algn="ctr"/>
                      <a:r>
                        <a:rPr lang="en-US" sz="1800" dirty="0"/>
                        <a:t>$1,269</a:t>
                      </a:r>
                    </a:p>
                    <a:p>
                      <a:pPr algn="ctr"/>
                      <a:endParaRPr lang="en-US" sz="1800" dirty="0"/>
                    </a:p>
                  </a:txBody>
                  <a:tcPr marL="67729" marR="67729" marT="34290" marB="34290"/>
                </a:tc>
                <a:tc>
                  <a:txBody>
                    <a:bodyPr/>
                    <a:lstStyle/>
                    <a:p>
                      <a:pPr algn="ctr"/>
                      <a:r>
                        <a:rPr lang="en-US" sz="1800" dirty="0"/>
                        <a:t>$1,711</a:t>
                      </a:r>
                    </a:p>
                    <a:p>
                      <a:pPr algn="ctr"/>
                      <a:endParaRPr lang="en-US" sz="1800" dirty="0"/>
                    </a:p>
                  </a:txBody>
                  <a:tcPr marL="67729" marR="67729" marT="34290" marB="34290"/>
                </a:tc>
                <a:tc>
                  <a:txBody>
                    <a:bodyPr/>
                    <a:lstStyle/>
                    <a:p>
                      <a:r>
                        <a:rPr lang="en-US" sz="1800" dirty="0"/>
                        <a:t>Part B premiums only</a:t>
                      </a:r>
                    </a:p>
                  </a:txBody>
                  <a:tcPr marL="67729" marR="67729" marT="34290" marB="34290"/>
                </a:tc>
                <a:extLst>
                  <a:ext uri="{0D108BD9-81ED-4DB2-BD59-A6C34878D82A}">
                    <a16:rowId xmlns:a16="http://schemas.microsoft.com/office/drawing/2014/main" val="10002"/>
                  </a:ext>
                </a:extLst>
              </a:tr>
              <a:tr h="591313">
                <a:tc>
                  <a:txBody>
                    <a:bodyPr/>
                    <a:lstStyle/>
                    <a:p>
                      <a:r>
                        <a:rPr lang="en-US" sz="1800" b="1" dirty="0"/>
                        <a:t>Qualifying Individual (QI)</a:t>
                      </a:r>
                    </a:p>
                  </a:txBody>
                  <a:tcPr marL="67729" marR="67729" marT="34290" marB="34290"/>
                </a:tc>
                <a:tc>
                  <a:txBody>
                    <a:bodyPr/>
                    <a:lstStyle/>
                    <a:p>
                      <a:pPr algn="ctr"/>
                      <a:r>
                        <a:rPr lang="en-US" sz="1800" dirty="0"/>
                        <a:t>$1,426</a:t>
                      </a:r>
                    </a:p>
                    <a:p>
                      <a:pPr marL="0" marR="0" lvl="0" indent="0" algn="ctr" defTabSz="685800" rtl="0" eaLnBrk="1" fontAlgn="auto" latinLnBrk="0" hangingPunct="1">
                        <a:lnSpc>
                          <a:spcPct val="100000"/>
                        </a:lnSpc>
                        <a:spcBef>
                          <a:spcPts val="0"/>
                        </a:spcBef>
                        <a:spcAft>
                          <a:spcPts val="0"/>
                        </a:spcAft>
                        <a:buClrTx/>
                        <a:buSzTx/>
                        <a:buFontTx/>
                        <a:buNone/>
                        <a:tabLst/>
                        <a:defRPr/>
                      </a:pPr>
                      <a:endParaRPr lang="en-US" sz="1800" dirty="0"/>
                    </a:p>
                  </a:txBody>
                  <a:tcPr marL="67729" marR="67729" marT="34290" marB="34290"/>
                </a:tc>
                <a:tc>
                  <a:txBody>
                    <a:bodyPr/>
                    <a:lstStyle/>
                    <a:p>
                      <a:pPr algn="ctr"/>
                      <a:r>
                        <a:rPr lang="en-US" sz="1800" dirty="0"/>
                        <a:t>$1,923</a:t>
                      </a:r>
                    </a:p>
                  </a:txBody>
                  <a:tcPr marL="67729" marR="67729" marT="34290" marB="34290"/>
                </a:tc>
                <a:tc>
                  <a:txBody>
                    <a:bodyPr/>
                    <a:lstStyle/>
                    <a:p>
                      <a:r>
                        <a:rPr lang="en-US" sz="1800" dirty="0"/>
                        <a:t>Part B premiums only</a:t>
                      </a:r>
                    </a:p>
                  </a:txBody>
                  <a:tcPr marL="67729" marR="67729" marT="34290" marB="34290"/>
                </a:tc>
                <a:extLst>
                  <a:ext uri="{0D108BD9-81ED-4DB2-BD59-A6C34878D82A}">
                    <a16:rowId xmlns:a16="http://schemas.microsoft.com/office/drawing/2014/main" val="10003"/>
                  </a:ext>
                </a:extLst>
              </a:tr>
              <a:tr h="594343">
                <a:tc>
                  <a:txBody>
                    <a:bodyPr/>
                    <a:lstStyle/>
                    <a:p>
                      <a:r>
                        <a:rPr lang="en-US" sz="1800" b="1" dirty="0"/>
                        <a:t>Qualifying Disabled &amp; Working Individuals</a:t>
                      </a:r>
                      <a:r>
                        <a:rPr lang="en-US" sz="1800" b="1" baseline="0" dirty="0"/>
                        <a:t> (QDWI)</a:t>
                      </a:r>
                      <a:endParaRPr lang="en-US" sz="1800" b="1" dirty="0"/>
                    </a:p>
                  </a:txBody>
                  <a:tcPr marL="67729" marR="67729" marT="34290" marB="34290"/>
                </a:tc>
                <a:tc>
                  <a:txBody>
                    <a:bodyPr/>
                    <a:lstStyle/>
                    <a:p>
                      <a:pPr algn="ctr"/>
                      <a:r>
                        <a:rPr lang="en-US" sz="1800" dirty="0"/>
                        <a:t>$4,249</a:t>
                      </a:r>
                    </a:p>
                    <a:p>
                      <a:pPr algn="ctr"/>
                      <a:endParaRPr lang="en-US" sz="1800" dirty="0"/>
                    </a:p>
                  </a:txBody>
                  <a:tcPr marL="67729" marR="67729" marT="34290" marB="34290"/>
                </a:tc>
                <a:tc>
                  <a:txBody>
                    <a:bodyPr/>
                    <a:lstStyle/>
                    <a:p>
                      <a:pPr algn="ctr"/>
                      <a:r>
                        <a:rPr lang="en-US" sz="1800" dirty="0"/>
                        <a:t>$5,722</a:t>
                      </a:r>
                    </a:p>
                    <a:p>
                      <a:pPr marL="0" marR="0" lvl="0" indent="0" algn="ctr" defTabSz="685800" rtl="0" eaLnBrk="1" fontAlgn="auto" latinLnBrk="0" hangingPunct="1">
                        <a:lnSpc>
                          <a:spcPct val="100000"/>
                        </a:lnSpc>
                        <a:spcBef>
                          <a:spcPts val="0"/>
                        </a:spcBef>
                        <a:spcAft>
                          <a:spcPts val="0"/>
                        </a:spcAft>
                        <a:buClrTx/>
                        <a:buSzTx/>
                        <a:buFontTx/>
                        <a:buNone/>
                        <a:tabLst/>
                        <a:defRPr/>
                      </a:pPr>
                      <a:endParaRPr lang="en-US" sz="1800" dirty="0"/>
                    </a:p>
                  </a:txBody>
                  <a:tcPr marL="67729" marR="67729" marT="34290" marB="34290"/>
                </a:tc>
                <a:tc>
                  <a:txBody>
                    <a:bodyPr/>
                    <a:lstStyle/>
                    <a:p>
                      <a:r>
                        <a:rPr lang="en-US" sz="1800" dirty="0"/>
                        <a:t>Part A premiums only</a:t>
                      </a:r>
                    </a:p>
                  </a:txBody>
                  <a:tcPr marL="67729" marR="67729" marT="34290" marB="34290"/>
                </a:tc>
                <a:extLst>
                  <a:ext uri="{0D108BD9-81ED-4DB2-BD59-A6C34878D82A}">
                    <a16:rowId xmlns:a16="http://schemas.microsoft.com/office/drawing/2014/main" val="10004"/>
                  </a:ext>
                </a:extLst>
              </a:tr>
            </a:tbl>
          </a:graphicData>
        </a:graphic>
      </p:graphicFrame>
      <p:sp>
        <p:nvSpPr>
          <p:cNvPr id="7" name="Rectangle 6"/>
          <p:cNvSpPr/>
          <p:nvPr/>
        </p:nvSpPr>
        <p:spPr>
          <a:xfrm>
            <a:off x="198120" y="5406445"/>
            <a:ext cx="8778240" cy="9726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Resource limits </a:t>
            </a:r>
            <a:r>
              <a:rPr lang="en-US" dirty="0"/>
              <a:t>for QMB, SLMB, and QI are $7,730 for an individual and $11,600 for a married couple. Resource limits for QDWI are $4,000 for an individual and $6,000 for a married couple.</a:t>
            </a:r>
          </a:p>
        </p:txBody>
      </p:sp>
      <p:sp>
        <p:nvSpPr>
          <p:cNvPr id="4" name="Date Placeholder 3"/>
          <p:cNvSpPr>
            <a:spLocks noGrp="1"/>
          </p:cNvSpPr>
          <p:nvPr>
            <p:ph type="dt" sz="half" idx="10"/>
          </p:nvPr>
        </p:nvSpPr>
        <p:spPr>
          <a:prstGeom prst="rect">
            <a:avLst/>
          </a:prstGeom>
        </p:spPr>
        <p:txBody>
          <a:bodyPr/>
          <a:lstStyle/>
          <a:p>
            <a:r>
              <a:rPr lang="en-US" sz="1100"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136</a:t>
            </a:fld>
            <a:endParaRPr lang="en-US" dirty="0"/>
          </a:p>
        </p:txBody>
      </p:sp>
    </p:spTree>
    <p:extLst>
      <p:ext uri="{BB962C8B-B14F-4D97-AF65-F5344CB8AC3E}">
        <p14:creationId xmlns:p14="http://schemas.microsoft.com/office/powerpoint/2010/main" val="104935391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r>
              <a:rPr lang="en-US" dirty="0"/>
              <a:t>What Is Extra Help?</a:t>
            </a:r>
          </a:p>
        </p:txBody>
      </p:sp>
      <p:grpSp>
        <p:nvGrpSpPr>
          <p:cNvPr id="9" name="Group 8" title="art"/>
          <p:cNvGrpSpPr/>
          <p:nvPr/>
        </p:nvGrpSpPr>
        <p:grpSpPr>
          <a:xfrm>
            <a:off x="270983" y="2524248"/>
            <a:ext cx="1466303" cy="1723626"/>
            <a:chOff x="7108787" y="2022298"/>
            <a:chExt cx="1909569" cy="1749774"/>
          </a:xfrm>
        </p:grpSpPr>
        <p:pic>
          <p:nvPicPr>
            <p:cNvPr id="10" name="Picture 9"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1" name="TextBox 10"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rgbClr val="44546A"/>
                  </a:solidFill>
                </a:rPr>
                <a:t>Part D</a:t>
              </a:r>
            </a:p>
            <a:p>
              <a:pPr algn="ctr"/>
              <a:r>
                <a:rPr lang="en-US" sz="1600" dirty="0">
                  <a:solidFill>
                    <a:srgbClr val="44546A"/>
                  </a:solidFill>
                </a:rPr>
                <a:t>Medicare prescription drug coverage</a:t>
              </a:r>
            </a:p>
          </p:txBody>
        </p:sp>
      </p:grpSp>
      <p:sp>
        <p:nvSpPr>
          <p:cNvPr id="668675" name="Rectangle 3"/>
          <p:cNvSpPr>
            <a:spLocks noGrp="1" noChangeArrowheads="1"/>
          </p:cNvSpPr>
          <p:nvPr>
            <p:ph idx="4294967295"/>
          </p:nvPr>
        </p:nvSpPr>
        <p:spPr>
          <a:xfrm>
            <a:off x="1953685" y="1219199"/>
            <a:ext cx="6964539" cy="5137156"/>
          </a:xfrm>
        </p:spPr>
        <p:txBody>
          <a:bodyPr>
            <a:normAutofit/>
          </a:bodyPr>
          <a:lstStyle/>
          <a:p>
            <a:pPr marL="284163" indent="-284163"/>
            <a:r>
              <a:rPr lang="en-US" sz="2667" dirty="0"/>
              <a:t>Program to help people pay for Medicare prescription drug costs (Part D)</a:t>
            </a:r>
          </a:p>
          <a:p>
            <a:pPr marL="514350" lvl="1" indent="-230188"/>
            <a:r>
              <a:rPr lang="en-US" sz="2133" dirty="0"/>
              <a:t>Also called the low-income subsidy (LIS)</a:t>
            </a:r>
          </a:p>
          <a:p>
            <a:pPr marL="284163" indent="-284163"/>
            <a:r>
              <a:rPr lang="en-US" sz="2667" dirty="0"/>
              <a:t>If you have lowest income and resources</a:t>
            </a:r>
          </a:p>
          <a:p>
            <a:pPr marL="514350" lvl="1" indent="-230188"/>
            <a:r>
              <a:rPr lang="en-US" sz="2133" dirty="0"/>
              <a:t>Pay no premiums or deductible, and small or no copayments</a:t>
            </a:r>
          </a:p>
          <a:p>
            <a:pPr marL="284163" indent="-284163"/>
            <a:r>
              <a:rPr lang="en-US" sz="2667" dirty="0"/>
              <a:t>If you have slightly higher income and resources</a:t>
            </a:r>
          </a:p>
          <a:p>
            <a:pPr marL="514350" lvl="1" indent="-230188"/>
            <a:r>
              <a:rPr lang="en-US" sz="2133" dirty="0"/>
              <a:t>Pay reduced deductible and a little more out of pocket</a:t>
            </a:r>
          </a:p>
          <a:p>
            <a:pPr marL="284163" indent="-284163"/>
            <a:r>
              <a:rPr lang="en-US" sz="2667" dirty="0"/>
              <a:t>No coverage gap or late enrollment penalty if you qualify for Extra Help </a:t>
            </a:r>
          </a:p>
        </p:txBody>
      </p:sp>
      <p:sp>
        <p:nvSpPr>
          <p:cNvPr id="5" name="Date Placeholder 4"/>
          <p:cNvSpPr>
            <a:spLocks noGrp="1"/>
          </p:cNvSpPr>
          <p:nvPr>
            <p:ph type="dt" sz="half" idx="10"/>
          </p:nvPr>
        </p:nvSpPr>
        <p:spPr/>
        <p:txBody>
          <a:body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137</a:t>
            </a:fld>
            <a:endParaRPr lang="en-US" dirty="0">
              <a:solidFill>
                <a:prstClr val="black">
                  <a:lumMod val="75000"/>
                  <a:lumOff val="25000"/>
                </a:prstClr>
              </a:solidFill>
            </a:endParaRPr>
          </a:p>
        </p:txBody>
      </p:sp>
    </p:spTree>
    <p:extLst>
      <p:ext uri="{BB962C8B-B14F-4D97-AF65-F5344CB8AC3E}">
        <p14:creationId xmlns:p14="http://schemas.microsoft.com/office/powerpoint/2010/main" val="366063893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r>
              <a:rPr lang="en-US" dirty="0"/>
              <a:t>Qualifying for Extra Help</a:t>
            </a:r>
          </a:p>
        </p:txBody>
      </p:sp>
      <p:grpSp>
        <p:nvGrpSpPr>
          <p:cNvPr id="9" name="Group 8" title="art"/>
          <p:cNvGrpSpPr/>
          <p:nvPr/>
        </p:nvGrpSpPr>
        <p:grpSpPr>
          <a:xfrm>
            <a:off x="284438" y="2776769"/>
            <a:ext cx="1466303" cy="1723626"/>
            <a:chOff x="7108787" y="2022298"/>
            <a:chExt cx="1909569" cy="1749774"/>
          </a:xfrm>
        </p:grpSpPr>
        <p:pic>
          <p:nvPicPr>
            <p:cNvPr id="10" name="Picture 9"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1" name="TextBox 10"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rgbClr val="44546A"/>
                  </a:solidFill>
                </a:rPr>
                <a:t>Part D</a:t>
              </a:r>
            </a:p>
            <a:p>
              <a:pPr algn="ctr"/>
              <a:r>
                <a:rPr lang="en-US" sz="1600" dirty="0">
                  <a:solidFill>
                    <a:srgbClr val="44546A"/>
                  </a:solidFill>
                </a:rPr>
                <a:t>Medicare prescription drug coverage</a:t>
              </a:r>
            </a:p>
          </p:txBody>
        </p:sp>
      </p:grpSp>
      <p:sp>
        <p:nvSpPr>
          <p:cNvPr id="12" name="Rectangle 3"/>
          <p:cNvSpPr txBox="1">
            <a:spLocks noChangeArrowheads="1"/>
          </p:cNvSpPr>
          <p:nvPr/>
        </p:nvSpPr>
        <p:spPr>
          <a:xfrm>
            <a:off x="1556873" y="1167319"/>
            <a:ext cx="7439324" cy="5189032"/>
          </a:xfrm>
          <a:prstGeom prst="rect">
            <a:avLst/>
          </a:prstGeom>
        </p:spPr>
        <p:txBody>
          <a:bodyPr/>
          <a:lstStyle>
            <a:lvl1pPr marL="230188" indent="-230188"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461963" indent="-23177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684213" indent="-222250"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914400" indent="-230188"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144588" indent="-230188"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2400" b="1" dirty="0"/>
              <a:t>You automatically qualify for Extra Help if you get</a:t>
            </a:r>
          </a:p>
          <a:p>
            <a:pPr marL="400050" indent="-292100"/>
            <a:r>
              <a:rPr lang="en-US" sz="2000" dirty="0"/>
              <a:t>Full Medicaid coverage (sometimes called “full dual”)</a:t>
            </a:r>
          </a:p>
          <a:p>
            <a:pPr marL="400050" indent="-292100"/>
            <a:r>
              <a:rPr lang="en-US" sz="2000" dirty="0"/>
              <a:t>Supplemental Security Income (SSI)</a:t>
            </a:r>
          </a:p>
          <a:p>
            <a:pPr marL="400050" indent="-292100"/>
            <a:r>
              <a:rPr lang="en-US" sz="2000" dirty="0"/>
              <a:t>Help from Medicaid paying your Part B premium (Medicare Savings Program; sometimes called “partial dual”)</a:t>
            </a:r>
          </a:p>
          <a:p>
            <a:pPr marL="0" indent="0">
              <a:buNone/>
            </a:pPr>
            <a:r>
              <a:rPr lang="en-US" sz="2400" b="1" dirty="0"/>
              <a:t>All others must apply</a:t>
            </a:r>
          </a:p>
          <a:p>
            <a:pPr marL="400050" indent="-292100"/>
            <a:r>
              <a:rPr lang="en-US" sz="2000" dirty="0"/>
              <a:t>Online at </a:t>
            </a:r>
            <a:r>
              <a:rPr lang="en-US" sz="2000" dirty="0">
                <a:hlinkClick r:id="rId4"/>
              </a:rPr>
              <a:t>socialsecurity.gov/benefits/medicare/prescriptionhelp</a:t>
            </a:r>
            <a:r>
              <a:rPr lang="en-US" sz="2000" dirty="0"/>
              <a:t> </a:t>
            </a:r>
          </a:p>
          <a:p>
            <a:pPr marL="400050" indent="-292100"/>
            <a:r>
              <a:rPr lang="en-US" sz="2000" dirty="0"/>
              <a:t>Call Social Security at 1-800-772-1213; TTY: 1-800-325-0778</a:t>
            </a:r>
          </a:p>
          <a:p>
            <a:pPr marL="746125" lvl="1" indent="-277813"/>
            <a:r>
              <a:rPr lang="en-US" sz="1600" dirty="0"/>
              <a:t>Ask for “Application for Help with Medicare Prescription Drug Plan Costs” (SSA-1020)</a:t>
            </a:r>
          </a:p>
          <a:p>
            <a:pPr marL="400050" indent="-292100"/>
            <a:r>
              <a:rPr lang="en-US" sz="2000" dirty="0"/>
              <a:t>Contact your State Medical Assistance (Medicaid) office</a:t>
            </a:r>
          </a:p>
          <a:p>
            <a:pPr marL="400050" indent="-292100"/>
            <a:r>
              <a:rPr lang="en-US" sz="2000" dirty="0"/>
              <a:t>Work with a local organization, like a State Health Insurance Assistance Program (SHIP) </a:t>
            </a:r>
          </a:p>
          <a:p>
            <a:pPr marL="690563" lvl="1" indent="-350838"/>
            <a:endParaRPr lang="en-US" sz="2000" dirty="0"/>
          </a:p>
        </p:txBody>
      </p:sp>
      <p:sp>
        <p:nvSpPr>
          <p:cNvPr id="5" name="Date Placeholder 4"/>
          <p:cNvSpPr>
            <a:spLocks noGrp="1"/>
          </p:cNvSpPr>
          <p:nvPr>
            <p:ph type="dt" sz="half" idx="10"/>
          </p:nvPr>
        </p:nvSpPr>
        <p:spPr/>
        <p:txBody>
          <a:bodyPr/>
          <a:lstStyle/>
          <a:p>
            <a:r>
              <a:rPr lang="en-US" dirty="0">
                <a:solidFill>
                  <a:prstClr val="black">
                    <a:lumMod val="75000"/>
                    <a:lumOff val="25000"/>
                  </a:prstClr>
                </a:solidFill>
              </a:rPr>
              <a:t>June 2019</a:t>
            </a:r>
          </a:p>
        </p:txBody>
      </p:sp>
      <p:sp>
        <p:nvSpPr>
          <p:cNvPr id="6" name="Footer Placeholder 5"/>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138</a:t>
            </a:fld>
            <a:endParaRPr lang="en-US" dirty="0">
              <a:solidFill>
                <a:prstClr val="black">
                  <a:lumMod val="75000"/>
                  <a:lumOff val="25000"/>
                </a:prstClr>
              </a:solidFill>
            </a:endParaRPr>
          </a:p>
        </p:txBody>
      </p:sp>
    </p:spTree>
    <p:extLst>
      <p:ext uri="{BB962C8B-B14F-4D97-AF65-F5344CB8AC3E}">
        <p14:creationId xmlns:p14="http://schemas.microsoft.com/office/powerpoint/2010/main" val="226220667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Medicaid?</a:t>
            </a:r>
          </a:p>
        </p:txBody>
      </p:sp>
      <p:sp>
        <p:nvSpPr>
          <p:cNvPr id="3" name="Content Placeholder 2"/>
          <p:cNvSpPr>
            <a:spLocks noGrp="1"/>
          </p:cNvSpPr>
          <p:nvPr>
            <p:ph idx="1"/>
          </p:nvPr>
        </p:nvSpPr>
        <p:spPr/>
        <p:txBody>
          <a:bodyPr/>
          <a:lstStyle/>
          <a:p>
            <a:pPr marL="284163" indent="-284163"/>
            <a:r>
              <a:rPr lang="en-US" sz="3000" dirty="0"/>
              <a:t>Joint federal and state program</a:t>
            </a:r>
          </a:p>
          <a:p>
            <a:pPr marL="284163" indent="-284163"/>
            <a:r>
              <a:rPr lang="en-US" sz="3000" dirty="0"/>
              <a:t>Helps pay health care costs for people with limited income and resources</a:t>
            </a:r>
          </a:p>
          <a:p>
            <a:pPr marL="284163" indent="-284163"/>
            <a:r>
              <a:rPr lang="en-US" sz="3000" dirty="0"/>
              <a:t>Some people qualify for Medicare and Medicaid</a:t>
            </a:r>
          </a:p>
          <a:p>
            <a:pPr marL="284163" indent="-284163"/>
            <a:r>
              <a:rPr lang="en-US" sz="3000" dirty="0"/>
              <a:t>May cover services that Medicare may not or may partially cover, like nursing home care, personal care, and home- and community-based services</a:t>
            </a:r>
          </a:p>
          <a:p>
            <a:pPr marL="284163" indent="-284163"/>
            <a:r>
              <a:rPr lang="en-US" sz="3000" dirty="0"/>
              <a:t>Covered 75.1 million people in 2018</a:t>
            </a:r>
          </a:p>
          <a:p>
            <a:pPr marL="231775" indent="-231775"/>
            <a:endParaRPr lang="en-US" sz="3000" dirty="0"/>
          </a:p>
        </p:txBody>
      </p:sp>
      <p:sp>
        <p:nvSpPr>
          <p:cNvPr id="8" name="Date Placeholder 7"/>
          <p:cNvSpPr>
            <a:spLocks noGrp="1"/>
          </p:cNvSpPr>
          <p:nvPr>
            <p:ph type="dt" sz="half" idx="10"/>
          </p:nvPr>
        </p:nvSpPr>
        <p:spPr/>
        <p:txBody>
          <a:bodyPr/>
          <a:lstStyle/>
          <a:p>
            <a:r>
              <a:rPr lang="en-US" dirty="0">
                <a:solidFill>
                  <a:prstClr val="black">
                    <a:lumMod val="75000"/>
                    <a:lumOff val="25000"/>
                  </a:prstClr>
                </a:solidFill>
              </a:rPr>
              <a:t>June 2019</a:t>
            </a:r>
          </a:p>
        </p:txBody>
      </p:sp>
      <p:sp>
        <p:nvSpPr>
          <p:cNvPr id="9" name="Footer Placeholder 8"/>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10" name="Slide Number Placeholder 9"/>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139</a:t>
            </a:fld>
            <a:endParaRPr lang="en-US" dirty="0">
              <a:solidFill>
                <a:prstClr val="black">
                  <a:lumMod val="75000"/>
                  <a:lumOff val="25000"/>
                </a:prstClr>
              </a:solidFill>
            </a:endParaRPr>
          </a:p>
        </p:txBody>
      </p:sp>
    </p:spTree>
    <p:extLst>
      <p:ext uri="{BB962C8B-B14F-4D97-AF65-F5344CB8AC3E}">
        <p14:creationId xmlns:p14="http://schemas.microsoft.com/office/powerpoint/2010/main" val="3540817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descr="Slide describes when enrollment in Medicare Part A and Part B is automatic." title="Automatic Enrollment- Part A and Part B"/>
          <p:cNvSpPr>
            <a:spLocks noGrp="1"/>
          </p:cNvSpPr>
          <p:nvPr>
            <p:ph type="title"/>
          </p:nvPr>
        </p:nvSpPr>
        <p:spPr>
          <a:xfrm>
            <a:off x="266699" y="1"/>
            <a:ext cx="8626567" cy="1026694"/>
          </a:xfrm>
        </p:spPr>
        <p:txBody>
          <a:bodyPr>
            <a:noAutofit/>
          </a:bodyPr>
          <a:lstStyle/>
          <a:p>
            <a:r>
              <a:rPr lang="en-US" dirty="0"/>
              <a:t>Automatic Enrollment—Part A and Part B</a:t>
            </a:r>
          </a:p>
        </p:txBody>
      </p:sp>
      <p:sp>
        <p:nvSpPr>
          <p:cNvPr id="2" name="Content Placeholder 1" descr="Automatic enrollment for those receiving&#10;Social Security benefits&#10;Railroad Retirement Board benefits&#10;Initial Enrollment Package &#10;Mailed 3 months before&#10;65 or&#10;25th month of disability benefits&#10;Includes your Medicare card&#10;" title="Automatic Enrollment- Medicare Part A and Part B"/>
          <p:cNvSpPr>
            <a:spLocks noGrp="1"/>
          </p:cNvSpPr>
          <p:nvPr>
            <p:ph idx="1"/>
          </p:nvPr>
        </p:nvSpPr>
        <p:spPr/>
        <p:txBody>
          <a:bodyPr/>
          <a:lstStyle/>
          <a:p>
            <a:pPr marL="0" indent="0">
              <a:buNone/>
            </a:pPr>
            <a:r>
              <a:rPr lang="en-US" b="1" dirty="0"/>
              <a:t>Automatic enrollment for those who get</a:t>
            </a:r>
          </a:p>
          <a:p>
            <a:r>
              <a:rPr lang="en-US" sz="2800" dirty="0"/>
              <a:t>Social Security benefits</a:t>
            </a:r>
          </a:p>
          <a:p>
            <a:r>
              <a:rPr lang="en-US" sz="2800" dirty="0"/>
              <a:t>Railroad Retirement benefits</a:t>
            </a:r>
          </a:p>
          <a:p>
            <a:pPr marL="0" indent="0">
              <a:buNone/>
            </a:pPr>
            <a:r>
              <a:rPr lang="en-US" b="1" dirty="0"/>
              <a:t>Initial Enrollment Period (IEP) Package</a:t>
            </a:r>
            <a:r>
              <a:rPr lang="en-US" dirty="0"/>
              <a:t> </a:t>
            </a:r>
          </a:p>
          <a:p>
            <a:r>
              <a:rPr lang="en-US" sz="2800" dirty="0"/>
              <a:t>Mailed 3 months before</a:t>
            </a:r>
          </a:p>
          <a:p>
            <a:pPr lvl="1"/>
            <a:r>
              <a:rPr lang="en-US" sz="2400" dirty="0"/>
              <a:t>65 or</a:t>
            </a:r>
          </a:p>
          <a:p>
            <a:pPr lvl="1"/>
            <a:r>
              <a:rPr lang="en-US" sz="2400" dirty="0"/>
              <a:t>25</a:t>
            </a:r>
            <a:r>
              <a:rPr lang="en-US" sz="2400" baseline="30000" dirty="0"/>
              <a:t>th</a:t>
            </a:r>
            <a:r>
              <a:rPr lang="en-US" sz="2400" dirty="0"/>
              <a:t> month of disability </a:t>
            </a:r>
            <a:br>
              <a:rPr lang="en-US" sz="2400" dirty="0"/>
            </a:br>
            <a:r>
              <a:rPr lang="en-US" sz="2400" dirty="0"/>
              <a:t>benefits</a:t>
            </a:r>
          </a:p>
          <a:p>
            <a:r>
              <a:rPr lang="en-US" sz="2800" dirty="0"/>
              <a:t>Includes your Medicare card</a:t>
            </a:r>
          </a:p>
          <a:p>
            <a:endParaRPr lang="en-US" dirty="0"/>
          </a:p>
        </p:txBody>
      </p:sp>
      <p:pic>
        <p:nvPicPr>
          <p:cNvPr id="7" name="Picture 6" title="Welcome to Medicare Package Cove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7953" y="3418489"/>
            <a:ext cx="3254190" cy="2103120"/>
          </a:xfrm>
          <a:prstGeom prst="rect">
            <a:avLst/>
          </a:prstGeom>
          <a:ln>
            <a:solidFill>
              <a:schemeClr val="accent1"/>
            </a:solidFill>
          </a:ln>
        </p:spPr>
      </p:pic>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t>14</a:t>
            </a:fld>
            <a:endParaRPr lang="en-US" dirty="0"/>
          </a:p>
        </p:txBody>
      </p:sp>
    </p:spTree>
    <p:extLst>
      <p:ext uri="{BB962C8B-B14F-4D97-AF65-F5344CB8AC3E}">
        <p14:creationId xmlns:p14="http://schemas.microsoft.com/office/powerpoint/2010/main" val="423707174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Qualifying for Medicaid</a:t>
            </a:r>
          </a:p>
        </p:txBody>
      </p:sp>
      <p:sp>
        <p:nvSpPr>
          <p:cNvPr id="3" name="Content Placeholder 2"/>
          <p:cNvSpPr>
            <a:spLocks noGrp="1"/>
          </p:cNvSpPr>
          <p:nvPr>
            <p:ph idx="1"/>
          </p:nvPr>
        </p:nvSpPr>
        <p:spPr>
          <a:xfrm>
            <a:off x="628650" y="1188578"/>
            <a:ext cx="7886700" cy="5005889"/>
          </a:xfrm>
        </p:spPr>
        <p:txBody>
          <a:bodyPr>
            <a:normAutofit fontScale="92500"/>
          </a:bodyPr>
          <a:lstStyle/>
          <a:p>
            <a:pPr>
              <a:lnSpc>
                <a:spcPct val="110000"/>
              </a:lnSpc>
            </a:pPr>
            <a:r>
              <a:rPr lang="en-US" dirty="0"/>
              <a:t>Medicaid Programs vary from state to state</a:t>
            </a:r>
          </a:p>
          <a:p>
            <a:pPr lvl="1">
              <a:lnSpc>
                <a:spcPct val="110000"/>
              </a:lnSpc>
            </a:pPr>
            <a:r>
              <a:rPr lang="en-US" dirty="0"/>
              <a:t>Each has different income and resource requirements </a:t>
            </a:r>
          </a:p>
          <a:p>
            <a:pPr>
              <a:lnSpc>
                <a:spcPct val="110000"/>
              </a:lnSpc>
            </a:pPr>
            <a:r>
              <a:rPr lang="en-US" dirty="0"/>
              <a:t>In some states, you may need to be enrolled in Medicare, if eligible, to get Medicaid </a:t>
            </a:r>
          </a:p>
          <a:p>
            <a:pPr>
              <a:lnSpc>
                <a:spcPct val="110000"/>
              </a:lnSpc>
            </a:pPr>
            <a:r>
              <a:rPr lang="en-US" dirty="0"/>
              <a:t>Call your State Medical Assistance (Medicaid) office for more information or to see if you qualify</a:t>
            </a:r>
          </a:p>
          <a:p>
            <a:pPr lvl="1">
              <a:lnSpc>
                <a:spcPct val="110000"/>
              </a:lnSpc>
            </a:pPr>
            <a:r>
              <a:rPr lang="en-US" dirty="0"/>
              <a:t>Visit </a:t>
            </a:r>
            <a:r>
              <a:rPr lang="en-US" dirty="0">
                <a:hlinkClick r:id="rId3"/>
              </a:rPr>
              <a:t>Medicare.gov/contacts</a:t>
            </a:r>
            <a:r>
              <a:rPr lang="en-US" dirty="0"/>
              <a:t>, or call 1-800-MEDICARE (1-800-633-4227); TTY: 1-877-486-2048</a:t>
            </a:r>
          </a:p>
          <a:p>
            <a:pPr marL="230188" lvl="1" indent="0">
              <a:buNone/>
            </a:pPr>
            <a:endParaRPr lang="en-US" dirty="0"/>
          </a:p>
          <a:p>
            <a:endParaRPr lang="en-US" dirty="0"/>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140</a:t>
            </a:fld>
            <a:endParaRPr lang="en-US" dirty="0">
              <a:solidFill>
                <a:prstClr val="black">
                  <a:lumMod val="75000"/>
                  <a:lumOff val="25000"/>
                </a:prstClr>
              </a:solidFill>
            </a:endParaRPr>
          </a:p>
        </p:txBody>
      </p:sp>
    </p:spTree>
    <p:extLst>
      <p:ext uri="{BB962C8B-B14F-4D97-AF65-F5344CB8AC3E}">
        <p14:creationId xmlns:p14="http://schemas.microsoft.com/office/powerpoint/2010/main" val="40258737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Are Medicare and Medicaid Different?</a:t>
            </a:r>
          </a:p>
        </p:txBody>
      </p:sp>
      <p:graphicFrame>
        <p:nvGraphicFramePr>
          <p:cNvPr id="6" name="Content Placeholder 5" descr="This displays a side by side comparison covering Original Medicare and Medicare Advantage plans and describes the following summary for each: Drug Coverage/Supplemental Coverage&#10;Part A &amp; B &#10;Drug coverage:&#10; ■  If you want drug coverage, you must choose and join a Medicare Prescription Drug Plan.&#10;&#10;Supplemental coverage:&#10; ■   You can buy a Medicare Supplement  Insurance (Medigap) policy to fill gaps in coverage.&#10;&#10;Part C&#10;Drug coverage:&#10;■ Most plans include drug coverage. If not, you may be able to join a Medicare Prescription Drug Plan.&#10;&#10;Supplemental coverage:&#10;■ If you join a Medicare Advantage Plan, you don’t need and can’t use a Medigap policy.&#10;&#10;"/>
          <p:cNvGraphicFramePr>
            <a:graphicFrameLocks/>
          </p:cNvGraphicFramePr>
          <p:nvPr>
            <p:extLst>
              <p:ext uri="{D42A27DB-BD31-4B8C-83A1-F6EECF244321}">
                <p14:modId xmlns:p14="http://schemas.microsoft.com/office/powerpoint/2010/main" val="1198888441"/>
              </p:ext>
            </p:extLst>
          </p:nvPr>
        </p:nvGraphicFramePr>
        <p:xfrm>
          <a:off x="320040" y="1150882"/>
          <a:ext cx="8557261" cy="4815965"/>
        </p:xfrm>
        <a:graphic>
          <a:graphicData uri="http://schemas.openxmlformats.org/drawingml/2006/table">
            <a:tbl>
              <a:tblPr firstRow="1" firstCol="1" lastRow="1" lastCol="1" bandRow="1" bandCol="1">
                <a:tableStyleId>{5C22544A-7EE6-4342-B048-85BDC9FD1C3A}</a:tableStyleId>
              </a:tblPr>
              <a:tblGrid>
                <a:gridCol w="4239377">
                  <a:extLst>
                    <a:ext uri="{9D8B030D-6E8A-4147-A177-3AD203B41FA5}">
                      <a16:colId xmlns:a16="http://schemas.microsoft.com/office/drawing/2014/main" val="20000"/>
                    </a:ext>
                  </a:extLst>
                </a:gridCol>
                <a:gridCol w="4317884">
                  <a:extLst>
                    <a:ext uri="{9D8B030D-6E8A-4147-A177-3AD203B41FA5}">
                      <a16:colId xmlns:a16="http://schemas.microsoft.com/office/drawing/2014/main" val="20001"/>
                    </a:ext>
                  </a:extLst>
                </a:gridCol>
              </a:tblGrid>
              <a:tr h="462543">
                <a:tc>
                  <a:txBody>
                    <a:bodyPr/>
                    <a:lstStyle/>
                    <a:p>
                      <a:pPr marL="0" marR="847725" indent="0" algn="ctr">
                        <a:lnSpc>
                          <a:spcPct val="100000"/>
                        </a:lnSpc>
                        <a:spcBef>
                          <a:spcPts val="600"/>
                        </a:spcBef>
                        <a:spcAft>
                          <a:spcPts val="0"/>
                        </a:spcAft>
                      </a:pPr>
                      <a:r>
                        <a:rPr lang="en-US" sz="2200" b="1" dirty="0">
                          <a:solidFill>
                            <a:schemeClr val="bg1"/>
                          </a:solidFill>
                          <a:effectLst/>
                        </a:rPr>
                        <a:t>         Medi</a:t>
                      </a:r>
                      <a:r>
                        <a:rPr lang="en-US" sz="2200" b="1" spc="5" dirty="0">
                          <a:solidFill>
                            <a:schemeClr val="bg1"/>
                          </a:solidFill>
                          <a:effectLst/>
                        </a:rPr>
                        <a:t>c</a:t>
                      </a:r>
                      <a:r>
                        <a:rPr lang="en-US" sz="2200" b="1" dirty="0">
                          <a:solidFill>
                            <a:schemeClr val="bg1"/>
                          </a:solidFill>
                          <a:effectLst/>
                        </a:rPr>
                        <a:t>a</a:t>
                      </a:r>
                      <a:r>
                        <a:rPr lang="en-US" sz="2200" b="1" spc="-10" dirty="0">
                          <a:solidFill>
                            <a:schemeClr val="bg1"/>
                          </a:solidFill>
                          <a:effectLst/>
                        </a:rPr>
                        <a:t>r</a:t>
                      </a:r>
                      <a:r>
                        <a:rPr lang="en-US" sz="2200" b="1" dirty="0">
                          <a:solidFill>
                            <a:schemeClr val="bg1"/>
                          </a:solidFill>
                          <a:effectLst/>
                        </a:rPr>
                        <a:t>e</a:t>
                      </a:r>
                      <a:r>
                        <a:rPr lang="en-US" sz="2200" b="1" baseline="0" dirty="0">
                          <a:solidFill>
                            <a:schemeClr val="bg1"/>
                          </a:solidFill>
                          <a:effectLst/>
                        </a:rPr>
                        <a:t> </a:t>
                      </a:r>
                      <a:endParaRPr lang="en-US" sz="2200" b="1" dirty="0">
                        <a:solidFill>
                          <a:schemeClr val="bg1"/>
                        </a:solidFill>
                        <a:effectLst/>
                        <a:latin typeface="Calibri"/>
                        <a:ea typeface="Calibri"/>
                        <a:cs typeface="Times New Roman"/>
                      </a:endParaRPr>
                    </a:p>
                  </a:txBody>
                  <a:tcPr marL="0" marR="0" marT="0" marB="0"/>
                </a:tc>
                <a:tc>
                  <a:txBody>
                    <a:bodyPr/>
                    <a:lstStyle/>
                    <a:p>
                      <a:pPr marL="0" marR="798830" indent="0" algn="ctr" defTabSz="914400" rtl="0" eaLnBrk="1" latinLnBrk="0" hangingPunct="1">
                        <a:lnSpc>
                          <a:spcPct val="100000"/>
                        </a:lnSpc>
                        <a:spcBef>
                          <a:spcPts val="600"/>
                        </a:spcBef>
                        <a:spcAft>
                          <a:spcPts val="0"/>
                        </a:spcAft>
                      </a:pPr>
                      <a:r>
                        <a:rPr lang="en-US" sz="2200" b="1" kern="1200" spc="5" dirty="0">
                          <a:solidFill>
                            <a:schemeClr val="tx1"/>
                          </a:solidFill>
                          <a:effectLst/>
                          <a:latin typeface="+mn-lt"/>
                          <a:ea typeface="+mn-ea"/>
                          <a:cs typeface="+mn-cs"/>
                        </a:rPr>
                        <a:t>Medicaid</a:t>
                      </a:r>
                    </a:p>
                  </a:txBody>
                  <a:tcPr marL="0" marR="0" marT="0" marB="0">
                    <a:solidFill>
                      <a:schemeClr val="accent1">
                        <a:lumMod val="20000"/>
                        <a:lumOff val="80000"/>
                      </a:schemeClr>
                    </a:solidFill>
                  </a:tcPr>
                </a:tc>
                <a:extLst>
                  <a:ext uri="{0D108BD9-81ED-4DB2-BD59-A6C34878D82A}">
                    <a16:rowId xmlns:a16="http://schemas.microsoft.com/office/drawing/2014/main" val="10000"/>
                  </a:ext>
                </a:extLst>
              </a:tr>
              <a:tr h="695822">
                <a:tc>
                  <a:txBody>
                    <a:bodyPr/>
                    <a:lstStyle/>
                    <a:p>
                      <a:pPr marL="236538" marR="0" lvl="0" indent="0" algn="l" defTabSz="914400" rtl="0" eaLnBrk="1" fontAlgn="base" latinLnBrk="0" hangingPunct="1">
                        <a:lnSpc>
                          <a:spcPct val="100000"/>
                        </a:lnSpc>
                        <a:spcBef>
                          <a:spcPts val="600"/>
                        </a:spcBef>
                        <a:spcAft>
                          <a:spcPts val="0"/>
                        </a:spcAft>
                        <a:buClrTx/>
                        <a:buSzTx/>
                        <a:buFontTx/>
                        <a:buNone/>
                        <a:tabLst/>
                      </a:pPr>
                      <a:r>
                        <a:rPr kumimoji="0" lang="en-US" sz="2200" b="0" i="0" u="none" strike="noStrike" cap="none" normalizeH="0" baseline="0" dirty="0">
                          <a:ln>
                            <a:noFill/>
                          </a:ln>
                          <a:solidFill>
                            <a:schemeClr val="tx1"/>
                          </a:solidFill>
                          <a:effectLst/>
                          <a:latin typeface="+mn-lt"/>
                        </a:rPr>
                        <a:t>National program that’s consistent across the country</a:t>
                      </a:r>
                    </a:p>
                  </a:txBody>
                  <a:tcPr marL="0" marR="0" marT="0" marB="0">
                    <a:solidFill>
                      <a:schemeClr val="accent1">
                        <a:lumMod val="40000"/>
                        <a:lumOff val="60000"/>
                      </a:schemeClr>
                    </a:solidFill>
                  </a:tcPr>
                </a:tc>
                <a:tc>
                  <a:txBody>
                    <a:bodyPr/>
                    <a:lstStyle/>
                    <a:p>
                      <a:pPr marL="236538" marR="0" lvl="0" indent="0" algn="l" defTabSz="914400" rtl="0" eaLnBrk="1" fontAlgn="auto" latinLnBrk="0" hangingPunct="1">
                        <a:lnSpc>
                          <a:spcPct val="100000"/>
                        </a:lnSpc>
                        <a:spcBef>
                          <a:spcPts val="600"/>
                        </a:spcBef>
                        <a:spcAft>
                          <a:spcPts val="0"/>
                        </a:spcAft>
                        <a:buClrTx/>
                        <a:buSzTx/>
                        <a:buFontTx/>
                        <a:buNone/>
                        <a:tabLst/>
                        <a:defRPr/>
                      </a:pPr>
                      <a:r>
                        <a:rPr kumimoji="0" lang="en-US" sz="2200" b="0" i="0" u="none" strike="noStrike" kern="1200" cap="none" normalizeH="0" baseline="0" dirty="0">
                          <a:ln>
                            <a:noFill/>
                          </a:ln>
                          <a:solidFill>
                            <a:schemeClr val="tx1"/>
                          </a:solidFill>
                          <a:effectLst/>
                          <a:latin typeface="+mn-lt"/>
                          <a:ea typeface="+mn-ea"/>
                          <a:cs typeface="+mn-cs"/>
                        </a:rPr>
                        <a:t>Statewide programs that vary among states</a:t>
                      </a:r>
                      <a:endParaRPr lang="en-US" sz="2200" b="0" kern="1200" spc="-15" dirty="0">
                        <a:solidFill>
                          <a:schemeClr val="tx1"/>
                        </a:solidFill>
                        <a:effectLst/>
                        <a:latin typeface="+mn-lt"/>
                        <a:ea typeface="+mn-ea"/>
                        <a:cs typeface="+mn-cs"/>
                      </a:endParaRPr>
                    </a:p>
                  </a:txBody>
                  <a:tcPr marL="0" marR="0" marT="0" marB="0">
                    <a:solidFill>
                      <a:schemeClr val="accent1">
                        <a:lumMod val="20000"/>
                        <a:lumOff val="80000"/>
                      </a:schemeClr>
                    </a:solidFill>
                  </a:tcPr>
                </a:tc>
                <a:extLst>
                  <a:ext uri="{0D108BD9-81ED-4DB2-BD59-A6C34878D82A}">
                    <a16:rowId xmlns:a16="http://schemas.microsoft.com/office/drawing/2014/main" val="10001"/>
                  </a:ext>
                </a:extLst>
              </a:tr>
              <a:tr h="1084882">
                <a:tc>
                  <a:txBody>
                    <a:bodyPr/>
                    <a:lstStyle/>
                    <a:p>
                      <a:pPr marL="236538" marR="0" lvl="0" indent="0" algn="l" defTabSz="914400" rtl="0" eaLnBrk="1" fontAlgn="base" latinLnBrk="0" hangingPunct="1">
                        <a:lnSpc>
                          <a:spcPct val="100000"/>
                        </a:lnSpc>
                        <a:spcBef>
                          <a:spcPts val="600"/>
                        </a:spcBef>
                        <a:spcAft>
                          <a:spcPts val="0"/>
                        </a:spcAft>
                        <a:buClrTx/>
                        <a:buSzTx/>
                        <a:buFontTx/>
                        <a:buNone/>
                        <a:tabLst/>
                      </a:pPr>
                      <a:r>
                        <a:rPr kumimoji="0" lang="en-US" sz="2200" b="0" i="0" u="none" strike="noStrike" cap="none" normalizeH="0" baseline="0" dirty="0">
                          <a:ln>
                            <a:noFill/>
                          </a:ln>
                          <a:solidFill>
                            <a:schemeClr val="tx1"/>
                          </a:solidFill>
                          <a:effectLst/>
                          <a:latin typeface="+mn-lt"/>
                        </a:rPr>
                        <a:t>Administered by the federal government</a:t>
                      </a:r>
                    </a:p>
                  </a:txBody>
                  <a:tcPr marL="0" marR="0" marT="0" marB="0">
                    <a:solidFill>
                      <a:schemeClr val="accent1">
                        <a:lumMod val="40000"/>
                        <a:lumOff val="60000"/>
                      </a:schemeClr>
                    </a:solidFill>
                  </a:tcPr>
                </a:tc>
                <a:tc>
                  <a:txBody>
                    <a:bodyPr/>
                    <a:lstStyle/>
                    <a:p>
                      <a:pPr marL="236538" marR="0" lvl="0" indent="0" algn="l" defTabSz="914400" rtl="0" eaLnBrk="1" fontAlgn="auto" latinLnBrk="0" hangingPunct="1">
                        <a:lnSpc>
                          <a:spcPct val="100000"/>
                        </a:lnSpc>
                        <a:spcBef>
                          <a:spcPts val="600"/>
                        </a:spcBef>
                        <a:spcAft>
                          <a:spcPts val="0"/>
                        </a:spcAft>
                        <a:buClrTx/>
                        <a:buSzTx/>
                        <a:buFontTx/>
                        <a:buNone/>
                        <a:tabLst/>
                        <a:defRPr/>
                      </a:pPr>
                      <a:r>
                        <a:rPr kumimoji="0" lang="en-US" sz="2200" b="0" i="0" u="none" strike="noStrike" kern="1200" cap="none" normalizeH="0" baseline="0" dirty="0">
                          <a:ln>
                            <a:noFill/>
                          </a:ln>
                          <a:solidFill>
                            <a:schemeClr val="tx1"/>
                          </a:solidFill>
                          <a:effectLst/>
                          <a:latin typeface="+mn-lt"/>
                          <a:ea typeface="+mn-ea"/>
                          <a:cs typeface="+mn-cs"/>
                        </a:rPr>
                        <a:t>Administered by state governments within federal rules (federal/state partnership)</a:t>
                      </a:r>
                      <a:endParaRPr lang="en-US" sz="2200" b="0" kern="1200" spc="-15" dirty="0">
                        <a:solidFill>
                          <a:schemeClr val="tx1"/>
                        </a:solidFill>
                        <a:effectLst/>
                        <a:latin typeface="+mn-lt"/>
                        <a:ea typeface="+mn-ea"/>
                        <a:cs typeface="+mn-cs"/>
                      </a:endParaRPr>
                    </a:p>
                  </a:txBody>
                  <a:tcPr marL="0" marR="0" marT="0" marB="0">
                    <a:solidFill>
                      <a:schemeClr val="accent1">
                        <a:lumMod val="20000"/>
                        <a:lumOff val="80000"/>
                      </a:schemeClr>
                    </a:solidFill>
                  </a:tcPr>
                </a:tc>
                <a:extLst>
                  <a:ext uri="{0D108BD9-81ED-4DB2-BD59-A6C34878D82A}">
                    <a16:rowId xmlns:a16="http://schemas.microsoft.com/office/drawing/2014/main" val="10002"/>
                  </a:ext>
                </a:extLst>
              </a:tr>
              <a:tr h="1425844">
                <a:tc>
                  <a:txBody>
                    <a:bodyPr/>
                    <a:lstStyle/>
                    <a:p>
                      <a:pPr marL="236538" marR="0" lvl="0" indent="0" algn="l" defTabSz="914400" rtl="0" eaLnBrk="1" fontAlgn="base" latinLnBrk="0" hangingPunct="1">
                        <a:lnSpc>
                          <a:spcPct val="100000"/>
                        </a:lnSpc>
                        <a:spcBef>
                          <a:spcPts val="600"/>
                        </a:spcBef>
                        <a:spcAft>
                          <a:spcPts val="0"/>
                        </a:spcAft>
                        <a:buClrTx/>
                        <a:buSzTx/>
                        <a:buFontTx/>
                        <a:buNone/>
                        <a:tabLst/>
                      </a:pPr>
                      <a:r>
                        <a:rPr kumimoji="0" lang="en-US" sz="2200" b="0" i="0" u="none" strike="noStrike" cap="none" normalizeH="0" baseline="0" dirty="0">
                          <a:ln>
                            <a:noFill/>
                          </a:ln>
                          <a:solidFill>
                            <a:schemeClr val="tx1"/>
                          </a:solidFill>
                          <a:effectLst/>
                          <a:latin typeface="+mn-lt"/>
                        </a:rPr>
                        <a:t>Health insurance for people 65 and older, people under 65 with certain disabilities, or any age with End-Stage Renal Disease (ESRD)</a:t>
                      </a:r>
                    </a:p>
                  </a:txBody>
                  <a:tcPr marL="0" marR="0" marT="0" marB="0">
                    <a:solidFill>
                      <a:schemeClr val="accent1">
                        <a:lumMod val="40000"/>
                        <a:lumOff val="60000"/>
                      </a:schemeClr>
                    </a:solidFill>
                  </a:tcPr>
                </a:tc>
                <a:tc>
                  <a:txBody>
                    <a:bodyPr/>
                    <a:lstStyle/>
                    <a:p>
                      <a:pPr marL="236538" marR="0" lvl="0" indent="0" algn="l" defTabSz="914400" rtl="0" eaLnBrk="1" fontAlgn="base" latinLnBrk="0" hangingPunct="1">
                        <a:lnSpc>
                          <a:spcPct val="100000"/>
                        </a:lnSpc>
                        <a:spcBef>
                          <a:spcPts val="600"/>
                        </a:spcBef>
                        <a:spcAft>
                          <a:spcPts val="0"/>
                        </a:spcAft>
                        <a:buClrTx/>
                        <a:buSzTx/>
                        <a:buFontTx/>
                        <a:buNone/>
                        <a:tabLst/>
                      </a:pPr>
                      <a:r>
                        <a:rPr kumimoji="0" lang="en-US" sz="2200" b="0" i="0" u="none" strike="noStrike" kern="1200" cap="none" normalizeH="0" baseline="0" dirty="0">
                          <a:ln>
                            <a:noFill/>
                          </a:ln>
                          <a:solidFill>
                            <a:schemeClr val="tx1"/>
                          </a:solidFill>
                          <a:effectLst/>
                          <a:latin typeface="+mn-lt"/>
                          <a:ea typeface="+mn-ea"/>
                          <a:cs typeface="+mn-cs"/>
                        </a:rPr>
                        <a:t>Health insurance for people based on need—financial and non-financial requirements </a:t>
                      </a:r>
                    </a:p>
                  </a:txBody>
                  <a:tcPr marL="0" marR="0" marT="0" marB="0">
                    <a:solidFill>
                      <a:schemeClr val="accent1">
                        <a:lumMod val="20000"/>
                        <a:lumOff val="80000"/>
                      </a:schemeClr>
                    </a:solidFill>
                  </a:tcPr>
                </a:tc>
                <a:extLst>
                  <a:ext uri="{0D108BD9-81ED-4DB2-BD59-A6C34878D82A}">
                    <a16:rowId xmlns:a16="http://schemas.microsoft.com/office/drawing/2014/main" val="10003"/>
                  </a:ext>
                </a:extLst>
              </a:tr>
              <a:tr h="1146874">
                <a:tc>
                  <a:txBody>
                    <a:bodyPr/>
                    <a:lstStyle/>
                    <a:p>
                      <a:pPr marL="236538" marR="0" lvl="0" indent="0" algn="l" defTabSz="914400" rtl="0" eaLnBrk="1" fontAlgn="base" latinLnBrk="0" hangingPunct="1">
                        <a:lnSpc>
                          <a:spcPct val="100000"/>
                        </a:lnSpc>
                        <a:spcBef>
                          <a:spcPts val="600"/>
                        </a:spcBef>
                        <a:spcAft>
                          <a:spcPts val="0"/>
                        </a:spcAft>
                        <a:buClrTx/>
                        <a:buSzTx/>
                        <a:buFontTx/>
                        <a:buNone/>
                        <a:tabLst/>
                        <a:defRPr/>
                      </a:pPr>
                      <a:r>
                        <a:rPr kumimoji="0" lang="en-US" sz="2200" b="0" i="0" u="none" strike="noStrike" cap="none" normalizeH="0" baseline="0" dirty="0">
                          <a:ln>
                            <a:noFill/>
                          </a:ln>
                          <a:solidFill>
                            <a:schemeClr val="tx1"/>
                          </a:solidFill>
                          <a:effectLst/>
                          <a:latin typeface="+mn-lt"/>
                        </a:rPr>
                        <a:t>Nation’s primary payer of inpatient hospital services to the disabled, elderly and people with ESRD</a:t>
                      </a:r>
                    </a:p>
                  </a:txBody>
                  <a:tcPr marL="0" marR="0" marT="0" marB="0">
                    <a:solidFill>
                      <a:schemeClr val="accent1">
                        <a:lumMod val="40000"/>
                        <a:lumOff val="60000"/>
                      </a:schemeClr>
                    </a:solidFill>
                  </a:tcPr>
                </a:tc>
                <a:tc>
                  <a:txBody>
                    <a:bodyPr/>
                    <a:lstStyle/>
                    <a:p>
                      <a:pPr marL="236538" marR="0" lvl="0" indent="0" algn="l" defTabSz="914400" rtl="0" eaLnBrk="1" fontAlgn="base" latinLnBrk="0" hangingPunct="1">
                        <a:lnSpc>
                          <a:spcPct val="100000"/>
                        </a:lnSpc>
                        <a:spcBef>
                          <a:spcPts val="600"/>
                        </a:spcBef>
                        <a:spcAft>
                          <a:spcPts val="0"/>
                        </a:spcAft>
                        <a:buClrTx/>
                        <a:buSzTx/>
                        <a:buFontTx/>
                        <a:buNone/>
                        <a:tabLst/>
                      </a:pPr>
                      <a:r>
                        <a:rPr kumimoji="0" lang="en-US" sz="2200" b="0" i="0" u="none" strike="noStrike" cap="none" normalizeH="0" baseline="0" dirty="0">
                          <a:ln>
                            <a:noFill/>
                          </a:ln>
                          <a:solidFill>
                            <a:schemeClr val="tx1"/>
                          </a:solidFill>
                          <a:effectLst/>
                          <a:latin typeface="+mn-lt"/>
                        </a:rPr>
                        <a:t>Nation’s primary public payer of acute health care, mental health, and long-term care services</a:t>
                      </a:r>
                    </a:p>
                  </a:txBody>
                  <a:tcPr marL="0" marR="0" marT="0" marB="0">
                    <a:solidFill>
                      <a:schemeClr val="accent1">
                        <a:lumMod val="20000"/>
                        <a:lumOff val="80000"/>
                      </a:schemeClr>
                    </a:solidFill>
                  </a:tcPr>
                </a:tc>
                <a:extLst>
                  <a:ext uri="{0D108BD9-81ED-4DB2-BD59-A6C34878D82A}">
                    <a16:rowId xmlns:a16="http://schemas.microsoft.com/office/drawing/2014/main" val="10004"/>
                  </a:ext>
                </a:extLst>
              </a:tr>
            </a:tbl>
          </a:graphicData>
        </a:graphic>
      </p:graphicFrame>
      <p:sp>
        <p:nvSpPr>
          <p:cNvPr id="3" name="Date Placeholder 2"/>
          <p:cNvSpPr>
            <a:spLocks noGrp="1"/>
          </p:cNvSpPr>
          <p:nvPr>
            <p:ph type="dt" sz="half" idx="10"/>
          </p:nvPr>
        </p:nvSpPr>
        <p:spPr/>
        <p:txBody>
          <a:bodyPr/>
          <a:lstStyle/>
          <a:p>
            <a:r>
              <a:rPr lang="en-US" dirty="0">
                <a:solidFill>
                  <a:prstClr val="black">
                    <a:lumMod val="75000"/>
                    <a:lumOff val="25000"/>
                  </a:prstClr>
                </a:solidFill>
              </a:rPr>
              <a:t>June 2019</a:t>
            </a:r>
          </a:p>
        </p:txBody>
      </p:sp>
      <p:sp>
        <p:nvSpPr>
          <p:cNvPr id="4" name="Footer Placeholder 3"/>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141</a:t>
            </a:fld>
            <a:endParaRPr lang="en-US" dirty="0">
              <a:solidFill>
                <a:prstClr val="black">
                  <a:lumMod val="75000"/>
                  <a:lumOff val="25000"/>
                </a:prstClr>
              </a:solidFill>
            </a:endParaRPr>
          </a:p>
        </p:txBody>
      </p:sp>
    </p:spTree>
    <p:extLst>
      <p:ext uri="{BB962C8B-B14F-4D97-AF65-F5344CB8AC3E}">
        <p14:creationId xmlns:p14="http://schemas.microsoft.com/office/powerpoint/2010/main" val="244128275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a:bodyPr>
          <a:lstStyle/>
          <a:p>
            <a:r>
              <a:rPr lang="en-US" dirty="0"/>
              <a:t>What Is the Children’s Health Insurance Program (CHIP)?</a:t>
            </a:r>
          </a:p>
        </p:txBody>
      </p:sp>
      <p:sp>
        <p:nvSpPr>
          <p:cNvPr id="3" name="Content Placeholder 2"/>
          <p:cNvSpPr>
            <a:spLocks noGrp="1"/>
          </p:cNvSpPr>
          <p:nvPr>
            <p:ph idx="1"/>
          </p:nvPr>
        </p:nvSpPr>
        <p:spPr>
          <a:xfrm>
            <a:off x="628649" y="1171074"/>
            <a:ext cx="8357695" cy="5005889"/>
          </a:xfrm>
        </p:spPr>
        <p:txBody>
          <a:bodyPr/>
          <a:lstStyle/>
          <a:p>
            <a:pPr marL="231775" indent="-231775"/>
            <a:r>
              <a:rPr lang="en-US" sz="2800" dirty="0"/>
              <a:t>Health coverage for uninsured children in families earning too much to qualify for Medicaid, but too little for private insurance</a:t>
            </a:r>
          </a:p>
          <a:p>
            <a:pPr marL="231775" indent="-231775"/>
            <a:r>
              <a:rPr lang="en-US" sz="2800" dirty="0"/>
              <a:t>Jointly funded by federal and state governments</a:t>
            </a:r>
          </a:p>
          <a:p>
            <a:pPr marL="231775" indent="-231775"/>
            <a:r>
              <a:rPr lang="en-US" sz="2800" dirty="0"/>
              <a:t>Administered by states</a:t>
            </a:r>
          </a:p>
          <a:p>
            <a:pPr marL="231775" indent="-231775"/>
            <a:r>
              <a:rPr lang="en-US" sz="2800" dirty="0"/>
              <a:t>Over 9.5 million children enrolled</a:t>
            </a:r>
          </a:p>
          <a:p>
            <a:pPr marL="231775" indent="-231775"/>
            <a:r>
              <a:rPr lang="en-US" sz="2800" dirty="0"/>
              <a:t>For CHIP information by state, visit </a:t>
            </a:r>
            <a:r>
              <a:rPr lang="en-US" sz="2800" dirty="0">
                <a:hlinkClick r:id="rId3"/>
              </a:rPr>
              <a:t>Medicaid.gov/chip/state-program-information /chip-state-program-information.html</a:t>
            </a:r>
            <a:endParaRPr lang="en-US" sz="2800" dirty="0"/>
          </a:p>
          <a:p>
            <a:pPr marL="344488" indent="-344488"/>
            <a:endParaRPr lang="en-US" dirty="0"/>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142</a:t>
            </a:fld>
            <a:endParaRPr lang="en-US" dirty="0">
              <a:solidFill>
                <a:prstClr val="black">
                  <a:lumMod val="75000"/>
                  <a:lumOff val="25000"/>
                </a:prstClr>
              </a:solidFill>
            </a:endParaRPr>
          </a:p>
        </p:txBody>
      </p:sp>
    </p:spTree>
    <p:extLst>
      <p:ext uri="{BB962C8B-B14F-4D97-AF65-F5344CB8AC3E}">
        <p14:creationId xmlns:p14="http://schemas.microsoft.com/office/powerpoint/2010/main" val="339078052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Help for People with Limited Income and Resources—Questions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84447" y="1796538"/>
            <a:ext cx="2975106" cy="3755461"/>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143</a:t>
            </a:fld>
            <a:endParaRPr lang="en-US" dirty="0"/>
          </a:p>
        </p:txBody>
      </p:sp>
    </p:spTree>
    <p:extLst>
      <p:ext uri="{BB962C8B-B14F-4D97-AF65-F5344CB8AC3E}">
        <p14:creationId xmlns:p14="http://schemas.microsoft.com/office/powerpoint/2010/main" val="111154569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49"/>
          <p:cNvSpPr>
            <a:spLocks noGrp="1"/>
          </p:cNvSpPr>
          <p:nvPr>
            <p:ph type="title"/>
          </p:nvPr>
        </p:nvSpPr>
        <p:spPr/>
        <p:txBody>
          <a:bodyPr/>
          <a:lstStyle/>
          <a:p>
            <a:r>
              <a:rPr lang="en-US" sz="3200" dirty="0"/>
              <a:t>Lesson 10</a:t>
            </a:r>
            <a:r>
              <a:rPr lang="en-US" sz="3200" dirty="0">
                <a:latin typeface="Calibri" panose="020F0502020204030204" pitchFamily="34" charset="0"/>
                <a:cs typeface="Calibri" panose="020F0502020204030204" pitchFamily="34" charset="0"/>
              </a:rPr>
              <a:t>—</a:t>
            </a:r>
            <a:r>
              <a:rPr lang="en-US" sz="3200" dirty="0"/>
              <a:t>CMS Program-Related Resources</a:t>
            </a:r>
          </a:p>
        </p:txBody>
      </p:sp>
      <p:sp>
        <p:nvSpPr>
          <p:cNvPr id="9" name="Content Placeholder 8"/>
          <p:cNvSpPr>
            <a:spLocks noGrp="1"/>
          </p:cNvSpPr>
          <p:nvPr>
            <p:ph idx="1"/>
          </p:nvPr>
        </p:nvSpPr>
        <p:spPr/>
        <p:txBody>
          <a:bodyPr/>
          <a:lstStyle/>
          <a:p>
            <a:r>
              <a:rPr lang="en-US" sz="2400" dirty="0">
                <a:hlinkClick r:id="rId3"/>
              </a:rPr>
              <a:t>CMS.gov</a:t>
            </a:r>
            <a:r>
              <a:rPr lang="en-US" sz="2400" dirty="0"/>
              <a:t> – For partners, providers, and researchers; includes training</a:t>
            </a:r>
          </a:p>
          <a:p>
            <a:pPr lvl="1"/>
            <a:r>
              <a:rPr lang="en-US" sz="2000" dirty="0">
                <a:hlinkClick r:id="rId4"/>
              </a:rPr>
              <a:t>CMSnationaltrainingprogram.cms.gov</a:t>
            </a:r>
            <a:r>
              <a:rPr lang="en-US" sz="2000" dirty="0"/>
              <a:t> – Partner training courses and materials</a:t>
            </a:r>
          </a:p>
          <a:p>
            <a:pPr lvl="1"/>
            <a:r>
              <a:rPr lang="en-US" sz="2000" u="sng" dirty="0">
                <a:hlinkClick r:id="rId5"/>
              </a:rPr>
              <a:t>cmsoc.service-now.com/pow/</a:t>
            </a:r>
            <a:r>
              <a:rPr lang="en-US" sz="2000" dirty="0"/>
              <a:t> – Product ordering for partners</a:t>
            </a:r>
            <a:r>
              <a:rPr lang="en-US" sz="2000" u="sng" dirty="0"/>
              <a:t> </a:t>
            </a:r>
            <a:endParaRPr lang="en-US" sz="2000" b="1" dirty="0">
              <a:solidFill>
                <a:prstClr val="black"/>
              </a:solidFill>
            </a:endParaRPr>
          </a:p>
          <a:p>
            <a:r>
              <a:rPr lang="en-US" sz="2400" dirty="0">
                <a:hlinkClick r:id="rId6"/>
              </a:rPr>
              <a:t>Medicare.gov</a:t>
            </a:r>
            <a:r>
              <a:rPr lang="en-US" sz="2400" dirty="0"/>
              <a:t> – For people with Medicare, caregivers, and partners (includes access to MyMedicare.gov)</a:t>
            </a:r>
          </a:p>
          <a:p>
            <a:r>
              <a:rPr lang="en-US" sz="2400" dirty="0"/>
              <a:t>“What’s Covered” App – Mobile app with Part A and Part B coverage information</a:t>
            </a:r>
          </a:p>
          <a:p>
            <a:r>
              <a:rPr lang="en-US" sz="2400" dirty="0">
                <a:hlinkClick r:id="rId7"/>
              </a:rPr>
              <a:t>Medicaid.gov</a:t>
            </a:r>
            <a:r>
              <a:rPr lang="en-US" sz="2400" dirty="0"/>
              <a:t> – For people with Medicaid and caregivers</a:t>
            </a:r>
          </a:p>
          <a:p>
            <a:r>
              <a:rPr lang="en-US" sz="2400" dirty="0">
                <a:hlinkClick r:id="rId8"/>
              </a:rPr>
              <a:t>InsureKidsNow.gov</a:t>
            </a:r>
            <a:r>
              <a:rPr lang="en-US" sz="2400" dirty="0"/>
              <a:t> -Information on coverage for teens and children in limited income and resource households </a:t>
            </a:r>
          </a:p>
        </p:txBody>
      </p:sp>
      <p:sp>
        <p:nvSpPr>
          <p:cNvPr id="3" name="Footer Placeholder 2"/>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t>144</a:t>
            </a:fld>
            <a:endParaRPr lang="en-US" dirty="0"/>
          </a:p>
        </p:txBody>
      </p:sp>
      <p:sp>
        <p:nvSpPr>
          <p:cNvPr id="2" name="Date Placeholder 1"/>
          <p:cNvSpPr>
            <a:spLocks noGrp="1"/>
          </p:cNvSpPr>
          <p:nvPr>
            <p:ph type="dt" sz="half" idx="2"/>
          </p:nvPr>
        </p:nvSpPr>
        <p:spPr/>
        <p:txBody>
          <a:bodyPr/>
          <a:lstStyle/>
          <a:p>
            <a:r>
              <a:rPr lang="en-US" dirty="0"/>
              <a:t>June 2019</a:t>
            </a:r>
          </a:p>
        </p:txBody>
      </p:sp>
    </p:spTree>
    <p:extLst>
      <p:ext uri="{BB962C8B-B14F-4D97-AF65-F5344CB8AC3E}">
        <p14:creationId xmlns:p14="http://schemas.microsoft.com/office/powerpoint/2010/main" val="164454963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49"/>
          <p:cNvSpPr>
            <a:spLocks noGrp="1"/>
          </p:cNvSpPr>
          <p:nvPr>
            <p:ph type="title"/>
          </p:nvPr>
        </p:nvSpPr>
        <p:spPr/>
        <p:txBody>
          <a:bodyPr/>
          <a:lstStyle/>
          <a:p>
            <a:r>
              <a:rPr lang="en-US" sz="3200" dirty="0"/>
              <a:t>CMS Program-Related Resources</a:t>
            </a:r>
          </a:p>
        </p:txBody>
      </p:sp>
      <p:sp>
        <p:nvSpPr>
          <p:cNvPr id="9" name="Content Placeholder 8"/>
          <p:cNvSpPr>
            <a:spLocks noGrp="1"/>
          </p:cNvSpPr>
          <p:nvPr>
            <p:ph idx="1"/>
          </p:nvPr>
        </p:nvSpPr>
        <p:spPr/>
        <p:txBody>
          <a:bodyPr/>
          <a:lstStyle/>
          <a:p>
            <a:r>
              <a:rPr lang="en-US" sz="2400" dirty="0">
                <a:hlinkClick r:id="rId3"/>
              </a:rPr>
              <a:t>HealthCare.gov</a:t>
            </a:r>
            <a:r>
              <a:rPr lang="en-US" sz="2400" dirty="0"/>
              <a:t> – Health Insurance Marketplace information for the general public</a:t>
            </a:r>
          </a:p>
          <a:p>
            <a:r>
              <a:rPr lang="en-US" sz="2400" dirty="0">
                <a:hlinkClick r:id="rId4"/>
              </a:rPr>
              <a:t>Marketplace.cms.gov</a:t>
            </a:r>
            <a:r>
              <a:rPr lang="en-US" sz="2400" dirty="0"/>
              <a:t> – For partners, includes training</a:t>
            </a:r>
          </a:p>
          <a:p>
            <a:r>
              <a:rPr lang="en-US" sz="2400" dirty="0">
                <a:hlinkClick r:id="rId5"/>
              </a:rPr>
              <a:t>socialsecurity.gov</a:t>
            </a:r>
            <a:r>
              <a:rPr lang="en-US" sz="2400" dirty="0"/>
              <a:t> – Information on a broad range of Social Security benefits and enrollment in the Medicare Program</a:t>
            </a:r>
          </a:p>
          <a:p>
            <a:r>
              <a:rPr lang="en-US" sz="2400" dirty="0">
                <a:hlinkClick r:id="rId6"/>
              </a:rPr>
              <a:t>regulations.gov</a:t>
            </a:r>
            <a:r>
              <a:rPr lang="en-US" sz="2400" dirty="0"/>
              <a:t> – The federal regulations website</a:t>
            </a:r>
          </a:p>
          <a:p>
            <a:r>
              <a:rPr lang="en-US" sz="2400" dirty="0">
                <a:hlinkClick r:id="rId7"/>
              </a:rPr>
              <a:t>eCFR.gov</a:t>
            </a:r>
            <a:r>
              <a:rPr lang="en-US" sz="2400" dirty="0"/>
              <a:t> – The electronic Code of Federal Regulations website</a:t>
            </a:r>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t>145</a:t>
            </a:fld>
            <a:endParaRPr lang="en-US" dirty="0"/>
          </a:p>
        </p:txBody>
      </p:sp>
    </p:spTree>
    <p:extLst>
      <p:ext uri="{BB962C8B-B14F-4D97-AF65-F5344CB8AC3E}">
        <p14:creationId xmlns:p14="http://schemas.microsoft.com/office/powerpoint/2010/main" val="140339927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Ordering Multiple Copies of CMS Publications</a:t>
            </a:r>
          </a:p>
        </p:txBody>
      </p:sp>
      <p:sp>
        <p:nvSpPr>
          <p:cNvPr id="10" name="Text Placeholder 4"/>
          <p:cNvSpPr>
            <a:spLocks noGrp="1"/>
          </p:cNvSpPr>
          <p:nvPr>
            <p:ph idx="1"/>
          </p:nvPr>
        </p:nvSpPr>
        <p:spPr>
          <a:xfrm>
            <a:off x="84083" y="1150762"/>
            <a:ext cx="3601922" cy="5051202"/>
          </a:xfrm>
        </p:spPr>
        <p:txBody>
          <a:bodyPr>
            <a:noAutofit/>
          </a:bodyPr>
          <a:lstStyle/>
          <a:p>
            <a:pPr marL="0" indent="0">
              <a:buNone/>
            </a:pPr>
            <a:r>
              <a:rPr lang="en-US" sz="2000" b="1" dirty="0"/>
              <a:t>Returning User: </a:t>
            </a:r>
          </a:p>
          <a:p>
            <a:r>
              <a:rPr lang="en-US" sz="2000" dirty="0"/>
              <a:t>Enter your username and password in the designated fields, and then select the Login button </a:t>
            </a:r>
          </a:p>
          <a:p>
            <a:pPr marL="0" indent="0">
              <a:buNone/>
            </a:pPr>
            <a:r>
              <a:rPr lang="en-US" sz="2000" b="1" dirty="0"/>
              <a:t>New User: </a:t>
            </a:r>
          </a:p>
          <a:p>
            <a:pPr marL="231775" indent="-231775"/>
            <a:r>
              <a:rPr lang="en-US" sz="2000" dirty="0"/>
              <a:t>Select the Request an Account button to set up a new account </a:t>
            </a:r>
          </a:p>
          <a:p>
            <a:pPr marL="231775" indent="-231775"/>
            <a:r>
              <a:rPr lang="en-US" sz="2000" dirty="0"/>
              <a:t>Enter the required information, then follow the prompts for setting up a new account, and select the Request Account button </a:t>
            </a:r>
          </a:p>
        </p:txBody>
      </p:sp>
      <p:sp>
        <p:nvSpPr>
          <p:cNvPr id="12" name="TextBox 11"/>
          <p:cNvSpPr txBox="1"/>
          <p:nvPr/>
        </p:nvSpPr>
        <p:spPr>
          <a:xfrm>
            <a:off x="4461681" y="1034363"/>
            <a:ext cx="3309624" cy="400110"/>
          </a:xfrm>
          <a:prstGeom prst="rect">
            <a:avLst/>
          </a:prstGeom>
          <a:noFill/>
        </p:spPr>
        <p:txBody>
          <a:bodyPr wrap="none" rtlCol="0">
            <a:spAutoFit/>
          </a:bodyPr>
          <a:lstStyle/>
          <a:p>
            <a:r>
              <a:rPr lang="en-US" sz="2000" b="1" dirty="0">
                <a:solidFill>
                  <a:prstClr val="black"/>
                </a:solidFill>
                <a:hlinkClick r:id="rId3"/>
              </a:rPr>
              <a:t>productordering.cms.hhs.gov</a:t>
            </a:r>
            <a:endParaRPr lang="en-US" sz="2000" b="1" dirty="0">
              <a:solidFill>
                <a:prstClr val="black"/>
              </a:solidFill>
            </a:endParaRPr>
          </a:p>
        </p:txBody>
      </p:sp>
      <p:pic>
        <p:nvPicPr>
          <p:cNvPr id="7" name="Picture 6" title="screen shot productordering.cos.hhs.gov"/>
          <p:cNvPicPr>
            <a:picLocks noChangeAspect="1"/>
          </p:cNvPicPr>
          <p:nvPr/>
        </p:nvPicPr>
        <p:blipFill>
          <a:blip r:embed="rId4"/>
          <a:stretch>
            <a:fillRect/>
          </a:stretch>
        </p:blipFill>
        <p:spPr>
          <a:xfrm>
            <a:off x="3686005" y="1743180"/>
            <a:ext cx="5142744" cy="3200400"/>
          </a:xfrm>
          <a:prstGeom prst="rect">
            <a:avLst/>
          </a:prstGeom>
          <a:ln>
            <a:solidFill>
              <a:schemeClr val="accent1"/>
            </a:solidFill>
          </a:ln>
        </p:spPr>
      </p:pic>
      <p:sp>
        <p:nvSpPr>
          <p:cNvPr id="3" name="TextBox 2"/>
          <p:cNvSpPr txBox="1"/>
          <p:nvPr/>
        </p:nvSpPr>
        <p:spPr>
          <a:xfrm>
            <a:off x="316992" y="6097254"/>
            <a:ext cx="8609952" cy="369332"/>
          </a:xfrm>
          <a:prstGeom prst="rect">
            <a:avLst/>
          </a:prstGeom>
          <a:solidFill>
            <a:schemeClr val="accent5">
              <a:lumMod val="40000"/>
              <a:lumOff val="60000"/>
            </a:schemeClr>
          </a:solidFill>
        </p:spPr>
        <p:txBody>
          <a:bodyPr wrap="square" rtlCol="0">
            <a:spAutoFit/>
          </a:bodyPr>
          <a:lstStyle/>
          <a:p>
            <a:pPr algn="ctr"/>
            <a:r>
              <a:rPr lang="en-US" b="1" dirty="0">
                <a:solidFill>
                  <a:prstClr val="black"/>
                </a:solidFill>
              </a:rPr>
              <a:t>Questions? Email your questions to: </a:t>
            </a:r>
            <a:r>
              <a:rPr lang="en-US" b="1" dirty="0">
                <a:solidFill>
                  <a:prstClr val="black"/>
                </a:solidFill>
                <a:hlinkClick r:id="rId5"/>
              </a:rPr>
              <a:t>support@cmspow.us</a:t>
            </a:r>
            <a:r>
              <a:rPr lang="en-US" b="1" dirty="0">
                <a:solidFill>
                  <a:prstClr val="black"/>
                </a:solidFill>
              </a:rPr>
              <a:t> </a:t>
            </a:r>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11" name="Slide Number Placeholder 10"/>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146</a:t>
            </a:fld>
            <a:endParaRPr lang="en-US" dirty="0">
              <a:solidFill>
                <a:prstClr val="black">
                  <a:lumMod val="75000"/>
                  <a:lumOff val="25000"/>
                </a:prstClr>
              </a:solidFill>
            </a:endParaRPr>
          </a:p>
        </p:txBody>
      </p:sp>
    </p:spTree>
    <p:extLst>
      <p:ext uri="{BB962C8B-B14F-4D97-AF65-F5344CB8AC3E}">
        <p14:creationId xmlns:p14="http://schemas.microsoft.com/office/powerpoint/2010/main" val="3421518166"/>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Medicare “What’s Covered” App</a:t>
            </a:r>
          </a:p>
        </p:txBody>
      </p:sp>
      <p:pic>
        <p:nvPicPr>
          <p:cNvPr id="1028" name="Picture 4" descr="What's Covered mobile app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8978" y="30112"/>
            <a:ext cx="916372" cy="91637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30894" y="1285943"/>
            <a:ext cx="4781186" cy="4190523"/>
          </a:xfrm>
        </p:spPr>
        <p:txBody>
          <a:bodyPr>
            <a:normAutofit fontScale="92500" lnSpcReduction="20000"/>
          </a:bodyPr>
          <a:lstStyle/>
          <a:p>
            <a:pPr marL="400050" indent="-347663"/>
            <a:r>
              <a:rPr lang="en-US" sz="2800" dirty="0"/>
              <a:t>Medicare’s free app </a:t>
            </a:r>
          </a:p>
          <a:p>
            <a:pPr marL="400050" indent="-347663"/>
            <a:r>
              <a:rPr lang="en-US" sz="2800" dirty="0"/>
              <a:t>Accurate cost, coverage, and eligibility information right on your smartphone</a:t>
            </a:r>
          </a:p>
          <a:p>
            <a:pPr marL="400050" indent="-347663"/>
            <a:r>
              <a:rPr lang="en-US" sz="2800" dirty="0"/>
              <a:t>For items and services covered by Medicare Part A and Part B</a:t>
            </a:r>
          </a:p>
          <a:p>
            <a:pPr marL="400050" indent="-347663"/>
            <a:r>
              <a:rPr lang="en-US" sz="2800" dirty="0"/>
              <a:t>Available even when you’re offline</a:t>
            </a:r>
          </a:p>
          <a:p>
            <a:pPr marL="52387" indent="0">
              <a:buNone/>
            </a:pPr>
            <a:r>
              <a:rPr lang="en-US" sz="2800" dirty="0"/>
              <a:t>“</a:t>
            </a:r>
            <a:r>
              <a:rPr lang="en-US" sz="2800" b="1" dirty="0"/>
              <a:t>What’s Covered” </a:t>
            </a:r>
            <a:r>
              <a:rPr lang="en-US" sz="2800" dirty="0"/>
              <a:t>is available for download at both the App Store and Google Play</a:t>
            </a:r>
          </a:p>
          <a:p>
            <a:endParaRPr lang="en-US" dirty="0"/>
          </a:p>
        </p:txBody>
      </p:sp>
      <p:pic>
        <p:nvPicPr>
          <p:cNvPr id="1029" name="Picture 5" descr="Downland What's covered on app stor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8769" y="1559669"/>
            <a:ext cx="3090659" cy="91093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98769" y="2646053"/>
            <a:ext cx="3090659" cy="923330"/>
          </a:xfrm>
          <a:prstGeom prst="rect">
            <a:avLst/>
          </a:prstGeom>
          <a:noFill/>
          <a:ln w="57150">
            <a:solidFill>
              <a:srgbClr val="FFD004"/>
            </a:solidFill>
          </a:ln>
        </p:spPr>
        <p:txBody>
          <a:bodyPr wrap="square" rtlCol="0">
            <a:spAutoFit/>
          </a:bodyPr>
          <a:lstStyle/>
          <a:p>
            <a:r>
              <a:rPr lang="en-US" dirty="0">
                <a:hlinkClick r:id="rId6"/>
              </a:rPr>
              <a:t>Medicare "What's Covered" App Video</a:t>
            </a:r>
            <a:r>
              <a:rPr lang="en-US" dirty="0"/>
              <a:t> </a:t>
            </a:r>
          </a:p>
          <a:p>
            <a:endParaRPr lang="en-US" dirty="0"/>
          </a:p>
        </p:txBody>
      </p:sp>
      <p:pic>
        <p:nvPicPr>
          <p:cNvPr id="1030" name="Picture 6" descr="Downland What's covered on play stor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8769" y="4760498"/>
            <a:ext cx="3150217" cy="928485"/>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147</a:t>
            </a:fld>
            <a:endParaRPr lang="en-US" dirty="0">
              <a:solidFill>
                <a:prstClr val="black">
                  <a:lumMod val="75000"/>
                  <a:lumOff val="25000"/>
                </a:prstClr>
              </a:solidFill>
            </a:endParaRPr>
          </a:p>
        </p:txBody>
      </p:sp>
    </p:spTree>
    <p:extLst>
      <p:ext uri="{BB962C8B-B14F-4D97-AF65-F5344CB8AC3E}">
        <p14:creationId xmlns:p14="http://schemas.microsoft.com/office/powerpoint/2010/main" val="331678262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Sections 504 and 508 Accessibility Support</a:t>
            </a:r>
          </a:p>
        </p:txBody>
      </p:sp>
      <p:sp>
        <p:nvSpPr>
          <p:cNvPr id="8" name="Content Placeholder 7"/>
          <p:cNvSpPr>
            <a:spLocks noGrp="1"/>
          </p:cNvSpPr>
          <p:nvPr>
            <p:ph idx="1"/>
          </p:nvPr>
        </p:nvSpPr>
        <p:spPr>
          <a:xfrm>
            <a:off x="628650" y="1267326"/>
            <a:ext cx="7886700" cy="5089025"/>
          </a:xfrm>
        </p:spPr>
        <p:txBody>
          <a:bodyPr>
            <a:noAutofit/>
          </a:bodyPr>
          <a:lstStyle/>
          <a:p>
            <a:pPr marL="0" indent="0">
              <a:buNone/>
            </a:pPr>
            <a:r>
              <a:rPr lang="en-US" sz="2400" b="1" dirty="0"/>
              <a:t>Section 504 of the Rehabilitation Act</a:t>
            </a:r>
          </a:p>
          <a:p>
            <a:r>
              <a:rPr lang="en-US" sz="2000" dirty="0"/>
              <a:t>“No qualified individual with a disability in the U.S. shall be excluded from, denied the benefits of, or be subjected to discrimination under” any program or activity that either receives Federal financial assistance or is conducted by any Executive agency or the U.S. Postal Service</a:t>
            </a:r>
          </a:p>
          <a:p>
            <a:pPr marL="0" indent="0">
              <a:buNone/>
            </a:pPr>
            <a:r>
              <a:rPr lang="en-US" sz="2400" b="1" dirty="0"/>
              <a:t>Section 508 of the Rehabilitation Act</a:t>
            </a:r>
          </a:p>
          <a:p>
            <a:r>
              <a:rPr lang="en-US" sz="2000" dirty="0"/>
              <a:t>Section 508 establishes requirements for electronic and information technology developed, maintained, procured, or used by the Federal government. Section 508 requires Federal electronic and information technology to be accessible to people with disabilities, including employees and members of the public. </a:t>
            </a:r>
          </a:p>
          <a:p>
            <a:pPr marL="0" indent="0">
              <a:buNone/>
            </a:pPr>
            <a:r>
              <a:rPr lang="en-US" sz="2400" b="1" dirty="0"/>
              <a:t>For more information, visit </a:t>
            </a:r>
            <a:r>
              <a:rPr lang="en-US" sz="2400" b="1" dirty="0">
                <a:hlinkClick r:id="rId3"/>
              </a:rPr>
              <a:t>ada.gov/cguide.htm</a:t>
            </a:r>
            <a:r>
              <a:rPr lang="en-US" sz="2400" b="1" dirty="0"/>
              <a:t> </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148</a:t>
            </a:fld>
            <a:endParaRPr lang="en-US" dirty="0">
              <a:solidFill>
                <a:prstClr val="black">
                  <a:lumMod val="75000"/>
                  <a:lumOff val="25000"/>
                </a:prstClr>
              </a:solidFill>
            </a:endParaRPr>
          </a:p>
        </p:txBody>
      </p:sp>
      <p:sp>
        <p:nvSpPr>
          <p:cNvPr id="4" name="Date Placeholder 3"/>
          <p:cNvSpPr>
            <a:spLocks noGrp="1"/>
          </p:cNvSpPr>
          <p:nvPr>
            <p:ph type="dt" sz="half" idx="2"/>
          </p:nvPr>
        </p:nvSpPr>
        <p:spPr/>
        <p:txBody>
          <a:bodyPr/>
          <a:lstStyle/>
          <a:p>
            <a:r>
              <a:rPr lang="en-US" dirty="0">
                <a:solidFill>
                  <a:prstClr val="black">
                    <a:lumMod val="75000"/>
                    <a:lumOff val="25000"/>
                  </a:prstClr>
                </a:solidFill>
              </a:rPr>
              <a:t>June 2019</a:t>
            </a:r>
          </a:p>
        </p:txBody>
      </p:sp>
    </p:spTree>
    <p:extLst>
      <p:ext uri="{BB962C8B-B14F-4D97-AF65-F5344CB8AC3E}">
        <p14:creationId xmlns:p14="http://schemas.microsoft.com/office/powerpoint/2010/main" val="344405034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24" y="17671"/>
            <a:ext cx="8881242" cy="928814"/>
          </a:xfrm>
        </p:spPr>
        <p:txBody>
          <a:bodyPr/>
          <a:lstStyle/>
          <a:p>
            <a:r>
              <a:rPr lang="en-US" sz="3200" dirty="0"/>
              <a:t>The Customer Accessibility Resource Staff (CARS)</a:t>
            </a:r>
          </a:p>
        </p:txBody>
      </p:sp>
      <p:sp>
        <p:nvSpPr>
          <p:cNvPr id="3" name="Content Placeholder 2"/>
          <p:cNvSpPr>
            <a:spLocks noGrp="1"/>
          </p:cNvSpPr>
          <p:nvPr>
            <p:ph idx="1"/>
          </p:nvPr>
        </p:nvSpPr>
        <p:spPr/>
        <p:txBody>
          <a:bodyPr>
            <a:normAutofit fontScale="70000" lnSpcReduction="20000"/>
          </a:bodyPr>
          <a:lstStyle/>
          <a:p>
            <a:pPr marL="0" indent="0">
              <a:lnSpc>
                <a:spcPct val="120000"/>
              </a:lnSpc>
              <a:buNone/>
            </a:pPr>
            <a:r>
              <a:rPr lang="en-US" sz="4000" dirty="0"/>
              <a:t>CARS is here to assist you with the following:</a:t>
            </a:r>
          </a:p>
          <a:p>
            <a:pPr>
              <a:lnSpc>
                <a:spcPct val="120000"/>
              </a:lnSpc>
            </a:pPr>
            <a:r>
              <a:rPr lang="en-US" sz="3400" b="1" dirty="0"/>
              <a:t>Auxiliary aids for CMS documents, like</a:t>
            </a:r>
          </a:p>
          <a:p>
            <a:pPr marL="460375" lvl="1" indent="-220663">
              <a:lnSpc>
                <a:spcPct val="120000"/>
              </a:lnSpc>
            </a:pPr>
            <a:r>
              <a:rPr lang="en-US" dirty="0"/>
              <a:t>Large print, Braille, audio, or data CD for persons who are blind or have low vision</a:t>
            </a:r>
          </a:p>
          <a:p>
            <a:pPr marL="460375" lvl="1" indent="-220663">
              <a:lnSpc>
                <a:spcPct val="120000"/>
              </a:lnSpc>
            </a:pPr>
            <a:r>
              <a:rPr lang="en-US" dirty="0"/>
              <a:t>TTY or relay services for persons who are deaf or hard-of-hearing</a:t>
            </a:r>
          </a:p>
          <a:p>
            <a:pPr>
              <a:lnSpc>
                <a:spcPct val="120000"/>
              </a:lnSpc>
            </a:pPr>
            <a:r>
              <a:rPr lang="en-US" sz="3400" b="1" dirty="0"/>
              <a:t>Guidance and support on</a:t>
            </a:r>
          </a:p>
          <a:p>
            <a:pPr marL="460375" lvl="1" indent="-220663">
              <a:lnSpc>
                <a:spcPct val="120000"/>
              </a:lnSpc>
            </a:pPr>
            <a:r>
              <a:rPr lang="en-US" dirty="0"/>
              <a:t>Developing communication plans targeting individuals with disabilities </a:t>
            </a:r>
          </a:p>
          <a:p>
            <a:pPr marL="460375" lvl="1" indent="-220663">
              <a:lnSpc>
                <a:spcPct val="120000"/>
              </a:lnSpc>
            </a:pPr>
            <a:r>
              <a:rPr lang="en-US" dirty="0"/>
              <a:t>Standard Operating Procedures (SOP) to incorporate the provision and delivery of auxiliary aids in your organization</a:t>
            </a:r>
          </a:p>
          <a:p>
            <a:pPr>
              <a:lnSpc>
                <a:spcPct val="120000"/>
              </a:lnSpc>
            </a:pPr>
            <a:r>
              <a:rPr lang="en-US" sz="3400" b="1" dirty="0"/>
              <a:t>Best practices with large print, Braille and 508 standards</a:t>
            </a:r>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149</a:t>
            </a:fld>
            <a:endParaRPr lang="en-US" dirty="0">
              <a:solidFill>
                <a:prstClr val="black">
                  <a:lumMod val="75000"/>
                  <a:lumOff val="25000"/>
                </a:prstClr>
              </a:solidFill>
            </a:endParaRPr>
          </a:p>
        </p:txBody>
      </p:sp>
    </p:spTree>
    <p:extLst>
      <p:ext uri="{BB962C8B-B14F-4D97-AF65-F5344CB8AC3E}">
        <p14:creationId xmlns:p14="http://schemas.microsoft.com/office/powerpoint/2010/main" val="2958046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Medicare Card</a:t>
            </a:r>
          </a:p>
        </p:txBody>
      </p:sp>
      <p:sp>
        <p:nvSpPr>
          <p:cNvPr id="7" name="Content Placeholder 6"/>
          <p:cNvSpPr>
            <a:spLocks noGrp="1"/>
          </p:cNvSpPr>
          <p:nvPr>
            <p:ph sz="half" idx="1"/>
          </p:nvPr>
        </p:nvSpPr>
        <p:spPr>
          <a:xfrm>
            <a:off x="349252" y="1318357"/>
            <a:ext cx="5862178" cy="5515395"/>
          </a:xfrm>
        </p:spPr>
        <p:txBody>
          <a:bodyPr>
            <a:noAutofit/>
          </a:bodyPr>
          <a:lstStyle/>
          <a:p>
            <a:pPr marL="225425" indent="-228600"/>
            <a:r>
              <a:rPr lang="en-US" sz="2400" dirty="0">
                <a:solidFill>
                  <a:prstClr val="black"/>
                </a:solidFill>
              </a:rPr>
              <a:t>Keep it to accept Part B</a:t>
            </a:r>
          </a:p>
          <a:p>
            <a:pPr marL="225425" indent="-228600"/>
            <a:r>
              <a:rPr lang="en-US" sz="2400" dirty="0">
                <a:solidFill>
                  <a:prstClr val="black"/>
                </a:solidFill>
              </a:rPr>
              <a:t>To refuse Part B, follow instructions in the “Welcome to Medicare” package</a:t>
            </a:r>
          </a:p>
          <a:p>
            <a:pPr marL="225425" indent="-228600"/>
            <a:r>
              <a:rPr lang="en-US" sz="2400" dirty="0">
                <a:solidFill>
                  <a:prstClr val="black"/>
                </a:solidFill>
              </a:rPr>
              <a:t>Carry your card when away from home</a:t>
            </a:r>
          </a:p>
          <a:p>
            <a:pPr marL="457200" lvl="1" indent="-228600"/>
            <a:r>
              <a:rPr lang="en-US" sz="2200" dirty="0">
                <a:solidFill>
                  <a:prstClr val="black"/>
                </a:solidFill>
              </a:rPr>
              <a:t>Let your doctor, hospital, or other health care provider see your card when you need health care</a:t>
            </a:r>
          </a:p>
          <a:p>
            <a:pPr marL="457200" lvl="1" indent="-228600"/>
            <a:r>
              <a:rPr lang="en-US" sz="2200" dirty="0">
                <a:solidFill>
                  <a:prstClr val="black"/>
                </a:solidFill>
              </a:rPr>
              <a:t>Need a replacement card?</a:t>
            </a:r>
          </a:p>
          <a:p>
            <a:pPr marL="679450" lvl="2" indent="-228600"/>
            <a:r>
              <a:rPr lang="en-US" sz="2200" dirty="0">
                <a:solidFill>
                  <a:prstClr val="black"/>
                </a:solidFill>
              </a:rPr>
              <a:t>Sign into your MyMedicare.gov account and print an official copy</a:t>
            </a:r>
          </a:p>
          <a:p>
            <a:pPr marL="679450" lvl="2" indent="-228600">
              <a:lnSpc>
                <a:spcPct val="120000"/>
              </a:lnSpc>
            </a:pPr>
            <a:r>
              <a:rPr lang="en-US" sz="2200" dirty="0">
                <a:solidFill>
                  <a:prstClr val="black"/>
                </a:solidFill>
              </a:rPr>
              <a:t>Call 1-800-MEDICARE (1-800-633-4227); TTY: 1-877-486-2048</a:t>
            </a:r>
          </a:p>
        </p:txBody>
      </p:sp>
      <p:pic>
        <p:nvPicPr>
          <p:cNvPr id="8" name="Content Placeholder 7" title="Front of Medicare Card"/>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15050" y="2527331"/>
            <a:ext cx="3016349" cy="1950572"/>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15</a:t>
            </a:fld>
            <a:endParaRPr lang="en-US" dirty="0"/>
          </a:p>
        </p:txBody>
      </p:sp>
    </p:spTree>
    <p:extLst>
      <p:ext uri="{BB962C8B-B14F-4D97-AF65-F5344CB8AC3E}">
        <p14:creationId xmlns:p14="http://schemas.microsoft.com/office/powerpoint/2010/main" val="317908168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Request Alternate Formats</a:t>
            </a:r>
          </a:p>
        </p:txBody>
      </p:sp>
      <p:sp>
        <p:nvSpPr>
          <p:cNvPr id="7" name="Content Placeholder 6"/>
          <p:cNvSpPr>
            <a:spLocks noGrp="1"/>
          </p:cNvSpPr>
          <p:nvPr>
            <p:ph idx="1"/>
          </p:nvPr>
        </p:nvSpPr>
        <p:spPr/>
        <p:txBody>
          <a:bodyPr>
            <a:normAutofit fontScale="70000" lnSpcReduction="20000"/>
          </a:bodyPr>
          <a:lstStyle/>
          <a:p>
            <a:pPr marL="0" indent="0">
              <a:lnSpc>
                <a:spcPct val="120000"/>
              </a:lnSpc>
              <a:buNone/>
            </a:pPr>
            <a:r>
              <a:rPr lang="en-US" sz="3400" b="1" dirty="0"/>
              <a:t>Contact CARS</a:t>
            </a:r>
          </a:p>
          <a:p>
            <a:pPr marL="225425" indent="-225425">
              <a:lnSpc>
                <a:spcPct val="120000"/>
              </a:lnSpc>
            </a:pPr>
            <a:r>
              <a:rPr lang="en-US" dirty="0"/>
              <a:t>For Medicare information, call 1-800-MEDICARE (1‑800‑633‑4227); TTY: 1-877-486-2048</a:t>
            </a:r>
          </a:p>
          <a:p>
            <a:pPr marL="225425" indent="-225425">
              <a:lnSpc>
                <a:spcPct val="120000"/>
              </a:lnSpc>
            </a:pPr>
            <a:r>
              <a:rPr lang="en-US" dirty="0"/>
              <a:t>For Health Insurance Marketplace information, call 1‑800‑318‑2596; TTY: 1-855-889-4325</a:t>
            </a:r>
          </a:p>
          <a:p>
            <a:pPr marL="225425" indent="-225425">
              <a:lnSpc>
                <a:spcPct val="120000"/>
              </a:lnSpc>
            </a:pPr>
            <a:r>
              <a:rPr lang="en-US" dirty="0"/>
              <a:t>By email at </a:t>
            </a:r>
            <a:r>
              <a:rPr lang="en-US" u="sng" dirty="0">
                <a:hlinkClick r:id="rId3"/>
              </a:rPr>
              <a:t>AltFormatRequest@cms.hhs.gov</a:t>
            </a:r>
            <a:endParaRPr lang="en-US" u="sng" dirty="0"/>
          </a:p>
          <a:p>
            <a:pPr marL="225425" indent="-225425">
              <a:lnSpc>
                <a:spcPct val="120000"/>
              </a:lnSpc>
            </a:pPr>
            <a:r>
              <a:rPr lang="en-US" dirty="0"/>
              <a:t>By fax at 1-844-530-3676</a:t>
            </a:r>
          </a:p>
          <a:p>
            <a:pPr marL="234950" indent="-227013">
              <a:lnSpc>
                <a:spcPct val="120000"/>
              </a:lnSpc>
            </a:pPr>
            <a:r>
              <a:rPr lang="en-US" dirty="0"/>
              <a:t>A letter to</a:t>
            </a:r>
            <a:br>
              <a:rPr lang="en-US" dirty="0"/>
            </a:br>
            <a:r>
              <a:rPr lang="en-US" dirty="0">
                <a:ea typeface="Calibri" panose="020F0502020204030204" pitchFamily="34" charset="0"/>
                <a:cs typeface="Times New Roman" panose="02020603050405020304" pitchFamily="18" charset="0"/>
              </a:rPr>
              <a:t>Centers for Medicare &amp; Medicaid Services (CMS)</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Offices of Hearings &amp; Inquiries (OHI)</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7500 Security Boulevard, Mail Stop S1-13-25</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Baltimore, MD 21244-1850</a:t>
            </a:r>
            <a:br>
              <a:rPr lang="en-US" dirty="0">
                <a:ea typeface="Calibri" panose="020F0502020204030204" pitchFamily="34" charset="0"/>
                <a:cs typeface="Times New Roman" panose="02020603050405020304" pitchFamily="18" charset="0"/>
              </a:rPr>
            </a:br>
            <a:r>
              <a:rPr lang="en-US" dirty="0">
                <a:ea typeface="Calibri" panose="020F0502020204030204" pitchFamily="34" charset="0"/>
                <a:cs typeface="Times New Roman" panose="02020603050405020304" pitchFamily="18" charset="0"/>
              </a:rPr>
              <a:t>Attn: Customer Accessibility Resource Staff</a:t>
            </a:r>
          </a:p>
        </p:txBody>
      </p:sp>
      <p:sp>
        <p:nvSpPr>
          <p:cNvPr id="4" name="Date Placeholder 3"/>
          <p:cNvSpPr>
            <a:spLocks noGrp="1"/>
          </p:cNvSpPr>
          <p:nvPr>
            <p:ph type="dt" sz="half" idx="10"/>
          </p:nvPr>
        </p:nvSpPr>
        <p:spPr/>
        <p:txBody>
          <a:bodyPr/>
          <a:lstStyle/>
          <a:p>
            <a:r>
              <a:rPr lang="en-US" dirty="0">
                <a:solidFill>
                  <a:prstClr val="black">
                    <a:lumMod val="75000"/>
                    <a:lumOff val="25000"/>
                  </a:prstClr>
                </a:solidFill>
              </a:rPr>
              <a:t>June 2019</a:t>
            </a:r>
          </a:p>
        </p:txBody>
      </p:sp>
      <p:sp>
        <p:nvSpPr>
          <p:cNvPr id="5" name="Footer Placeholder 4"/>
          <p:cNvSpPr>
            <a:spLocks noGrp="1"/>
          </p:cNvSpPr>
          <p:nvPr>
            <p:ph type="ftr" sz="quarter" idx="11"/>
          </p:nvPr>
        </p:nvSpPr>
        <p:spPr/>
        <p:txBody>
          <a:bodyPr/>
          <a:lstStyle/>
          <a:p>
            <a:r>
              <a:rPr lang="en-US" dirty="0">
                <a:solidFill>
                  <a:prstClr val="black">
                    <a:lumMod val="75000"/>
                    <a:lumOff val="25000"/>
                  </a:prstClr>
                </a:solidFill>
              </a:rPr>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solidFill>
                  <a:prstClr val="black">
                    <a:lumMod val="75000"/>
                    <a:lumOff val="25000"/>
                  </a:prstClr>
                </a:solidFill>
              </a:rPr>
              <a:pPr/>
              <a:t>150</a:t>
            </a:fld>
            <a:endParaRPr lang="en-US" dirty="0">
              <a:solidFill>
                <a:prstClr val="black">
                  <a:lumMod val="75000"/>
                  <a:lumOff val="25000"/>
                </a:prstClr>
              </a:solidFill>
            </a:endParaRPr>
          </a:p>
        </p:txBody>
      </p:sp>
    </p:spTree>
    <p:extLst>
      <p:ext uri="{BB962C8B-B14F-4D97-AF65-F5344CB8AC3E}">
        <p14:creationId xmlns:p14="http://schemas.microsoft.com/office/powerpoint/2010/main" val="93360464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Messages</a:t>
            </a:r>
          </a:p>
        </p:txBody>
      </p:sp>
      <p:sp>
        <p:nvSpPr>
          <p:cNvPr id="5" name="Footer Placeholder 4"/>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151</a:t>
            </a:fld>
            <a:endParaRPr lang="en-US" dirty="0"/>
          </a:p>
        </p:txBody>
      </p:sp>
      <p:sp>
        <p:nvSpPr>
          <p:cNvPr id="4" name="Date Placeholder 3"/>
          <p:cNvSpPr>
            <a:spLocks noGrp="1"/>
          </p:cNvSpPr>
          <p:nvPr>
            <p:ph type="dt" sz="half" idx="2"/>
          </p:nvPr>
        </p:nvSpPr>
        <p:spPr/>
        <p:txBody>
          <a:bodyPr/>
          <a:lstStyle/>
          <a:p>
            <a:r>
              <a:rPr lang="en-US" dirty="0"/>
              <a:t>June 2019</a:t>
            </a:r>
          </a:p>
        </p:txBody>
      </p:sp>
      <p:sp>
        <p:nvSpPr>
          <p:cNvPr id="3" name="Content Placeholder 2"/>
          <p:cNvSpPr>
            <a:spLocks noGrp="1"/>
          </p:cNvSpPr>
          <p:nvPr>
            <p:ph idx="4294967295"/>
          </p:nvPr>
        </p:nvSpPr>
        <p:spPr>
          <a:xfrm>
            <a:off x="794478" y="1171575"/>
            <a:ext cx="7944788" cy="5005388"/>
          </a:xfrm>
        </p:spPr>
        <p:txBody>
          <a:bodyPr/>
          <a:lstStyle/>
          <a:p>
            <a:r>
              <a:rPr lang="en-US" dirty="0"/>
              <a:t>Medicare is a health insurance program</a:t>
            </a:r>
          </a:p>
          <a:p>
            <a:r>
              <a:rPr lang="en-US" dirty="0"/>
              <a:t>It doesn’t cover all of your health care costs</a:t>
            </a:r>
          </a:p>
          <a:p>
            <a:r>
              <a:rPr lang="en-US" dirty="0"/>
              <a:t>You have choices in how you get coverage</a:t>
            </a:r>
          </a:p>
          <a:p>
            <a:r>
              <a:rPr lang="en-US" dirty="0"/>
              <a:t>There are programs for people with limited income and resources</a:t>
            </a:r>
          </a:p>
          <a:p>
            <a:r>
              <a:rPr lang="en-US" dirty="0"/>
              <a:t>Decisions affect the type of coverage you get</a:t>
            </a:r>
          </a:p>
          <a:p>
            <a:r>
              <a:rPr lang="en-US" dirty="0"/>
              <a:t>Certain decisions are time-sensitive</a:t>
            </a:r>
          </a:p>
          <a:p>
            <a:r>
              <a:rPr lang="en-US" dirty="0"/>
              <a:t>You can get help if you need it</a:t>
            </a:r>
          </a:p>
        </p:txBody>
      </p:sp>
    </p:spTree>
    <p:extLst>
      <p:ext uri="{BB962C8B-B14F-4D97-AF65-F5344CB8AC3E}">
        <p14:creationId xmlns:p14="http://schemas.microsoft.com/office/powerpoint/2010/main" val="24768667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Acronyms (AC-FE)</a:t>
            </a:r>
          </a:p>
        </p:txBody>
      </p:sp>
      <p:sp>
        <p:nvSpPr>
          <p:cNvPr id="3" name="Content Placeholder 2"/>
          <p:cNvSpPr>
            <a:spLocks noGrp="1"/>
          </p:cNvSpPr>
          <p:nvPr>
            <p:ph idx="1"/>
          </p:nvPr>
        </p:nvSpPr>
        <p:spPr>
          <a:xfrm>
            <a:off x="136479" y="1255593"/>
            <a:ext cx="8831058" cy="5199797"/>
          </a:xfrm>
        </p:spPr>
        <p:txBody>
          <a:bodyPr numCol="2">
            <a:noAutofit/>
          </a:bodyPr>
          <a:lstStyle/>
          <a:p>
            <a:pPr marL="0" indent="0">
              <a:buNone/>
            </a:pPr>
            <a:r>
              <a:rPr lang="en-US" sz="2000" b="1" dirty="0"/>
              <a:t>ACA </a:t>
            </a:r>
            <a:r>
              <a:rPr lang="en-US" sz="2000" dirty="0"/>
              <a:t>Affordable Care Act</a:t>
            </a:r>
          </a:p>
          <a:p>
            <a:pPr marL="0" indent="0">
              <a:buNone/>
            </a:pPr>
            <a:r>
              <a:rPr lang="en-US" sz="2000" b="1" dirty="0">
                <a:latin typeface="Calibri" panose="020F0502020204030204" pitchFamily="34" charset="0"/>
                <a:ea typeface="Calibri" panose="020F0502020204030204" pitchFamily="34" charset="0"/>
              </a:rPr>
              <a:t>ALJ </a:t>
            </a:r>
            <a:r>
              <a:rPr lang="en-US" sz="2000" dirty="0">
                <a:latin typeface="Calibri" panose="020F0502020204030204" pitchFamily="34" charset="0"/>
                <a:ea typeface="Calibri" panose="020F0502020204030204" pitchFamily="34" charset="0"/>
              </a:rPr>
              <a:t>Administrative Law Judge</a:t>
            </a:r>
            <a:endParaRPr lang="en-US" sz="2000" b="1" dirty="0"/>
          </a:p>
          <a:p>
            <a:pPr marL="0" indent="0">
              <a:buNone/>
            </a:pPr>
            <a:r>
              <a:rPr lang="en-US" sz="2000" b="1" dirty="0"/>
              <a:t>ALS</a:t>
            </a:r>
            <a:r>
              <a:rPr lang="en-US" sz="2000" dirty="0"/>
              <a:t> Amyotrophic Lateral Sclerosis </a:t>
            </a:r>
            <a:br>
              <a:rPr lang="en-US" sz="2000" dirty="0"/>
            </a:br>
            <a:r>
              <a:rPr lang="en-US" sz="2000" dirty="0"/>
              <a:t>(Lou Gehrig’s disease) </a:t>
            </a:r>
          </a:p>
          <a:p>
            <a:pPr marL="0" marR="0" lvl="0" indent="0">
              <a:buNone/>
            </a:pPr>
            <a:r>
              <a:rPr lang="en-US" sz="2000" b="1" dirty="0">
                <a:latin typeface="Calibri" panose="020F0502020204030204" pitchFamily="34" charset="0"/>
                <a:ea typeface="Calibri" panose="020F0502020204030204" pitchFamily="34" charset="0"/>
              </a:rPr>
              <a:t>ANOC</a:t>
            </a:r>
            <a:r>
              <a:rPr lang="en-US" sz="2000" dirty="0">
                <a:latin typeface="Calibri" panose="020F0502020204030204" pitchFamily="34" charset="0"/>
                <a:ea typeface="Calibri" panose="020F0502020204030204" pitchFamily="34" charset="0"/>
              </a:rPr>
              <a:t> Annual Notice of Change</a:t>
            </a:r>
          </a:p>
          <a:p>
            <a:pPr marL="0" indent="0">
              <a:buNone/>
            </a:pPr>
            <a:r>
              <a:rPr lang="en-US" sz="2000" b="1" dirty="0">
                <a:latin typeface="Calibri" panose="020F0502020204030204" pitchFamily="34" charset="0"/>
                <a:ea typeface="Calibri" panose="020F0502020204030204" pitchFamily="34" charset="0"/>
              </a:rPr>
              <a:t>BCRC </a:t>
            </a:r>
            <a:r>
              <a:rPr lang="en-US" sz="2000" dirty="0">
                <a:latin typeface="Calibri" panose="020F0502020204030204" pitchFamily="34" charset="0"/>
                <a:ea typeface="Calibri" panose="020F0502020204030204" pitchFamily="34" charset="0"/>
              </a:rPr>
              <a:t>Benefits Coordination &amp; Recovery Center</a:t>
            </a:r>
          </a:p>
          <a:p>
            <a:pPr marL="0" indent="0">
              <a:buNone/>
            </a:pPr>
            <a:r>
              <a:rPr lang="en-US" sz="2000" b="1" dirty="0"/>
              <a:t>BFCC-QIO </a:t>
            </a:r>
            <a:r>
              <a:rPr lang="en-US" sz="2000" dirty="0"/>
              <a:t>Beneficiary and Family Centered Care-Quality Improvement Organization </a:t>
            </a:r>
          </a:p>
          <a:p>
            <a:pPr marL="0" marR="0" lvl="0" indent="0">
              <a:buNone/>
            </a:pPr>
            <a:r>
              <a:rPr lang="en-US" sz="2000" b="1" dirty="0">
                <a:latin typeface="Calibri" panose="020F0502020204030204" pitchFamily="34" charset="0"/>
                <a:ea typeface="Calibri" panose="020F0502020204030204" pitchFamily="34" charset="0"/>
              </a:rPr>
              <a:t>CARS</a:t>
            </a:r>
            <a:r>
              <a:rPr lang="en-US" sz="2000" dirty="0">
                <a:latin typeface="Calibri" panose="020F0502020204030204" pitchFamily="34" charset="0"/>
                <a:ea typeface="Calibri" panose="020F0502020204030204" pitchFamily="34" charset="0"/>
              </a:rPr>
              <a:t> Customer Accessibility Resource Staff</a:t>
            </a:r>
          </a:p>
          <a:p>
            <a:pPr marL="0" marR="0" lvl="0" indent="0">
              <a:buNone/>
            </a:pPr>
            <a:r>
              <a:rPr lang="en-US" sz="2000" b="1" dirty="0">
                <a:latin typeface="Calibri" panose="020F0502020204030204" pitchFamily="34" charset="0"/>
                <a:ea typeface="Calibri" panose="020F0502020204030204" pitchFamily="34" charset="0"/>
              </a:rPr>
              <a:t>CEU</a:t>
            </a:r>
            <a:r>
              <a:rPr lang="en-US" sz="2000" dirty="0">
                <a:latin typeface="Calibri" panose="020F0502020204030204" pitchFamily="34" charset="0"/>
                <a:ea typeface="Calibri" panose="020F0502020204030204" pitchFamily="34" charset="0"/>
              </a:rPr>
              <a:t> Continuing Education Units</a:t>
            </a:r>
          </a:p>
          <a:p>
            <a:pPr marL="0" indent="0">
              <a:buNone/>
            </a:pPr>
            <a:endParaRPr lang="en-US" sz="2000" b="1" dirty="0"/>
          </a:p>
          <a:p>
            <a:pPr marL="0" indent="0">
              <a:buNone/>
            </a:pPr>
            <a:r>
              <a:rPr lang="en-US" sz="2000" b="1" dirty="0"/>
              <a:t>CHAMPVA</a:t>
            </a:r>
            <a:r>
              <a:rPr lang="en-US" sz="2000" dirty="0"/>
              <a:t> Civilian Health and </a:t>
            </a:r>
            <a:br>
              <a:rPr lang="en-US" sz="2000" dirty="0"/>
            </a:br>
            <a:r>
              <a:rPr lang="en-US" sz="2000" dirty="0"/>
              <a:t>Medical Program of the Department </a:t>
            </a:r>
            <a:br>
              <a:rPr lang="en-US" sz="2000" dirty="0"/>
            </a:br>
            <a:r>
              <a:rPr lang="en-US" sz="2000" dirty="0"/>
              <a:t>of Veterans Affairs </a:t>
            </a:r>
          </a:p>
          <a:p>
            <a:pPr marL="0" indent="0">
              <a:buNone/>
            </a:pPr>
            <a:r>
              <a:rPr lang="en-US" sz="2000" b="1" dirty="0"/>
              <a:t>CHIP</a:t>
            </a:r>
            <a:r>
              <a:rPr lang="en-US" sz="2000" dirty="0"/>
              <a:t> Children’s Health Insurance Program </a:t>
            </a:r>
          </a:p>
          <a:p>
            <a:pPr marL="0" indent="0">
              <a:buNone/>
            </a:pPr>
            <a:r>
              <a:rPr lang="en-US" sz="2000" b="1" dirty="0"/>
              <a:t>CMS</a:t>
            </a:r>
            <a:r>
              <a:rPr lang="en-US" sz="2000" dirty="0"/>
              <a:t> Centers for Medicare &amp; Medicaid Services </a:t>
            </a:r>
          </a:p>
          <a:p>
            <a:pPr marL="0" indent="0">
              <a:buNone/>
            </a:pPr>
            <a:r>
              <a:rPr lang="en-US" sz="2000" b="1" dirty="0"/>
              <a:t>COBRA</a:t>
            </a:r>
            <a:r>
              <a:rPr lang="en-US" sz="2000" dirty="0"/>
              <a:t> Consolidated Omnibus Budget Reconciliation Act</a:t>
            </a:r>
            <a:endParaRPr lang="en-US" sz="2000" b="1" dirty="0"/>
          </a:p>
          <a:p>
            <a:pPr marL="0" indent="0">
              <a:buNone/>
            </a:pPr>
            <a:r>
              <a:rPr lang="en-US" sz="2000" b="1" dirty="0"/>
              <a:t>CORF </a:t>
            </a:r>
            <a:r>
              <a:rPr lang="en-US" sz="2000" dirty="0"/>
              <a:t>Comprehensive Outpatient Rehabilitation Facility</a:t>
            </a:r>
          </a:p>
          <a:p>
            <a:pPr marL="0" marR="0" lvl="0" indent="0">
              <a:buNone/>
            </a:pPr>
            <a:r>
              <a:rPr lang="en-US" sz="2000" b="1" dirty="0">
                <a:latin typeface="Calibri" panose="020F0502020204030204" pitchFamily="34" charset="0"/>
                <a:ea typeface="Calibri" panose="020F0502020204030204" pitchFamily="34" charset="0"/>
              </a:rPr>
              <a:t>DME</a:t>
            </a:r>
            <a:r>
              <a:rPr lang="en-US" sz="2000" dirty="0">
                <a:latin typeface="Calibri" panose="020F0502020204030204" pitchFamily="34" charset="0"/>
                <a:ea typeface="Calibri" panose="020F0502020204030204" pitchFamily="34" charset="0"/>
              </a:rPr>
              <a:t> Durable Medical Equipment</a:t>
            </a:r>
          </a:p>
          <a:p>
            <a:pPr marL="0" marR="0" lvl="0" indent="0">
              <a:buNone/>
            </a:pPr>
            <a:r>
              <a:rPr lang="en-US" sz="2000" b="1" dirty="0">
                <a:latin typeface="Calibri" panose="020F0502020204030204" pitchFamily="34" charset="0"/>
                <a:ea typeface="Calibri" panose="020F0502020204030204" pitchFamily="34" charset="0"/>
              </a:rPr>
              <a:t>EOC</a:t>
            </a:r>
            <a:r>
              <a:rPr lang="en-US" sz="2000" dirty="0">
                <a:latin typeface="Calibri" panose="020F0502020204030204" pitchFamily="34" charset="0"/>
                <a:ea typeface="Calibri" panose="020F0502020204030204" pitchFamily="34" charset="0"/>
              </a:rPr>
              <a:t> Evidence of Coverage</a:t>
            </a:r>
          </a:p>
          <a:p>
            <a:pPr marL="0" indent="0">
              <a:buNone/>
            </a:pPr>
            <a:r>
              <a:rPr lang="en-US" sz="2000" b="1" dirty="0"/>
              <a:t>ESRD</a:t>
            </a:r>
            <a:r>
              <a:rPr lang="en-US" sz="2000" dirty="0"/>
              <a:t> End-Stage Renal Disease </a:t>
            </a:r>
          </a:p>
          <a:p>
            <a:pPr marL="0" indent="0">
              <a:buNone/>
            </a:pPr>
            <a:r>
              <a:rPr lang="en-US" sz="2000" b="1" dirty="0">
                <a:latin typeface="Calibri" panose="020F0502020204030204" pitchFamily="34" charset="0"/>
                <a:ea typeface="Calibri" panose="020F0502020204030204" pitchFamily="34" charset="0"/>
              </a:rPr>
              <a:t>FEHB</a:t>
            </a:r>
            <a:r>
              <a:rPr lang="en-US" sz="2000" dirty="0">
                <a:latin typeface="Calibri" panose="020F0502020204030204" pitchFamily="34" charset="0"/>
                <a:ea typeface="Calibri" panose="020F0502020204030204" pitchFamily="34" charset="0"/>
              </a:rPr>
              <a:t> Federal Employees Health Benefits</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152</a:t>
            </a:fld>
            <a:endParaRPr lang="en-US" dirty="0"/>
          </a:p>
        </p:txBody>
      </p:sp>
      <p:sp>
        <p:nvSpPr>
          <p:cNvPr id="4" name="Date Placeholder 3"/>
          <p:cNvSpPr>
            <a:spLocks noGrp="1"/>
          </p:cNvSpPr>
          <p:nvPr>
            <p:ph type="dt" sz="half" idx="2"/>
          </p:nvPr>
        </p:nvSpPr>
        <p:spPr/>
        <p:txBody>
          <a:bodyPr/>
          <a:lstStyle/>
          <a:p>
            <a:r>
              <a:rPr lang="en-US" dirty="0"/>
              <a:t>June 2019</a:t>
            </a:r>
          </a:p>
        </p:txBody>
      </p:sp>
    </p:spTree>
    <p:extLst>
      <p:ext uri="{BB962C8B-B14F-4D97-AF65-F5344CB8AC3E}">
        <p14:creationId xmlns:p14="http://schemas.microsoft.com/office/powerpoint/2010/main" val="154953052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Acronyms (FI-MS)</a:t>
            </a:r>
          </a:p>
        </p:txBody>
      </p:sp>
      <p:sp>
        <p:nvSpPr>
          <p:cNvPr id="8" name="Content Placeholder 7"/>
          <p:cNvSpPr>
            <a:spLocks noGrp="1"/>
          </p:cNvSpPr>
          <p:nvPr>
            <p:ph idx="1"/>
          </p:nvPr>
        </p:nvSpPr>
        <p:spPr>
          <a:xfrm>
            <a:off x="150125" y="1310185"/>
            <a:ext cx="8843750" cy="4866778"/>
          </a:xfrm>
        </p:spPr>
        <p:txBody>
          <a:bodyPr numCol="2">
            <a:noAutofit/>
          </a:bodyPr>
          <a:lstStyle/>
          <a:p>
            <a:pPr marL="0" indent="0">
              <a:buNone/>
            </a:pPr>
            <a:r>
              <a:rPr lang="en-US" sz="2000" b="1" dirty="0"/>
              <a:t>FICA</a:t>
            </a:r>
            <a:r>
              <a:rPr lang="en-US" sz="2000" dirty="0"/>
              <a:t> Federal Insurance Contributions </a:t>
            </a:r>
            <a:br>
              <a:rPr lang="en-US" sz="2000" dirty="0"/>
            </a:br>
            <a:r>
              <a:rPr lang="en-US" sz="2000" dirty="0"/>
              <a:t>Act </a:t>
            </a:r>
          </a:p>
          <a:p>
            <a:pPr marL="0" indent="0">
              <a:buNone/>
            </a:pPr>
            <a:r>
              <a:rPr lang="en-US" sz="2000" b="1" dirty="0"/>
              <a:t>FPL</a:t>
            </a:r>
            <a:r>
              <a:rPr lang="en-US" sz="2000" dirty="0"/>
              <a:t> Federal Poverty Level </a:t>
            </a:r>
          </a:p>
          <a:p>
            <a:pPr marL="0" indent="0">
              <a:buNone/>
            </a:pPr>
            <a:r>
              <a:rPr lang="en-US" sz="2000" b="1" dirty="0"/>
              <a:t>GEP</a:t>
            </a:r>
            <a:r>
              <a:rPr lang="en-US" sz="2000" dirty="0"/>
              <a:t> General Enrollment Period </a:t>
            </a:r>
          </a:p>
          <a:p>
            <a:pPr marL="0" indent="0">
              <a:buNone/>
            </a:pPr>
            <a:r>
              <a:rPr lang="en-US" sz="2000" b="1" dirty="0"/>
              <a:t>GHP</a:t>
            </a:r>
            <a:r>
              <a:rPr lang="en-US" sz="2000" dirty="0"/>
              <a:t> Group Health Plan </a:t>
            </a:r>
          </a:p>
          <a:p>
            <a:pPr marL="0" indent="0">
              <a:buNone/>
            </a:pPr>
            <a:r>
              <a:rPr lang="en-US" sz="2000" b="1" dirty="0">
                <a:latin typeface="Calibri" panose="020F0502020204030204" pitchFamily="34" charset="0"/>
                <a:ea typeface="Calibri" panose="020F0502020204030204" pitchFamily="34" charset="0"/>
              </a:rPr>
              <a:t>HHA</a:t>
            </a:r>
            <a:r>
              <a:rPr lang="en-US" sz="2000" dirty="0">
                <a:latin typeface="Calibri" panose="020F0502020204030204" pitchFamily="34" charset="0"/>
                <a:ea typeface="Calibri" panose="020F0502020204030204" pitchFamily="34" charset="0"/>
              </a:rPr>
              <a:t> Home Health Agency</a:t>
            </a:r>
          </a:p>
          <a:p>
            <a:pPr marL="0" indent="0">
              <a:buNone/>
            </a:pPr>
            <a:r>
              <a:rPr lang="en-US" sz="2000" b="1" dirty="0"/>
              <a:t>HMO</a:t>
            </a:r>
            <a:r>
              <a:rPr lang="en-US" sz="2000" dirty="0"/>
              <a:t> Health Maintenance Organization </a:t>
            </a:r>
          </a:p>
          <a:p>
            <a:pPr marL="0" indent="0">
              <a:buNone/>
            </a:pPr>
            <a:r>
              <a:rPr lang="en-US" sz="2000" b="1" dirty="0"/>
              <a:t>HSA</a:t>
            </a:r>
            <a:r>
              <a:rPr lang="en-US" sz="2000" dirty="0"/>
              <a:t> Health Savings Account </a:t>
            </a:r>
          </a:p>
          <a:p>
            <a:pPr marL="0" indent="0">
              <a:buNone/>
            </a:pPr>
            <a:r>
              <a:rPr lang="en-US" sz="2000" b="1" dirty="0"/>
              <a:t>IEP</a:t>
            </a:r>
            <a:r>
              <a:rPr lang="en-US" sz="2000" dirty="0"/>
              <a:t> Initial Enrollment Period </a:t>
            </a:r>
          </a:p>
          <a:p>
            <a:pPr marL="0" indent="0">
              <a:buNone/>
            </a:pPr>
            <a:r>
              <a:rPr lang="en-US" sz="2000" b="1" dirty="0">
                <a:ea typeface="Calibri" panose="020F0502020204030204" pitchFamily="34" charset="0"/>
              </a:rPr>
              <a:t>IRE</a:t>
            </a:r>
            <a:r>
              <a:rPr lang="en-US" sz="2000" dirty="0">
                <a:ea typeface="Calibri" panose="020F0502020204030204" pitchFamily="34" charset="0"/>
              </a:rPr>
              <a:t> Independent Review Entity</a:t>
            </a:r>
          </a:p>
          <a:p>
            <a:pPr marL="0" indent="0">
              <a:buNone/>
            </a:pPr>
            <a:r>
              <a:rPr lang="en-US" sz="2000" b="1" dirty="0"/>
              <a:t>IRMAA</a:t>
            </a:r>
            <a:r>
              <a:rPr lang="en-US" sz="2000" dirty="0"/>
              <a:t> Income Related Monthly Adjustment Amount </a:t>
            </a:r>
          </a:p>
          <a:p>
            <a:pPr marL="0" indent="0">
              <a:buNone/>
            </a:pPr>
            <a:r>
              <a:rPr lang="en-US" sz="2000" b="1" dirty="0"/>
              <a:t>ICEP</a:t>
            </a:r>
            <a:r>
              <a:rPr lang="en-US" sz="2000" dirty="0"/>
              <a:t> Initial Coverage Election Period</a:t>
            </a:r>
          </a:p>
          <a:p>
            <a:pPr marL="0" indent="0">
              <a:buNone/>
            </a:pPr>
            <a:r>
              <a:rPr lang="en-US" sz="2000" b="1" dirty="0"/>
              <a:t>IRS</a:t>
            </a:r>
            <a:r>
              <a:rPr lang="en-US" sz="2000" dirty="0"/>
              <a:t> Internal Revenue Service </a:t>
            </a:r>
          </a:p>
          <a:p>
            <a:pPr marL="0" indent="0">
              <a:buNone/>
            </a:pPr>
            <a:r>
              <a:rPr lang="en-US" sz="2000" b="1" dirty="0"/>
              <a:t>MA</a:t>
            </a:r>
            <a:r>
              <a:rPr lang="en-US" sz="2000" dirty="0"/>
              <a:t> Medicare Advantage </a:t>
            </a:r>
          </a:p>
          <a:p>
            <a:pPr marL="0" indent="0">
              <a:buNone/>
            </a:pPr>
            <a:r>
              <a:rPr lang="en-US" sz="2000" b="1" dirty="0"/>
              <a:t>MA-PD</a:t>
            </a:r>
            <a:r>
              <a:rPr lang="en-US" sz="2000" dirty="0"/>
              <a:t> Medicare Advantage Prescription Drug </a:t>
            </a:r>
          </a:p>
          <a:p>
            <a:pPr marL="0" marR="0" lvl="0" indent="0">
              <a:buNone/>
            </a:pPr>
            <a:r>
              <a:rPr lang="en-US" sz="2000" b="1" dirty="0">
                <a:ea typeface="Calibri" panose="020F0502020204030204" pitchFamily="34" charset="0"/>
              </a:rPr>
              <a:t>MAC</a:t>
            </a:r>
            <a:r>
              <a:rPr lang="en-US" sz="2000" dirty="0">
                <a:ea typeface="Calibri" panose="020F0502020204030204" pitchFamily="34" charset="0"/>
              </a:rPr>
              <a:t> Medicare Administrative Contractor</a:t>
            </a:r>
          </a:p>
          <a:p>
            <a:pPr marL="0" indent="0">
              <a:buNone/>
            </a:pPr>
            <a:r>
              <a:rPr lang="en-US" sz="2000" b="1" dirty="0">
                <a:ea typeface="Calibri" panose="020F0502020204030204" pitchFamily="34" charset="0"/>
              </a:rPr>
              <a:t>MAGI</a:t>
            </a:r>
            <a:r>
              <a:rPr lang="en-US" sz="2000" dirty="0">
                <a:ea typeface="Calibri" panose="020F0502020204030204" pitchFamily="34" charset="0"/>
              </a:rPr>
              <a:t> Modified Adjusted Gross Income</a:t>
            </a:r>
          </a:p>
          <a:p>
            <a:pPr marL="0" indent="0">
              <a:buNone/>
            </a:pPr>
            <a:r>
              <a:rPr lang="en-US" sz="2000" b="1" dirty="0"/>
              <a:t>MEC</a:t>
            </a:r>
            <a:r>
              <a:rPr lang="en-US" sz="2000" dirty="0"/>
              <a:t> Minimal Essential Coverage</a:t>
            </a:r>
            <a:endParaRPr lang="en-US" sz="2000" b="1" dirty="0"/>
          </a:p>
          <a:p>
            <a:pPr marL="0" marR="0" lvl="0" indent="0">
              <a:buNone/>
            </a:pPr>
            <a:r>
              <a:rPr lang="en-US" sz="2000" b="1" dirty="0">
                <a:ea typeface="Calibri" panose="020F0502020204030204" pitchFamily="34" charset="0"/>
              </a:rPr>
              <a:t>MLN</a:t>
            </a:r>
            <a:r>
              <a:rPr lang="en-US" sz="2000" dirty="0">
                <a:ea typeface="Calibri" panose="020F0502020204030204" pitchFamily="34" charset="0"/>
              </a:rPr>
              <a:t> Medicare Learning Network</a:t>
            </a:r>
          </a:p>
          <a:p>
            <a:pPr marL="0" marR="0" lvl="0" indent="0">
              <a:buNone/>
            </a:pPr>
            <a:r>
              <a:rPr lang="en-US" sz="2000" b="1" dirty="0">
                <a:ea typeface="Calibri" panose="020F0502020204030204" pitchFamily="34" charset="0"/>
              </a:rPr>
              <a:t>MOON</a:t>
            </a:r>
            <a:r>
              <a:rPr lang="en-US" sz="2000" dirty="0">
                <a:ea typeface="Calibri" panose="020F0502020204030204" pitchFamily="34" charset="0"/>
              </a:rPr>
              <a:t> Medicare Outpatient Observation Notice</a:t>
            </a:r>
          </a:p>
          <a:p>
            <a:pPr marL="0" indent="0">
              <a:buNone/>
            </a:pPr>
            <a:r>
              <a:rPr lang="en-US" sz="2000" b="1" dirty="0">
                <a:ea typeface="Calibri" panose="020F0502020204030204" pitchFamily="34" charset="0"/>
              </a:rPr>
              <a:t>MRN</a:t>
            </a:r>
            <a:r>
              <a:rPr lang="en-US" sz="2000" dirty="0">
                <a:ea typeface="Calibri" panose="020F0502020204030204" pitchFamily="34" charset="0"/>
              </a:rPr>
              <a:t> Medicare Redetermination Notice</a:t>
            </a:r>
          </a:p>
          <a:p>
            <a:pPr marL="0" indent="0">
              <a:buNone/>
            </a:pPr>
            <a:r>
              <a:rPr lang="en-US" sz="2000" b="1" dirty="0"/>
              <a:t>MSA</a:t>
            </a:r>
            <a:r>
              <a:rPr lang="en-US" sz="2000" dirty="0"/>
              <a:t> Medical Savings Account </a:t>
            </a:r>
          </a:p>
          <a:p>
            <a:pPr marL="0" indent="0">
              <a:buNone/>
            </a:pPr>
            <a:r>
              <a:rPr lang="en-US" sz="2000" b="1" dirty="0">
                <a:ea typeface="Calibri" panose="020F0502020204030204" pitchFamily="34" charset="0"/>
              </a:rPr>
              <a:t>MSN </a:t>
            </a:r>
            <a:r>
              <a:rPr lang="en-US" sz="2000" dirty="0">
                <a:ea typeface="Calibri" panose="020F0502020204030204" pitchFamily="34" charset="0"/>
              </a:rPr>
              <a:t>Medicare Summary Notice</a:t>
            </a:r>
            <a:endParaRPr lang="en-US" sz="2000" b="1" dirty="0"/>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pPr/>
              <a:t>153</a:t>
            </a:fld>
            <a:endParaRPr lang="en-US" dirty="0"/>
          </a:p>
        </p:txBody>
      </p:sp>
      <p:sp>
        <p:nvSpPr>
          <p:cNvPr id="3" name="Date Placeholder 2"/>
          <p:cNvSpPr>
            <a:spLocks noGrp="1"/>
          </p:cNvSpPr>
          <p:nvPr>
            <p:ph type="dt" sz="half" idx="2"/>
          </p:nvPr>
        </p:nvSpPr>
        <p:spPr/>
        <p:txBody>
          <a:bodyPr/>
          <a:lstStyle/>
          <a:p>
            <a:r>
              <a:rPr lang="en-US" dirty="0"/>
              <a:t>June 2019</a:t>
            </a:r>
          </a:p>
        </p:txBody>
      </p:sp>
    </p:spTree>
    <p:extLst>
      <p:ext uri="{BB962C8B-B14F-4D97-AF65-F5344CB8AC3E}">
        <p14:creationId xmlns:p14="http://schemas.microsoft.com/office/powerpoint/2010/main" val="352051244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t>Acronyms (NO-SH)</a:t>
            </a:r>
          </a:p>
        </p:txBody>
      </p:sp>
      <p:sp>
        <p:nvSpPr>
          <p:cNvPr id="9" name="Content Placeholder 8"/>
          <p:cNvSpPr>
            <a:spLocks noGrp="1"/>
          </p:cNvSpPr>
          <p:nvPr>
            <p:ph idx="1"/>
          </p:nvPr>
        </p:nvSpPr>
        <p:spPr>
          <a:xfrm>
            <a:off x="150125" y="1282890"/>
            <a:ext cx="8843750" cy="4885898"/>
          </a:xfrm>
        </p:spPr>
        <p:txBody>
          <a:bodyPr numCol="2">
            <a:noAutofit/>
          </a:bodyPr>
          <a:lstStyle/>
          <a:p>
            <a:pPr marL="0" indent="0">
              <a:buNone/>
            </a:pPr>
            <a:r>
              <a:rPr lang="en-US" sz="2000" b="1" dirty="0">
                <a:ea typeface="Calibri" panose="020F0502020204030204" pitchFamily="34" charset="0"/>
              </a:rPr>
              <a:t>NOMNC</a:t>
            </a:r>
            <a:r>
              <a:rPr lang="en-US" sz="2000" dirty="0">
                <a:ea typeface="Calibri" panose="020F0502020204030204" pitchFamily="34" charset="0"/>
              </a:rPr>
              <a:t> Notice of Medicare-Non Coverage</a:t>
            </a:r>
            <a:endParaRPr lang="en-US" sz="2000" b="1" dirty="0"/>
          </a:p>
          <a:p>
            <a:pPr marL="0" indent="0">
              <a:buNone/>
            </a:pPr>
            <a:r>
              <a:rPr lang="en-US" sz="2000" b="1" dirty="0"/>
              <a:t>NTP</a:t>
            </a:r>
            <a:r>
              <a:rPr lang="en-US" sz="2000" dirty="0"/>
              <a:t> National Training Program </a:t>
            </a:r>
          </a:p>
          <a:p>
            <a:pPr marL="0" indent="0">
              <a:buNone/>
            </a:pPr>
            <a:r>
              <a:rPr lang="en-US" sz="2000" b="1" dirty="0"/>
              <a:t>OEP</a:t>
            </a:r>
            <a:r>
              <a:rPr lang="en-US" sz="2000" dirty="0"/>
              <a:t> Open Enrollment Period </a:t>
            </a:r>
          </a:p>
          <a:p>
            <a:pPr marL="0" marR="0" lvl="0" indent="0">
              <a:buNone/>
            </a:pPr>
            <a:r>
              <a:rPr lang="en-US" sz="2000" b="1" dirty="0">
                <a:ea typeface="Calibri" panose="020F0502020204030204" pitchFamily="34" charset="0"/>
              </a:rPr>
              <a:t>OMHA</a:t>
            </a:r>
            <a:r>
              <a:rPr lang="en-US" sz="2000" dirty="0">
                <a:ea typeface="Calibri" panose="020F0502020204030204" pitchFamily="34" charset="0"/>
              </a:rPr>
              <a:t> Office of Medicare Hearings and Appeals</a:t>
            </a:r>
          </a:p>
          <a:p>
            <a:pPr marL="0" marR="0" lvl="0" indent="0">
              <a:buNone/>
            </a:pPr>
            <a:r>
              <a:rPr lang="en-US" sz="2000" b="1" dirty="0">
                <a:ea typeface="Calibri" panose="020F0502020204030204" pitchFamily="34" charset="0"/>
              </a:rPr>
              <a:t>OPM</a:t>
            </a:r>
            <a:r>
              <a:rPr lang="en-US" sz="2000" dirty="0">
                <a:ea typeface="Calibri" panose="020F0502020204030204" pitchFamily="34" charset="0"/>
              </a:rPr>
              <a:t> Office of Personnel Management</a:t>
            </a:r>
          </a:p>
          <a:p>
            <a:pPr marL="0" indent="0">
              <a:buNone/>
            </a:pPr>
            <a:r>
              <a:rPr lang="en-US" sz="2000" b="1" dirty="0"/>
              <a:t>PACE</a:t>
            </a:r>
            <a:r>
              <a:rPr lang="en-US" sz="2000" dirty="0"/>
              <a:t> Programs of All-Inclusive Care </a:t>
            </a:r>
            <a:br>
              <a:rPr lang="en-US" sz="2000" dirty="0"/>
            </a:br>
            <a:r>
              <a:rPr lang="en-US" sz="2000" dirty="0"/>
              <a:t>for the Elderly </a:t>
            </a:r>
          </a:p>
          <a:p>
            <a:pPr marL="0" indent="0">
              <a:buNone/>
            </a:pPr>
            <a:r>
              <a:rPr lang="en-US" sz="2000" b="1" dirty="0"/>
              <a:t>PDP</a:t>
            </a:r>
            <a:r>
              <a:rPr lang="en-US" sz="2000" dirty="0"/>
              <a:t> Prescription Drug Plan </a:t>
            </a:r>
          </a:p>
          <a:p>
            <a:pPr marL="0" indent="0">
              <a:buNone/>
            </a:pPr>
            <a:r>
              <a:rPr lang="en-US" sz="2000" b="1" dirty="0"/>
              <a:t>PFFS </a:t>
            </a:r>
            <a:r>
              <a:rPr lang="en-US" sz="2000" dirty="0"/>
              <a:t>Private Fee-for-Service </a:t>
            </a:r>
          </a:p>
          <a:p>
            <a:pPr marL="0" indent="0">
              <a:buNone/>
            </a:pPr>
            <a:r>
              <a:rPr lang="en-US" sz="2000" b="1" dirty="0"/>
              <a:t>POS</a:t>
            </a:r>
            <a:r>
              <a:rPr lang="en-US" sz="2000" dirty="0"/>
              <a:t> Point of Service </a:t>
            </a:r>
          </a:p>
          <a:p>
            <a:pPr marL="0" indent="0">
              <a:buNone/>
            </a:pPr>
            <a:r>
              <a:rPr lang="en-US" sz="2000" b="1" dirty="0"/>
              <a:t>PPO</a:t>
            </a:r>
            <a:r>
              <a:rPr lang="en-US" sz="2000" dirty="0"/>
              <a:t> Preferred Provider Organization </a:t>
            </a:r>
          </a:p>
          <a:p>
            <a:pPr marL="0" indent="0">
              <a:buNone/>
            </a:pPr>
            <a:endParaRPr lang="en-US" sz="2000" b="1" dirty="0"/>
          </a:p>
          <a:p>
            <a:pPr marL="0" indent="0">
              <a:buNone/>
            </a:pPr>
            <a:r>
              <a:rPr lang="en-US" sz="2000" b="1" dirty="0"/>
              <a:t>QDWI</a:t>
            </a:r>
            <a:r>
              <a:rPr lang="en-US" sz="2000" dirty="0"/>
              <a:t> Qualifying Disabled &amp; Working Individuals</a:t>
            </a:r>
          </a:p>
          <a:p>
            <a:pPr marL="0" indent="0">
              <a:buNone/>
            </a:pPr>
            <a:r>
              <a:rPr lang="en-US" sz="2000" b="1" dirty="0"/>
              <a:t>QHP</a:t>
            </a:r>
            <a:r>
              <a:rPr lang="en-US" sz="2000" dirty="0"/>
              <a:t> Qualified Health Plan </a:t>
            </a:r>
          </a:p>
          <a:p>
            <a:pPr marL="0" indent="0">
              <a:buNone/>
            </a:pPr>
            <a:r>
              <a:rPr lang="en-US" sz="2000" b="1" dirty="0"/>
              <a:t>QI </a:t>
            </a:r>
            <a:r>
              <a:rPr lang="en-US" sz="2000" dirty="0"/>
              <a:t>Qualified Individual </a:t>
            </a:r>
          </a:p>
          <a:p>
            <a:pPr marL="0" indent="0">
              <a:buNone/>
            </a:pPr>
            <a:r>
              <a:rPr lang="en-US" sz="2000" b="1" dirty="0"/>
              <a:t>QMB</a:t>
            </a:r>
            <a:r>
              <a:rPr lang="en-US" sz="2000" dirty="0"/>
              <a:t> Qualified Medicare Beneficiary </a:t>
            </a:r>
          </a:p>
          <a:p>
            <a:pPr marL="0" marR="0" lvl="0" indent="0">
              <a:buNone/>
            </a:pPr>
            <a:r>
              <a:rPr lang="en-US" sz="2000" b="1" dirty="0">
                <a:latin typeface="Calibri" panose="020F0502020204030204" pitchFamily="34" charset="0"/>
                <a:ea typeface="Calibri" panose="020F0502020204030204" pitchFamily="34" charset="0"/>
              </a:rPr>
              <a:t>RNHCI</a:t>
            </a:r>
            <a:r>
              <a:rPr lang="en-US" sz="2000" dirty="0">
                <a:latin typeface="Calibri" panose="020F0502020204030204" pitchFamily="34" charset="0"/>
                <a:ea typeface="Calibri" panose="020F0502020204030204" pitchFamily="34" charset="0"/>
              </a:rPr>
              <a:t> Religious Nonmedical Health Care Institutions</a:t>
            </a:r>
          </a:p>
          <a:p>
            <a:pPr marL="0" marR="0" lvl="0" indent="0">
              <a:buNone/>
            </a:pPr>
            <a:r>
              <a:rPr lang="en-US" sz="2000" b="1" dirty="0">
                <a:latin typeface="Calibri" panose="020F0502020204030204" pitchFamily="34" charset="0"/>
                <a:ea typeface="Calibri" panose="020F0502020204030204" pitchFamily="34" charset="0"/>
              </a:rPr>
              <a:t>RO</a:t>
            </a:r>
            <a:r>
              <a:rPr lang="en-US" sz="2000" dirty="0">
                <a:latin typeface="Calibri" panose="020F0502020204030204" pitchFamily="34" charset="0"/>
                <a:ea typeface="Calibri" panose="020F0502020204030204" pitchFamily="34" charset="0"/>
              </a:rPr>
              <a:t> Regional Office</a:t>
            </a:r>
          </a:p>
          <a:p>
            <a:pPr marL="0" indent="0">
              <a:buNone/>
            </a:pPr>
            <a:r>
              <a:rPr lang="en-US" sz="2000" b="1" dirty="0"/>
              <a:t>RRB</a:t>
            </a:r>
            <a:r>
              <a:rPr lang="en-US" sz="2000" dirty="0"/>
              <a:t> Railroad Retirement Board </a:t>
            </a:r>
          </a:p>
          <a:p>
            <a:pPr marL="0" indent="0">
              <a:buNone/>
            </a:pPr>
            <a:r>
              <a:rPr lang="en-US" sz="2000" b="1" dirty="0"/>
              <a:t>SEP </a:t>
            </a:r>
            <a:r>
              <a:rPr lang="en-US" sz="2000" dirty="0"/>
              <a:t>Special Enrollment Period</a:t>
            </a:r>
          </a:p>
          <a:p>
            <a:pPr marL="0" indent="0">
              <a:buNone/>
            </a:pPr>
            <a:r>
              <a:rPr lang="en-US" sz="2000" b="1" dirty="0">
                <a:latin typeface="Calibri" panose="020F0502020204030204" pitchFamily="34" charset="0"/>
                <a:ea typeface="Calibri" panose="020F0502020204030204" pitchFamily="34" charset="0"/>
              </a:rPr>
              <a:t>SGA</a:t>
            </a:r>
            <a:r>
              <a:rPr lang="en-US" sz="2000" dirty="0">
                <a:latin typeface="Calibri" panose="020F0502020204030204" pitchFamily="34" charset="0"/>
                <a:ea typeface="Calibri" panose="020F0502020204030204" pitchFamily="34" charset="0"/>
              </a:rPr>
              <a:t> Substantial Gainful Activity</a:t>
            </a:r>
            <a:r>
              <a:rPr lang="en-US" sz="2000" dirty="0"/>
              <a:t> </a:t>
            </a:r>
          </a:p>
          <a:p>
            <a:pPr marL="0" indent="0">
              <a:buNone/>
            </a:pPr>
            <a:r>
              <a:rPr lang="en-US" sz="2000" b="1" dirty="0"/>
              <a:t>SHIP</a:t>
            </a:r>
            <a:r>
              <a:rPr lang="en-US" sz="2000" dirty="0"/>
              <a:t> State Health Insurance Assistance Program </a:t>
            </a:r>
          </a:p>
          <a:p>
            <a:pPr marL="0" indent="0">
              <a:buNone/>
            </a:pPr>
            <a:endParaRPr lang="en-US" sz="2000" dirty="0"/>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pPr/>
              <a:t>154</a:t>
            </a:fld>
            <a:endParaRPr lang="en-US" dirty="0"/>
          </a:p>
        </p:txBody>
      </p:sp>
      <p:sp>
        <p:nvSpPr>
          <p:cNvPr id="7" name="Date Placeholder 6"/>
          <p:cNvSpPr>
            <a:spLocks noGrp="1"/>
          </p:cNvSpPr>
          <p:nvPr>
            <p:ph type="dt" sz="half" idx="4294967295"/>
          </p:nvPr>
        </p:nvSpPr>
        <p:spPr>
          <a:xfrm>
            <a:off x="0" y="6356350"/>
            <a:ext cx="2057400" cy="365125"/>
          </a:xfrm>
        </p:spPr>
        <p:txBody>
          <a:bodyPr/>
          <a:lstStyle/>
          <a:p>
            <a:r>
              <a:rPr lang="en-US" dirty="0"/>
              <a:t>June 2019</a:t>
            </a:r>
          </a:p>
        </p:txBody>
      </p:sp>
    </p:spTree>
    <p:extLst>
      <p:ext uri="{BB962C8B-B14F-4D97-AF65-F5344CB8AC3E}">
        <p14:creationId xmlns:p14="http://schemas.microsoft.com/office/powerpoint/2010/main" val="289027963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Acronyms (SH-VS)</a:t>
            </a:r>
          </a:p>
        </p:txBody>
      </p:sp>
      <p:sp>
        <p:nvSpPr>
          <p:cNvPr id="8" name="Content Placeholder 7"/>
          <p:cNvSpPr>
            <a:spLocks noGrp="1"/>
          </p:cNvSpPr>
          <p:nvPr>
            <p:ph idx="1"/>
          </p:nvPr>
        </p:nvSpPr>
        <p:spPr>
          <a:xfrm>
            <a:off x="272955" y="1323474"/>
            <a:ext cx="8639033" cy="4853489"/>
          </a:xfrm>
        </p:spPr>
        <p:txBody>
          <a:bodyPr numCol="2"/>
          <a:lstStyle/>
          <a:p>
            <a:pPr marL="0" indent="0">
              <a:buNone/>
            </a:pPr>
            <a:r>
              <a:rPr lang="en-US" sz="2000" b="1" dirty="0">
                <a:latin typeface="Calibri" panose="020F0502020204030204" pitchFamily="34" charset="0"/>
                <a:ea typeface="Calibri" panose="020F0502020204030204" pitchFamily="34" charset="0"/>
              </a:rPr>
              <a:t>SHOP </a:t>
            </a:r>
            <a:r>
              <a:rPr lang="en-US" sz="2000" dirty="0">
                <a:latin typeface="Calibri" panose="020F0502020204030204" pitchFamily="34" charset="0"/>
                <a:ea typeface="Calibri" panose="020F0502020204030204" pitchFamily="34" charset="0"/>
              </a:rPr>
              <a:t>Small Business Health Options Program</a:t>
            </a:r>
          </a:p>
          <a:p>
            <a:pPr marL="0" indent="0">
              <a:buNone/>
            </a:pPr>
            <a:r>
              <a:rPr lang="en-US" sz="2000" b="1" dirty="0"/>
              <a:t>SLMB</a:t>
            </a:r>
            <a:r>
              <a:rPr lang="en-US" sz="2000" dirty="0"/>
              <a:t> Specified Low-income Medicare Beneficiary </a:t>
            </a:r>
          </a:p>
          <a:p>
            <a:pPr marL="0" marR="0" lvl="0" indent="0">
              <a:buNone/>
            </a:pPr>
            <a:r>
              <a:rPr lang="en-US" sz="2000" b="1" dirty="0">
                <a:latin typeface="Calibri" panose="020F0502020204030204" pitchFamily="34" charset="0"/>
                <a:ea typeface="Calibri" panose="020F0502020204030204" pitchFamily="34" charset="0"/>
              </a:rPr>
              <a:t>SMI</a:t>
            </a:r>
            <a:r>
              <a:rPr lang="en-US" sz="2000" dirty="0">
                <a:latin typeface="Calibri" panose="020F0502020204030204" pitchFamily="34" charset="0"/>
                <a:ea typeface="Calibri" panose="020F0502020204030204" pitchFamily="34" charset="0"/>
              </a:rPr>
              <a:t> Supplemental Medical Insurance</a:t>
            </a:r>
          </a:p>
          <a:p>
            <a:pPr marL="0" indent="0">
              <a:buNone/>
            </a:pPr>
            <a:r>
              <a:rPr lang="en-US" sz="2000" b="1" dirty="0"/>
              <a:t>SNF</a:t>
            </a:r>
            <a:r>
              <a:rPr lang="en-US" sz="2000" dirty="0"/>
              <a:t> Skilled Nursing Facility </a:t>
            </a:r>
          </a:p>
          <a:p>
            <a:pPr marL="0" indent="0">
              <a:buNone/>
            </a:pPr>
            <a:r>
              <a:rPr lang="en-US" sz="2000" b="1" dirty="0"/>
              <a:t>SNP</a:t>
            </a:r>
            <a:r>
              <a:rPr lang="en-US" sz="2000" dirty="0"/>
              <a:t> Special Needs Plan </a:t>
            </a:r>
          </a:p>
          <a:p>
            <a:pPr marL="0" marR="0" lvl="0" indent="0">
              <a:buNone/>
            </a:pPr>
            <a:r>
              <a:rPr lang="en-US" sz="2000" b="1" dirty="0">
                <a:latin typeface="Calibri" panose="020F0502020204030204" pitchFamily="34" charset="0"/>
                <a:ea typeface="Calibri" panose="020F0502020204030204" pitchFamily="34" charset="0"/>
              </a:rPr>
              <a:t>SOP </a:t>
            </a:r>
            <a:r>
              <a:rPr lang="en-US" sz="2000" dirty="0">
                <a:latin typeface="Calibri" panose="020F0502020204030204" pitchFamily="34" charset="0"/>
                <a:ea typeface="Calibri" panose="020F0502020204030204" pitchFamily="34" charset="0"/>
              </a:rPr>
              <a:t>Standard Operating Procedures</a:t>
            </a:r>
          </a:p>
          <a:p>
            <a:pPr marL="0" marR="0" lvl="0" indent="0">
              <a:buNone/>
            </a:pPr>
            <a:r>
              <a:rPr lang="en-US" sz="2000" b="1" dirty="0">
                <a:latin typeface="Calibri" panose="020F0502020204030204" pitchFamily="34" charset="0"/>
                <a:ea typeface="Calibri" panose="020F0502020204030204" pitchFamily="34" charset="0"/>
              </a:rPr>
              <a:t>SPAP</a:t>
            </a:r>
            <a:r>
              <a:rPr lang="en-US" sz="2000" dirty="0">
                <a:latin typeface="Calibri" panose="020F0502020204030204" pitchFamily="34" charset="0"/>
                <a:ea typeface="Calibri" panose="020F0502020204030204" pitchFamily="34" charset="0"/>
              </a:rPr>
              <a:t> State Pharmaceutical Assistance Program</a:t>
            </a:r>
          </a:p>
          <a:p>
            <a:pPr marL="0" indent="0">
              <a:buNone/>
            </a:pPr>
            <a:r>
              <a:rPr lang="en-US" sz="2000" b="1" dirty="0"/>
              <a:t>SSDI</a:t>
            </a:r>
            <a:r>
              <a:rPr lang="en-US" sz="2000" dirty="0"/>
              <a:t> Social Security Disability Insurance </a:t>
            </a:r>
          </a:p>
          <a:p>
            <a:pPr marL="0" indent="0">
              <a:buNone/>
            </a:pPr>
            <a:r>
              <a:rPr lang="en-US" sz="2000" b="1" dirty="0">
                <a:latin typeface="Calibri" panose="020F0502020204030204" pitchFamily="34" charset="0"/>
                <a:ea typeface="Calibri" panose="020F0502020204030204" pitchFamily="34" charset="0"/>
              </a:rPr>
              <a:t>SSI </a:t>
            </a:r>
            <a:r>
              <a:rPr lang="en-US" sz="2000" dirty="0">
                <a:latin typeface="Calibri" panose="020F0502020204030204" pitchFamily="34" charset="0"/>
                <a:ea typeface="Calibri" panose="020F0502020204030204" pitchFamily="34" charset="0"/>
              </a:rPr>
              <a:t>Supplemental Security Income</a:t>
            </a:r>
          </a:p>
          <a:p>
            <a:pPr marL="0" indent="0">
              <a:buNone/>
            </a:pPr>
            <a:r>
              <a:rPr lang="en-US" sz="2000" b="1" dirty="0"/>
              <a:t>TFL</a:t>
            </a:r>
            <a:r>
              <a:rPr lang="en-US" sz="2000" dirty="0"/>
              <a:t> TRICARE for Life </a:t>
            </a:r>
          </a:p>
          <a:p>
            <a:pPr marL="0" indent="0">
              <a:buNone/>
            </a:pPr>
            <a:r>
              <a:rPr lang="en-US" sz="2000" b="1" dirty="0"/>
              <a:t>TTY </a:t>
            </a:r>
            <a:r>
              <a:rPr lang="en-US" sz="2000" dirty="0"/>
              <a:t>Teletypewriter/Text Telephone </a:t>
            </a:r>
          </a:p>
          <a:p>
            <a:pPr marL="0" indent="0">
              <a:buNone/>
            </a:pPr>
            <a:r>
              <a:rPr lang="en-US" sz="2000" b="1" dirty="0"/>
              <a:t>VA</a:t>
            </a:r>
            <a:r>
              <a:rPr lang="en-US" sz="2000" dirty="0"/>
              <a:t> U.S. Department of Veterans Affairs </a:t>
            </a:r>
          </a:p>
          <a:p>
            <a:pPr marL="0" indent="0">
              <a:buNone/>
            </a:pPr>
            <a:r>
              <a:rPr lang="en-US" sz="2000" b="1" dirty="0"/>
              <a:t>VSMI</a:t>
            </a:r>
            <a:r>
              <a:rPr lang="en-US" sz="2000" dirty="0"/>
              <a:t> Variable Supplementary Medical Insurance </a:t>
            </a:r>
          </a:p>
          <a:p>
            <a:pPr marL="0" indent="0">
              <a:buNone/>
            </a:pPr>
            <a:endParaRPr lang="en-US" sz="2000" dirty="0"/>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pPr/>
              <a:t>155</a:t>
            </a:fld>
            <a:endParaRPr lang="en-US" dirty="0"/>
          </a:p>
        </p:txBody>
      </p:sp>
      <p:sp>
        <p:nvSpPr>
          <p:cNvPr id="7" name="Date Placeholder 6"/>
          <p:cNvSpPr>
            <a:spLocks noGrp="1"/>
          </p:cNvSpPr>
          <p:nvPr>
            <p:ph type="dt" sz="half" idx="4294967295"/>
          </p:nvPr>
        </p:nvSpPr>
        <p:spPr>
          <a:xfrm>
            <a:off x="0" y="6356350"/>
            <a:ext cx="2057400" cy="365125"/>
          </a:xfrm>
        </p:spPr>
        <p:txBody>
          <a:bodyPr/>
          <a:lstStyle/>
          <a:p>
            <a:r>
              <a:rPr lang="en-US" dirty="0"/>
              <a:t>June 2019</a:t>
            </a:r>
          </a:p>
        </p:txBody>
      </p:sp>
    </p:spTree>
    <p:extLst>
      <p:ext uri="{BB962C8B-B14F-4D97-AF65-F5344CB8AC3E}">
        <p14:creationId xmlns:p14="http://schemas.microsoft.com/office/powerpoint/2010/main" val="235668108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CMS National Training Program (NTP)</a:t>
            </a:r>
          </a:p>
        </p:txBody>
      </p:sp>
      <p:sp>
        <p:nvSpPr>
          <p:cNvPr id="8" name="Content Placeholder 2"/>
          <p:cNvSpPr txBox="1">
            <a:spLocks/>
          </p:cNvSpPr>
          <p:nvPr/>
        </p:nvSpPr>
        <p:spPr>
          <a:xfrm>
            <a:off x="381000" y="1143938"/>
            <a:ext cx="8414084" cy="50863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dirty="0">
                <a:solidFill>
                  <a:prstClr val="black"/>
                </a:solidFill>
              </a:rPr>
              <a:t>To view all available NTP training materials, </a:t>
            </a:r>
          </a:p>
          <a:p>
            <a:pPr marL="0" indent="0" algn="ctr">
              <a:spcBef>
                <a:spcPts val="600"/>
              </a:spcBef>
              <a:buFont typeface="Arial" panose="020B0604020202020204" pitchFamily="34" charset="0"/>
              <a:buNone/>
            </a:pPr>
            <a:r>
              <a:rPr lang="en-US" dirty="0">
                <a:solidFill>
                  <a:prstClr val="black"/>
                </a:solidFill>
              </a:rPr>
              <a:t>or to subscribe to our email list, visit</a:t>
            </a:r>
          </a:p>
          <a:p>
            <a:pPr marL="0" indent="0" algn="ctr">
              <a:spcBef>
                <a:spcPts val="600"/>
              </a:spcBef>
              <a:buFont typeface="Arial" panose="020B0604020202020204" pitchFamily="34" charset="0"/>
              <a:buNone/>
            </a:pPr>
            <a:r>
              <a:rPr lang="en-US" dirty="0">
                <a:solidFill>
                  <a:prstClr val="black"/>
                </a:solidFill>
                <a:hlinkClick r:id="rId3"/>
              </a:rPr>
              <a:t>CMSnationaltrainingprogram.cms.gov</a:t>
            </a:r>
            <a:r>
              <a:rPr lang="en-US" dirty="0">
                <a:solidFill>
                  <a:prstClr val="black"/>
                </a:solidFill>
              </a:rPr>
              <a:t>. </a:t>
            </a:r>
          </a:p>
          <a:p>
            <a:pPr marL="0" indent="0" algn="ctr">
              <a:spcBef>
                <a:spcPts val="600"/>
              </a:spcBef>
              <a:buFont typeface="Arial" panose="020B0604020202020204" pitchFamily="34" charset="0"/>
              <a:buNone/>
            </a:pPr>
            <a:endParaRPr lang="en-US" dirty="0">
              <a:solidFill>
                <a:prstClr val="black"/>
              </a:solidFill>
            </a:endParaRPr>
          </a:p>
          <a:p>
            <a:pPr marL="0" indent="0" algn="ctr">
              <a:spcBef>
                <a:spcPts val="600"/>
              </a:spcBef>
              <a:buFont typeface="Arial" panose="020B0604020202020204" pitchFamily="34" charset="0"/>
              <a:buNone/>
            </a:pPr>
            <a:r>
              <a:rPr lang="en-US" dirty="0">
                <a:solidFill>
                  <a:prstClr val="black"/>
                </a:solidFill>
              </a:rPr>
              <a:t>Stay connected. </a:t>
            </a:r>
          </a:p>
          <a:p>
            <a:pPr marL="0" indent="0" algn="ctr">
              <a:spcBef>
                <a:spcPts val="600"/>
              </a:spcBef>
              <a:buFont typeface="Arial" panose="020B0604020202020204" pitchFamily="34" charset="0"/>
              <a:buNone/>
            </a:pPr>
            <a:r>
              <a:rPr lang="en-US" dirty="0">
                <a:solidFill>
                  <a:prstClr val="black"/>
                </a:solidFill>
              </a:rPr>
              <a:t>Contact us at </a:t>
            </a:r>
            <a:r>
              <a:rPr lang="en-US" dirty="0">
                <a:solidFill>
                  <a:prstClr val="black"/>
                </a:solidFill>
                <a:hlinkClick r:id="rId4"/>
              </a:rPr>
              <a:t>training@cms.hhs.gov</a:t>
            </a:r>
            <a:r>
              <a:rPr lang="en-US" dirty="0">
                <a:solidFill>
                  <a:prstClr val="black"/>
                </a:solidFill>
              </a:rPr>
              <a:t>, or </a:t>
            </a:r>
          </a:p>
          <a:p>
            <a:pPr marL="0" indent="0" algn="ctr">
              <a:spcBef>
                <a:spcPts val="600"/>
              </a:spcBef>
              <a:buFont typeface="Arial" panose="020B0604020202020204" pitchFamily="34" charset="0"/>
              <a:buNone/>
            </a:pPr>
            <a:r>
              <a:rPr lang="en-US" dirty="0">
                <a:solidFill>
                  <a:prstClr val="black"/>
                </a:solidFill>
              </a:rPr>
              <a:t>follow us       @CMSGov #CMSNTP</a:t>
            </a:r>
          </a:p>
        </p:txBody>
      </p:sp>
      <p:pic>
        <p:nvPicPr>
          <p:cNvPr id="10" name="Picture 9" descr="Twitter icon" title="Final presentation slide">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0496" y="4652710"/>
            <a:ext cx="406400" cy="406400"/>
          </a:xfrm>
          <a:prstGeom prst="rect">
            <a:avLst/>
          </a:prstGeom>
        </p:spPr>
      </p:pic>
    </p:spTree>
    <p:extLst>
      <p:ext uri="{BB962C8B-B14F-4D97-AF65-F5344CB8AC3E}">
        <p14:creationId xmlns:p14="http://schemas.microsoft.com/office/powerpoint/2010/main" val="4255108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You Must Take Action to Enroll in Medicare When it Isn’t Automatic</a:t>
            </a:r>
          </a:p>
        </p:txBody>
      </p:sp>
      <p:pic>
        <p:nvPicPr>
          <p:cNvPr id="8" name="Picture 7" title="graphic of action button"/>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40963" y="2678093"/>
            <a:ext cx="1817569" cy="1491543"/>
          </a:xfrm>
          <a:prstGeom prst="rect">
            <a:avLst/>
          </a:prstGeom>
        </p:spPr>
      </p:pic>
      <p:sp>
        <p:nvSpPr>
          <p:cNvPr id="9" name="Content Placeholder 2"/>
          <p:cNvSpPr>
            <a:spLocks noGrp="1"/>
          </p:cNvSpPr>
          <p:nvPr>
            <p:ph idx="4294967295"/>
          </p:nvPr>
        </p:nvSpPr>
        <p:spPr>
          <a:xfrm>
            <a:off x="2123463" y="1299340"/>
            <a:ext cx="7020537" cy="4249051"/>
          </a:xfrm>
        </p:spPr>
        <p:txBody>
          <a:bodyPr>
            <a:normAutofit fontScale="47500" lnSpcReduction="20000"/>
          </a:bodyPr>
          <a:lstStyle/>
          <a:p>
            <a:pPr marL="0" lvl="0" indent="0">
              <a:lnSpc>
                <a:spcPct val="120000"/>
              </a:lnSpc>
              <a:buNone/>
            </a:pPr>
            <a:r>
              <a:rPr lang="en-US" sz="4500" dirty="0"/>
              <a:t>If you aren’t automatically enrolled in Part A and Part B (not getting Social Security or RRB benefits) 4 months before you turn 65</a:t>
            </a:r>
          </a:p>
          <a:p>
            <a:pPr marL="282575" indent="-341313">
              <a:lnSpc>
                <a:spcPct val="120000"/>
              </a:lnSpc>
            </a:pPr>
            <a:r>
              <a:rPr lang="en-US" sz="4200" dirty="0"/>
              <a:t>You need to enroll in Medicare with Social Security</a:t>
            </a:r>
          </a:p>
          <a:p>
            <a:pPr marL="739775" lvl="1" indent="-341313">
              <a:lnSpc>
                <a:spcPct val="120000"/>
              </a:lnSpc>
            </a:pPr>
            <a:r>
              <a:rPr lang="en-US" sz="3500" dirty="0"/>
              <a:t>Visit </a:t>
            </a:r>
            <a:r>
              <a:rPr lang="en-US" sz="3500" dirty="0">
                <a:hlinkClick r:id="rId4"/>
              </a:rPr>
              <a:t>socialsecurity.gov</a:t>
            </a:r>
            <a:r>
              <a:rPr lang="en-US" sz="3500" dirty="0"/>
              <a:t>, or</a:t>
            </a:r>
          </a:p>
          <a:p>
            <a:pPr marL="739775" lvl="1" indent="-341313">
              <a:lnSpc>
                <a:spcPct val="120000"/>
              </a:lnSpc>
            </a:pPr>
            <a:r>
              <a:rPr lang="en-US" sz="3500" dirty="0"/>
              <a:t>Call 1-800-772-1213; TTY: 1-800-325-0778</a:t>
            </a:r>
          </a:p>
          <a:p>
            <a:pPr marL="1254125" lvl="2" indent="-231775">
              <a:lnSpc>
                <a:spcPct val="120000"/>
              </a:lnSpc>
            </a:pPr>
            <a:r>
              <a:rPr lang="en-US" sz="3500" dirty="0"/>
              <a:t>Make an appointment to visit your local office</a:t>
            </a:r>
          </a:p>
          <a:p>
            <a:pPr marL="1254125" lvl="2" indent="-231775">
              <a:lnSpc>
                <a:spcPct val="120000"/>
              </a:lnSpc>
            </a:pPr>
            <a:r>
              <a:rPr lang="en-US" sz="3500" dirty="0"/>
              <a:t>To find your local office, visit </a:t>
            </a:r>
            <a:r>
              <a:rPr lang="en-US" sz="3500" dirty="0">
                <a:hlinkClick r:id="rId5"/>
              </a:rPr>
              <a:t>secure.ssa.gov/ICON/main.jsp</a:t>
            </a:r>
            <a:endParaRPr lang="en-US" sz="3500" dirty="0"/>
          </a:p>
          <a:p>
            <a:pPr marL="282575" indent="-341313">
              <a:lnSpc>
                <a:spcPct val="120000"/>
              </a:lnSpc>
            </a:pPr>
            <a:r>
              <a:rPr lang="en-US" sz="4200" dirty="0"/>
              <a:t>If retired from a railroad, enroll with the RRB</a:t>
            </a:r>
          </a:p>
          <a:p>
            <a:pPr marL="739775" lvl="1" indent="-341313">
              <a:lnSpc>
                <a:spcPct val="120000"/>
              </a:lnSpc>
            </a:pPr>
            <a:r>
              <a:rPr lang="en-US" sz="3500" dirty="0"/>
              <a:t>Call your local RRB office at 1‑877‑772‑5772</a:t>
            </a:r>
          </a:p>
          <a:p>
            <a:pPr marL="341312" lvl="1" indent="0">
              <a:lnSpc>
                <a:spcPct val="120000"/>
              </a:lnSpc>
              <a:buNone/>
            </a:pPr>
            <a:r>
              <a:rPr lang="en-US" sz="3500" dirty="0"/>
              <a:t> </a:t>
            </a:r>
          </a:p>
          <a:p>
            <a:pPr marL="0" indent="0">
              <a:lnSpc>
                <a:spcPct val="120000"/>
              </a:lnSpc>
              <a:buNone/>
            </a:pPr>
            <a:endParaRPr lang="en-US" sz="3400" dirty="0"/>
          </a:p>
          <a:p>
            <a:pPr lvl="1">
              <a:lnSpc>
                <a:spcPct val="120000"/>
              </a:lnSpc>
            </a:pPr>
            <a:endParaRPr lang="en-US" sz="3400" dirty="0"/>
          </a:p>
          <a:p>
            <a:pPr lvl="1">
              <a:lnSpc>
                <a:spcPct val="120000"/>
              </a:lnSpc>
            </a:pPr>
            <a:endParaRPr lang="en-US" dirty="0"/>
          </a:p>
        </p:txBody>
      </p:sp>
      <p:sp>
        <p:nvSpPr>
          <p:cNvPr id="3" name="TextBox 2"/>
          <p:cNvSpPr txBox="1"/>
          <p:nvPr/>
        </p:nvSpPr>
        <p:spPr>
          <a:xfrm>
            <a:off x="340963" y="5176434"/>
            <a:ext cx="8648054" cy="1200329"/>
          </a:xfrm>
          <a:prstGeom prst="rect">
            <a:avLst/>
          </a:prstGeom>
          <a:noFill/>
          <a:ln>
            <a:solidFill>
              <a:schemeClr val="accent1">
                <a:lumMod val="50000"/>
              </a:schemeClr>
            </a:solidFill>
          </a:ln>
        </p:spPr>
        <p:txBody>
          <a:bodyPr wrap="square" rtlCol="0">
            <a:spAutoFit/>
          </a:bodyPr>
          <a:lstStyle/>
          <a:p>
            <a:r>
              <a:rPr lang="en-US" sz="2400" b="1" dirty="0">
                <a:solidFill>
                  <a:schemeClr val="accent1">
                    <a:lumMod val="50000"/>
                  </a:schemeClr>
                </a:solidFill>
              </a:rPr>
              <a:t>Note: The age for full Social Security retirement benefits is going up for people born in 1938 or later. Those born in 1960 and later will get full retirement benefits at 67. Medicare is still 65.</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16</a:t>
            </a:fld>
            <a:endParaRPr lang="en-US" dirty="0"/>
          </a:p>
        </p:txBody>
      </p:sp>
    </p:spTree>
    <p:extLst>
      <p:ext uri="{BB962C8B-B14F-4D97-AF65-F5344CB8AC3E}">
        <p14:creationId xmlns:p14="http://schemas.microsoft.com/office/powerpoint/2010/main" val="3412588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You Can Sign Up for Medicare</a:t>
            </a:r>
          </a:p>
        </p:txBody>
      </p:sp>
      <p:sp>
        <p:nvSpPr>
          <p:cNvPr id="3" name="Content Placeholder 2"/>
          <p:cNvSpPr>
            <a:spLocks noGrp="1"/>
          </p:cNvSpPr>
          <p:nvPr>
            <p:ph idx="1"/>
          </p:nvPr>
        </p:nvSpPr>
        <p:spPr>
          <a:xfrm>
            <a:off x="1313745" y="1265667"/>
            <a:ext cx="7201606" cy="5005889"/>
          </a:xfrm>
        </p:spPr>
        <p:txBody>
          <a:bodyPr>
            <a:normAutofit fontScale="92500" lnSpcReduction="20000"/>
          </a:bodyPr>
          <a:lstStyle/>
          <a:p>
            <a:pPr marL="0" indent="0">
              <a:buNone/>
            </a:pPr>
            <a:r>
              <a:rPr lang="en-US" sz="2800" dirty="0"/>
              <a:t>If you don’t already have Medicare</a:t>
            </a:r>
          </a:p>
          <a:p>
            <a:r>
              <a:rPr lang="en-US" sz="2800" b="1" dirty="0"/>
              <a:t>Initial Enrollment Period (IEP)</a:t>
            </a:r>
          </a:p>
          <a:p>
            <a:pPr lvl="1"/>
            <a:r>
              <a:rPr lang="en-US" sz="2400" dirty="0"/>
              <a:t>7-month period that begins 3 months before the month you turn 65, includes the month you turn 65, and ends 3 months after the month you turn 65</a:t>
            </a:r>
          </a:p>
          <a:p>
            <a:pPr lvl="1"/>
            <a:r>
              <a:rPr lang="en-US" sz="2400" dirty="0"/>
              <a:t>No late enrollment penalty</a:t>
            </a:r>
          </a:p>
          <a:p>
            <a:r>
              <a:rPr lang="en-US" sz="2800" b="1" dirty="0">
                <a:solidFill>
                  <a:prstClr val="black"/>
                </a:solidFill>
              </a:rPr>
              <a:t>Special Enrollment Period (SEP) </a:t>
            </a:r>
            <a:r>
              <a:rPr lang="en-US" sz="2800" dirty="0">
                <a:solidFill>
                  <a:prstClr val="black"/>
                </a:solidFill>
              </a:rPr>
              <a:t>(in certain circumstances)</a:t>
            </a:r>
          </a:p>
          <a:p>
            <a:pPr lvl="1"/>
            <a:r>
              <a:rPr lang="en-US" sz="2400" dirty="0"/>
              <a:t>After IEP ends</a:t>
            </a:r>
          </a:p>
          <a:p>
            <a:pPr lvl="1"/>
            <a:r>
              <a:rPr lang="en-US" sz="2400" dirty="0"/>
              <a:t>Can enroll in Part B (or Part A if you have to buy it) if you delayed enrolling because you were covered under a group health plan (with 20 or more employees) based on current employment (yours or your spouse’s)</a:t>
            </a:r>
          </a:p>
          <a:p>
            <a:pPr lvl="1"/>
            <a:r>
              <a:rPr lang="en-US" sz="2400" dirty="0"/>
              <a:t>No late enrollment penalty</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17</a:t>
            </a:fld>
            <a:endParaRPr lang="en-US" dirty="0"/>
          </a:p>
        </p:txBody>
      </p:sp>
    </p:spTree>
    <p:extLst>
      <p:ext uri="{BB962C8B-B14F-4D97-AF65-F5344CB8AC3E}">
        <p14:creationId xmlns:p14="http://schemas.microsoft.com/office/powerpoint/2010/main" val="129243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You Can Sign Up for Medicare (continued)</a:t>
            </a:r>
          </a:p>
        </p:txBody>
      </p:sp>
      <p:sp>
        <p:nvSpPr>
          <p:cNvPr id="3" name="Content Placeholder 2"/>
          <p:cNvSpPr>
            <a:spLocks noGrp="1"/>
          </p:cNvSpPr>
          <p:nvPr>
            <p:ph idx="1"/>
          </p:nvPr>
        </p:nvSpPr>
        <p:spPr>
          <a:xfrm>
            <a:off x="1324255" y="1171074"/>
            <a:ext cx="7191095" cy="5005889"/>
          </a:xfrm>
        </p:spPr>
        <p:txBody>
          <a:bodyPr/>
          <a:lstStyle/>
          <a:p>
            <a:pPr marL="0" indent="0">
              <a:buNone/>
            </a:pPr>
            <a:r>
              <a:rPr lang="en-US" sz="2800" dirty="0"/>
              <a:t>If you didn’t sign up for Part A (if you have to buy it) and/or Part B during your IEP</a:t>
            </a:r>
          </a:p>
          <a:p>
            <a:r>
              <a:rPr lang="en-US" sz="2800" b="1" dirty="0"/>
              <a:t>General Enrollment Period (GEP) </a:t>
            </a:r>
          </a:p>
          <a:p>
            <a:pPr lvl="1"/>
            <a:r>
              <a:rPr lang="en-US" sz="2400" dirty="0"/>
              <a:t>If you don’t qualify for an SEP</a:t>
            </a:r>
          </a:p>
          <a:p>
            <a:pPr lvl="1"/>
            <a:r>
              <a:rPr lang="en-US" sz="2400" dirty="0"/>
              <a:t>You can sign up January 1–March 31 each year</a:t>
            </a:r>
          </a:p>
          <a:p>
            <a:pPr lvl="2"/>
            <a:r>
              <a:rPr lang="en-US" sz="2400" dirty="0"/>
              <a:t>Coverage begins July 1 of that year</a:t>
            </a:r>
          </a:p>
          <a:p>
            <a:pPr marL="1485900" lvl="2" indent="-346075"/>
            <a:r>
              <a:rPr lang="en-US" sz="2400" dirty="0"/>
              <a:t>You may pay a higher Part A and/or Part B premium for late enrollment</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18</a:t>
            </a:fld>
            <a:endParaRPr lang="en-US" dirty="0"/>
          </a:p>
        </p:txBody>
      </p:sp>
    </p:spTree>
    <p:extLst>
      <p:ext uri="{BB962C8B-B14F-4D97-AF65-F5344CB8AC3E}">
        <p14:creationId xmlns:p14="http://schemas.microsoft.com/office/powerpoint/2010/main" val="4224941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You Can Join, Switch, or Drop Your Plan</a:t>
            </a:r>
          </a:p>
        </p:txBody>
      </p:sp>
      <p:sp>
        <p:nvSpPr>
          <p:cNvPr id="3" name="Content Placeholder 2"/>
          <p:cNvSpPr>
            <a:spLocks noGrp="1"/>
          </p:cNvSpPr>
          <p:nvPr>
            <p:ph idx="1"/>
          </p:nvPr>
        </p:nvSpPr>
        <p:spPr>
          <a:xfrm>
            <a:off x="1360831" y="1262150"/>
            <a:ext cx="6900300" cy="5005889"/>
          </a:xfrm>
        </p:spPr>
        <p:txBody>
          <a:bodyPr/>
          <a:lstStyle/>
          <a:p>
            <a:pPr marL="0" indent="0">
              <a:buNone/>
            </a:pPr>
            <a:r>
              <a:rPr lang="en-US" b="1" dirty="0"/>
              <a:t>Yearly Open Enrollment Period (OEP) </a:t>
            </a:r>
            <a:r>
              <a:rPr lang="en-US" dirty="0"/>
              <a:t>for people with Medicare</a:t>
            </a:r>
          </a:p>
          <a:p>
            <a:r>
              <a:rPr lang="en-US" dirty="0"/>
              <a:t>October 15–December 7</a:t>
            </a:r>
          </a:p>
          <a:p>
            <a:r>
              <a:rPr lang="en-US" dirty="0"/>
              <a:t>You can join, switch, or drop your</a:t>
            </a:r>
          </a:p>
          <a:p>
            <a:pPr lvl="1"/>
            <a:r>
              <a:rPr lang="en-US" dirty="0"/>
              <a:t>Medicare Advantage (MA) Plan</a:t>
            </a:r>
          </a:p>
          <a:p>
            <a:pPr lvl="1"/>
            <a:r>
              <a:rPr lang="en-US" dirty="0"/>
              <a:t>Medicare Prescription Drug Plan (PDP)</a:t>
            </a:r>
          </a:p>
          <a:p>
            <a:r>
              <a:rPr lang="en-US" dirty="0"/>
              <a:t>You can return to Original Medicare</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19</a:t>
            </a:fld>
            <a:endParaRPr lang="en-US" dirty="0"/>
          </a:p>
        </p:txBody>
      </p:sp>
    </p:spTree>
    <p:extLst>
      <p:ext uri="{BB962C8B-B14F-4D97-AF65-F5344CB8AC3E}">
        <p14:creationId xmlns:p14="http://schemas.microsoft.com/office/powerpoint/2010/main" val="859115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Lessons</a:t>
            </a:r>
          </a:p>
        </p:txBody>
      </p:sp>
      <p:sp>
        <p:nvSpPr>
          <p:cNvPr id="5" name="Content Placeholder 4"/>
          <p:cNvSpPr>
            <a:spLocks noGrp="1"/>
          </p:cNvSpPr>
          <p:nvPr>
            <p:ph idx="1"/>
          </p:nvPr>
        </p:nvSpPr>
        <p:spPr>
          <a:xfrm>
            <a:off x="628651" y="1105031"/>
            <a:ext cx="7067550" cy="5191229"/>
          </a:xfrm>
        </p:spPr>
        <p:txBody>
          <a:bodyPr>
            <a:noAutofit/>
          </a:bodyPr>
          <a:lstStyle/>
          <a:p>
            <a:pPr marL="346058" indent="-346058" defTabSz="503238">
              <a:spcBef>
                <a:spcPts val="600"/>
              </a:spcBef>
              <a:buFont typeface="+mj-lt"/>
              <a:buAutoNum type="arabicPeriod"/>
            </a:pPr>
            <a:r>
              <a:rPr lang="en-US" sz="2000" dirty="0"/>
              <a:t>Medicare Basics.........................................................................</a:t>
            </a:r>
          </a:p>
          <a:p>
            <a:pPr marL="346058" indent="-346058">
              <a:spcBef>
                <a:spcPts val="600"/>
              </a:spcBef>
              <a:buFont typeface="+mj-lt"/>
              <a:buAutoNum type="arabicPeriod"/>
            </a:pPr>
            <a:r>
              <a:rPr lang="en-US" sz="2000" dirty="0">
                <a:solidFill>
                  <a:prstClr val="black"/>
                </a:solidFill>
              </a:rPr>
              <a:t>Medicare Eligibility and Enrollment…………………….………….…….. </a:t>
            </a:r>
          </a:p>
          <a:p>
            <a:pPr marL="346058" indent="-346058">
              <a:spcBef>
                <a:spcPts val="600"/>
              </a:spcBef>
              <a:buFont typeface="+mj-lt"/>
              <a:buAutoNum type="arabicPeriod"/>
            </a:pPr>
            <a:r>
              <a:rPr lang="en-US" sz="2000" dirty="0">
                <a:solidFill>
                  <a:prstClr val="black"/>
                </a:solidFill>
              </a:rPr>
              <a:t>Introduction to Medicare Coverage Options………………….………</a:t>
            </a:r>
          </a:p>
          <a:p>
            <a:pPr marL="346058" indent="-346058">
              <a:spcBef>
                <a:spcPts val="600"/>
              </a:spcBef>
              <a:buFont typeface="+mj-lt"/>
              <a:buAutoNum type="arabicPeriod"/>
            </a:pPr>
            <a:r>
              <a:rPr lang="en-US" sz="2000" dirty="0">
                <a:solidFill>
                  <a:prstClr val="black"/>
                </a:solidFill>
              </a:rPr>
              <a:t>Original Medicare (Part A and Part B)……………………………………. </a:t>
            </a:r>
          </a:p>
          <a:p>
            <a:pPr marL="685800" lvl="1" indent="-338138">
              <a:spcBef>
                <a:spcPts val="600"/>
              </a:spcBef>
            </a:pPr>
            <a:r>
              <a:rPr lang="en-US" sz="2000" dirty="0">
                <a:solidFill>
                  <a:prstClr val="black"/>
                </a:solidFill>
              </a:rPr>
              <a:t>Medicare Supplement Insurance (Medigap) policies...........</a:t>
            </a:r>
          </a:p>
          <a:p>
            <a:pPr marL="344488" indent="-344488">
              <a:spcBef>
                <a:spcPts val="600"/>
              </a:spcBef>
              <a:buSzPct val="100000"/>
              <a:buFont typeface="+mj-lt"/>
              <a:buAutoNum type="arabicPeriod"/>
            </a:pPr>
            <a:r>
              <a:rPr lang="en-US" sz="2000" dirty="0">
                <a:solidFill>
                  <a:prstClr val="black"/>
                </a:solidFill>
              </a:rPr>
              <a:t>Medicare Prescription Drug Coverage (Part D)…………………....…</a:t>
            </a:r>
          </a:p>
          <a:p>
            <a:pPr marL="344488" indent="-344488">
              <a:spcBef>
                <a:spcPts val="600"/>
              </a:spcBef>
              <a:buSzPct val="100000"/>
              <a:buFont typeface="+mj-lt"/>
              <a:buAutoNum type="arabicPeriod"/>
            </a:pPr>
            <a:r>
              <a:rPr lang="en-US" sz="2000" dirty="0">
                <a:solidFill>
                  <a:prstClr val="black"/>
                </a:solidFill>
              </a:rPr>
              <a:t>Medicare Advantage (MA) Plans (Part C)………….………….……..…</a:t>
            </a:r>
          </a:p>
          <a:p>
            <a:pPr marL="344488" indent="-344488">
              <a:spcBef>
                <a:spcPts val="600"/>
              </a:spcBef>
              <a:buSzPct val="100000"/>
              <a:buFont typeface="+mj-lt"/>
              <a:buAutoNum type="arabicPeriod"/>
            </a:pPr>
            <a:r>
              <a:rPr lang="en-US" sz="2000" dirty="0">
                <a:solidFill>
                  <a:prstClr val="black"/>
                </a:solidFill>
              </a:rPr>
              <a:t>Appeals……………………………………………………………………….…………</a:t>
            </a:r>
          </a:p>
          <a:p>
            <a:pPr marL="344488" indent="-344488">
              <a:spcBef>
                <a:spcPts val="600"/>
              </a:spcBef>
              <a:buSzPct val="100000"/>
              <a:buFont typeface="+mj-lt"/>
              <a:buAutoNum type="arabicPeriod"/>
            </a:pPr>
            <a:r>
              <a:rPr lang="en-US" sz="2000" dirty="0">
                <a:solidFill>
                  <a:prstClr val="black"/>
                </a:solidFill>
              </a:rPr>
              <a:t>Medicare and Other Insurance…………………………………..………....</a:t>
            </a:r>
          </a:p>
          <a:p>
            <a:pPr marL="346075" indent="-346075">
              <a:spcBef>
                <a:spcPts val="600"/>
              </a:spcBef>
              <a:buSzPct val="100000"/>
              <a:buFont typeface="+mj-lt"/>
              <a:buAutoNum type="arabicPeriod"/>
            </a:pPr>
            <a:r>
              <a:rPr lang="en-US" sz="2000" dirty="0"/>
              <a:t>Help for People with Limited Income and Resources…….……….</a:t>
            </a:r>
          </a:p>
          <a:p>
            <a:pPr marL="344488" indent="-344488">
              <a:spcBef>
                <a:spcPts val="600"/>
              </a:spcBef>
              <a:buFont typeface="+mj-lt"/>
              <a:buAutoNum type="arabicPeriod"/>
            </a:pPr>
            <a:r>
              <a:rPr lang="en-US" sz="2000" dirty="0">
                <a:solidFill>
                  <a:prstClr val="black"/>
                </a:solidFill>
              </a:rPr>
              <a:t>CMS Program-Related Resources……………………………...…………..</a:t>
            </a:r>
          </a:p>
          <a:p>
            <a:pPr marL="0" indent="0">
              <a:spcBef>
                <a:spcPts val="600"/>
              </a:spcBef>
              <a:buNone/>
            </a:pPr>
            <a:r>
              <a:rPr lang="en-US" sz="2000" dirty="0">
                <a:solidFill>
                  <a:prstClr val="black"/>
                </a:solidFill>
              </a:rPr>
              <a:t>Key Messages…………………….…….…………………..……………………….</a:t>
            </a:r>
          </a:p>
          <a:p>
            <a:pPr marL="0" indent="0">
              <a:spcBef>
                <a:spcPts val="600"/>
              </a:spcBef>
              <a:buNone/>
            </a:pPr>
            <a:r>
              <a:rPr lang="en-US" sz="2000" dirty="0">
                <a:solidFill>
                  <a:prstClr val="black"/>
                </a:solidFill>
              </a:rPr>
              <a:t>Acronyms……………………………………………………………………...……….…..</a:t>
            </a:r>
          </a:p>
        </p:txBody>
      </p:sp>
      <p:sp>
        <p:nvSpPr>
          <p:cNvPr id="8" name="TextBox 7"/>
          <p:cNvSpPr txBox="1"/>
          <p:nvPr/>
        </p:nvSpPr>
        <p:spPr>
          <a:xfrm>
            <a:off x="7203273" y="1187246"/>
            <a:ext cx="1199214" cy="5709255"/>
          </a:xfrm>
          <a:prstGeom prst="rect">
            <a:avLst/>
          </a:prstGeom>
          <a:noFill/>
        </p:spPr>
        <p:txBody>
          <a:bodyPr wrap="square" rtlCol="0">
            <a:spAutoFit/>
          </a:bodyPr>
          <a:lstStyle/>
          <a:p>
            <a:pPr algn="r">
              <a:spcBef>
                <a:spcPts val="600"/>
              </a:spcBef>
            </a:pPr>
            <a:r>
              <a:rPr lang="en-US" sz="2000" dirty="0"/>
              <a:t>3-10</a:t>
            </a:r>
          </a:p>
          <a:p>
            <a:pPr algn="r">
              <a:spcBef>
                <a:spcPts val="600"/>
              </a:spcBef>
            </a:pPr>
            <a:r>
              <a:rPr lang="en-US" sz="2000" dirty="0"/>
              <a:t>11-12</a:t>
            </a:r>
          </a:p>
          <a:p>
            <a:pPr algn="r">
              <a:spcBef>
                <a:spcPts val="600"/>
              </a:spcBef>
            </a:pPr>
            <a:r>
              <a:rPr lang="en-US" sz="2000" dirty="0"/>
              <a:t>13-36</a:t>
            </a:r>
          </a:p>
          <a:p>
            <a:pPr algn="r">
              <a:spcBef>
                <a:spcPts val="600"/>
              </a:spcBef>
            </a:pPr>
            <a:r>
              <a:rPr lang="en-US" sz="2000" dirty="0"/>
              <a:t>37-72</a:t>
            </a:r>
          </a:p>
          <a:p>
            <a:pPr algn="r">
              <a:spcBef>
                <a:spcPts val="600"/>
              </a:spcBef>
            </a:pPr>
            <a:r>
              <a:rPr lang="en-US" sz="2000" dirty="0"/>
              <a:t>73-82</a:t>
            </a:r>
          </a:p>
          <a:p>
            <a:pPr algn="r">
              <a:spcBef>
                <a:spcPts val="600"/>
              </a:spcBef>
            </a:pPr>
            <a:r>
              <a:rPr lang="en-US" sz="2000" dirty="0"/>
              <a:t>83-95 </a:t>
            </a:r>
          </a:p>
          <a:p>
            <a:pPr algn="r">
              <a:spcBef>
                <a:spcPts val="600"/>
              </a:spcBef>
            </a:pPr>
            <a:r>
              <a:rPr lang="en-US" sz="2000" dirty="0"/>
              <a:t>96-111</a:t>
            </a:r>
          </a:p>
          <a:p>
            <a:pPr algn="r">
              <a:spcBef>
                <a:spcPts val="600"/>
              </a:spcBef>
            </a:pPr>
            <a:r>
              <a:rPr lang="en-US" sz="2000" dirty="0"/>
              <a:t>112-125</a:t>
            </a:r>
          </a:p>
          <a:p>
            <a:pPr algn="r">
              <a:spcBef>
                <a:spcPts val="600"/>
              </a:spcBef>
            </a:pPr>
            <a:r>
              <a:rPr lang="en-US" sz="2000" dirty="0"/>
              <a:t>126-134</a:t>
            </a:r>
          </a:p>
          <a:p>
            <a:pPr algn="r">
              <a:spcBef>
                <a:spcPts val="600"/>
              </a:spcBef>
            </a:pPr>
            <a:r>
              <a:rPr lang="en-US" sz="2000" dirty="0"/>
              <a:t>135-143</a:t>
            </a:r>
          </a:p>
          <a:p>
            <a:pPr algn="r">
              <a:spcBef>
                <a:spcPts val="600"/>
              </a:spcBef>
            </a:pPr>
            <a:r>
              <a:rPr lang="en-US" sz="2000" dirty="0"/>
              <a:t>144-150 151</a:t>
            </a:r>
          </a:p>
          <a:p>
            <a:pPr algn="r">
              <a:spcBef>
                <a:spcPts val="600"/>
              </a:spcBef>
            </a:pPr>
            <a:r>
              <a:rPr lang="en-US" sz="2000" dirty="0"/>
              <a:t>152-155</a:t>
            </a:r>
          </a:p>
          <a:p>
            <a:pPr algn="r">
              <a:spcBef>
                <a:spcPts val="600"/>
              </a:spcBef>
            </a:pPr>
            <a:endParaRPr lang="en-US" sz="2000" dirty="0"/>
          </a:p>
          <a:p>
            <a:pPr algn="r">
              <a:spcBef>
                <a:spcPts val="600"/>
              </a:spcBef>
            </a:pPr>
            <a:endParaRPr lang="en-US" sz="2000" dirty="0"/>
          </a:p>
        </p:txBody>
      </p:sp>
      <p:sp>
        <p:nvSpPr>
          <p:cNvPr id="2" name="Date Placeholder 1"/>
          <p:cNvSpPr>
            <a:spLocks noGrp="1"/>
          </p:cNvSpPr>
          <p:nvPr>
            <p:ph type="dt" sz="half" idx="2"/>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pPr/>
              <a:t>2</a:t>
            </a:fld>
            <a:endParaRPr lang="en-US" dirty="0"/>
          </a:p>
        </p:txBody>
      </p:sp>
    </p:spTree>
    <p:extLst>
      <p:ext uri="{BB962C8B-B14F-4D97-AF65-F5344CB8AC3E}">
        <p14:creationId xmlns:p14="http://schemas.microsoft.com/office/powerpoint/2010/main" val="12626103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Automatic Enrollment Based on Disability</a:t>
            </a:r>
          </a:p>
        </p:txBody>
      </p:sp>
      <p:sp>
        <p:nvSpPr>
          <p:cNvPr id="4" name="TextBox 3" descr="You’re enrolled automatically if you’re&#10;" title="Text box"/>
          <p:cNvSpPr txBox="1"/>
          <p:nvPr/>
        </p:nvSpPr>
        <p:spPr>
          <a:xfrm>
            <a:off x="397297" y="1712110"/>
            <a:ext cx="7089355" cy="523220"/>
          </a:xfrm>
          <a:prstGeom prst="rect">
            <a:avLst/>
          </a:prstGeom>
          <a:noFill/>
        </p:spPr>
        <p:txBody>
          <a:bodyPr wrap="square" rtlCol="0">
            <a:spAutoFit/>
          </a:bodyPr>
          <a:lstStyle/>
          <a:p>
            <a:r>
              <a:rPr lang="en-US" sz="2800" b="1" dirty="0"/>
              <a:t>You’re enrolled automatically if you’re</a:t>
            </a:r>
          </a:p>
        </p:txBody>
      </p:sp>
      <p:pic>
        <p:nvPicPr>
          <p:cNvPr id="15" name="Picture 14" descr="under 65" title="icon indicating under 65"/>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289745" y="2304047"/>
            <a:ext cx="735211" cy="1164880"/>
          </a:xfrm>
          <a:prstGeom prst="rect">
            <a:avLst/>
          </a:prstGeom>
        </p:spPr>
      </p:pic>
      <p:sp>
        <p:nvSpPr>
          <p:cNvPr id="9" name="Title 1" descr="Under 65 and disabled&#10;" title="Text box"/>
          <p:cNvSpPr txBox="1">
            <a:spLocks/>
          </p:cNvSpPr>
          <p:nvPr/>
        </p:nvSpPr>
        <p:spPr>
          <a:xfrm>
            <a:off x="2360634" y="2446093"/>
            <a:ext cx="4729815" cy="44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t>Under</a:t>
            </a:r>
            <a:r>
              <a:rPr lang="en-US" sz="2800" dirty="0"/>
              <a:t> 65 and disabled</a:t>
            </a:r>
          </a:p>
        </p:txBody>
      </p:sp>
      <p:sp>
        <p:nvSpPr>
          <p:cNvPr id="7" name="Title 1" descr="And" title="Text bix"/>
          <p:cNvSpPr txBox="1">
            <a:spLocks/>
          </p:cNvSpPr>
          <p:nvPr/>
        </p:nvSpPr>
        <p:spPr>
          <a:xfrm>
            <a:off x="3762018" y="2782283"/>
            <a:ext cx="1257300" cy="9379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t>and</a:t>
            </a:r>
            <a:endParaRPr lang="en-US" sz="2400" b="1" dirty="0"/>
          </a:p>
        </p:txBody>
      </p:sp>
      <p:pic>
        <p:nvPicPr>
          <p:cNvPr id="14" name="Picture 13" descr="Calendar with a circle in the lower right that says 24 months" title="Icon of a calendar"/>
          <p:cNvPicPr>
            <a:picLocks noChangeAspect="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54069" y="3720271"/>
            <a:ext cx="1406563" cy="1253088"/>
          </a:xfrm>
          <a:prstGeom prst="rect">
            <a:avLst/>
          </a:prstGeom>
          <a:ln>
            <a:noFill/>
          </a:ln>
          <a:effectLst>
            <a:softEdge rad="112500"/>
          </a:effectLst>
        </p:spPr>
      </p:pic>
      <p:sp>
        <p:nvSpPr>
          <p:cNvPr id="10" name="Title 1" descr="Have been entitled to Social Security Disability Insurance (SSDI) benefits for 24 months. If you have ALS, Medicare begins the first month you’re entitled to SSDI.&#10;" title="Text box"/>
          <p:cNvSpPr txBox="1">
            <a:spLocks/>
          </p:cNvSpPr>
          <p:nvPr/>
        </p:nvSpPr>
        <p:spPr>
          <a:xfrm>
            <a:off x="2360634" y="3596340"/>
            <a:ext cx="6364729" cy="202817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t>Have been entitled to SSDI benefits for </a:t>
            </a:r>
            <a:r>
              <a:rPr lang="en-US" sz="2800" b="1" dirty="0"/>
              <a:t>24 months</a:t>
            </a:r>
            <a:r>
              <a:rPr lang="en-US" sz="2800" dirty="0"/>
              <a:t>. If you have ALS (Amyotrophic Lateral Sclerosis, also called Lou Gehrig’s disease), Medicare begins the first month you’re entitled to SSDI.</a:t>
            </a:r>
            <a:endParaRPr lang="en-US" sz="2800" b="1" dirty="0"/>
          </a:p>
        </p:txBody>
      </p:sp>
      <p:sp>
        <p:nvSpPr>
          <p:cNvPr id="8" name="Date Placeholder 7"/>
          <p:cNvSpPr>
            <a:spLocks noGrp="1"/>
          </p:cNvSpPr>
          <p:nvPr>
            <p:ph type="dt" sz="half" idx="10"/>
          </p:nvPr>
        </p:nvSpPr>
        <p:spPr/>
        <p:txBody>
          <a:bodyPr/>
          <a:lstStyle/>
          <a:p>
            <a:r>
              <a:rPr lang="en-US" dirty="0"/>
              <a:t>June 2019</a:t>
            </a:r>
          </a:p>
        </p:txBody>
      </p:sp>
      <p:sp>
        <p:nvSpPr>
          <p:cNvPr id="11" name="Footer Placeholder 10"/>
          <p:cNvSpPr>
            <a:spLocks noGrp="1"/>
          </p:cNvSpPr>
          <p:nvPr>
            <p:ph type="ftr" sz="quarter" idx="11"/>
          </p:nvPr>
        </p:nvSpPr>
        <p:spPr/>
        <p:txBody>
          <a:bodyPr/>
          <a:lstStyle/>
          <a:p>
            <a:r>
              <a:rPr lang="en-US" dirty="0"/>
              <a:t>Understanding Medicare</a:t>
            </a:r>
          </a:p>
        </p:txBody>
      </p:sp>
      <p:sp>
        <p:nvSpPr>
          <p:cNvPr id="12" name="Slide Number Placeholder 11"/>
          <p:cNvSpPr>
            <a:spLocks noGrp="1"/>
          </p:cNvSpPr>
          <p:nvPr>
            <p:ph type="sldNum" sz="quarter" idx="12"/>
          </p:nvPr>
        </p:nvSpPr>
        <p:spPr/>
        <p:txBody>
          <a:bodyPr/>
          <a:lstStyle/>
          <a:p>
            <a:fld id="{F62912B7-67D0-4C7F-B2EE-F336CB0BE48F}" type="slidenum">
              <a:rPr lang="en-US" smtClean="0"/>
              <a:pPr/>
              <a:t>20</a:t>
            </a:fld>
            <a:endParaRPr lang="en-US" dirty="0"/>
          </a:p>
        </p:txBody>
      </p:sp>
    </p:spTree>
    <p:extLst>
      <p:ext uri="{BB962C8B-B14F-4D97-AF65-F5344CB8AC3E}">
        <p14:creationId xmlns:p14="http://schemas.microsoft.com/office/powerpoint/2010/main" val="37389544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4000" cy="928552"/>
          </a:xfrm>
        </p:spPr>
        <p:txBody>
          <a:bodyPr anchor="ctr">
            <a:noAutofit/>
          </a:bodyPr>
          <a:lstStyle/>
          <a:p>
            <a:r>
              <a:rPr lang="en-US" dirty="0"/>
              <a:t>Enrolling in Medicare Based on</a:t>
            </a:r>
            <a:br>
              <a:rPr lang="en-US" dirty="0"/>
            </a:br>
            <a:r>
              <a:rPr lang="en-US" dirty="0"/>
              <a:t>End-Stage Renal Disease (ESRD)</a:t>
            </a:r>
          </a:p>
        </p:txBody>
      </p:sp>
      <p:sp>
        <p:nvSpPr>
          <p:cNvPr id="18" name="Title 1" descr="To enroll in Part A and Part B because you have ESRD&#10;" title="Text box"/>
          <p:cNvSpPr txBox="1">
            <a:spLocks/>
          </p:cNvSpPr>
          <p:nvPr/>
        </p:nvSpPr>
        <p:spPr>
          <a:xfrm>
            <a:off x="563602" y="2648606"/>
            <a:ext cx="2384543" cy="1502095"/>
          </a:xfrm>
          <a:prstGeom prst="rect">
            <a:avLst/>
          </a:prstGeom>
        </p:spPr>
        <p:txBody>
          <a:bodyPr vert="horz" lIns="68580" tIns="34291" rIns="68580" bIns="3429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rgbClr val="002060"/>
                </a:solidFill>
                <a:latin typeface="+mn-lt"/>
                <a:ea typeface="+mn-ea"/>
                <a:cs typeface="+mn-cs"/>
              </a:rPr>
              <a:t>To enroll in </a:t>
            </a:r>
            <a:r>
              <a:rPr lang="en-US" sz="2400" b="1" dirty="0">
                <a:solidFill>
                  <a:srgbClr val="002060"/>
                </a:solidFill>
                <a:latin typeface="+mn-lt"/>
                <a:ea typeface="+mn-ea"/>
                <a:cs typeface="+mn-cs"/>
              </a:rPr>
              <a:t>Part A and Part B </a:t>
            </a:r>
            <a:r>
              <a:rPr lang="en-US" sz="2400" dirty="0">
                <a:solidFill>
                  <a:srgbClr val="002060"/>
                </a:solidFill>
                <a:latin typeface="+mn-lt"/>
                <a:ea typeface="+mn-ea"/>
                <a:cs typeface="+mn-cs"/>
              </a:rPr>
              <a:t>because you have </a:t>
            </a:r>
            <a:r>
              <a:rPr lang="en-US" sz="2400" b="1" dirty="0">
                <a:solidFill>
                  <a:srgbClr val="002060"/>
                </a:solidFill>
                <a:latin typeface="+mn-lt"/>
                <a:ea typeface="+mn-ea"/>
                <a:cs typeface="+mn-cs"/>
              </a:rPr>
              <a:t>ESRD</a:t>
            </a:r>
            <a:endParaRPr lang="en-US" sz="2800" dirty="0">
              <a:solidFill>
                <a:srgbClr val="002060"/>
              </a:solidFill>
              <a:latin typeface="+mn-lt"/>
            </a:endParaRPr>
          </a:p>
        </p:txBody>
      </p:sp>
      <p:cxnSp>
        <p:nvCxnSpPr>
          <p:cNvPr id="12" name="Straight Connector 11" title="line"/>
          <p:cNvCxnSpPr>
            <a:cxnSpLocks/>
          </p:cNvCxnSpPr>
          <p:nvPr/>
        </p:nvCxnSpPr>
        <p:spPr>
          <a:xfrm flipV="1">
            <a:off x="2988511" y="2241284"/>
            <a:ext cx="0" cy="2863413"/>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pic>
        <p:nvPicPr>
          <p:cNvPr id="10" name="Picture 9" descr="A picture of someone completing the form" title="form CMS 27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8254" y="2143568"/>
            <a:ext cx="1534247" cy="1412213"/>
          </a:xfrm>
          <a:prstGeom prst="ellipse">
            <a:avLst/>
          </a:prstGeom>
          <a:ln w="63500" cap="rnd">
            <a:solidFill>
              <a:srgbClr val="00529B"/>
            </a:solidFill>
          </a:ln>
          <a:effectLst/>
          <a:scene3d>
            <a:camera prst="orthographicFront"/>
            <a:lightRig rig="contrasting" dir="t">
              <a:rot lat="0" lon="0" rev="3000000"/>
            </a:lightRig>
          </a:scene3d>
          <a:sp3d contourW="7620">
            <a:bevelT w="95250" h="31750"/>
            <a:contourClr>
              <a:srgbClr val="333333"/>
            </a:contourClr>
          </a:sp3d>
        </p:spPr>
      </p:pic>
      <p:sp>
        <p:nvSpPr>
          <p:cNvPr id="16" name="TextBox 15" title="instructions for getting doctor or dialysis center to complete form CMS 2718"/>
          <p:cNvSpPr txBox="1"/>
          <p:nvPr/>
        </p:nvSpPr>
        <p:spPr>
          <a:xfrm>
            <a:off x="5291816" y="2143567"/>
            <a:ext cx="2663995" cy="1200329"/>
          </a:xfrm>
          <a:prstGeom prst="rect">
            <a:avLst/>
          </a:prstGeom>
          <a:noFill/>
        </p:spPr>
        <p:txBody>
          <a:bodyPr wrap="square" rtlCol="0">
            <a:spAutoFit/>
          </a:bodyPr>
          <a:lstStyle/>
          <a:p>
            <a:r>
              <a:rPr lang="en-US" sz="2400" dirty="0">
                <a:solidFill>
                  <a:srgbClr val="002060"/>
                </a:solidFill>
              </a:rPr>
              <a:t>Get doctor/dialysis center to </a:t>
            </a:r>
            <a:r>
              <a:rPr lang="en-US" sz="2400" b="1" dirty="0">
                <a:solidFill>
                  <a:srgbClr val="002060"/>
                </a:solidFill>
              </a:rPr>
              <a:t>complete </a:t>
            </a:r>
          </a:p>
          <a:p>
            <a:r>
              <a:rPr lang="en-US" sz="2400" b="1" dirty="0">
                <a:solidFill>
                  <a:srgbClr val="002060"/>
                </a:solidFill>
              </a:rPr>
              <a:t>Form CMS-2728</a:t>
            </a:r>
          </a:p>
        </p:txBody>
      </p:sp>
      <p:pic>
        <p:nvPicPr>
          <p:cNvPr id="6" name="Picture 5" descr="SSA logo" title="SSA logo"/>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23235" y="3872199"/>
            <a:ext cx="1505972" cy="1510324"/>
          </a:xfrm>
          <a:prstGeom prst="rect">
            <a:avLst/>
          </a:prstGeom>
        </p:spPr>
      </p:pic>
      <p:sp>
        <p:nvSpPr>
          <p:cNvPr id="21" name="TextBox 20" descr="Then, enroll at local Social Security office&#10;" title="Text box"/>
          <p:cNvSpPr txBox="1"/>
          <p:nvPr/>
        </p:nvSpPr>
        <p:spPr>
          <a:xfrm>
            <a:off x="5450516" y="4150701"/>
            <a:ext cx="2531437" cy="1200329"/>
          </a:xfrm>
          <a:prstGeom prst="rect">
            <a:avLst/>
          </a:prstGeom>
          <a:noFill/>
        </p:spPr>
        <p:txBody>
          <a:bodyPr wrap="square" rtlCol="0">
            <a:spAutoFit/>
          </a:bodyPr>
          <a:lstStyle/>
          <a:p>
            <a:r>
              <a:rPr lang="en-US" sz="2400" b="1" dirty="0">
                <a:solidFill>
                  <a:srgbClr val="002060"/>
                </a:solidFill>
              </a:rPr>
              <a:t>Then</a:t>
            </a:r>
            <a:r>
              <a:rPr lang="en-US" sz="2400" dirty="0">
                <a:solidFill>
                  <a:srgbClr val="002060"/>
                </a:solidFill>
              </a:rPr>
              <a:t>, enroll at local Social Security office</a:t>
            </a:r>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F922322E-5CA7-4921-AFEC-52763614E2D4}" type="slidenum">
              <a:rPr lang="en-US" smtClean="0"/>
              <a:pPr/>
              <a:t>21</a:t>
            </a:fld>
            <a:endParaRPr lang="en-US" dirty="0"/>
          </a:p>
        </p:txBody>
      </p:sp>
    </p:spTree>
    <p:extLst>
      <p:ext uri="{BB962C8B-B14F-4D97-AF65-F5344CB8AC3E}">
        <p14:creationId xmlns:p14="http://schemas.microsoft.com/office/powerpoint/2010/main" val="3937561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Medicare and End-Stage Renal </a:t>
            </a:r>
            <a:br>
              <a:rPr lang="en-US" dirty="0"/>
            </a:br>
            <a:r>
              <a:rPr lang="en-US" dirty="0"/>
              <a:t>Disease (ESRD)—Medicare Coverage Choices</a:t>
            </a:r>
          </a:p>
        </p:txBody>
      </p:sp>
      <p:graphicFrame>
        <p:nvGraphicFramePr>
          <p:cNvPr id="3" name="Diagram 2" title="Diagram of coverage choices for people with ESRD"/>
          <p:cNvGraphicFramePr/>
          <p:nvPr>
            <p:extLst>
              <p:ext uri="{D42A27DB-BD31-4B8C-83A1-F6EECF244321}">
                <p14:modId xmlns:p14="http://schemas.microsoft.com/office/powerpoint/2010/main" val="3494298723"/>
              </p:ext>
            </p:extLst>
          </p:nvPr>
        </p:nvGraphicFramePr>
        <p:xfrm>
          <a:off x="1390651" y="169743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376255" y="4733735"/>
            <a:ext cx="2782956" cy="1323439"/>
          </a:xfrm>
          <a:prstGeom prst="rect">
            <a:avLst/>
          </a:prstGeom>
          <a:noFill/>
        </p:spPr>
        <p:txBody>
          <a:bodyPr wrap="square" rtlCol="0">
            <a:spAutoFit/>
          </a:bodyPr>
          <a:lstStyle/>
          <a:p>
            <a:r>
              <a:rPr lang="en-US" sz="2000" dirty="0"/>
              <a:t>*Effective January 1, 2021, people with ESRD can join an MA Plan with no restrictions</a:t>
            </a:r>
            <a:endParaRPr lang="en-US" dirty="0"/>
          </a:p>
        </p:txBody>
      </p:sp>
      <p:sp>
        <p:nvSpPr>
          <p:cNvPr id="10" name="Date Placeholder 9"/>
          <p:cNvSpPr>
            <a:spLocks noGrp="1"/>
          </p:cNvSpPr>
          <p:nvPr>
            <p:ph type="dt" sz="half" idx="10"/>
          </p:nvPr>
        </p:nvSpPr>
        <p:spPr/>
        <p:txBody>
          <a:bodyPr/>
          <a:lstStyle/>
          <a:p>
            <a:r>
              <a:rPr lang="en-US" dirty="0"/>
              <a:t>June 2019</a:t>
            </a:r>
          </a:p>
        </p:txBody>
      </p:sp>
      <p:sp>
        <p:nvSpPr>
          <p:cNvPr id="11" name="Footer Placeholder 10"/>
          <p:cNvSpPr>
            <a:spLocks noGrp="1"/>
          </p:cNvSpPr>
          <p:nvPr>
            <p:ph type="ftr" sz="quarter" idx="11"/>
          </p:nvPr>
        </p:nvSpPr>
        <p:spPr/>
        <p:txBody>
          <a:bodyPr/>
          <a:lstStyle/>
          <a:p>
            <a:r>
              <a:rPr lang="en-US" dirty="0"/>
              <a:t>Understanding Medicare</a:t>
            </a:r>
          </a:p>
        </p:txBody>
      </p:sp>
      <p:sp>
        <p:nvSpPr>
          <p:cNvPr id="12" name="Slide Number Placeholder 11"/>
          <p:cNvSpPr>
            <a:spLocks noGrp="1"/>
          </p:cNvSpPr>
          <p:nvPr>
            <p:ph type="sldNum" sz="quarter" idx="12"/>
          </p:nvPr>
        </p:nvSpPr>
        <p:spPr/>
        <p:txBody>
          <a:bodyPr/>
          <a:lstStyle/>
          <a:p>
            <a:fld id="{F62912B7-67D0-4C7F-B2EE-F336CB0BE48F}" type="slidenum">
              <a:rPr lang="en-US" smtClean="0"/>
              <a:pPr/>
              <a:t>22</a:t>
            </a:fld>
            <a:endParaRPr lang="en-US" dirty="0"/>
          </a:p>
        </p:txBody>
      </p:sp>
    </p:spTree>
    <p:extLst>
      <p:ext uri="{BB962C8B-B14F-4D97-AF65-F5344CB8AC3E}">
        <p14:creationId xmlns:p14="http://schemas.microsoft.com/office/powerpoint/2010/main" val="2126711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6355" y="6"/>
            <a:ext cx="8852179" cy="951580"/>
          </a:xfrm>
        </p:spPr>
        <p:txBody>
          <a:bodyPr anchor="ctr">
            <a:noAutofit/>
          </a:bodyPr>
          <a:lstStyle/>
          <a:p>
            <a:pPr>
              <a:lnSpc>
                <a:spcPct val="100000"/>
              </a:lnSpc>
            </a:pPr>
            <a:r>
              <a:rPr lang="en-US" dirty="0"/>
              <a:t>When Coverage Starts for People </a:t>
            </a:r>
            <a:br>
              <a:rPr lang="en-US" dirty="0"/>
            </a:br>
            <a:r>
              <a:rPr lang="en-US" dirty="0"/>
              <a:t>with End-Stage Renal Disease (ESRD)</a:t>
            </a:r>
            <a:endParaRPr lang="en-US" sz="2000" dirty="0"/>
          </a:p>
        </p:txBody>
      </p:sp>
      <p:grpSp>
        <p:nvGrpSpPr>
          <p:cNvPr id="2" name="Group 1" descr="When ESRD coverage begins" title="ESRD Coverage"/>
          <p:cNvGrpSpPr/>
          <p:nvPr/>
        </p:nvGrpSpPr>
        <p:grpSpPr>
          <a:xfrm>
            <a:off x="360163" y="1423657"/>
            <a:ext cx="8460339" cy="4515239"/>
            <a:chOff x="160051" y="1067743"/>
            <a:chExt cx="6345254" cy="3386429"/>
          </a:xfrm>
        </p:grpSpPr>
        <p:sp>
          <p:nvSpPr>
            <p:cNvPr id="18" name="Title 1" descr="For most individuals ESRD, Medicare coverage begins…&#10;" title="Text box"/>
            <p:cNvSpPr txBox="1">
              <a:spLocks/>
            </p:cNvSpPr>
            <p:nvPr/>
          </p:nvSpPr>
          <p:spPr>
            <a:xfrm>
              <a:off x="279518" y="1162256"/>
              <a:ext cx="2645962" cy="747798"/>
            </a:xfrm>
            <a:prstGeom prst="rect">
              <a:avLst/>
            </a:prstGeom>
          </p:spPr>
          <p:txBody>
            <a:bodyPr vert="horz" lIns="68580" tIns="34291" rIns="68580" bIns="3429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766">
                <a:defRPr/>
              </a:pPr>
              <a:r>
                <a:rPr lang="en-US" sz="2100" b="1" dirty="0">
                  <a:latin typeface="Calibri"/>
                </a:rPr>
                <a:t>For most people, ESRD</a:t>
              </a:r>
              <a:r>
                <a:rPr lang="en-US" sz="2100" dirty="0">
                  <a:latin typeface="Calibri"/>
                </a:rPr>
                <a:t> Medicare coverage begins…</a:t>
              </a:r>
            </a:p>
          </p:txBody>
        </p:sp>
        <p:pic>
          <p:nvPicPr>
            <p:cNvPr id="14" name="Picture 13" descr="Image of a 4-month calendar" title="When Coverage Starts for People with ESRD"/>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4328" y="1935458"/>
              <a:ext cx="1309892" cy="1185691"/>
            </a:xfrm>
            <a:prstGeom prst="rect">
              <a:avLst/>
            </a:prstGeom>
          </p:spPr>
        </p:pic>
        <p:sp>
          <p:nvSpPr>
            <p:cNvPr id="13" name="TextBox 12" descr="Day 1 of 4th month of dialysis&#10;" title="Text box"/>
            <p:cNvSpPr txBox="1"/>
            <p:nvPr/>
          </p:nvSpPr>
          <p:spPr>
            <a:xfrm>
              <a:off x="377803" y="3107860"/>
              <a:ext cx="2548509" cy="623248"/>
            </a:xfrm>
            <a:prstGeom prst="rect">
              <a:avLst/>
            </a:prstGeom>
            <a:noFill/>
          </p:spPr>
          <p:txBody>
            <a:bodyPr wrap="square" rtlCol="0">
              <a:spAutoFit/>
            </a:bodyPr>
            <a:lstStyle/>
            <a:p>
              <a:pPr>
                <a:defRPr/>
              </a:pPr>
              <a:r>
                <a:rPr lang="en-US" sz="2400" b="1" dirty="0">
                  <a:latin typeface="Calibri"/>
                </a:rPr>
                <a:t>Day 1 of 4</a:t>
              </a:r>
              <a:r>
                <a:rPr lang="en-US" sz="2400" b="1" baseline="30000" dirty="0">
                  <a:latin typeface="Calibri"/>
                </a:rPr>
                <a:t>th</a:t>
              </a:r>
              <a:r>
                <a:rPr lang="en-US" sz="2400" b="1" dirty="0">
                  <a:latin typeface="Calibri"/>
                </a:rPr>
                <a:t> month of dialysis</a:t>
              </a:r>
              <a:endParaRPr lang="en-US" sz="2400" dirty="0">
                <a:latin typeface="Calibri"/>
              </a:endParaRPr>
            </a:p>
          </p:txBody>
        </p:sp>
        <p:sp>
          <p:nvSpPr>
            <p:cNvPr id="7" name="Rectangle 6" descr="If you're covered by an employer group health plan, it may pay for the first 3 months of dialysis.&#10;" title="Text box"/>
            <p:cNvSpPr/>
            <p:nvPr/>
          </p:nvSpPr>
          <p:spPr>
            <a:xfrm>
              <a:off x="160051" y="3692425"/>
              <a:ext cx="2970467" cy="761747"/>
            </a:xfrm>
            <a:prstGeom prst="rect">
              <a:avLst/>
            </a:prstGeom>
          </p:spPr>
          <p:txBody>
            <a:bodyPr wrap="square">
              <a:spAutoFit/>
            </a:bodyPr>
            <a:lstStyle/>
            <a:p>
              <a:pPr fontAlgn="base"/>
              <a:r>
                <a:rPr lang="en-US" sz="2000" dirty="0"/>
                <a:t>If you’re covered by a group health plan (GHP), it may pay for the first 3 months of dialysis.</a:t>
              </a:r>
            </a:p>
          </p:txBody>
        </p:sp>
        <p:cxnSp>
          <p:nvCxnSpPr>
            <p:cNvPr id="12" name="Straight Connector 11" title="line"/>
            <p:cNvCxnSpPr>
              <a:cxnSpLocks/>
            </p:cNvCxnSpPr>
            <p:nvPr/>
          </p:nvCxnSpPr>
          <p:spPr>
            <a:xfrm flipV="1">
              <a:off x="3130518" y="1358605"/>
              <a:ext cx="16276" cy="268929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itle 1" descr="For some individuals with ESRD, if they get a kidney transplant or meet specific home dialysis conditions, Medicare coverage begins…&#10;" title="Text box"/>
            <p:cNvSpPr txBox="1">
              <a:spLocks/>
            </p:cNvSpPr>
            <p:nvPr/>
          </p:nvSpPr>
          <p:spPr>
            <a:xfrm>
              <a:off x="3212953" y="1067743"/>
              <a:ext cx="3292352" cy="1060776"/>
            </a:xfrm>
            <a:prstGeom prst="rect">
              <a:avLst/>
            </a:prstGeom>
          </p:spPr>
          <p:txBody>
            <a:bodyPr vert="horz" lIns="68580" tIns="34291" rIns="68580" bIns="34291"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766">
                <a:defRPr/>
              </a:pPr>
              <a:r>
                <a:rPr lang="en-US" sz="2100" b="1" dirty="0">
                  <a:latin typeface="Calibri"/>
                </a:rPr>
                <a:t>For some people </a:t>
              </a:r>
              <a:r>
                <a:rPr lang="en-US" sz="2100" dirty="0">
                  <a:latin typeface="Calibri"/>
                </a:rPr>
                <a:t>with </a:t>
              </a:r>
              <a:r>
                <a:rPr lang="en-US" sz="2100" b="1" dirty="0">
                  <a:latin typeface="Calibri"/>
                </a:rPr>
                <a:t>ESRD,</a:t>
              </a:r>
              <a:r>
                <a:rPr lang="en-US" sz="2100" dirty="0">
                  <a:latin typeface="Calibri"/>
                </a:rPr>
                <a:t> if they get a kidney transplant or meet specific </a:t>
              </a:r>
              <a:r>
                <a:rPr lang="en-US" sz="2100" b="1" dirty="0">
                  <a:latin typeface="Calibri"/>
                </a:rPr>
                <a:t>home</a:t>
              </a:r>
              <a:r>
                <a:rPr lang="en-US" sz="2100" dirty="0">
                  <a:latin typeface="Calibri"/>
                </a:rPr>
                <a:t> dialysis conditions, Medicare coverage begins…</a:t>
              </a:r>
            </a:p>
          </p:txBody>
        </p:sp>
        <p:pic>
          <p:nvPicPr>
            <p:cNvPr id="15" name="Picture 14" descr="Image of a 1-month calendar showing day one of the first month of dialysis." title="When Coverage Starts for People with ESRD"/>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68510" y="2128519"/>
              <a:ext cx="1329761" cy="1209692"/>
            </a:xfrm>
            <a:prstGeom prst="rect">
              <a:avLst/>
            </a:prstGeom>
            <a:noFill/>
            <a:ln>
              <a:noFill/>
            </a:ln>
          </p:spPr>
        </p:pic>
        <p:sp>
          <p:nvSpPr>
            <p:cNvPr id="19" name="TextBox 18" descr="Immediately or Day 1 of 1st month of dialysis&#10;" title="Text box"/>
            <p:cNvSpPr txBox="1"/>
            <p:nvPr/>
          </p:nvSpPr>
          <p:spPr>
            <a:xfrm>
              <a:off x="3555023" y="3465817"/>
              <a:ext cx="2545962" cy="623248"/>
            </a:xfrm>
            <a:prstGeom prst="rect">
              <a:avLst/>
            </a:prstGeom>
            <a:noFill/>
          </p:spPr>
          <p:txBody>
            <a:bodyPr wrap="square" rtlCol="0">
              <a:spAutoFit/>
            </a:bodyPr>
            <a:lstStyle/>
            <a:p>
              <a:pPr>
                <a:defRPr/>
              </a:pPr>
              <a:r>
                <a:rPr lang="en-US" sz="2400" b="1" dirty="0">
                  <a:latin typeface="Calibri"/>
                </a:rPr>
                <a:t>Immediately </a:t>
              </a:r>
              <a:r>
                <a:rPr lang="en-US" sz="2400" dirty="0">
                  <a:latin typeface="Calibri"/>
                </a:rPr>
                <a:t>or </a:t>
              </a:r>
              <a:r>
                <a:rPr lang="en-US" sz="2400" b="1" dirty="0">
                  <a:latin typeface="Calibri"/>
                </a:rPr>
                <a:t>Day 1 of 1</a:t>
              </a:r>
              <a:r>
                <a:rPr lang="en-US" sz="2400" b="1" baseline="30000" dirty="0">
                  <a:latin typeface="Calibri"/>
                </a:rPr>
                <a:t>st</a:t>
              </a:r>
              <a:r>
                <a:rPr lang="en-US" sz="2400" b="1" dirty="0">
                  <a:latin typeface="Calibri"/>
                </a:rPr>
                <a:t> month of dialysis</a:t>
              </a:r>
              <a:endParaRPr lang="en-US" sz="2400" dirty="0">
                <a:latin typeface="Calibri"/>
              </a:endParaRPr>
            </a:p>
          </p:txBody>
        </p:sp>
      </p:gr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F922322E-5CA7-4921-AFEC-52763614E2D4}" type="slidenum">
              <a:rPr lang="en-US" smtClean="0"/>
              <a:pPr/>
              <a:t>23</a:t>
            </a:fld>
            <a:endParaRPr lang="en-US" dirty="0"/>
          </a:p>
        </p:txBody>
      </p:sp>
    </p:spTree>
    <p:extLst>
      <p:ext uri="{BB962C8B-B14F-4D97-AF65-F5344CB8AC3E}">
        <p14:creationId xmlns:p14="http://schemas.microsoft.com/office/powerpoint/2010/main" val="427657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Check Your Knowledge-Question 1" title="Check Your Knowledge-Question 1"/>
          <p:cNvSpPr>
            <a:spLocks noGrp="1"/>
          </p:cNvSpPr>
          <p:nvPr>
            <p:ph type="title"/>
          </p:nvPr>
        </p:nvSpPr>
        <p:spPr/>
        <p:txBody>
          <a:bodyPr/>
          <a:lstStyle/>
          <a:p>
            <a:r>
              <a:rPr lang="en-US" sz="3200" dirty="0"/>
              <a:t>Check Your Knowledge―Question 1</a:t>
            </a:r>
          </a:p>
        </p:txBody>
      </p:sp>
      <p:sp>
        <p:nvSpPr>
          <p:cNvPr id="8" name="Content Placeholder 14" descr="When is your Medicare Initial Enrollment Period important?" title="When is your Medicare Initial Enrollment Period important?"/>
          <p:cNvSpPr txBox="1">
            <a:spLocks/>
          </p:cNvSpPr>
          <p:nvPr/>
        </p:nvSpPr>
        <p:spPr>
          <a:xfrm>
            <a:off x="628649" y="1139845"/>
            <a:ext cx="7705881" cy="1146156"/>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anose="05000000000000000000" pitchFamily="2" charset="2"/>
              <a:buNone/>
            </a:pPr>
            <a:r>
              <a:rPr lang="en-US" dirty="0"/>
              <a:t>Why is your Medicare Initial Enrollment Period (IEP) important?</a:t>
            </a:r>
          </a:p>
          <a:p>
            <a:pPr marL="0" indent="0">
              <a:buFont typeface="Wingdings" panose="05000000000000000000" pitchFamily="2" charset="2"/>
              <a:buNone/>
            </a:pPr>
            <a:endParaRPr lang="en-US" dirty="0"/>
          </a:p>
        </p:txBody>
      </p:sp>
      <p:sp>
        <p:nvSpPr>
          <p:cNvPr id="9" name="Content Placeholder 15" descr="a. Missed enrollment deadlines could result in penalties&#10;b. It’s your first opportunity to enroll in Medicare &#10;c. When you enroll impacts when your coverage begins&#10;d. All of the above&#10;" title="Answer choices a, b, c, and d"/>
          <p:cNvSpPr txBox="1">
            <a:spLocks/>
          </p:cNvSpPr>
          <p:nvPr/>
        </p:nvSpPr>
        <p:spPr>
          <a:xfrm>
            <a:off x="628650" y="2399151"/>
            <a:ext cx="7196216" cy="3687381"/>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Wingdings" panose="05000000000000000000" pitchFamily="2" charset="2"/>
              <a:buAutoNum type="alphaLcPeriod"/>
            </a:pPr>
            <a:r>
              <a:rPr lang="en-US" sz="2800" dirty="0"/>
              <a:t>Missed enrollment deadlines could result in penalties</a:t>
            </a:r>
          </a:p>
          <a:p>
            <a:pPr marL="514350" indent="-514350">
              <a:buFont typeface="Wingdings" panose="05000000000000000000" pitchFamily="2" charset="2"/>
              <a:buAutoNum type="alphaLcPeriod"/>
            </a:pPr>
            <a:r>
              <a:rPr lang="en-US" sz="2800" dirty="0"/>
              <a:t>It’s your first opportunity to enroll in Medicare </a:t>
            </a:r>
          </a:p>
          <a:p>
            <a:pPr marL="514350" indent="-514350">
              <a:buFont typeface="Wingdings" panose="05000000000000000000" pitchFamily="2" charset="2"/>
              <a:buAutoNum type="alphaLcPeriod"/>
            </a:pPr>
            <a:r>
              <a:rPr lang="en-US" sz="2800" dirty="0"/>
              <a:t>When you enroll impacts when your coverage begins</a:t>
            </a:r>
          </a:p>
          <a:p>
            <a:pPr marL="514350" indent="-514350">
              <a:buFont typeface="Wingdings" panose="05000000000000000000" pitchFamily="2" charset="2"/>
              <a:buAutoNum type="alphaLcPeriod"/>
            </a:pPr>
            <a:r>
              <a:rPr lang="en-US" sz="2800" dirty="0"/>
              <a:t>All of the above</a:t>
            </a:r>
          </a:p>
          <a:p>
            <a:endParaRPr lang="en-US" sz="3000" dirty="0"/>
          </a:p>
        </p:txBody>
      </p:sp>
      <p:sp>
        <p:nvSpPr>
          <p:cNvPr id="11" name="Rounded Rectangle 10" descr="Red box answer selection" title="Red Box"/>
          <p:cNvSpPr/>
          <p:nvPr/>
        </p:nvSpPr>
        <p:spPr>
          <a:xfrm>
            <a:off x="628650" y="5210829"/>
            <a:ext cx="3179658" cy="513683"/>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24</a:t>
            </a:fld>
            <a:endParaRPr lang="en-US" dirty="0"/>
          </a:p>
        </p:txBody>
      </p:sp>
    </p:spTree>
    <p:extLst>
      <p:ext uri="{BB962C8B-B14F-4D97-AF65-F5344CB8AC3E}">
        <p14:creationId xmlns:p14="http://schemas.microsoft.com/office/powerpoint/2010/main" val="224550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Which Enrollment Period?</a:t>
            </a:r>
          </a:p>
        </p:txBody>
      </p:sp>
      <p:sp>
        <p:nvSpPr>
          <p:cNvPr id="3" name="TextBox 2"/>
          <p:cNvSpPr txBox="1"/>
          <p:nvPr/>
        </p:nvSpPr>
        <p:spPr>
          <a:xfrm>
            <a:off x="764498" y="1633928"/>
            <a:ext cx="8210555" cy="1569660"/>
          </a:xfrm>
          <a:prstGeom prst="rect">
            <a:avLst/>
          </a:prstGeom>
          <a:noFill/>
        </p:spPr>
        <p:txBody>
          <a:bodyPr wrap="square" rtlCol="0">
            <a:spAutoFit/>
          </a:bodyPr>
          <a:lstStyle/>
          <a:p>
            <a:r>
              <a:rPr lang="en-US" sz="3200" dirty="0"/>
              <a:t>Help Dan, Lena, and Ralph understand when they can enroll in Medicare based on their situations. </a:t>
            </a:r>
          </a:p>
        </p:txBody>
      </p:sp>
      <p:pic>
        <p:nvPicPr>
          <p:cNvPr id="4" name="Picture 3" title="photo of man"/>
          <p:cNvPicPr>
            <a:picLocks noChangeAspect="1"/>
          </p:cNvPicPr>
          <p:nvPr/>
        </p:nvPicPr>
        <p:blipFill>
          <a:blip r:embed="rId3"/>
          <a:stretch>
            <a:fillRect/>
          </a:stretch>
        </p:blipFill>
        <p:spPr>
          <a:xfrm>
            <a:off x="789081" y="3522464"/>
            <a:ext cx="2029306" cy="2561070"/>
          </a:xfrm>
          <a:prstGeom prst="rect">
            <a:avLst/>
          </a:prstGeom>
        </p:spPr>
      </p:pic>
      <p:pic>
        <p:nvPicPr>
          <p:cNvPr id="9" name="Picture 8" title="photo of woman"/>
          <p:cNvPicPr>
            <a:picLocks noChangeAspect="1"/>
          </p:cNvPicPr>
          <p:nvPr/>
        </p:nvPicPr>
        <p:blipFill>
          <a:blip r:embed="rId4"/>
          <a:stretch>
            <a:fillRect/>
          </a:stretch>
        </p:blipFill>
        <p:spPr>
          <a:xfrm>
            <a:off x="2869247" y="3522464"/>
            <a:ext cx="2739490" cy="2515010"/>
          </a:xfrm>
          <a:prstGeom prst="rect">
            <a:avLst/>
          </a:prstGeom>
        </p:spPr>
      </p:pic>
      <p:pic>
        <p:nvPicPr>
          <p:cNvPr id="10" name="Picture 9" title="Photo of man"/>
          <p:cNvPicPr>
            <a:picLocks noChangeAspect="1"/>
          </p:cNvPicPr>
          <p:nvPr/>
        </p:nvPicPr>
        <p:blipFill>
          <a:blip r:embed="rId5"/>
          <a:stretch>
            <a:fillRect/>
          </a:stretch>
        </p:blipFill>
        <p:spPr>
          <a:xfrm>
            <a:off x="5659598" y="3522465"/>
            <a:ext cx="3315455" cy="2515010"/>
          </a:xfrm>
          <a:prstGeom prst="rect">
            <a:avLst/>
          </a:prstGeom>
        </p:spPr>
      </p:pic>
      <p:sp>
        <p:nvSpPr>
          <p:cNvPr id="7" name="Date Placeholder 6"/>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25</a:t>
            </a:fld>
            <a:endParaRPr lang="en-US" dirty="0"/>
          </a:p>
        </p:txBody>
      </p:sp>
    </p:spTree>
    <p:extLst>
      <p:ext uri="{BB962C8B-B14F-4D97-AF65-F5344CB8AC3E}">
        <p14:creationId xmlns:p14="http://schemas.microsoft.com/office/powerpoint/2010/main" val="1679144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Scenario</a:t>
            </a:r>
            <a:r>
              <a:rPr lang="en-US" dirty="0">
                <a:latin typeface="Calibri" panose="020F0502020204030204" pitchFamily="34" charset="0"/>
                <a:cs typeface="Calibri" panose="020F0502020204030204" pitchFamily="34" charset="0"/>
              </a:rPr>
              <a:t>—</a:t>
            </a:r>
            <a:r>
              <a:rPr lang="en-US" dirty="0"/>
              <a:t>Dan</a:t>
            </a:r>
          </a:p>
        </p:txBody>
      </p:sp>
      <p:sp>
        <p:nvSpPr>
          <p:cNvPr id="6" name="Content Placeholder 5"/>
          <p:cNvSpPr>
            <a:spLocks noGrp="1"/>
          </p:cNvSpPr>
          <p:nvPr>
            <p:ph idx="4294967295"/>
          </p:nvPr>
        </p:nvSpPr>
        <p:spPr>
          <a:xfrm>
            <a:off x="165828" y="1503363"/>
            <a:ext cx="5396459" cy="4852988"/>
          </a:xfrm>
        </p:spPr>
        <p:txBody>
          <a:bodyPr/>
          <a:lstStyle/>
          <a:p>
            <a:endParaRPr lang="en-US" dirty="0"/>
          </a:p>
          <a:p>
            <a:pPr marL="0" indent="0">
              <a:buNone/>
            </a:pPr>
            <a:r>
              <a:rPr lang="en-US" dirty="0"/>
              <a:t>Dan is turning 65 in a few months. </a:t>
            </a:r>
          </a:p>
          <a:p>
            <a:pPr marL="0" indent="0">
              <a:buNone/>
            </a:pPr>
            <a:endParaRPr lang="en-US" dirty="0"/>
          </a:p>
          <a:p>
            <a:pPr marL="0" indent="0">
              <a:buNone/>
            </a:pPr>
            <a:r>
              <a:rPr lang="en-US" dirty="0"/>
              <a:t>What enrollment period is he approaching?</a:t>
            </a:r>
          </a:p>
          <a:p>
            <a:endParaRPr lang="en-US" dirty="0"/>
          </a:p>
        </p:txBody>
      </p:sp>
      <p:pic>
        <p:nvPicPr>
          <p:cNvPr id="2" name="Picture 1" title="Photo of man"/>
          <p:cNvPicPr>
            <a:picLocks noChangeAspect="1"/>
          </p:cNvPicPr>
          <p:nvPr/>
        </p:nvPicPr>
        <p:blipFill rotWithShape="1">
          <a:blip r:embed="rId3" cstate="print">
            <a:extLst>
              <a:ext uri="{28A0092B-C50C-407E-A947-70E740481C1C}">
                <a14:useLocalDpi xmlns:a14="http://schemas.microsoft.com/office/drawing/2010/main" val="0"/>
              </a:ext>
            </a:extLst>
          </a:blip>
          <a:srcRect l="47213"/>
          <a:stretch/>
        </p:blipFill>
        <p:spPr>
          <a:xfrm>
            <a:off x="5981074" y="1323975"/>
            <a:ext cx="3162926" cy="3994585"/>
          </a:xfrm>
          <a:prstGeom prst="rect">
            <a:avLst/>
          </a:prstGeom>
        </p:spPr>
      </p:pic>
      <p:sp>
        <p:nvSpPr>
          <p:cNvPr id="8" name="Date Placeholder 7"/>
          <p:cNvSpPr>
            <a:spLocks noGrp="1"/>
          </p:cNvSpPr>
          <p:nvPr>
            <p:ph type="dt" sz="half" idx="10"/>
          </p:nvPr>
        </p:nvSpPr>
        <p:spPr/>
        <p:txBody>
          <a:bodyPr/>
          <a:lstStyle/>
          <a:p>
            <a:r>
              <a:rPr lang="en-US" dirty="0"/>
              <a:t>June 2019</a:t>
            </a:r>
          </a:p>
        </p:txBody>
      </p:sp>
      <p:sp>
        <p:nvSpPr>
          <p:cNvPr id="9" name="Footer Placeholder 8"/>
          <p:cNvSpPr>
            <a:spLocks noGrp="1"/>
          </p:cNvSpPr>
          <p:nvPr>
            <p:ph type="ftr" sz="quarter" idx="11"/>
          </p:nvPr>
        </p:nvSpPr>
        <p:spPr/>
        <p:txBody>
          <a:bodyPr/>
          <a:lstStyle/>
          <a:p>
            <a:r>
              <a:rPr lang="en-US" dirty="0"/>
              <a:t>Understanding Medicare</a:t>
            </a:r>
          </a:p>
        </p:txBody>
      </p:sp>
      <p:sp>
        <p:nvSpPr>
          <p:cNvPr id="3" name="Slide Number Placeholder 2"/>
          <p:cNvSpPr>
            <a:spLocks noGrp="1"/>
          </p:cNvSpPr>
          <p:nvPr>
            <p:ph type="sldNum" sz="quarter" idx="12"/>
          </p:nvPr>
        </p:nvSpPr>
        <p:spPr/>
        <p:txBody>
          <a:bodyPr/>
          <a:lstStyle/>
          <a:p>
            <a:fld id="{FC4ACFE8-D096-2541-B423-85B6908FFA9E}" type="slidenum">
              <a:rPr lang="en-US" smtClean="0"/>
              <a:pPr/>
              <a:t>26</a:t>
            </a:fld>
            <a:endParaRPr lang="en-US" dirty="0"/>
          </a:p>
        </p:txBody>
      </p:sp>
    </p:spTree>
    <p:extLst>
      <p:ext uri="{BB962C8B-B14F-4D97-AF65-F5344CB8AC3E}">
        <p14:creationId xmlns:p14="http://schemas.microsoft.com/office/powerpoint/2010/main" val="243077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Dan can enroll during his….</a:t>
            </a:r>
          </a:p>
        </p:txBody>
      </p:sp>
      <p:sp>
        <p:nvSpPr>
          <p:cNvPr id="3" name="Content Placeholder 2"/>
          <p:cNvSpPr>
            <a:spLocks noGrp="1"/>
          </p:cNvSpPr>
          <p:nvPr>
            <p:ph idx="4294967295"/>
          </p:nvPr>
        </p:nvSpPr>
        <p:spPr>
          <a:xfrm>
            <a:off x="1603948" y="1048818"/>
            <a:ext cx="5703315" cy="1008062"/>
          </a:xfrm>
        </p:spPr>
        <p:txBody>
          <a:bodyPr>
            <a:noAutofit/>
          </a:bodyPr>
          <a:lstStyle/>
          <a:p>
            <a:pPr marL="0" indent="0" algn="ctr">
              <a:spcBef>
                <a:spcPts val="0"/>
              </a:spcBef>
              <a:buNone/>
            </a:pPr>
            <a:r>
              <a:rPr lang="en-US" sz="2400" dirty="0">
                <a:solidFill>
                  <a:srgbClr val="0070C0"/>
                </a:solidFill>
              </a:rPr>
              <a:t> </a:t>
            </a:r>
            <a:r>
              <a:rPr lang="en-US" sz="2800" dirty="0">
                <a:solidFill>
                  <a:srgbClr val="0070C0"/>
                </a:solidFill>
              </a:rPr>
              <a:t>IEP</a:t>
            </a:r>
          </a:p>
          <a:p>
            <a:pPr marL="0" indent="0" algn="ctr">
              <a:spcBef>
                <a:spcPts val="0"/>
              </a:spcBef>
              <a:buNone/>
            </a:pPr>
            <a:r>
              <a:rPr lang="en-US" sz="2400" dirty="0">
                <a:solidFill>
                  <a:srgbClr val="0070C0"/>
                </a:solidFill>
              </a:rPr>
              <a:t>I</a:t>
            </a:r>
            <a:r>
              <a:rPr lang="en-US" sz="2400" dirty="0"/>
              <a:t>nitial </a:t>
            </a:r>
            <a:r>
              <a:rPr lang="en-US" sz="2400" dirty="0">
                <a:solidFill>
                  <a:srgbClr val="0070C0"/>
                </a:solidFill>
              </a:rPr>
              <a:t>E</a:t>
            </a:r>
            <a:r>
              <a:rPr lang="en-US" sz="2400" dirty="0"/>
              <a:t>nrollment </a:t>
            </a:r>
            <a:r>
              <a:rPr lang="en-US" sz="2400" dirty="0">
                <a:solidFill>
                  <a:srgbClr val="0070C0"/>
                </a:solidFill>
              </a:rPr>
              <a:t>P</a:t>
            </a:r>
            <a:r>
              <a:rPr lang="en-US" sz="2400" dirty="0"/>
              <a:t>eriod</a:t>
            </a:r>
          </a:p>
          <a:p>
            <a:pPr marL="258346" lvl="1" indent="0">
              <a:spcBef>
                <a:spcPts val="0"/>
              </a:spcBef>
              <a:buNone/>
            </a:pPr>
            <a:endParaRPr lang="en-US" sz="2400" dirty="0"/>
          </a:p>
        </p:txBody>
      </p:sp>
      <p:sp>
        <p:nvSpPr>
          <p:cNvPr id="7" name="TextBox 6"/>
          <p:cNvSpPr txBox="1"/>
          <p:nvPr/>
        </p:nvSpPr>
        <p:spPr>
          <a:xfrm>
            <a:off x="3657078" y="1728125"/>
            <a:ext cx="2004175" cy="400110"/>
          </a:xfrm>
          <a:prstGeom prst="rect">
            <a:avLst/>
          </a:prstGeom>
          <a:noFill/>
        </p:spPr>
        <p:txBody>
          <a:bodyPr wrap="square" rtlCol="0">
            <a:spAutoFit/>
          </a:bodyPr>
          <a:lstStyle/>
          <a:p>
            <a:r>
              <a:rPr lang="en-US" sz="2000" b="1" dirty="0"/>
              <a:t>7-Month Period</a:t>
            </a:r>
          </a:p>
        </p:txBody>
      </p:sp>
      <p:sp>
        <p:nvSpPr>
          <p:cNvPr id="8" name="Left Arrow 7" descr="Shows the 3 months before you turn 65" title="Calendar"/>
          <p:cNvSpPr/>
          <p:nvPr/>
        </p:nvSpPr>
        <p:spPr>
          <a:xfrm>
            <a:off x="183430" y="2113981"/>
            <a:ext cx="3735095" cy="115420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3 months before the month you turn 65</a:t>
            </a:r>
          </a:p>
        </p:txBody>
      </p:sp>
      <p:pic>
        <p:nvPicPr>
          <p:cNvPr id="13" name="Picture 12" descr="Cake with candles and the number 65 above the cake" title="Graphic "/>
          <p:cNvPicPr>
            <a:picLocks noChangeAspect="1"/>
          </p:cNvPicPr>
          <p:nvPr/>
        </p:nvPicPr>
        <p:blipFill rotWithShape="1">
          <a:blip r:embed="rId3" cstate="screen">
            <a:extLst>
              <a:ext uri="{28A0092B-C50C-407E-A947-70E740481C1C}">
                <a14:useLocalDpi xmlns:a14="http://schemas.microsoft.com/office/drawing/2010/main"/>
              </a:ext>
            </a:extLst>
          </a:blip>
          <a:srcRect t="6100" b="8505"/>
          <a:stretch/>
        </p:blipFill>
        <p:spPr>
          <a:xfrm>
            <a:off x="3859719" y="2093453"/>
            <a:ext cx="1343415" cy="1363701"/>
          </a:xfrm>
          <a:prstGeom prst="rect">
            <a:avLst/>
          </a:prstGeom>
        </p:spPr>
      </p:pic>
      <p:sp>
        <p:nvSpPr>
          <p:cNvPr id="9" name="Right Arrow 8" title="Graphic showing 7 month IEP"/>
          <p:cNvSpPr/>
          <p:nvPr/>
        </p:nvSpPr>
        <p:spPr>
          <a:xfrm>
            <a:off x="5031261" y="2145114"/>
            <a:ext cx="3981179" cy="10953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3 months after the month you   turn 65</a:t>
            </a:r>
          </a:p>
        </p:txBody>
      </p:sp>
      <p:graphicFrame>
        <p:nvGraphicFramePr>
          <p:cNvPr id="12" name="Table 11" descr="Shows 7 month IEP count&#10;" title="Numbers indicating 3 months before, the month of, and 3 months after the month you turn 65"/>
          <p:cNvGraphicFramePr>
            <a:graphicFrameLocks noGrp="1"/>
          </p:cNvGraphicFramePr>
          <p:nvPr>
            <p:extLst>
              <p:ext uri="{D42A27DB-BD31-4B8C-83A1-F6EECF244321}">
                <p14:modId xmlns:p14="http://schemas.microsoft.com/office/powerpoint/2010/main" val="1802097728"/>
              </p:ext>
            </p:extLst>
          </p:nvPr>
        </p:nvGraphicFramePr>
        <p:xfrm>
          <a:off x="709868" y="3457154"/>
          <a:ext cx="7736475" cy="294640"/>
        </p:xfrm>
        <a:graphic>
          <a:graphicData uri="http://schemas.openxmlformats.org/drawingml/2006/table">
            <a:tbl>
              <a:tblPr firstRow="1" bandRow="1">
                <a:tableStyleId>{5C22544A-7EE6-4342-B048-85BDC9FD1C3A}</a:tableStyleId>
              </a:tblPr>
              <a:tblGrid>
                <a:gridCol w="1105211">
                  <a:extLst>
                    <a:ext uri="{9D8B030D-6E8A-4147-A177-3AD203B41FA5}">
                      <a16:colId xmlns:a16="http://schemas.microsoft.com/office/drawing/2014/main" val="20000"/>
                    </a:ext>
                  </a:extLst>
                </a:gridCol>
                <a:gridCol w="1105211">
                  <a:extLst>
                    <a:ext uri="{9D8B030D-6E8A-4147-A177-3AD203B41FA5}">
                      <a16:colId xmlns:a16="http://schemas.microsoft.com/office/drawing/2014/main" val="20001"/>
                    </a:ext>
                  </a:extLst>
                </a:gridCol>
                <a:gridCol w="940512">
                  <a:extLst>
                    <a:ext uri="{9D8B030D-6E8A-4147-A177-3AD203B41FA5}">
                      <a16:colId xmlns:a16="http://schemas.microsoft.com/office/drawing/2014/main" val="20002"/>
                    </a:ext>
                  </a:extLst>
                </a:gridCol>
                <a:gridCol w="1207911">
                  <a:extLst>
                    <a:ext uri="{9D8B030D-6E8A-4147-A177-3AD203B41FA5}">
                      <a16:colId xmlns:a16="http://schemas.microsoft.com/office/drawing/2014/main" val="20003"/>
                    </a:ext>
                  </a:extLst>
                </a:gridCol>
                <a:gridCol w="1167208">
                  <a:extLst>
                    <a:ext uri="{9D8B030D-6E8A-4147-A177-3AD203B41FA5}">
                      <a16:colId xmlns:a16="http://schemas.microsoft.com/office/drawing/2014/main" val="20004"/>
                    </a:ext>
                  </a:extLst>
                </a:gridCol>
                <a:gridCol w="1105211">
                  <a:extLst>
                    <a:ext uri="{9D8B030D-6E8A-4147-A177-3AD203B41FA5}">
                      <a16:colId xmlns:a16="http://schemas.microsoft.com/office/drawing/2014/main" val="20005"/>
                    </a:ext>
                  </a:extLst>
                </a:gridCol>
                <a:gridCol w="1105211">
                  <a:extLst>
                    <a:ext uri="{9D8B030D-6E8A-4147-A177-3AD203B41FA5}">
                      <a16:colId xmlns:a16="http://schemas.microsoft.com/office/drawing/2014/main" val="20006"/>
                    </a:ext>
                  </a:extLst>
                </a:gridCol>
              </a:tblGrid>
              <a:tr h="294640">
                <a:tc>
                  <a:txBody>
                    <a:bodyPr/>
                    <a:lstStyle/>
                    <a:p>
                      <a:pPr algn="ctr"/>
                      <a:r>
                        <a:rPr lang="en-US" sz="1300" dirty="0">
                          <a:solidFill>
                            <a:schemeClr val="bg1"/>
                          </a:solidFill>
                        </a:rPr>
                        <a:t>3</a:t>
                      </a:r>
                    </a:p>
                  </a:txBody>
                  <a:tcPr/>
                </a:tc>
                <a:tc>
                  <a:txBody>
                    <a:bodyPr/>
                    <a:lstStyle/>
                    <a:p>
                      <a:pPr algn="ctr"/>
                      <a:r>
                        <a:rPr lang="en-US" sz="1300" dirty="0">
                          <a:solidFill>
                            <a:schemeClr val="bg1"/>
                          </a:solidFill>
                        </a:rPr>
                        <a:t>2</a:t>
                      </a:r>
                    </a:p>
                  </a:txBody>
                  <a:tcPr/>
                </a:tc>
                <a:tc>
                  <a:txBody>
                    <a:bodyPr/>
                    <a:lstStyle/>
                    <a:p>
                      <a:pPr algn="ctr"/>
                      <a:r>
                        <a:rPr lang="en-US" sz="1300" dirty="0">
                          <a:solidFill>
                            <a:schemeClr val="bg1"/>
                          </a:solidFill>
                        </a:rPr>
                        <a:t>1</a:t>
                      </a:r>
                    </a:p>
                  </a:txBody>
                  <a:tcPr/>
                </a:tc>
                <a:tc>
                  <a:txBody>
                    <a:bodyPr/>
                    <a:lstStyle/>
                    <a:p>
                      <a:pPr algn="ctr"/>
                      <a:r>
                        <a:rPr lang="en-US" sz="1300" dirty="0">
                          <a:solidFill>
                            <a:schemeClr val="bg1"/>
                          </a:solidFill>
                        </a:rPr>
                        <a:t>65</a:t>
                      </a:r>
                      <a:r>
                        <a:rPr lang="en-US" sz="1300" baseline="30000" dirty="0">
                          <a:solidFill>
                            <a:schemeClr val="bg1"/>
                          </a:solidFill>
                        </a:rPr>
                        <a:t>th</a:t>
                      </a:r>
                      <a:r>
                        <a:rPr lang="en-US" sz="1300" dirty="0">
                          <a:solidFill>
                            <a:schemeClr val="bg1"/>
                          </a:solidFill>
                        </a:rPr>
                        <a:t> Birthday</a:t>
                      </a:r>
                    </a:p>
                  </a:txBody>
                  <a:tcPr/>
                </a:tc>
                <a:tc>
                  <a:txBody>
                    <a:bodyPr/>
                    <a:lstStyle/>
                    <a:p>
                      <a:pPr algn="ctr"/>
                      <a:r>
                        <a:rPr lang="en-US" sz="1300" dirty="0">
                          <a:solidFill>
                            <a:schemeClr val="bg1"/>
                          </a:solidFill>
                        </a:rPr>
                        <a:t>1</a:t>
                      </a:r>
                    </a:p>
                  </a:txBody>
                  <a:tcPr/>
                </a:tc>
                <a:tc>
                  <a:txBody>
                    <a:bodyPr/>
                    <a:lstStyle/>
                    <a:p>
                      <a:pPr algn="ctr"/>
                      <a:r>
                        <a:rPr lang="en-US" sz="1300" dirty="0">
                          <a:solidFill>
                            <a:schemeClr val="bg1"/>
                          </a:solidFill>
                        </a:rPr>
                        <a:t>2</a:t>
                      </a:r>
                    </a:p>
                  </a:txBody>
                  <a:tcPr/>
                </a:tc>
                <a:tc>
                  <a:txBody>
                    <a:bodyPr/>
                    <a:lstStyle/>
                    <a:p>
                      <a:pPr algn="ctr"/>
                      <a:r>
                        <a:rPr lang="en-US" sz="1300" dirty="0">
                          <a:solidFill>
                            <a:schemeClr val="bg1"/>
                          </a:solidFill>
                        </a:rPr>
                        <a:t>3</a:t>
                      </a:r>
                    </a:p>
                  </a:txBody>
                  <a:tcPr/>
                </a:tc>
                <a:extLst>
                  <a:ext uri="{0D108BD9-81ED-4DB2-BD59-A6C34878D82A}">
                    <a16:rowId xmlns:a16="http://schemas.microsoft.com/office/drawing/2014/main" val="10000"/>
                  </a:ext>
                </a:extLst>
              </a:tr>
            </a:tbl>
          </a:graphicData>
        </a:graphic>
      </p:graphicFrame>
      <p:graphicFrame>
        <p:nvGraphicFramePr>
          <p:cNvPr id="11" name="Table 10" descr="Covoerage begins the first month you turn 65 if you enroll during the 3 months before you gurn 65. It starts the next month if you enroll the month you turn 65. It will be delayed 2-3 months if you wait to enroll after the month you turn 65." title="Chart"/>
          <p:cNvGraphicFramePr>
            <a:graphicFrameLocks noGrp="1"/>
          </p:cNvGraphicFramePr>
          <p:nvPr>
            <p:extLst>
              <p:ext uri="{D42A27DB-BD31-4B8C-83A1-F6EECF244321}">
                <p14:modId xmlns:p14="http://schemas.microsoft.com/office/powerpoint/2010/main" val="1152316913"/>
              </p:ext>
            </p:extLst>
          </p:nvPr>
        </p:nvGraphicFramePr>
        <p:xfrm>
          <a:off x="709867" y="3827971"/>
          <a:ext cx="7736471" cy="579120"/>
        </p:xfrm>
        <a:graphic>
          <a:graphicData uri="http://schemas.openxmlformats.org/drawingml/2006/table">
            <a:tbl>
              <a:tblPr firstRow="1" bandRow="1">
                <a:tableStyleId>{5C22544A-7EE6-4342-B048-85BDC9FD1C3A}</a:tableStyleId>
              </a:tblPr>
              <a:tblGrid>
                <a:gridCol w="3176335">
                  <a:extLst>
                    <a:ext uri="{9D8B030D-6E8A-4147-A177-3AD203B41FA5}">
                      <a16:colId xmlns:a16="http://schemas.microsoft.com/office/drawing/2014/main" val="20000"/>
                    </a:ext>
                  </a:extLst>
                </a:gridCol>
                <a:gridCol w="1179095">
                  <a:extLst>
                    <a:ext uri="{9D8B030D-6E8A-4147-A177-3AD203B41FA5}">
                      <a16:colId xmlns:a16="http://schemas.microsoft.com/office/drawing/2014/main" val="20001"/>
                    </a:ext>
                  </a:extLst>
                </a:gridCol>
                <a:gridCol w="3381041">
                  <a:extLst>
                    <a:ext uri="{9D8B030D-6E8A-4147-A177-3AD203B41FA5}">
                      <a16:colId xmlns:a16="http://schemas.microsoft.com/office/drawing/2014/main" val="20002"/>
                    </a:ext>
                  </a:extLst>
                </a:gridCol>
              </a:tblGrid>
              <a:tr h="579120">
                <a:tc>
                  <a:txBody>
                    <a:bodyPr/>
                    <a:lstStyle/>
                    <a:p>
                      <a:pPr algn="ctr"/>
                      <a:r>
                        <a:rPr lang="en-US" sz="1600" dirty="0">
                          <a:solidFill>
                            <a:schemeClr val="tx1"/>
                          </a:solidFill>
                        </a:rPr>
                        <a:t>Coverage begins first of the month you turn 65</a:t>
                      </a:r>
                    </a:p>
                  </a:txBody>
                  <a:tcPr>
                    <a:solidFill>
                      <a:schemeClr val="bg1">
                        <a:lumMod val="95000"/>
                      </a:schemeClr>
                    </a:solidFill>
                  </a:tcPr>
                </a:tc>
                <a:tc>
                  <a:txBody>
                    <a:bodyPr/>
                    <a:lstStyle/>
                    <a:p>
                      <a:pPr algn="ctr"/>
                      <a:r>
                        <a:rPr lang="en-US" sz="1600" dirty="0">
                          <a:solidFill>
                            <a:schemeClr val="tx1"/>
                          </a:solidFill>
                        </a:rPr>
                        <a:t>First of next month</a:t>
                      </a:r>
                    </a:p>
                  </a:txBody>
                  <a:tcPr>
                    <a:solidFill>
                      <a:schemeClr val="bg1">
                        <a:lumMod val="95000"/>
                      </a:schemeClr>
                    </a:solidFill>
                  </a:tcPr>
                </a:tc>
                <a:tc>
                  <a:txBody>
                    <a:bodyPr/>
                    <a:lstStyle/>
                    <a:p>
                      <a:pPr algn="ctr"/>
                      <a:r>
                        <a:rPr lang="en-US" sz="1600" dirty="0">
                          <a:solidFill>
                            <a:schemeClr val="tx1"/>
                          </a:solidFill>
                        </a:rPr>
                        <a:t>Delayed</a:t>
                      </a:r>
                      <a:r>
                        <a:rPr lang="en-US" sz="1600" baseline="0" dirty="0">
                          <a:solidFill>
                            <a:schemeClr val="tx1"/>
                          </a:solidFill>
                        </a:rPr>
                        <a:t> 2-3 months, Part A (if you have to buy it) and/or Part B</a:t>
                      </a:r>
                      <a:endParaRPr lang="en-US" sz="1600" dirty="0">
                        <a:solidFill>
                          <a:schemeClr val="tx1"/>
                        </a:solidFill>
                      </a:endParaRPr>
                    </a:p>
                  </a:txBody>
                  <a:tcPr>
                    <a:solidFill>
                      <a:schemeClr val="bg1">
                        <a:lumMod val="95000"/>
                      </a:schemeClr>
                    </a:solidFill>
                  </a:tcPr>
                </a:tc>
                <a:extLst>
                  <a:ext uri="{0D108BD9-81ED-4DB2-BD59-A6C34878D82A}">
                    <a16:rowId xmlns:a16="http://schemas.microsoft.com/office/drawing/2014/main" val="10000"/>
                  </a:ext>
                </a:extLst>
              </a:tr>
            </a:tbl>
          </a:graphicData>
        </a:graphic>
      </p:graphicFrame>
      <p:sp>
        <p:nvSpPr>
          <p:cNvPr id="10" name="TextBox 9"/>
          <p:cNvSpPr txBox="1"/>
          <p:nvPr/>
        </p:nvSpPr>
        <p:spPr>
          <a:xfrm>
            <a:off x="914400" y="4966876"/>
            <a:ext cx="7736471" cy="1200329"/>
          </a:xfrm>
          <a:prstGeom prst="rect">
            <a:avLst/>
          </a:prstGeom>
          <a:noFill/>
        </p:spPr>
        <p:txBody>
          <a:bodyPr wrap="square" rtlCol="0">
            <a:spAutoFit/>
          </a:bodyPr>
          <a:lstStyle/>
          <a:p>
            <a:r>
              <a:rPr lang="en-US" sz="2400" dirty="0"/>
              <a:t>If he enrolls in a Medicare Advantage (MA) Plan during his IEP, he has an MA Open Enrollment Period (OEP) (3 months) to make a change if he wants to.</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27</a:t>
            </a:fld>
            <a:endParaRPr lang="en-US" dirty="0"/>
          </a:p>
        </p:txBody>
      </p:sp>
    </p:spTree>
    <p:extLst>
      <p:ext uri="{BB962C8B-B14F-4D97-AF65-F5344CB8AC3E}">
        <p14:creationId xmlns:p14="http://schemas.microsoft.com/office/powerpoint/2010/main" val="586109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Scenario</a:t>
            </a:r>
            <a:r>
              <a:rPr lang="en-US" dirty="0">
                <a:latin typeface="Calibri" panose="020F0502020204030204" pitchFamily="34" charset="0"/>
                <a:cs typeface="Calibri" panose="020F0502020204030204" pitchFamily="34" charset="0"/>
              </a:rPr>
              <a:t>—</a:t>
            </a:r>
            <a:r>
              <a:rPr lang="en-US" dirty="0"/>
              <a:t>Lena</a:t>
            </a:r>
          </a:p>
        </p:txBody>
      </p:sp>
      <p:sp>
        <p:nvSpPr>
          <p:cNvPr id="11" name="Content Placeholder 5"/>
          <p:cNvSpPr>
            <a:spLocks noGrp="1"/>
          </p:cNvSpPr>
          <p:nvPr>
            <p:ph idx="4294967295"/>
          </p:nvPr>
        </p:nvSpPr>
        <p:spPr>
          <a:xfrm>
            <a:off x="717587" y="1383936"/>
            <a:ext cx="4408357" cy="4852988"/>
          </a:xfrm>
        </p:spPr>
        <p:txBody>
          <a:bodyPr>
            <a:normAutofit fontScale="92500"/>
          </a:bodyPr>
          <a:lstStyle/>
          <a:p>
            <a:pPr marL="0" indent="0">
              <a:spcAft>
                <a:spcPts val="1200"/>
              </a:spcAft>
              <a:buNone/>
            </a:pPr>
            <a:r>
              <a:rPr lang="en-US" dirty="0"/>
              <a:t>Lena didn’t enroll in Medicare during her Initial Enrollment Period (IEP). She isn’t working, and she doesn’t have coverage. She isn’t getting Social Security benefits. </a:t>
            </a:r>
          </a:p>
          <a:p>
            <a:pPr marL="0" indent="0">
              <a:buNone/>
            </a:pPr>
            <a:r>
              <a:rPr lang="en-US" dirty="0"/>
              <a:t>When will she next be able to enroll in Medicare?</a:t>
            </a:r>
          </a:p>
          <a:p>
            <a:pPr marL="0" indent="0">
              <a:buNone/>
            </a:pPr>
            <a:endParaRPr lang="en-US" dirty="0"/>
          </a:p>
        </p:txBody>
      </p:sp>
      <p:pic>
        <p:nvPicPr>
          <p:cNvPr id="7" name="Picture 6" title="photo of woman"/>
          <p:cNvPicPr>
            <a:picLocks noChangeAspect="1"/>
          </p:cNvPicPr>
          <p:nvPr/>
        </p:nvPicPr>
        <p:blipFill rotWithShape="1">
          <a:blip r:embed="rId3" cstate="print">
            <a:extLst>
              <a:ext uri="{28A0092B-C50C-407E-A947-70E740481C1C}">
                <a14:useLocalDpi xmlns:a14="http://schemas.microsoft.com/office/drawing/2010/main" val="0"/>
              </a:ext>
            </a:extLst>
          </a:blip>
          <a:srcRect l="23442" r="3934"/>
          <a:stretch/>
        </p:blipFill>
        <p:spPr>
          <a:xfrm>
            <a:off x="5125944" y="1846341"/>
            <a:ext cx="4018056" cy="3690363"/>
          </a:xfrm>
          <a:prstGeom prst="rect">
            <a:avLst/>
          </a:prstGeom>
        </p:spPr>
      </p:pic>
      <p:sp>
        <p:nvSpPr>
          <p:cNvPr id="4" name="Date Placeholder 3"/>
          <p:cNvSpPr>
            <a:spLocks noGrp="1"/>
          </p:cNvSpPr>
          <p:nvPr>
            <p:ph type="dt" sz="half" idx="10"/>
          </p:nvPr>
        </p:nvSpPr>
        <p:spPr>
          <a:prstGeom prst="rect">
            <a:avLst/>
          </a:prstGeom>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28</a:t>
            </a:fld>
            <a:endParaRPr lang="en-US" dirty="0"/>
          </a:p>
        </p:txBody>
      </p:sp>
    </p:spTree>
    <p:extLst>
      <p:ext uri="{BB962C8B-B14F-4D97-AF65-F5344CB8AC3E}">
        <p14:creationId xmlns:p14="http://schemas.microsoft.com/office/powerpoint/2010/main" val="2484243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Lena can enroll during the…</a:t>
            </a:r>
          </a:p>
        </p:txBody>
      </p:sp>
      <p:sp>
        <p:nvSpPr>
          <p:cNvPr id="8" name="Content Placeholder 2"/>
          <p:cNvSpPr>
            <a:spLocks noGrp="1"/>
          </p:cNvSpPr>
          <p:nvPr>
            <p:ph idx="4294967295"/>
          </p:nvPr>
        </p:nvSpPr>
        <p:spPr>
          <a:xfrm>
            <a:off x="464696" y="1292431"/>
            <a:ext cx="7448550" cy="5043487"/>
          </a:xfrm>
        </p:spPr>
        <p:txBody>
          <a:bodyPr>
            <a:noAutofit/>
          </a:bodyPr>
          <a:lstStyle/>
          <a:p>
            <a:pPr marL="0" indent="0" algn="ctr">
              <a:spcBef>
                <a:spcPts val="800"/>
              </a:spcBef>
              <a:buNone/>
            </a:pPr>
            <a:r>
              <a:rPr lang="en-US" sz="5400" dirty="0">
                <a:solidFill>
                  <a:srgbClr val="0070C0"/>
                </a:solidFill>
              </a:rPr>
              <a:t>GEP</a:t>
            </a:r>
          </a:p>
          <a:p>
            <a:pPr marL="0" indent="0" algn="ctr">
              <a:spcBef>
                <a:spcPts val="800"/>
              </a:spcBef>
              <a:buNone/>
            </a:pPr>
            <a:r>
              <a:rPr lang="en-US" sz="2800" dirty="0">
                <a:solidFill>
                  <a:srgbClr val="0070C0"/>
                </a:solidFill>
              </a:rPr>
              <a:t>G</a:t>
            </a:r>
            <a:r>
              <a:rPr lang="en-US" sz="2800" dirty="0"/>
              <a:t>eneral </a:t>
            </a:r>
            <a:r>
              <a:rPr lang="en-US" sz="2800" dirty="0">
                <a:solidFill>
                  <a:srgbClr val="0070C0"/>
                </a:solidFill>
              </a:rPr>
              <a:t>E</a:t>
            </a:r>
            <a:r>
              <a:rPr lang="en-US" sz="2800" dirty="0"/>
              <a:t>nrollment </a:t>
            </a:r>
            <a:r>
              <a:rPr lang="en-US" sz="2800" dirty="0">
                <a:solidFill>
                  <a:srgbClr val="0070C0"/>
                </a:solidFill>
              </a:rPr>
              <a:t>P</a:t>
            </a:r>
            <a:r>
              <a:rPr lang="en-US" sz="2800" dirty="0"/>
              <a:t>eriod for Part A (if she has to buy it) and for Part B</a:t>
            </a:r>
          </a:p>
          <a:p>
            <a:pPr marL="0" indent="0" algn="ctr">
              <a:spcBef>
                <a:spcPts val="800"/>
              </a:spcBef>
              <a:buNone/>
            </a:pPr>
            <a:endParaRPr lang="en-US" dirty="0"/>
          </a:p>
          <a:p>
            <a:pPr marL="0" indent="0" algn="ctr">
              <a:spcBef>
                <a:spcPts val="800"/>
              </a:spcBef>
              <a:buNone/>
            </a:pPr>
            <a:endParaRPr lang="en-US" sz="3200" dirty="0"/>
          </a:p>
          <a:p>
            <a:pPr marL="0" indent="0" algn="ctr">
              <a:spcBef>
                <a:spcPts val="800"/>
              </a:spcBef>
              <a:buNone/>
            </a:pPr>
            <a:endParaRPr lang="en-US" dirty="0"/>
          </a:p>
          <a:p>
            <a:pPr marL="0" indent="0" algn="ctr">
              <a:spcBef>
                <a:spcPts val="800"/>
              </a:spcBef>
              <a:buNone/>
            </a:pPr>
            <a:r>
              <a:rPr lang="en-US" sz="2800" dirty="0"/>
              <a:t>For Part A, </a:t>
            </a:r>
            <a:r>
              <a:rPr lang="en-US" sz="2800" dirty="0">
                <a:solidFill>
                  <a:srgbClr val="0070C0"/>
                </a:solidFill>
              </a:rPr>
              <a:t>anytime</a:t>
            </a:r>
            <a:r>
              <a:rPr lang="en-US" sz="2800" dirty="0"/>
              <a:t> if she doesn’t have to buy it. Can be retroactive up to 6 months, but not before the month she first qualified.</a:t>
            </a:r>
          </a:p>
          <a:p>
            <a:pPr marL="309557" lvl="1" indent="0">
              <a:spcBef>
                <a:spcPts val="800"/>
              </a:spcBef>
              <a:buNone/>
            </a:pPr>
            <a:endParaRPr lang="en-US" sz="2000" dirty="0"/>
          </a:p>
          <a:p>
            <a:pPr marL="258346" lvl="1" indent="0">
              <a:spcBef>
                <a:spcPts val="800"/>
              </a:spcBef>
              <a:buNone/>
            </a:pPr>
            <a:endParaRPr lang="en-US" sz="2400" dirty="0"/>
          </a:p>
        </p:txBody>
      </p:sp>
      <p:grpSp>
        <p:nvGrpSpPr>
          <p:cNvPr id="13" name="Group 12" descr="Calendar that starts January 1 and ends March 31" title="Calendar of General Enrollment Period"/>
          <p:cNvGrpSpPr/>
          <p:nvPr/>
        </p:nvGrpSpPr>
        <p:grpSpPr>
          <a:xfrm>
            <a:off x="620747" y="3189618"/>
            <a:ext cx="5321363" cy="1266372"/>
            <a:chOff x="620747" y="3189618"/>
            <a:chExt cx="5321363" cy="1266372"/>
          </a:xfrm>
        </p:grpSpPr>
        <p:sp>
          <p:nvSpPr>
            <p:cNvPr id="14" name="Freeform 13"/>
            <p:cNvSpPr/>
            <p:nvPr/>
          </p:nvSpPr>
          <p:spPr>
            <a:xfrm rot="16200000">
              <a:off x="868850" y="2941515"/>
              <a:ext cx="1266372" cy="1762578"/>
            </a:xfrm>
            <a:custGeom>
              <a:avLst/>
              <a:gdLst>
                <a:gd name="connsiteX0" fmla="*/ 0 w 1762577"/>
                <a:gd name="connsiteY0" fmla="*/ 63319 h 1266371"/>
                <a:gd name="connsiteX1" fmla="*/ 63319 w 1762577"/>
                <a:gd name="connsiteY1" fmla="*/ 0 h 1266371"/>
                <a:gd name="connsiteX2" fmla="*/ 1699258 w 1762577"/>
                <a:gd name="connsiteY2" fmla="*/ 0 h 1266371"/>
                <a:gd name="connsiteX3" fmla="*/ 1762577 w 1762577"/>
                <a:gd name="connsiteY3" fmla="*/ 63319 h 1266371"/>
                <a:gd name="connsiteX4" fmla="*/ 1762577 w 1762577"/>
                <a:gd name="connsiteY4" fmla="*/ 1203052 h 1266371"/>
                <a:gd name="connsiteX5" fmla="*/ 1699258 w 1762577"/>
                <a:gd name="connsiteY5" fmla="*/ 1266371 h 1266371"/>
                <a:gd name="connsiteX6" fmla="*/ 63319 w 1762577"/>
                <a:gd name="connsiteY6" fmla="*/ 1266371 h 1266371"/>
                <a:gd name="connsiteX7" fmla="*/ 0 w 1762577"/>
                <a:gd name="connsiteY7" fmla="*/ 1203052 h 1266371"/>
                <a:gd name="connsiteX8" fmla="*/ 0 w 1762577"/>
                <a:gd name="connsiteY8" fmla="*/ 63319 h 1266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577" h="1266371">
                  <a:moveTo>
                    <a:pt x="1674447" y="0"/>
                  </a:moveTo>
                  <a:cubicBezTo>
                    <a:pt x="1723119" y="0"/>
                    <a:pt x="1762576" y="20368"/>
                    <a:pt x="1762576" y="45494"/>
                  </a:cubicBezTo>
                  <a:lnTo>
                    <a:pt x="1762576" y="1220877"/>
                  </a:lnTo>
                  <a:cubicBezTo>
                    <a:pt x="1762576" y="1246003"/>
                    <a:pt x="1723119" y="1266371"/>
                    <a:pt x="1674447" y="1266371"/>
                  </a:cubicBezTo>
                  <a:lnTo>
                    <a:pt x="88130" y="1266371"/>
                  </a:lnTo>
                  <a:cubicBezTo>
                    <a:pt x="39458" y="1266371"/>
                    <a:pt x="1" y="1246003"/>
                    <a:pt x="1" y="1220877"/>
                  </a:cubicBezTo>
                  <a:lnTo>
                    <a:pt x="1" y="45494"/>
                  </a:lnTo>
                  <a:cubicBezTo>
                    <a:pt x="1" y="20368"/>
                    <a:pt x="39458" y="0"/>
                    <a:pt x="88130" y="0"/>
                  </a:cubicBezTo>
                  <a:lnTo>
                    <a:pt x="1674447" y="0"/>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7947" tIns="68581" rIns="88900" bIns="1410061" numCol="1" spcCol="1270" anchor="t" anchorCtr="0">
              <a:noAutofit/>
            </a:bodyPr>
            <a:lstStyle/>
            <a:p>
              <a:pPr lvl="0" algn="r" defTabSz="889000">
                <a:lnSpc>
                  <a:spcPct val="90000"/>
                </a:lnSpc>
                <a:spcBef>
                  <a:spcPct val="0"/>
                </a:spcBef>
                <a:spcAft>
                  <a:spcPct val="35000"/>
                </a:spcAft>
              </a:pPr>
              <a:endParaRPr lang="en-US" sz="2000" kern="1200" dirty="0"/>
            </a:p>
          </p:txBody>
        </p:sp>
        <p:sp>
          <p:nvSpPr>
            <p:cNvPr id="15" name="Freeform 14"/>
            <p:cNvSpPr/>
            <p:nvPr/>
          </p:nvSpPr>
          <p:spPr>
            <a:xfrm>
              <a:off x="973263" y="3189619"/>
              <a:ext cx="1313120" cy="1266371"/>
            </a:xfrm>
            <a:custGeom>
              <a:avLst/>
              <a:gdLst>
                <a:gd name="connsiteX0" fmla="*/ 0 w 1313120"/>
                <a:gd name="connsiteY0" fmla="*/ 0 h 1266371"/>
                <a:gd name="connsiteX1" fmla="*/ 1313120 w 1313120"/>
                <a:gd name="connsiteY1" fmla="*/ 0 h 1266371"/>
                <a:gd name="connsiteX2" fmla="*/ 1313120 w 1313120"/>
                <a:gd name="connsiteY2" fmla="*/ 1266371 h 1266371"/>
                <a:gd name="connsiteX3" fmla="*/ 0 w 1313120"/>
                <a:gd name="connsiteY3" fmla="*/ 1266371 h 1266371"/>
                <a:gd name="connsiteX4" fmla="*/ 0 w 1313120"/>
                <a:gd name="connsiteY4" fmla="*/ 0 h 1266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20" h="1266371">
                  <a:moveTo>
                    <a:pt x="0" y="0"/>
                  </a:moveTo>
                  <a:lnTo>
                    <a:pt x="1313120" y="0"/>
                  </a:lnTo>
                  <a:lnTo>
                    <a:pt x="1313120" y="1266371"/>
                  </a:lnTo>
                  <a:lnTo>
                    <a:pt x="0" y="1266371"/>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5725" rIns="0" bIns="0" numCol="1" spcCol="1270" anchor="t" anchorCtr="0">
              <a:noAutofit/>
            </a:bodyPr>
            <a:lstStyle/>
            <a:p>
              <a:pPr lvl="0" algn="ctr" defTabSz="1111250">
                <a:lnSpc>
                  <a:spcPct val="90000"/>
                </a:lnSpc>
                <a:spcBef>
                  <a:spcPct val="0"/>
                </a:spcBef>
                <a:spcAft>
                  <a:spcPct val="35000"/>
                </a:spcAft>
              </a:pPr>
              <a:r>
                <a:rPr lang="en-US" sz="2500" kern="1200" dirty="0"/>
                <a:t>Starts</a:t>
              </a:r>
            </a:p>
            <a:p>
              <a:pPr lvl="0" algn="ctr" defTabSz="1111250">
                <a:lnSpc>
                  <a:spcPct val="90000"/>
                </a:lnSpc>
                <a:spcBef>
                  <a:spcPct val="0"/>
                </a:spcBef>
                <a:spcAft>
                  <a:spcPct val="35000"/>
                </a:spcAft>
              </a:pPr>
              <a:r>
                <a:rPr lang="en-US" sz="2500" kern="1200" dirty="0"/>
                <a:t>Jan 1 </a:t>
              </a:r>
            </a:p>
          </p:txBody>
        </p:sp>
        <p:sp>
          <p:nvSpPr>
            <p:cNvPr id="16" name="Freeform 15"/>
            <p:cNvSpPr/>
            <p:nvPr/>
          </p:nvSpPr>
          <p:spPr>
            <a:xfrm rot="16200000">
              <a:off x="2648313" y="2941515"/>
              <a:ext cx="1266372" cy="1762578"/>
            </a:xfrm>
            <a:custGeom>
              <a:avLst/>
              <a:gdLst>
                <a:gd name="connsiteX0" fmla="*/ 0 w 1762577"/>
                <a:gd name="connsiteY0" fmla="*/ 63319 h 1266371"/>
                <a:gd name="connsiteX1" fmla="*/ 63319 w 1762577"/>
                <a:gd name="connsiteY1" fmla="*/ 0 h 1266371"/>
                <a:gd name="connsiteX2" fmla="*/ 1699258 w 1762577"/>
                <a:gd name="connsiteY2" fmla="*/ 0 h 1266371"/>
                <a:gd name="connsiteX3" fmla="*/ 1762577 w 1762577"/>
                <a:gd name="connsiteY3" fmla="*/ 63319 h 1266371"/>
                <a:gd name="connsiteX4" fmla="*/ 1762577 w 1762577"/>
                <a:gd name="connsiteY4" fmla="*/ 1203052 h 1266371"/>
                <a:gd name="connsiteX5" fmla="*/ 1699258 w 1762577"/>
                <a:gd name="connsiteY5" fmla="*/ 1266371 h 1266371"/>
                <a:gd name="connsiteX6" fmla="*/ 63319 w 1762577"/>
                <a:gd name="connsiteY6" fmla="*/ 1266371 h 1266371"/>
                <a:gd name="connsiteX7" fmla="*/ 0 w 1762577"/>
                <a:gd name="connsiteY7" fmla="*/ 1203052 h 1266371"/>
                <a:gd name="connsiteX8" fmla="*/ 0 w 1762577"/>
                <a:gd name="connsiteY8" fmla="*/ 63319 h 1266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577" h="1266371">
                  <a:moveTo>
                    <a:pt x="1674447" y="0"/>
                  </a:moveTo>
                  <a:cubicBezTo>
                    <a:pt x="1723119" y="0"/>
                    <a:pt x="1762576" y="20368"/>
                    <a:pt x="1762576" y="45494"/>
                  </a:cubicBezTo>
                  <a:lnTo>
                    <a:pt x="1762576" y="1220877"/>
                  </a:lnTo>
                  <a:cubicBezTo>
                    <a:pt x="1762576" y="1246003"/>
                    <a:pt x="1723119" y="1266371"/>
                    <a:pt x="1674447" y="1266371"/>
                  </a:cubicBezTo>
                  <a:lnTo>
                    <a:pt x="88130" y="1266371"/>
                  </a:lnTo>
                  <a:cubicBezTo>
                    <a:pt x="39458" y="1266371"/>
                    <a:pt x="1" y="1246003"/>
                    <a:pt x="1" y="1220877"/>
                  </a:cubicBezTo>
                  <a:lnTo>
                    <a:pt x="1" y="45494"/>
                  </a:lnTo>
                  <a:cubicBezTo>
                    <a:pt x="1" y="20368"/>
                    <a:pt x="39458" y="0"/>
                    <a:pt x="88130" y="0"/>
                  </a:cubicBezTo>
                  <a:lnTo>
                    <a:pt x="1674447" y="0"/>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7947" tIns="68580" rIns="88900" bIns="1410062" numCol="1" spcCol="1270" anchor="t" anchorCtr="0">
              <a:noAutofit/>
            </a:bodyPr>
            <a:lstStyle/>
            <a:p>
              <a:pPr lvl="0" algn="r" defTabSz="889000">
                <a:lnSpc>
                  <a:spcPct val="90000"/>
                </a:lnSpc>
                <a:spcBef>
                  <a:spcPct val="0"/>
                </a:spcBef>
                <a:spcAft>
                  <a:spcPct val="35000"/>
                </a:spcAft>
              </a:pPr>
              <a:endParaRPr lang="en-US" sz="2000" kern="1200" dirty="0"/>
            </a:p>
          </p:txBody>
        </p:sp>
        <p:sp>
          <p:nvSpPr>
            <p:cNvPr id="17" name="Flowchart: Extract 16"/>
            <p:cNvSpPr/>
            <p:nvPr/>
          </p:nvSpPr>
          <p:spPr>
            <a:xfrm rot="5400000">
              <a:off x="2315973" y="4143016"/>
              <a:ext cx="186101" cy="264386"/>
            </a:xfrm>
            <a:prstGeom prst="flowChartExtra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Freeform 17"/>
            <p:cNvSpPr/>
            <p:nvPr/>
          </p:nvSpPr>
          <p:spPr>
            <a:xfrm>
              <a:off x="2752726" y="3189619"/>
              <a:ext cx="1313120" cy="1266371"/>
            </a:xfrm>
            <a:custGeom>
              <a:avLst/>
              <a:gdLst>
                <a:gd name="connsiteX0" fmla="*/ 0 w 1313120"/>
                <a:gd name="connsiteY0" fmla="*/ 0 h 1266371"/>
                <a:gd name="connsiteX1" fmla="*/ 1313120 w 1313120"/>
                <a:gd name="connsiteY1" fmla="*/ 0 h 1266371"/>
                <a:gd name="connsiteX2" fmla="*/ 1313120 w 1313120"/>
                <a:gd name="connsiteY2" fmla="*/ 1266371 h 1266371"/>
                <a:gd name="connsiteX3" fmla="*/ 0 w 1313120"/>
                <a:gd name="connsiteY3" fmla="*/ 1266371 h 1266371"/>
                <a:gd name="connsiteX4" fmla="*/ 0 w 1313120"/>
                <a:gd name="connsiteY4" fmla="*/ 0 h 1266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20" h="1266371">
                  <a:moveTo>
                    <a:pt x="0" y="0"/>
                  </a:moveTo>
                  <a:lnTo>
                    <a:pt x="1313120" y="0"/>
                  </a:lnTo>
                  <a:lnTo>
                    <a:pt x="1313120" y="1266371"/>
                  </a:lnTo>
                  <a:lnTo>
                    <a:pt x="0" y="1266371"/>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5725" rIns="0" bIns="0" numCol="1" spcCol="1270" anchor="t" anchorCtr="0">
              <a:noAutofit/>
            </a:bodyPr>
            <a:lstStyle/>
            <a:p>
              <a:pPr lvl="0" algn="ctr" defTabSz="1111250">
                <a:lnSpc>
                  <a:spcPct val="90000"/>
                </a:lnSpc>
                <a:spcBef>
                  <a:spcPct val="0"/>
                </a:spcBef>
                <a:spcAft>
                  <a:spcPct val="35000"/>
                </a:spcAft>
              </a:pPr>
              <a:r>
                <a:rPr lang="en-US" sz="2500" kern="1200" dirty="0"/>
                <a:t>Continues</a:t>
              </a:r>
            </a:p>
            <a:p>
              <a:pPr lvl="0" algn="ctr" defTabSz="1111250">
                <a:lnSpc>
                  <a:spcPct val="90000"/>
                </a:lnSpc>
                <a:spcBef>
                  <a:spcPct val="0"/>
                </a:spcBef>
                <a:spcAft>
                  <a:spcPct val="35000"/>
                </a:spcAft>
              </a:pPr>
              <a:r>
                <a:rPr lang="en-US" sz="2500" kern="1200" dirty="0"/>
                <a:t>Feb </a:t>
              </a:r>
            </a:p>
          </p:txBody>
        </p:sp>
        <p:sp>
          <p:nvSpPr>
            <p:cNvPr id="19" name="Freeform 18"/>
            <p:cNvSpPr/>
            <p:nvPr/>
          </p:nvSpPr>
          <p:spPr>
            <a:xfrm rot="16200000">
              <a:off x="4427636" y="2941516"/>
              <a:ext cx="1266371" cy="1762577"/>
            </a:xfrm>
            <a:custGeom>
              <a:avLst/>
              <a:gdLst>
                <a:gd name="connsiteX0" fmla="*/ 0 w 1762577"/>
                <a:gd name="connsiteY0" fmla="*/ 63319 h 1266371"/>
                <a:gd name="connsiteX1" fmla="*/ 63319 w 1762577"/>
                <a:gd name="connsiteY1" fmla="*/ 0 h 1266371"/>
                <a:gd name="connsiteX2" fmla="*/ 1699258 w 1762577"/>
                <a:gd name="connsiteY2" fmla="*/ 0 h 1266371"/>
                <a:gd name="connsiteX3" fmla="*/ 1762577 w 1762577"/>
                <a:gd name="connsiteY3" fmla="*/ 63319 h 1266371"/>
                <a:gd name="connsiteX4" fmla="*/ 1762577 w 1762577"/>
                <a:gd name="connsiteY4" fmla="*/ 1203052 h 1266371"/>
                <a:gd name="connsiteX5" fmla="*/ 1699258 w 1762577"/>
                <a:gd name="connsiteY5" fmla="*/ 1266371 h 1266371"/>
                <a:gd name="connsiteX6" fmla="*/ 63319 w 1762577"/>
                <a:gd name="connsiteY6" fmla="*/ 1266371 h 1266371"/>
                <a:gd name="connsiteX7" fmla="*/ 0 w 1762577"/>
                <a:gd name="connsiteY7" fmla="*/ 1203052 h 1266371"/>
                <a:gd name="connsiteX8" fmla="*/ 0 w 1762577"/>
                <a:gd name="connsiteY8" fmla="*/ 63319 h 1266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577" h="1266371">
                  <a:moveTo>
                    <a:pt x="1674447" y="0"/>
                  </a:moveTo>
                  <a:cubicBezTo>
                    <a:pt x="1723119" y="0"/>
                    <a:pt x="1762576" y="20368"/>
                    <a:pt x="1762576" y="45494"/>
                  </a:cubicBezTo>
                  <a:lnTo>
                    <a:pt x="1762576" y="1220877"/>
                  </a:lnTo>
                  <a:cubicBezTo>
                    <a:pt x="1762576" y="1246003"/>
                    <a:pt x="1723119" y="1266371"/>
                    <a:pt x="1674447" y="1266371"/>
                  </a:cubicBezTo>
                  <a:lnTo>
                    <a:pt x="88130" y="1266371"/>
                  </a:lnTo>
                  <a:cubicBezTo>
                    <a:pt x="39458" y="1266371"/>
                    <a:pt x="1" y="1246003"/>
                    <a:pt x="1" y="1220877"/>
                  </a:cubicBezTo>
                  <a:lnTo>
                    <a:pt x="1" y="45494"/>
                  </a:lnTo>
                  <a:cubicBezTo>
                    <a:pt x="1" y="20368"/>
                    <a:pt x="39458" y="0"/>
                    <a:pt x="88130" y="0"/>
                  </a:cubicBezTo>
                  <a:lnTo>
                    <a:pt x="1674447" y="0"/>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7946" tIns="68579" rIns="88900" bIns="1410062" numCol="1" spcCol="1270" anchor="t" anchorCtr="0">
              <a:noAutofit/>
            </a:bodyPr>
            <a:lstStyle/>
            <a:p>
              <a:pPr lvl="0" algn="r" defTabSz="889000">
                <a:lnSpc>
                  <a:spcPct val="90000"/>
                </a:lnSpc>
                <a:spcBef>
                  <a:spcPct val="0"/>
                </a:spcBef>
                <a:spcAft>
                  <a:spcPct val="35000"/>
                </a:spcAft>
              </a:pPr>
              <a:endParaRPr lang="en-US" sz="2000" kern="1200" dirty="0"/>
            </a:p>
          </p:txBody>
        </p:sp>
        <p:sp>
          <p:nvSpPr>
            <p:cNvPr id="20" name="Flowchart: Extract 19"/>
            <p:cNvSpPr/>
            <p:nvPr/>
          </p:nvSpPr>
          <p:spPr>
            <a:xfrm rot="5400000">
              <a:off x="4140241" y="4143016"/>
              <a:ext cx="186101" cy="264386"/>
            </a:xfrm>
            <a:prstGeom prst="flowChartExtra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1" name="Freeform 20"/>
            <p:cNvSpPr/>
            <p:nvPr/>
          </p:nvSpPr>
          <p:spPr>
            <a:xfrm>
              <a:off x="4532048" y="3189619"/>
              <a:ext cx="1313120" cy="1266371"/>
            </a:xfrm>
            <a:custGeom>
              <a:avLst/>
              <a:gdLst>
                <a:gd name="connsiteX0" fmla="*/ 0 w 1313120"/>
                <a:gd name="connsiteY0" fmla="*/ 0 h 1266371"/>
                <a:gd name="connsiteX1" fmla="*/ 1313120 w 1313120"/>
                <a:gd name="connsiteY1" fmla="*/ 0 h 1266371"/>
                <a:gd name="connsiteX2" fmla="*/ 1313120 w 1313120"/>
                <a:gd name="connsiteY2" fmla="*/ 1266371 h 1266371"/>
                <a:gd name="connsiteX3" fmla="*/ 0 w 1313120"/>
                <a:gd name="connsiteY3" fmla="*/ 1266371 h 1266371"/>
                <a:gd name="connsiteX4" fmla="*/ 0 w 1313120"/>
                <a:gd name="connsiteY4" fmla="*/ 0 h 1266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20" h="1266371">
                  <a:moveTo>
                    <a:pt x="0" y="0"/>
                  </a:moveTo>
                  <a:lnTo>
                    <a:pt x="1313120" y="0"/>
                  </a:lnTo>
                  <a:lnTo>
                    <a:pt x="1313120" y="1266371"/>
                  </a:lnTo>
                  <a:lnTo>
                    <a:pt x="0" y="1266371"/>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5725" rIns="0" bIns="0" numCol="1" spcCol="1270" anchor="t" anchorCtr="0">
              <a:noAutofit/>
            </a:bodyPr>
            <a:lstStyle/>
            <a:p>
              <a:pPr lvl="0" algn="ctr" defTabSz="1111250">
                <a:lnSpc>
                  <a:spcPct val="100000"/>
                </a:lnSpc>
                <a:spcBef>
                  <a:spcPct val="0"/>
                </a:spcBef>
                <a:spcAft>
                  <a:spcPts val="0"/>
                </a:spcAft>
              </a:pPr>
              <a:r>
                <a:rPr lang="en-US" sz="2500" kern="1200" dirty="0"/>
                <a:t>Ends</a:t>
              </a:r>
            </a:p>
            <a:p>
              <a:pPr lvl="0" algn="ctr" defTabSz="1111250">
                <a:lnSpc>
                  <a:spcPct val="100000"/>
                </a:lnSpc>
                <a:spcBef>
                  <a:spcPct val="0"/>
                </a:spcBef>
                <a:spcAft>
                  <a:spcPts val="0"/>
                </a:spcAft>
              </a:pPr>
              <a:r>
                <a:rPr lang="en-US" sz="2500" kern="1200" dirty="0"/>
                <a:t>Mar 31</a:t>
              </a:r>
            </a:p>
          </p:txBody>
        </p:sp>
      </p:grpSp>
      <p:grpSp>
        <p:nvGrpSpPr>
          <p:cNvPr id="3" name="Group 2" descr="Coverage begins July 1" title="Date coverage begins"/>
          <p:cNvGrpSpPr/>
          <p:nvPr/>
        </p:nvGrpSpPr>
        <p:grpSpPr>
          <a:xfrm>
            <a:off x="6340514" y="3176272"/>
            <a:ext cx="1925781" cy="1233798"/>
            <a:chOff x="6340514" y="3176272"/>
            <a:chExt cx="1925781" cy="1233798"/>
          </a:xfrm>
        </p:grpSpPr>
        <p:sp>
          <p:nvSpPr>
            <p:cNvPr id="10" name="Rectangle 9"/>
            <p:cNvSpPr/>
            <p:nvPr/>
          </p:nvSpPr>
          <p:spPr>
            <a:xfrm>
              <a:off x="6340515" y="3176272"/>
              <a:ext cx="1925780" cy="1233797"/>
            </a:xfrm>
            <a:prstGeom prst="rect">
              <a:avLst/>
            </a:prstGeom>
            <a:solidFill>
              <a:schemeClr val="tx2">
                <a:lumMod val="40000"/>
                <a:lumOff val="60000"/>
              </a:schemeClr>
            </a:solidFill>
          </p:spPr>
        </p:sp>
        <p:sp>
          <p:nvSpPr>
            <p:cNvPr id="11" name="Freeform 10"/>
            <p:cNvSpPr/>
            <p:nvPr/>
          </p:nvSpPr>
          <p:spPr>
            <a:xfrm rot="16200000">
              <a:off x="6686506" y="2830280"/>
              <a:ext cx="1233798" cy="1925781"/>
            </a:xfrm>
            <a:custGeom>
              <a:avLst/>
              <a:gdLst>
                <a:gd name="connsiteX0" fmla="*/ 0 w 1925780"/>
                <a:gd name="connsiteY0" fmla="*/ 61690 h 1233797"/>
                <a:gd name="connsiteX1" fmla="*/ 61690 w 1925780"/>
                <a:gd name="connsiteY1" fmla="*/ 0 h 1233797"/>
                <a:gd name="connsiteX2" fmla="*/ 1864090 w 1925780"/>
                <a:gd name="connsiteY2" fmla="*/ 0 h 1233797"/>
                <a:gd name="connsiteX3" fmla="*/ 1925780 w 1925780"/>
                <a:gd name="connsiteY3" fmla="*/ 61690 h 1233797"/>
                <a:gd name="connsiteX4" fmla="*/ 1925780 w 1925780"/>
                <a:gd name="connsiteY4" fmla="*/ 1172107 h 1233797"/>
                <a:gd name="connsiteX5" fmla="*/ 1864090 w 1925780"/>
                <a:gd name="connsiteY5" fmla="*/ 1233797 h 1233797"/>
                <a:gd name="connsiteX6" fmla="*/ 61690 w 1925780"/>
                <a:gd name="connsiteY6" fmla="*/ 1233797 h 1233797"/>
                <a:gd name="connsiteX7" fmla="*/ 0 w 1925780"/>
                <a:gd name="connsiteY7" fmla="*/ 1172107 h 1233797"/>
                <a:gd name="connsiteX8" fmla="*/ 0 w 1925780"/>
                <a:gd name="connsiteY8" fmla="*/ 61690 h 12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5780" h="1233797">
                  <a:moveTo>
                    <a:pt x="1829490" y="0"/>
                  </a:moveTo>
                  <a:cubicBezTo>
                    <a:pt x="1882668" y="0"/>
                    <a:pt x="1925779" y="17696"/>
                    <a:pt x="1925779" y="39523"/>
                  </a:cubicBezTo>
                  <a:lnTo>
                    <a:pt x="1925779" y="1194274"/>
                  </a:lnTo>
                  <a:cubicBezTo>
                    <a:pt x="1925779" y="1216101"/>
                    <a:pt x="1882668" y="1233797"/>
                    <a:pt x="1829490" y="1233797"/>
                  </a:cubicBezTo>
                  <a:lnTo>
                    <a:pt x="96290" y="1233797"/>
                  </a:lnTo>
                  <a:cubicBezTo>
                    <a:pt x="43112" y="1233797"/>
                    <a:pt x="1" y="1216101"/>
                    <a:pt x="1" y="1194274"/>
                  </a:cubicBezTo>
                  <a:lnTo>
                    <a:pt x="1" y="39523"/>
                  </a:lnTo>
                  <a:cubicBezTo>
                    <a:pt x="1" y="17696"/>
                    <a:pt x="43112" y="0"/>
                    <a:pt x="96290" y="0"/>
                  </a:cubicBezTo>
                  <a:lnTo>
                    <a:pt x="1829490" y="0"/>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2084" tIns="75438" rIns="97790" bIns="1540624" numCol="1" spcCol="1270" anchor="t" anchorCtr="0">
              <a:noAutofit/>
            </a:bodyPr>
            <a:lstStyle/>
            <a:p>
              <a:pPr lvl="0" algn="r" defTabSz="977900">
                <a:lnSpc>
                  <a:spcPct val="90000"/>
                </a:lnSpc>
                <a:spcBef>
                  <a:spcPct val="0"/>
                </a:spcBef>
                <a:spcAft>
                  <a:spcPct val="35000"/>
                </a:spcAft>
              </a:pPr>
              <a:endParaRPr lang="en-US" sz="2200" kern="1200" dirty="0"/>
            </a:p>
          </p:txBody>
        </p:sp>
        <p:sp>
          <p:nvSpPr>
            <p:cNvPr id="12" name="Freeform 11"/>
            <p:cNvSpPr/>
            <p:nvPr/>
          </p:nvSpPr>
          <p:spPr>
            <a:xfrm>
              <a:off x="6725671" y="3176272"/>
              <a:ext cx="1434706" cy="1233797"/>
            </a:xfrm>
            <a:custGeom>
              <a:avLst/>
              <a:gdLst>
                <a:gd name="connsiteX0" fmla="*/ 0 w 1434706"/>
                <a:gd name="connsiteY0" fmla="*/ 0 h 1233797"/>
                <a:gd name="connsiteX1" fmla="*/ 1434706 w 1434706"/>
                <a:gd name="connsiteY1" fmla="*/ 0 h 1233797"/>
                <a:gd name="connsiteX2" fmla="*/ 1434706 w 1434706"/>
                <a:gd name="connsiteY2" fmla="*/ 1233797 h 1233797"/>
                <a:gd name="connsiteX3" fmla="*/ 0 w 1434706"/>
                <a:gd name="connsiteY3" fmla="*/ 1233797 h 1233797"/>
                <a:gd name="connsiteX4" fmla="*/ 0 w 1434706"/>
                <a:gd name="connsiteY4" fmla="*/ 0 h 1233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706" h="1233797">
                  <a:moveTo>
                    <a:pt x="0" y="0"/>
                  </a:moveTo>
                  <a:lnTo>
                    <a:pt x="1434706" y="0"/>
                  </a:lnTo>
                  <a:lnTo>
                    <a:pt x="1434706" y="1233797"/>
                  </a:lnTo>
                  <a:lnTo>
                    <a:pt x="0" y="123379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en-US" sz="2400" kern="1200" dirty="0"/>
                <a:t>Coverage Begins</a:t>
              </a:r>
            </a:p>
            <a:p>
              <a:pPr lvl="0" algn="l" defTabSz="1066800">
                <a:lnSpc>
                  <a:spcPct val="90000"/>
                </a:lnSpc>
                <a:spcBef>
                  <a:spcPct val="0"/>
                </a:spcBef>
                <a:spcAft>
                  <a:spcPct val="35000"/>
                </a:spcAft>
              </a:pPr>
              <a:r>
                <a:rPr lang="en-US" sz="2400" kern="1200" dirty="0"/>
                <a:t>Jul 1</a:t>
              </a:r>
            </a:p>
          </p:txBody>
        </p:sp>
      </p:grpSp>
      <p:sp>
        <p:nvSpPr>
          <p:cNvPr id="4" name="Date Placeholder 3"/>
          <p:cNvSpPr>
            <a:spLocks noGrp="1"/>
          </p:cNvSpPr>
          <p:nvPr>
            <p:ph type="dt" sz="half" idx="10"/>
          </p:nvPr>
        </p:nvSpPr>
        <p:spPr>
          <a:prstGeom prst="rect">
            <a:avLst/>
          </a:prstGeom>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29</a:t>
            </a:fld>
            <a:endParaRPr lang="en-US" dirty="0"/>
          </a:p>
        </p:txBody>
      </p:sp>
    </p:spTree>
    <p:extLst>
      <p:ext uri="{BB962C8B-B14F-4D97-AF65-F5344CB8AC3E}">
        <p14:creationId xmlns:p14="http://schemas.microsoft.com/office/powerpoint/2010/main" val="1082062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Lesson 1—Medicare Basics</a:t>
            </a:r>
          </a:p>
        </p:txBody>
      </p:sp>
      <p:sp>
        <p:nvSpPr>
          <p:cNvPr id="3" name="Content Placeholder 2"/>
          <p:cNvSpPr>
            <a:spLocks noGrp="1"/>
          </p:cNvSpPr>
          <p:nvPr>
            <p:ph idx="1"/>
          </p:nvPr>
        </p:nvSpPr>
        <p:spPr/>
        <p:txBody>
          <a:bodyPr/>
          <a:lstStyle/>
          <a:p>
            <a:r>
              <a:rPr lang="en-US" sz="3200" dirty="0"/>
              <a:t>What is Medicare? </a:t>
            </a:r>
          </a:p>
          <a:p>
            <a:r>
              <a:rPr lang="en-US" sz="3200" dirty="0"/>
              <a:t>What are the parts of Medicare?</a:t>
            </a:r>
          </a:p>
          <a:p>
            <a:r>
              <a:rPr lang="en-US" sz="3200" dirty="0"/>
              <a:t>How is Medicare funded?</a:t>
            </a:r>
          </a:p>
          <a:p>
            <a:r>
              <a:rPr lang="en-US" sz="3200" dirty="0"/>
              <a:t>What agencies are responsible for Medicare?</a:t>
            </a:r>
          </a:p>
          <a:p>
            <a:pPr lvl="1"/>
            <a:endParaRPr lang="en-US" dirty="0"/>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pPr/>
              <a:t>3</a:t>
            </a:fld>
            <a:endParaRPr lang="en-US" dirty="0"/>
          </a:p>
        </p:txBody>
      </p:sp>
      <p:sp>
        <p:nvSpPr>
          <p:cNvPr id="4" name="Date Placeholder 3"/>
          <p:cNvSpPr>
            <a:spLocks noGrp="1"/>
          </p:cNvSpPr>
          <p:nvPr>
            <p:ph type="dt" sz="half" idx="2"/>
          </p:nvPr>
        </p:nvSpPr>
        <p:spPr/>
        <p:txBody>
          <a:bodyPr/>
          <a:lstStyle/>
          <a:p>
            <a:r>
              <a:rPr lang="en-US" dirty="0"/>
              <a:t>June 2019</a:t>
            </a:r>
          </a:p>
        </p:txBody>
      </p:sp>
    </p:spTree>
    <p:extLst>
      <p:ext uri="{BB962C8B-B14F-4D97-AF65-F5344CB8AC3E}">
        <p14:creationId xmlns:p14="http://schemas.microsoft.com/office/powerpoint/2010/main" val="2211763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a:t>
            </a:r>
            <a:r>
              <a:rPr lang="en-US" dirty="0">
                <a:latin typeface="Calibri" panose="020F0502020204030204" pitchFamily="34" charset="0"/>
                <a:cs typeface="Calibri" panose="020F0502020204030204" pitchFamily="34" charset="0"/>
              </a:rPr>
              <a:t>—</a:t>
            </a:r>
            <a:r>
              <a:rPr lang="en-US" dirty="0"/>
              <a:t>Ralph</a:t>
            </a:r>
          </a:p>
        </p:txBody>
      </p:sp>
      <p:sp>
        <p:nvSpPr>
          <p:cNvPr id="8" name="TextBox 7"/>
          <p:cNvSpPr txBox="1"/>
          <p:nvPr/>
        </p:nvSpPr>
        <p:spPr>
          <a:xfrm>
            <a:off x="374753" y="1708878"/>
            <a:ext cx="4502689" cy="4524315"/>
          </a:xfrm>
          <a:prstGeom prst="rect">
            <a:avLst/>
          </a:prstGeom>
          <a:noFill/>
        </p:spPr>
        <p:txBody>
          <a:bodyPr wrap="square" rtlCol="0">
            <a:spAutoFit/>
          </a:bodyPr>
          <a:lstStyle/>
          <a:p>
            <a:r>
              <a:rPr lang="en-US" sz="3200" dirty="0"/>
              <a:t>Ralph is 68. He has Medicare Part A and a group health plan (GHP) from his current employer (with more than 20 employees). He plans to retire in 2 months. When can he enroll in Medicare Part B?</a:t>
            </a:r>
          </a:p>
        </p:txBody>
      </p:sp>
      <p:pic>
        <p:nvPicPr>
          <p:cNvPr id="7" name="Picture 6" title="photo of man"/>
          <p:cNvPicPr>
            <a:picLocks noChangeAspect="1"/>
          </p:cNvPicPr>
          <p:nvPr/>
        </p:nvPicPr>
        <p:blipFill rotWithShape="1">
          <a:blip r:embed="rId3" cstate="print">
            <a:extLst>
              <a:ext uri="{28A0092B-C50C-407E-A947-70E740481C1C}">
                <a14:useLocalDpi xmlns:a14="http://schemas.microsoft.com/office/drawing/2010/main" val="0"/>
              </a:ext>
            </a:extLst>
          </a:blip>
          <a:srcRect l="16557" t="14690" r="8524"/>
          <a:stretch/>
        </p:blipFill>
        <p:spPr>
          <a:xfrm>
            <a:off x="4877443" y="2383436"/>
            <a:ext cx="4266558" cy="3242438"/>
          </a:xfrm>
          <a:prstGeom prst="rect">
            <a:avLst/>
          </a:prstGeom>
        </p:spPr>
      </p:pic>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t>30</a:t>
            </a:fld>
            <a:endParaRPr lang="en-US" dirty="0"/>
          </a:p>
        </p:txBody>
      </p:sp>
    </p:spTree>
    <p:extLst>
      <p:ext uri="{BB962C8B-B14F-4D97-AF65-F5344CB8AC3E}">
        <p14:creationId xmlns:p14="http://schemas.microsoft.com/office/powerpoint/2010/main" val="15158101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Ralph can enroll during an…</a:t>
            </a:r>
          </a:p>
        </p:txBody>
      </p:sp>
      <p:sp>
        <p:nvSpPr>
          <p:cNvPr id="6" name="Content Placeholder 2"/>
          <p:cNvSpPr txBox="1">
            <a:spLocks/>
          </p:cNvSpPr>
          <p:nvPr/>
        </p:nvSpPr>
        <p:spPr>
          <a:xfrm>
            <a:off x="1695450" y="1026695"/>
            <a:ext cx="7448550" cy="1492865"/>
          </a:xfrm>
          <a:prstGeom prst="rect">
            <a:avLst/>
          </a:prstGeom>
        </p:spPr>
        <p:txBody>
          <a:bodyPr vert="horz" lIns="91440" tIns="45720" rIns="91440" bIns="45720" rtlCol="0">
            <a:noAutofit/>
          </a:bodyPr>
          <a:lstStyle>
            <a:lvl1pPr marL="346075" indent="-346075"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746125" indent="-349250"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1030288" indent="-338138" algn="l" defTabSz="685800" rtl="0" eaLnBrk="1" latinLnBrk="0" hangingPunct="1">
              <a:lnSpc>
                <a:spcPct val="100000"/>
              </a:lnSpc>
              <a:spcBef>
                <a:spcPts val="600"/>
              </a:spcBef>
              <a:buSzPct val="50000"/>
              <a:buFont typeface="Wingdings" panose="05000000000000000000" pitchFamily="2" charset="2"/>
              <a:buChar char="q"/>
              <a:defRPr sz="2800" i="0" kern="1200">
                <a:solidFill>
                  <a:schemeClr val="tx1"/>
                </a:solidFill>
                <a:latin typeface="+mn-lt"/>
                <a:ea typeface="+mn-ea"/>
                <a:cs typeface="+mn-cs"/>
              </a:defRPr>
            </a:lvl3pPr>
            <a:lvl4pPr marL="1030288" indent="346075" algn="l" defTabSz="685800" rtl="0" eaLnBrk="1" latinLnBrk="0" hangingPunct="1">
              <a:lnSpc>
                <a:spcPct val="100000"/>
              </a:lnSpc>
              <a:spcBef>
                <a:spcPts val="600"/>
              </a:spcBef>
              <a:buFont typeface="Calibri" panose="020F0502020204030204" pitchFamily="34" charset="0"/>
              <a:buChar char="–"/>
              <a:defRPr sz="2400" i="0" kern="1200">
                <a:solidFill>
                  <a:schemeClr val="tx1"/>
                </a:solidFill>
                <a:latin typeface="+mn-lt"/>
                <a:ea typeface="+mn-ea"/>
                <a:cs typeface="+mn-cs"/>
              </a:defRPr>
            </a:lvl4pPr>
            <a:lvl5pPr marL="1712913" indent="-315913" algn="l" defTabSz="685800" rtl="0" eaLnBrk="1" latinLnBrk="0" hangingPunct="1">
              <a:lnSpc>
                <a:spcPct val="100000"/>
              </a:lnSpc>
              <a:spcBef>
                <a:spcPts val="600"/>
              </a:spcBef>
              <a:buFont typeface="Arial" panose="020B0604020202020204" pitchFamily="34" charset="0"/>
              <a:buChar char="•"/>
              <a:defRPr sz="2400" i="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800"/>
              </a:spcBef>
              <a:buFont typeface="Wingdings" panose="05000000000000000000" pitchFamily="2" charset="2"/>
              <a:buNone/>
            </a:pPr>
            <a:r>
              <a:rPr lang="en-US" sz="5400" dirty="0">
                <a:solidFill>
                  <a:srgbClr val="0070C0"/>
                </a:solidFill>
              </a:rPr>
              <a:t>SEP</a:t>
            </a:r>
          </a:p>
          <a:p>
            <a:pPr marL="0" indent="0" algn="ctr">
              <a:spcBef>
                <a:spcPts val="800"/>
              </a:spcBef>
              <a:buFont typeface="Wingdings" panose="05000000000000000000" pitchFamily="2" charset="2"/>
              <a:buNone/>
            </a:pPr>
            <a:r>
              <a:rPr lang="en-US" sz="2800" dirty="0">
                <a:solidFill>
                  <a:srgbClr val="0070C0"/>
                </a:solidFill>
              </a:rPr>
              <a:t>S</a:t>
            </a:r>
            <a:r>
              <a:rPr lang="en-US" sz="2800" dirty="0"/>
              <a:t>pecial </a:t>
            </a:r>
            <a:r>
              <a:rPr lang="en-US" sz="2800" dirty="0">
                <a:solidFill>
                  <a:srgbClr val="0070C0"/>
                </a:solidFill>
              </a:rPr>
              <a:t>E</a:t>
            </a:r>
            <a:r>
              <a:rPr lang="en-US" sz="2800" dirty="0"/>
              <a:t>nrollment </a:t>
            </a:r>
            <a:r>
              <a:rPr lang="en-US" sz="2800" dirty="0">
                <a:solidFill>
                  <a:srgbClr val="0070C0"/>
                </a:solidFill>
              </a:rPr>
              <a:t>P</a:t>
            </a:r>
            <a:r>
              <a:rPr lang="en-US" sz="2800" dirty="0"/>
              <a:t>eriod for Part B</a:t>
            </a:r>
          </a:p>
          <a:p>
            <a:pPr marL="0" indent="0" algn="ctr">
              <a:spcBef>
                <a:spcPts val="800"/>
              </a:spcBef>
              <a:buFont typeface="Wingdings" panose="05000000000000000000" pitchFamily="2" charset="2"/>
              <a:buNone/>
            </a:pPr>
            <a:endParaRPr lang="en-US" dirty="0"/>
          </a:p>
          <a:p>
            <a:pPr marL="0" indent="0" algn="ctr">
              <a:spcBef>
                <a:spcPts val="800"/>
              </a:spcBef>
              <a:buFont typeface="Wingdings" panose="05000000000000000000" pitchFamily="2" charset="2"/>
              <a:buNone/>
            </a:pPr>
            <a:endParaRPr lang="en-US" dirty="0"/>
          </a:p>
          <a:p>
            <a:pPr marL="0" indent="0" algn="ctr">
              <a:spcBef>
                <a:spcPts val="800"/>
              </a:spcBef>
              <a:buFont typeface="Wingdings" panose="05000000000000000000" pitchFamily="2" charset="2"/>
              <a:buNone/>
            </a:pPr>
            <a:endParaRPr lang="en-US" dirty="0"/>
          </a:p>
          <a:p>
            <a:pPr marL="258346" lvl="1" indent="0">
              <a:spcBef>
                <a:spcPts val="800"/>
              </a:spcBef>
              <a:buFont typeface="Arial" panose="020B0604020202020204" pitchFamily="34" charset="0"/>
              <a:buNone/>
            </a:pPr>
            <a:endParaRPr lang="en-US" sz="2400" dirty="0"/>
          </a:p>
        </p:txBody>
      </p:sp>
      <p:grpSp>
        <p:nvGrpSpPr>
          <p:cNvPr id="10" name="Group 9" descr="Month of retirement or GHP coverage ends--8-month period calendar." title="Special Enrollment Period for Part B"/>
          <p:cNvGrpSpPr/>
          <p:nvPr/>
        </p:nvGrpSpPr>
        <p:grpSpPr>
          <a:xfrm>
            <a:off x="628651" y="1843788"/>
            <a:ext cx="1995488" cy="1736521"/>
            <a:chOff x="628651" y="1843788"/>
            <a:chExt cx="1995488" cy="1736521"/>
          </a:xfrm>
        </p:grpSpPr>
        <p:sp>
          <p:nvSpPr>
            <p:cNvPr id="11" name="Rectangle 10"/>
            <p:cNvSpPr/>
            <p:nvPr/>
          </p:nvSpPr>
          <p:spPr>
            <a:xfrm>
              <a:off x="628651" y="1843790"/>
              <a:ext cx="1995488" cy="1736519"/>
            </a:xfrm>
            <a:prstGeom prst="rect">
              <a:avLst/>
            </a:prstGeom>
            <a:solidFill>
              <a:schemeClr val="accent5">
                <a:lumMod val="75000"/>
              </a:schemeClr>
            </a:solidFill>
          </p:spPr>
        </p:sp>
        <p:sp>
          <p:nvSpPr>
            <p:cNvPr id="12" name="Freeform 11"/>
            <p:cNvSpPr/>
            <p:nvPr/>
          </p:nvSpPr>
          <p:spPr>
            <a:xfrm rot="16200000">
              <a:off x="758134" y="1715279"/>
              <a:ext cx="1736521" cy="1993540"/>
            </a:xfrm>
            <a:custGeom>
              <a:avLst/>
              <a:gdLst>
                <a:gd name="connsiteX0" fmla="*/ 0 w 1993539"/>
                <a:gd name="connsiteY0" fmla="*/ 86826 h 1736519"/>
                <a:gd name="connsiteX1" fmla="*/ 86826 w 1993539"/>
                <a:gd name="connsiteY1" fmla="*/ 0 h 1736519"/>
                <a:gd name="connsiteX2" fmla="*/ 1906713 w 1993539"/>
                <a:gd name="connsiteY2" fmla="*/ 0 h 1736519"/>
                <a:gd name="connsiteX3" fmla="*/ 1993539 w 1993539"/>
                <a:gd name="connsiteY3" fmla="*/ 86826 h 1736519"/>
                <a:gd name="connsiteX4" fmla="*/ 1993539 w 1993539"/>
                <a:gd name="connsiteY4" fmla="*/ 1649693 h 1736519"/>
                <a:gd name="connsiteX5" fmla="*/ 1906713 w 1993539"/>
                <a:gd name="connsiteY5" fmla="*/ 1736519 h 1736519"/>
                <a:gd name="connsiteX6" fmla="*/ 86826 w 1993539"/>
                <a:gd name="connsiteY6" fmla="*/ 1736519 h 1736519"/>
                <a:gd name="connsiteX7" fmla="*/ 0 w 1993539"/>
                <a:gd name="connsiteY7" fmla="*/ 1649693 h 1736519"/>
                <a:gd name="connsiteX8" fmla="*/ 0 w 1993539"/>
                <a:gd name="connsiteY8" fmla="*/ 86826 h 173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3539" h="1736519">
                  <a:moveTo>
                    <a:pt x="1893861" y="0"/>
                  </a:moveTo>
                  <a:cubicBezTo>
                    <a:pt x="1948911" y="0"/>
                    <a:pt x="1993538" y="33862"/>
                    <a:pt x="1993538" y="75632"/>
                  </a:cubicBezTo>
                  <a:lnTo>
                    <a:pt x="1993538" y="1660887"/>
                  </a:lnTo>
                  <a:cubicBezTo>
                    <a:pt x="1993538" y="1702657"/>
                    <a:pt x="1948911" y="1736519"/>
                    <a:pt x="1893861" y="1736519"/>
                  </a:cubicBezTo>
                  <a:lnTo>
                    <a:pt x="99678" y="1736519"/>
                  </a:lnTo>
                  <a:cubicBezTo>
                    <a:pt x="44628" y="1736519"/>
                    <a:pt x="1" y="1702657"/>
                    <a:pt x="1" y="1660887"/>
                  </a:cubicBezTo>
                  <a:lnTo>
                    <a:pt x="1" y="75632"/>
                  </a:lnTo>
                  <a:cubicBezTo>
                    <a:pt x="1" y="33862"/>
                    <a:pt x="44628" y="0"/>
                    <a:pt x="99678" y="0"/>
                  </a:cubicBezTo>
                  <a:lnTo>
                    <a:pt x="1893861" y="0"/>
                  </a:lnTo>
                  <a:close/>
                </a:path>
              </a:pathLst>
            </a:custGeom>
          </p:spPr>
          <p:style>
            <a:lnRef idx="2">
              <a:schemeClr val="lt1">
                <a:hueOff val="0"/>
                <a:satOff val="0"/>
                <a:lumOff val="0"/>
                <a:alphaOff val="0"/>
              </a:schemeClr>
            </a:lnRef>
            <a:fillRef idx="1">
              <a:schemeClr val="accent1">
                <a:shade val="50000"/>
                <a:hueOff val="0"/>
                <a:satOff val="0"/>
                <a:lumOff val="0"/>
                <a:alphaOff val="0"/>
              </a:schemeClr>
            </a:fillRef>
            <a:effectRef idx="0">
              <a:schemeClr val="accent1">
                <a:shade val="50000"/>
                <a:hueOff val="0"/>
                <a:satOff val="0"/>
                <a:lumOff val="0"/>
                <a:alphaOff val="0"/>
              </a:schemeClr>
            </a:effectRef>
            <a:fontRef idx="minor">
              <a:schemeClr val="lt1"/>
            </a:fontRef>
          </p:style>
          <p:txBody>
            <a:bodyPr spcFirstLastPara="0" vert="horz" wrap="square" lIns="312575" tIns="75439" rIns="97790" bIns="1594831" numCol="1" spcCol="1270" anchor="t" anchorCtr="0">
              <a:noAutofit/>
            </a:bodyPr>
            <a:lstStyle/>
            <a:p>
              <a:pPr lvl="0" algn="r" defTabSz="977900">
                <a:lnSpc>
                  <a:spcPct val="90000"/>
                </a:lnSpc>
                <a:spcBef>
                  <a:spcPct val="0"/>
                </a:spcBef>
                <a:spcAft>
                  <a:spcPct val="35000"/>
                </a:spcAft>
              </a:pPr>
              <a:endParaRPr lang="en-US" sz="2200" kern="1200" dirty="0"/>
            </a:p>
          </p:txBody>
        </p:sp>
        <p:sp>
          <p:nvSpPr>
            <p:cNvPr id="13" name="Freeform 12"/>
            <p:cNvSpPr/>
            <p:nvPr/>
          </p:nvSpPr>
          <p:spPr>
            <a:xfrm>
              <a:off x="1028333" y="1843790"/>
              <a:ext cx="1485186" cy="1736519"/>
            </a:xfrm>
            <a:custGeom>
              <a:avLst/>
              <a:gdLst>
                <a:gd name="connsiteX0" fmla="*/ 0 w 1485186"/>
                <a:gd name="connsiteY0" fmla="*/ 0 h 1736519"/>
                <a:gd name="connsiteX1" fmla="*/ 1485186 w 1485186"/>
                <a:gd name="connsiteY1" fmla="*/ 0 h 1736519"/>
                <a:gd name="connsiteX2" fmla="*/ 1485186 w 1485186"/>
                <a:gd name="connsiteY2" fmla="*/ 1736519 h 1736519"/>
                <a:gd name="connsiteX3" fmla="*/ 0 w 1485186"/>
                <a:gd name="connsiteY3" fmla="*/ 1736519 h 1736519"/>
                <a:gd name="connsiteX4" fmla="*/ 0 w 1485186"/>
                <a:gd name="connsiteY4" fmla="*/ 0 h 173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186" h="1736519">
                  <a:moveTo>
                    <a:pt x="0" y="0"/>
                  </a:moveTo>
                  <a:lnTo>
                    <a:pt x="1485186" y="0"/>
                  </a:lnTo>
                  <a:lnTo>
                    <a:pt x="1485186" y="1736519"/>
                  </a:lnTo>
                  <a:lnTo>
                    <a:pt x="0" y="1736519"/>
                  </a:lnTo>
                  <a:lnTo>
                    <a:pt x="0" y="0"/>
                  </a:lnTo>
                  <a:close/>
                </a:path>
              </a:pathLst>
            </a:custGeom>
            <a:noFill/>
            <a:ln>
              <a:noFill/>
            </a:ln>
            <a:sp3d/>
          </p:spPr>
          <p:style>
            <a:lnRef idx="2">
              <a:scrgbClr r="0" g="0" b="0"/>
            </a:lnRef>
            <a:fillRef idx="1">
              <a:scrgbClr r="0" g="0" b="0"/>
            </a:fillRef>
            <a:effectRef idx="0">
              <a:schemeClr val="accent1">
                <a:shade val="50000"/>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en-US" sz="2400" kern="1200" dirty="0"/>
                <a:t>Month of Retirement or GHP Coverage Ends</a:t>
              </a:r>
            </a:p>
          </p:txBody>
        </p:sp>
      </p:grpSp>
      <p:graphicFrame>
        <p:nvGraphicFramePr>
          <p:cNvPr id="8" name="Diagram 7" title="Calendar"/>
          <p:cNvGraphicFramePr/>
          <p:nvPr>
            <p:extLst>
              <p:ext uri="{D42A27DB-BD31-4B8C-83A1-F6EECF244321}">
                <p14:modId xmlns:p14="http://schemas.microsoft.com/office/powerpoint/2010/main" val="1497035370"/>
              </p:ext>
            </p:extLst>
          </p:nvPr>
        </p:nvGraphicFramePr>
        <p:xfrm>
          <a:off x="2624139" y="1974398"/>
          <a:ext cx="6073051" cy="23099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ontent Placeholder 2"/>
          <p:cNvSpPr txBox="1">
            <a:spLocks/>
          </p:cNvSpPr>
          <p:nvPr/>
        </p:nvSpPr>
        <p:spPr>
          <a:xfrm>
            <a:off x="628649" y="3710917"/>
            <a:ext cx="8215547" cy="2296358"/>
          </a:xfrm>
          <a:prstGeom prst="rect">
            <a:avLst/>
          </a:prstGeom>
        </p:spPr>
        <p:txBody>
          <a:bodyPr vert="horz" lIns="68580" tIns="34290" rIns="68580" bIns="34290" rtlCol="0">
            <a:noAutofit/>
          </a:bodyPr>
          <a:lstStyle>
            <a:lvl1pPr marL="257168" indent="-257168" algn="l" defTabSz="342892" rtl="0" eaLnBrk="1" latinLnBrk="0" hangingPunct="1">
              <a:spcBef>
                <a:spcPts val="450"/>
              </a:spcBef>
              <a:buFont typeface="Wingdings" panose="05000000000000000000" pitchFamily="2" charset="2"/>
              <a:buChar char="§"/>
              <a:defRPr sz="2400" kern="1200">
                <a:solidFill>
                  <a:schemeClr val="tx1"/>
                </a:solidFill>
                <a:latin typeface="+mn-lt"/>
                <a:ea typeface="+mn-ea"/>
                <a:cs typeface="+mn-cs"/>
              </a:defRPr>
            </a:lvl1pPr>
            <a:lvl2pPr marL="466713" indent="-208355" algn="l" defTabSz="342892" rtl="0" eaLnBrk="1" latinLnBrk="0" hangingPunct="1">
              <a:spcBef>
                <a:spcPts val="450"/>
              </a:spcBef>
              <a:buFont typeface="Arial" panose="020B0604020202020204" pitchFamily="34" charset="0"/>
              <a:buChar char="•"/>
              <a:defRPr sz="2100" kern="1200">
                <a:solidFill>
                  <a:schemeClr val="tx1"/>
                </a:solidFill>
                <a:latin typeface="+mn-lt"/>
                <a:ea typeface="+mn-ea"/>
                <a:cs typeface="+mn-cs"/>
              </a:defRPr>
            </a:lvl2pPr>
            <a:lvl3pPr marL="725073" indent="-258359" algn="l" defTabSz="342892" rtl="0" eaLnBrk="1" latinLnBrk="0" hangingPunct="1">
              <a:spcBef>
                <a:spcPts val="450"/>
              </a:spcBef>
              <a:buSzPct val="50000"/>
              <a:buFont typeface="Wingdings" panose="05000000000000000000" pitchFamily="2" charset="2"/>
              <a:buChar char="q"/>
              <a:defRPr sz="1800" kern="1200">
                <a:solidFill>
                  <a:schemeClr val="tx1"/>
                </a:solidFill>
                <a:latin typeface="+mn-lt"/>
                <a:ea typeface="+mn-ea"/>
                <a:cs typeface="+mn-cs"/>
              </a:defRPr>
            </a:lvl3pPr>
            <a:lvl4pPr marL="944143" indent="-219070" algn="l" defTabSz="342892" rtl="0" eaLnBrk="1" latinLnBrk="0" hangingPunct="1">
              <a:spcBef>
                <a:spcPts val="450"/>
              </a:spcBef>
              <a:buFont typeface="Courier New" panose="02070309020205020404" pitchFamily="49" charset="0"/>
              <a:buChar char="o"/>
              <a:defRPr sz="1500" kern="1200">
                <a:solidFill>
                  <a:schemeClr val="tx1"/>
                </a:solidFill>
                <a:latin typeface="+mn-lt"/>
                <a:ea typeface="+mn-ea"/>
                <a:cs typeface="+mn-cs"/>
              </a:defRPr>
            </a:lvl4pPr>
            <a:lvl5pPr marL="1113207" indent="-169065" algn="l" defTabSz="342892" rtl="0" eaLnBrk="1" latinLnBrk="0" hangingPunct="1">
              <a:spcBef>
                <a:spcPts val="450"/>
              </a:spcBef>
              <a:buFont typeface="Calibri" panose="020F0502020204030204" pitchFamily="34" charset="0"/>
              <a:buChar char="–"/>
              <a:defRPr sz="1500" kern="1200">
                <a:solidFill>
                  <a:schemeClr val="tx1"/>
                </a:solidFill>
                <a:latin typeface="+mn-lt"/>
                <a:ea typeface="+mn-ea"/>
                <a:cs typeface="+mn-cs"/>
              </a:defRPr>
            </a:lvl5pPr>
            <a:lvl6pPr marL="1885903" indent="-171446" algn="l" defTabSz="342892"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2"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2" rtl="0" eaLnBrk="1" latinLnBrk="0" hangingPunct="1">
              <a:spcBef>
                <a:spcPct val="20000"/>
              </a:spcBef>
              <a:buFont typeface="Arial"/>
              <a:buChar char="•"/>
              <a:defRPr sz="1500" kern="1200">
                <a:solidFill>
                  <a:schemeClr val="tx1"/>
                </a:solidFill>
                <a:latin typeface="+mn-lt"/>
                <a:ea typeface="+mn-ea"/>
                <a:cs typeface="+mn-cs"/>
              </a:defRPr>
            </a:lvl8pPr>
            <a:lvl9pPr marL="2914577" indent="-171446" algn="l" defTabSz="342892"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en-US" dirty="0"/>
              <a:t>8-month period when you can enroll in Part B and choose </a:t>
            </a:r>
          </a:p>
          <a:p>
            <a:pPr marL="544110" lvl="2" indent="-285750"/>
            <a:r>
              <a:rPr lang="en-US" dirty="0"/>
              <a:t>Original Medicare</a:t>
            </a:r>
          </a:p>
          <a:p>
            <a:pPr marL="762000" lvl="3" indent="-192088">
              <a:buFont typeface="Arial" panose="020B0604020202020204" pitchFamily="34" charset="0"/>
              <a:buChar char="•"/>
            </a:pPr>
            <a:r>
              <a:rPr lang="en-US" sz="1700" dirty="0"/>
              <a:t>Part D (Part A and/or Part B) within 63 days of loss of creditable prescription drug coverage</a:t>
            </a:r>
          </a:p>
          <a:p>
            <a:pPr marL="762000" lvl="3" indent="-192088">
              <a:buFont typeface="Arial" panose="020B0604020202020204" pitchFamily="34" charset="0"/>
              <a:buChar char="•"/>
            </a:pPr>
            <a:r>
              <a:rPr lang="en-US" sz="1700" dirty="0"/>
              <a:t>You have 6 months from the Part B effective date to buy a Medigap policy</a:t>
            </a:r>
          </a:p>
          <a:p>
            <a:pPr marL="544110" lvl="2" indent="-285750"/>
            <a:r>
              <a:rPr lang="en-US" dirty="0"/>
              <a:t>Medicare Advantage (MA) (must have Medicare Part A and Part B)</a:t>
            </a:r>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t>31</a:t>
            </a:fld>
            <a:endParaRPr lang="en-US" dirty="0"/>
          </a:p>
        </p:txBody>
      </p:sp>
    </p:spTree>
    <p:extLst>
      <p:ext uri="{BB962C8B-B14F-4D97-AF65-F5344CB8AC3E}">
        <p14:creationId xmlns:p14="http://schemas.microsoft.com/office/powerpoint/2010/main" val="33418039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Medicare Eligibility and Enrollment Questions</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32</a:t>
            </a:fld>
            <a:endParaRPr lang="en-US" dirty="0"/>
          </a:p>
        </p:txBody>
      </p:sp>
      <p:pic>
        <p:nvPicPr>
          <p:cNvPr id="7" name="Content Placeholder 6" title="CMS NTP Icon"/>
          <p:cNvPicPr>
            <a:picLocks noGrp="1" noChangeAspect="1"/>
          </p:cNvPicPr>
          <p:nvPr>
            <p:ph idx="4294967295"/>
          </p:nvPr>
        </p:nvPicPr>
        <p:blipFill>
          <a:blip r:embed="rId3" cstate="screen">
            <a:extLst>
              <a:ext uri="{28A0092B-C50C-407E-A947-70E740481C1C}">
                <a14:useLocalDpi xmlns:a14="http://schemas.microsoft.com/office/drawing/2010/main"/>
              </a:ext>
            </a:extLst>
          </a:blip>
          <a:stretch>
            <a:fillRect/>
          </a:stretch>
        </p:blipFill>
        <p:spPr>
          <a:xfrm>
            <a:off x="3084512" y="1885743"/>
            <a:ext cx="2974975" cy="3754437"/>
          </a:xfrm>
          <a:prstGeom prst="rect">
            <a:avLst/>
          </a:prstGeom>
        </p:spPr>
      </p:pic>
    </p:spTree>
    <p:extLst>
      <p:ext uri="{BB962C8B-B14F-4D97-AF65-F5344CB8AC3E}">
        <p14:creationId xmlns:p14="http://schemas.microsoft.com/office/powerpoint/2010/main" val="3829758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Lesson 3—Introduction to Medicare </a:t>
            </a:r>
            <a:br>
              <a:rPr lang="en-US" dirty="0"/>
            </a:br>
            <a:r>
              <a:rPr lang="en-US" dirty="0"/>
              <a:t>Coverage Options</a:t>
            </a:r>
            <a:endParaRPr lang="en-US" sz="3200" dirty="0"/>
          </a:p>
        </p:txBody>
      </p:sp>
      <p:sp>
        <p:nvSpPr>
          <p:cNvPr id="33" name="Rectangle 32"/>
          <p:cNvSpPr/>
          <p:nvPr/>
        </p:nvSpPr>
        <p:spPr>
          <a:xfrm>
            <a:off x="331076" y="1141925"/>
            <a:ext cx="8686800" cy="2246769"/>
          </a:xfrm>
          <a:prstGeom prst="rect">
            <a:avLst/>
          </a:prstGeom>
        </p:spPr>
        <p:txBody>
          <a:bodyPr wrap="square">
            <a:spAutoFit/>
          </a:bodyPr>
          <a:lstStyle/>
          <a:p>
            <a:r>
              <a:rPr lang="en-US" sz="2800" dirty="0"/>
              <a:t>When you first enroll in Medicare, and during certain times of the year, you can choose how you get your Medicare coverage </a:t>
            </a:r>
          </a:p>
          <a:p>
            <a:endParaRPr lang="en-US" sz="2800" dirty="0"/>
          </a:p>
          <a:p>
            <a:r>
              <a:rPr lang="en-US" sz="2800" dirty="0"/>
              <a:t>	</a:t>
            </a:r>
            <a:r>
              <a:rPr lang="en-US" sz="2800" b="1" dirty="0"/>
              <a:t>There are 2 main ways to get Medicare</a:t>
            </a:r>
          </a:p>
        </p:txBody>
      </p:sp>
      <p:sp>
        <p:nvSpPr>
          <p:cNvPr id="36" name="Left Brace 35" title="Brace with 2 different options"/>
          <p:cNvSpPr/>
          <p:nvPr/>
        </p:nvSpPr>
        <p:spPr>
          <a:xfrm rot="16200000" flipH="1">
            <a:off x="4239328" y="1737656"/>
            <a:ext cx="433929" cy="4003318"/>
          </a:xfrm>
          <a:prstGeom prst="leftBrace">
            <a:avLst>
              <a:gd name="adj1" fmla="val 8333"/>
              <a:gd name="adj2" fmla="val 50392"/>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4" name="TextBox 33"/>
          <p:cNvSpPr txBox="1"/>
          <p:nvPr/>
        </p:nvSpPr>
        <p:spPr>
          <a:xfrm>
            <a:off x="525329" y="3967618"/>
            <a:ext cx="3815255" cy="1785104"/>
          </a:xfrm>
          <a:prstGeom prst="rect">
            <a:avLst/>
          </a:prstGeom>
          <a:noFill/>
          <a:ln w="76200">
            <a:solidFill>
              <a:srgbClr val="0070C0"/>
            </a:solidFill>
          </a:ln>
        </p:spPr>
        <p:txBody>
          <a:bodyPr wrap="square" rtlCol="0" anchor="ctr">
            <a:spAutoFit/>
          </a:bodyPr>
          <a:lstStyle/>
          <a:p>
            <a:pPr algn="ctr"/>
            <a:endParaRPr lang="en-US" sz="3200" b="1" dirty="0">
              <a:solidFill>
                <a:srgbClr val="0070C0"/>
              </a:solidFill>
            </a:endParaRPr>
          </a:p>
          <a:p>
            <a:pPr algn="ctr"/>
            <a:r>
              <a:rPr lang="en-US" sz="3200" b="1" dirty="0">
                <a:solidFill>
                  <a:srgbClr val="0070C0"/>
                </a:solidFill>
              </a:rPr>
              <a:t>Original Medicare</a:t>
            </a:r>
          </a:p>
          <a:p>
            <a:pPr algn="ctr"/>
            <a:endParaRPr lang="en-US" sz="2800" b="1" dirty="0">
              <a:solidFill>
                <a:srgbClr val="0070C0"/>
              </a:solidFill>
            </a:endParaRPr>
          </a:p>
          <a:p>
            <a:pPr algn="ctr"/>
            <a:endParaRPr lang="en-US" dirty="0"/>
          </a:p>
        </p:txBody>
      </p:sp>
      <p:sp>
        <p:nvSpPr>
          <p:cNvPr id="35" name="TextBox 34"/>
          <p:cNvSpPr txBox="1"/>
          <p:nvPr/>
        </p:nvSpPr>
        <p:spPr>
          <a:xfrm>
            <a:off x="4555671" y="3967618"/>
            <a:ext cx="3815255" cy="1785104"/>
          </a:xfrm>
          <a:prstGeom prst="rect">
            <a:avLst/>
          </a:prstGeom>
          <a:noFill/>
          <a:ln w="76200">
            <a:solidFill>
              <a:srgbClr val="0070C0"/>
            </a:solidFill>
          </a:ln>
        </p:spPr>
        <p:txBody>
          <a:bodyPr wrap="square" rtlCol="0" anchor="ctr">
            <a:spAutoFit/>
          </a:bodyPr>
          <a:lstStyle/>
          <a:p>
            <a:pPr algn="ctr"/>
            <a:endParaRPr lang="en-US" sz="2800" b="1" dirty="0">
              <a:solidFill>
                <a:srgbClr val="0070C0"/>
              </a:solidFill>
            </a:endParaRPr>
          </a:p>
          <a:p>
            <a:pPr algn="ctr"/>
            <a:r>
              <a:rPr lang="en-US" sz="3200" b="1" dirty="0">
                <a:solidFill>
                  <a:srgbClr val="0070C0"/>
                </a:solidFill>
              </a:rPr>
              <a:t>Medicare Advantage (MA)</a:t>
            </a:r>
            <a:endParaRPr lang="en-US" sz="2800" b="1" dirty="0">
              <a:solidFill>
                <a:srgbClr val="0070C0"/>
              </a:solidFill>
            </a:endParaRPr>
          </a:p>
          <a:p>
            <a:pPr algn="ctr"/>
            <a:endParaRPr lang="en-US" dirty="0"/>
          </a:p>
        </p:txBody>
      </p:sp>
      <p:sp>
        <p:nvSpPr>
          <p:cNvPr id="5" name="TextBox 4"/>
          <p:cNvSpPr txBox="1"/>
          <p:nvPr/>
        </p:nvSpPr>
        <p:spPr>
          <a:xfrm>
            <a:off x="129396" y="5853744"/>
            <a:ext cx="8888479" cy="369332"/>
          </a:xfrm>
          <a:prstGeom prst="rect">
            <a:avLst/>
          </a:prstGeom>
          <a:noFill/>
        </p:spPr>
        <p:txBody>
          <a:bodyPr wrap="square" rtlCol="0">
            <a:spAutoFit/>
          </a:bodyPr>
          <a:lstStyle/>
          <a:p>
            <a:r>
              <a:rPr lang="en-US" b="1" dirty="0"/>
              <a:t>Note: </a:t>
            </a:r>
            <a:r>
              <a:rPr lang="en-US" dirty="0"/>
              <a:t>Medicare Supplement Insurance (Medigap) policies only work with Original Medicare.</a:t>
            </a:r>
          </a:p>
        </p:txBody>
      </p:sp>
      <p:sp>
        <p:nvSpPr>
          <p:cNvPr id="2" name="Date Placeholder 1"/>
          <p:cNvSpPr>
            <a:spLocks noGrp="1"/>
          </p:cNvSpPr>
          <p:nvPr>
            <p:ph type="dt" sz="half" idx="2"/>
          </p:nvPr>
        </p:nvSpPr>
        <p:spPr>
          <a:prstGeom prst="rect">
            <a:avLst/>
          </a:prstGeom>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t>33</a:t>
            </a:fld>
            <a:endParaRPr lang="en-US" dirty="0"/>
          </a:p>
        </p:txBody>
      </p:sp>
    </p:spTree>
    <p:extLst>
      <p:ext uri="{BB962C8B-B14F-4D97-AF65-F5344CB8AC3E}">
        <p14:creationId xmlns:p14="http://schemas.microsoft.com/office/powerpoint/2010/main" val="2035389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3200" dirty="0">
                <a:latin typeface="+mn-lt"/>
              </a:rPr>
              <a:t>Medicare Coverage Options</a:t>
            </a:r>
          </a:p>
        </p:txBody>
      </p:sp>
      <p:sp>
        <p:nvSpPr>
          <p:cNvPr id="9" name="Content Placeholder 8"/>
          <p:cNvSpPr>
            <a:spLocks noGrp="1"/>
          </p:cNvSpPr>
          <p:nvPr>
            <p:ph idx="1"/>
          </p:nvPr>
        </p:nvSpPr>
        <p:spPr>
          <a:xfrm>
            <a:off x="628651" y="1350462"/>
            <a:ext cx="8000342" cy="5005889"/>
          </a:xfrm>
        </p:spPr>
        <p:txBody>
          <a:bodyPr/>
          <a:lstStyle/>
          <a:p>
            <a:pPr marL="0" lvl="1" indent="0">
              <a:buNone/>
            </a:pPr>
            <a:r>
              <a:rPr lang="en-US" sz="3200" b="1" dirty="0">
                <a:solidFill>
                  <a:prstClr val="black"/>
                </a:solidFill>
              </a:rPr>
              <a:t>Original Medicare </a:t>
            </a:r>
            <a:r>
              <a:rPr lang="en-US" sz="3200" dirty="0">
                <a:solidFill>
                  <a:prstClr val="black"/>
                </a:solidFill>
              </a:rPr>
              <a:t>(Part A and/or Part B)</a:t>
            </a:r>
          </a:p>
          <a:p>
            <a:pPr marL="338138" indent="-338138"/>
            <a:r>
              <a:rPr lang="en-US" sz="2800" dirty="0">
                <a:solidFill>
                  <a:prstClr val="black"/>
                </a:solidFill>
              </a:rPr>
              <a:t>You can add a Medicare Supplement Insurance (Medigap) policy</a:t>
            </a:r>
          </a:p>
          <a:p>
            <a:pPr marL="338138" indent="-338138"/>
            <a:r>
              <a:rPr lang="en-US" sz="2800" dirty="0">
                <a:solidFill>
                  <a:prstClr val="black"/>
                </a:solidFill>
              </a:rPr>
              <a:t>You can add Medicare prescription drug coverage (Part D)</a:t>
            </a:r>
          </a:p>
          <a:p>
            <a:pPr marL="0" lvl="1" indent="0">
              <a:buSzPct val="100000"/>
              <a:buNone/>
            </a:pPr>
            <a:r>
              <a:rPr lang="en-US" sz="3200" b="1" dirty="0">
                <a:solidFill>
                  <a:prstClr val="black"/>
                </a:solidFill>
              </a:rPr>
              <a:t>Medicare Advantage (MA) Plan </a:t>
            </a:r>
            <a:r>
              <a:rPr lang="en-US" sz="3200" dirty="0">
                <a:solidFill>
                  <a:prstClr val="black"/>
                </a:solidFill>
              </a:rPr>
              <a:t>(also known as Part C</a:t>
            </a:r>
            <a:r>
              <a:rPr lang="en-US" dirty="0">
                <a:solidFill>
                  <a:prstClr val="black"/>
                </a:solidFill>
              </a:rPr>
              <a:t>)</a:t>
            </a:r>
          </a:p>
          <a:p>
            <a:pPr marL="338138" indent="-338138">
              <a:buSzPct val="100000"/>
            </a:pPr>
            <a:r>
              <a:rPr lang="en-US" sz="2800" dirty="0">
                <a:solidFill>
                  <a:prstClr val="black"/>
                </a:solidFill>
              </a:rPr>
              <a:t>Usually includes Part D</a:t>
            </a:r>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3B75908-2BC4-4CCC-BE4B-63652A0FD379}" type="slidenum">
              <a:rPr lang="en-US" smtClean="0"/>
              <a:t>34</a:t>
            </a:fld>
            <a:endParaRPr lang="en-US" dirty="0"/>
          </a:p>
        </p:txBody>
      </p:sp>
    </p:spTree>
    <p:extLst>
      <p:ext uri="{BB962C8B-B14F-4D97-AF65-F5344CB8AC3E}">
        <p14:creationId xmlns:p14="http://schemas.microsoft.com/office/powerpoint/2010/main" val="1086975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Decision Comparison Summary: </a:t>
            </a:r>
            <a:br>
              <a:rPr lang="en-US" dirty="0"/>
            </a:br>
            <a:r>
              <a:rPr lang="en-US" dirty="0"/>
              <a:t>How They Work</a:t>
            </a:r>
          </a:p>
        </p:txBody>
      </p:sp>
      <p:graphicFrame>
        <p:nvGraphicFramePr>
          <p:cNvPr id="6" name="Content Placeholder 5" descr="This displays a side by side comparison covering Original Medicare and Medicare Advantage plans and describes the following summary for each: &#10;How it Works&#10;Part A&amp; B&#10;How it works:&#10; ■   Medicare provides this coverage directly.&#10; ■    You have your choice of doctors and hospitals that are enrolled in Medicare and accepting new Medicare patients.&#10; ■    Generally, you or your supplemental  coverage pay  deductibles and  coinsurance.&#10; ■    You usually pay a monthly premium for Part B.&#10;Sometimes called Part C&#10;Private insurance companies approved by Medicare provide this coverage.&#10; ■     In most plans, you need to use plan doctors, hospitals, or other  providers or you pay more or all of the costs.&#10; ■     You may pay a monthly premium (in addition to    your Part B premium) and a copayment or coinsurance for covered services." title="Original Medicare compared to MA Plan (Oart C)"/>
          <p:cNvGraphicFramePr>
            <a:graphicFrameLocks noGrp="1"/>
          </p:cNvGraphicFramePr>
          <p:nvPr>
            <p:ph idx="1"/>
            <p:extLst>
              <p:ext uri="{D42A27DB-BD31-4B8C-83A1-F6EECF244321}">
                <p14:modId xmlns:p14="http://schemas.microsoft.com/office/powerpoint/2010/main" val="335803418"/>
              </p:ext>
            </p:extLst>
          </p:nvPr>
        </p:nvGraphicFramePr>
        <p:xfrm>
          <a:off x="139149" y="1171575"/>
          <a:ext cx="8875642" cy="5190955"/>
        </p:xfrm>
        <a:graphic>
          <a:graphicData uri="http://schemas.openxmlformats.org/drawingml/2006/table">
            <a:tbl>
              <a:tblPr firstRow="1" firstCol="1" lastRow="1" lastCol="1" bandRow="1" bandCol="1">
                <a:tableStyleId>{5C22544A-7EE6-4342-B048-85BDC9FD1C3A}</a:tableStyleId>
              </a:tblPr>
              <a:tblGrid>
                <a:gridCol w="4475112">
                  <a:extLst>
                    <a:ext uri="{9D8B030D-6E8A-4147-A177-3AD203B41FA5}">
                      <a16:colId xmlns:a16="http://schemas.microsoft.com/office/drawing/2014/main" val="20000"/>
                    </a:ext>
                  </a:extLst>
                </a:gridCol>
                <a:gridCol w="4400530">
                  <a:extLst>
                    <a:ext uri="{9D8B030D-6E8A-4147-A177-3AD203B41FA5}">
                      <a16:colId xmlns:a16="http://schemas.microsoft.com/office/drawing/2014/main" val="20001"/>
                    </a:ext>
                  </a:extLst>
                </a:gridCol>
              </a:tblGrid>
              <a:tr h="674287">
                <a:tc>
                  <a:txBody>
                    <a:bodyPr/>
                    <a:lstStyle/>
                    <a:p>
                      <a:pPr marL="60325" marR="847725" indent="0" algn="ctr">
                        <a:lnSpc>
                          <a:spcPct val="115000"/>
                        </a:lnSpc>
                        <a:spcBef>
                          <a:spcPts val="105"/>
                        </a:spcBef>
                        <a:spcAft>
                          <a:spcPts val="0"/>
                        </a:spcAft>
                      </a:pPr>
                      <a:r>
                        <a:rPr lang="en-US" sz="2000" b="1" spc="5" dirty="0">
                          <a:solidFill>
                            <a:schemeClr val="bg1"/>
                          </a:solidFill>
                          <a:effectLst/>
                        </a:rPr>
                        <a:t>           O</a:t>
                      </a:r>
                      <a:r>
                        <a:rPr lang="en-US" sz="2000" b="1" dirty="0">
                          <a:solidFill>
                            <a:schemeClr val="bg1"/>
                          </a:solidFill>
                          <a:effectLst/>
                        </a:rPr>
                        <a:t>riginal</a:t>
                      </a:r>
                      <a:r>
                        <a:rPr lang="en-US" sz="2000" b="1" spc="-75" dirty="0">
                          <a:solidFill>
                            <a:schemeClr val="bg1"/>
                          </a:solidFill>
                          <a:effectLst/>
                        </a:rPr>
                        <a:t> M</a:t>
                      </a:r>
                      <a:r>
                        <a:rPr lang="en-US" sz="2000" b="1" dirty="0">
                          <a:solidFill>
                            <a:schemeClr val="bg1"/>
                          </a:solidFill>
                          <a:effectLst/>
                        </a:rPr>
                        <a:t>edi</a:t>
                      </a:r>
                      <a:r>
                        <a:rPr lang="en-US" sz="2000" b="1" spc="5" dirty="0">
                          <a:solidFill>
                            <a:schemeClr val="bg1"/>
                          </a:solidFill>
                          <a:effectLst/>
                        </a:rPr>
                        <a:t>c</a:t>
                      </a:r>
                      <a:r>
                        <a:rPr lang="en-US" sz="2000" b="1" dirty="0">
                          <a:solidFill>
                            <a:schemeClr val="bg1"/>
                          </a:solidFill>
                          <a:effectLst/>
                        </a:rPr>
                        <a:t>a</a:t>
                      </a:r>
                      <a:r>
                        <a:rPr lang="en-US" sz="2000" b="1" spc="-10" dirty="0">
                          <a:solidFill>
                            <a:schemeClr val="bg1"/>
                          </a:solidFill>
                          <a:effectLst/>
                        </a:rPr>
                        <a:t>r</a:t>
                      </a:r>
                      <a:r>
                        <a:rPr lang="en-US" sz="2000" b="1" dirty="0">
                          <a:solidFill>
                            <a:schemeClr val="bg1"/>
                          </a:solidFill>
                          <a:effectLst/>
                        </a:rPr>
                        <a:t>e</a:t>
                      </a:r>
                      <a:r>
                        <a:rPr lang="en-US" sz="2000" b="1" spc="-25" dirty="0">
                          <a:solidFill>
                            <a:schemeClr val="bg1"/>
                          </a:solidFill>
                          <a:effectLst/>
                        </a:rPr>
                        <a:t> </a:t>
                      </a:r>
                      <a:endParaRPr lang="en-US" sz="2000" b="1" dirty="0">
                        <a:solidFill>
                          <a:schemeClr val="bg1"/>
                        </a:solidFill>
                        <a:effectLst/>
                        <a:latin typeface="Calibri"/>
                        <a:ea typeface="Calibri"/>
                        <a:cs typeface="Times New Roman"/>
                      </a:endParaRPr>
                    </a:p>
                  </a:txBody>
                  <a:tcPr marL="0" marR="0" marT="0" marB="0"/>
                </a:tc>
                <a:tc>
                  <a:txBody>
                    <a:bodyPr/>
                    <a:lstStyle/>
                    <a:p>
                      <a:pPr marL="344488" marR="798830" indent="0" algn="ctr" defTabSz="914400" rtl="0" eaLnBrk="1" latinLnBrk="0" hangingPunct="1">
                        <a:lnSpc>
                          <a:spcPct val="115000"/>
                        </a:lnSpc>
                        <a:spcBef>
                          <a:spcPts val="105"/>
                        </a:spcBef>
                        <a:spcAft>
                          <a:spcPts val="0"/>
                        </a:spcAft>
                        <a:tabLst/>
                      </a:pPr>
                      <a:r>
                        <a:rPr lang="en-US" sz="2000" b="1" kern="1200" spc="5" dirty="0">
                          <a:solidFill>
                            <a:schemeClr val="bg1"/>
                          </a:solidFill>
                          <a:effectLst/>
                          <a:latin typeface="+mn-lt"/>
                          <a:ea typeface="+mn-ea"/>
                          <a:cs typeface="+mn-cs"/>
                        </a:rPr>
                        <a:t> Medicare Advantage (MA) Plan (Part C)</a:t>
                      </a:r>
                    </a:p>
                  </a:txBody>
                  <a:tcPr marL="0" marR="0" marT="0" marB="0"/>
                </a:tc>
                <a:extLst>
                  <a:ext uri="{0D108BD9-81ED-4DB2-BD59-A6C34878D82A}">
                    <a16:rowId xmlns:a16="http://schemas.microsoft.com/office/drawing/2014/main" val="10000"/>
                  </a:ext>
                </a:extLst>
              </a:tr>
              <a:tr h="4510489">
                <a:tc>
                  <a:txBody>
                    <a:bodyPr/>
                    <a:lstStyle/>
                    <a:p>
                      <a:pPr marL="401638" marR="346075" indent="-285750" algn="l" defTabSz="914400" rtl="0" eaLnBrk="1" latinLnBrk="0" hangingPunct="1">
                        <a:lnSpc>
                          <a:spcPct val="100000"/>
                        </a:lnSpc>
                        <a:spcBef>
                          <a:spcPts val="600"/>
                        </a:spcBef>
                        <a:spcAft>
                          <a:spcPts val="0"/>
                        </a:spcAft>
                        <a:buSzPct val="100000"/>
                        <a:buFont typeface="Wingdings" panose="05000000000000000000" pitchFamily="2" charset="2"/>
                        <a:buChar char="§"/>
                      </a:pPr>
                      <a:r>
                        <a:rPr lang="en-US" sz="2000" b="0" strike="noStrike" kern="1200" spc="0" dirty="0">
                          <a:solidFill>
                            <a:schemeClr val="tx1"/>
                          </a:solidFill>
                          <a:effectLst/>
                          <a:latin typeface="+mn-lt"/>
                          <a:ea typeface="+mn-ea"/>
                          <a:cs typeface="+mn-cs"/>
                        </a:rPr>
                        <a:t>Covers</a:t>
                      </a:r>
                      <a:r>
                        <a:rPr lang="en-US" sz="2000" b="0" strike="noStrike" kern="1200" spc="0" baseline="0" dirty="0">
                          <a:solidFill>
                            <a:schemeClr val="tx1"/>
                          </a:solidFill>
                          <a:effectLst/>
                          <a:latin typeface="+mn-lt"/>
                          <a:ea typeface="+mn-ea"/>
                          <a:cs typeface="+mn-cs"/>
                        </a:rPr>
                        <a:t> Part A and Part B benefits</a:t>
                      </a:r>
                    </a:p>
                    <a:p>
                      <a:pPr marL="401638" marR="346075" indent="-285750" algn="l" defTabSz="914400" rtl="0" eaLnBrk="1" latinLnBrk="0" hangingPunct="1">
                        <a:lnSpc>
                          <a:spcPct val="100000"/>
                        </a:lnSpc>
                        <a:spcBef>
                          <a:spcPts val="600"/>
                        </a:spcBef>
                        <a:spcAft>
                          <a:spcPts val="0"/>
                        </a:spcAft>
                        <a:buSzPct val="100000"/>
                        <a:buFont typeface="Wingdings" panose="05000000000000000000" pitchFamily="2" charset="2"/>
                        <a:buChar char="§"/>
                      </a:pPr>
                      <a:r>
                        <a:rPr lang="en-US" sz="2000" b="0" kern="1200" spc="-20" dirty="0">
                          <a:solidFill>
                            <a:schemeClr val="tx1"/>
                          </a:solidFill>
                          <a:effectLst/>
                          <a:latin typeface="+mn-lt"/>
                          <a:ea typeface="+mn-ea"/>
                          <a:cs typeface="+mn-cs"/>
                        </a:rPr>
                        <a:t>Medicare provides this coverage directly</a:t>
                      </a:r>
                    </a:p>
                    <a:p>
                      <a:pPr marL="401638" marR="346075" indent="-285750" algn="l" defTabSz="914400" rtl="0" eaLnBrk="1" latinLnBrk="0" hangingPunct="1">
                        <a:lnSpc>
                          <a:spcPct val="100000"/>
                        </a:lnSpc>
                        <a:spcBef>
                          <a:spcPts val="600"/>
                        </a:spcBef>
                        <a:spcAft>
                          <a:spcPts val="0"/>
                        </a:spcAft>
                        <a:buSzPct val="100000"/>
                        <a:buFont typeface="Wingdings" panose="05000000000000000000" pitchFamily="2" charset="2"/>
                        <a:buChar char="§"/>
                      </a:pPr>
                      <a:r>
                        <a:rPr lang="en-US" sz="2000" b="0" kern="1200" spc="-20" dirty="0">
                          <a:solidFill>
                            <a:schemeClr val="tx1"/>
                          </a:solidFill>
                          <a:effectLst/>
                          <a:latin typeface="+mn-lt"/>
                          <a:ea typeface="+mn-ea"/>
                          <a:cs typeface="+mn-cs"/>
                        </a:rPr>
                        <a:t>You have your choice of doctors and hospitals that are enrolled in Medicare and accepting new Medicare patients</a:t>
                      </a:r>
                    </a:p>
                    <a:p>
                      <a:pPr marL="401638" marR="346075" indent="-285750" algn="l" defTabSz="914400" rtl="0" eaLnBrk="1" latinLnBrk="0" hangingPunct="1">
                        <a:lnSpc>
                          <a:spcPct val="100000"/>
                        </a:lnSpc>
                        <a:spcBef>
                          <a:spcPts val="600"/>
                        </a:spcBef>
                        <a:spcAft>
                          <a:spcPts val="0"/>
                        </a:spcAft>
                        <a:buFont typeface="Wingdings" panose="05000000000000000000" pitchFamily="2" charset="2"/>
                        <a:buChar char="§"/>
                      </a:pPr>
                      <a:r>
                        <a:rPr lang="en-US" sz="2000" b="0" kern="1200" spc="-20" dirty="0">
                          <a:solidFill>
                            <a:schemeClr val="tx1"/>
                          </a:solidFill>
                          <a:effectLst/>
                          <a:latin typeface="+mn-lt"/>
                          <a:ea typeface="+mn-ea"/>
                          <a:cs typeface="+mn-cs"/>
                        </a:rPr>
                        <a:t>Generally, you (or your supplemental coverage) pay deductibles and coinsurance</a:t>
                      </a:r>
                    </a:p>
                    <a:p>
                      <a:pPr marL="401638" marR="346075" indent="-285750" algn="l" defTabSz="914400" rtl="0" eaLnBrk="1" latinLnBrk="0" hangingPunct="1">
                        <a:lnSpc>
                          <a:spcPct val="100000"/>
                        </a:lnSpc>
                        <a:spcBef>
                          <a:spcPts val="600"/>
                        </a:spcBef>
                        <a:spcAft>
                          <a:spcPts val="0"/>
                        </a:spcAft>
                        <a:buFont typeface="Wingdings" panose="05000000000000000000" pitchFamily="2" charset="2"/>
                        <a:buChar char="§"/>
                      </a:pPr>
                      <a:r>
                        <a:rPr lang="en-US" sz="2000" b="0" kern="1200" spc="-20" dirty="0">
                          <a:solidFill>
                            <a:schemeClr val="tx1"/>
                          </a:solidFill>
                          <a:effectLst/>
                          <a:latin typeface="+mn-lt"/>
                          <a:ea typeface="+mn-ea"/>
                          <a:cs typeface="+mn-cs"/>
                        </a:rPr>
                        <a:t>You usually pay a monthly premium for Part B</a:t>
                      </a:r>
                    </a:p>
                  </a:txBody>
                  <a:tcPr marL="0" marR="0" marT="0" marB="0">
                    <a:solidFill>
                      <a:srgbClr val="D0D8E8"/>
                    </a:solidFill>
                  </a:tcPr>
                </a:tc>
                <a:tc>
                  <a:txBody>
                    <a:bodyPr/>
                    <a:lstStyle/>
                    <a:p>
                      <a:pPr marL="347663" marR="0" indent="-231775" algn="l" defTabSz="914400" rtl="0" eaLnBrk="1" latinLnBrk="0" hangingPunct="1">
                        <a:lnSpc>
                          <a:spcPct val="100000"/>
                        </a:lnSpc>
                        <a:spcBef>
                          <a:spcPts val="600"/>
                        </a:spcBef>
                        <a:spcAft>
                          <a:spcPts val="0"/>
                        </a:spcAft>
                        <a:buFont typeface="Wingdings" panose="05000000000000000000" pitchFamily="2" charset="2"/>
                        <a:buChar char="§"/>
                      </a:pPr>
                      <a:r>
                        <a:rPr lang="en-US" sz="2000" b="0" kern="1200" spc="-20" dirty="0">
                          <a:solidFill>
                            <a:schemeClr val="tx1"/>
                          </a:solidFill>
                          <a:effectLst/>
                          <a:latin typeface="+mn-lt"/>
                          <a:ea typeface="+mn-ea"/>
                          <a:cs typeface="+mn-cs"/>
                        </a:rPr>
                        <a:t>Covers</a:t>
                      </a:r>
                      <a:r>
                        <a:rPr lang="en-US" sz="2000" b="0" kern="1200" spc="-20" baseline="0" dirty="0">
                          <a:solidFill>
                            <a:schemeClr val="tx1"/>
                          </a:solidFill>
                          <a:effectLst/>
                          <a:latin typeface="+mn-lt"/>
                          <a:ea typeface="+mn-ea"/>
                          <a:cs typeface="+mn-cs"/>
                        </a:rPr>
                        <a:t> Part A and Part B benefits and may cover additional benefits (like vision or dental)</a:t>
                      </a:r>
                      <a:r>
                        <a:rPr lang="en-US" sz="2000" b="1" kern="1200" spc="-20" dirty="0">
                          <a:solidFill>
                            <a:schemeClr val="tx1"/>
                          </a:solidFill>
                          <a:effectLst/>
                          <a:latin typeface="+mn-lt"/>
                          <a:ea typeface="+mn-ea"/>
                          <a:cs typeface="+mn-cs"/>
                        </a:rPr>
                        <a:t> </a:t>
                      </a:r>
                    </a:p>
                    <a:p>
                      <a:pPr marL="342900" marR="99695" indent="-227013" algn="l" defTabSz="914400" rtl="0" eaLnBrk="1" latinLnBrk="0" hangingPunct="1">
                        <a:lnSpc>
                          <a:spcPct val="100000"/>
                        </a:lnSpc>
                        <a:spcBef>
                          <a:spcPts val="600"/>
                        </a:spcBef>
                        <a:spcAft>
                          <a:spcPts val="0"/>
                        </a:spcAft>
                        <a:buSzPct val="100000"/>
                        <a:buFont typeface="Wingdings" panose="05000000000000000000" pitchFamily="2" charset="2"/>
                        <a:buChar char="§"/>
                      </a:pPr>
                      <a:r>
                        <a:rPr lang="en-US" sz="2000" b="0" kern="1200" spc="-20" dirty="0">
                          <a:solidFill>
                            <a:schemeClr val="tx1"/>
                          </a:solidFill>
                          <a:effectLst/>
                          <a:latin typeface="+mn-lt"/>
                          <a:ea typeface="+mn-ea"/>
                          <a:cs typeface="+mn-cs"/>
                        </a:rPr>
                        <a:t>Coverage provided by private insurance companies approved by Medicare</a:t>
                      </a:r>
                    </a:p>
                    <a:p>
                      <a:pPr marL="342900" marR="99695" indent="-227013" algn="l" defTabSz="914400" rtl="0" eaLnBrk="1" latinLnBrk="0" hangingPunct="1">
                        <a:lnSpc>
                          <a:spcPct val="100000"/>
                        </a:lnSpc>
                        <a:spcBef>
                          <a:spcPts val="600"/>
                        </a:spcBef>
                        <a:spcAft>
                          <a:spcPts val="0"/>
                        </a:spcAft>
                        <a:buSzPct val="100000"/>
                        <a:buFont typeface="Wingdings" panose="05000000000000000000" pitchFamily="2" charset="2"/>
                        <a:buChar char="§"/>
                      </a:pPr>
                      <a:r>
                        <a:rPr lang="en-US" sz="2000" b="0" kern="1200" spc="-20" dirty="0">
                          <a:solidFill>
                            <a:schemeClr val="tx1"/>
                          </a:solidFill>
                          <a:effectLst/>
                          <a:latin typeface="+mn-lt"/>
                          <a:ea typeface="+mn-ea"/>
                          <a:cs typeface="+mn-cs"/>
                        </a:rPr>
                        <a:t>In most plans, you need to use plan doctors, hospitals, or other providers or you pay more or all of the costs</a:t>
                      </a:r>
                    </a:p>
                    <a:p>
                      <a:pPr marL="342900" marR="99695" indent="-227013" algn="l" defTabSz="914400" rtl="0" eaLnBrk="1" latinLnBrk="0" hangingPunct="1">
                        <a:lnSpc>
                          <a:spcPct val="100000"/>
                        </a:lnSpc>
                        <a:spcBef>
                          <a:spcPts val="600"/>
                        </a:spcBef>
                        <a:spcAft>
                          <a:spcPts val="0"/>
                        </a:spcAft>
                        <a:buSzPct val="100000"/>
                        <a:buFont typeface="Wingdings" panose="05000000000000000000" pitchFamily="2" charset="2"/>
                        <a:buChar char="§"/>
                      </a:pPr>
                      <a:r>
                        <a:rPr lang="en-US" sz="2000" b="0" kern="1200" spc="-20" dirty="0">
                          <a:solidFill>
                            <a:schemeClr val="tx1"/>
                          </a:solidFill>
                          <a:effectLst/>
                          <a:latin typeface="+mn-lt"/>
                          <a:ea typeface="+mn-ea"/>
                          <a:cs typeface="+mn-cs"/>
                        </a:rPr>
                        <a:t>You may pay a monthly premium (in addition to your Part B premium) and a copayment or coinsurance for covered services</a:t>
                      </a:r>
                    </a:p>
                  </a:txBody>
                  <a:tcPr marL="0" marR="0" marT="0" marB="0">
                    <a:solidFill>
                      <a:srgbClr val="D0D8E8"/>
                    </a:solidFill>
                  </a:tcPr>
                </a:tc>
                <a:extLst>
                  <a:ext uri="{0D108BD9-81ED-4DB2-BD59-A6C34878D82A}">
                    <a16:rowId xmlns:a16="http://schemas.microsoft.com/office/drawing/2014/main" val="10001"/>
                  </a:ext>
                </a:extLst>
              </a:tr>
            </a:tbl>
          </a:graphicData>
        </a:graphic>
      </p:graphicFrame>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35</a:t>
            </a:fld>
            <a:endParaRPr lang="en-US" dirty="0"/>
          </a:p>
        </p:txBody>
      </p:sp>
    </p:spTree>
    <p:extLst>
      <p:ext uri="{BB962C8B-B14F-4D97-AF65-F5344CB8AC3E}">
        <p14:creationId xmlns:p14="http://schemas.microsoft.com/office/powerpoint/2010/main" val="9870213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dirty="0"/>
            </a:br>
            <a:br>
              <a:rPr lang="en-US" dirty="0"/>
            </a:br>
            <a:r>
              <a:rPr lang="en-US" sz="3600" dirty="0"/>
              <a:t>How Are Medigap Policies and Medicare Advantage (MA) Plans Different?</a:t>
            </a:r>
            <a:br>
              <a:rPr lang="en-US" sz="3600" dirty="0"/>
            </a:br>
            <a:br>
              <a:rPr lang="en-US" dirty="0"/>
            </a:br>
            <a:r>
              <a:rPr lang="en-US" dirty="0"/>
              <a:t> </a:t>
            </a:r>
          </a:p>
        </p:txBody>
      </p:sp>
      <p:graphicFrame>
        <p:nvGraphicFramePr>
          <p:cNvPr id="6" name="Content Placeholder 5" descr="This chart description is included in the speaker notes" title="Medicare Supplement Insurance (Medigap) Policies compared to Medicare Advantage (MA) Plans (Part C)"/>
          <p:cNvGraphicFramePr>
            <a:graphicFrameLocks noGrp="1"/>
          </p:cNvGraphicFramePr>
          <p:nvPr>
            <p:ph idx="1"/>
            <p:extLst>
              <p:ext uri="{D42A27DB-BD31-4B8C-83A1-F6EECF244321}">
                <p14:modId xmlns:p14="http://schemas.microsoft.com/office/powerpoint/2010/main" val="2739342844"/>
              </p:ext>
            </p:extLst>
          </p:nvPr>
        </p:nvGraphicFramePr>
        <p:xfrm>
          <a:off x="2" y="949030"/>
          <a:ext cx="9143999" cy="5378813"/>
        </p:xfrm>
        <a:graphic>
          <a:graphicData uri="http://schemas.openxmlformats.org/drawingml/2006/table">
            <a:tbl>
              <a:tblPr firstRow="1" firstCol="1" lastRow="1" lastCol="1" bandRow="1" bandCol="1">
                <a:tableStyleId>{5C22544A-7EE6-4342-B048-85BDC9FD1C3A}</a:tableStyleId>
              </a:tblPr>
              <a:tblGrid>
                <a:gridCol w="1686908">
                  <a:extLst>
                    <a:ext uri="{9D8B030D-6E8A-4147-A177-3AD203B41FA5}">
                      <a16:colId xmlns:a16="http://schemas.microsoft.com/office/drawing/2014/main" val="20000"/>
                    </a:ext>
                  </a:extLst>
                </a:gridCol>
                <a:gridCol w="3279228">
                  <a:extLst>
                    <a:ext uri="{9D8B030D-6E8A-4147-A177-3AD203B41FA5}">
                      <a16:colId xmlns:a16="http://schemas.microsoft.com/office/drawing/2014/main" val="20001"/>
                    </a:ext>
                  </a:extLst>
                </a:gridCol>
                <a:gridCol w="4177863">
                  <a:extLst>
                    <a:ext uri="{9D8B030D-6E8A-4147-A177-3AD203B41FA5}">
                      <a16:colId xmlns:a16="http://schemas.microsoft.com/office/drawing/2014/main" val="20002"/>
                    </a:ext>
                  </a:extLst>
                </a:gridCol>
              </a:tblGrid>
              <a:tr h="580225">
                <a:tc>
                  <a:txBody>
                    <a:bodyPr/>
                    <a:lstStyle/>
                    <a:p>
                      <a:pPr marL="0" marR="0" indent="0">
                        <a:lnSpc>
                          <a:spcPct val="100000"/>
                        </a:lnSpc>
                        <a:spcBef>
                          <a:spcPts val="600"/>
                        </a:spcBef>
                        <a:spcAft>
                          <a:spcPts val="0"/>
                        </a:spcAft>
                        <a:buFont typeface="Wingdings" panose="05000000000000000000" pitchFamily="2" charset="2"/>
                        <a:buNone/>
                      </a:pPr>
                      <a:endParaRPr lang="en-US" sz="2000" b="0" dirty="0">
                        <a:solidFill>
                          <a:schemeClr val="tx1"/>
                        </a:solidFill>
                        <a:effectLst/>
                        <a:latin typeface="Calibri"/>
                        <a:ea typeface="Calibri"/>
                        <a:cs typeface="Times New Roman"/>
                      </a:endParaRPr>
                    </a:p>
                  </a:txBody>
                  <a:tcPr marL="0" marR="0" marT="0" marB="0">
                    <a:solidFill>
                      <a:srgbClr val="4F81BD"/>
                    </a:solidFill>
                  </a:tcPr>
                </a:tc>
                <a:tc>
                  <a:txBody>
                    <a:bodyPr/>
                    <a:lstStyle/>
                    <a:p>
                      <a:pPr marL="44450" marR="0" algn="ctr">
                        <a:lnSpc>
                          <a:spcPct val="100000"/>
                        </a:lnSpc>
                        <a:spcBef>
                          <a:spcPts val="600"/>
                        </a:spcBef>
                        <a:spcAft>
                          <a:spcPts val="0"/>
                        </a:spcAft>
                      </a:pPr>
                      <a:r>
                        <a:rPr lang="en-US" sz="2100" b="1" kern="1200" dirty="0">
                          <a:solidFill>
                            <a:schemeClr val="lt1"/>
                          </a:solidFill>
                          <a:effectLst/>
                          <a:latin typeface="+mn-lt"/>
                          <a:ea typeface="+mn-ea"/>
                          <a:cs typeface="+mn-cs"/>
                        </a:rPr>
                        <a:t>Medicare Supplement Insurance (Medigap) Policies</a:t>
                      </a:r>
                    </a:p>
                  </a:txBody>
                  <a:tcPr marL="0" marR="0" marT="0" marB="0">
                    <a:solidFill>
                      <a:srgbClr val="4F81BD"/>
                    </a:solidFill>
                  </a:tcPr>
                </a:tc>
                <a:tc>
                  <a:txBody>
                    <a:bodyPr/>
                    <a:lstStyle/>
                    <a:p>
                      <a:pPr marL="44450" marR="0" algn="ctr" defTabSz="914400" rtl="0" eaLnBrk="1" latinLnBrk="0" hangingPunct="1">
                        <a:lnSpc>
                          <a:spcPct val="100000"/>
                        </a:lnSpc>
                        <a:spcBef>
                          <a:spcPts val="600"/>
                        </a:spcBef>
                        <a:spcAft>
                          <a:spcPts val="0"/>
                        </a:spcAft>
                      </a:pPr>
                      <a:r>
                        <a:rPr lang="en-US" sz="2100" b="1" kern="1200" dirty="0">
                          <a:solidFill>
                            <a:schemeClr val="lt1"/>
                          </a:solidFill>
                          <a:effectLst/>
                          <a:latin typeface="+mn-lt"/>
                          <a:ea typeface="+mn-ea"/>
                          <a:cs typeface="+mn-cs"/>
                        </a:rPr>
                        <a:t>Medicare Advantage (MA) Plans</a:t>
                      </a:r>
                    </a:p>
                  </a:txBody>
                  <a:tcPr marL="0" marR="0" marT="0" marB="0">
                    <a:solidFill>
                      <a:srgbClr val="4F81BD"/>
                    </a:solidFill>
                  </a:tcPr>
                </a:tc>
                <a:extLst>
                  <a:ext uri="{0D108BD9-81ED-4DB2-BD59-A6C34878D82A}">
                    <a16:rowId xmlns:a16="http://schemas.microsoft.com/office/drawing/2014/main" val="10000"/>
                  </a:ext>
                </a:extLst>
              </a:tr>
              <a:tr h="431461">
                <a:tc>
                  <a:txBody>
                    <a:bodyPr/>
                    <a:lstStyle/>
                    <a:p>
                      <a:pPr marL="114300" marR="0" indent="0">
                        <a:lnSpc>
                          <a:spcPct val="100000"/>
                        </a:lnSpc>
                        <a:spcBef>
                          <a:spcPts val="600"/>
                        </a:spcBef>
                        <a:spcAft>
                          <a:spcPts val="0"/>
                        </a:spcAft>
                        <a:buFont typeface="Wingdings" panose="05000000000000000000" pitchFamily="2" charset="2"/>
                        <a:buNone/>
                      </a:pPr>
                      <a:r>
                        <a:rPr lang="en-US" sz="2000" b="1" kern="1200" dirty="0">
                          <a:solidFill>
                            <a:schemeClr val="tx1"/>
                          </a:solidFill>
                          <a:effectLst/>
                          <a:latin typeface="+mn-lt"/>
                          <a:ea typeface="+mn-ea"/>
                          <a:cs typeface="+mn-cs"/>
                        </a:rPr>
                        <a:t>Offered by</a:t>
                      </a:r>
                      <a:endParaRPr lang="en-US" sz="20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44450" marR="0">
                        <a:lnSpc>
                          <a:spcPct val="100000"/>
                        </a:lnSpc>
                        <a:spcBef>
                          <a:spcPts val="600"/>
                        </a:spcBef>
                        <a:spcAft>
                          <a:spcPts val="0"/>
                        </a:spcAft>
                      </a:pPr>
                      <a:r>
                        <a:rPr lang="en-US" sz="2100" kern="1200" dirty="0">
                          <a:solidFill>
                            <a:schemeClr val="dk1"/>
                          </a:solidFill>
                          <a:effectLst/>
                          <a:latin typeface="+mn-lt"/>
                          <a:ea typeface="+mn-ea"/>
                          <a:cs typeface="+mn-cs"/>
                        </a:rPr>
                        <a:t>Private companies</a:t>
                      </a:r>
                      <a:endParaRPr lang="en-US" sz="21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44450" marR="0" algn="l" defTabSz="914400" rtl="0" eaLnBrk="1" latinLnBrk="0" hangingPunct="1">
                        <a:lnSpc>
                          <a:spcPct val="100000"/>
                        </a:lnSpc>
                        <a:spcBef>
                          <a:spcPts val="600"/>
                        </a:spcBef>
                        <a:spcAft>
                          <a:spcPts val="0"/>
                        </a:spcAft>
                      </a:pPr>
                      <a:r>
                        <a:rPr lang="en-US" sz="2100" b="0" kern="1200" dirty="0">
                          <a:solidFill>
                            <a:schemeClr val="dk1"/>
                          </a:solidFill>
                          <a:effectLst/>
                          <a:latin typeface="+mn-lt"/>
                          <a:ea typeface="+mn-ea"/>
                          <a:cs typeface="+mn-cs"/>
                        </a:rPr>
                        <a:t>Private companies</a:t>
                      </a:r>
                    </a:p>
                  </a:txBody>
                  <a:tcPr marL="0" marR="0" marT="0" marB="0">
                    <a:solidFill>
                      <a:srgbClr val="D0D8E8"/>
                    </a:solidFill>
                  </a:tcPr>
                </a:tc>
                <a:extLst>
                  <a:ext uri="{0D108BD9-81ED-4DB2-BD59-A6C34878D82A}">
                    <a16:rowId xmlns:a16="http://schemas.microsoft.com/office/drawing/2014/main" val="10001"/>
                  </a:ext>
                </a:extLst>
              </a:tr>
              <a:tr h="596238">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n-US" sz="2000" b="1" kern="1200" dirty="0">
                          <a:solidFill>
                            <a:schemeClr val="tx1"/>
                          </a:solidFill>
                          <a:effectLst/>
                          <a:latin typeface="+mn-lt"/>
                          <a:ea typeface="+mn-ea"/>
                          <a:cs typeface="+mn-cs"/>
                        </a:rPr>
                        <a:t>Government Oversight </a:t>
                      </a:r>
                    </a:p>
                  </a:txBody>
                  <a:tcPr marL="0" marR="0" marT="0" marB="0">
                    <a:solidFill>
                      <a:srgbClr val="E9EDF4"/>
                    </a:solidFill>
                  </a:tcPr>
                </a:tc>
                <a:tc>
                  <a:txBody>
                    <a:bodyPr/>
                    <a:lstStyle/>
                    <a:p>
                      <a:pPr marL="44450" marR="0" indent="0" algn="l" defTabSz="914400" rtl="0" eaLnBrk="1" fontAlgn="auto" latinLnBrk="0" hangingPunct="1">
                        <a:lnSpc>
                          <a:spcPct val="100000"/>
                        </a:lnSpc>
                        <a:spcBef>
                          <a:spcPts val="600"/>
                        </a:spcBef>
                        <a:spcAft>
                          <a:spcPts val="0"/>
                        </a:spcAft>
                        <a:buClrTx/>
                        <a:buSzTx/>
                        <a:buFontTx/>
                        <a:buNone/>
                        <a:tabLst/>
                        <a:defRPr/>
                      </a:pPr>
                      <a:r>
                        <a:rPr lang="en-US" sz="2100" b="0" i="0" u="none" strike="noStrike" kern="1200" baseline="0" dirty="0">
                          <a:solidFill>
                            <a:schemeClr val="dk1"/>
                          </a:solidFill>
                          <a:latin typeface="+mn-lt"/>
                          <a:ea typeface="+mn-ea"/>
                          <a:cs typeface="+mn-cs"/>
                        </a:rPr>
                        <a:t>State, but must also follow federal laws</a:t>
                      </a:r>
                      <a:endParaRPr lang="en-US" sz="2100" b="0" kern="1200" spc="-15" dirty="0">
                        <a:solidFill>
                          <a:schemeClr val="tx1"/>
                        </a:solidFill>
                        <a:effectLst/>
                        <a:latin typeface="+mn-lt"/>
                        <a:ea typeface="+mn-ea"/>
                        <a:cs typeface="+mn-cs"/>
                      </a:endParaRPr>
                    </a:p>
                  </a:txBody>
                  <a:tcPr marL="0" marR="0" marT="0" marB="0">
                    <a:solidFill>
                      <a:srgbClr val="E9EDF4"/>
                    </a:solidFill>
                  </a:tcPr>
                </a:tc>
                <a:tc>
                  <a:txBody>
                    <a:bodyPr/>
                    <a:lstStyle/>
                    <a:p>
                      <a:pPr marL="44450" marR="0" indent="0" algn="l" defTabSz="914400" rtl="0" eaLnBrk="1" fontAlgn="auto" latinLnBrk="0" hangingPunct="1">
                        <a:lnSpc>
                          <a:spcPct val="100000"/>
                        </a:lnSpc>
                        <a:spcBef>
                          <a:spcPts val="600"/>
                        </a:spcBef>
                        <a:spcAft>
                          <a:spcPts val="0"/>
                        </a:spcAft>
                        <a:buClrTx/>
                        <a:buSzTx/>
                        <a:buFontTx/>
                        <a:buNone/>
                        <a:tabLst/>
                        <a:defRPr/>
                      </a:pPr>
                      <a:r>
                        <a:rPr lang="en-US" sz="2100" b="0" kern="1200" dirty="0">
                          <a:solidFill>
                            <a:schemeClr val="dk1"/>
                          </a:solidFill>
                          <a:effectLst/>
                          <a:latin typeface="+mn-lt"/>
                          <a:ea typeface="+mn-ea"/>
                          <a:cs typeface="+mn-cs"/>
                        </a:rPr>
                        <a:t>Federal (</a:t>
                      </a:r>
                      <a:r>
                        <a:rPr lang="en-US" sz="2100" b="0" kern="1200" dirty="0">
                          <a:solidFill>
                            <a:schemeClr val="tx1"/>
                          </a:solidFill>
                          <a:effectLst/>
                          <a:latin typeface="+mn-lt"/>
                          <a:ea typeface="Calibri"/>
                          <a:cs typeface="Times New Roman"/>
                        </a:rPr>
                        <a:t>plans must be approved by Medicare)</a:t>
                      </a:r>
                      <a:endParaRPr lang="en-US" sz="2100" b="0" kern="1200" dirty="0">
                        <a:solidFill>
                          <a:schemeClr val="dk1"/>
                        </a:solidFill>
                        <a:effectLst/>
                        <a:latin typeface="+mn-lt"/>
                        <a:ea typeface="+mn-ea"/>
                        <a:cs typeface="+mn-cs"/>
                      </a:endParaRPr>
                    </a:p>
                  </a:txBody>
                  <a:tcPr marL="0" marR="0" marT="0" marB="0">
                    <a:solidFill>
                      <a:srgbClr val="E9EDF4"/>
                    </a:solidFill>
                  </a:tcPr>
                </a:tc>
                <a:extLst>
                  <a:ext uri="{0D108BD9-81ED-4DB2-BD59-A6C34878D82A}">
                    <a16:rowId xmlns:a16="http://schemas.microsoft.com/office/drawing/2014/main" val="10002"/>
                  </a:ext>
                </a:extLst>
              </a:tr>
              <a:tr h="390816">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n-US" sz="2000" b="1" kern="1200" dirty="0">
                          <a:solidFill>
                            <a:schemeClr val="tx1"/>
                          </a:solidFill>
                          <a:effectLst/>
                          <a:latin typeface="+mn-lt"/>
                          <a:ea typeface="+mn-ea"/>
                          <a:cs typeface="+mn-cs"/>
                        </a:rPr>
                        <a:t>Works with</a:t>
                      </a:r>
                    </a:p>
                  </a:txBody>
                  <a:tcPr marL="0" marR="0" marT="0" marB="0">
                    <a:solidFill>
                      <a:srgbClr val="D0D8E8"/>
                    </a:solidFill>
                  </a:tcPr>
                </a:tc>
                <a:tc>
                  <a:txBody>
                    <a:bodyPr/>
                    <a:lstStyle/>
                    <a:p>
                      <a:pPr marL="44450" marR="0">
                        <a:lnSpc>
                          <a:spcPct val="100000"/>
                        </a:lnSpc>
                        <a:spcBef>
                          <a:spcPts val="600"/>
                        </a:spcBef>
                        <a:spcAft>
                          <a:spcPts val="0"/>
                        </a:spcAft>
                      </a:pPr>
                      <a:r>
                        <a:rPr lang="en-US" sz="2100" kern="1200" dirty="0">
                          <a:solidFill>
                            <a:schemeClr val="dk1"/>
                          </a:solidFill>
                          <a:effectLst/>
                          <a:latin typeface="+mn-lt"/>
                          <a:ea typeface="+mn-ea"/>
                          <a:cs typeface="+mn-cs"/>
                        </a:rPr>
                        <a:t>Original Medicare</a:t>
                      </a:r>
                    </a:p>
                  </a:txBody>
                  <a:tcPr marL="0" marR="0" marT="0" marB="0">
                    <a:solidFill>
                      <a:srgbClr val="D0D8E8"/>
                    </a:solidFill>
                  </a:tcPr>
                </a:tc>
                <a:tc>
                  <a:txBody>
                    <a:bodyPr/>
                    <a:lstStyle/>
                    <a:p>
                      <a:pPr marL="44450" marR="0">
                        <a:lnSpc>
                          <a:spcPct val="100000"/>
                        </a:lnSpc>
                        <a:spcBef>
                          <a:spcPts val="600"/>
                        </a:spcBef>
                        <a:spcAft>
                          <a:spcPts val="0"/>
                        </a:spcAft>
                      </a:pPr>
                      <a:r>
                        <a:rPr lang="en-US" sz="2100" b="0" kern="1200" dirty="0">
                          <a:solidFill>
                            <a:schemeClr val="tx1"/>
                          </a:solidFill>
                          <a:effectLst/>
                          <a:latin typeface="+mn-lt"/>
                          <a:ea typeface="+mn-ea"/>
                          <a:cs typeface="+mn-cs"/>
                        </a:rPr>
                        <a:t>N/A</a:t>
                      </a:r>
                    </a:p>
                  </a:txBody>
                  <a:tcPr marL="0" marR="0" marT="0" marB="0">
                    <a:solidFill>
                      <a:srgbClr val="D0D8E8"/>
                    </a:solidFill>
                  </a:tcPr>
                </a:tc>
                <a:extLst>
                  <a:ext uri="{0D108BD9-81ED-4DB2-BD59-A6C34878D82A}">
                    <a16:rowId xmlns:a16="http://schemas.microsoft.com/office/drawing/2014/main" val="10003"/>
                  </a:ext>
                </a:extLst>
              </a:tr>
              <a:tr h="1804081">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n-US" sz="2000" b="1" kern="1200" dirty="0">
                          <a:solidFill>
                            <a:schemeClr val="tx1"/>
                          </a:solidFill>
                          <a:effectLst/>
                          <a:latin typeface="+mn-lt"/>
                          <a:ea typeface="+mn-ea"/>
                          <a:cs typeface="+mn-cs"/>
                        </a:rPr>
                        <a:t>Covers</a:t>
                      </a:r>
                    </a:p>
                  </a:txBody>
                  <a:tcPr marL="0" marR="0" marT="0" marB="0">
                    <a:solidFill>
                      <a:srgbClr val="E9EDF4"/>
                    </a:solidFill>
                  </a:tcPr>
                </a:tc>
                <a:tc>
                  <a:txBody>
                    <a:bodyPr/>
                    <a:lstStyle/>
                    <a:p>
                      <a:pPr marL="44450" marR="0">
                        <a:lnSpc>
                          <a:spcPct val="100000"/>
                        </a:lnSpc>
                        <a:spcBef>
                          <a:spcPts val="600"/>
                        </a:spcBef>
                        <a:spcAft>
                          <a:spcPts val="0"/>
                        </a:spcAft>
                      </a:pPr>
                      <a:r>
                        <a:rPr lang="en-US" sz="2100" kern="1200" dirty="0">
                          <a:solidFill>
                            <a:schemeClr val="dk1"/>
                          </a:solidFill>
                          <a:effectLst/>
                          <a:latin typeface="+mn-lt"/>
                          <a:ea typeface="+mn-ea"/>
                          <a:cs typeface="+mn-cs"/>
                        </a:rPr>
                        <a:t>Gaps in Original Medicare coverage, like deductibles, coinsurance, and copayments</a:t>
                      </a:r>
                      <a:r>
                        <a:rPr lang="en-US" sz="2100" kern="1200" baseline="0" dirty="0">
                          <a:solidFill>
                            <a:schemeClr val="dk1"/>
                          </a:solidFill>
                          <a:effectLst/>
                          <a:latin typeface="+mn-lt"/>
                          <a:ea typeface="+mn-ea"/>
                          <a:cs typeface="+mn-cs"/>
                        </a:rPr>
                        <a:t> for Medicare-covered services</a:t>
                      </a:r>
                      <a:endParaRPr lang="en-US" sz="2100" kern="1200" dirty="0">
                        <a:solidFill>
                          <a:schemeClr val="dk1"/>
                        </a:solidFill>
                        <a:effectLst/>
                        <a:latin typeface="+mn-lt"/>
                        <a:ea typeface="+mn-ea"/>
                        <a:cs typeface="+mn-cs"/>
                      </a:endParaRPr>
                    </a:p>
                  </a:txBody>
                  <a:tcPr marL="0" marR="0" marT="0" marB="0">
                    <a:solidFill>
                      <a:srgbClr val="E9EDF4"/>
                    </a:solidFill>
                  </a:tcPr>
                </a:tc>
                <a:tc>
                  <a:txBody>
                    <a:bodyPr/>
                    <a:lstStyle/>
                    <a:p>
                      <a:pPr marL="44450" marR="0" defTabSz="685800">
                        <a:lnSpc>
                          <a:spcPct val="100000"/>
                        </a:lnSpc>
                        <a:spcBef>
                          <a:spcPts val="600"/>
                        </a:spcBef>
                        <a:spcAft>
                          <a:spcPts val="0"/>
                        </a:spcAft>
                      </a:pPr>
                      <a:r>
                        <a:rPr lang="en-US" sz="2100" b="0" kern="1200" dirty="0">
                          <a:solidFill>
                            <a:schemeClr val="tx1"/>
                          </a:solidFill>
                          <a:effectLst/>
                          <a:latin typeface="+mn-lt"/>
                          <a:ea typeface="+mn-ea"/>
                          <a:cs typeface="+mn-cs"/>
                        </a:rPr>
                        <a:t>All Part A- and Part B-covered services and supplies. May also cover things not covered by Original Medicare, like vision and dental coverage. Most MA Plans include Medicare prescription drug coverage.</a:t>
                      </a:r>
                      <a:endParaRPr lang="en-US" sz="2100" b="0" kern="1200" spc="-15" dirty="0">
                        <a:solidFill>
                          <a:schemeClr val="tx1"/>
                        </a:solidFill>
                        <a:effectLst/>
                        <a:latin typeface="+mn-lt"/>
                        <a:ea typeface="+mn-ea"/>
                        <a:cs typeface="+mn-cs"/>
                      </a:endParaRPr>
                    </a:p>
                  </a:txBody>
                  <a:tcPr marL="0" marR="0" marT="0" marB="0">
                    <a:solidFill>
                      <a:srgbClr val="E9EDF4"/>
                    </a:solidFill>
                  </a:tcPr>
                </a:tc>
                <a:extLst>
                  <a:ext uri="{0D108BD9-81ED-4DB2-BD59-A6C34878D82A}">
                    <a16:rowId xmlns:a16="http://schemas.microsoft.com/office/drawing/2014/main" val="10004"/>
                  </a:ext>
                </a:extLst>
              </a:tr>
              <a:tr h="396016">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n-US" sz="2000" b="1" kern="1200" dirty="0">
                          <a:solidFill>
                            <a:schemeClr val="tx1"/>
                          </a:solidFill>
                          <a:effectLst/>
                          <a:latin typeface="+mn-lt"/>
                          <a:ea typeface="+mn-ea"/>
                          <a:cs typeface="+mn-cs"/>
                        </a:rPr>
                        <a:t>You must have</a:t>
                      </a:r>
                    </a:p>
                  </a:txBody>
                  <a:tcPr marL="0" marR="0" marT="0" marB="0">
                    <a:solidFill>
                      <a:srgbClr val="D0D8E8"/>
                    </a:solidFill>
                  </a:tcPr>
                </a:tc>
                <a:tc>
                  <a:txBody>
                    <a:bodyPr/>
                    <a:lstStyle/>
                    <a:p>
                      <a:pPr marL="44450" marR="0">
                        <a:lnSpc>
                          <a:spcPct val="100000"/>
                        </a:lnSpc>
                        <a:spcBef>
                          <a:spcPts val="600"/>
                        </a:spcBef>
                        <a:spcAft>
                          <a:spcPts val="0"/>
                        </a:spcAft>
                      </a:pPr>
                      <a:r>
                        <a:rPr lang="en-US" sz="2100" kern="1200" dirty="0">
                          <a:solidFill>
                            <a:schemeClr val="dk1"/>
                          </a:solidFill>
                          <a:effectLst/>
                          <a:latin typeface="+mn-lt"/>
                          <a:ea typeface="+mn-ea"/>
                          <a:cs typeface="+mn-cs"/>
                        </a:rPr>
                        <a:t>Part A and Part B</a:t>
                      </a:r>
                      <a:endParaRPr lang="en-US" sz="2100" b="0" kern="1200" spc="-15" dirty="0">
                        <a:solidFill>
                          <a:schemeClr val="tx1"/>
                        </a:solidFill>
                        <a:effectLst/>
                        <a:latin typeface="+mn-lt"/>
                        <a:ea typeface="+mn-ea"/>
                        <a:cs typeface="+mn-cs"/>
                      </a:endParaRPr>
                    </a:p>
                  </a:txBody>
                  <a:tcPr marL="0" marR="0" marT="0" marB="0">
                    <a:solidFill>
                      <a:srgbClr val="D0D8E8"/>
                    </a:solidFill>
                  </a:tcPr>
                </a:tc>
                <a:tc>
                  <a:txBody>
                    <a:bodyPr/>
                    <a:lstStyle/>
                    <a:p>
                      <a:pPr marL="44450" marR="0" algn="l" defTabSz="914400" rtl="0" eaLnBrk="1" latinLnBrk="0" hangingPunct="1">
                        <a:lnSpc>
                          <a:spcPct val="100000"/>
                        </a:lnSpc>
                        <a:spcBef>
                          <a:spcPts val="600"/>
                        </a:spcBef>
                        <a:spcAft>
                          <a:spcPts val="0"/>
                        </a:spcAft>
                      </a:pPr>
                      <a:r>
                        <a:rPr lang="en-US" sz="2100" b="0" kern="1200" dirty="0">
                          <a:solidFill>
                            <a:schemeClr val="dk1"/>
                          </a:solidFill>
                          <a:effectLst/>
                          <a:latin typeface="+mn-lt"/>
                          <a:ea typeface="+mn-ea"/>
                          <a:cs typeface="+mn-cs"/>
                        </a:rPr>
                        <a:t>Part A and Part B</a:t>
                      </a:r>
                    </a:p>
                  </a:txBody>
                  <a:tcPr marL="0" marR="0" marT="0" marB="0">
                    <a:solidFill>
                      <a:srgbClr val="D0D8E8"/>
                    </a:solidFill>
                  </a:tcPr>
                </a:tc>
                <a:extLst>
                  <a:ext uri="{0D108BD9-81ED-4DB2-BD59-A6C34878D82A}">
                    <a16:rowId xmlns:a16="http://schemas.microsoft.com/office/drawing/2014/main" val="10005"/>
                  </a:ext>
                </a:extLst>
              </a:tr>
              <a:tr h="894355">
                <a:tc>
                  <a:txBody>
                    <a:bodyPr/>
                    <a:lstStyle/>
                    <a:p>
                      <a:pPr marL="114300" marR="0" indent="0" algn="l" defTabSz="914400" rtl="0" eaLnBrk="1" latinLnBrk="0" hangingPunct="1">
                        <a:lnSpc>
                          <a:spcPct val="100000"/>
                        </a:lnSpc>
                        <a:spcBef>
                          <a:spcPts val="600"/>
                        </a:spcBef>
                        <a:spcAft>
                          <a:spcPts val="0"/>
                        </a:spcAft>
                        <a:buFont typeface="Wingdings" panose="05000000000000000000" pitchFamily="2" charset="2"/>
                        <a:buNone/>
                      </a:pPr>
                      <a:r>
                        <a:rPr lang="en-US" sz="2000" b="1" kern="1200" dirty="0">
                          <a:solidFill>
                            <a:schemeClr val="tx1"/>
                          </a:solidFill>
                          <a:effectLst/>
                          <a:latin typeface="+mn-lt"/>
                          <a:ea typeface="+mn-ea"/>
                          <a:cs typeface="+mn-cs"/>
                        </a:rPr>
                        <a:t>Do you pay a premium?</a:t>
                      </a:r>
                    </a:p>
                  </a:txBody>
                  <a:tcPr marL="0" marR="0" marT="0" marB="0">
                    <a:solidFill>
                      <a:srgbClr val="E9EDF4"/>
                    </a:solidFill>
                  </a:tcPr>
                </a:tc>
                <a:tc>
                  <a:txBody>
                    <a:bodyPr/>
                    <a:lstStyle/>
                    <a:p>
                      <a:pPr marL="44450" marR="0" algn="l" defTabSz="914400" rtl="0" eaLnBrk="1" latinLnBrk="0" hangingPunct="1">
                        <a:lnSpc>
                          <a:spcPct val="100000"/>
                        </a:lnSpc>
                        <a:spcBef>
                          <a:spcPts val="600"/>
                        </a:spcBef>
                        <a:spcAft>
                          <a:spcPts val="0"/>
                        </a:spcAft>
                      </a:pPr>
                      <a:r>
                        <a:rPr lang="en-US" sz="2100" b="0" kern="1200" dirty="0">
                          <a:solidFill>
                            <a:schemeClr val="dk1"/>
                          </a:solidFill>
                          <a:effectLst/>
                          <a:latin typeface="+mn-lt"/>
                          <a:ea typeface="+mn-ea"/>
                          <a:cs typeface="+mn-cs"/>
                        </a:rPr>
                        <a:t>Yes. You pay a premium for the</a:t>
                      </a:r>
                      <a:r>
                        <a:rPr lang="en-US" sz="2100" b="0" kern="1200" dirty="0">
                          <a:solidFill>
                            <a:schemeClr val="lt1"/>
                          </a:solidFill>
                          <a:effectLst/>
                          <a:latin typeface="+mn-lt"/>
                          <a:ea typeface="+mn-ea"/>
                          <a:cs typeface="+mn-cs"/>
                        </a:rPr>
                        <a:t> </a:t>
                      </a:r>
                      <a:r>
                        <a:rPr lang="en-US" sz="2100" b="0" kern="1200" dirty="0">
                          <a:solidFill>
                            <a:schemeClr val="dk1"/>
                          </a:solidFill>
                          <a:effectLst/>
                          <a:latin typeface="+mn-lt"/>
                          <a:ea typeface="+mn-ea"/>
                          <a:cs typeface="+mn-cs"/>
                        </a:rPr>
                        <a:t>policy and you pay the Part B premium</a:t>
                      </a:r>
                      <a:r>
                        <a:rPr lang="en-US" sz="2100" kern="1200" dirty="0">
                          <a:solidFill>
                            <a:schemeClr val="dk1"/>
                          </a:solidFill>
                          <a:effectLst/>
                          <a:latin typeface="+mn-lt"/>
                          <a:ea typeface="+mn-ea"/>
                          <a:cs typeface="+mn-cs"/>
                        </a:rPr>
                        <a:t>.</a:t>
                      </a:r>
                    </a:p>
                  </a:txBody>
                  <a:tcPr marL="0" marR="0" marT="0" marB="0">
                    <a:solidFill>
                      <a:srgbClr val="E9EDF4"/>
                    </a:solidFill>
                  </a:tcPr>
                </a:tc>
                <a:tc>
                  <a:txBody>
                    <a:bodyPr/>
                    <a:lstStyle/>
                    <a:p>
                      <a:pPr marL="44450" marR="0" algn="l" defTabSz="914400" rtl="0" eaLnBrk="1" latinLnBrk="0" hangingPunct="1">
                        <a:lnSpc>
                          <a:spcPct val="100000"/>
                        </a:lnSpc>
                        <a:spcBef>
                          <a:spcPts val="600"/>
                        </a:spcBef>
                        <a:spcAft>
                          <a:spcPts val="0"/>
                        </a:spcAft>
                      </a:pPr>
                      <a:r>
                        <a:rPr lang="en-US" sz="2100" b="0" kern="1200" dirty="0">
                          <a:solidFill>
                            <a:schemeClr val="dk1"/>
                          </a:solidFill>
                          <a:effectLst/>
                          <a:latin typeface="+mn-lt"/>
                          <a:ea typeface="+mn-ea"/>
                          <a:cs typeface="+mn-cs"/>
                        </a:rPr>
                        <a:t>Yes. In most cases you pay a premium for the plan and you pay the Part B premium.</a:t>
                      </a:r>
                    </a:p>
                  </a:txBody>
                  <a:tcPr marL="0" marR="0" marT="0" marB="0">
                    <a:solidFill>
                      <a:srgbClr val="E9EDF4"/>
                    </a:solidFill>
                  </a:tcPr>
                </a:tc>
                <a:extLst>
                  <a:ext uri="{0D108BD9-81ED-4DB2-BD59-A6C34878D82A}">
                    <a16:rowId xmlns:a16="http://schemas.microsoft.com/office/drawing/2014/main" val="10006"/>
                  </a:ext>
                </a:extLst>
              </a:tr>
            </a:tbl>
          </a:graphicData>
        </a:graphic>
      </p:graphicFrame>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36</a:t>
            </a:fld>
            <a:endParaRPr lang="en-US" dirty="0"/>
          </a:p>
        </p:txBody>
      </p:sp>
    </p:spTree>
    <p:extLst>
      <p:ext uri="{BB962C8B-B14F-4D97-AF65-F5344CB8AC3E}">
        <p14:creationId xmlns:p14="http://schemas.microsoft.com/office/powerpoint/2010/main" val="20623745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descr="Your Medicare Coverage Choices" title="Your Medicare Coverage Choices"/>
          <p:cNvSpPr>
            <a:spLocks noGrp="1"/>
          </p:cNvSpPr>
          <p:nvPr>
            <p:ph type="title"/>
          </p:nvPr>
        </p:nvSpPr>
        <p:spPr/>
        <p:txBody>
          <a:bodyPr>
            <a:normAutofit/>
          </a:bodyPr>
          <a:lstStyle/>
          <a:p>
            <a:r>
              <a:rPr lang="en-US" sz="3200" dirty="0">
                <a:latin typeface="+mn-lt"/>
              </a:rPr>
              <a:t>Lesson 4—Original Medicare (Part A and Part B)</a:t>
            </a:r>
          </a:p>
        </p:txBody>
      </p:sp>
      <p:sp>
        <p:nvSpPr>
          <p:cNvPr id="28" name="TextBox 27"/>
          <p:cNvSpPr txBox="1"/>
          <p:nvPr/>
        </p:nvSpPr>
        <p:spPr>
          <a:xfrm>
            <a:off x="342074" y="1069008"/>
            <a:ext cx="4902007" cy="5416868"/>
          </a:xfrm>
          <a:prstGeom prst="rect">
            <a:avLst/>
          </a:prstGeom>
          <a:noFill/>
        </p:spPr>
        <p:txBody>
          <a:bodyPr wrap="square" rtlCol="0">
            <a:spAutoFit/>
          </a:bodyPr>
          <a:lstStyle/>
          <a:p>
            <a:pPr marL="285750" lvl="1" indent="-285750">
              <a:spcBef>
                <a:spcPts val="600"/>
              </a:spcBef>
              <a:buFont typeface="Wingdings" panose="05000000000000000000" pitchFamily="2" charset="2"/>
              <a:buChar char="§"/>
              <a:tabLst/>
              <a:defRPr/>
            </a:pPr>
            <a:r>
              <a:rPr lang="en-US" sz="2800" dirty="0"/>
              <a:t>Includes Medicare Part A (Hospital Insurance) and </a:t>
            </a:r>
            <a:br>
              <a:rPr lang="en-US" sz="2800" dirty="0"/>
            </a:br>
            <a:r>
              <a:rPr lang="en-US" sz="2800" dirty="0"/>
              <a:t>Part B (Medical Insurance)</a:t>
            </a:r>
          </a:p>
          <a:p>
            <a:pPr marL="285750" lvl="1" indent="-285750">
              <a:spcBef>
                <a:spcPts val="600"/>
              </a:spcBef>
              <a:buFont typeface="Wingdings" panose="05000000000000000000" pitchFamily="2" charset="2"/>
              <a:buChar char="§"/>
              <a:tabLst/>
              <a:defRPr/>
            </a:pPr>
            <a:r>
              <a:rPr lang="en-US" sz="2800" dirty="0"/>
              <a:t>If you want drug coverage, you can join a separate Part D plan</a:t>
            </a:r>
          </a:p>
          <a:p>
            <a:pPr marL="285750" lvl="1" indent="-285750">
              <a:spcBef>
                <a:spcPts val="600"/>
              </a:spcBef>
              <a:buFont typeface="Wingdings" panose="05000000000000000000" pitchFamily="2" charset="2"/>
              <a:buChar char="§"/>
              <a:tabLst/>
              <a:defRPr/>
            </a:pPr>
            <a:r>
              <a:rPr lang="en-US" sz="2800" dirty="0"/>
              <a:t>To help pay your out-of-pocket costs in Original Medicare (like  your deductible and 20% coinsurance), you can also shop for and buy supplemental coverage</a:t>
            </a:r>
          </a:p>
        </p:txBody>
      </p:sp>
      <p:pic>
        <p:nvPicPr>
          <p:cNvPr id="7" name="Picture 6" title="Image showing Original Medicare"/>
          <p:cNvPicPr>
            <a:picLocks noChangeAspect="1"/>
          </p:cNvPicPr>
          <p:nvPr/>
        </p:nvPicPr>
        <p:blipFill>
          <a:blip r:embed="rId3"/>
          <a:stretch>
            <a:fillRect/>
          </a:stretch>
        </p:blipFill>
        <p:spPr>
          <a:xfrm>
            <a:off x="5586981" y="1198532"/>
            <a:ext cx="3293547" cy="5157819"/>
          </a:xfrm>
          <a:prstGeom prst="rect">
            <a:avLst/>
          </a:prstGeom>
        </p:spPr>
      </p:pic>
      <p:sp>
        <p:nvSpPr>
          <p:cNvPr id="2" name="Date Placeholder 1"/>
          <p:cNvSpPr>
            <a:spLocks noGrp="1"/>
          </p:cNvSpPr>
          <p:nvPr>
            <p:ph type="dt" sz="half" idx="2"/>
          </p:nvPr>
        </p:nvSpPr>
        <p:spPr>
          <a:prstGeom prst="rect">
            <a:avLst/>
          </a:prstGeom>
        </p:spPr>
        <p:txBody>
          <a:bodyPr/>
          <a:lstStyle/>
          <a:p>
            <a:r>
              <a:rPr lang="en-US" sz="1200"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t>37</a:t>
            </a:fld>
            <a:endParaRPr lang="en-US" dirty="0"/>
          </a:p>
        </p:txBody>
      </p:sp>
    </p:spTree>
    <p:extLst>
      <p:ext uri="{BB962C8B-B14F-4D97-AF65-F5344CB8AC3E}">
        <p14:creationId xmlns:p14="http://schemas.microsoft.com/office/powerpoint/2010/main" val="42076123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Decision: How do I want to get my Medicare coverage?" title="Decision: How do I want to get my Medicare coverage?"/>
          <p:cNvSpPr>
            <a:spLocks noGrp="1"/>
          </p:cNvSpPr>
          <p:nvPr>
            <p:ph type="title"/>
          </p:nvPr>
        </p:nvSpPr>
        <p:spPr/>
        <p:txBody>
          <a:bodyPr>
            <a:normAutofit/>
          </a:bodyPr>
          <a:lstStyle/>
          <a:p>
            <a:r>
              <a:rPr lang="en-US" dirty="0">
                <a:latin typeface="+mn-lt"/>
              </a:rPr>
              <a:t>Original Medicare Coverage and Costs</a:t>
            </a:r>
            <a:br>
              <a:rPr lang="en-US" dirty="0">
                <a:latin typeface="+mn-lt"/>
              </a:rPr>
            </a:br>
            <a:r>
              <a:rPr lang="en-US" dirty="0">
                <a:latin typeface="+mn-lt"/>
              </a:rPr>
              <a:t>Part A and Part B </a:t>
            </a:r>
          </a:p>
        </p:txBody>
      </p:sp>
      <p:sp>
        <p:nvSpPr>
          <p:cNvPr id="3" name="Content Placeholder 2" descr="Original Medicare or Medicare Advantage?&#10;Should I take Part A and Part B? When?&#10;Do I need a Medigap policy?&#10;What about Part D?&#10;What do I need to do if I’m not &#10;retiring at 65?&#10;" title="List of questions to ask when considering how you want to get your Medicare coverage"/>
          <p:cNvSpPr>
            <a:spLocks noGrp="1"/>
          </p:cNvSpPr>
          <p:nvPr>
            <p:ph idx="1"/>
          </p:nvPr>
        </p:nvSpPr>
        <p:spPr/>
        <p:txBody>
          <a:bodyPr/>
          <a:lstStyle/>
          <a:p>
            <a:pPr marL="0" indent="0">
              <a:buNone/>
            </a:pPr>
            <a:r>
              <a:rPr lang="en-US" b="1" dirty="0"/>
              <a:t>Part A</a:t>
            </a:r>
            <a:r>
              <a:rPr lang="en-US" dirty="0"/>
              <a:t> (Hospital Insurance)</a:t>
            </a:r>
          </a:p>
          <a:p>
            <a:pPr marL="342900" indent="-342900"/>
            <a:r>
              <a:rPr lang="en-US" dirty="0"/>
              <a:t>Coverage and costs</a:t>
            </a:r>
          </a:p>
          <a:p>
            <a:pPr marL="0" indent="0">
              <a:buNone/>
            </a:pPr>
            <a:r>
              <a:rPr lang="en-US" b="1" dirty="0"/>
              <a:t>Part B </a:t>
            </a:r>
            <a:r>
              <a:rPr lang="en-US" dirty="0"/>
              <a:t>(Medical Insurance) </a:t>
            </a:r>
          </a:p>
          <a:p>
            <a:pPr marL="342900" indent="-342900"/>
            <a:r>
              <a:rPr lang="en-US" dirty="0"/>
              <a:t>Coverage and costs</a:t>
            </a:r>
          </a:p>
          <a:p>
            <a:pPr marL="342900" indent="-342900"/>
            <a:r>
              <a:rPr lang="en-US" dirty="0"/>
              <a:t>Delaying Part B</a:t>
            </a:r>
          </a:p>
          <a:p>
            <a:pPr marL="0" indent="0">
              <a:buNone/>
            </a:pPr>
            <a:endParaRPr lang="en-US" dirty="0"/>
          </a:p>
        </p:txBody>
      </p:sp>
      <p:sp>
        <p:nvSpPr>
          <p:cNvPr id="5" name="Date Placeholder 4"/>
          <p:cNvSpPr>
            <a:spLocks noGrp="1"/>
          </p:cNvSpPr>
          <p:nvPr>
            <p:ph type="dt" sz="half" idx="4294967295"/>
          </p:nvPr>
        </p:nvSpPr>
        <p:spPr>
          <a:xfrm>
            <a:off x="628650" y="6356351"/>
            <a:ext cx="2057400" cy="365125"/>
          </a:xfrm>
          <a:prstGeom prst="rect">
            <a:avLst/>
          </a:prstGeom>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t>38</a:t>
            </a:fld>
            <a:endParaRPr lang="en-US" dirty="0"/>
          </a:p>
        </p:txBody>
      </p:sp>
    </p:spTree>
    <p:extLst>
      <p:ext uri="{BB962C8B-B14F-4D97-AF65-F5344CB8AC3E}">
        <p14:creationId xmlns:p14="http://schemas.microsoft.com/office/powerpoint/2010/main" val="1978324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Original Medicare Coverage</a:t>
            </a:r>
            <a:br>
              <a:rPr lang="en-US" dirty="0"/>
            </a:br>
            <a:r>
              <a:rPr lang="en-US" dirty="0"/>
              <a:t>Part A (Hospital Insurance)</a:t>
            </a:r>
          </a:p>
        </p:txBody>
      </p:sp>
      <p:grpSp>
        <p:nvGrpSpPr>
          <p:cNvPr id="7" name="Group 6" title="Part A Icon"/>
          <p:cNvGrpSpPr>
            <a:grpSpLocks noChangeAspect="1"/>
          </p:cNvGrpSpPr>
          <p:nvPr/>
        </p:nvGrpSpPr>
        <p:grpSpPr>
          <a:xfrm>
            <a:off x="266256" y="2489529"/>
            <a:ext cx="2174452" cy="1737360"/>
            <a:chOff x="226658" y="2607645"/>
            <a:chExt cx="1521267" cy="1215473"/>
          </a:xfrm>
        </p:grpSpPr>
        <p:pic>
          <p:nvPicPr>
            <p:cNvPr id="8" name="Picture 7"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7346" y="2607645"/>
              <a:ext cx="841201" cy="465210"/>
            </a:xfrm>
            <a:prstGeom prst="rect">
              <a:avLst/>
            </a:prstGeom>
          </p:spPr>
        </p:pic>
        <p:sp>
          <p:nvSpPr>
            <p:cNvPr id="9" name="TextBox 8"/>
            <p:cNvSpPr txBox="1"/>
            <p:nvPr/>
          </p:nvSpPr>
          <p:spPr>
            <a:xfrm>
              <a:off x="226658" y="3107153"/>
              <a:ext cx="1521267" cy="715965"/>
            </a:xfrm>
            <a:prstGeom prst="rect">
              <a:avLst/>
            </a:prstGeom>
            <a:noFill/>
          </p:spPr>
          <p:txBody>
            <a:bodyPr wrap="square" rtlCol="0">
              <a:spAutoFit/>
            </a:bodyPr>
            <a:lstStyle/>
            <a:p>
              <a:pPr algn="ctr"/>
              <a:r>
                <a:rPr lang="en-US" sz="1351" b="1" dirty="0">
                  <a:solidFill>
                    <a:schemeClr val="tx2"/>
                  </a:solidFill>
                </a:rPr>
                <a:t>Part A</a:t>
              </a:r>
            </a:p>
            <a:p>
              <a:pPr algn="ctr"/>
              <a:r>
                <a:rPr lang="en-US" sz="1351" dirty="0">
                  <a:solidFill>
                    <a:schemeClr val="tx2"/>
                  </a:solidFill>
                </a:rPr>
                <a:t>Hospital Insurance</a:t>
              </a:r>
            </a:p>
            <a:p>
              <a:pPr algn="ctr"/>
              <a:endParaRPr lang="en-US" sz="1351" dirty="0">
                <a:solidFill>
                  <a:schemeClr val="tx2"/>
                </a:solidFill>
              </a:endParaRPr>
            </a:p>
          </p:txBody>
        </p:sp>
      </p:grpSp>
      <p:sp>
        <p:nvSpPr>
          <p:cNvPr id="10" name="Content Placeholder 2" descr="Part A–Hospital Insurance helps cover&#10;Inpatient hospital care&#10;Inpatient skilled nursing facility (SNF) care&#10;Blood (inpatient)&#10;Certain inpatient non-religious, nonmedical health care in approved religious nonmedical institutions (RNHCIs)&#10;Home health care&#10;Hospice care&#10;" title="List of coverage under Original Medicare Part A-Hospital Insurance Coverage"/>
          <p:cNvSpPr>
            <a:spLocks noGrp="1"/>
          </p:cNvSpPr>
          <p:nvPr>
            <p:ph idx="4294967295"/>
          </p:nvPr>
        </p:nvSpPr>
        <p:spPr>
          <a:xfrm>
            <a:off x="1787526" y="1314312"/>
            <a:ext cx="7185025" cy="5042039"/>
          </a:xfrm>
        </p:spPr>
        <p:txBody>
          <a:bodyPr/>
          <a:lstStyle/>
          <a:p>
            <a:pPr marL="0" indent="0">
              <a:buNone/>
            </a:pPr>
            <a:r>
              <a:rPr lang="en-US" sz="2400" b="1" dirty="0"/>
              <a:t>Part A (Hospital Insurance) </a:t>
            </a:r>
            <a:r>
              <a:rPr lang="en-US" sz="2400" dirty="0"/>
              <a:t>helps cover medically necessary</a:t>
            </a:r>
          </a:p>
          <a:p>
            <a:pPr marL="228600" indent="-228600">
              <a:buFont typeface="Wingdings" panose="05000000000000000000" pitchFamily="2" charset="2"/>
              <a:buChar char="ü"/>
            </a:pPr>
            <a:r>
              <a:rPr lang="en-US" sz="2400" dirty="0"/>
              <a:t>Inpatient care in a hospital </a:t>
            </a:r>
          </a:p>
          <a:p>
            <a:pPr marL="457200" lvl="1" indent="-228600"/>
            <a:r>
              <a:rPr lang="en-US" sz="2400" dirty="0"/>
              <a:t>Semi-private room, meals, general nursing, other hospital services and supplies, as well as care in inpatient rehabilitation facilities and inpatient mental health care in a psychiatric hospital (lifetime 190-day limit)</a:t>
            </a:r>
          </a:p>
          <a:p>
            <a:pPr marL="228600" indent="-228600">
              <a:buFont typeface="Wingdings" panose="05000000000000000000" pitchFamily="2" charset="2"/>
              <a:buChar char="ü"/>
            </a:pPr>
            <a:r>
              <a:rPr lang="en-US" sz="2400" dirty="0"/>
              <a:t>Inpatient Skilled Nursing Facility (SNF) care</a:t>
            </a:r>
          </a:p>
          <a:p>
            <a:pPr marL="457200" lvl="1" indent="-228600"/>
            <a:r>
              <a:rPr lang="en-US" sz="2400" dirty="0"/>
              <a:t>After a related 3-day inpatient hospital stay </a:t>
            </a:r>
          </a:p>
          <a:p>
            <a:pPr marL="685800" lvl="2" indent="-228600"/>
            <a:r>
              <a:rPr lang="en-US" sz="2400" dirty="0"/>
              <a:t>If you meet all the criteria</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39</a:t>
            </a:fld>
            <a:endParaRPr lang="en-US" dirty="0"/>
          </a:p>
        </p:txBody>
      </p:sp>
    </p:spTree>
    <p:extLst>
      <p:ext uri="{BB962C8B-B14F-4D97-AF65-F5344CB8AC3E}">
        <p14:creationId xmlns:p14="http://schemas.microsoft.com/office/powerpoint/2010/main" val="3540162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Medicare?</a:t>
            </a:r>
          </a:p>
        </p:txBody>
      </p:sp>
      <p:sp>
        <p:nvSpPr>
          <p:cNvPr id="3" name="Content Placeholder 2"/>
          <p:cNvSpPr>
            <a:spLocks noGrp="1"/>
          </p:cNvSpPr>
          <p:nvPr>
            <p:ph sz="half" idx="1"/>
          </p:nvPr>
        </p:nvSpPr>
        <p:spPr>
          <a:xfrm>
            <a:off x="372533" y="1390567"/>
            <a:ext cx="5555301" cy="4965784"/>
          </a:xfrm>
        </p:spPr>
        <p:txBody>
          <a:bodyPr/>
          <a:lstStyle/>
          <a:p>
            <a:pPr marL="0" indent="0">
              <a:buNone/>
            </a:pPr>
            <a:r>
              <a:rPr lang="en-US" sz="2800" b="1" dirty="0"/>
              <a:t>Health insurance for people</a:t>
            </a:r>
          </a:p>
          <a:p>
            <a:r>
              <a:rPr lang="en-US" sz="2400" dirty="0"/>
              <a:t>65 and older</a:t>
            </a:r>
          </a:p>
          <a:p>
            <a:r>
              <a:rPr lang="en-US" sz="2400" dirty="0"/>
              <a:t>Under 65 with certain disabilities</a:t>
            </a:r>
          </a:p>
          <a:p>
            <a:pPr marL="682625" lvl="1" indent="-285750"/>
            <a:r>
              <a:rPr lang="en-US" sz="2000" dirty="0"/>
              <a:t>ALS (Amyotrophic Lateral Sclerosis, also called Lou Gehrig’s disease) without a waiting period</a:t>
            </a:r>
          </a:p>
          <a:p>
            <a:r>
              <a:rPr lang="en-US" sz="2400" dirty="0"/>
              <a:t>Any age with End-Stage Renal Disease (ESRD)</a:t>
            </a:r>
          </a:p>
          <a:p>
            <a:pPr marL="53975" lvl="1" indent="0">
              <a:buNone/>
            </a:pPr>
            <a:r>
              <a:rPr lang="en-US" sz="2400" b="1" dirty="0"/>
              <a:t>Note:</a:t>
            </a:r>
            <a:r>
              <a:rPr lang="en-US" sz="2400" dirty="0"/>
              <a:t> To get Medicare, you must be a U.S. citizen or lawfully present in the U.S. Must reside in the U.S. for 5 continuous years.</a:t>
            </a:r>
          </a:p>
          <a:p>
            <a:pPr lvl="1"/>
            <a:endParaRPr lang="en-US" sz="2400" dirty="0"/>
          </a:p>
        </p:txBody>
      </p:sp>
      <p:grpSp>
        <p:nvGrpSpPr>
          <p:cNvPr id="7" name="Group 6" descr="image" title="Image of 2020 Medicare &amp; You handbook"/>
          <p:cNvGrpSpPr/>
          <p:nvPr/>
        </p:nvGrpSpPr>
        <p:grpSpPr>
          <a:xfrm>
            <a:off x="6013173" y="1550504"/>
            <a:ext cx="2822713" cy="4168836"/>
            <a:chOff x="6013173" y="1550504"/>
            <a:chExt cx="2822713" cy="4168836"/>
          </a:xfrm>
        </p:grpSpPr>
        <p:pic>
          <p:nvPicPr>
            <p:cNvPr id="8" name="Picture 7" title="Image of 2020 Medicare &amp; YOu Handbook"/>
            <p:cNvPicPr>
              <a:picLocks noChangeAspect="1"/>
            </p:cNvPicPr>
            <p:nvPr/>
          </p:nvPicPr>
          <p:blipFill rotWithShape="1">
            <a:blip r:embed="rId3"/>
            <a:srcRect l="1232" t="1067" r="1349" b="1526"/>
            <a:stretch/>
          </p:blipFill>
          <p:spPr>
            <a:xfrm>
              <a:off x="6013173" y="1550504"/>
              <a:ext cx="2822713" cy="3657600"/>
            </a:xfrm>
            <a:prstGeom prst="rect">
              <a:avLst/>
            </a:prstGeom>
            <a:ln>
              <a:solidFill>
                <a:schemeClr val="tx1"/>
              </a:solidFill>
            </a:ln>
          </p:spPr>
        </p:pic>
        <p:sp>
          <p:nvSpPr>
            <p:cNvPr id="9" name="TextBox 8"/>
            <p:cNvSpPr txBox="1"/>
            <p:nvPr/>
          </p:nvSpPr>
          <p:spPr>
            <a:xfrm>
              <a:off x="6194153" y="5350008"/>
              <a:ext cx="2418739" cy="369332"/>
            </a:xfrm>
            <a:prstGeom prst="rect">
              <a:avLst/>
            </a:prstGeom>
            <a:noFill/>
          </p:spPr>
          <p:txBody>
            <a:bodyPr wrap="none"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CMS Product No. 10050</a:t>
              </a:r>
            </a:p>
          </p:txBody>
        </p:sp>
      </p:grpSp>
      <p:sp>
        <p:nvSpPr>
          <p:cNvPr id="4" name="Date Placeholder 3"/>
          <p:cNvSpPr>
            <a:spLocks noGrp="1"/>
          </p:cNvSpPr>
          <p:nvPr>
            <p:ph type="dt" sz="half" idx="4294967295"/>
          </p:nvPr>
        </p:nvSpPr>
        <p:spPr>
          <a:xfrm>
            <a:off x="628650" y="6356351"/>
            <a:ext cx="2057400" cy="365125"/>
          </a:xfrm>
          <a:prstGeom prst="rect">
            <a:avLst/>
          </a:prstGeom>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4</a:t>
            </a:fld>
            <a:endParaRPr lang="en-US" dirty="0"/>
          </a:p>
        </p:txBody>
      </p:sp>
    </p:spTree>
    <p:extLst>
      <p:ext uri="{BB962C8B-B14F-4D97-AF65-F5344CB8AC3E}">
        <p14:creationId xmlns:p14="http://schemas.microsoft.com/office/powerpoint/2010/main" val="25526962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Original Medicare Part A-Hospital Insurance Coverage" title="Original Medicare Part A-Hospital Insurance Coverage"/>
          <p:cNvSpPr>
            <a:spLocks noGrp="1"/>
          </p:cNvSpPr>
          <p:nvPr>
            <p:ph type="title"/>
          </p:nvPr>
        </p:nvSpPr>
        <p:spPr>
          <a:xfrm>
            <a:off x="0" y="1"/>
            <a:ext cx="9144000" cy="1026694"/>
          </a:xfrm>
        </p:spPr>
        <p:txBody>
          <a:bodyPr>
            <a:normAutofit/>
          </a:bodyPr>
          <a:lstStyle/>
          <a:p>
            <a:r>
              <a:rPr lang="en-US" dirty="0"/>
              <a:t>Original Medicare Coverage </a:t>
            </a:r>
            <a:br>
              <a:rPr lang="en-US" dirty="0"/>
            </a:br>
            <a:r>
              <a:rPr lang="en-US" dirty="0"/>
              <a:t>Part A (Hospital Insurance) (continued)</a:t>
            </a:r>
          </a:p>
        </p:txBody>
      </p:sp>
      <p:grpSp>
        <p:nvGrpSpPr>
          <p:cNvPr id="14" name="Group 13" title="Part A Icon"/>
          <p:cNvGrpSpPr>
            <a:grpSpLocks noChangeAspect="1"/>
          </p:cNvGrpSpPr>
          <p:nvPr/>
        </p:nvGrpSpPr>
        <p:grpSpPr>
          <a:xfrm>
            <a:off x="153962" y="2332747"/>
            <a:ext cx="2288897" cy="1828800"/>
            <a:chOff x="226658" y="2607645"/>
            <a:chExt cx="1521267" cy="1215473"/>
          </a:xfrm>
        </p:grpSpPr>
        <p:pic>
          <p:nvPicPr>
            <p:cNvPr id="15" name="Picture 14"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7346" y="2607645"/>
              <a:ext cx="841201" cy="465210"/>
            </a:xfrm>
            <a:prstGeom prst="rect">
              <a:avLst/>
            </a:prstGeom>
          </p:spPr>
        </p:pic>
        <p:sp>
          <p:nvSpPr>
            <p:cNvPr id="16" name="TextBox 15"/>
            <p:cNvSpPr txBox="1"/>
            <p:nvPr/>
          </p:nvSpPr>
          <p:spPr>
            <a:xfrm>
              <a:off x="226658" y="3107153"/>
              <a:ext cx="1521267" cy="715965"/>
            </a:xfrm>
            <a:prstGeom prst="rect">
              <a:avLst/>
            </a:prstGeom>
            <a:noFill/>
          </p:spPr>
          <p:txBody>
            <a:bodyPr wrap="square" rtlCol="0">
              <a:spAutoFit/>
            </a:bodyPr>
            <a:lstStyle/>
            <a:p>
              <a:pPr algn="ctr"/>
              <a:r>
                <a:rPr lang="en-US" sz="1351" b="1" dirty="0">
                  <a:solidFill>
                    <a:schemeClr val="tx2"/>
                  </a:solidFill>
                </a:rPr>
                <a:t>Part A</a:t>
              </a:r>
            </a:p>
            <a:p>
              <a:pPr algn="ctr"/>
              <a:r>
                <a:rPr lang="en-US" sz="1351" dirty="0">
                  <a:solidFill>
                    <a:schemeClr val="tx2"/>
                  </a:solidFill>
                </a:rPr>
                <a:t>Hospital Insurance</a:t>
              </a:r>
            </a:p>
            <a:p>
              <a:pPr algn="ctr"/>
              <a:endParaRPr lang="en-US" sz="1351" dirty="0">
                <a:solidFill>
                  <a:schemeClr val="tx2"/>
                </a:solidFill>
              </a:endParaRPr>
            </a:p>
          </p:txBody>
        </p:sp>
      </p:grpSp>
      <p:sp>
        <p:nvSpPr>
          <p:cNvPr id="17" name="Content Placeholder 2" descr="Part A–Hospital Insurance helps cover&#10;Inpatient hospital care&#10;Inpatient skilled nursing facility (SNF) care&#10;Blood (inpatient)&#10;Certain inpatient non-religious, nonmedical health care in approved religious nonmedical institutions (RNHCIs)&#10;Home health care&#10;Hospice care&#10;" title="List of coverage under Original Medicare Part A-Hospital Insurance Coverage"/>
          <p:cNvSpPr>
            <a:spLocks noGrp="1"/>
          </p:cNvSpPr>
          <p:nvPr>
            <p:ph idx="4294967295"/>
          </p:nvPr>
        </p:nvSpPr>
        <p:spPr>
          <a:xfrm>
            <a:off x="2165684" y="1224117"/>
            <a:ext cx="6806870" cy="5236060"/>
          </a:xfrm>
        </p:spPr>
        <p:txBody>
          <a:bodyPr>
            <a:noAutofit/>
          </a:bodyPr>
          <a:lstStyle/>
          <a:p>
            <a:pPr marL="0" indent="0">
              <a:buNone/>
            </a:pPr>
            <a:r>
              <a:rPr lang="en-US" sz="2200" b="1" dirty="0"/>
              <a:t>Part A (Hospital Insurance) </a:t>
            </a:r>
            <a:r>
              <a:rPr lang="en-US" sz="2200" dirty="0"/>
              <a:t>helps cover</a:t>
            </a:r>
          </a:p>
          <a:p>
            <a:pPr marL="228600" indent="-228600">
              <a:buFont typeface="Wingdings" panose="05000000000000000000" pitchFamily="2" charset="2"/>
              <a:buChar char="ü"/>
            </a:pPr>
            <a:r>
              <a:rPr lang="en-US" sz="2200" dirty="0"/>
              <a:t>Blood (inpatient)</a:t>
            </a:r>
          </a:p>
          <a:p>
            <a:pPr marL="228600" indent="-228600">
              <a:buFont typeface="Wingdings" panose="05000000000000000000" pitchFamily="2" charset="2"/>
              <a:buChar char="ü"/>
            </a:pPr>
            <a:r>
              <a:rPr lang="en-US" sz="2200" dirty="0"/>
              <a:t>Certain inpatient religious, nonmedical health care in approved religious nonmedical health care institutions (RNHCIs)</a:t>
            </a:r>
          </a:p>
          <a:p>
            <a:pPr marL="228600" indent="-228600">
              <a:buFont typeface="Wingdings" panose="05000000000000000000" pitchFamily="2" charset="2"/>
              <a:buChar char="ü"/>
            </a:pPr>
            <a:r>
              <a:rPr lang="en-US" sz="2200" dirty="0"/>
              <a:t>Home health care</a:t>
            </a:r>
          </a:p>
          <a:p>
            <a:pPr marL="228600" indent="-228600">
              <a:buFont typeface="Wingdings" panose="05000000000000000000" pitchFamily="2" charset="2"/>
              <a:buChar char="ü"/>
            </a:pPr>
            <a:r>
              <a:rPr lang="en-US" sz="2200" dirty="0"/>
              <a:t>Hospice care</a:t>
            </a:r>
          </a:p>
          <a:p>
            <a:pPr fontAlgn="base">
              <a:buFont typeface="Wingdings" panose="05000000000000000000" pitchFamily="2" charset="2"/>
              <a:buChar char="x"/>
            </a:pPr>
            <a:r>
              <a:rPr lang="en-US" sz="2200" b="1" dirty="0"/>
              <a:t> What isn’t covered?</a:t>
            </a:r>
          </a:p>
          <a:p>
            <a:pPr marL="511175" lvl="1" indent="-228600" fontAlgn="base">
              <a:buNone/>
            </a:pPr>
            <a:r>
              <a:rPr lang="en-US" sz="2400" dirty="0"/>
              <a:t>✖ </a:t>
            </a:r>
            <a:r>
              <a:rPr lang="en-US" sz="2200" dirty="0"/>
              <a:t>Private-duty nursing</a:t>
            </a:r>
          </a:p>
          <a:p>
            <a:pPr marL="511175" lvl="1" indent="-228600" fontAlgn="base">
              <a:buNone/>
            </a:pPr>
            <a:r>
              <a:rPr lang="en-US" sz="2400" dirty="0"/>
              <a:t>✖ </a:t>
            </a:r>
            <a:r>
              <a:rPr lang="en-US" sz="2200" dirty="0"/>
              <a:t>Private room (unless medically necessary)</a:t>
            </a:r>
          </a:p>
          <a:p>
            <a:pPr marL="855663" lvl="1" indent="-573088" fontAlgn="base">
              <a:buNone/>
            </a:pPr>
            <a:r>
              <a:rPr lang="en-US" sz="2400" dirty="0"/>
              <a:t>✖ </a:t>
            </a:r>
            <a:r>
              <a:rPr lang="en-US" sz="2200" dirty="0"/>
              <a:t>Television and phone in your room (if there’s a separate charge for these items)</a:t>
            </a:r>
          </a:p>
          <a:p>
            <a:pPr marL="511175" lvl="1" indent="-228600" fontAlgn="base">
              <a:buNone/>
            </a:pPr>
            <a:r>
              <a:rPr lang="en-US" sz="2400" dirty="0"/>
              <a:t>✖ </a:t>
            </a:r>
            <a:r>
              <a:rPr lang="en-US" sz="2200" dirty="0"/>
              <a:t>Personal care items, like razors or slipper socks</a:t>
            </a:r>
          </a:p>
          <a:p>
            <a:pPr lvl="1"/>
            <a:endParaRPr lang="en-US" sz="2000" dirty="0"/>
          </a:p>
        </p:txBody>
      </p:sp>
      <p:sp>
        <p:nvSpPr>
          <p:cNvPr id="5" name="Date Placeholder 4"/>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10" name="Slide Number Placeholder 9"/>
          <p:cNvSpPr>
            <a:spLocks noGrp="1"/>
          </p:cNvSpPr>
          <p:nvPr>
            <p:ph type="sldNum" sz="quarter" idx="12"/>
          </p:nvPr>
        </p:nvSpPr>
        <p:spPr/>
        <p:txBody>
          <a:bodyPr/>
          <a:lstStyle/>
          <a:p>
            <a:fld id="{D60A6685-DBF6-4C41-A0CC-AA9EA7A85A20}" type="slidenum">
              <a:rPr lang="en-US" smtClean="0"/>
              <a:t>40</a:t>
            </a:fld>
            <a:endParaRPr lang="en-US" dirty="0"/>
          </a:p>
        </p:txBody>
      </p:sp>
    </p:spTree>
    <p:extLst>
      <p:ext uri="{BB962C8B-B14F-4D97-AF65-F5344CB8AC3E}">
        <p14:creationId xmlns:p14="http://schemas.microsoft.com/office/powerpoint/2010/main" val="32784212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normAutofit/>
          </a:bodyPr>
          <a:lstStyle/>
          <a:p>
            <a:r>
              <a:rPr lang="en-US" sz="3200" dirty="0"/>
              <a:t>Paying for Medicare Part A</a:t>
            </a:r>
          </a:p>
        </p:txBody>
      </p:sp>
      <p:pic>
        <p:nvPicPr>
          <p:cNvPr id="5" name="Picture 4" descr="Part A Hospital Insurance infographic." title="Paying for Medicare Part A"/>
          <p:cNvPicPr>
            <a:picLocks noChangeAspect="1"/>
          </p:cNvPicPr>
          <p:nvPr/>
        </p:nvPicPr>
        <p:blipFill>
          <a:blip r:embed="rId4"/>
          <a:stretch>
            <a:fillRect/>
          </a:stretch>
        </p:blipFill>
        <p:spPr>
          <a:xfrm>
            <a:off x="178156" y="2656410"/>
            <a:ext cx="2292295" cy="1828959"/>
          </a:xfrm>
          <a:prstGeom prst="rect">
            <a:avLst/>
          </a:prstGeom>
        </p:spPr>
      </p:pic>
      <p:sp>
        <p:nvSpPr>
          <p:cNvPr id="24580" name="Rectangle 3"/>
          <p:cNvSpPr>
            <a:spLocks noGrp="1" noChangeArrowheads="1"/>
          </p:cNvSpPr>
          <p:nvPr>
            <p:ph idx="1"/>
          </p:nvPr>
        </p:nvSpPr>
        <p:spPr>
          <a:xfrm>
            <a:off x="2096814" y="1149791"/>
            <a:ext cx="6747150" cy="5127919"/>
          </a:xfrm>
        </p:spPr>
        <p:txBody>
          <a:bodyPr>
            <a:normAutofit fontScale="85000" lnSpcReduction="20000"/>
          </a:bodyPr>
          <a:lstStyle/>
          <a:p>
            <a:pPr marL="284163" indent="-284163">
              <a:lnSpc>
                <a:spcPct val="120000"/>
              </a:lnSpc>
            </a:pPr>
            <a:r>
              <a:rPr lang="en-US" dirty="0"/>
              <a:t>Most people don’t pay a premium for Part A </a:t>
            </a:r>
          </a:p>
          <a:p>
            <a:pPr marL="630238" lvl="1" indent="-284163">
              <a:lnSpc>
                <a:spcPct val="120000"/>
              </a:lnSpc>
            </a:pPr>
            <a:r>
              <a:rPr lang="en-US" dirty="0"/>
              <a:t>If you paid Federal Insurance Contributions Act (FICA) taxes for at least 10 years</a:t>
            </a:r>
          </a:p>
          <a:p>
            <a:pPr marL="284163" indent="-284163">
              <a:lnSpc>
                <a:spcPct val="120000"/>
              </a:lnSpc>
            </a:pPr>
            <a:r>
              <a:rPr lang="en-US" dirty="0"/>
              <a:t>If you paid FICA taxes less than 10 years, you can pay a monthly premium to get Part A</a:t>
            </a:r>
          </a:p>
          <a:p>
            <a:pPr marL="284163" indent="-284163">
              <a:lnSpc>
                <a:spcPct val="120000"/>
              </a:lnSpc>
            </a:pPr>
            <a:r>
              <a:rPr lang="en-US" dirty="0"/>
              <a:t>May have a penalty if you don’t enroll when first eligible for Part A (if you have to buy it)</a:t>
            </a:r>
          </a:p>
          <a:p>
            <a:pPr marL="630238" lvl="1" indent="-284163">
              <a:lnSpc>
                <a:spcPct val="120000"/>
              </a:lnSpc>
            </a:pPr>
            <a:r>
              <a:rPr lang="en-US" dirty="0"/>
              <a:t>Your monthly premium may go up 10%</a:t>
            </a:r>
          </a:p>
          <a:p>
            <a:pPr marL="630238" lvl="1" indent="-284163">
              <a:lnSpc>
                <a:spcPct val="120000"/>
              </a:lnSpc>
            </a:pPr>
            <a:r>
              <a:rPr lang="en-US" dirty="0"/>
              <a:t>You’ll have to pay the higher premium for twice the number of years you could’ve had Part A, but didn’t sign up</a:t>
            </a:r>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t>41</a:t>
            </a:fld>
            <a:endParaRPr lang="en-US" dirty="0"/>
          </a:p>
        </p:txBody>
      </p:sp>
    </p:spTree>
    <p:custDataLst>
      <p:tags r:id="rId1"/>
    </p:custDataLst>
    <p:extLst>
      <p:ext uri="{BB962C8B-B14F-4D97-AF65-F5344CB8AC3E}">
        <p14:creationId xmlns:p14="http://schemas.microsoft.com/office/powerpoint/2010/main" val="84523049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a:xfrm>
            <a:off x="-1" y="1"/>
            <a:ext cx="9143999" cy="1026694"/>
          </a:xfrm>
        </p:spPr>
        <p:txBody>
          <a:bodyPr>
            <a:normAutofit/>
          </a:bodyPr>
          <a:lstStyle/>
          <a:p>
            <a:r>
              <a:rPr lang="en-US" dirty="0"/>
              <a:t>Part A—What You Pay </a:t>
            </a:r>
            <a:br>
              <a:rPr lang="en-US" dirty="0"/>
            </a:br>
            <a:r>
              <a:rPr lang="en-US" dirty="0"/>
              <a:t>in Original Medicare</a:t>
            </a:r>
          </a:p>
        </p:txBody>
      </p:sp>
      <p:graphicFrame>
        <p:nvGraphicFramePr>
          <p:cNvPr id="10" name="Table 9" descr="Hospital Inpatient Stay&#10;$1,184 deductible and no coinsurance for days 1–60 each benefit period &#10;$296 per day for days 61–90 each benefit period &#10;$592 per “lifetime reserve day” after day 90 of each benefit period (up to 60 days over your lifetime) &#10;All costs for each day after the lifetime reserve days &#10;Inpatient mental health care in a psychiatric hospital limited to 190 days in a lifetime&#10;&#10;&#10;Skilled Nursing Facility Stay&#10;$0 for the first 20 days each benefit period &#10;$148 per day for days 21–100 each benefit period &#10;All costs for each day after day 100 in a benefit period &#10;&#10;Home Health Care&#10;$0 for home health care services &#10;20% of the Medicare-approved amount for durable medical equipment&#10;"/>
          <p:cNvGraphicFramePr>
            <a:graphicFrameLocks noGrp="1"/>
          </p:cNvGraphicFramePr>
          <p:nvPr>
            <p:extLst>
              <p:ext uri="{D42A27DB-BD31-4B8C-83A1-F6EECF244321}">
                <p14:modId xmlns:p14="http://schemas.microsoft.com/office/powerpoint/2010/main" val="2266938304"/>
              </p:ext>
            </p:extLst>
          </p:nvPr>
        </p:nvGraphicFramePr>
        <p:xfrm>
          <a:off x="0" y="1041079"/>
          <a:ext cx="9143999" cy="5356389"/>
        </p:xfrm>
        <a:graphic>
          <a:graphicData uri="http://schemas.openxmlformats.org/drawingml/2006/table">
            <a:tbl>
              <a:tblPr firstRow="1" bandRow="1">
                <a:tableStyleId>{BC89EF96-8CEA-46FF-86C4-4CE0E7609802}</a:tableStyleId>
              </a:tblPr>
              <a:tblGrid>
                <a:gridCol w="1737360">
                  <a:extLst>
                    <a:ext uri="{9D8B030D-6E8A-4147-A177-3AD203B41FA5}">
                      <a16:colId xmlns:a16="http://schemas.microsoft.com/office/drawing/2014/main" val="20000"/>
                    </a:ext>
                  </a:extLst>
                </a:gridCol>
                <a:gridCol w="7406639">
                  <a:extLst>
                    <a:ext uri="{9D8B030D-6E8A-4147-A177-3AD203B41FA5}">
                      <a16:colId xmlns:a16="http://schemas.microsoft.com/office/drawing/2014/main" val="20001"/>
                    </a:ext>
                  </a:extLst>
                </a:gridCol>
              </a:tblGrid>
              <a:tr h="2209345">
                <a:tc>
                  <a:txBody>
                    <a:bodyPr/>
                    <a:lstStyle/>
                    <a:p>
                      <a:pPr>
                        <a:spcBef>
                          <a:spcPts val="0"/>
                        </a:spcBef>
                      </a:pPr>
                      <a:r>
                        <a:rPr lang="en-US" sz="1900" b="1" baseline="0" dirty="0"/>
                        <a:t>Hospital Inpatient Stay</a:t>
                      </a:r>
                      <a:endParaRPr lang="en-US" sz="1900" b="1" baseline="0" dirty="0">
                        <a:latin typeface="+mj-lt"/>
                      </a:endParaRPr>
                    </a:p>
                  </a:txBody>
                  <a:tcPr marL="68580" marR="68580" marT="34288" marB="34288"/>
                </a:tc>
                <a:tc>
                  <a:txBody>
                    <a:bodyPr/>
                    <a:lstStyle/>
                    <a:p>
                      <a:pPr marL="228600" indent="-228600">
                        <a:spcBef>
                          <a:spcPts val="0"/>
                        </a:spcBef>
                        <a:spcAft>
                          <a:spcPts val="300"/>
                        </a:spcAft>
                        <a:buFont typeface="Wingdings" pitchFamily="2" charset="2"/>
                        <a:buChar char="§"/>
                      </a:pPr>
                      <a:r>
                        <a:rPr lang="en-US" sz="1800" b="0" baseline="0" dirty="0"/>
                        <a:t>The </a:t>
                      </a:r>
                      <a:r>
                        <a:rPr lang="en-US" sz="1800" b="1" baseline="0" dirty="0"/>
                        <a:t>$1,364 deductible </a:t>
                      </a:r>
                      <a:r>
                        <a:rPr lang="en-US" sz="1800" b="0" baseline="0" dirty="0"/>
                        <a:t>and no coinsurance for days 1–60 of each benefit period </a:t>
                      </a:r>
                    </a:p>
                    <a:p>
                      <a:pPr marL="228600" indent="-228600">
                        <a:spcBef>
                          <a:spcPts val="0"/>
                        </a:spcBef>
                        <a:spcAft>
                          <a:spcPts val="300"/>
                        </a:spcAft>
                        <a:buFont typeface="Wingdings" pitchFamily="2" charset="2"/>
                        <a:buChar char="§"/>
                      </a:pPr>
                      <a:r>
                        <a:rPr lang="en-US" sz="1800" b="1" baseline="0" dirty="0"/>
                        <a:t>$341 </a:t>
                      </a:r>
                      <a:r>
                        <a:rPr lang="en-US" sz="1800" b="0" baseline="0" dirty="0"/>
                        <a:t>per day for days 61–90 each benefit period</a:t>
                      </a:r>
                    </a:p>
                    <a:p>
                      <a:pPr marL="228600" indent="-228600">
                        <a:spcBef>
                          <a:spcPts val="0"/>
                        </a:spcBef>
                        <a:spcAft>
                          <a:spcPts val="300"/>
                        </a:spcAft>
                        <a:buFont typeface="Wingdings" pitchFamily="2" charset="2"/>
                        <a:buChar char="§"/>
                      </a:pPr>
                      <a:r>
                        <a:rPr lang="en-US" sz="1800" b="1" baseline="0" dirty="0"/>
                        <a:t>$682 </a:t>
                      </a:r>
                      <a:r>
                        <a:rPr lang="en-US" sz="1800" b="0" baseline="0" dirty="0"/>
                        <a:t>per “lifetime reserve day” after day 90 of each benefit period (up to 60 days over your lifetime) </a:t>
                      </a:r>
                    </a:p>
                    <a:p>
                      <a:pPr marL="228600" indent="-228600">
                        <a:spcBef>
                          <a:spcPts val="0"/>
                        </a:spcBef>
                        <a:spcAft>
                          <a:spcPts val="300"/>
                        </a:spcAft>
                        <a:buFont typeface="Wingdings" pitchFamily="2" charset="2"/>
                        <a:buChar char="§"/>
                      </a:pPr>
                      <a:r>
                        <a:rPr lang="en-US" sz="1800" b="0" baseline="0" dirty="0"/>
                        <a:t>All costs for each day after the lifetime reserve days </a:t>
                      </a:r>
                    </a:p>
                    <a:p>
                      <a:pPr marL="0" indent="0">
                        <a:spcBef>
                          <a:spcPts val="0"/>
                        </a:spcBef>
                        <a:spcAft>
                          <a:spcPts val="300"/>
                        </a:spcAft>
                        <a:buFont typeface="Wingdings" pitchFamily="2" charset="2"/>
                        <a:buNone/>
                      </a:pPr>
                      <a:r>
                        <a:rPr lang="en-US" sz="1500" b="1" baseline="0" dirty="0"/>
                        <a:t>Note: </a:t>
                      </a:r>
                      <a:r>
                        <a:rPr lang="en-US" sz="1500" b="0" baseline="0" dirty="0"/>
                        <a:t>Inpatient mental health care in a psychiatric hospital is limited to 190 days in a lifetime</a:t>
                      </a:r>
                      <a:endParaRPr lang="en-US" sz="1500" b="0" baseline="0" dirty="0">
                        <a:latin typeface="Minion Pro"/>
                      </a:endParaRPr>
                    </a:p>
                  </a:txBody>
                  <a:tcPr marL="68580" marR="68580" marT="34288" marB="34288"/>
                </a:tc>
                <a:extLst>
                  <a:ext uri="{0D108BD9-81ED-4DB2-BD59-A6C34878D82A}">
                    <a16:rowId xmlns:a16="http://schemas.microsoft.com/office/drawing/2014/main" val="10000"/>
                  </a:ext>
                </a:extLst>
              </a:tr>
              <a:tr h="885130">
                <a:tc>
                  <a:txBody>
                    <a:bodyPr/>
                    <a:lstStyle/>
                    <a:p>
                      <a:pPr>
                        <a:spcBef>
                          <a:spcPts val="0"/>
                        </a:spcBef>
                      </a:pPr>
                      <a:r>
                        <a:rPr lang="en-US" sz="1900" b="1" dirty="0"/>
                        <a:t>Skilled Nursing Facility (SNF) Care</a:t>
                      </a:r>
                    </a:p>
                  </a:txBody>
                  <a:tcPr marL="68580" marR="68580" marT="34288" marB="34288"/>
                </a:tc>
                <a:tc>
                  <a:txBody>
                    <a:bodyPr/>
                    <a:lstStyle/>
                    <a:p>
                      <a:pPr marL="228600" indent="-228600">
                        <a:spcBef>
                          <a:spcPts val="0"/>
                        </a:spcBef>
                        <a:spcAft>
                          <a:spcPts val="300"/>
                        </a:spcAft>
                        <a:buFont typeface="Wingdings" pitchFamily="2" charset="2"/>
                        <a:buChar char="§"/>
                      </a:pPr>
                      <a:r>
                        <a:rPr lang="en-US" sz="1800" b="1" kern="1200" baseline="0" dirty="0"/>
                        <a:t>$0</a:t>
                      </a:r>
                      <a:r>
                        <a:rPr lang="en-US" sz="1800" kern="1200" baseline="0" dirty="0"/>
                        <a:t> for the first 20 days of each benefit period</a:t>
                      </a:r>
                    </a:p>
                    <a:p>
                      <a:pPr marL="228600" indent="-228600">
                        <a:spcBef>
                          <a:spcPts val="0"/>
                        </a:spcBef>
                        <a:spcAft>
                          <a:spcPts val="300"/>
                        </a:spcAft>
                        <a:buFont typeface="Wingdings" pitchFamily="2" charset="2"/>
                        <a:buChar char="§"/>
                      </a:pPr>
                      <a:r>
                        <a:rPr lang="en-US" sz="1800" b="1" kern="1200" baseline="0" dirty="0"/>
                        <a:t>$170.50 </a:t>
                      </a:r>
                      <a:r>
                        <a:rPr lang="en-US" sz="1800" kern="1200" baseline="0" dirty="0"/>
                        <a:t>per day for days 21–100 of each benefit period </a:t>
                      </a:r>
                    </a:p>
                    <a:p>
                      <a:pPr marL="228600" indent="-228600">
                        <a:spcBef>
                          <a:spcPts val="0"/>
                        </a:spcBef>
                        <a:spcAft>
                          <a:spcPts val="300"/>
                        </a:spcAft>
                        <a:buFont typeface="Wingdings" pitchFamily="2" charset="2"/>
                        <a:buChar char="§"/>
                      </a:pPr>
                      <a:r>
                        <a:rPr lang="en-US" sz="1800" kern="1200" baseline="0" dirty="0"/>
                        <a:t>All costs for each day after day 100 in a benefit period </a:t>
                      </a:r>
                      <a:endParaRPr lang="en-US" sz="1800" dirty="0"/>
                    </a:p>
                  </a:txBody>
                  <a:tcPr marL="68580" marR="68580" marT="34288" marB="34288"/>
                </a:tc>
                <a:extLst>
                  <a:ext uri="{0D108BD9-81ED-4DB2-BD59-A6C34878D82A}">
                    <a16:rowId xmlns:a16="http://schemas.microsoft.com/office/drawing/2014/main" val="10001"/>
                  </a:ext>
                </a:extLst>
              </a:tr>
              <a:tr h="599378">
                <a:tc>
                  <a:txBody>
                    <a:bodyPr/>
                    <a:lstStyle/>
                    <a:p>
                      <a:pPr>
                        <a:spcBef>
                          <a:spcPts val="0"/>
                        </a:spcBef>
                      </a:pPr>
                      <a:r>
                        <a:rPr lang="en-US" sz="1900" b="1" kern="1200" dirty="0"/>
                        <a:t>Home Health Care Services</a:t>
                      </a:r>
                      <a:endParaRPr lang="en-US" sz="1900" b="1" kern="1200" dirty="0">
                        <a:solidFill>
                          <a:schemeClr val="dk1"/>
                        </a:solidFill>
                        <a:latin typeface="+mn-lt"/>
                        <a:ea typeface="+mn-ea"/>
                        <a:cs typeface="+mn-cs"/>
                      </a:endParaRPr>
                    </a:p>
                  </a:txBody>
                  <a:tcPr marL="68580" marR="68580" marT="34288" marB="34288"/>
                </a:tc>
                <a:tc>
                  <a:txBody>
                    <a:bodyPr/>
                    <a:lstStyle/>
                    <a:p>
                      <a:pPr marL="228600" indent="-228600">
                        <a:spcBef>
                          <a:spcPts val="0"/>
                        </a:spcBef>
                        <a:spcAft>
                          <a:spcPts val="300"/>
                        </a:spcAft>
                        <a:buFont typeface="Wingdings" pitchFamily="2" charset="2"/>
                        <a:buChar char="§"/>
                        <a:tabLst>
                          <a:tab pos="288925" algn="l"/>
                        </a:tabLst>
                      </a:pPr>
                      <a:r>
                        <a:rPr lang="en-US" sz="1800" b="1" dirty="0"/>
                        <a:t>$0</a:t>
                      </a:r>
                      <a:r>
                        <a:rPr lang="en-US" sz="1800" dirty="0"/>
                        <a:t> for home health care services </a:t>
                      </a:r>
                    </a:p>
                    <a:p>
                      <a:pPr marL="228600" indent="-228600">
                        <a:spcBef>
                          <a:spcPts val="0"/>
                        </a:spcBef>
                        <a:spcAft>
                          <a:spcPts val="300"/>
                        </a:spcAft>
                        <a:buFont typeface="Wingdings" pitchFamily="2" charset="2"/>
                        <a:buChar char="§"/>
                        <a:tabLst>
                          <a:tab pos="288925" algn="l"/>
                        </a:tabLst>
                      </a:pPr>
                      <a:r>
                        <a:rPr lang="en-US" sz="1800" dirty="0"/>
                        <a:t>20%</a:t>
                      </a:r>
                      <a:r>
                        <a:rPr lang="en-US" sz="1800" baseline="0" dirty="0"/>
                        <a:t> </a:t>
                      </a:r>
                      <a:r>
                        <a:rPr lang="en-US" sz="1800" dirty="0"/>
                        <a:t>of the Medicare-approved amount for durable medical equipment</a:t>
                      </a:r>
                    </a:p>
                  </a:txBody>
                  <a:tcPr marL="68580" marR="68580" marT="34288" marB="34288"/>
                </a:tc>
                <a:extLst>
                  <a:ext uri="{0D108BD9-81ED-4DB2-BD59-A6C34878D82A}">
                    <a16:rowId xmlns:a16="http://schemas.microsoft.com/office/drawing/2014/main" val="10002"/>
                  </a:ext>
                </a:extLst>
              </a:tr>
              <a:tr h="1066338">
                <a:tc>
                  <a:txBody>
                    <a:bodyPr/>
                    <a:lstStyle/>
                    <a:p>
                      <a:pPr>
                        <a:spcBef>
                          <a:spcPts val="0"/>
                        </a:spcBef>
                      </a:pPr>
                      <a:r>
                        <a:rPr lang="en-US" sz="1900" b="1" kern="1200" dirty="0">
                          <a:solidFill>
                            <a:schemeClr val="dk1"/>
                          </a:solidFill>
                          <a:latin typeface="+mn-lt"/>
                          <a:ea typeface="+mn-ea"/>
                          <a:cs typeface="+mn-cs"/>
                        </a:rPr>
                        <a:t>Hospice Care</a:t>
                      </a:r>
                    </a:p>
                  </a:txBody>
                  <a:tcPr marL="68580" marR="68580" marT="34288" marB="34288"/>
                </a:tc>
                <a:tc>
                  <a:txBody>
                    <a:bodyPr/>
                    <a:lstStyle/>
                    <a:p>
                      <a:pPr marL="225425" marR="0" lvl="0" indent="-225425" algn="l" defTabSz="514338"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Nothing for hospice care</a:t>
                      </a:r>
                    </a:p>
                    <a:p>
                      <a:pPr marL="225425" marR="0" lvl="0" indent="-225425" algn="l" defTabSz="514338"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Up to $5 per Rx to manage pain and symptoms</a:t>
                      </a:r>
                    </a:p>
                    <a:p>
                      <a:pPr marL="509588" marR="0" lvl="2" indent="-225425" algn="l" defTabSz="514338"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While at home</a:t>
                      </a:r>
                    </a:p>
                    <a:p>
                      <a:pPr marL="225425" marR="0" lvl="0" indent="-225425" algn="l" defTabSz="514338"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5% for inpatient respite care</a:t>
                      </a:r>
                      <a:endParaRPr lang="en-US" sz="1800" dirty="0"/>
                    </a:p>
                  </a:txBody>
                  <a:tcPr marL="68580" marR="68580" marT="34288" marB="34288"/>
                </a:tc>
                <a:extLst>
                  <a:ext uri="{0D108BD9-81ED-4DB2-BD59-A6C34878D82A}">
                    <a16:rowId xmlns:a16="http://schemas.microsoft.com/office/drawing/2014/main" val="10003"/>
                  </a:ext>
                </a:extLst>
              </a:tr>
              <a:tr h="274320">
                <a:tc>
                  <a:txBody>
                    <a:bodyPr/>
                    <a:lstStyle/>
                    <a:p>
                      <a:pPr>
                        <a:spcBef>
                          <a:spcPts val="0"/>
                        </a:spcBef>
                      </a:pPr>
                      <a:r>
                        <a:rPr lang="en-US" sz="1900" b="1" kern="1200" dirty="0">
                          <a:solidFill>
                            <a:schemeClr val="dk1"/>
                          </a:solidFill>
                          <a:latin typeface="+mn-lt"/>
                          <a:ea typeface="+mn-ea"/>
                          <a:cs typeface="+mn-cs"/>
                        </a:rPr>
                        <a:t>Blood</a:t>
                      </a:r>
                    </a:p>
                  </a:txBody>
                  <a:tcPr marL="68580" marR="68580" marT="34288" marB="34288"/>
                </a:tc>
                <a:tc>
                  <a:txBody>
                    <a:bodyPr/>
                    <a:lstStyle/>
                    <a:p>
                      <a:pPr>
                        <a:spcBef>
                          <a:spcPts val="0"/>
                        </a:spcBef>
                      </a:pPr>
                      <a:r>
                        <a:rPr lang="en-US" sz="1800" b="0" i="0" u="none" strike="noStrike" kern="1200" baseline="0" dirty="0">
                          <a:solidFill>
                            <a:schemeClr val="tx1"/>
                          </a:solidFill>
                          <a:latin typeface="+mn-lt"/>
                          <a:ea typeface="+mn-ea"/>
                          <a:cs typeface="+mn-cs"/>
                        </a:rPr>
                        <a:t>If hospital gets it from a blood bank at no charge, you have no charge</a:t>
                      </a:r>
                      <a:endParaRPr lang="en-US" sz="1800" dirty="0"/>
                    </a:p>
                  </a:txBody>
                  <a:tcPr marL="68580" marR="68580" marT="34288" marB="34288"/>
                </a:tc>
                <a:extLst>
                  <a:ext uri="{0D108BD9-81ED-4DB2-BD59-A6C34878D82A}">
                    <a16:rowId xmlns:a16="http://schemas.microsoft.com/office/drawing/2014/main" val="10004"/>
                  </a:ext>
                </a:extLst>
              </a:tr>
            </a:tbl>
          </a:graphicData>
        </a:graphic>
      </p:graphicFrame>
      <p:sp>
        <p:nvSpPr>
          <p:cNvPr id="2" name="Date Placeholder 1"/>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42</a:t>
            </a:fld>
            <a:endParaRPr lang="en-US" dirty="0"/>
          </a:p>
        </p:txBody>
      </p:sp>
    </p:spTree>
    <p:extLst>
      <p:ext uri="{BB962C8B-B14F-4D97-AF65-F5344CB8AC3E}">
        <p14:creationId xmlns:p14="http://schemas.microsoft.com/office/powerpoint/2010/main" val="23504702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dirty="0"/>
              <a:t>Benefit Periods in Original Medicare</a:t>
            </a:r>
          </a:p>
        </p:txBody>
      </p:sp>
      <p:sp>
        <p:nvSpPr>
          <p:cNvPr id="26628" name="Rectangle 3"/>
          <p:cNvSpPr>
            <a:spLocks noGrp="1" noChangeArrowheads="1"/>
          </p:cNvSpPr>
          <p:nvPr>
            <p:ph idx="1"/>
          </p:nvPr>
        </p:nvSpPr>
        <p:spPr>
          <a:xfrm>
            <a:off x="628649" y="1171075"/>
            <a:ext cx="6089585" cy="4543926"/>
          </a:xfrm>
        </p:spPr>
        <p:txBody>
          <a:bodyPr>
            <a:normAutofit fontScale="92500" lnSpcReduction="10000"/>
          </a:bodyPr>
          <a:lstStyle/>
          <a:p>
            <a:pPr marL="228600" indent="-228600"/>
            <a:r>
              <a:rPr lang="en-US" dirty="0"/>
              <a:t>Measures use of inpatient hospital and SNF services</a:t>
            </a:r>
          </a:p>
          <a:p>
            <a:pPr marL="457200" lvl="1" indent="-228600"/>
            <a:r>
              <a:rPr lang="en-US" dirty="0"/>
              <a:t>Begins the day you first get inpatient care in hospital or SNF</a:t>
            </a:r>
          </a:p>
          <a:p>
            <a:pPr marL="457200" lvl="1" indent="-228600"/>
            <a:r>
              <a:rPr lang="en-US" dirty="0"/>
              <a:t>Ends when not in a hospital/SNF 60 days in a row  </a:t>
            </a:r>
          </a:p>
          <a:p>
            <a:pPr marL="228600" indent="-228600"/>
            <a:r>
              <a:rPr lang="en-US" dirty="0"/>
              <a:t>Pay Part A deductible for each benefit period</a:t>
            </a:r>
          </a:p>
          <a:p>
            <a:pPr marL="228600" indent="-228600"/>
            <a:r>
              <a:rPr lang="en-US" dirty="0"/>
              <a:t>No limit to number of benefit periods you can have</a:t>
            </a:r>
          </a:p>
          <a:p>
            <a:endParaRPr lang="en-US" dirty="0"/>
          </a:p>
        </p:txBody>
      </p:sp>
      <p:sp>
        <p:nvSpPr>
          <p:cNvPr id="8" name="TextBox 7" descr="Ends 60 days in a row here" title="Text box"/>
          <p:cNvSpPr txBox="1"/>
          <p:nvPr/>
        </p:nvSpPr>
        <p:spPr>
          <a:xfrm>
            <a:off x="6979920" y="1362906"/>
            <a:ext cx="1805705" cy="707886"/>
          </a:xfrm>
          <a:prstGeom prst="rect">
            <a:avLst/>
          </a:prstGeom>
          <a:noFill/>
        </p:spPr>
        <p:txBody>
          <a:bodyPr vert="horz" wrap="square" rtlCol="0">
            <a:spAutoFit/>
          </a:bodyPr>
          <a:lstStyle/>
          <a:p>
            <a:r>
              <a:rPr lang="en-US" sz="2000" b="1" dirty="0">
                <a:solidFill>
                  <a:schemeClr val="tx2"/>
                </a:solidFill>
              </a:rPr>
              <a:t>Ends 60 days in a row here…</a:t>
            </a:r>
          </a:p>
        </p:txBody>
      </p:sp>
      <p:pic>
        <p:nvPicPr>
          <p:cNvPr id="9" name="Picture 8" title="picture of a house"/>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70914" y="2321633"/>
            <a:ext cx="1363809" cy="909207"/>
          </a:xfrm>
          <a:prstGeom prst="rect">
            <a:avLst/>
          </a:prstGeom>
          <a:effectLst>
            <a:outerShdw blurRad="50800" dist="38100" dir="2700000" algn="tl" rotWithShape="0">
              <a:prstClr val="black">
                <a:alpha val="40000"/>
              </a:prstClr>
            </a:outerShdw>
          </a:effectLst>
        </p:spPr>
      </p:pic>
      <p:sp>
        <p:nvSpPr>
          <p:cNvPr id="10" name="TextBox 9" descr="Home" title="Text box"/>
          <p:cNvSpPr txBox="1"/>
          <p:nvPr/>
        </p:nvSpPr>
        <p:spPr>
          <a:xfrm>
            <a:off x="7035460" y="3162544"/>
            <a:ext cx="1434715" cy="400110"/>
          </a:xfrm>
          <a:prstGeom prst="rect">
            <a:avLst/>
          </a:prstGeom>
          <a:noFill/>
        </p:spPr>
        <p:txBody>
          <a:bodyPr wrap="square" rtlCol="0">
            <a:spAutoFit/>
          </a:bodyPr>
          <a:lstStyle/>
          <a:p>
            <a:pPr algn="ctr">
              <a:defRPr/>
            </a:pPr>
            <a:r>
              <a:rPr lang="en-US" sz="2000" b="1" kern="0" dirty="0">
                <a:solidFill>
                  <a:schemeClr val="tx2"/>
                </a:solidFill>
              </a:rPr>
              <a:t>Home</a:t>
            </a:r>
            <a:endParaRPr lang="en-US" sz="2000" kern="0" dirty="0">
              <a:solidFill>
                <a:schemeClr val="tx2"/>
              </a:solidFill>
            </a:endParaRPr>
          </a:p>
        </p:txBody>
      </p:sp>
      <p:pic>
        <p:nvPicPr>
          <p:cNvPr id="11" name="Picture 10" title="check mark"/>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309611" y="1958153"/>
            <a:ext cx="411480" cy="302895"/>
          </a:xfrm>
          <a:prstGeom prst="rect">
            <a:avLst/>
          </a:prstGeom>
        </p:spPr>
      </p:pic>
      <p:sp>
        <p:nvSpPr>
          <p:cNvPr id="12" name="TextBox 11" descr="Not here" title="Text box"/>
          <p:cNvSpPr txBox="1"/>
          <p:nvPr/>
        </p:nvSpPr>
        <p:spPr>
          <a:xfrm>
            <a:off x="7049539" y="3645772"/>
            <a:ext cx="1374708" cy="400110"/>
          </a:xfrm>
          <a:prstGeom prst="rect">
            <a:avLst/>
          </a:prstGeom>
          <a:noFill/>
        </p:spPr>
        <p:txBody>
          <a:bodyPr vert="horz" wrap="square" rtlCol="0">
            <a:spAutoFit/>
          </a:bodyPr>
          <a:lstStyle/>
          <a:p>
            <a:r>
              <a:rPr lang="en-US" sz="2000" b="1" dirty="0">
                <a:solidFill>
                  <a:schemeClr val="tx2"/>
                </a:solidFill>
              </a:rPr>
              <a:t>Not here...</a:t>
            </a:r>
          </a:p>
        </p:txBody>
      </p:sp>
      <p:pic>
        <p:nvPicPr>
          <p:cNvPr id="13" name="Picture 12" title="Picture of a nursa and a man at the hospital"/>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11325" y="4008901"/>
            <a:ext cx="1404027" cy="936019"/>
          </a:xfrm>
          <a:prstGeom prst="rect">
            <a:avLst/>
          </a:prstGeom>
          <a:effectLst>
            <a:outerShdw blurRad="50800" dist="38100" dir="2700000" algn="tl" rotWithShape="0">
              <a:prstClr val="black">
                <a:alpha val="40000"/>
              </a:prstClr>
            </a:outerShdw>
          </a:effectLst>
        </p:spPr>
      </p:pic>
      <p:sp>
        <p:nvSpPr>
          <p:cNvPr id="14" name="TextBox 13" descr="Hospital or SNF" title="Text box"/>
          <p:cNvSpPr txBox="1"/>
          <p:nvPr/>
        </p:nvSpPr>
        <p:spPr>
          <a:xfrm>
            <a:off x="7134428" y="4894405"/>
            <a:ext cx="1407357" cy="707886"/>
          </a:xfrm>
          <a:prstGeom prst="rect">
            <a:avLst/>
          </a:prstGeom>
          <a:noFill/>
        </p:spPr>
        <p:txBody>
          <a:bodyPr wrap="square" rtlCol="0">
            <a:spAutoFit/>
          </a:bodyPr>
          <a:lstStyle/>
          <a:p>
            <a:pPr algn="ctr">
              <a:defRPr/>
            </a:pPr>
            <a:r>
              <a:rPr lang="en-US" sz="2000" b="1" kern="0" dirty="0">
                <a:solidFill>
                  <a:schemeClr val="tx2"/>
                </a:solidFill>
              </a:rPr>
              <a:t>Hospital </a:t>
            </a:r>
          </a:p>
          <a:p>
            <a:pPr algn="ctr">
              <a:defRPr/>
            </a:pPr>
            <a:r>
              <a:rPr lang="en-US" sz="2000" b="1" kern="0" dirty="0">
                <a:solidFill>
                  <a:schemeClr val="tx2"/>
                </a:solidFill>
              </a:rPr>
              <a:t>or SNF</a:t>
            </a:r>
            <a:endParaRPr lang="en-US" sz="2000" kern="0" dirty="0">
              <a:solidFill>
                <a:schemeClr val="tx2"/>
              </a:solidFill>
            </a:endParaRPr>
          </a:p>
        </p:txBody>
      </p:sp>
      <p:pic>
        <p:nvPicPr>
          <p:cNvPr id="15" name="Picture 14" title="red x"/>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344769" y="3608383"/>
            <a:ext cx="341163" cy="396861"/>
          </a:xfrm>
          <a:prstGeom prst="rect">
            <a:avLst/>
          </a:prstGeom>
        </p:spPr>
      </p:pic>
      <p:sp>
        <p:nvSpPr>
          <p:cNvPr id="16" name="TextBox 15" descr="Benefit periods can span across calendar years.&#10;" title="Text box"/>
          <p:cNvSpPr txBox="1"/>
          <p:nvPr/>
        </p:nvSpPr>
        <p:spPr>
          <a:xfrm>
            <a:off x="1257957" y="5873123"/>
            <a:ext cx="6228693" cy="461665"/>
          </a:xfrm>
          <a:prstGeom prst="rect">
            <a:avLst/>
          </a:prstGeom>
          <a:solidFill>
            <a:schemeClr val="accent1">
              <a:lumMod val="75000"/>
            </a:schemeClr>
          </a:solidFill>
        </p:spPr>
        <p:txBody>
          <a:bodyPr wrap="square" rtlCol="0">
            <a:spAutoFit/>
          </a:bodyPr>
          <a:lstStyle/>
          <a:p>
            <a:pPr algn="ctr"/>
            <a:r>
              <a:rPr lang="en-US" sz="2400" dirty="0">
                <a:solidFill>
                  <a:prstClr val="white"/>
                </a:solidFill>
              </a:rPr>
              <a:t>Benefit periods can span across calendar years.</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43</a:t>
            </a:fld>
            <a:endParaRPr lang="en-US" dirty="0"/>
          </a:p>
        </p:txBody>
      </p:sp>
    </p:spTree>
    <p:custDataLst>
      <p:tags r:id="rId1"/>
    </p:custDataLst>
    <p:extLst>
      <p:ext uri="{BB962C8B-B14F-4D97-AF65-F5344CB8AC3E}">
        <p14:creationId xmlns:p14="http://schemas.microsoft.com/office/powerpoint/2010/main" val="236559036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44" y="1"/>
            <a:ext cx="8835083" cy="951585"/>
          </a:xfrm>
        </p:spPr>
        <p:txBody>
          <a:bodyPr>
            <a:normAutofit fontScale="90000"/>
          </a:bodyPr>
          <a:lstStyle/>
          <a:p>
            <a:pPr>
              <a:lnSpc>
                <a:spcPct val="100000"/>
              </a:lnSpc>
            </a:pPr>
            <a:r>
              <a:rPr lang="en-US" sz="3600" dirty="0"/>
              <a:t>Inpatient or Outpatient—</a:t>
            </a:r>
            <a:br>
              <a:rPr lang="en-US" sz="3600" dirty="0"/>
            </a:br>
            <a:r>
              <a:rPr lang="en-US" dirty="0"/>
              <a:t>The 2-Midnight Rule</a:t>
            </a:r>
            <a:endParaRPr lang="en-US" sz="4267" dirty="0"/>
          </a:p>
        </p:txBody>
      </p:sp>
      <p:sp>
        <p:nvSpPr>
          <p:cNvPr id="3" name="Content Placeholder 2"/>
          <p:cNvSpPr>
            <a:spLocks noGrp="1"/>
          </p:cNvSpPr>
          <p:nvPr>
            <p:ph idx="1"/>
          </p:nvPr>
        </p:nvSpPr>
        <p:spPr>
          <a:xfrm>
            <a:off x="259907" y="1363209"/>
            <a:ext cx="8720319" cy="3190413"/>
          </a:xfrm>
        </p:spPr>
        <p:txBody>
          <a:bodyPr>
            <a:noAutofit/>
          </a:bodyPr>
          <a:lstStyle/>
          <a:p>
            <a:pPr marL="342882" lvl="1" indent="-342882">
              <a:spcBef>
                <a:spcPts val="800"/>
              </a:spcBef>
              <a:buSzPct val="100000"/>
              <a:buFont typeface="Wingdings" panose="05000000000000000000" pitchFamily="2" charset="2"/>
              <a:buChar char="§"/>
            </a:pPr>
            <a:r>
              <a:rPr lang="en-US" sz="2400" dirty="0"/>
              <a:t>Your hospital status affects how much you pay out-of-pocket, what is covered by Part A and/or Part B, and whether Medicare will cover subsequent SNF care</a:t>
            </a:r>
          </a:p>
          <a:p>
            <a:pPr marL="342882" lvl="1" indent="-342882">
              <a:spcBef>
                <a:spcPts val="800"/>
              </a:spcBef>
              <a:buSzPct val="100000"/>
              <a:buFont typeface="Wingdings" panose="05000000000000000000" pitchFamily="2" charset="2"/>
              <a:buChar char="§"/>
            </a:pPr>
            <a:r>
              <a:rPr lang="en-US" sz="2400" dirty="0"/>
              <a:t>Part A coverage of outpatient (observation stays) retroactive up to 3 days prior to formal hospital admission by your doctor </a:t>
            </a:r>
          </a:p>
          <a:p>
            <a:pPr marL="342882" lvl="1" indent="-342882">
              <a:spcBef>
                <a:spcPts val="800"/>
              </a:spcBef>
              <a:buSzPct val="100000"/>
              <a:buFont typeface="Wingdings" panose="05000000000000000000" pitchFamily="2" charset="2"/>
              <a:buChar char="§"/>
            </a:pPr>
            <a:r>
              <a:rPr lang="en-US" sz="2400" dirty="0"/>
              <a:t>Medicare Outpatient Observation Notice (MOON) – provided when in observation status longer than 24 hours, but before 36</a:t>
            </a:r>
            <a:r>
              <a:rPr lang="en-US" sz="2400" baseline="30000" dirty="0"/>
              <a:t>th</a:t>
            </a:r>
            <a:r>
              <a:rPr lang="en-US" sz="2400" dirty="0"/>
              <a:t> hour</a:t>
            </a:r>
          </a:p>
        </p:txBody>
      </p:sp>
      <p:sp>
        <p:nvSpPr>
          <p:cNvPr id="9" name="Content Placeholder 2"/>
          <p:cNvSpPr txBox="1">
            <a:spLocks/>
          </p:cNvSpPr>
          <p:nvPr/>
        </p:nvSpPr>
        <p:spPr>
          <a:xfrm>
            <a:off x="259907" y="4553622"/>
            <a:ext cx="3981892" cy="1802735"/>
          </a:xfrm>
          <a:prstGeom prst="rect">
            <a:avLst/>
          </a:prstGeom>
          <a:ln>
            <a:solidFill>
              <a:schemeClr val="tx2">
                <a:lumMod val="60000"/>
                <a:lumOff val="40000"/>
              </a:schemeClr>
            </a:solidFill>
          </a:ln>
        </p:spPr>
        <p:txBody>
          <a:bodyPr vert="horz" lIns="68580" tIns="34291" rIns="68580" bIns="34291" rtlCol="0">
            <a:noAutofit/>
          </a:bodyPr>
          <a:lstStyle>
            <a:lvl1pPr marL="342900" indent="-342900" algn="l" defTabSz="4572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622300" indent="-277813"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966788" indent="-344488" algn="l" defTabSz="457200" rtl="0" eaLnBrk="1" latinLnBrk="0" hangingPunct="1">
              <a:spcBef>
                <a:spcPct val="20000"/>
              </a:spcBef>
              <a:buSzPct val="50000"/>
              <a:buFont typeface="Wingdings" panose="05000000000000000000" pitchFamily="2" charset="2"/>
              <a:buChar char="q"/>
              <a:defRPr sz="2400" kern="1200">
                <a:solidFill>
                  <a:schemeClr val="tx1"/>
                </a:solidFill>
                <a:latin typeface="+mn-lt"/>
                <a:ea typeface="+mn-ea"/>
                <a:cs typeface="+mn-cs"/>
              </a:defRPr>
            </a:lvl3pPr>
            <a:lvl4pPr marL="1258888" indent="-292100" algn="l" defTabSz="457200" rtl="0" eaLnBrk="1" latinLnBrk="0" hangingPunct="1">
              <a:spcBef>
                <a:spcPct val="20000"/>
              </a:spcBef>
              <a:buFont typeface="Courier New" panose="02070309020205020404" pitchFamily="49" charset="0"/>
              <a:buChar char="o"/>
              <a:defRPr sz="2000" kern="1200">
                <a:solidFill>
                  <a:schemeClr val="tx1"/>
                </a:solidFill>
                <a:latin typeface="+mn-lt"/>
                <a:ea typeface="+mn-ea"/>
                <a:cs typeface="+mn-cs"/>
              </a:defRPr>
            </a:lvl4pPr>
            <a:lvl5pPr marL="1484313" indent="-225425" algn="l" defTabSz="457200" rtl="0" eaLnBrk="1" latinLnBrk="0" hangingPunct="1">
              <a:spcBef>
                <a:spcPct val="20000"/>
              </a:spcBef>
              <a:buFont typeface="Calibri" panose="020F050202020403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800"/>
              </a:spcBef>
              <a:buNone/>
            </a:pPr>
            <a:r>
              <a:rPr lang="en-US" sz="2200" b="1" dirty="0">
                <a:solidFill>
                  <a:schemeClr val="accent1"/>
                </a:solidFill>
              </a:rPr>
              <a:t>Inpatient </a:t>
            </a:r>
            <a:r>
              <a:rPr lang="en-US" sz="2200" dirty="0"/>
              <a:t>– When you’re formally admitted to the hospital with a doctor’s order. The day before you’re discharged is your last inpatient day.</a:t>
            </a:r>
          </a:p>
          <a:p>
            <a:pPr marL="0" indent="0">
              <a:spcBef>
                <a:spcPts val="600"/>
              </a:spcBef>
              <a:buNone/>
            </a:pPr>
            <a:endParaRPr lang="en-US" sz="2200" dirty="0"/>
          </a:p>
          <a:p>
            <a:pPr marL="0" indent="0">
              <a:spcBef>
                <a:spcPts val="600"/>
              </a:spcBef>
              <a:buNone/>
            </a:pPr>
            <a:endParaRPr lang="en-US" sz="2200" dirty="0"/>
          </a:p>
          <a:p>
            <a:pPr marL="0" indent="0">
              <a:spcBef>
                <a:spcPts val="600"/>
              </a:spcBef>
              <a:buNone/>
            </a:pPr>
            <a:endParaRPr lang="en-US" sz="2200" dirty="0"/>
          </a:p>
        </p:txBody>
      </p:sp>
      <p:sp>
        <p:nvSpPr>
          <p:cNvPr id="10" name="Content Placeholder 2"/>
          <p:cNvSpPr txBox="1">
            <a:spLocks/>
          </p:cNvSpPr>
          <p:nvPr/>
        </p:nvSpPr>
        <p:spPr>
          <a:xfrm>
            <a:off x="4584699" y="4553622"/>
            <a:ext cx="4370125" cy="1802733"/>
          </a:xfrm>
          <a:prstGeom prst="rect">
            <a:avLst/>
          </a:prstGeom>
          <a:ln>
            <a:solidFill>
              <a:schemeClr val="tx2">
                <a:lumMod val="60000"/>
                <a:lumOff val="40000"/>
              </a:schemeClr>
            </a:solidFill>
          </a:ln>
        </p:spPr>
        <p:txBody>
          <a:bodyPr vert="horz" lIns="68580" tIns="34291" rIns="68580" bIns="34291" rtlCol="0">
            <a:noAutofit/>
          </a:bodyPr>
          <a:lstStyle>
            <a:lvl1pPr marL="342900" indent="-342900" algn="l" defTabSz="4572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622300" indent="-277813" algn="l" defTabSz="4572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966788" indent="-344488" algn="l" defTabSz="457200" rtl="0" eaLnBrk="1" latinLnBrk="0" hangingPunct="1">
              <a:spcBef>
                <a:spcPct val="20000"/>
              </a:spcBef>
              <a:buSzPct val="50000"/>
              <a:buFont typeface="Wingdings" panose="05000000000000000000" pitchFamily="2" charset="2"/>
              <a:buChar char="q"/>
              <a:defRPr sz="2400" kern="1200">
                <a:solidFill>
                  <a:schemeClr val="tx1"/>
                </a:solidFill>
                <a:latin typeface="+mn-lt"/>
                <a:ea typeface="+mn-ea"/>
                <a:cs typeface="+mn-cs"/>
              </a:defRPr>
            </a:lvl3pPr>
            <a:lvl4pPr marL="1258888" indent="-292100" algn="l" defTabSz="457200" rtl="0" eaLnBrk="1" latinLnBrk="0" hangingPunct="1">
              <a:spcBef>
                <a:spcPct val="20000"/>
              </a:spcBef>
              <a:buFont typeface="Courier New" panose="02070309020205020404" pitchFamily="49" charset="0"/>
              <a:buChar char="o"/>
              <a:defRPr sz="2000" kern="1200">
                <a:solidFill>
                  <a:schemeClr val="tx1"/>
                </a:solidFill>
                <a:latin typeface="+mn-lt"/>
                <a:ea typeface="+mn-ea"/>
                <a:cs typeface="+mn-cs"/>
              </a:defRPr>
            </a:lvl4pPr>
            <a:lvl5pPr marL="1484313" indent="-225425" algn="l" defTabSz="457200" rtl="0" eaLnBrk="1" latinLnBrk="0" hangingPunct="1">
              <a:spcBef>
                <a:spcPct val="20000"/>
              </a:spcBef>
              <a:buFont typeface="Calibri" panose="020F050202020403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800"/>
              </a:spcBef>
              <a:buNone/>
            </a:pPr>
            <a:r>
              <a:rPr lang="en-US" sz="2200" b="1" dirty="0">
                <a:solidFill>
                  <a:schemeClr val="accent1"/>
                </a:solidFill>
              </a:rPr>
              <a:t>Outpatient </a:t>
            </a:r>
            <a:r>
              <a:rPr lang="en-US" sz="2200" dirty="0"/>
              <a:t>– When the doctor hasn’t written an order to admit you, even if you spend the night. </a:t>
            </a:r>
            <a:endParaRPr lang="en-US" sz="2000" dirty="0"/>
          </a:p>
        </p:txBody>
      </p:sp>
      <p:sp>
        <p:nvSpPr>
          <p:cNvPr id="13" name="Date Placeholder 12"/>
          <p:cNvSpPr>
            <a:spLocks noGrp="1"/>
          </p:cNvSpPr>
          <p:nvPr>
            <p:ph type="dt" sz="half" idx="10"/>
          </p:nvPr>
        </p:nvSpPr>
        <p:spPr/>
        <p:txBody>
          <a:bodyPr/>
          <a:lstStyle/>
          <a:p>
            <a:r>
              <a:rPr lang="en-US" dirty="0"/>
              <a:t>June 2019</a:t>
            </a:r>
          </a:p>
        </p:txBody>
      </p:sp>
      <p:sp>
        <p:nvSpPr>
          <p:cNvPr id="14" name="Footer Placeholder 13"/>
          <p:cNvSpPr>
            <a:spLocks noGrp="1"/>
          </p:cNvSpPr>
          <p:nvPr>
            <p:ph type="ftr" sz="quarter" idx="11"/>
          </p:nvPr>
        </p:nvSpPr>
        <p:spPr/>
        <p:txBody>
          <a:bodyPr/>
          <a:lstStyle/>
          <a:p>
            <a:r>
              <a:rPr lang="en-US" dirty="0"/>
              <a:t>Understanding Medicare</a:t>
            </a:r>
          </a:p>
        </p:txBody>
      </p:sp>
      <p:sp>
        <p:nvSpPr>
          <p:cNvPr id="15" name="Slide Number Placeholder 14"/>
          <p:cNvSpPr>
            <a:spLocks noGrp="1"/>
          </p:cNvSpPr>
          <p:nvPr>
            <p:ph type="sldNum" sz="quarter" idx="12"/>
          </p:nvPr>
        </p:nvSpPr>
        <p:spPr/>
        <p:txBody>
          <a:bodyPr/>
          <a:lstStyle/>
          <a:p>
            <a:fld id="{F62912B7-67D0-4C7F-B2EE-F336CB0BE48F}" type="slidenum">
              <a:rPr lang="en-US" smtClean="0"/>
              <a:t>44</a:t>
            </a:fld>
            <a:endParaRPr lang="en-US" dirty="0"/>
          </a:p>
        </p:txBody>
      </p:sp>
    </p:spTree>
    <p:extLst>
      <p:ext uri="{BB962C8B-B14F-4D97-AF65-F5344CB8AC3E}">
        <p14:creationId xmlns:p14="http://schemas.microsoft.com/office/powerpoint/2010/main" val="11511458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200" dirty="0"/>
              <a:t>Home Health Care Coverage</a:t>
            </a:r>
          </a:p>
        </p:txBody>
      </p:sp>
      <p:sp>
        <p:nvSpPr>
          <p:cNvPr id="8" name="Content Placeholder 7"/>
          <p:cNvSpPr>
            <a:spLocks noGrp="1"/>
          </p:cNvSpPr>
          <p:nvPr>
            <p:ph idx="1"/>
          </p:nvPr>
        </p:nvSpPr>
        <p:spPr>
          <a:xfrm>
            <a:off x="2905761" y="1267331"/>
            <a:ext cx="5609591" cy="4909637"/>
          </a:xfrm>
        </p:spPr>
        <p:txBody>
          <a:bodyPr>
            <a:normAutofit fontScale="85000" lnSpcReduction="10000"/>
          </a:bodyPr>
          <a:lstStyle/>
          <a:p>
            <a:pPr marL="304792" lvl="1" indent="-304792">
              <a:buFont typeface="Wingdings" panose="05000000000000000000" pitchFamily="2" charset="2"/>
              <a:buChar char="ü"/>
            </a:pPr>
            <a:r>
              <a:rPr lang="en-US" dirty="0"/>
              <a:t>Intermittent skilled nursing care</a:t>
            </a:r>
          </a:p>
          <a:p>
            <a:pPr marL="304792" lvl="1" indent="-304792">
              <a:buFont typeface="Wingdings" panose="05000000000000000000" pitchFamily="2" charset="2"/>
              <a:buChar char="ü"/>
            </a:pPr>
            <a:r>
              <a:rPr lang="en-US" dirty="0"/>
              <a:t>Physical therapy</a:t>
            </a:r>
          </a:p>
          <a:p>
            <a:pPr marL="304792" lvl="1" indent="-304792">
              <a:buFont typeface="Wingdings" panose="05000000000000000000" pitchFamily="2" charset="2"/>
              <a:buChar char="ü"/>
            </a:pPr>
            <a:r>
              <a:rPr lang="en-US" dirty="0"/>
              <a:t>Speech-language pathology services</a:t>
            </a:r>
          </a:p>
          <a:p>
            <a:pPr marL="304792" lvl="1" indent="-304792">
              <a:buFont typeface="Wingdings" panose="05000000000000000000" pitchFamily="2" charset="2"/>
              <a:buChar char="ü"/>
            </a:pPr>
            <a:r>
              <a:rPr lang="en-US" dirty="0"/>
              <a:t>Continued occupational services, and more</a:t>
            </a:r>
          </a:p>
          <a:p>
            <a:pPr marL="0" indent="0" defTabSz="114300">
              <a:buFont typeface="Wingdings" panose="05000000000000000000" pitchFamily="2" charset="2"/>
              <a:buChar char="x"/>
            </a:pPr>
            <a:r>
              <a:rPr lang="en-US" dirty="0"/>
              <a:t> Medicare doesn’t pay for</a:t>
            </a:r>
          </a:p>
          <a:p>
            <a:pPr marL="509588" lvl="1" indent="0">
              <a:buNone/>
            </a:pPr>
            <a:r>
              <a:rPr lang="en-US" dirty="0"/>
              <a:t>✖ 24-hour-a-day care at home</a:t>
            </a:r>
          </a:p>
          <a:p>
            <a:pPr marL="509588" lvl="1" indent="0">
              <a:buNone/>
            </a:pPr>
            <a:r>
              <a:rPr lang="en-US" dirty="0"/>
              <a:t>✖ Meals delivered to your home</a:t>
            </a:r>
          </a:p>
          <a:p>
            <a:pPr marL="509588" lvl="1" indent="0">
              <a:buNone/>
            </a:pPr>
            <a:r>
              <a:rPr lang="en-US" dirty="0"/>
              <a:t>✖ Homemaker services  </a:t>
            </a:r>
          </a:p>
          <a:p>
            <a:pPr marL="509588" lvl="1" indent="0">
              <a:buNone/>
            </a:pPr>
            <a:r>
              <a:rPr lang="en-US" dirty="0"/>
              <a:t>✖ Personal care</a:t>
            </a:r>
          </a:p>
          <a:p>
            <a:pPr lvl="1"/>
            <a:endParaRPr lang="en-US" dirty="0"/>
          </a:p>
        </p:txBody>
      </p:sp>
      <p:pic>
        <p:nvPicPr>
          <p:cNvPr id="9" name="Picture 8" title="Picture of man and nurse in home care setti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8651" y="1805052"/>
            <a:ext cx="1720463" cy="2582801"/>
          </a:xfrm>
          <a:prstGeom prst="rect">
            <a:avLst/>
          </a:prstGeom>
        </p:spPr>
      </p:pic>
      <p:sp>
        <p:nvSpPr>
          <p:cNvPr id="11" name="TextBox 10" descr="Usually, a home health care agency coordinates the services your doctor orders for you.&#10;" title="Text box"/>
          <p:cNvSpPr txBox="1"/>
          <p:nvPr/>
        </p:nvSpPr>
        <p:spPr>
          <a:xfrm>
            <a:off x="221464" y="4425299"/>
            <a:ext cx="2871777" cy="1323439"/>
          </a:xfrm>
          <a:prstGeom prst="rect">
            <a:avLst/>
          </a:prstGeom>
          <a:noFill/>
        </p:spPr>
        <p:txBody>
          <a:bodyPr wrap="square" rtlCol="0">
            <a:spAutoFit/>
          </a:bodyPr>
          <a:lstStyle/>
          <a:p>
            <a:r>
              <a:rPr lang="en-US" sz="2000" dirty="0"/>
              <a:t>Usually, a home health care agency coordinates the services your doctor orders for you.</a:t>
            </a:r>
          </a:p>
        </p:txBody>
      </p:sp>
      <p:sp>
        <p:nvSpPr>
          <p:cNvPr id="6" name="Date Placeholder 5"/>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45</a:t>
            </a:fld>
            <a:endParaRPr lang="en-US" dirty="0"/>
          </a:p>
        </p:txBody>
      </p:sp>
    </p:spTree>
    <p:extLst>
      <p:ext uri="{BB962C8B-B14F-4D97-AF65-F5344CB8AC3E}">
        <p14:creationId xmlns:p14="http://schemas.microsoft.com/office/powerpoint/2010/main" val="29738993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descr="5 Required Conditions for &#10;Home Health Care Coverage " title="Title"/>
          <p:cNvSpPr>
            <a:spLocks noGrp="1" noChangeArrowheads="1"/>
          </p:cNvSpPr>
          <p:nvPr>
            <p:ph type="title"/>
          </p:nvPr>
        </p:nvSpPr>
        <p:spPr/>
        <p:txBody>
          <a:bodyPr>
            <a:noAutofit/>
          </a:bodyPr>
          <a:lstStyle/>
          <a:p>
            <a:r>
              <a:rPr lang="en-US" sz="3200" dirty="0"/>
              <a:t>5 Required Conditions for </a:t>
            </a:r>
            <a:br>
              <a:rPr lang="en-US" sz="3200" dirty="0"/>
            </a:br>
            <a:r>
              <a:rPr lang="en-US" sz="3200" dirty="0"/>
              <a:t>Home Health Care Coverage </a:t>
            </a:r>
          </a:p>
        </p:txBody>
      </p:sp>
      <p:sp>
        <p:nvSpPr>
          <p:cNvPr id="31748" name="Rectangle 3" descr="Must be homebound &#10;Must need skilled care on part-time or intermittent basis&#10;Must be under the care of a doctor&#10;Receiving services under a plan of care&#10;Have face-to-face encounter with doctor &#10;Prior to start of care or within 30 days&#10;Services must be from a Medicare-approved home health agency (HHA)&#10;" title="5 Requirements"/>
          <p:cNvSpPr>
            <a:spLocks noGrp="1" noChangeArrowheads="1"/>
          </p:cNvSpPr>
          <p:nvPr>
            <p:ph idx="1"/>
          </p:nvPr>
        </p:nvSpPr>
        <p:spPr>
          <a:xfrm>
            <a:off x="1695157" y="1171077"/>
            <a:ext cx="6820194" cy="5005889"/>
          </a:xfrm>
        </p:spPr>
        <p:txBody>
          <a:bodyPr>
            <a:normAutofit/>
          </a:bodyPr>
          <a:lstStyle/>
          <a:p>
            <a:pPr marL="342900" indent="-334963">
              <a:spcBef>
                <a:spcPts val="600"/>
              </a:spcBef>
              <a:buFont typeface="+mj-lt"/>
              <a:buAutoNum type="arabicPeriod"/>
            </a:pPr>
            <a:r>
              <a:rPr lang="en-US" sz="2800" dirty="0"/>
              <a:t>Must be homebound </a:t>
            </a:r>
          </a:p>
          <a:p>
            <a:pPr marL="342900" indent="-334963">
              <a:spcBef>
                <a:spcPts val="600"/>
              </a:spcBef>
              <a:buFont typeface="+mj-lt"/>
              <a:buAutoNum type="arabicPeriod"/>
            </a:pPr>
            <a:r>
              <a:rPr lang="en-US" sz="2800" dirty="0"/>
              <a:t>Must need skilled care on part-time or intermittent basis</a:t>
            </a:r>
          </a:p>
          <a:p>
            <a:pPr marL="342900" indent="-334963">
              <a:spcBef>
                <a:spcPts val="600"/>
              </a:spcBef>
              <a:buFont typeface="+mj-lt"/>
              <a:buAutoNum type="arabicPeriod"/>
            </a:pPr>
            <a:r>
              <a:rPr lang="en-US" sz="2800" dirty="0"/>
              <a:t>Must be under the care of a doctor</a:t>
            </a:r>
          </a:p>
          <a:p>
            <a:pPr marL="558800" lvl="1" indent="-215900">
              <a:spcBef>
                <a:spcPts val="600"/>
              </a:spcBef>
            </a:pPr>
            <a:r>
              <a:rPr lang="en-US" sz="2667" dirty="0"/>
              <a:t>Receiving services under a plan of care</a:t>
            </a:r>
          </a:p>
          <a:p>
            <a:pPr marL="342900" indent="-334963">
              <a:spcBef>
                <a:spcPts val="600"/>
              </a:spcBef>
              <a:buFont typeface="+mj-lt"/>
              <a:buAutoNum type="arabicPeriod"/>
            </a:pPr>
            <a:r>
              <a:rPr lang="en-US" sz="2800" dirty="0"/>
              <a:t>Have face-to-face encounter with doctor </a:t>
            </a:r>
          </a:p>
          <a:p>
            <a:pPr marL="558800" lvl="1" indent="-215900">
              <a:spcBef>
                <a:spcPts val="600"/>
              </a:spcBef>
            </a:pPr>
            <a:r>
              <a:rPr lang="en-US" sz="2667" dirty="0"/>
              <a:t>Prior to start of care or within 30 days</a:t>
            </a:r>
          </a:p>
          <a:p>
            <a:pPr marL="342900" indent="-334963">
              <a:spcBef>
                <a:spcPts val="600"/>
              </a:spcBef>
              <a:buFont typeface="+mj-lt"/>
              <a:buAutoNum type="arabicPeriod"/>
            </a:pPr>
            <a:r>
              <a:rPr lang="en-US" sz="2800" dirty="0"/>
              <a:t>Services must be from a Medicare-approved home health agency (HHA)</a:t>
            </a:r>
          </a:p>
        </p:txBody>
      </p:sp>
      <p:grpSp>
        <p:nvGrpSpPr>
          <p:cNvPr id="5" name="Group 4" title="Part A hospital icon"/>
          <p:cNvGrpSpPr/>
          <p:nvPr/>
        </p:nvGrpSpPr>
        <p:grpSpPr>
          <a:xfrm>
            <a:off x="628651" y="2617058"/>
            <a:ext cx="1140951" cy="1264477"/>
            <a:chOff x="357664" y="1889910"/>
            <a:chExt cx="1140950" cy="1264477"/>
          </a:xfrm>
        </p:grpSpPr>
        <p:pic>
          <p:nvPicPr>
            <p:cNvPr id="10" name="Picture 9" title="Part A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2110" y="1889910"/>
              <a:ext cx="992059" cy="548640"/>
            </a:xfrm>
            <a:prstGeom prst="rect">
              <a:avLst/>
            </a:prstGeom>
          </p:spPr>
        </p:pic>
        <p:sp>
          <p:nvSpPr>
            <p:cNvPr id="11" name="TextBox 10" title="Part A icon"/>
            <p:cNvSpPr txBox="1"/>
            <p:nvPr/>
          </p:nvSpPr>
          <p:spPr>
            <a:xfrm>
              <a:off x="357664" y="2438550"/>
              <a:ext cx="1140950" cy="715837"/>
            </a:xfrm>
            <a:prstGeom prst="rect">
              <a:avLst/>
            </a:prstGeom>
            <a:noFill/>
          </p:spPr>
          <p:txBody>
            <a:bodyPr wrap="square" rtlCol="0">
              <a:spAutoFit/>
            </a:bodyPr>
            <a:lstStyle/>
            <a:p>
              <a:pPr algn="ctr"/>
              <a:r>
                <a:rPr lang="en-US" sz="1013" b="1" dirty="0">
                  <a:solidFill>
                    <a:schemeClr val="tx2"/>
                  </a:solidFill>
                </a:rPr>
                <a:t>Part A</a:t>
              </a:r>
            </a:p>
            <a:p>
              <a:pPr algn="ctr"/>
              <a:r>
                <a:rPr lang="en-US" sz="1013" dirty="0">
                  <a:solidFill>
                    <a:schemeClr val="tx2"/>
                  </a:solidFill>
                </a:rPr>
                <a:t>Hospital Insurance</a:t>
              </a:r>
            </a:p>
            <a:p>
              <a:pPr algn="ctr"/>
              <a:endParaRPr lang="en-US" sz="1013" dirty="0">
                <a:solidFill>
                  <a:schemeClr val="tx2"/>
                </a:solidFill>
              </a:endParaRPr>
            </a:p>
          </p:txBody>
        </p:sp>
      </p:gr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pPr/>
              <a:t>46</a:t>
            </a:fld>
            <a:endParaRPr lang="en-US" dirty="0"/>
          </a:p>
        </p:txBody>
      </p:sp>
    </p:spTree>
    <p:custDataLst>
      <p:tags r:id="rId1"/>
    </p:custDataLst>
    <p:extLst>
      <p:ext uri="{BB962C8B-B14F-4D97-AF65-F5344CB8AC3E}">
        <p14:creationId xmlns:p14="http://schemas.microsoft.com/office/powerpoint/2010/main" val="274307407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descr="Paying for Home Health Care" title="Title"/>
          <p:cNvSpPr>
            <a:spLocks noGrp="1" noChangeArrowheads="1"/>
          </p:cNvSpPr>
          <p:nvPr>
            <p:ph type="title"/>
          </p:nvPr>
        </p:nvSpPr>
        <p:spPr/>
        <p:txBody>
          <a:bodyPr>
            <a:normAutofit/>
          </a:bodyPr>
          <a:lstStyle/>
          <a:p>
            <a:r>
              <a:rPr lang="en-US" sz="3200" dirty="0"/>
              <a:t>Paying for Home Health Care</a:t>
            </a:r>
          </a:p>
        </p:txBody>
      </p:sp>
      <p:sp>
        <p:nvSpPr>
          <p:cNvPr id="33796" name="Rectangle 3" descr="In Original Medicare you pay&#10;Nothing for covered home health care services&#10;20% of Medicare-approved amount &#10;For durable medical equipment (DME)&#10;Covered by Part B &#10;Plan of care reviewed every 60 days&#10;Called episode of care&#10;" title="Text Box"/>
          <p:cNvSpPr>
            <a:spLocks noGrp="1" noChangeArrowheads="1"/>
          </p:cNvSpPr>
          <p:nvPr>
            <p:ph idx="1"/>
          </p:nvPr>
        </p:nvSpPr>
        <p:spPr>
          <a:xfrm>
            <a:off x="1849617" y="1171077"/>
            <a:ext cx="7085662" cy="5185275"/>
          </a:xfrm>
        </p:spPr>
        <p:txBody>
          <a:bodyPr>
            <a:normAutofit/>
          </a:bodyPr>
          <a:lstStyle/>
          <a:p>
            <a:pPr marL="0" indent="0">
              <a:spcBef>
                <a:spcPts val="600"/>
              </a:spcBef>
              <a:buNone/>
            </a:pPr>
            <a:r>
              <a:rPr lang="en-US" sz="3200" b="1" dirty="0"/>
              <a:t>In Original Medicare you pay</a:t>
            </a:r>
          </a:p>
          <a:p>
            <a:pPr>
              <a:spcBef>
                <a:spcPts val="600"/>
              </a:spcBef>
            </a:pPr>
            <a:r>
              <a:rPr lang="en-US" sz="3333" dirty="0"/>
              <a:t>Nothing for covered home health care services</a:t>
            </a:r>
          </a:p>
          <a:p>
            <a:pPr>
              <a:spcBef>
                <a:spcPts val="600"/>
              </a:spcBef>
            </a:pPr>
            <a:r>
              <a:rPr lang="en-US" sz="3333" dirty="0"/>
              <a:t>20% of the Medicare-approved amount </a:t>
            </a:r>
          </a:p>
          <a:p>
            <a:pPr lvl="1">
              <a:spcBef>
                <a:spcPts val="600"/>
              </a:spcBef>
            </a:pPr>
            <a:r>
              <a:rPr lang="en-US" sz="2667" dirty="0"/>
              <a:t>For durable medical equipment (DME)</a:t>
            </a:r>
          </a:p>
          <a:p>
            <a:pPr lvl="2">
              <a:spcBef>
                <a:spcPts val="600"/>
              </a:spcBef>
            </a:pPr>
            <a:r>
              <a:rPr lang="en-US" sz="2000" dirty="0"/>
              <a:t>Covered by Part B </a:t>
            </a:r>
          </a:p>
          <a:p>
            <a:pPr marL="0" indent="0">
              <a:spcBef>
                <a:spcPts val="600"/>
              </a:spcBef>
              <a:buNone/>
            </a:pPr>
            <a:r>
              <a:rPr lang="en-US" sz="3200" b="1" dirty="0"/>
              <a:t>Plan of care reviewed every 60 days</a:t>
            </a:r>
          </a:p>
          <a:p>
            <a:pPr>
              <a:spcBef>
                <a:spcPts val="600"/>
              </a:spcBef>
            </a:pPr>
            <a:r>
              <a:rPr lang="en-US" sz="3333" dirty="0"/>
              <a:t>Called episode of care</a:t>
            </a:r>
          </a:p>
        </p:txBody>
      </p:sp>
      <p:grpSp>
        <p:nvGrpSpPr>
          <p:cNvPr id="5" name="Group 4" title="Part A Hospital icon"/>
          <p:cNvGrpSpPr/>
          <p:nvPr/>
        </p:nvGrpSpPr>
        <p:grpSpPr>
          <a:xfrm>
            <a:off x="628651" y="3068352"/>
            <a:ext cx="1140951" cy="1246345"/>
            <a:chOff x="390195" y="2286150"/>
            <a:chExt cx="1140950" cy="1246344"/>
          </a:xfrm>
        </p:grpSpPr>
        <p:pic>
          <p:nvPicPr>
            <p:cNvPr id="9" name="Picture 8" title="Part A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0210" y="2286150"/>
              <a:ext cx="992059" cy="548640"/>
            </a:xfrm>
            <a:prstGeom prst="rect">
              <a:avLst/>
            </a:prstGeom>
          </p:spPr>
        </p:pic>
        <p:sp>
          <p:nvSpPr>
            <p:cNvPr id="11" name="TextBox 10" title="Part A icon"/>
            <p:cNvSpPr txBox="1"/>
            <p:nvPr/>
          </p:nvSpPr>
          <p:spPr>
            <a:xfrm>
              <a:off x="390195" y="2660782"/>
              <a:ext cx="1140950" cy="871712"/>
            </a:xfrm>
            <a:prstGeom prst="rect">
              <a:avLst/>
            </a:prstGeom>
            <a:noFill/>
          </p:spPr>
          <p:txBody>
            <a:bodyPr wrap="square" rtlCol="0">
              <a:spAutoFit/>
            </a:bodyPr>
            <a:lstStyle/>
            <a:p>
              <a:pPr algn="ctr"/>
              <a:endParaRPr lang="en-US" sz="1013" b="1" dirty="0">
                <a:solidFill>
                  <a:schemeClr val="tx2"/>
                </a:solidFill>
              </a:endParaRPr>
            </a:p>
            <a:p>
              <a:pPr algn="ctr"/>
              <a:r>
                <a:rPr lang="en-US" sz="1013" b="1" dirty="0">
                  <a:solidFill>
                    <a:schemeClr val="tx2"/>
                  </a:solidFill>
                </a:rPr>
                <a:t>Part A</a:t>
              </a:r>
            </a:p>
            <a:p>
              <a:pPr algn="ctr"/>
              <a:r>
                <a:rPr lang="en-US" sz="1013" dirty="0">
                  <a:solidFill>
                    <a:schemeClr val="tx2"/>
                  </a:solidFill>
                </a:rPr>
                <a:t>Hospital Insurance</a:t>
              </a:r>
            </a:p>
            <a:p>
              <a:pPr algn="ctr"/>
              <a:endParaRPr lang="en-US" sz="1013" dirty="0">
                <a:solidFill>
                  <a:schemeClr val="tx2"/>
                </a:solidFill>
              </a:endParaRPr>
            </a:p>
          </p:txBody>
        </p:sp>
      </p:gr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pPr/>
              <a:t>47</a:t>
            </a:fld>
            <a:endParaRPr lang="en-US" dirty="0"/>
          </a:p>
        </p:txBody>
      </p:sp>
    </p:spTree>
    <p:custDataLst>
      <p:tags r:id="rId1"/>
    </p:custDataLst>
    <p:extLst>
      <p:ext uri="{BB962C8B-B14F-4D97-AF65-F5344CB8AC3E}">
        <p14:creationId xmlns:p14="http://schemas.microsoft.com/office/powerpoint/2010/main" val="309569114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descr="What is Hospice Care?" title="Title"/>
          <p:cNvSpPr>
            <a:spLocks noGrp="1" noChangeArrowheads="1"/>
          </p:cNvSpPr>
          <p:nvPr>
            <p:ph type="title"/>
          </p:nvPr>
        </p:nvSpPr>
        <p:spPr/>
        <p:txBody>
          <a:bodyPr>
            <a:normAutofit/>
          </a:bodyPr>
          <a:lstStyle/>
          <a:p>
            <a:r>
              <a:rPr lang="en-US" sz="3200" dirty="0"/>
              <a:t>What Is Hospice Care?</a:t>
            </a:r>
          </a:p>
        </p:txBody>
      </p:sp>
      <p:sp>
        <p:nvSpPr>
          <p:cNvPr id="34820" name="Rectangle 3" descr="Interdisciplinary team provides services for those with a life expectancy of 6 months or less, and their family&#10;Sign election statement choosing hospice care instead of routine Medicare-covered benefits to treat your terminal illness&#10;Focus is on comfort and pain relief, not cure &#10;Doctor must certify each “election period”&#10;Two 90-day periods&#10;Then unlimited 60-day periods &#10;Face-to-face encounter &#10;Hospice provider must be Medicare approved&#10;" title="Text"/>
          <p:cNvSpPr>
            <a:spLocks noGrp="1" noChangeArrowheads="1"/>
          </p:cNvSpPr>
          <p:nvPr>
            <p:ph idx="1"/>
          </p:nvPr>
        </p:nvSpPr>
        <p:spPr>
          <a:xfrm>
            <a:off x="1657351" y="1171077"/>
            <a:ext cx="6858000" cy="5005889"/>
          </a:xfrm>
        </p:spPr>
        <p:txBody>
          <a:bodyPr>
            <a:normAutofit fontScale="62500" lnSpcReduction="20000"/>
          </a:bodyPr>
          <a:lstStyle/>
          <a:p>
            <a:pPr>
              <a:lnSpc>
                <a:spcPct val="120000"/>
              </a:lnSpc>
              <a:spcBef>
                <a:spcPts val="600"/>
              </a:spcBef>
            </a:pPr>
            <a:r>
              <a:rPr lang="en-US" dirty="0"/>
              <a:t>Interdisciplinary team provides services for those with a life expectancy of 6 months or less, and their family, usually at home</a:t>
            </a:r>
          </a:p>
          <a:p>
            <a:pPr lvl="0">
              <a:lnSpc>
                <a:spcPct val="120000"/>
              </a:lnSpc>
              <a:spcBef>
                <a:spcPts val="600"/>
              </a:spcBef>
            </a:pPr>
            <a:r>
              <a:rPr lang="en-US" dirty="0"/>
              <a:t>Focus is on comfort and pain relief, not cure </a:t>
            </a:r>
          </a:p>
          <a:p>
            <a:pPr>
              <a:lnSpc>
                <a:spcPct val="120000"/>
              </a:lnSpc>
              <a:spcBef>
                <a:spcPts val="600"/>
              </a:spcBef>
            </a:pPr>
            <a:r>
              <a:rPr lang="en-US" dirty="0"/>
              <a:t>Sign election statement choosing hospice care instead of routine Medicare-covered benefits to treat your terminal illness</a:t>
            </a:r>
          </a:p>
          <a:p>
            <a:pPr>
              <a:lnSpc>
                <a:spcPct val="120000"/>
              </a:lnSpc>
              <a:spcBef>
                <a:spcPts val="600"/>
              </a:spcBef>
            </a:pPr>
            <a:r>
              <a:rPr lang="en-US" dirty="0"/>
              <a:t>Doctor must certify each “election period”</a:t>
            </a:r>
          </a:p>
          <a:p>
            <a:pPr lvl="1">
              <a:lnSpc>
                <a:spcPct val="120000"/>
              </a:lnSpc>
              <a:spcBef>
                <a:spcPts val="600"/>
              </a:spcBef>
            </a:pPr>
            <a:r>
              <a:rPr lang="en-US" dirty="0"/>
              <a:t>Two 90-day periods</a:t>
            </a:r>
          </a:p>
          <a:p>
            <a:pPr lvl="1">
              <a:lnSpc>
                <a:spcPct val="120000"/>
              </a:lnSpc>
              <a:spcBef>
                <a:spcPts val="600"/>
              </a:spcBef>
            </a:pPr>
            <a:r>
              <a:rPr lang="en-US" dirty="0"/>
              <a:t>Then unlimited 60-day periods </a:t>
            </a:r>
          </a:p>
          <a:p>
            <a:pPr lvl="1">
              <a:lnSpc>
                <a:spcPct val="120000"/>
              </a:lnSpc>
              <a:spcBef>
                <a:spcPts val="600"/>
              </a:spcBef>
            </a:pPr>
            <a:r>
              <a:rPr lang="en-US" dirty="0"/>
              <a:t>Face-to-face encounter required</a:t>
            </a:r>
          </a:p>
          <a:p>
            <a:pPr>
              <a:lnSpc>
                <a:spcPct val="120000"/>
              </a:lnSpc>
              <a:spcBef>
                <a:spcPts val="600"/>
              </a:spcBef>
            </a:pPr>
            <a:r>
              <a:rPr lang="en-US" dirty="0"/>
              <a:t>Hospice provider must be Medicare approved</a:t>
            </a:r>
          </a:p>
        </p:txBody>
      </p:sp>
      <p:grpSp>
        <p:nvGrpSpPr>
          <p:cNvPr id="5" name="Group 4" title="Part A hospital icon"/>
          <p:cNvGrpSpPr/>
          <p:nvPr/>
        </p:nvGrpSpPr>
        <p:grpSpPr>
          <a:xfrm>
            <a:off x="516400" y="2772241"/>
            <a:ext cx="1140951" cy="1399018"/>
            <a:chOff x="274140" y="1933652"/>
            <a:chExt cx="1140950" cy="1399019"/>
          </a:xfrm>
        </p:grpSpPr>
        <p:pic>
          <p:nvPicPr>
            <p:cNvPr id="10" name="Picture 9" title="Part A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8586" y="1933652"/>
              <a:ext cx="992059" cy="548640"/>
            </a:xfrm>
            <a:prstGeom prst="rect">
              <a:avLst/>
            </a:prstGeom>
          </p:spPr>
        </p:pic>
        <p:sp>
          <p:nvSpPr>
            <p:cNvPr id="11" name="TextBox 10"/>
            <p:cNvSpPr txBox="1"/>
            <p:nvPr/>
          </p:nvSpPr>
          <p:spPr>
            <a:xfrm>
              <a:off x="274140" y="2616834"/>
              <a:ext cx="1140950" cy="715837"/>
            </a:xfrm>
            <a:prstGeom prst="rect">
              <a:avLst/>
            </a:prstGeom>
            <a:noFill/>
          </p:spPr>
          <p:txBody>
            <a:bodyPr wrap="square" rtlCol="0">
              <a:spAutoFit/>
            </a:bodyPr>
            <a:lstStyle/>
            <a:p>
              <a:pPr algn="ctr"/>
              <a:r>
                <a:rPr lang="en-US" sz="1013" b="1" dirty="0">
                  <a:solidFill>
                    <a:schemeClr val="tx2"/>
                  </a:solidFill>
                </a:rPr>
                <a:t>Part A</a:t>
              </a:r>
            </a:p>
            <a:p>
              <a:pPr algn="ctr"/>
              <a:r>
                <a:rPr lang="en-US" sz="1013" dirty="0">
                  <a:solidFill>
                    <a:schemeClr val="tx2"/>
                  </a:solidFill>
                </a:rPr>
                <a:t>Hospital Insurance</a:t>
              </a:r>
            </a:p>
            <a:p>
              <a:pPr algn="ctr"/>
              <a:endParaRPr lang="en-US" sz="1013" dirty="0">
                <a:solidFill>
                  <a:schemeClr val="tx2"/>
                </a:solidFill>
              </a:endParaRPr>
            </a:p>
          </p:txBody>
        </p:sp>
      </p:gr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pPr/>
              <a:t>48</a:t>
            </a:fld>
            <a:endParaRPr lang="en-US" dirty="0"/>
          </a:p>
        </p:txBody>
      </p:sp>
    </p:spTree>
    <p:custDataLst>
      <p:tags r:id="rId1"/>
    </p:custDataLst>
    <p:extLst>
      <p:ext uri="{BB962C8B-B14F-4D97-AF65-F5344CB8AC3E}">
        <p14:creationId xmlns:p14="http://schemas.microsoft.com/office/powerpoint/2010/main" val="2024652692"/>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descr="Covered Hospice Services" title="Title"/>
          <p:cNvSpPr>
            <a:spLocks noGrp="1" noChangeArrowheads="1"/>
          </p:cNvSpPr>
          <p:nvPr>
            <p:ph type="title"/>
          </p:nvPr>
        </p:nvSpPr>
        <p:spPr/>
        <p:txBody>
          <a:bodyPr>
            <a:normAutofit/>
          </a:bodyPr>
          <a:lstStyle/>
          <a:p>
            <a:r>
              <a:rPr lang="en-US" sz="3200" dirty="0"/>
              <a:t>Covered Hospice Services</a:t>
            </a:r>
          </a:p>
        </p:txBody>
      </p:sp>
      <p:sp>
        <p:nvSpPr>
          <p:cNvPr id="35844" name="Rectangle 3" descr="Physician and nursing services&#10;Physical, occupational, and speech-language therapy&#10;Medical equipment and supplies&#10;Drugs for symptom control and pain relief&#10;Short-term hospital inpatient care for pain and symptom management&#10;Respite care in a Medicare-certified facility&#10;Up to 5 days each time, no limit to number of times&#10;Hospice aide and homemaker services&#10;Social worker services&#10;Grief, dietary, and other counseling&#10;" title="Text box"/>
          <p:cNvSpPr>
            <a:spLocks noGrp="1" noChangeArrowheads="1"/>
          </p:cNvSpPr>
          <p:nvPr>
            <p:ph idx="1"/>
          </p:nvPr>
        </p:nvSpPr>
        <p:spPr>
          <a:xfrm>
            <a:off x="2236303" y="1171077"/>
            <a:ext cx="6279047" cy="5005889"/>
          </a:xfrm>
        </p:spPr>
        <p:txBody>
          <a:bodyPr>
            <a:normAutofit fontScale="62500" lnSpcReduction="20000"/>
          </a:bodyPr>
          <a:lstStyle/>
          <a:p>
            <a:pPr>
              <a:lnSpc>
                <a:spcPct val="120000"/>
              </a:lnSpc>
              <a:spcBef>
                <a:spcPts val="600"/>
              </a:spcBef>
            </a:pPr>
            <a:r>
              <a:rPr lang="en-US" dirty="0"/>
              <a:t>Physician and nursing services</a:t>
            </a:r>
          </a:p>
          <a:p>
            <a:pPr>
              <a:lnSpc>
                <a:spcPct val="120000"/>
              </a:lnSpc>
              <a:spcBef>
                <a:spcPts val="600"/>
              </a:spcBef>
            </a:pPr>
            <a:r>
              <a:rPr lang="en-US" dirty="0"/>
              <a:t>Physical, occupational, and speech-language therapy</a:t>
            </a:r>
          </a:p>
          <a:p>
            <a:pPr>
              <a:lnSpc>
                <a:spcPct val="120000"/>
              </a:lnSpc>
              <a:spcBef>
                <a:spcPts val="600"/>
              </a:spcBef>
            </a:pPr>
            <a:r>
              <a:rPr lang="en-US" dirty="0"/>
              <a:t>Medical equipment and supplies</a:t>
            </a:r>
          </a:p>
          <a:p>
            <a:pPr>
              <a:lnSpc>
                <a:spcPct val="120000"/>
              </a:lnSpc>
              <a:spcBef>
                <a:spcPts val="600"/>
              </a:spcBef>
            </a:pPr>
            <a:r>
              <a:rPr lang="en-US" dirty="0"/>
              <a:t>Drugs for symptom control and pain relief</a:t>
            </a:r>
          </a:p>
          <a:p>
            <a:pPr>
              <a:lnSpc>
                <a:spcPct val="120000"/>
              </a:lnSpc>
              <a:spcBef>
                <a:spcPts val="600"/>
              </a:spcBef>
            </a:pPr>
            <a:r>
              <a:rPr lang="en-US" dirty="0"/>
              <a:t>Short-term hospital inpatient care for pain and symptom management</a:t>
            </a:r>
          </a:p>
          <a:p>
            <a:pPr>
              <a:lnSpc>
                <a:spcPct val="120000"/>
              </a:lnSpc>
              <a:spcBef>
                <a:spcPts val="600"/>
              </a:spcBef>
            </a:pPr>
            <a:r>
              <a:rPr lang="en-US" dirty="0"/>
              <a:t>Respite care in a Medicare-certified facility</a:t>
            </a:r>
          </a:p>
          <a:p>
            <a:pPr lvl="1">
              <a:lnSpc>
                <a:spcPct val="120000"/>
              </a:lnSpc>
              <a:spcBef>
                <a:spcPts val="600"/>
              </a:spcBef>
            </a:pPr>
            <a:r>
              <a:rPr lang="en-US" dirty="0"/>
              <a:t>Up to 5 days each time, no limit to number of times</a:t>
            </a:r>
          </a:p>
          <a:p>
            <a:pPr>
              <a:lnSpc>
                <a:spcPct val="120000"/>
              </a:lnSpc>
              <a:spcBef>
                <a:spcPts val="600"/>
              </a:spcBef>
            </a:pPr>
            <a:r>
              <a:rPr lang="en-US" dirty="0"/>
              <a:t>Hospice aide and homemaker services</a:t>
            </a:r>
          </a:p>
          <a:p>
            <a:pPr>
              <a:lnSpc>
                <a:spcPct val="120000"/>
              </a:lnSpc>
              <a:spcBef>
                <a:spcPts val="600"/>
              </a:spcBef>
            </a:pPr>
            <a:r>
              <a:rPr lang="en-US" dirty="0"/>
              <a:t>Social worker services</a:t>
            </a:r>
          </a:p>
          <a:p>
            <a:pPr>
              <a:lnSpc>
                <a:spcPct val="120000"/>
              </a:lnSpc>
              <a:spcBef>
                <a:spcPts val="600"/>
              </a:spcBef>
            </a:pPr>
            <a:r>
              <a:rPr lang="en-US" dirty="0"/>
              <a:t>Grief, dietary, and other counseling</a:t>
            </a:r>
          </a:p>
        </p:txBody>
      </p:sp>
      <p:pic>
        <p:nvPicPr>
          <p:cNvPr id="5" name="Picture 4" title="Picture of hands"/>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25270" y="1594182"/>
            <a:ext cx="1733645" cy="881332"/>
          </a:xfrm>
          <a:prstGeom prst="rect">
            <a:avLst/>
          </a:prstGeom>
        </p:spPr>
      </p:pic>
      <p:grpSp>
        <p:nvGrpSpPr>
          <p:cNvPr id="6" name="Group 5" title="part A hospital icon"/>
          <p:cNvGrpSpPr/>
          <p:nvPr/>
        </p:nvGrpSpPr>
        <p:grpSpPr>
          <a:xfrm>
            <a:off x="753493" y="3121970"/>
            <a:ext cx="1140951" cy="1399308"/>
            <a:chOff x="529021" y="2517292"/>
            <a:chExt cx="1140950" cy="1399307"/>
          </a:xfrm>
        </p:grpSpPr>
        <p:pic>
          <p:nvPicPr>
            <p:cNvPr id="9" name="Picture 8" title="Part A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3467" y="2517292"/>
              <a:ext cx="992059" cy="548640"/>
            </a:xfrm>
            <a:prstGeom prst="rect">
              <a:avLst/>
            </a:prstGeom>
          </p:spPr>
        </p:pic>
        <p:sp>
          <p:nvSpPr>
            <p:cNvPr id="10" name="TextBox 9"/>
            <p:cNvSpPr txBox="1"/>
            <p:nvPr/>
          </p:nvSpPr>
          <p:spPr>
            <a:xfrm>
              <a:off x="529021" y="3200762"/>
              <a:ext cx="1140950" cy="715837"/>
            </a:xfrm>
            <a:prstGeom prst="rect">
              <a:avLst/>
            </a:prstGeom>
            <a:noFill/>
          </p:spPr>
          <p:txBody>
            <a:bodyPr wrap="square" rtlCol="0">
              <a:spAutoFit/>
            </a:bodyPr>
            <a:lstStyle/>
            <a:p>
              <a:pPr algn="ctr"/>
              <a:r>
                <a:rPr lang="en-US" sz="1013" b="1" dirty="0">
                  <a:solidFill>
                    <a:schemeClr val="tx2"/>
                  </a:solidFill>
                </a:rPr>
                <a:t>Part A</a:t>
              </a:r>
            </a:p>
            <a:p>
              <a:pPr algn="ctr"/>
              <a:r>
                <a:rPr lang="en-US" sz="1013" dirty="0">
                  <a:solidFill>
                    <a:schemeClr val="tx2"/>
                  </a:solidFill>
                </a:rPr>
                <a:t>Hospital Insurance</a:t>
              </a:r>
            </a:p>
            <a:p>
              <a:pPr algn="ctr"/>
              <a:endParaRPr lang="en-US" sz="1013" dirty="0">
                <a:solidFill>
                  <a:schemeClr val="tx2"/>
                </a:solidFill>
              </a:endParaRPr>
            </a:p>
          </p:txBody>
        </p:sp>
      </p:gr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pPr/>
              <a:t>49</a:t>
            </a:fld>
            <a:endParaRPr lang="en-US" dirty="0"/>
          </a:p>
        </p:txBody>
      </p:sp>
    </p:spTree>
    <p:custDataLst>
      <p:tags r:id="rId1"/>
    </p:custDataLst>
    <p:extLst>
      <p:ext uri="{BB962C8B-B14F-4D97-AF65-F5344CB8AC3E}">
        <p14:creationId xmlns:p14="http://schemas.microsoft.com/office/powerpoint/2010/main" val="212980165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the Parts of Medicare?</a:t>
            </a:r>
          </a:p>
        </p:txBody>
      </p:sp>
      <p:pic>
        <p:nvPicPr>
          <p:cNvPr id="39" name="Content Placeholder 6" descr="Meant to represent Part A" title="Image of Hospital"/>
          <p:cNvPicPr>
            <a:picLocks noGrp="1" noChangeAspect="1"/>
          </p:cNvPicPr>
          <p:nvPr>
            <p:ph idx="1"/>
          </p:nvPr>
        </p:nvPicPr>
        <p:blipFill>
          <a:blip r:embed="rId3"/>
          <a:stretch>
            <a:fillRect/>
          </a:stretch>
        </p:blipFill>
        <p:spPr>
          <a:xfrm>
            <a:off x="628650" y="1176566"/>
            <a:ext cx="609653" cy="408467"/>
          </a:xfrm>
          <a:prstGeom prst="rect">
            <a:avLst/>
          </a:prstGeom>
        </p:spPr>
      </p:pic>
      <p:sp>
        <p:nvSpPr>
          <p:cNvPr id="42" name="TextBox 41"/>
          <p:cNvSpPr txBox="1"/>
          <p:nvPr/>
        </p:nvSpPr>
        <p:spPr>
          <a:xfrm>
            <a:off x="1372272" y="1114118"/>
            <a:ext cx="4221412" cy="2169825"/>
          </a:xfrm>
          <a:prstGeom prst="rect">
            <a:avLst/>
          </a:prstGeom>
          <a:noFill/>
        </p:spPr>
        <p:txBody>
          <a:bodyPr wrap="none" rtlCol="0">
            <a:spAutoFit/>
          </a:bodyPr>
          <a:lstStyle/>
          <a:p>
            <a:pPr>
              <a:spcBef>
                <a:spcPts val="600"/>
              </a:spcBef>
            </a:pPr>
            <a:r>
              <a:rPr lang="en-US" sz="2000" b="1" dirty="0"/>
              <a:t>Part A </a:t>
            </a:r>
            <a:r>
              <a:rPr lang="en-US" sz="2000" dirty="0"/>
              <a:t>(Hospital Insurance) helps cover</a:t>
            </a:r>
          </a:p>
          <a:p>
            <a:pPr marL="228600" indent="-228600">
              <a:spcBef>
                <a:spcPts val="600"/>
              </a:spcBef>
              <a:buFont typeface="Wingdings" panose="05000000000000000000" pitchFamily="2" charset="2"/>
              <a:buChar char="§"/>
            </a:pPr>
            <a:r>
              <a:rPr lang="en-US" dirty="0"/>
              <a:t>Inpatient care in hospitals</a:t>
            </a:r>
          </a:p>
          <a:p>
            <a:pPr marL="228600" indent="-228600">
              <a:spcBef>
                <a:spcPts val="600"/>
              </a:spcBef>
              <a:buFont typeface="Wingdings" panose="05000000000000000000" pitchFamily="2" charset="2"/>
              <a:buChar char="§"/>
            </a:pPr>
            <a:r>
              <a:rPr lang="en-US" dirty="0"/>
              <a:t>Skilled nursing facility (SNF) care</a:t>
            </a:r>
          </a:p>
          <a:p>
            <a:pPr marL="228600" indent="-228600">
              <a:spcBef>
                <a:spcPts val="600"/>
              </a:spcBef>
              <a:buFont typeface="Wingdings" panose="05000000000000000000" pitchFamily="2" charset="2"/>
              <a:buChar char="§"/>
            </a:pPr>
            <a:r>
              <a:rPr lang="en-US" dirty="0"/>
              <a:t>Hospice care</a:t>
            </a:r>
          </a:p>
          <a:p>
            <a:pPr marL="228600" indent="-228600">
              <a:spcBef>
                <a:spcPts val="600"/>
              </a:spcBef>
              <a:buFont typeface="Wingdings" panose="05000000000000000000" pitchFamily="2" charset="2"/>
              <a:buChar char="§"/>
            </a:pPr>
            <a:r>
              <a:rPr lang="en-US" dirty="0"/>
              <a:t>Home health care</a:t>
            </a:r>
          </a:p>
          <a:p>
            <a:pPr marL="228600" indent="-228600">
              <a:spcBef>
                <a:spcPts val="600"/>
              </a:spcBef>
              <a:buFont typeface="Wingdings" panose="05000000000000000000" pitchFamily="2" charset="2"/>
              <a:buChar char="§"/>
            </a:pPr>
            <a:r>
              <a:rPr lang="en-US" dirty="0"/>
              <a:t>Blood</a:t>
            </a:r>
          </a:p>
        </p:txBody>
      </p:sp>
      <p:pic>
        <p:nvPicPr>
          <p:cNvPr id="40" name="Picture 39" descr="Meant to represent Part B" title="Image of Stethescope"/>
          <p:cNvPicPr>
            <a:picLocks noChangeAspect="1"/>
          </p:cNvPicPr>
          <p:nvPr/>
        </p:nvPicPr>
        <p:blipFill>
          <a:blip r:embed="rId4"/>
          <a:stretch>
            <a:fillRect/>
          </a:stretch>
        </p:blipFill>
        <p:spPr>
          <a:xfrm>
            <a:off x="734415" y="3261962"/>
            <a:ext cx="591363" cy="542591"/>
          </a:xfrm>
          <a:prstGeom prst="rect">
            <a:avLst/>
          </a:prstGeom>
        </p:spPr>
      </p:pic>
      <p:sp>
        <p:nvSpPr>
          <p:cNvPr id="43" name="TextBox 42"/>
          <p:cNvSpPr txBox="1"/>
          <p:nvPr/>
        </p:nvSpPr>
        <p:spPr>
          <a:xfrm>
            <a:off x="1368183" y="3186831"/>
            <a:ext cx="7775817" cy="2446824"/>
          </a:xfrm>
          <a:prstGeom prst="rect">
            <a:avLst/>
          </a:prstGeom>
          <a:noFill/>
        </p:spPr>
        <p:txBody>
          <a:bodyPr wrap="square" rtlCol="0">
            <a:spAutoFit/>
          </a:bodyPr>
          <a:lstStyle/>
          <a:p>
            <a:pPr>
              <a:spcBef>
                <a:spcPts val="600"/>
              </a:spcBef>
            </a:pPr>
            <a:r>
              <a:rPr lang="en-US" sz="2000" b="1" dirty="0"/>
              <a:t>Part B </a:t>
            </a:r>
            <a:r>
              <a:rPr lang="en-US" sz="2000" dirty="0"/>
              <a:t>(Medical Insurance) helps cover</a:t>
            </a:r>
          </a:p>
          <a:p>
            <a:pPr marL="228600" indent="-228600">
              <a:spcBef>
                <a:spcPts val="600"/>
              </a:spcBef>
              <a:buFont typeface="Wingdings" panose="05000000000000000000" pitchFamily="2" charset="2"/>
              <a:buChar char="§"/>
            </a:pPr>
            <a:r>
              <a:rPr lang="en-US" dirty="0"/>
              <a:t>Services from doctors and other health care providers</a:t>
            </a:r>
          </a:p>
          <a:p>
            <a:pPr marL="228600" indent="-228600">
              <a:spcBef>
                <a:spcPts val="600"/>
              </a:spcBef>
              <a:buFont typeface="Wingdings" panose="05000000000000000000" pitchFamily="2" charset="2"/>
              <a:buChar char="§"/>
            </a:pPr>
            <a:r>
              <a:rPr lang="en-US" dirty="0"/>
              <a:t>Outpatient care</a:t>
            </a:r>
          </a:p>
          <a:p>
            <a:pPr marL="228600" indent="-228600">
              <a:spcBef>
                <a:spcPts val="600"/>
              </a:spcBef>
              <a:buFont typeface="Wingdings" panose="05000000000000000000" pitchFamily="2" charset="2"/>
              <a:buChar char="§"/>
            </a:pPr>
            <a:r>
              <a:rPr lang="en-US" dirty="0"/>
              <a:t>Home health care</a:t>
            </a:r>
          </a:p>
          <a:p>
            <a:pPr marL="228600" indent="-228600">
              <a:spcBef>
                <a:spcPts val="600"/>
              </a:spcBef>
              <a:buFont typeface="Wingdings" panose="05000000000000000000" pitchFamily="2" charset="2"/>
              <a:buChar char="§"/>
            </a:pPr>
            <a:r>
              <a:rPr lang="en-US" dirty="0"/>
              <a:t>Durable medical equipment (DME) (like wheelchairs, walkers, hospital beds, and other equipment and supplies)</a:t>
            </a:r>
          </a:p>
          <a:p>
            <a:pPr marL="228600" indent="-228600">
              <a:spcBef>
                <a:spcPts val="600"/>
              </a:spcBef>
              <a:buFont typeface="Wingdings" panose="05000000000000000000" pitchFamily="2" charset="2"/>
              <a:buChar char="§"/>
            </a:pPr>
            <a:r>
              <a:rPr lang="en-US" dirty="0"/>
              <a:t>Many preventive services (like screenings, shots, and yearly wellness visits)</a:t>
            </a:r>
          </a:p>
        </p:txBody>
      </p:sp>
      <p:pic>
        <p:nvPicPr>
          <p:cNvPr id="41" name="Picture 40"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8650" y="5628486"/>
            <a:ext cx="591028" cy="425094"/>
          </a:xfrm>
          <a:prstGeom prst="rect">
            <a:avLst/>
          </a:prstGeom>
        </p:spPr>
      </p:pic>
      <p:sp>
        <p:nvSpPr>
          <p:cNvPr id="44" name="TextBox 43"/>
          <p:cNvSpPr txBox="1"/>
          <p:nvPr/>
        </p:nvSpPr>
        <p:spPr>
          <a:xfrm>
            <a:off x="1368183" y="5602298"/>
            <a:ext cx="7281935" cy="754053"/>
          </a:xfrm>
          <a:prstGeom prst="rect">
            <a:avLst/>
          </a:prstGeom>
          <a:noFill/>
        </p:spPr>
        <p:txBody>
          <a:bodyPr wrap="square" rtlCol="0">
            <a:spAutoFit/>
          </a:bodyPr>
          <a:lstStyle/>
          <a:p>
            <a:pPr>
              <a:spcBef>
                <a:spcPts val="600"/>
              </a:spcBef>
            </a:pPr>
            <a:r>
              <a:rPr lang="en-US" sz="2000" b="1" dirty="0"/>
              <a:t>Part D</a:t>
            </a:r>
            <a:r>
              <a:rPr lang="en-US" sz="2000" dirty="0"/>
              <a:t> (prescription drug coverage) </a:t>
            </a:r>
          </a:p>
          <a:p>
            <a:pPr marL="231775" indent="-231775">
              <a:spcBef>
                <a:spcPts val="600"/>
              </a:spcBef>
              <a:buFont typeface="Wingdings" panose="05000000000000000000" pitchFamily="2" charset="2"/>
              <a:buChar char="§"/>
            </a:pPr>
            <a:r>
              <a:rPr lang="en-US" dirty="0"/>
              <a:t>Helps cover the cost of prescription drugs</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5</a:t>
            </a:fld>
            <a:endParaRPr lang="en-US" dirty="0"/>
          </a:p>
        </p:txBody>
      </p:sp>
    </p:spTree>
    <p:extLst>
      <p:ext uri="{BB962C8B-B14F-4D97-AF65-F5344CB8AC3E}">
        <p14:creationId xmlns:p14="http://schemas.microsoft.com/office/powerpoint/2010/main" val="8829949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normAutofit/>
          </a:bodyPr>
          <a:lstStyle/>
          <a:p>
            <a:r>
              <a:rPr lang="en-US" sz="3200" dirty="0"/>
              <a:t>Paying for Hospice Care</a:t>
            </a:r>
          </a:p>
        </p:txBody>
      </p:sp>
      <p:sp>
        <p:nvSpPr>
          <p:cNvPr id="36868" name="Rectangle 3"/>
          <p:cNvSpPr>
            <a:spLocks noGrp="1" noChangeArrowheads="1"/>
          </p:cNvSpPr>
          <p:nvPr>
            <p:ph idx="1"/>
          </p:nvPr>
        </p:nvSpPr>
        <p:spPr>
          <a:xfrm>
            <a:off x="1913650" y="1188580"/>
            <a:ext cx="6964089" cy="5005889"/>
          </a:xfrm>
        </p:spPr>
        <p:txBody>
          <a:bodyPr>
            <a:normAutofit fontScale="70000" lnSpcReduction="20000"/>
          </a:bodyPr>
          <a:lstStyle/>
          <a:p>
            <a:pPr marL="0" indent="0">
              <a:lnSpc>
                <a:spcPct val="120000"/>
              </a:lnSpc>
              <a:spcBef>
                <a:spcPts val="600"/>
              </a:spcBef>
              <a:buNone/>
            </a:pPr>
            <a:r>
              <a:rPr lang="en-US" b="1" dirty="0"/>
              <a:t>In Original Medicare you pay </a:t>
            </a:r>
          </a:p>
          <a:p>
            <a:pPr>
              <a:lnSpc>
                <a:spcPct val="120000"/>
              </a:lnSpc>
              <a:spcBef>
                <a:spcPts val="600"/>
              </a:spcBef>
            </a:pPr>
            <a:r>
              <a:rPr lang="en-US" dirty="0"/>
              <a:t>Nothing for hospice care</a:t>
            </a:r>
          </a:p>
          <a:p>
            <a:pPr>
              <a:lnSpc>
                <a:spcPct val="120000"/>
              </a:lnSpc>
              <a:spcBef>
                <a:spcPts val="600"/>
              </a:spcBef>
            </a:pPr>
            <a:r>
              <a:rPr lang="en-US" dirty="0"/>
              <a:t>Up to $5 per Rx to manage pain and symptoms</a:t>
            </a:r>
          </a:p>
          <a:p>
            <a:pPr lvl="1">
              <a:lnSpc>
                <a:spcPct val="120000"/>
              </a:lnSpc>
              <a:spcBef>
                <a:spcPts val="600"/>
              </a:spcBef>
            </a:pPr>
            <a:r>
              <a:rPr lang="en-US" dirty="0"/>
              <a:t>While at home</a:t>
            </a:r>
          </a:p>
          <a:p>
            <a:pPr>
              <a:lnSpc>
                <a:spcPct val="120000"/>
              </a:lnSpc>
              <a:spcBef>
                <a:spcPts val="600"/>
              </a:spcBef>
            </a:pPr>
            <a:r>
              <a:rPr lang="en-US" dirty="0"/>
              <a:t>5% for inpatient respite care</a:t>
            </a:r>
          </a:p>
          <a:p>
            <a:pPr marL="0" indent="0">
              <a:lnSpc>
                <a:spcPct val="120000"/>
              </a:lnSpc>
              <a:spcBef>
                <a:spcPts val="600"/>
              </a:spcBef>
              <a:buNone/>
            </a:pPr>
            <a:r>
              <a:rPr lang="en-US" b="1" dirty="0"/>
              <a:t>Room and board may be covered in certain cases</a:t>
            </a:r>
          </a:p>
          <a:p>
            <a:pPr>
              <a:lnSpc>
                <a:spcPct val="120000"/>
              </a:lnSpc>
              <a:spcBef>
                <a:spcPts val="600"/>
              </a:spcBef>
            </a:pPr>
            <a:r>
              <a:rPr lang="en-US" dirty="0"/>
              <a:t>Short-term respite care </a:t>
            </a:r>
          </a:p>
          <a:p>
            <a:pPr>
              <a:lnSpc>
                <a:spcPct val="120000"/>
              </a:lnSpc>
              <a:spcBef>
                <a:spcPts val="600"/>
              </a:spcBef>
            </a:pPr>
            <a:r>
              <a:rPr lang="en-US" dirty="0"/>
              <a:t>For pain/symptom management that can’t be managed at home</a:t>
            </a:r>
          </a:p>
          <a:p>
            <a:pPr>
              <a:lnSpc>
                <a:spcPct val="120000"/>
              </a:lnSpc>
              <a:spcBef>
                <a:spcPts val="600"/>
              </a:spcBef>
            </a:pPr>
            <a:r>
              <a:rPr lang="en-US" dirty="0"/>
              <a:t>If you have Medicaid and live in a nursing facility</a:t>
            </a:r>
          </a:p>
        </p:txBody>
      </p:sp>
      <p:grpSp>
        <p:nvGrpSpPr>
          <p:cNvPr id="12" name="Group 11" title="Part A Icon"/>
          <p:cNvGrpSpPr/>
          <p:nvPr/>
        </p:nvGrpSpPr>
        <p:grpSpPr>
          <a:xfrm>
            <a:off x="266260" y="3048200"/>
            <a:ext cx="1521267" cy="1215474"/>
            <a:chOff x="226658" y="2607645"/>
            <a:chExt cx="1521267" cy="1215473"/>
          </a:xfrm>
        </p:grpSpPr>
        <p:pic>
          <p:nvPicPr>
            <p:cNvPr id="13" name="Picture 12" title="Part A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7346" y="2607645"/>
              <a:ext cx="841201" cy="465210"/>
            </a:xfrm>
            <a:prstGeom prst="rect">
              <a:avLst/>
            </a:prstGeom>
          </p:spPr>
        </p:pic>
        <p:sp>
          <p:nvSpPr>
            <p:cNvPr id="14" name="TextBox 13" title="Part A Icon"/>
            <p:cNvSpPr txBox="1"/>
            <p:nvPr/>
          </p:nvSpPr>
          <p:spPr>
            <a:xfrm>
              <a:off x="226658" y="3107154"/>
              <a:ext cx="1521267" cy="715964"/>
            </a:xfrm>
            <a:prstGeom prst="rect">
              <a:avLst/>
            </a:prstGeom>
            <a:noFill/>
          </p:spPr>
          <p:txBody>
            <a:bodyPr wrap="square" rtlCol="0">
              <a:spAutoFit/>
            </a:bodyPr>
            <a:lstStyle/>
            <a:p>
              <a:pPr algn="ctr"/>
              <a:r>
                <a:rPr lang="en-US" sz="1351" b="1" dirty="0">
                  <a:solidFill>
                    <a:schemeClr val="tx2"/>
                  </a:solidFill>
                </a:rPr>
                <a:t>Part A</a:t>
              </a:r>
            </a:p>
            <a:p>
              <a:pPr algn="ctr"/>
              <a:r>
                <a:rPr lang="en-US" sz="1351" dirty="0">
                  <a:solidFill>
                    <a:schemeClr val="tx2"/>
                  </a:solidFill>
                </a:rPr>
                <a:t>Hospital Insurance</a:t>
              </a:r>
            </a:p>
            <a:p>
              <a:pPr algn="ctr"/>
              <a:endParaRPr lang="en-US" sz="1351" dirty="0">
                <a:solidFill>
                  <a:schemeClr val="tx2"/>
                </a:solidFill>
              </a:endParaRPr>
            </a:p>
          </p:txBody>
        </p:sp>
      </p:gr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pPr/>
              <a:t>50</a:t>
            </a:fld>
            <a:endParaRPr lang="en-US" dirty="0"/>
          </a:p>
        </p:txBody>
      </p:sp>
    </p:spTree>
    <p:custDataLst>
      <p:tags r:id="rId1"/>
    </p:custDataLst>
    <p:extLst>
      <p:ext uri="{BB962C8B-B14F-4D97-AF65-F5344CB8AC3E}">
        <p14:creationId xmlns:p14="http://schemas.microsoft.com/office/powerpoint/2010/main" val="384848528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277" y="1"/>
            <a:ext cx="8387861" cy="1026694"/>
          </a:xfrm>
        </p:spPr>
        <p:txBody>
          <a:bodyPr>
            <a:normAutofit/>
          </a:bodyPr>
          <a:lstStyle/>
          <a:p>
            <a:r>
              <a:rPr lang="en-US" dirty="0">
                <a:solidFill>
                  <a:srgbClr val="0070C0"/>
                </a:solidFill>
              </a:rPr>
              <a:t>Decision: </a:t>
            </a:r>
            <a:r>
              <a:rPr lang="en-US" dirty="0"/>
              <a:t>Do I Need to Sign up for Part A?</a:t>
            </a:r>
          </a:p>
        </p:txBody>
      </p:sp>
      <p:sp>
        <p:nvSpPr>
          <p:cNvPr id="3" name="Content Placeholder 2"/>
          <p:cNvSpPr>
            <a:spLocks noGrp="1"/>
          </p:cNvSpPr>
          <p:nvPr>
            <p:ph idx="1"/>
          </p:nvPr>
        </p:nvSpPr>
        <p:spPr>
          <a:xfrm>
            <a:off x="628650" y="1171074"/>
            <a:ext cx="8128488" cy="5005889"/>
          </a:xfrm>
        </p:spPr>
        <p:txBody>
          <a:bodyPr>
            <a:normAutofit fontScale="92500"/>
          </a:bodyPr>
          <a:lstStyle/>
          <a:p>
            <a:pPr marL="0" indent="0">
              <a:buNone/>
            </a:pPr>
            <a:r>
              <a:rPr lang="en-US" b="1" dirty="0"/>
              <a:t>Consider</a:t>
            </a:r>
          </a:p>
          <a:p>
            <a:pPr marL="284163" indent="-284163"/>
            <a:r>
              <a:rPr lang="en-US" dirty="0"/>
              <a:t>It’s free for most people</a:t>
            </a:r>
          </a:p>
          <a:p>
            <a:pPr marL="284163" indent="-284163"/>
            <a:r>
              <a:rPr lang="en-US" dirty="0"/>
              <a:t>You can buy it if your work history isn’t sufficient</a:t>
            </a:r>
          </a:p>
          <a:p>
            <a:pPr marL="568325" lvl="1" indent="-284163"/>
            <a:r>
              <a:rPr lang="en-US" dirty="0"/>
              <a:t>There may be a penalty if you delay</a:t>
            </a:r>
          </a:p>
          <a:p>
            <a:pPr marL="287338" indent="-287338"/>
            <a:r>
              <a:rPr lang="en-US" dirty="0"/>
              <a:t>Talk to your benefits administrator if you (or your spouse) are actively working and covered by an employer plan</a:t>
            </a:r>
          </a:p>
          <a:p>
            <a:pPr marL="0" lvl="0" indent="0">
              <a:buNone/>
            </a:pPr>
            <a:r>
              <a:rPr lang="en-US" b="1" dirty="0"/>
              <a:t>Stop contributions to your Health Savings Account (HSA) before your Medicare starts to avoid Internal Revenue Service tax penalties </a:t>
            </a:r>
          </a:p>
        </p:txBody>
      </p:sp>
      <p:sp>
        <p:nvSpPr>
          <p:cNvPr id="6" name="Date Placeholder 5"/>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51</a:t>
            </a:fld>
            <a:endParaRPr lang="en-US" dirty="0"/>
          </a:p>
        </p:txBody>
      </p:sp>
    </p:spTree>
    <p:extLst>
      <p:ext uri="{BB962C8B-B14F-4D97-AF65-F5344CB8AC3E}">
        <p14:creationId xmlns:p14="http://schemas.microsoft.com/office/powerpoint/2010/main" val="34065943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Scenarios</a:t>
            </a:r>
            <a:r>
              <a:rPr lang="en-US" dirty="0">
                <a:latin typeface="Calibri" panose="020F0502020204030204" pitchFamily="34" charset="0"/>
                <a:cs typeface="Calibri" panose="020F0502020204030204" pitchFamily="34" charset="0"/>
              </a:rPr>
              <a:t>—</a:t>
            </a:r>
            <a:r>
              <a:rPr lang="en-US" dirty="0"/>
              <a:t>Alex</a:t>
            </a:r>
          </a:p>
        </p:txBody>
      </p:sp>
      <p:sp>
        <p:nvSpPr>
          <p:cNvPr id="8" name="TextBox 7"/>
          <p:cNvSpPr txBox="1"/>
          <p:nvPr/>
        </p:nvSpPr>
        <p:spPr>
          <a:xfrm>
            <a:off x="685192" y="1405523"/>
            <a:ext cx="6645910" cy="4154984"/>
          </a:xfrm>
          <a:prstGeom prst="rect">
            <a:avLst/>
          </a:prstGeom>
          <a:noFill/>
        </p:spPr>
        <p:txBody>
          <a:bodyPr wrap="square" rtlCol="0">
            <a:spAutoFit/>
          </a:bodyPr>
          <a:lstStyle/>
          <a:p>
            <a:r>
              <a:rPr lang="en-US" sz="2800" dirty="0"/>
              <a:t>Alex went to the Emergency Department at his local hospital. He was there for 3 days before the doctor wrote an order to admit him as an inpatient. He was in the hospital for 2 more days.</a:t>
            </a:r>
          </a:p>
          <a:p>
            <a:endParaRPr lang="en-US" dirty="0"/>
          </a:p>
          <a:p>
            <a:r>
              <a:rPr lang="en-US" sz="2800" dirty="0"/>
              <a:t>How many days were covered by Part A? </a:t>
            </a:r>
          </a:p>
          <a:p>
            <a:endParaRPr lang="en-US" sz="3200" dirty="0"/>
          </a:p>
          <a:p>
            <a:endParaRPr lang="en-US" sz="3200" dirty="0"/>
          </a:p>
          <a:p>
            <a:endParaRPr lang="en-US" sz="1400" dirty="0"/>
          </a:p>
        </p:txBody>
      </p:sp>
      <p:pic>
        <p:nvPicPr>
          <p:cNvPr id="7" name="Content Placeholder 6" title="photo of ma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19975" y="1405523"/>
            <a:ext cx="1095375" cy="1524000"/>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52</a:t>
            </a:fld>
            <a:endParaRPr lang="en-US" dirty="0"/>
          </a:p>
        </p:txBody>
      </p:sp>
    </p:spTree>
    <p:extLst>
      <p:ext uri="{BB962C8B-B14F-4D97-AF65-F5344CB8AC3E}">
        <p14:creationId xmlns:p14="http://schemas.microsoft.com/office/powerpoint/2010/main" val="296972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a:t>
            </a:r>
          </a:p>
        </p:txBody>
      </p:sp>
      <p:pic>
        <p:nvPicPr>
          <p:cNvPr id="7" name="Content Placeholder 6" title="photo of ma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19975" y="1112369"/>
            <a:ext cx="1095375" cy="1524000"/>
          </a:xfrm>
        </p:spPr>
      </p:pic>
      <p:sp>
        <p:nvSpPr>
          <p:cNvPr id="8" name="TextBox 7"/>
          <p:cNvSpPr txBox="1"/>
          <p:nvPr/>
        </p:nvSpPr>
        <p:spPr>
          <a:xfrm>
            <a:off x="685192" y="1405523"/>
            <a:ext cx="6645910" cy="4001095"/>
          </a:xfrm>
          <a:prstGeom prst="rect">
            <a:avLst/>
          </a:prstGeom>
          <a:noFill/>
        </p:spPr>
        <p:txBody>
          <a:bodyPr wrap="square" rtlCol="0">
            <a:spAutoFit/>
          </a:bodyPr>
          <a:lstStyle/>
          <a:p>
            <a:endParaRPr lang="en-US" sz="1600" dirty="0"/>
          </a:p>
          <a:p>
            <a:r>
              <a:rPr lang="en-US" sz="2400" dirty="0"/>
              <a:t>How many days were covered by Part A? </a:t>
            </a:r>
          </a:p>
          <a:p>
            <a:endParaRPr lang="en-US" sz="2800" dirty="0"/>
          </a:p>
          <a:p>
            <a:endParaRPr lang="en-US" sz="2800" dirty="0"/>
          </a:p>
          <a:p>
            <a:endParaRPr lang="en-US" sz="1400" dirty="0"/>
          </a:p>
          <a:p>
            <a:endParaRPr lang="en-US" sz="2400" dirty="0"/>
          </a:p>
          <a:p>
            <a:endParaRPr lang="en-US" sz="2400" dirty="0"/>
          </a:p>
          <a:p>
            <a:endParaRPr lang="en-US" sz="2400" dirty="0"/>
          </a:p>
          <a:p>
            <a:r>
              <a:rPr lang="en-US" sz="2400" dirty="0"/>
              <a:t>If his doctor wanted him to get skilled care at a skilled nursing facility (SNF), would Original Medicare cover it?</a:t>
            </a:r>
          </a:p>
        </p:txBody>
      </p:sp>
      <p:sp>
        <p:nvSpPr>
          <p:cNvPr id="9" name="TextBox 8"/>
          <p:cNvSpPr txBox="1"/>
          <p:nvPr/>
        </p:nvSpPr>
        <p:spPr>
          <a:xfrm>
            <a:off x="628650" y="2689717"/>
            <a:ext cx="7773616"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a:t>5 days. His Part A coverage would be retroactive up to 3 calendar days.</a:t>
            </a:r>
          </a:p>
        </p:txBody>
      </p:sp>
      <p:sp>
        <p:nvSpPr>
          <p:cNvPr id="10" name="TextBox 9"/>
          <p:cNvSpPr txBox="1"/>
          <p:nvPr/>
        </p:nvSpPr>
        <p:spPr>
          <a:xfrm>
            <a:off x="685192" y="5770043"/>
            <a:ext cx="7773616" cy="461665"/>
          </a:xfrm>
          <a:prstGeom prst="rect">
            <a:avLst/>
          </a:prstGeom>
          <a:ln>
            <a:solidFill>
              <a:srgbClr val="6A8ED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a:t>No. He wasn’t an inpatient for 3 consecutive days. </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53</a:t>
            </a:fld>
            <a:endParaRPr lang="en-US" dirty="0"/>
          </a:p>
        </p:txBody>
      </p:sp>
    </p:spTree>
    <p:extLst>
      <p:ext uri="{BB962C8B-B14F-4D97-AF65-F5344CB8AC3E}">
        <p14:creationId xmlns:p14="http://schemas.microsoft.com/office/powerpoint/2010/main" val="225770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Your Knowledge―Question 2</a:t>
            </a:r>
          </a:p>
        </p:txBody>
      </p:sp>
      <p:sp>
        <p:nvSpPr>
          <p:cNvPr id="9" name="Content Placeholder 2" descr="Medicare Part A helps pay for all of the following when medically necessary and requirements are met, EXCEPT for…&#10;" title="Text"/>
          <p:cNvSpPr>
            <a:spLocks noGrp="1"/>
          </p:cNvSpPr>
          <p:nvPr>
            <p:ph idx="1"/>
          </p:nvPr>
        </p:nvSpPr>
        <p:spPr/>
        <p:txBody>
          <a:bodyPr/>
          <a:lstStyle/>
          <a:p>
            <a:pPr marL="0" indent="0">
              <a:buNone/>
            </a:pPr>
            <a:r>
              <a:rPr lang="en-US" dirty="0"/>
              <a:t>Medicare Part A helps pay for all of the following when medically necessary and requirements are met, EXCEPT for…</a:t>
            </a:r>
          </a:p>
        </p:txBody>
      </p:sp>
      <p:sp>
        <p:nvSpPr>
          <p:cNvPr id="11" name="Content Placeholder 3" descr="a. Doctor services&#10;b. An inpatient hospital stay&#10;c. An inpatient SNF stay&#10;d. Hospice care&#10;" title="Text"/>
          <p:cNvSpPr txBox="1">
            <a:spLocks/>
          </p:cNvSpPr>
          <p:nvPr/>
        </p:nvSpPr>
        <p:spPr>
          <a:xfrm>
            <a:off x="555352" y="2997163"/>
            <a:ext cx="7217048" cy="3262486"/>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Wingdings" panose="05000000000000000000" pitchFamily="2" charset="2"/>
              <a:buAutoNum type="alphaLcPeriod"/>
            </a:pPr>
            <a:r>
              <a:rPr lang="en-US" sz="3000" dirty="0"/>
              <a:t>Doctor services</a:t>
            </a:r>
          </a:p>
          <a:p>
            <a:pPr marL="514350" indent="-514350">
              <a:buFont typeface="Wingdings" panose="05000000000000000000" pitchFamily="2" charset="2"/>
              <a:buAutoNum type="alphaLcPeriod"/>
            </a:pPr>
            <a:r>
              <a:rPr lang="en-US" sz="3000" dirty="0"/>
              <a:t>An inpatient hospital stay</a:t>
            </a:r>
          </a:p>
          <a:p>
            <a:pPr marL="514350" indent="-514350">
              <a:buFont typeface="Wingdings" panose="05000000000000000000" pitchFamily="2" charset="2"/>
              <a:buAutoNum type="alphaLcPeriod"/>
            </a:pPr>
            <a:r>
              <a:rPr lang="en-US" sz="3000" dirty="0"/>
              <a:t>An inpatient skilled nursing facility (SNF) stay</a:t>
            </a:r>
          </a:p>
          <a:p>
            <a:pPr marL="514350" indent="-514350">
              <a:buFont typeface="Wingdings" panose="05000000000000000000" pitchFamily="2" charset="2"/>
              <a:buAutoNum type="alphaLcPeriod"/>
            </a:pPr>
            <a:r>
              <a:rPr lang="en-US" sz="3000" dirty="0"/>
              <a:t>Hospice care</a:t>
            </a:r>
          </a:p>
        </p:txBody>
      </p:sp>
      <p:sp>
        <p:nvSpPr>
          <p:cNvPr id="7" name="Rounded Rectangle 6" descr="Red box answer selection" title="Red box"/>
          <p:cNvSpPr/>
          <p:nvPr/>
        </p:nvSpPr>
        <p:spPr>
          <a:xfrm>
            <a:off x="606208" y="2997163"/>
            <a:ext cx="3597082" cy="481843"/>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pPr/>
              <a:t>54</a:t>
            </a:fld>
            <a:endParaRPr lang="en-US" dirty="0"/>
          </a:p>
        </p:txBody>
      </p:sp>
    </p:spTree>
    <p:extLst>
      <p:ext uri="{BB962C8B-B14F-4D97-AF65-F5344CB8AC3E}">
        <p14:creationId xmlns:p14="http://schemas.microsoft.com/office/powerpoint/2010/main" val="300810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Medicare Part A 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84447" y="1796538"/>
            <a:ext cx="2975106" cy="3755461"/>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z="1000" smtClean="0"/>
              <a:pPr/>
              <a:t>55</a:t>
            </a:fld>
            <a:endParaRPr lang="en-US" sz="1000" dirty="0"/>
          </a:p>
        </p:txBody>
      </p:sp>
    </p:spTree>
    <p:extLst>
      <p:ext uri="{BB962C8B-B14F-4D97-AF65-F5344CB8AC3E}">
        <p14:creationId xmlns:p14="http://schemas.microsoft.com/office/powerpoint/2010/main" val="29331680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a:bodyPr>
          <a:lstStyle/>
          <a:p>
            <a:r>
              <a:rPr lang="en-US" dirty="0"/>
              <a:t>Original Medicare </a:t>
            </a:r>
            <a:br>
              <a:rPr lang="en-US" dirty="0"/>
            </a:br>
            <a:r>
              <a:rPr lang="en-US" dirty="0"/>
              <a:t>Part B (Medical Insurance)</a:t>
            </a:r>
          </a:p>
        </p:txBody>
      </p:sp>
      <p:sp>
        <p:nvSpPr>
          <p:cNvPr id="16" name="Rectangle 15"/>
          <p:cNvSpPr/>
          <p:nvPr/>
        </p:nvSpPr>
        <p:spPr>
          <a:xfrm>
            <a:off x="1827052" y="1106326"/>
            <a:ext cx="7096981" cy="5193729"/>
          </a:xfrm>
          <a:prstGeom prst="rect">
            <a:avLst/>
          </a:prstGeom>
        </p:spPr>
        <p:txBody>
          <a:bodyPr wrap="square">
            <a:spAutoFit/>
          </a:bodyPr>
          <a:lstStyle/>
          <a:p>
            <a:pPr>
              <a:spcBef>
                <a:spcPts val="451"/>
              </a:spcBef>
            </a:pPr>
            <a:r>
              <a:rPr lang="en-US" sz="2600" b="1" dirty="0">
                <a:solidFill>
                  <a:prstClr val="black"/>
                </a:solidFill>
              </a:rPr>
              <a:t>Part B (Medical Insurance) </a:t>
            </a:r>
            <a:r>
              <a:rPr lang="en-US" sz="2600" dirty="0">
                <a:solidFill>
                  <a:prstClr val="black"/>
                </a:solidFill>
              </a:rPr>
              <a:t>helps cover medically necessary</a:t>
            </a:r>
          </a:p>
          <a:p>
            <a:pPr marL="342891" indent="-342891">
              <a:spcBef>
                <a:spcPts val="451"/>
              </a:spcBef>
              <a:buFont typeface="Wingdings" panose="05000000000000000000" pitchFamily="2" charset="2"/>
              <a:buChar char="ü"/>
            </a:pPr>
            <a:r>
              <a:rPr lang="en-US" sz="2200" dirty="0">
                <a:solidFill>
                  <a:prstClr val="black"/>
                </a:solidFill>
              </a:rPr>
              <a:t>Doctors’ services</a:t>
            </a:r>
          </a:p>
          <a:p>
            <a:pPr marL="342891" indent="-342891">
              <a:spcBef>
                <a:spcPts val="451"/>
              </a:spcBef>
              <a:buFont typeface="Wingdings" panose="05000000000000000000" pitchFamily="2" charset="2"/>
              <a:buChar char="ü"/>
            </a:pPr>
            <a:r>
              <a:rPr lang="en-US" sz="2200" dirty="0">
                <a:solidFill>
                  <a:prstClr val="black"/>
                </a:solidFill>
              </a:rPr>
              <a:t>Outpatient medical and surgical services and supplies</a:t>
            </a:r>
          </a:p>
          <a:p>
            <a:pPr marL="342891" indent="-342891">
              <a:spcBef>
                <a:spcPts val="451"/>
              </a:spcBef>
              <a:buFont typeface="Wingdings" panose="05000000000000000000" pitchFamily="2" charset="2"/>
              <a:buChar char="ü"/>
            </a:pPr>
            <a:r>
              <a:rPr lang="en-US" sz="2200" dirty="0">
                <a:solidFill>
                  <a:prstClr val="black"/>
                </a:solidFill>
              </a:rPr>
              <a:t>Clinical lab tests</a:t>
            </a:r>
          </a:p>
          <a:p>
            <a:pPr marL="342891" indent="-342891">
              <a:spcBef>
                <a:spcPts val="451"/>
              </a:spcBef>
              <a:buFont typeface="Wingdings" panose="05000000000000000000" pitchFamily="2" charset="2"/>
              <a:buChar char="ü"/>
            </a:pPr>
            <a:r>
              <a:rPr lang="en-US" sz="2200" dirty="0">
                <a:solidFill>
                  <a:prstClr val="black"/>
                </a:solidFill>
              </a:rPr>
              <a:t>DME (like walkers and wheelchairs)</a:t>
            </a:r>
          </a:p>
          <a:p>
            <a:pPr marL="342891" indent="-342891">
              <a:spcBef>
                <a:spcPts val="451"/>
              </a:spcBef>
              <a:buFont typeface="Wingdings" panose="05000000000000000000" pitchFamily="2" charset="2"/>
              <a:buChar char="ü"/>
            </a:pPr>
            <a:r>
              <a:rPr lang="en-US" sz="2200" dirty="0">
                <a:solidFill>
                  <a:prstClr val="black"/>
                </a:solidFill>
              </a:rPr>
              <a:t>Diabetic testing equipment and supplies</a:t>
            </a:r>
          </a:p>
          <a:p>
            <a:pPr marL="342891" indent="-342891">
              <a:spcBef>
                <a:spcPts val="451"/>
              </a:spcBef>
              <a:buFont typeface="Wingdings" panose="05000000000000000000" pitchFamily="2" charset="2"/>
              <a:buChar char="ü"/>
            </a:pPr>
            <a:r>
              <a:rPr lang="en-US" sz="2200" dirty="0">
                <a:solidFill>
                  <a:prstClr val="black"/>
                </a:solidFill>
              </a:rPr>
              <a:t>Preventive services (like flu shots and a yearly wellness visit)</a:t>
            </a:r>
          </a:p>
          <a:p>
            <a:pPr marL="342891" indent="-342891">
              <a:spcBef>
                <a:spcPts val="451"/>
              </a:spcBef>
              <a:buFont typeface="Wingdings" panose="05000000000000000000" pitchFamily="2" charset="2"/>
              <a:buChar char="ü"/>
            </a:pPr>
            <a:r>
              <a:rPr lang="en-US" sz="2200" dirty="0">
                <a:solidFill>
                  <a:prstClr val="black"/>
                </a:solidFill>
              </a:rPr>
              <a:t>Home health care</a:t>
            </a:r>
          </a:p>
          <a:p>
            <a:pPr marL="342891" indent="-342891">
              <a:spcBef>
                <a:spcPts val="451"/>
              </a:spcBef>
              <a:buFont typeface="Wingdings" panose="05000000000000000000" pitchFamily="2" charset="2"/>
              <a:buChar char="ü"/>
            </a:pPr>
            <a:r>
              <a:rPr lang="en-US" sz="2200" dirty="0">
                <a:solidFill>
                  <a:prstClr val="black"/>
                </a:solidFill>
              </a:rPr>
              <a:t>Medically necessary outpatient physical and occupational therapy, and speech-language pathology services</a:t>
            </a:r>
          </a:p>
          <a:p>
            <a:pPr marL="342891" indent="-342891">
              <a:spcBef>
                <a:spcPts val="451"/>
              </a:spcBef>
              <a:buFont typeface="Wingdings" panose="05000000000000000000" pitchFamily="2" charset="2"/>
              <a:buChar char="ü"/>
            </a:pPr>
            <a:r>
              <a:rPr lang="en-US" sz="2200" dirty="0">
                <a:solidFill>
                  <a:prstClr val="black"/>
                </a:solidFill>
              </a:rPr>
              <a:t>Outpatient mental health care services</a:t>
            </a:r>
          </a:p>
        </p:txBody>
      </p:sp>
      <p:grpSp>
        <p:nvGrpSpPr>
          <p:cNvPr id="13" name="Group 12" title="Part B icon"/>
          <p:cNvGrpSpPr>
            <a:grpSpLocks noChangeAspect="1"/>
          </p:cNvGrpSpPr>
          <p:nvPr/>
        </p:nvGrpSpPr>
        <p:grpSpPr>
          <a:xfrm>
            <a:off x="212017" y="2656957"/>
            <a:ext cx="1880711" cy="1371600"/>
            <a:chOff x="153025" y="1963783"/>
            <a:chExt cx="1568748" cy="1144086"/>
          </a:xfrm>
        </p:grpSpPr>
        <p:pic>
          <p:nvPicPr>
            <p:cNvPr id="14" name="Picture 13" title="Part B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532" y="1963783"/>
              <a:ext cx="707734" cy="624371"/>
            </a:xfrm>
            <a:prstGeom prst="rect">
              <a:avLst/>
            </a:prstGeom>
          </p:spPr>
        </p:pic>
        <p:sp>
          <p:nvSpPr>
            <p:cNvPr id="15" name="TextBox 14"/>
            <p:cNvSpPr txBox="1"/>
            <p:nvPr/>
          </p:nvSpPr>
          <p:spPr>
            <a:xfrm>
              <a:off x="153025" y="2599781"/>
              <a:ext cx="1568748" cy="508088"/>
            </a:xfrm>
            <a:prstGeom prst="rect">
              <a:avLst/>
            </a:prstGeom>
            <a:noFill/>
          </p:spPr>
          <p:txBody>
            <a:bodyPr wrap="square" rtlCol="0">
              <a:spAutoFit/>
            </a:bodyPr>
            <a:lstStyle/>
            <a:p>
              <a:pPr algn="ctr"/>
              <a:r>
                <a:rPr lang="en-US" sz="1351" b="1" dirty="0">
                  <a:solidFill>
                    <a:schemeClr val="tx2"/>
                  </a:solidFill>
                </a:rPr>
                <a:t>Part B</a:t>
              </a:r>
            </a:p>
            <a:p>
              <a:pPr algn="ctr"/>
              <a:r>
                <a:rPr lang="en-US" sz="1351" dirty="0">
                  <a:solidFill>
                    <a:schemeClr val="tx2"/>
                  </a:solidFill>
                </a:rPr>
                <a:t>Medical Insurance</a:t>
              </a:r>
            </a:p>
          </p:txBody>
        </p:sp>
      </p:grpSp>
      <p:sp>
        <p:nvSpPr>
          <p:cNvPr id="5" name="Date Placeholder 4"/>
          <p:cNvSpPr>
            <a:spLocks noGrp="1"/>
          </p:cNvSpPr>
          <p:nvPr>
            <p:ph type="dt" sz="half" idx="10"/>
          </p:nvPr>
        </p:nvSpPr>
        <p:spPr/>
        <p:txBody>
          <a:bodyPr/>
          <a:lstStyle/>
          <a:p>
            <a:r>
              <a:rPr lang="en-US" dirty="0"/>
              <a:t>June 2019</a:t>
            </a:r>
          </a:p>
        </p:txBody>
      </p:sp>
      <p:sp>
        <p:nvSpPr>
          <p:cNvPr id="9" name="Footer Placeholder 8"/>
          <p:cNvSpPr>
            <a:spLocks noGrp="1"/>
          </p:cNvSpPr>
          <p:nvPr>
            <p:ph type="ftr" sz="quarter" idx="11"/>
          </p:nvPr>
        </p:nvSpPr>
        <p:spPr/>
        <p:txBody>
          <a:bodyPr/>
          <a:lstStyle/>
          <a:p>
            <a:r>
              <a:rPr lang="en-US" dirty="0"/>
              <a:t>Understanding Medicare</a:t>
            </a:r>
          </a:p>
        </p:txBody>
      </p:sp>
      <p:sp>
        <p:nvSpPr>
          <p:cNvPr id="10" name="Slide Number Placeholder 9"/>
          <p:cNvSpPr>
            <a:spLocks noGrp="1"/>
          </p:cNvSpPr>
          <p:nvPr>
            <p:ph type="sldNum" sz="quarter" idx="12"/>
          </p:nvPr>
        </p:nvSpPr>
        <p:spPr/>
        <p:txBody>
          <a:bodyPr/>
          <a:lstStyle/>
          <a:p>
            <a:fld id="{D60A6685-DBF6-4C41-A0CC-AA9EA7A85A20}" type="slidenum">
              <a:rPr lang="en-US" smtClean="0"/>
              <a:t>56</a:t>
            </a:fld>
            <a:endParaRPr lang="en-US" dirty="0"/>
          </a:p>
        </p:txBody>
      </p:sp>
    </p:spTree>
    <p:extLst>
      <p:ext uri="{BB962C8B-B14F-4D97-AF65-F5344CB8AC3E}">
        <p14:creationId xmlns:p14="http://schemas.microsoft.com/office/powerpoint/2010/main" val="1078132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You Pay—Part B Premiums</a:t>
            </a:r>
          </a:p>
        </p:txBody>
      </p:sp>
      <p:sp>
        <p:nvSpPr>
          <p:cNvPr id="18" name="Content Placeholder 2"/>
          <p:cNvSpPr>
            <a:spLocks noGrp="1"/>
          </p:cNvSpPr>
          <p:nvPr>
            <p:ph idx="1"/>
          </p:nvPr>
        </p:nvSpPr>
        <p:spPr>
          <a:xfrm>
            <a:off x="2503793" y="1254708"/>
            <a:ext cx="6256749" cy="3416770"/>
          </a:xfrm>
        </p:spPr>
        <p:txBody>
          <a:bodyPr>
            <a:normAutofit fontScale="92500" lnSpcReduction="10000"/>
          </a:bodyPr>
          <a:lstStyle/>
          <a:p>
            <a:pPr marL="0" lvl="1" indent="0">
              <a:buNone/>
            </a:pPr>
            <a:r>
              <a:rPr lang="en-US" sz="3200" b="1" dirty="0"/>
              <a:t>Monthly Premium</a:t>
            </a:r>
          </a:p>
          <a:p>
            <a:pPr>
              <a:buSzPct val="100000"/>
            </a:pPr>
            <a:r>
              <a:rPr lang="en-US" dirty="0"/>
              <a:t>Standard premium is $135.50 (may have to pay a higher amount depending on your income; see next slide)</a:t>
            </a:r>
          </a:p>
          <a:p>
            <a:pPr>
              <a:buSzPct val="100000"/>
            </a:pPr>
            <a:r>
              <a:rPr lang="en-US" dirty="0"/>
              <a:t>Some people who get Social Security benefits pay less than this amount</a:t>
            </a:r>
          </a:p>
          <a:p>
            <a:pPr marL="692133" lvl="2" indent="-342891">
              <a:buSzPct val="100000"/>
              <a:buFont typeface="Arial" panose="020B0604020202020204" pitchFamily="34" charset="0"/>
              <a:buChar char="•"/>
            </a:pPr>
            <a:endParaRPr lang="en-US" dirty="0"/>
          </a:p>
          <a:p>
            <a:pPr lvl="1">
              <a:buFont typeface="Wingdings" panose="05000000000000000000" pitchFamily="2" charset="2"/>
              <a:buChar char="§"/>
            </a:pPr>
            <a:endParaRPr lang="en-US" dirty="0">
              <a:solidFill>
                <a:prstClr val="black"/>
              </a:solidFill>
            </a:endParaRPr>
          </a:p>
        </p:txBody>
      </p:sp>
      <p:grpSp>
        <p:nvGrpSpPr>
          <p:cNvPr id="15" name="Group 14" title="Part B icon"/>
          <p:cNvGrpSpPr>
            <a:grpSpLocks noChangeAspect="1"/>
          </p:cNvGrpSpPr>
          <p:nvPr/>
        </p:nvGrpSpPr>
        <p:grpSpPr>
          <a:xfrm>
            <a:off x="246940" y="2049925"/>
            <a:ext cx="2006092" cy="1463040"/>
            <a:chOff x="153025" y="1963783"/>
            <a:chExt cx="1568748" cy="1144086"/>
          </a:xfrm>
        </p:grpSpPr>
        <p:pic>
          <p:nvPicPr>
            <p:cNvPr id="16" name="Picture 15" title="Part B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532" y="1963783"/>
              <a:ext cx="707734" cy="624371"/>
            </a:xfrm>
            <a:prstGeom prst="rect">
              <a:avLst/>
            </a:prstGeom>
          </p:spPr>
        </p:pic>
        <p:sp>
          <p:nvSpPr>
            <p:cNvPr id="17" name="TextBox 16"/>
            <p:cNvSpPr txBox="1"/>
            <p:nvPr/>
          </p:nvSpPr>
          <p:spPr>
            <a:xfrm>
              <a:off x="153025" y="2599781"/>
              <a:ext cx="1568748" cy="508088"/>
            </a:xfrm>
            <a:prstGeom prst="rect">
              <a:avLst/>
            </a:prstGeom>
            <a:noFill/>
          </p:spPr>
          <p:txBody>
            <a:bodyPr wrap="square" rtlCol="0">
              <a:spAutoFit/>
            </a:bodyPr>
            <a:lstStyle/>
            <a:p>
              <a:pPr algn="ctr"/>
              <a:r>
                <a:rPr lang="en-US" sz="1351" b="1" dirty="0">
                  <a:solidFill>
                    <a:schemeClr val="tx2"/>
                  </a:solidFill>
                </a:rPr>
                <a:t>Part B</a:t>
              </a:r>
            </a:p>
            <a:p>
              <a:pPr algn="ctr"/>
              <a:r>
                <a:rPr lang="en-US" sz="1351" dirty="0">
                  <a:solidFill>
                    <a:schemeClr val="tx2"/>
                  </a:solidFill>
                </a:rPr>
                <a:t>Medical Insurance</a:t>
              </a:r>
            </a:p>
          </p:txBody>
        </p:sp>
      </p:grpSp>
      <p:sp>
        <p:nvSpPr>
          <p:cNvPr id="5" name="Date Placeholder 4"/>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57</a:t>
            </a:fld>
            <a:endParaRPr lang="en-US" dirty="0"/>
          </a:p>
        </p:txBody>
      </p:sp>
    </p:spTree>
    <p:extLst>
      <p:ext uri="{BB962C8B-B14F-4D97-AF65-F5344CB8AC3E}">
        <p14:creationId xmlns:p14="http://schemas.microsoft.com/office/powerpoint/2010/main" val="2416108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79" y="0"/>
            <a:ext cx="8900161" cy="994611"/>
          </a:xfrm>
        </p:spPr>
        <p:txBody>
          <a:bodyPr>
            <a:normAutofit/>
          </a:bodyPr>
          <a:lstStyle/>
          <a:p>
            <a:r>
              <a:rPr lang="en-US" sz="2800" dirty="0"/>
              <a:t>Monthly Part B Standard Premium—Income-Related Monthly Adjustment Amount (IRMAA) for 2019</a:t>
            </a:r>
          </a:p>
        </p:txBody>
      </p:sp>
      <p:pic>
        <p:nvPicPr>
          <p:cNvPr id="4" name="Picture 3" title="Part B Premium IRMAA chart"/>
          <p:cNvPicPr>
            <a:picLocks noChangeAspect="1"/>
          </p:cNvPicPr>
          <p:nvPr/>
        </p:nvPicPr>
        <p:blipFill>
          <a:blip r:embed="rId3"/>
          <a:stretch>
            <a:fillRect/>
          </a:stretch>
        </p:blipFill>
        <p:spPr>
          <a:xfrm>
            <a:off x="0" y="1523217"/>
            <a:ext cx="9144000" cy="3811565"/>
          </a:xfrm>
          <a:prstGeom prst="rect">
            <a:avLst/>
          </a:prstGeom>
        </p:spPr>
      </p:pic>
      <p:sp>
        <p:nvSpPr>
          <p:cNvPr id="8" name="TextBox 7" descr="Correct Answer Indicator; False" title="Red Square"/>
          <p:cNvSpPr txBox="1"/>
          <p:nvPr/>
        </p:nvSpPr>
        <p:spPr>
          <a:xfrm>
            <a:off x="218121" y="4385291"/>
            <a:ext cx="8788719" cy="923330"/>
          </a:xfrm>
          <a:prstGeom prst="rect">
            <a:avLst/>
          </a:prstGeom>
          <a:noFill/>
          <a:ln w="31750">
            <a:solidFill>
              <a:srgbClr val="FF0000"/>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a:p>
            <a:endParaRPr lang="en-US" dirty="0"/>
          </a:p>
          <a:p>
            <a:endParaRPr lang="en-US" dirty="0"/>
          </a:p>
        </p:txBody>
      </p:sp>
      <p:sp>
        <p:nvSpPr>
          <p:cNvPr id="3" name="Date Placeholder 2"/>
          <p:cNvSpPr>
            <a:spLocks noGrp="1"/>
          </p:cNvSpPr>
          <p:nvPr>
            <p:ph type="dt" sz="half" idx="10"/>
          </p:nvPr>
        </p:nvSpPr>
        <p:spPr/>
        <p:txBody>
          <a:bodyPr/>
          <a:lstStyle/>
          <a:p>
            <a:r>
              <a:rPr lang="en-US" dirty="0"/>
              <a:t>June 2019</a:t>
            </a:r>
          </a:p>
        </p:txBody>
      </p:sp>
      <p:sp>
        <p:nvSpPr>
          <p:cNvPr id="10" name="Footer Placeholder 9"/>
          <p:cNvSpPr>
            <a:spLocks noGrp="1"/>
          </p:cNvSpPr>
          <p:nvPr>
            <p:ph type="ftr" sz="quarter" idx="11"/>
          </p:nvPr>
        </p:nvSpPr>
        <p:spPr/>
        <p:txBody>
          <a:bodyPr/>
          <a:lstStyle/>
          <a:p>
            <a:r>
              <a:rPr lang="en-US" dirty="0"/>
              <a:t>Understanding Medicare</a:t>
            </a:r>
          </a:p>
        </p:txBody>
      </p:sp>
      <p:sp>
        <p:nvSpPr>
          <p:cNvPr id="11" name="Slide Number Placeholder 10"/>
          <p:cNvSpPr>
            <a:spLocks noGrp="1"/>
          </p:cNvSpPr>
          <p:nvPr>
            <p:ph type="sldNum" sz="quarter" idx="12"/>
          </p:nvPr>
        </p:nvSpPr>
        <p:spPr/>
        <p:txBody>
          <a:bodyPr/>
          <a:lstStyle/>
          <a:p>
            <a:fld id="{D60A6685-DBF6-4C41-A0CC-AA9EA7A85A20}" type="slidenum">
              <a:rPr lang="en-US" smtClean="0"/>
              <a:t>58</a:t>
            </a:fld>
            <a:endParaRPr lang="en-US" dirty="0"/>
          </a:p>
        </p:txBody>
      </p:sp>
    </p:spTree>
    <p:extLst>
      <p:ext uri="{BB962C8B-B14F-4D97-AF65-F5344CB8AC3E}">
        <p14:creationId xmlns:p14="http://schemas.microsoft.com/office/powerpoint/2010/main" val="184560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
            <a:ext cx="9144000" cy="1026694"/>
          </a:xfrm>
        </p:spPr>
        <p:txBody>
          <a:bodyPr>
            <a:noAutofit/>
          </a:bodyPr>
          <a:lstStyle/>
          <a:p>
            <a:r>
              <a:rPr lang="en-US" dirty="0"/>
              <a:t>Part B—What You Pay in Original Medicare</a:t>
            </a:r>
          </a:p>
        </p:txBody>
      </p:sp>
      <p:graphicFrame>
        <p:nvGraphicFramePr>
          <p:cNvPr id="10" name="Table 9" descr="All information in table also included in speakers' notes"/>
          <p:cNvGraphicFramePr>
            <a:graphicFrameLocks noGrp="1"/>
          </p:cNvGraphicFramePr>
          <p:nvPr/>
        </p:nvGraphicFramePr>
        <p:xfrm>
          <a:off x="628649" y="1191125"/>
          <a:ext cx="7886701" cy="5165225"/>
        </p:xfrm>
        <a:graphic>
          <a:graphicData uri="http://schemas.openxmlformats.org/drawingml/2006/table">
            <a:tbl>
              <a:tblPr firstRow="1" bandRow="1">
                <a:tableStyleId>{BC89EF96-8CEA-46FF-86C4-4CE0E7609802}</a:tableStyleId>
              </a:tblPr>
              <a:tblGrid>
                <a:gridCol w="1971676">
                  <a:extLst>
                    <a:ext uri="{9D8B030D-6E8A-4147-A177-3AD203B41FA5}">
                      <a16:colId xmlns:a16="http://schemas.microsoft.com/office/drawing/2014/main" val="20000"/>
                    </a:ext>
                  </a:extLst>
                </a:gridCol>
                <a:gridCol w="5915025">
                  <a:extLst>
                    <a:ext uri="{9D8B030D-6E8A-4147-A177-3AD203B41FA5}">
                      <a16:colId xmlns:a16="http://schemas.microsoft.com/office/drawing/2014/main" val="20001"/>
                    </a:ext>
                  </a:extLst>
                </a:gridCol>
              </a:tblGrid>
              <a:tr h="987048">
                <a:tc>
                  <a:txBody>
                    <a:bodyPr/>
                    <a:lstStyle/>
                    <a:p>
                      <a:r>
                        <a:rPr lang="en-US" sz="2800" b="1" baseline="0" dirty="0"/>
                        <a:t>Yearly Deductible</a:t>
                      </a:r>
                      <a:endParaRPr lang="en-US" sz="2800" b="1" baseline="0" dirty="0">
                        <a:latin typeface="+mj-lt"/>
                      </a:endParaRPr>
                    </a:p>
                  </a:txBody>
                  <a:tcPr marL="68580" marR="68580" marT="34287" marB="34287"/>
                </a:tc>
                <a:tc>
                  <a:txBody>
                    <a:bodyPr/>
                    <a:lstStyle/>
                    <a:p>
                      <a:pPr marL="0" indent="0">
                        <a:buFont typeface="Arial" pitchFamily="34" charset="0"/>
                        <a:buNone/>
                      </a:pPr>
                      <a:r>
                        <a:rPr lang="en-US" sz="2800" b="0" baseline="0" dirty="0">
                          <a:latin typeface="+mn-lt"/>
                        </a:rPr>
                        <a:t>$185 </a:t>
                      </a:r>
                    </a:p>
                  </a:txBody>
                  <a:tcPr marL="68580" marR="68580" marT="34287" marB="34287"/>
                </a:tc>
                <a:extLst>
                  <a:ext uri="{0D108BD9-81ED-4DB2-BD59-A6C34878D82A}">
                    <a16:rowId xmlns:a16="http://schemas.microsoft.com/office/drawing/2014/main" val="10000"/>
                  </a:ext>
                </a:extLst>
              </a:tr>
              <a:tr h="41781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a:t>Coinsurance for Part B Services</a:t>
                      </a:r>
                    </a:p>
                    <a:p>
                      <a:endParaRPr lang="en-US" sz="2400" b="1" baseline="0" dirty="0">
                        <a:latin typeface="+mj-lt"/>
                      </a:endParaRPr>
                    </a:p>
                  </a:txBody>
                  <a:tcPr marL="68580" marR="68580" marT="34287" marB="34287"/>
                </a:tc>
                <a:tc>
                  <a:txBody>
                    <a:bodyPr/>
                    <a:lstStyle/>
                    <a:p>
                      <a:pPr marL="287338" indent="-287338" eaLnBrk="1" hangingPunct="1">
                        <a:spcAft>
                          <a:spcPts val="200"/>
                        </a:spcAft>
                        <a:buClr>
                          <a:schemeClr val="tx1"/>
                        </a:buClr>
                        <a:buFont typeface="Wingdings" pitchFamily="2" charset="2"/>
                        <a:buChar char="§"/>
                      </a:pPr>
                      <a:r>
                        <a:rPr lang="en-US" sz="2800" dirty="0"/>
                        <a:t>20% coinsurance for most covered services, like doctor’s services and some preventive services,</a:t>
                      </a:r>
                      <a:r>
                        <a:rPr lang="en-US" sz="2800" baseline="0" dirty="0"/>
                        <a:t> </a:t>
                      </a:r>
                      <a:r>
                        <a:rPr lang="en-US" sz="2800" dirty="0"/>
                        <a:t>if provider accepts assignment </a:t>
                      </a:r>
                    </a:p>
                    <a:p>
                      <a:pPr marL="287338" indent="-287338" eaLnBrk="1" hangingPunct="1">
                        <a:spcAft>
                          <a:spcPts val="200"/>
                        </a:spcAft>
                        <a:buClr>
                          <a:schemeClr val="tx1"/>
                        </a:buClr>
                        <a:buFont typeface="Wingdings" pitchFamily="2" charset="2"/>
                        <a:buChar char="§"/>
                      </a:pPr>
                      <a:r>
                        <a:rPr lang="en-US" sz="2800" dirty="0"/>
                        <a:t>$0 for most preventive services</a:t>
                      </a:r>
                    </a:p>
                    <a:p>
                      <a:pPr marL="287338" lvl="1" indent="-287338" eaLnBrk="1" hangingPunct="1">
                        <a:spcAft>
                          <a:spcPts val="200"/>
                        </a:spcAft>
                        <a:buClr>
                          <a:schemeClr val="tx1"/>
                        </a:buClr>
                        <a:buFont typeface="Wingdings" pitchFamily="2" charset="2"/>
                        <a:buChar char="§"/>
                      </a:pPr>
                      <a:r>
                        <a:rPr lang="en-US" sz="2800" dirty="0"/>
                        <a:t>20% coinsurance</a:t>
                      </a:r>
                      <a:r>
                        <a:rPr lang="en-US" sz="2800" baseline="0" dirty="0"/>
                        <a:t> for outpatient mental health services, and c</a:t>
                      </a:r>
                      <a:r>
                        <a:rPr lang="en-US" sz="2800" dirty="0"/>
                        <a:t>opayments for hospital outpatient services</a:t>
                      </a:r>
                      <a:endParaRPr lang="en-US" sz="2800" baseline="0" dirty="0">
                        <a:latin typeface="Minion Pro"/>
                      </a:endParaRPr>
                    </a:p>
                  </a:txBody>
                  <a:tcPr marL="68580" marR="68580" marT="34287" marB="34287"/>
                </a:tc>
                <a:extLst>
                  <a:ext uri="{0D108BD9-81ED-4DB2-BD59-A6C34878D82A}">
                    <a16:rowId xmlns:a16="http://schemas.microsoft.com/office/drawing/2014/main" val="10001"/>
                  </a:ext>
                </a:extLst>
              </a:tr>
            </a:tbl>
          </a:graphicData>
        </a:graphic>
      </p:graphicFrame>
      <p:sp>
        <p:nvSpPr>
          <p:cNvPr id="6" name="Date Placeholder 5"/>
          <p:cNvSpPr>
            <a:spLocks noGrp="1"/>
          </p:cNvSpPr>
          <p:nvPr>
            <p:ph type="dt" sz="half" idx="10"/>
          </p:nvPr>
        </p:nvSpPr>
        <p:spPr/>
        <p:txBody>
          <a:bodyPr/>
          <a:lstStyle/>
          <a:p>
            <a:r>
              <a:rPr lang="en-US" dirty="0"/>
              <a:t>June 2019</a:t>
            </a:r>
          </a:p>
        </p:txBody>
      </p:sp>
      <p:sp>
        <p:nvSpPr>
          <p:cNvPr id="7" name="Footer Placeholder 6"/>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59</a:t>
            </a:fld>
            <a:endParaRPr lang="en-US" dirty="0"/>
          </a:p>
        </p:txBody>
      </p:sp>
    </p:spTree>
    <p:extLst>
      <p:ext uri="{BB962C8B-B14F-4D97-AF65-F5344CB8AC3E}">
        <p14:creationId xmlns:p14="http://schemas.microsoft.com/office/powerpoint/2010/main" val="3640456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How Is Medicare funded?</a:t>
            </a:r>
          </a:p>
        </p:txBody>
      </p:sp>
      <p:sp>
        <p:nvSpPr>
          <p:cNvPr id="3" name="Content Placeholder 2"/>
          <p:cNvSpPr>
            <a:spLocks noGrp="1"/>
          </p:cNvSpPr>
          <p:nvPr>
            <p:ph idx="1"/>
          </p:nvPr>
        </p:nvSpPr>
        <p:spPr>
          <a:xfrm>
            <a:off x="628650" y="1171074"/>
            <a:ext cx="8073916" cy="5005889"/>
          </a:xfrm>
        </p:spPr>
        <p:txBody>
          <a:bodyPr>
            <a:normAutofit/>
          </a:bodyPr>
          <a:lstStyle/>
          <a:p>
            <a:pPr marL="0" indent="0">
              <a:buNone/>
            </a:pPr>
            <a:r>
              <a:rPr lang="en-US" sz="2800" dirty="0"/>
              <a:t>Medicare trust funds cover benefits and administrative costs</a:t>
            </a:r>
          </a:p>
          <a:p>
            <a:r>
              <a:rPr lang="en-US" sz="2400" b="1" dirty="0"/>
              <a:t>Hospital Insurance (HI) Trust Fund </a:t>
            </a:r>
          </a:p>
          <a:p>
            <a:pPr lvl="1"/>
            <a:r>
              <a:rPr lang="en-US" sz="2000" dirty="0"/>
              <a:t>Funded through payroll taxes paid by most employees, employers, and people who are self-employed; income taxes paid on Social Security benefits; interest earned on the trust fund investments; and Medicare Part A premiums from people who aren’t eligible for premium-free Part A</a:t>
            </a:r>
          </a:p>
          <a:p>
            <a:r>
              <a:rPr lang="en-US" sz="2400" b="1" dirty="0"/>
              <a:t>Supplementary Medical Insurance (SMI) Trust Fund </a:t>
            </a:r>
          </a:p>
          <a:p>
            <a:pPr lvl="1"/>
            <a:r>
              <a:rPr lang="en-US" sz="2000" dirty="0"/>
              <a:t>Funds authorized by Congress, Part B premiums and Part D premiums</a:t>
            </a:r>
          </a:p>
          <a:p>
            <a:endParaRPr lang="en-US" dirty="0"/>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6</a:t>
            </a:fld>
            <a:endParaRPr lang="en-US" dirty="0"/>
          </a:p>
        </p:txBody>
      </p:sp>
    </p:spTree>
    <p:extLst>
      <p:ext uri="{BB962C8B-B14F-4D97-AF65-F5344CB8AC3E}">
        <p14:creationId xmlns:p14="http://schemas.microsoft.com/office/powerpoint/2010/main" val="16198289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 B and Active Employment </a:t>
            </a:r>
          </a:p>
        </p:txBody>
      </p:sp>
      <p:sp>
        <p:nvSpPr>
          <p:cNvPr id="3" name="Content Placeholder 2"/>
          <p:cNvSpPr>
            <a:spLocks noGrp="1"/>
          </p:cNvSpPr>
          <p:nvPr>
            <p:ph idx="1"/>
          </p:nvPr>
        </p:nvSpPr>
        <p:spPr>
          <a:xfrm>
            <a:off x="1884451" y="1299151"/>
            <a:ext cx="7163353" cy="5535499"/>
          </a:xfrm>
        </p:spPr>
        <p:txBody>
          <a:bodyPr>
            <a:normAutofit fontScale="92500" lnSpcReduction="20000"/>
          </a:bodyPr>
          <a:lstStyle/>
          <a:p>
            <a:pPr marL="0" indent="0">
              <a:buNone/>
            </a:pPr>
            <a:r>
              <a:rPr lang="en-US" sz="3000" b="1" dirty="0"/>
              <a:t>If you don’t have coverage from an employer group health plan (GHP)</a:t>
            </a:r>
          </a:p>
          <a:p>
            <a:pPr marL="225425" indent="-282575"/>
            <a:r>
              <a:rPr lang="en-US" sz="3000" dirty="0"/>
              <a:t>Delaying Part B may mean </a:t>
            </a:r>
          </a:p>
          <a:p>
            <a:pPr marL="461963" lvl="1" indent="-177800"/>
            <a:r>
              <a:rPr lang="en-US" sz="2200" dirty="0"/>
              <a:t>Higher premiums</a:t>
            </a:r>
          </a:p>
          <a:p>
            <a:pPr marL="461963" lvl="1" indent="-177800"/>
            <a:r>
              <a:rPr lang="en-US" sz="2200" dirty="0"/>
              <a:t>Paying for your health care out-of-pocket</a:t>
            </a:r>
          </a:p>
          <a:p>
            <a:pPr marL="461963" lvl="1" indent="-177800"/>
            <a:r>
              <a:rPr lang="en-US" sz="2200" dirty="0"/>
              <a:t>Waiting until the next General Enrollment Period (GEP) to enroll (January 1–March 31)</a:t>
            </a:r>
          </a:p>
          <a:p>
            <a:pPr marL="862013" lvl="2" indent="-177800"/>
            <a:r>
              <a:rPr lang="en-US" sz="1800" dirty="0"/>
              <a:t>With coverage not starting until July 1</a:t>
            </a:r>
          </a:p>
          <a:p>
            <a:pPr marL="0" indent="0">
              <a:buNone/>
            </a:pPr>
            <a:r>
              <a:rPr lang="en-US" sz="3000" b="1" dirty="0"/>
              <a:t>If you do have coverage through a GHP</a:t>
            </a:r>
          </a:p>
          <a:p>
            <a:pPr marL="284163" indent="-280988"/>
            <a:r>
              <a:rPr lang="en-US" sz="3000" dirty="0"/>
              <a:t>You may want to delay Part B </a:t>
            </a:r>
          </a:p>
          <a:p>
            <a:pPr marL="284163" indent="-280988"/>
            <a:r>
              <a:rPr lang="en-US" sz="3000" dirty="0"/>
              <a:t>No penalty if you enroll while you have coverage or within 8 months of losing coverage or employment</a:t>
            </a:r>
          </a:p>
          <a:p>
            <a:pPr marL="284163" indent="-280988"/>
            <a:r>
              <a:rPr lang="en-US" sz="3000" dirty="0"/>
              <a:t>Contact your benefits administrator</a:t>
            </a:r>
          </a:p>
        </p:txBody>
      </p:sp>
      <p:grpSp>
        <p:nvGrpSpPr>
          <p:cNvPr id="7" name="Group 6" title="Part B icon"/>
          <p:cNvGrpSpPr>
            <a:grpSpLocks noChangeAspect="1"/>
          </p:cNvGrpSpPr>
          <p:nvPr/>
        </p:nvGrpSpPr>
        <p:grpSpPr>
          <a:xfrm>
            <a:off x="128124" y="2420980"/>
            <a:ext cx="2256854" cy="1645920"/>
            <a:chOff x="153025" y="1963783"/>
            <a:chExt cx="1568748" cy="1144086"/>
          </a:xfrm>
        </p:grpSpPr>
        <p:pic>
          <p:nvPicPr>
            <p:cNvPr id="10" name="Picture 9" title="Part B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532" y="1963783"/>
              <a:ext cx="707734" cy="624371"/>
            </a:xfrm>
            <a:prstGeom prst="rect">
              <a:avLst/>
            </a:prstGeom>
          </p:spPr>
        </p:pic>
        <p:sp>
          <p:nvSpPr>
            <p:cNvPr id="11" name="TextBox 10"/>
            <p:cNvSpPr txBox="1"/>
            <p:nvPr/>
          </p:nvSpPr>
          <p:spPr>
            <a:xfrm>
              <a:off x="153025" y="2599781"/>
              <a:ext cx="1568748" cy="508088"/>
            </a:xfrm>
            <a:prstGeom prst="rect">
              <a:avLst/>
            </a:prstGeom>
            <a:noFill/>
          </p:spPr>
          <p:txBody>
            <a:bodyPr wrap="square" rtlCol="0">
              <a:spAutoFit/>
            </a:bodyPr>
            <a:lstStyle/>
            <a:p>
              <a:pPr algn="ctr"/>
              <a:r>
                <a:rPr lang="en-US" sz="1351" b="1" dirty="0">
                  <a:solidFill>
                    <a:schemeClr val="tx2"/>
                  </a:solidFill>
                </a:rPr>
                <a:t>Part B</a:t>
              </a:r>
            </a:p>
            <a:p>
              <a:pPr algn="ctr"/>
              <a:r>
                <a:rPr lang="en-US" sz="1351" dirty="0">
                  <a:solidFill>
                    <a:schemeClr val="tx2"/>
                  </a:solidFill>
                </a:rPr>
                <a:t>Medical Insurance</a:t>
              </a:r>
            </a:p>
          </p:txBody>
        </p:sp>
      </p:grpSp>
      <p:sp>
        <p:nvSpPr>
          <p:cNvPr id="6" name="Date Placeholder 5"/>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60</a:t>
            </a:fld>
            <a:endParaRPr lang="en-US" dirty="0"/>
          </a:p>
        </p:txBody>
      </p:sp>
    </p:spTree>
    <p:extLst>
      <p:ext uri="{BB962C8B-B14F-4D97-AF65-F5344CB8AC3E}">
        <p14:creationId xmlns:p14="http://schemas.microsoft.com/office/powerpoint/2010/main" val="206961913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a:bodyPr>
          <a:lstStyle/>
          <a:p>
            <a:r>
              <a:rPr lang="en-US" dirty="0">
                <a:solidFill>
                  <a:srgbClr val="0070C0"/>
                </a:solidFill>
              </a:rPr>
              <a:t>Decision:</a:t>
            </a:r>
            <a:r>
              <a:rPr lang="en-US" dirty="0"/>
              <a:t> Should I Keep/Sign up for Part B?</a:t>
            </a:r>
          </a:p>
        </p:txBody>
      </p:sp>
      <p:sp>
        <p:nvSpPr>
          <p:cNvPr id="3" name="Content Placeholder 2"/>
          <p:cNvSpPr>
            <a:spLocks noGrp="1"/>
          </p:cNvSpPr>
          <p:nvPr>
            <p:ph idx="1"/>
          </p:nvPr>
        </p:nvSpPr>
        <p:spPr>
          <a:xfrm>
            <a:off x="1884451" y="1171074"/>
            <a:ext cx="6983637" cy="5550402"/>
          </a:xfrm>
        </p:spPr>
        <p:txBody>
          <a:bodyPr>
            <a:normAutofit fontScale="92500" lnSpcReduction="10000"/>
          </a:bodyPr>
          <a:lstStyle/>
          <a:p>
            <a:pPr marL="0" indent="0">
              <a:buNone/>
            </a:pPr>
            <a:r>
              <a:rPr lang="en-US" b="1" dirty="0"/>
              <a:t>Consider</a:t>
            </a:r>
          </a:p>
          <a:p>
            <a:pPr marL="285750" indent="-285750"/>
            <a:r>
              <a:rPr lang="en-US" dirty="0"/>
              <a:t>Most people pay a monthly </a:t>
            </a:r>
            <a:br>
              <a:rPr lang="en-US" dirty="0"/>
            </a:br>
            <a:r>
              <a:rPr lang="en-US" dirty="0"/>
              <a:t>premium</a:t>
            </a:r>
          </a:p>
          <a:p>
            <a:pPr marL="628650" lvl="1" indent="-342900"/>
            <a:r>
              <a:rPr lang="en-US" sz="2400" dirty="0"/>
              <a:t>Usually deducted from Social </a:t>
            </a:r>
            <a:br>
              <a:rPr lang="en-US" sz="2400" dirty="0"/>
            </a:br>
            <a:r>
              <a:rPr lang="en-US" sz="2400" dirty="0"/>
              <a:t>Security/Railroad Retirement Board (RRB) benefits</a:t>
            </a:r>
          </a:p>
          <a:p>
            <a:pPr marL="628650" lvl="1" indent="-342900"/>
            <a:r>
              <a:rPr lang="en-US" sz="2400" dirty="0"/>
              <a:t>Amount depends on income</a:t>
            </a:r>
          </a:p>
          <a:p>
            <a:pPr marL="285750" indent="-342900"/>
            <a:r>
              <a:rPr lang="en-US" dirty="0"/>
              <a:t>It may supplement employer coverage</a:t>
            </a:r>
          </a:p>
          <a:p>
            <a:pPr marL="628650" lvl="1" indent="-342900"/>
            <a:r>
              <a:rPr lang="en-US" sz="2400" dirty="0"/>
              <a:t>Contact your benefits administrator to understand the impact to your employer plan</a:t>
            </a:r>
          </a:p>
          <a:p>
            <a:pPr marL="628650" lvl="1" indent="-342900"/>
            <a:r>
              <a:rPr lang="en-US" sz="2400" dirty="0"/>
              <a:t>If you don’t have other coverage, declining Part B will mean you don’t have full coverage</a:t>
            </a:r>
          </a:p>
          <a:p>
            <a:pPr marL="285750" indent="-342900"/>
            <a:r>
              <a:rPr lang="en-US" dirty="0"/>
              <a:t>Sometimes, you must have Part B (see next slide)</a:t>
            </a:r>
          </a:p>
          <a:p>
            <a:pPr marL="749300" lvl="2" indent="-279400"/>
            <a:endParaRPr lang="en-US" dirty="0"/>
          </a:p>
          <a:p>
            <a:pPr lvl="1"/>
            <a:endParaRPr lang="en-US" dirty="0"/>
          </a:p>
          <a:p>
            <a:endParaRPr lang="en-US" dirty="0"/>
          </a:p>
          <a:p>
            <a:endParaRPr lang="en-US" dirty="0"/>
          </a:p>
          <a:p>
            <a:endParaRPr lang="en-US" dirty="0"/>
          </a:p>
          <a:p>
            <a:endParaRPr lang="en-US" dirty="0"/>
          </a:p>
        </p:txBody>
      </p:sp>
      <p:grpSp>
        <p:nvGrpSpPr>
          <p:cNvPr id="10" name="Group 9" title="Part B icon"/>
          <p:cNvGrpSpPr>
            <a:grpSpLocks noChangeAspect="1"/>
          </p:cNvGrpSpPr>
          <p:nvPr/>
        </p:nvGrpSpPr>
        <p:grpSpPr>
          <a:xfrm>
            <a:off x="128124" y="2431491"/>
            <a:ext cx="2256854" cy="1645920"/>
            <a:chOff x="153025" y="1963783"/>
            <a:chExt cx="1568748" cy="1144086"/>
          </a:xfrm>
        </p:grpSpPr>
        <p:pic>
          <p:nvPicPr>
            <p:cNvPr id="11" name="Picture 10" title="Part B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532" y="1963783"/>
              <a:ext cx="707734" cy="624371"/>
            </a:xfrm>
            <a:prstGeom prst="rect">
              <a:avLst/>
            </a:prstGeom>
          </p:spPr>
        </p:pic>
        <p:sp>
          <p:nvSpPr>
            <p:cNvPr id="12" name="TextBox 11"/>
            <p:cNvSpPr txBox="1"/>
            <p:nvPr/>
          </p:nvSpPr>
          <p:spPr>
            <a:xfrm>
              <a:off x="153025" y="2599781"/>
              <a:ext cx="1568748" cy="508088"/>
            </a:xfrm>
            <a:prstGeom prst="rect">
              <a:avLst/>
            </a:prstGeom>
            <a:noFill/>
          </p:spPr>
          <p:txBody>
            <a:bodyPr wrap="square" rtlCol="0">
              <a:spAutoFit/>
            </a:bodyPr>
            <a:lstStyle/>
            <a:p>
              <a:pPr algn="ctr"/>
              <a:r>
                <a:rPr lang="en-US" sz="1351" b="1" dirty="0">
                  <a:solidFill>
                    <a:schemeClr val="tx2"/>
                  </a:solidFill>
                </a:rPr>
                <a:t>Part B</a:t>
              </a:r>
            </a:p>
            <a:p>
              <a:pPr algn="ctr"/>
              <a:r>
                <a:rPr lang="en-US" sz="1351" dirty="0">
                  <a:solidFill>
                    <a:schemeClr val="tx2"/>
                  </a:solidFill>
                </a:rPr>
                <a:t>Medical Insurance</a:t>
              </a:r>
            </a:p>
          </p:txBody>
        </p:sp>
      </p:grpSp>
      <p:pic>
        <p:nvPicPr>
          <p:cNvPr id="4" name="Picture 3" descr="Image representing a &quot;y&quot; for &quot;yes&quot;, an &quot;n&quot; for &quot;no&quot;, and &quot;maybe&quot;. The &quot;y&quot; is circled." title="Decision: Should I Keep/Sign Up for Part B?"/>
          <p:cNvPicPr>
            <a:picLocks noChangeAspect="1"/>
          </p:cNvPicPr>
          <p:nvPr/>
        </p:nvPicPr>
        <p:blipFill>
          <a:blip r:embed="rId4"/>
          <a:stretch>
            <a:fillRect/>
          </a:stretch>
        </p:blipFill>
        <p:spPr>
          <a:xfrm>
            <a:off x="7259549" y="1171074"/>
            <a:ext cx="1998216" cy="1750194"/>
          </a:xfrm>
          <a:prstGeom prst="rect">
            <a:avLst/>
          </a:prstGeom>
        </p:spPr>
      </p:pic>
      <p:sp>
        <p:nvSpPr>
          <p:cNvPr id="6" name="Date Placeholder 5"/>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61</a:t>
            </a:fld>
            <a:endParaRPr lang="en-US" dirty="0"/>
          </a:p>
        </p:txBody>
      </p:sp>
    </p:spTree>
    <p:extLst>
      <p:ext uri="{BB962C8B-B14F-4D97-AF65-F5344CB8AC3E}">
        <p14:creationId xmlns:p14="http://schemas.microsoft.com/office/powerpoint/2010/main" val="11378704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When You Must Have Part B</a:t>
            </a:r>
          </a:p>
        </p:txBody>
      </p:sp>
      <p:sp>
        <p:nvSpPr>
          <p:cNvPr id="2" name="Content Placeholder 1"/>
          <p:cNvSpPr>
            <a:spLocks noGrp="1"/>
          </p:cNvSpPr>
          <p:nvPr>
            <p:ph idx="1"/>
          </p:nvPr>
        </p:nvSpPr>
        <p:spPr>
          <a:xfrm>
            <a:off x="2049517" y="1171075"/>
            <a:ext cx="6761974" cy="4302074"/>
          </a:xfrm>
        </p:spPr>
        <p:txBody>
          <a:bodyPr>
            <a:normAutofit/>
          </a:bodyPr>
          <a:lstStyle/>
          <a:p>
            <a:pPr>
              <a:lnSpc>
                <a:spcPct val="110000"/>
              </a:lnSpc>
            </a:pPr>
            <a:r>
              <a:rPr lang="en-US" sz="2400" dirty="0"/>
              <a:t>If you want to buy a Medigap policy</a:t>
            </a:r>
          </a:p>
          <a:p>
            <a:pPr>
              <a:lnSpc>
                <a:spcPct val="110000"/>
              </a:lnSpc>
            </a:pPr>
            <a:r>
              <a:rPr lang="en-US" sz="2400" dirty="0"/>
              <a:t>If you want to join a Medicare Advantage (MA) Plan</a:t>
            </a:r>
          </a:p>
          <a:p>
            <a:pPr>
              <a:lnSpc>
                <a:spcPct val="110000"/>
              </a:lnSpc>
            </a:pPr>
            <a:r>
              <a:rPr lang="en-US" sz="2400" dirty="0"/>
              <a:t>If you’re eligible for TRICARE for Life (TFL) or Civilian Health and Medical Program of the Department of Veterans Affairs (CHAMPVA)</a:t>
            </a:r>
          </a:p>
          <a:p>
            <a:pPr>
              <a:lnSpc>
                <a:spcPct val="110000"/>
              </a:lnSpc>
            </a:pPr>
            <a:r>
              <a:rPr lang="en-US" sz="2400" dirty="0"/>
              <a:t>If your employer coverage requires you have it (less than 20 employees)</a:t>
            </a:r>
          </a:p>
          <a:p>
            <a:pPr marL="569913" lvl="1" indent="-225425">
              <a:lnSpc>
                <a:spcPct val="110000"/>
              </a:lnSpc>
            </a:pPr>
            <a:r>
              <a:rPr lang="en-US" sz="2000" dirty="0"/>
              <a:t>Talk to your employer or union benefits administrator</a:t>
            </a:r>
          </a:p>
        </p:txBody>
      </p:sp>
      <p:grpSp>
        <p:nvGrpSpPr>
          <p:cNvPr id="8" name="Group 7" title="Part B icon"/>
          <p:cNvGrpSpPr>
            <a:grpSpLocks noChangeAspect="1"/>
          </p:cNvGrpSpPr>
          <p:nvPr/>
        </p:nvGrpSpPr>
        <p:grpSpPr>
          <a:xfrm>
            <a:off x="147485" y="2499152"/>
            <a:ext cx="2256854" cy="1645920"/>
            <a:chOff x="153025" y="1963783"/>
            <a:chExt cx="1568748" cy="1144086"/>
          </a:xfrm>
        </p:grpSpPr>
        <p:pic>
          <p:nvPicPr>
            <p:cNvPr id="9" name="Picture 8" title="Part B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532" y="1963783"/>
              <a:ext cx="707734" cy="624371"/>
            </a:xfrm>
            <a:prstGeom prst="rect">
              <a:avLst/>
            </a:prstGeom>
          </p:spPr>
        </p:pic>
        <p:sp>
          <p:nvSpPr>
            <p:cNvPr id="10" name="TextBox 9"/>
            <p:cNvSpPr txBox="1"/>
            <p:nvPr/>
          </p:nvSpPr>
          <p:spPr>
            <a:xfrm>
              <a:off x="153025" y="2599781"/>
              <a:ext cx="1568748" cy="508088"/>
            </a:xfrm>
            <a:prstGeom prst="rect">
              <a:avLst/>
            </a:prstGeom>
            <a:noFill/>
          </p:spPr>
          <p:txBody>
            <a:bodyPr wrap="square" rtlCol="0">
              <a:spAutoFit/>
            </a:bodyPr>
            <a:lstStyle/>
            <a:p>
              <a:pPr algn="ctr"/>
              <a:r>
                <a:rPr lang="en-US" sz="1351" b="1" dirty="0">
                  <a:solidFill>
                    <a:schemeClr val="tx2"/>
                  </a:solidFill>
                </a:rPr>
                <a:t>Part B</a:t>
              </a:r>
            </a:p>
            <a:p>
              <a:pPr algn="ctr"/>
              <a:r>
                <a:rPr lang="en-US" sz="1351" dirty="0">
                  <a:solidFill>
                    <a:schemeClr val="tx2"/>
                  </a:solidFill>
                </a:rPr>
                <a:t>Medical Insurance</a:t>
              </a:r>
            </a:p>
          </p:txBody>
        </p:sp>
      </p:grpSp>
      <p:sp>
        <p:nvSpPr>
          <p:cNvPr id="6" name="TextBox 5"/>
          <p:cNvSpPr txBox="1"/>
          <p:nvPr/>
        </p:nvSpPr>
        <p:spPr>
          <a:xfrm>
            <a:off x="147485" y="5208640"/>
            <a:ext cx="8844116" cy="1200329"/>
          </a:xfrm>
          <a:prstGeom prst="rect">
            <a:avLst/>
          </a:prstGeom>
          <a:solidFill>
            <a:srgbClr val="0070C0"/>
          </a:solidFill>
        </p:spPr>
        <p:txBody>
          <a:bodyPr wrap="square" rtlCol="0">
            <a:spAutoFit/>
          </a:bodyPr>
          <a:lstStyle/>
          <a:p>
            <a:r>
              <a:rPr lang="en-US" b="1" dirty="0">
                <a:solidFill>
                  <a:schemeClr val="bg1"/>
                </a:solidFill>
              </a:rPr>
              <a:t>Note: Veterans Affairs (VA) benefits are separate from Medicare. With VA benefits, you may choose to not enroll in Part B, but you pay a penalty if you don’t sign up for Part B during your Initial Enrollment Period (IEP) and enroll later (visit VA.gov). If you have VA coverage, you won’t be eligible to enroll in Part B using the Special Enrollment Period (SEP). </a:t>
            </a:r>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60A6685-DBF6-4C41-A0CC-AA9EA7A85A20}" type="slidenum">
              <a:rPr lang="en-US" smtClean="0"/>
              <a:t>62</a:t>
            </a:fld>
            <a:endParaRPr lang="en-US" dirty="0"/>
          </a:p>
        </p:txBody>
      </p:sp>
    </p:spTree>
    <p:extLst>
      <p:ext uri="{BB962C8B-B14F-4D97-AF65-F5344CB8AC3E}">
        <p14:creationId xmlns:p14="http://schemas.microsoft.com/office/powerpoint/2010/main" val="35344267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sz="3200" dirty="0"/>
              <a:t>Check Your Knowledge―Question 3</a:t>
            </a:r>
          </a:p>
        </p:txBody>
      </p:sp>
      <p:sp>
        <p:nvSpPr>
          <p:cNvPr id="9" name="Content Placeholder 2" descr="For Medicare Part B, in most cases, you pay _______.&#10;" title="Text"/>
          <p:cNvSpPr>
            <a:spLocks noGrp="1"/>
          </p:cNvSpPr>
          <p:nvPr>
            <p:ph idx="1"/>
          </p:nvPr>
        </p:nvSpPr>
        <p:spPr/>
        <p:txBody>
          <a:bodyPr/>
          <a:lstStyle/>
          <a:p>
            <a:pPr marL="0" indent="0">
              <a:buNone/>
            </a:pPr>
            <a:r>
              <a:rPr lang="en-US" dirty="0"/>
              <a:t>For Medicare Part B, in most cases, you pay _______.</a:t>
            </a:r>
          </a:p>
        </p:txBody>
      </p:sp>
      <p:sp>
        <p:nvSpPr>
          <p:cNvPr id="10" name="Content Placeholder 3" descr="a. A monthly premium&#10;b. A yearly deductible&#10;c. 20% coinsurance for most covered services&#10;d. All of the above&#10;" title="Text"/>
          <p:cNvSpPr txBox="1">
            <a:spLocks/>
          </p:cNvSpPr>
          <p:nvPr/>
        </p:nvSpPr>
        <p:spPr>
          <a:xfrm>
            <a:off x="626806" y="2689053"/>
            <a:ext cx="8517194" cy="3814989"/>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Wingdings" panose="05000000000000000000" pitchFamily="2" charset="2"/>
              <a:buAutoNum type="alphaLcPeriod"/>
            </a:pPr>
            <a:r>
              <a:rPr lang="en-US" dirty="0"/>
              <a:t>A monthly premium</a:t>
            </a:r>
          </a:p>
          <a:p>
            <a:pPr marL="514350" indent="-514350">
              <a:buFont typeface="Wingdings" panose="05000000000000000000" pitchFamily="2" charset="2"/>
              <a:buAutoNum type="alphaLcPeriod"/>
            </a:pPr>
            <a:r>
              <a:rPr lang="en-US" dirty="0"/>
              <a:t>A yearly deductible</a:t>
            </a:r>
          </a:p>
          <a:p>
            <a:pPr marL="514350" indent="-514350">
              <a:buFont typeface="Wingdings" panose="05000000000000000000" pitchFamily="2" charset="2"/>
              <a:buAutoNum type="alphaLcPeriod"/>
            </a:pPr>
            <a:r>
              <a:rPr lang="en-US" dirty="0"/>
              <a:t>20% coinsurance for most covered services</a:t>
            </a:r>
          </a:p>
          <a:p>
            <a:pPr marL="514350" indent="-514350">
              <a:buFont typeface="Wingdings" panose="05000000000000000000" pitchFamily="2" charset="2"/>
              <a:buAutoNum type="alphaLcPeriod"/>
            </a:pPr>
            <a:r>
              <a:rPr lang="en-US" dirty="0"/>
              <a:t>All of the above</a:t>
            </a:r>
          </a:p>
        </p:txBody>
      </p:sp>
      <p:sp>
        <p:nvSpPr>
          <p:cNvPr id="7" name="Rounded Rectangle 6" descr="Red box answer selection" title="Red box"/>
          <p:cNvSpPr/>
          <p:nvPr/>
        </p:nvSpPr>
        <p:spPr>
          <a:xfrm>
            <a:off x="645856" y="4407559"/>
            <a:ext cx="3421856" cy="485193"/>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3B75908-2BC4-4CCC-BE4B-63652A0FD379}" type="slidenum">
              <a:rPr lang="en-US" smtClean="0"/>
              <a:t>63</a:t>
            </a:fld>
            <a:endParaRPr lang="en-US" dirty="0"/>
          </a:p>
        </p:txBody>
      </p:sp>
    </p:spTree>
    <p:extLst>
      <p:ext uri="{BB962C8B-B14F-4D97-AF65-F5344CB8AC3E}">
        <p14:creationId xmlns:p14="http://schemas.microsoft.com/office/powerpoint/2010/main" val="153553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 B 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227715" y="1976386"/>
            <a:ext cx="2688569" cy="3395766"/>
          </a:xfrm>
        </p:spPr>
      </p:pic>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64</a:t>
            </a:fld>
            <a:endParaRPr lang="en-US" dirty="0"/>
          </a:p>
        </p:txBody>
      </p:sp>
    </p:spTree>
    <p:extLst>
      <p:ext uri="{BB962C8B-B14F-4D97-AF65-F5344CB8AC3E}">
        <p14:creationId xmlns:p14="http://schemas.microsoft.com/office/powerpoint/2010/main" val="34113408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ISN’T covered by </a:t>
            </a:r>
            <a:br>
              <a:rPr lang="en-US" sz="3200" dirty="0"/>
            </a:br>
            <a:r>
              <a:rPr lang="en-US" sz="3200" dirty="0"/>
              <a:t>Part A and Part B?</a:t>
            </a:r>
          </a:p>
        </p:txBody>
      </p:sp>
      <p:sp>
        <p:nvSpPr>
          <p:cNvPr id="3" name="Content Placeholder 2"/>
          <p:cNvSpPr>
            <a:spLocks noGrp="1"/>
          </p:cNvSpPr>
          <p:nvPr>
            <p:ph idx="1"/>
          </p:nvPr>
        </p:nvSpPr>
        <p:spPr/>
        <p:txBody>
          <a:bodyPr>
            <a:normAutofit fontScale="32500" lnSpcReduction="20000"/>
          </a:bodyPr>
          <a:lstStyle/>
          <a:p>
            <a:pPr marL="0" indent="0">
              <a:lnSpc>
                <a:spcPct val="120000"/>
              </a:lnSpc>
              <a:spcBef>
                <a:spcPts val="600"/>
              </a:spcBef>
              <a:buNone/>
            </a:pPr>
            <a:r>
              <a:rPr lang="en-US" sz="5500" b="1" dirty="0"/>
              <a:t>Some of the items and services that Part A and Part B of Medicare don’t cover include:</a:t>
            </a:r>
            <a:endParaRPr lang="en-US" sz="4900" b="1" dirty="0"/>
          </a:p>
          <a:p>
            <a:pPr marL="457200" indent="-228600">
              <a:lnSpc>
                <a:spcPct val="120000"/>
              </a:lnSpc>
              <a:spcBef>
                <a:spcPts val="600"/>
              </a:spcBef>
              <a:buNone/>
            </a:pPr>
            <a:r>
              <a:rPr lang="en-US" sz="4900" dirty="0"/>
              <a:t>✖ Most dental care</a:t>
            </a:r>
          </a:p>
          <a:p>
            <a:pPr marL="457200" indent="-228600">
              <a:lnSpc>
                <a:spcPct val="120000"/>
              </a:lnSpc>
              <a:spcBef>
                <a:spcPts val="600"/>
              </a:spcBef>
              <a:buNone/>
            </a:pPr>
            <a:r>
              <a:rPr lang="en-US" sz="4900" dirty="0"/>
              <a:t>✖ Eye exams related to prescribing glasses</a:t>
            </a:r>
          </a:p>
          <a:p>
            <a:pPr marL="457200" indent="-228600">
              <a:lnSpc>
                <a:spcPct val="120000"/>
              </a:lnSpc>
              <a:spcBef>
                <a:spcPts val="600"/>
              </a:spcBef>
              <a:buNone/>
            </a:pPr>
            <a:r>
              <a:rPr lang="en-US" sz="4900" dirty="0"/>
              <a:t>✖ Dentures</a:t>
            </a:r>
          </a:p>
          <a:p>
            <a:pPr marL="457200" indent="-228600">
              <a:lnSpc>
                <a:spcPct val="120000"/>
              </a:lnSpc>
              <a:spcBef>
                <a:spcPts val="600"/>
              </a:spcBef>
              <a:buNone/>
            </a:pPr>
            <a:r>
              <a:rPr lang="en-US" sz="4900" dirty="0"/>
              <a:t>✖ Cosmetic surgery</a:t>
            </a:r>
          </a:p>
          <a:p>
            <a:pPr marL="457200" indent="-228600">
              <a:lnSpc>
                <a:spcPct val="120000"/>
              </a:lnSpc>
              <a:spcBef>
                <a:spcPts val="600"/>
              </a:spcBef>
              <a:buNone/>
            </a:pPr>
            <a:r>
              <a:rPr lang="en-US" sz="4900" dirty="0"/>
              <a:t>✖ Routine physical exams</a:t>
            </a:r>
          </a:p>
          <a:p>
            <a:pPr marL="457200" indent="-228600">
              <a:lnSpc>
                <a:spcPct val="120000"/>
              </a:lnSpc>
              <a:spcBef>
                <a:spcPts val="600"/>
              </a:spcBef>
              <a:buNone/>
            </a:pPr>
            <a:r>
              <a:rPr lang="en-US" sz="4900" dirty="0"/>
              <a:t>✖ Massage therapy</a:t>
            </a:r>
          </a:p>
          <a:p>
            <a:pPr marL="457200" indent="-228600">
              <a:lnSpc>
                <a:spcPct val="120000"/>
              </a:lnSpc>
              <a:spcBef>
                <a:spcPts val="600"/>
              </a:spcBef>
              <a:buNone/>
            </a:pPr>
            <a:r>
              <a:rPr lang="en-US" sz="4900" dirty="0"/>
              <a:t>✖ Acupuncture</a:t>
            </a:r>
          </a:p>
          <a:p>
            <a:pPr marL="457200" indent="-228600">
              <a:lnSpc>
                <a:spcPct val="120000"/>
              </a:lnSpc>
              <a:spcBef>
                <a:spcPts val="600"/>
              </a:spcBef>
              <a:buNone/>
            </a:pPr>
            <a:r>
              <a:rPr lang="en-US" sz="4900" dirty="0"/>
              <a:t>✖ Hearing aids and exams for fitting them</a:t>
            </a:r>
          </a:p>
          <a:p>
            <a:pPr marL="457200" indent="-228600">
              <a:lnSpc>
                <a:spcPct val="120000"/>
              </a:lnSpc>
              <a:spcBef>
                <a:spcPts val="600"/>
              </a:spcBef>
              <a:buNone/>
            </a:pPr>
            <a:r>
              <a:rPr lang="en-US" sz="4900" dirty="0"/>
              <a:t>✖ Long-term care </a:t>
            </a:r>
          </a:p>
          <a:p>
            <a:pPr marL="569913" indent="-341313">
              <a:lnSpc>
                <a:spcPct val="120000"/>
              </a:lnSpc>
              <a:spcBef>
                <a:spcPts val="600"/>
              </a:spcBef>
              <a:buNone/>
            </a:pPr>
            <a:r>
              <a:rPr lang="en-US" sz="4900" dirty="0"/>
              <a:t>✖ Concierge care (also called concierge medicine, retainer-based medicine, boutique medicine, platinum practice, or direct care)</a:t>
            </a:r>
          </a:p>
          <a:p>
            <a:pPr marL="0" indent="0">
              <a:lnSpc>
                <a:spcPct val="120000"/>
              </a:lnSpc>
              <a:spcBef>
                <a:spcPts val="600"/>
              </a:spcBef>
              <a:buNone/>
            </a:pPr>
            <a:r>
              <a:rPr lang="en-US" sz="5500" b="1" dirty="0"/>
              <a:t>They may be covered if you have other coverage, like Medicaid or a Medicare Advantage (MA) Plan that covers these services</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pPr/>
              <a:t>65</a:t>
            </a:fld>
            <a:endParaRPr lang="en-US" dirty="0"/>
          </a:p>
        </p:txBody>
      </p:sp>
    </p:spTree>
    <p:extLst>
      <p:ext uri="{BB962C8B-B14F-4D97-AF65-F5344CB8AC3E}">
        <p14:creationId xmlns:p14="http://schemas.microsoft.com/office/powerpoint/2010/main" val="22289172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z="3200" dirty="0"/>
              <a:t>Scenario</a:t>
            </a:r>
            <a:r>
              <a:rPr lang="en-US" sz="3200" dirty="0">
                <a:latin typeface="Calibri" panose="020F0502020204030204" pitchFamily="34" charset="0"/>
                <a:cs typeface="Calibri" panose="020F0502020204030204" pitchFamily="34" charset="0"/>
              </a:rPr>
              <a:t>—</a:t>
            </a:r>
            <a:r>
              <a:rPr lang="en-US" sz="3200" dirty="0"/>
              <a:t>Edgar</a:t>
            </a:r>
          </a:p>
        </p:txBody>
      </p:sp>
      <p:pic>
        <p:nvPicPr>
          <p:cNvPr id="9" name="Picture 8" title="photo of man and his daughter"/>
          <p:cNvPicPr>
            <a:picLocks noChangeAspect="1"/>
          </p:cNvPicPr>
          <p:nvPr/>
        </p:nvPicPr>
        <p:blipFill rotWithShape="1">
          <a:blip r:embed="rId3" cstate="print">
            <a:extLst>
              <a:ext uri="{28A0092B-C50C-407E-A947-70E740481C1C}">
                <a14:useLocalDpi xmlns:a14="http://schemas.microsoft.com/office/drawing/2010/main" val="0"/>
              </a:ext>
            </a:extLst>
          </a:blip>
          <a:srcRect l="-491" t="13914" r="29836" b="246"/>
          <a:stretch/>
        </p:blipFill>
        <p:spPr>
          <a:xfrm>
            <a:off x="5642645" y="1873770"/>
            <a:ext cx="3351453" cy="2714469"/>
          </a:xfrm>
          <a:prstGeom prst="rect">
            <a:avLst/>
          </a:prstGeom>
        </p:spPr>
      </p:pic>
      <p:sp>
        <p:nvSpPr>
          <p:cNvPr id="3" name="Content Placeholder 2"/>
          <p:cNvSpPr>
            <a:spLocks noGrp="1"/>
          </p:cNvSpPr>
          <p:nvPr>
            <p:ph idx="1"/>
          </p:nvPr>
        </p:nvSpPr>
        <p:spPr>
          <a:xfrm>
            <a:off x="464696" y="1171077"/>
            <a:ext cx="4916773" cy="5005889"/>
          </a:xfrm>
        </p:spPr>
        <p:txBody>
          <a:bodyPr>
            <a:normAutofit fontScale="62500" lnSpcReduction="20000"/>
          </a:bodyPr>
          <a:lstStyle/>
          <a:p>
            <a:pPr marL="0" indent="0">
              <a:lnSpc>
                <a:spcPct val="120000"/>
              </a:lnSpc>
              <a:spcBef>
                <a:spcPts val="600"/>
              </a:spcBef>
              <a:buNone/>
            </a:pPr>
            <a:r>
              <a:rPr lang="en-US" dirty="0"/>
              <a:t>Edgar is getting Medicare-covered home health care. On Monday, his daughter took him to a doctor’s appointment. On Sunday, she took him to church. On Wednesdays and Fridays he is picked up for Adult Day Care. As long as he meets the other requirements to get home health care, he still qualifies for home health coverage even though he was able to leave his house.</a:t>
            </a:r>
          </a:p>
          <a:p>
            <a:pPr marL="0" indent="0">
              <a:lnSpc>
                <a:spcPct val="120000"/>
              </a:lnSpc>
              <a:spcBef>
                <a:spcPts val="600"/>
              </a:spcBef>
              <a:buNone/>
            </a:pPr>
            <a:r>
              <a:rPr lang="en-US" dirty="0"/>
              <a:t>a. True</a:t>
            </a:r>
          </a:p>
          <a:p>
            <a:pPr marL="0" indent="0">
              <a:spcBef>
                <a:spcPts val="600"/>
              </a:spcBef>
              <a:buNone/>
            </a:pPr>
            <a:r>
              <a:rPr lang="en-US" dirty="0"/>
              <a:t>b. False</a:t>
            </a:r>
          </a:p>
        </p:txBody>
      </p:sp>
      <p:sp>
        <p:nvSpPr>
          <p:cNvPr id="7" name="Rounded Rectangle 6" title="Rectangle to show answer is true"/>
          <p:cNvSpPr/>
          <p:nvPr/>
        </p:nvSpPr>
        <p:spPr>
          <a:xfrm>
            <a:off x="526597" y="5169754"/>
            <a:ext cx="1130754" cy="391863"/>
          </a:xfrm>
          <a:prstGeom prst="roundRect">
            <a:avLst>
              <a:gd name="adj" fmla="val 0"/>
            </a:avLst>
          </a:prstGeom>
          <a:noFill/>
          <a:ln w="317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013" b="1" dirty="0"/>
          </a:p>
        </p:txBody>
      </p:sp>
      <p:sp>
        <p:nvSpPr>
          <p:cNvPr id="6" name="Date Placeholder 5"/>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66</a:t>
            </a:fld>
            <a:endParaRPr lang="en-US" dirty="0"/>
          </a:p>
        </p:txBody>
      </p:sp>
    </p:spTree>
    <p:extLst>
      <p:ext uri="{BB962C8B-B14F-4D97-AF65-F5344CB8AC3E}">
        <p14:creationId xmlns:p14="http://schemas.microsoft.com/office/powerpoint/2010/main" val="921088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Original Medicare Part A-Hospital Insurance Coverage" title="Original Medicare Part A-Hospital Insurance Coverage"/>
          <p:cNvSpPr>
            <a:spLocks noGrp="1"/>
          </p:cNvSpPr>
          <p:nvPr>
            <p:ph type="title"/>
          </p:nvPr>
        </p:nvSpPr>
        <p:spPr/>
        <p:txBody>
          <a:bodyPr>
            <a:normAutofit/>
          </a:bodyPr>
          <a:lstStyle/>
          <a:p>
            <a:r>
              <a:rPr lang="en-US" sz="3200" dirty="0"/>
              <a:t>Activity—Original Medicare Coverage</a:t>
            </a:r>
          </a:p>
        </p:txBody>
      </p:sp>
      <p:grpSp>
        <p:nvGrpSpPr>
          <p:cNvPr id="3" name="Group 2" descr="Part A - Hospital Insurance (hospital icon) or Part B - Medical Insurance (stethoscope icon)" title="Original Medicare Coverage"/>
          <p:cNvGrpSpPr/>
          <p:nvPr/>
        </p:nvGrpSpPr>
        <p:grpSpPr>
          <a:xfrm>
            <a:off x="1049312" y="1706540"/>
            <a:ext cx="7195278" cy="4249560"/>
            <a:chOff x="607102" y="1223691"/>
            <a:chExt cx="5148293" cy="3187171"/>
          </a:xfrm>
        </p:grpSpPr>
        <p:sp>
          <p:nvSpPr>
            <p:cNvPr id="13" name="TextBox 12" descr="Is it covered by Part A or Part B?" title="Text box"/>
            <p:cNvSpPr txBox="1"/>
            <p:nvPr/>
          </p:nvSpPr>
          <p:spPr>
            <a:xfrm>
              <a:off x="607102" y="3418282"/>
              <a:ext cx="5148293" cy="992580"/>
            </a:xfrm>
            <a:prstGeom prst="rect">
              <a:avLst/>
            </a:prstGeom>
            <a:noFill/>
          </p:spPr>
          <p:txBody>
            <a:bodyPr wrap="square" rtlCol="0">
              <a:spAutoFit/>
            </a:bodyPr>
            <a:lstStyle/>
            <a:p>
              <a:r>
                <a:rPr lang="en-US" sz="4000" b="1" dirty="0">
                  <a:solidFill>
                    <a:srgbClr val="0070C0"/>
                  </a:solidFill>
                </a:rPr>
                <a:t>Is it covered by Part A or Part B?</a:t>
              </a:r>
            </a:p>
          </p:txBody>
        </p:sp>
        <p:grpSp>
          <p:nvGrpSpPr>
            <p:cNvPr id="18" name="Group 17" title="Part A Icon"/>
            <p:cNvGrpSpPr/>
            <p:nvPr/>
          </p:nvGrpSpPr>
          <p:grpSpPr>
            <a:xfrm>
              <a:off x="1136986" y="1505339"/>
              <a:ext cx="1508666" cy="1698673"/>
              <a:chOff x="226658" y="2250462"/>
              <a:chExt cx="1521267" cy="2264898"/>
            </a:xfrm>
          </p:grpSpPr>
          <p:pic>
            <p:nvPicPr>
              <p:cNvPr id="19" name="Picture 18"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5315" y="2250462"/>
                <a:ext cx="1463951" cy="809610"/>
              </a:xfrm>
              <a:prstGeom prst="rect">
                <a:avLst/>
              </a:prstGeom>
            </p:spPr>
          </p:pic>
          <p:sp>
            <p:nvSpPr>
              <p:cNvPr id="20" name="TextBox 19" title="Part A Hospital Insurance icon"/>
              <p:cNvSpPr txBox="1"/>
              <p:nvPr/>
            </p:nvSpPr>
            <p:spPr>
              <a:xfrm>
                <a:off x="226658" y="3107153"/>
                <a:ext cx="1521267" cy="1408207"/>
              </a:xfrm>
              <a:prstGeom prst="rect">
                <a:avLst/>
              </a:prstGeom>
              <a:noFill/>
            </p:spPr>
            <p:txBody>
              <a:bodyPr wrap="square" rtlCol="0">
                <a:spAutoFit/>
              </a:bodyPr>
              <a:lstStyle/>
              <a:p>
                <a:pPr algn="ctr"/>
                <a:r>
                  <a:rPr lang="en-US" sz="2400" b="1" dirty="0">
                    <a:solidFill>
                      <a:schemeClr val="tx2"/>
                    </a:solidFill>
                  </a:rPr>
                  <a:t>Part A</a:t>
                </a:r>
              </a:p>
              <a:p>
                <a:pPr algn="ctr"/>
                <a:r>
                  <a:rPr lang="en-US" sz="2400" dirty="0">
                    <a:solidFill>
                      <a:schemeClr val="tx2"/>
                    </a:solidFill>
                  </a:rPr>
                  <a:t>Hospital Insurance</a:t>
                </a:r>
              </a:p>
              <a:p>
                <a:pPr algn="ctr"/>
                <a:endParaRPr lang="en-US" sz="1351" dirty="0">
                  <a:solidFill>
                    <a:schemeClr val="tx2"/>
                  </a:solidFill>
                </a:endParaRPr>
              </a:p>
            </p:txBody>
          </p:sp>
        </p:grpSp>
        <p:grpSp>
          <p:nvGrpSpPr>
            <p:cNvPr id="15" name="Group 14" title="Part B icon"/>
            <p:cNvGrpSpPr/>
            <p:nvPr/>
          </p:nvGrpSpPr>
          <p:grpSpPr>
            <a:xfrm>
              <a:off x="3826300" y="1223691"/>
              <a:ext cx="1519976" cy="1822741"/>
              <a:chOff x="153025" y="1762017"/>
              <a:chExt cx="1568748" cy="1655324"/>
            </a:xfrm>
          </p:grpSpPr>
          <p:pic>
            <p:nvPicPr>
              <p:cNvPr id="16" name="Picture 15" title="Part B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905" y="1762017"/>
                <a:ext cx="914989" cy="807214"/>
              </a:xfrm>
              <a:prstGeom prst="rect">
                <a:avLst/>
              </a:prstGeom>
            </p:spPr>
          </p:pic>
          <p:sp>
            <p:nvSpPr>
              <p:cNvPr id="17" name="TextBox 16" title="Part B Medical Insurance icon"/>
              <p:cNvSpPr txBox="1"/>
              <p:nvPr/>
            </p:nvSpPr>
            <p:spPr>
              <a:xfrm>
                <a:off x="153025" y="2599781"/>
                <a:ext cx="1568748" cy="817560"/>
              </a:xfrm>
              <a:prstGeom prst="rect">
                <a:avLst/>
              </a:prstGeom>
              <a:noFill/>
            </p:spPr>
            <p:txBody>
              <a:bodyPr wrap="square" rtlCol="0">
                <a:spAutoFit/>
              </a:bodyPr>
              <a:lstStyle/>
              <a:p>
                <a:pPr algn="ctr"/>
                <a:r>
                  <a:rPr lang="en-US" sz="2400" b="1" dirty="0">
                    <a:solidFill>
                      <a:schemeClr val="tx2"/>
                    </a:solidFill>
                  </a:rPr>
                  <a:t>Part B</a:t>
                </a:r>
              </a:p>
              <a:p>
                <a:pPr algn="ctr"/>
                <a:r>
                  <a:rPr lang="en-US" sz="2400" dirty="0">
                    <a:solidFill>
                      <a:schemeClr val="tx2"/>
                    </a:solidFill>
                  </a:rPr>
                  <a:t>Medical Insurance</a:t>
                </a:r>
              </a:p>
            </p:txBody>
          </p:sp>
        </p:grpSp>
      </p:grpSp>
      <p:sp>
        <p:nvSpPr>
          <p:cNvPr id="10" name="Date Placeholder 9"/>
          <p:cNvSpPr>
            <a:spLocks noGrp="1"/>
          </p:cNvSpPr>
          <p:nvPr>
            <p:ph type="dt" sz="half" idx="10"/>
          </p:nvPr>
        </p:nvSpPr>
        <p:spPr/>
        <p:txBody>
          <a:bodyPr/>
          <a:lstStyle/>
          <a:p>
            <a:r>
              <a:rPr lang="en-US" dirty="0"/>
              <a:t>June 2019</a:t>
            </a:r>
          </a:p>
        </p:txBody>
      </p:sp>
      <p:sp>
        <p:nvSpPr>
          <p:cNvPr id="11" name="Footer Placeholder 10"/>
          <p:cNvSpPr>
            <a:spLocks noGrp="1"/>
          </p:cNvSpPr>
          <p:nvPr>
            <p:ph type="ftr" sz="quarter" idx="11"/>
          </p:nvPr>
        </p:nvSpPr>
        <p:spPr/>
        <p:txBody>
          <a:bodyPr/>
          <a:lstStyle/>
          <a:p>
            <a:r>
              <a:rPr lang="en-US" dirty="0"/>
              <a:t>Understanding Medicare</a:t>
            </a:r>
          </a:p>
        </p:txBody>
      </p:sp>
      <p:sp>
        <p:nvSpPr>
          <p:cNvPr id="22" name="Slide Number Placeholder 21"/>
          <p:cNvSpPr>
            <a:spLocks noGrp="1"/>
          </p:cNvSpPr>
          <p:nvPr>
            <p:ph type="sldNum" sz="quarter" idx="12"/>
          </p:nvPr>
        </p:nvSpPr>
        <p:spPr/>
        <p:txBody>
          <a:bodyPr/>
          <a:lstStyle/>
          <a:p>
            <a:fld id="{F62912B7-67D0-4C7F-B2EE-F336CB0BE48F}" type="slidenum">
              <a:rPr lang="en-US" smtClean="0"/>
              <a:pPr/>
              <a:t>67</a:t>
            </a:fld>
            <a:endParaRPr lang="en-US" dirty="0"/>
          </a:p>
        </p:txBody>
      </p:sp>
    </p:spTree>
    <p:extLst>
      <p:ext uri="{BB962C8B-B14F-4D97-AF65-F5344CB8AC3E}">
        <p14:creationId xmlns:p14="http://schemas.microsoft.com/office/powerpoint/2010/main" val="24170538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Original Medicare Part A-Hospital Insurance Coverage" title="Original Medicare Part A-Hospital Insurance Coverage"/>
          <p:cNvSpPr>
            <a:spLocks noGrp="1"/>
          </p:cNvSpPr>
          <p:nvPr>
            <p:ph type="title"/>
          </p:nvPr>
        </p:nvSpPr>
        <p:spPr/>
        <p:txBody>
          <a:bodyPr>
            <a:normAutofit/>
          </a:bodyPr>
          <a:lstStyle/>
          <a:p>
            <a:r>
              <a:rPr lang="en-US" sz="3200" dirty="0"/>
              <a:t>#1—Part A or Part B?</a:t>
            </a:r>
          </a:p>
        </p:txBody>
      </p:sp>
      <p:pic>
        <p:nvPicPr>
          <p:cNvPr id="10" name="Picture 9" title="Photo of doctor waiting room"/>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722719"/>
            <a:ext cx="9144000" cy="4255128"/>
          </a:xfrm>
          <a:prstGeom prst="rect">
            <a:avLst/>
          </a:prstGeom>
          <a:solidFill>
            <a:schemeClr val="bg1"/>
          </a:solidFill>
        </p:spPr>
      </p:pic>
      <p:sp>
        <p:nvSpPr>
          <p:cNvPr id="8" name="TextBox 7" descr="Medically necessary doctor’s care&#10;" title="Text box"/>
          <p:cNvSpPr txBox="1"/>
          <p:nvPr/>
        </p:nvSpPr>
        <p:spPr>
          <a:xfrm>
            <a:off x="756749" y="1868992"/>
            <a:ext cx="7401911" cy="553998"/>
          </a:xfrm>
          <a:prstGeom prst="rect">
            <a:avLst/>
          </a:prstGeom>
          <a:solidFill>
            <a:schemeClr val="accent1"/>
          </a:solidFill>
        </p:spPr>
        <p:txBody>
          <a:bodyPr wrap="square" rtlCol="0">
            <a:spAutoFit/>
          </a:bodyPr>
          <a:lstStyle/>
          <a:p>
            <a:pPr algn="ctr"/>
            <a:r>
              <a:rPr lang="en-US" sz="3000" b="1" dirty="0">
                <a:solidFill>
                  <a:prstClr val="white"/>
                </a:solidFill>
              </a:rPr>
              <a:t>Medically necessary doctor’s care</a:t>
            </a:r>
          </a:p>
        </p:txBody>
      </p:sp>
      <p:grpSp>
        <p:nvGrpSpPr>
          <p:cNvPr id="11" name="Group 10" title="Part B icon"/>
          <p:cNvGrpSpPr/>
          <p:nvPr/>
        </p:nvGrpSpPr>
        <p:grpSpPr>
          <a:xfrm>
            <a:off x="3028953" y="2918642"/>
            <a:ext cx="2953409" cy="2495717"/>
            <a:chOff x="153025" y="1762017"/>
            <a:chExt cx="1568748" cy="1255960"/>
          </a:xfrm>
          <a:solidFill>
            <a:schemeClr val="bg1"/>
          </a:solidFill>
        </p:grpSpPr>
        <p:pic>
          <p:nvPicPr>
            <p:cNvPr id="15" name="Picture 14" title="Part B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905" y="1762017"/>
              <a:ext cx="914989" cy="807214"/>
            </a:xfrm>
            <a:prstGeom prst="rect">
              <a:avLst/>
            </a:prstGeom>
            <a:grpFill/>
          </p:spPr>
        </p:pic>
        <p:sp>
          <p:nvSpPr>
            <p:cNvPr id="16" name="TextBox 15" title="Part B icon"/>
            <p:cNvSpPr txBox="1"/>
            <p:nvPr/>
          </p:nvSpPr>
          <p:spPr>
            <a:xfrm>
              <a:off x="153025" y="2599781"/>
              <a:ext cx="1568748" cy="418196"/>
            </a:xfrm>
            <a:prstGeom prst="rect">
              <a:avLst/>
            </a:prstGeom>
            <a:grpFill/>
          </p:spPr>
          <p:txBody>
            <a:bodyPr wrap="square" rtlCol="0">
              <a:spAutoFit/>
            </a:bodyPr>
            <a:lstStyle/>
            <a:p>
              <a:pPr algn="ctr"/>
              <a:r>
                <a:rPr lang="en-US" sz="2400" b="1" dirty="0">
                  <a:solidFill>
                    <a:schemeClr val="tx2"/>
                  </a:solidFill>
                </a:rPr>
                <a:t>Part B</a:t>
              </a:r>
            </a:p>
            <a:p>
              <a:pPr algn="ctr"/>
              <a:r>
                <a:rPr lang="en-US" sz="2400" dirty="0">
                  <a:solidFill>
                    <a:schemeClr val="tx2"/>
                  </a:solidFill>
                </a:rPr>
                <a:t>Medical Insurance</a:t>
              </a:r>
            </a:p>
          </p:txBody>
        </p:sp>
      </p:grpSp>
      <p:sp>
        <p:nvSpPr>
          <p:cNvPr id="12" name="Date Placeholder 11"/>
          <p:cNvSpPr>
            <a:spLocks noGrp="1"/>
          </p:cNvSpPr>
          <p:nvPr>
            <p:ph type="dt" sz="half" idx="10"/>
          </p:nvPr>
        </p:nvSpPr>
        <p:spPr/>
        <p:txBody>
          <a:bodyPr/>
          <a:lstStyle/>
          <a:p>
            <a:r>
              <a:rPr lang="en-US" dirty="0"/>
              <a:t>June 2019</a:t>
            </a:r>
          </a:p>
        </p:txBody>
      </p:sp>
      <p:sp>
        <p:nvSpPr>
          <p:cNvPr id="13" name="Footer Placeholder 12"/>
          <p:cNvSpPr>
            <a:spLocks noGrp="1"/>
          </p:cNvSpPr>
          <p:nvPr>
            <p:ph type="ftr" sz="quarter" idx="11"/>
          </p:nvPr>
        </p:nvSpPr>
        <p:spPr/>
        <p:txBody>
          <a:bodyPr/>
          <a:lstStyle/>
          <a:p>
            <a:r>
              <a:rPr lang="en-US" dirty="0"/>
              <a:t>Understanding Medicare</a:t>
            </a:r>
          </a:p>
        </p:txBody>
      </p:sp>
      <p:sp>
        <p:nvSpPr>
          <p:cNvPr id="14" name="Slide Number Placeholder 13"/>
          <p:cNvSpPr>
            <a:spLocks noGrp="1"/>
          </p:cNvSpPr>
          <p:nvPr>
            <p:ph type="sldNum" sz="quarter" idx="12"/>
          </p:nvPr>
        </p:nvSpPr>
        <p:spPr/>
        <p:txBody>
          <a:bodyPr/>
          <a:lstStyle/>
          <a:p>
            <a:fld id="{F62912B7-67D0-4C7F-B2EE-F336CB0BE48F}" type="slidenum">
              <a:rPr lang="en-US" smtClean="0"/>
              <a:pPr/>
              <a:t>68</a:t>
            </a:fld>
            <a:endParaRPr lang="en-US" dirty="0"/>
          </a:p>
        </p:txBody>
      </p:sp>
    </p:spTree>
    <p:extLst>
      <p:ext uri="{BB962C8B-B14F-4D97-AF65-F5344CB8AC3E}">
        <p14:creationId xmlns:p14="http://schemas.microsoft.com/office/powerpoint/2010/main" val="421454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Original Medicare Part A-Hospital Insurance Coverage" title="Original Medicare Part A-Hospital Insurance Coverage"/>
          <p:cNvSpPr>
            <a:spLocks noGrp="1"/>
          </p:cNvSpPr>
          <p:nvPr>
            <p:ph type="title"/>
          </p:nvPr>
        </p:nvSpPr>
        <p:spPr/>
        <p:txBody>
          <a:bodyPr>
            <a:normAutofit/>
          </a:bodyPr>
          <a:lstStyle/>
          <a:p>
            <a:r>
              <a:rPr lang="en-US" sz="3200" dirty="0"/>
              <a:t>#2—Part A or Part B? </a:t>
            </a:r>
          </a:p>
        </p:txBody>
      </p:sp>
      <p:pic>
        <p:nvPicPr>
          <p:cNvPr id="9" name="Picture 8" title="Photo of man in hospital with docto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812" y="1729359"/>
            <a:ext cx="9131189" cy="4261188"/>
          </a:xfrm>
          <a:prstGeom prst="rect">
            <a:avLst/>
          </a:prstGeom>
        </p:spPr>
      </p:pic>
      <p:sp>
        <p:nvSpPr>
          <p:cNvPr id="3" name="TextBox 2" descr="Medically necessary inpatient hospital stay&#10;" title="Text box"/>
          <p:cNvSpPr txBox="1"/>
          <p:nvPr/>
        </p:nvSpPr>
        <p:spPr>
          <a:xfrm>
            <a:off x="457205" y="5040470"/>
            <a:ext cx="8375431" cy="553998"/>
          </a:xfrm>
          <a:prstGeom prst="rect">
            <a:avLst/>
          </a:prstGeom>
          <a:solidFill>
            <a:schemeClr val="accent1">
              <a:lumMod val="75000"/>
            </a:schemeClr>
          </a:solidFill>
        </p:spPr>
        <p:txBody>
          <a:bodyPr wrap="square" rtlCol="0">
            <a:spAutoFit/>
          </a:bodyPr>
          <a:lstStyle/>
          <a:p>
            <a:pPr algn="ctr"/>
            <a:r>
              <a:rPr lang="en-US" sz="3000" b="1" dirty="0">
                <a:solidFill>
                  <a:prstClr val="white"/>
                </a:solidFill>
              </a:rPr>
              <a:t>Medically necessary inpatient hospital stay</a:t>
            </a:r>
          </a:p>
        </p:txBody>
      </p:sp>
      <p:grpSp>
        <p:nvGrpSpPr>
          <p:cNvPr id="11" name="Group 10" title="Part A Icon"/>
          <p:cNvGrpSpPr/>
          <p:nvPr/>
        </p:nvGrpSpPr>
        <p:grpSpPr>
          <a:xfrm>
            <a:off x="4572001" y="2391031"/>
            <a:ext cx="2011555" cy="2264897"/>
            <a:chOff x="226658" y="2250462"/>
            <a:chExt cx="1521267" cy="2264897"/>
          </a:xfrm>
          <a:solidFill>
            <a:schemeClr val="bg1"/>
          </a:solidFill>
        </p:grpSpPr>
        <p:pic>
          <p:nvPicPr>
            <p:cNvPr id="15" name="Picture 14" title="Part A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5315" y="2250462"/>
              <a:ext cx="1463951" cy="809610"/>
            </a:xfrm>
            <a:prstGeom prst="rect">
              <a:avLst/>
            </a:prstGeom>
            <a:grpFill/>
          </p:spPr>
        </p:pic>
        <p:sp>
          <p:nvSpPr>
            <p:cNvPr id="16" name="TextBox 15" title="Part A Hospital Insurance"/>
            <p:cNvSpPr txBox="1"/>
            <p:nvPr/>
          </p:nvSpPr>
          <p:spPr>
            <a:xfrm>
              <a:off x="226658" y="3107153"/>
              <a:ext cx="1521267" cy="1408206"/>
            </a:xfrm>
            <a:prstGeom prst="rect">
              <a:avLst/>
            </a:prstGeom>
            <a:grpFill/>
          </p:spPr>
          <p:txBody>
            <a:bodyPr wrap="square" rtlCol="0">
              <a:spAutoFit/>
            </a:bodyPr>
            <a:lstStyle/>
            <a:p>
              <a:pPr algn="ctr"/>
              <a:r>
                <a:rPr lang="en-US" sz="2400" b="1" dirty="0">
                  <a:solidFill>
                    <a:schemeClr val="tx2"/>
                  </a:solidFill>
                </a:rPr>
                <a:t>Part A</a:t>
              </a:r>
            </a:p>
            <a:p>
              <a:pPr algn="ctr"/>
              <a:r>
                <a:rPr lang="en-US" sz="2400" dirty="0">
                  <a:solidFill>
                    <a:schemeClr val="tx2"/>
                  </a:solidFill>
                </a:rPr>
                <a:t>Hospital Insurance</a:t>
              </a:r>
            </a:p>
            <a:p>
              <a:pPr algn="ctr"/>
              <a:endParaRPr lang="en-US" sz="1351" dirty="0">
                <a:solidFill>
                  <a:schemeClr val="tx2"/>
                </a:solidFill>
              </a:endParaRPr>
            </a:p>
          </p:txBody>
        </p:sp>
      </p:grpSp>
      <p:sp>
        <p:nvSpPr>
          <p:cNvPr id="12" name="Date Placeholder 11"/>
          <p:cNvSpPr>
            <a:spLocks noGrp="1"/>
          </p:cNvSpPr>
          <p:nvPr>
            <p:ph type="dt" sz="half" idx="10"/>
          </p:nvPr>
        </p:nvSpPr>
        <p:spPr/>
        <p:txBody>
          <a:bodyPr/>
          <a:lstStyle/>
          <a:p>
            <a:r>
              <a:rPr lang="en-US" dirty="0"/>
              <a:t>June 2019</a:t>
            </a:r>
          </a:p>
        </p:txBody>
      </p:sp>
      <p:sp>
        <p:nvSpPr>
          <p:cNvPr id="13" name="Footer Placeholder 12"/>
          <p:cNvSpPr>
            <a:spLocks noGrp="1"/>
          </p:cNvSpPr>
          <p:nvPr>
            <p:ph type="ftr" sz="quarter" idx="11"/>
          </p:nvPr>
        </p:nvSpPr>
        <p:spPr/>
        <p:txBody>
          <a:bodyPr/>
          <a:lstStyle/>
          <a:p>
            <a:r>
              <a:rPr lang="en-US" dirty="0"/>
              <a:t>Understanding Medicare</a:t>
            </a:r>
          </a:p>
        </p:txBody>
      </p:sp>
      <p:sp>
        <p:nvSpPr>
          <p:cNvPr id="14" name="Slide Number Placeholder 13"/>
          <p:cNvSpPr>
            <a:spLocks noGrp="1"/>
          </p:cNvSpPr>
          <p:nvPr>
            <p:ph type="sldNum" sz="quarter" idx="12"/>
          </p:nvPr>
        </p:nvSpPr>
        <p:spPr/>
        <p:txBody>
          <a:bodyPr/>
          <a:lstStyle/>
          <a:p>
            <a:fld id="{F62912B7-67D0-4C7F-B2EE-F336CB0BE48F}" type="slidenum">
              <a:rPr lang="en-US" smtClean="0"/>
              <a:pPr/>
              <a:t>69</a:t>
            </a:fld>
            <a:endParaRPr lang="en-US" dirty="0"/>
          </a:p>
        </p:txBody>
      </p:sp>
    </p:spTree>
    <p:extLst>
      <p:ext uri="{BB962C8B-B14F-4D97-AF65-F5344CB8AC3E}">
        <p14:creationId xmlns:p14="http://schemas.microsoft.com/office/powerpoint/2010/main" val="422796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330"/>
            <a:ext cx="7886700" cy="1026694"/>
          </a:xfrm>
        </p:spPr>
        <p:txBody>
          <a:bodyPr>
            <a:normAutofit/>
          </a:bodyPr>
          <a:lstStyle/>
          <a:p>
            <a:r>
              <a:rPr lang="en-US" dirty="0"/>
              <a:t>What Agencies Are Responsible for Medicare?</a:t>
            </a:r>
          </a:p>
        </p:txBody>
      </p:sp>
      <p:sp>
        <p:nvSpPr>
          <p:cNvPr id="9" name="TextBox 8"/>
          <p:cNvSpPr txBox="1"/>
          <p:nvPr/>
        </p:nvSpPr>
        <p:spPr>
          <a:xfrm flipH="1">
            <a:off x="1034962" y="1314937"/>
            <a:ext cx="2723509" cy="646331"/>
          </a:xfrm>
          <a:prstGeom prst="rect">
            <a:avLst/>
          </a:prstGeom>
          <a:noFill/>
        </p:spPr>
        <p:txBody>
          <a:bodyPr wrap="square" rtlCol="0">
            <a:spAutoFit/>
          </a:bodyPr>
          <a:lstStyle/>
          <a:p>
            <a:pPr algn="ctr"/>
            <a:r>
              <a:rPr lang="en-US" sz="1800" b="1" dirty="0"/>
              <a:t>Handle Enrollment, Premiums</a:t>
            </a:r>
          </a:p>
        </p:txBody>
      </p:sp>
      <p:sp>
        <p:nvSpPr>
          <p:cNvPr id="8" name="Left Brace 7" title="Bracket indicating SSA and RRB"/>
          <p:cNvSpPr/>
          <p:nvPr/>
        </p:nvSpPr>
        <p:spPr>
          <a:xfrm rot="5400000">
            <a:off x="2186319" y="723660"/>
            <a:ext cx="385168" cy="2687885"/>
          </a:xfrm>
          <a:prstGeom prst="leftBrace">
            <a:avLst>
              <a:gd name="adj1" fmla="val 8333"/>
              <a:gd name="adj2" fmla="val 4955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1" dirty="0"/>
          </a:p>
        </p:txBody>
      </p:sp>
      <p:pic>
        <p:nvPicPr>
          <p:cNvPr id="10" name="Picture 9" title="Social Security Logo"/>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7938" y="2315258"/>
            <a:ext cx="1295765" cy="1299883"/>
          </a:xfrm>
          <a:prstGeom prst="rect">
            <a:avLst/>
          </a:prstGeom>
        </p:spPr>
      </p:pic>
      <p:sp>
        <p:nvSpPr>
          <p:cNvPr id="11" name="Rectangle 10"/>
          <p:cNvSpPr/>
          <p:nvPr/>
        </p:nvSpPr>
        <p:spPr>
          <a:xfrm>
            <a:off x="209426" y="3651906"/>
            <a:ext cx="2356267" cy="923330"/>
          </a:xfrm>
          <a:prstGeom prst="rect">
            <a:avLst/>
          </a:prstGeom>
        </p:spPr>
        <p:txBody>
          <a:bodyPr wrap="square">
            <a:spAutoFit/>
          </a:bodyPr>
          <a:lstStyle/>
          <a:p>
            <a:pPr>
              <a:spcBef>
                <a:spcPts val="451"/>
              </a:spcBef>
              <a:spcAft>
                <a:spcPts val="1351"/>
              </a:spcAft>
            </a:pPr>
            <a:r>
              <a:rPr lang="en-US" sz="1800" b="1" dirty="0">
                <a:solidFill>
                  <a:prstClr val="black"/>
                </a:solidFill>
                <a:ea typeface="Calibri"/>
                <a:cs typeface="Times New Roman"/>
              </a:rPr>
              <a:t>Social Security </a:t>
            </a:r>
            <a:r>
              <a:rPr lang="en-US" sz="1800" dirty="0">
                <a:solidFill>
                  <a:prstClr val="black"/>
                </a:solidFill>
                <a:ea typeface="Calibri"/>
                <a:cs typeface="Times New Roman"/>
              </a:rPr>
              <a:t>enrolls most people in Medicare</a:t>
            </a:r>
          </a:p>
        </p:txBody>
      </p:sp>
      <p:pic>
        <p:nvPicPr>
          <p:cNvPr id="12" name="Picture 11" title="RRB logo"/>
          <p:cNvPicPr/>
          <p:nvPr/>
        </p:nvPicPr>
        <p:blipFill rotWithShape="1">
          <a:blip r:embed="rId4" cstate="email">
            <a:extLst>
              <a:ext uri="{28A0092B-C50C-407E-A947-70E740481C1C}">
                <a14:useLocalDpi xmlns:a14="http://schemas.microsoft.com/office/drawing/2010/main"/>
              </a:ext>
            </a:extLst>
          </a:blip>
          <a:srcRect t="8125" b="8516"/>
          <a:stretch/>
        </p:blipFill>
        <p:spPr>
          <a:xfrm>
            <a:off x="3135046" y="2315260"/>
            <a:ext cx="1624709" cy="1362313"/>
          </a:xfrm>
          <a:prstGeom prst="rect">
            <a:avLst/>
          </a:prstGeom>
        </p:spPr>
      </p:pic>
      <p:sp>
        <p:nvSpPr>
          <p:cNvPr id="13" name="Rectangle 12"/>
          <p:cNvSpPr/>
          <p:nvPr/>
        </p:nvSpPr>
        <p:spPr>
          <a:xfrm>
            <a:off x="2954979" y="3603490"/>
            <a:ext cx="2215733" cy="1200329"/>
          </a:xfrm>
          <a:prstGeom prst="rect">
            <a:avLst/>
          </a:prstGeom>
        </p:spPr>
        <p:txBody>
          <a:bodyPr wrap="square">
            <a:spAutoFit/>
          </a:bodyPr>
          <a:lstStyle/>
          <a:p>
            <a:pPr>
              <a:spcBef>
                <a:spcPts val="451"/>
              </a:spcBef>
              <a:spcAft>
                <a:spcPts val="900"/>
              </a:spcAft>
            </a:pPr>
            <a:r>
              <a:rPr lang="en-US" sz="1800" b="1" dirty="0">
                <a:solidFill>
                  <a:prstClr val="black"/>
                </a:solidFill>
                <a:ea typeface="Calibri"/>
                <a:cs typeface="Times New Roman"/>
              </a:rPr>
              <a:t>Railroad Retirement Board </a:t>
            </a:r>
            <a:r>
              <a:rPr lang="en-US" sz="1800" dirty="0">
                <a:solidFill>
                  <a:prstClr val="black"/>
                </a:solidFill>
                <a:ea typeface="Calibri"/>
                <a:cs typeface="Times New Roman"/>
              </a:rPr>
              <a:t>(RRB) enrolls railroad retirees in Medicare</a:t>
            </a:r>
          </a:p>
        </p:txBody>
      </p:sp>
      <p:pic>
        <p:nvPicPr>
          <p:cNvPr id="20" name="Picture 19" title="Office of Personnel Management logo"/>
          <p:cNvPicPr>
            <a:picLocks noChangeAspect="1"/>
          </p:cNvPicPr>
          <p:nvPr/>
        </p:nvPicPr>
        <p:blipFill rotWithShape="1">
          <a:blip r:embed="rId5"/>
          <a:srcRect l="15017" r="17051"/>
          <a:stretch/>
        </p:blipFill>
        <p:spPr>
          <a:xfrm>
            <a:off x="303496" y="4942432"/>
            <a:ext cx="1344647" cy="1323721"/>
          </a:xfrm>
          <a:prstGeom prst="rect">
            <a:avLst/>
          </a:prstGeom>
        </p:spPr>
      </p:pic>
      <p:sp>
        <p:nvSpPr>
          <p:cNvPr id="19" name="TextBox 18" descr="Federal retirees’ premiums are handled by the Office of Personnel Management&#10;" title="Text box"/>
          <p:cNvSpPr txBox="1"/>
          <p:nvPr/>
        </p:nvSpPr>
        <p:spPr>
          <a:xfrm>
            <a:off x="1623703" y="5142627"/>
            <a:ext cx="3351253" cy="923330"/>
          </a:xfrm>
          <a:prstGeom prst="rect">
            <a:avLst/>
          </a:prstGeom>
          <a:noFill/>
        </p:spPr>
        <p:txBody>
          <a:bodyPr wrap="square" rtlCol="0">
            <a:spAutoFit/>
          </a:bodyPr>
          <a:lstStyle/>
          <a:p>
            <a:r>
              <a:rPr lang="en-US" dirty="0"/>
              <a:t>Federal retirees’ premiums are handled by the </a:t>
            </a:r>
            <a:r>
              <a:rPr lang="en-US" b="1" dirty="0"/>
              <a:t>Office of Personnel Management</a:t>
            </a:r>
            <a:r>
              <a:rPr lang="en-US" dirty="0"/>
              <a:t> (OPM)</a:t>
            </a:r>
            <a:endParaRPr lang="en-US" b="1" dirty="0"/>
          </a:p>
        </p:txBody>
      </p:sp>
      <p:cxnSp>
        <p:nvCxnSpPr>
          <p:cNvPr id="14" name="Straight Connector 13" title="Dividing line"/>
          <p:cNvCxnSpPr/>
          <p:nvPr/>
        </p:nvCxnSpPr>
        <p:spPr>
          <a:xfrm>
            <a:off x="5130471" y="1418846"/>
            <a:ext cx="12031" cy="3403492"/>
          </a:xfrm>
          <a:prstGeom prst="line">
            <a:avLst/>
          </a:prstGeom>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flipH="1">
            <a:off x="5717821" y="1564152"/>
            <a:ext cx="2956468" cy="461665"/>
          </a:xfrm>
          <a:prstGeom prst="rect">
            <a:avLst/>
          </a:prstGeom>
          <a:noFill/>
        </p:spPr>
        <p:txBody>
          <a:bodyPr wrap="square" rtlCol="0">
            <a:spAutoFit/>
          </a:bodyPr>
          <a:lstStyle/>
          <a:p>
            <a:pPr algn="ctr"/>
            <a:r>
              <a:rPr lang="en-US" sz="2400" b="1" dirty="0">
                <a:solidFill>
                  <a:srgbClr val="002060"/>
                </a:solidFill>
              </a:rPr>
              <a:t>We Handle the Rest</a:t>
            </a:r>
            <a:endParaRPr lang="en-US" sz="2400" b="1" dirty="0"/>
          </a:p>
        </p:txBody>
      </p:sp>
      <p:pic>
        <p:nvPicPr>
          <p:cNvPr id="16" name="Content Placeholder 11" title="CMS Logo"/>
          <p:cNvPicPr>
            <a:picLocks noGrp="1" noChangeAspect="1"/>
          </p:cNvPicPr>
          <p:nvPr>
            <p:ph sz="half" idx="4294967295"/>
          </p:nvPr>
        </p:nvPicPr>
        <p:blipFill>
          <a:blip r:embed="rId6" cstate="email">
            <a:extLst>
              <a:ext uri="{28A0092B-C50C-407E-A947-70E740481C1C}">
                <a14:useLocalDpi xmlns:a14="http://schemas.microsoft.com/office/drawing/2010/main"/>
              </a:ext>
            </a:extLst>
          </a:blip>
          <a:stretch>
            <a:fillRect/>
          </a:stretch>
        </p:blipFill>
        <p:spPr>
          <a:xfrm>
            <a:off x="5761042" y="2315258"/>
            <a:ext cx="2735259" cy="942291"/>
          </a:xfrm>
        </p:spPr>
      </p:pic>
      <p:sp>
        <p:nvSpPr>
          <p:cNvPr id="17" name="Rectangle 16"/>
          <p:cNvSpPr/>
          <p:nvPr/>
        </p:nvSpPr>
        <p:spPr>
          <a:xfrm>
            <a:off x="5612199" y="3646357"/>
            <a:ext cx="3398451" cy="1443985"/>
          </a:xfrm>
          <a:prstGeom prst="rect">
            <a:avLst/>
          </a:prstGeom>
        </p:spPr>
        <p:txBody>
          <a:bodyPr wrap="square">
            <a:spAutoFit/>
          </a:bodyPr>
          <a:lstStyle/>
          <a:p>
            <a:pPr>
              <a:spcBef>
                <a:spcPts val="451"/>
              </a:spcBef>
              <a:spcAft>
                <a:spcPts val="1351"/>
              </a:spcAft>
            </a:pPr>
            <a:r>
              <a:rPr lang="en-US" sz="1800" b="1" dirty="0">
                <a:solidFill>
                  <a:prstClr val="black"/>
                </a:solidFill>
                <a:ea typeface="Calibri"/>
                <a:cs typeface="Times New Roman"/>
              </a:rPr>
              <a:t>Centers for Medicare &amp; Medicaid Services </a:t>
            </a:r>
            <a:r>
              <a:rPr lang="en-US" sz="1800" dirty="0">
                <a:solidFill>
                  <a:prstClr val="black"/>
                </a:solidFill>
                <a:ea typeface="Calibri"/>
                <a:cs typeface="Times New Roman"/>
              </a:rPr>
              <a:t>(CMS) administers the Medicare Program</a:t>
            </a:r>
          </a:p>
          <a:p>
            <a:pPr>
              <a:spcBef>
                <a:spcPts val="451"/>
              </a:spcBef>
              <a:spcAft>
                <a:spcPts val="1351"/>
              </a:spcAft>
            </a:pPr>
            <a:endParaRPr lang="en-US" sz="1800" dirty="0">
              <a:solidFill>
                <a:prstClr val="black"/>
              </a:solidFill>
              <a:ea typeface="Calibri"/>
              <a:cs typeface="Times New Roman"/>
            </a:endParaRP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7</a:t>
            </a:fld>
            <a:endParaRPr lang="en-US" dirty="0"/>
          </a:p>
        </p:txBody>
      </p:sp>
    </p:spTree>
    <p:extLst>
      <p:ext uri="{BB962C8B-B14F-4D97-AF65-F5344CB8AC3E}">
        <p14:creationId xmlns:p14="http://schemas.microsoft.com/office/powerpoint/2010/main" val="9709508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Original Medicare Part A-Hospital Insurance Coverage" title="Original Medicare Part A-Hospital Insurance Coverage"/>
          <p:cNvSpPr>
            <a:spLocks noGrp="1"/>
          </p:cNvSpPr>
          <p:nvPr>
            <p:ph type="title"/>
          </p:nvPr>
        </p:nvSpPr>
        <p:spPr/>
        <p:txBody>
          <a:bodyPr>
            <a:normAutofit/>
          </a:bodyPr>
          <a:lstStyle/>
          <a:p>
            <a:r>
              <a:rPr lang="en-US" sz="3200" dirty="0"/>
              <a:t>#3—Part A or Part B? </a:t>
            </a:r>
          </a:p>
        </p:txBody>
      </p:sp>
      <p:pic>
        <p:nvPicPr>
          <p:cNvPr id="5" name="Picture 4" title="image says colonoscopy"/>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2861" y="1826079"/>
            <a:ext cx="7543800" cy="4174672"/>
          </a:xfrm>
          <a:prstGeom prst="rect">
            <a:avLst/>
          </a:prstGeom>
        </p:spPr>
      </p:pic>
      <p:grpSp>
        <p:nvGrpSpPr>
          <p:cNvPr id="15" name="Group 14" title="Part B icon"/>
          <p:cNvGrpSpPr/>
          <p:nvPr/>
        </p:nvGrpSpPr>
        <p:grpSpPr>
          <a:xfrm>
            <a:off x="3028953" y="2918642"/>
            <a:ext cx="2953409" cy="2495717"/>
            <a:chOff x="153025" y="1762017"/>
            <a:chExt cx="1568748" cy="1255960"/>
          </a:xfrm>
          <a:solidFill>
            <a:schemeClr val="bg1"/>
          </a:solidFill>
        </p:grpSpPr>
        <p:pic>
          <p:nvPicPr>
            <p:cNvPr id="16" name="Picture 15" title="Part B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905" y="1762017"/>
              <a:ext cx="914989" cy="807214"/>
            </a:xfrm>
            <a:prstGeom prst="rect">
              <a:avLst/>
            </a:prstGeom>
            <a:grpFill/>
          </p:spPr>
        </p:pic>
        <p:sp>
          <p:nvSpPr>
            <p:cNvPr id="17" name="TextBox 16" title="Part B Medical Insurance"/>
            <p:cNvSpPr txBox="1"/>
            <p:nvPr/>
          </p:nvSpPr>
          <p:spPr>
            <a:xfrm>
              <a:off x="153025" y="2599781"/>
              <a:ext cx="1568748" cy="418196"/>
            </a:xfrm>
            <a:prstGeom prst="rect">
              <a:avLst/>
            </a:prstGeom>
            <a:grpFill/>
          </p:spPr>
          <p:txBody>
            <a:bodyPr wrap="square" rtlCol="0">
              <a:spAutoFit/>
            </a:bodyPr>
            <a:lstStyle/>
            <a:p>
              <a:pPr algn="ctr"/>
              <a:r>
                <a:rPr lang="en-US" sz="2400" b="1" dirty="0">
                  <a:solidFill>
                    <a:schemeClr val="tx2"/>
                  </a:solidFill>
                </a:rPr>
                <a:t>Part B</a:t>
              </a:r>
            </a:p>
            <a:p>
              <a:pPr algn="ctr"/>
              <a:r>
                <a:rPr lang="en-US" sz="2400" dirty="0">
                  <a:solidFill>
                    <a:schemeClr val="tx2"/>
                  </a:solidFill>
                </a:rPr>
                <a:t>Medical Insurance</a:t>
              </a:r>
            </a:p>
          </p:txBody>
        </p:sp>
      </p:grpSp>
      <p:sp>
        <p:nvSpPr>
          <p:cNvPr id="11" name="Date Placeholder 10"/>
          <p:cNvSpPr>
            <a:spLocks noGrp="1"/>
          </p:cNvSpPr>
          <p:nvPr>
            <p:ph type="dt" sz="half" idx="10"/>
          </p:nvPr>
        </p:nvSpPr>
        <p:spPr/>
        <p:txBody>
          <a:bodyPr/>
          <a:lstStyle/>
          <a:p>
            <a:r>
              <a:rPr lang="en-US" dirty="0"/>
              <a:t>June 2019</a:t>
            </a:r>
          </a:p>
        </p:txBody>
      </p:sp>
      <p:sp>
        <p:nvSpPr>
          <p:cNvPr id="12" name="Footer Placeholder 11"/>
          <p:cNvSpPr>
            <a:spLocks noGrp="1"/>
          </p:cNvSpPr>
          <p:nvPr>
            <p:ph type="ftr" sz="quarter" idx="11"/>
          </p:nvPr>
        </p:nvSpPr>
        <p:spPr/>
        <p:txBody>
          <a:bodyPr/>
          <a:lstStyle/>
          <a:p>
            <a:r>
              <a:rPr lang="en-US" dirty="0"/>
              <a:t>Understanding Medicare</a:t>
            </a:r>
          </a:p>
        </p:txBody>
      </p:sp>
      <p:sp>
        <p:nvSpPr>
          <p:cNvPr id="13" name="Slide Number Placeholder 12"/>
          <p:cNvSpPr>
            <a:spLocks noGrp="1"/>
          </p:cNvSpPr>
          <p:nvPr>
            <p:ph type="sldNum" sz="quarter" idx="12"/>
          </p:nvPr>
        </p:nvSpPr>
        <p:spPr/>
        <p:txBody>
          <a:bodyPr/>
          <a:lstStyle/>
          <a:p>
            <a:fld id="{F62912B7-67D0-4C7F-B2EE-F336CB0BE48F}" type="slidenum">
              <a:rPr lang="en-US" smtClean="0"/>
              <a:pPr/>
              <a:t>70</a:t>
            </a:fld>
            <a:endParaRPr lang="en-US" dirty="0"/>
          </a:p>
        </p:txBody>
      </p:sp>
    </p:spTree>
    <p:extLst>
      <p:ext uri="{BB962C8B-B14F-4D97-AF65-F5344CB8AC3E}">
        <p14:creationId xmlns:p14="http://schemas.microsoft.com/office/powerpoint/2010/main" val="421814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#4—Part A or Part B?</a:t>
            </a:r>
          </a:p>
        </p:txBody>
      </p:sp>
      <p:pic>
        <p:nvPicPr>
          <p:cNvPr id="3" name="Picture 2" title="Eye chart"/>
          <p:cNvPicPr>
            <a:picLocks noChangeAspect="1"/>
          </p:cNvPicPr>
          <p:nvPr/>
        </p:nvPicPr>
        <p:blipFill>
          <a:blip r:embed="rId3"/>
          <a:stretch>
            <a:fillRect/>
          </a:stretch>
        </p:blipFill>
        <p:spPr>
          <a:xfrm>
            <a:off x="269869" y="1097917"/>
            <a:ext cx="3489931" cy="5623560"/>
          </a:xfrm>
          <a:prstGeom prst="rect">
            <a:avLst/>
          </a:prstGeom>
        </p:spPr>
      </p:pic>
      <p:sp>
        <p:nvSpPr>
          <p:cNvPr id="7" name="TextBox 6" descr="Acupuncture" title="Text box"/>
          <p:cNvSpPr txBox="1"/>
          <p:nvPr/>
        </p:nvSpPr>
        <p:spPr>
          <a:xfrm>
            <a:off x="4021457" y="1886125"/>
            <a:ext cx="3019032" cy="553998"/>
          </a:xfrm>
          <a:prstGeom prst="rect">
            <a:avLst/>
          </a:prstGeom>
          <a:solidFill>
            <a:schemeClr val="accent1">
              <a:lumMod val="75000"/>
            </a:schemeClr>
          </a:solidFill>
        </p:spPr>
        <p:txBody>
          <a:bodyPr wrap="none" rtlCol="0">
            <a:spAutoFit/>
          </a:bodyPr>
          <a:lstStyle/>
          <a:p>
            <a:pPr algn="ctr"/>
            <a:r>
              <a:rPr lang="en-US" sz="3000" b="1" dirty="0">
                <a:solidFill>
                  <a:prstClr val="white"/>
                </a:solidFill>
              </a:rPr>
              <a:t>Routine Eye Exam</a:t>
            </a:r>
          </a:p>
        </p:txBody>
      </p:sp>
      <p:sp>
        <p:nvSpPr>
          <p:cNvPr id="8" name="TextBox 7" descr="Not covered" title="Text box"/>
          <p:cNvSpPr txBox="1"/>
          <p:nvPr/>
        </p:nvSpPr>
        <p:spPr>
          <a:xfrm>
            <a:off x="4021457" y="3909697"/>
            <a:ext cx="4634864" cy="1107996"/>
          </a:xfrm>
          <a:prstGeom prst="rect">
            <a:avLst/>
          </a:prstGeom>
          <a:solidFill>
            <a:schemeClr val="accent1">
              <a:lumMod val="75000"/>
            </a:schemeClr>
          </a:solidFill>
        </p:spPr>
        <p:txBody>
          <a:bodyPr wrap="square" rtlCol="0">
            <a:spAutoFit/>
          </a:bodyPr>
          <a:lstStyle/>
          <a:p>
            <a:r>
              <a:rPr lang="en-US" sz="3300" b="1" dirty="0">
                <a:solidFill>
                  <a:prstClr val="white"/>
                </a:solidFill>
              </a:rPr>
              <a:t>Not Covered by Original Medicare</a:t>
            </a:r>
          </a:p>
        </p:txBody>
      </p:sp>
      <p:sp>
        <p:nvSpPr>
          <p:cNvPr id="12" name="Date Placeholder 11"/>
          <p:cNvSpPr>
            <a:spLocks noGrp="1"/>
          </p:cNvSpPr>
          <p:nvPr>
            <p:ph type="dt" sz="half" idx="10"/>
          </p:nvPr>
        </p:nvSpPr>
        <p:spPr/>
        <p:txBody>
          <a:bodyPr/>
          <a:lstStyle/>
          <a:p>
            <a:r>
              <a:rPr lang="en-US" dirty="0"/>
              <a:t>June 2019</a:t>
            </a:r>
          </a:p>
        </p:txBody>
      </p:sp>
      <p:sp>
        <p:nvSpPr>
          <p:cNvPr id="13" name="Footer Placeholder 12"/>
          <p:cNvSpPr>
            <a:spLocks noGrp="1"/>
          </p:cNvSpPr>
          <p:nvPr>
            <p:ph type="ftr" sz="quarter" idx="11"/>
          </p:nvPr>
        </p:nvSpPr>
        <p:spPr/>
        <p:txBody>
          <a:bodyPr/>
          <a:lstStyle/>
          <a:p>
            <a:r>
              <a:rPr lang="en-US" dirty="0"/>
              <a:t>Understanding Medicare</a:t>
            </a:r>
          </a:p>
        </p:txBody>
      </p:sp>
      <p:sp>
        <p:nvSpPr>
          <p:cNvPr id="14" name="Slide Number Placeholder 13"/>
          <p:cNvSpPr>
            <a:spLocks noGrp="1"/>
          </p:cNvSpPr>
          <p:nvPr>
            <p:ph type="sldNum" sz="quarter" idx="12"/>
          </p:nvPr>
        </p:nvSpPr>
        <p:spPr/>
        <p:txBody>
          <a:bodyPr/>
          <a:lstStyle/>
          <a:p>
            <a:fld id="{F62912B7-67D0-4C7F-B2EE-F336CB0BE48F}" type="slidenum">
              <a:rPr lang="en-US" smtClean="0"/>
              <a:pPr/>
              <a:t>71</a:t>
            </a:fld>
            <a:endParaRPr lang="en-US" dirty="0"/>
          </a:p>
        </p:txBody>
      </p:sp>
    </p:spTree>
    <p:extLst>
      <p:ext uri="{BB962C8B-B14F-4D97-AF65-F5344CB8AC3E}">
        <p14:creationId xmlns:p14="http://schemas.microsoft.com/office/powerpoint/2010/main" val="2184904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#5—Part A or Part B?</a:t>
            </a:r>
          </a:p>
        </p:txBody>
      </p:sp>
      <p:pic>
        <p:nvPicPr>
          <p:cNvPr id="3" name="Picture 2" title="Photo of home health caregiver and woman"/>
          <p:cNvPicPr>
            <a:picLocks noChangeAspect="1"/>
          </p:cNvPicPr>
          <p:nvPr/>
        </p:nvPicPr>
        <p:blipFill>
          <a:blip r:embed="rId3"/>
          <a:stretch>
            <a:fillRect/>
          </a:stretch>
        </p:blipFill>
        <p:spPr>
          <a:xfrm>
            <a:off x="2033587" y="1808665"/>
            <a:ext cx="5076825" cy="4105275"/>
          </a:xfrm>
          <a:prstGeom prst="rect">
            <a:avLst/>
          </a:prstGeom>
        </p:spPr>
      </p:pic>
      <p:sp>
        <p:nvSpPr>
          <p:cNvPr id="11" name="TextBox 10" descr="Home health care" title="Text box"/>
          <p:cNvSpPr txBox="1"/>
          <p:nvPr/>
        </p:nvSpPr>
        <p:spPr>
          <a:xfrm>
            <a:off x="243894" y="1855847"/>
            <a:ext cx="3091424" cy="553998"/>
          </a:xfrm>
          <a:prstGeom prst="rect">
            <a:avLst/>
          </a:prstGeom>
          <a:solidFill>
            <a:schemeClr val="accent1">
              <a:lumMod val="75000"/>
            </a:schemeClr>
          </a:solidFill>
        </p:spPr>
        <p:txBody>
          <a:bodyPr wrap="none" rtlCol="0">
            <a:spAutoFit/>
          </a:bodyPr>
          <a:lstStyle/>
          <a:p>
            <a:pPr algn="ctr"/>
            <a:r>
              <a:rPr lang="en-US" sz="3000" b="1" dirty="0">
                <a:solidFill>
                  <a:prstClr val="white"/>
                </a:solidFill>
              </a:rPr>
              <a:t>Home Health Care</a:t>
            </a:r>
          </a:p>
        </p:txBody>
      </p:sp>
      <p:sp>
        <p:nvSpPr>
          <p:cNvPr id="15" name="TextBox 14" descr="Can be Part A and/or Part B&#10;" title="Text box"/>
          <p:cNvSpPr txBox="1"/>
          <p:nvPr/>
        </p:nvSpPr>
        <p:spPr>
          <a:xfrm>
            <a:off x="6752763" y="3347871"/>
            <a:ext cx="1979566" cy="2123658"/>
          </a:xfrm>
          <a:prstGeom prst="rect">
            <a:avLst/>
          </a:prstGeom>
          <a:solidFill>
            <a:schemeClr val="accent1">
              <a:lumMod val="75000"/>
            </a:schemeClr>
          </a:solidFill>
        </p:spPr>
        <p:txBody>
          <a:bodyPr wrap="square" rtlCol="0">
            <a:spAutoFit/>
          </a:bodyPr>
          <a:lstStyle/>
          <a:p>
            <a:r>
              <a:rPr lang="en-US" sz="3300" b="1" dirty="0">
                <a:solidFill>
                  <a:prstClr val="white"/>
                </a:solidFill>
              </a:rPr>
              <a:t>Can be Part A and/or Part B</a:t>
            </a:r>
          </a:p>
        </p:txBody>
      </p:sp>
      <p:sp>
        <p:nvSpPr>
          <p:cNvPr id="12" name="Date Placeholder 11"/>
          <p:cNvSpPr>
            <a:spLocks noGrp="1"/>
          </p:cNvSpPr>
          <p:nvPr>
            <p:ph type="dt" sz="half" idx="10"/>
          </p:nvPr>
        </p:nvSpPr>
        <p:spPr/>
        <p:txBody>
          <a:bodyPr/>
          <a:lstStyle/>
          <a:p>
            <a:r>
              <a:rPr lang="en-US" dirty="0"/>
              <a:t>June 2019</a:t>
            </a:r>
          </a:p>
        </p:txBody>
      </p:sp>
      <p:sp>
        <p:nvSpPr>
          <p:cNvPr id="13" name="Footer Placeholder 12"/>
          <p:cNvSpPr>
            <a:spLocks noGrp="1"/>
          </p:cNvSpPr>
          <p:nvPr>
            <p:ph type="ftr" sz="quarter" idx="11"/>
          </p:nvPr>
        </p:nvSpPr>
        <p:spPr/>
        <p:txBody>
          <a:bodyPr/>
          <a:lstStyle/>
          <a:p>
            <a:r>
              <a:rPr lang="en-US" dirty="0"/>
              <a:t>Understanding Medicare</a:t>
            </a:r>
          </a:p>
        </p:txBody>
      </p:sp>
      <p:sp>
        <p:nvSpPr>
          <p:cNvPr id="14" name="Slide Number Placeholder 13"/>
          <p:cNvSpPr>
            <a:spLocks noGrp="1"/>
          </p:cNvSpPr>
          <p:nvPr>
            <p:ph type="sldNum" sz="quarter" idx="12"/>
          </p:nvPr>
        </p:nvSpPr>
        <p:spPr/>
        <p:txBody>
          <a:bodyPr/>
          <a:lstStyle/>
          <a:p>
            <a:fld id="{F62912B7-67D0-4C7F-B2EE-F336CB0BE48F}" type="slidenum">
              <a:rPr lang="en-US" smtClean="0"/>
              <a:pPr/>
              <a:t>72</a:t>
            </a:fld>
            <a:endParaRPr lang="en-US" dirty="0"/>
          </a:p>
        </p:txBody>
      </p:sp>
    </p:spTree>
    <p:extLst>
      <p:ext uri="{BB962C8B-B14F-4D97-AF65-F5344CB8AC3E}">
        <p14:creationId xmlns:p14="http://schemas.microsoft.com/office/powerpoint/2010/main" val="275478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title="Image of Original Medicare coverage"/>
          <p:cNvPicPr>
            <a:picLocks noChangeAspect="1"/>
          </p:cNvPicPr>
          <p:nvPr/>
        </p:nvPicPr>
        <p:blipFill>
          <a:blip r:embed="rId3"/>
          <a:stretch>
            <a:fillRect/>
          </a:stretch>
        </p:blipFill>
        <p:spPr>
          <a:xfrm>
            <a:off x="494119" y="1317800"/>
            <a:ext cx="3293547" cy="5157819"/>
          </a:xfrm>
          <a:prstGeom prst="rect">
            <a:avLst/>
          </a:prstGeom>
        </p:spPr>
      </p:pic>
      <p:sp>
        <p:nvSpPr>
          <p:cNvPr id="2" name="Title 1"/>
          <p:cNvSpPr>
            <a:spLocks noGrp="1"/>
          </p:cNvSpPr>
          <p:nvPr>
            <p:ph type="title"/>
          </p:nvPr>
        </p:nvSpPr>
        <p:spPr/>
        <p:txBody>
          <a:bodyPr/>
          <a:lstStyle/>
          <a:p>
            <a:r>
              <a:rPr lang="en-US" dirty="0"/>
              <a:t>Medicare Supplement Insurance (Medigap) Policies</a:t>
            </a:r>
          </a:p>
        </p:txBody>
      </p:sp>
      <p:sp>
        <p:nvSpPr>
          <p:cNvPr id="22" name="Content Placeholder 2"/>
          <p:cNvSpPr>
            <a:spLocks noGrp="1"/>
          </p:cNvSpPr>
          <p:nvPr>
            <p:ph idx="1"/>
          </p:nvPr>
        </p:nvSpPr>
        <p:spPr>
          <a:xfrm>
            <a:off x="4130566" y="1217964"/>
            <a:ext cx="4970711" cy="5138387"/>
          </a:xfrm>
        </p:spPr>
        <p:txBody>
          <a:bodyPr/>
          <a:lstStyle/>
          <a:p>
            <a:r>
              <a:rPr lang="en-US" sz="2400" dirty="0"/>
              <a:t>Sold by private insurance companies</a:t>
            </a:r>
          </a:p>
          <a:p>
            <a:r>
              <a:rPr lang="en-US" sz="2400" dirty="0"/>
              <a:t>Fills gaps in Original Medicare coverage</a:t>
            </a:r>
          </a:p>
          <a:p>
            <a:pPr marL="579438" lvl="1" indent="-228600"/>
            <a:r>
              <a:rPr lang="en-US" sz="2000" dirty="0"/>
              <a:t>Deductibles, coinsurance, copayments </a:t>
            </a:r>
          </a:p>
          <a:p>
            <a:r>
              <a:rPr lang="en-US" sz="2400" dirty="0"/>
              <a:t>All plans with same letter </a:t>
            </a:r>
          </a:p>
          <a:p>
            <a:pPr marL="579438" lvl="1" indent="-228600"/>
            <a:r>
              <a:rPr lang="en-US" sz="2000" dirty="0"/>
              <a:t>Have same coverage</a:t>
            </a:r>
          </a:p>
          <a:p>
            <a:pPr marL="579438" lvl="1" indent="-228600"/>
            <a:r>
              <a:rPr lang="en-US" sz="2000" dirty="0"/>
              <a:t>Costs are different</a:t>
            </a:r>
          </a:p>
          <a:p>
            <a:r>
              <a:rPr lang="en-US" sz="2400" dirty="0"/>
              <a:t>Plans are different in Minnesota, Massachusetts, and Wisconsin</a:t>
            </a:r>
          </a:p>
        </p:txBody>
      </p:sp>
      <p:sp>
        <p:nvSpPr>
          <p:cNvPr id="6" name="TextBox 5"/>
          <p:cNvSpPr txBox="1"/>
          <p:nvPr/>
        </p:nvSpPr>
        <p:spPr>
          <a:xfrm>
            <a:off x="476264" y="1093621"/>
            <a:ext cx="2915989" cy="430887"/>
          </a:xfrm>
          <a:prstGeom prst="rect">
            <a:avLst/>
          </a:prstGeom>
          <a:noFill/>
        </p:spPr>
        <p:txBody>
          <a:bodyPr wrap="square" rtlCol="0">
            <a:spAutoFit/>
          </a:bodyPr>
          <a:lstStyle/>
          <a:p>
            <a:pPr algn="ctr"/>
            <a:r>
              <a:rPr lang="en-US" sz="2200" b="1" dirty="0">
                <a:solidFill>
                  <a:schemeClr val="accent1">
                    <a:lumMod val="75000"/>
                  </a:schemeClr>
                </a:solidFill>
              </a:rPr>
              <a:t>Original Medicare</a:t>
            </a:r>
          </a:p>
        </p:txBody>
      </p:sp>
      <p:sp>
        <p:nvSpPr>
          <p:cNvPr id="4" name="Rounded Rectangle 3" title="Retangle encircling supplemental coverage"/>
          <p:cNvSpPr/>
          <p:nvPr/>
        </p:nvSpPr>
        <p:spPr>
          <a:xfrm>
            <a:off x="381013" y="3965238"/>
            <a:ext cx="3561399" cy="2555849"/>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4294967295"/>
          </p:nvPr>
        </p:nvSpPr>
        <p:spPr>
          <a:xfrm>
            <a:off x="704864" y="6475619"/>
            <a:ext cx="2057400" cy="365125"/>
          </a:xfrm>
          <a:prstGeom prst="rect">
            <a:avLst/>
          </a:prstGeom>
        </p:spPr>
        <p:txBody>
          <a:bodyPr/>
          <a:lstStyle/>
          <a:p>
            <a:r>
              <a:rPr lang="en-US" sz="1200"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3B75908-2BC4-4CCC-BE4B-63652A0FD379}" type="slidenum">
              <a:rPr lang="en-US" smtClean="0"/>
              <a:t>73</a:t>
            </a:fld>
            <a:endParaRPr lang="en-US" dirty="0"/>
          </a:p>
        </p:txBody>
      </p:sp>
    </p:spTree>
    <p:extLst>
      <p:ext uri="{BB962C8B-B14F-4D97-AF65-F5344CB8AC3E}">
        <p14:creationId xmlns:p14="http://schemas.microsoft.com/office/powerpoint/2010/main" val="16153834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descr="Medigap Plans" title="Title"/>
          <p:cNvSpPr>
            <a:spLocks noGrp="1" noChangeArrowheads="1"/>
          </p:cNvSpPr>
          <p:nvPr>
            <p:ph type="title"/>
          </p:nvPr>
        </p:nvSpPr>
        <p:spPr/>
        <p:txBody>
          <a:bodyPr>
            <a:normAutofit/>
          </a:bodyPr>
          <a:lstStyle/>
          <a:p>
            <a:r>
              <a:rPr lang="en-US" sz="3200" dirty="0"/>
              <a:t>Medigap Plans</a:t>
            </a:r>
          </a:p>
        </p:txBody>
      </p:sp>
      <p:grpSp>
        <p:nvGrpSpPr>
          <p:cNvPr id="12" name="Group 11" title="Medigap icon"/>
          <p:cNvGrpSpPr/>
          <p:nvPr/>
        </p:nvGrpSpPr>
        <p:grpSpPr>
          <a:xfrm>
            <a:off x="366484" y="2956616"/>
            <a:ext cx="1230229" cy="1551659"/>
            <a:chOff x="366483" y="2099364"/>
            <a:chExt cx="1230229" cy="1551659"/>
          </a:xfrm>
        </p:grpSpPr>
        <p:sp>
          <p:nvSpPr>
            <p:cNvPr id="14" name="TextBox 13" title="Text box stating Medigap"/>
            <p:cNvSpPr txBox="1"/>
            <p:nvPr/>
          </p:nvSpPr>
          <p:spPr>
            <a:xfrm>
              <a:off x="366483" y="2727180"/>
              <a:ext cx="1230229" cy="923843"/>
            </a:xfrm>
            <a:prstGeom prst="rect">
              <a:avLst/>
            </a:prstGeom>
            <a:noFill/>
          </p:spPr>
          <p:txBody>
            <a:bodyPr wrap="square" rtlCol="0">
              <a:spAutoFit/>
            </a:bodyPr>
            <a:lstStyle/>
            <a:p>
              <a:pPr algn="ctr"/>
              <a:r>
                <a:rPr lang="en-US" sz="1351" b="1" dirty="0">
                  <a:solidFill>
                    <a:schemeClr val="tx2"/>
                  </a:solidFill>
                </a:rPr>
                <a:t>Medigap</a:t>
              </a:r>
            </a:p>
            <a:p>
              <a:pPr algn="ctr"/>
              <a:r>
                <a:rPr lang="en-US" sz="1351" dirty="0">
                  <a:solidFill>
                    <a:schemeClr val="tx2"/>
                  </a:solidFill>
                </a:rPr>
                <a:t>Medicare Supplement Insurance</a:t>
              </a:r>
            </a:p>
          </p:txBody>
        </p:sp>
        <p:pic>
          <p:nvPicPr>
            <p:cNvPr id="15" name="Picture 14" title="image of briefcase with cross indicating Medigap policy"/>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736" y="2099364"/>
              <a:ext cx="641725" cy="543835"/>
            </a:xfrm>
            <a:prstGeom prst="rect">
              <a:avLst/>
            </a:prstGeom>
          </p:spPr>
        </p:pic>
      </p:grpSp>
      <p:sp>
        <p:nvSpPr>
          <p:cNvPr id="30726" name="Rectangle 8" descr="Standardized plans identified by a letter (except in MA, MN, WI (waiver states))&#10;Plans with the same letter must offer all the same benefits&#10;Companies don’t have to sell all plans&#10;For help, contact your local State Health Insurance Assistance Program (SHIP) or your State Department of Insurance&#10;" title="Text Box"/>
          <p:cNvSpPr>
            <a:spLocks noGrp="1" noChangeArrowheads="1"/>
          </p:cNvSpPr>
          <p:nvPr>
            <p:ph idx="1"/>
          </p:nvPr>
        </p:nvSpPr>
        <p:spPr>
          <a:xfrm>
            <a:off x="1596712" y="1171074"/>
            <a:ext cx="6918637" cy="5005889"/>
          </a:xfrm>
        </p:spPr>
        <p:txBody>
          <a:bodyPr>
            <a:normAutofit fontScale="77500" lnSpcReduction="20000"/>
          </a:bodyPr>
          <a:lstStyle/>
          <a:p>
            <a:pPr marL="304792" indent="-304792">
              <a:lnSpc>
                <a:spcPct val="120000"/>
              </a:lnSpc>
            </a:pPr>
            <a:r>
              <a:rPr lang="en-US" dirty="0"/>
              <a:t>Standardized plans identified by a letter (except in MA, MN, WI (waiver states))</a:t>
            </a:r>
          </a:p>
          <a:p>
            <a:pPr marL="304792" indent="-304792">
              <a:lnSpc>
                <a:spcPct val="120000"/>
              </a:lnSpc>
            </a:pPr>
            <a:r>
              <a:rPr lang="en-US" dirty="0"/>
              <a:t>Plans with the same letter must offer all the same benefits</a:t>
            </a:r>
          </a:p>
          <a:p>
            <a:pPr marL="304792" indent="-304792">
              <a:lnSpc>
                <a:spcPct val="120000"/>
              </a:lnSpc>
            </a:pPr>
            <a:r>
              <a:rPr lang="en-US" dirty="0"/>
              <a:t>Companies don’t have to sell all plans</a:t>
            </a:r>
          </a:p>
          <a:p>
            <a:pPr marL="0" indent="0">
              <a:lnSpc>
                <a:spcPct val="120000"/>
              </a:lnSpc>
              <a:buNone/>
            </a:pPr>
            <a:endParaRPr lang="en-US" dirty="0"/>
          </a:p>
          <a:p>
            <a:pPr marL="258346" lvl="1" indent="0">
              <a:lnSpc>
                <a:spcPct val="120000"/>
              </a:lnSpc>
              <a:buNone/>
            </a:pPr>
            <a:endParaRPr lang="en-US" sz="2400" dirty="0"/>
          </a:p>
          <a:p>
            <a:pPr marL="258346" lvl="1" indent="0">
              <a:lnSpc>
                <a:spcPct val="120000"/>
              </a:lnSpc>
              <a:buNone/>
            </a:pPr>
            <a:endParaRPr lang="en-US" sz="2400" dirty="0"/>
          </a:p>
          <a:p>
            <a:pPr lvl="1">
              <a:lnSpc>
                <a:spcPct val="120000"/>
              </a:lnSpc>
            </a:pPr>
            <a:endParaRPr lang="en-US" sz="1051" dirty="0"/>
          </a:p>
          <a:p>
            <a:pPr marL="304792" indent="-304792">
              <a:lnSpc>
                <a:spcPct val="120000"/>
              </a:lnSpc>
            </a:pPr>
            <a:r>
              <a:rPr lang="en-US" dirty="0"/>
              <a:t>For help, contact your local State Health Insurance Assistance Program (SHIP) or your State Insurance Department</a:t>
            </a:r>
          </a:p>
        </p:txBody>
      </p:sp>
      <p:graphicFrame>
        <p:nvGraphicFramePr>
          <p:cNvPr id="2" name="Table 1" title="Table showing availalbe and not longer availalbe medigap policies"/>
          <p:cNvGraphicFramePr>
            <a:graphicFrameLocks noGrp="1"/>
          </p:cNvGraphicFramePr>
          <p:nvPr>
            <p:extLst>
              <p:ext uri="{D42A27DB-BD31-4B8C-83A1-F6EECF244321}">
                <p14:modId xmlns:p14="http://schemas.microsoft.com/office/powerpoint/2010/main" val="1298090141"/>
              </p:ext>
            </p:extLst>
          </p:nvPr>
        </p:nvGraphicFramePr>
        <p:xfrm>
          <a:off x="1752600" y="3427928"/>
          <a:ext cx="6762749" cy="1097280"/>
        </p:xfrm>
        <a:graphic>
          <a:graphicData uri="http://schemas.openxmlformats.org/drawingml/2006/table">
            <a:tbl>
              <a:tblPr firstRow="1" bandRow="1">
                <a:tableStyleId>{5C22544A-7EE6-4342-B048-85BDC9FD1C3A}</a:tableStyleId>
              </a:tblPr>
              <a:tblGrid>
                <a:gridCol w="3284575">
                  <a:extLst>
                    <a:ext uri="{9D8B030D-6E8A-4147-A177-3AD203B41FA5}">
                      <a16:colId xmlns:a16="http://schemas.microsoft.com/office/drawing/2014/main" val="20000"/>
                    </a:ext>
                  </a:extLst>
                </a:gridCol>
                <a:gridCol w="3478174">
                  <a:extLst>
                    <a:ext uri="{9D8B030D-6E8A-4147-A177-3AD203B41FA5}">
                      <a16:colId xmlns:a16="http://schemas.microsoft.com/office/drawing/2014/main" val="20001"/>
                    </a:ext>
                  </a:extLst>
                </a:gridCol>
              </a:tblGrid>
              <a:tr h="701040">
                <a:tc>
                  <a:txBody>
                    <a:bodyPr/>
                    <a:lstStyle/>
                    <a:p>
                      <a:pPr algn="ctr"/>
                      <a:r>
                        <a:rPr lang="en-US" sz="2000" dirty="0"/>
                        <a:t>Plans Currently Sold</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sz="2000" dirty="0"/>
                        <a:t>Plans that Exist, But Are</a:t>
                      </a:r>
                    </a:p>
                    <a:p>
                      <a:pPr algn="ctr"/>
                      <a:r>
                        <a:rPr lang="en-US" sz="2000" dirty="0"/>
                        <a:t>No Longer Sold</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10000"/>
                  </a:ext>
                </a:extLst>
              </a:tr>
              <a:tr h="396240">
                <a:tc>
                  <a:txBody>
                    <a:bodyPr/>
                    <a:lstStyle/>
                    <a:p>
                      <a:pPr marL="0" lvl="1" indent="0" algn="ctr"/>
                      <a:r>
                        <a:rPr lang="pt-BR" sz="2000" dirty="0">
                          <a:solidFill>
                            <a:schemeClr val="tx2">
                              <a:lumMod val="50000"/>
                            </a:schemeClr>
                          </a:solidFill>
                        </a:rPr>
                        <a:t>A, B, C, D, F, G, K, L, M, and N</a:t>
                      </a:r>
                      <a:endParaRPr lang="en-US" sz="2000" dirty="0">
                        <a:solidFill>
                          <a:schemeClr val="tx2">
                            <a:lumMod val="50000"/>
                          </a:schemeClr>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solidFill>
                            <a:schemeClr val="tx2">
                              <a:lumMod val="50000"/>
                            </a:schemeClr>
                          </a:solidFill>
                        </a:rPr>
                        <a:t>E, H, I, and</a:t>
                      </a:r>
                      <a:r>
                        <a:rPr lang="en-US" sz="2000" baseline="0" dirty="0">
                          <a:solidFill>
                            <a:schemeClr val="tx2">
                              <a:lumMod val="50000"/>
                            </a:schemeClr>
                          </a:solidFill>
                        </a:rPr>
                        <a:t> J</a:t>
                      </a:r>
                      <a:endParaRPr lang="en-US" sz="2000" dirty="0">
                        <a:solidFill>
                          <a:schemeClr val="tx2">
                            <a:lumMod val="50000"/>
                          </a:schemeClr>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9" name="Date Placeholder 8"/>
          <p:cNvSpPr>
            <a:spLocks noGrp="1"/>
          </p:cNvSpPr>
          <p:nvPr>
            <p:ph type="dt" sz="half" idx="10"/>
          </p:nvPr>
        </p:nvSpPr>
        <p:spPr/>
        <p:txBody>
          <a:bodyPr/>
          <a:lstStyle/>
          <a:p>
            <a:r>
              <a:rPr lang="en-US" dirty="0"/>
              <a:t>June 2019</a:t>
            </a:r>
          </a:p>
        </p:txBody>
      </p:sp>
      <p:sp>
        <p:nvSpPr>
          <p:cNvPr id="10" name="Footer Placeholder 9"/>
          <p:cNvSpPr>
            <a:spLocks noGrp="1"/>
          </p:cNvSpPr>
          <p:nvPr>
            <p:ph type="ftr" sz="quarter" idx="11"/>
          </p:nvPr>
        </p:nvSpPr>
        <p:spPr/>
        <p:txBody>
          <a:bodyPr/>
          <a:lstStyle/>
          <a:p>
            <a:r>
              <a:rPr lang="en-US" dirty="0"/>
              <a:t>Understanding Medicare</a:t>
            </a:r>
          </a:p>
        </p:txBody>
      </p:sp>
      <p:sp>
        <p:nvSpPr>
          <p:cNvPr id="11" name="Slide Number Placeholder 10"/>
          <p:cNvSpPr>
            <a:spLocks noGrp="1"/>
          </p:cNvSpPr>
          <p:nvPr>
            <p:ph type="sldNum" sz="quarter" idx="12"/>
          </p:nvPr>
        </p:nvSpPr>
        <p:spPr/>
        <p:txBody>
          <a:bodyPr/>
          <a:lstStyle/>
          <a:p>
            <a:fld id="{F62912B7-67D0-4C7F-B2EE-F336CB0BE48F}" type="slidenum">
              <a:rPr lang="en-US" smtClean="0"/>
              <a:t>74</a:t>
            </a:fld>
            <a:endParaRPr lang="en-US" dirty="0"/>
          </a:p>
        </p:txBody>
      </p:sp>
    </p:spTree>
    <p:custDataLst>
      <p:tags r:id="rId1"/>
    </p:custDataLst>
    <p:extLst>
      <p:ext uri="{BB962C8B-B14F-4D97-AF65-F5344CB8AC3E}">
        <p14:creationId xmlns:p14="http://schemas.microsoft.com/office/powerpoint/2010/main" val="6263588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descr="Medigap Plans Basic Benefits" title="Title"/>
          <p:cNvSpPr>
            <a:spLocks noGrp="1" noChangeArrowheads="1"/>
          </p:cNvSpPr>
          <p:nvPr>
            <p:ph type="title"/>
          </p:nvPr>
        </p:nvSpPr>
        <p:spPr/>
        <p:txBody>
          <a:bodyPr>
            <a:normAutofit/>
          </a:bodyPr>
          <a:lstStyle/>
          <a:p>
            <a:r>
              <a:rPr lang="en-US" dirty="0"/>
              <a:t>Medigap Plans Basic Benefits</a:t>
            </a:r>
          </a:p>
        </p:txBody>
      </p:sp>
      <p:graphicFrame>
        <p:nvGraphicFramePr>
          <p:cNvPr id="3" name="Diagram 2" title="diagram listing the Medigap basic benefits"/>
          <p:cNvGraphicFramePr/>
          <p:nvPr>
            <p:extLst>
              <p:ext uri="{D42A27DB-BD31-4B8C-83A1-F6EECF244321}">
                <p14:modId xmlns:p14="http://schemas.microsoft.com/office/powerpoint/2010/main" val="2194993432"/>
              </p:ext>
            </p:extLst>
          </p:nvPr>
        </p:nvGraphicFramePr>
        <p:xfrm>
          <a:off x="1596714" y="1433690"/>
          <a:ext cx="6791669" cy="45155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Picture 11" title="image of briefcase with cross indicating Medigap policy"/>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50002" y="2556691"/>
            <a:ext cx="863193" cy="731520"/>
          </a:xfrm>
          <a:prstGeom prst="rect">
            <a:avLst/>
          </a:prstGeom>
        </p:spPr>
      </p:pic>
      <p:sp>
        <p:nvSpPr>
          <p:cNvPr id="8" name="TextBox 7" title="Text box stating Medigap"/>
          <p:cNvSpPr txBox="1"/>
          <p:nvPr/>
        </p:nvSpPr>
        <p:spPr>
          <a:xfrm>
            <a:off x="366484" y="3390609"/>
            <a:ext cx="1230229" cy="923843"/>
          </a:xfrm>
          <a:prstGeom prst="rect">
            <a:avLst/>
          </a:prstGeom>
          <a:noFill/>
        </p:spPr>
        <p:txBody>
          <a:bodyPr wrap="square" rtlCol="0">
            <a:spAutoFit/>
          </a:bodyPr>
          <a:lstStyle/>
          <a:p>
            <a:pPr algn="ctr"/>
            <a:r>
              <a:rPr lang="en-US" sz="1351" b="1" dirty="0">
                <a:solidFill>
                  <a:schemeClr val="tx2"/>
                </a:solidFill>
              </a:rPr>
              <a:t>Medigap</a:t>
            </a:r>
          </a:p>
          <a:p>
            <a:pPr algn="ctr"/>
            <a:r>
              <a:rPr lang="en-US" sz="1351" dirty="0">
                <a:solidFill>
                  <a:schemeClr val="tx2"/>
                </a:solidFill>
              </a:rPr>
              <a:t>Medicare Supplement Insurance</a:t>
            </a:r>
          </a:p>
        </p:txBody>
      </p:sp>
      <p:sp>
        <p:nvSpPr>
          <p:cNvPr id="9" name="Date Placeholder 8"/>
          <p:cNvSpPr>
            <a:spLocks noGrp="1"/>
          </p:cNvSpPr>
          <p:nvPr>
            <p:ph type="dt" sz="half" idx="10"/>
          </p:nvPr>
        </p:nvSpPr>
        <p:spPr/>
        <p:txBody>
          <a:bodyPr/>
          <a:lstStyle/>
          <a:p>
            <a:r>
              <a:rPr lang="en-US" dirty="0"/>
              <a:t>June 2019</a:t>
            </a:r>
          </a:p>
        </p:txBody>
      </p:sp>
      <p:sp>
        <p:nvSpPr>
          <p:cNvPr id="10" name="Footer Placeholder 9"/>
          <p:cNvSpPr>
            <a:spLocks noGrp="1"/>
          </p:cNvSpPr>
          <p:nvPr>
            <p:ph type="ftr" sz="quarter" idx="11"/>
          </p:nvPr>
        </p:nvSpPr>
        <p:spPr/>
        <p:txBody>
          <a:bodyPr/>
          <a:lstStyle/>
          <a:p>
            <a:r>
              <a:rPr lang="en-US" dirty="0"/>
              <a:t>Understanding Medicare</a:t>
            </a:r>
          </a:p>
        </p:txBody>
      </p:sp>
      <p:sp>
        <p:nvSpPr>
          <p:cNvPr id="11" name="Slide Number Placeholder 10"/>
          <p:cNvSpPr>
            <a:spLocks noGrp="1"/>
          </p:cNvSpPr>
          <p:nvPr>
            <p:ph type="sldNum" sz="quarter" idx="12"/>
          </p:nvPr>
        </p:nvSpPr>
        <p:spPr/>
        <p:txBody>
          <a:bodyPr/>
          <a:lstStyle/>
          <a:p>
            <a:fld id="{F62912B7-67D0-4C7F-B2EE-F336CB0BE48F}" type="slidenum">
              <a:rPr lang="en-US" smtClean="0"/>
              <a:t>75</a:t>
            </a:fld>
            <a:endParaRPr lang="en-US" dirty="0"/>
          </a:p>
        </p:txBody>
      </p:sp>
    </p:spTree>
    <p:custDataLst>
      <p:tags r:id="rId1"/>
    </p:custDataLst>
    <p:extLst>
      <p:ext uri="{BB962C8B-B14F-4D97-AF65-F5344CB8AC3E}">
        <p14:creationId xmlns:p14="http://schemas.microsoft.com/office/powerpoint/2010/main" val="6462820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title"/>
          </p:nvPr>
        </p:nvSpPr>
        <p:spPr/>
        <p:txBody>
          <a:bodyPr/>
          <a:lstStyle/>
          <a:p>
            <a:pPr eaLnBrk="1" hangingPunct="1"/>
            <a:r>
              <a:rPr lang="en-US" sz="3200" dirty="0"/>
              <a:t>Medigap Plan Coverage</a:t>
            </a:r>
            <a:endParaRPr lang="en-US" sz="1100" b="0" dirty="0"/>
          </a:p>
        </p:txBody>
      </p:sp>
      <p:pic>
        <p:nvPicPr>
          <p:cNvPr id="11" name="Picture 10" title="2019 Medigap Plan coverage chart"/>
          <p:cNvPicPr>
            <a:picLocks noChangeAspect="1"/>
          </p:cNvPicPr>
          <p:nvPr/>
        </p:nvPicPr>
        <p:blipFill rotWithShape="1">
          <a:blip r:embed="rId4"/>
          <a:srcRect b="28924"/>
          <a:stretch/>
        </p:blipFill>
        <p:spPr>
          <a:xfrm>
            <a:off x="249003" y="1145160"/>
            <a:ext cx="6615191" cy="5576316"/>
          </a:xfrm>
          <a:prstGeom prst="rect">
            <a:avLst/>
          </a:prstGeom>
        </p:spPr>
      </p:pic>
      <p:sp>
        <p:nvSpPr>
          <p:cNvPr id="9" name="TextBox 8"/>
          <p:cNvSpPr txBox="1"/>
          <p:nvPr/>
        </p:nvSpPr>
        <p:spPr>
          <a:xfrm>
            <a:off x="6864191" y="1164134"/>
            <a:ext cx="2279809" cy="5693866"/>
          </a:xfrm>
          <a:prstGeom prst="rect">
            <a:avLst/>
          </a:prstGeom>
          <a:solidFill>
            <a:srgbClr val="DCE6F2"/>
          </a:solidFill>
        </p:spPr>
        <p:txBody>
          <a:bodyPr wrap="square" rtlCol="0">
            <a:spAutoFit/>
          </a:bodyPr>
          <a:lstStyle/>
          <a:p>
            <a:r>
              <a:rPr lang="en-US" sz="1350" dirty="0"/>
              <a:t>*Plan F is also offered as a high-deductible plan by some insurance companies in some states. If you choose this option, this means you must pay for Medicare-covered costs (coinsurance, copayments, deductibles) up to the deductible amount of $2,300 before your policy pays anything. </a:t>
            </a:r>
          </a:p>
          <a:p>
            <a:r>
              <a:rPr lang="en-US" sz="1350" dirty="0"/>
              <a:t>**For Plans K and L, after you meet your out-of-pocket yearly limit and your yearly Part B deductible, $185, the Medigap plan pays 100% of covered services for the rest of the calendar year. </a:t>
            </a:r>
          </a:p>
          <a:p>
            <a:r>
              <a:rPr lang="en-US" sz="1350" dirty="0"/>
              <a:t>***Plan N pays 100% of the Part B coinsurance, except for a copayment of up to $20 for some office visits and up to a $50 copayment for emergency room visits that don’t result in an inpatient admission.</a:t>
            </a:r>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a:xfrm>
            <a:off x="1485900" y="6356350"/>
            <a:ext cx="3086100" cy="365125"/>
          </a:xfrm>
        </p:spPr>
        <p:txBody>
          <a:bodyPr/>
          <a:lstStyle/>
          <a:p>
            <a:r>
              <a:rPr lang="en-US" dirty="0"/>
              <a:t>Understanding Medicare</a:t>
            </a:r>
          </a:p>
        </p:txBody>
      </p:sp>
      <p:sp>
        <p:nvSpPr>
          <p:cNvPr id="10" name="Slide Number Placeholder 9"/>
          <p:cNvSpPr>
            <a:spLocks noGrp="1"/>
          </p:cNvSpPr>
          <p:nvPr>
            <p:ph type="sldNum" sz="quarter" idx="12"/>
          </p:nvPr>
        </p:nvSpPr>
        <p:spPr>
          <a:xfrm>
            <a:off x="6975395" y="6492875"/>
            <a:ext cx="2057400" cy="365125"/>
          </a:xfrm>
        </p:spPr>
        <p:txBody>
          <a:bodyPr/>
          <a:lstStyle/>
          <a:p>
            <a:fld id="{D60A6685-DBF6-4C41-A0CC-AA9EA7A85A20}" type="slidenum">
              <a:rPr lang="en-US" smtClean="0"/>
              <a:t>76</a:t>
            </a:fld>
            <a:endParaRPr lang="en-US" dirty="0"/>
          </a:p>
        </p:txBody>
      </p:sp>
    </p:spTree>
    <p:custDataLst>
      <p:tags r:id="rId1"/>
    </p:custDataLst>
    <p:extLst>
      <p:ext uri="{BB962C8B-B14F-4D97-AF65-F5344CB8AC3E}">
        <p14:creationId xmlns:p14="http://schemas.microsoft.com/office/powerpoint/2010/main" val="35420079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descr="Medigap Costs" title="Title"/>
          <p:cNvSpPr>
            <a:spLocks noGrp="1" noChangeArrowheads="1"/>
          </p:cNvSpPr>
          <p:nvPr>
            <p:ph type="title"/>
          </p:nvPr>
        </p:nvSpPr>
        <p:spPr/>
        <p:txBody>
          <a:bodyPr>
            <a:normAutofit/>
          </a:bodyPr>
          <a:lstStyle/>
          <a:p>
            <a:r>
              <a:rPr lang="en-US" dirty="0"/>
              <a:t>Medigap Costs</a:t>
            </a:r>
          </a:p>
        </p:txBody>
      </p:sp>
      <p:grpSp>
        <p:nvGrpSpPr>
          <p:cNvPr id="2" name="Group 1" descr="A briefcase with an icon of a cross in the middle" title="Medigap Icon"/>
          <p:cNvGrpSpPr/>
          <p:nvPr/>
        </p:nvGrpSpPr>
        <p:grpSpPr>
          <a:xfrm>
            <a:off x="366484" y="2769062"/>
            <a:ext cx="1230229" cy="1739215"/>
            <a:chOff x="274863" y="2076795"/>
            <a:chExt cx="922672" cy="1304411"/>
          </a:xfrm>
        </p:grpSpPr>
        <p:sp>
          <p:nvSpPr>
            <p:cNvPr id="13" name="TextBox 12" title="Medigap"/>
            <p:cNvSpPr txBox="1"/>
            <p:nvPr/>
          </p:nvSpPr>
          <p:spPr>
            <a:xfrm>
              <a:off x="274863" y="2688324"/>
              <a:ext cx="922672" cy="692882"/>
            </a:xfrm>
            <a:prstGeom prst="rect">
              <a:avLst/>
            </a:prstGeom>
            <a:noFill/>
          </p:spPr>
          <p:txBody>
            <a:bodyPr wrap="square" rtlCol="0">
              <a:spAutoFit/>
            </a:bodyPr>
            <a:lstStyle/>
            <a:p>
              <a:pPr algn="ctr"/>
              <a:r>
                <a:rPr lang="en-US" sz="1351" b="1" dirty="0">
                  <a:solidFill>
                    <a:schemeClr val="tx2"/>
                  </a:solidFill>
                </a:rPr>
                <a:t>Medigap</a:t>
              </a:r>
            </a:p>
            <a:p>
              <a:pPr algn="ctr"/>
              <a:r>
                <a:rPr lang="en-US" sz="1351" dirty="0">
                  <a:solidFill>
                    <a:schemeClr val="tx2"/>
                  </a:solidFill>
                </a:rPr>
                <a:t>Medicare Supplement Insurance</a:t>
              </a:r>
            </a:p>
          </p:txBody>
        </p:sp>
        <p:pic>
          <p:nvPicPr>
            <p:cNvPr id="14" name="Picture 13" title="image of briefcase with cross indicating Medigap policy"/>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2501" y="2076795"/>
              <a:ext cx="647395" cy="548640"/>
            </a:xfrm>
            <a:prstGeom prst="rect">
              <a:avLst/>
            </a:prstGeom>
          </p:spPr>
        </p:pic>
      </p:grpSp>
      <p:graphicFrame>
        <p:nvGraphicFramePr>
          <p:cNvPr id="18" name="Diagram 17" descr="&quot;Cost (Monthly Premium) Varies Due to...&quot; graphical display " title="Medigap Costs"/>
          <p:cNvGraphicFramePr/>
          <p:nvPr>
            <p:extLst>
              <p:ext uri="{D42A27DB-BD31-4B8C-83A1-F6EECF244321}">
                <p14:modId xmlns:p14="http://schemas.microsoft.com/office/powerpoint/2010/main" val="1848577801"/>
              </p:ext>
            </p:extLst>
          </p:nvPr>
        </p:nvGraphicFramePr>
        <p:xfrm>
          <a:off x="1713186" y="1707426"/>
          <a:ext cx="6558455" cy="405401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Date Placeholder 7"/>
          <p:cNvSpPr>
            <a:spLocks noGrp="1"/>
          </p:cNvSpPr>
          <p:nvPr>
            <p:ph type="dt" sz="half" idx="10"/>
          </p:nvPr>
        </p:nvSpPr>
        <p:spPr/>
        <p:txBody>
          <a:bodyPr/>
          <a:lstStyle/>
          <a:p>
            <a:r>
              <a:rPr lang="en-US" dirty="0"/>
              <a:t>June 2019</a:t>
            </a:r>
          </a:p>
        </p:txBody>
      </p:sp>
      <p:sp>
        <p:nvSpPr>
          <p:cNvPr id="9" name="Footer Placeholder 8"/>
          <p:cNvSpPr>
            <a:spLocks noGrp="1"/>
          </p:cNvSpPr>
          <p:nvPr>
            <p:ph type="ftr" sz="quarter" idx="11"/>
          </p:nvPr>
        </p:nvSpPr>
        <p:spPr/>
        <p:txBody>
          <a:bodyPr/>
          <a:lstStyle/>
          <a:p>
            <a:r>
              <a:rPr lang="en-US" dirty="0"/>
              <a:t>Understanding Medicare</a:t>
            </a:r>
          </a:p>
        </p:txBody>
      </p:sp>
      <p:sp>
        <p:nvSpPr>
          <p:cNvPr id="10" name="Slide Number Placeholder 9"/>
          <p:cNvSpPr>
            <a:spLocks noGrp="1"/>
          </p:cNvSpPr>
          <p:nvPr>
            <p:ph type="sldNum" sz="quarter" idx="12"/>
          </p:nvPr>
        </p:nvSpPr>
        <p:spPr/>
        <p:txBody>
          <a:bodyPr/>
          <a:lstStyle/>
          <a:p>
            <a:fld id="{F62912B7-67D0-4C7F-B2EE-F336CB0BE48F}" type="slidenum">
              <a:rPr lang="en-US" smtClean="0"/>
              <a:t>77</a:t>
            </a:fld>
            <a:endParaRPr lang="en-US" dirty="0"/>
          </a:p>
        </p:txBody>
      </p:sp>
    </p:spTree>
    <p:custDataLst>
      <p:tags r:id="rId1"/>
    </p:custDataLst>
    <p:extLst>
      <p:ext uri="{BB962C8B-B14F-4D97-AF65-F5344CB8AC3E}">
        <p14:creationId xmlns:p14="http://schemas.microsoft.com/office/powerpoint/2010/main" val="40098479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0" y="1"/>
            <a:ext cx="9144000" cy="1026694"/>
          </a:xfrm>
        </p:spPr>
        <p:txBody>
          <a:bodyPr>
            <a:normAutofit/>
          </a:bodyPr>
          <a:lstStyle/>
          <a:p>
            <a:r>
              <a:rPr lang="en-US" dirty="0"/>
              <a:t>When Is the Best Time to Buy a Medigap Policy?</a:t>
            </a:r>
          </a:p>
        </p:txBody>
      </p:sp>
      <p:pic>
        <p:nvPicPr>
          <p:cNvPr id="10" name="Picture 9" title="Medigap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248" y="2937307"/>
            <a:ext cx="750790" cy="646648"/>
          </a:xfrm>
          <a:prstGeom prst="rect">
            <a:avLst/>
          </a:prstGeom>
        </p:spPr>
      </p:pic>
      <p:sp>
        <p:nvSpPr>
          <p:cNvPr id="11" name="TextBox 10"/>
          <p:cNvSpPr txBox="1"/>
          <p:nvPr/>
        </p:nvSpPr>
        <p:spPr>
          <a:xfrm>
            <a:off x="15506" y="3559597"/>
            <a:ext cx="1162373" cy="508088"/>
          </a:xfrm>
          <a:prstGeom prst="rect">
            <a:avLst/>
          </a:prstGeom>
          <a:noFill/>
        </p:spPr>
        <p:txBody>
          <a:bodyPr wrap="square" rtlCol="0">
            <a:spAutoFit/>
          </a:bodyPr>
          <a:lstStyle/>
          <a:p>
            <a:pPr algn="ctr"/>
            <a:r>
              <a:rPr lang="en-US" sz="1351" b="1" dirty="0">
                <a:solidFill>
                  <a:schemeClr val="tx2"/>
                </a:solidFill>
              </a:rPr>
              <a:t>Medigap Policy</a:t>
            </a:r>
            <a:endParaRPr lang="en-US" sz="1351" dirty="0">
              <a:solidFill>
                <a:schemeClr val="tx2"/>
              </a:solidFill>
            </a:endParaRPr>
          </a:p>
        </p:txBody>
      </p:sp>
      <p:sp>
        <p:nvSpPr>
          <p:cNvPr id="3" name="Content Placeholder 2"/>
          <p:cNvSpPr>
            <a:spLocks noGrp="1"/>
          </p:cNvSpPr>
          <p:nvPr>
            <p:ph idx="1"/>
          </p:nvPr>
        </p:nvSpPr>
        <p:spPr>
          <a:xfrm>
            <a:off x="1046923" y="1219200"/>
            <a:ext cx="7876830" cy="5137151"/>
          </a:xfrm>
        </p:spPr>
        <p:txBody>
          <a:bodyPr>
            <a:normAutofit fontScale="92500" lnSpcReduction="20000"/>
          </a:bodyPr>
          <a:lstStyle/>
          <a:p>
            <a:pPr marL="0" indent="0">
              <a:lnSpc>
                <a:spcPct val="110000"/>
              </a:lnSpc>
              <a:buNone/>
            </a:pPr>
            <a:r>
              <a:rPr lang="en-US" sz="2400" b="1" dirty="0"/>
              <a:t>Consider</a:t>
            </a:r>
          </a:p>
          <a:p>
            <a:pPr marL="347663" indent="-295275">
              <a:lnSpc>
                <a:spcPct val="110000"/>
              </a:lnSpc>
            </a:pPr>
            <a:r>
              <a:rPr lang="en-US" sz="2600" dirty="0"/>
              <a:t>Your Medigap Open Enrollment Period (OEP) begins the month you’re 65 or older AND enrolled in Part B</a:t>
            </a:r>
          </a:p>
          <a:p>
            <a:pPr marL="568325" lvl="1" indent="-168275">
              <a:lnSpc>
                <a:spcPct val="110000"/>
              </a:lnSpc>
            </a:pPr>
            <a:r>
              <a:rPr lang="en-US" sz="2000" dirty="0"/>
              <a:t>Lasts 6 months minimum, may be longer in your state</a:t>
            </a:r>
          </a:p>
          <a:p>
            <a:pPr marL="568325" lvl="1" indent="-168275">
              <a:lnSpc>
                <a:spcPct val="110000"/>
              </a:lnSpc>
            </a:pPr>
            <a:r>
              <a:rPr lang="en-US" sz="2000" dirty="0"/>
              <a:t>You have protections</a:t>
            </a:r>
          </a:p>
          <a:p>
            <a:pPr marL="354013" indent="-301625">
              <a:lnSpc>
                <a:spcPct val="110000"/>
              </a:lnSpc>
            </a:pPr>
            <a:r>
              <a:rPr lang="en-US" sz="2600" dirty="0"/>
              <a:t>During your Medigap OEP, companies can’t do the following:</a:t>
            </a:r>
          </a:p>
          <a:p>
            <a:pPr marL="568325" lvl="1" indent="-168275" defTabSz="7720013">
              <a:lnSpc>
                <a:spcPct val="110000"/>
              </a:lnSpc>
            </a:pPr>
            <a:r>
              <a:rPr lang="en-US" sz="2000" dirty="0"/>
              <a:t>Refuse to sell you any Medigap policy they offer</a:t>
            </a:r>
          </a:p>
          <a:p>
            <a:pPr marL="568325" lvl="1" indent="-168275" defTabSz="7720013">
              <a:lnSpc>
                <a:spcPct val="110000"/>
              </a:lnSpc>
            </a:pPr>
            <a:r>
              <a:rPr lang="en-US" sz="2000" dirty="0"/>
              <a:t>Make you wait for coverage (there can be a waiting period for pre-existing conditions if you don’t have creditable coverage before the OEP)</a:t>
            </a:r>
          </a:p>
          <a:p>
            <a:pPr marL="568325" lvl="1" indent="-168275" defTabSz="7720013">
              <a:lnSpc>
                <a:spcPct val="110000"/>
              </a:lnSpc>
            </a:pPr>
            <a:r>
              <a:rPr lang="en-US" sz="2000" dirty="0"/>
              <a:t>Charge more because of a past/present health problem</a:t>
            </a:r>
          </a:p>
          <a:p>
            <a:pPr marL="301625" indent="-249238">
              <a:lnSpc>
                <a:spcPct val="110000"/>
              </a:lnSpc>
            </a:pPr>
            <a:r>
              <a:rPr lang="en-US" sz="2600" dirty="0"/>
              <a:t>You can also buy a Medigap policy whenever a company agrees to sell you one</a:t>
            </a:r>
          </a:p>
          <a:p>
            <a:pPr marL="514350" lvl="1" indent="-168275" defTabSz="688975">
              <a:lnSpc>
                <a:spcPct val="110000"/>
              </a:lnSpc>
            </a:pPr>
            <a:r>
              <a:rPr lang="en-US" sz="2000" dirty="0"/>
              <a:t>If later, there may be restrictions</a:t>
            </a:r>
          </a:p>
        </p:txBody>
      </p:sp>
      <p:sp>
        <p:nvSpPr>
          <p:cNvPr id="6" name="Date Placeholder 5"/>
          <p:cNvSpPr>
            <a:spLocks noGrp="1"/>
          </p:cNvSpPr>
          <p:nvPr>
            <p:ph type="dt" sz="half" idx="10"/>
          </p:nvPr>
        </p:nvSpPr>
        <p:spPr/>
        <p:txBody>
          <a:bodyPr/>
          <a:lstStyle/>
          <a:p>
            <a:r>
              <a:rPr lang="en-US" dirty="0"/>
              <a:t>June 2019</a:t>
            </a:r>
          </a:p>
        </p:txBody>
      </p:sp>
      <p:sp>
        <p:nvSpPr>
          <p:cNvPr id="7" name="Footer Placeholder 6"/>
          <p:cNvSpPr>
            <a:spLocks noGrp="1"/>
          </p:cNvSpPr>
          <p:nvPr>
            <p:ph type="ftr" sz="quarter" idx="11"/>
          </p:nvPr>
        </p:nvSpPr>
        <p:spPr/>
        <p:txBody>
          <a:bodyPr/>
          <a:lstStyle/>
          <a:p>
            <a:r>
              <a:rPr lang="en-US" dirty="0"/>
              <a:t>Understanding Medicare</a:t>
            </a:r>
          </a:p>
        </p:txBody>
      </p:sp>
      <p:sp>
        <p:nvSpPr>
          <p:cNvPr id="8" name="Slide Number Placeholder 7"/>
          <p:cNvSpPr>
            <a:spLocks noGrp="1"/>
          </p:cNvSpPr>
          <p:nvPr>
            <p:ph type="sldNum" sz="quarter" idx="12"/>
          </p:nvPr>
        </p:nvSpPr>
        <p:spPr/>
        <p:txBody>
          <a:bodyPr/>
          <a:lstStyle/>
          <a:p>
            <a:fld id="{D60A6685-DBF6-4C41-A0CC-AA9EA7A85A20}" type="slidenum">
              <a:rPr lang="en-US" smtClean="0"/>
              <a:t>78</a:t>
            </a:fld>
            <a:endParaRPr lang="en-US" dirty="0"/>
          </a:p>
        </p:txBody>
      </p:sp>
    </p:spTree>
    <p:extLst>
      <p:ext uri="{BB962C8B-B14F-4D97-AF65-F5344CB8AC3E}">
        <p14:creationId xmlns:p14="http://schemas.microsoft.com/office/powerpoint/2010/main" val="17290256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Decision:</a:t>
            </a:r>
            <a:r>
              <a:rPr lang="en-US" dirty="0"/>
              <a:t> Do I Need a Medigap Policy?</a:t>
            </a:r>
          </a:p>
        </p:txBody>
      </p:sp>
      <p:pic>
        <p:nvPicPr>
          <p:cNvPr id="12" name="Picture 11" title="Medigap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259" y="2957564"/>
            <a:ext cx="750790" cy="646648"/>
          </a:xfrm>
          <a:prstGeom prst="rect">
            <a:avLst/>
          </a:prstGeom>
        </p:spPr>
      </p:pic>
      <p:sp>
        <p:nvSpPr>
          <p:cNvPr id="13" name="TextBox 12"/>
          <p:cNvSpPr txBox="1"/>
          <p:nvPr/>
        </p:nvSpPr>
        <p:spPr>
          <a:xfrm>
            <a:off x="16467" y="3588714"/>
            <a:ext cx="1162373" cy="508088"/>
          </a:xfrm>
          <a:prstGeom prst="rect">
            <a:avLst/>
          </a:prstGeom>
          <a:noFill/>
        </p:spPr>
        <p:txBody>
          <a:bodyPr wrap="square" rtlCol="0">
            <a:spAutoFit/>
          </a:bodyPr>
          <a:lstStyle/>
          <a:p>
            <a:pPr algn="ctr"/>
            <a:r>
              <a:rPr lang="en-US" sz="1351" b="1" dirty="0">
                <a:solidFill>
                  <a:schemeClr val="tx2"/>
                </a:solidFill>
              </a:rPr>
              <a:t>Medigap Policy</a:t>
            </a:r>
            <a:endParaRPr lang="en-US" sz="1351" dirty="0">
              <a:solidFill>
                <a:schemeClr val="tx2"/>
              </a:solidFill>
            </a:endParaRPr>
          </a:p>
        </p:txBody>
      </p:sp>
      <p:sp>
        <p:nvSpPr>
          <p:cNvPr id="3" name="Content Placeholder 2"/>
          <p:cNvSpPr>
            <a:spLocks noGrp="1"/>
          </p:cNvSpPr>
          <p:nvPr>
            <p:ph idx="1"/>
          </p:nvPr>
        </p:nvSpPr>
        <p:spPr>
          <a:xfrm>
            <a:off x="1004045" y="1171074"/>
            <a:ext cx="7511305" cy="5005889"/>
          </a:xfrm>
        </p:spPr>
        <p:txBody>
          <a:bodyPr/>
          <a:lstStyle/>
          <a:p>
            <a:pPr marL="0" indent="0">
              <a:buNone/>
            </a:pPr>
            <a:r>
              <a:rPr lang="en-US" b="1" dirty="0"/>
              <a:t>Consider</a:t>
            </a:r>
          </a:p>
          <a:p>
            <a:pPr indent="-293688"/>
            <a:r>
              <a:rPr lang="en-US" sz="2800" dirty="0"/>
              <a:t>It only works with Original Medicare</a:t>
            </a:r>
          </a:p>
          <a:p>
            <a:pPr indent="-293688"/>
            <a:r>
              <a:rPr lang="en-US" sz="2800" dirty="0"/>
              <a:t>Do you have other supplemental coverage? </a:t>
            </a:r>
          </a:p>
          <a:p>
            <a:pPr marL="630238" lvl="1" indent="-230188" defTabSz="914400"/>
            <a:r>
              <a:rPr lang="en-US" sz="2400" dirty="0"/>
              <a:t>Like from an employer</a:t>
            </a:r>
          </a:p>
          <a:p>
            <a:pPr marL="630238" lvl="1" indent="-230188" defTabSz="914400"/>
            <a:r>
              <a:rPr lang="en-US" sz="2400" dirty="0"/>
              <a:t>If so, you might not need Medigap</a:t>
            </a:r>
          </a:p>
          <a:p>
            <a:pPr indent="-293688"/>
            <a:r>
              <a:rPr lang="en-US" sz="2800" dirty="0"/>
              <a:t>Can you afford Medicare deductibles and copayments?</a:t>
            </a:r>
          </a:p>
          <a:p>
            <a:pPr indent="-293688"/>
            <a:r>
              <a:rPr lang="en-US" sz="2800" dirty="0"/>
              <a:t>What does the monthly Medigap premium cost?</a:t>
            </a:r>
          </a:p>
        </p:txBody>
      </p:sp>
      <p:sp>
        <p:nvSpPr>
          <p:cNvPr id="6" name="Date Placeholder 5"/>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79</a:t>
            </a:fld>
            <a:endParaRPr lang="en-US" dirty="0"/>
          </a:p>
        </p:txBody>
      </p:sp>
    </p:spTree>
    <p:extLst>
      <p:ext uri="{BB962C8B-B14F-4D97-AF65-F5344CB8AC3E}">
        <p14:creationId xmlns:p14="http://schemas.microsoft.com/office/powerpoint/2010/main" val="2228814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a:t>What CMS Does</a:t>
            </a:r>
          </a:p>
        </p:txBody>
      </p:sp>
      <p:sp>
        <p:nvSpPr>
          <p:cNvPr id="4" name="Content Placeholder 4"/>
          <p:cNvSpPr>
            <a:spLocks noGrp="1"/>
          </p:cNvSpPr>
          <p:nvPr>
            <p:ph idx="1"/>
          </p:nvPr>
        </p:nvSpPr>
        <p:spPr/>
        <p:txBody>
          <a:bodyPr>
            <a:noAutofit/>
          </a:bodyPr>
          <a:lstStyle/>
          <a:p>
            <a:pPr>
              <a:spcBef>
                <a:spcPts val="600"/>
              </a:spcBef>
            </a:pPr>
            <a:r>
              <a:rPr lang="en-US" sz="2000" dirty="0"/>
              <a:t>Oversees and administers </a:t>
            </a:r>
          </a:p>
          <a:p>
            <a:pPr lvl="1">
              <a:spcBef>
                <a:spcPts val="600"/>
              </a:spcBef>
            </a:pPr>
            <a:r>
              <a:rPr lang="en-US" sz="1600" dirty="0"/>
              <a:t>Medicare </a:t>
            </a:r>
          </a:p>
          <a:p>
            <a:pPr lvl="1">
              <a:spcBef>
                <a:spcPts val="600"/>
              </a:spcBef>
            </a:pPr>
            <a:r>
              <a:rPr lang="en-US" sz="1600" dirty="0"/>
              <a:t>Health Insurance Marketplace</a:t>
            </a:r>
          </a:p>
          <a:p>
            <a:pPr>
              <a:spcBef>
                <a:spcPts val="600"/>
              </a:spcBef>
            </a:pPr>
            <a:r>
              <a:rPr lang="en-US" sz="2000" dirty="0"/>
              <a:t>Works with states to administer</a:t>
            </a:r>
          </a:p>
          <a:p>
            <a:pPr lvl="1">
              <a:spcBef>
                <a:spcPts val="600"/>
              </a:spcBef>
            </a:pPr>
            <a:r>
              <a:rPr lang="en-US" sz="1600" dirty="0"/>
              <a:t>Medicaid</a:t>
            </a:r>
          </a:p>
          <a:p>
            <a:pPr lvl="1">
              <a:spcBef>
                <a:spcPts val="600"/>
              </a:spcBef>
            </a:pPr>
            <a:r>
              <a:rPr lang="en-US" sz="1600" dirty="0"/>
              <a:t>Children’s Health Insurance Program (CHIP)</a:t>
            </a:r>
          </a:p>
          <a:p>
            <a:pPr lvl="1">
              <a:spcBef>
                <a:spcPts val="600"/>
              </a:spcBef>
            </a:pPr>
            <a:r>
              <a:rPr lang="en-US" sz="1600" dirty="0"/>
              <a:t>State-Partnership Marketplaces</a:t>
            </a:r>
          </a:p>
          <a:p>
            <a:pPr>
              <a:spcBef>
                <a:spcPts val="600"/>
              </a:spcBef>
            </a:pPr>
            <a:r>
              <a:rPr lang="en-US" sz="2000" dirty="0"/>
              <a:t>Maintains and monitors quality standards to assure quality health care through accountability and public disclosure</a:t>
            </a:r>
          </a:p>
          <a:p>
            <a:pPr>
              <a:spcBef>
                <a:spcPts val="600"/>
              </a:spcBef>
            </a:pPr>
            <a:r>
              <a:rPr lang="en-US" sz="2000" dirty="0"/>
              <a:t>Fights fraud and abuse</a:t>
            </a:r>
          </a:p>
          <a:p>
            <a:pPr>
              <a:spcBef>
                <a:spcPts val="600"/>
              </a:spcBef>
            </a:pPr>
            <a:r>
              <a:rPr lang="en-US" sz="2000" dirty="0"/>
              <a:t>Explores quality-improvement and cost-saving advances by funding or leading studies, demonstrations, and pilots </a:t>
            </a:r>
          </a:p>
          <a:p>
            <a:pPr>
              <a:spcBef>
                <a:spcPts val="600"/>
              </a:spcBef>
            </a:pPr>
            <a:r>
              <a:rPr lang="en-US" sz="2000" dirty="0"/>
              <a:t>CMS and its contractors process over 1 billion Medicare claims annually</a:t>
            </a:r>
          </a:p>
        </p:txBody>
      </p:sp>
      <p:sp>
        <p:nvSpPr>
          <p:cNvPr id="2" name="Date Placeholder 1"/>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5" name="Slide Number Placeholder 1"/>
          <p:cNvSpPr>
            <a:spLocks noGrp="1"/>
          </p:cNvSpPr>
          <p:nvPr>
            <p:ph type="sldNum" sz="quarter" idx="12"/>
          </p:nvPr>
        </p:nvSpPr>
        <p:spPr/>
        <p:txBody>
          <a:bodyPr/>
          <a:lstStyle/>
          <a:p>
            <a:fld id="{E8555075-F7D8-774D-92CE-0FFE5404D32F}" type="slidenum">
              <a:rPr lang="en-US" smtClean="0"/>
              <a:pPr/>
              <a:t>8</a:t>
            </a:fld>
            <a:endParaRPr lang="en-US" dirty="0"/>
          </a:p>
        </p:txBody>
      </p:sp>
    </p:spTree>
    <p:extLst>
      <p:ext uri="{BB962C8B-B14F-4D97-AF65-F5344CB8AC3E}">
        <p14:creationId xmlns:p14="http://schemas.microsoft.com/office/powerpoint/2010/main" val="39316156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a:bodyPr>
          <a:lstStyle/>
          <a:p>
            <a:r>
              <a:rPr lang="en-US" dirty="0"/>
              <a:t>How To Buy a Medigap Policy</a:t>
            </a:r>
          </a:p>
        </p:txBody>
      </p:sp>
      <p:pic>
        <p:nvPicPr>
          <p:cNvPr id="11" name="Picture 10" title="Medigap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248" y="3107785"/>
            <a:ext cx="750790" cy="646648"/>
          </a:xfrm>
          <a:prstGeom prst="rect">
            <a:avLst/>
          </a:prstGeom>
        </p:spPr>
      </p:pic>
      <p:sp>
        <p:nvSpPr>
          <p:cNvPr id="13" name="TextBox 12"/>
          <p:cNvSpPr txBox="1"/>
          <p:nvPr/>
        </p:nvSpPr>
        <p:spPr>
          <a:xfrm>
            <a:off x="15506" y="3854059"/>
            <a:ext cx="1162373" cy="508088"/>
          </a:xfrm>
          <a:prstGeom prst="rect">
            <a:avLst/>
          </a:prstGeom>
          <a:noFill/>
        </p:spPr>
        <p:txBody>
          <a:bodyPr wrap="square" rtlCol="0">
            <a:spAutoFit/>
          </a:bodyPr>
          <a:lstStyle/>
          <a:p>
            <a:pPr algn="ctr"/>
            <a:r>
              <a:rPr lang="en-US" sz="1351" b="1" dirty="0">
                <a:solidFill>
                  <a:schemeClr val="tx2"/>
                </a:solidFill>
              </a:rPr>
              <a:t>Medigap Policy</a:t>
            </a:r>
            <a:endParaRPr lang="en-US" sz="1351" dirty="0">
              <a:solidFill>
                <a:schemeClr val="tx2"/>
              </a:solidFill>
            </a:endParaRPr>
          </a:p>
        </p:txBody>
      </p:sp>
      <p:sp>
        <p:nvSpPr>
          <p:cNvPr id="3" name="Content Placeholder 2"/>
          <p:cNvSpPr>
            <a:spLocks noGrp="1"/>
          </p:cNvSpPr>
          <p:nvPr>
            <p:ph idx="1"/>
          </p:nvPr>
        </p:nvSpPr>
        <p:spPr>
          <a:xfrm>
            <a:off x="1022789" y="1074818"/>
            <a:ext cx="8012928" cy="5783182"/>
          </a:xfrm>
        </p:spPr>
        <p:txBody>
          <a:bodyPr/>
          <a:lstStyle/>
          <a:p>
            <a:r>
              <a:rPr lang="en-US" sz="2400" dirty="0"/>
              <a:t>Decide which Medigap plan (A–N) has the benefits you need</a:t>
            </a:r>
          </a:p>
          <a:p>
            <a:pPr marL="571500" lvl="1" indent="-228600"/>
            <a:r>
              <a:rPr lang="en-US" sz="2000" dirty="0"/>
              <a:t>Compare plans by computer or phone</a:t>
            </a:r>
          </a:p>
          <a:p>
            <a:pPr marL="800100" lvl="2" indent="-228600" defTabSz="914400"/>
            <a:r>
              <a:rPr lang="en-US" sz="1600" dirty="0">
                <a:solidFill>
                  <a:prstClr val="black"/>
                </a:solidFill>
              </a:rPr>
              <a:t>Visit </a:t>
            </a:r>
            <a:r>
              <a:rPr lang="en-US" sz="1600" u="sng" dirty="0">
                <a:solidFill>
                  <a:prstClr val="black"/>
                </a:solidFill>
                <a:hlinkClick r:id="rId4"/>
              </a:rPr>
              <a:t>Medicare.gov/find-a-plan</a:t>
            </a:r>
            <a:r>
              <a:rPr lang="en-US" sz="1600" dirty="0">
                <a:solidFill>
                  <a:prstClr val="black"/>
                </a:solidFill>
              </a:rPr>
              <a:t> and use the Medigap comparison tool</a:t>
            </a:r>
          </a:p>
          <a:p>
            <a:pPr marL="800100" lvl="2" indent="-228600" defTabSz="914400"/>
            <a:r>
              <a:rPr lang="en-US" sz="1600" dirty="0">
                <a:solidFill>
                  <a:prstClr val="black"/>
                </a:solidFill>
              </a:rPr>
              <a:t>Call 1-800-MEDICARE (1-800-633-4227); TTY: 1-877-486-2048</a:t>
            </a:r>
            <a:endParaRPr lang="en-US" sz="1600" dirty="0"/>
          </a:p>
          <a:p>
            <a:r>
              <a:rPr lang="en-US" sz="2400" dirty="0"/>
              <a:t>Find out which insurance companies sell Medigap policies in your state </a:t>
            </a:r>
          </a:p>
          <a:p>
            <a:pPr marL="571500" lvl="1" indent="-228600"/>
            <a:r>
              <a:rPr lang="en-US" sz="2000" dirty="0"/>
              <a:t>Contact your State Health Insurance Assistance Program (SHIP) at </a:t>
            </a:r>
            <a:r>
              <a:rPr lang="en-US" sz="2000" u="sng" dirty="0">
                <a:solidFill>
                  <a:prstClr val="black"/>
                </a:solidFill>
                <a:hlinkClick r:id="rId5"/>
              </a:rPr>
              <a:t>shiptacenter.org</a:t>
            </a:r>
            <a:r>
              <a:rPr lang="en-US" sz="2000" u="sng" dirty="0">
                <a:solidFill>
                  <a:prstClr val="black"/>
                </a:solidFill>
              </a:rPr>
              <a:t>,</a:t>
            </a:r>
            <a:r>
              <a:rPr lang="en-US" sz="2000" dirty="0"/>
              <a:t> your State Insurance Department, or visit </a:t>
            </a:r>
            <a:r>
              <a:rPr lang="en-US" sz="2000" u="sng" dirty="0">
                <a:hlinkClick r:id="rId4"/>
              </a:rPr>
              <a:t>Medicare.gov/find-a-plan</a:t>
            </a:r>
            <a:r>
              <a:rPr lang="en-US" sz="2000" dirty="0"/>
              <a:t> </a:t>
            </a:r>
          </a:p>
          <a:p>
            <a:pPr marL="571500" lvl="1" indent="-228600"/>
            <a:r>
              <a:rPr lang="en-US" sz="2000" dirty="0"/>
              <a:t>Check if your state extends protections for those with a disability</a:t>
            </a:r>
          </a:p>
          <a:p>
            <a:r>
              <a:rPr lang="en-US" sz="2400" dirty="0"/>
              <a:t>Call the insurance companies and shop around for the best plan at a price you can afford </a:t>
            </a:r>
          </a:p>
          <a:p>
            <a:r>
              <a:rPr lang="en-US" sz="2400" dirty="0"/>
              <a:t>Once you choose the insurance company and the Medigap plan, apply for the policy </a:t>
            </a:r>
            <a:endParaRPr lang="en-US" sz="2000" dirty="0"/>
          </a:p>
        </p:txBody>
      </p:sp>
      <p:sp>
        <p:nvSpPr>
          <p:cNvPr id="5" name="Date Placeholder 4"/>
          <p:cNvSpPr>
            <a:spLocks noGrp="1"/>
          </p:cNvSpPr>
          <p:nvPr>
            <p:ph type="dt" sz="half" idx="10"/>
          </p:nvPr>
        </p:nvSpPr>
        <p:spPr/>
        <p:txBody>
          <a:bodyPr/>
          <a:lstStyle/>
          <a:p>
            <a:r>
              <a:rPr lang="en-US" dirty="0"/>
              <a:t>June 2019</a:t>
            </a:r>
          </a:p>
        </p:txBody>
      </p:sp>
      <p:sp>
        <p:nvSpPr>
          <p:cNvPr id="8" name="Footer Placeholder 7"/>
          <p:cNvSpPr>
            <a:spLocks noGrp="1"/>
          </p:cNvSpPr>
          <p:nvPr>
            <p:ph type="ftr" sz="quarter" idx="11"/>
          </p:nvPr>
        </p:nvSpPr>
        <p:spPr/>
        <p:txBody>
          <a:bodyPr/>
          <a:lstStyle/>
          <a:p>
            <a:r>
              <a:rPr lang="en-US" dirty="0"/>
              <a:t>Understanding Medicare</a:t>
            </a:r>
          </a:p>
        </p:txBody>
      </p:sp>
      <p:sp>
        <p:nvSpPr>
          <p:cNvPr id="9" name="Slide Number Placeholder 8"/>
          <p:cNvSpPr>
            <a:spLocks noGrp="1"/>
          </p:cNvSpPr>
          <p:nvPr>
            <p:ph type="sldNum" sz="quarter" idx="12"/>
          </p:nvPr>
        </p:nvSpPr>
        <p:spPr/>
        <p:txBody>
          <a:bodyPr/>
          <a:lstStyle/>
          <a:p>
            <a:fld id="{D60A6685-DBF6-4C41-A0CC-AA9EA7A85A20}" type="slidenum">
              <a:rPr lang="en-US" smtClean="0"/>
              <a:t>80</a:t>
            </a:fld>
            <a:endParaRPr lang="en-US" dirty="0"/>
          </a:p>
        </p:txBody>
      </p:sp>
    </p:spTree>
    <p:extLst>
      <p:ext uri="{BB962C8B-B14F-4D97-AF65-F5344CB8AC3E}">
        <p14:creationId xmlns:p14="http://schemas.microsoft.com/office/powerpoint/2010/main" val="20082579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2020 Medigap Changes</a:t>
            </a:r>
          </a:p>
        </p:txBody>
      </p:sp>
      <p:pic>
        <p:nvPicPr>
          <p:cNvPr id="7" name="Picture 6" title="Medigap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4742" y="3003527"/>
            <a:ext cx="750790" cy="646648"/>
          </a:xfrm>
          <a:prstGeom prst="rect">
            <a:avLst/>
          </a:prstGeom>
        </p:spPr>
      </p:pic>
      <p:sp>
        <p:nvSpPr>
          <p:cNvPr id="8" name="TextBox 7"/>
          <p:cNvSpPr txBox="1"/>
          <p:nvPr/>
        </p:nvSpPr>
        <p:spPr>
          <a:xfrm>
            <a:off x="0" y="3749801"/>
            <a:ext cx="1162373" cy="508088"/>
          </a:xfrm>
          <a:prstGeom prst="rect">
            <a:avLst/>
          </a:prstGeom>
          <a:noFill/>
        </p:spPr>
        <p:txBody>
          <a:bodyPr wrap="square" rtlCol="0">
            <a:spAutoFit/>
          </a:bodyPr>
          <a:lstStyle/>
          <a:p>
            <a:pPr algn="ctr"/>
            <a:r>
              <a:rPr lang="en-US" sz="1351" b="1" dirty="0">
                <a:solidFill>
                  <a:schemeClr val="tx2"/>
                </a:solidFill>
              </a:rPr>
              <a:t>Medigap Policy</a:t>
            </a:r>
            <a:endParaRPr lang="en-US" sz="1351" dirty="0">
              <a:solidFill>
                <a:schemeClr val="tx2"/>
              </a:solidFill>
            </a:endParaRPr>
          </a:p>
        </p:txBody>
      </p:sp>
      <p:sp>
        <p:nvSpPr>
          <p:cNvPr id="3" name="Content Placeholder 2"/>
          <p:cNvSpPr>
            <a:spLocks noGrp="1"/>
          </p:cNvSpPr>
          <p:nvPr>
            <p:ph idx="1"/>
          </p:nvPr>
        </p:nvSpPr>
        <p:spPr>
          <a:xfrm>
            <a:off x="858994" y="1078502"/>
            <a:ext cx="7762492" cy="5417302"/>
          </a:xfrm>
        </p:spPr>
        <p:txBody>
          <a:bodyPr>
            <a:normAutofit fontScale="85000" lnSpcReduction="10000"/>
          </a:bodyPr>
          <a:lstStyle/>
          <a:p>
            <a:pPr marL="52388" indent="0" defTabSz="857250">
              <a:lnSpc>
                <a:spcPct val="110000"/>
              </a:lnSpc>
              <a:buNone/>
            </a:pPr>
            <a:r>
              <a:rPr lang="en-US" sz="3000" dirty="0"/>
              <a:t>On or after January 1, 2020, no standardized Medigap policy may provide c</a:t>
            </a:r>
            <a:r>
              <a:rPr lang="en-US" sz="2900" dirty="0"/>
              <a:t>overage of the Part B deductible</a:t>
            </a:r>
          </a:p>
          <a:p>
            <a:pPr marL="400050" indent="-284163" defTabSz="857250">
              <a:lnSpc>
                <a:spcPct val="110000"/>
              </a:lnSpc>
            </a:pPr>
            <a:r>
              <a:rPr lang="en-US" sz="3000" dirty="0"/>
              <a:t>Insurance companies can’t sell standardized Plans C or F to people newly eligible for Medicare </a:t>
            </a:r>
          </a:p>
          <a:p>
            <a:pPr marL="630238" lvl="1" indent="-230188" defTabSz="857250">
              <a:lnSpc>
                <a:spcPct val="110000"/>
              </a:lnSpc>
            </a:pPr>
            <a:r>
              <a:rPr lang="en-US" sz="2200" dirty="0"/>
              <a:t>Turning 65 as of January 1, 2020, or later</a:t>
            </a:r>
            <a:endParaRPr lang="en-US" sz="2200" dirty="0">
              <a:solidFill>
                <a:srgbClr val="FF0000"/>
              </a:solidFill>
            </a:endParaRPr>
          </a:p>
          <a:p>
            <a:pPr marL="630238" lvl="1" indent="-230188" defTabSz="857250">
              <a:lnSpc>
                <a:spcPct val="110000"/>
              </a:lnSpc>
            </a:pPr>
            <a:r>
              <a:rPr lang="en-US" sz="2200" dirty="0"/>
              <a:t>Getting premium-free Part A as of January 1, 2020, or later</a:t>
            </a:r>
          </a:p>
          <a:p>
            <a:pPr marL="400050" indent="-284163" defTabSz="857250">
              <a:lnSpc>
                <a:spcPct val="110000"/>
              </a:lnSpc>
            </a:pPr>
            <a:r>
              <a:rPr lang="en-US" sz="2800" dirty="0"/>
              <a:t>A person who isn’t “newly eligible for Medicare” on                January 1, 2020, or later can apply to buy Plan C or F, but this doesn’t qualify as a guaranteed issue right to buy it</a:t>
            </a:r>
          </a:p>
          <a:p>
            <a:pPr marL="400050" indent="-284163" defTabSz="857250">
              <a:lnSpc>
                <a:spcPct val="110000"/>
              </a:lnSpc>
            </a:pPr>
            <a:r>
              <a:rPr lang="en-US" sz="3000" dirty="0"/>
              <a:t>Insurance companies may sell Plans C or F to those getting Medicare retroactively with Part A start date before January 1, 2020</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81</a:t>
            </a:fld>
            <a:endParaRPr lang="en-US" dirty="0"/>
          </a:p>
        </p:txBody>
      </p:sp>
    </p:spTree>
    <p:extLst>
      <p:ext uri="{BB962C8B-B14F-4D97-AF65-F5344CB8AC3E}">
        <p14:creationId xmlns:p14="http://schemas.microsoft.com/office/powerpoint/2010/main" val="253904908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Check Your Knowledge—Question 4</a:t>
            </a:r>
          </a:p>
        </p:txBody>
      </p:sp>
      <p:sp>
        <p:nvSpPr>
          <p:cNvPr id="9" name="Content Placeholder 2" descr="Medigap policies may help pay for Part D prescription drug plan copayments." title="Text"/>
          <p:cNvSpPr>
            <a:spLocks noGrp="1"/>
          </p:cNvSpPr>
          <p:nvPr>
            <p:ph idx="1"/>
          </p:nvPr>
        </p:nvSpPr>
        <p:spPr>
          <a:xfrm>
            <a:off x="578643" y="1519499"/>
            <a:ext cx="7886700" cy="1374677"/>
          </a:xfrm>
        </p:spPr>
        <p:txBody>
          <a:bodyPr/>
          <a:lstStyle/>
          <a:p>
            <a:pPr marL="0" indent="0">
              <a:buNone/>
            </a:pPr>
            <a:r>
              <a:rPr lang="en-US" dirty="0"/>
              <a:t>Medigap policies may help pay for Medicare Prescription Drug Plan (PDP) copayments.		</a:t>
            </a:r>
          </a:p>
        </p:txBody>
      </p:sp>
      <p:sp>
        <p:nvSpPr>
          <p:cNvPr id="10" name="Content Placeholder 3" descr="a. True&#10;b. False" title="Text"/>
          <p:cNvSpPr txBox="1">
            <a:spLocks/>
          </p:cNvSpPr>
          <p:nvPr/>
        </p:nvSpPr>
        <p:spPr>
          <a:xfrm>
            <a:off x="685800" y="3041132"/>
            <a:ext cx="3886200" cy="1796163"/>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14350" indent="-514350">
              <a:buFont typeface="+mj-lt"/>
              <a:buAutoNum type="alphaLcPeriod"/>
            </a:pPr>
            <a:r>
              <a:rPr lang="en-US" dirty="0"/>
              <a:t>True</a:t>
            </a:r>
          </a:p>
          <a:p>
            <a:pPr marL="514350" indent="-514350">
              <a:buFont typeface="+mj-lt"/>
              <a:buAutoNum type="alphaLcPeriod"/>
            </a:pPr>
            <a:r>
              <a:rPr lang="en-US" dirty="0"/>
              <a:t>False</a:t>
            </a:r>
          </a:p>
        </p:txBody>
      </p:sp>
      <p:sp>
        <p:nvSpPr>
          <p:cNvPr id="7" name="Rounded Rectangle 6" descr="Red box answer selection" title="Circle"/>
          <p:cNvSpPr/>
          <p:nvPr/>
        </p:nvSpPr>
        <p:spPr>
          <a:xfrm>
            <a:off x="578643" y="3622122"/>
            <a:ext cx="2450307" cy="578644"/>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82</a:t>
            </a:fld>
            <a:endParaRPr lang="en-US" dirty="0"/>
          </a:p>
        </p:txBody>
      </p:sp>
    </p:spTree>
    <p:extLst>
      <p:ext uri="{BB962C8B-B14F-4D97-AF65-F5344CB8AC3E}">
        <p14:creationId xmlns:p14="http://schemas.microsoft.com/office/powerpoint/2010/main" val="144531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0" y="0"/>
            <a:ext cx="8994098" cy="1027113"/>
          </a:xfrm>
        </p:spPr>
        <p:txBody>
          <a:bodyPr>
            <a:normAutofit fontScale="90000"/>
          </a:bodyPr>
          <a:lstStyle/>
          <a:p>
            <a:r>
              <a:rPr lang="en-US" dirty="0"/>
              <a:t>Lesson 5—Medicare Prescription </a:t>
            </a:r>
            <a:br>
              <a:rPr lang="en-US" dirty="0"/>
            </a:br>
            <a:r>
              <a:rPr lang="en-US" dirty="0"/>
              <a:t>Drug Coverage (Part D)</a:t>
            </a:r>
          </a:p>
        </p:txBody>
      </p:sp>
      <p:sp>
        <p:nvSpPr>
          <p:cNvPr id="29" name="Content Placeholder 1"/>
          <p:cNvSpPr>
            <a:spLocks noGrp="1"/>
          </p:cNvSpPr>
          <p:nvPr>
            <p:ph idx="4294967295"/>
          </p:nvPr>
        </p:nvSpPr>
        <p:spPr>
          <a:xfrm>
            <a:off x="3606800" y="1119188"/>
            <a:ext cx="5537200" cy="5376862"/>
          </a:xfrm>
        </p:spPr>
        <p:txBody>
          <a:bodyPr>
            <a:normAutofit fontScale="92500" lnSpcReduction="20000"/>
          </a:bodyPr>
          <a:lstStyle/>
          <a:p>
            <a:pPr marL="342900" indent="-342900">
              <a:lnSpc>
                <a:spcPct val="110000"/>
              </a:lnSpc>
            </a:pPr>
            <a:r>
              <a:rPr lang="en-US" dirty="0"/>
              <a:t>An optional benefit available to all people with Medicare </a:t>
            </a:r>
          </a:p>
          <a:p>
            <a:pPr marL="342900" indent="-342900">
              <a:lnSpc>
                <a:spcPct val="110000"/>
              </a:lnSpc>
            </a:pPr>
            <a:r>
              <a:rPr lang="en-US" dirty="0"/>
              <a:t>Run by private companies that contract with Medicare</a:t>
            </a:r>
          </a:p>
          <a:p>
            <a:pPr marL="342900" indent="-342900">
              <a:lnSpc>
                <a:spcPct val="110000"/>
              </a:lnSpc>
            </a:pPr>
            <a:r>
              <a:rPr lang="en-US" dirty="0"/>
              <a:t>Provided through</a:t>
            </a:r>
          </a:p>
          <a:p>
            <a:pPr marL="685800" lvl="1" indent="-342900">
              <a:lnSpc>
                <a:spcPct val="110000"/>
              </a:lnSpc>
            </a:pPr>
            <a:r>
              <a:rPr lang="en-US" dirty="0"/>
              <a:t>Medicare Prescription Drug Plans (PDPs) (work with Original Medicare)</a:t>
            </a:r>
          </a:p>
          <a:p>
            <a:pPr marL="685800" lvl="1" indent="-342900">
              <a:lnSpc>
                <a:spcPct val="110000"/>
              </a:lnSpc>
            </a:pPr>
            <a:r>
              <a:rPr lang="en-US" dirty="0"/>
              <a:t>Medicare Advantage Prescription Drug Plans (MA-PDs)</a:t>
            </a:r>
          </a:p>
          <a:p>
            <a:pPr marL="685800" lvl="1" indent="-342900">
              <a:lnSpc>
                <a:spcPct val="110000"/>
              </a:lnSpc>
            </a:pPr>
            <a:r>
              <a:rPr lang="en-US" dirty="0"/>
              <a:t>Some other Medicare health plans</a:t>
            </a:r>
          </a:p>
          <a:p>
            <a:pPr marL="1022350" lvl="2" indent="-336550">
              <a:lnSpc>
                <a:spcPct val="110000"/>
              </a:lnSpc>
            </a:pPr>
            <a:r>
              <a:rPr lang="en-US" sz="2400" dirty="0"/>
              <a:t>Like Cost Plans</a:t>
            </a:r>
          </a:p>
        </p:txBody>
      </p:sp>
      <p:pic>
        <p:nvPicPr>
          <p:cNvPr id="31" name="Picture 30"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7908" y="1119673"/>
            <a:ext cx="591028" cy="425094"/>
          </a:xfrm>
          <a:prstGeom prst="rect">
            <a:avLst/>
          </a:prstGeom>
        </p:spPr>
      </p:pic>
      <p:sp>
        <p:nvSpPr>
          <p:cNvPr id="12" name="TextBox 11" title="Part D Icon"/>
          <p:cNvSpPr txBox="1"/>
          <p:nvPr/>
        </p:nvSpPr>
        <p:spPr>
          <a:xfrm>
            <a:off x="1010270" y="1634281"/>
            <a:ext cx="1466303" cy="1077218"/>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sp>
        <p:nvSpPr>
          <p:cNvPr id="33" name="TextBox 32"/>
          <p:cNvSpPr txBox="1"/>
          <p:nvPr/>
        </p:nvSpPr>
        <p:spPr>
          <a:xfrm>
            <a:off x="1144060" y="3008381"/>
            <a:ext cx="2274079" cy="2677656"/>
          </a:xfrm>
          <a:prstGeom prst="rect">
            <a:avLst/>
          </a:prstGeom>
          <a:noFill/>
        </p:spPr>
        <p:txBody>
          <a:bodyPr wrap="square" rtlCol="0">
            <a:spAutoFit/>
          </a:bodyPr>
          <a:lstStyle/>
          <a:p>
            <a:r>
              <a:rPr lang="en-US" sz="2400" b="1" dirty="0">
                <a:solidFill>
                  <a:srgbClr val="0070C0"/>
                </a:solidFill>
              </a:rPr>
              <a:t>Can add to Original Medicare</a:t>
            </a:r>
          </a:p>
          <a:p>
            <a:endParaRPr lang="en-US" sz="2400" b="1" dirty="0">
              <a:solidFill>
                <a:srgbClr val="0070C0"/>
              </a:solidFill>
            </a:endParaRPr>
          </a:p>
          <a:p>
            <a:r>
              <a:rPr lang="en-US" sz="2400" b="1" dirty="0">
                <a:solidFill>
                  <a:srgbClr val="0070C0"/>
                </a:solidFill>
              </a:rPr>
              <a:t>Usually included in Medicare Advantage (MA) </a:t>
            </a:r>
          </a:p>
        </p:txBody>
      </p:sp>
      <p:pic>
        <p:nvPicPr>
          <p:cNvPr id="4" name="Picture 3" title="empty square"/>
          <p:cNvPicPr>
            <a:picLocks noChangeAspect="1"/>
          </p:cNvPicPr>
          <p:nvPr/>
        </p:nvPicPr>
        <p:blipFill rotWithShape="1">
          <a:blip r:embed="rId4"/>
          <a:srcRect t="1" r="14875" b="8706"/>
          <a:stretch/>
        </p:blipFill>
        <p:spPr>
          <a:xfrm>
            <a:off x="628650" y="3077483"/>
            <a:ext cx="489215" cy="524665"/>
          </a:xfrm>
          <a:prstGeom prst="rect">
            <a:avLst/>
          </a:prstGeom>
        </p:spPr>
      </p:pic>
      <p:pic>
        <p:nvPicPr>
          <p:cNvPr id="2" name="Picture 1" title="check mark"/>
          <p:cNvPicPr>
            <a:picLocks noChangeAspect="1"/>
          </p:cNvPicPr>
          <p:nvPr/>
        </p:nvPicPr>
        <p:blipFill rotWithShape="1">
          <a:blip r:embed="rId5"/>
          <a:srcRect t="3219" r="14846"/>
          <a:stretch/>
        </p:blipFill>
        <p:spPr>
          <a:xfrm>
            <a:off x="660263" y="4411938"/>
            <a:ext cx="483797" cy="635431"/>
          </a:xfrm>
          <a:prstGeom prst="rect">
            <a:avLst/>
          </a:prstGeom>
        </p:spPr>
      </p:pic>
      <p:sp>
        <p:nvSpPr>
          <p:cNvPr id="3" name="Date Placeholder 2"/>
          <p:cNvSpPr>
            <a:spLocks noGrp="1"/>
          </p:cNvSpPr>
          <p:nvPr>
            <p:ph type="dt" sz="half" idx="2"/>
          </p:nvPr>
        </p:nvSpPr>
        <p:spPr>
          <a:prstGeom prst="rect">
            <a:avLst/>
          </a:prstGeom>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t>83</a:t>
            </a:fld>
            <a:endParaRPr lang="en-US" dirty="0"/>
          </a:p>
        </p:txBody>
      </p:sp>
    </p:spTree>
    <p:extLst>
      <p:ext uri="{BB962C8B-B14F-4D97-AF65-F5344CB8AC3E}">
        <p14:creationId xmlns:p14="http://schemas.microsoft.com/office/powerpoint/2010/main" val="36111792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dirty="0"/>
              <a:t>Medicare Drug Plan Costs—</a:t>
            </a:r>
            <a:br>
              <a:rPr lang="en-US" dirty="0"/>
            </a:br>
            <a:r>
              <a:rPr lang="en-US" dirty="0"/>
              <a:t>What You Pay in 2019</a:t>
            </a:r>
          </a:p>
        </p:txBody>
      </p:sp>
      <p:grpSp>
        <p:nvGrpSpPr>
          <p:cNvPr id="11" name="Group 10" title="art"/>
          <p:cNvGrpSpPr/>
          <p:nvPr/>
        </p:nvGrpSpPr>
        <p:grpSpPr>
          <a:xfrm>
            <a:off x="184097" y="2633330"/>
            <a:ext cx="1466303" cy="1723626"/>
            <a:chOff x="7108787" y="2022298"/>
            <a:chExt cx="1909569" cy="1749774"/>
          </a:xfrm>
        </p:grpSpPr>
        <p:pic>
          <p:nvPicPr>
            <p:cNvPr id="12" name="Picture 11"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3" name="TextBox 12"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14" name="Rectangle 3"/>
          <p:cNvSpPr>
            <a:spLocks noGrp="1" noChangeArrowheads="1"/>
          </p:cNvSpPr>
          <p:nvPr>
            <p:ph idx="1"/>
          </p:nvPr>
        </p:nvSpPr>
        <p:spPr>
          <a:xfrm>
            <a:off x="1650400" y="1122947"/>
            <a:ext cx="7172758" cy="5054016"/>
          </a:xfrm>
        </p:spPr>
        <p:txBody>
          <a:bodyPr/>
          <a:lstStyle/>
          <a:p>
            <a:pPr marL="228600" indent="-228600"/>
            <a:r>
              <a:rPr lang="en-US" dirty="0"/>
              <a:t>Costs vary by plan</a:t>
            </a:r>
          </a:p>
          <a:p>
            <a:pPr marL="228600" indent="-228600"/>
            <a:r>
              <a:rPr lang="en-US" dirty="0"/>
              <a:t>In 2019, most people will pay</a:t>
            </a:r>
          </a:p>
          <a:p>
            <a:pPr marL="457200" lvl="1" indent="-228600"/>
            <a:r>
              <a:rPr lang="en-US" dirty="0"/>
              <a:t>A monthly premium (varies by plan and income)</a:t>
            </a:r>
          </a:p>
          <a:p>
            <a:pPr marL="457200" lvl="1" indent="-228600"/>
            <a:r>
              <a:rPr lang="en-US" dirty="0"/>
              <a:t>A yearly deductible (if applicable)</a:t>
            </a:r>
          </a:p>
          <a:p>
            <a:pPr marL="457200" lvl="1" indent="-228600"/>
            <a:r>
              <a:rPr lang="en-US" dirty="0"/>
              <a:t>Copayments or coinsurance</a:t>
            </a:r>
          </a:p>
          <a:p>
            <a:pPr marL="457200" lvl="1" indent="-228600"/>
            <a:r>
              <a:rPr lang="en-US" dirty="0"/>
              <a:t>Percentage of cost while in the coverage gap, beginning at $3,820</a:t>
            </a:r>
          </a:p>
          <a:p>
            <a:pPr marL="457200" lvl="1" indent="-228600"/>
            <a:r>
              <a:rPr lang="en-US" dirty="0"/>
              <a:t>Very little after spending $5,100 out-of-pocket—automatically get catastrophic coverage</a:t>
            </a:r>
          </a:p>
          <a:p>
            <a:endParaRPr lang="en-US" dirty="0"/>
          </a:p>
          <a:p>
            <a:endParaRPr lang="en-US" dirty="0"/>
          </a:p>
          <a:p>
            <a:endParaRPr lang="en-US" dirty="0"/>
          </a:p>
          <a:p>
            <a:endParaRPr lang="en-US" dirty="0"/>
          </a:p>
          <a:p>
            <a:pPr lvl="1"/>
            <a:endParaRPr lang="en-US" dirty="0"/>
          </a:p>
        </p:txBody>
      </p:sp>
      <p:sp>
        <p:nvSpPr>
          <p:cNvPr id="7" name="Date Placeholder 6"/>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84</a:t>
            </a:fld>
            <a:endParaRPr lang="en-US" dirty="0"/>
          </a:p>
        </p:txBody>
      </p:sp>
    </p:spTree>
    <p:extLst>
      <p:ext uri="{BB962C8B-B14F-4D97-AF65-F5344CB8AC3E}">
        <p14:creationId xmlns:p14="http://schemas.microsoft.com/office/powerpoint/2010/main" val="38622602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388" y="1"/>
            <a:ext cx="8960198" cy="1026694"/>
          </a:xfrm>
        </p:spPr>
        <p:txBody>
          <a:bodyPr>
            <a:normAutofit/>
          </a:bodyPr>
          <a:lstStyle/>
          <a:p>
            <a:r>
              <a:rPr lang="en-US" dirty="0"/>
              <a:t>Monthly Part D Premium—Income Related Monthly Adjustment Amount (IRMAA) for 2019</a:t>
            </a:r>
          </a:p>
        </p:txBody>
      </p:sp>
      <p:pic>
        <p:nvPicPr>
          <p:cNvPr id="3" name="Picture 2" title="Part D IRMAA Chart"/>
          <p:cNvPicPr>
            <a:picLocks noChangeAspect="1"/>
          </p:cNvPicPr>
          <p:nvPr/>
        </p:nvPicPr>
        <p:blipFill>
          <a:blip r:embed="rId3"/>
          <a:stretch>
            <a:fillRect/>
          </a:stretch>
        </p:blipFill>
        <p:spPr>
          <a:xfrm>
            <a:off x="0" y="1150386"/>
            <a:ext cx="9144000" cy="5281127"/>
          </a:xfrm>
          <a:prstGeom prst="rect">
            <a:avLst/>
          </a:prstGeom>
        </p:spPr>
      </p:pic>
      <p:sp>
        <p:nvSpPr>
          <p:cNvPr id="4" name="Rectangle 3" title="Rectangle"/>
          <p:cNvSpPr/>
          <p:nvPr/>
        </p:nvSpPr>
        <p:spPr>
          <a:xfrm>
            <a:off x="108388" y="5181600"/>
            <a:ext cx="8791772" cy="838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Date Placeholder 6"/>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3B75908-2BC4-4CCC-BE4B-63652A0FD379}" type="slidenum">
              <a:rPr lang="en-US" smtClean="0"/>
              <a:t>85</a:t>
            </a:fld>
            <a:endParaRPr lang="en-US" dirty="0"/>
          </a:p>
        </p:txBody>
      </p:sp>
    </p:spTree>
    <p:extLst>
      <p:ext uri="{BB962C8B-B14F-4D97-AF65-F5344CB8AC3E}">
        <p14:creationId xmlns:p14="http://schemas.microsoft.com/office/powerpoint/2010/main" val="42653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Medicare Part D Works </a:t>
            </a:r>
          </a:p>
        </p:txBody>
      </p:sp>
      <p:grpSp>
        <p:nvGrpSpPr>
          <p:cNvPr id="7" name="Group 6" title="art"/>
          <p:cNvGrpSpPr>
            <a:grpSpLocks noChangeAspect="1"/>
          </p:cNvGrpSpPr>
          <p:nvPr/>
        </p:nvGrpSpPr>
        <p:grpSpPr>
          <a:xfrm>
            <a:off x="452133" y="2036172"/>
            <a:ext cx="1711354" cy="2011680"/>
            <a:chOff x="7108787" y="2022298"/>
            <a:chExt cx="1909569" cy="1749774"/>
          </a:xfrm>
        </p:grpSpPr>
        <p:pic>
          <p:nvPicPr>
            <p:cNvPr id="8" name="Picture 7"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9" name="TextBox 8"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3" name="Content Placeholder 2"/>
          <p:cNvSpPr>
            <a:spLocks noGrp="1"/>
          </p:cNvSpPr>
          <p:nvPr>
            <p:ph idx="1"/>
          </p:nvPr>
        </p:nvSpPr>
        <p:spPr>
          <a:xfrm>
            <a:off x="2163487" y="1100734"/>
            <a:ext cx="6570610" cy="5550402"/>
          </a:xfrm>
        </p:spPr>
        <p:txBody>
          <a:bodyPr>
            <a:normAutofit/>
          </a:bodyPr>
          <a:lstStyle/>
          <a:p>
            <a:r>
              <a:rPr lang="en-US" sz="2800" dirty="0"/>
              <a:t>It’s optional </a:t>
            </a:r>
          </a:p>
          <a:p>
            <a:pPr marL="576263" lvl="1" indent="-231775"/>
            <a:r>
              <a:rPr lang="en-US" sz="2400" dirty="0"/>
              <a:t>You can choose a plan and join</a:t>
            </a:r>
          </a:p>
          <a:p>
            <a:pPr marL="576263" lvl="1" indent="-231775"/>
            <a:r>
              <a:rPr lang="en-US" sz="2400" dirty="0"/>
              <a:t>May pay a lifetime penalty if you join late</a:t>
            </a:r>
          </a:p>
          <a:p>
            <a:r>
              <a:rPr lang="en-US" sz="2800" dirty="0"/>
              <a:t>Plans have formularies </a:t>
            </a:r>
          </a:p>
          <a:p>
            <a:pPr marL="576263" lvl="1" indent="-231775"/>
            <a:r>
              <a:rPr lang="en-US" sz="2400" dirty="0"/>
              <a:t>Lists of covered drugs</a:t>
            </a:r>
          </a:p>
          <a:p>
            <a:pPr marL="576263" lvl="1" indent="-231775"/>
            <a:r>
              <a:rPr lang="en-US" sz="2400" dirty="0"/>
              <a:t>Must include range of drugs in each category</a:t>
            </a:r>
          </a:p>
          <a:p>
            <a:pPr marL="576263" lvl="1" indent="-231775"/>
            <a:r>
              <a:rPr lang="en-US" sz="2400" dirty="0"/>
              <a:t>Are subject to change—you’ll be notified</a:t>
            </a:r>
          </a:p>
          <a:p>
            <a:r>
              <a:rPr lang="en-US" sz="2800" dirty="0"/>
              <a:t>Your out-of-pocket cost may be lower if you use a preferred pharmacy</a:t>
            </a:r>
          </a:p>
          <a:p>
            <a:r>
              <a:rPr lang="en-US" sz="2800" dirty="0"/>
              <a:t>If you have limited income and resources, there’s Extra Help to pay Part D costs</a:t>
            </a:r>
          </a:p>
        </p:txBody>
      </p:sp>
      <p:sp>
        <p:nvSpPr>
          <p:cNvPr id="4" name="Date Placeholder 3"/>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6" name="Slide Number Placeholder 5"/>
          <p:cNvSpPr>
            <a:spLocks noGrp="1"/>
          </p:cNvSpPr>
          <p:nvPr>
            <p:ph type="sldNum" sz="quarter" idx="12"/>
          </p:nvPr>
        </p:nvSpPr>
        <p:spPr/>
        <p:txBody>
          <a:bodyPr/>
          <a:lstStyle/>
          <a:p>
            <a:fld id="{D60A6685-DBF6-4C41-A0CC-AA9EA7A85A20}" type="slidenum">
              <a:rPr lang="en-US" smtClean="0"/>
              <a:t>86</a:t>
            </a:fld>
            <a:endParaRPr lang="en-US" dirty="0"/>
          </a:p>
        </p:txBody>
      </p:sp>
    </p:spTree>
    <p:extLst>
      <p:ext uri="{BB962C8B-B14F-4D97-AF65-F5344CB8AC3E}">
        <p14:creationId xmlns:p14="http://schemas.microsoft.com/office/powerpoint/2010/main" val="36710791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normAutofit/>
          </a:bodyPr>
          <a:lstStyle/>
          <a:p>
            <a:r>
              <a:rPr lang="en-US" dirty="0"/>
              <a:t>Who Can Join Part D?</a:t>
            </a:r>
          </a:p>
        </p:txBody>
      </p:sp>
      <p:grpSp>
        <p:nvGrpSpPr>
          <p:cNvPr id="7" name="Group 6" title="art"/>
          <p:cNvGrpSpPr>
            <a:grpSpLocks noChangeAspect="1"/>
          </p:cNvGrpSpPr>
          <p:nvPr/>
        </p:nvGrpSpPr>
        <p:grpSpPr>
          <a:xfrm>
            <a:off x="125558" y="2036172"/>
            <a:ext cx="1711354" cy="2011680"/>
            <a:chOff x="7108787" y="2022298"/>
            <a:chExt cx="1909569" cy="1749774"/>
          </a:xfrm>
        </p:grpSpPr>
        <p:pic>
          <p:nvPicPr>
            <p:cNvPr id="8" name="Picture 7"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9" name="TextBox 8"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11" name="Rectangle 3"/>
          <p:cNvSpPr>
            <a:spLocks noGrp="1" noChangeArrowheads="1"/>
          </p:cNvSpPr>
          <p:nvPr>
            <p:ph idx="1"/>
          </p:nvPr>
        </p:nvSpPr>
        <p:spPr>
          <a:xfrm>
            <a:off x="1692613" y="1267659"/>
            <a:ext cx="7198468" cy="5173979"/>
          </a:xfrm>
        </p:spPr>
        <p:txBody>
          <a:bodyPr>
            <a:normAutofit lnSpcReduction="10000"/>
          </a:bodyPr>
          <a:lstStyle/>
          <a:p>
            <a:pPr marL="339725" indent="-339725"/>
            <a:r>
              <a:rPr lang="en-US" sz="2400" dirty="0"/>
              <a:t>You must have Medicare Part A and/or Part B to join a Medicare Prescription Drug Plan (PDP)</a:t>
            </a:r>
          </a:p>
          <a:p>
            <a:pPr marL="339725" indent="-339725"/>
            <a:r>
              <a:rPr lang="en-US" sz="2400" dirty="0"/>
              <a:t>You must have Medicare Part A and Part B to join a Medicare Advantage Plan with drug coverage        (MA-PD)</a:t>
            </a:r>
          </a:p>
          <a:p>
            <a:pPr marL="339725" indent="-339725"/>
            <a:r>
              <a:rPr lang="en-US" sz="2400" dirty="0"/>
              <a:t>You must have Medicare Part A and Part B or only Part B to join a Medicare Cost Plan with Part D coverage</a:t>
            </a:r>
          </a:p>
          <a:p>
            <a:pPr marL="339725" indent="-339725"/>
            <a:r>
              <a:rPr lang="en-US" sz="2400" dirty="0"/>
              <a:t>You must live in the plan’s service area </a:t>
            </a:r>
          </a:p>
          <a:p>
            <a:pPr marL="514350" lvl="1" indent="-174625"/>
            <a:r>
              <a:rPr lang="en-US" sz="2000" dirty="0"/>
              <a:t>You can’t be incarcerated</a:t>
            </a:r>
          </a:p>
          <a:p>
            <a:pPr marL="514350" lvl="1" indent="-174625"/>
            <a:r>
              <a:rPr lang="en-US" sz="2000" dirty="0"/>
              <a:t>You can’t be unlawfully present in the U.S.</a:t>
            </a:r>
          </a:p>
          <a:p>
            <a:pPr marL="514350" lvl="1" indent="-174625"/>
            <a:r>
              <a:rPr lang="en-US" sz="2000" dirty="0"/>
              <a:t>You can’t live outside the U.S.</a:t>
            </a:r>
          </a:p>
          <a:p>
            <a:pPr marL="339725" indent="-339725"/>
            <a:r>
              <a:rPr lang="en-US" sz="2400" dirty="0"/>
              <a:t>You must join a plan to get drug coverage (in most cases)</a:t>
            </a:r>
          </a:p>
        </p:txBody>
      </p:sp>
      <p:sp>
        <p:nvSpPr>
          <p:cNvPr id="2" name="Date Placeholder 1"/>
          <p:cNvSpPr>
            <a:spLocks noGrp="1"/>
          </p:cNvSpPr>
          <p:nvPr>
            <p:ph type="dt" sz="half" idx="10"/>
          </p:nvPr>
        </p:nvSpPr>
        <p:spPr/>
        <p:txBody>
          <a:bodyPr/>
          <a:lstStyle/>
          <a:p>
            <a:r>
              <a:rPr lang="en-US" dirty="0"/>
              <a:t>June 2019</a:t>
            </a:r>
          </a:p>
        </p:txBody>
      </p:sp>
      <p:sp>
        <p:nvSpPr>
          <p:cNvPr id="3" name="Footer Placeholder 2"/>
          <p:cNvSpPr>
            <a:spLocks noGrp="1"/>
          </p:cNvSpPr>
          <p:nvPr>
            <p:ph type="ftr" sz="quarter" idx="11"/>
          </p:nvPr>
        </p:nvSpPr>
        <p:spPr/>
        <p:txBody>
          <a:bodyPr/>
          <a:lstStyle/>
          <a:p>
            <a:r>
              <a:rPr lang="en-US" dirty="0"/>
              <a:t>Understanding Medicare</a:t>
            </a:r>
          </a:p>
        </p:txBody>
      </p:sp>
      <p:sp>
        <p:nvSpPr>
          <p:cNvPr id="4" name="Slide Number Placeholder 3"/>
          <p:cNvSpPr>
            <a:spLocks noGrp="1"/>
          </p:cNvSpPr>
          <p:nvPr>
            <p:ph type="sldNum" sz="quarter" idx="12"/>
          </p:nvPr>
        </p:nvSpPr>
        <p:spPr/>
        <p:txBody>
          <a:bodyPr/>
          <a:lstStyle/>
          <a:p>
            <a:fld id="{D60A6685-DBF6-4C41-A0CC-AA9EA7A85A20}" type="slidenum">
              <a:rPr lang="en-US" smtClean="0"/>
              <a:t>87</a:t>
            </a:fld>
            <a:endParaRPr lang="en-US" dirty="0"/>
          </a:p>
        </p:txBody>
      </p:sp>
    </p:spTree>
    <p:extLst>
      <p:ext uri="{BB962C8B-B14F-4D97-AF65-F5344CB8AC3E}">
        <p14:creationId xmlns:p14="http://schemas.microsoft.com/office/powerpoint/2010/main" val="21212711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0" y="15278"/>
            <a:ext cx="9144000" cy="939227"/>
          </a:xfrm>
        </p:spPr>
        <p:txBody>
          <a:bodyPr/>
          <a:lstStyle/>
          <a:p>
            <a:r>
              <a:rPr lang="en-US" dirty="0"/>
              <a:t>Part D Late Enrollment Penalty</a:t>
            </a:r>
          </a:p>
        </p:txBody>
      </p:sp>
      <p:grpSp>
        <p:nvGrpSpPr>
          <p:cNvPr id="8" name="Group 7" title="art"/>
          <p:cNvGrpSpPr/>
          <p:nvPr/>
        </p:nvGrpSpPr>
        <p:grpSpPr>
          <a:xfrm>
            <a:off x="352173" y="2776769"/>
            <a:ext cx="1466303" cy="1723626"/>
            <a:chOff x="7108787" y="2022298"/>
            <a:chExt cx="1909569" cy="1749774"/>
          </a:xfrm>
        </p:grpSpPr>
        <p:pic>
          <p:nvPicPr>
            <p:cNvPr id="9" name="Picture 8" title="Part D icon"/>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0" name="TextBox 9"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78852" name="Rectangle 3"/>
          <p:cNvSpPr>
            <a:spLocks noGrp="1" noChangeArrowheads="1"/>
          </p:cNvSpPr>
          <p:nvPr>
            <p:ph idx="1"/>
          </p:nvPr>
        </p:nvSpPr>
        <p:spPr>
          <a:xfrm>
            <a:off x="1818476" y="1255157"/>
            <a:ext cx="7104807" cy="4966967"/>
          </a:xfrm>
        </p:spPr>
        <p:txBody>
          <a:bodyPr>
            <a:normAutofit fontScale="92500" lnSpcReduction="20000"/>
          </a:bodyPr>
          <a:lstStyle/>
          <a:p>
            <a:pPr marL="0" indent="0">
              <a:buNone/>
            </a:pPr>
            <a:r>
              <a:rPr lang="en-US" sz="3300" b="1" dirty="0"/>
              <a:t>You may have to pay more if you wait to enroll</a:t>
            </a:r>
          </a:p>
          <a:p>
            <a:pPr marL="290513" indent="-350838"/>
            <a:r>
              <a:rPr lang="en-US" sz="2800" dirty="0"/>
              <a:t>Exceptions if you have</a:t>
            </a:r>
          </a:p>
          <a:p>
            <a:pPr marL="682625" lvl="1" indent="-282575"/>
            <a:r>
              <a:rPr lang="en-US" sz="2400" dirty="0"/>
              <a:t>Creditable drug coverage </a:t>
            </a:r>
          </a:p>
          <a:p>
            <a:pPr marL="682625" lvl="1" indent="-282575"/>
            <a:r>
              <a:rPr lang="en-US" sz="2400" dirty="0"/>
              <a:t>Extra Help</a:t>
            </a:r>
          </a:p>
          <a:p>
            <a:pPr marL="0" indent="0">
              <a:buNone/>
            </a:pPr>
            <a:r>
              <a:rPr lang="en-US" sz="3300" b="1" dirty="0"/>
              <a:t>You’ll pay the penalty for as long as you have coverage</a:t>
            </a:r>
          </a:p>
          <a:p>
            <a:pPr marL="406400" indent="-406400"/>
            <a:r>
              <a:rPr lang="en-US" sz="2800" dirty="0"/>
              <a:t>1% for each full month eligible and without creditable prescription drug coverage</a:t>
            </a:r>
          </a:p>
          <a:p>
            <a:pPr marL="406400" indent="-406400"/>
            <a:r>
              <a:rPr lang="en-US" sz="2800" dirty="0"/>
              <a:t>Multiply percentage by base beneficiary premium ($33.19 in 2019)</a:t>
            </a:r>
          </a:p>
          <a:p>
            <a:pPr marL="406400" indent="-406400"/>
            <a:r>
              <a:rPr lang="en-US" sz="2800" dirty="0"/>
              <a:t>Amount changes every year</a:t>
            </a:r>
          </a:p>
          <a:p>
            <a:pPr lvl="2"/>
            <a:endParaRPr lang="en-US" dirty="0"/>
          </a:p>
        </p:txBody>
      </p:sp>
      <p:sp>
        <p:nvSpPr>
          <p:cNvPr id="3" name="Date Placeholder 2"/>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88</a:t>
            </a:fld>
            <a:endParaRPr lang="en-US" dirty="0"/>
          </a:p>
        </p:txBody>
      </p:sp>
    </p:spTree>
    <p:custDataLst>
      <p:tags r:id="rId1"/>
    </p:custDataLst>
    <p:extLst>
      <p:ext uri="{BB962C8B-B14F-4D97-AF65-F5344CB8AC3E}">
        <p14:creationId xmlns:p14="http://schemas.microsoft.com/office/powerpoint/2010/main" val="10653772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Part D Cost Considerations </a:t>
            </a:r>
          </a:p>
        </p:txBody>
      </p:sp>
      <p:grpSp>
        <p:nvGrpSpPr>
          <p:cNvPr id="9" name="Group 8" title="art"/>
          <p:cNvGrpSpPr/>
          <p:nvPr/>
        </p:nvGrpSpPr>
        <p:grpSpPr>
          <a:xfrm>
            <a:off x="191047" y="2385422"/>
            <a:ext cx="1466303" cy="1723626"/>
            <a:chOff x="7108787" y="2022298"/>
            <a:chExt cx="1909569" cy="1749774"/>
          </a:xfrm>
        </p:grpSpPr>
        <p:pic>
          <p:nvPicPr>
            <p:cNvPr id="10" name="Picture 9"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1" name="TextBox 10"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3" name="Content Placeholder 2"/>
          <p:cNvSpPr>
            <a:spLocks noGrp="1"/>
          </p:cNvSpPr>
          <p:nvPr>
            <p:ph idx="4294967295"/>
          </p:nvPr>
        </p:nvSpPr>
        <p:spPr>
          <a:xfrm>
            <a:off x="1657351" y="1207911"/>
            <a:ext cx="7435852" cy="4953046"/>
          </a:xfrm>
        </p:spPr>
        <p:txBody>
          <a:bodyPr>
            <a:noAutofit/>
          </a:bodyPr>
          <a:lstStyle/>
          <a:p>
            <a:pPr marL="304792" indent="-304792">
              <a:spcBef>
                <a:spcPts val="800"/>
              </a:spcBef>
            </a:pPr>
            <a:r>
              <a:rPr lang="en-US" sz="2800" dirty="0"/>
              <a:t>Plans have formularies (lists of covered drugs)</a:t>
            </a:r>
          </a:p>
          <a:p>
            <a:pPr marL="609585" lvl="1" indent="-304792">
              <a:spcBef>
                <a:spcPts val="800"/>
              </a:spcBef>
            </a:pPr>
            <a:r>
              <a:rPr lang="en-US" sz="2400" dirty="0"/>
              <a:t>Make sure the prescriptions you need are covered by the plan</a:t>
            </a:r>
          </a:p>
          <a:p>
            <a:pPr marL="609585" lvl="1" indent="-304792">
              <a:spcBef>
                <a:spcPts val="800"/>
              </a:spcBef>
            </a:pPr>
            <a:r>
              <a:rPr lang="en-US" sz="2400" dirty="0"/>
              <a:t>Can you use a preferred pharmacy?</a:t>
            </a:r>
          </a:p>
          <a:p>
            <a:pPr marL="304792" indent="-304792">
              <a:spcBef>
                <a:spcPts val="800"/>
              </a:spcBef>
            </a:pPr>
            <a:r>
              <a:rPr lang="en-US" sz="2800" dirty="0"/>
              <a:t>You can choose a plan and join</a:t>
            </a:r>
          </a:p>
          <a:p>
            <a:pPr marL="609585" lvl="1" indent="-304792">
              <a:spcBef>
                <a:spcPts val="800"/>
              </a:spcBef>
            </a:pPr>
            <a:r>
              <a:rPr lang="en-US" sz="2400" dirty="0"/>
              <a:t>May pay a lifetime penalty if you join later and didn’t have creditable coverage (no more than a 63-day gap)</a:t>
            </a:r>
          </a:p>
          <a:p>
            <a:pPr marL="304792" indent="-304792">
              <a:spcBef>
                <a:spcPts val="800"/>
              </a:spcBef>
            </a:pPr>
            <a:r>
              <a:rPr lang="en-US" sz="2800" dirty="0"/>
              <a:t>Costs vary by plan</a:t>
            </a:r>
          </a:p>
          <a:p>
            <a:pPr marL="304792" indent="-304792">
              <a:spcBef>
                <a:spcPts val="800"/>
              </a:spcBef>
            </a:pPr>
            <a:r>
              <a:rPr lang="en-US" sz="2800" dirty="0"/>
              <a:t>There’s Extra Help to pay Part D costs if you have limited income and resources</a:t>
            </a:r>
          </a:p>
        </p:txBody>
      </p:sp>
      <p:sp>
        <p:nvSpPr>
          <p:cNvPr id="14" name="Date Placeholder 13"/>
          <p:cNvSpPr>
            <a:spLocks noGrp="1"/>
          </p:cNvSpPr>
          <p:nvPr>
            <p:ph type="dt" sz="half" idx="10"/>
          </p:nvPr>
        </p:nvSpPr>
        <p:spPr/>
        <p:txBody>
          <a:bodyPr/>
          <a:lstStyle/>
          <a:p>
            <a:r>
              <a:rPr lang="en-US" dirty="0"/>
              <a:t>June 2019</a:t>
            </a:r>
          </a:p>
        </p:txBody>
      </p:sp>
      <p:sp>
        <p:nvSpPr>
          <p:cNvPr id="15" name="Footer Placeholder 14"/>
          <p:cNvSpPr>
            <a:spLocks noGrp="1"/>
          </p:cNvSpPr>
          <p:nvPr>
            <p:ph type="ftr" sz="quarter" idx="11"/>
          </p:nvPr>
        </p:nvSpPr>
        <p:spPr/>
        <p:txBody>
          <a:bodyPr/>
          <a:lstStyle/>
          <a:p>
            <a:r>
              <a:rPr lang="en-US" dirty="0"/>
              <a:t>Understanding Medicare</a:t>
            </a:r>
          </a:p>
        </p:txBody>
      </p:sp>
      <p:sp>
        <p:nvSpPr>
          <p:cNvPr id="16" name="Slide Number Placeholder 15"/>
          <p:cNvSpPr>
            <a:spLocks noGrp="1"/>
          </p:cNvSpPr>
          <p:nvPr>
            <p:ph type="sldNum" sz="quarter" idx="12"/>
          </p:nvPr>
        </p:nvSpPr>
        <p:spPr/>
        <p:txBody>
          <a:bodyPr/>
          <a:lstStyle/>
          <a:p>
            <a:fld id="{F62912B7-67D0-4C7F-B2EE-F336CB0BE48F}" type="slidenum">
              <a:rPr lang="en-US" smtClean="0"/>
              <a:t>89</a:t>
            </a:fld>
            <a:endParaRPr lang="en-US" dirty="0"/>
          </a:p>
        </p:txBody>
      </p:sp>
    </p:spTree>
    <p:extLst>
      <p:ext uri="{BB962C8B-B14F-4D97-AF65-F5344CB8AC3E}">
        <p14:creationId xmlns:p14="http://schemas.microsoft.com/office/powerpoint/2010/main" val="627597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a:t>CMS’s 10 Regional Offices and Central Office</a:t>
            </a:r>
          </a:p>
        </p:txBody>
      </p:sp>
      <p:pic>
        <p:nvPicPr>
          <p:cNvPr id="2" name="Picture 1" descr="Map showing CMS' 10 Regional Offices and Central Office" title="Map showing CMS' 10 Regional Offices and Central Offic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57353" y="1485902"/>
            <a:ext cx="5943599" cy="4946165"/>
          </a:xfrm>
          <a:prstGeom prst="rect">
            <a:avLst/>
          </a:prstGeom>
        </p:spPr>
      </p:pic>
      <p:sp>
        <p:nvSpPr>
          <p:cNvPr id="4" name="Date Placeholder 3"/>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5" name="Slide Number Placeholder 1"/>
          <p:cNvSpPr>
            <a:spLocks noGrp="1"/>
          </p:cNvSpPr>
          <p:nvPr>
            <p:ph type="sldNum" sz="quarter" idx="12"/>
          </p:nvPr>
        </p:nvSpPr>
        <p:spPr/>
        <p:txBody>
          <a:bodyPr/>
          <a:lstStyle/>
          <a:p>
            <a:fld id="{E8555075-F7D8-774D-92CE-0FFE5404D32F}" type="slidenum">
              <a:rPr lang="en-US" smtClean="0"/>
              <a:pPr/>
              <a:t>9</a:t>
            </a:fld>
            <a:endParaRPr lang="en-US" dirty="0"/>
          </a:p>
        </p:txBody>
      </p:sp>
    </p:spTree>
    <p:extLst>
      <p:ext uri="{BB962C8B-B14F-4D97-AF65-F5344CB8AC3E}">
        <p14:creationId xmlns:p14="http://schemas.microsoft.com/office/powerpoint/2010/main" val="368924619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Can I Enroll in a Part D Plan?</a:t>
            </a:r>
          </a:p>
        </p:txBody>
      </p:sp>
      <p:grpSp>
        <p:nvGrpSpPr>
          <p:cNvPr id="8" name="Group 7" title="art"/>
          <p:cNvGrpSpPr>
            <a:grpSpLocks noChangeAspect="1"/>
          </p:cNvGrpSpPr>
          <p:nvPr/>
        </p:nvGrpSpPr>
        <p:grpSpPr>
          <a:xfrm>
            <a:off x="196290" y="2036172"/>
            <a:ext cx="1711354" cy="2011680"/>
            <a:chOff x="7108787" y="2022298"/>
            <a:chExt cx="1909569" cy="1749774"/>
          </a:xfrm>
        </p:grpSpPr>
        <p:pic>
          <p:nvPicPr>
            <p:cNvPr id="9" name="Picture 8"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0" name="TextBox 9"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3" name="Content Placeholder 2"/>
          <p:cNvSpPr>
            <a:spLocks noGrp="1"/>
          </p:cNvSpPr>
          <p:nvPr>
            <p:ph idx="1"/>
          </p:nvPr>
        </p:nvSpPr>
        <p:spPr>
          <a:xfrm>
            <a:off x="1813034" y="1171074"/>
            <a:ext cx="7078718" cy="5185277"/>
          </a:xfrm>
        </p:spPr>
        <p:txBody>
          <a:bodyPr>
            <a:normAutofit/>
          </a:bodyPr>
          <a:lstStyle/>
          <a:p>
            <a:pPr marL="228600" indent="-228600"/>
            <a:r>
              <a:rPr lang="en-US" sz="2000" dirty="0"/>
              <a:t>During your 7-month Initial Enrollment Period (IEP)</a:t>
            </a:r>
          </a:p>
          <a:p>
            <a:pPr marL="228600" indent="-228600"/>
            <a:r>
              <a:rPr lang="en-US" sz="2000" dirty="0"/>
              <a:t>During the yearly Open Enrollment Period (OEP)</a:t>
            </a:r>
          </a:p>
          <a:p>
            <a:pPr marL="457200" lvl="1" indent="-228600"/>
            <a:r>
              <a:rPr lang="en-US" sz="1800" dirty="0"/>
              <a:t>October 15–December 7 each year</a:t>
            </a:r>
          </a:p>
          <a:p>
            <a:pPr marL="457200" lvl="1" indent="-228600"/>
            <a:r>
              <a:rPr lang="en-US" sz="1800" dirty="0"/>
              <a:t>Coverage begins January 1</a:t>
            </a:r>
          </a:p>
          <a:p>
            <a:pPr marL="228600" indent="-228600"/>
            <a:r>
              <a:rPr lang="en-US" sz="2000" dirty="0"/>
              <a:t>If you get Part B for the first time during a General Enrollment Period (GEP) you can join a Part D plan from April 1–June 30 with coverage starting July 1</a:t>
            </a:r>
          </a:p>
          <a:p>
            <a:pPr marL="228600" indent="-228600"/>
            <a:r>
              <a:rPr lang="en-US" sz="2000" dirty="0"/>
              <a:t>May be able to join at other times, like if you’re</a:t>
            </a:r>
          </a:p>
          <a:p>
            <a:pPr marL="457200" lvl="1" indent="-228600"/>
            <a:r>
              <a:rPr lang="en-US" sz="1800" dirty="0"/>
              <a:t>In an MA Plan on January 1, your MA OEP is from January 1–March 31 each year</a:t>
            </a:r>
          </a:p>
          <a:p>
            <a:pPr marL="457200" lvl="1" indent="-228600"/>
            <a:r>
              <a:rPr lang="en-US" sz="1800" dirty="0"/>
              <a:t>New to Medicare and currently enrolled in an MA Plan during your Initial Coverage Election Period (ICEP), your MA OEP is your month of entitlement to Part A and Part B through to the last day of the 3</a:t>
            </a:r>
            <a:r>
              <a:rPr lang="en-US" sz="1800" baseline="30000" dirty="0"/>
              <a:t>rd</a:t>
            </a:r>
            <a:r>
              <a:rPr lang="en-US" sz="1800" dirty="0"/>
              <a:t> month of entitlement</a:t>
            </a:r>
          </a:p>
          <a:p>
            <a:pPr marL="457200" lvl="1" indent="-228600"/>
            <a:r>
              <a:rPr lang="en-US" sz="1800" dirty="0"/>
              <a:t>Special Enrollment Period (SEP), if you qualify</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90</a:t>
            </a:fld>
            <a:endParaRPr lang="en-US" dirty="0"/>
          </a:p>
        </p:txBody>
      </p:sp>
    </p:spTree>
    <p:extLst>
      <p:ext uri="{BB962C8B-B14F-4D97-AF65-F5344CB8AC3E}">
        <p14:creationId xmlns:p14="http://schemas.microsoft.com/office/powerpoint/2010/main" val="31290964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Choosing a Part D Plan</a:t>
            </a:r>
          </a:p>
        </p:txBody>
      </p:sp>
      <p:grpSp>
        <p:nvGrpSpPr>
          <p:cNvPr id="9" name="Group 8" title="art"/>
          <p:cNvGrpSpPr>
            <a:grpSpLocks noChangeAspect="1"/>
          </p:cNvGrpSpPr>
          <p:nvPr/>
        </p:nvGrpSpPr>
        <p:grpSpPr>
          <a:xfrm>
            <a:off x="-15093" y="2003825"/>
            <a:ext cx="1711354" cy="1921882"/>
            <a:chOff x="6587445" y="1994163"/>
            <a:chExt cx="1909569" cy="1671667"/>
          </a:xfrm>
        </p:grpSpPr>
        <p:pic>
          <p:nvPicPr>
            <p:cNvPr id="10" name="Picture 9"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07615" y="1994163"/>
              <a:ext cx="669230" cy="462663"/>
            </a:xfrm>
            <a:prstGeom prst="rect">
              <a:avLst/>
            </a:prstGeom>
          </p:spPr>
        </p:pic>
        <p:sp>
          <p:nvSpPr>
            <p:cNvPr id="11" name="TextBox 10" title="Part D Icon"/>
            <p:cNvSpPr txBox="1"/>
            <p:nvPr/>
          </p:nvSpPr>
          <p:spPr>
            <a:xfrm>
              <a:off x="6587445" y="2572270"/>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3" name="Content Placeholder 2"/>
          <p:cNvSpPr>
            <a:spLocks noGrp="1"/>
          </p:cNvSpPr>
          <p:nvPr>
            <p:ph idx="1"/>
          </p:nvPr>
        </p:nvSpPr>
        <p:spPr>
          <a:xfrm>
            <a:off x="1557867" y="1158392"/>
            <a:ext cx="7319433" cy="5528234"/>
          </a:xfrm>
        </p:spPr>
        <p:txBody>
          <a:bodyPr>
            <a:normAutofit fontScale="70000" lnSpcReduction="20000"/>
          </a:bodyPr>
          <a:lstStyle/>
          <a:p>
            <a:pPr marL="0" indent="0">
              <a:lnSpc>
                <a:spcPct val="120000"/>
              </a:lnSpc>
              <a:buNone/>
            </a:pPr>
            <a:r>
              <a:rPr lang="en-US" sz="3400" b="1" dirty="0"/>
              <a:t>Compare plans by computer or phone</a:t>
            </a:r>
          </a:p>
          <a:p>
            <a:pPr marL="293688" indent="-355600">
              <a:lnSpc>
                <a:spcPct val="120000"/>
              </a:lnSpc>
            </a:pPr>
            <a:r>
              <a:rPr lang="en-US" sz="2800" dirty="0"/>
              <a:t>Use the Medicare Plan Finder at </a:t>
            </a:r>
            <a:r>
              <a:rPr lang="en-US" sz="2800" dirty="0">
                <a:hlinkClick r:id="rId4"/>
              </a:rPr>
              <a:t>Medicare.gov/find-a-plan</a:t>
            </a:r>
            <a:r>
              <a:rPr lang="en-US" sz="2800" dirty="0"/>
              <a:t> </a:t>
            </a:r>
          </a:p>
          <a:p>
            <a:pPr marL="693738" lvl="1" indent="-355600">
              <a:lnSpc>
                <a:spcPct val="120000"/>
              </a:lnSpc>
            </a:pPr>
            <a:r>
              <a:rPr lang="en-US" sz="2400" dirty="0"/>
              <a:t>Updated Plan Finder available for those who want to try it</a:t>
            </a:r>
          </a:p>
          <a:p>
            <a:pPr marL="293688" indent="-293688">
              <a:lnSpc>
                <a:spcPct val="120000"/>
              </a:lnSpc>
            </a:pPr>
            <a:r>
              <a:rPr lang="en-US" sz="2800" dirty="0"/>
              <a:t>Call 1-800-MEDICARE (1-800-633-4227); TTY: 1-877-486-2048</a:t>
            </a:r>
          </a:p>
          <a:p>
            <a:pPr marL="293688" indent="-293688">
              <a:lnSpc>
                <a:spcPct val="120000"/>
              </a:lnSpc>
            </a:pPr>
            <a:r>
              <a:rPr lang="en-US" sz="2800" dirty="0"/>
              <a:t>Contact your State Health Insurance Assistance Program (SHIP) for help comparing plans at </a:t>
            </a:r>
            <a:r>
              <a:rPr lang="en-US" sz="2800" dirty="0">
                <a:hlinkClick r:id="rId5"/>
              </a:rPr>
              <a:t>shiptacenter.org</a:t>
            </a:r>
            <a:r>
              <a:rPr lang="en-US" sz="2800" dirty="0"/>
              <a:t> </a:t>
            </a:r>
          </a:p>
          <a:p>
            <a:pPr marL="0" indent="0">
              <a:lnSpc>
                <a:spcPct val="120000"/>
              </a:lnSpc>
              <a:buNone/>
            </a:pPr>
            <a:r>
              <a:rPr lang="en-US" sz="3400" b="1" dirty="0"/>
              <a:t>To join a Part D plan</a:t>
            </a:r>
          </a:p>
          <a:p>
            <a:pPr marL="293688">
              <a:lnSpc>
                <a:spcPct val="120000"/>
              </a:lnSpc>
            </a:pPr>
            <a:r>
              <a:rPr lang="en-US" sz="2800" dirty="0"/>
              <a:t>Enroll at </a:t>
            </a:r>
            <a:r>
              <a:rPr lang="en-US" sz="2800" dirty="0">
                <a:hlinkClick r:id="rId4"/>
              </a:rPr>
              <a:t>Medicare.gov/find-a-plan</a:t>
            </a:r>
            <a:endParaRPr lang="en-US" sz="2800" dirty="0"/>
          </a:p>
          <a:p>
            <a:pPr marL="293688">
              <a:lnSpc>
                <a:spcPct val="120000"/>
              </a:lnSpc>
            </a:pPr>
            <a:r>
              <a:rPr lang="en-US" sz="2800" dirty="0"/>
              <a:t>Call 1-800-MEDICARE (1-800-633-4227); TTY: 1-877-486-2048</a:t>
            </a:r>
          </a:p>
          <a:p>
            <a:pPr marL="293688">
              <a:lnSpc>
                <a:spcPct val="120000"/>
              </a:lnSpc>
            </a:pPr>
            <a:r>
              <a:rPr lang="en-US" sz="2800" dirty="0"/>
              <a:t>Enroll on the plan’s website or call the plan</a:t>
            </a:r>
          </a:p>
          <a:p>
            <a:pPr marL="293688">
              <a:lnSpc>
                <a:spcPct val="120000"/>
              </a:lnSpc>
            </a:pPr>
            <a:r>
              <a:rPr lang="en-US" sz="2800" dirty="0"/>
              <a:t>Complete a paper enrollment form</a:t>
            </a:r>
          </a:p>
          <a:p>
            <a:pPr marL="293688" indent="-293688">
              <a:lnSpc>
                <a:spcPct val="120000"/>
              </a:lnSpc>
            </a:pPr>
            <a:r>
              <a:rPr lang="en-US" sz="2800" dirty="0"/>
              <a:t>The plan will notify you whether it has accepted or denied your application</a:t>
            </a:r>
          </a:p>
          <a:p>
            <a:pPr marL="514350" lvl="1" indent="-225425">
              <a:lnSpc>
                <a:spcPct val="120000"/>
              </a:lnSpc>
            </a:pPr>
            <a:r>
              <a:rPr lang="en-US" sz="2400" dirty="0"/>
              <a:t>You can’t be denied based on health condition or the drugs you take</a:t>
            </a:r>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91</a:t>
            </a:fld>
            <a:endParaRPr lang="en-US" dirty="0"/>
          </a:p>
        </p:txBody>
      </p:sp>
    </p:spTree>
    <p:extLst>
      <p:ext uri="{BB962C8B-B14F-4D97-AF65-F5344CB8AC3E}">
        <p14:creationId xmlns:p14="http://schemas.microsoft.com/office/powerpoint/2010/main" val="26415287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26694"/>
          </a:xfrm>
        </p:spPr>
        <p:txBody>
          <a:bodyPr>
            <a:normAutofit/>
          </a:bodyPr>
          <a:lstStyle/>
          <a:p>
            <a:r>
              <a:rPr lang="en-US" dirty="0">
                <a:solidFill>
                  <a:srgbClr val="0070C0"/>
                </a:solidFill>
              </a:rPr>
              <a:t>Decision:</a:t>
            </a:r>
            <a:r>
              <a:rPr lang="en-US" dirty="0"/>
              <a:t> Should I Enroll in a Part D plan?</a:t>
            </a:r>
          </a:p>
        </p:txBody>
      </p:sp>
      <p:grpSp>
        <p:nvGrpSpPr>
          <p:cNvPr id="8" name="Group 7" title="art"/>
          <p:cNvGrpSpPr>
            <a:grpSpLocks noChangeAspect="1"/>
          </p:cNvGrpSpPr>
          <p:nvPr/>
        </p:nvGrpSpPr>
        <p:grpSpPr>
          <a:xfrm>
            <a:off x="428227" y="2004641"/>
            <a:ext cx="1711354" cy="2011680"/>
            <a:chOff x="7108787" y="2022298"/>
            <a:chExt cx="1909569" cy="1749774"/>
          </a:xfrm>
        </p:grpSpPr>
        <p:pic>
          <p:nvPicPr>
            <p:cNvPr id="9" name="Picture 8" title="Part D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4053" y="2022298"/>
              <a:ext cx="669230" cy="462663"/>
            </a:xfrm>
            <a:prstGeom prst="rect">
              <a:avLst/>
            </a:prstGeom>
          </p:spPr>
        </p:pic>
        <p:sp>
          <p:nvSpPr>
            <p:cNvPr id="10" name="TextBox 9" title="Part D Icon"/>
            <p:cNvSpPr txBox="1"/>
            <p:nvPr/>
          </p:nvSpPr>
          <p:spPr>
            <a:xfrm>
              <a:off x="7108787" y="2678512"/>
              <a:ext cx="1909569" cy="1093560"/>
            </a:xfrm>
            <a:prstGeom prst="rect">
              <a:avLst/>
            </a:prstGeom>
            <a:noFill/>
          </p:spPr>
          <p:txBody>
            <a:bodyPr wrap="square" rtlCol="0">
              <a:spAutoFit/>
            </a:bodyPr>
            <a:lstStyle/>
            <a:p>
              <a:pPr algn="ctr"/>
              <a:r>
                <a:rPr lang="en-US" sz="1600" b="1" dirty="0">
                  <a:solidFill>
                    <a:schemeClr val="tx2"/>
                  </a:solidFill>
                </a:rPr>
                <a:t>Part D</a:t>
              </a:r>
            </a:p>
            <a:p>
              <a:pPr algn="ctr"/>
              <a:r>
                <a:rPr lang="en-US" sz="1600" dirty="0">
                  <a:solidFill>
                    <a:schemeClr val="tx2"/>
                  </a:solidFill>
                </a:rPr>
                <a:t>Medicare prescription drug coverage</a:t>
              </a:r>
            </a:p>
          </p:txBody>
        </p:sp>
      </p:grpSp>
      <p:sp>
        <p:nvSpPr>
          <p:cNvPr id="3" name="Content Placeholder 2"/>
          <p:cNvSpPr>
            <a:spLocks noGrp="1"/>
          </p:cNvSpPr>
          <p:nvPr>
            <p:ph idx="1"/>
          </p:nvPr>
        </p:nvSpPr>
        <p:spPr>
          <a:xfrm>
            <a:off x="1939159" y="1088912"/>
            <a:ext cx="7089228" cy="5450001"/>
          </a:xfrm>
        </p:spPr>
        <p:txBody>
          <a:bodyPr/>
          <a:lstStyle/>
          <a:p>
            <a:pPr marL="0" indent="0">
              <a:buNone/>
            </a:pPr>
            <a:r>
              <a:rPr lang="en-US" sz="2800" b="1" dirty="0"/>
              <a:t>Consider</a:t>
            </a:r>
          </a:p>
          <a:p>
            <a:r>
              <a:rPr lang="en-US" sz="2600" dirty="0"/>
              <a:t>Do you have creditable drug coverage?</a:t>
            </a:r>
          </a:p>
          <a:p>
            <a:pPr marL="574675" lvl="1" indent="-285750"/>
            <a:r>
              <a:rPr lang="en-US" sz="2200" dirty="0"/>
              <a:t>Coverage as good as Medicare’s </a:t>
            </a:r>
          </a:p>
          <a:p>
            <a:pPr marL="974725" lvl="2" indent="-285750"/>
            <a:r>
              <a:rPr lang="en-US" sz="1800" dirty="0"/>
              <a:t>For example, through an employer plan</a:t>
            </a:r>
          </a:p>
          <a:p>
            <a:pPr marL="974725" lvl="2" indent="-285750"/>
            <a:r>
              <a:rPr lang="en-US" sz="1800" dirty="0"/>
              <a:t>No penalty if you have creditable drug coverage and delay enrolling in a Medicare drug plan</a:t>
            </a:r>
          </a:p>
          <a:p>
            <a:pPr marL="288925" indent="-284163"/>
            <a:r>
              <a:rPr lang="en-US" sz="2600" dirty="0"/>
              <a:t>Will that coverage end when you retire?</a:t>
            </a:r>
          </a:p>
          <a:p>
            <a:pPr marL="288925" indent="-284163"/>
            <a:r>
              <a:rPr lang="en-US" sz="2600" dirty="0"/>
              <a:t>How much do your current drugs cost?</a:t>
            </a:r>
          </a:p>
          <a:p>
            <a:pPr marL="288925" indent="-284163"/>
            <a:r>
              <a:rPr lang="en-US" sz="2600" dirty="0"/>
              <a:t>What do the premiums cost for Part D plans?</a:t>
            </a:r>
          </a:p>
          <a:p>
            <a:pPr marL="0" indent="0">
              <a:buNone/>
            </a:pPr>
            <a:r>
              <a:rPr lang="en-US" sz="2800" b="1" dirty="0"/>
              <a:t>Without creditable coverage</a:t>
            </a:r>
          </a:p>
          <a:p>
            <a:pPr marL="288925" indent="-292100"/>
            <a:r>
              <a:rPr lang="en-US" sz="2600" dirty="0"/>
              <a:t>Later enrollment may mean you pay a penalty</a:t>
            </a:r>
          </a:p>
          <a:p>
            <a:pPr marL="514350" lvl="1" indent="-225425" defTabSz="914400"/>
            <a:r>
              <a:rPr lang="en-US" sz="2200" dirty="0"/>
              <a:t>If you go 63 or more days in a row without creditable coverage</a:t>
            </a:r>
          </a:p>
          <a:p>
            <a:pPr lvl="1"/>
            <a:endParaRPr lang="en-US" dirty="0"/>
          </a:p>
        </p:txBody>
      </p:sp>
      <p:sp>
        <p:nvSpPr>
          <p:cNvPr id="5" name="Date Placeholder 4"/>
          <p:cNvSpPr>
            <a:spLocks noGrp="1"/>
          </p:cNvSpPr>
          <p:nvPr>
            <p:ph type="dt" sz="half" idx="10"/>
          </p:nvPr>
        </p:nvSpPr>
        <p:spPr/>
        <p:txBody>
          <a:bodyPr/>
          <a:lstStyle/>
          <a:p>
            <a:r>
              <a:rPr lang="en-US" dirty="0"/>
              <a:t>June 2019</a:t>
            </a:r>
          </a:p>
        </p:txBody>
      </p:sp>
      <p:sp>
        <p:nvSpPr>
          <p:cNvPr id="6" name="Footer Placeholder 5"/>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92</a:t>
            </a:fld>
            <a:endParaRPr lang="en-US" dirty="0"/>
          </a:p>
        </p:txBody>
      </p:sp>
    </p:spTree>
    <p:extLst>
      <p:ext uri="{BB962C8B-B14F-4D97-AF65-F5344CB8AC3E}">
        <p14:creationId xmlns:p14="http://schemas.microsoft.com/office/powerpoint/2010/main" val="14953409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Check Your Knowledge—Question 5</a:t>
            </a:r>
          </a:p>
        </p:txBody>
      </p:sp>
      <p:sp>
        <p:nvSpPr>
          <p:cNvPr id="9" name="Content Placeholder 2"/>
          <p:cNvSpPr>
            <a:spLocks noGrp="1"/>
          </p:cNvSpPr>
          <p:nvPr>
            <p:ph idx="1"/>
          </p:nvPr>
        </p:nvSpPr>
        <p:spPr/>
        <p:txBody>
          <a:bodyPr/>
          <a:lstStyle/>
          <a:p>
            <a:pPr marL="0" indent="0">
              <a:buNone/>
            </a:pPr>
            <a:r>
              <a:rPr lang="en-US" dirty="0"/>
              <a:t>Medicare prescription drug coverage is also called _____.</a:t>
            </a:r>
          </a:p>
        </p:txBody>
      </p:sp>
      <p:sp>
        <p:nvSpPr>
          <p:cNvPr id="10" name="Content Placeholder 3"/>
          <p:cNvSpPr txBox="1">
            <a:spLocks/>
          </p:cNvSpPr>
          <p:nvPr/>
        </p:nvSpPr>
        <p:spPr>
          <a:xfrm>
            <a:off x="685800" y="2518379"/>
            <a:ext cx="3886200" cy="2311278"/>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313" indent="-341313">
              <a:buFont typeface="+mj-lt"/>
              <a:buAutoNum type="alphaLcPeriod"/>
              <a:tabLst>
                <a:tab pos="512763" algn="l"/>
              </a:tabLst>
            </a:pPr>
            <a:r>
              <a:rPr lang="en-US" dirty="0"/>
              <a:t>Part A </a:t>
            </a:r>
          </a:p>
          <a:p>
            <a:pPr marL="341313" indent="-341313">
              <a:buFont typeface="+mj-lt"/>
              <a:buAutoNum type="alphaLcPeriod"/>
              <a:tabLst>
                <a:tab pos="512763" algn="l"/>
              </a:tabLst>
            </a:pPr>
            <a:r>
              <a:rPr lang="en-US" dirty="0"/>
              <a:t>Part B </a:t>
            </a:r>
          </a:p>
          <a:p>
            <a:pPr marL="341313" indent="-341313">
              <a:buFont typeface="+mj-lt"/>
              <a:buAutoNum type="alphaLcPeriod"/>
              <a:tabLst>
                <a:tab pos="512763" algn="l"/>
              </a:tabLst>
            </a:pPr>
            <a:r>
              <a:rPr lang="en-US" dirty="0"/>
              <a:t>Part D </a:t>
            </a:r>
          </a:p>
          <a:p>
            <a:pPr marL="341313" indent="-341313">
              <a:buFont typeface="+mj-lt"/>
              <a:buAutoNum type="alphaLcPeriod"/>
              <a:tabLst>
                <a:tab pos="512763" algn="l"/>
              </a:tabLst>
            </a:pPr>
            <a:r>
              <a:rPr lang="en-US" dirty="0"/>
              <a:t>All of the above</a:t>
            </a:r>
          </a:p>
        </p:txBody>
      </p:sp>
      <p:sp>
        <p:nvSpPr>
          <p:cNvPr id="7" name="Rounded Rectangle 6" descr="Red box answer selection"/>
          <p:cNvSpPr/>
          <p:nvPr/>
        </p:nvSpPr>
        <p:spPr>
          <a:xfrm>
            <a:off x="685800" y="3672793"/>
            <a:ext cx="1835232" cy="585107"/>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0"/>
          </p:nvPr>
        </p:nvSpPr>
        <p:spPr>
          <a:prstGeom prst="rect">
            <a:avLst/>
          </a:prstGeom>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93</a:t>
            </a:fld>
            <a:endParaRPr lang="en-US" dirty="0"/>
          </a:p>
        </p:txBody>
      </p:sp>
    </p:spTree>
    <p:extLst>
      <p:ext uri="{BB962C8B-B14F-4D97-AF65-F5344CB8AC3E}">
        <p14:creationId xmlns:p14="http://schemas.microsoft.com/office/powerpoint/2010/main" val="126122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Check Your Knowledge—Question 6 </a:t>
            </a:r>
          </a:p>
        </p:txBody>
      </p:sp>
      <p:sp>
        <p:nvSpPr>
          <p:cNvPr id="9" name="Content Placeholder 2"/>
          <p:cNvSpPr>
            <a:spLocks noGrp="1"/>
          </p:cNvSpPr>
          <p:nvPr>
            <p:ph idx="1"/>
          </p:nvPr>
        </p:nvSpPr>
        <p:spPr/>
        <p:txBody>
          <a:bodyPr/>
          <a:lstStyle/>
          <a:p>
            <a:pPr marL="0" indent="0">
              <a:buNone/>
            </a:pPr>
            <a:r>
              <a:rPr lang="en-US" sz="3100" dirty="0"/>
              <a:t>It’s July. You enrolled in Medicare last year but didn’t enroll in a Medicare drug plan. You don’t have creditable drug coverage. Generally, when is your next chance to enroll in Part D?</a:t>
            </a:r>
          </a:p>
        </p:txBody>
      </p:sp>
      <p:sp>
        <p:nvSpPr>
          <p:cNvPr id="10" name="Content Placeholder 3"/>
          <p:cNvSpPr txBox="1">
            <a:spLocks/>
          </p:cNvSpPr>
          <p:nvPr/>
        </p:nvSpPr>
        <p:spPr>
          <a:xfrm>
            <a:off x="628650" y="3380192"/>
            <a:ext cx="5286562" cy="2886465"/>
          </a:xfrm>
          <a:prstGeom prst="rect">
            <a:avLst/>
          </a:prstGeom>
        </p:spPr>
        <p:txBody>
          <a:bodyPr vert="horz" lIns="91440" tIns="45720" rIns="91440" bIns="45720" rtlCol="0">
            <a:noAutofit/>
          </a:bodyPr>
          <a:lstStyle>
            <a:lvl1pPr marL="265510" indent="-265510" algn="l" defTabSz="685800" rtl="0" eaLnBrk="1" latinLnBrk="0" hangingPunct="1">
              <a:lnSpc>
                <a:spcPct val="100000"/>
              </a:lnSpc>
              <a:spcBef>
                <a:spcPts val="600"/>
              </a:spcBef>
              <a:buFont typeface="Wingdings" panose="05000000000000000000" pitchFamily="2" charset="2"/>
              <a:buChar char="§"/>
              <a:defRPr sz="3200" kern="1200">
                <a:solidFill>
                  <a:schemeClr val="tx1"/>
                </a:solidFill>
                <a:latin typeface="+mn-lt"/>
                <a:ea typeface="+mn-ea"/>
                <a:cs typeface="+mn-cs"/>
              </a:defRPr>
            </a:lvl1pPr>
            <a:lvl2pPr marL="514350" indent="-217885" algn="l" defTabSz="6858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2pPr>
            <a:lvl3pPr marL="779860" indent="-265510" algn="l" defTabSz="685800" rtl="0" eaLnBrk="1" latinLnBrk="0" hangingPunct="1">
              <a:lnSpc>
                <a:spcPct val="100000"/>
              </a:lnSpc>
              <a:spcBef>
                <a:spcPts val="600"/>
              </a:spcBef>
              <a:buSzPct val="50000"/>
              <a:buFont typeface="Wingdings" panose="05000000000000000000" pitchFamily="2" charset="2"/>
              <a:buChar char="q"/>
              <a:defRPr sz="2800" kern="1200">
                <a:solidFill>
                  <a:schemeClr val="tx1"/>
                </a:solidFill>
                <a:latin typeface="+mn-lt"/>
                <a:ea typeface="+mn-ea"/>
                <a:cs typeface="+mn-cs"/>
              </a:defRPr>
            </a:lvl3pPr>
            <a:lvl4pPr marL="1028700" indent="-220266" algn="l" defTabSz="685800" rtl="0" eaLnBrk="1" latinLnBrk="0" hangingPunct="1">
              <a:lnSpc>
                <a:spcPct val="100000"/>
              </a:lnSpc>
              <a:spcBef>
                <a:spcPts val="600"/>
              </a:spcBef>
              <a:buFont typeface="Calibri" panose="020F0502020204030204" pitchFamily="34" charset="0"/>
              <a:buChar char="–"/>
              <a:defRPr sz="2400" kern="1200">
                <a:solidFill>
                  <a:schemeClr val="tx1"/>
                </a:solidFill>
                <a:latin typeface="+mn-lt"/>
                <a:ea typeface="+mn-ea"/>
                <a:cs typeface="+mn-cs"/>
              </a:defRPr>
            </a:lvl4pPr>
            <a:lvl5pPr marL="1028700" indent="163116" algn="l" defTabSz="6858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313" indent="-341313">
              <a:buFont typeface="+mj-lt"/>
              <a:buAutoNum type="alphaLcPeriod"/>
            </a:pPr>
            <a:r>
              <a:rPr lang="en-US" sz="2800" dirty="0"/>
              <a:t>Open Enrollment Period (OEP)</a:t>
            </a:r>
          </a:p>
          <a:p>
            <a:pPr marL="341313" indent="-341313">
              <a:buFont typeface="+mj-lt"/>
              <a:buAutoNum type="alphaLcPeriod"/>
            </a:pPr>
            <a:r>
              <a:rPr lang="en-US" sz="2800" dirty="0"/>
              <a:t>Initial Enrollment Period (IEP)</a:t>
            </a:r>
          </a:p>
          <a:p>
            <a:pPr marL="341313" indent="-341313">
              <a:buFont typeface="+mj-lt"/>
              <a:buAutoNum type="alphaLcPeriod"/>
            </a:pPr>
            <a:r>
              <a:rPr lang="en-US" sz="2800" dirty="0"/>
              <a:t>Your next birthday</a:t>
            </a:r>
          </a:p>
          <a:p>
            <a:pPr marL="341313" indent="-341313">
              <a:buFont typeface="+mj-lt"/>
              <a:buAutoNum type="alphaLcPeriod"/>
            </a:pPr>
            <a:r>
              <a:rPr lang="en-US" sz="2800" dirty="0"/>
              <a:t>12 months after your IEP</a:t>
            </a:r>
          </a:p>
        </p:txBody>
      </p:sp>
      <p:sp>
        <p:nvSpPr>
          <p:cNvPr id="7" name="Rounded Rectangle 6" descr="Red box answer selection"/>
          <p:cNvSpPr/>
          <p:nvPr/>
        </p:nvSpPr>
        <p:spPr>
          <a:xfrm>
            <a:off x="628650" y="3418289"/>
            <a:ext cx="4914566" cy="484317"/>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Date Placeholder 2"/>
          <p:cNvSpPr>
            <a:spLocks noGrp="1"/>
          </p:cNvSpPr>
          <p:nvPr>
            <p:ph type="dt" sz="half" idx="10"/>
          </p:nvPr>
        </p:nvSpPr>
        <p:spPr>
          <a:prstGeom prst="rect">
            <a:avLst/>
          </a:prstGeom>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94</a:t>
            </a:fld>
            <a:endParaRPr lang="en-US" dirty="0"/>
          </a:p>
        </p:txBody>
      </p:sp>
    </p:spTree>
    <p:extLst>
      <p:ext uri="{BB962C8B-B14F-4D97-AF65-F5344CB8AC3E}">
        <p14:creationId xmlns:p14="http://schemas.microsoft.com/office/powerpoint/2010/main" val="403959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Part D Questions</a:t>
            </a:r>
          </a:p>
        </p:txBody>
      </p:sp>
      <p:pic>
        <p:nvPicPr>
          <p:cNvPr id="7" name="Content Placeholder 6" title="CMS NTP icon"/>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084447" y="1796538"/>
            <a:ext cx="2975106" cy="3755461"/>
          </a:xfrm>
          <a:prstGeom prst="rect">
            <a:avLst/>
          </a:prstGeom>
        </p:spPr>
      </p:pic>
      <p:sp>
        <p:nvSpPr>
          <p:cNvPr id="3" name="Date Placeholder 2"/>
          <p:cNvSpPr>
            <a:spLocks noGrp="1"/>
          </p:cNvSpPr>
          <p:nvPr>
            <p:ph type="dt" sz="half" idx="10"/>
          </p:nvPr>
        </p:nvSpPr>
        <p:spPr/>
        <p:txBody>
          <a:bodyPr/>
          <a:lstStyle/>
          <a:p>
            <a:r>
              <a:rPr lang="en-US" dirty="0"/>
              <a:t>June 2019</a:t>
            </a:r>
          </a:p>
        </p:txBody>
      </p:sp>
      <p:sp>
        <p:nvSpPr>
          <p:cNvPr id="4" name="Footer Placeholder 3"/>
          <p:cNvSpPr>
            <a:spLocks noGrp="1"/>
          </p:cNvSpPr>
          <p:nvPr>
            <p:ph type="ftr" sz="quarter" idx="11"/>
          </p:nvPr>
        </p:nvSpPr>
        <p:spPr/>
        <p:txBody>
          <a:bodyPr/>
          <a:lstStyle/>
          <a:p>
            <a:r>
              <a:rPr lang="en-US" dirty="0"/>
              <a:t>Understanding Medicare</a:t>
            </a:r>
          </a:p>
        </p:txBody>
      </p:sp>
      <p:sp>
        <p:nvSpPr>
          <p:cNvPr id="5" name="Slide Number Placeholder 4"/>
          <p:cNvSpPr>
            <a:spLocks noGrp="1"/>
          </p:cNvSpPr>
          <p:nvPr>
            <p:ph type="sldNum" sz="quarter" idx="12"/>
          </p:nvPr>
        </p:nvSpPr>
        <p:spPr/>
        <p:txBody>
          <a:bodyPr/>
          <a:lstStyle/>
          <a:p>
            <a:fld id="{D3B75908-2BC4-4CCC-BE4B-63652A0FD379}" type="slidenum">
              <a:rPr lang="en-US" smtClean="0"/>
              <a:t>95</a:t>
            </a:fld>
            <a:endParaRPr lang="en-US" dirty="0"/>
          </a:p>
        </p:txBody>
      </p:sp>
    </p:spTree>
    <p:extLst>
      <p:ext uri="{BB962C8B-B14F-4D97-AF65-F5344CB8AC3E}">
        <p14:creationId xmlns:p14="http://schemas.microsoft.com/office/powerpoint/2010/main" val="303179527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Lesson 6</a:t>
            </a:r>
            <a:r>
              <a:rPr lang="en-US" dirty="0">
                <a:latin typeface="Calibri" panose="020F0502020204030204" pitchFamily="34" charset="0"/>
              </a:rPr>
              <a:t>―</a:t>
            </a:r>
            <a:r>
              <a:rPr lang="en-US" dirty="0"/>
              <a:t>Medicare Advantage (MA) Plans (Part C)</a:t>
            </a:r>
          </a:p>
        </p:txBody>
      </p:sp>
      <p:sp>
        <p:nvSpPr>
          <p:cNvPr id="4" name="Content Placeholder 3"/>
          <p:cNvSpPr>
            <a:spLocks noGrp="1"/>
          </p:cNvSpPr>
          <p:nvPr>
            <p:ph idx="1"/>
          </p:nvPr>
        </p:nvSpPr>
        <p:spPr>
          <a:xfrm>
            <a:off x="3197895" y="1323474"/>
            <a:ext cx="5572881" cy="5032877"/>
          </a:xfrm>
        </p:spPr>
        <p:txBody>
          <a:bodyPr>
            <a:normAutofit fontScale="92500" lnSpcReduction="20000"/>
          </a:bodyPr>
          <a:lstStyle/>
          <a:p>
            <a:pPr marL="233363" indent="-233363">
              <a:lnSpc>
                <a:spcPct val="110000"/>
              </a:lnSpc>
            </a:pPr>
            <a:r>
              <a:rPr lang="en-US" sz="2400" dirty="0"/>
              <a:t>An MA Plan (like a Health Maintenance Organization (HMO) or Preferred Provider Organization (PPO)) is another way to get your Medicare coverage (sometimes called “Part C” or “MA Plans”)</a:t>
            </a:r>
          </a:p>
          <a:p>
            <a:pPr marL="233363" indent="-233363">
              <a:lnSpc>
                <a:spcPct val="110000"/>
              </a:lnSpc>
            </a:pPr>
            <a:r>
              <a:rPr lang="en-US" sz="2400" dirty="0"/>
              <a:t>Offered by Medicare-approved private companies that must follow rules set by Medicare </a:t>
            </a:r>
          </a:p>
          <a:p>
            <a:pPr marL="233363" indent="-233363">
              <a:lnSpc>
                <a:spcPct val="110000"/>
              </a:lnSpc>
            </a:pPr>
            <a:r>
              <a:rPr lang="en-US" sz="2400" dirty="0"/>
              <a:t>If you join an MA Plan, you’ll still have Medicare but you’ll get your Medicare Part A (Hospital Insurance) and Medicare Part B (Medical Insurance) coverage from the MA Plan, not Original Medicare </a:t>
            </a:r>
          </a:p>
          <a:p>
            <a:pPr marL="457200" lvl="1" indent="-225425">
              <a:lnSpc>
                <a:spcPct val="110000"/>
              </a:lnSpc>
            </a:pPr>
            <a:r>
              <a:rPr lang="en-US" sz="1900" dirty="0"/>
              <a:t>You’ll need to use health care providers who participate in the plan’s network (some plans offer out-of-network coverage)</a:t>
            </a:r>
            <a:endParaRPr lang="en-US" sz="2600" dirty="0"/>
          </a:p>
        </p:txBody>
      </p:sp>
      <p:pic>
        <p:nvPicPr>
          <p:cNvPr id="16" name="Picture 15" title="Imae of Medicare Advantage Plan"/>
          <p:cNvPicPr>
            <a:picLocks noChangeAspect="1"/>
          </p:cNvPicPr>
          <p:nvPr/>
        </p:nvPicPr>
        <p:blipFill>
          <a:blip r:embed="rId3"/>
          <a:stretch>
            <a:fillRect/>
          </a:stretch>
        </p:blipFill>
        <p:spPr>
          <a:xfrm>
            <a:off x="155441" y="1323474"/>
            <a:ext cx="3042455" cy="4256581"/>
          </a:xfrm>
          <a:prstGeom prst="rect">
            <a:avLst/>
          </a:prstGeom>
        </p:spPr>
      </p:pic>
      <p:sp>
        <p:nvSpPr>
          <p:cNvPr id="3" name="Date Placeholder 2"/>
          <p:cNvSpPr>
            <a:spLocks noGrp="1"/>
          </p:cNvSpPr>
          <p:nvPr>
            <p:ph type="dt" sz="half" idx="2"/>
          </p:nvPr>
        </p:nvSpPr>
        <p:spPr>
          <a:prstGeom prst="rect">
            <a:avLst/>
          </a:prstGeom>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3B75908-2BC4-4CCC-BE4B-63652A0FD379}" type="slidenum">
              <a:rPr lang="en-US" smtClean="0"/>
              <a:t>96</a:t>
            </a:fld>
            <a:endParaRPr lang="en-US" dirty="0"/>
          </a:p>
        </p:txBody>
      </p:sp>
    </p:spTree>
    <p:extLst>
      <p:ext uri="{BB962C8B-B14F-4D97-AF65-F5344CB8AC3E}">
        <p14:creationId xmlns:p14="http://schemas.microsoft.com/office/powerpoint/2010/main" val="34516386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1"/>
            <a:ext cx="9144000" cy="1026694"/>
          </a:xfrm>
        </p:spPr>
        <p:txBody>
          <a:bodyPr>
            <a:normAutofit/>
          </a:bodyPr>
          <a:lstStyle/>
          <a:p>
            <a:r>
              <a:rPr lang="en-US" dirty="0"/>
              <a:t>How Medicare Advantage (MA) Plans Work</a:t>
            </a:r>
          </a:p>
        </p:txBody>
      </p:sp>
      <p:grpSp>
        <p:nvGrpSpPr>
          <p:cNvPr id="23" name="Group 22" descr="Includes hospital, stethescope and prescription drug images" title="Medicare Advantage Icon"/>
          <p:cNvGrpSpPr/>
          <p:nvPr/>
        </p:nvGrpSpPr>
        <p:grpSpPr>
          <a:xfrm>
            <a:off x="231455" y="2914353"/>
            <a:ext cx="1321065" cy="1724529"/>
            <a:chOff x="231455" y="2914353"/>
            <a:chExt cx="1321065" cy="1724529"/>
          </a:xfrm>
        </p:grpSpPr>
        <p:pic>
          <p:nvPicPr>
            <p:cNvPr id="24" name="Picture 23"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25" name="Picture 24"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6" name="Picture 25"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27" name="TextBox 26"/>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13" name="Content Placeholder 1"/>
          <p:cNvSpPr>
            <a:spLocks noGrp="1"/>
          </p:cNvSpPr>
          <p:nvPr>
            <p:ph idx="1"/>
          </p:nvPr>
        </p:nvSpPr>
        <p:spPr>
          <a:xfrm>
            <a:off x="1829005" y="1171074"/>
            <a:ext cx="6892963" cy="5352818"/>
          </a:xfrm>
        </p:spPr>
        <p:txBody>
          <a:bodyPr>
            <a:normAutofit fontScale="70000" lnSpcReduction="20000"/>
          </a:bodyPr>
          <a:lstStyle/>
          <a:p>
            <a:pPr marL="0" indent="0">
              <a:lnSpc>
                <a:spcPct val="120000"/>
              </a:lnSpc>
              <a:buNone/>
            </a:pPr>
            <a:r>
              <a:rPr lang="en-US" sz="3300" dirty="0"/>
              <a:t>In an MA Plan you </a:t>
            </a:r>
          </a:p>
          <a:p>
            <a:pPr indent="-293688">
              <a:lnSpc>
                <a:spcPct val="120000"/>
              </a:lnSpc>
            </a:pPr>
            <a:r>
              <a:rPr lang="en-US" dirty="0"/>
              <a:t>Are still in Medicare with all rights and protections</a:t>
            </a:r>
          </a:p>
          <a:p>
            <a:pPr indent="-293688">
              <a:lnSpc>
                <a:spcPct val="120000"/>
              </a:lnSpc>
            </a:pPr>
            <a:r>
              <a:rPr lang="en-US" dirty="0"/>
              <a:t>Still get those services covered by Part A and </a:t>
            </a:r>
            <a:br>
              <a:rPr lang="en-US" dirty="0"/>
            </a:br>
            <a:r>
              <a:rPr lang="en-US" dirty="0"/>
              <a:t>Part B, but the MA Plan covers those services </a:t>
            </a:r>
          </a:p>
          <a:p>
            <a:pPr indent="-293688">
              <a:lnSpc>
                <a:spcPct val="120000"/>
              </a:lnSpc>
            </a:pPr>
            <a:r>
              <a:rPr lang="en-US" dirty="0"/>
              <a:t>May choose a plan that includes prescription drug coverage</a:t>
            </a:r>
          </a:p>
          <a:p>
            <a:pPr indent="-293688">
              <a:lnSpc>
                <a:spcPct val="120000"/>
              </a:lnSpc>
            </a:pPr>
            <a:r>
              <a:rPr lang="en-US" dirty="0"/>
              <a:t>Can be charged different out-of-pocket costs</a:t>
            </a:r>
          </a:p>
          <a:p>
            <a:pPr indent="-293688">
              <a:lnSpc>
                <a:spcPct val="120000"/>
              </a:lnSpc>
            </a:pPr>
            <a:r>
              <a:rPr lang="en-US" dirty="0"/>
              <a:t>Can’t be charged more than Original Medicare for certain services, like chemotherapy, dialysis, and skilled nursing facility (SNF) care</a:t>
            </a:r>
          </a:p>
          <a:p>
            <a:pPr indent="-293688">
              <a:lnSpc>
                <a:spcPct val="120000"/>
              </a:lnSpc>
            </a:pPr>
            <a:r>
              <a:rPr lang="en-US" dirty="0"/>
              <a:t>May choose a plan with extra benefits like vision, dental or fitness and wellness benefits</a:t>
            </a:r>
          </a:p>
          <a:p>
            <a:pPr indent="-293688">
              <a:lnSpc>
                <a:spcPct val="120000"/>
              </a:lnSpc>
            </a:pPr>
            <a:r>
              <a:rPr lang="en-US" dirty="0"/>
              <a:t>Have a yearly limit on your out-of-pocket costs</a:t>
            </a:r>
          </a:p>
        </p:txBody>
      </p:sp>
      <p:sp>
        <p:nvSpPr>
          <p:cNvPr id="3" name="Date Placeholder 2"/>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a:xfrm>
            <a:off x="3532992" y="6356351"/>
            <a:ext cx="2582058" cy="365125"/>
          </a:xfrm>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97</a:t>
            </a:fld>
            <a:endParaRPr lang="en-US" dirty="0"/>
          </a:p>
        </p:txBody>
      </p:sp>
    </p:spTree>
    <p:extLst>
      <p:ext uri="{BB962C8B-B14F-4D97-AF65-F5344CB8AC3E}">
        <p14:creationId xmlns:p14="http://schemas.microsoft.com/office/powerpoint/2010/main" val="268429304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1"/>
            <a:ext cx="9144000" cy="1026694"/>
          </a:xfrm>
        </p:spPr>
        <p:txBody>
          <a:bodyPr>
            <a:normAutofit/>
          </a:bodyPr>
          <a:lstStyle/>
          <a:p>
            <a:r>
              <a:rPr lang="en-US" dirty="0"/>
              <a:t>How MA Plans Work (continued)</a:t>
            </a:r>
          </a:p>
        </p:txBody>
      </p:sp>
      <p:grpSp>
        <p:nvGrpSpPr>
          <p:cNvPr id="23" name="Group 22" descr="Includes hospital, stethescope and prescription drug images" title="Medicare Advantage Icon"/>
          <p:cNvGrpSpPr/>
          <p:nvPr/>
        </p:nvGrpSpPr>
        <p:grpSpPr>
          <a:xfrm>
            <a:off x="231455" y="2914353"/>
            <a:ext cx="1321065" cy="1724529"/>
            <a:chOff x="231455" y="2914353"/>
            <a:chExt cx="1321065" cy="1724529"/>
          </a:xfrm>
        </p:grpSpPr>
        <p:pic>
          <p:nvPicPr>
            <p:cNvPr id="24" name="Picture 23"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25" name="Picture 24"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6" name="Picture 25"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27" name="TextBox 26"/>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2" name="Content Placeholder 1"/>
          <p:cNvSpPr>
            <a:spLocks noGrp="1"/>
          </p:cNvSpPr>
          <p:nvPr>
            <p:ph idx="1"/>
          </p:nvPr>
        </p:nvSpPr>
        <p:spPr>
          <a:xfrm>
            <a:off x="1912776" y="1213929"/>
            <a:ext cx="6856469" cy="5366754"/>
          </a:xfrm>
        </p:spPr>
        <p:txBody>
          <a:bodyPr>
            <a:normAutofit fontScale="92500" lnSpcReduction="10000"/>
          </a:bodyPr>
          <a:lstStyle/>
          <a:p>
            <a:pPr marL="284163" indent="-284163"/>
            <a:r>
              <a:rPr lang="en-US" sz="2400" dirty="0"/>
              <a:t>Each plan has a service area in which its enrollees must live</a:t>
            </a:r>
          </a:p>
          <a:p>
            <a:pPr marL="284163" indent="-284163"/>
            <a:r>
              <a:rPr lang="en-US" sz="2400" dirty="0"/>
              <a:t>You (or a provider acting on your behalf) can request to see if an item or service will be covered by the plan in advance (called an organization determination) </a:t>
            </a:r>
          </a:p>
          <a:p>
            <a:pPr marL="576263" lvl="1" indent="-287338" defTabSz="576263">
              <a:tabLst>
                <a:tab pos="512763" algn="l"/>
              </a:tabLst>
            </a:pPr>
            <a:r>
              <a:rPr lang="en-US" sz="2000" dirty="0"/>
              <a:t>Contact your plan for more information</a:t>
            </a:r>
          </a:p>
          <a:p>
            <a:pPr marL="284163" indent="-284163"/>
            <a:r>
              <a:rPr lang="en-US" sz="2400" dirty="0"/>
              <a:t>Each plan can charge different out‑of‑pocket costs and have different rules for how you get services </a:t>
            </a:r>
          </a:p>
          <a:p>
            <a:pPr marL="576263" lvl="1" indent="-287338"/>
            <a:r>
              <a:rPr lang="en-US" sz="2000" dirty="0"/>
              <a:t>These rules can change each year </a:t>
            </a:r>
          </a:p>
          <a:p>
            <a:pPr marL="284163" indent="-284163"/>
            <a:r>
              <a:rPr lang="en-US" sz="2400" dirty="0"/>
              <a:t>MA Plans can’t charge more than Original Medicare for certain services, like chemotherapy, dialysis, and skilled nursing facility care</a:t>
            </a:r>
          </a:p>
          <a:p>
            <a:pPr marL="284163" indent="-284163"/>
            <a:r>
              <a:rPr lang="en-US" sz="2400" dirty="0"/>
              <a:t>MA Plans have a yearly limit on your out‑of‑pocket costs for medical services </a:t>
            </a:r>
          </a:p>
          <a:p>
            <a:pPr marL="284163" indent="-284163"/>
            <a:r>
              <a:rPr lang="en-US" sz="2400" dirty="0"/>
              <a:t>Hospice care is covered, but by Original Medicare</a:t>
            </a:r>
          </a:p>
          <a:p>
            <a:pPr marL="465138" lvl="1" indent="-239713"/>
            <a:endParaRPr lang="en-US" sz="1600" dirty="0"/>
          </a:p>
          <a:p>
            <a:pPr marL="1033463" lvl="2"/>
            <a:endParaRPr lang="en-US" sz="1600" dirty="0"/>
          </a:p>
        </p:txBody>
      </p:sp>
      <p:sp>
        <p:nvSpPr>
          <p:cNvPr id="3" name="Date Placeholder 2"/>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a:xfrm>
            <a:off x="3532992" y="6356351"/>
            <a:ext cx="2582058" cy="365125"/>
          </a:xfrm>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98</a:t>
            </a:fld>
            <a:endParaRPr lang="en-US" dirty="0"/>
          </a:p>
        </p:txBody>
      </p:sp>
    </p:spTree>
    <p:extLst>
      <p:ext uri="{BB962C8B-B14F-4D97-AF65-F5344CB8AC3E}">
        <p14:creationId xmlns:p14="http://schemas.microsoft.com/office/powerpoint/2010/main" val="427581091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1"/>
            <a:ext cx="9144000" cy="1026694"/>
          </a:xfrm>
        </p:spPr>
        <p:txBody>
          <a:bodyPr>
            <a:normAutofit/>
          </a:bodyPr>
          <a:lstStyle/>
          <a:p>
            <a:r>
              <a:rPr lang="en-US" dirty="0"/>
              <a:t>MA Plan Notices</a:t>
            </a:r>
          </a:p>
        </p:txBody>
      </p:sp>
      <p:grpSp>
        <p:nvGrpSpPr>
          <p:cNvPr id="24" name="Group 23" descr="Includes hospital, stethescope and prescription drug images" title="Medicare Advantage Icon"/>
          <p:cNvGrpSpPr/>
          <p:nvPr/>
        </p:nvGrpSpPr>
        <p:grpSpPr>
          <a:xfrm>
            <a:off x="231455" y="2914353"/>
            <a:ext cx="1321065" cy="1724529"/>
            <a:chOff x="231455" y="2914353"/>
            <a:chExt cx="1321065" cy="1724529"/>
          </a:xfrm>
        </p:grpSpPr>
        <p:pic>
          <p:nvPicPr>
            <p:cNvPr id="25" name="Picture 24" title="Part A icon"/>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2828" y="2914353"/>
              <a:ext cx="609692" cy="408898"/>
            </a:xfrm>
            <a:prstGeom prst="rect">
              <a:avLst/>
            </a:prstGeom>
          </p:spPr>
        </p:pic>
        <p:pic>
          <p:nvPicPr>
            <p:cNvPr id="26" name="Picture 25" title="Part B icons"/>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455" y="2950549"/>
              <a:ext cx="592748" cy="544039"/>
            </a:xfrm>
            <a:prstGeom prst="rect">
              <a:avLst/>
            </a:prstGeom>
          </p:spPr>
        </p:pic>
        <p:pic>
          <p:nvPicPr>
            <p:cNvPr id="27" name="Picture 26" title="Part D ico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8002" y="3478976"/>
              <a:ext cx="591028" cy="425094"/>
            </a:xfrm>
            <a:prstGeom prst="rect">
              <a:avLst/>
            </a:prstGeom>
          </p:spPr>
        </p:pic>
        <p:sp>
          <p:nvSpPr>
            <p:cNvPr id="28" name="TextBox 27"/>
            <p:cNvSpPr txBox="1"/>
            <p:nvPr/>
          </p:nvSpPr>
          <p:spPr>
            <a:xfrm>
              <a:off x="294572" y="3992551"/>
              <a:ext cx="1177887" cy="646331"/>
            </a:xfrm>
            <a:prstGeom prst="rect">
              <a:avLst/>
            </a:prstGeom>
            <a:noFill/>
          </p:spPr>
          <p:txBody>
            <a:bodyPr wrap="none" rtlCol="0">
              <a:spAutoFit/>
            </a:bodyPr>
            <a:lstStyle/>
            <a:p>
              <a:pPr algn="ctr"/>
              <a:r>
                <a:rPr lang="en-US" dirty="0">
                  <a:solidFill>
                    <a:schemeClr val="bg2">
                      <a:lumMod val="50000"/>
                    </a:schemeClr>
                  </a:solidFill>
                </a:rPr>
                <a:t>Medicare</a:t>
              </a:r>
            </a:p>
            <a:p>
              <a:pPr algn="ctr"/>
              <a:r>
                <a:rPr lang="en-US" dirty="0">
                  <a:solidFill>
                    <a:schemeClr val="bg2">
                      <a:lumMod val="50000"/>
                    </a:schemeClr>
                  </a:solidFill>
                </a:rPr>
                <a:t>Advantage</a:t>
              </a:r>
            </a:p>
          </p:txBody>
        </p:sp>
      </p:grpSp>
      <p:sp>
        <p:nvSpPr>
          <p:cNvPr id="13" name="Content Placeholder 1"/>
          <p:cNvSpPr>
            <a:spLocks noGrp="1"/>
          </p:cNvSpPr>
          <p:nvPr>
            <p:ph idx="1"/>
          </p:nvPr>
        </p:nvSpPr>
        <p:spPr>
          <a:xfrm>
            <a:off x="1552521" y="1082375"/>
            <a:ext cx="7134280" cy="5411416"/>
          </a:xfrm>
        </p:spPr>
        <p:txBody>
          <a:bodyPr>
            <a:normAutofit/>
          </a:bodyPr>
          <a:lstStyle/>
          <a:p>
            <a:pPr marL="112713" indent="0">
              <a:buNone/>
            </a:pPr>
            <a:r>
              <a:rPr lang="en-US" dirty="0"/>
              <a:t>Plans send notices to members each year so you can see any changes</a:t>
            </a:r>
          </a:p>
          <a:p>
            <a:pPr marL="400050" indent="-284163"/>
            <a:r>
              <a:rPr lang="en-US" sz="2800" b="1" dirty="0"/>
              <a:t>Annual Notice of Change (ANOC) </a:t>
            </a:r>
            <a:r>
              <a:rPr lang="en-US" sz="2800" dirty="0"/>
              <a:t>(sent in September)</a:t>
            </a:r>
          </a:p>
          <a:p>
            <a:pPr marL="400050" indent="-284163"/>
            <a:r>
              <a:rPr lang="en-US" sz="2800" b="1" dirty="0"/>
              <a:t>Evidence of Coverage (EOC) </a:t>
            </a:r>
            <a:r>
              <a:rPr lang="en-US" sz="2800" dirty="0"/>
              <a:t>(sent by October 15)</a:t>
            </a:r>
          </a:p>
          <a:p>
            <a:pPr marL="284163" indent="-284163"/>
            <a:endParaRPr lang="en-US" sz="2800" dirty="0"/>
          </a:p>
          <a:p>
            <a:pPr marL="284163" indent="-284163"/>
            <a:endParaRPr lang="en-US" sz="2800" dirty="0"/>
          </a:p>
        </p:txBody>
      </p:sp>
      <p:sp>
        <p:nvSpPr>
          <p:cNvPr id="3" name="Date Placeholder 2"/>
          <p:cNvSpPr>
            <a:spLocks noGrp="1"/>
          </p:cNvSpPr>
          <p:nvPr>
            <p:ph type="dt" sz="half" idx="10"/>
          </p:nvPr>
        </p:nvSpPr>
        <p:spPr/>
        <p:txBody>
          <a:bodyPr/>
          <a:lstStyle/>
          <a:p>
            <a:r>
              <a:rPr lang="en-US" dirty="0"/>
              <a:t>June 2019</a:t>
            </a:r>
          </a:p>
        </p:txBody>
      </p:sp>
      <p:sp>
        <p:nvSpPr>
          <p:cNvPr id="5" name="Footer Placeholder 4"/>
          <p:cNvSpPr>
            <a:spLocks noGrp="1"/>
          </p:cNvSpPr>
          <p:nvPr>
            <p:ph type="ftr" sz="quarter" idx="11"/>
          </p:nvPr>
        </p:nvSpPr>
        <p:spPr/>
        <p:txBody>
          <a:bodyPr/>
          <a:lstStyle/>
          <a:p>
            <a:r>
              <a:rPr lang="en-US" dirty="0"/>
              <a:t>Understanding Medicare</a:t>
            </a:r>
          </a:p>
        </p:txBody>
      </p:sp>
      <p:sp>
        <p:nvSpPr>
          <p:cNvPr id="7" name="Slide Number Placeholder 6"/>
          <p:cNvSpPr>
            <a:spLocks noGrp="1"/>
          </p:cNvSpPr>
          <p:nvPr>
            <p:ph type="sldNum" sz="quarter" idx="12"/>
          </p:nvPr>
        </p:nvSpPr>
        <p:spPr/>
        <p:txBody>
          <a:bodyPr/>
          <a:lstStyle/>
          <a:p>
            <a:fld id="{D60A6685-DBF6-4C41-A0CC-AA9EA7A85A20}" type="slidenum">
              <a:rPr lang="en-US" smtClean="0"/>
              <a:t>99</a:t>
            </a:fld>
            <a:endParaRPr lang="en-US" dirty="0"/>
          </a:p>
        </p:txBody>
      </p:sp>
    </p:spTree>
    <p:extLst>
      <p:ext uri="{BB962C8B-B14F-4D97-AF65-F5344CB8AC3E}">
        <p14:creationId xmlns:p14="http://schemas.microsoft.com/office/powerpoint/2010/main" val="29020383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1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1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13.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14.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15.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4.xml><?xml version="1.0" encoding="utf-8"?>
<a:theme xmlns:a="http://schemas.openxmlformats.org/drawingml/2006/main" name="20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5.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6.xml><?xml version="1.0" encoding="utf-8"?>
<a:theme xmlns:a="http://schemas.openxmlformats.org/drawingml/2006/main" name="2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40E4E048-E822-4C7F-8E8A-B9C21D1035E6}"/>
    </a:ext>
  </a:extLst>
</a:theme>
</file>

<file path=ppt/theme/theme7.xml><?xml version="1.0" encoding="utf-8"?>
<a:theme xmlns:a="http://schemas.openxmlformats.org/drawingml/2006/main" name="10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8.xml><?xml version="1.0" encoding="utf-8"?>
<a:theme xmlns:a="http://schemas.openxmlformats.org/drawingml/2006/main" name="1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ppt/theme/theme9.xml><?xml version="1.0" encoding="utf-8"?>
<a:theme xmlns:a="http://schemas.openxmlformats.org/drawingml/2006/main" name="1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6ntpPowerPointTemplate11_5_15.potx" id="{D8B21409-55A4-475D-A914-F952BFB016A0}" vid="{8611ABE4-F9CF-465A-AD8F-7875D2A83E82}"/>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D9DC2E4582D5D4982FF35358BA9F759" ma:contentTypeVersion="8" ma:contentTypeDescription="Create a new document." ma:contentTypeScope="" ma:versionID="b7dd8764b97e4454ece90dc289b2232d">
  <xsd:schema xmlns:xsd="http://www.w3.org/2001/XMLSchema" xmlns:xs="http://www.w3.org/2001/XMLSchema" xmlns:p="http://schemas.microsoft.com/office/2006/metadata/properties" xmlns:ns2="2f988a62-6330-4bf6-856a-0a838bb88c35" xmlns:ns3="f10d27d4-cb4b-47d3-9f3b-886ddac8491f" targetNamespace="http://schemas.microsoft.com/office/2006/metadata/properties" ma:root="true" ma:fieldsID="7c8fb023b1e0a073b666eb0eb76f3daa" ns2:_="" ns3:_="">
    <xsd:import namespace="2f988a62-6330-4bf6-856a-0a838bb88c35"/>
    <xsd:import namespace="f10d27d4-cb4b-47d3-9f3b-886ddac8491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988a62-6330-4bf6-856a-0a838bb88c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10d27d4-cb4b-47d3-9f3b-886ddac8491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7121BE-949D-4E1F-A659-1895A83648C9}">
  <ds:schemaRefs>
    <ds:schemaRef ds:uri="http://schemas.microsoft.com/sharepoint/v3/contenttype/forms"/>
  </ds:schemaRefs>
</ds:datastoreItem>
</file>

<file path=customXml/itemProps2.xml><?xml version="1.0" encoding="utf-8"?>
<ds:datastoreItem xmlns:ds="http://schemas.openxmlformats.org/officeDocument/2006/customXml" ds:itemID="{05D07216-6235-42BB-A8E9-ABE081F47F13}">
  <ds:schemaRefs>
    <ds:schemaRef ds:uri="http://schemas.microsoft.com/office/2006/documentManagement/types"/>
    <ds:schemaRef ds:uri="f10d27d4-cb4b-47d3-9f3b-886ddac8491f"/>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2f988a62-6330-4bf6-856a-0a838bb88c35"/>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A979FA37-3F59-49C9-B177-722CA94D95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988a62-6330-4bf6-856a-0a838bb88c35"/>
    <ds:schemaRef ds:uri="f10d27d4-cb4b-47d3-9f3b-886ddac8491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2016ntpPowerPointTemplate11_5_15</Template>
  <TotalTime>41900</TotalTime>
  <Words>37362</Words>
  <Application>Microsoft Office PowerPoint</Application>
  <PresentationFormat>On-screen Show (4:3)</PresentationFormat>
  <Paragraphs>2679</Paragraphs>
  <Slides>156</Slides>
  <Notes>156</Notes>
  <HiddenSlides>0</HiddenSlides>
  <MMClips>0</MMClips>
  <ScaleCrop>false</ScaleCrop>
  <HeadingPairs>
    <vt:vector size="6" baseType="variant">
      <vt:variant>
        <vt:lpstr>Fonts Used</vt:lpstr>
      </vt:variant>
      <vt:variant>
        <vt:i4>9</vt:i4>
      </vt:variant>
      <vt:variant>
        <vt:lpstr>Theme</vt:lpstr>
      </vt:variant>
      <vt:variant>
        <vt:i4>15</vt:i4>
      </vt:variant>
      <vt:variant>
        <vt:lpstr>Slide Titles</vt:lpstr>
      </vt:variant>
      <vt:variant>
        <vt:i4>156</vt:i4>
      </vt:variant>
    </vt:vector>
  </HeadingPairs>
  <TitlesOfParts>
    <vt:vector size="180" baseType="lpstr">
      <vt:lpstr>Arial</vt:lpstr>
      <vt:lpstr>Avenir Book</vt:lpstr>
      <vt:lpstr>Avenir Heavy</vt:lpstr>
      <vt:lpstr>Calibri</vt:lpstr>
      <vt:lpstr>Calibri </vt:lpstr>
      <vt:lpstr>Calibri Light</vt:lpstr>
      <vt:lpstr>Minion Pro</vt:lpstr>
      <vt:lpstr>Wingdings</vt:lpstr>
      <vt:lpstr>YouTube Noto</vt:lpstr>
      <vt:lpstr>7_Custom Design</vt:lpstr>
      <vt:lpstr>2_Custom Design</vt:lpstr>
      <vt:lpstr>Custom Design</vt:lpstr>
      <vt:lpstr>20_Custom Design</vt:lpstr>
      <vt:lpstr>9_Custom Design</vt:lpstr>
      <vt:lpstr>21_Custom Design</vt:lpstr>
      <vt:lpstr>10_Custom Design</vt:lpstr>
      <vt:lpstr>11_Custom Design</vt:lpstr>
      <vt:lpstr>13_Custom Design</vt:lpstr>
      <vt:lpstr>14_Custom Design</vt:lpstr>
      <vt:lpstr>1_Custom Design</vt:lpstr>
      <vt:lpstr>3_Custom Design</vt:lpstr>
      <vt:lpstr>4_Custom Design</vt:lpstr>
      <vt:lpstr>5_Custom Design</vt:lpstr>
      <vt:lpstr>6_Custom Design</vt:lpstr>
      <vt:lpstr>Module 1 Understanding Medicare</vt:lpstr>
      <vt:lpstr>Lessons</vt:lpstr>
      <vt:lpstr>Lesson 1—Medicare Basics</vt:lpstr>
      <vt:lpstr>What Is Medicare?</vt:lpstr>
      <vt:lpstr>What Are the Parts of Medicare?</vt:lpstr>
      <vt:lpstr>How Is Medicare funded?</vt:lpstr>
      <vt:lpstr>What Agencies Are Responsible for Medicare?</vt:lpstr>
      <vt:lpstr>What CMS Does</vt:lpstr>
      <vt:lpstr>CMS’s 10 Regional Offices and Central Office</vt:lpstr>
      <vt:lpstr>Medicare Basics—Questions</vt:lpstr>
      <vt:lpstr>Lesson 2—Medicare Eligibility and Enrollment</vt:lpstr>
      <vt:lpstr>How and When You Can Enroll in Medicare</vt:lpstr>
      <vt:lpstr>Why Enrolling on Time Is Important</vt:lpstr>
      <vt:lpstr>Automatic Enrollment—Part A and Part B</vt:lpstr>
      <vt:lpstr>Your Medicare Card</vt:lpstr>
      <vt:lpstr>You Must Take Action to Enroll in Medicare When it Isn’t Automatic</vt:lpstr>
      <vt:lpstr>When You Can Sign Up for Medicare</vt:lpstr>
      <vt:lpstr>When You Can Sign Up for Medicare (continued)</vt:lpstr>
      <vt:lpstr>When You Can Join, Switch, or Drop Your Plan</vt:lpstr>
      <vt:lpstr>Automatic Enrollment Based on Disability</vt:lpstr>
      <vt:lpstr>Enrolling in Medicare Based on End-Stage Renal Disease (ESRD)</vt:lpstr>
      <vt:lpstr>Medicare and End-Stage Renal  Disease (ESRD)—Medicare Coverage Choices</vt:lpstr>
      <vt:lpstr>When Coverage Starts for People  with End-Stage Renal Disease (ESRD)</vt:lpstr>
      <vt:lpstr>Check Your Knowledge―Question 1</vt:lpstr>
      <vt:lpstr>Activity: Which Enrollment Period?</vt:lpstr>
      <vt:lpstr>Scenario—Dan</vt:lpstr>
      <vt:lpstr>Dan can enroll during his….</vt:lpstr>
      <vt:lpstr>Scenario—Lena</vt:lpstr>
      <vt:lpstr>Lena can enroll during the…</vt:lpstr>
      <vt:lpstr>Scenario—Ralph</vt:lpstr>
      <vt:lpstr>Ralph can enroll during an…</vt:lpstr>
      <vt:lpstr>Medicare Eligibility and Enrollment Questions</vt:lpstr>
      <vt:lpstr>Lesson 3—Introduction to Medicare  Coverage Options</vt:lpstr>
      <vt:lpstr>Medicare Coverage Options</vt:lpstr>
      <vt:lpstr>Decision Comparison Summary:  How They Work</vt:lpstr>
      <vt:lpstr>  How Are Medigap Policies and Medicare Advantage (MA) Plans Different?   </vt:lpstr>
      <vt:lpstr>Lesson 4—Original Medicare (Part A and Part B)</vt:lpstr>
      <vt:lpstr>Original Medicare Coverage and Costs Part A and Part B </vt:lpstr>
      <vt:lpstr>Original Medicare Coverage Part A (Hospital Insurance)</vt:lpstr>
      <vt:lpstr>Original Medicare Coverage  Part A (Hospital Insurance) (continued)</vt:lpstr>
      <vt:lpstr>Paying for Medicare Part A</vt:lpstr>
      <vt:lpstr>Part A—What You Pay  in Original Medicare</vt:lpstr>
      <vt:lpstr>Benefit Periods in Original Medicare</vt:lpstr>
      <vt:lpstr>Inpatient or Outpatient— The 2-Midnight Rule</vt:lpstr>
      <vt:lpstr>Home Health Care Coverage</vt:lpstr>
      <vt:lpstr>5 Required Conditions for  Home Health Care Coverage </vt:lpstr>
      <vt:lpstr>Paying for Home Health Care</vt:lpstr>
      <vt:lpstr>What Is Hospice Care?</vt:lpstr>
      <vt:lpstr>Covered Hospice Services</vt:lpstr>
      <vt:lpstr>Paying for Hospice Care</vt:lpstr>
      <vt:lpstr>Decision: Do I Need to Sign up for Part A?</vt:lpstr>
      <vt:lpstr>Scenarios—Alex</vt:lpstr>
      <vt:lpstr>Activity</vt:lpstr>
      <vt:lpstr>Check Your Knowledge―Question 2</vt:lpstr>
      <vt:lpstr>Medicare Part A Questions</vt:lpstr>
      <vt:lpstr>Original Medicare  Part B (Medical Insurance)</vt:lpstr>
      <vt:lpstr>What You Pay—Part B Premiums</vt:lpstr>
      <vt:lpstr>Monthly Part B Standard Premium—Income-Related Monthly Adjustment Amount (IRMAA) for 2019</vt:lpstr>
      <vt:lpstr>Part B—What You Pay in Original Medicare</vt:lpstr>
      <vt:lpstr>Part B and Active Employment </vt:lpstr>
      <vt:lpstr>Decision: Should I Keep/Sign up for Part B?</vt:lpstr>
      <vt:lpstr>When You Must Have Part B</vt:lpstr>
      <vt:lpstr>Check Your Knowledge―Question 3</vt:lpstr>
      <vt:lpstr>Part B Questions</vt:lpstr>
      <vt:lpstr>What ISN’T covered by  Part A and Part B?</vt:lpstr>
      <vt:lpstr>Scenario—Edgar</vt:lpstr>
      <vt:lpstr>Activity—Original Medicare Coverage</vt:lpstr>
      <vt:lpstr>#1—Part A or Part B?</vt:lpstr>
      <vt:lpstr>#2—Part A or Part B? </vt:lpstr>
      <vt:lpstr>#3—Part A or Part B? </vt:lpstr>
      <vt:lpstr>#4—Part A or Part B?</vt:lpstr>
      <vt:lpstr>#5—Part A or Part B?</vt:lpstr>
      <vt:lpstr>Medicare Supplement Insurance (Medigap) Policies</vt:lpstr>
      <vt:lpstr>Medigap Plans</vt:lpstr>
      <vt:lpstr>Medigap Plans Basic Benefits</vt:lpstr>
      <vt:lpstr>Medigap Plan Coverage</vt:lpstr>
      <vt:lpstr>Medigap Costs</vt:lpstr>
      <vt:lpstr>When Is the Best Time to Buy a Medigap Policy?</vt:lpstr>
      <vt:lpstr>Decision: Do I Need a Medigap Policy?</vt:lpstr>
      <vt:lpstr>How To Buy a Medigap Policy</vt:lpstr>
      <vt:lpstr>2020 Medigap Changes</vt:lpstr>
      <vt:lpstr>Check Your Knowledge—Question 4</vt:lpstr>
      <vt:lpstr>Lesson 5—Medicare Prescription  Drug Coverage (Part D)</vt:lpstr>
      <vt:lpstr>Medicare Drug Plan Costs— What You Pay in 2019</vt:lpstr>
      <vt:lpstr>Monthly Part D Premium—Income Related Monthly Adjustment Amount (IRMAA) for 2019</vt:lpstr>
      <vt:lpstr>How Medicare Part D Works </vt:lpstr>
      <vt:lpstr>Who Can Join Part D?</vt:lpstr>
      <vt:lpstr>Part D Late Enrollment Penalty</vt:lpstr>
      <vt:lpstr>Part D Cost Considerations </vt:lpstr>
      <vt:lpstr>When Can I Enroll in a Part D Plan?</vt:lpstr>
      <vt:lpstr>Choosing a Part D Plan</vt:lpstr>
      <vt:lpstr>Decision: Should I Enroll in a Part D plan?</vt:lpstr>
      <vt:lpstr>Check Your Knowledge—Question 5</vt:lpstr>
      <vt:lpstr>Check Your Knowledge—Question 6 </vt:lpstr>
      <vt:lpstr>Part D Questions</vt:lpstr>
      <vt:lpstr>Lesson 6―Medicare Advantage (MA) Plans (Part C)</vt:lpstr>
      <vt:lpstr>How Medicare Advantage (MA) Plans Work</vt:lpstr>
      <vt:lpstr>How MA Plans Work (continued)</vt:lpstr>
      <vt:lpstr>MA Plan Notices</vt:lpstr>
      <vt:lpstr>Who Can Enroll in an MA Plan?</vt:lpstr>
      <vt:lpstr>When Can I Enroll in an MA Plan?</vt:lpstr>
      <vt:lpstr>When Can I Enroll in an MA Plan? (continued)</vt:lpstr>
      <vt:lpstr>MA Plan Costs</vt:lpstr>
      <vt:lpstr>MA Plan Costs (continued)</vt:lpstr>
      <vt:lpstr>How do I enroll in an MA Plan?</vt:lpstr>
      <vt:lpstr>Decision: Should I Join an MA Plan?</vt:lpstr>
      <vt:lpstr>Check Your Knowledge―Question 7</vt:lpstr>
      <vt:lpstr>Check Your Knowledge—Question 8</vt:lpstr>
      <vt:lpstr>Tom</vt:lpstr>
      <vt:lpstr>Tom can switch or drop his Medicare Advantage Plan (MA) next during the…</vt:lpstr>
      <vt:lpstr>Medicare Advantage (MA)—Questions</vt:lpstr>
      <vt:lpstr>Lesson 7—Appeals</vt:lpstr>
      <vt:lpstr>Appeal Rights in Original Medicare</vt:lpstr>
      <vt:lpstr>How to Appeal in Original Medicare</vt:lpstr>
      <vt:lpstr>Expedited (Fast) Appeals in Original Medicare</vt:lpstr>
      <vt:lpstr>Original Medicare Appeals Process:  Part A &amp; Part B (Fee-for-Service) Process</vt:lpstr>
      <vt:lpstr>Rights When Filing MA  and Other Health Plan Appeals</vt:lpstr>
      <vt:lpstr>Expedited (Fast) Appeals Process―MA Plan or Other Medicare Health Plan</vt:lpstr>
      <vt:lpstr>Expedited (Fast) Appeals Process—MA Plan or Other Medicare Health Plan (continued)</vt:lpstr>
      <vt:lpstr>Part C (Medicare Advantage) Appeals Process</vt:lpstr>
      <vt:lpstr>Request a Part D Coverage Determination</vt:lpstr>
      <vt:lpstr>Coverage and Formulary Exceptions </vt:lpstr>
      <vt:lpstr>Requesting Part D Appeals</vt:lpstr>
      <vt:lpstr>Part D (Drug) Appeal Process</vt:lpstr>
      <vt:lpstr>Check Your Knowledge—Question 9</vt:lpstr>
      <vt:lpstr>Lesson 8―Medicare and Other Insurance</vt:lpstr>
      <vt:lpstr>Primary and Secondary Payers</vt:lpstr>
      <vt:lpstr>Who Pays First</vt:lpstr>
      <vt:lpstr>Medicare and the Marketplace</vt:lpstr>
      <vt:lpstr>Marketplace and Becoming  Eligible for Medicare</vt:lpstr>
      <vt:lpstr>Medicare for People With Disabilities  and the Marketplace</vt:lpstr>
      <vt:lpstr>Choosing Marketplace Coverage Instead of Medicare</vt:lpstr>
      <vt:lpstr>Scenario—Leslie</vt:lpstr>
      <vt:lpstr>Medicare and Other Insurance Questions</vt:lpstr>
      <vt:lpstr>Lesson 9—Help for People with Limited Income and Resources</vt:lpstr>
      <vt:lpstr>Minimum Federal Eligibility Requirements for Medicare Savings Programs in 2019</vt:lpstr>
      <vt:lpstr>What Is Extra Help?</vt:lpstr>
      <vt:lpstr>Qualifying for Extra Help</vt:lpstr>
      <vt:lpstr>What Is Medicaid?</vt:lpstr>
      <vt:lpstr>Qualifying for Medicaid</vt:lpstr>
      <vt:lpstr>How Are Medicare and Medicaid Different?</vt:lpstr>
      <vt:lpstr>What Is the Children’s Health Insurance Program (CHIP)?</vt:lpstr>
      <vt:lpstr>Help for People with Limited Income and Resources—Questions</vt:lpstr>
      <vt:lpstr>Lesson 10—CMS Program-Related Resources</vt:lpstr>
      <vt:lpstr>CMS Program-Related Resources</vt:lpstr>
      <vt:lpstr>Ordering Multiple Copies of CMS Publications</vt:lpstr>
      <vt:lpstr>Medicare “What’s Covered” App</vt:lpstr>
      <vt:lpstr>Sections 504 and 508 Accessibility Support</vt:lpstr>
      <vt:lpstr>The Customer Accessibility Resource Staff (CARS)</vt:lpstr>
      <vt:lpstr>Request Alternate Formats</vt:lpstr>
      <vt:lpstr>Key Messages</vt:lpstr>
      <vt:lpstr>Acronyms (AC-FE)</vt:lpstr>
      <vt:lpstr>Acronyms (FI-MS)</vt:lpstr>
      <vt:lpstr>Acronyms (NO-SH)</vt:lpstr>
      <vt:lpstr>Acronyms (SH-VS)</vt:lpstr>
      <vt:lpstr>CMS National Training Program (NTP)</vt:lpstr>
    </vt:vector>
  </TitlesOfParts>
  <Company>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Lare</dc:creator>
  <cp:lastModifiedBy>Melva Co</cp:lastModifiedBy>
  <cp:revision>1514</cp:revision>
  <cp:lastPrinted>2019-05-30T14:03:31Z</cp:lastPrinted>
  <dcterms:created xsi:type="dcterms:W3CDTF">2015-11-05T17:26:50Z</dcterms:created>
  <dcterms:modified xsi:type="dcterms:W3CDTF">2019-10-10T17:17:01Z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-360315384</vt:i4>
  </property>
  <property fmtid="{D5CDD505-2E9C-101B-9397-08002B2CF9AE}" pid="3" name="_NewReviewCycle">
    <vt:lpwstr/>
  </property>
  <property fmtid="{D5CDD505-2E9C-101B-9397-08002B2CF9AE}" pid="4" name="_EmailSubject">
    <vt:lpwstr>Updates needed</vt:lpwstr>
  </property>
  <property fmtid="{D5CDD505-2E9C-101B-9397-08002B2CF9AE}" pid="5" name="_AuthorEmail">
    <vt:lpwstr>Susan.Razik@cms.hhs.gov</vt:lpwstr>
  </property>
  <property fmtid="{D5CDD505-2E9C-101B-9397-08002B2CF9AE}" pid="6" name="_AuthorEmailDisplayName">
    <vt:lpwstr>Razik, Susan K. (CMS/OC)</vt:lpwstr>
  </property>
  <property fmtid="{D5CDD505-2E9C-101B-9397-08002B2CF9AE}" pid="7" name="_PreviousAdHocReviewCycleID">
    <vt:i4>2017937848</vt:i4>
  </property>
  <property fmtid="{D5CDD505-2E9C-101B-9397-08002B2CF9AE}" pid="8" name="ContentTypeId">
    <vt:lpwstr>0x0101007D9DC2E4582D5D4982FF35358BA9F759</vt:lpwstr>
  </property>
</Properties>
</file>