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9" r:id="rId5"/>
    <p:sldId id="270" r:id="rId6"/>
    <p:sldId id="257" r:id="rId7"/>
    <p:sldId id="267" r:id="rId8"/>
    <p:sldId id="260" r:id="rId9"/>
    <p:sldId id="261" r:id="rId10"/>
    <p:sldId id="262" r:id="rId11"/>
    <p:sldId id="263" r:id="rId12"/>
    <p:sldId id="265" r:id="rId13"/>
    <p:sldId id="266" r:id="rId14"/>
    <p:sldId id="264"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9" d="100"/>
          <a:sy n="79" d="100"/>
        </p:scale>
        <p:origin x="125"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547-BBE4-4BBF-B24E-1D3F576F4314}"/>
              </a:ext>
            </a:extLst>
          </p:cNvPr>
          <p:cNvSpPr>
            <a:spLocks noGrp="1"/>
          </p:cNvSpPr>
          <p:nvPr>
            <p:ph type="ctrTitle"/>
          </p:nvPr>
        </p:nvSpPr>
        <p:spPr/>
        <p:txBody>
          <a:bodyPr/>
          <a:lstStyle/>
          <a:p>
            <a:r>
              <a:rPr lang="en-US" dirty="0"/>
              <a:t>Feeding Your Passion Podcast</a:t>
            </a:r>
            <a:br>
              <a:rPr lang="en-US" dirty="0"/>
            </a:br>
            <a:r>
              <a:rPr lang="en-US" dirty="0"/>
              <a:t>Logo Brief</a:t>
            </a:r>
          </a:p>
        </p:txBody>
      </p:sp>
      <p:sp>
        <p:nvSpPr>
          <p:cNvPr id="3" name="Subtitle 2">
            <a:extLst>
              <a:ext uri="{FF2B5EF4-FFF2-40B4-BE49-F238E27FC236}">
                <a16:creationId xmlns:a16="http://schemas.microsoft.com/office/drawing/2014/main" id="{50C8241A-AAC3-4B01-97B9-FF805B9405FB}"/>
              </a:ext>
            </a:extLst>
          </p:cNvPr>
          <p:cNvSpPr>
            <a:spLocks noGrp="1"/>
          </p:cNvSpPr>
          <p:nvPr>
            <p:ph type="subTitle" idx="1"/>
          </p:nvPr>
        </p:nvSpPr>
        <p:spPr>
          <a:xfrm>
            <a:off x="1751012" y="4117156"/>
            <a:ext cx="8689976" cy="1371599"/>
          </a:xfrm>
        </p:spPr>
        <p:txBody>
          <a:bodyPr/>
          <a:lstStyle/>
          <a:p>
            <a:r>
              <a:rPr lang="en-US" dirty="0"/>
              <a:t>Prepared Exclusively for </a:t>
            </a:r>
          </a:p>
          <a:p>
            <a:r>
              <a:rPr lang="en-US" dirty="0"/>
              <a:t>Logo Developers</a:t>
            </a:r>
          </a:p>
        </p:txBody>
      </p:sp>
    </p:spTree>
    <p:extLst>
      <p:ext uri="{BB962C8B-B14F-4D97-AF65-F5344CB8AC3E}">
        <p14:creationId xmlns:p14="http://schemas.microsoft.com/office/powerpoint/2010/main" val="138633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10F7BAA-C54B-4149-A8A5-6956DC7E7515}"/>
              </a:ext>
            </a:extLst>
          </p:cNvPr>
          <p:cNvPicPr>
            <a:picLocks noChangeAspect="1"/>
          </p:cNvPicPr>
          <p:nvPr/>
        </p:nvPicPr>
        <p:blipFill>
          <a:blip r:embed="rId4"/>
          <a:stretch>
            <a:fillRect/>
          </a:stretch>
        </p:blipFill>
        <p:spPr>
          <a:xfrm>
            <a:off x="3257021" y="864867"/>
            <a:ext cx="2251621" cy="4162425"/>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508642" y="965415"/>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D6786DE3-F900-42DA-91EA-4404B0663A84}"/>
              </a:ext>
            </a:extLst>
          </p:cNvPr>
          <p:cNvPicPr>
            <a:picLocks noChangeAspect="1"/>
          </p:cNvPicPr>
          <p:nvPr/>
        </p:nvPicPr>
        <p:blipFill>
          <a:blip r:embed="rId5"/>
          <a:stretch>
            <a:fillRect/>
          </a:stretch>
        </p:blipFill>
        <p:spPr>
          <a:xfrm>
            <a:off x="2346215" y="443535"/>
            <a:ext cx="862248" cy="5303520"/>
          </a:xfrm>
          <a:prstGeom prst="rect">
            <a:avLst/>
          </a:prstGeom>
        </p:spPr>
      </p:pic>
      <p:pic>
        <p:nvPicPr>
          <p:cNvPr id="5" name="Picture 4">
            <a:extLst>
              <a:ext uri="{FF2B5EF4-FFF2-40B4-BE49-F238E27FC236}">
                <a16:creationId xmlns:a16="http://schemas.microsoft.com/office/drawing/2014/main" id="{79FF6A92-A3A3-4DF4-AA2E-27312FC110B7}"/>
              </a:ext>
            </a:extLst>
          </p:cNvPr>
          <p:cNvPicPr>
            <a:picLocks noChangeAspect="1"/>
          </p:cNvPicPr>
          <p:nvPr/>
        </p:nvPicPr>
        <p:blipFill>
          <a:blip r:embed="rId6"/>
          <a:stretch>
            <a:fillRect/>
          </a:stretch>
        </p:blipFill>
        <p:spPr>
          <a:xfrm>
            <a:off x="9191767" y="333997"/>
            <a:ext cx="763274" cy="5303520"/>
          </a:xfrm>
          <a:prstGeom prst="rect">
            <a:avLst/>
          </a:prstGeom>
        </p:spPr>
      </p:pic>
    </p:spTree>
    <p:extLst>
      <p:ext uri="{BB962C8B-B14F-4D97-AF65-F5344CB8AC3E}">
        <p14:creationId xmlns:p14="http://schemas.microsoft.com/office/powerpoint/2010/main" val="143300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10F7BAA-C54B-4149-A8A5-6956DC7E7515}"/>
              </a:ext>
            </a:extLst>
          </p:cNvPr>
          <p:cNvPicPr>
            <a:picLocks noChangeAspect="1"/>
          </p:cNvPicPr>
          <p:nvPr/>
        </p:nvPicPr>
        <p:blipFill>
          <a:blip r:embed="rId4"/>
          <a:stretch>
            <a:fillRect/>
          </a:stretch>
        </p:blipFill>
        <p:spPr>
          <a:xfrm>
            <a:off x="3257021" y="864867"/>
            <a:ext cx="2251621" cy="4162425"/>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508642" y="965415"/>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310A93B1-C42E-488A-8E40-4F62C166790C}"/>
              </a:ext>
            </a:extLst>
          </p:cNvPr>
          <p:cNvSpPr/>
          <p:nvPr/>
        </p:nvSpPr>
        <p:spPr>
          <a:xfrm>
            <a:off x="2880907" y="5027292"/>
            <a:ext cx="7409593" cy="830997"/>
          </a:xfrm>
          <a:prstGeom prst="rect">
            <a:avLst/>
          </a:prstGeom>
          <a:noFill/>
        </p:spPr>
        <p:txBody>
          <a:bodyPr wrap="square" lIns="91440" tIns="45720" rIns="91440" bIns="45720">
            <a:spAutoFit/>
          </a:bodyPr>
          <a:lstStyle/>
          <a:p>
            <a:r>
              <a:rPr lang="en-US" sz="4800" b="0" i="1" cap="none" spc="0" dirty="0">
                <a:ln w="0"/>
                <a:solidFill>
                  <a:schemeClr val="tx1"/>
                </a:solidFill>
                <a:effectLst>
                  <a:outerShdw blurRad="38100" dist="19050" dir="2700000" algn="tl" rotWithShape="0">
                    <a:schemeClr val="dk1">
                      <a:alpha val="40000"/>
                    </a:schemeClr>
                  </a:outerShdw>
                </a:effectLst>
              </a:rPr>
              <a:t>Interviewing Top Restaurateurs</a:t>
            </a:r>
            <a:endParaRPr lang="en-US" sz="40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5181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508642" y="965415"/>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46D9B340-717E-426F-B250-1F106D6C55F7}"/>
              </a:ext>
            </a:extLst>
          </p:cNvPr>
          <p:cNvPicPr>
            <a:picLocks noChangeAspect="1"/>
          </p:cNvPicPr>
          <p:nvPr/>
        </p:nvPicPr>
        <p:blipFill>
          <a:blip r:embed="rId4"/>
          <a:stretch>
            <a:fillRect/>
          </a:stretch>
        </p:blipFill>
        <p:spPr>
          <a:xfrm>
            <a:off x="3050491" y="1161719"/>
            <a:ext cx="2321948" cy="3657931"/>
          </a:xfrm>
          <a:prstGeom prst="rect">
            <a:avLst/>
          </a:prstGeom>
        </p:spPr>
      </p:pic>
      <p:sp>
        <p:nvSpPr>
          <p:cNvPr id="9" name="Rectangle 8">
            <a:extLst>
              <a:ext uri="{FF2B5EF4-FFF2-40B4-BE49-F238E27FC236}">
                <a16:creationId xmlns:a16="http://schemas.microsoft.com/office/drawing/2014/main" id="{CA9EC78C-E704-4DFB-9D02-240E0914EAC3}"/>
              </a:ext>
            </a:extLst>
          </p:cNvPr>
          <p:cNvSpPr/>
          <p:nvPr/>
        </p:nvSpPr>
        <p:spPr>
          <a:xfrm>
            <a:off x="2666303" y="4893078"/>
            <a:ext cx="7409593" cy="830997"/>
          </a:xfrm>
          <a:prstGeom prst="rect">
            <a:avLst/>
          </a:prstGeom>
          <a:noFill/>
        </p:spPr>
        <p:txBody>
          <a:bodyPr wrap="square" lIns="91440" tIns="45720" rIns="91440" bIns="45720">
            <a:spAutoFit/>
          </a:bodyPr>
          <a:lstStyle/>
          <a:p>
            <a:r>
              <a:rPr lang="en-US" sz="4800" b="0" i="1" cap="none" spc="0" dirty="0">
                <a:ln w="0"/>
                <a:solidFill>
                  <a:schemeClr val="tx1"/>
                </a:solidFill>
                <a:effectLst>
                  <a:outerShdw blurRad="38100" dist="19050" dir="2700000" algn="tl" rotWithShape="0">
                    <a:schemeClr val="dk1">
                      <a:alpha val="40000"/>
                    </a:schemeClr>
                  </a:outerShdw>
                </a:effectLst>
              </a:rPr>
              <a:t>Interviewing Top Restaurateurs</a:t>
            </a:r>
            <a:endParaRPr lang="en-US" sz="40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8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454904" y="151027"/>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46D9B340-717E-426F-B250-1F106D6C55F7}"/>
              </a:ext>
            </a:extLst>
          </p:cNvPr>
          <p:cNvPicPr>
            <a:picLocks noChangeAspect="1"/>
          </p:cNvPicPr>
          <p:nvPr/>
        </p:nvPicPr>
        <p:blipFill>
          <a:blip r:embed="rId4"/>
          <a:stretch>
            <a:fillRect/>
          </a:stretch>
        </p:blipFill>
        <p:spPr>
          <a:xfrm>
            <a:off x="3132953" y="318756"/>
            <a:ext cx="2321948" cy="3657931"/>
          </a:xfrm>
          <a:prstGeom prst="rect">
            <a:avLst/>
          </a:prstGeom>
        </p:spPr>
      </p:pic>
      <p:pic>
        <p:nvPicPr>
          <p:cNvPr id="2" name="Picture 1">
            <a:extLst>
              <a:ext uri="{FF2B5EF4-FFF2-40B4-BE49-F238E27FC236}">
                <a16:creationId xmlns:a16="http://schemas.microsoft.com/office/drawing/2014/main" id="{5968A146-1C29-4DEC-A477-42DBFD6CF680}"/>
              </a:ext>
            </a:extLst>
          </p:cNvPr>
          <p:cNvPicPr>
            <a:picLocks noChangeAspect="1"/>
          </p:cNvPicPr>
          <p:nvPr/>
        </p:nvPicPr>
        <p:blipFill>
          <a:blip r:embed="rId5"/>
          <a:stretch>
            <a:fillRect/>
          </a:stretch>
        </p:blipFill>
        <p:spPr>
          <a:xfrm>
            <a:off x="4029075" y="3976687"/>
            <a:ext cx="4291922" cy="1952609"/>
          </a:xfrm>
          <a:prstGeom prst="rect">
            <a:avLst/>
          </a:prstGeom>
        </p:spPr>
      </p:pic>
    </p:spTree>
    <p:extLst>
      <p:ext uri="{BB962C8B-B14F-4D97-AF65-F5344CB8AC3E}">
        <p14:creationId xmlns:p14="http://schemas.microsoft.com/office/powerpoint/2010/main" val="277695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10F7BAA-C54B-4149-A8A5-6956DC7E7515}"/>
              </a:ext>
            </a:extLst>
          </p:cNvPr>
          <p:cNvPicPr>
            <a:picLocks noChangeAspect="1"/>
          </p:cNvPicPr>
          <p:nvPr/>
        </p:nvPicPr>
        <p:blipFill>
          <a:blip r:embed="rId4"/>
          <a:stretch>
            <a:fillRect/>
          </a:stretch>
        </p:blipFill>
        <p:spPr>
          <a:xfrm>
            <a:off x="3257021" y="864867"/>
            <a:ext cx="2251621" cy="4162425"/>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508642" y="965415"/>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2D4B54EF-91C6-4FCD-90E5-E84DF2A4EC84}"/>
              </a:ext>
            </a:extLst>
          </p:cNvPr>
          <p:cNvSpPr/>
          <p:nvPr/>
        </p:nvSpPr>
        <p:spPr>
          <a:xfrm>
            <a:off x="2755638" y="5111648"/>
            <a:ext cx="7144142" cy="830997"/>
          </a:xfrm>
          <a:prstGeom prst="rect">
            <a:avLst/>
          </a:prstGeom>
          <a:noFill/>
        </p:spPr>
        <p:txBody>
          <a:bodyPr wrap="square" lIns="91440" tIns="45720" rIns="91440" bIns="45720">
            <a:spAutoFit/>
          </a:bodyPr>
          <a:lstStyle/>
          <a:p>
            <a:r>
              <a:rPr lang="en-US" sz="4800" b="0" cap="none" spc="0" dirty="0">
                <a:ln w="0"/>
                <a:solidFill>
                  <a:schemeClr val="tx1"/>
                </a:solidFill>
                <a:effectLst>
                  <a:outerShdw blurRad="38100" dist="19050" dir="2700000" algn="tl" rotWithShape="0">
                    <a:schemeClr val="dk1">
                      <a:alpha val="40000"/>
                    </a:schemeClr>
                  </a:outerShdw>
                </a:effectLst>
              </a:rPr>
              <a:t>Eric Interviews Restaurateurs</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64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508642" y="965415"/>
            <a:ext cx="3802451" cy="4154984"/>
          </a:xfrm>
          <a:prstGeom prst="rect">
            <a:avLst/>
          </a:prstGeom>
          <a:noFill/>
        </p:spPr>
        <p:txBody>
          <a:bodyPr wrap="none" lIns="91440" tIns="45720" rIns="91440" bIns="45720">
            <a:spAutoFit/>
          </a:bodyPr>
          <a:lstStyle/>
          <a:p>
            <a:r>
              <a:rPr lang="en-US" sz="8800" b="0" cap="none" spc="0" dirty="0">
                <a:ln w="0"/>
                <a:solidFill>
                  <a:schemeClr val="tx1"/>
                </a:solidFill>
                <a:effectLst>
                  <a:outerShdw blurRad="38100" dist="19050" dir="2700000" algn="tl" rotWithShape="0">
                    <a:schemeClr val="dk1">
                      <a:alpha val="40000"/>
                    </a:schemeClr>
                  </a:outerShdw>
                </a:effectLst>
              </a:rPr>
              <a:t>Feeding</a:t>
            </a:r>
          </a:p>
          <a:p>
            <a:r>
              <a:rPr lang="en-US" sz="8800" b="0" cap="none" spc="0" dirty="0">
                <a:ln w="0"/>
                <a:solidFill>
                  <a:schemeClr val="tx1"/>
                </a:solidFill>
                <a:effectLst>
                  <a:outerShdw blurRad="38100" dist="19050" dir="2700000" algn="tl" rotWithShape="0">
                    <a:schemeClr val="dk1">
                      <a:alpha val="40000"/>
                    </a:schemeClr>
                  </a:outerShdw>
                </a:effectLst>
              </a:rPr>
              <a:t>Your</a:t>
            </a:r>
          </a:p>
          <a:p>
            <a:r>
              <a:rPr lang="en-US" sz="8800" b="0" cap="none" spc="0" dirty="0">
                <a:ln w="0"/>
                <a:solidFill>
                  <a:schemeClr val="tx1"/>
                </a:solidFill>
                <a:effectLst>
                  <a:outerShdw blurRad="38100" dist="19050" dir="2700000" algn="tl" rotWithShape="0">
                    <a:schemeClr val="dk1">
                      <a:alpha val="40000"/>
                    </a:schemeClr>
                  </a:outerShdw>
                </a:effectLst>
              </a:rPr>
              <a:t>Passion</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4372CD23-5033-4F10-BE6E-D45DFAC42711}"/>
              </a:ext>
            </a:extLst>
          </p:cNvPr>
          <p:cNvPicPr>
            <a:picLocks noChangeAspect="1"/>
          </p:cNvPicPr>
          <p:nvPr/>
        </p:nvPicPr>
        <p:blipFill>
          <a:blip r:embed="rId4"/>
          <a:stretch>
            <a:fillRect/>
          </a:stretch>
        </p:blipFill>
        <p:spPr>
          <a:xfrm>
            <a:off x="3480087" y="1336178"/>
            <a:ext cx="2066377" cy="3569197"/>
          </a:xfrm>
          <a:prstGeom prst="rect">
            <a:avLst/>
          </a:prstGeom>
        </p:spPr>
      </p:pic>
      <p:sp>
        <p:nvSpPr>
          <p:cNvPr id="8" name="Rectangle 7">
            <a:extLst>
              <a:ext uri="{FF2B5EF4-FFF2-40B4-BE49-F238E27FC236}">
                <a16:creationId xmlns:a16="http://schemas.microsoft.com/office/drawing/2014/main" id="{E130E949-B02B-42B9-A152-C710C7B5EE9A}"/>
              </a:ext>
            </a:extLst>
          </p:cNvPr>
          <p:cNvSpPr/>
          <p:nvPr/>
        </p:nvSpPr>
        <p:spPr>
          <a:xfrm>
            <a:off x="2946916" y="4905375"/>
            <a:ext cx="7144142" cy="830997"/>
          </a:xfrm>
          <a:prstGeom prst="rect">
            <a:avLst/>
          </a:prstGeom>
          <a:noFill/>
        </p:spPr>
        <p:txBody>
          <a:bodyPr wrap="square" lIns="91440" tIns="45720" rIns="91440" bIns="45720">
            <a:spAutoFit/>
          </a:bodyPr>
          <a:lstStyle/>
          <a:p>
            <a:r>
              <a:rPr lang="en-US" sz="4800" b="0" cap="none" spc="0" dirty="0">
                <a:ln w="0"/>
                <a:solidFill>
                  <a:schemeClr val="tx1"/>
                </a:solidFill>
                <a:effectLst>
                  <a:outerShdw blurRad="38100" dist="19050" dir="2700000" algn="tl" rotWithShape="0">
                    <a:schemeClr val="dk1">
                      <a:alpha val="40000"/>
                    </a:schemeClr>
                  </a:outerShdw>
                </a:effectLst>
              </a:rPr>
              <a:t>Eric Interviews Restaurateurs</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9561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84A8CD9-846E-415E-812D-C499566F30C1}"/>
              </a:ext>
            </a:extLst>
          </p:cNvPr>
          <p:cNvPicPr>
            <a:picLocks noChangeAspect="1"/>
          </p:cNvPicPr>
          <p:nvPr/>
        </p:nvPicPr>
        <p:blipFill>
          <a:blip r:embed="rId4"/>
          <a:stretch>
            <a:fillRect/>
          </a:stretch>
        </p:blipFill>
        <p:spPr>
          <a:xfrm>
            <a:off x="3835332" y="103684"/>
            <a:ext cx="4390706" cy="4502877"/>
          </a:xfrm>
          <a:prstGeom prst="rect">
            <a:avLst/>
          </a:prstGeom>
        </p:spPr>
      </p:pic>
      <p:sp>
        <p:nvSpPr>
          <p:cNvPr id="5" name="TextBox 4">
            <a:extLst>
              <a:ext uri="{FF2B5EF4-FFF2-40B4-BE49-F238E27FC236}">
                <a16:creationId xmlns:a16="http://schemas.microsoft.com/office/drawing/2014/main" id="{F843FA68-085C-4E1E-9453-3DE88A4F62D9}"/>
              </a:ext>
            </a:extLst>
          </p:cNvPr>
          <p:cNvSpPr txBox="1"/>
          <p:nvPr/>
        </p:nvSpPr>
        <p:spPr>
          <a:xfrm>
            <a:off x="3043162" y="4710245"/>
            <a:ext cx="6410476" cy="1754326"/>
          </a:xfrm>
          <a:prstGeom prst="rect">
            <a:avLst/>
          </a:prstGeom>
          <a:noFill/>
        </p:spPr>
        <p:txBody>
          <a:bodyPr wrap="square" rtlCol="0">
            <a:spAutoFit/>
          </a:bodyPr>
          <a:lstStyle/>
          <a:p>
            <a:r>
              <a:rPr lang="en-US" dirty="0"/>
              <a:t>I don’t want this copied but I like several aspects of this podcast logo.  I like the colors, the flames, the large font, the outline color, etc.  I like the black background and can also see mine with a white background possibly and black letters. Kind of inverted. Would also like to see the black background option.   The word Passion could be similar colors as Fire on this logo.</a:t>
            </a:r>
          </a:p>
        </p:txBody>
      </p:sp>
    </p:spTree>
    <p:extLst>
      <p:ext uri="{BB962C8B-B14F-4D97-AF65-F5344CB8AC3E}">
        <p14:creationId xmlns:p14="http://schemas.microsoft.com/office/powerpoint/2010/main" val="418136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DB032F66-5F72-4031-A77F-0017C1141F42}"/>
              </a:ext>
            </a:extLst>
          </p:cNvPr>
          <p:cNvSpPr>
            <a:spLocks noGrp="1"/>
          </p:cNvSpPr>
          <p:nvPr>
            <p:ph type="title"/>
          </p:nvPr>
        </p:nvSpPr>
        <p:spPr>
          <a:xfrm>
            <a:off x="641074" y="1419900"/>
            <a:ext cx="2844002" cy="4018201"/>
          </a:xfrm>
        </p:spPr>
        <p:txBody>
          <a:bodyPr>
            <a:normAutofit/>
          </a:bodyPr>
          <a:lstStyle/>
          <a:p>
            <a:pPr algn="l"/>
            <a:r>
              <a:rPr lang="en-US" sz="4400" dirty="0"/>
              <a:t>Feeding Your Passion </a:t>
            </a:r>
            <a:r>
              <a:rPr lang="en-US" sz="4400" dirty="0">
                <a:solidFill>
                  <a:srgbClr val="FF0000"/>
                </a:solidFill>
              </a:rPr>
              <a:t>Podcast</a:t>
            </a:r>
            <a:r>
              <a:rPr lang="en-US" sz="4400" dirty="0"/>
              <a:t> Bullet Points</a:t>
            </a:r>
          </a:p>
        </p:txBody>
      </p:sp>
      <p:sp>
        <p:nvSpPr>
          <p:cNvPr id="3" name="Content Placeholder 2">
            <a:extLst>
              <a:ext uri="{FF2B5EF4-FFF2-40B4-BE49-F238E27FC236}">
                <a16:creationId xmlns:a16="http://schemas.microsoft.com/office/drawing/2014/main" id="{CE62FC17-F311-404E-A16A-2BCB4E58B691}"/>
              </a:ext>
            </a:extLst>
          </p:cNvPr>
          <p:cNvSpPr>
            <a:spLocks noGrp="1"/>
          </p:cNvSpPr>
          <p:nvPr>
            <p:ph sz="quarter" idx="13"/>
          </p:nvPr>
        </p:nvSpPr>
        <p:spPr>
          <a:xfrm>
            <a:off x="4507724" y="204787"/>
            <a:ext cx="7224292" cy="6538913"/>
          </a:xfrm>
        </p:spPr>
        <p:txBody>
          <a:bodyPr anchor="ctr">
            <a:normAutofit/>
          </a:bodyPr>
          <a:lstStyle/>
          <a:p>
            <a:pPr>
              <a:lnSpc>
                <a:spcPct val="110000"/>
              </a:lnSpc>
            </a:pPr>
            <a:r>
              <a:rPr lang="en-US" sz="1800" dirty="0"/>
              <a:t>Podcast is For “the Entrepreneur &amp; Food Connoisseur”</a:t>
            </a:r>
          </a:p>
          <a:p>
            <a:pPr>
              <a:lnSpc>
                <a:spcPct val="110000"/>
              </a:lnSpc>
            </a:pPr>
            <a:r>
              <a:rPr lang="en-US" sz="1800" dirty="0"/>
              <a:t>Interview Style Podcast (approximately 20 minutes per podcast)</a:t>
            </a:r>
          </a:p>
          <a:p>
            <a:pPr>
              <a:lnSpc>
                <a:spcPct val="110000"/>
              </a:lnSpc>
            </a:pPr>
            <a:r>
              <a:rPr lang="en-US" sz="1800" dirty="0"/>
              <a:t>Successful Restaurant owners will be the guest on the podcast</a:t>
            </a:r>
          </a:p>
          <a:p>
            <a:pPr>
              <a:lnSpc>
                <a:spcPct val="110000"/>
              </a:lnSpc>
            </a:pPr>
            <a:r>
              <a:rPr lang="en-US" sz="1800" dirty="0"/>
              <a:t>Focus aspects of the podcast will be top culinary successes, culinary failures, entrepreneurial struggles, entrepreneurial successes, industry professional sales advice</a:t>
            </a:r>
          </a:p>
          <a:p>
            <a:pPr>
              <a:lnSpc>
                <a:spcPct val="110000"/>
              </a:lnSpc>
            </a:pPr>
            <a:r>
              <a:rPr lang="en-US" sz="1800" dirty="0"/>
              <a:t>The Food connoisseur will be inspired by the top ingredients, preparation methods &amp; </a:t>
            </a:r>
            <a:r>
              <a:rPr lang="en-US" sz="1800" dirty="0" err="1"/>
              <a:t>menuable</a:t>
            </a:r>
            <a:r>
              <a:rPr lang="en-US" sz="1800" dirty="0"/>
              <a:t> concepts</a:t>
            </a:r>
          </a:p>
          <a:p>
            <a:pPr>
              <a:lnSpc>
                <a:spcPct val="110000"/>
              </a:lnSpc>
            </a:pPr>
            <a:r>
              <a:rPr lang="en-US" sz="1800" dirty="0"/>
              <a:t>The restaurateur or future restaurateur will be inspired by the passion, determination, knowledge and unwavering persistence of our guests.</a:t>
            </a:r>
          </a:p>
          <a:p>
            <a:pPr>
              <a:lnSpc>
                <a:spcPct val="110000"/>
              </a:lnSpc>
            </a:pPr>
            <a:r>
              <a:rPr lang="en-US" sz="1800" dirty="0"/>
              <a:t>My avatar is any aspiring or growing restaurateur, any restaurateur that is intrigued by the restaurant industry, any restaurant associate that wants to ascend the ranks, any food connoisseur that loves knowing the exclusive backstories</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64842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2F66-5F72-4031-A77F-0017C1141F42}"/>
              </a:ext>
            </a:extLst>
          </p:cNvPr>
          <p:cNvSpPr>
            <a:spLocks noGrp="1"/>
          </p:cNvSpPr>
          <p:nvPr>
            <p:ph type="title"/>
          </p:nvPr>
        </p:nvSpPr>
        <p:spPr/>
        <p:txBody>
          <a:bodyPr/>
          <a:lstStyle/>
          <a:p>
            <a:r>
              <a:rPr lang="en-US" dirty="0"/>
              <a:t>Feeding Your Passion </a:t>
            </a:r>
            <a:r>
              <a:rPr lang="en-US" dirty="0">
                <a:solidFill>
                  <a:srgbClr val="FF0000"/>
                </a:solidFill>
              </a:rPr>
              <a:t>Logo</a:t>
            </a:r>
            <a:r>
              <a:rPr lang="en-US" dirty="0"/>
              <a:t> Bullet Points</a:t>
            </a:r>
          </a:p>
        </p:txBody>
      </p:sp>
      <p:sp>
        <p:nvSpPr>
          <p:cNvPr id="3" name="Content Placeholder 2">
            <a:extLst>
              <a:ext uri="{FF2B5EF4-FFF2-40B4-BE49-F238E27FC236}">
                <a16:creationId xmlns:a16="http://schemas.microsoft.com/office/drawing/2014/main" id="{CE62FC17-F311-404E-A16A-2BCB4E58B691}"/>
              </a:ext>
            </a:extLst>
          </p:cNvPr>
          <p:cNvSpPr>
            <a:spLocks noGrp="1"/>
          </p:cNvSpPr>
          <p:nvPr>
            <p:ph sz="quarter" idx="13"/>
          </p:nvPr>
        </p:nvSpPr>
        <p:spPr>
          <a:xfrm>
            <a:off x="1047124" y="2033587"/>
            <a:ext cx="10363826" cy="3905249"/>
          </a:xfrm>
        </p:spPr>
        <p:txBody>
          <a:bodyPr>
            <a:normAutofit/>
          </a:bodyPr>
          <a:lstStyle/>
          <a:p>
            <a:r>
              <a:rPr lang="en-US" dirty="0"/>
              <a:t>Simple &amp; POP</a:t>
            </a:r>
          </a:p>
          <a:p>
            <a:r>
              <a:rPr lang="en-US" dirty="0"/>
              <a:t>My Avatar Understands what it is when they see it</a:t>
            </a:r>
          </a:p>
          <a:p>
            <a:r>
              <a:rPr lang="en-US" dirty="0"/>
              <a:t>They get Intrigued</a:t>
            </a:r>
          </a:p>
          <a:p>
            <a:r>
              <a:rPr lang="en-US" dirty="0"/>
              <a:t>They get excited</a:t>
            </a:r>
          </a:p>
          <a:p>
            <a:r>
              <a:rPr lang="en-US" dirty="0"/>
              <a:t>Large Easy to read fonts</a:t>
            </a:r>
          </a:p>
          <a:p>
            <a:r>
              <a:rPr lang="en-US" dirty="0"/>
              <a:t>I want bold colors, possibly reds, oranges, yellows – white can also be used as the primary background as an option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846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2F66-5F72-4031-A77F-0017C1141F42}"/>
              </a:ext>
            </a:extLst>
          </p:cNvPr>
          <p:cNvSpPr>
            <a:spLocks noGrp="1"/>
          </p:cNvSpPr>
          <p:nvPr>
            <p:ph type="title"/>
          </p:nvPr>
        </p:nvSpPr>
        <p:spPr>
          <a:xfrm>
            <a:off x="947112" y="218467"/>
            <a:ext cx="10364451" cy="1596177"/>
          </a:xfrm>
        </p:spPr>
        <p:txBody>
          <a:bodyPr/>
          <a:lstStyle/>
          <a:p>
            <a:r>
              <a:rPr lang="en-US" dirty="0"/>
              <a:t>Feeding Your Passion </a:t>
            </a:r>
            <a:br>
              <a:rPr lang="en-US" dirty="0"/>
            </a:br>
            <a:r>
              <a:rPr lang="en-US" dirty="0">
                <a:solidFill>
                  <a:srgbClr val="FF0000"/>
                </a:solidFill>
              </a:rPr>
              <a:t>Technical</a:t>
            </a:r>
            <a:r>
              <a:rPr lang="en-US" dirty="0"/>
              <a:t> </a:t>
            </a:r>
            <a:r>
              <a:rPr lang="en-US" dirty="0">
                <a:solidFill>
                  <a:srgbClr val="FF0000"/>
                </a:solidFill>
              </a:rPr>
              <a:t>Logo</a:t>
            </a:r>
            <a:r>
              <a:rPr lang="en-US" dirty="0"/>
              <a:t> Bullet Points</a:t>
            </a:r>
          </a:p>
        </p:txBody>
      </p:sp>
      <p:sp>
        <p:nvSpPr>
          <p:cNvPr id="3" name="Content Placeholder 2">
            <a:extLst>
              <a:ext uri="{FF2B5EF4-FFF2-40B4-BE49-F238E27FC236}">
                <a16:creationId xmlns:a16="http://schemas.microsoft.com/office/drawing/2014/main" id="{CE62FC17-F311-404E-A16A-2BCB4E58B691}"/>
              </a:ext>
            </a:extLst>
          </p:cNvPr>
          <p:cNvSpPr>
            <a:spLocks noGrp="1"/>
          </p:cNvSpPr>
          <p:nvPr>
            <p:ph sz="quarter" idx="13"/>
          </p:nvPr>
        </p:nvSpPr>
        <p:spPr>
          <a:xfrm>
            <a:off x="1047124" y="2033587"/>
            <a:ext cx="10363826" cy="2266951"/>
          </a:xfrm>
        </p:spPr>
        <p:txBody>
          <a:bodyPr>
            <a:normAutofit/>
          </a:bodyPr>
          <a:lstStyle/>
          <a:p>
            <a:r>
              <a:rPr lang="en-US" dirty="0"/>
              <a:t>Min. 1,400 x 1,400 to 3,000 x 3,000 pixels (must be a square)</a:t>
            </a:r>
          </a:p>
          <a:p>
            <a:r>
              <a:rPr lang="en-US" dirty="0"/>
              <a:t>Less than 500 KB</a:t>
            </a:r>
          </a:p>
          <a:p>
            <a:r>
              <a:rPr lang="en-US" dirty="0"/>
              <a:t>RGB Color Space (red, </a:t>
            </a:r>
          </a:p>
          <a:p>
            <a:r>
              <a:rPr lang="en-US" dirty="0"/>
              <a:t>Jpg file or </a:t>
            </a:r>
            <a:r>
              <a:rPr lang="en-US" dirty="0" err="1"/>
              <a:t>png</a:t>
            </a:r>
            <a:r>
              <a:rPr lang="en-US" dirty="0"/>
              <a:t> file</a:t>
            </a:r>
          </a:p>
        </p:txBody>
      </p:sp>
    </p:spTree>
    <p:extLst>
      <p:ext uri="{BB962C8B-B14F-4D97-AF65-F5344CB8AC3E}">
        <p14:creationId xmlns:p14="http://schemas.microsoft.com/office/powerpoint/2010/main" val="81090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2F66-5F72-4031-A77F-0017C1141F42}"/>
              </a:ext>
            </a:extLst>
          </p:cNvPr>
          <p:cNvSpPr>
            <a:spLocks noGrp="1"/>
          </p:cNvSpPr>
          <p:nvPr>
            <p:ph type="title"/>
          </p:nvPr>
        </p:nvSpPr>
        <p:spPr>
          <a:xfrm>
            <a:off x="947112" y="218468"/>
            <a:ext cx="10364451" cy="967396"/>
          </a:xfrm>
        </p:spPr>
        <p:txBody>
          <a:bodyPr/>
          <a:lstStyle/>
          <a:p>
            <a:r>
              <a:rPr lang="en-US" dirty="0"/>
              <a:t>Feeding Your Passion </a:t>
            </a:r>
          </a:p>
        </p:txBody>
      </p:sp>
      <p:sp>
        <p:nvSpPr>
          <p:cNvPr id="3" name="Content Placeholder 2">
            <a:extLst>
              <a:ext uri="{FF2B5EF4-FFF2-40B4-BE49-F238E27FC236}">
                <a16:creationId xmlns:a16="http://schemas.microsoft.com/office/drawing/2014/main" id="{CE62FC17-F311-404E-A16A-2BCB4E58B691}"/>
              </a:ext>
            </a:extLst>
          </p:cNvPr>
          <p:cNvSpPr>
            <a:spLocks noGrp="1"/>
          </p:cNvSpPr>
          <p:nvPr>
            <p:ph sz="quarter" idx="13"/>
          </p:nvPr>
        </p:nvSpPr>
        <p:spPr>
          <a:xfrm>
            <a:off x="1047749" y="1252537"/>
            <a:ext cx="10363826" cy="3905249"/>
          </a:xfrm>
        </p:spPr>
        <p:txBody>
          <a:bodyPr>
            <a:normAutofit/>
          </a:bodyPr>
          <a:lstStyle/>
          <a:p>
            <a:r>
              <a:rPr lang="en-US" dirty="0"/>
              <a:t>The following slides contain logo ideas from stock pictures.  These are directional to get your ideas flowing as you put your creativity and expertise into this project. Thanks you for taking the time to use your talents &amp; gifts to passionately produce the logo that could be / will be the face of this new podcast that I’m excited about launching and sharing with the world.</a:t>
            </a:r>
          </a:p>
          <a:p>
            <a:endParaRPr lang="en-US" dirty="0"/>
          </a:p>
          <a:p>
            <a:r>
              <a:rPr lang="en-US" dirty="0"/>
              <a:t>JLD from Entrepreneur ON Fire has inspired me to launch this podcast. I like some of the colors in his logo and those colors could work in my logo as well.</a:t>
            </a:r>
          </a:p>
        </p:txBody>
      </p:sp>
    </p:spTree>
    <p:extLst>
      <p:ext uri="{BB962C8B-B14F-4D97-AF65-F5344CB8AC3E}">
        <p14:creationId xmlns:p14="http://schemas.microsoft.com/office/powerpoint/2010/main" val="263424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E18E1A8-6A39-42B4-82B5-66F76C892381}"/>
              </a:ext>
            </a:extLst>
          </p:cNvPr>
          <p:cNvPicPr>
            <a:picLocks noChangeAspect="1"/>
          </p:cNvPicPr>
          <p:nvPr/>
        </p:nvPicPr>
        <p:blipFill>
          <a:blip r:embed="rId4"/>
          <a:stretch>
            <a:fillRect/>
          </a:stretch>
        </p:blipFill>
        <p:spPr>
          <a:xfrm>
            <a:off x="2059667" y="37707"/>
            <a:ext cx="8072666" cy="6655324"/>
          </a:xfrm>
          <a:prstGeom prst="rect">
            <a:avLst/>
          </a:prstGeom>
        </p:spPr>
      </p:pic>
      <p:pic>
        <p:nvPicPr>
          <p:cNvPr id="15" name="Picture 14">
            <a:extLst>
              <a:ext uri="{FF2B5EF4-FFF2-40B4-BE49-F238E27FC236}">
                <a16:creationId xmlns:a16="http://schemas.microsoft.com/office/drawing/2014/main" id="{CA5CA104-5AD1-4A75-A831-3F142A9F0919}"/>
              </a:ext>
            </a:extLst>
          </p:cNvPr>
          <p:cNvPicPr>
            <a:picLocks noChangeAspect="1"/>
          </p:cNvPicPr>
          <p:nvPr/>
        </p:nvPicPr>
        <p:blipFill>
          <a:blip r:embed="rId5"/>
          <a:stretch>
            <a:fillRect/>
          </a:stretch>
        </p:blipFill>
        <p:spPr>
          <a:xfrm>
            <a:off x="4227922" y="2366128"/>
            <a:ext cx="3634033" cy="2257719"/>
          </a:xfrm>
          <a:prstGeom prst="rect">
            <a:avLst/>
          </a:prstGeom>
        </p:spPr>
      </p:pic>
      <p:pic>
        <p:nvPicPr>
          <p:cNvPr id="8" name="Picture 7">
            <a:extLst>
              <a:ext uri="{FF2B5EF4-FFF2-40B4-BE49-F238E27FC236}">
                <a16:creationId xmlns:a16="http://schemas.microsoft.com/office/drawing/2014/main" id="{750A6F59-B9A8-4DA5-889C-385D32620208}"/>
              </a:ext>
            </a:extLst>
          </p:cNvPr>
          <p:cNvPicPr>
            <a:picLocks noChangeAspect="1"/>
          </p:cNvPicPr>
          <p:nvPr/>
        </p:nvPicPr>
        <p:blipFill>
          <a:blip r:embed="rId6"/>
          <a:stretch>
            <a:fillRect/>
          </a:stretch>
        </p:blipFill>
        <p:spPr>
          <a:xfrm>
            <a:off x="5512949" y="2760056"/>
            <a:ext cx="942632" cy="1217390"/>
          </a:xfrm>
          <a:prstGeom prst="rect">
            <a:avLst/>
          </a:prstGeom>
        </p:spPr>
      </p:pic>
      <p:pic>
        <p:nvPicPr>
          <p:cNvPr id="9" name="Picture 8">
            <a:extLst>
              <a:ext uri="{FF2B5EF4-FFF2-40B4-BE49-F238E27FC236}">
                <a16:creationId xmlns:a16="http://schemas.microsoft.com/office/drawing/2014/main" id="{7CBAA442-062C-4692-A31F-F949DE763D53}"/>
              </a:ext>
            </a:extLst>
          </p:cNvPr>
          <p:cNvPicPr>
            <a:picLocks noChangeAspect="1"/>
          </p:cNvPicPr>
          <p:nvPr/>
        </p:nvPicPr>
        <p:blipFill>
          <a:blip r:embed="rId7"/>
          <a:stretch>
            <a:fillRect/>
          </a:stretch>
        </p:blipFill>
        <p:spPr>
          <a:xfrm>
            <a:off x="4961014" y="1483662"/>
            <a:ext cx="1965881" cy="1390954"/>
          </a:xfrm>
          <a:prstGeom prst="rect">
            <a:avLst/>
          </a:prstGeom>
        </p:spPr>
      </p:pic>
      <p:pic>
        <p:nvPicPr>
          <p:cNvPr id="11" name="Picture 10">
            <a:extLst>
              <a:ext uri="{FF2B5EF4-FFF2-40B4-BE49-F238E27FC236}">
                <a16:creationId xmlns:a16="http://schemas.microsoft.com/office/drawing/2014/main" id="{AE57FDCC-C52B-4A70-B8DB-50D65BCDE82F}"/>
              </a:ext>
            </a:extLst>
          </p:cNvPr>
          <p:cNvPicPr>
            <a:picLocks noChangeAspect="1"/>
          </p:cNvPicPr>
          <p:nvPr/>
        </p:nvPicPr>
        <p:blipFill>
          <a:blip r:embed="rId8"/>
          <a:stretch>
            <a:fillRect/>
          </a:stretch>
        </p:blipFill>
        <p:spPr>
          <a:xfrm>
            <a:off x="5107334" y="3860788"/>
            <a:ext cx="1875208" cy="1217390"/>
          </a:xfrm>
          <a:prstGeom prst="rect">
            <a:avLst/>
          </a:prstGeom>
        </p:spPr>
      </p:pic>
      <p:sp>
        <p:nvSpPr>
          <p:cNvPr id="20" name="Rectangle 19">
            <a:extLst>
              <a:ext uri="{FF2B5EF4-FFF2-40B4-BE49-F238E27FC236}">
                <a16:creationId xmlns:a16="http://schemas.microsoft.com/office/drawing/2014/main" id="{CF5F9915-C31F-4B3F-8669-537B3F8280A2}"/>
              </a:ext>
            </a:extLst>
          </p:cNvPr>
          <p:cNvSpPr/>
          <p:nvPr/>
        </p:nvSpPr>
        <p:spPr>
          <a:xfrm>
            <a:off x="4977947" y="5169643"/>
            <a:ext cx="2133982" cy="798335"/>
          </a:xfrm>
          <a:prstGeom prst="rect">
            <a:avLst/>
          </a:prstGeom>
          <a:noFill/>
        </p:spPr>
        <p:txBody>
          <a:bodyPr wrap="none" lIns="91440" tIns="45720" rIns="91440" bIns="45720">
            <a:prstTxWarp prst="textArchDown">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Passion</a:t>
            </a:r>
          </a:p>
        </p:txBody>
      </p:sp>
      <p:sp>
        <p:nvSpPr>
          <p:cNvPr id="21" name="Rectangle 20">
            <a:extLst>
              <a:ext uri="{FF2B5EF4-FFF2-40B4-BE49-F238E27FC236}">
                <a16:creationId xmlns:a16="http://schemas.microsoft.com/office/drawing/2014/main" id="{1428FAAB-C32C-44A8-8887-AF1496CA63B9}"/>
              </a:ext>
            </a:extLst>
          </p:cNvPr>
          <p:cNvSpPr/>
          <p:nvPr/>
        </p:nvSpPr>
        <p:spPr>
          <a:xfrm>
            <a:off x="4083263" y="964370"/>
            <a:ext cx="3802003" cy="2803515"/>
          </a:xfrm>
          <a:prstGeom prst="rect">
            <a:avLst/>
          </a:prstGeom>
          <a:noFill/>
        </p:spPr>
        <p:txBody>
          <a:bodyPr wrap="none" lIns="91440" tIns="45720" rIns="91440" bIns="45720">
            <a:prstTxWarp prst="textArchUp">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Feeding Your</a:t>
            </a:r>
          </a:p>
        </p:txBody>
      </p:sp>
    </p:spTree>
    <p:extLst>
      <p:ext uri="{BB962C8B-B14F-4D97-AF65-F5344CB8AC3E}">
        <p14:creationId xmlns:p14="http://schemas.microsoft.com/office/powerpoint/2010/main" val="179833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E18E1A8-6A39-42B4-82B5-66F76C892381}"/>
              </a:ext>
            </a:extLst>
          </p:cNvPr>
          <p:cNvPicPr>
            <a:picLocks noChangeAspect="1"/>
          </p:cNvPicPr>
          <p:nvPr/>
        </p:nvPicPr>
        <p:blipFill>
          <a:blip r:embed="rId4"/>
          <a:stretch>
            <a:fillRect/>
          </a:stretch>
        </p:blipFill>
        <p:spPr>
          <a:xfrm>
            <a:off x="2059667" y="37707"/>
            <a:ext cx="8072666" cy="6655324"/>
          </a:xfrm>
          <a:prstGeom prst="rect">
            <a:avLst/>
          </a:prstGeom>
        </p:spPr>
      </p:pic>
      <p:pic>
        <p:nvPicPr>
          <p:cNvPr id="15" name="Picture 14">
            <a:extLst>
              <a:ext uri="{FF2B5EF4-FFF2-40B4-BE49-F238E27FC236}">
                <a16:creationId xmlns:a16="http://schemas.microsoft.com/office/drawing/2014/main" id="{CA5CA104-5AD1-4A75-A831-3F142A9F0919}"/>
              </a:ext>
            </a:extLst>
          </p:cNvPr>
          <p:cNvPicPr>
            <a:picLocks noChangeAspect="1"/>
          </p:cNvPicPr>
          <p:nvPr/>
        </p:nvPicPr>
        <p:blipFill>
          <a:blip r:embed="rId5"/>
          <a:stretch>
            <a:fillRect/>
          </a:stretch>
        </p:blipFill>
        <p:spPr>
          <a:xfrm>
            <a:off x="4227922" y="2366128"/>
            <a:ext cx="3634033" cy="2257719"/>
          </a:xfrm>
          <a:prstGeom prst="rect">
            <a:avLst/>
          </a:prstGeom>
        </p:spPr>
      </p:pic>
      <p:pic>
        <p:nvPicPr>
          <p:cNvPr id="8" name="Picture 7">
            <a:extLst>
              <a:ext uri="{FF2B5EF4-FFF2-40B4-BE49-F238E27FC236}">
                <a16:creationId xmlns:a16="http://schemas.microsoft.com/office/drawing/2014/main" id="{750A6F59-B9A8-4DA5-889C-385D32620208}"/>
              </a:ext>
            </a:extLst>
          </p:cNvPr>
          <p:cNvPicPr>
            <a:picLocks noChangeAspect="1"/>
          </p:cNvPicPr>
          <p:nvPr/>
        </p:nvPicPr>
        <p:blipFill>
          <a:blip r:embed="rId6"/>
          <a:stretch>
            <a:fillRect/>
          </a:stretch>
        </p:blipFill>
        <p:spPr>
          <a:xfrm>
            <a:off x="5512949" y="2760056"/>
            <a:ext cx="942632" cy="1217390"/>
          </a:xfrm>
          <a:prstGeom prst="rect">
            <a:avLst/>
          </a:prstGeom>
        </p:spPr>
      </p:pic>
      <p:pic>
        <p:nvPicPr>
          <p:cNvPr id="9" name="Picture 8">
            <a:extLst>
              <a:ext uri="{FF2B5EF4-FFF2-40B4-BE49-F238E27FC236}">
                <a16:creationId xmlns:a16="http://schemas.microsoft.com/office/drawing/2014/main" id="{7CBAA442-062C-4692-A31F-F949DE763D53}"/>
              </a:ext>
            </a:extLst>
          </p:cNvPr>
          <p:cNvPicPr>
            <a:picLocks noChangeAspect="1"/>
          </p:cNvPicPr>
          <p:nvPr/>
        </p:nvPicPr>
        <p:blipFill>
          <a:blip r:embed="rId7"/>
          <a:stretch>
            <a:fillRect/>
          </a:stretch>
        </p:blipFill>
        <p:spPr>
          <a:xfrm>
            <a:off x="4961014" y="1483662"/>
            <a:ext cx="1965881" cy="1390954"/>
          </a:xfrm>
          <a:prstGeom prst="rect">
            <a:avLst/>
          </a:prstGeom>
        </p:spPr>
      </p:pic>
      <p:sp>
        <p:nvSpPr>
          <p:cNvPr id="20" name="Rectangle 19">
            <a:extLst>
              <a:ext uri="{FF2B5EF4-FFF2-40B4-BE49-F238E27FC236}">
                <a16:creationId xmlns:a16="http://schemas.microsoft.com/office/drawing/2014/main" id="{CF5F9915-C31F-4B3F-8669-537B3F8280A2}"/>
              </a:ext>
            </a:extLst>
          </p:cNvPr>
          <p:cNvSpPr/>
          <p:nvPr/>
        </p:nvSpPr>
        <p:spPr>
          <a:xfrm>
            <a:off x="4977947" y="5169643"/>
            <a:ext cx="2133982" cy="798335"/>
          </a:xfrm>
          <a:prstGeom prst="rect">
            <a:avLst/>
          </a:prstGeom>
          <a:noFill/>
        </p:spPr>
        <p:txBody>
          <a:bodyPr wrap="none" lIns="91440" tIns="45720" rIns="91440" bIns="45720">
            <a:prstTxWarp prst="textArchDown">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Passion</a:t>
            </a:r>
          </a:p>
        </p:txBody>
      </p:sp>
      <p:sp>
        <p:nvSpPr>
          <p:cNvPr id="21" name="Rectangle 20">
            <a:extLst>
              <a:ext uri="{FF2B5EF4-FFF2-40B4-BE49-F238E27FC236}">
                <a16:creationId xmlns:a16="http://schemas.microsoft.com/office/drawing/2014/main" id="{1428FAAB-C32C-44A8-8887-AF1496CA63B9}"/>
              </a:ext>
            </a:extLst>
          </p:cNvPr>
          <p:cNvSpPr/>
          <p:nvPr/>
        </p:nvSpPr>
        <p:spPr>
          <a:xfrm>
            <a:off x="4083263" y="964370"/>
            <a:ext cx="3802003" cy="2803515"/>
          </a:xfrm>
          <a:prstGeom prst="rect">
            <a:avLst/>
          </a:prstGeom>
          <a:noFill/>
        </p:spPr>
        <p:txBody>
          <a:bodyPr wrap="none" lIns="91440" tIns="45720" rIns="91440" bIns="45720">
            <a:prstTxWarp prst="textArchUp">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Feeding Your</a:t>
            </a:r>
          </a:p>
        </p:txBody>
      </p:sp>
      <p:pic>
        <p:nvPicPr>
          <p:cNvPr id="13" name="Picture 12">
            <a:extLst>
              <a:ext uri="{FF2B5EF4-FFF2-40B4-BE49-F238E27FC236}">
                <a16:creationId xmlns:a16="http://schemas.microsoft.com/office/drawing/2014/main" id="{4A71482F-4042-4F5D-8BB0-75C58B9EB75C}"/>
              </a:ext>
            </a:extLst>
          </p:cNvPr>
          <p:cNvPicPr>
            <a:picLocks noChangeAspect="1"/>
          </p:cNvPicPr>
          <p:nvPr/>
        </p:nvPicPr>
        <p:blipFill>
          <a:blip r:embed="rId8"/>
          <a:stretch>
            <a:fillRect/>
          </a:stretch>
        </p:blipFill>
        <p:spPr>
          <a:xfrm>
            <a:off x="5010332" y="4015153"/>
            <a:ext cx="1947863" cy="886180"/>
          </a:xfrm>
          <a:prstGeom prst="rect">
            <a:avLst/>
          </a:prstGeom>
        </p:spPr>
      </p:pic>
    </p:spTree>
    <p:extLst>
      <p:ext uri="{BB962C8B-B14F-4D97-AF65-F5344CB8AC3E}">
        <p14:creationId xmlns:p14="http://schemas.microsoft.com/office/powerpoint/2010/main" val="269703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E18E1A8-6A39-42B4-82B5-66F76C892381}"/>
              </a:ext>
            </a:extLst>
          </p:cNvPr>
          <p:cNvPicPr>
            <a:picLocks noChangeAspect="1"/>
          </p:cNvPicPr>
          <p:nvPr/>
        </p:nvPicPr>
        <p:blipFill>
          <a:blip r:embed="rId4"/>
          <a:stretch>
            <a:fillRect/>
          </a:stretch>
        </p:blipFill>
        <p:spPr>
          <a:xfrm>
            <a:off x="2059667" y="37707"/>
            <a:ext cx="8072666" cy="6655324"/>
          </a:xfrm>
          <a:prstGeom prst="rect">
            <a:avLst/>
          </a:prstGeom>
        </p:spPr>
      </p:pic>
      <p:pic>
        <p:nvPicPr>
          <p:cNvPr id="15" name="Picture 14">
            <a:extLst>
              <a:ext uri="{FF2B5EF4-FFF2-40B4-BE49-F238E27FC236}">
                <a16:creationId xmlns:a16="http://schemas.microsoft.com/office/drawing/2014/main" id="{CA5CA104-5AD1-4A75-A831-3F142A9F0919}"/>
              </a:ext>
            </a:extLst>
          </p:cNvPr>
          <p:cNvPicPr>
            <a:picLocks noChangeAspect="1"/>
          </p:cNvPicPr>
          <p:nvPr/>
        </p:nvPicPr>
        <p:blipFill>
          <a:blip r:embed="rId5"/>
          <a:stretch>
            <a:fillRect/>
          </a:stretch>
        </p:blipFill>
        <p:spPr>
          <a:xfrm>
            <a:off x="4227922" y="2366128"/>
            <a:ext cx="3634033" cy="2257719"/>
          </a:xfrm>
          <a:prstGeom prst="rect">
            <a:avLst/>
          </a:prstGeom>
        </p:spPr>
      </p:pic>
      <p:pic>
        <p:nvPicPr>
          <p:cNvPr id="8" name="Picture 7">
            <a:extLst>
              <a:ext uri="{FF2B5EF4-FFF2-40B4-BE49-F238E27FC236}">
                <a16:creationId xmlns:a16="http://schemas.microsoft.com/office/drawing/2014/main" id="{750A6F59-B9A8-4DA5-889C-385D32620208}"/>
              </a:ext>
            </a:extLst>
          </p:cNvPr>
          <p:cNvPicPr>
            <a:picLocks noChangeAspect="1"/>
          </p:cNvPicPr>
          <p:nvPr/>
        </p:nvPicPr>
        <p:blipFill>
          <a:blip r:embed="rId6"/>
          <a:stretch>
            <a:fillRect/>
          </a:stretch>
        </p:blipFill>
        <p:spPr>
          <a:xfrm>
            <a:off x="5232810" y="2991936"/>
            <a:ext cx="1624256" cy="2097694"/>
          </a:xfrm>
          <a:prstGeom prst="rect">
            <a:avLst/>
          </a:prstGeom>
        </p:spPr>
      </p:pic>
      <p:pic>
        <p:nvPicPr>
          <p:cNvPr id="9" name="Picture 8">
            <a:extLst>
              <a:ext uri="{FF2B5EF4-FFF2-40B4-BE49-F238E27FC236}">
                <a16:creationId xmlns:a16="http://schemas.microsoft.com/office/drawing/2014/main" id="{7CBAA442-062C-4692-A31F-F949DE763D53}"/>
              </a:ext>
            </a:extLst>
          </p:cNvPr>
          <p:cNvPicPr>
            <a:picLocks noChangeAspect="1"/>
          </p:cNvPicPr>
          <p:nvPr/>
        </p:nvPicPr>
        <p:blipFill>
          <a:blip r:embed="rId7"/>
          <a:stretch>
            <a:fillRect/>
          </a:stretch>
        </p:blipFill>
        <p:spPr>
          <a:xfrm>
            <a:off x="4833689" y="1560145"/>
            <a:ext cx="2278240" cy="1611963"/>
          </a:xfrm>
          <a:prstGeom prst="rect">
            <a:avLst/>
          </a:prstGeom>
        </p:spPr>
      </p:pic>
      <p:sp>
        <p:nvSpPr>
          <p:cNvPr id="20" name="Rectangle 19">
            <a:extLst>
              <a:ext uri="{FF2B5EF4-FFF2-40B4-BE49-F238E27FC236}">
                <a16:creationId xmlns:a16="http://schemas.microsoft.com/office/drawing/2014/main" id="{CF5F9915-C31F-4B3F-8669-537B3F8280A2}"/>
              </a:ext>
            </a:extLst>
          </p:cNvPr>
          <p:cNvSpPr/>
          <p:nvPr/>
        </p:nvSpPr>
        <p:spPr>
          <a:xfrm>
            <a:off x="4977947" y="5169643"/>
            <a:ext cx="2133982" cy="798335"/>
          </a:xfrm>
          <a:prstGeom prst="rect">
            <a:avLst/>
          </a:prstGeom>
          <a:noFill/>
        </p:spPr>
        <p:txBody>
          <a:bodyPr wrap="none" lIns="91440" tIns="45720" rIns="91440" bIns="45720">
            <a:prstTxWarp prst="textArchDown">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Passion</a:t>
            </a:r>
          </a:p>
        </p:txBody>
      </p:sp>
      <p:sp>
        <p:nvSpPr>
          <p:cNvPr id="21" name="Rectangle 20">
            <a:extLst>
              <a:ext uri="{FF2B5EF4-FFF2-40B4-BE49-F238E27FC236}">
                <a16:creationId xmlns:a16="http://schemas.microsoft.com/office/drawing/2014/main" id="{1428FAAB-C32C-44A8-8887-AF1496CA63B9}"/>
              </a:ext>
            </a:extLst>
          </p:cNvPr>
          <p:cNvSpPr/>
          <p:nvPr/>
        </p:nvSpPr>
        <p:spPr>
          <a:xfrm>
            <a:off x="4083263" y="964370"/>
            <a:ext cx="3802003" cy="2803515"/>
          </a:xfrm>
          <a:prstGeom prst="rect">
            <a:avLst/>
          </a:prstGeom>
          <a:noFill/>
        </p:spPr>
        <p:txBody>
          <a:bodyPr wrap="none" lIns="91440" tIns="45720" rIns="91440" bIns="45720">
            <a:prstTxWarp prst="textArchUp">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Feeding Your</a:t>
            </a:r>
          </a:p>
        </p:txBody>
      </p:sp>
    </p:spTree>
    <p:extLst>
      <p:ext uri="{BB962C8B-B14F-4D97-AF65-F5344CB8AC3E}">
        <p14:creationId xmlns:p14="http://schemas.microsoft.com/office/powerpoint/2010/main" val="370673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10F7BAA-C54B-4149-A8A5-6956DC7E7515}"/>
              </a:ext>
            </a:extLst>
          </p:cNvPr>
          <p:cNvPicPr>
            <a:picLocks noChangeAspect="1"/>
          </p:cNvPicPr>
          <p:nvPr/>
        </p:nvPicPr>
        <p:blipFill>
          <a:blip r:embed="rId4"/>
          <a:stretch>
            <a:fillRect/>
          </a:stretch>
        </p:blipFill>
        <p:spPr>
          <a:xfrm>
            <a:off x="3257021" y="864867"/>
            <a:ext cx="2251621" cy="4162425"/>
          </a:xfrm>
          <a:prstGeom prst="rect">
            <a:avLst/>
          </a:prstGeom>
        </p:spPr>
      </p:pic>
      <p:sp>
        <p:nvSpPr>
          <p:cNvPr id="4" name="Rectangle 3">
            <a:extLst>
              <a:ext uri="{FF2B5EF4-FFF2-40B4-BE49-F238E27FC236}">
                <a16:creationId xmlns:a16="http://schemas.microsoft.com/office/drawing/2014/main" id="{BF9CB39A-940B-45AF-B79E-B11E17540C98}"/>
              </a:ext>
            </a:extLst>
          </p:cNvPr>
          <p:cNvSpPr/>
          <p:nvPr/>
        </p:nvSpPr>
        <p:spPr>
          <a:xfrm>
            <a:off x="5617891" y="683923"/>
            <a:ext cx="3146439" cy="4524315"/>
          </a:xfrm>
          <a:prstGeom prst="rect">
            <a:avLst/>
          </a:prstGeom>
          <a:noFill/>
        </p:spPr>
        <p:txBody>
          <a:bodyPr wrap="none" lIns="91440" tIns="45720" rIns="91440" bIns="45720">
            <a:spAutoFit/>
          </a:bodyPr>
          <a:lstStyle/>
          <a:p>
            <a:r>
              <a:rPr lang="en-US" sz="7200" b="0" cap="none" spc="0" dirty="0">
                <a:ln w="0"/>
                <a:solidFill>
                  <a:schemeClr val="tx1"/>
                </a:solidFill>
                <a:effectLst>
                  <a:outerShdw blurRad="38100" dist="19050" dir="2700000" algn="tl" rotWithShape="0">
                    <a:schemeClr val="dk1">
                      <a:alpha val="40000"/>
                    </a:schemeClr>
                  </a:outerShdw>
                </a:effectLst>
              </a:rPr>
              <a:t>Feeding</a:t>
            </a:r>
          </a:p>
          <a:p>
            <a:r>
              <a:rPr lang="en-US" sz="7200" b="0" cap="none" spc="0" dirty="0">
                <a:ln w="0"/>
                <a:solidFill>
                  <a:schemeClr val="tx1"/>
                </a:solidFill>
                <a:effectLst>
                  <a:outerShdw blurRad="38100" dist="19050" dir="2700000" algn="tl" rotWithShape="0">
                    <a:schemeClr val="dk1">
                      <a:alpha val="40000"/>
                    </a:schemeClr>
                  </a:outerShdw>
                </a:effectLst>
              </a:rPr>
              <a:t>Your</a:t>
            </a:r>
          </a:p>
          <a:p>
            <a:r>
              <a:rPr lang="en-US" sz="7200" b="0" cap="none" spc="0" dirty="0">
                <a:ln w="0"/>
                <a:solidFill>
                  <a:schemeClr val="tx1"/>
                </a:solidFill>
                <a:effectLst>
                  <a:outerShdw blurRad="38100" dist="19050" dir="2700000" algn="tl" rotWithShape="0">
                    <a:schemeClr val="dk1">
                      <a:alpha val="40000"/>
                    </a:schemeClr>
                  </a:outerShdw>
                </a:effectLst>
              </a:rPr>
              <a:t>Passion</a:t>
            </a:r>
          </a:p>
          <a:p>
            <a:r>
              <a:rPr lang="en-US" sz="7200" dirty="0">
                <a:ln w="0"/>
                <a:effectLst>
                  <a:outerShdw blurRad="38100" dist="19050" dir="2700000" algn="tl" rotWithShape="0">
                    <a:schemeClr val="dk1">
                      <a:alpha val="40000"/>
                    </a:schemeClr>
                  </a:outerShdw>
                </a:effectLst>
              </a:rPr>
              <a:t>Podcast</a:t>
            </a:r>
            <a:endParaRPr lang="en-US" sz="6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5516965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70</TotalTime>
  <Words>468</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Tw Cen MT</vt:lpstr>
      <vt:lpstr>Droplet</vt:lpstr>
      <vt:lpstr>Feeding Your Passion Podcast Logo Brief</vt:lpstr>
      <vt:lpstr>Feeding Your Passion Podcast Bullet Points</vt:lpstr>
      <vt:lpstr>Feeding Your Passion Logo Bullet Points</vt:lpstr>
      <vt:lpstr>Feeding Your Passion  Technical Logo Bullet Points</vt:lpstr>
      <vt:lpstr>Feeding Your Passion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Your Passion Podcast Logo Brief</dc:title>
  <dc:creator>Eric Martin</dc:creator>
  <cp:lastModifiedBy>Eric Martin</cp:lastModifiedBy>
  <cp:revision>16</cp:revision>
  <dcterms:created xsi:type="dcterms:W3CDTF">2019-12-28T02:21:26Z</dcterms:created>
  <dcterms:modified xsi:type="dcterms:W3CDTF">2019-12-28T14:45:34Z</dcterms:modified>
</cp:coreProperties>
</file>