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F8DA52D2-5FFA-4E31-A353-D9F6D7208207}">
  <a:tblStyle styleId="{F8DA52D2-5FFA-4E31-A353-D9F6D720820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 name="Google Shape;9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 name="Google Shape;1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p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p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p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p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p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Google Shape;28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showMasterSp="0"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showMasterSp="0" type="titleOnly">
  <p:cSld name="TITLE_ONLY">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spTree>
      <p:nvGrpSpPr>
        <p:cNvPr id="26" name="Shape 26"/>
        <p:cNvGrpSpPr/>
        <p:nvPr/>
      </p:nvGrpSpPr>
      <p:grpSpPr>
        <a:xfrm>
          <a:off x="0" y="0"/>
          <a:ext cx="0" cy="0"/>
          <a:chOff x="0" y="0"/>
          <a:chExt cx="0" cy="0"/>
        </a:xfrm>
      </p:grpSpPr>
      <p:sp>
        <p:nvSpPr>
          <p:cNvPr id="27" name="Google Shape;27;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כותרת 2 שורות" showMasterSp="0">
  <p:cSld name="כותרת 2 שורות">
    <p:spTree>
      <p:nvGrpSpPr>
        <p:cNvPr id="30" name="Shape 30"/>
        <p:cNvGrpSpPr/>
        <p:nvPr/>
      </p:nvGrpSpPr>
      <p:grpSpPr>
        <a:xfrm>
          <a:off x="0" y="0"/>
          <a:ext cx="0" cy="0"/>
          <a:chOff x="0" y="0"/>
          <a:chExt cx="0" cy="0"/>
        </a:xfrm>
      </p:grpSpPr>
      <p:sp>
        <p:nvSpPr>
          <p:cNvPr id="31" name="Google Shape;31;p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5C989F"/>
              </a:buClr>
              <a:buSzPts val="4800"/>
              <a:buFont typeface="Calibri"/>
              <a:buNone/>
              <a:defRPr sz="4800">
                <a:solidFill>
                  <a:srgbClr val="5C989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rgbClr val="303227"/>
              </a:buClr>
              <a:buSzPts val="3200"/>
              <a:buChar char="•"/>
              <a:defRPr>
                <a:solidFill>
                  <a:srgbClr val="303227"/>
                </a:solidFill>
              </a:defRPr>
            </a:lvl1pPr>
            <a:lvl2pPr indent="-406400" lvl="1" marL="914400" algn="l">
              <a:lnSpc>
                <a:spcPct val="90000"/>
              </a:lnSpc>
              <a:spcBef>
                <a:spcPts val="500"/>
              </a:spcBef>
              <a:spcAft>
                <a:spcPts val="0"/>
              </a:spcAft>
              <a:buClr>
                <a:srgbClr val="303227"/>
              </a:buClr>
              <a:buSzPts val="2800"/>
              <a:buChar char="•"/>
              <a:defRPr>
                <a:solidFill>
                  <a:srgbClr val="303227"/>
                </a:solidFill>
              </a:defRPr>
            </a:lvl2pPr>
            <a:lvl3pPr indent="-381000" lvl="2" marL="1371600" algn="l">
              <a:lnSpc>
                <a:spcPct val="90000"/>
              </a:lnSpc>
              <a:spcBef>
                <a:spcPts val="500"/>
              </a:spcBef>
              <a:spcAft>
                <a:spcPts val="0"/>
              </a:spcAft>
              <a:buClr>
                <a:srgbClr val="303227"/>
              </a:buClr>
              <a:buSzPts val="2400"/>
              <a:buChar char="•"/>
              <a:defRPr>
                <a:solidFill>
                  <a:srgbClr val="303227"/>
                </a:solidFill>
              </a:defRPr>
            </a:lvl3pPr>
            <a:lvl4pPr indent="-355600" lvl="3" marL="1828800" algn="l">
              <a:lnSpc>
                <a:spcPct val="90000"/>
              </a:lnSpc>
              <a:spcBef>
                <a:spcPts val="500"/>
              </a:spcBef>
              <a:spcAft>
                <a:spcPts val="0"/>
              </a:spcAft>
              <a:buClr>
                <a:srgbClr val="303227"/>
              </a:buClr>
              <a:buSzPts val="2000"/>
              <a:buChar char="•"/>
              <a:defRPr>
                <a:solidFill>
                  <a:srgbClr val="303227"/>
                </a:solidFill>
              </a:defRPr>
            </a:lvl4pPr>
            <a:lvl5pPr indent="-355600" lvl="4" marL="2286000" algn="l">
              <a:lnSpc>
                <a:spcPct val="90000"/>
              </a:lnSpc>
              <a:spcBef>
                <a:spcPts val="500"/>
              </a:spcBef>
              <a:spcAft>
                <a:spcPts val="0"/>
              </a:spcAft>
              <a:buClr>
                <a:srgbClr val="303227"/>
              </a:buClr>
              <a:buSzPts val="2000"/>
              <a:buChar char="•"/>
              <a:defRPr>
                <a:solidFill>
                  <a:srgbClr val="303227"/>
                </a:solidFill>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610600" y="6224270"/>
            <a:ext cx="27432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1" type="ftr"/>
          </p:nvPr>
        </p:nvSpPr>
        <p:spPr>
          <a:xfrm>
            <a:off x="4038600" y="622427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2" type="sldNum"/>
          </p:nvPr>
        </p:nvSpPr>
        <p:spPr>
          <a:xfrm>
            <a:off x="363639" y="6212695"/>
            <a:ext cx="2743200" cy="3651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cxnSp>
        <p:nvCxnSpPr>
          <p:cNvPr id="36" name="Google Shape;36;p5"/>
          <p:cNvCxnSpPr/>
          <p:nvPr/>
        </p:nvCxnSpPr>
        <p:spPr>
          <a:xfrm rot="10800000">
            <a:off x="835913" y="1754066"/>
            <a:ext cx="7341600" cy="0"/>
          </a:xfrm>
          <a:prstGeom prst="straightConnector1">
            <a:avLst/>
          </a:prstGeom>
          <a:noFill/>
          <a:ln cap="flat" cmpd="sng" w="38100">
            <a:solidFill>
              <a:srgbClr val="9E8567"/>
            </a:solidFill>
            <a:prstDash val="solid"/>
            <a:miter lim="800000"/>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37" name="Shape 37"/>
        <p:cNvGrpSpPr/>
        <p:nvPr/>
      </p:nvGrpSpPr>
      <p:grpSpPr>
        <a:xfrm>
          <a:off x="0" y="0"/>
          <a:ext cx="0" cy="0"/>
          <a:chOff x="0" y="0"/>
          <a:chExt cx="0" cy="0"/>
        </a:xfrm>
      </p:grpSpPr>
      <p:sp>
        <p:nvSpPr>
          <p:cNvPr id="38" name="Google Shape;38;p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0" name="Google Shape;40;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spTree>
      <p:nvGrpSpPr>
        <p:cNvPr id="43" name="Shape 43"/>
        <p:cNvGrpSpPr/>
        <p:nvPr/>
      </p:nvGrpSpPr>
      <p:grpSpPr>
        <a:xfrm>
          <a:off x="0" y="0"/>
          <a:ext cx="0" cy="0"/>
          <a:chOff x="0" y="0"/>
          <a:chExt cx="0" cy="0"/>
        </a:xfrm>
      </p:grpSpPr>
      <p:sp>
        <p:nvSpPr>
          <p:cNvPr id="44" name="Google Shape;44;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6" name="Google Shape;4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showMasterSp="0" type="twoObj">
  <p:cSld name="TWO_OBJECTS">
    <p:spTree>
      <p:nvGrpSpPr>
        <p:cNvPr id="49" name="Shape 49"/>
        <p:cNvGrpSpPr/>
        <p:nvPr/>
      </p:nvGrpSpPr>
      <p:grpSpPr>
        <a:xfrm>
          <a:off x="0" y="0"/>
          <a:ext cx="0" cy="0"/>
          <a:chOff x="0" y="0"/>
          <a:chExt cx="0" cy="0"/>
        </a:xfrm>
      </p:grpSpPr>
      <p:sp>
        <p:nvSpPr>
          <p:cNvPr id="50" name="Google Shape;5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showMasterSp="0" type="twoTxTwoObj">
  <p:cSld name="TWO_OBJECTS_WITH_TEXT">
    <p:spTree>
      <p:nvGrpSpPr>
        <p:cNvPr id="56" name="Shape 56"/>
        <p:cNvGrpSpPr/>
        <p:nvPr/>
      </p:nvGrpSpPr>
      <p:grpSpPr>
        <a:xfrm>
          <a:off x="0" y="0"/>
          <a:ext cx="0" cy="0"/>
          <a:chOff x="0" y="0"/>
          <a:chExt cx="0" cy="0"/>
        </a:xfrm>
      </p:grpSpPr>
      <p:sp>
        <p:nvSpPr>
          <p:cNvPr id="57" name="Google Shape;57;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1" name="Google Shape;61;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showMasterSp="0" type="objTx">
  <p:cSld name="OBJECT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 name="Google Shape;68;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spTree>
      <p:nvGrpSpPr>
        <p:cNvPr id="72" name="Shape 72"/>
        <p:cNvGrpSpPr/>
        <p:nvPr/>
      </p:nvGrpSpPr>
      <p:grpSpPr>
        <a:xfrm>
          <a:off x="0" y="0"/>
          <a:ext cx="0" cy="0"/>
          <a:chOff x="0" y="0"/>
          <a:chExt cx="0" cy="0"/>
        </a:xfrm>
      </p:grpSpPr>
      <p:sp>
        <p:nvSpPr>
          <p:cNvPr id="73" name="Google Shape;73;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 name="Google Shape;75;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 name="Google Shape;76;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showMasterSp="0" type="vertTx">
  <p:cSld name="VERTICAL_TEXT">
    <p:spTree>
      <p:nvGrpSpPr>
        <p:cNvPr id="79" name="Shape 79"/>
        <p:cNvGrpSpPr/>
        <p:nvPr/>
      </p:nvGrpSpPr>
      <p:grpSpPr>
        <a:xfrm>
          <a:off x="0" y="0"/>
          <a:ext cx="0" cy="0"/>
          <a:chOff x="0" y="0"/>
          <a:chExt cx="0" cy="0"/>
        </a:xfrm>
      </p:grpSpPr>
      <p:sp>
        <p:nvSpPr>
          <p:cNvPr id="80" name="Google Shape;8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spTree>
      <p:nvGrpSpPr>
        <p:cNvPr id="85" name="Shape 85"/>
        <p:cNvGrpSpPr/>
        <p:nvPr/>
      </p:nvGrpSpPr>
      <p:grpSpPr>
        <a:xfrm>
          <a:off x="0" y="0"/>
          <a:ext cx="0" cy="0"/>
          <a:chOff x="0" y="0"/>
          <a:chExt cx="0" cy="0"/>
        </a:xfrm>
      </p:grpSpPr>
      <p:sp>
        <p:nvSpPr>
          <p:cNvPr id="86" name="Google Shape;86;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6.jpg"/><Relationship Id="rId5"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endel.io/"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apps.apple.com/us/app/taomix-2-sleep-sounds-focus/id1032493819#?platform=iphone" TargetMode="Externa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dirtylemon.com/" TargetMode="Externa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dosist.com/" TargetMode="Externa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94" name="Shape 94"/>
        <p:cNvGrpSpPr/>
        <p:nvPr/>
      </p:nvGrpSpPr>
      <p:grpSpPr>
        <a:xfrm>
          <a:off x="0" y="0"/>
          <a:ext cx="0" cy="0"/>
          <a:chOff x="0" y="0"/>
          <a:chExt cx="0" cy="0"/>
        </a:xfrm>
      </p:grpSpPr>
      <p:sp>
        <p:nvSpPr>
          <p:cNvPr id="95" name="Google Shape;95;p14"/>
          <p:cNvSpPr txBox="1"/>
          <p:nvPr>
            <p:ph type="title"/>
          </p:nvPr>
        </p:nvSpPr>
        <p:spPr>
          <a:xfrm>
            <a:off x="973546" y="2671089"/>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lang="en-US">
                <a:solidFill>
                  <a:srgbClr val="46A9DE"/>
                </a:solidFill>
              </a:rPr>
              <a:t>Rebranding/ upgrade</a:t>
            </a:r>
            <a:br>
              <a:rPr lang="en-US">
                <a:solidFill>
                  <a:srgbClr val="46A9DE"/>
                </a:solidFill>
              </a:rPr>
            </a:br>
            <a:br>
              <a:rPr lang="en-US">
                <a:solidFill>
                  <a:srgbClr val="46A9DE"/>
                </a:solidFill>
              </a:rPr>
            </a:br>
            <a:r>
              <a:rPr lang="en-US">
                <a:solidFill>
                  <a:srgbClr val="46A9DE"/>
                </a:solidFill>
              </a:rPr>
              <a:t>Logo + packaging brief</a:t>
            </a:r>
            <a:endParaRPr>
              <a:solidFill>
                <a:srgbClr val="46A9DE"/>
              </a:solidFill>
            </a:endParaRPr>
          </a:p>
          <a:p>
            <a:pPr indent="0" lvl="0" marL="0" rtl="0" algn="ctr">
              <a:lnSpc>
                <a:spcPct val="90000"/>
              </a:lnSpc>
              <a:spcBef>
                <a:spcPts val="0"/>
              </a:spcBef>
              <a:spcAft>
                <a:spcPts val="0"/>
              </a:spcAft>
              <a:buClr>
                <a:schemeClr val="dk1"/>
              </a:buClr>
              <a:buSzPts val="4400"/>
              <a:buFont typeface="Calibri"/>
              <a:buNone/>
            </a:pPr>
            <a:r>
              <a:t/>
            </a:r>
            <a:endParaRPr>
              <a:solidFill>
                <a:srgbClr val="46A9DE"/>
              </a:solidFill>
            </a:endParaRPr>
          </a:p>
          <a:p>
            <a:pPr indent="0" lvl="0" marL="0" rtl="0" algn="ctr">
              <a:lnSpc>
                <a:spcPct val="90000"/>
              </a:lnSpc>
              <a:spcBef>
                <a:spcPts val="0"/>
              </a:spcBef>
              <a:spcAft>
                <a:spcPts val="0"/>
              </a:spcAft>
              <a:buClr>
                <a:schemeClr val="dk1"/>
              </a:buClr>
              <a:buSzPts val="4400"/>
              <a:buFont typeface="Calibri"/>
              <a:buNone/>
            </a:pPr>
            <a:r>
              <a:t/>
            </a:r>
            <a:endParaRPr>
              <a:solidFill>
                <a:srgbClr val="46A9DE"/>
              </a:solidFill>
            </a:endParaRPr>
          </a:p>
          <a:p>
            <a:pPr indent="0" lvl="0" marL="0" rtl="0" algn="ctr">
              <a:lnSpc>
                <a:spcPct val="90000"/>
              </a:lnSpc>
              <a:spcBef>
                <a:spcPts val="0"/>
              </a:spcBef>
              <a:spcAft>
                <a:spcPts val="0"/>
              </a:spcAft>
              <a:buClr>
                <a:schemeClr val="dk1"/>
              </a:buClr>
              <a:buSzPts val="4400"/>
              <a:buFont typeface="Calibri"/>
              <a:buNone/>
            </a:pPr>
            <a:r>
              <a:rPr lang="en-US" sz="7200">
                <a:solidFill>
                  <a:srgbClr val="46A9DE"/>
                </a:solidFill>
              </a:rPr>
              <a:t>myAir</a:t>
            </a:r>
            <a:endParaRPr sz="7200">
              <a:solidFill>
                <a:srgbClr val="46A9DE"/>
              </a:solidFill>
            </a:endParaRPr>
          </a:p>
          <a:p>
            <a:pPr indent="0" lvl="0" marL="0" rtl="0" algn="ctr">
              <a:lnSpc>
                <a:spcPct val="90000"/>
              </a:lnSpc>
              <a:spcBef>
                <a:spcPts val="0"/>
              </a:spcBef>
              <a:spcAft>
                <a:spcPts val="0"/>
              </a:spcAft>
              <a:buClr>
                <a:schemeClr val="dk1"/>
              </a:buClr>
              <a:buSzPts val="4400"/>
              <a:buFont typeface="Calibri"/>
              <a:buNone/>
            </a:pPr>
            <a:r>
              <a:rPr lang="en-US">
                <a:solidFill>
                  <a:srgbClr val="46A9DE"/>
                </a:solidFill>
              </a:rPr>
              <a:t>Stressless Routine</a:t>
            </a:r>
            <a:endParaRPr>
              <a:solidFill>
                <a:srgbClr val="46A9DE"/>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99" name="Shape 99"/>
        <p:cNvGrpSpPr/>
        <p:nvPr/>
      </p:nvGrpSpPr>
      <p:grpSpPr>
        <a:xfrm>
          <a:off x="0" y="0"/>
          <a:ext cx="0" cy="0"/>
          <a:chOff x="0" y="0"/>
          <a:chExt cx="0" cy="0"/>
        </a:xfrm>
      </p:grpSpPr>
      <p:sp>
        <p:nvSpPr>
          <p:cNvPr id="100" name="Google Shape;100;p15"/>
          <p:cNvSpPr txBox="1"/>
          <p:nvPr>
            <p:ph type="title"/>
          </p:nvPr>
        </p:nvSpPr>
        <p:spPr>
          <a:xfrm>
            <a:off x="838200" y="681037"/>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4800"/>
              <a:buFont typeface="Calibri"/>
              <a:buNone/>
            </a:pPr>
            <a:r>
              <a:rPr lang="en-US">
                <a:solidFill>
                  <a:srgbClr val="46A9DE"/>
                </a:solidFill>
              </a:rPr>
              <a:t>Who we are:</a:t>
            </a:r>
            <a:endParaRPr/>
          </a:p>
        </p:txBody>
      </p:sp>
      <p:sp>
        <p:nvSpPr>
          <p:cNvPr id="101" name="Google Shape;10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40639" lvl="0" marL="228600" rtl="0" algn="l">
              <a:lnSpc>
                <a:spcPct val="70000"/>
              </a:lnSpc>
              <a:spcBef>
                <a:spcPts val="0"/>
              </a:spcBef>
              <a:spcAft>
                <a:spcPts val="0"/>
              </a:spcAft>
              <a:buClr>
                <a:srgbClr val="303227"/>
              </a:buClr>
              <a:buSzPts val="2960"/>
              <a:buNone/>
            </a:pPr>
            <a:r>
              <a:t/>
            </a:r>
            <a:endParaRPr sz="2960"/>
          </a:p>
          <a:p>
            <a:pPr indent="0" lvl="0" marL="0" marR="0" rtl="0" algn="l">
              <a:lnSpc>
                <a:spcPct val="150000"/>
              </a:lnSpc>
              <a:spcBef>
                <a:spcPts val="1000"/>
              </a:spcBef>
              <a:spcAft>
                <a:spcPts val="0"/>
              </a:spcAft>
              <a:buSzPts val="1800"/>
              <a:buNone/>
            </a:pPr>
            <a:r>
              <a:rPr lang="en-US" sz="1800">
                <a:latin typeface="Arial"/>
                <a:ea typeface="Arial"/>
                <a:cs typeface="Arial"/>
                <a:sym typeface="Arial"/>
              </a:rPr>
              <a:t>myAir is a personalized functional food company, specializing in stress-management </a:t>
            </a:r>
            <a:endParaRPr sz="1800">
              <a:latin typeface="Arial"/>
              <a:ea typeface="Arial"/>
              <a:cs typeface="Arial"/>
              <a:sym typeface="Arial"/>
            </a:endParaRPr>
          </a:p>
          <a:p>
            <a:pPr indent="0" lvl="0" marL="0" marR="0" rtl="0" algn="l">
              <a:lnSpc>
                <a:spcPct val="150000"/>
              </a:lnSpc>
              <a:spcBef>
                <a:spcPts val="1000"/>
              </a:spcBef>
              <a:spcAft>
                <a:spcPts val="0"/>
              </a:spcAft>
              <a:buSzPts val="1800"/>
              <a:buNone/>
            </a:pPr>
            <a:r>
              <a:rPr lang="en-US" sz="1800">
                <a:latin typeface="Arial"/>
                <a:ea typeface="Arial"/>
                <a:cs typeface="Arial"/>
                <a:sym typeface="Arial"/>
              </a:rPr>
              <a:t>The company's product line is based on a clinically proven Super herbs &amp; terpenes IP protected formula. </a:t>
            </a:r>
            <a:endParaRPr sz="1800">
              <a:latin typeface="Arial"/>
              <a:ea typeface="Arial"/>
              <a:cs typeface="Arial"/>
              <a:sym typeface="Arial"/>
            </a:endParaRPr>
          </a:p>
          <a:p>
            <a:pPr indent="0" lvl="0" marL="0" marR="0" rtl="0" algn="l">
              <a:lnSpc>
                <a:spcPct val="150000"/>
              </a:lnSpc>
              <a:spcBef>
                <a:spcPts val="1000"/>
              </a:spcBef>
              <a:spcAft>
                <a:spcPts val="0"/>
              </a:spcAft>
              <a:buSzPts val="1800"/>
              <a:buNone/>
            </a:pPr>
            <a:r>
              <a:rPr lang="en-US" sz="1800">
                <a:latin typeface="Arial"/>
                <a:ea typeface="Arial"/>
                <a:cs typeface="Arial"/>
                <a:sym typeface="Arial"/>
              </a:rPr>
              <a:t> myAir produces nutrition bars with stress relieve formulations.</a:t>
            </a:r>
            <a:endParaRPr sz="1800">
              <a:latin typeface="Arial"/>
              <a:ea typeface="Arial"/>
              <a:cs typeface="Arial"/>
              <a:sym typeface="Arial"/>
            </a:endParaRPr>
          </a:p>
          <a:p>
            <a:pPr indent="0" lvl="0" marL="0" marR="0" rtl="0" algn="l">
              <a:lnSpc>
                <a:spcPct val="150000"/>
              </a:lnSpc>
              <a:spcBef>
                <a:spcPts val="1000"/>
              </a:spcBef>
              <a:spcAft>
                <a:spcPts val="0"/>
              </a:spcAft>
              <a:buSzPts val="1800"/>
              <a:buNone/>
            </a:pPr>
            <a:r>
              <a:rPr lang="en-US" sz="1800">
                <a:latin typeface="Arial"/>
                <a:ea typeface="Arial"/>
                <a:cs typeface="Arial"/>
                <a:sym typeface="Arial"/>
              </a:rPr>
              <a:t>Our unique technology enables us to personalize the best solution for each of our customers, and adjust the solution over time, to fit their needs best.</a:t>
            </a:r>
            <a:r>
              <a:rPr lang="en-US" sz="2960"/>
              <a:t> </a:t>
            </a:r>
            <a:endParaRPr/>
          </a:p>
          <a:p>
            <a:pPr indent="-40639" lvl="0" marL="228600" rtl="0" algn="l">
              <a:lnSpc>
                <a:spcPct val="70000"/>
              </a:lnSpc>
              <a:spcBef>
                <a:spcPts val="1000"/>
              </a:spcBef>
              <a:spcAft>
                <a:spcPts val="0"/>
              </a:spcAft>
              <a:buClr>
                <a:srgbClr val="303227"/>
              </a:buClr>
              <a:buSzPts val="2960"/>
              <a:buNone/>
            </a:pPr>
            <a:r>
              <a:t/>
            </a:r>
            <a:endParaRPr sz="2960"/>
          </a:p>
        </p:txBody>
      </p:sp>
      <p:sp>
        <p:nvSpPr>
          <p:cNvPr id="102" name="Google Shape;102;p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4800"/>
              <a:buFont typeface="Calibri"/>
              <a:buNone/>
            </a:pPr>
            <a:r>
              <a:rPr lang="en-US">
                <a:solidFill>
                  <a:srgbClr val="46A9DE"/>
                </a:solidFill>
              </a:rPr>
              <a:t>myAir - Brand Attributes:</a:t>
            </a:r>
            <a:br>
              <a:rPr lang="en-US"/>
            </a:br>
            <a:endParaRPr/>
          </a:p>
        </p:txBody>
      </p:sp>
      <p:sp>
        <p:nvSpPr>
          <p:cNvPr id="108" name="Google Shape;108;p16"/>
          <p:cNvSpPr txBox="1"/>
          <p:nvPr>
            <p:ph idx="1" type="body"/>
          </p:nvPr>
        </p:nvSpPr>
        <p:spPr>
          <a:xfrm>
            <a:off x="838200" y="1418550"/>
            <a:ext cx="10515600" cy="4351200"/>
          </a:xfrm>
          <a:prstGeom prst="rect">
            <a:avLst/>
          </a:prstGeom>
          <a:noFill/>
          <a:ln>
            <a:noFill/>
          </a:ln>
        </p:spPr>
        <p:txBody>
          <a:bodyPr anchorCtr="0" anchor="t" bIns="45700" lIns="91425" spcFirstLastPara="1" rIns="91425" wrap="square" tIns="45700">
            <a:noAutofit/>
          </a:bodyPr>
          <a:lstStyle/>
          <a:p>
            <a:pPr indent="-342900" lvl="0" marL="457200" rtl="0" algn="l">
              <a:lnSpc>
                <a:spcPct val="150000"/>
              </a:lnSpc>
              <a:spcBef>
                <a:spcPts val="1000"/>
              </a:spcBef>
              <a:spcAft>
                <a:spcPts val="0"/>
              </a:spcAft>
              <a:buSzPts val="1800"/>
              <a:buFont typeface="Arial"/>
              <a:buAutoNum type="arabicPeriod"/>
            </a:pPr>
            <a:r>
              <a:rPr b="1" lang="en-US" sz="1800">
                <a:latin typeface="Arial"/>
                <a:ea typeface="Arial"/>
                <a:cs typeface="Arial"/>
                <a:sym typeface="Arial"/>
              </a:rPr>
              <a:t>Delicious</a:t>
            </a:r>
            <a:r>
              <a:rPr lang="en-US" sz="1800">
                <a:latin typeface="Arial"/>
                <a:ea typeface="Arial"/>
                <a:cs typeface="Arial"/>
                <a:sym typeface="Arial"/>
              </a:rPr>
              <a:t> &gt; Taste is the gate to every food product</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AutoNum type="arabicPeriod"/>
            </a:pPr>
            <a:r>
              <a:rPr b="1" lang="en-US" sz="1800">
                <a:latin typeface="Arial"/>
                <a:ea typeface="Arial"/>
                <a:cs typeface="Arial"/>
                <a:sym typeface="Arial"/>
              </a:rPr>
              <a:t>Nutritious</a:t>
            </a:r>
            <a:r>
              <a:rPr lang="en-US" sz="1800">
                <a:latin typeface="Arial"/>
                <a:ea typeface="Arial"/>
                <a:cs typeface="Arial"/>
                <a:sym typeface="Arial"/>
              </a:rPr>
              <a:t> &gt; We are in the wellbeing business</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AutoNum type="arabicPeriod"/>
            </a:pPr>
            <a:r>
              <a:rPr b="1" lang="en-US" sz="1800">
                <a:latin typeface="Arial"/>
                <a:ea typeface="Arial"/>
                <a:cs typeface="Arial"/>
                <a:sym typeface="Arial"/>
              </a:rPr>
              <a:t>Personalized</a:t>
            </a:r>
            <a:r>
              <a:rPr lang="en-US" sz="1800">
                <a:latin typeface="Arial"/>
                <a:ea typeface="Arial"/>
                <a:cs typeface="Arial"/>
                <a:sym typeface="Arial"/>
              </a:rPr>
              <a:t> &gt; We adjust the optimal solution for each of our clients, with a learning personalization mechanism</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AutoNum type="arabicPeriod"/>
            </a:pPr>
            <a:r>
              <a:rPr b="1" lang="en-US" sz="1800">
                <a:latin typeface="Arial"/>
                <a:ea typeface="Arial"/>
                <a:cs typeface="Arial"/>
                <a:sym typeface="Arial"/>
              </a:rPr>
              <a:t>Trustful</a:t>
            </a:r>
            <a:r>
              <a:rPr lang="en-US" sz="1800">
                <a:latin typeface="Arial"/>
                <a:ea typeface="Arial"/>
                <a:cs typeface="Arial"/>
                <a:sym typeface="Arial"/>
              </a:rPr>
              <a:t> &gt; Pharma grade quality assurance, full compliance, top data privacy assurance </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AutoNum type="arabicPeriod"/>
            </a:pPr>
            <a:r>
              <a:rPr b="1" lang="en-US" sz="1800">
                <a:latin typeface="Arial"/>
                <a:ea typeface="Arial"/>
                <a:cs typeface="Arial"/>
                <a:sym typeface="Arial"/>
              </a:rPr>
              <a:t>Clinically proven</a:t>
            </a:r>
            <a:r>
              <a:rPr lang="en-US" sz="1800">
                <a:latin typeface="Arial"/>
                <a:ea typeface="Arial"/>
                <a:cs typeface="Arial"/>
                <a:sym typeface="Arial"/>
              </a:rPr>
              <a:t> &gt; Our products were clinically tested in renowned scientific labs, with the provision of the best professionals in the fields of both stress management and medical cannabis  </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AutoNum type="arabicPeriod"/>
            </a:pPr>
            <a:r>
              <a:rPr b="1" lang="en-US" sz="1800">
                <a:latin typeface="Arial"/>
                <a:ea typeface="Arial"/>
                <a:cs typeface="Arial"/>
                <a:sym typeface="Arial"/>
              </a:rPr>
              <a:t>Effectively stress relieving</a:t>
            </a:r>
            <a:r>
              <a:rPr lang="en-US" sz="1800">
                <a:latin typeface="Arial"/>
                <a:ea typeface="Arial"/>
                <a:cs typeface="Arial"/>
                <a:sym typeface="Arial"/>
              </a:rPr>
              <a:t> &gt; Our research shows that our product is effective as promised, and we give our clients tools to monitor their stress levels over time, and see the impact of our products in a measurable way</a:t>
            </a:r>
            <a:endParaRPr sz="1800">
              <a:latin typeface="Arial"/>
              <a:ea typeface="Arial"/>
              <a:cs typeface="Arial"/>
              <a:sym typeface="Arial"/>
            </a:endParaRPr>
          </a:p>
        </p:txBody>
      </p:sp>
      <p:sp>
        <p:nvSpPr>
          <p:cNvPr id="109" name="Google Shape;109;p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13" name="Shape 113"/>
        <p:cNvGrpSpPr/>
        <p:nvPr/>
      </p:nvGrpSpPr>
      <p:grpSpPr>
        <a:xfrm>
          <a:off x="0" y="0"/>
          <a:ext cx="0" cy="0"/>
          <a:chOff x="0" y="0"/>
          <a:chExt cx="0" cy="0"/>
        </a:xfrm>
      </p:grpSpPr>
      <p:sp>
        <p:nvSpPr>
          <p:cNvPr id="114" name="Google Shape;114;p17"/>
          <p:cNvSpPr txBox="1"/>
          <p:nvPr>
            <p:ph type="title"/>
          </p:nvPr>
        </p:nvSpPr>
        <p:spPr>
          <a:xfrm>
            <a:off x="838200" y="681037"/>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4800"/>
              <a:buFont typeface="Calibri"/>
              <a:buNone/>
            </a:pPr>
            <a:r>
              <a:rPr lang="en-US">
                <a:solidFill>
                  <a:srgbClr val="46A9DE"/>
                </a:solidFill>
              </a:rPr>
              <a:t>Our purpose:</a:t>
            </a:r>
            <a:br>
              <a:rPr lang="en-US"/>
            </a:br>
            <a:endParaRPr/>
          </a:p>
        </p:txBody>
      </p:sp>
      <p:sp>
        <p:nvSpPr>
          <p:cNvPr id="115" name="Google Shape;115;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1000"/>
              </a:spcBef>
              <a:spcAft>
                <a:spcPts val="0"/>
              </a:spcAft>
              <a:buSzPts val="1800"/>
              <a:buNone/>
            </a:pPr>
            <a:r>
              <a:rPr lang="en-US" sz="1800">
                <a:latin typeface="Arial"/>
                <a:ea typeface="Arial"/>
                <a:cs typeface="Arial"/>
                <a:sym typeface="Arial"/>
              </a:rPr>
              <a:t>Enable people to successfully manage their stress levels, as part of their healthy daily dietary routine.</a:t>
            </a:r>
            <a:endParaRPr sz="1800">
              <a:latin typeface="Arial"/>
              <a:ea typeface="Arial"/>
              <a:cs typeface="Arial"/>
              <a:sym typeface="Arial"/>
            </a:endParaRPr>
          </a:p>
        </p:txBody>
      </p:sp>
      <p:sp>
        <p:nvSpPr>
          <p:cNvPr id="116" name="Google Shape;116;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17" name="Google Shape;117;p17"/>
          <p:cNvSpPr/>
          <p:nvPr/>
        </p:nvSpPr>
        <p:spPr>
          <a:xfrm>
            <a:off x="3048000" y="3105835"/>
            <a:ext cx="6096000" cy="138499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1000"/>
              </a:spcBef>
              <a:spcAft>
                <a:spcPts val="0"/>
              </a:spcAft>
              <a:buClr>
                <a:srgbClr val="000000"/>
              </a:buClr>
              <a:buSzPts val="1800"/>
              <a:buFont typeface="Arial"/>
              <a:buNone/>
            </a:pPr>
            <a:r>
              <a:rPr b="1" i="0" lang="en-US" sz="1800" u="none" cap="none" strike="noStrike">
                <a:solidFill>
                  <a:srgbClr val="303227"/>
                </a:solidFill>
                <a:latin typeface="Arial"/>
                <a:ea typeface="Arial"/>
                <a:cs typeface="Arial"/>
                <a:sym typeface="Arial"/>
              </a:rPr>
              <a:t>Manage your stress to be at your best</a:t>
            </a:r>
            <a:endParaRPr b="1" i="0" sz="1800" u="none" cap="none" strike="noStrike">
              <a:solidFill>
                <a:srgbClr val="303227"/>
              </a:solidFill>
              <a:latin typeface="Arial"/>
              <a:ea typeface="Arial"/>
              <a:cs typeface="Arial"/>
              <a:sym typeface="Arial"/>
            </a:endParaRPr>
          </a:p>
          <a:p>
            <a:pPr indent="0" lvl="0" marL="0" marR="0" rtl="0" algn="l">
              <a:lnSpc>
                <a:spcPct val="150000"/>
              </a:lnSpc>
              <a:spcBef>
                <a:spcPts val="1000"/>
              </a:spcBef>
              <a:spcAft>
                <a:spcPts val="0"/>
              </a:spcAft>
              <a:buClr>
                <a:srgbClr val="000000"/>
              </a:buClr>
              <a:buSzPts val="1800"/>
              <a:buFont typeface="Arial"/>
              <a:buNone/>
            </a:pPr>
            <a:r>
              <a:rPr b="1" i="0" lang="en-US" sz="1800" u="none" cap="none" strike="noStrike">
                <a:solidFill>
                  <a:srgbClr val="303227"/>
                </a:solidFill>
                <a:latin typeface="Arial"/>
                <a:ea typeface="Arial"/>
                <a:cs typeface="Arial"/>
                <a:sym typeface="Arial"/>
              </a:rPr>
              <a:t>Stressless routine</a:t>
            </a:r>
            <a:endParaRPr b="1" i="0" sz="1800" u="none" cap="none" strike="noStrike">
              <a:solidFill>
                <a:srgbClr val="303227"/>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4800"/>
              <a:buFont typeface="Calibri"/>
              <a:buNone/>
            </a:pPr>
            <a:r>
              <a:rPr lang="en-US">
                <a:solidFill>
                  <a:srgbClr val="46A9DE"/>
                </a:solidFill>
              </a:rPr>
              <a:t>Our Values:</a:t>
            </a:r>
            <a:endParaRPr/>
          </a:p>
        </p:txBody>
      </p:sp>
      <p:sp>
        <p:nvSpPr>
          <p:cNvPr id="123" name="Google Shape;123;p18"/>
          <p:cNvSpPr txBox="1"/>
          <p:nvPr>
            <p:ph idx="1" type="body"/>
          </p:nvPr>
        </p:nvSpPr>
        <p:spPr>
          <a:xfrm>
            <a:off x="576197" y="1274522"/>
            <a:ext cx="10777500" cy="50748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50000"/>
              </a:lnSpc>
              <a:spcBef>
                <a:spcPts val="1000"/>
              </a:spcBef>
              <a:spcAft>
                <a:spcPts val="0"/>
              </a:spcAft>
              <a:buSzPts val="1800"/>
              <a:buAutoNum type="arabicPeriod"/>
            </a:pPr>
            <a:r>
              <a:rPr b="1" lang="en-US" sz="1800">
                <a:latin typeface="Arial"/>
                <a:ea typeface="Arial"/>
                <a:cs typeface="Arial"/>
                <a:sym typeface="Arial"/>
              </a:rPr>
              <a:t>Bullet proof trust</a:t>
            </a:r>
            <a:r>
              <a:rPr lang="en-US" sz="1800">
                <a:latin typeface="Arial"/>
                <a:ea typeface="Arial"/>
                <a:cs typeface="Arial"/>
                <a:sym typeface="Arial"/>
              </a:rPr>
              <a:t> &gt; We are determined to earn our customers trust. From quality assurance, to data protection, full compliance and more, we are committed to do all that it takes to be trustworthy.</a:t>
            </a:r>
            <a:endParaRPr sz="1800">
              <a:latin typeface="Arial"/>
              <a:ea typeface="Arial"/>
              <a:cs typeface="Arial"/>
              <a:sym typeface="Arial"/>
            </a:endParaRPr>
          </a:p>
          <a:p>
            <a:pPr indent="-342900" lvl="0" marL="457200" marR="0" rtl="0" algn="l">
              <a:lnSpc>
                <a:spcPct val="150000"/>
              </a:lnSpc>
              <a:spcBef>
                <a:spcPts val="0"/>
              </a:spcBef>
              <a:spcAft>
                <a:spcPts val="0"/>
              </a:spcAft>
              <a:buSzPts val="1800"/>
              <a:buAutoNum type="arabicPeriod"/>
            </a:pPr>
            <a:r>
              <a:rPr b="1" lang="en-US" sz="1800">
                <a:latin typeface="Arial"/>
                <a:ea typeface="Arial"/>
                <a:cs typeface="Arial"/>
                <a:sym typeface="Arial"/>
              </a:rPr>
              <a:t>Empowerment</a:t>
            </a:r>
            <a:r>
              <a:rPr lang="en-US" sz="1800">
                <a:latin typeface="Arial"/>
                <a:ea typeface="Arial"/>
                <a:cs typeface="Arial"/>
                <a:sym typeface="Arial"/>
              </a:rPr>
              <a:t> &gt; stress management is about power not weakness. We empower people who understand that stress should be managed as part of a healthy lifestyle, to do so as part of their daily dietary routine  </a:t>
            </a:r>
            <a:endParaRPr sz="1800">
              <a:latin typeface="Arial"/>
              <a:ea typeface="Arial"/>
              <a:cs typeface="Arial"/>
              <a:sym typeface="Arial"/>
            </a:endParaRPr>
          </a:p>
          <a:p>
            <a:pPr indent="-342900" lvl="0" marL="457200" marR="0" rtl="0" algn="l">
              <a:lnSpc>
                <a:spcPct val="150000"/>
              </a:lnSpc>
              <a:spcBef>
                <a:spcPts val="0"/>
              </a:spcBef>
              <a:spcAft>
                <a:spcPts val="0"/>
              </a:spcAft>
              <a:buSzPts val="1800"/>
              <a:buAutoNum type="arabicPeriod"/>
            </a:pPr>
            <a:r>
              <a:rPr b="1" lang="en-US" sz="1800">
                <a:latin typeface="Arial"/>
                <a:ea typeface="Arial"/>
                <a:cs typeface="Arial"/>
                <a:sym typeface="Arial"/>
              </a:rPr>
              <a:t>One size does not fit all</a:t>
            </a:r>
            <a:r>
              <a:rPr lang="en-US" sz="1800">
                <a:latin typeface="Arial"/>
                <a:ea typeface="Arial"/>
                <a:cs typeface="Arial"/>
                <a:sym typeface="Arial"/>
              </a:rPr>
              <a:t> &gt; stress is different for different people, and so should be stress management solutions. We need to understand our clients and monitor their stress levels over time in order to match them the ideal stress management for them.</a:t>
            </a:r>
            <a:endParaRPr sz="1800">
              <a:latin typeface="Arial"/>
              <a:ea typeface="Arial"/>
              <a:cs typeface="Arial"/>
              <a:sym typeface="Arial"/>
            </a:endParaRPr>
          </a:p>
          <a:p>
            <a:pPr indent="-342900" lvl="0" marL="457200" marR="0" rtl="0" algn="l">
              <a:lnSpc>
                <a:spcPct val="150000"/>
              </a:lnSpc>
              <a:spcBef>
                <a:spcPts val="0"/>
              </a:spcBef>
              <a:spcAft>
                <a:spcPts val="0"/>
              </a:spcAft>
              <a:buSzPts val="1800"/>
              <a:buAutoNum type="arabicPeriod"/>
            </a:pPr>
            <a:r>
              <a:rPr b="1" lang="en-US" sz="1800">
                <a:latin typeface="Arial"/>
                <a:ea typeface="Arial"/>
                <a:cs typeface="Arial"/>
                <a:sym typeface="Arial"/>
              </a:rPr>
              <a:t>If you can't measure it, you can't manage it</a:t>
            </a:r>
            <a:r>
              <a:rPr lang="en-US" sz="1800">
                <a:latin typeface="Arial"/>
                <a:ea typeface="Arial"/>
                <a:cs typeface="Arial"/>
                <a:sym typeface="Arial"/>
              </a:rPr>
              <a:t> &gt; We believe that in order for people to manage stress they need to have measurement tools. So, monitoring and measuring stress levels over time is an inherent part of our value proposition</a:t>
            </a:r>
            <a:endParaRPr sz="1800">
              <a:latin typeface="Arial"/>
              <a:ea typeface="Arial"/>
              <a:cs typeface="Arial"/>
              <a:sym typeface="Arial"/>
            </a:endParaRPr>
          </a:p>
          <a:p>
            <a:pPr indent="-342900" lvl="0" marL="457200" marR="0" rtl="0" algn="l">
              <a:lnSpc>
                <a:spcPct val="150000"/>
              </a:lnSpc>
              <a:spcBef>
                <a:spcPts val="0"/>
              </a:spcBef>
              <a:spcAft>
                <a:spcPts val="0"/>
              </a:spcAft>
              <a:buSzPts val="1800"/>
              <a:buAutoNum type="arabicPeriod"/>
            </a:pPr>
            <a:r>
              <a:rPr b="1" lang="en-US" sz="1800">
                <a:latin typeface="Arial"/>
                <a:ea typeface="Arial"/>
                <a:cs typeface="Arial"/>
                <a:sym typeface="Arial"/>
              </a:rPr>
              <a:t>Learning never ends</a:t>
            </a:r>
            <a:r>
              <a:rPr lang="en-US" sz="1800">
                <a:latin typeface="Arial"/>
                <a:ea typeface="Arial"/>
                <a:cs typeface="Arial"/>
                <a:sym typeface="Arial"/>
              </a:rPr>
              <a:t> &gt; Science never stops discovering, and we never stop investigating and learning. We are committed to always be in the forefront of stress management science.</a:t>
            </a:r>
            <a:endParaRPr sz="224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27" name="Shape 127"/>
        <p:cNvGrpSpPr/>
        <p:nvPr/>
      </p:nvGrpSpPr>
      <p:grpSpPr>
        <a:xfrm>
          <a:off x="0" y="0"/>
          <a:ext cx="0" cy="0"/>
          <a:chOff x="0" y="0"/>
          <a:chExt cx="0" cy="0"/>
        </a:xfrm>
      </p:grpSpPr>
      <p:sp>
        <p:nvSpPr>
          <p:cNvPr id="128" name="Google Shape;128;p19"/>
          <p:cNvSpPr txBox="1"/>
          <p:nvPr>
            <p:ph type="title"/>
          </p:nvPr>
        </p:nvSpPr>
        <p:spPr>
          <a:xfrm>
            <a:off x="775575" y="420087"/>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4800"/>
              <a:buFont typeface="Calibri"/>
              <a:buNone/>
            </a:pPr>
            <a:r>
              <a:rPr lang="en-US">
                <a:solidFill>
                  <a:srgbClr val="46A9DE"/>
                </a:solidFill>
              </a:rPr>
              <a:t>Differentiating Advantages:</a:t>
            </a:r>
            <a:endParaRPr/>
          </a:p>
        </p:txBody>
      </p:sp>
      <p:sp>
        <p:nvSpPr>
          <p:cNvPr id="129" name="Google Shape;129;p19"/>
          <p:cNvSpPr txBox="1"/>
          <p:nvPr>
            <p:ph idx="1" type="body"/>
          </p:nvPr>
        </p:nvSpPr>
        <p:spPr>
          <a:xfrm>
            <a:off x="838200" y="1689925"/>
            <a:ext cx="10515600" cy="43512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1000"/>
              </a:spcBef>
              <a:spcAft>
                <a:spcPts val="0"/>
              </a:spcAft>
              <a:buClr>
                <a:srgbClr val="303227"/>
              </a:buClr>
              <a:buSzPts val="2720"/>
              <a:buNone/>
            </a:pPr>
            <a:r>
              <a:rPr b="1" lang="en-US" sz="1800">
                <a:latin typeface="Arial"/>
                <a:ea typeface="Arial"/>
                <a:cs typeface="Arial"/>
                <a:sym typeface="Arial"/>
              </a:rPr>
              <a:t>Our business model:</a:t>
            </a:r>
            <a:r>
              <a:rPr lang="en-US" sz="1800">
                <a:latin typeface="Arial"/>
                <a:ea typeface="Arial"/>
                <a:cs typeface="Arial"/>
                <a:sym typeface="Arial"/>
              </a:rPr>
              <a:t> We acquire customers, rather than selling products. </a:t>
            </a:r>
            <a:endParaRPr sz="1800">
              <a:latin typeface="Arial"/>
              <a:ea typeface="Arial"/>
              <a:cs typeface="Arial"/>
              <a:sym typeface="Arial"/>
            </a:endParaRPr>
          </a:p>
          <a:p>
            <a:pPr indent="0" lvl="0" marL="0" rtl="0" algn="l">
              <a:lnSpc>
                <a:spcPct val="150000"/>
              </a:lnSpc>
              <a:spcBef>
                <a:spcPts val="1000"/>
              </a:spcBef>
              <a:spcAft>
                <a:spcPts val="0"/>
              </a:spcAft>
              <a:buClr>
                <a:srgbClr val="303227"/>
              </a:buClr>
              <a:buSzPts val="2720"/>
              <a:buNone/>
            </a:pPr>
            <a:r>
              <a:rPr lang="en-US" sz="1800">
                <a:latin typeface="Arial"/>
                <a:ea typeface="Arial"/>
                <a:cs typeface="Arial"/>
                <a:sym typeface="Arial"/>
              </a:rPr>
              <a:t>As stress experts we understand that stress needs to be managed on an ongoing basis, and not as an ad-hoc "pain killer".  This is why we build stress management programs rather than selling products on occasional basis.</a:t>
            </a:r>
            <a:endParaRPr sz="1800">
              <a:latin typeface="Arial"/>
              <a:ea typeface="Arial"/>
              <a:cs typeface="Arial"/>
              <a:sym typeface="Arial"/>
            </a:endParaRPr>
          </a:p>
          <a:p>
            <a:pPr indent="0" lvl="0" marL="0" rtl="0" algn="l">
              <a:lnSpc>
                <a:spcPct val="150000"/>
              </a:lnSpc>
              <a:spcBef>
                <a:spcPts val="1000"/>
              </a:spcBef>
              <a:spcAft>
                <a:spcPts val="0"/>
              </a:spcAft>
              <a:buClr>
                <a:srgbClr val="303227"/>
              </a:buClr>
              <a:buSzPts val="2720"/>
              <a:buNone/>
            </a:pPr>
            <a:r>
              <a:rPr b="1" lang="en-US" sz="1800">
                <a:latin typeface="Arial"/>
                <a:ea typeface="Arial"/>
                <a:cs typeface="Arial"/>
                <a:sym typeface="Arial"/>
              </a:rPr>
              <a:t>Our proprietary formula:</a:t>
            </a:r>
            <a:r>
              <a:rPr lang="en-US" sz="1800">
                <a:latin typeface="Arial"/>
                <a:ea typeface="Arial"/>
                <a:cs typeface="Arial"/>
                <a:sym typeface="Arial"/>
              </a:rPr>
              <a:t> We formulated an IP botanic extracts &amp; terpenes formula, that is research based and clinically proven. </a:t>
            </a:r>
            <a:endParaRPr sz="1800">
              <a:latin typeface="Arial"/>
              <a:ea typeface="Arial"/>
              <a:cs typeface="Arial"/>
              <a:sym typeface="Arial"/>
            </a:endParaRPr>
          </a:p>
          <a:p>
            <a:pPr indent="0" lvl="0" marL="0" rtl="0" algn="l">
              <a:lnSpc>
                <a:spcPct val="150000"/>
              </a:lnSpc>
              <a:spcBef>
                <a:spcPts val="1000"/>
              </a:spcBef>
              <a:spcAft>
                <a:spcPts val="0"/>
              </a:spcAft>
              <a:buClr>
                <a:srgbClr val="303227"/>
              </a:buClr>
              <a:buSzPts val="2720"/>
              <a:buNone/>
            </a:pPr>
            <a:r>
              <a:rPr b="1" lang="en-US" sz="1800">
                <a:latin typeface="Arial"/>
                <a:ea typeface="Arial"/>
                <a:cs typeface="Arial"/>
                <a:sym typeface="Arial"/>
              </a:rPr>
              <a:t>Our Technology: </a:t>
            </a:r>
            <a:r>
              <a:rPr lang="en-US" sz="1800">
                <a:latin typeface="Arial"/>
                <a:ea typeface="Arial"/>
                <a:cs typeface="Arial"/>
                <a:sym typeface="Arial"/>
              </a:rPr>
              <a:t>Our science-based technology enables us to personalize the optimal dietary routine to each of our customers, and create  a personalization mechanism to better fit our solutions to our customers</a:t>
            </a:r>
            <a:endParaRPr sz="1800">
              <a:latin typeface="Arial"/>
              <a:ea typeface="Arial"/>
              <a:cs typeface="Arial"/>
              <a:sym typeface="Arial"/>
            </a:endParaRPr>
          </a:p>
        </p:txBody>
      </p:sp>
      <p:sp>
        <p:nvSpPr>
          <p:cNvPr id="130" name="Google Shape;130;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34" name="Shape 134"/>
        <p:cNvGrpSpPr/>
        <p:nvPr/>
      </p:nvGrpSpPr>
      <p:grpSpPr>
        <a:xfrm>
          <a:off x="0" y="0"/>
          <a:ext cx="0" cy="0"/>
          <a:chOff x="0" y="0"/>
          <a:chExt cx="0" cy="0"/>
        </a:xfrm>
      </p:grpSpPr>
      <p:sp>
        <p:nvSpPr>
          <p:cNvPr id="135" name="Google Shape;135;p20"/>
          <p:cNvSpPr txBox="1"/>
          <p:nvPr>
            <p:ph idx="12" type="sldNum"/>
          </p:nvPr>
        </p:nvSpPr>
        <p:spPr>
          <a:xfrm>
            <a:off x="5742465" y="6436053"/>
            <a:ext cx="737549" cy="26762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36" name="Google Shape;13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Calibri"/>
              <a:buNone/>
            </a:pPr>
            <a:r>
              <a:t/>
            </a:r>
            <a:endParaRPr/>
          </a:p>
        </p:txBody>
      </p:sp>
      <p:sp>
        <p:nvSpPr>
          <p:cNvPr id="137" name="Google Shape;137;p20"/>
          <p:cNvSpPr/>
          <p:nvPr/>
        </p:nvSpPr>
        <p:spPr>
          <a:xfrm>
            <a:off x="341453" y="254643"/>
            <a:ext cx="11557322" cy="6366076"/>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 name="Google Shape;138;p20"/>
          <p:cNvSpPr txBox="1"/>
          <p:nvPr/>
        </p:nvSpPr>
        <p:spPr>
          <a:xfrm>
            <a:off x="2462048" y="2766511"/>
            <a:ext cx="7202226" cy="923328"/>
          </a:xfrm>
          <a:prstGeom prst="rect">
            <a:avLst/>
          </a:prstGeom>
          <a:noFill/>
          <a:ln>
            <a:noFill/>
          </a:ln>
        </p:spPr>
        <p:txBody>
          <a:bodyPr anchorCtr="0" anchor="t" bIns="45700" lIns="45700" spcFirstLastPara="1" rIns="45700" wrap="square" tIns="45700">
            <a:noAutofit/>
          </a:bodyPr>
          <a:lstStyle/>
          <a:p>
            <a:pPr indent="0" lvl="0" marL="0" marR="0" rtl="0" algn="r">
              <a:lnSpc>
                <a:spcPct val="100000"/>
              </a:lnSpc>
              <a:spcBef>
                <a:spcPts val="0"/>
              </a:spcBef>
              <a:spcAft>
                <a:spcPts val="0"/>
              </a:spcAft>
              <a:buClr>
                <a:srgbClr val="FFFFFF"/>
              </a:buClr>
              <a:buSzPts val="5400"/>
              <a:buFont typeface="Calibri"/>
              <a:buNone/>
            </a:pPr>
            <a:r>
              <a:rPr b="0" i="0" lang="en-US" sz="5400" u="none" cap="none" strike="noStrike">
                <a:solidFill>
                  <a:srgbClr val="FFFFFF"/>
                </a:solidFill>
                <a:latin typeface="Calibri"/>
                <a:ea typeface="Calibri"/>
                <a:cs typeface="Calibri"/>
                <a:sym typeface="Calibri"/>
              </a:rPr>
              <a:t>Target Audiences Analysis</a:t>
            </a:r>
            <a:endParaRPr b="0" i="0" sz="5400" u="none" cap="none" strike="noStrike">
              <a:solidFill>
                <a:srgbClr val="FFFFFF"/>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42" name="Shape 142"/>
        <p:cNvGrpSpPr/>
        <p:nvPr/>
      </p:nvGrpSpPr>
      <p:grpSpPr>
        <a:xfrm>
          <a:off x="0" y="0"/>
          <a:ext cx="0" cy="0"/>
          <a:chOff x="0" y="0"/>
          <a:chExt cx="0" cy="0"/>
        </a:xfrm>
      </p:grpSpPr>
      <p:pic>
        <p:nvPicPr>
          <p:cNvPr id="143" name="Google Shape;143;p21"/>
          <p:cNvPicPr preferRelativeResize="0"/>
          <p:nvPr/>
        </p:nvPicPr>
        <p:blipFill rotWithShape="1">
          <a:blip r:embed="rId3">
            <a:alphaModFix/>
          </a:blip>
          <a:srcRect b="24277" l="13805" r="29599" t="0"/>
          <a:stretch/>
        </p:blipFill>
        <p:spPr>
          <a:xfrm>
            <a:off x="8119641" y="2384074"/>
            <a:ext cx="3517738" cy="2682239"/>
          </a:xfrm>
          <a:prstGeom prst="rect">
            <a:avLst/>
          </a:prstGeom>
          <a:noFill/>
          <a:ln>
            <a:noFill/>
          </a:ln>
        </p:spPr>
      </p:pic>
      <p:pic>
        <p:nvPicPr>
          <p:cNvPr id="144" name="Google Shape;144;p21"/>
          <p:cNvPicPr preferRelativeResize="0"/>
          <p:nvPr>
            <p:ph idx="1" type="body"/>
          </p:nvPr>
        </p:nvPicPr>
        <p:blipFill rotWithShape="1">
          <a:blip r:embed="rId4">
            <a:alphaModFix/>
          </a:blip>
          <a:srcRect b="2225" l="42100" r="-3656" t="0"/>
          <a:stretch/>
        </p:blipFill>
        <p:spPr>
          <a:xfrm>
            <a:off x="739816" y="2384075"/>
            <a:ext cx="3640213" cy="2682239"/>
          </a:xfrm>
          <a:prstGeom prst="rect">
            <a:avLst/>
          </a:prstGeom>
          <a:noFill/>
          <a:ln>
            <a:noFill/>
          </a:ln>
        </p:spPr>
      </p:pic>
      <p:sp>
        <p:nvSpPr>
          <p:cNvPr id="145" name="Google Shape;145;p21"/>
          <p:cNvSpPr txBox="1"/>
          <p:nvPr>
            <p:ph type="title"/>
          </p:nvPr>
        </p:nvSpPr>
        <p:spPr>
          <a:xfrm>
            <a:off x="838200" y="289893"/>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3600"/>
              <a:buFont typeface="Calibri"/>
              <a:buNone/>
            </a:pPr>
            <a:r>
              <a:rPr lang="en-US" sz="3600"/>
              <a:t>We identified 3 major segments </a:t>
            </a:r>
            <a:br>
              <a:rPr lang="en-US" sz="3600"/>
            </a:br>
            <a:r>
              <a:rPr lang="en-US" sz="3600"/>
              <a:t>represented by </a:t>
            </a:r>
            <a:r>
              <a:rPr lang="en-US">
                <a:solidFill>
                  <a:srgbClr val="46A9DE"/>
                </a:solidFill>
              </a:rPr>
              <a:t>3 personas</a:t>
            </a:r>
            <a:endParaRPr sz="3600"/>
          </a:p>
        </p:txBody>
      </p:sp>
      <p:sp>
        <p:nvSpPr>
          <p:cNvPr id="146" name="Google Shape;146;p2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47" name="Google Shape;147;p21"/>
          <p:cNvPicPr preferRelativeResize="0"/>
          <p:nvPr/>
        </p:nvPicPr>
        <p:blipFill rotWithShape="1">
          <a:blip r:embed="rId5">
            <a:alphaModFix/>
          </a:blip>
          <a:srcRect b="0" l="0" r="21480" t="24153"/>
          <a:stretch/>
        </p:blipFill>
        <p:spPr>
          <a:xfrm>
            <a:off x="4297508" y="2384385"/>
            <a:ext cx="3640214" cy="2316806"/>
          </a:xfrm>
          <a:prstGeom prst="rect">
            <a:avLst/>
          </a:prstGeom>
          <a:noFill/>
          <a:ln>
            <a:noFill/>
          </a:ln>
        </p:spPr>
      </p:pic>
      <p:sp>
        <p:nvSpPr>
          <p:cNvPr id="148" name="Google Shape;148;p21"/>
          <p:cNvSpPr/>
          <p:nvPr/>
        </p:nvSpPr>
        <p:spPr>
          <a:xfrm>
            <a:off x="739816" y="4701191"/>
            <a:ext cx="3427070" cy="365125"/>
          </a:xfrm>
          <a:prstGeom prst="rect">
            <a:avLst/>
          </a:prstGeom>
          <a:solidFill>
            <a:srgbClr val="5C989F"/>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Julia, The super juggler</a:t>
            </a:r>
            <a:endParaRPr b="0" i="0" sz="1800" u="none" cap="none" strike="noStrike">
              <a:solidFill>
                <a:srgbClr val="FFFFFF"/>
              </a:solidFill>
              <a:latin typeface="Calibri"/>
              <a:ea typeface="Calibri"/>
              <a:cs typeface="Calibri"/>
              <a:sym typeface="Calibri"/>
            </a:endParaRPr>
          </a:p>
        </p:txBody>
      </p:sp>
      <p:sp>
        <p:nvSpPr>
          <p:cNvPr id="149" name="Google Shape;149;p21"/>
          <p:cNvSpPr/>
          <p:nvPr/>
        </p:nvSpPr>
        <p:spPr>
          <a:xfrm>
            <a:off x="4297506" y="4701190"/>
            <a:ext cx="3640213" cy="365125"/>
          </a:xfrm>
          <a:prstGeom prst="rect">
            <a:avLst/>
          </a:prstGeom>
          <a:solidFill>
            <a:srgbClr val="5C989F"/>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David, The career builder</a:t>
            </a:r>
            <a:endParaRPr b="0" i="0" sz="1800" u="none" cap="none" strike="noStrike">
              <a:solidFill>
                <a:srgbClr val="FFFFFF"/>
              </a:solidFill>
              <a:latin typeface="Calibri"/>
              <a:ea typeface="Calibri"/>
              <a:cs typeface="Calibri"/>
              <a:sym typeface="Calibri"/>
            </a:endParaRPr>
          </a:p>
        </p:txBody>
      </p:sp>
      <p:sp>
        <p:nvSpPr>
          <p:cNvPr id="150" name="Google Shape;150;p21"/>
          <p:cNvSpPr/>
          <p:nvPr/>
        </p:nvSpPr>
        <p:spPr>
          <a:xfrm>
            <a:off x="8119641" y="4701189"/>
            <a:ext cx="3517738" cy="365125"/>
          </a:xfrm>
          <a:prstGeom prst="rect">
            <a:avLst/>
          </a:prstGeom>
          <a:solidFill>
            <a:srgbClr val="5C989F"/>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Debra, The stay at home mom</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54" name="Shape 154"/>
        <p:cNvGrpSpPr/>
        <p:nvPr/>
      </p:nvGrpSpPr>
      <p:grpSpPr>
        <a:xfrm>
          <a:off x="0" y="0"/>
          <a:ext cx="0" cy="0"/>
          <a:chOff x="0" y="0"/>
          <a:chExt cx="0" cy="0"/>
        </a:xfrm>
      </p:grpSpPr>
      <p:sp>
        <p:nvSpPr>
          <p:cNvPr id="155" name="Google Shape;155;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4800"/>
              <a:buFont typeface="Calibri"/>
              <a:buNone/>
            </a:pPr>
            <a:r>
              <a:t/>
            </a:r>
            <a:endParaRPr/>
          </a:p>
        </p:txBody>
      </p:sp>
      <p:pic>
        <p:nvPicPr>
          <p:cNvPr id="156" name="Google Shape;156;p22"/>
          <p:cNvPicPr preferRelativeResize="0"/>
          <p:nvPr>
            <p:ph idx="1" type="body"/>
          </p:nvPr>
        </p:nvPicPr>
        <p:blipFill rotWithShape="1">
          <a:blip r:embed="rId3">
            <a:alphaModFix/>
          </a:blip>
          <a:srcRect b="0" l="13061" r="4643" t="0"/>
          <a:stretch/>
        </p:blipFill>
        <p:spPr>
          <a:xfrm>
            <a:off x="-54018" y="-1"/>
            <a:ext cx="12246018" cy="6903417"/>
          </a:xfrm>
          <a:prstGeom prst="rect">
            <a:avLst/>
          </a:prstGeom>
          <a:noFill/>
          <a:ln>
            <a:noFill/>
          </a:ln>
        </p:spPr>
      </p:pic>
      <p:sp>
        <p:nvSpPr>
          <p:cNvPr id="157" name="Google Shape;157;p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58" name="Google Shape;158;p22"/>
          <p:cNvSpPr/>
          <p:nvPr/>
        </p:nvSpPr>
        <p:spPr>
          <a:xfrm>
            <a:off x="763929" y="1690688"/>
            <a:ext cx="4137949" cy="699484"/>
          </a:xfrm>
          <a:prstGeom prst="rect">
            <a:avLst/>
          </a:prstGeom>
          <a:solidFill>
            <a:srgbClr val="5C989F"/>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Meet Julia, the super juggler </a:t>
            </a:r>
            <a:endParaRPr b="1" i="0" sz="2400" u="none" cap="none" strike="noStrike">
              <a:solidFill>
                <a:srgbClr val="FFFFFF"/>
              </a:solidFill>
              <a:latin typeface="Calibri"/>
              <a:ea typeface="Calibri"/>
              <a:cs typeface="Calibri"/>
              <a:sym typeface="Calibri"/>
            </a:endParaRPr>
          </a:p>
        </p:txBody>
      </p:sp>
      <p:sp>
        <p:nvSpPr>
          <p:cNvPr id="159" name="Google Shape;159;p22"/>
          <p:cNvSpPr/>
          <p:nvPr/>
        </p:nvSpPr>
        <p:spPr>
          <a:xfrm>
            <a:off x="769716" y="2437006"/>
            <a:ext cx="4137949" cy="2905248"/>
          </a:xfrm>
          <a:prstGeom prst="rect">
            <a:avLst/>
          </a:prstGeom>
          <a:solidFill>
            <a:schemeClr val="accent1"/>
          </a:solidFill>
          <a:ln cap="flat" cmpd="sng" w="12700">
            <a:solidFill>
              <a:srgbClr val="23241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Julia is 48 years old, married with 3 children.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A partner in a very successful law firm. </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she wakes up very early in the morning, </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and starts running from the moment she opens her eyes. Between orchestrating her job, taking care for her children, managing house chores and visiting her aging parents at least once a week – she also squeezes Pilates at least twice a week, and tries to jog from time to time.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Her life is very satisfying, yet very stressful.  </a:t>
            </a:r>
            <a:endParaRPr b="0" i="0" sz="1600" u="none" cap="none" strike="noStrike">
              <a:solidFill>
                <a:srgbClr val="FFFFFF"/>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63" name="Shape 163"/>
        <p:cNvGrpSpPr/>
        <p:nvPr/>
      </p:nvGrpSpPr>
      <p:grpSpPr>
        <a:xfrm>
          <a:off x="0" y="0"/>
          <a:ext cx="0" cy="0"/>
          <a:chOff x="0" y="0"/>
          <a:chExt cx="0" cy="0"/>
        </a:xfrm>
      </p:grpSpPr>
      <p:pic>
        <p:nvPicPr>
          <p:cNvPr id="164" name="Google Shape;164;p23"/>
          <p:cNvPicPr preferRelativeResize="0"/>
          <p:nvPr/>
        </p:nvPicPr>
        <p:blipFill rotWithShape="1">
          <a:blip r:embed="rId3">
            <a:alphaModFix/>
          </a:blip>
          <a:srcRect b="0" l="0" r="0" t="0"/>
          <a:stretch/>
        </p:blipFill>
        <p:spPr>
          <a:xfrm>
            <a:off x="0" y="-1128531"/>
            <a:ext cx="12192001" cy="8032968"/>
          </a:xfrm>
          <a:prstGeom prst="rect">
            <a:avLst/>
          </a:prstGeom>
          <a:noFill/>
          <a:ln>
            <a:noFill/>
          </a:ln>
        </p:spPr>
      </p:pic>
      <p:sp>
        <p:nvSpPr>
          <p:cNvPr id="165" name="Google Shape;165;p2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66" name="Google Shape;166;p23"/>
          <p:cNvSpPr/>
          <p:nvPr/>
        </p:nvSpPr>
        <p:spPr>
          <a:xfrm>
            <a:off x="7459884" y="1169827"/>
            <a:ext cx="4137949" cy="699484"/>
          </a:xfrm>
          <a:prstGeom prst="rect">
            <a:avLst/>
          </a:prstGeom>
          <a:solidFill>
            <a:srgbClr val="5C989F"/>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Meet David, the career builder</a:t>
            </a:r>
            <a:endParaRPr b="1" i="0" sz="2400" u="none" cap="none" strike="noStrike">
              <a:solidFill>
                <a:srgbClr val="FFFFFF"/>
              </a:solidFill>
              <a:latin typeface="Calibri"/>
              <a:ea typeface="Calibri"/>
              <a:cs typeface="Calibri"/>
              <a:sym typeface="Calibri"/>
            </a:endParaRPr>
          </a:p>
        </p:txBody>
      </p:sp>
      <p:sp>
        <p:nvSpPr>
          <p:cNvPr id="167" name="Google Shape;167;p23"/>
          <p:cNvSpPr/>
          <p:nvPr/>
        </p:nvSpPr>
        <p:spPr>
          <a:xfrm>
            <a:off x="7465671" y="1916145"/>
            <a:ext cx="4137949" cy="2905248"/>
          </a:xfrm>
          <a:prstGeom prst="rect">
            <a:avLst/>
          </a:prstGeom>
          <a:solidFill>
            <a:srgbClr val="9779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David is 29. He’s a software developer in a Silicon Valley company. </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He is very ambitious and dreams of climbing the ladder and becoming a part of the company’s executive management.</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His work is extremely demanding. Deadlines are tough an his boss keeps piling more and more tasks on his desk. His newly wed wife finds it hard to accept his long working hours.</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Although he is highly appreciated by his team, he is in a constant fear of falling off track. </a:t>
            </a:r>
            <a:endParaRPr b="0" i="0" sz="1600" u="none" cap="none" strike="noStrike">
              <a:solidFill>
                <a:srgbClr val="FFFFF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71" name="Shape 171"/>
        <p:cNvGrpSpPr/>
        <p:nvPr/>
      </p:nvGrpSpPr>
      <p:grpSpPr>
        <a:xfrm>
          <a:off x="0" y="0"/>
          <a:ext cx="0" cy="0"/>
          <a:chOff x="0" y="0"/>
          <a:chExt cx="0" cy="0"/>
        </a:xfrm>
      </p:grpSpPr>
      <p:pic>
        <p:nvPicPr>
          <p:cNvPr id="172" name="Google Shape;172;p24"/>
          <p:cNvPicPr preferRelativeResize="0"/>
          <p:nvPr/>
        </p:nvPicPr>
        <p:blipFill rotWithShape="1">
          <a:blip r:embed="rId3">
            <a:alphaModFix/>
          </a:blip>
          <a:srcRect b="0" l="7221" r="0" t="0"/>
          <a:stretch/>
        </p:blipFill>
        <p:spPr>
          <a:xfrm>
            <a:off x="-1" y="0"/>
            <a:ext cx="12192001" cy="7488968"/>
          </a:xfrm>
          <a:prstGeom prst="rect">
            <a:avLst/>
          </a:prstGeom>
          <a:noFill/>
          <a:ln>
            <a:noFill/>
          </a:ln>
        </p:spPr>
      </p:pic>
      <p:sp>
        <p:nvSpPr>
          <p:cNvPr id="173" name="Google Shape;173;p24"/>
          <p:cNvSpPr txBox="1"/>
          <p:nvPr>
            <p:ph idx="12" type="sldNum"/>
          </p:nvPr>
        </p:nvSpPr>
        <p:spPr>
          <a:xfrm>
            <a:off x="5196069" y="4829521"/>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74" name="Google Shape;174;p24"/>
          <p:cNvSpPr/>
          <p:nvPr/>
        </p:nvSpPr>
        <p:spPr>
          <a:xfrm>
            <a:off x="5515337" y="1418684"/>
            <a:ext cx="6250328" cy="699484"/>
          </a:xfrm>
          <a:prstGeom prst="rect">
            <a:avLst/>
          </a:prstGeom>
          <a:solidFill>
            <a:srgbClr val="5C989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This is Debra, the stay at home mom</a:t>
            </a:r>
            <a:endParaRPr b="1" i="0" sz="2400" u="none" cap="none" strike="noStrike">
              <a:solidFill>
                <a:srgbClr val="FFFFFF"/>
              </a:solidFill>
              <a:latin typeface="Calibri"/>
              <a:ea typeface="Calibri"/>
              <a:cs typeface="Calibri"/>
              <a:sym typeface="Calibri"/>
            </a:endParaRPr>
          </a:p>
        </p:txBody>
      </p:sp>
      <p:sp>
        <p:nvSpPr>
          <p:cNvPr id="175" name="Google Shape;175;p24"/>
          <p:cNvSpPr/>
          <p:nvPr/>
        </p:nvSpPr>
        <p:spPr>
          <a:xfrm>
            <a:off x="5521124" y="2165002"/>
            <a:ext cx="6244541" cy="3274314"/>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Debra is 37 years old. She is married with 4 kids.</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In her 20s she was a very promising young professional.</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However, when her children were born, she decided that raising them was the most important thing for her. </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So she took all her energy and skills and invested them in being the best mom she can. She invests a lot in her kids and their education. She sits for hours with each of them, making sure they realize their full potential. She takes them everywhere, having to keep a tight schedule in order to do so. She is also very active in community affairs. As part of her perfectionism, she makes sure every member in her family eats well, exercise regularly and embrace an overall healthy lifestyle. </a:t>
            </a:r>
            <a:br>
              <a:rPr b="0" i="0" lang="en-US" sz="1600" u="none" cap="none" strike="noStrike">
                <a:solidFill>
                  <a:srgbClr val="FFFFFF"/>
                </a:solidFill>
                <a:latin typeface="Calibri"/>
                <a:ea typeface="Calibri"/>
                <a:cs typeface="Calibri"/>
                <a:sym typeface="Calibri"/>
              </a:rPr>
            </a:br>
            <a:r>
              <a:rPr b="0" i="0" lang="en-US" sz="1600" u="none" cap="none" strike="noStrike">
                <a:solidFill>
                  <a:srgbClr val="FFFFFF"/>
                </a:solidFill>
                <a:latin typeface="Calibri"/>
                <a:ea typeface="Calibri"/>
                <a:cs typeface="Calibri"/>
                <a:sym typeface="Calibri"/>
              </a:rPr>
              <a:t>Not many acknowledge it, but Debra has the hardest job on earth…</a:t>
            </a:r>
            <a:endParaRPr b="0" i="0" sz="1600" u="none" cap="none" strike="noStrike">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79" name="Shape 179"/>
        <p:cNvGrpSpPr/>
        <p:nvPr/>
      </p:nvGrpSpPr>
      <p:grpSpPr>
        <a:xfrm>
          <a:off x="0" y="0"/>
          <a:ext cx="0" cy="0"/>
          <a:chOff x="0" y="0"/>
          <a:chExt cx="0" cy="0"/>
        </a:xfrm>
      </p:grpSpPr>
      <p:sp>
        <p:nvSpPr>
          <p:cNvPr id="180" name="Google Shape;18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3600"/>
              <a:buFont typeface="Calibri"/>
              <a:buNone/>
            </a:pPr>
            <a:r>
              <a:rPr lang="en-US" sz="4400">
                <a:solidFill>
                  <a:srgbClr val="46A9DE"/>
                </a:solidFill>
              </a:rPr>
              <a:t>Julia, David &amp; Debra are very different,</a:t>
            </a:r>
            <a:br>
              <a:rPr lang="en-US" sz="4400">
                <a:solidFill>
                  <a:srgbClr val="46A9DE"/>
                </a:solidFill>
              </a:rPr>
            </a:br>
            <a:r>
              <a:rPr lang="en-US" sz="4400">
                <a:solidFill>
                  <a:srgbClr val="46A9DE"/>
                </a:solidFill>
              </a:rPr>
              <a:t>yet they have a lot in common</a:t>
            </a:r>
            <a:endParaRPr sz="3600"/>
          </a:p>
        </p:txBody>
      </p:sp>
      <p:sp>
        <p:nvSpPr>
          <p:cNvPr id="181" name="Google Shape;181;p25"/>
          <p:cNvSpPr txBox="1"/>
          <p:nvPr>
            <p:ph idx="1" type="body"/>
          </p:nvPr>
        </p:nvSpPr>
        <p:spPr>
          <a:xfrm>
            <a:off x="838200" y="2097628"/>
            <a:ext cx="10515600" cy="3649202"/>
          </a:xfrm>
          <a:prstGeom prst="rect">
            <a:avLst/>
          </a:prstGeom>
          <a:noFill/>
          <a:ln>
            <a:noFill/>
          </a:ln>
        </p:spPr>
        <p:txBody>
          <a:bodyPr anchorCtr="0" anchor="t" bIns="45700" lIns="91425" spcFirstLastPara="1" rIns="91425" wrap="square" tIns="45700">
            <a:noAutofit/>
          </a:bodyPr>
          <a:lstStyle/>
          <a:p>
            <a:pPr indent="-355600" lvl="0" marL="457200" rtl="0" algn="l">
              <a:lnSpc>
                <a:spcPct val="150000"/>
              </a:lnSpc>
              <a:spcBef>
                <a:spcPts val="0"/>
              </a:spcBef>
              <a:spcAft>
                <a:spcPts val="0"/>
              </a:spcAft>
              <a:buSzPts val="2000"/>
              <a:buChar char="•"/>
            </a:pPr>
            <a:r>
              <a:rPr lang="en-US" sz="2000"/>
              <a:t>They all run a very active, even</a:t>
            </a:r>
            <a:r>
              <a:rPr b="1" lang="en-US" sz="2000"/>
              <a:t> hectic, lifestyles</a:t>
            </a:r>
            <a:endParaRPr b="1"/>
          </a:p>
          <a:p>
            <a:pPr indent="-355600" lvl="0" marL="457200" rtl="0" algn="l">
              <a:lnSpc>
                <a:spcPct val="150000"/>
              </a:lnSpc>
              <a:spcBef>
                <a:spcPts val="0"/>
              </a:spcBef>
              <a:spcAft>
                <a:spcPts val="0"/>
              </a:spcAft>
              <a:buSzPts val="2000"/>
              <a:buChar char="•"/>
            </a:pPr>
            <a:r>
              <a:rPr lang="en-US" sz="2000"/>
              <a:t>They are all </a:t>
            </a:r>
            <a:r>
              <a:rPr b="1" lang="en-US" sz="2000"/>
              <a:t>achievers</a:t>
            </a:r>
            <a:r>
              <a:rPr lang="en-US" sz="2000"/>
              <a:t>: ambitious and committed to their goals </a:t>
            </a:r>
            <a:endParaRPr/>
          </a:p>
          <a:p>
            <a:pPr indent="-355600" lvl="0" marL="457200" rtl="0" algn="l">
              <a:lnSpc>
                <a:spcPct val="150000"/>
              </a:lnSpc>
              <a:spcBef>
                <a:spcPts val="0"/>
              </a:spcBef>
              <a:spcAft>
                <a:spcPts val="0"/>
              </a:spcAft>
              <a:buSzPts val="2000"/>
              <a:buChar char="•"/>
            </a:pPr>
            <a:r>
              <a:rPr lang="en-US" sz="2000"/>
              <a:t>They are </a:t>
            </a:r>
            <a:r>
              <a:rPr b="1" lang="en-US" sz="2000"/>
              <a:t>successful</a:t>
            </a:r>
            <a:r>
              <a:rPr lang="en-US" sz="2000"/>
              <a:t>, intelligent and tech savvy</a:t>
            </a:r>
            <a:endParaRPr/>
          </a:p>
          <a:p>
            <a:pPr indent="-355600" lvl="0" marL="457200" rtl="0" algn="l">
              <a:lnSpc>
                <a:spcPct val="150000"/>
              </a:lnSpc>
              <a:spcBef>
                <a:spcPts val="0"/>
              </a:spcBef>
              <a:spcAft>
                <a:spcPts val="0"/>
              </a:spcAft>
              <a:buSzPts val="2000"/>
              <a:buChar char="•"/>
            </a:pPr>
            <a:r>
              <a:rPr lang="en-US" sz="2000"/>
              <a:t>However, their life is very stressful…</a:t>
            </a:r>
            <a:endParaRPr/>
          </a:p>
          <a:p>
            <a:pPr indent="-355600" lvl="0" marL="457200" rtl="0" algn="l">
              <a:lnSpc>
                <a:spcPct val="150000"/>
              </a:lnSpc>
              <a:spcBef>
                <a:spcPts val="0"/>
              </a:spcBef>
              <a:spcAft>
                <a:spcPts val="0"/>
              </a:spcAft>
              <a:buSzPts val="2000"/>
              <a:buChar char="•"/>
            </a:pPr>
            <a:r>
              <a:rPr lang="en-US" sz="2000"/>
              <a:t>Their task list never shortens, and they are always short of time </a:t>
            </a:r>
            <a:endParaRPr/>
          </a:p>
          <a:p>
            <a:pPr indent="-355600" lvl="0" marL="457200" rtl="0" algn="l">
              <a:lnSpc>
                <a:spcPct val="150000"/>
              </a:lnSpc>
              <a:spcBef>
                <a:spcPts val="0"/>
              </a:spcBef>
              <a:spcAft>
                <a:spcPts val="0"/>
              </a:spcAft>
              <a:buSzPts val="2000"/>
              <a:buChar char="•"/>
            </a:pPr>
            <a:r>
              <a:rPr lang="en-US" sz="2000"/>
              <a:t>They demand a lot from themselves, and they are in a constant fear to lose control</a:t>
            </a:r>
            <a:endParaRPr/>
          </a:p>
          <a:p>
            <a:pPr indent="-355600" lvl="0" marL="457200" rtl="0" algn="l">
              <a:lnSpc>
                <a:spcPct val="150000"/>
              </a:lnSpc>
              <a:spcBef>
                <a:spcPts val="0"/>
              </a:spcBef>
              <a:spcAft>
                <a:spcPts val="0"/>
              </a:spcAft>
              <a:buSzPts val="2000"/>
              <a:buChar char="•"/>
            </a:pPr>
            <a:r>
              <a:rPr lang="en-US" sz="2000"/>
              <a:t>They feel that if they’ll slow down even a bit, they will fall off track</a:t>
            </a:r>
            <a:endParaRPr/>
          </a:p>
          <a:p>
            <a:pPr indent="-355600" lvl="0" marL="457200" rtl="0" algn="l">
              <a:lnSpc>
                <a:spcPct val="150000"/>
              </a:lnSpc>
              <a:spcBef>
                <a:spcPts val="0"/>
              </a:spcBef>
              <a:spcAft>
                <a:spcPts val="0"/>
              </a:spcAft>
              <a:buSzPts val="2000"/>
              <a:buChar char="•"/>
            </a:pPr>
            <a:r>
              <a:rPr lang="en-US" sz="2000"/>
              <a:t>They are looking for ways to </a:t>
            </a:r>
            <a:r>
              <a:rPr b="1" lang="en-US" sz="2000"/>
              <a:t>keep up their pace</a:t>
            </a:r>
            <a:r>
              <a:rPr lang="en-US" sz="2000"/>
              <a:t>, </a:t>
            </a:r>
            <a:br>
              <a:rPr lang="en-US" sz="2000"/>
            </a:br>
            <a:r>
              <a:rPr lang="en-US" sz="2000"/>
              <a:t>without any stress holding them back </a:t>
            </a:r>
            <a:endParaRPr/>
          </a:p>
          <a:p>
            <a:pPr indent="-101600" lvl="0" marL="228600" rtl="0" algn="l">
              <a:lnSpc>
                <a:spcPct val="90000"/>
              </a:lnSpc>
              <a:spcBef>
                <a:spcPts val="1000"/>
              </a:spcBef>
              <a:spcAft>
                <a:spcPts val="0"/>
              </a:spcAft>
              <a:buClr>
                <a:srgbClr val="303227"/>
              </a:buClr>
              <a:buSzPts val="2000"/>
              <a:buFont typeface="Calibri"/>
              <a:buNone/>
            </a:pPr>
            <a:r>
              <a:t/>
            </a:r>
            <a:endParaRPr sz="2000"/>
          </a:p>
          <a:p>
            <a:pPr indent="-101600" lvl="0" marL="228600" rtl="0" algn="l">
              <a:lnSpc>
                <a:spcPct val="90000"/>
              </a:lnSpc>
              <a:spcBef>
                <a:spcPts val="1000"/>
              </a:spcBef>
              <a:spcAft>
                <a:spcPts val="0"/>
              </a:spcAft>
              <a:buClr>
                <a:srgbClr val="303227"/>
              </a:buClr>
              <a:buSzPts val="2000"/>
              <a:buNone/>
            </a:pPr>
            <a:r>
              <a:t/>
            </a:r>
            <a:endParaRPr sz="2000"/>
          </a:p>
        </p:txBody>
      </p:sp>
      <p:sp>
        <p:nvSpPr>
          <p:cNvPr id="182" name="Google Shape;182;p25"/>
          <p:cNvSpPr txBox="1"/>
          <p:nvPr>
            <p:ph idx="12" type="sldNum"/>
          </p:nvPr>
        </p:nvSpPr>
        <p:spPr>
          <a:xfrm>
            <a:off x="363639" y="6212695"/>
            <a:ext cx="2743200" cy="365125"/>
          </a:xfrm>
          <a:prstGeom prst="rect">
            <a:avLst/>
          </a:prstGeom>
          <a:no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86" name="Shape 186"/>
        <p:cNvGrpSpPr/>
        <p:nvPr/>
      </p:nvGrpSpPr>
      <p:grpSpPr>
        <a:xfrm>
          <a:off x="0" y="0"/>
          <a:ext cx="0" cy="0"/>
          <a:chOff x="0" y="0"/>
          <a:chExt cx="0" cy="0"/>
        </a:xfrm>
      </p:grpSpPr>
      <p:sp>
        <p:nvSpPr>
          <p:cNvPr id="187" name="Google Shape;187;p26"/>
          <p:cNvSpPr txBox="1"/>
          <p:nvPr>
            <p:ph type="title"/>
          </p:nvPr>
        </p:nvSpPr>
        <p:spPr>
          <a:xfrm>
            <a:off x="838200" y="865868"/>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4800"/>
              <a:buFont typeface="Calibri"/>
              <a:buNone/>
            </a:pPr>
            <a:r>
              <a:rPr lang="en-US">
                <a:solidFill>
                  <a:srgbClr val="46A9DE"/>
                </a:solidFill>
              </a:rPr>
              <a:t>User Image:</a:t>
            </a:r>
            <a:br>
              <a:rPr lang="en-US"/>
            </a:br>
            <a:endParaRPr/>
          </a:p>
        </p:txBody>
      </p:sp>
      <p:sp>
        <p:nvSpPr>
          <p:cNvPr id="188" name="Google Shape;188;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342900" lvl="0" marL="457200" rtl="0" algn="l">
              <a:lnSpc>
                <a:spcPct val="150000"/>
              </a:lnSpc>
              <a:spcBef>
                <a:spcPts val="1000"/>
              </a:spcBef>
              <a:spcAft>
                <a:spcPts val="0"/>
              </a:spcAft>
              <a:buSzPts val="1800"/>
              <a:buFont typeface="Arial"/>
              <a:buChar char="•"/>
            </a:pPr>
            <a:r>
              <a:rPr b="1" lang="en-US" sz="1800">
                <a:latin typeface="Arial"/>
                <a:ea typeface="Arial"/>
                <a:cs typeface="Arial"/>
                <a:sym typeface="Arial"/>
              </a:rPr>
              <a:t>Urban</a:t>
            </a:r>
            <a:r>
              <a:rPr lang="en-US" sz="1800">
                <a:latin typeface="Arial"/>
                <a:ea typeface="Arial"/>
                <a:cs typeface="Arial"/>
                <a:sym typeface="Arial"/>
              </a:rPr>
              <a:t> &gt; Our target audiences live in cities, and manage an urban lifestyle. They are in a constant search for better solutions to live a healthier lifestyle in the demanding environment of urban life.  </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Char char="•"/>
            </a:pPr>
            <a:r>
              <a:rPr b="1" lang="en-US" sz="1800">
                <a:latin typeface="Arial"/>
                <a:ea typeface="Arial"/>
                <a:cs typeface="Arial"/>
                <a:sym typeface="Arial"/>
              </a:rPr>
              <a:t>Smart</a:t>
            </a:r>
            <a:r>
              <a:rPr lang="en-US" sz="1800">
                <a:latin typeface="Arial"/>
                <a:ea typeface="Arial"/>
                <a:cs typeface="Arial"/>
                <a:sym typeface="Arial"/>
              </a:rPr>
              <a:t> &gt; We all understand that nutrition and sports are crucial for health, but most people ignore stress and its devastating impact on health. Smart people realize that stress management is just like nutrition and sports: an inherent part of living a healthier life. </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Char char="•"/>
            </a:pPr>
            <a:r>
              <a:rPr b="1" lang="en-US" sz="1800">
                <a:latin typeface="Arial"/>
                <a:ea typeface="Arial"/>
                <a:cs typeface="Arial"/>
                <a:sym typeface="Arial"/>
              </a:rPr>
              <a:t>Progressive</a:t>
            </a:r>
            <a:r>
              <a:rPr lang="en-US" sz="1800">
                <a:latin typeface="Arial"/>
                <a:ea typeface="Arial"/>
                <a:cs typeface="Arial"/>
                <a:sym typeface="Arial"/>
              </a:rPr>
              <a:t> &gt; Our customers are tech savvy, early adaptors and trendy.   </a:t>
            </a:r>
            <a:endParaRPr sz="1800">
              <a:latin typeface="Arial"/>
              <a:ea typeface="Arial"/>
              <a:cs typeface="Arial"/>
              <a:sym typeface="Arial"/>
            </a:endParaRPr>
          </a:p>
          <a:p>
            <a:pPr indent="-342900" lvl="0" marL="457200" rtl="0" algn="l">
              <a:lnSpc>
                <a:spcPct val="150000"/>
              </a:lnSpc>
              <a:spcBef>
                <a:spcPts val="0"/>
              </a:spcBef>
              <a:spcAft>
                <a:spcPts val="0"/>
              </a:spcAft>
              <a:buSzPts val="1800"/>
              <a:buFont typeface="Arial"/>
              <a:buChar char="•"/>
            </a:pPr>
            <a:r>
              <a:rPr b="1" lang="en-US" sz="1800">
                <a:latin typeface="Arial"/>
                <a:ea typeface="Arial"/>
                <a:cs typeface="Arial"/>
                <a:sym typeface="Arial"/>
              </a:rPr>
              <a:t>On top of things</a:t>
            </a:r>
            <a:r>
              <a:rPr lang="en-US" sz="1800">
                <a:latin typeface="Arial"/>
                <a:ea typeface="Arial"/>
                <a:cs typeface="Arial"/>
                <a:sym typeface="Arial"/>
              </a:rPr>
              <a:t> &gt; Our customers are strong people, that manage a successful and fulfilling lives. They are achievers: ambitious and committed to their goals. Their motto in life is "When there is a will, there is a way".</a:t>
            </a:r>
            <a:endParaRPr sz="1800">
              <a:latin typeface="Arial"/>
              <a:ea typeface="Arial"/>
              <a:cs typeface="Arial"/>
              <a:sym typeface="Arial"/>
            </a:endParaRPr>
          </a:p>
          <a:p>
            <a:pPr indent="0" lvl="0" marL="0" rtl="0" algn="l">
              <a:lnSpc>
                <a:spcPct val="70000"/>
              </a:lnSpc>
              <a:spcBef>
                <a:spcPts val="1000"/>
              </a:spcBef>
              <a:spcAft>
                <a:spcPts val="0"/>
              </a:spcAft>
              <a:buClr>
                <a:srgbClr val="303227"/>
              </a:buClr>
              <a:buSzPts val="2720"/>
              <a:buNone/>
            </a:pPr>
            <a:r>
              <a:t/>
            </a:r>
            <a:endParaRPr sz="2720"/>
          </a:p>
          <a:p>
            <a:pPr indent="-55879" lvl="0" marL="228600" rtl="0" algn="l">
              <a:lnSpc>
                <a:spcPct val="70000"/>
              </a:lnSpc>
              <a:spcBef>
                <a:spcPts val="1000"/>
              </a:spcBef>
              <a:spcAft>
                <a:spcPts val="0"/>
              </a:spcAft>
              <a:buClr>
                <a:srgbClr val="303227"/>
              </a:buClr>
              <a:buSzPts val="2720"/>
              <a:buNone/>
            </a:pPr>
            <a:r>
              <a:t/>
            </a:r>
            <a:endParaRPr sz="2720"/>
          </a:p>
        </p:txBody>
      </p:sp>
      <p:sp>
        <p:nvSpPr>
          <p:cNvPr id="189" name="Google Shape;189;p2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193" name="Shape 193"/>
        <p:cNvGrpSpPr/>
        <p:nvPr/>
      </p:nvGrpSpPr>
      <p:grpSpPr>
        <a:xfrm>
          <a:off x="0" y="0"/>
          <a:ext cx="0" cy="0"/>
          <a:chOff x="0" y="0"/>
          <a:chExt cx="0" cy="0"/>
        </a:xfrm>
      </p:grpSpPr>
      <p:sp>
        <p:nvSpPr>
          <p:cNvPr id="194" name="Google Shape;194;p27"/>
          <p:cNvSpPr txBox="1"/>
          <p:nvPr>
            <p:ph idx="12" type="sldNum"/>
          </p:nvPr>
        </p:nvSpPr>
        <p:spPr>
          <a:xfrm>
            <a:off x="5742465" y="6436053"/>
            <a:ext cx="737400" cy="2676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95" name="Google Shape;195;p2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Calibri"/>
              <a:buNone/>
            </a:pPr>
            <a:r>
              <a:t/>
            </a:r>
            <a:endParaRPr/>
          </a:p>
        </p:txBody>
      </p:sp>
      <p:sp>
        <p:nvSpPr>
          <p:cNvPr id="196" name="Google Shape;196;p27"/>
          <p:cNvSpPr/>
          <p:nvPr/>
        </p:nvSpPr>
        <p:spPr>
          <a:xfrm>
            <a:off x="341453" y="254643"/>
            <a:ext cx="11557200" cy="6366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7" name="Google Shape;197;p27"/>
          <p:cNvSpPr txBox="1"/>
          <p:nvPr/>
        </p:nvSpPr>
        <p:spPr>
          <a:xfrm>
            <a:off x="2462048" y="2766511"/>
            <a:ext cx="7202100" cy="923400"/>
          </a:xfrm>
          <a:prstGeom prst="rect">
            <a:avLst/>
          </a:prstGeom>
          <a:noFill/>
          <a:ln>
            <a:noFill/>
          </a:ln>
        </p:spPr>
        <p:txBody>
          <a:bodyPr anchorCtr="0" anchor="t"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5400"/>
              <a:buFont typeface="Calibri"/>
              <a:buNone/>
            </a:pPr>
            <a:r>
              <a:rPr b="0" i="0" lang="en-US" sz="5400" u="none" cap="none" strike="noStrike">
                <a:solidFill>
                  <a:srgbClr val="FFFFFF"/>
                </a:solidFill>
                <a:latin typeface="Calibri"/>
                <a:ea typeface="Calibri"/>
                <a:cs typeface="Calibri"/>
                <a:sym typeface="Calibri"/>
              </a:rPr>
              <a:t>Reference for bars</a:t>
            </a:r>
            <a:endParaRPr b="0" i="0" sz="54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201" name="Shape 201"/>
        <p:cNvGrpSpPr/>
        <p:nvPr/>
      </p:nvGrpSpPr>
      <p:grpSpPr>
        <a:xfrm>
          <a:off x="0" y="0"/>
          <a:ext cx="0" cy="0"/>
          <a:chOff x="0" y="0"/>
          <a:chExt cx="0" cy="0"/>
        </a:xfrm>
      </p:grpSpPr>
      <p:pic>
        <p:nvPicPr>
          <p:cNvPr id="202" name="Google Shape;202;p28"/>
          <p:cNvPicPr preferRelativeResize="0"/>
          <p:nvPr/>
        </p:nvPicPr>
        <p:blipFill rotWithShape="1">
          <a:blip r:embed="rId3">
            <a:alphaModFix/>
          </a:blip>
          <a:srcRect b="0" l="0" r="0" t="0"/>
          <a:stretch/>
        </p:blipFill>
        <p:spPr>
          <a:xfrm>
            <a:off x="1518075" y="197525"/>
            <a:ext cx="9155838" cy="6553199"/>
          </a:xfrm>
          <a:prstGeom prst="rect">
            <a:avLst/>
          </a:prstGeom>
          <a:noFill/>
          <a:ln>
            <a:noFill/>
          </a:ln>
        </p:spPr>
      </p:pic>
      <p:sp>
        <p:nvSpPr>
          <p:cNvPr id="203" name="Google Shape;203;p28"/>
          <p:cNvSpPr txBox="1"/>
          <p:nvPr/>
        </p:nvSpPr>
        <p:spPr>
          <a:xfrm>
            <a:off x="85558" y="2391830"/>
            <a:ext cx="1931778" cy="3108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This is our current design.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We would like to rebrand ourselves-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1. New name (myAir)</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2. Upgraded element on the package</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3. More “passion for food) – to help consumers understand the 3 different flavors we have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207" name="Shape 207"/>
        <p:cNvGrpSpPr/>
        <p:nvPr/>
      </p:nvGrpSpPr>
      <p:grpSpPr>
        <a:xfrm>
          <a:off x="0" y="0"/>
          <a:ext cx="0" cy="0"/>
          <a:chOff x="0" y="0"/>
          <a:chExt cx="0" cy="0"/>
        </a:xfrm>
      </p:grpSpPr>
      <p:sp>
        <p:nvSpPr>
          <p:cNvPr id="208" name="Google Shape;208;p29"/>
          <p:cNvSpPr txBox="1"/>
          <p:nvPr>
            <p:ph idx="12" type="sldNum"/>
          </p:nvPr>
        </p:nvSpPr>
        <p:spPr>
          <a:xfrm>
            <a:off x="5742465" y="6436053"/>
            <a:ext cx="737400" cy="2676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09" name="Google Shape;209;p2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Calibri"/>
              <a:buNone/>
            </a:pPr>
            <a:r>
              <a:t/>
            </a:r>
            <a:endParaRPr/>
          </a:p>
        </p:txBody>
      </p:sp>
      <p:sp>
        <p:nvSpPr>
          <p:cNvPr id="210" name="Google Shape;210;p29"/>
          <p:cNvSpPr/>
          <p:nvPr/>
        </p:nvSpPr>
        <p:spPr>
          <a:xfrm>
            <a:off x="341453" y="254643"/>
            <a:ext cx="11557200" cy="6366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1" name="Google Shape;211;p29"/>
          <p:cNvSpPr txBox="1"/>
          <p:nvPr/>
        </p:nvSpPr>
        <p:spPr>
          <a:xfrm>
            <a:off x="2462048" y="2766511"/>
            <a:ext cx="7202100" cy="923400"/>
          </a:xfrm>
          <a:prstGeom prst="rect">
            <a:avLst/>
          </a:prstGeom>
          <a:noFill/>
          <a:ln>
            <a:noFill/>
          </a:ln>
        </p:spPr>
        <p:txBody>
          <a:bodyPr anchorCtr="0" anchor="t"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5400"/>
              <a:buFont typeface="Calibri"/>
              <a:buNone/>
            </a:pPr>
            <a:r>
              <a:rPr b="0" i="0" lang="en-US" sz="5400" u="none" cap="none" strike="noStrike">
                <a:solidFill>
                  <a:srgbClr val="FFFFFF"/>
                </a:solidFill>
                <a:latin typeface="Calibri"/>
                <a:ea typeface="Calibri"/>
                <a:cs typeface="Calibri"/>
                <a:sym typeface="Calibri"/>
              </a:rPr>
              <a:t>Project deliveries</a:t>
            </a:r>
            <a:endParaRPr b="0" i="0" sz="5400" u="none" cap="none" strike="noStrike">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215" name="Shape 215"/>
        <p:cNvGrpSpPr/>
        <p:nvPr/>
      </p:nvGrpSpPr>
      <p:grpSpPr>
        <a:xfrm>
          <a:off x="0" y="0"/>
          <a:ext cx="0" cy="0"/>
          <a:chOff x="0" y="0"/>
          <a:chExt cx="0" cy="0"/>
        </a:xfrm>
      </p:grpSpPr>
      <p:sp>
        <p:nvSpPr>
          <p:cNvPr id="216" name="Google Shape;216;p3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3600"/>
              <a:buFont typeface="Calibri"/>
              <a:buNone/>
            </a:pPr>
            <a:r>
              <a:rPr lang="en-US" sz="3600"/>
              <a:t>Project deliveries - LOGO</a:t>
            </a:r>
            <a:endParaRPr sz="3600"/>
          </a:p>
        </p:txBody>
      </p:sp>
      <p:sp>
        <p:nvSpPr>
          <p:cNvPr id="217" name="Google Shape;217;p30"/>
          <p:cNvSpPr txBox="1"/>
          <p:nvPr>
            <p:ph idx="1" type="body"/>
          </p:nvPr>
        </p:nvSpPr>
        <p:spPr>
          <a:xfrm>
            <a:off x="838200" y="1608881"/>
            <a:ext cx="10823400" cy="4821000"/>
          </a:xfrm>
          <a:prstGeom prst="rect">
            <a:avLst/>
          </a:prstGeom>
          <a:noFill/>
          <a:ln>
            <a:noFill/>
          </a:ln>
        </p:spPr>
        <p:txBody>
          <a:bodyPr anchorCtr="0" anchor="t" bIns="45700" lIns="91425" spcFirstLastPara="1" rIns="91425" wrap="square" tIns="45700">
            <a:noAutofit/>
          </a:bodyPr>
          <a:lstStyle/>
          <a:p>
            <a:pPr indent="0" lvl="0" marL="127000" rtl="0" algn="l">
              <a:lnSpc>
                <a:spcPct val="140000"/>
              </a:lnSpc>
              <a:spcBef>
                <a:spcPts val="1000"/>
              </a:spcBef>
              <a:spcAft>
                <a:spcPts val="0"/>
              </a:spcAft>
              <a:buClr>
                <a:srgbClr val="303227"/>
              </a:buClr>
              <a:buSzPts val="2000"/>
              <a:buNone/>
            </a:pPr>
            <a:r>
              <a:rPr lang="en-US" sz="1800">
                <a:solidFill>
                  <a:srgbClr val="595959"/>
                </a:solidFill>
                <a:latin typeface="Arial"/>
                <a:ea typeface="Arial"/>
                <a:cs typeface="Arial"/>
                <a:sym typeface="Arial"/>
              </a:rPr>
              <a:t>Logo for myAir - </a:t>
            </a:r>
            <a:endParaRPr sz="1800">
              <a:solidFill>
                <a:srgbClr val="595959"/>
              </a:solidFill>
              <a:latin typeface="Arial"/>
              <a:ea typeface="Arial"/>
              <a:cs typeface="Arial"/>
              <a:sym typeface="Arial"/>
            </a:endParaRPr>
          </a:p>
          <a:p>
            <a:pPr indent="-342900" lvl="0" marL="457200" rtl="0" algn="l">
              <a:lnSpc>
                <a:spcPct val="140000"/>
              </a:lnSpc>
              <a:spcBef>
                <a:spcPts val="1000"/>
              </a:spcBef>
              <a:spcAft>
                <a:spcPts val="0"/>
              </a:spcAft>
              <a:buClr>
                <a:srgbClr val="595959"/>
              </a:buClr>
              <a:buSzPts val="1800"/>
              <a:buFont typeface="Arial"/>
              <a:buChar char="•"/>
            </a:pPr>
            <a:r>
              <a:rPr lang="en-US" sz="1800">
                <a:solidFill>
                  <a:srgbClr val="595959"/>
                </a:solidFill>
                <a:latin typeface="Arial"/>
                <a:ea typeface="Arial"/>
                <a:cs typeface="Arial"/>
                <a:sym typeface="Arial"/>
              </a:rPr>
              <a:t>white background + transparent</a:t>
            </a:r>
            <a:endParaRPr sz="1800">
              <a:solidFill>
                <a:srgbClr val="595959"/>
              </a:solidFill>
              <a:latin typeface="Arial"/>
              <a:ea typeface="Arial"/>
              <a:cs typeface="Arial"/>
              <a:sym typeface="Arial"/>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black background + transparent</a:t>
            </a:r>
            <a:endParaRPr sz="1800">
              <a:solidFill>
                <a:srgbClr val="595959"/>
              </a:solidFill>
              <a:latin typeface="Arial"/>
              <a:ea typeface="Arial"/>
              <a:cs typeface="Arial"/>
              <a:sym typeface="Arial"/>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favicon</a:t>
            </a:r>
            <a:endParaRPr sz="1800">
              <a:solidFill>
                <a:srgbClr val="595959"/>
              </a:solidFill>
              <a:latin typeface="Arial"/>
              <a:ea typeface="Arial"/>
              <a:cs typeface="Arial"/>
              <a:sym typeface="Arial"/>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landscape shaped</a:t>
            </a:r>
            <a:endParaRPr sz="1800">
              <a:solidFill>
                <a:srgbClr val="595959"/>
              </a:solidFill>
              <a:latin typeface="Arial"/>
              <a:ea typeface="Arial"/>
              <a:cs typeface="Arial"/>
              <a:sym typeface="Arial"/>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rectangular shaped</a:t>
            </a:r>
            <a:endParaRPr sz="1800">
              <a:solidFill>
                <a:srgbClr val="595959"/>
              </a:solidFill>
              <a:latin typeface="Arial"/>
              <a:ea typeface="Arial"/>
              <a:cs typeface="Arial"/>
              <a:sym typeface="Arial"/>
            </a:endParaRPr>
          </a:p>
          <a:p>
            <a:pPr indent="0" lvl="0" marL="127000" rtl="0" algn="l">
              <a:lnSpc>
                <a:spcPct val="140000"/>
              </a:lnSpc>
              <a:spcBef>
                <a:spcPts val="1000"/>
              </a:spcBef>
              <a:spcAft>
                <a:spcPts val="0"/>
              </a:spcAft>
              <a:buClr>
                <a:srgbClr val="303227"/>
              </a:buClr>
              <a:buSzPts val="2000"/>
              <a:buNone/>
            </a:pPr>
            <a:r>
              <a:t/>
            </a:r>
            <a:endParaRPr sz="1800">
              <a:solidFill>
                <a:srgbClr val="595959"/>
              </a:solidFill>
              <a:latin typeface="Arial"/>
              <a:ea typeface="Arial"/>
              <a:cs typeface="Arial"/>
              <a:sym typeface="Arial"/>
            </a:endParaRPr>
          </a:p>
          <a:p>
            <a:pPr indent="0" lvl="0" marL="127000" rtl="0" algn="l">
              <a:lnSpc>
                <a:spcPct val="140000"/>
              </a:lnSpc>
              <a:spcBef>
                <a:spcPts val="1000"/>
              </a:spcBef>
              <a:spcAft>
                <a:spcPts val="0"/>
              </a:spcAft>
              <a:buClr>
                <a:srgbClr val="303227"/>
              </a:buClr>
              <a:buSzPts val="2000"/>
              <a:buNone/>
            </a:pPr>
            <a:r>
              <a:rPr lang="en-US" sz="1800">
                <a:solidFill>
                  <a:srgbClr val="595959"/>
                </a:solidFill>
                <a:latin typeface="Arial"/>
                <a:ea typeface="Arial"/>
                <a:cs typeface="Arial"/>
                <a:sym typeface="Arial"/>
              </a:rPr>
              <a:t> </a:t>
            </a:r>
            <a:endParaRPr sz="1800">
              <a:solidFill>
                <a:srgbClr val="595959"/>
              </a:solidFill>
              <a:latin typeface="Arial"/>
              <a:ea typeface="Arial"/>
              <a:cs typeface="Arial"/>
              <a:sym typeface="Arial"/>
            </a:endParaRPr>
          </a:p>
          <a:p>
            <a:pPr indent="0" lvl="0" marL="127000" rtl="0" algn="l">
              <a:lnSpc>
                <a:spcPct val="140000"/>
              </a:lnSpc>
              <a:spcBef>
                <a:spcPts val="1000"/>
              </a:spcBef>
              <a:spcAft>
                <a:spcPts val="0"/>
              </a:spcAft>
              <a:buClr>
                <a:srgbClr val="303227"/>
              </a:buClr>
              <a:buSzPts val="2000"/>
              <a:buNone/>
            </a:pPr>
            <a:r>
              <a:t/>
            </a:r>
            <a:endParaRPr sz="1800">
              <a:solidFill>
                <a:srgbClr val="595959"/>
              </a:solidFill>
              <a:latin typeface="Arial"/>
              <a:ea typeface="Arial"/>
              <a:cs typeface="Arial"/>
              <a:sym typeface="Arial"/>
            </a:endParaRPr>
          </a:p>
          <a:p>
            <a:pPr indent="-101600" lvl="0" marL="228600" rtl="0" algn="l">
              <a:lnSpc>
                <a:spcPct val="140000"/>
              </a:lnSpc>
              <a:spcBef>
                <a:spcPts val="1000"/>
              </a:spcBef>
              <a:spcAft>
                <a:spcPts val="0"/>
              </a:spcAft>
              <a:buClr>
                <a:srgbClr val="303227"/>
              </a:buClr>
              <a:buSzPts val="2000"/>
              <a:buNone/>
            </a:pPr>
            <a:r>
              <a:t/>
            </a:r>
            <a:endParaRPr sz="2000">
              <a:solidFill>
                <a:srgbClr val="595959"/>
              </a:solidFill>
            </a:endParaRPr>
          </a:p>
          <a:p>
            <a:pPr indent="-101600" lvl="0" marL="228600" rtl="0" algn="l">
              <a:lnSpc>
                <a:spcPct val="140000"/>
              </a:lnSpc>
              <a:spcBef>
                <a:spcPts val="1000"/>
              </a:spcBef>
              <a:spcAft>
                <a:spcPts val="0"/>
              </a:spcAft>
              <a:buClr>
                <a:srgbClr val="303227"/>
              </a:buClr>
              <a:buSzPts val="2000"/>
              <a:buNone/>
            </a:pPr>
            <a:r>
              <a:t/>
            </a:r>
            <a:endParaRPr sz="2000">
              <a:solidFill>
                <a:srgbClr val="595959"/>
              </a:solidFill>
            </a:endParaRPr>
          </a:p>
        </p:txBody>
      </p:sp>
      <p:sp>
        <p:nvSpPr>
          <p:cNvPr id="218" name="Google Shape;218;p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222" name="Shape 222"/>
        <p:cNvGrpSpPr/>
        <p:nvPr/>
      </p:nvGrpSpPr>
      <p:grpSpPr>
        <a:xfrm>
          <a:off x="0" y="0"/>
          <a:ext cx="0" cy="0"/>
          <a:chOff x="0" y="0"/>
          <a:chExt cx="0" cy="0"/>
        </a:xfrm>
      </p:grpSpPr>
      <p:sp>
        <p:nvSpPr>
          <p:cNvPr id="223" name="Google Shape;223;p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989F"/>
              </a:buClr>
              <a:buSzPts val="3600"/>
              <a:buFont typeface="Calibri"/>
              <a:buNone/>
            </a:pPr>
            <a:r>
              <a:rPr lang="en-US" sz="3600"/>
              <a:t>Project deliveries - Nutrition bar Packaging</a:t>
            </a:r>
            <a:endParaRPr sz="3600"/>
          </a:p>
        </p:txBody>
      </p:sp>
      <p:sp>
        <p:nvSpPr>
          <p:cNvPr id="224" name="Google Shape;224;p31"/>
          <p:cNvSpPr txBox="1"/>
          <p:nvPr>
            <p:ph idx="1" type="body"/>
          </p:nvPr>
        </p:nvSpPr>
        <p:spPr>
          <a:xfrm>
            <a:off x="84841" y="1304081"/>
            <a:ext cx="12107160" cy="4821000"/>
          </a:xfrm>
          <a:prstGeom prst="rect">
            <a:avLst/>
          </a:prstGeom>
          <a:noFill/>
          <a:ln>
            <a:noFill/>
          </a:ln>
        </p:spPr>
        <p:txBody>
          <a:bodyPr anchorCtr="0" anchor="t" bIns="45700" lIns="91425" spcFirstLastPara="1" rIns="91425" wrap="square" tIns="45700">
            <a:noAutofit/>
          </a:bodyPr>
          <a:lstStyle/>
          <a:p>
            <a:pPr indent="0" lvl="0" marL="127000" rtl="0" algn="l">
              <a:lnSpc>
                <a:spcPct val="140000"/>
              </a:lnSpc>
              <a:spcBef>
                <a:spcPts val="1000"/>
              </a:spcBef>
              <a:spcAft>
                <a:spcPts val="0"/>
              </a:spcAft>
              <a:buClr>
                <a:srgbClr val="303227"/>
              </a:buClr>
              <a:buSzPts val="2000"/>
              <a:buNone/>
            </a:pPr>
            <a:r>
              <a:rPr lang="en-US" sz="1800">
                <a:solidFill>
                  <a:srgbClr val="595959"/>
                </a:solidFill>
                <a:latin typeface="Arial"/>
                <a:ea typeface="Arial"/>
                <a:cs typeface="Arial"/>
                <a:sym typeface="Arial"/>
              </a:rPr>
              <a:t>1. Packaging design - 12 packages: 6 formulation designs X 2 strengths</a:t>
            </a:r>
            <a:endParaRPr sz="1800">
              <a:solidFill>
                <a:srgbClr val="595959"/>
              </a:solidFill>
              <a:latin typeface="Arial"/>
              <a:ea typeface="Arial"/>
              <a:cs typeface="Arial"/>
              <a:sym typeface="Arial"/>
            </a:endParaRPr>
          </a:p>
          <a:p>
            <a:pPr indent="-342900" lvl="0" marL="457200" rtl="0" algn="l">
              <a:lnSpc>
                <a:spcPct val="140000"/>
              </a:lnSpc>
              <a:spcBef>
                <a:spcPts val="1000"/>
              </a:spcBef>
              <a:spcAft>
                <a:spcPts val="0"/>
              </a:spcAft>
              <a:buClr>
                <a:srgbClr val="595959"/>
              </a:buClr>
              <a:buSzPts val="1800"/>
              <a:buFont typeface="Arial"/>
              <a:buChar char="-"/>
            </a:pPr>
            <a:r>
              <a:rPr lang="en-US" sz="1800">
                <a:solidFill>
                  <a:srgbClr val="595959"/>
                </a:solidFill>
                <a:latin typeface="Arial"/>
                <a:ea typeface="Arial"/>
                <a:cs typeface="Arial"/>
                <a:sym typeface="Arial"/>
              </a:rPr>
              <a:t>Regular strength = Natural terpenes</a:t>
            </a:r>
            <a:endParaRPr sz="1800">
              <a:solidFill>
                <a:srgbClr val="595959"/>
              </a:solidFill>
              <a:latin typeface="Arial"/>
              <a:ea typeface="Arial"/>
              <a:cs typeface="Arial"/>
              <a:sym typeface="Arial"/>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Strong strength = Natural terpenes &amp; functional herbs</a:t>
            </a:r>
            <a:endParaRPr/>
          </a:p>
          <a:p>
            <a:pPr indent="0" lvl="0" marL="114300" rtl="0" algn="l">
              <a:lnSpc>
                <a:spcPct val="140000"/>
              </a:lnSpc>
              <a:spcBef>
                <a:spcPts val="0"/>
              </a:spcBef>
              <a:spcAft>
                <a:spcPts val="0"/>
              </a:spcAft>
              <a:buClr>
                <a:srgbClr val="595959"/>
              </a:buClr>
              <a:buSzPts val="1800"/>
              <a:buNone/>
            </a:pPr>
            <a:r>
              <a:rPr lang="en-US" sz="1800">
                <a:solidFill>
                  <a:srgbClr val="595959"/>
                </a:solidFill>
                <a:latin typeface="Arial"/>
                <a:ea typeface="Arial"/>
                <a:cs typeface="Arial"/>
                <a:sym typeface="Arial"/>
              </a:rPr>
              <a:t>2. We have 3 different flavors and we need to add a “food appeal” design to demonstrate the different flavors</a:t>
            </a:r>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Dates, apples &amp; nuts</a:t>
            </a:r>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Oats, cranberries &amp; chocolate</a:t>
            </a:r>
            <a:endParaRPr/>
          </a:p>
          <a:p>
            <a:pPr indent="-342900" lvl="0" marL="457200" rtl="0" algn="l">
              <a:lnSpc>
                <a:spcPct val="140000"/>
              </a:lnSpc>
              <a:spcBef>
                <a:spcPts val="0"/>
              </a:spcBef>
              <a:spcAft>
                <a:spcPts val="0"/>
              </a:spcAft>
              <a:buClr>
                <a:srgbClr val="595959"/>
              </a:buClr>
              <a:buSzPts val="1800"/>
              <a:buFont typeface="Arial"/>
              <a:buChar char="-"/>
            </a:pPr>
            <a:r>
              <a:rPr lang="en-US" sz="1800">
                <a:solidFill>
                  <a:srgbClr val="595959"/>
                </a:solidFill>
                <a:latin typeface="Arial"/>
                <a:ea typeface="Arial"/>
                <a:cs typeface="Arial"/>
                <a:sym typeface="Arial"/>
              </a:rPr>
              <a:t>Oats, banana &amp; pecan</a:t>
            </a:r>
            <a:endParaRPr sz="1800">
              <a:solidFill>
                <a:srgbClr val="595959"/>
              </a:solidFill>
              <a:latin typeface="Arial"/>
              <a:ea typeface="Arial"/>
              <a:cs typeface="Arial"/>
              <a:sym typeface="Arial"/>
            </a:endParaRPr>
          </a:p>
          <a:p>
            <a:pPr indent="0" lvl="0" marL="114300" rtl="0" algn="l">
              <a:lnSpc>
                <a:spcPct val="140000"/>
              </a:lnSpc>
              <a:spcBef>
                <a:spcPts val="0"/>
              </a:spcBef>
              <a:spcAft>
                <a:spcPts val="0"/>
              </a:spcAft>
              <a:buNone/>
            </a:pPr>
            <a:r>
              <a:rPr lang="en-US" sz="1800">
                <a:solidFill>
                  <a:srgbClr val="595959"/>
                </a:solidFill>
                <a:latin typeface="Arial"/>
                <a:ea typeface="Arial"/>
                <a:cs typeface="Arial"/>
                <a:sym typeface="Arial"/>
              </a:rPr>
              <a:t>please design ONLY Dates apples &amp; Nuts, and give 1 example of each of the 2 other flavors</a:t>
            </a:r>
            <a:endParaRPr sz="1800">
              <a:solidFill>
                <a:srgbClr val="595959"/>
              </a:solidFill>
              <a:latin typeface="Arial"/>
              <a:ea typeface="Arial"/>
              <a:cs typeface="Arial"/>
              <a:sym typeface="Arial"/>
            </a:endParaRPr>
          </a:p>
          <a:p>
            <a:pPr indent="0" lvl="0" marL="114300" rtl="0" algn="l">
              <a:lnSpc>
                <a:spcPct val="140000"/>
              </a:lnSpc>
              <a:spcBef>
                <a:spcPts val="0"/>
              </a:spcBef>
              <a:spcAft>
                <a:spcPts val="0"/>
              </a:spcAft>
              <a:buNone/>
            </a:pPr>
            <a:r>
              <a:rPr lang="en-US" sz="1800">
                <a:solidFill>
                  <a:srgbClr val="595959"/>
                </a:solidFill>
                <a:latin typeface="Arial"/>
                <a:ea typeface="Arial"/>
                <a:cs typeface="Arial"/>
                <a:sym typeface="Arial"/>
              </a:rPr>
              <a:t>3</a:t>
            </a:r>
            <a:r>
              <a:rPr lang="en-US" sz="1800">
                <a:solidFill>
                  <a:srgbClr val="595959"/>
                </a:solidFill>
                <a:latin typeface="Arial"/>
                <a:ea typeface="Arial"/>
                <a:cs typeface="Arial"/>
                <a:sym typeface="Arial"/>
              </a:rPr>
              <a:t>. small simbol / icon for the Indication to day/night formulation:</a:t>
            </a:r>
            <a:endParaRPr/>
          </a:p>
          <a:p>
            <a:pPr indent="0" lvl="0" marL="114300" rtl="0" algn="l">
              <a:lnSpc>
                <a:spcPct val="140000"/>
              </a:lnSpc>
              <a:spcBef>
                <a:spcPts val="0"/>
              </a:spcBef>
              <a:spcAft>
                <a:spcPts val="0"/>
              </a:spcAft>
              <a:buClr>
                <a:srgbClr val="595959"/>
              </a:buClr>
              <a:buSzPts val="1800"/>
              <a:buNone/>
            </a:pPr>
            <a:r>
              <a:t/>
            </a:r>
            <a:endParaRPr sz="1800">
              <a:solidFill>
                <a:srgbClr val="595959"/>
              </a:solidFill>
              <a:latin typeface="Arial"/>
              <a:ea typeface="Arial"/>
              <a:cs typeface="Arial"/>
              <a:sym typeface="Arial"/>
            </a:endParaRPr>
          </a:p>
          <a:p>
            <a:pPr indent="-228600" lvl="0" marL="457200" rtl="0" algn="l">
              <a:lnSpc>
                <a:spcPct val="140000"/>
              </a:lnSpc>
              <a:spcBef>
                <a:spcPts val="0"/>
              </a:spcBef>
              <a:spcAft>
                <a:spcPts val="0"/>
              </a:spcAft>
              <a:buClr>
                <a:srgbClr val="595959"/>
              </a:buClr>
              <a:buSzPts val="1800"/>
              <a:buFont typeface="Arial"/>
              <a:buNone/>
            </a:pPr>
            <a:r>
              <a:t/>
            </a:r>
            <a:endParaRPr sz="1800">
              <a:solidFill>
                <a:srgbClr val="595959"/>
              </a:solidFill>
              <a:latin typeface="Arial"/>
              <a:ea typeface="Arial"/>
              <a:cs typeface="Arial"/>
              <a:sym typeface="Arial"/>
            </a:endParaRPr>
          </a:p>
          <a:p>
            <a:pPr indent="0" lvl="0" marL="127000" rtl="0" algn="l">
              <a:lnSpc>
                <a:spcPct val="140000"/>
              </a:lnSpc>
              <a:spcBef>
                <a:spcPts val="1000"/>
              </a:spcBef>
              <a:spcAft>
                <a:spcPts val="0"/>
              </a:spcAft>
              <a:buClr>
                <a:srgbClr val="303227"/>
              </a:buClr>
              <a:buSzPts val="2000"/>
              <a:buNone/>
            </a:pPr>
            <a:r>
              <a:t/>
            </a:r>
            <a:endParaRPr sz="1800">
              <a:solidFill>
                <a:srgbClr val="595959"/>
              </a:solidFill>
              <a:latin typeface="Arial"/>
              <a:ea typeface="Arial"/>
              <a:cs typeface="Arial"/>
              <a:sym typeface="Arial"/>
            </a:endParaRPr>
          </a:p>
          <a:p>
            <a:pPr indent="-101600" lvl="0" marL="228600" rtl="0" algn="l">
              <a:lnSpc>
                <a:spcPct val="140000"/>
              </a:lnSpc>
              <a:spcBef>
                <a:spcPts val="1000"/>
              </a:spcBef>
              <a:spcAft>
                <a:spcPts val="0"/>
              </a:spcAft>
              <a:buClr>
                <a:srgbClr val="303227"/>
              </a:buClr>
              <a:buSzPts val="2000"/>
              <a:buNone/>
            </a:pPr>
            <a:r>
              <a:t/>
            </a:r>
            <a:endParaRPr sz="2000">
              <a:solidFill>
                <a:srgbClr val="595959"/>
              </a:solidFill>
            </a:endParaRPr>
          </a:p>
          <a:p>
            <a:pPr indent="-101600" lvl="0" marL="228600" rtl="0" algn="l">
              <a:lnSpc>
                <a:spcPct val="140000"/>
              </a:lnSpc>
              <a:spcBef>
                <a:spcPts val="1000"/>
              </a:spcBef>
              <a:spcAft>
                <a:spcPts val="0"/>
              </a:spcAft>
              <a:buClr>
                <a:srgbClr val="303227"/>
              </a:buClr>
              <a:buSzPts val="2000"/>
              <a:buNone/>
            </a:pPr>
            <a:r>
              <a:t/>
            </a:r>
            <a:endParaRPr sz="2000">
              <a:solidFill>
                <a:srgbClr val="595959"/>
              </a:solidFill>
            </a:endParaRPr>
          </a:p>
        </p:txBody>
      </p:sp>
      <p:sp>
        <p:nvSpPr>
          <p:cNvPr id="225" name="Google Shape;225;p3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graphicFrame>
        <p:nvGraphicFramePr>
          <p:cNvPr id="226" name="Google Shape;226;p31"/>
          <p:cNvGraphicFramePr/>
          <p:nvPr/>
        </p:nvGraphicFramePr>
        <p:xfrm>
          <a:off x="594250" y="5080772"/>
          <a:ext cx="3000000" cy="3000000"/>
        </p:xfrm>
        <a:graphic>
          <a:graphicData uri="http://schemas.openxmlformats.org/drawingml/2006/table">
            <a:tbl>
              <a:tblPr>
                <a:noFill/>
                <a:tableStyleId>{F8DA52D2-5FFA-4E31-A353-D9F6D7208207}</a:tableStyleId>
              </a:tblPr>
              <a:tblGrid>
                <a:gridCol w="1364775"/>
                <a:gridCol w="4724275"/>
                <a:gridCol w="4801650"/>
              </a:tblGrid>
              <a:tr h="344775">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regular Natural terpenes infused </a:t>
                      </a:r>
                      <a:endParaRPr sz="1000" u="none" cap="none" strike="noStrike"/>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Extra - terpenes AND functional herbs infused </a:t>
                      </a:r>
                      <a:endParaRPr sz="1000" u="none" cap="none" strike="noStrike"/>
                    </a:p>
                  </a:txBody>
                  <a:tcPr marT="91425" marB="91425" marR="91425" marL="91425">
                    <a:lnB cap="flat" cmpd="sng" w="9525">
                      <a:solidFill>
                        <a:srgbClr val="9E9E9E"/>
                      </a:solidFill>
                      <a:prstDash val="solid"/>
                      <a:round/>
                      <a:headEnd len="sm" w="sm" type="none"/>
                      <a:tailEnd len="sm" w="sm" type="none"/>
                    </a:lnB>
                  </a:tcPr>
                </a:tc>
              </a:tr>
              <a:tr h="71610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Day nutrition bars</a:t>
                      </a:r>
                      <a:endParaRPr sz="1000" u="none" cap="none" strike="noStrike"/>
                    </a:p>
                  </a:txBody>
                  <a:tcPr marT="91425" marB="91425" marR="91425" marL="91425">
                    <a:lnR cap="flat" cmpd="sng" w="9525">
                      <a:solidFill>
                        <a:srgbClr val="9E9E9E"/>
                      </a:solidFill>
                      <a:prstDash val="solid"/>
                      <a:round/>
                      <a:headEnd len="sm" w="sm" type="none"/>
                      <a:tailEnd len="sm" w="sm" type="none"/>
                    </a:lnR>
                  </a:tcPr>
                </a:tc>
                <a:tc>
                  <a:txBody>
                    <a:bodyPr/>
                    <a:lstStyle/>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Calm Yellow</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Energetic Pink</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Focused Green</a:t>
                      </a:r>
                      <a:endParaRPr sz="10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Calm Yellow</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Energetic Pink</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Focused Green</a:t>
                      </a:r>
                      <a:endParaRPr sz="10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1610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Night nutrition bars</a:t>
                      </a:r>
                      <a:endParaRPr sz="1000" u="none" cap="none" strike="noStrike"/>
                    </a:p>
                  </a:txBody>
                  <a:tcPr marT="91425" marB="91425" marR="91425" marL="91425">
                    <a:lnR cap="flat" cmpd="sng" w="9525">
                      <a:solidFill>
                        <a:srgbClr val="9E9E9E"/>
                      </a:solidFill>
                      <a:prstDash val="solid"/>
                      <a:round/>
                      <a:headEnd len="sm" w="sm" type="none"/>
                      <a:tailEnd len="sm" w="sm" type="none"/>
                    </a:lnR>
                  </a:tcPr>
                </a:tc>
                <a:tc>
                  <a:txBody>
                    <a:bodyPr/>
                    <a:lstStyle/>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Sleepy Gray</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Relaxed Purple</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Comfortable Blue</a:t>
                      </a:r>
                      <a:endParaRPr sz="10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Sleepy Gray</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Relaxed Purple</a:t>
                      </a:r>
                      <a:endParaRPr sz="1000" u="none" cap="none" strike="noStrike"/>
                    </a:p>
                    <a:p>
                      <a:pPr indent="-317500" lvl="0" marL="457200" marR="0" rtl="0" algn="l">
                        <a:lnSpc>
                          <a:spcPct val="100000"/>
                        </a:lnSpc>
                        <a:spcBef>
                          <a:spcPts val="0"/>
                        </a:spcBef>
                        <a:spcAft>
                          <a:spcPts val="0"/>
                        </a:spcAft>
                        <a:buClr>
                          <a:srgbClr val="000000"/>
                        </a:buClr>
                        <a:buSzPts val="1400"/>
                        <a:buFont typeface="Arial"/>
                        <a:buChar char="●"/>
                      </a:pPr>
                      <a:r>
                        <a:rPr lang="en-US" sz="1000" u="none" cap="none" strike="noStrike"/>
                        <a:t>Comfortable Blue</a:t>
                      </a:r>
                      <a:endParaRPr sz="10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graphicFrame>
        <p:nvGraphicFramePr>
          <p:cNvPr id="231" name="Google Shape;231;p32"/>
          <p:cNvGraphicFramePr/>
          <p:nvPr/>
        </p:nvGraphicFramePr>
        <p:xfrm>
          <a:off x="284005" y="545720"/>
          <a:ext cx="3000000" cy="3000000"/>
        </p:xfrm>
        <a:graphic>
          <a:graphicData uri="http://schemas.openxmlformats.org/drawingml/2006/table">
            <a:tbl>
              <a:tblPr bandRow="1" firstRow="1">
                <a:noFill/>
                <a:tableStyleId>{F8DA52D2-5FFA-4E31-A353-D9F6D7208207}</a:tableStyleId>
              </a:tblPr>
              <a:tblGrid>
                <a:gridCol w="1810500"/>
                <a:gridCol w="1962700"/>
                <a:gridCol w="1962700"/>
                <a:gridCol w="1962700"/>
                <a:gridCol w="1962700"/>
                <a:gridCol w="1962700"/>
              </a:tblGrid>
              <a:tr h="370850">
                <a:tc>
                  <a:txBody>
                    <a:bodyPr/>
                    <a:lstStyle/>
                    <a:p>
                      <a:pPr indent="0" lvl="0" marL="0" marR="0" rtl="0" algn="l">
                        <a:lnSpc>
                          <a:spcPct val="100000"/>
                        </a:lnSpc>
                        <a:spcBef>
                          <a:spcPts val="0"/>
                        </a:spcBef>
                        <a:spcAft>
                          <a:spcPts val="0"/>
                        </a:spcAft>
                        <a:buNone/>
                      </a:pPr>
                      <a:r>
                        <a:rPr lang="en-US" sz="1400" u="none" cap="none" strike="noStrike"/>
                        <a:t>myAir</a:t>
                      </a:r>
                      <a:endParaRPr sz="1400" u="none" cap="none" strike="noStrike"/>
                    </a:p>
                    <a:p>
                      <a:pPr indent="0" lvl="0" marL="0" marR="0" rtl="0" algn="l">
                        <a:lnSpc>
                          <a:spcPct val="100000"/>
                        </a:lnSpc>
                        <a:spcBef>
                          <a:spcPts val="0"/>
                        </a:spcBef>
                        <a:spcAft>
                          <a:spcPts val="0"/>
                        </a:spcAft>
                        <a:buNone/>
                      </a:pPr>
                      <a:r>
                        <a:rPr lang="en-US" sz="1400" u="none" cap="none" strike="noStrike"/>
                        <a:t>Stressless Routine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myAir</a:t>
                      </a:r>
                      <a:endParaRPr sz="1400" u="none" cap="none" strike="noStrike"/>
                    </a:p>
                    <a:p>
                      <a:pPr indent="0" lvl="0" marL="0" marR="0" rtl="0" algn="l">
                        <a:lnSpc>
                          <a:spcPct val="100000"/>
                        </a:lnSpc>
                        <a:spcBef>
                          <a:spcPts val="0"/>
                        </a:spcBef>
                        <a:spcAft>
                          <a:spcPts val="0"/>
                        </a:spcAft>
                        <a:buNone/>
                      </a:pPr>
                      <a:r>
                        <a:rPr lang="en-US" sz="1400" u="none" cap="none" strike="noStrike"/>
                        <a:t>Stressless Routine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myAir</a:t>
                      </a:r>
                      <a:endParaRPr sz="1400" u="none" cap="none" strike="noStrike"/>
                    </a:p>
                    <a:p>
                      <a:pPr indent="0" lvl="0" marL="0" marR="0" rtl="0" algn="l">
                        <a:lnSpc>
                          <a:spcPct val="100000"/>
                        </a:lnSpc>
                        <a:spcBef>
                          <a:spcPts val="0"/>
                        </a:spcBef>
                        <a:spcAft>
                          <a:spcPts val="0"/>
                        </a:spcAft>
                        <a:buNone/>
                      </a:pPr>
                      <a:r>
                        <a:rPr lang="en-US" sz="1400" u="none" cap="none" strike="noStrike"/>
                        <a:t>Stressless Routine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myAir</a:t>
                      </a:r>
                      <a:endParaRPr sz="1400" u="none" cap="none" strike="noStrike"/>
                    </a:p>
                    <a:p>
                      <a:pPr indent="0" lvl="0" marL="0" marR="0" rtl="0" algn="l">
                        <a:lnSpc>
                          <a:spcPct val="100000"/>
                        </a:lnSpc>
                        <a:spcBef>
                          <a:spcPts val="0"/>
                        </a:spcBef>
                        <a:spcAft>
                          <a:spcPts val="0"/>
                        </a:spcAft>
                        <a:buNone/>
                      </a:pPr>
                      <a:r>
                        <a:rPr lang="en-US" sz="1400" u="none" cap="none" strike="noStrike"/>
                        <a:t>Stressless Routine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myAir</a:t>
                      </a:r>
                      <a:endParaRPr sz="1400" u="none" cap="none" strike="noStrike"/>
                    </a:p>
                    <a:p>
                      <a:pPr indent="0" lvl="0" marL="0" marR="0" rtl="0" algn="l">
                        <a:lnSpc>
                          <a:spcPct val="100000"/>
                        </a:lnSpc>
                        <a:spcBef>
                          <a:spcPts val="0"/>
                        </a:spcBef>
                        <a:spcAft>
                          <a:spcPts val="0"/>
                        </a:spcAft>
                        <a:buNone/>
                      </a:pPr>
                      <a:r>
                        <a:rPr lang="en-US" sz="1400" u="none" cap="none" strike="noStrike"/>
                        <a:t>Stressless Routine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myAir</a:t>
                      </a:r>
                      <a:endParaRPr sz="1400" u="none" cap="none" strike="noStrike"/>
                    </a:p>
                    <a:p>
                      <a:pPr indent="0" lvl="0" marL="0" marR="0" rtl="0" algn="l">
                        <a:lnSpc>
                          <a:spcPct val="100000"/>
                        </a:lnSpc>
                        <a:spcBef>
                          <a:spcPts val="0"/>
                        </a:spcBef>
                        <a:spcAft>
                          <a:spcPts val="0"/>
                        </a:spcAft>
                        <a:buNone/>
                      </a:pPr>
                      <a:r>
                        <a:rPr lang="en-US" sz="1400" u="none" cap="none" strike="noStrike"/>
                        <a:t>Stressless routine</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Design element</a:t>
                      </a:r>
                      <a:endParaRPr/>
                    </a:p>
                    <a:p>
                      <a:pPr indent="0" lvl="0" marL="0" marR="0" rtl="0" algn="l">
                        <a:lnSpc>
                          <a:spcPct val="100000"/>
                        </a:lnSpc>
                        <a:spcBef>
                          <a:spcPts val="0"/>
                        </a:spcBef>
                        <a:spcAft>
                          <a:spcPts val="0"/>
                        </a:spcAft>
                        <a:buNone/>
                      </a:pPr>
                      <a:r>
                        <a:rPr lang="en-US" sz="1400" u="none" cap="none" strike="noStrike"/>
                        <a:t>Demonstrates the plant based functional terpenes and herbs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Design element</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Demonstrates the plant based functional terpenes and herbs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Design element</a:t>
                      </a:r>
                      <a:endParaRPr/>
                    </a:p>
                    <a:p>
                      <a:pPr indent="0" lvl="0" marL="0" marR="0" rtl="0" algn="l">
                        <a:lnSpc>
                          <a:spcPct val="100000"/>
                        </a:lnSpc>
                        <a:spcBef>
                          <a:spcPts val="0"/>
                        </a:spcBef>
                        <a:spcAft>
                          <a:spcPts val="0"/>
                        </a:spcAft>
                        <a:buNone/>
                      </a:pPr>
                      <a:r>
                        <a:rPr lang="en-US" sz="1400" u="none" cap="none" strike="noStrike"/>
                        <a:t>Demonstrates the plant based functional terpenes and herbs</a:t>
                      </a:r>
                      <a:endParaRPr sz="1400" u="none" cap="none" strike="noStrike"/>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Design element</a:t>
                      </a:r>
                      <a:endParaRPr/>
                    </a:p>
                    <a:p>
                      <a:pPr indent="0" lvl="0" marL="0" marR="0" rtl="0" algn="l">
                        <a:lnSpc>
                          <a:spcPct val="100000"/>
                        </a:lnSpc>
                        <a:spcBef>
                          <a:spcPts val="0"/>
                        </a:spcBef>
                        <a:spcAft>
                          <a:spcPts val="0"/>
                        </a:spcAft>
                        <a:buNone/>
                      </a:pPr>
                      <a:r>
                        <a:rPr lang="en-US" sz="1400" u="none" cap="none" strike="noStrike"/>
                        <a:t>Demonstrates the plant based functional terpenes and herbs</a:t>
                      </a:r>
                      <a:endParaRPr sz="1400" u="none" cap="none" strike="noStrike"/>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Design element</a:t>
                      </a:r>
                      <a:endParaRPr/>
                    </a:p>
                    <a:p>
                      <a:pPr indent="0" lvl="0" marL="0" marR="0" rtl="0" algn="l">
                        <a:lnSpc>
                          <a:spcPct val="100000"/>
                        </a:lnSpc>
                        <a:spcBef>
                          <a:spcPts val="0"/>
                        </a:spcBef>
                        <a:spcAft>
                          <a:spcPts val="0"/>
                        </a:spcAft>
                        <a:buNone/>
                      </a:pPr>
                      <a:r>
                        <a:rPr lang="en-US" sz="1400" u="none" cap="none" strike="noStrike"/>
                        <a:t>Demonstrates the plant based functional terpenes and herbs</a:t>
                      </a:r>
                      <a:endParaRPr sz="1400" u="none" cap="none" strike="noStrike"/>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Design element</a:t>
                      </a:r>
                      <a:endParaRPr/>
                    </a:p>
                    <a:p>
                      <a:pPr indent="0" lvl="0" marL="0" marR="0" rtl="0" algn="l">
                        <a:lnSpc>
                          <a:spcPct val="100000"/>
                        </a:lnSpc>
                        <a:spcBef>
                          <a:spcPts val="0"/>
                        </a:spcBef>
                        <a:spcAft>
                          <a:spcPts val="0"/>
                        </a:spcAft>
                        <a:buNone/>
                      </a:pPr>
                      <a:r>
                        <a:rPr lang="en-US" sz="1400" u="none" cap="none" strike="noStrike"/>
                        <a:t>Demonstrates the plant based functional terpenes and herbs</a:t>
                      </a:r>
                      <a:endParaRPr sz="1400" u="none" cap="none" strike="noStrike"/>
                    </a:p>
                    <a:p>
                      <a:pPr indent="0" lvl="0" marL="0" marR="0" rtl="0" algn="l">
                        <a:lnSpc>
                          <a:spcPct val="100000"/>
                        </a:lnSpc>
                        <a:spcBef>
                          <a:spcPts val="0"/>
                        </a:spcBef>
                        <a:spcAft>
                          <a:spcPts val="0"/>
                        </a:spcAft>
                        <a:buNone/>
                      </a:pPr>
                      <a:r>
                        <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b="1" lang="en-US" sz="1400" u="none" cap="none" strike="noStrike"/>
                        <a:t>Comfortable blue </a:t>
                      </a:r>
                      <a:r>
                        <a:rPr lang="en-US" sz="1400" u="none" cap="none" strike="noStrike"/>
                        <a:t>(night icon)</a:t>
                      </a:r>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rPr lang="en-US" sz="1400" u="none" cap="none" strike="noStrike"/>
                        <a:t>Natural terpenes &amp; herbs</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b="1" lang="en-US" sz="1400" u="none" cap="none" strike="noStrike"/>
                        <a:t>Sleepy Gray </a:t>
                      </a:r>
                      <a:endParaRPr b="1" sz="1400" u="none" cap="none" strike="noStrike"/>
                    </a:p>
                    <a:p>
                      <a:pPr indent="0" lvl="0" marL="0" marR="0" rtl="0" algn="l">
                        <a:lnSpc>
                          <a:spcPct val="100000"/>
                        </a:lnSpc>
                        <a:spcBef>
                          <a:spcPts val="0"/>
                        </a:spcBef>
                        <a:spcAft>
                          <a:spcPts val="0"/>
                        </a:spcAft>
                        <a:buNone/>
                      </a:pPr>
                      <a:r>
                        <a:rPr lang="en-US">
                          <a:solidFill>
                            <a:schemeClr val="dk1"/>
                          </a:solidFill>
                        </a:rPr>
                        <a:t>(night icon)</a:t>
                      </a:r>
                      <a:endParaRPr/>
                    </a:p>
                    <a:p>
                      <a:pPr indent="0" lvl="0" marL="0" marR="0" rtl="0" algn="l">
                        <a:lnSpc>
                          <a:spcPct val="100000"/>
                        </a:lnSpc>
                        <a:spcBef>
                          <a:spcPts val="0"/>
                        </a:spcBef>
                        <a:spcAft>
                          <a:spcPts val="0"/>
                        </a:spcAft>
                        <a:buNone/>
                      </a:pPr>
                      <a:r>
                        <a:t/>
                      </a:r>
                      <a:endParaRPr sz="1400" u="none" cap="none" strike="noStrike"/>
                    </a:p>
                    <a:p>
                      <a:pPr indent="0" lvl="0" marL="0" marR="0" rtl="0" algn="l">
                        <a:lnSpc>
                          <a:spcPct val="100000"/>
                        </a:lnSpc>
                        <a:spcBef>
                          <a:spcPts val="0"/>
                        </a:spcBef>
                        <a:spcAft>
                          <a:spcPts val="0"/>
                        </a:spcAft>
                        <a:buNone/>
                      </a:pPr>
                      <a:r>
                        <a:rPr lang="en-US" sz="1400" u="none" cap="none" strike="noStrike"/>
                        <a:t>Natural terpenes &amp; herbs</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b="1" lang="en-US" sz="1400" u="none" cap="none" strike="noStrike"/>
                        <a:t>Relaxed purple </a:t>
                      </a:r>
                      <a:endParaRPr b="1" sz="1400" u="none" cap="none" strike="noStrike"/>
                    </a:p>
                    <a:p>
                      <a:pPr indent="0" lvl="0" marL="0" marR="0" rtl="0" algn="l">
                        <a:lnSpc>
                          <a:spcPct val="100000"/>
                        </a:lnSpc>
                        <a:spcBef>
                          <a:spcPts val="0"/>
                        </a:spcBef>
                        <a:spcAft>
                          <a:spcPts val="0"/>
                        </a:spcAft>
                        <a:buNone/>
                      </a:pPr>
                      <a:r>
                        <a:rPr lang="en-US">
                          <a:solidFill>
                            <a:schemeClr val="dk1"/>
                          </a:solidFill>
                        </a:rPr>
                        <a:t>(night icon)</a:t>
                      </a:r>
                      <a:endParaRPr/>
                    </a:p>
                    <a:p>
                      <a:pPr indent="0" lvl="0" marL="0" marR="0" rtl="0" algn="l">
                        <a:lnSpc>
                          <a:spcPct val="100000"/>
                        </a:lnSpc>
                        <a:spcBef>
                          <a:spcPts val="0"/>
                        </a:spcBef>
                        <a:spcAft>
                          <a:spcPts val="0"/>
                        </a:spcAft>
                        <a:buNone/>
                      </a:pPr>
                      <a:r>
                        <a:t/>
                      </a:r>
                      <a:endParaRPr sz="1400" u="none" cap="none" strike="noStrike"/>
                    </a:p>
                    <a:p>
                      <a:pPr indent="0" lvl="0" marL="0" marR="0" rtl="0" algn="l">
                        <a:lnSpc>
                          <a:spcPct val="100000"/>
                        </a:lnSpc>
                        <a:spcBef>
                          <a:spcPts val="0"/>
                        </a:spcBef>
                        <a:spcAft>
                          <a:spcPts val="0"/>
                        </a:spcAft>
                        <a:buNone/>
                      </a:pPr>
                      <a:r>
                        <a:rPr lang="en-US" sz="1400" u="none" cap="none" strike="noStrike"/>
                        <a:t>Natural terpenes &amp; herbs</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b="1" lang="en-US" sz="1400" u="none" cap="none" strike="noStrike"/>
                        <a:t>Calm Yellow </a:t>
                      </a:r>
                      <a:endParaRPr b="1" sz="1400" u="none" cap="none" strike="noStrike"/>
                    </a:p>
                    <a:p>
                      <a:pPr indent="0" lvl="0" marL="0" marR="0" rtl="0" algn="l">
                        <a:lnSpc>
                          <a:spcPct val="100000"/>
                        </a:lnSpc>
                        <a:spcBef>
                          <a:spcPts val="0"/>
                        </a:spcBef>
                        <a:spcAft>
                          <a:spcPts val="0"/>
                        </a:spcAft>
                        <a:buNone/>
                      </a:pPr>
                      <a:r>
                        <a:rPr lang="en-US">
                          <a:solidFill>
                            <a:schemeClr val="dk1"/>
                          </a:solidFill>
                        </a:rPr>
                        <a:t>(day icon)</a:t>
                      </a:r>
                      <a:endParaRPr/>
                    </a:p>
                    <a:p>
                      <a:pPr indent="0" lvl="0" marL="0" marR="0" rtl="0" algn="l">
                        <a:lnSpc>
                          <a:spcPct val="100000"/>
                        </a:lnSpc>
                        <a:spcBef>
                          <a:spcPts val="0"/>
                        </a:spcBef>
                        <a:spcAft>
                          <a:spcPts val="0"/>
                        </a:spcAft>
                        <a:buNone/>
                      </a:pPr>
                      <a:r>
                        <a:t/>
                      </a:r>
                      <a:endParaRPr sz="1400" u="none" cap="none" strike="noStrike"/>
                    </a:p>
                    <a:p>
                      <a:pPr indent="0" lvl="0" marL="0" marR="0" rtl="0" algn="l">
                        <a:lnSpc>
                          <a:spcPct val="100000"/>
                        </a:lnSpc>
                        <a:spcBef>
                          <a:spcPts val="0"/>
                        </a:spcBef>
                        <a:spcAft>
                          <a:spcPts val="0"/>
                        </a:spcAft>
                        <a:buNone/>
                      </a:pPr>
                      <a:r>
                        <a:rPr lang="en-US" sz="1400" u="none" cap="none" strike="noStrike"/>
                        <a:t>Natural terpenes &amp; herbs</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b="1" lang="en-US" sz="1400" u="none" cap="none" strike="noStrike"/>
                        <a:t>Energetic Pink </a:t>
                      </a:r>
                      <a:endParaRPr b="1" sz="1400" u="none" cap="none" strike="noStrike"/>
                    </a:p>
                    <a:p>
                      <a:pPr indent="0" lvl="0" marL="0" marR="0" rtl="0" algn="l">
                        <a:lnSpc>
                          <a:spcPct val="100000"/>
                        </a:lnSpc>
                        <a:spcBef>
                          <a:spcPts val="0"/>
                        </a:spcBef>
                        <a:spcAft>
                          <a:spcPts val="0"/>
                        </a:spcAft>
                        <a:buNone/>
                      </a:pPr>
                      <a:r>
                        <a:rPr lang="en-US">
                          <a:solidFill>
                            <a:schemeClr val="dk1"/>
                          </a:solidFill>
                        </a:rPr>
                        <a:t>(day icon)</a:t>
                      </a:r>
                      <a:endParaRPr/>
                    </a:p>
                    <a:p>
                      <a:pPr indent="0" lvl="0" marL="0" marR="0" rtl="0" algn="l">
                        <a:lnSpc>
                          <a:spcPct val="100000"/>
                        </a:lnSpc>
                        <a:spcBef>
                          <a:spcPts val="0"/>
                        </a:spcBef>
                        <a:spcAft>
                          <a:spcPts val="0"/>
                        </a:spcAft>
                        <a:buNone/>
                      </a:pPr>
                      <a:r>
                        <a:t/>
                      </a:r>
                      <a:endParaRPr sz="1400" u="none" cap="none" strike="noStrike"/>
                    </a:p>
                    <a:p>
                      <a:pPr indent="0" lvl="0" marL="0" marR="0" rtl="0" algn="l">
                        <a:lnSpc>
                          <a:spcPct val="100000"/>
                        </a:lnSpc>
                        <a:spcBef>
                          <a:spcPts val="0"/>
                        </a:spcBef>
                        <a:spcAft>
                          <a:spcPts val="0"/>
                        </a:spcAft>
                        <a:buNone/>
                      </a:pPr>
                      <a:r>
                        <a:rPr lang="en-US" sz="1400" u="none" cap="none" strike="noStrike"/>
                        <a:t>Natural terpenes &amp; herbs</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b="1" lang="en-US" sz="1400" u="none" cap="none" strike="noStrike"/>
                        <a:t>Focused Green </a:t>
                      </a:r>
                      <a:endParaRPr b="1" sz="1400" u="none" cap="none" strike="noStrike"/>
                    </a:p>
                    <a:p>
                      <a:pPr indent="0" lvl="0" marL="0" marR="0" rtl="0" algn="l">
                        <a:lnSpc>
                          <a:spcPct val="100000"/>
                        </a:lnSpc>
                        <a:spcBef>
                          <a:spcPts val="0"/>
                        </a:spcBef>
                        <a:spcAft>
                          <a:spcPts val="0"/>
                        </a:spcAft>
                        <a:buNone/>
                      </a:pPr>
                      <a:r>
                        <a:rPr lang="en-US">
                          <a:solidFill>
                            <a:schemeClr val="dk1"/>
                          </a:solidFill>
                        </a:rPr>
                        <a:t>(day icon)</a:t>
                      </a:r>
                      <a:endParaRPr/>
                    </a:p>
                    <a:p>
                      <a:pPr indent="0" lvl="0" marL="0" marR="0" rtl="0" algn="l">
                        <a:lnSpc>
                          <a:spcPct val="100000"/>
                        </a:lnSpc>
                        <a:spcBef>
                          <a:spcPts val="0"/>
                        </a:spcBef>
                        <a:spcAft>
                          <a:spcPts val="0"/>
                        </a:spcAft>
                        <a:buNone/>
                      </a:pPr>
                      <a:r>
                        <a:t/>
                      </a:r>
                      <a:endParaRPr sz="1400" u="none" cap="none" strike="noStrike"/>
                    </a:p>
                    <a:p>
                      <a:pPr indent="0" lvl="0" marL="0" marR="0" rtl="0" algn="l">
                        <a:lnSpc>
                          <a:spcPct val="100000"/>
                        </a:lnSpc>
                        <a:spcBef>
                          <a:spcPts val="0"/>
                        </a:spcBef>
                        <a:spcAft>
                          <a:spcPts val="0"/>
                        </a:spcAft>
                        <a:buNone/>
                      </a:pPr>
                      <a:r>
                        <a:rPr lang="en-US" sz="1400" u="none" cap="none" strike="noStrike"/>
                        <a:t>Natural terpenes &amp; herbs</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Dates, nuts &amp; apples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Dates, nuts &amp; apples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Dates, nuts &amp; apples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Dates, nuts &amp; apples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Dates, nuts &amp; apples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Dates, nuts &amp; apples</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A symbol/design element to demonstrate the flavor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A symbol/design element to demonstrate the flavor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A symbol/design element to demonstrate the flavor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A symbol/design element to demonstrate the flavor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A symbol/design element to demonstrate the flavor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A symbol/design element to demonstrate the flavor</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30 gr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30 gr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30 gr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30 gr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30 gr</a:t>
                      </a:r>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30 gr</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235" name="Shape 235"/>
        <p:cNvGrpSpPr/>
        <p:nvPr/>
      </p:nvGrpSpPr>
      <p:grpSpPr>
        <a:xfrm>
          <a:off x="0" y="0"/>
          <a:ext cx="0" cy="0"/>
          <a:chOff x="0" y="0"/>
          <a:chExt cx="0" cy="0"/>
        </a:xfrm>
      </p:grpSpPr>
      <p:pic>
        <p:nvPicPr>
          <p:cNvPr id="236" name="Google Shape;236;p33"/>
          <p:cNvPicPr preferRelativeResize="0"/>
          <p:nvPr/>
        </p:nvPicPr>
        <p:blipFill rotWithShape="1">
          <a:blip r:embed="rId3">
            <a:alphaModFix/>
          </a:blip>
          <a:srcRect b="0" l="0" r="0" t="0"/>
          <a:stretch/>
        </p:blipFill>
        <p:spPr>
          <a:xfrm>
            <a:off x="1518075" y="197525"/>
            <a:ext cx="9155838" cy="6553199"/>
          </a:xfrm>
          <a:prstGeom prst="rect">
            <a:avLst/>
          </a:prstGeom>
          <a:noFill/>
          <a:ln>
            <a:noFill/>
          </a:ln>
        </p:spPr>
      </p:pic>
      <p:sp>
        <p:nvSpPr>
          <p:cNvPr id="237" name="Google Shape;237;p33"/>
          <p:cNvSpPr/>
          <p:nvPr/>
        </p:nvSpPr>
        <p:spPr>
          <a:xfrm>
            <a:off x="1796344" y="593887"/>
            <a:ext cx="1323927" cy="509049"/>
          </a:xfrm>
          <a:prstGeom prst="ellipse">
            <a:avLst/>
          </a:prstGeom>
          <a:no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8" name="Google Shape;238;p33"/>
          <p:cNvSpPr/>
          <p:nvPr/>
        </p:nvSpPr>
        <p:spPr>
          <a:xfrm>
            <a:off x="1239804" y="791851"/>
            <a:ext cx="556541" cy="179109"/>
          </a:xfrm>
          <a:prstGeom prst="rightArrow">
            <a:avLst>
              <a:gd fmla="val 50000" name="adj1"/>
              <a:gd fmla="val 50000" name="adj2"/>
            </a:avLst>
          </a:prstGeom>
          <a:solidFill>
            <a:schemeClr val="accent1"/>
          </a:solid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9" name="Google Shape;239;p33"/>
          <p:cNvSpPr/>
          <p:nvPr/>
        </p:nvSpPr>
        <p:spPr>
          <a:xfrm>
            <a:off x="189254" y="593886"/>
            <a:ext cx="886120" cy="688159"/>
          </a:xfrm>
          <a:prstGeom prst="rect">
            <a:avLst/>
          </a:prstGeom>
          <a:no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Design the new logo</a:t>
            </a:r>
            <a:endParaRPr b="0" i="0" sz="1400" u="none" cap="none" strike="noStrike">
              <a:solidFill>
                <a:srgbClr val="000000"/>
              </a:solidFill>
              <a:latin typeface="Arial"/>
              <a:ea typeface="Arial"/>
              <a:cs typeface="Arial"/>
              <a:sym typeface="Arial"/>
            </a:endParaRPr>
          </a:p>
        </p:txBody>
      </p:sp>
      <p:sp>
        <p:nvSpPr>
          <p:cNvPr id="240" name="Google Shape;240;p33"/>
          <p:cNvSpPr/>
          <p:nvPr/>
        </p:nvSpPr>
        <p:spPr>
          <a:xfrm>
            <a:off x="1796344" y="1145792"/>
            <a:ext cx="1323927" cy="707011"/>
          </a:xfrm>
          <a:prstGeom prst="ellipse">
            <a:avLst/>
          </a:prstGeom>
          <a:no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41" name="Google Shape;241;p33"/>
          <p:cNvSpPr txBox="1"/>
          <p:nvPr/>
        </p:nvSpPr>
        <p:spPr>
          <a:xfrm>
            <a:off x="94985" y="1519632"/>
            <a:ext cx="1865790" cy="26776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Design new element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en-US" sz="1400" u="none" cap="none" strike="noStrike">
                <a:solidFill>
                  <a:srgbClr val="000000"/>
                </a:solidFill>
                <a:latin typeface="Arial"/>
                <a:ea typeface="Arial"/>
                <a:cs typeface="Arial"/>
                <a:sym typeface="Arial"/>
              </a:rPr>
              <a:t>Based on this idea</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en-US" sz="1400" u="none" cap="none" strike="noStrike">
                <a:solidFill>
                  <a:srgbClr val="000000"/>
                </a:solidFill>
                <a:latin typeface="Arial"/>
                <a:ea typeface="Arial"/>
                <a:cs typeface="Arial"/>
                <a:sym typeface="Arial"/>
              </a:rPr>
              <a:t>Based on new idea that demonstrate our natural terpenes/ functional herbs / Plant based solution</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33"/>
          <p:cNvSpPr/>
          <p:nvPr/>
        </p:nvSpPr>
        <p:spPr>
          <a:xfrm>
            <a:off x="1239804" y="1376313"/>
            <a:ext cx="429457" cy="113122"/>
          </a:xfrm>
          <a:prstGeom prst="rightArrow">
            <a:avLst>
              <a:gd fmla="val 50000" name="adj1"/>
              <a:gd fmla="val 50000" name="adj2"/>
            </a:avLst>
          </a:prstGeom>
          <a:solidFill>
            <a:schemeClr val="accent1"/>
          </a:solid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43" name="Google Shape;243;p33"/>
          <p:cNvSpPr/>
          <p:nvPr/>
        </p:nvSpPr>
        <p:spPr>
          <a:xfrm>
            <a:off x="1518074" y="5363852"/>
            <a:ext cx="2224367" cy="117835"/>
          </a:xfrm>
          <a:prstGeom prst="rightArrow">
            <a:avLst>
              <a:gd fmla="val 50000" name="adj1"/>
              <a:gd fmla="val 50000" name="adj2"/>
            </a:avLst>
          </a:prstGeom>
          <a:solidFill>
            <a:schemeClr val="accent1"/>
          </a:solid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44" name="Google Shape;244;p33"/>
          <p:cNvSpPr txBox="1"/>
          <p:nvPr/>
        </p:nvSpPr>
        <p:spPr>
          <a:xfrm>
            <a:off x="94985" y="4588276"/>
            <a:ext cx="1701359"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Design 2 strength versions for each formulation (Terpenes / Terpenes &amp; herbs)</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Based on that idea-same package colors, double element</a:t>
            </a:r>
            <a:endParaRPr b="0" i="0" sz="1400" u="none" cap="none" strike="noStrike">
              <a:solidFill>
                <a:srgbClr val="000000"/>
              </a:solidFill>
              <a:latin typeface="Arial"/>
              <a:ea typeface="Arial"/>
              <a:cs typeface="Arial"/>
              <a:sym typeface="Arial"/>
            </a:endParaRPr>
          </a:p>
        </p:txBody>
      </p:sp>
      <p:sp>
        <p:nvSpPr>
          <p:cNvPr id="245" name="Google Shape;245;p33"/>
          <p:cNvSpPr/>
          <p:nvPr/>
        </p:nvSpPr>
        <p:spPr>
          <a:xfrm>
            <a:off x="1796344" y="4694548"/>
            <a:ext cx="2784905" cy="643820"/>
          </a:xfrm>
          <a:prstGeom prst="ellipse">
            <a:avLst/>
          </a:prstGeom>
          <a:no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46" name="Google Shape;246;p33"/>
          <p:cNvSpPr txBox="1"/>
          <p:nvPr/>
        </p:nvSpPr>
        <p:spPr>
          <a:xfrm>
            <a:off x="10673925" y="4142250"/>
            <a:ext cx="1323900" cy="707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night formulations</a:t>
            </a:r>
            <a:endParaRPr b="0" i="0" sz="1400" u="none" cap="none" strike="noStrike">
              <a:solidFill>
                <a:srgbClr val="000000"/>
              </a:solidFill>
              <a:latin typeface="Arial"/>
              <a:ea typeface="Arial"/>
              <a:cs typeface="Arial"/>
              <a:sym typeface="Arial"/>
            </a:endParaRPr>
          </a:p>
        </p:txBody>
      </p:sp>
      <p:sp>
        <p:nvSpPr>
          <p:cNvPr id="247" name="Google Shape;247;p33"/>
          <p:cNvSpPr/>
          <p:nvPr/>
        </p:nvSpPr>
        <p:spPr>
          <a:xfrm flipH="1">
            <a:off x="10837135" y="4745475"/>
            <a:ext cx="886200" cy="179100"/>
          </a:xfrm>
          <a:prstGeom prst="rightArrow">
            <a:avLst>
              <a:gd fmla="val 50000" name="adj1"/>
              <a:gd fmla="val 50000" name="adj2"/>
            </a:avLst>
          </a:prstGeom>
          <a:solidFill>
            <a:schemeClr val="accent1"/>
          </a:solid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48" name="Google Shape;248;p33"/>
          <p:cNvSpPr txBox="1"/>
          <p:nvPr/>
        </p:nvSpPr>
        <p:spPr>
          <a:xfrm>
            <a:off x="10837125" y="1204025"/>
            <a:ext cx="1323900" cy="707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day</a:t>
            </a:r>
            <a:r>
              <a:rPr lang="en-US"/>
              <a:t> formulations</a:t>
            </a:r>
            <a:endParaRPr b="0" i="0" sz="1400" u="none" cap="none" strike="noStrike">
              <a:solidFill>
                <a:srgbClr val="000000"/>
              </a:solidFill>
              <a:latin typeface="Arial"/>
              <a:ea typeface="Arial"/>
              <a:cs typeface="Arial"/>
              <a:sym typeface="Arial"/>
            </a:endParaRPr>
          </a:p>
        </p:txBody>
      </p:sp>
      <p:sp>
        <p:nvSpPr>
          <p:cNvPr id="249" name="Google Shape;249;p33"/>
          <p:cNvSpPr/>
          <p:nvPr/>
        </p:nvSpPr>
        <p:spPr>
          <a:xfrm flipH="1">
            <a:off x="11000335" y="1807250"/>
            <a:ext cx="886200" cy="179100"/>
          </a:xfrm>
          <a:prstGeom prst="rightArrow">
            <a:avLst>
              <a:gd fmla="val 50000" name="adj1"/>
              <a:gd fmla="val 50000" name="adj2"/>
            </a:avLst>
          </a:prstGeom>
          <a:solidFill>
            <a:schemeClr val="accent1"/>
          </a:solid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253" name="Shape 253"/>
        <p:cNvGrpSpPr/>
        <p:nvPr/>
      </p:nvGrpSpPr>
      <p:grpSpPr>
        <a:xfrm>
          <a:off x="0" y="0"/>
          <a:ext cx="0" cy="0"/>
          <a:chOff x="0" y="0"/>
          <a:chExt cx="0" cy="0"/>
        </a:xfrm>
      </p:grpSpPr>
      <p:sp>
        <p:nvSpPr>
          <p:cNvPr id="254" name="Google Shape;254;p34"/>
          <p:cNvSpPr txBox="1"/>
          <p:nvPr>
            <p:ph idx="12" type="sldNum"/>
          </p:nvPr>
        </p:nvSpPr>
        <p:spPr>
          <a:xfrm>
            <a:off x="5742465" y="6436053"/>
            <a:ext cx="737400" cy="2676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55" name="Google Shape;255;p3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Calibri"/>
              <a:buNone/>
            </a:pPr>
            <a:r>
              <a:t/>
            </a:r>
            <a:endParaRPr/>
          </a:p>
        </p:txBody>
      </p:sp>
      <p:sp>
        <p:nvSpPr>
          <p:cNvPr id="256" name="Google Shape;256;p34"/>
          <p:cNvSpPr/>
          <p:nvPr/>
        </p:nvSpPr>
        <p:spPr>
          <a:xfrm>
            <a:off x="341453" y="254643"/>
            <a:ext cx="11557200" cy="6366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57" name="Google Shape;257;p34"/>
          <p:cNvSpPr txBox="1"/>
          <p:nvPr/>
        </p:nvSpPr>
        <p:spPr>
          <a:xfrm>
            <a:off x="2371825" y="1732946"/>
            <a:ext cx="7202100" cy="3392100"/>
          </a:xfrm>
          <a:prstGeom prst="rect">
            <a:avLst/>
          </a:prstGeom>
          <a:noFill/>
          <a:ln>
            <a:noFill/>
          </a:ln>
        </p:spPr>
        <p:txBody>
          <a:bodyPr anchorCtr="0" anchor="t"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5400"/>
              <a:buFont typeface="Calibri"/>
              <a:buNone/>
            </a:pPr>
            <a:r>
              <a:rPr b="0" i="0" lang="en-US" sz="5400" u="none" cap="none" strike="noStrike">
                <a:solidFill>
                  <a:srgbClr val="FFFFFF"/>
                </a:solidFill>
                <a:latin typeface="Calibri"/>
                <a:ea typeface="Calibri"/>
                <a:cs typeface="Calibri"/>
                <a:sym typeface="Calibri"/>
              </a:rPr>
              <a:t>Reference - designs of brands we loved (not the logos- the full brand and its feeling)</a:t>
            </a:r>
            <a:endParaRPr b="0" i="0" sz="5400" u="none" cap="none" strike="noStrike">
              <a:solidFill>
                <a:srgbClr val="FFFFF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Google Shape;263;p35"/>
          <p:cNvSpPr txBox="1"/>
          <p:nvPr/>
        </p:nvSpPr>
        <p:spPr>
          <a:xfrm>
            <a:off x="4646550" y="157925"/>
            <a:ext cx="2898900" cy="383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3"/>
              </a:rPr>
              <a:t>https://endel.io/</a:t>
            </a: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64" name="Google Shape;264;p35"/>
          <p:cNvPicPr preferRelativeResize="0"/>
          <p:nvPr/>
        </p:nvPicPr>
        <p:blipFill rotWithShape="1">
          <a:blip r:embed="rId4">
            <a:alphaModFix/>
          </a:blip>
          <a:srcRect b="0" l="0" r="0" t="0"/>
          <a:stretch/>
        </p:blipFill>
        <p:spPr>
          <a:xfrm>
            <a:off x="152400" y="693725"/>
            <a:ext cx="11887202" cy="55451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9" name="Shape 269"/>
        <p:cNvGrpSpPr/>
        <p:nvPr/>
      </p:nvGrpSpPr>
      <p:grpSpPr>
        <a:xfrm>
          <a:off x="0" y="0"/>
          <a:ext cx="0" cy="0"/>
          <a:chOff x="0" y="0"/>
          <a:chExt cx="0" cy="0"/>
        </a:xfrm>
      </p:grpSpPr>
      <p:sp>
        <p:nvSpPr>
          <p:cNvPr id="270" name="Google Shape;270;p36"/>
          <p:cNvSpPr txBox="1"/>
          <p:nvPr/>
        </p:nvSpPr>
        <p:spPr>
          <a:xfrm>
            <a:off x="169200" y="157925"/>
            <a:ext cx="11853600" cy="383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3"/>
              </a:rPr>
              <a:t>https://apps.apple.com/us/app/taomix-2-sleep-sounds-focus/id1032493819#?platform=iphone</a:t>
            </a: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71" name="Google Shape;271;p36"/>
          <p:cNvPicPr preferRelativeResize="0"/>
          <p:nvPr/>
        </p:nvPicPr>
        <p:blipFill rotWithShape="1">
          <a:blip r:embed="rId4">
            <a:alphaModFix/>
          </a:blip>
          <a:srcRect b="0" l="0" r="0" t="0"/>
          <a:stretch/>
        </p:blipFill>
        <p:spPr>
          <a:xfrm>
            <a:off x="2724350" y="541325"/>
            <a:ext cx="6743289" cy="60118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37"/>
          <p:cNvSpPr txBox="1"/>
          <p:nvPr/>
        </p:nvSpPr>
        <p:spPr>
          <a:xfrm>
            <a:off x="169200" y="157925"/>
            <a:ext cx="11853600" cy="383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3"/>
              </a:rPr>
              <a:t>https://dirtylemon.com/</a:t>
            </a: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78" name="Google Shape;278;p37"/>
          <p:cNvPicPr preferRelativeResize="0"/>
          <p:nvPr/>
        </p:nvPicPr>
        <p:blipFill rotWithShape="1">
          <a:blip r:embed="rId4">
            <a:alphaModFix/>
          </a:blip>
          <a:srcRect b="0" l="0" r="0" t="0"/>
          <a:stretch/>
        </p:blipFill>
        <p:spPr>
          <a:xfrm>
            <a:off x="152400" y="693725"/>
            <a:ext cx="11887200" cy="578450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38"/>
          <p:cNvSpPr txBox="1"/>
          <p:nvPr/>
        </p:nvSpPr>
        <p:spPr>
          <a:xfrm>
            <a:off x="169200" y="157925"/>
            <a:ext cx="11853600" cy="383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3"/>
              </a:rPr>
              <a:t>https://dosist.com/</a:t>
            </a:r>
            <a:endParaRPr b="0" i="0" sz="1400" u="none" cap="none" strike="noStrike">
              <a:solidFill>
                <a:srgbClr val="000000"/>
              </a:solidFill>
              <a:latin typeface="Arial"/>
              <a:ea typeface="Arial"/>
              <a:cs typeface="Arial"/>
              <a:sym typeface="Arial"/>
            </a:endParaRPr>
          </a:p>
        </p:txBody>
      </p:sp>
      <p:pic>
        <p:nvPicPr>
          <p:cNvPr id="285" name="Google Shape;285;p38"/>
          <p:cNvPicPr preferRelativeResize="0"/>
          <p:nvPr/>
        </p:nvPicPr>
        <p:blipFill rotWithShape="1">
          <a:blip r:embed="rId4">
            <a:alphaModFix/>
          </a:blip>
          <a:srcRect b="0" l="0" r="0" t="0"/>
          <a:stretch/>
        </p:blipFill>
        <p:spPr>
          <a:xfrm>
            <a:off x="152400" y="693725"/>
            <a:ext cx="11887201" cy="564049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spTree>
      <p:nvGrpSpPr>
        <p:cNvPr id="289" name="Shape 289"/>
        <p:cNvGrpSpPr/>
        <p:nvPr/>
      </p:nvGrpSpPr>
      <p:grpSpPr>
        <a:xfrm>
          <a:off x="0" y="0"/>
          <a:ext cx="0" cy="0"/>
          <a:chOff x="0" y="0"/>
          <a:chExt cx="0" cy="0"/>
        </a:xfrm>
      </p:grpSpPr>
      <p:pic>
        <p:nvPicPr>
          <p:cNvPr id="290" name="Google Shape;290;p39"/>
          <p:cNvPicPr preferRelativeResize="0"/>
          <p:nvPr/>
        </p:nvPicPr>
        <p:blipFill rotWithShape="1">
          <a:blip r:embed="rId3">
            <a:alphaModFix/>
          </a:blip>
          <a:srcRect b="0" l="0" r="0" t="22555"/>
          <a:stretch/>
        </p:blipFill>
        <p:spPr>
          <a:xfrm>
            <a:off x="2373800" y="929668"/>
            <a:ext cx="7444425" cy="4998650"/>
          </a:xfrm>
          <a:prstGeom prst="rect">
            <a:avLst/>
          </a:prstGeom>
          <a:noFill/>
          <a:ln>
            <a:noFill/>
          </a:ln>
        </p:spPr>
      </p:pic>
      <p:sp>
        <p:nvSpPr>
          <p:cNvPr id="291" name="Google Shape;291;p3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