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67" r:id="rId5"/>
    <p:sldId id="263" r:id="rId6"/>
    <p:sldId id="265" r:id="rId7"/>
    <p:sldId id="26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500"/>
    <a:srgbClr val="FE7500"/>
    <a:srgbClr val="D45000"/>
    <a:srgbClr val="7E7E7E"/>
    <a:srgbClr val="404040"/>
    <a:srgbClr val="4040C4"/>
    <a:srgbClr val="18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CBCF6-38BD-0C48-A9E7-DE4EA0F77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A3918E-CB11-EC46-A8A4-51815A080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B30A15-5C5E-C049-97CE-8421F64A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0CA-AAC6-954A-BB9C-112619A56AE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00965-7349-8F4F-822C-7DDB746C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7CF589-E47B-A341-BA61-C5E08EB0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2A7-39C7-0C47-980B-B1C710FBB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32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9D60C-5E70-9746-B2B1-F22DA13D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D4804D-B355-6C4D-83A0-6527CF2E4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E5226-97F8-974E-BE4D-B06EE8B0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0CA-AAC6-954A-BB9C-112619A56AE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554A49-1092-124D-BAD7-2A490EFC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35A0AF-81DC-EC4E-95DD-4A04347B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2A7-39C7-0C47-980B-B1C710FBB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71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3C953-21DA-0341-B75B-FA2B37499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BBECE1-16AF-1746-8292-94FE7F02E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0C2690-DB33-9745-997D-C28DCB4E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0CA-AAC6-954A-BB9C-112619A56AE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800286-B2F0-0B4E-82DD-CB451A58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E0EA76-8EAB-A44F-8D52-7FF92089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2A7-39C7-0C47-980B-B1C710FBB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55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780F3-5AD9-764E-B932-7B42BE25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C8C3A0-4147-EA4D-ACF8-E42D6EFCF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A9937-DD65-CC45-9E95-269E0BC2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0CA-AAC6-954A-BB9C-112619A56AE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BDC636-5A7F-8E4F-A05A-38D573A6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9F474B-5090-D74F-B879-04A01F23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2A7-39C7-0C47-980B-B1C710FBB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49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33B64-176B-4848-A064-C7327060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5164D2-01B7-4349-BDA2-34D97E017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6991A2-D3E2-2A47-957F-76C1EE1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0CA-AAC6-954A-BB9C-112619A56AE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D310AD-086E-2D43-9C87-01B2F48F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C1C55-97E6-DA44-9DE5-417A384E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2A7-39C7-0C47-980B-B1C710FBB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0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8B6EA-B048-1F48-9C63-6066CEA7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8112DB-734C-6640-ACB3-9E529D023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565FD5-A317-CA47-91AF-17836F458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174885-1FF8-FF4E-9039-971D9456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0CA-AAC6-954A-BB9C-112619A56AE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8B42F7-517E-EC4E-8465-3B80C287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15BBE5-B0B9-2746-8904-3C21A92B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2A7-39C7-0C47-980B-B1C710FBB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7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978AD7-3C17-8C44-8A6A-3D4E4ECF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52D7E8-B874-B549-B06B-33FBCEA75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47D6C4-D675-6C45-8A44-1DD55F4A1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6C0E18-9BCA-CF44-9122-504E90C25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1C7B0A-2922-9D4D-9E31-A11C1142C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5FC6B6-E4A3-A24A-B8C1-FCC2F210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0CA-AAC6-954A-BB9C-112619A56AE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895C24-656D-CA47-A7E4-7EF72DCA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9BEC10-DE90-484D-9F3E-7D2595BB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2A7-39C7-0C47-980B-B1C710FBB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67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D873D-4F69-D64F-9F60-9986A1FA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B296CC-04E0-0B4E-ABEC-7DF0F095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0CA-AAC6-954A-BB9C-112619A56AE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3273CD-954D-3A4C-949B-0A5D9761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833E56-07A1-454B-8C14-7D47EC85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2A7-39C7-0C47-980B-B1C710FBB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25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9203FD-56EF-ED46-A3CD-4F8110FF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0CA-AAC6-954A-BB9C-112619A56AE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0CD49B-E59A-FF49-90B5-7E9F7C34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2075F5-9C12-7648-939D-8B3B2233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2A7-39C7-0C47-980B-B1C710FBB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0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3B1BA-0C24-E645-B260-A6B9F3A9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F0481-A036-D74A-AB00-FA1E400C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EF2A8D-33CC-AA49-8BB0-46CBB1339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411A3A-739E-0E41-9386-F14E2A97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0CA-AAC6-954A-BB9C-112619A56AE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499C09-5A89-9741-B289-D00CB58B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931A24-46BE-1D4F-B024-9F3E5B92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2A7-39C7-0C47-980B-B1C710FBB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17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9D6F3-B40A-BC48-B2E4-C7034B43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C021D4F-76BA-CE4C-9A2A-587F8D072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8DC20F-CC5C-7E4B-B3B5-049036736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9312B8-C84C-5742-815E-6D01893D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0CA-AAC6-954A-BB9C-112619A56AE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6BA0DC-F58C-8D4D-8DA3-A9C1F045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F2CB6B-11FA-7C44-9205-0807172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2A7-39C7-0C47-980B-B1C710FBB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64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3BEEF9-453B-E140-BF81-A0FAFF54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1C752E-9B64-454A-B6C5-A8B2D5058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1F3E18-B1BC-764A-A1B6-2D40F4C4A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C0CA-AAC6-954A-BB9C-112619A56AE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AEC39-B32B-6145-98B6-1ACA72C4C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575B9D-5F4A-7141-B749-70188BC7E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B32A7-39C7-0C47-980B-B1C710FBB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65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24B1B-5270-3A41-BC2E-1F05E9072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546" y="1939515"/>
            <a:ext cx="10560908" cy="2387600"/>
          </a:xfrm>
        </p:spPr>
        <p:txBody>
          <a:bodyPr/>
          <a:lstStyle/>
          <a:p>
            <a:r>
              <a:rPr lang="fr-FR" dirty="0" err="1"/>
              <a:t>Brief</a:t>
            </a:r>
            <a:r>
              <a:rPr lang="fr-FR" dirty="0"/>
              <a:t> Logo P2P </a:t>
            </a:r>
            <a:r>
              <a:rPr lang="fr-FR" dirty="0" err="1"/>
              <a:t>Benchmarking</a:t>
            </a:r>
            <a:r>
              <a:rPr lang="fr-FR" dirty="0"/>
              <a:t> </a:t>
            </a:r>
            <a:r>
              <a:rPr lang="fr-FR" dirty="0" err="1"/>
              <a:t>Lab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55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195C2C-5086-4E4D-9BCF-B80D5C19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2301B4-5C7A-F64F-A88C-DF759602B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3" y="320040"/>
            <a:ext cx="6550284" cy="6217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en-GB" sz="2000" dirty="0"/>
            </a:br>
            <a:r>
              <a:rPr lang="en-GB" sz="2400" dirty="0" err="1"/>
              <a:t>Losam</a:t>
            </a:r>
            <a:r>
              <a:rPr lang="en-GB" sz="2400" dirty="0"/>
              <a:t> Agency, marketing agency specializing in the creation and animation of communities. </a:t>
            </a:r>
          </a:p>
          <a:p>
            <a:pPr marL="0" indent="0">
              <a:buNone/>
            </a:pPr>
            <a:r>
              <a:rPr lang="en-GB" sz="2400" b="1" dirty="0" err="1"/>
              <a:t>Losam</a:t>
            </a:r>
            <a:r>
              <a:rPr lang="en-GB" sz="2400" b="1" dirty="0"/>
              <a:t> Agency created </a:t>
            </a:r>
            <a:r>
              <a:rPr lang="en-GB" sz="2400" b="1" dirty="0">
                <a:solidFill>
                  <a:srgbClr val="0070C0"/>
                </a:solidFill>
              </a:rPr>
              <a:t>P2P </a:t>
            </a:r>
            <a:r>
              <a:rPr lang="en-GB" sz="2400" b="1" dirty="0" err="1">
                <a:solidFill>
                  <a:srgbClr val="0070C0"/>
                </a:solidFill>
              </a:rPr>
              <a:t>Benchamrking</a:t>
            </a:r>
            <a:r>
              <a:rPr lang="en-GB" sz="2400" b="1" dirty="0">
                <a:solidFill>
                  <a:srgbClr val="0070C0"/>
                </a:solidFill>
              </a:rPr>
              <a:t> Lab </a:t>
            </a:r>
            <a:r>
              <a:rPr lang="en-GB" sz="2400" dirty="0"/>
              <a:t>for the company </a:t>
            </a:r>
            <a:r>
              <a:rPr lang="en-GB" sz="2400" dirty="0" err="1"/>
              <a:t>Tradshift</a:t>
            </a:r>
            <a:r>
              <a:rPr lang="en-GB" sz="2400" dirty="0"/>
              <a:t>, </a:t>
            </a:r>
            <a:r>
              <a:rPr lang="fr-FR" sz="2400" dirty="0"/>
              <a:t>a </a:t>
            </a:r>
            <a:r>
              <a:rPr lang="fr-FR" sz="2400" dirty="0" err="1"/>
              <a:t>think</a:t>
            </a:r>
            <a:r>
              <a:rPr lang="fr-FR" sz="2400" dirty="0"/>
              <a:t> tank </a:t>
            </a:r>
            <a:r>
              <a:rPr lang="fr-FR" sz="2400" dirty="0" err="1"/>
              <a:t>dedicated</a:t>
            </a:r>
            <a:r>
              <a:rPr lang="fr-FR" sz="2400" dirty="0"/>
              <a:t> to the Head of P2P (</a:t>
            </a:r>
            <a:r>
              <a:rPr lang="fr-FR" sz="2400" dirty="0" err="1"/>
              <a:t>Responsible</a:t>
            </a:r>
            <a:r>
              <a:rPr lang="fr-FR" sz="2400" dirty="0"/>
              <a:t> for </a:t>
            </a:r>
            <a:r>
              <a:rPr lang="fr-FR" sz="2400" dirty="0" err="1"/>
              <a:t>accounts</a:t>
            </a:r>
            <a:r>
              <a:rPr lang="fr-FR" sz="2400" dirty="0"/>
              <a:t> payable in </a:t>
            </a:r>
            <a:r>
              <a:rPr lang="fr-FR" sz="2400" dirty="0" err="1"/>
              <a:t>companies</a:t>
            </a:r>
            <a:r>
              <a:rPr lang="fr-FR" sz="2400" dirty="0"/>
              <a:t>).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b="1" dirty="0"/>
              <a:t>The P2P Benchmarking Lab, what is it : </a:t>
            </a:r>
          </a:p>
          <a:p>
            <a:pPr>
              <a:buFontTx/>
              <a:buChar char="-"/>
            </a:pPr>
            <a:r>
              <a:rPr lang="en-GB" sz="2400" dirty="0"/>
              <a:t>5 meetings a year (1 dinner + 5 breakfasts meeting)</a:t>
            </a:r>
          </a:p>
          <a:p>
            <a:pPr>
              <a:buFontTx/>
              <a:buChar char="-"/>
            </a:pPr>
            <a:r>
              <a:rPr lang="fr-FR" sz="2400" dirty="0"/>
              <a:t>1 </a:t>
            </a:r>
            <a:r>
              <a:rPr lang="fr-FR" sz="2400" dirty="0" err="1"/>
              <a:t>founding</a:t>
            </a:r>
            <a:r>
              <a:rPr lang="fr-FR" sz="2400" dirty="0"/>
              <a:t> </a:t>
            </a:r>
            <a:r>
              <a:rPr lang="fr-FR" sz="2400" dirty="0" err="1"/>
              <a:t>committee</a:t>
            </a:r>
            <a:r>
              <a:rPr lang="fr-FR" sz="2400" dirty="0"/>
              <a:t> </a:t>
            </a:r>
            <a:r>
              <a:rPr lang="fr-FR" sz="2400" dirty="0" err="1"/>
              <a:t>composed</a:t>
            </a:r>
            <a:r>
              <a:rPr lang="fr-FR" sz="2400" dirty="0"/>
              <a:t> of 8 leaders </a:t>
            </a:r>
            <a:r>
              <a:rPr lang="fr-FR" sz="2400" dirty="0" err="1"/>
              <a:t>which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define</a:t>
            </a:r>
            <a:r>
              <a:rPr lang="fr-FR" sz="2400" dirty="0"/>
              <a:t> the </a:t>
            </a:r>
            <a:r>
              <a:rPr lang="fr-FR" sz="2400" dirty="0" err="1"/>
              <a:t>themes</a:t>
            </a:r>
            <a:r>
              <a:rPr lang="fr-FR" sz="2400" dirty="0"/>
              <a:t> of the </a:t>
            </a:r>
            <a:r>
              <a:rPr lang="fr-FR" sz="2400" dirty="0" err="1"/>
              <a:t>different</a:t>
            </a:r>
            <a:r>
              <a:rPr lang="fr-FR" sz="2400" dirty="0"/>
              <a:t> meetings</a:t>
            </a:r>
          </a:p>
        </p:txBody>
      </p:sp>
    </p:spTree>
    <p:extLst>
      <p:ext uri="{BB962C8B-B14F-4D97-AF65-F5344CB8AC3E}">
        <p14:creationId xmlns:p14="http://schemas.microsoft.com/office/powerpoint/2010/main" val="284526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195C2C-5086-4E4D-9BCF-B80D5C19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 dirty="0" err="1"/>
              <a:t>Who</a:t>
            </a:r>
            <a:r>
              <a:rPr lang="fr-FR" dirty="0"/>
              <a:t> are</a:t>
            </a:r>
            <a:br>
              <a:rPr lang="fr-FR" dirty="0"/>
            </a:br>
            <a:r>
              <a:rPr lang="fr-FR" dirty="0" err="1"/>
              <a:t>Tradeshift</a:t>
            </a:r>
            <a:endParaRPr lang="fr-F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2301B4-5C7A-F64F-A88C-DF759602B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3" y="320040"/>
            <a:ext cx="6550284" cy="62179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br>
              <a:rPr lang="en-GB" sz="2000" dirty="0"/>
            </a:br>
            <a:r>
              <a:rPr lang="fr-FR" sz="4400" b="1" dirty="0" err="1">
                <a:latin typeface="+mj-lt"/>
                <a:ea typeface="+mj-ea"/>
                <a:cs typeface="+mj-cs"/>
              </a:rPr>
              <a:t>Tradeshift</a:t>
            </a:r>
            <a:r>
              <a:rPr lang="fr-FR" sz="4400" dirty="0"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400" dirty="0" err="1"/>
              <a:t>Tradeshift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the business commerce </a:t>
            </a:r>
            <a:r>
              <a:rPr lang="fr-FR" sz="2400" dirty="0" err="1"/>
              <a:t>company</a:t>
            </a:r>
            <a:r>
              <a:rPr lang="fr-FR" sz="2400" dirty="0"/>
              <a:t> . </a:t>
            </a:r>
            <a:r>
              <a:rPr lang="fr-FR" sz="2400" dirty="0" err="1"/>
              <a:t>They</a:t>
            </a:r>
            <a:r>
              <a:rPr lang="fr-FR" sz="2400" dirty="0"/>
              <a:t> </a:t>
            </a:r>
            <a:r>
              <a:rPr lang="fr-FR" sz="2400" dirty="0" err="1"/>
              <a:t>offer</a:t>
            </a:r>
            <a:r>
              <a:rPr lang="fr-FR" sz="2400" dirty="0"/>
              <a:t> solutions for businesses to </a:t>
            </a:r>
            <a:r>
              <a:rPr lang="fr-FR" sz="2400" dirty="0" err="1"/>
              <a:t>buy</a:t>
            </a:r>
            <a:r>
              <a:rPr lang="fr-FR" sz="2400" dirty="0"/>
              <a:t> and </a:t>
            </a:r>
            <a:r>
              <a:rPr lang="fr-FR" sz="2400" dirty="0" err="1"/>
              <a:t>sell</a:t>
            </a:r>
            <a:r>
              <a:rPr lang="fr-FR" sz="2400" dirty="0"/>
              <a:t> </a:t>
            </a:r>
            <a:r>
              <a:rPr lang="fr-FR" sz="2400" dirty="0" err="1"/>
              <a:t>goods</a:t>
            </a:r>
            <a:r>
              <a:rPr lang="fr-FR" sz="2400" dirty="0"/>
              <a:t> and services, and a flexible </a:t>
            </a:r>
            <a:r>
              <a:rPr lang="fr-FR" sz="2400" dirty="0" err="1"/>
              <a:t>platform</a:t>
            </a:r>
            <a:r>
              <a:rPr lang="fr-FR" sz="2400" dirty="0"/>
              <a:t> for </a:t>
            </a:r>
            <a:r>
              <a:rPr lang="fr-FR" sz="2400" dirty="0" err="1"/>
              <a:t>customers</a:t>
            </a:r>
            <a:r>
              <a:rPr lang="fr-FR" sz="2400" dirty="0"/>
              <a:t> to </a:t>
            </a:r>
            <a:r>
              <a:rPr lang="fr-FR" sz="2400" dirty="0" err="1"/>
              <a:t>tailor</a:t>
            </a:r>
            <a:r>
              <a:rPr lang="fr-FR" sz="2400" dirty="0"/>
              <a:t> solutions to </a:t>
            </a:r>
            <a:r>
              <a:rPr lang="fr-FR" sz="2400" dirty="0" err="1"/>
              <a:t>meet</a:t>
            </a:r>
            <a:r>
              <a:rPr lang="fr-FR" sz="2400" dirty="0"/>
              <a:t> </a:t>
            </a:r>
            <a:r>
              <a:rPr lang="fr-FR" sz="2400" dirty="0" err="1"/>
              <a:t>their</a:t>
            </a:r>
            <a:r>
              <a:rPr lang="fr-FR" sz="2400" dirty="0"/>
              <a:t> </a:t>
            </a:r>
            <a:r>
              <a:rPr lang="fr-FR" sz="2400" dirty="0" err="1"/>
              <a:t>needs</a:t>
            </a:r>
            <a:r>
              <a:rPr lang="fr-FR" sz="2400" dirty="0"/>
              <a:t> . </a:t>
            </a:r>
            <a:endParaRPr lang="fr-FR" sz="2000" dirty="0"/>
          </a:p>
          <a:p>
            <a:pPr marL="0" indent="0">
              <a:buNone/>
            </a:pPr>
            <a:r>
              <a:rPr lang="fr-FR" sz="2400" dirty="0" err="1"/>
              <a:t>They</a:t>
            </a:r>
            <a:r>
              <a:rPr lang="fr-FR" sz="2400" dirty="0"/>
              <a:t> </a:t>
            </a:r>
            <a:r>
              <a:rPr lang="fr-FR" sz="2400" dirty="0" err="1"/>
              <a:t>provide</a:t>
            </a:r>
            <a:r>
              <a:rPr lang="fr-FR" sz="2400" dirty="0"/>
              <a:t> commerce for all.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err="1"/>
              <a:t>Their</a:t>
            </a:r>
            <a:r>
              <a:rPr lang="fr-FR" sz="2400" dirty="0"/>
              <a:t> mission</a:t>
            </a:r>
          </a:p>
          <a:p>
            <a:pPr marL="0" indent="0">
              <a:buNone/>
            </a:pPr>
            <a:r>
              <a:rPr lang="fr-FR" sz="2400" dirty="0" err="1"/>
              <a:t>We</a:t>
            </a:r>
            <a:r>
              <a:rPr lang="fr-FR" sz="2400" dirty="0"/>
              <a:t> are </a:t>
            </a:r>
            <a:r>
              <a:rPr lang="fr-FR" sz="2400" dirty="0" err="1"/>
              <a:t>fighting</a:t>
            </a:r>
            <a:r>
              <a:rPr lang="fr-FR" sz="2400" dirty="0"/>
              <a:t> for an open, </a:t>
            </a:r>
            <a:r>
              <a:rPr lang="fr-FR" sz="2400" dirty="0" err="1"/>
              <a:t>connected</a:t>
            </a:r>
            <a:r>
              <a:rPr lang="fr-FR" sz="2400" dirty="0"/>
              <a:t>, </a:t>
            </a:r>
            <a:r>
              <a:rPr lang="fr-FR" sz="2400" dirty="0" err="1"/>
              <a:t>democratic</a:t>
            </a:r>
            <a:r>
              <a:rPr lang="fr-FR" sz="2400" dirty="0"/>
              <a:t> </a:t>
            </a:r>
            <a:r>
              <a:rPr lang="fr-FR" sz="2400" dirty="0" err="1"/>
              <a:t>way</a:t>
            </a:r>
            <a:r>
              <a:rPr lang="fr-FR" sz="2400" dirty="0"/>
              <a:t> of </a:t>
            </a:r>
            <a:r>
              <a:rPr lang="fr-FR" sz="2400" dirty="0" err="1"/>
              <a:t>doing</a:t>
            </a:r>
            <a:r>
              <a:rPr lang="fr-FR" sz="2400" dirty="0"/>
              <a:t> business; for innovation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includes</a:t>
            </a:r>
            <a:r>
              <a:rPr lang="fr-FR" sz="2400" dirty="0"/>
              <a:t> and </a:t>
            </a:r>
            <a:r>
              <a:rPr lang="fr-FR" sz="2400" dirty="0" err="1"/>
              <a:t>empowers</a:t>
            </a:r>
            <a:r>
              <a:rPr lang="fr-FR" sz="2400" dirty="0"/>
              <a:t> </a:t>
            </a:r>
            <a:r>
              <a:rPr lang="fr-FR" sz="2400" dirty="0" err="1"/>
              <a:t>everyone</a:t>
            </a:r>
            <a:r>
              <a:rPr lang="fr-FR" sz="2400" dirty="0"/>
              <a:t> in the </a:t>
            </a:r>
            <a:r>
              <a:rPr lang="fr-FR" sz="2400" dirty="0" err="1"/>
              <a:t>trade</a:t>
            </a:r>
            <a:r>
              <a:rPr lang="fr-FR" sz="2400" dirty="0"/>
              <a:t> </a:t>
            </a:r>
            <a:r>
              <a:rPr lang="fr-FR" sz="2400" dirty="0" err="1"/>
              <a:t>process</a:t>
            </a:r>
            <a:r>
              <a:rPr lang="fr-FR" sz="2400" dirty="0"/>
              <a:t>.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1703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195C2C-5086-4E4D-9BCF-B80D5C19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376311"/>
            <a:ext cx="11548865" cy="104452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/>
              <a:t>Tradshift</a:t>
            </a:r>
            <a:r>
              <a:rPr lang="fr-FR" dirty="0"/>
              <a:t> - Brand Guidelines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00B3671-CC5A-2F4F-BAA8-177BE1226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62" y="1156428"/>
            <a:ext cx="9351867" cy="56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2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195C2C-5086-4E4D-9BCF-B80D5C19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 sz="3200" dirty="0"/>
              <a:t>P2P </a:t>
            </a:r>
            <a:r>
              <a:rPr lang="fr-FR" sz="3200" dirty="0" err="1"/>
              <a:t>Benchmarking</a:t>
            </a:r>
            <a:r>
              <a:rPr lang="fr-FR" sz="3200" dirty="0"/>
              <a:t> </a:t>
            </a:r>
            <a:r>
              <a:rPr lang="fr-FR" sz="3200" dirty="0" err="1"/>
              <a:t>Lab</a:t>
            </a:r>
            <a:endParaRPr lang="fr-FR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2301B4-5C7A-F64F-A88C-DF759602B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3" y="320040"/>
            <a:ext cx="6550284" cy="6217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b="1" dirty="0">
                <a:latin typeface="+mj-lt"/>
              </a:rPr>
              <a:t>Target: </a:t>
            </a: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Head of P2P</a:t>
            </a: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In charge of </a:t>
            </a:r>
            <a:r>
              <a:rPr lang="fr-FR" sz="2000" dirty="0" err="1">
                <a:latin typeface="+mj-lt"/>
              </a:rPr>
              <a:t>accounts</a:t>
            </a:r>
            <a:r>
              <a:rPr lang="fr-FR" sz="2000" dirty="0">
                <a:latin typeface="+mj-lt"/>
              </a:rPr>
              <a:t> payable in </a:t>
            </a:r>
            <a:r>
              <a:rPr lang="fr-FR" sz="2000" dirty="0" err="1">
                <a:latin typeface="+mj-lt"/>
              </a:rPr>
              <a:t>companies</a:t>
            </a:r>
            <a:endParaRPr lang="fr-FR" sz="2000" dirty="0">
              <a:latin typeface="+mj-lt"/>
            </a:endParaRPr>
          </a:p>
          <a:p>
            <a:pPr marL="0" indent="0">
              <a:buNone/>
            </a:pPr>
            <a:endParaRPr lang="fr-FR" sz="2000" b="1" dirty="0">
              <a:latin typeface="+mj-lt"/>
            </a:endParaRPr>
          </a:p>
          <a:p>
            <a:pPr marL="0" indent="0">
              <a:buNone/>
            </a:pPr>
            <a:r>
              <a:rPr lang="fr-FR" sz="2000" b="1" dirty="0" err="1">
                <a:latin typeface="+mj-lt"/>
              </a:rPr>
              <a:t>Positioning</a:t>
            </a:r>
            <a:r>
              <a:rPr lang="fr-FR" sz="2000" b="1" dirty="0">
                <a:latin typeface="+mj-lt"/>
              </a:rPr>
              <a:t> : </a:t>
            </a:r>
          </a:p>
          <a:p>
            <a:pPr>
              <a:buFontTx/>
              <a:buChar char="-"/>
            </a:pPr>
            <a:r>
              <a:rPr lang="fr-FR" sz="2000" dirty="0">
                <a:latin typeface="+mj-lt"/>
              </a:rPr>
              <a:t>High-end, </a:t>
            </a:r>
            <a:r>
              <a:rPr lang="fr-FR" sz="2000" dirty="0" err="1">
                <a:latin typeface="+mj-lt"/>
              </a:rPr>
              <a:t>we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address</a:t>
            </a:r>
            <a:r>
              <a:rPr lang="fr-FR" sz="2000" dirty="0">
                <a:latin typeface="+mj-lt"/>
              </a:rPr>
              <a:t> a </a:t>
            </a:r>
            <a:r>
              <a:rPr lang="fr-FR" sz="2000" dirty="0" err="1">
                <a:latin typeface="+mj-lt"/>
              </a:rPr>
              <a:t>target</a:t>
            </a:r>
            <a:r>
              <a:rPr lang="fr-FR" sz="2000" dirty="0">
                <a:latin typeface="+mj-lt"/>
              </a:rPr>
              <a:t> of </a:t>
            </a:r>
            <a:r>
              <a:rPr lang="fr-FR" sz="2000" dirty="0" err="1">
                <a:latin typeface="+mj-lt"/>
              </a:rPr>
              <a:t>corporate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decision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makers</a:t>
            </a:r>
            <a:endParaRPr lang="fr-FR" sz="2000" dirty="0">
              <a:latin typeface="+mj-lt"/>
            </a:endParaRPr>
          </a:p>
          <a:p>
            <a:pPr>
              <a:buFontTx/>
              <a:buChar char="-"/>
            </a:pPr>
            <a:r>
              <a:rPr lang="fr-FR" sz="2000" dirty="0">
                <a:latin typeface="+mj-lt"/>
              </a:rPr>
              <a:t>Finance – the </a:t>
            </a:r>
            <a:r>
              <a:rPr lang="fr-FR" sz="2000" dirty="0" err="1">
                <a:latin typeface="+mj-lt"/>
              </a:rPr>
              <a:t>theme</a:t>
            </a:r>
            <a:r>
              <a:rPr lang="fr-FR" sz="2000" dirty="0">
                <a:latin typeface="+mj-lt"/>
              </a:rPr>
              <a:t> of the </a:t>
            </a:r>
            <a:r>
              <a:rPr lang="fr-FR" sz="2000" dirty="0" err="1">
                <a:latin typeface="+mj-lt"/>
              </a:rPr>
              <a:t>think</a:t>
            </a:r>
            <a:r>
              <a:rPr lang="fr-FR" sz="2000" dirty="0">
                <a:latin typeface="+mj-lt"/>
              </a:rPr>
              <a:t> tank</a:t>
            </a:r>
          </a:p>
          <a:p>
            <a:pPr>
              <a:buFontTx/>
              <a:buChar char="-"/>
            </a:pPr>
            <a:r>
              <a:rPr lang="fr-FR" sz="2000" dirty="0">
                <a:latin typeface="+mj-lt"/>
              </a:rPr>
              <a:t>Professional, </a:t>
            </a:r>
            <a:r>
              <a:rPr lang="fr-FR" sz="2000" dirty="0" err="1">
                <a:latin typeface="+mj-lt"/>
              </a:rPr>
              <a:t>we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address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companies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exclusively</a:t>
            </a:r>
            <a:endParaRPr lang="fr-FR" sz="2000" dirty="0">
              <a:latin typeface="+mj-lt"/>
            </a:endParaRPr>
          </a:p>
          <a:p>
            <a:pPr marL="0" indent="0">
              <a:buNone/>
            </a:pP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726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3D5DF4E-DE1D-594E-ABDF-6DBF8C5E43AF}"/>
              </a:ext>
            </a:extLst>
          </p:cNvPr>
          <p:cNvSpPr/>
          <p:nvPr/>
        </p:nvSpPr>
        <p:spPr>
          <a:xfrm>
            <a:off x="249382" y="365125"/>
            <a:ext cx="11649693" cy="6190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BE575A-A441-7C46-9457-2E28C066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Brief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C7AFAE-8A15-A644-A6CF-93D992CDD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947" y="1284186"/>
            <a:ext cx="6550284" cy="19481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fr-FR" sz="2000" dirty="0">
                <a:latin typeface="+mj-lt"/>
              </a:rPr>
            </a:br>
            <a:r>
              <a:rPr lang="fr-FR" sz="2000" dirty="0" err="1">
                <a:latin typeface="+mj-lt"/>
              </a:rPr>
              <a:t>What</a:t>
            </a:r>
            <a:r>
              <a:rPr lang="fr-FR" sz="2000" dirty="0">
                <a:latin typeface="+mj-lt"/>
              </a:rPr>
              <a:t>: </a:t>
            </a:r>
            <a:r>
              <a:rPr lang="fr-FR" sz="2000" dirty="0" err="1">
                <a:latin typeface="+mj-lt"/>
              </a:rPr>
              <a:t>Creating</a:t>
            </a:r>
            <a:r>
              <a:rPr lang="fr-FR" sz="2000" dirty="0">
                <a:latin typeface="+mj-lt"/>
              </a:rPr>
              <a:t> a logo</a:t>
            </a:r>
          </a:p>
          <a:p>
            <a:pPr marL="0" indent="0">
              <a:buNone/>
            </a:pPr>
            <a:r>
              <a:rPr lang="fr-FR" sz="2000" dirty="0" err="1">
                <a:latin typeface="+mj-lt"/>
              </a:rPr>
              <a:t>Sector</a:t>
            </a:r>
            <a:r>
              <a:rPr lang="fr-FR" sz="2000" dirty="0">
                <a:latin typeface="+mj-lt"/>
              </a:rPr>
              <a:t>: Marketing</a:t>
            </a: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Logo </a:t>
            </a:r>
            <a:r>
              <a:rPr lang="fr-FR" sz="2000" dirty="0" err="1">
                <a:latin typeface="+mj-lt"/>
              </a:rPr>
              <a:t>text</a:t>
            </a:r>
            <a:r>
              <a:rPr lang="fr-FR" sz="2000" dirty="0">
                <a:latin typeface="+mj-lt"/>
              </a:rPr>
              <a:t>: P2P </a:t>
            </a:r>
            <a:r>
              <a:rPr lang="fr-FR" sz="2000" dirty="0" err="1">
                <a:latin typeface="+mj-lt"/>
              </a:rPr>
              <a:t>Benchamarking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Lab</a:t>
            </a:r>
            <a:endParaRPr lang="fr-FR" sz="1400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B35B80-CA83-CA49-8875-271D00591E6B}"/>
              </a:ext>
            </a:extLst>
          </p:cNvPr>
          <p:cNvSpPr txBox="1"/>
          <p:nvPr/>
        </p:nvSpPr>
        <p:spPr>
          <a:xfrm>
            <a:off x="838200" y="3695886"/>
            <a:ext cx="2928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+mj-lt"/>
              </a:rPr>
              <a:t>Elégant</a:t>
            </a:r>
          </a:p>
          <a:p>
            <a:pPr algn="r"/>
            <a:r>
              <a:rPr lang="fr-FR" dirty="0">
                <a:latin typeface="+mj-lt"/>
              </a:rPr>
              <a:t>Amusant</a:t>
            </a:r>
          </a:p>
          <a:p>
            <a:pPr algn="r"/>
            <a:r>
              <a:rPr lang="fr-FR" dirty="0">
                <a:latin typeface="+mj-lt"/>
              </a:rPr>
              <a:t>Traditionnel</a:t>
            </a:r>
          </a:p>
          <a:p>
            <a:pPr algn="r"/>
            <a:r>
              <a:rPr lang="fr-FR" dirty="0">
                <a:latin typeface="+mj-lt"/>
              </a:rPr>
              <a:t>Personnel</a:t>
            </a:r>
          </a:p>
          <a:p>
            <a:pPr algn="r"/>
            <a:r>
              <a:rPr lang="fr-FR" dirty="0">
                <a:latin typeface="+mj-lt"/>
              </a:rPr>
              <a:t>Féminin</a:t>
            </a:r>
          </a:p>
          <a:p>
            <a:pPr algn="r"/>
            <a:r>
              <a:rPr lang="fr-FR" dirty="0">
                <a:latin typeface="+mj-lt"/>
              </a:rPr>
              <a:t>Coloré</a:t>
            </a:r>
          </a:p>
          <a:p>
            <a:pPr algn="r"/>
            <a:r>
              <a:rPr lang="fr-FR" dirty="0">
                <a:latin typeface="+mj-lt"/>
              </a:rPr>
              <a:t>Bas de gamme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A15F855-66E0-804C-8877-C00AE680F258}"/>
              </a:ext>
            </a:extLst>
          </p:cNvPr>
          <p:cNvGrpSpPr/>
          <p:nvPr/>
        </p:nvGrpSpPr>
        <p:grpSpPr>
          <a:xfrm>
            <a:off x="3817285" y="3638835"/>
            <a:ext cx="7110415" cy="2058492"/>
            <a:chOff x="2171697" y="3044645"/>
            <a:chExt cx="7110415" cy="2058492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DBE3DB2-683A-8C4F-9FEF-47A0ED7DC2E2}"/>
                </a:ext>
              </a:extLst>
            </p:cNvPr>
            <p:cNvSpPr txBox="1"/>
            <p:nvPr/>
          </p:nvSpPr>
          <p:spPr>
            <a:xfrm>
              <a:off x="6353175" y="3071812"/>
              <a:ext cx="292893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+mj-lt"/>
                </a:rPr>
                <a:t>Audacieux</a:t>
              </a:r>
            </a:p>
            <a:p>
              <a:r>
                <a:rPr lang="fr-FR" dirty="0">
                  <a:latin typeface="+mj-lt"/>
                </a:rPr>
                <a:t>Sérieux</a:t>
              </a:r>
            </a:p>
            <a:p>
              <a:r>
                <a:rPr lang="fr-FR" dirty="0">
                  <a:latin typeface="+mj-lt"/>
                </a:rPr>
                <a:t>Moderne</a:t>
              </a:r>
            </a:p>
            <a:p>
              <a:r>
                <a:rPr lang="fr-FR" dirty="0">
                  <a:latin typeface="+mj-lt"/>
                </a:rPr>
                <a:t>Professionnel</a:t>
              </a:r>
            </a:p>
            <a:p>
              <a:r>
                <a:rPr lang="fr-FR" dirty="0">
                  <a:latin typeface="+mj-lt"/>
                </a:rPr>
                <a:t>Masculin</a:t>
              </a:r>
            </a:p>
            <a:p>
              <a:r>
                <a:rPr lang="fr-FR" dirty="0">
                  <a:latin typeface="+mj-lt"/>
                </a:rPr>
                <a:t>Noir et Blanc</a:t>
              </a:r>
            </a:p>
            <a:p>
              <a:r>
                <a:rPr lang="fr-FR" dirty="0">
                  <a:latin typeface="+mj-lt"/>
                </a:rPr>
                <a:t>Haut de Gamme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9057DF-FF90-AA4E-AAB4-B17207B69E12}"/>
                </a:ext>
              </a:extLst>
            </p:cNvPr>
            <p:cNvSpPr/>
            <p:nvPr/>
          </p:nvSpPr>
          <p:spPr>
            <a:xfrm>
              <a:off x="2171700" y="3214688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C29B98-5D6A-8042-BE0A-B4721FABF778}"/>
                </a:ext>
              </a:extLst>
            </p:cNvPr>
            <p:cNvSpPr/>
            <p:nvPr/>
          </p:nvSpPr>
          <p:spPr>
            <a:xfrm>
              <a:off x="2171699" y="3514725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D5F511-5B67-4848-A23C-97A38CE78BE8}"/>
                </a:ext>
              </a:extLst>
            </p:cNvPr>
            <p:cNvSpPr/>
            <p:nvPr/>
          </p:nvSpPr>
          <p:spPr>
            <a:xfrm>
              <a:off x="2171698" y="3771899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8CC02D-F316-C24B-BECB-8256AA76CA8E}"/>
                </a:ext>
              </a:extLst>
            </p:cNvPr>
            <p:cNvSpPr/>
            <p:nvPr/>
          </p:nvSpPr>
          <p:spPr>
            <a:xfrm>
              <a:off x="2171698" y="4043363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704C9C-9A88-3B4C-9863-FFCF38ECCE8C}"/>
                </a:ext>
              </a:extLst>
            </p:cNvPr>
            <p:cNvSpPr/>
            <p:nvPr/>
          </p:nvSpPr>
          <p:spPr>
            <a:xfrm>
              <a:off x="2171698" y="4330779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497A1F-7544-9840-9F29-96B3B7EDF48A}"/>
                </a:ext>
              </a:extLst>
            </p:cNvPr>
            <p:cNvSpPr/>
            <p:nvPr/>
          </p:nvSpPr>
          <p:spPr>
            <a:xfrm>
              <a:off x="2182767" y="4610773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6498B2-22D8-3043-BF73-AF99897D4EFC}"/>
                </a:ext>
              </a:extLst>
            </p:cNvPr>
            <p:cNvSpPr/>
            <p:nvPr/>
          </p:nvSpPr>
          <p:spPr>
            <a:xfrm>
              <a:off x="2171697" y="4886583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F82E5A6-7A54-6945-B4EA-C517E73B9EBD}"/>
                </a:ext>
              </a:extLst>
            </p:cNvPr>
            <p:cNvSpPr/>
            <p:nvPr/>
          </p:nvSpPr>
          <p:spPr>
            <a:xfrm rot="10800000">
              <a:off x="4109893" y="3044645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CE33F699-3D45-7B43-B97F-905DB943FA9C}"/>
                </a:ext>
              </a:extLst>
            </p:cNvPr>
            <p:cNvSpPr/>
            <p:nvPr/>
          </p:nvSpPr>
          <p:spPr>
            <a:xfrm rot="10800000">
              <a:off x="5986878" y="3328120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49DF22EC-07F7-6C44-B19E-53C39E978EDE}"/>
                </a:ext>
              </a:extLst>
            </p:cNvPr>
            <p:cNvSpPr/>
            <p:nvPr/>
          </p:nvSpPr>
          <p:spPr>
            <a:xfrm rot="10800000">
              <a:off x="4109765" y="3612207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BE2E719C-E08D-514C-951F-AA301D5FCBA0}"/>
                </a:ext>
              </a:extLst>
            </p:cNvPr>
            <p:cNvSpPr/>
            <p:nvPr/>
          </p:nvSpPr>
          <p:spPr>
            <a:xfrm rot="10800000">
              <a:off x="5999436" y="3879903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8340A946-0B67-DA40-9B25-778A6B9D4792}"/>
                </a:ext>
              </a:extLst>
            </p:cNvPr>
            <p:cNvSpPr/>
            <p:nvPr/>
          </p:nvSpPr>
          <p:spPr>
            <a:xfrm rot="10800000">
              <a:off x="5048886" y="4172233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C3344272-0AB0-0140-AEBC-289AA12E3C4B}"/>
                </a:ext>
              </a:extLst>
            </p:cNvPr>
            <p:cNvSpPr/>
            <p:nvPr/>
          </p:nvSpPr>
          <p:spPr>
            <a:xfrm rot="10800000">
              <a:off x="4109765" y="4446746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82083997-C82E-AD45-BC1B-F4DE9899F994}"/>
                </a:ext>
              </a:extLst>
            </p:cNvPr>
            <p:cNvSpPr/>
            <p:nvPr/>
          </p:nvSpPr>
          <p:spPr>
            <a:xfrm rot="10800000">
              <a:off x="4120964" y="4750126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36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401755-2F24-544A-A749-15E1340F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Inspiration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6BADFD-FAB4-C24D-B5FC-053D2CDB19CD}"/>
              </a:ext>
            </a:extLst>
          </p:cNvPr>
          <p:cNvSpPr txBox="1"/>
          <p:nvPr/>
        </p:nvSpPr>
        <p:spPr>
          <a:xfrm>
            <a:off x="938151" y="1690688"/>
            <a:ext cx="1054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Keep</a:t>
            </a:r>
            <a:r>
              <a:rPr lang="fr-FR" dirty="0"/>
              <a:t> the DNA of the client </a:t>
            </a:r>
            <a:r>
              <a:rPr lang="fr-FR" dirty="0" err="1"/>
              <a:t>Tradshift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4BC1CE-8A40-5741-8D49-FCFBA8D77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9915" y="1690688"/>
            <a:ext cx="6823579" cy="27379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F928B46-2C64-424C-9EA7-0D5CC01B0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795" y="342548"/>
            <a:ext cx="5693279" cy="3065612"/>
          </a:xfrm>
          <a:prstGeom prst="rect">
            <a:avLst/>
          </a:prstGeom>
        </p:spPr>
      </p:pic>
      <p:pic>
        <p:nvPicPr>
          <p:cNvPr id="9" name="Image 8" descr="Une image contenant capture d’écran, ordinateur&#10;&#10;Description générée automatiquement">
            <a:extLst>
              <a:ext uri="{FF2B5EF4-FFF2-40B4-BE49-F238E27FC236}">
                <a16:creationId xmlns:a16="http://schemas.microsoft.com/office/drawing/2014/main" id="{74F07DD5-D140-3B46-889B-878012B61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2" y="4075308"/>
            <a:ext cx="6046682" cy="2142325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E562C32-1FAF-1B4B-9AA1-1EB7A583B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279" y="3777491"/>
            <a:ext cx="5208932" cy="273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721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259</Words>
  <Application>Microsoft Macintosh PowerPoint</Application>
  <PresentationFormat>Grand écran</PresentationFormat>
  <Paragraphs>51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Brief Logo P2P Benchmarking Lab </vt:lpstr>
      <vt:lpstr>Who we are</vt:lpstr>
      <vt:lpstr>Who are Tradeshift</vt:lpstr>
      <vt:lpstr> Tradshift - Brand Guidelines</vt:lpstr>
      <vt:lpstr>P2P Benchmarking Lab</vt:lpstr>
      <vt:lpstr>Brief</vt:lpstr>
      <vt:lpstr>Inspiration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Logo Auto-Mobility</dc:title>
  <dc:creator>Charlotte de Folleville</dc:creator>
  <cp:lastModifiedBy>Losam Agency</cp:lastModifiedBy>
  <cp:revision>11</cp:revision>
  <dcterms:created xsi:type="dcterms:W3CDTF">2019-06-20T12:47:04Z</dcterms:created>
  <dcterms:modified xsi:type="dcterms:W3CDTF">2019-12-12T17:04:34Z</dcterms:modified>
</cp:coreProperties>
</file>