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solidFill>
          <a:srgbClr val="D6D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o do:…"/>
          <p:cNvSpPr txBox="1"/>
          <p:nvPr/>
        </p:nvSpPr>
        <p:spPr>
          <a:xfrm>
            <a:off x="2272588" y="1183589"/>
            <a:ext cx="3887425" cy="151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1400"/>
            </a:pPr>
            <a:r>
              <a:t>To do:</a:t>
            </a:r>
          </a:p>
          <a:p>
            <a:pPr>
              <a:defRPr b="0" sz="1400"/>
            </a:pPr>
            <a:r>
              <a:t>add department rollout</a:t>
            </a:r>
          </a:p>
          <a:p>
            <a:pPr>
              <a:defRPr b="0" sz="1400"/>
            </a:pPr>
            <a:r>
              <a:t>list separate objectives of  key leader vs department</a:t>
            </a:r>
          </a:p>
          <a:p>
            <a:pPr>
              <a:defRPr b="0" sz="1400"/>
            </a:pPr>
          </a:p>
          <a:p>
            <a:pPr>
              <a:defRPr b="0" sz="1400"/>
            </a:pPr>
            <a:r>
              <a:t>list the qualifications fo the transition eval</a:t>
            </a:r>
          </a:p>
        </p:txBody>
      </p:sp>
      <p:pic>
        <p:nvPicPr>
          <p:cNvPr id="120" name="dysfunctions.png" descr="dysfunctions.png"/>
          <p:cNvPicPr>
            <a:picLocks noChangeAspect="1"/>
          </p:cNvPicPr>
          <p:nvPr/>
        </p:nvPicPr>
        <p:blipFill>
          <a:blip r:embed="rId2">
            <a:extLst/>
          </a:blip>
          <a:srcRect l="34444" t="7573" r="23367" b="14337"/>
          <a:stretch>
            <a:fillRect/>
          </a:stretch>
        </p:blipFill>
        <p:spPr>
          <a:xfrm>
            <a:off x="1373385" y="5255113"/>
            <a:ext cx="793303" cy="1314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deal-team-player.png" descr="ideal-team-player.png"/>
          <p:cNvPicPr>
            <a:picLocks noChangeAspect="1"/>
          </p:cNvPicPr>
          <p:nvPr/>
        </p:nvPicPr>
        <p:blipFill>
          <a:blip r:embed="rId3">
            <a:extLst/>
          </a:blip>
          <a:srcRect l="36665" t="10135" r="24538" b="10135"/>
          <a:stretch>
            <a:fillRect/>
          </a:stretch>
        </p:blipFill>
        <p:spPr>
          <a:xfrm>
            <a:off x="1349226" y="6806423"/>
            <a:ext cx="658461" cy="1211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signs.png" descr="signs.png"/>
          <p:cNvPicPr>
            <a:picLocks noChangeAspect="1"/>
          </p:cNvPicPr>
          <p:nvPr/>
        </p:nvPicPr>
        <p:blipFill>
          <a:blip r:embed="rId4">
            <a:extLst/>
          </a:blip>
          <a:srcRect l="31713" t="14173" r="21274" b="14173"/>
          <a:stretch>
            <a:fillRect/>
          </a:stretch>
        </p:blipFill>
        <p:spPr>
          <a:xfrm>
            <a:off x="1254769" y="8122792"/>
            <a:ext cx="847186" cy="115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dbm.png" descr="dbm.png"/>
          <p:cNvPicPr>
            <a:picLocks noChangeAspect="1"/>
          </p:cNvPicPr>
          <p:nvPr/>
        </p:nvPicPr>
        <p:blipFill>
          <a:blip r:embed="rId5">
            <a:extLst/>
          </a:blip>
          <a:srcRect l="35917" t="15049" r="23275" b="15049"/>
          <a:stretch>
            <a:fillRect/>
          </a:stretch>
        </p:blipFill>
        <p:spPr>
          <a:xfrm>
            <a:off x="1423789" y="4118432"/>
            <a:ext cx="692592" cy="1061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field-guide.png" descr="field-guide.png"/>
          <p:cNvPicPr>
            <a:picLocks noChangeAspect="1"/>
          </p:cNvPicPr>
          <p:nvPr/>
        </p:nvPicPr>
        <p:blipFill>
          <a:blip r:embed="rId6">
            <a:extLst/>
          </a:blip>
          <a:srcRect l="29443" t="13231" r="19515" b="16268"/>
          <a:stretch>
            <a:fillRect/>
          </a:stretch>
        </p:blipFill>
        <p:spPr>
          <a:xfrm>
            <a:off x="2349797" y="6298176"/>
            <a:ext cx="2003428" cy="2476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"/>
          <p:cNvSpPr/>
          <p:nvPr/>
        </p:nvSpPr>
        <p:spPr>
          <a:xfrm>
            <a:off x="4852344" y="9011516"/>
            <a:ext cx="4015515" cy="1"/>
          </a:xfrm>
          <a:prstGeom prst="line">
            <a:avLst/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" name="Line"/>
          <p:cNvSpPr/>
          <p:nvPr/>
        </p:nvSpPr>
        <p:spPr>
          <a:xfrm>
            <a:off x="4852344" y="7919430"/>
            <a:ext cx="3855802" cy="1"/>
          </a:xfrm>
          <a:prstGeom prst="line">
            <a:avLst/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8" name="."/>
          <p:cNvSpPr txBox="1"/>
          <p:nvPr>
            <p:ph type="ctrTitle"/>
          </p:nvPr>
        </p:nvSpPr>
        <p:spPr>
          <a:xfrm>
            <a:off x="-1019399" y="-1009417"/>
            <a:ext cx="12681398" cy="3379739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r>
              <a:t>.</a:t>
            </a:r>
          </a:p>
        </p:txBody>
      </p:sp>
      <p:sp>
        <p:nvSpPr>
          <p:cNvPr id="129" name="."/>
          <p:cNvSpPr txBox="1"/>
          <p:nvPr>
            <p:ph type="subTitle" sz="half" idx="1"/>
          </p:nvPr>
        </p:nvSpPr>
        <p:spPr>
          <a:xfrm>
            <a:off x="66550" y="3131515"/>
            <a:ext cx="12871700" cy="3406118"/>
          </a:xfrm>
          <a:prstGeom prst="rect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prstDash val="sysDot"/>
          </a:ln>
        </p:spPr>
        <p:txBody>
          <a:bodyPr/>
          <a:lstStyle>
            <a:lvl1pPr>
              <a:defRPr sz="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.</a:t>
            </a:r>
          </a:p>
        </p:txBody>
      </p:sp>
      <p:sp>
        <p:nvSpPr>
          <p:cNvPr id="130" name="Line"/>
          <p:cNvSpPr/>
          <p:nvPr/>
        </p:nvSpPr>
        <p:spPr>
          <a:xfrm>
            <a:off x="1037083" y="1887128"/>
            <a:ext cx="4049525" cy="1"/>
          </a:xfrm>
          <a:prstGeom prst="line">
            <a:avLst/>
          </a:prstGeom>
          <a:ln w="889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Circle"/>
          <p:cNvSpPr/>
          <p:nvPr/>
        </p:nvSpPr>
        <p:spPr>
          <a:xfrm>
            <a:off x="342900" y="1583890"/>
            <a:ext cx="715268" cy="713980"/>
          </a:xfrm>
          <a:prstGeom prst="ellips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Triangle"/>
          <p:cNvSpPr/>
          <p:nvPr/>
        </p:nvSpPr>
        <p:spPr>
          <a:xfrm rot="17897391">
            <a:off x="4915551" y="1550017"/>
            <a:ext cx="664104" cy="586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ffectLst>
            <a:outerShdw sx="100000" sy="100000" kx="0" ky="0" algn="b" rotWithShape="0" blurRad="63500" dist="25400" dir="90753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Stage 1…"/>
          <p:cNvSpPr txBox="1"/>
          <p:nvPr/>
        </p:nvSpPr>
        <p:spPr>
          <a:xfrm>
            <a:off x="399645" y="391299"/>
            <a:ext cx="1770178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1600" u="sng">
                <a:solidFill>
                  <a:schemeClr val="accent5">
                    <a:lumOff val="-29866"/>
                  </a:schemeClr>
                </a:solidFill>
              </a:defRPr>
            </a:pPr>
            <a:r>
              <a:t>Stage 1  </a:t>
            </a:r>
          </a:p>
          <a:p>
            <a:pPr>
              <a:defRPr i="1" sz="1600">
                <a:solidFill>
                  <a:schemeClr val="accent5">
                    <a:lumOff val="-29866"/>
                  </a:schemeClr>
                </a:solidFill>
              </a:defRPr>
            </a:pPr>
            <a:r>
              <a:t>Executive launch</a:t>
            </a:r>
          </a:p>
        </p:txBody>
      </p:sp>
      <p:sp>
        <p:nvSpPr>
          <p:cNvPr id="134" name="2 day"/>
          <p:cNvSpPr txBox="1"/>
          <p:nvPr/>
        </p:nvSpPr>
        <p:spPr>
          <a:xfrm>
            <a:off x="497789" y="2286330"/>
            <a:ext cx="630022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2 day</a:t>
            </a:r>
          </a:p>
        </p:txBody>
      </p:sp>
      <p:sp>
        <p:nvSpPr>
          <p:cNvPr id="135" name="Oval"/>
          <p:cNvSpPr/>
          <p:nvPr/>
        </p:nvSpPr>
        <p:spPr>
          <a:xfrm>
            <a:off x="1523999" y="1737675"/>
            <a:ext cx="253158" cy="298907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Oval"/>
          <p:cNvSpPr/>
          <p:nvPr/>
        </p:nvSpPr>
        <p:spPr>
          <a:xfrm>
            <a:off x="2682155" y="1755717"/>
            <a:ext cx="253158" cy="298907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Oval"/>
          <p:cNvSpPr/>
          <p:nvPr/>
        </p:nvSpPr>
        <p:spPr>
          <a:xfrm>
            <a:off x="3625130" y="1566116"/>
            <a:ext cx="648296" cy="603360"/>
          </a:xfrm>
          <a:prstGeom prst="ellips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meeting audits"/>
          <p:cNvSpPr txBox="1"/>
          <p:nvPr/>
        </p:nvSpPr>
        <p:spPr>
          <a:xfrm>
            <a:off x="1054618" y="1403934"/>
            <a:ext cx="1191921" cy="2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meeting audits</a:t>
            </a:r>
          </a:p>
        </p:txBody>
      </p:sp>
      <p:sp>
        <p:nvSpPr>
          <p:cNvPr id="139" name="leader coaching"/>
          <p:cNvSpPr txBox="1"/>
          <p:nvPr/>
        </p:nvSpPr>
        <p:spPr>
          <a:xfrm>
            <a:off x="2268103" y="2082642"/>
            <a:ext cx="1279551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leader coaching</a:t>
            </a:r>
          </a:p>
        </p:txBody>
      </p:sp>
      <p:sp>
        <p:nvSpPr>
          <p:cNvPr id="140" name="Quarterly  offsites"/>
          <p:cNvSpPr txBox="1"/>
          <p:nvPr/>
        </p:nvSpPr>
        <p:spPr>
          <a:xfrm>
            <a:off x="3092547" y="1226696"/>
            <a:ext cx="1407720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Quarterly  offsites</a:t>
            </a:r>
          </a:p>
        </p:txBody>
      </p:sp>
      <p:sp>
        <p:nvSpPr>
          <p:cNvPr id="141" name="Circle"/>
          <p:cNvSpPr/>
          <p:nvPr/>
        </p:nvSpPr>
        <p:spPr>
          <a:xfrm>
            <a:off x="2451099" y="4845208"/>
            <a:ext cx="715269" cy="713980"/>
          </a:xfrm>
          <a:prstGeom prst="ellipse">
            <a:avLst/>
          </a:prstGeom>
          <a:ln w="508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" name="Line"/>
          <p:cNvSpPr/>
          <p:nvPr/>
        </p:nvSpPr>
        <p:spPr>
          <a:xfrm flipV="1">
            <a:off x="3047999" y="4268043"/>
            <a:ext cx="634158" cy="634158"/>
          </a:xfrm>
          <a:prstGeom prst="line">
            <a:avLst/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3" name="Line"/>
          <p:cNvSpPr/>
          <p:nvPr/>
        </p:nvSpPr>
        <p:spPr>
          <a:xfrm>
            <a:off x="3125424" y="5424621"/>
            <a:ext cx="479309" cy="479309"/>
          </a:xfrm>
          <a:prstGeom prst="line">
            <a:avLst/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4" name="Oval"/>
          <p:cNvSpPr/>
          <p:nvPr/>
        </p:nvSpPr>
        <p:spPr>
          <a:xfrm>
            <a:off x="3591644" y="3888439"/>
            <a:ext cx="409526" cy="479575"/>
          </a:xfrm>
          <a:prstGeom prst="ellipse">
            <a:avLst/>
          </a:prstGeom>
          <a:ln w="508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5" name="Circle"/>
          <p:cNvSpPr/>
          <p:nvPr/>
        </p:nvSpPr>
        <p:spPr>
          <a:xfrm>
            <a:off x="3591644" y="5774784"/>
            <a:ext cx="715269" cy="713979"/>
          </a:xfrm>
          <a:prstGeom prst="ellipse">
            <a:avLst/>
          </a:prstGeom>
          <a:ln w="508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Stage 2…"/>
          <p:cNvSpPr txBox="1"/>
          <p:nvPr/>
        </p:nvSpPr>
        <p:spPr>
          <a:xfrm>
            <a:off x="259445" y="3264758"/>
            <a:ext cx="1740104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1600" u="sng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Stage 2 </a:t>
            </a:r>
          </a:p>
          <a:p>
            <a:pPr algn="l">
              <a:defRPr i="1" sz="1600" u="sng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rPr u="none"/>
              <a:t>Next level rollout</a:t>
            </a:r>
          </a:p>
        </p:txBody>
      </p:sp>
      <p:sp>
        <p:nvSpPr>
          <p:cNvPr id="147" name="Key leader kickoff"/>
          <p:cNvSpPr txBox="1"/>
          <p:nvPr/>
        </p:nvSpPr>
        <p:spPr>
          <a:xfrm>
            <a:off x="167901" y="5052192"/>
            <a:ext cx="2233666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Key leader kickoff</a:t>
            </a:r>
          </a:p>
        </p:txBody>
      </p:sp>
      <p:sp>
        <p:nvSpPr>
          <p:cNvPr id="148" name="Key leader conferences"/>
          <p:cNvSpPr txBox="1"/>
          <p:nvPr/>
        </p:nvSpPr>
        <p:spPr>
          <a:xfrm>
            <a:off x="3624957" y="4463504"/>
            <a:ext cx="2389579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Key leader conferences</a:t>
            </a:r>
          </a:p>
        </p:txBody>
      </p:sp>
      <p:sp>
        <p:nvSpPr>
          <p:cNvPr id="149" name="Line"/>
          <p:cNvSpPr/>
          <p:nvPr/>
        </p:nvSpPr>
        <p:spPr>
          <a:xfrm>
            <a:off x="3999716" y="4128226"/>
            <a:ext cx="1741582" cy="1"/>
          </a:xfrm>
          <a:prstGeom prst="line">
            <a:avLst/>
          </a:prstGeom>
          <a:ln w="508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Oval"/>
          <p:cNvSpPr/>
          <p:nvPr/>
        </p:nvSpPr>
        <p:spPr>
          <a:xfrm>
            <a:off x="6079875" y="5827431"/>
            <a:ext cx="461268" cy="479575"/>
          </a:xfrm>
          <a:prstGeom prst="ellipse">
            <a:avLst/>
          </a:prstGeom>
          <a:ln w="635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Department teams"/>
          <p:cNvSpPr txBox="1"/>
          <p:nvPr/>
        </p:nvSpPr>
        <p:spPr>
          <a:xfrm>
            <a:off x="1801304" y="5981767"/>
            <a:ext cx="1741583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Department teams</a:t>
            </a:r>
          </a:p>
        </p:txBody>
      </p:sp>
      <p:sp>
        <p:nvSpPr>
          <p:cNvPr id="152" name="meeting audits"/>
          <p:cNvSpPr txBox="1"/>
          <p:nvPr/>
        </p:nvSpPr>
        <p:spPr>
          <a:xfrm>
            <a:off x="4274546" y="5635829"/>
            <a:ext cx="1191922" cy="2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meeting audits</a:t>
            </a:r>
          </a:p>
        </p:txBody>
      </p:sp>
      <p:sp>
        <p:nvSpPr>
          <p:cNvPr id="153" name="leader coaching"/>
          <p:cNvSpPr txBox="1"/>
          <p:nvPr/>
        </p:nvSpPr>
        <p:spPr>
          <a:xfrm>
            <a:off x="4952933" y="6200378"/>
            <a:ext cx="1279551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leader coaching</a:t>
            </a:r>
          </a:p>
        </p:txBody>
      </p:sp>
      <p:sp>
        <p:nvSpPr>
          <p:cNvPr id="154" name="Objectives…"/>
          <p:cNvSpPr txBox="1"/>
          <p:nvPr/>
        </p:nvSpPr>
        <p:spPr>
          <a:xfrm>
            <a:off x="9192622" y="105173"/>
            <a:ext cx="379280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 u="sng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Objectives</a:t>
            </a:r>
          </a:p>
          <a:p>
            <a:pPr algn="l">
              <a:defRPr b="0" sz="12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T</a:t>
            </a:r>
            <a:r>
              <a:t>eam cohesion </a:t>
            </a:r>
          </a:p>
          <a:p>
            <a:pPr lvl="3" indent="0" algn="l">
              <a:defRPr b="0" sz="12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Solid trust</a:t>
            </a:r>
          </a:p>
          <a:p>
            <a:pPr lvl="1" indent="0" algn="l">
              <a:defRPr b="0" sz="12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Aligned  expectations</a:t>
            </a:r>
          </a:p>
          <a:p>
            <a:pPr algn="l">
              <a:defRPr b="0" sz="12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P</a:t>
            </a:r>
            <a:r>
              <a:t>laybook 1.0 </a:t>
            </a:r>
          </a:p>
          <a:p>
            <a:pPr algn="l">
              <a:defRPr b="0" sz="12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Aligned vision, values, strategy, priorities &amp; roles</a:t>
            </a:r>
          </a:p>
          <a:p>
            <a:pPr algn="l">
              <a:defRPr b="0" sz="12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P</a:t>
            </a:r>
            <a:r>
              <a:t>roductive meetings</a:t>
            </a:r>
          </a:p>
          <a:p>
            <a:pPr algn="l">
              <a:defRPr b="0" sz="12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C</a:t>
            </a:r>
            <a:r>
              <a:t>onsistent communication with greater org</a:t>
            </a:r>
          </a:p>
          <a:p>
            <a:pPr>
              <a:defRPr b="0" sz="1200" u="sng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Line"/>
          <p:cNvSpPr/>
          <p:nvPr/>
        </p:nvSpPr>
        <p:spPr>
          <a:xfrm>
            <a:off x="4357324" y="6067218"/>
            <a:ext cx="1665790" cy="1"/>
          </a:xfrm>
          <a:prstGeom prst="line">
            <a:avLst/>
          </a:prstGeom>
          <a:ln w="635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6" name="Oval"/>
          <p:cNvSpPr/>
          <p:nvPr/>
        </p:nvSpPr>
        <p:spPr>
          <a:xfrm>
            <a:off x="5480471" y="5919061"/>
            <a:ext cx="291258" cy="337007"/>
          </a:xfrm>
          <a:prstGeom prst="ellipse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0FDB1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Oval"/>
          <p:cNvSpPr/>
          <p:nvPr/>
        </p:nvSpPr>
        <p:spPr>
          <a:xfrm>
            <a:off x="4674118" y="5898715"/>
            <a:ext cx="291257" cy="337007"/>
          </a:xfrm>
          <a:prstGeom prst="ellipse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0FDB1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8" name="Department rollouts"/>
          <p:cNvSpPr txBox="1"/>
          <p:nvPr/>
        </p:nvSpPr>
        <p:spPr>
          <a:xfrm>
            <a:off x="6521705" y="5947898"/>
            <a:ext cx="1567435" cy="2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Department rollouts</a:t>
            </a:r>
          </a:p>
        </p:txBody>
      </p:sp>
      <p:sp>
        <p:nvSpPr>
          <p:cNvPr id="159" name="Oval"/>
          <p:cNvSpPr/>
          <p:nvPr/>
        </p:nvSpPr>
        <p:spPr>
          <a:xfrm>
            <a:off x="5698118" y="3873878"/>
            <a:ext cx="409526" cy="479575"/>
          </a:xfrm>
          <a:prstGeom prst="ellipse">
            <a:avLst/>
          </a:prstGeom>
          <a:ln w="508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0" name="Line"/>
          <p:cNvSpPr/>
          <p:nvPr/>
        </p:nvSpPr>
        <p:spPr>
          <a:xfrm>
            <a:off x="6109713" y="4181186"/>
            <a:ext cx="1341064" cy="807871"/>
          </a:xfrm>
          <a:prstGeom prst="line">
            <a:avLst/>
          </a:prstGeom>
          <a:ln w="508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1" name="Line"/>
          <p:cNvSpPr/>
          <p:nvPr/>
        </p:nvSpPr>
        <p:spPr>
          <a:xfrm flipV="1">
            <a:off x="6567396" y="5025664"/>
            <a:ext cx="878480" cy="878480"/>
          </a:xfrm>
          <a:prstGeom prst="line">
            <a:avLst/>
          </a:prstGeom>
          <a:ln w="508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Legend"/>
          <p:cNvSpPr txBox="1"/>
          <p:nvPr/>
        </p:nvSpPr>
        <p:spPr>
          <a:xfrm>
            <a:off x="-11413052" y="8687533"/>
            <a:ext cx="809321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/>
            </a:lvl1pPr>
          </a:lstStyle>
          <a:p>
            <a:pPr/>
            <a:r>
              <a:t>Legend  </a:t>
            </a:r>
          </a:p>
        </p:txBody>
      </p:sp>
      <p:sp>
        <p:nvSpPr>
          <p:cNvPr id="163" name="Oval"/>
          <p:cNvSpPr/>
          <p:nvPr/>
        </p:nvSpPr>
        <p:spPr>
          <a:xfrm>
            <a:off x="152212" y="7988880"/>
            <a:ext cx="217943" cy="264651"/>
          </a:xfrm>
          <a:prstGeom prst="ellipse">
            <a:avLst/>
          </a:prstGeom>
          <a:ln w="38100">
            <a:solidFill>
              <a:srgbClr val="5E5E5E"/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Live off site"/>
          <p:cNvSpPr txBox="1"/>
          <p:nvPr/>
        </p:nvSpPr>
        <p:spPr>
          <a:xfrm>
            <a:off x="372458" y="7986977"/>
            <a:ext cx="696773" cy="23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900"/>
            </a:lvl1pPr>
          </a:lstStyle>
          <a:p>
            <a:pPr/>
            <a:r>
              <a:t>Live off site</a:t>
            </a:r>
          </a:p>
        </p:txBody>
      </p:sp>
      <p:sp>
        <p:nvSpPr>
          <p:cNvPr id="165" name="Oval"/>
          <p:cNvSpPr/>
          <p:nvPr/>
        </p:nvSpPr>
        <p:spPr>
          <a:xfrm>
            <a:off x="174660" y="8498707"/>
            <a:ext cx="173047" cy="212217"/>
          </a:xfrm>
          <a:prstGeom prst="ellipse">
            <a:avLst/>
          </a:prstGeom>
          <a:solidFill>
            <a:srgbClr val="5E5E5E"/>
          </a:solidFill>
          <a:ln w="38100">
            <a:solidFill>
              <a:srgbClr val="5E5E5E"/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video-conference"/>
          <p:cNvSpPr txBox="1"/>
          <p:nvPr/>
        </p:nvSpPr>
        <p:spPr>
          <a:xfrm>
            <a:off x="331837" y="8475431"/>
            <a:ext cx="737394" cy="5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900"/>
            </a:lvl1pPr>
          </a:lstStyle>
          <a:p>
            <a:pPr/>
            <a:r>
              <a:t>video-conference</a:t>
            </a:r>
          </a:p>
        </p:txBody>
      </p:sp>
      <p:sp>
        <p:nvSpPr>
          <p:cNvPr id="167" name="Oval"/>
          <p:cNvSpPr/>
          <p:nvPr/>
        </p:nvSpPr>
        <p:spPr>
          <a:xfrm>
            <a:off x="4614983" y="3873878"/>
            <a:ext cx="409527" cy="479575"/>
          </a:xfrm>
          <a:prstGeom prst="ellipse">
            <a:avLst/>
          </a:prstGeom>
          <a:ln w="508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Objectives…"/>
          <p:cNvSpPr txBox="1"/>
          <p:nvPr/>
        </p:nvSpPr>
        <p:spPr>
          <a:xfrm>
            <a:off x="9047896" y="3090201"/>
            <a:ext cx="4377070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Objectives</a:t>
            </a:r>
          </a:p>
          <a:p>
            <a:pPr lvl="1" indent="0"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Key</a:t>
            </a:r>
            <a:r>
              <a:t> leaders </a:t>
            </a:r>
          </a:p>
          <a:p>
            <a:pPr lvl="1" indent="0"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 b="1"/>
              <a:t>F</a:t>
            </a:r>
            <a:r>
              <a:t>inish  Playbook 2.0</a:t>
            </a:r>
          </a:p>
          <a:p>
            <a:pPr lvl="1" indent="0"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 b="1"/>
              <a:t>B</a:t>
            </a:r>
            <a:r>
              <a:t>ecome </a:t>
            </a:r>
            <a:r>
              <a:rPr b="1" i="1"/>
              <a:t>Ambassadors </a:t>
            </a:r>
            <a:r>
              <a:t>of Org Health</a:t>
            </a:r>
          </a:p>
          <a:p>
            <a:pPr lvl="1" indent="0"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 b="1"/>
              <a:t>C</a:t>
            </a:r>
            <a:r>
              <a:t>ross functional cooperation</a:t>
            </a:r>
            <a:endParaRPr b="1" i="1"/>
          </a:p>
          <a:p>
            <a:pPr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1"/>
          </a:p>
          <a:p>
            <a:pPr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Department</a:t>
            </a:r>
            <a:r>
              <a:t> teams</a:t>
            </a:r>
          </a:p>
          <a:p>
            <a:pPr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b="1"/>
              <a:t>   C</a:t>
            </a:r>
            <a:r>
              <a:t>ohesion, Clarity, productive meetings</a:t>
            </a:r>
          </a:p>
          <a:p>
            <a:pPr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Department </a:t>
            </a:r>
            <a:r>
              <a:rPr b="1"/>
              <a:t>rollouts</a:t>
            </a:r>
            <a:endParaRPr b="1"/>
          </a:p>
          <a:p>
            <a:pPr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 </a:t>
            </a:r>
            <a:r>
              <a:rPr b="1"/>
              <a:t>B</a:t>
            </a:r>
            <a:r>
              <a:t>reak down silos</a:t>
            </a:r>
          </a:p>
          <a:p>
            <a:pPr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 b="1"/>
              <a:t> D</a:t>
            </a:r>
            <a:r>
              <a:t>ept priorities  align to org priorities</a:t>
            </a:r>
          </a:p>
          <a:p>
            <a:pPr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</a:p>
          <a:p>
            <a:pPr>
              <a:defRPr b="0" sz="1400" u="sng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9" name="Transition readiness…"/>
          <p:cNvSpPr txBox="1"/>
          <p:nvPr/>
        </p:nvSpPr>
        <p:spPr>
          <a:xfrm>
            <a:off x="9082051" y="1820382"/>
            <a:ext cx="212735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 u="sng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Transition readiness</a:t>
            </a:r>
          </a:p>
          <a:p>
            <a:pPr>
              <a:defRPr sz="1200" u="sng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b="0" sz="12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</a:t>
            </a:r>
            <a:r>
              <a:rPr b="1"/>
              <a:t>C</a:t>
            </a:r>
            <a:r>
              <a:t>ohesion validation (</a:t>
            </a:r>
            <a:r>
              <a:rPr b="1"/>
              <a:t>CTAR)</a:t>
            </a:r>
            <a:endParaRPr b="1"/>
          </a:p>
          <a:p>
            <a:pPr algn="l">
              <a:defRPr b="0" sz="12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   P</a:t>
            </a:r>
            <a:r>
              <a:t>laybook complete</a:t>
            </a:r>
            <a:endParaRPr b="1"/>
          </a:p>
          <a:p>
            <a:pPr algn="l">
              <a:defRPr b="0" sz="12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  </a:t>
            </a:r>
            <a:r>
              <a:t> </a:t>
            </a:r>
            <a:r>
              <a:rPr b="1"/>
              <a:t>M</a:t>
            </a:r>
            <a:r>
              <a:t>eeting momentum</a:t>
            </a:r>
          </a:p>
        </p:txBody>
      </p:sp>
      <p:sp>
        <p:nvSpPr>
          <p:cNvPr id="170" name="Transition readiness…"/>
          <p:cNvSpPr txBox="1"/>
          <p:nvPr/>
        </p:nvSpPr>
        <p:spPr>
          <a:xfrm>
            <a:off x="9325448" y="5546518"/>
            <a:ext cx="268128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Transition readiness</a:t>
            </a:r>
          </a:p>
          <a:p>
            <a:pPr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Department </a:t>
            </a:r>
            <a:r>
              <a:rPr b="1"/>
              <a:t>CTARs</a:t>
            </a:r>
            <a:endParaRPr b="1"/>
          </a:p>
          <a:p>
            <a:pPr lvl="1" indent="0"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core values detailed and implemented</a:t>
            </a:r>
          </a:p>
          <a:p>
            <a:pPr algn="l">
              <a:defRPr b="0" sz="1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meeting mastery</a:t>
            </a:r>
          </a:p>
        </p:txBody>
      </p:sp>
      <p:sp>
        <p:nvSpPr>
          <p:cNvPr id="171" name="Triangle"/>
          <p:cNvSpPr/>
          <p:nvPr/>
        </p:nvSpPr>
        <p:spPr>
          <a:xfrm rot="19972969">
            <a:off x="134771" y="9019363"/>
            <a:ext cx="170511" cy="17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50800">
            <a:solidFill>
              <a:srgbClr val="5E5E5E"/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2" name="Transition evaluation"/>
          <p:cNvSpPr txBox="1"/>
          <p:nvPr/>
        </p:nvSpPr>
        <p:spPr>
          <a:xfrm>
            <a:off x="173382" y="8952910"/>
            <a:ext cx="1054304" cy="3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900"/>
            </a:lvl1pPr>
          </a:lstStyle>
          <a:p>
            <a:pPr/>
            <a:r>
              <a:t>Transition evaluation</a:t>
            </a:r>
          </a:p>
        </p:txBody>
      </p:sp>
      <p:sp>
        <p:nvSpPr>
          <p:cNvPr id="204" name="Connection Line"/>
          <p:cNvSpPr/>
          <p:nvPr/>
        </p:nvSpPr>
        <p:spPr>
          <a:xfrm>
            <a:off x="2801620" y="2369820"/>
            <a:ext cx="2519680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3380"/>
                </a:lnTo>
                <a:lnTo>
                  <a:pt x="21600" y="1338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5E5E5E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74" name="Line"/>
          <p:cNvSpPr/>
          <p:nvPr/>
        </p:nvSpPr>
        <p:spPr>
          <a:xfrm flipV="1">
            <a:off x="2808733" y="3512586"/>
            <a:ext cx="1" cy="1130301"/>
          </a:xfrm>
          <a:prstGeom prst="line">
            <a:avLst/>
          </a:prstGeom>
          <a:ln w="63500">
            <a:solidFill>
              <a:srgbClr val="5E5E5E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5" name="Stage 3…"/>
          <p:cNvSpPr txBox="1"/>
          <p:nvPr/>
        </p:nvSpPr>
        <p:spPr>
          <a:xfrm>
            <a:off x="156110" y="6676770"/>
            <a:ext cx="2257248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1600" u="sng">
                <a:solidFill>
                  <a:schemeClr val="accent1">
                    <a:lumOff val="-13575"/>
                  </a:schemeClr>
                </a:solidFill>
              </a:defRPr>
            </a:pPr>
            <a:r>
              <a:t>Stage 3  </a:t>
            </a:r>
          </a:p>
          <a:p>
            <a:pPr>
              <a:defRPr i="1" sz="1600">
                <a:solidFill>
                  <a:schemeClr val="accent1">
                    <a:lumOff val="-13575"/>
                  </a:schemeClr>
                </a:solidFill>
              </a:defRPr>
            </a:pPr>
            <a:r>
              <a:t>Organizational  rollout</a:t>
            </a:r>
          </a:p>
        </p:txBody>
      </p:sp>
      <p:sp>
        <p:nvSpPr>
          <p:cNvPr id="176" name="Circle"/>
          <p:cNvSpPr/>
          <p:nvPr/>
        </p:nvSpPr>
        <p:spPr>
          <a:xfrm>
            <a:off x="2987607" y="8079137"/>
            <a:ext cx="715269" cy="713979"/>
          </a:xfrm>
          <a:prstGeom prst="ellipse">
            <a:avLst/>
          </a:prstGeom>
          <a:ln w="508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7" name="Playbook rollout"/>
          <p:cNvSpPr txBox="1"/>
          <p:nvPr/>
        </p:nvSpPr>
        <p:spPr>
          <a:xfrm>
            <a:off x="1774741" y="8150030"/>
            <a:ext cx="1407720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Playbook rollout</a:t>
            </a:r>
          </a:p>
        </p:txBody>
      </p:sp>
      <p:sp>
        <p:nvSpPr>
          <p:cNvPr id="178" name="Line"/>
          <p:cNvSpPr/>
          <p:nvPr/>
        </p:nvSpPr>
        <p:spPr>
          <a:xfrm flipV="1">
            <a:off x="3681052" y="7898407"/>
            <a:ext cx="650208" cy="461851"/>
          </a:xfrm>
          <a:prstGeom prst="line">
            <a:avLst/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Rectangle"/>
          <p:cNvSpPr/>
          <p:nvPr/>
        </p:nvSpPr>
        <p:spPr>
          <a:xfrm>
            <a:off x="4307388" y="7653254"/>
            <a:ext cx="474971" cy="514806"/>
          </a:xfrm>
          <a:prstGeom prst="rect">
            <a:avLst/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workshops"/>
          <p:cNvSpPr txBox="1"/>
          <p:nvPr/>
        </p:nvSpPr>
        <p:spPr>
          <a:xfrm>
            <a:off x="3481198" y="7278535"/>
            <a:ext cx="2127351" cy="2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workshops </a:t>
            </a:r>
          </a:p>
        </p:txBody>
      </p:sp>
      <p:sp>
        <p:nvSpPr>
          <p:cNvPr id="181" name="Line"/>
          <p:cNvSpPr/>
          <p:nvPr/>
        </p:nvSpPr>
        <p:spPr>
          <a:xfrm>
            <a:off x="3636430" y="8653190"/>
            <a:ext cx="739452" cy="345193"/>
          </a:xfrm>
          <a:prstGeom prst="line">
            <a:avLst/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Rectangle"/>
          <p:cNvSpPr/>
          <p:nvPr/>
        </p:nvSpPr>
        <p:spPr>
          <a:xfrm>
            <a:off x="4307388" y="8722363"/>
            <a:ext cx="474971" cy="514807"/>
          </a:xfrm>
          <a:prstGeom prst="rect">
            <a:avLst/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Rectangle"/>
          <p:cNvSpPr/>
          <p:nvPr/>
        </p:nvSpPr>
        <p:spPr>
          <a:xfrm>
            <a:off x="147305" y="9434217"/>
            <a:ext cx="227757" cy="282769"/>
          </a:xfrm>
          <a:prstGeom prst="rect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Training"/>
          <p:cNvSpPr txBox="1"/>
          <p:nvPr/>
        </p:nvSpPr>
        <p:spPr>
          <a:xfrm>
            <a:off x="444387" y="9456551"/>
            <a:ext cx="512294" cy="23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900"/>
            </a:lvl1pPr>
          </a:lstStyle>
          <a:p>
            <a:pPr/>
            <a:r>
              <a:t>Training</a:t>
            </a:r>
          </a:p>
        </p:txBody>
      </p:sp>
      <p:sp>
        <p:nvSpPr>
          <p:cNvPr id="185" name="Internal training"/>
          <p:cNvSpPr txBox="1"/>
          <p:nvPr/>
        </p:nvSpPr>
        <p:spPr>
          <a:xfrm>
            <a:off x="3671698" y="8394538"/>
            <a:ext cx="2127351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Internal training</a:t>
            </a:r>
          </a:p>
        </p:txBody>
      </p:sp>
      <p:sp>
        <p:nvSpPr>
          <p:cNvPr id="186" name="Train the trainers"/>
          <p:cNvSpPr txBox="1"/>
          <p:nvPr/>
        </p:nvSpPr>
        <p:spPr>
          <a:xfrm>
            <a:off x="4706397" y="8694438"/>
            <a:ext cx="1407720" cy="250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Train the trainers</a:t>
            </a:r>
          </a:p>
        </p:txBody>
      </p:sp>
      <p:sp>
        <p:nvSpPr>
          <p:cNvPr id="187" name="Train the leaders"/>
          <p:cNvSpPr txBox="1"/>
          <p:nvPr/>
        </p:nvSpPr>
        <p:spPr>
          <a:xfrm>
            <a:off x="4878741" y="9141810"/>
            <a:ext cx="1120776" cy="250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Train the leaders</a:t>
            </a:r>
          </a:p>
        </p:txBody>
      </p:sp>
      <p:pic>
        <p:nvPicPr>
          <p:cNvPr id="188" name="Screen Shot 2019-11-29 at 10.04.34 PM.png" descr="Screen Shot 2019-11-29 at 10.04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3037" y="81100"/>
            <a:ext cx="35560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dysfunctions.png" descr="dysfunctions.png"/>
          <p:cNvPicPr>
            <a:picLocks noChangeAspect="1"/>
          </p:cNvPicPr>
          <p:nvPr/>
        </p:nvPicPr>
        <p:blipFill>
          <a:blip r:embed="rId3">
            <a:extLst/>
          </a:blip>
          <a:srcRect l="34444" t="7573" r="23367" b="14337"/>
          <a:stretch>
            <a:fillRect/>
          </a:stretch>
        </p:blipFill>
        <p:spPr>
          <a:xfrm>
            <a:off x="5151243" y="6957285"/>
            <a:ext cx="793303" cy="131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deal-team-player.png" descr="ideal-team-player.png"/>
          <p:cNvPicPr>
            <a:picLocks noChangeAspect="1"/>
          </p:cNvPicPr>
          <p:nvPr/>
        </p:nvPicPr>
        <p:blipFill>
          <a:blip r:embed="rId4">
            <a:extLst/>
          </a:blip>
          <a:srcRect l="36665" t="10135" r="24538" b="10135"/>
          <a:stretch>
            <a:fillRect/>
          </a:stretch>
        </p:blipFill>
        <p:spPr>
          <a:xfrm>
            <a:off x="6175209" y="7062474"/>
            <a:ext cx="658461" cy="1211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igns.png" descr="signs.png"/>
          <p:cNvPicPr>
            <a:picLocks noChangeAspect="1"/>
          </p:cNvPicPr>
          <p:nvPr/>
        </p:nvPicPr>
        <p:blipFill>
          <a:blip r:embed="rId5">
            <a:extLst/>
          </a:blip>
          <a:srcRect l="31713" t="14173" r="21274" b="14173"/>
          <a:stretch>
            <a:fillRect/>
          </a:stretch>
        </p:blipFill>
        <p:spPr>
          <a:xfrm>
            <a:off x="6940672" y="7090255"/>
            <a:ext cx="847185" cy="115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bm.png" descr="dbm.png"/>
          <p:cNvPicPr>
            <a:picLocks noChangeAspect="1"/>
          </p:cNvPicPr>
          <p:nvPr/>
        </p:nvPicPr>
        <p:blipFill>
          <a:blip r:embed="rId6">
            <a:extLst/>
          </a:blip>
          <a:srcRect l="35917" t="15049" r="23275" b="15049"/>
          <a:stretch>
            <a:fillRect/>
          </a:stretch>
        </p:blipFill>
        <p:spPr>
          <a:xfrm>
            <a:off x="7888917" y="7102955"/>
            <a:ext cx="737339" cy="113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field-guide.png" descr="field-guide.png"/>
          <p:cNvPicPr>
            <a:picLocks noChangeAspect="1"/>
          </p:cNvPicPr>
          <p:nvPr/>
        </p:nvPicPr>
        <p:blipFill>
          <a:blip r:embed="rId7">
            <a:extLst/>
          </a:blip>
          <a:srcRect l="29443" t="13231" r="19515" b="16268"/>
          <a:stretch>
            <a:fillRect/>
          </a:stretch>
        </p:blipFill>
        <p:spPr>
          <a:xfrm>
            <a:off x="6045828" y="8624420"/>
            <a:ext cx="917254" cy="1133929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riangle"/>
          <p:cNvSpPr/>
          <p:nvPr/>
        </p:nvSpPr>
        <p:spPr>
          <a:xfrm rot="17733182">
            <a:off x="8993407" y="7996911"/>
            <a:ext cx="611126" cy="598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50800">
            <a:solidFill>
              <a:schemeClr val="accent1">
                <a:hueOff val="114395"/>
                <a:lumOff val="-24975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5" name="Triangle"/>
          <p:cNvSpPr/>
          <p:nvPr/>
        </p:nvSpPr>
        <p:spPr>
          <a:xfrm rot="17897391">
            <a:off x="7226951" y="4525859"/>
            <a:ext cx="664105" cy="586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508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  <a:effectLst>
            <a:outerShdw sx="100000" sy="100000" kx="0" ky="0" algn="b" rotWithShape="0" blurRad="63500" dist="25400" dir="90753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6" name="Legend"/>
          <p:cNvSpPr txBox="1"/>
          <p:nvPr/>
        </p:nvSpPr>
        <p:spPr>
          <a:xfrm>
            <a:off x="-50240" y="7630950"/>
            <a:ext cx="62284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Legend</a:t>
            </a:r>
          </a:p>
        </p:txBody>
      </p:sp>
      <p:sp>
        <p:nvSpPr>
          <p:cNvPr id="197" name="Line"/>
          <p:cNvSpPr/>
          <p:nvPr/>
        </p:nvSpPr>
        <p:spPr>
          <a:xfrm flipV="1">
            <a:off x="3330646" y="6856697"/>
            <a:ext cx="1" cy="1130301"/>
          </a:xfrm>
          <a:prstGeom prst="line">
            <a:avLst/>
          </a:prstGeom>
          <a:ln w="63500">
            <a:solidFill>
              <a:srgbClr val="5E5E5E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8" name="Line"/>
          <p:cNvSpPr/>
          <p:nvPr/>
        </p:nvSpPr>
        <p:spPr>
          <a:xfrm flipV="1">
            <a:off x="7674280" y="5387768"/>
            <a:ext cx="1" cy="1130301"/>
          </a:xfrm>
          <a:prstGeom prst="line">
            <a:avLst/>
          </a:prstGeom>
          <a:ln w="63500">
            <a:solidFill>
              <a:srgbClr val="5E5E5E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9" name="Line"/>
          <p:cNvSpPr/>
          <p:nvPr/>
        </p:nvSpPr>
        <p:spPr>
          <a:xfrm flipH="1">
            <a:off x="3316205" y="6621217"/>
            <a:ext cx="4188105" cy="1"/>
          </a:xfrm>
          <a:prstGeom prst="line">
            <a:avLst/>
          </a:prstGeom>
          <a:ln w="63500">
            <a:solidFill>
              <a:srgbClr val="5E5E5E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0" name="Line"/>
          <p:cNvSpPr/>
          <p:nvPr/>
        </p:nvSpPr>
        <p:spPr>
          <a:xfrm flipV="1">
            <a:off x="8851900" y="8443623"/>
            <a:ext cx="406583" cy="607637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1" name="Line"/>
          <p:cNvSpPr/>
          <p:nvPr/>
        </p:nvSpPr>
        <p:spPr>
          <a:xfrm>
            <a:off x="8681640" y="7926213"/>
            <a:ext cx="493569" cy="493568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  <a:effectLst>
            <a:outerShdw sx="100000" sy="100000" kx="0" ky="0" algn="b" rotWithShape="0" blurRad="63500" dist="25400" dir="347491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Objectives…"/>
          <p:cNvSpPr txBox="1"/>
          <p:nvPr/>
        </p:nvSpPr>
        <p:spPr>
          <a:xfrm>
            <a:off x="9826375" y="6488256"/>
            <a:ext cx="3153156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Objectives</a:t>
            </a:r>
          </a:p>
          <a:p>
            <a:pPr lvl="1" indent="0" algn="l">
              <a:defRPr b="0"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All employees</a:t>
            </a:r>
          </a:p>
          <a:p>
            <a:pPr lvl="1" indent="0" algn="l">
              <a:defRPr b="0"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Understand and utilize the</a:t>
            </a:r>
            <a:r>
              <a:rPr b="1"/>
              <a:t> </a:t>
            </a:r>
            <a:r>
              <a:t>Playbook    </a:t>
            </a:r>
            <a:endParaRPr b="1"/>
          </a:p>
          <a:p>
            <a:pPr lvl="1" indent="0" algn="l">
              <a:defRPr b="0"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   </a:t>
            </a:r>
            <a:r>
              <a:t> Are equipped &amp; motivated to create a healthy culture</a:t>
            </a:r>
          </a:p>
          <a:p>
            <a:pPr lvl="1" indent="0" algn="l">
              <a:defRPr b="0"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indent="0" algn="l">
              <a:defRPr b="0"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indent="0" algn="l">
              <a:defRPr b="0"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indent="0" algn="l">
              <a:defRPr b="0"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consultation is completed when the leaders are ready to assume responsibility for maintaining a healthy culture.</a:t>
            </a:r>
            <a:endParaRPr b="1"/>
          </a:p>
          <a:p>
            <a:pPr algn="l">
              <a:defRPr b="0"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b="0"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</a:p>
          <a:p>
            <a:pPr>
              <a:defRPr b="0" sz="1400" u="sng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Transition readiness"/>
          <p:cNvSpPr txBox="1"/>
          <p:nvPr/>
        </p:nvSpPr>
        <p:spPr>
          <a:xfrm>
            <a:off x="10093855" y="7688765"/>
            <a:ext cx="159655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Transition readiness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