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05" r:id="rId2"/>
  </p:sldMasterIdLst>
  <p:notesMasterIdLst>
    <p:notesMasterId r:id="rId17"/>
  </p:notesMasterIdLst>
  <p:handoutMasterIdLst>
    <p:handoutMasterId r:id="rId18"/>
  </p:handoutMasterIdLst>
  <p:sldIdLst>
    <p:sldId id="648" r:id="rId3"/>
    <p:sldId id="645" r:id="rId4"/>
    <p:sldId id="646" r:id="rId5"/>
    <p:sldId id="642" r:id="rId6"/>
    <p:sldId id="644" r:id="rId7"/>
    <p:sldId id="404" r:id="rId8"/>
    <p:sldId id="277" r:id="rId9"/>
    <p:sldId id="420" r:id="rId10"/>
    <p:sldId id="294" r:id="rId11"/>
    <p:sldId id="649" r:id="rId12"/>
    <p:sldId id="650" r:id="rId13"/>
    <p:sldId id="279" r:id="rId14"/>
    <p:sldId id="465" r:id="rId15"/>
    <p:sldId id="446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55E6DA-DF5A-4A0E-91D9-90928C6A716F}">
          <p14:sldIdLst>
            <p14:sldId id="648"/>
            <p14:sldId id="645"/>
            <p14:sldId id="646"/>
            <p14:sldId id="642"/>
            <p14:sldId id="644"/>
            <p14:sldId id="404"/>
            <p14:sldId id="277"/>
            <p14:sldId id="420"/>
            <p14:sldId id="294"/>
            <p14:sldId id="649"/>
            <p14:sldId id="650"/>
            <p14:sldId id="279"/>
            <p14:sldId id="465"/>
            <p14:sldId id="4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20" userDrawn="1">
          <p15:clr>
            <a:srgbClr val="A4A3A4"/>
          </p15:clr>
        </p15:guide>
        <p15:guide id="2" pos="5472" userDrawn="1">
          <p15:clr>
            <a:srgbClr val="A4A3A4"/>
          </p15:clr>
        </p15:guide>
        <p15:guide id="3" orient="horz" pos="3360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  <p15:guide id="6" pos="3792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va Sawant" initials="PS" lastIdx="2" clrIdx="0"/>
  <p:cmAuthor id="2" name="Purva Sawant" initials="PS [2]" lastIdx="1" clrIdx="1"/>
  <p:cmAuthor id="3" name="Purva Sawant" initials="PS [3]" lastIdx="1" clrIdx="2"/>
  <p:cmAuthor id="4" name="Purva Sawant" initials="PS [4]" lastIdx="1" clrIdx="3"/>
  <p:cmAuthor id="5" name="Purva Sawant" initials="PS [5]" lastIdx="0" clrIdx="4"/>
  <p:cmAuthor id="6" name="Purva Sawant" initials="PS [6]" lastIdx="1" clrIdx="5"/>
  <p:cmAuthor id="7" name="Purva Sawant" initials="PS [7]" lastIdx="1" clrIdx="6"/>
  <p:cmAuthor id="8" name="Purva Sawant" initials="PS [8]" lastIdx="1" clrIdx="7"/>
  <p:cmAuthor id="9" name="Purva Sawant" initials="PS [9]" lastIdx="1" clrIdx="8"/>
  <p:cmAuthor id="10" name="Purva Sawant" initials="PS [10]" lastIdx="1" clrIdx="9"/>
  <p:cmAuthor id="11" name="Purva Sawant" initials="PS [11]" lastIdx="1" clrIdx="10"/>
  <p:cmAuthor id="12" name="Purva Sawant" initials="PS [12]" lastIdx="1" clrIdx="11"/>
  <p:cmAuthor id="13" name="Purva Sawant" initials="PS [13]" lastIdx="1" clrIdx="12"/>
  <p:cmAuthor id="14" name="Purva Sawant" initials="PS [14]" lastIdx="1" clrIdx="13"/>
  <p:cmAuthor id="15" name="Purva Sawant" initials="PS [15]" lastIdx="1" clrIdx="14"/>
  <p:cmAuthor id="16" name="Purva Sawant" initials="PS [16]" lastIdx="1" clrIdx="15"/>
  <p:cmAuthor id="17" name="Purva Sawant" initials="PS [17]" lastIdx="1" clrIdx="16"/>
  <p:cmAuthor id="18" name="Purva Sawant" initials="PS [18]" lastIdx="1" clrIdx="17"/>
  <p:cmAuthor id="19" name="Purva Sawant" initials="PS [19]" lastIdx="1" clrIdx="18"/>
  <p:cmAuthor id="20" name="Purva Sawant" initials="PS [11] [2]" lastIdx="1" clrIdx="19"/>
  <p:cmAuthor id="21" name="Purva Sawant" initials="PS [12] [2]" lastIdx="1" clrIdx="20"/>
  <p:cmAuthor id="22" name="Purva Sawant" initials="PS [11] [3]" lastIdx="1" clrIdx="21"/>
  <p:cmAuthor id="23" name="Purva Sawant" initials="PS [12] [3]" lastIdx="1" clrIdx="2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008"/>
    <a:srgbClr val="9D9D9D"/>
    <a:srgbClr val="969696"/>
    <a:srgbClr val="8E8E8E"/>
    <a:srgbClr val="FAFE66"/>
    <a:srgbClr val="BFBFBF"/>
    <a:srgbClr val="E46C0A"/>
    <a:srgbClr val="A1EF43"/>
    <a:srgbClr val="C1F484"/>
    <a:srgbClr val="772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3" autoAdjust="0"/>
    <p:restoredTop sz="95760" autoAdjust="0"/>
  </p:normalViewPr>
  <p:slideViewPr>
    <p:cSldViewPr snapToGrid="0" snapToObjects="1" showGuides="1">
      <p:cViewPr varScale="1">
        <p:scale>
          <a:sx n="126" d="100"/>
          <a:sy n="126" d="100"/>
        </p:scale>
        <p:origin x="852" y="90"/>
      </p:cViewPr>
      <p:guideLst>
        <p:guide orient="horz" pos="3320"/>
        <p:guide pos="5472"/>
        <p:guide orient="horz" pos="3360"/>
        <p:guide pos="312"/>
        <p:guide orient="horz" pos="2352"/>
        <p:guide pos="37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1" d="100"/>
          <a:sy n="71" d="100"/>
        </p:scale>
        <p:origin x="208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7AEE1-60CC-8B46-A4C0-9D5CDCD04619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A5973-F030-E644-89EB-E72A9DE827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59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0B177-5FF2-E544-BF5A-B858F40E19EF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14F46-7BD4-A04D-BF9D-18D8E4346B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2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Dallas-Ft. Worth area is the #1 spot for strong, predictable growth. Thanks to a growing corporate base, higher-than-average salaries, and low unemployment rates, real estate values are expected to rise at a consistent rate now—and in the future.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14F46-7BD4-A04D-BF9D-18D8E4346B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3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14F46-7BD4-A04D-BF9D-18D8E4346B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21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4F46-7BD4-A04D-BF9D-18D8E4346B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39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Northaven Project brings consumer and vendor together . Consumers and industry professionals will have the opportunity to be educated and vendors will get maximum incomparable exposure as they showcase their products.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14F46-7BD4-A04D-BF9D-18D8E4346B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9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4F46-7BD4-A04D-BF9D-18D8E4346BD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00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[Conclusion]</a:t>
            </a:r>
          </a:p>
          <a:p>
            <a:r>
              <a:rPr lang="en-US" dirty="0"/>
              <a:t>Thank you</a:t>
            </a:r>
            <a:r>
              <a:rPr lang="en-US" baseline="0" dirty="0"/>
              <a:t> and contact information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4F46-7BD4-A04D-BF9D-18D8E4346BD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5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96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82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68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520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90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720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029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937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604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89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70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528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608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88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319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68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52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02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31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75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00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71910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50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8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7" r:id="rId2"/>
    <p:sldLayoutId id="2147483664" r:id="rId3"/>
    <p:sldLayoutId id="2147483665" r:id="rId4"/>
    <p:sldLayoutId id="2147483669" r:id="rId5"/>
    <p:sldLayoutId id="2147483698" r:id="rId6"/>
    <p:sldLayoutId id="2147483699" r:id="rId7"/>
    <p:sldLayoutId id="2147483700" r:id="rId8"/>
    <p:sldLayoutId id="2147483701" r:id="rId9"/>
    <p:sldLayoutId id="2147483704" r:id="rId10"/>
    <p:sldLayoutId id="2147483730" r:id="rId11"/>
  </p:sldLayoutIdLst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0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5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9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113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commons.wikimedia.org/wiki/File:Facebook_icon_2013.svg" TargetMode="External"/><Relationship Id="rId7" Type="http://schemas.openxmlformats.org/officeDocument/2006/relationships/hyperlink" Target="http://ardroid.com/tag/youtub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hyperlink" Target="https://en.wikipedia.org/wiki/File:Twitter_bird_logo_2012.svg" TargetMode="External"/><Relationship Id="rId5" Type="http://schemas.openxmlformats.org/officeDocument/2006/relationships/hyperlink" Target="https://en.wikipedia.org/wiki/Instagram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hyperlink" Target="http://www.pngall.com/pinterest-p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-11724"/>
            <a:ext cx="9144000" cy="5715000"/>
          </a:xfrm>
          <a:prstGeom prst="rect">
            <a:avLst/>
          </a:prstGeom>
          <a:solidFill>
            <a:schemeClr val="bg1">
              <a:lumMod val="75000"/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4DD3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0" y="-11724"/>
            <a:ext cx="2209793" cy="5715001"/>
          </a:xfrm>
          <a:custGeom>
            <a:avLst/>
            <a:gdLst>
              <a:gd name="connsiteX0" fmla="*/ 0 w 4118873"/>
              <a:gd name="connsiteY0" fmla="*/ 0 h 5143500"/>
              <a:gd name="connsiteX1" fmla="*/ 4118873 w 4118873"/>
              <a:gd name="connsiteY1" fmla="*/ 0 h 5143500"/>
              <a:gd name="connsiteX2" fmla="*/ 1475656 w 4118873"/>
              <a:gd name="connsiteY2" fmla="*/ 5143500 h 5143500"/>
              <a:gd name="connsiteX3" fmla="*/ 0 w 4118873"/>
              <a:gd name="connsiteY3" fmla="*/ 5143500 h 5143500"/>
              <a:gd name="connsiteX4" fmla="*/ 0 w 4118873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8873" h="5143500">
                <a:moveTo>
                  <a:pt x="0" y="0"/>
                </a:moveTo>
                <a:lnTo>
                  <a:pt x="4118873" y="0"/>
                </a:lnTo>
                <a:lnTo>
                  <a:pt x="1475656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C99A6-CEF1-6245-891F-A6A92B7CA930}"/>
              </a:ext>
            </a:extLst>
          </p:cNvPr>
          <p:cNvSpPr txBox="1"/>
          <p:nvPr/>
        </p:nvSpPr>
        <p:spPr>
          <a:xfrm>
            <a:off x="2808137" y="1540368"/>
            <a:ext cx="4808896" cy="2107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5400" b="1" kern="1400" cap="all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</a:t>
            </a:r>
          </a:p>
          <a:p>
            <a:pPr>
              <a:lnSpc>
                <a:spcPts val="5400"/>
              </a:lnSpc>
            </a:pPr>
            <a:r>
              <a:rPr lang="en-US" sz="5400" b="1" kern="1400" cap="all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NORTHAVEN</a:t>
            </a:r>
          </a:p>
          <a:p>
            <a:pPr>
              <a:lnSpc>
                <a:spcPts val="5400"/>
              </a:lnSpc>
            </a:pPr>
            <a:r>
              <a:rPr lang="en-US" sz="5400" b="1" kern="1400" cap="all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458321" y="3439683"/>
            <a:ext cx="1805457" cy="226359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 rot="519551">
            <a:off x="785680" y="-123267"/>
            <a:ext cx="1236777" cy="5984979"/>
          </a:xfrm>
          <a:prstGeom prst="parallelogram">
            <a:avLst>
              <a:gd name="adj" fmla="val 77911"/>
            </a:avLst>
          </a:prstGeom>
          <a:solidFill>
            <a:srgbClr val="DE7008"/>
          </a:solidFill>
          <a:ln>
            <a:solidFill>
              <a:srgbClr val="DE7008"/>
            </a:solidFill>
          </a:ln>
          <a:effectLst>
            <a:outerShdw blurRad="444500" dist="38100" dir="72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ED52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14663-AF88-4D55-BD2C-91870EFEF9F2}"/>
              </a:ext>
            </a:extLst>
          </p:cNvPr>
          <p:cNvSpPr txBox="1"/>
          <p:nvPr/>
        </p:nvSpPr>
        <p:spPr>
          <a:xfrm>
            <a:off x="2727499" y="3617569"/>
            <a:ext cx="52735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rgbClr val="DE7008"/>
                </a:solidFill>
                <a:latin typeface="+mj-lt"/>
                <a:cs typeface="Arial" panose="020B0604020202020204" pitchFamily="34" charset="0"/>
              </a:rPr>
              <a:t>REDEFINING THE AMERICAN HOME</a:t>
            </a:r>
          </a:p>
        </p:txBody>
      </p:sp>
    </p:spTree>
    <p:extLst>
      <p:ext uri="{BB962C8B-B14F-4D97-AF65-F5344CB8AC3E}">
        <p14:creationId xmlns:p14="http://schemas.microsoft.com/office/powerpoint/2010/main" val="42821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5" grpId="0"/>
      <p:bldP spid="12" grpId="0" animBg="1"/>
      <p:bldP spid="10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33E6641-9EBC-4940-A4CD-D2CD2F1B3D61}"/>
              </a:ext>
            </a:extLst>
          </p:cNvPr>
          <p:cNvGrpSpPr/>
          <p:nvPr/>
        </p:nvGrpSpPr>
        <p:grpSpPr>
          <a:xfrm>
            <a:off x="6486272" y="3653119"/>
            <a:ext cx="2426677" cy="1535515"/>
            <a:chOff x="1629365" y="3692301"/>
            <a:chExt cx="2006825" cy="1262847"/>
          </a:xfrm>
        </p:grpSpPr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CFDE6A1-73F1-4109-A499-67F730A9DBC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763411" y="3692301"/>
              <a:ext cx="651315" cy="532511"/>
            </a:xfrm>
            <a:prstGeom prst="rect">
              <a:avLst/>
            </a:prstGeom>
          </p:spPr>
        </p:pic>
        <p:pic>
          <p:nvPicPr>
            <p:cNvPr id="15" name="Picture 14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6A571D65-C00B-4D3E-B91A-4323FBAD20AD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272242" y="4345105"/>
              <a:ext cx="679542" cy="610043"/>
            </a:xfrm>
            <a:prstGeom prst="rect">
              <a:avLst/>
            </a:prstGeom>
          </p:spPr>
        </p:pic>
        <p:pic>
          <p:nvPicPr>
            <p:cNvPr id="42" name="Picture 41" descr="A close up of a sign&#10;&#10;Description automatically generated">
              <a:extLst>
                <a:ext uri="{FF2B5EF4-FFF2-40B4-BE49-F238E27FC236}">
                  <a16:creationId xmlns:a16="http://schemas.microsoft.com/office/drawing/2014/main" id="{DF44A2E8-B0B3-4CA9-937A-292DCDA164A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2344196" y="3751211"/>
              <a:ext cx="758140" cy="679835"/>
            </a:xfrm>
            <a:prstGeom prst="rect">
              <a:avLst/>
            </a:prstGeom>
          </p:spPr>
        </p:pic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1AC9A69F-F42B-408B-9828-FD3AC155CAE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629365" y="4167714"/>
              <a:ext cx="721506" cy="679835"/>
            </a:xfrm>
            <a:prstGeom prst="rect">
              <a:avLst/>
            </a:prstGeom>
          </p:spPr>
        </p:pic>
        <p:pic>
          <p:nvPicPr>
            <p:cNvPr id="48" name="Picture 47" descr="A picture containing ax, tool&#10;&#10;Description automatically generated">
              <a:extLst>
                <a:ext uri="{FF2B5EF4-FFF2-40B4-BE49-F238E27FC236}">
                  <a16:creationId xmlns:a16="http://schemas.microsoft.com/office/drawing/2014/main" id="{D7E9F000-EBEA-4B41-B827-B4D04DF9E9F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2878050" y="4097422"/>
              <a:ext cx="758140" cy="679835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A2DB3B6-51DA-4D23-82E8-A76D73033A86}"/>
              </a:ext>
            </a:extLst>
          </p:cNvPr>
          <p:cNvSpPr txBox="1"/>
          <p:nvPr/>
        </p:nvSpPr>
        <p:spPr>
          <a:xfrm>
            <a:off x="790829" y="1087882"/>
            <a:ext cx="5038471" cy="281824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rgbClr val="F9FAFA"/>
                </a:solidFill>
                <a:latin typeface="Arial" pitchFamily="34" charset="0"/>
                <a:cs typeface="Arial" pitchFamily="34" charset="0"/>
              </a:rPr>
              <a:t>Followed on </a:t>
            </a:r>
            <a:r>
              <a:rPr lang="en-US" sz="2400" b="1" dirty="0">
                <a:solidFill>
                  <a:srgbClr val="DE7008"/>
                </a:solidFill>
                <a:latin typeface="Arial" pitchFamily="34" charset="0"/>
                <a:cs typeface="Arial" pitchFamily="34" charset="0"/>
              </a:rPr>
              <a:t>social media</a:t>
            </a:r>
            <a:r>
              <a:rPr lang="en-US" sz="2400" b="1" dirty="0">
                <a:solidFill>
                  <a:srgbClr val="F9FAFA"/>
                </a:solidFill>
                <a:latin typeface="Arial" pitchFamily="34" charset="0"/>
                <a:cs typeface="Arial" pitchFamily="34" charset="0"/>
              </a:rPr>
              <a:t> using live streams, educational videos, photography and blog updates.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CDD012B-04FE-48B0-965B-02803EAE13C0}"/>
              </a:ext>
            </a:extLst>
          </p:cNvPr>
          <p:cNvSpPr txBox="1">
            <a:spLocks/>
          </p:cNvSpPr>
          <p:nvPr/>
        </p:nvSpPr>
        <p:spPr>
          <a:xfrm>
            <a:off x="251473" y="165010"/>
            <a:ext cx="3135085" cy="6642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b="1" dirty="0">
                <a:solidFill>
                  <a:srgbClr val="DE7008"/>
                </a:solidFill>
                <a:latin typeface="Arial" panose="020B0604020202020204" pitchFamily="34" charset="0"/>
              </a:rPr>
              <a:t>EXPOSURE</a:t>
            </a:r>
            <a:endParaRPr lang="ko-KR" altLang="en-US" sz="4000" b="1" dirty="0">
              <a:solidFill>
                <a:srgbClr val="DE7008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4BA35F-B870-4507-966B-972C039D65D5}"/>
              </a:ext>
            </a:extLst>
          </p:cNvPr>
          <p:cNvCxnSpPr>
            <a:cxnSpLocks/>
          </p:cNvCxnSpPr>
          <p:nvPr/>
        </p:nvCxnSpPr>
        <p:spPr>
          <a:xfrm flipH="1">
            <a:off x="4230472" y="-329311"/>
            <a:ext cx="4318169" cy="6127445"/>
          </a:xfrm>
          <a:prstGeom prst="line">
            <a:avLst/>
          </a:prstGeom>
          <a:ln w="3302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AE6FD024-5958-4FDE-8DF2-DA5AC58BA3E7}"/>
              </a:ext>
            </a:extLst>
          </p:cNvPr>
          <p:cNvSpPr/>
          <p:nvPr/>
        </p:nvSpPr>
        <p:spPr>
          <a:xfrm rot="2110400" flipH="1">
            <a:off x="6145051" y="-1054554"/>
            <a:ext cx="127691" cy="7616776"/>
          </a:xfrm>
          <a:prstGeom prst="parallelogram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6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2DB3B6-51DA-4D23-82E8-A76D73033A86}"/>
              </a:ext>
            </a:extLst>
          </p:cNvPr>
          <p:cNvSpPr txBox="1"/>
          <p:nvPr/>
        </p:nvSpPr>
        <p:spPr>
          <a:xfrm>
            <a:off x="637238" y="3882193"/>
            <a:ext cx="7869523" cy="155377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Promoted through targeted advertising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CDD012B-04FE-48B0-965B-02803EAE13C0}"/>
              </a:ext>
            </a:extLst>
          </p:cNvPr>
          <p:cNvSpPr txBox="1">
            <a:spLocks/>
          </p:cNvSpPr>
          <p:nvPr/>
        </p:nvSpPr>
        <p:spPr>
          <a:xfrm>
            <a:off x="251473" y="165010"/>
            <a:ext cx="3135085" cy="6642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b="1" dirty="0">
                <a:solidFill>
                  <a:srgbClr val="DE7008"/>
                </a:solidFill>
                <a:latin typeface="Arial" panose="020B0604020202020204" pitchFamily="34" charset="0"/>
              </a:rPr>
              <a:t>EXPOSURE</a:t>
            </a:r>
            <a:endParaRPr lang="ko-KR" altLang="en-US" sz="4000" b="1" dirty="0">
              <a:solidFill>
                <a:srgbClr val="DE7008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A2AFB90-03BD-421D-8AE7-748E44051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65" y="1531620"/>
            <a:ext cx="4205449" cy="21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05E5A24-1789-4EC7-BBDD-0786BA266085}"/>
              </a:ext>
            </a:extLst>
          </p:cNvPr>
          <p:cNvGrpSpPr/>
          <p:nvPr/>
        </p:nvGrpSpPr>
        <p:grpSpPr>
          <a:xfrm>
            <a:off x="5286109" y="3147803"/>
            <a:ext cx="2867454" cy="2222555"/>
            <a:chOff x="3023754" y="3403834"/>
            <a:chExt cx="2867454" cy="2222555"/>
          </a:xfrm>
          <a:solidFill>
            <a:srgbClr val="FED526"/>
          </a:solidFill>
        </p:grpSpPr>
        <p:sp>
          <p:nvSpPr>
            <p:cNvPr id="34" name="Trapezoid 33"/>
            <p:cNvSpPr/>
            <p:nvPr/>
          </p:nvSpPr>
          <p:spPr>
            <a:xfrm>
              <a:off x="3965894" y="3403834"/>
              <a:ext cx="914400" cy="1739666"/>
            </a:xfrm>
            <a:custGeom>
              <a:avLst/>
              <a:gdLst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654043 w 914400"/>
                <a:gd name="connsiteY2" fmla="*/ 0 h 1739666"/>
                <a:gd name="connsiteX3" fmla="*/ 914400 w 914400"/>
                <a:gd name="connsiteY3" fmla="*/ 1739666 h 1739666"/>
                <a:gd name="connsiteX4" fmla="*/ 0 w 914400"/>
                <a:gd name="connsiteY4" fmla="*/ 1739666 h 1739666"/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502739 w 914400"/>
                <a:gd name="connsiteY2" fmla="*/ 142448 h 1739666"/>
                <a:gd name="connsiteX3" fmla="*/ 654043 w 914400"/>
                <a:gd name="connsiteY3" fmla="*/ 0 h 1739666"/>
                <a:gd name="connsiteX4" fmla="*/ 914400 w 914400"/>
                <a:gd name="connsiteY4" fmla="*/ 1739666 h 1739666"/>
                <a:gd name="connsiteX5" fmla="*/ 0 w 914400"/>
                <a:gd name="connsiteY5" fmla="*/ 1739666 h 173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1739666">
                  <a:moveTo>
                    <a:pt x="0" y="1739666"/>
                  </a:moveTo>
                  <a:lnTo>
                    <a:pt x="260357" y="0"/>
                  </a:lnTo>
                  <a:cubicBezTo>
                    <a:pt x="311996" y="-225"/>
                    <a:pt x="451100" y="142673"/>
                    <a:pt x="502739" y="142448"/>
                  </a:cubicBezTo>
                  <a:lnTo>
                    <a:pt x="654043" y="0"/>
                  </a:lnTo>
                  <a:lnTo>
                    <a:pt x="914400" y="1739666"/>
                  </a:lnTo>
                  <a:lnTo>
                    <a:pt x="0" y="17396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srgbClr val="FFFFFF"/>
                </a:solidFill>
                <a:latin typeface="NexaRegular"/>
              </a:endParaRPr>
            </a:p>
          </p:txBody>
        </p:sp>
        <p:sp>
          <p:nvSpPr>
            <p:cNvPr id="40" name="Chord 39"/>
            <p:cNvSpPr/>
            <p:nvPr/>
          </p:nvSpPr>
          <p:spPr>
            <a:xfrm>
              <a:off x="3269506" y="4673600"/>
              <a:ext cx="914400" cy="914400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srgbClr val="FFFFFF"/>
                </a:solidFill>
                <a:latin typeface="NexaRegular"/>
              </a:endParaRPr>
            </a:p>
          </p:txBody>
        </p:sp>
        <p:sp>
          <p:nvSpPr>
            <p:cNvPr id="41" name="Chord 40"/>
            <p:cNvSpPr/>
            <p:nvPr/>
          </p:nvSpPr>
          <p:spPr>
            <a:xfrm>
              <a:off x="4321538" y="4508877"/>
              <a:ext cx="1117512" cy="1117512"/>
            </a:xfrm>
            <a:prstGeom prst="chord">
              <a:avLst>
                <a:gd name="adj1" fmla="val 10342302"/>
                <a:gd name="adj2" fmla="val 6558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dirty="0">
                <a:solidFill>
                  <a:srgbClr val="FFFFFF"/>
                </a:solidFill>
                <a:latin typeface="NexaRegular"/>
              </a:endParaRPr>
            </a:p>
          </p:txBody>
        </p:sp>
        <p:sp>
          <p:nvSpPr>
            <p:cNvPr id="42" name="Chord 41"/>
            <p:cNvSpPr/>
            <p:nvPr/>
          </p:nvSpPr>
          <p:spPr>
            <a:xfrm>
              <a:off x="3726496" y="4402596"/>
              <a:ext cx="1010970" cy="1010970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srgbClr val="FFFFFF"/>
                </a:solidFill>
                <a:latin typeface="NexaRegular"/>
              </a:endParaRPr>
            </a:p>
          </p:txBody>
        </p:sp>
        <p:sp>
          <p:nvSpPr>
            <p:cNvPr id="43" name="Chord 42"/>
            <p:cNvSpPr/>
            <p:nvPr/>
          </p:nvSpPr>
          <p:spPr>
            <a:xfrm>
              <a:off x="5109845" y="4760375"/>
              <a:ext cx="781363" cy="781363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srgbClr val="FFFFFF"/>
                </a:solidFill>
                <a:latin typeface="NexaRegular"/>
              </a:endParaRPr>
            </a:p>
          </p:txBody>
        </p:sp>
        <p:sp>
          <p:nvSpPr>
            <p:cNvPr id="44" name="Chord 43"/>
            <p:cNvSpPr/>
            <p:nvPr/>
          </p:nvSpPr>
          <p:spPr>
            <a:xfrm>
              <a:off x="3023754" y="4873433"/>
              <a:ext cx="540133" cy="540133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srgbClr val="FFFFFF"/>
                </a:solidFill>
                <a:latin typeface="NexaRegular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13237" y="224580"/>
            <a:ext cx="9144000" cy="88833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4000" b="1" dirty="0">
                <a:solidFill>
                  <a:srgbClr val="DE7008"/>
                </a:solidFill>
                <a:latin typeface="Arial" panose="020B0604020202020204" pitchFamily="34" charset="0"/>
              </a:rPr>
              <a:t>EDUCATION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042344" y="1042111"/>
            <a:ext cx="1301701" cy="2461875"/>
            <a:chOff x="3779988" y="1298141"/>
            <a:chExt cx="1301701" cy="2461875"/>
          </a:xfrm>
        </p:grpSpPr>
        <p:sp>
          <p:nvSpPr>
            <p:cNvPr id="36" name="Freeform 35"/>
            <p:cNvSpPr/>
            <p:nvPr/>
          </p:nvSpPr>
          <p:spPr>
            <a:xfrm>
              <a:off x="4333425" y="1298141"/>
              <a:ext cx="200205" cy="1710412"/>
            </a:xfrm>
            <a:custGeom>
              <a:avLst/>
              <a:gdLst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86265 w 181155"/>
                <a:gd name="connsiteY3" fmla="*/ 0 h 1708031"/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100462 w 181155"/>
                <a:gd name="connsiteY3" fmla="*/ 4405 h 1708031"/>
                <a:gd name="connsiteX4" fmla="*/ 86265 w 181155"/>
                <a:gd name="connsiteY4" fmla="*/ 0 h 1708031"/>
                <a:gd name="connsiteX0" fmla="*/ 76740 w 181155"/>
                <a:gd name="connsiteY0" fmla="*/ 5120 h 1703626"/>
                <a:gd name="connsiteX1" fmla="*/ 0 w 181155"/>
                <a:gd name="connsiteY1" fmla="*/ 1677746 h 1703626"/>
                <a:gd name="connsiteX2" fmla="*/ 181155 w 181155"/>
                <a:gd name="connsiteY2" fmla="*/ 1703626 h 1703626"/>
                <a:gd name="connsiteX3" fmla="*/ 100462 w 181155"/>
                <a:gd name="connsiteY3" fmla="*/ 0 h 1703626"/>
                <a:gd name="connsiteX4" fmla="*/ 76740 w 181155"/>
                <a:gd name="connsiteY4" fmla="*/ 5120 h 1703626"/>
                <a:gd name="connsiteX0" fmla="*/ 76740 w 181155"/>
                <a:gd name="connsiteY0" fmla="*/ 0 h 1698506"/>
                <a:gd name="connsiteX1" fmla="*/ 0 w 181155"/>
                <a:gd name="connsiteY1" fmla="*/ 1672626 h 1698506"/>
                <a:gd name="connsiteX2" fmla="*/ 181155 w 181155"/>
                <a:gd name="connsiteY2" fmla="*/ 1698506 h 1698506"/>
                <a:gd name="connsiteX3" fmla="*/ 93318 w 181155"/>
                <a:gd name="connsiteY3" fmla="*/ 6786 h 1698506"/>
                <a:gd name="connsiteX4" fmla="*/ 76740 w 181155"/>
                <a:gd name="connsiteY4" fmla="*/ 0 h 1698506"/>
                <a:gd name="connsiteX0" fmla="*/ 79122 w 181155"/>
                <a:gd name="connsiteY0" fmla="*/ 5120 h 1691720"/>
                <a:gd name="connsiteX1" fmla="*/ 0 w 181155"/>
                <a:gd name="connsiteY1" fmla="*/ 1665840 h 1691720"/>
                <a:gd name="connsiteX2" fmla="*/ 181155 w 181155"/>
                <a:gd name="connsiteY2" fmla="*/ 1691720 h 1691720"/>
                <a:gd name="connsiteX3" fmla="*/ 93318 w 181155"/>
                <a:gd name="connsiteY3" fmla="*/ 0 h 1691720"/>
                <a:gd name="connsiteX4" fmla="*/ 79122 w 181155"/>
                <a:gd name="connsiteY4" fmla="*/ 5120 h 1691720"/>
                <a:gd name="connsiteX0" fmla="*/ 79122 w 181155"/>
                <a:gd name="connsiteY0" fmla="*/ 0 h 1686600"/>
                <a:gd name="connsiteX1" fmla="*/ 0 w 181155"/>
                <a:gd name="connsiteY1" fmla="*/ 1660720 h 1686600"/>
                <a:gd name="connsiteX2" fmla="*/ 181155 w 181155"/>
                <a:gd name="connsiteY2" fmla="*/ 1686600 h 1686600"/>
                <a:gd name="connsiteX3" fmla="*/ 93318 w 181155"/>
                <a:gd name="connsiteY3" fmla="*/ 4405 h 1686600"/>
                <a:gd name="connsiteX4" fmla="*/ 79122 w 181155"/>
                <a:gd name="connsiteY4" fmla="*/ 0 h 1686600"/>
                <a:gd name="connsiteX0" fmla="*/ 93410 w 195443"/>
                <a:gd name="connsiteY0" fmla="*/ 0 h 1708345"/>
                <a:gd name="connsiteX1" fmla="*/ 0 w 195443"/>
                <a:gd name="connsiteY1" fmla="*/ 1708345 h 1708345"/>
                <a:gd name="connsiteX2" fmla="*/ 195443 w 195443"/>
                <a:gd name="connsiteY2" fmla="*/ 1686600 h 1708345"/>
                <a:gd name="connsiteX3" fmla="*/ 107606 w 195443"/>
                <a:gd name="connsiteY3" fmla="*/ 4405 h 1708345"/>
                <a:gd name="connsiteX4" fmla="*/ 93410 w 195443"/>
                <a:gd name="connsiteY4" fmla="*/ 0 h 1708345"/>
                <a:gd name="connsiteX0" fmla="*/ 93410 w 200205"/>
                <a:gd name="connsiteY0" fmla="*/ 0 h 1710412"/>
                <a:gd name="connsiteX1" fmla="*/ 0 w 200205"/>
                <a:gd name="connsiteY1" fmla="*/ 1708345 h 1710412"/>
                <a:gd name="connsiteX2" fmla="*/ 200205 w 200205"/>
                <a:gd name="connsiteY2" fmla="*/ 1710412 h 1710412"/>
                <a:gd name="connsiteX3" fmla="*/ 107606 w 200205"/>
                <a:gd name="connsiteY3" fmla="*/ 4405 h 1710412"/>
                <a:gd name="connsiteX4" fmla="*/ 93410 w 200205"/>
                <a:gd name="connsiteY4" fmla="*/ 0 h 171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05" h="1710412">
                  <a:moveTo>
                    <a:pt x="93410" y="0"/>
                  </a:moveTo>
                  <a:lnTo>
                    <a:pt x="0" y="1708345"/>
                  </a:lnTo>
                  <a:lnTo>
                    <a:pt x="200205" y="1710412"/>
                  </a:lnTo>
                  <a:cubicBezTo>
                    <a:pt x="171720" y="1183812"/>
                    <a:pt x="136091" y="531005"/>
                    <a:pt x="107606" y="4405"/>
                  </a:cubicBezTo>
                  <a:lnTo>
                    <a:pt x="934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dirty="0">
                <a:solidFill>
                  <a:srgbClr val="FFFFFF"/>
                </a:solidFill>
                <a:latin typeface="NexaRegular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810452" y="3008553"/>
              <a:ext cx="1186798" cy="751463"/>
            </a:xfrm>
            <a:custGeom>
              <a:avLst/>
              <a:gdLst/>
              <a:ahLst/>
              <a:cxnLst/>
              <a:rect l="l" t="t" r="r" b="b"/>
              <a:pathLst>
                <a:path w="1186798" h="751463">
                  <a:moveTo>
                    <a:pt x="571900" y="18996"/>
                  </a:moveTo>
                  <a:cubicBezTo>
                    <a:pt x="463937" y="77983"/>
                    <a:pt x="428075" y="330281"/>
                    <a:pt x="651355" y="487491"/>
                  </a:cubicBezTo>
                  <a:cubicBezTo>
                    <a:pt x="595490" y="341069"/>
                    <a:pt x="632624" y="268838"/>
                    <a:pt x="668711" y="195562"/>
                  </a:cubicBezTo>
                  <a:cubicBezTo>
                    <a:pt x="669313" y="232813"/>
                    <a:pt x="631252" y="312906"/>
                    <a:pt x="724853" y="359561"/>
                  </a:cubicBezTo>
                  <a:cubicBezTo>
                    <a:pt x="681048" y="219220"/>
                    <a:pt x="866081" y="175012"/>
                    <a:pt x="671806" y="20041"/>
                  </a:cubicBezTo>
                  <a:cubicBezTo>
                    <a:pt x="952810" y="60640"/>
                    <a:pt x="870180" y="203640"/>
                    <a:pt x="936973" y="347687"/>
                  </a:cubicBezTo>
                  <a:cubicBezTo>
                    <a:pt x="888101" y="356187"/>
                    <a:pt x="817286" y="225711"/>
                    <a:pt x="833200" y="287502"/>
                  </a:cubicBezTo>
                  <a:cubicBezTo>
                    <a:pt x="916717" y="531671"/>
                    <a:pt x="666903" y="538643"/>
                    <a:pt x="746240" y="751463"/>
                  </a:cubicBezTo>
                  <a:cubicBezTo>
                    <a:pt x="499659" y="737527"/>
                    <a:pt x="571782" y="508334"/>
                    <a:pt x="455818" y="452601"/>
                  </a:cubicBezTo>
                  <a:cubicBezTo>
                    <a:pt x="424343" y="446974"/>
                    <a:pt x="386598" y="472693"/>
                    <a:pt x="456483" y="587233"/>
                  </a:cubicBezTo>
                  <a:cubicBezTo>
                    <a:pt x="49466" y="283924"/>
                    <a:pt x="335238" y="35996"/>
                    <a:pt x="571900" y="18996"/>
                  </a:cubicBezTo>
                  <a:close/>
                  <a:moveTo>
                    <a:pt x="1179221" y="0"/>
                  </a:moveTo>
                  <a:lnTo>
                    <a:pt x="1186798" y="0"/>
                  </a:lnTo>
                  <a:lnTo>
                    <a:pt x="1186190" y="4819"/>
                  </a:lnTo>
                  <a:close/>
                  <a:moveTo>
                    <a:pt x="0" y="0"/>
                  </a:moveTo>
                  <a:lnTo>
                    <a:pt x="29871" y="0"/>
                  </a:lnTo>
                  <a:lnTo>
                    <a:pt x="2400" y="18996"/>
                  </a:lnTo>
                  <a:close/>
                </a:path>
              </a:pathLst>
            </a:custGeom>
            <a:solidFill>
              <a:srgbClr val="DE7008"/>
            </a:solidFill>
            <a:ln>
              <a:solidFill>
                <a:srgbClr val="DE70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dirty="0">
                <a:solidFill>
                  <a:srgbClr val="FFFFFF"/>
                </a:solidFill>
                <a:latin typeface="NexaRegular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779988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dirty="0">
                <a:solidFill>
                  <a:srgbClr val="FFFFFF"/>
                </a:solidFill>
                <a:latin typeface="NexaRegular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4438583" y="1368949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dirty="0">
                <a:solidFill>
                  <a:srgbClr val="FFFFFF"/>
                </a:solidFill>
                <a:latin typeface="NexaRegular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01296" y="1044434"/>
            <a:ext cx="4817635" cy="101566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atinLnBrk="1"/>
            <a:r>
              <a:rPr lang="en-US" altLang="ko-KR" sz="2000" b="1" dirty="0">
                <a:solidFill>
                  <a:srgbClr val="FFFFFF"/>
                </a:solidFill>
                <a:latin typeface="Century Gothic" pitchFamily="34" charset="0"/>
                <a:cs typeface="Arial" pitchFamily="34" charset="0"/>
              </a:rPr>
              <a:t>On-site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continuing education classes in partnership with the Dallas Builders Association. </a:t>
            </a:r>
            <a:endParaRPr lang="ko-KR" altLang="en-US" sz="1400" b="1" dirty="0">
              <a:solidFill>
                <a:srgbClr val="FFFFFF"/>
              </a:solidFill>
              <a:latin typeface="NexaRegular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E0B2B6-E72E-4560-A477-6B4F119A7BE9}"/>
              </a:ext>
            </a:extLst>
          </p:cNvPr>
          <p:cNvGrpSpPr/>
          <p:nvPr/>
        </p:nvGrpSpPr>
        <p:grpSpPr>
          <a:xfrm>
            <a:off x="889309" y="2360617"/>
            <a:ext cx="3153025" cy="509348"/>
            <a:chOff x="889309" y="2360617"/>
            <a:chExt cx="3153025" cy="509348"/>
          </a:xfrm>
        </p:grpSpPr>
        <p:sp>
          <p:nvSpPr>
            <p:cNvPr id="51" name="Oval 50"/>
            <p:cNvSpPr/>
            <p:nvPr/>
          </p:nvSpPr>
          <p:spPr>
            <a:xfrm>
              <a:off x="889309" y="2360617"/>
              <a:ext cx="531757" cy="509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srgbClr val="FFFFFF"/>
                </a:solidFill>
                <a:latin typeface="NexaRegular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DFFEE9D-D12B-4FC6-8029-3220DF2524CF}"/>
                </a:ext>
              </a:extLst>
            </p:cNvPr>
            <p:cNvGrpSpPr/>
            <p:nvPr/>
          </p:nvGrpSpPr>
          <p:grpSpPr>
            <a:xfrm>
              <a:off x="1002951" y="2429208"/>
              <a:ext cx="3039383" cy="338554"/>
              <a:chOff x="1002951" y="2429208"/>
              <a:chExt cx="3039383" cy="33855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390212" y="2429208"/>
                <a:ext cx="2652122" cy="33855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latinLnBrk="1"/>
                <a:r>
                  <a:rPr lang="en-US" sz="16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Fulfill continuing education requirements </a:t>
                </a:r>
              </a:p>
            </p:txBody>
          </p:sp>
          <p:sp>
            <p:nvSpPr>
              <p:cNvPr id="53" name="Rectangle 9"/>
              <p:cNvSpPr/>
              <p:nvPr/>
            </p:nvSpPr>
            <p:spPr>
              <a:xfrm>
                <a:off x="1002951" y="2482837"/>
                <a:ext cx="304471" cy="231295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rgbClr val="DE70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1"/>
                <a:endParaRPr lang="ko-KR" altLang="en-US">
                  <a:solidFill>
                    <a:srgbClr val="FFFFFF"/>
                  </a:solidFill>
                  <a:latin typeface="NexaRegular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1FA4D6-C43E-4000-9C5E-38D569FE9654}"/>
              </a:ext>
            </a:extLst>
          </p:cNvPr>
          <p:cNvGrpSpPr/>
          <p:nvPr/>
        </p:nvGrpSpPr>
        <p:grpSpPr>
          <a:xfrm>
            <a:off x="889309" y="3009502"/>
            <a:ext cx="4343312" cy="584775"/>
            <a:chOff x="889309" y="3009502"/>
            <a:chExt cx="4343312" cy="58477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D888EFF-03DB-4F1C-9390-B51FF13016F6}"/>
                </a:ext>
              </a:extLst>
            </p:cNvPr>
            <p:cNvSpPr/>
            <p:nvPr/>
          </p:nvSpPr>
          <p:spPr>
            <a:xfrm>
              <a:off x="889309" y="3052111"/>
              <a:ext cx="531757" cy="509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srgbClr val="FFFFFF"/>
                </a:solidFill>
                <a:latin typeface="NexaRegular"/>
              </a:endParaRPr>
            </a:p>
          </p:txBody>
        </p:sp>
        <p:sp>
          <p:nvSpPr>
            <p:cNvPr id="57" name="Oval 21"/>
            <p:cNvSpPr>
              <a:spLocks noChangeAspect="1"/>
            </p:cNvSpPr>
            <p:nvPr/>
          </p:nvSpPr>
          <p:spPr>
            <a:xfrm>
              <a:off x="995492" y="3161405"/>
              <a:ext cx="294258" cy="27404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rgbClr val="FED526"/>
            </a:solidFill>
            <a:ln>
              <a:solidFill>
                <a:srgbClr val="EB7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srgbClr val="FFFFFF"/>
                </a:solidFill>
                <a:latin typeface="NexaRegular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31FF915-958A-4CDD-880A-80A05B28E18D}"/>
                </a:ext>
              </a:extLst>
            </p:cNvPr>
            <p:cNvSpPr txBox="1"/>
            <p:nvPr/>
          </p:nvSpPr>
          <p:spPr>
            <a:xfrm>
              <a:off x="1420359" y="3009502"/>
              <a:ext cx="3812262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atinLnBrk="1"/>
              <a:r>
                <a:rPr lang="en-US" sz="16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Get hands-on experience with products </a:t>
              </a:r>
            </a:p>
            <a:p>
              <a:pPr latinLnBrk="1"/>
              <a:r>
                <a:rPr lang="en-US" sz="16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and materials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6A6559A-F87B-40B6-B86B-C2EE04EC9693}"/>
              </a:ext>
            </a:extLst>
          </p:cNvPr>
          <p:cNvGrpSpPr/>
          <p:nvPr/>
        </p:nvGrpSpPr>
        <p:grpSpPr>
          <a:xfrm>
            <a:off x="868310" y="3764796"/>
            <a:ext cx="4183902" cy="584775"/>
            <a:chOff x="868310" y="3764796"/>
            <a:chExt cx="4183902" cy="58477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15FCC8C-8444-4E59-B498-22CFE7CC0864}"/>
                </a:ext>
              </a:extLst>
            </p:cNvPr>
            <p:cNvSpPr/>
            <p:nvPr/>
          </p:nvSpPr>
          <p:spPr>
            <a:xfrm>
              <a:off x="868310" y="3798686"/>
              <a:ext cx="531757" cy="509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srgbClr val="FFFFFF"/>
                </a:solidFill>
                <a:latin typeface="NexaRegular"/>
              </a:endParaRPr>
            </a:p>
          </p:txBody>
        </p:sp>
        <p:sp>
          <p:nvSpPr>
            <p:cNvPr id="58" name="Rectangle 16"/>
            <p:cNvSpPr/>
            <p:nvPr/>
          </p:nvSpPr>
          <p:spPr>
            <a:xfrm rot="2700000">
              <a:off x="1017115" y="3892419"/>
              <a:ext cx="251012" cy="314977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E70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srgbClr val="FFFFFF"/>
                </a:solidFill>
                <a:latin typeface="NexaRegular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09E39F2-4492-4ADB-BC37-EC101BA9A752}"/>
                </a:ext>
              </a:extLst>
            </p:cNvPr>
            <p:cNvSpPr txBox="1"/>
            <p:nvPr/>
          </p:nvSpPr>
          <p:spPr>
            <a:xfrm>
              <a:off x="1423793" y="3764796"/>
              <a:ext cx="36284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/>
              <a:r>
                <a:rPr lang="en-US" sz="16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Talk directly to vendors and suppliers about their products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2C9157-0C90-4DB9-A6B4-FAD8B71434C4}"/>
              </a:ext>
            </a:extLst>
          </p:cNvPr>
          <p:cNvSpPr txBox="1"/>
          <p:nvPr/>
        </p:nvSpPr>
        <p:spPr>
          <a:xfrm>
            <a:off x="600382" y="4920886"/>
            <a:ext cx="836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spcBef>
                <a:spcPct val="20000"/>
              </a:spcBef>
            </a:pPr>
            <a:r>
              <a:rPr lang="en-US" sz="4000" b="1" dirty="0">
                <a:solidFill>
                  <a:srgbClr val="DE7008"/>
                </a:solidFill>
                <a:latin typeface="Arial" panose="020B0604020202020204" pitchFamily="34" charset="0"/>
              </a:rPr>
              <a:t>LEARN MORE. GROW FASTER.</a:t>
            </a:r>
          </a:p>
        </p:txBody>
      </p:sp>
    </p:spTree>
    <p:extLst>
      <p:ext uri="{BB962C8B-B14F-4D97-AF65-F5344CB8AC3E}">
        <p14:creationId xmlns:p14="http://schemas.microsoft.com/office/powerpoint/2010/main" val="2958711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639" y="1388417"/>
            <a:ext cx="8020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72" dirty="0">
                <a:solidFill>
                  <a:srgbClr val="DE7008"/>
                </a:solidFill>
                <a:latin typeface="Arial" charset="0"/>
                <a:cs typeface="Arial" charset="0"/>
              </a:rPr>
              <a:t>We invite</a:t>
            </a:r>
          </a:p>
          <a:p>
            <a:r>
              <a:rPr lang="en-US" sz="4000" b="1" spc="-72" dirty="0">
                <a:solidFill>
                  <a:schemeClr val="bg1"/>
                </a:solidFill>
                <a:latin typeface="Arial" charset="0"/>
                <a:cs typeface="Arial" charset="0"/>
              </a:rPr>
              <a:t>Luxe</a:t>
            </a:r>
            <a:r>
              <a:rPr lang="en-US" sz="4000" b="1" spc="-72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 Interiors + Design to become part of something bigger</a:t>
            </a:r>
            <a:endParaRPr lang="en-US" sz="4000" b="1" spc="-72" dirty="0">
              <a:solidFill>
                <a:srgbClr val="DE7008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A1E53-B0BF-4AA0-A86F-9C65E337C678}"/>
              </a:ext>
            </a:extLst>
          </p:cNvPr>
          <p:cNvSpPr txBox="1"/>
          <p:nvPr/>
        </p:nvSpPr>
        <p:spPr>
          <a:xfrm>
            <a:off x="348278" y="3214865"/>
            <a:ext cx="8020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72" dirty="0">
                <a:solidFill>
                  <a:srgbClr val="DE7008"/>
                </a:solidFill>
                <a:latin typeface="Arial" charset="0"/>
                <a:cs typeface="Arial" charset="0"/>
              </a:rPr>
              <a:t>THE NORTHAVEN PROJECT </a:t>
            </a:r>
          </a:p>
        </p:txBody>
      </p:sp>
    </p:spTree>
    <p:extLst>
      <p:ext uri="{BB962C8B-B14F-4D97-AF65-F5344CB8AC3E}">
        <p14:creationId xmlns:p14="http://schemas.microsoft.com/office/powerpoint/2010/main" val="1926362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D0F89B-A27B-6D48-A863-622EB9BB9942}"/>
              </a:ext>
            </a:extLst>
          </p:cNvPr>
          <p:cNvSpPr txBox="1"/>
          <p:nvPr/>
        </p:nvSpPr>
        <p:spPr>
          <a:xfrm>
            <a:off x="914502" y="2494450"/>
            <a:ext cx="3739943" cy="769441"/>
          </a:xfrm>
          <a:prstGeom prst="rect">
            <a:avLst/>
          </a:prstGeom>
          <a:noFill/>
        </p:spPr>
        <p:txBody>
          <a:bodyPr wrap="square" lIns="0" tIns="0" rIns="0" bIns="91440" rtlCol="0">
            <a:spAutoFit/>
          </a:bodyPr>
          <a:lstStyle/>
          <a:p>
            <a:r>
              <a:rPr lang="en-US" sz="4400" b="1" spc="40" dirty="0">
                <a:solidFill>
                  <a:srgbClr val="DE7008"/>
                </a:solidFill>
                <a:latin typeface="Arial" charset="0"/>
                <a:ea typeface="Arial" charset="0"/>
                <a:cs typeface="Arial" charset="0"/>
              </a:rPr>
              <a:t>THANK</a:t>
            </a:r>
            <a:r>
              <a:rPr lang="en-US" sz="4400" b="1" spc="4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307893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145F7-3319-2C4F-864C-897457718287}"/>
              </a:ext>
            </a:extLst>
          </p:cNvPr>
          <p:cNvSpPr txBox="1"/>
          <p:nvPr/>
        </p:nvSpPr>
        <p:spPr>
          <a:xfrm>
            <a:off x="316430" y="1478847"/>
            <a:ext cx="3690257" cy="315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“While touring the homes at the NAHB International Builder’s Show in Las Vegas, we were intrigued by the </a:t>
            </a:r>
            <a:r>
              <a:rPr lang="en-US" b="1" dirty="0">
                <a:solidFill>
                  <a:srgbClr val="DE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tours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</a:t>
            </a:r>
            <a:r>
              <a:rPr lang="en-US" b="1" dirty="0">
                <a:solidFill>
                  <a:srgbClr val="DE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products.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knew we had to build on this concept and bring it to Dallas…except Texas style.”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Riseman</a:t>
            </a:r>
          </a:p>
        </p:txBody>
      </p:sp>
      <p:pic>
        <p:nvPicPr>
          <p:cNvPr id="3" name="Picture 4" descr="https://lh5.googleusercontent.com/k3R8R_R-xHU4fRRN1NaHxtBjWAEFbP3GSxv1ZKktxAwlclDls1VKbLhjxs0b6MvOsGHQLNmhslqwSvQqgx9iFFtSZw57-4jziqXRyAQSw5uvC0ck-cGCgcasWwUxAPW9N7OBykAk">
            <a:extLst>
              <a:ext uri="{FF2B5EF4-FFF2-40B4-BE49-F238E27FC236}">
                <a16:creationId xmlns:a16="http://schemas.microsoft.com/office/drawing/2014/main" id="{CBDF5309-4AD6-9948-A748-9D6B02CB8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9526" y="0"/>
            <a:ext cx="4774474" cy="3057526"/>
          </a:xfrm>
          <a:prstGeom prst="rect">
            <a:avLst/>
          </a:prstGeom>
          <a:noFill/>
        </p:spPr>
      </p:pic>
      <p:pic>
        <p:nvPicPr>
          <p:cNvPr id="4" name="Picture 6" descr="https://lh3.googleusercontent.com/cguxpvHvP2LkZzTabrwDDBDEFQkBlwZ0eeNU0JVWsB6ah5-IsOImyxl5Lb4LweQjYgoYLGpGw0gYDFD9JeNeDea6Y-Lsj2b56V-gqT460-50H1rolDwSSnuHY8Xi1cq0-VY8PsXr">
            <a:extLst>
              <a:ext uri="{FF2B5EF4-FFF2-40B4-BE49-F238E27FC236}">
                <a16:creationId xmlns:a16="http://schemas.microsoft.com/office/drawing/2014/main" id="{18F969E1-CFB6-0048-A9ED-A0097653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9526" y="2690951"/>
            <a:ext cx="4774474" cy="3024049"/>
          </a:xfrm>
          <a:prstGeom prst="rect">
            <a:avLst/>
          </a:prstGeom>
          <a:noFill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732218-2304-1E42-8236-82CFC636C875}"/>
              </a:ext>
            </a:extLst>
          </p:cNvPr>
          <p:cNvCxnSpPr>
            <a:cxnSpLocks/>
          </p:cNvCxnSpPr>
          <p:nvPr/>
        </p:nvCxnSpPr>
        <p:spPr>
          <a:xfrm>
            <a:off x="4369526" y="0"/>
            <a:ext cx="0" cy="5715000"/>
          </a:xfrm>
          <a:prstGeom prst="line">
            <a:avLst/>
          </a:prstGeom>
          <a:ln w="3302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D2C3B5D-D28F-CD45-ABC0-1D7F1C7F19D5}"/>
              </a:ext>
            </a:extLst>
          </p:cNvPr>
          <p:cNvSpPr txBox="1">
            <a:spLocks/>
          </p:cNvSpPr>
          <p:nvPr/>
        </p:nvSpPr>
        <p:spPr>
          <a:xfrm>
            <a:off x="38496" y="686253"/>
            <a:ext cx="4000217" cy="617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dirty="0">
                <a:solidFill>
                  <a:srgbClr val="DE7008"/>
                </a:solidFill>
                <a:latin typeface="Arial" pitchFamily="34" charset="0"/>
                <a:ea typeface="+mj-ea"/>
                <a:cs typeface="Arial" pitchFamily="34" charset="0"/>
              </a:rPr>
              <a:t>INSPIRATION</a:t>
            </a:r>
            <a:endParaRPr lang="en-US" altLang="ko-KR" sz="4000" b="1" dirty="0">
              <a:solidFill>
                <a:srgbClr val="DE700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FA2609-5361-8C43-9EFC-F118FE15D469}"/>
              </a:ext>
            </a:extLst>
          </p:cNvPr>
          <p:cNvCxnSpPr>
            <a:cxnSpLocks/>
          </p:cNvCxnSpPr>
          <p:nvPr/>
        </p:nvCxnSpPr>
        <p:spPr>
          <a:xfrm>
            <a:off x="9105503" y="0"/>
            <a:ext cx="0" cy="5715000"/>
          </a:xfrm>
          <a:prstGeom prst="line">
            <a:avLst/>
          </a:prstGeom>
          <a:ln w="3302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A room filled with furniture and a window&#10;&#10;Description generated with high confidence">
            <a:extLst>
              <a:ext uri="{FF2B5EF4-FFF2-40B4-BE49-F238E27FC236}">
                <a16:creationId xmlns:a16="http://schemas.microsoft.com/office/drawing/2014/main" id="{3BC4246D-8BFF-9544-A6E7-14C53C06F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76" r="-3" b="22973"/>
          <a:stretch/>
        </p:blipFill>
        <p:spPr>
          <a:xfrm>
            <a:off x="4444680" y="10"/>
            <a:ext cx="4699318" cy="1904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54B3A9-64C8-8546-B014-FCEB740E72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45" r="3" b="3"/>
          <a:stretch/>
        </p:blipFill>
        <p:spPr>
          <a:xfrm>
            <a:off x="5241306" y="1905000"/>
            <a:ext cx="3902692" cy="1905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4" name="Picture Placeholder 2" descr="A bathroom with a sink and a dining room table&#10;&#10;Description generated with very high confidence">
            <a:extLst>
              <a:ext uri="{FF2B5EF4-FFF2-40B4-BE49-F238E27FC236}">
                <a16:creationId xmlns:a16="http://schemas.microsoft.com/office/drawing/2014/main" id="{8C4A0025-0C46-BC49-95C2-6EA0F07378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85" r="4" b="9101"/>
          <a:stretch/>
        </p:blipFill>
        <p:spPr>
          <a:xfrm>
            <a:off x="6035713" y="3810000"/>
            <a:ext cx="3108287" cy="1905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FC7851C4-0A51-6044-8620-23EB7647A611}"/>
              </a:ext>
            </a:extLst>
          </p:cNvPr>
          <p:cNvSpPr txBox="1">
            <a:spLocks/>
          </p:cNvSpPr>
          <p:nvPr/>
        </p:nvSpPr>
        <p:spPr>
          <a:xfrm>
            <a:off x="831380" y="288922"/>
            <a:ext cx="289990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kern="1200" dirty="0">
                <a:solidFill>
                  <a:srgbClr val="DE7008"/>
                </a:solidFill>
                <a:latin typeface="Arial" pitchFamily="34" charset="0"/>
                <a:ea typeface="+mj-ea"/>
                <a:cs typeface="Arial" pitchFamily="34" charset="0"/>
              </a:rPr>
              <a:t>VISION</a:t>
            </a:r>
            <a:endParaRPr lang="en-US" altLang="ko-KR" sz="4000" b="1" kern="1200" dirty="0">
              <a:solidFill>
                <a:srgbClr val="DE700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1F632-E7AA-504F-8317-B937BB164512}"/>
              </a:ext>
            </a:extLst>
          </p:cNvPr>
          <p:cNvSpPr txBox="1"/>
          <p:nvPr/>
        </p:nvSpPr>
        <p:spPr>
          <a:xfrm>
            <a:off x="407385" y="952505"/>
            <a:ext cx="4504781" cy="2746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drive awareness by creating </a:t>
            </a:r>
            <a:r>
              <a:rPr lang="en-US" b="1" dirty="0">
                <a:solidFill>
                  <a:srgbClr val="DE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educational space</a:t>
            </a:r>
            <a:r>
              <a:rPr lang="en-US" b="1" dirty="0">
                <a:solidFill>
                  <a:srgbClr val="DF54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consumers and construction industry professionals to learn more about the home building products they use every day.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ability to see materials, equipment and technology in action, our target consumer can make more informed purchases and investments.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NORTHAVEN PROJECT is a home environment so that everyone</a:t>
            </a:r>
            <a:r>
              <a:rPr lang="en-US" b="1" dirty="0">
                <a:solidFill>
                  <a:srgbClr val="DE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—from home buyers, to developers, builders, and designers—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get a practical, up-close look at products in use.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2E171-2E7D-BF4C-805E-CB32E50F6541}"/>
              </a:ext>
            </a:extLst>
          </p:cNvPr>
          <p:cNvCxnSpPr>
            <a:cxnSpLocks/>
          </p:cNvCxnSpPr>
          <p:nvPr/>
        </p:nvCxnSpPr>
        <p:spPr>
          <a:xfrm>
            <a:off x="4330571" y="-232941"/>
            <a:ext cx="2591090" cy="6217052"/>
          </a:xfrm>
          <a:prstGeom prst="line">
            <a:avLst/>
          </a:prstGeom>
          <a:ln w="3302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309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CFA9C-11F1-2544-85F7-171C18D2C4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1" t="1254" r="784"/>
          <a:stretch/>
        </p:blipFill>
        <p:spPr>
          <a:xfrm>
            <a:off x="-1" y="0"/>
            <a:ext cx="4671875" cy="5715000"/>
          </a:xfrm>
          <a:prstGeom prst="rect">
            <a:avLst/>
          </a:prstGeom>
          <a:ln w="38100"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2227436-5F69-AD40-B5F1-439E00740B8B}"/>
              </a:ext>
            </a:extLst>
          </p:cNvPr>
          <p:cNvSpPr txBox="1"/>
          <p:nvPr/>
        </p:nvSpPr>
        <p:spPr>
          <a:xfrm>
            <a:off x="4778034" y="2191092"/>
            <a:ext cx="4285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spc="-72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algn="ctr"/>
            <a:r>
              <a:rPr lang="en-US" sz="2400" b="1" spc="-72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THE NORTHAVEN PROJECT </a:t>
            </a:r>
          </a:p>
          <a:p>
            <a:pPr algn="ctr"/>
            <a:r>
              <a:rPr lang="en-US" sz="2400" b="1" spc="-72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2400" b="1" spc="-72" dirty="0">
                <a:solidFill>
                  <a:schemeClr val="bg1"/>
                </a:solidFill>
                <a:latin typeface="Arial" charset="0"/>
                <a:cs typeface="Arial" charset="0"/>
              </a:rPr>
              <a:t>is situated between four major highways.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9D771-C094-8C46-A6DC-AF6BA402B868}"/>
              </a:ext>
            </a:extLst>
          </p:cNvPr>
          <p:cNvSpPr txBox="1"/>
          <p:nvPr/>
        </p:nvSpPr>
        <p:spPr>
          <a:xfrm rot="4283994">
            <a:off x="306203" y="2079523"/>
            <a:ext cx="1681962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/>
              <a:t>Dallas North Tollway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19741D-6B51-344D-B0B6-DB61839D0F0D}"/>
              </a:ext>
            </a:extLst>
          </p:cNvPr>
          <p:cNvSpPr/>
          <p:nvPr/>
        </p:nvSpPr>
        <p:spPr>
          <a:xfrm>
            <a:off x="2381956" y="1964267"/>
            <a:ext cx="1535288" cy="72248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400D8D72-FB99-454F-BCB7-E06CB342F8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5170414"/>
                  </p:ext>
                </p:extLst>
              </p:nvPr>
            </p:nvGraphicFramePr>
            <p:xfrm>
              <a:off x="2522124" y="2010627"/>
              <a:ext cx="1155982" cy="539458"/>
            </p:xfrm>
            <a:graphic>
              <a:graphicData uri="http://schemas.microsoft.com/office/powerpoint/2016/slidezoom">
                <pslz:sldZm>
                  <pslz:sldZmObj sldId="644" cId="1027363259">
                    <pslz:zmPr id="{E4661493-2335-2849-93A8-CD32E0426615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5982" cy="53945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00D8D72-FB99-454F-BCB7-E06CB342F8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2124" y="2010627"/>
                <a:ext cx="1155982" cy="53945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5387754" y="1226646"/>
            <a:ext cx="29830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72" dirty="0">
                <a:solidFill>
                  <a:srgbClr val="DE7008"/>
                </a:solidFill>
                <a:latin typeface="Arial" charset="0"/>
                <a:cs typeface="Arial" charset="0"/>
              </a:rPr>
              <a:t>PRIME LOCATION</a:t>
            </a:r>
          </a:p>
        </p:txBody>
      </p:sp>
    </p:spTree>
    <p:extLst>
      <p:ext uri="{BB962C8B-B14F-4D97-AF65-F5344CB8AC3E}">
        <p14:creationId xmlns:p14="http://schemas.microsoft.com/office/powerpoint/2010/main" val="12524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25">
            <a:extLst>
              <a:ext uri="{FF2B5EF4-FFF2-40B4-BE49-F238E27FC236}">
                <a16:creationId xmlns:a16="http://schemas.microsoft.com/office/drawing/2014/main" id="{0229E8F0-9F73-A74A-A7B0-7B4353F7EAC7}"/>
              </a:ext>
            </a:extLst>
          </p:cNvPr>
          <p:cNvGrpSpPr/>
          <p:nvPr/>
        </p:nvGrpSpPr>
        <p:grpSpPr>
          <a:xfrm>
            <a:off x="4126589" y="1898673"/>
            <a:ext cx="364272" cy="437105"/>
            <a:chOff x="3240088" y="7938"/>
            <a:chExt cx="5708650" cy="6850063"/>
          </a:xfrm>
          <a:solidFill>
            <a:srgbClr val="0070C0"/>
          </a:solidFill>
        </p:grpSpPr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21D5BB2D-B877-F943-9415-AC818304A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913" y="1720850"/>
              <a:ext cx="1141413" cy="1141413"/>
            </a:xfrm>
            <a:custGeom>
              <a:avLst/>
              <a:gdLst>
                <a:gd name="T0" fmla="*/ 359 w 719"/>
                <a:gd name="T1" fmla="*/ 0 h 719"/>
                <a:gd name="T2" fmla="*/ 413 w 719"/>
                <a:gd name="T3" fmla="*/ 4 h 719"/>
                <a:gd name="T4" fmla="*/ 464 w 719"/>
                <a:gd name="T5" fmla="*/ 14 h 719"/>
                <a:gd name="T6" fmla="*/ 511 w 719"/>
                <a:gd name="T7" fmla="*/ 33 h 719"/>
                <a:gd name="T8" fmla="*/ 555 w 719"/>
                <a:gd name="T9" fmla="*/ 58 h 719"/>
                <a:gd name="T10" fmla="*/ 596 w 719"/>
                <a:gd name="T11" fmla="*/ 88 h 719"/>
                <a:gd name="T12" fmla="*/ 631 w 719"/>
                <a:gd name="T13" fmla="*/ 123 h 719"/>
                <a:gd name="T14" fmla="*/ 661 w 719"/>
                <a:gd name="T15" fmla="*/ 164 h 719"/>
                <a:gd name="T16" fmla="*/ 686 w 719"/>
                <a:gd name="T17" fmla="*/ 208 h 719"/>
                <a:gd name="T18" fmla="*/ 705 w 719"/>
                <a:gd name="T19" fmla="*/ 255 h 719"/>
                <a:gd name="T20" fmla="*/ 715 w 719"/>
                <a:gd name="T21" fmla="*/ 306 h 719"/>
                <a:gd name="T22" fmla="*/ 719 w 719"/>
                <a:gd name="T23" fmla="*/ 359 h 719"/>
                <a:gd name="T24" fmla="*/ 715 w 719"/>
                <a:gd name="T25" fmla="*/ 412 h 719"/>
                <a:gd name="T26" fmla="*/ 705 w 719"/>
                <a:gd name="T27" fmla="*/ 463 h 719"/>
                <a:gd name="T28" fmla="*/ 686 w 719"/>
                <a:gd name="T29" fmla="*/ 510 h 719"/>
                <a:gd name="T30" fmla="*/ 661 w 719"/>
                <a:gd name="T31" fmla="*/ 555 h 719"/>
                <a:gd name="T32" fmla="*/ 631 w 719"/>
                <a:gd name="T33" fmla="*/ 594 h 719"/>
                <a:gd name="T34" fmla="*/ 596 w 719"/>
                <a:gd name="T35" fmla="*/ 631 h 719"/>
                <a:gd name="T36" fmla="*/ 555 w 719"/>
                <a:gd name="T37" fmla="*/ 661 h 719"/>
                <a:gd name="T38" fmla="*/ 511 w 719"/>
                <a:gd name="T39" fmla="*/ 685 h 719"/>
                <a:gd name="T40" fmla="*/ 464 w 719"/>
                <a:gd name="T41" fmla="*/ 703 h 719"/>
                <a:gd name="T42" fmla="*/ 413 w 719"/>
                <a:gd name="T43" fmla="*/ 715 h 719"/>
                <a:gd name="T44" fmla="*/ 359 w 719"/>
                <a:gd name="T45" fmla="*/ 719 h 719"/>
                <a:gd name="T46" fmla="*/ 307 w 719"/>
                <a:gd name="T47" fmla="*/ 715 h 719"/>
                <a:gd name="T48" fmla="*/ 256 w 719"/>
                <a:gd name="T49" fmla="*/ 703 h 719"/>
                <a:gd name="T50" fmla="*/ 208 w 719"/>
                <a:gd name="T51" fmla="*/ 685 h 719"/>
                <a:gd name="T52" fmla="*/ 164 w 719"/>
                <a:gd name="T53" fmla="*/ 661 h 719"/>
                <a:gd name="T54" fmla="*/ 125 w 719"/>
                <a:gd name="T55" fmla="*/ 631 h 719"/>
                <a:gd name="T56" fmla="*/ 88 w 719"/>
                <a:gd name="T57" fmla="*/ 594 h 719"/>
                <a:gd name="T58" fmla="*/ 58 w 719"/>
                <a:gd name="T59" fmla="*/ 555 h 719"/>
                <a:gd name="T60" fmla="*/ 34 w 719"/>
                <a:gd name="T61" fmla="*/ 510 h 719"/>
                <a:gd name="T62" fmla="*/ 16 w 719"/>
                <a:gd name="T63" fmla="*/ 463 h 719"/>
                <a:gd name="T64" fmla="*/ 4 w 719"/>
                <a:gd name="T65" fmla="*/ 412 h 719"/>
                <a:gd name="T66" fmla="*/ 0 w 719"/>
                <a:gd name="T67" fmla="*/ 359 h 719"/>
                <a:gd name="T68" fmla="*/ 4 w 719"/>
                <a:gd name="T69" fmla="*/ 306 h 719"/>
                <a:gd name="T70" fmla="*/ 16 w 719"/>
                <a:gd name="T71" fmla="*/ 255 h 719"/>
                <a:gd name="T72" fmla="*/ 34 w 719"/>
                <a:gd name="T73" fmla="*/ 208 h 719"/>
                <a:gd name="T74" fmla="*/ 58 w 719"/>
                <a:gd name="T75" fmla="*/ 164 h 719"/>
                <a:gd name="T76" fmla="*/ 88 w 719"/>
                <a:gd name="T77" fmla="*/ 123 h 719"/>
                <a:gd name="T78" fmla="*/ 125 w 719"/>
                <a:gd name="T79" fmla="*/ 88 h 719"/>
                <a:gd name="T80" fmla="*/ 164 w 719"/>
                <a:gd name="T81" fmla="*/ 58 h 719"/>
                <a:gd name="T82" fmla="*/ 208 w 719"/>
                <a:gd name="T83" fmla="*/ 33 h 719"/>
                <a:gd name="T84" fmla="*/ 256 w 719"/>
                <a:gd name="T85" fmla="*/ 14 h 719"/>
                <a:gd name="T86" fmla="*/ 307 w 719"/>
                <a:gd name="T87" fmla="*/ 4 h 719"/>
                <a:gd name="T88" fmla="*/ 359 w 719"/>
                <a:gd name="T89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9" h="719">
                  <a:moveTo>
                    <a:pt x="359" y="0"/>
                  </a:moveTo>
                  <a:lnTo>
                    <a:pt x="413" y="4"/>
                  </a:lnTo>
                  <a:lnTo>
                    <a:pt x="464" y="14"/>
                  </a:lnTo>
                  <a:lnTo>
                    <a:pt x="511" y="33"/>
                  </a:lnTo>
                  <a:lnTo>
                    <a:pt x="555" y="58"/>
                  </a:lnTo>
                  <a:lnTo>
                    <a:pt x="596" y="88"/>
                  </a:lnTo>
                  <a:lnTo>
                    <a:pt x="631" y="123"/>
                  </a:lnTo>
                  <a:lnTo>
                    <a:pt x="661" y="164"/>
                  </a:lnTo>
                  <a:lnTo>
                    <a:pt x="686" y="208"/>
                  </a:lnTo>
                  <a:lnTo>
                    <a:pt x="705" y="255"/>
                  </a:lnTo>
                  <a:lnTo>
                    <a:pt x="715" y="306"/>
                  </a:lnTo>
                  <a:lnTo>
                    <a:pt x="719" y="359"/>
                  </a:lnTo>
                  <a:lnTo>
                    <a:pt x="715" y="412"/>
                  </a:lnTo>
                  <a:lnTo>
                    <a:pt x="705" y="463"/>
                  </a:lnTo>
                  <a:lnTo>
                    <a:pt x="686" y="510"/>
                  </a:lnTo>
                  <a:lnTo>
                    <a:pt x="661" y="555"/>
                  </a:lnTo>
                  <a:lnTo>
                    <a:pt x="631" y="594"/>
                  </a:lnTo>
                  <a:lnTo>
                    <a:pt x="596" y="631"/>
                  </a:lnTo>
                  <a:lnTo>
                    <a:pt x="555" y="661"/>
                  </a:lnTo>
                  <a:lnTo>
                    <a:pt x="511" y="685"/>
                  </a:lnTo>
                  <a:lnTo>
                    <a:pt x="464" y="703"/>
                  </a:lnTo>
                  <a:lnTo>
                    <a:pt x="413" y="715"/>
                  </a:lnTo>
                  <a:lnTo>
                    <a:pt x="359" y="719"/>
                  </a:lnTo>
                  <a:lnTo>
                    <a:pt x="307" y="715"/>
                  </a:lnTo>
                  <a:lnTo>
                    <a:pt x="256" y="703"/>
                  </a:lnTo>
                  <a:lnTo>
                    <a:pt x="208" y="685"/>
                  </a:lnTo>
                  <a:lnTo>
                    <a:pt x="164" y="661"/>
                  </a:lnTo>
                  <a:lnTo>
                    <a:pt x="125" y="631"/>
                  </a:lnTo>
                  <a:lnTo>
                    <a:pt x="88" y="594"/>
                  </a:lnTo>
                  <a:lnTo>
                    <a:pt x="58" y="555"/>
                  </a:lnTo>
                  <a:lnTo>
                    <a:pt x="34" y="510"/>
                  </a:lnTo>
                  <a:lnTo>
                    <a:pt x="16" y="463"/>
                  </a:lnTo>
                  <a:lnTo>
                    <a:pt x="4" y="412"/>
                  </a:lnTo>
                  <a:lnTo>
                    <a:pt x="0" y="359"/>
                  </a:lnTo>
                  <a:lnTo>
                    <a:pt x="4" y="306"/>
                  </a:lnTo>
                  <a:lnTo>
                    <a:pt x="16" y="255"/>
                  </a:lnTo>
                  <a:lnTo>
                    <a:pt x="34" y="208"/>
                  </a:lnTo>
                  <a:lnTo>
                    <a:pt x="58" y="164"/>
                  </a:lnTo>
                  <a:lnTo>
                    <a:pt x="88" y="123"/>
                  </a:lnTo>
                  <a:lnTo>
                    <a:pt x="125" y="88"/>
                  </a:lnTo>
                  <a:lnTo>
                    <a:pt x="164" y="58"/>
                  </a:lnTo>
                  <a:lnTo>
                    <a:pt x="208" y="33"/>
                  </a:lnTo>
                  <a:lnTo>
                    <a:pt x="256" y="14"/>
                  </a:lnTo>
                  <a:lnTo>
                    <a:pt x="307" y="4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A7C313CC-0354-A848-8A29-89ADAE0CE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0088" y="7938"/>
              <a:ext cx="5708650" cy="6850063"/>
            </a:xfrm>
            <a:custGeom>
              <a:avLst/>
              <a:gdLst>
                <a:gd name="T0" fmla="*/ 1674 w 3596"/>
                <a:gd name="T1" fmla="*/ 913 h 4315"/>
                <a:gd name="T2" fmla="*/ 1509 w 3596"/>
                <a:gd name="T3" fmla="*/ 983 h 4315"/>
                <a:gd name="T4" fmla="*/ 1377 w 3596"/>
                <a:gd name="T5" fmla="*/ 1101 h 4315"/>
                <a:gd name="T6" fmla="*/ 1290 w 3596"/>
                <a:gd name="T7" fmla="*/ 1257 h 4315"/>
                <a:gd name="T8" fmla="*/ 1259 w 3596"/>
                <a:gd name="T9" fmla="*/ 1438 h 4315"/>
                <a:gd name="T10" fmla="*/ 1290 w 3596"/>
                <a:gd name="T11" fmla="*/ 1620 h 4315"/>
                <a:gd name="T12" fmla="*/ 1377 w 3596"/>
                <a:gd name="T13" fmla="*/ 1775 h 4315"/>
                <a:gd name="T14" fmla="*/ 1509 w 3596"/>
                <a:gd name="T15" fmla="*/ 1893 h 4315"/>
                <a:gd name="T16" fmla="*/ 1674 w 3596"/>
                <a:gd name="T17" fmla="*/ 1964 h 4315"/>
                <a:gd name="T18" fmla="*/ 1861 w 3596"/>
                <a:gd name="T19" fmla="*/ 1974 h 4315"/>
                <a:gd name="T20" fmla="*/ 2035 w 3596"/>
                <a:gd name="T21" fmla="*/ 1922 h 4315"/>
                <a:gd name="T22" fmla="*/ 2179 w 3596"/>
                <a:gd name="T23" fmla="*/ 1820 h 4315"/>
                <a:gd name="T24" fmla="*/ 2283 w 3596"/>
                <a:gd name="T25" fmla="*/ 1675 h 4315"/>
                <a:gd name="T26" fmla="*/ 2334 w 3596"/>
                <a:gd name="T27" fmla="*/ 1500 h 4315"/>
                <a:gd name="T28" fmla="*/ 2323 w 3596"/>
                <a:gd name="T29" fmla="*/ 1315 h 4315"/>
                <a:gd name="T30" fmla="*/ 2254 w 3596"/>
                <a:gd name="T31" fmla="*/ 1150 h 4315"/>
                <a:gd name="T32" fmla="*/ 2135 w 3596"/>
                <a:gd name="T33" fmla="*/ 1017 h 4315"/>
                <a:gd name="T34" fmla="*/ 1980 w 3596"/>
                <a:gd name="T35" fmla="*/ 930 h 4315"/>
                <a:gd name="T36" fmla="*/ 1797 w 3596"/>
                <a:gd name="T37" fmla="*/ 898 h 4315"/>
                <a:gd name="T38" fmla="*/ 2035 w 3596"/>
                <a:gd name="T39" fmla="*/ 15 h 4315"/>
                <a:gd name="T40" fmla="*/ 2372 w 3596"/>
                <a:gd name="T41" fmla="*/ 91 h 4315"/>
                <a:gd name="T42" fmla="*/ 2681 w 3596"/>
                <a:gd name="T43" fmla="*/ 225 h 4315"/>
                <a:gd name="T44" fmla="*/ 2953 w 3596"/>
                <a:gd name="T45" fmla="*/ 413 h 4315"/>
                <a:gd name="T46" fmla="*/ 3186 w 3596"/>
                <a:gd name="T47" fmla="*/ 648 h 4315"/>
                <a:gd name="T48" fmla="*/ 3372 w 3596"/>
                <a:gd name="T49" fmla="*/ 923 h 4315"/>
                <a:gd name="T50" fmla="*/ 3505 w 3596"/>
                <a:gd name="T51" fmla="*/ 1233 h 4315"/>
                <a:gd name="T52" fmla="*/ 3581 w 3596"/>
                <a:gd name="T53" fmla="*/ 1574 h 4315"/>
                <a:gd name="T54" fmla="*/ 3593 w 3596"/>
                <a:gd name="T55" fmla="*/ 1936 h 4315"/>
                <a:gd name="T56" fmla="*/ 3543 w 3596"/>
                <a:gd name="T57" fmla="*/ 2289 h 4315"/>
                <a:gd name="T58" fmla="*/ 3445 w 3596"/>
                <a:gd name="T59" fmla="*/ 2613 h 4315"/>
                <a:gd name="T60" fmla="*/ 3306 w 3596"/>
                <a:gd name="T61" fmla="*/ 2912 h 4315"/>
                <a:gd name="T62" fmla="*/ 3136 w 3596"/>
                <a:gd name="T63" fmla="*/ 3183 h 4315"/>
                <a:gd name="T64" fmla="*/ 2946 w 3596"/>
                <a:gd name="T65" fmla="*/ 3425 h 4315"/>
                <a:gd name="T66" fmla="*/ 2745 w 3596"/>
                <a:gd name="T67" fmla="*/ 3638 h 4315"/>
                <a:gd name="T68" fmla="*/ 2542 w 3596"/>
                <a:gd name="T69" fmla="*/ 3823 h 4315"/>
                <a:gd name="T70" fmla="*/ 2347 w 3596"/>
                <a:gd name="T71" fmla="*/ 3979 h 4315"/>
                <a:gd name="T72" fmla="*/ 2170 w 3596"/>
                <a:gd name="T73" fmla="*/ 4104 h 4315"/>
                <a:gd name="T74" fmla="*/ 2022 w 3596"/>
                <a:gd name="T75" fmla="*/ 4200 h 4315"/>
                <a:gd name="T76" fmla="*/ 1911 w 3596"/>
                <a:gd name="T77" fmla="*/ 4265 h 4315"/>
                <a:gd name="T78" fmla="*/ 1848 w 3596"/>
                <a:gd name="T79" fmla="*/ 4301 h 4315"/>
                <a:gd name="T80" fmla="*/ 1797 w 3596"/>
                <a:gd name="T81" fmla="*/ 4315 h 4315"/>
                <a:gd name="T82" fmla="*/ 1749 w 3596"/>
                <a:gd name="T83" fmla="*/ 4301 h 4315"/>
                <a:gd name="T84" fmla="*/ 1684 w 3596"/>
                <a:gd name="T85" fmla="*/ 4265 h 4315"/>
                <a:gd name="T86" fmla="*/ 1574 w 3596"/>
                <a:gd name="T87" fmla="*/ 4200 h 4315"/>
                <a:gd name="T88" fmla="*/ 1425 w 3596"/>
                <a:gd name="T89" fmla="*/ 4104 h 4315"/>
                <a:gd name="T90" fmla="*/ 1249 w 3596"/>
                <a:gd name="T91" fmla="*/ 3979 h 4315"/>
                <a:gd name="T92" fmla="*/ 1055 w 3596"/>
                <a:gd name="T93" fmla="*/ 3823 h 4315"/>
                <a:gd name="T94" fmla="*/ 852 w 3596"/>
                <a:gd name="T95" fmla="*/ 3638 h 4315"/>
                <a:gd name="T96" fmla="*/ 650 w 3596"/>
                <a:gd name="T97" fmla="*/ 3425 h 4315"/>
                <a:gd name="T98" fmla="*/ 459 w 3596"/>
                <a:gd name="T99" fmla="*/ 3183 h 4315"/>
                <a:gd name="T100" fmla="*/ 290 w 3596"/>
                <a:gd name="T101" fmla="*/ 2912 h 4315"/>
                <a:gd name="T102" fmla="*/ 152 w 3596"/>
                <a:gd name="T103" fmla="*/ 2613 h 4315"/>
                <a:gd name="T104" fmla="*/ 52 w 3596"/>
                <a:gd name="T105" fmla="*/ 2289 h 4315"/>
                <a:gd name="T106" fmla="*/ 4 w 3596"/>
                <a:gd name="T107" fmla="*/ 1936 h 4315"/>
                <a:gd name="T108" fmla="*/ 15 w 3596"/>
                <a:gd name="T109" fmla="*/ 1574 h 4315"/>
                <a:gd name="T110" fmla="*/ 90 w 3596"/>
                <a:gd name="T111" fmla="*/ 1233 h 4315"/>
                <a:gd name="T112" fmla="*/ 224 w 3596"/>
                <a:gd name="T113" fmla="*/ 923 h 4315"/>
                <a:gd name="T114" fmla="*/ 409 w 3596"/>
                <a:gd name="T115" fmla="*/ 648 h 4315"/>
                <a:gd name="T116" fmla="*/ 642 w 3596"/>
                <a:gd name="T117" fmla="*/ 413 h 4315"/>
                <a:gd name="T118" fmla="*/ 916 w 3596"/>
                <a:gd name="T119" fmla="*/ 225 h 4315"/>
                <a:gd name="T120" fmla="*/ 1224 w 3596"/>
                <a:gd name="T121" fmla="*/ 91 h 4315"/>
                <a:gd name="T122" fmla="*/ 1560 w 3596"/>
                <a:gd name="T123" fmla="*/ 15 h 4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96" h="4315">
                  <a:moveTo>
                    <a:pt x="1797" y="898"/>
                  </a:moveTo>
                  <a:lnTo>
                    <a:pt x="1736" y="902"/>
                  </a:lnTo>
                  <a:lnTo>
                    <a:pt x="1674" y="913"/>
                  </a:lnTo>
                  <a:lnTo>
                    <a:pt x="1616" y="930"/>
                  </a:lnTo>
                  <a:lnTo>
                    <a:pt x="1561" y="953"/>
                  </a:lnTo>
                  <a:lnTo>
                    <a:pt x="1509" y="983"/>
                  </a:lnTo>
                  <a:lnTo>
                    <a:pt x="1461" y="1017"/>
                  </a:lnTo>
                  <a:lnTo>
                    <a:pt x="1416" y="1057"/>
                  </a:lnTo>
                  <a:lnTo>
                    <a:pt x="1377" y="1101"/>
                  </a:lnTo>
                  <a:lnTo>
                    <a:pt x="1343" y="1150"/>
                  </a:lnTo>
                  <a:lnTo>
                    <a:pt x="1314" y="1201"/>
                  </a:lnTo>
                  <a:lnTo>
                    <a:pt x="1290" y="1257"/>
                  </a:lnTo>
                  <a:lnTo>
                    <a:pt x="1273" y="1315"/>
                  </a:lnTo>
                  <a:lnTo>
                    <a:pt x="1262" y="1375"/>
                  </a:lnTo>
                  <a:lnTo>
                    <a:pt x="1259" y="1438"/>
                  </a:lnTo>
                  <a:lnTo>
                    <a:pt x="1262" y="1500"/>
                  </a:lnTo>
                  <a:lnTo>
                    <a:pt x="1273" y="1562"/>
                  </a:lnTo>
                  <a:lnTo>
                    <a:pt x="1290" y="1620"/>
                  </a:lnTo>
                  <a:lnTo>
                    <a:pt x="1314" y="1675"/>
                  </a:lnTo>
                  <a:lnTo>
                    <a:pt x="1343" y="1727"/>
                  </a:lnTo>
                  <a:lnTo>
                    <a:pt x="1377" y="1775"/>
                  </a:lnTo>
                  <a:lnTo>
                    <a:pt x="1416" y="1820"/>
                  </a:lnTo>
                  <a:lnTo>
                    <a:pt x="1461" y="1859"/>
                  </a:lnTo>
                  <a:lnTo>
                    <a:pt x="1509" y="1893"/>
                  </a:lnTo>
                  <a:lnTo>
                    <a:pt x="1561" y="1922"/>
                  </a:lnTo>
                  <a:lnTo>
                    <a:pt x="1616" y="1946"/>
                  </a:lnTo>
                  <a:lnTo>
                    <a:pt x="1674" y="1964"/>
                  </a:lnTo>
                  <a:lnTo>
                    <a:pt x="1736" y="1974"/>
                  </a:lnTo>
                  <a:lnTo>
                    <a:pt x="1797" y="1977"/>
                  </a:lnTo>
                  <a:lnTo>
                    <a:pt x="1861" y="1974"/>
                  </a:lnTo>
                  <a:lnTo>
                    <a:pt x="1921" y="1964"/>
                  </a:lnTo>
                  <a:lnTo>
                    <a:pt x="1980" y="1946"/>
                  </a:lnTo>
                  <a:lnTo>
                    <a:pt x="2035" y="1922"/>
                  </a:lnTo>
                  <a:lnTo>
                    <a:pt x="2086" y="1893"/>
                  </a:lnTo>
                  <a:lnTo>
                    <a:pt x="2135" y="1859"/>
                  </a:lnTo>
                  <a:lnTo>
                    <a:pt x="2179" y="1820"/>
                  </a:lnTo>
                  <a:lnTo>
                    <a:pt x="2219" y="1775"/>
                  </a:lnTo>
                  <a:lnTo>
                    <a:pt x="2254" y="1727"/>
                  </a:lnTo>
                  <a:lnTo>
                    <a:pt x="2283" y="1675"/>
                  </a:lnTo>
                  <a:lnTo>
                    <a:pt x="2306" y="1620"/>
                  </a:lnTo>
                  <a:lnTo>
                    <a:pt x="2323" y="1562"/>
                  </a:lnTo>
                  <a:lnTo>
                    <a:pt x="2334" y="1500"/>
                  </a:lnTo>
                  <a:lnTo>
                    <a:pt x="2338" y="1438"/>
                  </a:lnTo>
                  <a:lnTo>
                    <a:pt x="2334" y="1375"/>
                  </a:lnTo>
                  <a:lnTo>
                    <a:pt x="2323" y="1315"/>
                  </a:lnTo>
                  <a:lnTo>
                    <a:pt x="2306" y="1257"/>
                  </a:lnTo>
                  <a:lnTo>
                    <a:pt x="2283" y="1201"/>
                  </a:lnTo>
                  <a:lnTo>
                    <a:pt x="2254" y="1150"/>
                  </a:lnTo>
                  <a:lnTo>
                    <a:pt x="2219" y="1101"/>
                  </a:lnTo>
                  <a:lnTo>
                    <a:pt x="2179" y="1057"/>
                  </a:lnTo>
                  <a:lnTo>
                    <a:pt x="2135" y="1017"/>
                  </a:lnTo>
                  <a:lnTo>
                    <a:pt x="2086" y="983"/>
                  </a:lnTo>
                  <a:lnTo>
                    <a:pt x="2035" y="953"/>
                  </a:lnTo>
                  <a:lnTo>
                    <a:pt x="1980" y="930"/>
                  </a:lnTo>
                  <a:lnTo>
                    <a:pt x="1921" y="913"/>
                  </a:lnTo>
                  <a:lnTo>
                    <a:pt x="1861" y="902"/>
                  </a:lnTo>
                  <a:lnTo>
                    <a:pt x="1797" y="898"/>
                  </a:lnTo>
                  <a:close/>
                  <a:moveTo>
                    <a:pt x="1797" y="0"/>
                  </a:moveTo>
                  <a:lnTo>
                    <a:pt x="1917" y="3"/>
                  </a:lnTo>
                  <a:lnTo>
                    <a:pt x="2035" y="15"/>
                  </a:lnTo>
                  <a:lnTo>
                    <a:pt x="2150" y="33"/>
                  </a:lnTo>
                  <a:lnTo>
                    <a:pt x="2263" y="58"/>
                  </a:lnTo>
                  <a:lnTo>
                    <a:pt x="2372" y="91"/>
                  </a:lnTo>
                  <a:lnTo>
                    <a:pt x="2478" y="130"/>
                  </a:lnTo>
                  <a:lnTo>
                    <a:pt x="2581" y="174"/>
                  </a:lnTo>
                  <a:lnTo>
                    <a:pt x="2681" y="225"/>
                  </a:lnTo>
                  <a:lnTo>
                    <a:pt x="2775" y="283"/>
                  </a:lnTo>
                  <a:lnTo>
                    <a:pt x="2867" y="345"/>
                  </a:lnTo>
                  <a:lnTo>
                    <a:pt x="2953" y="413"/>
                  </a:lnTo>
                  <a:lnTo>
                    <a:pt x="3035" y="486"/>
                  </a:lnTo>
                  <a:lnTo>
                    <a:pt x="3114" y="564"/>
                  </a:lnTo>
                  <a:lnTo>
                    <a:pt x="3186" y="648"/>
                  </a:lnTo>
                  <a:lnTo>
                    <a:pt x="3254" y="736"/>
                  </a:lnTo>
                  <a:lnTo>
                    <a:pt x="3316" y="828"/>
                  </a:lnTo>
                  <a:lnTo>
                    <a:pt x="3372" y="923"/>
                  </a:lnTo>
                  <a:lnTo>
                    <a:pt x="3423" y="1023"/>
                  </a:lnTo>
                  <a:lnTo>
                    <a:pt x="3467" y="1127"/>
                  </a:lnTo>
                  <a:lnTo>
                    <a:pt x="3505" y="1233"/>
                  </a:lnTo>
                  <a:lnTo>
                    <a:pt x="3538" y="1345"/>
                  </a:lnTo>
                  <a:lnTo>
                    <a:pt x="3563" y="1457"/>
                  </a:lnTo>
                  <a:lnTo>
                    <a:pt x="3581" y="1574"/>
                  </a:lnTo>
                  <a:lnTo>
                    <a:pt x="3592" y="1692"/>
                  </a:lnTo>
                  <a:lnTo>
                    <a:pt x="3596" y="1813"/>
                  </a:lnTo>
                  <a:lnTo>
                    <a:pt x="3593" y="1936"/>
                  </a:lnTo>
                  <a:lnTo>
                    <a:pt x="3583" y="2057"/>
                  </a:lnTo>
                  <a:lnTo>
                    <a:pt x="3566" y="2173"/>
                  </a:lnTo>
                  <a:lnTo>
                    <a:pt x="3543" y="2289"/>
                  </a:lnTo>
                  <a:lnTo>
                    <a:pt x="3516" y="2400"/>
                  </a:lnTo>
                  <a:lnTo>
                    <a:pt x="3483" y="2508"/>
                  </a:lnTo>
                  <a:lnTo>
                    <a:pt x="3445" y="2613"/>
                  </a:lnTo>
                  <a:lnTo>
                    <a:pt x="3403" y="2717"/>
                  </a:lnTo>
                  <a:lnTo>
                    <a:pt x="3356" y="2815"/>
                  </a:lnTo>
                  <a:lnTo>
                    <a:pt x="3306" y="2912"/>
                  </a:lnTo>
                  <a:lnTo>
                    <a:pt x="3253" y="3005"/>
                  </a:lnTo>
                  <a:lnTo>
                    <a:pt x="3195" y="3095"/>
                  </a:lnTo>
                  <a:lnTo>
                    <a:pt x="3136" y="3183"/>
                  </a:lnTo>
                  <a:lnTo>
                    <a:pt x="3075" y="3266"/>
                  </a:lnTo>
                  <a:lnTo>
                    <a:pt x="3011" y="3346"/>
                  </a:lnTo>
                  <a:lnTo>
                    <a:pt x="2946" y="3425"/>
                  </a:lnTo>
                  <a:lnTo>
                    <a:pt x="2880" y="3498"/>
                  </a:lnTo>
                  <a:lnTo>
                    <a:pt x="2812" y="3570"/>
                  </a:lnTo>
                  <a:lnTo>
                    <a:pt x="2745" y="3638"/>
                  </a:lnTo>
                  <a:lnTo>
                    <a:pt x="2677" y="3702"/>
                  </a:lnTo>
                  <a:lnTo>
                    <a:pt x="2609" y="3764"/>
                  </a:lnTo>
                  <a:lnTo>
                    <a:pt x="2542" y="3823"/>
                  </a:lnTo>
                  <a:lnTo>
                    <a:pt x="2475" y="3878"/>
                  </a:lnTo>
                  <a:lnTo>
                    <a:pt x="2410" y="3930"/>
                  </a:lnTo>
                  <a:lnTo>
                    <a:pt x="2347" y="3979"/>
                  </a:lnTo>
                  <a:lnTo>
                    <a:pt x="2285" y="4024"/>
                  </a:lnTo>
                  <a:lnTo>
                    <a:pt x="2226" y="4066"/>
                  </a:lnTo>
                  <a:lnTo>
                    <a:pt x="2170" y="4104"/>
                  </a:lnTo>
                  <a:lnTo>
                    <a:pt x="2118" y="4140"/>
                  </a:lnTo>
                  <a:lnTo>
                    <a:pt x="2068" y="4172"/>
                  </a:lnTo>
                  <a:lnTo>
                    <a:pt x="2022" y="4200"/>
                  </a:lnTo>
                  <a:lnTo>
                    <a:pt x="1980" y="4226"/>
                  </a:lnTo>
                  <a:lnTo>
                    <a:pt x="1944" y="4247"/>
                  </a:lnTo>
                  <a:lnTo>
                    <a:pt x="1911" y="4265"/>
                  </a:lnTo>
                  <a:lnTo>
                    <a:pt x="1885" y="4281"/>
                  </a:lnTo>
                  <a:lnTo>
                    <a:pt x="1862" y="4293"/>
                  </a:lnTo>
                  <a:lnTo>
                    <a:pt x="1848" y="4301"/>
                  </a:lnTo>
                  <a:lnTo>
                    <a:pt x="1839" y="4305"/>
                  </a:lnTo>
                  <a:lnTo>
                    <a:pt x="1819" y="4312"/>
                  </a:lnTo>
                  <a:lnTo>
                    <a:pt x="1797" y="4315"/>
                  </a:lnTo>
                  <a:lnTo>
                    <a:pt x="1777" y="4312"/>
                  </a:lnTo>
                  <a:lnTo>
                    <a:pt x="1758" y="4305"/>
                  </a:lnTo>
                  <a:lnTo>
                    <a:pt x="1749" y="4301"/>
                  </a:lnTo>
                  <a:lnTo>
                    <a:pt x="1733" y="4293"/>
                  </a:lnTo>
                  <a:lnTo>
                    <a:pt x="1712" y="4281"/>
                  </a:lnTo>
                  <a:lnTo>
                    <a:pt x="1684" y="4265"/>
                  </a:lnTo>
                  <a:lnTo>
                    <a:pt x="1653" y="4247"/>
                  </a:lnTo>
                  <a:lnTo>
                    <a:pt x="1615" y="4226"/>
                  </a:lnTo>
                  <a:lnTo>
                    <a:pt x="1574" y="4200"/>
                  </a:lnTo>
                  <a:lnTo>
                    <a:pt x="1529" y="4172"/>
                  </a:lnTo>
                  <a:lnTo>
                    <a:pt x="1479" y="4140"/>
                  </a:lnTo>
                  <a:lnTo>
                    <a:pt x="1425" y="4104"/>
                  </a:lnTo>
                  <a:lnTo>
                    <a:pt x="1369" y="4066"/>
                  </a:lnTo>
                  <a:lnTo>
                    <a:pt x="1310" y="4024"/>
                  </a:lnTo>
                  <a:lnTo>
                    <a:pt x="1249" y="3979"/>
                  </a:lnTo>
                  <a:lnTo>
                    <a:pt x="1186" y="3930"/>
                  </a:lnTo>
                  <a:lnTo>
                    <a:pt x="1120" y="3878"/>
                  </a:lnTo>
                  <a:lnTo>
                    <a:pt x="1055" y="3823"/>
                  </a:lnTo>
                  <a:lnTo>
                    <a:pt x="988" y="3764"/>
                  </a:lnTo>
                  <a:lnTo>
                    <a:pt x="920" y="3702"/>
                  </a:lnTo>
                  <a:lnTo>
                    <a:pt x="852" y="3638"/>
                  </a:lnTo>
                  <a:lnTo>
                    <a:pt x="784" y="3570"/>
                  </a:lnTo>
                  <a:lnTo>
                    <a:pt x="717" y="3498"/>
                  </a:lnTo>
                  <a:lnTo>
                    <a:pt x="650" y="3425"/>
                  </a:lnTo>
                  <a:lnTo>
                    <a:pt x="585" y="3346"/>
                  </a:lnTo>
                  <a:lnTo>
                    <a:pt x="522" y="3266"/>
                  </a:lnTo>
                  <a:lnTo>
                    <a:pt x="459" y="3183"/>
                  </a:lnTo>
                  <a:lnTo>
                    <a:pt x="400" y="3095"/>
                  </a:lnTo>
                  <a:lnTo>
                    <a:pt x="344" y="3005"/>
                  </a:lnTo>
                  <a:lnTo>
                    <a:pt x="290" y="2912"/>
                  </a:lnTo>
                  <a:lnTo>
                    <a:pt x="239" y="2815"/>
                  </a:lnTo>
                  <a:lnTo>
                    <a:pt x="193" y="2717"/>
                  </a:lnTo>
                  <a:lnTo>
                    <a:pt x="152" y="2613"/>
                  </a:lnTo>
                  <a:lnTo>
                    <a:pt x="114" y="2508"/>
                  </a:lnTo>
                  <a:lnTo>
                    <a:pt x="80" y="2400"/>
                  </a:lnTo>
                  <a:lnTo>
                    <a:pt x="52" y="2289"/>
                  </a:lnTo>
                  <a:lnTo>
                    <a:pt x="30" y="2173"/>
                  </a:lnTo>
                  <a:lnTo>
                    <a:pt x="14" y="2057"/>
                  </a:lnTo>
                  <a:lnTo>
                    <a:pt x="4" y="1936"/>
                  </a:lnTo>
                  <a:lnTo>
                    <a:pt x="0" y="1813"/>
                  </a:lnTo>
                  <a:lnTo>
                    <a:pt x="4" y="1692"/>
                  </a:lnTo>
                  <a:lnTo>
                    <a:pt x="15" y="1574"/>
                  </a:lnTo>
                  <a:lnTo>
                    <a:pt x="34" y="1457"/>
                  </a:lnTo>
                  <a:lnTo>
                    <a:pt x="59" y="1345"/>
                  </a:lnTo>
                  <a:lnTo>
                    <a:pt x="90" y="1233"/>
                  </a:lnTo>
                  <a:lnTo>
                    <a:pt x="128" y="1127"/>
                  </a:lnTo>
                  <a:lnTo>
                    <a:pt x="174" y="1023"/>
                  </a:lnTo>
                  <a:lnTo>
                    <a:pt x="224" y="923"/>
                  </a:lnTo>
                  <a:lnTo>
                    <a:pt x="280" y="828"/>
                  </a:lnTo>
                  <a:lnTo>
                    <a:pt x="343" y="736"/>
                  </a:lnTo>
                  <a:lnTo>
                    <a:pt x="409" y="648"/>
                  </a:lnTo>
                  <a:lnTo>
                    <a:pt x="483" y="564"/>
                  </a:lnTo>
                  <a:lnTo>
                    <a:pt x="560" y="486"/>
                  </a:lnTo>
                  <a:lnTo>
                    <a:pt x="642" y="413"/>
                  </a:lnTo>
                  <a:lnTo>
                    <a:pt x="730" y="345"/>
                  </a:lnTo>
                  <a:lnTo>
                    <a:pt x="820" y="283"/>
                  </a:lnTo>
                  <a:lnTo>
                    <a:pt x="916" y="225"/>
                  </a:lnTo>
                  <a:lnTo>
                    <a:pt x="1016" y="174"/>
                  </a:lnTo>
                  <a:lnTo>
                    <a:pt x="1118" y="130"/>
                  </a:lnTo>
                  <a:lnTo>
                    <a:pt x="1224" y="91"/>
                  </a:lnTo>
                  <a:lnTo>
                    <a:pt x="1334" y="58"/>
                  </a:lnTo>
                  <a:lnTo>
                    <a:pt x="1445" y="33"/>
                  </a:lnTo>
                  <a:lnTo>
                    <a:pt x="1560" y="15"/>
                  </a:lnTo>
                  <a:lnTo>
                    <a:pt x="1678" y="3"/>
                  </a:lnTo>
                  <a:lnTo>
                    <a:pt x="17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62A6026-0A4C-3140-9545-0A5C3E830A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51" y="-6281"/>
            <a:ext cx="8346098" cy="5721281"/>
          </a:xfrm>
          <a:prstGeom prst="rect">
            <a:avLst/>
          </a:prstGeom>
          <a:ln w="38100">
            <a:noFill/>
          </a:ln>
        </p:spPr>
      </p:pic>
      <p:sp>
        <p:nvSpPr>
          <p:cNvPr id="16" name="Freeform 22">
            <a:extLst>
              <a:ext uri="{FF2B5EF4-FFF2-40B4-BE49-F238E27FC236}">
                <a16:creationId xmlns:a16="http://schemas.microsoft.com/office/drawing/2014/main" id="{6A880763-96E1-B34A-AFEC-2A61056B91FA}"/>
              </a:ext>
            </a:extLst>
          </p:cNvPr>
          <p:cNvSpPr>
            <a:spLocks/>
          </p:cNvSpPr>
          <p:nvPr/>
        </p:nvSpPr>
        <p:spPr bwMode="auto">
          <a:xfrm>
            <a:off x="7090366" y="2007975"/>
            <a:ext cx="72834" cy="72834"/>
          </a:xfrm>
          <a:custGeom>
            <a:avLst/>
            <a:gdLst>
              <a:gd name="T0" fmla="*/ 359 w 719"/>
              <a:gd name="T1" fmla="*/ 0 h 719"/>
              <a:gd name="T2" fmla="*/ 413 w 719"/>
              <a:gd name="T3" fmla="*/ 4 h 719"/>
              <a:gd name="T4" fmla="*/ 464 w 719"/>
              <a:gd name="T5" fmla="*/ 14 h 719"/>
              <a:gd name="T6" fmla="*/ 511 w 719"/>
              <a:gd name="T7" fmla="*/ 33 h 719"/>
              <a:gd name="T8" fmla="*/ 555 w 719"/>
              <a:gd name="T9" fmla="*/ 58 h 719"/>
              <a:gd name="T10" fmla="*/ 596 w 719"/>
              <a:gd name="T11" fmla="*/ 88 h 719"/>
              <a:gd name="T12" fmla="*/ 631 w 719"/>
              <a:gd name="T13" fmla="*/ 123 h 719"/>
              <a:gd name="T14" fmla="*/ 661 w 719"/>
              <a:gd name="T15" fmla="*/ 164 h 719"/>
              <a:gd name="T16" fmla="*/ 686 w 719"/>
              <a:gd name="T17" fmla="*/ 208 h 719"/>
              <a:gd name="T18" fmla="*/ 705 w 719"/>
              <a:gd name="T19" fmla="*/ 255 h 719"/>
              <a:gd name="T20" fmla="*/ 715 w 719"/>
              <a:gd name="T21" fmla="*/ 306 h 719"/>
              <a:gd name="T22" fmla="*/ 719 w 719"/>
              <a:gd name="T23" fmla="*/ 359 h 719"/>
              <a:gd name="T24" fmla="*/ 715 w 719"/>
              <a:gd name="T25" fmla="*/ 412 h 719"/>
              <a:gd name="T26" fmla="*/ 705 w 719"/>
              <a:gd name="T27" fmla="*/ 463 h 719"/>
              <a:gd name="T28" fmla="*/ 686 w 719"/>
              <a:gd name="T29" fmla="*/ 510 h 719"/>
              <a:gd name="T30" fmla="*/ 661 w 719"/>
              <a:gd name="T31" fmla="*/ 555 h 719"/>
              <a:gd name="T32" fmla="*/ 631 w 719"/>
              <a:gd name="T33" fmla="*/ 594 h 719"/>
              <a:gd name="T34" fmla="*/ 596 w 719"/>
              <a:gd name="T35" fmla="*/ 631 h 719"/>
              <a:gd name="T36" fmla="*/ 555 w 719"/>
              <a:gd name="T37" fmla="*/ 661 h 719"/>
              <a:gd name="T38" fmla="*/ 511 w 719"/>
              <a:gd name="T39" fmla="*/ 685 h 719"/>
              <a:gd name="T40" fmla="*/ 464 w 719"/>
              <a:gd name="T41" fmla="*/ 703 h 719"/>
              <a:gd name="T42" fmla="*/ 413 w 719"/>
              <a:gd name="T43" fmla="*/ 715 h 719"/>
              <a:gd name="T44" fmla="*/ 359 w 719"/>
              <a:gd name="T45" fmla="*/ 719 h 719"/>
              <a:gd name="T46" fmla="*/ 307 w 719"/>
              <a:gd name="T47" fmla="*/ 715 h 719"/>
              <a:gd name="T48" fmla="*/ 256 w 719"/>
              <a:gd name="T49" fmla="*/ 703 h 719"/>
              <a:gd name="T50" fmla="*/ 208 w 719"/>
              <a:gd name="T51" fmla="*/ 685 h 719"/>
              <a:gd name="T52" fmla="*/ 164 w 719"/>
              <a:gd name="T53" fmla="*/ 661 h 719"/>
              <a:gd name="T54" fmla="*/ 125 w 719"/>
              <a:gd name="T55" fmla="*/ 631 h 719"/>
              <a:gd name="T56" fmla="*/ 88 w 719"/>
              <a:gd name="T57" fmla="*/ 594 h 719"/>
              <a:gd name="T58" fmla="*/ 58 w 719"/>
              <a:gd name="T59" fmla="*/ 555 h 719"/>
              <a:gd name="T60" fmla="*/ 34 w 719"/>
              <a:gd name="T61" fmla="*/ 510 h 719"/>
              <a:gd name="T62" fmla="*/ 16 w 719"/>
              <a:gd name="T63" fmla="*/ 463 h 719"/>
              <a:gd name="T64" fmla="*/ 4 w 719"/>
              <a:gd name="T65" fmla="*/ 412 h 719"/>
              <a:gd name="T66" fmla="*/ 0 w 719"/>
              <a:gd name="T67" fmla="*/ 359 h 719"/>
              <a:gd name="T68" fmla="*/ 4 w 719"/>
              <a:gd name="T69" fmla="*/ 306 h 719"/>
              <a:gd name="T70" fmla="*/ 16 w 719"/>
              <a:gd name="T71" fmla="*/ 255 h 719"/>
              <a:gd name="T72" fmla="*/ 34 w 719"/>
              <a:gd name="T73" fmla="*/ 208 h 719"/>
              <a:gd name="T74" fmla="*/ 58 w 719"/>
              <a:gd name="T75" fmla="*/ 164 h 719"/>
              <a:gd name="T76" fmla="*/ 88 w 719"/>
              <a:gd name="T77" fmla="*/ 123 h 719"/>
              <a:gd name="T78" fmla="*/ 125 w 719"/>
              <a:gd name="T79" fmla="*/ 88 h 719"/>
              <a:gd name="T80" fmla="*/ 164 w 719"/>
              <a:gd name="T81" fmla="*/ 58 h 719"/>
              <a:gd name="T82" fmla="*/ 208 w 719"/>
              <a:gd name="T83" fmla="*/ 33 h 719"/>
              <a:gd name="T84" fmla="*/ 256 w 719"/>
              <a:gd name="T85" fmla="*/ 14 h 719"/>
              <a:gd name="T86" fmla="*/ 307 w 719"/>
              <a:gd name="T87" fmla="*/ 4 h 719"/>
              <a:gd name="T88" fmla="*/ 359 w 719"/>
              <a:gd name="T8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19" h="719">
                <a:moveTo>
                  <a:pt x="359" y="0"/>
                </a:moveTo>
                <a:lnTo>
                  <a:pt x="413" y="4"/>
                </a:lnTo>
                <a:lnTo>
                  <a:pt x="464" y="14"/>
                </a:lnTo>
                <a:lnTo>
                  <a:pt x="511" y="33"/>
                </a:lnTo>
                <a:lnTo>
                  <a:pt x="555" y="58"/>
                </a:lnTo>
                <a:lnTo>
                  <a:pt x="596" y="88"/>
                </a:lnTo>
                <a:lnTo>
                  <a:pt x="631" y="123"/>
                </a:lnTo>
                <a:lnTo>
                  <a:pt x="661" y="164"/>
                </a:lnTo>
                <a:lnTo>
                  <a:pt x="686" y="208"/>
                </a:lnTo>
                <a:lnTo>
                  <a:pt x="705" y="255"/>
                </a:lnTo>
                <a:lnTo>
                  <a:pt x="715" y="306"/>
                </a:lnTo>
                <a:lnTo>
                  <a:pt x="719" y="359"/>
                </a:lnTo>
                <a:lnTo>
                  <a:pt x="715" y="412"/>
                </a:lnTo>
                <a:lnTo>
                  <a:pt x="705" y="463"/>
                </a:lnTo>
                <a:lnTo>
                  <a:pt x="686" y="510"/>
                </a:lnTo>
                <a:lnTo>
                  <a:pt x="661" y="555"/>
                </a:lnTo>
                <a:lnTo>
                  <a:pt x="631" y="594"/>
                </a:lnTo>
                <a:lnTo>
                  <a:pt x="596" y="631"/>
                </a:lnTo>
                <a:lnTo>
                  <a:pt x="555" y="661"/>
                </a:lnTo>
                <a:lnTo>
                  <a:pt x="511" y="685"/>
                </a:lnTo>
                <a:lnTo>
                  <a:pt x="464" y="703"/>
                </a:lnTo>
                <a:lnTo>
                  <a:pt x="413" y="715"/>
                </a:lnTo>
                <a:lnTo>
                  <a:pt x="359" y="719"/>
                </a:lnTo>
                <a:lnTo>
                  <a:pt x="307" y="715"/>
                </a:lnTo>
                <a:lnTo>
                  <a:pt x="256" y="703"/>
                </a:lnTo>
                <a:lnTo>
                  <a:pt x="208" y="685"/>
                </a:lnTo>
                <a:lnTo>
                  <a:pt x="164" y="661"/>
                </a:lnTo>
                <a:lnTo>
                  <a:pt x="125" y="631"/>
                </a:lnTo>
                <a:lnTo>
                  <a:pt x="88" y="594"/>
                </a:lnTo>
                <a:lnTo>
                  <a:pt x="58" y="555"/>
                </a:lnTo>
                <a:lnTo>
                  <a:pt x="34" y="510"/>
                </a:lnTo>
                <a:lnTo>
                  <a:pt x="16" y="463"/>
                </a:lnTo>
                <a:lnTo>
                  <a:pt x="4" y="412"/>
                </a:lnTo>
                <a:lnTo>
                  <a:pt x="0" y="359"/>
                </a:lnTo>
                <a:lnTo>
                  <a:pt x="4" y="306"/>
                </a:lnTo>
                <a:lnTo>
                  <a:pt x="16" y="255"/>
                </a:lnTo>
                <a:lnTo>
                  <a:pt x="34" y="208"/>
                </a:lnTo>
                <a:lnTo>
                  <a:pt x="58" y="164"/>
                </a:lnTo>
                <a:lnTo>
                  <a:pt x="88" y="123"/>
                </a:lnTo>
                <a:lnTo>
                  <a:pt x="125" y="88"/>
                </a:lnTo>
                <a:lnTo>
                  <a:pt x="164" y="58"/>
                </a:lnTo>
                <a:lnTo>
                  <a:pt x="208" y="33"/>
                </a:lnTo>
                <a:lnTo>
                  <a:pt x="256" y="14"/>
                </a:lnTo>
                <a:lnTo>
                  <a:pt x="307" y="4"/>
                </a:lnTo>
                <a:lnTo>
                  <a:pt x="359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8D83CA-4A66-A449-BF16-D1B0578BF983}"/>
              </a:ext>
            </a:extLst>
          </p:cNvPr>
          <p:cNvSpPr/>
          <p:nvPr/>
        </p:nvSpPr>
        <p:spPr>
          <a:xfrm>
            <a:off x="398951" y="0"/>
            <a:ext cx="2838320" cy="1631216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1.46 acres of rare in-town waterfront property in one of the most exclusive areas of Preston Hollow</a:t>
            </a:r>
          </a:p>
        </p:txBody>
      </p:sp>
      <p:sp>
        <p:nvSpPr>
          <p:cNvPr id="2" name="Process 1">
            <a:extLst>
              <a:ext uri="{FF2B5EF4-FFF2-40B4-BE49-F238E27FC236}">
                <a16:creationId xmlns:a16="http://schemas.microsoft.com/office/drawing/2014/main" id="{DB275516-E2AA-F54B-BE65-7C314747B9BA}"/>
              </a:ext>
            </a:extLst>
          </p:cNvPr>
          <p:cNvSpPr/>
          <p:nvPr/>
        </p:nvSpPr>
        <p:spPr>
          <a:xfrm>
            <a:off x="6899895" y="2204032"/>
            <a:ext cx="411661" cy="208416"/>
          </a:xfrm>
          <a:prstGeom prst="flowChartProcess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rocess 9">
            <a:extLst>
              <a:ext uri="{FF2B5EF4-FFF2-40B4-BE49-F238E27FC236}">
                <a16:creationId xmlns:a16="http://schemas.microsoft.com/office/drawing/2014/main" id="{9D21DF0B-E76F-7442-8FBC-CB2C44442DFD}"/>
              </a:ext>
            </a:extLst>
          </p:cNvPr>
          <p:cNvSpPr/>
          <p:nvPr/>
        </p:nvSpPr>
        <p:spPr>
          <a:xfrm>
            <a:off x="6993824" y="2007974"/>
            <a:ext cx="282066" cy="196057"/>
          </a:xfrm>
          <a:prstGeom prst="flowChartProcess">
            <a:avLst/>
          </a:prstGeom>
          <a:solidFill>
            <a:srgbClr val="F9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14B8B145-0DAD-4445-BEDC-0D05227559FE}"/>
              </a:ext>
            </a:extLst>
          </p:cNvPr>
          <p:cNvSpPr>
            <a:spLocks noEditPoints="1"/>
          </p:cNvSpPr>
          <p:nvPr/>
        </p:nvSpPr>
        <p:spPr bwMode="auto">
          <a:xfrm>
            <a:off x="6923589" y="1748429"/>
            <a:ext cx="364272" cy="437105"/>
          </a:xfrm>
          <a:custGeom>
            <a:avLst/>
            <a:gdLst>
              <a:gd name="T0" fmla="*/ 1674 w 3596"/>
              <a:gd name="T1" fmla="*/ 913 h 4315"/>
              <a:gd name="T2" fmla="*/ 1509 w 3596"/>
              <a:gd name="T3" fmla="*/ 983 h 4315"/>
              <a:gd name="T4" fmla="*/ 1377 w 3596"/>
              <a:gd name="T5" fmla="*/ 1101 h 4315"/>
              <a:gd name="T6" fmla="*/ 1290 w 3596"/>
              <a:gd name="T7" fmla="*/ 1257 h 4315"/>
              <a:gd name="T8" fmla="*/ 1259 w 3596"/>
              <a:gd name="T9" fmla="*/ 1438 h 4315"/>
              <a:gd name="T10" fmla="*/ 1290 w 3596"/>
              <a:gd name="T11" fmla="*/ 1620 h 4315"/>
              <a:gd name="T12" fmla="*/ 1377 w 3596"/>
              <a:gd name="T13" fmla="*/ 1775 h 4315"/>
              <a:gd name="T14" fmla="*/ 1509 w 3596"/>
              <a:gd name="T15" fmla="*/ 1893 h 4315"/>
              <a:gd name="T16" fmla="*/ 1674 w 3596"/>
              <a:gd name="T17" fmla="*/ 1964 h 4315"/>
              <a:gd name="T18" fmla="*/ 1861 w 3596"/>
              <a:gd name="T19" fmla="*/ 1974 h 4315"/>
              <a:gd name="T20" fmla="*/ 2035 w 3596"/>
              <a:gd name="T21" fmla="*/ 1922 h 4315"/>
              <a:gd name="T22" fmla="*/ 2179 w 3596"/>
              <a:gd name="T23" fmla="*/ 1820 h 4315"/>
              <a:gd name="T24" fmla="*/ 2283 w 3596"/>
              <a:gd name="T25" fmla="*/ 1675 h 4315"/>
              <a:gd name="T26" fmla="*/ 2334 w 3596"/>
              <a:gd name="T27" fmla="*/ 1500 h 4315"/>
              <a:gd name="T28" fmla="*/ 2323 w 3596"/>
              <a:gd name="T29" fmla="*/ 1315 h 4315"/>
              <a:gd name="T30" fmla="*/ 2254 w 3596"/>
              <a:gd name="T31" fmla="*/ 1150 h 4315"/>
              <a:gd name="T32" fmla="*/ 2135 w 3596"/>
              <a:gd name="T33" fmla="*/ 1017 h 4315"/>
              <a:gd name="T34" fmla="*/ 1980 w 3596"/>
              <a:gd name="T35" fmla="*/ 930 h 4315"/>
              <a:gd name="T36" fmla="*/ 1797 w 3596"/>
              <a:gd name="T37" fmla="*/ 898 h 4315"/>
              <a:gd name="T38" fmla="*/ 2035 w 3596"/>
              <a:gd name="T39" fmla="*/ 15 h 4315"/>
              <a:gd name="T40" fmla="*/ 2372 w 3596"/>
              <a:gd name="T41" fmla="*/ 91 h 4315"/>
              <a:gd name="T42" fmla="*/ 2681 w 3596"/>
              <a:gd name="T43" fmla="*/ 225 h 4315"/>
              <a:gd name="T44" fmla="*/ 2953 w 3596"/>
              <a:gd name="T45" fmla="*/ 413 h 4315"/>
              <a:gd name="T46" fmla="*/ 3186 w 3596"/>
              <a:gd name="T47" fmla="*/ 648 h 4315"/>
              <a:gd name="T48" fmla="*/ 3372 w 3596"/>
              <a:gd name="T49" fmla="*/ 923 h 4315"/>
              <a:gd name="T50" fmla="*/ 3505 w 3596"/>
              <a:gd name="T51" fmla="*/ 1233 h 4315"/>
              <a:gd name="T52" fmla="*/ 3581 w 3596"/>
              <a:gd name="T53" fmla="*/ 1574 h 4315"/>
              <a:gd name="T54" fmla="*/ 3593 w 3596"/>
              <a:gd name="T55" fmla="*/ 1936 h 4315"/>
              <a:gd name="T56" fmla="*/ 3543 w 3596"/>
              <a:gd name="T57" fmla="*/ 2289 h 4315"/>
              <a:gd name="T58" fmla="*/ 3445 w 3596"/>
              <a:gd name="T59" fmla="*/ 2613 h 4315"/>
              <a:gd name="T60" fmla="*/ 3306 w 3596"/>
              <a:gd name="T61" fmla="*/ 2912 h 4315"/>
              <a:gd name="T62" fmla="*/ 3136 w 3596"/>
              <a:gd name="T63" fmla="*/ 3183 h 4315"/>
              <a:gd name="T64" fmla="*/ 2946 w 3596"/>
              <a:gd name="T65" fmla="*/ 3425 h 4315"/>
              <a:gd name="T66" fmla="*/ 2745 w 3596"/>
              <a:gd name="T67" fmla="*/ 3638 h 4315"/>
              <a:gd name="T68" fmla="*/ 2542 w 3596"/>
              <a:gd name="T69" fmla="*/ 3823 h 4315"/>
              <a:gd name="T70" fmla="*/ 2347 w 3596"/>
              <a:gd name="T71" fmla="*/ 3979 h 4315"/>
              <a:gd name="T72" fmla="*/ 2170 w 3596"/>
              <a:gd name="T73" fmla="*/ 4104 h 4315"/>
              <a:gd name="T74" fmla="*/ 2022 w 3596"/>
              <a:gd name="T75" fmla="*/ 4200 h 4315"/>
              <a:gd name="T76" fmla="*/ 1911 w 3596"/>
              <a:gd name="T77" fmla="*/ 4265 h 4315"/>
              <a:gd name="T78" fmla="*/ 1848 w 3596"/>
              <a:gd name="T79" fmla="*/ 4301 h 4315"/>
              <a:gd name="T80" fmla="*/ 1797 w 3596"/>
              <a:gd name="T81" fmla="*/ 4315 h 4315"/>
              <a:gd name="T82" fmla="*/ 1749 w 3596"/>
              <a:gd name="T83" fmla="*/ 4301 h 4315"/>
              <a:gd name="T84" fmla="*/ 1684 w 3596"/>
              <a:gd name="T85" fmla="*/ 4265 h 4315"/>
              <a:gd name="T86" fmla="*/ 1574 w 3596"/>
              <a:gd name="T87" fmla="*/ 4200 h 4315"/>
              <a:gd name="T88" fmla="*/ 1425 w 3596"/>
              <a:gd name="T89" fmla="*/ 4104 h 4315"/>
              <a:gd name="T90" fmla="*/ 1249 w 3596"/>
              <a:gd name="T91" fmla="*/ 3979 h 4315"/>
              <a:gd name="T92" fmla="*/ 1055 w 3596"/>
              <a:gd name="T93" fmla="*/ 3823 h 4315"/>
              <a:gd name="T94" fmla="*/ 852 w 3596"/>
              <a:gd name="T95" fmla="*/ 3638 h 4315"/>
              <a:gd name="T96" fmla="*/ 650 w 3596"/>
              <a:gd name="T97" fmla="*/ 3425 h 4315"/>
              <a:gd name="T98" fmla="*/ 459 w 3596"/>
              <a:gd name="T99" fmla="*/ 3183 h 4315"/>
              <a:gd name="T100" fmla="*/ 290 w 3596"/>
              <a:gd name="T101" fmla="*/ 2912 h 4315"/>
              <a:gd name="T102" fmla="*/ 152 w 3596"/>
              <a:gd name="T103" fmla="*/ 2613 h 4315"/>
              <a:gd name="T104" fmla="*/ 52 w 3596"/>
              <a:gd name="T105" fmla="*/ 2289 h 4315"/>
              <a:gd name="T106" fmla="*/ 4 w 3596"/>
              <a:gd name="T107" fmla="*/ 1936 h 4315"/>
              <a:gd name="T108" fmla="*/ 15 w 3596"/>
              <a:gd name="T109" fmla="*/ 1574 h 4315"/>
              <a:gd name="T110" fmla="*/ 90 w 3596"/>
              <a:gd name="T111" fmla="*/ 1233 h 4315"/>
              <a:gd name="T112" fmla="*/ 224 w 3596"/>
              <a:gd name="T113" fmla="*/ 923 h 4315"/>
              <a:gd name="T114" fmla="*/ 409 w 3596"/>
              <a:gd name="T115" fmla="*/ 648 h 4315"/>
              <a:gd name="T116" fmla="*/ 642 w 3596"/>
              <a:gd name="T117" fmla="*/ 413 h 4315"/>
              <a:gd name="T118" fmla="*/ 916 w 3596"/>
              <a:gd name="T119" fmla="*/ 225 h 4315"/>
              <a:gd name="T120" fmla="*/ 1224 w 3596"/>
              <a:gd name="T121" fmla="*/ 91 h 4315"/>
              <a:gd name="T122" fmla="*/ 1560 w 3596"/>
              <a:gd name="T123" fmla="*/ 1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96" h="4315">
                <a:moveTo>
                  <a:pt x="1797" y="898"/>
                </a:moveTo>
                <a:lnTo>
                  <a:pt x="1736" y="902"/>
                </a:lnTo>
                <a:lnTo>
                  <a:pt x="1674" y="913"/>
                </a:lnTo>
                <a:lnTo>
                  <a:pt x="1616" y="930"/>
                </a:lnTo>
                <a:lnTo>
                  <a:pt x="1561" y="953"/>
                </a:lnTo>
                <a:lnTo>
                  <a:pt x="1509" y="983"/>
                </a:lnTo>
                <a:lnTo>
                  <a:pt x="1461" y="1017"/>
                </a:lnTo>
                <a:lnTo>
                  <a:pt x="1416" y="1057"/>
                </a:lnTo>
                <a:lnTo>
                  <a:pt x="1377" y="1101"/>
                </a:lnTo>
                <a:lnTo>
                  <a:pt x="1343" y="1150"/>
                </a:lnTo>
                <a:lnTo>
                  <a:pt x="1314" y="1201"/>
                </a:lnTo>
                <a:lnTo>
                  <a:pt x="1290" y="1257"/>
                </a:lnTo>
                <a:lnTo>
                  <a:pt x="1273" y="1315"/>
                </a:lnTo>
                <a:lnTo>
                  <a:pt x="1262" y="1375"/>
                </a:lnTo>
                <a:lnTo>
                  <a:pt x="1259" y="1438"/>
                </a:lnTo>
                <a:lnTo>
                  <a:pt x="1262" y="1500"/>
                </a:lnTo>
                <a:lnTo>
                  <a:pt x="1273" y="1562"/>
                </a:lnTo>
                <a:lnTo>
                  <a:pt x="1290" y="1620"/>
                </a:lnTo>
                <a:lnTo>
                  <a:pt x="1314" y="1675"/>
                </a:lnTo>
                <a:lnTo>
                  <a:pt x="1343" y="1727"/>
                </a:lnTo>
                <a:lnTo>
                  <a:pt x="1377" y="1775"/>
                </a:lnTo>
                <a:lnTo>
                  <a:pt x="1416" y="1820"/>
                </a:lnTo>
                <a:lnTo>
                  <a:pt x="1461" y="1859"/>
                </a:lnTo>
                <a:lnTo>
                  <a:pt x="1509" y="1893"/>
                </a:lnTo>
                <a:lnTo>
                  <a:pt x="1561" y="1922"/>
                </a:lnTo>
                <a:lnTo>
                  <a:pt x="1616" y="1946"/>
                </a:lnTo>
                <a:lnTo>
                  <a:pt x="1674" y="1964"/>
                </a:lnTo>
                <a:lnTo>
                  <a:pt x="1736" y="1974"/>
                </a:lnTo>
                <a:lnTo>
                  <a:pt x="1797" y="1977"/>
                </a:lnTo>
                <a:lnTo>
                  <a:pt x="1861" y="1974"/>
                </a:lnTo>
                <a:lnTo>
                  <a:pt x="1921" y="1964"/>
                </a:lnTo>
                <a:lnTo>
                  <a:pt x="1980" y="1946"/>
                </a:lnTo>
                <a:lnTo>
                  <a:pt x="2035" y="1922"/>
                </a:lnTo>
                <a:lnTo>
                  <a:pt x="2086" y="1893"/>
                </a:lnTo>
                <a:lnTo>
                  <a:pt x="2135" y="1859"/>
                </a:lnTo>
                <a:lnTo>
                  <a:pt x="2179" y="1820"/>
                </a:lnTo>
                <a:lnTo>
                  <a:pt x="2219" y="1775"/>
                </a:lnTo>
                <a:lnTo>
                  <a:pt x="2254" y="1727"/>
                </a:lnTo>
                <a:lnTo>
                  <a:pt x="2283" y="1675"/>
                </a:lnTo>
                <a:lnTo>
                  <a:pt x="2306" y="1620"/>
                </a:lnTo>
                <a:lnTo>
                  <a:pt x="2323" y="1562"/>
                </a:lnTo>
                <a:lnTo>
                  <a:pt x="2334" y="1500"/>
                </a:lnTo>
                <a:lnTo>
                  <a:pt x="2338" y="1438"/>
                </a:lnTo>
                <a:lnTo>
                  <a:pt x="2334" y="1375"/>
                </a:lnTo>
                <a:lnTo>
                  <a:pt x="2323" y="1315"/>
                </a:lnTo>
                <a:lnTo>
                  <a:pt x="2306" y="1257"/>
                </a:lnTo>
                <a:lnTo>
                  <a:pt x="2283" y="1201"/>
                </a:lnTo>
                <a:lnTo>
                  <a:pt x="2254" y="1150"/>
                </a:lnTo>
                <a:lnTo>
                  <a:pt x="2219" y="1101"/>
                </a:lnTo>
                <a:lnTo>
                  <a:pt x="2179" y="1057"/>
                </a:lnTo>
                <a:lnTo>
                  <a:pt x="2135" y="1017"/>
                </a:lnTo>
                <a:lnTo>
                  <a:pt x="2086" y="983"/>
                </a:lnTo>
                <a:lnTo>
                  <a:pt x="2035" y="953"/>
                </a:lnTo>
                <a:lnTo>
                  <a:pt x="1980" y="930"/>
                </a:lnTo>
                <a:lnTo>
                  <a:pt x="1921" y="913"/>
                </a:lnTo>
                <a:lnTo>
                  <a:pt x="1861" y="902"/>
                </a:lnTo>
                <a:lnTo>
                  <a:pt x="1797" y="898"/>
                </a:lnTo>
                <a:close/>
                <a:moveTo>
                  <a:pt x="1797" y="0"/>
                </a:moveTo>
                <a:lnTo>
                  <a:pt x="1917" y="3"/>
                </a:lnTo>
                <a:lnTo>
                  <a:pt x="2035" y="15"/>
                </a:lnTo>
                <a:lnTo>
                  <a:pt x="2150" y="33"/>
                </a:lnTo>
                <a:lnTo>
                  <a:pt x="2263" y="58"/>
                </a:lnTo>
                <a:lnTo>
                  <a:pt x="2372" y="91"/>
                </a:lnTo>
                <a:lnTo>
                  <a:pt x="2478" y="130"/>
                </a:lnTo>
                <a:lnTo>
                  <a:pt x="2581" y="174"/>
                </a:lnTo>
                <a:lnTo>
                  <a:pt x="2681" y="225"/>
                </a:lnTo>
                <a:lnTo>
                  <a:pt x="2775" y="283"/>
                </a:lnTo>
                <a:lnTo>
                  <a:pt x="2867" y="345"/>
                </a:lnTo>
                <a:lnTo>
                  <a:pt x="2953" y="413"/>
                </a:lnTo>
                <a:lnTo>
                  <a:pt x="3035" y="486"/>
                </a:lnTo>
                <a:lnTo>
                  <a:pt x="3114" y="564"/>
                </a:lnTo>
                <a:lnTo>
                  <a:pt x="3186" y="648"/>
                </a:lnTo>
                <a:lnTo>
                  <a:pt x="3254" y="736"/>
                </a:lnTo>
                <a:lnTo>
                  <a:pt x="3316" y="828"/>
                </a:lnTo>
                <a:lnTo>
                  <a:pt x="3372" y="923"/>
                </a:lnTo>
                <a:lnTo>
                  <a:pt x="3423" y="1023"/>
                </a:lnTo>
                <a:lnTo>
                  <a:pt x="3467" y="1127"/>
                </a:lnTo>
                <a:lnTo>
                  <a:pt x="3505" y="1233"/>
                </a:lnTo>
                <a:lnTo>
                  <a:pt x="3538" y="1345"/>
                </a:lnTo>
                <a:lnTo>
                  <a:pt x="3563" y="1457"/>
                </a:lnTo>
                <a:lnTo>
                  <a:pt x="3581" y="1574"/>
                </a:lnTo>
                <a:lnTo>
                  <a:pt x="3592" y="1692"/>
                </a:lnTo>
                <a:lnTo>
                  <a:pt x="3596" y="1813"/>
                </a:lnTo>
                <a:lnTo>
                  <a:pt x="3593" y="1936"/>
                </a:lnTo>
                <a:lnTo>
                  <a:pt x="3583" y="2057"/>
                </a:lnTo>
                <a:lnTo>
                  <a:pt x="3566" y="2173"/>
                </a:lnTo>
                <a:lnTo>
                  <a:pt x="3543" y="2289"/>
                </a:lnTo>
                <a:lnTo>
                  <a:pt x="3516" y="2400"/>
                </a:lnTo>
                <a:lnTo>
                  <a:pt x="3483" y="2508"/>
                </a:lnTo>
                <a:lnTo>
                  <a:pt x="3445" y="2613"/>
                </a:lnTo>
                <a:lnTo>
                  <a:pt x="3403" y="2717"/>
                </a:lnTo>
                <a:lnTo>
                  <a:pt x="3356" y="2815"/>
                </a:lnTo>
                <a:lnTo>
                  <a:pt x="3306" y="2912"/>
                </a:lnTo>
                <a:lnTo>
                  <a:pt x="3253" y="3005"/>
                </a:lnTo>
                <a:lnTo>
                  <a:pt x="3195" y="3095"/>
                </a:lnTo>
                <a:lnTo>
                  <a:pt x="3136" y="3183"/>
                </a:lnTo>
                <a:lnTo>
                  <a:pt x="3075" y="3266"/>
                </a:lnTo>
                <a:lnTo>
                  <a:pt x="3011" y="3346"/>
                </a:lnTo>
                <a:lnTo>
                  <a:pt x="2946" y="3425"/>
                </a:lnTo>
                <a:lnTo>
                  <a:pt x="2880" y="3498"/>
                </a:lnTo>
                <a:lnTo>
                  <a:pt x="2812" y="3570"/>
                </a:lnTo>
                <a:lnTo>
                  <a:pt x="2745" y="3638"/>
                </a:lnTo>
                <a:lnTo>
                  <a:pt x="2677" y="3702"/>
                </a:lnTo>
                <a:lnTo>
                  <a:pt x="2609" y="3764"/>
                </a:lnTo>
                <a:lnTo>
                  <a:pt x="2542" y="3823"/>
                </a:lnTo>
                <a:lnTo>
                  <a:pt x="2475" y="3878"/>
                </a:lnTo>
                <a:lnTo>
                  <a:pt x="2410" y="3930"/>
                </a:lnTo>
                <a:lnTo>
                  <a:pt x="2347" y="3979"/>
                </a:lnTo>
                <a:lnTo>
                  <a:pt x="2285" y="4024"/>
                </a:lnTo>
                <a:lnTo>
                  <a:pt x="2226" y="4066"/>
                </a:lnTo>
                <a:lnTo>
                  <a:pt x="2170" y="4104"/>
                </a:lnTo>
                <a:lnTo>
                  <a:pt x="2118" y="4140"/>
                </a:lnTo>
                <a:lnTo>
                  <a:pt x="2068" y="4172"/>
                </a:lnTo>
                <a:lnTo>
                  <a:pt x="2022" y="4200"/>
                </a:lnTo>
                <a:lnTo>
                  <a:pt x="1980" y="4226"/>
                </a:lnTo>
                <a:lnTo>
                  <a:pt x="1944" y="4247"/>
                </a:lnTo>
                <a:lnTo>
                  <a:pt x="1911" y="4265"/>
                </a:lnTo>
                <a:lnTo>
                  <a:pt x="1885" y="4281"/>
                </a:lnTo>
                <a:lnTo>
                  <a:pt x="1862" y="4293"/>
                </a:lnTo>
                <a:lnTo>
                  <a:pt x="1848" y="4301"/>
                </a:lnTo>
                <a:lnTo>
                  <a:pt x="1839" y="4305"/>
                </a:lnTo>
                <a:lnTo>
                  <a:pt x="1819" y="4312"/>
                </a:lnTo>
                <a:lnTo>
                  <a:pt x="1797" y="4315"/>
                </a:lnTo>
                <a:lnTo>
                  <a:pt x="1777" y="4312"/>
                </a:lnTo>
                <a:lnTo>
                  <a:pt x="1758" y="4305"/>
                </a:lnTo>
                <a:lnTo>
                  <a:pt x="1749" y="4301"/>
                </a:lnTo>
                <a:lnTo>
                  <a:pt x="1733" y="4293"/>
                </a:lnTo>
                <a:lnTo>
                  <a:pt x="1712" y="4281"/>
                </a:lnTo>
                <a:lnTo>
                  <a:pt x="1684" y="4265"/>
                </a:lnTo>
                <a:lnTo>
                  <a:pt x="1653" y="4247"/>
                </a:lnTo>
                <a:lnTo>
                  <a:pt x="1615" y="4226"/>
                </a:lnTo>
                <a:lnTo>
                  <a:pt x="1574" y="4200"/>
                </a:lnTo>
                <a:lnTo>
                  <a:pt x="1529" y="4172"/>
                </a:lnTo>
                <a:lnTo>
                  <a:pt x="1479" y="4140"/>
                </a:lnTo>
                <a:lnTo>
                  <a:pt x="1425" y="4104"/>
                </a:lnTo>
                <a:lnTo>
                  <a:pt x="1369" y="4066"/>
                </a:lnTo>
                <a:lnTo>
                  <a:pt x="1310" y="4024"/>
                </a:lnTo>
                <a:lnTo>
                  <a:pt x="1249" y="3979"/>
                </a:lnTo>
                <a:lnTo>
                  <a:pt x="1186" y="3930"/>
                </a:lnTo>
                <a:lnTo>
                  <a:pt x="1120" y="3878"/>
                </a:lnTo>
                <a:lnTo>
                  <a:pt x="1055" y="3823"/>
                </a:lnTo>
                <a:lnTo>
                  <a:pt x="988" y="3764"/>
                </a:lnTo>
                <a:lnTo>
                  <a:pt x="920" y="3702"/>
                </a:lnTo>
                <a:lnTo>
                  <a:pt x="852" y="3638"/>
                </a:lnTo>
                <a:lnTo>
                  <a:pt x="784" y="3570"/>
                </a:lnTo>
                <a:lnTo>
                  <a:pt x="717" y="3498"/>
                </a:lnTo>
                <a:lnTo>
                  <a:pt x="650" y="3425"/>
                </a:lnTo>
                <a:lnTo>
                  <a:pt x="585" y="3346"/>
                </a:lnTo>
                <a:lnTo>
                  <a:pt x="522" y="3266"/>
                </a:lnTo>
                <a:lnTo>
                  <a:pt x="459" y="3183"/>
                </a:lnTo>
                <a:lnTo>
                  <a:pt x="400" y="3095"/>
                </a:lnTo>
                <a:lnTo>
                  <a:pt x="344" y="3005"/>
                </a:lnTo>
                <a:lnTo>
                  <a:pt x="290" y="2912"/>
                </a:lnTo>
                <a:lnTo>
                  <a:pt x="239" y="2815"/>
                </a:lnTo>
                <a:lnTo>
                  <a:pt x="193" y="2717"/>
                </a:lnTo>
                <a:lnTo>
                  <a:pt x="152" y="2613"/>
                </a:lnTo>
                <a:lnTo>
                  <a:pt x="114" y="2508"/>
                </a:lnTo>
                <a:lnTo>
                  <a:pt x="80" y="2400"/>
                </a:lnTo>
                <a:lnTo>
                  <a:pt x="52" y="2289"/>
                </a:lnTo>
                <a:lnTo>
                  <a:pt x="30" y="2173"/>
                </a:lnTo>
                <a:lnTo>
                  <a:pt x="14" y="2057"/>
                </a:lnTo>
                <a:lnTo>
                  <a:pt x="4" y="1936"/>
                </a:lnTo>
                <a:lnTo>
                  <a:pt x="0" y="1813"/>
                </a:lnTo>
                <a:lnTo>
                  <a:pt x="4" y="1692"/>
                </a:lnTo>
                <a:lnTo>
                  <a:pt x="15" y="1574"/>
                </a:lnTo>
                <a:lnTo>
                  <a:pt x="34" y="1457"/>
                </a:lnTo>
                <a:lnTo>
                  <a:pt x="59" y="1345"/>
                </a:lnTo>
                <a:lnTo>
                  <a:pt x="90" y="1233"/>
                </a:lnTo>
                <a:lnTo>
                  <a:pt x="128" y="1127"/>
                </a:lnTo>
                <a:lnTo>
                  <a:pt x="174" y="1023"/>
                </a:lnTo>
                <a:lnTo>
                  <a:pt x="224" y="923"/>
                </a:lnTo>
                <a:lnTo>
                  <a:pt x="280" y="828"/>
                </a:lnTo>
                <a:lnTo>
                  <a:pt x="343" y="736"/>
                </a:lnTo>
                <a:lnTo>
                  <a:pt x="409" y="648"/>
                </a:lnTo>
                <a:lnTo>
                  <a:pt x="483" y="564"/>
                </a:lnTo>
                <a:lnTo>
                  <a:pt x="560" y="486"/>
                </a:lnTo>
                <a:lnTo>
                  <a:pt x="642" y="413"/>
                </a:lnTo>
                <a:lnTo>
                  <a:pt x="730" y="345"/>
                </a:lnTo>
                <a:lnTo>
                  <a:pt x="820" y="283"/>
                </a:lnTo>
                <a:lnTo>
                  <a:pt x="916" y="225"/>
                </a:lnTo>
                <a:lnTo>
                  <a:pt x="1016" y="174"/>
                </a:lnTo>
                <a:lnTo>
                  <a:pt x="1118" y="130"/>
                </a:lnTo>
                <a:lnTo>
                  <a:pt x="1224" y="91"/>
                </a:lnTo>
                <a:lnTo>
                  <a:pt x="1334" y="58"/>
                </a:lnTo>
                <a:lnTo>
                  <a:pt x="1445" y="33"/>
                </a:lnTo>
                <a:lnTo>
                  <a:pt x="1560" y="15"/>
                </a:lnTo>
                <a:lnTo>
                  <a:pt x="1678" y="3"/>
                </a:lnTo>
                <a:lnTo>
                  <a:pt x="1797" y="0"/>
                </a:lnTo>
                <a:close/>
              </a:path>
            </a:pathLst>
          </a:custGeom>
          <a:solidFill>
            <a:srgbClr val="E223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D66921-270D-F248-9904-9BD4FBE00D03}"/>
              </a:ext>
            </a:extLst>
          </p:cNvPr>
          <p:cNvSpPr/>
          <p:nvPr/>
        </p:nvSpPr>
        <p:spPr>
          <a:xfrm>
            <a:off x="6386249" y="2364138"/>
            <a:ext cx="17238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6740 Northaven Rd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2769AAF-D78F-4CEE-BDB0-9FE12AD1BD38}"/>
              </a:ext>
            </a:extLst>
          </p:cNvPr>
          <p:cNvSpPr txBox="1"/>
          <p:nvPr/>
        </p:nvSpPr>
        <p:spPr>
          <a:xfrm>
            <a:off x="4890810" y="788884"/>
            <a:ext cx="3575990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Whether you are building, buying or designing a home it can be challenging.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DE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NORTHAVEN PROJECT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dedicated to showcasing products and services in an upscale, hands-on environment.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1C62D7-8802-374E-8E9E-F804B181F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1" b="31989"/>
          <a:stretch/>
        </p:blipFill>
        <p:spPr>
          <a:xfrm>
            <a:off x="307991" y="911994"/>
            <a:ext cx="4240656" cy="374184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alanced" dir="t"/>
          </a:scene3d>
          <a:sp3d>
            <a:bevelT w="0"/>
            <a:bevelB w="19050"/>
          </a:sp3d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659B64-8A04-4CE3-A3B7-8DDA69A41689}"/>
              </a:ext>
            </a:extLst>
          </p:cNvPr>
          <p:cNvCxnSpPr>
            <a:cxnSpLocks/>
          </p:cNvCxnSpPr>
          <p:nvPr/>
        </p:nvCxnSpPr>
        <p:spPr>
          <a:xfrm>
            <a:off x="4809200" y="2090992"/>
            <a:ext cx="3657600" cy="0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arallelogram 3">
            <a:extLst>
              <a:ext uri="{FF2B5EF4-FFF2-40B4-BE49-F238E27FC236}">
                <a16:creationId xmlns:a16="http://schemas.microsoft.com/office/drawing/2014/main" id="{66677FEB-3335-4EC0-92A6-70EFD4DDA741}"/>
              </a:ext>
            </a:extLst>
          </p:cNvPr>
          <p:cNvSpPr/>
          <p:nvPr/>
        </p:nvSpPr>
        <p:spPr>
          <a:xfrm flipH="1">
            <a:off x="7734380" y="1536059"/>
            <a:ext cx="825262" cy="590453"/>
          </a:xfrm>
          <a:custGeom>
            <a:avLst/>
            <a:gdLst/>
            <a:ahLst/>
            <a:cxnLst/>
            <a:rect l="l" t="t" r="r" b="b"/>
            <a:pathLst>
              <a:path w="577858" h="413442">
                <a:moveTo>
                  <a:pt x="129188" y="0"/>
                </a:moveTo>
                <a:lnTo>
                  <a:pt x="577858" y="0"/>
                </a:lnTo>
                <a:lnTo>
                  <a:pt x="448670" y="413442"/>
                </a:lnTo>
                <a:lnTo>
                  <a:pt x="0" y="4134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Parallelogram 2"/>
          <p:cNvSpPr/>
          <p:nvPr/>
        </p:nvSpPr>
        <p:spPr>
          <a:xfrm flipH="1">
            <a:off x="657483" y="2126512"/>
            <a:ext cx="825260" cy="590452"/>
          </a:xfrm>
          <a:custGeom>
            <a:avLst/>
            <a:gdLst/>
            <a:ahLst/>
            <a:cxnLst/>
            <a:rect l="l" t="t" r="r" b="b"/>
            <a:pathLst>
              <a:path w="577857" h="413441">
                <a:moveTo>
                  <a:pt x="129187" y="0"/>
                </a:moveTo>
                <a:lnTo>
                  <a:pt x="577857" y="0"/>
                </a:lnTo>
                <a:lnTo>
                  <a:pt x="448670" y="413441"/>
                </a:lnTo>
                <a:lnTo>
                  <a:pt x="0" y="413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9" name="Parallelogram 3"/>
          <p:cNvSpPr/>
          <p:nvPr/>
        </p:nvSpPr>
        <p:spPr>
          <a:xfrm flipH="1">
            <a:off x="1416397" y="1536059"/>
            <a:ext cx="825262" cy="590453"/>
          </a:xfrm>
          <a:custGeom>
            <a:avLst/>
            <a:gdLst/>
            <a:ahLst/>
            <a:cxnLst/>
            <a:rect l="l" t="t" r="r" b="b"/>
            <a:pathLst>
              <a:path w="577858" h="413442">
                <a:moveTo>
                  <a:pt x="129188" y="0"/>
                </a:moveTo>
                <a:lnTo>
                  <a:pt x="577858" y="0"/>
                </a:lnTo>
                <a:lnTo>
                  <a:pt x="448670" y="413442"/>
                </a:lnTo>
                <a:lnTo>
                  <a:pt x="0" y="4134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0" name="Parallelogram 19"/>
          <p:cNvSpPr/>
          <p:nvPr/>
        </p:nvSpPr>
        <p:spPr>
          <a:xfrm>
            <a:off x="835123" y="1536057"/>
            <a:ext cx="1234049" cy="1180904"/>
          </a:xfrm>
          <a:prstGeom prst="parallelogram">
            <a:avLst>
              <a:gd name="adj" fmla="val 476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" name="Parallelogram 2"/>
          <p:cNvSpPr/>
          <p:nvPr/>
        </p:nvSpPr>
        <p:spPr>
          <a:xfrm flipH="1">
            <a:off x="2231104" y="2126512"/>
            <a:ext cx="825260" cy="590452"/>
          </a:xfrm>
          <a:custGeom>
            <a:avLst/>
            <a:gdLst/>
            <a:ahLst/>
            <a:cxnLst/>
            <a:rect l="l" t="t" r="r" b="b"/>
            <a:pathLst>
              <a:path w="577857" h="413441">
                <a:moveTo>
                  <a:pt x="129187" y="0"/>
                </a:moveTo>
                <a:lnTo>
                  <a:pt x="577857" y="0"/>
                </a:lnTo>
                <a:lnTo>
                  <a:pt x="448670" y="413441"/>
                </a:lnTo>
                <a:lnTo>
                  <a:pt x="0" y="413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Parallelogram 3"/>
          <p:cNvSpPr/>
          <p:nvPr/>
        </p:nvSpPr>
        <p:spPr>
          <a:xfrm flipH="1">
            <a:off x="2990018" y="1536059"/>
            <a:ext cx="825262" cy="590453"/>
          </a:xfrm>
          <a:custGeom>
            <a:avLst/>
            <a:gdLst/>
            <a:ahLst/>
            <a:cxnLst/>
            <a:rect l="l" t="t" r="r" b="b"/>
            <a:pathLst>
              <a:path w="577858" h="413442">
                <a:moveTo>
                  <a:pt x="129188" y="0"/>
                </a:moveTo>
                <a:lnTo>
                  <a:pt x="577858" y="0"/>
                </a:lnTo>
                <a:lnTo>
                  <a:pt x="448670" y="413442"/>
                </a:lnTo>
                <a:lnTo>
                  <a:pt x="0" y="4134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2423395" y="1536057"/>
            <a:ext cx="1234049" cy="1180904"/>
          </a:xfrm>
          <a:prstGeom prst="parallelogram">
            <a:avLst>
              <a:gd name="adj" fmla="val 476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Parallelogram 2"/>
          <p:cNvSpPr/>
          <p:nvPr/>
        </p:nvSpPr>
        <p:spPr>
          <a:xfrm flipH="1">
            <a:off x="3804726" y="2126512"/>
            <a:ext cx="825260" cy="590452"/>
          </a:xfrm>
          <a:custGeom>
            <a:avLst/>
            <a:gdLst/>
            <a:ahLst/>
            <a:cxnLst/>
            <a:rect l="l" t="t" r="r" b="b"/>
            <a:pathLst>
              <a:path w="577857" h="413441">
                <a:moveTo>
                  <a:pt x="129187" y="0"/>
                </a:moveTo>
                <a:lnTo>
                  <a:pt x="577857" y="0"/>
                </a:lnTo>
                <a:lnTo>
                  <a:pt x="448670" y="413441"/>
                </a:lnTo>
                <a:lnTo>
                  <a:pt x="0" y="413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Parallelogram 3"/>
          <p:cNvSpPr/>
          <p:nvPr/>
        </p:nvSpPr>
        <p:spPr>
          <a:xfrm flipH="1">
            <a:off x="4563639" y="1536059"/>
            <a:ext cx="825262" cy="590453"/>
          </a:xfrm>
          <a:custGeom>
            <a:avLst/>
            <a:gdLst/>
            <a:ahLst/>
            <a:cxnLst/>
            <a:rect l="l" t="t" r="r" b="b"/>
            <a:pathLst>
              <a:path w="577858" h="413442">
                <a:moveTo>
                  <a:pt x="129188" y="0"/>
                </a:moveTo>
                <a:lnTo>
                  <a:pt x="577858" y="0"/>
                </a:lnTo>
                <a:lnTo>
                  <a:pt x="448670" y="413442"/>
                </a:lnTo>
                <a:lnTo>
                  <a:pt x="0" y="4134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3982366" y="1530194"/>
            <a:ext cx="1234049" cy="1180904"/>
          </a:xfrm>
          <a:prstGeom prst="parallelogram">
            <a:avLst>
              <a:gd name="adj" fmla="val 476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Parallelogram 2"/>
          <p:cNvSpPr/>
          <p:nvPr/>
        </p:nvSpPr>
        <p:spPr>
          <a:xfrm flipH="1">
            <a:off x="5378347" y="2126512"/>
            <a:ext cx="825260" cy="590452"/>
          </a:xfrm>
          <a:custGeom>
            <a:avLst/>
            <a:gdLst/>
            <a:ahLst/>
            <a:cxnLst/>
            <a:rect l="l" t="t" r="r" b="b"/>
            <a:pathLst>
              <a:path w="577857" h="413441">
                <a:moveTo>
                  <a:pt x="129187" y="0"/>
                </a:moveTo>
                <a:lnTo>
                  <a:pt x="577857" y="0"/>
                </a:lnTo>
                <a:lnTo>
                  <a:pt x="448670" y="413441"/>
                </a:lnTo>
                <a:lnTo>
                  <a:pt x="0" y="413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Parallelogram 3"/>
          <p:cNvSpPr/>
          <p:nvPr/>
        </p:nvSpPr>
        <p:spPr>
          <a:xfrm flipH="1">
            <a:off x="6137261" y="1536059"/>
            <a:ext cx="825262" cy="590453"/>
          </a:xfrm>
          <a:custGeom>
            <a:avLst/>
            <a:gdLst/>
            <a:ahLst/>
            <a:cxnLst/>
            <a:rect l="l" t="t" r="r" b="b"/>
            <a:pathLst>
              <a:path w="577858" h="413442">
                <a:moveTo>
                  <a:pt x="129188" y="0"/>
                </a:moveTo>
                <a:lnTo>
                  <a:pt x="577858" y="0"/>
                </a:lnTo>
                <a:lnTo>
                  <a:pt x="448670" y="413442"/>
                </a:lnTo>
                <a:lnTo>
                  <a:pt x="0" y="4134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5555987" y="1536057"/>
            <a:ext cx="1234049" cy="1180904"/>
          </a:xfrm>
          <a:prstGeom prst="parallelogram">
            <a:avLst>
              <a:gd name="adj" fmla="val 476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2928" y="3639778"/>
            <a:ext cx="157368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Materials, systems, and design that protects everyone’s overall health and wellness 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0561" y="2906867"/>
            <a:ext cx="146961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DE7008"/>
                </a:solidFill>
                <a:latin typeface="Arial Black" panose="020B0A04020102020204" pitchFamily="34" charset="0"/>
                <a:cs typeface="Arial" pitchFamily="34" charset="0"/>
              </a:rPr>
              <a:t>Healthy</a:t>
            </a:r>
          </a:p>
          <a:p>
            <a:pPr algn="ctr"/>
            <a:r>
              <a:rPr lang="en-US" altLang="ko-KR" sz="1600" b="1" dirty="0">
                <a:solidFill>
                  <a:srgbClr val="DE7008"/>
                </a:solidFill>
                <a:latin typeface="Arial Black" panose="020B0A04020102020204" pitchFamily="34" charset="0"/>
                <a:cs typeface="Arial" pitchFamily="34" charset="0"/>
              </a:rPr>
              <a:t>living</a:t>
            </a:r>
            <a:endParaRPr lang="ko-KR" altLang="en-US" sz="1600" b="1" dirty="0">
              <a:solidFill>
                <a:srgbClr val="DE7008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77432" y="3678963"/>
            <a:ext cx="153618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Well-designed spaces the whole family or extended stay company can relax in without compromising on privacy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1003" y="2803362"/>
            <a:ext cx="174904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DE7008"/>
                </a:solidFill>
                <a:latin typeface="Arial Black" panose="020B0A04020102020204" pitchFamily="34" charset="0"/>
                <a:cs typeface="Arial" pitchFamily="34" charset="0"/>
              </a:rPr>
              <a:t>Multi-generational living</a:t>
            </a:r>
            <a:endParaRPr lang="ko-KR" altLang="en-US" sz="1600" b="1" dirty="0">
              <a:solidFill>
                <a:srgbClr val="DE7008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66242" y="3678963"/>
            <a:ext cx="146807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Products that are created to keep your home connected and efficient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32200" y="2909040"/>
            <a:ext cx="15361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DE7008"/>
                </a:solidFill>
                <a:latin typeface="Arial Black" panose="020B0A04020102020204" pitchFamily="34" charset="0"/>
                <a:cs typeface="Arial" pitchFamily="34" charset="0"/>
              </a:rPr>
              <a:t>Integrative technology</a:t>
            </a:r>
            <a:endParaRPr lang="ko-KR" altLang="en-US" sz="1600" b="1" dirty="0">
              <a:solidFill>
                <a:srgbClr val="DE7008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2957" y="3678582"/>
            <a:ext cx="134145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 spaces and natural environments enhanced by modern technology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93992" y="2850861"/>
            <a:ext cx="1562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DE7008"/>
                </a:solidFill>
                <a:latin typeface="Arial Black" panose="020B0A04020102020204" pitchFamily="34" charset="0"/>
                <a:cs typeface="Arial" pitchFamily="34" charset="0"/>
              </a:rPr>
              <a:t>Transitional outdoor living</a:t>
            </a:r>
            <a:endParaRPr lang="ko-KR" altLang="en-US" sz="1600" b="1" dirty="0">
              <a:solidFill>
                <a:srgbClr val="DE7008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7" name="Parallelogram 2">
            <a:extLst>
              <a:ext uri="{FF2B5EF4-FFF2-40B4-BE49-F238E27FC236}">
                <a16:creationId xmlns:a16="http://schemas.microsoft.com/office/drawing/2014/main" id="{F0DC6B56-01A6-4B2D-B437-323FAA746F6B}"/>
              </a:ext>
            </a:extLst>
          </p:cNvPr>
          <p:cNvSpPr/>
          <p:nvPr/>
        </p:nvSpPr>
        <p:spPr>
          <a:xfrm flipH="1">
            <a:off x="6970312" y="2121059"/>
            <a:ext cx="825260" cy="590452"/>
          </a:xfrm>
          <a:custGeom>
            <a:avLst/>
            <a:gdLst/>
            <a:ahLst/>
            <a:cxnLst/>
            <a:rect l="l" t="t" r="r" b="b"/>
            <a:pathLst>
              <a:path w="577857" h="413441">
                <a:moveTo>
                  <a:pt x="129187" y="0"/>
                </a:moveTo>
                <a:lnTo>
                  <a:pt x="577857" y="0"/>
                </a:lnTo>
                <a:lnTo>
                  <a:pt x="448670" y="413441"/>
                </a:lnTo>
                <a:lnTo>
                  <a:pt x="0" y="413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3F937B63-8CA9-486E-A889-E207738A9CB3}"/>
              </a:ext>
            </a:extLst>
          </p:cNvPr>
          <p:cNvSpPr/>
          <p:nvPr/>
        </p:nvSpPr>
        <p:spPr>
          <a:xfrm>
            <a:off x="7147952" y="1530606"/>
            <a:ext cx="1234049" cy="1180904"/>
          </a:xfrm>
          <a:prstGeom prst="parallelogram">
            <a:avLst>
              <a:gd name="adj" fmla="val 476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C0D8BB3-788C-42D0-93AA-795DE9C07440}"/>
              </a:ext>
            </a:extLst>
          </p:cNvPr>
          <p:cNvGrpSpPr/>
          <p:nvPr/>
        </p:nvGrpSpPr>
        <p:grpSpPr>
          <a:xfrm>
            <a:off x="4400278" y="1953320"/>
            <a:ext cx="398224" cy="403152"/>
            <a:chOff x="7565984" y="1994047"/>
            <a:chExt cx="565533" cy="572533"/>
          </a:xfrm>
          <a:solidFill>
            <a:srgbClr val="DE7008"/>
          </a:solidFill>
        </p:grpSpPr>
        <p:sp>
          <p:nvSpPr>
            <p:cNvPr id="57" name="Freeform 73">
              <a:extLst>
                <a:ext uri="{FF2B5EF4-FFF2-40B4-BE49-F238E27FC236}">
                  <a16:creationId xmlns:a16="http://schemas.microsoft.com/office/drawing/2014/main" id="{F23413D2-397D-4B19-90EF-CD0E458C3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355" y="2243217"/>
              <a:ext cx="326162" cy="235172"/>
            </a:xfrm>
            <a:custGeom>
              <a:avLst/>
              <a:gdLst>
                <a:gd name="T0" fmla="*/ 38 w 218"/>
                <a:gd name="T1" fmla="*/ 109 h 157"/>
                <a:gd name="T2" fmla="*/ 32 w 218"/>
                <a:gd name="T3" fmla="*/ 111 h 157"/>
                <a:gd name="T4" fmla="*/ 30 w 218"/>
                <a:gd name="T5" fmla="*/ 118 h 157"/>
                <a:gd name="T6" fmla="*/ 38 w 218"/>
                <a:gd name="T7" fmla="*/ 126 h 157"/>
                <a:gd name="T8" fmla="*/ 77 w 218"/>
                <a:gd name="T9" fmla="*/ 138 h 157"/>
                <a:gd name="T10" fmla="*/ 148 w 218"/>
                <a:gd name="T11" fmla="*/ 157 h 157"/>
                <a:gd name="T12" fmla="*/ 164 w 218"/>
                <a:gd name="T13" fmla="*/ 152 h 157"/>
                <a:gd name="T14" fmla="*/ 198 w 218"/>
                <a:gd name="T15" fmla="*/ 119 h 157"/>
                <a:gd name="T16" fmla="*/ 192 w 218"/>
                <a:gd name="T17" fmla="*/ 50 h 157"/>
                <a:gd name="T18" fmla="*/ 148 w 218"/>
                <a:gd name="T19" fmla="*/ 6 h 157"/>
                <a:gd name="T20" fmla="*/ 136 w 218"/>
                <a:gd name="T21" fmla="*/ 5 h 157"/>
                <a:gd name="T22" fmla="*/ 136 w 218"/>
                <a:gd name="T23" fmla="*/ 17 h 157"/>
                <a:gd name="T24" fmla="*/ 136 w 218"/>
                <a:gd name="T25" fmla="*/ 28 h 157"/>
                <a:gd name="T26" fmla="*/ 125 w 218"/>
                <a:gd name="T27" fmla="*/ 28 h 157"/>
                <a:gd name="T28" fmla="*/ 125 w 218"/>
                <a:gd name="T29" fmla="*/ 28 h 157"/>
                <a:gd name="T30" fmla="*/ 125 w 218"/>
                <a:gd name="T31" fmla="*/ 28 h 157"/>
                <a:gd name="T32" fmla="*/ 117 w 218"/>
                <a:gd name="T33" fmla="*/ 20 h 157"/>
                <a:gd name="T34" fmla="*/ 105 w 218"/>
                <a:gd name="T35" fmla="*/ 19 h 157"/>
                <a:gd name="T36" fmla="*/ 105 w 218"/>
                <a:gd name="T37" fmla="*/ 31 h 157"/>
                <a:gd name="T38" fmla="*/ 105 w 218"/>
                <a:gd name="T39" fmla="*/ 31 h 157"/>
                <a:gd name="T40" fmla="*/ 105 w 218"/>
                <a:gd name="T41" fmla="*/ 42 h 157"/>
                <a:gd name="T42" fmla="*/ 94 w 218"/>
                <a:gd name="T43" fmla="*/ 42 h 157"/>
                <a:gd name="T44" fmla="*/ 94 w 218"/>
                <a:gd name="T45" fmla="*/ 42 h 157"/>
                <a:gd name="T46" fmla="*/ 86 w 218"/>
                <a:gd name="T47" fmla="*/ 34 h 157"/>
                <a:gd name="T48" fmla="*/ 74 w 218"/>
                <a:gd name="T49" fmla="*/ 33 h 157"/>
                <a:gd name="T50" fmla="*/ 72 w 218"/>
                <a:gd name="T51" fmla="*/ 39 h 157"/>
                <a:gd name="T52" fmla="*/ 75 w 218"/>
                <a:gd name="T53" fmla="*/ 45 h 157"/>
                <a:gd name="T54" fmla="*/ 75 w 218"/>
                <a:gd name="T55" fmla="*/ 45 h 157"/>
                <a:gd name="T56" fmla="*/ 78 w 218"/>
                <a:gd name="T57" fmla="*/ 56 h 157"/>
                <a:gd name="T58" fmla="*/ 71 w 218"/>
                <a:gd name="T59" fmla="*/ 56 h 157"/>
                <a:gd name="T60" fmla="*/ 71 w 218"/>
                <a:gd name="T61" fmla="*/ 56 h 157"/>
                <a:gd name="T62" fmla="*/ 17 w 218"/>
                <a:gd name="T63" fmla="*/ 7 h 157"/>
                <a:gd name="T64" fmla="*/ 4 w 218"/>
                <a:gd name="T65" fmla="*/ 6 h 157"/>
                <a:gd name="T66" fmla="*/ 4 w 218"/>
                <a:gd name="T67" fmla="*/ 18 h 157"/>
                <a:gd name="T68" fmla="*/ 81 w 218"/>
                <a:gd name="T69" fmla="*/ 96 h 157"/>
                <a:gd name="T70" fmla="*/ 83 w 218"/>
                <a:gd name="T71" fmla="*/ 105 h 157"/>
                <a:gd name="T72" fmla="*/ 75 w 218"/>
                <a:gd name="T73" fmla="*/ 110 h 157"/>
                <a:gd name="T74" fmla="*/ 38 w 218"/>
                <a:gd name="T75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8" h="157">
                  <a:moveTo>
                    <a:pt x="38" y="109"/>
                  </a:moveTo>
                  <a:cubicBezTo>
                    <a:pt x="35" y="109"/>
                    <a:pt x="33" y="110"/>
                    <a:pt x="32" y="111"/>
                  </a:cubicBezTo>
                  <a:cubicBezTo>
                    <a:pt x="30" y="113"/>
                    <a:pt x="29" y="115"/>
                    <a:pt x="30" y="118"/>
                  </a:cubicBezTo>
                  <a:cubicBezTo>
                    <a:pt x="30" y="120"/>
                    <a:pt x="30" y="124"/>
                    <a:pt x="38" y="126"/>
                  </a:cubicBezTo>
                  <a:cubicBezTo>
                    <a:pt x="48" y="127"/>
                    <a:pt x="62" y="132"/>
                    <a:pt x="77" y="138"/>
                  </a:cubicBezTo>
                  <a:cubicBezTo>
                    <a:pt x="100" y="147"/>
                    <a:pt x="128" y="157"/>
                    <a:pt x="148" y="157"/>
                  </a:cubicBezTo>
                  <a:cubicBezTo>
                    <a:pt x="155" y="157"/>
                    <a:pt x="161" y="155"/>
                    <a:pt x="164" y="152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201" y="112"/>
                    <a:pt x="218" y="76"/>
                    <a:pt x="192" y="50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5" y="3"/>
                    <a:pt x="141" y="0"/>
                    <a:pt x="136" y="5"/>
                  </a:cubicBezTo>
                  <a:cubicBezTo>
                    <a:pt x="132" y="8"/>
                    <a:pt x="133" y="13"/>
                    <a:pt x="136" y="17"/>
                  </a:cubicBezTo>
                  <a:cubicBezTo>
                    <a:pt x="139" y="20"/>
                    <a:pt x="139" y="25"/>
                    <a:pt x="136" y="28"/>
                  </a:cubicBezTo>
                  <a:cubicBezTo>
                    <a:pt x="133" y="31"/>
                    <a:pt x="128" y="31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4" y="17"/>
                    <a:pt x="110" y="14"/>
                    <a:pt x="105" y="19"/>
                  </a:cubicBezTo>
                  <a:cubicBezTo>
                    <a:pt x="101" y="23"/>
                    <a:pt x="102" y="28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8" y="34"/>
                    <a:pt x="108" y="39"/>
                    <a:pt x="105" y="42"/>
                  </a:cubicBezTo>
                  <a:cubicBezTo>
                    <a:pt x="102" y="45"/>
                    <a:pt x="97" y="45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3" y="31"/>
                    <a:pt x="79" y="28"/>
                    <a:pt x="74" y="33"/>
                  </a:cubicBezTo>
                  <a:cubicBezTo>
                    <a:pt x="73" y="35"/>
                    <a:pt x="72" y="37"/>
                    <a:pt x="72" y="39"/>
                  </a:cubicBezTo>
                  <a:cubicBezTo>
                    <a:pt x="72" y="41"/>
                    <a:pt x="73" y="43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8" y="48"/>
                    <a:pt x="81" y="53"/>
                    <a:pt x="78" y="56"/>
                  </a:cubicBezTo>
                  <a:cubicBezTo>
                    <a:pt x="75" y="60"/>
                    <a:pt x="71" y="60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3"/>
                    <a:pt x="7" y="3"/>
                    <a:pt x="4" y="6"/>
                  </a:cubicBezTo>
                  <a:cubicBezTo>
                    <a:pt x="0" y="10"/>
                    <a:pt x="0" y="15"/>
                    <a:pt x="4" y="18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3" y="99"/>
                    <a:pt x="84" y="102"/>
                    <a:pt x="83" y="105"/>
                  </a:cubicBezTo>
                  <a:cubicBezTo>
                    <a:pt x="81" y="108"/>
                    <a:pt x="78" y="110"/>
                    <a:pt x="75" y="110"/>
                  </a:cubicBezTo>
                  <a:lnTo>
                    <a:pt x="38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17939"/>
                </a:solidFill>
              </a:endParaRPr>
            </a:p>
          </p:txBody>
        </p:sp>
        <p:sp>
          <p:nvSpPr>
            <p:cNvPr id="58" name="Freeform 74">
              <a:extLst>
                <a:ext uri="{FF2B5EF4-FFF2-40B4-BE49-F238E27FC236}">
                  <a16:creationId xmlns:a16="http://schemas.microsoft.com/office/drawing/2014/main" id="{182E0254-8ECD-466D-A489-14612A0D45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5984" y="1994047"/>
              <a:ext cx="459146" cy="572533"/>
            </a:xfrm>
            <a:custGeom>
              <a:avLst/>
              <a:gdLst>
                <a:gd name="T0" fmla="*/ 234 w 307"/>
                <a:gd name="T1" fmla="*/ 319 h 382"/>
                <a:gd name="T2" fmla="*/ 197 w 307"/>
                <a:gd name="T3" fmla="*/ 311 h 382"/>
                <a:gd name="T4" fmla="*/ 174 w 307"/>
                <a:gd name="T5" fmla="*/ 292 h 382"/>
                <a:gd name="T6" fmla="*/ 53 w 307"/>
                <a:gd name="T7" fmla="*/ 292 h 382"/>
                <a:gd name="T8" fmla="*/ 40 w 307"/>
                <a:gd name="T9" fmla="*/ 278 h 382"/>
                <a:gd name="T10" fmla="*/ 40 w 307"/>
                <a:gd name="T11" fmla="*/ 50 h 382"/>
                <a:gd name="T12" fmla="*/ 51 w 307"/>
                <a:gd name="T13" fmla="*/ 38 h 382"/>
                <a:gd name="T14" fmla="*/ 255 w 307"/>
                <a:gd name="T15" fmla="*/ 38 h 382"/>
                <a:gd name="T16" fmla="*/ 269 w 307"/>
                <a:gd name="T17" fmla="*/ 50 h 382"/>
                <a:gd name="T18" fmla="*/ 269 w 307"/>
                <a:gd name="T19" fmla="*/ 166 h 382"/>
                <a:gd name="T20" fmla="*/ 278 w 307"/>
                <a:gd name="T21" fmla="*/ 168 h 382"/>
                <a:gd name="T22" fmla="*/ 284 w 307"/>
                <a:gd name="T23" fmla="*/ 160 h 382"/>
                <a:gd name="T24" fmla="*/ 303 w 307"/>
                <a:gd name="T25" fmla="*/ 152 h 382"/>
                <a:gd name="T26" fmla="*/ 307 w 307"/>
                <a:gd name="T27" fmla="*/ 152 h 382"/>
                <a:gd name="T28" fmla="*/ 307 w 307"/>
                <a:gd name="T29" fmla="*/ 12 h 382"/>
                <a:gd name="T30" fmla="*/ 293 w 307"/>
                <a:gd name="T31" fmla="*/ 0 h 382"/>
                <a:gd name="T32" fmla="*/ 13 w 307"/>
                <a:gd name="T33" fmla="*/ 0 h 382"/>
                <a:gd name="T34" fmla="*/ 2 w 307"/>
                <a:gd name="T35" fmla="*/ 12 h 382"/>
                <a:gd name="T36" fmla="*/ 2 w 307"/>
                <a:gd name="T37" fmla="*/ 368 h 382"/>
                <a:gd name="T38" fmla="*/ 13 w 307"/>
                <a:gd name="T39" fmla="*/ 382 h 382"/>
                <a:gd name="T40" fmla="*/ 239 w 307"/>
                <a:gd name="T41" fmla="*/ 382 h 382"/>
                <a:gd name="T42" fmla="*/ 287 w 307"/>
                <a:gd name="T43" fmla="*/ 382 h 382"/>
                <a:gd name="T44" fmla="*/ 293 w 307"/>
                <a:gd name="T45" fmla="*/ 382 h 382"/>
                <a:gd name="T46" fmla="*/ 307 w 307"/>
                <a:gd name="T47" fmla="*/ 368 h 382"/>
                <a:gd name="T48" fmla="*/ 307 w 307"/>
                <a:gd name="T49" fmla="*/ 339 h 382"/>
                <a:gd name="T50" fmla="*/ 234 w 307"/>
                <a:gd name="T51" fmla="*/ 319 h 382"/>
                <a:gd name="T52" fmla="*/ 151 w 307"/>
                <a:gd name="T53" fmla="*/ 347 h 382"/>
                <a:gd name="T54" fmla="*/ 126 w 307"/>
                <a:gd name="T55" fmla="*/ 322 h 382"/>
                <a:gd name="T56" fmla="*/ 151 w 307"/>
                <a:gd name="T57" fmla="*/ 296 h 382"/>
                <a:gd name="T58" fmla="*/ 177 w 307"/>
                <a:gd name="T59" fmla="*/ 322 h 382"/>
                <a:gd name="T60" fmla="*/ 151 w 307"/>
                <a:gd name="T61" fmla="*/ 34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7" h="382">
                  <a:moveTo>
                    <a:pt x="234" y="319"/>
                  </a:moveTo>
                  <a:cubicBezTo>
                    <a:pt x="220" y="314"/>
                    <a:pt x="205" y="312"/>
                    <a:pt x="197" y="311"/>
                  </a:cubicBezTo>
                  <a:cubicBezTo>
                    <a:pt x="184" y="308"/>
                    <a:pt x="175" y="292"/>
                    <a:pt x="174" y="292"/>
                  </a:cubicBezTo>
                  <a:cubicBezTo>
                    <a:pt x="53" y="292"/>
                    <a:pt x="53" y="292"/>
                    <a:pt x="53" y="292"/>
                  </a:cubicBezTo>
                  <a:cubicBezTo>
                    <a:pt x="48" y="292"/>
                    <a:pt x="40" y="282"/>
                    <a:pt x="40" y="27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6"/>
                    <a:pt x="38" y="38"/>
                    <a:pt x="51" y="38"/>
                  </a:cubicBezTo>
                  <a:cubicBezTo>
                    <a:pt x="255" y="38"/>
                    <a:pt x="255" y="38"/>
                    <a:pt x="255" y="38"/>
                  </a:cubicBezTo>
                  <a:cubicBezTo>
                    <a:pt x="268" y="38"/>
                    <a:pt x="269" y="46"/>
                    <a:pt x="269" y="50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9" y="166"/>
                    <a:pt x="276" y="167"/>
                    <a:pt x="278" y="168"/>
                  </a:cubicBezTo>
                  <a:cubicBezTo>
                    <a:pt x="279" y="165"/>
                    <a:pt x="281" y="162"/>
                    <a:pt x="284" y="160"/>
                  </a:cubicBezTo>
                  <a:cubicBezTo>
                    <a:pt x="290" y="153"/>
                    <a:pt x="299" y="152"/>
                    <a:pt x="303" y="152"/>
                  </a:cubicBezTo>
                  <a:cubicBezTo>
                    <a:pt x="304" y="152"/>
                    <a:pt x="307" y="152"/>
                    <a:pt x="307" y="152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7" y="7"/>
                    <a:pt x="306" y="0"/>
                    <a:pt x="29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2" y="7"/>
                    <a:pt x="2" y="12"/>
                  </a:cubicBezTo>
                  <a:cubicBezTo>
                    <a:pt x="2" y="368"/>
                    <a:pt x="2" y="368"/>
                    <a:pt x="2" y="368"/>
                  </a:cubicBezTo>
                  <a:cubicBezTo>
                    <a:pt x="2" y="373"/>
                    <a:pt x="0" y="382"/>
                    <a:pt x="13" y="382"/>
                  </a:cubicBezTo>
                  <a:cubicBezTo>
                    <a:pt x="239" y="382"/>
                    <a:pt x="239" y="382"/>
                    <a:pt x="239" y="382"/>
                  </a:cubicBezTo>
                  <a:cubicBezTo>
                    <a:pt x="287" y="382"/>
                    <a:pt x="287" y="382"/>
                    <a:pt x="287" y="382"/>
                  </a:cubicBezTo>
                  <a:cubicBezTo>
                    <a:pt x="293" y="382"/>
                    <a:pt x="293" y="382"/>
                    <a:pt x="293" y="382"/>
                  </a:cubicBezTo>
                  <a:cubicBezTo>
                    <a:pt x="306" y="382"/>
                    <a:pt x="307" y="373"/>
                    <a:pt x="307" y="368"/>
                  </a:cubicBezTo>
                  <a:cubicBezTo>
                    <a:pt x="307" y="339"/>
                    <a:pt x="307" y="339"/>
                    <a:pt x="307" y="339"/>
                  </a:cubicBezTo>
                  <a:cubicBezTo>
                    <a:pt x="282" y="337"/>
                    <a:pt x="256" y="327"/>
                    <a:pt x="234" y="319"/>
                  </a:cubicBezTo>
                  <a:close/>
                  <a:moveTo>
                    <a:pt x="151" y="347"/>
                  </a:moveTo>
                  <a:cubicBezTo>
                    <a:pt x="137" y="347"/>
                    <a:pt x="126" y="336"/>
                    <a:pt x="126" y="322"/>
                  </a:cubicBezTo>
                  <a:cubicBezTo>
                    <a:pt x="126" y="307"/>
                    <a:pt x="137" y="296"/>
                    <a:pt x="151" y="296"/>
                  </a:cubicBezTo>
                  <a:cubicBezTo>
                    <a:pt x="166" y="296"/>
                    <a:pt x="177" y="307"/>
                    <a:pt x="177" y="322"/>
                  </a:cubicBezTo>
                  <a:cubicBezTo>
                    <a:pt x="177" y="336"/>
                    <a:pt x="166" y="347"/>
                    <a:pt x="151" y="3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17939"/>
                </a:solidFill>
              </a:endParaRPr>
            </a:p>
          </p:txBody>
        </p:sp>
        <p:sp>
          <p:nvSpPr>
            <p:cNvPr id="59" name="Oval 75">
              <a:extLst>
                <a:ext uri="{FF2B5EF4-FFF2-40B4-BE49-F238E27FC236}">
                  <a16:creationId xmlns:a16="http://schemas.microsoft.com/office/drawing/2014/main" id="{3A73851B-1C37-4D90-84BA-2C9E1F6F8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9" y="2461592"/>
              <a:ext cx="27997" cy="2939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17939"/>
                </a:solidFill>
              </a:endParaRPr>
            </a:p>
          </p:txBody>
        </p:sp>
        <p:sp>
          <p:nvSpPr>
            <p:cNvPr id="60" name="Freeform 76">
              <a:extLst>
                <a:ext uri="{FF2B5EF4-FFF2-40B4-BE49-F238E27FC236}">
                  <a16:creationId xmlns:a16="http://schemas.microsoft.com/office/drawing/2014/main" id="{EFF7694B-701E-4B45-8C3E-6A41AFC80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4375" y="2069638"/>
              <a:ext cx="305164" cy="327561"/>
            </a:xfrm>
            <a:custGeom>
              <a:avLst/>
              <a:gdLst>
                <a:gd name="T0" fmla="*/ 115 w 204"/>
                <a:gd name="T1" fmla="*/ 104 h 219"/>
                <a:gd name="T2" fmla="*/ 133 w 204"/>
                <a:gd name="T3" fmla="*/ 111 h 219"/>
                <a:gd name="T4" fmla="*/ 166 w 204"/>
                <a:gd name="T5" fmla="*/ 145 h 219"/>
                <a:gd name="T6" fmla="*/ 171 w 204"/>
                <a:gd name="T7" fmla="*/ 138 h 219"/>
                <a:gd name="T8" fmla="*/ 188 w 204"/>
                <a:gd name="T9" fmla="*/ 131 h 219"/>
                <a:gd name="T10" fmla="*/ 196 w 204"/>
                <a:gd name="T11" fmla="*/ 132 h 219"/>
                <a:gd name="T12" fmla="*/ 202 w 204"/>
                <a:gd name="T13" fmla="*/ 124 h 219"/>
                <a:gd name="T14" fmla="*/ 204 w 204"/>
                <a:gd name="T15" fmla="*/ 122 h 219"/>
                <a:gd name="T16" fmla="*/ 204 w 204"/>
                <a:gd name="T17" fmla="*/ 0 h 219"/>
                <a:gd name="T18" fmla="*/ 0 w 204"/>
                <a:gd name="T19" fmla="*/ 0 h 219"/>
                <a:gd name="T20" fmla="*/ 0 w 204"/>
                <a:gd name="T21" fmla="*/ 217 h 219"/>
                <a:gd name="T22" fmla="*/ 123 w 204"/>
                <a:gd name="T23" fmla="*/ 217 h 219"/>
                <a:gd name="T24" fmla="*/ 125 w 204"/>
                <a:gd name="T25" fmla="*/ 219 h 219"/>
                <a:gd name="T26" fmla="*/ 129 w 204"/>
                <a:gd name="T27" fmla="*/ 215 h 219"/>
                <a:gd name="T28" fmla="*/ 145 w 204"/>
                <a:gd name="T29" fmla="*/ 208 h 219"/>
                <a:gd name="T30" fmla="*/ 163 w 204"/>
                <a:gd name="T31" fmla="*/ 209 h 219"/>
                <a:gd name="T32" fmla="*/ 99 w 204"/>
                <a:gd name="T33" fmla="*/ 145 h 219"/>
                <a:gd name="T34" fmla="*/ 99 w 204"/>
                <a:gd name="T35" fmla="*/ 111 h 219"/>
                <a:gd name="T36" fmla="*/ 115 w 204"/>
                <a:gd name="T37" fmla="*/ 10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219">
                  <a:moveTo>
                    <a:pt x="115" y="104"/>
                  </a:moveTo>
                  <a:cubicBezTo>
                    <a:pt x="122" y="104"/>
                    <a:pt x="128" y="107"/>
                    <a:pt x="133" y="111"/>
                  </a:cubicBezTo>
                  <a:cubicBezTo>
                    <a:pt x="166" y="145"/>
                    <a:pt x="166" y="145"/>
                    <a:pt x="166" y="145"/>
                  </a:cubicBezTo>
                  <a:cubicBezTo>
                    <a:pt x="167" y="142"/>
                    <a:pt x="169" y="140"/>
                    <a:pt x="171" y="138"/>
                  </a:cubicBezTo>
                  <a:cubicBezTo>
                    <a:pt x="177" y="132"/>
                    <a:pt x="183" y="131"/>
                    <a:pt x="188" y="131"/>
                  </a:cubicBezTo>
                  <a:cubicBezTo>
                    <a:pt x="190" y="131"/>
                    <a:pt x="193" y="131"/>
                    <a:pt x="196" y="132"/>
                  </a:cubicBezTo>
                  <a:cubicBezTo>
                    <a:pt x="197" y="129"/>
                    <a:pt x="200" y="126"/>
                    <a:pt x="202" y="124"/>
                  </a:cubicBezTo>
                  <a:cubicBezTo>
                    <a:pt x="203" y="123"/>
                    <a:pt x="204" y="123"/>
                    <a:pt x="204" y="122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24" y="217"/>
                    <a:pt x="125" y="219"/>
                    <a:pt x="125" y="219"/>
                  </a:cubicBezTo>
                  <a:cubicBezTo>
                    <a:pt x="126" y="217"/>
                    <a:pt x="127" y="216"/>
                    <a:pt x="129" y="215"/>
                  </a:cubicBezTo>
                  <a:cubicBezTo>
                    <a:pt x="133" y="210"/>
                    <a:pt x="139" y="208"/>
                    <a:pt x="145" y="208"/>
                  </a:cubicBezTo>
                  <a:cubicBezTo>
                    <a:pt x="163" y="209"/>
                    <a:pt x="163" y="209"/>
                    <a:pt x="163" y="209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89" y="135"/>
                    <a:pt x="89" y="120"/>
                    <a:pt x="99" y="111"/>
                  </a:cubicBezTo>
                  <a:cubicBezTo>
                    <a:pt x="103" y="106"/>
                    <a:pt x="109" y="104"/>
                    <a:pt x="115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17939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D5259B8-8B4C-484C-9043-BD35A3F88C93}"/>
              </a:ext>
            </a:extLst>
          </p:cNvPr>
          <p:cNvSpPr txBox="1"/>
          <p:nvPr/>
        </p:nvSpPr>
        <p:spPr>
          <a:xfrm>
            <a:off x="6977738" y="3636322"/>
            <a:ext cx="135021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deeper look at the newest products, systems, and materials in the housing market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1F579A3-2014-4166-9933-1E8A44EF06C3}"/>
              </a:ext>
            </a:extLst>
          </p:cNvPr>
          <p:cNvSpPr txBox="1"/>
          <p:nvPr/>
        </p:nvSpPr>
        <p:spPr>
          <a:xfrm>
            <a:off x="6871638" y="2929033"/>
            <a:ext cx="15361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DE7008"/>
                </a:solidFill>
                <a:latin typeface="Arial Black" panose="020B0A04020102020204" pitchFamily="34" charset="0"/>
                <a:cs typeface="Arial" pitchFamily="34" charset="0"/>
              </a:rPr>
              <a:t>Trending products</a:t>
            </a:r>
            <a:endParaRPr lang="ko-KR" altLang="en-US" sz="1600" b="1" dirty="0">
              <a:solidFill>
                <a:srgbClr val="DE7008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63" name="Группа 59">
            <a:extLst>
              <a:ext uri="{FF2B5EF4-FFF2-40B4-BE49-F238E27FC236}">
                <a16:creationId xmlns:a16="http://schemas.microsoft.com/office/drawing/2014/main" id="{76F9C5C3-FB74-46F9-8F23-28E21B7B355E}"/>
              </a:ext>
            </a:extLst>
          </p:cNvPr>
          <p:cNvGrpSpPr/>
          <p:nvPr/>
        </p:nvGrpSpPr>
        <p:grpSpPr>
          <a:xfrm>
            <a:off x="5954421" y="1930107"/>
            <a:ext cx="403366" cy="413417"/>
            <a:chOff x="2749551" y="1588"/>
            <a:chExt cx="6689725" cy="6856413"/>
          </a:xfrm>
          <a:solidFill>
            <a:srgbClr val="DE7008"/>
          </a:solidFill>
        </p:grpSpPr>
        <p:sp>
          <p:nvSpPr>
            <p:cNvPr id="64" name="Freeform 269">
              <a:extLst>
                <a:ext uri="{FF2B5EF4-FFF2-40B4-BE49-F238E27FC236}">
                  <a16:creationId xmlns:a16="http://schemas.microsoft.com/office/drawing/2014/main" id="{2104389B-36DF-4EEA-BCD7-08D09CF1C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1" y="1588"/>
              <a:ext cx="6689725" cy="3144838"/>
            </a:xfrm>
            <a:custGeom>
              <a:avLst/>
              <a:gdLst>
                <a:gd name="T0" fmla="*/ 2105 w 4214"/>
                <a:gd name="T1" fmla="*/ 0 h 1981"/>
                <a:gd name="T2" fmla="*/ 2127 w 4214"/>
                <a:gd name="T3" fmla="*/ 3 h 1981"/>
                <a:gd name="T4" fmla="*/ 2147 w 4214"/>
                <a:gd name="T5" fmla="*/ 12 h 1981"/>
                <a:gd name="T6" fmla="*/ 2165 w 4214"/>
                <a:gd name="T7" fmla="*/ 24 h 1981"/>
                <a:gd name="T8" fmla="*/ 4165 w 4214"/>
                <a:gd name="T9" fmla="*/ 1766 h 1981"/>
                <a:gd name="T10" fmla="*/ 4182 w 4214"/>
                <a:gd name="T11" fmla="*/ 1778 h 1981"/>
                <a:gd name="T12" fmla="*/ 4195 w 4214"/>
                <a:gd name="T13" fmla="*/ 1796 h 1981"/>
                <a:gd name="T14" fmla="*/ 4206 w 4214"/>
                <a:gd name="T15" fmla="*/ 1817 h 1981"/>
                <a:gd name="T16" fmla="*/ 4212 w 4214"/>
                <a:gd name="T17" fmla="*/ 1840 h 1981"/>
                <a:gd name="T18" fmla="*/ 4214 w 4214"/>
                <a:gd name="T19" fmla="*/ 1861 h 1981"/>
                <a:gd name="T20" fmla="*/ 4212 w 4214"/>
                <a:gd name="T21" fmla="*/ 1884 h 1981"/>
                <a:gd name="T22" fmla="*/ 4205 w 4214"/>
                <a:gd name="T23" fmla="*/ 1906 h 1981"/>
                <a:gd name="T24" fmla="*/ 4194 w 4214"/>
                <a:gd name="T25" fmla="*/ 1930 h 1981"/>
                <a:gd name="T26" fmla="*/ 4180 w 4214"/>
                <a:gd name="T27" fmla="*/ 1950 h 1981"/>
                <a:gd name="T28" fmla="*/ 4163 w 4214"/>
                <a:gd name="T29" fmla="*/ 1965 h 1981"/>
                <a:gd name="T30" fmla="*/ 4144 w 4214"/>
                <a:gd name="T31" fmla="*/ 1977 h 1981"/>
                <a:gd name="T32" fmla="*/ 4123 w 4214"/>
                <a:gd name="T33" fmla="*/ 1981 h 1981"/>
                <a:gd name="T34" fmla="*/ 91 w 4214"/>
                <a:gd name="T35" fmla="*/ 1981 h 1981"/>
                <a:gd name="T36" fmla="*/ 73 w 4214"/>
                <a:gd name="T37" fmla="*/ 1977 h 1981"/>
                <a:gd name="T38" fmla="*/ 55 w 4214"/>
                <a:gd name="T39" fmla="*/ 1967 h 1981"/>
                <a:gd name="T40" fmla="*/ 39 w 4214"/>
                <a:gd name="T41" fmla="*/ 1951 h 1981"/>
                <a:gd name="T42" fmla="*/ 26 w 4214"/>
                <a:gd name="T43" fmla="*/ 1933 h 1981"/>
                <a:gd name="T44" fmla="*/ 14 w 4214"/>
                <a:gd name="T45" fmla="*/ 1913 h 1981"/>
                <a:gd name="T46" fmla="*/ 6 w 4214"/>
                <a:gd name="T47" fmla="*/ 1893 h 1981"/>
                <a:gd name="T48" fmla="*/ 1 w 4214"/>
                <a:gd name="T49" fmla="*/ 1874 h 1981"/>
                <a:gd name="T50" fmla="*/ 0 w 4214"/>
                <a:gd name="T51" fmla="*/ 1850 h 1981"/>
                <a:gd name="T52" fmla="*/ 2 w 4214"/>
                <a:gd name="T53" fmla="*/ 1825 h 1981"/>
                <a:gd name="T54" fmla="*/ 9 w 4214"/>
                <a:gd name="T55" fmla="*/ 1802 h 1981"/>
                <a:gd name="T56" fmla="*/ 18 w 4214"/>
                <a:gd name="T57" fmla="*/ 1782 h 1981"/>
                <a:gd name="T58" fmla="*/ 31 w 4214"/>
                <a:gd name="T59" fmla="*/ 1766 h 1981"/>
                <a:gd name="T60" fmla="*/ 2046 w 4214"/>
                <a:gd name="T61" fmla="*/ 21 h 1981"/>
                <a:gd name="T62" fmla="*/ 2064 w 4214"/>
                <a:gd name="T63" fmla="*/ 8 h 1981"/>
                <a:gd name="T64" fmla="*/ 2084 w 4214"/>
                <a:gd name="T65" fmla="*/ 2 h 1981"/>
                <a:gd name="T66" fmla="*/ 2105 w 4214"/>
                <a:gd name="T67" fmla="*/ 0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14" h="1981">
                  <a:moveTo>
                    <a:pt x="2105" y="0"/>
                  </a:moveTo>
                  <a:lnTo>
                    <a:pt x="2127" y="3"/>
                  </a:lnTo>
                  <a:lnTo>
                    <a:pt x="2147" y="12"/>
                  </a:lnTo>
                  <a:lnTo>
                    <a:pt x="2165" y="24"/>
                  </a:lnTo>
                  <a:lnTo>
                    <a:pt x="4165" y="1766"/>
                  </a:lnTo>
                  <a:lnTo>
                    <a:pt x="4182" y="1778"/>
                  </a:lnTo>
                  <a:lnTo>
                    <a:pt x="4195" y="1796"/>
                  </a:lnTo>
                  <a:lnTo>
                    <a:pt x="4206" y="1817"/>
                  </a:lnTo>
                  <a:lnTo>
                    <a:pt x="4212" y="1840"/>
                  </a:lnTo>
                  <a:lnTo>
                    <a:pt x="4214" y="1861"/>
                  </a:lnTo>
                  <a:lnTo>
                    <a:pt x="4212" y="1884"/>
                  </a:lnTo>
                  <a:lnTo>
                    <a:pt x="4205" y="1906"/>
                  </a:lnTo>
                  <a:lnTo>
                    <a:pt x="4194" y="1930"/>
                  </a:lnTo>
                  <a:lnTo>
                    <a:pt x="4180" y="1950"/>
                  </a:lnTo>
                  <a:lnTo>
                    <a:pt x="4163" y="1965"/>
                  </a:lnTo>
                  <a:lnTo>
                    <a:pt x="4144" y="1977"/>
                  </a:lnTo>
                  <a:lnTo>
                    <a:pt x="4123" y="1981"/>
                  </a:lnTo>
                  <a:lnTo>
                    <a:pt x="91" y="1981"/>
                  </a:lnTo>
                  <a:lnTo>
                    <a:pt x="73" y="1977"/>
                  </a:lnTo>
                  <a:lnTo>
                    <a:pt x="55" y="1967"/>
                  </a:lnTo>
                  <a:lnTo>
                    <a:pt x="39" y="1951"/>
                  </a:lnTo>
                  <a:lnTo>
                    <a:pt x="26" y="1933"/>
                  </a:lnTo>
                  <a:lnTo>
                    <a:pt x="14" y="1913"/>
                  </a:lnTo>
                  <a:lnTo>
                    <a:pt x="6" y="1893"/>
                  </a:lnTo>
                  <a:lnTo>
                    <a:pt x="1" y="1874"/>
                  </a:lnTo>
                  <a:lnTo>
                    <a:pt x="0" y="1850"/>
                  </a:lnTo>
                  <a:lnTo>
                    <a:pt x="2" y="1825"/>
                  </a:lnTo>
                  <a:lnTo>
                    <a:pt x="9" y="1802"/>
                  </a:lnTo>
                  <a:lnTo>
                    <a:pt x="18" y="1782"/>
                  </a:lnTo>
                  <a:lnTo>
                    <a:pt x="31" y="1766"/>
                  </a:lnTo>
                  <a:lnTo>
                    <a:pt x="2046" y="21"/>
                  </a:lnTo>
                  <a:lnTo>
                    <a:pt x="2064" y="8"/>
                  </a:lnTo>
                  <a:lnTo>
                    <a:pt x="2084" y="2"/>
                  </a:lnTo>
                  <a:lnTo>
                    <a:pt x="2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270">
              <a:extLst>
                <a:ext uri="{FF2B5EF4-FFF2-40B4-BE49-F238E27FC236}">
                  <a16:creationId xmlns:a16="http://schemas.microsoft.com/office/drawing/2014/main" id="{C05B8543-FE41-4389-8868-E7B8849B7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5626" y="3376613"/>
              <a:ext cx="5808663" cy="3481388"/>
            </a:xfrm>
            <a:custGeom>
              <a:avLst/>
              <a:gdLst>
                <a:gd name="T0" fmla="*/ 2645 w 3659"/>
                <a:gd name="T1" fmla="*/ 385 h 2193"/>
                <a:gd name="T2" fmla="*/ 2391 w 3659"/>
                <a:gd name="T3" fmla="*/ 515 h 2193"/>
                <a:gd name="T4" fmla="*/ 1993 w 3659"/>
                <a:gd name="T5" fmla="*/ 601 h 2193"/>
                <a:gd name="T6" fmla="*/ 1566 w 3659"/>
                <a:gd name="T7" fmla="*/ 703 h 2193"/>
                <a:gd name="T8" fmla="*/ 1265 w 3659"/>
                <a:gd name="T9" fmla="*/ 936 h 2193"/>
                <a:gd name="T10" fmla="*/ 1085 w 3659"/>
                <a:gd name="T11" fmla="*/ 1245 h 2193"/>
                <a:gd name="T12" fmla="*/ 1022 w 3659"/>
                <a:gd name="T13" fmla="*/ 1541 h 2193"/>
                <a:gd name="T14" fmla="*/ 1060 w 3659"/>
                <a:gd name="T15" fmla="*/ 1702 h 2193"/>
                <a:gd name="T16" fmla="*/ 1134 w 3659"/>
                <a:gd name="T17" fmla="*/ 1722 h 2193"/>
                <a:gd name="T18" fmla="*/ 1209 w 3659"/>
                <a:gd name="T19" fmla="*/ 1642 h 2193"/>
                <a:gd name="T20" fmla="*/ 1217 w 3659"/>
                <a:gd name="T21" fmla="*/ 1444 h 2193"/>
                <a:gd name="T22" fmla="*/ 1327 w 3659"/>
                <a:gd name="T23" fmla="*/ 1161 h 2193"/>
                <a:gd name="T24" fmla="*/ 1466 w 3659"/>
                <a:gd name="T25" fmla="*/ 987 h 2193"/>
                <a:gd name="T26" fmla="*/ 1693 w 3659"/>
                <a:gd name="T27" fmla="*/ 847 h 2193"/>
                <a:gd name="T28" fmla="*/ 2123 w 3659"/>
                <a:gd name="T29" fmla="*/ 765 h 2193"/>
                <a:gd name="T30" fmla="*/ 2508 w 3659"/>
                <a:gd name="T31" fmla="*/ 669 h 2193"/>
                <a:gd name="T32" fmla="*/ 2417 w 3659"/>
                <a:gd name="T33" fmla="*/ 951 h 2193"/>
                <a:gd name="T34" fmla="*/ 2178 w 3659"/>
                <a:gd name="T35" fmla="*/ 1258 h 2193"/>
                <a:gd name="T36" fmla="*/ 1897 w 3659"/>
                <a:gd name="T37" fmla="*/ 1410 h 2193"/>
                <a:gd name="T38" fmla="*/ 1608 w 3659"/>
                <a:gd name="T39" fmla="*/ 1368 h 2193"/>
                <a:gd name="T40" fmla="*/ 1378 w 3659"/>
                <a:gd name="T41" fmla="*/ 1236 h 2193"/>
                <a:gd name="T42" fmla="*/ 1282 w 3659"/>
                <a:gd name="T43" fmla="*/ 1291 h 2193"/>
                <a:gd name="T44" fmla="*/ 1310 w 3659"/>
                <a:gd name="T45" fmla="*/ 1398 h 2193"/>
                <a:gd name="T46" fmla="*/ 1703 w 3659"/>
                <a:gd name="T47" fmla="*/ 1590 h 2193"/>
                <a:gd name="T48" fmla="*/ 2074 w 3659"/>
                <a:gd name="T49" fmla="*/ 1546 h 2193"/>
                <a:gd name="T50" fmla="*/ 2365 w 3659"/>
                <a:gd name="T51" fmla="*/ 1332 h 2193"/>
                <a:gd name="T52" fmla="*/ 2586 w 3659"/>
                <a:gd name="T53" fmla="*/ 1025 h 2193"/>
                <a:gd name="T54" fmla="*/ 2742 w 3659"/>
                <a:gd name="T55" fmla="*/ 702 h 2193"/>
                <a:gd name="T56" fmla="*/ 2836 w 3659"/>
                <a:gd name="T57" fmla="*/ 439 h 2193"/>
                <a:gd name="T58" fmla="*/ 2796 w 3659"/>
                <a:gd name="T59" fmla="*/ 333 h 2193"/>
                <a:gd name="T60" fmla="*/ 2447 w 3659"/>
                <a:gd name="T61" fmla="*/ 215 h 2193"/>
                <a:gd name="T62" fmla="*/ 2150 w 3659"/>
                <a:gd name="T63" fmla="*/ 231 h 2193"/>
                <a:gd name="T64" fmla="*/ 1883 w 3659"/>
                <a:gd name="T65" fmla="*/ 253 h 2193"/>
                <a:gd name="T66" fmla="*/ 1600 w 3659"/>
                <a:gd name="T67" fmla="*/ 296 h 2193"/>
                <a:gd name="T68" fmla="*/ 1333 w 3659"/>
                <a:gd name="T69" fmla="*/ 384 h 2193"/>
                <a:gd name="T70" fmla="*/ 1113 w 3659"/>
                <a:gd name="T71" fmla="*/ 541 h 2193"/>
                <a:gd name="T72" fmla="*/ 970 w 3659"/>
                <a:gd name="T73" fmla="*/ 790 h 2193"/>
                <a:gd name="T74" fmla="*/ 938 w 3659"/>
                <a:gd name="T75" fmla="*/ 1019 h 2193"/>
                <a:gd name="T76" fmla="*/ 1001 w 3659"/>
                <a:gd name="T77" fmla="*/ 1025 h 2193"/>
                <a:gd name="T78" fmla="*/ 1069 w 3659"/>
                <a:gd name="T79" fmla="*/ 1029 h 2193"/>
                <a:gd name="T80" fmla="*/ 1114 w 3659"/>
                <a:gd name="T81" fmla="*/ 1017 h 2193"/>
                <a:gd name="T82" fmla="*/ 1169 w 3659"/>
                <a:gd name="T83" fmla="*/ 782 h 2193"/>
                <a:gd name="T84" fmla="*/ 1325 w 3659"/>
                <a:gd name="T85" fmla="*/ 606 h 2193"/>
                <a:gd name="T86" fmla="*/ 1567 w 3659"/>
                <a:gd name="T87" fmla="*/ 512 h 2193"/>
                <a:gd name="T88" fmla="*/ 1878 w 3659"/>
                <a:gd name="T89" fmla="*/ 466 h 2193"/>
                <a:gd name="T90" fmla="*/ 2246 w 3659"/>
                <a:gd name="T91" fmla="*/ 438 h 2193"/>
                <a:gd name="T92" fmla="*/ 2559 w 3659"/>
                <a:gd name="T93" fmla="*/ 388 h 2193"/>
                <a:gd name="T94" fmla="*/ 2605 w 3659"/>
                <a:gd name="T95" fmla="*/ 283 h 2193"/>
                <a:gd name="T96" fmla="*/ 2519 w 3659"/>
                <a:gd name="T97" fmla="*/ 204 h 2193"/>
                <a:gd name="T98" fmla="*/ 3658 w 3659"/>
                <a:gd name="T99" fmla="*/ 2116 h 2193"/>
                <a:gd name="T100" fmla="*/ 3649 w 3659"/>
                <a:gd name="T101" fmla="*/ 2185 h 2193"/>
                <a:gd name="T102" fmla="*/ 107 w 3659"/>
                <a:gd name="T103" fmla="*/ 2183 h 2193"/>
                <a:gd name="T104" fmla="*/ 6 w 3659"/>
                <a:gd name="T105" fmla="*/ 2101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9" h="2193">
                  <a:moveTo>
                    <a:pt x="2749" y="321"/>
                  </a:moveTo>
                  <a:lnTo>
                    <a:pt x="2725" y="324"/>
                  </a:lnTo>
                  <a:lnTo>
                    <a:pt x="2703" y="333"/>
                  </a:lnTo>
                  <a:lnTo>
                    <a:pt x="2683" y="348"/>
                  </a:lnTo>
                  <a:lnTo>
                    <a:pt x="2645" y="385"/>
                  </a:lnTo>
                  <a:lnTo>
                    <a:pt x="2603" y="417"/>
                  </a:lnTo>
                  <a:lnTo>
                    <a:pt x="2557" y="445"/>
                  </a:lnTo>
                  <a:lnTo>
                    <a:pt x="2506" y="472"/>
                  </a:lnTo>
                  <a:lnTo>
                    <a:pt x="2451" y="494"/>
                  </a:lnTo>
                  <a:lnTo>
                    <a:pt x="2391" y="515"/>
                  </a:lnTo>
                  <a:lnTo>
                    <a:pt x="2324" y="534"/>
                  </a:lnTo>
                  <a:lnTo>
                    <a:pt x="2252" y="551"/>
                  </a:lnTo>
                  <a:lnTo>
                    <a:pt x="2172" y="568"/>
                  </a:lnTo>
                  <a:lnTo>
                    <a:pt x="2086" y="585"/>
                  </a:lnTo>
                  <a:lnTo>
                    <a:pt x="1993" y="601"/>
                  </a:lnTo>
                  <a:lnTo>
                    <a:pt x="1892" y="619"/>
                  </a:lnTo>
                  <a:lnTo>
                    <a:pt x="1782" y="636"/>
                  </a:lnTo>
                  <a:lnTo>
                    <a:pt x="1707" y="652"/>
                  </a:lnTo>
                  <a:lnTo>
                    <a:pt x="1635" y="674"/>
                  </a:lnTo>
                  <a:lnTo>
                    <a:pt x="1566" y="703"/>
                  </a:lnTo>
                  <a:lnTo>
                    <a:pt x="1499" y="739"/>
                  </a:lnTo>
                  <a:lnTo>
                    <a:pt x="1435" y="779"/>
                  </a:lnTo>
                  <a:lnTo>
                    <a:pt x="1375" y="826"/>
                  </a:lnTo>
                  <a:lnTo>
                    <a:pt x="1317" y="879"/>
                  </a:lnTo>
                  <a:lnTo>
                    <a:pt x="1265" y="936"/>
                  </a:lnTo>
                  <a:lnTo>
                    <a:pt x="1215" y="999"/>
                  </a:lnTo>
                  <a:lnTo>
                    <a:pt x="1170" y="1067"/>
                  </a:lnTo>
                  <a:lnTo>
                    <a:pt x="1139" y="1125"/>
                  </a:lnTo>
                  <a:lnTo>
                    <a:pt x="1110" y="1184"/>
                  </a:lnTo>
                  <a:lnTo>
                    <a:pt x="1085" y="1245"/>
                  </a:lnTo>
                  <a:lnTo>
                    <a:pt x="1064" y="1305"/>
                  </a:lnTo>
                  <a:lnTo>
                    <a:pt x="1047" y="1366"/>
                  </a:lnTo>
                  <a:lnTo>
                    <a:pt x="1035" y="1426"/>
                  </a:lnTo>
                  <a:lnTo>
                    <a:pt x="1026" y="1485"/>
                  </a:lnTo>
                  <a:lnTo>
                    <a:pt x="1022" y="1541"/>
                  </a:lnTo>
                  <a:lnTo>
                    <a:pt x="1023" y="1596"/>
                  </a:lnTo>
                  <a:lnTo>
                    <a:pt x="1029" y="1647"/>
                  </a:lnTo>
                  <a:lnTo>
                    <a:pt x="1035" y="1668"/>
                  </a:lnTo>
                  <a:lnTo>
                    <a:pt x="1046" y="1686"/>
                  </a:lnTo>
                  <a:lnTo>
                    <a:pt x="1060" y="1702"/>
                  </a:lnTo>
                  <a:lnTo>
                    <a:pt x="1077" y="1714"/>
                  </a:lnTo>
                  <a:lnTo>
                    <a:pt x="1098" y="1720"/>
                  </a:lnTo>
                  <a:lnTo>
                    <a:pt x="1119" y="1723"/>
                  </a:lnTo>
                  <a:lnTo>
                    <a:pt x="1127" y="1723"/>
                  </a:lnTo>
                  <a:lnTo>
                    <a:pt x="1134" y="1722"/>
                  </a:lnTo>
                  <a:lnTo>
                    <a:pt x="1157" y="1715"/>
                  </a:lnTo>
                  <a:lnTo>
                    <a:pt x="1178" y="1702"/>
                  </a:lnTo>
                  <a:lnTo>
                    <a:pt x="1194" y="1685"/>
                  </a:lnTo>
                  <a:lnTo>
                    <a:pt x="1204" y="1664"/>
                  </a:lnTo>
                  <a:lnTo>
                    <a:pt x="1209" y="1642"/>
                  </a:lnTo>
                  <a:lnTo>
                    <a:pt x="1209" y="1617"/>
                  </a:lnTo>
                  <a:lnTo>
                    <a:pt x="1206" y="1582"/>
                  </a:lnTo>
                  <a:lnTo>
                    <a:pt x="1206" y="1540"/>
                  </a:lnTo>
                  <a:lnTo>
                    <a:pt x="1209" y="1494"/>
                  </a:lnTo>
                  <a:lnTo>
                    <a:pt x="1217" y="1444"/>
                  </a:lnTo>
                  <a:lnTo>
                    <a:pt x="1230" y="1391"/>
                  </a:lnTo>
                  <a:lnTo>
                    <a:pt x="1247" y="1334"/>
                  </a:lnTo>
                  <a:lnTo>
                    <a:pt x="1268" y="1278"/>
                  </a:lnTo>
                  <a:lnTo>
                    <a:pt x="1295" y="1219"/>
                  </a:lnTo>
                  <a:lnTo>
                    <a:pt x="1327" y="1161"/>
                  </a:lnTo>
                  <a:lnTo>
                    <a:pt x="1348" y="1127"/>
                  </a:lnTo>
                  <a:lnTo>
                    <a:pt x="1373" y="1092"/>
                  </a:lnTo>
                  <a:lnTo>
                    <a:pt x="1401" y="1057"/>
                  </a:lnTo>
                  <a:lnTo>
                    <a:pt x="1432" y="1021"/>
                  </a:lnTo>
                  <a:lnTo>
                    <a:pt x="1466" y="987"/>
                  </a:lnTo>
                  <a:lnTo>
                    <a:pt x="1504" y="955"/>
                  </a:lnTo>
                  <a:lnTo>
                    <a:pt x="1546" y="923"/>
                  </a:lnTo>
                  <a:lnTo>
                    <a:pt x="1591" y="894"/>
                  </a:lnTo>
                  <a:lnTo>
                    <a:pt x="1640" y="870"/>
                  </a:lnTo>
                  <a:lnTo>
                    <a:pt x="1693" y="847"/>
                  </a:lnTo>
                  <a:lnTo>
                    <a:pt x="1750" y="830"/>
                  </a:lnTo>
                  <a:lnTo>
                    <a:pt x="1812" y="817"/>
                  </a:lnTo>
                  <a:lnTo>
                    <a:pt x="1922" y="799"/>
                  </a:lnTo>
                  <a:lnTo>
                    <a:pt x="2026" y="782"/>
                  </a:lnTo>
                  <a:lnTo>
                    <a:pt x="2123" y="765"/>
                  </a:lnTo>
                  <a:lnTo>
                    <a:pt x="2212" y="748"/>
                  </a:lnTo>
                  <a:lnTo>
                    <a:pt x="2294" y="729"/>
                  </a:lnTo>
                  <a:lnTo>
                    <a:pt x="2370" y="711"/>
                  </a:lnTo>
                  <a:lnTo>
                    <a:pt x="2441" y="691"/>
                  </a:lnTo>
                  <a:lnTo>
                    <a:pt x="2508" y="669"/>
                  </a:lnTo>
                  <a:lnTo>
                    <a:pt x="2568" y="644"/>
                  </a:lnTo>
                  <a:lnTo>
                    <a:pt x="2534" y="724"/>
                  </a:lnTo>
                  <a:lnTo>
                    <a:pt x="2497" y="801"/>
                  </a:lnTo>
                  <a:lnTo>
                    <a:pt x="2458" y="877"/>
                  </a:lnTo>
                  <a:lnTo>
                    <a:pt x="2417" y="951"/>
                  </a:lnTo>
                  <a:lnTo>
                    <a:pt x="2373" y="1021"/>
                  </a:lnTo>
                  <a:lnTo>
                    <a:pt x="2327" y="1088"/>
                  </a:lnTo>
                  <a:lnTo>
                    <a:pt x="2280" y="1150"/>
                  </a:lnTo>
                  <a:lnTo>
                    <a:pt x="2229" y="1207"/>
                  </a:lnTo>
                  <a:lnTo>
                    <a:pt x="2178" y="1258"/>
                  </a:lnTo>
                  <a:lnTo>
                    <a:pt x="2124" y="1304"/>
                  </a:lnTo>
                  <a:lnTo>
                    <a:pt x="2067" y="1343"/>
                  </a:lnTo>
                  <a:lnTo>
                    <a:pt x="2011" y="1374"/>
                  </a:lnTo>
                  <a:lnTo>
                    <a:pt x="1952" y="1397"/>
                  </a:lnTo>
                  <a:lnTo>
                    <a:pt x="1897" y="1410"/>
                  </a:lnTo>
                  <a:lnTo>
                    <a:pt x="1841" y="1417"/>
                  </a:lnTo>
                  <a:lnTo>
                    <a:pt x="1783" y="1417"/>
                  </a:lnTo>
                  <a:lnTo>
                    <a:pt x="1726" y="1408"/>
                  </a:lnTo>
                  <a:lnTo>
                    <a:pt x="1668" y="1392"/>
                  </a:lnTo>
                  <a:lnTo>
                    <a:pt x="1608" y="1368"/>
                  </a:lnTo>
                  <a:lnTo>
                    <a:pt x="1547" y="1338"/>
                  </a:lnTo>
                  <a:lnTo>
                    <a:pt x="1485" y="1300"/>
                  </a:lnTo>
                  <a:lnTo>
                    <a:pt x="1422" y="1254"/>
                  </a:lnTo>
                  <a:lnTo>
                    <a:pt x="1401" y="1241"/>
                  </a:lnTo>
                  <a:lnTo>
                    <a:pt x="1378" y="1236"/>
                  </a:lnTo>
                  <a:lnTo>
                    <a:pt x="1355" y="1235"/>
                  </a:lnTo>
                  <a:lnTo>
                    <a:pt x="1331" y="1241"/>
                  </a:lnTo>
                  <a:lnTo>
                    <a:pt x="1312" y="1253"/>
                  </a:lnTo>
                  <a:lnTo>
                    <a:pt x="1293" y="1270"/>
                  </a:lnTo>
                  <a:lnTo>
                    <a:pt x="1282" y="1291"/>
                  </a:lnTo>
                  <a:lnTo>
                    <a:pt x="1275" y="1315"/>
                  </a:lnTo>
                  <a:lnTo>
                    <a:pt x="1275" y="1337"/>
                  </a:lnTo>
                  <a:lnTo>
                    <a:pt x="1282" y="1360"/>
                  </a:lnTo>
                  <a:lnTo>
                    <a:pt x="1293" y="1380"/>
                  </a:lnTo>
                  <a:lnTo>
                    <a:pt x="1310" y="1398"/>
                  </a:lnTo>
                  <a:lnTo>
                    <a:pt x="1389" y="1455"/>
                  </a:lnTo>
                  <a:lnTo>
                    <a:pt x="1469" y="1503"/>
                  </a:lnTo>
                  <a:lnTo>
                    <a:pt x="1547" y="1541"/>
                  </a:lnTo>
                  <a:lnTo>
                    <a:pt x="1625" y="1570"/>
                  </a:lnTo>
                  <a:lnTo>
                    <a:pt x="1703" y="1590"/>
                  </a:lnTo>
                  <a:lnTo>
                    <a:pt x="1779" y="1599"/>
                  </a:lnTo>
                  <a:lnTo>
                    <a:pt x="1857" y="1600"/>
                  </a:lnTo>
                  <a:lnTo>
                    <a:pt x="1933" y="1591"/>
                  </a:lnTo>
                  <a:lnTo>
                    <a:pt x="2007" y="1571"/>
                  </a:lnTo>
                  <a:lnTo>
                    <a:pt x="2074" y="1546"/>
                  </a:lnTo>
                  <a:lnTo>
                    <a:pt x="2138" y="1515"/>
                  </a:lnTo>
                  <a:lnTo>
                    <a:pt x="2198" y="1477"/>
                  </a:lnTo>
                  <a:lnTo>
                    <a:pt x="2257" y="1432"/>
                  </a:lnTo>
                  <a:lnTo>
                    <a:pt x="2312" y="1384"/>
                  </a:lnTo>
                  <a:lnTo>
                    <a:pt x="2365" y="1332"/>
                  </a:lnTo>
                  <a:lnTo>
                    <a:pt x="2415" y="1275"/>
                  </a:lnTo>
                  <a:lnTo>
                    <a:pt x="2462" y="1216"/>
                  </a:lnTo>
                  <a:lnTo>
                    <a:pt x="2506" y="1154"/>
                  </a:lnTo>
                  <a:lnTo>
                    <a:pt x="2548" y="1089"/>
                  </a:lnTo>
                  <a:lnTo>
                    <a:pt x="2586" y="1025"/>
                  </a:lnTo>
                  <a:lnTo>
                    <a:pt x="2623" y="959"/>
                  </a:lnTo>
                  <a:lnTo>
                    <a:pt x="2657" y="893"/>
                  </a:lnTo>
                  <a:lnTo>
                    <a:pt x="2688" y="828"/>
                  </a:lnTo>
                  <a:lnTo>
                    <a:pt x="2717" y="763"/>
                  </a:lnTo>
                  <a:lnTo>
                    <a:pt x="2742" y="702"/>
                  </a:lnTo>
                  <a:lnTo>
                    <a:pt x="2767" y="642"/>
                  </a:lnTo>
                  <a:lnTo>
                    <a:pt x="2788" y="585"/>
                  </a:lnTo>
                  <a:lnTo>
                    <a:pt x="2806" y="532"/>
                  </a:lnTo>
                  <a:lnTo>
                    <a:pt x="2823" y="483"/>
                  </a:lnTo>
                  <a:lnTo>
                    <a:pt x="2836" y="439"/>
                  </a:lnTo>
                  <a:lnTo>
                    <a:pt x="2840" y="414"/>
                  </a:lnTo>
                  <a:lnTo>
                    <a:pt x="2839" y="390"/>
                  </a:lnTo>
                  <a:lnTo>
                    <a:pt x="2830" y="368"/>
                  </a:lnTo>
                  <a:lnTo>
                    <a:pt x="2815" y="348"/>
                  </a:lnTo>
                  <a:lnTo>
                    <a:pt x="2796" y="333"/>
                  </a:lnTo>
                  <a:lnTo>
                    <a:pt x="2774" y="324"/>
                  </a:lnTo>
                  <a:lnTo>
                    <a:pt x="2749" y="321"/>
                  </a:lnTo>
                  <a:close/>
                  <a:moveTo>
                    <a:pt x="2519" y="204"/>
                  </a:moveTo>
                  <a:lnTo>
                    <a:pt x="2495" y="206"/>
                  </a:lnTo>
                  <a:lnTo>
                    <a:pt x="2447" y="215"/>
                  </a:lnTo>
                  <a:lnTo>
                    <a:pt x="2395" y="220"/>
                  </a:lnTo>
                  <a:lnTo>
                    <a:pt x="2337" y="223"/>
                  </a:lnTo>
                  <a:lnTo>
                    <a:pt x="2277" y="224"/>
                  </a:lnTo>
                  <a:lnTo>
                    <a:pt x="2214" y="227"/>
                  </a:lnTo>
                  <a:lnTo>
                    <a:pt x="2150" y="231"/>
                  </a:lnTo>
                  <a:lnTo>
                    <a:pt x="2099" y="235"/>
                  </a:lnTo>
                  <a:lnTo>
                    <a:pt x="2047" y="239"/>
                  </a:lnTo>
                  <a:lnTo>
                    <a:pt x="1993" y="242"/>
                  </a:lnTo>
                  <a:lnTo>
                    <a:pt x="1938" y="248"/>
                  </a:lnTo>
                  <a:lnTo>
                    <a:pt x="1883" y="253"/>
                  </a:lnTo>
                  <a:lnTo>
                    <a:pt x="1826" y="258"/>
                  </a:lnTo>
                  <a:lnTo>
                    <a:pt x="1769" y="266"/>
                  </a:lnTo>
                  <a:lnTo>
                    <a:pt x="1713" y="274"/>
                  </a:lnTo>
                  <a:lnTo>
                    <a:pt x="1656" y="284"/>
                  </a:lnTo>
                  <a:lnTo>
                    <a:pt x="1600" y="296"/>
                  </a:lnTo>
                  <a:lnTo>
                    <a:pt x="1544" y="309"/>
                  </a:lnTo>
                  <a:lnTo>
                    <a:pt x="1490" y="324"/>
                  </a:lnTo>
                  <a:lnTo>
                    <a:pt x="1436" y="342"/>
                  </a:lnTo>
                  <a:lnTo>
                    <a:pt x="1384" y="362"/>
                  </a:lnTo>
                  <a:lnTo>
                    <a:pt x="1333" y="384"/>
                  </a:lnTo>
                  <a:lnTo>
                    <a:pt x="1284" y="409"/>
                  </a:lnTo>
                  <a:lnTo>
                    <a:pt x="1237" y="436"/>
                  </a:lnTo>
                  <a:lnTo>
                    <a:pt x="1194" y="468"/>
                  </a:lnTo>
                  <a:lnTo>
                    <a:pt x="1152" y="503"/>
                  </a:lnTo>
                  <a:lnTo>
                    <a:pt x="1113" y="541"/>
                  </a:lnTo>
                  <a:lnTo>
                    <a:pt x="1077" y="582"/>
                  </a:lnTo>
                  <a:lnTo>
                    <a:pt x="1044" y="627"/>
                  </a:lnTo>
                  <a:lnTo>
                    <a:pt x="1016" y="677"/>
                  </a:lnTo>
                  <a:lnTo>
                    <a:pt x="991" y="731"/>
                  </a:lnTo>
                  <a:lnTo>
                    <a:pt x="970" y="790"/>
                  </a:lnTo>
                  <a:lnTo>
                    <a:pt x="953" y="852"/>
                  </a:lnTo>
                  <a:lnTo>
                    <a:pt x="941" y="921"/>
                  </a:lnTo>
                  <a:lnTo>
                    <a:pt x="933" y="994"/>
                  </a:lnTo>
                  <a:lnTo>
                    <a:pt x="934" y="1010"/>
                  </a:lnTo>
                  <a:lnTo>
                    <a:pt x="938" y="1019"/>
                  </a:lnTo>
                  <a:lnTo>
                    <a:pt x="946" y="1025"/>
                  </a:lnTo>
                  <a:lnTo>
                    <a:pt x="957" y="1028"/>
                  </a:lnTo>
                  <a:lnTo>
                    <a:pt x="968" y="1028"/>
                  </a:lnTo>
                  <a:lnTo>
                    <a:pt x="984" y="1027"/>
                  </a:lnTo>
                  <a:lnTo>
                    <a:pt x="1001" y="1025"/>
                  </a:lnTo>
                  <a:lnTo>
                    <a:pt x="1020" y="1024"/>
                  </a:lnTo>
                  <a:lnTo>
                    <a:pt x="1025" y="1024"/>
                  </a:lnTo>
                  <a:lnTo>
                    <a:pt x="1041" y="1025"/>
                  </a:lnTo>
                  <a:lnTo>
                    <a:pt x="1055" y="1027"/>
                  </a:lnTo>
                  <a:lnTo>
                    <a:pt x="1069" y="1029"/>
                  </a:lnTo>
                  <a:lnTo>
                    <a:pt x="1081" y="1032"/>
                  </a:lnTo>
                  <a:lnTo>
                    <a:pt x="1093" y="1032"/>
                  </a:lnTo>
                  <a:lnTo>
                    <a:pt x="1102" y="1031"/>
                  </a:lnTo>
                  <a:lnTo>
                    <a:pt x="1109" y="1027"/>
                  </a:lnTo>
                  <a:lnTo>
                    <a:pt x="1114" y="1017"/>
                  </a:lnTo>
                  <a:lnTo>
                    <a:pt x="1116" y="1004"/>
                  </a:lnTo>
                  <a:lnTo>
                    <a:pt x="1123" y="940"/>
                  </a:lnTo>
                  <a:lnTo>
                    <a:pt x="1134" y="883"/>
                  </a:lnTo>
                  <a:lnTo>
                    <a:pt x="1149" y="830"/>
                  </a:lnTo>
                  <a:lnTo>
                    <a:pt x="1169" y="782"/>
                  </a:lnTo>
                  <a:lnTo>
                    <a:pt x="1192" y="739"/>
                  </a:lnTo>
                  <a:lnTo>
                    <a:pt x="1220" y="699"/>
                  </a:lnTo>
                  <a:lnTo>
                    <a:pt x="1251" y="665"/>
                  </a:lnTo>
                  <a:lnTo>
                    <a:pt x="1287" y="634"/>
                  </a:lnTo>
                  <a:lnTo>
                    <a:pt x="1325" y="606"/>
                  </a:lnTo>
                  <a:lnTo>
                    <a:pt x="1368" y="582"/>
                  </a:lnTo>
                  <a:lnTo>
                    <a:pt x="1413" y="561"/>
                  </a:lnTo>
                  <a:lnTo>
                    <a:pt x="1461" y="542"/>
                  </a:lnTo>
                  <a:lnTo>
                    <a:pt x="1513" y="525"/>
                  </a:lnTo>
                  <a:lnTo>
                    <a:pt x="1567" y="512"/>
                  </a:lnTo>
                  <a:lnTo>
                    <a:pt x="1625" y="500"/>
                  </a:lnTo>
                  <a:lnTo>
                    <a:pt x="1685" y="490"/>
                  </a:lnTo>
                  <a:lnTo>
                    <a:pt x="1747" y="481"/>
                  </a:lnTo>
                  <a:lnTo>
                    <a:pt x="1811" y="473"/>
                  </a:lnTo>
                  <a:lnTo>
                    <a:pt x="1878" y="466"/>
                  </a:lnTo>
                  <a:lnTo>
                    <a:pt x="1947" y="461"/>
                  </a:lnTo>
                  <a:lnTo>
                    <a:pt x="2018" y="455"/>
                  </a:lnTo>
                  <a:lnTo>
                    <a:pt x="2090" y="449"/>
                  </a:lnTo>
                  <a:lnTo>
                    <a:pt x="2164" y="444"/>
                  </a:lnTo>
                  <a:lnTo>
                    <a:pt x="2246" y="438"/>
                  </a:lnTo>
                  <a:lnTo>
                    <a:pt x="2326" y="430"/>
                  </a:lnTo>
                  <a:lnTo>
                    <a:pt x="2400" y="420"/>
                  </a:lnTo>
                  <a:lnTo>
                    <a:pt x="2471" y="410"/>
                  </a:lnTo>
                  <a:lnTo>
                    <a:pt x="2536" y="397"/>
                  </a:lnTo>
                  <a:lnTo>
                    <a:pt x="2559" y="388"/>
                  </a:lnTo>
                  <a:lnTo>
                    <a:pt x="2578" y="373"/>
                  </a:lnTo>
                  <a:lnTo>
                    <a:pt x="2593" y="354"/>
                  </a:lnTo>
                  <a:lnTo>
                    <a:pt x="2603" y="331"/>
                  </a:lnTo>
                  <a:lnTo>
                    <a:pt x="2607" y="308"/>
                  </a:lnTo>
                  <a:lnTo>
                    <a:pt x="2605" y="283"/>
                  </a:lnTo>
                  <a:lnTo>
                    <a:pt x="2597" y="259"/>
                  </a:lnTo>
                  <a:lnTo>
                    <a:pt x="2582" y="239"/>
                  </a:lnTo>
                  <a:lnTo>
                    <a:pt x="2564" y="223"/>
                  </a:lnTo>
                  <a:lnTo>
                    <a:pt x="2543" y="211"/>
                  </a:lnTo>
                  <a:lnTo>
                    <a:pt x="2519" y="204"/>
                  </a:lnTo>
                  <a:close/>
                  <a:moveTo>
                    <a:pt x="0" y="0"/>
                  </a:moveTo>
                  <a:lnTo>
                    <a:pt x="3656" y="0"/>
                  </a:lnTo>
                  <a:lnTo>
                    <a:pt x="3656" y="2082"/>
                  </a:lnTo>
                  <a:lnTo>
                    <a:pt x="3658" y="2099"/>
                  </a:lnTo>
                  <a:lnTo>
                    <a:pt x="3658" y="2116"/>
                  </a:lnTo>
                  <a:lnTo>
                    <a:pt x="3659" y="2133"/>
                  </a:lnTo>
                  <a:lnTo>
                    <a:pt x="3659" y="2148"/>
                  </a:lnTo>
                  <a:lnTo>
                    <a:pt x="3658" y="2163"/>
                  </a:lnTo>
                  <a:lnTo>
                    <a:pt x="3655" y="2176"/>
                  </a:lnTo>
                  <a:lnTo>
                    <a:pt x="3649" y="2185"/>
                  </a:lnTo>
                  <a:lnTo>
                    <a:pt x="3638" y="2190"/>
                  </a:lnTo>
                  <a:lnTo>
                    <a:pt x="3624" y="2193"/>
                  </a:lnTo>
                  <a:lnTo>
                    <a:pt x="151" y="2193"/>
                  </a:lnTo>
                  <a:lnTo>
                    <a:pt x="130" y="2190"/>
                  </a:lnTo>
                  <a:lnTo>
                    <a:pt x="107" y="2183"/>
                  </a:lnTo>
                  <a:lnTo>
                    <a:pt x="82" y="2171"/>
                  </a:lnTo>
                  <a:lnTo>
                    <a:pt x="57" y="2156"/>
                  </a:lnTo>
                  <a:lnTo>
                    <a:pt x="35" y="2139"/>
                  </a:lnTo>
                  <a:lnTo>
                    <a:pt x="17" y="2120"/>
                  </a:lnTo>
                  <a:lnTo>
                    <a:pt x="6" y="2101"/>
                  </a:lnTo>
                  <a:lnTo>
                    <a:pt x="0" y="20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880D00D-13D9-421A-ABC4-CBE12ECDA524}"/>
              </a:ext>
            </a:extLst>
          </p:cNvPr>
          <p:cNvGrpSpPr/>
          <p:nvPr/>
        </p:nvGrpSpPr>
        <p:grpSpPr>
          <a:xfrm>
            <a:off x="7639716" y="1917303"/>
            <a:ext cx="194872" cy="490202"/>
            <a:chOff x="9885208" y="4285013"/>
            <a:chExt cx="228373" cy="574477"/>
          </a:xfrm>
          <a:solidFill>
            <a:srgbClr val="DE7008"/>
          </a:solidFill>
        </p:grpSpPr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37CAF789-D77E-4DC9-A17C-095813D80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294" y="4374377"/>
              <a:ext cx="93618" cy="45391"/>
            </a:xfrm>
            <a:custGeom>
              <a:avLst/>
              <a:gdLst>
                <a:gd name="T0" fmla="*/ 3 w 64"/>
                <a:gd name="T1" fmla="*/ 16 h 31"/>
                <a:gd name="T2" fmla="*/ 3 w 64"/>
                <a:gd name="T3" fmla="*/ 28 h 31"/>
                <a:gd name="T4" fmla="*/ 14 w 64"/>
                <a:gd name="T5" fmla="*/ 28 h 31"/>
                <a:gd name="T6" fmla="*/ 49 w 64"/>
                <a:gd name="T7" fmla="*/ 28 h 31"/>
                <a:gd name="T8" fmla="*/ 55 w 64"/>
                <a:gd name="T9" fmla="*/ 30 h 31"/>
                <a:gd name="T10" fmla="*/ 61 w 64"/>
                <a:gd name="T11" fmla="*/ 28 h 31"/>
                <a:gd name="T12" fmla="*/ 61 w 64"/>
                <a:gd name="T13" fmla="*/ 16 h 31"/>
                <a:gd name="T14" fmla="*/ 3 w 64"/>
                <a:gd name="T15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31">
                  <a:moveTo>
                    <a:pt x="3" y="16"/>
                  </a:moveTo>
                  <a:cubicBezTo>
                    <a:pt x="0" y="19"/>
                    <a:pt x="0" y="24"/>
                    <a:pt x="3" y="28"/>
                  </a:cubicBezTo>
                  <a:cubicBezTo>
                    <a:pt x="6" y="31"/>
                    <a:pt x="11" y="31"/>
                    <a:pt x="14" y="28"/>
                  </a:cubicBezTo>
                  <a:cubicBezTo>
                    <a:pt x="24" y="18"/>
                    <a:pt x="39" y="18"/>
                    <a:pt x="49" y="28"/>
                  </a:cubicBezTo>
                  <a:cubicBezTo>
                    <a:pt x="51" y="29"/>
                    <a:pt x="53" y="30"/>
                    <a:pt x="55" y="30"/>
                  </a:cubicBezTo>
                  <a:cubicBezTo>
                    <a:pt x="57" y="30"/>
                    <a:pt x="59" y="29"/>
                    <a:pt x="61" y="28"/>
                  </a:cubicBezTo>
                  <a:cubicBezTo>
                    <a:pt x="64" y="24"/>
                    <a:pt x="64" y="19"/>
                    <a:pt x="61" y="16"/>
                  </a:cubicBezTo>
                  <a:cubicBezTo>
                    <a:pt x="45" y="0"/>
                    <a:pt x="19" y="0"/>
                    <a:pt x="3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3DC95512-3E49-49E6-AF08-9DE76F722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51" y="4331823"/>
              <a:ext cx="160286" cy="53902"/>
            </a:xfrm>
            <a:custGeom>
              <a:avLst/>
              <a:gdLst>
                <a:gd name="T0" fmla="*/ 101 w 110"/>
                <a:gd name="T1" fmla="*/ 36 h 37"/>
                <a:gd name="T2" fmla="*/ 107 w 110"/>
                <a:gd name="T3" fmla="*/ 33 h 37"/>
                <a:gd name="T4" fmla="*/ 107 w 110"/>
                <a:gd name="T5" fmla="*/ 22 h 37"/>
                <a:gd name="T6" fmla="*/ 55 w 110"/>
                <a:gd name="T7" fmla="*/ 0 h 37"/>
                <a:gd name="T8" fmla="*/ 3 w 110"/>
                <a:gd name="T9" fmla="*/ 22 h 37"/>
                <a:gd name="T10" fmla="*/ 3 w 110"/>
                <a:gd name="T11" fmla="*/ 33 h 37"/>
                <a:gd name="T12" fmla="*/ 14 w 110"/>
                <a:gd name="T13" fmla="*/ 33 h 37"/>
                <a:gd name="T14" fmla="*/ 95 w 110"/>
                <a:gd name="T15" fmla="*/ 33 h 37"/>
                <a:gd name="T16" fmla="*/ 101 w 110"/>
                <a:gd name="T1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37">
                  <a:moveTo>
                    <a:pt x="101" y="36"/>
                  </a:moveTo>
                  <a:cubicBezTo>
                    <a:pt x="103" y="36"/>
                    <a:pt x="105" y="35"/>
                    <a:pt x="107" y="33"/>
                  </a:cubicBezTo>
                  <a:cubicBezTo>
                    <a:pt x="110" y="30"/>
                    <a:pt x="110" y="25"/>
                    <a:pt x="107" y="22"/>
                  </a:cubicBezTo>
                  <a:cubicBezTo>
                    <a:pt x="93" y="8"/>
                    <a:pt x="74" y="0"/>
                    <a:pt x="55" y="0"/>
                  </a:cubicBezTo>
                  <a:cubicBezTo>
                    <a:pt x="35" y="0"/>
                    <a:pt x="17" y="8"/>
                    <a:pt x="3" y="22"/>
                  </a:cubicBezTo>
                  <a:cubicBezTo>
                    <a:pt x="0" y="25"/>
                    <a:pt x="0" y="30"/>
                    <a:pt x="3" y="33"/>
                  </a:cubicBezTo>
                  <a:cubicBezTo>
                    <a:pt x="6" y="37"/>
                    <a:pt x="11" y="37"/>
                    <a:pt x="14" y="33"/>
                  </a:cubicBezTo>
                  <a:cubicBezTo>
                    <a:pt x="36" y="12"/>
                    <a:pt x="74" y="12"/>
                    <a:pt x="95" y="33"/>
                  </a:cubicBezTo>
                  <a:cubicBezTo>
                    <a:pt x="97" y="35"/>
                    <a:pt x="99" y="36"/>
                    <a:pt x="101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A5372C75-67A7-4688-BEB1-33CE69E96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208" y="4285013"/>
              <a:ext cx="228373" cy="66668"/>
            </a:xfrm>
            <a:custGeom>
              <a:avLst/>
              <a:gdLst>
                <a:gd name="T0" fmla="*/ 153 w 156"/>
                <a:gd name="T1" fmla="*/ 31 h 46"/>
                <a:gd name="T2" fmla="*/ 78 w 156"/>
                <a:gd name="T3" fmla="*/ 0 h 46"/>
                <a:gd name="T4" fmla="*/ 3 w 156"/>
                <a:gd name="T5" fmla="*/ 31 h 46"/>
                <a:gd name="T6" fmla="*/ 3 w 156"/>
                <a:gd name="T7" fmla="*/ 42 h 46"/>
                <a:gd name="T8" fmla="*/ 14 w 156"/>
                <a:gd name="T9" fmla="*/ 42 h 46"/>
                <a:gd name="T10" fmla="*/ 78 w 156"/>
                <a:gd name="T11" fmla="*/ 16 h 46"/>
                <a:gd name="T12" fmla="*/ 141 w 156"/>
                <a:gd name="T13" fmla="*/ 42 h 46"/>
                <a:gd name="T14" fmla="*/ 147 w 156"/>
                <a:gd name="T15" fmla="*/ 45 h 46"/>
                <a:gd name="T16" fmla="*/ 153 w 156"/>
                <a:gd name="T17" fmla="*/ 42 h 46"/>
                <a:gd name="T18" fmla="*/ 153 w 156"/>
                <a:gd name="T19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46">
                  <a:moveTo>
                    <a:pt x="153" y="31"/>
                  </a:moveTo>
                  <a:cubicBezTo>
                    <a:pt x="133" y="11"/>
                    <a:pt x="106" y="0"/>
                    <a:pt x="78" y="0"/>
                  </a:cubicBezTo>
                  <a:cubicBezTo>
                    <a:pt x="49" y="0"/>
                    <a:pt x="23" y="11"/>
                    <a:pt x="3" y="31"/>
                  </a:cubicBezTo>
                  <a:cubicBezTo>
                    <a:pt x="0" y="34"/>
                    <a:pt x="0" y="39"/>
                    <a:pt x="3" y="42"/>
                  </a:cubicBezTo>
                  <a:cubicBezTo>
                    <a:pt x="6" y="46"/>
                    <a:pt x="11" y="46"/>
                    <a:pt x="14" y="42"/>
                  </a:cubicBezTo>
                  <a:cubicBezTo>
                    <a:pt x="31" y="25"/>
                    <a:pt x="54" y="16"/>
                    <a:pt x="78" y="16"/>
                  </a:cubicBezTo>
                  <a:cubicBezTo>
                    <a:pt x="102" y="16"/>
                    <a:pt x="124" y="25"/>
                    <a:pt x="141" y="42"/>
                  </a:cubicBezTo>
                  <a:cubicBezTo>
                    <a:pt x="143" y="44"/>
                    <a:pt x="145" y="45"/>
                    <a:pt x="147" y="45"/>
                  </a:cubicBezTo>
                  <a:cubicBezTo>
                    <a:pt x="149" y="45"/>
                    <a:pt x="151" y="44"/>
                    <a:pt x="153" y="42"/>
                  </a:cubicBezTo>
                  <a:cubicBezTo>
                    <a:pt x="156" y="39"/>
                    <a:pt x="156" y="34"/>
                    <a:pt x="153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Oval 25">
              <a:extLst>
                <a:ext uri="{FF2B5EF4-FFF2-40B4-BE49-F238E27FC236}">
                  <a16:creationId xmlns:a16="http://schemas.microsoft.com/office/drawing/2014/main" id="{B53C2951-2BDD-4C59-A18B-AC561FA53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8756" y="4523314"/>
              <a:ext cx="22695" cy="2411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26">
              <a:extLst>
                <a:ext uri="{FF2B5EF4-FFF2-40B4-BE49-F238E27FC236}">
                  <a16:creationId xmlns:a16="http://schemas.microsoft.com/office/drawing/2014/main" id="{1DBD6106-1963-49B5-A89F-01BC285905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9393" y="4438207"/>
              <a:ext cx="208514" cy="421283"/>
            </a:xfrm>
            <a:custGeom>
              <a:avLst/>
              <a:gdLst>
                <a:gd name="T0" fmla="*/ 108 w 143"/>
                <a:gd name="T1" fmla="*/ 0 h 287"/>
                <a:gd name="T2" fmla="*/ 29 w 143"/>
                <a:gd name="T3" fmla="*/ 0 h 287"/>
                <a:gd name="T4" fmla="*/ 0 w 143"/>
                <a:gd name="T5" fmla="*/ 27 h 287"/>
                <a:gd name="T6" fmla="*/ 0 w 143"/>
                <a:gd name="T7" fmla="*/ 214 h 287"/>
                <a:gd name="T8" fmla="*/ 68 w 143"/>
                <a:gd name="T9" fmla="*/ 287 h 287"/>
                <a:gd name="T10" fmla="*/ 70 w 143"/>
                <a:gd name="T11" fmla="*/ 287 h 287"/>
                <a:gd name="T12" fmla="*/ 143 w 143"/>
                <a:gd name="T13" fmla="*/ 214 h 287"/>
                <a:gd name="T14" fmla="*/ 143 w 143"/>
                <a:gd name="T15" fmla="*/ 27 h 287"/>
                <a:gd name="T16" fmla="*/ 108 w 143"/>
                <a:gd name="T17" fmla="*/ 0 h 287"/>
                <a:gd name="T18" fmla="*/ 69 w 143"/>
                <a:gd name="T19" fmla="*/ 91 h 287"/>
                <a:gd name="T20" fmla="*/ 44 w 143"/>
                <a:gd name="T21" fmla="*/ 66 h 287"/>
                <a:gd name="T22" fmla="*/ 69 w 143"/>
                <a:gd name="T23" fmla="*/ 42 h 287"/>
                <a:gd name="T24" fmla="*/ 93 w 143"/>
                <a:gd name="T25" fmla="*/ 66 h 287"/>
                <a:gd name="T26" fmla="*/ 69 w 143"/>
                <a:gd name="T27" fmla="*/ 9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287">
                  <a:moveTo>
                    <a:pt x="108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1" y="0"/>
                    <a:pt x="0" y="8"/>
                    <a:pt x="0" y="27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54"/>
                    <a:pt x="28" y="287"/>
                    <a:pt x="68" y="287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110" y="287"/>
                    <a:pt x="143" y="254"/>
                    <a:pt x="143" y="214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8"/>
                    <a:pt x="127" y="0"/>
                    <a:pt x="108" y="0"/>
                  </a:cubicBezTo>
                  <a:close/>
                  <a:moveTo>
                    <a:pt x="69" y="91"/>
                  </a:moveTo>
                  <a:cubicBezTo>
                    <a:pt x="55" y="91"/>
                    <a:pt x="44" y="80"/>
                    <a:pt x="44" y="66"/>
                  </a:cubicBezTo>
                  <a:cubicBezTo>
                    <a:pt x="44" y="53"/>
                    <a:pt x="55" y="42"/>
                    <a:pt x="69" y="42"/>
                  </a:cubicBezTo>
                  <a:cubicBezTo>
                    <a:pt x="82" y="42"/>
                    <a:pt x="93" y="53"/>
                    <a:pt x="93" y="66"/>
                  </a:cubicBezTo>
                  <a:cubicBezTo>
                    <a:pt x="93" y="80"/>
                    <a:pt x="82" y="91"/>
                    <a:pt x="69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6EBCA84-F552-4C6E-B2F7-827C8BADEA46}"/>
              </a:ext>
            </a:extLst>
          </p:cNvPr>
          <p:cNvGrpSpPr/>
          <p:nvPr/>
        </p:nvGrpSpPr>
        <p:grpSpPr>
          <a:xfrm>
            <a:off x="2745527" y="1946488"/>
            <a:ext cx="595170" cy="368892"/>
            <a:chOff x="177139" y="1782684"/>
            <a:chExt cx="1475292" cy="914400"/>
          </a:xfrm>
          <a:solidFill>
            <a:srgbClr val="DE7008"/>
          </a:solidFill>
        </p:grpSpPr>
        <p:pic>
          <p:nvPicPr>
            <p:cNvPr id="73" name="Graphic 72" descr="Man with cane">
              <a:extLst>
                <a:ext uri="{FF2B5EF4-FFF2-40B4-BE49-F238E27FC236}">
                  <a16:creationId xmlns:a16="http://schemas.microsoft.com/office/drawing/2014/main" id="{0F94AC84-D781-4928-B5BB-D3AC8D22B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38" y="1829768"/>
              <a:ext cx="849393" cy="849393"/>
            </a:xfrm>
            <a:prstGeom prst="rect">
              <a:avLst/>
            </a:prstGeom>
          </p:spPr>
        </p:pic>
        <p:pic>
          <p:nvPicPr>
            <p:cNvPr id="74" name="Graphic 73" descr="Family with girl">
              <a:extLst>
                <a:ext uri="{FF2B5EF4-FFF2-40B4-BE49-F238E27FC236}">
                  <a16:creationId xmlns:a16="http://schemas.microsoft.com/office/drawing/2014/main" id="{8E9D4A30-001B-4A81-8192-1E93434F8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139" y="1782684"/>
              <a:ext cx="914400" cy="914400"/>
            </a:xfrm>
            <a:prstGeom prst="rect">
              <a:avLst/>
            </a:prstGeom>
          </p:spPr>
        </p:pic>
      </p:grpSp>
      <p:pic>
        <p:nvPicPr>
          <p:cNvPr id="75" name="Graphic 74" descr="Body builder">
            <a:extLst>
              <a:ext uri="{FF2B5EF4-FFF2-40B4-BE49-F238E27FC236}">
                <a16:creationId xmlns:a16="http://schemas.microsoft.com/office/drawing/2014/main" id="{30DD9D58-D768-4300-98B5-39E012FCC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9772" y="1914255"/>
            <a:ext cx="493250" cy="493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A1340-716B-4896-A0A5-0F82A409464B}"/>
              </a:ext>
            </a:extLst>
          </p:cNvPr>
          <p:cNvSpPr txBox="1"/>
          <p:nvPr/>
        </p:nvSpPr>
        <p:spPr>
          <a:xfrm>
            <a:off x="255512" y="243472"/>
            <a:ext cx="4980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VALUES</a:t>
            </a:r>
          </a:p>
        </p:txBody>
      </p:sp>
    </p:spTree>
    <p:extLst>
      <p:ext uri="{BB962C8B-B14F-4D97-AF65-F5344CB8AC3E}">
        <p14:creationId xmlns:p14="http://schemas.microsoft.com/office/powerpoint/2010/main" val="23797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8" grpId="0" animBg="1"/>
      <p:bldP spid="19" grpId="0" animBg="1"/>
      <p:bldP spid="20" grpId="0" animBg="1"/>
      <p:bldP spid="15" grpId="0" animBg="1"/>
      <p:bldP spid="16" grpId="0" animBg="1"/>
      <p:bldP spid="17" grpId="0" animBg="1"/>
      <p:bldP spid="12" grpId="0" animBg="1"/>
      <p:bldP spid="13" grpId="0" animBg="1"/>
      <p:bldP spid="14" grpId="0" animBg="1"/>
      <p:bldP spid="9" grpId="0" animBg="1"/>
      <p:bldP spid="10" grpId="0" animBg="1"/>
      <p:bldP spid="11" grpId="0" animBg="1"/>
      <p:bldP spid="26" grpId="0"/>
      <p:bldP spid="27" grpId="0"/>
      <p:bldP spid="29" grpId="0"/>
      <p:bldP spid="30" grpId="0"/>
      <p:bldP spid="32" grpId="0"/>
      <p:bldP spid="33" grpId="0"/>
      <p:bldP spid="35" grpId="0"/>
      <p:bldP spid="36" grpId="0"/>
      <p:bldP spid="37" grpId="0" animBg="1"/>
      <p:bldP spid="39" grpId="0" animBg="1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5280" y="2407585"/>
            <a:ext cx="2638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9FAFA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Exposure</a:t>
            </a:r>
            <a:endParaRPr lang="en-US" sz="4000" dirty="0">
              <a:solidFill>
                <a:srgbClr val="F9FAF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D88390-AAB3-4047-AF04-2DDFEDA8D085}"/>
              </a:ext>
            </a:extLst>
          </p:cNvPr>
          <p:cNvSpPr/>
          <p:nvPr/>
        </p:nvSpPr>
        <p:spPr>
          <a:xfrm>
            <a:off x="6932089" y="2407585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9FAFA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Sales</a:t>
            </a:r>
            <a:endParaRPr lang="en-US" sz="4000" dirty="0">
              <a:solidFill>
                <a:srgbClr val="F9FAFA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CEC1A-D897-41FD-B42B-2374E9749FB3}"/>
              </a:ext>
            </a:extLst>
          </p:cNvPr>
          <p:cNvSpPr/>
          <p:nvPr/>
        </p:nvSpPr>
        <p:spPr>
          <a:xfrm>
            <a:off x="6342967" y="2407585"/>
            <a:ext cx="287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DE7008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=</a:t>
            </a:r>
            <a:endParaRPr lang="en-US" sz="4000" dirty="0">
              <a:solidFill>
                <a:srgbClr val="DE700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85BFB-9EFE-4C1F-81B1-047B2520F385}"/>
              </a:ext>
            </a:extLst>
          </p:cNvPr>
          <p:cNvSpPr/>
          <p:nvPr/>
        </p:nvSpPr>
        <p:spPr>
          <a:xfrm>
            <a:off x="3044889" y="240758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DE7008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+</a:t>
            </a:r>
            <a:endParaRPr lang="en-US" sz="4000" dirty="0">
              <a:solidFill>
                <a:srgbClr val="DE700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E9CAD-15CB-2840-B17E-9E65CA3019D2}"/>
              </a:ext>
            </a:extLst>
          </p:cNvPr>
          <p:cNvSpPr txBox="1"/>
          <p:nvPr/>
        </p:nvSpPr>
        <p:spPr>
          <a:xfrm>
            <a:off x="3635333" y="2407585"/>
            <a:ext cx="2661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9FAFA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Education</a:t>
            </a:r>
            <a:endParaRPr lang="en-US" sz="4000" dirty="0">
              <a:solidFill>
                <a:srgbClr val="F9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283" y="1705372"/>
            <a:ext cx="1800200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srgbClr val="FFFFFF"/>
              </a:solidFill>
              <a:latin typeface="NexaRegula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16733" y="865796"/>
            <a:ext cx="2664296" cy="2123347"/>
            <a:chOff x="803640" y="2195179"/>
            <a:chExt cx="3628919" cy="2123347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4041527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endParaRPr lang="ko-KR" altLang="en-US" sz="1200" dirty="0">
                <a:solidFill>
                  <a:srgbClr val="445469"/>
                </a:solidFill>
                <a:latin typeface="NexaRegular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72902" y="2195179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endParaRPr lang="en-US" sz="1200" b="1" dirty="0">
                <a:solidFill>
                  <a:srgbClr val="445469"/>
                </a:solidFill>
                <a:latin typeface="NexaRegular"/>
                <a:cs typeface="Arial" pitchFamily="34" charset="0"/>
              </a:endParaRPr>
            </a:p>
            <a:p>
              <a:pPr algn="ctr" latinLnBrk="1"/>
              <a:endParaRPr lang="en-US" sz="1200" b="1" dirty="0">
                <a:solidFill>
                  <a:srgbClr val="445469"/>
                </a:solidFill>
                <a:latin typeface="NexaRegular"/>
                <a:cs typeface="Arial" pitchFamily="34" charset="0"/>
              </a:endParaRPr>
            </a:p>
            <a:p>
              <a:pPr algn="ctr" latinLnBrk="1"/>
              <a:endParaRPr lang="en-US" sz="1200" b="1" dirty="0">
                <a:solidFill>
                  <a:srgbClr val="445469"/>
                </a:solidFill>
                <a:latin typeface="NexaRegular"/>
                <a:cs typeface="Arial" pitchFamily="34" charset="0"/>
              </a:endParaRPr>
            </a:p>
            <a:p>
              <a:pPr algn="ctr" latinLnBrk="1"/>
              <a:endParaRPr lang="en-US" sz="1200" b="1" dirty="0">
                <a:solidFill>
                  <a:srgbClr val="445469"/>
                </a:solidFill>
                <a:latin typeface="NexaRegular"/>
                <a:cs typeface="Arial" pitchFamily="34" charset="0"/>
              </a:endParaRPr>
            </a:p>
            <a:p>
              <a:pPr algn="ctr" latinLnBrk="1"/>
              <a:endParaRPr lang="en-US" sz="1200" b="1" dirty="0">
                <a:solidFill>
                  <a:srgbClr val="445469"/>
                </a:solidFill>
                <a:latin typeface="NexaRegular"/>
                <a:cs typeface="Arial" pitchFamily="34" charset="0"/>
              </a:endParaRPr>
            </a:p>
            <a:p>
              <a:pPr algn="ctr" latinLnBrk="1"/>
              <a:endParaRPr lang="en-US" sz="1200" b="1" dirty="0">
                <a:solidFill>
                  <a:srgbClr val="445469"/>
                </a:solidFill>
                <a:latin typeface="NexaRegular"/>
                <a:cs typeface="Arial" pitchFamily="34" charset="0"/>
              </a:endParaRPr>
            </a:p>
          </p:txBody>
        </p:sp>
      </p:grpSp>
      <p:pic>
        <p:nvPicPr>
          <p:cNvPr id="9" name="Picture Placeholder 8" descr="A picture containing sky, outdoor, building&#10;&#10;Description generated with very high confidence">
            <a:extLst>
              <a:ext uri="{FF2B5EF4-FFF2-40B4-BE49-F238E27FC236}">
                <a16:creationId xmlns:a16="http://schemas.microsoft.com/office/drawing/2014/main" id="{18339C0A-BE49-44CD-AC9C-241EDF86EA1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5331" b="5331"/>
          <a:stretch>
            <a:fillRect/>
          </a:stretch>
        </p:blipFill>
        <p:spPr>
          <a:xfrm>
            <a:off x="-46231" y="10496"/>
            <a:ext cx="4722812" cy="5720190"/>
          </a:xfrm>
          <a:prstGeom prst="rect">
            <a:avLst/>
          </a:prstGeom>
        </p:spPr>
      </p:pic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DC556427-DA95-4391-ACEE-90962540EB5C}"/>
              </a:ext>
            </a:extLst>
          </p:cNvPr>
          <p:cNvSpPr txBox="1">
            <a:spLocks/>
          </p:cNvSpPr>
          <p:nvPr/>
        </p:nvSpPr>
        <p:spPr>
          <a:xfrm>
            <a:off x="657053" y="2185939"/>
            <a:ext cx="3135085" cy="6642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b="1" dirty="0">
                <a:latin typeface="Arial" panose="020B0604020202020204" pitchFamily="34" charset="0"/>
              </a:rPr>
              <a:t>EXPOSURE</a:t>
            </a:r>
            <a:endParaRPr lang="ko-KR" altLang="en-US" sz="4000" b="1" dirty="0">
              <a:latin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5F8789-7E64-C742-9631-59045367C7B4}"/>
              </a:ext>
            </a:extLst>
          </p:cNvPr>
          <p:cNvCxnSpPr>
            <a:cxnSpLocks/>
          </p:cNvCxnSpPr>
          <p:nvPr/>
        </p:nvCxnSpPr>
        <p:spPr>
          <a:xfrm>
            <a:off x="85458" y="-17092"/>
            <a:ext cx="0" cy="5747778"/>
          </a:xfrm>
          <a:prstGeom prst="line">
            <a:avLst/>
          </a:prstGeom>
          <a:ln w="3302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ain_DBA_Logo_Color_640_w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901" y="3013700"/>
            <a:ext cx="1570912" cy="29202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5F8789-7E64-C742-9631-59045367C7B4}"/>
              </a:ext>
            </a:extLst>
          </p:cNvPr>
          <p:cNvCxnSpPr>
            <a:cxnSpLocks/>
          </p:cNvCxnSpPr>
          <p:nvPr/>
        </p:nvCxnSpPr>
        <p:spPr>
          <a:xfrm>
            <a:off x="4564623" y="-3469"/>
            <a:ext cx="0" cy="5734155"/>
          </a:xfrm>
          <a:prstGeom prst="line">
            <a:avLst/>
          </a:prstGeom>
          <a:ln w="3302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9590B50-9D65-41FF-90EE-BD6394C18C31}"/>
              </a:ext>
            </a:extLst>
          </p:cNvPr>
          <p:cNvSpPr/>
          <p:nvPr/>
        </p:nvSpPr>
        <p:spPr>
          <a:xfrm>
            <a:off x="5141101" y="1277117"/>
            <a:ext cx="3655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sz="1600" b="1" dirty="0">
                <a:solidFill>
                  <a:srgbClr val="DE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Medical Center of Dallas</a:t>
            </a:r>
          </a:p>
          <a:p>
            <a:pPr algn="ctr" latinLnBrk="1"/>
            <a:r>
              <a:rPr lang="en-US" sz="1600" b="1" dirty="0">
                <a:solidFill>
                  <a:srgbClr val="DE7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honor their most distinguished  donors at an onsite dinner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6762" y="3471442"/>
            <a:ext cx="401880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1600" b="1" dirty="0">
                <a:solidFill>
                  <a:srgbClr val="DE7008"/>
                </a:solidFill>
                <a:latin typeface="Arial" panose="020B0604020202020204" pitchFamily="34" charset="0"/>
                <a:cs typeface="Arial" pitchFamily="34" charset="0"/>
              </a:rPr>
              <a:t>Feature home for the 2021 Dallas Parade of Homes and part of an award-winning education series during and upon construction.</a:t>
            </a:r>
          </a:p>
        </p:txBody>
      </p:sp>
      <p:pic>
        <p:nvPicPr>
          <p:cNvPr id="7" name="Picture 6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5375B042-5134-4756-9CF0-6FC2237862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58" b="22052"/>
          <a:stretch/>
        </p:blipFill>
        <p:spPr>
          <a:xfrm>
            <a:off x="5534122" y="554508"/>
            <a:ext cx="2869477" cy="64802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93E086-8E08-416C-BC78-D374417BE4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837"/>
          <a:stretch/>
        </p:blipFill>
        <p:spPr>
          <a:xfrm>
            <a:off x="7206067" y="2953980"/>
            <a:ext cx="1037756" cy="4017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B60508-F5CF-4A6A-B6F4-6D650C0878FC}"/>
              </a:ext>
            </a:extLst>
          </p:cNvPr>
          <p:cNvCxnSpPr/>
          <p:nvPr/>
        </p:nvCxnSpPr>
        <p:spPr>
          <a:xfrm>
            <a:off x="7049931" y="2850178"/>
            <a:ext cx="0" cy="621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build="p"/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ro Plus Dark">
      <a:dk1>
        <a:srgbClr val="FFFFFF"/>
      </a:dk1>
      <a:lt1>
        <a:srgbClr val="FFFFFF"/>
      </a:lt1>
      <a:dk2>
        <a:srgbClr val="FFFFFF"/>
      </a:dk2>
      <a:lt2>
        <a:srgbClr val="445469"/>
      </a:lt2>
      <a:accent1>
        <a:srgbClr val="0D73B2"/>
      </a:accent1>
      <a:accent2>
        <a:srgbClr val="445468"/>
      </a:accent2>
      <a:accent3>
        <a:srgbClr val="33D1AD"/>
      </a:accent3>
      <a:accent4>
        <a:srgbClr val="F19A14"/>
      </a:accent4>
      <a:accent5>
        <a:srgbClr val="91CE55"/>
      </a:accent5>
      <a:accent6>
        <a:srgbClr val="CAC9D0"/>
      </a:accent6>
      <a:hlink>
        <a:srgbClr val="216BA9"/>
      </a:hlink>
      <a:folHlink>
        <a:srgbClr val="1FB18A"/>
      </a:folHlink>
    </a:clrScheme>
    <a:fontScheme name="Custom 2">
      <a:majorFont>
        <a:latin typeface="Nexa-Bold"/>
        <a:ea typeface=""/>
        <a:cs typeface=""/>
      </a:majorFont>
      <a:minorFont>
        <a:latin typeface="NexaRegular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46C0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12391</TotalTime>
  <Words>510</Words>
  <Application>Microsoft Office PowerPoint</Application>
  <PresentationFormat>On-screen Show (16:10)</PresentationFormat>
  <Paragraphs>77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Century Gothic</vt:lpstr>
      <vt:lpstr>NexaRegular</vt:lpstr>
      <vt:lpstr>Office Theme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Sameen Wajid</dc:creator>
  <cp:lastModifiedBy>Traci Yourse</cp:lastModifiedBy>
  <cp:revision>123</cp:revision>
  <cp:lastPrinted>2019-09-16T21:05:44Z</cp:lastPrinted>
  <dcterms:created xsi:type="dcterms:W3CDTF">2019-08-08T01:21:25Z</dcterms:created>
  <dcterms:modified xsi:type="dcterms:W3CDTF">2019-11-26T19:20:58Z</dcterms:modified>
</cp:coreProperties>
</file>