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63" r:id="rId6"/>
    <p:sldId id="272" r:id="rId7"/>
    <p:sldId id="270" r:id="rId8"/>
    <p:sldId id="269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E53B"/>
    <a:srgbClr val="56D85C"/>
    <a:srgbClr val="1EFA32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>
        <p:scale>
          <a:sx n="73" d="100"/>
          <a:sy n="73" d="100"/>
        </p:scale>
        <p:origin x="275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56D85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BFD-47D0-99CA-2BFCFA1E04CC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BFD-47D0-99CA-2BFCFA1E04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FD-47D0-99CA-2BFCFA1E04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FD-47D0-99CA-2BFCFA1E04CC}"/>
              </c:ext>
            </c:extLst>
          </c:dPt>
          <c:cat>
            <c:strRef>
              <c:f>Sheet1!$A$2:$A$5</c:f>
              <c:strCache>
                <c:ptCount val="2"/>
                <c:pt idx="0">
                  <c:v>Mth.</c:v>
                </c:pt>
                <c:pt idx="1">
                  <c:v>YTD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</c:v>
                </c:pt>
                <c:pt idx="1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BFD-47D0-99CA-2BFCFA1E04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56D85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7A-4327-8739-6B7F0907077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7A-4327-8739-6B7F090707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37A-4327-8739-6B7F090707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37A-4327-8739-6B7F0907077C}"/>
              </c:ext>
            </c:extLst>
          </c:dPt>
          <c:cat>
            <c:strRef>
              <c:f>Sheet1!$A$2:$A$5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250</c:v>
                </c:pt>
                <c:pt idx="2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A-4327-8739-6B7F09070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56D85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7A-4327-8739-6B7F0907077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7A-4327-8739-6B7F090707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37A-4327-8739-6B7F090707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37A-4327-8739-6B7F0907077C}"/>
              </c:ext>
            </c:extLst>
          </c:dPt>
          <c:cat>
            <c:strRef>
              <c:f>Sheet1!$A$2:$A$5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250</c:v>
                </c:pt>
                <c:pt idx="2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A-4327-8739-6B7F09070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56D85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BFD-47D0-99CA-2BFCFA1E04CC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BFD-47D0-99CA-2BFCFA1E04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FD-47D0-99CA-2BFCFA1E04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FD-47D0-99CA-2BFCFA1E04CC}"/>
              </c:ext>
            </c:extLst>
          </c:dPt>
          <c:cat>
            <c:strRef>
              <c:f>Sheet1!$A$2:$A$5</c:f>
              <c:strCache>
                <c:ptCount val="2"/>
                <c:pt idx="0">
                  <c:v>Mth.</c:v>
                </c:pt>
                <c:pt idx="1">
                  <c:v>YTD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</c:v>
                </c:pt>
                <c:pt idx="1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BFD-47D0-99CA-2BFCFA1E04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56D85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7A-4327-8739-6B7F0907077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7A-4327-8739-6B7F090707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37A-4327-8739-6B7F090707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37A-4327-8739-6B7F0907077C}"/>
              </c:ext>
            </c:extLst>
          </c:dPt>
          <c:cat>
            <c:strRef>
              <c:f>Sheet1!$A$2:$A$5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250</c:v>
                </c:pt>
                <c:pt idx="2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A-4327-8739-6B7F09070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56D85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BFD-47D0-99CA-2BFCFA1E04CC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BFD-47D0-99CA-2BFCFA1E04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FD-47D0-99CA-2BFCFA1E04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FD-47D0-99CA-2BFCFA1E04CC}"/>
              </c:ext>
            </c:extLst>
          </c:dPt>
          <c:cat>
            <c:strRef>
              <c:f>Sheet1!$A$2:$A$5</c:f>
              <c:strCache>
                <c:ptCount val="2"/>
                <c:pt idx="0">
                  <c:v>Mth.</c:v>
                </c:pt>
                <c:pt idx="1">
                  <c:v>YTD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</c:v>
                </c:pt>
                <c:pt idx="1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BFD-47D0-99CA-2BFCFA1E04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56D85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7A-4327-8739-6B7F0907077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7A-4327-8739-6B7F090707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37A-4327-8739-6B7F090707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37A-4327-8739-6B7F0907077C}"/>
              </c:ext>
            </c:extLst>
          </c:dPt>
          <c:cat>
            <c:strRef>
              <c:f>Sheet1!$A$2:$A$5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250</c:v>
                </c:pt>
                <c:pt idx="2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A-4327-8739-6B7F09070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56D85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BFD-47D0-99CA-2BFCFA1E04CC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BFD-47D0-99CA-2BFCFA1E04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FD-47D0-99CA-2BFCFA1E04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FD-47D0-99CA-2BFCFA1E04CC}"/>
              </c:ext>
            </c:extLst>
          </c:dPt>
          <c:cat>
            <c:strRef>
              <c:f>Sheet1!$A$2:$A$5</c:f>
              <c:strCache>
                <c:ptCount val="2"/>
                <c:pt idx="0">
                  <c:v>Mth.</c:v>
                </c:pt>
                <c:pt idx="1">
                  <c:v>YTD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</c:v>
                </c:pt>
                <c:pt idx="1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BFD-47D0-99CA-2BFCFA1E04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56D85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7A-4327-8739-6B7F0907077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7A-4327-8739-6B7F090707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37A-4327-8739-6B7F090707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37A-4327-8739-6B7F0907077C}"/>
              </c:ext>
            </c:extLst>
          </c:dPt>
          <c:cat>
            <c:strRef>
              <c:f>Sheet1!$A$2:$A$5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250</c:v>
                </c:pt>
                <c:pt idx="2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A-4327-8739-6B7F09070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56D85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BFD-47D0-99CA-2BFCFA1E04CC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BFD-47D0-99CA-2BFCFA1E04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FD-47D0-99CA-2BFCFA1E04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FD-47D0-99CA-2BFCFA1E04CC}"/>
              </c:ext>
            </c:extLst>
          </c:dPt>
          <c:cat>
            <c:strRef>
              <c:f>Sheet1!$A$2:$A$5</c:f>
              <c:strCache>
                <c:ptCount val="2"/>
                <c:pt idx="0">
                  <c:v>Mth.</c:v>
                </c:pt>
                <c:pt idx="1">
                  <c:v>YTD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</c:v>
                </c:pt>
                <c:pt idx="1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BFD-47D0-99CA-2BFCFA1E04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36D17-FA93-48E7-99AE-DA7B38985B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523E39-DF7D-4288-8F55-82C3AE4B47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94BB0-A8BA-4BFE-8DAC-86172340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CE4A4-EF2D-469A-9251-AD83E3907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94BBD-35B3-421F-AF02-C8A552AF1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511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B3796-90D9-43B7-B958-BE52447D2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CAC3B9-7663-41C2-933B-2FA6AEDE2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2E99C-9926-4CF9-A7E8-1194FAF0E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1C708-94C9-4451-AEC1-E00439720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8A3D1-AEC8-4F59-BC78-82A8AB75C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5155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FF054C-61BC-4956-AF8C-5A76689E03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D5BAEB-9B61-4D67-B2F5-647BD93F3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60F4D-885D-4C88-BC22-916E650B4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928B7-B5DB-4004-B128-AD3F88A8D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64FD0-33C4-43E8-BFC7-97FA5EDA5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006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0106B-BEFB-4AB5-AE9D-AA117F7A0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6420A-1ED7-497E-AD6A-2248C16E6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C072B-5E7A-47C8-A287-742BD4C98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A5236-C8CD-40B4-B794-8722C9E3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38FD9-0F1E-42B9-8B88-189805C7C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284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CD1CF-211D-4425-9DF5-DB1C1F7F1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543AC6-3EBB-4C4F-8E29-BB8C8CBF8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7836A-4811-478B-A444-583488A2A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E759A-090C-4915-AB48-7CCCA9065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47575-FD05-4907-8F73-9E8F67D53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54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5EADC-53BF-4665-B271-37C267BC8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795D0-ABE5-498A-93DA-505A8E7A61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436716-D893-4248-B60F-CB9777086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9AF79-E72A-4EF7-BE01-1542353B1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E80172-0A3A-468D-9544-E0B5E651A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F4418-EBA3-42CF-8F03-70F02120A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6201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625A7-6124-4E81-AF29-7D70D4E2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4BD45A-2ED7-4ECB-B5D2-530146800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21CC34-A169-45B1-BB97-1804FDFF2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463CE4-F820-45F4-B591-6C0652C784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7C3C6-C4ED-4CBE-A13B-4BDCF13EEE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775C0-1EC6-4373-86A4-320C06113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64B14A-0D1C-47C8-A1C1-D46B534F0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0A2757-948B-41AD-8D24-83AB0C51E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2026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9CA0F-4D31-47F3-BB2A-BCF20FD88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462E81-1167-410B-96EF-C3F34C434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643E6E-11DC-45EF-9231-3CC961879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7896C4-753B-4DBB-B23F-ABF441D36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9025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2A4384-E542-4AA2-9961-35FDAEBDC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5EB90-EBCD-46CD-92C7-A50F54A68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3B28AB-C6C5-4B2B-A89A-2CBF96640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503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A1FCD-1523-4B3D-ACEF-EB8B883E3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E10BE-454B-4EA9-9A27-556474FFE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70CF44-14D1-4E11-9BB7-67498379F1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425140-523D-4980-B773-158476DD8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BD28C-E85D-4E58-B95C-12AEBF30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597DD-185F-4485-8E09-91E0A64BE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512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4449-0F44-4448-AC1E-28655C20C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7B4F31-80BD-4E83-9887-246AB3A763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62998-7898-4C4D-BDF7-694B4B9A6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792E26-DEDC-4A13-91F6-EEED66967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489D6-F44B-4560-A487-71B9CD53B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7A66ED-14D6-4AF6-8F6B-509BFC6DE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6688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BB65D6-2726-4780-A822-DDE3EC8A5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1F630-EE69-4A4C-BA4A-C469C2B03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018DF-0900-4DDA-B5E1-8B99BDA714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307CF-AFAC-4E03-B101-52300046DF56}" type="datetimeFigureOut">
              <a:rPr lang="en-CA" smtClean="0"/>
              <a:t>2019-10-25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108EA-6B60-4254-976C-A06D640D72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C63D0-22B4-41C0-81CE-426FF769F1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8F512-0B79-4784-8D4F-C8FD52787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85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chart" Target="../charts/chart1.xml"/><Relationship Id="rId10" Type="http://schemas.openxmlformats.org/officeDocument/2006/relationships/image" Target="../media/image7.sv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chart" Target="../charts/chart3.xml"/><Relationship Id="rId10" Type="http://schemas.openxmlformats.org/officeDocument/2006/relationships/image" Target="../media/image7.sv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chart" Target="../charts/chart5.xml"/><Relationship Id="rId10" Type="http://schemas.openxmlformats.org/officeDocument/2006/relationships/image" Target="../media/image7.sv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chart" Target="../charts/chart7.xml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chart" Target="../charts/chart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5.png"/><Relationship Id="rId5" Type="http://schemas.openxmlformats.org/officeDocument/2006/relationships/chart" Target="../charts/chart9.xml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6B2B9C2-1404-4C41-BD1C-084B64B33DD7}"/>
              </a:ext>
            </a:extLst>
          </p:cNvPr>
          <p:cNvSpPr/>
          <p:nvPr/>
        </p:nvSpPr>
        <p:spPr>
          <a:xfrm>
            <a:off x="2104581" y="473432"/>
            <a:ext cx="8077201" cy="607853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3C262F-40B6-4D42-B3B5-D59B10361F3B}"/>
              </a:ext>
            </a:extLst>
          </p:cNvPr>
          <p:cNvSpPr/>
          <p:nvPr/>
        </p:nvSpPr>
        <p:spPr>
          <a:xfrm>
            <a:off x="5361901" y="1319036"/>
            <a:ext cx="1494532" cy="5355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Shop Visits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136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F1C00F-164C-4903-A41F-CBD5EF35CAF2}"/>
              </a:ext>
            </a:extLst>
          </p:cNvPr>
          <p:cNvSpPr/>
          <p:nvPr/>
        </p:nvSpPr>
        <p:spPr>
          <a:xfrm>
            <a:off x="6969265" y="1314824"/>
            <a:ext cx="1494532" cy="5355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Action Alerts</a:t>
            </a:r>
          </a:p>
          <a:p>
            <a:pPr algn="ctr"/>
            <a:r>
              <a:rPr lang="en-CA" sz="2000" b="1" dirty="0">
                <a:solidFill>
                  <a:schemeClr val="tx1"/>
                </a:solidFill>
              </a:rPr>
              <a:t>36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90AAF0-5833-450F-9163-C14E9CB23D7B}"/>
              </a:ext>
            </a:extLst>
          </p:cNvPr>
          <p:cNvSpPr/>
          <p:nvPr/>
        </p:nvSpPr>
        <p:spPr>
          <a:xfrm>
            <a:off x="8563253" y="1302606"/>
            <a:ext cx="1494532" cy="5355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NPS Score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81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6AB453-9A10-47F9-9535-C424E83C3B29}"/>
              </a:ext>
            </a:extLst>
          </p:cNvPr>
          <p:cNvSpPr/>
          <p:nvPr/>
        </p:nvSpPr>
        <p:spPr>
          <a:xfrm>
            <a:off x="3752138" y="1974098"/>
            <a:ext cx="1494532" cy="201236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Account Status 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Current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or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Past Due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692DC0-5D33-4872-828E-79BC698CAC8A}"/>
              </a:ext>
            </a:extLst>
          </p:cNvPr>
          <p:cNvSpPr/>
          <p:nvPr/>
        </p:nvSpPr>
        <p:spPr>
          <a:xfrm>
            <a:off x="3752138" y="4111908"/>
            <a:ext cx="1494532" cy="201236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Advantage Rewards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Point Summary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Balance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350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Assigned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400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Purchased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500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934C2B-5615-4A72-9482-9D755EFB5267}"/>
              </a:ext>
            </a:extLst>
          </p:cNvPr>
          <p:cNvSpPr/>
          <p:nvPr/>
        </p:nvSpPr>
        <p:spPr>
          <a:xfrm>
            <a:off x="6950845" y="4107696"/>
            <a:ext cx="1494532" cy="201236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Repairer Database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Total Repair Shops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1,000</a:t>
            </a:r>
          </a:p>
          <a:p>
            <a:pPr marL="360363" lvl="1" indent="-180975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A Rated -  </a:t>
            </a:r>
            <a:r>
              <a:rPr lang="en-US" sz="1400" dirty="0">
                <a:solidFill>
                  <a:schemeClr val="tx1"/>
                </a:solidFill>
              </a:rPr>
              <a:t>75 </a:t>
            </a:r>
          </a:p>
          <a:p>
            <a:pPr marL="360363" lvl="1" indent="-180975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B Rated - </a:t>
            </a:r>
            <a:r>
              <a:rPr lang="en-US" sz="1400" dirty="0">
                <a:solidFill>
                  <a:schemeClr val="tx1"/>
                </a:solidFill>
              </a:rPr>
              <a:t>300</a:t>
            </a:r>
          </a:p>
          <a:p>
            <a:pPr marL="360363" lvl="1" indent="-180975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 Rated - </a:t>
            </a:r>
            <a:r>
              <a:rPr lang="en-US" sz="1400" dirty="0">
                <a:solidFill>
                  <a:schemeClr val="tx1"/>
                </a:solidFill>
              </a:rPr>
              <a:t>500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7A4B1D5-881B-4E78-BDD4-F9B72497FC88}"/>
              </a:ext>
            </a:extLst>
          </p:cNvPr>
          <p:cNvSpPr/>
          <p:nvPr/>
        </p:nvSpPr>
        <p:spPr>
          <a:xfrm>
            <a:off x="5366337" y="1971992"/>
            <a:ext cx="1478434" cy="201236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Agreement Status 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In Term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or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Out of Term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54846-B0A1-4AF9-8940-18479F712502}"/>
              </a:ext>
            </a:extLst>
          </p:cNvPr>
          <p:cNvSpPr/>
          <p:nvPr/>
        </p:nvSpPr>
        <p:spPr>
          <a:xfrm>
            <a:off x="2104542" y="1970727"/>
            <a:ext cx="1494532" cy="3006984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BDM Profiles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List in Alphabetical Order: 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marL="268288" indent="-176213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BDM Image</a:t>
            </a:r>
          </a:p>
          <a:p>
            <a:pPr marL="268288" indent="-176213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Market</a:t>
            </a:r>
          </a:p>
          <a:p>
            <a:pPr marL="268288" indent="-176213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Contact info</a:t>
            </a:r>
          </a:p>
          <a:p>
            <a:pPr marL="447675" lvl="1" indent="-176213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Phone</a:t>
            </a:r>
          </a:p>
          <a:p>
            <a:pPr marL="447675" lvl="1" indent="-176213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Email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8529A4-2EC4-4C60-AAD7-69BB64AA4851}"/>
              </a:ext>
            </a:extLst>
          </p:cNvPr>
          <p:cNvSpPr/>
          <p:nvPr/>
        </p:nvSpPr>
        <p:spPr>
          <a:xfrm>
            <a:off x="6964438" y="1970727"/>
            <a:ext cx="3088296" cy="201236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Advantage Promotion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92E48B-D2B3-45DE-9B3C-A1F358767404}"/>
              </a:ext>
            </a:extLst>
          </p:cNvPr>
          <p:cNvSpPr/>
          <p:nvPr/>
        </p:nvSpPr>
        <p:spPr>
          <a:xfrm>
            <a:off x="3725589" y="1324928"/>
            <a:ext cx="1494532" cy="5355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For the month of CURRENT MONTH AND YEAR</a:t>
            </a:r>
            <a:endParaRPr lang="en-CA" sz="1000" b="1" dirty="0">
              <a:solidFill>
                <a:schemeClr val="tx1"/>
              </a:solidFill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E380A5C-6704-4829-BD81-4B851A11B0A9}"/>
              </a:ext>
            </a:extLst>
          </p:cNvPr>
          <p:cNvGrpSpPr/>
          <p:nvPr/>
        </p:nvGrpSpPr>
        <p:grpSpPr>
          <a:xfrm>
            <a:off x="2269079" y="947491"/>
            <a:ext cx="233446" cy="234942"/>
            <a:chOff x="1950954" y="998113"/>
            <a:chExt cx="260442" cy="256924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A546DB5-458A-47B5-8B84-2E51562F8198}"/>
                </a:ext>
              </a:extLst>
            </p:cNvPr>
            <p:cNvCxnSpPr>
              <a:cxnSpLocks/>
            </p:cNvCxnSpPr>
            <p:nvPr/>
          </p:nvCxnSpPr>
          <p:spPr>
            <a:xfrm>
              <a:off x="2034150" y="998113"/>
              <a:ext cx="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F9790F9-4779-45F0-9F7D-3893C3E00B23}"/>
                </a:ext>
              </a:extLst>
            </p:cNvPr>
            <p:cNvCxnSpPr>
              <a:cxnSpLocks/>
            </p:cNvCxnSpPr>
            <p:nvPr/>
          </p:nvCxnSpPr>
          <p:spPr>
            <a:xfrm>
              <a:off x="1952160" y="1082953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A8922C3-2C49-499C-8AD7-641250FAABE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1137647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4B432B2-21DF-4FB9-BEAE-C9F2FAF6265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1197143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BD8FD96-0702-4D67-957D-8C0DDB1F0722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1255037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89F1A7EB-9CB0-404E-86C3-6C6E069E16F5}"/>
              </a:ext>
            </a:extLst>
          </p:cNvPr>
          <p:cNvSpPr/>
          <p:nvPr/>
        </p:nvSpPr>
        <p:spPr>
          <a:xfrm>
            <a:off x="2104581" y="5097778"/>
            <a:ext cx="1494532" cy="145419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APS Corporate Contact Info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1030" name="TextBox 1029">
            <a:extLst>
              <a:ext uri="{FF2B5EF4-FFF2-40B4-BE49-F238E27FC236}">
                <a16:creationId xmlns:a16="http://schemas.microsoft.com/office/drawing/2014/main" id="{93A120D5-EC7A-464C-9244-6C4B3FA60E71}"/>
              </a:ext>
            </a:extLst>
          </p:cNvPr>
          <p:cNvSpPr txBox="1"/>
          <p:nvPr/>
        </p:nvSpPr>
        <p:spPr>
          <a:xfrm>
            <a:off x="3752138" y="6214840"/>
            <a:ext cx="62617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Advantage Parts Solutions Ltd. Copyright 2020</a:t>
            </a:r>
            <a:endParaRPr lang="en-CA" sz="11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F9ED3D-66BE-4B8F-A5CD-84DC3CAC0550}"/>
              </a:ext>
            </a:extLst>
          </p:cNvPr>
          <p:cNvSpPr txBox="1"/>
          <p:nvPr/>
        </p:nvSpPr>
        <p:spPr>
          <a:xfrm>
            <a:off x="2559282" y="940536"/>
            <a:ext cx="1416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Supplier Hub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A102CD6-6148-4174-868F-DD5AC8C928A0}"/>
              </a:ext>
            </a:extLst>
          </p:cNvPr>
          <p:cNvSpPr/>
          <p:nvPr/>
        </p:nvSpPr>
        <p:spPr>
          <a:xfrm>
            <a:off x="2107915" y="1321342"/>
            <a:ext cx="1494532" cy="5355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Hi Supplier Name!</a:t>
            </a: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EEE457AD-ABB3-488C-925A-9F6548D0FA9B}"/>
              </a:ext>
            </a:extLst>
          </p:cNvPr>
          <p:cNvSpPr/>
          <p:nvPr/>
        </p:nvSpPr>
        <p:spPr>
          <a:xfrm rot="10800000">
            <a:off x="2826741" y="4756909"/>
            <a:ext cx="137603" cy="124690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73CCA68-8534-4B16-AFB7-754A4A9B6CD3}"/>
              </a:ext>
            </a:extLst>
          </p:cNvPr>
          <p:cNvSpPr/>
          <p:nvPr/>
        </p:nvSpPr>
        <p:spPr>
          <a:xfrm>
            <a:off x="8558202" y="4103484"/>
            <a:ext cx="1494532" cy="201236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Action Alerts Sent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For the Month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50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YTD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600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AD674DC-8505-4DF0-8281-225C995E2446}"/>
              </a:ext>
            </a:extLst>
          </p:cNvPr>
          <p:cNvSpPr/>
          <p:nvPr/>
        </p:nvSpPr>
        <p:spPr>
          <a:xfrm>
            <a:off x="5355462" y="4102182"/>
            <a:ext cx="1494532" cy="201236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Marketing Touches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Total for the Month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600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023235-6278-42E7-9519-860DD50E6052}"/>
              </a:ext>
            </a:extLst>
          </p:cNvPr>
          <p:cNvSpPr/>
          <p:nvPr/>
        </p:nvSpPr>
        <p:spPr>
          <a:xfrm>
            <a:off x="8968964" y="956988"/>
            <a:ext cx="11664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January 1, 2020</a:t>
            </a:r>
            <a:endParaRPr lang="en-CA" sz="1200" dirty="0"/>
          </a:p>
        </p:txBody>
      </p:sp>
      <p:pic>
        <p:nvPicPr>
          <p:cNvPr id="32" name="Picture 31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DD85125D-3978-4D1E-AE4D-2B64330EDD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289" y="557821"/>
            <a:ext cx="2003723" cy="36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85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FD057B7-82D5-494F-B8A2-8A2F0B4F451C}"/>
              </a:ext>
            </a:extLst>
          </p:cNvPr>
          <p:cNvSpPr/>
          <p:nvPr/>
        </p:nvSpPr>
        <p:spPr>
          <a:xfrm>
            <a:off x="1772602" y="1025236"/>
            <a:ext cx="8077201" cy="53002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B2B9C2-1404-4C41-BD1C-084B64B33DD7}"/>
              </a:ext>
            </a:extLst>
          </p:cNvPr>
          <p:cNvSpPr/>
          <p:nvPr/>
        </p:nvSpPr>
        <p:spPr>
          <a:xfrm>
            <a:off x="1772602" y="441064"/>
            <a:ext cx="8077201" cy="622156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3C262F-40B6-4D42-B3B5-D59B10361F3B}"/>
              </a:ext>
            </a:extLst>
          </p:cNvPr>
          <p:cNvSpPr/>
          <p:nvPr/>
        </p:nvSpPr>
        <p:spPr>
          <a:xfrm>
            <a:off x="5029922" y="1429692"/>
            <a:ext cx="1494532" cy="535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Shop Visits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136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F1C00F-164C-4903-A41F-CBD5EF35CAF2}"/>
              </a:ext>
            </a:extLst>
          </p:cNvPr>
          <p:cNvSpPr/>
          <p:nvPr/>
        </p:nvSpPr>
        <p:spPr>
          <a:xfrm>
            <a:off x="6637286" y="1425480"/>
            <a:ext cx="1494532" cy="535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Marketing Touches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323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90AAF0-5833-450F-9163-C14E9CB23D7B}"/>
              </a:ext>
            </a:extLst>
          </p:cNvPr>
          <p:cNvSpPr/>
          <p:nvPr/>
        </p:nvSpPr>
        <p:spPr>
          <a:xfrm>
            <a:off x="8231274" y="1427932"/>
            <a:ext cx="1494532" cy="535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NPS Score</a:t>
            </a:r>
          </a:p>
          <a:p>
            <a:pPr algn="ctr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81</a:t>
            </a:r>
            <a:endParaRPr lang="en-C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54846-B0A1-4AF9-8940-18479F712502}"/>
              </a:ext>
            </a:extLst>
          </p:cNvPr>
          <p:cNvSpPr/>
          <p:nvPr/>
        </p:nvSpPr>
        <p:spPr>
          <a:xfrm>
            <a:off x="1797620" y="2081383"/>
            <a:ext cx="1494532" cy="2551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Advantage Representative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b="1" dirty="0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Corrina Smith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BDM Vancouver/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N. Shore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p. 604.555.1212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csmith@adps.com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8529A4-2EC4-4C60-AAD7-69BB64AA4851}"/>
              </a:ext>
            </a:extLst>
          </p:cNvPr>
          <p:cNvSpPr/>
          <p:nvPr/>
        </p:nvSpPr>
        <p:spPr>
          <a:xfrm>
            <a:off x="6621701" y="2081383"/>
            <a:ext cx="3088296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92E48B-D2B3-45DE-9B3C-A1F358767404}"/>
              </a:ext>
            </a:extLst>
          </p:cNvPr>
          <p:cNvSpPr/>
          <p:nvPr/>
        </p:nvSpPr>
        <p:spPr>
          <a:xfrm>
            <a:off x="3415126" y="1435584"/>
            <a:ext cx="1494532" cy="535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For the month of </a:t>
            </a:r>
            <a:r>
              <a:rPr lang="en-US" sz="1600" b="1" dirty="0">
                <a:solidFill>
                  <a:schemeClr val="tx1"/>
                </a:solidFill>
              </a:rPr>
              <a:t>JANUARY 2020</a:t>
            </a:r>
            <a:endParaRPr lang="en-CA" sz="1600" b="1" dirty="0">
              <a:solidFill>
                <a:schemeClr val="tx1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F0A4A16-B6BA-4A6D-9CF7-9EE503F0E863}"/>
              </a:ext>
            </a:extLst>
          </p:cNvPr>
          <p:cNvGrpSpPr/>
          <p:nvPr/>
        </p:nvGrpSpPr>
        <p:grpSpPr>
          <a:xfrm>
            <a:off x="1902837" y="1075197"/>
            <a:ext cx="206951" cy="226396"/>
            <a:chOff x="1950954" y="789748"/>
            <a:chExt cx="260442" cy="256924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A546DB5-458A-47B5-8B84-2E51562F8198}"/>
                </a:ext>
              </a:extLst>
            </p:cNvPr>
            <p:cNvCxnSpPr>
              <a:cxnSpLocks/>
            </p:cNvCxnSpPr>
            <p:nvPr/>
          </p:nvCxnSpPr>
          <p:spPr>
            <a:xfrm>
              <a:off x="2034150" y="789748"/>
              <a:ext cx="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F9790F9-4779-45F0-9F7D-3893C3E00B23}"/>
                </a:ext>
              </a:extLst>
            </p:cNvPr>
            <p:cNvCxnSpPr>
              <a:cxnSpLocks/>
            </p:cNvCxnSpPr>
            <p:nvPr/>
          </p:nvCxnSpPr>
          <p:spPr>
            <a:xfrm>
              <a:off x="1952160" y="874588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A8922C3-2C49-499C-8AD7-641250FAABE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929282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4B432B2-21DF-4FB9-BEAE-C9F2FAF6265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988778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BD8FD96-0702-4D67-957D-8C0DDB1F0722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1046672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89F1A7EB-9CB0-404E-86C3-6C6E069E16F5}"/>
              </a:ext>
            </a:extLst>
          </p:cNvPr>
          <p:cNvSpPr/>
          <p:nvPr/>
        </p:nvSpPr>
        <p:spPr>
          <a:xfrm>
            <a:off x="1804928" y="4679276"/>
            <a:ext cx="1505696" cy="1983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Contact Us</a:t>
            </a: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877.555.1212</a:t>
            </a:r>
          </a:p>
          <a:p>
            <a:pPr algn="ctr">
              <a:lnSpc>
                <a:spcPts val="9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en-US" sz="1200" dirty="0">
                <a:solidFill>
                  <a:srgbClr val="0070C0"/>
                </a:solidFill>
              </a:rPr>
              <a:t>info@adps.com</a:t>
            </a:r>
            <a:endParaRPr lang="en-CA" sz="1200" dirty="0">
              <a:solidFill>
                <a:srgbClr val="0070C0"/>
              </a:solidFill>
            </a:endParaRPr>
          </a:p>
        </p:txBody>
      </p:sp>
      <p:sp>
        <p:nvSpPr>
          <p:cNvPr id="1030" name="TextBox 1029">
            <a:extLst>
              <a:ext uri="{FF2B5EF4-FFF2-40B4-BE49-F238E27FC236}">
                <a16:creationId xmlns:a16="http://schemas.microsoft.com/office/drawing/2014/main" id="{93A120D5-EC7A-464C-9244-6C4B3FA60E71}"/>
              </a:ext>
            </a:extLst>
          </p:cNvPr>
          <p:cNvSpPr txBox="1"/>
          <p:nvPr/>
        </p:nvSpPr>
        <p:spPr>
          <a:xfrm>
            <a:off x="3420159" y="6353204"/>
            <a:ext cx="626172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Advantage Parts Solutions Ltd. Copyright 2020</a:t>
            </a:r>
            <a:endParaRPr lang="en-CA" sz="11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F9ED3D-66BE-4B8F-A5CD-84DC3CAC0550}"/>
              </a:ext>
            </a:extLst>
          </p:cNvPr>
          <p:cNvSpPr txBox="1"/>
          <p:nvPr/>
        </p:nvSpPr>
        <p:spPr>
          <a:xfrm>
            <a:off x="2229907" y="1083376"/>
            <a:ext cx="17696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Supplier Hub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A102CD6-6148-4174-868F-DD5AC8C928A0}"/>
              </a:ext>
            </a:extLst>
          </p:cNvPr>
          <p:cNvSpPr/>
          <p:nvPr/>
        </p:nvSpPr>
        <p:spPr>
          <a:xfrm>
            <a:off x="1775518" y="1431998"/>
            <a:ext cx="1494532" cy="5355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Hi Paul Parts!</a:t>
            </a:r>
          </a:p>
        </p:txBody>
      </p:sp>
      <p:pic>
        <p:nvPicPr>
          <p:cNvPr id="26" name="Picture 25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6C6A59B1-A44B-41BF-869D-1C29D9D4E4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311" y="603825"/>
            <a:ext cx="1773006" cy="321054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86836955-9AA8-4E8E-BA8B-C3130F254E5C}"/>
              </a:ext>
            </a:extLst>
          </p:cNvPr>
          <p:cNvSpPr/>
          <p:nvPr/>
        </p:nvSpPr>
        <p:spPr>
          <a:xfrm>
            <a:off x="8702251" y="1141268"/>
            <a:ext cx="10983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1, 2020</a:t>
            </a:r>
            <a:endParaRPr lang="en-CA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FF89AB3-4F67-4076-9F4A-B76F14F08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938" y="2709332"/>
            <a:ext cx="574289" cy="710142"/>
          </a:xfrm>
          <a:prstGeom prst="rect">
            <a:avLst/>
          </a:prstGeom>
        </p:spPr>
      </p:pic>
      <p:pic>
        <p:nvPicPr>
          <p:cNvPr id="45" name="Picture 4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B252EC9D-3781-4EC3-AB4F-FD8F960D57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369" y="5850957"/>
            <a:ext cx="1191846" cy="66603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9E743E9-AF0C-491B-85B3-B13637FFE90A}"/>
              </a:ext>
            </a:extLst>
          </p:cNvPr>
          <p:cNvSpPr/>
          <p:nvPr/>
        </p:nvSpPr>
        <p:spPr>
          <a:xfrm>
            <a:off x="8225799" y="4206427"/>
            <a:ext cx="1494532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Action Alerts</a:t>
            </a:r>
            <a:endParaRPr lang="en-CA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88A1FDD-A5C5-4011-A443-CC47C2309A68}"/>
              </a:ext>
            </a:extLst>
          </p:cNvPr>
          <p:cNvSpPr txBox="1"/>
          <p:nvPr/>
        </p:nvSpPr>
        <p:spPr>
          <a:xfrm>
            <a:off x="8665998" y="5662965"/>
            <a:ext cx="790511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MTH    36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B80D475-0244-4087-B511-CA5FA516CE1C}"/>
              </a:ext>
            </a:extLst>
          </p:cNvPr>
          <p:cNvSpPr txBox="1"/>
          <p:nvPr/>
        </p:nvSpPr>
        <p:spPr>
          <a:xfrm>
            <a:off x="8669110" y="5866635"/>
            <a:ext cx="832026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YTD    267</a:t>
            </a:r>
            <a:endParaRPr lang="en-CA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DD145AC-D315-4CD6-BC55-893A2D01AEEF}"/>
              </a:ext>
            </a:extLst>
          </p:cNvPr>
          <p:cNvSpPr/>
          <p:nvPr/>
        </p:nvSpPr>
        <p:spPr>
          <a:xfrm>
            <a:off x="8583311" y="5760624"/>
            <a:ext cx="110004" cy="8168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CFCFBA2-9DDC-485C-933A-259162110F29}"/>
              </a:ext>
            </a:extLst>
          </p:cNvPr>
          <p:cNvSpPr/>
          <p:nvPr/>
        </p:nvSpPr>
        <p:spPr>
          <a:xfrm>
            <a:off x="8573207" y="5963975"/>
            <a:ext cx="110004" cy="816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5" name="Chart 64">
            <a:extLst>
              <a:ext uri="{FF2B5EF4-FFF2-40B4-BE49-F238E27FC236}">
                <a16:creationId xmlns:a16="http://schemas.microsoft.com/office/drawing/2014/main" id="{424AF9F5-3BB5-4D37-855C-DC7B273716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1082519"/>
              </p:ext>
            </p:extLst>
          </p:nvPr>
        </p:nvGraphicFramePr>
        <p:xfrm>
          <a:off x="8432280" y="4548909"/>
          <a:ext cx="1131975" cy="1149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4" name="TextBox 73">
            <a:extLst>
              <a:ext uri="{FF2B5EF4-FFF2-40B4-BE49-F238E27FC236}">
                <a16:creationId xmlns:a16="http://schemas.microsoft.com/office/drawing/2014/main" id="{7BE2A01B-86E6-476F-9278-0C9991E737D7}"/>
              </a:ext>
            </a:extLst>
          </p:cNvPr>
          <p:cNvSpPr txBox="1"/>
          <p:nvPr/>
        </p:nvSpPr>
        <p:spPr>
          <a:xfrm>
            <a:off x="7337649" y="4760840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 50</a:t>
            </a:r>
            <a:endParaRPr lang="en-CA" sz="900" b="1" dirty="0">
              <a:solidFill>
                <a:prstClr val="white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0394269-3CD5-4A91-BED6-0AF82EA61AB8}"/>
              </a:ext>
            </a:extLst>
          </p:cNvPr>
          <p:cNvSpPr txBox="1"/>
          <p:nvPr/>
        </p:nvSpPr>
        <p:spPr>
          <a:xfrm>
            <a:off x="7533079" y="5095639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B 250</a:t>
            </a:r>
            <a:endParaRPr lang="en-CA" sz="900" b="1" dirty="0">
              <a:solidFill>
                <a:prstClr val="white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391ADF7-913E-4E7F-85E6-65B6A0B2B8BE}"/>
              </a:ext>
            </a:extLst>
          </p:cNvPr>
          <p:cNvSpPr txBox="1"/>
          <p:nvPr/>
        </p:nvSpPr>
        <p:spPr>
          <a:xfrm>
            <a:off x="6991100" y="5128846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C 600</a:t>
            </a:r>
            <a:endParaRPr lang="en-CA" sz="900" b="1" dirty="0">
              <a:solidFill>
                <a:prstClr val="white"/>
              </a:solidFill>
            </a:endParaRPr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D0F9202D-14C3-46E9-A5B6-CE325DC936FE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88000"/>
          </a:blip>
          <a:stretch>
            <a:fillRect/>
          </a:stretch>
        </p:blipFill>
        <p:spPr>
          <a:xfrm>
            <a:off x="8430057" y="2263390"/>
            <a:ext cx="1114876" cy="167391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1" name="Rectangle 90">
            <a:extLst>
              <a:ext uri="{FF2B5EF4-FFF2-40B4-BE49-F238E27FC236}">
                <a16:creationId xmlns:a16="http://schemas.microsoft.com/office/drawing/2014/main" id="{533166DF-BDF8-4B96-A4E3-1FDD5D5937FA}"/>
              </a:ext>
            </a:extLst>
          </p:cNvPr>
          <p:cNvSpPr/>
          <p:nvPr/>
        </p:nvSpPr>
        <p:spPr>
          <a:xfrm>
            <a:off x="6681697" y="2167510"/>
            <a:ext cx="1891510" cy="1815882"/>
          </a:xfrm>
          <a:prstGeom prst="rect">
            <a:avLst/>
          </a:prstGeom>
          <a:solidFill>
            <a:schemeClr val="bg1">
              <a:alpha val="2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</a:rPr>
              <a:t>Early Bird Special!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Save 15% if you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take Advantage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of our Early Bird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Promotion for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your 2020 Calendars </a:t>
            </a:r>
          </a:p>
          <a:p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Call your Advantage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BDM today!</a:t>
            </a:r>
            <a:endParaRPr lang="en-CA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0EC8A76-6B19-4E76-BDE6-1573DA0411A5}"/>
              </a:ext>
            </a:extLst>
          </p:cNvPr>
          <p:cNvSpPr/>
          <p:nvPr/>
        </p:nvSpPr>
        <p:spPr>
          <a:xfrm>
            <a:off x="5017664" y="2088031"/>
            <a:ext cx="1478434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Agreements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DB87829-7E00-4232-BDF8-30ABD7F74AF1}"/>
              </a:ext>
            </a:extLst>
          </p:cNvPr>
          <p:cNvSpPr txBox="1"/>
          <p:nvPr/>
        </p:nvSpPr>
        <p:spPr>
          <a:xfrm>
            <a:off x="5098999" y="3433802"/>
            <a:ext cx="1303178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 Agreement Status 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2BA3BB7-C615-4EF8-9CC8-76AA4A252E7A}"/>
              </a:ext>
            </a:extLst>
          </p:cNvPr>
          <p:cNvSpPr/>
          <p:nvPr/>
        </p:nvSpPr>
        <p:spPr>
          <a:xfrm>
            <a:off x="3405126" y="2089010"/>
            <a:ext cx="1494532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Account Status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ABFD060-2C0E-478F-B2AA-FF04AF5FCD17}"/>
              </a:ext>
            </a:extLst>
          </p:cNvPr>
          <p:cNvSpPr txBox="1"/>
          <p:nvPr/>
        </p:nvSpPr>
        <p:spPr>
          <a:xfrm>
            <a:off x="3532718" y="3279182"/>
            <a:ext cx="1268034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$0</a:t>
            </a:r>
          </a:p>
          <a:p>
            <a:pPr algn="ctr"/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Due</a:t>
            </a:r>
            <a:endParaRPr lang="en-CA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82F9CBC-CEB2-49DE-AA6D-0D8AE5036BD1}"/>
              </a:ext>
            </a:extLst>
          </p:cNvPr>
          <p:cNvSpPr/>
          <p:nvPr/>
        </p:nvSpPr>
        <p:spPr>
          <a:xfrm>
            <a:off x="3420171" y="4220143"/>
            <a:ext cx="1494532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Advantage Rewards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1840C5A-7E04-48C1-B1B8-E996CE9A4D84}"/>
              </a:ext>
            </a:extLst>
          </p:cNvPr>
          <p:cNvSpPr txBox="1"/>
          <p:nvPr/>
        </p:nvSpPr>
        <p:spPr>
          <a:xfrm>
            <a:off x="3509475" y="4597724"/>
            <a:ext cx="1303178" cy="147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Balance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350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Assigned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400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Purchased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500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8C247F9-3D4D-4B79-8F0C-561C91F4A4AD}"/>
              </a:ext>
            </a:extLst>
          </p:cNvPr>
          <p:cNvSpPr/>
          <p:nvPr/>
        </p:nvSpPr>
        <p:spPr>
          <a:xfrm>
            <a:off x="6621003" y="4218720"/>
            <a:ext cx="1494532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Repairer Database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0AB11EB-ED7F-4EBD-AD91-714030C0F422}"/>
              </a:ext>
            </a:extLst>
          </p:cNvPr>
          <p:cNvSpPr txBox="1"/>
          <p:nvPr/>
        </p:nvSpPr>
        <p:spPr>
          <a:xfrm>
            <a:off x="6917388" y="5819188"/>
            <a:ext cx="933268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Total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737F28C-9EAE-48E5-8778-3DD727FE3D61}"/>
              </a:ext>
            </a:extLst>
          </p:cNvPr>
          <p:cNvSpPr txBox="1"/>
          <p:nvPr/>
        </p:nvSpPr>
        <p:spPr>
          <a:xfrm>
            <a:off x="6992034" y="5671782"/>
            <a:ext cx="78291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</a:rPr>
              <a:t>1,000</a:t>
            </a:r>
            <a:endParaRPr lang="en-CA" sz="1600" b="1" dirty="0">
              <a:solidFill>
                <a:srgbClr val="C00000"/>
              </a:solidFill>
            </a:endParaRPr>
          </a:p>
        </p:txBody>
      </p:sp>
      <p:graphicFrame>
        <p:nvGraphicFramePr>
          <p:cNvPr id="70" name="Chart 69">
            <a:extLst>
              <a:ext uri="{FF2B5EF4-FFF2-40B4-BE49-F238E27FC236}">
                <a16:creationId xmlns:a16="http://schemas.microsoft.com/office/drawing/2014/main" id="{30EB065F-FDD3-4081-B518-A5C098741C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8298298"/>
              </p:ext>
            </p:extLst>
          </p:nvPr>
        </p:nvGraphicFramePr>
        <p:xfrm>
          <a:off x="6736172" y="4579415"/>
          <a:ext cx="1210802" cy="1099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2" name="TextBox 71">
            <a:extLst>
              <a:ext uri="{FF2B5EF4-FFF2-40B4-BE49-F238E27FC236}">
                <a16:creationId xmlns:a16="http://schemas.microsoft.com/office/drawing/2014/main" id="{EAE99A9A-E054-46DD-A54D-A5A638E2BB90}"/>
              </a:ext>
            </a:extLst>
          </p:cNvPr>
          <p:cNvSpPr txBox="1"/>
          <p:nvPr/>
        </p:nvSpPr>
        <p:spPr>
          <a:xfrm>
            <a:off x="7436374" y="4512497"/>
            <a:ext cx="633307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50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A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A6DB931-FCAC-4120-8412-AA67849EA821}"/>
              </a:ext>
            </a:extLst>
          </p:cNvPr>
          <p:cNvSpPr txBox="1"/>
          <p:nvPr/>
        </p:nvSpPr>
        <p:spPr>
          <a:xfrm>
            <a:off x="7674956" y="5323287"/>
            <a:ext cx="441809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250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B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2147994-B418-480A-B5F1-E2134893037C}"/>
              </a:ext>
            </a:extLst>
          </p:cNvPr>
          <p:cNvSpPr txBox="1"/>
          <p:nvPr/>
        </p:nvSpPr>
        <p:spPr>
          <a:xfrm>
            <a:off x="6679427" y="5408178"/>
            <a:ext cx="348164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600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C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EBC9A7-2601-4FAD-93D1-65FD0534D14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501" y="2613259"/>
            <a:ext cx="508468" cy="508468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64B3EE90-0E05-43FD-9769-8104DABC05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4602" y="2634255"/>
            <a:ext cx="520117" cy="520117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8B5D5E9C-E272-4931-B0EA-6F3D72063A42}"/>
              </a:ext>
            </a:extLst>
          </p:cNvPr>
          <p:cNvSpPr/>
          <p:nvPr/>
        </p:nvSpPr>
        <p:spPr>
          <a:xfrm>
            <a:off x="5013542" y="4230719"/>
            <a:ext cx="1494532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</a:t>
            </a:r>
          </a:p>
        </p:txBody>
      </p:sp>
      <p:pic>
        <p:nvPicPr>
          <p:cNvPr id="82" name="Graphic 81">
            <a:extLst>
              <a:ext uri="{FF2B5EF4-FFF2-40B4-BE49-F238E27FC236}">
                <a16:creationId xmlns:a16="http://schemas.microsoft.com/office/drawing/2014/main" id="{26B145FD-5632-4C0D-A626-FB0D07035F4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flipH="1">
            <a:off x="5432494" y="4789579"/>
            <a:ext cx="718924" cy="416976"/>
          </a:xfrm>
          <a:prstGeom prst="rect">
            <a:avLst/>
          </a:prstGeom>
        </p:spPr>
      </p:pic>
      <p:sp>
        <p:nvSpPr>
          <p:cNvPr id="90" name="Rectangle 89">
            <a:extLst>
              <a:ext uri="{FF2B5EF4-FFF2-40B4-BE49-F238E27FC236}">
                <a16:creationId xmlns:a16="http://schemas.microsoft.com/office/drawing/2014/main" id="{A57754EF-C343-443C-9A5F-AA952A69E67A}"/>
              </a:ext>
            </a:extLst>
          </p:cNvPr>
          <p:cNvSpPr/>
          <p:nvPr/>
        </p:nvSpPr>
        <p:spPr>
          <a:xfrm>
            <a:off x="5179217" y="5377589"/>
            <a:ext cx="1225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 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Touches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DAE65645-2CFE-4AC4-8277-45A7AE14261C}"/>
              </a:ext>
            </a:extLst>
          </p:cNvPr>
          <p:cNvSpPr/>
          <p:nvPr/>
        </p:nvSpPr>
        <p:spPr>
          <a:xfrm>
            <a:off x="5161923" y="5760986"/>
            <a:ext cx="12254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750</a:t>
            </a:r>
          </a:p>
        </p:txBody>
      </p:sp>
    </p:spTree>
    <p:extLst>
      <p:ext uri="{BB962C8B-B14F-4D97-AF65-F5344CB8AC3E}">
        <p14:creationId xmlns:p14="http://schemas.microsoft.com/office/powerpoint/2010/main" val="155421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E7BD1881-46D2-47F9-BF63-73FA9D011672}"/>
              </a:ext>
            </a:extLst>
          </p:cNvPr>
          <p:cNvSpPr/>
          <p:nvPr/>
        </p:nvSpPr>
        <p:spPr>
          <a:xfrm>
            <a:off x="1772602" y="1025236"/>
            <a:ext cx="8077201" cy="53002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B2B9C2-1404-4C41-BD1C-084B64B33DD7}"/>
              </a:ext>
            </a:extLst>
          </p:cNvPr>
          <p:cNvSpPr/>
          <p:nvPr/>
        </p:nvSpPr>
        <p:spPr>
          <a:xfrm>
            <a:off x="1772602" y="441064"/>
            <a:ext cx="8077201" cy="622156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3C262F-40B6-4D42-B3B5-D59B10361F3B}"/>
              </a:ext>
            </a:extLst>
          </p:cNvPr>
          <p:cNvSpPr/>
          <p:nvPr/>
        </p:nvSpPr>
        <p:spPr>
          <a:xfrm>
            <a:off x="5029922" y="1429692"/>
            <a:ext cx="1494532" cy="535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Shop Visits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136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F1C00F-164C-4903-A41F-CBD5EF35CAF2}"/>
              </a:ext>
            </a:extLst>
          </p:cNvPr>
          <p:cNvSpPr/>
          <p:nvPr/>
        </p:nvSpPr>
        <p:spPr>
          <a:xfrm>
            <a:off x="6637286" y="1425480"/>
            <a:ext cx="1494532" cy="535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Marketing Touches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323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90AAF0-5833-450F-9163-C14E9CB23D7B}"/>
              </a:ext>
            </a:extLst>
          </p:cNvPr>
          <p:cNvSpPr/>
          <p:nvPr/>
        </p:nvSpPr>
        <p:spPr>
          <a:xfrm>
            <a:off x="8231274" y="1427932"/>
            <a:ext cx="1494532" cy="535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NPS Score</a:t>
            </a:r>
          </a:p>
          <a:p>
            <a:pPr algn="ctr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81</a:t>
            </a:r>
            <a:endParaRPr lang="en-C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54846-B0A1-4AF9-8940-18479F712502}"/>
              </a:ext>
            </a:extLst>
          </p:cNvPr>
          <p:cNvSpPr/>
          <p:nvPr/>
        </p:nvSpPr>
        <p:spPr>
          <a:xfrm>
            <a:off x="1783766" y="2081383"/>
            <a:ext cx="1494532" cy="2551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Advantage Representative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b="1" dirty="0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Corrina Smith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BDM Vancouver/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N. Shore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p. 604.555.1212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csmith@adps.com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8529A4-2EC4-4C60-AAD7-69BB64AA4851}"/>
              </a:ext>
            </a:extLst>
          </p:cNvPr>
          <p:cNvSpPr/>
          <p:nvPr/>
        </p:nvSpPr>
        <p:spPr>
          <a:xfrm>
            <a:off x="6621701" y="2081383"/>
            <a:ext cx="3088296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92E48B-D2B3-45DE-9B3C-A1F358767404}"/>
              </a:ext>
            </a:extLst>
          </p:cNvPr>
          <p:cNvSpPr/>
          <p:nvPr/>
        </p:nvSpPr>
        <p:spPr>
          <a:xfrm>
            <a:off x="3415126" y="1435584"/>
            <a:ext cx="1494532" cy="535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For the month of </a:t>
            </a:r>
            <a:r>
              <a:rPr lang="en-US" sz="1600" b="1" dirty="0">
                <a:solidFill>
                  <a:schemeClr val="tx1"/>
                </a:solidFill>
              </a:rPr>
              <a:t>JANUARY 2020</a:t>
            </a:r>
            <a:endParaRPr lang="en-CA" sz="1600" b="1" dirty="0">
              <a:solidFill>
                <a:schemeClr val="tx1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F0A4A16-B6BA-4A6D-9CF7-9EE503F0E863}"/>
              </a:ext>
            </a:extLst>
          </p:cNvPr>
          <p:cNvGrpSpPr/>
          <p:nvPr/>
        </p:nvGrpSpPr>
        <p:grpSpPr>
          <a:xfrm>
            <a:off x="1902837" y="1075197"/>
            <a:ext cx="206951" cy="226396"/>
            <a:chOff x="1950954" y="789748"/>
            <a:chExt cx="260442" cy="256924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A546DB5-458A-47B5-8B84-2E51562F8198}"/>
                </a:ext>
              </a:extLst>
            </p:cNvPr>
            <p:cNvCxnSpPr>
              <a:cxnSpLocks/>
            </p:cNvCxnSpPr>
            <p:nvPr/>
          </p:nvCxnSpPr>
          <p:spPr>
            <a:xfrm>
              <a:off x="2034150" y="789748"/>
              <a:ext cx="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F9790F9-4779-45F0-9F7D-3893C3E00B23}"/>
                </a:ext>
              </a:extLst>
            </p:cNvPr>
            <p:cNvCxnSpPr>
              <a:cxnSpLocks/>
            </p:cNvCxnSpPr>
            <p:nvPr/>
          </p:nvCxnSpPr>
          <p:spPr>
            <a:xfrm>
              <a:off x="1952160" y="874588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A8922C3-2C49-499C-8AD7-641250FAABE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929282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4B432B2-21DF-4FB9-BEAE-C9F2FAF6265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988778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BD8FD96-0702-4D67-957D-8C0DDB1F0722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1046672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89F1A7EB-9CB0-404E-86C3-6C6E069E16F5}"/>
              </a:ext>
            </a:extLst>
          </p:cNvPr>
          <p:cNvSpPr/>
          <p:nvPr/>
        </p:nvSpPr>
        <p:spPr>
          <a:xfrm>
            <a:off x="1772602" y="4679276"/>
            <a:ext cx="1505696" cy="1983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Contact Us</a:t>
            </a: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877.555.1212</a:t>
            </a:r>
          </a:p>
          <a:p>
            <a:pPr algn="ctr">
              <a:lnSpc>
                <a:spcPts val="9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en-US" sz="1200" dirty="0">
                <a:solidFill>
                  <a:srgbClr val="0070C0"/>
                </a:solidFill>
              </a:rPr>
              <a:t>info@adps.com</a:t>
            </a:r>
            <a:endParaRPr lang="en-CA" sz="1200" dirty="0">
              <a:solidFill>
                <a:srgbClr val="0070C0"/>
              </a:solidFill>
            </a:endParaRPr>
          </a:p>
        </p:txBody>
      </p:sp>
      <p:sp>
        <p:nvSpPr>
          <p:cNvPr id="1030" name="TextBox 1029">
            <a:extLst>
              <a:ext uri="{FF2B5EF4-FFF2-40B4-BE49-F238E27FC236}">
                <a16:creationId xmlns:a16="http://schemas.microsoft.com/office/drawing/2014/main" id="{93A120D5-EC7A-464C-9244-6C4B3FA60E71}"/>
              </a:ext>
            </a:extLst>
          </p:cNvPr>
          <p:cNvSpPr txBox="1"/>
          <p:nvPr/>
        </p:nvSpPr>
        <p:spPr>
          <a:xfrm>
            <a:off x="3420159" y="6325496"/>
            <a:ext cx="626172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Advantage Parts Solutions Ltd. Copyright 2020</a:t>
            </a:r>
            <a:endParaRPr lang="en-CA" sz="11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F9ED3D-66BE-4B8F-A5CD-84DC3CAC0550}"/>
              </a:ext>
            </a:extLst>
          </p:cNvPr>
          <p:cNvSpPr txBox="1"/>
          <p:nvPr/>
        </p:nvSpPr>
        <p:spPr>
          <a:xfrm>
            <a:off x="2229907" y="1083376"/>
            <a:ext cx="17696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Supplier Hub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A102CD6-6148-4174-868F-DD5AC8C928A0}"/>
              </a:ext>
            </a:extLst>
          </p:cNvPr>
          <p:cNvSpPr/>
          <p:nvPr/>
        </p:nvSpPr>
        <p:spPr>
          <a:xfrm>
            <a:off x="1775518" y="1431998"/>
            <a:ext cx="1494532" cy="5355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Hi Paul Parts!</a:t>
            </a:r>
          </a:p>
        </p:txBody>
      </p:sp>
      <p:pic>
        <p:nvPicPr>
          <p:cNvPr id="26" name="Picture 25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6C6A59B1-A44B-41BF-869D-1C29D9D4E4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311" y="603825"/>
            <a:ext cx="1773006" cy="321054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86836955-9AA8-4E8E-BA8B-C3130F254E5C}"/>
              </a:ext>
            </a:extLst>
          </p:cNvPr>
          <p:cNvSpPr/>
          <p:nvPr/>
        </p:nvSpPr>
        <p:spPr>
          <a:xfrm>
            <a:off x="8702251" y="1141268"/>
            <a:ext cx="10983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1, 2020</a:t>
            </a:r>
            <a:endParaRPr lang="en-CA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FF89AB3-4F67-4076-9F4A-B76F14F08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938" y="2709332"/>
            <a:ext cx="574289" cy="710142"/>
          </a:xfrm>
          <a:prstGeom prst="rect">
            <a:avLst/>
          </a:prstGeom>
        </p:spPr>
      </p:pic>
      <p:pic>
        <p:nvPicPr>
          <p:cNvPr id="45" name="Picture 4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B252EC9D-3781-4EC3-AB4F-FD8F960D57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369" y="5850957"/>
            <a:ext cx="1191846" cy="66603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9E743E9-AF0C-491B-85B3-B13637FFE90A}"/>
              </a:ext>
            </a:extLst>
          </p:cNvPr>
          <p:cNvSpPr/>
          <p:nvPr/>
        </p:nvSpPr>
        <p:spPr>
          <a:xfrm>
            <a:off x="8225799" y="4206427"/>
            <a:ext cx="1494532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Action Alerts</a:t>
            </a:r>
            <a:endParaRPr lang="en-CA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88A1FDD-A5C5-4011-A443-CC47C2309A68}"/>
              </a:ext>
            </a:extLst>
          </p:cNvPr>
          <p:cNvSpPr txBox="1"/>
          <p:nvPr/>
        </p:nvSpPr>
        <p:spPr>
          <a:xfrm>
            <a:off x="8665998" y="5662965"/>
            <a:ext cx="790511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MTH    36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B80D475-0244-4087-B511-CA5FA516CE1C}"/>
              </a:ext>
            </a:extLst>
          </p:cNvPr>
          <p:cNvSpPr txBox="1"/>
          <p:nvPr/>
        </p:nvSpPr>
        <p:spPr>
          <a:xfrm>
            <a:off x="8669110" y="5866635"/>
            <a:ext cx="832026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YTD    267</a:t>
            </a:r>
            <a:endParaRPr lang="en-CA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DD145AC-D315-4CD6-BC55-893A2D01AEEF}"/>
              </a:ext>
            </a:extLst>
          </p:cNvPr>
          <p:cNvSpPr/>
          <p:nvPr/>
        </p:nvSpPr>
        <p:spPr>
          <a:xfrm>
            <a:off x="8583311" y="5760624"/>
            <a:ext cx="110004" cy="8168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CFCFBA2-9DDC-485C-933A-259162110F29}"/>
              </a:ext>
            </a:extLst>
          </p:cNvPr>
          <p:cNvSpPr/>
          <p:nvPr/>
        </p:nvSpPr>
        <p:spPr>
          <a:xfrm>
            <a:off x="8573207" y="5963975"/>
            <a:ext cx="110004" cy="816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5" name="Chart 64">
            <a:extLst>
              <a:ext uri="{FF2B5EF4-FFF2-40B4-BE49-F238E27FC236}">
                <a16:creationId xmlns:a16="http://schemas.microsoft.com/office/drawing/2014/main" id="{424AF9F5-3BB5-4D37-855C-DC7B273716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4241923"/>
              </p:ext>
            </p:extLst>
          </p:nvPr>
        </p:nvGraphicFramePr>
        <p:xfrm>
          <a:off x="8432280" y="4548909"/>
          <a:ext cx="1131975" cy="1149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4" name="TextBox 73">
            <a:extLst>
              <a:ext uri="{FF2B5EF4-FFF2-40B4-BE49-F238E27FC236}">
                <a16:creationId xmlns:a16="http://schemas.microsoft.com/office/drawing/2014/main" id="{7BE2A01B-86E6-476F-9278-0C9991E737D7}"/>
              </a:ext>
            </a:extLst>
          </p:cNvPr>
          <p:cNvSpPr txBox="1"/>
          <p:nvPr/>
        </p:nvSpPr>
        <p:spPr>
          <a:xfrm>
            <a:off x="7337649" y="4760840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 50</a:t>
            </a:r>
            <a:endParaRPr lang="en-CA" sz="900" b="1" dirty="0">
              <a:solidFill>
                <a:prstClr val="white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0394269-3CD5-4A91-BED6-0AF82EA61AB8}"/>
              </a:ext>
            </a:extLst>
          </p:cNvPr>
          <p:cNvSpPr txBox="1"/>
          <p:nvPr/>
        </p:nvSpPr>
        <p:spPr>
          <a:xfrm>
            <a:off x="7533079" y="5095639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B 250</a:t>
            </a:r>
            <a:endParaRPr lang="en-CA" sz="900" b="1" dirty="0">
              <a:solidFill>
                <a:prstClr val="white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391ADF7-913E-4E7F-85E6-65B6A0B2B8BE}"/>
              </a:ext>
            </a:extLst>
          </p:cNvPr>
          <p:cNvSpPr txBox="1"/>
          <p:nvPr/>
        </p:nvSpPr>
        <p:spPr>
          <a:xfrm>
            <a:off x="6991100" y="5128846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C 600</a:t>
            </a:r>
            <a:endParaRPr lang="en-CA" sz="900" b="1" dirty="0">
              <a:solidFill>
                <a:prstClr val="white"/>
              </a:solidFill>
            </a:endParaRPr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D0F9202D-14C3-46E9-A5B6-CE325DC936FE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88000"/>
          </a:blip>
          <a:stretch>
            <a:fillRect/>
          </a:stretch>
        </p:blipFill>
        <p:spPr>
          <a:xfrm>
            <a:off x="8430057" y="2263390"/>
            <a:ext cx="1114876" cy="167391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1" name="Rectangle 90">
            <a:extLst>
              <a:ext uri="{FF2B5EF4-FFF2-40B4-BE49-F238E27FC236}">
                <a16:creationId xmlns:a16="http://schemas.microsoft.com/office/drawing/2014/main" id="{533166DF-BDF8-4B96-A4E3-1FDD5D5937FA}"/>
              </a:ext>
            </a:extLst>
          </p:cNvPr>
          <p:cNvSpPr/>
          <p:nvPr/>
        </p:nvSpPr>
        <p:spPr>
          <a:xfrm>
            <a:off x="6681696" y="2158274"/>
            <a:ext cx="2170147" cy="181588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</a:rPr>
              <a:t>Early Bird Special!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Save 15% if you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take Advantage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of our Early Bird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Promotion for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your 2020 Calendars </a:t>
            </a:r>
          </a:p>
          <a:p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Call your Advantage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BDM today!</a:t>
            </a:r>
            <a:endParaRPr lang="en-CA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0EC8A76-6B19-4E76-BDE6-1573DA0411A5}"/>
              </a:ext>
            </a:extLst>
          </p:cNvPr>
          <p:cNvSpPr/>
          <p:nvPr/>
        </p:nvSpPr>
        <p:spPr>
          <a:xfrm>
            <a:off x="5017664" y="2088031"/>
            <a:ext cx="1478434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Agreements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DB87829-7E00-4232-BDF8-30ABD7F74AF1}"/>
              </a:ext>
            </a:extLst>
          </p:cNvPr>
          <p:cNvSpPr txBox="1"/>
          <p:nvPr/>
        </p:nvSpPr>
        <p:spPr>
          <a:xfrm>
            <a:off x="5098999" y="3433802"/>
            <a:ext cx="1303178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 Agreement Status 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2BA3BB7-C615-4EF8-9CC8-76AA4A252E7A}"/>
              </a:ext>
            </a:extLst>
          </p:cNvPr>
          <p:cNvSpPr/>
          <p:nvPr/>
        </p:nvSpPr>
        <p:spPr>
          <a:xfrm>
            <a:off x="3405126" y="2089010"/>
            <a:ext cx="1494532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Account Status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ABFD060-2C0E-478F-B2AA-FF04AF5FCD17}"/>
              </a:ext>
            </a:extLst>
          </p:cNvPr>
          <p:cNvSpPr txBox="1"/>
          <p:nvPr/>
        </p:nvSpPr>
        <p:spPr>
          <a:xfrm>
            <a:off x="3532718" y="3279182"/>
            <a:ext cx="1268034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$0</a:t>
            </a:r>
          </a:p>
          <a:p>
            <a:pPr algn="ctr"/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Due</a:t>
            </a:r>
            <a:endParaRPr lang="en-CA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82F9CBC-CEB2-49DE-AA6D-0D8AE5036BD1}"/>
              </a:ext>
            </a:extLst>
          </p:cNvPr>
          <p:cNvSpPr/>
          <p:nvPr/>
        </p:nvSpPr>
        <p:spPr>
          <a:xfrm>
            <a:off x="3420171" y="4220143"/>
            <a:ext cx="1494532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Advantage Rewards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1840C5A-7E04-48C1-B1B8-E996CE9A4D84}"/>
              </a:ext>
            </a:extLst>
          </p:cNvPr>
          <p:cNvSpPr txBox="1"/>
          <p:nvPr/>
        </p:nvSpPr>
        <p:spPr>
          <a:xfrm>
            <a:off x="3509475" y="4597724"/>
            <a:ext cx="1303178" cy="147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Balance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350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Assigned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400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Purchased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500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8C247F9-3D4D-4B79-8F0C-561C91F4A4AD}"/>
              </a:ext>
            </a:extLst>
          </p:cNvPr>
          <p:cNvSpPr/>
          <p:nvPr/>
        </p:nvSpPr>
        <p:spPr>
          <a:xfrm>
            <a:off x="6621003" y="4218720"/>
            <a:ext cx="1494532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Repairer Database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0AB11EB-ED7F-4EBD-AD91-714030C0F422}"/>
              </a:ext>
            </a:extLst>
          </p:cNvPr>
          <p:cNvSpPr txBox="1"/>
          <p:nvPr/>
        </p:nvSpPr>
        <p:spPr>
          <a:xfrm>
            <a:off x="6917388" y="5819188"/>
            <a:ext cx="933268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Total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737F28C-9EAE-48E5-8778-3DD727FE3D61}"/>
              </a:ext>
            </a:extLst>
          </p:cNvPr>
          <p:cNvSpPr txBox="1"/>
          <p:nvPr/>
        </p:nvSpPr>
        <p:spPr>
          <a:xfrm>
            <a:off x="6992034" y="5671782"/>
            <a:ext cx="78291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</a:rPr>
              <a:t>1,000</a:t>
            </a:r>
            <a:endParaRPr lang="en-CA" sz="1600" b="1" dirty="0">
              <a:solidFill>
                <a:srgbClr val="C00000"/>
              </a:solidFill>
            </a:endParaRPr>
          </a:p>
        </p:txBody>
      </p:sp>
      <p:graphicFrame>
        <p:nvGraphicFramePr>
          <p:cNvPr id="70" name="Chart 69">
            <a:extLst>
              <a:ext uri="{FF2B5EF4-FFF2-40B4-BE49-F238E27FC236}">
                <a16:creationId xmlns:a16="http://schemas.microsoft.com/office/drawing/2014/main" id="{30EB065F-FDD3-4081-B518-A5C098741C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1419433"/>
              </p:ext>
            </p:extLst>
          </p:nvPr>
        </p:nvGraphicFramePr>
        <p:xfrm>
          <a:off x="6736172" y="4579415"/>
          <a:ext cx="1210802" cy="1099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2" name="TextBox 71">
            <a:extLst>
              <a:ext uri="{FF2B5EF4-FFF2-40B4-BE49-F238E27FC236}">
                <a16:creationId xmlns:a16="http://schemas.microsoft.com/office/drawing/2014/main" id="{EAE99A9A-E054-46DD-A54D-A5A638E2BB90}"/>
              </a:ext>
            </a:extLst>
          </p:cNvPr>
          <p:cNvSpPr txBox="1"/>
          <p:nvPr/>
        </p:nvSpPr>
        <p:spPr>
          <a:xfrm>
            <a:off x="7436374" y="4512497"/>
            <a:ext cx="633307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50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A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A6DB931-FCAC-4120-8412-AA67849EA821}"/>
              </a:ext>
            </a:extLst>
          </p:cNvPr>
          <p:cNvSpPr txBox="1"/>
          <p:nvPr/>
        </p:nvSpPr>
        <p:spPr>
          <a:xfrm>
            <a:off x="7674956" y="5323287"/>
            <a:ext cx="441809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250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B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2147994-B418-480A-B5F1-E2134893037C}"/>
              </a:ext>
            </a:extLst>
          </p:cNvPr>
          <p:cNvSpPr txBox="1"/>
          <p:nvPr/>
        </p:nvSpPr>
        <p:spPr>
          <a:xfrm>
            <a:off x="6679427" y="5408178"/>
            <a:ext cx="348164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600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C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EBC9A7-2601-4FAD-93D1-65FD0534D14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501" y="2613259"/>
            <a:ext cx="508468" cy="508468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64B3EE90-0E05-43FD-9769-8104DABC05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4602" y="2634255"/>
            <a:ext cx="520117" cy="520117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8B5D5E9C-E272-4931-B0EA-6F3D72063A42}"/>
              </a:ext>
            </a:extLst>
          </p:cNvPr>
          <p:cNvSpPr/>
          <p:nvPr/>
        </p:nvSpPr>
        <p:spPr>
          <a:xfrm>
            <a:off x="5027396" y="4230719"/>
            <a:ext cx="1494532" cy="2012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</a:t>
            </a:r>
          </a:p>
        </p:txBody>
      </p:sp>
      <p:pic>
        <p:nvPicPr>
          <p:cNvPr id="82" name="Graphic 81">
            <a:extLst>
              <a:ext uri="{FF2B5EF4-FFF2-40B4-BE49-F238E27FC236}">
                <a16:creationId xmlns:a16="http://schemas.microsoft.com/office/drawing/2014/main" id="{26B145FD-5632-4C0D-A626-FB0D07035F4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flipH="1">
            <a:off x="5432494" y="4789579"/>
            <a:ext cx="718924" cy="416976"/>
          </a:xfrm>
          <a:prstGeom prst="rect">
            <a:avLst/>
          </a:prstGeom>
        </p:spPr>
      </p:pic>
      <p:sp>
        <p:nvSpPr>
          <p:cNvPr id="90" name="Rectangle 89">
            <a:extLst>
              <a:ext uri="{FF2B5EF4-FFF2-40B4-BE49-F238E27FC236}">
                <a16:creationId xmlns:a16="http://schemas.microsoft.com/office/drawing/2014/main" id="{A57754EF-C343-443C-9A5F-AA952A69E67A}"/>
              </a:ext>
            </a:extLst>
          </p:cNvPr>
          <p:cNvSpPr/>
          <p:nvPr/>
        </p:nvSpPr>
        <p:spPr>
          <a:xfrm>
            <a:off x="5179217" y="5377589"/>
            <a:ext cx="1225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 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Touches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DAE65645-2CFE-4AC4-8277-45A7AE14261C}"/>
              </a:ext>
            </a:extLst>
          </p:cNvPr>
          <p:cNvSpPr/>
          <p:nvPr/>
        </p:nvSpPr>
        <p:spPr>
          <a:xfrm>
            <a:off x="5161923" y="5760986"/>
            <a:ext cx="12254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750</a:t>
            </a:r>
          </a:p>
        </p:txBody>
      </p:sp>
    </p:spTree>
    <p:extLst>
      <p:ext uri="{BB962C8B-B14F-4D97-AF65-F5344CB8AC3E}">
        <p14:creationId xmlns:p14="http://schemas.microsoft.com/office/powerpoint/2010/main" val="1545460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6B2B9C2-1404-4C41-BD1C-084B64B33DD7}"/>
              </a:ext>
            </a:extLst>
          </p:cNvPr>
          <p:cNvSpPr/>
          <p:nvPr/>
        </p:nvSpPr>
        <p:spPr>
          <a:xfrm>
            <a:off x="1772602" y="441064"/>
            <a:ext cx="8077201" cy="622156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3C262F-40B6-4D42-B3B5-D59B10361F3B}"/>
              </a:ext>
            </a:extLst>
          </p:cNvPr>
          <p:cNvSpPr/>
          <p:nvPr/>
        </p:nvSpPr>
        <p:spPr>
          <a:xfrm>
            <a:off x="5029922" y="1429692"/>
            <a:ext cx="1494532" cy="5355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Shop Visits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136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F1C00F-164C-4903-A41F-CBD5EF35CAF2}"/>
              </a:ext>
            </a:extLst>
          </p:cNvPr>
          <p:cNvSpPr/>
          <p:nvPr/>
        </p:nvSpPr>
        <p:spPr>
          <a:xfrm>
            <a:off x="6637286" y="1425480"/>
            <a:ext cx="1494532" cy="5355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Marketing Touches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323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90AAF0-5833-450F-9163-C14E9CB23D7B}"/>
              </a:ext>
            </a:extLst>
          </p:cNvPr>
          <p:cNvSpPr/>
          <p:nvPr/>
        </p:nvSpPr>
        <p:spPr>
          <a:xfrm>
            <a:off x="8231274" y="1427932"/>
            <a:ext cx="1494532" cy="53551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NPS Score</a:t>
            </a:r>
          </a:p>
          <a:p>
            <a:pPr algn="ctr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81</a:t>
            </a:r>
            <a:endParaRPr lang="en-C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54846-B0A1-4AF9-8940-18479F712502}"/>
              </a:ext>
            </a:extLst>
          </p:cNvPr>
          <p:cNvSpPr/>
          <p:nvPr/>
        </p:nvSpPr>
        <p:spPr>
          <a:xfrm>
            <a:off x="1783766" y="2081383"/>
            <a:ext cx="1494532" cy="25519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Advantage Representative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b="1" dirty="0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Corrina Smith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BDM Vancouver/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N. Shore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p. 604.555.1212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csmith@adps.com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8529A4-2EC4-4C60-AAD7-69BB64AA4851}"/>
              </a:ext>
            </a:extLst>
          </p:cNvPr>
          <p:cNvSpPr/>
          <p:nvPr/>
        </p:nvSpPr>
        <p:spPr>
          <a:xfrm>
            <a:off x="6621701" y="2081383"/>
            <a:ext cx="3088296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92E48B-D2B3-45DE-9B3C-A1F358767404}"/>
              </a:ext>
            </a:extLst>
          </p:cNvPr>
          <p:cNvSpPr/>
          <p:nvPr/>
        </p:nvSpPr>
        <p:spPr>
          <a:xfrm>
            <a:off x="3415126" y="1435584"/>
            <a:ext cx="1494532" cy="5355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For the month of </a:t>
            </a:r>
            <a:r>
              <a:rPr lang="en-US" sz="1600" b="1" dirty="0">
                <a:solidFill>
                  <a:schemeClr val="tx1"/>
                </a:solidFill>
              </a:rPr>
              <a:t>JANUARY 2020</a:t>
            </a:r>
            <a:endParaRPr lang="en-CA" sz="1600" b="1" dirty="0">
              <a:solidFill>
                <a:schemeClr val="tx1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F0A4A16-B6BA-4A6D-9CF7-9EE503F0E863}"/>
              </a:ext>
            </a:extLst>
          </p:cNvPr>
          <p:cNvGrpSpPr/>
          <p:nvPr/>
        </p:nvGrpSpPr>
        <p:grpSpPr>
          <a:xfrm>
            <a:off x="1902837" y="1075197"/>
            <a:ext cx="206951" cy="226396"/>
            <a:chOff x="1950954" y="789748"/>
            <a:chExt cx="260442" cy="256924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A546DB5-458A-47B5-8B84-2E51562F8198}"/>
                </a:ext>
              </a:extLst>
            </p:cNvPr>
            <p:cNvCxnSpPr>
              <a:cxnSpLocks/>
            </p:cNvCxnSpPr>
            <p:nvPr/>
          </p:nvCxnSpPr>
          <p:spPr>
            <a:xfrm>
              <a:off x="2034150" y="789748"/>
              <a:ext cx="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F9790F9-4779-45F0-9F7D-3893C3E00B23}"/>
                </a:ext>
              </a:extLst>
            </p:cNvPr>
            <p:cNvCxnSpPr>
              <a:cxnSpLocks/>
            </p:cNvCxnSpPr>
            <p:nvPr/>
          </p:nvCxnSpPr>
          <p:spPr>
            <a:xfrm>
              <a:off x="1952160" y="874588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A8922C3-2C49-499C-8AD7-641250FAABE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929282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4B432B2-21DF-4FB9-BEAE-C9F2FAF6265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988778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BD8FD96-0702-4D67-957D-8C0DDB1F0722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1046672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89F1A7EB-9CB0-404E-86C3-6C6E069E16F5}"/>
              </a:ext>
            </a:extLst>
          </p:cNvPr>
          <p:cNvSpPr/>
          <p:nvPr/>
        </p:nvSpPr>
        <p:spPr>
          <a:xfrm>
            <a:off x="1772602" y="4679276"/>
            <a:ext cx="1505696" cy="19833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Contact Us</a:t>
            </a: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877.555.1212</a:t>
            </a:r>
          </a:p>
          <a:p>
            <a:pPr algn="ctr">
              <a:lnSpc>
                <a:spcPts val="9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en-US" sz="1200" dirty="0">
                <a:solidFill>
                  <a:srgbClr val="0070C0"/>
                </a:solidFill>
              </a:rPr>
              <a:t>info@adps.com</a:t>
            </a:r>
            <a:endParaRPr lang="en-CA" sz="1200" dirty="0">
              <a:solidFill>
                <a:srgbClr val="0070C0"/>
              </a:solidFill>
            </a:endParaRPr>
          </a:p>
        </p:txBody>
      </p:sp>
      <p:sp>
        <p:nvSpPr>
          <p:cNvPr id="1030" name="TextBox 1029">
            <a:extLst>
              <a:ext uri="{FF2B5EF4-FFF2-40B4-BE49-F238E27FC236}">
                <a16:creationId xmlns:a16="http://schemas.microsoft.com/office/drawing/2014/main" id="{93A120D5-EC7A-464C-9244-6C4B3FA60E71}"/>
              </a:ext>
            </a:extLst>
          </p:cNvPr>
          <p:cNvSpPr txBox="1"/>
          <p:nvPr/>
        </p:nvSpPr>
        <p:spPr>
          <a:xfrm>
            <a:off x="3420159" y="6325496"/>
            <a:ext cx="626172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Advantage Parts Solutions Ltd. Copyright 2020</a:t>
            </a:r>
            <a:endParaRPr lang="en-CA" sz="11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F9ED3D-66BE-4B8F-A5CD-84DC3CAC0550}"/>
              </a:ext>
            </a:extLst>
          </p:cNvPr>
          <p:cNvSpPr txBox="1"/>
          <p:nvPr/>
        </p:nvSpPr>
        <p:spPr>
          <a:xfrm>
            <a:off x="2229907" y="1083376"/>
            <a:ext cx="17696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Supplier Hub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A102CD6-6148-4174-868F-DD5AC8C928A0}"/>
              </a:ext>
            </a:extLst>
          </p:cNvPr>
          <p:cNvSpPr/>
          <p:nvPr/>
        </p:nvSpPr>
        <p:spPr>
          <a:xfrm>
            <a:off x="1775518" y="1431998"/>
            <a:ext cx="1494532" cy="5355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Hi Paul Parts!</a:t>
            </a:r>
          </a:p>
        </p:txBody>
      </p:sp>
      <p:pic>
        <p:nvPicPr>
          <p:cNvPr id="26" name="Picture 25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6C6A59B1-A44B-41BF-869D-1C29D9D4E4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311" y="603825"/>
            <a:ext cx="1773006" cy="321054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86836955-9AA8-4E8E-BA8B-C3130F254E5C}"/>
              </a:ext>
            </a:extLst>
          </p:cNvPr>
          <p:cNvSpPr/>
          <p:nvPr/>
        </p:nvSpPr>
        <p:spPr>
          <a:xfrm>
            <a:off x="8702251" y="1141268"/>
            <a:ext cx="10983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1, 2020</a:t>
            </a:r>
            <a:endParaRPr lang="en-CA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FF89AB3-4F67-4076-9F4A-B76F14F08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938" y="2709332"/>
            <a:ext cx="574289" cy="710142"/>
          </a:xfrm>
          <a:prstGeom prst="rect">
            <a:avLst/>
          </a:prstGeom>
        </p:spPr>
      </p:pic>
      <p:pic>
        <p:nvPicPr>
          <p:cNvPr id="45" name="Picture 4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B252EC9D-3781-4EC3-AB4F-FD8F960D57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369" y="5850957"/>
            <a:ext cx="1191846" cy="66603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9E743E9-AF0C-491B-85B3-B13637FFE90A}"/>
              </a:ext>
            </a:extLst>
          </p:cNvPr>
          <p:cNvSpPr/>
          <p:nvPr/>
        </p:nvSpPr>
        <p:spPr>
          <a:xfrm>
            <a:off x="8225799" y="4206427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Action Alerts</a:t>
            </a:r>
            <a:endParaRPr lang="en-CA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88A1FDD-A5C5-4011-A443-CC47C2309A68}"/>
              </a:ext>
            </a:extLst>
          </p:cNvPr>
          <p:cNvSpPr txBox="1"/>
          <p:nvPr/>
        </p:nvSpPr>
        <p:spPr>
          <a:xfrm>
            <a:off x="8665998" y="5662965"/>
            <a:ext cx="790511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MTH    36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B80D475-0244-4087-B511-CA5FA516CE1C}"/>
              </a:ext>
            </a:extLst>
          </p:cNvPr>
          <p:cNvSpPr txBox="1"/>
          <p:nvPr/>
        </p:nvSpPr>
        <p:spPr>
          <a:xfrm>
            <a:off x="8669110" y="5866635"/>
            <a:ext cx="832026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YTD    267</a:t>
            </a:r>
            <a:endParaRPr lang="en-CA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DD145AC-D315-4CD6-BC55-893A2D01AEEF}"/>
              </a:ext>
            </a:extLst>
          </p:cNvPr>
          <p:cNvSpPr/>
          <p:nvPr/>
        </p:nvSpPr>
        <p:spPr>
          <a:xfrm>
            <a:off x="8583311" y="5760624"/>
            <a:ext cx="110004" cy="8168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CFCFBA2-9DDC-485C-933A-259162110F29}"/>
              </a:ext>
            </a:extLst>
          </p:cNvPr>
          <p:cNvSpPr/>
          <p:nvPr/>
        </p:nvSpPr>
        <p:spPr>
          <a:xfrm>
            <a:off x="8573207" y="5963975"/>
            <a:ext cx="110004" cy="816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5" name="Chart 64">
            <a:extLst>
              <a:ext uri="{FF2B5EF4-FFF2-40B4-BE49-F238E27FC236}">
                <a16:creationId xmlns:a16="http://schemas.microsoft.com/office/drawing/2014/main" id="{424AF9F5-3BB5-4D37-855C-DC7B2737163D}"/>
              </a:ext>
            </a:extLst>
          </p:cNvPr>
          <p:cNvGraphicFramePr/>
          <p:nvPr/>
        </p:nvGraphicFramePr>
        <p:xfrm>
          <a:off x="8432280" y="4548909"/>
          <a:ext cx="1131975" cy="1149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4" name="TextBox 73">
            <a:extLst>
              <a:ext uri="{FF2B5EF4-FFF2-40B4-BE49-F238E27FC236}">
                <a16:creationId xmlns:a16="http://schemas.microsoft.com/office/drawing/2014/main" id="{7BE2A01B-86E6-476F-9278-0C9991E737D7}"/>
              </a:ext>
            </a:extLst>
          </p:cNvPr>
          <p:cNvSpPr txBox="1"/>
          <p:nvPr/>
        </p:nvSpPr>
        <p:spPr>
          <a:xfrm>
            <a:off x="7337649" y="4760840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 50</a:t>
            </a:r>
            <a:endParaRPr lang="en-CA" sz="900" b="1" dirty="0">
              <a:solidFill>
                <a:prstClr val="white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0394269-3CD5-4A91-BED6-0AF82EA61AB8}"/>
              </a:ext>
            </a:extLst>
          </p:cNvPr>
          <p:cNvSpPr txBox="1"/>
          <p:nvPr/>
        </p:nvSpPr>
        <p:spPr>
          <a:xfrm>
            <a:off x="7533079" y="5095639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B 250</a:t>
            </a:r>
            <a:endParaRPr lang="en-CA" sz="900" b="1" dirty="0">
              <a:solidFill>
                <a:prstClr val="white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391ADF7-913E-4E7F-85E6-65B6A0B2B8BE}"/>
              </a:ext>
            </a:extLst>
          </p:cNvPr>
          <p:cNvSpPr txBox="1"/>
          <p:nvPr/>
        </p:nvSpPr>
        <p:spPr>
          <a:xfrm>
            <a:off x="6991100" y="5128846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C 600</a:t>
            </a:r>
            <a:endParaRPr lang="en-CA" sz="900" b="1" dirty="0">
              <a:solidFill>
                <a:prstClr val="white"/>
              </a:solidFill>
            </a:endParaRPr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D0F9202D-14C3-46E9-A5B6-CE325DC936FE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88000"/>
          </a:blip>
          <a:stretch>
            <a:fillRect/>
          </a:stretch>
        </p:blipFill>
        <p:spPr>
          <a:xfrm>
            <a:off x="8430057" y="2263390"/>
            <a:ext cx="1114876" cy="167391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1" name="Rectangle 90">
            <a:extLst>
              <a:ext uri="{FF2B5EF4-FFF2-40B4-BE49-F238E27FC236}">
                <a16:creationId xmlns:a16="http://schemas.microsoft.com/office/drawing/2014/main" id="{533166DF-BDF8-4B96-A4E3-1FDD5D5937FA}"/>
              </a:ext>
            </a:extLst>
          </p:cNvPr>
          <p:cNvSpPr/>
          <p:nvPr/>
        </p:nvSpPr>
        <p:spPr>
          <a:xfrm>
            <a:off x="6681696" y="2158274"/>
            <a:ext cx="21701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</a:rPr>
              <a:t>Early Bird Special!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Save 15% if you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take Advantage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of our Early Bird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Promotion for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your 2020 Calendars </a:t>
            </a:r>
          </a:p>
          <a:p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Call your Advantage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BDM today!</a:t>
            </a:r>
            <a:endParaRPr lang="en-CA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2BA3BB7-C615-4EF8-9CC8-76AA4A252E7A}"/>
              </a:ext>
            </a:extLst>
          </p:cNvPr>
          <p:cNvSpPr/>
          <p:nvPr/>
        </p:nvSpPr>
        <p:spPr>
          <a:xfrm>
            <a:off x="3405126" y="2089010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Account Status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ABFD060-2C0E-478F-B2AA-FF04AF5FCD17}"/>
              </a:ext>
            </a:extLst>
          </p:cNvPr>
          <p:cNvSpPr txBox="1"/>
          <p:nvPr/>
        </p:nvSpPr>
        <p:spPr>
          <a:xfrm>
            <a:off x="3532718" y="3279182"/>
            <a:ext cx="1268034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$0</a:t>
            </a:r>
          </a:p>
          <a:p>
            <a:pPr algn="ctr"/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Due</a:t>
            </a:r>
            <a:endParaRPr lang="en-CA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82F9CBC-CEB2-49DE-AA6D-0D8AE5036BD1}"/>
              </a:ext>
            </a:extLst>
          </p:cNvPr>
          <p:cNvSpPr/>
          <p:nvPr/>
        </p:nvSpPr>
        <p:spPr>
          <a:xfrm>
            <a:off x="3420171" y="4220143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Advantage Rewards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1840C5A-7E04-48C1-B1B8-E996CE9A4D84}"/>
              </a:ext>
            </a:extLst>
          </p:cNvPr>
          <p:cNvSpPr txBox="1"/>
          <p:nvPr/>
        </p:nvSpPr>
        <p:spPr>
          <a:xfrm>
            <a:off x="3509475" y="4597724"/>
            <a:ext cx="1303178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Balance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350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Assigned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400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Purchased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500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8C247F9-3D4D-4B79-8F0C-561C91F4A4AD}"/>
              </a:ext>
            </a:extLst>
          </p:cNvPr>
          <p:cNvSpPr/>
          <p:nvPr/>
        </p:nvSpPr>
        <p:spPr>
          <a:xfrm>
            <a:off x="6621003" y="4218720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Repairer Database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0AB11EB-ED7F-4EBD-AD91-714030C0F422}"/>
              </a:ext>
            </a:extLst>
          </p:cNvPr>
          <p:cNvSpPr txBox="1"/>
          <p:nvPr/>
        </p:nvSpPr>
        <p:spPr>
          <a:xfrm>
            <a:off x="6917388" y="5819188"/>
            <a:ext cx="933268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Total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737F28C-9EAE-48E5-8778-3DD727FE3D61}"/>
              </a:ext>
            </a:extLst>
          </p:cNvPr>
          <p:cNvSpPr txBox="1"/>
          <p:nvPr/>
        </p:nvSpPr>
        <p:spPr>
          <a:xfrm>
            <a:off x="6992034" y="5671782"/>
            <a:ext cx="78291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</a:rPr>
              <a:t>1,000</a:t>
            </a:r>
            <a:endParaRPr lang="en-CA" sz="1600" b="1" dirty="0">
              <a:solidFill>
                <a:srgbClr val="C00000"/>
              </a:solidFill>
            </a:endParaRPr>
          </a:p>
        </p:txBody>
      </p:sp>
      <p:graphicFrame>
        <p:nvGraphicFramePr>
          <p:cNvPr id="70" name="Chart 69">
            <a:extLst>
              <a:ext uri="{FF2B5EF4-FFF2-40B4-BE49-F238E27FC236}">
                <a16:creationId xmlns:a16="http://schemas.microsoft.com/office/drawing/2014/main" id="{30EB065F-FDD3-4081-B518-A5C098741CF1}"/>
              </a:ext>
            </a:extLst>
          </p:cNvPr>
          <p:cNvGraphicFramePr/>
          <p:nvPr/>
        </p:nvGraphicFramePr>
        <p:xfrm>
          <a:off x="6736172" y="4579415"/>
          <a:ext cx="1210802" cy="1099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2" name="TextBox 71">
            <a:extLst>
              <a:ext uri="{FF2B5EF4-FFF2-40B4-BE49-F238E27FC236}">
                <a16:creationId xmlns:a16="http://schemas.microsoft.com/office/drawing/2014/main" id="{EAE99A9A-E054-46DD-A54D-A5A638E2BB90}"/>
              </a:ext>
            </a:extLst>
          </p:cNvPr>
          <p:cNvSpPr txBox="1"/>
          <p:nvPr/>
        </p:nvSpPr>
        <p:spPr>
          <a:xfrm>
            <a:off x="7436374" y="4512497"/>
            <a:ext cx="633307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50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A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A6DB931-FCAC-4120-8412-AA67849EA821}"/>
              </a:ext>
            </a:extLst>
          </p:cNvPr>
          <p:cNvSpPr txBox="1"/>
          <p:nvPr/>
        </p:nvSpPr>
        <p:spPr>
          <a:xfrm>
            <a:off x="7674956" y="5323287"/>
            <a:ext cx="441809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250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B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2147994-B418-480A-B5F1-E2134893037C}"/>
              </a:ext>
            </a:extLst>
          </p:cNvPr>
          <p:cNvSpPr txBox="1"/>
          <p:nvPr/>
        </p:nvSpPr>
        <p:spPr>
          <a:xfrm>
            <a:off x="6679427" y="5408178"/>
            <a:ext cx="348164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600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C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EBC9A7-2601-4FAD-93D1-65FD0534D14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501" y="2645585"/>
            <a:ext cx="508468" cy="508468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8B5D5E9C-E272-4931-B0EA-6F3D72063A42}"/>
              </a:ext>
            </a:extLst>
          </p:cNvPr>
          <p:cNvSpPr/>
          <p:nvPr/>
        </p:nvSpPr>
        <p:spPr>
          <a:xfrm>
            <a:off x="5027396" y="4230719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</a:t>
            </a:r>
          </a:p>
        </p:txBody>
      </p:sp>
      <p:pic>
        <p:nvPicPr>
          <p:cNvPr id="82" name="Graphic 81">
            <a:extLst>
              <a:ext uri="{FF2B5EF4-FFF2-40B4-BE49-F238E27FC236}">
                <a16:creationId xmlns:a16="http://schemas.microsoft.com/office/drawing/2014/main" id="{26B145FD-5632-4C0D-A626-FB0D07035F4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flipH="1">
            <a:off x="5432494" y="4789579"/>
            <a:ext cx="718924" cy="416976"/>
          </a:xfrm>
          <a:prstGeom prst="rect">
            <a:avLst/>
          </a:prstGeom>
        </p:spPr>
      </p:pic>
      <p:sp>
        <p:nvSpPr>
          <p:cNvPr id="90" name="Rectangle 89">
            <a:extLst>
              <a:ext uri="{FF2B5EF4-FFF2-40B4-BE49-F238E27FC236}">
                <a16:creationId xmlns:a16="http://schemas.microsoft.com/office/drawing/2014/main" id="{A57754EF-C343-443C-9A5F-AA952A69E67A}"/>
              </a:ext>
            </a:extLst>
          </p:cNvPr>
          <p:cNvSpPr/>
          <p:nvPr/>
        </p:nvSpPr>
        <p:spPr>
          <a:xfrm>
            <a:off x="5179217" y="5377589"/>
            <a:ext cx="1225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 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Touches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DAE65645-2CFE-4AC4-8277-45A7AE14261C}"/>
              </a:ext>
            </a:extLst>
          </p:cNvPr>
          <p:cNvSpPr/>
          <p:nvPr/>
        </p:nvSpPr>
        <p:spPr>
          <a:xfrm>
            <a:off x="5161923" y="5760986"/>
            <a:ext cx="12254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750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25D705B-584D-43A1-973D-DDD9620750C1}"/>
              </a:ext>
            </a:extLst>
          </p:cNvPr>
          <p:cNvSpPr/>
          <p:nvPr/>
        </p:nvSpPr>
        <p:spPr>
          <a:xfrm>
            <a:off x="5026059" y="2085263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Agreements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91E0270-AF12-4D1E-847B-CDB12217DAEA}"/>
              </a:ext>
            </a:extLst>
          </p:cNvPr>
          <p:cNvSpPr txBox="1"/>
          <p:nvPr/>
        </p:nvSpPr>
        <p:spPr>
          <a:xfrm>
            <a:off x="5121736" y="3431035"/>
            <a:ext cx="130317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 Agreement Status </a:t>
            </a:r>
            <a:endParaRPr lang="en-CA" b="1" dirty="0">
              <a:solidFill>
                <a:srgbClr val="C00000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C4DDE8D6-F604-4FF4-B7E7-69F028C3D98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613" y="2709884"/>
            <a:ext cx="507623" cy="444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376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6B2B9C2-1404-4C41-BD1C-084B64B33DD7}"/>
              </a:ext>
            </a:extLst>
          </p:cNvPr>
          <p:cNvSpPr/>
          <p:nvPr/>
        </p:nvSpPr>
        <p:spPr>
          <a:xfrm>
            <a:off x="1772602" y="441064"/>
            <a:ext cx="8077201" cy="622156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3C262F-40B6-4D42-B3B5-D59B10361F3B}"/>
              </a:ext>
            </a:extLst>
          </p:cNvPr>
          <p:cNvSpPr/>
          <p:nvPr/>
        </p:nvSpPr>
        <p:spPr>
          <a:xfrm>
            <a:off x="5029922" y="1429692"/>
            <a:ext cx="1494532" cy="5355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Shop Visits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136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F1C00F-164C-4903-A41F-CBD5EF35CAF2}"/>
              </a:ext>
            </a:extLst>
          </p:cNvPr>
          <p:cNvSpPr/>
          <p:nvPr/>
        </p:nvSpPr>
        <p:spPr>
          <a:xfrm>
            <a:off x="6637286" y="1425480"/>
            <a:ext cx="1494532" cy="5355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Marketing Touches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323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90AAF0-5833-450F-9163-C14E9CB23D7B}"/>
              </a:ext>
            </a:extLst>
          </p:cNvPr>
          <p:cNvSpPr/>
          <p:nvPr/>
        </p:nvSpPr>
        <p:spPr>
          <a:xfrm>
            <a:off x="8231274" y="1427932"/>
            <a:ext cx="1494532" cy="53551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NPS Score</a:t>
            </a:r>
          </a:p>
          <a:p>
            <a:pPr algn="ctr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81</a:t>
            </a:r>
            <a:endParaRPr lang="en-C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54846-B0A1-4AF9-8940-18479F712502}"/>
              </a:ext>
            </a:extLst>
          </p:cNvPr>
          <p:cNvSpPr/>
          <p:nvPr/>
        </p:nvSpPr>
        <p:spPr>
          <a:xfrm>
            <a:off x="1783766" y="2081383"/>
            <a:ext cx="1494532" cy="25519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Advantage Representative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b="1" dirty="0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Corrina Smith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BDM Vancouver/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N. Shore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p. 604.555.1212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csmith@adps.com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8529A4-2EC4-4C60-AAD7-69BB64AA4851}"/>
              </a:ext>
            </a:extLst>
          </p:cNvPr>
          <p:cNvSpPr/>
          <p:nvPr/>
        </p:nvSpPr>
        <p:spPr>
          <a:xfrm>
            <a:off x="6621701" y="2081383"/>
            <a:ext cx="3088296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92E48B-D2B3-45DE-9B3C-A1F358767404}"/>
              </a:ext>
            </a:extLst>
          </p:cNvPr>
          <p:cNvSpPr/>
          <p:nvPr/>
        </p:nvSpPr>
        <p:spPr>
          <a:xfrm>
            <a:off x="3415126" y="1435584"/>
            <a:ext cx="1494532" cy="5355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For the month of </a:t>
            </a:r>
            <a:r>
              <a:rPr lang="en-US" sz="1600" b="1" dirty="0">
                <a:solidFill>
                  <a:schemeClr val="tx1"/>
                </a:solidFill>
              </a:rPr>
              <a:t>JANUARY 2020</a:t>
            </a:r>
            <a:endParaRPr lang="en-CA" sz="1600" b="1" dirty="0">
              <a:solidFill>
                <a:schemeClr val="tx1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F0A4A16-B6BA-4A6D-9CF7-9EE503F0E863}"/>
              </a:ext>
            </a:extLst>
          </p:cNvPr>
          <p:cNvGrpSpPr/>
          <p:nvPr/>
        </p:nvGrpSpPr>
        <p:grpSpPr>
          <a:xfrm>
            <a:off x="1902837" y="1075197"/>
            <a:ext cx="206951" cy="226396"/>
            <a:chOff x="1950954" y="789748"/>
            <a:chExt cx="260442" cy="256924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A546DB5-458A-47B5-8B84-2E51562F8198}"/>
                </a:ext>
              </a:extLst>
            </p:cNvPr>
            <p:cNvCxnSpPr>
              <a:cxnSpLocks/>
            </p:cNvCxnSpPr>
            <p:nvPr/>
          </p:nvCxnSpPr>
          <p:spPr>
            <a:xfrm>
              <a:off x="2034150" y="789748"/>
              <a:ext cx="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F9790F9-4779-45F0-9F7D-3893C3E00B23}"/>
                </a:ext>
              </a:extLst>
            </p:cNvPr>
            <p:cNvCxnSpPr>
              <a:cxnSpLocks/>
            </p:cNvCxnSpPr>
            <p:nvPr/>
          </p:nvCxnSpPr>
          <p:spPr>
            <a:xfrm>
              <a:off x="1952160" y="874588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A8922C3-2C49-499C-8AD7-641250FAABE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929282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4B432B2-21DF-4FB9-BEAE-C9F2FAF6265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988778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BD8FD96-0702-4D67-957D-8C0DDB1F0722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1046672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89F1A7EB-9CB0-404E-86C3-6C6E069E16F5}"/>
              </a:ext>
            </a:extLst>
          </p:cNvPr>
          <p:cNvSpPr/>
          <p:nvPr/>
        </p:nvSpPr>
        <p:spPr>
          <a:xfrm>
            <a:off x="1772602" y="4679276"/>
            <a:ext cx="1505696" cy="19833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Contact Us</a:t>
            </a: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877.555.1212</a:t>
            </a:r>
          </a:p>
          <a:p>
            <a:pPr algn="ctr">
              <a:lnSpc>
                <a:spcPts val="9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en-US" sz="1200" dirty="0">
                <a:solidFill>
                  <a:srgbClr val="0070C0"/>
                </a:solidFill>
              </a:rPr>
              <a:t>info@adps.com</a:t>
            </a:r>
            <a:endParaRPr lang="en-CA" sz="1200" dirty="0">
              <a:solidFill>
                <a:srgbClr val="0070C0"/>
              </a:solidFill>
            </a:endParaRPr>
          </a:p>
        </p:txBody>
      </p:sp>
      <p:sp>
        <p:nvSpPr>
          <p:cNvPr id="1030" name="TextBox 1029">
            <a:extLst>
              <a:ext uri="{FF2B5EF4-FFF2-40B4-BE49-F238E27FC236}">
                <a16:creationId xmlns:a16="http://schemas.microsoft.com/office/drawing/2014/main" id="{93A120D5-EC7A-464C-9244-6C4B3FA60E71}"/>
              </a:ext>
            </a:extLst>
          </p:cNvPr>
          <p:cNvSpPr txBox="1"/>
          <p:nvPr/>
        </p:nvSpPr>
        <p:spPr>
          <a:xfrm>
            <a:off x="3420159" y="6325496"/>
            <a:ext cx="626172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Advantage Parts Solutions Ltd. Copyright 2020</a:t>
            </a:r>
            <a:endParaRPr lang="en-CA" sz="11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F9ED3D-66BE-4B8F-A5CD-84DC3CAC0550}"/>
              </a:ext>
            </a:extLst>
          </p:cNvPr>
          <p:cNvSpPr txBox="1"/>
          <p:nvPr/>
        </p:nvSpPr>
        <p:spPr>
          <a:xfrm>
            <a:off x="2229907" y="1083376"/>
            <a:ext cx="17696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Supplier Hub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A102CD6-6148-4174-868F-DD5AC8C928A0}"/>
              </a:ext>
            </a:extLst>
          </p:cNvPr>
          <p:cNvSpPr/>
          <p:nvPr/>
        </p:nvSpPr>
        <p:spPr>
          <a:xfrm>
            <a:off x="1775518" y="1431998"/>
            <a:ext cx="1494532" cy="5355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Hi Paul Parts!</a:t>
            </a:r>
          </a:p>
        </p:txBody>
      </p:sp>
      <p:pic>
        <p:nvPicPr>
          <p:cNvPr id="26" name="Picture 25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6C6A59B1-A44B-41BF-869D-1C29D9D4E4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311" y="603825"/>
            <a:ext cx="1773006" cy="321054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86836955-9AA8-4E8E-BA8B-C3130F254E5C}"/>
              </a:ext>
            </a:extLst>
          </p:cNvPr>
          <p:cNvSpPr/>
          <p:nvPr/>
        </p:nvSpPr>
        <p:spPr>
          <a:xfrm>
            <a:off x="8702251" y="1141268"/>
            <a:ext cx="10983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1, 2020</a:t>
            </a:r>
            <a:endParaRPr lang="en-CA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FF89AB3-4F67-4076-9F4A-B76F14F08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938" y="2709332"/>
            <a:ext cx="574289" cy="710142"/>
          </a:xfrm>
          <a:prstGeom prst="rect">
            <a:avLst/>
          </a:prstGeom>
        </p:spPr>
      </p:pic>
      <p:pic>
        <p:nvPicPr>
          <p:cNvPr id="45" name="Picture 4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B252EC9D-3781-4EC3-AB4F-FD8F960D57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369" y="5850957"/>
            <a:ext cx="1191846" cy="66603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9E743E9-AF0C-491B-85B3-B13637FFE90A}"/>
              </a:ext>
            </a:extLst>
          </p:cNvPr>
          <p:cNvSpPr/>
          <p:nvPr/>
        </p:nvSpPr>
        <p:spPr>
          <a:xfrm>
            <a:off x="8225799" y="4206427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Action Alerts</a:t>
            </a:r>
            <a:endParaRPr lang="en-CA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88A1FDD-A5C5-4011-A443-CC47C2309A68}"/>
              </a:ext>
            </a:extLst>
          </p:cNvPr>
          <p:cNvSpPr txBox="1"/>
          <p:nvPr/>
        </p:nvSpPr>
        <p:spPr>
          <a:xfrm>
            <a:off x="8665998" y="5662965"/>
            <a:ext cx="790511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MTH    36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B80D475-0244-4087-B511-CA5FA516CE1C}"/>
              </a:ext>
            </a:extLst>
          </p:cNvPr>
          <p:cNvSpPr txBox="1"/>
          <p:nvPr/>
        </p:nvSpPr>
        <p:spPr>
          <a:xfrm>
            <a:off x="8669110" y="5866635"/>
            <a:ext cx="832026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YTD    267</a:t>
            </a:r>
            <a:endParaRPr lang="en-CA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DD145AC-D315-4CD6-BC55-893A2D01AEEF}"/>
              </a:ext>
            </a:extLst>
          </p:cNvPr>
          <p:cNvSpPr/>
          <p:nvPr/>
        </p:nvSpPr>
        <p:spPr>
          <a:xfrm>
            <a:off x="8583311" y="5760624"/>
            <a:ext cx="110004" cy="8168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CFCFBA2-9DDC-485C-933A-259162110F29}"/>
              </a:ext>
            </a:extLst>
          </p:cNvPr>
          <p:cNvSpPr/>
          <p:nvPr/>
        </p:nvSpPr>
        <p:spPr>
          <a:xfrm>
            <a:off x="8573207" y="5963975"/>
            <a:ext cx="110004" cy="816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5" name="Chart 64">
            <a:extLst>
              <a:ext uri="{FF2B5EF4-FFF2-40B4-BE49-F238E27FC236}">
                <a16:creationId xmlns:a16="http://schemas.microsoft.com/office/drawing/2014/main" id="{424AF9F5-3BB5-4D37-855C-DC7B2737163D}"/>
              </a:ext>
            </a:extLst>
          </p:cNvPr>
          <p:cNvGraphicFramePr/>
          <p:nvPr/>
        </p:nvGraphicFramePr>
        <p:xfrm>
          <a:off x="8432280" y="4548909"/>
          <a:ext cx="1131975" cy="1149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4" name="TextBox 73">
            <a:extLst>
              <a:ext uri="{FF2B5EF4-FFF2-40B4-BE49-F238E27FC236}">
                <a16:creationId xmlns:a16="http://schemas.microsoft.com/office/drawing/2014/main" id="{7BE2A01B-86E6-476F-9278-0C9991E737D7}"/>
              </a:ext>
            </a:extLst>
          </p:cNvPr>
          <p:cNvSpPr txBox="1"/>
          <p:nvPr/>
        </p:nvSpPr>
        <p:spPr>
          <a:xfrm>
            <a:off x="7337649" y="4760840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 50</a:t>
            </a:r>
            <a:endParaRPr lang="en-CA" sz="900" b="1" dirty="0">
              <a:solidFill>
                <a:prstClr val="white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0394269-3CD5-4A91-BED6-0AF82EA61AB8}"/>
              </a:ext>
            </a:extLst>
          </p:cNvPr>
          <p:cNvSpPr txBox="1"/>
          <p:nvPr/>
        </p:nvSpPr>
        <p:spPr>
          <a:xfrm>
            <a:off x="7533079" y="5095639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B 250</a:t>
            </a:r>
            <a:endParaRPr lang="en-CA" sz="900" b="1" dirty="0">
              <a:solidFill>
                <a:prstClr val="white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391ADF7-913E-4E7F-85E6-65B6A0B2B8BE}"/>
              </a:ext>
            </a:extLst>
          </p:cNvPr>
          <p:cNvSpPr txBox="1"/>
          <p:nvPr/>
        </p:nvSpPr>
        <p:spPr>
          <a:xfrm>
            <a:off x="6991100" y="5128846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C 600</a:t>
            </a:r>
            <a:endParaRPr lang="en-CA" sz="900" b="1" dirty="0">
              <a:solidFill>
                <a:prstClr val="white"/>
              </a:solidFill>
            </a:endParaRPr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D0F9202D-14C3-46E9-A5B6-CE325DC936FE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88000"/>
          </a:blip>
          <a:stretch>
            <a:fillRect/>
          </a:stretch>
        </p:blipFill>
        <p:spPr>
          <a:xfrm>
            <a:off x="8430057" y="2263390"/>
            <a:ext cx="1114876" cy="167391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1" name="Rectangle 90">
            <a:extLst>
              <a:ext uri="{FF2B5EF4-FFF2-40B4-BE49-F238E27FC236}">
                <a16:creationId xmlns:a16="http://schemas.microsoft.com/office/drawing/2014/main" id="{533166DF-BDF8-4B96-A4E3-1FDD5D5937FA}"/>
              </a:ext>
            </a:extLst>
          </p:cNvPr>
          <p:cNvSpPr/>
          <p:nvPr/>
        </p:nvSpPr>
        <p:spPr>
          <a:xfrm>
            <a:off x="6681696" y="2158274"/>
            <a:ext cx="21701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</a:rPr>
              <a:t>Early Bird Special!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Save 15% if you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take Advantage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of our Early Bird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Promotion for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your 2020 Calendars </a:t>
            </a:r>
          </a:p>
          <a:p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Call your Advantage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BDM today!</a:t>
            </a:r>
            <a:endParaRPr lang="en-CA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82F9CBC-CEB2-49DE-AA6D-0D8AE5036BD1}"/>
              </a:ext>
            </a:extLst>
          </p:cNvPr>
          <p:cNvSpPr/>
          <p:nvPr/>
        </p:nvSpPr>
        <p:spPr>
          <a:xfrm>
            <a:off x="3420171" y="4220143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Advantage Rewards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1840C5A-7E04-48C1-B1B8-E996CE9A4D84}"/>
              </a:ext>
            </a:extLst>
          </p:cNvPr>
          <p:cNvSpPr txBox="1"/>
          <p:nvPr/>
        </p:nvSpPr>
        <p:spPr>
          <a:xfrm>
            <a:off x="3509475" y="4597724"/>
            <a:ext cx="1303178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Balance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350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Assigned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400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Purchased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500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8C247F9-3D4D-4B79-8F0C-561C91F4A4AD}"/>
              </a:ext>
            </a:extLst>
          </p:cNvPr>
          <p:cNvSpPr/>
          <p:nvPr/>
        </p:nvSpPr>
        <p:spPr>
          <a:xfrm>
            <a:off x="6621003" y="4218720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Repairer Database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0AB11EB-ED7F-4EBD-AD91-714030C0F422}"/>
              </a:ext>
            </a:extLst>
          </p:cNvPr>
          <p:cNvSpPr txBox="1"/>
          <p:nvPr/>
        </p:nvSpPr>
        <p:spPr>
          <a:xfrm>
            <a:off x="6917388" y="5819188"/>
            <a:ext cx="933268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Total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737F28C-9EAE-48E5-8778-3DD727FE3D61}"/>
              </a:ext>
            </a:extLst>
          </p:cNvPr>
          <p:cNvSpPr txBox="1"/>
          <p:nvPr/>
        </p:nvSpPr>
        <p:spPr>
          <a:xfrm>
            <a:off x="6992034" y="5671782"/>
            <a:ext cx="78291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</a:rPr>
              <a:t>1,000</a:t>
            </a:r>
            <a:endParaRPr lang="en-CA" sz="1600" b="1" dirty="0">
              <a:solidFill>
                <a:srgbClr val="C00000"/>
              </a:solidFill>
            </a:endParaRPr>
          </a:p>
        </p:txBody>
      </p:sp>
      <p:graphicFrame>
        <p:nvGraphicFramePr>
          <p:cNvPr id="70" name="Chart 69">
            <a:extLst>
              <a:ext uri="{FF2B5EF4-FFF2-40B4-BE49-F238E27FC236}">
                <a16:creationId xmlns:a16="http://schemas.microsoft.com/office/drawing/2014/main" id="{30EB065F-FDD3-4081-B518-A5C098741CF1}"/>
              </a:ext>
            </a:extLst>
          </p:cNvPr>
          <p:cNvGraphicFramePr/>
          <p:nvPr/>
        </p:nvGraphicFramePr>
        <p:xfrm>
          <a:off x="6736172" y="4579415"/>
          <a:ext cx="1210802" cy="1099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2" name="TextBox 71">
            <a:extLst>
              <a:ext uri="{FF2B5EF4-FFF2-40B4-BE49-F238E27FC236}">
                <a16:creationId xmlns:a16="http://schemas.microsoft.com/office/drawing/2014/main" id="{EAE99A9A-E054-46DD-A54D-A5A638E2BB90}"/>
              </a:ext>
            </a:extLst>
          </p:cNvPr>
          <p:cNvSpPr txBox="1"/>
          <p:nvPr/>
        </p:nvSpPr>
        <p:spPr>
          <a:xfrm>
            <a:off x="7436374" y="4512497"/>
            <a:ext cx="633307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50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A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A6DB931-FCAC-4120-8412-AA67849EA821}"/>
              </a:ext>
            </a:extLst>
          </p:cNvPr>
          <p:cNvSpPr txBox="1"/>
          <p:nvPr/>
        </p:nvSpPr>
        <p:spPr>
          <a:xfrm>
            <a:off x="7674956" y="5323287"/>
            <a:ext cx="441809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250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B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2147994-B418-480A-B5F1-E2134893037C}"/>
              </a:ext>
            </a:extLst>
          </p:cNvPr>
          <p:cNvSpPr txBox="1"/>
          <p:nvPr/>
        </p:nvSpPr>
        <p:spPr>
          <a:xfrm>
            <a:off x="6679427" y="5408178"/>
            <a:ext cx="348164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600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C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B5D5E9C-E272-4931-B0EA-6F3D72063A42}"/>
              </a:ext>
            </a:extLst>
          </p:cNvPr>
          <p:cNvSpPr/>
          <p:nvPr/>
        </p:nvSpPr>
        <p:spPr>
          <a:xfrm>
            <a:off x="5027396" y="4230719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</a:t>
            </a:r>
          </a:p>
        </p:txBody>
      </p:sp>
      <p:pic>
        <p:nvPicPr>
          <p:cNvPr id="82" name="Graphic 81">
            <a:extLst>
              <a:ext uri="{FF2B5EF4-FFF2-40B4-BE49-F238E27FC236}">
                <a16:creationId xmlns:a16="http://schemas.microsoft.com/office/drawing/2014/main" id="{26B145FD-5632-4C0D-A626-FB0D07035F4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5432494" y="4789579"/>
            <a:ext cx="718924" cy="416976"/>
          </a:xfrm>
          <a:prstGeom prst="rect">
            <a:avLst/>
          </a:prstGeom>
        </p:spPr>
      </p:pic>
      <p:sp>
        <p:nvSpPr>
          <p:cNvPr id="90" name="Rectangle 89">
            <a:extLst>
              <a:ext uri="{FF2B5EF4-FFF2-40B4-BE49-F238E27FC236}">
                <a16:creationId xmlns:a16="http://schemas.microsoft.com/office/drawing/2014/main" id="{A57754EF-C343-443C-9A5F-AA952A69E67A}"/>
              </a:ext>
            </a:extLst>
          </p:cNvPr>
          <p:cNvSpPr/>
          <p:nvPr/>
        </p:nvSpPr>
        <p:spPr>
          <a:xfrm>
            <a:off x="5179217" y="5377589"/>
            <a:ext cx="1225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 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Touches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DAE65645-2CFE-4AC4-8277-45A7AE14261C}"/>
              </a:ext>
            </a:extLst>
          </p:cNvPr>
          <p:cNvSpPr/>
          <p:nvPr/>
        </p:nvSpPr>
        <p:spPr>
          <a:xfrm>
            <a:off x="5161923" y="5760986"/>
            <a:ext cx="12254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750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2CE4CED-243A-4036-A9A6-F22C1AFC5CDC}"/>
              </a:ext>
            </a:extLst>
          </p:cNvPr>
          <p:cNvSpPr/>
          <p:nvPr/>
        </p:nvSpPr>
        <p:spPr>
          <a:xfrm>
            <a:off x="3396218" y="2088031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Account Status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AB5D8A4-6D24-4975-84FD-458852DD574D}"/>
              </a:ext>
            </a:extLst>
          </p:cNvPr>
          <p:cNvSpPr txBox="1"/>
          <p:nvPr/>
        </p:nvSpPr>
        <p:spPr>
          <a:xfrm>
            <a:off x="3523810" y="3278203"/>
            <a:ext cx="1268034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$2,500</a:t>
            </a:r>
          </a:p>
          <a:p>
            <a:pPr algn="ctr"/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Due</a:t>
            </a:r>
            <a:endParaRPr lang="en-CA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6D02BC13-3135-4A9E-8B64-860294A9E29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28" y="2682595"/>
            <a:ext cx="481912" cy="421673"/>
          </a:xfrm>
          <a:prstGeom prst="rect">
            <a:avLst/>
          </a:prstGeom>
        </p:spPr>
      </p:pic>
      <p:sp>
        <p:nvSpPr>
          <p:cNvPr id="60" name="Rectangle 59">
            <a:extLst>
              <a:ext uri="{FF2B5EF4-FFF2-40B4-BE49-F238E27FC236}">
                <a16:creationId xmlns:a16="http://schemas.microsoft.com/office/drawing/2014/main" id="{C2911B1F-CDD7-4E9A-8C7E-BC00C7195823}"/>
              </a:ext>
            </a:extLst>
          </p:cNvPr>
          <p:cNvSpPr/>
          <p:nvPr/>
        </p:nvSpPr>
        <p:spPr>
          <a:xfrm>
            <a:off x="5022100" y="2081383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Agreements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871C037-03A5-4307-880C-0E2F0C03729A}"/>
              </a:ext>
            </a:extLst>
          </p:cNvPr>
          <p:cNvSpPr txBox="1"/>
          <p:nvPr/>
        </p:nvSpPr>
        <p:spPr>
          <a:xfrm>
            <a:off x="5117777" y="3427155"/>
            <a:ext cx="130317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 Agreement Status </a:t>
            </a:r>
            <a:endParaRPr lang="en-CA" b="1" dirty="0">
              <a:solidFill>
                <a:srgbClr val="C00000"/>
              </a:solidFill>
            </a:endParaRP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72B5FA30-3E14-42C6-A25A-E17C76CDB6F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200" y="2678295"/>
            <a:ext cx="506077" cy="442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550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6B2B9C2-1404-4C41-BD1C-084B64B33DD7}"/>
              </a:ext>
            </a:extLst>
          </p:cNvPr>
          <p:cNvSpPr/>
          <p:nvPr/>
        </p:nvSpPr>
        <p:spPr>
          <a:xfrm>
            <a:off x="1772602" y="441064"/>
            <a:ext cx="8077201" cy="622156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3C262F-40B6-4D42-B3B5-D59B10361F3B}"/>
              </a:ext>
            </a:extLst>
          </p:cNvPr>
          <p:cNvSpPr/>
          <p:nvPr/>
        </p:nvSpPr>
        <p:spPr>
          <a:xfrm>
            <a:off x="5029922" y="1429692"/>
            <a:ext cx="1494532" cy="5355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Shop Visits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136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F1C00F-164C-4903-A41F-CBD5EF35CAF2}"/>
              </a:ext>
            </a:extLst>
          </p:cNvPr>
          <p:cNvSpPr/>
          <p:nvPr/>
        </p:nvSpPr>
        <p:spPr>
          <a:xfrm>
            <a:off x="6637286" y="1425480"/>
            <a:ext cx="1494532" cy="5355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Marketing Touches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323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90AAF0-5833-450F-9163-C14E9CB23D7B}"/>
              </a:ext>
            </a:extLst>
          </p:cNvPr>
          <p:cNvSpPr/>
          <p:nvPr/>
        </p:nvSpPr>
        <p:spPr>
          <a:xfrm>
            <a:off x="8231274" y="1427932"/>
            <a:ext cx="1494532" cy="53551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NPS Score</a:t>
            </a:r>
          </a:p>
          <a:p>
            <a:pPr algn="ctr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81</a:t>
            </a:r>
            <a:endParaRPr lang="en-C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54846-B0A1-4AF9-8940-18479F712502}"/>
              </a:ext>
            </a:extLst>
          </p:cNvPr>
          <p:cNvSpPr/>
          <p:nvPr/>
        </p:nvSpPr>
        <p:spPr>
          <a:xfrm>
            <a:off x="1783766" y="2081383"/>
            <a:ext cx="1494532" cy="25519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Advantage Representative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b="1" dirty="0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Corrina Smith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BDM Vancouver/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N. Shore</a:t>
            </a:r>
          </a:p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p. 604.555.1212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csmith@adps.com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8529A4-2EC4-4C60-AAD7-69BB64AA4851}"/>
              </a:ext>
            </a:extLst>
          </p:cNvPr>
          <p:cNvSpPr/>
          <p:nvPr/>
        </p:nvSpPr>
        <p:spPr>
          <a:xfrm>
            <a:off x="6621701" y="2081383"/>
            <a:ext cx="3088296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92E48B-D2B3-45DE-9B3C-A1F358767404}"/>
              </a:ext>
            </a:extLst>
          </p:cNvPr>
          <p:cNvSpPr/>
          <p:nvPr/>
        </p:nvSpPr>
        <p:spPr>
          <a:xfrm>
            <a:off x="3415126" y="1435584"/>
            <a:ext cx="1494532" cy="5355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For the month of </a:t>
            </a:r>
            <a:r>
              <a:rPr lang="en-US" sz="1600" b="1" dirty="0">
                <a:solidFill>
                  <a:schemeClr val="tx1"/>
                </a:solidFill>
              </a:rPr>
              <a:t>JANUARY 2020</a:t>
            </a:r>
            <a:endParaRPr lang="en-CA" sz="1600" b="1" dirty="0">
              <a:solidFill>
                <a:schemeClr val="tx1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F0A4A16-B6BA-4A6D-9CF7-9EE503F0E863}"/>
              </a:ext>
            </a:extLst>
          </p:cNvPr>
          <p:cNvGrpSpPr/>
          <p:nvPr/>
        </p:nvGrpSpPr>
        <p:grpSpPr>
          <a:xfrm>
            <a:off x="1902837" y="1075197"/>
            <a:ext cx="206951" cy="226396"/>
            <a:chOff x="1950954" y="789748"/>
            <a:chExt cx="260442" cy="256924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A546DB5-458A-47B5-8B84-2E51562F8198}"/>
                </a:ext>
              </a:extLst>
            </p:cNvPr>
            <p:cNvCxnSpPr>
              <a:cxnSpLocks/>
            </p:cNvCxnSpPr>
            <p:nvPr/>
          </p:nvCxnSpPr>
          <p:spPr>
            <a:xfrm>
              <a:off x="2034150" y="789748"/>
              <a:ext cx="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F9790F9-4779-45F0-9F7D-3893C3E00B23}"/>
                </a:ext>
              </a:extLst>
            </p:cNvPr>
            <p:cNvCxnSpPr>
              <a:cxnSpLocks/>
            </p:cNvCxnSpPr>
            <p:nvPr/>
          </p:nvCxnSpPr>
          <p:spPr>
            <a:xfrm>
              <a:off x="1952160" y="874588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A8922C3-2C49-499C-8AD7-641250FAABE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929282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4B432B2-21DF-4FB9-BEAE-C9F2FAF6265C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988778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BD8FD96-0702-4D67-957D-8C0DDB1F0722}"/>
                </a:ext>
              </a:extLst>
            </p:cNvPr>
            <p:cNvCxnSpPr>
              <a:cxnSpLocks/>
            </p:cNvCxnSpPr>
            <p:nvPr/>
          </p:nvCxnSpPr>
          <p:spPr>
            <a:xfrm>
              <a:off x="1950954" y="1046672"/>
              <a:ext cx="259236" cy="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89F1A7EB-9CB0-404E-86C3-6C6E069E16F5}"/>
              </a:ext>
            </a:extLst>
          </p:cNvPr>
          <p:cNvSpPr/>
          <p:nvPr/>
        </p:nvSpPr>
        <p:spPr>
          <a:xfrm>
            <a:off x="1772602" y="4679276"/>
            <a:ext cx="1505696" cy="19833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Contact Us</a:t>
            </a: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6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877.555.1212</a:t>
            </a:r>
          </a:p>
          <a:p>
            <a:pPr algn="ctr">
              <a:lnSpc>
                <a:spcPts val="900"/>
              </a:lnSpc>
            </a:pP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en-US" sz="1200" dirty="0">
                <a:solidFill>
                  <a:srgbClr val="0070C0"/>
                </a:solidFill>
              </a:rPr>
              <a:t>info@adps.com</a:t>
            </a:r>
            <a:endParaRPr lang="en-CA" sz="1200" dirty="0">
              <a:solidFill>
                <a:srgbClr val="0070C0"/>
              </a:solidFill>
            </a:endParaRPr>
          </a:p>
        </p:txBody>
      </p:sp>
      <p:sp>
        <p:nvSpPr>
          <p:cNvPr id="1030" name="TextBox 1029">
            <a:extLst>
              <a:ext uri="{FF2B5EF4-FFF2-40B4-BE49-F238E27FC236}">
                <a16:creationId xmlns:a16="http://schemas.microsoft.com/office/drawing/2014/main" id="{93A120D5-EC7A-464C-9244-6C4B3FA60E71}"/>
              </a:ext>
            </a:extLst>
          </p:cNvPr>
          <p:cNvSpPr txBox="1"/>
          <p:nvPr/>
        </p:nvSpPr>
        <p:spPr>
          <a:xfrm>
            <a:off x="3420159" y="6325496"/>
            <a:ext cx="626172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Advantage Parts Solutions Ltd. Copyright 2020</a:t>
            </a:r>
            <a:endParaRPr lang="en-CA" sz="11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F9ED3D-66BE-4B8F-A5CD-84DC3CAC0550}"/>
              </a:ext>
            </a:extLst>
          </p:cNvPr>
          <p:cNvSpPr txBox="1"/>
          <p:nvPr/>
        </p:nvSpPr>
        <p:spPr>
          <a:xfrm>
            <a:off x="2229907" y="1083376"/>
            <a:ext cx="17696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Supplier Hub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A102CD6-6148-4174-868F-DD5AC8C928A0}"/>
              </a:ext>
            </a:extLst>
          </p:cNvPr>
          <p:cNvSpPr/>
          <p:nvPr/>
        </p:nvSpPr>
        <p:spPr>
          <a:xfrm>
            <a:off x="1775518" y="1431998"/>
            <a:ext cx="1494532" cy="5355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Hi Paul Parts!</a:t>
            </a:r>
          </a:p>
        </p:txBody>
      </p:sp>
      <p:pic>
        <p:nvPicPr>
          <p:cNvPr id="26" name="Picture 25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6C6A59B1-A44B-41BF-869D-1C29D9D4E4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311" y="603825"/>
            <a:ext cx="1773006" cy="321054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86836955-9AA8-4E8E-BA8B-C3130F254E5C}"/>
              </a:ext>
            </a:extLst>
          </p:cNvPr>
          <p:cNvSpPr/>
          <p:nvPr/>
        </p:nvSpPr>
        <p:spPr>
          <a:xfrm>
            <a:off x="8702251" y="1141268"/>
            <a:ext cx="10983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1, 2020</a:t>
            </a:r>
            <a:endParaRPr lang="en-CA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FF89AB3-4F67-4076-9F4A-B76F14F08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938" y="2709332"/>
            <a:ext cx="574289" cy="710142"/>
          </a:xfrm>
          <a:prstGeom prst="rect">
            <a:avLst/>
          </a:prstGeom>
        </p:spPr>
      </p:pic>
      <p:pic>
        <p:nvPicPr>
          <p:cNvPr id="45" name="Picture 4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B252EC9D-3781-4EC3-AB4F-FD8F960D57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369" y="5850957"/>
            <a:ext cx="1191846" cy="66603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9E743E9-AF0C-491B-85B3-B13637FFE90A}"/>
              </a:ext>
            </a:extLst>
          </p:cNvPr>
          <p:cNvSpPr/>
          <p:nvPr/>
        </p:nvSpPr>
        <p:spPr>
          <a:xfrm>
            <a:off x="8225799" y="4206427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Action Alerts</a:t>
            </a:r>
            <a:endParaRPr lang="en-CA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88A1FDD-A5C5-4011-A443-CC47C2309A68}"/>
              </a:ext>
            </a:extLst>
          </p:cNvPr>
          <p:cNvSpPr txBox="1"/>
          <p:nvPr/>
        </p:nvSpPr>
        <p:spPr>
          <a:xfrm>
            <a:off x="8665998" y="5662965"/>
            <a:ext cx="790511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MTH    36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B80D475-0244-4087-B511-CA5FA516CE1C}"/>
              </a:ext>
            </a:extLst>
          </p:cNvPr>
          <p:cNvSpPr txBox="1"/>
          <p:nvPr/>
        </p:nvSpPr>
        <p:spPr>
          <a:xfrm>
            <a:off x="8669110" y="5866635"/>
            <a:ext cx="832026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YTD    267</a:t>
            </a:r>
            <a:endParaRPr lang="en-CA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DD145AC-D315-4CD6-BC55-893A2D01AEEF}"/>
              </a:ext>
            </a:extLst>
          </p:cNvPr>
          <p:cNvSpPr/>
          <p:nvPr/>
        </p:nvSpPr>
        <p:spPr>
          <a:xfrm>
            <a:off x="8583311" y="5760624"/>
            <a:ext cx="110004" cy="8168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CFCFBA2-9DDC-485C-933A-259162110F29}"/>
              </a:ext>
            </a:extLst>
          </p:cNvPr>
          <p:cNvSpPr/>
          <p:nvPr/>
        </p:nvSpPr>
        <p:spPr>
          <a:xfrm>
            <a:off x="8573207" y="5963975"/>
            <a:ext cx="110004" cy="816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5" name="Chart 64">
            <a:extLst>
              <a:ext uri="{FF2B5EF4-FFF2-40B4-BE49-F238E27FC236}">
                <a16:creationId xmlns:a16="http://schemas.microsoft.com/office/drawing/2014/main" id="{424AF9F5-3BB5-4D37-855C-DC7B2737163D}"/>
              </a:ext>
            </a:extLst>
          </p:cNvPr>
          <p:cNvGraphicFramePr/>
          <p:nvPr/>
        </p:nvGraphicFramePr>
        <p:xfrm>
          <a:off x="8432280" y="4548909"/>
          <a:ext cx="1131975" cy="1149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4" name="TextBox 73">
            <a:extLst>
              <a:ext uri="{FF2B5EF4-FFF2-40B4-BE49-F238E27FC236}">
                <a16:creationId xmlns:a16="http://schemas.microsoft.com/office/drawing/2014/main" id="{7BE2A01B-86E6-476F-9278-0C9991E737D7}"/>
              </a:ext>
            </a:extLst>
          </p:cNvPr>
          <p:cNvSpPr txBox="1"/>
          <p:nvPr/>
        </p:nvSpPr>
        <p:spPr>
          <a:xfrm>
            <a:off x="7337649" y="4760840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 50</a:t>
            </a:r>
            <a:endParaRPr lang="en-CA" sz="900" b="1" dirty="0">
              <a:solidFill>
                <a:prstClr val="white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0394269-3CD5-4A91-BED6-0AF82EA61AB8}"/>
              </a:ext>
            </a:extLst>
          </p:cNvPr>
          <p:cNvSpPr txBox="1"/>
          <p:nvPr/>
        </p:nvSpPr>
        <p:spPr>
          <a:xfrm>
            <a:off x="7533079" y="5095639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B 250</a:t>
            </a:r>
            <a:endParaRPr lang="en-CA" sz="900" b="1" dirty="0">
              <a:solidFill>
                <a:prstClr val="white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391ADF7-913E-4E7F-85E6-65B6A0B2B8BE}"/>
              </a:ext>
            </a:extLst>
          </p:cNvPr>
          <p:cNvSpPr txBox="1"/>
          <p:nvPr/>
        </p:nvSpPr>
        <p:spPr>
          <a:xfrm>
            <a:off x="6991100" y="5128846"/>
            <a:ext cx="29339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prstClr val="white"/>
                </a:solidFill>
              </a:rPr>
              <a:t>C 600</a:t>
            </a:r>
            <a:endParaRPr lang="en-CA" sz="900" b="1" dirty="0">
              <a:solidFill>
                <a:prstClr val="white"/>
              </a:solidFill>
            </a:endParaRPr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D0F9202D-14C3-46E9-A5B6-CE325DC936FE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88000"/>
          </a:blip>
          <a:stretch>
            <a:fillRect/>
          </a:stretch>
        </p:blipFill>
        <p:spPr>
          <a:xfrm>
            <a:off x="8430057" y="2263390"/>
            <a:ext cx="1114876" cy="167391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1" name="Rectangle 90">
            <a:extLst>
              <a:ext uri="{FF2B5EF4-FFF2-40B4-BE49-F238E27FC236}">
                <a16:creationId xmlns:a16="http://schemas.microsoft.com/office/drawing/2014/main" id="{533166DF-BDF8-4B96-A4E3-1FDD5D5937FA}"/>
              </a:ext>
            </a:extLst>
          </p:cNvPr>
          <p:cNvSpPr/>
          <p:nvPr/>
        </p:nvSpPr>
        <p:spPr>
          <a:xfrm>
            <a:off x="6681696" y="2158274"/>
            <a:ext cx="21701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</a:rPr>
              <a:t>Early Bird Special!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Save 15% if you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take Advantage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of our Early Bird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Promotion for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your 2020 Calendars </a:t>
            </a:r>
          </a:p>
          <a:p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Call your Advantage 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BDM today!</a:t>
            </a:r>
            <a:endParaRPr lang="en-CA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82F9CBC-CEB2-49DE-AA6D-0D8AE5036BD1}"/>
              </a:ext>
            </a:extLst>
          </p:cNvPr>
          <p:cNvSpPr/>
          <p:nvPr/>
        </p:nvSpPr>
        <p:spPr>
          <a:xfrm>
            <a:off x="3420171" y="4220143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Advantage Rewards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1840C5A-7E04-48C1-B1B8-E996CE9A4D84}"/>
              </a:ext>
            </a:extLst>
          </p:cNvPr>
          <p:cNvSpPr txBox="1"/>
          <p:nvPr/>
        </p:nvSpPr>
        <p:spPr>
          <a:xfrm>
            <a:off x="3509475" y="4597724"/>
            <a:ext cx="1303178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Balance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350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Assigned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400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Purchased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500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8C247F9-3D4D-4B79-8F0C-561C91F4A4AD}"/>
              </a:ext>
            </a:extLst>
          </p:cNvPr>
          <p:cNvSpPr/>
          <p:nvPr/>
        </p:nvSpPr>
        <p:spPr>
          <a:xfrm>
            <a:off x="6621003" y="4218720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Repairer Database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0AB11EB-ED7F-4EBD-AD91-714030C0F422}"/>
              </a:ext>
            </a:extLst>
          </p:cNvPr>
          <p:cNvSpPr txBox="1"/>
          <p:nvPr/>
        </p:nvSpPr>
        <p:spPr>
          <a:xfrm>
            <a:off x="6917388" y="5819188"/>
            <a:ext cx="933268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Total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737F28C-9EAE-48E5-8778-3DD727FE3D61}"/>
              </a:ext>
            </a:extLst>
          </p:cNvPr>
          <p:cNvSpPr txBox="1"/>
          <p:nvPr/>
        </p:nvSpPr>
        <p:spPr>
          <a:xfrm>
            <a:off x="6992034" y="5671782"/>
            <a:ext cx="78291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</a:rPr>
              <a:t>1,000</a:t>
            </a:r>
            <a:endParaRPr lang="en-CA" sz="1600" b="1" dirty="0">
              <a:solidFill>
                <a:srgbClr val="C00000"/>
              </a:solidFill>
            </a:endParaRPr>
          </a:p>
        </p:txBody>
      </p:sp>
      <p:graphicFrame>
        <p:nvGraphicFramePr>
          <p:cNvPr id="70" name="Chart 69">
            <a:extLst>
              <a:ext uri="{FF2B5EF4-FFF2-40B4-BE49-F238E27FC236}">
                <a16:creationId xmlns:a16="http://schemas.microsoft.com/office/drawing/2014/main" id="{30EB065F-FDD3-4081-B518-A5C098741CF1}"/>
              </a:ext>
            </a:extLst>
          </p:cNvPr>
          <p:cNvGraphicFramePr/>
          <p:nvPr/>
        </p:nvGraphicFramePr>
        <p:xfrm>
          <a:off x="6736172" y="4579415"/>
          <a:ext cx="1210802" cy="1099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2" name="TextBox 71">
            <a:extLst>
              <a:ext uri="{FF2B5EF4-FFF2-40B4-BE49-F238E27FC236}">
                <a16:creationId xmlns:a16="http://schemas.microsoft.com/office/drawing/2014/main" id="{EAE99A9A-E054-46DD-A54D-A5A638E2BB90}"/>
              </a:ext>
            </a:extLst>
          </p:cNvPr>
          <p:cNvSpPr txBox="1"/>
          <p:nvPr/>
        </p:nvSpPr>
        <p:spPr>
          <a:xfrm>
            <a:off x="7436374" y="4512497"/>
            <a:ext cx="633307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50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A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A6DB931-FCAC-4120-8412-AA67849EA821}"/>
              </a:ext>
            </a:extLst>
          </p:cNvPr>
          <p:cNvSpPr txBox="1"/>
          <p:nvPr/>
        </p:nvSpPr>
        <p:spPr>
          <a:xfrm>
            <a:off x="7674956" y="5323287"/>
            <a:ext cx="441809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250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B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2147994-B418-480A-B5F1-E2134893037C}"/>
              </a:ext>
            </a:extLst>
          </p:cNvPr>
          <p:cNvSpPr txBox="1"/>
          <p:nvPr/>
        </p:nvSpPr>
        <p:spPr>
          <a:xfrm>
            <a:off x="6679427" y="5408178"/>
            <a:ext cx="348164" cy="2616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lvl="0" algn="ctr"/>
            <a:r>
              <a:rPr lang="en-US" sz="900" b="1" dirty="0">
                <a:solidFill>
                  <a:srgbClr val="C00000"/>
                </a:solidFill>
              </a:rPr>
              <a:t>600</a:t>
            </a:r>
          </a:p>
          <a:p>
            <a:pPr lvl="0" algn="ctr"/>
            <a:r>
              <a:rPr lang="en-US" sz="800" b="1" dirty="0">
                <a:solidFill>
                  <a:srgbClr val="C00000"/>
                </a:solidFill>
              </a:rPr>
              <a:t>C Rated</a:t>
            </a:r>
            <a:endParaRPr lang="en-CA" sz="800" b="1" dirty="0">
              <a:solidFill>
                <a:srgbClr val="C00000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B5D5E9C-E272-4931-B0EA-6F3D72063A42}"/>
              </a:ext>
            </a:extLst>
          </p:cNvPr>
          <p:cNvSpPr/>
          <p:nvPr/>
        </p:nvSpPr>
        <p:spPr>
          <a:xfrm>
            <a:off x="5027396" y="4230719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</a:t>
            </a:r>
          </a:p>
        </p:txBody>
      </p:sp>
      <p:pic>
        <p:nvPicPr>
          <p:cNvPr id="82" name="Graphic 81">
            <a:extLst>
              <a:ext uri="{FF2B5EF4-FFF2-40B4-BE49-F238E27FC236}">
                <a16:creationId xmlns:a16="http://schemas.microsoft.com/office/drawing/2014/main" id="{26B145FD-5632-4C0D-A626-FB0D07035F4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5432494" y="4789579"/>
            <a:ext cx="718924" cy="416976"/>
          </a:xfrm>
          <a:prstGeom prst="rect">
            <a:avLst/>
          </a:prstGeom>
        </p:spPr>
      </p:pic>
      <p:sp>
        <p:nvSpPr>
          <p:cNvPr id="90" name="Rectangle 89">
            <a:extLst>
              <a:ext uri="{FF2B5EF4-FFF2-40B4-BE49-F238E27FC236}">
                <a16:creationId xmlns:a16="http://schemas.microsoft.com/office/drawing/2014/main" id="{A57754EF-C343-443C-9A5F-AA952A69E67A}"/>
              </a:ext>
            </a:extLst>
          </p:cNvPr>
          <p:cNvSpPr/>
          <p:nvPr/>
        </p:nvSpPr>
        <p:spPr>
          <a:xfrm>
            <a:off x="5179217" y="5377589"/>
            <a:ext cx="1225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 </a:t>
            </a:r>
          </a:p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Touches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DAE65645-2CFE-4AC4-8277-45A7AE14261C}"/>
              </a:ext>
            </a:extLst>
          </p:cNvPr>
          <p:cNvSpPr/>
          <p:nvPr/>
        </p:nvSpPr>
        <p:spPr>
          <a:xfrm>
            <a:off x="5161923" y="5760986"/>
            <a:ext cx="12254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750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2CE4CED-243A-4036-A9A6-F22C1AFC5CDC}"/>
              </a:ext>
            </a:extLst>
          </p:cNvPr>
          <p:cNvSpPr/>
          <p:nvPr/>
        </p:nvSpPr>
        <p:spPr>
          <a:xfrm>
            <a:off x="3396218" y="2088031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Account Status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AB5D8A4-6D24-4975-84FD-458852DD574D}"/>
              </a:ext>
            </a:extLst>
          </p:cNvPr>
          <p:cNvSpPr txBox="1"/>
          <p:nvPr/>
        </p:nvSpPr>
        <p:spPr>
          <a:xfrm>
            <a:off x="3523810" y="3278203"/>
            <a:ext cx="1268034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$2,500</a:t>
            </a:r>
          </a:p>
          <a:p>
            <a:pPr algn="ctr"/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Due</a:t>
            </a:r>
            <a:endParaRPr lang="en-CA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6D02BC13-3135-4A9E-8B64-860294A9E29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28" y="2682595"/>
            <a:ext cx="481912" cy="421673"/>
          </a:xfrm>
          <a:prstGeom prst="rect">
            <a:avLst/>
          </a:prstGeom>
        </p:spPr>
      </p:pic>
      <p:sp>
        <p:nvSpPr>
          <p:cNvPr id="60" name="Rectangle 59">
            <a:extLst>
              <a:ext uri="{FF2B5EF4-FFF2-40B4-BE49-F238E27FC236}">
                <a16:creationId xmlns:a16="http://schemas.microsoft.com/office/drawing/2014/main" id="{C2911B1F-CDD7-4E9A-8C7E-BC00C7195823}"/>
              </a:ext>
            </a:extLst>
          </p:cNvPr>
          <p:cNvSpPr/>
          <p:nvPr/>
        </p:nvSpPr>
        <p:spPr>
          <a:xfrm>
            <a:off x="5022100" y="2081383"/>
            <a:ext cx="1494532" cy="2012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Agreements</a:t>
            </a:r>
            <a:endParaRPr lang="en-CA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871C037-03A5-4307-880C-0E2F0C03729A}"/>
              </a:ext>
            </a:extLst>
          </p:cNvPr>
          <p:cNvSpPr txBox="1"/>
          <p:nvPr/>
        </p:nvSpPr>
        <p:spPr>
          <a:xfrm>
            <a:off x="5117777" y="3427155"/>
            <a:ext cx="130317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 Agreement Status </a:t>
            </a:r>
            <a:endParaRPr lang="en-CA" b="1" dirty="0">
              <a:solidFill>
                <a:srgbClr val="C00000"/>
              </a:solidFill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CC01D4F2-B913-4DEF-AE42-E3A3B4AFFFA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4602" y="2634255"/>
            <a:ext cx="520117" cy="520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013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417C5676C8346995AEE207BB54612" ma:contentTypeVersion="8" ma:contentTypeDescription="Create a new document." ma:contentTypeScope="" ma:versionID="39c36fd55f4cf575dfaa5f540e56f446">
  <xsd:schema xmlns:xsd="http://www.w3.org/2001/XMLSchema" xmlns:xs="http://www.w3.org/2001/XMLSchema" xmlns:p="http://schemas.microsoft.com/office/2006/metadata/properties" xmlns:ns3="edb463eb-e6f7-4e2e-95f4-bec5ecb6adb8" targetNamespace="http://schemas.microsoft.com/office/2006/metadata/properties" ma:root="true" ma:fieldsID="7ae0294105e14b3f033ad6c5b366438f" ns3:_="">
    <xsd:import namespace="edb463eb-e6f7-4e2e-95f4-bec5ecb6adb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b463eb-e6f7-4e2e-95f4-bec5ecb6ad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29784B-DC1B-49DF-912C-314436A34A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b463eb-e6f7-4e2e-95f4-bec5ecb6ad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0798F5-EF1C-43FD-B3DA-28EF111F10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6BA830-5727-46E5-889C-9BE4663C909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4466</TotalTime>
  <Words>767</Words>
  <Application>Microsoft Office PowerPoint</Application>
  <PresentationFormat>Widescreen</PresentationFormat>
  <Paragraphs>424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Scharnberg</dc:creator>
  <cp:lastModifiedBy>Tim Scharnberg</cp:lastModifiedBy>
  <cp:revision>5</cp:revision>
  <dcterms:created xsi:type="dcterms:W3CDTF">2019-10-25T20:47:49Z</dcterms:created>
  <dcterms:modified xsi:type="dcterms:W3CDTF">2019-10-28T23:14:10Z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0x010100989417C5676C8346995AEE207BB54612</vt:lpwstr>
  </property>
</Properties>
</file>