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722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25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37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30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37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1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3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56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2386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027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00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1D6CD-D68B-4027-88EF-E20D57E609E8}" type="datetimeFigureOut">
              <a:rPr lang="en-GB" smtClean="0"/>
              <a:t>06/08/2019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1CA0-23F8-4ED0-97D7-FFB458C20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532" y="43495"/>
            <a:ext cx="8770571" cy="1560716"/>
          </a:xfrm>
        </p:spPr>
        <p:txBody>
          <a:bodyPr/>
          <a:lstStyle/>
          <a:p>
            <a:pPr algn="ctr"/>
            <a:r>
              <a:rPr lang="en-GB" dirty="0" smtClean="0"/>
              <a:t>Arabic Script  vs English Script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4787" y="3812882"/>
            <a:ext cx="6234138" cy="1671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 spc="-100" dirty="0" smtClean="0"/>
              <a:t>Reading Arabic is very simple!</a:t>
            </a:r>
            <a:endParaRPr lang="en-GB" sz="4000" b="1" spc="-1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0779" y="2573339"/>
            <a:ext cx="6234138" cy="10871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6000" b="1" spc="-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قِرَاءَةَ اللُّغَةَ العَرَبِيَّةِ سَهْلَةٌ جِدًّا!</a:t>
            </a:r>
            <a:endParaRPr lang="en-GB" sz="6000" b="1" spc="-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PPTLabsHighlightTextFragmentsShapeb6771bd5-8673-48e3-ad54-1b24380f0ada"/>
          <p:cNvSpPr/>
          <p:nvPr>
            <p:custDataLst>
              <p:tags r:id="rId2"/>
            </p:custDataLst>
          </p:nvPr>
        </p:nvSpPr>
        <p:spPr>
          <a:xfrm>
            <a:off x="7557556" y="3916781"/>
            <a:ext cx="310093" cy="493294"/>
          </a:xfrm>
          <a:prstGeom prst="roundRect">
            <a:avLst>
              <a:gd name="adj" fmla="val 25000"/>
            </a:avLst>
          </a:prstGeom>
          <a:solidFill>
            <a:srgbClr val="FFFF00">
              <a:alpha val="50000"/>
            </a:srgbClr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PTLabsHighlightTextFragmentsShape5b2fa1ad-d1a0-4b2f-8c06-587e7f6c92d6"/>
          <p:cNvSpPr/>
          <p:nvPr>
            <p:custDataLst>
              <p:tags r:id="rId3"/>
            </p:custDataLst>
          </p:nvPr>
        </p:nvSpPr>
        <p:spPr>
          <a:xfrm>
            <a:off x="5829818" y="3916781"/>
            <a:ext cx="313807" cy="493294"/>
          </a:xfrm>
          <a:prstGeom prst="roundRect">
            <a:avLst>
              <a:gd name="adj" fmla="val 25000"/>
            </a:avLst>
          </a:prstGeom>
          <a:solidFill>
            <a:srgbClr val="FFFF00">
              <a:alpha val="50000"/>
            </a:srgbClr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1"/>
          <p:cNvSpPr/>
          <p:nvPr/>
        </p:nvSpPr>
        <p:spPr>
          <a:xfrm>
            <a:off x="449179" y="1604211"/>
            <a:ext cx="995355" cy="10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" name="2"/>
          <p:cNvSpPr/>
          <p:nvPr/>
        </p:nvSpPr>
        <p:spPr>
          <a:xfrm>
            <a:off x="449178" y="2863516"/>
            <a:ext cx="995355" cy="10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7" name="3"/>
          <p:cNvSpPr/>
          <p:nvPr/>
        </p:nvSpPr>
        <p:spPr>
          <a:xfrm>
            <a:off x="457570" y="4122821"/>
            <a:ext cx="995355" cy="10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8" name="4"/>
          <p:cNvSpPr/>
          <p:nvPr/>
        </p:nvSpPr>
        <p:spPr>
          <a:xfrm>
            <a:off x="457570" y="5331657"/>
            <a:ext cx="995355" cy="10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9" name="Read from"/>
          <p:cNvSpPr/>
          <p:nvPr/>
        </p:nvSpPr>
        <p:spPr>
          <a:xfrm>
            <a:off x="1828800" y="1604211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from </a:t>
            </a:r>
            <a:br>
              <a:rPr lang="en-GB" dirty="0"/>
            </a:br>
            <a:r>
              <a:rPr lang="en-GB" b="1" dirty="0"/>
              <a:t>RIGHT</a:t>
            </a:r>
            <a:r>
              <a:rPr lang="en-GB" dirty="0"/>
              <a:t> to </a:t>
            </a:r>
            <a:r>
              <a:rPr lang="en-GB" b="1" dirty="0"/>
              <a:t>LEFT</a:t>
            </a:r>
          </a:p>
        </p:txBody>
      </p:sp>
      <p:sp>
        <p:nvSpPr>
          <p:cNvPr id="10" name="has no Capitals"/>
          <p:cNvSpPr/>
          <p:nvPr/>
        </p:nvSpPr>
        <p:spPr>
          <a:xfrm>
            <a:off x="1828799" y="2813047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has </a:t>
            </a:r>
            <a:r>
              <a:rPr lang="en-GB" u="sng" dirty="0"/>
              <a:t>no</a:t>
            </a:r>
            <a:r>
              <a:rPr lang="en-GB" dirty="0"/>
              <a:t> </a:t>
            </a:r>
            <a:r>
              <a:rPr lang="en-GB" b="1" dirty="0"/>
              <a:t>Capitals</a:t>
            </a:r>
          </a:p>
        </p:txBody>
      </p:sp>
      <p:sp>
        <p:nvSpPr>
          <p:cNvPr id="11" name="Written in a connected  cursive style"/>
          <p:cNvSpPr/>
          <p:nvPr/>
        </p:nvSpPr>
        <p:spPr>
          <a:xfrm>
            <a:off x="1828799" y="4055482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W</a:t>
            </a:r>
            <a:r>
              <a:rPr lang="en-GB" sz="2000" dirty="0" smtClean="0"/>
              <a:t>ritten</a:t>
            </a:r>
            <a:r>
              <a:rPr lang="en-GB" dirty="0" smtClean="0"/>
              <a:t> </a:t>
            </a:r>
            <a:r>
              <a:rPr lang="en-GB" dirty="0"/>
              <a:t>in a </a:t>
            </a:r>
            <a:r>
              <a:rPr lang="en-GB" b="1" dirty="0"/>
              <a:t>connected</a:t>
            </a:r>
            <a:r>
              <a:rPr lang="en-GB" dirty="0"/>
              <a:t> </a:t>
            </a:r>
            <a:r>
              <a:rPr lang="en-GB" dirty="0" smtClean="0"/>
              <a:t> cursive style</a:t>
            </a:r>
            <a:endParaRPr lang="en-GB" dirty="0"/>
          </a:p>
        </p:txBody>
      </p:sp>
      <p:sp>
        <p:nvSpPr>
          <p:cNvPr id="12" name="Doesn’t always have vowel marks"/>
          <p:cNvSpPr/>
          <p:nvPr/>
        </p:nvSpPr>
        <p:spPr>
          <a:xfrm>
            <a:off x="1828800" y="5281188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Doesn’t always have </a:t>
            </a:r>
            <a:r>
              <a:rPr lang="en-GB" b="1" dirty="0" smtClean="0"/>
              <a:t>vowels</a:t>
            </a:r>
            <a:endParaRPr lang="en-GB" b="1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5783179" y="3812882"/>
            <a:ext cx="6234138" cy="167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r>
              <a:rPr lang="en-GB" sz="4000" b="1" spc="-100" dirty="0" smtClean="0">
                <a:solidFill>
                  <a:schemeClr val="tx1"/>
                </a:solidFill>
                <a:latin typeface="Script MT Bold" panose="03040602040607080904" pitchFamily="66" charset="0"/>
              </a:rPr>
              <a:t>Reading Arabic is very simple!</a:t>
            </a:r>
            <a:endParaRPr lang="en-GB" sz="4000" b="1" spc="-100" dirty="0">
              <a:solidFill>
                <a:schemeClr val="tx1"/>
              </a:solidFill>
              <a:latin typeface="Script MT Bold" panose="03040602040607080904" pitchFamily="66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5766395" y="3812881"/>
            <a:ext cx="6234138" cy="167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r>
              <a:rPr lang="en-GB" sz="4000" b="1" spc="-100" dirty="0" smtClean="0">
                <a:solidFill>
                  <a:schemeClr val="tx1"/>
                </a:solidFill>
              </a:rPr>
              <a:t>	</a:t>
            </a:r>
            <a:r>
              <a:rPr lang="en-GB" sz="4000" b="1" spc="-100" dirty="0" err="1" smtClean="0">
                <a:solidFill>
                  <a:schemeClr val="tx1"/>
                </a:solidFill>
              </a:rPr>
              <a:t>Rdng</a:t>
            </a:r>
            <a:r>
              <a:rPr lang="en-GB" sz="4000" b="1" spc="-100" dirty="0" smtClean="0">
                <a:solidFill>
                  <a:schemeClr val="tx1"/>
                </a:solidFill>
              </a:rPr>
              <a:t> </a:t>
            </a:r>
            <a:r>
              <a:rPr lang="en-GB" sz="4000" b="1" spc="-100" dirty="0" err="1" smtClean="0">
                <a:solidFill>
                  <a:schemeClr val="tx1"/>
                </a:solidFill>
              </a:rPr>
              <a:t>rbc</a:t>
            </a:r>
            <a:r>
              <a:rPr lang="en-GB" sz="4000" b="1" spc="-100" dirty="0" smtClean="0">
                <a:solidFill>
                  <a:schemeClr val="tx1"/>
                </a:solidFill>
              </a:rPr>
              <a:t> s </a:t>
            </a:r>
            <a:r>
              <a:rPr lang="en-GB" sz="4000" b="1" spc="-100" dirty="0" err="1" smtClean="0">
                <a:solidFill>
                  <a:schemeClr val="tx1"/>
                </a:solidFill>
              </a:rPr>
              <a:t>vr</a:t>
            </a:r>
            <a:r>
              <a:rPr lang="en-GB" sz="4000" b="1" spc="-100" dirty="0" smtClean="0">
                <a:solidFill>
                  <a:schemeClr val="tx1"/>
                </a:solidFill>
              </a:rPr>
              <a:t> </a:t>
            </a:r>
            <a:r>
              <a:rPr lang="en-GB" sz="4000" b="1" spc="-100" dirty="0" err="1" smtClean="0">
                <a:solidFill>
                  <a:schemeClr val="tx1"/>
                </a:solidFill>
              </a:rPr>
              <a:t>smpl</a:t>
            </a:r>
            <a:r>
              <a:rPr lang="en-GB" sz="4000" b="1" spc="-100" dirty="0" smtClean="0">
                <a:solidFill>
                  <a:schemeClr val="tx1"/>
                </a:solidFill>
              </a:rPr>
              <a:t>!</a:t>
            </a:r>
            <a:endParaRPr lang="en-GB" sz="4000" b="1" spc="-100" dirty="0">
              <a:solidFill>
                <a:schemeClr val="tx1"/>
              </a:solidFill>
            </a:endParaRPr>
          </a:p>
        </p:txBody>
      </p:sp>
      <p:sp>
        <p:nvSpPr>
          <p:cNvPr id="22" name="Content Placeholder 3"/>
          <p:cNvSpPr txBox="1">
            <a:spLocks/>
          </p:cNvSpPr>
          <p:nvPr/>
        </p:nvSpPr>
        <p:spPr>
          <a:xfrm>
            <a:off x="5630779" y="2573339"/>
            <a:ext cx="6234138" cy="1087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6000" b="1" spc="-100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قراءة اللغة العربية سهلة جدا!</a:t>
            </a:r>
            <a:endParaRPr lang="en-GB" sz="6000" b="1" spc="-1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28799" y="966651"/>
            <a:ext cx="1645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Arabic</a:t>
            </a:r>
            <a:endParaRPr lang="en-GB" sz="3200" dirty="0"/>
          </a:p>
        </p:txBody>
      </p:sp>
      <p:sp>
        <p:nvSpPr>
          <p:cNvPr id="19" name="Read from"/>
          <p:cNvSpPr/>
          <p:nvPr/>
        </p:nvSpPr>
        <p:spPr>
          <a:xfrm>
            <a:off x="3600593" y="1604211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from </a:t>
            </a:r>
            <a:br>
              <a:rPr lang="en-GB" dirty="0"/>
            </a:br>
            <a:r>
              <a:rPr lang="en-GB" b="1" dirty="0" smtClean="0"/>
              <a:t>LEFT</a:t>
            </a:r>
            <a:r>
              <a:rPr lang="en-GB" dirty="0" smtClean="0"/>
              <a:t> </a:t>
            </a:r>
            <a:r>
              <a:rPr lang="en-GB" dirty="0"/>
              <a:t>to </a:t>
            </a:r>
            <a:r>
              <a:rPr lang="en-GB" b="1" dirty="0" smtClean="0"/>
              <a:t>RIGHT</a:t>
            </a:r>
            <a:endParaRPr lang="en-GB" b="1" dirty="0"/>
          </a:p>
        </p:txBody>
      </p:sp>
      <p:sp>
        <p:nvSpPr>
          <p:cNvPr id="23" name="has no Capitals"/>
          <p:cNvSpPr/>
          <p:nvPr/>
        </p:nvSpPr>
        <p:spPr>
          <a:xfrm>
            <a:off x="3600592" y="2813047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has </a:t>
            </a:r>
            <a:r>
              <a:rPr lang="en-GB" b="1" dirty="0" smtClean="0"/>
              <a:t>Capitals</a:t>
            </a:r>
            <a:endParaRPr lang="en-GB" b="1" dirty="0"/>
          </a:p>
        </p:txBody>
      </p:sp>
      <p:sp>
        <p:nvSpPr>
          <p:cNvPr id="24" name="Written in a connected  cursive style"/>
          <p:cNvSpPr/>
          <p:nvPr/>
        </p:nvSpPr>
        <p:spPr>
          <a:xfrm>
            <a:off x="3600592" y="4055482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W</a:t>
            </a:r>
            <a:r>
              <a:rPr lang="en-GB" sz="2000" dirty="0" smtClean="0"/>
              <a:t>ritten</a:t>
            </a:r>
            <a:r>
              <a:rPr lang="en-GB" dirty="0" smtClean="0"/>
              <a:t> </a:t>
            </a:r>
            <a:r>
              <a:rPr lang="en-GB" dirty="0"/>
              <a:t>in a </a:t>
            </a:r>
            <a:r>
              <a:rPr lang="en-GB" b="1" dirty="0" smtClean="0"/>
              <a:t>isolated</a:t>
            </a:r>
            <a:r>
              <a:rPr lang="en-GB" dirty="0" smtClean="0"/>
              <a:t>  block letters</a:t>
            </a:r>
            <a:endParaRPr lang="en-GB" dirty="0"/>
          </a:p>
        </p:txBody>
      </p:sp>
      <p:sp>
        <p:nvSpPr>
          <p:cNvPr id="25" name="Doesn’t always have vowel marks"/>
          <p:cNvSpPr/>
          <p:nvPr/>
        </p:nvSpPr>
        <p:spPr>
          <a:xfrm>
            <a:off x="3600593" y="5281188"/>
            <a:ext cx="1645920" cy="1103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Always has clear </a:t>
            </a:r>
            <a:r>
              <a:rPr lang="en-GB" b="1" dirty="0" smtClean="0"/>
              <a:t>vowels</a:t>
            </a:r>
            <a:endParaRPr lang="en-GB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600592" y="966651"/>
            <a:ext cx="1645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English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793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3" grpId="2"/>
      <p:bldP spid="3" grpId="3"/>
      <p:bldP spid="3" grpId="4"/>
      <p:bldP spid="3" grpId="6"/>
      <p:bldP spid="4" grpId="0" build="p"/>
      <p:bldP spid="4" grpId="1" build="p"/>
      <p:bldP spid="4" grpId="2" build="p"/>
      <p:bldP spid="4" grpId="3" build="p"/>
      <p:bldP spid="16" grpId="0" animBg="1"/>
      <p:bldP spid="16" grpId="1" animBg="1"/>
      <p:bldP spid="15" grpId="1" animBg="1"/>
      <p:bldP spid="15" grpId="2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0" grpId="0" build="p"/>
      <p:bldP spid="20" grpId="1" build="allAtOnce"/>
      <p:bldP spid="21" grpId="0"/>
      <p:bldP spid="22" grpId="0"/>
      <p:bldP spid="13" grpId="0"/>
      <p:bldP spid="19" grpId="0" animBg="1"/>
      <p:bldP spid="23" grpId="0" animBg="1"/>
      <p:bldP spid="24" grpId="0" animBg="1"/>
      <p:bldP spid="25" grpId="0" animBg="1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1"/>
  <p:tag name="ARTICULATE_DESIGN_ID_OFFICE THEME" val="1hDXigQ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TEXTFRAGMENT" val="PPTLabsHighlightTextFragmentsShapeb6771bd5-8673-48e3-ad54-1b24380f0ad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TEXTFRAGMENT" val="PPTLabsHighlightTextFragmentsShape5b2fa1ad-d1a0-4b2f-8c06-587e7f6c92d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64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Script MT Bold</vt:lpstr>
      <vt:lpstr>Traditional Arabic</vt:lpstr>
      <vt:lpstr>Office Theme</vt:lpstr>
      <vt:lpstr>Arabic Script  vs English Script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محمد عبدولي</dc:creator>
  <cp:lastModifiedBy>محمد عبدولي</cp:lastModifiedBy>
  <cp:revision>28</cp:revision>
  <dcterms:created xsi:type="dcterms:W3CDTF">2019-08-01T13:53:53Z</dcterms:created>
  <dcterms:modified xsi:type="dcterms:W3CDTF">2019-08-06T14:20:20Z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25AA4E00-8993-4B18-8371-A4F99980B639</vt:lpwstr>
  </property>
  <property fmtid="{D5CDD505-2E9C-101B-9397-08002B2CF9AE}" pid="3" name="ArticulatePath">
    <vt:lpwstr>Presentation1</vt:lpwstr>
  </property>
</Properties>
</file>