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6"/>
  </p:notesMasterIdLst>
  <p:sldIdLst>
    <p:sldId id="333" r:id="rId5"/>
    <p:sldId id="381" r:id="rId6"/>
    <p:sldId id="257" r:id="rId7"/>
    <p:sldId id="258" r:id="rId8"/>
    <p:sldId id="259" r:id="rId9"/>
    <p:sldId id="379" r:id="rId10"/>
    <p:sldId id="260" r:id="rId11"/>
    <p:sldId id="262" r:id="rId12"/>
    <p:sldId id="328" r:id="rId13"/>
    <p:sldId id="264" r:id="rId14"/>
    <p:sldId id="265" r:id="rId15"/>
    <p:sldId id="266" r:id="rId16"/>
    <p:sldId id="268" r:id="rId17"/>
    <p:sldId id="269" r:id="rId18"/>
    <p:sldId id="281" r:id="rId19"/>
    <p:sldId id="284" r:id="rId20"/>
    <p:sldId id="286" r:id="rId21"/>
    <p:sldId id="297" r:id="rId22"/>
    <p:sldId id="298" r:id="rId23"/>
    <p:sldId id="288" r:id="rId24"/>
    <p:sldId id="292" r:id="rId25"/>
    <p:sldId id="300" r:id="rId26"/>
    <p:sldId id="303" r:id="rId27"/>
    <p:sldId id="304" r:id="rId28"/>
    <p:sldId id="311" r:id="rId29"/>
    <p:sldId id="312" r:id="rId30"/>
    <p:sldId id="370" r:id="rId31"/>
    <p:sldId id="362" r:id="rId32"/>
    <p:sldId id="371" r:id="rId33"/>
    <p:sldId id="363" r:id="rId34"/>
    <p:sldId id="332" r:id="rId35"/>
  </p:sldIdLst>
  <p:sldSz cx="12192000" cy="6858000"/>
  <p:notesSz cx="9918700" cy="14351000"/>
  <p:custDataLst>
    <p:tags r:id="rId37"/>
  </p:custDataLst>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id="{AF61AFB5-FA9B-431B-BA6A-E5D8521B8EB7}">
          <p14:sldIdLst>
            <p14:sldId id="333"/>
          </p14:sldIdLst>
        </p14:section>
        <p14:section name="Institutional" id="{14B434A4-AF31-460C-98FE-7B9BB0633EB5}">
          <p14:sldIdLst>
            <p14:sldId id="381"/>
            <p14:sldId id="257"/>
            <p14:sldId id="258"/>
            <p14:sldId id="259"/>
            <p14:sldId id="379"/>
            <p14:sldId id="260"/>
            <p14:sldId id="262"/>
            <p14:sldId id="328"/>
          </p14:sldIdLst>
        </p14:section>
        <p14:section name="Digital Transformation" id="{EB8DE925-2303-496E-A3D8-799555090CE1}">
          <p14:sldIdLst>
            <p14:sldId id="264"/>
            <p14:sldId id="265"/>
            <p14:sldId id="266"/>
            <p14:sldId id="268"/>
          </p14:sldIdLst>
        </p14:section>
        <p14:section name="Networking &amp; Infrastructure" id="{70A91EC2-26A2-47B7-B035-C2C4857C4C1C}">
          <p14:sldIdLst>
            <p14:sldId id="269"/>
            <p14:sldId id="281"/>
          </p14:sldIdLst>
        </p14:section>
        <p14:section name="Collaboration &amp; Customer Experience" id="{ED0B34FE-D58F-4A9B-9E26-993015C201BE}">
          <p14:sldIdLst>
            <p14:sldId id="284"/>
            <p14:sldId id="286"/>
          </p14:sldIdLst>
        </p14:section>
        <p14:section name="Data Center &amp; Multicloud" id="{CBF85991-E0C7-47C0-BE03-3F61EB128D7F}">
          <p14:sldIdLst>
            <p14:sldId id="297"/>
            <p14:sldId id="298"/>
          </p14:sldIdLst>
        </p14:section>
        <p14:section name="Cybersecurity &amp; Public Safety" id="{5CE32960-F30E-4EE5-80F7-83400953B868}">
          <p14:sldIdLst>
            <p14:sldId id="288"/>
            <p14:sldId id="292"/>
          </p14:sldIdLst>
        </p14:section>
        <p14:section name="Warpdev" id="{05D5A9B4-420C-41CE-BDEF-147195C2F8B1}">
          <p14:sldIdLst>
            <p14:sldId id="300"/>
            <p14:sldId id="303"/>
            <p14:sldId id="304"/>
          </p14:sldIdLst>
        </p14:section>
        <p14:section name="Services" id="{86A0A7D8-D622-4119-A98C-BEA009D9058E}">
          <p14:sldIdLst>
            <p14:sldId id="311"/>
            <p14:sldId id="312"/>
            <p14:sldId id="370"/>
            <p14:sldId id="362"/>
            <p14:sldId id="371"/>
            <p14:sldId id="363"/>
          </p14:sldIdLst>
        </p14:section>
        <p14:section name="End" id="{2C6782F3-D93F-4211-9F4E-DF02B2B8BC4D}">
          <p14:sldIdLst>
            <p14:sldId id="332"/>
          </p14:sldIdLst>
        </p14:section>
      </p14:sectionLst>
    </p:ext>
    <p:ext uri="{EFAFB233-063F-42B5-8137-9DF3F51BA10A}">
      <p15:sldGuideLst xmlns:p15="http://schemas.microsoft.com/office/powerpoint/2012/main">
        <p15:guide id="1" orient="horz" pos="1570" userDrawn="1">
          <p15:clr>
            <a:srgbClr val="A4A3A4"/>
          </p15:clr>
        </p15:guide>
        <p15:guide id="2" pos="3840" userDrawn="1">
          <p15:clr>
            <a:srgbClr val="A4A3A4"/>
          </p15:clr>
        </p15:guide>
        <p15:guide id="4" pos="7355" userDrawn="1">
          <p15:clr>
            <a:srgbClr val="A4A3A4"/>
          </p15:clr>
        </p15:guide>
        <p15:guide id="5" orient="horz" pos="1888" userDrawn="1">
          <p15:clr>
            <a:srgbClr val="A4A3A4"/>
          </p15:clr>
        </p15:guide>
        <p15:guide id="6" orient="horz" pos="2137" userDrawn="1">
          <p15:clr>
            <a:srgbClr val="A4A3A4"/>
          </p15:clr>
        </p15:guide>
        <p15:guide id="9" orient="horz" pos="890" userDrawn="1">
          <p15:clr>
            <a:srgbClr val="A4A3A4"/>
          </p15:clr>
        </p15:guide>
        <p15:guide id="11" pos="325" userDrawn="1">
          <p15:clr>
            <a:srgbClr val="A4A3A4"/>
          </p15:clr>
        </p15:guide>
        <p15:guide id="14" orient="horz" pos="3793" userDrawn="1">
          <p15:clr>
            <a:srgbClr val="A4A3A4"/>
          </p15:clr>
        </p15:guide>
        <p15:guide id="15" orient="horz" pos="4088" userDrawn="1">
          <p15:clr>
            <a:srgbClr val="A4A3A4"/>
          </p15:clr>
        </p15:guide>
        <p15:guide id="20" pos="6879" userDrawn="1">
          <p15:clr>
            <a:srgbClr val="A4A3A4"/>
          </p15:clr>
        </p15:guide>
        <p15:guide id="22" orient="horz" pos="3294" userDrawn="1">
          <p15:clr>
            <a:srgbClr val="A4A3A4"/>
          </p15:clr>
        </p15:guide>
        <p15:guide id="23" orient="horz" pos="2614" userDrawn="1">
          <p15:clr>
            <a:srgbClr val="A4A3A4"/>
          </p15:clr>
        </p15:guide>
        <p15:guide id="24" orient="horz" pos="5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onardo Campos" initials="LC" lastIdx="1" clrIdx="0">
    <p:extLst>
      <p:ext uri="{19B8F6BF-5375-455C-9EA6-DF929625EA0E}">
        <p15:presenceInfo xmlns:p15="http://schemas.microsoft.com/office/powerpoint/2012/main" userId="01c2376610dad91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65B"/>
    <a:srgbClr val="2BA0DA"/>
    <a:srgbClr val="004E66"/>
    <a:srgbClr val="00637D"/>
    <a:srgbClr val="000000"/>
    <a:srgbClr val="FFFFFF"/>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97" autoAdjust="0"/>
    <p:restoredTop sz="95380" autoAdjust="0"/>
  </p:normalViewPr>
  <p:slideViewPr>
    <p:cSldViewPr snapToGrid="0">
      <p:cViewPr varScale="1">
        <p:scale>
          <a:sx n="78" d="100"/>
          <a:sy n="78" d="100"/>
        </p:scale>
        <p:origin x="432" y="43"/>
      </p:cViewPr>
      <p:guideLst>
        <p:guide orient="horz" pos="1570"/>
        <p:guide pos="3840"/>
        <p:guide pos="7355"/>
        <p:guide orient="horz" pos="1888"/>
        <p:guide orient="horz" pos="2137"/>
        <p:guide orient="horz" pos="890"/>
        <p:guide pos="325"/>
        <p:guide orient="horz" pos="3793"/>
        <p:guide orient="horz" pos="4088"/>
        <p:guide pos="6879"/>
        <p:guide orient="horz" pos="3294"/>
        <p:guide orient="horz" pos="2614"/>
        <p:guide orient="horz" pos="51"/>
      </p:guideLst>
    </p:cSldViewPr>
  </p:slideViewPr>
  <p:notesTextViewPr>
    <p:cViewPr>
      <p:scale>
        <a:sx n="3" d="2"/>
        <a:sy n="3" d="2"/>
      </p:scale>
      <p:origin x="0" y="0"/>
    </p:cViewPr>
  </p:notesTextViewPr>
  <p:sorterViewPr>
    <p:cViewPr>
      <p:scale>
        <a:sx n="60" d="100"/>
        <a:sy n="6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gs" Target="tags/tag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299027" cy="718929"/>
          </a:xfrm>
          <a:prstGeom prst="rect">
            <a:avLst/>
          </a:prstGeom>
        </p:spPr>
        <p:txBody>
          <a:bodyPr vert="horz" lIns="132579" tIns="66289" rIns="132579" bIns="66289" rtlCol="0"/>
          <a:lstStyle>
            <a:lvl1pPr algn="l">
              <a:defRPr sz="1700"/>
            </a:lvl1pPr>
          </a:lstStyle>
          <a:p>
            <a:endParaRPr lang="pt-PT"/>
          </a:p>
        </p:txBody>
      </p:sp>
      <p:sp>
        <p:nvSpPr>
          <p:cNvPr id="3" name="Date Placeholder 2"/>
          <p:cNvSpPr>
            <a:spLocks noGrp="1"/>
          </p:cNvSpPr>
          <p:nvPr>
            <p:ph type="dt" idx="1"/>
          </p:nvPr>
        </p:nvSpPr>
        <p:spPr>
          <a:xfrm>
            <a:off x="5617366" y="0"/>
            <a:ext cx="4299027" cy="718929"/>
          </a:xfrm>
          <a:prstGeom prst="rect">
            <a:avLst/>
          </a:prstGeom>
        </p:spPr>
        <p:txBody>
          <a:bodyPr vert="horz" lIns="132579" tIns="66289" rIns="132579" bIns="66289" rtlCol="0"/>
          <a:lstStyle>
            <a:lvl1pPr algn="r">
              <a:defRPr sz="1700"/>
            </a:lvl1pPr>
          </a:lstStyle>
          <a:p>
            <a:fld id="{087D61B5-D928-4AB5-B1D9-51CE617C91F6}" type="datetimeFigureOut">
              <a:rPr lang="pt-PT" smtClean="0"/>
              <a:t>18/10/2019</a:t>
            </a:fld>
            <a:endParaRPr lang="pt-PT"/>
          </a:p>
        </p:txBody>
      </p:sp>
      <p:sp>
        <p:nvSpPr>
          <p:cNvPr id="4" name="Slide Image Placeholder 3"/>
          <p:cNvSpPr>
            <a:spLocks noGrp="1" noRot="1" noChangeAspect="1"/>
          </p:cNvSpPr>
          <p:nvPr>
            <p:ph type="sldImg" idx="2"/>
          </p:nvPr>
        </p:nvSpPr>
        <p:spPr>
          <a:xfrm>
            <a:off x="654050" y="1793875"/>
            <a:ext cx="8610600" cy="4843463"/>
          </a:xfrm>
          <a:prstGeom prst="rect">
            <a:avLst/>
          </a:prstGeom>
          <a:noFill/>
          <a:ln w="12700">
            <a:solidFill>
              <a:prstClr val="black"/>
            </a:solidFill>
          </a:ln>
        </p:spPr>
        <p:txBody>
          <a:bodyPr vert="horz" lIns="132579" tIns="66289" rIns="132579" bIns="66289" rtlCol="0" anchor="ctr"/>
          <a:lstStyle/>
          <a:p>
            <a:endParaRPr lang="pt-PT"/>
          </a:p>
        </p:txBody>
      </p:sp>
      <p:sp>
        <p:nvSpPr>
          <p:cNvPr id="5" name="Notes Placeholder 4"/>
          <p:cNvSpPr>
            <a:spLocks noGrp="1"/>
          </p:cNvSpPr>
          <p:nvPr>
            <p:ph type="body" sz="quarter" idx="3"/>
          </p:nvPr>
        </p:nvSpPr>
        <p:spPr>
          <a:xfrm>
            <a:off x="992794" y="6906764"/>
            <a:ext cx="7933113" cy="5650362"/>
          </a:xfrm>
          <a:prstGeom prst="rect">
            <a:avLst/>
          </a:prstGeom>
        </p:spPr>
        <p:txBody>
          <a:bodyPr vert="horz" lIns="132579" tIns="66289" rIns="132579" bIns="662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6" name="Footer Placeholder 5"/>
          <p:cNvSpPr>
            <a:spLocks noGrp="1"/>
          </p:cNvSpPr>
          <p:nvPr>
            <p:ph type="ftr" sz="quarter" idx="4"/>
          </p:nvPr>
        </p:nvSpPr>
        <p:spPr>
          <a:xfrm>
            <a:off x="1" y="13632074"/>
            <a:ext cx="4299027" cy="718927"/>
          </a:xfrm>
          <a:prstGeom prst="rect">
            <a:avLst/>
          </a:prstGeom>
        </p:spPr>
        <p:txBody>
          <a:bodyPr vert="horz" lIns="132579" tIns="66289" rIns="132579" bIns="66289" rtlCol="0" anchor="b"/>
          <a:lstStyle>
            <a:lvl1pPr algn="l">
              <a:defRPr sz="1700"/>
            </a:lvl1pPr>
          </a:lstStyle>
          <a:p>
            <a:endParaRPr lang="pt-PT"/>
          </a:p>
        </p:txBody>
      </p:sp>
      <p:sp>
        <p:nvSpPr>
          <p:cNvPr id="7" name="Slide Number Placeholder 6"/>
          <p:cNvSpPr>
            <a:spLocks noGrp="1"/>
          </p:cNvSpPr>
          <p:nvPr>
            <p:ph type="sldNum" sz="quarter" idx="5"/>
          </p:nvPr>
        </p:nvSpPr>
        <p:spPr>
          <a:xfrm>
            <a:off x="5617366" y="13632074"/>
            <a:ext cx="4299027" cy="718927"/>
          </a:xfrm>
          <a:prstGeom prst="rect">
            <a:avLst/>
          </a:prstGeom>
        </p:spPr>
        <p:txBody>
          <a:bodyPr vert="horz" lIns="132579" tIns="66289" rIns="132579" bIns="66289" rtlCol="0" anchor="b"/>
          <a:lstStyle>
            <a:lvl1pPr algn="r">
              <a:defRPr sz="1700"/>
            </a:lvl1pPr>
          </a:lstStyle>
          <a:p>
            <a:fld id="{F8995E56-B2D1-477A-95FE-4C9539B3BB93}" type="slidenum">
              <a:rPr lang="pt-PT" smtClean="0"/>
              <a:t>‹#›</a:t>
            </a:fld>
            <a:endParaRPr lang="pt-PT"/>
          </a:p>
        </p:txBody>
      </p:sp>
    </p:spTree>
    <p:extLst>
      <p:ext uri="{BB962C8B-B14F-4D97-AF65-F5344CB8AC3E}">
        <p14:creationId xmlns:p14="http://schemas.microsoft.com/office/powerpoint/2010/main" val="212826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10"/>
          </p:nvPr>
        </p:nvSpPr>
        <p:spPr/>
        <p:txBody>
          <a:bodyPr/>
          <a:lstStyle/>
          <a:p>
            <a:fld id="{F8995E56-B2D1-477A-95FE-4C9539B3BB93}" type="slidenum">
              <a:rPr lang="pt-PT" smtClean="0"/>
              <a:t>1</a:t>
            </a:fld>
            <a:endParaRPr lang="pt-PT" dirty="0"/>
          </a:p>
        </p:txBody>
      </p:sp>
    </p:spTree>
    <p:extLst>
      <p:ext uri="{BB962C8B-B14F-4D97-AF65-F5344CB8AC3E}">
        <p14:creationId xmlns:p14="http://schemas.microsoft.com/office/powerpoint/2010/main" val="10972636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The </a:t>
            </a:r>
            <a:r>
              <a:rPr lang="en-US" b="1" noProof="0" dirty="0"/>
              <a:t>Networking &amp; Infrastructure </a:t>
            </a:r>
            <a:r>
              <a:rPr lang="en-US" b="0" noProof="0" dirty="0"/>
              <a:t>BU</a:t>
            </a:r>
            <a:r>
              <a:rPr lang="en-US" b="1" noProof="0" dirty="0"/>
              <a:t> </a:t>
            </a:r>
            <a:r>
              <a:rPr lang="en-US" noProof="0" dirty="0"/>
              <a:t>is divided into </a:t>
            </a:r>
            <a:r>
              <a:rPr lang="en-US" b="1" noProof="0" dirty="0"/>
              <a:t>4 technological vectors: </a:t>
            </a:r>
            <a:endParaRPr lang="en-US" noProof="0" dirty="0"/>
          </a:p>
          <a:p>
            <a:pPr marL="274320" lvl="1" indent="-171450">
              <a:buFont typeface="Arial" panose="020B0604020202020204" pitchFamily="34" charset="0"/>
              <a:buChar char="•"/>
            </a:pPr>
            <a:r>
              <a:rPr lang="en-US" b="1" noProof="0" dirty="0"/>
              <a:t>1</a:t>
            </a:r>
            <a:r>
              <a:rPr lang="en-US" b="1" baseline="30000" noProof="0" dirty="0"/>
              <a:t>st</a:t>
            </a:r>
            <a:r>
              <a:rPr lang="en-US" b="1" noProof="0" dirty="0"/>
              <a:t> vector </a:t>
            </a:r>
            <a:r>
              <a:rPr lang="en-US" noProof="0" dirty="0"/>
              <a:t>associated to the </a:t>
            </a:r>
            <a:r>
              <a:rPr lang="en-US" b="1" noProof="0" dirty="0"/>
              <a:t>conventional networking</a:t>
            </a:r>
            <a:r>
              <a:rPr lang="en-US" noProof="0" dirty="0"/>
              <a:t>, for which we are </a:t>
            </a:r>
            <a:r>
              <a:rPr lang="en-US" b="1" noProof="0" dirty="0"/>
              <a:t>widely known on the market - ADN WARPCOM</a:t>
            </a:r>
          </a:p>
          <a:p>
            <a:pPr marL="274320" lvl="1" indent="-171450">
              <a:buFont typeface="Arial" panose="020B0604020202020204" pitchFamily="34" charset="0"/>
              <a:buChar char="•"/>
            </a:pPr>
            <a:r>
              <a:rPr lang="en-US" b="1" noProof="0" dirty="0"/>
              <a:t>2</a:t>
            </a:r>
            <a:r>
              <a:rPr lang="en-US" b="1" baseline="30000" noProof="0" dirty="0"/>
              <a:t>nd</a:t>
            </a:r>
            <a:r>
              <a:rPr lang="en-US" b="1" noProof="0" dirty="0"/>
              <a:t>, 3</a:t>
            </a:r>
            <a:r>
              <a:rPr lang="en-US" b="1" baseline="30000" noProof="0" dirty="0"/>
              <a:t>rd</a:t>
            </a:r>
            <a:r>
              <a:rPr lang="en-US" b="1" noProof="0" dirty="0"/>
              <a:t> and 4</a:t>
            </a:r>
            <a:r>
              <a:rPr lang="en-US" b="1" baseline="30000" noProof="0" dirty="0"/>
              <a:t>th</a:t>
            </a:r>
            <a:r>
              <a:rPr lang="en-US" b="1" noProof="0" dirty="0"/>
              <a:t> vectors </a:t>
            </a:r>
            <a:r>
              <a:rPr lang="en-US" noProof="0" dirty="0"/>
              <a:t>reflect </a:t>
            </a:r>
            <a:r>
              <a:rPr lang="en-US" b="1" noProof="0" dirty="0"/>
              <a:t>market trends </a:t>
            </a:r>
            <a:r>
              <a:rPr lang="en-US" noProof="0" dirty="0"/>
              <a:t>and are </a:t>
            </a:r>
            <a:r>
              <a:rPr lang="en-US" b="1" noProof="0" dirty="0"/>
              <a:t>Warpcom’s solid focal points</a:t>
            </a:r>
            <a:r>
              <a:rPr lang="en-US" b="0" noProof="0" dirty="0"/>
              <a:t>. These are growing areas in which we hold specialized resources that dominate the solutions that best suit our customers’ needs.</a:t>
            </a:r>
            <a:endParaRPr lang="en-US" b="1" noProof="0" dirty="0"/>
          </a:p>
          <a:p>
            <a:pPr marL="0" lvl="0" indent="-354330">
              <a:buFont typeface="Arial" panose="020B0604020202020204" pitchFamily="34" charset="0"/>
              <a:buNone/>
            </a:pPr>
            <a:endParaRPr lang="en-US" b="1" noProof="0" dirty="0"/>
          </a:p>
          <a:p>
            <a:pPr marL="914400" lvl="2" indent="-354330">
              <a:buFont typeface="Arial" panose="020B0604020202020204" pitchFamily="34" charset="0"/>
              <a:buNone/>
            </a:pPr>
            <a:r>
              <a:rPr lang="en-US" b="1" noProof="0" dirty="0"/>
              <a:t>SDN</a:t>
            </a:r>
            <a:r>
              <a:rPr lang="en-US" noProof="0" dirty="0"/>
              <a:t> – emerging area mainly centered in </a:t>
            </a:r>
            <a:r>
              <a:rPr lang="en-US" b="1" noProof="0" dirty="0"/>
              <a:t>SD-WAN and SD-DC</a:t>
            </a:r>
            <a:r>
              <a:rPr lang="en-US" b="0" noProof="0" dirty="0"/>
              <a:t>. We have </a:t>
            </a:r>
            <a:r>
              <a:rPr lang="en-US" b="1" noProof="0" dirty="0"/>
              <a:t>projects with big customers and the trust </a:t>
            </a:r>
            <a:r>
              <a:rPr lang="en-US" b="0" noProof="0" dirty="0"/>
              <a:t>of the </a:t>
            </a:r>
            <a:r>
              <a:rPr lang="en-US" b="1" noProof="0" dirty="0"/>
              <a:t>main manufacturers</a:t>
            </a:r>
            <a:r>
              <a:rPr lang="en-US" b="0" noProof="0" dirty="0"/>
              <a:t> of these solutions (Cisco, Nuage, VMWARE).</a:t>
            </a:r>
            <a:endParaRPr lang="en-US" noProof="0" dirty="0"/>
          </a:p>
          <a:p>
            <a:pPr marL="914400" lvl="2" indent="-354330">
              <a:buFont typeface="Arial" panose="020B0604020202020204" pitchFamily="34" charset="0"/>
              <a:buNone/>
            </a:pPr>
            <a:endParaRPr lang="en-US" noProof="0" dirty="0"/>
          </a:p>
          <a:p>
            <a:pPr marL="914400" lvl="2" indent="-354330">
              <a:buFont typeface="Arial" panose="020B0604020202020204" pitchFamily="34" charset="0"/>
              <a:buNone/>
            </a:pPr>
            <a:r>
              <a:rPr lang="en-US" b="1" noProof="0" dirty="0"/>
              <a:t>Mobility &amp; Analytics </a:t>
            </a:r>
            <a:r>
              <a:rPr lang="en-US" noProof="0" dirty="0"/>
              <a:t>– reflects the </a:t>
            </a:r>
            <a:r>
              <a:rPr lang="en-US" b="1" noProof="0" dirty="0"/>
              <a:t>evolution of the connectivity concept</a:t>
            </a:r>
            <a:r>
              <a:rPr lang="en-US" b="0" noProof="0" dirty="0"/>
              <a:t> which is now based on the </a:t>
            </a:r>
            <a:r>
              <a:rPr lang="en-US" b="1" i="1" noProof="0" dirty="0"/>
              <a:t>wireless</a:t>
            </a:r>
            <a:r>
              <a:rPr lang="en-US" b="0" i="0" noProof="0" dirty="0"/>
              <a:t> (exponential growth of wireless devices: IoT, tablets, smartphones, laptops, gadgets, etc.), as well as on the </a:t>
            </a:r>
            <a:r>
              <a:rPr lang="en-US" b="1" i="0" noProof="0" dirty="0"/>
              <a:t>growing importance of analytics (new oil)</a:t>
            </a:r>
            <a:r>
              <a:rPr lang="en-US" b="0" i="0" noProof="0" dirty="0"/>
              <a:t> which is able to be extracted from these devices and reveals itself to be crucial to leverage the business and the decision-taking.</a:t>
            </a:r>
            <a:endParaRPr lang="en-US" noProof="0" dirty="0"/>
          </a:p>
          <a:p>
            <a:pPr marL="914400" lvl="2" indent="-354330">
              <a:buFont typeface="Arial" panose="020B0604020202020204" pitchFamily="34" charset="0"/>
              <a:buNone/>
            </a:pPr>
            <a:endParaRPr lang="en-US" b="1" noProof="0" dirty="0"/>
          </a:p>
          <a:p>
            <a:pPr marL="914400" lvl="2" indent="-354330">
              <a:buFont typeface="Arial" panose="020B0604020202020204" pitchFamily="34" charset="0"/>
              <a:buNone/>
            </a:pPr>
            <a:r>
              <a:rPr lang="en-US" b="1" noProof="0" dirty="0"/>
              <a:t>IoT &amp; Smart Cities </a:t>
            </a:r>
            <a:r>
              <a:rPr lang="en-US" noProof="0" dirty="0"/>
              <a:t>– at a time when the </a:t>
            </a:r>
            <a:r>
              <a:rPr lang="en-US" b="1" noProof="0" dirty="0"/>
              <a:t>efficiency on the natural resources’ costs</a:t>
            </a:r>
            <a:r>
              <a:rPr lang="en-US" b="0" noProof="0" dirty="0"/>
              <a:t> is a constant discussion topic and when the </a:t>
            </a:r>
            <a:r>
              <a:rPr lang="en-US" b="1" noProof="0" dirty="0"/>
              <a:t>adoption/use of gadgets is massive</a:t>
            </a:r>
            <a:r>
              <a:rPr lang="en-US" b="0" noProof="0" dirty="0"/>
              <a:t> (previous vector), talking about </a:t>
            </a:r>
            <a:r>
              <a:rPr lang="en-US" b="1" noProof="0" dirty="0"/>
              <a:t>IoT and Smart Cities become unavoidable</a:t>
            </a:r>
            <a:r>
              <a:rPr lang="en-US" b="0" noProof="0" dirty="0"/>
              <a:t>. It is crucial to </a:t>
            </a:r>
            <a:r>
              <a:rPr lang="en-US" b="1" noProof="0" dirty="0"/>
              <a:t>leverage the smart cities and buildings</a:t>
            </a:r>
            <a:r>
              <a:rPr lang="en-US" b="0" noProof="0" dirty="0"/>
              <a:t>, which allows: </a:t>
            </a:r>
            <a:r>
              <a:rPr lang="en-US" b="0" noProof="0" dirty="0" err="1"/>
              <a:t>i</a:t>
            </a:r>
            <a:r>
              <a:rPr lang="en-US" b="0" noProof="0" dirty="0"/>
              <a:t>) </a:t>
            </a:r>
            <a:r>
              <a:rPr lang="en-US" b="1" noProof="0" dirty="0"/>
              <a:t>a greater efficiency on the resources management</a:t>
            </a:r>
            <a:r>
              <a:rPr lang="en-US" b="0" noProof="0" dirty="0"/>
              <a:t> (energy, waste, water, gas) and ii) </a:t>
            </a:r>
            <a:r>
              <a:rPr lang="en-US" b="1" noProof="0" dirty="0"/>
              <a:t>a better usage experience</a:t>
            </a:r>
            <a:r>
              <a:rPr lang="en-US" b="0" noProof="0" dirty="0"/>
              <a:t> for the citizens.</a:t>
            </a:r>
            <a:endParaRPr lang="en-US" noProof="0" dirty="0"/>
          </a:p>
        </p:txBody>
      </p:sp>
      <p:sp>
        <p:nvSpPr>
          <p:cNvPr id="4" name="Slide Number Placeholder 3"/>
          <p:cNvSpPr>
            <a:spLocks noGrp="1"/>
          </p:cNvSpPr>
          <p:nvPr>
            <p:ph type="sldNum" sz="quarter" idx="5"/>
          </p:nvPr>
        </p:nvSpPr>
        <p:spPr/>
        <p:txBody>
          <a:bodyPr/>
          <a:lstStyle/>
          <a:p>
            <a:fld id="{F8995E56-B2D1-477A-95FE-4C9539B3BB93}" type="slidenum">
              <a:rPr lang="pt-PT" smtClean="0"/>
              <a:t>15</a:t>
            </a:fld>
            <a:endParaRPr lang="pt-PT"/>
          </a:p>
        </p:txBody>
      </p:sp>
    </p:spTree>
    <p:extLst>
      <p:ext uri="{BB962C8B-B14F-4D97-AF65-F5344CB8AC3E}">
        <p14:creationId xmlns:p14="http://schemas.microsoft.com/office/powerpoint/2010/main" val="12825916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noProof="0" dirty="0">
                <a:solidFill>
                  <a:schemeClr val="tx1"/>
                </a:solidFill>
                <a:effectLst/>
                <a:latin typeface="+mn-lt"/>
                <a:ea typeface="+mn-ea"/>
                <a:cs typeface="+mn-cs"/>
              </a:rPr>
              <a:t>The Collab &amp; CX Bu offer </a:t>
            </a:r>
            <a:r>
              <a:rPr lang="en-US" sz="1200" b="1" kern="1200" noProof="0" dirty="0">
                <a:solidFill>
                  <a:schemeClr val="tx1"/>
                </a:solidFill>
                <a:effectLst/>
                <a:latin typeface="+mn-lt"/>
                <a:ea typeface="+mn-ea"/>
                <a:cs typeface="+mn-cs"/>
              </a:rPr>
              <a:t>solutions which ensure, to the organizations and their collaborators, simple, efficient and intelligent ways to communicate and collaborate, within and outside the company, with customers, suppliers and business partners.</a:t>
            </a:r>
          </a:p>
          <a:p>
            <a:endParaRPr lang="en-US" sz="1200" b="1" kern="1200" noProof="0" dirty="0">
              <a:solidFill>
                <a:schemeClr val="tx1"/>
              </a:solidFill>
              <a:effectLst/>
              <a:latin typeface="+mn-lt"/>
              <a:ea typeface="+mn-ea"/>
              <a:cs typeface="+mn-cs"/>
            </a:endParaRPr>
          </a:p>
          <a:p>
            <a:r>
              <a:rPr lang="en-US" sz="1200" b="0" kern="1200" noProof="0" dirty="0">
                <a:solidFill>
                  <a:schemeClr val="tx1"/>
                </a:solidFill>
                <a:effectLst/>
                <a:latin typeface="+mn-lt"/>
                <a:ea typeface="+mn-ea"/>
                <a:cs typeface="+mn-cs"/>
              </a:rPr>
              <a:t>These are an </a:t>
            </a:r>
            <a:r>
              <a:rPr lang="en-US" sz="1200" b="1" kern="1200" noProof="0" dirty="0">
                <a:solidFill>
                  <a:schemeClr val="tx1"/>
                </a:solidFill>
                <a:effectLst/>
                <a:latin typeface="+mn-lt"/>
                <a:ea typeface="+mn-ea"/>
                <a:cs typeface="+mn-cs"/>
              </a:rPr>
              <a:t>essential</a:t>
            </a:r>
            <a:r>
              <a:rPr lang="en-US" sz="1200" b="0" kern="1200" noProof="0" dirty="0">
                <a:solidFill>
                  <a:schemeClr val="tx1"/>
                </a:solidFill>
                <a:effectLst/>
                <a:latin typeface="+mn-lt"/>
                <a:ea typeface="+mn-ea"/>
                <a:cs typeface="+mn-cs"/>
              </a:rPr>
              <a:t> tool for the companies which aim to </a:t>
            </a:r>
            <a:r>
              <a:rPr lang="en-US" sz="1200" b="1" kern="1200" noProof="0" dirty="0">
                <a:solidFill>
                  <a:schemeClr val="tx1"/>
                </a:solidFill>
                <a:effectLst/>
                <a:latin typeface="+mn-lt"/>
                <a:ea typeface="+mn-ea"/>
                <a:cs typeface="+mn-cs"/>
              </a:rPr>
              <a:t>succeed in the digital economy market</a:t>
            </a:r>
            <a:r>
              <a:rPr lang="en-US" sz="1200" b="0" kern="1200" noProof="0" dirty="0">
                <a:solidFill>
                  <a:schemeClr val="tx1"/>
                </a:solidFill>
                <a:effectLst/>
                <a:latin typeface="+mn-lt"/>
                <a:ea typeface="+mn-ea"/>
                <a:cs typeface="+mn-cs"/>
              </a:rPr>
              <a:t>, in which the work </a:t>
            </a:r>
            <a:r>
              <a:rPr lang="en-US" sz="1200" b="1" kern="1200" noProof="0" dirty="0">
                <a:solidFill>
                  <a:schemeClr val="tx1"/>
                </a:solidFill>
                <a:effectLst/>
                <a:latin typeface="+mn-lt"/>
                <a:ea typeface="+mn-ea"/>
                <a:cs typeface="+mn-cs"/>
              </a:rPr>
              <a:t>teams geographical dispersion</a:t>
            </a:r>
            <a:r>
              <a:rPr lang="en-US" sz="1200" b="0" kern="1200" noProof="0" dirty="0">
                <a:solidFill>
                  <a:schemeClr val="tx1"/>
                </a:solidFill>
                <a:effectLst/>
                <a:latin typeface="+mn-lt"/>
                <a:ea typeface="+mn-ea"/>
                <a:cs typeface="+mn-cs"/>
              </a:rPr>
              <a:t> and the </a:t>
            </a:r>
            <a:r>
              <a:rPr lang="en-US" sz="1200" b="1" kern="1200" noProof="0" dirty="0">
                <a:solidFill>
                  <a:schemeClr val="tx1"/>
                </a:solidFill>
                <a:effectLst/>
                <a:latin typeface="+mn-lt"/>
                <a:ea typeface="+mn-ea"/>
                <a:cs typeface="+mn-cs"/>
              </a:rPr>
              <a:t>market competitivity</a:t>
            </a:r>
            <a:r>
              <a:rPr lang="en-US" sz="1200" b="0" kern="1200" noProof="0" dirty="0">
                <a:solidFill>
                  <a:schemeClr val="tx1"/>
                </a:solidFill>
                <a:effectLst/>
                <a:latin typeface="+mn-lt"/>
                <a:ea typeface="+mn-ea"/>
                <a:cs typeface="+mn-cs"/>
              </a:rPr>
              <a:t> demand a way of working which does </a:t>
            </a:r>
            <a:r>
              <a:rPr lang="en-US" sz="1200" b="1" kern="1200" noProof="0" dirty="0">
                <a:solidFill>
                  <a:schemeClr val="tx1"/>
                </a:solidFill>
                <a:effectLst/>
                <a:latin typeface="+mn-lt"/>
                <a:ea typeface="+mn-ea"/>
                <a:cs typeface="+mn-cs"/>
              </a:rPr>
              <a:t>not depend on the physical and traditional presence</a:t>
            </a:r>
            <a:r>
              <a:rPr lang="en-US" sz="1200" b="0" kern="1200" noProof="0" dirty="0">
                <a:solidFill>
                  <a:schemeClr val="tx1"/>
                </a:solidFill>
                <a:effectLst/>
                <a:latin typeface="+mn-lt"/>
                <a:ea typeface="+mn-ea"/>
                <a:cs typeface="+mn-cs"/>
              </a:rPr>
              <a:t>, maintaining the teams’ productivity. To do so, these collaboration tools must provide its users an </a:t>
            </a:r>
            <a:r>
              <a:rPr lang="en-US" sz="1200" b="1" kern="1200" noProof="0" dirty="0">
                <a:solidFill>
                  <a:schemeClr val="tx1"/>
                </a:solidFill>
                <a:effectLst/>
                <a:latin typeface="+mn-lt"/>
                <a:ea typeface="+mn-ea"/>
                <a:cs typeface="+mn-cs"/>
              </a:rPr>
              <a:t>excellent customer experience</a:t>
            </a:r>
            <a:r>
              <a:rPr lang="en-US" sz="1200" b="0" kern="1200" noProof="0" dirty="0">
                <a:solidFill>
                  <a:schemeClr val="tx1"/>
                </a:solidFill>
                <a:effectLst/>
                <a:latin typeface="+mn-lt"/>
                <a:ea typeface="+mn-ea"/>
                <a:cs typeface="+mn-cs"/>
              </a:rPr>
              <a:t>, so that the </a:t>
            </a:r>
            <a:r>
              <a:rPr lang="en-US" sz="1200" b="1" kern="1200" noProof="0" dirty="0">
                <a:solidFill>
                  <a:schemeClr val="tx1"/>
                </a:solidFill>
                <a:effectLst/>
                <a:latin typeface="+mn-lt"/>
                <a:ea typeface="+mn-ea"/>
                <a:cs typeface="+mn-cs"/>
              </a:rPr>
              <a:t>adoption and use levels</a:t>
            </a:r>
            <a:r>
              <a:rPr lang="en-US" sz="1200" b="0" kern="1200" noProof="0" dirty="0">
                <a:solidFill>
                  <a:schemeClr val="tx1"/>
                </a:solidFill>
                <a:effectLst/>
                <a:latin typeface="+mn-lt"/>
                <a:ea typeface="+mn-ea"/>
                <a:cs typeface="+mn-cs"/>
              </a:rPr>
              <a:t> and the desired </a:t>
            </a:r>
            <a:r>
              <a:rPr lang="en-US" sz="1200" b="1" kern="1200" noProof="0" dirty="0">
                <a:solidFill>
                  <a:schemeClr val="tx1"/>
                </a:solidFill>
                <a:effectLst/>
                <a:latin typeface="+mn-lt"/>
                <a:ea typeface="+mn-ea"/>
                <a:cs typeface="+mn-cs"/>
              </a:rPr>
              <a:t>investment returned</a:t>
            </a:r>
            <a:r>
              <a:rPr lang="en-US" sz="1200" b="0" kern="1200" noProof="0" dirty="0">
                <a:solidFill>
                  <a:schemeClr val="tx1"/>
                </a:solidFill>
                <a:effectLst/>
                <a:latin typeface="+mn-lt"/>
                <a:ea typeface="+mn-ea"/>
                <a:cs typeface="+mn-cs"/>
              </a:rPr>
              <a:t> are achieved.</a:t>
            </a:r>
          </a:p>
          <a:p>
            <a:endParaRPr lang="en-US" sz="1200" b="0" kern="1200" noProof="0" dirty="0">
              <a:solidFill>
                <a:schemeClr val="tx1"/>
              </a:solidFill>
              <a:effectLst/>
              <a:latin typeface="+mn-lt"/>
              <a:ea typeface="+mn-ea"/>
              <a:cs typeface="+mn-cs"/>
            </a:endParaRPr>
          </a:p>
          <a:p>
            <a:r>
              <a:rPr lang="en-US" sz="1200" b="0" kern="1200" noProof="0" dirty="0">
                <a:solidFill>
                  <a:schemeClr val="tx1"/>
                </a:solidFill>
                <a:effectLst/>
                <a:latin typeface="+mn-lt"/>
                <a:ea typeface="+mn-ea"/>
                <a:cs typeface="+mn-cs"/>
              </a:rPr>
              <a:t>Our offer is divided into 4 fundamental pillars:</a:t>
            </a:r>
          </a:p>
          <a:p>
            <a:pPr marL="171450" indent="-171450">
              <a:buFont typeface="Arial" panose="020B0604020202020204" pitchFamily="34" charset="0"/>
              <a:buChar char="•"/>
            </a:pPr>
            <a:r>
              <a:rPr lang="en-US" sz="1200" b="1" kern="1200" noProof="0" dirty="0">
                <a:solidFill>
                  <a:schemeClr val="tx1"/>
                </a:solidFill>
                <a:effectLst/>
                <a:latin typeface="+mn-lt"/>
                <a:ea typeface="+mn-ea"/>
                <a:cs typeface="+mn-cs"/>
              </a:rPr>
              <a:t>Unified communications: essential base component of the collaboration architecture</a:t>
            </a:r>
            <a:r>
              <a:rPr lang="en-US" sz="1200" b="0" kern="1200" noProof="0" dirty="0">
                <a:solidFill>
                  <a:schemeClr val="tx1"/>
                </a:solidFill>
                <a:effectLst/>
                <a:latin typeface="+mn-lt"/>
                <a:ea typeface="+mn-ea"/>
                <a:cs typeface="+mn-cs"/>
              </a:rPr>
              <a:t>, where the voice and video communication platforms and terminals, as well as the chat and presence applications, are included.</a:t>
            </a:r>
          </a:p>
          <a:p>
            <a:pPr marL="171450" indent="-171450">
              <a:buFont typeface="Arial" panose="020B0604020202020204" pitchFamily="34" charset="0"/>
              <a:buChar char="•"/>
            </a:pPr>
            <a:r>
              <a:rPr lang="en-US" sz="1200" b="1" kern="1200" noProof="0" dirty="0">
                <a:solidFill>
                  <a:schemeClr val="tx1"/>
                </a:solidFill>
                <a:effectLst/>
                <a:latin typeface="+mn-lt"/>
                <a:ea typeface="+mn-ea"/>
                <a:cs typeface="+mn-cs"/>
              </a:rPr>
              <a:t>Videoconference: </a:t>
            </a:r>
            <a:r>
              <a:rPr lang="en-US" sz="1200" b="0" kern="1200" noProof="0" dirty="0">
                <a:solidFill>
                  <a:schemeClr val="tx1"/>
                </a:solidFill>
                <a:effectLst/>
                <a:latin typeface="+mn-lt"/>
                <a:ea typeface="+mn-ea"/>
                <a:cs typeface="+mn-cs"/>
              </a:rPr>
              <a:t>for </a:t>
            </a:r>
            <a:r>
              <a:rPr lang="en-US" sz="1200" b="1" kern="1200" noProof="0" dirty="0">
                <a:solidFill>
                  <a:schemeClr val="tx1"/>
                </a:solidFill>
                <a:effectLst/>
                <a:latin typeface="+mn-lt"/>
                <a:ea typeface="+mn-ea"/>
                <a:cs typeface="+mn-cs"/>
              </a:rPr>
              <a:t>1-to-many collaboration</a:t>
            </a:r>
            <a:r>
              <a:rPr lang="en-US" sz="1200" b="0" kern="1200" noProof="0" dirty="0">
                <a:solidFill>
                  <a:schemeClr val="tx1"/>
                </a:solidFill>
                <a:effectLst/>
                <a:latin typeface="+mn-lt"/>
                <a:ea typeface="+mn-ea"/>
                <a:cs typeface="+mn-cs"/>
              </a:rPr>
              <a:t>, the voice, video and content conference solutions are an essential tool which </a:t>
            </a:r>
            <a:r>
              <a:rPr lang="en-US" sz="1200" b="1" kern="1200" noProof="0" dirty="0">
                <a:solidFill>
                  <a:schemeClr val="tx1"/>
                </a:solidFill>
                <a:effectLst/>
                <a:latin typeface="+mn-lt"/>
                <a:ea typeface="+mn-ea"/>
                <a:cs typeface="+mn-cs"/>
              </a:rPr>
              <a:t>is natively integrated with the unified communications solutions</a:t>
            </a:r>
            <a:r>
              <a:rPr lang="en-US" sz="1200" b="0" kern="1200" noProof="0" dirty="0">
                <a:solidFill>
                  <a:schemeClr val="tx1"/>
                </a:solidFill>
                <a:effectLst/>
                <a:latin typeface="+mn-lt"/>
                <a:ea typeface="+mn-ea"/>
                <a:cs typeface="+mn-cs"/>
              </a:rPr>
              <a:t>, allowing the conference calls to be easy to carry out.</a:t>
            </a:r>
          </a:p>
          <a:p>
            <a:pPr marL="171450" indent="-171450">
              <a:buFont typeface="Arial" panose="020B0604020202020204" pitchFamily="34" charset="0"/>
              <a:buChar char="•"/>
            </a:pPr>
            <a:r>
              <a:rPr lang="en-US" sz="1200" b="1" kern="1200" noProof="0" dirty="0">
                <a:solidFill>
                  <a:schemeClr val="tx1"/>
                </a:solidFill>
                <a:effectLst/>
                <a:latin typeface="+mn-lt"/>
                <a:ea typeface="+mn-ea"/>
                <a:cs typeface="+mn-cs"/>
              </a:rPr>
              <a:t>Applications: </a:t>
            </a:r>
            <a:r>
              <a:rPr lang="en-US" sz="1200" b="0" kern="1200" noProof="0" dirty="0">
                <a:solidFill>
                  <a:schemeClr val="tx1"/>
                </a:solidFill>
                <a:effectLst/>
                <a:latin typeface="+mn-lt"/>
                <a:ea typeface="+mn-ea"/>
                <a:cs typeface="+mn-cs"/>
              </a:rPr>
              <a:t>as a supplement to the UC core and conference, we provide </a:t>
            </a:r>
            <a:r>
              <a:rPr lang="en-US" sz="1200" b="1" kern="1200" noProof="0" dirty="0">
                <a:solidFill>
                  <a:schemeClr val="tx1"/>
                </a:solidFill>
                <a:effectLst/>
                <a:latin typeface="+mn-lt"/>
                <a:ea typeface="+mn-ea"/>
                <a:cs typeface="+mn-cs"/>
              </a:rPr>
              <a:t>voice calls </a:t>
            </a:r>
            <a:r>
              <a:rPr lang="en-US" sz="1200" b="0" kern="1200" noProof="0" dirty="0">
                <a:solidFill>
                  <a:schemeClr val="tx1"/>
                </a:solidFill>
                <a:effectLst/>
                <a:latin typeface="+mn-lt"/>
                <a:ea typeface="+mn-ea"/>
                <a:cs typeface="+mn-cs"/>
              </a:rPr>
              <a:t>and </a:t>
            </a:r>
            <a:r>
              <a:rPr lang="en-US" sz="1200" b="1" kern="1200" noProof="0" dirty="0">
                <a:solidFill>
                  <a:schemeClr val="tx1"/>
                </a:solidFill>
                <a:effectLst/>
                <a:latin typeface="+mn-lt"/>
                <a:ea typeface="+mn-ea"/>
                <a:cs typeface="+mn-cs"/>
              </a:rPr>
              <a:t>conference meetings recording solutions</a:t>
            </a:r>
            <a:r>
              <a:rPr lang="en-US" sz="1200" b="0" kern="1200" noProof="0" dirty="0">
                <a:solidFill>
                  <a:schemeClr val="tx1"/>
                </a:solidFill>
                <a:effectLst/>
                <a:latin typeface="+mn-lt"/>
                <a:ea typeface="+mn-ea"/>
                <a:cs typeface="+mn-cs"/>
              </a:rPr>
              <a:t>; a solution of </a:t>
            </a:r>
            <a:r>
              <a:rPr lang="en-US" sz="1200" b="1" kern="1200" noProof="0" dirty="0">
                <a:solidFill>
                  <a:schemeClr val="tx1"/>
                </a:solidFill>
                <a:effectLst/>
                <a:latin typeface="+mn-lt"/>
                <a:ea typeface="+mn-ea"/>
                <a:cs typeface="+mn-cs"/>
              </a:rPr>
              <a:t>integrated voice mail in unified messaging solutions with email; SBCs and gateways of voice and videoconference</a:t>
            </a:r>
            <a:r>
              <a:rPr lang="en-US" sz="1200" b="0" kern="1200" noProof="0" dirty="0">
                <a:solidFill>
                  <a:schemeClr val="tx1"/>
                </a:solidFill>
                <a:effectLst/>
                <a:latin typeface="+mn-lt"/>
                <a:ea typeface="+mn-ea"/>
                <a:cs typeface="+mn-cs"/>
              </a:rPr>
              <a:t>, which </a:t>
            </a:r>
            <a:r>
              <a:rPr lang="en-US" sz="1200" b="1" kern="1200" noProof="0" dirty="0">
                <a:solidFill>
                  <a:schemeClr val="tx1"/>
                </a:solidFill>
                <a:effectLst/>
                <a:latin typeface="+mn-lt"/>
                <a:ea typeface="+mn-ea"/>
                <a:cs typeface="+mn-cs"/>
              </a:rPr>
              <a:t>interconnect the customer’s network with external entities.</a:t>
            </a:r>
          </a:p>
          <a:p>
            <a:pPr marL="171450" indent="-171450">
              <a:buFont typeface="Arial" panose="020B0604020202020204" pitchFamily="34" charset="0"/>
              <a:buChar char="•"/>
            </a:pPr>
            <a:r>
              <a:rPr lang="en-US" sz="1200" b="1" kern="1200" noProof="0" dirty="0">
                <a:solidFill>
                  <a:schemeClr val="tx1"/>
                </a:solidFill>
                <a:effectLst/>
                <a:latin typeface="+mn-lt"/>
                <a:ea typeface="+mn-ea"/>
                <a:cs typeface="+mn-cs"/>
              </a:rPr>
              <a:t>User Experience: </a:t>
            </a:r>
            <a:r>
              <a:rPr lang="en-US" sz="1200" b="0" kern="1200" noProof="0" dirty="0">
                <a:solidFill>
                  <a:schemeClr val="tx1"/>
                </a:solidFill>
                <a:effectLst/>
                <a:latin typeface="+mn-lt"/>
                <a:ea typeface="+mn-ea"/>
                <a:cs typeface="+mn-cs"/>
              </a:rPr>
              <a:t>includes the </a:t>
            </a:r>
            <a:r>
              <a:rPr lang="en-US" sz="1200" b="1" kern="1200" noProof="0" dirty="0">
                <a:solidFill>
                  <a:schemeClr val="tx1"/>
                </a:solidFill>
                <a:effectLst/>
                <a:latin typeface="+mn-lt"/>
                <a:ea typeface="+mn-ea"/>
                <a:cs typeface="+mn-cs"/>
              </a:rPr>
              <a:t>traditional Contact center solutions.</a:t>
            </a:r>
          </a:p>
          <a:p>
            <a:endParaRPr lang="pt-PT"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8995E56-B2D1-477A-95FE-4C9539B3BB93}" type="slidenum">
              <a:rPr lang="pt-PT" smtClean="0"/>
              <a:t>17</a:t>
            </a:fld>
            <a:endParaRPr lang="pt-PT"/>
          </a:p>
        </p:txBody>
      </p:sp>
    </p:spTree>
    <p:extLst>
      <p:ext uri="{BB962C8B-B14F-4D97-AF65-F5344CB8AC3E}">
        <p14:creationId xmlns:p14="http://schemas.microsoft.com/office/powerpoint/2010/main" val="3009078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The </a:t>
            </a:r>
            <a:r>
              <a:rPr lang="en-US" b="1" noProof="0" dirty="0"/>
              <a:t>Data Center &amp; Multicloud </a:t>
            </a:r>
            <a:r>
              <a:rPr lang="en-US" b="0" noProof="0" dirty="0"/>
              <a:t>BU is divided into </a:t>
            </a:r>
            <a:r>
              <a:rPr lang="en-US" b="1" noProof="0" dirty="0"/>
              <a:t>4 technological vectors:</a:t>
            </a:r>
          </a:p>
          <a:p>
            <a:endParaRPr lang="en-US" b="1" noProof="0" dirty="0"/>
          </a:p>
          <a:p>
            <a:pPr marL="171450" indent="-171450">
              <a:buFont typeface="Arial" panose="020B0604020202020204" pitchFamily="34" charset="0"/>
              <a:buChar char="•"/>
            </a:pPr>
            <a:r>
              <a:rPr lang="en-US" b="1" noProof="0" dirty="0"/>
              <a:t>Virtualization and Hyperconvergence:</a:t>
            </a:r>
          </a:p>
          <a:p>
            <a:pPr marL="171450" indent="-171450">
              <a:buFontTx/>
              <a:buChar char="-"/>
            </a:pPr>
            <a:r>
              <a:rPr lang="en-US" b="0" noProof="0" dirty="0"/>
              <a:t>By analyzing the current infrastructure, we are able to </a:t>
            </a:r>
            <a:r>
              <a:rPr lang="en-US" b="1" noProof="0" dirty="0"/>
              <a:t>conceptualize</a:t>
            </a:r>
            <a:r>
              <a:rPr lang="en-US" b="0" noProof="0" dirty="0"/>
              <a:t>, in computation terms, </a:t>
            </a:r>
            <a:r>
              <a:rPr lang="en-US" b="1" noProof="0" dirty="0"/>
              <a:t>solutions created for the last generation of workloads</a:t>
            </a:r>
          </a:p>
          <a:p>
            <a:pPr marL="171450" indent="-171450">
              <a:buFontTx/>
              <a:buChar char="-"/>
            </a:pPr>
            <a:r>
              <a:rPr lang="en-US" b="1" noProof="0" dirty="0"/>
              <a:t>We ensure the high availability</a:t>
            </a:r>
            <a:r>
              <a:rPr lang="en-US" b="0" noProof="0" dirty="0"/>
              <a:t> of the solutions according to the applications’ needs and critical status, through the use of best practices and the last virtualization features</a:t>
            </a:r>
          </a:p>
          <a:p>
            <a:pPr marL="171450" indent="-171450">
              <a:buFontTx/>
              <a:buChar char="-"/>
            </a:pPr>
            <a:r>
              <a:rPr lang="en-US" b="0" noProof="0" dirty="0"/>
              <a:t>Regular works with </a:t>
            </a:r>
            <a:r>
              <a:rPr lang="en-US" b="1" noProof="0" dirty="0"/>
              <a:t>hyper convergent solutions</a:t>
            </a:r>
            <a:r>
              <a:rPr lang="en-US" b="0" noProof="0" dirty="0"/>
              <a:t>, when these are assets</a:t>
            </a:r>
          </a:p>
          <a:p>
            <a:pPr marL="0" indent="0">
              <a:buFontTx/>
              <a:buNone/>
            </a:pPr>
            <a:endParaRPr lang="en-US" b="0" noProof="0" dirty="0"/>
          </a:p>
          <a:p>
            <a:pPr marL="171450" indent="-171450">
              <a:buFont typeface="Arial" panose="020B0604020202020204" pitchFamily="34" charset="0"/>
              <a:buChar char="•"/>
            </a:pPr>
            <a:r>
              <a:rPr lang="en-US" b="1" noProof="0" dirty="0"/>
              <a:t>Data storage and backup:</a:t>
            </a:r>
          </a:p>
          <a:p>
            <a:pPr marL="171450" indent="-171450">
              <a:buFontTx/>
              <a:buChar char="-"/>
            </a:pPr>
            <a:r>
              <a:rPr lang="en-US" b="0" noProof="0" dirty="0"/>
              <a:t>We are a </a:t>
            </a:r>
            <a:r>
              <a:rPr lang="en-US" b="1" noProof="0" dirty="0"/>
              <a:t>benchmark</a:t>
            </a:r>
            <a:r>
              <a:rPr lang="en-US" b="0" noProof="0" dirty="0"/>
              <a:t> </a:t>
            </a:r>
            <a:r>
              <a:rPr lang="en-US" b="1" noProof="0" dirty="0"/>
              <a:t>integrator</a:t>
            </a:r>
            <a:r>
              <a:rPr lang="en-US" b="0" noProof="0" dirty="0"/>
              <a:t> for the implementation of </a:t>
            </a:r>
            <a:r>
              <a:rPr lang="en-US" b="1" noProof="0" dirty="0"/>
              <a:t>storage solutions</a:t>
            </a:r>
            <a:r>
              <a:rPr lang="en-US" b="0" noProof="0" dirty="0"/>
              <a:t>, from </a:t>
            </a:r>
            <a:r>
              <a:rPr lang="en-US" b="1" noProof="0" dirty="0"/>
              <a:t>high-end to small solutions</a:t>
            </a:r>
            <a:r>
              <a:rPr lang="en-US" b="0" noProof="0" dirty="0"/>
              <a:t>, not less crucial for the customer</a:t>
            </a:r>
          </a:p>
          <a:p>
            <a:pPr marL="171450" indent="-171450">
              <a:buFontTx/>
              <a:buChar char="-"/>
            </a:pPr>
            <a:r>
              <a:rPr lang="en-US" b="0" noProof="0" dirty="0"/>
              <a:t>As protecting critical infrastructures without visibility is not possible, the </a:t>
            </a:r>
            <a:r>
              <a:rPr lang="en-US" b="1" noProof="0" dirty="0"/>
              <a:t>suggested solutions consider an integration with monitorization and alarm tools</a:t>
            </a:r>
          </a:p>
          <a:p>
            <a:pPr marL="171450" indent="-171450">
              <a:buFontTx/>
              <a:buChar char="-"/>
            </a:pPr>
            <a:r>
              <a:rPr lang="en-US" b="0" noProof="0" dirty="0"/>
              <a:t>By approaching the data backup and recovery from the storage, we ensure that the </a:t>
            </a:r>
            <a:r>
              <a:rPr lang="en-US" b="1" noProof="0" dirty="0"/>
              <a:t>RPO </a:t>
            </a:r>
            <a:r>
              <a:rPr lang="en-US" b="0" noProof="0" dirty="0"/>
              <a:t>(recovery point objective) </a:t>
            </a:r>
            <a:r>
              <a:rPr lang="en-US" b="1" noProof="0" dirty="0"/>
              <a:t>and the RTO </a:t>
            </a:r>
            <a:r>
              <a:rPr lang="en-US" b="0" noProof="0" dirty="0"/>
              <a:t>(recovery time objective) </a:t>
            </a:r>
            <a:r>
              <a:rPr lang="en-US" b="1" noProof="0" dirty="0"/>
              <a:t>are suitable to the systems’ critical status</a:t>
            </a:r>
            <a:r>
              <a:rPr lang="en-US" b="0" noProof="0" dirty="0"/>
              <a:t>, achieving almost null values</a:t>
            </a:r>
          </a:p>
          <a:p>
            <a:pPr marL="171450" indent="-171450">
              <a:buFontTx/>
              <a:buChar char="-"/>
            </a:pPr>
            <a:r>
              <a:rPr lang="en-US" b="0" noProof="0" dirty="0"/>
              <a:t>The </a:t>
            </a:r>
            <a:r>
              <a:rPr lang="en-US" b="1" noProof="0" dirty="0"/>
              <a:t>backup</a:t>
            </a:r>
            <a:r>
              <a:rPr lang="en-US" b="0" noProof="0" dirty="0"/>
              <a:t> is also, usually, a </a:t>
            </a:r>
            <a:r>
              <a:rPr lang="en-US" b="1" noProof="0" dirty="0"/>
              <a:t>overload for the IT</a:t>
            </a:r>
            <a:r>
              <a:rPr lang="en-US" b="0" noProof="0" dirty="0"/>
              <a:t>, therefore </a:t>
            </a:r>
            <a:r>
              <a:rPr lang="en-US" b="1" noProof="0" dirty="0"/>
              <a:t>we can delivery self-service capacities</a:t>
            </a:r>
            <a:r>
              <a:rPr lang="en-US" b="0" noProof="0" dirty="0"/>
              <a:t> (with approved workflows) to the users. Regarding the </a:t>
            </a:r>
            <a:r>
              <a:rPr lang="en-US" b="1" noProof="0" dirty="0"/>
              <a:t>disasters recovery, we built fully automatized solutions</a:t>
            </a:r>
          </a:p>
          <a:p>
            <a:pPr marL="171450" indent="-171450">
              <a:buFontTx/>
              <a:buChar char="-"/>
            </a:pPr>
            <a:r>
              <a:rPr lang="en-US" b="0" noProof="0" dirty="0"/>
              <a:t>The business continuity is essential for many of our customers, several with </a:t>
            </a:r>
            <a:r>
              <a:rPr lang="en-US" b="1" noProof="0" dirty="0"/>
              <a:t>24/7 services</a:t>
            </a:r>
            <a:r>
              <a:rPr lang="en-US" b="0" noProof="0" dirty="0"/>
              <a:t>, therefore we work with </a:t>
            </a:r>
            <a:r>
              <a:rPr lang="en-US" b="1" noProof="0" dirty="0"/>
              <a:t>leading solutions to mitigate the risk</a:t>
            </a:r>
          </a:p>
          <a:p>
            <a:pPr marL="0" indent="0">
              <a:buFontTx/>
              <a:buNone/>
            </a:pPr>
            <a:endParaRPr lang="en-US" b="1" noProof="0" dirty="0"/>
          </a:p>
          <a:p>
            <a:pPr marL="171450" indent="-171450">
              <a:buFont typeface="Arial" panose="020B0604020202020204" pitchFamily="34" charset="0"/>
              <a:buChar char="•"/>
            </a:pPr>
            <a:r>
              <a:rPr lang="en-US" b="1" noProof="0" dirty="0"/>
              <a:t>Cloud services</a:t>
            </a:r>
          </a:p>
          <a:p>
            <a:pPr marL="171450" indent="-171450">
              <a:buFontTx/>
              <a:buChar char="-"/>
            </a:pPr>
            <a:r>
              <a:rPr lang="en-US" b="0" noProof="0" dirty="0"/>
              <a:t>We work with </a:t>
            </a:r>
            <a:r>
              <a:rPr lang="en-US" b="1" noProof="0" dirty="0"/>
              <a:t>several cloud models</a:t>
            </a:r>
          </a:p>
          <a:p>
            <a:pPr marL="171450" indent="-171450">
              <a:buFontTx/>
              <a:buChar char="-"/>
            </a:pPr>
            <a:r>
              <a:rPr lang="en-US" b="0" noProof="0" dirty="0"/>
              <a:t>Regarding the </a:t>
            </a:r>
            <a:r>
              <a:rPr lang="en-US" b="1" noProof="0" dirty="0"/>
              <a:t>IaaS</a:t>
            </a:r>
            <a:r>
              <a:rPr lang="en-US" b="0" noProof="0" dirty="0"/>
              <a:t>, we have partnerships with national and international market leading providers, working on the </a:t>
            </a:r>
            <a:r>
              <a:rPr lang="en-US" b="1" noProof="0" dirty="0"/>
              <a:t>sizing and migration of corporative workloads to the cloud</a:t>
            </a:r>
          </a:p>
          <a:p>
            <a:pPr marL="171450" indent="-171450">
              <a:buFontTx/>
              <a:buChar char="-"/>
            </a:pPr>
            <a:r>
              <a:rPr lang="en-US" b="0" noProof="0" dirty="0"/>
              <a:t>Regarding the </a:t>
            </a:r>
            <a:r>
              <a:rPr lang="en-US" b="1" noProof="0" dirty="0"/>
              <a:t>PaaS</a:t>
            </a:r>
            <a:r>
              <a:rPr lang="en-US" b="0" noProof="0" dirty="0"/>
              <a:t>, we work with the great cloud providers to </a:t>
            </a:r>
            <a:r>
              <a:rPr lang="en-US" b="1" noProof="0" dirty="0"/>
              <a:t>ensure scalable and last generation DevOps architectures</a:t>
            </a:r>
            <a:r>
              <a:rPr lang="en-US" b="0" noProof="0" dirty="0"/>
              <a:t>, always with the hybrid cloud in mind.</a:t>
            </a:r>
          </a:p>
          <a:p>
            <a:pPr marL="171450" indent="-171450">
              <a:buFontTx/>
              <a:buChar char="-"/>
            </a:pPr>
            <a:r>
              <a:rPr lang="en-US" b="0" noProof="0" dirty="0"/>
              <a:t>Regarding the </a:t>
            </a:r>
            <a:r>
              <a:rPr lang="en-US" b="1" noProof="0" dirty="0"/>
              <a:t>SaaS</a:t>
            </a:r>
            <a:r>
              <a:rPr lang="en-US" b="0" noProof="0" dirty="0"/>
              <a:t>, we usually use </a:t>
            </a:r>
            <a:r>
              <a:rPr lang="en-US" b="1" noProof="0" dirty="0"/>
              <a:t>cloud solutions to meet the business goals</a:t>
            </a:r>
            <a:r>
              <a:rPr lang="en-US" b="0" noProof="0" dirty="0"/>
              <a:t>, both on the </a:t>
            </a:r>
            <a:r>
              <a:rPr lang="en-US" b="1" noProof="0" dirty="0"/>
              <a:t>flexibility of licensing models</a:t>
            </a:r>
            <a:r>
              <a:rPr lang="en-US" b="0" noProof="0" dirty="0"/>
              <a:t> and on the solutions’ </a:t>
            </a:r>
            <a:r>
              <a:rPr lang="en-US" b="1" noProof="0" dirty="0"/>
              <a:t>resilience and simplicity</a:t>
            </a:r>
          </a:p>
          <a:p>
            <a:pPr marL="171450" indent="-171450">
              <a:buFontTx/>
              <a:buChar char="-"/>
            </a:pPr>
            <a:r>
              <a:rPr lang="en-US" b="0" noProof="0" dirty="0"/>
              <a:t>Overall, </a:t>
            </a:r>
            <a:r>
              <a:rPr lang="en-US" b="1" noProof="0" dirty="0"/>
              <a:t>we are the right partner to help on the establishment of the path and migration strategies for the several Cloud models</a:t>
            </a:r>
          </a:p>
          <a:p>
            <a:pPr marL="0" indent="0">
              <a:buFontTx/>
              <a:buNone/>
            </a:pPr>
            <a:endParaRPr lang="en-US" b="1" noProof="0" dirty="0"/>
          </a:p>
          <a:p>
            <a:pPr marL="171450" indent="-171450">
              <a:buFont typeface="Arial" panose="020B0604020202020204" pitchFamily="34" charset="0"/>
              <a:buChar char="•"/>
            </a:pPr>
            <a:r>
              <a:rPr lang="en-US" b="1" noProof="0" dirty="0"/>
              <a:t>Virtual workstations</a:t>
            </a:r>
          </a:p>
          <a:p>
            <a:pPr marL="171450" indent="-171450">
              <a:buFontTx/>
              <a:buChar char="-"/>
            </a:pPr>
            <a:r>
              <a:rPr lang="en-US" b="0" noProof="0" dirty="0"/>
              <a:t>With benchmark projects within this area, </a:t>
            </a:r>
            <a:r>
              <a:rPr lang="en-US" b="1" noProof="0" dirty="0"/>
              <a:t>we design solutions to make sure that the workstation focus changes from the PC to the user</a:t>
            </a:r>
          </a:p>
          <a:p>
            <a:pPr marL="171450" indent="-171450">
              <a:buFontTx/>
              <a:buChar char="-"/>
            </a:pPr>
            <a:r>
              <a:rPr lang="en-US" b="0" noProof="0" dirty="0"/>
              <a:t>With this goal, we </a:t>
            </a:r>
            <a:r>
              <a:rPr lang="en-US" b="1" noProof="0" dirty="0"/>
              <a:t>increased the security, simplified the management and </a:t>
            </a:r>
            <a:r>
              <a:rPr lang="en-US" b="0" noProof="0" dirty="0"/>
              <a:t>significantly </a:t>
            </a:r>
            <a:r>
              <a:rPr lang="en-US" b="1" noProof="0" dirty="0"/>
              <a:t>improved the user experience</a:t>
            </a:r>
          </a:p>
          <a:p>
            <a:pPr marL="171450" indent="-171450">
              <a:buFontTx/>
              <a:buChar char="-"/>
            </a:pPr>
            <a:r>
              <a:rPr lang="en-US" b="0" noProof="0" dirty="0"/>
              <a:t>We also work with </a:t>
            </a:r>
            <a:r>
              <a:rPr lang="en-US" b="1" noProof="0" dirty="0"/>
              <a:t>specific vertical solutions</a:t>
            </a:r>
            <a:r>
              <a:rPr lang="en-US" b="0" noProof="0" dirty="0"/>
              <a:t>, which allow us to address the requirements with the best suited solutions</a:t>
            </a:r>
          </a:p>
          <a:p>
            <a:pPr marL="171450" indent="-171450">
              <a:buFontTx/>
              <a:buChar char="-"/>
            </a:pPr>
            <a:r>
              <a:rPr lang="en-US" b="0" noProof="0" dirty="0"/>
              <a:t>It is clear that there are cloud and DC applications and that these may have customers for desktop, web or smartphone. </a:t>
            </a:r>
            <a:r>
              <a:rPr lang="en-US" b="1" noProof="0" dirty="0"/>
              <a:t>We are able to provide the same app-store to all devices regarding the security, to comply with the most demanding requirements and, simultaneously, simplify the access and management of the applications and desktops</a:t>
            </a:r>
            <a:endParaRPr lang="en-US" b="0"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pt-PT"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noProof="0" dirty="0"/>
              <a:t>There is no need to say that </a:t>
            </a:r>
            <a:r>
              <a:rPr lang="en-US" b="1" noProof="0" dirty="0"/>
              <a:t>these 4 vectors are interconnected in all our solutions, revealing a contact concern of always offering integrated and future-proof solutions.</a:t>
            </a:r>
            <a:endParaRPr lang="en-US" b="0" noProof="0" dirty="0"/>
          </a:p>
        </p:txBody>
      </p:sp>
      <p:sp>
        <p:nvSpPr>
          <p:cNvPr id="4" name="Slide Number Placeholder 3"/>
          <p:cNvSpPr>
            <a:spLocks noGrp="1"/>
          </p:cNvSpPr>
          <p:nvPr>
            <p:ph type="sldNum" sz="quarter" idx="5"/>
          </p:nvPr>
        </p:nvSpPr>
        <p:spPr/>
        <p:txBody>
          <a:bodyPr/>
          <a:lstStyle/>
          <a:p>
            <a:fld id="{F8995E56-B2D1-477A-95FE-4C9539B3BB93}" type="slidenum">
              <a:rPr lang="pt-PT" smtClean="0"/>
              <a:t>19</a:t>
            </a:fld>
            <a:endParaRPr lang="pt-PT"/>
          </a:p>
        </p:txBody>
      </p:sp>
    </p:spTree>
    <p:extLst>
      <p:ext uri="{BB962C8B-B14F-4D97-AF65-F5344CB8AC3E}">
        <p14:creationId xmlns:p14="http://schemas.microsoft.com/office/powerpoint/2010/main" val="823810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At a time when the applications and the data are the greatest support drivers to the business and services, in which the concerns are in equal measure, the modular and hybrid Warpcom’s cybersecurity architectures aim to address the access acceleration, risk exposure and information loss topics within a four-staged context: Cloud – Perimeter – Datacenter – EndPoints.</a:t>
            </a:r>
          </a:p>
          <a:p>
            <a:r>
              <a:rPr lang="en-US" noProof="0" dirty="0"/>
              <a:t>We cannot talk about cybersecurity when the logistics, physical and virtual areas are dissociated and, therefore, the Cybersecurity and Public Safety BU is focused on the weighting of these 3 vectors.</a:t>
            </a:r>
          </a:p>
          <a:p>
            <a:r>
              <a:rPr lang="en-US" noProof="0" dirty="0"/>
              <a:t>The cybersecurity may only exist when it is provided through 4 fundamental points: Visibility, Context, Control and Management. This management is customized at Warpcom through a Command Centers distributed solution where we approach the several topics and exposure vectors with operational capacity, management of NOC and SOC incidents, analytics and advanced research.</a:t>
            </a:r>
          </a:p>
        </p:txBody>
      </p:sp>
      <p:sp>
        <p:nvSpPr>
          <p:cNvPr id="4" name="Slide Number Placeholder 3"/>
          <p:cNvSpPr>
            <a:spLocks noGrp="1"/>
          </p:cNvSpPr>
          <p:nvPr>
            <p:ph type="sldNum" sz="quarter" idx="5"/>
          </p:nvPr>
        </p:nvSpPr>
        <p:spPr/>
        <p:txBody>
          <a:bodyPr/>
          <a:lstStyle/>
          <a:p>
            <a:fld id="{F8995E56-B2D1-477A-95FE-4C9539B3BB93}" type="slidenum">
              <a:rPr lang="pt-PT" smtClean="0"/>
              <a:t>20</a:t>
            </a:fld>
            <a:endParaRPr lang="pt-PT"/>
          </a:p>
        </p:txBody>
      </p:sp>
    </p:spTree>
    <p:extLst>
      <p:ext uri="{BB962C8B-B14F-4D97-AF65-F5344CB8AC3E}">
        <p14:creationId xmlns:p14="http://schemas.microsoft.com/office/powerpoint/2010/main" val="36620667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The </a:t>
            </a:r>
            <a:r>
              <a:rPr lang="en-US" b="1" noProof="0" dirty="0"/>
              <a:t>Cybersecurity &amp; Public Safety</a:t>
            </a:r>
            <a:r>
              <a:rPr lang="en-US" b="0" noProof="0" dirty="0"/>
              <a:t> BU is divided into </a:t>
            </a:r>
            <a:r>
              <a:rPr lang="en-US" b="1" noProof="0" dirty="0"/>
              <a:t>4 technological vectors: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noProof="0" dirty="0"/>
              <a:t>Advanced or Next Generation Security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noProof="0" dirty="0"/>
              <a:t>Safe Mobility and User Experience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noProof="0" dirty="0"/>
              <a:t>Data Protection and Apps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noProof="0" dirty="0"/>
              <a:t>Public Security</a:t>
            </a:r>
          </a:p>
        </p:txBody>
      </p:sp>
      <p:sp>
        <p:nvSpPr>
          <p:cNvPr id="4" name="Slide Number Placeholder 3"/>
          <p:cNvSpPr>
            <a:spLocks noGrp="1"/>
          </p:cNvSpPr>
          <p:nvPr>
            <p:ph type="sldNum" sz="quarter" idx="5"/>
          </p:nvPr>
        </p:nvSpPr>
        <p:spPr/>
        <p:txBody>
          <a:bodyPr/>
          <a:lstStyle/>
          <a:p>
            <a:fld id="{F8995E56-B2D1-477A-95FE-4C9539B3BB93}" type="slidenum">
              <a:rPr lang="pt-PT" smtClean="0"/>
              <a:t>21</a:t>
            </a:fld>
            <a:endParaRPr lang="pt-PT"/>
          </a:p>
        </p:txBody>
      </p:sp>
    </p:spTree>
    <p:extLst>
      <p:ext uri="{BB962C8B-B14F-4D97-AF65-F5344CB8AC3E}">
        <p14:creationId xmlns:p14="http://schemas.microsoft.com/office/powerpoint/2010/main" val="40775206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5"/>
          </p:nvPr>
        </p:nvSpPr>
        <p:spPr/>
        <p:txBody>
          <a:bodyPr/>
          <a:lstStyle/>
          <a:p>
            <a:fld id="{F8995E56-B2D1-477A-95FE-4C9539B3BB93}" type="slidenum">
              <a:rPr lang="pt-PT" smtClean="0"/>
              <a:t>25</a:t>
            </a:fld>
            <a:endParaRPr lang="pt-PT"/>
          </a:p>
        </p:txBody>
      </p:sp>
    </p:spTree>
    <p:extLst>
      <p:ext uri="{BB962C8B-B14F-4D97-AF65-F5344CB8AC3E}">
        <p14:creationId xmlns:p14="http://schemas.microsoft.com/office/powerpoint/2010/main" val="30147751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noProof="0" dirty="0">
                <a:latin typeface="Raleway SemiBold" panose="020B0003030101060003" pitchFamily="34" charset="0"/>
              </a:rPr>
              <a:t>Online dashboards</a:t>
            </a:r>
          </a:p>
          <a:p>
            <a:r>
              <a:rPr lang="en-US" sz="1200" b="1" noProof="0" dirty="0">
                <a:latin typeface="Raleway SemiBold" panose="020B0003030101060003" pitchFamily="34" charset="0"/>
              </a:rPr>
              <a:t>Services 24/7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noProof="0" dirty="0">
                <a:latin typeface="Raleway SemiBold" panose="020B0003030101060003" pitchFamily="34" charset="0"/>
              </a:rPr>
              <a:t>ITIL standards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noProof="0" dirty="0">
                <a:solidFill>
                  <a:srgbClr val="FF0000"/>
                </a:solidFill>
                <a:latin typeface="Raleway SemiBold" panose="020B0003030101060003" pitchFamily="34" charset="0"/>
              </a:rPr>
              <a:t>Management complexity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noProof="0" dirty="0">
                <a:solidFill>
                  <a:srgbClr val="FF0000"/>
                </a:solidFill>
                <a:latin typeface="Raleway SemiBold" panose="020B0003030101060003" pitchFamily="34" charset="0"/>
              </a:rPr>
              <a:t>Security vulnerabilities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noProof="0" dirty="0">
                <a:solidFill>
                  <a:srgbClr val="FF0000"/>
                </a:solidFill>
                <a:latin typeface="Raleway SemiBold" panose="020B0003030101060003" pitchFamily="34" charset="0"/>
              </a:rPr>
              <a:t>Management costs</a:t>
            </a:r>
            <a:endParaRPr lang="en-US" sz="1200" noProof="0" dirty="0">
              <a:solidFill>
                <a:srgbClr val="FF0000"/>
              </a:solidFill>
              <a:latin typeface="Raleway SemiBold" panose="020B00030301010600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dirty="0">
              <a:solidFill>
                <a:srgbClr val="FF0000"/>
              </a:solidFill>
              <a:latin typeface="Raleway SemiBold" panose="020B00030301010600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dirty="0">
              <a:latin typeface="Raleway SemiBold" panose="020B0003030101060003" pitchFamily="34" charset="0"/>
            </a:endParaRPr>
          </a:p>
          <a:p>
            <a:endParaRPr lang="pt-PT" dirty="0"/>
          </a:p>
        </p:txBody>
      </p:sp>
      <p:sp>
        <p:nvSpPr>
          <p:cNvPr id="4" name="Slide Number Placeholder 3"/>
          <p:cNvSpPr>
            <a:spLocks noGrp="1"/>
          </p:cNvSpPr>
          <p:nvPr>
            <p:ph type="sldNum" sz="quarter" idx="5"/>
          </p:nvPr>
        </p:nvSpPr>
        <p:spPr/>
        <p:txBody>
          <a:bodyPr/>
          <a:lstStyle/>
          <a:p>
            <a:fld id="{F8995E56-B2D1-477A-95FE-4C9539B3BB93}" type="slidenum">
              <a:rPr lang="pt-PT" smtClean="0"/>
              <a:t>26</a:t>
            </a:fld>
            <a:endParaRPr lang="pt-PT"/>
          </a:p>
        </p:txBody>
      </p:sp>
    </p:spTree>
    <p:extLst>
      <p:ext uri="{BB962C8B-B14F-4D97-AF65-F5344CB8AC3E}">
        <p14:creationId xmlns:p14="http://schemas.microsoft.com/office/powerpoint/2010/main" val="21877142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5"/>
          </p:nvPr>
        </p:nvSpPr>
        <p:spPr/>
        <p:txBody>
          <a:bodyPr/>
          <a:lstStyle/>
          <a:p>
            <a:fld id="{F8995E56-B2D1-477A-95FE-4C9539B3BB93}" type="slidenum">
              <a:rPr lang="pt-PT" smtClean="0"/>
              <a:t>29</a:t>
            </a:fld>
            <a:endParaRPr lang="pt-PT"/>
          </a:p>
        </p:txBody>
      </p:sp>
    </p:spTree>
    <p:extLst>
      <p:ext uri="{BB962C8B-B14F-4D97-AF65-F5344CB8AC3E}">
        <p14:creationId xmlns:p14="http://schemas.microsoft.com/office/powerpoint/2010/main" val="2490663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latin typeface="+mj-lt"/>
              </a:rPr>
              <a:t>Os</a:t>
            </a:r>
            <a:r>
              <a:rPr lang="en-US" dirty="0">
                <a:latin typeface="+mj-lt"/>
              </a:rPr>
              <a:t> </a:t>
            </a:r>
            <a:r>
              <a:rPr lang="en-US" dirty="0" err="1">
                <a:latin typeface="+mj-lt"/>
              </a:rPr>
              <a:t>mais</a:t>
            </a:r>
            <a:r>
              <a:rPr lang="en-US" dirty="0">
                <a:latin typeface="+mj-lt"/>
              </a:rPr>
              <a:t> de </a:t>
            </a:r>
            <a:r>
              <a:rPr lang="en-US" sz="1200" b="1" kern="1200" dirty="0">
                <a:solidFill>
                  <a:schemeClr val="tx1"/>
                </a:solidFill>
                <a:latin typeface="+mn-lt"/>
                <a:ea typeface="+mn-ea"/>
                <a:cs typeface="+mn-cs"/>
              </a:rPr>
              <a:t>20 </a:t>
            </a:r>
            <a:r>
              <a:rPr lang="en-US" sz="1200" b="1" kern="1200" dirty="0" err="1">
                <a:solidFill>
                  <a:schemeClr val="tx1"/>
                </a:solidFill>
                <a:latin typeface="+mn-lt"/>
                <a:ea typeface="+mn-ea"/>
                <a:cs typeface="+mn-cs"/>
              </a:rPr>
              <a:t>anos</a:t>
            </a:r>
            <a:r>
              <a:rPr lang="en-US" sz="1200" b="1" kern="1200" dirty="0">
                <a:solidFill>
                  <a:schemeClr val="tx1"/>
                </a:solidFill>
                <a:latin typeface="+mn-lt"/>
                <a:ea typeface="+mn-ea"/>
                <a:cs typeface="+mn-cs"/>
              </a:rPr>
              <a:t> a </a:t>
            </a:r>
            <a:r>
              <a:rPr lang="en-US" sz="1200" b="1" kern="1200" dirty="0" err="1">
                <a:solidFill>
                  <a:schemeClr val="tx1"/>
                </a:solidFill>
                <a:latin typeface="+mn-lt"/>
                <a:ea typeface="+mn-ea"/>
                <a:cs typeface="+mn-cs"/>
              </a:rPr>
              <a:t>operar</a:t>
            </a:r>
            <a:r>
              <a:rPr lang="en-US" sz="1200" b="1" kern="1200" dirty="0">
                <a:solidFill>
                  <a:schemeClr val="tx1"/>
                </a:solidFill>
                <a:latin typeface="+mn-lt"/>
                <a:ea typeface="+mn-ea"/>
                <a:cs typeface="+mn-cs"/>
              </a:rPr>
              <a:t> no </a:t>
            </a:r>
            <a:r>
              <a:rPr lang="en-US" sz="1200" b="1" kern="1200" dirty="0" err="1">
                <a:solidFill>
                  <a:schemeClr val="tx1"/>
                </a:solidFill>
                <a:latin typeface="+mn-lt"/>
                <a:ea typeface="+mn-ea"/>
                <a:cs typeface="+mn-cs"/>
              </a:rPr>
              <a:t>setor</a:t>
            </a:r>
            <a:r>
              <a:rPr lang="en-US" sz="1200" b="1" kern="1200" dirty="0">
                <a:solidFill>
                  <a:schemeClr val="tx1"/>
                </a:solidFill>
                <a:latin typeface="+mn-lt"/>
                <a:ea typeface="+mn-ea"/>
                <a:cs typeface="+mn-cs"/>
              </a:rPr>
              <a:t> das TIC</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fazem</a:t>
            </a:r>
            <a:r>
              <a:rPr lang="en-US" sz="1200" b="0" kern="1200" dirty="0">
                <a:solidFill>
                  <a:schemeClr val="tx1"/>
                </a:solidFill>
                <a:latin typeface="+mn-lt"/>
                <a:ea typeface="+mn-ea"/>
                <a:cs typeface="+mn-cs"/>
              </a:rPr>
              <a:t> com que a </a:t>
            </a:r>
            <a:r>
              <a:rPr lang="en-US" sz="1200" b="0" kern="1200" dirty="0" err="1">
                <a:solidFill>
                  <a:schemeClr val="tx1"/>
                </a:solidFill>
                <a:latin typeface="+mn-lt"/>
                <a:ea typeface="+mn-ea"/>
                <a:cs typeface="+mn-cs"/>
              </a:rPr>
              <a:t>Warpcom</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tenha</a:t>
            </a:r>
            <a:r>
              <a:rPr lang="en-US" sz="1200" b="0" kern="1200" dirty="0">
                <a:solidFill>
                  <a:schemeClr val="tx1"/>
                </a:solidFill>
                <a:latin typeface="+mn-lt"/>
                <a:ea typeface="+mn-ea"/>
                <a:cs typeface="+mn-cs"/>
              </a:rPr>
              <a:t> </a:t>
            </a:r>
            <a:r>
              <a:rPr lang="en-US" sz="1200" b="0" kern="1200" dirty="0" err="1">
                <a:solidFill>
                  <a:schemeClr val="tx1"/>
                </a:solidFill>
                <a:latin typeface="+mn-lt"/>
                <a:ea typeface="+mn-ea"/>
                <a:cs typeface="+mn-cs"/>
              </a:rPr>
              <a:t>uma</a:t>
            </a:r>
            <a:r>
              <a:rPr lang="en-US" sz="1200" b="0" kern="1200" dirty="0">
                <a:solidFill>
                  <a:schemeClr val="tx1"/>
                </a:solidFill>
                <a:latin typeface="+mn-lt"/>
                <a:ea typeface="+mn-ea"/>
                <a:cs typeface="+mn-cs"/>
              </a:rPr>
              <a:t> </a:t>
            </a:r>
            <a:r>
              <a:rPr lang="en-US" b="1" dirty="0" err="1">
                <a:latin typeface="+mj-lt"/>
              </a:rPr>
              <a:t>experiência</a:t>
            </a:r>
            <a:r>
              <a:rPr lang="en-US" b="1" dirty="0">
                <a:latin typeface="+mj-lt"/>
              </a:rPr>
              <a:t> e </a:t>
            </a:r>
            <a:r>
              <a:rPr lang="en-US" b="1" i="1" dirty="0">
                <a:latin typeface="+mj-lt"/>
              </a:rPr>
              <a:t>know-how</a:t>
            </a:r>
            <a:r>
              <a:rPr lang="en-US" b="1" dirty="0">
                <a:latin typeface="+mj-lt"/>
              </a:rPr>
              <a:t> </a:t>
            </a:r>
            <a:r>
              <a:rPr lang="en-US" b="1" dirty="0" err="1">
                <a:latin typeface="+mj-lt"/>
              </a:rPr>
              <a:t>ímpares</a:t>
            </a:r>
            <a:r>
              <a:rPr lang="en-US" b="1" dirty="0">
                <a:latin typeface="+mj-lt"/>
              </a:rPr>
              <a:t>.</a:t>
            </a:r>
          </a:p>
          <a:p>
            <a:r>
              <a:rPr lang="en-US" b="0" dirty="0" err="1">
                <a:latin typeface="+mj-lt"/>
              </a:rPr>
              <a:t>Mesmo</a:t>
            </a:r>
            <a:r>
              <a:rPr lang="en-US" b="0" dirty="0">
                <a:latin typeface="+mj-lt"/>
              </a:rPr>
              <a:t> com as </a:t>
            </a:r>
            <a:r>
              <a:rPr lang="en-US" b="1" dirty="0" err="1">
                <a:latin typeface="+mj-lt"/>
              </a:rPr>
              <a:t>diversas</a:t>
            </a:r>
            <a:r>
              <a:rPr lang="en-US" b="1" dirty="0">
                <a:latin typeface="+mj-lt"/>
              </a:rPr>
              <a:t> </a:t>
            </a:r>
            <a:r>
              <a:rPr lang="en-US" b="1" dirty="0" err="1">
                <a:latin typeface="+mj-lt"/>
              </a:rPr>
              <a:t>alterações</a:t>
            </a:r>
            <a:r>
              <a:rPr lang="en-US" b="1" dirty="0">
                <a:latin typeface="+mj-lt"/>
              </a:rPr>
              <a:t> </a:t>
            </a:r>
            <a:r>
              <a:rPr lang="en-US" sz="1200" b="1" kern="1200" dirty="0">
                <a:solidFill>
                  <a:schemeClr val="tx1"/>
                </a:solidFill>
                <a:latin typeface="+mn-lt"/>
                <a:ea typeface="+mn-ea"/>
                <a:cs typeface="+mn-cs"/>
              </a:rPr>
              <a:t>de </a:t>
            </a:r>
            <a:r>
              <a:rPr lang="en-US" sz="1200" b="1" i="1" kern="1200" dirty="0">
                <a:solidFill>
                  <a:schemeClr val="tx1"/>
                </a:solidFill>
                <a:latin typeface="+mn-lt"/>
                <a:ea typeface="+mn-ea"/>
                <a:cs typeface="+mn-cs"/>
              </a:rPr>
              <a:t>brand</a:t>
            </a:r>
            <a:r>
              <a:rPr lang="en-US" sz="1200" b="1" kern="1200" dirty="0">
                <a:solidFill>
                  <a:schemeClr val="tx1"/>
                </a:solidFill>
                <a:latin typeface="+mn-lt"/>
                <a:ea typeface="+mn-ea"/>
                <a:cs typeface="+mn-cs"/>
              </a:rPr>
              <a:t> e de </a:t>
            </a:r>
            <a:r>
              <a:rPr lang="en-US" sz="1200" b="1" kern="1200" dirty="0" err="1">
                <a:solidFill>
                  <a:schemeClr val="tx1"/>
                </a:solidFill>
                <a:latin typeface="+mn-lt"/>
                <a:ea typeface="+mn-ea"/>
                <a:cs typeface="+mn-cs"/>
              </a:rPr>
              <a:t>estrutura</a:t>
            </a:r>
            <a:r>
              <a:rPr lang="en-US" sz="1200" b="1" kern="1200" dirty="0">
                <a:solidFill>
                  <a:schemeClr val="tx1"/>
                </a:solidFill>
                <a:latin typeface="+mn-lt"/>
                <a:ea typeface="+mn-ea"/>
                <a:cs typeface="+mn-cs"/>
              </a:rPr>
              <a:t> </a:t>
            </a:r>
            <a:r>
              <a:rPr lang="en-US" sz="1200" b="1" kern="1200" dirty="0" err="1">
                <a:solidFill>
                  <a:schemeClr val="tx1"/>
                </a:solidFill>
                <a:latin typeface="+mn-lt"/>
                <a:ea typeface="+mn-ea"/>
                <a:cs typeface="+mn-cs"/>
              </a:rPr>
              <a:t>acionista</a:t>
            </a:r>
            <a:r>
              <a:rPr lang="en-US" sz="1200" b="1" kern="1200" dirty="0">
                <a:solidFill>
                  <a:schemeClr val="tx1"/>
                </a:solidFill>
                <a:latin typeface="+mn-lt"/>
                <a:ea typeface="+mn-ea"/>
                <a:cs typeface="+mn-cs"/>
              </a:rPr>
              <a:t>, </a:t>
            </a:r>
            <a:r>
              <a:rPr lang="en-US" dirty="0">
                <a:latin typeface="+mj-lt"/>
              </a:rPr>
              <a:t>a </a:t>
            </a:r>
            <a:r>
              <a:rPr lang="en-US" dirty="0" err="1">
                <a:latin typeface="+mj-lt"/>
              </a:rPr>
              <a:t>Warpcom</a:t>
            </a:r>
            <a:r>
              <a:rPr lang="en-US" dirty="0">
                <a:latin typeface="+mj-lt"/>
              </a:rPr>
              <a:t> é </a:t>
            </a:r>
            <a:r>
              <a:rPr lang="en-US" b="1" dirty="0" err="1">
                <a:latin typeface="+mj-lt"/>
              </a:rPr>
              <a:t>reconhecida</a:t>
            </a:r>
            <a:r>
              <a:rPr lang="en-US" b="1" dirty="0">
                <a:latin typeface="+mj-lt"/>
              </a:rPr>
              <a:t> no </a:t>
            </a:r>
            <a:r>
              <a:rPr lang="en-US" b="1" dirty="0" err="1">
                <a:latin typeface="+mj-lt"/>
              </a:rPr>
              <a:t>setor</a:t>
            </a:r>
            <a:r>
              <a:rPr lang="en-US" b="1" dirty="0">
                <a:latin typeface="+mj-lt"/>
              </a:rPr>
              <a:t> das TIC </a:t>
            </a:r>
            <a:r>
              <a:rPr lang="en-US" dirty="0" err="1">
                <a:latin typeface="+mj-lt"/>
              </a:rPr>
              <a:t>como</a:t>
            </a:r>
            <a:r>
              <a:rPr lang="en-US" dirty="0">
                <a:latin typeface="+mj-lt"/>
              </a:rPr>
              <a:t> </a:t>
            </a:r>
            <a:r>
              <a:rPr lang="en-US" dirty="0" err="1">
                <a:latin typeface="+mj-lt"/>
              </a:rPr>
              <a:t>uma</a:t>
            </a:r>
            <a:r>
              <a:rPr lang="en-US" dirty="0">
                <a:latin typeface="+mj-lt"/>
              </a:rPr>
              <a:t> </a:t>
            </a:r>
            <a:r>
              <a:rPr lang="en-US" dirty="0" err="1">
                <a:latin typeface="+mj-lt"/>
              </a:rPr>
              <a:t>empresa</a:t>
            </a:r>
            <a:r>
              <a:rPr lang="en-US" dirty="0">
                <a:latin typeface="+mj-lt"/>
              </a:rPr>
              <a:t> de </a:t>
            </a:r>
            <a:r>
              <a:rPr lang="en-US" b="1" dirty="0" err="1">
                <a:latin typeface="+mj-lt"/>
              </a:rPr>
              <a:t>confiança</a:t>
            </a:r>
            <a:r>
              <a:rPr lang="en-US" b="1" dirty="0">
                <a:latin typeface="+mj-lt"/>
              </a:rPr>
              <a:t> e </a:t>
            </a:r>
            <a:r>
              <a:rPr lang="en-US" b="1" dirty="0" err="1">
                <a:latin typeface="+mj-lt"/>
              </a:rPr>
              <a:t>qualidade</a:t>
            </a:r>
            <a:r>
              <a:rPr lang="en-US" b="1" dirty="0">
                <a:latin typeface="+mj-lt"/>
              </a:rPr>
              <a:t> </a:t>
            </a:r>
            <a:r>
              <a:rPr lang="en-US" b="0" dirty="0" err="1">
                <a:latin typeface="+mj-lt"/>
              </a:rPr>
              <a:t>inequívocas</a:t>
            </a:r>
            <a:r>
              <a:rPr lang="en-US" b="0" dirty="0">
                <a:latin typeface="+mj-lt"/>
              </a:rPr>
              <a:t>.</a:t>
            </a:r>
          </a:p>
          <a:p>
            <a:endParaRPr lang="en-US" b="1" dirty="0">
              <a:latin typeface="+mj-lt"/>
            </a:endParaRPr>
          </a:p>
          <a:p>
            <a:r>
              <a:rPr lang="en-US" b="0" dirty="0">
                <a:latin typeface="+mj-lt"/>
              </a:rPr>
              <a:t>Durante </a:t>
            </a:r>
            <a:r>
              <a:rPr lang="en-US" b="0" dirty="0" err="1">
                <a:latin typeface="+mj-lt"/>
              </a:rPr>
              <a:t>estes</a:t>
            </a:r>
            <a:r>
              <a:rPr lang="en-US" b="0" dirty="0">
                <a:latin typeface="+mj-lt"/>
              </a:rPr>
              <a:t> </a:t>
            </a:r>
            <a:r>
              <a:rPr lang="en-US" b="0" dirty="0" err="1">
                <a:latin typeface="+mj-lt"/>
              </a:rPr>
              <a:t>anos</a:t>
            </a:r>
            <a:r>
              <a:rPr lang="en-US" b="0" dirty="0">
                <a:latin typeface="+mj-lt"/>
              </a:rPr>
              <a:t> </a:t>
            </a:r>
            <a:r>
              <a:rPr lang="en-US" b="0" dirty="0" err="1">
                <a:latin typeface="+mj-lt"/>
              </a:rPr>
              <a:t>foram</a:t>
            </a:r>
            <a:r>
              <a:rPr lang="en-US" b="0" dirty="0">
                <a:latin typeface="+mj-lt"/>
              </a:rPr>
              <a:t> </a:t>
            </a:r>
            <a:r>
              <a:rPr lang="en-US" b="0" dirty="0" err="1">
                <a:latin typeface="+mj-lt"/>
              </a:rPr>
              <a:t>várias</a:t>
            </a:r>
            <a:r>
              <a:rPr lang="en-US" b="0" dirty="0">
                <a:latin typeface="+mj-lt"/>
              </a:rPr>
              <a:t> as </a:t>
            </a:r>
            <a:r>
              <a:rPr lang="en-US" b="1" dirty="0" err="1">
                <a:latin typeface="+mj-lt"/>
              </a:rPr>
              <a:t>alterações</a:t>
            </a:r>
            <a:r>
              <a:rPr lang="en-US" b="0" dirty="0">
                <a:latin typeface="+mj-lt"/>
              </a:rPr>
              <a:t>:</a:t>
            </a:r>
          </a:p>
          <a:p>
            <a:pPr marL="171450" indent="-171450">
              <a:buFont typeface="Arial" panose="020B0604020202020204" pitchFamily="34" charset="0"/>
              <a:buChar char="•"/>
            </a:pPr>
            <a:r>
              <a:rPr lang="en-US" dirty="0">
                <a:latin typeface="+mj-lt"/>
              </a:rPr>
              <a:t>As </a:t>
            </a:r>
            <a:r>
              <a:rPr lang="en-US" b="1" dirty="0" err="1">
                <a:latin typeface="+mj-lt"/>
              </a:rPr>
              <a:t>origens</a:t>
            </a:r>
            <a:r>
              <a:rPr lang="en-US" b="1" dirty="0">
                <a:latin typeface="+mj-lt"/>
              </a:rPr>
              <a:t> </a:t>
            </a:r>
            <a:r>
              <a:rPr lang="en-US" b="0" dirty="0" err="1">
                <a:latin typeface="+mj-lt"/>
              </a:rPr>
              <a:t>remontam</a:t>
            </a:r>
            <a:r>
              <a:rPr lang="en-US" b="0" dirty="0">
                <a:latin typeface="+mj-lt"/>
              </a:rPr>
              <a:t> a </a:t>
            </a:r>
            <a:r>
              <a:rPr lang="en-US" b="1" dirty="0">
                <a:latin typeface="+mj-lt"/>
              </a:rPr>
              <a:t>1989</a:t>
            </a:r>
            <a:r>
              <a:rPr lang="en-US" dirty="0">
                <a:latin typeface="+mj-lt"/>
              </a:rPr>
              <a:t> </a:t>
            </a:r>
            <a:r>
              <a:rPr lang="en-US" dirty="0" err="1">
                <a:latin typeface="+mj-lt"/>
              </a:rPr>
              <a:t>como</a:t>
            </a:r>
            <a:r>
              <a:rPr lang="en-US" dirty="0">
                <a:latin typeface="+mj-lt"/>
              </a:rPr>
              <a:t> </a:t>
            </a:r>
            <a:r>
              <a:rPr lang="en-US" b="1" dirty="0">
                <a:latin typeface="+mj-lt"/>
              </a:rPr>
              <a:t>ALCATEL </a:t>
            </a:r>
            <a:r>
              <a:rPr lang="en-US" b="1" dirty="0" err="1">
                <a:latin typeface="+mj-lt"/>
              </a:rPr>
              <a:t>Comunicação</a:t>
            </a:r>
            <a:r>
              <a:rPr lang="en-US" b="1" dirty="0">
                <a:latin typeface="+mj-lt"/>
              </a:rPr>
              <a:t> de </a:t>
            </a:r>
            <a:r>
              <a:rPr lang="en-US" b="1" dirty="0" err="1">
                <a:latin typeface="+mj-lt"/>
              </a:rPr>
              <a:t>Empresa</a:t>
            </a:r>
            <a:endParaRPr lang="en-US" b="1" dirty="0">
              <a:latin typeface="+mj-lt"/>
            </a:endParaRPr>
          </a:p>
          <a:p>
            <a:pPr marL="171450" indent="-171450">
              <a:buFont typeface="Arial" panose="020B0604020202020204" pitchFamily="34" charset="0"/>
              <a:buChar char="•"/>
            </a:pPr>
            <a:r>
              <a:rPr lang="en-US" dirty="0" err="1">
                <a:latin typeface="+mj-lt"/>
              </a:rPr>
              <a:t>Em</a:t>
            </a:r>
            <a:r>
              <a:rPr lang="en-US" dirty="0">
                <a:latin typeface="+mj-lt"/>
              </a:rPr>
              <a:t> 1997 a ALCATEL </a:t>
            </a:r>
            <a:r>
              <a:rPr lang="en-US" dirty="0" err="1">
                <a:latin typeface="+mj-lt"/>
              </a:rPr>
              <a:t>Comunicação</a:t>
            </a:r>
            <a:r>
              <a:rPr lang="en-US" dirty="0">
                <a:latin typeface="+mj-lt"/>
              </a:rPr>
              <a:t> de </a:t>
            </a:r>
            <a:r>
              <a:rPr lang="en-US" dirty="0" err="1">
                <a:latin typeface="+mj-lt"/>
              </a:rPr>
              <a:t>Empresa</a:t>
            </a:r>
            <a:r>
              <a:rPr lang="en-US" dirty="0">
                <a:latin typeface="+mj-lt"/>
              </a:rPr>
              <a:t> é </a:t>
            </a:r>
            <a:r>
              <a:rPr lang="en-US" dirty="0" err="1">
                <a:latin typeface="+mj-lt"/>
              </a:rPr>
              <a:t>integrada</a:t>
            </a:r>
            <a:r>
              <a:rPr lang="en-US" dirty="0">
                <a:latin typeface="+mj-lt"/>
              </a:rPr>
              <a:t> </a:t>
            </a:r>
            <a:r>
              <a:rPr lang="en-US" dirty="0" err="1">
                <a:latin typeface="+mj-lt"/>
              </a:rPr>
              <a:t>na</a:t>
            </a:r>
            <a:r>
              <a:rPr lang="en-US" dirty="0">
                <a:latin typeface="+mj-lt"/>
              </a:rPr>
              <a:t> ALCATEL Portugal </a:t>
            </a:r>
          </a:p>
          <a:p>
            <a:pPr marL="171450" indent="-171450">
              <a:buFont typeface="Arial" panose="020B0604020202020204" pitchFamily="34" charset="0"/>
              <a:buChar char="•"/>
            </a:pPr>
            <a:r>
              <a:rPr lang="en-US" dirty="0" err="1">
                <a:latin typeface="+mj-lt"/>
              </a:rPr>
              <a:t>Em</a:t>
            </a:r>
            <a:r>
              <a:rPr lang="en-US" dirty="0">
                <a:latin typeface="+mj-lt"/>
              </a:rPr>
              <a:t> </a:t>
            </a:r>
            <a:r>
              <a:rPr lang="en-US" b="1" dirty="0">
                <a:latin typeface="+mj-lt"/>
              </a:rPr>
              <a:t>2000</a:t>
            </a:r>
            <a:r>
              <a:rPr lang="en-US" dirty="0">
                <a:latin typeface="+mj-lt"/>
              </a:rPr>
              <a:t> </a:t>
            </a:r>
            <a:r>
              <a:rPr lang="en-US" dirty="0" err="1">
                <a:latin typeface="+mj-lt"/>
              </a:rPr>
              <a:t>dá</a:t>
            </a:r>
            <a:r>
              <a:rPr lang="en-US" dirty="0">
                <a:latin typeface="+mj-lt"/>
              </a:rPr>
              <a:t>-se a </a:t>
            </a:r>
            <a:r>
              <a:rPr lang="en-US" dirty="0" err="1">
                <a:latin typeface="+mj-lt"/>
              </a:rPr>
              <a:t>separação</a:t>
            </a:r>
            <a:r>
              <a:rPr lang="en-US" dirty="0">
                <a:latin typeface="+mj-lt"/>
              </a:rPr>
              <a:t> da ALCATEL Portugal </a:t>
            </a:r>
            <a:r>
              <a:rPr lang="en-US" dirty="0" err="1">
                <a:latin typeface="+mj-lt"/>
              </a:rPr>
              <a:t>dando</a:t>
            </a:r>
            <a:r>
              <a:rPr lang="en-US" dirty="0">
                <a:latin typeface="+mj-lt"/>
              </a:rPr>
              <a:t> </a:t>
            </a:r>
            <a:r>
              <a:rPr lang="en-US" dirty="0" err="1">
                <a:latin typeface="+mj-lt"/>
              </a:rPr>
              <a:t>origem</a:t>
            </a:r>
            <a:r>
              <a:rPr lang="en-US" dirty="0">
                <a:latin typeface="+mj-lt"/>
              </a:rPr>
              <a:t> à </a:t>
            </a:r>
            <a:r>
              <a:rPr lang="en-US" b="1" dirty="0">
                <a:latin typeface="+mj-lt"/>
              </a:rPr>
              <a:t>ALCATEL E-Business Distribution</a:t>
            </a:r>
          </a:p>
          <a:p>
            <a:pPr marL="171450" lvl="0" indent="-171450">
              <a:buFont typeface="Arial" panose="020B0604020202020204" pitchFamily="34" charset="0"/>
              <a:buChar char="•"/>
            </a:pPr>
            <a:r>
              <a:rPr lang="en-US" dirty="0" err="1">
                <a:latin typeface="+mj-lt"/>
              </a:rPr>
              <a:t>Em</a:t>
            </a:r>
            <a:r>
              <a:rPr lang="en-US" dirty="0">
                <a:latin typeface="+mj-lt"/>
              </a:rPr>
              <a:t> </a:t>
            </a:r>
            <a:r>
              <a:rPr lang="en-US" b="1" dirty="0">
                <a:latin typeface="+mj-lt"/>
              </a:rPr>
              <a:t>2002</a:t>
            </a:r>
            <a:r>
              <a:rPr lang="en-US" dirty="0">
                <a:latin typeface="+mj-lt"/>
              </a:rPr>
              <a:t> a </a:t>
            </a:r>
            <a:r>
              <a:rPr lang="en-US" b="1" dirty="0">
                <a:latin typeface="+mj-lt"/>
              </a:rPr>
              <a:t>NextiraOne</a:t>
            </a:r>
            <a:r>
              <a:rPr lang="en-US" dirty="0">
                <a:latin typeface="+mj-lt"/>
              </a:rPr>
              <a:t> </a:t>
            </a:r>
            <a:r>
              <a:rPr lang="en-US" dirty="0" err="1">
                <a:latin typeface="+mj-lt"/>
              </a:rPr>
              <a:t>adquire</a:t>
            </a:r>
            <a:r>
              <a:rPr lang="en-US" dirty="0">
                <a:latin typeface="+mj-lt"/>
              </a:rPr>
              <a:t> as </a:t>
            </a:r>
            <a:r>
              <a:rPr lang="en-US" dirty="0" err="1">
                <a:latin typeface="+mj-lt"/>
              </a:rPr>
              <a:t>unidades</a:t>
            </a:r>
            <a:r>
              <a:rPr lang="en-US" dirty="0">
                <a:latin typeface="+mj-lt"/>
              </a:rPr>
              <a:t> de </a:t>
            </a:r>
            <a:r>
              <a:rPr lang="en-US" dirty="0" err="1">
                <a:latin typeface="+mj-lt"/>
              </a:rPr>
              <a:t>negócio</a:t>
            </a:r>
            <a:r>
              <a:rPr lang="en-US" dirty="0">
                <a:latin typeface="+mj-lt"/>
              </a:rPr>
              <a:t> </a:t>
            </a:r>
            <a:r>
              <a:rPr lang="en-US" dirty="0" err="1">
                <a:latin typeface="+mj-lt"/>
              </a:rPr>
              <a:t>europeias</a:t>
            </a:r>
            <a:r>
              <a:rPr lang="en-US" dirty="0">
                <a:latin typeface="+mj-lt"/>
              </a:rPr>
              <a:t> da ALCATEL E-Business Distribution</a:t>
            </a:r>
          </a:p>
          <a:p>
            <a:pPr marL="171450" lvl="0" indent="-171450">
              <a:buFont typeface="Arial" panose="020B0604020202020204" pitchFamily="34" charset="0"/>
              <a:buChar char="•"/>
            </a:pPr>
            <a:r>
              <a:rPr lang="en-US" dirty="0" err="1">
                <a:latin typeface="+mj-lt"/>
              </a:rPr>
              <a:t>Em</a:t>
            </a:r>
            <a:r>
              <a:rPr lang="en-US" dirty="0">
                <a:latin typeface="+mj-lt"/>
              </a:rPr>
              <a:t> </a:t>
            </a:r>
            <a:r>
              <a:rPr lang="en-US" b="1" dirty="0">
                <a:latin typeface="+mj-lt"/>
              </a:rPr>
              <a:t>2014</a:t>
            </a:r>
            <a:r>
              <a:rPr lang="en-US" dirty="0">
                <a:latin typeface="+mj-lt"/>
              </a:rPr>
              <a:t> as </a:t>
            </a:r>
            <a:r>
              <a:rPr lang="en-US" dirty="0" err="1">
                <a:latin typeface="+mj-lt"/>
              </a:rPr>
              <a:t>operações</a:t>
            </a:r>
            <a:r>
              <a:rPr lang="en-US" dirty="0">
                <a:latin typeface="+mj-lt"/>
              </a:rPr>
              <a:t> </a:t>
            </a:r>
            <a:r>
              <a:rPr lang="en-US" dirty="0" err="1">
                <a:latin typeface="+mj-lt"/>
              </a:rPr>
              <a:t>europeias</a:t>
            </a:r>
            <a:r>
              <a:rPr lang="en-US" dirty="0">
                <a:latin typeface="+mj-lt"/>
              </a:rPr>
              <a:t> da NextiraOne </a:t>
            </a:r>
            <a:r>
              <a:rPr lang="en-US" dirty="0" err="1">
                <a:latin typeface="+mj-lt"/>
              </a:rPr>
              <a:t>são</a:t>
            </a:r>
            <a:r>
              <a:rPr lang="en-US" dirty="0">
                <a:latin typeface="+mj-lt"/>
              </a:rPr>
              <a:t> </a:t>
            </a:r>
            <a:r>
              <a:rPr lang="en-US" dirty="0" err="1">
                <a:latin typeface="+mj-lt"/>
              </a:rPr>
              <a:t>adquiridas</a:t>
            </a:r>
            <a:r>
              <a:rPr lang="en-US" dirty="0">
                <a:latin typeface="+mj-lt"/>
              </a:rPr>
              <a:t> pela </a:t>
            </a:r>
            <a:r>
              <a:rPr lang="en-US" b="1" dirty="0">
                <a:latin typeface="+mj-lt"/>
              </a:rPr>
              <a:t>Dimension Data (Grupo NTT)</a:t>
            </a:r>
          </a:p>
          <a:p>
            <a:pPr marL="171450" lvl="0" indent="-171450">
              <a:buFont typeface="Arial" panose="020B0604020202020204" pitchFamily="34" charset="0"/>
              <a:buChar char="•"/>
            </a:pPr>
            <a:r>
              <a:rPr lang="en-US" dirty="0">
                <a:latin typeface="+mj-lt"/>
              </a:rPr>
              <a:t>É </a:t>
            </a:r>
            <a:r>
              <a:rPr lang="en-US" dirty="0" err="1">
                <a:latin typeface="+mj-lt"/>
              </a:rPr>
              <a:t>então</a:t>
            </a:r>
            <a:r>
              <a:rPr lang="en-US" dirty="0">
                <a:latin typeface="+mj-lt"/>
              </a:rPr>
              <a:t> </a:t>
            </a:r>
            <a:r>
              <a:rPr lang="en-US" dirty="0" err="1">
                <a:latin typeface="+mj-lt"/>
              </a:rPr>
              <a:t>em</a:t>
            </a:r>
            <a:r>
              <a:rPr lang="en-US" dirty="0">
                <a:latin typeface="+mj-lt"/>
              </a:rPr>
              <a:t> </a:t>
            </a:r>
            <a:r>
              <a:rPr lang="en-US" b="1" dirty="0">
                <a:latin typeface="+mj-lt"/>
              </a:rPr>
              <a:t>2016</a:t>
            </a:r>
            <a:r>
              <a:rPr lang="en-US" dirty="0">
                <a:latin typeface="+mj-lt"/>
              </a:rPr>
              <a:t> que </a:t>
            </a:r>
            <a:r>
              <a:rPr lang="en-US" dirty="0" err="1">
                <a:latin typeface="+mj-lt"/>
              </a:rPr>
              <a:t>nasce</a:t>
            </a:r>
            <a:r>
              <a:rPr lang="en-US" dirty="0">
                <a:latin typeface="+mj-lt"/>
              </a:rPr>
              <a:t> a </a:t>
            </a:r>
            <a:r>
              <a:rPr lang="en-US" b="1" dirty="0" err="1">
                <a:latin typeface="+mj-lt"/>
              </a:rPr>
              <a:t>Warpcom</a:t>
            </a:r>
            <a:r>
              <a:rPr lang="en-US" dirty="0">
                <a:latin typeface="+mj-lt"/>
              </a:rPr>
              <a:t> </a:t>
            </a:r>
            <a:r>
              <a:rPr lang="en-US" dirty="0" err="1">
                <a:latin typeface="+mj-lt"/>
              </a:rPr>
              <a:t>fruto</a:t>
            </a:r>
            <a:r>
              <a:rPr lang="en-US" dirty="0">
                <a:latin typeface="+mj-lt"/>
              </a:rPr>
              <a:t> de um </a:t>
            </a:r>
            <a:r>
              <a:rPr lang="en-US" b="1" dirty="0">
                <a:latin typeface="+mj-lt"/>
              </a:rPr>
              <a:t>Management Buyout das </a:t>
            </a:r>
            <a:r>
              <a:rPr lang="en-US" b="1" dirty="0" err="1">
                <a:latin typeface="+mj-lt"/>
              </a:rPr>
              <a:t>operações</a:t>
            </a:r>
            <a:r>
              <a:rPr lang="en-US" b="1" dirty="0">
                <a:latin typeface="+mj-lt"/>
              </a:rPr>
              <a:t> </a:t>
            </a:r>
            <a:r>
              <a:rPr lang="en-US" b="1" dirty="0" err="1">
                <a:latin typeface="+mj-lt"/>
              </a:rPr>
              <a:t>Portuguesas</a:t>
            </a:r>
            <a:r>
              <a:rPr lang="en-US" b="1" dirty="0">
                <a:latin typeface="+mj-lt"/>
              </a:rPr>
              <a:t> </a:t>
            </a:r>
            <a:r>
              <a:rPr lang="en-US" dirty="0">
                <a:latin typeface="+mj-lt"/>
              </a:rPr>
              <a:t>da Dimension Data</a:t>
            </a:r>
          </a:p>
        </p:txBody>
      </p:sp>
      <p:sp>
        <p:nvSpPr>
          <p:cNvPr id="4" name="Slide Number Placeholder 3"/>
          <p:cNvSpPr>
            <a:spLocks noGrp="1"/>
          </p:cNvSpPr>
          <p:nvPr>
            <p:ph type="sldNum" sz="quarter" idx="5"/>
          </p:nvPr>
        </p:nvSpPr>
        <p:spPr/>
        <p:txBody>
          <a:bodyPr/>
          <a:lstStyle/>
          <a:p>
            <a:fld id="{F8995E56-B2D1-477A-95FE-4C9539B3BB93}" type="slidenum">
              <a:rPr lang="pt-PT" smtClean="0"/>
              <a:t>2</a:t>
            </a:fld>
            <a:endParaRPr lang="pt-PT"/>
          </a:p>
        </p:txBody>
      </p:sp>
    </p:spTree>
    <p:extLst>
      <p:ext uri="{BB962C8B-B14F-4D97-AF65-F5344CB8AC3E}">
        <p14:creationId xmlns:p14="http://schemas.microsoft.com/office/powerpoint/2010/main" val="2548133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The </a:t>
            </a:r>
            <a:r>
              <a:rPr lang="en-US" b="1" noProof="0" dirty="0"/>
              <a:t>customer is in the center of everything we do.</a:t>
            </a:r>
            <a:r>
              <a:rPr lang="en-US" b="0" noProof="0" dirty="0"/>
              <a:t> This way of being is reflected in our </a:t>
            </a:r>
            <a:r>
              <a:rPr lang="en-US" b="1" noProof="0" dirty="0"/>
              <a:t>mission, vision</a:t>
            </a:r>
            <a:r>
              <a:rPr lang="en-US" b="0" noProof="0" dirty="0"/>
              <a:t> and in our </a:t>
            </a:r>
            <a:r>
              <a:rPr lang="en-US" b="1" noProof="0" dirty="0"/>
              <a:t>values</a:t>
            </a:r>
            <a:r>
              <a:rPr lang="en-US" b="0" noProof="0" dirty="0"/>
              <a:t>.</a:t>
            </a:r>
          </a:p>
          <a:p>
            <a:r>
              <a:rPr lang="en-US" b="0" noProof="0" dirty="0"/>
              <a:t>We want our </a:t>
            </a:r>
            <a:r>
              <a:rPr lang="en-US" b="1" noProof="0" dirty="0"/>
              <a:t>customers to regard us as a partner for their journey</a:t>
            </a:r>
            <a:r>
              <a:rPr lang="en-US" b="0" noProof="0" dirty="0"/>
              <a:t>, as we highlight in our claim </a:t>
            </a:r>
            <a:r>
              <a:rPr lang="en-US" b="1" i="1" noProof="0" dirty="0"/>
              <a:t>“together with you”</a:t>
            </a:r>
            <a:r>
              <a:rPr lang="en-US" b="0" i="0" noProof="0" dirty="0"/>
              <a:t>.</a:t>
            </a:r>
          </a:p>
          <a:p>
            <a:endParaRPr lang="en-US" b="0" i="0" noProof="0" dirty="0"/>
          </a:p>
          <a:p>
            <a:r>
              <a:rPr lang="en-US" b="0" i="0" noProof="0" dirty="0"/>
              <a:t>We are a </a:t>
            </a:r>
            <a:r>
              <a:rPr lang="en-US" b="1" i="0" noProof="0" dirty="0"/>
              <a:t>trustworthy </a:t>
            </a:r>
            <a:r>
              <a:rPr lang="en-US" b="0" i="0" noProof="0" dirty="0"/>
              <a:t>partner which </a:t>
            </a:r>
            <a:r>
              <a:rPr lang="en-US" b="1" i="0" noProof="0" dirty="0"/>
              <a:t>makes a compromise</a:t>
            </a:r>
            <a:r>
              <a:rPr lang="en-US" b="0" i="0" noProof="0" dirty="0"/>
              <a:t> to always be </a:t>
            </a:r>
            <a:r>
              <a:rPr lang="en-US" b="1" i="0" noProof="0" dirty="0"/>
              <a:t>close and available</a:t>
            </a:r>
            <a:r>
              <a:rPr lang="en-US" b="0" i="0" noProof="0" dirty="0"/>
              <a:t>, providing the </a:t>
            </a:r>
            <a:r>
              <a:rPr lang="en-US" b="1" i="0" noProof="0" dirty="0"/>
              <a:t>quality</a:t>
            </a:r>
            <a:r>
              <a:rPr lang="en-US" b="0" i="0" noProof="0" dirty="0"/>
              <a:t> which characterizes us. (values)</a:t>
            </a:r>
          </a:p>
          <a:p>
            <a:r>
              <a:rPr lang="en-US" b="1" i="0" noProof="0" dirty="0"/>
              <a:t>We demand high quality patterns in everything we do</a:t>
            </a:r>
            <a:r>
              <a:rPr lang="en-US" b="0" i="0" noProof="0" dirty="0"/>
              <a:t>, from the services provided to the solutions developed.</a:t>
            </a:r>
            <a:endParaRPr lang="en-US" b="1" noProof="0" dirty="0"/>
          </a:p>
        </p:txBody>
      </p:sp>
      <p:sp>
        <p:nvSpPr>
          <p:cNvPr id="4" name="Slide Number Placeholder 3"/>
          <p:cNvSpPr>
            <a:spLocks noGrp="1"/>
          </p:cNvSpPr>
          <p:nvPr>
            <p:ph type="sldNum" sz="quarter" idx="5"/>
          </p:nvPr>
        </p:nvSpPr>
        <p:spPr/>
        <p:txBody>
          <a:bodyPr/>
          <a:lstStyle/>
          <a:p>
            <a:fld id="{F8995E56-B2D1-477A-95FE-4C9539B3BB93}" type="slidenum">
              <a:rPr lang="pt-PT" smtClean="0"/>
              <a:t>3</a:t>
            </a:fld>
            <a:endParaRPr lang="pt-PT" dirty="0"/>
          </a:p>
        </p:txBody>
      </p:sp>
    </p:spTree>
    <p:extLst>
      <p:ext uri="{BB962C8B-B14F-4D97-AF65-F5344CB8AC3E}">
        <p14:creationId xmlns:p14="http://schemas.microsoft.com/office/powerpoint/2010/main" val="589881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Warpcom is the </a:t>
            </a:r>
            <a:r>
              <a:rPr lang="en-US" b="1" noProof="0" dirty="0"/>
              <a:t>benchmark technological integrator</a:t>
            </a:r>
            <a:r>
              <a:rPr lang="en-US" b="0" noProof="0" dirty="0"/>
              <a:t> within the </a:t>
            </a:r>
            <a:r>
              <a:rPr lang="en-US" b="1" noProof="0" dirty="0"/>
              <a:t>IT</a:t>
            </a:r>
            <a:r>
              <a:rPr lang="en-US" b="0" noProof="0" dirty="0"/>
              <a:t> sector.</a:t>
            </a:r>
          </a:p>
          <a:p>
            <a:r>
              <a:rPr lang="en-US" b="0" noProof="0" dirty="0"/>
              <a:t>With a </a:t>
            </a:r>
            <a:r>
              <a:rPr lang="en-US" b="1" noProof="0" dirty="0"/>
              <a:t>revenue</a:t>
            </a:r>
            <a:r>
              <a:rPr lang="en-US" b="0" noProof="0" dirty="0"/>
              <a:t> of about </a:t>
            </a:r>
            <a:r>
              <a:rPr lang="en-US" b="1" noProof="0" dirty="0"/>
              <a:t>30 Million Euros in 2019</a:t>
            </a:r>
            <a:r>
              <a:rPr lang="en-US" b="0" noProof="0" dirty="0"/>
              <a:t>, we have a </a:t>
            </a:r>
            <a:r>
              <a:rPr lang="en-US" b="1" noProof="0" dirty="0"/>
              <a:t>global coverage/scale focused on the Iberian market</a:t>
            </a:r>
            <a:r>
              <a:rPr lang="en-US" b="0" noProof="0" dirty="0"/>
              <a:t>.</a:t>
            </a:r>
          </a:p>
          <a:p>
            <a:r>
              <a:rPr lang="en-US" b="0" noProof="0" dirty="0"/>
              <a:t>Currently we have about </a:t>
            </a:r>
            <a:r>
              <a:rPr lang="en-US" b="1" noProof="0" dirty="0"/>
              <a:t>100 collaborators </a:t>
            </a:r>
            <a:r>
              <a:rPr lang="en-US" b="0" noProof="0" dirty="0"/>
              <a:t>and more than </a:t>
            </a:r>
            <a:r>
              <a:rPr lang="en-US" b="1" noProof="0" dirty="0"/>
              <a:t>2000 customers</a:t>
            </a:r>
            <a:r>
              <a:rPr lang="en-US" b="0" noProof="0" dirty="0"/>
              <a:t> on the </a:t>
            </a:r>
            <a:r>
              <a:rPr lang="en-US" b="1" noProof="0" dirty="0"/>
              <a:t>various markets and industries</a:t>
            </a:r>
            <a:r>
              <a:rPr lang="en-US" b="0" noProof="0" dirty="0"/>
              <a:t>.</a:t>
            </a:r>
            <a:endParaRPr lang="en-US" noProof="0" dirty="0"/>
          </a:p>
        </p:txBody>
      </p:sp>
      <p:sp>
        <p:nvSpPr>
          <p:cNvPr id="4" name="Slide Number Placeholder 3"/>
          <p:cNvSpPr>
            <a:spLocks noGrp="1"/>
          </p:cNvSpPr>
          <p:nvPr>
            <p:ph type="sldNum" sz="quarter" idx="5"/>
          </p:nvPr>
        </p:nvSpPr>
        <p:spPr/>
        <p:txBody>
          <a:bodyPr/>
          <a:lstStyle/>
          <a:p>
            <a:fld id="{F8995E56-B2D1-477A-95FE-4C9539B3BB93}" type="slidenum">
              <a:rPr lang="pt-PT" smtClean="0"/>
              <a:t>4</a:t>
            </a:fld>
            <a:endParaRPr lang="pt-PT" dirty="0"/>
          </a:p>
        </p:txBody>
      </p:sp>
    </p:spTree>
    <p:extLst>
      <p:ext uri="{BB962C8B-B14F-4D97-AF65-F5344CB8AC3E}">
        <p14:creationId xmlns:p14="http://schemas.microsoft.com/office/powerpoint/2010/main" val="902890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noProof="0" dirty="0"/>
              <a:t>Our focus is to </a:t>
            </a:r>
            <a:r>
              <a:rPr lang="en-US" b="1" noProof="0" dirty="0"/>
              <a:t>provide the technology to the customer</a:t>
            </a:r>
            <a:r>
              <a:rPr lang="en-US" b="0" noProof="0" dirty="0"/>
              <a:t> in order to guarantee their satisfaction. We are </a:t>
            </a:r>
            <a:r>
              <a:rPr lang="en-US" b="1" noProof="0" dirty="0"/>
              <a:t>agnostic</a:t>
            </a:r>
            <a:r>
              <a:rPr lang="en-US" b="0" noProof="0" dirty="0"/>
              <a:t> regarding the technology used, always aiming to find </a:t>
            </a:r>
            <a:r>
              <a:rPr lang="en-US" b="1" noProof="0" dirty="0"/>
              <a:t>the solution/technology which best suits the identified needs</a:t>
            </a:r>
            <a:r>
              <a:rPr lang="en-US" b="0" noProof="0" dirty="0"/>
              <a:t>. </a:t>
            </a:r>
          </a:p>
          <a:p>
            <a:pPr marL="0" indent="0">
              <a:buNone/>
            </a:pPr>
            <a:r>
              <a:rPr lang="en-US" b="0" noProof="0" dirty="0"/>
              <a:t>      As a result of our experts’ </a:t>
            </a:r>
            <a:r>
              <a:rPr lang="en-US" b="1" noProof="0" dirty="0"/>
              <a:t>know-how</a:t>
            </a:r>
            <a:r>
              <a:rPr lang="en-US" b="0" noProof="0" dirty="0"/>
              <a:t> </a:t>
            </a:r>
            <a:r>
              <a:rPr lang="en-US" b="1" noProof="0" dirty="0"/>
              <a:t>on the different technologies</a:t>
            </a:r>
            <a:r>
              <a:rPr lang="en-US" b="0" noProof="0" dirty="0"/>
              <a:t>, we have the </a:t>
            </a:r>
            <a:r>
              <a:rPr lang="en-US" b="1" noProof="0" dirty="0"/>
              <a:t>ability to intervene and manage </a:t>
            </a:r>
            <a:r>
              <a:rPr lang="en-US" b="1" i="1" noProof="0" dirty="0"/>
              <a:t>multi-vendor</a:t>
            </a:r>
            <a:r>
              <a:rPr lang="en-US" b="1" i="0" noProof="0" dirty="0"/>
              <a:t> environments.</a:t>
            </a:r>
            <a:endParaRPr lang="en-US" noProof="0" dirty="0"/>
          </a:p>
          <a:p>
            <a:endParaRPr lang="pt-PT" dirty="0"/>
          </a:p>
          <a:p>
            <a:r>
              <a:rPr lang="en-US" noProof="0" dirty="0"/>
              <a:t>2.   </a:t>
            </a:r>
            <a:r>
              <a:rPr lang="en-US" b="1" noProof="0" dirty="0"/>
              <a:t>We do not believe </a:t>
            </a:r>
            <a:r>
              <a:rPr lang="en-US" b="0" noProof="0" dirty="0"/>
              <a:t>in the motto </a:t>
            </a:r>
            <a:r>
              <a:rPr lang="en-US" b="1" i="1" noProof="0" dirty="0"/>
              <a:t>“one size fits all”</a:t>
            </a:r>
            <a:r>
              <a:rPr lang="en-US" b="0" i="0" noProof="0" dirty="0"/>
              <a:t> and, therefore, </a:t>
            </a:r>
            <a:r>
              <a:rPr lang="en-US" b="1" i="0" noProof="0" dirty="0"/>
              <a:t>we adjust the solutions </a:t>
            </a:r>
            <a:r>
              <a:rPr lang="en-US" b="0" i="0" noProof="0" dirty="0"/>
              <a:t>developed </a:t>
            </a:r>
            <a:r>
              <a:rPr lang="en-US" b="1" i="0" noProof="0" dirty="0"/>
              <a:t>to the needs and reality of each customer.</a:t>
            </a:r>
            <a:endParaRPr lang="en-US" b="1" noProof="0" dirty="0"/>
          </a:p>
          <a:p>
            <a:r>
              <a:rPr lang="en-US" b="1" noProof="0" dirty="0"/>
              <a:t>      </a:t>
            </a:r>
            <a:r>
              <a:rPr lang="en-US" b="0" noProof="0" dirty="0"/>
              <a:t>Furthermore, in order for the </a:t>
            </a:r>
            <a:r>
              <a:rPr lang="en-US" b="1" noProof="0" dirty="0"/>
              <a:t>solutions to competently answer to the existing needs</a:t>
            </a:r>
            <a:r>
              <a:rPr lang="en-US" b="0" noProof="0" dirty="0"/>
              <a:t>, we try to make them </a:t>
            </a:r>
            <a:r>
              <a:rPr lang="en-US" b="1" noProof="0" dirty="0"/>
              <a:t>innovative and scalable</a:t>
            </a:r>
            <a:r>
              <a:rPr lang="en-US" b="0" noProof="0" dirty="0"/>
              <a:t>. Recently we have developed an </a:t>
            </a:r>
            <a:r>
              <a:rPr lang="en-US" b="1" noProof="0" dirty="0"/>
              <a:t>Open Innovation area</a:t>
            </a:r>
            <a:r>
              <a:rPr lang="en-US" b="0" noProof="0" dirty="0"/>
              <a:t>, </a:t>
            </a:r>
            <a:r>
              <a:rPr lang="en-US" b="1" noProof="0" dirty="0"/>
              <a:t>Warpdev</a:t>
            </a:r>
            <a:r>
              <a:rPr lang="en-US" b="0" u="none" noProof="0" dirty="0"/>
              <a:t>, which aims for the development of </a:t>
            </a:r>
            <a:r>
              <a:rPr lang="en-US" b="1" u="none" noProof="0" dirty="0"/>
              <a:t>solutions based on emerging </a:t>
            </a:r>
            <a:r>
              <a:rPr lang="en-US" b="0" u="none" noProof="0" dirty="0"/>
              <a:t>and, sometimes, </a:t>
            </a:r>
            <a:r>
              <a:rPr lang="en-US" b="1" u="none" noProof="0" dirty="0"/>
              <a:t>disruptive technologies</a:t>
            </a:r>
            <a:r>
              <a:rPr lang="en-US" b="0" u="none" noProof="0" dirty="0"/>
              <a:t> to </a:t>
            </a:r>
            <a:r>
              <a:rPr lang="en-US" b="1" u="none" noProof="0" dirty="0"/>
              <a:t>offer even more value </a:t>
            </a:r>
            <a:r>
              <a:rPr lang="en-US" b="0" u="none" noProof="0" dirty="0"/>
              <a:t>to our customers.</a:t>
            </a:r>
          </a:p>
          <a:p>
            <a:endParaRPr lang="pt-PT" dirty="0"/>
          </a:p>
          <a:p>
            <a:pPr marL="228600" indent="-228600">
              <a:buAutoNum type="arabicPeriod" startAt="3"/>
            </a:pPr>
            <a:r>
              <a:rPr lang="en-US" noProof="0" dirty="0"/>
              <a:t>Our </a:t>
            </a:r>
            <a:r>
              <a:rPr lang="en-US" b="1" noProof="0" dirty="0"/>
              <a:t>know-how covers the end-to-end Digital Transformation process </a:t>
            </a:r>
            <a:r>
              <a:rPr lang="en-US" b="0" noProof="0" dirty="0"/>
              <a:t>and comprehends several activity sectors.</a:t>
            </a:r>
          </a:p>
          <a:p>
            <a:pPr marL="0" indent="0">
              <a:buNone/>
            </a:pPr>
            <a:endParaRPr lang="en-US" b="0" noProof="0" dirty="0"/>
          </a:p>
          <a:p>
            <a:pPr marL="228600" indent="-228600">
              <a:buAutoNum type="arabicPeriod" startAt="4"/>
            </a:pPr>
            <a:r>
              <a:rPr lang="en-US" b="0" noProof="0" dirty="0"/>
              <a:t>Different organizations, </a:t>
            </a:r>
            <a:r>
              <a:rPr lang="en-US" b="1" noProof="0" dirty="0"/>
              <a:t>different technological stages</a:t>
            </a:r>
            <a:r>
              <a:rPr lang="en-US" b="0" noProof="0" dirty="0"/>
              <a:t>. We have the </a:t>
            </a:r>
            <a:r>
              <a:rPr lang="en-US" b="1" noProof="0" dirty="0"/>
              <a:t>capacity</a:t>
            </a:r>
            <a:r>
              <a:rPr lang="en-US" b="0" noProof="0" dirty="0"/>
              <a:t> to support our customers </a:t>
            </a:r>
            <a:r>
              <a:rPr lang="en-US" b="1" noProof="0" dirty="0"/>
              <a:t>regardless of their technological maturity level</a:t>
            </a:r>
            <a:r>
              <a:rPr lang="en-US" b="0" noProof="0" dirty="0"/>
              <a:t>.</a:t>
            </a:r>
          </a:p>
          <a:p>
            <a:pPr marL="228600" indent="-228600">
              <a:buAutoNum type="arabicPeriod" startAt="4"/>
            </a:pPr>
            <a:endParaRPr lang="en-US" b="0" noProof="0" dirty="0"/>
          </a:p>
          <a:p>
            <a:pPr marL="228600" indent="-228600">
              <a:buAutoNum type="arabicPeriod" startAt="4"/>
            </a:pPr>
            <a:r>
              <a:rPr lang="en-US" b="0" noProof="0" dirty="0"/>
              <a:t>We are </a:t>
            </a:r>
            <a:r>
              <a:rPr lang="en-US" b="1" noProof="0" dirty="0"/>
              <a:t>able to develop projects at a global scale</a:t>
            </a:r>
            <a:r>
              <a:rPr lang="en-US" b="0" noProof="0" dirty="0"/>
              <a:t> (our </a:t>
            </a:r>
            <a:r>
              <a:rPr lang="en-US" b="1" noProof="0" dirty="0"/>
              <a:t>strategical partnerships</a:t>
            </a:r>
            <a:r>
              <a:rPr lang="en-US" b="0" noProof="0" dirty="0"/>
              <a:t> allow us to cover several geographical locations). In terms of </a:t>
            </a:r>
            <a:r>
              <a:rPr lang="en-US" b="1" noProof="0" dirty="0"/>
              <a:t>physical premises</a:t>
            </a:r>
            <a:r>
              <a:rPr lang="en-US" b="0" noProof="0" dirty="0"/>
              <a:t> we are, to this day, </a:t>
            </a:r>
            <a:r>
              <a:rPr lang="en-US" b="1" noProof="0" dirty="0"/>
              <a:t>focused on the Iberian market. </a:t>
            </a:r>
            <a:endParaRPr lang="en-US" b="0" noProof="0" dirty="0"/>
          </a:p>
          <a:p>
            <a:pPr marL="228600" indent="-228600">
              <a:buAutoNum type="arabicPeriod" startAt="4"/>
            </a:pPr>
            <a:endParaRPr lang="en-US" b="0" noProof="0" dirty="0"/>
          </a:p>
          <a:p>
            <a:pPr marL="228600" indent="-228600">
              <a:buAutoNum type="arabicPeriod" startAt="4"/>
            </a:pPr>
            <a:r>
              <a:rPr lang="en-US" b="0" noProof="0" dirty="0"/>
              <a:t>We have a solid offer of </a:t>
            </a:r>
            <a:r>
              <a:rPr lang="en-US" b="1" noProof="0" dirty="0"/>
              <a:t>Managed Services</a:t>
            </a:r>
            <a:r>
              <a:rPr lang="en-US" b="0" noProof="0" dirty="0"/>
              <a:t>, either on their </a:t>
            </a:r>
            <a:r>
              <a:rPr lang="en-US" b="1" noProof="0" dirty="0"/>
              <a:t>network operations center (NOC)</a:t>
            </a:r>
            <a:r>
              <a:rPr lang="en-US" b="0" noProof="0" dirty="0"/>
              <a:t> and on the </a:t>
            </a:r>
            <a:r>
              <a:rPr lang="en-US" b="1" noProof="0" dirty="0"/>
              <a:t>security operations center (SOC)</a:t>
            </a:r>
            <a:r>
              <a:rPr lang="en-US" b="0" noProof="0" dirty="0"/>
              <a:t> components. For the provision of these services, we resort to our </a:t>
            </a:r>
            <a:r>
              <a:rPr lang="en-US" b="1" noProof="0" dirty="0"/>
              <a:t>specialized and dedicated operations center – Warpcom Command Center.</a:t>
            </a:r>
          </a:p>
        </p:txBody>
      </p:sp>
      <p:sp>
        <p:nvSpPr>
          <p:cNvPr id="4" name="Slide Number Placeholder 3"/>
          <p:cNvSpPr>
            <a:spLocks noGrp="1"/>
          </p:cNvSpPr>
          <p:nvPr>
            <p:ph type="sldNum" sz="quarter" idx="5"/>
          </p:nvPr>
        </p:nvSpPr>
        <p:spPr/>
        <p:txBody>
          <a:bodyPr/>
          <a:lstStyle/>
          <a:p>
            <a:fld id="{F8995E56-B2D1-477A-95FE-4C9539B3BB93}" type="slidenum">
              <a:rPr lang="pt-PT" smtClean="0"/>
              <a:t>6</a:t>
            </a:fld>
            <a:endParaRPr lang="pt-PT" dirty="0"/>
          </a:p>
        </p:txBody>
      </p:sp>
    </p:spTree>
    <p:extLst>
      <p:ext uri="{BB962C8B-B14F-4D97-AF65-F5344CB8AC3E}">
        <p14:creationId xmlns:p14="http://schemas.microsoft.com/office/powerpoint/2010/main" val="289107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u="sng" kern="1200" noProof="0" dirty="0">
                <a:solidFill>
                  <a:schemeClr val="tx1"/>
                </a:solidFill>
                <a:effectLst/>
                <a:latin typeface="+mn-lt"/>
                <a:ea typeface="+mn-ea"/>
                <a:cs typeface="+mn-cs"/>
              </a:rPr>
              <a:t>Company</a:t>
            </a:r>
            <a:r>
              <a:rPr lang="pt-PT" sz="1200" i="1" u="sng" kern="1200" dirty="0">
                <a:solidFill>
                  <a:schemeClr val="tx1"/>
                </a:solidFill>
                <a:effectLst/>
                <a:latin typeface="+mn-lt"/>
                <a:ea typeface="+mn-ea"/>
                <a:cs typeface="+mn-cs"/>
              </a:rPr>
              <a:t> </a:t>
            </a:r>
            <a:r>
              <a:rPr lang="en-GB" sz="1200" i="1" u="sng" kern="1200" noProof="0" dirty="0">
                <a:solidFill>
                  <a:schemeClr val="tx1"/>
                </a:solidFill>
                <a:effectLst/>
                <a:latin typeface="+mn-lt"/>
                <a:ea typeface="+mn-ea"/>
                <a:cs typeface="+mn-cs"/>
              </a:rPr>
              <a:t>which</a:t>
            </a:r>
            <a:r>
              <a:rPr lang="pt-PT" sz="1200" i="1" u="sng" kern="1200" dirty="0">
                <a:solidFill>
                  <a:schemeClr val="tx1"/>
                </a:solidFill>
                <a:effectLst/>
                <a:latin typeface="+mn-lt"/>
                <a:ea typeface="+mn-ea"/>
                <a:cs typeface="+mn-cs"/>
              </a:rPr>
              <a:t> </a:t>
            </a:r>
            <a:r>
              <a:rPr lang="pt-PT" sz="1200" i="1" u="sng" kern="1200" dirty="0" err="1">
                <a:solidFill>
                  <a:schemeClr val="tx1"/>
                </a:solidFill>
                <a:effectLst/>
                <a:latin typeface="+mn-lt"/>
                <a:ea typeface="+mn-ea"/>
                <a:cs typeface="+mn-cs"/>
              </a:rPr>
              <a:t>holds</a:t>
            </a:r>
            <a:r>
              <a:rPr lang="pt-PT" sz="1200" i="1" u="sng" kern="1200" dirty="0">
                <a:solidFill>
                  <a:schemeClr val="tx1"/>
                </a:solidFill>
                <a:effectLst/>
                <a:latin typeface="+mn-lt"/>
                <a:ea typeface="+mn-ea"/>
                <a:cs typeface="+mn-cs"/>
              </a:rPr>
              <a:t> a complete </a:t>
            </a:r>
            <a:r>
              <a:rPr lang="pt-PT" sz="1200" i="1" u="sng" kern="1200" dirty="0" err="1">
                <a:solidFill>
                  <a:schemeClr val="tx1"/>
                </a:solidFill>
                <a:effectLst/>
                <a:latin typeface="+mn-lt"/>
                <a:ea typeface="+mn-ea"/>
                <a:cs typeface="+mn-cs"/>
              </a:rPr>
              <a:t>offer</a:t>
            </a:r>
            <a:r>
              <a:rPr lang="pt-PT" sz="1200" i="1" u="sng" kern="1200" dirty="0">
                <a:solidFill>
                  <a:schemeClr val="tx1"/>
                </a:solidFill>
                <a:effectLst/>
                <a:latin typeface="+mn-lt"/>
                <a:ea typeface="+mn-ea"/>
                <a:cs typeface="+mn-cs"/>
              </a:rPr>
              <a:t> </a:t>
            </a:r>
            <a:r>
              <a:rPr lang="pt-PT" sz="1200" i="1" u="sng" kern="1200" dirty="0" err="1">
                <a:solidFill>
                  <a:schemeClr val="tx1"/>
                </a:solidFill>
                <a:effectLst/>
                <a:latin typeface="+mn-lt"/>
                <a:ea typeface="+mn-ea"/>
                <a:cs typeface="+mn-cs"/>
              </a:rPr>
              <a:t>of</a:t>
            </a:r>
            <a:r>
              <a:rPr lang="pt-PT" sz="1200" i="1" u="sng" kern="1200" dirty="0">
                <a:solidFill>
                  <a:schemeClr val="tx1"/>
                </a:solidFill>
                <a:effectLst/>
                <a:latin typeface="+mn-lt"/>
                <a:ea typeface="+mn-ea"/>
                <a:cs typeface="+mn-cs"/>
              </a:rPr>
              <a:t> </a:t>
            </a:r>
            <a:r>
              <a:rPr lang="pt-PT" sz="1200" i="1" u="sng" kern="1200" dirty="0" err="1">
                <a:solidFill>
                  <a:schemeClr val="tx1"/>
                </a:solidFill>
                <a:effectLst/>
                <a:latin typeface="+mn-lt"/>
                <a:ea typeface="+mn-ea"/>
                <a:cs typeface="+mn-cs"/>
              </a:rPr>
              <a:t>solutions</a:t>
            </a:r>
            <a:r>
              <a:rPr lang="pt-PT" sz="1200" i="1" u="sng" kern="1200" dirty="0">
                <a:solidFill>
                  <a:schemeClr val="tx1"/>
                </a:solidFill>
                <a:effectLst/>
                <a:latin typeface="+mn-lt"/>
                <a:ea typeface="+mn-ea"/>
                <a:cs typeface="+mn-cs"/>
              </a:rPr>
              <a:t> </a:t>
            </a:r>
            <a:r>
              <a:rPr lang="pt-PT" sz="1200" i="1" u="sng" kern="1200" dirty="0" err="1">
                <a:solidFill>
                  <a:schemeClr val="tx1"/>
                </a:solidFill>
                <a:effectLst/>
                <a:latin typeface="+mn-lt"/>
                <a:ea typeface="+mn-ea"/>
                <a:cs typeface="+mn-cs"/>
              </a:rPr>
              <a:t>regarding</a:t>
            </a:r>
            <a:r>
              <a:rPr lang="pt-PT" sz="1200" i="1" u="sng" kern="1200" dirty="0">
                <a:solidFill>
                  <a:schemeClr val="tx1"/>
                </a:solidFill>
                <a:effectLst/>
                <a:latin typeface="+mn-lt"/>
                <a:ea typeface="+mn-ea"/>
                <a:cs typeface="+mn-cs"/>
              </a:rPr>
              <a:t> </a:t>
            </a:r>
            <a:r>
              <a:rPr lang="pt-PT" sz="1200" i="1" u="sng" kern="1200" dirty="0" err="1">
                <a:solidFill>
                  <a:schemeClr val="tx1"/>
                </a:solidFill>
                <a:effectLst/>
                <a:latin typeface="+mn-lt"/>
                <a:ea typeface="+mn-ea"/>
                <a:cs typeface="+mn-cs"/>
              </a:rPr>
              <a:t>communication</a:t>
            </a:r>
            <a:r>
              <a:rPr lang="pt-PT" sz="1200" i="1" u="sng" kern="1200" dirty="0">
                <a:solidFill>
                  <a:schemeClr val="tx1"/>
                </a:solidFill>
                <a:effectLst/>
                <a:latin typeface="+mn-lt"/>
                <a:ea typeface="+mn-ea"/>
                <a:cs typeface="+mn-cs"/>
              </a:rPr>
              <a:t> </a:t>
            </a:r>
            <a:r>
              <a:rPr lang="pt-PT" sz="1200" i="1" u="sng" kern="1200" dirty="0" err="1">
                <a:solidFill>
                  <a:schemeClr val="tx1"/>
                </a:solidFill>
                <a:effectLst/>
                <a:latin typeface="+mn-lt"/>
                <a:ea typeface="+mn-ea"/>
                <a:cs typeface="+mn-cs"/>
              </a:rPr>
              <a:t>and</a:t>
            </a:r>
            <a:r>
              <a:rPr lang="pt-PT" sz="1200" i="1" u="sng" kern="1200" dirty="0">
                <a:solidFill>
                  <a:schemeClr val="tx1"/>
                </a:solidFill>
                <a:effectLst/>
                <a:latin typeface="+mn-lt"/>
                <a:ea typeface="+mn-ea"/>
                <a:cs typeface="+mn-cs"/>
              </a:rPr>
              <a:t> </a:t>
            </a:r>
            <a:r>
              <a:rPr lang="pt-PT" sz="1200" i="1" u="sng" kern="1200" dirty="0" err="1">
                <a:solidFill>
                  <a:schemeClr val="tx1"/>
                </a:solidFill>
                <a:effectLst/>
                <a:latin typeface="+mn-lt"/>
                <a:ea typeface="+mn-ea"/>
                <a:cs typeface="+mn-cs"/>
              </a:rPr>
              <a:t>the</a:t>
            </a:r>
            <a:r>
              <a:rPr lang="pt-PT" sz="1200" i="1" u="sng" kern="1200" dirty="0">
                <a:solidFill>
                  <a:schemeClr val="tx1"/>
                </a:solidFill>
                <a:effectLst/>
                <a:latin typeface="+mn-lt"/>
                <a:ea typeface="+mn-ea"/>
                <a:cs typeface="+mn-cs"/>
              </a:rPr>
              <a:t> networks </a:t>
            </a:r>
            <a:r>
              <a:rPr lang="pt-PT" sz="1200" i="1" u="sng" kern="1200" dirty="0" err="1">
                <a:solidFill>
                  <a:schemeClr val="tx1"/>
                </a:solidFill>
                <a:effectLst/>
                <a:latin typeface="+mn-lt"/>
                <a:ea typeface="+mn-ea"/>
                <a:cs typeface="+mn-cs"/>
              </a:rPr>
              <a:t>and</a:t>
            </a:r>
            <a:r>
              <a:rPr lang="pt-PT" sz="1200" i="1" u="sng" kern="1200" dirty="0">
                <a:solidFill>
                  <a:schemeClr val="tx1"/>
                </a:solidFill>
                <a:effectLst/>
                <a:latin typeface="+mn-lt"/>
                <a:ea typeface="+mn-ea"/>
                <a:cs typeface="+mn-cs"/>
              </a:rPr>
              <a:t> </a:t>
            </a:r>
            <a:r>
              <a:rPr lang="pt-PT" sz="1200" i="1" u="sng" kern="1200" dirty="0" err="1">
                <a:solidFill>
                  <a:schemeClr val="tx1"/>
                </a:solidFill>
                <a:effectLst/>
                <a:latin typeface="+mn-lt"/>
                <a:ea typeface="+mn-ea"/>
                <a:cs typeface="+mn-cs"/>
              </a:rPr>
              <a:t>systems</a:t>
            </a:r>
            <a:r>
              <a:rPr lang="pt-PT" sz="1200" i="1" u="sng" kern="1200" dirty="0">
                <a:solidFill>
                  <a:schemeClr val="tx1"/>
                </a:solidFill>
                <a:effectLst/>
                <a:latin typeface="+mn-lt"/>
                <a:ea typeface="+mn-ea"/>
                <a:cs typeface="+mn-cs"/>
              </a:rPr>
              <a:t> management </a:t>
            </a:r>
            <a:r>
              <a:rPr lang="pt-PT" sz="1200" i="1" u="sng" kern="1200" dirty="0" err="1">
                <a:solidFill>
                  <a:schemeClr val="tx1"/>
                </a:solidFill>
                <a:effectLst/>
                <a:latin typeface="+mn-lt"/>
                <a:ea typeface="+mn-ea"/>
                <a:cs typeface="+mn-cs"/>
              </a:rPr>
              <a:t>and</a:t>
            </a:r>
            <a:r>
              <a:rPr lang="pt-PT" sz="1200" i="1" u="sng" kern="1200" dirty="0">
                <a:solidFill>
                  <a:schemeClr val="tx1"/>
                </a:solidFill>
                <a:effectLst/>
                <a:latin typeface="+mn-lt"/>
                <a:ea typeface="+mn-ea"/>
                <a:cs typeface="+mn-cs"/>
              </a:rPr>
              <a:t> </a:t>
            </a:r>
            <a:r>
              <a:rPr lang="pt-PT" sz="1200" i="1" u="sng" kern="1200" dirty="0" err="1">
                <a:solidFill>
                  <a:schemeClr val="tx1"/>
                </a:solidFill>
                <a:effectLst/>
                <a:latin typeface="+mn-lt"/>
                <a:ea typeface="+mn-ea"/>
                <a:cs typeface="+mn-cs"/>
              </a:rPr>
              <a:t>evolution</a:t>
            </a:r>
            <a:r>
              <a:rPr lang="pt-PT" sz="1200" i="1" u="sng" kern="1200" dirty="0">
                <a:solidFill>
                  <a:schemeClr val="tx1"/>
                </a:solidFill>
                <a:effectLst/>
                <a:latin typeface="+mn-lt"/>
                <a:ea typeface="+mn-ea"/>
                <a:cs typeface="+mn-cs"/>
              </a:rPr>
              <a:t> </a:t>
            </a:r>
            <a:r>
              <a:rPr lang="pt-PT" sz="1200" i="1" u="sng" kern="1200" dirty="0" err="1">
                <a:solidFill>
                  <a:schemeClr val="tx1"/>
                </a:solidFill>
                <a:effectLst/>
                <a:latin typeface="+mn-lt"/>
                <a:ea typeface="+mn-ea"/>
                <a:cs typeface="+mn-cs"/>
              </a:rPr>
              <a:t>services</a:t>
            </a:r>
            <a:r>
              <a:rPr lang="pt-PT" sz="1200" i="1" u="sng" kern="1200" dirty="0">
                <a:solidFill>
                  <a:schemeClr val="tx1"/>
                </a:solidFill>
                <a:effectLst/>
                <a:latin typeface="+mn-lt"/>
                <a:ea typeface="+mn-ea"/>
                <a:cs typeface="+mn-cs"/>
              </a:rPr>
              <a:t> for </a:t>
            </a:r>
            <a:r>
              <a:rPr lang="pt-PT" sz="1200" i="1" u="sng" kern="1200" dirty="0" err="1">
                <a:solidFill>
                  <a:schemeClr val="tx1"/>
                </a:solidFill>
                <a:effectLst/>
                <a:latin typeface="+mn-lt"/>
                <a:ea typeface="+mn-ea"/>
                <a:cs typeface="+mn-cs"/>
              </a:rPr>
              <a:t>the</a:t>
            </a:r>
            <a:r>
              <a:rPr lang="pt-PT" sz="1200" i="1" u="sng" kern="1200" dirty="0">
                <a:solidFill>
                  <a:schemeClr val="tx1"/>
                </a:solidFill>
                <a:effectLst/>
                <a:latin typeface="+mn-lt"/>
                <a:ea typeface="+mn-ea"/>
                <a:cs typeface="+mn-cs"/>
              </a:rPr>
              <a:t> business </a:t>
            </a:r>
            <a:r>
              <a:rPr lang="pt-PT" sz="1200" i="1" u="sng" kern="1200" dirty="0" err="1">
                <a:solidFill>
                  <a:schemeClr val="tx1"/>
                </a:solidFill>
                <a:effectLst/>
                <a:latin typeface="+mn-lt"/>
                <a:ea typeface="+mn-ea"/>
                <a:cs typeface="+mn-cs"/>
              </a:rPr>
              <a:t>area</a:t>
            </a:r>
            <a:r>
              <a:rPr lang="pt-PT" sz="1200" i="1" u="sng" kern="1200" dirty="0">
                <a:solidFill>
                  <a:schemeClr val="tx1"/>
                </a:solidFill>
                <a:effectLst/>
                <a:latin typeface="+mn-lt"/>
                <a:ea typeface="+mn-ea"/>
                <a:cs typeface="+mn-cs"/>
              </a:rPr>
              <a:t> </a:t>
            </a:r>
            <a:r>
              <a:rPr lang="pt-PT" sz="1200" i="1" u="sng" kern="1200" dirty="0" err="1">
                <a:solidFill>
                  <a:schemeClr val="tx1"/>
                </a:solidFill>
                <a:effectLst/>
                <a:latin typeface="+mn-lt"/>
                <a:ea typeface="+mn-ea"/>
                <a:cs typeface="+mn-cs"/>
              </a:rPr>
              <a:t>and</a:t>
            </a:r>
            <a:r>
              <a:rPr lang="pt-PT" sz="1200" i="1" u="sng" kern="1200" dirty="0">
                <a:solidFill>
                  <a:schemeClr val="tx1"/>
                </a:solidFill>
                <a:effectLst/>
                <a:latin typeface="+mn-lt"/>
                <a:ea typeface="+mn-ea"/>
                <a:cs typeface="+mn-cs"/>
              </a:rPr>
              <a:t> </a:t>
            </a:r>
            <a:r>
              <a:rPr lang="pt-PT" sz="1200" i="1" u="sng" kern="1200" dirty="0" err="1">
                <a:solidFill>
                  <a:schemeClr val="tx1"/>
                </a:solidFill>
                <a:effectLst/>
                <a:latin typeface="+mn-lt"/>
                <a:ea typeface="+mn-ea"/>
                <a:cs typeface="+mn-cs"/>
              </a:rPr>
              <a:t>public</a:t>
            </a:r>
            <a:r>
              <a:rPr lang="pt-PT" sz="1200" i="1" u="sng" kern="1200" dirty="0">
                <a:solidFill>
                  <a:schemeClr val="tx1"/>
                </a:solidFill>
                <a:effectLst/>
                <a:latin typeface="+mn-lt"/>
                <a:ea typeface="+mn-ea"/>
                <a:cs typeface="+mn-cs"/>
              </a:rPr>
              <a:t> bodies;</a:t>
            </a:r>
          </a:p>
          <a:p>
            <a:endParaRPr lang="pt-PT" dirty="0"/>
          </a:p>
        </p:txBody>
      </p:sp>
      <p:sp>
        <p:nvSpPr>
          <p:cNvPr id="4" name="Slide Number Placeholder 3"/>
          <p:cNvSpPr>
            <a:spLocks noGrp="1"/>
          </p:cNvSpPr>
          <p:nvPr>
            <p:ph type="sldNum" sz="quarter" idx="5"/>
          </p:nvPr>
        </p:nvSpPr>
        <p:spPr/>
        <p:txBody>
          <a:bodyPr/>
          <a:lstStyle/>
          <a:p>
            <a:fld id="{F8995E56-B2D1-477A-95FE-4C9539B3BB93}" type="slidenum">
              <a:rPr lang="pt-PT" smtClean="0"/>
              <a:t>7</a:t>
            </a:fld>
            <a:endParaRPr lang="pt-PT"/>
          </a:p>
        </p:txBody>
      </p:sp>
    </p:spTree>
    <p:extLst>
      <p:ext uri="{BB962C8B-B14F-4D97-AF65-F5344CB8AC3E}">
        <p14:creationId xmlns:p14="http://schemas.microsoft.com/office/powerpoint/2010/main" val="19872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noProof="0" dirty="0">
                <a:solidFill>
                  <a:schemeClr val="tx1"/>
                </a:solidFill>
                <a:effectLst/>
                <a:latin typeface="+mn-lt"/>
                <a:ea typeface="+mn-ea"/>
                <a:cs typeface="+mn-cs"/>
              </a:rPr>
              <a:t>Warpcom solidly invests in technical and business certifications and specializations</a:t>
            </a:r>
            <a:r>
              <a:rPr lang="en-US" sz="1200" b="0" kern="1200" noProof="0" dirty="0">
                <a:solidFill>
                  <a:schemeClr val="tx1"/>
                </a:solidFill>
                <a:effectLst/>
                <a:latin typeface="+mn-lt"/>
                <a:ea typeface="+mn-ea"/>
                <a:cs typeface="+mn-cs"/>
              </a:rPr>
              <a:t> which aim to offer our customers unrivalled </a:t>
            </a:r>
            <a:r>
              <a:rPr lang="en-US" sz="1200" b="1" kern="1200" noProof="0" dirty="0">
                <a:solidFill>
                  <a:schemeClr val="tx1"/>
                </a:solidFill>
                <a:effectLst/>
                <a:latin typeface="+mn-lt"/>
                <a:ea typeface="+mn-ea"/>
                <a:cs typeface="+mn-cs"/>
              </a:rPr>
              <a:t>quality services/solutions</a:t>
            </a:r>
            <a:r>
              <a:rPr lang="en-US" sz="1200" b="0" kern="1200" noProof="0" dirty="0">
                <a:solidFill>
                  <a:schemeClr val="tx1"/>
                </a:solidFill>
                <a:effectLst/>
                <a:latin typeface="+mn-lt"/>
                <a:ea typeface="+mn-ea"/>
                <a:cs typeface="+mn-cs"/>
              </a:rPr>
              <a:t> supported by a </a:t>
            </a:r>
            <a:r>
              <a:rPr lang="en-US" sz="1200" b="1" kern="1200" noProof="0" dirty="0">
                <a:solidFill>
                  <a:schemeClr val="tx1"/>
                </a:solidFill>
                <a:effectLst/>
                <a:latin typeface="+mn-lt"/>
                <a:ea typeface="+mn-ea"/>
                <a:cs typeface="+mn-cs"/>
              </a:rPr>
              <a:t>great knowledge of the technologies, their tends and the business</a:t>
            </a:r>
            <a:r>
              <a:rPr lang="en-US" sz="1200" b="0" kern="1200" noProof="0" dirty="0">
                <a:solidFill>
                  <a:schemeClr val="tx1"/>
                </a:solidFill>
                <a:effectLst/>
                <a:latin typeface="+mn-lt"/>
                <a:ea typeface="+mn-ea"/>
                <a:cs typeface="+mn-cs"/>
              </a:rPr>
              <a:t> as a whole.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noProof="0" dirty="0">
                <a:solidFill>
                  <a:schemeClr val="tx1"/>
                </a:solidFill>
                <a:effectLst/>
                <a:latin typeface="+mn-lt"/>
                <a:ea typeface="+mn-ea"/>
                <a:cs typeface="+mn-cs"/>
              </a:rPr>
              <a:t>We believe that this investment is </a:t>
            </a:r>
            <a:r>
              <a:rPr lang="en-US" sz="1200" b="1" kern="1200" noProof="0" dirty="0">
                <a:solidFill>
                  <a:schemeClr val="tx1"/>
                </a:solidFill>
                <a:effectLst/>
                <a:latin typeface="+mn-lt"/>
                <a:ea typeface="+mn-ea"/>
                <a:cs typeface="+mn-cs"/>
              </a:rPr>
              <a:t>crucial for the reinforcement of our position and differentiation on the market</a:t>
            </a:r>
            <a:r>
              <a:rPr lang="en-US" sz="1200" b="0" kern="1200" noProof="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noProof="0" dirty="0">
                <a:solidFill>
                  <a:schemeClr val="tx1"/>
                </a:solidFill>
                <a:effectLst/>
                <a:latin typeface="+mn-lt"/>
                <a:ea typeface="+mn-ea"/>
                <a:cs typeface="+mn-cs"/>
              </a:rPr>
              <a:t>We developed an </a:t>
            </a:r>
            <a:r>
              <a:rPr lang="en-US" sz="1200" b="1" kern="1200" noProof="0" dirty="0">
                <a:solidFill>
                  <a:schemeClr val="tx1"/>
                </a:solidFill>
                <a:effectLst/>
                <a:latin typeface="+mn-lt"/>
                <a:ea typeface="+mn-ea"/>
                <a:cs typeface="+mn-cs"/>
              </a:rPr>
              <a:t>Integrated Management System</a:t>
            </a:r>
            <a:r>
              <a:rPr lang="en-US" sz="1200" b="0" kern="1200" noProof="0" dirty="0">
                <a:solidFill>
                  <a:schemeClr val="tx1"/>
                </a:solidFill>
                <a:effectLst/>
                <a:latin typeface="+mn-lt"/>
                <a:ea typeface="+mn-ea"/>
                <a:cs typeface="+mn-cs"/>
              </a:rPr>
              <a:t> based in </a:t>
            </a:r>
            <a:r>
              <a:rPr lang="en-US" sz="1200" b="1" kern="1200" noProof="0" dirty="0">
                <a:solidFill>
                  <a:schemeClr val="tx1"/>
                </a:solidFill>
                <a:effectLst/>
                <a:latin typeface="+mn-lt"/>
                <a:ea typeface="+mn-ea"/>
                <a:cs typeface="+mn-cs"/>
              </a:rPr>
              <a:t>5 normative references</a:t>
            </a:r>
            <a:r>
              <a:rPr lang="en-US" sz="1200" b="0" kern="1200" noProof="0" dirty="0">
                <a:solidFill>
                  <a:schemeClr val="tx1"/>
                </a:solidFill>
                <a:effectLst/>
                <a:latin typeface="+mn-lt"/>
                <a:ea typeface="+mn-ea"/>
                <a:cs typeface="+mn-cs"/>
              </a:rPr>
              <a:t>, from which we highlight:</a:t>
            </a:r>
            <a:endParaRPr lang="en-US" sz="1200" b="1" kern="1200" noProof="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noProof="0" dirty="0">
                <a:solidFill>
                  <a:schemeClr val="tx1"/>
                </a:solidFill>
                <a:effectLst/>
                <a:latin typeface="+mn-lt"/>
                <a:ea typeface="+mn-ea"/>
                <a:cs typeface="+mn-cs"/>
              </a:rPr>
              <a:t>ISO 27001</a:t>
            </a:r>
            <a:r>
              <a:rPr lang="en-US" sz="1200" b="0" kern="1200" noProof="0" dirty="0">
                <a:solidFill>
                  <a:schemeClr val="tx1"/>
                </a:solidFill>
                <a:effectLst/>
                <a:latin typeface="+mn-lt"/>
                <a:ea typeface="+mn-ea"/>
                <a:cs typeface="+mn-cs"/>
              </a:rPr>
              <a:t> – management of the </a:t>
            </a:r>
            <a:r>
              <a:rPr lang="en-US" sz="1200" b="1" kern="1200" noProof="0" dirty="0">
                <a:solidFill>
                  <a:schemeClr val="tx1"/>
                </a:solidFill>
                <a:effectLst/>
                <a:latin typeface="+mn-lt"/>
                <a:ea typeface="+mn-ea"/>
                <a:cs typeface="+mn-cs"/>
              </a:rPr>
              <a:t>information’s security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noProof="0" dirty="0">
                <a:solidFill>
                  <a:schemeClr val="tx1"/>
                </a:solidFill>
                <a:effectLst/>
                <a:latin typeface="+mn-lt"/>
                <a:ea typeface="+mn-ea"/>
                <a:cs typeface="+mn-cs"/>
              </a:rPr>
              <a:t>ISO 20000 </a:t>
            </a:r>
            <a:r>
              <a:rPr lang="en-US" sz="1200" b="0" kern="1200" noProof="0" dirty="0">
                <a:solidFill>
                  <a:schemeClr val="tx1"/>
                </a:solidFill>
                <a:effectLst/>
                <a:latin typeface="+mn-lt"/>
                <a:ea typeface="+mn-ea"/>
                <a:cs typeface="+mn-cs"/>
              </a:rPr>
              <a:t>– management of the </a:t>
            </a:r>
            <a:r>
              <a:rPr lang="en-US" sz="1200" b="1" kern="1200" noProof="0" dirty="0">
                <a:solidFill>
                  <a:schemeClr val="tx1"/>
                </a:solidFill>
                <a:effectLst/>
                <a:latin typeface="+mn-lt"/>
                <a:ea typeface="+mn-ea"/>
                <a:cs typeface="+mn-cs"/>
              </a:rPr>
              <a:t>quality of the IT services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pt-PT"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noProof="0" dirty="0">
                <a:solidFill>
                  <a:schemeClr val="tx1"/>
                </a:solidFill>
                <a:effectLst/>
                <a:latin typeface="+mn-lt"/>
                <a:ea typeface="+mn-ea"/>
                <a:cs typeface="+mn-cs"/>
              </a:rPr>
              <a:t>We also hold the certifications ISO 9001, 14001 and OHSAS 18001 inherent to the quality, environmental management and health and safety management, respectively.</a:t>
            </a:r>
          </a:p>
        </p:txBody>
      </p:sp>
      <p:sp>
        <p:nvSpPr>
          <p:cNvPr id="4" name="Slide Number Placeholder 3"/>
          <p:cNvSpPr>
            <a:spLocks noGrp="1"/>
          </p:cNvSpPr>
          <p:nvPr>
            <p:ph type="sldNum" sz="quarter" idx="5"/>
          </p:nvPr>
        </p:nvSpPr>
        <p:spPr/>
        <p:txBody>
          <a:bodyPr/>
          <a:lstStyle/>
          <a:p>
            <a:fld id="{F8995E56-B2D1-477A-95FE-4C9539B3BB93}" type="slidenum">
              <a:rPr lang="pt-PT" smtClean="0"/>
              <a:t>8</a:t>
            </a:fld>
            <a:endParaRPr lang="pt-PT"/>
          </a:p>
        </p:txBody>
      </p:sp>
    </p:spTree>
    <p:extLst>
      <p:ext uri="{BB962C8B-B14F-4D97-AF65-F5344CB8AC3E}">
        <p14:creationId xmlns:p14="http://schemas.microsoft.com/office/powerpoint/2010/main" val="2866077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noProof="0" dirty="0">
                <a:solidFill>
                  <a:schemeClr val="tx1"/>
                </a:solidFill>
                <a:effectLst/>
                <a:latin typeface="+mn-lt"/>
                <a:ea typeface="+mn-ea"/>
                <a:cs typeface="+mn-cs"/>
              </a:rPr>
              <a:t>Warpcom has a wide market experience, </a:t>
            </a:r>
            <a:r>
              <a:rPr lang="en-US" sz="1200" b="1" kern="1200" noProof="0" dirty="0">
                <a:solidFill>
                  <a:schemeClr val="tx1"/>
                </a:solidFill>
                <a:effectLst/>
                <a:latin typeface="+mn-lt"/>
                <a:ea typeface="+mn-ea"/>
                <a:cs typeface="+mn-cs"/>
              </a:rPr>
              <a:t>taking pride in counting with the trust of more than 2000 customers from several activity sectors.</a:t>
            </a:r>
          </a:p>
          <a:p>
            <a:r>
              <a:rPr lang="en-US" sz="1200" b="0" kern="1200" noProof="0" dirty="0">
                <a:solidFill>
                  <a:schemeClr val="tx1"/>
                </a:solidFill>
                <a:effectLst/>
                <a:latin typeface="+mn-lt"/>
                <a:ea typeface="+mn-ea"/>
                <a:cs typeface="+mn-cs"/>
              </a:rPr>
              <a:t>We present a small sample of our wide customers portfolio.</a:t>
            </a:r>
            <a:r>
              <a:rPr lang="pt-PT" sz="1200" kern="1200" dirty="0">
                <a:solidFill>
                  <a:schemeClr val="tx1"/>
                </a:solidFill>
                <a:effectLst/>
                <a:latin typeface="+mn-lt"/>
                <a:ea typeface="+mn-ea"/>
                <a:cs typeface="+mn-cs"/>
              </a:rPr>
              <a:t> </a:t>
            </a:r>
            <a:endParaRPr lang="pt-PT" dirty="0"/>
          </a:p>
        </p:txBody>
      </p:sp>
      <p:sp>
        <p:nvSpPr>
          <p:cNvPr id="4" name="Slide Number Placeholder 3"/>
          <p:cNvSpPr>
            <a:spLocks noGrp="1"/>
          </p:cNvSpPr>
          <p:nvPr>
            <p:ph type="sldNum" sz="quarter" idx="5"/>
          </p:nvPr>
        </p:nvSpPr>
        <p:spPr/>
        <p:txBody>
          <a:bodyPr/>
          <a:lstStyle/>
          <a:p>
            <a:fld id="{F8995E56-B2D1-477A-95FE-4C9539B3BB93}" type="slidenum">
              <a:rPr lang="pt-PT" smtClean="0"/>
              <a:t>9</a:t>
            </a:fld>
            <a:endParaRPr lang="pt-PT"/>
          </a:p>
        </p:txBody>
      </p:sp>
    </p:spTree>
    <p:extLst>
      <p:ext uri="{BB962C8B-B14F-4D97-AF65-F5344CB8AC3E}">
        <p14:creationId xmlns:p14="http://schemas.microsoft.com/office/powerpoint/2010/main" val="12761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5"/>
          </p:nvPr>
        </p:nvSpPr>
        <p:spPr/>
        <p:txBody>
          <a:bodyPr/>
          <a:lstStyle/>
          <a:p>
            <a:fld id="{F8995E56-B2D1-477A-95FE-4C9539B3BB93}" type="slidenum">
              <a:rPr lang="pt-PT" smtClean="0"/>
              <a:t>12</a:t>
            </a:fld>
            <a:endParaRPr lang="pt-PT"/>
          </a:p>
        </p:txBody>
      </p:sp>
    </p:spTree>
    <p:extLst>
      <p:ext uri="{BB962C8B-B14F-4D97-AF65-F5344CB8AC3E}">
        <p14:creationId xmlns:p14="http://schemas.microsoft.com/office/powerpoint/2010/main" val="3270902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719008-5BE6-4D21-B4EC-F7C8F9E130FB}"/>
              </a:ext>
            </a:extLst>
          </p:cNvPr>
          <p:cNvSpPr>
            <a:spLocks noGrp="1"/>
          </p:cNvSpPr>
          <p:nvPr>
            <p:ph type="ctrTitle"/>
          </p:nvPr>
        </p:nvSpPr>
        <p:spPr>
          <a:xfrm>
            <a:off x="1524000" y="1122363"/>
            <a:ext cx="9144000" cy="2387600"/>
          </a:xfrm>
        </p:spPr>
        <p:txBody>
          <a:bodyPr anchor="b"/>
          <a:lstStyle>
            <a:lvl1pPr algn="ctr">
              <a:defRPr sz="6000"/>
            </a:lvl1pPr>
          </a:lstStyle>
          <a:p>
            <a:r>
              <a:rPr lang="pt-PT"/>
              <a:t>Clique para editar o estilo de título do Modelo Global</a:t>
            </a:r>
          </a:p>
        </p:txBody>
      </p:sp>
      <p:sp>
        <p:nvSpPr>
          <p:cNvPr id="3" name="Subtítulo 2">
            <a:extLst>
              <a:ext uri="{FF2B5EF4-FFF2-40B4-BE49-F238E27FC236}">
                <a16:creationId xmlns:a16="http://schemas.microsoft.com/office/drawing/2014/main" id="{375B4B47-C88A-4D20-A063-49EC89F918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a:t>Clique para editar o estilo de subtítulo do Modelo Global</a:t>
            </a:r>
          </a:p>
        </p:txBody>
      </p:sp>
      <p:sp>
        <p:nvSpPr>
          <p:cNvPr id="4" name="Marcador de Posição da Data 3">
            <a:extLst>
              <a:ext uri="{FF2B5EF4-FFF2-40B4-BE49-F238E27FC236}">
                <a16:creationId xmlns:a16="http://schemas.microsoft.com/office/drawing/2014/main" id="{F6E15F30-2EC4-493E-BD96-8A65872E342E}"/>
              </a:ext>
            </a:extLst>
          </p:cNvPr>
          <p:cNvSpPr>
            <a:spLocks noGrp="1"/>
          </p:cNvSpPr>
          <p:nvPr>
            <p:ph type="dt" sz="half" idx="10"/>
          </p:nvPr>
        </p:nvSpPr>
        <p:spPr/>
        <p:txBody>
          <a:bodyPr/>
          <a:lstStyle/>
          <a:p>
            <a:fld id="{3C26831B-E9F6-454C-A13F-643A37C29905}" type="datetimeFigureOut">
              <a:rPr lang="pt-PT" smtClean="0"/>
              <a:t>18/10/2019</a:t>
            </a:fld>
            <a:endParaRPr lang="pt-PT"/>
          </a:p>
        </p:txBody>
      </p:sp>
      <p:sp>
        <p:nvSpPr>
          <p:cNvPr id="5" name="Marcador de Posição do Rodapé 4">
            <a:extLst>
              <a:ext uri="{FF2B5EF4-FFF2-40B4-BE49-F238E27FC236}">
                <a16:creationId xmlns:a16="http://schemas.microsoft.com/office/drawing/2014/main" id="{FEFFB8BE-2B53-4E87-B79C-D175BCC66638}"/>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DD606435-E581-4EAF-B376-813F8A21AD1F}"/>
              </a:ext>
            </a:extLst>
          </p:cNvPr>
          <p:cNvSpPr>
            <a:spLocks noGrp="1"/>
          </p:cNvSpPr>
          <p:nvPr>
            <p:ph type="sldNum" sz="quarter" idx="12"/>
          </p:nvPr>
        </p:nvSpPr>
        <p:spPr/>
        <p:txBody>
          <a:bodyPr/>
          <a:lstStyle/>
          <a:p>
            <a:fld id="{8AC15832-774B-440A-885D-133A02CB38C6}" type="slidenum">
              <a:rPr lang="pt-PT" smtClean="0"/>
              <a:t>‹#›</a:t>
            </a:fld>
            <a:endParaRPr lang="pt-PT"/>
          </a:p>
        </p:txBody>
      </p:sp>
    </p:spTree>
    <p:extLst>
      <p:ext uri="{BB962C8B-B14F-4D97-AF65-F5344CB8AC3E}">
        <p14:creationId xmlns:p14="http://schemas.microsoft.com/office/powerpoint/2010/main" val="2544730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0EA3B9-363A-4828-90E7-487209119524}"/>
              </a:ext>
            </a:extLst>
          </p:cNvPr>
          <p:cNvSpPr>
            <a:spLocks noGrp="1"/>
          </p:cNvSpPr>
          <p:nvPr>
            <p:ph type="title"/>
          </p:nvPr>
        </p:nvSpPr>
        <p:spPr/>
        <p:txBody>
          <a:bodyPr/>
          <a:lstStyle/>
          <a:p>
            <a:r>
              <a:rPr lang="pt-PT"/>
              <a:t>Clique para editar o estilo de título do Modelo Global</a:t>
            </a:r>
          </a:p>
        </p:txBody>
      </p:sp>
      <p:sp>
        <p:nvSpPr>
          <p:cNvPr id="3" name="Marcador de Posição de Texto Vertical 2">
            <a:extLst>
              <a:ext uri="{FF2B5EF4-FFF2-40B4-BE49-F238E27FC236}">
                <a16:creationId xmlns:a16="http://schemas.microsoft.com/office/drawing/2014/main" id="{256CBAC9-824D-4917-ACD7-F5B61973DF0C}"/>
              </a:ext>
            </a:extLst>
          </p:cNvPr>
          <p:cNvSpPr>
            <a:spLocks noGrp="1"/>
          </p:cNvSpPr>
          <p:nvPr>
            <p:ph type="body" orient="vert" idx="1"/>
          </p:nvPr>
        </p:nvSpPr>
        <p:spPr/>
        <p:txBody>
          <a:bodyPr vert="eaVert"/>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A5B87C0A-428B-4EDA-ACB2-326D35AEFCF0}"/>
              </a:ext>
            </a:extLst>
          </p:cNvPr>
          <p:cNvSpPr>
            <a:spLocks noGrp="1"/>
          </p:cNvSpPr>
          <p:nvPr>
            <p:ph type="dt" sz="half" idx="10"/>
          </p:nvPr>
        </p:nvSpPr>
        <p:spPr/>
        <p:txBody>
          <a:bodyPr/>
          <a:lstStyle/>
          <a:p>
            <a:fld id="{3C26831B-E9F6-454C-A13F-643A37C29905}" type="datetimeFigureOut">
              <a:rPr lang="pt-PT" smtClean="0"/>
              <a:t>18/10/2019</a:t>
            </a:fld>
            <a:endParaRPr lang="pt-PT"/>
          </a:p>
        </p:txBody>
      </p:sp>
      <p:sp>
        <p:nvSpPr>
          <p:cNvPr id="5" name="Marcador de Posição do Rodapé 4">
            <a:extLst>
              <a:ext uri="{FF2B5EF4-FFF2-40B4-BE49-F238E27FC236}">
                <a16:creationId xmlns:a16="http://schemas.microsoft.com/office/drawing/2014/main" id="{D25A72BF-2854-450D-A743-FC2EB09F7D61}"/>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E738DE0C-48CF-4BAA-8A33-51EF7F44DF39}"/>
              </a:ext>
            </a:extLst>
          </p:cNvPr>
          <p:cNvSpPr>
            <a:spLocks noGrp="1"/>
          </p:cNvSpPr>
          <p:nvPr>
            <p:ph type="sldNum" sz="quarter" idx="12"/>
          </p:nvPr>
        </p:nvSpPr>
        <p:spPr/>
        <p:txBody>
          <a:bodyPr/>
          <a:lstStyle/>
          <a:p>
            <a:fld id="{8AC15832-774B-440A-885D-133A02CB38C6}" type="slidenum">
              <a:rPr lang="pt-PT" smtClean="0"/>
              <a:t>‹#›</a:t>
            </a:fld>
            <a:endParaRPr lang="pt-PT"/>
          </a:p>
        </p:txBody>
      </p:sp>
    </p:spTree>
    <p:extLst>
      <p:ext uri="{BB962C8B-B14F-4D97-AF65-F5344CB8AC3E}">
        <p14:creationId xmlns:p14="http://schemas.microsoft.com/office/powerpoint/2010/main" val="3531449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9B00B48-0B8B-43B8-A2A9-0E380F65A935}"/>
              </a:ext>
            </a:extLst>
          </p:cNvPr>
          <p:cNvSpPr>
            <a:spLocks noGrp="1"/>
          </p:cNvSpPr>
          <p:nvPr>
            <p:ph type="title" orient="vert"/>
          </p:nvPr>
        </p:nvSpPr>
        <p:spPr>
          <a:xfrm>
            <a:off x="8724900" y="365125"/>
            <a:ext cx="2628900" cy="5811838"/>
          </a:xfrm>
        </p:spPr>
        <p:txBody>
          <a:bodyPr vert="eaVert"/>
          <a:lstStyle/>
          <a:p>
            <a:r>
              <a:rPr lang="pt-PT"/>
              <a:t>Clique para editar o estilo de título do Modelo Global</a:t>
            </a:r>
          </a:p>
        </p:txBody>
      </p:sp>
      <p:sp>
        <p:nvSpPr>
          <p:cNvPr id="3" name="Marcador de Posição de Texto Vertical 2">
            <a:extLst>
              <a:ext uri="{FF2B5EF4-FFF2-40B4-BE49-F238E27FC236}">
                <a16:creationId xmlns:a16="http://schemas.microsoft.com/office/drawing/2014/main" id="{D81393C6-DBE1-45D6-AA5D-489AB5B6DB79}"/>
              </a:ext>
            </a:extLst>
          </p:cNvPr>
          <p:cNvSpPr>
            <a:spLocks noGrp="1"/>
          </p:cNvSpPr>
          <p:nvPr>
            <p:ph type="body" orient="vert" idx="1"/>
          </p:nvPr>
        </p:nvSpPr>
        <p:spPr>
          <a:xfrm>
            <a:off x="838200" y="365125"/>
            <a:ext cx="7734300" cy="5811838"/>
          </a:xfrm>
        </p:spPr>
        <p:txBody>
          <a:bodyPr vert="eaVert"/>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76E511A1-6F76-4C4C-88AE-EF5E2714812D}"/>
              </a:ext>
            </a:extLst>
          </p:cNvPr>
          <p:cNvSpPr>
            <a:spLocks noGrp="1"/>
          </p:cNvSpPr>
          <p:nvPr>
            <p:ph type="dt" sz="half" idx="10"/>
          </p:nvPr>
        </p:nvSpPr>
        <p:spPr/>
        <p:txBody>
          <a:bodyPr/>
          <a:lstStyle/>
          <a:p>
            <a:fld id="{3C26831B-E9F6-454C-A13F-643A37C29905}" type="datetimeFigureOut">
              <a:rPr lang="pt-PT" smtClean="0"/>
              <a:t>18/10/2019</a:t>
            </a:fld>
            <a:endParaRPr lang="pt-PT"/>
          </a:p>
        </p:txBody>
      </p:sp>
      <p:sp>
        <p:nvSpPr>
          <p:cNvPr id="5" name="Marcador de Posição do Rodapé 4">
            <a:extLst>
              <a:ext uri="{FF2B5EF4-FFF2-40B4-BE49-F238E27FC236}">
                <a16:creationId xmlns:a16="http://schemas.microsoft.com/office/drawing/2014/main" id="{C823C652-7639-498F-941A-5A3CD95872C1}"/>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32DE6A3B-8828-44BB-89ED-007CB74ADB6B}"/>
              </a:ext>
            </a:extLst>
          </p:cNvPr>
          <p:cNvSpPr>
            <a:spLocks noGrp="1"/>
          </p:cNvSpPr>
          <p:nvPr>
            <p:ph type="sldNum" sz="quarter" idx="12"/>
          </p:nvPr>
        </p:nvSpPr>
        <p:spPr/>
        <p:txBody>
          <a:bodyPr/>
          <a:lstStyle/>
          <a:p>
            <a:fld id="{8AC15832-774B-440A-885D-133A02CB38C6}" type="slidenum">
              <a:rPr lang="pt-PT" smtClean="0"/>
              <a:t>‹#›</a:t>
            </a:fld>
            <a:endParaRPr lang="pt-PT"/>
          </a:p>
        </p:txBody>
      </p:sp>
    </p:spTree>
    <p:extLst>
      <p:ext uri="{BB962C8B-B14F-4D97-AF65-F5344CB8AC3E}">
        <p14:creationId xmlns:p14="http://schemas.microsoft.com/office/powerpoint/2010/main" val="2759583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A247DE-BC2F-4C88-8F7E-951BA4A9ECFA}"/>
              </a:ext>
            </a:extLst>
          </p:cNvPr>
          <p:cNvSpPr>
            <a:spLocks noGrp="1"/>
          </p:cNvSpPr>
          <p:nvPr>
            <p:ph type="title"/>
          </p:nvPr>
        </p:nvSpPr>
        <p:spPr/>
        <p:txBody>
          <a:body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26C354BC-BD05-4C8C-A263-5FA56DD7A86E}"/>
              </a:ext>
            </a:extLst>
          </p:cNvPr>
          <p:cNvSpPr>
            <a:spLocks noGrp="1"/>
          </p:cNvSpPr>
          <p:nvPr>
            <p:ph idx="1"/>
          </p:nvPr>
        </p:nvSpPr>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B15001E9-3ADF-41C0-B4AC-AA97C8B5734E}"/>
              </a:ext>
            </a:extLst>
          </p:cNvPr>
          <p:cNvSpPr>
            <a:spLocks noGrp="1"/>
          </p:cNvSpPr>
          <p:nvPr>
            <p:ph type="dt" sz="half" idx="10"/>
          </p:nvPr>
        </p:nvSpPr>
        <p:spPr/>
        <p:txBody>
          <a:bodyPr/>
          <a:lstStyle/>
          <a:p>
            <a:fld id="{3C26831B-E9F6-454C-A13F-643A37C29905}" type="datetimeFigureOut">
              <a:rPr lang="pt-PT" smtClean="0"/>
              <a:t>18/10/2019</a:t>
            </a:fld>
            <a:endParaRPr lang="pt-PT"/>
          </a:p>
        </p:txBody>
      </p:sp>
      <p:sp>
        <p:nvSpPr>
          <p:cNvPr id="5" name="Marcador de Posição do Rodapé 4">
            <a:extLst>
              <a:ext uri="{FF2B5EF4-FFF2-40B4-BE49-F238E27FC236}">
                <a16:creationId xmlns:a16="http://schemas.microsoft.com/office/drawing/2014/main" id="{2A2C00DF-1387-4A2F-A9B1-DC9A43EAD2AA}"/>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BF1531AA-E06E-4AF8-9A32-8EA7F707D44E}"/>
              </a:ext>
            </a:extLst>
          </p:cNvPr>
          <p:cNvSpPr>
            <a:spLocks noGrp="1"/>
          </p:cNvSpPr>
          <p:nvPr>
            <p:ph type="sldNum" sz="quarter" idx="12"/>
          </p:nvPr>
        </p:nvSpPr>
        <p:spPr/>
        <p:txBody>
          <a:bodyPr/>
          <a:lstStyle/>
          <a:p>
            <a:fld id="{8AC15832-774B-440A-885D-133A02CB38C6}" type="slidenum">
              <a:rPr lang="pt-PT" smtClean="0"/>
              <a:t>‹#›</a:t>
            </a:fld>
            <a:endParaRPr lang="pt-PT"/>
          </a:p>
        </p:txBody>
      </p:sp>
    </p:spTree>
    <p:extLst>
      <p:ext uri="{BB962C8B-B14F-4D97-AF65-F5344CB8AC3E}">
        <p14:creationId xmlns:p14="http://schemas.microsoft.com/office/powerpoint/2010/main" val="2762720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AF4AB2-5DE5-4D64-A540-A8B48D9A0798}"/>
              </a:ext>
            </a:extLst>
          </p:cNvPr>
          <p:cNvSpPr>
            <a:spLocks noGrp="1"/>
          </p:cNvSpPr>
          <p:nvPr>
            <p:ph type="title"/>
          </p:nvPr>
        </p:nvSpPr>
        <p:spPr>
          <a:xfrm>
            <a:off x="831850" y="1709738"/>
            <a:ext cx="10515600" cy="2852737"/>
          </a:xfrm>
        </p:spPr>
        <p:txBody>
          <a:bodyPr anchor="b"/>
          <a:lstStyle>
            <a:lvl1pPr>
              <a:defRPr sz="6000"/>
            </a:lvl1p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B545E9FC-FD03-433B-BD20-EA7ED474D8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PT"/>
              <a:t>Editar os estilos de texto do Modelo Global</a:t>
            </a:r>
          </a:p>
        </p:txBody>
      </p:sp>
      <p:sp>
        <p:nvSpPr>
          <p:cNvPr id="4" name="Marcador de Posição da Data 3">
            <a:extLst>
              <a:ext uri="{FF2B5EF4-FFF2-40B4-BE49-F238E27FC236}">
                <a16:creationId xmlns:a16="http://schemas.microsoft.com/office/drawing/2014/main" id="{A8E3FF68-9897-4AD0-A018-E816A6C7E187}"/>
              </a:ext>
            </a:extLst>
          </p:cNvPr>
          <p:cNvSpPr>
            <a:spLocks noGrp="1"/>
          </p:cNvSpPr>
          <p:nvPr>
            <p:ph type="dt" sz="half" idx="10"/>
          </p:nvPr>
        </p:nvSpPr>
        <p:spPr/>
        <p:txBody>
          <a:bodyPr/>
          <a:lstStyle/>
          <a:p>
            <a:fld id="{3C26831B-E9F6-454C-A13F-643A37C29905}" type="datetimeFigureOut">
              <a:rPr lang="pt-PT" smtClean="0"/>
              <a:t>18/10/2019</a:t>
            </a:fld>
            <a:endParaRPr lang="pt-PT"/>
          </a:p>
        </p:txBody>
      </p:sp>
      <p:sp>
        <p:nvSpPr>
          <p:cNvPr id="5" name="Marcador de Posição do Rodapé 4">
            <a:extLst>
              <a:ext uri="{FF2B5EF4-FFF2-40B4-BE49-F238E27FC236}">
                <a16:creationId xmlns:a16="http://schemas.microsoft.com/office/drawing/2014/main" id="{F1246F95-850D-431E-B72F-93D17B379FA5}"/>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41E4BA35-5DF3-4BB5-B781-75BB30586D98}"/>
              </a:ext>
            </a:extLst>
          </p:cNvPr>
          <p:cNvSpPr>
            <a:spLocks noGrp="1"/>
          </p:cNvSpPr>
          <p:nvPr>
            <p:ph type="sldNum" sz="quarter" idx="12"/>
          </p:nvPr>
        </p:nvSpPr>
        <p:spPr/>
        <p:txBody>
          <a:bodyPr/>
          <a:lstStyle/>
          <a:p>
            <a:fld id="{8AC15832-774B-440A-885D-133A02CB38C6}" type="slidenum">
              <a:rPr lang="pt-PT" smtClean="0"/>
              <a:t>‹#›</a:t>
            </a:fld>
            <a:endParaRPr lang="pt-PT"/>
          </a:p>
        </p:txBody>
      </p:sp>
    </p:spTree>
    <p:extLst>
      <p:ext uri="{BB962C8B-B14F-4D97-AF65-F5344CB8AC3E}">
        <p14:creationId xmlns:p14="http://schemas.microsoft.com/office/powerpoint/2010/main" val="3909815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5167AB-A763-4CE4-B2D8-94394208EC12}"/>
              </a:ext>
            </a:extLst>
          </p:cNvPr>
          <p:cNvSpPr>
            <a:spLocks noGrp="1"/>
          </p:cNvSpPr>
          <p:nvPr>
            <p:ph type="title"/>
          </p:nvPr>
        </p:nvSpPr>
        <p:spPr/>
        <p:txBody>
          <a:body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F34EF50B-A3C0-4290-9D8B-0118EA0E3BEF}"/>
              </a:ext>
            </a:extLst>
          </p:cNvPr>
          <p:cNvSpPr>
            <a:spLocks noGrp="1"/>
          </p:cNvSpPr>
          <p:nvPr>
            <p:ph sz="half" idx="1"/>
          </p:nvPr>
        </p:nvSpPr>
        <p:spPr>
          <a:xfrm>
            <a:off x="838200" y="1825625"/>
            <a:ext cx="5181600" cy="4351338"/>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e Conteúdo 3">
            <a:extLst>
              <a:ext uri="{FF2B5EF4-FFF2-40B4-BE49-F238E27FC236}">
                <a16:creationId xmlns:a16="http://schemas.microsoft.com/office/drawing/2014/main" id="{C037D487-F538-4F90-B03E-A0C67E527A6C}"/>
              </a:ext>
            </a:extLst>
          </p:cNvPr>
          <p:cNvSpPr>
            <a:spLocks noGrp="1"/>
          </p:cNvSpPr>
          <p:nvPr>
            <p:ph sz="half" idx="2"/>
          </p:nvPr>
        </p:nvSpPr>
        <p:spPr>
          <a:xfrm>
            <a:off x="6172200" y="1825625"/>
            <a:ext cx="5181600" cy="4351338"/>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a Data 4">
            <a:extLst>
              <a:ext uri="{FF2B5EF4-FFF2-40B4-BE49-F238E27FC236}">
                <a16:creationId xmlns:a16="http://schemas.microsoft.com/office/drawing/2014/main" id="{5F0758DD-19B1-4C39-AF5D-FE94C99113FA}"/>
              </a:ext>
            </a:extLst>
          </p:cNvPr>
          <p:cNvSpPr>
            <a:spLocks noGrp="1"/>
          </p:cNvSpPr>
          <p:nvPr>
            <p:ph type="dt" sz="half" idx="10"/>
          </p:nvPr>
        </p:nvSpPr>
        <p:spPr/>
        <p:txBody>
          <a:bodyPr/>
          <a:lstStyle/>
          <a:p>
            <a:fld id="{3C26831B-E9F6-454C-A13F-643A37C29905}" type="datetimeFigureOut">
              <a:rPr lang="pt-PT" smtClean="0"/>
              <a:t>18/10/2019</a:t>
            </a:fld>
            <a:endParaRPr lang="pt-PT"/>
          </a:p>
        </p:txBody>
      </p:sp>
      <p:sp>
        <p:nvSpPr>
          <p:cNvPr id="6" name="Marcador de Posição do Rodapé 5">
            <a:extLst>
              <a:ext uri="{FF2B5EF4-FFF2-40B4-BE49-F238E27FC236}">
                <a16:creationId xmlns:a16="http://schemas.microsoft.com/office/drawing/2014/main" id="{A936CFB6-8908-4679-A624-09BE39672306}"/>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6C771B6A-4C3E-42A5-9628-4547282A7D54}"/>
              </a:ext>
            </a:extLst>
          </p:cNvPr>
          <p:cNvSpPr>
            <a:spLocks noGrp="1"/>
          </p:cNvSpPr>
          <p:nvPr>
            <p:ph type="sldNum" sz="quarter" idx="12"/>
          </p:nvPr>
        </p:nvSpPr>
        <p:spPr/>
        <p:txBody>
          <a:bodyPr/>
          <a:lstStyle/>
          <a:p>
            <a:fld id="{8AC15832-774B-440A-885D-133A02CB38C6}" type="slidenum">
              <a:rPr lang="pt-PT" smtClean="0"/>
              <a:t>‹#›</a:t>
            </a:fld>
            <a:endParaRPr lang="pt-PT"/>
          </a:p>
        </p:txBody>
      </p:sp>
    </p:spTree>
    <p:extLst>
      <p:ext uri="{BB962C8B-B14F-4D97-AF65-F5344CB8AC3E}">
        <p14:creationId xmlns:p14="http://schemas.microsoft.com/office/powerpoint/2010/main" val="3119944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05FDC6-C2B5-41A7-ABF1-47B605426819}"/>
              </a:ext>
            </a:extLst>
          </p:cNvPr>
          <p:cNvSpPr>
            <a:spLocks noGrp="1"/>
          </p:cNvSpPr>
          <p:nvPr>
            <p:ph type="title"/>
          </p:nvPr>
        </p:nvSpPr>
        <p:spPr>
          <a:xfrm>
            <a:off x="839788" y="365125"/>
            <a:ext cx="10515600" cy="1325563"/>
          </a:xfrm>
        </p:spPr>
        <p:txBody>
          <a:body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E1E77F16-5856-47F3-8C3D-DA11E80D67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Editar os estilos de texto do Modelo Global</a:t>
            </a:r>
          </a:p>
        </p:txBody>
      </p:sp>
      <p:sp>
        <p:nvSpPr>
          <p:cNvPr id="4" name="Marcador de Posição de Conteúdo 3">
            <a:extLst>
              <a:ext uri="{FF2B5EF4-FFF2-40B4-BE49-F238E27FC236}">
                <a16:creationId xmlns:a16="http://schemas.microsoft.com/office/drawing/2014/main" id="{0A20C912-D6D4-476E-A47C-5C3B2511954B}"/>
              </a:ext>
            </a:extLst>
          </p:cNvPr>
          <p:cNvSpPr>
            <a:spLocks noGrp="1"/>
          </p:cNvSpPr>
          <p:nvPr>
            <p:ph sz="half" idx="2"/>
          </p:nvPr>
        </p:nvSpPr>
        <p:spPr>
          <a:xfrm>
            <a:off x="839788" y="2505075"/>
            <a:ext cx="5157787" cy="3684588"/>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o Texto 4">
            <a:extLst>
              <a:ext uri="{FF2B5EF4-FFF2-40B4-BE49-F238E27FC236}">
                <a16:creationId xmlns:a16="http://schemas.microsoft.com/office/drawing/2014/main" id="{36675F1D-3F03-4022-9DF9-D76E16E723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Editar os estilos de texto do Modelo Global</a:t>
            </a:r>
          </a:p>
        </p:txBody>
      </p:sp>
      <p:sp>
        <p:nvSpPr>
          <p:cNvPr id="6" name="Marcador de Posição de Conteúdo 5">
            <a:extLst>
              <a:ext uri="{FF2B5EF4-FFF2-40B4-BE49-F238E27FC236}">
                <a16:creationId xmlns:a16="http://schemas.microsoft.com/office/drawing/2014/main" id="{ED8839DC-A675-47C8-8AF8-1A1E34B75A7B}"/>
              </a:ext>
            </a:extLst>
          </p:cNvPr>
          <p:cNvSpPr>
            <a:spLocks noGrp="1"/>
          </p:cNvSpPr>
          <p:nvPr>
            <p:ph sz="quarter" idx="4"/>
          </p:nvPr>
        </p:nvSpPr>
        <p:spPr>
          <a:xfrm>
            <a:off x="6172200" y="2505075"/>
            <a:ext cx="5183188" cy="3684588"/>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7" name="Marcador de Posição da Data 6">
            <a:extLst>
              <a:ext uri="{FF2B5EF4-FFF2-40B4-BE49-F238E27FC236}">
                <a16:creationId xmlns:a16="http://schemas.microsoft.com/office/drawing/2014/main" id="{14921245-1B38-47F5-AE1C-FF9289D83C13}"/>
              </a:ext>
            </a:extLst>
          </p:cNvPr>
          <p:cNvSpPr>
            <a:spLocks noGrp="1"/>
          </p:cNvSpPr>
          <p:nvPr>
            <p:ph type="dt" sz="half" idx="10"/>
          </p:nvPr>
        </p:nvSpPr>
        <p:spPr/>
        <p:txBody>
          <a:bodyPr/>
          <a:lstStyle/>
          <a:p>
            <a:fld id="{3C26831B-E9F6-454C-A13F-643A37C29905}" type="datetimeFigureOut">
              <a:rPr lang="pt-PT" smtClean="0"/>
              <a:t>18/10/2019</a:t>
            </a:fld>
            <a:endParaRPr lang="pt-PT"/>
          </a:p>
        </p:txBody>
      </p:sp>
      <p:sp>
        <p:nvSpPr>
          <p:cNvPr id="8" name="Marcador de Posição do Rodapé 7">
            <a:extLst>
              <a:ext uri="{FF2B5EF4-FFF2-40B4-BE49-F238E27FC236}">
                <a16:creationId xmlns:a16="http://schemas.microsoft.com/office/drawing/2014/main" id="{2FEE3499-F823-4430-B587-F05A94EF941D}"/>
              </a:ext>
            </a:extLst>
          </p:cNvPr>
          <p:cNvSpPr>
            <a:spLocks noGrp="1"/>
          </p:cNvSpPr>
          <p:nvPr>
            <p:ph type="ftr" sz="quarter" idx="11"/>
          </p:nvPr>
        </p:nvSpPr>
        <p:spPr/>
        <p:txBody>
          <a:bodyPr/>
          <a:lstStyle/>
          <a:p>
            <a:endParaRPr lang="pt-PT"/>
          </a:p>
        </p:txBody>
      </p:sp>
      <p:sp>
        <p:nvSpPr>
          <p:cNvPr id="9" name="Marcador de Posição do Número do Diapositivo 8">
            <a:extLst>
              <a:ext uri="{FF2B5EF4-FFF2-40B4-BE49-F238E27FC236}">
                <a16:creationId xmlns:a16="http://schemas.microsoft.com/office/drawing/2014/main" id="{BFA0570E-9D23-4080-A756-820C38DFEA62}"/>
              </a:ext>
            </a:extLst>
          </p:cNvPr>
          <p:cNvSpPr>
            <a:spLocks noGrp="1"/>
          </p:cNvSpPr>
          <p:nvPr>
            <p:ph type="sldNum" sz="quarter" idx="12"/>
          </p:nvPr>
        </p:nvSpPr>
        <p:spPr/>
        <p:txBody>
          <a:bodyPr/>
          <a:lstStyle/>
          <a:p>
            <a:fld id="{8AC15832-774B-440A-885D-133A02CB38C6}" type="slidenum">
              <a:rPr lang="pt-PT" smtClean="0"/>
              <a:t>‹#›</a:t>
            </a:fld>
            <a:endParaRPr lang="pt-PT"/>
          </a:p>
        </p:txBody>
      </p:sp>
    </p:spTree>
    <p:extLst>
      <p:ext uri="{BB962C8B-B14F-4D97-AF65-F5344CB8AC3E}">
        <p14:creationId xmlns:p14="http://schemas.microsoft.com/office/powerpoint/2010/main" val="2075945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E165C9-3581-408B-A4AB-0A0C1473B5F3}"/>
              </a:ext>
            </a:extLst>
          </p:cNvPr>
          <p:cNvSpPr>
            <a:spLocks noGrp="1"/>
          </p:cNvSpPr>
          <p:nvPr>
            <p:ph type="title"/>
          </p:nvPr>
        </p:nvSpPr>
        <p:spPr/>
        <p:txBody>
          <a:bodyPr/>
          <a:lstStyle/>
          <a:p>
            <a:r>
              <a:rPr lang="pt-PT"/>
              <a:t>Clique para editar o estilo de título do Modelo Global</a:t>
            </a:r>
          </a:p>
        </p:txBody>
      </p:sp>
      <p:sp>
        <p:nvSpPr>
          <p:cNvPr id="3" name="Marcador de Posição da Data 2">
            <a:extLst>
              <a:ext uri="{FF2B5EF4-FFF2-40B4-BE49-F238E27FC236}">
                <a16:creationId xmlns:a16="http://schemas.microsoft.com/office/drawing/2014/main" id="{684EE9D0-0321-41BA-8AB8-67C971A1F14C}"/>
              </a:ext>
            </a:extLst>
          </p:cNvPr>
          <p:cNvSpPr>
            <a:spLocks noGrp="1"/>
          </p:cNvSpPr>
          <p:nvPr>
            <p:ph type="dt" sz="half" idx="10"/>
          </p:nvPr>
        </p:nvSpPr>
        <p:spPr/>
        <p:txBody>
          <a:bodyPr/>
          <a:lstStyle/>
          <a:p>
            <a:fld id="{3C26831B-E9F6-454C-A13F-643A37C29905}" type="datetimeFigureOut">
              <a:rPr lang="pt-PT" smtClean="0"/>
              <a:t>18/10/2019</a:t>
            </a:fld>
            <a:endParaRPr lang="pt-PT"/>
          </a:p>
        </p:txBody>
      </p:sp>
      <p:sp>
        <p:nvSpPr>
          <p:cNvPr id="4" name="Marcador de Posição do Rodapé 3">
            <a:extLst>
              <a:ext uri="{FF2B5EF4-FFF2-40B4-BE49-F238E27FC236}">
                <a16:creationId xmlns:a16="http://schemas.microsoft.com/office/drawing/2014/main" id="{55CEB58D-0F91-4D4A-A98F-1B70838D1A03}"/>
              </a:ext>
            </a:extLst>
          </p:cNvPr>
          <p:cNvSpPr>
            <a:spLocks noGrp="1"/>
          </p:cNvSpPr>
          <p:nvPr>
            <p:ph type="ftr" sz="quarter" idx="11"/>
          </p:nvPr>
        </p:nvSpPr>
        <p:spPr/>
        <p:txBody>
          <a:bodyPr/>
          <a:lstStyle/>
          <a:p>
            <a:endParaRPr lang="pt-PT"/>
          </a:p>
        </p:txBody>
      </p:sp>
      <p:sp>
        <p:nvSpPr>
          <p:cNvPr id="5" name="Marcador de Posição do Número do Diapositivo 4">
            <a:extLst>
              <a:ext uri="{FF2B5EF4-FFF2-40B4-BE49-F238E27FC236}">
                <a16:creationId xmlns:a16="http://schemas.microsoft.com/office/drawing/2014/main" id="{363243E3-32DB-4BD1-8BB5-976A5BBAD9C9}"/>
              </a:ext>
            </a:extLst>
          </p:cNvPr>
          <p:cNvSpPr>
            <a:spLocks noGrp="1"/>
          </p:cNvSpPr>
          <p:nvPr>
            <p:ph type="sldNum" sz="quarter" idx="12"/>
          </p:nvPr>
        </p:nvSpPr>
        <p:spPr/>
        <p:txBody>
          <a:bodyPr/>
          <a:lstStyle/>
          <a:p>
            <a:fld id="{8AC15832-774B-440A-885D-133A02CB38C6}" type="slidenum">
              <a:rPr lang="pt-PT" smtClean="0"/>
              <a:t>‹#›</a:t>
            </a:fld>
            <a:endParaRPr lang="pt-PT"/>
          </a:p>
        </p:txBody>
      </p:sp>
    </p:spTree>
    <p:extLst>
      <p:ext uri="{BB962C8B-B14F-4D97-AF65-F5344CB8AC3E}">
        <p14:creationId xmlns:p14="http://schemas.microsoft.com/office/powerpoint/2010/main" val="1543436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a:extLst>
              <a:ext uri="{FF2B5EF4-FFF2-40B4-BE49-F238E27FC236}">
                <a16:creationId xmlns:a16="http://schemas.microsoft.com/office/drawing/2014/main" id="{AC91780F-0603-4634-A0C9-BD36092620C5}"/>
              </a:ext>
            </a:extLst>
          </p:cNvPr>
          <p:cNvSpPr>
            <a:spLocks noGrp="1"/>
          </p:cNvSpPr>
          <p:nvPr>
            <p:ph type="dt" sz="half" idx="10"/>
          </p:nvPr>
        </p:nvSpPr>
        <p:spPr/>
        <p:txBody>
          <a:bodyPr/>
          <a:lstStyle/>
          <a:p>
            <a:fld id="{3C26831B-E9F6-454C-A13F-643A37C29905}" type="datetimeFigureOut">
              <a:rPr lang="pt-PT" smtClean="0"/>
              <a:t>18/10/2019</a:t>
            </a:fld>
            <a:endParaRPr lang="pt-PT"/>
          </a:p>
        </p:txBody>
      </p:sp>
      <p:sp>
        <p:nvSpPr>
          <p:cNvPr id="3" name="Marcador de Posição do Rodapé 2">
            <a:extLst>
              <a:ext uri="{FF2B5EF4-FFF2-40B4-BE49-F238E27FC236}">
                <a16:creationId xmlns:a16="http://schemas.microsoft.com/office/drawing/2014/main" id="{3E587D6E-9218-4C26-A0D7-7D70A4B6D77C}"/>
              </a:ext>
            </a:extLst>
          </p:cNvPr>
          <p:cNvSpPr>
            <a:spLocks noGrp="1"/>
          </p:cNvSpPr>
          <p:nvPr>
            <p:ph type="ftr" sz="quarter" idx="11"/>
          </p:nvPr>
        </p:nvSpPr>
        <p:spPr/>
        <p:txBody>
          <a:bodyPr/>
          <a:lstStyle/>
          <a:p>
            <a:endParaRPr lang="pt-PT"/>
          </a:p>
        </p:txBody>
      </p:sp>
      <p:sp>
        <p:nvSpPr>
          <p:cNvPr id="4" name="Marcador de Posição do Número do Diapositivo 3">
            <a:extLst>
              <a:ext uri="{FF2B5EF4-FFF2-40B4-BE49-F238E27FC236}">
                <a16:creationId xmlns:a16="http://schemas.microsoft.com/office/drawing/2014/main" id="{28C5FC41-3ACA-4215-9448-0994B31BB662}"/>
              </a:ext>
            </a:extLst>
          </p:cNvPr>
          <p:cNvSpPr>
            <a:spLocks noGrp="1"/>
          </p:cNvSpPr>
          <p:nvPr>
            <p:ph type="sldNum" sz="quarter" idx="12"/>
          </p:nvPr>
        </p:nvSpPr>
        <p:spPr/>
        <p:txBody>
          <a:bodyPr/>
          <a:lstStyle/>
          <a:p>
            <a:fld id="{8AC15832-774B-440A-885D-133A02CB38C6}" type="slidenum">
              <a:rPr lang="pt-PT" smtClean="0"/>
              <a:t>‹#›</a:t>
            </a:fld>
            <a:endParaRPr lang="pt-PT"/>
          </a:p>
        </p:txBody>
      </p:sp>
    </p:spTree>
    <p:extLst>
      <p:ext uri="{BB962C8B-B14F-4D97-AF65-F5344CB8AC3E}">
        <p14:creationId xmlns:p14="http://schemas.microsoft.com/office/powerpoint/2010/main" val="36027083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956655-CB0D-4D0A-BF8B-7DDBC264919D}"/>
              </a:ext>
            </a:extLst>
          </p:cNvPr>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BE2111A6-21E6-4FB2-A253-DD877E0CB1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o Texto 3">
            <a:extLst>
              <a:ext uri="{FF2B5EF4-FFF2-40B4-BE49-F238E27FC236}">
                <a16:creationId xmlns:a16="http://schemas.microsoft.com/office/drawing/2014/main" id="{DA8A6FD9-D16D-46B0-B09D-10735771F6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Editar os estilos de texto do Modelo Global</a:t>
            </a:r>
          </a:p>
        </p:txBody>
      </p:sp>
      <p:sp>
        <p:nvSpPr>
          <p:cNvPr id="5" name="Marcador de Posição da Data 4">
            <a:extLst>
              <a:ext uri="{FF2B5EF4-FFF2-40B4-BE49-F238E27FC236}">
                <a16:creationId xmlns:a16="http://schemas.microsoft.com/office/drawing/2014/main" id="{F61153C4-7757-4652-99C9-59C85CCE5A70}"/>
              </a:ext>
            </a:extLst>
          </p:cNvPr>
          <p:cNvSpPr>
            <a:spLocks noGrp="1"/>
          </p:cNvSpPr>
          <p:nvPr>
            <p:ph type="dt" sz="half" idx="10"/>
          </p:nvPr>
        </p:nvSpPr>
        <p:spPr/>
        <p:txBody>
          <a:bodyPr/>
          <a:lstStyle/>
          <a:p>
            <a:fld id="{3C26831B-E9F6-454C-A13F-643A37C29905}" type="datetimeFigureOut">
              <a:rPr lang="pt-PT" smtClean="0"/>
              <a:t>18/10/2019</a:t>
            </a:fld>
            <a:endParaRPr lang="pt-PT"/>
          </a:p>
        </p:txBody>
      </p:sp>
      <p:sp>
        <p:nvSpPr>
          <p:cNvPr id="6" name="Marcador de Posição do Rodapé 5">
            <a:extLst>
              <a:ext uri="{FF2B5EF4-FFF2-40B4-BE49-F238E27FC236}">
                <a16:creationId xmlns:a16="http://schemas.microsoft.com/office/drawing/2014/main" id="{C9A5D468-BB9F-4C88-A838-EF8763510BE4}"/>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CD9169C1-0238-4955-A7AB-F695DB6ACAA9}"/>
              </a:ext>
            </a:extLst>
          </p:cNvPr>
          <p:cNvSpPr>
            <a:spLocks noGrp="1"/>
          </p:cNvSpPr>
          <p:nvPr>
            <p:ph type="sldNum" sz="quarter" idx="12"/>
          </p:nvPr>
        </p:nvSpPr>
        <p:spPr/>
        <p:txBody>
          <a:bodyPr/>
          <a:lstStyle/>
          <a:p>
            <a:fld id="{8AC15832-774B-440A-885D-133A02CB38C6}" type="slidenum">
              <a:rPr lang="pt-PT" smtClean="0"/>
              <a:t>‹#›</a:t>
            </a:fld>
            <a:endParaRPr lang="pt-PT"/>
          </a:p>
        </p:txBody>
      </p:sp>
    </p:spTree>
    <p:extLst>
      <p:ext uri="{BB962C8B-B14F-4D97-AF65-F5344CB8AC3E}">
        <p14:creationId xmlns:p14="http://schemas.microsoft.com/office/powerpoint/2010/main" val="1620776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9380E2-35A2-4E81-BDE7-EEA008789827}"/>
              </a:ext>
            </a:extLst>
          </p:cNvPr>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p>
        </p:txBody>
      </p:sp>
      <p:sp>
        <p:nvSpPr>
          <p:cNvPr id="3" name="Marcador de Posição da Imagem 2">
            <a:extLst>
              <a:ext uri="{FF2B5EF4-FFF2-40B4-BE49-F238E27FC236}">
                <a16:creationId xmlns:a16="http://schemas.microsoft.com/office/drawing/2014/main" id="{F9CF6012-65F4-43B5-949F-CB7364A575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Marcador de Posição do Texto 3">
            <a:extLst>
              <a:ext uri="{FF2B5EF4-FFF2-40B4-BE49-F238E27FC236}">
                <a16:creationId xmlns:a16="http://schemas.microsoft.com/office/drawing/2014/main" id="{93D019B0-440E-4903-AABE-3026CCA107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Editar os estilos de texto do Modelo Global</a:t>
            </a:r>
          </a:p>
        </p:txBody>
      </p:sp>
      <p:sp>
        <p:nvSpPr>
          <p:cNvPr id="5" name="Marcador de Posição da Data 4">
            <a:extLst>
              <a:ext uri="{FF2B5EF4-FFF2-40B4-BE49-F238E27FC236}">
                <a16:creationId xmlns:a16="http://schemas.microsoft.com/office/drawing/2014/main" id="{A45650F7-FC8A-45E6-BFC3-4F5FF2E5C92C}"/>
              </a:ext>
            </a:extLst>
          </p:cNvPr>
          <p:cNvSpPr>
            <a:spLocks noGrp="1"/>
          </p:cNvSpPr>
          <p:nvPr>
            <p:ph type="dt" sz="half" idx="10"/>
          </p:nvPr>
        </p:nvSpPr>
        <p:spPr/>
        <p:txBody>
          <a:bodyPr/>
          <a:lstStyle/>
          <a:p>
            <a:fld id="{3C26831B-E9F6-454C-A13F-643A37C29905}" type="datetimeFigureOut">
              <a:rPr lang="pt-PT" smtClean="0"/>
              <a:t>18/10/2019</a:t>
            </a:fld>
            <a:endParaRPr lang="pt-PT"/>
          </a:p>
        </p:txBody>
      </p:sp>
      <p:sp>
        <p:nvSpPr>
          <p:cNvPr id="6" name="Marcador de Posição do Rodapé 5">
            <a:extLst>
              <a:ext uri="{FF2B5EF4-FFF2-40B4-BE49-F238E27FC236}">
                <a16:creationId xmlns:a16="http://schemas.microsoft.com/office/drawing/2014/main" id="{25633A09-E29D-4D0D-BBC1-C4D513F98F94}"/>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F65460A0-DB6C-4175-8AC0-0DFA627D05BF}"/>
              </a:ext>
            </a:extLst>
          </p:cNvPr>
          <p:cNvSpPr>
            <a:spLocks noGrp="1"/>
          </p:cNvSpPr>
          <p:nvPr>
            <p:ph type="sldNum" sz="quarter" idx="12"/>
          </p:nvPr>
        </p:nvSpPr>
        <p:spPr/>
        <p:txBody>
          <a:bodyPr/>
          <a:lstStyle/>
          <a:p>
            <a:fld id="{8AC15832-774B-440A-885D-133A02CB38C6}" type="slidenum">
              <a:rPr lang="pt-PT" smtClean="0"/>
              <a:t>‹#›</a:t>
            </a:fld>
            <a:endParaRPr lang="pt-PT"/>
          </a:p>
        </p:txBody>
      </p:sp>
    </p:spTree>
    <p:extLst>
      <p:ext uri="{BB962C8B-B14F-4D97-AF65-F5344CB8AC3E}">
        <p14:creationId xmlns:p14="http://schemas.microsoft.com/office/powerpoint/2010/main" val="868791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Título 1">
            <a:extLst>
              <a:ext uri="{FF2B5EF4-FFF2-40B4-BE49-F238E27FC236}">
                <a16:creationId xmlns:a16="http://schemas.microsoft.com/office/drawing/2014/main" id="{FA816EDF-DC75-4A57-9001-FFC1998854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0C86EE0E-793F-4FD0-BDF7-A8DEA9A763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EBF8BFB3-6515-461F-A82C-C90FFC4B8E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26831B-E9F6-454C-A13F-643A37C29905}" type="datetimeFigureOut">
              <a:rPr lang="pt-PT" smtClean="0"/>
              <a:t>18/10/2019</a:t>
            </a:fld>
            <a:endParaRPr lang="pt-PT"/>
          </a:p>
        </p:txBody>
      </p:sp>
      <p:sp>
        <p:nvSpPr>
          <p:cNvPr id="5" name="Marcador de Posição do Rodapé 4">
            <a:extLst>
              <a:ext uri="{FF2B5EF4-FFF2-40B4-BE49-F238E27FC236}">
                <a16:creationId xmlns:a16="http://schemas.microsoft.com/office/drawing/2014/main" id="{A42BE78C-F643-40EF-8017-9B9EA5EB5E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Marcador de Posição do Número do Diapositivo 5">
            <a:extLst>
              <a:ext uri="{FF2B5EF4-FFF2-40B4-BE49-F238E27FC236}">
                <a16:creationId xmlns:a16="http://schemas.microsoft.com/office/drawing/2014/main" id="{B8CBE244-C4B5-4A3F-B2FF-527894DF40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C15832-774B-440A-885D-133A02CB38C6}" type="slidenum">
              <a:rPr lang="pt-PT" smtClean="0"/>
              <a:t>‹#›</a:t>
            </a:fld>
            <a:endParaRPr lang="pt-PT"/>
          </a:p>
        </p:txBody>
      </p:sp>
    </p:spTree>
    <p:extLst>
      <p:ext uri="{BB962C8B-B14F-4D97-AF65-F5344CB8AC3E}">
        <p14:creationId xmlns:p14="http://schemas.microsoft.com/office/powerpoint/2010/main" val="11335293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12.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141.png"/><Relationship Id="rId10" Type="http://schemas.openxmlformats.org/officeDocument/2006/relationships/image" Target="../media/image146.png"/><Relationship Id="rId4" Type="http://schemas.openxmlformats.org/officeDocument/2006/relationships/image" Target="../media/image140.png"/><Relationship Id="rId9" Type="http://schemas.openxmlformats.org/officeDocument/2006/relationships/image" Target="../media/image145.png"/></Relationships>
</file>

<file path=ppt/slides/_rels/slide1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9.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0.png"/><Relationship Id="rId7" Type="http://schemas.openxmlformats.org/officeDocument/2006/relationships/image" Target="../media/image15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 Id="rId9" Type="http://schemas.openxmlformats.org/officeDocument/2006/relationships/image" Target="../media/image156.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51.png"/><Relationship Id="rId7" Type="http://schemas.openxmlformats.org/officeDocument/2006/relationships/image" Target="../media/image16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3.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151.png"/><Relationship Id="rId7" Type="http://schemas.openxmlformats.org/officeDocument/2006/relationships/image" Target="../media/image16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53.png"/></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emf"/><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151.png"/><Relationship Id="rId7" Type="http://schemas.openxmlformats.org/officeDocument/2006/relationships/image" Target="../media/image16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55.png"/><Relationship Id="rId5" Type="http://schemas.openxmlformats.org/officeDocument/2006/relationships/image" Target="../media/image153.png"/><Relationship Id="rId4" Type="http://schemas.openxmlformats.org/officeDocument/2006/relationships/image" Target="../media/image168.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2.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s>
</file>

<file path=ppt/slides/_rels/slide24.xml.rels><?xml version="1.0" encoding="UTF-8" standalone="yes"?>
<Relationships xmlns="http://schemas.openxmlformats.org/package/2006/relationships"><Relationship Id="rId8" Type="http://schemas.openxmlformats.org/officeDocument/2006/relationships/image" Target="../media/image183.jpeg"/><Relationship Id="rId3" Type="http://schemas.openxmlformats.org/officeDocument/2006/relationships/image" Target="../media/image178.png"/><Relationship Id="rId7" Type="http://schemas.openxmlformats.org/officeDocument/2006/relationships/image" Target="../media/image182.png"/><Relationship Id="rId12" Type="http://schemas.openxmlformats.org/officeDocument/2006/relationships/image" Target="../media/image27.jpeg"/><Relationship Id="rId2" Type="http://schemas.openxmlformats.org/officeDocument/2006/relationships/image" Target="../media/image177.png"/><Relationship Id="rId1" Type="http://schemas.openxmlformats.org/officeDocument/2006/relationships/slideLayout" Target="../slideLayouts/slideLayout2.xml"/><Relationship Id="rId6" Type="http://schemas.openxmlformats.org/officeDocument/2006/relationships/image" Target="../media/image181.png"/><Relationship Id="rId11" Type="http://schemas.openxmlformats.org/officeDocument/2006/relationships/image" Target="../media/image186.jpeg"/><Relationship Id="rId5" Type="http://schemas.openxmlformats.org/officeDocument/2006/relationships/image" Target="../media/image180.png"/><Relationship Id="rId10" Type="http://schemas.openxmlformats.org/officeDocument/2006/relationships/image" Target="../media/image185.png"/><Relationship Id="rId4" Type="http://schemas.openxmlformats.org/officeDocument/2006/relationships/image" Target="../media/image179.png"/><Relationship Id="rId9" Type="http://schemas.openxmlformats.org/officeDocument/2006/relationships/image" Target="../media/image184.png"/></Relationships>
</file>

<file path=ppt/slides/_rels/slide25.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188.png"/><Relationship Id="rId7" Type="http://schemas.openxmlformats.org/officeDocument/2006/relationships/image" Target="../media/image19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90.png"/><Relationship Id="rId5" Type="http://schemas.openxmlformats.org/officeDocument/2006/relationships/image" Target="../media/image189.png"/><Relationship Id="rId10" Type="http://schemas.openxmlformats.org/officeDocument/2006/relationships/image" Target="../media/image194.png"/><Relationship Id="rId4" Type="http://schemas.openxmlformats.org/officeDocument/2006/relationships/image" Target="../media/image148.png"/><Relationship Id="rId9" Type="http://schemas.openxmlformats.org/officeDocument/2006/relationships/image" Target="../media/image193.png"/></Relationships>
</file>

<file path=ppt/slides/_rels/slide27.xml.rels><?xml version="1.0" encoding="UTF-8" standalone="yes"?>
<Relationships xmlns="http://schemas.openxmlformats.org/package/2006/relationships"><Relationship Id="rId8" Type="http://schemas.openxmlformats.org/officeDocument/2006/relationships/image" Target="../media/image201.png"/><Relationship Id="rId3" Type="http://schemas.openxmlformats.org/officeDocument/2006/relationships/image" Target="../media/image196.png"/><Relationship Id="rId7" Type="http://schemas.openxmlformats.org/officeDocument/2006/relationships/image" Target="../media/image200.png"/><Relationship Id="rId2" Type="http://schemas.openxmlformats.org/officeDocument/2006/relationships/image" Target="../media/image195.png"/><Relationship Id="rId1" Type="http://schemas.openxmlformats.org/officeDocument/2006/relationships/slideLayout" Target="../slideLayouts/slideLayout2.xml"/><Relationship Id="rId6" Type="http://schemas.openxmlformats.org/officeDocument/2006/relationships/image" Target="../media/image199.png"/><Relationship Id="rId5" Type="http://schemas.openxmlformats.org/officeDocument/2006/relationships/image" Target="../media/image198.png"/><Relationship Id="rId10" Type="http://schemas.openxmlformats.org/officeDocument/2006/relationships/image" Target="../media/image203.png"/><Relationship Id="rId4" Type="http://schemas.openxmlformats.org/officeDocument/2006/relationships/image" Target="../media/image197.png"/><Relationship Id="rId9" Type="http://schemas.openxmlformats.org/officeDocument/2006/relationships/image" Target="../media/image202.png"/></Relationships>
</file>

<file path=ppt/slides/_rels/slide2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1.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32.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153.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3.xml"/><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1.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notesSlide" Target="../notesSlides/notesSlide6.xml"/><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27.jpe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image" Target="../media/image14.png"/><Relationship Id="rId9" Type="http://schemas.openxmlformats.org/officeDocument/2006/relationships/image" Target="../media/image30.png"/><Relationship Id="rId1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18" Type="http://schemas.openxmlformats.org/officeDocument/2006/relationships/image" Target="../media/image51.png"/><Relationship Id="rId3" Type="http://schemas.openxmlformats.org/officeDocument/2006/relationships/image" Target="../media/image37.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png"/><Relationship Id="rId2" Type="http://schemas.openxmlformats.org/officeDocument/2006/relationships/notesSlide" Target="../notesSlides/notesSlide7.xml"/><Relationship Id="rId16"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jpeg"/><Relationship Id="rId10" Type="http://schemas.openxmlformats.org/officeDocument/2006/relationships/image" Target="../media/image43.png"/><Relationship Id="rId19" Type="http://schemas.openxmlformats.org/officeDocument/2006/relationships/image" Target="../media/image52.png"/><Relationship Id="rId4" Type="http://schemas.openxmlformats.org/officeDocument/2006/relationships/image" Target="../media/image14.png"/><Relationship Id="rId9" Type="http://schemas.openxmlformats.org/officeDocument/2006/relationships/image" Target="../media/image42.png"/><Relationship Id="rId14" Type="http://schemas.openxmlformats.org/officeDocument/2006/relationships/image" Target="../media/image47.png"/></Relationships>
</file>

<file path=ppt/slides/_rels/slide9.xml.rels><?xml version="1.0" encoding="UTF-8" standalone="yes"?>
<Relationships xmlns="http://schemas.openxmlformats.org/package/2006/relationships"><Relationship Id="rId13" Type="http://schemas.openxmlformats.org/officeDocument/2006/relationships/image" Target="../media/image63.png"/><Relationship Id="rId18" Type="http://schemas.openxmlformats.org/officeDocument/2006/relationships/image" Target="../media/image68.png"/><Relationship Id="rId26" Type="http://schemas.openxmlformats.org/officeDocument/2006/relationships/image" Target="../media/image76.png"/><Relationship Id="rId39" Type="http://schemas.openxmlformats.org/officeDocument/2006/relationships/image" Target="../media/image89.png"/><Relationship Id="rId21" Type="http://schemas.openxmlformats.org/officeDocument/2006/relationships/image" Target="../media/image71.png"/><Relationship Id="rId34" Type="http://schemas.openxmlformats.org/officeDocument/2006/relationships/image" Target="../media/image84.png"/><Relationship Id="rId42" Type="http://schemas.openxmlformats.org/officeDocument/2006/relationships/image" Target="../media/image92.jpeg"/><Relationship Id="rId47" Type="http://schemas.openxmlformats.org/officeDocument/2006/relationships/image" Target="../media/image97.png"/><Relationship Id="rId50" Type="http://schemas.openxmlformats.org/officeDocument/2006/relationships/image" Target="../media/image100.png"/><Relationship Id="rId55" Type="http://schemas.openxmlformats.org/officeDocument/2006/relationships/image" Target="../media/image104.png"/><Relationship Id="rId63" Type="http://schemas.openxmlformats.org/officeDocument/2006/relationships/image" Target="../media/image112.png"/><Relationship Id="rId68" Type="http://schemas.openxmlformats.org/officeDocument/2006/relationships/image" Target="../media/image117.png"/><Relationship Id="rId76" Type="http://schemas.openxmlformats.org/officeDocument/2006/relationships/image" Target="../media/image125.jpeg"/><Relationship Id="rId84" Type="http://schemas.openxmlformats.org/officeDocument/2006/relationships/image" Target="../media/image133.jpeg"/><Relationship Id="rId7" Type="http://schemas.openxmlformats.org/officeDocument/2006/relationships/image" Target="../media/image57.png"/><Relationship Id="rId71" Type="http://schemas.openxmlformats.org/officeDocument/2006/relationships/image" Target="../media/image120.png"/><Relationship Id="rId2" Type="http://schemas.openxmlformats.org/officeDocument/2006/relationships/notesSlide" Target="../notesSlides/notesSlide8.xml"/><Relationship Id="rId16" Type="http://schemas.openxmlformats.org/officeDocument/2006/relationships/image" Target="../media/image66.jpeg"/><Relationship Id="rId29" Type="http://schemas.openxmlformats.org/officeDocument/2006/relationships/image" Target="../media/image79.png"/><Relationship Id="rId11" Type="http://schemas.openxmlformats.org/officeDocument/2006/relationships/image" Target="../media/image61.jpeg"/><Relationship Id="rId24" Type="http://schemas.openxmlformats.org/officeDocument/2006/relationships/image" Target="../media/image74.png"/><Relationship Id="rId32" Type="http://schemas.openxmlformats.org/officeDocument/2006/relationships/image" Target="../media/image82.jpeg"/><Relationship Id="rId37" Type="http://schemas.openxmlformats.org/officeDocument/2006/relationships/image" Target="../media/image87.png"/><Relationship Id="rId40" Type="http://schemas.openxmlformats.org/officeDocument/2006/relationships/image" Target="../media/image90.jpeg"/><Relationship Id="rId45" Type="http://schemas.openxmlformats.org/officeDocument/2006/relationships/image" Target="../media/image95.jpeg"/><Relationship Id="rId53" Type="http://schemas.openxmlformats.org/officeDocument/2006/relationships/image" Target="../media/image102.png"/><Relationship Id="rId58" Type="http://schemas.openxmlformats.org/officeDocument/2006/relationships/image" Target="../media/image107.png"/><Relationship Id="rId66" Type="http://schemas.openxmlformats.org/officeDocument/2006/relationships/image" Target="../media/image115.jpeg"/><Relationship Id="rId74" Type="http://schemas.openxmlformats.org/officeDocument/2006/relationships/image" Target="../media/image123.png"/><Relationship Id="rId79" Type="http://schemas.openxmlformats.org/officeDocument/2006/relationships/image" Target="../media/image128.jpeg"/><Relationship Id="rId5" Type="http://schemas.openxmlformats.org/officeDocument/2006/relationships/image" Target="../media/image55.png"/><Relationship Id="rId61" Type="http://schemas.openxmlformats.org/officeDocument/2006/relationships/image" Target="../media/image110.png"/><Relationship Id="rId82" Type="http://schemas.openxmlformats.org/officeDocument/2006/relationships/image" Target="../media/image131.png"/><Relationship Id="rId19" Type="http://schemas.openxmlformats.org/officeDocument/2006/relationships/image" Target="../media/image69.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 Id="rId22" Type="http://schemas.openxmlformats.org/officeDocument/2006/relationships/image" Target="../media/image72.png"/><Relationship Id="rId27" Type="http://schemas.openxmlformats.org/officeDocument/2006/relationships/image" Target="../media/image77.jpeg"/><Relationship Id="rId30" Type="http://schemas.openxmlformats.org/officeDocument/2006/relationships/image" Target="../media/image80.png"/><Relationship Id="rId35" Type="http://schemas.openxmlformats.org/officeDocument/2006/relationships/image" Target="../media/image85.png"/><Relationship Id="rId43" Type="http://schemas.openxmlformats.org/officeDocument/2006/relationships/image" Target="../media/image93.jpeg"/><Relationship Id="rId48" Type="http://schemas.openxmlformats.org/officeDocument/2006/relationships/image" Target="../media/image98.gif"/><Relationship Id="rId56" Type="http://schemas.openxmlformats.org/officeDocument/2006/relationships/image" Target="../media/image105.png"/><Relationship Id="rId64" Type="http://schemas.openxmlformats.org/officeDocument/2006/relationships/image" Target="../media/image113.png"/><Relationship Id="rId69" Type="http://schemas.openxmlformats.org/officeDocument/2006/relationships/image" Target="../media/image118.png"/><Relationship Id="rId77" Type="http://schemas.openxmlformats.org/officeDocument/2006/relationships/image" Target="../media/image126.emf"/><Relationship Id="rId8" Type="http://schemas.openxmlformats.org/officeDocument/2006/relationships/image" Target="../media/image58.png"/><Relationship Id="rId51" Type="http://schemas.openxmlformats.org/officeDocument/2006/relationships/image" Target="../media/image101.png"/><Relationship Id="rId72" Type="http://schemas.openxmlformats.org/officeDocument/2006/relationships/image" Target="../media/image121.png"/><Relationship Id="rId80" Type="http://schemas.openxmlformats.org/officeDocument/2006/relationships/image" Target="../media/image129.gif"/><Relationship Id="rId85" Type="http://schemas.openxmlformats.org/officeDocument/2006/relationships/image" Target="../media/image134.jpeg"/><Relationship Id="rId3" Type="http://schemas.openxmlformats.org/officeDocument/2006/relationships/image" Target="../media/image53.png"/><Relationship Id="rId12" Type="http://schemas.openxmlformats.org/officeDocument/2006/relationships/image" Target="../media/image62.gif"/><Relationship Id="rId17" Type="http://schemas.openxmlformats.org/officeDocument/2006/relationships/image" Target="../media/image67.jpeg"/><Relationship Id="rId25" Type="http://schemas.openxmlformats.org/officeDocument/2006/relationships/image" Target="../media/image75.jpeg"/><Relationship Id="rId33" Type="http://schemas.openxmlformats.org/officeDocument/2006/relationships/image" Target="../media/image83.png"/><Relationship Id="rId38" Type="http://schemas.openxmlformats.org/officeDocument/2006/relationships/image" Target="../media/image88.jpeg"/><Relationship Id="rId46" Type="http://schemas.openxmlformats.org/officeDocument/2006/relationships/image" Target="../media/image96.jpeg"/><Relationship Id="rId59" Type="http://schemas.openxmlformats.org/officeDocument/2006/relationships/image" Target="../media/image108.png"/><Relationship Id="rId67" Type="http://schemas.openxmlformats.org/officeDocument/2006/relationships/image" Target="../media/image116.jpeg"/><Relationship Id="rId20" Type="http://schemas.openxmlformats.org/officeDocument/2006/relationships/image" Target="../media/image70.png"/><Relationship Id="rId41" Type="http://schemas.openxmlformats.org/officeDocument/2006/relationships/image" Target="../media/image91.png"/><Relationship Id="rId54" Type="http://schemas.openxmlformats.org/officeDocument/2006/relationships/image" Target="../media/image103.png"/><Relationship Id="rId62" Type="http://schemas.openxmlformats.org/officeDocument/2006/relationships/image" Target="../media/image111.jpeg"/><Relationship Id="rId70" Type="http://schemas.openxmlformats.org/officeDocument/2006/relationships/image" Target="../media/image119.png"/><Relationship Id="rId75" Type="http://schemas.openxmlformats.org/officeDocument/2006/relationships/image" Target="../media/image124.png"/><Relationship Id="rId83"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56.png"/><Relationship Id="rId15" Type="http://schemas.openxmlformats.org/officeDocument/2006/relationships/image" Target="../media/image65.jpeg"/><Relationship Id="rId23" Type="http://schemas.openxmlformats.org/officeDocument/2006/relationships/image" Target="../media/image73.png"/><Relationship Id="rId28" Type="http://schemas.openxmlformats.org/officeDocument/2006/relationships/image" Target="../media/image78.jpeg"/><Relationship Id="rId36" Type="http://schemas.openxmlformats.org/officeDocument/2006/relationships/image" Target="../media/image86.png"/><Relationship Id="rId49" Type="http://schemas.openxmlformats.org/officeDocument/2006/relationships/image" Target="../media/image99.png"/><Relationship Id="rId57" Type="http://schemas.openxmlformats.org/officeDocument/2006/relationships/image" Target="../media/image106.jpeg"/><Relationship Id="rId10" Type="http://schemas.openxmlformats.org/officeDocument/2006/relationships/image" Target="../media/image60.gif"/><Relationship Id="rId31" Type="http://schemas.openxmlformats.org/officeDocument/2006/relationships/image" Target="../media/image81.jpeg"/><Relationship Id="rId44" Type="http://schemas.openxmlformats.org/officeDocument/2006/relationships/image" Target="../media/image94.jpeg"/><Relationship Id="rId52" Type="http://schemas.openxmlformats.org/officeDocument/2006/relationships/image" Target="../media/image14.png"/><Relationship Id="rId60" Type="http://schemas.openxmlformats.org/officeDocument/2006/relationships/image" Target="../media/image109.png"/><Relationship Id="rId65" Type="http://schemas.openxmlformats.org/officeDocument/2006/relationships/image" Target="../media/image114.png"/><Relationship Id="rId73" Type="http://schemas.openxmlformats.org/officeDocument/2006/relationships/image" Target="../media/image122.png"/><Relationship Id="rId78" Type="http://schemas.openxmlformats.org/officeDocument/2006/relationships/image" Target="../media/image127.jpeg"/><Relationship Id="rId81" Type="http://schemas.openxmlformats.org/officeDocument/2006/relationships/image" Target="../media/image1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Imagem 51">
            <a:extLst>
              <a:ext uri="{FF2B5EF4-FFF2-40B4-BE49-F238E27FC236}">
                <a16:creationId xmlns:a16="http://schemas.microsoft.com/office/drawing/2014/main" id="{7A2C5680-2371-44B2-B349-146AE06E9E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 name="CaixaDeTexto 53">
            <a:extLst>
              <a:ext uri="{FF2B5EF4-FFF2-40B4-BE49-F238E27FC236}">
                <a16:creationId xmlns:a16="http://schemas.microsoft.com/office/drawing/2014/main" id="{F74C0AAE-F9E0-41B5-AA79-435F30299D1F}"/>
              </a:ext>
            </a:extLst>
          </p:cNvPr>
          <p:cNvSpPr txBox="1"/>
          <p:nvPr/>
        </p:nvSpPr>
        <p:spPr>
          <a:xfrm>
            <a:off x="400050" y="3839369"/>
            <a:ext cx="5695950" cy="863763"/>
          </a:xfrm>
          <a:prstGeom prst="rect">
            <a:avLst/>
          </a:prstGeom>
          <a:noFill/>
        </p:spPr>
        <p:txBody>
          <a:bodyPr wrap="square" rtlCol="0">
            <a:spAutoFit/>
          </a:bodyPr>
          <a:lstStyle/>
          <a:p>
            <a:pPr>
              <a:lnSpc>
                <a:spcPts val="3000"/>
              </a:lnSpc>
            </a:pPr>
            <a:endParaRPr lang="pt-PT" sz="3200" dirty="0">
              <a:latin typeface="Raleway Black" panose="020B0A03030101060003" pitchFamily="34" charset="0"/>
            </a:endParaRPr>
          </a:p>
          <a:p>
            <a:pPr>
              <a:lnSpc>
                <a:spcPts val="3000"/>
              </a:lnSpc>
            </a:pPr>
            <a:r>
              <a:rPr lang="en-US" sz="3200" dirty="0">
                <a:latin typeface="Raleway Black" panose="020B0A03030101060003" pitchFamily="34" charset="0"/>
              </a:rPr>
              <a:t>Title</a:t>
            </a:r>
          </a:p>
        </p:txBody>
      </p:sp>
      <p:sp>
        <p:nvSpPr>
          <p:cNvPr id="55" name="CaixaDeTexto 54">
            <a:extLst>
              <a:ext uri="{FF2B5EF4-FFF2-40B4-BE49-F238E27FC236}">
                <a16:creationId xmlns:a16="http://schemas.microsoft.com/office/drawing/2014/main" id="{EE271F07-0EBB-4E04-87CC-C2C330F21662}"/>
              </a:ext>
            </a:extLst>
          </p:cNvPr>
          <p:cNvSpPr txBox="1"/>
          <p:nvPr/>
        </p:nvSpPr>
        <p:spPr>
          <a:xfrm>
            <a:off x="400049" y="5303512"/>
            <a:ext cx="5695950" cy="454483"/>
          </a:xfrm>
          <a:prstGeom prst="rect">
            <a:avLst/>
          </a:prstGeom>
          <a:noFill/>
        </p:spPr>
        <p:txBody>
          <a:bodyPr wrap="square" rtlCol="0">
            <a:spAutoFit/>
          </a:bodyPr>
          <a:lstStyle/>
          <a:p>
            <a:pPr>
              <a:lnSpc>
                <a:spcPts val="3000"/>
              </a:lnSpc>
            </a:pPr>
            <a:r>
              <a:rPr lang="en-US" sz="2400" dirty="0">
                <a:latin typeface="Raleway Black" panose="020B0A03030101060003" pitchFamily="34" charset="0"/>
              </a:rPr>
              <a:t>Customer name</a:t>
            </a:r>
          </a:p>
        </p:txBody>
      </p:sp>
      <p:sp>
        <p:nvSpPr>
          <p:cNvPr id="56" name="CaixaDeTexto 55">
            <a:extLst>
              <a:ext uri="{FF2B5EF4-FFF2-40B4-BE49-F238E27FC236}">
                <a16:creationId xmlns:a16="http://schemas.microsoft.com/office/drawing/2014/main" id="{CF873A2E-372E-4EFC-9872-1F818641F5F3}"/>
              </a:ext>
            </a:extLst>
          </p:cNvPr>
          <p:cNvSpPr txBox="1"/>
          <p:nvPr/>
        </p:nvSpPr>
        <p:spPr>
          <a:xfrm>
            <a:off x="400049" y="5549156"/>
            <a:ext cx="3190875" cy="802399"/>
          </a:xfrm>
          <a:prstGeom prst="rect">
            <a:avLst/>
          </a:prstGeom>
          <a:noFill/>
        </p:spPr>
        <p:txBody>
          <a:bodyPr wrap="square" rtlCol="0">
            <a:spAutoFit/>
          </a:bodyPr>
          <a:lstStyle/>
          <a:p>
            <a:pPr>
              <a:lnSpc>
                <a:spcPts val="3000"/>
              </a:lnSpc>
            </a:pPr>
            <a:r>
              <a:rPr lang="en-US" sz="1200" dirty="0">
                <a:latin typeface="Raleway SemiBold" panose="020B0703030101060003" pitchFamily="34" charset="0"/>
              </a:rPr>
              <a:t>xx of xxxxx of 201x</a:t>
            </a:r>
          </a:p>
          <a:p>
            <a:pPr>
              <a:lnSpc>
                <a:spcPts val="3000"/>
              </a:lnSpc>
            </a:pPr>
            <a:r>
              <a:rPr lang="en-US" sz="1200" dirty="0">
                <a:latin typeface="Raleway SemiBold" panose="020B0703030101060003" pitchFamily="34" charset="0"/>
              </a:rPr>
              <a:t>#Ref</a:t>
            </a:r>
          </a:p>
        </p:txBody>
      </p:sp>
      <p:sp>
        <p:nvSpPr>
          <p:cNvPr id="7" name="TextBox 6">
            <a:extLst>
              <a:ext uri="{FF2B5EF4-FFF2-40B4-BE49-F238E27FC236}">
                <a16:creationId xmlns:a16="http://schemas.microsoft.com/office/drawing/2014/main" id="{8B129029-11BE-46A4-84D2-975DE32C7B93}"/>
              </a:ext>
            </a:extLst>
          </p:cNvPr>
          <p:cNvSpPr txBox="1"/>
          <p:nvPr/>
        </p:nvSpPr>
        <p:spPr>
          <a:xfrm rot="5400000">
            <a:off x="11132231" y="5929583"/>
            <a:ext cx="1984486" cy="169277"/>
          </a:xfrm>
          <a:prstGeom prst="rect">
            <a:avLst/>
          </a:prstGeom>
          <a:noFill/>
        </p:spPr>
        <p:txBody>
          <a:bodyPr wrap="square" rtlCol="0">
            <a:spAutoFit/>
          </a:bodyPr>
          <a:lstStyle/>
          <a:p>
            <a:r>
              <a:rPr lang="en-US" sz="500" dirty="0">
                <a:latin typeface="Raleway" panose="020B0003030101060003" pitchFamily="34" charset="0"/>
              </a:rPr>
              <a:t>Internal Information– Authorized for Customer / Supplier</a:t>
            </a:r>
            <a:endParaRPr lang="pt-PT" sz="500" dirty="0">
              <a:latin typeface="Raleway" panose="020B0003030101060003" pitchFamily="34" charset="0"/>
            </a:endParaRPr>
          </a:p>
        </p:txBody>
      </p:sp>
    </p:spTree>
    <p:custDataLst>
      <p:tags r:id="rId1"/>
    </p:custDataLst>
    <p:extLst>
      <p:ext uri="{BB962C8B-B14F-4D97-AF65-F5344CB8AC3E}">
        <p14:creationId xmlns:p14="http://schemas.microsoft.com/office/powerpoint/2010/main" val="32075722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2">
            <a:extLst>
              <a:ext uri="{FF2B5EF4-FFF2-40B4-BE49-F238E27FC236}">
                <a16:creationId xmlns:a16="http://schemas.microsoft.com/office/drawing/2014/main" id="{282CB411-89E5-4F35-97DE-1CC0156EA5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7" name="Imagem 4">
            <a:extLst>
              <a:ext uri="{FF2B5EF4-FFF2-40B4-BE49-F238E27FC236}">
                <a16:creationId xmlns:a16="http://schemas.microsoft.com/office/drawing/2014/main" id="{26742215-E2BD-48A8-933F-D54B45415D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8798" y="5636273"/>
            <a:ext cx="8593201" cy="1227600"/>
          </a:xfrm>
          <a:prstGeom prst="rect">
            <a:avLst/>
          </a:prstGeom>
        </p:spPr>
      </p:pic>
      <p:sp>
        <p:nvSpPr>
          <p:cNvPr id="11" name="CaixaDeTexto 10">
            <a:extLst>
              <a:ext uri="{FF2B5EF4-FFF2-40B4-BE49-F238E27FC236}">
                <a16:creationId xmlns:a16="http://schemas.microsoft.com/office/drawing/2014/main" id="{06EF22E4-1DC1-40A5-A15B-EEFA3F53E0DE}"/>
              </a:ext>
            </a:extLst>
          </p:cNvPr>
          <p:cNvSpPr txBox="1"/>
          <p:nvPr/>
        </p:nvSpPr>
        <p:spPr>
          <a:xfrm>
            <a:off x="5448300" y="5967772"/>
            <a:ext cx="6661150" cy="553998"/>
          </a:xfrm>
          <a:prstGeom prst="rect">
            <a:avLst/>
          </a:prstGeom>
          <a:noFill/>
        </p:spPr>
        <p:txBody>
          <a:bodyPr wrap="square" rtlCol="0">
            <a:spAutoFit/>
          </a:bodyPr>
          <a:lstStyle/>
          <a:p>
            <a:pPr algn="r"/>
            <a:r>
              <a:rPr lang="en-US" sz="3000" b="1" dirty="0">
                <a:solidFill>
                  <a:schemeClr val="bg1"/>
                </a:solidFill>
                <a:latin typeface="Raleway ExtraBold" panose="020B0903030101060003" pitchFamily="34" charset="0"/>
              </a:rPr>
              <a:t>Digital Transformation</a:t>
            </a:r>
          </a:p>
        </p:txBody>
      </p:sp>
    </p:spTree>
    <p:extLst>
      <p:ext uri="{BB962C8B-B14F-4D97-AF65-F5344CB8AC3E}">
        <p14:creationId xmlns:p14="http://schemas.microsoft.com/office/powerpoint/2010/main" val="25233951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m 2">
            <a:extLst>
              <a:ext uri="{FF2B5EF4-FFF2-40B4-BE49-F238E27FC236}">
                <a16:creationId xmlns:a16="http://schemas.microsoft.com/office/drawing/2014/main" id="{826F3730-8D7F-41F9-89EA-C1EF740F9D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9" name="CaixaDeTexto 8">
            <a:extLst>
              <a:ext uri="{FF2B5EF4-FFF2-40B4-BE49-F238E27FC236}">
                <a16:creationId xmlns:a16="http://schemas.microsoft.com/office/drawing/2014/main" id="{FDB63108-6D75-4EB8-B342-9CBE087BAFE8}"/>
              </a:ext>
            </a:extLst>
          </p:cNvPr>
          <p:cNvSpPr txBox="1"/>
          <p:nvPr/>
        </p:nvSpPr>
        <p:spPr>
          <a:xfrm>
            <a:off x="133210" y="385971"/>
            <a:ext cx="11969017" cy="1692771"/>
          </a:xfrm>
          <a:prstGeom prst="rect">
            <a:avLst/>
          </a:prstGeom>
          <a:noFill/>
        </p:spPr>
        <p:txBody>
          <a:bodyPr wrap="square" rtlCol="0">
            <a:spAutoFit/>
          </a:bodyPr>
          <a:lstStyle/>
          <a:p>
            <a:r>
              <a:rPr lang="en-US" sz="4000" b="1" dirty="0">
                <a:solidFill>
                  <a:schemeClr val="bg1">
                    <a:lumMod val="95000"/>
                  </a:schemeClr>
                </a:solidFill>
                <a:latin typeface="Raleway ExtraBold" panose="020B0903030101060003" pitchFamily="34" charset="0"/>
              </a:rPr>
              <a:t>Change is inevitable in every market.</a:t>
            </a:r>
          </a:p>
          <a:p>
            <a:endParaRPr lang="en-US" sz="1000" b="1" dirty="0">
              <a:solidFill>
                <a:schemeClr val="bg1">
                  <a:lumMod val="95000"/>
                </a:schemeClr>
              </a:solidFill>
              <a:latin typeface="Raleway ExtraBold" panose="020B0903030101060003" pitchFamily="34" charset="0"/>
            </a:endParaRPr>
          </a:p>
          <a:p>
            <a:r>
              <a:rPr lang="en-US" sz="5400" b="1" dirty="0">
                <a:solidFill>
                  <a:schemeClr val="bg1">
                    <a:lumMod val="95000"/>
                  </a:schemeClr>
                </a:solidFill>
                <a:latin typeface="Raleway ExtraBold" panose="020B0903030101060003" pitchFamily="34" charset="0"/>
              </a:rPr>
              <a:t>Innovation</a:t>
            </a:r>
            <a:r>
              <a:rPr lang="en-US" sz="4000" b="1" dirty="0">
                <a:solidFill>
                  <a:schemeClr val="bg1">
                    <a:lumMod val="95000"/>
                  </a:schemeClr>
                </a:solidFill>
                <a:latin typeface="Raleway ExtraBold" panose="020B0903030101060003" pitchFamily="34" charset="0"/>
              </a:rPr>
              <a:t> is the only way to survive.</a:t>
            </a:r>
          </a:p>
        </p:txBody>
      </p:sp>
      <p:grpSp>
        <p:nvGrpSpPr>
          <p:cNvPr id="2" name="Group 1">
            <a:extLst>
              <a:ext uri="{FF2B5EF4-FFF2-40B4-BE49-F238E27FC236}">
                <a16:creationId xmlns:a16="http://schemas.microsoft.com/office/drawing/2014/main" id="{ACAFFCC7-38CC-4C21-AB6F-E9ACFEF709CD}"/>
              </a:ext>
            </a:extLst>
          </p:cNvPr>
          <p:cNvGrpSpPr/>
          <p:nvPr/>
        </p:nvGrpSpPr>
        <p:grpSpPr>
          <a:xfrm>
            <a:off x="95192" y="2987191"/>
            <a:ext cx="2939143" cy="1810139"/>
            <a:chOff x="95192" y="2987191"/>
            <a:chExt cx="2939143" cy="1810139"/>
          </a:xfrm>
        </p:grpSpPr>
        <p:pic>
          <p:nvPicPr>
            <p:cNvPr id="20" name="Marcador de Posição de Conteúdo 4" descr="Uma imagem com edifício&#10;&#10;Descrição gerada com confiança alta">
              <a:extLst>
                <a:ext uri="{FF2B5EF4-FFF2-40B4-BE49-F238E27FC236}">
                  <a16:creationId xmlns:a16="http://schemas.microsoft.com/office/drawing/2014/main" id="{0728587E-91EF-472D-A92E-76C952DFCDC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5192" y="2987191"/>
              <a:ext cx="2939143" cy="1810139"/>
            </a:xfrm>
            <a:prstGeom prst="rect">
              <a:avLst/>
            </a:prstGeom>
          </p:spPr>
        </p:pic>
        <p:sp>
          <p:nvSpPr>
            <p:cNvPr id="11" name="CaixaDeTexto 10">
              <a:extLst>
                <a:ext uri="{FF2B5EF4-FFF2-40B4-BE49-F238E27FC236}">
                  <a16:creationId xmlns:a16="http://schemas.microsoft.com/office/drawing/2014/main" id="{0EFC04FC-C911-4332-8F49-D00090225285}"/>
                </a:ext>
              </a:extLst>
            </p:cNvPr>
            <p:cNvSpPr txBox="1"/>
            <p:nvPr/>
          </p:nvSpPr>
          <p:spPr>
            <a:xfrm>
              <a:off x="472519" y="3653734"/>
              <a:ext cx="2038594" cy="477054"/>
            </a:xfrm>
            <a:prstGeom prst="rect">
              <a:avLst/>
            </a:prstGeom>
            <a:noFill/>
          </p:spPr>
          <p:txBody>
            <a:bodyPr wrap="square" rtlCol="0">
              <a:spAutoFit/>
            </a:bodyPr>
            <a:lstStyle/>
            <a:p>
              <a:pPr algn="ctr"/>
              <a:r>
                <a:rPr lang="en-US" sz="1600" b="1" dirty="0">
                  <a:solidFill>
                    <a:schemeClr val="bg1">
                      <a:lumMod val="95000"/>
                    </a:schemeClr>
                  </a:solidFill>
                  <a:latin typeface="Raleway SemiBold" panose="020B0703030101060003" pitchFamily="34" charset="0"/>
                </a:rPr>
                <a:t>Taxi Services</a:t>
              </a:r>
            </a:p>
            <a:p>
              <a:pPr algn="ctr"/>
              <a:r>
                <a:rPr lang="pt-PT" sz="900" dirty="0">
                  <a:solidFill>
                    <a:schemeClr val="bg1">
                      <a:lumMod val="95000"/>
                    </a:schemeClr>
                  </a:solidFill>
                  <a:latin typeface="Raleway Medium" panose="020B0603030101060003" pitchFamily="34" charset="0"/>
                </a:rPr>
                <a:t>Uber/Lyft</a:t>
              </a:r>
            </a:p>
          </p:txBody>
        </p:sp>
      </p:grpSp>
      <p:grpSp>
        <p:nvGrpSpPr>
          <p:cNvPr id="3" name="Group 2">
            <a:extLst>
              <a:ext uri="{FF2B5EF4-FFF2-40B4-BE49-F238E27FC236}">
                <a16:creationId xmlns:a16="http://schemas.microsoft.com/office/drawing/2014/main" id="{A3976532-022E-4437-A9AF-52CD8CF3A343}"/>
              </a:ext>
            </a:extLst>
          </p:cNvPr>
          <p:cNvGrpSpPr/>
          <p:nvPr/>
        </p:nvGrpSpPr>
        <p:grpSpPr>
          <a:xfrm>
            <a:off x="3114681" y="2987191"/>
            <a:ext cx="2939143" cy="1810139"/>
            <a:chOff x="3114681" y="2987191"/>
            <a:chExt cx="2939143" cy="1810139"/>
          </a:xfrm>
        </p:grpSpPr>
        <p:pic>
          <p:nvPicPr>
            <p:cNvPr id="21" name="Marcador de Posição de Conteúdo 4" descr="Uma imagem com edifício&#10;&#10;Descrição gerada com confiança alta">
              <a:extLst>
                <a:ext uri="{FF2B5EF4-FFF2-40B4-BE49-F238E27FC236}">
                  <a16:creationId xmlns:a16="http://schemas.microsoft.com/office/drawing/2014/main" id="{6D9F004E-9571-4848-8690-78F14B9A3BB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114681" y="2987191"/>
              <a:ext cx="2939143" cy="1810139"/>
            </a:xfrm>
            <a:prstGeom prst="rect">
              <a:avLst/>
            </a:prstGeom>
          </p:spPr>
        </p:pic>
        <p:sp>
          <p:nvSpPr>
            <p:cNvPr id="12" name="CaixaDeTexto 11">
              <a:extLst>
                <a:ext uri="{FF2B5EF4-FFF2-40B4-BE49-F238E27FC236}">
                  <a16:creationId xmlns:a16="http://schemas.microsoft.com/office/drawing/2014/main" id="{4D745051-5C33-40D0-AED3-C46281A05C69}"/>
                </a:ext>
              </a:extLst>
            </p:cNvPr>
            <p:cNvSpPr txBox="1"/>
            <p:nvPr/>
          </p:nvSpPr>
          <p:spPr>
            <a:xfrm>
              <a:off x="3332208" y="3653734"/>
              <a:ext cx="2408192" cy="477054"/>
            </a:xfrm>
            <a:prstGeom prst="rect">
              <a:avLst/>
            </a:prstGeom>
            <a:noFill/>
          </p:spPr>
          <p:txBody>
            <a:bodyPr wrap="square" rtlCol="0">
              <a:spAutoFit/>
            </a:bodyPr>
            <a:lstStyle/>
            <a:p>
              <a:pPr algn="ctr"/>
              <a:r>
                <a:rPr lang="en-US" sz="1600" b="1" dirty="0">
                  <a:solidFill>
                    <a:schemeClr val="bg1">
                      <a:lumMod val="95000"/>
                    </a:schemeClr>
                  </a:solidFill>
                  <a:latin typeface="Raleway SemiBold" panose="020B0703030101060003" pitchFamily="34" charset="0"/>
                </a:rPr>
                <a:t>Retail Stores</a:t>
              </a:r>
            </a:p>
            <a:p>
              <a:pPr algn="ctr"/>
              <a:r>
                <a:rPr lang="pt-PT" sz="900" b="1" dirty="0">
                  <a:solidFill>
                    <a:schemeClr val="bg1">
                      <a:lumMod val="95000"/>
                    </a:schemeClr>
                  </a:solidFill>
                  <a:latin typeface="Raleway SemiBold" panose="020B0703030101060003" pitchFamily="34" charset="0"/>
                </a:rPr>
                <a:t>Amazon.com</a:t>
              </a:r>
            </a:p>
          </p:txBody>
        </p:sp>
      </p:grpSp>
      <p:grpSp>
        <p:nvGrpSpPr>
          <p:cNvPr id="4" name="Group 3">
            <a:extLst>
              <a:ext uri="{FF2B5EF4-FFF2-40B4-BE49-F238E27FC236}">
                <a16:creationId xmlns:a16="http://schemas.microsoft.com/office/drawing/2014/main" id="{4D4047F9-D9B6-4A59-A754-4FFB7006A1A6}"/>
              </a:ext>
            </a:extLst>
          </p:cNvPr>
          <p:cNvGrpSpPr/>
          <p:nvPr/>
        </p:nvGrpSpPr>
        <p:grpSpPr>
          <a:xfrm>
            <a:off x="6143595" y="2987191"/>
            <a:ext cx="2939143" cy="1810139"/>
            <a:chOff x="6143595" y="2987191"/>
            <a:chExt cx="2939143" cy="1810139"/>
          </a:xfrm>
        </p:grpSpPr>
        <p:pic>
          <p:nvPicPr>
            <p:cNvPr id="22" name="Marcador de Posição de Conteúdo 4" descr="Uma imagem com edifício&#10;&#10;Descrição gerada com confiança alta">
              <a:extLst>
                <a:ext uri="{FF2B5EF4-FFF2-40B4-BE49-F238E27FC236}">
                  <a16:creationId xmlns:a16="http://schemas.microsoft.com/office/drawing/2014/main" id="{47DED311-49E9-431C-B19F-FA83D8235BC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143595" y="2987191"/>
              <a:ext cx="2939143" cy="1810139"/>
            </a:xfrm>
            <a:prstGeom prst="rect">
              <a:avLst/>
            </a:prstGeom>
          </p:spPr>
        </p:pic>
        <p:sp>
          <p:nvSpPr>
            <p:cNvPr id="13" name="CaixaDeTexto 12">
              <a:extLst>
                <a:ext uri="{FF2B5EF4-FFF2-40B4-BE49-F238E27FC236}">
                  <a16:creationId xmlns:a16="http://schemas.microsoft.com/office/drawing/2014/main" id="{ACB0D872-23B9-40BD-892C-4A5D41B0AC2C}"/>
                </a:ext>
              </a:extLst>
            </p:cNvPr>
            <p:cNvSpPr txBox="1"/>
            <p:nvPr/>
          </p:nvSpPr>
          <p:spPr>
            <a:xfrm>
              <a:off x="6354808" y="3653734"/>
              <a:ext cx="2408192" cy="477054"/>
            </a:xfrm>
            <a:prstGeom prst="rect">
              <a:avLst/>
            </a:prstGeom>
            <a:noFill/>
          </p:spPr>
          <p:txBody>
            <a:bodyPr wrap="square" rtlCol="0">
              <a:spAutoFit/>
            </a:bodyPr>
            <a:lstStyle/>
            <a:p>
              <a:pPr algn="ctr"/>
              <a:r>
                <a:rPr lang="en-US" sz="1600" b="1" dirty="0">
                  <a:solidFill>
                    <a:schemeClr val="bg1">
                      <a:lumMod val="95000"/>
                    </a:schemeClr>
                  </a:solidFill>
                  <a:latin typeface="Raleway SemiBold" panose="020B0703030101060003" pitchFamily="34" charset="0"/>
                </a:rPr>
                <a:t>Hotels</a:t>
              </a:r>
            </a:p>
            <a:p>
              <a:pPr algn="ctr"/>
              <a:r>
                <a:rPr lang="en-US" sz="900" b="1" dirty="0">
                  <a:solidFill>
                    <a:schemeClr val="bg1">
                      <a:lumMod val="95000"/>
                    </a:schemeClr>
                  </a:solidFill>
                  <a:latin typeface="Raleway SemiBold" panose="020B0703030101060003" pitchFamily="34" charset="0"/>
                </a:rPr>
                <a:t>Airbnb</a:t>
              </a:r>
            </a:p>
          </p:txBody>
        </p:sp>
      </p:grpSp>
      <p:grpSp>
        <p:nvGrpSpPr>
          <p:cNvPr id="5" name="Group 4">
            <a:extLst>
              <a:ext uri="{FF2B5EF4-FFF2-40B4-BE49-F238E27FC236}">
                <a16:creationId xmlns:a16="http://schemas.microsoft.com/office/drawing/2014/main" id="{9569F93F-E336-4CAE-AE11-83FF66D2DC28}"/>
              </a:ext>
            </a:extLst>
          </p:cNvPr>
          <p:cNvGrpSpPr/>
          <p:nvPr/>
        </p:nvGrpSpPr>
        <p:grpSpPr>
          <a:xfrm>
            <a:off x="9163084" y="2987191"/>
            <a:ext cx="2939143" cy="1810139"/>
            <a:chOff x="9163084" y="2987191"/>
            <a:chExt cx="2939143" cy="1810139"/>
          </a:xfrm>
        </p:grpSpPr>
        <p:pic>
          <p:nvPicPr>
            <p:cNvPr id="23" name="Marcador de Posição de Conteúdo 4" descr="Uma imagem com edifício&#10;&#10;Descrição gerada com confiança alta">
              <a:extLst>
                <a:ext uri="{FF2B5EF4-FFF2-40B4-BE49-F238E27FC236}">
                  <a16:creationId xmlns:a16="http://schemas.microsoft.com/office/drawing/2014/main" id="{8C33A57A-CE69-4454-8255-4856F0932C6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163084" y="2987191"/>
              <a:ext cx="2939143" cy="1810139"/>
            </a:xfrm>
            <a:prstGeom prst="rect">
              <a:avLst/>
            </a:prstGeom>
          </p:spPr>
        </p:pic>
        <p:sp>
          <p:nvSpPr>
            <p:cNvPr id="14" name="CaixaDeTexto 13">
              <a:extLst>
                <a:ext uri="{FF2B5EF4-FFF2-40B4-BE49-F238E27FC236}">
                  <a16:creationId xmlns:a16="http://schemas.microsoft.com/office/drawing/2014/main" id="{92628226-C2CA-4F9E-A9B1-ED651CC060EC}"/>
                </a:ext>
              </a:extLst>
            </p:cNvPr>
            <p:cNvSpPr txBox="1"/>
            <p:nvPr/>
          </p:nvSpPr>
          <p:spPr>
            <a:xfrm>
              <a:off x="9377408" y="3653734"/>
              <a:ext cx="2408192" cy="477054"/>
            </a:xfrm>
            <a:prstGeom prst="rect">
              <a:avLst/>
            </a:prstGeom>
            <a:noFill/>
          </p:spPr>
          <p:txBody>
            <a:bodyPr wrap="square" rtlCol="0">
              <a:spAutoFit/>
            </a:bodyPr>
            <a:lstStyle/>
            <a:p>
              <a:pPr algn="ctr"/>
              <a:r>
                <a:rPr lang="en-US" sz="1600" b="1" dirty="0">
                  <a:solidFill>
                    <a:schemeClr val="bg1">
                      <a:lumMod val="95000"/>
                    </a:schemeClr>
                  </a:solidFill>
                  <a:latin typeface="Raleway SemiBold" panose="020B0703030101060003" pitchFamily="34" charset="0"/>
                </a:rPr>
                <a:t>Points of Sale</a:t>
              </a:r>
            </a:p>
            <a:p>
              <a:pPr algn="ctr"/>
              <a:r>
                <a:rPr lang="en-US" sz="900" b="1" dirty="0">
                  <a:solidFill>
                    <a:schemeClr val="bg1">
                      <a:lumMod val="95000"/>
                    </a:schemeClr>
                  </a:solidFill>
                  <a:latin typeface="Raleway SemiBold" panose="020B0703030101060003" pitchFamily="34" charset="0"/>
                </a:rPr>
                <a:t>Square</a:t>
              </a:r>
            </a:p>
          </p:txBody>
        </p:sp>
      </p:grpSp>
      <p:grpSp>
        <p:nvGrpSpPr>
          <p:cNvPr id="10" name="Group 9">
            <a:extLst>
              <a:ext uri="{FF2B5EF4-FFF2-40B4-BE49-F238E27FC236}">
                <a16:creationId xmlns:a16="http://schemas.microsoft.com/office/drawing/2014/main" id="{AAC6C374-7F97-4A0B-9571-3ECE87366114}"/>
              </a:ext>
            </a:extLst>
          </p:cNvPr>
          <p:cNvGrpSpPr/>
          <p:nvPr/>
        </p:nvGrpSpPr>
        <p:grpSpPr>
          <a:xfrm>
            <a:off x="95192" y="4911455"/>
            <a:ext cx="2939143" cy="1810139"/>
            <a:chOff x="95192" y="4911455"/>
            <a:chExt cx="2939143" cy="1810139"/>
          </a:xfrm>
        </p:grpSpPr>
        <p:pic>
          <p:nvPicPr>
            <p:cNvPr id="24" name="Marcador de Posição de Conteúdo 4" descr="Uma imagem com edifício&#10;&#10;Descrição gerada com confiança alta">
              <a:extLst>
                <a:ext uri="{FF2B5EF4-FFF2-40B4-BE49-F238E27FC236}">
                  <a16:creationId xmlns:a16="http://schemas.microsoft.com/office/drawing/2014/main" id="{6DE1479D-1F66-4F16-A864-A1F82D9494BE}"/>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5192" y="4911455"/>
              <a:ext cx="2939143" cy="1810139"/>
            </a:xfrm>
            <a:prstGeom prst="rect">
              <a:avLst/>
            </a:prstGeom>
          </p:spPr>
        </p:pic>
        <p:sp>
          <p:nvSpPr>
            <p:cNvPr id="15" name="CaixaDeTexto 14">
              <a:extLst>
                <a:ext uri="{FF2B5EF4-FFF2-40B4-BE49-F238E27FC236}">
                  <a16:creationId xmlns:a16="http://schemas.microsoft.com/office/drawing/2014/main" id="{308B3038-41B2-4B11-964B-6D6AA9F8CDA0}"/>
                </a:ext>
              </a:extLst>
            </p:cNvPr>
            <p:cNvSpPr txBox="1"/>
            <p:nvPr/>
          </p:nvSpPr>
          <p:spPr>
            <a:xfrm>
              <a:off x="287720" y="5661576"/>
              <a:ext cx="2408192" cy="477054"/>
            </a:xfrm>
            <a:prstGeom prst="rect">
              <a:avLst/>
            </a:prstGeom>
            <a:noFill/>
          </p:spPr>
          <p:txBody>
            <a:bodyPr wrap="square" rtlCol="0">
              <a:spAutoFit/>
            </a:bodyPr>
            <a:lstStyle/>
            <a:p>
              <a:pPr algn="ctr"/>
              <a:r>
                <a:rPr lang="en-US" sz="1600" b="1" dirty="0">
                  <a:solidFill>
                    <a:schemeClr val="bg1">
                      <a:lumMod val="95000"/>
                    </a:schemeClr>
                  </a:solidFill>
                  <a:latin typeface="Raleway SemiBold" panose="020B0703030101060003" pitchFamily="34" charset="0"/>
                </a:rPr>
                <a:t>Advertisement</a:t>
              </a:r>
            </a:p>
            <a:p>
              <a:pPr algn="ctr"/>
              <a:r>
                <a:rPr lang="en-US" sz="900" b="1" dirty="0">
                  <a:solidFill>
                    <a:schemeClr val="bg1">
                      <a:lumMod val="95000"/>
                    </a:schemeClr>
                  </a:solidFill>
                  <a:latin typeface="Raleway SemiBold" panose="020B0703030101060003" pitchFamily="34" charset="0"/>
                </a:rPr>
                <a:t>Google/Facebook</a:t>
              </a:r>
            </a:p>
          </p:txBody>
        </p:sp>
      </p:grpSp>
      <p:grpSp>
        <p:nvGrpSpPr>
          <p:cNvPr id="8" name="Group 7">
            <a:extLst>
              <a:ext uri="{FF2B5EF4-FFF2-40B4-BE49-F238E27FC236}">
                <a16:creationId xmlns:a16="http://schemas.microsoft.com/office/drawing/2014/main" id="{A22752E9-A9C9-4F5B-9D4D-52EFF8C0667A}"/>
              </a:ext>
            </a:extLst>
          </p:cNvPr>
          <p:cNvGrpSpPr/>
          <p:nvPr/>
        </p:nvGrpSpPr>
        <p:grpSpPr>
          <a:xfrm>
            <a:off x="3114681" y="4911455"/>
            <a:ext cx="2939143" cy="1810139"/>
            <a:chOff x="3114681" y="4911455"/>
            <a:chExt cx="2939143" cy="1810139"/>
          </a:xfrm>
        </p:grpSpPr>
        <p:pic>
          <p:nvPicPr>
            <p:cNvPr id="25" name="Marcador de Posição de Conteúdo 4" descr="Uma imagem com edifício&#10;&#10;Descrição gerada com confiança alta">
              <a:extLst>
                <a:ext uri="{FF2B5EF4-FFF2-40B4-BE49-F238E27FC236}">
                  <a16:creationId xmlns:a16="http://schemas.microsoft.com/office/drawing/2014/main" id="{9678CE8C-F99B-4AF9-87BE-280FBBEA4D5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114681" y="4911455"/>
              <a:ext cx="2939143" cy="1810139"/>
            </a:xfrm>
            <a:prstGeom prst="rect">
              <a:avLst/>
            </a:prstGeom>
          </p:spPr>
        </p:pic>
        <p:sp>
          <p:nvSpPr>
            <p:cNvPr id="16" name="CaixaDeTexto 15">
              <a:extLst>
                <a:ext uri="{FF2B5EF4-FFF2-40B4-BE49-F238E27FC236}">
                  <a16:creationId xmlns:a16="http://schemas.microsoft.com/office/drawing/2014/main" id="{B510FA43-6C13-4831-8104-C8C6ACFE7D7A}"/>
                </a:ext>
              </a:extLst>
            </p:cNvPr>
            <p:cNvSpPr txBox="1"/>
            <p:nvPr/>
          </p:nvSpPr>
          <p:spPr>
            <a:xfrm>
              <a:off x="3458228" y="5624716"/>
              <a:ext cx="2156153" cy="507831"/>
            </a:xfrm>
            <a:prstGeom prst="rect">
              <a:avLst/>
            </a:prstGeom>
            <a:noFill/>
          </p:spPr>
          <p:txBody>
            <a:bodyPr wrap="square" rtlCol="0">
              <a:spAutoFit/>
            </a:bodyPr>
            <a:lstStyle/>
            <a:p>
              <a:pPr algn="ctr"/>
              <a:r>
                <a:rPr lang="en-US" b="1" dirty="0">
                  <a:solidFill>
                    <a:schemeClr val="bg1">
                      <a:lumMod val="95000"/>
                    </a:schemeClr>
                  </a:solidFill>
                  <a:latin typeface="Raleway SemiBold" panose="020B0703030101060003" pitchFamily="34" charset="0"/>
                </a:rPr>
                <a:t>Vehicles</a:t>
              </a:r>
            </a:p>
            <a:p>
              <a:pPr algn="ctr"/>
              <a:r>
                <a:rPr lang="en-US" sz="900" b="1" dirty="0">
                  <a:solidFill>
                    <a:schemeClr val="bg1">
                      <a:lumMod val="95000"/>
                    </a:schemeClr>
                  </a:solidFill>
                  <a:latin typeface="Raleway SemiBold" panose="020B0703030101060003" pitchFamily="34" charset="0"/>
                </a:rPr>
                <a:t>Tesla Motors/Faraday Future</a:t>
              </a:r>
            </a:p>
          </p:txBody>
        </p:sp>
      </p:grpSp>
      <p:grpSp>
        <p:nvGrpSpPr>
          <p:cNvPr id="6" name="Group 5">
            <a:extLst>
              <a:ext uri="{FF2B5EF4-FFF2-40B4-BE49-F238E27FC236}">
                <a16:creationId xmlns:a16="http://schemas.microsoft.com/office/drawing/2014/main" id="{3BF8FD3A-6A87-4949-A445-51003F2DA7B4}"/>
              </a:ext>
            </a:extLst>
          </p:cNvPr>
          <p:cNvGrpSpPr/>
          <p:nvPr/>
        </p:nvGrpSpPr>
        <p:grpSpPr>
          <a:xfrm>
            <a:off x="6140903" y="4905228"/>
            <a:ext cx="2939143" cy="1810139"/>
            <a:chOff x="6140903" y="4905228"/>
            <a:chExt cx="2939143" cy="1810139"/>
          </a:xfrm>
        </p:grpSpPr>
        <p:pic>
          <p:nvPicPr>
            <p:cNvPr id="26" name="Marcador de Posição de Conteúdo 4" descr="Uma imagem com edifício&#10;&#10;Descrição gerada com confiança alta">
              <a:extLst>
                <a:ext uri="{FF2B5EF4-FFF2-40B4-BE49-F238E27FC236}">
                  <a16:creationId xmlns:a16="http://schemas.microsoft.com/office/drawing/2014/main" id="{50DED04A-A17C-45E5-90D1-6D3AC27D411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140903" y="4905228"/>
              <a:ext cx="2939143" cy="1810139"/>
            </a:xfrm>
            <a:prstGeom prst="rect">
              <a:avLst/>
            </a:prstGeom>
          </p:spPr>
        </p:pic>
        <p:sp>
          <p:nvSpPr>
            <p:cNvPr id="17" name="CaixaDeTexto 16">
              <a:extLst>
                <a:ext uri="{FF2B5EF4-FFF2-40B4-BE49-F238E27FC236}">
                  <a16:creationId xmlns:a16="http://schemas.microsoft.com/office/drawing/2014/main" id="{F9D61D79-4839-4086-9AE8-4682A083AEFF}"/>
                </a:ext>
              </a:extLst>
            </p:cNvPr>
            <p:cNvSpPr txBox="1"/>
            <p:nvPr/>
          </p:nvSpPr>
          <p:spPr>
            <a:xfrm>
              <a:off x="6354808" y="5624715"/>
              <a:ext cx="2408192" cy="507831"/>
            </a:xfrm>
            <a:prstGeom prst="rect">
              <a:avLst/>
            </a:prstGeom>
            <a:noFill/>
          </p:spPr>
          <p:txBody>
            <a:bodyPr wrap="square" rtlCol="0">
              <a:spAutoFit/>
            </a:bodyPr>
            <a:lstStyle/>
            <a:p>
              <a:pPr algn="ctr"/>
              <a:r>
                <a:rPr lang="en-US" b="1" dirty="0">
                  <a:solidFill>
                    <a:schemeClr val="bg1">
                      <a:lumMod val="95000"/>
                    </a:schemeClr>
                  </a:solidFill>
                  <a:latin typeface="Raleway SemiBold" panose="020B0703030101060003" pitchFamily="34" charset="0"/>
                </a:rPr>
                <a:t>Music</a:t>
              </a:r>
            </a:p>
            <a:p>
              <a:pPr algn="ctr"/>
              <a:r>
                <a:rPr lang="en-US" sz="900" b="1" dirty="0">
                  <a:solidFill>
                    <a:schemeClr val="bg1">
                      <a:lumMod val="95000"/>
                    </a:schemeClr>
                  </a:solidFill>
                  <a:latin typeface="Raleway SemiBold" panose="020B0703030101060003" pitchFamily="34" charset="0"/>
                </a:rPr>
                <a:t>Spotify/Pandora</a:t>
              </a:r>
            </a:p>
          </p:txBody>
        </p:sp>
      </p:grpSp>
      <p:grpSp>
        <p:nvGrpSpPr>
          <p:cNvPr id="7" name="Group 6">
            <a:extLst>
              <a:ext uri="{FF2B5EF4-FFF2-40B4-BE49-F238E27FC236}">
                <a16:creationId xmlns:a16="http://schemas.microsoft.com/office/drawing/2014/main" id="{5A39D2D0-2BDC-44D3-8EDD-1D017BE8C172}"/>
              </a:ext>
            </a:extLst>
          </p:cNvPr>
          <p:cNvGrpSpPr/>
          <p:nvPr/>
        </p:nvGrpSpPr>
        <p:grpSpPr>
          <a:xfrm>
            <a:off x="9148334" y="4859549"/>
            <a:ext cx="2939143" cy="1924725"/>
            <a:chOff x="9148334" y="4859549"/>
            <a:chExt cx="2939143" cy="1924725"/>
          </a:xfrm>
        </p:grpSpPr>
        <p:pic>
          <p:nvPicPr>
            <p:cNvPr id="27" name="Marcador de Posição de Conteúdo 4" descr="Uma imagem com edifício&#10;&#10;Descrição gerada com confiança alta">
              <a:extLst>
                <a:ext uri="{FF2B5EF4-FFF2-40B4-BE49-F238E27FC236}">
                  <a16:creationId xmlns:a16="http://schemas.microsoft.com/office/drawing/2014/main" id="{812A1B4E-3EBD-4357-A23B-36FD2874DE26}"/>
                </a:ext>
              </a:extLst>
            </p:cNvPr>
            <p:cNvPicPr>
              <a:picLocks noChangeAspect="1"/>
            </p:cNvPicPr>
            <p:nvPr/>
          </p:nvPicPr>
          <p:blipFill rotWithShape="1">
            <a:blip r:embed="rId4">
              <a:extLst>
                <a:ext uri="{28A0092B-C50C-407E-A947-70E740481C1C}">
                  <a14:useLocalDpi xmlns:a14="http://schemas.microsoft.com/office/drawing/2010/main" val="0"/>
                </a:ext>
              </a:extLst>
            </a:blip>
            <a:srcRect l="74958" t="49909" r="935" b="1339"/>
            <a:stretch/>
          </p:blipFill>
          <p:spPr>
            <a:xfrm>
              <a:off x="9148334" y="4859549"/>
              <a:ext cx="2939143" cy="1924725"/>
            </a:xfrm>
            <a:prstGeom prst="rect">
              <a:avLst/>
            </a:prstGeom>
          </p:spPr>
        </p:pic>
        <p:sp>
          <p:nvSpPr>
            <p:cNvPr id="18" name="CaixaDeTexto 17">
              <a:extLst>
                <a:ext uri="{FF2B5EF4-FFF2-40B4-BE49-F238E27FC236}">
                  <a16:creationId xmlns:a16="http://schemas.microsoft.com/office/drawing/2014/main" id="{DEA98561-AEB0-421D-AD5E-F37FB1517619}"/>
                </a:ext>
              </a:extLst>
            </p:cNvPr>
            <p:cNvSpPr txBox="1"/>
            <p:nvPr/>
          </p:nvSpPr>
          <p:spPr>
            <a:xfrm>
              <a:off x="9377408" y="5623428"/>
              <a:ext cx="2408192" cy="507831"/>
            </a:xfrm>
            <a:prstGeom prst="rect">
              <a:avLst/>
            </a:prstGeom>
            <a:noFill/>
          </p:spPr>
          <p:txBody>
            <a:bodyPr wrap="square" rtlCol="0">
              <a:spAutoFit/>
            </a:bodyPr>
            <a:lstStyle/>
            <a:p>
              <a:pPr algn="ctr"/>
              <a:r>
                <a:rPr lang="en-US" b="1" dirty="0">
                  <a:solidFill>
                    <a:schemeClr val="bg1">
                      <a:lumMod val="95000"/>
                    </a:schemeClr>
                  </a:solidFill>
                  <a:latin typeface="Raleway SemiBold" panose="020B0703030101060003" pitchFamily="34" charset="0"/>
                </a:rPr>
                <a:t>Your Industry</a:t>
              </a:r>
            </a:p>
            <a:p>
              <a:pPr algn="ctr"/>
              <a:r>
                <a:rPr lang="en-US" sz="900" b="1" dirty="0">
                  <a:solidFill>
                    <a:schemeClr val="bg1">
                      <a:lumMod val="95000"/>
                    </a:schemeClr>
                  </a:solidFill>
                  <a:latin typeface="Raleway SemiBold" panose="020B0703030101060003" pitchFamily="34" charset="0"/>
                </a:rPr>
                <a:t>Your competition</a:t>
              </a:r>
            </a:p>
          </p:txBody>
        </p:sp>
      </p:grpSp>
    </p:spTree>
    <p:extLst>
      <p:ext uri="{BB962C8B-B14F-4D97-AF65-F5344CB8AC3E}">
        <p14:creationId xmlns:p14="http://schemas.microsoft.com/office/powerpoint/2010/main" val="161651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2000"/>
                            </p:stCondLst>
                            <p:childTnLst>
                              <p:par>
                                <p:cTn id="12" presetID="31"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par>
                          <p:cTn id="18" fill="hold">
                            <p:stCondLst>
                              <p:cond delay="3000"/>
                            </p:stCondLst>
                            <p:childTnLst>
                              <p:par>
                                <p:cTn id="19" presetID="31"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fltVal val="0"/>
                                          </p:val>
                                        </p:tav>
                                        <p:tav tm="100000">
                                          <p:val>
                                            <p:strVal val="#ppt_h"/>
                                          </p:val>
                                        </p:tav>
                                      </p:tavLst>
                                    </p:anim>
                                    <p:anim calcmode="lin" valueType="num">
                                      <p:cBhvr>
                                        <p:cTn id="23" dur="1000" fill="hold"/>
                                        <p:tgtEl>
                                          <p:spTgt spid="4"/>
                                        </p:tgtEl>
                                        <p:attrNameLst>
                                          <p:attrName>style.rotation</p:attrName>
                                        </p:attrNameLst>
                                      </p:cBhvr>
                                      <p:tavLst>
                                        <p:tav tm="0">
                                          <p:val>
                                            <p:fltVal val="90"/>
                                          </p:val>
                                        </p:tav>
                                        <p:tav tm="100000">
                                          <p:val>
                                            <p:fltVal val="0"/>
                                          </p:val>
                                        </p:tav>
                                      </p:tavLst>
                                    </p:anim>
                                    <p:animEffect transition="in" filter="fade">
                                      <p:cBhvr>
                                        <p:cTn id="24" dur="1000"/>
                                        <p:tgtEl>
                                          <p:spTgt spid="4"/>
                                        </p:tgtEl>
                                      </p:cBhvr>
                                    </p:animEffect>
                                  </p:childTnLst>
                                </p:cTn>
                              </p:par>
                            </p:childTnLst>
                          </p:cTn>
                        </p:par>
                        <p:par>
                          <p:cTn id="25" fill="hold">
                            <p:stCondLst>
                              <p:cond delay="4000"/>
                            </p:stCondLst>
                            <p:childTnLst>
                              <p:par>
                                <p:cTn id="26" presetID="31"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000" fill="hold"/>
                                        <p:tgtEl>
                                          <p:spTgt spid="5"/>
                                        </p:tgtEl>
                                        <p:attrNameLst>
                                          <p:attrName>ppt_w</p:attrName>
                                        </p:attrNameLst>
                                      </p:cBhvr>
                                      <p:tavLst>
                                        <p:tav tm="0">
                                          <p:val>
                                            <p:fltVal val="0"/>
                                          </p:val>
                                        </p:tav>
                                        <p:tav tm="100000">
                                          <p:val>
                                            <p:strVal val="#ppt_w"/>
                                          </p:val>
                                        </p:tav>
                                      </p:tavLst>
                                    </p:anim>
                                    <p:anim calcmode="lin" valueType="num">
                                      <p:cBhvr>
                                        <p:cTn id="29" dur="1000" fill="hold"/>
                                        <p:tgtEl>
                                          <p:spTgt spid="5"/>
                                        </p:tgtEl>
                                        <p:attrNameLst>
                                          <p:attrName>ppt_h</p:attrName>
                                        </p:attrNameLst>
                                      </p:cBhvr>
                                      <p:tavLst>
                                        <p:tav tm="0">
                                          <p:val>
                                            <p:fltVal val="0"/>
                                          </p:val>
                                        </p:tav>
                                        <p:tav tm="100000">
                                          <p:val>
                                            <p:strVal val="#ppt_h"/>
                                          </p:val>
                                        </p:tav>
                                      </p:tavLst>
                                    </p:anim>
                                    <p:anim calcmode="lin" valueType="num">
                                      <p:cBhvr>
                                        <p:cTn id="30" dur="1000" fill="hold"/>
                                        <p:tgtEl>
                                          <p:spTgt spid="5"/>
                                        </p:tgtEl>
                                        <p:attrNameLst>
                                          <p:attrName>style.rotation</p:attrName>
                                        </p:attrNameLst>
                                      </p:cBhvr>
                                      <p:tavLst>
                                        <p:tav tm="0">
                                          <p:val>
                                            <p:fltVal val="90"/>
                                          </p:val>
                                        </p:tav>
                                        <p:tav tm="100000">
                                          <p:val>
                                            <p:fltVal val="0"/>
                                          </p:val>
                                        </p:tav>
                                      </p:tavLst>
                                    </p:anim>
                                    <p:animEffect transition="in" filter="fade">
                                      <p:cBhvr>
                                        <p:cTn id="31" dur="1000"/>
                                        <p:tgtEl>
                                          <p:spTgt spid="5"/>
                                        </p:tgtEl>
                                      </p:cBhvr>
                                    </p:animEffect>
                                  </p:childTnLst>
                                </p:cTn>
                              </p:par>
                            </p:childTnLst>
                          </p:cTn>
                        </p:par>
                        <p:par>
                          <p:cTn id="32" fill="hold">
                            <p:stCondLst>
                              <p:cond delay="5000"/>
                            </p:stCondLst>
                            <p:childTnLst>
                              <p:par>
                                <p:cTn id="33" presetID="31" presetClass="entr" presetSubtype="0"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1000" fill="hold"/>
                                        <p:tgtEl>
                                          <p:spTgt spid="10"/>
                                        </p:tgtEl>
                                        <p:attrNameLst>
                                          <p:attrName>ppt_w</p:attrName>
                                        </p:attrNameLst>
                                      </p:cBhvr>
                                      <p:tavLst>
                                        <p:tav tm="0">
                                          <p:val>
                                            <p:fltVal val="0"/>
                                          </p:val>
                                        </p:tav>
                                        <p:tav tm="100000">
                                          <p:val>
                                            <p:strVal val="#ppt_w"/>
                                          </p:val>
                                        </p:tav>
                                      </p:tavLst>
                                    </p:anim>
                                    <p:anim calcmode="lin" valueType="num">
                                      <p:cBhvr>
                                        <p:cTn id="36" dur="1000" fill="hold"/>
                                        <p:tgtEl>
                                          <p:spTgt spid="10"/>
                                        </p:tgtEl>
                                        <p:attrNameLst>
                                          <p:attrName>ppt_h</p:attrName>
                                        </p:attrNameLst>
                                      </p:cBhvr>
                                      <p:tavLst>
                                        <p:tav tm="0">
                                          <p:val>
                                            <p:fltVal val="0"/>
                                          </p:val>
                                        </p:tav>
                                        <p:tav tm="100000">
                                          <p:val>
                                            <p:strVal val="#ppt_h"/>
                                          </p:val>
                                        </p:tav>
                                      </p:tavLst>
                                    </p:anim>
                                    <p:anim calcmode="lin" valueType="num">
                                      <p:cBhvr>
                                        <p:cTn id="37" dur="1000" fill="hold"/>
                                        <p:tgtEl>
                                          <p:spTgt spid="10"/>
                                        </p:tgtEl>
                                        <p:attrNameLst>
                                          <p:attrName>style.rotation</p:attrName>
                                        </p:attrNameLst>
                                      </p:cBhvr>
                                      <p:tavLst>
                                        <p:tav tm="0">
                                          <p:val>
                                            <p:fltVal val="90"/>
                                          </p:val>
                                        </p:tav>
                                        <p:tav tm="100000">
                                          <p:val>
                                            <p:fltVal val="0"/>
                                          </p:val>
                                        </p:tav>
                                      </p:tavLst>
                                    </p:anim>
                                    <p:animEffect transition="in" filter="fade">
                                      <p:cBhvr>
                                        <p:cTn id="38" dur="1000"/>
                                        <p:tgtEl>
                                          <p:spTgt spid="10"/>
                                        </p:tgtEl>
                                      </p:cBhvr>
                                    </p:animEffect>
                                  </p:childTnLst>
                                </p:cTn>
                              </p:par>
                            </p:childTnLst>
                          </p:cTn>
                        </p:par>
                        <p:par>
                          <p:cTn id="39" fill="hold">
                            <p:stCondLst>
                              <p:cond delay="6000"/>
                            </p:stCondLst>
                            <p:childTnLst>
                              <p:par>
                                <p:cTn id="40" presetID="31" presetClass="entr" presetSubtype="0" fill="hold" nodeType="after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1000" fill="hold"/>
                                        <p:tgtEl>
                                          <p:spTgt spid="8"/>
                                        </p:tgtEl>
                                        <p:attrNameLst>
                                          <p:attrName>ppt_w</p:attrName>
                                        </p:attrNameLst>
                                      </p:cBhvr>
                                      <p:tavLst>
                                        <p:tav tm="0">
                                          <p:val>
                                            <p:fltVal val="0"/>
                                          </p:val>
                                        </p:tav>
                                        <p:tav tm="100000">
                                          <p:val>
                                            <p:strVal val="#ppt_w"/>
                                          </p:val>
                                        </p:tav>
                                      </p:tavLst>
                                    </p:anim>
                                    <p:anim calcmode="lin" valueType="num">
                                      <p:cBhvr>
                                        <p:cTn id="43" dur="1000" fill="hold"/>
                                        <p:tgtEl>
                                          <p:spTgt spid="8"/>
                                        </p:tgtEl>
                                        <p:attrNameLst>
                                          <p:attrName>ppt_h</p:attrName>
                                        </p:attrNameLst>
                                      </p:cBhvr>
                                      <p:tavLst>
                                        <p:tav tm="0">
                                          <p:val>
                                            <p:fltVal val="0"/>
                                          </p:val>
                                        </p:tav>
                                        <p:tav tm="100000">
                                          <p:val>
                                            <p:strVal val="#ppt_h"/>
                                          </p:val>
                                        </p:tav>
                                      </p:tavLst>
                                    </p:anim>
                                    <p:anim calcmode="lin" valueType="num">
                                      <p:cBhvr>
                                        <p:cTn id="44" dur="1000" fill="hold"/>
                                        <p:tgtEl>
                                          <p:spTgt spid="8"/>
                                        </p:tgtEl>
                                        <p:attrNameLst>
                                          <p:attrName>style.rotation</p:attrName>
                                        </p:attrNameLst>
                                      </p:cBhvr>
                                      <p:tavLst>
                                        <p:tav tm="0">
                                          <p:val>
                                            <p:fltVal val="90"/>
                                          </p:val>
                                        </p:tav>
                                        <p:tav tm="100000">
                                          <p:val>
                                            <p:fltVal val="0"/>
                                          </p:val>
                                        </p:tav>
                                      </p:tavLst>
                                    </p:anim>
                                    <p:animEffect transition="in" filter="fade">
                                      <p:cBhvr>
                                        <p:cTn id="45" dur="1000"/>
                                        <p:tgtEl>
                                          <p:spTgt spid="8"/>
                                        </p:tgtEl>
                                      </p:cBhvr>
                                    </p:animEffect>
                                  </p:childTnLst>
                                </p:cTn>
                              </p:par>
                            </p:childTnLst>
                          </p:cTn>
                        </p:par>
                        <p:par>
                          <p:cTn id="46" fill="hold">
                            <p:stCondLst>
                              <p:cond delay="7000"/>
                            </p:stCondLst>
                            <p:childTnLst>
                              <p:par>
                                <p:cTn id="47" presetID="31" presetClass="entr" presetSubtype="0" fill="hold" nodeType="after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1000" fill="hold"/>
                                        <p:tgtEl>
                                          <p:spTgt spid="6"/>
                                        </p:tgtEl>
                                        <p:attrNameLst>
                                          <p:attrName>ppt_w</p:attrName>
                                        </p:attrNameLst>
                                      </p:cBhvr>
                                      <p:tavLst>
                                        <p:tav tm="0">
                                          <p:val>
                                            <p:fltVal val="0"/>
                                          </p:val>
                                        </p:tav>
                                        <p:tav tm="100000">
                                          <p:val>
                                            <p:strVal val="#ppt_w"/>
                                          </p:val>
                                        </p:tav>
                                      </p:tavLst>
                                    </p:anim>
                                    <p:anim calcmode="lin" valueType="num">
                                      <p:cBhvr>
                                        <p:cTn id="50" dur="1000" fill="hold"/>
                                        <p:tgtEl>
                                          <p:spTgt spid="6"/>
                                        </p:tgtEl>
                                        <p:attrNameLst>
                                          <p:attrName>ppt_h</p:attrName>
                                        </p:attrNameLst>
                                      </p:cBhvr>
                                      <p:tavLst>
                                        <p:tav tm="0">
                                          <p:val>
                                            <p:fltVal val="0"/>
                                          </p:val>
                                        </p:tav>
                                        <p:tav tm="100000">
                                          <p:val>
                                            <p:strVal val="#ppt_h"/>
                                          </p:val>
                                        </p:tav>
                                      </p:tavLst>
                                    </p:anim>
                                    <p:anim calcmode="lin" valueType="num">
                                      <p:cBhvr>
                                        <p:cTn id="51" dur="1000" fill="hold"/>
                                        <p:tgtEl>
                                          <p:spTgt spid="6"/>
                                        </p:tgtEl>
                                        <p:attrNameLst>
                                          <p:attrName>style.rotation</p:attrName>
                                        </p:attrNameLst>
                                      </p:cBhvr>
                                      <p:tavLst>
                                        <p:tav tm="0">
                                          <p:val>
                                            <p:fltVal val="90"/>
                                          </p:val>
                                        </p:tav>
                                        <p:tav tm="100000">
                                          <p:val>
                                            <p:fltVal val="0"/>
                                          </p:val>
                                        </p:tav>
                                      </p:tavLst>
                                    </p:anim>
                                    <p:animEffect transition="in" filter="fade">
                                      <p:cBhvr>
                                        <p:cTn id="52" dur="1000"/>
                                        <p:tgtEl>
                                          <p:spTgt spid="6"/>
                                        </p:tgtEl>
                                      </p:cBhvr>
                                    </p:animEffect>
                                  </p:childTnLst>
                                </p:cTn>
                              </p:par>
                            </p:childTnLst>
                          </p:cTn>
                        </p:par>
                        <p:par>
                          <p:cTn id="53" fill="hold">
                            <p:stCondLst>
                              <p:cond delay="8000"/>
                            </p:stCondLst>
                            <p:childTnLst>
                              <p:par>
                                <p:cTn id="54" presetID="31" presetClass="entr" presetSubtype="0" fill="hold" nodeType="afterEffect">
                                  <p:stCondLst>
                                    <p:cond delay="0"/>
                                  </p:stCondLst>
                                  <p:childTnLst>
                                    <p:set>
                                      <p:cBhvr>
                                        <p:cTn id="55" dur="1" fill="hold">
                                          <p:stCondLst>
                                            <p:cond delay="0"/>
                                          </p:stCondLst>
                                        </p:cTn>
                                        <p:tgtEl>
                                          <p:spTgt spid="7"/>
                                        </p:tgtEl>
                                        <p:attrNameLst>
                                          <p:attrName>style.visibility</p:attrName>
                                        </p:attrNameLst>
                                      </p:cBhvr>
                                      <p:to>
                                        <p:strVal val="visible"/>
                                      </p:to>
                                    </p:set>
                                    <p:anim calcmode="lin" valueType="num">
                                      <p:cBhvr>
                                        <p:cTn id="56" dur="1000" fill="hold"/>
                                        <p:tgtEl>
                                          <p:spTgt spid="7"/>
                                        </p:tgtEl>
                                        <p:attrNameLst>
                                          <p:attrName>ppt_w</p:attrName>
                                        </p:attrNameLst>
                                      </p:cBhvr>
                                      <p:tavLst>
                                        <p:tav tm="0">
                                          <p:val>
                                            <p:fltVal val="0"/>
                                          </p:val>
                                        </p:tav>
                                        <p:tav tm="100000">
                                          <p:val>
                                            <p:strVal val="#ppt_w"/>
                                          </p:val>
                                        </p:tav>
                                      </p:tavLst>
                                    </p:anim>
                                    <p:anim calcmode="lin" valueType="num">
                                      <p:cBhvr>
                                        <p:cTn id="57" dur="1000" fill="hold"/>
                                        <p:tgtEl>
                                          <p:spTgt spid="7"/>
                                        </p:tgtEl>
                                        <p:attrNameLst>
                                          <p:attrName>ppt_h</p:attrName>
                                        </p:attrNameLst>
                                      </p:cBhvr>
                                      <p:tavLst>
                                        <p:tav tm="0">
                                          <p:val>
                                            <p:fltVal val="0"/>
                                          </p:val>
                                        </p:tav>
                                        <p:tav tm="100000">
                                          <p:val>
                                            <p:strVal val="#ppt_h"/>
                                          </p:val>
                                        </p:tav>
                                      </p:tavLst>
                                    </p:anim>
                                    <p:anim calcmode="lin" valueType="num">
                                      <p:cBhvr>
                                        <p:cTn id="58" dur="1000" fill="hold"/>
                                        <p:tgtEl>
                                          <p:spTgt spid="7"/>
                                        </p:tgtEl>
                                        <p:attrNameLst>
                                          <p:attrName>style.rotation</p:attrName>
                                        </p:attrNameLst>
                                      </p:cBhvr>
                                      <p:tavLst>
                                        <p:tav tm="0">
                                          <p:val>
                                            <p:fltVal val="90"/>
                                          </p:val>
                                        </p:tav>
                                        <p:tav tm="100000">
                                          <p:val>
                                            <p:fltVal val="0"/>
                                          </p:val>
                                        </p:tav>
                                      </p:tavLst>
                                    </p:anim>
                                    <p:animEffect transition="in" filter="fade">
                                      <p:cBhvr>
                                        <p:cTn id="5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m 2">
            <a:extLst>
              <a:ext uri="{FF2B5EF4-FFF2-40B4-BE49-F238E27FC236}">
                <a16:creationId xmlns:a16="http://schemas.microsoft.com/office/drawing/2014/main" id="{D38BEDCE-D439-4CA8-8697-7B36B3BA4D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21" name="Imagem 7">
            <a:extLst>
              <a:ext uri="{FF2B5EF4-FFF2-40B4-BE49-F238E27FC236}">
                <a16:creationId xmlns:a16="http://schemas.microsoft.com/office/drawing/2014/main" id="{B6A09F9F-34E9-41AB-B205-F99731AF8D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1571" y="4194943"/>
            <a:ext cx="3036634" cy="2626278"/>
          </a:xfrm>
          <a:prstGeom prst="rect">
            <a:avLst/>
          </a:prstGeom>
        </p:spPr>
      </p:pic>
      <p:pic>
        <p:nvPicPr>
          <p:cNvPr id="23" name="Imagem 10">
            <a:extLst>
              <a:ext uri="{FF2B5EF4-FFF2-40B4-BE49-F238E27FC236}">
                <a16:creationId xmlns:a16="http://schemas.microsoft.com/office/drawing/2014/main" id="{6EBBC294-4115-4317-BC33-DEB2F3A2A2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2355" y="4192268"/>
            <a:ext cx="3041316" cy="2642143"/>
          </a:xfrm>
          <a:prstGeom prst="rect">
            <a:avLst/>
          </a:prstGeom>
        </p:spPr>
      </p:pic>
      <p:pic>
        <p:nvPicPr>
          <p:cNvPr id="24" name="Imagem 20">
            <a:extLst>
              <a:ext uri="{FF2B5EF4-FFF2-40B4-BE49-F238E27FC236}">
                <a16:creationId xmlns:a16="http://schemas.microsoft.com/office/drawing/2014/main" id="{3826660F-432E-455A-9E64-7E14578ED3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52" y="4192268"/>
            <a:ext cx="3041316" cy="2630328"/>
          </a:xfrm>
          <a:prstGeom prst="rect">
            <a:avLst/>
          </a:prstGeom>
        </p:spPr>
      </p:pic>
      <p:pic>
        <p:nvPicPr>
          <p:cNvPr id="25" name="Imagem 22">
            <a:extLst>
              <a:ext uri="{FF2B5EF4-FFF2-40B4-BE49-F238E27FC236}">
                <a16:creationId xmlns:a16="http://schemas.microsoft.com/office/drawing/2014/main" id="{7D934ADE-60B6-4AB6-B97D-BAC8D70EAB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30" y="4295469"/>
            <a:ext cx="1470575" cy="2538942"/>
          </a:xfrm>
          <a:prstGeom prst="rect">
            <a:avLst/>
          </a:prstGeom>
        </p:spPr>
      </p:pic>
      <p:pic>
        <p:nvPicPr>
          <p:cNvPr id="7" name="Imagem 6" descr="Uma imagem com ClipArt&#10;&#10;Descrição gerada com confiança alta">
            <a:extLst>
              <a:ext uri="{FF2B5EF4-FFF2-40B4-BE49-F238E27FC236}">
                <a16:creationId xmlns:a16="http://schemas.microsoft.com/office/drawing/2014/main" id="{794BF319-2E6A-4DE6-A1DC-5732B357B9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23780" y="5319534"/>
            <a:ext cx="1257646" cy="805159"/>
          </a:xfrm>
          <a:prstGeom prst="rect">
            <a:avLst/>
          </a:prstGeom>
        </p:spPr>
      </p:pic>
      <p:pic>
        <p:nvPicPr>
          <p:cNvPr id="9" name="Imagem 8" descr="Uma imagem com objeto&#10;&#10;Descrição gerada com confiança alta">
            <a:extLst>
              <a:ext uri="{FF2B5EF4-FFF2-40B4-BE49-F238E27FC236}">
                <a16:creationId xmlns:a16="http://schemas.microsoft.com/office/drawing/2014/main" id="{C0ED5905-2CB4-4C9E-8EFE-233154C651D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19487" y="4479887"/>
            <a:ext cx="2373313" cy="267955"/>
          </a:xfrm>
          <a:prstGeom prst="rect">
            <a:avLst/>
          </a:prstGeom>
        </p:spPr>
      </p:pic>
      <p:sp>
        <p:nvSpPr>
          <p:cNvPr id="14" name="CaixaDeTexto 13">
            <a:extLst>
              <a:ext uri="{FF2B5EF4-FFF2-40B4-BE49-F238E27FC236}">
                <a16:creationId xmlns:a16="http://schemas.microsoft.com/office/drawing/2014/main" id="{DDB5BC70-6578-4A3D-AF11-DE40AE9FA022}"/>
              </a:ext>
            </a:extLst>
          </p:cNvPr>
          <p:cNvSpPr txBox="1"/>
          <p:nvPr/>
        </p:nvSpPr>
        <p:spPr>
          <a:xfrm>
            <a:off x="574634" y="406803"/>
            <a:ext cx="5889706" cy="2308324"/>
          </a:xfrm>
          <a:prstGeom prst="rect">
            <a:avLst/>
          </a:prstGeom>
          <a:noFill/>
        </p:spPr>
        <p:txBody>
          <a:bodyPr wrap="square" rtlCol="0">
            <a:spAutoFit/>
          </a:bodyPr>
          <a:lstStyle/>
          <a:p>
            <a:r>
              <a:rPr lang="en-US" sz="3600" dirty="0">
                <a:solidFill>
                  <a:srgbClr val="2BA0DA"/>
                </a:solidFill>
                <a:latin typeface="Raleway Light" panose="020B0403030101060003" pitchFamily="34" charset="0"/>
              </a:rPr>
              <a:t>As it is inevitable, the</a:t>
            </a:r>
          </a:p>
          <a:p>
            <a:r>
              <a:rPr lang="en-US" sz="3600" b="1" dirty="0">
                <a:solidFill>
                  <a:srgbClr val="2BA0DA"/>
                </a:solidFill>
                <a:latin typeface="Raleway Black" panose="020B0A03030101060003" pitchFamily="34" charset="0"/>
              </a:rPr>
              <a:t>Digital Transformation</a:t>
            </a:r>
          </a:p>
          <a:p>
            <a:r>
              <a:rPr lang="en-US" sz="3600" dirty="0">
                <a:solidFill>
                  <a:srgbClr val="2BA0DA"/>
                </a:solidFill>
                <a:latin typeface="Raleway Light" panose="020B0403030101060003" pitchFamily="34" charset="0"/>
              </a:rPr>
              <a:t>comprises, in itself, several opportunities.</a:t>
            </a:r>
          </a:p>
        </p:txBody>
      </p:sp>
      <p:sp>
        <p:nvSpPr>
          <p:cNvPr id="15" name="CaixaDeTexto 14">
            <a:extLst>
              <a:ext uri="{FF2B5EF4-FFF2-40B4-BE49-F238E27FC236}">
                <a16:creationId xmlns:a16="http://schemas.microsoft.com/office/drawing/2014/main" id="{B4A0AF2F-AEE3-4261-AE5F-188CF4BC8FBB}"/>
              </a:ext>
            </a:extLst>
          </p:cNvPr>
          <p:cNvSpPr txBox="1"/>
          <p:nvPr/>
        </p:nvSpPr>
        <p:spPr>
          <a:xfrm>
            <a:off x="99316" y="5750689"/>
            <a:ext cx="1509486" cy="954107"/>
          </a:xfrm>
          <a:prstGeom prst="rect">
            <a:avLst/>
          </a:prstGeom>
          <a:noFill/>
        </p:spPr>
        <p:txBody>
          <a:bodyPr wrap="square" rtlCol="0">
            <a:spAutoFit/>
          </a:bodyPr>
          <a:lstStyle/>
          <a:p>
            <a:r>
              <a:rPr lang="pt-PT" sz="1400" b="1" dirty="0">
                <a:solidFill>
                  <a:schemeClr val="bg1"/>
                </a:solidFill>
                <a:latin typeface="Raleway ExtraBold" panose="020B0903030101060003" pitchFamily="34" charset="0"/>
              </a:rPr>
              <a:t>AI</a:t>
            </a:r>
          </a:p>
          <a:p>
            <a:r>
              <a:rPr lang="pt-PT" sz="1400" b="1" dirty="0">
                <a:solidFill>
                  <a:schemeClr val="bg1"/>
                </a:solidFill>
                <a:latin typeface="Raleway ExtraBold" panose="020B0903030101060003" pitchFamily="34" charset="0"/>
              </a:rPr>
              <a:t>VR/AR</a:t>
            </a:r>
          </a:p>
          <a:p>
            <a:r>
              <a:rPr lang="pt-PT" sz="1400" b="1" dirty="0">
                <a:solidFill>
                  <a:schemeClr val="bg1"/>
                </a:solidFill>
                <a:latin typeface="Raleway ExtraBold" panose="020B0903030101060003" pitchFamily="34" charset="0"/>
              </a:rPr>
              <a:t>BOT</a:t>
            </a:r>
          </a:p>
          <a:p>
            <a:r>
              <a:rPr lang="pt-PT" sz="1400" b="1" dirty="0">
                <a:solidFill>
                  <a:schemeClr val="bg1"/>
                </a:solidFill>
                <a:latin typeface="Raleway ExtraBold" panose="020B0903030101060003" pitchFamily="34" charset="0"/>
              </a:rPr>
              <a:t>IoT</a:t>
            </a:r>
          </a:p>
        </p:txBody>
      </p:sp>
      <p:sp>
        <p:nvSpPr>
          <p:cNvPr id="16" name="CaixaDeTexto 15">
            <a:extLst>
              <a:ext uri="{FF2B5EF4-FFF2-40B4-BE49-F238E27FC236}">
                <a16:creationId xmlns:a16="http://schemas.microsoft.com/office/drawing/2014/main" id="{3497398B-AB3B-4CED-8431-89E5EFD1A680}"/>
              </a:ext>
            </a:extLst>
          </p:cNvPr>
          <p:cNvSpPr txBox="1"/>
          <p:nvPr/>
        </p:nvSpPr>
        <p:spPr>
          <a:xfrm>
            <a:off x="1023741" y="4271776"/>
            <a:ext cx="1446213" cy="1384995"/>
          </a:xfrm>
          <a:prstGeom prst="rect">
            <a:avLst/>
          </a:prstGeom>
          <a:noFill/>
        </p:spPr>
        <p:txBody>
          <a:bodyPr wrap="square" rtlCol="0">
            <a:spAutoFit/>
          </a:bodyPr>
          <a:lstStyle/>
          <a:p>
            <a:r>
              <a:rPr lang="pt-PT" sz="6600" b="1" spc="-300" dirty="0">
                <a:solidFill>
                  <a:schemeClr val="bg1"/>
                </a:solidFill>
                <a:latin typeface="Raleway Black" panose="020B0A03030101060003" pitchFamily="34" charset="0"/>
              </a:rPr>
              <a:t>1.7</a:t>
            </a:r>
          </a:p>
          <a:p>
            <a:endParaRPr lang="pt-PT" dirty="0">
              <a:solidFill>
                <a:schemeClr val="bg1"/>
              </a:solidFill>
              <a:latin typeface="Raleway" panose="020B0603020202020204" pitchFamily="34" charset="0"/>
            </a:endParaRPr>
          </a:p>
        </p:txBody>
      </p:sp>
      <p:sp>
        <p:nvSpPr>
          <p:cNvPr id="17" name="CaixaDeTexto 16">
            <a:extLst>
              <a:ext uri="{FF2B5EF4-FFF2-40B4-BE49-F238E27FC236}">
                <a16:creationId xmlns:a16="http://schemas.microsoft.com/office/drawing/2014/main" id="{CEA7FC22-0723-4368-ADA4-7A449673EE54}"/>
              </a:ext>
            </a:extLst>
          </p:cNvPr>
          <p:cNvSpPr txBox="1"/>
          <p:nvPr/>
        </p:nvSpPr>
        <p:spPr>
          <a:xfrm>
            <a:off x="604158" y="4416650"/>
            <a:ext cx="441884" cy="923330"/>
          </a:xfrm>
          <a:prstGeom prst="rect">
            <a:avLst/>
          </a:prstGeom>
          <a:noFill/>
        </p:spPr>
        <p:txBody>
          <a:bodyPr wrap="square" rtlCol="0">
            <a:spAutoFit/>
          </a:bodyPr>
          <a:lstStyle/>
          <a:p>
            <a:r>
              <a:rPr lang="pt-PT" sz="5400" dirty="0">
                <a:solidFill>
                  <a:schemeClr val="bg1"/>
                </a:solidFill>
                <a:latin typeface="Raleway" panose="020B0603020202020204" pitchFamily="34" charset="0"/>
              </a:rPr>
              <a:t>$</a:t>
            </a:r>
          </a:p>
        </p:txBody>
      </p:sp>
      <p:sp>
        <p:nvSpPr>
          <p:cNvPr id="18" name="CaixaDeTexto 17">
            <a:extLst>
              <a:ext uri="{FF2B5EF4-FFF2-40B4-BE49-F238E27FC236}">
                <a16:creationId xmlns:a16="http://schemas.microsoft.com/office/drawing/2014/main" id="{2F98C365-E322-4E56-A421-47F73C6758FC}"/>
              </a:ext>
            </a:extLst>
          </p:cNvPr>
          <p:cNvSpPr txBox="1"/>
          <p:nvPr/>
        </p:nvSpPr>
        <p:spPr>
          <a:xfrm>
            <a:off x="815651" y="5197163"/>
            <a:ext cx="1446213" cy="769441"/>
          </a:xfrm>
          <a:prstGeom prst="rect">
            <a:avLst/>
          </a:prstGeom>
          <a:noFill/>
        </p:spPr>
        <p:txBody>
          <a:bodyPr wrap="square" rtlCol="0">
            <a:spAutoFit/>
          </a:bodyPr>
          <a:lstStyle/>
          <a:p>
            <a:pPr algn="ctr"/>
            <a:r>
              <a:rPr lang="en-US" sz="2400" b="1" dirty="0">
                <a:solidFill>
                  <a:schemeClr val="bg1"/>
                </a:solidFill>
                <a:latin typeface="Raleway SemiBold" panose="020B0703030101060003" pitchFamily="34" charset="0"/>
              </a:rPr>
              <a:t>Trillions </a:t>
            </a:r>
            <a:r>
              <a:rPr lang="en-US" sz="1000" dirty="0">
                <a:solidFill>
                  <a:schemeClr val="bg1"/>
                </a:solidFill>
                <a:latin typeface="Raleway Medium" panose="020B0603030101060003" pitchFamily="34" charset="0"/>
              </a:rPr>
              <a:t>Economy DXI</a:t>
            </a:r>
          </a:p>
          <a:p>
            <a:pPr algn="ctr"/>
            <a:r>
              <a:rPr lang="en-US" sz="1000" dirty="0">
                <a:solidFill>
                  <a:schemeClr val="bg1"/>
                </a:solidFill>
                <a:latin typeface="Raleway Medium" panose="020B0603030101060003" pitchFamily="34" charset="0"/>
              </a:rPr>
              <a:t>2019</a:t>
            </a:r>
          </a:p>
        </p:txBody>
      </p:sp>
      <p:sp>
        <p:nvSpPr>
          <p:cNvPr id="19" name="CaixaDeTexto 18">
            <a:extLst>
              <a:ext uri="{FF2B5EF4-FFF2-40B4-BE49-F238E27FC236}">
                <a16:creationId xmlns:a16="http://schemas.microsoft.com/office/drawing/2014/main" id="{8553E63B-EA13-43D9-AD4D-FF02DA3A8AAD}"/>
              </a:ext>
            </a:extLst>
          </p:cNvPr>
          <p:cNvSpPr txBox="1"/>
          <p:nvPr/>
        </p:nvSpPr>
        <p:spPr>
          <a:xfrm>
            <a:off x="2008358" y="6202477"/>
            <a:ext cx="2293856" cy="461665"/>
          </a:xfrm>
          <a:prstGeom prst="rect">
            <a:avLst/>
          </a:prstGeom>
          <a:noFill/>
        </p:spPr>
        <p:txBody>
          <a:bodyPr wrap="square" rtlCol="0">
            <a:spAutoFit/>
          </a:bodyPr>
          <a:lstStyle/>
          <a:p>
            <a:pPr algn="ctr"/>
            <a:r>
              <a:rPr lang="en-US" sz="1200" dirty="0">
                <a:solidFill>
                  <a:schemeClr val="bg1"/>
                </a:solidFill>
                <a:latin typeface="Raleway" panose="020B0603020202020204" pitchFamily="34" charset="0"/>
              </a:rPr>
              <a:t>Proactive and personal         user’s experience</a:t>
            </a:r>
          </a:p>
        </p:txBody>
      </p:sp>
      <p:sp>
        <p:nvSpPr>
          <p:cNvPr id="20" name="Retângulo 19">
            <a:extLst>
              <a:ext uri="{FF2B5EF4-FFF2-40B4-BE49-F238E27FC236}">
                <a16:creationId xmlns:a16="http://schemas.microsoft.com/office/drawing/2014/main" id="{E2153116-9145-435B-9DE9-C1D3B527308E}"/>
              </a:ext>
            </a:extLst>
          </p:cNvPr>
          <p:cNvSpPr/>
          <p:nvPr/>
        </p:nvSpPr>
        <p:spPr>
          <a:xfrm>
            <a:off x="3537085" y="4872201"/>
            <a:ext cx="2293856" cy="461665"/>
          </a:xfrm>
          <a:prstGeom prst="rect">
            <a:avLst/>
          </a:prstGeom>
        </p:spPr>
        <p:txBody>
          <a:bodyPr wrap="square">
            <a:spAutoFit/>
          </a:bodyPr>
          <a:lstStyle/>
          <a:p>
            <a:pPr algn="ctr"/>
            <a:r>
              <a:rPr lang="en-US" sz="1200" dirty="0">
                <a:solidFill>
                  <a:srgbClr val="FFFFFF"/>
                </a:solidFill>
                <a:latin typeface="Raleway" panose="020B0603020202020204" pitchFamily="34" charset="0"/>
              </a:rPr>
              <a:t>New ecosystems</a:t>
            </a:r>
            <a:endParaRPr lang="en-US" sz="1200" dirty="0"/>
          </a:p>
          <a:p>
            <a:pPr algn="ctr"/>
            <a:r>
              <a:rPr lang="en-US" sz="1200" dirty="0">
                <a:solidFill>
                  <a:srgbClr val="FFFFFF"/>
                </a:solidFill>
                <a:latin typeface="Raleway" panose="020B0603020202020204" pitchFamily="34" charset="0"/>
              </a:rPr>
              <a:t>New models</a:t>
            </a:r>
          </a:p>
        </p:txBody>
      </p:sp>
      <p:pic>
        <p:nvPicPr>
          <p:cNvPr id="13" name="Imagem 3">
            <a:extLst>
              <a:ext uri="{FF2B5EF4-FFF2-40B4-BE49-F238E27FC236}">
                <a16:creationId xmlns:a16="http://schemas.microsoft.com/office/drawing/2014/main" id="{65AE4CEF-B610-4C5F-B529-F2229A432DC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62499" y="0"/>
            <a:ext cx="7429500" cy="6858000"/>
          </a:xfrm>
          <a:prstGeom prst="rect">
            <a:avLst/>
          </a:prstGeom>
        </p:spPr>
      </p:pic>
    </p:spTree>
    <p:extLst>
      <p:ext uri="{BB962C8B-B14F-4D97-AF65-F5344CB8AC3E}">
        <p14:creationId xmlns:p14="http://schemas.microsoft.com/office/powerpoint/2010/main" val="40577907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3">
            <a:extLst>
              <a:ext uri="{FF2B5EF4-FFF2-40B4-BE49-F238E27FC236}">
                <a16:creationId xmlns:a16="http://schemas.microsoft.com/office/drawing/2014/main" id="{92B7D4BB-6B48-4226-A197-08A4DC82E2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CaixaDeTexto 5">
            <a:extLst>
              <a:ext uri="{FF2B5EF4-FFF2-40B4-BE49-F238E27FC236}">
                <a16:creationId xmlns:a16="http://schemas.microsoft.com/office/drawing/2014/main" id="{D43E1D8D-841F-4B39-95CC-F1993AFA3661}"/>
              </a:ext>
            </a:extLst>
          </p:cNvPr>
          <p:cNvSpPr txBox="1"/>
          <p:nvPr/>
        </p:nvSpPr>
        <p:spPr>
          <a:xfrm>
            <a:off x="4356100" y="2601924"/>
            <a:ext cx="6961306" cy="707886"/>
          </a:xfrm>
          <a:prstGeom prst="rect">
            <a:avLst/>
          </a:prstGeom>
          <a:noFill/>
        </p:spPr>
        <p:txBody>
          <a:bodyPr wrap="square" rtlCol="0">
            <a:spAutoFit/>
          </a:bodyPr>
          <a:lstStyle/>
          <a:p>
            <a:pPr marL="342900" indent="-342900">
              <a:buSzPct val="136000"/>
              <a:buBlip>
                <a:blip r:embed="rId3"/>
              </a:buBlip>
            </a:pPr>
            <a:r>
              <a:rPr lang="pt-PT" sz="2000" b="1" dirty="0">
                <a:latin typeface="Raleway ExtraBold" panose="020B0903030101060003" pitchFamily="34" charset="0"/>
              </a:rPr>
              <a:t>  </a:t>
            </a:r>
            <a:r>
              <a:rPr lang="en-US" sz="2000" b="1" dirty="0">
                <a:latin typeface="Raleway ExtraBold" panose="020B0903030101060003" pitchFamily="34" charset="0"/>
              </a:rPr>
              <a:t>User’s Experience</a:t>
            </a:r>
          </a:p>
          <a:p>
            <a:r>
              <a:rPr lang="en-US" sz="2000" dirty="0">
                <a:solidFill>
                  <a:srgbClr val="2BA0DA"/>
                </a:solidFill>
                <a:latin typeface="Raleway Light" panose="020B0403030101060003" pitchFamily="34" charset="0"/>
              </a:rPr>
              <a:t>       AI, Bots, Augmented Reality and Virtual Reality</a:t>
            </a:r>
          </a:p>
        </p:txBody>
      </p:sp>
      <p:sp>
        <p:nvSpPr>
          <p:cNvPr id="7" name="CaixaDeTexto 6">
            <a:extLst>
              <a:ext uri="{FF2B5EF4-FFF2-40B4-BE49-F238E27FC236}">
                <a16:creationId xmlns:a16="http://schemas.microsoft.com/office/drawing/2014/main" id="{59C3F93C-0B9D-45E4-A716-0EF038C50D9F}"/>
              </a:ext>
            </a:extLst>
          </p:cNvPr>
          <p:cNvSpPr txBox="1"/>
          <p:nvPr/>
        </p:nvSpPr>
        <p:spPr>
          <a:xfrm>
            <a:off x="4356100" y="3878645"/>
            <a:ext cx="4546600" cy="707886"/>
          </a:xfrm>
          <a:prstGeom prst="rect">
            <a:avLst/>
          </a:prstGeom>
          <a:noFill/>
        </p:spPr>
        <p:txBody>
          <a:bodyPr wrap="square" rtlCol="0">
            <a:spAutoFit/>
          </a:bodyPr>
          <a:lstStyle/>
          <a:p>
            <a:pPr marL="342900" indent="-342900">
              <a:buSzPct val="136000"/>
              <a:buBlip>
                <a:blip r:embed="rId3"/>
              </a:buBlip>
            </a:pPr>
            <a:r>
              <a:rPr lang="pt-PT" sz="2000" b="1" dirty="0">
                <a:latin typeface="Raleway ExtraBold" panose="020B0903030101060003" pitchFamily="34" charset="0"/>
              </a:rPr>
              <a:t>  </a:t>
            </a:r>
            <a:r>
              <a:rPr lang="en-US" sz="2000" b="1" dirty="0">
                <a:latin typeface="Raleway ExtraBold" panose="020B0903030101060003" pitchFamily="34" charset="0"/>
              </a:rPr>
              <a:t>Operational Efficiency</a:t>
            </a:r>
          </a:p>
          <a:p>
            <a:r>
              <a:rPr lang="en-US" sz="2000" dirty="0">
                <a:solidFill>
                  <a:srgbClr val="2BA0DA"/>
                </a:solidFill>
                <a:latin typeface="Raleway Light" panose="020B0403030101060003" pitchFamily="34" charset="0"/>
              </a:rPr>
              <a:t>       Processes’ automation</a:t>
            </a:r>
          </a:p>
        </p:txBody>
      </p:sp>
      <p:sp>
        <p:nvSpPr>
          <p:cNvPr id="8" name="CaixaDeTexto 7">
            <a:extLst>
              <a:ext uri="{FF2B5EF4-FFF2-40B4-BE49-F238E27FC236}">
                <a16:creationId xmlns:a16="http://schemas.microsoft.com/office/drawing/2014/main" id="{8BCBD532-CFA6-45F3-A0CD-7529B24DC8E5}"/>
              </a:ext>
            </a:extLst>
          </p:cNvPr>
          <p:cNvSpPr txBox="1"/>
          <p:nvPr/>
        </p:nvSpPr>
        <p:spPr>
          <a:xfrm>
            <a:off x="4356100" y="5155366"/>
            <a:ext cx="5436453" cy="707886"/>
          </a:xfrm>
          <a:prstGeom prst="rect">
            <a:avLst/>
          </a:prstGeom>
          <a:noFill/>
        </p:spPr>
        <p:txBody>
          <a:bodyPr wrap="square" rtlCol="0">
            <a:spAutoFit/>
          </a:bodyPr>
          <a:lstStyle/>
          <a:p>
            <a:pPr marL="342900" indent="-342900">
              <a:buSzPct val="136000"/>
              <a:buBlip>
                <a:blip r:embed="rId3"/>
              </a:buBlip>
            </a:pPr>
            <a:r>
              <a:rPr lang="en-US" sz="2000" b="1" dirty="0">
                <a:latin typeface="Raleway ExtraBold" panose="020B0903030101060003" pitchFamily="34" charset="0"/>
              </a:rPr>
              <a:t>  Cultural Change</a:t>
            </a:r>
          </a:p>
          <a:p>
            <a:r>
              <a:rPr lang="en-US" sz="2000" dirty="0">
                <a:solidFill>
                  <a:srgbClr val="2BA0DA"/>
                </a:solidFill>
                <a:latin typeface="Raleway Light" panose="020B0403030101060003" pitchFamily="34" charset="0"/>
              </a:rPr>
              <a:t>       Collaboration and Knowledge Sharing</a:t>
            </a:r>
          </a:p>
        </p:txBody>
      </p:sp>
      <p:sp>
        <p:nvSpPr>
          <p:cNvPr id="2" name="Título 1">
            <a:extLst>
              <a:ext uri="{FF2B5EF4-FFF2-40B4-BE49-F238E27FC236}">
                <a16:creationId xmlns:a16="http://schemas.microsoft.com/office/drawing/2014/main" id="{E64278C5-DAC0-49D5-8923-24949FA9773F}"/>
              </a:ext>
            </a:extLst>
          </p:cNvPr>
          <p:cNvSpPr>
            <a:spLocks noGrp="1"/>
          </p:cNvSpPr>
          <p:nvPr>
            <p:ph type="title"/>
          </p:nvPr>
        </p:nvSpPr>
        <p:spPr>
          <a:xfrm>
            <a:off x="569794" y="276225"/>
            <a:ext cx="11622206" cy="2143693"/>
          </a:xfrm>
        </p:spPr>
        <p:txBody>
          <a:bodyPr>
            <a:normAutofit/>
          </a:bodyPr>
          <a:lstStyle/>
          <a:p>
            <a:r>
              <a:rPr lang="en-US" sz="6600" b="1" dirty="0">
                <a:solidFill>
                  <a:srgbClr val="2BA0DA"/>
                </a:solidFill>
                <a:latin typeface="Raleway ExtraBold" panose="020B0903030101060003" pitchFamily="34" charset="0"/>
              </a:rPr>
              <a:t>DX </a:t>
            </a:r>
            <a:br>
              <a:rPr lang="en-US" sz="6600" b="1" dirty="0">
                <a:solidFill>
                  <a:srgbClr val="2BA0DA"/>
                </a:solidFill>
                <a:latin typeface="Raleway ExtraBold" panose="020B0903030101060003" pitchFamily="34" charset="0"/>
              </a:rPr>
            </a:br>
            <a:r>
              <a:rPr lang="en-US" sz="6600" b="1" dirty="0">
                <a:solidFill>
                  <a:srgbClr val="2BA0DA"/>
                </a:solidFill>
                <a:latin typeface="Raleway ExtraBold" panose="020B0903030101060003" pitchFamily="34" charset="0"/>
              </a:rPr>
              <a:t>Opportunity</a:t>
            </a:r>
          </a:p>
        </p:txBody>
      </p:sp>
      <p:pic>
        <p:nvPicPr>
          <p:cNvPr id="9" name="Imagem 2">
            <a:extLst>
              <a:ext uri="{FF2B5EF4-FFF2-40B4-BE49-F238E27FC236}">
                <a16:creationId xmlns:a16="http://schemas.microsoft.com/office/drawing/2014/main" id="{109CFD0D-3B42-4778-AB62-FC6CD589E8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1531" y="5970542"/>
            <a:ext cx="1180468" cy="891910"/>
          </a:xfrm>
          <a:prstGeom prst="rect">
            <a:avLst/>
          </a:prstGeom>
        </p:spPr>
      </p:pic>
    </p:spTree>
    <p:extLst>
      <p:ext uri="{BB962C8B-B14F-4D97-AF65-F5344CB8AC3E}">
        <p14:creationId xmlns:p14="http://schemas.microsoft.com/office/powerpoint/2010/main" val="19714697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33A1FBE-6527-4F3B-B956-EBD0ACF413A0}"/>
              </a:ext>
            </a:extLst>
          </p:cNvPr>
          <p:cNvPicPr>
            <a:picLocks noChangeAspect="1"/>
          </p:cNvPicPr>
          <p:nvPr/>
        </p:nvPicPr>
        <p:blipFill rotWithShape="1">
          <a:blip r:embed="rId2"/>
          <a:srcRect l="21349"/>
          <a:stretch/>
        </p:blipFill>
        <p:spPr>
          <a:xfrm>
            <a:off x="0" y="-2628"/>
            <a:ext cx="12192000" cy="6860628"/>
          </a:xfrm>
          <a:prstGeom prst="rect">
            <a:avLst/>
          </a:prstGeom>
        </p:spPr>
      </p:pic>
      <p:pic>
        <p:nvPicPr>
          <p:cNvPr id="5" name="Imagem 4">
            <a:extLst>
              <a:ext uri="{FF2B5EF4-FFF2-40B4-BE49-F238E27FC236}">
                <a16:creationId xmlns:a16="http://schemas.microsoft.com/office/drawing/2014/main" id="{3CEB9840-8B71-4EDC-AF1A-57E76A601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8798" y="5636273"/>
            <a:ext cx="8593201" cy="1227600"/>
          </a:xfrm>
          <a:prstGeom prst="rect">
            <a:avLst/>
          </a:prstGeom>
        </p:spPr>
      </p:pic>
      <p:sp>
        <p:nvSpPr>
          <p:cNvPr id="8" name="CaixaDeTexto 7">
            <a:extLst>
              <a:ext uri="{FF2B5EF4-FFF2-40B4-BE49-F238E27FC236}">
                <a16:creationId xmlns:a16="http://schemas.microsoft.com/office/drawing/2014/main" id="{CBFF464D-91BD-4DA1-AEB6-4E2E3B26AC56}"/>
              </a:ext>
            </a:extLst>
          </p:cNvPr>
          <p:cNvSpPr txBox="1"/>
          <p:nvPr/>
        </p:nvSpPr>
        <p:spPr>
          <a:xfrm>
            <a:off x="5448300" y="5967772"/>
            <a:ext cx="6661150" cy="553998"/>
          </a:xfrm>
          <a:prstGeom prst="rect">
            <a:avLst/>
          </a:prstGeom>
          <a:noFill/>
        </p:spPr>
        <p:txBody>
          <a:bodyPr wrap="square" rtlCol="0">
            <a:spAutoFit/>
          </a:bodyPr>
          <a:lstStyle/>
          <a:p>
            <a:pPr algn="r"/>
            <a:r>
              <a:rPr lang="pt-PT" sz="3000" b="1" dirty="0">
                <a:solidFill>
                  <a:schemeClr val="bg1"/>
                </a:solidFill>
                <a:latin typeface="Raleway ExtraBold" panose="020B0903030101060003" pitchFamily="34" charset="0"/>
              </a:rPr>
              <a:t>Networking &amp; Infrastructure</a:t>
            </a:r>
          </a:p>
        </p:txBody>
      </p:sp>
    </p:spTree>
    <p:extLst>
      <p:ext uri="{BB962C8B-B14F-4D97-AF65-F5344CB8AC3E}">
        <p14:creationId xmlns:p14="http://schemas.microsoft.com/office/powerpoint/2010/main" val="32596782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tângulo 29">
            <a:extLst>
              <a:ext uri="{FF2B5EF4-FFF2-40B4-BE49-F238E27FC236}">
                <a16:creationId xmlns:a16="http://schemas.microsoft.com/office/drawing/2014/main" id="{CECE9E48-E11E-4E95-A3A8-3E673AD9DCF8}"/>
              </a:ext>
            </a:extLst>
          </p:cNvPr>
          <p:cNvSpPr/>
          <p:nvPr/>
        </p:nvSpPr>
        <p:spPr>
          <a:xfrm>
            <a:off x="0" y="4329113"/>
            <a:ext cx="12192000" cy="2550650"/>
          </a:xfrm>
          <a:prstGeom prst="rect">
            <a:avLst/>
          </a:prstGeom>
          <a:solidFill>
            <a:srgbClr val="2BA0DA"/>
          </a:solidFill>
          <a:ln>
            <a:solidFill>
              <a:srgbClr val="2BA0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200" dirty="0"/>
          </a:p>
        </p:txBody>
      </p:sp>
      <p:pic>
        <p:nvPicPr>
          <p:cNvPr id="18" name="Imagem 17">
            <a:extLst>
              <a:ext uri="{FF2B5EF4-FFF2-40B4-BE49-F238E27FC236}">
                <a16:creationId xmlns:a16="http://schemas.microsoft.com/office/drawing/2014/main" id="{A9184790-C067-4373-89C4-D3A937C856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9397" y="457869"/>
            <a:ext cx="95250" cy="114300"/>
          </a:xfrm>
          <a:prstGeom prst="rect">
            <a:avLst/>
          </a:prstGeom>
        </p:spPr>
      </p:pic>
      <p:pic>
        <p:nvPicPr>
          <p:cNvPr id="19" name="Imagem 18">
            <a:extLst>
              <a:ext uri="{FF2B5EF4-FFF2-40B4-BE49-F238E27FC236}">
                <a16:creationId xmlns:a16="http://schemas.microsoft.com/office/drawing/2014/main" id="{BB110568-1DB5-4281-AF29-204BB5908C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9397" y="1015038"/>
            <a:ext cx="95250" cy="114300"/>
          </a:xfrm>
          <a:prstGeom prst="rect">
            <a:avLst/>
          </a:prstGeom>
        </p:spPr>
      </p:pic>
      <p:pic>
        <p:nvPicPr>
          <p:cNvPr id="20" name="Imagem 19">
            <a:extLst>
              <a:ext uri="{FF2B5EF4-FFF2-40B4-BE49-F238E27FC236}">
                <a16:creationId xmlns:a16="http://schemas.microsoft.com/office/drawing/2014/main" id="{1F00FED8-8988-4EC9-B895-83E3508163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9397" y="1538275"/>
            <a:ext cx="95250" cy="114300"/>
          </a:xfrm>
          <a:prstGeom prst="rect">
            <a:avLst/>
          </a:prstGeom>
        </p:spPr>
      </p:pic>
      <p:pic>
        <p:nvPicPr>
          <p:cNvPr id="21" name="Imagem 20">
            <a:extLst>
              <a:ext uri="{FF2B5EF4-FFF2-40B4-BE49-F238E27FC236}">
                <a16:creationId xmlns:a16="http://schemas.microsoft.com/office/drawing/2014/main" id="{8E08CDF0-8D63-4E41-B08C-D94361A09B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245" y="432222"/>
            <a:ext cx="95250" cy="114300"/>
          </a:xfrm>
          <a:prstGeom prst="rect">
            <a:avLst/>
          </a:prstGeom>
        </p:spPr>
      </p:pic>
      <p:pic>
        <p:nvPicPr>
          <p:cNvPr id="22" name="Imagem 21">
            <a:extLst>
              <a:ext uri="{FF2B5EF4-FFF2-40B4-BE49-F238E27FC236}">
                <a16:creationId xmlns:a16="http://schemas.microsoft.com/office/drawing/2014/main" id="{EE0E87A3-4B7A-4CE6-95F9-0EDADC1D58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245" y="1024705"/>
            <a:ext cx="95250" cy="114300"/>
          </a:xfrm>
          <a:prstGeom prst="rect">
            <a:avLst/>
          </a:prstGeom>
        </p:spPr>
      </p:pic>
      <p:pic>
        <p:nvPicPr>
          <p:cNvPr id="23" name="Imagem 22">
            <a:extLst>
              <a:ext uri="{FF2B5EF4-FFF2-40B4-BE49-F238E27FC236}">
                <a16:creationId xmlns:a16="http://schemas.microsoft.com/office/drawing/2014/main" id="{2AB00D02-F091-46FB-870D-7B81411F95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245" y="1560038"/>
            <a:ext cx="95250" cy="114300"/>
          </a:xfrm>
          <a:prstGeom prst="rect">
            <a:avLst/>
          </a:prstGeom>
        </p:spPr>
      </p:pic>
      <p:pic>
        <p:nvPicPr>
          <p:cNvPr id="24" name="Imagem 23">
            <a:extLst>
              <a:ext uri="{FF2B5EF4-FFF2-40B4-BE49-F238E27FC236}">
                <a16:creationId xmlns:a16="http://schemas.microsoft.com/office/drawing/2014/main" id="{40115D80-878C-4CE7-BD00-88E2F5A13A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8759" y="1544721"/>
            <a:ext cx="95250" cy="114300"/>
          </a:xfrm>
          <a:prstGeom prst="rect">
            <a:avLst/>
          </a:prstGeom>
        </p:spPr>
      </p:pic>
      <p:pic>
        <p:nvPicPr>
          <p:cNvPr id="25" name="Imagem 24">
            <a:extLst>
              <a:ext uri="{FF2B5EF4-FFF2-40B4-BE49-F238E27FC236}">
                <a16:creationId xmlns:a16="http://schemas.microsoft.com/office/drawing/2014/main" id="{C3C39B2D-9428-4E5D-A39A-B701B70508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8018" y="1005586"/>
            <a:ext cx="95250" cy="114300"/>
          </a:xfrm>
          <a:prstGeom prst="rect">
            <a:avLst/>
          </a:prstGeom>
        </p:spPr>
      </p:pic>
      <p:pic>
        <p:nvPicPr>
          <p:cNvPr id="26" name="Imagem 25">
            <a:extLst>
              <a:ext uri="{FF2B5EF4-FFF2-40B4-BE49-F238E27FC236}">
                <a16:creationId xmlns:a16="http://schemas.microsoft.com/office/drawing/2014/main" id="{E9C3804C-2BFE-4A9D-A439-44CF78F76F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8017" y="489785"/>
            <a:ext cx="95250" cy="114300"/>
          </a:xfrm>
          <a:prstGeom prst="rect">
            <a:avLst/>
          </a:prstGeom>
        </p:spPr>
      </p:pic>
      <p:sp>
        <p:nvSpPr>
          <p:cNvPr id="13" name="Title 12">
            <a:extLst>
              <a:ext uri="{FF2B5EF4-FFF2-40B4-BE49-F238E27FC236}">
                <a16:creationId xmlns:a16="http://schemas.microsoft.com/office/drawing/2014/main" id="{0B705F4C-DEA3-4A24-9FE9-C7871636D8EE}"/>
              </a:ext>
            </a:extLst>
          </p:cNvPr>
          <p:cNvSpPr>
            <a:spLocks noGrp="1"/>
          </p:cNvSpPr>
          <p:nvPr>
            <p:ph type="title"/>
          </p:nvPr>
        </p:nvSpPr>
        <p:spPr>
          <a:xfrm>
            <a:off x="601037" y="100346"/>
            <a:ext cx="10515600" cy="1325563"/>
          </a:xfrm>
        </p:spPr>
        <p:txBody>
          <a:bodyPr/>
          <a:lstStyle/>
          <a:p>
            <a:r>
              <a:rPr lang="pt-PT" b="1" dirty="0">
                <a:solidFill>
                  <a:srgbClr val="2BA0DA"/>
                </a:solidFill>
                <a:latin typeface="Raleway ExtraBold" panose="020B0903030101060003" pitchFamily="34" charset="0"/>
              </a:rPr>
              <a:t>Networking &amp; Infrastructure</a:t>
            </a:r>
            <a:endParaRPr lang="pt-PT" dirty="0"/>
          </a:p>
        </p:txBody>
      </p:sp>
      <p:sp>
        <p:nvSpPr>
          <p:cNvPr id="41" name="CaixaDeTexto 21">
            <a:extLst>
              <a:ext uri="{FF2B5EF4-FFF2-40B4-BE49-F238E27FC236}">
                <a16:creationId xmlns:a16="http://schemas.microsoft.com/office/drawing/2014/main" id="{9CF6D3C9-0926-4331-AAE0-6A28AB87FD1F}"/>
              </a:ext>
            </a:extLst>
          </p:cNvPr>
          <p:cNvSpPr txBox="1"/>
          <p:nvPr/>
        </p:nvSpPr>
        <p:spPr>
          <a:xfrm>
            <a:off x="817764" y="3520833"/>
            <a:ext cx="2086074" cy="307777"/>
          </a:xfrm>
          <a:prstGeom prst="rect">
            <a:avLst/>
          </a:prstGeom>
          <a:noFill/>
        </p:spPr>
        <p:txBody>
          <a:bodyPr wrap="square" rtlCol="0">
            <a:spAutoFit/>
          </a:bodyPr>
          <a:lstStyle/>
          <a:p>
            <a:r>
              <a:rPr lang="en-US" sz="1400" b="1" dirty="0">
                <a:latin typeface="Raleway-Bold"/>
              </a:rPr>
              <a:t>Physical Infrastructure</a:t>
            </a:r>
            <a:endParaRPr lang="en-US" sz="1400" dirty="0"/>
          </a:p>
        </p:txBody>
      </p:sp>
      <p:sp>
        <p:nvSpPr>
          <p:cNvPr id="42" name="CaixaDeTexto 22">
            <a:extLst>
              <a:ext uri="{FF2B5EF4-FFF2-40B4-BE49-F238E27FC236}">
                <a16:creationId xmlns:a16="http://schemas.microsoft.com/office/drawing/2014/main" id="{55CCC347-363F-41DE-A598-DFCEC28F2D54}"/>
              </a:ext>
            </a:extLst>
          </p:cNvPr>
          <p:cNvSpPr txBox="1"/>
          <p:nvPr/>
        </p:nvSpPr>
        <p:spPr>
          <a:xfrm>
            <a:off x="3678984" y="3520833"/>
            <a:ext cx="1959588" cy="523220"/>
          </a:xfrm>
          <a:prstGeom prst="rect">
            <a:avLst/>
          </a:prstGeom>
          <a:noFill/>
        </p:spPr>
        <p:txBody>
          <a:bodyPr wrap="square" rtlCol="0">
            <a:spAutoFit/>
          </a:bodyPr>
          <a:lstStyle/>
          <a:p>
            <a:r>
              <a:rPr lang="en-US" sz="1400" b="1" dirty="0">
                <a:latin typeface="Raleway-Bold"/>
              </a:rPr>
              <a:t>Network Virtualization (SDN)</a:t>
            </a:r>
            <a:endParaRPr lang="en-US" sz="1400" dirty="0"/>
          </a:p>
        </p:txBody>
      </p:sp>
      <p:sp>
        <p:nvSpPr>
          <p:cNvPr id="43" name="CaixaDeTexto 23">
            <a:extLst>
              <a:ext uri="{FF2B5EF4-FFF2-40B4-BE49-F238E27FC236}">
                <a16:creationId xmlns:a16="http://schemas.microsoft.com/office/drawing/2014/main" id="{6F0EF2FC-236B-4187-B396-7E900662B295}"/>
              </a:ext>
            </a:extLst>
          </p:cNvPr>
          <p:cNvSpPr txBox="1"/>
          <p:nvPr/>
        </p:nvSpPr>
        <p:spPr>
          <a:xfrm>
            <a:off x="6540203" y="3554995"/>
            <a:ext cx="1959588" cy="307777"/>
          </a:xfrm>
          <a:prstGeom prst="rect">
            <a:avLst/>
          </a:prstGeom>
          <a:noFill/>
        </p:spPr>
        <p:txBody>
          <a:bodyPr wrap="square" rtlCol="0">
            <a:spAutoFit/>
          </a:bodyPr>
          <a:lstStyle/>
          <a:p>
            <a:r>
              <a:rPr lang="en-US" sz="1400" b="1" dirty="0">
                <a:latin typeface="Raleway-Bold"/>
              </a:rPr>
              <a:t>Mobility &amp; Analytics</a:t>
            </a:r>
            <a:endParaRPr lang="en-US" sz="1400" dirty="0"/>
          </a:p>
        </p:txBody>
      </p:sp>
      <p:sp>
        <p:nvSpPr>
          <p:cNvPr id="44" name="CaixaDeTexto 24">
            <a:extLst>
              <a:ext uri="{FF2B5EF4-FFF2-40B4-BE49-F238E27FC236}">
                <a16:creationId xmlns:a16="http://schemas.microsoft.com/office/drawing/2014/main" id="{8C28FDFD-BE19-4CD8-AEFD-96373B1C648B}"/>
              </a:ext>
            </a:extLst>
          </p:cNvPr>
          <p:cNvSpPr txBox="1"/>
          <p:nvPr/>
        </p:nvSpPr>
        <p:spPr>
          <a:xfrm>
            <a:off x="9401421" y="3563292"/>
            <a:ext cx="1959588" cy="307777"/>
          </a:xfrm>
          <a:prstGeom prst="rect">
            <a:avLst/>
          </a:prstGeom>
          <a:noFill/>
        </p:spPr>
        <p:txBody>
          <a:bodyPr wrap="square" rtlCol="0">
            <a:spAutoFit/>
          </a:bodyPr>
          <a:lstStyle/>
          <a:p>
            <a:r>
              <a:rPr lang="pt-PT" sz="1400" b="1" dirty="0">
                <a:latin typeface="Raleway-Bold"/>
              </a:rPr>
              <a:t>IoT &amp; Smart Cities</a:t>
            </a:r>
            <a:endParaRPr lang="pt-PT" sz="1400" dirty="0"/>
          </a:p>
        </p:txBody>
      </p:sp>
      <p:sp>
        <p:nvSpPr>
          <p:cNvPr id="45" name="Retângulo 34">
            <a:extLst>
              <a:ext uri="{FF2B5EF4-FFF2-40B4-BE49-F238E27FC236}">
                <a16:creationId xmlns:a16="http://schemas.microsoft.com/office/drawing/2014/main" id="{95727BF0-9631-4097-9DA6-DE6309D0AA41}"/>
              </a:ext>
            </a:extLst>
          </p:cNvPr>
          <p:cNvSpPr/>
          <p:nvPr/>
        </p:nvSpPr>
        <p:spPr>
          <a:xfrm>
            <a:off x="734637" y="4570469"/>
            <a:ext cx="2376000" cy="1754326"/>
          </a:xfrm>
          <a:prstGeom prst="rect">
            <a:avLst/>
          </a:prstGeom>
        </p:spPr>
        <p:txBody>
          <a:bodyPr wrap="square">
            <a:spAutoFit/>
          </a:bodyPr>
          <a:lstStyle/>
          <a:p>
            <a:pPr marL="171450" indent="-171450">
              <a:buBlip>
                <a:blip r:embed="rId4"/>
              </a:buBlip>
            </a:pPr>
            <a:r>
              <a:rPr lang="en-US" sz="1200" dirty="0">
                <a:solidFill>
                  <a:schemeClr val="bg1">
                    <a:lumMod val="95000"/>
                  </a:schemeClr>
                </a:solidFill>
                <a:latin typeface="Raleway SemiBold" panose="020B0703030101060003" pitchFamily="34" charset="0"/>
              </a:rPr>
              <a:t>Routing and switching</a:t>
            </a:r>
          </a:p>
          <a:p>
            <a:pPr marL="171450" indent="-171450">
              <a:buBlip>
                <a:blip r:embed="rId4"/>
              </a:buBlip>
            </a:pPr>
            <a:endParaRPr lang="en-US" sz="1200" dirty="0">
              <a:solidFill>
                <a:schemeClr val="bg1">
                  <a:lumMod val="95000"/>
                </a:schemeClr>
              </a:solidFill>
              <a:latin typeface="Raleway SemiBold" panose="020B0703030101060003" pitchFamily="34" charset="0"/>
            </a:endParaRPr>
          </a:p>
          <a:p>
            <a:pPr marL="171450" indent="-171450">
              <a:buBlip>
                <a:blip r:embed="rId4"/>
              </a:buBlip>
            </a:pPr>
            <a:r>
              <a:rPr lang="en-US" sz="1200" dirty="0">
                <a:solidFill>
                  <a:schemeClr val="bg1"/>
                </a:solidFill>
                <a:latin typeface="Raleway-SemiBold"/>
              </a:rPr>
              <a:t>Cable systems</a:t>
            </a:r>
          </a:p>
          <a:p>
            <a:pPr marL="171450" indent="-171450">
              <a:buBlip>
                <a:blip r:embed="rId4"/>
              </a:buBlip>
            </a:pPr>
            <a:endParaRPr lang="en-US" sz="1200" dirty="0">
              <a:solidFill>
                <a:schemeClr val="bg1"/>
              </a:solidFill>
              <a:latin typeface="Raleway-SemiBold"/>
            </a:endParaRPr>
          </a:p>
          <a:p>
            <a:pPr marL="171450" indent="-171450">
              <a:buBlip>
                <a:blip r:embed="rId4"/>
              </a:buBlip>
            </a:pPr>
            <a:r>
              <a:rPr lang="en-US" sz="1200" dirty="0">
                <a:solidFill>
                  <a:schemeClr val="bg1">
                    <a:lumMod val="95000"/>
                  </a:schemeClr>
                </a:solidFill>
                <a:latin typeface="Raleway SemiBold" panose="020B0703030101060003" pitchFamily="34" charset="0"/>
              </a:rPr>
              <a:t>Transport (Wi-Fi, FHZ, DWDM) </a:t>
            </a:r>
          </a:p>
          <a:p>
            <a:endParaRPr lang="en-US" sz="1200" dirty="0">
              <a:solidFill>
                <a:schemeClr val="bg1">
                  <a:lumMod val="95000"/>
                </a:schemeClr>
              </a:solidFill>
              <a:latin typeface="Raleway SemiBold" panose="020B0703030101060003" pitchFamily="34" charset="0"/>
            </a:endParaRPr>
          </a:p>
          <a:p>
            <a:pPr marL="171450" indent="-171450">
              <a:buBlip>
                <a:blip r:embed="rId4"/>
              </a:buBlip>
            </a:pPr>
            <a:r>
              <a:rPr lang="en-US" sz="1200" dirty="0">
                <a:solidFill>
                  <a:schemeClr val="bg1">
                    <a:lumMod val="95000"/>
                  </a:schemeClr>
                </a:solidFill>
                <a:latin typeface="Raleway SemiBold" panose="020B0703030101060003" pitchFamily="34" charset="0"/>
              </a:rPr>
              <a:t>Data center infrastructure (UPI, climatization, CA, UPS</a:t>
            </a:r>
            <a:r>
              <a:rPr lang="pt-PT" sz="1200" dirty="0">
                <a:solidFill>
                  <a:schemeClr val="bg1">
                    <a:lumMod val="95000"/>
                  </a:schemeClr>
                </a:solidFill>
                <a:latin typeface="Raleway SemiBold" panose="020B0703030101060003" pitchFamily="34" charset="0"/>
              </a:rPr>
              <a:t>)</a:t>
            </a:r>
          </a:p>
        </p:txBody>
      </p:sp>
      <p:sp>
        <p:nvSpPr>
          <p:cNvPr id="46" name="Retângulo 35">
            <a:extLst>
              <a:ext uri="{FF2B5EF4-FFF2-40B4-BE49-F238E27FC236}">
                <a16:creationId xmlns:a16="http://schemas.microsoft.com/office/drawing/2014/main" id="{BA50C2A6-D073-4598-AF77-D08B984F3F34}"/>
              </a:ext>
            </a:extLst>
          </p:cNvPr>
          <p:cNvSpPr/>
          <p:nvPr/>
        </p:nvSpPr>
        <p:spPr>
          <a:xfrm>
            <a:off x="3604169" y="4570469"/>
            <a:ext cx="2376000" cy="1569660"/>
          </a:xfrm>
          <a:prstGeom prst="rect">
            <a:avLst/>
          </a:prstGeom>
        </p:spPr>
        <p:txBody>
          <a:bodyPr wrap="square">
            <a:spAutoFit/>
          </a:bodyPr>
          <a:lstStyle/>
          <a:p>
            <a:pPr marL="171450" indent="-171450">
              <a:buBlip>
                <a:blip r:embed="rId4"/>
              </a:buBlip>
            </a:pPr>
            <a:r>
              <a:rPr lang="en-US" sz="1200" dirty="0">
                <a:solidFill>
                  <a:schemeClr val="bg1">
                    <a:lumMod val="95000"/>
                  </a:schemeClr>
                </a:solidFill>
                <a:latin typeface="Raleway SemiBold" panose="020B0703030101060003" pitchFamily="34" charset="0"/>
              </a:rPr>
              <a:t>SD-WAN:  performance, reliability and visibility </a:t>
            </a:r>
          </a:p>
          <a:p>
            <a:pPr marL="171450" indent="-171450">
              <a:buBlip>
                <a:blip r:embed="rId4"/>
              </a:buBlip>
            </a:pPr>
            <a:endParaRPr lang="en-US" sz="1200" dirty="0">
              <a:solidFill>
                <a:schemeClr val="bg1">
                  <a:lumMod val="95000"/>
                </a:schemeClr>
              </a:solidFill>
              <a:latin typeface="Raleway SemiBold" panose="020B0703030101060003" pitchFamily="34" charset="0"/>
            </a:endParaRPr>
          </a:p>
          <a:p>
            <a:pPr marL="171450" indent="-171450">
              <a:buBlip>
                <a:blip r:embed="rId4"/>
              </a:buBlip>
            </a:pPr>
            <a:r>
              <a:rPr lang="en-US" sz="1200" dirty="0">
                <a:solidFill>
                  <a:schemeClr val="bg1">
                    <a:lumMod val="95000"/>
                  </a:schemeClr>
                </a:solidFill>
                <a:latin typeface="Raleway SemiBold" panose="020B0703030101060003" pitchFamily="34" charset="0"/>
              </a:rPr>
              <a:t>SD-DC: automation and security</a:t>
            </a:r>
          </a:p>
          <a:p>
            <a:pPr marL="171450" indent="-171450">
              <a:buBlip>
                <a:blip r:embed="rId4"/>
              </a:buBlip>
            </a:pPr>
            <a:endParaRPr lang="en-US" sz="1200" dirty="0">
              <a:solidFill>
                <a:schemeClr val="bg1">
                  <a:lumMod val="95000"/>
                </a:schemeClr>
              </a:solidFill>
              <a:latin typeface="Raleway SemiBold" panose="020B0703030101060003" pitchFamily="34" charset="0"/>
            </a:endParaRPr>
          </a:p>
          <a:p>
            <a:pPr marL="171450" indent="-171450">
              <a:buBlip>
                <a:blip r:embed="rId4"/>
              </a:buBlip>
            </a:pPr>
            <a:r>
              <a:rPr lang="en-US" sz="1200" dirty="0">
                <a:solidFill>
                  <a:schemeClr val="bg1">
                    <a:lumMod val="95000"/>
                  </a:schemeClr>
                </a:solidFill>
                <a:latin typeface="Raleway SemiBold" panose="020B0703030101060003" pitchFamily="34" charset="0"/>
              </a:rPr>
              <a:t>SD-LAN: visibility and control</a:t>
            </a:r>
          </a:p>
        </p:txBody>
      </p:sp>
      <p:sp>
        <p:nvSpPr>
          <p:cNvPr id="47" name="Retângulo 36">
            <a:extLst>
              <a:ext uri="{FF2B5EF4-FFF2-40B4-BE49-F238E27FC236}">
                <a16:creationId xmlns:a16="http://schemas.microsoft.com/office/drawing/2014/main" id="{31E89368-EE18-480D-B147-876BC60DD34F}"/>
              </a:ext>
            </a:extLst>
          </p:cNvPr>
          <p:cNvSpPr/>
          <p:nvPr/>
        </p:nvSpPr>
        <p:spPr>
          <a:xfrm>
            <a:off x="6397267" y="4570469"/>
            <a:ext cx="2376000" cy="1384995"/>
          </a:xfrm>
          <a:prstGeom prst="rect">
            <a:avLst/>
          </a:prstGeom>
        </p:spPr>
        <p:txBody>
          <a:bodyPr wrap="square">
            <a:spAutoFit/>
          </a:bodyPr>
          <a:lstStyle/>
          <a:p>
            <a:pPr marL="171450" indent="-171450">
              <a:buBlip>
                <a:blip r:embed="rId4"/>
              </a:buBlip>
            </a:pPr>
            <a:r>
              <a:rPr lang="en-US" sz="1200" dirty="0">
                <a:solidFill>
                  <a:schemeClr val="bg1">
                    <a:lumMod val="95000"/>
                  </a:schemeClr>
                </a:solidFill>
                <a:latin typeface="Raleway SemiBold" panose="020B0703030101060003" pitchFamily="34" charset="0"/>
              </a:rPr>
              <a:t>High-performance wireless network</a:t>
            </a:r>
          </a:p>
          <a:p>
            <a:pPr marL="171450" indent="-171450">
              <a:buBlip>
                <a:blip r:embed="rId4"/>
              </a:buBlip>
            </a:pPr>
            <a:endParaRPr lang="en-US" sz="1200" dirty="0">
              <a:solidFill>
                <a:schemeClr val="bg1">
                  <a:lumMod val="95000"/>
                </a:schemeClr>
              </a:solidFill>
              <a:latin typeface="Raleway SemiBold" panose="020B0703030101060003" pitchFamily="34" charset="0"/>
            </a:endParaRPr>
          </a:p>
          <a:p>
            <a:pPr marL="171450" indent="-171450">
              <a:buBlip>
                <a:blip r:embed="rId4"/>
              </a:buBlip>
            </a:pPr>
            <a:r>
              <a:rPr lang="en-US" sz="1200" dirty="0">
                <a:solidFill>
                  <a:schemeClr val="bg1">
                    <a:lumMod val="95000"/>
                  </a:schemeClr>
                </a:solidFill>
                <a:latin typeface="Raleway SemiBold" panose="020B0703030101060003" pitchFamily="34" charset="0"/>
              </a:rPr>
              <a:t>Analytics</a:t>
            </a:r>
          </a:p>
          <a:p>
            <a:endParaRPr lang="en-US" sz="1200" dirty="0">
              <a:solidFill>
                <a:schemeClr val="bg1">
                  <a:lumMod val="95000"/>
                </a:schemeClr>
              </a:solidFill>
              <a:latin typeface="Raleway SemiBold" panose="020B0703030101060003" pitchFamily="34" charset="0"/>
            </a:endParaRPr>
          </a:p>
          <a:p>
            <a:pPr marL="171450" indent="-171450">
              <a:buBlip>
                <a:blip r:embed="rId4"/>
              </a:buBlip>
            </a:pPr>
            <a:r>
              <a:rPr lang="en-US" sz="1200" dirty="0">
                <a:solidFill>
                  <a:schemeClr val="bg1">
                    <a:lumMod val="95000"/>
                  </a:schemeClr>
                </a:solidFill>
                <a:latin typeface="Raleway SemiBold" panose="020B0703030101060003" pitchFamily="34" charset="0"/>
              </a:rPr>
              <a:t>End-to-end visibility and localization </a:t>
            </a:r>
          </a:p>
        </p:txBody>
      </p:sp>
      <p:sp>
        <p:nvSpPr>
          <p:cNvPr id="48" name="Retângulo 37">
            <a:extLst>
              <a:ext uri="{FF2B5EF4-FFF2-40B4-BE49-F238E27FC236}">
                <a16:creationId xmlns:a16="http://schemas.microsoft.com/office/drawing/2014/main" id="{5DE465C0-06A7-433C-BBEF-7D578C2C6603}"/>
              </a:ext>
            </a:extLst>
          </p:cNvPr>
          <p:cNvSpPr/>
          <p:nvPr/>
        </p:nvSpPr>
        <p:spPr>
          <a:xfrm>
            <a:off x="9344401" y="4570469"/>
            <a:ext cx="2376000" cy="1569660"/>
          </a:xfrm>
          <a:prstGeom prst="rect">
            <a:avLst/>
          </a:prstGeom>
        </p:spPr>
        <p:txBody>
          <a:bodyPr wrap="square">
            <a:spAutoFit/>
          </a:bodyPr>
          <a:lstStyle/>
          <a:p>
            <a:pPr marL="171450" indent="-171450">
              <a:lnSpc>
                <a:spcPct val="150000"/>
              </a:lnSpc>
              <a:buBlip>
                <a:blip r:embed="rId4"/>
              </a:buBlip>
            </a:pPr>
            <a:r>
              <a:rPr lang="en-US" sz="1200" dirty="0">
                <a:solidFill>
                  <a:schemeClr val="bg1">
                    <a:lumMod val="95000"/>
                  </a:schemeClr>
                </a:solidFill>
                <a:latin typeface="Raleway SemiBold" panose="020B0703030101060003" pitchFamily="34" charset="0"/>
              </a:rPr>
              <a:t>Cost reduction</a:t>
            </a:r>
          </a:p>
          <a:p>
            <a:pPr marL="171450" indent="-171450">
              <a:lnSpc>
                <a:spcPct val="150000"/>
              </a:lnSpc>
              <a:buBlip>
                <a:blip r:embed="rId4"/>
              </a:buBlip>
            </a:pPr>
            <a:endParaRPr lang="en-US" sz="1200" dirty="0">
              <a:solidFill>
                <a:schemeClr val="bg1">
                  <a:lumMod val="95000"/>
                </a:schemeClr>
              </a:solidFill>
              <a:latin typeface="Raleway SemiBold" panose="020B0703030101060003" pitchFamily="34" charset="0"/>
            </a:endParaRPr>
          </a:p>
          <a:p>
            <a:pPr marL="171450" indent="-171450">
              <a:buBlip>
                <a:blip r:embed="rId4"/>
              </a:buBlip>
            </a:pPr>
            <a:r>
              <a:rPr lang="en-US" sz="1200" dirty="0">
                <a:solidFill>
                  <a:schemeClr val="bg1">
                    <a:lumMod val="95000"/>
                  </a:schemeClr>
                </a:solidFill>
                <a:latin typeface="Raleway SemiBold" panose="020B0703030101060003" pitchFamily="34" charset="0"/>
              </a:rPr>
              <a:t>Optimization of the resources’ use</a:t>
            </a:r>
          </a:p>
          <a:p>
            <a:pPr marL="171450" indent="-171450">
              <a:buBlip>
                <a:blip r:embed="rId4"/>
              </a:buBlip>
            </a:pPr>
            <a:endParaRPr lang="en-US" sz="1200" dirty="0">
              <a:solidFill>
                <a:schemeClr val="bg1">
                  <a:lumMod val="95000"/>
                </a:schemeClr>
              </a:solidFill>
              <a:latin typeface="Raleway SemiBold" panose="020B0703030101060003" pitchFamily="34" charset="0"/>
            </a:endParaRPr>
          </a:p>
          <a:p>
            <a:pPr marL="171450" indent="-171450">
              <a:buBlip>
                <a:blip r:embed="rId4"/>
              </a:buBlip>
            </a:pPr>
            <a:r>
              <a:rPr lang="en-US" sz="1200" dirty="0">
                <a:solidFill>
                  <a:schemeClr val="bg1">
                    <a:lumMod val="95000"/>
                  </a:schemeClr>
                </a:solidFill>
                <a:latin typeface="Raleway SemiBold" panose="020B0703030101060003" pitchFamily="34" charset="0"/>
              </a:rPr>
              <a:t>Improvement of the services’ quality and efficiency</a:t>
            </a:r>
          </a:p>
        </p:txBody>
      </p:sp>
      <p:grpSp>
        <p:nvGrpSpPr>
          <p:cNvPr id="27" name="Group 26">
            <a:extLst>
              <a:ext uri="{FF2B5EF4-FFF2-40B4-BE49-F238E27FC236}">
                <a16:creationId xmlns:a16="http://schemas.microsoft.com/office/drawing/2014/main" id="{A0FEDC89-3D8E-473E-B4C2-F176EE33B86C}"/>
              </a:ext>
            </a:extLst>
          </p:cNvPr>
          <p:cNvGrpSpPr/>
          <p:nvPr/>
        </p:nvGrpSpPr>
        <p:grpSpPr>
          <a:xfrm>
            <a:off x="701024" y="1714448"/>
            <a:ext cx="2174649" cy="1702788"/>
            <a:chOff x="677214" y="747400"/>
            <a:chExt cx="2174649" cy="1702788"/>
          </a:xfrm>
        </p:grpSpPr>
        <p:pic>
          <p:nvPicPr>
            <p:cNvPr id="28" name="Picture 27" descr="A picture containing sitting, black, dark, clock&#10;&#10;Description automatically generated">
              <a:extLst>
                <a:ext uri="{FF2B5EF4-FFF2-40B4-BE49-F238E27FC236}">
                  <a16:creationId xmlns:a16="http://schemas.microsoft.com/office/drawing/2014/main" id="{3AC83BF7-238C-4940-AE2F-9CBDFBEDE07B}"/>
                </a:ext>
              </a:extLst>
            </p:cNvPr>
            <p:cNvPicPr>
              <a:picLocks noChangeAspect="1"/>
            </p:cNvPicPr>
            <p:nvPr/>
          </p:nvPicPr>
          <p:blipFill rotWithShape="1">
            <a:blip r:embed="rId5">
              <a:extLst>
                <a:ext uri="{28A0092B-C50C-407E-A947-70E740481C1C}">
                  <a14:useLocalDpi xmlns:a14="http://schemas.microsoft.com/office/drawing/2010/main" val="0"/>
                </a:ext>
              </a:extLst>
            </a:blip>
            <a:srcRect l="17344" t="13870" r="17758" b="20209"/>
            <a:stretch/>
          </p:blipFill>
          <p:spPr>
            <a:xfrm>
              <a:off x="1258529" y="1097063"/>
              <a:ext cx="1002890" cy="1018703"/>
            </a:xfrm>
            <a:prstGeom prst="rect">
              <a:avLst/>
            </a:prstGeom>
          </p:spPr>
        </p:pic>
        <p:pic>
          <p:nvPicPr>
            <p:cNvPr id="32" name="Picture 31" descr="A picture containing game, man, riding, skiing&#10;&#10;Description automatically generated">
              <a:extLst>
                <a:ext uri="{FF2B5EF4-FFF2-40B4-BE49-F238E27FC236}">
                  <a16:creationId xmlns:a16="http://schemas.microsoft.com/office/drawing/2014/main" id="{0158DA41-DF22-40F7-A68C-C19F385E55C5}"/>
                </a:ext>
              </a:extLst>
            </p:cNvPr>
            <p:cNvPicPr>
              <a:picLocks noChangeAspect="1"/>
            </p:cNvPicPr>
            <p:nvPr/>
          </p:nvPicPr>
          <p:blipFill rotWithShape="1">
            <a:blip r:embed="rId6">
              <a:extLst>
                <a:ext uri="{28A0092B-C50C-407E-A947-70E740481C1C}">
                  <a14:useLocalDpi xmlns:a14="http://schemas.microsoft.com/office/drawing/2010/main" val="0"/>
                </a:ext>
              </a:extLst>
            </a:blip>
            <a:srcRect l="11845" t="19920" r="12148" b="20564"/>
            <a:stretch/>
          </p:blipFill>
          <p:spPr>
            <a:xfrm>
              <a:off x="677214" y="747400"/>
              <a:ext cx="2174649" cy="1702788"/>
            </a:xfrm>
            <a:prstGeom prst="rect">
              <a:avLst/>
            </a:prstGeom>
          </p:spPr>
        </p:pic>
      </p:grpSp>
      <p:grpSp>
        <p:nvGrpSpPr>
          <p:cNvPr id="33" name="Group 32">
            <a:extLst>
              <a:ext uri="{FF2B5EF4-FFF2-40B4-BE49-F238E27FC236}">
                <a16:creationId xmlns:a16="http://schemas.microsoft.com/office/drawing/2014/main" id="{84401099-7F16-4AF5-A732-ABDB6F9EB01B}"/>
              </a:ext>
            </a:extLst>
          </p:cNvPr>
          <p:cNvGrpSpPr/>
          <p:nvPr/>
        </p:nvGrpSpPr>
        <p:grpSpPr>
          <a:xfrm>
            <a:off x="3589913" y="1732387"/>
            <a:ext cx="2174649" cy="1702788"/>
            <a:chOff x="3521775" y="948963"/>
            <a:chExt cx="2174649" cy="1702788"/>
          </a:xfrm>
        </p:grpSpPr>
        <p:pic>
          <p:nvPicPr>
            <p:cNvPr id="34" name="Picture 33" descr="A close up of a logo&#10;&#10;Description automatically generated">
              <a:extLst>
                <a:ext uri="{FF2B5EF4-FFF2-40B4-BE49-F238E27FC236}">
                  <a16:creationId xmlns:a16="http://schemas.microsoft.com/office/drawing/2014/main" id="{A41C8BBD-32E6-440F-A175-AF5E8304E051}"/>
                </a:ext>
              </a:extLst>
            </p:cNvPr>
            <p:cNvPicPr>
              <a:picLocks noChangeAspect="1"/>
            </p:cNvPicPr>
            <p:nvPr/>
          </p:nvPicPr>
          <p:blipFill rotWithShape="1">
            <a:blip r:embed="rId7">
              <a:extLst>
                <a:ext uri="{28A0092B-C50C-407E-A947-70E740481C1C}">
                  <a14:useLocalDpi xmlns:a14="http://schemas.microsoft.com/office/drawing/2010/main" val="0"/>
                </a:ext>
              </a:extLst>
            </a:blip>
            <a:srcRect l="12376" t="23436" r="13183" b="20137"/>
            <a:stretch/>
          </p:blipFill>
          <p:spPr>
            <a:xfrm>
              <a:off x="4026315" y="1371610"/>
              <a:ext cx="1150375" cy="871980"/>
            </a:xfrm>
            <a:prstGeom prst="rect">
              <a:avLst/>
            </a:prstGeom>
          </p:spPr>
        </p:pic>
        <p:pic>
          <p:nvPicPr>
            <p:cNvPr id="35" name="Picture 34" descr="A picture containing game, man, riding, skiing&#10;&#10;Description automatically generated">
              <a:extLst>
                <a:ext uri="{FF2B5EF4-FFF2-40B4-BE49-F238E27FC236}">
                  <a16:creationId xmlns:a16="http://schemas.microsoft.com/office/drawing/2014/main" id="{C246C63C-89C5-4F9E-9A0B-209BCF1B5625}"/>
                </a:ext>
              </a:extLst>
            </p:cNvPr>
            <p:cNvPicPr>
              <a:picLocks noChangeAspect="1"/>
            </p:cNvPicPr>
            <p:nvPr/>
          </p:nvPicPr>
          <p:blipFill rotWithShape="1">
            <a:blip r:embed="rId6">
              <a:extLst>
                <a:ext uri="{28A0092B-C50C-407E-A947-70E740481C1C}">
                  <a14:useLocalDpi xmlns:a14="http://schemas.microsoft.com/office/drawing/2010/main" val="0"/>
                </a:ext>
              </a:extLst>
            </a:blip>
            <a:srcRect l="11845" t="19920" r="12148" b="20564"/>
            <a:stretch/>
          </p:blipFill>
          <p:spPr>
            <a:xfrm>
              <a:off x="3521775" y="948963"/>
              <a:ext cx="2174649" cy="1702788"/>
            </a:xfrm>
            <a:prstGeom prst="rect">
              <a:avLst/>
            </a:prstGeom>
          </p:spPr>
        </p:pic>
      </p:grpSp>
      <p:grpSp>
        <p:nvGrpSpPr>
          <p:cNvPr id="36" name="Group 35">
            <a:extLst>
              <a:ext uri="{FF2B5EF4-FFF2-40B4-BE49-F238E27FC236}">
                <a16:creationId xmlns:a16="http://schemas.microsoft.com/office/drawing/2014/main" id="{A3A9DC8E-A4D0-4DE2-A01C-6917051EA5AF}"/>
              </a:ext>
            </a:extLst>
          </p:cNvPr>
          <p:cNvGrpSpPr/>
          <p:nvPr/>
        </p:nvGrpSpPr>
        <p:grpSpPr>
          <a:xfrm>
            <a:off x="6366336" y="1732387"/>
            <a:ext cx="2174649" cy="1702788"/>
            <a:chOff x="6366336" y="750925"/>
            <a:chExt cx="2174649" cy="1702788"/>
          </a:xfrm>
        </p:grpSpPr>
        <p:pic>
          <p:nvPicPr>
            <p:cNvPr id="37" name="Picture 36" descr="A picture containing object, clock&#10;&#10;Description automatically generated">
              <a:extLst>
                <a:ext uri="{FF2B5EF4-FFF2-40B4-BE49-F238E27FC236}">
                  <a16:creationId xmlns:a16="http://schemas.microsoft.com/office/drawing/2014/main" id="{CF3D5968-62D9-4B2D-AEC3-EB6631DF5502}"/>
                </a:ext>
              </a:extLst>
            </p:cNvPr>
            <p:cNvPicPr>
              <a:picLocks noChangeAspect="1"/>
            </p:cNvPicPr>
            <p:nvPr/>
          </p:nvPicPr>
          <p:blipFill rotWithShape="1">
            <a:blip r:embed="rId8">
              <a:extLst>
                <a:ext uri="{28A0092B-C50C-407E-A947-70E740481C1C}">
                  <a14:useLocalDpi xmlns:a14="http://schemas.microsoft.com/office/drawing/2010/main" val="0"/>
                </a:ext>
              </a:extLst>
            </a:blip>
            <a:srcRect l="21501" t="13797" r="17909" b="21774"/>
            <a:stretch/>
          </p:blipFill>
          <p:spPr>
            <a:xfrm>
              <a:off x="7128654" y="1252528"/>
              <a:ext cx="698091" cy="742324"/>
            </a:xfrm>
            <a:prstGeom prst="rect">
              <a:avLst/>
            </a:prstGeom>
          </p:spPr>
        </p:pic>
        <p:pic>
          <p:nvPicPr>
            <p:cNvPr id="38" name="Picture 37" descr="A picture containing game, man, riding, skiing&#10;&#10;Description automatically generated">
              <a:extLst>
                <a:ext uri="{FF2B5EF4-FFF2-40B4-BE49-F238E27FC236}">
                  <a16:creationId xmlns:a16="http://schemas.microsoft.com/office/drawing/2014/main" id="{89E5659F-8D3D-4237-976B-BF232465FC2C}"/>
                </a:ext>
              </a:extLst>
            </p:cNvPr>
            <p:cNvPicPr>
              <a:picLocks noChangeAspect="1"/>
            </p:cNvPicPr>
            <p:nvPr/>
          </p:nvPicPr>
          <p:blipFill rotWithShape="1">
            <a:blip r:embed="rId6">
              <a:extLst>
                <a:ext uri="{28A0092B-C50C-407E-A947-70E740481C1C}">
                  <a14:useLocalDpi xmlns:a14="http://schemas.microsoft.com/office/drawing/2010/main" val="0"/>
                </a:ext>
              </a:extLst>
            </a:blip>
            <a:srcRect l="11845" t="19920" r="12148" b="20564"/>
            <a:stretch/>
          </p:blipFill>
          <p:spPr>
            <a:xfrm>
              <a:off x="6366336" y="750925"/>
              <a:ext cx="2174649" cy="1702788"/>
            </a:xfrm>
            <a:prstGeom prst="rect">
              <a:avLst/>
            </a:prstGeom>
          </p:spPr>
        </p:pic>
      </p:grpSp>
      <p:grpSp>
        <p:nvGrpSpPr>
          <p:cNvPr id="39" name="Group 38">
            <a:extLst>
              <a:ext uri="{FF2B5EF4-FFF2-40B4-BE49-F238E27FC236}">
                <a16:creationId xmlns:a16="http://schemas.microsoft.com/office/drawing/2014/main" id="{8F2E86CA-D5DB-43F8-A4F3-5F5485111597}"/>
              </a:ext>
            </a:extLst>
          </p:cNvPr>
          <p:cNvGrpSpPr/>
          <p:nvPr/>
        </p:nvGrpSpPr>
        <p:grpSpPr>
          <a:xfrm>
            <a:off x="9210898" y="1732387"/>
            <a:ext cx="2174649" cy="1702788"/>
            <a:chOff x="9210898" y="1109802"/>
            <a:chExt cx="2174649" cy="1702788"/>
          </a:xfrm>
        </p:grpSpPr>
        <p:pic>
          <p:nvPicPr>
            <p:cNvPr id="40" name="Picture 39" descr="A picture containing light, dark, laptop, traffic&#10;&#10;Description automatically generated">
              <a:extLst>
                <a:ext uri="{FF2B5EF4-FFF2-40B4-BE49-F238E27FC236}">
                  <a16:creationId xmlns:a16="http://schemas.microsoft.com/office/drawing/2014/main" id="{A7E75B39-C03F-4A96-A004-90A92A5F9137}"/>
                </a:ext>
              </a:extLst>
            </p:cNvPr>
            <p:cNvPicPr>
              <a:picLocks noChangeAspect="1"/>
            </p:cNvPicPr>
            <p:nvPr/>
          </p:nvPicPr>
          <p:blipFill rotWithShape="1">
            <a:blip r:embed="rId9">
              <a:extLst>
                <a:ext uri="{28A0092B-C50C-407E-A947-70E740481C1C}">
                  <a14:useLocalDpi xmlns:a14="http://schemas.microsoft.com/office/drawing/2010/main" val="0"/>
                </a:ext>
              </a:extLst>
            </a:blip>
            <a:srcRect l="21569" t="16140" r="25622" b="17938"/>
            <a:stretch/>
          </p:blipFill>
          <p:spPr>
            <a:xfrm>
              <a:off x="9891525" y="1469934"/>
              <a:ext cx="816077" cy="1018703"/>
            </a:xfrm>
            <a:prstGeom prst="rect">
              <a:avLst/>
            </a:prstGeom>
          </p:spPr>
        </p:pic>
        <p:pic>
          <p:nvPicPr>
            <p:cNvPr id="49" name="Picture 48" descr="A picture containing game, man, riding, skiing&#10;&#10;Description automatically generated">
              <a:extLst>
                <a:ext uri="{FF2B5EF4-FFF2-40B4-BE49-F238E27FC236}">
                  <a16:creationId xmlns:a16="http://schemas.microsoft.com/office/drawing/2014/main" id="{8D882E83-C0C3-49FA-AA14-FCD7E09A6282}"/>
                </a:ext>
              </a:extLst>
            </p:cNvPr>
            <p:cNvPicPr>
              <a:picLocks noChangeAspect="1"/>
            </p:cNvPicPr>
            <p:nvPr/>
          </p:nvPicPr>
          <p:blipFill rotWithShape="1">
            <a:blip r:embed="rId6">
              <a:extLst>
                <a:ext uri="{28A0092B-C50C-407E-A947-70E740481C1C}">
                  <a14:useLocalDpi xmlns:a14="http://schemas.microsoft.com/office/drawing/2010/main" val="0"/>
                </a:ext>
              </a:extLst>
            </a:blip>
            <a:srcRect l="11845" t="19920" r="12148" b="20564"/>
            <a:stretch/>
          </p:blipFill>
          <p:spPr>
            <a:xfrm>
              <a:off x="9210898" y="1109802"/>
              <a:ext cx="2174649" cy="1702788"/>
            </a:xfrm>
            <a:prstGeom prst="rect">
              <a:avLst/>
            </a:prstGeom>
          </p:spPr>
        </p:pic>
      </p:grpSp>
    </p:spTree>
    <p:extLst>
      <p:ext uri="{BB962C8B-B14F-4D97-AF65-F5344CB8AC3E}">
        <p14:creationId xmlns:p14="http://schemas.microsoft.com/office/powerpoint/2010/main" val="30438534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descr="Uma imagem com pessoa, homem, interior, rapaz&#10;&#10;Descrição gerada com confiança alta">
            <a:extLst>
              <a:ext uri="{FF2B5EF4-FFF2-40B4-BE49-F238E27FC236}">
                <a16:creationId xmlns:a16="http://schemas.microsoft.com/office/drawing/2014/main" id="{B86C3331-8830-4814-AD2E-99A4687F16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5" name="Imagem 4">
            <a:extLst>
              <a:ext uri="{FF2B5EF4-FFF2-40B4-BE49-F238E27FC236}">
                <a16:creationId xmlns:a16="http://schemas.microsoft.com/office/drawing/2014/main" id="{6D1CC0C8-5378-45FB-9C74-AA1D07835B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8798" y="5636273"/>
            <a:ext cx="8593201" cy="1227600"/>
          </a:xfrm>
          <a:prstGeom prst="rect">
            <a:avLst/>
          </a:prstGeom>
        </p:spPr>
      </p:pic>
      <p:sp>
        <p:nvSpPr>
          <p:cNvPr id="11" name="CaixaDeTexto 10">
            <a:extLst>
              <a:ext uri="{FF2B5EF4-FFF2-40B4-BE49-F238E27FC236}">
                <a16:creationId xmlns:a16="http://schemas.microsoft.com/office/drawing/2014/main" id="{335FF9AF-0348-4180-8FB8-D19AECBDE98C}"/>
              </a:ext>
            </a:extLst>
          </p:cNvPr>
          <p:cNvSpPr txBox="1"/>
          <p:nvPr/>
        </p:nvSpPr>
        <p:spPr>
          <a:xfrm>
            <a:off x="5062654" y="5736940"/>
            <a:ext cx="7046796" cy="553998"/>
          </a:xfrm>
          <a:prstGeom prst="rect">
            <a:avLst/>
          </a:prstGeom>
          <a:noFill/>
        </p:spPr>
        <p:txBody>
          <a:bodyPr wrap="square" rtlCol="0">
            <a:spAutoFit/>
          </a:bodyPr>
          <a:lstStyle/>
          <a:p>
            <a:pPr algn="r"/>
            <a:r>
              <a:rPr lang="en-US" sz="3000" b="1" dirty="0">
                <a:solidFill>
                  <a:schemeClr val="bg1"/>
                </a:solidFill>
                <a:latin typeface="Raleway ExtraBold" panose="020B0903030101060003" pitchFamily="34" charset="0"/>
              </a:rPr>
              <a:t>Collaboration &amp; Customer Experience</a:t>
            </a:r>
          </a:p>
        </p:txBody>
      </p:sp>
    </p:spTree>
    <p:extLst>
      <p:ext uri="{BB962C8B-B14F-4D97-AF65-F5344CB8AC3E}">
        <p14:creationId xmlns:p14="http://schemas.microsoft.com/office/powerpoint/2010/main" val="28135638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tângulo 29">
            <a:extLst>
              <a:ext uri="{FF2B5EF4-FFF2-40B4-BE49-F238E27FC236}">
                <a16:creationId xmlns:a16="http://schemas.microsoft.com/office/drawing/2014/main" id="{CECE9E48-E11E-4E95-A3A8-3E673AD9DCF8}"/>
              </a:ext>
            </a:extLst>
          </p:cNvPr>
          <p:cNvSpPr/>
          <p:nvPr/>
        </p:nvSpPr>
        <p:spPr>
          <a:xfrm>
            <a:off x="0" y="4335116"/>
            <a:ext cx="12192000" cy="2522884"/>
          </a:xfrm>
          <a:prstGeom prst="rect">
            <a:avLst/>
          </a:prstGeom>
          <a:solidFill>
            <a:srgbClr val="2BA0DA"/>
          </a:solidFill>
          <a:ln>
            <a:solidFill>
              <a:srgbClr val="2BA0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200" dirty="0"/>
          </a:p>
        </p:txBody>
      </p:sp>
      <p:sp>
        <p:nvSpPr>
          <p:cNvPr id="17" name="Title 12">
            <a:extLst>
              <a:ext uri="{FF2B5EF4-FFF2-40B4-BE49-F238E27FC236}">
                <a16:creationId xmlns:a16="http://schemas.microsoft.com/office/drawing/2014/main" id="{14D81369-BFEE-48E8-939E-2BB64D380B28}"/>
              </a:ext>
            </a:extLst>
          </p:cNvPr>
          <p:cNvSpPr txBox="1">
            <a:spLocks/>
          </p:cNvSpPr>
          <p:nvPr/>
        </p:nvSpPr>
        <p:spPr>
          <a:xfrm>
            <a:off x="601037" y="10034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PT" b="1" dirty="0">
                <a:solidFill>
                  <a:srgbClr val="2BA0DA"/>
                </a:solidFill>
                <a:latin typeface="Raleway ExtraBold" panose="020B0903030101060003" pitchFamily="34" charset="0"/>
              </a:rPr>
              <a:t>Collaboration &amp; Customer Experience</a:t>
            </a:r>
            <a:endParaRPr lang="pt-PT" dirty="0"/>
          </a:p>
        </p:txBody>
      </p:sp>
      <p:sp>
        <p:nvSpPr>
          <p:cNvPr id="25" name="CaixaDeTexto 21">
            <a:extLst>
              <a:ext uri="{FF2B5EF4-FFF2-40B4-BE49-F238E27FC236}">
                <a16:creationId xmlns:a16="http://schemas.microsoft.com/office/drawing/2014/main" id="{10643A2B-C067-480D-81EA-066DA748DA35}"/>
              </a:ext>
            </a:extLst>
          </p:cNvPr>
          <p:cNvSpPr txBox="1"/>
          <p:nvPr/>
        </p:nvSpPr>
        <p:spPr>
          <a:xfrm>
            <a:off x="817764" y="3520833"/>
            <a:ext cx="2037095" cy="523220"/>
          </a:xfrm>
          <a:prstGeom prst="rect">
            <a:avLst/>
          </a:prstGeom>
          <a:noFill/>
        </p:spPr>
        <p:txBody>
          <a:bodyPr wrap="square" rtlCol="0">
            <a:spAutoFit/>
          </a:bodyPr>
          <a:lstStyle/>
          <a:p>
            <a:r>
              <a:rPr lang="en-US" sz="1400" b="1" dirty="0">
                <a:latin typeface="Raleway" panose="020B0603020202020204" pitchFamily="34" charset="0"/>
              </a:rPr>
              <a:t>Unified Communications</a:t>
            </a:r>
          </a:p>
        </p:txBody>
      </p:sp>
      <p:sp>
        <p:nvSpPr>
          <p:cNvPr id="26" name="CaixaDeTexto 22">
            <a:extLst>
              <a:ext uri="{FF2B5EF4-FFF2-40B4-BE49-F238E27FC236}">
                <a16:creationId xmlns:a16="http://schemas.microsoft.com/office/drawing/2014/main" id="{CDD0093C-E775-4CF0-8E0A-6F590467EC28}"/>
              </a:ext>
            </a:extLst>
          </p:cNvPr>
          <p:cNvSpPr txBox="1"/>
          <p:nvPr/>
        </p:nvSpPr>
        <p:spPr>
          <a:xfrm>
            <a:off x="3678984" y="3520833"/>
            <a:ext cx="1959588" cy="307777"/>
          </a:xfrm>
          <a:prstGeom prst="rect">
            <a:avLst/>
          </a:prstGeom>
          <a:noFill/>
        </p:spPr>
        <p:txBody>
          <a:bodyPr wrap="square" rtlCol="0">
            <a:spAutoFit/>
          </a:bodyPr>
          <a:lstStyle/>
          <a:p>
            <a:r>
              <a:rPr lang="en-US" sz="1400" b="1" dirty="0">
                <a:latin typeface="Raleway" panose="020B0603020202020204" pitchFamily="34" charset="0"/>
              </a:rPr>
              <a:t>Videoconference</a:t>
            </a:r>
          </a:p>
        </p:txBody>
      </p:sp>
      <p:sp>
        <p:nvSpPr>
          <p:cNvPr id="27" name="CaixaDeTexto 23">
            <a:extLst>
              <a:ext uri="{FF2B5EF4-FFF2-40B4-BE49-F238E27FC236}">
                <a16:creationId xmlns:a16="http://schemas.microsoft.com/office/drawing/2014/main" id="{840E3FD3-D1FA-473A-9198-F5A8D9F3B00B}"/>
              </a:ext>
            </a:extLst>
          </p:cNvPr>
          <p:cNvSpPr txBox="1"/>
          <p:nvPr/>
        </p:nvSpPr>
        <p:spPr>
          <a:xfrm>
            <a:off x="6540203" y="3554995"/>
            <a:ext cx="1959588" cy="307777"/>
          </a:xfrm>
          <a:prstGeom prst="rect">
            <a:avLst/>
          </a:prstGeom>
          <a:noFill/>
        </p:spPr>
        <p:txBody>
          <a:bodyPr wrap="square" rtlCol="0">
            <a:spAutoFit/>
          </a:bodyPr>
          <a:lstStyle/>
          <a:p>
            <a:r>
              <a:rPr lang="en-US" sz="1400" b="1" dirty="0">
                <a:latin typeface="Raleway" panose="020B0603020202020204" pitchFamily="34" charset="0"/>
              </a:rPr>
              <a:t>Applications</a:t>
            </a:r>
          </a:p>
        </p:txBody>
      </p:sp>
      <p:sp>
        <p:nvSpPr>
          <p:cNvPr id="28" name="CaixaDeTexto 24">
            <a:extLst>
              <a:ext uri="{FF2B5EF4-FFF2-40B4-BE49-F238E27FC236}">
                <a16:creationId xmlns:a16="http://schemas.microsoft.com/office/drawing/2014/main" id="{B925AC72-2207-4ECA-B01C-DAD6488E5340}"/>
              </a:ext>
            </a:extLst>
          </p:cNvPr>
          <p:cNvSpPr txBox="1"/>
          <p:nvPr/>
        </p:nvSpPr>
        <p:spPr>
          <a:xfrm>
            <a:off x="9401421" y="3563292"/>
            <a:ext cx="1959588" cy="307777"/>
          </a:xfrm>
          <a:prstGeom prst="rect">
            <a:avLst/>
          </a:prstGeom>
          <a:noFill/>
        </p:spPr>
        <p:txBody>
          <a:bodyPr wrap="square" rtlCol="0">
            <a:spAutoFit/>
          </a:bodyPr>
          <a:lstStyle/>
          <a:p>
            <a:r>
              <a:rPr lang="en-US" sz="1400" b="1" dirty="0">
                <a:latin typeface="Raleway" panose="020B0603020202020204" pitchFamily="34" charset="0"/>
              </a:rPr>
              <a:t>User Experience</a:t>
            </a:r>
          </a:p>
        </p:txBody>
      </p:sp>
      <p:sp>
        <p:nvSpPr>
          <p:cNvPr id="34" name="Retângulo 34">
            <a:extLst>
              <a:ext uri="{FF2B5EF4-FFF2-40B4-BE49-F238E27FC236}">
                <a16:creationId xmlns:a16="http://schemas.microsoft.com/office/drawing/2014/main" id="{DFAAE375-1C53-48BD-BAB1-91B4446BBE7E}"/>
              </a:ext>
            </a:extLst>
          </p:cNvPr>
          <p:cNvSpPr/>
          <p:nvPr/>
        </p:nvSpPr>
        <p:spPr>
          <a:xfrm>
            <a:off x="734638" y="4570469"/>
            <a:ext cx="2340000" cy="1015663"/>
          </a:xfrm>
          <a:prstGeom prst="rect">
            <a:avLst/>
          </a:prstGeom>
        </p:spPr>
        <p:txBody>
          <a:bodyPr wrap="square">
            <a:spAutoFit/>
          </a:bodyPr>
          <a:lstStyle/>
          <a:p>
            <a:pPr marL="171450" indent="-171450">
              <a:buBlip>
                <a:blip r:embed="rId3"/>
              </a:buBlip>
            </a:pPr>
            <a:r>
              <a:rPr lang="en-US" sz="1200" dirty="0">
                <a:solidFill>
                  <a:schemeClr val="bg1">
                    <a:lumMod val="95000"/>
                  </a:schemeClr>
                </a:solidFill>
                <a:latin typeface="Raleway SemiBold" panose="020B0703030101060003" pitchFamily="34" charset="0"/>
              </a:rPr>
              <a:t>Voice and video</a:t>
            </a:r>
          </a:p>
          <a:p>
            <a:pPr marL="171450" indent="-171450">
              <a:buBlip>
                <a:blip r:embed="rId3"/>
              </a:buBlip>
            </a:pPr>
            <a:endParaRPr lang="en-US" sz="1200" dirty="0">
              <a:solidFill>
                <a:schemeClr val="bg1">
                  <a:lumMod val="95000"/>
                </a:schemeClr>
              </a:solidFill>
              <a:latin typeface="Raleway SemiBold" panose="020B0703030101060003" pitchFamily="34" charset="0"/>
            </a:endParaRPr>
          </a:p>
          <a:p>
            <a:pPr marL="171450" indent="-171450">
              <a:buBlip>
                <a:blip r:embed="rId3"/>
              </a:buBlip>
            </a:pPr>
            <a:r>
              <a:rPr lang="en-US" sz="1200" dirty="0">
                <a:solidFill>
                  <a:schemeClr val="bg1">
                    <a:lumMod val="95000"/>
                  </a:schemeClr>
                </a:solidFill>
                <a:latin typeface="Raleway SemiBold" panose="020B0703030101060003" pitchFamily="34" charset="0"/>
              </a:rPr>
              <a:t>IM and presence</a:t>
            </a:r>
          </a:p>
          <a:p>
            <a:pPr marL="171450" indent="-171450">
              <a:buBlip>
                <a:blip r:embed="rId3"/>
              </a:buBlip>
            </a:pPr>
            <a:endParaRPr lang="en-US" sz="1200" dirty="0">
              <a:solidFill>
                <a:schemeClr val="bg1">
                  <a:lumMod val="95000"/>
                </a:schemeClr>
              </a:solidFill>
              <a:latin typeface="Raleway SemiBold" panose="020B0703030101060003" pitchFamily="34" charset="0"/>
            </a:endParaRPr>
          </a:p>
          <a:p>
            <a:pPr marL="171450" indent="-171450">
              <a:buBlip>
                <a:blip r:embed="rId3"/>
              </a:buBlip>
            </a:pPr>
            <a:r>
              <a:rPr lang="en-US" sz="1200" dirty="0">
                <a:solidFill>
                  <a:schemeClr val="bg1">
                    <a:lumMod val="95000"/>
                  </a:schemeClr>
                </a:solidFill>
                <a:latin typeface="Raleway SemiBold" panose="020B0703030101060003" pitchFamily="34" charset="0"/>
              </a:rPr>
              <a:t>Terminals and customers</a:t>
            </a:r>
          </a:p>
        </p:txBody>
      </p:sp>
      <p:sp>
        <p:nvSpPr>
          <p:cNvPr id="39" name="Retângulo 35">
            <a:extLst>
              <a:ext uri="{FF2B5EF4-FFF2-40B4-BE49-F238E27FC236}">
                <a16:creationId xmlns:a16="http://schemas.microsoft.com/office/drawing/2014/main" id="{4D129F97-6630-4DA7-883A-605253F2F0B3}"/>
              </a:ext>
            </a:extLst>
          </p:cNvPr>
          <p:cNvSpPr/>
          <p:nvPr/>
        </p:nvSpPr>
        <p:spPr>
          <a:xfrm>
            <a:off x="3604169" y="4570469"/>
            <a:ext cx="2340000" cy="1015663"/>
          </a:xfrm>
          <a:prstGeom prst="rect">
            <a:avLst/>
          </a:prstGeom>
        </p:spPr>
        <p:txBody>
          <a:bodyPr wrap="square">
            <a:spAutoFit/>
          </a:bodyPr>
          <a:lstStyle/>
          <a:p>
            <a:pPr marL="171450" indent="-171450">
              <a:buBlip>
                <a:blip r:embed="rId3"/>
              </a:buBlip>
            </a:pPr>
            <a:r>
              <a:rPr lang="en-US" sz="1200" dirty="0">
                <a:solidFill>
                  <a:schemeClr val="bg1">
                    <a:lumMod val="95000"/>
                  </a:schemeClr>
                </a:solidFill>
                <a:latin typeface="Raleway SemiBold" panose="020B0703030101060003" pitchFamily="34" charset="0"/>
              </a:rPr>
              <a:t>Multipoint conferences</a:t>
            </a:r>
          </a:p>
          <a:p>
            <a:pPr marL="171450" indent="-171450">
              <a:buBlip>
                <a:blip r:embed="rId3"/>
              </a:buBlip>
            </a:pPr>
            <a:endParaRPr lang="en-US" sz="1200" dirty="0">
              <a:solidFill>
                <a:schemeClr val="bg1">
                  <a:lumMod val="95000"/>
                </a:schemeClr>
              </a:solidFill>
              <a:latin typeface="Raleway SemiBold" panose="020B0703030101060003" pitchFamily="34" charset="0"/>
            </a:endParaRPr>
          </a:p>
          <a:p>
            <a:pPr marL="171450" indent="-171450">
              <a:buBlip>
                <a:blip r:embed="rId3"/>
              </a:buBlip>
            </a:pPr>
            <a:r>
              <a:rPr lang="en-US" sz="1200" dirty="0">
                <a:solidFill>
                  <a:schemeClr val="bg1">
                    <a:lumMod val="95000"/>
                  </a:schemeClr>
                </a:solidFill>
                <a:latin typeface="Raleway SemiBold" panose="020B0703030101060003" pitchFamily="34" charset="0"/>
              </a:rPr>
              <a:t>Content sharing</a:t>
            </a:r>
          </a:p>
          <a:p>
            <a:pPr marL="171450" indent="-171450">
              <a:buBlip>
                <a:blip r:embed="rId3"/>
              </a:buBlip>
            </a:pPr>
            <a:endParaRPr lang="en-US" sz="1200" dirty="0">
              <a:solidFill>
                <a:schemeClr val="bg1">
                  <a:lumMod val="95000"/>
                </a:schemeClr>
              </a:solidFill>
              <a:latin typeface="Raleway SemiBold" panose="020B0703030101060003" pitchFamily="34" charset="0"/>
            </a:endParaRPr>
          </a:p>
          <a:p>
            <a:pPr marL="171450" indent="-171450">
              <a:buBlip>
                <a:blip r:embed="rId3"/>
              </a:buBlip>
            </a:pPr>
            <a:r>
              <a:rPr lang="en-US" sz="1200" dirty="0">
                <a:solidFill>
                  <a:schemeClr val="bg1">
                    <a:lumMod val="95000"/>
                  </a:schemeClr>
                </a:solidFill>
                <a:latin typeface="Raleway SemiBold" panose="020B0703030101060003" pitchFamily="34" charset="0"/>
              </a:rPr>
              <a:t>Collaboration</a:t>
            </a:r>
          </a:p>
        </p:txBody>
      </p:sp>
      <p:sp>
        <p:nvSpPr>
          <p:cNvPr id="40" name="Retângulo 36">
            <a:extLst>
              <a:ext uri="{FF2B5EF4-FFF2-40B4-BE49-F238E27FC236}">
                <a16:creationId xmlns:a16="http://schemas.microsoft.com/office/drawing/2014/main" id="{8C8F73D6-CDDA-4259-9A0A-9155B866A957}"/>
              </a:ext>
            </a:extLst>
          </p:cNvPr>
          <p:cNvSpPr/>
          <p:nvPr/>
        </p:nvSpPr>
        <p:spPr>
          <a:xfrm>
            <a:off x="6465388" y="4570469"/>
            <a:ext cx="2340000" cy="1015663"/>
          </a:xfrm>
          <a:prstGeom prst="rect">
            <a:avLst/>
          </a:prstGeom>
        </p:spPr>
        <p:txBody>
          <a:bodyPr wrap="square">
            <a:spAutoFit/>
          </a:bodyPr>
          <a:lstStyle/>
          <a:p>
            <a:pPr marL="171450" indent="-171450">
              <a:buBlip>
                <a:blip r:embed="rId3"/>
              </a:buBlip>
            </a:pPr>
            <a:r>
              <a:rPr lang="en-US" sz="1200" dirty="0">
                <a:solidFill>
                  <a:schemeClr val="bg1">
                    <a:lumMod val="95000"/>
                  </a:schemeClr>
                </a:solidFill>
                <a:latin typeface="Raleway SemiBold" panose="020B0703030101060003" pitchFamily="34" charset="0"/>
              </a:rPr>
              <a:t>Call recording</a:t>
            </a:r>
          </a:p>
          <a:p>
            <a:pPr marL="171450" indent="-171450">
              <a:buBlip>
                <a:blip r:embed="rId3"/>
              </a:buBlip>
            </a:pPr>
            <a:endParaRPr lang="en-US" sz="1200" dirty="0">
              <a:solidFill>
                <a:schemeClr val="bg1">
                  <a:lumMod val="95000"/>
                </a:schemeClr>
              </a:solidFill>
              <a:latin typeface="Raleway SemiBold" panose="020B0703030101060003" pitchFamily="34" charset="0"/>
            </a:endParaRPr>
          </a:p>
          <a:p>
            <a:pPr marL="171450" indent="-171450">
              <a:buBlip>
                <a:blip r:embed="rId3"/>
              </a:buBlip>
            </a:pPr>
            <a:r>
              <a:rPr lang="en-US" sz="1200" dirty="0">
                <a:solidFill>
                  <a:schemeClr val="bg1">
                    <a:lumMod val="95000"/>
                  </a:schemeClr>
                </a:solidFill>
                <a:latin typeface="Raleway SemiBold" panose="020B0703030101060003" pitchFamily="34" charset="0"/>
              </a:rPr>
              <a:t>Unified messages</a:t>
            </a:r>
          </a:p>
          <a:p>
            <a:pPr marL="171450" indent="-171450">
              <a:buBlip>
                <a:blip r:embed="rId3"/>
              </a:buBlip>
            </a:pPr>
            <a:endParaRPr lang="en-US" sz="1200" dirty="0">
              <a:solidFill>
                <a:schemeClr val="bg1">
                  <a:lumMod val="95000"/>
                </a:schemeClr>
              </a:solidFill>
              <a:latin typeface="Raleway SemiBold" panose="020B0703030101060003" pitchFamily="34" charset="0"/>
            </a:endParaRPr>
          </a:p>
          <a:p>
            <a:pPr marL="171450" indent="-171450">
              <a:buBlip>
                <a:blip r:embed="rId3"/>
              </a:buBlip>
            </a:pPr>
            <a:r>
              <a:rPr lang="en-US" sz="1200" dirty="0">
                <a:solidFill>
                  <a:schemeClr val="bg1">
                    <a:lumMod val="95000"/>
                  </a:schemeClr>
                </a:solidFill>
                <a:latin typeface="Raleway SemiBold" panose="020B0703030101060003" pitchFamily="34" charset="0"/>
              </a:rPr>
              <a:t>SBC/Gateways</a:t>
            </a:r>
          </a:p>
        </p:txBody>
      </p:sp>
      <p:sp>
        <p:nvSpPr>
          <p:cNvPr id="41" name="Retângulo 37">
            <a:extLst>
              <a:ext uri="{FF2B5EF4-FFF2-40B4-BE49-F238E27FC236}">
                <a16:creationId xmlns:a16="http://schemas.microsoft.com/office/drawing/2014/main" id="{21764E77-8A9E-4971-B48F-287B4BF55AAA}"/>
              </a:ext>
            </a:extLst>
          </p:cNvPr>
          <p:cNvSpPr/>
          <p:nvPr/>
        </p:nvSpPr>
        <p:spPr>
          <a:xfrm>
            <a:off x="9344401" y="4570469"/>
            <a:ext cx="2340000" cy="1015663"/>
          </a:xfrm>
          <a:prstGeom prst="rect">
            <a:avLst/>
          </a:prstGeom>
        </p:spPr>
        <p:txBody>
          <a:bodyPr wrap="square">
            <a:spAutoFit/>
          </a:bodyPr>
          <a:lstStyle/>
          <a:p>
            <a:pPr marL="171450" indent="-171450">
              <a:buBlip>
                <a:blip r:embed="rId3"/>
              </a:buBlip>
            </a:pPr>
            <a:r>
              <a:rPr lang="en-US" sz="1200" dirty="0">
                <a:solidFill>
                  <a:schemeClr val="bg1">
                    <a:lumMod val="95000"/>
                  </a:schemeClr>
                </a:solidFill>
                <a:latin typeface="Raleway SemiBold" panose="020B0703030101060003" pitchFamily="34" charset="0"/>
              </a:rPr>
              <a:t>Omnichannel</a:t>
            </a:r>
          </a:p>
          <a:p>
            <a:pPr marL="171450" indent="-171450">
              <a:buBlip>
                <a:blip r:embed="rId3"/>
              </a:buBlip>
            </a:pPr>
            <a:endParaRPr lang="en-US" sz="1200" dirty="0">
              <a:solidFill>
                <a:schemeClr val="bg1">
                  <a:lumMod val="95000"/>
                </a:schemeClr>
              </a:solidFill>
              <a:latin typeface="Raleway SemiBold" panose="020B0703030101060003" pitchFamily="34" charset="0"/>
            </a:endParaRPr>
          </a:p>
          <a:p>
            <a:pPr marL="171450" indent="-171450">
              <a:buBlip>
                <a:blip r:embed="rId3"/>
              </a:buBlip>
            </a:pPr>
            <a:r>
              <a:rPr lang="en-US" sz="1200" dirty="0">
                <a:solidFill>
                  <a:schemeClr val="bg1">
                    <a:lumMod val="95000"/>
                  </a:schemeClr>
                </a:solidFill>
                <a:latin typeface="Raleway SemiBold" panose="020B0703030101060003" pitchFamily="34" charset="0"/>
              </a:rPr>
              <a:t>Analytics</a:t>
            </a:r>
          </a:p>
          <a:p>
            <a:pPr marL="171450" indent="-171450">
              <a:buBlip>
                <a:blip r:embed="rId3"/>
              </a:buBlip>
            </a:pPr>
            <a:endParaRPr lang="en-US" sz="1200" dirty="0">
              <a:solidFill>
                <a:schemeClr val="bg1">
                  <a:lumMod val="95000"/>
                </a:schemeClr>
              </a:solidFill>
              <a:latin typeface="Raleway SemiBold" panose="020B0703030101060003" pitchFamily="34" charset="0"/>
            </a:endParaRPr>
          </a:p>
          <a:p>
            <a:pPr marL="171450" indent="-171450">
              <a:buBlip>
                <a:blip r:embed="rId3"/>
              </a:buBlip>
            </a:pPr>
            <a:r>
              <a:rPr lang="en-US" sz="1200" dirty="0">
                <a:solidFill>
                  <a:schemeClr val="bg1">
                    <a:lumMod val="95000"/>
                  </a:schemeClr>
                </a:solidFill>
                <a:latin typeface="Raleway SemiBold" panose="020B0703030101060003" pitchFamily="34" charset="0"/>
              </a:rPr>
              <a:t>Optimization of teams</a:t>
            </a:r>
          </a:p>
        </p:txBody>
      </p:sp>
      <p:grpSp>
        <p:nvGrpSpPr>
          <p:cNvPr id="16" name="Group 15">
            <a:extLst>
              <a:ext uri="{FF2B5EF4-FFF2-40B4-BE49-F238E27FC236}">
                <a16:creationId xmlns:a16="http://schemas.microsoft.com/office/drawing/2014/main" id="{10A2AEB1-7F13-410C-97C9-24F95FB131B4}"/>
              </a:ext>
            </a:extLst>
          </p:cNvPr>
          <p:cNvGrpSpPr/>
          <p:nvPr/>
        </p:nvGrpSpPr>
        <p:grpSpPr>
          <a:xfrm>
            <a:off x="3434919" y="1716879"/>
            <a:ext cx="2045907" cy="1715274"/>
            <a:chOff x="3560991" y="1726804"/>
            <a:chExt cx="2045907" cy="1715274"/>
          </a:xfrm>
        </p:grpSpPr>
        <p:pic>
          <p:nvPicPr>
            <p:cNvPr id="18" name="Picture 17" descr="A picture containing game, man, riding, skiing&#10;&#10;Description automatically generated">
              <a:extLst>
                <a:ext uri="{FF2B5EF4-FFF2-40B4-BE49-F238E27FC236}">
                  <a16:creationId xmlns:a16="http://schemas.microsoft.com/office/drawing/2014/main" id="{4889488C-6CF9-4FAE-8BC0-AB1A67B19745}"/>
                </a:ext>
              </a:extLst>
            </p:cNvPr>
            <p:cNvPicPr>
              <a:picLocks noChangeAspect="1"/>
            </p:cNvPicPr>
            <p:nvPr/>
          </p:nvPicPr>
          <p:blipFill rotWithShape="1">
            <a:blip r:embed="rId4">
              <a:extLst>
                <a:ext uri="{28A0092B-C50C-407E-A947-70E740481C1C}">
                  <a14:useLocalDpi xmlns:a14="http://schemas.microsoft.com/office/drawing/2010/main" val="0"/>
                </a:ext>
              </a:extLst>
            </a:blip>
            <a:srcRect l="13790" t="19994" r="13952" b="19830"/>
            <a:stretch/>
          </p:blipFill>
          <p:spPr>
            <a:xfrm>
              <a:off x="3560991" y="1726804"/>
              <a:ext cx="2045907" cy="1715274"/>
            </a:xfrm>
            <a:prstGeom prst="rect">
              <a:avLst/>
            </a:prstGeom>
          </p:spPr>
        </p:pic>
        <p:pic>
          <p:nvPicPr>
            <p:cNvPr id="19" name="Picture 18" descr="A close up of a sign&#10;&#10;Description automatically generated">
              <a:extLst>
                <a:ext uri="{FF2B5EF4-FFF2-40B4-BE49-F238E27FC236}">
                  <a16:creationId xmlns:a16="http://schemas.microsoft.com/office/drawing/2014/main" id="{903FEE45-0A07-4FFE-A933-66EDC7276EDD}"/>
                </a:ext>
              </a:extLst>
            </p:cNvPr>
            <p:cNvPicPr>
              <a:picLocks noChangeAspect="1"/>
            </p:cNvPicPr>
            <p:nvPr/>
          </p:nvPicPr>
          <p:blipFill rotWithShape="1">
            <a:blip r:embed="rId5">
              <a:extLst>
                <a:ext uri="{28A0092B-C50C-407E-A947-70E740481C1C}">
                  <a14:useLocalDpi xmlns:a14="http://schemas.microsoft.com/office/drawing/2010/main" val="0"/>
                </a:ext>
              </a:extLst>
            </a:blip>
            <a:srcRect l="23760" t="21377" r="17894" b="21758"/>
            <a:stretch/>
          </p:blipFill>
          <p:spPr>
            <a:xfrm>
              <a:off x="4133128" y="2145069"/>
              <a:ext cx="901632" cy="878744"/>
            </a:xfrm>
            <a:prstGeom prst="rect">
              <a:avLst/>
            </a:prstGeom>
          </p:spPr>
        </p:pic>
      </p:grpSp>
      <p:grpSp>
        <p:nvGrpSpPr>
          <p:cNvPr id="20" name="Group 19">
            <a:extLst>
              <a:ext uri="{FF2B5EF4-FFF2-40B4-BE49-F238E27FC236}">
                <a16:creationId xmlns:a16="http://schemas.microsoft.com/office/drawing/2014/main" id="{EFCDA7BA-5B9D-47BB-89B9-FECF29D236E5}"/>
              </a:ext>
            </a:extLst>
          </p:cNvPr>
          <p:cNvGrpSpPr/>
          <p:nvPr/>
        </p:nvGrpSpPr>
        <p:grpSpPr>
          <a:xfrm>
            <a:off x="598571" y="1716879"/>
            <a:ext cx="2045907" cy="1715274"/>
            <a:chOff x="598571" y="1726251"/>
            <a:chExt cx="2045907" cy="1715274"/>
          </a:xfrm>
        </p:grpSpPr>
        <p:pic>
          <p:nvPicPr>
            <p:cNvPr id="21" name="Picture 20" descr="A picture containing game, man, riding, skiing&#10;&#10;Description automatically generated">
              <a:extLst>
                <a:ext uri="{FF2B5EF4-FFF2-40B4-BE49-F238E27FC236}">
                  <a16:creationId xmlns:a16="http://schemas.microsoft.com/office/drawing/2014/main" id="{1FEE9250-BA38-4293-8785-BBB8B9AA2308}"/>
                </a:ext>
              </a:extLst>
            </p:cNvPr>
            <p:cNvPicPr>
              <a:picLocks noChangeAspect="1"/>
            </p:cNvPicPr>
            <p:nvPr/>
          </p:nvPicPr>
          <p:blipFill rotWithShape="1">
            <a:blip r:embed="rId4">
              <a:extLst>
                <a:ext uri="{28A0092B-C50C-407E-A947-70E740481C1C}">
                  <a14:useLocalDpi xmlns:a14="http://schemas.microsoft.com/office/drawing/2010/main" val="0"/>
                </a:ext>
              </a:extLst>
            </a:blip>
            <a:srcRect l="13790" t="19994" r="13952" b="19830"/>
            <a:stretch/>
          </p:blipFill>
          <p:spPr>
            <a:xfrm>
              <a:off x="598571" y="1726251"/>
              <a:ext cx="2045907" cy="1715274"/>
            </a:xfrm>
            <a:prstGeom prst="rect">
              <a:avLst/>
            </a:prstGeom>
          </p:spPr>
        </p:pic>
        <p:pic>
          <p:nvPicPr>
            <p:cNvPr id="22" name="Picture 21" descr="A close up of a logo&#10;&#10;Description automatically generated">
              <a:extLst>
                <a:ext uri="{FF2B5EF4-FFF2-40B4-BE49-F238E27FC236}">
                  <a16:creationId xmlns:a16="http://schemas.microsoft.com/office/drawing/2014/main" id="{34F39BA7-F192-485C-B1BC-FCF1F6D325A6}"/>
                </a:ext>
              </a:extLst>
            </p:cNvPr>
            <p:cNvPicPr>
              <a:picLocks noChangeAspect="1"/>
            </p:cNvPicPr>
            <p:nvPr/>
          </p:nvPicPr>
          <p:blipFill rotWithShape="1">
            <a:blip r:embed="rId6">
              <a:extLst>
                <a:ext uri="{28A0092B-C50C-407E-A947-70E740481C1C}">
                  <a14:useLocalDpi xmlns:a14="http://schemas.microsoft.com/office/drawing/2010/main" val="0"/>
                </a:ext>
              </a:extLst>
            </a:blip>
            <a:srcRect l="23622" t="18297" r="22677" b="22457"/>
            <a:stretch/>
          </p:blipFill>
          <p:spPr>
            <a:xfrm>
              <a:off x="1211256" y="2131260"/>
              <a:ext cx="820536" cy="905256"/>
            </a:xfrm>
            <a:prstGeom prst="rect">
              <a:avLst/>
            </a:prstGeom>
          </p:spPr>
        </p:pic>
      </p:grpSp>
      <p:grpSp>
        <p:nvGrpSpPr>
          <p:cNvPr id="23" name="Group 22">
            <a:extLst>
              <a:ext uri="{FF2B5EF4-FFF2-40B4-BE49-F238E27FC236}">
                <a16:creationId xmlns:a16="http://schemas.microsoft.com/office/drawing/2014/main" id="{710BDB46-7873-4562-B87C-7086B3B5C0DE}"/>
              </a:ext>
            </a:extLst>
          </p:cNvPr>
          <p:cNvGrpSpPr/>
          <p:nvPr/>
        </p:nvGrpSpPr>
        <p:grpSpPr>
          <a:xfrm>
            <a:off x="6271267" y="1716879"/>
            <a:ext cx="2045907" cy="1715274"/>
            <a:chOff x="6134534" y="1023704"/>
            <a:chExt cx="2045907" cy="1715274"/>
          </a:xfrm>
        </p:grpSpPr>
        <p:pic>
          <p:nvPicPr>
            <p:cNvPr id="24" name="Picture 23" descr="A picture containing dark, sitting, black, screen&#10;&#10;Description automatically generated">
              <a:extLst>
                <a:ext uri="{FF2B5EF4-FFF2-40B4-BE49-F238E27FC236}">
                  <a16:creationId xmlns:a16="http://schemas.microsoft.com/office/drawing/2014/main" id="{AB561814-BE85-4A65-8E72-F5893209515E}"/>
                </a:ext>
              </a:extLst>
            </p:cNvPr>
            <p:cNvPicPr>
              <a:picLocks noChangeAspect="1"/>
            </p:cNvPicPr>
            <p:nvPr/>
          </p:nvPicPr>
          <p:blipFill rotWithShape="1">
            <a:blip r:embed="rId7">
              <a:extLst>
                <a:ext uri="{28A0092B-C50C-407E-A947-70E740481C1C}">
                  <a14:useLocalDpi xmlns:a14="http://schemas.microsoft.com/office/drawing/2010/main" val="0"/>
                </a:ext>
              </a:extLst>
            </a:blip>
            <a:srcRect l="21553" t="16290" r="20416" b="22531"/>
            <a:stretch/>
          </p:blipFill>
          <p:spPr>
            <a:xfrm>
              <a:off x="6741162" y="1442429"/>
              <a:ext cx="832650" cy="877824"/>
            </a:xfrm>
            <a:prstGeom prst="rect">
              <a:avLst/>
            </a:prstGeom>
          </p:spPr>
        </p:pic>
        <p:pic>
          <p:nvPicPr>
            <p:cNvPr id="29" name="Picture 28" descr="A picture containing game, man, riding, skiing&#10;&#10;Description automatically generated">
              <a:extLst>
                <a:ext uri="{FF2B5EF4-FFF2-40B4-BE49-F238E27FC236}">
                  <a16:creationId xmlns:a16="http://schemas.microsoft.com/office/drawing/2014/main" id="{C1F8028E-05BF-42A0-8C57-4E9A0622B100}"/>
                </a:ext>
              </a:extLst>
            </p:cNvPr>
            <p:cNvPicPr>
              <a:picLocks noChangeAspect="1"/>
            </p:cNvPicPr>
            <p:nvPr/>
          </p:nvPicPr>
          <p:blipFill rotWithShape="1">
            <a:blip r:embed="rId4">
              <a:extLst>
                <a:ext uri="{28A0092B-C50C-407E-A947-70E740481C1C}">
                  <a14:useLocalDpi xmlns:a14="http://schemas.microsoft.com/office/drawing/2010/main" val="0"/>
                </a:ext>
              </a:extLst>
            </a:blip>
            <a:srcRect l="13790" t="19994" r="13952" b="19830"/>
            <a:stretch/>
          </p:blipFill>
          <p:spPr>
            <a:xfrm>
              <a:off x="6134534" y="1023704"/>
              <a:ext cx="2045907" cy="1715274"/>
            </a:xfrm>
            <a:prstGeom prst="rect">
              <a:avLst/>
            </a:prstGeom>
          </p:spPr>
        </p:pic>
      </p:grpSp>
      <p:grpSp>
        <p:nvGrpSpPr>
          <p:cNvPr id="31" name="Group 30">
            <a:extLst>
              <a:ext uri="{FF2B5EF4-FFF2-40B4-BE49-F238E27FC236}">
                <a16:creationId xmlns:a16="http://schemas.microsoft.com/office/drawing/2014/main" id="{6A159459-7648-4FED-9F86-759934BC425F}"/>
              </a:ext>
            </a:extLst>
          </p:cNvPr>
          <p:cNvGrpSpPr/>
          <p:nvPr/>
        </p:nvGrpSpPr>
        <p:grpSpPr>
          <a:xfrm>
            <a:off x="9107616" y="1725050"/>
            <a:ext cx="2045907" cy="1715274"/>
            <a:chOff x="9107616" y="1730216"/>
            <a:chExt cx="2045907" cy="1715274"/>
          </a:xfrm>
        </p:grpSpPr>
        <p:pic>
          <p:nvPicPr>
            <p:cNvPr id="32" name="Picture 31" descr="A picture containing game, man, riding, skiing&#10;&#10;Description automatically generated">
              <a:extLst>
                <a:ext uri="{FF2B5EF4-FFF2-40B4-BE49-F238E27FC236}">
                  <a16:creationId xmlns:a16="http://schemas.microsoft.com/office/drawing/2014/main" id="{0A863C2F-2514-4EE3-B3A4-246CCD2B05BD}"/>
                </a:ext>
              </a:extLst>
            </p:cNvPr>
            <p:cNvPicPr>
              <a:picLocks noChangeAspect="1"/>
            </p:cNvPicPr>
            <p:nvPr/>
          </p:nvPicPr>
          <p:blipFill rotWithShape="1">
            <a:blip r:embed="rId4">
              <a:extLst>
                <a:ext uri="{28A0092B-C50C-407E-A947-70E740481C1C}">
                  <a14:useLocalDpi xmlns:a14="http://schemas.microsoft.com/office/drawing/2010/main" val="0"/>
                </a:ext>
              </a:extLst>
            </a:blip>
            <a:srcRect l="13790" t="19994" r="13952" b="19830"/>
            <a:stretch/>
          </p:blipFill>
          <p:spPr>
            <a:xfrm>
              <a:off x="9107616" y="1730216"/>
              <a:ext cx="2045907" cy="1715274"/>
            </a:xfrm>
            <a:prstGeom prst="rect">
              <a:avLst/>
            </a:prstGeom>
          </p:spPr>
        </p:pic>
        <p:pic>
          <p:nvPicPr>
            <p:cNvPr id="33" name="Picture 32" descr="A close up of a sign&#10;&#10;Description automatically generated">
              <a:extLst>
                <a:ext uri="{FF2B5EF4-FFF2-40B4-BE49-F238E27FC236}">
                  <a16:creationId xmlns:a16="http://schemas.microsoft.com/office/drawing/2014/main" id="{5C926647-E370-469C-BFA7-32E898181359}"/>
                </a:ext>
              </a:extLst>
            </p:cNvPr>
            <p:cNvPicPr>
              <a:picLocks noChangeAspect="1"/>
            </p:cNvPicPr>
            <p:nvPr/>
          </p:nvPicPr>
          <p:blipFill rotWithShape="1">
            <a:blip r:embed="rId8">
              <a:extLst>
                <a:ext uri="{28A0092B-C50C-407E-A947-70E740481C1C}">
                  <a14:useLocalDpi xmlns:a14="http://schemas.microsoft.com/office/drawing/2010/main" val="0"/>
                </a:ext>
              </a:extLst>
            </a:blip>
            <a:srcRect l="15322" t="18255" r="18152" b="22478"/>
            <a:stretch/>
          </p:blipFill>
          <p:spPr>
            <a:xfrm>
              <a:off x="9637897" y="2148941"/>
              <a:ext cx="985344" cy="877824"/>
            </a:xfrm>
            <a:prstGeom prst="rect">
              <a:avLst/>
            </a:prstGeom>
          </p:spPr>
        </p:pic>
      </p:grpSp>
    </p:spTree>
    <p:extLst>
      <p:ext uri="{BB962C8B-B14F-4D97-AF65-F5344CB8AC3E}">
        <p14:creationId xmlns:p14="http://schemas.microsoft.com/office/powerpoint/2010/main" val="36515057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m céu&#10;&#10;Descrição gerada com confiança alta">
            <a:extLst>
              <a:ext uri="{FF2B5EF4-FFF2-40B4-BE49-F238E27FC236}">
                <a16:creationId xmlns:a16="http://schemas.microsoft.com/office/drawing/2014/main" id="{DD1ABA6D-C27D-4A8E-A168-0E6D330807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5" name="Imagem 4">
            <a:extLst>
              <a:ext uri="{FF2B5EF4-FFF2-40B4-BE49-F238E27FC236}">
                <a16:creationId xmlns:a16="http://schemas.microsoft.com/office/drawing/2014/main" id="{B2A985C6-6DFD-4CAF-BBD1-BAC6294D72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8798" y="5636273"/>
            <a:ext cx="8593201" cy="1227600"/>
          </a:xfrm>
          <a:prstGeom prst="rect">
            <a:avLst/>
          </a:prstGeom>
        </p:spPr>
      </p:pic>
      <p:sp>
        <p:nvSpPr>
          <p:cNvPr id="7" name="CaixaDeTexto 6">
            <a:extLst>
              <a:ext uri="{FF2B5EF4-FFF2-40B4-BE49-F238E27FC236}">
                <a16:creationId xmlns:a16="http://schemas.microsoft.com/office/drawing/2014/main" id="{81925C05-527F-4442-BDE9-EAD22017661B}"/>
              </a:ext>
            </a:extLst>
          </p:cNvPr>
          <p:cNvSpPr txBox="1"/>
          <p:nvPr/>
        </p:nvSpPr>
        <p:spPr>
          <a:xfrm>
            <a:off x="5448300" y="5967772"/>
            <a:ext cx="6661151" cy="553998"/>
          </a:xfrm>
          <a:prstGeom prst="rect">
            <a:avLst/>
          </a:prstGeom>
          <a:noFill/>
        </p:spPr>
        <p:txBody>
          <a:bodyPr wrap="square" rtlCol="0">
            <a:spAutoFit/>
          </a:bodyPr>
          <a:lstStyle/>
          <a:p>
            <a:pPr algn="r"/>
            <a:r>
              <a:rPr lang="pt-PT" sz="3000" b="1" dirty="0">
                <a:solidFill>
                  <a:schemeClr val="bg1"/>
                </a:solidFill>
                <a:latin typeface="Raleway ExtraBold" panose="020B0903030101060003" pitchFamily="34" charset="0"/>
              </a:rPr>
              <a:t>Data Center &amp; Multi Cloud</a:t>
            </a:r>
          </a:p>
        </p:txBody>
      </p:sp>
    </p:spTree>
    <p:extLst>
      <p:ext uri="{BB962C8B-B14F-4D97-AF65-F5344CB8AC3E}">
        <p14:creationId xmlns:p14="http://schemas.microsoft.com/office/powerpoint/2010/main" val="30498265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tângulo 29">
            <a:extLst>
              <a:ext uri="{FF2B5EF4-FFF2-40B4-BE49-F238E27FC236}">
                <a16:creationId xmlns:a16="http://schemas.microsoft.com/office/drawing/2014/main" id="{CECE9E48-E11E-4E95-A3A8-3E673AD9DCF8}"/>
              </a:ext>
            </a:extLst>
          </p:cNvPr>
          <p:cNvSpPr/>
          <p:nvPr/>
        </p:nvSpPr>
        <p:spPr>
          <a:xfrm>
            <a:off x="0" y="4329112"/>
            <a:ext cx="12192000" cy="2528887"/>
          </a:xfrm>
          <a:prstGeom prst="rect">
            <a:avLst/>
          </a:prstGeom>
          <a:solidFill>
            <a:srgbClr val="2BA0DA"/>
          </a:solidFill>
          <a:ln>
            <a:solidFill>
              <a:srgbClr val="2BA0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200" dirty="0"/>
          </a:p>
        </p:txBody>
      </p:sp>
      <p:sp>
        <p:nvSpPr>
          <p:cNvPr id="35" name="Retângulo 34">
            <a:extLst>
              <a:ext uri="{FF2B5EF4-FFF2-40B4-BE49-F238E27FC236}">
                <a16:creationId xmlns:a16="http://schemas.microsoft.com/office/drawing/2014/main" id="{23278E3E-C47B-42FA-96D9-0D664B37B9ED}"/>
              </a:ext>
            </a:extLst>
          </p:cNvPr>
          <p:cNvSpPr/>
          <p:nvPr/>
        </p:nvSpPr>
        <p:spPr>
          <a:xfrm>
            <a:off x="734638" y="4570469"/>
            <a:ext cx="2376000" cy="1384995"/>
          </a:xfrm>
          <a:prstGeom prst="rect">
            <a:avLst/>
          </a:prstGeom>
        </p:spPr>
        <p:txBody>
          <a:bodyPr wrap="square">
            <a:spAutoFit/>
          </a:bodyPr>
          <a:lstStyle/>
          <a:p>
            <a:pPr marL="171450" indent="-171450">
              <a:buBlip>
                <a:blip r:embed="rId3"/>
              </a:buBlip>
            </a:pPr>
            <a:r>
              <a:rPr lang="en-US" sz="1200" dirty="0">
                <a:solidFill>
                  <a:schemeClr val="bg1">
                    <a:lumMod val="95000"/>
                  </a:schemeClr>
                </a:solidFill>
                <a:latin typeface="Raleway SemiBold" panose="020B0703030101060003" pitchFamily="34" charset="0"/>
              </a:rPr>
              <a:t>Simplified operation</a:t>
            </a:r>
          </a:p>
          <a:p>
            <a:pPr marL="171450" indent="-171450">
              <a:buBlip>
                <a:blip r:embed="rId3"/>
              </a:buBlip>
            </a:pPr>
            <a:endParaRPr lang="en-US" sz="1200" dirty="0">
              <a:solidFill>
                <a:schemeClr val="bg1">
                  <a:lumMod val="95000"/>
                </a:schemeClr>
              </a:solidFill>
              <a:latin typeface="Raleway SemiBold" panose="020B0703030101060003" pitchFamily="34" charset="0"/>
            </a:endParaRPr>
          </a:p>
          <a:p>
            <a:pPr marL="171450" indent="-171450">
              <a:buBlip>
                <a:blip r:embed="rId3"/>
              </a:buBlip>
            </a:pPr>
            <a:r>
              <a:rPr lang="en-US" sz="1200" dirty="0">
                <a:solidFill>
                  <a:schemeClr val="bg1">
                    <a:lumMod val="95000"/>
                  </a:schemeClr>
                </a:solidFill>
                <a:latin typeface="Raleway SemiBold" panose="020B0703030101060003" pitchFamily="34" charset="0"/>
              </a:rPr>
              <a:t>Performance increase</a:t>
            </a:r>
          </a:p>
          <a:p>
            <a:pPr marL="171450" indent="-171450">
              <a:buBlip>
                <a:blip r:embed="rId3"/>
              </a:buBlip>
            </a:pPr>
            <a:endParaRPr lang="en-US" sz="1200" dirty="0">
              <a:solidFill>
                <a:schemeClr val="bg1">
                  <a:lumMod val="95000"/>
                </a:schemeClr>
              </a:solidFill>
              <a:latin typeface="Raleway SemiBold" panose="020B0703030101060003" pitchFamily="34" charset="0"/>
            </a:endParaRPr>
          </a:p>
          <a:p>
            <a:pPr marL="171450" indent="-171450">
              <a:buBlip>
                <a:blip r:embed="rId3"/>
              </a:buBlip>
            </a:pPr>
            <a:r>
              <a:rPr lang="en-US" sz="1200" dirty="0">
                <a:solidFill>
                  <a:schemeClr val="bg1">
                    <a:lumMod val="95000"/>
                  </a:schemeClr>
                </a:solidFill>
                <a:latin typeface="Raleway SemiBold" panose="020B0703030101060003" pitchFamily="34" charset="0"/>
              </a:rPr>
              <a:t>High availability</a:t>
            </a:r>
          </a:p>
          <a:p>
            <a:pPr marL="171450" indent="-171450">
              <a:buBlip>
                <a:blip r:embed="rId3"/>
              </a:buBlip>
            </a:pPr>
            <a:endParaRPr lang="en-US" sz="1200" dirty="0">
              <a:solidFill>
                <a:schemeClr val="bg1">
                  <a:lumMod val="95000"/>
                </a:schemeClr>
              </a:solidFill>
              <a:latin typeface="Raleway SemiBold" panose="020B0703030101060003" pitchFamily="34" charset="0"/>
            </a:endParaRPr>
          </a:p>
          <a:p>
            <a:pPr marL="171450" indent="-171450">
              <a:buBlip>
                <a:blip r:embed="rId3"/>
              </a:buBlip>
            </a:pPr>
            <a:r>
              <a:rPr lang="en-US" sz="1200" dirty="0">
                <a:solidFill>
                  <a:schemeClr val="bg1">
                    <a:lumMod val="95000"/>
                  </a:schemeClr>
                </a:solidFill>
                <a:latin typeface="Raleway SemiBold" panose="020B0703030101060003" pitchFamily="34" charset="0"/>
              </a:rPr>
              <a:t>Flexibility </a:t>
            </a:r>
          </a:p>
        </p:txBody>
      </p:sp>
      <p:sp>
        <p:nvSpPr>
          <p:cNvPr id="36" name="Retângulo 35">
            <a:extLst>
              <a:ext uri="{FF2B5EF4-FFF2-40B4-BE49-F238E27FC236}">
                <a16:creationId xmlns:a16="http://schemas.microsoft.com/office/drawing/2014/main" id="{70A096DC-A133-4FFA-9135-91B16A2399F0}"/>
              </a:ext>
            </a:extLst>
          </p:cNvPr>
          <p:cNvSpPr/>
          <p:nvPr/>
        </p:nvSpPr>
        <p:spPr>
          <a:xfrm>
            <a:off x="3604169" y="4570469"/>
            <a:ext cx="2376000" cy="1754326"/>
          </a:xfrm>
          <a:prstGeom prst="rect">
            <a:avLst/>
          </a:prstGeom>
        </p:spPr>
        <p:txBody>
          <a:bodyPr wrap="square">
            <a:spAutoFit/>
          </a:bodyPr>
          <a:lstStyle/>
          <a:p>
            <a:pPr marL="171450" indent="-171450">
              <a:buBlip>
                <a:blip r:embed="rId3"/>
              </a:buBlip>
            </a:pPr>
            <a:r>
              <a:rPr lang="en-US" sz="1200" dirty="0">
                <a:solidFill>
                  <a:schemeClr val="bg1">
                    <a:lumMod val="95000"/>
                  </a:schemeClr>
                </a:solidFill>
                <a:latin typeface="Raleway SemiBold" panose="020B0703030101060003" pitchFamily="34" charset="0"/>
              </a:rPr>
              <a:t>Flash, disk or cloud</a:t>
            </a:r>
          </a:p>
          <a:p>
            <a:endParaRPr lang="en-US" sz="1200" dirty="0">
              <a:solidFill>
                <a:schemeClr val="bg1">
                  <a:lumMod val="95000"/>
                </a:schemeClr>
              </a:solidFill>
              <a:latin typeface="Raleway SemiBold" panose="020B0703030101060003" pitchFamily="34" charset="0"/>
            </a:endParaRPr>
          </a:p>
          <a:p>
            <a:pPr marL="171450" indent="-171450">
              <a:buBlip>
                <a:blip r:embed="rId3"/>
              </a:buBlip>
            </a:pPr>
            <a:r>
              <a:rPr lang="en-US" sz="1200" dirty="0">
                <a:solidFill>
                  <a:schemeClr val="bg1">
                    <a:lumMod val="95000"/>
                  </a:schemeClr>
                </a:solidFill>
                <a:latin typeface="Raleway SemiBold" panose="020B0703030101060003" pitchFamily="34" charset="0"/>
              </a:rPr>
              <a:t>Disasters recovery and backup</a:t>
            </a:r>
          </a:p>
          <a:p>
            <a:pPr marL="171450" indent="-171450">
              <a:buBlip>
                <a:blip r:embed="rId3"/>
              </a:buBlip>
            </a:pPr>
            <a:endParaRPr lang="en-US" sz="1200" dirty="0">
              <a:solidFill>
                <a:schemeClr val="bg1">
                  <a:lumMod val="95000"/>
                </a:schemeClr>
              </a:solidFill>
              <a:latin typeface="Raleway SemiBold" panose="020B0703030101060003" pitchFamily="34" charset="0"/>
            </a:endParaRPr>
          </a:p>
          <a:p>
            <a:pPr marL="171450" indent="-171450">
              <a:buBlip>
                <a:blip r:embed="rId3"/>
              </a:buBlip>
            </a:pPr>
            <a:r>
              <a:rPr lang="en-US" sz="1200" dirty="0">
                <a:solidFill>
                  <a:schemeClr val="bg1">
                    <a:lumMod val="95000"/>
                  </a:schemeClr>
                </a:solidFill>
                <a:latin typeface="Raleway SemiBold" panose="020B0703030101060003" pitchFamily="34" charset="0"/>
              </a:rPr>
              <a:t>Self-service and automation</a:t>
            </a:r>
          </a:p>
          <a:p>
            <a:pPr marL="171450" indent="-171450">
              <a:buBlip>
                <a:blip r:embed="rId3"/>
              </a:buBlip>
            </a:pPr>
            <a:endParaRPr lang="en-US" sz="1200" dirty="0">
              <a:solidFill>
                <a:schemeClr val="bg1">
                  <a:lumMod val="95000"/>
                </a:schemeClr>
              </a:solidFill>
              <a:latin typeface="Raleway SemiBold" panose="020B0703030101060003" pitchFamily="34" charset="0"/>
            </a:endParaRPr>
          </a:p>
          <a:p>
            <a:pPr marL="171450" indent="-171450">
              <a:buBlip>
                <a:blip r:embed="rId3"/>
              </a:buBlip>
            </a:pPr>
            <a:r>
              <a:rPr lang="en-US" sz="1200" dirty="0">
                <a:solidFill>
                  <a:schemeClr val="bg1">
                    <a:lumMod val="95000"/>
                  </a:schemeClr>
                </a:solidFill>
                <a:latin typeface="Raleway SemiBold" panose="020B0703030101060003" pitchFamily="34" charset="0"/>
              </a:rPr>
              <a:t>Business continuity </a:t>
            </a:r>
          </a:p>
        </p:txBody>
      </p:sp>
      <p:sp>
        <p:nvSpPr>
          <p:cNvPr id="37" name="Retângulo 36">
            <a:extLst>
              <a:ext uri="{FF2B5EF4-FFF2-40B4-BE49-F238E27FC236}">
                <a16:creationId xmlns:a16="http://schemas.microsoft.com/office/drawing/2014/main" id="{7C711F2A-85CB-423B-BF0E-A2BD34651338}"/>
              </a:ext>
            </a:extLst>
          </p:cNvPr>
          <p:cNvSpPr/>
          <p:nvPr/>
        </p:nvSpPr>
        <p:spPr>
          <a:xfrm>
            <a:off x="6465388" y="4570469"/>
            <a:ext cx="2376000" cy="1569660"/>
          </a:xfrm>
          <a:prstGeom prst="rect">
            <a:avLst/>
          </a:prstGeom>
        </p:spPr>
        <p:txBody>
          <a:bodyPr wrap="square">
            <a:spAutoFit/>
          </a:bodyPr>
          <a:lstStyle/>
          <a:p>
            <a:pPr marL="171450" indent="-171450">
              <a:buBlip>
                <a:blip r:embed="rId3"/>
              </a:buBlip>
            </a:pPr>
            <a:r>
              <a:rPr lang="en-US" sz="1200" dirty="0">
                <a:solidFill>
                  <a:schemeClr val="bg1">
                    <a:lumMod val="95000"/>
                  </a:schemeClr>
                </a:solidFill>
                <a:latin typeface="Raleway SemiBold" panose="020B0703030101060003" pitchFamily="34" charset="0"/>
              </a:rPr>
              <a:t>IaaS, PaaS and SaaS</a:t>
            </a:r>
          </a:p>
          <a:p>
            <a:pPr marL="171450" indent="-171450">
              <a:buBlip>
                <a:blip r:embed="rId3"/>
              </a:buBlip>
            </a:pPr>
            <a:endParaRPr lang="en-US" sz="1200" dirty="0">
              <a:solidFill>
                <a:schemeClr val="bg1">
                  <a:lumMod val="95000"/>
                </a:schemeClr>
              </a:solidFill>
              <a:latin typeface="Raleway SemiBold" panose="020B0703030101060003" pitchFamily="34" charset="0"/>
            </a:endParaRPr>
          </a:p>
          <a:p>
            <a:pPr marL="171450" indent="-171450">
              <a:buBlip>
                <a:blip r:embed="rId3"/>
              </a:buBlip>
            </a:pPr>
            <a:r>
              <a:rPr lang="en-US" sz="1200" dirty="0">
                <a:solidFill>
                  <a:schemeClr val="bg1">
                    <a:lumMod val="95000"/>
                  </a:schemeClr>
                </a:solidFill>
                <a:latin typeface="Raleway SemiBold" panose="020B0703030101060003" pitchFamily="34" charset="0"/>
              </a:rPr>
              <a:t>Public, private, national and world leading Clouds</a:t>
            </a:r>
          </a:p>
          <a:p>
            <a:endParaRPr lang="en-US" sz="1200" dirty="0">
              <a:solidFill>
                <a:schemeClr val="bg1">
                  <a:lumMod val="95000"/>
                </a:schemeClr>
              </a:solidFill>
              <a:latin typeface="Raleway SemiBold" panose="020B0703030101060003" pitchFamily="34" charset="0"/>
            </a:endParaRPr>
          </a:p>
          <a:p>
            <a:pPr marL="171450" indent="-171450">
              <a:buBlip>
                <a:blip r:embed="rId3"/>
              </a:buBlip>
            </a:pPr>
            <a:r>
              <a:rPr lang="en-US" sz="1200" dirty="0">
                <a:solidFill>
                  <a:schemeClr val="bg1">
                    <a:lumMod val="95000"/>
                  </a:schemeClr>
                </a:solidFill>
                <a:latin typeface="Raleway SemiBold" panose="020B0703030101060003" pitchFamily="34" charset="0"/>
              </a:rPr>
              <a:t>Data migration and backup</a:t>
            </a:r>
          </a:p>
          <a:p>
            <a:pPr marL="171450" indent="-171450">
              <a:buBlip>
                <a:blip r:embed="rId3"/>
              </a:buBlip>
            </a:pPr>
            <a:endParaRPr lang="en-US" sz="1200" dirty="0">
              <a:solidFill>
                <a:schemeClr val="bg1">
                  <a:lumMod val="95000"/>
                </a:schemeClr>
              </a:solidFill>
              <a:latin typeface="Raleway SemiBold" panose="020B0703030101060003" pitchFamily="34" charset="0"/>
            </a:endParaRPr>
          </a:p>
          <a:p>
            <a:pPr marL="171450" indent="-171450">
              <a:buBlip>
                <a:blip r:embed="rId3"/>
              </a:buBlip>
            </a:pPr>
            <a:r>
              <a:rPr lang="en-US" sz="1200" dirty="0">
                <a:solidFill>
                  <a:schemeClr val="bg1">
                    <a:lumMod val="95000"/>
                  </a:schemeClr>
                </a:solidFill>
                <a:latin typeface="Raleway SemiBold" panose="020B0703030101060003" pitchFamily="34" charset="0"/>
              </a:rPr>
              <a:t>Disasters recovery</a:t>
            </a:r>
          </a:p>
        </p:txBody>
      </p:sp>
      <p:sp>
        <p:nvSpPr>
          <p:cNvPr id="38" name="Retângulo 37">
            <a:extLst>
              <a:ext uri="{FF2B5EF4-FFF2-40B4-BE49-F238E27FC236}">
                <a16:creationId xmlns:a16="http://schemas.microsoft.com/office/drawing/2014/main" id="{20A430C5-6263-41B2-B895-AE1232ED57F0}"/>
              </a:ext>
            </a:extLst>
          </p:cNvPr>
          <p:cNvSpPr/>
          <p:nvPr/>
        </p:nvSpPr>
        <p:spPr>
          <a:xfrm>
            <a:off x="9344401" y="4570469"/>
            <a:ext cx="2376000" cy="2308324"/>
          </a:xfrm>
          <a:prstGeom prst="rect">
            <a:avLst/>
          </a:prstGeom>
        </p:spPr>
        <p:txBody>
          <a:bodyPr wrap="square">
            <a:spAutoFit/>
          </a:bodyPr>
          <a:lstStyle/>
          <a:p>
            <a:pPr marL="171450" indent="-171450">
              <a:buBlip>
                <a:blip r:embed="rId3"/>
              </a:buBlip>
            </a:pPr>
            <a:r>
              <a:rPr lang="en-US" sz="1200" dirty="0">
                <a:solidFill>
                  <a:schemeClr val="bg1">
                    <a:lumMod val="95000"/>
                  </a:schemeClr>
                </a:solidFill>
                <a:latin typeface="Raleway SemiBold" panose="020B0703030101060003" pitchFamily="34" charset="0"/>
              </a:rPr>
              <a:t>Data centralization and protection</a:t>
            </a:r>
          </a:p>
          <a:p>
            <a:pPr marL="171450" indent="-171450">
              <a:buBlip>
                <a:blip r:embed="rId3"/>
              </a:buBlip>
            </a:pPr>
            <a:endParaRPr lang="en-US" sz="1200" dirty="0">
              <a:solidFill>
                <a:schemeClr val="bg1">
                  <a:lumMod val="95000"/>
                </a:schemeClr>
              </a:solidFill>
              <a:latin typeface="Raleway SemiBold" panose="020B0703030101060003" pitchFamily="34" charset="0"/>
            </a:endParaRPr>
          </a:p>
          <a:p>
            <a:pPr marL="171450" indent="-171450">
              <a:buBlip>
                <a:blip r:embed="rId3"/>
              </a:buBlip>
            </a:pPr>
            <a:r>
              <a:rPr lang="en-US" sz="1200" dirty="0">
                <a:solidFill>
                  <a:schemeClr val="bg1">
                    <a:lumMod val="95000"/>
                  </a:schemeClr>
                </a:solidFill>
                <a:latin typeface="Raleway SemiBold" panose="020B0703030101060003" pitchFamily="34" charset="0"/>
              </a:rPr>
              <a:t>Simplified access and management of applications and desktops</a:t>
            </a:r>
          </a:p>
          <a:p>
            <a:pPr marL="171450" indent="-171450">
              <a:buBlip>
                <a:blip r:embed="rId3"/>
              </a:buBlip>
            </a:pPr>
            <a:endParaRPr lang="en-US" sz="1200" dirty="0">
              <a:solidFill>
                <a:schemeClr val="bg1">
                  <a:lumMod val="95000"/>
                </a:schemeClr>
              </a:solidFill>
              <a:latin typeface="Raleway SemiBold" panose="020B0703030101060003" pitchFamily="34" charset="0"/>
            </a:endParaRPr>
          </a:p>
          <a:p>
            <a:pPr marL="171450" indent="-171450">
              <a:buBlip>
                <a:blip r:embed="rId3"/>
              </a:buBlip>
            </a:pPr>
            <a:r>
              <a:rPr lang="en-US" sz="1200" dirty="0">
                <a:solidFill>
                  <a:schemeClr val="bg1">
                    <a:lumMod val="95000"/>
                  </a:schemeClr>
                </a:solidFill>
                <a:latin typeface="Raleway SemiBold" panose="020B0703030101060003" pitchFamily="34" charset="0"/>
              </a:rPr>
              <a:t>Unified management of devices</a:t>
            </a:r>
          </a:p>
          <a:p>
            <a:pPr marL="171450" indent="-171450">
              <a:buBlip>
                <a:blip r:embed="rId3"/>
              </a:buBlip>
            </a:pPr>
            <a:endParaRPr lang="en-US" sz="1200" dirty="0">
              <a:solidFill>
                <a:schemeClr val="bg1">
                  <a:lumMod val="95000"/>
                </a:schemeClr>
              </a:solidFill>
              <a:latin typeface="Raleway SemiBold" panose="020B0703030101060003" pitchFamily="34" charset="0"/>
            </a:endParaRPr>
          </a:p>
          <a:p>
            <a:pPr marL="171450" indent="-171450">
              <a:buBlip>
                <a:blip r:embed="rId3"/>
              </a:buBlip>
            </a:pPr>
            <a:r>
              <a:rPr lang="en-US" sz="1200" dirty="0">
                <a:solidFill>
                  <a:schemeClr val="bg1">
                    <a:lumMod val="95000"/>
                  </a:schemeClr>
                </a:solidFill>
                <a:latin typeface="Raleway SemiBold" panose="020B0703030101060003" pitchFamily="34" charset="0"/>
              </a:rPr>
              <a:t>Access security </a:t>
            </a:r>
          </a:p>
          <a:p>
            <a:endParaRPr lang="pt-PT" sz="1200" dirty="0">
              <a:solidFill>
                <a:schemeClr val="bg1">
                  <a:lumMod val="95000"/>
                </a:schemeClr>
              </a:solidFill>
              <a:latin typeface="Raleway SemiBold" panose="020B0703030101060003" pitchFamily="34" charset="0"/>
            </a:endParaRPr>
          </a:p>
        </p:txBody>
      </p:sp>
      <p:sp>
        <p:nvSpPr>
          <p:cNvPr id="22" name="CaixaDeTexto 21">
            <a:extLst>
              <a:ext uri="{FF2B5EF4-FFF2-40B4-BE49-F238E27FC236}">
                <a16:creationId xmlns:a16="http://schemas.microsoft.com/office/drawing/2014/main" id="{1C7C5E4A-13D3-4838-9391-805E34677B60}"/>
              </a:ext>
            </a:extLst>
          </p:cNvPr>
          <p:cNvSpPr txBox="1"/>
          <p:nvPr/>
        </p:nvSpPr>
        <p:spPr>
          <a:xfrm>
            <a:off x="817765" y="3520833"/>
            <a:ext cx="1959588" cy="523220"/>
          </a:xfrm>
          <a:prstGeom prst="rect">
            <a:avLst/>
          </a:prstGeom>
          <a:noFill/>
        </p:spPr>
        <p:txBody>
          <a:bodyPr wrap="square" rtlCol="0">
            <a:spAutoFit/>
          </a:bodyPr>
          <a:lstStyle/>
          <a:p>
            <a:r>
              <a:rPr lang="en-US" sz="1400" b="1" dirty="0">
                <a:latin typeface="Raleway" panose="020B0603020202020204" pitchFamily="34" charset="0"/>
              </a:rPr>
              <a:t>Virtualization and Hyperconvergence</a:t>
            </a:r>
          </a:p>
        </p:txBody>
      </p:sp>
      <p:sp>
        <p:nvSpPr>
          <p:cNvPr id="23" name="CaixaDeTexto 22">
            <a:extLst>
              <a:ext uri="{FF2B5EF4-FFF2-40B4-BE49-F238E27FC236}">
                <a16:creationId xmlns:a16="http://schemas.microsoft.com/office/drawing/2014/main" id="{9EB49159-E165-439D-85B2-6DBDF72443F8}"/>
              </a:ext>
            </a:extLst>
          </p:cNvPr>
          <p:cNvSpPr txBox="1"/>
          <p:nvPr/>
        </p:nvSpPr>
        <p:spPr>
          <a:xfrm>
            <a:off x="3678984" y="3520833"/>
            <a:ext cx="1959588" cy="523220"/>
          </a:xfrm>
          <a:prstGeom prst="rect">
            <a:avLst/>
          </a:prstGeom>
          <a:noFill/>
        </p:spPr>
        <p:txBody>
          <a:bodyPr wrap="square" rtlCol="0">
            <a:spAutoFit/>
          </a:bodyPr>
          <a:lstStyle/>
          <a:p>
            <a:r>
              <a:rPr lang="en-US" sz="1400" b="1" dirty="0">
                <a:latin typeface="Raleway" panose="020B0603020202020204" pitchFamily="34" charset="0"/>
              </a:rPr>
              <a:t>Data storage and backup</a:t>
            </a:r>
          </a:p>
        </p:txBody>
      </p:sp>
      <p:sp>
        <p:nvSpPr>
          <p:cNvPr id="24" name="CaixaDeTexto 23">
            <a:extLst>
              <a:ext uri="{FF2B5EF4-FFF2-40B4-BE49-F238E27FC236}">
                <a16:creationId xmlns:a16="http://schemas.microsoft.com/office/drawing/2014/main" id="{BF615A15-D013-45E6-B9F0-D7BA57D842B6}"/>
              </a:ext>
            </a:extLst>
          </p:cNvPr>
          <p:cNvSpPr txBox="1"/>
          <p:nvPr/>
        </p:nvSpPr>
        <p:spPr>
          <a:xfrm>
            <a:off x="6540203" y="3554995"/>
            <a:ext cx="1959588" cy="307777"/>
          </a:xfrm>
          <a:prstGeom prst="rect">
            <a:avLst/>
          </a:prstGeom>
          <a:noFill/>
        </p:spPr>
        <p:txBody>
          <a:bodyPr wrap="square" rtlCol="0">
            <a:spAutoFit/>
          </a:bodyPr>
          <a:lstStyle/>
          <a:p>
            <a:r>
              <a:rPr lang="en-US" sz="1400" b="1" dirty="0">
                <a:latin typeface="Raleway" panose="020B0603020202020204" pitchFamily="34" charset="0"/>
              </a:rPr>
              <a:t>Cloud Services</a:t>
            </a:r>
          </a:p>
        </p:txBody>
      </p:sp>
      <p:sp>
        <p:nvSpPr>
          <p:cNvPr id="25" name="CaixaDeTexto 24">
            <a:extLst>
              <a:ext uri="{FF2B5EF4-FFF2-40B4-BE49-F238E27FC236}">
                <a16:creationId xmlns:a16="http://schemas.microsoft.com/office/drawing/2014/main" id="{142B90B1-D924-4E3A-BD9F-6A7BEA4DF9AF}"/>
              </a:ext>
            </a:extLst>
          </p:cNvPr>
          <p:cNvSpPr txBox="1"/>
          <p:nvPr/>
        </p:nvSpPr>
        <p:spPr>
          <a:xfrm>
            <a:off x="9401421" y="3563292"/>
            <a:ext cx="1959588" cy="307777"/>
          </a:xfrm>
          <a:prstGeom prst="rect">
            <a:avLst/>
          </a:prstGeom>
          <a:noFill/>
        </p:spPr>
        <p:txBody>
          <a:bodyPr wrap="square" rtlCol="0">
            <a:spAutoFit/>
          </a:bodyPr>
          <a:lstStyle/>
          <a:p>
            <a:r>
              <a:rPr lang="en-US" sz="1400" b="1" dirty="0">
                <a:latin typeface="Raleway" panose="020B0603020202020204" pitchFamily="34" charset="0"/>
              </a:rPr>
              <a:t>Virtual Workstations</a:t>
            </a:r>
          </a:p>
        </p:txBody>
      </p:sp>
      <p:sp>
        <p:nvSpPr>
          <p:cNvPr id="26" name="Title 12">
            <a:extLst>
              <a:ext uri="{FF2B5EF4-FFF2-40B4-BE49-F238E27FC236}">
                <a16:creationId xmlns:a16="http://schemas.microsoft.com/office/drawing/2014/main" id="{0712D6DF-C641-475F-837B-21F776147518}"/>
              </a:ext>
            </a:extLst>
          </p:cNvPr>
          <p:cNvSpPr txBox="1">
            <a:spLocks/>
          </p:cNvSpPr>
          <p:nvPr/>
        </p:nvSpPr>
        <p:spPr>
          <a:xfrm>
            <a:off x="601037" y="10034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PT" b="1" dirty="0">
                <a:solidFill>
                  <a:srgbClr val="2BA0DA"/>
                </a:solidFill>
                <a:latin typeface="Raleway ExtraBold" panose="020B0903030101060003" pitchFamily="34" charset="0"/>
              </a:rPr>
              <a:t>Data Center &amp; Multi Cloud</a:t>
            </a:r>
            <a:endParaRPr lang="pt-PT" dirty="0"/>
          </a:p>
        </p:txBody>
      </p:sp>
      <p:grpSp>
        <p:nvGrpSpPr>
          <p:cNvPr id="20" name="Group 19">
            <a:extLst>
              <a:ext uri="{FF2B5EF4-FFF2-40B4-BE49-F238E27FC236}">
                <a16:creationId xmlns:a16="http://schemas.microsoft.com/office/drawing/2014/main" id="{A87BADF7-5ADF-4CAA-9C19-70503A46AC40}"/>
              </a:ext>
            </a:extLst>
          </p:cNvPr>
          <p:cNvGrpSpPr/>
          <p:nvPr/>
        </p:nvGrpSpPr>
        <p:grpSpPr>
          <a:xfrm>
            <a:off x="630537" y="1704158"/>
            <a:ext cx="2045907" cy="1715274"/>
            <a:chOff x="630537" y="1711303"/>
            <a:chExt cx="2045907" cy="1715274"/>
          </a:xfrm>
        </p:grpSpPr>
        <p:pic>
          <p:nvPicPr>
            <p:cNvPr id="21" name="Picture 20" descr="A picture containing game, man, riding, skiing&#10;&#10;Description automatically generated">
              <a:extLst>
                <a:ext uri="{FF2B5EF4-FFF2-40B4-BE49-F238E27FC236}">
                  <a16:creationId xmlns:a16="http://schemas.microsoft.com/office/drawing/2014/main" id="{7B9BE177-9441-4BB5-893A-4B7BAE138938}"/>
                </a:ext>
              </a:extLst>
            </p:cNvPr>
            <p:cNvPicPr>
              <a:picLocks noChangeAspect="1"/>
            </p:cNvPicPr>
            <p:nvPr/>
          </p:nvPicPr>
          <p:blipFill rotWithShape="1">
            <a:blip r:embed="rId4">
              <a:extLst>
                <a:ext uri="{28A0092B-C50C-407E-A947-70E740481C1C}">
                  <a14:useLocalDpi xmlns:a14="http://schemas.microsoft.com/office/drawing/2010/main" val="0"/>
                </a:ext>
              </a:extLst>
            </a:blip>
            <a:srcRect l="13790" t="19994" r="13952" b="19830"/>
            <a:stretch/>
          </p:blipFill>
          <p:spPr>
            <a:xfrm>
              <a:off x="630537" y="1711303"/>
              <a:ext cx="2045907" cy="1715274"/>
            </a:xfrm>
            <a:prstGeom prst="rect">
              <a:avLst/>
            </a:prstGeom>
          </p:spPr>
        </p:pic>
        <p:pic>
          <p:nvPicPr>
            <p:cNvPr id="27" name="Picture 26" descr="A traffic light&#10;&#10;Description automatically generated">
              <a:extLst>
                <a:ext uri="{FF2B5EF4-FFF2-40B4-BE49-F238E27FC236}">
                  <a16:creationId xmlns:a16="http://schemas.microsoft.com/office/drawing/2014/main" id="{94FD5692-1B7E-4ECB-AC93-748E21302A70}"/>
                </a:ext>
              </a:extLst>
            </p:cNvPr>
            <p:cNvPicPr>
              <a:picLocks noChangeAspect="1"/>
            </p:cNvPicPr>
            <p:nvPr/>
          </p:nvPicPr>
          <p:blipFill rotWithShape="1">
            <a:blip r:embed="rId5">
              <a:extLst>
                <a:ext uri="{28A0092B-C50C-407E-A947-70E740481C1C}">
                  <a14:useLocalDpi xmlns:a14="http://schemas.microsoft.com/office/drawing/2010/main" val="0"/>
                </a:ext>
              </a:extLst>
            </a:blip>
            <a:srcRect l="21374" t="17081" r="21449" b="19768"/>
            <a:stretch/>
          </p:blipFill>
          <p:spPr>
            <a:xfrm>
              <a:off x="1256097" y="2130028"/>
              <a:ext cx="794786" cy="877824"/>
            </a:xfrm>
            <a:prstGeom prst="rect">
              <a:avLst/>
            </a:prstGeom>
          </p:spPr>
        </p:pic>
      </p:grpSp>
      <p:grpSp>
        <p:nvGrpSpPr>
          <p:cNvPr id="28" name="Group 27">
            <a:extLst>
              <a:ext uri="{FF2B5EF4-FFF2-40B4-BE49-F238E27FC236}">
                <a16:creationId xmlns:a16="http://schemas.microsoft.com/office/drawing/2014/main" id="{222B64D6-5B32-491C-9C28-753E94645D59}"/>
              </a:ext>
            </a:extLst>
          </p:cNvPr>
          <p:cNvGrpSpPr/>
          <p:nvPr/>
        </p:nvGrpSpPr>
        <p:grpSpPr>
          <a:xfrm>
            <a:off x="3507270" y="1704158"/>
            <a:ext cx="2045907" cy="1715274"/>
            <a:chOff x="3635824" y="1711303"/>
            <a:chExt cx="2045907" cy="1715274"/>
          </a:xfrm>
        </p:grpSpPr>
        <p:pic>
          <p:nvPicPr>
            <p:cNvPr id="29" name="Picture 28" descr="A picture containing game, man, riding, skiing&#10;&#10;Description automatically generated">
              <a:extLst>
                <a:ext uri="{FF2B5EF4-FFF2-40B4-BE49-F238E27FC236}">
                  <a16:creationId xmlns:a16="http://schemas.microsoft.com/office/drawing/2014/main" id="{BDB1745A-B381-4028-9126-7C424FB25E4D}"/>
                </a:ext>
              </a:extLst>
            </p:cNvPr>
            <p:cNvPicPr>
              <a:picLocks noChangeAspect="1"/>
            </p:cNvPicPr>
            <p:nvPr/>
          </p:nvPicPr>
          <p:blipFill rotWithShape="1">
            <a:blip r:embed="rId4">
              <a:extLst>
                <a:ext uri="{28A0092B-C50C-407E-A947-70E740481C1C}">
                  <a14:useLocalDpi xmlns:a14="http://schemas.microsoft.com/office/drawing/2010/main" val="0"/>
                </a:ext>
              </a:extLst>
            </a:blip>
            <a:srcRect l="13790" t="19994" r="13952" b="19830"/>
            <a:stretch/>
          </p:blipFill>
          <p:spPr>
            <a:xfrm>
              <a:off x="3635824" y="1711303"/>
              <a:ext cx="2045907" cy="1715274"/>
            </a:xfrm>
            <a:prstGeom prst="rect">
              <a:avLst/>
            </a:prstGeom>
          </p:spPr>
        </p:pic>
        <p:pic>
          <p:nvPicPr>
            <p:cNvPr id="31" name="Picture 30" descr="A picture containing object, clock, black, dark&#10;&#10;Description automatically generated">
              <a:extLst>
                <a:ext uri="{FF2B5EF4-FFF2-40B4-BE49-F238E27FC236}">
                  <a16:creationId xmlns:a16="http://schemas.microsoft.com/office/drawing/2014/main" id="{1B029924-FDB5-492E-9EE3-F9099E533F92}"/>
                </a:ext>
              </a:extLst>
            </p:cNvPr>
            <p:cNvPicPr>
              <a:picLocks noChangeAspect="1"/>
            </p:cNvPicPr>
            <p:nvPr/>
          </p:nvPicPr>
          <p:blipFill rotWithShape="1">
            <a:blip r:embed="rId6">
              <a:extLst>
                <a:ext uri="{28A0092B-C50C-407E-A947-70E740481C1C}">
                  <a14:useLocalDpi xmlns:a14="http://schemas.microsoft.com/office/drawing/2010/main" val="0"/>
                </a:ext>
              </a:extLst>
            </a:blip>
            <a:srcRect l="20375" t="22191" r="19857" b="20631"/>
            <a:stretch/>
          </p:blipFill>
          <p:spPr>
            <a:xfrm>
              <a:off x="4199981" y="2130028"/>
              <a:ext cx="917592" cy="877824"/>
            </a:xfrm>
            <a:prstGeom prst="rect">
              <a:avLst/>
            </a:prstGeom>
          </p:spPr>
        </p:pic>
      </p:grpSp>
      <p:grpSp>
        <p:nvGrpSpPr>
          <p:cNvPr id="32" name="Group 31">
            <a:extLst>
              <a:ext uri="{FF2B5EF4-FFF2-40B4-BE49-F238E27FC236}">
                <a16:creationId xmlns:a16="http://schemas.microsoft.com/office/drawing/2014/main" id="{B9C1AE9F-4BCE-4F37-9EA5-0915145AE00C}"/>
              </a:ext>
            </a:extLst>
          </p:cNvPr>
          <p:cNvGrpSpPr/>
          <p:nvPr/>
        </p:nvGrpSpPr>
        <p:grpSpPr>
          <a:xfrm>
            <a:off x="6384003" y="1704158"/>
            <a:ext cx="2045907" cy="1715274"/>
            <a:chOff x="6396134" y="1697192"/>
            <a:chExt cx="2045907" cy="1715274"/>
          </a:xfrm>
        </p:grpSpPr>
        <p:pic>
          <p:nvPicPr>
            <p:cNvPr id="33" name="Picture 32" descr="A picture containing game, man, riding, skiing&#10;&#10;Description automatically generated">
              <a:extLst>
                <a:ext uri="{FF2B5EF4-FFF2-40B4-BE49-F238E27FC236}">
                  <a16:creationId xmlns:a16="http://schemas.microsoft.com/office/drawing/2014/main" id="{D4A693BB-C7B8-4225-8898-A942C12B1DD8}"/>
                </a:ext>
              </a:extLst>
            </p:cNvPr>
            <p:cNvPicPr>
              <a:picLocks noChangeAspect="1"/>
            </p:cNvPicPr>
            <p:nvPr/>
          </p:nvPicPr>
          <p:blipFill rotWithShape="1">
            <a:blip r:embed="rId4">
              <a:extLst>
                <a:ext uri="{28A0092B-C50C-407E-A947-70E740481C1C}">
                  <a14:useLocalDpi xmlns:a14="http://schemas.microsoft.com/office/drawing/2010/main" val="0"/>
                </a:ext>
              </a:extLst>
            </a:blip>
            <a:srcRect l="13790" t="19994" r="13952" b="19830"/>
            <a:stretch/>
          </p:blipFill>
          <p:spPr>
            <a:xfrm>
              <a:off x="6396134" y="1697192"/>
              <a:ext cx="2045907" cy="1715274"/>
            </a:xfrm>
            <a:prstGeom prst="rect">
              <a:avLst/>
            </a:prstGeom>
          </p:spPr>
        </p:pic>
        <p:pic>
          <p:nvPicPr>
            <p:cNvPr id="34" name="Picture 33" descr="A close up of a logo&#10;&#10;Description automatically generated">
              <a:extLst>
                <a:ext uri="{FF2B5EF4-FFF2-40B4-BE49-F238E27FC236}">
                  <a16:creationId xmlns:a16="http://schemas.microsoft.com/office/drawing/2014/main" id="{47F11FB7-6C82-4B88-81C6-EF2D8FA32659}"/>
                </a:ext>
              </a:extLst>
            </p:cNvPr>
            <p:cNvPicPr>
              <a:picLocks noChangeAspect="1"/>
            </p:cNvPicPr>
            <p:nvPr/>
          </p:nvPicPr>
          <p:blipFill rotWithShape="1">
            <a:blip r:embed="rId7">
              <a:extLst>
                <a:ext uri="{28A0092B-C50C-407E-A947-70E740481C1C}">
                  <a14:useLocalDpi xmlns:a14="http://schemas.microsoft.com/office/drawing/2010/main" val="0"/>
                </a:ext>
              </a:extLst>
            </a:blip>
            <a:srcRect l="21478" t="17318" r="18785" b="17824"/>
            <a:stretch/>
          </p:blipFill>
          <p:spPr>
            <a:xfrm>
              <a:off x="7014826" y="2115917"/>
              <a:ext cx="808523" cy="877824"/>
            </a:xfrm>
            <a:prstGeom prst="rect">
              <a:avLst/>
            </a:prstGeom>
          </p:spPr>
        </p:pic>
      </p:grpSp>
      <p:grpSp>
        <p:nvGrpSpPr>
          <p:cNvPr id="39" name="Group 38">
            <a:extLst>
              <a:ext uri="{FF2B5EF4-FFF2-40B4-BE49-F238E27FC236}">
                <a16:creationId xmlns:a16="http://schemas.microsoft.com/office/drawing/2014/main" id="{EAE92C0C-50E5-4CDD-8376-6E4B976A4DE2}"/>
              </a:ext>
            </a:extLst>
          </p:cNvPr>
          <p:cNvGrpSpPr/>
          <p:nvPr/>
        </p:nvGrpSpPr>
        <p:grpSpPr>
          <a:xfrm>
            <a:off x="9260736" y="1704158"/>
            <a:ext cx="2045907" cy="1715274"/>
            <a:chOff x="9260736" y="1932991"/>
            <a:chExt cx="2045907" cy="1715274"/>
          </a:xfrm>
        </p:grpSpPr>
        <p:pic>
          <p:nvPicPr>
            <p:cNvPr id="40" name="Picture 39" descr="A picture containing object, screen, laptop, monitor&#10;&#10;Description automatically generated">
              <a:extLst>
                <a:ext uri="{FF2B5EF4-FFF2-40B4-BE49-F238E27FC236}">
                  <a16:creationId xmlns:a16="http://schemas.microsoft.com/office/drawing/2014/main" id="{C50D815D-C6F0-4412-B742-2EE9A346C701}"/>
                </a:ext>
              </a:extLst>
            </p:cNvPr>
            <p:cNvPicPr>
              <a:picLocks noChangeAspect="1"/>
            </p:cNvPicPr>
            <p:nvPr/>
          </p:nvPicPr>
          <p:blipFill rotWithShape="1">
            <a:blip r:embed="rId8">
              <a:extLst>
                <a:ext uri="{28A0092B-C50C-407E-A947-70E740481C1C}">
                  <a14:useLocalDpi xmlns:a14="http://schemas.microsoft.com/office/drawing/2010/main" val="0"/>
                </a:ext>
              </a:extLst>
            </a:blip>
            <a:srcRect l="25897" t="18422" r="19461" b="22555"/>
            <a:stretch/>
          </p:blipFill>
          <p:spPr>
            <a:xfrm>
              <a:off x="9911990" y="2349674"/>
              <a:ext cx="816428" cy="881908"/>
            </a:xfrm>
            <a:prstGeom prst="rect">
              <a:avLst/>
            </a:prstGeom>
          </p:spPr>
        </p:pic>
        <p:pic>
          <p:nvPicPr>
            <p:cNvPr id="41" name="Picture 40" descr="A picture containing game, man, riding, skiing&#10;&#10;Description automatically generated">
              <a:extLst>
                <a:ext uri="{FF2B5EF4-FFF2-40B4-BE49-F238E27FC236}">
                  <a16:creationId xmlns:a16="http://schemas.microsoft.com/office/drawing/2014/main" id="{688BE1B8-7E00-44DD-B566-ED7F75B680F3}"/>
                </a:ext>
              </a:extLst>
            </p:cNvPr>
            <p:cNvPicPr>
              <a:picLocks noChangeAspect="1"/>
            </p:cNvPicPr>
            <p:nvPr/>
          </p:nvPicPr>
          <p:blipFill rotWithShape="1">
            <a:blip r:embed="rId4">
              <a:extLst>
                <a:ext uri="{28A0092B-C50C-407E-A947-70E740481C1C}">
                  <a14:useLocalDpi xmlns:a14="http://schemas.microsoft.com/office/drawing/2010/main" val="0"/>
                </a:ext>
              </a:extLst>
            </a:blip>
            <a:srcRect l="13790" t="19994" r="13952" b="19830"/>
            <a:stretch/>
          </p:blipFill>
          <p:spPr>
            <a:xfrm>
              <a:off x="9260736" y="1932991"/>
              <a:ext cx="2045907" cy="1715274"/>
            </a:xfrm>
            <a:prstGeom prst="rect">
              <a:avLst/>
            </a:prstGeom>
          </p:spPr>
        </p:pic>
      </p:grpSp>
    </p:spTree>
    <p:extLst>
      <p:ext uri="{BB962C8B-B14F-4D97-AF65-F5344CB8AC3E}">
        <p14:creationId xmlns:p14="http://schemas.microsoft.com/office/powerpoint/2010/main" val="2129793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m 24">
            <a:extLst>
              <a:ext uri="{FF2B5EF4-FFF2-40B4-BE49-F238E27FC236}">
                <a16:creationId xmlns:a16="http://schemas.microsoft.com/office/drawing/2014/main" id="{4EB6E2E1-723E-4BB9-B2C3-ABCED86ADBEF}"/>
              </a:ext>
            </a:extLst>
          </p:cNvPr>
          <p:cNvPicPr>
            <a:picLocks noChangeAspect="1"/>
          </p:cNvPicPr>
          <p:nvPr/>
        </p:nvPicPr>
        <p:blipFill rotWithShape="1">
          <a:blip r:embed="rId3">
            <a:extLst>
              <a:ext uri="{28A0092B-C50C-407E-A947-70E740481C1C}">
                <a14:useLocalDpi xmlns:a14="http://schemas.microsoft.com/office/drawing/2010/main" val="0"/>
              </a:ext>
            </a:extLst>
          </a:blip>
          <a:srcRect r="72058"/>
          <a:stretch/>
        </p:blipFill>
        <p:spPr>
          <a:xfrm>
            <a:off x="-17853" y="0"/>
            <a:ext cx="3406669" cy="6858000"/>
          </a:xfrm>
          <a:prstGeom prst="rect">
            <a:avLst/>
          </a:prstGeom>
        </p:spPr>
      </p:pic>
      <p:sp>
        <p:nvSpPr>
          <p:cNvPr id="2" name="Título 1">
            <a:extLst>
              <a:ext uri="{FF2B5EF4-FFF2-40B4-BE49-F238E27FC236}">
                <a16:creationId xmlns:a16="http://schemas.microsoft.com/office/drawing/2014/main" id="{41270AE9-2F3F-451F-8B1D-13554948939E}"/>
              </a:ext>
            </a:extLst>
          </p:cNvPr>
          <p:cNvSpPr>
            <a:spLocks noGrp="1"/>
          </p:cNvSpPr>
          <p:nvPr>
            <p:ph type="ctrTitle"/>
          </p:nvPr>
        </p:nvSpPr>
        <p:spPr>
          <a:xfrm>
            <a:off x="286991" y="555241"/>
            <a:ext cx="4265744" cy="1765696"/>
          </a:xfrm>
        </p:spPr>
        <p:txBody>
          <a:bodyPr anchor="t" anchorCtr="0">
            <a:normAutofit/>
          </a:bodyPr>
          <a:lstStyle/>
          <a:p>
            <a:r>
              <a:rPr lang="pt-PT" sz="7400" dirty="0" err="1">
                <a:solidFill>
                  <a:srgbClr val="2BA0DA"/>
                </a:solidFill>
                <a:latin typeface="Raleway ExtraBold"/>
              </a:rPr>
              <a:t>History</a:t>
            </a:r>
            <a:endParaRPr lang="pt-PT" sz="7400" dirty="0" err="1">
              <a:solidFill>
                <a:srgbClr val="2BA0DA"/>
              </a:solidFill>
              <a:latin typeface="Raleway ExtraBold" panose="020B0903030101060003" pitchFamily="34" charset="0"/>
            </a:endParaRPr>
          </a:p>
        </p:txBody>
      </p:sp>
      <p:grpSp>
        <p:nvGrpSpPr>
          <p:cNvPr id="4" name="Group 3">
            <a:extLst>
              <a:ext uri="{FF2B5EF4-FFF2-40B4-BE49-F238E27FC236}">
                <a16:creationId xmlns:a16="http://schemas.microsoft.com/office/drawing/2014/main" id="{8C886366-F30A-485D-85C8-D0468F3729C2}"/>
              </a:ext>
            </a:extLst>
          </p:cNvPr>
          <p:cNvGrpSpPr/>
          <p:nvPr/>
        </p:nvGrpSpPr>
        <p:grpSpPr>
          <a:xfrm>
            <a:off x="8681706" y="696863"/>
            <a:ext cx="1892857" cy="1884023"/>
            <a:chOff x="8014432" y="968715"/>
            <a:chExt cx="1892857" cy="1884023"/>
          </a:xfrm>
        </p:grpSpPr>
        <p:pic>
          <p:nvPicPr>
            <p:cNvPr id="13" name="Imagem 17">
              <a:extLst>
                <a:ext uri="{FF2B5EF4-FFF2-40B4-BE49-F238E27FC236}">
                  <a16:creationId xmlns:a16="http://schemas.microsoft.com/office/drawing/2014/main" id="{C3B9B3CB-B4BC-48F5-A91E-00F8D4E9E8CA}"/>
                </a:ext>
              </a:extLst>
            </p:cNvPr>
            <p:cNvPicPr>
              <a:picLocks noChangeAspect="1"/>
            </p:cNvPicPr>
            <p:nvPr/>
          </p:nvPicPr>
          <p:blipFill>
            <a:blip r:embed="rId4"/>
            <a:stretch>
              <a:fillRect/>
            </a:stretch>
          </p:blipFill>
          <p:spPr>
            <a:xfrm>
              <a:off x="8014432" y="968715"/>
              <a:ext cx="1892857" cy="1884023"/>
            </a:xfrm>
            <a:prstGeom prst="rect">
              <a:avLst/>
            </a:prstGeom>
          </p:spPr>
        </p:pic>
        <p:sp>
          <p:nvSpPr>
            <p:cNvPr id="14" name="CaixaDeTexto 16">
              <a:extLst>
                <a:ext uri="{FF2B5EF4-FFF2-40B4-BE49-F238E27FC236}">
                  <a16:creationId xmlns:a16="http://schemas.microsoft.com/office/drawing/2014/main" id="{1EE94ABF-550B-4C94-AD38-CD61588D78A7}"/>
                </a:ext>
              </a:extLst>
            </p:cNvPr>
            <p:cNvSpPr txBox="1"/>
            <p:nvPr/>
          </p:nvSpPr>
          <p:spPr>
            <a:xfrm>
              <a:off x="8461997" y="2215909"/>
              <a:ext cx="1181211" cy="276999"/>
            </a:xfrm>
            <a:prstGeom prst="rect">
              <a:avLst/>
            </a:prstGeom>
            <a:noFill/>
          </p:spPr>
          <p:txBody>
            <a:bodyPr wrap="square" rtlCol="0">
              <a:spAutoFit/>
            </a:bodyPr>
            <a:lstStyle/>
            <a:p>
              <a:pPr algn="ctr"/>
              <a:r>
                <a:rPr lang="pt-PT" sz="1200" b="1" i="1" dirty="0">
                  <a:latin typeface="Raleway" panose="020B0603020202020204" pitchFamily="34" charset="0"/>
                </a:rPr>
                <a:t>Portugal</a:t>
              </a:r>
            </a:p>
          </p:txBody>
        </p:sp>
      </p:grpSp>
      <p:grpSp>
        <p:nvGrpSpPr>
          <p:cNvPr id="5" name="Group 4">
            <a:extLst>
              <a:ext uri="{FF2B5EF4-FFF2-40B4-BE49-F238E27FC236}">
                <a16:creationId xmlns:a16="http://schemas.microsoft.com/office/drawing/2014/main" id="{364E5D44-2AD3-4DBB-98D7-9B349B465BF8}"/>
              </a:ext>
            </a:extLst>
          </p:cNvPr>
          <p:cNvGrpSpPr/>
          <p:nvPr/>
        </p:nvGrpSpPr>
        <p:grpSpPr>
          <a:xfrm>
            <a:off x="9853402" y="5067626"/>
            <a:ext cx="1892857" cy="1050817"/>
            <a:chOff x="9186128" y="5475405"/>
            <a:chExt cx="1892857" cy="1050817"/>
          </a:xfrm>
        </p:grpSpPr>
        <p:pic>
          <p:nvPicPr>
            <p:cNvPr id="38" name="Imagem 15">
              <a:extLst>
                <a:ext uri="{FF2B5EF4-FFF2-40B4-BE49-F238E27FC236}">
                  <a16:creationId xmlns:a16="http://schemas.microsoft.com/office/drawing/2014/main" id="{CACCD721-1270-4F92-84D0-A6B79DD411F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5469" b="25332"/>
            <a:stretch/>
          </p:blipFill>
          <p:spPr>
            <a:xfrm>
              <a:off x="9186128" y="5475405"/>
              <a:ext cx="1892857" cy="926921"/>
            </a:xfrm>
            <a:prstGeom prst="rect">
              <a:avLst/>
            </a:prstGeom>
          </p:spPr>
        </p:pic>
        <p:sp>
          <p:nvSpPr>
            <p:cNvPr id="15" name="CaixaDeTexto 5">
              <a:extLst>
                <a:ext uri="{FF2B5EF4-FFF2-40B4-BE49-F238E27FC236}">
                  <a16:creationId xmlns:a16="http://schemas.microsoft.com/office/drawing/2014/main" id="{C9B47911-A24C-45B7-A054-37BA9F8AFB85}"/>
                </a:ext>
              </a:extLst>
            </p:cNvPr>
            <p:cNvSpPr txBox="1"/>
            <p:nvPr/>
          </p:nvSpPr>
          <p:spPr>
            <a:xfrm>
              <a:off x="9594458" y="6249223"/>
              <a:ext cx="1181211" cy="276999"/>
            </a:xfrm>
            <a:prstGeom prst="rect">
              <a:avLst/>
            </a:prstGeom>
            <a:noFill/>
          </p:spPr>
          <p:txBody>
            <a:bodyPr wrap="square" rtlCol="0">
              <a:spAutoFit/>
            </a:bodyPr>
            <a:lstStyle/>
            <a:p>
              <a:pPr algn="ctr"/>
              <a:r>
                <a:rPr lang="pt-PT" sz="1200" b="1" i="1" dirty="0">
                  <a:latin typeface="Raleway" panose="020B0603020202020204" pitchFamily="34" charset="0"/>
                </a:rPr>
                <a:t>Espanha</a:t>
              </a:r>
            </a:p>
          </p:txBody>
        </p:sp>
      </p:grpSp>
      <p:pic>
        <p:nvPicPr>
          <p:cNvPr id="16" name="Picture 4" descr="Resultado de imagem para nextiraone france">
            <a:extLst>
              <a:ext uri="{FF2B5EF4-FFF2-40B4-BE49-F238E27FC236}">
                <a16:creationId xmlns:a16="http://schemas.microsoft.com/office/drawing/2014/main" id="{7E56ABB2-5127-4DE9-88ED-564ACC01707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037" t="11910" r="5473" b="36362"/>
          <a:stretch/>
        </p:blipFill>
        <p:spPr bwMode="auto">
          <a:xfrm>
            <a:off x="6691405" y="1775280"/>
            <a:ext cx="1603887" cy="37752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7" name="Picture 5">
            <a:extLst>
              <a:ext uri="{FF2B5EF4-FFF2-40B4-BE49-F238E27FC236}">
                <a16:creationId xmlns:a16="http://schemas.microsoft.com/office/drawing/2014/main" id="{5ECD748F-F9D5-40DB-9289-718019011535}"/>
              </a:ext>
            </a:extLst>
          </p:cNvPr>
          <p:cNvPicPr>
            <a:picLocks noChangeAspect="1"/>
          </p:cNvPicPr>
          <p:nvPr/>
        </p:nvPicPr>
        <p:blipFill>
          <a:blip r:embed="rId6"/>
          <a:stretch>
            <a:fillRect/>
          </a:stretch>
        </p:blipFill>
        <p:spPr>
          <a:xfrm>
            <a:off x="4380456" y="1606904"/>
            <a:ext cx="1446549" cy="830121"/>
          </a:xfrm>
          <a:prstGeom prst="rect">
            <a:avLst/>
          </a:prstGeom>
        </p:spPr>
      </p:pic>
      <p:pic>
        <p:nvPicPr>
          <p:cNvPr id="27" name="Picture 6" descr="Resultado de imagem para dimension data">
            <a:extLst>
              <a:ext uri="{FF2B5EF4-FFF2-40B4-BE49-F238E27FC236}">
                <a16:creationId xmlns:a16="http://schemas.microsoft.com/office/drawing/2014/main" id="{4BE6765B-9F27-4F76-97F5-63A212F0CE1E}"/>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029" t="7876" r="5107" b="9431"/>
          <a:stretch/>
        </p:blipFill>
        <p:spPr bwMode="auto">
          <a:xfrm>
            <a:off x="7906581" y="5184151"/>
            <a:ext cx="1363827" cy="36665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62B2C400-5447-4202-BC84-F7E95B907657}"/>
              </a:ext>
            </a:extLst>
          </p:cNvPr>
          <p:cNvGrpSpPr/>
          <p:nvPr/>
        </p:nvGrpSpPr>
        <p:grpSpPr>
          <a:xfrm>
            <a:off x="5421274" y="4940332"/>
            <a:ext cx="1575201" cy="924420"/>
            <a:chOff x="5035175" y="5273971"/>
            <a:chExt cx="1575201" cy="924420"/>
          </a:xfrm>
        </p:grpSpPr>
        <p:pic>
          <p:nvPicPr>
            <p:cNvPr id="18" name="Picture 30">
              <a:extLst>
                <a:ext uri="{FF2B5EF4-FFF2-40B4-BE49-F238E27FC236}">
                  <a16:creationId xmlns:a16="http://schemas.microsoft.com/office/drawing/2014/main" id="{A670221D-66A0-408B-AC18-D3BAFE1F75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29460" y="5273971"/>
              <a:ext cx="1386630" cy="924420"/>
            </a:xfrm>
            <a:prstGeom prst="rect">
              <a:avLst/>
            </a:prstGeom>
          </p:spPr>
        </p:pic>
        <p:sp>
          <p:nvSpPr>
            <p:cNvPr id="20" name="CaixaDeTexto 16">
              <a:extLst>
                <a:ext uri="{FF2B5EF4-FFF2-40B4-BE49-F238E27FC236}">
                  <a16:creationId xmlns:a16="http://schemas.microsoft.com/office/drawing/2014/main" id="{5C425550-FDA6-4DDB-B5BE-BA538CCD2898}"/>
                </a:ext>
              </a:extLst>
            </p:cNvPr>
            <p:cNvSpPr txBox="1"/>
            <p:nvPr/>
          </p:nvSpPr>
          <p:spPr>
            <a:xfrm>
              <a:off x="5035175" y="5840916"/>
              <a:ext cx="1575201" cy="215444"/>
            </a:xfrm>
            <a:prstGeom prst="rect">
              <a:avLst/>
            </a:prstGeom>
            <a:noFill/>
          </p:spPr>
          <p:txBody>
            <a:bodyPr wrap="square" rtlCol="0">
              <a:spAutoFit/>
            </a:bodyPr>
            <a:lstStyle/>
            <a:p>
              <a:pPr algn="ctr"/>
              <a:r>
                <a:rPr lang="pt-PT" sz="800" b="1" dirty="0">
                  <a:latin typeface="Raleway" panose="020B0603020202020204" pitchFamily="34" charset="0"/>
                </a:rPr>
                <a:t>E-Business Distribution</a:t>
              </a:r>
            </a:p>
          </p:txBody>
        </p:sp>
      </p:grpSp>
      <p:grpSp>
        <p:nvGrpSpPr>
          <p:cNvPr id="21" name="Group 20">
            <a:extLst>
              <a:ext uri="{FF2B5EF4-FFF2-40B4-BE49-F238E27FC236}">
                <a16:creationId xmlns:a16="http://schemas.microsoft.com/office/drawing/2014/main" id="{D5C816CA-BB10-4D1A-A4BB-0CEA3AE8AF06}"/>
              </a:ext>
            </a:extLst>
          </p:cNvPr>
          <p:cNvGrpSpPr/>
          <p:nvPr/>
        </p:nvGrpSpPr>
        <p:grpSpPr>
          <a:xfrm>
            <a:off x="4198017" y="6420635"/>
            <a:ext cx="6760922" cy="356487"/>
            <a:chOff x="4083717" y="6341687"/>
            <a:chExt cx="6760922" cy="356487"/>
          </a:xfrm>
        </p:grpSpPr>
        <p:pic>
          <p:nvPicPr>
            <p:cNvPr id="11" name="Picture 10" descr="A drawing of a face&#10;&#10;Description automatically generated">
              <a:extLst>
                <a:ext uri="{FF2B5EF4-FFF2-40B4-BE49-F238E27FC236}">
                  <a16:creationId xmlns:a16="http://schemas.microsoft.com/office/drawing/2014/main" id="{19250E67-694D-4255-915F-6D6C6589098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83717" y="6341687"/>
              <a:ext cx="356487" cy="356487"/>
            </a:xfrm>
            <a:prstGeom prst="rect">
              <a:avLst/>
            </a:prstGeom>
          </p:spPr>
        </p:pic>
        <p:sp>
          <p:nvSpPr>
            <p:cNvPr id="8" name="TextBox 7">
              <a:extLst>
                <a:ext uri="{FF2B5EF4-FFF2-40B4-BE49-F238E27FC236}">
                  <a16:creationId xmlns:a16="http://schemas.microsoft.com/office/drawing/2014/main" id="{4BF050A7-8A10-4900-BB02-C5207922056D}"/>
                </a:ext>
              </a:extLst>
            </p:cNvPr>
            <p:cNvSpPr txBox="1"/>
            <p:nvPr/>
          </p:nvSpPr>
          <p:spPr>
            <a:xfrm>
              <a:off x="4404451" y="6381431"/>
              <a:ext cx="6440188" cy="276999"/>
            </a:xfrm>
            <a:prstGeom prst="rect">
              <a:avLst/>
            </a:prstGeom>
            <a:noFill/>
          </p:spPr>
          <p:txBody>
            <a:bodyPr wrap="square" rtlCol="0">
              <a:spAutoFit/>
            </a:bodyPr>
            <a:lstStyle/>
            <a:p>
              <a:r>
                <a:rPr lang="en-US" sz="1200" b="1" dirty="0">
                  <a:latin typeface="Raleway Bold" panose="020B0003030101060003" pitchFamily="34" charset="0"/>
                </a:rPr>
                <a:t>2019</a:t>
              </a:r>
              <a:r>
                <a:rPr lang="en-US" sz="1200" b="1" dirty="0">
                  <a:latin typeface="Raleway" panose="020B0003030101060003" pitchFamily="34" charset="0"/>
                </a:rPr>
                <a:t>: </a:t>
              </a:r>
              <a:r>
                <a:rPr lang="en-US" sz="1100" dirty="0" err="1">
                  <a:latin typeface="Raleway" panose="020B0003030101060003" pitchFamily="34" charset="0"/>
                </a:rPr>
                <a:t>Warpcom</a:t>
              </a:r>
              <a:r>
                <a:rPr lang="en-US" sz="1100" dirty="0">
                  <a:latin typeface="Raleway" panose="020B0003030101060003" pitchFamily="34" charset="0"/>
                </a:rPr>
                <a:t> incorporates virtualization and cloud area of Ozona Portugal </a:t>
              </a:r>
              <a:endParaRPr lang="pt-PT" sz="1100" dirty="0">
                <a:latin typeface="Raleway" panose="020B0003030101060003" pitchFamily="34" charset="0"/>
              </a:endParaRPr>
            </a:p>
          </p:txBody>
        </p:sp>
      </p:grpSp>
      <p:pic>
        <p:nvPicPr>
          <p:cNvPr id="12" name="Picture 11">
            <a:extLst>
              <a:ext uri="{FF2B5EF4-FFF2-40B4-BE49-F238E27FC236}">
                <a16:creationId xmlns:a16="http://schemas.microsoft.com/office/drawing/2014/main" id="{AC37D3CE-2AAF-4245-97C6-65F6C0E09C5C}"/>
              </a:ext>
            </a:extLst>
          </p:cNvPr>
          <p:cNvPicPr>
            <a:picLocks noChangeAspect="1"/>
          </p:cNvPicPr>
          <p:nvPr/>
        </p:nvPicPr>
        <p:blipFill rotWithShape="1">
          <a:blip r:embed="rId10">
            <a:extLst>
              <a:ext uri="{28A0092B-C50C-407E-A947-70E740481C1C}">
                <a14:useLocalDpi xmlns:a14="http://schemas.microsoft.com/office/drawing/2010/main" val="0"/>
              </a:ext>
            </a:extLst>
          </a:blip>
          <a:srcRect l="3501" t="37372" r="2198" b="37630"/>
          <a:stretch/>
        </p:blipFill>
        <p:spPr>
          <a:xfrm>
            <a:off x="4198017" y="2445309"/>
            <a:ext cx="7251033" cy="2495023"/>
          </a:xfrm>
          <a:prstGeom prst="rect">
            <a:avLst/>
          </a:prstGeom>
        </p:spPr>
      </p:pic>
      <p:sp>
        <p:nvSpPr>
          <p:cNvPr id="22" name="TextBox 21">
            <a:extLst>
              <a:ext uri="{FF2B5EF4-FFF2-40B4-BE49-F238E27FC236}">
                <a16:creationId xmlns:a16="http://schemas.microsoft.com/office/drawing/2014/main" id="{CCBF7F59-1C78-46EC-930E-EA9817ED0FAB}"/>
              </a:ext>
            </a:extLst>
          </p:cNvPr>
          <p:cNvSpPr txBox="1"/>
          <p:nvPr/>
        </p:nvSpPr>
        <p:spPr>
          <a:xfrm>
            <a:off x="4849583" y="3659510"/>
            <a:ext cx="596405" cy="369332"/>
          </a:xfrm>
          <a:prstGeom prst="rect">
            <a:avLst/>
          </a:prstGeom>
          <a:noFill/>
        </p:spPr>
        <p:txBody>
          <a:bodyPr wrap="square" rtlCol="0">
            <a:spAutoFit/>
          </a:bodyPr>
          <a:lstStyle/>
          <a:p>
            <a:r>
              <a:rPr lang="en-US" sz="1200" b="1" dirty="0">
                <a:latin typeface="Raleway Bold" panose="020B0003030101060003" pitchFamily="34" charset="0"/>
              </a:rPr>
              <a:t>1989</a:t>
            </a:r>
            <a:r>
              <a:rPr lang="en-US" dirty="0"/>
              <a:t> </a:t>
            </a:r>
            <a:endParaRPr lang="pt-PT" dirty="0"/>
          </a:p>
        </p:txBody>
      </p:sp>
      <p:sp>
        <p:nvSpPr>
          <p:cNvPr id="26" name="TextBox 25">
            <a:extLst>
              <a:ext uri="{FF2B5EF4-FFF2-40B4-BE49-F238E27FC236}">
                <a16:creationId xmlns:a16="http://schemas.microsoft.com/office/drawing/2014/main" id="{DDFACA9E-8CB9-4AE3-B003-5D5148496A0C}"/>
              </a:ext>
            </a:extLst>
          </p:cNvPr>
          <p:cNvSpPr txBox="1"/>
          <p:nvPr/>
        </p:nvSpPr>
        <p:spPr>
          <a:xfrm>
            <a:off x="5943023" y="3244334"/>
            <a:ext cx="596405" cy="369332"/>
          </a:xfrm>
          <a:prstGeom prst="rect">
            <a:avLst/>
          </a:prstGeom>
          <a:noFill/>
        </p:spPr>
        <p:txBody>
          <a:bodyPr wrap="square" rtlCol="0">
            <a:spAutoFit/>
          </a:bodyPr>
          <a:lstStyle/>
          <a:p>
            <a:r>
              <a:rPr lang="en-US" sz="1200" b="1" dirty="0">
                <a:latin typeface="Raleway Bold" panose="020B0003030101060003" pitchFamily="34" charset="0"/>
              </a:rPr>
              <a:t>2000</a:t>
            </a:r>
            <a:r>
              <a:rPr lang="en-US" dirty="0"/>
              <a:t> </a:t>
            </a:r>
            <a:endParaRPr lang="pt-PT" dirty="0"/>
          </a:p>
        </p:txBody>
      </p:sp>
      <p:sp>
        <p:nvSpPr>
          <p:cNvPr id="28" name="TextBox 27">
            <a:extLst>
              <a:ext uri="{FF2B5EF4-FFF2-40B4-BE49-F238E27FC236}">
                <a16:creationId xmlns:a16="http://schemas.microsoft.com/office/drawing/2014/main" id="{64B6147F-EA09-41E7-87AD-FCF925DF69F1}"/>
              </a:ext>
            </a:extLst>
          </p:cNvPr>
          <p:cNvSpPr txBox="1"/>
          <p:nvPr/>
        </p:nvSpPr>
        <p:spPr>
          <a:xfrm>
            <a:off x="7077927" y="3663626"/>
            <a:ext cx="596405" cy="369332"/>
          </a:xfrm>
          <a:prstGeom prst="rect">
            <a:avLst/>
          </a:prstGeom>
          <a:noFill/>
        </p:spPr>
        <p:txBody>
          <a:bodyPr wrap="square" rtlCol="0">
            <a:spAutoFit/>
          </a:bodyPr>
          <a:lstStyle/>
          <a:p>
            <a:r>
              <a:rPr lang="en-US" sz="1200" b="1" dirty="0">
                <a:latin typeface="Raleway Bold" panose="020B0003030101060003" pitchFamily="34" charset="0"/>
              </a:rPr>
              <a:t>2002 </a:t>
            </a:r>
            <a:r>
              <a:rPr lang="en-US" dirty="0"/>
              <a:t> </a:t>
            </a:r>
            <a:endParaRPr lang="pt-PT" dirty="0"/>
          </a:p>
        </p:txBody>
      </p:sp>
      <p:sp>
        <p:nvSpPr>
          <p:cNvPr id="29" name="TextBox 28">
            <a:extLst>
              <a:ext uri="{FF2B5EF4-FFF2-40B4-BE49-F238E27FC236}">
                <a16:creationId xmlns:a16="http://schemas.microsoft.com/office/drawing/2014/main" id="{AF20AC54-F964-470A-B471-DD7C9E9ABC1A}"/>
              </a:ext>
            </a:extLst>
          </p:cNvPr>
          <p:cNvSpPr txBox="1"/>
          <p:nvPr/>
        </p:nvSpPr>
        <p:spPr>
          <a:xfrm>
            <a:off x="8206512" y="3235253"/>
            <a:ext cx="596405" cy="369332"/>
          </a:xfrm>
          <a:prstGeom prst="rect">
            <a:avLst/>
          </a:prstGeom>
          <a:noFill/>
        </p:spPr>
        <p:txBody>
          <a:bodyPr wrap="square" rtlCol="0">
            <a:spAutoFit/>
          </a:bodyPr>
          <a:lstStyle/>
          <a:p>
            <a:r>
              <a:rPr lang="en-US" sz="1200" b="1" dirty="0">
                <a:latin typeface="Raleway Bold" panose="020B0003030101060003" pitchFamily="34" charset="0"/>
              </a:rPr>
              <a:t>2014 </a:t>
            </a:r>
            <a:r>
              <a:rPr lang="en-US" dirty="0"/>
              <a:t> </a:t>
            </a:r>
            <a:endParaRPr lang="pt-PT" dirty="0"/>
          </a:p>
        </p:txBody>
      </p:sp>
      <p:sp>
        <p:nvSpPr>
          <p:cNvPr id="30" name="TextBox 29">
            <a:extLst>
              <a:ext uri="{FF2B5EF4-FFF2-40B4-BE49-F238E27FC236}">
                <a16:creationId xmlns:a16="http://schemas.microsoft.com/office/drawing/2014/main" id="{FE71A69D-26E2-4355-9DC3-3C92862A3D67}"/>
              </a:ext>
            </a:extLst>
          </p:cNvPr>
          <p:cNvSpPr txBox="1"/>
          <p:nvPr/>
        </p:nvSpPr>
        <p:spPr>
          <a:xfrm>
            <a:off x="9343338" y="3655385"/>
            <a:ext cx="596405" cy="369332"/>
          </a:xfrm>
          <a:prstGeom prst="rect">
            <a:avLst/>
          </a:prstGeom>
          <a:noFill/>
        </p:spPr>
        <p:txBody>
          <a:bodyPr wrap="square" rtlCol="0">
            <a:spAutoFit/>
          </a:bodyPr>
          <a:lstStyle/>
          <a:p>
            <a:r>
              <a:rPr lang="en-US" sz="1200" b="1" dirty="0">
                <a:latin typeface="Raleway Bold" panose="020B0003030101060003" pitchFamily="34" charset="0"/>
              </a:rPr>
              <a:t>2016  </a:t>
            </a:r>
            <a:r>
              <a:rPr lang="en-US" dirty="0"/>
              <a:t> </a:t>
            </a:r>
            <a:endParaRPr lang="pt-PT" dirty="0"/>
          </a:p>
        </p:txBody>
      </p:sp>
      <p:sp>
        <p:nvSpPr>
          <p:cNvPr id="31" name="TextBox 30">
            <a:extLst>
              <a:ext uri="{FF2B5EF4-FFF2-40B4-BE49-F238E27FC236}">
                <a16:creationId xmlns:a16="http://schemas.microsoft.com/office/drawing/2014/main" id="{D4334CA4-2E82-47E4-939F-1BA245215993}"/>
              </a:ext>
            </a:extLst>
          </p:cNvPr>
          <p:cNvSpPr txBox="1"/>
          <p:nvPr/>
        </p:nvSpPr>
        <p:spPr>
          <a:xfrm>
            <a:off x="10443095" y="3247610"/>
            <a:ext cx="596405" cy="369332"/>
          </a:xfrm>
          <a:prstGeom prst="rect">
            <a:avLst/>
          </a:prstGeom>
          <a:noFill/>
        </p:spPr>
        <p:txBody>
          <a:bodyPr wrap="square" rtlCol="0">
            <a:spAutoFit/>
          </a:bodyPr>
          <a:lstStyle/>
          <a:p>
            <a:r>
              <a:rPr lang="en-US" sz="1200" b="1" dirty="0">
                <a:latin typeface="Raleway Bold" panose="020B0003030101060003" pitchFamily="34" charset="0"/>
              </a:rPr>
              <a:t>2017  </a:t>
            </a:r>
            <a:r>
              <a:rPr lang="en-US" dirty="0"/>
              <a:t> </a:t>
            </a:r>
            <a:endParaRPr lang="pt-PT" dirty="0"/>
          </a:p>
        </p:txBody>
      </p:sp>
    </p:spTree>
    <p:extLst>
      <p:ext uri="{BB962C8B-B14F-4D97-AF65-F5344CB8AC3E}">
        <p14:creationId xmlns:p14="http://schemas.microsoft.com/office/powerpoint/2010/main" val="37822501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F1A59A46-ECB8-490C-BB94-A3AEC9E7A0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8" name="Imagem 4">
            <a:extLst>
              <a:ext uri="{FF2B5EF4-FFF2-40B4-BE49-F238E27FC236}">
                <a16:creationId xmlns:a16="http://schemas.microsoft.com/office/drawing/2014/main" id="{4D1D8FFF-6586-49C8-ADDB-6EC81C2A12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8798" y="5636273"/>
            <a:ext cx="8593201" cy="1227600"/>
          </a:xfrm>
          <a:prstGeom prst="rect">
            <a:avLst/>
          </a:prstGeom>
        </p:spPr>
      </p:pic>
      <p:sp>
        <p:nvSpPr>
          <p:cNvPr id="7" name="CaixaDeTexto 6">
            <a:extLst>
              <a:ext uri="{FF2B5EF4-FFF2-40B4-BE49-F238E27FC236}">
                <a16:creationId xmlns:a16="http://schemas.microsoft.com/office/drawing/2014/main" id="{81925C05-527F-4442-BDE9-EAD22017661B}"/>
              </a:ext>
            </a:extLst>
          </p:cNvPr>
          <p:cNvSpPr txBox="1"/>
          <p:nvPr/>
        </p:nvSpPr>
        <p:spPr>
          <a:xfrm>
            <a:off x="5448300" y="5967772"/>
            <a:ext cx="6661151" cy="553998"/>
          </a:xfrm>
          <a:prstGeom prst="rect">
            <a:avLst/>
          </a:prstGeom>
          <a:noFill/>
        </p:spPr>
        <p:txBody>
          <a:bodyPr wrap="square" rtlCol="0">
            <a:spAutoFit/>
          </a:bodyPr>
          <a:lstStyle/>
          <a:p>
            <a:pPr algn="r"/>
            <a:r>
              <a:rPr lang="en-US" sz="3000" b="1" dirty="0">
                <a:solidFill>
                  <a:schemeClr val="bg1"/>
                </a:solidFill>
                <a:latin typeface="Raleway ExtraBold" panose="020B0903030101060003" pitchFamily="34" charset="0"/>
              </a:rPr>
              <a:t>Cybersecurity &amp; Public Safety</a:t>
            </a:r>
          </a:p>
        </p:txBody>
      </p:sp>
    </p:spTree>
    <p:extLst>
      <p:ext uri="{BB962C8B-B14F-4D97-AF65-F5344CB8AC3E}">
        <p14:creationId xmlns:p14="http://schemas.microsoft.com/office/powerpoint/2010/main" val="12828985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tângulo 29">
            <a:extLst>
              <a:ext uri="{FF2B5EF4-FFF2-40B4-BE49-F238E27FC236}">
                <a16:creationId xmlns:a16="http://schemas.microsoft.com/office/drawing/2014/main" id="{CECE9E48-E11E-4E95-A3A8-3E673AD9DCF8}"/>
              </a:ext>
            </a:extLst>
          </p:cNvPr>
          <p:cNvSpPr/>
          <p:nvPr/>
        </p:nvSpPr>
        <p:spPr>
          <a:xfrm>
            <a:off x="0" y="4329112"/>
            <a:ext cx="12192000" cy="2528887"/>
          </a:xfrm>
          <a:prstGeom prst="rect">
            <a:avLst/>
          </a:prstGeom>
          <a:solidFill>
            <a:srgbClr val="2BA0DA"/>
          </a:solidFill>
          <a:ln>
            <a:solidFill>
              <a:srgbClr val="2BA0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200" dirty="0"/>
          </a:p>
        </p:txBody>
      </p:sp>
      <p:sp>
        <p:nvSpPr>
          <p:cNvPr id="18" name="Title 12">
            <a:extLst>
              <a:ext uri="{FF2B5EF4-FFF2-40B4-BE49-F238E27FC236}">
                <a16:creationId xmlns:a16="http://schemas.microsoft.com/office/drawing/2014/main" id="{F957A05F-65AA-4FA0-A1BA-2DDA90398B32}"/>
              </a:ext>
            </a:extLst>
          </p:cNvPr>
          <p:cNvSpPr txBox="1">
            <a:spLocks/>
          </p:cNvSpPr>
          <p:nvPr/>
        </p:nvSpPr>
        <p:spPr>
          <a:xfrm>
            <a:off x="601037" y="10034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PT" b="1" dirty="0">
                <a:solidFill>
                  <a:srgbClr val="2BA0DA"/>
                </a:solidFill>
                <a:latin typeface="Raleway ExtraBold" panose="020B0903030101060003" pitchFamily="34" charset="0"/>
              </a:rPr>
              <a:t>Cybersecurity &amp; Public Safety</a:t>
            </a:r>
            <a:endParaRPr lang="pt-PT" dirty="0"/>
          </a:p>
        </p:txBody>
      </p:sp>
      <p:sp>
        <p:nvSpPr>
          <p:cNvPr id="24" name="CaixaDeTexto 21">
            <a:extLst>
              <a:ext uri="{FF2B5EF4-FFF2-40B4-BE49-F238E27FC236}">
                <a16:creationId xmlns:a16="http://schemas.microsoft.com/office/drawing/2014/main" id="{B8C44F9A-7692-4762-A377-50F4675AABA4}"/>
              </a:ext>
            </a:extLst>
          </p:cNvPr>
          <p:cNvSpPr txBox="1"/>
          <p:nvPr/>
        </p:nvSpPr>
        <p:spPr>
          <a:xfrm>
            <a:off x="750858" y="3520833"/>
            <a:ext cx="1958400" cy="523220"/>
          </a:xfrm>
          <a:prstGeom prst="rect">
            <a:avLst/>
          </a:prstGeom>
          <a:noFill/>
        </p:spPr>
        <p:txBody>
          <a:bodyPr wrap="square" rtlCol="0">
            <a:spAutoFit/>
          </a:bodyPr>
          <a:lstStyle/>
          <a:p>
            <a:r>
              <a:rPr lang="en-US" sz="1400" b="1" dirty="0">
                <a:latin typeface="Raleway" panose="020B0603020202020204" pitchFamily="34" charset="0"/>
              </a:rPr>
              <a:t>Next Generation Security</a:t>
            </a:r>
          </a:p>
        </p:txBody>
      </p:sp>
      <p:sp>
        <p:nvSpPr>
          <p:cNvPr id="27" name="CaixaDeTexto 22">
            <a:extLst>
              <a:ext uri="{FF2B5EF4-FFF2-40B4-BE49-F238E27FC236}">
                <a16:creationId xmlns:a16="http://schemas.microsoft.com/office/drawing/2014/main" id="{27D1C270-7F87-4EA0-B8A4-52B7400F2C2C}"/>
              </a:ext>
            </a:extLst>
          </p:cNvPr>
          <p:cNvSpPr txBox="1"/>
          <p:nvPr/>
        </p:nvSpPr>
        <p:spPr>
          <a:xfrm>
            <a:off x="3678983" y="3520833"/>
            <a:ext cx="1958400" cy="523220"/>
          </a:xfrm>
          <a:prstGeom prst="rect">
            <a:avLst/>
          </a:prstGeom>
          <a:noFill/>
        </p:spPr>
        <p:txBody>
          <a:bodyPr wrap="square" rtlCol="0">
            <a:spAutoFit/>
          </a:bodyPr>
          <a:lstStyle/>
          <a:p>
            <a:r>
              <a:rPr lang="en-US" sz="1400" b="1" dirty="0">
                <a:latin typeface="Raleway" panose="020B0603020202020204" pitchFamily="34" charset="0"/>
              </a:rPr>
              <a:t>Safe Mobility &amp; User Experience</a:t>
            </a:r>
          </a:p>
        </p:txBody>
      </p:sp>
      <p:sp>
        <p:nvSpPr>
          <p:cNvPr id="31" name="CaixaDeTexto 23">
            <a:extLst>
              <a:ext uri="{FF2B5EF4-FFF2-40B4-BE49-F238E27FC236}">
                <a16:creationId xmlns:a16="http://schemas.microsoft.com/office/drawing/2014/main" id="{53B98DE4-DA0A-4F68-B262-02A9BA4D5154}"/>
              </a:ext>
            </a:extLst>
          </p:cNvPr>
          <p:cNvSpPr txBox="1"/>
          <p:nvPr/>
        </p:nvSpPr>
        <p:spPr>
          <a:xfrm>
            <a:off x="6540203" y="3554995"/>
            <a:ext cx="1959588" cy="523220"/>
          </a:xfrm>
          <a:prstGeom prst="rect">
            <a:avLst/>
          </a:prstGeom>
          <a:noFill/>
        </p:spPr>
        <p:txBody>
          <a:bodyPr wrap="square" rtlCol="0">
            <a:spAutoFit/>
          </a:bodyPr>
          <a:lstStyle/>
          <a:p>
            <a:r>
              <a:rPr lang="pt-PT" sz="1400" b="1" dirty="0">
                <a:latin typeface="Raleway" panose="020B0603020202020204" pitchFamily="34" charset="0"/>
              </a:rPr>
              <a:t>Data Protection &amp; APPs</a:t>
            </a:r>
          </a:p>
        </p:txBody>
      </p:sp>
      <p:sp>
        <p:nvSpPr>
          <p:cNvPr id="34" name="CaixaDeTexto 24">
            <a:extLst>
              <a:ext uri="{FF2B5EF4-FFF2-40B4-BE49-F238E27FC236}">
                <a16:creationId xmlns:a16="http://schemas.microsoft.com/office/drawing/2014/main" id="{5585A859-BEDC-4F10-95EC-003863CE1027}"/>
              </a:ext>
            </a:extLst>
          </p:cNvPr>
          <p:cNvSpPr txBox="1"/>
          <p:nvPr/>
        </p:nvSpPr>
        <p:spPr>
          <a:xfrm>
            <a:off x="9401421" y="3563292"/>
            <a:ext cx="1959588" cy="307777"/>
          </a:xfrm>
          <a:prstGeom prst="rect">
            <a:avLst/>
          </a:prstGeom>
          <a:noFill/>
        </p:spPr>
        <p:txBody>
          <a:bodyPr wrap="square" rtlCol="0">
            <a:spAutoFit/>
          </a:bodyPr>
          <a:lstStyle/>
          <a:p>
            <a:r>
              <a:rPr lang="en-US" sz="1400" b="1" dirty="0">
                <a:latin typeface="Raleway" panose="020B0603020202020204" pitchFamily="34" charset="0"/>
              </a:rPr>
              <a:t>Public Security</a:t>
            </a:r>
          </a:p>
        </p:txBody>
      </p:sp>
      <p:sp>
        <p:nvSpPr>
          <p:cNvPr id="40" name="Retângulo 34">
            <a:extLst>
              <a:ext uri="{FF2B5EF4-FFF2-40B4-BE49-F238E27FC236}">
                <a16:creationId xmlns:a16="http://schemas.microsoft.com/office/drawing/2014/main" id="{FE4B489D-2C1E-477D-A06C-CFF891983581}"/>
              </a:ext>
            </a:extLst>
          </p:cNvPr>
          <p:cNvSpPr/>
          <p:nvPr/>
        </p:nvSpPr>
        <p:spPr>
          <a:xfrm>
            <a:off x="734638" y="4447359"/>
            <a:ext cx="2575275" cy="1938992"/>
          </a:xfrm>
          <a:prstGeom prst="rect">
            <a:avLst/>
          </a:prstGeom>
        </p:spPr>
        <p:txBody>
          <a:bodyPr wrap="square">
            <a:spAutoFit/>
          </a:bodyPr>
          <a:lstStyle/>
          <a:p>
            <a:endParaRPr lang="en-US" sz="1200" dirty="0">
              <a:solidFill>
                <a:schemeClr val="bg1">
                  <a:lumMod val="95000"/>
                </a:schemeClr>
              </a:solidFill>
              <a:latin typeface="Raleway SemiBold" panose="020B0703030101060003" pitchFamily="34" charset="0"/>
            </a:endParaRPr>
          </a:p>
          <a:p>
            <a:pPr marL="171450" indent="-171450">
              <a:buBlip>
                <a:blip r:embed="rId3"/>
              </a:buBlip>
            </a:pPr>
            <a:r>
              <a:rPr lang="en-US" sz="1200" dirty="0">
                <a:solidFill>
                  <a:schemeClr val="bg1">
                    <a:lumMod val="95000"/>
                  </a:schemeClr>
                </a:solidFill>
                <a:latin typeface="Raleway SemiBold" panose="020B0703030101060003" pitchFamily="34" charset="0"/>
              </a:rPr>
              <a:t>Perimeter </a:t>
            </a:r>
          </a:p>
          <a:p>
            <a:endParaRPr lang="en-US" sz="1200" dirty="0">
              <a:solidFill>
                <a:schemeClr val="bg1">
                  <a:lumMod val="95000"/>
                </a:schemeClr>
              </a:solidFill>
              <a:latin typeface="Raleway SemiBold" panose="020B0703030101060003" pitchFamily="34" charset="0"/>
            </a:endParaRPr>
          </a:p>
          <a:p>
            <a:pPr marL="171450" indent="-171450">
              <a:buBlip>
                <a:blip r:embed="rId3"/>
              </a:buBlip>
            </a:pPr>
            <a:r>
              <a:rPr lang="en-US" sz="1200" dirty="0">
                <a:solidFill>
                  <a:schemeClr val="bg1">
                    <a:lumMod val="95000"/>
                  </a:schemeClr>
                </a:solidFill>
                <a:latin typeface="Raleway SemiBold" panose="020B0703030101060003" pitchFamily="34" charset="0"/>
              </a:rPr>
              <a:t>Cloud security</a:t>
            </a:r>
          </a:p>
          <a:p>
            <a:pPr marL="171450" indent="-171450">
              <a:buBlip>
                <a:blip r:embed="rId3"/>
              </a:buBlip>
            </a:pPr>
            <a:endParaRPr lang="en-US" sz="1200" dirty="0">
              <a:solidFill>
                <a:schemeClr val="bg1">
                  <a:lumMod val="95000"/>
                </a:schemeClr>
              </a:solidFill>
              <a:latin typeface="Raleway SemiBold" panose="020B0703030101060003" pitchFamily="34" charset="0"/>
            </a:endParaRPr>
          </a:p>
          <a:p>
            <a:pPr marL="171450" indent="-171450">
              <a:buBlip>
                <a:blip r:embed="rId3"/>
              </a:buBlip>
            </a:pPr>
            <a:r>
              <a:rPr lang="en-US" sz="1200" dirty="0">
                <a:solidFill>
                  <a:schemeClr val="bg1">
                    <a:lumMod val="95000"/>
                  </a:schemeClr>
                </a:solidFill>
                <a:latin typeface="Raleway SemiBold" panose="020B0703030101060003" pitchFamily="34" charset="0"/>
              </a:rPr>
              <a:t>Micro grids </a:t>
            </a:r>
          </a:p>
          <a:p>
            <a:pPr marL="171450" indent="-171450">
              <a:buBlip>
                <a:blip r:embed="rId3"/>
              </a:buBlip>
            </a:pPr>
            <a:endParaRPr lang="en-US" sz="1200" dirty="0">
              <a:solidFill>
                <a:schemeClr val="bg1">
                  <a:lumMod val="95000"/>
                </a:schemeClr>
              </a:solidFill>
              <a:latin typeface="Raleway SemiBold" panose="020B0703030101060003" pitchFamily="34" charset="0"/>
            </a:endParaRPr>
          </a:p>
          <a:p>
            <a:pPr marL="171450" indent="-171450">
              <a:buBlip>
                <a:blip r:embed="rId3"/>
              </a:buBlip>
            </a:pPr>
            <a:r>
              <a:rPr lang="en-US" sz="1200" dirty="0">
                <a:solidFill>
                  <a:schemeClr val="bg1">
                    <a:lumMod val="95000"/>
                  </a:schemeClr>
                </a:solidFill>
                <a:latin typeface="Raleway SemiBold" panose="020B0703030101060003" pitchFamily="34" charset="0"/>
              </a:rPr>
              <a:t>Security of critical infrastructures (SCADA)</a:t>
            </a:r>
          </a:p>
          <a:p>
            <a:pPr marL="171450" indent="-171450">
              <a:buBlip>
                <a:blip r:embed="rId3"/>
              </a:buBlip>
            </a:pPr>
            <a:endParaRPr lang="en-US" sz="1200" dirty="0">
              <a:solidFill>
                <a:schemeClr val="bg1">
                  <a:lumMod val="95000"/>
                </a:schemeClr>
              </a:solidFill>
              <a:latin typeface="Raleway SemiBold" panose="020B0703030101060003" pitchFamily="34" charset="0"/>
            </a:endParaRPr>
          </a:p>
        </p:txBody>
      </p:sp>
      <p:sp>
        <p:nvSpPr>
          <p:cNvPr id="41" name="Retângulo 35">
            <a:extLst>
              <a:ext uri="{FF2B5EF4-FFF2-40B4-BE49-F238E27FC236}">
                <a16:creationId xmlns:a16="http://schemas.microsoft.com/office/drawing/2014/main" id="{9C14836F-D0D9-40AF-A71E-8672014397EE}"/>
              </a:ext>
            </a:extLst>
          </p:cNvPr>
          <p:cNvSpPr/>
          <p:nvPr/>
        </p:nvSpPr>
        <p:spPr>
          <a:xfrm>
            <a:off x="3595270" y="4447359"/>
            <a:ext cx="2584759" cy="1754326"/>
          </a:xfrm>
          <a:prstGeom prst="rect">
            <a:avLst/>
          </a:prstGeom>
        </p:spPr>
        <p:txBody>
          <a:bodyPr wrap="square">
            <a:spAutoFit/>
          </a:bodyPr>
          <a:lstStyle/>
          <a:p>
            <a:endParaRPr lang="pt-PT" sz="1200" dirty="0">
              <a:solidFill>
                <a:schemeClr val="bg1">
                  <a:lumMod val="95000"/>
                </a:schemeClr>
              </a:solidFill>
              <a:latin typeface="Raleway SemiBold" panose="020B0703030101060003" pitchFamily="34" charset="0"/>
            </a:endParaRPr>
          </a:p>
          <a:p>
            <a:pPr marL="171450" indent="-171450">
              <a:buBlip>
                <a:blip r:embed="rId3"/>
              </a:buBlip>
            </a:pPr>
            <a:r>
              <a:rPr lang="pt-PT" sz="1200" dirty="0">
                <a:solidFill>
                  <a:schemeClr val="bg1">
                    <a:lumMod val="95000"/>
                  </a:schemeClr>
                </a:solidFill>
                <a:latin typeface="Raleway SemiBold" panose="020B0703030101060003" pitchFamily="34" charset="0"/>
              </a:rPr>
              <a:t>Devices </a:t>
            </a:r>
          </a:p>
          <a:p>
            <a:pPr marL="171450" indent="-171450">
              <a:buBlip>
                <a:blip r:embed="rId3"/>
              </a:buBlip>
            </a:pPr>
            <a:endParaRPr lang="pt-PT" sz="1200" dirty="0">
              <a:solidFill>
                <a:schemeClr val="bg1">
                  <a:lumMod val="95000"/>
                </a:schemeClr>
              </a:solidFill>
              <a:latin typeface="Raleway SemiBold" panose="020B0703030101060003" pitchFamily="34" charset="0"/>
            </a:endParaRPr>
          </a:p>
          <a:p>
            <a:pPr marL="171450" indent="-171450">
              <a:buBlip>
                <a:blip r:embed="rId3"/>
              </a:buBlip>
            </a:pPr>
            <a:r>
              <a:rPr lang="pt-PT" sz="1200" dirty="0">
                <a:solidFill>
                  <a:schemeClr val="bg1">
                    <a:lumMod val="95000"/>
                  </a:schemeClr>
                </a:solidFill>
                <a:latin typeface="Raleway SemiBold" panose="020B0703030101060003" pitchFamily="34" charset="0"/>
              </a:rPr>
              <a:t>Applications  (customers) </a:t>
            </a:r>
          </a:p>
          <a:p>
            <a:endParaRPr lang="pt-PT" sz="1200" dirty="0">
              <a:solidFill>
                <a:schemeClr val="bg1">
                  <a:lumMod val="95000"/>
                </a:schemeClr>
              </a:solidFill>
              <a:latin typeface="Raleway SemiBold" panose="020B0703030101060003" pitchFamily="34" charset="0"/>
            </a:endParaRPr>
          </a:p>
          <a:p>
            <a:pPr marL="171450" indent="-171450">
              <a:buBlip>
                <a:blip r:embed="rId3"/>
              </a:buBlip>
            </a:pPr>
            <a:r>
              <a:rPr lang="en-US" sz="1200" dirty="0">
                <a:solidFill>
                  <a:schemeClr val="bg1">
                    <a:lumMod val="95000"/>
                  </a:schemeClr>
                </a:solidFill>
                <a:latin typeface="Raleway SemiBold" panose="020B0703030101060003" pitchFamily="34" charset="0"/>
              </a:rPr>
              <a:t>Authentication  (2FA/3FA)</a:t>
            </a:r>
          </a:p>
          <a:p>
            <a:endParaRPr lang="en-US" sz="1200" b="1" dirty="0">
              <a:solidFill>
                <a:schemeClr val="bg1">
                  <a:lumMod val="95000"/>
                </a:schemeClr>
              </a:solidFill>
              <a:latin typeface="Raleway SemiBold" panose="020B0703030101060003" pitchFamily="34" charset="0"/>
            </a:endParaRPr>
          </a:p>
          <a:p>
            <a:pPr marL="171450" indent="-171450">
              <a:buBlip>
                <a:blip r:embed="rId3"/>
              </a:buBlip>
            </a:pPr>
            <a:r>
              <a:rPr lang="en-US" sz="1200" dirty="0">
                <a:solidFill>
                  <a:schemeClr val="bg1">
                    <a:lumMod val="95000"/>
                  </a:schemeClr>
                </a:solidFill>
                <a:latin typeface="Raleway SemiBold" panose="020B0703030101060003" pitchFamily="34" charset="0"/>
              </a:rPr>
              <a:t>Protection and recovery</a:t>
            </a:r>
          </a:p>
          <a:p>
            <a:endParaRPr lang="pt-PT" sz="1200" b="1" dirty="0">
              <a:latin typeface="Raleway" panose="020B0603020202020204" pitchFamily="34" charset="0"/>
            </a:endParaRPr>
          </a:p>
        </p:txBody>
      </p:sp>
      <p:sp>
        <p:nvSpPr>
          <p:cNvPr id="42" name="Retângulo 36">
            <a:extLst>
              <a:ext uri="{FF2B5EF4-FFF2-40B4-BE49-F238E27FC236}">
                <a16:creationId xmlns:a16="http://schemas.microsoft.com/office/drawing/2014/main" id="{CEBC1CE4-482E-4B39-8D2E-03E9A5BF65A2}"/>
              </a:ext>
            </a:extLst>
          </p:cNvPr>
          <p:cNvSpPr/>
          <p:nvPr/>
        </p:nvSpPr>
        <p:spPr>
          <a:xfrm>
            <a:off x="6465387" y="4570469"/>
            <a:ext cx="2584759" cy="1938992"/>
          </a:xfrm>
          <a:prstGeom prst="rect">
            <a:avLst/>
          </a:prstGeom>
        </p:spPr>
        <p:txBody>
          <a:bodyPr wrap="square">
            <a:spAutoFit/>
          </a:bodyPr>
          <a:lstStyle/>
          <a:p>
            <a:pPr marL="171450" indent="-171450">
              <a:buBlip>
                <a:blip r:embed="rId3"/>
              </a:buBlip>
            </a:pPr>
            <a:r>
              <a:rPr lang="en-US" sz="1200" dirty="0">
                <a:solidFill>
                  <a:schemeClr val="bg1">
                    <a:lumMod val="95000"/>
                  </a:schemeClr>
                </a:solidFill>
                <a:latin typeface="Raleway SemiBold" panose="020B0703030101060003" pitchFamily="34" charset="0"/>
              </a:rPr>
              <a:t>Information classification and control</a:t>
            </a:r>
          </a:p>
          <a:p>
            <a:pPr marL="171450" indent="-171450">
              <a:buBlip>
                <a:blip r:embed="rId3"/>
              </a:buBlip>
            </a:pPr>
            <a:endParaRPr lang="en-US" sz="1200" dirty="0">
              <a:solidFill>
                <a:schemeClr val="bg1">
                  <a:lumMod val="95000"/>
                </a:schemeClr>
              </a:solidFill>
              <a:latin typeface="Raleway SemiBold" panose="020B0703030101060003" pitchFamily="34" charset="0"/>
            </a:endParaRPr>
          </a:p>
          <a:p>
            <a:pPr marL="171450" indent="-171450">
              <a:buBlip>
                <a:blip r:embed="rId3"/>
              </a:buBlip>
            </a:pPr>
            <a:r>
              <a:rPr lang="en-US" sz="1200" dirty="0">
                <a:solidFill>
                  <a:schemeClr val="bg1">
                    <a:lumMod val="95000"/>
                  </a:schemeClr>
                </a:solidFill>
                <a:latin typeface="Raleway SemiBold" panose="020B0703030101060003" pitchFamily="34" charset="0"/>
              </a:rPr>
              <a:t>Private data </a:t>
            </a:r>
          </a:p>
          <a:p>
            <a:endParaRPr lang="en-US" sz="1200" dirty="0">
              <a:solidFill>
                <a:schemeClr val="bg1">
                  <a:lumMod val="95000"/>
                </a:schemeClr>
              </a:solidFill>
              <a:latin typeface="Raleway SemiBold" panose="020B0703030101060003" pitchFamily="34" charset="0"/>
            </a:endParaRPr>
          </a:p>
          <a:p>
            <a:pPr marL="171450" indent="-171450">
              <a:buBlip>
                <a:blip r:embed="rId3"/>
              </a:buBlip>
            </a:pPr>
            <a:r>
              <a:rPr lang="en-US" sz="1200" dirty="0">
                <a:solidFill>
                  <a:schemeClr val="bg1">
                    <a:lumMod val="95000"/>
                  </a:schemeClr>
                </a:solidFill>
                <a:latin typeface="Raleway SemiBold" panose="020B0703030101060003" pitchFamily="34" charset="0"/>
              </a:rPr>
              <a:t>Applications (servers)</a:t>
            </a:r>
          </a:p>
          <a:p>
            <a:pPr marL="171450" indent="-171450">
              <a:buBlip>
                <a:blip r:embed="rId3"/>
              </a:buBlip>
            </a:pPr>
            <a:endParaRPr lang="en-US" sz="1200" dirty="0">
              <a:solidFill>
                <a:schemeClr val="bg1">
                  <a:lumMod val="95000"/>
                </a:schemeClr>
              </a:solidFill>
              <a:latin typeface="Raleway SemiBold" panose="020B0703030101060003" pitchFamily="34" charset="0"/>
            </a:endParaRPr>
          </a:p>
          <a:p>
            <a:pPr marL="171450" indent="-171450">
              <a:buBlip>
                <a:blip r:embed="rId3"/>
              </a:buBlip>
            </a:pPr>
            <a:r>
              <a:rPr lang="en-US" sz="1200" dirty="0">
                <a:solidFill>
                  <a:schemeClr val="bg1">
                    <a:lumMod val="95000"/>
                  </a:schemeClr>
                </a:solidFill>
                <a:latin typeface="Raleway SemiBold" panose="020B0703030101060003" pitchFamily="34" charset="0"/>
              </a:rPr>
              <a:t>Data loss prevention</a:t>
            </a:r>
          </a:p>
          <a:p>
            <a:pPr marL="171450" indent="-171450">
              <a:buBlip>
                <a:blip r:embed="rId3"/>
              </a:buBlip>
            </a:pPr>
            <a:endParaRPr lang="en-US" sz="1200" dirty="0">
              <a:solidFill>
                <a:schemeClr val="bg1">
                  <a:lumMod val="95000"/>
                </a:schemeClr>
              </a:solidFill>
              <a:latin typeface="Raleway SemiBold" panose="020B0703030101060003" pitchFamily="34" charset="0"/>
            </a:endParaRPr>
          </a:p>
          <a:p>
            <a:pPr marL="171450" indent="-171450">
              <a:buBlip>
                <a:blip r:embed="rId3"/>
              </a:buBlip>
            </a:pPr>
            <a:r>
              <a:rPr lang="en-US" sz="1200" dirty="0">
                <a:solidFill>
                  <a:schemeClr val="bg1">
                    <a:lumMod val="95000"/>
                  </a:schemeClr>
                </a:solidFill>
                <a:latin typeface="Raleway SemiBold" panose="020B0703030101060003" pitchFamily="34" charset="0"/>
              </a:rPr>
              <a:t>Information Encryption</a:t>
            </a:r>
            <a:endParaRPr lang="pt-PT" sz="1200" dirty="0">
              <a:solidFill>
                <a:schemeClr val="bg1">
                  <a:lumMod val="95000"/>
                </a:schemeClr>
              </a:solidFill>
              <a:latin typeface="Raleway SemiBold" panose="020B0703030101060003" pitchFamily="34" charset="0"/>
            </a:endParaRPr>
          </a:p>
        </p:txBody>
      </p:sp>
      <p:sp>
        <p:nvSpPr>
          <p:cNvPr id="43" name="Retângulo 37">
            <a:extLst>
              <a:ext uri="{FF2B5EF4-FFF2-40B4-BE49-F238E27FC236}">
                <a16:creationId xmlns:a16="http://schemas.microsoft.com/office/drawing/2014/main" id="{8DB39431-1368-4F2C-96C5-F9DE54AF9639}"/>
              </a:ext>
            </a:extLst>
          </p:cNvPr>
          <p:cNvSpPr/>
          <p:nvPr/>
        </p:nvSpPr>
        <p:spPr>
          <a:xfrm>
            <a:off x="9401421" y="4447359"/>
            <a:ext cx="2420136" cy="1815882"/>
          </a:xfrm>
          <a:prstGeom prst="rect">
            <a:avLst/>
          </a:prstGeom>
        </p:spPr>
        <p:txBody>
          <a:bodyPr wrap="square">
            <a:spAutoFit/>
          </a:bodyPr>
          <a:lstStyle/>
          <a:p>
            <a:endParaRPr lang="en-US" sz="1200" dirty="0">
              <a:solidFill>
                <a:schemeClr val="bg1"/>
              </a:solidFill>
              <a:latin typeface="Raleway SemiBold" panose="020B0703030101060003" pitchFamily="34" charset="0"/>
            </a:endParaRPr>
          </a:p>
          <a:p>
            <a:pPr marL="171450" indent="-171450">
              <a:buBlip>
                <a:blip r:embed="rId3"/>
              </a:buBlip>
            </a:pPr>
            <a:r>
              <a:rPr lang="en-US" sz="1200" dirty="0">
                <a:solidFill>
                  <a:schemeClr val="bg1">
                    <a:lumMod val="95000"/>
                  </a:schemeClr>
                </a:solidFill>
                <a:latin typeface="Raleway SemiBold" panose="020B0703030101060003" pitchFamily="34" charset="0"/>
              </a:rPr>
              <a:t>Situational knowledge</a:t>
            </a:r>
            <a:endParaRPr lang="en-US" sz="1200" dirty="0">
              <a:solidFill>
                <a:srgbClr val="FF0000"/>
              </a:solidFill>
              <a:latin typeface="Raleway SemiBold" panose="020B0703030101060003" pitchFamily="34" charset="0"/>
            </a:endParaRPr>
          </a:p>
          <a:p>
            <a:pPr marL="171450" indent="-171450">
              <a:buBlip>
                <a:blip r:embed="rId3"/>
              </a:buBlip>
            </a:pPr>
            <a:endParaRPr lang="en-US" sz="800" dirty="0">
              <a:solidFill>
                <a:schemeClr val="bg1">
                  <a:lumMod val="95000"/>
                </a:schemeClr>
              </a:solidFill>
              <a:latin typeface="Raleway SemiBold" panose="020B0703030101060003" pitchFamily="34" charset="0"/>
            </a:endParaRPr>
          </a:p>
          <a:p>
            <a:pPr marL="171450" indent="-171450">
              <a:buBlip>
                <a:blip r:embed="rId3"/>
              </a:buBlip>
            </a:pPr>
            <a:r>
              <a:rPr lang="en-US" sz="1200" dirty="0">
                <a:solidFill>
                  <a:schemeClr val="bg1">
                    <a:lumMod val="95000"/>
                  </a:schemeClr>
                </a:solidFill>
                <a:latin typeface="Raleway SemiBold" panose="020B0703030101060003" pitchFamily="34" charset="0"/>
              </a:rPr>
              <a:t>Biometric recognition in real-time</a:t>
            </a:r>
            <a:endParaRPr lang="en-US" sz="1200" dirty="0">
              <a:solidFill>
                <a:srgbClr val="FF0000"/>
              </a:solidFill>
              <a:latin typeface="Raleway SemiBold" panose="020B0703030101060003" pitchFamily="34" charset="0"/>
            </a:endParaRPr>
          </a:p>
          <a:p>
            <a:pPr marL="171450" indent="-171450">
              <a:buBlip>
                <a:blip r:embed="rId3"/>
              </a:buBlip>
            </a:pPr>
            <a:endParaRPr lang="pt-PT" sz="800" dirty="0">
              <a:solidFill>
                <a:schemeClr val="bg1">
                  <a:lumMod val="95000"/>
                </a:schemeClr>
              </a:solidFill>
              <a:latin typeface="Raleway SemiBold" panose="020B0703030101060003" pitchFamily="34" charset="0"/>
            </a:endParaRPr>
          </a:p>
          <a:p>
            <a:pPr marL="171450" indent="-171450">
              <a:buBlip>
                <a:blip r:embed="rId3"/>
              </a:buBlip>
            </a:pPr>
            <a:r>
              <a:rPr lang="en-US" sz="1200" dirty="0">
                <a:solidFill>
                  <a:schemeClr val="bg1">
                    <a:lumMod val="95000"/>
                  </a:schemeClr>
                </a:solidFill>
                <a:latin typeface="Raleway SemiBold" panose="020B0703030101060003" pitchFamily="34" charset="0"/>
              </a:rPr>
              <a:t>Video analytics</a:t>
            </a:r>
          </a:p>
          <a:p>
            <a:pPr marL="171450" indent="-171450">
              <a:buBlip>
                <a:blip r:embed="rId3"/>
              </a:buBlip>
            </a:pPr>
            <a:endParaRPr lang="en-US" sz="1200" dirty="0">
              <a:solidFill>
                <a:schemeClr val="bg1">
                  <a:lumMod val="95000"/>
                </a:schemeClr>
              </a:solidFill>
              <a:latin typeface="Raleway SemiBold" panose="020B0703030101060003" pitchFamily="34" charset="0"/>
            </a:endParaRPr>
          </a:p>
          <a:p>
            <a:pPr marL="171450" indent="-171450">
              <a:buBlip>
                <a:blip r:embed="rId3"/>
              </a:buBlip>
            </a:pPr>
            <a:r>
              <a:rPr lang="pt-PT" sz="1200" dirty="0">
                <a:solidFill>
                  <a:schemeClr val="bg1">
                    <a:lumMod val="95000"/>
                  </a:schemeClr>
                </a:solidFill>
                <a:latin typeface="Raleway SemiBold" panose="020B0703030101060003" pitchFamily="34" charset="0"/>
              </a:rPr>
              <a:t>Deep web and social networks</a:t>
            </a:r>
          </a:p>
        </p:txBody>
      </p:sp>
      <p:grpSp>
        <p:nvGrpSpPr>
          <p:cNvPr id="16" name="Group 15">
            <a:extLst>
              <a:ext uri="{FF2B5EF4-FFF2-40B4-BE49-F238E27FC236}">
                <a16:creationId xmlns:a16="http://schemas.microsoft.com/office/drawing/2014/main" id="{7F65BCD5-C393-45B8-94BC-1E2519DEA941}"/>
              </a:ext>
            </a:extLst>
          </p:cNvPr>
          <p:cNvGrpSpPr/>
          <p:nvPr/>
        </p:nvGrpSpPr>
        <p:grpSpPr>
          <a:xfrm>
            <a:off x="735467" y="1759527"/>
            <a:ext cx="2045907" cy="1715274"/>
            <a:chOff x="383508" y="1694145"/>
            <a:chExt cx="2045907" cy="1715274"/>
          </a:xfrm>
        </p:grpSpPr>
        <p:pic>
          <p:nvPicPr>
            <p:cNvPr id="20" name="Picture 19" descr="A close up of a logo&#10;&#10;Description automatically generated">
              <a:extLst>
                <a:ext uri="{FF2B5EF4-FFF2-40B4-BE49-F238E27FC236}">
                  <a16:creationId xmlns:a16="http://schemas.microsoft.com/office/drawing/2014/main" id="{94D4698E-9BA1-4891-BFF8-7CB3BC351975}"/>
                </a:ext>
              </a:extLst>
            </p:cNvPr>
            <p:cNvPicPr>
              <a:picLocks noChangeAspect="1"/>
            </p:cNvPicPr>
            <p:nvPr/>
          </p:nvPicPr>
          <p:blipFill rotWithShape="1">
            <a:blip r:embed="rId4">
              <a:extLst>
                <a:ext uri="{28A0092B-C50C-407E-A947-70E740481C1C}">
                  <a14:useLocalDpi xmlns:a14="http://schemas.microsoft.com/office/drawing/2010/main" val="0"/>
                </a:ext>
              </a:extLst>
            </a:blip>
            <a:srcRect l="23195" t="15412" r="17921" b="17038"/>
            <a:stretch/>
          </p:blipFill>
          <p:spPr>
            <a:xfrm>
              <a:off x="939347" y="2015917"/>
              <a:ext cx="934229" cy="1071731"/>
            </a:xfrm>
            <a:prstGeom prst="rect">
              <a:avLst/>
            </a:prstGeom>
          </p:spPr>
        </p:pic>
        <p:pic>
          <p:nvPicPr>
            <p:cNvPr id="21" name="Picture 20" descr="A picture containing game, man, riding, skiing&#10;&#10;Description automatically generated">
              <a:extLst>
                <a:ext uri="{FF2B5EF4-FFF2-40B4-BE49-F238E27FC236}">
                  <a16:creationId xmlns:a16="http://schemas.microsoft.com/office/drawing/2014/main" id="{B60542E3-E68E-4E8B-B092-E30777758311}"/>
                </a:ext>
              </a:extLst>
            </p:cNvPr>
            <p:cNvPicPr>
              <a:picLocks noChangeAspect="1"/>
            </p:cNvPicPr>
            <p:nvPr/>
          </p:nvPicPr>
          <p:blipFill rotWithShape="1">
            <a:blip r:embed="rId5">
              <a:extLst>
                <a:ext uri="{28A0092B-C50C-407E-A947-70E740481C1C}">
                  <a14:useLocalDpi xmlns:a14="http://schemas.microsoft.com/office/drawing/2010/main" val="0"/>
                </a:ext>
              </a:extLst>
            </a:blip>
            <a:srcRect l="13790" t="19994" r="13952" b="19830"/>
            <a:stretch/>
          </p:blipFill>
          <p:spPr>
            <a:xfrm>
              <a:off x="383508" y="1694145"/>
              <a:ext cx="2045907" cy="1715274"/>
            </a:xfrm>
            <a:prstGeom prst="rect">
              <a:avLst/>
            </a:prstGeom>
          </p:spPr>
        </p:pic>
      </p:grpSp>
      <p:grpSp>
        <p:nvGrpSpPr>
          <p:cNvPr id="22" name="Group 21">
            <a:extLst>
              <a:ext uri="{FF2B5EF4-FFF2-40B4-BE49-F238E27FC236}">
                <a16:creationId xmlns:a16="http://schemas.microsoft.com/office/drawing/2014/main" id="{EB7570C2-11C4-4B61-B7A4-775A6D6577A4}"/>
              </a:ext>
            </a:extLst>
          </p:cNvPr>
          <p:cNvGrpSpPr/>
          <p:nvPr/>
        </p:nvGrpSpPr>
        <p:grpSpPr>
          <a:xfrm>
            <a:off x="3605099" y="1737592"/>
            <a:ext cx="2045907" cy="1715274"/>
            <a:chOff x="3721284" y="1736819"/>
            <a:chExt cx="2045907" cy="1715274"/>
          </a:xfrm>
        </p:grpSpPr>
        <p:pic>
          <p:nvPicPr>
            <p:cNvPr id="23" name="Picture 22" descr="A picture containing game, man, riding, skiing&#10;&#10;Description automatically generated">
              <a:extLst>
                <a:ext uri="{FF2B5EF4-FFF2-40B4-BE49-F238E27FC236}">
                  <a16:creationId xmlns:a16="http://schemas.microsoft.com/office/drawing/2014/main" id="{12BBD35C-1D79-4062-9D08-703D68409B49}"/>
                </a:ext>
              </a:extLst>
            </p:cNvPr>
            <p:cNvPicPr>
              <a:picLocks noChangeAspect="1"/>
            </p:cNvPicPr>
            <p:nvPr/>
          </p:nvPicPr>
          <p:blipFill rotWithShape="1">
            <a:blip r:embed="rId5">
              <a:extLst>
                <a:ext uri="{28A0092B-C50C-407E-A947-70E740481C1C}">
                  <a14:useLocalDpi xmlns:a14="http://schemas.microsoft.com/office/drawing/2010/main" val="0"/>
                </a:ext>
              </a:extLst>
            </a:blip>
            <a:srcRect l="13790" t="19994" r="13952" b="19830"/>
            <a:stretch/>
          </p:blipFill>
          <p:spPr>
            <a:xfrm>
              <a:off x="3721284" y="1736819"/>
              <a:ext cx="2045907" cy="1715274"/>
            </a:xfrm>
            <a:prstGeom prst="rect">
              <a:avLst/>
            </a:prstGeom>
          </p:spPr>
        </p:pic>
        <p:pic>
          <p:nvPicPr>
            <p:cNvPr id="25" name="Picture 24" descr="A picture containing object, clock&#10;&#10;Description automatically generated">
              <a:extLst>
                <a:ext uri="{FF2B5EF4-FFF2-40B4-BE49-F238E27FC236}">
                  <a16:creationId xmlns:a16="http://schemas.microsoft.com/office/drawing/2014/main" id="{A5E850F1-6600-4642-B505-70FC5FA0E7F7}"/>
                </a:ext>
              </a:extLst>
            </p:cNvPr>
            <p:cNvPicPr>
              <a:picLocks noChangeAspect="1"/>
            </p:cNvPicPr>
            <p:nvPr/>
          </p:nvPicPr>
          <p:blipFill rotWithShape="1">
            <a:blip r:embed="rId6">
              <a:extLst>
                <a:ext uri="{28A0092B-C50C-407E-A947-70E740481C1C}">
                  <a14:useLocalDpi xmlns:a14="http://schemas.microsoft.com/office/drawing/2010/main" val="0"/>
                </a:ext>
              </a:extLst>
            </a:blip>
            <a:srcRect l="21470" t="16099" r="19506" b="24143"/>
            <a:stretch/>
          </p:blipFill>
          <p:spPr>
            <a:xfrm>
              <a:off x="4310706" y="2155544"/>
              <a:ext cx="867062" cy="877824"/>
            </a:xfrm>
            <a:prstGeom prst="rect">
              <a:avLst/>
            </a:prstGeom>
          </p:spPr>
        </p:pic>
      </p:grpSp>
      <p:grpSp>
        <p:nvGrpSpPr>
          <p:cNvPr id="26" name="Group 25">
            <a:extLst>
              <a:ext uri="{FF2B5EF4-FFF2-40B4-BE49-F238E27FC236}">
                <a16:creationId xmlns:a16="http://schemas.microsoft.com/office/drawing/2014/main" id="{49D47968-15CC-4C92-BC92-2109671CF609}"/>
              </a:ext>
            </a:extLst>
          </p:cNvPr>
          <p:cNvGrpSpPr/>
          <p:nvPr/>
        </p:nvGrpSpPr>
        <p:grpSpPr>
          <a:xfrm>
            <a:off x="6474731" y="1737592"/>
            <a:ext cx="2045907" cy="1715274"/>
            <a:chOff x="6096000" y="1293102"/>
            <a:chExt cx="2045907" cy="1715274"/>
          </a:xfrm>
        </p:grpSpPr>
        <p:pic>
          <p:nvPicPr>
            <p:cNvPr id="28" name="Picture 27" descr="A picture containing game, man, riding, skiing&#10;&#10;Description automatically generated">
              <a:extLst>
                <a:ext uri="{FF2B5EF4-FFF2-40B4-BE49-F238E27FC236}">
                  <a16:creationId xmlns:a16="http://schemas.microsoft.com/office/drawing/2014/main" id="{3E463FB6-0C89-4ABC-B2D3-7D8967A3AAF9}"/>
                </a:ext>
              </a:extLst>
            </p:cNvPr>
            <p:cNvPicPr>
              <a:picLocks noChangeAspect="1"/>
            </p:cNvPicPr>
            <p:nvPr/>
          </p:nvPicPr>
          <p:blipFill rotWithShape="1">
            <a:blip r:embed="rId5">
              <a:extLst>
                <a:ext uri="{28A0092B-C50C-407E-A947-70E740481C1C}">
                  <a14:useLocalDpi xmlns:a14="http://schemas.microsoft.com/office/drawing/2010/main" val="0"/>
                </a:ext>
              </a:extLst>
            </a:blip>
            <a:srcRect l="13790" t="19994" r="13952" b="19830"/>
            <a:stretch/>
          </p:blipFill>
          <p:spPr>
            <a:xfrm>
              <a:off x="6096000" y="1293102"/>
              <a:ext cx="2045907" cy="1715274"/>
            </a:xfrm>
            <a:prstGeom prst="rect">
              <a:avLst/>
            </a:prstGeom>
          </p:spPr>
        </p:pic>
        <p:pic>
          <p:nvPicPr>
            <p:cNvPr id="29" name="Picture 28" descr="A picture containing laptop, computer, dark, sitting&#10;&#10;Description automatically generated">
              <a:extLst>
                <a:ext uri="{FF2B5EF4-FFF2-40B4-BE49-F238E27FC236}">
                  <a16:creationId xmlns:a16="http://schemas.microsoft.com/office/drawing/2014/main" id="{E89C6AD9-FEE1-4EB3-B100-36B9D52F21F1}"/>
                </a:ext>
              </a:extLst>
            </p:cNvPr>
            <p:cNvPicPr>
              <a:picLocks noChangeAspect="1"/>
            </p:cNvPicPr>
            <p:nvPr/>
          </p:nvPicPr>
          <p:blipFill rotWithShape="1">
            <a:blip r:embed="rId7">
              <a:extLst>
                <a:ext uri="{28A0092B-C50C-407E-A947-70E740481C1C}">
                  <a14:useLocalDpi xmlns:a14="http://schemas.microsoft.com/office/drawing/2010/main" val="0"/>
                </a:ext>
              </a:extLst>
            </a:blip>
            <a:srcRect l="19172" t="22014" r="15117" b="25939"/>
            <a:stretch/>
          </p:blipFill>
          <p:spPr>
            <a:xfrm>
              <a:off x="6599444" y="1739259"/>
              <a:ext cx="1039019" cy="822960"/>
            </a:xfrm>
            <a:prstGeom prst="rect">
              <a:avLst/>
            </a:prstGeom>
          </p:spPr>
        </p:pic>
      </p:grpSp>
      <p:grpSp>
        <p:nvGrpSpPr>
          <p:cNvPr id="32" name="Group 31">
            <a:extLst>
              <a:ext uri="{FF2B5EF4-FFF2-40B4-BE49-F238E27FC236}">
                <a16:creationId xmlns:a16="http://schemas.microsoft.com/office/drawing/2014/main" id="{7796FEB3-AE86-4218-8857-4FFB6C566F99}"/>
              </a:ext>
            </a:extLst>
          </p:cNvPr>
          <p:cNvGrpSpPr/>
          <p:nvPr/>
        </p:nvGrpSpPr>
        <p:grpSpPr>
          <a:xfrm>
            <a:off x="9344362" y="1737592"/>
            <a:ext cx="2045907" cy="1715274"/>
            <a:chOff x="9358261" y="1153318"/>
            <a:chExt cx="2045907" cy="1715274"/>
          </a:xfrm>
        </p:grpSpPr>
        <p:pic>
          <p:nvPicPr>
            <p:cNvPr id="33" name="Picture 32" descr="A screen shot of a computer&#10;&#10;Description automatically generated">
              <a:extLst>
                <a:ext uri="{FF2B5EF4-FFF2-40B4-BE49-F238E27FC236}">
                  <a16:creationId xmlns:a16="http://schemas.microsoft.com/office/drawing/2014/main" id="{C1563A14-06CD-4CB4-A25F-9780ED117E62}"/>
                </a:ext>
              </a:extLst>
            </p:cNvPr>
            <p:cNvPicPr>
              <a:picLocks noChangeAspect="1"/>
            </p:cNvPicPr>
            <p:nvPr/>
          </p:nvPicPr>
          <p:blipFill rotWithShape="1">
            <a:blip r:embed="rId8">
              <a:extLst>
                <a:ext uri="{28A0092B-C50C-407E-A947-70E740481C1C}">
                  <a14:useLocalDpi xmlns:a14="http://schemas.microsoft.com/office/drawing/2010/main" val="0"/>
                </a:ext>
              </a:extLst>
            </a:blip>
            <a:srcRect l="20573" t="18054" r="20543" b="25622"/>
            <a:stretch/>
          </p:blipFill>
          <p:spPr>
            <a:xfrm>
              <a:off x="9934744" y="1583897"/>
              <a:ext cx="892941" cy="854117"/>
            </a:xfrm>
            <a:prstGeom prst="rect">
              <a:avLst/>
            </a:prstGeom>
          </p:spPr>
        </p:pic>
        <p:pic>
          <p:nvPicPr>
            <p:cNvPr id="35" name="Picture 34" descr="A picture containing game, man, riding, skiing&#10;&#10;Description automatically generated">
              <a:extLst>
                <a:ext uri="{FF2B5EF4-FFF2-40B4-BE49-F238E27FC236}">
                  <a16:creationId xmlns:a16="http://schemas.microsoft.com/office/drawing/2014/main" id="{A3491323-BAC8-48B1-B75F-A045CD8A0519}"/>
                </a:ext>
              </a:extLst>
            </p:cNvPr>
            <p:cNvPicPr>
              <a:picLocks noChangeAspect="1"/>
            </p:cNvPicPr>
            <p:nvPr/>
          </p:nvPicPr>
          <p:blipFill rotWithShape="1">
            <a:blip r:embed="rId5">
              <a:extLst>
                <a:ext uri="{28A0092B-C50C-407E-A947-70E740481C1C}">
                  <a14:useLocalDpi xmlns:a14="http://schemas.microsoft.com/office/drawing/2010/main" val="0"/>
                </a:ext>
              </a:extLst>
            </a:blip>
            <a:srcRect l="13790" t="19994" r="13952" b="19830"/>
            <a:stretch/>
          </p:blipFill>
          <p:spPr>
            <a:xfrm>
              <a:off x="9358261" y="1153318"/>
              <a:ext cx="2045907" cy="1715274"/>
            </a:xfrm>
            <a:prstGeom prst="rect">
              <a:avLst/>
            </a:prstGeom>
          </p:spPr>
        </p:pic>
      </p:grpSp>
    </p:spTree>
    <p:extLst>
      <p:ext uri="{BB962C8B-B14F-4D97-AF65-F5344CB8AC3E}">
        <p14:creationId xmlns:p14="http://schemas.microsoft.com/office/powerpoint/2010/main" val="25059038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AB1C1D-0A34-4150-922F-A1E6EFBC9E52}"/>
              </a:ext>
            </a:extLst>
          </p:cNvPr>
          <p:cNvSpPr>
            <a:spLocks noGrp="1"/>
          </p:cNvSpPr>
          <p:nvPr>
            <p:ph type="title"/>
          </p:nvPr>
        </p:nvSpPr>
        <p:spPr/>
        <p:txBody>
          <a:bodyPr/>
          <a:lstStyle/>
          <a:p>
            <a:endParaRPr lang="pt-PT"/>
          </a:p>
        </p:txBody>
      </p:sp>
      <p:pic>
        <p:nvPicPr>
          <p:cNvPr id="9" name="Imagem 8" descr="Uma imagem com mesa, bolo, chávena, alimentação&#10;&#10;Descrição gerada com confiança muito alta">
            <a:extLst>
              <a:ext uri="{FF2B5EF4-FFF2-40B4-BE49-F238E27FC236}">
                <a16:creationId xmlns:a16="http://schemas.microsoft.com/office/drawing/2014/main" id="{4EFC9DD8-9C4F-41CD-BAF5-8AEC00A2EF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85"/>
            <a:ext cx="12192000" cy="6854430"/>
          </a:xfrm>
          <a:prstGeom prst="rect">
            <a:avLst/>
          </a:prstGeom>
        </p:spPr>
      </p:pic>
      <p:pic>
        <p:nvPicPr>
          <p:cNvPr id="6" name="Imagem 4">
            <a:extLst>
              <a:ext uri="{FF2B5EF4-FFF2-40B4-BE49-F238E27FC236}">
                <a16:creationId xmlns:a16="http://schemas.microsoft.com/office/drawing/2014/main" id="{4DC50E42-F052-4AB3-8910-A0D1B0849E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8798" y="5636273"/>
            <a:ext cx="8593201" cy="1227600"/>
          </a:xfrm>
          <a:prstGeom prst="rect">
            <a:avLst/>
          </a:prstGeom>
        </p:spPr>
      </p:pic>
      <p:sp>
        <p:nvSpPr>
          <p:cNvPr id="11" name="CaixaDeTexto 10">
            <a:extLst>
              <a:ext uri="{FF2B5EF4-FFF2-40B4-BE49-F238E27FC236}">
                <a16:creationId xmlns:a16="http://schemas.microsoft.com/office/drawing/2014/main" id="{72B2333E-AA34-4528-8419-619563D81C15}"/>
              </a:ext>
            </a:extLst>
          </p:cNvPr>
          <p:cNvSpPr txBox="1"/>
          <p:nvPr/>
        </p:nvSpPr>
        <p:spPr>
          <a:xfrm>
            <a:off x="5448300" y="5967772"/>
            <a:ext cx="6661151" cy="553998"/>
          </a:xfrm>
          <a:prstGeom prst="rect">
            <a:avLst/>
          </a:prstGeom>
          <a:noFill/>
        </p:spPr>
        <p:txBody>
          <a:bodyPr wrap="square" rtlCol="0">
            <a:spAutoFit/>
          </a:bodyPr>
          <a:lstStyle/>
          <a:p>
            <a:pPr algn="r"/>
            <a:r>
              <a:rPr lang="pt-PT" sz="3000" b="1" dirty="0">
                <a:solidFill>
                  <a:schemeClr val="bg1"/>
                </a:solidFill>
                <a:latin typeface="Raleway ExtraBold" panose="020B0903030101060003" pitchFamily="34" charset="0"/>
              </a:rPr>
              <a:t>Warpdev</a:t>
            </a:r>
          </a:p>
        </p:txBody>
      </p:sp>
    </p:spTree>
    <p:extLst>
      <p:ext uri="{BB962C8B-B14F-4D97-AF65-F5344CB8AC3E}">
        <p14:creationId xmlns:p14="http://schemas.microsoft.com/office/powerpoint/2010/main" val="22336286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descr="Uma imagem com chávena, mesa, interior, vidro&#10;&#10;Descrição gerada com confiança alta">
            <a:extLst>
              <a:ext uri="{FF2B5EF4-FFF2-40B4-BE49-F238E27FC236}">
                <a16:creationId xmlns:a16="http://schemas.microsoft.com/office/drawing/2014/main" id="{ACF6A0E8-5995-4B68-921D-A589B6BF5A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4430"/>
          </a:xfrm>
          <a:prstGeom prst="rect">
            <a:avLst/>
          </a:prstGeom>
        </p:spPr>
      </p:pic>
      <p:sp>
        <p:nvSpPr>
          <p:cNvPr id="22" name="Retângulo 21">
            <a:extLst>
              <a:ext uri="{FF2B5EF4-FFF2-40B4-BE49-F238E27FC236}">
                <a16:creationId xmlns:a16="http://schemas.microsoft.com/office/drawing/2014/main" id="{2FD007FF-0D71-4098-9FB7-68CC9C9F4925}"/>
              </a:ext>
            </a:extLst>
          </p:cNvPr>
          <p:cNvSpPr/>
          <p:nvPr/>
        </p:nvSpPr>
        <p:spPr>
          <a:xfrm>
            <a:off x="4048159" y="5921551"/>
            <a:ext cx="7541531" cy="400110"/>
          </a:xfrm>
          <a:prstGeom prst="rect">
            <a:avLst/>
          </a:prstGeom>
        </p:spPr>
        <p:txBody>
          <a:bodyPr wrap="square">
            <a:spAutoFit/>
          </a:bodyPr>
          <a:lstStyle/>
          <a:p>
            <a:pPr algn="ctr"/>
            <a:r>
              <a:rPr lang="en-US" sz="2000" dirty="0">
                <a:solidFill>
                  <a:srgbClr val="2BA1DB"/>
                </a:solidFill>
                <a:latin typeface="Raleway Black" panose="020B0A03030101060003" pitchFamily="34" charset="0"/>
              </a:rPr>
              <a:t>Innovation &amp; Creativity Platform</a:t>
            </a:r>
            <a:endParaRPr lang="en-US" sz="2000" dirty="0">
              <a:latin typeface="Raleway Black" panose="020B0A03030101060003" pitchFamily="34" charset="0"/>
            </a:endParaRPr>
          </a:p>
        </p:txBody>
      </p:sp>
      <p:sp>
        <p:nvSpPr>
          <p:cNvPr id="30" name="Título 1">
            <a:extLst>
              <a:ext uri="{FF2B5EF4-FFF2-40B4-BE49-F238E27FC236}">
                <a16:creationId xmlns:a16="http://schemas.microsoft.com/office/drawing/2014/main" id="{A0C9B1B8-F1C4-425E-B8E0-AAD6C7666B5A}"/>
              </a:ext>
            </a:extLst>
          </p:cNvPr>
          <p:cNvSpPr>
            <a:spLocks noGrp="1"/>
          </p:cNvSpPr>
          <p:nvPr>
            <p:ph type="title"/>
          </p:nvPr>
        </p:nvSpPr>
        <p:spPr>
          <a:xfrm>
            <a:off x="703144" y="53976"/>
            <a:ext cx="11622206" cy="1893679"/>
          </a:xfrm>
        </p:spPr>
        <p:txBody>
          <a:bodyPr>
            <a:normAutofit/>
          </a:bodyPr>
          <a:lstStyle/>
          <a:p>
            <a:r>
              <a:rPr lang="pt-PT" sz="6600" b="1" dirty="0">
                <a:solidFill>
                  <a:srgbClr val="2BA0DA"/>
                </a:solidFill>
                <a:latin typeface="Raleway ExtraBold" panose="020B0903030101060003" pitchFamily="34" charset="0"/>
              </a:rPr>
              <a:t>Warpdev</a:t>
            </a:r>
          </a:p>
        </p:txBody>
      </p:sp>
      <p:grpSp>
        <p:nvGrpSpPr>
          <p:cNvPr id="5" name="Group 4">
            <a:extLst>
              <a:ext uri="{FF2B5EF4-FFF2-40B4-BE49-F238E27FC236}">
                <a16:creationId xmlns:a16="http://schemas.microsoft.com/office/drawing/2014/main" id="{6595A13D-2991-435D-8F3A-7ACE71346678}"/>
              </a:ext>
            </a:extLst>
          </p:cNvPr>
          <p:cNvGrpSpPr/>
          <p:nvPr/>
        </p:nvGrpSpPr>
        <p:grpSpPr>
          <a:xfrm>
            <a:off x="4048159" y="2646145"/>
            <a:ext cx="7541531" cy="2808387"/>
            <a:chOff x="4048159" y="2646145"/>
            <a:chExt cx="7541531" cy="2808387"/>
          </a:xfrm>
        </p:grpSpPr>
        <p:pic>
          <p:nvPicPr>
            <p:cNvPr id="9" name="Imagem 8">
              <a:extLst>
                <a:ext uri="{FF2B5EF4-FFF2-40B4-BE49-F238E27FC236}">
                  <a16:creationId xmlns:a16="http://schemas.microsoft.com/office/drawing/2014/main" id="{51BC03C2-AC9B-4F19-B09D-AA86864888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8159" y="2646145"/>
              <a:ext cx="1848784" cy="1848784"/>
            </a:xfrm>
            <a:prstGeom prst="rect">
              <a:avLst/>
            </a:prstGeom>
          </p:spPr>
        </p:pic>
        <p:pic>
          <p:nvPicPr>
            <p:cNvPr id="10" name="Imagem 9">
              <a:extLst>
                <a:ext uri="{FF2B5EF4-FFF2-40B4-BE49-F238E27FC236}">
                  <a16:creationId xmlns:a16="http://schemas.microsoft.com/office/drawing/2014/main" id="{8774D02F-5BEA-4FDD-9772-104885AD8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0906" y="2667860"/>
              <a:ext cx="1848784" cy="1848784"/>
            </a:xfrm>
            <a:prstGeom prst="rect">
              <a:avLst/>
            </a:prstGeom>
          </p:spPr>
        </p:pic>
        <p:pic>
          <p:nvPicPr>
            <p:cNvPr id="14" name="Imagem 13">
              <a:extLst>
                <a:ext uri="{FF2B5EF4-FFF2-40B4-BE49-F238E27FC236}">
                  <a16:creationId xmlns:a16="http://schemas.microsoft.com/office/drawing/2014/main" id="{2D0E3F72-A465-4F17-9442-EFBFC8EB7D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3066" y="3620127"/>
              <a:ext cx="1823544" cy="1823544"/>
            </a:xfrm>
            <a:prstGeom prst="rect">
              <a:avLst/>
            </a:prstGeom>
          </p:spPr>
        </p:pic>
        <p:pic>
          <p:nvPicPr>
            <p:cNvPr id="18" name="Imagem 17">
              <a:extLst>
                <a:ext uri="{FF2B5EF4-FFF2-40B4-BE49-F238E27FC236}">
                  <a16:creationId xmlns:a16="http://schemas.microsoft.com/office/drawing/2014/main" id="{7EE6B9C3-5799-4879-B74E-9E60E20896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54090" y="2672822"/>
              <a:ext cx="1823544" cy="1823544"/>
            </a:xfrm>
            <a:prstGeom prst="rect">
              <a:avLst/>
            </a:prstGeom>
          </p:spPr>
        </p:pic>
        <p:pic>
          <p:nvPicPr>
            <p:cNvPr id="19" name="Imagem 18">
              <a:extLst>
                <a:ext uri="{FF2B5EF4-FFF2-40B4-BE49-F238E27FC236}">
                  <a16:creationId xmlns:a16="http://schemas.microsoft.com/office/drawing/2014/main" id="{6DE2B1F5-F176-42BF-B22A-59A094EEC2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9013" y="3629803"/>
              <a:ext cx="1823544" cy="1823544"/>
            </a:xfrm>
            <a:prstGeom prst="rect">
              <a:avLst/>
            </a:prstGeom>
          </p:spPr>
        </p:pic>
        <p:pic>
          <p:nvPicPr>
            <p:cNvPr id="20" name="Imagem 19">
              <a:extLst>
                <a:ext uri="{FF2B5EF4-FFF2-40B4-BE49-F238E27FC236}">
                  <a16:creationId xmlns:a16="http://schemas.microsoft.com/office/drawing/2014/main" id="{297CE809-0ADB-4732-AE94-454B1A635F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3132" y="2680481"/>
              <a:ext cx="1823544" cy="1823544"/>
            </a:xfrm>
            <a:prstGeom prst="rect">
              <a:avLst/>
            </a:prstGeom>
          </p:spPr>
        </p:pic>
        <p:pic>
          <p:nvPicPr>
            <p:cNvPr id="21" name="Imagem 20">
              <a:extLst>
                <a:ext uri="{FF2B5EF4-FFF2-40B4-BE49-F238E27FC236}">
                  <a16:creationId xmlns:a16="http://schemas.microsoft.com/office/drawing/2014/main" id="{EF4C7713-85BE-40A1-AA42-E1E8A74403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87359" y="3630988"/>
              <a:ext cx="1823544" cy="1823544"/>
            </a:xfrm>
            <a:prstGeom prst="rect">
              <a:avLst/>
            </a:prstGeom>
          </p:spPr>
        </p:pic>
        <p:sp>
          <p:nvSpPr>
            <p:cNvPr id="23" name="Retângulo 22">
              <a:extLst>
                <a:ext uri="{FF2B5EF4-FFF2-40B4-BE49-F238E27FC236}">
                  <a16:creationId xmlns:a16="http://schemas.microsoft.com/office/drawing/2014/main" id="{B113F1D4-05DD-4509-87BA-2D4DDA1CE2C6}"/>
                </a:ext>
              </a:extLst>
            </p:cNvPr>
            <p:cNvSpPr/>
            <p:nvPr/>
          </p:nvSpPr>
          <p:spPr>
            <a:xfrm>
              <a:off x="4176584" y="3414135"/>
              <a:ext cx="1612677" cy="338554"/>
            </a:xfrm>
            <a:prstGeom prst="rect">
              <a:avLst/>
            </a:prstGeom>
          </p:spPr>
          <p:txBody>
            <a:bodyPr wrap="square">
              <a:spAutoFit/>
            </a:bodyPr>
            <a:lstStyle/>
            <a:p>
              <a:pPr algn="ctr"/>
              <a:r>
                <a:rPr lang="en-US" sz="1600" dirty="0">
                  <a:solidFill>
                    <a:srgbClr val="004E66"/>
                  </a:solidFill>
                  <a:latin typeface="Raleway SemiBold" panose="020B0703030101060003" pitchFamily="34" charset="0"/>
                </a:rPr>
                <a:t>Investors</a:t>
              </a:r>
              <a:endParaRPr lang="en-US" sz="1600" dirty="0">
                <a:latin typeface="Raleway SemiBold" panose="020B0703030101060003" pitchFamily="34" charset="0"/>
              </a:endParaRPr>
            </a:p>
          </p:txBody>
        </p:sp>
        <p:sp>
          <p:nvSpPr>
            <p:cNvPr id="24" name="Retângulo 23">
              <a:extLst>
                <a:ext uri="{FF2B5EF4-FFF2-40B4-BE49-F238E27FC236}">
                  <a16:creationId xmlns:a16="http://schemas.microsoft.com/office/drawing/2014/main" id="{F1A10068-0CFA-4588-82FB-5F01B8BA24AF}"/>
                </a:ext>
              </a:extLst>
            </p:cNvPr>
            <p:cNvSpPr/>
            <p:nvPr/>
          </p:nvSpPr>
          <p:spPr>
            <a:xfrm>
              <a:off x="5321054" y="4198139"/>
              <a:ext cx="1206720" cy="584775"/>
            </a:xfrm>
            <a:prstGeom prst="rect">
              <a:avLst/>
            </a:prstGeom>
          </p:spPr>
          <p:txBody>
            <a:bodyPr wrap="square">
              <a:spAutoFit/>
            </a:bodyPr>
            <a:lstStyle/>
            <a:p>
              <a:pPr algn="ctr"/>
              <a:r>
                <a:rPr lang="pt-PT" sz="1600" b="1" dirty="0">
                  <a:solidFill>
                    <a:srgbClr val="FFFFFF"/>
                  </a:solidFill>
                  <a:latin typeface="Raleway SemiBold" panose="020B0703030101060003" pitchFamily="34" charset="0"/>
                </a:rPr>
                <a:t>Startups</a:t>
              </a:r>
            </a:p>
            <a:p>
              <a:pPr algn="ctr"/>
              <a:r>
                <a:rPr lang="pt-PT" sz="1600" b="1" dirty="0">
                  <a:solidFill>
                    <a:srgbClr val="FFFFFF"/>
                  </a:solidFill>
                  <a:latin typeface="Raleway SemiBold" panose="020B0703030101060003" pitchFamily="34" charset="0"/>
                </a:rPr>
                <a:t>Warpcom</a:t>
              </a:r>
              <a:endParaRPr lang="pt-PT" sz="1600" dirty="0">
                <a:latin typeface="Raleway SemiBold" panose="020B0703030101060003" pitchFamily="34" charset="0"/>
              </a:endParaRPr>
            </a:p>
          </p:txBody>
        </p:sp>
        <p:sp>
          <p:nvSpPr>
            <p:cNvPr id="25" name="Retângulo 24">
              <a:extLst>
                <a:ext uri="{FF2B5EF4-FFF2-40B4-BE49-F238E27FC236}">
                  <a16:creationId xmlns:a16="http://schemas.microsoft.com/office/drawing/2014/main" id="{128D7299-2494-47D4-BFE2-0DA86DB51570}"/>
                </a:ext>
              </a:extLst>
            </p:cNvPr>
            <p:cNvSpPr/>
            <p:nvPr/>
          </p:nvSpPr>
          <p:spPr>
            <a:xfrm>
              <a:off x="6328416" y="3278616"/>
              <a:ext cx="1084236" cy="584775"/>
            </a:xfrm>
            <a:prstGeom prst="rect">
              <a:avLst/>
            </a:prstGeom>
          </p:spPr>
          <p:txBody>
            <a:bodyPr wrap="square">
              <a:spAutoFit/>
            </a:bodyPr>
            <a:lstStyle/>
            <a:p>
              <a:pPr algn="ctr"/>
              <a:r>
                <a:rPr lang="pt-PT" sz="1600" b="1" dirty="0">
                  <a:solidFill>
                    <a:srgbClr val="FFFFFF"/>
                  </a:solidFill>
                  <a:latin typeface="Raleway SemiBold" panose="020B0703030101060003" pitchFamily="34" charset="0"/>
                </a:rPr>
                <a:t>Tech</a:t>
              </a:r>
            </a:p>
            <a:p>
              <a:pPr algn="ctr"/>
              <a:r>
                <a:rPr lang="pt-PT" sz="1600" b="1" dirty="0">
                  <a:solidFill>
                    <a:srgbClr val="FFFFFF"/>
                  </a:solidFill>
                  <a:latin typeface="Raleway SemiBold" panose="020B0703030101060003" pitchFamily="34" charset="0"/>
                </a:rPr>
                <a:t>partners</a:t>
              </a:r>
              <a:endParaRPr lang="pt-PT" sz="1600" dirty="0">
                <a:latin typeface="Raleway SemiBold" panose="020B0703030101060003" pitchFamily="34" charset="0"/>
              </a:endParaRPr>
            </a:p>
          </p:txBody>
        </p:sp>
        <p:sp>
          <p:nvSpPr>
            <p:cNvPr id="26" name="Retângulo 25">
              <a:extLst>
                <a:ext uri="{FF2B5EF4-FFF2-40B4-BE49-F238E27FC236}">
                  <a16:creationId xmlns:a16="http://schemas.microsoft.com/office/drawing/2014/main" id="{F9DC5761-17C1-4F6F-A251-0D2CB688D14E}"/>
                </a:ext>
              </a:extLst>
            </p:cNvPr>
            <p:cNvSpPr/>
            <p:nvPr/>
          </p:nvSpPr>
          <p:spPr>
            <a:xfrm>
              <a:off x="8172877" y="3286789"/>
              <a:ext cx="1171473" cy="584775"/>
            </a:xfrm>
            <a:prstGeom prst="rect">
              <a:avLst/>
            </a:prstGeom>
          </p:spPr>
          <p:txBody>
            <a:bodyPr wrap="square">
              <a:spAutoFit/>
            </a:bodyPr>
            <a:lstStyle/>
            <a:p>
              <a:pPr algn="ctr"/>
              <a:r>
                <a:rPr lang="pt-PT" sz="1600" b="1" dirty="0">
                  <a:solidFill>
                    <a:srgbClr val="FFFFFF"/>
                  </a:solidFill>
                  <a:latin typeface="Raleway SemiBold" panose="020B0703030101060003" pitchFamily="34" charset="0"/>
                </a:rPr>
                <a:t>Software</a:t>
              </a:r>
            </a:p>
            <a:p>
              <a:pPr algn="ctr"/>
              <a:r>
                <a:rPr lang="pt-PT" sz="1600" b="1" dirty="0">
                  <a:solidFill>
                    <a:srgbClr val="FFFFFF"/>
                  </a:solidFill>
                  <a:latin typeface="Raleway SemiBold" panose="020B0703030101060003" pitchFamily="34" charset="0"/>
                </a:rPr>
                <a:t>partners</a:t>
              </a:r>
              <a:endParaRPr lang="pt-PT" sz="1600" dirty="0">
                <a:latin typeface="Raleway SemiBold" panose="020B0703030101060003" pitchFamily="34" charset="0"/>
              </a:endParaRPr>
            </a:p>
          </p:txBody>
        </p:sp>
        <p:sp>
          <p:nvSpPr>
            <p:cNvPr id="28" name="Retângulo 27">
              <a:extLst>
                <a:ext uri="{FF2B5EF4-FFF2-40B4-BE49-F238E27FC236}">
                  <a16:creationId xmlns:a16="http://schemas.microsoft.com/office/drawing/2014/main" id="{45868BB0-8A64-41DC-A50C-AB04D4748EFC}"/>
                </a:ext>
              </a:extLst>
            </p:cNvPr>
            <p:cNvSpPr/>
            <p:nvPr/>
          </p:nvSpPr>
          <p:spPr>
            <a:xfrm>
              <a:off x="8908840" y="4187803"/>
              <a:ext cx="1531588" cy="584775"/>
            </a:xfrm>
            <a:prstGeom prst="rect">
              <a:avLst/>
            </a:prstGeom>
          </p:spPr>
          <p:txBody>
            <a:bodyPr wrap="square">
              <a:spAutoFit/>
            </a:bodyPr>
            <a:lstStyle/>
            <a:p>
              <a:pPr algn="ctr"/>
              <a:r>
                <a:rPr lang="pt-PT" sz="1600" b="1" dirty="0">
                  <a:solidFill>
                    <a:srgbClr val="FFFFFF"/>
                  </a:solidFill>
                  <a:latin typeface="Raleway SemiBold" panose="020B0703030101060003" pitchFamily="34" charset="0"/>
                </a:rPr>
                <a:t>Startups</a:t>
              </a:r>
            </a:p>
            <a:p>
              <a:pPr algn="ctr"/>
              <a:r>
                <a:rPr lang="pt-PT" sz="1600" b="1" dirty="0">
                  <a:solidFill>
                    <a:srgbClr val="FFFFFF"/>
                  </a:solidFill>
                  <a:latin typeface="Raleway SemiBold" panose="020B0703030101060003" pitchFamily="34" charset="0"/>
                </a:rPr>
                <a:t>Alfa &amp; Beta</a:t>
              </a:r>
              <a:endParaRPr lang="pt-PT" sz="1600" dirty="0">
                <a:latin typeface="Raleway SemiBold" panose="020B0703030101060003" pitchFamily="34" charset="0"/>
              </a:endParaRPr>
            </a:p>
          </p:txBody>
        </p:sp>
        <p:sp>
          <p:nvSpPr>
            <p:cNvPr id="29" name="Retângulo 28">
              <a:extLst>
                <a:ext uri="{FF2B5EF4-FFF2-40B4-BE49-F238E27FC236}">
                  <a16:creationId xmlns:a16="http://schemas.microsoft.com/office/drawing/2014/main" id="{62A3FDA4-D369-4BA5-81BB-11C544B6E224}"/>
                </a:ext>
              </a:extLst>
            </p:cNvPr>
            <p:cNvSpPr/>
            <p:nvPr/>
          </p:nvSpPr>
          <p:spPr>
            <a:xfrm>
              <a:off x="9996422" y="3432916"/>
              <a:ext cx="1282730" cy="338554"/>
            </a:xfrm>
            <a:prstGeom prst="rect">
              <a:avLst/>
            </a:prstGeom>
          </p:spPr>
          <p:txBody>
            <a:bodyPr wrap="square">
              <a:spAutoFit/>
            </a:bodyPr>
            <a:lstStyle/>
            <a:p>
              <a:pPr algn="ctr"/>
              <a:r>
                <a:rPr lang="en-US" sz="1600" b="1" dirty="0">
                  <a:solidFill>
                    <a:srgbClr val="004E66"/>
                  </a:solidFill>
                  <a:latin typeface="Raleway-SemiBold"/>
                </a:rPr>
                <a:t>Customers</a:t>
              </a:r>
              <a:endParaRPr lang="en-US" sz="1600" dirty="0"/>
            </a:p>
          </p:txBody>
        </p:sp>
        <p:grpSp>
          <p:nvGrpSpPr>
            <p:cNvPr id="4" name="Group 3">
              <a:extLst>
                <a:ext uri="{FF2B5EF4-FFF2-40B4-BE49-F238E27FC236}">
                  <a16:creationId xmlns:a16="http://schemas.microsoft.com/office/drawing/2014/main" id="{606E8F4B-2CF1-4B5A-8F18-C6296B8D6ACE}"/>
                </a:ext>
              </a:extLst>
            </p:cNvPr>
            <p:cNvGrpSpPr/>
            <p:nvPr/>
          </p:nvGrpSpPr>
          <p:grpSpPr>
            <a:xfrm>
              <a:off x="7222248" y="3950249"/>
              <a:ext cx="1206270" cy="919923"/>
              <a:chOff x="7222248" y="3671469"/>
              <a:chExt cx="1206270" cy="919923"/>
            </a:xfrm>
          </p:grpSpPr>
          <p:sp>
            <p:nvSpPr>
              <p:cNvPr id="27" name="Retângulo 26">
                <a:extLst>
                  <a:ext uri="{FF2B5EF4-FFF2-40B4-BE49-F238E27FC236}">
                    <a16:creationId xmlns:a16="http://schemas.microsoft.com/office/drawing/2014/main" id="{FF3A02D6-6735-4B86-8507-9E54F4B04C65}"/>
                  </a:ext>
                </a:extLst>
              </p:cNvPr>
              <p:cNvSpPr/>
              <p:nvPr/>
            </p:nvSpPr>
            <p:spPr>
              <a:xfrm>
                <a:off x="7222248" y="4222060"/>
                <a:ext cx="1206270" cy="369332"/>
              </a:xfrm>
              <a:prstGeom prst="rect">
                <a:avLst/>
              </a:prstGeom>
            </p:spPr>
            <p:txBody>
              <a:bodyPr wrap="square">
                <a:spAutoFit/>
              </a:bodyPr>
              <a:lstStyle/>
              <a:p>
                <a:pPr algn="ctr"/>
                <a:r>
                  <a:rPr lang="pt-PT" b="1" dirty="0">
                    <a:solidFill>
                      <a:srgbClr val="FFFFFF"/>
                    </a:solidFill>
                    <a:latin typeface="Raleway-SemiBold"/>
                  </a:rPr>
                  <a:t>HUB</a:t>
                </a:r>
                <a:endParaRPr lang="pt-PT" sz="3200" dirty="0"/>
              </a:p>
            </p:txBody>
          </p:sp>
          <p:pic>
            <p:nvPicPr>
              <p:cNvPr id="3" name="Picture 2">
                <a:extLst>
                  <a:ext uri="{FF2B5EF4-FFF2-40B4-BE49-F238E27FC236}">
                    <a16:creationId xmlns:a16="http://schemas.microsoft.com/office/drawing/2014/main" id="{AA80DAFB-96A9-455F-BED7-98F076ABA9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98427" y="3671469"/>
                <a:ext cx="729849" cy="729849"/>
              </a:xfrm>
              <a:prstGeom prst="rect">
                <a:avLst/>
              </a:prstGeom>
            </p:spPr>
          </p:pic>
        </p:grpSp>
      </p:grpSp>
    </p:spTree>
    <p:extLst>
      <p:ext uri="{BB962C8B-B14F-4D97-AF65-F5344CB8AC3E}">
        <p14:creationId xmlns:p14="http://schemas.microsoft.com/office/powerpoint/2010/main" val="3525881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F77A7B52-F15F-4396-AED0-8EFC58F0AC2F}"/>
              </a:ext>
            </a:extLst>
          </p:cNvPr>
          <p:cNvGrpSpPr/>
          <p:nvPr/>
        </p:nvGrpSpPr>
        <p:grpSpPr>
          <a:xfrm>
            <a:off x="7851887" y="1973247"/>
            <a:ext cx="4340113" cy="2621168"/>
            <a:chOff x="7851887" y="1973247"/>
            <a:chExt cx="4340113" cy="2621168"/>
          </a:xfrm>
        </p:grpSpPr>
        <p:grpSp>
          <p:nvGrpSpPr>
            <p:cNvPr id="28" name="Group 27">
              <a:extLst>
                <a:ext uri="{FF2B5EF4-FFF2-40B4-BE49-F238E27FC236}">
                  <a16:creationId xmlns:a16="http://schemas.microsoft.com/office/drawing/2014/main" id="{66003A67-5672-435B-B8A1-B91837276971}"/>
                </a:ext>
              </a:extLst>
            </p:cNvPr>
            <p:cNvGrpSpPr/>
            <p:nvPr/>
          </p:nvGrpSpPr>
          <p:grpSpPr>
            <a:xfrm>
              <a:off x="8632405" y="3830443"/>
              <a:ext cx="2329990" cy="763972"/>
              <a:chOff x="8632405" y="3674315"/>
              <a:chExt cx="2329990" cy="763972"/>
            </a:xfrm>
          </p:grpSpPr>
          <p:pic>
            <p:nvPicPr>
              <p:cNvPr id="30" name="Imagem 6">
                <a:extLst>
                  <a:ext uri="{FF2B5EF4-FFF2-40B4-BE49-F238E27FC236}">
                    <a16:creationId xmlns:a16="http://schemas.microsoft.com/office/drawing/2014/main" id="{B77D91C1-2296-4DBF-A05B-6EDBF01E35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2405" y="3674315"/>
                <a:ext cx="757386" cy="757386"/>
              </a:xfrm>
              <a:prstGeom prst="rect">
                <a:avLst/>
              </a:prstGeom>
            </p:spPr>
          </p:pic>
          <p:pic>
            <p:nvPicPr>
              <p:cNvPr id="31" name="Imagem 8" descr="Uma imagem com eletrónica&#10;&#10;Descrição gerada com confiança alta">
                <a:extLst>
                  <a:ext uri="{FF2B5EF4-FFF2-40B4-BE49-F238E27FC236}">
                    <a16:creationId xmlns:a16="http://schemas.microsoft.com/office/drawing/2014/main" id="{A8F1CE94-410A-4F72-8670-0A607D7956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0577" y="3674315"/>
                <a:ext cx="1211818" cy="763972"/>
              </a:xfrm>
              <a:prstGeom prst="rect">
                <a:avLst/>
              </a:prstGeom>
            </p:spPr>
          </p:pic>
        </p:grpSp>
        <p:sp>
          <p:nvSpPr>
            <p:cNvPr id="29" name="Retângulo 16">
              <a:extLst>
                <a:ext uri="{FF2B5EF4-FFF2-40B4-BE49-F238E27FC236}">
                  <a16:creationId xmlns:a16="http://schemas.microsoft.com/office/drawing/2014/main" id="{F062A836-7CE7-48EC-A65F-5A30E5C0B7F0}"/>
                </a:ext>
              </a:extLst>
            </p:cNvPr>
            <p:cNvSpPr/>
            <p:nvPr/>
          </p:nvSpPr>
          <p:spPr>
            <a:xfrm>
              <a:off x="7851887" y="1973247"/>
              <a:ext cx="4340113" cy="1261884"/>
            </a:xfrm>
            <a:prstGeom prst="rect">
              <a:avLst/>
            </a:prstGeom>
          </p:spPr>
          <p:txBody>
            <a:bodyPr wrap="square">
              <a:spAutoFit/>
            </a:bodyPr>
            <a:lstStyle/>
            <a:p>
              <a:r>
                <a:rPr lang="en-US" sz="3800" dirty="0">
                  <a:solidFill>
                    <a:srgbClr val="004E66"/>
                  </a:solidFill>
                  <a:latin typeface="Raleway Black" panose="020B0A03030101060003" pitchFamily="34" charset="0"/>
                </a:rPr>
                <a:t>Customization </a:t>
              </a:r>
            </a:p>
            <a:p>
              <a:r>
                <a:rPr lang="en-US" sz="3800" dirty="0">
                  <a:solidFill>
                    <a:srgbClr val="004E66"/>
                  </a:solidFill>
                  <a:latin typeface="Raleway Black" panose="020B0A03030101060003" pitchFamily="34" charset="0"/>
                </a:rPr>
                <a:t>and differentiation</a:t>
              </a:r>
            </a:p>
          </p:txBody>
        </p:sp>
      </p:grpSp>
      <p:pic>
        <p:nvPicPr>
          <p:cNvPr id="32" name="Imagem 4">
            <a:extLst>
              <a:ext uri="{FF2B5EF4-FFF2-40B4-BE49-F238E27FC236}">
                <a16:creationId xmlns:a16="http://schemas.microsoft.com/office/drawing/2014/main" id="{BE65E62B-B838-41E2-858B-EDEDFDAC11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09" y="4850779"/>
            <a:ext cx="11915775" cy="1977793"/>
          </a:xfrm>
          <a:prstGeom prst="rect">
            <a:avLst/>
          </a:prstGeom>
        </p:spPr>
      </p:pic>
      <p:sp>
        <p:nvSpPr>
          <p:cNvPr id="33" name="Title 12">
            <a:extLst>
              <a:ext uri="{FF2B5EF4-FFF2-40B4-BE49-F238E27FC236}">
                <a16:creationId xmlns:a16="http://schemas.microsoft.com/office/drawing/2014/main" id="{29EA891F-7768-45C4-8F1C-4E28F631C63A}"/>
              </a:ext>
            </a:extLst>
          </p:cNvPr>
          <p:cNvSpPr txBox="1">
            <a:spLocks/>
          </p:cNvSpPr>
          <p:nvPr/>
        </p:nvSpPr>
        <p:spPr>
          <a:xfrm>
            <a:off x="601037" y="10034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PT" b="1" dirty="0">
                <a:solidFill>
                  <a:srgbClr val="2BA0DA"/>
                </a:solidFill>
                <a:latin typeface="Raleway ExtraBold" panose="020B0903030101060003" pitchFamily="34" charset="0"/>
              </a:rPr>
              <a:t>Warpdev as a business </a:t>
            </a:r>
            <a:r>
              <a:rPr lang="en-US" b="1" dirty="0">
                <a:solidFill>
                  <a:srgbClr val="2BA0DA"/>
                </a:solidFill>
                <a:latin typeface="Raleway ExtraBold" panose="020B0903030101060003" pitchFamily="34" charset="0"/>
              </a:rPr>
              <a:t>partner</a:t>
            </a:r>
            <a:endParaRPr lang="en-US" dirty="0"/>
          </a:p>
        </p:txBody>
      </p:sp>
      <p:grpSp>
        <p:nvGrpSpPr>
          <p:cNvPr id="34" name="Group 33">
            <a:extLst>
              <a:ext uri="{FF2B5EF4-FFF2-40B4-BE49-F238E27FC236}">
                <a16:creationId xmlns:a16="http://schemas.microsoft.com/office/drawing/2014/main" id="{BF6839F3-B9B4-4A2C-8824-E0F66A9C4596}"/>
              </a:ext>
            </a:extLst>
          </p:cNvPr>
          <p:cNvGrpSpPr/>
          <p:nvPr/>
        </p:nvGrpSpPr>
        <p:grpSpPr>
          <a:xfrm>
            <a:off x="431044" y="2133438"/>
            <a:ext cx="4433856" cy="2671512"/>
            <a:chOff x="431044" y="2133438"/>
            <a:chExt cx="4433856" cy="2671512"/>
          </a:xfrm>
        </p:grpSpPr>
        <p:sp>
          <p:nvSpPr>
            <p:cNvPr id="35" name="Retângulo 15">
              <a:extLst>
                <a:ext uri="{FF2B5EF4-FFF2-40B4-BE49-F238E27FC236}">
                  <a16:creationId xmlns:a16="http://schemas.microsoft.com/office/drawing/2014/main" id="{88AB78D1-24F1-49F1-9CAA-C4E8B778B42B}"/>
                </a:ext>
              </a:extLst>
            </p:cNvPr>
            <p:cNvSpPr/>
            <p:nvPr/>
          </p:nvSpPr>
          <p:spPr>
            <a:xfrm>
              <a:off x="431044" y="2133438"/>
              <a:ext cx="4433856" cy="1261884"/>
            </a:xfrm>
            <a:prstGeom prst="rect">
              <a:avLst/>
            </a:prstGeom>
          </p:spPr>
          <p:txBody>
            <a:bodyPr wrap="square">
              <a:spAutoFit/>
            </a:bodyPr>
            <a:lstStyle/>
            <a:p>
              <a:r>
                <a:rPr lang="en-US" sz="3800" dirty="0">
                  <a:solidFill>
                    <a:srgbClr val="004E66"/>
                  </a:solidFill>
                  <a:latin typeface="Raleway Black" panose="020B0A03030101060003" pitchFamily="34" charset="0"/>
                </a:rPr>
                <a:t>Manufacturers platforms</a:t>
              </a:r>
              <a:endParaRPr lang="en-US" sz="3800" dirty="0">
                <a:latin typeface="Raleway Black" panose="020B0A03030101060003" pitchFamily="34" charset="0"/>
              </a:endParaRPr>
            </a:p>
          </p:txBody>
        </p:sp>
        <p:grpSp>
          <p:nvGrpSpPr>
            <p:cNvPr id="36" name="Group 35">
              <a:extLst>
                <a:ext uri="{FF2B5EF4-FFF2-40B4-BE49-F238E27FC236}">
                  <a16:creationId xmlns:a16="http://schemas.microsoft.com/office/drawing/2014/main" id="{5B6E23C1-0B2A-4569-9728-B7C527B24581}"/>
                </a:ext>
              </a:extLst>
            </p:cNvPr>
            <p:cNvGrpSpPr/>
            <p:nvPr/>
          </p:nvGrpSpPr>
          <p:grpSpPr>
            <a:xfrm>
              <a:off x="623377" y="3619627"/>
              <a:ext cx="1293930" cy="1185323"/>
              <a:chOff x="657514" y="3534293"/>
              <a:chExt cx="1069363" cy="979605"/>
            </a:xfrm>
          </p:grpSpPr>
          <p:pic>
            <p:nvPicPr>
              <p:cNvPr id="42" name="Imagem 25" descr="Uma imagem com objeto&#10;&#10;Descrição gerada com confiança muito alta">
                <a:extLst>
                  <a:ext uri="{FF2B5EF4-FFF2-40B4-BE49-F238E27FC236}">
                    <a16:creationId xmlns:a16="http://schemas.microsoft.com/office/drawing/2014/main" id="{F9C18E49-4A5C-4B13-AEB0-05C7060F93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9302" y="3534293"/>
                <a:ext cx="692727" cy="389659"/>
              </a:xfrm>
              <a:prstGeom prst="rect">
                <a:avLst/>
              </a:prstGeom>
            </p:spPr>
          </p:pic>
          <p:pic>
            <p:nvPicPr>
              <p:cNvPr id="43" name="Picture 4" descr="Resultado de imagem para webex meeting logo">
                <a:extLst>
                  <a:ext uri="{FF2B5EF4-FFF2-40B4-BE49-F238E27FC236}">
                    <a16:creationId xmlns:a16="http://schemas.microsoft.com/office/drawing/2014/main" id="{3E8F6512-C346-440C-9668-5FBCCF1C03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7514" y="3955315"/>
                <a:ext cx="513946" cy="51394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Resultado de imagem para webex teams logo">
                <a:extLst>
                  <a:ext uri="{FF2B5EF4-FFF2-40B4-BE49-F238E27FC236}">
                    <a16:creationId xmlns:a16="http://schemas.microsoft.com/office/drawing/2014/main" id="{EBD1B492-E77B-47CC-94D4-60D678CE12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3657" y="3910680"/>
                <a:ext cx="603220" cy="60321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372D7498-7257-419F-B095-68B7D5E8DC15}"/>
                </a:ext>
              </a:extLst>
            </p:cNvPr>
            <p:cNvGrpSpPr/>
            <p:nvPr/>
          </p:nvGrpSpPr>
          <p:grpSpPr>
            <a:xfrm>
              <a:off x="2037390" y="3768733"/>
              <a:ext cx="1125274" cy="867375"/>
              <a:chOff x="1836090" y="3582522"/>
              <a:chExt cx="1361582" cy="1049524"/>
            </a:xfrm>
          </p:grpSpPr>
          <p:pic>
            <p:nvPicPr>
              <p:cNvPr id="40" name="Picture 2" descr="Resultado de imagem para alcatel lucent logo">
                <a:extLst>
                  <a:ext uri="{FF2B5EF4-FFF2-40B4-BE49-F238E27FC236}">
                    <a16:creationId xmlns:a16="http://schemas.microsoft.com/office/drawing/2014/main" id="{A05C2871-4050-4796-B71A-921DD2FF1F3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36090" y="3582522"/>
                <a:ext cx="1361582" cy="47407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Resultado de imagem para rainbow logo alcatel">
                <a:extLst>
                  <a:ext uri="{FF2B5EF4-FFF2-40B4-BE49-F238E27FC236}">
                    <a16:creationId xmlns:a16="http://schemas.microsoft.com/office/drawing/2014/main" id="{2AAC9724-2F8A-4C63-9D9F-10444145ED0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27180" y="4052646"/>
                <a:ext cx="579400" cy="579400"/>
              </a:xfrm>
              <a:prstGeom prst="rect">
                <a:avLst/>
              </a:prstGeom>
              <a:noFill/>
              <a:extLst>
                <a:ext uri="{909E8E84-426E-40DD-AFC4-6F175D3DCCD1}">
                  <a14:hiddenFill xmlns:a14="http://schemas.microsoft.com/office/drawing/2010/main">
                    <a:solidFill>
                      <a:srgbClr val="FFFFFF"/>
                    </a:solidFill>
                  </a14:hiddenFill>
                </a:ext>
              </a:extLst>
            </p:spPr>
          </p:pic>
        </p:grpSp>
        <p:pic>
          <p:nvPicPr>
            <p:cNvPr id="38" name="Picture 8" descr="Resultado de imagem para altitude logo">
              <a:extLst>
                <a:ext uri="{FF2B5EF4-FFF2-40B4-BE49-F238E27FC236}">
                  <a16:creationId xmlns:a16="http://schemas.microsoft.com/office/drawing/2014/main" id="{43AC3B2E-AC3F-49FD-8C89-E940ADE6030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79017" y="3886168"/>
              <a:ext cx="768577" cy="17252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Resultado de imagem para altitude software experience logo">
              <a:extLst>
                <a:ext uri="{FF2B5EF4-FFF2-40B4-BE49-F238E27FC236}">
                  <a16:creationId xmlns:a16="http://schemas.microsoft.com/office/drawing/2014/main" id="{B793AE65-5308-405B-BD48-902BA1C5794F}"/>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36563" t="17298" r="35156" b="42936"/>
            <a:stretch/>
          </p:blipFill>
          <p:spPr bwMode="auto">
            <a:xfrm>
              <a:off x="3490914" y="4180646"/>
              <a:ext cx="544782" cy="420900"/>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44">
            <a:extLst>
              <a:ext uri="{FF2B5EF4-FFF2-40B4-BE49-F238E27FC236}">
                <a16:creationId xmlns:a16="http://schemas.microsoft.com/office/drawing/2014/main" id="{7AAD6441-E702-496D-87B6-C253D96A469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94388" y="1388865"/>
            <a:ext cx="2528897" cy="1492501"/>
          </a:xfrm>
          <a:prstGeom prst="rect">
            <a:avLst/>
          </a:prstGeom>
        </p:spPr>
      </p:pic>
    </p:spTree>
    <p:extLst>
      <p:ext uri="{BB962C8B-B14F-4D97-AF65-F5344CB8AC3E}">
        <p14:creationId xmlns:p14="http://schemas.microsoft.com/office/powerpoint/2010/main" val="804940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750"/>
                                        <p:tgtEl>
                                          <p:spTgt spid="34"/>
                                        </p:tgtEl>
                                      </p:cBhvr>
                                    </p:animEffect>
                                  </p:childTnLst>
                                </p:cTn>
                              </p:par>
                              <p:par>
                                <p:cTn id="8" presetID="22" presetClass="entr" presetSubtype="8"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left)">
                                      <p:cBhvr>
                                        <p:cTn id="10" dur="1000"/>
                                        <p:tgtEl>
                                          <p:spTgt spid="32"/>
                                        </p:tgtEl>
                                      </p:cBhvr>
                                    </p:animEffect>
                                  </p:childTnLst>
                                </p:cTn>
                              </p:par>
                              <p:par>
                                <p:cTn id="11" presetID="22" presetClass="entr" presetSubtype="8" fill="hold" nodeType="withEffect">
                                  <p:stCondLst>
                                    <p:cond delay="500"/>
                                  </p:stCondLst>
                                  <p:childTnLst>
                                    <p:set>
                                      <p:cBhvr>
                                        <p:cTn id="12" dur="1" fill="hold">
                                          <p:stCondLst>
                                            <p:cond delay="0"/>
                                          </p:stCondLst>
                                        </p:cTn>
                                        <p:tgtEl>
                                          <p:spTgt spid="27"/>
                                        </p:tgtEl>
                                        <p:attrNameLst>
                                          <p:attrName>style.visibility</p:attrName>
                                        </p:attrNameLst>
                                      </p:cBhvr>
                                      <p:to>
                                        <p:strVal val="visible"/>
                                      </p:to>
                                    </p:set>
                                    <p:animEffect transition="in" filter="wipe(left)">
                                      <p:cBhvr>
                                        <p:cTn id="13" dur="750"/>
                                        <p:tgtEl>
                                          <p:spTgt spid="27"/>
                                        </p:tgtEl>
                                      </p:cBhvr>
                                    </p:animEffect>
                                  </p:childTnLst>
                                </p:cTn>
                              </p:par>
                            </p:childTnLst>
                          </p:cTn>
                        </p:par>
                        <p:par>
                          <p:cTn id="14" fill="hold">
                            <p:stCondLst>
                              <p:cond delay="1250"/>
                            </p:stCondLst>
                            <p:childTnLst>
                              <p:par>
                                <p:cTn id="15" presetID="22" presetClass="entr" presetSubtype="1" fill="hold" nodeType="after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up)">
                                      <p:cBhvr>
                                        <p:cTn id="17" dur="75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E108BB2F-AA0B-4870-B129-03ABAB41E1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85"/>
            <a:ext cx="12192000" cy="6854430"/>
          </a:xfrm>
          <a:prstGeom prst="rect">
            <a:avLst/>
          </a:prstGeom>
        </p:spPr>
      </p:pic>
      <p:pic>
        <p:nvPicPr>
          <p:cNvPr id="8" name="Imagem 4">
            <a:extLst>
              <a:ext uri="{FF2B5EF4-FFF2-40B4-BE49-F238E27FC236}">
                <a16:creationId xmlns:a16="http://schemas.microsoft.com/office/drawing/2014/main" id="{050164CF-F42C-4AF5-BCD0-A376FE776F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8798" y="5636273"/>
            <a:ext cx="8593201" cy="1227600"/>
          </a:xfrm>
          <a:prstGeom prst="rect">
            <a:avLst/>
          </a:prstGeom>
        </p:spPr>
      </p:pic>
      <p:sp>
        <p:nvSpPr>
          <p:cNvPr id="7" name="CaixaDeTexto 6">
            <a:extLst>
              <a:ext uri="{FF2B5EF4-FFF2-40B4-BE49-F238E27FC236}">
                <a16:creationId xmlns:a16="http://schemas.microsoft.com/office/drawing/2014/main" id="{83755D09-BED9-4FD0-98CB-A566F3606C29}"/>
              </a:ext>
            </a:extLst>
          </p:cNvPr>
          <p:cNvSpPr txBox="1"/>
          <p:nvPr/>
        </p:nvSpPr>
        <p:spPr>
          <a:xfrm>
            <a:off x="5461000" y="5967772"/>
            <a:ext cx="6648451" cy="553998"/>
          </a:xfrm>
          <a:prstGeom prst="rect">
            <a:avLst/>
          </a:prstGeom>
          <a:noFill/>
        </p:spPr>
        <p:txBody>
          <a:bodyPr wrap="square" rtlCol="0">
            <a:spAutoFit/>
          </a:bodyPr>
          <a:lstStyle/>
          <a:p>
            <a:pPr algn="r"/>
            <a:r>
              <a:rPr lang="pt-PT" sz="3000" b="1" dirty="0">
                <a:solidFill>
                  <a:schemeClr val="bg1"/>
                </a:solidFill>
                <a:latin typeface="Raleway ExtraBold" panose="020B0903030101060003" pitchFamily="34" charset="0"/>
              </a:rPr>
              <a:t>Services</a:t>
            </a:r>
          </a:p>
        </p:txBody>
      </p:sp>
    </p:spTree>
    <p:extLst>
      <p:ext uri="{BB962C8B-B14F-4D97-AF65-F5344CB8AC3E}">
        <p14:creationId xmlns:p14="http://schemas.microsoft.com/office/powerpoint/2010/main" val="5719559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m 6" descr="Uma imagem com pessoa&#10;&#10;Descrição gerada com confiança alta">
            <a:extLst>
              <a:ext uri="{FF2B5EF4-FFF2-40B4-BE49-F238E27FC236}">
                <a16:creationId xmlns:a16="http://schemas.microsoft.com/office/drawing/2014/main" id="{BAE952C8-8937-4972-B069-62F91F951E05}"/>
              </a:ext>
            </a:extLst>
          </p:cNvPr>
          <p:cNvPicPr>
            <a:picLocks noChangeAspect="1"/>
          </p:cNvPicPr>
          <p:nvPr/>
        </p:nvPicPr>
        <p:blipFill rotWithShape="1">
          <a:blip r:embed="rId3">
            <a:extLst>
              <a:ext uri="{28A0092B-C50C-407E-A947-70E740481C1C}">
                <a14:useLocalDpi xmlns:a14="http://schemas.microsoft.com/office/drawing/2010/main" val="0"/>
              </a:ext>
            </a:extLst>
          </a:blip>
          <a:srcRect b="56698"/>
          <a:stretch/>
        </p:blipFill>
        <p:spPr>
          <a:xfrm>
            <a:off x="0" y="-12835"/>
            <a:ext cx="12192000" cy="2969623"/>
          </a:xfrm>
          <a:prstGeom prst="rect">
            <a:avLst/>
          </a:prstGeom>
        </p:spPr>
      </p:pic>
      <p:sp>
        <p:nvSpPr>
          <p:cNvPr id="8" name="Retângulo 7">
            <a:extLst>
              <a:ext uri="{FF2B5EF4-FFF2-40B4-BE49-F238E27FC236}">
                <a16:creationId xmlns:a16="http://schemas.microsoft.com/office/drawing/2014/main" id="{8740A6D5-F765-4B65-BA76-C0964F648DBD}"/>
              </a:ext>
            </a:extLst>
          </p:cNvPr>
          <p:cNvSpPr/>
          <p:nvPr/>
        </p:nvSpPr>
        <p:spPr>
          <a:xfrm>
            <a:off x="391885" y="407411"/>
            <a:ext cx="11408229" cy="1015663"/>
          </a:xfrm>
          <a:prstGeom prst="rect">
            <a:avLst/>
          </a:prstGeom>
        </p:spPr>
        <p:txBody>
          <a:bodyPr wrap="square">
            <a:spAutoFit/>
          </a:bodyPr>
          <a:lstStyle/>
          <a:p>
            <a:pPr defTabSz="1219170" fontAlgn="base">
              <a:spcBef>
                <a:spcPct val="0"/>
              </a:spcBef>
              <a:spcAft>
                <a:spcPct val="0"/>
              </a:spcAft>
            </a:pPr>
            <a:r>
              <a:rPr lang="en-ZA" altLang="en-US" sz="6000" b="1" dirty="0">
                <a:solidFill>
                  <a:srgbClr val="FFFFFF"/>
                </a:solidFill>
                <a:latin typeface="Raleway ExtraBold" panose="020B0903030101060003" pitchFamily="34" charset="0"/>
              </a:rPr>
              <a:t>Life Cycle Management</a:t>
            </a:r>
          </a:p>
        </p:txBody>
      </p:sp>
      <p:sp>
        <p:nvSpPr>
          <p:cNvPr id="32" name="Rectangle 31">
            <a:extLst>
              <a:ext uri="{FF2B5EF4-FFF2-40B4-BE49-F238E27FC236}">
                <a16:creationId xmlns:a16="http://schemas.microsoft.com/office/drawing/2014/main" id="{8BD2ED3A-C8EC-4287-8DA8-1262F4838D4A}"/>
              </a:ext>
            </a:extLst>
          </p:cNvPr>
          <p:cNvSpPr/>
          <p:nvPr/>
        </p:nvSpPr>
        <p:spPr>
          <a:xfrm>
            <a:off x="7328981" y="3284479"/>
            <a:ext cx="2992855" cy="304699"/>
          </a:xfrm>
          <a:prstGeom prst="rect">
            <a:avLst/>
          </a:prstGeom>
        </p:spPr>
        <p:txBody>
          <a:bodyPr wrap="square">
            <a:spAutoFit/>
          </a:bodyPr>
          <a:lstStyle/>
          <a:p>
            <a:pPr marL="182563" indent="-182563">
              <a:buSzPct val="136000"/>
              <a:buBlip>
                <a:blip r:embed="rId4"/>
              </a:buBlip>
            </a:pPr>
            <a:r>
              <a:rPr lang="pt-PT" sz="1200" b="1">
                <a:latin typeface="Raleway SemiBold" panose="020B0003030101060003" pitchFamily="34" charset="0"/>
              </a:rPr>
              <a:t> Strategic Services</a:t>
            </a:r>
            <a:endParaRPr lang="pt-PT" sz="1200">
              <a:latin typeface="Raleway SemiBold" panose="020B0003030101060003" pitchFamily="34" charset="0"/>
            </a:endParaRPr>
          </a:p>
        </p:txBody>
      </p:sp>
      <p:sp>
        <p:nvSpPr>
          <p:cNvPr id="33" name="Rectangle 32">
            <a:extLst>
              <a:ext uri="{FF2B5EF4-FFF2-40B4-BE49-F238E27FC236}">
                <a16:creationId xmlns:a16="http://schemas.microsoft.com/office/drawing/2014/main" id="{48E84AF1-8EFF-44B3-84CF-22FCE87DC266}"/>
              </a:ext>
            </a:extLst>
          </p:cNvPr>
          <p:cNvSpPr/>
          <p:nvPr/>
        </p:nvSpPr>
        <p:spPr>
          <a:xfrm>
            <a:off x="7626399" y="6025589"/>
            <a:ext cx="2992855" cy="304699"/>
          </a:xfrm>
          <a:prstGeom prst="rect">
            <a:avLst/>
          </a:prstGeom>
        </p:spPr>
        <p:txBody>
          <a:bodyPr wrap="square">
            <a:spAutoFit/>
          </a:bodyPr>
          <a:lstStyle/>
          <a:p>
            <a:pPr marL="182563" indent="-182563">
              <a:buSzPct val="136000"/>
              <a:buBlip>
                <a:blip r:embed="rId4"/>
              </a:buBlip>
            </a:pPr>
            <a:r>
              <a:rPr lang="pt-PT" sz="1200" b="1">
                <a:latin typeface="Raleway SemiBold" panose="020B0003030101060003" pitchFamily="34" charset="0"/>
              </a:rPr>
              <a:t> Technical Services</a:t>
            </a:r>
            <a:endParaRPr lang="pt-PT" sz="1200">
              <a:latin typeface="Raleway SemiBold" panose="020B0003030101060003" pitchFamily="34" charset="0"/>
            </a:endParaRPr>
          </a:p>
        </p:txBody>
      </p:sp>
      <p:grpSp>
        <p:nvGrpSpPr>
          <p:cNvPr id="34" name="Group 33">
            <a:extLst>
              <a:ext uri="{FF2B5EF4-FFF2-40B4-BE49-F238E27FC236}">
                <a16:creationId xmlns:a16="http://schemas.microsoft.com/office/drawing/2014/main" id="{47CF7B2B-29FD-4569-AFD6-9EEC6A8CDE00}"/>
              </a:ext>
            </a:extLst>
          </p:cNvPr>
          <p:cNvGrpSpPr/>
          <p:nvPr/>
        </p:nvGrpSpPr>
        <p:grpSpPr>
          <a:xfrm>
            <a:off x="1666032" y="4401819"/>
            <a:ext cx="2548001" cy="349994"/>
            <a:chOff x="2106823" y="4276178"/>
            <a:chExt cx="2316365" cy="318176"/>
          </a:xfrm>
        </p:grpSpPr>
        <p:sp>
          <p:nvSpPr>
            <p:cNvPr id="35" name="Rectangle 34">
              <a:extLst>
                <a:ext uri="{FF2B5EF4-FFF2-40B4-BE49-F238E27FC236}">
                  <a16:creationId xmlns:a16="http://schemas.microsoft.com/office/drawing/2014/main" id="{E26DA9E4-9295-40C0-8AB9-59FFD5685022}"/>
                </a:ext>
              </a:extLst>
            </p:cNvPr>
            <p:cNvSpPr/>
            <p:nvPr/>
          </p:nvSpPr>
          <p:spPr>
            <a:xfrm flipV="1">
              <a:off x="4100113" y="4276178"/>
              <a:ext cx="297407" cy="276999"/>
            </a:xfrm>
            <a:prstGeom prst="rect">
              <a:avLst/>
            </a:prstGeom>
          </p:spPr>
          <p:txBody>
            <a:bodyPr wrap="square">
              <a:spAutoFit/>
            </a:bodyPr>
            <a:lstStyle/>
            <a:p>
              <a:pPr marL="182563" indent="-182563">
                <a:buSzPct val="136000"/>
                <a:buBlip>
                  <a:blip r:embed="rId4"/>
                </a:buBlip>
              </a:pPr>
              <a:r>
                <a:rPr lang="pt-PT" sz="1200" b="1">
                  <a:latin typeface="Raleway SemiBold" panose="020B0003030101060003" pitchFamily="34" charset="0"/>
                </a:rPr>
                <a:t>  </a:t>
              </a:r>
              <a:endParaRPr lang="pt-PT" sz="1200">
                <a:latin typeface="Raleway SemiBold" panose="020B0003030101060003" pitchFamily="34" charset="0"/>
              </a:endParaRPr>
            </a:p>
          </p:txBody>
        </p:sp>
        <p:sp>
          <p:nvSpPr>
            <p:cNvPr id="36" name="TextBox 35">
              <a:extLst>
                <a:ext uri="{FF2B5EF4-FFF2-40B4-BE49-F238E27FC236}">
                  <a16:creationId xmlns:a16="http://schemas.microsoft.com/office/drawing/2014/main" id="{F7D91A5C-118C-4CF7-AD7B-2667EDD9EC0F}"/>
                </a:ext>
              </a:extLst>
            </p:cNvPr>
            <p:cNvSpPr txBox="1"/>
            <p:nvPr/>
          </p:nvSpPr>
          <p:spPr>
            <a:xfrm>
              <a:off x="2106823" y="4317355"/>
              <a:ext cx="2316365" cy="276999"/>
            </a:xfrm>
            <a:prstGeom prst="rect">
              <a:avLst/>
            </a:prstGeom>
            <a:noFill/>
          </p:spPr>
          <p:txBody>
            <a:bodyPr wrap="square" rtlCol="0">
              <a:spAutoFit/>
            </a:bodyPr>
            <a:lstStyle/>
            <a:p>
              <a:r>
                <a:rPr lang="en-US" sz="1200" b="1" dirty="0">
                  <a:latin typeface="Raleway SemiBold" panose="020B0003030101060003" pitchFamily="34" charset="0"/>
                </a:rPr>
                <a:t>Warpcom Command Center</a:t>
              </a:r>
              <a:endParaRPr lang="pt-PT" sz="1200" b="1" dirty="0">
                <a:latin typeface="Raleway SemiBold" panose="020B0003030101060003" pitchFamily="34" charset="0"/>
              </a:endParaRPr>
            </a:p>
          </p:txBody>
        </p:sp>
      </p:grpSp>
      <p:grpSp>
        <p:nvGrpSpPr>
          <p:cNvPr id="37" name="Group 36">
            <a:extLst>
              <a:ext uri="{FF2B5EF4-FFF2-40B4-BE49-F238E27FC236}">
                <a16:creationId xmlns:a16="http://schemas.microsoft.com/office/drawing/2014/main" id="{595D34A9-F140-481F-B695-9E2E54B3788F}"/>
              </a:ext>
            </a:extLst>
          </p:cNvPr>
          <p:cNvGrpSpPr/>
          <p:nvPr/>
        </p:nvGrpSpPr>
        <p:grpSpPr>
          <a:xfrm>
            <a:off x="4242269" y="3072017"/>
            <a:ext cx="4216730" cy="3802329"/>
            <a:chOff x="4242269" y="3072017"/>
            <a:chExt cx="4216730" cy="3802329"/>
          </a:xfrm>
        </p:grpSpPr>
        <p:sp>
          <p:nvSpPr>
            <p:cNvPr id="38" name="Oval 37">
              <a:extLst>
                <a:ext uri="{FF2B5EF4-FFF2-40B4-BE49-F238E27FC236}">
                  <a16:creationId xmlns:a16="http://schemas.microsoft.com/office/drawing/2014/main" id="{268047B7-2C0B-491C-B155-C4D320131603}"/>
                </a:ext>
              </a:extLst>
            </p:cNvPr>
            <p:cNvSpPr/>
            <p:nvPr/>
          </p:nvSpPr>
          <p:spPr>
            <a:xfrm>
              <a:off x="4242269" y="3072017"/>
              <a:ext cx="3649360" cy="3625215"/>
            </a:xfrm>
            <a:prstGeom prst="ellipse">
              <a:avLst/>
            </a:prstGeom>
            <a:noFill/>
            <a:ln w="76200">
              <a:solidFill>
                <a:srgbClr val="004E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39" name="Group 38">
              <a:extLst>
                <a:ext uri="{FF2B5EF4-FFF2-40B4-BE49-F238E27FC236}">
                  <a16:creationId xmlns:a16="http://schemas.microsoft.com/office/drawing/2014/main" id="{26E94E94-9E84-4299-9C23-9DE24DC0CD88}"/>
                </a:ext>
              </a:extLst>
            </p:cNvPr>
            <p:cNvGrpSpPr/>
            <p:nvPr/>
          </p:nvGrpSpPr>
          <p:grpSpPr>
            <a:xfrm>
              <a:off x="4321158" y="3175648"/>
              <a:ext cx="4137841" cy="3698698"/>
              <a:chOff x="4321158" y="3175648"/>
              <a:chExt cx="4137841" cy="3698698"/>
            </a:xfrm>
          </p:grpSpPr>
          <p:sp>
            <p:nvSpPr>
              <p:cNvPr id="40" name="Rectangle 39">
                <a:extLst>
                  <a:ext uri="{FF2B5EF4-FFF2-40B4-BE49-F238E27FC236}">
                    <a16:creationId xmlns:a16="http://schemas.microsoft.com/office/drawing/2014/main" id="{9609695C-E755-4BB7-92FE-11EF5D53B156}"/>
                  </a:ext>
                </a:extLst>
              </p:cNvPr>
              <p:cNvSpPr/>
              <p:nvPr/>
            </p:nvSpPr>
            <p:spPr>
              <a:xfrm rot="2146212">
                <a:off x="4321158" y="4364587"/>
                <a:ext cx="4137841" cy="1650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41" name="Rectangle 40">
                <a:extLst>
                  <a:ext uri="{FF2B5EF4-FFF2-40B4-BE49-F238E27FC236}">
                    <a16:creationId xmlns:a16="http://schemas.microsoft.com/office/drawing/2014/main" id="{4835E156-6AC2-4052-BD74-68031B35F9BF}"/>
                  </a:ext>
                </a:extLst>
              </p:cNvPr>
              <p:cNvSpPr/>
              <p:nvPr/>
            </p:nvSpPr>
            <p:spPr>
              <a:xfrm rot="4812557">
                <a:off x="5845205" y="6537660"/>
                <a:ext cx="508317" cy="165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42" name="Group 41">
                <a:extLst>
                  <a:ext uri="{FF2B5EF4-FFF2-40B4-BE49-F238E27FC236}">
                    <a16:creationId xmlns:a16="http://schemas.microsoft.com/office/drawing/2014/main" id="{6FD4C8AB-FF96-4E9A-8333-304BA463372F}"/>
                  </a:ext>
                </a:extLst>
              </p:cNvPr>
              <p:cNvGrpSpPr/>
              <p:nvPr/>
            </p:nvGrpSpPr>
            <p:grpSpPr>
              <a:xfrm>
                <a:off x="4337452" y="3175648"/>
                <a:ext cx="3442653" cy="3410724"/>
                <a:chOff x="4160280" y="3038890"/>
                <a:chExt cx="3786919" cy="3751795"/>
              </a:xfrm>
            </p:grpSpPr>
            <p:pic>
              <p:nvPicPr>
                <p:cNvPr id="44" name="Imagem 9" descr="Uma imagem com jogo atlético, desporto, basquetebol&#10;&#10;Descrição gerada com confiança muito alta">
                  <a:extLst>
                    <a:ext uri="{FF2B5EF4-FFF2-40B4-BE49-F238E27FC236}">
                      <a16:creationId xmlns:a16="http://schemas.microsoft.com/office/drawing/2014/main" id="{A6B10131-A700-4A40-B905-B94928EA95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8781">
                  <a:off x="4191475" y="3038890"/>
                  <a:ext cx="3751795" cy="3751795"/>
                </a:xfrm>
                <a:prstGeom prst="rect">
                  <a:avLst/>
                </a:prstGeom>
              </p:spPr>
            </p:pic>
            <p:grpSp>
              <p:nvGrpSpPr>
                <p:cNvPr id="45" name="Group 44">
                  <a:extLst>
                    <a:ext uri="{FF2B5EF4-FFF2-40B4-BE49-F238E27FC236}">
                      <a16:creationId xmlns:a16="http://schemas.microsoft.com/office/drawing/2014/main" id="{393B55B3-C6CA-47E7-BE9B-982FA434A092}"/>
                    </a:ext>
                  </a:extLst>
                </p:cNvPr>
                <p:cNvGrpSpPr/>
                <p:nvPr/>
              </p:nvGrpSpPr>
              <p:grpSpPr>
                <a:xfrm>
                  <a:off x="6014744" y="5790342"/>
                  <a:ext cx="1423850" cy="598997"/>
                  <a:chOff x="1362173" y="6004059"/>
                  <a:chExt cx="1294409" cy="598997"/>
                </a:xfrm>
              </p:grpSpPr>
              <p:sp>
                <p:nvSpPr>
                  <p:cNvPr id="86" name="Retângulo 16">
                    <a:extLst>
                      <a:ext uri="{FF2B5EF4-FFF2-40B4-BE49-F238E27FC236}">
                        <a16:creationId xmlns:a16="http://schemas.microsoft.com/office/drawing/2014/main" id="{F7F3C2B9-7503-4E57-8100-B784E9A6B52B}"/>
                      </a:ext>
                    </a:extLst>
                  </p:cNvPr>
                  <p:cNvSpPr/>
                  <p:nvPr/>
                </p:nvSpPr>
                <p:spPr>
                  <a:xfrm>
                    <a:off x="1362173" y="6332213"/>
                    <a:ext cx="1294409" cy="270843"/>
                  </a:xfrm>
                  <a:prstGeom prst="rect">
                    <a:avLst/>
                  </a:prstGeom>
                </p:spPr>
                <p:txBody>
                  <a:bodyPr wrap="square">
                    <a:spAutoFit/>
                  </a:bodyPr>
                  <a:lstStyle/>
                  <a:p>
                    <a:pPr algn="ctr"/>
                    <a:r>
                      <a:rPr lang="en-US" sz="1000" b="1" dirty="0">
                        <a:solidFill>
                          <a:srgbClr val="FFFFFF"/>
                        </a:solidFill>
                        <a:latin typeface="Raleway-Bold"/>
                      </a:rPr>
                      <a:t>Implementation</a:t>
                    </a:r>
                    <a:endParaRPr lang="en-US" sz="1000" dirty="0"/>
                  </a:p>
                </p:txBody>
              </p:sp>
              <p:pic>
                <p:nvPicPr>
                  <p:cNvPr id="87" name="Imagem 29">
                    <a:extLst>
                      <a:ext uri="{FF2B5EF4-FFF2-40B4-BE49-F238E27FC236}">
                        <a16:creationId xmlns:a16="http://schemas.microsoft.com/office/drawing/2014/main" id="{85C98483-6D89-43EC-A832-5074BC6DD9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75235" y="6004059"/>
                    <a:ext cx="335107" cy="335107"/>
                  </a:xfrm>
                  <a:prstGeom prst="rect">
                    <a:avLst/>
                  </a:prstGeom>
                </p:spPr>
              </p:pic>
            </p:grpSp>
            <p:grpSp>
              <p:nvGrpSpPr>
                <p:cNvPr id="46" name="Group 45">
                  <a:extLst>
                    <a:ext uri="{FF2B5EF4-FFF2-40B4-BE49-F238E27FC236}">
                      <a16:creationId xmlns:a16="http://schemas.microsoft.com/office/drawing/2014/main" id="{71600654-B3B2-4D10-A71B-D9CFB9878FE9}"/>
                    </a:ext>
                  </a:extLst>
                </p:cNvPr>
                <p:cNvGrpSpPr/>
                <p:nvPr/>
              </p:nvGrpSpPr>
              <p:grpSpPr>
                <a:xfrm>
                  <a:off x="6913200" y="4254692"/>
                  <a:ext cx="1033999" cy="579488"/>
                  <a:chOff x="2748809" y="5122119"/>
                  <a:chExt cx="939998" cy="579488"/>
                </a:xfrm>
              </p:grpSpPr>
              <p:sp>
                <p:nvSpPr>
                  <p:cNvPr id="84" name="Retângulo 15">
                    <a:extLst>
                      <a:ext uri="{FF2B5EF4-FFF2-40B4-BE49-F238E27FC236}">
                        <a16:creationId xmlns:a16="http://schemas.microsoft.com/office/drawing/2014/main" id="{66419D11-FDF4-42F6-A325-9F1D04452840}"/>
                      </a:ext>
                    </a:extLst>
                  </p:cNvPr>
                  <p:cNvSpPr/>
                  <p:nvPr/>
                </p:nvSpPr>
                <p:spPr>
                  <a:xfrm>
                    <a:off x="2748809" y="5430764"/>
                    <a:ext cx="939998" cy="270843"/>
                  </a:xfrm>
                  <a:prstGeom prst="rect">
                    <a:avLst/>
                  </a:prstGeom>
                </p:spPr>
                <p:txBody>
                  <a:bodyPr wrap="square">
                    <a:spAutoFit/>
                  </a:bodyPr>
                  <a:lstStyle/>
                  <a:p>
                    <a:pPr algn="ctr"/>
                    <a:r>
                      <a:rPr lang="pt-PT" sz="1000" b="1" dirty="0">
                        <a:solidFill>
                          <a:srgbClr val="FFFFFF"/>
                        </a:solidFill>
                        <a:latin typeface="Raleway Bold" panose="020B0803030101060003" pitchFamily="34" charset="0"/>
                      </a:rPr>
                      <a:t>Conception</a:t>
                    </a:r>
                    <a:endParaRPr lang="pt-PT" sz="1000" dirty="0">
                      <a:latin typeface="Raleway Bold" panose="020B0803030101060003" pitchFamily="34" charset="0"/>
                    </a:endParaRPr>
                  </a:p>
                </p:txBody>
              </p:sp>
              <p:pic>
                <p:nvPicPr>
                  <p:cNvPr id="85" name="Imagem 31" descr="Uma imagem com ClipArt&#10;&#10;Descrição gerada com confiança muito alta">
                    <a:extLst>
                      <a:ext uri="{FF2B5EF4-FFF2-40B4-BE49-F238E27FC236}">
                        <a16:creationId xmlns:a16="http://schemas.microsoft.com/office/drawing/2014/main" id="{34E4D4DD-E0F5-4185-8E59-11A1D314CB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53373" y="5122119"/>
                    <a:ext cx="368618" cy="312523"/>
                  </a:xfrm>
                  <a:prstGeom prst="rect">
                    <a:avLst/>
                  </a:prstGeom>
                </p:spPr>
              </p:pic>
            </p:grpSp>
            <p:grpSp>
              <p:nvGrpSpPr>
                <p:cNvPr id="47" name="Group 46">
                  <a:extLst>
                    <a:ext uri="{FF2B5EF4-FFF2-40B4-BE49-F238E27FC236}">
                      <a16:creationId xmlns:a16="http://schemas.microsoft.com/office/drawing/2014/main" id="{CD479C31-40C5-496B-8DB9-52C0AD9744C0}"/>
                    </a:ext>
                  </a:extLst>
                </p:cNvPr>
                <p:cNvGrpSpPr/>
                <p:nvPr/>
              </p:nvGrpSpPr>
              <p:grpSpPr>
                <a:xfrm>
                  <a:off x="5628843" y="3318246"/>
                  <a:ext cx="1059986" cy="642205"/>
                  <a:chOff x="2541256" y="3590423"/>
                  <a:chExt cx="963623" cy="642205"/>
                </a:xfrm>
              </p:grpSpPr>
              <p:sp>
                <p:nvSpPr>
                  <p:cNvPr id="54" name="Retângulo 13">
                    <a:extLst>
                      <a:ext uri="{FF2B5EF4-FFF2-40B4-BE49-F238E27FC236}">
                        <a16:creationId xmlns:a16="http://schemas.microsoft.com/office/drawing/2014/main" id="{FBF7A737-8B54-4359-B2E0-2A5BB098E1E5}"/>
                      </a:ext>
                    </a:extLst>
                  </p:cNvPr>
                  <p:cNvSpPr/>
                  <p:nvPr/>
                </p:nvSpPr>
                <p:spPr>
                  <a:xfrm>
                    <a:off x="2541256" y="3953321"/>
                    <a:ext cx="963623" cy="279307"/>
                  </a:xfrm>
                  <a:prstGeom prst="rect">
                    <a:avLst/>
                  </a:prstGeom>
                </p:spPr>
                <p:txBody>
                  <a:bodyPr wrap="square">
                    <a:spAutoFit/>
                  </a:bodyPr>
                  <a:lstStyle/>
                  <a:p>
                    <a:pPr algn="ctr"/>
                    <a:r>
                      <a:rPr lang="en-US" sz="1050" b="1" dirty="0">
                        <a:solidFill>
                          <a:srgbClr val="FFFFFF"/>
                        </a:solidFill>
                        <a:latin typeface="Raleway Bold" panose="020B0803030101060003" pitchFamily="34" charset="0"/>
                      </a:rPr>
                      <a:t>Assessment</a:t>
                    </a:r>
                    <a:endParaRPr lang="en-US" sz="1050" dirty="0">
                      <a:latin typeface="Raleway Bold" panose="020B0803030101060003" pitchFamily="34" charset="0"/>
                    </a:endParaRPr>
                  </a:p>
                </p:txBody>
              </p:sp>
              <p:pic>
                <p:nvPicPr>
                  <p:cNvPr id="55" name="Imagem 33">
                    <a:extLst>
                      <a:ext uri="{FF2B5EF4-FFF2-40B4-BE49-F238E27FC236}">
                        <a16:creationId xmlns:a16="http://schemas.microsoft.com/office/drawing/2014/main" id="{14CDE719-23AA-4DFD-BFB2-C79D04BFBFD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48229" y="3590423"/>
                    <a:ext cx="349677" cy="349677"/>
                  </a:xfrm>
                  <a:prstGeom prst="rect">
                    <a:avLst/>
                  </a:prstGeom>
                </p:spPr>
              </p:pic>
            </p:grpSp>
            <p:grpSp>
              <p:nvGrpSpPr>
                <p:cNvPr id="48" name="Group 47">
                  <a:extLst>
                    <a:ext uri="{FF2B5EF4-FFF2-40B4-BE49-F238E27FC236}">
                      <a16:creationId xmlns:a16="http://schemas.microsoft.com/office/drawing/2014/main" id="{47136D3E-E225-4D2A-98CC-13F4BEF85821}"/>
                    </a:ext>
                  </a:extLst>
                </p:cNvPr>
                <p:cNvGrpSpPr/>
                <p:nvPr/>
              </p:nvGrpSpPr>
              <p:grpSpPr>
                <a:xfrm>
                  <a:off x="4160280" y="4208329"/>
                  <a:ext cx="1222861" cy="647593"/>
                  <a:chOff x="881416" y="3535452"/>
                  <a:chExt cx="1111692" cy="647593"/>
                </a:xfrm>
              </p:grpSpPr>
              <p:sp>
                <p:nvSpPr>
                  <p:cNvPr id="52" name="Retângulo 10">
                    <a:extLst>
                      <a:ext uri="{FF2B5EF4-FFF2-40B4-BE49-F238E27FC236}">
                        <a16:creationId xmlns:a16="http://schemas.microsoft.com/office/drawing/2014/main" id="{4D25A9C8-5794-48A9-912B-8D716F997614}"/>
                      </a:ext>
                    </a:extLst>
                  </p:cNvPr>
                  <p:cNvSpPr/>
                  <p:nvPr/>
                </p:nvSpPr>
                <p:spPr>
                  <a:xfrm>
                    <a:off x="881416" y="3912202"/>
                    <a:ext cx="1111692" cy="270843"/>
                  </a:xfrm>
                  <a:prstGeom prst="rect">
                    <a:avLst/>
                  </a:prstGeom>
                </p:spPr>
                <p:txBody>
                  <a:bodyPr wrap="square">
                    <a:spAutoFit/>
                  </a:bodyPr>
                  <a:lstStyle/>
                  <a:p>
                    <a:r>
                      <a:rPr lang="pt-PT" sz="1000" b="1" dirty="0">
                        <a:solidFill>
                          <a:srgbClr val="FFFFFF"/>
                        </a:solidFill>
                        <a:latin typeface="Raleway-Bold"/>
                      </a:rPr>
                      <a:t>Management</a:t>
                    </a:r>
                    <a:endParaRPr lang="pt-PT" sz="1000" dirty="0"/>
                  </a:p>
                </p:txBody>
              </p:sp>
              <p:pic>
                <p:nvPicPr>
                  <p:cNvPr id="53" name="Imagem 35">
                    <a:extLst>
                      <a:ext uri="{FF2B5EF4-FFF2-40B4-BE49-F238E27FC236}">
                        <a16:creationId xmlns:a16="http://schemas.microsoft.com/office/drawing/2014/main" id="{51B1DF39-03EA-4FCF-BFF6-F90C2A46B8B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49550" y="3535452"/>
                    <a:ext cx="335108" cy="393388"/>
                  </a:xfrm>
                  <a:prstGeom prst="rect">
                    <a:avLst/>
                  </a:prstGeom>
                </p:spPr>
              </p:pic>
            </p:grpSp>
            <p:grpSp>
              <p:nvGrpSpPr>
                <p:cNvPr id="49" name="Group 48">
                  <a:extLst>
                    <a:ext uri="{FF2B5EF4-FFF2-40B4-BE49-F238E27FC236}">
                      <a16:creationId xmlns:a16="http://schemas.microsoft.com/office/drawing/2014/main" id="{96B00F22-6D12-473A-993D-1523656A0846}"/>
                    </a:ext>
                  </a:extLst>
                </p:cNvPr>
                <p:cNvGrpSpPr/>
                <p:nvPr/>
              </p:nvGrpSpPr>
              <p:grpSpPr>
                <a:xfrm>
                  <a:off x="4739345" y="5644861"/>
                  <a:ext cx="862608" cy="722319"/>
                  <a:chOff x="512391" y="4922706"/>
                  <a:chExt cx="784189" cy="722319"/>
                </a:xfrm>
              </p:grpSpPr>
              <p:sp>
                <p:nvSpPr>
                  <p:cNvPr id="50" name="Retângulo 17">
                    <a:extLst>
                      <a:ext uri="{FF2B5EF4-FFF2-40B4-BE49-F238E27FC236}">
                        <a16:creationId xmlns:a16="http://schemas.microsoft.com/office/drawing/2014/main" id="{208C1071-4EBC-461F-B2A1-A82985F960C0}"/>
                      </a:ext>
                    </a:extLst>
                  </p:cNvPr>
                  <p:cNvSpPr/>
                  <p:nvPr/>
                </p:nvSpPr>
                <p:spPr>
                  <a:xfrm>
                    <a:off x="512391" y="5374182"/>
                    <a:ext cx="784189" cy="270843"/>
                  </a:xfrm>
                  <a:prstGeom prst="rect">
                    <a:avLst/>
                  </a:prstGeom>
                </p:spPr>
                <p:txBody>
                  <a:bodyPr wrap="square">
                    <a:spAutoFit/>
                  </a:bodyPr>
                  <a:lstStyle/>
                  <a:p>
                    <a:pPr algn="ctr"/>
                    <a:r>
                      <a:rPr lang="pt-PT" sz="1000" b="1" dirty="0">
                        <a:solidFill>
                          <a:srgbClr val="FFFFFF"/>
                        </a:solidFill>
                        <a:latin typeface="Raleway-Bold"/>
                      </a:rPr>
                      <a:t>Support</a:t>
                    </a:r>
                    <a:endParaRPr lang="pt-PT" sz="1000" dirty="0"/>
                  </a:p>
                </p:txBody>
              </p:sp>
              <p:pic>
                <p:nvPicPr>
                  <p:cNvPr id="51" name="Imagem 47">
                    <a:extLst>
                      <a:ext uri="{FF2B5EF4-FFF2-40B4-BE49-F238E27FC236}">
                        <a16:creationId xmlns:a16="http://schemas.microsoft.com/office/drawing/2014/main" id="{BFFE1BB8-C87A-4A21-82FA-920FC6C733C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8652" y="4922706"/>
                    <a:ext cx="451667" cy="458951"/>
                  </a:xfrm>
                  <a:prstGeom prst="rect">
                    <a:avLst/>
                  </a:prstGeom>
                </p:spPr>
              </p:pic>
            </p:grpSp>
          </p:grpSp>
          <p:sp>
            <p:nvSpPr>
              <p:cNvPr id="43" name="Oval 42">
                <a:extLst>
                  <a:ext uri="{FF2B5EF4-FFF2-40B4-BE49-F238E27FC236}">
                    <a16:creationId xmlns:a16="http://schemas.microsoft.com/office/drawing/2014/main" id="{BB94D443-EAC6-4625-A85A-F3CF37D59B55}"/>
                  </a:ext>
                </a:extLst>
              </p:cNvPr>
              <p:cNvSpPr/>
              <p:nvPr/>
            </p:nvSpPr>
            <p:spPr>
              <a:xfrm>
                <a:off x="5286012" y="4089455"/>
                <a:ext cx="1601413" cy="15484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ts val="1800"/>
                  </a:lnSpc>
                </a:pPr>
                <a:r>
                  <a:rPr lang="en-US" sz="1300" b="1" dirty="0">
                    <a:solidFill>
                      <a:srgbClr val="00465B"/>
                    </a:solidFill>
                    <a:latin typeface="Raleway SemiBold" panose="020B0003030101060003" pitchFamily="34" charset="0"/>
                  </a:rPr>
                  <a:t>Technological Solutions</a:t>
                </a:r>
                <a:endParaRPr lang="pt-PT" sz="1300" b="1" dirty="0">
                  <a:solidFill>
                    <a:srgbClr val="00465B"/>
                  </a:solidFill>
                  <a:latin typeface="Raleway SemiBold" panose="020B0003030101060003" pitchFamily="34" charset="0"/>
                </a:endParaRPr>
              </a:p>
            </p:txBody>
          </p:sp>
        </p:grpSp>
      </p:grpSp>
    </p:spTree>
    <p:extLst>
      <p:ext uri="{BB962C8B-B14F-4D97-AF65-F5344CB8AC3E}">
        <p14:creationId xmlns:p14="http://schemas.microsoft.com/office/powerpoint/2010/main" val="218320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500"/>
                                  </p:stCondLst>
                                  <p:childTnLst>
                                    <p:set>
                                      <p:cBhvr>
                                        <p:cTn id="6" dur="1" fill="hold">
                                          <p:stCondLst>
                                            <p:cond delay="0"/>
                                          </p:stCondLst>
                                        </p:cTn>
                                        <p:tgtEl>
                                          <p:spTgt spid="37"/>
                                        </p:tgtEl>
                                        <p:attrNameLst>
                                          <p:attrName>style.visibility</p:attrName>
                                        </p:attrNameLst>
                                      </p:cBhvr>
                                      <p:to>
                                        <p:strVal val="visible"/>
                                      </p:to>
                                    </p:set>
                                    <p:animEffect transition="in" filter="wheel(1)">
                                      <p:cBhvr>
                                        <p:cTn id="7" dur="2000"/>
                                        <p:tgtEl>
                                          <p:spTgt spid="37"/>
                                        </p:tgtEl>
                                      </p:cBhvr>
                                    </p:animEffect>
                                  </p:childTnLst>
                                </p:cTn>
                              </p:par>
                            </p:childTnLst>
                          </p:cTn>
                        </p:par>
                        <p:par>
                          <p:cTn id="8" fill="hold">
                            <p:stCondLst>
                              <p:cond delay="2500"/>
                            </p:stCondLst>
                            <p:childTnLst>
                              <p:par>
                                <p:cTn id="9" presetID="53" presetClass="entr" presetSubtype="528"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p:cTn id="11" dur="1000" fill="hold"/>
                                        <p:tgtEl>
                                          <p:spTgt spid="32"/>
                                        </p:tgtEl>
                                        <p:attrNameLst>
                                          <p:attrName>ppt_w</p:attrName>
                                        </p:attrNameLst>
                                      </p:cBhvr>
                                      <p:tavLst>
                                        <p:tav tm="0">
                                          <p:val>
                                            <p:fltVal val="0"/>
                                          </p:val>
                                        </p:tav>
                                        <p:tav tm="100000">
                                          <p:val>
                                            <p:strVal val="#ppt_w"/>
                                          </p:val>
                                        </p:tav>
                                      </p:tavLst>
                                    </p:anim>
                                    <p:anim calcmode="lin" valueType="num">
                                      <p:cBhvr>
                                        <p:cTn id="12" dur="1000" fill="hold"/>
                                        <p:tgtEl>
                                          <p:spTgt spid="32"/>
                                        </p:tgtEl>
                                        <p:attrNameLst>
                                          <p:attrName>ppt_h</p:attrName>
                                        </p:attrNameLst>
                                      </p:cBhvr>
                                      <p:tavLst>
                                        <p:tav tm="0">
                                          <p:val>
                                            <p:fltVal val="0"/>
                                          </p:val>
                                        </p:tav>
                                        <p:tav tm="100000">
                                          <p:val>
                                            <p:strVal val="#ppt_h"/>
                                          </p:val>
                                        </p:tav>
                                      </p:tavLst>
                                    </p:anim>
                                    <p:animEffect transition="in" filter="fade">
                                      <p:cBhvr>
                                        <p:cTn id="13" dur="1000"/>
                                        <p:tgtEl>
                                          <p:spTgt spid="32"/>
                                        </p:tgtEl>
                                      </p:cBhvr>
                                    </p:animEffect>
                                    <p:anim calcmode="lin" valueType="num">
                                      <p:cBhvr>
                                        <p:cTn id="14" dur="1000" fill="hold"/>
                                        <p:tgtEl>
                                          <p:spTgt spid="32"/>
                                        </p:tgtEl>
                                        <p:attrNameLst>
                                          <p:attrName>ppt_x</p:attrName>
                                        </p:attrNameLst>
                                      </p:cBhvr>
                                      <p:tavLst>
                                        <p:tav tm="0">
                                          <p:val>
                                            <p:fltVal val="0.5"/>
                                          </p:val>
                                        </p:tav>
                                        <p:tav tm="100000">
                                          <p:val>
                                            <p:strVal val="#ppt_x"/>
                                          </p:val>
                                        </p:tav>
                                      </p:tavLst>
                                    </p:anim>
                                    <p:anim calcmode="lin" valueType="num">
                                      <p:cBhvr>
                                        <p:cTn id="15" dur="1000" fill="hold"/>
                                        <p:tgtEl>
                                          <p:spTgt spid="32"/>
                                        </p:tgtEl>
                                        <p:attrNameLst>
                                          <p:attrName>ppt_y</p:attrName>
                                        </p:attrNameLst>
                                      </p:cBhvr>
                                      <p:tavLst>
                                        <p:tav tm="0">
                                          <p:val>
                                            <p:fltVal val="0.5"/>
                                          </p:val>
                                        </p:tav>
                                        <p:tav tm="100000">
                                          <p:val>
                                            <p:strVal val="#ppt_y"/>
                                          </p:val>
                                        </p:tav>
                                      </p:tavLst>
                                    </p:anim>
                                  </p:childTnLst>
                                </p:cTn>
                              </p:par>
                            </p:childTnLst>
                          </p:cTn>
                        </p:par>
                        <p:par>
                          <p:cTn id="16" fill="hold">
                            <p:stCondLst>
                              <p:cond delay="3500"/>
                            </p:stCondLst>
                            <p:childTnLst>
                              <p:par>
                                <p:cTn id="17" presetID="53" presetClass="entr" presetSubtype="528" fill="hold" grpId="0" nodeType="afterEffect">
                                  <p:stCondLst>
                                    <p:cond delay="500"/>
                                  </p:stCondLst>
                                  <p:childTnLst>
                                    <p:set>
                                      <p:cBhvr>
                                        <p:cTn id="18" dur="1" fill="hold">
                                          <p:stCondLst>
                                            <p:cond delay="0"/>
                                          </p:stCondLst>
                                        </p:cTn>
                                        <p:tgtEl>
                                          <p:spTgt spid="33"/>
                                        </p:tgtEl>
                                        <p:attrNameLst>
                                          <p:attrName>style.visibility</p:attrName>
                                        </p:attrNameLst>
                                      </p:cBhvr>
                                      <p:to>
                                        <p:strVal val="visible"/>
                                      </p:to>
                                    </p:set>
                                    <p:anim calcmode="lin" valueType="num">
                                      <p:cBhvr>
                                        <p:cTn id="19" dur="1000" fill="hold"/>
                                        <p:tgtEl>
                                          <p:spTgt spid="33"/>
                                        </p:tgtEl>
                                        <p:attrNameLst>
                                          <p:attrName>ppt_w</p:attrName>
                                        </p:attrNameLst>
                                      </p:cBhvr>
                                      <p:tavLst>
                                        <p:tav tm="0">
                                          <p:val>
                                            <p:fltVal val="0"/>
                                          </p:val>
                                        </p:tav>
                                        <p:tav tm="100000">
                                          <p:val>
                                            <p:strVal val="#ppt_w"/>
                                          </p:val>
                                        </p:tav>
                                      </p:tavLst>
                                    </p:anim>
                                    <p:anim calcmode="lin" valueType="num">
                                      <p:cBhvr>
                                        <p:cTn id="20" dur="1000" fill="hold"/>
                                        <p:tgtEl>
                                          <p:spTgt spid="33"/>
                                        </p:tgtEl>
                                        <p:attrNameLst>
                                          <p:attrName>ppt_h</p:attrName>
                                        </p:attrNameLst>
                                      </p:cBhvr>
                                      <p:tavLst>
                                        <p:tav tm="0">
                                          <p:val>
                                            <p:fltVal val="0"/>
                                          </p:val>
                                        </p:tav>
                                        <p:tav tm="100000">
                                          <p:val>
                                            <p:strVal val="#ppt_h"/>
                                          </p:val>
                                        </p:tav>
                                      </p:tavLst>
                                    </p:anim>
                                    <p:animEffect transition="in" filter="fade">
                                      <p:cBhvr>
                                        <p:cTn id="21" dur="1000"/>
                                        <p:tgtEl>
                                          <p:spTgt spid="33"/>
                                        </p:tgtEl>
                                      </p:cBhvr>
                                    </p:animEffect>
                                    <p:anim calcmode="lin" valueType="num">
                                      <p:cBhvr>
                                        <p:cTn id="22" dur="1000" fill="hold"/>
                                        <p:tgtEl>
                                          <p:spTgt spid="33"/>
                                        </p:tgtEl>
                                        <p:attrNameLst>
                                          <p:attrName>ppt_x</p:attrName>
                                        </p:attrNameLst>
                                      </p:cBhvr>
                                      <p:tavLst>
                                        <p:tav tm="0">
                                          <p:val>
                                            <p:fltVal val="0.5"/>
                                          </p:val>
                                        </p:tav>
                                        <p:tav tm="100000">
                                          <p:val>
                                            <p:strVal val="#ppt_x"/>
                                          </p:val>
                                        </p:tav>
                                      </p:tavLst>
                                    </p:anim>
                                    <p:anim calcmode="lin" valueType="num">
                                      <p:cBhvr>
                                        <p:cTn id="23" dur="1000" fill="hold"/>
                                        <p:tgtEl>
                                          <p:spTgt spid="33"/>
                                        </p:tgtEl>
                                        <p:attrNameLst>
                                          <p:attrName>ppt_y</p:attrName>
                                        </p:attrNameLst>
                                      </p:cBhvr>
                                      <p:tavLst>
                                        <p:tav tm="0">
                                          <p:val>
                                            <p:fltVal val="0.5"/>
                                          </p:val>
                                        </p:tav>
                                        <p:tav tm="100000">
                                          <p:val>
                                            <p:strVal val="#ppt_y"/>
                                          </p:val>
                                        </p:tav>
                                      </p:tavLst>
                                    </p:anim>
                                  </p:childTnLst>
                                </p:cTn>
                              </p:par>
                            </p:childTnLst>
                          </p:cTn>
                        </p:par>
                        <p:par>
                          <p:cTn id="24" fill="hold">
                            <p:stCondLst>
                              <p:cond delay="5000"/>
                            </p:stCondLst>
                            <p:childTnLst>
                              <p:par>
                                <p:cTn id="25" presetID="53" presetClass="entr" presetSubtype="528" fill="hold" nodeType="afterEffect">
                                  <p:stCondLst>
                                    <p:cond delay="500"/>
                                  </p:stCondLst>
                                  <p:childTnLst>
                                    <p:set>
                                      <p:cBhvr>
                                        <p:cTn id="26" dur="1" fill="hold">
                                          <p:stCondLst>
                                            <p:cond delay="0"/>
                                          </p:stCondLst>
                                        </p:cTn>
                                        <p:tgtEl>
                                          <p:spTgt spid="34"/>
                                        </p:tgtEl>
                                        <p:attrNameLst>
                                          <p:attrName>style.visibility</p:attrName>
                                        </p:attrNameLst>
                                      </p:cBhvr>
                                      <p:to>
                                        <p:strVal val="visible"/>
                                      </p:to>
                                    </p:set>
                                    <p:anim calcmode="lin" valueType="num">
                                      <p:cBhvr>
                                        <p:cTn id="27" dur="1000" fill="hold"/>
                                        <p:tgtEl>
                                          <p:spTgt spid="34"/>
                                        </p:tgtEl>
                                        <p:attrNameLst>
                                          <p:attrName>ppt_w</p:attrName>
                                        </p:attrNameLst>
                                      </p:cBhvr>
                                      <p:tavLst>
                                        <p:tav tm="0">
                                          <p:val>
                                            <p:fltVal val="0"/>
                                          </p:val>
                                        </p:tav>
                                        <p:tav tm="100000">
                                          <p:val>
                                            <p:strVal val="#ppt_w"/>
                                          </p:val>
                                        </p:tav>
                                      </p:tavLst>
                                    </p:anim>
                                    <p:anim calcmode="lin" valueType="num">
                                      <p:cBhvr>
                                        <p:cTn id="28" dur="1000" fill="hold"/>
                                        <p:tgtEl>
                                          <p:spTgt spid="34"/>
                                        </p:tgtEl>
                                        <p:attrNameLst>
                                          <p:attrName>ppt_h</p:attrName>
                                        </p:attrNameLst>
                                      </p:cBhvr>
                                      <p:tavLst>
                                        <p:tav tm="0">
                                          <p:val>
                                            <p:fltVal val="0"/>
                                          </p:val>
                                        </p:tav>
                                        <p:tav tm="100000">
                                          <p:val>
                                            <p:strVal val="#ppt_h"/>
                                          </p:val>
                                        </p:tav>
                                      </p:tavLst>
                                    </p:anim>
                                    <p:animEffect transition="in" filter="fade">
                                      <p:cBhvr>
                                        <p:cTn id="29" dur="1000"/>
                                        <p:tgtEl>
                                          <p:spTgt spid="34"/>
                                        </p:tgtEl>
                                      </p:cBhvr>
                                    </p:animEffect>
                                    <p:anim calcmode="lin" valueType="num">
                                      <p:cBhvr>
                                        <p:cTn id="30" dur="1000" fill="hold"/>
                                        <p:tgtEl>
                                          <p:spTgt spid="34"/>
                                        </p:tgtEl>
                                        <p:attrNameLst>
                                          <p:attrName>ppt_x</p:attrName>
                                        </p:attrNameLst>
                                      </p:cBhvr>
                                      <p:tavLst>
                                        <p:tav tm="0">
                                          <p:val>
                                            <p:fltVal val="0.5"/>
                                          </p:val>
                                        </p:tav>
                                        <p:tav tm="100000">
                                          <p:val>
                                            <p:strVal val="#ppt_x"/>
                                          </p:val>
                                        </p:tav>
                                      </p:tavLst>
                                    </p:anim>
                                    <p:anim calcmode="lin" valueType="num">
                                      <p:cBhvr>
                                        <p:cTn id="31" dur="1000" fill="hold"/>
                                        <p:tgtEl>
                                          <p:spTgt spid="3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9BE5EF67-33C5-4F10-BD5C-EA72319C851C}"/>
              </a:ext>
            </a:extLst>
          </p:cNvPr>
          <p:cNvGrpSpPr/>
          <p:nvPr/>
        </p:nvGrpSpPr>
        <p:grpSpPr>
          <a:xfrm>
            <a:off x="782442" y="2137519"/>
            <a:ext cx="11208273" cy="2414027"/>
            <a:chOff x="782442" y="2137519"/>
            <a:chExt cx="11208273" cy="2414027"/>
          </a:xfrm>
        </p:grpSpPr>
        <p:sp>
          <p:nvSpPr>
            <p:cNvPr id="52" name="Rectangle 51">
              <a:extLst>
                <a:ext uri="{FF2B5EF4-FFF2-40B4-BE49-F238E27FC236}">
                  <a16:creationId xmlns:a16="http://schemas.microsoft.com/office/drawing/2014/main" id="{DA40D63F-DE3A-4A35-805A-27158B45AD5A}"/>
                </a:ext>
              </a:extLst>
            </p:cNvPr>
            <p:cNvSpPr/>
            <p:nvPr/>
          </p:nvSpPr>
          <p:spPr>
            <a:xfrm>
              <a:off x="782442" y="2137519"/>
              <a:ext cx="11208273" cy="2414027"/>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PT" sz="1200" b="1" dirty="0">
                <a:solidFill>
                  <a:schemeClr val="bg1"/>
                </a:solidFill>
                <a:latin typeface="Raleway" panose="020B0003030101060003" pitchFamily="34" charset="0"/>
              </a:endParaRPr>
            </a:p>
          </p:txBody>
        </p:sp>
        <p:grpSp>
          <p:nvGrpSpPr>
            <p:cNvPr id="55" name="Group 54">
              <a:extLst>
                <a:ext uri="{FF2B5EF4-FFF2-40B4-BE49-F238E27FC236}">
                  <a16:creationId xmlns:a16="http://schemas.microsoft.com/office/drawing/2014/main" id="{DA2AC6FA-5406-467C-9435-776FB6E02925}"/>
                </a:ext>
              </a:extLst>
            </p:cNvPr>
            <p:cNvGrpSpPr/>
            <p:nvPr/>
          </p:nvGrpSpPr>
          <p:grpSpPr>
            <a:xfrm>
              <a:off x="1329960" y="3922313"/>
              <a:ext cx="1625869" cy="535265"/>
              <a:chOff x="1986356" y="2861384"/>
              <a:chExt cx="1788456" cy="588792"/>
            </a:xfrm>
          </p:grpSpPr>
          <p:pic>
            <p:nvPicPr>
              <p:cNvPr id="60" name="Imagem 5" descr="Uma imagem com gráficos de vetor&#10;&#10;Descrição gerada com confiança alta">
                <a:extLst>
                  <a:ext uri="{FF2B5EF4-FFF2-40B4-BE49-F238E27FC236}">
                    <a16:creationId xmlns:a16="http://schemas.microsoft.com/office/drawing/2014/main" id="{EB615602-3A49-49F8-B34C-11300D02A2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6356" y="2861384"/>
                <a:ext cx="723037" cy="588792"/>
              </a:xfrm>
              <a:prstGeom prst="rect">
                <a:avLst/>
              </a:prstGeom>
            </p:spPr>
          </p:pic>
          <p:sp>
            <p:nvSpPr>
              <p:cNvPr id="61" name="Retângulo 19">
                <a:extLst>
                  <a:ext uri="{FF2B5EF4-FFF2-40B4-BE49-F238E27FC236}">
                    <a16:creationId xmlns:a16="http://schemas.microsoft.com/office/drawing/2014/main" id="{E5E48190-867C-4328-BADB-FD0A302ECB3D}"/>
                  </a:ext>
                </a:extLst>
              </p:cNvPr>
              <p:cNvSpPr/>
              <p:nvPr/>
            </p:nvSpPr>
            <p:spPr>
              <a:xfrm>
                <a:off x="2705612" y="2927256"/>
                <a:ext cx="1069200" cy="457048"/>
              </a:xfrm>
              <a:prstGeom prst="rect">
                <a:avLst/>
              </a:prstGeom>
            </p:spPr>
            <p:txBody>
              <a:bodyPr wrap="square">
                <a:spAutoFit/>
              </a:bodyPr>
              <a:lstStyle/>
              <a:p>
                <a:r>
                  <a:rPr lang="pt-PT" sz="1000" dirty="0">
                    <a:latin typeface="Raleway" panose="020B0003030101060003" pitchFamily="34" charset="0"/>
                  </a:rPr>
                  <a:t>Support </a:t>
                </a:r>
              </a:p>
              <a:p>
                <a:r>
                  <a:rPr lang="pt-PT" sz="1000" dirty="0">
                    <a:latin typeface="Raleway" panose="020B0003030101060003" pitchFamily="34" charset="0"/>
                  </a:rPr>
                  <a:t>Services</a:t>
                </a:r>
              </a:p>
            </p:txBody>
          </p:sp>
        </p:grpSp>
      </p:grpSp>
      <p:grpSp>
        <p:nvGrpSpPr>
          <p:cNvPr id="62" name="Group 61">
            <a:extLst>
              <a:ext uri="{FF2B5EF4-FFF2-40B4-BE49-F238E27FC236}">
                <a16:creationId xmlns:a16="http://schemas.microsoft.com/office/drawing/2014/main" id="{CCCAEF41-A487-4089-AE00-92F9039575B3}"/>
              </a:ext>
            </a:extLst>
          </p:cNvPr>
          <p:cNvGrpSpPr/>
          <p:nvPr/>
        </p:nvGrpSpPr>
        <p:grpSpPr>
          <a:xfrm>
            <a:off x="782442" y="4579590"/>
            <a:ext cx="11208273" cy="1065600"/>
            <a:chOff x="782442" y="4568027"/>
            <a:chExt cx="11208273" cy="1065600"/>
          </a:xfrm>
        </p:grpSpPr>
        <p:sp>
          <p:nvSpPr>
            <p:cNvPr id="63" name="Rectangle 62">
              <a:extLst>
                <a:ext uri="{FF2B5EF4-FFF2-40B4-BE49-F238E27FC236}">
                  <a16:creationId xmlns:a16="http://schemas.microsoft.com/office/drawing/2014/main" id="{1878C8A7-36BE-4A55-86E5-39EF848724AC}"/>
                </a:ext>
              </a:extLst>
            </p:cNvPr>
            <p:cNvSpPr/>
            <p:nvPr/>
          </p:nvSpPr>
          <p:spPr>
            <a:xfrm>
              <a:off x="782442" y="4568027"/>
              <a:ext cx="11208273" cy="1065600"/>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PT" sz="1200" b="1" dirty="0">
                <a:solidFill>
                  <a:schemeClr val="bg1"/>
                </a:solidFill>
                <a:latin typeface="Raleway" panose="020B0003030101060003" pitchFamily="34" charset="0"/>
              </a:endParaRPr>
            </a:p>
          </p:txBody>
        </p:sp>
        <p:grpSp>
          <p:nvGrpSpPr>
            <p:cNvPr id="64" name="Group 63">
              <a:extLst>
                <a:ext uri="{FF2B5EF4-FFF2-40B4-BE49-F238E27FC236}">
                  <a16:creationId xmlns:a16="http://schemas.microsoft.com/office/drawing/2014/main" id="{554F1418-1047-4DF5-9720-35AE065A15E6}"/>
                </a:ext>
              </a:extLst>
            </p:cNvPr>
            <p:cNvGrpSpPr/>
            <p:nvPr/>
          </p:nvGrpSpPr>
          <p:grpSpPr>
            <a:xfrm>
              <a:off x="1329960" y="4851547"/>
              <a:ext cx="1625964" cy="535265"/>
              <a:chOff x="1986356" y="1777062"/>
              <a:chExt cx="1788561" cy="588791"/>
            </a:xfrm>
          </p:grpSpPr>
          <p:pic>
            <p:nvPicPr>
              <p:cNvPr id="65" name="Imagem 11">
                <a:extLst>
                  <a:ext uri="{FF2B5EF4-FFF2-40B4-BE49-F238E27FC236}">
                    <a16:creationId xmlns:a16="http://schemas.microsoft.com/office/drawing/2014/main" id="{9D398718-9247-4B03-A717-4254BE68B6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6356" y="1777062"/>
                <a:ext cx="723037" cy="588791"/>
              </a:xfrm>
              <a:prstGeom prst="rect">
                <a:avLst/>
              </a:prstGeom>
            </p:spPr>
          </p:pic>
          <p:sp>
            <p:nvSpPr>
              <p:cNvPr id="69" name="Retângulo 19">
                <a:extLst>
                  <a:ext uri="{FF2B5EF4-FFF2-40B4-BE49-F238E27FC236}">
                    <a16:creationId xmlns:a16="http://schemas.microsoft.com/office/drawing/2014/main" id="{FC70B43A-510C-493D-B0DC-BD63A6E86E1C}"/>
                  </a:ext>
                </a:extLst>
              </p:cNvPr>
              <p:cNvSpPr/>
              <p:nvPr/>
            </p:nvSpPr>
            <p:spPr>
              <a:xfrm>
                <a:off x="2705612" y="1854898"/>
                <a:ext cx="1069305" cy="457047"/>
              </a:xfrm>
              <a:prstGeom prst="rect">
                <a:avLst/>
              </a:prstGeom>
            </p:spPr>
            <p:txBody>
              <a:bodyPr wrap="square">
                <a:spAutoFit/>
              </a:bodyPr>
              <a:lstStyle/>
              <a:p>
                <a:r>
                  <a:rPr lang="pt-PT" sz="1000" dirty="0">
                    <a:latin typeface="Raleway" panose="020B0003030101060003" pitchFamily="34" charset="0"/>
                  </a:rPr>
                  <a:t>Professional </a:t>
                </a:r>
              </a:p>
              <a:p>
                <a:r>
                  <a:rPr lang="pt-PT" sz="1000" dirty="0">
                    <a:latin typeface="Raleway" panose="020B0003030101060003" pitchFamily="34" charset="0"/>
                  </a:rPr>
                  <a:t>Services</a:t>
                </a:r>
              </a:p>
            </p:txBody>
          </p:sp>
        </p:grpSp>
      </p:grpSp>
      <p:grpSp>
        <p:nvGrpSpPr>
          <p:cNvPr id="70" name="Group 69">
            <a:extLst>
              <a:ext uri="{FF2B5EF4-FFF2-40B4-BE49-F238E27FC236}">
                <a16:creationId xmlns:a16="http://schemas.microsoft.com/office/drawing/2014/main" id="{E3E4ACB8-DC8F-474C-9C1A-8B85406A8104}"/>
              </a:ext>
            </a:extLst>
          </p:cNvPr>
          <p:cNvGrpSpPr/>
          <p:nvPr/>
        </p:nvGrpSpPr>
        <p:grpSpPr>
          <a:xfrm>
            <a:off x="782445" y="5686810"/>
            <a:ext cx="11208272" cy="1063922"/>
            <a:chOff x="782445" y="5697961"/>
            <a:chExt cx="11208272" cy="1063922"/>
          </a:xfrm>
        </p:grpSpPr>
        <p:sp>
          <p:nvSpPr>
            <p:cNvPr id="77" name="Rectangle 76">
              <a:extLst>
                <a:ext uri="{FF2B5EF4-FFF2-40B4-BE49-F238E27FC236}">
                  <a16:creationId xmlns:a16="http://schemas.microsoft.com/office/drawing/2014/main" id="{E2FA81D1-60ED-48A5-8AC2-16767124725C}"/>
                </a:ext>
              </a:extLst>
            </p:cNvPr>
            <p:cNvSpPr/>
            <p:nvPr/>
          </p:nvSpPr>
          <p:spPr>
            <a:xfrm>
              <a:off x="782445" y="5697961"/>
              <a:ext cx="11208272" cy="1063922"/>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PT" sz="1200" b="1" dirty="0">
                <a:solidFill>
                  <a:schemeClr val="bg1"/>
                </a:solidFill>
                <a:latin typeface="Raleway" panose="020B0003030101060003" pitchFamily="34" charset="0"/>
              </a:endParaRPr>
            </a:p>
          </p:txBody>
        </p:sp>
        <p:grpSp>
          <p:nvGrpSpPr>
            <p:cNvPr id="78" name="Group 77">
              <a:extLst>
                <a:ext uri="{FF2B5EF4-FFF2-40B4-BE49-F238E27FC236}">
                  <a16:creationId xmlns:a16="http://schemas.microsoft.com/office/drawing/2014/main" id="{DE9B4DC7-E0CA-4E49-BB29-3F52244A72D6}"/>
                </a:ext>
              </a:extLst>
            </p:cNvPr>
            <p:cNvGrpSpPr/>
            <p:nvPr/>
          </p:nvGrpSpPr>
          <p:grpSpPr>
            <a:xfrm>
              <a:off x="1329959" y="5949389"/>
              <a:ext cx="1625869" cy="535265"/>
              <a:chOff x="1986356" y="798057"/>
              <a:chExt cx="1788456" cy="588791"/>
            </a:xfrm>
          </p:grpSpPr>
          <p:pic>
            <p:nvPicPr>
              <p:cNvPr id="79" name="Imagem 7">
                <a:extLst>
                  <a:ext uri="{FF2B5EF4-FFF2-40B4-BE49-F238E27FC236}">
                    <a16:creationId xmlns:a16="http://schemas.microsoft.com/office/drawing/2014/main" id="{CD7D7AB0-99E2-4B62-9A05-3C8EF70708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6356" y="798057"/>
                <a:ext cx="723036" cy="588791"/>
              </a:xfrm>
              <a:prstGeom prst="rect">
                <a:avLst/>
              </a:prstGeom>
            </p:spPr>
          </p:pic>
          <p:sp>
            <p:nvSpPr>
              <p:cNvPr id="81" name="Retângulo 18">
                <a:extLst>
                  <a:ext uri="{FF2B5EF4-FFF2-40B4-BE49-F238E27FC236}">
                    <a16:creationId xmlns:a16="http://schemas.microsoft.com/office/drawing/2014/main" id="{7070B2B2-D0BA-4396-9D9C-6A2DCCDEE637}"/>
                  </a:ext>
                </a:extLst>
              </p:cNvPr>
              <p:cNvSpPr/>
              <p:nvPr/>
            </p:nvSpPr>
            <p:spPr>
              <a:xfrm>
                <a:off x="2705612" y="887568"/>
                <a:ext cx="1069200" cy="457049"/>
              </a:xfrm>
              <a:prstGeom prst="rect">
                <a:avLst/>
              </a:prstGeom>
            </p:spPr>
            <p:txBody>
              <a:bodyPr wrap="square">
                <a:spAutoFit/>
              </a:bodyPr>
              <a:lstStyle/>
              <a:p>
                <a:r>
                  <a:rPr lang="pt-PT" sz="1000" dirty="0">
                    <a:latin typeface="Raleway" panose="020B0003030101060003" pitchFamily="34" charset="0"/>
                  </a:rPr>
                  <a:t>Consulting </a:t>
                </a:r>
              </a:p>
              <a:p>
                <a:r>
                  <a:rPr lang="pt-PT" sz="1000" dirty="0">
                    <a:latin typeface="Raleway" panose="020B0003030101060003" pitchFamily="34" charset="0"/>
                  </a:rPr>
                  <a:t>Services</a:t>
                </a:r>
              </a:p>
            </p:txBody>
          </p:sp>
        </p:grpSp>
      </p:grpSp>
      <p:sp>
        <p:nvSpPr>
          <p:cNvPr id="84" name="Rectangle 83">
            <a:extLst>
              <a:ext uri="{FF2B5EF4-FFF2-40B4-BE49-F238E27FC236}">
                <a16:creationId xmlns:a16="http://schemas.microsoft.com/office/drawing/2014/main" id="{6E1747C4-1213-4BA3-9606-2215813C3C76}"/>
              </a:ext>
            </a:extLst>
          </p:cNvPr>
          <p:cNvSpPr/>
          <p:nvPr/>
        </p:nvSpPr>
        <p:spPr>
          <a:xfrm>
            <a:off x="218629" y="2136519"/>
            <a:ext cx="923494" cy="2415027"/>
          </a:xfrm>
          <a:prstGeom prst="rect">
            <a:avLst/>
          </a:prstGeom>
          <a:solidFill>
            <a:srgbClr val="004E6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r>
              <a:rPr lang="pt-PT" sz="1050" b="1" dirty="0">
                <a:solidFill>
                  <a:schemeClr val="bg1"/>
                </a:solidFill>
                <a:latin typeface="Raleway" panose="020B0003030101060003" pitchFamily="34" charset="0"/>
              </a:rPr>
              <a:t>Warpcom Command Center</a:t>
            </a:r>
          </a:p>
        </p:txBody>
      </p:sp>
      <p:sp>
        <p:nvSpPr>
          <p:cNvPr id="85" name="Rectangle 84">
            <a:extLst>
              <a:ext uri="{FF2B5EF4-FFF2-40B4-BE49-F238E27FC236}">
                <a16:creationId xmlns:a16="http://schemas.microsoft.com/office/drawing/2014/main" id="{38A6734F-29FD-4C28-85BC-B11EE0FD7BA5}"/>
              </a:ext>
            </a:extLst>
          </p:cNvPr>
          <p:cNvSpPr/>
          <p:nvPr/>
        </p:nvSpPr>
        <p:spPr>
          <a:xfrm>
            <a:off x="218629" y="4574250"/>
            <a:ext cx="923494" cy="1080000"/>
          </a:xfrm>
          <a:prstGeom prst="rect">
            <a:avLst/>
          </a:prstGeom>
          <a:solidFill>
            <a:srgbClr val="004E6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sz="1050" b="1" dirty="0">
                <a:solidFill>
                  <a:schemeClr val="bg1"/>
                </a:solidFill>
                <a:latin typeface="Raleway" panose="020B0003030101060003" pitchFamily="34" charset="0"/>
              </a:rPr>
              <a:t>Technical Services</a:t>
            </a:r>
          </a:p>
        </p:txBody>
      </p:sp>
      <p:sp>
        <p:nvSpPr>
          <p:cNvPr id="86" name="Title 12">
            <a:extLst>
              <a:ext uri="{FF2B5EF4-FFF2-40B4-BE49-F238E27FC236}">
                <a16:creationId xmlns:a16="http://schemas.microsoft.com/office/drawing/2014/main" id="{82967F7B-6C43-40BB-8E14-0D08D24DD43D}"/>
              </a:ext>
            </a:extLst>
          </p:cNvPr>
          <p:cNvSpPr txBox="1">
            <a:spLocks/>
          </p:cNvSpPr>
          <p:nvPr/>
        </p:nvSpPr>
        <p:spPr>
          <a:xfrm>
            <a:off x="601037" y="10034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2BA0DA"/>
                </a:solidFill>
                <a:latin typeface="Raleway ExtraBold" panose="020B0903030101060003" pitchFamily="34" charset="0"/>
              </a:rPr>
              <a:t>Solutions and Services</a:t>
            </a:r>
            <a:endParaRPr lang="en-US" dirty="0"/>
          </a:p>
        </p:txBody>
      </p:sp>
      <p:grpSp>
        <p:nvGrpSpPr>
          <p:cNvPr id="87" name="Group 86">
            <a:extLst>
              <a:ext uri="{FF2B5EF4-FFF2-40B4-BE49-F238E27FC236}">
                <a16:creationId xmlns:a16="http://schemas.microsoft.com/office/drawing/2014/main" id="{AC835567-FBC5-41E5-AF05-3833792219E6}"/>
              </a:ext>
            </a:extLst>
          </p:cNvPr>
          <p:cNvGrpSpPr/>
          <p:nvPr/>
        </p:nvGrpSpPr>
        <p:grpSpPr>
          <a:xfrm>
            <a:off x="2935756" y="1178460"/>
            <a:ext cx="2232000" cy="5547958"/>
            <a:chOff x="2935756" y="1178460"/>
            <a:chExt cx="2232000" cy="5547958"/>
          </a:xfrm>
        </p:grpSpPr>
        <p:sp>
          <p:nvSpPr>
            <p:cNvPr id="88" name="Rectangle 87">
              <a:extLst>
                <a:ext uri="{FF2B5EF4-FFF2-40B4-BE49-F238E27FC236}">
                  <a16:creationId xmlns:a16="http://schemas.microsoft.com/office/drawing/2014/main" id="{CAFD4D3B-ACF6-4200-9449-378DADDB5620}"/>
                </a:ext>
              </a:extLst>
            </p:cNvPr>
            <p:cNvSpPr/>
            <p:nvPr/>
          </p:nvSpPr>
          <p:spPr>
            <a:xfrm>
              <a:off x="2935756" y="1722999"/>
              <a:ext cx="2232000" cy="5003419"/>
            </a:xfrm>
            <a:prstGeom prst="rect">
              <a:avLst/>
            </a:prstGeom>
            <a:solidFill>
              <a:schemeClr val="bg1">
                <a:lumMod val="85000"/>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endParaRPr lang="pt-PT" sz="1100" b="1" dirty="0">
                <a:solidFill>
                  <a:schemeClr val="bg1"/>
                </a:solidFill>
                <a:latin typeface="Raleway" panose="020B0003030101060003" pitchFamily="34" charset="0"/>
              </a:endParaRPr>
            </a:p>
          </p:txBody>
        </p:sp>
        <p:pic>
          <p:nvPicPr>
            <p:cNvPr id="89" name="Imagem 40">
              <a:extLst>
                <a:ext uri="{FF2B5EF4-FFF2-40B4-BE49-F238E27FC236}">
                  <a16:creationId xmlns:a16="http://schemas.microsoft.com/office/drawing/2014/main" id="{3BDE09F3-0B29-4210-9E47-A9DEA9B126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5372" y="1178460"/>
              <a:ext cx="555005" cy="473626"/>
            </a:xfrm>
            <a:prstGeom prst="rect">
              <a:avLst/>
            </a:prstGeom>
          </p:spPr>
        </p:pic>
        <p:sp>
          <p:nvSpPr>
            <p:cNvPr id="90" name="CaixaDeTexto 28">
              <a:extLst>
                <a:ext uri="{FF2B5EF4-FFF2-40B4-BE49-F238E27FC236}">
                  <a16:creationId xmlns:a16="http://schemas.microsoft.com/office/drawing/2014/main" id="{87EDCF6B-8DE2-4CBE-B909-05C223EA48AD}"/>
                </a:ext>
              </a:extLst>
            </p:cNvPr>
            <p:cNvSpPr txBox="1"/>
            <p:nvPr/>
          </p:nvSpPr>
          <p:spPr>
            <a:xfrm>
              <a:off x="2938794" y="1831561"/>
              <a:ext cx="2225924" cy="238527"/>
            </a:xfrm>
            <a:prstGeom prst="rect">
              <a:avLst/>
            </a:prstGeom>
            <a:noFill/>
          </p:spPr>
          <p:txBody>
            <a:bodyPr wrap="square" rtlCol="0">
              <a:spAutoFit/>
            </a:bodyPr>
            <a:lstStyle/>
            <a:p>
              <a:pPr algn="ctr"/>
              <a:r>
                <a:rPr lang="pt-PT" sz="950" dirty="0">
                  <a:latin typeface="Raleway Medium" panose="020B0603030101060003" pitchFamily="34" charset="0"/>
                </a:rPr>
                <a:t>Networking &amp; Infrastructure</a:t>
              </a:r>
            </a:p>
          </p:txBody>
        </p:sp>
      </p:grpSp>
      <p:grpSp>
        <p:nvGrpSpPr>
          <p:cNvPr id="91" name="Group 90">
            <a:extLst>
              <a:ext uri="{FF2B5EF4-FFF2-40B4-BE49-F238E27FC236}">
                <a16:creationId xmlns:a16="http://schemas.microsoft.com/office/drawing/2014/main" id="{BFC95D88-A3D9-487D-A8EA-B911EA200583}"/>
              </a:ext>
            </a:extLst>
          </p:cNvPr>
          <p:cNvGrpSpPr/>
          <p:nvPr/>
        </p:nvGrpSpPr>
        <p:grpSpPr>
          <a:xfrm>
            <a:off x="5218055" y="1150059"/>
            <a:ext cx="2232000" cy="5576359"/>
            <a:chOff x="5218055" y="1150059"/>
            <a:chExt cx="2232000" cy="5576359"/>
          </a:xfrm>
        </p:grpSpPr>
        <p:sp>
          <p:nvSpPr>
            <p:cNvPr id="92" name="Rectangle 91">
              <a:extLst>
                <a:ext uri="{FF2B5EF4-FFF2-40B4-BE49-F238E27FC236}">
                  <a16:creationId xmlns:a16="http://schemas.microsoft.com/office/drawing/2014/main" id="{7FD8C7DC-DEA4-43EE-9467-9620F679FDFC}"/>
                </a:ext>
              </a:extLst>
            </p:cNvPr>
            <p:cNvSpPr/>
            <p:nvPr/>
          </p:nvSpPr>
          <p:spPr>
            <a:xfrm>
              <a:off x="5218055" y="1722999"/>
              <a:ext cx="2232000" cy="5003419"/>
            </a:xfrm>
            <a:prstGeom prst="rect">
              <a:avLst/>
            </a:prstGeom>
            <a:solidFill>
              <a:schemeClr val="bg1">
                <a:lumMod val="85000"/>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endParaRPr lang="pt-PT" sz="1100" b="1" dirty="0">
                <a:solidFill>
                  <a:schemeClr val="bg1"/>
                </a:solidFill>
                <a:latin typeface="Raleway" panose="020B0003030101060003" pitchFamily="34" charset="0"/>
              </a:endParaRPr>
            </a:p>
          </p:txBody>
        </p:sp>
        <p:pic>
          <p:nvPicPr>
            <p:cNvPr id="93" name="Imagem 44">
              <a:extLst>
                <a:ext uri="{FF2B5EF4-FFF2-40B4-BE49-F238E27FC236}">
                  <a16:creationId xmlns:a16="http://schemas.microsoft.com/office/drawing/2014/main" id="{CCDB56B1-0B95-47D1-B5EF-44F070DA5E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67458" y="1150059"/>
              <a:ext cx="534313" cy="502027"/>
            </a:xfrm>
            <a:prstGeom prst="rect">
              <a:avLst/>
            </a:prstGeom>
          </p:spPr>
        </p:pic>
        <p:sp>
          <p:nvSpPr>
            <p:cNvPr id="94" name="CaixaDeTexto 30">
              <a:extLst>
                <a:ext uri="{FF2B5EF4-FFF2-40B4-BE49-F238E27FC236}">
                  <a16:creationId xmlns:a16="http://schemas.microsoft.com/office/drawing/2014/main" id="{FC67BDDD-8E3B-44B3-99AA-A4F2A29ECAC2}"/>
                </a:ext>
              </a:extLst>
            </p:cNvPr>
            <p:cNvSpPr txBox="1"/>
            <p:nvPr/>
          </p:nvSpPr>
          <p:spPr>
            <a:xfrm>
              <a:off x="5218055" y="1831561"/>
              <a:ext cx="2232000" cy="238527"/>
            </a:xfrm>
            <a:prstGeom prst="rect">
              <a:avLst/>
            </a:prstGeom>
            <a:noFill/>
          </p:spPr>
          <p:txBody>
            <a:bodyPr wrap="square" lIns="36000" rIns="36000" rtlCol="0">
              <a:spAutoFit/>
            </a:bodyPr>
            <a:lstStyle/>
            <a:p>
              <a:pPr algn="ctr"/>
              <a:r>
                <a:rPr lang="pt-PT" sz="950" dirty="0">
                  <a:latin typeface="Raleway Medium" panose="020B0603030101060003" pitchFamily="34" charset="0"/>
                </a:rPr>
                <a:t>Collaboration &amp; Customer Experience</a:t>
              </a:r>
            </a:p>
          </p:txBody>
        </p:sp>
      </p:grpSp>
      <p:grpSp>
        <p:nvGrpSpPr>
          <p:cNvPr id="95" name="Group 94">
            <a:extLst>
              <a:ext uri="{FF2B5EF4-FFF2-40B4-BE49-F238E27FC236}">
                <a16:creationId xmlns:a16="http://schemas.microsoft.com/office/drawing/2014/main" id="{57907609-3C8F-4D09-A707-57953DC1B5CB}"/>
              </a:ext>
            </a:extLst>
          </p:cNvPr>
          <p:cNvGrpSpPr/>
          <p:nvPr/>
        </p:nvGrpSpPr>
        <p:grpSpPr>
          <a:xfrm>
            <a:off x="9782095" y="1140764"/>
            <a:ext cx="2232000" cy="5585654"/>
            <a:chOff x="9782095" y="1140764"/>
            <a:chExt cx="2232000" cy="5585654"/>
          </a:xfrm>
        </p:grpSpPr>
        <p:sp>
          <p:nvSpPr>
            <p:cNvPr id="96" name="Rectangle 95">
              <a:extLst>
                <a:ext uri="{FF2B5EF4-FFF2-40B4-BE49-F238E27FC236}">
                  <a16:creationId xmlns:a16="http://schemas.microsoft.com/office/drawing/2014/main" id="{383A410F-A717-4DCE-9128-1941CF26DFBB}"/>
                </a:ext>
              </a:extLst>
            </p:cNvPr>
            <p:cNvSpPr/>
            <p:nvPr/>
          </p:nvSpPr>
          <p:spPr>
            <a:xfrm>
              <a:off x="9782095" y="1723188"/>
              <a:ext cx="2232000" cy="5003230"/>
            </a:xfrm>
            <a:prstGeom prst="rect">
              <a:avLst/>
            </a:prstGeom>
            <a:solidFill>
              <a:schemeClr val="bg1">
                <a:lumMod val="85000"/>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endParaRPr lang="pt-PT" sz="1100" b="1" dirty="0">
                <a:solidFill>
                  <a:schemeClr val="bg1"/>
                </a:solidFill>
                <a:latin typeface="Raleway" panose="020B0003030101060003" pitchFamily="34" charset="0"/>
              </a:endParaRPr>
            </a:p>
          </p:txBody>
        </p:sp>
        <p:pic>
          <p:nvPicPr>
            <p:cNvPr id="97" name="Imagem 42" descr="Uma imagem com objeto, relógio&#10;&#10;Descrição gerada com confiança alta">
              <a:extLst>
                <a:ext uri="{FF2B5EF4-FFF2-40B4-BE49-F238E27FC236}">
                  <a16:creationId xmlns:a16="http://schemas.microsoft.com/office/drawing/2014/main" id="{7A24F013-C3D3-441C-B215-CCEEB8903A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51316" y="1140764"/>
              <a:ext cx="493559" cy="511322"/>
            </a:xfrm>
            <a:prstGeom prst="rect">
              <a:avLst/>
            </a:prstGeom>
          </p:spPr>
        </p:pic>
        <p:sp>
          <p:nvSpPr>
            <p:cNvPr id="98" name="CaixaDeTexto 29">
              <a:extLst>
                <a:ext uri="{FF2B5EF4-FFF2-40B4-BE49-F238E27FC236}">
                  <a16:creationId xmlns:a16="http://schemas.microsoft.com/office/drawing/2014/main" id="{4C64D3E1-88CC-4F1E-8BD6-D11EC21BC509}"/>
                </a:ext>
              </a:extLst>
            </p:cNvPr>
            <p:cNvSpPr txBox="1"/>
            <p:nvPr/>
          </p:nvSpPr>
          <p:spPr>
            <a:xfrm>
              <a:off x="9794903" y="1831561"/>
              <a:ext cx="2206384" cy="238527"/>
            </a:xfrm>
            <a:prstGeom prst="rect">
              <a:avLst/>
            </a:prstGeom>
            <a:noFill/>
          </p:spPr>
          <p:txBody>
            <a:bodyPr wrap="square" rtlCol="0">
              <a:spAutoFit/>
            </a:bodyPr>
            <a:lstStyle/>
            <a:p>
              <a:pPr algn="ctr"/>
              <a:r>
                <a:rPr lang="pt-PT" sz="950" dirty="0">
                  <a:latin typeface="Raleway Medium" panose="020B0603030101060003" pitchFamily="34" charset="0"/>
                </a:rPr>
                <a:t>Cybersecurity &amp; Public Safety</a:t>
              </a:r>
            </a:p>
          </p:txBody>
        </p:sp>
      </p:grpSp>
      <p:sp>
        <p:nvSpPr>
          <p:cNvPr id="99" name="Rectangle 98">
            <a:extLst>
              <a:ext uri="{FF2B5EF4-FFF2-40B4-BE49-F238E27FC236}">
                <a16:creationId xmlns:a16="http://schemas.microsoft.com/office/drawing/2014/main" id="{5915D61D-B82E-446C-B4D2-862D755C0D68}"/>
              </a:ext>
            </a:extLst>
          </p:cNvPr>
          <p:cNvSpPr/>
          <p:nvPr/>
        </p:nvSpPr>
        <p:spPr>
          <a:xfrm>
            <a:off x="218629" y="5675660"/>
            <a:ext cx="922158" cy="1080000"/>
          </a:xfrm>
          <a:prstGeom prst="rect">
            <a:avLst/>
          </a:prstGeom>
          <a:solidFill>
            <a:srgbClr val="004E6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r>
              <a:rPr lang="pt-PT" sz="1050" b="1" dirty="0">
                <a:solidFill>
                  <a:schemeClr val="bg1"/>
                </a:solidFill>
                <a:latin typeface="Raleway" panose="020B0003030101060003" pitchFamily="34" charset="0"/>
              </a:rPr>
              <a:t>Strategic Services</a:t>
            </a:r>
          </a:p>
        </p:txBody>
      </p:sp>
      <p:grpSp>
        <p:nvGrpSpPr>
          <p:cNvPr id="100" name="Group 99">
            <a:extLst>
              <a:ext uri="{FF2B5EF4-FFF2-40B4-BE49-F238E27FC236}">
                <a16:creationId xmlns:a16="http://schemas.microsoft.com/office/drawing/2014/main" id="{7E2E339C-2142-41B5-A4B4-DBFA5B3A00EA}"/>
              </a:ext>
            </a:extLst>
          </p:cNvPr>
          <p:cNvGrpSpPr/>
          <p:nvPr/>
        </p:nvGrpSpPr>
        <p:grpSpPr>
          <a:xfrm>
            <a:off x="7499236" y="1180081"/>
            <a:ext cx="2232000" cy="5546337"/>
            <a:chOff x="7499236" y="1180081"/>
            <a:chExt cx="2232000" cy="5546337"/>
          </a:xfrm>
        </p:grpSpPr>
        <p:sp>
          <p:nvSpPr>
            <p:cNvPr id="101" name="Rectangle 100">
              <a:extLst>
                <a:ext uri="{FF2B5EF4-FFF2-40B4-BE49-F238E27FC236}">
                  <a16:creationId xmlns:a16="http://schemas.microsoft.com/office/drawing/2014/main" id="{43DD2038-7613-4998-991B-68DB577B3EF7}"/>
                </a:ext>
              </a:extLst>
            </p:cNvPr>
            <p:cNvSpPr/>
            <p:nvPr/>
          </p:nvSpPr>
          <p:spPr>
            <a:xfrm>
              <a:off x="7499236" y="1722999"/>
              <a:ext cx="2232000" cy="5003419"/>
            </a:xfrm>
            <a:prstGeom prst="rect">
              <a:avLst/>
            </a:prstGeom>
            <a:solidFill>
              <a:schemeClr val="bg1">
                <a:lumMod val="85000"/>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endParaRPr lang="pt-PT" sz="1100" b="1" dirty="0">
                <a:solidFill>
                  <a:schemeClr val="bg1"/>
                </a:solidFill>
                <a:latin typeface="Raleway" panose="020B0003030101060003" pitchFamily="34" charset="0"/>
              </a:endParaRPr>
            </a:p>
          </p:txBody>
        </p:sp>
        <p:pic>
          <p:nvPicPr>
            <p:cNvPr id="102" name="Imagem 48">
              <a:extLst>
                <a:ext uri="{FF2B5EF4-FFF2-40B4-BE49-F238E27FC236}">
                  <a16:creationId xmlns:a16="http://schemas.microsoft.com/office/drawing/2014/main" id="{AEDBB37F-88F8-4275-8F8F-AF01304199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76297" y="1180081"/>
              <a:ext cx="480115" cy="472005"/>
            </a:xfrm>
            <a:prstGeom prst="rect">
              <a:avLst/>
            </a:prstGeom>
          </p:spPr>
        </p:pic>
        <p:sp>
          <p:nvSpPr>
            <p:cNvPr id="103" name="CaixaDeTexto 31">
              <a:extLst>
                <a:ext uri="{FF2B5EF4-FFF2-40B4-BE49-F238E27FC236}">
                  <a16:creationId xmlns:a16="http://schemas.microsoft.com/office/drawing/2014/main" id="{7D7391A6-B6EC-4E8F-B697-6CCCA0594A6C}"/>
                </a:ext>
              </a:extLst>
            </p:cNvPr>
            <p:cNvSpPr txBox="1"/>
            <p:nvPr/>
          </p:nvSpPr>
          <p:spPr>
            <a:xfrm>
              <a:off x="7499236" y="1831561"/>
              <a:ext cx="2232000" cy="238527"/>
            </a:xfrm>
            <a:prstGeom prst="rect">
              <a:avLst/>
            </a:prstGeom>
            <a:noFill/>
          </p:spPr>
          <p:txBody>
            <a:bodyPr wrap="square" rtlCol="0">
              <a:spAutoFit/>
            </a:bodyPr>
            <a:lstStyle>
              <a:defPPr>
                <a:defRPr lang="pt-PT"/>
              </a:defPPr>
              <a:lvl1pPr algn="ctr">
                <a:defRPr sz="1200">
                  <a:latin typeface="Raleway Medium" panose="020B0603030101060003" pitchFamily="34" charset="0"/>
                </a:defRPr>
              </a:lvl1pPr>
            </a:lstStyle>
            <a:p>
              <a:r>
                <a:rPr lang="pt-PT" sz="950" dirty="0"/>
                <a:t>Data Center &amp; Multi Cloud</a:t>
              </a:r>
            </a:p>
          </p:txBody>
        </p:sp>
      </p:grpSp>
      <p:sp>
        <p:nvSpPr>
          <p:cNvPr id="104" name="Rectangle 103">
            <a:extLst>
              <a:ext uri="{FF2B5EF4-FFF2-40B4-BE49-F238E27FC236}">
                <a16:creationId xmlns:a16="http://schemas.microsoft.com/office/drawing/2014/main" id="{CCAE70DA-4466-4CD9-998F-E2B8CA31BA4A}"/>
              </a:ext>
            </a:extLst>
          </p:cNvPr>
          <p:cNvSpPr/>
          <p:nvPr/>
        </p:nvSpPr>
        <p:spPr>
          <a:xfrm>
            <a:off x="3030024" y="2219866"/>
            <a:ext cx="8884382" cy="1586558"/>
          </a:xfrm>
          <a:prstGeom prst="rect">
            <a:avLst/>
          </a:prstGeom>
          <a:solidFill>
            <a:schemeClr val="bg1">
              <a:lumMod val="85000"/>
            </a:schemeClr>
          </a:solidFill>
          <a:ln w="3175">
            <a:solidFill>
              <a:schemeClr val="bg1">
                <a:lumMod val="7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Raleway" panose="020B0003030101060003" pitchFamily="34" charset="0"/>
              </a:rPr>
              <a:t>Managed Services</a:t>
            </a:r>
            <a:endParaRPr lang="pt-PT" sz="1400" b="1" dirty="0">
              <a:solidFill>
                <a:schemeClr val="tx1"/>
              </a:solidFill>
              <a:latin typeface="Raleway" panose="020B0003030101060003" pitchFamily="34" charset="0"/>
            </a:endParaRPr>
          </a:p>
        </p:txBody>
      </p:sp>
      <p:sp>
        <p:nvSpPr>
          <p:cNvPr id="105" name="Rectangle 104">
            <a:extLst>
              <a:ext uri="{FF2B5EF4-FFF2-40B4-BE49-F238E27FC236}">
                <a16:creationId xmlns:a16="http://schemas.microsoft.com/office/drawing/2014/main" id="{DD1C82FF-12BB-4D3F-BEED-6BE6515CDFF2}"/>
              </a:ext>
            </a:extLst>
          </p:cNvPr>
          <p:cNvSpPr/>
          <p:nvPr/>
        </p:nvSpPr>
        <p:spPr>
          <a:xfrm>
            <a:off x="3030024" y="5866529"/>
            <a:ext cx="8884382" cy="646204"/>
          </a:xfrm>
          <a:prstGeom prst="rect">
            <a:avLst/>
          </a:prstGeom>
          <a:solidFill>
            <a:schemeClr val="bg1">
              <a:lumMod val="85000"/>
            </a:schemeClr>
          </a:solidFill>
          <a:ln w="3175">
            <a:solidFill>
              <a:schemeClr val="bg1">
                <a:lumMod val="7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Raleway" panose="020B0003030101060003" pitchFamily="34" charset="0"/>
              </a:rPr>
              <a:t>Design &amp; Transformation Consulting Services</a:t>
            </a:r>
            <a:endParaRPr lang="pt-PT" sz="1400" b="1" dirty="0">
              <a:solidFill>
                <a:schemeClr val="tx1"/>
              </a:solidFill>
              <a:latin typeface="Raleway" panose="020B0003030101060003" pitchFamily="34" charset="0"/>
            </a:endParaRPr>
          </a:p>
        </p:txBody>
      </p:sp>
      <p:grpSp>
        <p:nvGrpSpPr>
          <p:cNvPr id="106" name="Group 105">
            <a:extLst>
              <a:ext uri="{FF2B5EF4-FFF2-40B4-BE49-F238E27FC236}">
                <a16:creationId xmlns:a16="http://schemas.microsoft.com/office/drawing/2014/main" id="{F42EE0E7-AC04-46ED-8142-5ED886D1C8C9}"/>
              </a:ext>
            </a:extLst>
          </p:cNvPr>
          <p:cNvGrpSpPr/>
          <p:nvPr/>
        </p:nvGrpSpPr>
        <p:grpSpPr>
          <a:xfrm>
            <a:off x="1329960" y="2247720"/>
            <a:ext cx="1625869" cy="553998"/>
            <a:chOff x="1986356" y="5579529"/>
            <a:chExt cx="1788456" cy="609400"/>
          </a:xfrm>
        </p:grpSpPr>
        <p:pic>
          <p:nvPicPr>
            <p:cNvPr id="107" name="Imagem 13">
              <a:extLst>
                <a:ext uri="{FF2B5EF4-FFF2-40B4-BE49-F238E27FC236}">
                  <a16:creationId xmlns:a16="http://schemas.microsoft.com/office/drawing/2014/main" id="{79ACF0C2-745A-4AC6-ACFA-E37554306F0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86356" y="5590847"/>
              <a:ext cx="723037" cy="588792"/>
            </a:xfrm>
            <a:prstGeom prst="rect">
              <a:avLst/>
            </a:prstGeom>
          </p:spPr>
        </p:pic>
        <p:sp>
          <p:nvSpPr>
            <p:cNvPr id="108" name="Retângulo 19">
              <a:extLst>
                <a:ext uri="{FF2B5EF4-FFF2-40B4-BE49-F238E27FC236}">
                  <a16:creationId xmlns:a16="http://schemas.microsoft.com/office/drawing/2014/main" id="{BCFCA9E9-B563-4E83-9F18-CCD9E629F27D}"/>
                </a:ext>
              </a:extLst>
            </p:cNvPr>
            <p:cNvSpPr/>
            <p:nvPr/>
          </p:nvSpPr>
          <p:spPr>
            <a:xfrm>
              <a:off x="2705612" y="5579529"/>
              <a:ext cx="1069200" cy="609400"/>
            </a:xfrm>
            <a:prstGeom prst="rect">
              <a:avLst/>
            </a:prstGeom>
          </p:spPr>
          <p:txBody>
            <a:bodyPr wrap="square">
              <a:spAutoFit/>
            </a:bodyPr>
            <a:lstStyle/>
            <a:p>
              <a:r>
                <a:rPr lang="pt-PT" sz="1000" dirty="0">
                  <a:latin typeface="Raleway" panose="020B0003030101060003" pitchFamily="34" charset="0"/>
                </a:rPr>
                <a:t>Security</a:t>
              </a:r>
            </a:p>
            <a:p>
              <a:r>
                <a:rPr lang="pt-PT" sz="1000" dirty="0">
                  <a:latin typeface="Raleway" panose="020B0003030101060003" pitchFamily="34" charset="0"/>
                </a:rPr>
                <a:t>Operations </a:t>
              </a:r>
            </a:p>
            <a:p>
              <a:r>
                <a:rPr lang="pt-PT" sz="1000" dirty="0">
                  <a:latin typeface="Raleway" panose="020B0003030101060003" pitchFamily="34" charset="0"/>
                </a:rPr>
                <a:t>Center</a:t>
              </a:r>
            </a:p>
          </p:txBody>
        </p:sp>
      </p:grpSp>
      <p:grpSp>
        <p:nvGrpSpPr>
          <p:cNvPr id="109" name="Group 108">
            <a:extLst>
              <a:ext uri="{FF2B5EF4-FFF2-40B4-BE49-F238E27FC236}">
                <a16:creationId xmlns:a16="http://schemas.microsoft.com/office/drawing/2014/main" id="{083DD72A-8E62-4519-B9C9-CC621CB5F62D}"/>
              </a:ext>
            </a:extLst>
          </p:cNvPr>
          <p:cNvGrpSpPr/>
          <p:nvPr/>
        </p:nvGrpSpPr>
        <p:grpSpPr>
          <a:xfrm>
            <a:off x="1329960" y="3080265"/>
            <a:ext cx="1625869" cy="553998"/>
            <a:chOff x="1986356" y="4335721"/>
            <a:chExt cx="1788456" cy="609400"/>
          </a:xfrm>
        </p:grpSpPr>
        <p:pic>
          <p:nvPicPr>
            <p:cNvPr id="110" name="Imagem 9">
              <a:extLst>
                <a:ext uri="{FF2B5EF4-FFF2-40B4-BE49-F238E27FC236}">
                  <a16:creationId xmlns:a16="http://schemas.microsoft.com/office/drawing/2014/main" id="{FA9C0884-FB74-4DBD-B7BA-F9F8EE35643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86356" y="4342190"/>
              <a:ext cx="723037" cy="588793"/>
            </a:xfrm>
            <a:prstGeom prst="rect">
              <a:avLst/>
            </a:prstGeom>
          </p:spPr>
        </p:pic>
        <p:sp>
          <p:nvSpPr>
            <p:cNvPr id="111" name="Retângulo 19">
              <a:extLst>
                <a:ext uri="{FF2B5EF4-FFF2-40B4-BE49-F238E27FC236}">
                  <a16:creationId xmlns:a16="http://schemas.microsoft.com/office/drawing/2014/main" id="{2954BCBE-B221-41C1-B1E2-A77637214170}"/>
                </a:ext>
              </a:extLst>
            </p:cNvPr>
            <p:cNvSpPr/>
            <p:nvPr/>
          </p:nvSpPr>
          <p:spPr>
            <a:xfrm>
              <a:off x="2705612" y="4335721"/>
              <a:ext cx="1069200" cy="609400"/>
            </a:xfrm>
            <a:prstGeom prst="rect">
              <a:avLst/>
            </a:prstGeom>
          </p:spPr>
          <p:txBody>
            <a:bodyPr wrap="square">
              <a:spAutoFit/>
            </a:bodyPr>
            <a:lstStyle/>
            <a:p>
              <a:r>
                <a:rPr lang="pt-PT" sz="1000" dirty="0">
                  <a:latin typeface="Raleway" panose="020B0003030101060003" pitchFamily="34" charset="0"/>
                </a:rPr>
                <a:t>Network </a:t>
              </a:r>
            </a:p>
            <a:p>
              <a:r>
                <a:rPr lang="pt-PT" sz="1000" dirty="0">
                  <a:latin typeface="Raleway" panose="020B0003030101060003" pitchFamily="34" charset="0"/>
                </a:rPr>
                <a:t>Operations </a:t>
              </a:r>
            </a:p>
            <a:p>
              <a:r>
                <a:rPr lang="pt-PT" sz="1000" dirty="0">
                  <a:latin typeface="Raleway" panose="020B0003030101060003" pitchFamily="34" charset="0"/>
                </a:rPr>
                <a:t>Center</a:t>
              </a:r>
            </a:p>
          </p:txBody>
        </p:sp>
      </p:grpSp>
      <p:sp>
        <p:nvSpPr>
          <p:cNvPr id="112" name="Rectangle 111">
            <a:extLst>
              <a:ext uri="{FF2B5EF4-FFF2-40B4-BE49-F238E27FC236}">
                <a16:creationId xmlns:a16="http://schemas.microsoft.com/office/drawing/2014/main" id="{B9CB9398-244A-4B1F-9141-1E2DF5F65E0A}"/>
              </a:ext>
            </a:extLst>
          </p:cNvPr>
          <p:cNvSpPr/>
          <p:nvPr/>
        </p:nvSpPr>
        <p:spPr>
          <a:xfrm>
            <a:off x="3030024" y="3937945"/>
            <a:ext cx="8884382" cy="504000"/>
          </a:xfrm>
          <a:prstGeom prst="rect">
            <a:avLst/>
          </a:prstGeom>
          <a:solidFill>
            <a:schemeClr val="bg1">
              <a:lumMod val="85000"/>
            </a:schemeClr>
          </a:solidFill>
          <a:ln w="3175">
            <a:solidFill>
              <a:schemeClr val="bg1">
                <a:lumMod val="7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Raleway" panose="020B0003030101060003" pitchFamily="34" charset="0"/>
              </a:rPr>
              <a:t>24/7 On Site Support Services</a:t>
            </a:r>
            <a:endParaRPr lang="pt-PT" sz="1400" b="1" dirty="0">
              <a:solidFill>
                <a:schemeClr val="tx1"/>
              </a:solidFill>
              <a:latin typeface="Raleway" panose="020B0003030101060003" pitchFamily="34" charset="0"/>
            </a:endParaRPr>
          </a:p>
        </p:txBody>
      </p:sp>
      <p:sp>
        <p:nvSpPr>
          <p:cNvPr id="113" name="Rectangle 112">
            <a:extLst>
              <a:ext uri="{FF2B5EF4-FFF2-40B4-BE49-F238E27FC236}">
                <a16:creationId xmlns:a16="http://schemas.microsoft.com/office/drawing/2014/main" id="{3684DD96-233D-4C2A-BC8A-C72A1AC1BF4E}"/>
              </a:ext>
            </a:extLst>
          </p:cNvPr>
          <p:cNvSpPr/>
          <p:nvPr/>
        </p:nvSpPr>
        <p:spPr>
          <a:xfrm>
            <a:off x="3030024" y="4795179"/>
            <a:ext cx="8884382" cy="648000"/>
          </a:xfrm>
          <a:prstGeom prst="rect">
            <a:avLst/>
          </a:prstGeom>
          <a:solidFill>
            <a:schemeClr val="bg1">
              <a:lumMod val="85000"/>
            </a:schemeClr>
          </a:solidFill>
          <a:ln w="3175">
            <a:solidFill>
              <a:schemeClr val="bg1">
                <a:lumMod val="7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Raleway" panose="020B0003030101060003" pitchFamily="34" charset="0"/>
              </a:rPr>
              <a:t>Implementation &amp; Integration Services</a:t>
            </a:r>
            <a:endParaRPr lang="pt-PT" sz="1400" b="1" dirty="0">
              <a:solidFill>
                <a:schemeClr val="tx1"/>
              </a:solidFill>
              <a:latin typeface="Raleway" panose="020B0003030101060003" pitchFamily="34" charset="0"/>
            </a:endParaRPr>
          </a:p>
        </p:txBody>
      </p:sp>
    </p:spTree>
    <p:extLst>
      <p:ext uri="{BB962C8B-B14F-4D97-AF65-F5344CB8AC3E}">
        <p14:creationId xmlns:p14="http://schemas.microsoft.com/office/powerpoint/2010/main" val="3020389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wipe(up)">
                                      <p:cBhvr>
                                        <p:cTn id="7" dur="1000"/>
                                        <p:tgtEl>
                                          <p:spTgt spid="87"/>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91"/>
                                        </p:tgtEl>
                                        <p:attrNameLst>
                                          <p:attrName>style.visibility</p:attrName>
                                        </p:attrNameLst>
                                      </p:cBhvr>
                                      <p:to>
                                        <p:strVal val="visible"/>
                                      </p:to>
                                    </p:set>
                                    <p:animEffect transition="in" filter="wipe(up)">
                                      <p:cBhvr>
                                        <p:cTn id="11" dur="1000"/>
                                        <p:tgtEl>
                                          <p:spTgt spid="91"/>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100"/>
                                        </p:tgtEl>
                                        <p:attrNameLst>
                                          <p:attrName>style.visibility</p:attrName>
                                        </p:attrNameLst>
                                      </p:cBhvr>
                                      <p:to>
                                        <p:strVal val="visible"/>
                                      </p:to>
                                    </p:set>
                                    <p:animEffect transition="in" filter="wipe(up)">
                                      <p:cBhvr>
                                        <p:cTn id="15" dur="1000"/>
                                        <p:tgtEl>
                                          <p:spTgt spid="100"/>
                                        </p:tgtEl>
                                      </p:cBhvr>
                                    </p:animEffect>
                                  </p:childTnLst>
                                </p:cTn>
                              </p:par>
                            </p:childTnLst>
                          </p:cTn>
                        </p:par>
                        <p:par>
                          <p:cTn id="16" fill="hold">
                            <p:stCondLst>
                              <p:cond delay="3000"/>
                            </p:stCondLst>
                            <p:childTnLst>
                              <p:par>
                                <p:cTn id="17" presetID="22" presetClass="entr" presetSubtype="1" fill="hold" nodeType="afterEffect">
                                  <p:stCondLst>
                                    <p:cond delay="0"/>
                                  </p:stCondLst>
                                  <p:childTnLst>
                                    <p:set>
                                      <p:cBhvr>
                                        <p:cTn id="18" dur="1" fill="hold">
                                          <p:stCondLst>
                                            <p:cond delay="0"/>
                                          </p:stCondLst>
                                        </p:cTn>
                                        <p:tgtEl>
                                          <p:spTgt spid="95"/>
                                        </p:tgtEl>
                                        <p:attrNameLst>
                                          <p:attrName>style.visibility</p:attrName>
                                        </p:attrNameLst>
                                      </p:cBhvr>
                                      <p:to>
                                        <p:strVal val="visible"/>
                                      </p:to>
                                    </p:set>
                                    <p:animEffect transition="in" filter="wipe(up)">
                                      <p:cBhvr>
                                        <p:cTn id="19" dur="1000"/>
                                        <p:tgtEl>
                                          <p:spTgt spid="95"/>
                                        </p:tgtEl>
                                      </p:cBhvr>
                                    </p:animEffect>
                                  </p:childTnLst>
                                </p:cTn>
                              </p:par>
                            </p:childTnLst>
                          </p:cTn>
                        </p:par>
                        <p:par>
                          <p:cTn id="20" fill="hold">
                            <p:stCondLst>
                              <p:cond delay="4000"/>
                            </p:stCondLst>
                            <p:childTnLst>
                              <p:par>
                                <p:cTn id="21" presetID="22" presetClass="entr" presetSubtype="8" fill="hold" grpId="0" nodeType="afterEffect">
                                  <p:stCondLst>
                                    <p:cond delay="0"/>
                                  </p:stCondLst>
                                  <p:childTnLst>
                                    <p:set>
                                      <p:cBhvr>
                                        <p:cTn id="22" dur="1" fill="hold">
                                          <p:stCondLst>
                                            <p:cond delay="0"/>
                                          </p:stCondLst>
                                        </p:cTn>
                                        <p:tgtEl>
                                          <p:spTgt spid="99"/>
                                        </p:tgtEl>
                                        <p:attrNameLst>
                                          <p:attrName>style.visibility</p:attrName>
                                        </p:attrNameLst>
                                      </p:cBhvr>
                                      <p:to>
                                        <p:strVal val="visible"/>
                                      </p:to>
                                    </p:set>
                                    <p:animEffect transition="in" filter="wipe(left)">
                                      <p:cBhvr>
                                        <p:cTn id="23" dur="1000"/>
                                        <p:tgtEl>
                                          <p:spTgt spid="99"/>
                                        </p:tgtEl>
                                      </p:cBhvr>
                                    </p:animEffect>
                                  </p:childTnLst>
                                </p:cTn>
                              </p:par>
                            </p:childTnLst>
                          </p:cTn>
                        </p:par>
                        <p:par>
                          <p:cTn id="24" fill="hold">
                            <p:stCondLst>
                              <p:cond delay="5000"/>
                            </p:stCondLst>
                            <p:childTnLst>
                              <p:par>
                                <p:cTn id="25" presetID="22" presetClass="entr" presetSubtype="8" fill="hold" nodeType="after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wipe(left)">
                                      <p:cBhvr>
                                        <p:cTn id="27" dur="2000"/>
                                        <p:tgtEl>
                                          <p:spTgt spid="70"/>
                                        </p:tgtEl>
                                      </p:cBhvr>
                                    </p:animEffect>
                                  </p:childTnLst>
                                </p:cTn>
                              </p:par>
                            </p:childTnLst>
                          </p:cTn>
                        </p:par>
                        <p:par>
                          <p:cTn id="28" fill="hold">
                            <p:stCondLst>
                              <p:cond delay="7000"/>
                            </p:stCondLst>
                            <p:childTnLst>
                              <p:par>
                                <p:cTn id="29" presetID="53" presetClass="entr" presetSubtype="16" fill="hold" grpId="0" nodeType="afterEffect">
                                  <p:stCondLst>
                                    <p:cond delay="500"/>
                                  </p:stCondLst>
                                  <p:childTnLst>
                                    <p:set>
                                      <p:cBhvr>
                                        <p:cTn id="30" dur="1" fill="hold">
                                          <p:stCondLst>
                                            <p:cond delay="0"/>
                                          </p:stCondLst>
                                        </p:cTn>
                                        <p:tgtEl>
                                          <p:spTgt spid="105"/>
                                        </p:tgtEl>
                                        <p:attrNameLst>
                                          <p:attrName>style.visibility</p:attrName>
                                        </p:attrNameLst>
                                      </p:cBhvr>
                                      <p:to>
                                        <p:strVal val="visible"/>
                                      </p:to>
                                    </p:set>
                                    <p:anim calcmode="lin" valueType="num">
                                      <p:cBhvr>
                                        <p:cTn id="31" dur="1000" fill="hold"/>
                                        <p:tgtEl>
                                          <p:spTgt spid="105"/>
                                        </p:tgtEl>
                                        <p:attrNameLst>
                                          <p:attrName>ppt_w</p:attrName>
                                        </p:attrNameLst>
                                      </p:cBhvr>
                                      <p:tavLst>
                                        <p:tav tm="0">
                                          <p:val>
                                            <p:fltVal val="0"/>
                                          </p:val>
                                        </p:tav>
                                        <p:tav tm="100000">
                                          <p:val>
                                            <p:strVal val="#ppt_w"/>
                                          </p:val>
                                        </p:tav>
                                      </p:tavLst>
                                    </p:anim>
                                    <p:anim calcmode="lin" valueType="num">
                                      <p:cBhvr>
                                        <p:cTn id="32" dur="1000" fill="hold"/>
                                        <p:tgtEl>
                                          <p:spTgt spid="105"/>
                                        </p:tgtEl>
                                        <p:attrNameLst>
                                          <p:attrName>ppt_h</p:attrName>
                                        </p:attrNameLst>
                                      </p:cBhvr>
                                      <p:tavLst>
                                        <p:tav tm="0">
                                          <p:val>
                                            <p:fltVal val="0"/>
                                          </p:val>
                                        </p:tav>
                                        <p:tav tm="100000">
                                          <p:val>
                                            <p:strVal val="#ppt_h"/>
                                          </p:val>
                                        </p:tav>
                                      </p:tavLst>
                                    </p:anim>
                                    <p:animEffect transition="in" filter="fade">
                                      <p:cBhvr>
                                        <p:cTn id="33" dur="1000"/>
                                        <p:tgtEl>
                                          <p:spTgt spid="105"/>
                                        </p:tgtEl>
                                      </p:cBhvr>
                                    </p:animEffect>
                                  </p:childTnLst>
                                </p:cTn>
                              </p:par>
                            </p:childTnLst>
                          </p:cTn>
                        </p:par>
                        <p:par>
                          <p:cTn id="34" fill="hold">
                            <p:stCondLst>
                              <p:cond delay="8500"/>
                            </p:stCondLst>
                            <p:childTnLst>
                              <p:par>
                                <p:cTn id="35" presetID="22" presetClass="entr" presetSubtype="8" fill="hold" grpId="0" nodeType="afterEffect">
                                  <p:stCondLst>
                                    <p:cond delay="0"/>
                                  </p:stCondLst>
                                  <p:childTnLst>
                                    <p:set>
                                      <p:cBhvr>
                                        <p:cTn id="36" dur="1" fill="hold">
                                          <p:stCondLst>
                                            <p:cond delay="0"/>
                                          </p:stCondLst>
                                        </p:cTn>
                                        <p:tgtEl>
                                          <p:spTgt spid="85"/>
                                        </p:tgtEl>
                                        <p:attrNameLst>
                                          <p:attrName>style.visibility</p:attrName>
                                        </p:attrNameLst>
                                      </p:cBhvr>
                                      <p:to>
                                        <p:strVal val="visible"/>
                                      </p:to>
                                    </p:set>
                                    <p:animEffect transition="in" filter="wipe(left)">
                                      <p:cBhvr>
                                        <p:cTn id="37" dur="1000"/>
                                        <p:tgtEl>
                                          <p:spTgt spid="85"/>
                                        </p:tgtEl>
                                      </p:cBhvr>
                                    </p:animEffect>
                                  </p:childTnLst>
                                </p:cTn>
                              </p:par>
                            </p:childTnLst>
                          </p:cTn>
                        </p:par>
                        <p:par>
                          <p:cTn id="38" fill="hold">
                            <p:stCondLst>
                              <p:cond delay="9500"/>
                            </p:stCondLst>
                            <p:childTnLst>
                              <p:par>
                                <p:cTn id="39" presetID="22" presetClass="entr" presetSubtype="8" fill="hold" nodeType="after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wipe(left)">
                                      <p:cBhvr>
                                        <p:cTn id="41" dur="2000"/>
                                        <p:tgtEl>
                                          <p:spTgt spid="62"/>
                                        </p:tgtEl>
                                      </p:cBhvr>
                                    </p:animEffect>
                                  </p:childTnLst>
                                </p:cTn>
                              </p:par>
                            </p:childTnLst>
                          </p:cTn>
                        </p:par>
                        <p:par>
                          <p:cTn id="42" fill="hold">
                            <p:stCondLst>
                              <p:cond delay="11500"/>
                            </p:stCondLst>
                            <p:childTnLst>
                              <p:par>
                                <p:cTn id="43" presetID="53" presetClass="entr" presetSubtype="16" fill="hold" grpId="0" nodeType="afterEffect">
                                  <p:stCondLst>
                                    <p:cond delay="500"/>
                                  </p:stCondLst>
                                  <p:childTnLst>
                                    <p:set>
                                      <p:cBhvr>
                                        <p:cTn id="44" dur="1" fill="hold">
                                          <p:stCondLst>
                                            <p:cond delay="0"/>
                                          </p:stCondLst>
                                        </p:cTn>
                                        <p:tgtEl>
                                          <p:spTgt spid="113"/>
                                        </p:tgtEl>
                                        <p:attrNameLst>
                                          <p:attrName>style.visibility</p:attrName>
                                        </p:attrNameLst>
                                      </p:cBhvr>
                                      <p:to>
                                        <p:strVal val="visible"/>
                                      </p:to>
                                    </p:set>
                                    <p:anim calcmode="lin" valueType="num">
                                      <p:cBhvr>
                                        <p:cTn id="45" dur="1000" fill="hold"/>
                                        <p:tgtEl>
                                          <p:spTgt spid="113"/>
                                        </p:tgtEl>
                                        <p:attrNameLst>
                                          <p:attrName>ppt_w</p:attrName>
                                        </p:attrNameLst>
                                      </p:cBhvr>
                                      <p:tavLst>
                                        <p:tav tm="0">
                                          <p:val>
                                            <p:fltVal val="0"/>
                                          </p:val>
                                        </p:tav>
                                        <p:tav tm="100000">
                                          <p:val>
                                            <p:strVal val="#ppt_w"/>
                                          </p:val>
                                        </p:tav>
                                      </p:tavLst>
                                    </p:anim>
                                    <p:anim calcmode="lin" valueType="num">
                                      <p:cBhvr>
                                        <p:cTn id="46" dur="1000" fill="hold"/>
                                        <p:tgtEl>
                                          <p:spTgt spid="113"/>
                                        </p:tgtEl>
                                        <p:attrNameLst>
                                          <p:attrName>ppt_h</p:attrName>
                                        </p:attrNameLst>
                                      </p:cBhvr>
                                      <p:tavLst>
                                        <p:tav tm="0">
                                          <p:val>
                                            <p:fltVal val="0"/>
                                          </p:val>
                                        </p:tav>
                                        <p:tav tm="100000">
                                          <p:val>
                                            <p:strVal val="#ppt_h"/>
                                          </p:val>
                                        </p:tav>
                                      </p:tavLst>
                                    </p:anim>
                                    <p:animEffect transition="in" filter="fade">
                                      <p:cBhvr>
                                        <p:cTn id="47" dur="1000"/>
                                        <p:tgtEl>
                                          <p:spTgt spid="113"/>
                                        </p:tgtEl>
                                      </p:cBhvr>
                                    </p:animEffect>
                                  </p:childTnLst>
                                </p:cTn>
                              </p:par>
                            </p:childTnLst>
                          </p:cTn>
                        </p:par>
                        <p:par>
                          <p:cTn id="48" fill="hold">
                            <p:stCondLst>
                              <p:cond delay="13000"/>
                            </p:stCondLst>
                            <p:childTnLst>
                              <p:par>
                                <p:cTn id="49" presetID="22" presetClass="entr" presetSubtype="8" fill="hold" grpId="0" nodeType="afterEffect">
                                  <p:stCondLst>
                                    <p:cond delay="0"/>
                                  </p:stCondLst>
                                  <p:childTnLst>
                                    <p:set>
                                      <p:cBhvr>
                                        <p:cTn id="50" dur="1" fill="hold">
                                          <p:stCondLst>
                                            <p:cond delay="0"/>
                                          </p:stCondLst>
                                        </p:cTn>
                                        <p:tgtEl>
                                          <p:spTgt spid="84"/>
                                        </p:tgtEl>
                                        <p:attrNameLst>
                                          <p:attrName>style.visibility</p:attrName>
                                        </p:attrNameLst>
                                      </p:cBhvr>
                                      <p:to>
                                        <p:strVal val="visible"/>
                                      </p:to>
                                    </p:set>
                                    <p:animEffect transition="in" filter="wipe(left)">
                                      <p:cBhvr>
                                        <p:cTn id="51" dur="1000"/>
                                        <p:tgtEl>
                                          <p:spTgt spid="84"/>
                                        </p:tgtEl>
                                      </p:cBhvr>
                                    </p:animEffect>
                                  </p:childTnLst>
                                </p:cTn>
                              </p:par>
                            </p:childTnLst>
                          </p:cTn>
                        </p:par>
                        <p:par>
                          <p:cTn id="52" fill="hold">
                            <p:stCondLst>
                              <p:cond delay="14000"/>
                            </p:stCondLst>
                            <p:childTnLst>
                              <p:par>
                                <p:cTn id="53" presetID="22" presetClass="entr" presetSubtype="8" fill="hold" nodeType="after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wipe(left)">
                                      <p:cBhvr>
                                        <p:cTn id="55" dur="2000"/>
                                        <p:tgtEl>
                                          <p:spTgt spid="49"/>
                                        </p:tgtEl>
                                      </p:cBhvr>
                                    </p:animEffect>
                                  </p:childTnLst>
                                </p:cTn>
                              </p:par>
                            </p:childTnLst>
                          </p:cTn>
                        </p:par>
                        <p:par>
                          <p:cTn id="56" fill="hold">
                            <p:stCondLst>
                              <p:cond delay="16000"/>
                            </p:stCondLst>
                            <p:childTnLst>
                              <p:par>
                                <p:cTn id="57" presetID="53" presetClass="entr" presetSubtype="16" fill="hold" grpId="0" nodeType="afterEffect">
                                  <p:stCondLst>
                                    <p:cond delay="0"/>
                                  </p:stCondLst>
                                  <p:childTnLst>
                                    <p:set>
                                      <p:cBhvr>
                                        <p:cTn id="58" dur="1" fill="hold">
                                          <p:stCondLst>
                                            <p:cond delay="0"/>
                                          </p:stCondLst>
                                        </p:cTn>
                                        <p:tgtEl>
                                          <p:spTgt spid="112"/>
                                        </p:tgtEl>
                                        <p:attrNameLst>
                                          <p:attrName>style.visibility</p:attrName>
                                        </p:attrNameLst>
                                      </p:cBhvr>
                                      <p:to>
                                        <p:strVal val="visible"/>
                                      </p:to>
                                    </p:set>
                                    <p:anim calcmode="lin" valueType="num">
                                      <p:cBhvr>
                                        <p:cTn id="59" dur="1000" fill="hold"/>
                                        <p:tgtEl>
                                          <p:spTgt spid="112"/>
                                        </p:tgtEl>
                                        <p:attrNameLst>
                                          <p:attrName>ppt_w</p:attrName>
                                        </p:attrNameLst>
                                      </p:cBhvr>
                                      <p:tavLst>
                                        <p:tav tm="0">
                                          <p:val>
                                            <p:fltVal val="0"/>
                                          </p:val>
                                        </p:tav>
                                        <p:tav tm="100000">
                                          <p:val>
                                            <p:strVal val="#ppt_w"/>
                                          </p:val>
                                        </p:tav>
                                      </p:tavLst>
                                    </p:anim>
                                    <p:anim calcmode="lin" valueType="num">
                                      <p:cBhvr>
                                        <p:cTn id="60" dur="1000" fill="hold"/>
                                        <p:tgtEl>
                                          <p:spTgt spid="112"/>
                                        </p:tgtEl>
                                        <p:attrNameLst>
                                          <p:attrName>ppt_h</p:attrName>
                                        </p:attrNameLst>
                                      </p:cBhvr>
                                      <p:tavLst>
                                        <p:tav tm="0">
                                          <p:val>
                                            <p:fltVal val="0"/>
                                          </p:val>
                                        </p:tav>
                                        <p:tav tm="100000">
                                          <p:val>
                                            <p:strVal val="#ppt_h"/>
                                          </p:val>
                                        </p:tav>
                                      </p:tavLst>
                                    </p:anim>
                                    <p:animEffect transition="in" filter="fade">
                                      <p:cBhvr>
                                        <p:cTn id="61" dur="1000"/>
                                        <p:tgtEl>
                                          <p:spTgt spid="112"/>
                                        </p:tgtEl>
                                      </p:cBhvr>
                                    </p:animEffect>
                                  </p:childTnLst>
                                </p:cTn>
                              </p:par>
                            </p:childTnLst>
                          </p:cTn>
                        </p:par>
                        <p:par>
                          <p:cTn id="62" fill="hold">
                            <p:stCondLst>
                              <p:cond delay="17000"/>
                            </p:stCondLst>
                            <p:childTnLst>
                              <p:par>
                                <p:cTn id="63" presetID="22" presetClass="entr" presetSubtype="8" fill="hold" nodeType="afterEffect">
                                  <p:stCondLst>
                                    <p:cond delay="500"/>
                                  </p:stCondLst>
                                  <p:childTnLst>
                                    <p:set>
                                      <p:cBhvr>
                                        <p:cTn id="64" dur="1" fill="hold">
                                          <p:stCondLst>
                                            <p:cond delay="0"/>
                                          </p:stCondLst>
                                        </p:cTn>
                                        <p:tgtEl>
                                          <p:spTgt spid="109"/>
                                        </p:tgtEl>
                                        <p:attrNameLst>
                                          <p:attrName>style.visibility</p:attrName>
                                        </p:attrNameLst>
                                      </p:cBhvr>
                                      <p:to>
                                        <p:strVal val="visible"/>
                                      </p:to>
                                    </p:set>
                                    <p:animEffect transition="in" filter="wipe(left)">
                                      <p:cBhvr>
                                        <p:cTn id="65" dur="2000"/>
                                        <p:tgtEl>
                                          <p:spTgt spid="109"/>
                                        </p:tgtEl>
                                      </p:cBhvr>
                                    </p:animEffect>
                                  </p:childTnLst>
                                </p:cTn>
                              </p:par>
                            </p:childTnLst>
                          </p:cTn>
                        </p:par>
                        <p:par>
                          <p:cTn id="66" fill="hold">
                            <p:stCondLst>
                              <p:cond delay="19500"/>
                            </p:stCondLst>
                            <p:childTnLst>
                              <p:par>
                                <p:cTn id="67" presetID="22" presetClass="entr" presetSubtype="8" fill="hold" nodeType="afterEffect">
                                  <p:stCondLst>
                                    <p:cond delay="500"/>
                                  </p:stCondLst>
                                  <p:childTnLst>
                                    <p:set>
                                      <p:cBhvr>
                                        <p:cTn id="68" dur="1" fill="hold">
                                          <p:stCondLst>
                                            <p:cond delay="0"/>
                                          </p:stCondLst>
                                        </p:cTn>
                                        <p:tgtEl>
                                          <p:spTgt spid="106"/>
                                        </p:tgtEl>
                                        <p:attrNameLst>
                                          <p:attrName>style.visibility</p:attrName>
                                        </p:attrNameLst>
                                      </p:cBhvr>
                                      <p:to>
                                        <p:strVal val="visible"/>
                                      </p:to>
                                    </p:set>
                                    <p:animEffect transition="in" filter="wipe(left)">
                                      <p:cBhvr>
                                        <p:cTn id="69" dur="1000"/>
                                        <p:tgtEl>
                                          <p:spTgt spid="106"/>
                                        </p:tgtEl>
                                      </p:cBhvr>
                                    </p:animEffect>
                                  </p:childTnLst>
                                </p:cTn>
                              </p:par>
                            </p:childTnLst>
                          </p:cTn>
                        </p:par>
                        <p:par>
                          <p:cTn id="70" fill="hold">
                            <p:stCondLst>
                              <p:cond delay="21000"/>
                            </p:stCondLst>
                            <p:childTnLst>
                              <p:par>
                                <p:cTn id="71" presetID="53" presetClass="entr" presetSubtype="16" fill="hold" grpId="0" nodeType="afterEffect">
                                  <p:stCondLst>
                                    <p:cond delay="500"/>
                                  </p:stCondLst>
                                  <p:childTnLst>
                                    <p:set>
                                      <p:cBhvr>
                                        <p:cTn id="72" dur="1" fill="hold">
                                          <p:stCondLst>
                                            <p:cond delay="0"/>
                                          </p:stCondLst>
                                        </p:cTn>
                                        <p:tgtEl>
                                          <p:spTgt spid="104"/>
                                        </p:tgtEl>
                                        <p:attrNameLst>
                                          <p:attrName>style.visibility</p:attrName>
                                        </p:attrNameLst>
                                      </p:cBhvr>
                                      <p:to>
                                        <p:strVal val="visible"/>
                                      </p:to>
                                    </p:set>
                                    <p:anim calcmode="lin" valueType="num">
                                      <p:cBhvr>
                                        <p:cTn id="73" dur="1000" fill="hold"/>
                                        <p:tgtEl>
                                          <p:spTgt spid="104"/>
                                        </p:tgtEl>
                                        <p:attrNameLst>
                                          <p:attrName>ppt_w</p:attrName>
                                        </p:attrNameLst>
                                      </p:cBhvr>
                                      <p:tavLst>
                                        <p:tav tm="0">
                                          <p:val>
                                            <p:fltVal val="0"/>
                                          </p:val>
                                        </p:tav>
                                        <p:tav tm="100000">
                                          <p:val>
                                            <p:strVal val="#ppt_w"/>
                                          </p:val>
                                        </p:tav>
                                      </p:tavLst>
                                    </p:anim>
                                    <p:anim calcmode="lin" valueType="num">
                                      <p:cBhvr>
                                        <p:cTn id="74" dur="1000" fill="hold"/>
                                        <p:tgtEl>
                                          <p:spTgt spid="104"/>
                                        </p:tgtEl>
                                        <p:attrNameLst>
                                          <p:attrName>ppt_h</p:attrName>
                                        </p:attrNameLst>
                                      </p:cBhvr>
                                      <p:tavLst>
                                        <p:tav tm="0">
                                          <p:val>
                                            <p:fltVal val="0"/>
                                          </p:val>
                                        </p:tav>
                                        <p:tav tm="100000">
                                          <p:val>
                                            <p:strVal val="#ppt_h"/>
                                          </p:val>
                                        </p:tav>
                                      </p:tavLst>
                                    </p:anim>
                                    <p:animEffect transition="in" filter="fade">
                                      <p:cBhvr>
                                        <p:cTn id="75" dur="1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5" grpId="0" animBg="1"/>
      <p:bldP spid="99" grpId="0" animBg="1"/>
      <p:bldP spid="104" grpId="0" animBg="1"/>
      <p:bldP spid="105" grpId="0" animBg="1"/>
      <p:bldP spid="112" grpId="0" animBg="1"/>
      <p:bldP spid="1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tângulo 29">
            <a:extLst>
              <a:ext uri="{FF2B5EF4-FFF2-40B4-BE49-F238E27FC236}">
                <a16:creationId xmlns:a16="http://schemas.microsoft.com/office/drawing/2014/main" id="{BEB91B21-469C-4D66-BF42-7E06FD2C58DB}"/>
              </a:ext>
            </a:extLst>
          </p:cNvPr>
          <p:cNvSpPr/>
          <p:nvPr/>
        </p:nvSpPr>
        <p:spPr>
          <a:xfrm>
            <a:off x="0" y="4329112"/>
            <a:ext cx="12192000" cy="2528887"/>
          </a:xfrm>
          <a:prstGeom prst="rect">
            <a:avLst/>
          </a:prstGeom>
          <a:solidFill>
            <a:srgbClr val="2BA0DA"/>
          </a:solidFill>
          <a:ln>
            <a:solidFill>
              <a:srgbClr val="2BA0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300"/>
              </a:lnSpc>
            </a:pPr>
            <a:endParaRPr lang="pt-PT" sz="1200" dirty="0"/>
          </a:p>
        </p:txBody>
      </p:sp>
      <p:sp>
        <p:nvSpPr>
          <p:cNvPr id="23" name="CaixaDeTexto 21">
            <a:extLst>
              <a:ext uri="{FF2B5EF4-FFF2-40B4-BE49-F238E27FC236}">
                <a16:creationId xmlns:a16="http://schemas.microsoft.com/office/drawing/2014/main" id="{56419BF8-9556-44A9-B109-2B954DD8EFE3}"/>
              </a:ext>
            </a:extLst>
          </p:cNvPr>
          <p:cNvSpPr txBox="1"/>
          <p:nvPr/>
        </p:nvSpPr>
        <p:spPr>
          <a:xfrm>
            <a:off x="750858" y="3520833"/>
            <a:ext cx="1958400" cy="307777"/>
          </a:xfrm>
          <a:prstGeom prst="rect">
            <a:avLst/>
          </a:prstGeom>
          <a:noFill/>
        </p:spPr>
        <p:txBody>
          <a:bodyPr wrap="square" rtlCol="0">
            <a:spAutoFit/>
          </a:bodyPr>
          <a:lstStyle/>
          <a:p>
            <a:r>
              <a:rPr lang="pt-PT" sz="1400" b="1" dirty="0">
                <a:latin typeface="Raleway" panose="020B0603020202020204" pitchFamily="34" charset="0"/>
              </a:rPr>
              <a:t>Support Services</a:t>
            </a:r>
          </a:p>
        </p:txBody>
      </p:sp>
      <p:sp>
        <p:nvSpPr>
          <p:cNvPr id="24" name="CaixaDeTexto 23">
            <a:extLst>
              <a:ext uri="{FF2B5EF4-FFF2-40B4-BE49-F238E27FC236}">
                <a16:creationId xmlns:a16="http://schemas.microsoft.com/office/drawing/2014/main" id="{F97140B4-867E-400A-99A3-28C49B8DA20F}"/>
              </a:ext>
            </a:extLst>
          </p:cNvPr>
          <p:cNvSpPr txBox="1"/>
          <p:nvPr/>
        </p:nvSpPr>
        <p:spPr>
          <a:xfrm>
            <a:off x="5109592" y="3554995"/>
            <a:ext cx="1959588" cy="523220"/>
          </a:xfrm>
          <a:prstGeom prst="rect">
            <a:avLst/>
          </a:prstGeom>
          <a:noFill/>
        </p:spPr>
        <p:txBody>
          <a:bodyPr wrap="square" rtlCol="0">
            <a:spAutoFit/>
          </a:bodyPr>
          <a:lstStyle/>
          <a:p>
            <a:r>
              <a:rPr lang="pt-PT" sz="1400" b="1" dirty="0">
                <a:latin typeface="Raleway-Bold"/>
              </a:rPr>
              <a:t>Network Operations</a:t>
            </a:r>
          </a:p>
          <a:p>
            <a:r>
              <a:rPr lang="pt-PT" sz="1400" b="1" dirty="0">
                <a:latin typeface="Raleway-Bold"/>
              </a:rPr>
              <a:t>Center</a:t>
            </a:r>
            <a:endParaRPr lang="pt-PT" sz="1400" dirty="0"/>
          </a:p>
        </p:txBody>
      </p:sp>
      <p:sp>
        <p:nvSpPr>
          <p:cNvPr id="25" name="CaixaDeTexto 24">
            <a:extLst>
              <a:ext uri="{FF2B5EF4-FFF2-40B4-BE49-F238E27FC236}">
                <a16:creationId xmlns:a16="http://schemas.microsoft.com/office/drawing/2014/main" id="{B5C688BC-4349-4433-B6D0-10D7D9A860AF}"/>
              </a:ext>
            </a:extLst>
          </p:cNvPr>
          <p:cNvSpPr txBox="1"/>
          <p:nvPr/>
        </p:nvSpPr>
        <p:spPr>
          <a:xfrm>
            <a:off x="9401421" y="3563292"/>
            <a:ext cx="1959588" cy="523220"/>
          </a:xfrm>
          <a:prstGeom prst="rect">
            <a:avLst/>
          </a:prstGeom>
          <a:noFill/>
        </p:spPr>
        <p:txBody>
          <a:bodyPr wrap="square" rtlCol="0">
            <a:spAutoFit/>
          </a:bodyPr>
          <a:lstStyle/>
          <a:p>
            <a:r>
              <a:rPr lang="pt-PT" sz="1400" b="1" dirty="0">
                <a:latin typeface="Raleway-Bold"/>
              </a:rPr>
              <a:t>Security Operations</a:t>
            </a:r>
          </a:p>
          <a:p>
            <a:r>
              <a:rPr lang="pt-PT" sz="1400" b="1" dirty="0">
                <a:latin typeface="Raleway-Bold"/>
              </a:rPr>
              <a:t>Center</a:t>
            </a:r>
            <a:endParaRPr lang="pt-PT" sz="1400" dirty="0"/>
          </a:p>
        </p:txBody>
      </p:sp>
      <p:sp>
        <p:nvSpPr>
          <p:cNvPr id="33" name="Retângulo 34">
            <a:extLst>
              <a:ext uri="{FF2B5EF4-FFF2-40B4-BE49-F238E27FC236}">
                <a16:creationId xmlns:a16="http://schemas.microsoft.com/office/drawing/2014/main" id="{026BE2A5-E986-452E-8C42-539758329798}"/>
              </a:ext>
            </a:extLst>
          </p:cNvPr>
          <p:cNvSpPr/>
          <p:nvPr/>
        </p:nvSpPr>
        <p:spPr>
          <a:xfrm>
            <a:off x="667962" y="4570469"/>
            <a:ext cx="2988000" cy="2092881"/>
          </a:xfrm>
          <a:prstGeom prst="rect">
            <a:avLst/>
          </a:prstGeom>
        </p:spPr>
        <p:txBody>
          <a:bodyPr wrap="square">
            <a:spAutoFit/>
          </a:bodyPr>
          <a:lstStyle/>
          <a:p>
            <a:pPr marL="171450" indent="-171450">
              <a:lnSpc>
                <a:spcPts val="1200"/>
              </a:lnSpc>
              <a:buBlip>
                <a:blip r:embed="rId2"/>
              </a:buBlip>
            </a:pPr>
            <a:r>
              <a:rPr lang="en-US" sz="1200" dirty="0">
                <a:solidFill>
                  <a:schemeClr val="bg1">
                    <a:lumMod val="95000"/>
                  </a:schemeClr>
                </a:solidFill>
                <a:latin typeface="Raleway SemiBold" panose="020B0703030101060003" pitchFamily="34" charset="0"/>
              </a:rPr>
              <a:t>Support Business</a:t>
            </a:r>
          </a:p>
          <a:p>
            <a:pPr marL="171450" indent="-171450">
              <a:lnSpc>
                <a:spcPts val="1200"/>
              </a:lnSpc>
              <a:buBlip>
                <a:blip r:embed="rId2"/>
              </a:buBlip>
            </a:pPr>
            <a:endParaRPr lang="en-US" sz="1200" dirty="0">
              <a:solidFill>
                <a:schemeClr val="bg1">
                  <a:lumMod val="95000"/>
                </a:schemeClr>
              </a:solidFill>
              <a:latin typeface="Raleway SemiBold" panose="020B0703030101060003" pitchFamily="34" charset="0"/>
            </a:endParaRPr>
          </a:p>
          <a:p>
            <a:pPr marL="171450" indent="-171450">
              <a:lnSpc>
                <a:spcPts val="1200"/>
              </a:lnSpc>
              <a:buBlip>
                <a:blip r:embed="rId2"/>
              </a:buBlip>
            </a:pPr>
            <a:r>
              <a:rPr lang="en-US" sz="1200" dirty="0">
                <a:solidFill>
                  <a:schemeClr val="bg1">
                    <a:lumMod val="95000"/>
                  </a:schemeClr>
                </a:solidFill>
                <a:latin typeface="Raleway SemiBold" panose="020B0703030101060003" pitchFamily="34" charset="0"/>
              </a:rPr>
              <a:t>Support Advanced</a:t>
            </a:r>
          </a:p>
          <a:p>
            <a:pPr marL="171450" indent="-171450">
              <a:lnSpc>
                <a:spcPts val="1200"/>
              </a:lnSpc>
              <a:buBlip>
                <a:blip r:embed="rId2"/>
              </a:buBlip>
            </a:pPr>
            <a:endParaRPr lang="en-US" sz="1200" dirty="0">
              <a:solidFill>
                <a:schemeClr val="bg1">
                  <a:lumMod val="95000"/>
                </a:schemeClr>
              </a:solidFill>
              <a:latin typeface="Raleway SemiBold" panose="020B0703030101060003" pitchFamily="34" charset="0"/>
            </a:endParaRPr>
          </a:p>
          <a:p>
            <a:pPr marL="171450" indent="-171450">
              <a:lnSpc>
                <a:spcPts val="1200"/>
              </a:lnSpc>
              <a:buBlip>
                <a:blip r:embed="rId2"/>
              </a:buBlip>
            </a:pPr>
            <a:r>
              <a:rPr lang="en-US" sz="1200" dirty="0">
                <a:solidFill>
                  <a:schemeClr val="bg1">
                    <a:lumMod val="95000"/>
                  </a:schemeClr>
                </a:solidFill>
                <a:latin typeface="Raleway SemiBold" panose="020B0703030101060003" pitchFamily="34" charset="0"/>
              </a:rPr>
              <a:t>Support Standard</a:t>
            </a:r>
          </a:p>
          <a:p>
            <a:pPr marL="171450" indent="-171450">
              <a:lnSpc>
                <a:spcPts val="1200"/>
              </a:lnSpc>
              <a:buBlip>
                <a:blip r:embed="rId2"/>
              </a:buBlip>
            </a:pPr>
            <a:endParaRPr lang="en-US" sz="1200" dirty="0">
              <a:solidFill>
                <a:schemeClr val="bg1">
                  <a:lumMod val="95000"/>
                </a:schemeClr>
              </a:solidFill>
              <a:latin typeface="Raleway SemiBold" panose="020B0703030101060003" pitchFamily="34" charset="0"/>
            </a:endParaRPr>
          </a:p>
          <a:p>
            <a:pPr marL="171450" indent="-171450">
              <a:lnSpc>
                <a:spcPts val="1200"/>
              </a:lnSpc>
              <a:buBlip>
                <a:blip r:embed="rId2"/>
              </a:buBlip>
            </a:pPr>
            <a:r>
              <a:rPr lang="en-US" sz="1200" dirty="0">
                <a:solidFill>
                  <a:schemeClr val="bg1">
                    <a:lumMod val="95000"/>
                  </a:schemeClr>
                </a:solidFill>
                <a:latin typeface="Raleway SemiBold" panose="020B0703030101060003" pitchFamily="34" charset="0"/>
              </a:rPr>
              <a:t>Support Economy</a:t>
            </a:r>
          </a:p>
          <a:p>
            <a:pPr marL="171450" indent="-171450">
              <a:lnSpc>
                <a:spcPts val="1200"/>
              </a:lnSpc>
              <a:buBlip>
                <a:blip r:embed="rId2"/>
              </a:buBlip>
            </a:pPr>
            <a:endParaRPr lang="en-US" sz="1200" dirty="0">
              <a:solidFill>
                <a:schemeClr val="bg1">
                  <a:lumMod val="95000"/>
                </a:schemeClr>
              </a:solidFill>
              <a:latin typeface="Raleway SemiBold" panose="020B0703030101060003" pitchFamily="34" charset="0"/>
            </a:endParaRPr>
          </a:p>
          <a:p>
            <a:pPr marL="171450" indent="-171450">
              <a:lnSpc>
                <a:spcPts val="1200"/>
              </a:lnSpc>
              <a:buBlip>
                <a:blip r:embed="rId2"/>
              </a:buBlip>
            </a:pPr>
            <a:r>
              <a:rPr lang="en-US" sz="1200" dirty="0">
                <a:solidFill>
                  <a:schemeClr val="bg1">
                    <a:lumMod val="95000"/>
                  </a:schemeClr>
                </a:solidFill>
                <a:latin typeface="Raleway SemiBold" panose="020B0703030101060003" pitchFamily="34" charset="0"/>
              </a:rPr>
              <a:t>Bolsa de horas</a:t>
            </a:r>
          </a:p>
          <a:p>
            <a:pPr marL="171450" indent="-171450">
              <a:lnSpc>
                <a:spcPts val="1200"/>
              </a:lnSpc>
              <a:buBlip>
                <a:blip r:embed="rId2"/>
              </a:buBlip>
            </a:pPr>
            <a:endParaRPr lang="en-US" sz="1200" dirty="0">
              <a:solidFill>
                <a:schemeClr val="bg1">
                  <a:lumMod val="95000"/>
                </a:schemeClr>
              </a:solidFill>
              <a:latin typeface="Raleway SemiBold" panose="020B0703030101060003" pitchFamily="34" charset="0"/>
            </a:endParaRPr>
          </a:p>
          <a:p>
            <a:pPr marL="171450" indent="-171450">
              <a:lnSpc>
                <a:spcPts val="1200"/>
              </a:lnSpc>
              <a:buBlip>
                <a:blip r:embed="rId2"/>
              </a:buBlip>
            </a:pPr>
            <a:endParaRPr lang="en-US" sz="1200" dirty="0">
              <a:solidFill>
                <a:schemeClr val="bg1">
                  <a:lumMod val="95000"/>
                </a:schemeClr>
              </a:solidFill>
              <a:latin typeface="Raleway SemiBold" panose="020B0703030101060003" pitchFamily="34" charset="0"/>
            </a:endParaRPr>
          </a:p>
          <a:p>
            <a:pPr marL="93663" indent="-93663">
              <a:lnSpc>
                <a:spcPts val="1200"/>
              </a:lnSpc>
              <a:buFont typeface="Arial" panose="020B0604020202020204" pitchFamily="34" charset="0"/>
              <a:buChar char="•"/>
            </a:pPr>
            <a:endParaRPr lang="en-US" sz="1200" dirty="0">
              <a:latin typeface="Raleway" panose="020B0003030101060003" pitchFamily="34" charset="0"/>
            </a:endParaRPr>
          </a:p>
          <a:p>
            <a:pPr marL="93663" indent="-93663">
              <a:lnSpc>
                <a:spcPts val="1200"/>
              </a:lnSpc>
              <a:buFont typeface="Arial" panose="020B0604020202020204" pitchFamily="34" charset="0"/>
              <a:buChar char="•"/>
            </a:pPr>
            <a:endParaRPr lang="en-US" sz="1200" dirty="0">
              <a:latin typeface="Raleway" panose="020B0003030101060003" pitchFamily="34" charset="0"/>
            </a:endParaRPr>
          </a:p>
        </p:txBody>
      </p:sp>
      <p:sp>
        <p:nvSpPr>
          <p:cNvPr id="34" name="Retângulo 35">
            <a:extLst>
              <a:ext uri="{FF2B5EF4-FFF2-40B4-BE49-F238E27FC236}">
                <a16:creationId xmlns:a16="http://schemas.microsoft.com/office/drawing/2014/main" id="{B8F40C78-6D69-4F18-BC79-9E73F119E049}"/>
              </a:ext>
            </a:extLst>
          </p:cNvPr>
          <p:cNvSpPr/>
          <p:nvPr/>
        </p:nvSpPr>
        <p:spPr>
          <a:xfrm>
            <a:off x="4768056" y="4564407"/>
            <a:ext cx="2988000" cy="2092881"/>
          </a:xfrm>
          <a:prstGeom prst="rect">
            <a:avLst/>
          </a:prstGeom>
        </p:spPr>
        <p:txBody>
          <a:bodyPr wrap="square">
            <a:spAutoFit/>
          </a:bodyPr>
          <a:lstStyle/>
          <a:p>
            <a:pPr marL="171450" indent="-171450">
              <a:lnSpc>
                <a:spcPts val="1200"/>
              </a:lnSpc>
              <a:buBlip>
                <a:blip r:embed="rId2"/>
              </a:buBlip>
            </a:pPr>
            <a:r>
              <a:rPr lang="en-US" sz="1200" dirty="0">
                <a:solidFill>
                  <a:schemeClr val="bg1"/>
                </a:solidFill>
                <a:latin typeface="Raleway SemiBold" panose="020B0003030101060003" pitchFamily="34" charset="0"/>
              </a:rPr>
              <a:t>Events’ monitorization –                   equipment and applications</a:t>
            </a:r>
          </a:p>
          <a:p>
            <a:pPr marL="171450" indent="-171450">
              <a:lnSpc>
                <a:spcPts val="1200"/>
              </a:lnSpc>
              <a:buBlip>
                <a:blip r:embed="rId2"/>
              </a:buBlip>
            </a:pPr>
            <a:endParaRPr lang="en-US" sz="1200" dirty="0">
              <a:solidFill>
                <a:schemeClr val="bg1"/>
              </a:solidFill>
              <a:latin typeface="Raleway SemiBold" panose="020B0003030101060003" pitchFamily="34" charset="0"/>
            </a:endParaRPr>
          </a:p>
          <a:p>
            <a:pPr marL="171450" indent="-171450">
              <a:lnSpc>
                <a:spcPts val="1200"/>
              </a:lnSpc>
              <a:buBlip>
                <a:blip r:embed="rId2"/>
              </a:buBlip>
            </a:pPr>
            <a:r>
              <a:rPr lang="en-US" sz="1200" dirty="0">
                <a:solidFill>
                  <a:schemeClr val="bg1"/>
                </a:solidFill>
                <a:latin typeface="Raleway SemiBold" panose="020B0003030101060003" pitchFamily="34" charset="0"/>
              </a:rPr>
              <a:t>LAN and WAN management</a:t>
            </a:r>
          </a:p>
          <a:p>
            <a:pPr marL="171450" indent="-171450">
              <a:lnSpc>
                <a:spcPts val="1200"/>
              </a:lnSpc>
              <a:buBlip>
                <a:blip r:embed="rId2"/>
              </a:buBlip>
            </a:pPr>
            <a:endParaRPr lang="en-US" sz="1200" dirty="0">
              <a:solidFill>
                <a:schemeClr val="bg1"/>
              </a:solidFill>
              <a:latin typeface="Raleway SemiBold" panose="020B0003030101060003" pitchFamily="34" charset="0"/>
            </a:endParaRPr>
          </a:p>
          <a:p>
            <a:pPr marL="171450" indent="-171450">
              <a:lnSpc>
                <a:spcPts val="1200"/>
              </a:lnSpc>
              <a:buBlip>
                <a:blip r:embed="rId2"/>
              </a:buBlip>
            </a:pPr>
            <a:r>
              <a:rPr lang="en-US" sz="1200" dirty="0">
                <a:solidFill>
                  <a:schemeClr val="bg1"/>
                </a:solidFill>
                <a:latin typeface="Raleway SemiBold" panose="020B0003030101060003" pitchFamily="34" charset="0"/>
              </a:rPr>
              <a:t>SDN networks management</a:t>
            </a:r>
          </a:p>
          <a:p>
            <a:pPr marL="171450" indent="-171450">
              <a:lnSpc>
                <a:spcPts val="1200"/>
              </a:lnSpc>
              <a:buBlip>
                <a:blip r:embed="rId2"/>
              </a:buBlip>
            </a:pPr>
            <a:endParaRPr lang="en-US" sz="1200" dirty="0">
              <a:solidFill>
                <a:schemeClr val="bg1"/>
              </a:solidFill>
              <a:latin typeface="Raleway SemiBold" panose="020B0003030101060003" pitchFamily="34" charset="0"/>
            </a:endParaRPr>
          </a:p>
          <a:p>
            <a:pPr marL="171450" indent="-171450">
              <a:lnSpc>
                <a:spcPts val="1200"/>
              </a:lnSpc>
              <a:buBlip>
                <a:blip r:embed="rId2"/>
              </a:buBlip>
            </a:pPr>
            <a:r>
              <a:rPr lang="en-US" sz="1200" dirty="0">
                <a:solidFill>
                  <a:schemeClr val="bg1"/>
                </a:solidFill>
                <a:latin typeface="Raleway SemiBold" panose="020B0003030101060003" pitchFamily="34" charset="0"/>
              </a:rPr>
              <a:t>Management of unified communications and videoconference</a:t>
            </a:r>
          </a:p>
          <a:p>
            <a:pPr marL="171450" indent="-171450">
              <a:lnSpc>
                <a:spcPts val="1200"/>
              </a:lnSpc>
              <a:buBlip>
                <a:blip r:embed="rId2"/>
              </a:buBlip>
            </a:pPr>
            <a:endParaRPr lang="en-US" sz="1200" dirty="0">
              <a:solidFill>
                <a:schemeClr val="bg1"/>
              </a:solidFill>
              <a:latin typeface="Raleway SemiBold" panose="020B0003030101060003" pitchFamily="34" charset="0"/>
            </a:endParaRPr>
          </a:p>
          <a:p>
            <a:pPr marL="171450" indent="-171450">
              <a:lnSpc>
                <a:spcPts val="1200"/>
              </a:lnSpc>
              <a:buBlip>
                <a:blip r:embed="rId2"/>
              </a:buBlip>
            </a:pPr>
            <a:r>
              <a:rPr lang="en-US" sz="1200" dirty="0">
                <a:solidFill>
                  <a:schemeClr val="bg1"/>
                </a:solidFill>
                <a:latin typeface="Raleway SemiBold" panose="020B0003030101060003" pitchFamily="34" charset="0"/>
              </a:rPr>
              <a:t>DC Management</a:t>
            </a:r>
          </a:p>
          <a:p>
            <a:pPr marL="171450" indent="-171450">
              <a:lnSpc>
                <a:spcPts val="1200"/>
              </a:lnSpc>
              <a:buBlip>
                <a:blip r:embed="rId2"/>
              </a:buBlip>
            </a:pPr>
            <a:endParaRPr lang="pt-PT" sz="1200" dirty="0">
              <a:solidFill>
                <a:schemeClr val="bg1"/>
              </a:solidFill>
              <a:latin typeface="Raleway SemiBold" panose="020B0003030101060003" pitchFamily="34" charset="0"/>
            </a:endParaRPr>
          </a:p>
          <a:p>
            <a:pPr marL="171450" indent="-171450">
              <a:lnSpc>
                <a:spcPts val="1200"/>
              </a:lnSpc>
              <a:buBlip>
                <a:blip r:embed="rId2"/>
              </a:buBlip>
            </a:pPr>
            <a:r>
              <a:rPr lang="pt-PT" sz="1200" dirty="0">
                <a:solidFill>
                  <a:schemeClr val="bg1"/>
                </a:solidFill>
                <a:latin typeface="Raleway SemiBold" panose="020B0003030101060003" pitchFamily="34" charset="0"/>
              </a:rPr>
              <a:t>Workstation management</a:t>
            </a:r>
          </a:p>
        </p:txBody>
      </p:sp>
      <p:sp>
        <p:nvSpPr>
          <p:cNvPr id="38" name="Retângulo 37">
            <a:extLst>
              <a:ext uri="{FF2B5EF4-FFF2-40B4-BE49-F238E27FC236}">
                <a16:creationId xmlns:a16="http://schemas.microsoft.com/office/drawing/2014/main" id="{18940B2D-D0D2-4C83-85F5-FE687303ECB9}"/>
              </a:ext>
            </a:extLst>
          </p:cNvPr>
          <p:cNvSpPr/>
          <p:nvPr/>
        </p:nvSpPr>
        <p:spPr>
          <a:xfrm>
            <a:off x="9001500" y="4570469"/>
            <a:ext cx="3190499" cy="1477328"/>
          </a:xfrm>
          <a:prstGeom prst="rect">
            <a:avLst/>
          </a:prstGeom>
        </p:spPr>
        <p:txBody>
          <a:bodyPr wrap="square">
            <a:spAutoFit/>
          </a:bodyPr>
          <a:lstStyle/>
          <a:p>
            <a:pPr marL="171450" indent="-171450">
              <a:lnSpc>
                <a:spcPts val="1200"/>
              </a:lnSpc>
              <a:buBlip>
                <a:blip r:embed="rId2"/>
              </a:buBlip>
            </a:pPr>
            <a:r>
              <a:rPr lang="en-US" sz="1200" dirty="0">
                <a:solidFill>
                  <a:schemeClr val="bg1"/>
                </a:solidFill>
                <a:latin typeface="Raleway SemiBold" panose="020B0003030101060003" pitchFamily="34" charset="0"/>
              </a:rPr>
              <a:t>Events’ monitorization - security</a:t>
            </a:r>
            <a:r>
              <a:rPr lang="en-US" sz="1100" dirty="0">
                <a:solidFill>
                  <a:schemeClr val="bg1"/>
                </a:solidFill>
                <a:latin typeface="Raleway SemiBold" panose="020B0003030101060003" pitchFamily="34" charset="0"/>
              </a:rPr>
              <a:t> </a:t>
            </a:r>
            <a:r>
              <a:rPr lang="en-US" sz="1050" dirty="0">
                <a:solidFill>
                  <a:schemeClr val="bg1"/>
                </a:solidFill>
                <a:latin typeface="Raleway SemiBold" panose="020B0003030101060003" pitchFamily="34" charset="0"/>
              </a:rPr>
              <a:t>(perimeter, network, UC, DC and cloud)</a:t>
            </a:r>
          </a:p>
          <a:p>
            <a:pPr marL="171450" indent="-171450">
              <a:lnSpc>
                <a:spcPts val="1200"/>
              </a:lnSpc>
              <a:buBlip>
                <a:blip r:embed="rId2"/>
              </a:buBlip>
            </a:pPr>
            <a:endParaRPr lang="en-US" sz="1200" dirty="0">
              <a:solidFill>
                <a:schemeClr val="bg1"/>
              </a:solidFill>
              <a:latin typeface="Raleway SemiBold" panose="020B0003030101060003" pitchFamily="34" charset="0"/>
            </a:endParaRPr>
          </a:p>
          <a:p>
            <a:pPr marL="171450" indent="-171450">
              <a:lnSpc>
                <a:spcPts val="1200"/>
              </a:lnSpc>
              <a:buBlip>
                <a:blip r:embed="rId2"/>
              </a:buBlip>
            </a:pPr>
            <a:r>
              <a:rPr lang="en-US" sz="1200" dirty="0">
                <a:solidFill>
                  <a:schemeClr val="bg1"/>
                </a:solidFill>
                <a:latin typeface="Raleway SemiBold" panose="020B0003030101060003" pitchFamily="34" charset="0"/>
              </a:rPr>
              <a:t>Incidents analysis</a:t>
            </a:r>
          </a:p>
          <a:p>
            <a:pPr marL="171450" indent="-171450">
              <a:lnSpc>
                <a:spcPts val="1200"/>
              </a:lnSpc>
              <a:buBlip>
                <a:blip r:embed="rId2"/>
              </a:buBlip>
            </a:pPr>
            <a:endParaRPr lang="pt-PT" sz="1200" dirty="0">
              <a:solidFill>
                <a:schemeClr val="bg1"/>
              </a:solidFill>
              <a:latin typeface="Raleway SemiBold" panose="020B0003030101060003" pitchFamily="34" charset="0"/>
            </a:endParaRPr>
          </a:p>
          <a:p>
            <a:pPr marL="171450" indent="-171450">
              <a:lnSpc>
                <a:spcPts val="1200"/>
              </a:lnSpc>
              <a:buBlip>
                <a:blip r:embed="rId2"/>
              </a:buBlip>
            </a:pPr>
            <a:r>
              <a:rPr lang="pt-PT" sz="1200" dirty="0">
                <a:solidFill>
                  <a:schemeClr val="bg1"/>
                </a:solidFill>
                <a:latin typeface="Raleway SemiBold" panose="020B0003030101060003" pitchFamily="34" charset="0"/>
              </a:rPr>
              <a:t>Advanced research</a:t>
            </a:r>
            <a:endParaRPr lang="en-US" sz="1200" dirty="0">
              <a:solidFill>
                <a:schemeClr val="bg1"/>
              </a:solidFill>
              <a:latin typeface="Raleway SemiBold" panose="020B0003030101060003" pitchFamily="34" charset="0"/>
            </a:endParaRPr>
          </a:p>
          <a:p>
            <a:pPr marL="171450" indent="-171450">
              <a:lnSpc>
                <a:spcPts val="1200"/>
              </a:lnSpc>
              <a:buBlip>
                <a:blip r:embed="rId2"/>
              </a:buBlip>
            </a:pPr>
            <a:endParaRPr lang="pt-PT" sz="1200" dirty="0">
              <a:solidFill>
                <a:schemeClr val="bg1"/>
              </a:solidFill>
              <a:latin typeface="Raleway SemiBold" panose="020B0003030101060003" pitchFamily="34" charset="0"/>
            </a:endParaRPr>
          </a:p>
          <a:p>
            <a:pPr marL="171450" indent="-171450">
              <a:lnSpc>
                <a:spcPts val="1200"/>
              </a:lnSpc>
              <a:buBlip>
                <a:blip r:embed="rId2"/>
              </a:buBlip>
            </a:pPr>
            <a:r>
              <a:rPr lang="pt-PT" sz="1200" dirty="0">
                <a:solidFill>
                  <a:schemeClr val="bg1"/>
                </a:solidFill>
                <a:latin typeface="Raleway SemiBold" panose="020B0003030101060003" pitchFamily="34" charset="0"/>
              </a:rPr>
              <a:t>Security rating</a:t>
            </a:r>
            <a:endParaRPr lang="en-US" sz="1200" b="1" dirty="0">
              <a:solidFill>
                <a:schemeClr val="bg1"/>
              </a:solidFill>
              <a:latin typeface="Raleway SemiBold" panose="020B0003030101060003" pitchFamily="34" charset="0"/>
            </a:endParaRPr>
          </a:p>
          <a:p>
            <a:pPr marL="171450" indent="-171450">
              <a:lnSpc>
                <a:spcPts val="1200"/>
              </a:lnSpc>
              <a:buBlip>
                <a:blip r:embed="rId2"/>
              </a:buBlip>
            </a:pPr>
            <a:endParaRPr lang="en-US" sz="1200" dirty="0">
              <a:solidFill>
                <a:schemeClr val="bg1"/>
              </a:solidFill>
              <a:latin typeface="Raleway SemiBold" panose="020B0003030101060003" pitchFamily="34" charset="0"/>
            </a:endParaRPr>
          </a:p>
        </p:txBody>
      </p:sp>
      <p:sp>
        <p:nvSpPr>
          <p:cNvPr id="39" name="Title 12">
            <a:extLst>
              <a:ext uri="{FF2B5EF4-FFF2-40B4-BE49-F238E27FC236}">
                <a16:creationId xmlns:a16="http://schemas.microsoft.com/office/drawing/2014/main" id="{EB475EA1-DDB0-45A2-9800-F8C7A5599272}"/>
              </a:ext>
            </a:extLst>
          </p:cNvPr>
          <p:cNvSpPr txBox="1">
            <a:spLocks/>
          </p:cNvSpPr>
          <p:nvPr/>
        </p:nvSpPr>
        <p:spPr>
          <a:xfrm>
            <a:off x="601037" y="10034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PT" b="1" dirty="0">
                <a:solidFill>
                  <a:srgbClr val="2BA0DA"/>
                </a:solidFill>
                <a:latin typeface="Raleway ExtraBold" panose="020B0903030101060003" pitchFamily="34" charset="0"/>
              </a:rPr>
              <a:t>Warpcom Command Center</a:t>
            </a:r>
            <a:endParaRPr lang="pt-PT" dirty="0"/>
          </a:p>
        </p:txBody>
      </p:sp>
      <p:grpSp>
        <p:nvGrpSpPr>
          <p:cNvPr id="13" name="Group 12">
            <a:extLst>
              <a:ext uri="{FF2B5EF4-FFF2-40B4-BE49-F238E27FC236}">
                <a16:creationId xmlns:a16="http://schemas.microsoft.com/office/drawing/2014/main" id="{7208B2FA-61FF-4394-9DF3-1A9D1A5B1DBF}"/>
              </a:ext>
            </a:extLst>
          </p:cNvPr>
          <p:cNvGrpSpPr/>
          <p:nvPr/>
        </p:nvGrpSpPr>
        <p:grpSpPr>
          <a:xfrm>
            <a:off x="5109592" y="1706661"/>
            <a:ext cx="2103274" cy="1737345"/>
            <a:chOff x="5109592" y="1660215"/>
            <a:chExt cx="2103274" cy="1737345"/>
          </a:xfrm>
        </p:grpSpPr>
        <p:pic>
          <p:nvPicPr>
            <p:cNvPr id="14" name="Picture 13" descr="A picture containing game, man, riding, skiing&#10;&#10;Description automatically generated">
              <a:extLst>
                <a:ext uri="{FF2B5EF4-FFF2-40B4-BE49-F238E27FC236}">
                  <a16:creationId xmlns:a16="http://schemas.microsoft.com/office/drawing/2014/main" id="{3B5C6484-979A-4FE9-8980-A4877BFA6FB0}"/>
                </a:ext>
              </a:extLst>
            </p:cNvPr>
            <p:cNvPicPr>
              <a:picLocks noChangeAspect="1"/>
            </p:cNvPicPr>
            <p:nvPr/>
          </p:nvPicPr>
          <p:blipFill rotWithShape="1">
            <a:blip r:embed="rId3">
              <a:extLst>
                <a:ext uri="{28A0092B-C50C-407E-A947-70E740481C1C}">
                  <a14:useLocalDpi xmlns:a14="http://schemas.microsoft.com/office/drawing/2010/main" val="0"/>
                </a:ext>
              </a:extLst>
            </a:blip>
            <a:srcRect l="13061" t="20199" r="13710" b="19312"/>
            <a:stretch/>
          </p:blipFill>
          <p:spPr>
            <a:xfrm>
              <a:off x="5109592" y="1660215"/>
              <a:ext cx="2103274" cy="1737345"/>
            </a:xfrm>
            <a:prstGeom prst="rect">
              <a:avLst/>
            </a:prstGeom>
          </p:spPr>
        </p:pic>
        <p:pic>
          <p:nvPicPr>
            <p:cNvPr id="15" name="Picture 14" descr="A picture containing food&#10;&#10;Description automatically generated">
              <a:extLst>
                <a:ext uri="{FF2B5EF4-FFF2-40B4-BE49-F238E27FC236}">
                  <a16:creationId xmlns:a16="http://schemas.microsoft.com/office/drawing/2014/main" id="{CB4C32E2-1833-4A96-AD7E-7CE3D8C3940E}"/>
                </a:ext>
              </a:extLst>
            </p:cNvPr>
            <p:cNvPicPr>
              <a:picLocks noChangeAspect="1"/>
            </p:cNvPicPr>
            <p:nvPr/>
          </p:nvPicPr>
          <p:blipFill rotWithShape="1">
            <a:blip r:embed="rId4">
              <a:extLst>
                <a:ext uri="{28A0092B-C50C-407E-A947-70E740481C1C}">
                  <a14:useLocalDpi xmlns:a14="http://schemas.microsoft.com/office/drawing/2010/main" val="0"/>
                </a:ext>
              </a:extLst>
            </a:blip>
            <a:srcRect l="17523" t="9990" r="14205" b="16619"/>
            <a:stretch/>
          </p:blipFill>
          <p:spPr>
            <a:xfrm>
              <a:off x="5752939" y="2089975"/>
              <a:ext cx="816581" cy="877824"/>
            </a:xfrm>
            <a:prstGeom prst="rect">
              <a:avLst/>
            </a:prstGeom>
          </p:spPr>
        </p:pic>
      </p:grpSp>
      <p:grpSp>
        <p:nvGrpSpPr>
          <p:cNvPr id="16" name="Group 15">
            <a:extLst>
              <a:ext uri="{FF2B5EF4-FFF2-40B4-BE49-F238E27FC236}">
                <a16:creationId xmlns:a16="http://schemas.microsoft.com/office/drawing/2014/main" id="{6E0FC639-FBA8-4860-A10D-73C1CBD749E1}"/>
              </a:ext>
            </a:extLst>
          </p:cNvPr>
          <p:cNvGrpSpPr/>
          <p:nvPr/>
        </p:nvGrpSpPr>
        <p:grpSpPr>
          <a:xfrm>
            <a:off x="9257735" y="1706661"/>
            <a:ext cx="2103274" cy="1737345"/>
            <a:chOff x="9456576" y="935690"/>
            <a:chExt cx="2103274" cy="1737345"/>
          </a:xfrm>
        </p:grpSpPr>
        <p:pic>
          <p:nvPicPr>
            <p:cNvPr id="17" name="Picture 16" descr="A picture containing game, man, riding, skiing&#10;&#10;Description automatically generated">
              <a:extLst>
                <a:ext uri="{FF2B5EF4-FFF2-40B4-BE49-F238E27FC236}">
                  <a16:creationId xmlns:a16="http://schemas.microsoft.com/office/drawing/2014/main" id="{BDEA45AD-3A49-4472-9F32-EAA829DBF89E}"/>
                </a:ext>
              </a:extLst>
            </p:cNvPr>
            <p:cNvPicPr>
              <a:picLocks noChangeAspect="1"/>
            </p:cNvPicPr>
            <p:nvPr/>
          </p:nvPicPr>
          <p:blipFill rotWithShape="1">
            <a:blip r:embed="rId3">
              <a:extLst>
                <a:ext uri="{28A0092B-C50C-407E-A947-70E740481C1C}">
                  <a14:useLocalDpi xmlns:a14="http://schemas.microsoft.com/office/drawing/2010/main" val="0"/>
                </a:ext>
              </a:extLst>
            </a:blip>
            <a:srcRect l="13061" t="20199" r="13710" b="19312"/>
            <a:stretch/>
          </p:blipFill>
          <p:spPr>
            <a:xfrm>
              <a:off x="9456576" y="935690"/>
              <a:ext cx="2103274" cy="1737345"/>
            </a:xfrm>
            <a:prstGeom prst="rect">
              <a:avLst/>
            </a:prstGeom>
          </p:spPr>
        </p:pic>
        <p:pic>
          <p:nvPicPr>
            <p:cNvPr id="18" name="Picture 17" descr="A picture containing ball, room, table&#10;&#10;Description automatically generated">
              <a:extLst>
                <a:ext uri="{FF2B5EF4-FFF2-40B4-BE49-F238E27FC236}">
                  <a16:creationId xmlns:a16="http://schemas.microsoft.com/office/drawing/2014/main" id="{1518DDAB-2279-405B-979A-D6636D2B9930}"/>
                </a:ext>
              </a:extLst>
            </p:cNvPr>
            <p:cNvPicPr>
              <a:picLocks noChangeAspect="1"/>
            </p:cNvPicPr>
            <p:nvPr/>
          </p:nvPicPr>
          <p:blipFill rotWithShape="1">
            <a:blip r:embed="rId5">
              <a:extLst>
                <a:ext uri="{28A0092B-C50C-407E-A947-70E740481C1C}">
                  <a14:useLocalDpi xmlns:a14="http://schemas.microsoft.com/office/drawing/2010/main" val="0"/>
                </a:ext>
              </a:extLst>
            </a:blip>
            <a:srcRect l="16284" t="16516" r="15290" b="17014"/>
            <a:stretch/>
          </p:blipFill>
          <p:spPr>
            <a:xfrm>
              <a:off x="10114032" y="1421452"/>
              <a:ext cx="788363" cy="765821"/>
            </a:xfrm>
            <a:prstGeom prst="rect">
              <a:avLst/>
            </a:prstGeom>
          </p:spPr>
        </p:pic>
      </p:grpSp>
      <p:grpSp>
        <p:nvGrpSpPr>
          <p:cNvPr id="19" name="Group 18">
            <a:extLst>
              <a:ext uri="{FF2B5EF4-FFF2-40B4-BE49-F238E27FC236}">
                <a16:creationId xmlns:a16="http://schemas.microsoft.com/office/drawing/2014/main" id="{4AB989D3-0A46-41BC-8B25-33DB0DC86DEE}"/>
              </a:ext>
            </a:extLst>
          </p:cNvPr>
          <p:cNvGrpSpPr/>
          <p:nvPr/>
        </p:nvGrpSpPr>
        <p:grpSpPr>
          <a:xfrm>
            <a:off x="700050" y="1706661"/>
            <a:ext cx="2103274" cy="1737345"/>
            <a:chOff x="700050" y="1027136"/>
            <a:chExt cx="2103274" cy="1737345"/>
          </a:xfrm>
        </p:grpSpPr>
        <p:pic>
          <p:nvPicPr>
            <p:cNvPr id="20" name="Picture 19" descr="A close up of a sign&#10;&#10;Description automatically generated">
              <a:extLst>
                <a:ext uri="{FF2B5EF4-FFF2-40B4-BE49-F238E27FC236}">
                  <a16:creationId xmlns:a16="http://schemas.microsoft.com/office/drawing/2014/main" id="{7A2AF3B5-5897-4A73-9FBD-BA21B21C634D}"/>
                </a:ext>
              </a:extLst>
            </p:cNvPr>
            <p:cNvPicPr>
              <a:picLocks noChangeAspect="1"/>
            </p:cNvPicPr>
            <p:nvPr/>
          </p:nvPicPr>
          <p:blipFill rotWithShape="1">
            <a:blip r:embed="rId6">
              <a:extLst>
                <a:ext uri="{28A0092B-C50C-407E-A947-70E740481C1C}">
                  <a14:useLocalDpi xmlns:a14="http://schemas.microsoft.com/office/drawing/2010/main" val="0"/>
                </a:ext>
              </a:extLst>
            </a:blip>
            <a:srcRect l="20030" t="14696" r="21623" b="16180"/>
            <a:stretch/>
          </p:blipFill>
          <p:spPr>
            <a:xfrm>
              <a:off x="1220144" y="1253196"/>
              <a:ext cx="1063086" cy="1285225"/>
            </a:xfrm>
            <a:prstGeom prst="rect">
              <a:avLst/>
            </a:prstGeom>
          </p:spPr>
        </p:pic>
        <p:pic>
          <p:nvPicPr>
            <p:cNvPr id="21" name="Picture 20" descr="A picture containing game, man, riding, skiing&#10;&#10;Description automatically generated">
              <a:extLst>
                <a:ext uri="{FF2B5EF4-FFF2-40B4-BE49-F238E27FC236}">
                  <a16:creationId xmlns:a16="http://schemas.microsoft.com/office/drawing/2014/main" id="{A85C8763-3E39-46DC-AA85-74577EA25E92}"/>
                </a:ext>
              </a:extLst>
            </p:cNvPr>
            <p:cNvPicPr>
              <a:picLocks noChangeAspect="1"/>
            </p:cNvPicPr>
            <p:nvPr/>
          </p:nvPicPr>
          <p:blipFill rotWithShape="1">
            <a:blip r:embed="rId3">
              <a:extLst>
                <a:ext uri="{28A0092B-C50C-407E-A947-70E740481C1C}">
                  <a14:useLocalDpi xmlns:a14="http://schemas.microsoft.com/office/drawing/2010/main" val="0"/>
                </a:ext>
              </a:extLst>
            </a:blip>
            <a:srcRect l="13061" t="20199" r="13710" b="19312"/>
            <a:stretch/>
          </p:blipFill>
          <p:spPr>
            <a:xfrm>
              <a:off x="700050" y="1027136"/>
              <a:ext cx="2103274" cy="1737345"/>
            </a:xfrm>
            <a:prstGeom prst="rect">
              <a:avLst/>
            </a:prstGeom>
          </p:spPr>
        </p:pic>
      </p:grpSp>
    </p:spTree>
    <p:extLst>
      <p:ext uri="{BB962C8B-B14F-4D97-AF65-F5344CB8AC3E}">
        <p14:creationId xmlns:p14="http://schemas.microsoft.com/office/powerpoint/2010/main" val="6551125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tângulo 29">
            <a:extLst>
              <a:ext uri="{FF2B5EF4-FFF2-40B4-BE49-F238E27FC236}">
                <a16:creationId xmlns:a16="http://schemas.microsoft.com/office/drawing/2014/main" id="{463DECC0-92CD-4160-B0CD-ECE5F0D05FC4}"/>
              </a:ext>
            </a:extLst>
          </p:cNvPr>
          <p:cNvSpPr/>
          <p:nvPr/>
        </p:nvSpPr>
        <p:spPr>
          <a:xfrm>
            <a:off x="0" y="4329112"/>
            <a:ext cx="12192000" cy="2528887"/>
          </a:xfrm>
          <a:prstGeom prst="rect">
            <a:avLst/>
          </a:prstGeom>
          <a:solidFill>
            <a:srgbClr val="2BA0DA"/>
          </a:solidFill>
          <a:ln>
            <a:solidFill>
              <a:srgbClr val="2BA0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200" dirty="0"/>
          </a:p>
        </p:txBody>
      </p:sp>
      <p:grpSp>
        <p:nvGrpSpPr>
          <p:cNvPr id="2" name="Group 1">
            <a:extLst>
              <a:ext uri="{FF2B5EF4-FFF2-40B4-BE49-F238E27FC236}">
                <a16:creationId xmlns:a16="http://schemas.microsoft.com/office/drawing/2014/main" id="{F0339ECC-6DCB-4CF4-B70D-AA580055CA09}"/>
              </a:ext>
            </a:extLst>
          </p:cNvPr>
          <p:cNvGrpSpPr/>
          <p:nvPr/>
        </p:nvGrpSpPr>
        <p:grpSpPr>
          <a:xfrm>
            <a:off x="2554454" y="4570469"/>
            <a:ext cx="7082238" cy="1938992"/>
            <a:chOff x="2554454" y="4570469"/>
            <a:chExt cx="7082238" cy="1938992"/>
          </a:xfrm>
        </p:grpSpPr>
        <p:sp>
          <p:nvSpPr>
            <p:cNvPr id="31" name="Retângulo 34">
              <a:extLst>
                <a:ext uri="{FF2B5EF4-FFF2-40B4-BE49-F238E27FC236}">
                  <a16:creationId xmlns:a16="http://schemas.microsoft.com/office/drawing/2014/main" id="{214FF3D0-9983-4A74-A1C6-941C2EAE2A59}"/>
                </a:ext>
              </a:extLst>
            </p:cNvPr>
            <p:cNvSpPr/>
            <p:nvPr/>
          </p:nvSpPr>
          <p:spPr>
            <a:xfrm>
              <a:off x="2554454" y="4570469"/>
              <a:ext cx="3630686" cy="1938992"/>
            </a:xfrm>
            <a:prstGeom prst="rect">
              <a:avLst/>
            </a:prstGeom>
          </p:spPr>
          <p:txBody>
            <a:bodyPr wrap="square">
              <a:spAutoFit/>
            </a:bodyPr>
            <a:lstStyle/>
            <a:p>
              <a:pPr marL="171450" indent="-171450">
                <a:lnSpc>
                  <a:spcPts val="1200"/>
                </a:lnSpc>
                <a:buBlip>
                  <a:blip r:embed="rId3"/>
                </a:buBlip>
              </a:pPr>
              <a:r>
                <a:rPr lang="en-US" sz="1200" dirty="0">
                  <a:solidFill>
                    <a:schemeClr val="bg1"/>
                  </a:solidFill>
                  <a:latin typeface="Raleway SemiBold" panose="020B0003030101060003" pitchFamily="34" charset="0"/>
                </a:rPr>
                <a:t>Assessments and establishment of architectures </a:t>
              </a:r>
              <a:r>
                <a:rPr lang="en-US" sz="1000" dirty="0">
                  <a:solidFill>
                    <a:schemeClr val="bg1"/>
                  </a:solidFill>
                  <a:latin typeface="Raleway SemiBold" panose="020B0003030101060003" pitchFamily="34" charset="0"/>
                </a:rPr>
                <a:t>(network, unified communications and videoconference, DC, cloud, work station and security)</a:t>
              </a:r>
            </a:p>
            <a:p>
              <a:pPr marL="171450" indent="-171450">
                <a:lnSpc>
                  <a:spcPts val="1200"/>
                </a:lnSpc>
                <a:buBlip>
                  <a:blip r:embed="rId3"/>
                </a:buBlip>
              </a:pPr>
              <a:endParaRPr lang="en-US" sz="1200" dirty="0">
                <a:solidFill>
                  <a:schemeClr val="bg1"/>
                </a:solidFill>
                <a:latin typeface="Raleway SemiBold" panose="020B0003030101060003" pitchFamily="34" charset="0"/>
              </a:endParaRPr>
            </a:p>
            <a:p>
              <a:pPr marL="171450" indent="-171450">
                <a:lnSpc>
                  <a:spcPts val="1200"/>
                </a:lnSpc>
                <a:buBlip>
                  <a:blip r:embed="rId3"/>
                </a:buBlip>
              </a:pPr>
              <a:r>
                <a:rPr lang="en-US" sz="1200" b="1" dirty="0">
                  <a:solidFill>
                    <a:schemeClr val="bg1"/>
                  </a:solidFill>
                  <a:latin typeface="Raleway SemiBold" panose="020B0003030101060003" pitchFamily="34" charset="0"/>
                </a:rPr>
                <a:t>SDN Strategy</a:t>
              </a:r>
            </a:p>
            <a:p>
              <a:pPr>
                <a:lnSpc>
                  <a:spcPts val="1200"/>
                </a:lnSpc>
              </a:pPr>
              <a:endParaRPr lang="en-US" sz="1200" b="1" dirty="0">
                <a:solidFill>
                  <a:schemeClr val="bg1"/>
                </a:solidFill>
                <a:latin typeface="Raleway SemiBold" panose="020B0003030101060003" pitchFamily="34" charset="0"/>
              </a:endParaRPr>
            </a:p>
            <a:p>
              <a:pPr marL="171450" indent="-171450">
                <a:lnSpc>
                  <a:spcPts val="1200"/>
                </a:lnSpc>
                <a:buBlip>
                  <a:blip r:embed="rId3"/>
                </a:buBlip>
              </a:pPr>
              <a:r>
                <a:rPr lang="en-US" sz="1200" b="1" dirty="0">
                  <a:solidFill>
                    <a:schemeClr val="bg1"/>
                  </a:solidFill>
                  <a:latin typeface="Raleway SemiBold" panose="020B0003030101060003" pitchFamily="34" charset="0"/>
                </a:rPr>
                <a:t>Cloud Strategy</a:t>
              </a:r>
            </a:p>
            <a:p>
              <a:pPr marL="171450" indent="-171450">
                <a:lnSpc>
                  <a:spcPts val="1200"/>
                </a:lnSpc>
                <a:buBlip>
                  <a:blip r:embed="rId3"/>
                </a:buBlip>
              </a:pPr>
              <a:endParaRPr lang="pt-PT" sz="1200" b="1" dirty="0">
                <a:solidFill>
                  <a:schemeClr val="bg1"/>
                </a:solidFill>
                <a:latin typeface="Raleway SemiBold" panose="020B0003030101060003" pitchFamily="34" charset="0"/>
              </a:endParaRPr>
            </a:p>
            <a:p>
              <a:pPr marL="171450" indent="-171450">
                <a:lnSpc>
                  <a:spcPts val="1200"/>
                </a:lnSpc>
                <a:buBlip>
                  <a:blip r:embed="rId3"/>
                </a:buBlip>
              </a:pPr>
              <a:r>
                <a:rPr lang="pt-PT" sz="1200" b="1" dirty="0">
                  <a:solidFill>
                    <a:schemeClr val="bg1"/>
                  </a:solidFill>
                  <a:latin typeface="Raleway SemiBold" panose="020B0003030101060003" pitchFamily="34" charset="0"/>
                </a:rPr>
                <a:t>Training</a:t>
              </a:r>
            </a:p>
            <a:p>
              <a:pPr marL="171450" indent="-171450">
                <a:lnSpc>
                  <a:spcPts val="1200"/>
                </a:lnSpc>
                <a:buBlip>
                  <a:blip r:embed="rId3"/>
                </a:buBlip>
              </a:pPr>
              <a:endParaRPr lang="en-US" sz="1200" dirty="0">
                <a:solidFill>
                  <a:schemeClr val="bg1"/>
                </a:solidFill>
                <a:latin typeface="Raleway SemiBold" panose="020B0003030101060003" pitchFamily="34" charset="0"/>
              </a:endParaRPr>
            </a:p>
            <a:p>
              <a:pPr marL="171450" indent="-171450">
                <a:lnSpc>
                  <a:spcPts val="1200"/>
                </a:lnSpc>
                <a:buBlip>
                  <a:blip r:embed="rId3"/>
                </a:buBlip>
              </a:pPr>
              <a:endParaRPr lang="pt-PT" sz="1200" dirty="0">
                <a:solidFill>
                  <a:schemeClr val="bg1"/>
                </a:solidFill>
                <a:latin typeface="Raleway SemiBold" panose="020B0003030101060003" pitchFamily="34" charset="0"/>
              </a:endParaRPr>
            </a:p>
          </p:txBody>
        </p:sp>
        <p:sp>
          <p:nvSpPr>
            <p:cNvPr id="32" name="Retângulo 34">
              <a:extLst>
                <a:ext uri="{FF2B5EF4-FFF2-40B4-BE49-F238E27FC236}">
                  <a16:creationId xmlns:a16="http://schemas.microsoft.com/office/drawing/2014/main" id="{D61DBA5A-E687-4DF2-BFBA-467EE2C091CA}"/>
                </a:ext>
              </a:extLst>
            </p:cNvPr>
            <p:cNvSpPr/>
            <p:nvPr/>
          </p:nvSpPr>
          <p:spPr>
            <a:xfrm>
              <a:off x="6305759" y="4570469"/>
              <a:ext cx="3330933" cy="861774"/>
            </a:xfrm>
            <a:prstGeom prst="rect">
              <a:avLst/>
            </a:prstGeom>
          </p:spPr>
          <p:txBody>
            <a:bodyPr wrap="square">
              <a:spAutoFit/>
            </a:bodyPr>
            <a:lstStyle/>
            <a:p>
              <a:pPr marL="171450" indent="-171450">
                <a:lnSpc>
                  <a:spcPts val="1200"/>
                </a:lnSpc>
                <a:buBlip>
                  <a:blip r:embed="rId3"/>
                </a:buBlip>
              </a:pPr>
              <a:r>
                <a:rPr lang="en-US" sz="1200" dirty="0">
                  <a:solidFill>
                    <a:schemeClr val="bg1"/>
                  </a:solidFill>
                  <a:latin typeface="Raleway SemiBold" panose="020B0003030101060003" pitchFamily="34" charset="0"/>
                </a:rPr>
                <a:t>Incidence response plans</a:t>
              </a:r>
            </a:p>
            <a:p>
              <a:pPr marL="171450" indent="-171450">
                <a:lnSpc>
                  <a:spcPts val="1200"/>
                </a:lnSpc>
                <a:buBlip>
                  <a:blip r:embed="rId3"/>
                </a:buBlip>
              </a:pPr>
              <a:endParaRPr lang="pt-PT" sz="1200" dirty="0">
                <a:solidFill>
                  <a:schemeClr val="bg1"/>
                </a:solidFill>
                <a:latin typeface="Raleway SemiBold" panose="020B0003030101060003" pitchFamily="34" charset="0"/>
              </a:endParaRPr>
            </a:p>
            <a:p>
              <a:pPr marL="171450" indent="-171450">
                <a:lnSpc>
                  <a:spcPts val="1200"/>
                </a:lnSpc>
                <a:buBlip>
                  <a:blip r:embed="rId3"/>
                </a:buBlip>
              </a:pPr>
              <a:r>
                <a:rPr lang="en-US" sz="1200" dirty="0">
                  <a:solidFill>
                    <a:schemeClr val="bg1"/>
                  </a:solidFill>
                  <a:latin typeface="Raleway SemiBold" panose="020B0003030101060003" pitchFamily="34" charset="0"/>
                </a:rPr>
                <a:t>Vulnerability and intrusion tests</a:t>
              </a:r>
            </a:p>
            <a:p>
              <a:pPr marL="171450" indent="-171450">
                <a:lnSpc>
                  <a:spcPts val="1200"/>
                </a:lnSpc>
                <a:buBlip>
                  <a:blip r:embed="rId3"/>
                </a:buBlip>
              </a:pPr>
              <a:endParaRPr lang="pt-PT" sz="1200" dirty="0">
                <a:solidFill>
                  <a:schemeClr val="bg1"/>
                </a:solidFill>
                <a:latin typeface="Raleway SemiBold" panose="020B0003030101060003" pitchFamily="34" charset="0"/>
              </a:endParaRPr>
            </a:p>
            <a:p>
              <a:pPr marL="171450" indent="-171450">
                <a:lnSpc>
                  <a:spcPts val="1200"/>
                </a:lnSpc>
                <a:buBlip>
                  <a:blip r:embed="rId3"/>
                </a:buBlip>
              </a:pPr>
              <a:r>
                <a:rPr lang="en-US" sz="1200" dirty="0">
                  <a:solidFill>
                    <a:schemeClr val="bg1"/>
                  </a:solidFill>
                  <a:latin typeface="Raleway SemiBold" panose="020B0003030101060003" pitchFamily="34" charset="0"/>
                </a:rPr>
                <a:t>Compliance and regulation</a:t>
              </a:r>
            </a:p>
          </p:txBody>
        </p:sp>
      </p:grpSp>
      <p:sp>
        <p:nvSpPr>
          <p:cNvPr id="15" name="Title 12">
            <a:extLst>
              <a:ext uri="{FF2B5EF4-FFF2-40B4-BE49-F238E27FC236}">
                <a16:creationId xmlns:a16="http://schemas.microsoft.com/office/drawing/2014/main" id="{DA5008D4-F181-4ED0-B79C-6E54A6E041DB}"/>
              </a:ext>
            </a:extLst>
          </p:cNvPr>
          <p:cNvSpPr txBox="1">
            <a:spLocks/>
          </p:cNvSpPr>
          <p:nvPr/>
        </p:nvSpPr>
        <p:spPr>
          <a:xfrm>
            <a:off x="601037" y="10034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PT" b="1" dirty="0">
                <a:solidFill>
                  <a:srgbClr val="2BA0DA"/>
                </a:solidFill>
                <a:latin typeface="Raleway ExtraBold" panose="020B0903030101060003" pitchFamily="34" charset="0"/>
              </a:rPr>
              <a:t>Strategic Services</a:t>
            </a:r>
            <a:endParaRPr lang="pt-PT" dirty="0"/>
          </a:p>
        </p:txBody>
      </p:sp>
      <p:sp>
        <p:nvSpPr>
          <p:cNvPr id="17" name="CaixaDeTexto 23">
            <a:extLst>
              <a:ext uri="{FF2B5EF4-FFF2-40B4-BE49-F238E27FC236}">
                <a16:creationId xmlns:a16="http://schemas.microsoft.com/office/drawing/2014/main" id="{912E07B7-C50D-46B8-8D23-23C8747EEA5F}"/>
              </a:ext>
            </a:extLst>
          </p:cNvPr>
          <p:cNvSpPr txBox="1"/>
          <p:nvPr/>
        </p:nvSpPr>
        <p:spPr>
          <a:xfrm>
            <a:off x="5109592" y="3554995"/>
            <a:ext cx="1959588" cy="307777"/>
          </a:xfrm>
          <a:prstGeom prst="rect">
            <a:avLst/>
          </a:prstGeom>
          <a:noFill/>
        </p:spPr>
        <p:txBody>
          <a:bodyPr wrap="square" rtlCol="0">
            <a:spAutoFit/>
          </a:bodyPr>
          <a:lstStyle/>
          <a:p>
            <a:r>
              <a:rPr lang="pt-PT" sz="1400" b="1" dirty="0">
                <a:latin typeface="Raleway-Bold"/>
              </a:rPr>
              <a:t>Consulting Services</a:t>
            </a:r>
            <a:endParaRPr lang="pt-PT" sz="1400" dirty="0"/>
          </a:p>
        </p:txBody>
      </p:sp>
      <p:grpSp>
        <p:nvGrpSpPr>
          <p:cNvPr id="9" name="Group 8">
            <a:extLst>
              <a:ext uri="{FF2B5EF4-FFF2-40B4-BE49-F238E27FC236}">
                <a16:creationId xmlns:a16="http://schemas.microsoft.com/office/drawing/2014/main" id="{5689A531-4475-4933-AE27-4CFB94AE3515}"/>
              </a:ext>
            </a:extLst>
          </p:cNvPr>
          <p:cNvGrpSpPr/>
          <p:nvPr/>
        </p:nvGrpSpPr>
        <p:grpSpPr>
          <a:xfrm>
            <a:off x="4999649" y="1792250"/>
            <a:ext cx="2103274" cy="1737345"/>
            <a:chOff x="4999649" y="1792250"/>
            <a:chExt cx="2103274" cy="1737345"/>
          </a:xfrm>
        </p:grpSpPr>
        <p:pic>
          <p:nvPicPr>
            <p:cNvPr id="10" name="Picture 9" descr="A picture containing game, man, riding, skiing&#10;&#10;Description automatically generated">
              <a:extLst>
                <a:ext uri="{FF2B5EF4-FFF2-40B4-BE49-F238E27FC236}">
                  <a16:creationId xmlns:a16="http://schemas.microsoft.com/office/drawing/2014/main" id="{0FA95D1D-80F6-43D4-94BD-6E9225569CF3}"/>
                </a:ext>
              </a:extLst>
            </p:cNvPr>
            <p:cNvPicPr>
              <a:picLocks noChangeAspect="1"/>
            </p:cNvPicPr>
            <p:nvPr/>
          </p:nvPicPr>
          <p:blipFill rotWithShape="1">
            <a:blip r:embed="rId4">
              <a:extLst>
                <a:ext uri="{28A0092B-C50C-407E-A947-70E740481C1C}">
                  <a14:useLocalDpi xmlns:a14="http://schemas.microsoft.com/office/drawing/2010/main" val="0"/>
                </a:ext>
              </a:extLst>
            </a:blip>
            <a:srcRect l="13061" t="20199" r="13710" b="19312"/>
            <a:stretch/>
          </p:blipFill>
          <p:spPr>
            <a:xfrm>
              <a:off x="4999649" y="1792250"/>
              <a:ext cx="2103274" cy="1737345"/>
            </a:xfrm>
            <a:prstGeom prst="rect">
              <a:avLst/>
            </a:prstGeom>
          </p:spPr>
        </p:pic>
        <p:pic>
          <p:nvPicPr>
            <p:cNvPr id="11" name="Picture 10" descr="A picture containing ball, light&#10;&#10;Description automatically generated">
              <a:extLst>
                <a:ext uri="{FF2B5EF4-FFF2-40B4-BE49-F238E27FC236}">
                  <a16:creationId xmlns:a16="http://schemas.microsoft.com/office/drawing/2014/main" id="{B0FC164A-1759-456A-B16F-0AF173764B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1917" y="1981149"/>
              <a:ext cx="1339083" cy="1339083"/>
            </a:xfrm>
            <a:prstGeom prst="rect">
              <a:avLst/>
            </a:prstGeom>
          </p:spPr>
        </p:pic>
      </p:grpSp>
    </p:spTree>
    <p:extLst>
      <p:ext uri="{BB962C8B-B14F-4D97-AF65-F5344CB8AC3E}">
        <p14:creationId xmlns:p14="http://schemas.microsoft.com/office/powerpoint/2010/main" val="4023691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m 17" descr="Uma imagem com céu&#10;&#10;Descrição gerada com confiança muito alta">
            <a:extLst>
              <a:ext uri="{FF2B5EF4-FFF2-40B4-BE49-F238E27FC236}">
                <a16:creationId xmlns:a16="http://schemas.microsoft.com/office/drawing/2014/main" id="{D7303B21-7477-4C3D-861F-2E66DF1BC2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9" name="Título 1">
            <a:extLst>
              <a:ext uri="{FF2B5EF4-FFF2-40B4-BE49-F238E27FC236}">
                <a16:creationId xmlns:a16="http://schemas.microsoft.com/office/drawing/2014/main" id="{86F6FB54-CD90-4DBF-B139-ECD5F1F563F6}"/>
              </a:ext>
            </a:extLst>
          </p:cNvPr>
          <p:cNvSpPr txBox="1">
            <a:spLocks/>
          </p:cNvSpPr>
          <p:nvPr/>
        </p:nvSpPr>
        <p:spPr>
          <a:xfrm>
            <a:off x="724413" y="574674"/>
            <a:ext cx="9144000" cy="2387600"/>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b="1" dirty="0">
                <a:solidFill>
                  <a:srgbClr val="2BA0DA"/>
                </a:solidFill>
                <a:latin typeface="Raleway ExtraBold" panose="020B0903030101060003" pitchFamily="34" charset="0"/>
              </a:rPr>
              <a:t>Mission</a:t>
            </a:r>
          </a:p>
          <a:p>
            <a:r>
              <a:rPr lang="en-US" sz="6600" b="1" dirty="0">
                <a:solidFill>
                  <a:srgbClr val="2BA0DA"/>
                </a:solidFill>
                <a:latin typeface="Raleway ExtraBold" panose="020B0903030101060003" pitchFamily="34" charset="0"/>
              </a:rPr>
              <a:t>Vision and </a:t>
            </a:r>
          </a:p>
          <a:p>
            <a:r>
              <a:rPr lang="en-US" sz="6600" b="1" dirty="0">
                <a:solidFill>
                  <a:srgbClr val="2BA0DA"/>
                </a:solidFill>
                <a:latin typeface="Raleway ExtraBold" panose="020B0903030101060003" pitchFamily="34" charset="0"/>
              </a:rPr>
              <a:t>Values</a:t>
            </a:r>
          </a:p>
        </p:txBody>
      </p:sp>
      <p:grpSp>
        <p:nvGrpSpPr>
          <p:cNvPr id="4" name="Group 3">
            <a:extLst>
              <a:ext uri="{FF2B5EF4-FFF2-40B4-BE49-F238E27FC236}">
                <a16:creationId xmlns:a16="http://schemas.microsoft.com/office/drawing/2014/main" id="{85FF8616-E24B-415D-9F2A-4AD1963F8AF1}"/>
              </a:ext>
            </a:extLst>
          </p:cNvPr>
          <p:cNvGrpSpPr/>
          <p:nvPr/>
        </p:nvGrpSpPr>
        <p:grpSpPr>
          <a:xfrm>
            <a:off x="5524930" y="1285186"/>
            <a:ext cx="5913051" cy="1977045"/>
            <a:chOff x="5524930" y="1285186"/>
            <a:chExt cx="5913051" cy="1977045"/>
          </a:xfrm>
        </p:grpSpPr>
        <p:pic>
          <p:nvPicPr>
            <p:cNvPr id="8" name="Imagem 7" descr="Uma imagem com objeto&#10;&#10;Descrição gerada com confiança alta">
              <a:extLst>
                <a:ext uri="{FF2B5EF4-FFF2-40B4-BE49-F238E27FC236}">
                  <a16:creationId xmlns:a16="http://schemas.microsoft.com/office/drawing/2014/main" id="{7522319B-EA6C-466A-A58C-4E07B8B3B8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4930" y="1341553"/>
              <a:ext cx="518051" cy="658757"/>
            </a:xfrm>
            <a:prstGeom prst="rect">
              <a:avLst/>
            </a:prstGeom>
          </p:spPr>
        </p:pic>
        <p:sp>
          <p:nvSpPr>
            <p:cNvPr id="10" name="CaixaDeTexto 9">
              <a:extLst>
                <a:ext uri="{FF2B5EF4-FFF2-40B4-BE49-F238E27FC236}">
                  <a16:creationId xmlns:a16="http://schemas.microsoft.com/office/drawing/2014/main" id="{24EBAF8F-A986-4685-86D7-B45705B3C3CE}"/>
                </a:ext>
              </a:extLst>
            </p:cNvPr>
            <p:cNvSpPr txBox="1"/>
            <p:nvPr/>
          </p:nvSpPr>
          <p:spPr>
            <a:xfrm>
              <a:off x="6119414" y="1285186"/>
              <a:ext cx="1724025" cy="400110"/>
            </a:xfrm>
            <a:prstGeom prst="rect">
              <a:avLst/>
            </a:prstGeom>
            <a:noFill/>
          </p:spPr>
          <p:txBody>
            <a:bodyPr wrap="square" rtlCol="0">
              <a:spAutoFit/>
            </a:bodyPr>
            <a:lstStyle/>
            <a:p>
              <a:r>
                <a:rPr lang="en-US" sz="2000" dirty="0">
                  <a:solidFill>
                    <a:srgbClr val="2BA0DA"/>
                  </a:solidFill>
                  <a:latin typeface="Raleway SemiBold" panose="020B0703030101060003" pitchFamily="34" charset="0"/>
                </a:rPr>
                <a:t>Mission</a:t>
              </a:r>
            </a:p>
          </p:txBody>
        </p:sp>
        <p:sp>
          <p:nvSpPr>
            <p:cNvPr id="13" name="CaixaDeTexto 12">
              <a:extLst>
                <a:ext uri="{FF2B5EF4-FFF2-40B4-BE49-F238E27FC236}">
                  <a16:creationId xmlns:a16="http://schemas.microsoft.com/office/drawing/2014/main" id="{F637BD20-AB16-447E-B7F5-4F75D73256D2}"/>
                </a:ext>
              </a:extLst>
            </p:cNvPr>
            <p:cNvSpPr txBox="1"/>
            <p:nvPr/>
          </p:nvSpPr>
          <p:spPr>
            <a:xfrm>
              <a:off x="6183522" y="1659805"/>
              <a:ext cx="5254459" cy="1602426"/>
            </a:xfrm>
            <a:prstGeom prst="rect">
              <a:avLst/>
            </a:prstGeom>
            <a:noFill/>
          </p:spPr>
          <p:txBody>
            <a:bodyPr wrap="square" rtlCol="0">
              <a:spAutoFit/>
            </a:bodyPr>
            <a:lstStyle/>
            <a:p>
              <a:pPr>
                <a:lnSpc>
                  <a:spcPts val="2000"/>
                </a:lnSpc>
              </a:pPr>
              <a:r>
                <a:rPr lang="en-US" sz="1200" dirty="0">
                  <a:latin typeface="Raleway Medium" panose="020B0603030101060003" pitchFamily="34" charset="0"/>
                </a:rPr>
                <a:t>Our mission is to contribute for the technological evolution and for our customers’ efficiency and productivity, increasing their competitive capacity. Focused on the customer, we demand quality in all processes in which we are involved, aiming to ensure the delivery of solutions within high quality and reliability patterns, exceeding the expectations of our customers.</a:t>
              </a:r>
            </a:p>
          </p:txBody>
        </p:sp>
      </p:grpSp>
      <p:grpSp>
        <p:nvGrpSpPr>
          <p:cNvPr id="3" name="Group 2">
            <a:extLst>
              <a:ext uri="{FF2B5EF4-FFF2-40B4-BE49-F238E27FC236}">
                <a16:creationId xmlns:a16="http://schemas.microsoft.com/office/drawing/2014/main" id="{44ECE018-2004-4A45-A91B-4451BD843063}"/>
              </a:ext>
            </a:extLst>
          </p:cNvPr>
          <p:cNvGrpSpPr/>
          <p:nvPr/>
        </p:nvGrpSpPr>
        <p:grpSpPr>
          <a:xfrm>
            <a:off x="5452335" y="3616065"/>
            <a:ext cx="5985646" cy="1453935"/>
            <a:chOff x="5452335" y="3674728"/>
            <a:chExt cx="5985646" cy="1453935"/>
          </a:xfrm>
        </p:grpSpPr>
        <p:pic>
          <p:nvPicPr>
            <p:cNvPr id="5" name="Imagem 4">
              <a:extLst>
                <a:ext uri="{FF2B5EF4-FFF2-40B4-BE49-F238E27FC236}">
                  <a16:creationId xmlns:a16="http://schemas.microsoft.com/office/drawing/2014/main" id="{32AA9A1A-489E-4177-959F-2AB240DFC5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2335" y="3738860"/>
              <a:ext cx="666849" cy="461665"/>
            </a:xfrm>
            <a:prstGeom prst="rect">
              <a:avLst/>
            </a:prstGeom>
          </p:spPr>
        </p:pic>
        <p:sp>
          <p:nvSpPr>
            <p:cNvPr id="11" name="CaixaDeTexto 10">
              <a:extLst>
                <a:ext uri="{FF2B5EF4-FFF2-40B4-BE49-F238E27FC236}">
                  <a16:creationId xmlns:a16="http://schemas.microsoft.com/office/drawing/2014/main" id="{54171E48-86D0-41CB-9D86-85F37101FB89}"/>
                </a:ext>
              </a:extLst>
            </p:cNvPr>
            <p:cNvSpPr txBox="1"/>
            <p:nvPr/>
          </p:nvSpPr>
          <p:spPr>
            <a:xfrm>
              <a:off x="6183522" y="3674728"/>
              <a:ext cx="1724025" cy="400110"/>
            </a:xfrm>
            <a:prstGeom prst="rect">
              <a:avLst/>
            </a:prstGeom>
            <a:noFill/>
          </p:spPr>
          <p:txBody>
            <a:bodyPr wrap="square" rtlCol="0">
              <a:spAutoFit/>
            </a:bodyPr>
            <a:lstStyle/>
            <a:p>
              <a:r>
                <a:rPr lang="en-US" sz="2000" b="1" dirty="0">
                  <a:solidFill>
                    <a:srgbClr val="2BA0DA"/>
                  </a:solidFill>
                  <a:latin typeface="Raleway SemiBold" panose="020B0703030101060003" pitchFamily="34" charset="0"/>
                </a:rPr>
                <a:t>Vision</a:t>
              </a:r>
              <a:endParaRPr lang="en-US" sz="1600" b="1" dirty="0">
                <a:solidFill>
                  <a:srgbClr val="2BA0DA"/>
                </a:solidFill>
                <a:latin typeface="Raleway SemiBold" panose="020B0703030101060003" pitchFamily="34" charset="0"/>
              </a:endParaRPr>
            </a:p>
          </p:txBody>
        </p:sp>
        <p:sp>
          <p:nvSpPr>
            <p:cNvPr id="14" name="CaixaDeTexto 13">
              <a:extLst>
                <a:ext uri="{FF2B5EF4-FFF2-40B4-BE49-F238E27FC236}">
                  <a16:creationId xmlns:a16="http://schemas.microsoft.com/office/drawing/2014/main" id="{5ED0CA2A-ACC4-4CDC-A2BF-9DC4CA3E6B38}"/>
                </a:ext>
              </a:extLst>
            </p:cNvPr>
            <p:cNvSpPr txBox="1"/>
            <p:nvPr/>
          </p:nvSpPr>
          <p:spPr>
            <a:xfrm>
              <a:off x="6183522" y="4039198"/>
              <a:ext cx="5254459" cy="1089465"/>
            </a:xfrm>
            <a:prstGeom prst="rect">
              <a:avLst/>
            </a:prstGeom>
            <a:noFill/>
          </p:spPr>
          <p:txBody>
            <a:bodyPr wrap="square" rtlCol="0">
              <a:spAutoFit/>
            </a:bodyPr>
            <a:lstStyle/>
            <a:p>
              <a:pPr>
                <a:lnSpc>
                  <a:spcPts val="2000"/>
                </a:lnSpc>
              </a:pPr>
              <a:r>
                <a:rPr lang="en-US" sz="1200" dirty="0">
                  <a:latin typeface="Raleway Medium" panose="020B0603030101060003" pitchFamily="34" charset="0"/>
                </a:rPr>
                <a:t>We want to be a leading national company in the design, supply, integration and management of technological solutions, contributing for the technological evolution, for our customers’ efficiency and productivity and for the increase of their competitivity.</a:t>
              </a:r>
            </a:p>
          </p:txBody>
        </p:sp>
      </p:grpSp>
      <p:grpSp>
        <p:nvGrpSpPr>
          <p:cNvPr id="2" name="Group 1">
            <a:extLst>
              <a:ext uri="{FF2B5EF4-FFF2-40B4-BE49-F238E27FC236}">
                <a16:creationId xmlns:a16="http://schemas.microsoft.com/office/drawing/2014/main" id="{8544903E-890F-4EAD-A0D5-850B0ED2C3CF}"/>
              </a:ext>
            </a:extLst>
          </p:cNvPr>
          <p:cNvGrpSpPr/>
          <p:nvPr/>
        </p:nvGrpSpPr>
        <p:grpSpPr>
          <a:xfrm>
            <a:off x="5506593" y="5423834"/>
            <a:ext cx="5931388" cy="771720"/>
            <a:chOff x="5506593" y="5423834"/>
            <a:chExt cx="5931388" cy="771720"/>
          </a:xfrm>
        </p:grpSpPr>
        <p:pic>
          <p:nvPicPr>
            <p:cNvPr id="7" name="Imagem 6">
              <a:extLst>
                <a:ext uri="{FF2B5EF4-FFF2-40B4-BE49-F238E27FC236}">
                  <a16:creationId xmlns:a16="http://schemas.microsoft.com/office/drawing/2014/main" id="{0E3D178B-992D-4BD8-9BF8-F9D3BB6FE5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06593" y="5424031"/>
              <a:ext cx="561789" cy="771523"/>
            </a:xfrm>
            <a:prstGeom prst="rect">
              <a:avLst/>
            </a:prstGeom>
          </p:spPr>
        </p:pic>
        <p:sp>
          <p:nvSpPr>
            <p:cNvPr id="12" name="CaixaDeTexto 11">
              <a:extLst>
                <a:ext uri="{FF2B5EF4-FFF2-40B4-BE49-F238E27FC236}">
                  <a16:creationId xmlns:a16="http://schemas.microsoft.com/office/drawing/2014/main" id="{B56EBCD4-1AF7-478F-8508-958FC7151096}"/>
                </a:ext>
              </a:extLst>
            </p:cNvPr>
            <p:cNvSpPr txBox="1"/>
            <p:nvPr/>
          </p:nvSpPr>
          <p:spPr>
            <a:xfrm>
              <a:off x="6131139" y="5423834"/>
              <a:ext cx="1724025" cy="400110"/>
            </a:xfrm>
            <a:prstGeom prst="rect">
              <a:avLst/>
            </a:prstGeom>
            <a:noFill/>
          </p:spPr>
          <p:txBody>
            <a:bodyPr wrap="square" rtlCol="0">
              <a:spAutoFit/>
            </a:bodyPr>
            <a:lstStyle/>
            <a:p>
              <a:r>
                <a:rPr lang="en-US" sz="2000" dirty="0">
                  <a:solidFill>
                    <a:srgbClr val="2BA0DA"/>
                  </a:solidFill>
                  <a:latin typeface="Raleway SemiBold" panose="020B0703030101060003" pitchFamily="34" charset="0"/>
                </a:rPr>
                <a:t>Values</a:t>
              </a:r>
            </a:p>
          </p:txBody>
        </p:sp>
        <p:sp>
          <p:nvSpPr>
            <p:cNvPr id="16" name="CaixaDeTexto 15">
              <a:extLst>
                <a:ext uri="{FF2B5EF4-FFF2-40B4-BE49-F238E27FC236}">
                  <a16:creationId xmlns:a16="http://schemas.microsoft.com/office/drawing/2014/main" id="{ABA31928-F9E0-431E-A315-43931FCC40DD}"/>
                </a:ext>
              </a:extLst>
            </p:cNvPr>
            <p:cNvSpPr txBox="1"/>
            <p:nvPr/>
          </p:nvSpPr>
          <p:spPr>
            <a:xfrm>
              <a:off x="6183522" y="5809793"/>
              <a:ext cx="5254459" cy="320024"/>
            </a:xfrm>
            <a:prstGeom prst="rect">
              <a:avLst/>
            </a:prstGeom>
            <a:noFill/>
          </p:spPr>
          <p:txBody>
            <a:bodyPr wrap="square" rtlCol="0">
              <a:spAutoFit/>
            </a:bodyPr>
            <a:lstStyle/>
            <a:p>
              <a:pPr>
                <a:lnSpc>
                  <a:spcPts val="2000"/>
                </a:lnSpc>
              </a:pPr>
              <a:r>
                <a:rPr lang="en-US" sz="1200" dirty="0">
                  <a:latin typeface="Raleway Medium" panose="020B0603030101060003" pitchFamily="34" charset="0"/>
                </a:rPr>
                <a:t>Trust, quality, proximity and compromise</a:t>
              </a:r>
            </a:p>
          </p:txBody>
        </p:sp>
      </p:grpSp>
      <p:pic>
        <p:nvPicPr>
          <p:cNvPr id="19" name="Imagem 2">
            <a:extLst>
              <a:ext uri="{FF2B5EF4-FFF2-40B4-BE49-F238E27FC236}">
                <a16:creationId xmlns:a16="http://schemas.microsoft.com/office/drawing/2014/main" id="{E8097281-BA15-41C4-A393-724F1E5704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11532" y="-66424"/>
            <a:ext cx="1180468" cy="891910"/>
          </a:xfrm>
          <a:prstGeom prst="rect">
            <a:avLst/>
          </a:prstGeom>
        </p:spPr>
      </p:pic>
    </p:spTree>
    <p:custDataLst>
      <p:tags r:id="rId1"/>
    </p:custDataLst>
    <p:extLst>
      <p:ext uri="{BB962C8B-B14F-4D97-AF65-F5344CB8AC3E}">
        <p14:creationId xmlns:p14="http://schemas.microsoft.com/office/powerpoint/2010/main" val="16904371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29">
            <a:extLst>
              <a:ext uri="{FF2B5EF4-FFF2-40B4-BE49-F238E27FC236}">
                <a16:creationId xmlns:a16="http://schemas.microsoft.com/office/drawing/2014/main" id="{C3EABE5C-9953-4291-888E-2E3BA07609A1}"/>
              </a:ext>
            </a:extLst>
          </p:cNvPr>
          <p:cNvSpPr/>
          <p:nvPr/>
        </p:nvSpPr>
        <p:spPr>
          <a:xfrm>
            <a:off x="0" y="4329112"/>
            <a:ext cx="12192000" cy="2528887"/>
          </a:xfrm>
          <a:prstGeom prst="rect">
            <a:avLst/>
          </a:prstGeom>
          <a:solidFill>
            <a:srgbClr val="2BA0DA"/>
          </a:solidFill>
          <a:ln>
            <a:solidFill>
              <a:srgbClr val="2BA0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200" dirty="0"/>
          </a:p>
        </p:txBody>
      </p:sp>
      <p:sp>
        <p:nvSpPr>
          <p:cNvPr id="32" name="Retângulo 34">
            <a:extLst>
              <a:ext uri="{FF2B5EF4-FFF2-40B4-BE49-F238E27FC236}">
                <a16:creationId xmlns:a16="http://schemas.microsoft.com/office/drawing/2014/main" id="{D61DBA5A-E687-4DF2-BFBA-467EE2C091CA}"/>
              </a:ext>
            </a:extLst>
          </p:cNvPr>
          <p:cNvSpPr/>
          <p:nvPr/>
        </p:nvSpPr>
        <p:spPr>
          <a:xfrm>
            <a:off x="5081723" y="4535963"/>
            <a:ext cx="2360445" cy="1592744"/>
          </a:xfrm>
          <a:prstGeom prst="rect">
            <a:avLst/>
          </a:prstGeom>
        </p:spPr>
        <p:txBody>
          <a:bodyPr wrap="square">
            <a:spAutoFit/>
          </a:bodyPr>
          <a:lstStyle/>
          <a:p>
            <a:pPr marL="171450" indent="-171450">
              <a:lnSpc>
                <a:spcPts val="1300"/>
              </a:lnSpc>
              <a:buBlip>
                <a:blip r:embed="rId2"/>
              </a:buBlip>
            </a:pPr>
            <a:r>
              <a:rPr lang="en-US" sz="1200" b="1" dirty="0">
                <a:solidFill>
                  <a:schemeClr val="bg1"/>
                </a:solidFill>
                <a:latin typeface="Raleway SemiBold" panose="020B0003030101060003" pitchFamily="34" charset="0"/>
              </a:rPr>
              <a:t>Site survey</a:t>
            </a:r>
          </a:p>
          <a:p>
            <a:pPr marL="171450" indent="-171450">
              <a:lnSpc>
                <a:spcPts val="1300"/>
              </a:lnSpc>
              <a:buBlip>
                <a:blip r:embed="rId2"/>
              </a:buBlip>
            </a:pPr>
            <a:endParaRPr lang="en-US" sz="1200" b="1" dirty="0">
              <a:solidFill>
                <a:schemeClr val="bg1"/>
              </a:solidFill>
              <a:latin typeface="Raleway SemiBold" panose="020B0003030101060003" pitchFamily="34" charset="0"/>
            </a:endParaRPr>
          </a:p>
          <a:p>
            <a:pPr marL="171450" indent="-171450">
              <a:lnSpc>
                <a:spcPts val="1300"/>
              </a:lnSpc>
              <a:buBlip>
                <a:blip r:embed="rId2"/>
              </a:buBlip>
            </a:pPr>
            <a:r>
              <a:rPr lang="en-US" sz="1200" b="1" dirty="0">
                <a:solidFill>
                  <a:schemeClr val="bg1"/>
                </a:solidFill>
                <a:latin typeface="Raleway SemiBold" panose="020B0003030101060003" pitchFamily="34" charset="0"/>
              </a:rPr>
              <a:t>Project management</a:t>
            </a:r>
          </a:p>
          <a:p>
            <a:pPr marL="171450" indent="-171450">
              <a:lnSpc>
                <a:spcPts val="1300"/>
              </a:lnSpc>
              <a:buBlip>
                <a:blip r:embed="rId2"/>
              </a:buBlip>
            </a:pPr>
            <a:endParaRPr lang="en-US" sz="1200" b="1" dirty="0">
              <a:solidFill>
                <a:schemeClr val="bg1"/>
              </a:solidFill>
              <a:latin typeface="Raleway SemiBold" panose="020B0003030101060003" pitchFamily="34" charset="0"/>
            </a:endParaRPr>
          </a:p>
          <a:p>
            <a:pPr marL="171450" indent="-171450">
              <a:lnSpc>
                <a:spcPts val="1300"/>
              </a:lnSpc>
              <a:buBlip>
                <a:blip r:embed="rId2"/>
              </a:buBlip>
            </a:pPr>
            <a:r>
              <a:rPr lang="en-US" sz="1200" b="1" dirty="0">
                <a:solidFill>
                  <a:schemeClr val="bg1"/>
                </a:solidFill>
                <a:latin typeface="Raleway SemiBold" panose="020B0003030101060003" pitchFamily="34" charset="0"/>
              </a:rPr>
              <a:t>Implementation</a:t>
            </a:r>
          </a:p>
          <a:p>
            <a:pPr marL="171450" indent="-171450">
              <a:lnSpc>
                <a:spcPts val="1300"/>
              </a:lnSpc>
              <a:buBlip>
                <a:blip r:embed="rId2"/>
              </a:buBlip>
            </a:pPr>
            <a:endParaRPr lang="en-US" sz="1200" b="1" dirty="0">
              <a:solidFill>
                <a:schemeClr val="bg1"/>
              </a:solidFill>
              <a:latin typeface="Raleway SemiBold" panose="020B0003030101060003" pitchFamily="34" charset="0"/>
            </a:endParaRPr>
          </a:p>
          <a:p>
            <a:pPr marL="171450" indent="-171450">
              <a:lnSpc>
                <a:spcPts val="1300"/>
              </a:lnSpc>
              <a:buBlip>
                <a:blip r:embed="rId2"/>
              </a:buBlip>
            </a:pPr>
            <a:r>
              <a:rPr lang="en-US" sz="1200" b="1" dirty="0">
                <a:solidFill>
                  <a:schemeClr val="bg1"/>
                </a:solidFill>
                <a:latin typeface="Raleway SemiBold" panose="020B0003030101060003" pitchFamily="34" charset="0"/>
              </a:rPr>
              <a:t>Integration</a:t>
            </a:r>
          </a:p>
          <a:p>
            <a:pPr marL="171450" indent="-171450">
              <a:lnSpc>
                <a:spcPts val="1300"/>
              </a:lnSpc>
              <a:buBlip>
                <a:blip r:embed="rId2"/>
              </a:buBlip>
            </a:pPr>
            <a:endParaRPr lang="en-US" sz="1200" b="1" dirty="0">
              <a:solidFill>
                <a:schemeClr val="bg1"/>
              </a:solidFill>
              <a:latin typeface="Raleway SemiBold" panose="020B0003030101060003" pitchFamily="34" charset="0"/>
            </a:endParaRPr>
          </a:p>
          <a:p>
            <a:pPr>
              <a:lnSpc>
                <a:spcPts val="1300"/>
              </a:lnSpc>
            </a:pPr>
            <a:endParaRPr lang="en-US" sz="1200" dirty="0">
              <a:solidFill>
                <a:schemeClr val="bg1"/>
              </a:solidFill>
              <a:latin typeface="Raleway SemiBold" panose="020B0003030101060003" pitchFamily="34" charset="0"/>
            </a:endParaRPr>
          </a:p>
        </p:txBody>
      </p:sp>
      <p:sp>
        <p:nvSpPr>
          <p:cNvPr id="15" name="Title 12">
            <a:extLst>
              <a:ext uri="{FF2B5EF4-FFF2-40B4-BE49-F238E27FC236}">
                <a16:creationId xmlns:a16="http://schemas.microsoft.com/office/drawing/2014/main" id="{DA5008D4-F181-4ED0-B79C-6E54A6E041DB}"/>
              </a:ext>
            </a:extLst>
          </p:cNvPr>
          <p:cNvSpPr txBox="1">
            <a:spLocks/>
          </p:cNvSpPr>
          <p:nvPr/>
        </p:nvSpPr>
        <p:spPr>
          <a:xfrm>
            <a:off x="601037" y="10034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PT" b="1" dirty="0">
                <a:solidFill>
                  <a:srgbClr val="2BA0DA"/>
                </a:solidFill>
                <a:latin typeface="Raleway ExtraBold" panose="020B0903030101060003" pitchFamily="34" charset="0"/>
              </a:rPr>
              <a:t>Technical Services</a:t>
            </a:r>
            <a:endParaRPr lang="pt-PT" dirty="0"/>
          </a:p>
        </p:txBody>
      </p:sp>
      <p:sp>
        <p:nvSpPr>
          <p:cNvPr id="7" name="CaixaDeTexto 23">
            <a:extLst>
              <a:ext uri="{FF2B5EF4-FFF2-40B4-BE49-F238E27FC236}">
                <a16:creationId xmlns:a16="http://schemas.microsoft.com/office/drawing/2014/main" id="{1B04267F-B476-4544-959B-4E9A2B5B3E12}"/>
              </a:ext>
            </a:extLst>
          </p:cNvPr>
          <p:cNvSpPr txBox="1"/>
          <p:nvPr/>
        </p:nvSpPr>
        <p:spPr>
          <a:xfrm>
            <a:off x="5109591" y="3554995"/>
            <a:ext cx="2081783" cy="307777"/>
          </a:xfrm>
          <a:prstGeom prst="rect">
            <a:avLst/>
          </a:prstGeom>
          <a:noFill/>
        </p:spPr>
        <p:txBody>
          <a:bodyPr wrap="square" lIns="72000" rtlCol="0">
            <a:spAutoFit/>
          </a:bodyPr>
          <a:lstStyle/>
          <a:p>
            <a:r>
              <a:rPr lang="pt-PT" sz="1400" b="1" dirty="0">
                <a:latin typeface="Raleway-Bold"/>
              </a:rPr>
              <a:t>Professional Services</a:t>
            </a:r>
            <a:endParaRPr lang="pt-PT" sz="1400" dirty="0"/>
          </a:p>
        </p:txBody>
      </p:sp>
      <p:grpSp>
        <p:nvGrpSpPr>
          <p:cNvPr id="9" name="Group 8">
            <a:extLst>
              <a:ext uri="{FF2B5EF4-FFF2-40B4-BE49-F238E27FC236}">
                <a16:creationId xmlns:a16="http://schemas.microsoft.com/office/drawing/2014/main" id="{3699CAD4-F7DC-4964-98B1-BB35CFE825CB}"/>
              </a:ext>
            </a:extLst>
          </p:cNvPr>
          <p:cNvGrpSpPr/>
          <p:nvPr/>
        </p:nvGrpSpPr>
        <p:grpSpPr>
          <a:xfrm>
            <a:off x="4999649" y="1792250"/>
            <a:ext cx="2103274" cy="1737345"/>
            <a:chOff x="4999649" y="1792250"/>
            <a:chExt cx="2103274" cy="1737345"/>
          </a:xfrm>
        </p:grpSpPr>
        <p:pic>
          <p:nvPicPr>
            <p:cNvPr id="10" name="Picture 9" descr="A picture containing game, man, riding, skiing&#10;&#10;Description automatically generated">
              <a:extLst>
                <a:ext uri="{FF2B5EF4-FFF2-40B4-BE49-F238E27FC236}">
                  <a16:creationId xmlns:a16="http://schemas.microsoft.com/office/drawing/2014/main" id="{B25FCD19-7D3F-46B8-8035-5F23103EE15A}"/>
                </a:ext>
              </a:extLst>
            </p:cNvPr>
            <p:cNvPicPr>
              <a:picLocks noChangeAspect="1"/>
            </p:cNvPicPr>
            <p:nvPr/>
          </p:nvPicPr>
          <p:blipFill rotWithShape="1">
            <a:blip r:embed="rId3">
              <a:extLst>
                <a:ext uri="{28A0092B-C50C-407E-A947-70E740481C1C}">
                  <a14:useLocalDpi xmlns:a14="http://schemas.microsoft.com/office/drawing/2010/main" val="0"/>
                </a:ext>
              </a:extLst>
            </a:blip>
            <a:srcRect l="13061" t="20199" r="13710" b="19312"/>
            <a:stretch/>
          </p:blipFill>
          <p:spPr>
            <a:xfrm>
              <a:off x="4999649" y="1792250"/>
              <a:ext cx="2103274" cy="1737345"/>
            </a:xfrm>
            <a:prstGeom prst="rect">
              <a:avLst/>
            </a:prstGeom>
          </p:spPr>
        </p:pic>
        <p:pic>
          <p:nvPicPr>
            <p:cNvPr id="11" name="Picture 10" descr="A silhouette of a person&#10;&#10;Description automatically generated">
              <a:extLst>
                <a:ext uri="{FF2B5EF4-FFF2-40B4-BE49-F238E27FC236}">
                  <a16:creationId xmlns:a16="http://schemas.microsoft.com/office/drawing/2014/main" id="{4F13B15F-1757-4D70-A94C-68B623BAB5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8618" y="1927368"/>
              <a:ext cx="1452382" cy="1452382"/>
            </a:xfrm>
            <a:prstGeom prst="rect">
              <a:avLst/>
            </a:prstGeom>
          </p:spPr>
        </p:pic>
      </p:grpSp>
    </p:spTree>
    <p:extLst>
      <p:ext uri="{BB962C8B-B14F-4D97-AF65-F5344CB8AC3E}">
        <p14:creationId xmlns:p14="http://schemas.microsoft.com/office/powerpoint/2010/main" val="15511872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E47C2DA-279C-4D58-94CA-93085D9BD8F5}"/>
              </a:ext>
            </a:extLst>
          </p:cNvPr>
          <p:cNvGrpSpPr/>
          <p:nvPr/>
        </p:nvGrpSpPr>
        <p:grpSpPr>
          <a:xfrm>
            <a:off x="2467" y="0"/>
            <a:ext cx="12187066" cy="6858000"/>
            <a:chOff x="2467" y="0"/>
            <a:chExt cx="12187066" cy="6858000"/>
          </a:xfrm>
        </p:grpSpPr>
        <p:pic>
          <p:nvPicPr>
            <p:cNvPr id="7" name="Imagem 6">
              <a:extLst>
                <a:ext uri="{FF2B5EF4-FFF2-40B4-BE49-F238E27FC236}">
                  <a16:creationId xmlns:a16="http://schemas.microsoft.com/office/drawing/2014/main" id="{E49FC192-EED2-443B-A728-EF173BA754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grpSp>
          <p:nvGrpSpPr>
            <p:cNvPr id="6" name="Group 5">
              <a:extLst>
                <a:ext uri="{FF2B5EF4-FFF2-40B4-BE49-F238E27FC236}">
                  <a16:creationId xmlns:a16="http://schemas.microsoft.com/office/drawing/2014/main" id="{B3524E9E-0BD4-4174-9AE6-C5C7C5FCF34C}"/>
                </a:ext>
              </a:extLst>
            </p:cNvPr>
            <p:cNvGrpSpPr/>
            <p:nvPr/>
          </p:nvGrpSpPr>
          <p:grpSpPr>
            <a:xfrm>
              <a:off x="379562" y="276045"/>
              <a:ext cx="5057152" cy="2527540"/>
              <a:chOff x="379562" y="276045"/>
              <a:chExt cx="5057152" cy="2527540"/>
            </a:xfrm>
          </p:grpSpPr>
          <p:sp>
            <p:nvSpPr>
              <p:cNvPr id="4" name="Rectangle 3">
                <a:extLst>
                  <a:ext uri="{FF2B5EF4-FFF2-40B4-BE49-F238E27FC236}">
                    <a16:creationId xmlns:a16="http://schemas.microsoft.com/office/drawing/2014/main" id="{7A4B4EBA-D0D5-480E-BBF5-5AC3E56E80F6}"/>
                  </a:ext>
                </a:extLst>
              </p:cNvPr>
              <p:cNvSpPr/>
              <p:nvPr/>
            </p:nvSpPr>
            <p:spPr>
              <a:xfrm>
                <a:off x="379562" y="276045"/>
                <a:ext cx="4063042" cy="25275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5" name="Picture 4">
                <a:extLst>
                  <a:ext uri="{FF2B5EF4-FFF2-40B4-BE49-F238E27FC236}">
                    <a16:creationId xmlns:a16="http://schemas.microsoft.com/office/drawing/2014/main" id="{E4CD7F02-450E-4F5B-8F48-6F4BF5F66163}"/>
                  </a:ext>
                </a:extLst>
              </p:cNvPr>
              <p:cNvPicPr>
                <a:picLocks noChangeAspect="1"/>
              </p:cNvPicPr>
              <p:nvPr/>
            </p:nvPicPr>
            <p:blipFill>
              <a:blip r:embed="rId3"/>
              <a:stretch>
                <a:fillRect/>
              </a:stretch>
            </p:blipFill>
            <p:spPr>
              <a:xfrm>
                <a:off x="734046" y="762671"/>
                <a:ext cx="4702668" cy="739337"/>
              </a:xfrm>
              <a:prstGeom prst="rect">
                <a:avLst/>
              </a:prstGeom>
            </p:spPr>
          </p:pic>
        </p:grpSp>
      </p:grpSp>
    </p:spTree>
    <p:extLst>
      <p:ext uri="{BB962C8B-B14F-4D97-AF65-F5344CB8AC3E}">
        <p14:creationId xmlns:p14="http://schemas.microsoft.com/office/powerpoint/2010/main" val="6040160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BCC9944-D00F-49BD-9023-8CEA81831C78}"/>
              </a:ext>
            </a:extLst>
          </p:cNvPr>
          <p:cNvSpPr/>
          <p:nvPr/>
        </p:nvSpPr>
        <p:spPr>
          <a:xfrm>
            <a:off x="8963773" y="172724"/>
            <a:ext cx="3042519" cy="1393707"/>
          </a:xfrm>
          <a:prstGeom prst="rect">
            <a:avLst/>
          </a:prstGeom>
          <a:solidFill>
            <a:schemeClr val="bg1"/>
          </a:solidFill>
          <a:ln w="28575">
            <a:solidFill>
              <a:srgbClr val="2BA0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7" name="CaixaDeTexto 21">
            <a:extLst>
              <a:ext uri="{FF2B5EF4-FFF2-40B4-BE49-F238E27FC236}">
                <a16:creationId xmlns:a16="http://schemas.microsoft.com/office/drawing/2014/main" id="{50167463-AF95-40FB-A221-605A08ABEF71}"/>
              </a:ext>
            </a:extLst>
          </p:cNvPr>
          <p:cNvSpPr txBox="1"/>
          <p:nvPr/>
        </p:nvSpPr>
        <p:spPr>
          <a:xfrm>
            <a:off x="8963760" y="194199"/>
            <a:ext cx="3042504" cy="1384995"/>
          </a:xfrm>
          <a:prstGeom prst="rect">
            <a:avLst/>
          </a:prstGeom>
          <a:noFill/>
        </p:spPr>
        <p:txBody>
          <a:bodyPr wrap="square" rtlCol="0">
            <a:spAutoFit/>
          </a:bodyPr>
          <a:lstStyle/>
          <a:p>
            <a:r>
              <a:rPr lang="pt-PT" sz="2400" spc="300" dirty="0">
                <a:solidFill>
                  <a:srgbClr val="00465B"/>
                </a:solidFill>
                <a:latin typeface="Raleway Medium" panose="020B0603030101060003" pitchFamily="34" charset="0"/>
              </a:rPr>
              <a:t>  leading</a:t>
            </a:r>
          </a:p>
          <a:p>
            <a:r>
              <a:rPr lang="pt-PT" sz="3200" dirty="0">
                <a:solidFill>
                  <a:srgbClr val="004E66"/>
                </a:solidFill>
                <a:latin typeface="Raleway ExtraBold" panose="020B0903030101060003" pitchFamily="34" charset="0"/>
              </a:rPr>
              <a:t>technological</a:t>
            </a:r>
          </a:p>
          <a:p>
            <a:pPr algn="r"/>
            <a:r>
              <a:rPr lang="pt-PT" sz="2800" spc="300" dirty="0">
                <a:solidFill>
                  <a:srgbClr val="2BA0DA"/>
                </a:solidFill>
                <a:latin typeface="Raleway ExtraBold" panose="020B0903030101060003" pitchFamily="34" charset="0"/>
              </a:rPr>
              <a:t>integrator </a:t>
            </a:r>
          </a:p>
        </p:txBody>
      </p:sp>
      <p:sp>
        <p:nvSpPr>
          <p:cNvPr id="2" name="Retângulo 1">
            <a:extLst>
              <a:ext uri="{FF2B5EF4-FFF2-40B4-BE49-F238E27FC236}">
                <a16:creationId xmlns:a16="http://schemas.microsoft.com/office/drawing/2014/main" id="{630141A2-D971-4A1B-A292-30EB74F3742E}"/>
              </a:ext>
            </a:extLst>
          </p:cNvPr>
          <p:cNvSpPr/>
          <p:nvPr/>
        </p:nvSpPr>
        <p:spPr>
          <a:xfrm>
            <a:off x="-15461" y="0"/>
            <a:ext cx="3486406" cy="5264046"/>
          </a:xfrm>
          <a:prstGeom prst="rect">
            <a:avLst/>
          </a:prstGeom>
          <a:solidFill>
            <a:srgbClr val="2BA0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solidFill>
                <a:srgbClr val="2BA0DA"/>
              </a:solidFill>
            </a:endParaRPr>
          </a:p>
        </p:txBody>
      </p:sp>
      <p:sp>
        <p:nvSpPr>
          <p:cNvPr id="20" name="Retângulo 19">
            <a:extLst>
              <a:ext uri="{FF2B5EF4-FFF2-40B4-BE49-F238E27FC236}">
                <a16:creationId xmlns:a16="http://schemas.microsoft.com/office/drawing/2014/main" id="{F68F272B-5602-467E-9DEB-4C53E6A950CC}"/>
              </a:ext>
            </a:extLst>
          </p:cNvPr>
          <p:cNvSpPr/>
          <p:nvPr/>
        </p:nvSpPr>
        <p:spPr>
          <a:xfrm>
            <a:off x="-15461" y="5261166"/>
            <a:ext cx="3486406" cy="1596834"/>
          </a:xfrm>
          <a:prstGeom prst="rect">
            <a:avLst/>
          </a:prstGeom>
          <a:solidFill>
            <a:srgbClr val="004E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p>
        </p:txBody>
      </p:sp>
      <p:grpSp>
        <p:nvGrpSpPr>
          <p:cNvPr id="3" name="Group 2">
            <a:extLst>
              <a:ext uri="{FF2B5EF4-FFF2-40B4-BE49-F238E27FC236}">
                <a16:creationId xmlns:a16="http://schemas.microsoft.com/office/drawing/2014/main" id="{0425A251-E321-47AC-B881-0BFBD1DCC1A7}"/>
              </a:ext>
            </a:extLst>
          </p:cNvPr>
          <p:cNvGrpSpPr/>
          <p:nvPr/>
        </p:nvGrpSpPr>
        <p:grpSpPr>
          <a:xfrm>
            <a:off x="3789450" y="2098579"/>
            <a:ext cx="8259265" cy="4473588"/>
            <a:chOff x="3789450" y="2098579"/>
            <a:chExt cx="8259265" cy="4473588"/>
          </a:xfrm>
        </p:grpSpPr>
        <p:pic>
          <p:nvPicPr>
            <p:cNvPr id="27" name="Imagem 63">
              <a:extLst>
                <a:ext uri="{FF2B5EF4-FFF2-40B4-BE49-F238E27FC236}">
                  <a16:creationId xmlns:a16="http://schemas.microsoft.com/office/drawing/2014/main" id="{F6E7FF3C-EF11-4236-9B16-A22CD9AE61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3381" y="3886973"/>
              <a:ext cx="1036800" cy="1036800"/>
            </a:xfrm>
            <a:prstGeom prst="rect">
              <a:avLst/>
            </a:prstGeom>
          </p:spPr>
        </p:pic>
        <p:pic>
          <p:nvPicPr>
            <p:cNvPr id="29" name="Imagem 61">
              <a:extLst>
                <a:ext uri="{FF2B5EF4-FFF2-40B4-BE49-F238E27FC236}">
                  <a16:creationId xmlns:a16="http://schemas.microsoft.com/office/drawing/2014/main" id="{1F5B84C9-927C-467E-A26F-B3D7826883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5688" y="5564167"/>
              <a:ext cx="1108132" cy="1008000"/>
            </a:xfrm>
            <a:prstGeom prst="rect">
              <a:avLst/>
            </a:prstGeom>
          </p:spPr>
        </p:pic>
        <p:pic>
          <p:nvPicPr>
            <p:cNvPr id="30" name="Imagem 59">
              <a:extLst>
                <a:ext uri="{FF2B5EF4-FFF2-40B4-BE49-F238E27FC236}">
                  <a16:creationId xmlns:a16="http://schemas.microsoft.com/office/drawing/2014/main" id="{AEC0A4C1-E1B8-4B3E-A0D0-F7B62BA95F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9450" y="2283133"/>
              <a:ext cx="1950066" cy="968400"/>
            </a:xfrm>
            <a:prstGeom prst="rect">
              <a:avLst/>
            </a:prstGeom>
          </p:spPr>
        </p:pic>
        <p:grpSp>
          <p:nvGrpSpPr>
            <p:cNvPr id="32" name="Grupo 43">
              <a:extLst>
                <a:ext uri="{FF2B5EF4-FFF2-40B4-BE49-F238E27FC236}">
                  <a16:creationId xmlns:a16="http://schemas.microsoft.com/office/drawing/2014/main" id="{1D610532-35A2-4277-80B1-35E623448D93}"/>
                </a:ext>
              </a:extLst>
            </p:cNvPr>
            <p:cNvGrpSpPr/>
            <p:nvPr/>
          </p:nvGrpSpPr>
          <p:grpSpPr>
            <a:xfrm>
              <a:off x="5992265" y="2098579"/>
              <a:ext cx="6056450" cy="4428108"/>
              <a:chOff x="5992265" y="2098579"/>
              <a:chExt cx="6056450" cy="4428108"/>
            </a:xfrm>
          </p:grpSpPr>
          <p:pic>
            <p:nvPicPr>
              <p:cNvPr id="33" name="Imagem 42">
                <a:extLst>
                  <a:ext uri="{FF2B5EF4-FFF2-40B4-BE49-F238E27FC236}">
                    <a16:creationId xmlns:a16="http://schemas.microsoft.com/office/drawing/2014/main" id="{CAE7213A-74D1-4148-8925-4CD4AEC475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3737" y="2161535"/>
                <a:ext cx="5932044" cy="4365152"/>
              </a:xfrm>
              <a:prstGeom prst="rect">
                <a:avLst/>
              </a:prstGeom>
            </p:spPr>
          </p:pic>
          <p:pic>
            <p:nvPicPr>
              <p:cNvPr id="35" name="Imagem 12">
                <a:extLst>
                  <a:ext uri="{FF2B5EF4-FFF2-40B4-BE49-F238E27FC236}">
                    <a16:creationId xmlns:a16="http://schemas.microsoft.com/office/drawing/2014/main" id="{85BAC59C-812F-4D56-BB57-333DFB2D3218}"/>
                  </a:ext>
                </a:extLst>
              </p:cNvPr>
              <p:cNvPicPr>
                <a:picLocks noChangeAspect="1"/>
              </p:cNvPicPr>
              <p:nvPr/>
            </p:nvPicPr>
            <p:blipFill rotWithShape="1">
              <a:blip r:embed="rId7">
                <a:extLst>
                  <a:ext uri="{28A0092B-C50C-407E-A947-70E740481C1C}">
                    <a14:useLocalDpi xmlns:a14="http://schemas.microsoft.com/office/drawing/2010/main" val="0"/>
                  </a:ext>
                </a:extLst>
              </a:blip>
              <a:srcRect t="-18492" r="33563" b="5071"/>
              <a:stretch/>
            </p:blipFill>
            <p:spPr>
              <a:xfrm>
                <a:off x="6511633" y="2098579"/>
                <a:ext cx="847635" cy="378993"/>
              </a:xfrm>
              <a:prstGeom prst="rect">
                <a:avLst/>
              </a:prstGeom>
            </p:spPr>
          </p:pic>
          <p:pic>
            <p:nvPicPr>
              <p:cNvPr id="36" name="Imagem 48">
                <a:extLst>
                  <a:ext uri="{FF2B5EF4-FFF2-40B4-BE49-F238E27FC236}">
                    <a16:creationId xmlns:a16="http://schemas.microsoft.com/office/drawing/2014/main" id="{6C9E8D0C-8F09-4C60-B68A-29F6C2E9C05A}"/>
                  </a:ext>
                </a:extLst>
              </p:cNvPr>
              <p:cNvPicPr>
                <a:picLocks noChangeAspect="1"/>
              </p:cNvPicPr>
              <p:nvPr/>
            </p:nvPicPr>
            <p:blipFill rotWithShape="1">
              <a:blip r:embed="rId7">
                <a:extLst>
                  <a:ext uri="{28A0092B-C50C-407E-A947-70E740481C1C}">
                    <a14:useLocalDpi xmlns:a14="http://schemas.microsoft.com/office/drawing/2010/main" val="0"/>
                  </a:ext>
                </a:extLst>
              </a:blip>
              <a:srcRect t="-18492" r="33563" b="5071"/>
              <a:stretch/>
            </p:blipFill>
            <p:spPr>
              <a:xfrm>
                <a:off x="8164832" y="2177346"/>
                <a:ext cx="847635" cy="378993"/>
              </a:xfrm>
              <a:prstGeom prst="rect">
                <a:avLst/>
              </a:prstGeom>
            </p:spPr>
          </p:pic>
          <p:pic>
            <p:nvPicPr>
              <p:cNvPr id="38" name="Imagem 52">
                <a:extLst>
                  <a:ext uri="{FF2B5EF4-FFF2-40B4-BE49-F238E27FC236}">
                    <a16:creationId xmlns:a16="http://schemas.microsoft.com/office/drawing/2014/main" id="{F1FE2E47-FD98-40FA-B152-72F49B740BDC}"/>
                  </a:ext>
                </a:extLst>
              </p:cNvPr>
              <p:cNvPicPr>
                <a:picLocks noChangeAspect="1"/>
              </p:cNvPicPr>
              <p:nvPr/>
            </p:nvPicPr>
            <p:blipFill rotWithShape="1">
              <a:blip r:embed="rId7">
                <a:extLst>
                  <a:ext uri="{28A0092B-C50C-407E-A947-70E740481C1C}">
                    <a14:useLocalDpi xmlns:a14="http://schemas.microsoft.com/office/drawing/2010/main" val="0"/>
                  </a:ext>
                </a:extLst>
              </a:blip>
              <a:srcRect t="-18492" r="33563" b="5071"/>
              <a:stretch/>
            </p:blipFill>
            <p:spPr>
              <a:xfrm>
                <a:off x="9192675" y="2148887"/>
                <a:ext cx="847635" cy="378993"/>
              </a:xfrm>
              <a:prstGeom prst="rect">
                <a:avLst/>
              </a:prstGeom>
            </p:spPr>
          </p:pic>
          <p:pic>
            <p:nvPicPr>
              <p:cNvPr id="39" name="Imagem 54">
                <a:extLst>
                  <a:ext uri="{FF2B5EF4-FFF2-40B4-BE49-F238E27FC236}">
                    <a16:creationId xmlns:a16="http://schemas.microsoft.com/office/drawing/2014/main" id="{5DA115E2-1032-4A17-A60D-6DBD3F4E182C}"/>
                  </a:ext>
                </a:extLst>
              </p:cNvPr>
              <p:cNvPicPr>
                <a:picLocks noChangeAspect="1"/>
              </p:cNvPicPr>
              <p:nvPr/>
            </p:nvPicPr>
            <p:blipFill rotWithShape="1">
              <a:blip r:embed="rId7">
                <a:extLst>
                  <a:ext uri="{28A0092B-C50C-407E-A947-70E740481C1C}">
                    <a14:useLocalDpi xmlns:a14="http://schemas.microsoft.com/office/drawing/2010/main" val="0"/>
                  </a:ext>
                </a:extLst>
              </a:blip>
              <a:srcRect l="1" t="-5090" r="25241" b="5072"/>
              <a:stretch/>
            </p:blipFill>
            <p:spPr>
              <a:xfrm>
                <a:off x="7896333" y="3353825"/>
                <a:ext cx="953797" cy="334209"/>
              </a:xfrm>
              <a:prstGeom prst="rect">
                <a:avLst/>
              </a:prstGeom>
            </p:spPr>
          </p:pic>
          <p:pic>
            <p:nvPicPr>
              <p:cNvPr id="40" name="Imagem 56">
                <a:extLst>
                  <a:ext uri="{FF2B5EF4-FFF2-40B4-BE49-F238E27FC236}">
                    <a16:creationId xmlns:a16="http://schemas.microsoft.com/office/drawing/2014/main" id="{EA0F8C56-DE72-424D-B465-E72611A32C4F}"/>
                  </a:ext>
                </a:extLst>
              </p:cNvPr>
              <p:cNvPicPr>
                <a:picLocks noChangeAspect="1"/>
              </p:cNvPicPr>
              <p:nvPr/>
            </p:nvPicPr>
            <p:blipFill rotWithShape="1">
              <a:blip r:embed="rId7">
                <a:extLst>
                  <a:ext uri="{28A0092B-C50C-407E-A947-70E740481C1C}">
                    <a14:useLocalDpi xmlns:a14="http://schemas.microsoft.com/office/drawing/2010/main" val="0"/>
                  </a:ext>
                </a:extLst>
              </a:blip>
              <a:srcRect t="-18492" r="33563" b="5071"/>
              <a:stretch/>
            </p:blipFill>
            <p:spPr>
              <a:xfrm>
                <a:off x="9490644" y="3143539"/>
                <a:ext cx="847635" cy="378993"/>
              </a:xfrm>
              <a:prstGeom prst="rect">
                <a:avLst/>
              </a:prstGeom>
            </p:spPr>
          </p:pic>
          <p:pic>
            <p:nvPicPr>
              <p:cNvPr id="41" name="Imagem 60">
                <a:extLst>
                  <a:ext uri="{FF2B5EF4-FFF2-40B4-BE49-F238E27FC236}">
                    <a16:creationId xmlns:a16="http://schemas.microsoft.com/office/drawing/2014/main" id="{98DCE831-071D-4A1E-B13D-250509DE1EEF}"/>
                  </a:ext>
                </a:extLst>
              </p:cNvPr>
              <p:cNvPicPr>
                <a:picLocks noChangeAspect="1"/>
              </p:cNvPicPr>
              <p:nvPr/>
            </p:nvPicPr>
            <p:blipFill rotWithShape="1">
              <a:blip r:embed="rId7">
                <a:extLst>
                  <a:ext uri="{28A0092B-C50C-407E-A947-70E740481C1C}">
                    <a14:useLocalDpi xmlns:a14="http://schemas.microsoft.com/office/drawing/2010/main" val="0"/>
                  </a:ext>
                </a:extLst>
              </a:blip>
              <a:srcRect l="1" t="-5090" r="25241" b="5072"/>
              <a:stretch/>
            </p:blipFill>
            <p:spPr>
              <a:xfrm>
                <a:off x="10819334" y="3369882"/>
                <a:ext cx="953797" cy="334209"/>
              </a:xfrm>
              <a:prstGeom prst="rect">
                <a:avLst/>
              </a:prstGeom>
            </p:spPr>
          </p:pic>
          <p:pic>
            <p:nvPicPr>
              <p:cNvPr id="42" name="Imagem 62">
                <a:extLst>
                  <a:ext uri="{FF2B5EF4-FFF2-40B4-BE49-F238E27FC236}">
                    <a16:creationId xmlns:a16="http://schemas.microsoft.com/office/drawing/2014/main" id="{D4FA5C62-EB47-4C51-BEE1-534D975D9627}"/>
                  </a:ext>
                </a:extLst>
              </p:cNvPr>
              <p:cNvPicPr>
                <a:picLocks noChangeAspect="1"/>
              </p:cNvPicPr>
              <p:nvPr/>
            </p:nvPicPr>
            <p:blipFill rotWithShape="1">
              <a:blip r:embed="rId7">
                <a:extLst>
                  <a:ext uri="{28A0092B-C50C-407E-A947-70E740481C1C}">
                    <a14:useLocalDpi xmlns:a14="http://schemas.microsoft.com/office/drawing/2010/main" val="0"/>
                  </a:ext>
                </a:extLst>
              </a:blip>
              <a:srcRect l="1" t="-5090" r="25241" b="5072"/>
              <a:stretch/>
            </p:blipFill>
            <p:spPr>
              <a:xfrm>
                <a:off x="9554080" y="2591342"/>
                <a:ext cx="953797" cy="334209"/>
              </a:xfrm>
              <a:prstGeom prst="rect">
                <a:avLst/>
              </a:prstGeom>
            </p:spPr>
          </p:pic>
          <p:pic>
            <p:nvPicPr>
              <p:cNvPr id="43" name="Imagem 64">
                <a:extLst>
                  <a:ext uri="{FF2B5EF4-FFF2-40B4-BE49-F238E27FC236}">
                    <a16:creationId xmlns:a16="http://schemas.microsoft.com/office/drawing/2014/main" id="{BD50B087-91FE-4700-BC91-2FD4F96C8D8D}"/>
                  </a:ext>
                </a:extLst>
              </p:cNvPr>
              <p:cNvPicPr>
                <a:picLocks noChangeAspect="1"/>
              </p:cNvPicPr>
              <p:nvPr/>
            </p:nvPicPr>
            <p:blipFill rotWithShape="1">
              <a:blip r:embed="rId7">
                <a:extLst>
                  <a:ext uri="{28A0092B-C50C-407E-A947-70E740481C1C}">
                    <a14:useLocalDpi xmlns:a14="http://schemas.microsoft.com/office/drawing/2010/main" val="0"/>
                  </a:ext>
                </a:extLst>
              </a:blip>
              <a:srcRect l="1" t="-5090" r="25241" b="5072"/>
              <a:stretch/>
            </p:blipFill>
            <p:spPr>
              <a:xfrm>
                <a:off x="7452265" y="5370987"/>
                <a:ext cx="953797" cy="334209"/>
              </a:xfrm>
              <a:prstGeom prst="rect">
                <a:avLst/>
              </a:prstGeom>
            </p:spPr>
          </p:pic>
          <p:pic>
            <p:nvPicPr>
              <p:cNvPr id="44" name="Imagem 65">
                <a:extLst>
                  <a:ext uri="{FF2B5EF4-FFF2-40B4-BE49-F238E27FC236}">
                    <a16:creationId xmlns:a16="http://schemas.microsoft.com/office/drawing/2014/main" id="{83E398AC-CDE6-4DD3-BF13-775D1B54AC73}"/>
                  </a:ext>
                </a:extLst>
              </p:cNvPr>
              <p:cNvPicPr>
                <a:picLocks noChangeAspect="1"/>
              </p:cNvPicPr>
              <p:nvPr/>
            </p:nvPicPr>
            <p:blipFill rotWithShape="1">
              <a:blip r:embed="rId7">
                <a:extLst>
                  <a:ext uri="{28A0092B-C50C-407E-A947-70E740481C1C}">
                    <a14:useLocalDpi xmlns:a14="http://schemas.microsoft.com/office/drawing/2010/main" val="0"/>
                  </a:ext>
                </a:extLst>
              </a:blip>
              <a:srcRect l="1" t="-5090" r="25241" b="5072"/>
              <a:stretch/>
            </p:blipFill>
            <p:spPr>
              <a:xfrm>
                <a:off x="8160726" y="5764393"/>
                <a:ext cx="953797" cy="334209"/>
              </a:xfrm>
              <a:prstGeom prst="rect">
                <a:avLst/>
              </a:prstGeom>
            </p:spPr>
          </p:pic>
          <p:pic>
            <p:nvPicPr>
              <p:cNvPr id="45" name="Imagem 66">
                <a:extLst>
                  <a:ext uri="{FF2B5EF4-FFF2-40B4-BE49-F238E27FC236}">
                    <a16:creationId xmlns:a16="http://schemas.microsoft.com/office/drawing/2014/main" id="{0A208BF8-A8B5-498A-A73A-C6F9280014F1}"/>
                  </a:ext>
                </a:extLst>
              </p:cNvPr>
              <p:cNvPicPr>
                <a:picLocks noChangeAspect="1"/>
              </p:cNvPicPr>
              <p:nvPr/>
            </p:nvPicPr>
            <p:blipFill rotWithShape="1">
              <a:blip r:embed="rId7">
                <a:extLst>
                  <a:ext uri="{28A0092B-C50C-407E-A947-70E740481C1C}">
                    <a14:useLocalDpi xmlns:a14="http://schemas.microsoft.com/office/drawing/2010/main" val="0"/>
                  </a:ext>
                </a:extLst>
              </a:blip>
              <a:srcRect l="1" t="-5090" r="25241" b="5072"/>
              <a:stretch/>
            </p:blipFill>
            <p:spPr>
              <a:xfrm>
                <a:off x="9880042" y="4300930"/>
                <a:ext cx="953797" cy="334209"/>
              </a:xfrm>
              <a:prstGeom prst="rect">
                <a:avLst/>
              </a:prstGeom>
            </p:spPr>
          </p:pic>
          <p:pic>
            <p:nvPicPr>
              <p:cNvPr id="46" name="Imagem 67">
                <a:extLst>
                  <a:ext uri="{FF2B5EF4-FFF2-40B4-BE49-F238E27FC236}">
                    <a16:creationId xmlns:a16="http://schemas.microsoft.com/office/drawing/2014/main" id="{45278F13-DC92-4500-B0D9-80A9AA4427DC}"/>
                  </a:ext>
                </a:extLst>
              </p:cNvPr>
              <p:cNvPicPr>
                <a:picLocks noChangeAspect="1"/>
              </p:cNvPicPr>
              <p:nvPr/>
            </p:nvPicPr>
            <p:blipFill rotWithShape="1">
              <a:blip r:embed="rId7">
                <a:extLst>
                  <a:ext uri="{28A0092B-C50C-407E-A947-70E740481C1C}">
                    <a14:useLocalDpi xmlns:a14="http://schemas.microsoft.com/office/drawing/2010/main" val="0"/>
                  </a:ext>
                </a:extLst>
              </a:blip>
              <a:srcRect l="1" t="-5090" r="25241" b="5072"/>
              <a:stretch/>
            </p:blipFill>
            <p:spPr>
              <a:xfrm>
                <a:off x="9889373" y="4939914"/>
                <a:ext cx="953797" cy="334209"/>
              </a:xfrm>
              <a:prstGeom prst="rect">
                <a:avLst/>
              </a:prstGeom>
            </p:spPr>
          </p:pic>
          <p:pic>
            <p:nvPicPr>
              <p:cNvPr id="47" name="Imagem 68">
                <a:extLst>
                  <a:ext uri="{FF2B5EF4-FFF2-40B4-BE49-F238E27FC236}">
                    <a16:creationId xmlns:a16="http://schemas.microsoft.com/office/drawing/2014/main" id="{157CC9FE-D438-4509-B48A-4A7CFECADC5F}"/>
                  </a:ext>
                </a:extLst>
              </p:cNvPr>
              <p:cNvPicPr>
                <a:picLocks noChangeAspect="1"/>
              </p:cNvPicPr>
              <p:nvPr/>
            </p:nvPicPr>
            <p:blipFill rotWithShape="1">
              <a:blip r:embed="rId7">
                <a:extLst>
                  <a:ext uri="{28A0092B-C50C-407E-A947-70E740481C1C}">
                    <a14:useLocalDpi xmlns:a14="http://schemas.microsoft.com/office/drawing/2010/main" val="0"/>
                  </a:ext>
                </a:extLst>
              </a:blip>
              <a:srcRect t="-18492" r="33563" b="5071"/>
              <a:stretch/>
            </p:blipFill>
            <p:spPr>
              <a:xfrm>
                <a:off x="11201080" y="4222728"/>
                <a:ext cx="847635" cy="378993"/>
              </a:xfrm>
              <a:prstGeom prst="rect">
                <a:avLst/>
              </a:prstGeom>
            </p:spPr>
          </p:pic>
          <p:pic>
            <p:nvPicPr>
              <p:cNvPr id="48" name="Imagem 16">
                <a:extLst>
                  <a:ext uri="{FF2B5EF4-FFF2-40B4-BE49-F238E27FC236}">
                    <a16:creationId xmlns:a16="http://schemas.microsoft.com/office/drawing/2014/main" id="{FE5559A7-A246-41CC-B0D4-355B34FC9746}"/>
                  </a:ext>
                </a:extLst>
              </p:cNvPr>
              <p:cNvPicPr>
                <a:picLocks noChangeAspect="1"/>
              </p:cNvPicPr>
              <p:nvPr/>
            </p:nvPicPr>
            <p:blipFill rotWithShape="1">
              <a:blip r:embed="rId8">
                <a:extLst>
                  <a:ext uri="{28A0092B-C50C-407E-A947-70E740481C1C}">
                    <a14:useLocalDpi xmlns:a14="http://schemas.microsoft.com/office/drawing/2010/main" val="0"/>
                  </a:ext>
                </a:extLst>
              </a:blip>
              <a:srcRect l="1" t="1082" r="44472"/>
              <a:stretch/>
            </p:blipFill>
            <p:spPr>
              <a:xfrm>
                <a:off x="6610079" y="5630056"/>
                <a:ext cx="749188" cy="349544"/>
              </a:xfrm>
              <a:prstGeom prst="rect">
                <a:avLst/>
              </a:prstGeom>
            </p:spPr>
          </p:pic>
          <p:pic>
            <p:nvPicPr>
              <p:cNvPr id="49" name="Imagem 70">
                <a:extLst>
                  <a:ext uri="{FF2B5EF4-FFF2-40B4-BE49-F238E27FC236}">
                    <a16:creationId xmlns:a16="http://schemas.microsoft.com/office/drawing/2014/main" id="{004F97ED-BF46-40CE-B7B7-C39C254A24BE}"/>
                  </a:ext>
                </a:extLst>
              </p:cNvPr>
              <p:cNvPicPr>
                <a:picLocks noChangeAspect="1"/>
              </p:cNvPicPr>
              <p:nvPr/>
            </p:nvPicPr>
            <p:blipFill rotWithShape="1">
              <a:blip r:embed="rId8">
                <a:extLst>
                  <a:ext uri="{28A0092B-C50C-407E-A947-70E740481C1C}">
                    <a14:useLocalDpi xmlns:a14="http://schemas.microsoft.com/office/drawing/2010/main" val="0"/>
                  </a:ext>
                </a:extLst>
              </a:blip>
              <a:srcRect l="1" t="1082" r="44472"/>
              <a:stretch/>
            </p:blipFill>
            <p:spPr>
              <a:xfrm>
                <a:off x="5992265" y="4664240"/>
                <a:ext cx="749188" cy="349544"/>
              </a:xfrm>
              <a:prstGeom prst="rect">
                <a:avLst/>
              </a:prstGeom>
            </p:spPr>
          </p:pic>
          <p:pic>
            <p:nvPicPr>
              <p:cNvPr id="50" name="Imagem 71">
                <a:extLst>
                  <a:ext uri="{FF2B5EF4-FFF2-40B4-BE49-F238E27FC236}">
                    <a16:creationId xmlns:a16="http://schemas.microsoft.com/office/drawing/2014/main" id="{98DC8143-8650-447A-A43B-413F4BDA9A09}"/>
                  </a:ext>
                </a:extLst>
              </p:cNvPr>
              <p:cNvPicPr>
                <a:picLocks noChangeAspect="1"/>
              </p:cNvPicPr>
              <p:nvPr/>
            </p:nvPicPr>
            <p:blipFill rotWithShape="1">
              <a:blip r:embed="rId8">
                <a:extLst>
                  <a:ext uri="{28A0092B-C50C-407E-A947-70E740481C1C}">
                    <a14:useLocalDpi xmlns:a14="http://schemas.microsoft.com/office/drawing/2010/main" val="0"/>
                  </a:ext>
                </a:extLst>
              </a:blip>
              <a:srcRect l="1" t="1082" r="44472"/>
              <a:stretch/>
            </p:blipFill>
            <p:spPr>
              <a:xfrm>
                <a:off x="6362205" y="3377655"/>
                <a:ext cx="749188" cy="349544"/>
              </a:xfrm>
              <a:prstGeom prst="rect">
                <a:avLst/>
              </a:prstGeom>
            </p:spPr>
          </p:pic>
          <p:pic>
            <p:nvPicPr>
              <p:cNvPr id="51" name="Imagem 72">
                <a:extLst>
                  <a:ext uri="{FF2B5EF4-FFF2-40B4-BE49-F238E27FC236}">
                    <a16:creationId xmlns:a16="http://schemas.microsoft.com/office/drawing/2014/main" id="{15E43FA1-D6A4-4D62-AF22-7D2BA2225FAF}"/>
                  </a:ext>
                </a:extLst>
              </p:cNvPr>
              <p:cNvPicPr>
                <a:picLocks noChangeAspect="1"/>
              </p:cNvPicPr>
              <p:nvPr/>
            </p:nvPicPr>
            <p:blipFill rotWithShape="1">
              <a:blip r:embed="rId8">
                <a:extLst>
                  <a:ext uri="{28A0092B-C50C-407E-A947-70E740481C1C}">
                    <a14:useLocalDpi xmlns:a14="http://schemas.microsoft.com/office/drawing/2010/main" val="0"/>
                  </a:ext>
                </a:extLst>
              </a:blip>
              <a:srcRect l="1" t="1082" r="44472"/>
              <a:stretch/>
            </p:blipFill>
            <p:spPr>
              <a:xfrm>
                <a:off x="8252321" y="4237452"/>
                <a:ext cx="749188" cy="349544"/>
              </a:xfrm>
              <a:prstGeom prst="rect">
                <a:avLst/>
              </a:prstGeom>
            </p:spPr>
          </p:pic>
          <p:sp>
            <p:nvSpPr>
              <p:cNvPr id="52" name="CaixaDeTexto 25">
                <a:extLst>
                  <a:ext uri="{FF2B5EF4-FFF2-40B4-BE49-F238E27FC236}">
                    <a16:creationId xmlns:a16="http://schemas.microsoft.com/office/drawing/2014/main" id="{0FC28D8A-842C-4BDC-8F4B-1A546DC53B42}"/>
                  </a:ext>
                </a:extLst>
              </p:cNvPr>
              <p:cNvSpPr txBox="1"/>
              <p:nvPr/>
            </p:nvSpPr>
            <p:spPr>
              <a:xfrm>
                <a:off x="6369084" y="3379213"/>
                <a:ext cx="571543" cy="261610"/>
              </a:xfrm>
              <a:prstGeom prst="rect">
                <a:avLst/>
              </a:prstGeom>
              <a:noFill/>
            </p:spPr>
            <p:txBody>
              <a:bodyPr wrap="square" rtlCol="0">
                <a:spAutoFit/>
              </a:bodyPr>
              <a:lstStyle/>
              <a:p>
                <a:pPr algn="ctr"/>
                <a:r>
                  <a:rPr lang="pt-PT" sz="1050" b="1" dirty="0">
                    <a:solidFill>
                      <a:schemeClr val="bg1"/>
                    </a:solidFill>
                    <a:latin typeface="Raleway-SemiBold"/>
                  </a:rPr>
                  <a:t>Porto</a:t>
                </a:r>
              </a:p>
            </p:txBody>
          </p:sp>
          <p:sp>
            <p:nvSpPr>
              <p:cNvPr id="53" name="CaixaDeTexto 26">
                <a:extLst>
                  <a:ext uri="{FF2B5EF4-FFF2-40B4-BE49-F238E27FC236}">
                    <a16:creationId xmlns:a16="http://schemas.microsoft.com/office/drawing/2014/main" id="{FA95BE9B-9A8E-4667-9520-0FB62C2C6364}"/>
                  </a:ext>
                </a:extLst>
              </p:cNvPr>
              <p:cNvSpPr txBox="1"/>
              <p:nvPr/>
            </p:nvSpPr>
            <p:spPr>
              <a:xfrm>
                <a:off x="6056830" y="4669647"/>
                <a:ext cx="620059" cy="253916"/>
              </a:xfrm>
              <a:prstGeom prst="rect">
                <a:avLst/>
              </a:prstGeom>
              <a:noFill/>
            </p:spPr>
            <p:txBody>
              <a:bodyPr wrap="square" rtlCol="0">
                <a:spAutoFit/>
              </a:bodyPr>
              <a:lstStyle/>
              <a:p>
                <a:pPr algn="ctr"/>
                <a:r>
                  <a:rPr lang="en-US" sz="1050" b="1" dirty="0">
                    <a:solidFill>
                      <a:schemeClr val="bg1"/>
                    </a:solidFill>
                    <a:latin typeface="Raleway-SemiBold"/>
                  </a:rPr>
                  <a:t>Lisbon</a:t>
                </a:r>
              </a:p>
            </p:txBody>
          </p:sp>
          <p:sp>
            <p:nvSpPr>
              <p:cNvPr id="54" name="CaixaDeTexto 27">
                <a:extLst>
                  <a:ext uri="{FF2B5EF4-FFF2-40B4-BE49-F238E27FC236}">
                    <a16:creationId xmlns:a16="http://schemas.microsoft.com/office/drawing/2014/main" id="{0DF5A881-23AD-40FA-94DB-D83C3DBBC031}"/>
                  </a:ext>
                </a:extLst>
              </p:cNvPr>
              <p:cNvSpPr txBox="1"/>
              <p:nvPr/>
            </p:nvSpPr>
            <p:spPr>
              <a:xfrm>
                <a:off x="6579699" y="5619240"/>
                <a:ext cx="571543" cy="253916"/>
              </a:xfrm>
              <a:prstGeom prst="rect">
                <a:avLst/>
              </a:prstGeom>
              <a:noFill/>
            </p:spPr>
            <p:txBody>
              <a:bodyPr wrap="square" rtlCol="0">
                <a:spAutoFit/>
              </a:bodyPr>
              <a:lstStyle/>
              <a:p>
                <a:pPr algn="ctr"/>
                <a:r>
                  <a:rPr lang="pt-PT" sz="1050" b="1" dirty="0">
                    <a:solidFill>
                      <a:schemeClr val="bg1"/>
                    </a:solidFill>
                    <a:latin typeface="Raleway-SemiBold"/>
                  </a:rPr>
                  <a:t>Faro</a:t>
                </a:r>
              </a:p>
            </p:txBody>
          </p:sp>
          <p:sp>
            <p:nvSpPr>
              <p:cNvPr id="55" name="CaixaDeTexto 28">
                <a:extLst>
                  <a:ext uri="{FF2B5EF4-FFF2-40B4-BE49-F238E27FC236}">
                    <a16:creationId xmlns:a16="http://schemas.microsoft.com/office/drawing/2014/main" id="{16B3DE9F-8184-401E-BB25-BF2E84EFAA29}"/>
                  </a:ext>
                </a:extLst>
              </p:cNvPr>
              <p:cNvSpPr txBox="1"/>
              <p:nvPr/>
            </p:nvSpPr>
            <p:spPr>
              <a:xfrm>
                <a:off x="8269404" y="4248235"/>
                <a:ext cx="698325" cy="253916"/>
              </a:xfrm>
              <a:prstGeom prst="rect">
                <a:avLst/>
              </a:prstGeom>
              <a:noFill/>
            </p:spPr>
            <p:txBody>
              <a:bodyPr wrap="square" rtlCol="0">
                <a:spAutoFit/>
              </a:bodyPr>
              <a:lstStyle/>
              <a:p>
                <a:pPr algn="ctr"/>
                <a:r>
                  <a:rPr lang="pt-PT" sz="1050" b="1" dirty="0">
                    <a:solidFill>
                      <a:schemeClr val="bg1"/>
                    </a:solidFill>
                    <a:latin typeface="Raleway-SemiBold"/>
                  </a:rPr>
                  <a:t>Madrid</a:t>
                </a:r>
              </a:p>
            </p:txBody>
          </p:sp>
          <p:sp>
            <p:nvSpPr>
              <p:cNvPr id="56" name="CaixaDeTexto 29">
                <a:extLst>
                  <a:ext uri="{FF2B5EF4-FFF2-40B4-BE49-F238E27FC236}">
                    <a16:creationId xmlns:a16="http://schemas.microsoft.com/office/drawing/2014/main" id="{04A919D8-1BCA-4A75-AE41-E99A37978634}"/>
                  </a:ext>
                </a:extLst>
              </p:cNvPr>
              <p:cNvSpPr txBox="1"/>
              <p:nvPr/>
            </p:nvSpPr>
            <p:spPr>
              <a:xfrm>
                <a:off x="6511633" y="2160368"/>
                <a:ext cx="847634" cy="253916"/>
              </a:xfrm>
              <a:prstGeom prst="rect">
                <a:avLst/>
              </a:prstGeom>
              <a:noFill/>
            </p:spPr>
            <p:txBody>
              <a:bodyPr wrap="square" rtlCol="0">
                <a:spAutoFit/>
              </a:bodyPr>
              <a:lstStyle/>
              <a:p>
                <a:pPr algn="ctr"/>
                <a:r>
                  <a:rPr lang="pt-PT" sz="1050" b="1" dirty="0">
                    <a:solidFill>
                      <a:srgbClr val="004E66"/>
                    </a:solidFill>
                    <a:latin typeface="Raleway-SemiBold"/>
                  </a:rPr>
                  <a:t>Coruña</a:t>
                </a:r>
              </a:p>
            </p:txBody>
          </p:sp>
          <p:sp>
            <p:nvSpPr>
              <p:cNvPr id="57" name="CaixaDeTexto 30">
                <a:extLst>
                  <a:ext uri="{FF2B5EF4-FFF2-40B4-BE49-F238E27FC236}">
                    <a16:creationId xmlns:a16="http://schemas.microsoft.com/office/drawing/2014/main" id="{C7037648-ADAD-4C70-AA03-D1D6A480814F}"/>
                  </a:ext>
                </a:extLst>
              </p:cNvPr>
              <p:cNvSpPr txBox="1"/>
              <p:nvPr/>
            </p:nvSpPr>
            <p:spPr>
              <a:xfrm>
                <a:off x="8095555" y="2223656"/>
                <a:ext cx="847634" cy="253916"/>
              </a:xfrm>
              <a:prstGeom prst="rect">
                <a:avLst/>
              </a:prstGeom>
              <a:noFill/>
            </p:spPr>
            <p:txBody>
              <a:bodyPr wrap="square" rtlCol="0">
                <a:spAutoFit/>
              </a:bodyPr>
              <a:lstStyle/>
              <a:p>
                <a:pPr algn="ctr"/>
                <a:r>
                  <a:rPr lang="pt-PT" sz="1050" b="1" dirty="0">
                    <a:solidFill>
                      <a:srgbClr val="004E66"/>
                    </a:solidFill>
                    <a:latin typeface="Raleway-SemiBold"/>
                  </a:rPr>
                  <a:t>Oviedo</a:t>
                </a:r>
              </a:p>
            </p:txBody>
          </p:sp>
          <p:sp>
            <p:nvSpPr>
              <p:cNvPr id="58" name="CaixaDeTexto 31">
                <a:extLst>
                  <a:ext uri="{FF2B5EF4-FFF2-40B4-BE49-F238E27FC236}">
                    <a16:creationId xmlns:a16="http://schemas.microsoft.com/office/drawing/2014/main" id="{B2B815BF-373E-4C78-8774-B3DFFD6F2F05}"/>
                  </a:ext>
                </a:extLst>
              </p:cNvPr>
              <p:cNvSpPr txBox="1"/>
              <p:nvPr/>
            </p:nvSpPr>
            <p:spPr>
              <a:xfrm>
                <a:off x="9097518" y="2192764"/>
                <a:ext cx="847634" cy="253916"/>
              </a:xfrm>
              <a:prstGeom prst="rect">
                <a:avLst/>
              </a:prstGeom>
              <a:noFill/>
            </p:spPr>
            <p:txBody>
              <a:bodyPr wrap="square" rtlCol="0">
                <a:spAutoFit/>
              </a:bodyPr>
              <a:lstStyle/>
              <a:p>
                <a:pPr algn="ctr"/>
                <a:r>
                  <a:rPr lang="pt-PT" sz="1050" b="1" dirty="0">
                    <a:solidFill>
                      <a:srgbClr val="004E66"/>
                    </a:solidFill>
                    <a:latin typeface="Raleway-SemiBold"/>
                  </a:rPr>
                  <a:t>Bilbau</a:t>
                </a:r>
              </a:p>
            </p:txBody>
          </p:sp>
          <p:sp>
            <p:nvSpPr>
              <p:cNvPr id="59" name="CaixaDeTexto 32">
                <a:extLst>
                  <a:ext uri="{FF2B5EF4-FFF2-40B4-BE49-F238E27FC236}">
                    <a16:creationId xmlns:a16="http://schemas.microsoft.com/office/drawing/2014/main" id="{C91C70A9-50BF-4C74-BB0E-DC0BD29984B5}"/>
                  </a:ext>
                </a:extLst>
              </p:cNvPr>
              <p:cNvSpPr txBox="1"/>
              <p:nvPr/>
            </p:nvSpPr>
            <p:spPr>
              <a:xfrm>
                <a:off x="9566048" y="2602439"/>
                <a:ext cx="847634" cy="253916"/>
              </a:xfrm>
              <a:prstGeom prst="rect">
                <a:avLst/>
              </a:prstGeom>
              <a:noFill/>
            </p:spPr>
            <p:txBody>
              <a:bodyPr wrap="square" rtlCol="0">
                <a:spAutoFit/>
              </a:bodyPr>
              <a:lstStyle/>
              <a:p>
                <a:pPr algn="ctr"/>
                <a:r>
                  <a:rPr lang="pt-PT" sz="1050" b="1" dirty="0">
                    <a:solidFill>
                      <a:srgbClr val="004E66"/>
                    </a:solidFill>
                    <a:latin typeface="Raleway-SemiBold"/>
                  </a:rPr>
                  <a:t>Pamplona</a:t>
                </a:r>
              </a:p>
            </p:txBody>
          </p:sp>
          <p:sp>
            <p:nvSpPr>
              <p:cNvPr id="60" name="CaixaDeTexto 33">
                <a:extLst>
                  <a:ext uri="{FF2B5EF4-FFF2-40B4-BE49-F238E27FC236}">
                    <a16:creationId xmlns:a16="http://schemas.microsoft.com/office/drawing/2014/main" id="{ADC018AE-906E-4189-BE6C-DA0D7710BE60}"/>
                  </a:ext>
                </a:extLst>
              </p:cNvPr>
              <p:cNvSpPr txBox="1"/>
              <p:nvPr/>
            </p:nvSpPr>
            <p:spPr>
              <a:xfrm>
                <a:off x="10849367" y="3364873"/>
                <a:ext cx="847634" cy="253916"/>
              </a:xfrm>
              <a:prstGeom prst="rect">
                <a:avLst/>
              </a:prstGeom>
              <a:noFill/>
            </p:spPr>
            <p:txBody>
              <a:bodyPr wrap="square" rtlCol="0">
                <a:spAutoFit/>
              </a:bodyPr>
              <a:lstStyle/>
              <a:p>
                <a:pPr algn="ctr"/>
                <a:r>
                  <a:rPr lang="pt-PT" sz="1050" b="1" dirty="0">
                    <a:solidFill>
                      <a:srgbClr val="004E66"/>
                    </a:solidFill>
                    <a:latin typeface="Raleway-SemiBold"/>
                  </a:rPr>
                  <a:t>Barcelona</a:t>
                </a:r>
              </a:p>
            </p:txBody>
          </p:sp>
          <p:sp>
            <p:nvSpPr>
              <p:cNvPr id="61" name="CaixaDeTexto 34">
                <a:extLst>
                  <a:ext uri="{FF2B5EF4-FFF2-40B4-BE49-F238E27FC236}">
                    <a16:creationId xmlns:a16="http://schemas.microsoft.com/office/drawing/2014/main" id="{D8BD2607-680B-4ADC-8A52-DB33AA0A77D8}"/>
                  </a:ext>
                </a:extLst>
              </p:cNvPr>
              <p:cNvSpPr txBox="1"/>
              <p:nvPr/>
            </p:nvSpPr>
            <p:spPr>
              <a:xfrm>
                <a:off x="9503033" y="3208188"/>
                <a:ext cx="847634" cy="253916"/>
              </a:xfrm>
              <a:prstGeom prst="rect">
                <a:avLst/>
              </a:prstGeom>
              <a:noFill/>
            </p:spPr>
            <p:txBody>
              <a:bodyPr wrap="square" rtlCol="0">
                <a:spAutoFit/>
              </a:bodyPr>
              <a:lstStyle/>
              <a:p>
                <a:pPr algn="ctr"/>
                <a:r>
                  <a:rPr lang="pt-PT" sz="1050" b="1" dirty="0">
                    <a:solidFill>
                      <a:srgbClr val="004E66"/>
                    </a:solidFill>
                    <a:latin typeface="Raleway-SemiBold"/>
                  </a:rPr>
                  <a:t>Zaragoza</a:t>
                </a:r>
              </a:p>
            </p:txBody>
          </p:sp>
          <p:sp>
            <p:nvSpPr>
              <p:cNvPr id="62" name="CaixaDeTexto 35">
                <a:extLst>
                  <a:ext uri="{FF2B5EF4-FFF2-40B4-BE49-F238E27FC236}">
                    <a16:creationId xmlns:a16="http://schemas.microsoft.com/office/drawing/2014/main" id="{2D379C09-41BE-49B5-A491-64BD9B084B0E}"/>
                  </a:ext>
                </a:extLst>
              </p:cNvPr>
              <p:cNvSpPr txBox="1"/>
              <p:nvPr/>
            </p:nvSpPr>
            <p:spPr>
              <a:xfrm>
                <a:off x="7947018" y="3364051"/>
                <a:ext cx="847634" cy="253916"/>
              </a:xfrm>
              <a:prstGeom prst="rect">
                <a:avLst/>
              </a:prstGeom>
              <a:noFill/>
            </p:spPr>
            <p:txBody>
              <a:bodyPr wrap="square" rtlCol="0">
                <a:spAutoFit/>
              </a:bodyPr>
              <a:lstStyle/>
              <a:p>
                <a:pPr algn="ctr"/>
                <a:r>
                  <a:rPr lang="pt-PT" sz="1050" b="1" dirty="0">
                    <a:solidFill>
                      <a:srgbClr val="004E66"/>
                    </a:solidFill>
                    <a:latin typeface="Raleway-SemiBold"/>
                  </a:rPr>
                  <a:t>Valladolid</a:t>
                </a:r>
              </a:p>
            </p:txBody>
          </p:sp>
          <p:sp>
            <p:nvSpPr>
              <p:cNvPr id="63" name="CaixaDeTexto 36">
                <a:extLst>
                  <a:ext uri="{FF2B5EF4-FFF2-40B4-BE49-F238E27FC236}">
                    <a16:creationId xmlns:a16="http://schemas.microsoft.com/office/drawing/2014/main" id="{F108DAF0-81F4-40FD-A386-1740924B6639}"/>
                  </a:ext>
                </a:extLst>
              </p:cNvPr>
              <p:cNvSpPr txBox="1"/>
              <p:nvPr/>
            </p:nvSpPr>
            <p:spPr>
              <a:xfrm>
                <a:off x="9904816" y="4317876"/>
                <a:ext cx="847634" cy="253916"/>
              </a:xfrm>
              <a:prstGeom prst="rect">
                <a:avLst/>
              </a:prstGeom>
              <a:noFill/>
            </p:spPr>
            <p:txBody>
              <a:bodyPr wrap="square" rtlCol="0">
                <a:spAutoFit/>
              </a:bodyPr>
              <a:lstStyle/>
              <a:p>
                <a:pPr algn="ctr"/>
                <a:r>
                  <a:rPr lang="en-US" sz="1050" b="1" dirty="0">
                    <a:solidFill>
                      <a:srgbClr val="004E66"/>
                    </a:solidFill>
                    <a:latin typeface="Raleway-SemiBold"/>
                  </a:rPr>
                  <a:t>Valencia</a:t>
                </a:r>
              </a:p>
            </p:txBody>
          </p:sp>
          <p:sp>
            <p:nvSpPr>
              <p:cNvPr id="64" name="CaixaDeTexto 37">
                <a:extLst>
                  <a:ext uri="{FF2B5EF4-FFF2-40B4-BE49-F238E27FC236}">
                    <a16:creationId xmlns:a16="http://schemas.microsoft.com/office/drawing/2014/main" id="{B4B4EBC9-95C0-4D1A-946F-62FA589CD9B1}"/>
                  </a:ext>
                </a:extLst>
              </p:cNvPr>
              <p:cNvSpPr txBox="1"/>
              <p:nvPr/>
            </p:nvSpPr>
            <p:spPr>
              <a:xfrm>
                <a:off x="11101201" y="4269362"/>
                <a:ext cx="847634" cy="253916"/>
              </a:xfrm>
              <a:prstGeom prst="rect">
                <a:avLst/>
              </a:prstGeom>
              <a:noFill/>
            </p:spPr>
            <p:txBody>
              <a:bodyPr wrap="square" rtlCol="0">
                <a:spAutoFit/>
              </a:bodyPr>
              <a:lstStyle/>
              <a:p>
                <a:pPr algn="ctr"/>
                <a:r>
                  <a:rPr lang="pt-PT" sz="1050" b="1" dirty="0">
                    <a:solidFill>
                      <a:srgbClr val="004E66"/>
                    </a:solidFill>
                    <a:latin typeface="Raleway-SemiBold"/>
                  </a:rPr>
                  <a:t>Palma</a:t>
                </a:r>
              </a:p>
            </p:txBody>
          </p:sp>
          <p:sp>
            <p:nvSpPr>
              <p:cNvPr id="65" name="CaixaDeTexto 38">
                <a:extLst>
                  <a:ext uri="{FF2B5EF4-FFF2-40B4-BE49-F238E27FC236}">
                    <a16:creationId xmlns:a16="http://schemas.microsoft.com/office/drawing/2014/main" id="{4DBD4AC6-69EA-42D6-A981-99AB576CBD40}"/>
                  </a:ext>
                </a:extLst>
              </p:cNvPr>
              <p:cNvSpPr txBox="1"/>
              <p:nvPr/>
            </p:nvSpPr>
            <p:spPr>
              <a:xfrm>
                <a:off x="9886710" y="4951517"/>
                <a:ext cx="847634" cy="253916"/>
              </a:xfrm>
              <a:prstGeom prst="rect">
                <a:avLst/>
              </a:prstGeom>
              <a:noFill/>
            </p:spPr>
            <p:txBody>
              <a:bodyPr wrap="square" rtlCol="0">
                <a:spAutoFit/>
              </a:bodyPr>
              <a:lstStyle/>
              <a:p>
                <a:pPr algn="ctr"/>
                <a:r>
                  <a:rPr lang="pt-PT" sz="1050" b="1" dirty="0">
                    <a:solidFill>
                      <a:srgbClr val="004E66"/>
                    </a:solidFill>
                    <a:latin typeface="Raleway-SemiBold"/>
                  </a:rPr>
                  <a:t>Alicante</a:t>
                </a:r>
              </a:p>
            </p:txBody>
          </p:sp>
          <p:sp>
            <p:nvSpPr>
              <p:cNvPr id="66" name="CaixaDeTexto 39">
                <a:extLst>
                  <a:ext uri="{FF2B5EF4-FFF2-40B4-BE49-F238E27FC236}">
                    <a16:creationId xmlns:a16="http://schemas.microsoft.com/office/drawing/2014/main" id="{622B061C-7308-4D9F-B703-91DCC982B9CE}"/>
                  </a:ext>
                </a:extLst>
              </p:cNvPr>
              <p:cNvSpPr txBox="1"/>
              <p:nvPr/>
            </p:nvSpPr>
            <p:spPr>
              <a:xfrm>
                <a:off x="8116139" y="5787092"/>
                <a:ext cx="847634" cy="253916"/>
              </a:xfrm>
              <a:prstGeom prst="rect">
                <a:avLst/>
              </a:prstGeom>
              <a:noFill/>
            </p:spPr>
            <p:txBody>
              <a:bodyPr wrap="square" rtlCol="0">
                <a:spAutoFit/>
              </a:bodyPr>
              <a:lstStyle/>
              <a:p>
                <a:pPr algn="ctr"/>
                <a:r>
                  <a:rPr lang="pt-PT" sz="1050" b="1" dirty="0">
                    <a:solidFill>
                      <a:srgbClr val="004E66"/>
                    </a:solidFill>
                    <a:latin typeface="Raleway-SemiBold"/>
                  </a:rPr>
                  <a:t>Málaga</a:t>
                </a:r>
              </a:p>
            </p:txBody>
          </p:sp>
          <p:sp>
            <p:nvSpPr>
              <p:cNvPr id="67" name="CaixaDeTexto 40">
                <a:extLst>
                  <a:ext uri="{FF2B5EF4-FFF2-40B4-BE49-F238E27FC236}">
                    <a16:creationId xmlns:a16="http://schemas.microsoft.com/office/drawing/2014/main" id="{FF6B96E0-118F-4D95-9A5C-9390AD12DE2E}"/>
                  </a:ext>
                </a:extLst>
              </p:cNvPr>
              <p:cNvSpPr txBox="1"/>
              <p:nvPr/>
            </p:nvSpPr>
            <p:spPr>
              <a:xfrm>
                <a:off x="7415784" y="5378404"/>
                <a:ext cx="847634" cy="253916"/>
              </a:xfrm>
              <a:prstGeom prst="rect">
                <a:avLst/>
              </a:prstGeom>
              <a:noFill/>
            </p:spPr>
            <p:txBody>
              <a:bodyPr wrap="square" rtlCol="0">
                <a:spAutoFit/>
              </a:bodyPr>
              <a:lstStyle/>
              <a:p>
                <a:pPr algn="ctr"/>
                <a:r>
                  <a:rPr lang="en-US" sz="1050" b="1" dirty="0">
                    <a:solidFill>
                      <a:srgbClr val="004E66"/>
                    </a:solidFill>
                    <a:latin typeface="Raleway-SemiBold"/>
                  </a:rPr>
                  <a:t>Seville</a:t>
                </a:r>
              </a:p>
            </p:txBody>
          </p:sp>
        </p:grpSp>
        <p:sp>
          <p:nvSpPr>
            <p:cNvPr id="68" name="CaixaDeTexto 41">
              <a:extLst>
                <a:ext uri="{FF2B5EF4-FFF2-40B4-BE49-F238E27FC236}">
                  <a16:creationId xmlns:a16="http://schemas.microsoft.com/office/drawing/2014/main" id="{90BD40EC-8A2D-47C7-9FB2-9A4FB722359F}"/>
                </a:ext>
              </a:extLst>
            </p:cNvPr>
            <p:cNvSpPr txBox="1"/>
            <p:nvPr/>
          </p:nvSpPr>
          <p:spPr>
            <a:xfrm>
              <a:off x="4504557" y="2575055"/>
              <a:ext cx="1225317" cy="253916"/>
            </a:xfrm>
            <a:prstGeom prst="rect">
              <a:avLst/>
            </a:prstGeom>
            <a:noFill/>
          </p:spPr>
          <p:txBody>
            <a:bodyPr wrap="square" rtlCol="0">
              <a:spAutoFit/>
            </a:bodyPr>
            <a:lstStyle/>
            <a:p>
              <a:pPr algn="ctr"/>
              <a:r>
                <a:rPr lang="pt-PT" sz="1050" b="1" dirty="0">
                  <a:solidFill>
                    <a:srgbClr val="004E66"/>
                  </a:solidFill>
                  <a:latin typeface="Raleway-SemiBold"/>
                </a:rPr>
                <a:t>Ponta Delgada</a:t>
              </a:r>
            </a:p>
          </p:txBody>
        </p:sp>
        <p:sp>
          <p:nvSpPr>
            <p:cNvPr id="69" name="CaixaDeTexto 45">
              <a:extLst>
                <a:ext uri="{FF2B5EF4-FFF2-40B4-BE49-F238E27FC236}">
                  <a16:creationId xmlns:a16="http://schemas.microsoft.com/office/drawing/2014/main" id="{5295C13E-67D3-4B63-A730-706D9B00DF6B}"/>
                </a:ext>
              </a:extLst>
            </p:cNvPr>
            <p:cNvSpPr txBox="1"/>
            <p:nvPr/>
          </p:nvSpPr>
          <p:spPr>
            <a:xfrm>
              <a:off x="4968060" y="5804828"/>
              <a:ext cx="738404" cy="253916"/>
            </a:xfrm>
            <a:prstGeom prst="rect">
              <a:avLst/>
            </a:prstGeom>
            <a:noFill/>
          </p:spPr>
          <p:txBody>
            <a:bodyPr wrap="square" rtlCol="0">
              <a:spAutoFit/>
            </a:bodyPr>
            <a:lstStyle/>
            <a:p>
              <a:pPr algn="ctr"/>
              <a:r>
                <a:rPr lang="pt-PT" sz="1050" b="1" dirty="0">
                  <a:solidFill>
                    <a:srgbClr val="004E66"/>
                  </a:solidFill>
                  <a:latin typeface="Raleway-SemiBold"/>
                </a:rPr>
                <a:t>Tenerife</a:t>
              </a:r>
            </a:p>
          </p:txBody>
        </p:sp>
        <p:sp>
          <p:nvSpPr>
            <p:cNvPr id="70" name="CaixaDeTexto 49">
              <a:extLst>
                <a:ext uri="{FF2B5EF4-FFF2-40B4-BE49-F238E27FC236}">
                  <a16:creationId xmlns:a16="http://schemas.microsoft.com/office/drawing/2014/main" id="{DE543F90-570A-4BD5-BAF7-02B3E29E33C8}"/>
                </a:ext>
              </a:extLst>
            </p:cNvPr>
            <p:cNvSpPr txBox="1"/>
            <p:nvPr/>
          </p:nvSpPr>
          <p:spPr>
            <a:xfrm>
              <a:off x="4114102" y="4206411"/>
              <a:ext cx="741812" cy="253916"/>
            </a:xfrm>
            <a:prstGeom prst="rect">
              <a:avLst/>
            </a:prstGeom>
            <a:noFill/>
          </p:spPr>
          <p:txBody>
            <a:bodyPr wrap="square" rtlCol="0">
              <a:spAutoFit/>
            </a:bodyPr>
            <a:lstStyle/>
            <a:p>
              <a:pPr algn="ctr"/>
              <a:r>
                <a:rPr lang="pt-PT" sz="1050" b="1" dirty="0">
                  <a:solidFill>
                    <a:schemeClr val="bg1"/>
                  </a:solidFill>
                  <a:latin typeface="Raleway-SemiBold"/>
                </a:rPr>
                <a:t>Funchal</a:t>
              </a:r>
            </a:p>
          </p:txBody>
        </p:sp>
      </p:grpSp>
      <p:sp>
        <p:nvSpPr>
          <p:cNvPr id="4" name="CaixaDeTexto 3">
            <a:extLst>
              <a:ext uri="{FF2B5EF4-FFF2-40B4-BE49-F238E27FC236}">
                <a16:creationId xmlns:a16="http://schemas.microsoft.com/office/drawing/2014/main" id="{EF8396BA-7A18-4C79-8B8C-C397387E4A71}"/>
              </a:ext>
            </a:extLst>
          </p:cNvPr>
          <p:cNvSpPr txBox="1"/>
          <p:nvPr/>
        </p:nvSpPr>
        <p:spPr>
          <a:xfrm>
            <a:off x="9768469" y="6350465"/>
            <a:ext cx="1332732" cy="184666"/>
          </a:xfrm>
          <a:prstGeom prst="rect">
            <a:avLst/>
          </a:prstGeom>
          <a:solidFill>
            <a:schemeClr val="bg1"/>
          </a:solidFill>
        </p:spPr>
        <p:txBody>
          <a:bodyPr wrap="square" rtlCol="0">
            <a:spAutoFit/>
          </a:bodyPr>
          <a:lstStyle/>
          <a:p>
            <a:r>
              <a:rPr lang="en-US" sz="600" dirty="0">
                <a:solidFill>
                  <a:schemeClr val="bg2">
                    <a:lumMod val="75000"/>
                  </a:schemeClr>
                </a:solidFill>
              </a:rPr>
              <a:t>Commercial and technical delegation</a:t>
            </a:r>
          </a:p>
        </p:txBody>
      </p:sp>
      <p:sp>
        <p:nvSpPr>
          <p:cNvPr id="75" name="CaixaDeTexto 74">
            <a:extLst>
              <a:ext uri="{FF2B5EF4-FFF2-40B4-BE49-F238E27FC236}">
                <a16:creationId xmlns:a16="http://schemas.microsoft.com/office/drawing/2014/main" id="{123C3A96-6D36-400F-ACE2-0BE7AE7962AE}"/>
              </a:ext>
            </a:extLst>
          </p:cNvPr>
          <p:cNvSpPr txBox="1"/>
          <p:nvPr/>
        </p:nvSpPr>
        <p:spPr>
          <a:xfrm>
            <a:off x="11328012" y="6350465"/>
            <a:ext cx="813475" cy="184666"/>
          </a:xfrm>
          <a:prstGeom prst="rect">
            <a:avLst/>
          </a:prstGeom>
          <a:solidFill>
            <a:schemeClr val="bg1"/>
          </a:solidFill>
        </p:spPr>
        <p:txBody>
          <a:bodyPr wrap="square" rtlCol="0">
            <a:spAutoFit/>
          </a:bodyPr>
          <a:lstStyle/>
          <a:p>
            <a:r>
              <a:rPr lang="en-US" sz="600" dirty="0">
                <a:solidFill>
                  <a:schemeClr val="bg2">
                    <a:lumMod val="75000"/>
                  </a:schemeClr>
                </a:solidFill>
              </a:rPr>
              <a:t>Technical presence</a:t>
            </a:r>
          </a:p>
        </p:txBody>
      </p:sp>
      <p:grpSp>
        <p:nvGrpSpPr>
          <p:cNvPr id="76" name="Group 75">
            <a:extLst>
              <a:ext uri="{FF2B5EF4-FFF2-40B4-BE49-F238E27FC236}">
                <a16:creationId xmlns:a16="http://schemas.microsoft.com/office/drawing/2014/main" id="{083E529B-D7A6-4F9D-AA5F-4DA0D5FD8006}"/>
              </a:ext>
            </a:extLst>
          </p:cNvPr>
          <p:cNvGrpSpPr/>
          <p:nvPr/>
        </p:nvGrpSpPr>
        <p:grpSpPr>
          <a:xfrm>
            <a:off x="245365" y="2036775"/>
            <a:ext cx="3011116" cy="1467700"/>
            <a:chOff x="245365" y="2248913"/>
            <a:chExt cx="3011116" cy="1467700"/>
          </a:xfrm>
        </p:grpSpPr>
        <p:sp>
          <p:nvSpPr>
            <p:cNvPr id="78" name="CaixaDeTexto 9">
              <a:extLst>
                <a:ext uri="{FF2B5EF4-FFF2-40B4-BE49-F238E27FC236}">
                  <a16:creationId xmlns:a16="http://schemas.microsoft.com/office/drawing/2014/main" id="{5F9E6316-1183-46A4-B48A-9460C90C74DF}"/>
                </a:ext>
              </a:extLst>
            </p:cNvPr>
            <p:cNvSpPr txBox="1"/>
            <p:nvPr/>
          </p:nvSpPr>
          <p:spPr>
            <a:xfrm>
              <a:off x="468618" y="2248913"/>
              <a:ext cx="2646636" cy="1200329"/>
            </a:xfrm>
            <a:prstGeom prst="rect">
              <a:avLst/>
            </a:prstGeom>
            <a:noFill/>
          </p:spPr>
          <p:txBody>
            <a:bodyPr wrap="square" rtlCol="0">
              <a:spAutoFit/>
            </a:bodyPr>
            <a:lstStyle/>
            <a:p>
              <a:r>
                <a:rPr lang="pt-PT" sz="7200" dirty="0">
                  <a:solidFill>
                    <a:schemeClr val="bg1">
                      <a:lumMod val="95000"/>
                    </a:schemeClr>
                  </a:solidFill>
                  <a:latin typeface="Raleway SemiBold" panose="020B0703030101060003" pitchFamily="34" charset="0"/>
                </a:rPr>
                <a:t>~120</a:t>
              </a:r>
            </a:p>
          </p:txBody>
        </p:sp>
        <p:sp>
          <p:nvSpPr>
            <p:cNvPr id="79" name="CaixaDeTexto 13">
              <a:extLst>
                <a:ext uri="{FF2B5EF4-FFF2-40B4-BE49-F238E27FC236}">
                  <a16:creationId xmlns:a16="http://schemas.microsoft.com/office/drawing/2014/main" id="{D6EC147D-FD1C-443D-86F3-9FB9DD686387}"/>
                </a:ext>
              </a:extLst>
            </p:cNvPr>
            <p:cNvSpPr txBox="1"/>
            <p:nvPr/>
          </p:nvSpPr>
          <p:spPr>
            <a:xfrm>
              <a:off x="245365" y="3070502"/>
              <a:ext cx="3011116" cy="646111"/>
            </a:xfrm>
            <a:prstGeom prst="rect">
              <a:avLst/>
            </a:prstGeom>
            <a:noFill/>
          </p:spPr>
          <p:txBody>
            <a:bodyPr wrap="square" rtlCol="0">
              <a:spAutoFit/>
            </a:bodyPr>
            <a:lstStyle/>
            <a:p>
              <a:r>
                <a:rPr lang="pt-PT" sz="4200" dirty="0">
                  <a:solidFill>
                    <a:srgbClr val="004E66"/>
                  </a:solidFill>
                  <a:latin typeface="Raleway Medium" panose="020B0603030101060003" pitchFamily="34" charset="0"/>
                </a:rPr>
                <a:t>employees</a:t>
              </a:r>
            </a:p>
          </p:txBody>
        </p:sp>
      </p:grpSp>
      <p:grpSp>
        <p:nvGrpSpPr>
          <p:cNvPr id="80" name="Group 79">
            <a:extLst>
              <a:ext uri="{FF2B5EF4-FFF2-40B4-BE49-F238E27FC236}">
                <a16:creationId xmlns:a16="http://schemas.microsoft.com/office/drawing/2014/main" id="{74FE7AB0-E98E-4416-AA56-BBA39A2D89BC}"/>
              </a:ext>
            </a:extLst>
          </p:cNvPr>
          <p:cNvGrpSpPr/>
          <p:nvPr/>
        </p:nvGrpSpPr>
        <p:grpSpPr>
          <a:xfrm>
            <a:off x="288153" y="3716910"/>
            <a:ext cx="3332583" cy="1287289"/>
            <a:chOff x="288153" y="3775525"/>
            <a:chExt cx="3332583" cy="1287289"/>
          </a:xfrm>
        </p:grpSpPr>
        <p:sp>
          <p:nvSpPr>
            <p:cNvPr id="81" name="CaixaDeTexto 15">
              <a:extLst>
                <a:ext uri="{FF2B5EF4-FFF2-40B4-BE49-F238E27FC236}">
                  <a16:creationId xmlns:a16="http://schemas.microsoft.com/office/drawing/2014/main" id="{6663CC0C-15D5-4CC0-B81A-3A5CFF3B06EB}"/>
                </a:ext>
              </a:extLst>
            </p:cNvPr>
            <p:cNvSpPr txBox="1"/>
            <p:nvPr/>
          </p:nvSpPr>
          <p:spPr>
            <a:xfrm>
              <a:off x="535293" y="3775525"/>
              <a:ext cx="3085443" cy="861774"/>
            </a:xfrm>
            <a:prstGeom prst="rect">
              <a:avLst/>
            </a:prstGeom>
            <a:noFill/>
          </p:spPr>
          <p:txBody>
            <a:bodyPr wrap="square" rtlCol="0">
              <a:spAutoFit/>
            </a:bodyPr>
            <a:lstStyle/>
            <a:p>
              <a:r>
                <a:rPr lang="pt-PT" sz="5000" dirty="0">
                  <a:solidFill>
                    <a:schemeClr val="bg1">
                      <a:lumMod val="95000"/>
                    </a:schemeClr>
                  </a:solidFill>
                  <a:latin typeface="Raleway Medium" panose="020B0603030101060003" pitchFamily="34" charset="0"/>
                </a:rPr>
                <a:t>&gt; 2000</a:t>
              </a:r>
            </a:p>
          </p:txBody>
        </p:sp>
        <p:sp>
          <p:nvSpPr>
            <p:cNvPr id="82" name="CaixaDeTexto 17">
              <a:extLst>
                <a:ext uri="{FF2B5EF4-FFF2-40B4-BE49-F238E27FC236}">
                  <a16:creationId xmlns:a16="http://schemas.microsoft.com/office/drawing/2014/main" id="{1482B2E3-B634-42FC-AD4E-25855C346A36}"/>
                </a:ext>
              </a:extLst>
            </p:cNvPr>
            <p:cNvSpPr txBox="1"/>
            <p:nvPr/>
          </p:nvSpPr>
          <p:spPr>
            <a:xfrm>
              <a:off x="288153" y="4324150"/>
              <a:ext cx="2935652" cy="738664"/>
            </a:xfrm>
            <a:prstGeom prst="rect">
              <a:avLst/>
            </a:prstGeom>
            <a:noFill/>
          </p:spPr>
          <p:txBody>
            <a:bodyPr wrap="square" rtlCol="0">
              <a:spAutoFit/>
            </a:bodyPr>
            <a:lstStyle/>
            <a:p>
              <a:r>
                <a:rPr lang="en-US" sz="4200" dirty="0">
                  <a:solidFill>
                    <a:srgbClr val="004E66"/>
                  </a:solidFill>
                  <a:latin typeface="Raleway Medium" panose="020B0603030101060003" pitchFamily="34" charset="0"/>
                </a:rPr>
                <a:t>customers</a:t>
              </a:r>
            </a:p>
          </p:txBody>
        </p:sp>
      </p:grpSp>
      <p:grpSp>
        <p:nvGrpSpPr>
          <p:cNvPr id="83" name="Grupo 24">
            <a:extLst>
              <a:ext uri="{FF2B5EF4-FFF2-40B4-BE49-F238E27FC236}">
                <a16:creationId xmlns:a16="http://schemas.microsoft.com/office/drawing/2014/main" id="{6E5521CE-955B-447A-BAEE-E4010DFD729F}"/>
              </a:ext>
            </a:extLst>
          </p:cNvPr>
          <p:cNvGrpSpPr/>
          <p:nvPr/>
        </p:nvGrpSpPr>
        <p:grpSpPr>
          <a:xfrm>
            <a:off x="263230" y="5439127"/>
            <a:ext cx="3280532" cy="1698968"/>
            <a:chOff x="-24006" y="5457822"/>
            <a:chExt cx="3280532" cy="1698968"/>
          </a:xfrm>
        </p:grpSpPr>
        <p:sp>
          <p:nvSpPr>
            <p:cNvPr id="84" name="CaixaDeTexto 20">
              <a:extLst>
                <a:ext uri="{FF2B5EF4-FFF2-40B4-BE49-F238E27FC236}">
                  <a16:creationId xmlns:a16="http://schemas.microsoft.com/office/drawing/2014/main" id="{55BBC635-0F8B-4D41-B5CC-651CB339B640}"/>
                </a:ext>
              </a:extLst>
            </p:cNvPr>
            <p:cNvSpPr txBox="1"/>
            <p:nvPr/>
          </p:nvSpPr>
          <p:spPr>
            <a:xfrm>
              <a:off x="80646" y="5457822"/>
              <a:ext cx="2074545" cy="523220"/>
            </a:xfrm>
            <a:prstGeom prst="rect">
              <a:avLst/>
            </a:prstGeom>
            <a:noFill/>
          </p:spPr>
          <p:txBody>
            <a:bodyPr wrap="square" rtlCol="0">
              <a:spAutoFit/>
            </a:bodyPr>
            <a:lstStyle/>
            <a:p>
              <a:r>
                <a:rPr lang="pt-PT" sz="2800" dirty="0">
                  <a:solidFill>
                    <a:srgbClr val="2BA0DA"/>
                  </a:solidFill>
                  <a:latin typeface="Raleway Medium" panose="020B0603030101060003" pitchFamily="34" charset="0"/>
                </a:rPr>
                <a:t>wide</a:t>
              </a:r>
            </a:p>
          </p:txBody>
        </p:sp>
        <p:sp>
          <p:nvSpPr>
            <p:cNvPr id="85" name="CaixaDeTexto 21">
              <a:extLst>
                <a:ext uri="{FF2B5EF4-FFF2-40B4-BE49-F238E27FC236}">
                  <a16:creationId xmlns:a16="http://schemas.microsoft.com/office/drawing/2014/main" id="{D6F1A49D-D6F4-4D31-A1E0-EA19226B91DA}"/>
                </a:ext>
              </a:extLst>
            </p:cNvPr>
            <p:cNvSpPr txBox="1"/>
            <p:nvPr/>
          </p:nvSpPr>
          <p:spPr>
            <a:xfrm>
              <a:off x="-24006" y="5843575"/>
              <a:ext cx="3280532" cy="523220"/>
            </a:xfrm>
            <a:prstGeom prst="rect">
              <a:avLst/>
            </a:prstGeom>
            <a:noFill/>
          </p:spPr>
          <p:txBody>
            <a:bodyPr wrap="square" rtlCol="0">
              <a:spAutoFit/>
            </a:bodyPr>
            <a:lstStyle/>
            <a:p>
              <a:r>
                <a:rPr lang="pt-PT" sz="2800" dirty="0">
                  <a:solidFill>
                    <a:srgbClr val="2BA0DA"/>
                  </a:solidFill>
                  <a:latin typeface="Raleway Medium" panose="020B0603030101060003" pitchFamily="34" charset="0"/>
                </a:rPr>
                <a:t>MARKET</a:t>
              </a:r>
            </a:p>
          </p:txBody>
        </p:sp>
        <p:sp>
          <p:nvSpPr>
            <p:cNvPr id="86" name="CaixaDeTexto 22">
              <a:extLst>
                <a:ext uri="{FF2B5EF4-FFF2-40B4-BE49-F238E27FC236}">
                  <a16:creationId xmlns:a16="http://schemas.microsoft.com/office/drawing/2014/main" id="{1040C232-FAC1-45E9-B7B6-E434B03B46CA}"/>
                </a:ext>
              </a:extLst>
            </p:cNvPr>
            <p:cNvSpPr txBox="1"/>
            <p:nvPr/>
          </p:nvSpPr>
          <p:spPr>
            <a:xfrm>
              <a:off x="304800" y="6180786"/>
              <a:ext cx="628650" cy="276999"/>
            </a:xfrm>
            <a:prstGeom prst="rect">
              <a:avLst/>
            </a:prstGeom>
            <a:noFill/>
          </p:spPr>
          <p:txBody>
            <a:bodyPr wrap="square" rtlCol="0">
              <a:spAutoFit/>
            </a:bodyPr>
            <a:lstStyle/>
            <a:p>
              <a:endParaRPr lang="pt-PT" sz="1200" dirty="0">
                <a:solidFill>
                  <a:srgbClr val="2BA0DA"/>
                </a:solidFill>
                <a:latin typeface="Raleway Medium" panose="020B0603030101060003" pitchFamily="34" charset="0"/>
              </a:endParaRPr>
            </a:p>
          </p:txBody>
        </p:sp>
        <p:sp>
          <p:nvSpPr>
            <p:cNvPr id="87" name="CaixaDeTexto 23">
              <a:extLst>
                <a:ext uri="{FF2B5EF4-FFF2-40B4-BE49-F238E27FC236}">
                  <a16:creationId xmlns:a16="http://schemas.microsoft.com/office/drawing/2014/main" id="{206043D3-47C7-4245-B2EC-65195B9748DA}"/>
                </a:ext>
              </a:extLst>
            </p:cNvPr>
            <p:cNvSpPr txBox="1"/>
            <p:nvPr/>
          </p:nvSpPr>
          <p:spPr>
            <a:xfrm>
              <a:off x="305588" y="6202683"/>
              <a:ext cx="2530615" cy="954107"/>
            </a:xfrm>
            <a:prstGeom prst="rect">
              <a:avLst/>
            </a:prstGeom>
            <a:noFill/>
          </p:spPr>
          <p:txBody>
            <a:bodyPr wrap="square" rtlCol="0">
              <a:spAutoFit/>
            </a:bodyPr>
            <a:lstStyle/>
            <a:p>
              <a:r>
                <a:rPr lang="pt-PT" sz="2800" dirty="0">
                  <a:solidFill>
                    <a:schemeClr val="bg1"/>
                  </a:solidFill>
                  <a:latin typeface="Raleway Medium" panose="020B0603030101060003" pitchFamily="34" charset="0"/>
                </a:rPr>
                <a:t>EXPERIENCE</a:t>
              </a:r>
            </a:p>
          </p:txBody>
        </p:sp>
      </p:grpSp>
      <p:grpSp>
        <p:nvGrpSpPr>
          <p:cNvPr id="88" name="Group 87">
            <a:extLst>
              <a:ext uri="{FF2B5EF4-FFF2-40B4-BE49-F238E27FC236}">
                <a16:creationId xmlns:a16="http://schemas.microsoft.com/office/drawing/2014/main" id="{39BD1234-BBFC-478B-B031-11F58E34E105}"/>
              </a:ext>
            </a:extLst>
          </p:cNvPr>
          <p:cNvGrpSpPr/>
          <p:nvPr/>
        </p:nvGrpSpPr>
        <p:grpSpPr>
          <a:xfrm>
            <a:off x="579182" y="134551"/>
            <a:ext cx="3255097" cy="2008286"/>
            <a:chOff x="579182" y="285200"/>
            <a:chExt cx="3255097" cy="2008286"/>
          </a:xfrm>
        </p:grpSpPr>
        <p:sp>
          <p:nvSpPr>
            <p:cNvPr id="89" name="CaixaDeTexto 3">
              <a:extLst>
                <a:ext uri="{FF2B5EF4-FFF2-40B4-BE49-F238E27FC236}">
                  <a16:creationId xmlns:a16="http://schemas.microsoft.com/office/drawing/2014/main" id="{1485A98A-8554-4421-A70E-25EA222BA049}"/>
                </a:ext>
              </a:extLst>
            </p:cNvPr>
            <p:cNvSpPr txBox="1"/>
            <p:nvPr/>
          </p:nvSpPr>
          <p:spPr>
            <a:xfrm>
              <a:off x="579182" y="285200"/>
              <a:ext cx="3199342" cy="630942"/>
            </a:xfrm>
            <a:prstGeom prst="rect">
              <a:avLst/>
            </a:prstGeom>
            <a:noFill/>
          </p:spPr>
          <p:txBody>
            <a:bodyPr wrap="square" rtlCol="0">
              <a:spAutoFit/>
            </a:bodyPr>
            <a:lstStyle/>
            <a:p>
              <a:r>
                <a:rPr lang="en-US" sz="3500" dirty="0">
                  <a:solidFill>
                    <a:srgbClr val="004E66"/>
                  </a:solidFill>
                  <a:latin typeface="Raleway Medium" panose="020B0603030101060003" pitchFamily="34" charset="0"/>
                </a:rPr>
                <a:t>revenue</a:t>
              </a:r>
            </a:p>
          </p:txBody>
        </p:sp>
        <p:sp>
          <p:nvSpPr>
            <p:cNvPr id="90" name="CaixaDeTexto 11">
              <a:extLst>
                <a:ext uri="{FF2B5EF4-FFF2-40B4-BE49-F238E27FC236}">
                  <a16:creationId xmlns:a16="http://schemas.microsoft.com/office/drawing/2014/main" id="{537FA20A-79FC-4169-82FD-16C57D4004AF}"/>
                </a:ext>
              </a:extLst>
            </p:cNvPr>
            <p:cNvSpPr txBox="1"/>
            <p:nvPr/>
          </p:nvSpPr>
          <p:spPr>
            <a:xfrm>
              <a:off x="634937" y="636222"/>
              <a:ext cx="3199342" cy="954107"/>
            </a:xfrm>
            <a:prstGeom prst="rect">
              <a:avLst/>
            </a:prstGeom>
            <a:noFill/>
          </p:spPr>
          <p:txBody>
            <a:bodyPr wrap="square" rtlCol="0">
              <a:spAutoFit/>
            </a:bodyPr>
            <a:lstStyle/>
            <a:p>
              <a:r>
                <a:rPr lang="pt-PT" sz="5600" dirty="0">
                  <a:solidFill>
                    <a:schemeClr val="bg1">
                      <a:lumMod val="95000"/>
                    </a:schemeClr>
                  </a:solidFill>
                  <a:latin typeface="Raleway ExtraBold" panose="020B0903030101060003" pitchFamily="34" charset="0"/>
                </a:rPr>
                <a:t>&gt; 30</a:t>
              </a:r>
              <a:r>
                <a:rPr lang="pt-PT" sz="4800" dirty="0">
                  <a:solidFill>
                    <a:schemeClr val="bg1">
                      <a:lumMod val="95000"/>
                    </a:schemeClr>
                  </a:solidFill>
                  <a:latin typeface="Raleway ExtraBold" panose="020B0903030101060003" pitchFamily="34" charset="0"/>
                </a:rPr>
                <a:t>M</a:t>
              </a:r>
              <a:endParaRPr lang="pt-PT" sz="5600" dirty="0">
                <a:solidFill>
                  <a:schemeClr val="bg1">
                    <a:lumMod val="95000"/>
                  </a:schemeClr>
                </a:solidFill>
                <a:latin typeface="Raleway ExtraBold" panose="020B0903030101060003" pitchFamily="34" charset="0"/>
              </a:endParaRPr>
            </a:p>
          </p:txBody>
        </p:sp>
        <p:sp>
          <p:nvSpPr>
            <p:cNvPr id="91" name="CaixaDeTexto 5">
              <a:extLst>
                <a:ext uri="{FF2B5EF4-FFF2-40B4-BE49-F238E27FC236}">
                  <a16:creationId xmlns:a16="http://schemas.microsoft.com/office/drawing/2014/main" id="{CAC1B1CD-ADF7-42D3-BA07-0F4F6586BF08}"/>
                </a:ext>
              </a:extLst>
            </p:cNvPr>
            <p:cNvSpPr txBox="1"/>
            <p:nvPr/>
          </p:nvSpPr>
          <p:spPr>
            <a:xfrm>
              <a:off x="591048" y="1277823"/>
              <a:ext cx="2513286" cy="1015663"/>
            </a:xfrm>
            <a:prstGeom prst="rect">
              <a:avLst/>
            </a:prstGeom>
            <a:noFill/>
          </p:spPr>
          <p:txBody>
            <a:bodyPr wrap="square" rtlCol="0">
              <a:spAutoFit/>
            </a:bodyPr>
            <a:lstStyle/>
            <a:p>
              <a:r>
                <a:rPr lang="pt-PT" sz="6000" dirty="0">
                  <a:solidFill>
                    <a:srgbClr val="004E66"/>
                  </a:solidFill>
                  <a:latin typeface="Raleway ExtraBold" panose="020B0903030101060003" pitchFamily="34" charset="0"/>
                </a:rPr>
                <a:t>Euros</a:t>
              </a:r>
            </a:p>
          </p:txBody>
        </p:sp>
      </p:grpSp>
    </p:spTree>
    <p:extLst>
      <p:ext uri="{BB962C8B-B14F-4D97-AF65-F5344CB8AC3E}">
        <p14:creationId xmlns:p14="http://schemas.microsoft.com/office/powerpoint/2010/main" val="37696007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descr="Uma imagem com desfocagem&#10;&#10;Descrição gerada com confiança alta">
            <a:extLst>
              <a:ext uri="{FF2B5EF4-FFF2-40B4-BE49-F238E27FC236}">
                <a16:creationId xmlns:a16="http://schemas.microsoft.com/office/drawing/2014/main" id="{7D11138C-2E7A-4DBB-9AB0-41F06542DA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5" name="Imagem 4">
            <a:extLst>
              <a:ext uri="{FF2B5EF4-FFF2-40B4-BE49-F238E27FC236}">
                <a16:creationId xmlns:a16="http://schemas.microsoft.com/office/drawing/2014/main" id="{FC553068-9679-448D-8BCD-008140EA17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8798" y="5636273"/>
            <a:ext cx="8593201" cy="1227600"/>
          </a:xfrm>
          <a:prstGeom prst="rect">
            <a:avLst/>
          </a:prstGeom>
        </p:spPr>
      </p:pic>
      <p:sp>
        <p:nvSpPr>
          <p:cNvPr id="7" name="CaixaDeTexto 6">
            <a:extLst>
              <a:ext uri="{FF2B5EF4-FFF2-40B4-BE49-F238E27FC236}">
                <a16:creationId xmlns:a16="http://schemas.microsoft.com/office/drawing/2014/main" id="{B8B5C6F2-7E03-478B-B426-4B3C68D4C3EC}"/>
              </a:ext>
            </a:extLst>
          </p:cNvPr>
          <p:cNvSpPr txBox="1"/>
          <p:nvPr/>
        </p:nvSpPr>
        <p:spPr>
          <a:xfrm>
            <a:off x="5448300" y="5983161"/>
            <a:ext cx="6661150" cy="553998"/>
          </a:xfrm>
          <a:prstGeom prst="rect">
            <a:avLst/>
          </a:prstGeom>
          <a:noFill/>
        </p:spPr>
        <p:txBody>
          <a:bodyPr wrap="square" rtlCol="0">
            <a:spAutoFit/>
          </a:bodyPr>
          <a:lstStyle/>
          <a:p>
            <a:pPr algn="r"/>
            <a:r>
              <a:rPr lang="pt-PT" sz="3000" b="1" dirty="0">
                <a:solidFill>
                  <a:schemeClr val="bg1"/>
                </a:solidFill>
                <a:latin typeface="Raleway ExtraBold" panose="020B0903030101060003" pitchFamily="34" charset="0"/>
              </a:rPr>
              <a:t>Why Warpcom</a:t>
            </a:r>
          </a:p>
        </p:txBody>
      </p:sp>
    </p:spTree>
    <p:extLst>
      <p:ext uri="{BB962C8B-B14F-4D97-AF65-F5344CB8AC3E}">
        <p14:creationId xmlns:p14="http://schemas.microsoft.com/office/powerpoint/2010/main" val="7897912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agem 28">
            <a:extLst>
              <a:ext uri="{FF2B5EF4-FFF2-40B4-BE49-F238E27FC236}">
                <a16:creationId xmlns:a16="http://schemas.microsoft.com/office/drawing/2014/main" id="{A4DF69C7-5FC2-4223-8E09-CE2CA2AD8F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7" name="CaixaDeTexto 16">
            <a:extLst>
              <a:ext uri="{FF2B5EF4-FFF2-40B4-BE49-F238E27FC236}">
                <a16:creationId xmlns:a16="http://schemas.microsoft.com/office/drawing/2014/main" id="{138BC2F6-920A-4586-8FDA-123EDD29AE2B}"/>
              </a:ext>
            </a:extLst>
          </p:cNvPr>
          <p:cNvSpPr txBox="1"/>
          <p:nvPr/>
        </p:nvSpPr>
        <p:spPr>
          <a:xfrm>
            <a:off x="543846" y="591267"/>
            <a:ext cx="9810750" cy="1759456"/>
          </a:xfrm>
          <a:prstGeom prst="rect">
            <a:avLst/>
          </a:prstGeom>
          <a:noFill/>
        </p:spPr>
        <p:txBody>
          <a:bodyPr wrap="square" rtlCol="0">
            <a:spAutoFit/>
          </a:bodyPr>
          <a:lstStyle/>
          <a:p>
            <a:pPr>
              <a:lnSpc>
                <a:spcPts val="6500"/>
              </a:lnSpc>
            </a:pPr>
            <a:r>
              <a:rPr lang="en-US" sz="6000" b="1" dirty="0">
                <a:solidFill>
                  <a:schemeClr val="bg1">
                    <a:lumMod val="95000"/>
                  </a:schemeClr>
                </a:solidFill>
                <a:latin typeface="Raleway ExtraBold" panose="020B0903030101060003" pitchFamily="34" charset="0"/>
              </a:rPr>
              <a:t>Our </a:t>
            </a:r>
          </a:p>
          <a:p>
            <a:pPr>
              <a:lnSpc>
                <a:spcPts val="6500"/>
              </a:lnSpc>
            </a:pPr>
            <a:r>
              <a:rPr lang="en-US" sz="6000" b="1" dirty="0">
                <a:solidFill>
                  <a:schemeClr val="bg1">
                    <a:lumMod val="95000"/>
                  </a:schemeClr>
                </a:solidFill>
                <a:latin typeface="Raleway ExtraBold" panose="020B0903030101060003" pitchFamily="34" charset="0"/>
              </a:rPr>
              <a:t>differentiation</a:t>
            </a:r>
          </a:p>
        </p:txBody>
      </p:sp>
      <p:grpSp>
        <p:nvGrpSpPr>
          <p:cNvPr id="2" name="Group 1">
            <a:extLst>
              <a:ext uri="{FF2B5EF4-FFF2-40B4-BE49-F238E27FC236}">
                <a16:creationId xmlns:a16="http://schemas.microsoft.com/office/drawing/2014/main" id="{0FC0B655-C6BE-400D-A931-9E42063CDDCF}"/>
              </a:ext>
            </a:extLst>
          </p:cNvPr>
          <p:cNvGrpSpPr/>
          <p:nvPr/>
        </p:nvGrpSpPr>
        <p:grpSpPr>
          <a:xfrm>
            <a:off x="66676" y="2960653"/>
            <a:ext cx="3981448" cy="1904999"/>
            <a:chOff x="66676" y="2962472"/>
            <a:chExt cx="3981448" cy="1904999"/>
          </a:xfrm>
        </p:grpSpPr>
        <p:pic>
          <p:nvPicPr>
            <p:cNvPr id="11" name="Imagem 2">
              <a:extLst>
                <a:ext uri="{FF2B5EF4-FFF2-40B4-BE49-F238E27FC236}">
                  <a16:creationId xmlns:a16="http://schemas.microsoft.com/office/drawing/2014/main" id="{17899833-090F-4364-9B39-884194C30B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76" y="2962472"/>
              <a:ext cx="3981448" cy="1904999"/>
            </a:xfrm>
            <a:prstGeom prst="rect">
              <a:avLst/>
            </a:prstGeom>
          </p:spPr>
        </p:pic>
        <p:pic>
          <p:nvPicPr>
            <p:cNvPr id="18" name="Imagem 6">
              <a:extLst>
                <a:ext uri="{FF2B5EF4-FFF2-40B4-BE49-F238E27FC236}">
                  <a16:creationId xmlns:a16="http://schemas.microsoft.com/office/drawing/2014/main" id="{DAB4BC07-506E-4B93-BB18-AAF24690C1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673" y="3734971"/>
              <a:ext cx="360000" cy="360000"/>
            </a:xfrm>
            <a:prstGeom prst="rect">
              <a:avLst/>
            </a:prstGeom>
          </p:spPr>
        </p:pic>
        <p:sp>
          <p:nvSpPr>
            <p:cNvPr id="22" name="CaixaDeTexto 21">
              <a:extLst>
                <a:ext uri="{FF2B5EF4-FFF2-40B4-BE49-F238E27FC236}">
                  <a16:creationId xmlns:a16="http://schemas.microsoft.com/office/drawing/2014/main" id="{3541FC56-D3CB-42AF-AAC7-300A667B5EFA}"/>
                </a:ext>
              </a:extLst>
            </p:cNvPr>
            <p:cNvSpPr txBox="1"/>
            <p:nvPr/>
          </p:nvSpPr>
          <p:spPr>
            <a:xfrm>
              <a:off x="1070749" y="3529930"/>
              <a:ext cx="2520000" cy="770083"/>
            </a:xfrm>
            <a:prstGeom prst="rect">
              <a:avLst/>
            </a:prstGeom>
            <a:noFill/>
          </p:spPr>
          <p:txBody>
            <a:bodyPr wrap="square" rtlCol="0">
              <a:spAutoFit/>
            </a:bodyPr>
            <a:lstStyle/>
            <a:p>
              <a:pPr>
                <a:lnSpc>
                  <a:spcPts val="1800"/>
                </a:lnSpc>
              </a:pPr>
              <a:r>
                <a:rPr lang="en-US" sz="1400" dirty="0">
                  <a:solidFill>
                    <a:schemeClr val="bg1">
                      <a:lumMod val="95000"/>
                    </a:schemeClr>
                  </a:solidFill>
                  <a:latin typeface="Raleway SemiBold" panose="020B0703030101060003" pitchFamily="34" charset="0"/>
                </a:rPr>
                <a:t>Independent integrator</a:t>
              </a:r>
            </a:p>
            <a:p>
              <a:pPr>
                <a:lnSpc>
                  <a:spcPts val="1800"/>
                </a:lnSpc>
              </a:pPr>
              <a:r>
                <a:rPr lang="en-US" sz="1200" dirty="0">
                  <a:solidFill>
                    <a:schemeClr val="bg1">
                      <a:lumMod val="95000"/>
                    </a:schemeClr>
                  </a:solidFill>
                  <a:latin typeface="Raleway SemiBold" panose="020B0703030101060003" pitchFamily="34" charset="0"/>
                </a:rPr>
                <a:t>able to manage </a:t>
              </a:r>
              <a:r>
                <a:rPr lang="en-US" sz="1400" dirty="0">
                  <a:solidFill>
                    <a:schemeClr val="bg1">
                      <a:lumMod val="95000"/>
                    </a:schemeClr>
                  </a:solidFill>
                  <a:latin typeface="Raleway SemiBold" panose="020B0703030101060003" pitchFamily="34" charset="0"/>
                </a:rPr>
                <a:t>multi-vendor</a:t>
              </a:r>
              <a:endParaRPr lang="en-US" sz="1200" dirty="0">
                <a:solidFill>
                  <a:schemeClr val="bg1">
                    <a:lumMod val="95000"/>
                  </a:schemeClr>
                </a:solidFill>
                <a:latin typeface="Raleway SemiBold" panose="020B0703030101060003" pitchFamily="34" charset="0"/>
              </a:endParaRPr>
            </a:p>
            <a:p>
              <a:pPr>
                <a:lnSpc>
                  <a:spcPts val="1800"/>
                </a:lnSpc>
              </a:pPr>
              <a:r>
                <a:rPr lang="en-US" sz="1200" dirty="0">
                  <a:solidFill>
                    <a:schemeClr val="bg1">
                      <a:lumMod val="95000"/>
                    </a:schemeClr>
                  </a:solidFill>
                  <a:latin typeface="Raleway SemiBold" panose="020B0703030101060003" pitchFamily="34" charset="0"/>
                </a:rPr>
                <a:t>environments</a:t>
              </a:r>
            </a:p>
          </p:txBody>
        </p:sp>
      </p:grpSp>
      <p:grpSp>
        <p:nvGrpSpPr>
          <p:cNvPr id="3" name="Group 2">
            <a:extLst>
              <a:ext uri="{FF2B5EF4-FFF2-40B4-BE49-F238E27FC236}">
                <a16:creationId xmlns:a16="http://schemas.microsoft.com/office/drawing/2014/main" id="{A6F20C80-FEF6-43B9-9480-7AE2D8A3BE32}"/>
              </a:ext>
            </a:extLst>
          </p:cNvPr>
          <p:cNvGrpSpPr/>
          <p:nvPr/>
        </p:nvGrpSpPr>
        <p:grpSpPr>
          <a:xfrm>
            <a:off x="4105277" y="2960653"/>
            <a:ext cx="3981448" cy="1904999"/>
            <a:chOff x="4105277" y="2960653"/>
            <a:chExt cx="3981448" cy="1904999"/>
          </a:xfrm>
        </p:grpSpPr>
        <p:pic>
          <p:nvPicPr>
            <p:cNvPr id="12" name="Imagem 18">
              <a:extLst>
                <a:ext uri="{FF2B5EF4-FFF2-40B4-BE49-F238E27FC236}">
                  <a16:creationId xmlns:a16="http://schemas.microsoft.com/office/drawing/2014/main" id="{5333D8F5-42DB-4FB6-8DCA-1D95229A57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5277" y="2960653"/>
              <a:ext cx="3981448" cy="1904999"/>
            </a:xfrm>
            <a:prstGeom prst="rect">
              <a:avLst/>
            </a:prstGeom>
          </p:spPr>
        </p:pic>
        <p:pic>
          <p:nvPicPr>
            <p:cNvPr id="19" name="Imagem 30">
              <a:extLst>
                <a:ext uri="{FF2B5EF4-FFF2-40B4-BE49-F238E27FC236}">
                  <a16:creationId xmlns:a16="http://schemas.microsoft.com/office/drawing/2014/main" id="{ACD00214-28FC-4D90-93A7-F2974E2E50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4676" y="3733152"/>
              <a:ext cx="360000" cy="360000"/>
            </a:xfrm>
            <a:prstGeom prst="rect">
              <a:avLst/>
            </a:prstGeom>
          </p:spPr>
        </p:pic>
        <p:sp>
          <p:nvSpPr>
            <p:cNvPr id="24" name="CaixaDeTexto 23">
              <a:extLst>
                <a:ext uri="{FF2B5EF4-FFF2-40B4-BE49-F238E27FC236}">
                  <a16:creationId xmlns:a16="http://schemas.microsoft.com/office/drawing/2014/main" id="{361F1FD5-8751-4099-A37F-81A9C439016B}"/>
                </a:ext>
              </a:extLst>
            </p:cNvPr>
            <p:cNvSpPr txBox="1"/>
            <p:nvPr/>
          </p:nvSpPr>
          <p:spPr>
            <a:xfrm>
              <a:off x="5101778" y="3531189"/>
              <a:ext cx="2520000" cy="762453"/>
            </a:xfrm>
            <a:prstGeom prst="rect">
              <a:avLst/>
            </a:prstGeom>
            <a:noFill/>
          </p:spPr>
          <p:txBody>
            <a:bodyPr wrap="square" rtlCol="0">
              <a:spAutoFit/>
            </a:bodyPr>
            <a:lstStyle/>
            <a:p>
              <a:pPr>
                <a:lnSpc>
                  <a:spcPts val="1800"/>
                </a:lnSpc>
              </a:pPr>
              <a:r>
                <a:rPr lang="en-US" sz="1400" dirty="0">
                  <a:solidFill>
                    <a:schemeClr val="bg1">
                      <a:lumMod val="95000"/>
                    </a:schemeClr>
                  </a:solidFill>
                  <a:latin typeface="Raleway SemiBold" panose="020B0703030101060003" pitchFamily="34" charset="0"/>
                </a:rPr>
                <a:t>Technological innovation and customization</a:t>
              </a:r>
            </a:p>
            <a:p>
              <a:pPr>
                <a:lnSpc>
                  <a:spcPts val="1800"/>
                </a:lnSpc>
              </a:pPr>
              <a:r>
                <a:rPr lang="en-US" sz="1200" dirty="0">
                  <a:solidFill>
                    <a:schemeClr val="bg1">
                      <a:lumMod val="95000"/>
                    </a:schemeClr>
                  </a:solidFill>
                  <a:latin typeface="Raleway SemiBold" panose="020B0703030101060003" pitchFamily="34" charset="0"/>
                </a:rPr>
                <a:t>of the solutions developed</a:t>
              </a:r>
            </a:p>
          </p:txBody>
        </p:sp>
      </p:grpSp>
      <p:grpSp>
        <p:nvGrpSpPr>
          <p:cNvPr id="4" name="Group 3">
            <a:extLst>
              <a:ext uri="{FF2B5EF4-FFF2-40B4-BE49-F238E27FC236}">
                <a16:creationId xmlns:a16="http://schemas.microsoft.com/office/drawing/2014/main" id="{A7F206EF-A097-472A-8E58-7464817AD65C}"/>
              </a:ext>
            </a:extLst>
          </p:cNvPr>
          <p:cNvGrpSpPr/>
          <p:nvPr/>
        </p:nvGrpSpPr>
        <p:grpSpPr>
          <a:xfrm>
            <a:off x="8135637" y="2960653"/>
            <a:ext cx="3981448" cy="1904999"/>
            <a:chOff x="8143681" y="2961435"/>
            <a:chExt cx="3981448" cy="1904999"/>
          </a:xfrm>
        </p:grpSpPr>
        <p:pic>
          <p:nvPicPr>
            <p:cNvPr id="13" name="Imagem 19">
              <a:extLst>
                <a:ext uri="{FF2B5EF4-FFF2-40B4-BE49-F238E27FC236}">
                  <a16:creationId xmlns:a16="http://schemas.microsoft.com/office/drawing/2014/main" id="{A18BA767-BBDC-41AC-87EC-66697CDE59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3681" y="2961435"/>
              <a:ext cx="3981448" cy="1904999"/>
            </a:xfrm>
            <a:prstGeom prst="rect">
              <a:avLst/>
            </a:prstGeom>
          </p:spPr>
        </p:pic>
        <p:pic>
          <p:nvPicPr>
            <p:cNvPr id="20" name="Imagem 31">
              <a:extLst>
                <a:ext uri="{FF2B5EF4-FFF2-40B4-BE49-F238E27FC236}">
                  <a16:creationId xmlns:a16="http://schemas.microsoft.com/office/drawing/2014/main" id="{29E55E97-F64E-475C-B669-EBFFF0A1B1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01378" y="3733934"/>
              <a:ext cx="360000" cy="360000"/>
            </a:xfrm>
            <a:prstGeom prst="rect">
              <a:avLst/>
            </a:prstGeom>
          </p:spPr>
        </p:pic>
        <p:sp>
          <p:nvSpPr>
            <p:cNvPr id="25" name="CaixaDeTexto 24">
              <a:extLst>
                <a:ext uri="{FF2B5EF4-FFF2-40B4-BE49-F238E27FC236}">
                  <a16:creationId xmlns:a16="http://schemas.microsoft.com/office/drawing/2014/main" id="{55D8488C-C66C-4760-8C84-AF107D53FCE0}"/>
                </a:ext>
              </a:extLst>
            </p:cNvPr>
            <p:cNvSpPr txBox="1"/>
            <p:nvPr/>
          </p:nvSpPr>
          <p:spPr>
            <a:xfrm>
              <a:off x="9187500" y="3531971"/>
              <a:ext cx="2520000" cy="763927"/>
            </a:xfrm>
            <a:prstGeom prst="rect">
              <a:avLst/>
            </a:prstGeom>
            <a:noFill/>
          </p:spPr>
          <p:txBody>
            <a:bodyPr wrap="square" rtlCol="0">
              <a:spAutoFit/>
            </a:bodyPr>
            <a:lstStyle/>
            <a:p>
              <a:pPr>
                <a:lnSpc>
                  <a:spcPts val="1800"/>
                </a:lnSpc>
              </a:pPr>
              <a:r>
                <a:rPr lang="pt-PT" sz="1200" dirty="0">
                  <a:solidFill>
                    <a:schemeClr val="bg1">
                      <a:lumMod val="95000"/>
                    </a:schemeClr>
                  </a:solidFill>
                  <a:latin typeface="Raleway SemiBold" panose="020B0703030101060003" pitchFamily="34" charset="0"/>
                </a:rPr>
                <a:t>Transversal partner in the  </a:t>
              </a:r>
            </a:p>
            <a:p>
              <a:pPr>
                <a:lnSpc>
                  <a:spcPts val="1800"/>
                </a:lnSpc>
              </a:pPr>
              <a:r>
                <a:rPr lang="pt-PT" sz="1400" b="1" dirty="0">
                  <a:solidFill>
                    <a:schemeClr val="bg1">
                      <a:lumMod val="95000"/>
                    </a:schemeClr>
                  </a:solidFill>
                  <a:latin typeface="Raleway SemiBold" panose="020B0703030101060003" pitchFamily="34" charset="0"/>
                </a:rPr>
                <a:t>Digital Transformation</a:t>
              </a:r>
            </a:p>
            <a:p>
              <a:pPr>
                <a:lnSpc>
                  <a:spcPts val="1800"/>
                </a:lnSpc>
              </a:pPr>
              <a:r>
                <a:rPr lang="pt-PT" sz="1200" dirty="0">
                  <a:solidFill>
                    <a:schemeClr val="bg1">
                      <a:lumMod val="95000"/>
                    </a:schemeClr>
                  </a:solidFill>
                  <a:latin typeface="Raleway SemiBold" panose="020B0703030101060003" pitchFamily="34" charset="0"/>
                </a:rPr>
                <a:t>of our clients</a:t>
              </a:r>
            </a:p>
          </p:txBody>
        </p:sp>
      </p:grpSp>
      <p:grpSp>
        <p:nvGrpSpPr>
          <p:cNvPr id="5" name="Group 4">
            <a:extLst>
              <a:ext uri="{FF2B5EF4-FFF2-40B4-BE49-F238E27FC236}">
                <a16:creationId xmlns:a16="http://schemas.microsoft.com/office/drawing/2014/main" id="{B9423D8C-64FA-43CA-AA92-E59013A4BA60}"/>
              </a:ext>
            </a:extLst>
          </p:cNvPr>
          <p:cNvGrpSpPr/>
          <p:nvPr/>
        </p:nvGrpSpPr>
        <p:grpSpPr>
          <a:xfrm>
            <a:off x="66676" y="4895981"/>
            <a:ext cx="3981448" cy="1904999"/>
            <a:chOff x="69783" y="4894493"/>
            <a:chExt cx="3981448" cy="1904999"/>
          </a:xfrm>
        </p:grpSpPr>
        <p:pic>
          <p:nvPicPr>
            <p:cNvPr id="14" name="Imagem 20">
              <a:extLst>
                <a:ext uri="{FF2B5EF4-FFF2-40B4-BE49-F238E27FC236}">
                  <a16:creationId xmlns:a16="http://schemas.microsoft.com/office/drawing/2014/main" id="{303A4DEC-4E4E-4A8D-8BB6-6A9FCFB25A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83" y="4894493"/>
              <a:ext cx="3981448" cy="1904999"/>
            </a:xfrm>
            <a:prstGeom prst="rect">
              <a:avLst/>
            </a:prstGeom>
          </p:spPr>
        </p:pic>
        <p:pic>
          <p:nvPicPr>
            <p:cNvPr id="21" name="Imagem 32">
              <a:extLst>
                <a:ext uri="{FF2B5EF4-FFF2-40B4-BE49-F238E27FC236}">
                  <a16:creationId xmlns:a16="http://schemas.microsoft.com/office/drawing/2014/main" id="{82C23BD3-6802-4A38-83D8-0F37A3C42F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9083" y="5666992"/>
              <a:ext cx="360000" cy="360000"/>
            </a:xfrm>
            <a:prstGeom prst="rect">
              <a:avLst/>
            </a:prstGeom>
          </p:spPr>
        </p:pic>
        <p:sp>
          <p:nvSpPr>
            <p:cNvPr id="26" name="CaixaDeTexto 25">
              <a:extLst>
                <a:ext uri="{FF2B5EF4-FFF2-40B4-BE49-F238E27FC236}">
                  <a16:creationId xmlns:a16="http://schemas.microsoft.com/office/drawing/2014/main" id="{97D95C7F-2DCC-49D5-8504-8F2FAF8A410C}"/>
                </a:ext>
              </a:extLst>
            </p:cNvPr>
            <p:cNvSpPr txBox="1"/>
            <p:nvPr/>
          </p:nvSpPr>
          <p:spPr>
            <a:xfrm>
              <a:off x="1068383" y="5346535"/>
              <a:ext cx="2520000" cy="768352"/>
            </a:xfrm>
            <a:prstGeom prst="rect">
              <a:avLst/>
            </a:prstGeom>
            <a:noFill/>
          </p:spPr>
          <p:txBody>
            <a:bodyPr wrap="square" rtlCol="0">
              <a:spAutoFit/>
            </a:bodyPr>
            <a:lstStyle>
              <a:defPPr>
                <a:defRPr lang="pt-PT"/>
              </a:defPPr>
              <a:lvl1pPr>
                <a:defRPr sz="1200">
                  <a:solidFill>
                    <a:schemeClr val="bg1"/>
                  </a:solidFill>
                </a:defRPr>
              </a:lvl1pPr>
            </a:lstStyle>
            <a:p>
              <a:pPr>
                <a:lnSpc>
                  <a:spcPts val="1800"/>
                </a:lnSpc>
              </a:pPr>
              <a:r>
                <a:rPr lang="en-US" sz="1400" dirty="0">
                  <a:solidFill>
                    <a:schemeClr val="bg1">
                      <a:lumMod val="95000"/>
                    </a:schemeClr>
                  </a:solidFill>
                  <a:latin typeface="Raleway SemiBold" panose="020B0703030101060003" pitchFamily="34" charset="0"/>
                </a:rPr>
                <a:t>Technological know-how </a:t>
              </a:r>
              <a:r>
                <a:rPr lang="en-US" dirty="0">
                  <a:solidFill>
                    <a:schemeClr val="bg1">
                      <a:lumMod val="95000"/>
                    </a:schemeClr>
                  </a:solidFill>
                  <a:latin typeface="Raleway SemiBold" panose="020B0703030101060003" pitchFamily="34" charset="0"/>
                </a:rPr>
                <a:t>supporting our customers in all their </a:t>
              </a:r>
              <a:r>
                <a:rPr lang="en-US" sz="1400" dirty="0">
                  <a:solidFill>
                    <a:schemeClr val="bg1">
                      <a:lumMod val="95000"/>
                    </a:schemeClr>
                  </a:solidFill>
                  <a:latin typeface="Raleway SemiBold" panose="020B0703030101060003" pitchFamily="34" charset="0"/>
                </a:rPr>
                <a:t>technological stages</a:t>
              </a:r>
              <a:endParaRPr lang="en-US" dirty="0">
                <a:solidFill>
                  <a:schemeClr val="bg1">
                    <a:lumMod val="95000"/>
                  </a:schemeClr>
                </a:solidFill>
                <a:latin typeface="Raleway SemiBold" panose="020B0703030101060003" pitchFamily="34" charset="0"/>
              </a:endParaRPr>
            </a:p>
          </p:txBody>
        </p:sp>
      </p:grpSp>
      <p:grpSp>
        <p:nvGrpSpPr>
          <p:cNvPr id="6" name="Group 5">
            <a:extLst>
              <a:ext uri="{FF2B5EF4-FFF2-40B4-BE49-F238E27FC236}">
                <a16:creationId xmlns:a16="http://schemas.microsoft.com/office/drawing/2014/main" id="{CC8D3BBA-655E-48C3-90A5-0E8B5CF8B12D}"/>
              </a:ext>
            </a:extLst>
          </p:cNvPr>
          <p:cNvGrpSpPr/>
          <p:nvPr/>
        </p:nvGrpSpPr>
        <p:grpSpPr>
          <a:xfrm>
            <a:off x="4105277" y="4895981"/>
            <a:ext cx="3981448" cy="1904999"/>
            <a:chOff x="4108384" y="4895199"/>
            <a:chExt cx="3981448" cy="1904999"/>
          </a:xfrm>
        </p:grpSpPr>
        <p:pic>
          <p:nvPicPr>
            <p:cNvPr id="15" name="Imagem 22">
              <a:extLst>
                <a:ext uri="{FF2B5EF4-FFF2-40B4-BE49-F238E27FC236}">
                  <a16:creationId xmlns:a16="http://schemas.microsoft.com/office/drawing/2014/main" id="{A270D1F0-A7F5-49FE-91A5-5307899C18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8384" y="4895199"/>
              <a:ext cx="3981448" cy="1904999"/>
            </a:xfrm>
            <a:prstGeom prst="rect">
              <a:avLst/>
            </a:prstGeom>
          </p:spPr>
        </p:pic>
        <p:pic>
          <p:nvPicPr>
            <p:cNvPr id="23" name="Imagem 33">
              <a:extLst>
                <a:ext uri="{FF2B5EF4-FFF2-40B4-BE49-F238E27FC236}">
                  <a16:creationId xmlns:a16="http://schemas.microsoft.com/office/drawing/2014/main" id="{59DF7A5B-D4B6-442C-9575-C3B8418FD1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7783" y="5667698"/>
              <a:ext cx="360000" cy="360000"/>
            </a:xfrm>
            <a:prstGeom prst="rect">
              <a:avLst/>
            </a:prstGeom>
          </p:spPr>
        </p:pic>
        <p:sp>
          <p:nvSpPr>
            <p:cNvPr id="27" name="CaixaDeTexto 26">
              <a:extLst>
                <a:ext uri="{FF2B5EF4-FFF2-40B4-BE49-F238E27FC236}">
                  <a16:creationId xmlns:a16="http://schemas.microsoft.com/office/drawing/2014/main" id="{71BB75B4-2544-443A-A3D9-E66C4589BF8E}"/>
                </a:ext>
              </a:extLst>
            </p:cNvPr>
            <p:cNvSpPr txBox="1"/>
            <p:nvPr/>
          </p:nvSpPr>
          <p:spPr>
            <a:xfrm>
              <a:off x="5049831" y="5371010"/>
              <a:ext cx="2520000" cy="1000915"/>
            </a:xfrm>
            <a:prstGeom prst="rect">
              <a:avLst/>
            </a:prstGeom>
            <a:noFill/>
          </p:spPr>
          <p:txBody>
            <a:bodyPr wrap="square" rtlCol="0">
              <a:spAutoFit/>
            </a:bodyPr>
            <a:lstStyle>
              <a:defPPr>
                <a:defRPr lang="pt-PT"/>
              </a:defPPr>
              <a:lvl1pPr>
                <a:defRPr sz="1200">
                  <a:solidFill>
                    <a:schemeClr val="bg1"/>
                  </a:solidFill>
                </a:defRPr>
              </a:lvl1pPr>
            </a:lstStyle>
            <a:p>
              <a:pPr>
                <a:lnSpc>
                  <a:spcPts val="1800"/>
                </a:lnSpc>
              </a:pPr>
              <a:r>
                <a:rPr lang="en-US" dirty="0">
                  <a:solidFill>
                    <a:schemeClr val="bg1">
                      <a:lumMod val="95000"/>
                    </a:schemeClr>
                  </a:solidFill>
                  <a:latin typeface="Raleway SemiBold" panose="020B0703030101060003" pitchFamily="34" charset="0"/>
                </a:rPr>
                <a:t>Focused on the </a:t>
              </a:r>
              <a:r>
                <a:rPr lang="en-US" sz="1400" dirty="0">
                  <a:solidFill>
                    <a:schemeClr val="bg1">
                      <a:lumMod val="95000"/>
                    </a:schemeClr>
                  </a:solidFill>
                  <a:latin typeface="Raleway SemiBold" panose="020B0703030101060003" pitchFamily="34" charset="0"/>
                </a:rPr>
                <a:t>Iberian market with </a:t>
              </a:r>
            </a:p>
            <a:p>
              <a:pPr>
                <a:lnSpc>
                  <a:spcPts val="1800"/>
                </a:lnSpc>
              </a:pPr>
              <a:r>
                <a:rPr lang="en-US" dirty="0">
                  <a:solidFill>
                    <a:schemeClr val="bg1">
                      <a:lumMod val="95000"/>
                    </a:schemeClr>
                  </a:solidFill>
                  <a:latin typeface="Raleway SemiBold" panose="020B0703030101060003" pitchFamily="34" charset="0"/>
                </a:rPr>
                <a:t>Geographical coverage at a</a:t>
              </a:r>
            </a:p>
            <a:p>
              <a:pPr>
                <a:lnSpc>
                  <a:spcPts val="1800"/>
                </a:lnSpc>
              </a:pPr>
              <a:r>
                <a:rPr lang="en-US" sz="1400" dirty="0">
                  <a:solidFill>
                    <a:schemeClr val="bg1">
                      <a:lumMod val="95000"/>
                    </a:schemeClr>
                  </a:solidFill>
                  <a:latin typeface="Raleway SemiBold" panose="020B0703030101060003" pitchFamily="34" charset="0"/>
                </a:rPr>
                <a:t>global scale</a:t>
              </a:r>
            </a:p>
          </p:txBody>
        </p:sp>
      </p:grpSp>
      <p:grpSp>
        <p:nvGrpSpPr>
          <p:cNvPr id="7" name="Group 6">
            <a:extLst>
              <a:ext uri="{FF2B5EF4-FFF2-40B4-BE49-F238E27FC236}">
                <a16:creationId xmlns:a16="http://schemas.microsoft.com/office/drawing/2014/main" id="{895C5911-0A85-46F2-8ADC-00A13D8BC759}"/>
              </a:ext>
            </a:extLst>
          </p:cNvPr>
          <p:cNvGrpSpPr/>
          <p:nvPr/>
        </p:nvGrpSpPr>
        <p:grpSpPr>
          <a:xfrm>
            <a:off x="8135637" y="4895981"/>
            <a:ext cx="3981448" cy="1904999"/>
            <a:chOff x="8135637" y="4895981"/>
            <a:chExt cx="3981448" cy="1904999"/>
          </a:xfrm>
        </p:grpSpPr>
        <p:pic>
          <p:nvPicPr>
            <p:cNvPr id="16" name="Imagem 29">
              <a:extLst>
                <a:ext uri="{FF2B5EF4-FFF2-40B4-BE49-F238E27FC236}">
                  <a16:creationId xmlns:a16="http://schemas.microsoft.com/office/drawing/2014/main" id="{E0C3788F-FC2F-4556-8424-7929B975FF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5637" y="4895981"/>
              <a:ext cx="3981448" cy="1904999"/>
            </a:xfrm>
            <a:prstGeom prst="rect">
              <a:avLst/>
            </a:prstGeom>
          </p:spPr>
        </p:pic>
        <p:pic>
          <p:nvPicPr>
            <p:cNvPr id="30" name="Imagem 34">
              <a:extLst>
                <a:ext uri="{FF2B5EF4-FFF2-40B4-BE49-F238E27FC236}">
                  <a16:creationId xmlns:a16="http://schemas.microsoft.com/office/drawing/2014/main" id="{9A867ACF-55BB-4232-AE6C-D5419C3AA4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3334" y="5668480"/>
              <a:ext cx="360000" cy="360000"/>
            </a:xfrm>
            <a:prstGeom prst="rect">
              <a:avLst/>
            </a:prstGeom>
          </p:spPr>
        </p:pic>
        <p:sp>
          <p:nvSpPr>
            <p:cNvPr id="28" name="CaixaDeTexto 27">
              <a:extLst>
                <a:ext uri="{FF2B5EF4-FFF2-40B4-BE49-F238E27FC236}">
                  <a16:creationId xmlns:a16="http://schemas.microsoft.com/office/drawing/2014/main" id="{D884C8C2-E202-4A81-A456-5675B6421DA0}"/>
                </a:ext>
              </a:extLst>
            </p:cNvPr>
            <p:cNvSpPr txBox="1"/>
            <p:nvPr/>
          </p:nvSpPr>
          <p:spPr>
            <a:xfrm>
              <a:off x="9113375" y="5436188"/>
              <a:ext cx="2843668" cy="770083"/>
            </a:xfrm>
            <a:prstGeom prst="rect">
              <a:avLst/>
            </a:prstGeom>
            <a:noFill/>
          </p:spPr>
          <p:txBody>
            <a:bodyPr wrap="square" rtlCol="0">
              <a:spAutoFit/>
            </a:bodyPr>
            <a:lstStyle/>
            <a:p>
              <a:pPr>
                <a:lnSpc>
                  <a:spcPts val="1800"/>
                </a:lnSpc>
              </a:pPr>
              <a:r>
                <a:rPr lang="en-US" sz="1400" dirty="0">
                  <a:solidFill>
                    <a:schemeClr val="bg1">
                      <a:lumMod val="95000"/>
                    </a:schemeClr>
                  </a:solidFill>
                  <a:latin typeface="Raleway SemiBold" panose="020B0703030101060003" pitchFamily="34" charset="0"/>
                </a:rPr>
                <a:t>Warpcom Command Center </a:t>
              </a:r>
            </a:p>
            <a:p>
              <a:pPr>
                <a:lnSpc>
                  <a:spcPts val="1800"/>
                </a:lnSpc>
              </a:pPr>
              <a:r>
                <a:rPr lang="en-US" sz="1200" dirty="0">
                  <a:solidFill>
                    <a:schemeClr val="bg1">
                      <a:lumMod val="95000"/>
                    </a:schemeClr>
                  </a:solidFill>
                  <a:latin typeface="Raleway SemiBold" panose="020B0703030101060003" pitchFamily="34" charset="0"/>
                </a:rPr>
                <a:t>with the offer of managed services</a:t>
              </a:r>
            </a:p>
            <a:p>
              <a:pPr>
                <a:lnSpc>
                  <a:spcPts val="1800"/>
                </a:lnSpc>
              </a:pPr>
              <a:r>
                <a:rPr lang="pt-PT" sz="1400" dirty="0">
                  <a:solidFill>
                    <a:schemeClr val="bg1">
                      <a:lumMod val="95000"/>
                    </a:schemeClr>
                  </a:solidFill>
                  <a:latin typeface="Raleway SemiBold" panose="020B0703030101060003" pitchFamily="34" charset="0"/>
                </a:rPr>
                <a:t>(NOC </a:t>
              </a:r>
              <a:r>
                <a:rPr lang="en-US" sz="1400" dirty="0">
                  <a:solidFill>
                    <a:schemeClr val="bg1">
                      <a:lumMod val="95000"/>
                    </a:schemeClr>
                  </a:solidFill>
                  <a:latin typeface="Raleway SemiBold" panose="020B0703030101060003" pitchFamily="34" charset="0"/>
                </a:rPr>
                <a:t>and SOC)</a:t>
              </a:r>
              <a:endParaRPr lang="pt-PT" sz="1400" dirty="0">
                <a:solidFill>
                  <a:schemeClr val="bg1">
                    <a:lumMod val="95000"/>
                  </a:schemeClr>
                </a:solidFill>
                <a:latin typeface="Raleway SemiBold" panose="020B0703030101060003" pitchFamily="34" charset="0"/>
              </a:endParaRPr>
            </a:p>
          </p:txBody>
        </p:sp>
      </p:grpSp>
    </p:spTree>
    <p:extLst>
      <p:ext uri="{BB962C8B-B14F-4D97-AF65-F5344CB8AC3E}">
        <p14:creationId xmlns:p14="http://schemas.microsoft.com/office/powerpoint/2010/main" val="299403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8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8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1000"/>
                                        <p:tgtEl>
                                          <p:spTgt spid="3"/>
                                        </p:tgtEl>
                                      </p:cBhvr>
                                    </p:animEffect>
                                  </p:childTnLst>
                                </p:cTn>
                              </p:par>
                            </p:childTnLst>
                          </p:cTn>
                        </p:par>
                        <p:par>
                          <p:cTn id="12" fill="hold">
                            <p:stCondLst>
                              <p:cond delay="28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1000"/>
                                        <p:tgtEl>
                                          <p:spTgt spid="4"/>
                                        </p:tgtEl>
                                      </p:cBhvr>
                                    </p:animEffect>
                                  </p:childTnLst>
                                </p:cTn>
                              </p:par>
                            </p:childTnLst>
                          </p:cTn>
                        </p:par>
                        <p:par>
                          <p:cTn id="16" fill="hold">
                            <p:stCondLst>
                              <p:cond delay="3800"/>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1000"/>
                                        <p:tgtEl>
                                          <p:spTgt spid="5"/>
                                        </p:tgtEl>
                                      </p:cBhvr>
                                    </p:animEffect>
                                  </p:childTnLst>
                                </p:cTn>
                              </p:par>
                            </p:childTnLst>
                          </p:cTn>
                        </p:par>
                        <p:par>
                          <p:cTn id="20" fill="hold">
                            <p:stCondLst>
                              <p:cond delay="4800"/>
                            </p:stCondLst>
                            <p:childTnLst>
                              <p:par>
                                <p:cTn id="21" presetID="22" presetClass="entr" presetSubtype="8"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1000"/>
                                        <p:tgtEl>
                                          <p:spTgt spid="6"/>
                                        </p:tgtEl>
                                      </p:cBhvr>
                                    </p:animEffect>
                                  </p:childTnLst>
                                </p:cTn>
                              </p:par>
                            </p:childTnLst>
                          </p:cTn>
                        </p:par>
                        <p:par>
                          <p:cTn id="24" fill="hold">
                            <p:stCondLst>
                              <p:cond delay="5800"/>
                            </p:stCondLst>
                            <p:childTnLst>
                              <p:par>
                                <p:cTn id="25" presetID="22" presetClass="entr" presetSubtype="8"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9C12D6-7DBA-4C15-8328-FB79F319CAC2}"/>
              </a:ext>
            </a:extLst>
          </p:cNvPr>
          <p:cNvSpPr>
            <a:spLocks noGrp="1"/>
          </p:cNvSpPr>
          <p:nvPr>
            <p:ph type="title"/>
          </p:nvPr>
        </p:nvSpPr>
        <p:spPr>
          <a:xfrm>
            <a:off x="528760" y="79171"/>
            <a:ext cx="10388804" cy="1325563"/>
          </a:xfrm>
        </p:spPr>
        <p:txBody>
          <a:bodyPr>
            <a:normAutofit/>
          </a:bodyPr>
          <a:lstStyle/>
          <a:p>
            <a:r>
              <a:rPr lang="en-US" sz="3600" b="1" dirty="0">
                <a:solidFill>
                  <a:srgbClr val="2BA0DA"/>
                </a:solidFill>
                <a:latin typeface="Raleway ExtraBold" panose="020B0903030101060003" pitchFamily="34" charset="0"/>
              </a:rPr>
              <a:t>What do we do?</a:t>
            </a:r>
          </a:p>
        </p:txBody>
      </p:sp>
      <p:pic>
        <p:nvPicPr>
          <p:cNvPr id="33" name="Imagem 2">
            <a:extLst>
              <a:ext uri="{FF2B5EF4-FFF2-40B4-BE49-F238E27FC236}">
                <a16:creationId xmlns:a16="http://schemas.microsoft.com/office/drawing/2014/main" id="{7BEE8B1F-45AB-40EB-98AF-39421DBD10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1532" y="-66424"/>
            <a:ext cx="1180468" cy="891910"/>
          </a:xfrm>
          <a:prstGeom prst="rect">
            <a:avLst/>
          </a:prstGeom>
        </p:spPr>
      </p:pic>
      <p:grpSp>
        <p:nvGrpSpPr>
          <p:cNvPr id="27" name="Group 26">
            <a:extLst>
              <a:ext uri="{FF2B5EF4-FFF2-40B4-BE49-F238E27FC236}">
                <a16:creationId xmlns:a16="http://schemas.microsoft.com/office/drawing/2014/main" id="{C4FD3E0C-B9CA-40A4-95F4-5240199066C8}"/>
              </a:ext>
            </a:extLst>
          </p:cNvPr>
          <p:cNvGrpSpPr/>
          <p:nvPr/>
        </p:nvGrpSpPr>
        <p:grpSpPr>
          <a:xfrm>
            <a:off x="505022" y="3483823"/>
            <a:ext cx="11181957" cy="594992"/>
            <a:chOff x="505022" y="3382223"/>
            <a:chExt cx="11181957" cy="594992"/>
          </a:xfrm>
        </p:grpSpPr>
        <p:pic>
          <p:nvPicPr>
            <p:cNvPr id="28" name="Imagem 38">
              <a:extLst>
                <a:ext uri="{FF2B5EF4-FFF2-40B4-BE49-F238E27FC236}">
                  <a16:creationId xmlns:a16="http://schemas.microsoft.com/office/drawing/2014/main" id="{84A2C96B-C436-4E38-B9F1-840D7B8524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022" y="3382223"/>
              <a:ext cx="11181957" cy="594992"/>
            </a:xfrm>
            <a:prstGeom prst="rect">
              <a:avLst/>
            </a:prstGeom>
            <a:effectLst/>
          </p:spPr>
        </p:pic>
        <p:sp>
          <p:nvSpPr>
            <p:cNvPr id="29" name="Rectangle 28">
              <a:extLst>
                <a:ext uri="{FF2B5EF4-FFF2-40B4-BE49-F238E27FC236}">
                  <a16:creationId xmlns:a16="http://schemas.microsoft.com/office/drawing/2014/main" id="{9ACE5639-488F-447C-BAC9-69C5AAC541C8}"/>
                </a:ext>
              </a:extLst>
            </p:cNvPr>
            <p:cNvSpPr/>
            <p:nvPr/>
          </p:nvSpPr>
          <p:spPr>
            <a:xfrm>
              <a:off x="5125156" y="3383844"/>
              <a:ext cx="1988533" cy="5446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p>
          </p:txBody>
        </p:sp>
      </p:grpSp>
      <p:pic>
        <p:nvPicPr>
          <p:cNvPr id="31" name="Picture 30">
            <a:extLst>
              <a:ext uri="{FF2B5EF4-FFF2-40B4-BE49-F238E27FC236}">
                <a16:creationId xmlns:a16="http://schemas.microsoft.com/office/drawing/2014/main" id="{F03500F1-3B7B-432E-BC6E-96DB811933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2365" y="3302488"/>
            <a:ext cx="1727270" cy="1019398"/>
          </a:xfrm>
          <a:prstGeom prst="rect">
            <a:avLst/>
          </a:prstGeom>
        </p:spPr>
      </p:pic>
      <p:grpSp>
        <p:nvGrpSpPr>
          <p:cNvPr id="30" name="Group 29">
            <a:extLst>
              <a:ext uri="{FF2B5EF4-FFF2-40B4-BE49-F238E27FC236}">
                <a16:creationId xmlns:a16="http://schemas.microsoft.com/office/drawing/2014/main" id="{969C39E0-062E-4308-956F-FFC08E9699E0}"/>
              </a:ext>
            </a:extLst>
          </p:cNvPr>
          <p:cNvGrpSpPr/>
          <p:nvPr/>
        </p:nvGrpSpPr>
        <p:grpSpPr>
          <a:xfrm>
            <a:off x="749963" y="1180167"/>
            <a:ext cx="1890000" cy="1944574"/>
            <a:chOff x="708563" y="1180167"/>
            <a:chExt cx="1890000" cy="1944574"/>
          </a:xfrm>
        </p:grpSpPr>
        <p:sp>
          <p:nvSpPr>
            <p:cNvPr id="32" name="CaixaDeTexto 23">
              <a:extLst>
                <a:ext uri="{FF2B5EF4-FFF2-40B4-BE49-F238E27FC236}">
                  <a16:creationId xmlns:a16="http://schemas.microsoft.com/office/drawing/2014/main" id="{AE8FC33B-0317-42C0-9483-824DAAC5EDEA}"/>
                </a:ext>
              </a:extLst>
            </p:cNvPr>
            <p:cNvSpPr txBox="1"/>
            <p:nvPr/>
          </p:nvSpPr>
          <p:spPr>
            <a:xfrm>
              <a:off x="708563" y="2663076"/>
              <a:ext cx="1890000" cy="461665"/>
            </a:xfrm>
            <a:prstGeom prst="rect">
              <a:avLst/>
            </a:prstGeom>
            <a:noFill/>
            <a:effectLst/>
          </p:spPr>
          <p:txBody>
            <a:bodyPr wrap="square" rtlCol="0">
              <a:spAutoFit/>
            </a:bodyPr>
            <a:lstStyle/>
            <a:p>
              <a:pPr algn="ctr"/>
              <a:r>
                <a:rPr lang="pt-PT" sz="1200" dirty="0">
                  <a:latin typeface="Raleway Medium" panose="020B0603030101060003" pitchFamily="34" charset="0"/>
                </a:rPr>
                <a:t>Consulting</a:t>
              </a:r>
            </a:p>
            <a:p>
              <a:pPr algn="ctr"/>
              <a:r>
                <a:rPr lang="pt-PT" sz="1200" dirty="0">
                  <a:latin typeface="Raleway Medium" panose="020B0603030101060003" pitchFamily="34" charset="0"/>
                </a:rPr>
                <a:t>Services</a:t>
              </a:r>
            </a:p>
          </p:txBody>
        </p:sp>
        <p:pic>
          <p:nvPicPr>
            <p:cNvPr id="34" name="Picture 33" descr="A picture containing ball, light&#10;&#10;Description automatically generated">
              <a:extLst>
                <a:ext uri="{FF2B5EF4-FFF2-40B4-BE49-F238E27FC236}">
                  <a16:creationId xmlns:a16="http://schemas.microsoft.com/office/drawing/2014/main" id="{B4FD11DB-6858-4320-8C5A-41005ED733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0895" y="1180167"/>
              <a:ext cx="1545336" cy="1545336"/>
            </a:xfrm>
            <a:prstGeom prst="rect">
              <a:avLst/>
            </a:prstGeom>
          </p:spPr>
        </p:pic>
      </p:grpSp>
      <p:grpSp>
        <p:nvGrpSpPr>
          <p:cNvPr id="35" name="Group 34">
            <a:extLst>
              <a:ext uri="{FF2B5EF4-FFF2-40B4-BE49-F238E27FC236}">
                <a16:creationId xmlns:a16="http://schemas.microsoft.com/office/drawing/2014/main" id="{32619FA4-4D58-45ED-ADF7-4DFFA4E28BBE}"/>
              </a:ext>
            </a:extLst>
          </p:cNvPr>
          <p:cNvGrpSpPr/>
          <p:nvPr/>
        </p:nvGrpSpPr>
        <p:grpSpPr>
          <a:xfrm>
            <a:off x="3007526" y="1180167"/>
            <a:ext cx="1890000" cy="1944574"/>
            <a:chOff x="2966126" y="1180167"/>
            <a:chExt cx="1890000" cy="1944574"/>
          </a:xfrm>
        </p:grpSpPr>
        <p:sp>
          <p:nvSpPr>
            <p:cNvPr id="38" name="CaixaDeTexto 25">
              <a:extLst>
                <a:ext uri="{FF2B5EF4-FFF2-40B4-BE49-F238E27FC236}">
                  <a16:creationId xmlns:a16="http://schemas.microsoft.com/office/drawing/2014/main" id="{40177448-A0F4-40E2-96A3-7CF79F0EA4E6}"/>
                </a:ext>
              </a:extLst>
            </p:cNvPr>
            <p:cNvSpPr txBox="1"/>
            <p:nvPr/>
          </p:nvSpPr>
          <p:spPr>
            <a:xfrm>
              <a:off x="2966126" y="2663076"/>
              <a:ext cx="1890000" cy="461665"/>
            </a:xfrm>
            <a:prstGeom prst="rect">
              <a:avLst/>
            </a:prstGeom>
            <a:noFill/>
            <a:effectLst/>
          </p:spPr>
          <p:txBody>
            <a:bodyPr wrap="square" rtlCol="0">
              <a:spAutoFit/>
            </a:bodyPr>
            <a:lstStyle/>
            <a:p>
              <a:pPr algn="ctr"/>
              <a:r>
                <a:rPr lang="pt-PT" sz="1200" dirty="0">
                  <a:latin typeface="Raleway Medium" panose="020B0603030101060003" pitchFamily="34" charset="0"/>
                </a:rPr>
                <a:t>Professional</a:t>
              </a:r>
            </a:p>
            <a:p>
              <a:pPr algn="ctr"/>
              <a:r>
                <a:rPr lang="pt-PT" sz="1200" dirty="0" err="1">
                  <a:latin typeface="Raleway Medium" panose="020B0603030101060003" pitchFamily="34" charset="0"/>
                </a:rPr>
                <a:t>Services</a:t>
              </a:r>
              <a:endParaRPr lang="pt-PT" sz="1200" dirty="0">
                <a:latin typeface="Raleway Medium" panose="020B0603030101060003" pitchFamily="34" charset="0"/>
              </a:endParaRPr>
            </a:p>
          </p:txBody>
        </p:sp>
        <p:pic>
          <p:nvPicPr>
            <p:cNvPr id="40" name="Picture 39" descr="A silhouette of a person&#10;&#10;Description automatically generated">
              <a:extLst>
                <a:ext uri="{FF2B5EF4-FFF2-40B4-BE49-F238E27FC236}">
                  <a16:creationId xmlns:a16="http://schemas.microsoft.com/office/drawing/2014/main" id="{0E455AE7-2295-4A2F-AA88-15AD7A4A554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38458" y="1180167"/>
              <a:ext cx="1545336" cy="1545336"/>
            </a:xfrm>
            <a:prstGeom prst="rect">
              <a:avLst/>
            </a:prstGeom>
          </p:spPr>
        </p:pic>
      </p:grpSp>
      <p:grpSp>
        <p:nvGrpSpPr>
          <p:cNvPr id="44" name="Group 43">
            <a:extLst>
              <a:ext uri="{FF2B5EF4-FFF2-40B4-BE49-F238E27FC236}">
                <a16:creationId xmlns:a16="http://schemas.microsoft.com/office/drawing/2014/main" id="{796EAF56-7E21-4D71-8681-FB76FA52F7F4}"/>
              </a:ext>
            </a:extLst>
          </p:cNvPr>
          <p:cNvGrpSpPr/>
          <p:nvPr/>
        </p:nvGrpSpPr>
        <p:grpSpPr>
          <a:xfrm>
            <a:off x="5257375" y="1180167"/>
            <a:ext cx="1890000" cy="1944574"/>
            <a:chOff x="5223689" y="1180167"/>
            <a:chExt cx="1890000" cy="1944574"/>
          </a:xfrm>
        </p:grpSpPr>
        <p:sp>
          <p:nvSpPr>
            <p:cNvPr id="46" name="CaixaDeTexto 27">
              <a:extLst>
                <a:ext uri="{FF2B5EF4-FFF2-40B4-BE49-F238E27FC236}">
                  <a16:creationId xmlns:a16="http://schemas.microsoft.com/office/drawing/2014/main" id="{65AA7B8A-DE90-4E19-8937-AFDDDEAA6798}"/>
                </a:ext>
              </a:extLst>
            </p:cNvPr>
            <p:cNvSpPr txBox="1"/>
            <p:nvPr/>
          </p:nvSpPr>
          <p:spPr>
            <a:xfrm>
              <a:off x="5223689" y="2663076"/>
              <a:ext cx="1890000" cy="461665"/>
            </a:xfrm>
            <a:prstGeom prst="rect">
              <a:avLst/>
            </a:prstGeom>
            <a:noFill/>
            <a:effectLst/>
          </p:spPr>
          <p:txBody>
            <a:bodyPr wrap="square" rtlCol="0">
              <a:spAutoFit/>
            </a:bodyPr>
            <a:lstStyle/>
            <a:p>
              <a:pPr algn="ctr"/>
              <a:r>
                <a:rPr lang="pt-PT" sz="1200" dirty="0">
                  <a:latin typeface="Raleway Medium" panose="020B0603030101060003" pitchFamily="34" charset="0"/>
                </a:rPr>
                <a:t>Support </a:t>
              </a:r>
            </a:p>
            <a:p>
              <a:pPr algn="ctr"/>
              <a:r>
                <a:rPr lang="pt-PT" sz="1200" dirty="0">
                  <a:latin typeface="Raleway Medium" panose="020B0603030101060003" pitchFamily="34" charset="0"/>
                </a:rPr>
                <a:t>Services</a:t>
              </a:r>
            </a:p>
          </p:txBody>
        </p:sp>
        <p:pic>
          <p:nvPicPr>
            <p:cNvPr id="48" name="Picture 47" descr="A close up of a sign&#10;&#10;Description automatically generated">
              <a:extLst>
                <a:ext uri="{FF2B5EF4-FFF2-40B4-BE49-F238E27FC236}">
                  <a16:creationId xmlns:a16="http://schemas.microsoft.com/office/drawing/2014/main" id="{42353B41-1FBD-4F27-A64C-115EE5379B1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96021" y="1180167"/>
              <a:ext cx="1545336" cy="1545336"/>
            </a:xfrm>
            <a:prstGeom prst="rect">
              <a:avLst/>
            </a:prstGeom>
          </p:spPr>
        </p:pic>
      </p:grpSp>
      <p:grpSp>
        <p:nvGrpSpPr>
          <p:cNvPr id="49" name="Group 48">
            <a:extLst>
              <a:ext uri="{FF2B5EF4-FFF2-40B4-BE49-F238E27FC236}">
                <a16:creationId xmlns:a16="http://schemas.microsoft.com/office/drawing/2014/main" id="{0E662A75-A412-44BB-AFC7-9CDA15778B71}"/>
              </a:ext>
            </a:extLst>
          </p:cNvPr>
          <p:cNvGrpSpPr/>
          <p:nvPr/>
        </p:nvGrpSpPr>
        <p:grpSpPr>
          <a:xfrm>
            <a:off x="7481252" y="1270526"/>
            <a:ext cx="1889695" cy="1854215"/>
            <a:chOff x="7481252" y="1270526"/>
            <a:chExt cx="1889695" cy="1854215"/>
          </a:xfrm>
        </p:grpSpPr>
        <p:sp>
          <p:nvSpPr>
            <p:cNvPr id="50" name="CaixaDeTexto 24">
              <a:extLst>
                <a:ext uri="{FF2B5EF4-FFF2-40B4-BE49-F238E27FC236}">
                  <a16:creationId xmlns:a16="http://schemas.microsoft.com/office/drawing/2014/main" id="{C1C1B016-7A7B-42BF-BA37-339BD8FAEF0A}"/>
                </a:ext>
              </a:extLst>
            </p:cNvPr>
            <p:cNvSpPr txBox="1"/>
            <p:nvPr/>
          </p:nvSpPr>
          <p:spPr>
            <a:xfrm>
              <a:off x="7481252" y="2663076"/>
              <a:ext cx="1889695" cy="461665"/>
            </a:xfrm>
            <a:prstGeom prst="rect">
              <a:avLst/>
            </a:prstGeom>
            <a:noFill/>
            <a:effectLst/>
          </p:spPr>
          <p:txBody>
            <a:bodyPr wrap="square" rtlCol="0">
              <a:spAutoFit/>
            </a:bodyPr>
            <a:lstStyle/>
            <a:p>
              <a:pPr algn="ctr"/>
              <a:r>
                <a:rPr lang="pt-PT" sz="1200" dirty="0">
                  <a:latin typeface="Raleway Medium" panose="020B0603030101060003" pitchFamily="34" charset="0"/>
                </a:rPr>
                <a:t>Network </a:t>
              </a:r>
              <a:r>
                <a:rPr lang="pt-PT" sz="1200" dirty="0" err="1">
                  <a:latin typeface="Raleway Medium" panose="020B0603030101060003" pitchFamily="34" charset="0"/>
                </a:rPr>
                <a:t>Operations</a:t>
              </a:r>
              <a:endParaRPr lang="pt-PT" sz="1200" dirty="0">
                <a:latin typeface="Raleway Medium" panose="020B0603030101060003" pitchFamily="34" charset="0"/>
              </a:endParaRPr>
            </a:p>
            <a:p>
              <a:pPr algn="ctr"/>
              <a:r>
                <a:rPr lang="pt-PT" sz="1200" dirty="0" err="1">
                  <a:latin typeface="Raleway Medium" panose="020B0603030101060003" pitchFamily="34" charset="0"/>
                </a:rPr>
                <a:t>Center</a:t>
              </a:r>
              <a:endParaRPr lang="pt-PT" sz="1200" dirty="0">
                <a:latin typeface="Raleway Medium" panose="020B0603030101060003" pitchFamily="34" charset="0"/>
              </a:endParaRPr>
            </a:p>
          </p:txBody>
        </p:sp>
        <p:pic>
          <p:nvPicPr>
            <p:cNvPr id="52" name="Picture 51" descr="A picture containing food&#10;&#10;Description automatically generated">
              <a:extLst>
                <a:ext uri="{FF2B5EF4-FFF2-40B4-BE49-F238E27FC236}">
                  <a16:creationId xmlns:a16="http://schemas.microsoft.com/office/drawing/2014/main" id="{D627360E-4B80-4B45-A598-700B694B855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43790" y="1270526"/>
              <a:ext cx="1364618" cy="1364618"/>
            </a:xfrm>
            <a:prstGeom prst="rect">
              <a:avLst/>
            </a:prstGeom>
          </p:spPr>
        </p:pic>
      </p:grpSp>
      <p:grpSp>
        <p:nvGrpSpPr>
          <p:cNvPr id="53" name="Group 52">
            <a:extLst>
              <a:ext uri="{FF2B5EF4-FFF2-40B4-BE49-F238E27FC236}">
                <a16:creationId xmlns:a16="http://schemas.microsoft.com/office/drawing/2014/main" id="{F8D37E24-2D92-4BEB-BC7B-0C0FA0232CF5}"/>
              </a:ext>
            </a:extLst>
          </p:cNvPr>
          <p:cNvGrpSpPr/>
          <p:nvPr/>
        </p:nvGrpSpPr>
        <p:grpSpPr>
          <a:xfrm>
            <a:off x="9738511" y="1194156"/>
            <a:ext cx="1889695" cy="1930585"/>
            <a:chOff x="9738511" y="1194156"/>
            <a:chExt cx="1889695" cy="1930585"/>
          </a:xfrm>
        </p:grpSpPr>
        <p:sp>
          <p:nvSpPr>
            <p:cNvPr id="55" name="CaixaDeTexto 26">
              <a:extLst>
                <a:ext uri="{FF2B5EF4-FFF2-40B4-BE49-F238E27FC236}">
                  <a16:creationId xmlns:a16="http://schemas.microsoft.com/office/drawing/2014/main" id="{EC941220-CE08-4A90-BAD6-15DA8926F8B6}"/>
                </a:ext>
              </a:extLst>
            </p:cNvPr>
            <p:cNvSpPr txBox="1"/>
            <p:nvPr/>
          </p:nvSpPr>
          <p:spPr>
            <a:xfrm>
              <a:off x="9738511" y="2663076"/>
              <a:ext cx="1889695" cy="461665"/>
            </a:xfrm>
            <a:prstGeom prst="rect">
              <a:avLst/>
            </a:prstGeom>
            <a:noFill/>
            <a:effectLst/>
          </p:spPr>
          <p:txBody>
            <a:bodyPr wrap="square" rtlCol="0">
              <a:spAutoFit/>
            </a:bodyPr>
            <a:lstStyle/>
            <a:p>
              <a:pPr algn="ctr"/>
              <a:r>
                <a:rPr lang="pt-PT" sz="1200" dirty="0" err="1">
                  <a:latin typeface="Raleway Medium" panose="020B0603030101060003" pitchFamily="34" charset="0"/>
                </a:rPr>
                <a:t>Security</a:t>
              </a:r>
              <a:r>
                <a:rPr lang="pt-PT" sz="1200" dirty="0">
                  <a:latin typeface="Raleway Medium" panose="020B0603030101060003" pitchFamily="34" charset="0"/>
                </a:rPr>
                <a:t> </a:t>
              </a:r>
              <a:r>
                <a:rPr lang="pt-PT" sz="1200" dirty="0" err="1">
                  <a:latin typeface="Raleway Medium" panose="020B0603030101060003" pitchFamily="34" charset="0"/>
                </a:rPr>
                <a:t>Operations</a:t>
              </a:r>
              <a:endParaRPr lang="pt-PT" sz="1200" dirty="0">
                <a:latin typeface="Raleway Medium" panose="020B0603030101060003" pitchFamily="34" charset="0"/>
              </a:endParaRPr>
            </a:p>
            <a:p>
              <a:pPr algn="ctr"/>
              <a:r>
                <a:rPr lang="pt-PT" sz="1200" dirty="0" err="1">
                  <a:latin typeface="Raleway Medium" panose="020B0603030101060003" pitchFamily="34" charset="0"/>
                </a:rPr>
                <a:t>Center</a:t>
              </a:r>
              <a:endParaRPr lang="pt-PT" sz="1200" dirty="0">
                <a:latin typeface="Raleway Medium" panose="020B0603030101060003" pitchFamily="34" charset="0"/>
              </a:endParaRPr>
            </a:p>
          </p:txBody>
        </p:sp>
        <p:pic>
          <p:nvPicPr>
            <p:cNvPr id="56" name="Picture 55" descr="A picture containing ball, room, table&#10;&#10;Description automatically generated">
              <a:extLst>
                <a:ext uri="{FF2B5EF4-FFF2-40B4-BE49-F238E27FC236}">
                  <a16:creationId xmlns:a16="http://schemas.microsoft.com/office/drawing/2014/main" id="{A6B7757A-1600-4056-9286-D06F0C74DFA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24679" y="1194156"/>
              <a:ext cx="1517358" cy="1517358"/>
            </a:xfrm>
            <a:prstGeom prst="rect">
              <a:avLst/>
            </a:prstGeom>
          </p:spPr>
        </p:pic>
      </p:grpSp>
      <p:grpSp>
        <p:nvGrpSpPr>
          <p:cNvPr id="57" name="Group 56">
            <a:extLst>
              <a:ext uri="{FF2B5EF4-FFF2-40B4-BE49-F238E27FC236}">
                <a16:creationId xmlns:a16="http://schemas.microsoft.com/office/drawing/2014/main" id="{59CC63B2-855D-481D-A47F-68A579C6716A}"/>
              </a:ext>
            </a:extLst>
          </p:cNvPr>
          <p:cNvGrpSpPr/>
          <p:nvPr/>
        </p:nvGrpSpPr>
        <p:grpSpPr>
          <a:xfrm>
            <a:off x="168951" y="4458216"/>
            <a:ext cx="2692800" cy="2049726"/>
            <a:chOff x="118151" y="4458216"/>
            <a:chExt cx="2692800" cy="2049726"/>
          </a:xfrm>
        </p:grpSpPr>
        <p:sp>
          <p:nvSpPr>
            <p:cNvPr id="60" name="CaixaDeTexto 28">
              <a:extLst>
                <a:ext uri="{FF2B5EF4-FFF2-40B4-BE49-F238E27FC236}">
                  <a16:creationId xmlns:a16="http://schemas.microsoft.com/office/drawing/2014/main" id="{CC0D20F2-5571-49BE-A981-2D2FFD89356C}"/>
                </a:ext>
              </a:extLst>
            </p:cNvPr>
            <p:cNvSpPr txBox="1"/>
            <p:nvPr/>
          </p:nvSpPr>
          <p:spPr>
            <a:xfrm>
              <a:off x="118151" y="6219942"/>
              <a:ext cx="2692800" cy="288000"/>
            </a:xfrm>
            <a:prstGeom prst="rect">
              <a:avLst/>
            </a:prstGeom>
            <a:noFill/>
          </p:spPr>
          <p:txBody>
            <a:bodyPr wrap="square" rtlCol="0">
              <a:spAutoFit/>
            </a:bodyPr>
            <a:lstStyle/>
            <a:p>
              <a:pPr algn="ctr"/>
              <a:r>
                <a:rPr lang="pt-PT" sz="1200" dirty="0">
                  <a:latin typeface="Raleway Medium" panose="020B0603030101060003" pitchFamily="34" charset="0"/>
                </a:rPr>
                <a:t>Networking &amp; Infrastructure</a:t>
              </a:r>
            </a:p>
          </p:txBody>
        </p:sp>
        <p:pic>
          <p:nvPicPr>
            <p:cNvPr id="63" name="Picture 62" descr="A picture containing object, clock, monitor&#10;&#10;Description automatically generated">
              <a:extLst>
                <a:ext uri="{FF2B5EF4-FFF2-40B4-BE49-F238E27FC236}">
                  <a16:creationId xmlns:a16="http://schemas.microsoft.com/office/drawing/2014/main" id="{A2346D0E-42D2-46BD-AF15-29F62739E6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0053" y="4458216"/>
              <a:ext cx="1548997" cy="1548997"/>
            </a:xfrm>
            <a:prstGeom prst="rect">
              <a:avLst/>
            </a:prstGeom>
          </p:spPr>
        </p:pic>
      </p:grpSp>
      <p:grpSp>
        <p:nvGrpSpPr>
          <p:cNvPr id="66" name="Group 65">
            <a:extLst>
              <a:ext uri="{FF2B5EF4-FFF2-40B4-BE49-F238E27FC236}">
                <a16:creationId xmlns:a16="http://schemas.microsoft.com/office/drawing/2014/main" id="{17A68B3D-8133-486E-A1BC-C499155A8C12}"/>
              </a:ext>
            </a:extLst>
          </p:cNvPr>
          <p:cNvGrpSpPr/>
          <p:nvPr/>
        </p:nvGrpSpPr>
        <p:grpSpPr>
          <a:xfrm>
            <a:off x="3225410" y="4460046"/>
            <a:ext cx="2691282" cy="2047896"/>
            <a:chOff x="3206239" y="4460046"/>
            <a:chExt cx="2691282" cy="2047896"/>
          </a:xfrm>
        </p:grpSpPr>
        <p:sp>
          <p:nvSpPr>
            <p:cNvPr id="69" name="CaixaDeTexto 30">
              <a:extLst>
                <a:ext uri="{FF2B5EF4-FFF2-40B4-BE49-F238E27FC236}">
                  <a16:creationId xmlns:a16="http://schemas.microsoft.com/office/drawing/2014/main" id="{D0593892-1D50-405A-93ED-877ACA12ABF1}"/>
                </a:ext>
              </a:extLst>
            </p:cNvPr>
            <p:cNvSpPr txBox="1"/>
            <p:nvPr/>
          </p:nvSpPr>
          <p:spPr>
            <a:xfrm>
              <a:off x="3206239" y="6219942"/>
              <a:ext cx="2691282" cy="288000"/>
            </a:xfrm>
            <a:prstGeom prst="rect">
              <a:avLst/>
            </a:prstGeom>
            <a:noFill/>
          </p:spPr>
          <p:txBody>
            <a:bodyPr wrap="square" lIns="0" rIns="0" rtlCol="0">
              <a:spAutoFit/>
            </a:bodyPr>
            <a:lstStyle/>
            <a:p>
              <a:pPr algn="ctr"/>
              <a:r>
                <a:rPr lang="pt-PT" sz="1200" dirty="0">
                  <a:latin typeface="Raleway Medium" panose="020B0603030101060003" pitchFamily="34" charset="0"/>
                </a:rPr>
                <a:t>Collaboration &amp; Customer Experience</a:t>
              </a:r>
            </a:p>
          </p:txBody>
        </p:sp>
        <p:pic>
          <p:nvPicPr>
            <p:cNvPr id="70" name="Picture 69" descr="A picture containing object, clock&#10;&#10;Description automatically generated">
              <a:extLst>
                <a:ext uri="{FF2B5EF4-FFF2-40B4-BE49-F238E27FC236}">
                  <a16:creationId xmlns:a16="http://schemas.microsoft.com/office/drawing/2014/main" id="{EF1B3900-96C7-481F-B539-E0F61E4DA5C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779212" y="4460046"/>
              <a:ext cx="1545336" cy="1545336"/>
            </a:xfrm>
            <a:prstGeom prst="rect">
              <a:avLst/>
            </a:prstGeom>
          </p:spPr>
        </p:pic>
      </p:grpSp>
      <p:grpSp>
        <p:nvGrpSpPr>
          <p:cNvPr id="71" name="Group 70">
            <a:extLst>
              <a:ext uri="{FF2B5EF4-FFF2-40B4-BE49-F238E27FC236}">
                <a16:creationId xmlns:a16="http://schemas.microsoft.com/office/drawing/2014/main" id="{A6DBCE43-432E-4F44-9DB9-D25E94B70152}"/>
              </a:ext>
            </a:extLst>
          </p:cNvPr>
          <p:cNvGrpSpPr/>
          <p:nvPr/>
        </p:nvGrpSpPr>
        <p:grpSpPr>
          <a:xfrm>
            <a:off x="6280351" y="4460046"/>
            <a:ext cx="2692800" cy="2047896"/>
            <a:chOff x="6266931" y="4460046"/>
            <a:chExt cx="2692800" cy="2047896"/>
          </a:xfrm>
        </p:grpSpPr>
        <p:sp>
          <p:nvSpPr>
            <p:cNvPr id="72" name="CaixaDeTexto 31">
              <a:extLst>
                <a:ext uri="{FF2B5EF4-FFF2-40B4-BE49-F238E27FC236}">
                  <a16:creationId xmlns:a16="http://schemas.microsoft.com/office/drawing/2014/main" id="{66417FFC-235E-4440-85CD-E85B1B5AB2A7}"/>
                </a:ext>
              </a:extLst>
            </p:cNvPr>
            <p:cNvSpPr txBox="1"/>
            <p:nvPr/>
          </p:nvSpPr>
          <p:spPr>
            <a:xfrm>
              <a:off x="6266931" y="6219942"/>
              <a:ext cx="2692800" cy="288000"/>
            </a:xfrm>
            <a:prstGeom prst="rect">
              <a:avLst/>
            </a:prstGeom>
            <a:noFill/>
          </p:spPr>
          <p:txBody>
            <a:bodyPr wrap="square" rtlCol="0">
              <a:spAutoFit/>
            </a:bodyPr>
            <a:lstStyle>
              <a:defPPr>
                <a:defRPr lang="pt-PT"/>
              </a:defPPr>
              <a:lvl1pPr algn="ctr">
                <a:defRPr sz="1200">
                  <a:latin typeface="Raleway Medium" panose="020B0603030101060003" pitchFamily="34" charset="0"/>
                </a:defRPr>
              </a:lvl1pPr>
            </a:lstStyle>
            <a:p>
              <a:r>
                <a:rPr lang="pt-PT" dirty="0"/>
                <a:t>Data Center &amp; Multi Cloud</a:t>
              </a:r>
            </a:p>
          </p:txBody>
        </p:sp>
        <p:pic>
          <p:nvPicPr>
            <p:cNvPr id="73" name="Picture 72" descr="A close up of a clock&#10;&#10;Description automatically generated">
              <a:extLst>
                <a:ext uri="{FF2B5EF4-FFF2-40B4-BE49-F238E27FC236}">
                  <a16:creationId xmlns:a16="http://schemas.microsoft.com/office/drawing/2014/main" id="{AB69745C-CA22-4302-8D0B-AF373C90104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840663" y="4460046"/>
              <a:ext cx="1545336" cy="1545336"/>
            </a:xfrm>
            <a:prstGeom prst="rect">
              <a:avLst/>
            </a:prstGeom>
          </p:spPr>
        </p:pic>
      </p:grpSp>
      <p:grpSp>
        <p:nvGrpSpPr>
          <p:cNvPr id="74" name="Group 73">
            <a:extLst>
              <a:ext uri="{FF2B5EF4-FFF2-40B4-BE49-F238E27FC236}">
                <a16:creationId xmlns:a16="http://schemas.microsoft.com/office/drawing/2014/main" id="{AB39FC23-4A5D-44D3-8975-5F990CA5C22A}"/>
              </a:ext>
            </a:extLst>
          </p:cNvPr>
          <p:cNvGrpSpPr/>
          <p:nvPr/>
        </p:nvGrpSpPr>
        <p:grpSpPr>
          <a:xfrm>
            <a:off x="9336811" y="4460046"/>
            <a:ext cx="2692800" cy="2047896"/>
            <a:chOff x="9286011" y="4460046"/>
            <a:chExt cx="2692800" cy="2047896"/>
          </a:xfrm>
        </p:grpSpPr>
        <p:sp>
          <p:nvSpPr>
            <p:cNvPr id="75" name="CaixaDeTexto 29">
              <a:extLst>
                <a:ext uri="{FF2B5EF4-FFF2-40B4-BE49-F238E27FC236}">
                  <a16:creationId xmlns:a16="http://schemas.microsoft.com/office/drawing/2014/main" id="{AA266191-1D60-4853-A042-7BBCA992DC89}"/>
                </a:ext>
              </a:extLst>
            </p:cNvPr>
            <p:cNvSpPr txBox="1"/>
            <p:nvPr/>
          </p:nvSpPr>
          <p:spPr>
            <a:xfrm>
              <a:off x="9286011" y="6219942"/>
              <a:ext cx="2692800" cy="288000"/>
            </a:xfrm>
            <a:prstGeom prst="rect">
              <a:avLst/>
            </a:prstGeom>
            <a:noFill/>
          </p:spPr>
          <p:txBody>
            <a:bodyPr wrap="square" lIns="0" rIns="0" rtlCol="0">
              <a:spAutoFit/>
            </a:bodyPr>
            <a:lstStyle/>
            <a:p>
              <a:pPr algn="ctr"/>
              <a:r>
                <a:rPr lang="pt-PT" sz="1200" dirty="0">
                  <a:latin typeface="Raleway Medium" panose="020B0603030101060003" pitchFamily="34" charset="0"/>
                </a:rPr>
                <a:t>Cybersecurity &amp; Public Safety</a:t>
              </a:r>
            </a:p>
          </p:txBody>
        </p:sp>
        <p:pic>
          <p:nvPicPr>
            <p:cNvPr id="76" name="Picture 75" descr="A picture containing object, clock, monitor, black&#10;&#10;Description automatically generated">
              <a:extLst>
                <a:ext uri="{FF2B5EF4-FFF2-40B4-BE49-F238E27FC236}">
                  <a16:creationId xmlns:a16="http://schemas.microsoft.com/office/drawing/2014/main" id="{4A898681-8E39-43E1-844C-E1AADA61D5A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859743" y="4460046"/>
              <a:ext cx="1545336" cy="1545336"/>
            </a:xfrm>
            <a:prstGeom prst="rect">
              <a:avLst/>
            </a:prstGeom>
          </p:spPr>
        </p:pic>
      </p:grpSp>
    </p:spTree>
    <p:custDataLst>
      <p:tags r:id="rId1"/>
    </p:custDataLst>
    <p:extLst>
      <p:ext uri="{BB962C8B-B14F-4D97-AF65-F5344CB8AC3E}">
        <p14:creationId xmlns:p14="http://schemas.microsoft.com/office/powerpoint/2010/main" val="8225535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Posição de Conteúdo 4">
            <a:extLst>
              <a:ext uri="{FF2B5EF4-FFF2-40B4-BE49-F238E27FC236}">
                <a16:creationId xmlns:a16="http://schemas.microsoft.com/office/drawing/2014/main" id="{2A62C007-C88C-4354-A81F-BB617E667D7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2319" t="52298" r="49057"/>
          <a:stretch/>
        </p:blipFill>
        <p:spPr>
          <a:xfrm>
            <a:off x="8341494" y="1193849"/>
            <a:ext cx="1452614" cy="1190053"/>
          </a:xfrm>
        </p:spPr>
      </p:pic>
      <p:sp>
        <p:nvSpPr>
          <p:cNvPr id="6" name="Retângulo 5">
            <a:extLst>
              <a:ext uri="{FF2B5EF4-FFF2-40B4-BE49-F238E27FC236}">
                <a16:creationId xmlns:a16="http://schemas.microsoft.com/office/drawing/2014/main" id="{D6369D3F-40A8-481F-9FB2-C55E842334ED}"/>
              </a:ext>
            </a:extLst>
          </p:cNvPr>
          <p:cNvSpPr/>
          <p:nvPr/>
        </p:nvSpPr>
        <p:spPr>
          <a:xfrm>
            <a:off x="0" y="4321760"/>
            <a:ext cx="8853637" cy="2536240"/>
          </a:xfrm>
          <a:prstGeom prst="rect">
            <a:avLst/>
          </a:prstGeom>
          <a:solidFill>
            <a:srgbClr val="004E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2400"/>
          </a:p>
        </p:txBody>
      </p:sp>
      <p:sp>
        <p:nvSpPr>
          <p:cNvPr id="7" name="Retângulo 6">
            <a:extLst>
              <a:ext uri="{FF2B5EF4-FFF2-40B4-BE49-F238E27FC236}">
                <a16:creationId xmlns:a16="http://schemas.microsoft.com/office/drawing/2014/main" id="{398BFF32-31A8-42AC-820B-493ADFF5E669}"/>
              </a:ext>
            </a:extLst>
          </p:cNvPr>
          <p:cNvSpPr/>
          <p:nvPr/>
        </p:nvSpPr>
        <p:spPr>
          <a:xfrm>
            <a:off x="7079227" y="4321760"/>
            <a:ext cx="5112773" cy="2536240"/>
          </a:xfrm>
          <a:prstGeom prst="rect">
            <a:avLst/>
          </a:prstGeom>
          <a:solidFill>
            <a:srgbClr val="2BA0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 name="CaixaDeTexto 7">
            <a:extLst>
              <a:ext uri="{FF2B5EF4-FFF2-40B4-BE49-F238E27FC236}">
                <a16:creationId xmlns:a16="http://schemas.microsoft.com/office/drawing/2014/main" id="{6726D8F7-8507-43E0-A329-366E1E876CA4}"/>
              </a:ext>
            </a:extLst>
          </p:cNvPr>
          <p:cNvSpPr txBox="1"/>
          <p:nvPr/>
        </p:nvSpPr>
        <p:spPr>
          <a:xfrm>
            <a:off x="7655075" y="5239091"/>
            <a:ext cx="3525716" cy="707886"/>
          </a:xfrm>
          <a:prstGeom prst="rect">
            <a:avLst/>
          </a:prstGeom>
          <a:noFill/>
        </p:spPr>
        <p:txBody>
          <a:bodyPr wrap="square" rtlCol="0">
            <a:spAutoFit/>
          </a:bodyPr>
          <a:lstStyle/>
          <a:p>
            <a:r>
              <a:rPr lang="en-US" sz="4000" b="1" dirty="0">
                <a:solidFill>
                  <a:schemeClr val="bg1"/>
                </a:solidFill>
                <a:latin typeface="Raleway ExtraBold" panose="020B0903030101060003" pitchFamily="34" charset="0"/>
              </a:rPr>
              <a:t>Certifications</a:t>
            </a:r>
            <a:endParaRPr lang="en-US" dirty="0">
              <a:solidFill>
                <a:schemeClr val="bg1">
                  <a:lumMod val="95000"/>
                </a:schemeClr>
              </a:solidFill>
              <a:latin typeface="Raleway SemiBold" panose="020B0703030101060003" pitchFamily="34" charset="0"/>
            </a:endParaRPr>
          </a:p>
        </p:txBody>
      </p:sp>
      <p:sp>
        <p:nvSpPr>
          <p:cNvPr id="9" name="CaixaDeTexto 8">
            <a:extLst>
              <a:ext uri="{FF2B5EF4-FFF2-40B4-BE49-F238E27FC236}">
                <a16:creationId xmlns:a16="http://schemas.microsoft.com/office/drawing/2014/main" id="{B7C0E69C-F6C8-4C18-A568-C7198DD49048}"/>
              </a:ext>
            </a:extLst>
          </p:cNvPr>
          <p:cNvSpPr txBox="1"/>
          <p:nvPr/>
        </p:nvSpPr>
        <p:spPr>
          <a:xfrm>
            <a:off x="862235" y="5004884"/>
            <a:ext cx="3799685" cy="1184683"/>
          </a:xfrm>
          <a:prstGeom prst="rect">
            <a:avLst/>
          </a:prstGeom>
          <a:noFill/>
        </p:spPr>
        <p:txBody>
          <a:bodyPr wrap="square" rtlCol="0">
            <a:spAutoFit/>
          </a:bodyPr>
          <a:lstStyle/>
          <a:p>
            <a:pPr>
              <a:lnSpc>
                <a:spcPts val="4500"/>
              </a:lnSpc>
            </a:pPr>
            <a:r>
              <a:rPr lang="en-US" sz="4000" b="1" dirty="0">
                <a:solidFill>
                  <a:schemeClr val="bg1"/>
                </a:solidFill>
                <a:latin typeface="Raleway ExtraBold" panose="020B0903030101060003" pitchFamily="34" charset="0"/>
              </a:rPr>
              <a:t>Technological</a:t>
            </a:r>
          </a:p>
          <a:p>
            <a:pPr>
              <a:lnSpc>
                <a:spcPts val="4500"/>
              </a:lnSpc>
            </a:pPr>
            <a:r>
              <a:rPr lang="en-US" sz="2400" dirty="0">
                <a:solidFill>
                  <a:schemeClr val="bg1"/>
                </a:solidFill>
                <a:latin typeface="Raleway Light" panose="020B0403030101060003" pitchFamily="34" charset="0"/>
              </a:rPr>
              <a:t>Partnerships</a:t>
            </a:r>
            <a:endParaRPr lang="en-US" sz="2400" dirty="0">
              <a:solidFill>
                <a:schemeClr val="bg1">
                  <a:lumMod val="95000"/>
                </a:schemeClr>
              </a:solidFill>
              <a:latin typeface="Raleway SemiBold" panose="020B0703030101060003" pitchFamily="34" charset="0"/>
            </a:endParaRPr>
          </a:p>
        </p:txBody>
      </p:sp>
      <p:pic>
        <p:nvPicPr>
          <p:cNvPr id="25" name="Imagem 2">
            <a:extLst>
              <a:ext uri="{FF2B5EF4-FFF2-40B4-BE49-F238E27FC236}">
                <a16:creationId xmlns:a16="http://schemas.microsoft.com/office/drawing/2014/main" id="{55786870-9D4E-41B3-B67F-72F8BA08A4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1532" y="-66424"/>
            <a:ext cx="1180468" cy="891910"/>
          </a:xfrm>
          <a:prstGeom prst="rect">
            <a:avLst/>
          </a:prstGeom>
        </p:spPr>
      </p:pic>
      <p:pic>
        <p:nvPicPr>
          <p:cNvPr id="26" name="Marcador de Posição de Conteúdo 4">
            <a:extLst>
              <a:ext uri="{FF2B5EF4-FFF2-40B4-BE49-F238E27FC236}">
                <a16:creationId xmlns:a16="http://schemas.microsoft.com/office/drawing/2014/main" id="{089CDE0F-5B93-4D8F-AA15-933CC852F4A4}"/>
              </a:ext>
            </a:extLst>
          </p:cNvPr>
          <p:cNvPicPr>
            <a:picLocks noChangeAspect="1"/>
          </p:cNvPicPr>
          <p:nvPr/>
        </p:nvPicPr>
        <p:blipFill rotWithShape="1">
          <a:blip r:embed="rId3">
            <a:extLst>
              <a:ext uri="{28A0092B-C50C-407E-A947-70E740481C1C}">
                <a14:useLocalDpi xmlns:a14="http://schemas.microsoft.com/office/drawing/2010/main" val="0"/>
              </a:ext>
            </a:extLst>
          </a:blip>
          <a:srcRect b="52897"/>
          <a:stretch/>
        </p:blipFill>
        <p:spPr>
          <a:xfrm>
            <a:off x="8192025" y="2623353"/>
            <a:ext cx="2988766" cy="933869"/>
          </a:xfrm>
          <a:prstGeom prst="rect">
            <a:avLst/>
          </a:prstGeom>
        </p:spPr>
      </p:pic>
      <p:pic>
        <p:nvPicPr>
          <p:cNvPr id="27" name="Marcador de Posição de Conteúdo 4">
            <a:extLst>
              <a:ext uri="{FF2B5EF4-FFF2-40B4-BE49-F238E27FC236}">
                <a16:creationId xmlns:a16="http://schemas.microsoft.com/office/drawing/2014/main" id="{4884211C-03A9-418D-A4D7-E942BE8722AE}"/>
              </a:ext>
            </a:extLst>
          </p:cNvPr>
          <p:cNvPicPr>
            <a:picLocks noChangeAspect="1"/>
          </p:cNvPicPr>
          <p:nvPr/>
        </p:nvPicPr>
        <p:blipFill rotWithShape="1">
          <a:blip r:embed="rId3">
            <a:extLst>
              <a:ext uri="{28A0092B-C50C-407E-A947-70E740481C1C}">
                <a14:useLocalDpi xmlns:a14="http://schemas.microsoft.com/office/drawing/2010/main" val="0"/>
              </a:ext>
            </a:extLst>
          </a:blip>
          <a:srcRect l="54189" t="52298" r="15236"/>
          <a:stretch/>
        </p:blipFill>
        <p:spPr>
          <a:xfrm>
            <a:off x="9822439" y="1272455"/>
            <a:ext cx="1105756" cy="1144350"/>
          </a:xfrm>
          <a:prstGeom prst="rect">
            <a:avLst/>
          </a:prstGeom>
        </p:spPr>
      </p:pic>
      <p:grpSp>
        <p:nvGrpSpPr>
          <p:cNvPr id="32" name="Group 31">
            <a:extLst>
              <a:ext uri="{FF2B5EF4-FFF2-40B4-BE49-F238E27FC236}">
                <a16:creationId xmlns:a16="http://schemas.microsoft.com/office/drawing/2014/main" id="{4CFA424D-8AB1-4A68-BFAE-A44340359D6E}"/>
              </a:ext>
            </a:extLst>
          </p:cNvPr>
          <p:cNvGrpSpPr/>
          <p:nvPr/>
        </p:nvGrpSpPr>
        <p:grpSpPr>
          <a:xfrm>
            <a:off x="593109" y="3269988"/>
            <a:ext cx="4074086" cy="454273"/>
            <a:chOff x="646879" y="1886609"/>
            <a:chExt cx="4074086" cy="454273"/>
          </a:xfrm>
        </p:grpSpPr>
        <p:pic>
          <p:nvPicPr>
            <p:cNvPr id="33" name="Picture 12" descr="Resultado de imagem para checkpoint 2 stars partner logo">
              <a:extLst>
                <a:ext uri="{FF2B5EF4-FFF2-40B4-BE49-F238E27FC236}">
                  <a16:creationId xmlns:a16="http://schemas.microsoft.com/office/drawing/2014/main" id="{B0145DF8-CFB1-490D-86EA-1E4643C675D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6879" y="1886609"/>
              <a:ext cx="879363" cy="42966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9">
              <a:extLst>
                <a:ext uri="{FF2B5EF4-FFF2-40B4-BE49-F238E27FC236}">
                  <a16:creationId xmlns:a16="http://schemas.microsoft.com/office/drawing/2014/main" id="{027DD107-4ADF-4BF9-BAB5-DF5EF60AE0E7}"/>
                </a:ext>
              </a:extLst>
            </p:cNvPr>
            <p:cNvPicPr>
              <a:picLocks noChangeAspect="1"/>
            </p:cNvPicPr>
            <p:nvPr/>
          </p:nvPicPr>
          <p:blipFill>
            <a:blip r:embed="rId6"/>
            <a:stretch>
              <a:fillRect/>
            </a:stretch>
          </p:blipFill>
          <p:spPr>
            <a:xfrm>
              <a:off x="2070800" y="1886917"/>
              <a:ext cx="1228005" cy="453965"/>
            </a:xfrm>
            <a:prstGeom prst="rect">
              <a:avLst/>
            </a:prstGeom>
          </p:spPr>
        </p:pic>
        <p:pic>
          <p:nvPicPr>
            <p:cNvPr id="35" name="Picture 8" descr="Resultado de imagem para fortinet platinum partner logo">
              <a:extLst>
                <a:ext uri="{FF2B5EF4-FFF2-40B4-BE49-F238E27FC236}">
                  <a16:creationId xmlns:a16="http://schemas.microsoft.com/office/drawing/2014/main" id="{73D00786-033E-420B-AAF8-48D738388FC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729666" y="1945898"/>
              <a:ext cx="991299" cy="274762"/>
            </a:xfrm>
            <a:prstGeom prst="rect">
              <a:avLst/>
            </a:prstGeom>
            <a:noFill/>
            <a:extLst>
              <a:ext uri="{909E8E84-426E-40DD-AFC4-6F175D3DCCD1}">
                <a14:hiddenFill xmlns:a14="http://schemas.microsoft.com/office/drawing/2010/main">
                  <a:solidFill>
                    <a:srgbClr val="FFFFFF"/>
                  </a:solidFill>
                </a14:hiddenFill>
              </a:ext>
            </a:extLst>
          </p:spPr>
        </p:pic>
      </p:grpSp>
      <p:pic>
        <p:nvPicPr>
          <p:cNvPr id="36" name="Picture 35">
            <a:extLst>
              <a:ext uri="{FF2B5EF4-FFF2-40B4-BE49-F238E27FC236}">
                <a16:creationId xmlns:a16="http://schemas.microsoft.com/office/drawing/2014/main" id="{2F124D98-D157-43AE-B583-611A8565769B}"/>
              </a:ext>
            </a:extLst>
          </p:cNvPr>
          <p:cNvPicPr>
            <a:picLocks noChangeAspect="1"/>
          </p:cNvPicPr>
          <p:nvPr/>
        </p:nvPicPr>
        <p:blipFill rotWithShape="1">
          <a:blip r:embed="rId8">
            <a:extLst>
              <a:ext uri="{28A0092B-C50C-407E-A947-70E740481C1C}">
                <a14:useLocalDpi xmlns:a14="http://schemas.microsoft.com/office/drawing/2010/main" val="0"/>
              </a:ext>
            </a:extLst>
          </a:blip>
          <a:srcRect l="19061" t="19003" r="17405" b="15952"/>
          <a:stretch/>
        </p:blipFill>
        <p:spPr>
          <a:xfrm>
            <a:off x="1308215" y="582394"/>
            <a:ext cx="1006705" cy="1022295"/>
          </a:xfrm>
          <a:prstGeom prst="rect">
            <a:avLst/>
          </a:prstGeom>
        </p:spPr>
      </p:pic>
      <p:pic>
        <p:nvPicPr>
          <p:cNvPr id="37" name="Picture 6" descr="Resultado de imagem para nokia logo">
            <a:extLst>
              <a:ext uri="{FF2B5EF4-FFF2-40B4-BE49-F238E27FC236}">
                <a16:creationId xmlns:a16="http://schemas.microsoft.com/office/drawing/2014/main" id="{ED2A5494-4C33-4A21-9AC2-D2ADA8FAB32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96857" y="1043515"/>
            <a:ext cx="1098642" cy="18625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Resultado de imagem para netapp gold partner logo">
            <a:extLst>
              <a:ext uri="{FF2B5EF4-FFF2-40B4-BE49-F238E27FC236}">
                <a16:creationId xmlns:a16="http://schemas.microsoft.com/office/drawing/2014/main" id="{0538B046-2291-4421-86DF-6A551DF4EE33}"/>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93109" y="2466294"/>
            <a:ext cx="926976" cy="56905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Resultado de imagem para microsoft silver partner">
            <a:extLst>
              <a:ext uri="{FF2B5EF4-FFF2-40B4-BE49-F238E27FC236}">
                <a16:creationId xmlns:a16="http://schemas.microsoft.com/office/drawing/2014/main" id="{AF5F9923-749A-4B06-825C-49B93FDBF25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20273" y="1744030"/>
            <a:ext cx="1131372" cy="34479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48D06A33-7E01-4179-A682-964803AF830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96707" y="1726468"/>
            <a:ext cx="1068526" cy="379922"/>
          </a:xfrm>
          <a:prstGeom prst="rect">
            <a:avLst/>
          </a:prstGeom>
        </p:spPr>
      </p:pic>
      <p:pic>
        <p:nvPicPr>
          <p:cNvPr id="41" name="Picture 2" descr="Resultado de imagem para amazon web services">
            <a:extLst>
              <a:ext uri="{FF2B5EF4-FFF2-40B4-BE49-F238E27FC236}">
                <a16:creationId xmlns:a16="http://schemas.microsoft.com/office/drawing/2014/main" id="{F55B7691-FA67-4C3B-817C-2CBA45F3FE8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59304" y="2486621"/>
            <a:ext cx="929978" cy="349346"/>
          </a:xfrm>
          <a:prstGeom prst="rect">
            <a:avLst/>
          </a:prstGeom>
          <a:noFill/>
          <a:extLst>
            <a:ext uri="{909E8E84-426E-40DD-AFC4-6F175D3DCCD1}">
              <a14:hiddenFill xmlns:a14="http://schemas.microsoft.com/office/drawing/2010/main">
                <a:solidFill>
                  <a:srgbClr val="FFFFFF"/>
                </a:solidFill>
              </a14:hiddenFill>
            </a:ext>
          </a:extLst>
        </p:spPr>
      </p:pic>
      <p:pic>
        <p:nvPicPr>
          <p:cNvPr id="42" name="Imagem 27">
            <a:extLst>
              <a:ext uri="{FF2B5EF4-FFF2-40B4-BE49-F238E27FC236}">
                <a16:creationId xmlns:a16="http://schemas.microsoft.com/office/drawing/2014/main" id="{2CE4219C-6A76-4B56-97C0-1DC2D40D4E2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301433" y="3373013"/>
            <a:ext cx="1146433" cy="191072"/>
          </a:xfrm>
          <a:prstGeom prst="rect">
            <a:avLst/>
          </a:prstGeom>
        </p:spPr>
      </p:pic>
      <p:pic>
        <p:nvPicPr>
          <p:cNvPr id="43" name="Picture 2" descr="Resultado de imagem para axis public safety logo">
            <a:extLst>
              <a:ext uri="{FF2B5EF4-FFF2-40B4-BE49-F238E27FC236}">
                <a16:creationId xmlns:a16="http://schemas.microsoft.com/office/drawing/2014/main" id="{0907E3D5-B514-4F65-B61D-FE4DC31D631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29494" y="2391811"/>
            <a:ext cx="658650" cy="65865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Resultado de imagem para alcatel accredited business partner logo">
            <a:extLst>
              <a:ext uri="{FF2B5EF4-FFF2-40B4-BE49-F238E27FC236}">
                <a16:creationId xmlns:a16="http://schemas.microsoft.com/office/drawing/2014/main" id="{7B17360F-3471-456A-8570-26007F19F29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104451" y="768440"/>
            <a:ext cx="712338" cy="71233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464D7B9A-F632-492C-91A6-094E8DD4FB0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80229" y="1641419"/>
            <a:ext cx="1227014" cy="511256"/>
          </a:xfrm>
          <a:prstGeom prst="rect">
            <a:avLst/>
          </a:prstGeom>
        </p:spPr>
      </p:pic>
      <p:pic>
        <p:nvPicPr>
          <p:cNvPr id="46" name="Picture 45" descr="A close up of a sign&#10;&#10;Description automatically generated">
            <a:extLst>
              <a:ext uri="{FF2B5EF4-FFF2-40B4-BE49-F238E27FC236}">
                <a16:creationId xmlns:a16="http://schemas.microsoft.com/office/drawing/2014/main" id="{CC916EEA-257D-4D03-BA96-EC3A4B3AC28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136894" y="2560508"/>
            <a:ext cx="758885" cy="333482"/>
          </a:xfrm>
          <a:prstGeom prst="rect">
            <a:avLst/>
          </a:prstGeom>
        </p:spPr>
      </p:pic>
      <p:pic>
        <p:nvPicPr>
          <p:cNvPr id="47" name="Picture 46">
            <a:extLst>
              <a:ext uri="{FF2B5EF4-FFF2-40B4-BE49-F238E27FC236}">
                <a16:creationId xmlns:a16="http://schemas.microsoft.com/office/drawing/2014/main" id="{42F26BF2-8057-4FD3-96AA-906A7A5F82D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36720" y="1721076"/>
            <a:ext cx="602769" cy="444040"/>
          </a:xfrm>
          <a:prstGeom prst="rect">
            <a:avLst/>
          </a:prstGeom>
        </p:spPr>
      </p:pic>
    </p:spTree>
    <p:extLst>
      <p:ext uri="{BB962C8B-B14F-4D97-AF65-F5344CB8AC3E}">
        <p14:creationId xmlns:p14="http://schemas.microsoft.com/office/powerpoint/2010/main" val="35490124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Posição de Conteúdo 4">
            <a:extLst>
              <a:ext uri="{FF2B5EF4-FFF2-40B4-BE49-F238E27FC236}">
                <a16:creationId xmlns:a16="http://schemas.microsoft.com/office/drawing/2014/main" id="{11E020DF-4B60-45F4-AE73-29981348386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90176" y="5057789"/>
            <a:ext cx="1062525" cy="1020025"/>
          </a:xfrm>
        </p:spPr>
      </p:pic>
      <p:pic>
        <p:nvPicPr>
          <p:cNvPr id="7" name="Imagem 6">
            <a:extLst>
              <a:ext uri="{FF2B5EF4-FFF2-40B4-BE49-F238E27FC236}">
                <a16:creationId xmlns:a16="http://schemas.microsoft.com/office/drawing/2014/main" id="{F8328318-7840-499C-869C-C515F81F07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880" y="1550657"/>
            <a:ext cx="1062525" cy="1020025"/>
          </a:xfrm>
          <a:prstGeom prst="rect">
            <a:avLst/>
          </a:prstGeom>
        </p:spPr>
      </p:pic>
      <p:pic>
        <p:nvPicPr>
          <p:cNvPr id="9" name="Imagem 8" descr="Uma imagem com texto&#10;&#10;Descrição gerada com confiança alta">
            <a:extLst>
              <a:ext uri="{FF2B5EF4-FFF2-40B4-BE49-F238E27FC236}">
                <a16:creationId xmlns:a16="http://schemas.microsoft.com/office/drawing/2014/main" id="{08C82C77-A603-4B9F-9DDD-348E99E0E2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171" y="3304223"/>
            <a:ext cx="1062525" cy="1020025"/>
          </a:xfrm>
          <a:prstGeom prst="rect">
            <a:avLst/>
          </a:prstGeom>
        </p:spPr>
      </p:pic>
      <p:pic>
        <p:nvPicPr>
          <p:cNvPr id="11" name="Imagem 10">
            <a:extLst>
              <a:ext uri="{FF2B5EF4-FFF2-40B4-BE49-F238E27FC236}">
                <a16:creationId xmlns:a16="http://schemas.microsoft.com/office/drawing/2014/main" id="{5A4F79E0-88C1-44FB-B7D3-9D24EA6F3F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6171" y="5057789"/>
            <a:ext cx="1062525" cy="1020025"/>
          </a:xfrm>
          <a:prstGeom prst="rect">
            <a:avLst/>
          </a:prstGeom>
        </p:spPr>
      </p:pic>
      <p:sp>
        <p:nvSpPr>
          <p:cNvPr id="140" name="CaixaDeTexto 139">
            <a:extLst>
              <a:ext uri="{FF2B5EF4-FFF2-40B4-BE49-F238E27FC236}">
                <a16:creationId xmlns:a16="http://schemas.microsoft.com/office/drawing/2014/main" id="{180B7D20-E0A1-4DE5-AE01-4A521FAAC9BD}"/>
              </a:ext>
            </a:extLst>
          </p:cNvPr>
          <p:cNvSpPr txBox="1"/>
          <p:nvPr/>
        </p:nvSpPr>
        <p:spPr>
          <a:xfrm>
            <a:off x="502880" y="2565860"/>
            <a:ext cx="1587316" cy="276999"/>
          </a:xfrm>
          <a:prstGeom prst="rect">
            <a:avLst/>
          </a:prstGeom>
          <a:noFill/>
        </p:spPr>
        <p:txBody>
          <a:bodyPr wrap="square" lIns="0" rtlCol="0">
            <a:spAutoFit/>
          </a:bodyPr>
          <a:lstStyle/>
          <a:p>
            <a:r>
              <a:rPr lang="en-US" sz="1200" b="1" cap="small" dirty="0">
                <a:latin typeface="Raleway" panose="020B0003030101060003" pitchFamily="34" charset="0"/>
              </a:rPr>
              <a:t>Finance &amp; Insurance</a:t>
            </a:r>
          </a:p>
        </p:txBody>
      </p:sp>
      <p:sp>
        <p:nvSpPr>
          <p:cNvPr id="141" name="CaixaDeTexto 140">
            <a:extLst>
              <a:ext uri="{FF2B5EF4-FFF2-40B4-BE49-F238E27FC236}">
                <a16:creationId xmlns:a16="http://schemas.microsoft.com/office/drawing/2014/main" id="{E4177EA0-7091-4B21-B675-4CB31BA0AD91}"/>
              </a:ext>
            </a:extLst>
          </p:cNvPr>
          <p:cNvSpPr txBox="1"/>
          <p:nvPr/>
        </p:nvSpPr>
        <p:spPr>
          <a:xfrm>
            <a:off x="532374" y="4324386"/>
            <a:ext cx="1587316" cy="276999"/>
          </a:xfrm>
          <a:prstGeom prst="rect">
            <a:avLst/>
          </a:prstGeom>
          <a:noFill/>
        </p:spPr>
        <p:txBody>
          <a:bodyPr wrap="square" lIns="0" rtlCol="0">
            <a:spAutoFit/>
          </a:bodyPr>
          <a:lstStyle/>
          <a:p>
            <a:r>
              <a:rPr lang="en-US" sz="1200" b="1" cap="small" dirty="0">
                <a:latin typeface="Raleway" panose="020B0003030101060003" pitchFamily="34" charset="0"/>
              </a:rPr>
              <a:t>Public Sector</a:t>
            </a:r>
          </a:p>
        </p:txBody>
      </p:sp>
      <p:sp>
        <p:nvSpPr>
          <p:cNvPr id="142" name="CaixaDeTexto 141">
            <a:extLst>
              <a:ext uri="{FF2B5EF4-FFF2-40B4-BE49-F238E27FC236}">
                <a16:creationId xmlns:a16="http://schemas.microsoft.com/office/drawing/2014/main" id="{6CC151ED-4DDA-40C9-A6F7-05E942F942FB}"/>
              </a:ext>
            </a:extLst>
          </p:cNvPr>
          <p:cNvSpPr txBox="1"/>
          <p:nvPr/>
        </p:nvSpPr>
        <p:spPr>
          <a:xfrm>
            <a:off x="485482" y="6075917"/>
            <a:ext cx="1587316" cy="276999"/>
          </a:xfrm>
          <a:prstGeom prst="rect">
            <a:avLst/>
          </a:prstGeom>
          <a:noFill/>
        </p:spPr>
        <p:txBody>
          <a:bodyPr wrap="square" lIns="0" rtlCol="0">
            <a:spAutoFit/>
          </a:bodyPr>
          <a:lstStyle/>
          <a:p>
            <a:r>
              <a:rPr lang="en-US" sz="1200" b="1" cap="small" dirty="0">
                <a:latin typeface="Raleway" panose="020B0003030101060003" pitchFamily="34" charset="0"/>
              </a:rPr>
              <a:t>Healthcare</a:t>
            </a:r>
          </a:p>
        </p:txBody>
      </p:sp>
      <p:pic>
        <p:nvPicPr>
          <p:cNvPr id="13" name="Imagem 12">
            <a:extLst>
              <a:ext uri="{FF2B5EF4-FFF2-40B4-BE49-F238E27FC236}">
                <a16:creationId xmlns:a16="http://schemas.microsoft.com/office/drawing/2014/main" id="{B001999C-64F1-42F0-A15A-864E48DBDB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90176" y="1550657"/>
            <a:ext cx="1062525" cy="1020025"/>
          </a:xfrm>
          <a:prstGeom prst="rect">
            <a:avLst/>
          </a:prstGeom>
        </p:spPr>
      </p:pic>
      <p:sp>
        <p:nvSpPr>
          <p:cNvPr id="143" name="CaixaDeTexto 142">
            <a:extLst>
              <a:ext uri="{FF2B5EF4-FFF2-40B4-BE49-F238E27FC236}">
                <a16:creationId xmlns:a16="http://schemas.microsoft.com/office/drawing/2014/main" id="{34C54386-3564-476E-B28F-ACD9F447E426}"/>
              </a:ext>
            </a:extLst>
          </p:cNvPr>
          <p:cNvSpPr txBox="1"/>
          <p:nvPr/>
        </p:nvSpPr>
        <p:spPr>
          <a:xfrm>
            <a:off x="6190176" y="2565860"/>
            <a:ext cx="1906326" cy="276999"/>
          </a:xfrm>
          <a:prstGeom prst="rect">
            <a:avLst/>
          </a:prstGeom>
          <a:noFill/>
        </p:spPr>
        <p:txBody>
          <a:bodyPr wrap="square" lIns="0" rtlCol="0">
            <a:spAutoFit/>
          </a:bodyPr>
          <a:lstStyle/>
          <a:p>
            <a:r>
              <a:rPr lang="en-US" sz="1200" b="1" cap="small" dirty="0">
                <a:latin typeface="Raleway" panose="020B0003030101060003" pitchFamily="34" charset="0"/>
              </a:rPr>
              <a:t>Utilities &amp; Operators</a:t>
            </a:r>
          </a:p>
        </p:txBody>
      </p:sp>
      <p:pic>
        <p:nvPicPr>
          <p:cNvPr id="15" name="Imagem 14" descr="Uma imagem com objeto&#10;&#10;Descrição gerada com confiança alta">
            <a:extLst>
              <a:ext uri="{FF2B5EF4-FFF2-40B4-BE49-F238E27FC236}">
                <a16:creationId xmlns:a16="http://schemas.microsoft.com/office/drawing/2014/main" id="{84AF4AC6-F398-4A96-ABC4-371B58CC9C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90176" y="3304223"/>
            <a:ext cx="1062525" cy="1020025"/>
          </a:xfrm>
          <a:prstGeom prst="rect">
            <a:avLst/>
          </a:prstGeom>
        </p:spPr>
      </p:pic>
      <p:pic>
        <p:nvPicPr>
          <p:cNvPr id="74" name="Picture 104" descr="Resultado de imagem para sana hotels logo">
            <a:extLst>
              <a:ext uri="{FF2B5EF4-FFF2-40B4-BE49-F238E27FC236}">
                <a16:creationId xmlns:a16="http://schemas.microsoft.com/office/drawing/2014/main" id="{9D8D5A80-4F58-44F1-B05F-78919B9777F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14886" y="4845230"/>
            <a:ext cx="1013638" cy="715881"/>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06" descr="Resultado de imagem para hilton logo">
            <a:extLst>
              <a:ext uri="{FF2B5EF4-FFF2-40B4-BE49-F238E27FC236}">
                <a16:creationId xmlns:a16="http://schemas.microsoft.com/office/drawing/2014/main" id="{A0508DB1-253F-47B6-823E-DD3B5210A19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3328" b="10720"/>
          <a:stretch/>
        </p:blipFill>
        <p:spPr bwMode="auto">
          <a:xfrm>
            <a:off x="8513595" y="5032686"/>
            <a:ext cx="448929" cy="340968"/>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10" descr="Resultado de imagem para accort logo">
            <a:extLst>
              <a:ext uri="{FF2B5EF4-FFF2-40B4-BE49-F238E27FC236}">
                <a16:creationId xmlns:a16="http://schemas.microsoft.com/office/drawing/2014/main" id="{08AA6094-78B4-43E5-B7C8-72E6E8A1198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3510" b="33152"/>
          <a:stretch/>
        </p:blipFill>
        <p:spPr bwMode="auto">
          <a:xfrm>
            <a:off x="7620986" y="5459668"/>
            <a:ext cx="501151" cy="188846"/>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112" descr="Resultado de imagem para amorim turismo logo">
            <a:extLst>
              <a:ext uri="{FF2B5EF4-FFF2-40B4-BE49-F238E27FC236}">
                <a16:creationId xmlns:a16="http://schemas.microsoft.com/office/drawing/2014/main" id="{674C6979-50FB-4323-B8F3-21D3A0D3517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43535" y="5350389"/>
            <a:ext cx="483453" cy="407404"/>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114" descr="Resultado de imagem para altis hotels logo">
            <a:extLst>
              <a:ext uri="{FF2B5EF4-FFF2-40B4-BE49-F238E27FC236}">
                <a16:creationId xmlns:a16="http://schemas.microsoft.com/office/drawing/2014/main" id="{60B35D22-5BDA-4853-82FE-4A92662F400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55539" y="5812681"/>
            <a:ext cx="406318" cy="179257"/>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116" descr="Resultado de imagem para MELIA logo">
            <a:extLst>
              <a:ext uri="{FF2B5EF4-FFF2-40B4-BE49-F238E27FC236}">
                <a16:creationId xmlns:a16="http://schemas.microsoft.com/office/drawing/2014/main" id="{564FB34C-D327-4AF2-813F-FCE1987FAF6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706301" y="5115425"/>
            <a:ext cx="408118" cy="17549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120" descr="Resultado de imagem para dom pedro hotels logo">
            <a:extLst>
              <a:ext uri="{FF2B5EF4-FFF2-40B4-BE49-F238E27FC236}">
                <a16:creationId xmlns:a16="http://schemas.microsoft.com/office/drawing/2014/main" id="{30F49538-3F60-4A1C-8586-0786DA13DCAB}"/>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b="14031"/>
          <a:stretch/>
        </p:blipFill>
        <p:spPr bwMode="auto">
          <a:xfrm>
            <a:off x="10328792" y="5387787"/>
            <a:ext cx="386893" cy="332608"/>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122" descr="Resultado de imagem para quinta da marinhalogo">
            <a:extLst>
              <a:ext uri="{FF2B5EF4-FFF2-40B4-BE49-F238E27FC236}">
                <a16:creationId xmlns:a16="http://schemas.microsoft.com/office/drawing/2014/main" id="{3FBC5B25-B788-4A9A-82BF-1C412B34E63B}"/>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t="21781" r="4480" b="37046"/>
          <a:stretch/>
        </p:blipFill>
        <p:spPr bwMode="auto">
          <a:xfrm>
            <a:off x="9059734" y="5084775"/>
            <a:ext cx="549357" cy="236790"/>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126" descr="Resultado de imagem para onyria logo">
            <a:extLst>
              <a:ext uri="{FF2B5EF4-FFF2-40B4-BE49-F238E27FC236}">
                <a16:creationId xmlns:a16="http://schemas.microsoft.com/office/drawing/2014/main" id="{62A6B4F7-F5AF-4C4B-9CEE-4F826B3936E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640744" y="5750263"/>
            <a:ext cx="287966" cy="304092"/>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130" descr="Resultado de imagem para heritage hotel lisbon logo">
            <a:extLst>
              <a:ext uri="{FF2B5EF4-FFF2-40B4-BE49-F238E27FC236}">
                <a16:creationId xmlns:a16="http://schemas.microsoft.com/office/drawing/2014/main" id="{E1C9133D-853B-4144-B211-FC639D9342F0}"/>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21220" t="11781" r="20919" b="36252"/>
          <a:stretch/>
        </p:blipFill>
        <p:spPr bwMode="auto">
          <a:xfrm>
            <a:off x="8200586" y="5743188"/>
            <a:ext cx="579816" cy="318242"/>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132" descr="Resultado de imagem para pestana logo">
            <a:extLst>
              <a:ext uri="{FF2B5EF4-FFF2-40B4-BE49-F238E27FC236}">
                <a16:creationId xmlns:a16="http://schemas.microsoft.com/office/drawing/2014/main" id="{F8F9B182-C631-4E7A-B5CC-5FEAB01C185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228881" y="5003677"/>
            <a:ext cx="411157" cy="295475"/>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134" descr="Resultado de imagem para tap logo">
            <a:extLst>
              <a:ext uri="{FF2B5EF4-FFF2-40B4-BE49-F238E27FC236}">
                <a16:creationId xmlns:a16="http://schemas.microsoft.com/office/drawing/2014/main" id="{6CE6312F-47F6-4C3F-A035-824AC5B271F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719994" y="5119945"/>
            <a:ext cx="832250" cy="166450"/>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136" descr="Resultado de imagem para ana logo">
            <a:extLst>
              <a:ext uri="{FF2B5EF4-FFF2-40B4-BE49-F238E27FC236}">
                <a16:creationId xmlns:a16="http://schemas.microsoft.com/office/drawing/2014/main" id="{50DD874F-5A63-4E8E-9648-47BB78711583}"/>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690633" y="5489126"/>
            <a:ext cx="516761" cy="129930"/>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138" descr="Resultado de imagem para aeroporto da madeira logo">
            <a:extLst>
              <a:ext uri="{FF2B5EF4-FFF2-40B4-BE49-F238E27FC236}">
                <a16:creationId xmlns:a16="http://schemas.microsoft.com/office/drawing/2014/main" id="{B21C99A0-3590-4669-8F8A-A1BE39A9FCC8}"/>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917564" y="5764878"/>
            <a:ext cx="681179" cy="274863"/>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121">
            <a:extLst>
              <a:ext uri="{FF2B5EF4-FFF2-40B4-BE49-F238E27FC236}">
                <a16:creationId xmlns:a16="http://schemas.microsoft.com/office/drawing/2014/main" id="{774FBD12-382F-4D1D-9CB4-1EFBC18EC3D3}"/>
              </a:ext>
            </a:extLst>
          </p:cNvPr>
          <p:cNvPicPr>
            <a:picLocks noChangeAspect="1"/>
          </p:cNvPicPr>
          <p:nvPr/>
        </p:nvPicPr>
        <p:blipFill rotWithShape="1">
          <a:blip r:embed="rId23" cstate="email">
            <a:extLst>
              <a:ext uri="{28A0092B-C50C-407E-A947-70E740481C1C}">
                <a14:useLocalDpi xmlns:a14="http://schemas.microsoft.com/office/drawing/2010/main"/>
              </a:ext>
            </a:extLst>
          </a:blip>
          <a:srcRect/>
          <a:stretch/>
        </p:blipFill>
        <p:spPr>
          <a:xfrm>
            <a:off x="8848386" y="5469761"/>
            <a:ext cx="720849" cy="168661"/>
          </a:xfrm>
          <a:prstGeom prst="rect">
            <a:avLst/>
          </a:prstGeom>
        </p:spPr>
      </p:pic>
      <p:pic>
        <p:nvPicPr>
          <p:cNvPr id="50" name="Picture 62" descr="Resultado de imagem para edp logo">
            <a:extLst>
              <a:ext uri="{FF2B5EF4-FFF2-40B4-BE49-F238E27FC236}">
                <a16:creationId xmlns:a16="http://schemas.microsoft.com/office/drawing/2014/main" id="{C292CEBC-FBE7-4175-987A-49095AC65898}"/>
              </a:ext>
            </a:extLst>
          </p:cNvPr>
          <p:cNvPicPr>
            <a:picLocks noChangeAspect="1" noChangeArrowheads="1"/>
          </p:cNvPicPr>
          <p:nvPr/>
        </p:nvPicPr>
        <p:blipFill rotWithShape="1">
          <a:blip r:embed="rId24" cstate="print">
            <a:extLst>
              <a:ext uri="{28A0092B-C50C-407E-A947-70E740481C1C}">
                <a14:useLocalDpi xmlns:a14="http://schemas.microsoft.com/office/drawing/2010/main"/>
              </a:ext>
            </a:extLst>
          </a:blip>
          <a:srcRect t="1" b="19016"/>
          <a:stretch/>
        </p:blipFill>
        <p:spPr bwMode="auto">
          <a:xfrm>
            <a:off x="7676205" y="1646115"/>
            <a:ext cx="371405" cy="316607"/>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4" descr="Resultado de imagem para galp energia logo">
            <a:extLst>
              <a:ext uri="{FF2B5EF4-FFF2-40B4-BE49-F238E27FC236}">
                <a16:creationId xmlns:a16="http://schemas.microsoft.com/office/drawing/2014/main" id="{79CC6E49-8CD4-4691-95C6-8DA36A48A42D}"/>
              </a:ext>
            </a:extLst>
          </p:cNvPr>
          <p:cNvPicPr>
            <a:picLocks noChangeAspect="1" noChangeArrowheads="1"/>
          </p:cNvPicPr>
          <p:nvPr/>
        </p:nvPicPr>
        <p:blipFill>
          <a:blip r:embed="rId25" cstate="print">
            <a:extLst>
              <a:ext uri="{28A0092B-C50C-407E-A947-70E740481C1C}">
                <a14:useLocalDpi xmlns:a14="http://schemas.microsoft.com/office/drawing/2010/main"/>
              </a:ext>
            </a:extLst>
          </a:blip>
          <a:srcRect/>
          <a:stretch>
            <a:fillRect/>
          </a:stretch>
        </p:blipFill>
        <p:spPr bwMode="auto">
          <a:xfrm>
            <a:off x="8849164" y="1684136"/>
            <a:ext cx="751945" cy="24056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8" descr="Resultado de imagem para ren logo">
            <a:extLst>
              <a:ext uri="{FF2B5EF4-FFF2-40B4-BE49-F238E27FC236}">
                <a16:creationId xmlns:a16="http://schemas.microsoft.com/office/drawing/2014/main" id="{B853E322-F388-42E5-BB6C-C94051DAB3F2}"/>
              </a:ext>
            </a:extLst>
          </p:cNvPr>
          <p:cNvPicPr>
            <a:picLocks noChangeAspect="1" noChangeArrowheads="1"/>
          </p:cNvPicPr>
          <p:nvPr/>
        </p:nvPicPr>
        <p:blipFill rotWithShape="1">
          <a:blip r:embed="rId26" cstate="print">
            <a:extLst>
              <a:ext uri="{28A0092B-C50C-407E-A947-70E740481C1C}">
                <a14:useLocalDpi xmlns:a14="http://schemas.microsoft.com/office/drawing/2010/main"/>
              </a:ext>
            </a:extLst>
          </a:blip>
          <a:srcRect t="20066" b="19878"/>
          <a:stretch/>
        </p:blipFill>
        <p:spPr bwMode="auto">
          <a:xfrm>
            <a:off x="8162190" y="1684103"/>
            <a:ext cx="572394" cy="240631"/>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0" descr="Resultado de imagem para nos logotipo">
            <a:extLst>
              <a:ext uri="{FF2B5EF4-FFF2-40B4-BE49-F238E27FC236}">
                <a16:creationId xmlns:a16="http://schemas.microsoft.com/office/drawing/2014/main" id="{824EF0D9-3C5F-4DBB-A69C-70BAB53D4E02}"/>
              </a:ext>
            </a:extLst>
          </p:cNvPr>
          <p:cNvPicPr>
            <a:picLocks noChangeAspect="1" noChangeArrowheads="1"/>
          </p:cNvPicPr>
          <p:nvPr/>
        </p:nvPicPr>
        <p:blipFill rotWithShape="1">
          <a:blip r:embed="rId27" cstate="print">
            <a:extLst>
              <a:ext uri="{28A0092B-C50C-407E-A947-70E740481C1C}">
                <a14:useLocalDpi xmlns:a14="http://schemas.microsoft.com/office/drawing/2010/main"/>
              </a:ext>
            </a:extLst>
          </a:blip>
          <a:srcRect l="10133" t="25635" r="10746" b="23255"/>
          <a:stretch/>
        </p:blipFill>
        <p:spPr bwMode="auto">
          <a:xfrm>
            <a:off x="10761709" y="2133502"/>
            <a:ext cx="485766" cy="310023"/>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68" descr="Resultado de imagem para vodafone logotipo">
            <a:extLst>
              <a:ext uri="{FF2B5EF4-FFF2-40B4-BE49-F238E27FC236}">
                <a16:creationId xmlns:a16="http://schemas.microsoft.com/office/drawing/2014/main" id="{C877C605-6B7A-4E53-B62D-DF141B6A6AB7}"/>
              </a:ext>
            </a:extLst>
          </p:cNvPr>
          <p:cNvPicPr>
            <a:picLocks noChangeAspect="1" noChangeArrowheads="1"/>
          </p:cNvPicPr>
          <p:nvPr/>
        </p:nvPicPr>
        <p:blipFill rotWithShape="1">
          <a:blip r:embed="rId28" cstate="print">
            <a:extLst>
              <a:ext uri="{28A0092B-C50C-407E-A947-70E740481C1C}">
                <a14:useLocalDpi xmlns:a14="http://schemas.microsoft.com/office/drawing/2010/main"/>
              </a:ext>
            </a:extLst>
          </a:blip>
          <a:srcRect l="8309" t="28873" r="7240" b="30171"/>
          <a:stretch/>
        </p:blipFill>
        <p:spPr bwMode="auto">
          <a:xfrm>
            <a:off x="9191235" y="2179900"/>
            <a:ext cx="929737" cy="217227"/>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74" descr="Resultado de imagem para volkswagen autoeuropa logo">
            <a:extLst>
              <a:ext uri="{FF2B5EF4-FFF2-40B4-BE49-F238E27FC236}">
                <a16:creationId xmlns:a16="http://schemas.microsoft.com/office/drawing/2014/main" id="{53595D59-152D-4C1D-ACAC-9D0825D4088F}"/>
              </a:ext>
            </a:extLst>
          </p:cNvPr>
          <p:cNvPicPr>
            <a:picLocks noChangeAspect="1" noChangeArrowheads="1"/>
          </p:cNvPicPr>
          <p:nvPr/>
        </p:nvPicPr>
        <p:blipFill rotWithShape="1">
          <a:blip r:embed="rId29" cstate="print">
            <a:extLst>
              <a:ext uri="{28A0092B-C50C-407E-A947-70E740481C1C}">
                <a14:useLocalDpi xmlns:a14="http://schemas.microsoft.com/office/drawing/2010/main"/>
              </a:ext>
            </a:extLst>
          </a:blip>
          <a:srcRect t="21922" b="21845"/>
          <a:stretch/>
        </p:blipFill>
        <p:spPr bwMode="auto">
          <a:xfrm>
            <a:off x="7690210" y="3300646"/>
            <a:ext cx="878308" cy="329268"/>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76" descr="Resultado de imagem para amorim logo">
            <a:extLst>
              <a:ext uri="{FF2B5EF4-FFF2-40B4-BE49-F238E27FC236}">
                <a16:creationId xmlns:a16="http://schemas.microsoft.com/office/drawing/2014/main" id="{14F65B52-A321-4DA9-BC62-D4013354CE35}"/>
              </a:ext>
            </a:extLst>
          </p:cNvPr>
          <p:cNvPicPr>
            <a:picLocks noChangeAspect="1" noChangeArrowheads="1"/>
          </p:cNvPicPr>
          <p:nvPr/>
        </p:nvPicPr>
        <p:blipFill>
          <a:blip r:embed="rId30" cstate="print">
            <a:extLst>
              <a:ext uri="{28A0092B-C50C-407E-A947-70E740481C1C}">
                <a14:useLocalDpi xmlns:a14="http://schemas.microsoft.com/office/drawing/2010/main"/>
              </a:ext>
            </a:extLst>
          </a:blip>
          <a:srcRect/>
          <a:stretch>
            <a:fillRect/>
          </a:stretch>
        </p:blipFill>
        <p:spPr bwMode="auto">
          <a:xfrm>
            <a:off x="8708168" y="3334447"/>
            <a:ext cx="373140" cy="261666"/>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78" descr="Resultado de imagem para lactogal logo">
            <a:extLst>
              <a:ext uri="{FF2B5EF4-FFF2-40B4-BE49-F238E27FC236}">
                <a16:creationId xmlns:a16="http://schemas.microsoft.com/office/drawing/2014/main" id="{9751DCFA-55F2-4C32-821F-25EDCE49897C}"/>
              </a:ext>
            </a:extLst>
          </p:cNvPr>
          <p:cNvPicPr>
            <a:picLocks noChangeAspect="1" noChangeArrowheads="1"/>
          </p:cNvPicPr>
          <p:nvPr/>
        </p:nvPicPr>
        <p:blipFill>
          <a:blip r:embed="rId31" cstate="print">
            <a:extLst>
              <a:ext uri="{28A0092B-C50C-407E-A947-70E740481C1C}">
                <a14:useLocalDpi xmlns:a14="http://schemas.microsoft.com/office/drawing/2010/main"/>
              </a:ext>
            </a:extLst>
          </a:blip>
          <a:srcRect/>
          <a:stretch>
            <a:fillRect/>
          </a:stretch>
        </p:blipFill>
        <p:spPr bwMode="auto">
          <a:xfrm>
            <a:off x="7733574" y="3750017"/>
            <a:ext cx="656730" cy="125873"/>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86" descr="Resultado de imagem para bial logo">
            <a:extLst>
              <a:ext uri="{FF2B5EF4-FFF2-40B4-BE49-F238E27FC236}">
                <a16:creationId xmlns:a16="http://schemas.microsoft.com/office/drawing/2014/main" id="{CBCAE240-F06A-49DE-B6EC-0DA47C326D79}"/>
              </a:ext>
            </a:extLst>
          </p:cNvPr>
          <p:cNvPicPr>
            <a:picLocks noChangeAspect="1" noChangeArrowheads="1"/>
          </p:cNvPicPr>
          <p:nvPr/>
        </p:nvPicPr>
        <p:blipFill>
          <a:blip r:embed="rId32" cstate="print">
            <a:extLst>
              <a:ext uri="{28A0092B-C50C-407E-A947-70E740481C1C}">
                <a14:useLocalDpi xmlns:a14="http://schemas.microsoft.com/office/drawing/2010/main"/>
              </a:ext>
            </a:extLst>
          </a:blip>
          <a:srcRect/>
          <a:stretch>
            <a:fillRect/>
          </a:stretch>
        </p:blipFill>
        <p:spPr bwMode="auto">
          <a:xfrm>
            <a:off x="9771463" y="4114287"/>
            <a:ext cx="597027" cy="149101"/>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88" descr="Resultado de imagem para rtp logo">
            <a:extLst>
              <a:ext uri="{FF2B5EF4-FFF2-40B4-BE49-F238E27FC236}">
                <a16:creationId xmlns:a16="http://schemas.microsoft.com/office/drawing/2014/main" id="{9079F55C-DB73-42E3-89ED-47732663B462}"/>
              </a:ext>
            </a:extLst>
          </p:cNvPr>
          <p:cNvPicPr>
            <a:picLocks noChangeAspect="1" noChangeArrowheads="1"/>
          </p:cNvPicPr>
          <p:nvPr/>
        </p:nvPicPr>
        <p:blipFill>
          <a:blip r:embed="rId33" cstate="print">
            <a:extLst>
              <a:ext uri="{28A0092B-C50C-407E-A947-70E740481C1C}">
                <a14:useLocalDpi xmlns:a14="http://schemas.microsoft.com/office/drawing/2010/main"/>
              </a:ext>
            </a:extLst>
          </a:blip>
          <a:srcRect/>
          <a:stretch>
            <a:fillRect/>
          </a:stretch>
        </p:blipFill>
        <p:spPr bwMode="auto">
          <a:xfrm>
            <a:off x="10983497" y="3342400"/>
            <a:ext cx="308868" cy="24576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92" descr="Resultado de imagem para inapa logo">
            <a:extLst>
              <a:ext uri="{FF2B5EF4-FFF2-40B4-BE49-F238E27FC236}">
                <a16:creationId xmlns:a16="http://schemas.microsoft.com/office/drawing/2014/main" id="{E724FFDA-0059-46B3-8FA3-F3A8EF2E956A}"/>
              </a:ext>
            </a:extLst>
          </p:cNvPr>
          <p:cNvPicPr>
            <a:picLocks noChangeAspect="1" noChangeArrowheads="1"/>
          </p:cNvPicPr>
          <p:nvPr/>
        </p:nvPicPr>
        <p:blipFill>
          <a:blip r:embed="rId34" cstate="print">
            <a:extLst>
              <a:ext uri="{28A0092B-C50C-407E-A947-70E740481C1C}">
                <a14:useLocalDpi xmlns:a14="http://schemas.microsoft.com/office/drawing/2010/main"/>
              </a:ext>
            </a:extLst>
          </a:blip>
          <a:srcRect/>
          <a:stretch>
            <a:fillRect/>
          </a:stretch>
        </p:blipFill>
        <p:spPr bwMode="auto">
          <a:xfrm>
            <a:off x="9220958" y="3359484"/>
            <a:ext cx="408546" cy="211593"/>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94" descr="Resultado de imagem para renault logo">
            <a:extLst>
              <a:ext uri="{FF2B5EF4-FFF2-40B4-BE49-F238E27FC236}">
                <a16:creationId xmlns:a16="http://schemas.microsoft.com/office/drawing/2014/main" id="{198A8017-4322-4211-AE0E-686F76C75E92}"/>
              </a:ext>
            </a:extLst>
          </p:cNvPr>
          <p:cNvPicPr>
            <a:picLocks noChangeAspect="1" noChangeArrowheads="1"/>
          </p:cNvPicPr>
          <p:nvPr/>
        </p:nvPicPr>
        <p:blipFill>
          <a:blip r:embed="rId35" cstate="print">
            <a:extLst>
              <a:ext uri="{28A0092B-C50C-407E-A947-70E740481C1C}">
                <a14:useLocalDpi xmlns:a14="http://schemas.microsoft.com/office/drawing/2010/main"/>
              </a:ext>
            </a:extLst>
          </a:blip>
          <a:srcRect/>
          <a:stretch>
            <a:fillRect/>
          </a:stretch>
        </p:blipFill>
        <p:spPr bwMode="auto">
          <a:xfrm>
            <a:off x="9769154" y="3393835"/>
            <a:ext cx="656730" cy="142890"/>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96" descr="Resultado de imagem para deloitte logo">
            <a:extLst>
              <a:ext uri="{FF2B5EF4-FFF2-40B4-BE49-F238E27FC236}">
                <a16:creationId xmlns:a16="http://schemas.microsoft.com/office/drawing/2014/main" id="{86DA1507-D0BA-4255-8430-A9FEA8869B60}"/>
              </a:ext>
            </a:extLst>
          </p:cNvPr>
          <p:cNvPicPr>
            <a:picLocks noChangeAspect="1" noChangeArrowheads="1"/>
          </p:cNvPicPr>
          <p:nvPr/>
        </p:nvPicPr>
        <p:blipFill>
          <a:blip r:embed="rId36" cstate="print">
            <a:extLst>
              <a:ext uri="{28A0092B-C50C-407E-A947-70E740481C1C}">
                <a14:useLocalDpi xmlns:a14="http://schemas.microsoft.com/office/drawing/2010/main"/>
              </a:ext>
            </a:extLst>
          </a:blip>
          <a:srcRect/>
          <a:stretch>
            <a:fillRect/>
          </a:stretch>
        </p:blipFill>
        <p:spPr bwMode="auto">
          <a:xfrm>
            <a:off x="8276024" y="4136830"/>
            <a:ext cx="477621" cy="104014"/>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98" descr="Resultado de imagem para lease plan logo">
            <a:extLst>
              <a:ext uri="{FF2B5EF4-FFF2-40B4-BE49-F238E27FC236}">
                <a16:creationId xmlns:a16="http://schemas.microsoft.com/office/drawing/2014/main" id="{00CCC0C9-896F-4AB5-885B-F00001E7DBAC}"/>
              </a:ext>
            </a:extLst>
          </p:cNvPr>
          <p:cNvPicPr>
            <a:picLocks noChangeAspect="1" noChangeArrowheads="1"/>
          </p:cNvPicPr>
          <p:nvPr/>
        </p:nvPicPr>
        <p:blipFill>
          <a:blip r:embed="rId37" cstate="print">
            <a:extLst>
              <a:ext uri="{28A0092B-C50C-407E-A947-70E740481C1C}">
                <a14:useLocalDpi xmlns:a14="http://schemas.microsoft.com/office/drawing/2010/main"/>
              </a:ext>
            </a:extLst>
          </a:blip>
          <a:srcRect/>
          <a:stretch>
            <a:fillRect/>
          </a:stretch>
        </p:blipFill>
        <p:spPr bwMode="auto">
          <a:xfrm>
            <a:off x="9256619" y="3716488"/>
            <a:ext cx="542751" cy="192931"/>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00" descr="Resultado de imagem para la redoute logo">
            <a:extLst>
              <a:ext uri="{FF2B5EF4-FFF2-40B4-BE49-F238E27FC236}">
                <a16:creationId xmlns:a16="http://schemas.microsoft.com/office/drawing/2014/main" id="{D15F3920-21C5-4020-B73E-1D79F12AC6B7}"/>
              </a:ext>
            </a:extLst>
          </p:cNvPr>
          <p:cNvPicPr>
            <a:picLocks noChangeAspect="1" noChangeArrowheads="1"/>
          </p:cNvPicPr>
          <p:nvPr/>
        </p:nvPicPr>
        <p:blipFill>
          <a:blip r:embed="rId38" cstate="print">
            <a:extLst>
              <a:ext uri="{28A0092B-C50C-407E-A947-70E740481C1C}">
                <a14:useLocalDpi xmlns:a14="http://schemas.microsoft.com/office/drawing/2010/main"/>
              </a:ext>
            </a:extLst>
          </a:blip>
          <a:srcRect/>
          <a:stretch>
            <a:fillRect/>
          </a:stretch>
        </p:blipFill>
        <p:spPr bwMode="auto">
          <a:xfrm>
            <a:off x="9025462" y="4142195"/>
            <a:ext cx="542752" cy="93285"/>
          </a:xfrm>
          <a:prstGeom prst="rect">
            <a:avLst/>
          </a:prstGeom>
          <a:noFill/>
          <a:extLst>
            <a:ext uri="{909E8E84-426E-40DD-AFC4-6F175D3DCCD1}">
              <a14:hiddenFill xmlns:a14="http://schemas.microsoft.com/office/drawing/2010/main">
                <a:solidFill>
                  <a:srgbClr val="FFFFFF"/>
                </a:solidFill>
              </a14:hiddenFill>
            </a:ext>
          </a:extLst>
        </p:spPr>
      </p:pic>
      <p:sp>
        <p:nvSpPr>
          <p:cNvPr id="144" name="CaixaDeTexto 143">
            <a:extLst>
              <a:ext uri="{FF2B5EF4-FFF2-40B4-BE49-F238E27FC236}">
                <a16:creationId xmlns:a16="http://schemas.microsoft.com/office/drawing/2014/main" id="{EE57CDC2-2DB7-40B9-A09F-15E2E4B7F423}"/>
              </a:ext>
            </a:extLst>
          </p:cNvPr>
          <p:cNvSpPr txBox="1"/>
          <p:nvPr/>
        </p:nvSpPr>
        <p:spPr>
          <a:xfrm>
            <a:off x="6212382" y="4324386"/>
            <a:ext cx="1768184" cy="276999"/>
          </a:xfrm>
          <a:prstGeom prst="rect">
            <a:avLst/>
          </a:prstGeom>
          <a:noFill/>
        </p:spPr>
        <p:txBody>
          <a:bodyPr wrap="square" lIns="0" rtlCol="0">
            <a:spAutoFit/>
          </a:bodyPr>
          <a:lstStyle/>
          <a:p>
            <a:r>
              <a:rPr lang="en-US" sz="1200" b="1" cap="small" dirty="0">
                <a:latin typeface="Raleway" panose="020B0003030101060003" pitchFamily="34" charset="0"/>
              </a:rPr>
              <a:t>Industry &amp; Services</a:t>
            </a:r>
          </a:p>
        </p:txBody>
      </p:sp>
      <p:sp>
        <p:nvSpPr>
          <p:cNvPr id="145" name="CaixaDeTexto 144">
            <a:extLst>
              <a:ext uri="{FF2B5EF4-FFF2-40B4-BE49-F238E27FC236}">
                <a16:creationId xmlns:a16="http://schemas.microsoft.com/office/drawing/2014/main" id="{7DB7AF38-4607-455D-A88A-9A45F6261B68}"/>
              </a:ext>
            </a:extLst>
          </p:cNvPr>
          <p:cNvSpPr txBox="1"/>
          <p:nvPr/>
        </p:nvSpPr>
        <p:spPr>
          <a:xfrm>
            <a:off x="6216004" y="6075917"/>
            <a:ext cx="1984582" cy="276999"/>
          </a:xfrm>
          <a:prstGeom prst="rect">
            <a:avLst/>
          </a:prstGeom>
          <a:noFill/>
        </p:spPr>
        <p:txBody>
          <a:bodyPr wrap="square" lIns="0" rtlCol="0">
            <a:spAutoFit/>
          </a:bodyPr>
          <a:lstStyle/>
          <a:p>
            <a:r>
              <a:rPr lang="en-US" sz="1200" b="1" cap="small" dirty="0">
                <a:latin typeface="Raleway" panose="020B0003030101060003" pitchFamily="34" charset="0"/>
              </a:rPr>
              <a:t>Hospitality</a:t>
            </a:r>
          </a:p>
        </p:txBody>
      </p:sp>
      <p:pic>
        <p:nvPicPr>
          <p:cNvPr id="104" name="Picture 4" descr="Resultado de imagem para novo banco">
            <a:extLst>
              <a:ext uri="{FF2B5EF4-FFF2-40B4-BE49-F238E27FC236}">
                <a16:creationId xmlns:a16="http://schemas.microsoft.com/office/drawing/2014/main" id="{79D61C00-AA0B-4E57-B7C6-6B0309E7AD35}"/>
              </a:ext>
            </a:extLst>
          </p:cNvPr>
          <p:cNvPicPr>
            <a:picLocks noChangeAspect="1" noChangeArrowheads="1"/>
          </p:cNvPicPr>
          <p:nvPr/>
        </p:nvPicPr>
        <p:blipFill rotWithShape="1">
          <a:blip r:embed="rId39" cstate="print">
            <a:extLst>
              <a:ext uri="{28A0092B-C50C-407E-A947-70E740481C1C}">
                <a14:useLocalDpi xmlns:a14="http://schemas.microsoft.com/office/drawing/2010/main"/>
              </a:ext>
            </a:extLst>
          </a:blip>
          <a:srcRect l="21809" t="27925" r="22550" b="30191"/>
          <a:stretch/>
        </p:blipFill>
        <p:spPr bwMode="auto">
          <a:xfrm>
            <a:off x="1845744" y="1674989"/>
            <a:ext cx="508965" cy="270750"/>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2" descr="Resultado de imagem para bankinter">
            <a:extLst>
              <a:ext uri="{FF2B5EF4-FFF2-40B4-BE49-F238E27FC236}">
                <a16:creationId xmlns:a16="http://schemas.microsoft.com/office/drawing/2014/main" id="{A6ADE545-A080-49F5-BEB5-7A3082908E6F}"/>
              </a:ext>
            </a:extLst>
          </p:cNvPr>
          <p:cNvPicPr>
            <a:picLocks noChangeAspect="1" noChangeArrowheads="1"/>
          </p:cNvPicPr>
          <p:nvPr/>
        </p:nvPicPr>
        <p:blipFill>
          <a:blip r:embed="rId40" cstate="print">
            <a:extLst>
              <a:ext uri="{28A0092B-C50C-407E-A947-70E740481C1C}">
                <a14:useLocalDpi xmlns:a14="http://schemas.microsoft.com/office/drawing/2010/main"/>
              </a:ext>
            </a:extLst>
          </a:blip>
          <a:srcRect/>
          <a:stretch>
            <a:fillRect/>
          </a:stretch>
        </p:blipFill>
        <p:spPr bwMode="auto">
          <a:xfrm>
            <a:off x="2561952" y="2194642"/>
            <a:ext cx="473854" cy="222990"/>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4" descr="Resultado de imagem para bnp paribas">
            <a:extLst>
              <a:ext uri="{FF2B5EF4-FFF2-40B4-BE49-F238E27FC236}">
                <a16:creationId xmlns:a16="http://schemas.microsoft.com/office/drawing/2014/main" id="{6333C4A7-D814-455C-842B-DDAF4ADEA273}"/>
              </a:ext>
            </a:extLst>
          </p:cNvPr>
          <p:cNvPicPr>
            <a:picLocks noChangeAspect="1" noChangeArrowheads="1"/>
          </p:cNvPicPr>
          <p:nvPr/>
        </p:nvPicPr>
        <p:blipFill>
          <a:blip r:embed="rId41" cstate="print">
            <a:extLst>
              <a:ext uri="{28A0092B-C50C-407E-A947-70E740481C1C}">
                <a14:useLocalDpi xmlns:a14="http://schemas.microsoft.com/office/drawing/2010/main"/>
              </a:ext>
            </a:extLst>
          </a:blip>
          <a:srcRect/>
          <a:stretch>
            <a:fillRect/>
          </a:stretch>
        </p:blipFill>
        <p:spPr bwMode="auto">
          <a:xfrm>
            <a:off x="2504276" y="1719385"/>
            <a:ext cx="866047" cy="181958"/>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18" descr="Resultado de imagem para camara municipal de almada logo">
            <a:extLst>
              <a:ext uri="{FF2B5EF4-FFF2-40B4-BE49-F238E27FC236}">
                <a16:creationId xmlns:a16="http://schemas.microsoft.com/office/drawing/2014/main" id="{3F6EB870-AE9F-4C02-8C6F-9F6F92E04C20}"/>
              </a:ext>
            </a:extLst>
          </p:cNvPr>
          <p:cNvPicPr>
            <a:picLocks noChangeAspect="1" noChangeArrowheads="1"/>
          </p:cNvPicPr>
          <p:nvPr/>
        </p:nvPicPr>
        <p:blipFill rotWithShape="1">
          <a:blip r:embed="rId42" cstate="print">
            <a:extLst>
              <a:ext uri="{28A0092B-C50C-407E-A947-70E740481C1C}">
                <a14:useLocalDpi xmlns:a14="http://schemas.microsoft.com/office/drawing/2010/main"/>
              </a:ext>
            </a:extLst>
          </a:blip>
          <a:srcRect l="26492" t="2309" r="25816" b="11407"/>
          <a:stretch/>
        </p:blipFill>
        <p:spPr bwMode="auto">
          <a:xfrm>
            <a:off x="1842553" y="3282050"/>
            <a:ext cx="437358" cy="372357"/>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22" descr="Resultado de imagem para ministerio da educação portugal logo">
            <a:extLst>
              <a:ext uri="{FF2B5EF4-FFF2-40B4-BE49-F238E27FC236}">
                <a16:creationId xmlns:a16="http://schemas.microsoft.com/office/drawing/2014/main" id="{99894A6A-43C4-4D5C-93A6-7F55036B4126}"/>
              </a:ext>
            </a:extLst>
          </p:cNvPr>
          <p:cNvPicPr>
            <a:picLocks noChangeAspect="1" noChangeArrowheads="1"/>
          </p:cNvPicPr>
          <p:nvPr/>
        </p:nvPicPr>
        <p:blipFill>
          <a:blip r:embed="rId43" cstate="print">
            <a:extLst>
              <a:ext uri="{28A0092B-C50C-407E-A947-70E740481C1C}">
                <a14:useLocalDpi xmlns:a14="http://schemas.microsoft.com/office/drawing/2010/main"/>
              </a:ext>
            </a:extLst>
          </a:blip>
          <a:srcRect/>
          <a:stretch>
            <a:fillRect/>
          </a:stretch>
        </p:blipFill>
        <p:spPr bwMode="auto">
          <a:xfrm>
            <a:off x="2568271" y="3323687"/>
            <a:ext cx="462533" cy="289083"/>
          </a:xfrm>
          <a:prstGeom prst="rect">
            <a:avLst/>
          </a:prstGeom>
          <a:noFill/>
          <a:extLst>
            <a:ext uri="{909E8E84-426E-40DD-AFC4-6F175D3DCCD1}">
              <a14:hiddenFill xmlns:a14="http://schemas.microsoft.com/office/drawing/2010/main">
                <a:solidFill>
                  <a:srgbClr val="FFFFFF"/>
                </a:solidFill>
              </a14:hiddenFill>
            </a:ext>
          </a:extLst>
        </p:spPr>
      </p:pic>
      <p:pic>
        <p:nvPicPr>
          <p:cNvPr id="153" name="Picture 6" descr="Resultado de imagem para ist logo">
            <a:extLst>
              <a:ext uri="{FF2B5EF4-FFF2-40B4-BE49-F238E27FC236}">
                <a16:creationId xmlns:a16="http://schemas.microsoft.com/office/drawing/2014/main" id="{A435F973-4F83-4094-8DE0-DC8DC0668201}"/>
              </a:ext>
            </a:extLst>
          </p:cNvPr>
          <p:cNvPicPr>
            <a:picLocks noChangeAspect="1" noChangeArrowheads="1"/>
          </p:cNvPicPr>
          <p:nvPr/>
        </p:nvPicPr>
        <p:blipFill rotWithShape="1">
          <a:blip r:embed="rId44" cstate="print">
            <a:extLst>
              <a:ext uri="{28A0092B-C50C-407E-A947-70E740481C1C}">
                <a14:useLocalDpi xmlns:a14="http://schemas.microsoft.com/office/drawing/2010/main"/>
              </a:ext>
            </a:extLst>
          </a:blip>
          <a:srcRect l="18123" t="30417" r="17971" b="31776"/>
          <a:stretch/>
        </p:blipFill>
        <p:spPr bwMode="auto">
          <a:xfrm>
            <a:off x="3009051" y="3998099"/>
            <a:ext cx="527593" cy="220648"/>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58" descr="Resultado de imagem para centro hospitalar de lisboa ocidental logo">
            <a:extLst>
              <a:ext uri="{FF2B5EF4-FFF2-40B4-BE49-F238E27FC236}">
                <a16:creationId xmlns:a16="http://schemas.microsoft.com/office/drawing/2014/main" id="{BB42AF31-A070-47D4-8A23-A28B3D2D368A}"/>
              </a:ext>
            </a:extLst>
          </p:cNvPr>
          <p:cNvPicPr>
            <a:picLocks noChangeAspect="1" noChangeArrowheads="1"/>
          </p:cNvPicPr>
          <p:nvPr/>
        </p:nvPicPr>
        <p:blipFill rotWithShape="1">
          <a:blip r:embed="rId45">
            <a:extLst>
              <a:ext uri="{28A0092B-C50C-407E-A947-70E740481C1C}">
                <a14:useLocalDpi xmlns:a14="http://schemas.microsoft.com/office/drawing/2010/main" val="0"/>
              </a:ext>
            </a:extLst>
          </a:blip>
          <a:srcRect l="18940" t="25035" r="18374" b="24889"/>
          <a:stretch/>
        </p:blipFill>
        <p:spPr bwMode="auto">
          <a:xfrm>
            <a:off x="2608940" y="5452423"/>
            <a:ext cx="694570" cy="339440"/>
          </a:xfrm>
          <a:prstGeom prst="rect">
            <a:avLst/>
          </a:prstGeom>
          <a:noFill/>
          <a:extLst>
            <a:ext uri="{909E8E84-426E-40DD-AFC4-6F175D3DCCD1}">
              <a14:hiddenFill xmlns:a14="http://schemas.microsoft.com/office/drawing/2010/main">
                <a:solidFill>
                  <a:srgbClr val="FFFFFF"/>
                </a:solidFill>
              </a14:hiddenFill>
            </a:ext>
          </a:extLst>
        </p:spPr>
      </p:pic>
      <p:pic>
        <p:nvPicPr>
          <p:cNvPr id="157" name="Picture 50" descr="Resultado de imagem para hospital são joão logo">
            <a:extLst>
              <a:ext uri="{FF2B5EF4-FFF2-40B4-BE49-F238E27FC236}">
                <a16:creationId xmlns:a16="http://schemas.microsoft.com/office/drawing/2014/main" id="{21D714D9-191A-4710-86DC-80CE8557A941}"/>
              </a:ext>
            </a:extLst>
          </p:cNvPr>
          <p:cNvPicPr>
            <a:picLocks noChangeAspect="1" noChangeArrowheads="1"/>
          </p:cNvPicPr>
          <p:nvPr/>
        </p:nvPicPr>
        <p:blipFill rotWithShape="1">
          <a:blip r:embed="rId46">
            <a:extLst>
              <a:ext uri="{28A0092B-C50C-407E-A947-70E740481C1C}">
                <a14:useLocalDpi xmlns:a14="http://schemas.microsoft.com/office/drawing/2010/main" val="0"/>
              </a:ext>
            </a:extLst>
          </a:blip>
          <a:srcRect l="24012" t="19107" r="23827" b="19083"/>
          <a:stretch/>
        </p:blipFill>
        <p:spPr bwMode="auto">
          <a:xfrm>
            <a:off x="2230119" y="5080551"/>
            <a:ext cx="394212" cy="467146"/>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56" descr="Resultado de imagem para hospital de santa maria logo">
            <a:extLst>
              <a:ext uri="{FF2B5EF4-FFF2-40B4-BE49-F238E27FC236}">
                <a16:creationId xmlns:a16="http://schemas.microsoft.com/office/drawing/2014/main" id="{39EDF9F7-4DC6-45BF-B8D5-6F3C123CE314}"/>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2443011" y="5779469"/>
            <a:ext cx="729742" cy="245680"/>
          </a:xfrm>
          <a:prstGeom prst="rect">
            <a:avLst/>
          </a:prstGeom>
          <a:noFill/>
          <a:extLst>
            <a:ext uri="{909E8E84-426E-40DD-AFC4-6F175D3DCCD1}">
              <a14:hiddenFill xmlns:a14="http://schemas.microsoft.com/office/drawing/2010/main">
                <a:solidFill>
                  <a:srgbClr val="FFFFFF"/>
                </a:solidFill>
              </a14:hiddenFill>
            </a:ext>
          </a:extLst>
        </p:spPr>
      </p:pic>
      <p:pic>
        <p:nvPicPr>
          <p:cNvPr id="160" name="Picture 2" descr="http://chtmad.com/imgs-web/logo-chtmad.gif">
            <a:extLst>
              <a:ext uri="{FF2B5EF4-FFF2-40B4-BE49-F238E27FC236}">
                <a16:creationId xmlns:a16="http://schemas.microsoft.com/office/drawing/2014/main" id="{8FFCAFC3-6981-44F3-A4FD-C5F0DA8595FC}"/>
              </a:ext>
            </a:extLst>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1820685" y="5148974"/>
            <a:ext cx="307972" cy="393801"/>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117">
            <a:extLst>
              <a:ext uri="{FF2B5EF4-FFF2-40B4-BE49-F238E27FC236}">
                <a16:creationId xmlns:a16="http://schemas.microsoft.com/office/drawing/2014/main" id="{9111538C-6F4F-4AB8-BF85-4976CBF47001}"/>
              </a:ext>
            </a:extLst>
          </p:cNvPr>
          <p:cNvPicPr>
            <a:picLocks noChangeAspect="1"/>
          </p:cNvPicPr>
          <p:nvPr/>
        </p:nvPicPr>
        <p:blipFill>
          <a:blip r:embed="rId49"/>
          <a:stretch>
            <a:fillRect/>
          </a:stretch>
        </p:blipFill>
        <p:spPr>
          <a:xfrm>
            <a:off x="1799841" y="5600662"/>
            <a:ext cx="590509" cy="366567"/>
          </a:xfrm>
          <a:prstGeom prst="rect">
            <a:avLst/>
          </a:prstGeom>
        </p:spPr>
      </p:pic>
      <p:pic>
        <p:nvPicPr>
          <p:cNvPr id="162" name="Picture 118">
            <a:extLst>
              <a:ext uri="{FF2B5EF4-FFF2-40B4-BE49-F238E27FC236}">
                <a16:creationId xmlns:a16="http://schemas.microsoft.com/office/drawing/2014/main" id="{5BB1C371-9A85-4A3E-B416-AB9697B428DB}"/>
              </a:ext>
            </a:extLst>
          </p:cNvPr>
          <p:cNvPicPr>
            <a:picLocks noChangeAspect="1"/>
          </p:cNvPicPr>
          <p:nvPr/>
        </p:nvPicPr>
        <p:blipFill>
          <a:blip r:embed="rId50"/>
          <a:stretch>
            <a:fillRect/>
          </a:stretch>
        </p:blipFill>
        <p:spPr>
          <a:xfrm>
            <a:off x="3407421" y="5167097"/>
            <a:ext cx="545182" cy="255955"/>
          </a:xfrm>
          <a:prstGeom prst="rect">
            <a:avLst/>
          </a:prstGeom>
        </p:spPr>
      </p:pic>
      <p:pic>
        <p:nvPicPr>
          <p:cNvPr id="163" name="Picture 119">
            <a:extLst>
              <a:ext uri="{FF2B5EF4-FFF2-40B4-BE49-F238E27FC236}">
                <a16:creationId xmlns:a16="http://schemas.microsoft.com/office/drawing/2014/main" id="{C4B5741A-7313-43AD-9C2C-93BC0E8BA3C8}"/>
              </a:ext>
            </a:extLst>
          </p:cNvPr>
          <p:cNvPicPr>
            <a:picLocks noChangeAspect="1"/>
          </p:cNvPicPr>
          <p:nvPr/>
        </p:nvPicPr>
        <p:blipFill>
          <a:blip r:embed="rId51"/>
          <a:stretch>
            <a:fillRect/>
          </a:stretch>
        </p:blipFill>
        <p:spPr>
          <a:xfrm>
            <a:off x="2725793" y="5188736"/>
            <a:ext cx="580166" cy="212676"/>
          </a:xfrm>
          <a:prstGeom prst="rect">
            <a:avLst/>
          </a:prstGeom>
        </p:spPr>
      </p:pic>
      <p:sp>
        <p:nvSpPr>
          <p:cNvPr id="94" name="Título 1">
            <a:extLst>
              <a:ext uri="{FF2B5EF4-FFF2-40B4-BE49-F238E27FC236}">
                <a16:creationId xmlns:a16="http://schemas.microsoft.com/office/drawing/2014/main" id="{9B4625C8-A970-4BF6-B609-19D14F364C34}"/>
              </a:ext>
            </a:extLst>
          </p:cNvPr>
          <p:cNvSpPr>
            <a:spLocks noGrp="1"/>
          </p:cNvSpPr>
          <p:nvPr>
            <p:ph type="title"/>
          </p:nvPr>
        </p:nvSpPr>
        <p:spPr>
          <a:xfrm>
            <a:off x="528760" y="79171"/>
            <a:ext cx="10388804" cy="1325563"/>
          </a:xfrm>
        </p:spPr>
        <p:txBody>
          <a:bodyPr>
            <a:normAutofit/>
          </a:bodyPr>
          <a:lstStyle/>
          <a:p>
            <a:r>
              <a:rPr lang="en-US" sz="3600" b="1" dirty="0">
                <a:solidFill>
                  <a:srgbClr val="2BA0DA"/>
                </a:solidFill>
                <a:latin typeface="Raleway ExtraBold" panose="020B0903030101060003" pitchFamily="34" charset="0"/>
              </a:rPr>
              <a:t>Some of our customers</a:t>
            </a:r>
          </a:p>
        </p:txBody>
      </p:sp>
      <p:pic>
        <p:nvPicPr>
          <p:cNvPr id="93" name="Imagem 2">
            <a:extLst>
              <a:ext uri="{FF2B5EF4-FFF2-40B4-BE49-F238E27FC236}">
                <a16:creationId xmlns:a16="http://schemas.microsoft.com/office/drawing/2014/main" id="{3B0E4595-93E6-4D29-A59A-81D836EAB5B1}"/>
              </a:ext>
            </a:extLst>
          </p:cNvPr>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11011532" y="-66424"/>
            <a:ext cx="1180468" cy="891910"/>
          </a:xfrm>
          <a:prstGeom prst="rect">
            <a:avLst/>
          </a:prstGeom>
        </p:spPr>
      </p:pic>
      <p:pic>
        <p:nvPicPr>
          <p:cNvPr id="2050" name="Picture 2" descr="Resultado de imagem para altice">
            <a:extLst>
              <a:ext uri="{FF2B5EF4-FFF2-40B4-BE49-F238E27FC236}">
                <a16:creationId xmlns:a16="http://schemas.microsoft.com/office/drawing/2014/main" id="{F91F2116-C658-4B3D-8110-120F8725EB74}"/>
              </a:ext>
            </a:extLst>
          </p:cNvPr>
          <p:cNvPicPr>
            <a:picLocks noChangeAspect="1" noChangeArrowheads="1"/>
          </p:cNvPicPr>
          <p:nvPr/>
        </p:nvPicPr>
        <p:blipFill rotWithShape="1">
          <a:blip r:embed="rId53">
            <a:extLst>
              <a:ext uri="{28A0092B-C50C-407E-A947-70E740481C1C}">
                <a14:useLocalDpi xmlns:a14="http://schemas.microsoft.com/office/drawing/2010/main" val="0"/>
              </a:ext>
            </a:extLst>
          </a:blip>
          <a:srcRect l="19686" t="28269" r="20615" b="25049"/>
          <a:stretch/>
        </p:blipFill>
        <p:spPr bwMode="auto">
          <a:xfrm>
            <a:off x="7633548" y="2144356"/>
            <a:ext cx="697565" cy="288314"/>
          </a:xfrm>
          <a:prstGeom prst="rect">
            <a:avLst/>
          </a:prstGeom>
          <a:noFill/>
          <a:extLst>
            <a:ext uri="{909E8E84-426E-40DD-AFC4-6F175D3DCCD1}">
              <a14:hiddenFill xmlns:a14="http://schemas.microsoft.com/office/drawing/2010/main">
                <a:solidFill>
                  <a:srgbClr val="FFFFFF"/>
                </a:solidFill>
              </a14:hiddenFill>
            </a:ext>
          </a:extLst>
        </p:spPr>
      </p:pic>
      <p:pic>
        <p:nvPicPr>
          <p:cNvPr id="95" name="Imagem 1">
            <a:extLst>
              <a:ext uri="{FF2B5EF4-FFF2-40B4-BE49-F238E27FC236}">
                <a16:creationId xmlns:a16="http://schemas.microsoft.com/office/drawing/2014/main" id="{D3702728-3C12-41D3-997D-77B483242CD2}"/>
              </a:ext>
            </a:extLst>
          </p:cNvPr>
          <p:cNvPicPr>
            <a:picLocks noChangeAspect="1"/>
          </p:cNvPicPr>
          <p:nvPr/>
        </p:nvPicPr>
        <p:blipFill>
          <a:blip r:embed="rId54"/>
          <a:stretch>
            <a:fillRect/>
          </a:stretch>
        </p:blipFill>
        <p:spPr>
          <a:xfrm>
            <a:off x="8456495" y="2184955"/>
            <a:ext cx="609358" cy="207116"/>
          </a:xfrm>
          <a:prstGeom prst="rect">
            <a:avLst/>
          </a:prstGeom>
        </p:spPr>
      </p:pic>
      <p:pic>
        <p:nvPicPr>
          <p:cNvPr id="96" name="Picture 93">
            <a:extLst>
              <a:ext uri="{FF2B5EF4-FFF2-40B4-BE49-F238E27FC236}">
                <a16:creationId xmlns:a16="http://schemas.microsoft.com/office/drawing/2014/main" id="{61C8B80D-2CBA-4CB5-B4A4-1F62FAFB0827}"/>
              </a:ext>
            </a:extLst>
          </p:cNvPr>
          <p:cNvPicPr>
            <a:picLocks noChangeAspect="1"/>
          </p:cNvPicPr>
          <p:nvPr/>
        </p:nvPicPr>
        <p:blipFill>
          <a:blip r:embed="rId55"/>
          <a:stretch>
            <a:fillRect/>
          </a:stretch>
        </p:blipFill>
        <p:spPr>
          <a:xfrm>
            <a:off x="1944856" y="4017446"/>
            <a:ext cx="945006" cy="181954"/>
          </a:xfrm>
          <a:prstGeom prst="rect">
            <a:avLst/>
          </a:prstGeom>
        </p:spPr>
      </p:pic>
      <p:pic>
        <p:nvPicPr>
          <p:cNvPr id="101" name="Picture 2" descr="Resultado de imagem para Vieira de Almeida logo">
            <a:extLst>
              <a:ext uri="{FF2B5EF4-FFF2-40B4-BE49-F238E27FC236}">
                <a16:creationId xmlns:a16="http://schemas.microsoft.com/office/drawing/2014/main" id="{2B662D51-BB82-40BF-A711-BA4C1FBD973A}"/>
              </a:ext>
            </a:extLst>
          </p:cNvPr>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10498933" y="3981908"/>
            <a:ext cx="827715" cy="413858"/>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4" descr="Resultado de imagem para autoridade tributÃ¡ria logo">
            <a:extLst>
              <a:ext uri="{FF2B5EF4-FFF2-40B4-BE49-F238E27FC236}">
                <a16:creationId xmlns:a16="http://schemas.microsoft.com/office/drawing/2014/main" id="{1D5ABC27-FAA1-42FF-8185-AB4925130703}"/>
              </a:ext>
            </a:extLst>
          </p:cNvPr>
          <p:cNvPicPr>
            <a:picLocks noChangeAspect="1" noChangeArrowheads="1"/>
          </p:cNvPicPr>
          <p:nvPr/>
        </p:nvPicPr>
        <p:blipFill rotWithShape="1">
          <a:blip r:embed="rId57">
            <a:extLst>
              <a:ext uri="{28A0092B-C50C-407E-A947-70E740481C1C}">
                <a14:useLocalDpi xmlns:a14="http://schemas.microsoft.com/office/drawing/2010/main" val="0"/>
              </a:ext>
            </a:extLst>
          </a:blip>
          <a:srcRect t="32981" b="33072"/>
          <a:stretch/>
        </p:blipFill>
        <p:spPr bwMode="auto">
          <a:xfrm>
            <a:off x="4273395" y="3963033"/>
            <a:ext cx="856577" cy="290781"/>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6" descr="Imagem relacionada">
            <a:extLst>
              <a:ext uri="{FF2B5EF4-FFF2-40B4-BE49-F238E27FC236}">
                <a16:creationId xmlns:a16="http://schemas.microsoft.com/office/drawing/2014/main" id="{B92EB7A5-9819-40E1-AA3F-966C6C22CEF7}"/>
              </a:ext>
            </a:extLst>
          </p:cNvPr>
          <p:cNvPicPr>
            <a:picLocks noChangeAspect="1" noChangeArrowheads="1"/>
          </p:cNvPicPr>
          <p:nvPr/>
        </p:nvPicPr>
        <p:blipFill>
          <a:blip r:embed="rId58">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55833" y="3991617"/>
            <a:ext cx="498372" cy="233613"/>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4" descr="Resultado de imagem para centro hospitalar entre douro e vouga logo">
            <a:extLst>
              <a:ext uri="{FF2B5EF4-FFF2-40B4-BE49-F238E27FC236}">
                <a16:creationId xmlns:a16="http://schemas.microsoft.com/office/drawing/2014/main" id="{8340BD96-E77C-417C-8888-86895DA0ACD5}"/>
              </a:ext>
            </a:extLst>
          </p:cNvPr>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4054067" y="5192085"/>
            <a:ext cx="990240" cy="20597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sultado de imagem para cimttm">
            <a:extLst>
              <a:ext uri="{FF2B5EF4-FFF2-40B4-BE49-F238E27FC236}">
                <a16:creationId xmlns:a16="http://schemas.microsoft.com/office/drawing/2014/main" id="{D4282290-56FA-4D7E-BEB3-659F0E1BA95A}"/>
              </a:ext>
            </a:extLst>
          </p:cNvPr>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3319164" y="3348564"/>
            <a:ext cx="750020" cy="239328"/>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2" descr="Resultado de imagem para navigator portugal">
            <a:extLst>
              <a:ext uri="{FF2B5EF4-FFF2-40B4-BE49-F238E27FC236}">
                <a16:creationId xmlns:a16="http://schemas.microsoft.com/office/drawing/2014/main" id="{7AC412EC-F3B6-4272-877E-689ECAD5DD2F}"/>
              </a:ext>
            </a:extLst>
          </p:cNvPr>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10782920" y="3683921"/>
            <a:ext cx="537295" cy="315214"/>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6" descr="Resultado de imagem para indasa">
            <a:extLst>
              <a:ext uri="{FF2B5EF4-FFF2-40B4-BE49-F238E27FC236}">
                <a16:creationId xmlns:a16="http://schemas.microsoft.com/office/drawing/2014/main" id="{5F79722B-519A-4ACB-BAF3-1E396A503CA9}"/>
              </a:ext>
            </a:extLst>
          </p:cNvPr>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10565534" y="3294643"/>
            <a:ext cx="278313" cy="341274"/>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8" descr="Resultado de imagem para sata aÃ§ores">
            <a:extLst>
              <a:ext uri="{FF2B5EF4-FFF2-40B4-BE49-F238E27FC236}">
                <a16:creationId xmlns:a16="http://schemas.microsoft.com/office/drawing/2014/main" id="{BEC16DB3-CCB2-401C-A4EF-EDDC1E9A032E}"/>
              </a:ext>
            </a:extLst>
          </p:cNvPr>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10837081" y="5373778"/>
            <a:ext cx="686908" cy="360627"/>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4" descr="Resultado de imagem para utad">
            <a:extLst>
              <a:ext uri="{FF2B5EF4-FFF2-40B4-BE49-F238E27FC236}">
                <a16:creationId xmlns:a16="http://schemas.microsoft.com/office/drawing/2014/main" id="{88E7FF7E-FDD0-4284-9E7E-A2F4777FFE02}"/>
              </a:ext>
            </a:extLst>
          </p:cNvPr>
          <p:cNvPicPr>
            <a:picLocks noChangeAspect="1" noChangeArrowheads="1"/>
          </p:cNvPicPr>
          <p:nvPr/>
        </p:nvPicPr>
        <p:blipFill>
          <a:blip r:embed="rId64">
            <a:extLst>
              <a:ext uri="{28A0092B-C50C-407E-A947-70E740481C1C}">
                <a14:useLocalDpi xmlns:a14="http://schemas.microsoft.com/office/drawing/2010/main" val="0"/>
              </a:ext>
            </a:extLst>
          </a:blip>
          <a:srcRect/>
          <a:stretch>
            <a:fillRect/>
          </a:stretch>
        </p:blipFill>
        <p:spPr bwMode="auto">
          <a:xfrm>
            <a:off x="3269648" y="3685092"/>
            <a:ext cx="374049" cy="257104"/>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127">
            <a:extLst>
              <a:ext uri="{FF2B5EF4-FFF2-40B4-BE49-F238E27FC236}">
                <a16:creationId xmlns:a16="http://schemas.microsoft.com/office/drawing/2014/main" id="{CA288133-5F92-44BC-9BC5-7B5EB305C7BC}"/>
              </a:ext>
            </a:extLst>
          </p:cNvPr>
          <p:cNvPicPr>
            <a:picLocks noChangeAspect="1"/>
          </p:cNvPicPr>
          <p:nvPr/>
        </p:nvPicPr>
        <p:blipFill>
          <a:blip r:embed="rId65"/>
          <a:stretch>
            <a:fillRect/>
          </a:stretch>
        </p:blipFill>
        <p:spPr>
          <a:xfrm>
            <a:off x="10067439" y="5765087"/>
            <a:ext cx="711394" cy="274445"/>
          </a:xfrm>
          <a:prstGeom prst="rect">
            <a:avLst/>
          </a:prstGeom>
        </p:spPr>
      </p:pic>
      <p:pic>
        <p:nvPicPr>
          <p:cNvPr id="129" name="Picture 2" descr="Resultado de imagem para lusitania seguros logo">
            <a:extLst>
              <a:ext uri="{FF2B5EF4-FFF2-40B4-BE49-F238E27FC236}">
                <a16:creationId xmlns:a16="http://schemas.microsoft.com/office/drawing/2014/main" id="{13A0C0BF-0B96-4813-AD47-83835DDC5064}"/>
              </a:ext>
            </a:extLst>
          </p:cNvPr>
          <p:cNvPicPr>
            <a:picLocks noChangeAspect="1" noChangeArrowheads="1"/>
          </p:cNvPicPr>
          <p:nvPr/>
        </p:nvPicPr>
        <p:blipFill>
          <a:blip r:embed="rId66">
            <a:extLst>
              <a:ext uri="{28A0092B-C50C-407E-A947-70E740481C1C}">
                <a14:useLocalDpi xmlns:a14="http://schemas.microsoft.com/office/drawing/2010/main" val="0"/>
              </a:ext>
            </a:extLst>
          </a:blip>
          <a:srcRect/>
          <a:stretch>
            <a:fillRect/>
          </a:stretch>
        </p:blipFill>
        <p:spPr bwMode="auto">
          <a:xfrm>
            <a:off x="4255965" y="2206462"/>
            <a:ext cx="697721" cy="199350"/>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4" descr="Resultado de imagem para vidro BA logo">
            <a:extLst>
              <a:ext uri="{FF2B5EF4-FFF2-40B4-BE49-F238E27FC236}">
                <a16:creationId xmlns:a16="http://schemas.microsoft.com/office/drawing/2014/main" id="{933C41F3-FBD7-4CAE-90C5-BA9BA9796540}"/>
              </a:ext>
            </a:extLst>
          </p:cNvPr>
          <p:cNvPicPr>
            <a:picLocks noChangeAspect="1" noChangeArrowheads="1"/>
          </p:cNvPicPr>
          <p:nvPr/>
        </p:nvPicPr>
        <p:blipFill rotWithShape="1">
          <a:blip r:embed="rId67">
            <a:extLst>
              <a:ext uri="{28A0092B-C50C-407E-A947-70E740481C1C}">
                <a14:useLocalDpi xmlns:a14="http://schemas.microsoft.com/office/drawing/2010/main" val="0"/>
              </a:ext>
            </a:extLst>
          </a:blip>
          <a:srcRect l="11214" t="9223" r="8953" b="9532"/>
          <a:stretch/>
        </p:blipFill>
        <p:spPr bwMode="auto">
          <a:xfrm>
            <a:off x="7665064" y="4021812"/>
            <a:ext cx="501059" cy="334050"/>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2" descr="Image result for porto editora">
            <a:extLst>
              <a:ext uri="{FF2B5EF4-FFF2-40B4-BE49-F238E27FC236}">
                <a16:creationId xmlns:a16="http://schemas.microsoft.com/office/drawing/2014/main" id="{226FAF9F-A174-4531-A4F3-EE5A76269CD3}"/>
              </a:ext>
            </a:extLst>
          </p:cNvPr>
          <p:cNvPicPr>
            <a:picLocks noChangeAspect="1" noChangeArrowheads="1"/>
          </p:cNvPicPr>
          <p:nvPr/>
        </p:nvPicPr>
        <p:blipFill rotWithShape="1">
          <a:blip r:embed="rId68">
            <a:extLst>
              <a:ext uri="{28A0092B-C50C-407E-A947-70E740481C1C}">
                <a14:useLocalDpi xmlns:a14="http://schemas.microsoft.com/office/drawing/2010/main" val="0"/>
              </a:ext>
            </a:extLst>
          </a:blip>
          <a:srcRect t="23812" b="24847"/>
          <a:stretch/>
        </p:blipFill>
        <p:spPr bwMode="auto">
          <a:xfrm>
            <a:off x="8571675" y="3683682"/>
            <a:ext cx="503573" cy="258542"/>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18" descr="Image result for vangest">
            <a:extLst>
              <a:ext uri="{FF2B5EF4-FFF2-40B4-BE49-F238E27FC236}">
                <a16:creationId xmlns:a16="http://schemas.microsoft.com/office/drawing/2014/main" id="{CDBC29B3-99BC-47AD-86E4-D9FD3321FBEF}"/>
              </a:ext>
            </a:extLst>
          </p:cNvPr>
          <p:cNvPicPr>
            <a:picLocks noChangeAspect="1" noChangeArrowheads="1"/>
          </p:cNvPicPr>
          <p:nvPr/>
        </p:nvPicPr>
        <p:blipFill>
          <a:blip r:embed="rId69">
            <a:extLst>
              <a:ext uri="{28A0092B-C50C-407E-A947-70E740481C1C}">
                <a14:useLocalDpi xmlns:a14="http://schemas.microsoft.com/office/drawing/2010/main" val="0"/>
              </a:ext>
            </a:extLst>
          </a:blip>
          <a:srcRect/>
          <a:stretch>
            <a:fillRect/>
          </a:stretch>
        </p:blipFill>
        <p:spPr bwMode="auto">
          <a:xfrm>
            <a:off x="9980741" y="3705675"/>
            <a:ext cx="620807" cy="214557"/>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10" descr="Image result for paradores">
            <a:extLst>
              <a:ext uri="{FF2B5EF4-FFF2-40B4-BE49-F238E27FC236}">
                <a16:creationId xmlns:a16="http://schemas.microsoft.com/office/drawing/2014/main" id="{D27FBC10-2EB9-47A8-BCE3-5634CDBD9469}"/>
              </a:ext>
            </a:extLst>
          </p:cNvPr>
          <p:cNvPicPr>
            <a:picLocks noChangeAspect="1" noChangeArrowheads="1"/>
          </p:cNvPicPr>
          <p:nvPr/>
        </p:nvPicPr>
        <p:blipFill>
          <a:blip r:embed="rId70">
            <a:extLst>
              <a:ext uri="{28A0092B-C50C-407E-A947-70E740481C1C}">
                <a14:useLocalDpi xmlns:a14="http://schemas.microsoft.com/office/drawing/2010/main" val="0"/>
              </a:ext>
            </a:extLst>
          </a:blip>
          <a:srcRect/>
          <a:stretch>
            <a:fillRect/>
          </a:stretch>
        </p:blipFill>
        <p:spPr bwMode="auto">
          <a:xfrm>
            <a:off x="8919131" y="5761985"/>
            <a:ext cx="582884" cy="280648"/>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136">
            <a:extLst>
              <a:ext uri="{FF2B5EF4-FFF2-40B4-BE49-F238E27FC236}">
                <a16:creationId xmlns:a16="http://schemas.microsoft.com/office/drawing/2014/main" id="{EFACEFA8-5906-46C9-9D0F-5E3AFA2C1FD8}"/>
              </a:ext>
            </a:extLst>
          </p:cNvPr>
          <p:cNvPicPr>
            <a:picLocks noChangeAspect="1"/>
          </p:cNvPicPr>
          <p:nvPr/>
        </p:nvPicPr>
        <p:blipFill>
          <a:blip r:embed="rId71"/>
          <a:stretch>
            <a:fillRect/>
          </a:stretch>
        </p:blipFill>
        <p:spPr>
          <a:xfrm>
            <a:off x="2620383" y="3708483"/>
            <a:ext cx="449160" cy="210322"/>
          </a:xfrm>
          <a:prstGeom prst="rect">
            <a:avLst/>
          </a:prstGeom>
        </p:spPr>
      </p:pic>
      <p:pic>
        <p:nvPicPr>
          <p:cNvPr id="3" name="Picture 2" descr="Resultado de imagem para santander logo">
            <a:extLst>
              <a:ext uri="{FF2B5EF4-FFF2-40B4-BE49-F238E27FC236}">
                <a16:creationId xmlns:a16="http://schemas.microsoft.com/office/drawing/2014/main" id="{FB78B318-BC45-4B9B-B298-512C5D52CE2D}"/>
              </a:ext>
            </a:extLst>
          </p:cNvPr>
          <p:cNvPicPr>
            <a:picLocks noChangeAspect="1" noChangeArrowheads="1"/>
          </p:cNvPicPr>
          <p:nvPr/>
        </p:nvPicPr>
        <p:blipFill>
          <a:blip r:embed="rId72">
            <a:extLst>
              <a:ext uri="{28A0092B-C50C-407E-A947-70E740481C1C}">
                <a14:useLocalDpi xmlns:a14="http://schemas.microsoft.com/office/drawing/2010/main" val="0"/>
              </a:ext>
            </a:extLst>
          </a:blip>
          <a:srcRect/>
          <a:stretch>
            <a:fillRect/>
          </a:stretch>
        </p:blipFill>
        <p:spPr bwMode="auto">
          <a:xfrm>
            <a:off x="3519890" y="1731243"/>
            <a:ext cx="799200" cy="15824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sultado de imagem para cgd">
            <a:extLst>
              <a:ext uri="{FF2B5EF4-FFF2-40B4-BE49-F238E27FC236}">
                <a16:creationId xmlns:a16="http://schemas.microsoft.com/office/drawing/2014/main" id="{9345090D-5856-4143-83FA-C24A27A08D15}"/>
              </a:ext>
            </a:extLst>
          </p:cNvPr>
          <p:cNvPicPr>
            <a:picLocks noChangeAspect="1" noChangeArrowheads="1"/>
          </p:cNvPicPr>
          <p:nvPr/>
        </p:nvPicPr>
        <p:blipFill>
          <a:blip r:embed="rId73">
            <a:extLst>
              <a:ext uri="{28A0092B-C50C-407E-A947-70E740481C1C}">
                <a14:useLocalDpi xmlns:a14="http://schemas.microsoft.com/office/drawing/2010/main" val="0"/>
              </a:ext>
            </a:extLst>
          </a:blip>
          <a:srcRect/>
          <a:stretch>
            <a:fillRect/>
          </a:stretch>
        </p:blipFill>
        <p:spPr bwMode="auto">
          <a:xfrm>
            <a:off x="3289111" y="2139983"/>
            <a:ext cx="821976" cy="33230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esultado de imagem para unicre logo">
            <a:extLst>
              <a:ext uri="{FF2B5EF4-FFF2-40B4-BE49-F238E27FC236}">
                <a16:creationId xmlns:a16="http://schemas.microsoft.com/office/drawing/2014/main" id="{E10A135F-21F1-4CD0-9B25-0C5FF0C77F64}"/>
              </a:ext>
            </a:extLst>
          </p:cNvPr>
          <p:cNvPicPr>
            <a:picLocks noChangeAspect="1" noChangeArrowheads="1"/>
          </p:cNvPicPr>
          <p:nvPr/>
        </p:nvPicPr>
        <p:blipFill rotWithShape="1">
          <a:blip r:embed="rId74">
            <a:extLst>
              <a:ext uri="{28A0092B-C50C-407E-A947-70E740481C1C}">
                <a14:useLocalDpi xmlns:a14="http://schemas.microsoft.com/office/drawing/2010/main" val="0"/>
              </a:ext>
            </a:extLst>
          </a:blip>
          <a:srcRect t="27827" b="30723"/>
          <a:stretch/>
        </p:blipFill>
        <p:spPr bwMode="auto">
          <a:xfrm>
            <a:off x="4468657" y="1696002"/>
            <a:ext cx="551810" cy="22872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Resultado de imagem para hospital de santo espÃ­rito da ilha terceira">
            <a:extLst>
              <a:ext uri="{FF2B5EF4-FFF2-40B4-BE49-F238E27FC236}">
                <a16:creationId xmlns:a16="http://schemas.microsoft.com/office/drawing/2014/main" id="{4E6DB84D-6E3F-411A-84F9-12BCEE9B5BA5}"/>
              </a:ext>
            </a:extLst>
          </p:cNvPr>
          <p:cNvPicPr>
            <a:picLocks noChangeAspect="1" noChangeArrowheads="1"/>
          </p:cNvPicPr>
          <p:nvPr/>
        </p:nvPicPr>
        <p:blipFill>
          <a:blip r:embed="rId75">
            <a:extLst>
              <a:ext uri="{28A0092B-C50C-407E-A947-70E740481C1C}">
                <a14:useLocalDpi xmlns:a14="http://schemas.microsoft.com/office/drawing/2010/main" val="0"/>
              </a:ext>
            </a:extLst>
          </a:blip>
          <a:srcRect/>
          <a:stretch>
            <a:fillRect/>
          </a:stretch>
        </p:blipFill>
        <p:spPr bwMode="auto">
          <a:xfrm>
            <a:off x="4175842" y="5636848"/>
            <a:ext cx="914203" cy="3550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Resultado de imagem para tranquilidade logo">
            <a:extLst>
              <a:ext uri="{FF2B5EF4-FFF2-40B4-BE49-F238E27FC236}">
                <a16:creationId xmlns:a16="http://schemas.microsoft.com/office/drawing/2014/main" id="{5A702C0F-7F05-46A6-B0DB-BC8A4385071D}"/>
              </a:ext>
            </a:extLst>
          </p:cNvPr>
          <p:cNvPicPr>
            <a:picLocks noChangeAspect="1" noChangeArrowheads="1"/>
          </p:cNvPicPr>
          <p:nvPr/>
        </p:nvPicPr>
        <p:blipFill>
          <a:blip r:embed="rId76">
            <a:extLst>
              <a:ext uri="{28A0092B-C50C-407E-A947-70E740481C1C}">
                <a14:useLocalDpi xmlns:a14="http://schemas.microsoft.com/office/drawing/2010/main" val="0"/>
              </a:ext>
            </a:extLst>
          </a:blip>
          <a:srcRect/>
          <a:stretch>
            <a:fillRect/>
          </a:stretch>
        </p:blipFill>
        <p:spPr bwMode="auto">
          <a:xfrm>
            <a:off x="1807915" y="2154050"/>
            <a:ext cx="527472" cy="304175"/>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96">
            <a:extLst>
              <a:ext uri="{FF2B5EF4-FFF2-40B4-BE49-F238E27FC236}">
                <a16:creationId xmlns:a16="http://schemas.microsoft.com/office/drawing/2014/main" id="{73146C7C-AED0-4850-9622-A641743C59B4}"/>
              </a:ext>
            </a:extLst>
          </p:cNvPr>
          <p:cNvPicPr>
            <a:picLocks noChangeAspect="1"/>
          </p:cNvPicPr>
          <p:nvPr/>
        </p:nvPicPr>
        <p:blipFill>
          <a:blip r:embed="rId77"/>
          <a:stretch>
            <a:fillRect/>
          </a:stretch>
        </p:blipFill>
        <p:spPr>
          <a:xfrm>
            <a:off x="1956813" y="3699672"/>
            <a:ext cx="441395" cy="240645"/>
          </a:xfrm>
          <a:prstGeom prst="rect">
            <a:avLst/>
          </a:prstGeom>
        </p:spPr>
      </p:pic>
      <p:pic>
        <p:nvPicPr>
          <p:cNvPr id="98" name="Picture 6" descr="Resultado de imagem para ministerio administraÃ§Ã£o interna">
            <a:extLst>
              <a:ext uri="{FF2B5EF4-FFF2-40B4-BE49-F238E27FC236}">
                <a16:creationId xmlns:a16="http://schemas.microsoft.com/office/drawing/2014/main" id="{DC104855-A261-4ED1-840E-51354A01189E}"/>
              </a:ext>
            </a:extLst>
          </p:cNvPr>
          <p:cNvPicPr>
            <a:picLocks noChangeAspect="1" noChangeArrowheads="1"/>
          </p:cNvPicPr>
          <p:nvPr/>
        </p:nvPicPr>
        <p:blipFill>
          <a:blip r:embed="rId78">
            <a:extLst>
              <a:ext uri="{28A0092B-C50C-407E-A947-70E740481C1C}">
                <a14:useLocalDpi xmlns:a14="http://schemas.microsoft.com/office/drawing/2010/main" val="0"/>
              </a:ext>
            </a:extLst>
          </a:blip>
          <a:srcRect/>
          <a:stretch>
            <a:fillRect/>
          </a:stretch>
        </p:blipFill>
        <p:spPr bwMode="auto">
          <a:xfrm>
            <a:off x="4357544" y="3344433"/>
            <a:ext cx="519252" cy="247591"/>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98" descr="Resultado de imagem para iefp logo">
            <a:extLst>
              <a:ext uri="{FF2B5EF4-FFF2-40B4-BE49-F238E27FC236}">
                <a16:creationId xmlns:a16="http://schemas.microsoft.com/office/drawing/2014/main" id="{25232CDD-6804-4226-8EAE-86D3FF0DBB9F}"/>
              </a:ext>
            </a:extLst>
          </p:cNvPr>
          <p:cNvPicPr>
            <a:picLocks noChangeAspect="1" noChangeArrowheads="1"/>
          </p:cNvPicPr>
          <p:nvPr/>
        </p:nvPicPr>
        <p:blipFill rotWithShape="1">
          <a:blip r:embed="rId79" cstate="print">
            <a:extLst>
              <a:ext uri="{28A0092B-C50C-407E-A947-70E740481C1C}">
                <a14:useLocalDpi xmlns:a14="http://schemas.microsoft.com/office/drawing/2010/main"/>
              </a:ext>
            </a:extLst>
          </a:blip>
          <a:srcRect l="19548" r="18723"/>
          <a:stretch/>
        </p:blipFill>
        <p:spPr bwMode="auto">
          <a:xfrm>
            <a:off x="4477094" y="3654933"/>
            <a:ext cx="280152" cy="317422"/>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44" descr="Resultado de imagem para ministerio do trabalho e da solidariedade social logo">
            <a:extLst>
              <a:ext uri="{FF2B5EF4-FFF2-40B4-BE49-F238E27FC236}">
                <a16:creationId xmlns:a16="http://schemas.microsoft.com/office/drawing/2014/main" id="{600232B9-85C1-40E4-A17D-947DB33F23F0}"/>
              </a:ext>
            </a:extLst>
          </p:cNvPr>
          <p:cNvPicPr>
            <a:picLocks noChangeAspect="1" noChangeArrowheads="1"/>
          </p:cNvPicPr>
          <p:nvPr/>
        </p:nvPicPr>
        <p:blipFill rotWithShape="1">
          <a:blip r:embed="rId80" cstate="print">
            <a:extLst>
              <a:ext uri="{28A0092B-C50C-407E-A947-70E740481C1C}">
                <a14:useLocalDpi xmlns:a14="http://schemas.microsoft.com/office/drawing/2010/main"/>
              </a:ext>
            </a:extLst>
          </a:blip>
          <a:srcRect r="54712"/>
          <a:stretch/>
        </p:blipFill>
        <p:spPr bwMode="auto">
          <a:xfrm>
            <a:off x="3843802" y="3701711"/>
            <a:ext cx="433188" cy="223866"/>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101">
            <a:extLst>
              <a:ext uri="{FF2B5EF4-FFF2-40B4-BE49-F238E27FC236}">
                <a16:creationId xmlns:a16="http://schemas.microsoft.com/office/drawing/2014/main" id="{109008CF-AAEC-48D1-9418-4E75194CB3C4}"/>
              </a:ext>
            </a:extLst>
          </p:cNvPr>
          <p:cNvPicPr>
            <a:picLocks noChangeAspect="1"/>
          </p:cNvPicPr>
          <p:nvPr/>
        </p:nvPicPr>
        <p:blipFill>
          <a:blip r:embed="rId81"/>
          <a:stretch>
            <a:fillRect/>
          </a:stretch>
        </p:blipFill>
        <p:spPr>
          <a:xfrm>
            <a:off x="3293112" y="5823015"/>
            <a:ext cx="943086" cy="192412"/>
          </a:xfrm>
          <a:prstGeom prst="rect">
            <a:avLst/>
          </a:prstGeom>
        </p:spPr>
      </p:pic>
      <p:pic>
        <p:nvPicPr>
          <p:cNvPr id="103" name="Picture 102">
            <a:extLst>
              <a:ext uri="{FF2B5EF4-FFF2-40B4-BE49-F238E27FC236}">
                <a16:creationId xmlns:a16="http://schemas.microsoft.com/office/drawing/2014/main" id="{1F990797-D4CD-4E37-ABDE-28FF729D4E69}"/>
              </a:ext>
            </a:extLst>
          </p:cNvPr>
          <p:cNvPicPr>
            <a:picLocks noChangeAspect="1"/>
          </p:cNvPicPr>
          <p:nvPr/>
        </p:nvPicPr>
        <p:blipFill>
          <a:blip r:embed="rId82"/>
          <a:stretch>
            <a:fillRect/>
          </a:stretch>
        </p:blipFill>
        <p:spPr>
          <a:xfrm>
            <a:off x="3451790" y="5543908"/>
            <a:ext cx="739686" cy="150579"/>
          </a:xfrm>
          <a:prstGeom prst="rect">
            <a:avLst/>
          </a:prstGeom>
        </p:spPr>
      </p:pic>
      <p:pic>
        <p:nvPicPr>
          <p:cNvPr id="105" name="Picture 104">
            <a:extLst>
              <a:ext uri="{FF2B5EF4-FFF2-40B4-BE49-F238E27FC236}">
                <a16:creationId xmlns:a16="http://schemas.microsoft.com/office/drawing/2014/main" id="{8B418DBD-3C5C-4E35-9C51-0A610E9F2BC7}"/>
              </a:ext>
            </a:extLst>
          </p:cNvPr>
          <p:cNvPicPr>
            <a:picLocks noChangeAspect="1"/>
          </p:cNvPicPr>
          <p:nvPr/>
        </p:nvPicPr>
        <p:blipFill>
          <a:blip r:embed="rId83"/>
          <a:stretch>
            <a:fillRect/>
          </a:stretch>
        </p:blipFill>
        <p:spPr>
          <a:xfrm>
            <a:off x="10468502" y="1695127"/>
            <a:ext cx="682241" cy="218583"/>
          </a:xfrm>
          <a:prstGeom prst="rect">
            <a:avLst/>
          </a:prstGeom>
        </p:spPr>
      </p:pic>
      <p:pic>
        <p:nvPicPr>
          <p:cNvPr id="107" name="Picture 18" descr="Resultado de imagem para oni">
            <a:extLst>
              <a:ext uri="{FF2B5EF4-FFF2-40B4-BE49-F238E27FC236}">
                <a16:creationId xmlns:a16="http://schemas.microsoft.com/office/drawing/2014/main" id="{696BC6F0-F82E-470C-9DBD-1ACF5AD339F8}"/>
              </a:ext>
            </a:extLst>
          </p:cNvPr>
          <p:cNvPicPr>
            <a:picLocks noChangeAspect="1" noChangeArrowheads="1"/>
          </p:cNvPicPr>
          <p:nvPr/>
        </p:nvPicPr>
        <p:blipFill>
          <a:blip r:embed="rId84">
            <a:extLst>
              <a:ext uri="{28A0092B-C50C-407E-A947-70E740481C1C}">
                <a14:useLocalDpi xmlns:a14="http://schemas.microsoft.com/office/drawing/2010/main" val="0"/>
              </a:ext>
            </a:extLst>
          </a:blip>
          <a:srcRect/>
          <a:stretch>
            <a:fillRect/>
          </a:stretch>
        </p:blipFill>
        <p:spPr bwMode="auto">
          <a:xfrm>
            <a:off x="9715689" y="1645917"/>
            <a:ext cx="638231" cy="317002"/>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20" descr="Resultado de imagem para nav">
            <a:extLst>
              <a:ext uri="{FF2B5EF4-FFF2-40B4-BE49-F238E27FC236}">
                <a16:creationId xmlns:a16="http://schemas.microsoft.com/office/drawing/2014/main" id="{7DF38D13-6BB9-407B-B574-43DA6BD79CCF}"/>
              </a:ext>
            </a:extLst>
          </p:cNvPr>
          <p:cNvPicPr>
            <a:picLocks noChangeAspect="1" noChangeArrowheads="1"/>
          </p:cNvPicPr>
          <p:nvPr/>
        </p:nvPicPr>
        <p:blipFill>
          <a:blip r:embed="rId85">
            <a:extLst>
              <a:ext uri="{28A0092B-C50C-407E-A947-70E740481C1C}">
                <a14:useLocalDpi xmlns:a14="http://schemas.microsoft.com/office/drawing/2010/main" val="0"/>
              </a:ext>
            </a:extLst>
          </a:blip>
          <a:srcRect/>
          <a:stretch>
            <a:fillRect/>
          </a:stretch>
        </p:blipFill>
        <p:spPr bwMode="auto">
          <a:xfrm>
            <a:off x="10246354" y="2161966"/>
            <a:ext cx="389973" cy="253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991901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6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16ffc02e-d6ef-46e7-9b1b-4c67841ba004">
      <UserInfo>
        <DisplayName>Carla Saramago</DisplayName>
        <AccountId>63</AccountId>
        <AccountType/>
      </UserInfo>
      <UserInfo>
        <DisplayName>João Silva</DisplayName>
        <AccountId>69</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47AED2EF9370D43976D704C00452470" ma:contentTypeVersion="9" ma:contentTypeDescription="Create a new document." ma:contentTypeScope="" ma:versionID="269b16c3d55f33f3465cc12ba4d05bdd">
  <xsd:schema xmlns:xsd="http://www.w3.org/2001/XMLSchema" xmlns:xs="http://www.w3.org/2001/XMLSchema" xmlns:p="http://schemas.microsoft.com/office/2006/metadata/properties" xmlns:ns2="67f583b3-f8cc-47a0-8e91-8439af7a73e5" xmlns:ns3="16ffc02e-d6ef-46e7-9b1b-4c67841ba004" targetNamespace="http://schemas.microsoft.com/office/2006/metadata/properties" ma:root="true" ma:fieldsID="9e2048410f158d1664c92a32619aa0b7" ns2:_="" ns3:_="">
    <xsd:import namespace="67f583b3-f8cc-47a0-8e91-8439af7a73e5"/>
    <xsd:import namespace="16ffc02e-d6ef-46e7-9b1b-4c67841ba00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f583b3-f8cc-47a0-8e91-8439af7a73e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ffc02e-d6ef-46e7-9b1b-4c67841ba004"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3010669-2DAD-4700-A61D-00D22A0944DA}">
  <ds:schemaRefs>
    <ds:schemaRef ds:uri="http://schemas.microsoft.com/sharepoint/v3/contenttype/forms"/>
  </ds:schemaRefs>
</ds:datastoreItem>
</file>

<file path=customXml/itemProps2.xml><?xml version="1.0" encoding="utf-8"?>
<ds:datastoreItem xmlns:ds="http://schemas.openxmlformats.org/officeDocument/2006/customXml" ds:itemID="{CDCAB860-E10D-4062-B9F8-29BF48B0E552}">
  <ds:schemaRefs>
    <ds:schemaRef ds:uri="http://schemas.microsoft.com/office/2006/metadata/properties"/>
    <ds:schemaRef ds:uri="http://purl.org/dc/terms/"/>
    <ds:schemaRef ds:uri="67f583b3-f8cc-47a0-8e91-8439af7a73e5"/>
    <ds:schemaRef ds:uri="http://schemas.microsoft.com/office/2006/documentManagement/types"/>
    <ds:schemaRef ds:uri="http://schemas.openxmlformats.org/package/2006/metadata/core-properties"/>
    <ds:schemaRef ds:uri="http://www.w3.org/XML/1998/namespace"/>
    <ds:schemaRef ds:uri="http://purl.org/dc/elements/1.1/"/>
    <ds:schemaRef ds:uri="http://schemas.microsoft.com/office/infopath/2007/PartnerControls"/>
    <ds:schemaRef ds:uri="16ffc02e-d6ef-46e7-9b1b-4c67841ba004"/>
    <ds:schemaRef ds:uri="http://purl.org/dc/dcmitype/"/>
  </ds:schemaRefs>
</ds:datastoreItem>
</file>

<file path=customXml/itemProps3.xml><?xml version="1.0" encoding="utf-8"?>
<ds:datastoreItem xmlns:ds="http://schemas.openxmlformats.org/officeDocument/2006/customXml" ds:itemID="{B508295C-1EB1-49D9-BF13-7A2221E088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7f583b3-f8cc-47a0-8e91-8439af7a73e5"/>
    <ds:schemaRef ds:uri="16ffc02e-d6ef-46e7-9b1b-4c67841ba00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56715</TotalTime>
  <Words>2933</Words>
  <Application>Microsoft Office PowerPoint</Application>
  <PresentationFormat>Widescreen</PresentationFormat>
  <Paragraphs>503</Paragraphs>
  <Slides>31</Slides>
  <Notes>17</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31</vt:i4>
      </vt:variant>
    </vt:vector>
  </HeadingPairs>
  <TitlesOfParts>
    <vt:vector size="44" baseType="lpstr">
      <vt:lpstr>Arial</vt:lpstr>
      <vt:lpstr>Calibri</vt:lpstr>
      <vt:lpstr>Calibri Light</vt:lpstr>
      <vt:lpstr>Raleway</vt:lpstr>
      <vt:lpstr>Raleway Black</vt:lpstr>
      <vt:lpstr>Raleway Bold</vt:lpstr>
      <vt:lpstr>Raleway ExtraBold</vt:lpstr>
      <vt:lpstr>Raleway Light</vt:lpstr>
      <vt:lpstr>Raleway Medium</vt:lpstr>
      <vt:lpstr>Raleway SemiBold</vt:lpstr>
      <vt:lpstr>Raleway-Bold</vt:lpstr>
      <vt:lpstr>Raleway-SemiBold</vt:lpstr>
      <vt:lpstr>Tema do Office</vt:lpstr>
      <vt:lpstr>PowerPoint Presentation</vt:lpstr>
      <vt:lpstr>History</vt:lpstr>
      <vt:lpstr>PowerPoint Presentation</vt:lpstr>
      <vt:lpstr>PowerPoint Presentation</vt:lpstr>
      <vt:lpstr>PowerPoint Presentation</vt:lpstr>
      <vt:lpstr>PowerPoint Presentation</vt:lpstr>
      <vt:lpstr>What do we do?</vt:lpstr>
      <vt:lpstr>PowerPoint Presentation</vt:lpstr>
      <vt:lpstr>Some of our customers</vt:lpstr>
      <vt:lpstr>PowerPoint Presentation</vt:lpstr>
      <vt:lpstr>PowerPoint Presentation</vt:lpstr>
      <vt:lpstr>PowerPoint Presentation</vt:lpstr>
      <vt:lpstr>DX  Opportunity</vt:lpstr>
      <vt:lpstr>PowerPoint Presentation</vt:lpstr>
      <vt:lpstr>Networking &amp; Infrastructure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Warpdev</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Vera Serrador</dc:creator>
  <cp:lastModifiedBy>Vera Serrador</cp:lastModifiedBy>
  <cp:revision>212</cp:revision>
  <cp:lastPrinted>2018-08-21T14:38:19Z</cp:lastPrinted>
  <dcterms:created xsi:type="dcterms:W3CDTF">2018-08-16T09:05:56Z</dcterms:created>
  <dcterms:modified xsi:type="dcterms:W3CDTF">2019-10-18T21:55:20Z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D9E91932-AA7D-4BCF-B6E5-73B747F0A3F0</vt:lpwstr>
  </property>
  <property fmtid="{D5CDD505-2E9C-101B-9397-08002B2CF9AE}" pid="3" name="ArticulatePath">
    <vt:lpwstr>https://multilingualeurope-my.sharepoint.com/personal/porto_multilingualeurope_org/Documents/»»»TERESA«««/Teresa Completos/Vera Warpcom PT-EN Warpcom Pitch_PT_Long version_v2.2_EN</vt:lpwstr>
  </property>
  <property fmtid="{D5CDD505-2E9C-101B-9397-08002B2CF9AE}" pid="4" name="ContentTypeId">
    <vt:lpwstr>0x010100A47AED2EF9370D43976D704C00452470</vt:lpwstr>
  </property>
</Properties>
</file>