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7" r:id="rId4"/>
    <p:sldId id="263" r:id="rId5"/>
    <p:sldId id="265" r:id="rId6"/>
    <p:sldId id="268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3500"/>
    <a:srgbClr val="FE7500"/>
    <a:srgbClr val="D45000"/>
    <a:srgbClr val="7E7E7E"/>
    <a:srgbClr val="404040"/>
    <a:srgbClr val="4040C4"/>
    <a:srgbClr val="1817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63"/>
    <p:restoredTop sz="94665"/>
  </p:normalViewPr>
  <p:slideViewPr>
    <p:cSldViewPr snapToGrid="0" snapToObjects="1">
      <p:cViewPr varScale="1">
        <p:scale>
          <a:sx n="107" d="100"/>
          <a:sy n="107" d="100"/>
        </p:scale>
        <p:origin x="76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67CBCF6-38BD-0C48-A9E7-DE4EA0F776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EA3918E-CB11-EC46-A8A4-51815A0806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5B30A15-5C5E-C049-97CE-8421F64AF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8C0CA-AAC6-954A-BB9C-112619A56AEE}" type="datetimeFigureOut">
              <a:rPr lang="fr-FR" smtClean="0"/>
              <a:t>11/10/2019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2200965-7349-8F4F-822C-7DDB746CD1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67CF589-E47B-A341-BA61-C5E08EB05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B32A7-39C7-0C47-980B-B1C710FBB3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0320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EC9D60C-5E70-9746-B2B1-F22DA13D21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0D4804D-B355-6C4D-83A0-6527CF2E4A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50E5226-97F8-974E-BE4D-B06EE8B01C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8C0CA-AAC6-954A-BB9C-112619A56AEE}" type="datetimeFigureOut">
              <a:rPr lang="fr-FR" smtClean="0"/>
              <a:t>11/10/2019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0554A49-1092-124D-BAD7-2A490EFCA4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C35A0AF-81DC-EC4E-95DD-4A04347B5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B32A7-39C7-0C47-980B-B1C710FBB3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4714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CC3C953-21DA-0341-B75B-FA2B3749913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7BBECE1-16AF-1746-8292-94FE7F02EF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60C2690-DB33-9745-997D-C28DCB4EF7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8C0CA-AAC6-954A-BB9C-112619A56AEE}" type="datetimeFigureOut">
              <a:rPr lang="fr-FR" smtClean="0"/>
              <a:t>11/10/2019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2800286-B2F0-0B4E-82DD-CB451A58AB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BE0EA76-8EAB-A44F-8D52-7FF920896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B32A7-39C7-0C47-980B-B1C710FBB3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1553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31780F3-5AD9-764E-B932-7B42BE2511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8C8C3A0-4147-EA4D-ACF8-E42D6EFCF0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52A9937-DD65-CC45-9E95-269E0BC27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8C0CA-AAC6-954A-BB9C-112619A56AEE}" type="datetimeFigureOut">
              <a:rPr lang="fr-FR" smtClean="0"/>
              <a:t>11/10/2019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6BDC636-5A7F-8E4F-A05A-38D573A67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79F474B-5090-D74F-B879-04A01F23C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B32A7-39C7-0C47-980B-B1C710FBB3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1495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9833B64-176B-4848-A064-C7327060F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C5164D2-01B7-4349-BDA2-34D97E0172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A6991A2-D3E2-2A47-957F-76C1EE1DC5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8C0CA-AAC6-954A-BB9C-112619A56AEE}" type="datetimeFigureOut">
              <a:rPr lang="fr-FR" smtClean="0"/>
              <a:t>11/10/2019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7D310AD-086E-2D43-9C87-01B2F48FC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D8C1C55-97E6-DA44-9DE5-417A384EC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B32A7-39C7-0C47-980B-B1C710FBB3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0027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6B8B6EA-B048-1F48-9C63-6066CEA731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E8112DB-734C-6640-ACB3-9E529D0231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7565FD5-A317-CA47-91AF-17836F458D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A174885-1FF8-FF4E-9039-971D94560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8C0CA-AAC6-954A-BB9C-112619A56AEE}" type="datetimeFigureOut">
              <a:rPr lang="fr-FR" smtClean="0"/>
              <a:t>11/10/2019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F8B42F7-517E-EC4E-8465-3B80C2871C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915BBE5-B0B9-2746-8904-3C21A92BD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B32A7-39C7-0C47-980B-B1C710FBB3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074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D978AD7-3C17-8C44-8A6A-3D4E4ECF9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D52D7E8-B874-B549-B06B-33FBCEA756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C47D6C4-D675-6C45-8A44-1DD55F4A1E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506C0E18-9BCA-CF44-9122-504E90C25A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371C7B0A-2922-9D4D-9E31-A11C1142CB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535FC6B6-E4A3-A24A-B8C1-FCC2F210C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8C0CA-AAC6-954A-BB9C-112619A56AEE}" type="datetimeFigureOut">
              <a:rPr lang="fr-FR" smtClean="0"/>
              <a:t>11/10/2019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80895C24-656D-CA47-A7E4-7EF72DCA89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E9BEC10-DE90-484D-9F3E-7D2595BB36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B32A7-39C7-0C47-980B-B1C710FBB3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1676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6FD873D-4F69-D64F-9F60-9986A1FAD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DB296CC-04E0-0B4E-ABEC-7DF0F09557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8C0CA-AAC6-954A-BB9C-112619A56AEE}" type="datetimeFigureOut">
              <a:rPr lang="fr-FR" smtClean="0"/>
              <a:t>11/10/2019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33273CD-954D-3A4C-949B-0A5D9761EC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5833E56-07A1-454B-8C14-7D47EC853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B32A7-39C7-0C47-980B-B1C710FBB3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6256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699203FD-56EF-ED46-A3CD-4F8110FF51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8C0CA-AAC6-954A-BB9C-112619A56AEE}" type="datetimeFigureOut">
              <a:rPr lang="fr-FR" smtClean="0"/>
              <a:t>11/10/2019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170CD49B-E59A-FF49-90B5-7E9F7C3429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32075F5-9C12-7648-939D-8B3B223395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B32A7-39C7-0C47-980B-B1C710FBB3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8607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F53B1BA-0C24-E645-B260-A6B9F3A9AF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91F0481-A036-D74A-AB00-FA1E400CDE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EEF2A8D-33CC-AA49-8BB0-46CBB13398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6411A3A-739E-0E41-9386-F14E2A97BE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8C0CA-AAC6-954A-BB9C-112619A56AEE}" type="datetimeFigureOut">
              <a:rPr lang="fr-FR" smtClean="0"/>
              <a:t>11/10/2019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7499C09-5A89-9741-B289-D00CB58BEF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C931A24-46BE-1D4F-B024-9F3E5B927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B32A7-39C7-0C47-980B-B1C710FBB3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5171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989D6F3-B40A-BC48-B2E4-C7034B435B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3C021D4F-76BA-CE4C-9A2A-587F8D072F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18DC20F-CC5C-7E4B-B3B5-049036736E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49312B8-C84C-5742-815E-6D01893DEA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8C0CA-AAC6-954A-BB9C-112619A56AEE}" type="datetimeFigureOut">
              <a:rPr lang="fr-FR" smtClean="0"/>
              <a:t>11/10/2019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26BA0DC-F58C-8D4D-8DA3-A9C1F045AB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1F2CB6B-11FA-7C44-9205-08071728A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B32A7-39C7-0C47-980B-B1C710FBB3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6645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D83BEEF9-453B-E140-BF81-A0FAFF54C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E1C752E-9B64-454A-B6C5-A8B2D50586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91F3E18-B1BC-764A-A1B6-2D40F4C4A1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C8C0CA-AAC6-954A-BB9C-112619A56AEE}" type="datetimeFigureOut">
              <a:rPr lang="fr-FR" smtClean="0"/>
              <a:t>11/10/2019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A6AEC39-B32B-6145-98B6-1ACA72C4C3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2575B9D-5F4A-7141-B749-70188BC7E9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AB32A7-39C7-0C47-980B-B1C710FBB3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51659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0B24B1B-5270-3A41-BC2E-1F05E90729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92379"/>
            <a:ext cx="9144000" cy="2387600"/>
          </a:xfrm>
        </p:spPr>
        <p:txBody>
          <a:bodyPr/>
          <a:lstStyle/>
          <a:p>
            <a:r>
              <a:rPr lang="fr-FR" dirty="0" err="1"/>
              <a:t>Brief</a:t>
            </a:r>
            <a:r>
              <a:rPr lang="fr-FR" dirty="0"/>
              <a:t> Logo Comex </a:t>
            </a:r>
            <a:r>
              <a:rPr lang="fr-FR" dirty="0" err="1"/>
              <a:t>Lab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20559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29195C2C-5086-4E4D-9BCF-B80D5C198E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3877"/>
            <a:ext cx="3494362" cy="4930246"/>
          </a:xfrm>
        </p:spPr>
        <p:txBody>
          <a:bodyPr>
            <a:normAutofit/>
          </a:bodyPr>
          <a:lstStyle/>
          <a:p>
            <a:pPr algn="r"/>
            <a:r>
              <a:rPr lang="fr-FR" dirty="0" err="1">
                <a:solidFill>
                  <a:schemeClr val="accent2"/>
                </a:solidFill>
              </a:rPr>
              <a:t>Who</a:t>
            </a:r>
            <a:r>
              <a:rPr lang="fr-FR" dirty="0">
                <a:solidFill>
                  <a:schemeClr val="accent2"/>
                </a:solidFill>
              </a:rPr>
              <a:t> </a:t>
            </a:r>
            <a:r>
              <a:rPr lang="fr-FR" dirty="0" err="1">
                <a:solidFill>
                  <a:schemeClr val="accent2"/>
                </a:solidFill>
              </a:rPr>
              <a:t>we</a:t>
            </a:r>
            <a:r>
              <a:rPr lang="fr-FR" dirty="0">
                <a:solidFill>
                  <a:schemeClr val="accent2"/>
                </a:solidFill>
              </a:rPr>
              <a:t> are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12301B4-5C7A-F64F-A88C-DF759602B7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20153" y="320040"/>
            <a:ext cx="6550284" cy="621792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br>
              <a:rPr lang="en-GB" sz="2000" dirty="0"/>
            </a:br>
            <a:r>
              <a:rPr lang="en-GB" sz="2400" dirty="0" err="1">
                <a:latin typeface="+mj-lt"/>
              </a:rPr>
              <a:t>Losam</a:t>
            </a:r>
            <a:r>
              <a:rPr lang="en-GB" sz="2400" dirty="0">
                <a:latin typeface="+mj-lt"/>
              </a:rPr>
              <a:t> Agency, marketing agency specializing in the creation and animation of communities. </a:t>
            </a:r>
          </a:p>
          <a:p>
            <a:pPr marL="0" indent="0">
              <a:buNone/>
            </a:pPr>
            <a:r>
              <a:rPr lang="en-GB" sz="2400" b="1" dirty="0" err="1">
                <a:latin typeface="+mj-lt"/>
              </a:rPr>
              <a:t>Losam</a:t>
            </a:r>
            <a:r>
              <a:rPr lang="en-GB" sz="2400" b="1" dirty="0">
                <a:latin typeface="+mj-lt"/>
              </a:rPr>
              <a:t> Agency created Future of Procurement : </a:t>
            </a:r>
          </a:p>
          <a:p>
            <a:pPr marL="0" indent="0">
              <a:buNone/>
            </a:pPr>
            <a:r>
              <a:rPr lang="fr-FR" sz="2400" dirty="0" err="1">
                <a:latin typeface="+mj-lt"/>
              </a:rPr>
              <a:t>FoP</a:t>
            </a:r>
            <a:r>
              <a:rPr lang="fr-FR" sz="2400" dirty="0">
                <a:latin typeface="+mj-lt"/>
              </a:rPr>
              <a:t> </a:t>
            </a:r>
            <a:r>
              <a:rPr lang="fr-FR" sz="2400" dirty="0" err="1">
                <a:latin typeface="+mj-lt"/>
              </a:rPr>
              <a:t>is</a:t>
            </a:r>
            <a:r>
              <a:rPr lang="fr-FR" sz="2400" dirty="0">
                <a:latin typeface="+mj-lt"/>
              </a:rPr>
              <a:t> an </a:t>
            </a:r>
            <a:r>
              <a:rPr lang="fr-FR" sz="2400" dirty="0" err="1">
                <a:latin typeface="+mj-lt"/>
              </a:rPr>
              <a:t>event</a:t>
            </a:r>
            <a:r>
              <a:rPr lang="fr-FR" sz="2400" dirty="0">
                <a:latin typeface="+mj-lt"/>
              </a:rPr>
              <a:t> for </a:t>
            </a:r>
            <a:r>
              <a:rPr lang="fr-FR" sz="2400" dirty="0" err="1">
                <a:latin typeface="+mj-lt"/>
              </a:rPr>
              <a:t>purchasing</a:t>
            </a:r>
            <a:r>
              <a:rPr lang="fr-FR" sz="2400" dirty="0">
                <a:latin typeface="+mj-lt"/>
              </a:rPr>
              <a:t> managers of large French </a:t>
            </a:r>
            <a:r>
              <a:rPr lang="fr-FR" sz="2400" dirty="0" err="1">
                <a:latin typeface="+mj-lt"/>
              </a:rPr>
              <a:t>companies</a:t>
            </a:r>
            <a:r>
              <a:rPr lang="fr-FR" sz="2400" dirty="0">
                <a:latin typeface="+mj-lt"/>
              </a:rPr>
              <a:t>. It </a:t>
            </a:r>
            <a:r>
              <a:rPr lang="fr-FR" sz="2400" dirty="0" err="1">
                <a:latin typeface="+mj-lt"/>
              </a:rPr>
              <a:t>consists</a:t>
            </a:r>
            <a:r>
              <a:rPr lang="fr-FR" sz="2400" dirty="0">
                <a:latin typeface="+mj-lt"/>
              </a:rPr>
              <a:t> of 3 </a:t>
            </a:r>
            <a:r>
              <a:rPr lang="fr-FR" sz="2400" dirty="0" err="1">
                <a:latin typeface="+mj-lt"/>
              </a:rPr>
              <a:t>highlights</a:t>
            </a:r>
            <a:endParaRPr lang="fr-FR" sz="2400" dirty="0">
              <a:latin typeface="+mj-lt"/>
            </a:endParaRPr>
          </a:p>
          <a:p>
            <a:pPr marL="0" indent="0">
              <a:buNone/>
            </a:pPr>
            <a:r>
              <a:rPr lang="fr-FR" sz="2400" dirty="0">
                <a:latin typeface="+mj-lt"/>
              </a:rPr>
              <a:t> - 1 </a:t>
            </a:r>
            <a:r>
              <a:rPr lang="fr-FR" sz="2400" dirty="0" err="1">
                <a:latin typeface="+mj-lt"/>
              </a:rPr>
              <a:t>conference</a:t>
            </a:r>
            <a:r>
              <a:rPr lang="fr-FR" sz="2400" dirty="0">
                <a:latin typeface="+mj-lt"/>
              </a:rPr>
              <a:t> on the future of the </a:t>
            </a:r>
            <a:r>
              <a:rPr lang="fr-FR" sz="2400" dirty="0" err="1">
                <a:latin typeface="+mj-lt"/>
              </a:rPr>
              <a:t>Purchasing</a:t>
            </a:r>
            <a:r>
              <a:rPr lang="fr-FR" sz="2400" dirty="0">
                <a:latin typeface="+mj-lt"/>
              </a:rPr>
              <a:t> in </a:t>
            </a:r>
            <a:r>
              <a:rPr lang="fr-FR" sz="2400" dirty="0" err="1">
                <a:latin typeface="+mj-lt"/>
              </a:rPr>
              <a:t>Companies</a:t>
            </a:r>
            <a:r>
              <a:rPr lang="fr-FR" sz="2400" dirty="0">
                <a:latin typeface="+mj-lt"/>
              </a:rPr>
              <a:t> </a:t>
            </a:r>
            <a:r>
              <a:rPr lang="fr-FR" sz="2400" dirty="0" err="1">
                <a:latin typeface="+mj-lt"/>
              </a:rPr>
              <a:t>function</a:t>
            </a:r>
            <a:endParaRPr lang="fr-FR" sz="2400" dirty="0">
              <a:latin typeface="+mj-lt"/>
            </a:endParaRPr>
          </a:p>
          <a:p>
            <a:pPr marL="0" indent="0">
              <a:buNone/>
            </a:pPr>
            <a:r>
              <a:rPr lang="fr-FR" sz="2400" dirty="0">
                <a:latin typeface="+mj-lt"/>
              </a:rPr>
              <a:t> - workshops to </a:t>
            </a:r>
            <a:r>
              <a:rPr lang="fr-FR" sz="2400" dirty="0" err="1">
                <a:latin typeface="+mj-lt"/>
              </a:rPr>
              <a:t>reflect</a:t>
            </a:r>
            <a:r>
              <a:rPr lang="fr-FR" sz="2400" dirty="0">
                <a:latin typeface="+mj-lt"/>
              </a:rPr>
              <a:t> </a:t>
            </a:r>
            <a:r>
              <a:rPr lang="fr-FR" sz="2400" dirty="0" err="1">
                <a:latin typeface="+mj-lt"/>
              </a:rPr>
              <a:t>among</a:t>
            </a:r>
            <a:r>
              <a:rPr lang="fr-FR" sz="2400" dirty="0">
                <a:latin typeface="+mj-lt"/>
              </a:rPr>
              <a:t> </a:t>
            </a:r>
            <a:r>
              <a:rPr lang="fr-FR" sz="2400" dirty="0" err="1">
                <a:latin typeface="+mj-lt"/>
              </a:rPr>
              <a:t>peers</a:t>
            </a:r>
            <a:r>
              <a:rPr lang="fr-FR" sz="2400" dirty="0">
                <a:latin typeface="+mj-lt"/>
              </a:rPr>
              <a:t> on the </a:t>
            </a:r>
            <a:r>
              <a:rPr lang="fr-FR" sz="2400" dirty="0" err="1">
                <a:latin typeface="+mj-lt"/>
              </a:rPr>
              <a:t>evolution</a:t>
            </a:r>
            <a:r>
              <a:rPr lang="fr-FR" sz="2400" dirty="0">
                <a:latin typeface="+mj-lt"/>
              </a:rPr>
              <a:t> of the </a:t>
            </a:r>
            <a:r>
              <a:rPr lang="fr-FR" sz="2400" dirty="0" err="1">
                <a:latin typeface="+mj-lt"/>
              </a:rPr>
              <a:t>purchasing</a:t>
            </a:r>
            <a:r>
              <a:rPr lang="fr-FR" sz="2400" dirty="0">
                <a:latin typeface="+mj-lt"/>
              </a:rPr>
              <a:t> </a:t>
            </a:r>
            <a:r>
              <a:rPr lang="fr-FR" sz="2400" dirty="0" err="1">
                <a:latin typeface="+mj-lt"/>
              </a:rPr>
              <a:t>function</a:t>
            </a:r>
            <a:r>
              <a:rPr lang="fr-FR" sz="2400" dirty="0">
                <a:latin typeface="+mj-lt"/>
              </a:rPr>
              <a:t> </a:t>
            </a:r>
          </a:p>
          <a:p>
            <a:pPr marL="0" indent="0">
              <a:buNone/>
            </a:pPr>
            <a:r>
              <a:rPr lang="fr-FR" sz="2400" dirty="0">
                <a:latin typeface="+mj-lt"/>
              </a:rPr>
              <a:t>- Networking </a:t>
            </a:r>
            <a:r>
              <a:rPr lang="fr-FR" sz="2400" dirty="0" err="1">
                <a:latin typeface="+mj-lt"/>
              </a:rPr>
              <a:t>with</a:t>
            </a:r>
            <a:r>
              <a:rPr lang="fr-FR" sz="2400" dirty="0">
                <a:latin typeface="+mj-lt"/>
              </a:rPr>
              <a:t> a </a:t>
            </a:r>
            <a:r>
              <a:rPr lang="fr-FR" sz="2400" dirty="0" err="1">
                <a:latin typeface="+mj-lt"/>
              </a:rPr>
              <a:t>booth</a:t>
            </a:r>
            <a:r>
              <a:rPr lang="fr-FR" sz="2400" dirty="0">
                <a:latin typeface="+mj-lt"/>
              </a:rPr>
              <a:t> </a:t>
            </a:r>
            <a:r>
              <a:rPr lang="fr-FR" sz="2400" dirty="0" err="1">
                <a:latin typeface="+mj-lt"/>
              </a:rPr>
              <a:t>space</a:t>
            </a:r>
            <a:r>
              <a:rPr lang="fr-FR" sz="2400" dirty="0">
                <a:latin typeface="+mj-lt"/>
              </a:rPr>
              <a:t> to </a:t>
            </a:r>
            <a:r>
              <a:rPr lang="fr-FR" sz="2400" dirty="0" err="1">
                <a:latin typeface="+mj-lt"/>
              </a:rPr>
              <a:t>discuss</a:t>
            </a:r>
            <a:r>
              <a:rPr lang="fr-FR" sz="2400" dirty="0">
                <a:latin typeface="+mj-lt"/>
              </a:rPr>
              <a:t> new solutions / software </a:t>
            </a:r>
            <a:r>
              <a:rPr lang="fr-FR" sz="2400" dirty="0" err="1">
                <a:latin typeface="+mj-lt"/>
              </a:rPr>
              <a:t>dedicated</a:t>
            </a:r>
            <a:r>
              <a:rPr lang="fr-FR" sz="2400" dirty="0">
                <a:latin typeface="+mj-lt"/>
              </a:rPr>
              <a:t> to the </a:t>
            </a:r>
            <a:r>
              <a:rPr lang="fr-FR" sz="2400" dirty="0" err="1">
                <a:latin typeface="+mj-lt"/>
              </a:rPr>
              <a:t>purchasing</a:t>
            </a:r>
            <a:r>
              <a:rPr lang="fr-FR" sz="2400" dirty="0">
                <a:latin typeface="+mj-lt"/>
              </a:rPr>
              <a:t> </a:t>
            </a:r>
            <a:r>
              <a:rPr lang="fr-FR" sz="2400" dirty="0" err="1">
                <a:latin typeface="+mj-lt"/>
              </a:rPr>
              <a:t>function</a:t>
            </a:r>
            <a:endParaRPr lang="en-GB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8452681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29195C2C-5086-4E4D-9BCF-B80D5C198E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564" y="376311"/>
            <a:ext cx="11548865" cy="1044526"/>
          </a:xfrm>
        </p:spPr>
        <p:txBody>
          <a:bodyPr>
            <a:normAutofit/>
          </a:bodyPr>
          <a:lstStyle/>
          <a:p>
            <a:pPr algn="ctr"/>
            <a:r>
              <a:rPr lang="fr-FR" dirty="0">
                <a:solidFill>
                  <a:schemeClr val="accent2"/>
                </a:solidFill>
              </a:rPr>
              <a:t>Future of </a:t>
            </a:r>
            <a:r>
              <a:rPr lang="fr-FR" dirty="0" err="1">
                <a:solidFill>
                  <a:schemeClr val="accent2"/>
                </a:solidFill>
              </a:rPr>
              <a:t>Procurement</a:t>
            </a:r>
            <a:r>
              <a:rPr lang="fr-FR" dirty="0">
                <a:solidFill>
                  <a:schemeClr val="accent2"/>
                </a:solidFill>
              </a:rPr>
              <a:t> - Brand Guidelines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Image 2">
            <a:extLst>
              <a:ext uri="{FF2B5EF4-FFF2-40B4-BE49-F238E27FC236}">
                <a16:creationId xmlns:a16="http://schemas.microsoft.com/office/drawing/2014/main" id="{D2B8EE1D-43B9-4345-9B9C-DF33B1CEF39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4730"/>
          <a:stretch/>
        </p:blipFill>
        <p:spPr>
          <a:xfrm>
            <a:off x="0" y="6481688"/>
            <a:ext cx="12192000" cy="359649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9AFEEB40-6440-6D41-9228-28D3C9CDD91B}"/>
              </a:ext>
            </a:extLst>
          </p:cNvPr>
          <p:cNvSpPr/>
          <p:nvPr/>
        </p:nvSpPr>
        <p:spPr>
          <a:xfrm>
            <a:off x="682832" y="1717179"/>
            <a:ext cx="1579418" cy="1531916"/>
          </a:xfrm>
          <a:prstGeom prst="rect">
            <a:avLst/>
          </a:prstGeom>
          <a:solidFill>
            <a:srgbClr val="181717"/>
          </a:solidFill>
          <a:ln>
            <a:solidFill>
              <a:srgbClr val="18171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RGB </a:t>
            </a:r>
          </a:p>
          <a:p>
            <a:pPr algn="ctr"/>
            <a:r>
              <a:rPr lang="fr-FR" dirty="0"/>
              <a:t>24 – 23 - 23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6BFCA4C-B977-334C-A8A9-982B7844D9FE}"/>
              </a:ext>
            </a:extLst>
          </p:cNvPr>
          <p:cNvSpPr/>
          <p:nvPr/>
        </p:nvSpPr>
        <p:spPr>
          <a:xfrm>
            <a:off x="682832" y="3817377"/>
            <a:ext cx="1579418" cy="1531916"/>
          </a:xfrm>
          <a:prstGeom prst="rect">
            <a:avLst/>
          </a:prstGeom>
          <a:solidFill>
            <a:srgbClr val="7E7E7E"/>
          </a:solidFill>
          <a:ln>
            <a:solidFill>
              <a:srgbClr val="7E7E7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RGB </a:t>
            </a:r>
          </a:p>
          <a:p>
            <a:pPr algn="ctr"/>
            <a:r>
              <a:rPr lang="fr-FR" dirty="0"/>
              <a:t>126 - 126 - 126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C136A7E-27CE-F44C-BA06-DE451C7004A4}"/>
              </a:ext>
            </a:extLst>
          </p:cNvPr>
          <p:cNvSpPr/>
          <p:nvPr/>
        </p:nvSpPr>
        <p:spPr>
          <a:xfrm>
            <a:off x="2753314" y="2888169"/>
            <a:ext cx="1579418" cy="1531916"/>
          </a:xfrm>
          <a:prstGeom prst="rect">
            <a:avLst/>
          </a:prstGeom>
          <a:solidFill>
            <a:srgbClr val="404040"/>
          </a:solidFill>
          <a:ln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RGB </a:t>
            </a:r>
          </a:p>
          <a:p>
            <a:pPr algn="ctr"/>
            <a:r>
              <a:rPr lang="fr-FR" dirty="0"/>
              <a:t>64 – 64 -64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B4811EC-9FB8-9C4E-84F7-1B58CBD1200E}"/>
              </a:ext>
            </a:extLst>
          </p:cNvPr>
          <p:cNvSpPr/>
          <p:nvPr/>
        </p:nvSpPr>
        <p:spPr>
          <a:xfrm>
            <a:off x="7216932" y="2896028"/>
            <a:ext cx="1579418" cy="1531916"/>
          </a:xfrm>
          <a:prstGeom prst="rect">
            <a:avLst/>
          </a:prstGeom>
          <a:solidFill>
            <a:srgbClr val="D45000"/>
          </a:solidFill>
          <a:ln>
            <a:solidFill>
              <a:srgbClr val="D45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RGB </a:t>
            </a:r>
          </a:p>
          <a:p>
            <a:pPr algn="ctr"/>
            <a:r>
              <a:rPr lang="fr-FR" dirty="0"/>
              <a:t>212 – 80 -  0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5A9C3A9-BDAF-4B4B-91DD-E8DD267F6B1D}"/>
              </a:ext>
            </a:extLst>
          </p:cNvPr>
          <p:cNvSpPr/>
          <p:nvPr/>
        </p:nvSpPr>
        <p:spPr>
          <a:xfrm>
            <a:off x="9353254" y="2888169"/>
            <a:ext cx="1579418" cy="1531916"/>
          </a:xfrm>
          <a:prstGeom prst="rect">
            <a:avLst/>
          </a:prstGeom>
          <a:solidFill>
            <a:srgbClr val="FE7500"/>
          </a:solidFill>
          <a:ln>
            <a:solidFill>
              <a:srgbClr val="FE75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RGB </a:t>
            </a:r>
          </a:p>
          <a:p>
            <a:pPr algn="ctr"/>
            <a:r>
              <a:rPr lang="fr-FR" dirty="0"/>
              <a:t>254 -117 - 0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CAC87DA-3534-E84B-9CDE-14ACA493609A}"/>
              </a:ext>
            </a:extLst>
          </p:cNvPr>
          <p:cNvSpPr/>
          <p:nvPr/>
        </p:nvSpPr>
        <p:spPr>
          <a:xfrm>
            <a:off x="5080610" y="2896028"/>
            <a:ext cx="1579418" cy="1531916"/>
          </a:xfrm>
          <a:prstGeom prst="rect">
            <a:avLst/>
          </a:prstGeom>
          <a:solidFill>
            <a:srgbClr val="8E3500"/>
          </a:solidFill>
          <a:ln>
            <a:solidFill>
              <a:srgbClr val="8E35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RGB </a:t>
            </a:r>
          </a:p>
          <a:p>
            <a:pPr algn="ctr"/>
            <a:r>
              <a:rPr lang="fr-FR" dirty="0"/>
              <a:t>24 – 23 - 23</a:t>
            </a:r>
          </a:p>
        </p:txBody>
      </p:sp>
    </p:spTree>
    <p:extLst>
      <p:ext uri="{BB962C8B-B14F-4D97-AF65-F5344CB8AC3E}">
        <p14:creationId xmlns:p14="http://schemas.microsoft.com/office/powerpoint/2010/main" val="6823257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29195C2C-5086-4E4D-9BCF-B80D5C198E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3877"/>
            <a:ext cx="3494362" cy="4930246"/>
          </a:xfrm>
        </p:spPr>
        <p:txBody>
          <a:bodyPr>
            <a:normAutofit/>
          </a:bodyPr>
          <a:lstStyle/>
          <a:p>
            <a:pPr algn="r"/>
            <a:r>
              <a:rPr lang="fr-FR" sz="3200" dirty="0" err="1">
                <a:solidFill>
                  <a:schemeClr val="accent2"/>
                </a:solidFill>
              </a:rPr>
              <a:t>FoP</a:t>
            </a:r>
            <a:endParaRPr lang="fr-FR" sz="3200" dirty="0">
              <a:solidFill>
                <a:schemeClr val="accent2"/>
              </a:solidFill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12301B4-5C7A-F64F-A88C-DF759602B7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20153" y="320040"/>
            <a:ext cx="6550284" cy="621792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fr-FR" sz="2000" b="1" dirty="0">
                <a:latin typeface="+mj-lt"/>
              </a:rPr>
              <a:t>Target: </a:t>
            </a:r>
          </a:p>
          <a:p>
            <a:pPr marL="0" indent="0">
              <a:buNone/>
            </a:pPr>
            <a:r>
              <a:rPr lang="fr-FR" sz="2000" dirty="0">
                <a:latin typeface="+mj-lt"/>
              </a:rPr>
              <a:t>COMEX membre </a:t>
            </a:r>
          </a:p>
          <a:p>
            <a:pPr marL="0" indent="0">
              <a:buNone/>
            </a:pPr>
            <a:endParaRPr lang="fr-FR" sz="2000" b="1" dirty="0">
              <a:latin typeface="+mj-lt"/>
            </a:endParaRPr>
          </a:p>
          <a:p>
            <a:pPr marL="0" indent="0">
              <a:buNone/>
            </a:pPr>
            <a:r>
              <a:rPr lang="fr-FR" sz="2000" b="1" dirty="0" err="1">
                <a:latin typeface="+mj-lt"/>
              </a:rPr>
              <a:t>Positioning</a:t>
            </a:r>
            <a:r>
              <a:rPr lang="fr-FR" sz="2000" b="1" dirty="0">
                <a:latin typeface="+mj-lt"/>
              </a:rPr>
              <a:t> : </a:t>
            </a:r>
          </a:p>
          <a:p>
            <a:pPr>
              <a:buFontTx/>
              <a:buChar char="-"/>
            </a:pPr>
            <a:r>
              <a:rPr lang="fr-FR" sz="2000" dirty="0">
                <a:latin typeface="+mj-lt"/>
              </a:rPr>
              <a:t>High-end, </a:t>
            </a:r>
            <a:r>
              <a:rPr lang="fr-FR" sz="2000" dirty="0" err="1">
                <a:latin typeface="+mj-lt"/>
              </a:rPr>
              <a:t>we</a:t>
            </a:r>
            <a:r>
              <a:rPr lang="fr-FR" sz="2000" dirty="0">
                <a:latin typeface="+mj-lt"/>
              </a:rPr>
              <a:t> </a:t>
            </a:r>
            <a:r>
              <a:rPr lang="fr-FR" sz="2000" dirty="0" err="1">
                <a:latin typeface="+mj-lt"/>
              </a:rPr>
              <a:t>address</a:t>
            </a:r>
            <a:r>
              <a:rPr lang="fr-FR" sz="2000" dirty="0">
                <a:latin typeface="+mj-lt"/>
              </a:rPr>
              <a:t> a </a:t>
            </a:r>
            <a:r>
              <a:rPr lang="fr-FR" sz="2000" dirty="0" err="1">
                <a:latin typeface="+mj-lt"/>
              </a:rPr>
              <a:t>target</a:t>
            </a:r>
            <a:r>
              <a:rPr lang="fr-FR" sz="2000" dirty="0">
                <a:latin typeface="+mj-lt"/>
              </a:rPr>
              <a:t> of </a:t>
            </a:r>
            <a:r>
              <a:rPr lang="fr-FR" sz="2000" dirty="0" err="1">
                <a:latin typeface="+mj-lt"/>
              </a:rPr>
              <a:t>corporate</a:t>
            </a:r>
            <a:r>
              <a:rPr lang="fr-FR" sz="2000" dirty="0">
                <a:latin typeface="+mj-lt"/>
              </a:rPr>
              <a:t> </a:t>
            </a:r>
            <a:r>
              <a:rPr lang="fr-FR" sz="2000" dirty="0" err="1">
                <a:latin typeface="+mj-lt"/>
              </a:rPr>
              <a:t>decision</a:t>
            </a:r>
            <a:r>
              <a:rPr lang="fr-FR" sz="2000" dirty="0">
                <a:latin typeface="+mj-lt"/>
              </a:rPr>
              <a:t> </a:t>
            </a:r>
            <a:r>
              <a:rPr lang="fr-FR" sz="2000" dirty="0" err="1">
                <a:latin typeface="+mj-lt"/>
              </a:rPr>
              <a:t>makers</a:t>
            </a:r>
            <a:endParaRPr lang="fr-FR" sz="2000" dirty="0">
              <a:latin typeface="+mj-lt"/>
            </a:endParaRPr>
          </a:p>
          <a:p>
            <a:pPr>
              <a:buFontTx/>
              <a:buChar char="-"/>
            </a:pPr>
            <a:r>
              <a:rPr lang="fr-FR" sz="2000" dirty="0">
                <a:latin typeface="+mj-lt"/>
              </a:rPr>
              <a:t>Leadership – the </a:t>
            </a:r>
            <a:r>
              <a:rPr lang="fr-FR" sz="2000" dirty="0" err="1">
                <a:latin typeface="+mj-lt"/>
              </a:rPr>
              <a:t>theme</a:t>
            </a:r>
            <a:r>
              <a:rPr lang="fr-FR" sz="2000" dirty="0">
                <a:latin typeface="+mj-lt"/>
              </a:rPr>
              <a:t> of the </a:t>
            </a:r>
            <a:r>
              <a:rPr lang="fr-FR" sz="2000" dirty="0" err="1">
                <a:latin typeface="+mj-lt"/>
              </a:rPr>
              <a:t>think</a:t>
            </a:r>
            <a:r>
              <a:rPr lang="fr-FR" sz="2000" dirty="0">
                <a:latin typeface="+mj-lt"/>
              </a:rPr>
              <a:t> tank</a:t>
            </a:r>
          </a:p>
          <a:p>
            <a:pPr>
              <a:buFontTx/>
              <a:buChar char="-"/>
            </a:pPr>
            <a:r>
              <a:rPr lang="fr-FR" sz="2000" dirty="0">
                <a:latin typeface="+mj-lt"/>
              </a:rPr>
              <a:t>Professional, </a:t>
            </a:r>
            <a:r>
              <a:rPr lang="fr-FR" sz="2000" dirty="0" err="1">
                <a:latin typeface="+mj-lt"/>
              </a:rPr>
              <a:t>we</a:t>
            </a:r>
            <a:r>
              <a:rPr lang="fr-FR" sz="2000" dirty="0">
                <a:latin typeface="+mj-lt"/>
              </a:rPr>
              <a:t> </a:t>
            </a:r>
            <a:r>
              <a:rPr lang="fr-FR" sz="2000" dirty="0" err="1">
                <a:latin typeface="+mj-lt"/>
              </a:rPr>
              <a:t>address</a:t>
            </a:r>
            <a:r>
              <a:rPr lang="fr-FR" sz="2000" dirty="0">
                <a:latin typeface="+mj-lt"/>
              </a:rPr>
              <a:t> </a:t>
            </a:r>
            <a:r>
              <a:rPr lang="fr-FR" sz="2000" dirty="0" err="1">
                <a:latin typeface="+mj-lt"/>
              </a:rPr>
              <a:t>companies</a:t>
            </a:r>
            <a:r>
              <a:rPr lang="fr-FR" sz="2000" dirty="0">
                <a:latin typeface="+mj-lt"/>
              </a:rPr>
              <a:t> </a:t>
            </a:r>
            <a:r>
              <a:rPr lang="fr-FR" sz="2000" dirty="0" err="1">
                <a:latin typeface="+mj-lt"/>
              </a:rPr>
              <a:t>exclusively</a:t>
            </a:r>
            <a:endParaRPr lang="fr-FR" sz="2000" dirty="0">
              <a:latin typeface="+mj-lt"/>
            </a:endParaRPr>
          </a:p>
          <a:p>
            <a:pPr marL="0" indent="0">
              <a:buNone/>
            </a:pPr>
            <a:endParaRPr lang="fr-FR" sz="1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672669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F3D5DF4E-DE1D-594E-ABDF-6DBF8C5E43AF}"/>
              </a:ext>
            </a:extLst>
          </p:cNvPr>
          <p:cNvSpPr/>
          <p:nvPr/>
        </p:nvSpPr>
        <p:spPr>
          <a:xfrm>
            <a:off x="249382" y="365125"/>
            <a:ext cx="11649693" cy="619005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 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84BE575A-A441-7C46-9457-2E28C06626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Brief</a:t>
            </a:r>
            <a:endParaRPr lang="fr-FR" dirty="0"/>
          </a:p>
        </p:txBody>
      </p:sp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B0C7AFAE-8A15-A644-A6CF-93D992CDD7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2947" y="1284186"/>
            <a:ext cx="6550284" cy="194814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br>
              <a:rPr lang="fr-FR" sz="2000" dirty="0">
                <a:latin typeface="+mj-lt"/>
              </a:rPr>
            </a:br>
            <a:r>
              <a:rPr lang="fr-FR" sz="2000" dirty="0" err="1">
                <a:latin typeface="+mj-lt"/>
              </a:rPr>
              <a:t>What</a:t>
            </a:r>
            <a:r>
              <a:rPr lang="fr-FR" sz="2000" dirty="0">
                <a:latin typeface="+mj-lt"/>
              </a:rPr>
              <a:t>: </a:t>
            </a:r>
            <a:r>
              <a:rPr lang="fr-FR" sz="2000" dirty="0" err="1">
                <a:latin typeface="+mj-lt"/>
              </a:rPr>
              <a:t>Creating</a:t>
            </a:r>
            <a:r>
              <a:rPr lang="fr-FR" sz="2000" dirty="0">
                <a:latin typeface="+mj-lt"/>
              </a:rPr>
              <a:t> a logo</a:t>
            </a:r>
          </a:p>
          <a:p>
            <a:pPr marL="0" indent="0">
              <a:buNone/>
            </a:pPr>
            <a:r>
              <a:rPr lang="fr-FR" sz="2000" dirty="0" err="1">
                <a:latin typeface="+mj-lt"/>
              </a:rPr>
              <a:t>Sector</a:t>
            </a:r>
            <a:r>
              <a:rPr lang="fr-FR" sz="2000" dirty="0">
                <a:latin typeface="+mj-lt"/>
              </a:rPr>
              <a:t>: Events </a:t>
            </a:r>
          </a:p>
          <a:p>
            <a:pPr marL="0" indent="0">
              <a:buNone/>
            </a:pPr>
            <a:r>
              <a:rPr lang="fr-FR" sz="2000" dirty="0">
                <a:latin typeface="+mj-lt"/>
              </a:rPr>
              <a:t>Logo </a:t>
            </a:r>
            <a:r>
              <a:rPr lang="fr-FR" sz="2000" dirty="0" err="1">
                <a:latin typeface="+mj-lt"/>
              </a:rPr>
              <a:t>text</a:t>
            </a:r>
            <a:r>
              <a:rPr lang="fr-FR" sz="2000" dirty="0">
                <a:latin typeface="+mj-lt"/>
              </a:rPr>
              <a:t>: </a:t>
            </a:r>
            <a:r>
              <a:rPr lang="fr-FR" sz="2000" dirty="0" err="1">
                <a:latin typeface="+mj-lt"/>
              </a:rPr>
              <a:t>FoP</a:t>
            </a:r>
            <a:endParaRPr lang="fr-FR" sz="1400" dirty="0">
              <a:latin typeface="+mj-lt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D4B35B80-CA83-CA49-8875-271D00591E6B}"/>
              </a:ext>
            </a:extLst>
          </p:cNvPr>
          <p:cNvSpPr txBox="1"/>
          <p:nvPr/>
        </p:nvSpPr>
        <p:spPr>
          <a:xfrm>
            <a:off x="838200" y="3695886"/>
            <a:ext cx="292893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dirty="0">
                <a:latin typeface="+mj-lt"/>
              </a:rPr>
              <a:t>Elégant</a:t>
            </a:r>
          </a:p>
          <a:p>
            <a:pPr algn="r"/>
            <a:r>
              <a:rPr lang="fr-FR" dirty="0">
                <a:latin typeface="+mj-lt"/>
              </a:rPr>
              <a:t>Amusant</a:t>
            </a:r>
          </a:p>
          <a:p>
            <a:pPr algn="r"/>
            <a:r>
              <a:rPr lang="fr-FR" dirty="0">
                <a:latin typeface="+mj-lt"/>
              </a:rPr>
              <a:t>Traditionnel</a:t>
            </a:r>
          </a:p>
          <a:p>
            <a:pPr algn="r"/>
            <a:r>
              <a:rPr lang="fr-FR" dirty="0">
                <a:latin typeface="+mj-lt"/>
              </a:rPr>
              <a:t>Personnel</a:t>
            </a:r>
          </a:p>
          <a:p>
            <a:pPr algn="r"/>
            <a:r>
              <a:rPr lang="fr-FR" dirty="0">
                <a:latin typeface="+mj-lt"/>
              </a:rPr>
              <a:t>Féminin</a:t>
            </a:r>
          </a:p>
          <a:p>
            <a:pPr algn="r"/>
            <a:r>
              <a:rPr lang="fr-FR" dirty="0">
                <a:latin typeface="+mj-lt"/>
              </a:rPr>
              <a:t>Coloré</a:t>
            </a:r>
          </a:p>
          <a:p>
            <a:pPr algn="r"/>
            <a:r>
              <a:rPr lang="fr-FR" dirty="0">
                <a:latin typeface="+mj-lt"/>
              </a:rPr>
              <a:t>Bas de gamme </a:t>
            </a:r>
          </a:p>
        </p:txBody>
      </p:sp>
      <p:grpSp>
        <p:nvGrpSpPr>
          <p:cNvPr id="6" name="Groupe 5">
            <a:extLst>
              <a:ext uri="{FF2B5EF4-FFF2-40B4-BE49-F238E27FC236}">
                <a16:creationId xmlns:a16="http://schemas.microsoft.com/office/drawing/2014/main" id="{AA15F855-66E0-804C-8877-C00AE680F258}"/>
              </a:ext>
            </a:extLst>
          </p:cNvPr>
          <p:cNvGrpSpPr/>
          <p:nvPr/>
        </p:nvGrpSpPr>
        <p:grpSpPr>
          <a:xfrm>
            <a:off x="3817285" y="3638835"/>
            <a:ext cx="7110415" cy="2058492"/>
            <a:chOff x="2171697" y="3044645"/>
            <a:chExt cx="7110415" cy="2058492"/>
          </a:xfrm>
        </p:grpSpPr>
        <p:sp>
          <p:nvSpPr>
            <p:cNvPr id="7" name="ZoneTexte 6">
              <a:extLst>
                <a:ext uri="{FF2B5EF4-FFF2-40B4-BE49-F238E27FC236}">
                  <a16:creationId xmlns:a16="http://schemas.microsoft.com/office/drawing/2014/main" id="{2DBE3DB2-683A-8C4F-9FEF-47A0ED7DC2E2}"/>
                </a:ext>
              </a:extLst>
            </p:cNvPr>
            <p:cNvSpPr txBox="1"/>
            <p:nvPr/>
          </p:nvSpPr>
          <p:spPr>
            <a:xfrm>
              <a:off x="6353175" y="3071812"/>
              <a:ext cx="2928937" cy="20313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>
                  <a:latin typeface="+mj-lt"/>
                </a:rPr>
                <a:t>Audacieux</a:t>
              </a:r>
            </a:p>
            <a:p>
              <a:r>
                <a:rPr lang="fr-FR" dirty="0">
                  <a:latin typeface="+mj-lt"/>
                </a:rPr>
                <a:t>Sérieux</a:t>
              </a:r>
            </a:p>
            <a:p>
              <a:r>
                <a:rPr lang="fr-FR" dirty="0">
                  <a:latin typeface="+mj-lt"/>
                </a:rPr>
                <a:t>Moderne</a:t>
              </a:r>
            </a:p>
            <a:p>
              <a:r>
                <a:rPr lang="fr-FR" dirty="0">
                  <a:latin typeface="+mj-lt"/>
                </a:rPr>
                <a:t>Professionnel</a:t>
              </a:r>
            </a:p>
            <a:p>
              <a:r>
                <a:rPr lang="fr-FR" dirty="0">
                  <a:latin typeface="+mj-lt"/>
                </a:rPr>
                <a:t>Masculin</a:t>
              </a:r>
            </a:p>
            <a:p>
              <a:r>
                <a:rPr lang="fr-FR" dirty="0">
                  <a:latin typeface="+mj-lt"/>
                </a:rPr>
                <a:t>Noir et Blanc</a:t>
              </a:r>
            </a:p>
            <a:p>
              <a:r>
                <a:rPr lang="fr-FR" dirty="0">
                  <a:latin typeface="+mj-lt"/>
                </a:rPr>
                <a:t>Haut de Gamme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7A9057DF-FF90-AA4E-AAB4-B17207B69E12}"/>
                </a:ext>
              </a:extLst>
            </p:cNvPr>
            <p:cNvSpPr/>
            <p:nvPr/>
          </p:nvSpPr>
          <p:spPr>
            <a:xfrm>
              <a:off x="2171700" y="3214688"/>
              <a:ext cx="4181475" cy="85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2DC29B98-5D6A-8042-BE0A-B4721FABF778}"/>
                </a:ext>
              </a:extLst>
            </p:cNvPr>
            <p:cNvSpPr/>
            <p:nvPr/>
          </p:nvSpPr>
          <p:spPr>
            <a:xfrm>
              <a:off x="2171699" y="3514725"/>
              <a:ext cx="4181475" cy="85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1FD5F511-5B67-4848-A23C-97A38CE78BE8}"/>
                </a:ext>
              </a:extLst>
            </p:cNvPr>
            <p:cNvSpPr/>
            <p:nvPr/>
          </p:nvSpPr>
          <p:spPr>
            <a:xfrm>
              <a:off x="2171698" y="3771899"/>
              <a:ext cx="4181475" cy="85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518CC02D-F316-C24B-BECB-8256AA76CA8E}"/>
                </a:ext>
              </a:extLst>
            </p:cNvPr>
            <p:cNvSpPr/>
            <p:nvPr/>
          </p:nvSpPr>
          <p:spPr>
            <a:xfrm>
              <a:off x="2171698" y="4043363"/>
              <a:ext cx="4181475" cy="85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8704C9C-9A88-3B4C-9863-FFCF38ECCE8C}"/>
                </a:ext>
              </a:extLst>
            </p:cNvPr>
            <p:cNvSpPr/>
            <p:nvPr/>
          </p:nvSpPr>
          <p:spPr>
            <a:xfrm>
              <a:off x="2171698" y="4330779"/>
              <a:ext cx="4181475" cy="85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5F497A1F-7544-9840-9F29-96B3B7EDF48A}"/>
                </a:ext>
              </a:extLst>
            </p:cNvPr>
            <p:cNvSpPr/>
            <p:nvPr/>
          </p:nvSpPr>
          <p:spPr>
            <a:xfrm>
              <a:off x="2182767" y="4610773"/>
              <a:ext cx="4181475" cy="85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786498B2-22D8-3043-BF73-AF99897D4EFC}"/>
                </a:ext>
              </a:extLst>
            </p:cNvPr>
            <p:cNvSpPr/>
            <p:nvPr/>
          </p:nvSpPr>
          <p:spPr>
            <a:xfrm>
              <a:off x="2171697" y="4886583"/>
              <a:ext cx="4181475" cy="85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5" name="Triangle 14">
              <a:extLst>
                <a:ext uri="{FF2B5EF4-FFF2-40B4-BE49-F238E27FC236}">
                  <a16:creationId xmlns:a16="http://schemas.microsoft.com/office/drawing/2014/main" id="{DF82E5A6-7A54-6945-B4EA-C517E73B9EBD}"/>
                </a:ext>
              </a:extLst>
            </p:cNvPr>
            <p:cNvSpPr/>
            <p:nvPr/>
          </p:nvSpPr>
          <p:spPr>
            <a:xfrm rot="10800000">
              <a:off x="4109893" y="3044645"/>
              <a:ext cx="305079" cy="256607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6" name="Triangle 15">
              <a:extLst>
                <a:ext uri="{FF2B5EF4-FFF2-40B4-BE49-F238E27FC236}">
                  <a16:creationId xmlns:a16="http://schemas.microsoft.com/office/drawing/2014/main" id="{CE33F699-3D45-7B43-B97F-905DB943FA9C}"/>
                </a:ext>
              </a:extLst>
            </p:cNvPr>
            <p:cNvSpPr/>
            <p:nvPr/>
          </p:nvSpPr>
          <p:spPr>
            <a:xfrm rot="10800000">
              <a:off x="5986878" y="3328120"/>
              <a:ext cx="305079" cy="256607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7" name="Triangle 16">
              <a:extLst>
                <a:ext uri="{FF2B5EF4-FFF2-40B4-BE49-F238E27FC236}">
                  <a16:creationId xmlns:a16="http://schemas.microsoft.com/office/drawing/2014/main" id="{49DF22EC-07F7-6C44-B19E-53C39E978EDE}"/>
                </a:ext>
              </a:extLst>
            </p:cNvPr>
            <p:cNvSpPr/>
            <p:nvPr/>
          </p:nvSpPr>
          <p:spPr>
            <a:xfrm rot="10800000">
              <a:off x="4109765" y="3612207"/>
              <a:ext cx="305079" cy="256607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/>
                <a:t>v</a:t>
              </a:r>
            </a:p>
          </p:txBody>
        </p:sp>
        <p:sp>
          <p:nvSpPr>
            <p:cNvPr id="18" name="Triangle 17">
              <a:extLst>
                <a:ext uri="{FF2B5EF4-FFF2-40B4-BE49-F238E27FC236}">
                  <a16:creationId xmlns:a16="http://schemas.microsoft.com/office/drawing/2014/main" id="{BE2E719C-E08D-514C-951F-AA301D5FCBA0}"/>
                </a:ext>
              </a:extLst>
            </p:cNvPr>
            <p:cNvSpPr/>
            <p:nvPr/>
          </p:nvSpPr>
          <p:spPr>
            <a:xfrm rot="10800000">
              <a:off x="5999436" y="3879903"/>
              <a:ext cx="305079" cy="256607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/>
                <a:t>v</a:t>
              </a:r>
            </a:p>
          </p:txBody>
        </p:sp>
        <p:sp>
          <p:nvSpPr>
            <p:cNvPr id="19" name="Triangle 18">
              <a:extLst>
                <a:ext uri="{FF2B5EF4-FFF2-40B4-BE49-F238E27FC236}">
                  <a16:creationId xmlns:a16="http://schemas.microsoft.com/office/drawing/2014/main" id="{8340A946-0B67-DA40-9B25-778A6B9D4792}"/>
                </a:ext>
              </a:extLst>
            </p:cNvPr>
            <p:cNvSpPr/>
            <p:nvPr/>
          </p:nvSpPr>
          <p:spPr>
            <a:xfrm rot="10800000">
              <a:off x="4109766" y="4172233"/>
              <a:ext cx="305079" cy="256607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/>
                <a:t>v</a:t>
              </a:r>
            </a:p>
          </p:txBody>
        </p:sp>
        <p:sp>
          <p:nvSpPr>
            <p:cNvPr id="20" name="Triangle 19">
              <a:extLst>
                <a:ext uri="{FF2B5EF4-FFF2-40B4-BE49-F238E27FC236}">
                  <a16:creationId xmlns:a16="http://schemas.microsoft.com/office/drawing/2014/main" id="{C3344272-0AB0-0140-AEBC-289AA12E3C4B}"/>
                </a:ext>
              </a:extLst>
            </p:cNvPr>
            <p:cNvSpPr/>
            <p:nvPr/>
          </p:nvSpPr>
          <p:spPr>
            <a:xfrm rot="10800000">
              <a:off x="4109765" y="4446746"/>
              <a:ext cx="305079" cy="256607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/>
                <a:t>v</a:t>
              </a:r>
            </a:p>
          </p:txBody>
        </p:sp>
        <p:sp>
          <p:nvSpPr>
            <p:cNvPr id="21" name="Triangle 20">
              <a:extLst>
                <a:ext uri="{FF2B5EF4-FFF2-40B4-BE49-F238E27FC236}">
                  <a16:creationId xmlns:a16="http://schemas.microsoft.com/office/drawing/2014/main" id="{82083997-C82E-AD45-BC1B-F4DE9899F994}"/>
                </a:ext>
              </a:extLst>
            </p:cNvPr>
            <p:cNvSpPr/>
            <p:nvPr/>
          </p:nvSpPr>
          <p:spPr>
            <a:xfrm rot="10800000">
              <a:off x="6045675" y="4739799"/>
              <a:ext cx="305079" cy="256607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/>
                <a:t>v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53650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9401755-2F24-544A-A749-15E1340FDB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accent2"/>
                </a:solidFill>
              </a:rPr>
              <a:t>Inspiration</a:t>
            </a:r>
            <a:r>
              <a:rPr lang="fr-FR" dirty="0"/>
              <a:t> 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726BADFD-FAB4-C24D-B5FC-053D2CDB19CD}"/>
              </a:ext>
            </a:extLst>
          </p:cNvPr>
          <p:cNvSpPr txBox="1"/>
          <p:nvPr/>
        </p:nvSpPr>
        <p:spPr>
          <a:xfrm>
            <a:off x="938151" y="1690688"/>
            <a:ext cx="10545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/>
              <a:t>Losam</a:t>
            </a:r>
            <a:r>
              <a:rPr lang="fr-FR" dirty="0"/>
              <a:t> Agency </a:t>
            </a:r>
            <a:r>
              <a:rPr lang="fr-FR" dirty="0" err="1"/>
              <a:t>created</a:t>
            </a:r>
            <a:r>
              <a:rPr lang="fr-FR" dirty="0"/>
              <a:t> 4 </a:t>
            </a:r>
            <a:r>
              <a:rPr lang="fr-FR" dirty="0" err="1"/>
              <a:t>years</a:t>
            </a:r>
            <a:r>
              <a:rPr lang="fr-FR" dirty="0"/>
              <a:t> </a:t>
            </a:r>
            <a:r>
              <a:rPr lang="fr-FR" dirty="0" err="1"/>
              <a:t>ago</a:t>
            </a:r>
            <a:r>
              <a:rPr lang="fr-FR" dirty="0"/>
              <a:t> Future of Finance, Future of </a:t>
            </a:r>
            <a:r>
              <a:rPr lang="fr-FR" dirty="0" err="1"/>
              <a:t>Procurement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a </a:t>
            </a:r>
            <a:r>
              <a:rPr lang="fr-FR" dirty="0" err="1"/>
              <a:t>declination</a:t>
            </a:r>
            <a:r>
              <a:rPr lang="fr-FR" dirty="0"/>
              <a:t> of Future of Finance (</a:t>
            </a:r>
            <a:r>
              <a:rPr lang="fr-FR" dirty="0" err="1"/>
              <a:t>event</a:t>
            </a:r>
            <a:r>
              <a:rPr lang="fr-FR" dirty="0"/>
              <a:t> for finance </a:t>
            </a:r>
            <a:r>
              <a:rPr lang="fr-FR" dirty="0" err="1"/>
              <a:t>function</a:t>
            </a:r>
            <a:r>
              <a:rPr lang="fr-FR" dirty="0"/>
              <a:t> </a:t>
            </a:r>
            <a:r>
              <a:rPr lang="fr-FR" dirty="0" err="1"/>
              <a:t>companies</a:t>
            </a:r>
            <a:r>
              <a:rPr lang="fr-FR" dirty="0"/>
              <a:t>) 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FF428D98-6FA8-AA4C-ABE5-BC743B5C61F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0647" b="40184"/>
          <a:stretch/>
        </p:blipFill>
        <p:spPr>
          <a:xfrm>
            <a:off x="2667000" y="3078772"/>
            <a:ext cx="6858000" cy="1167619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1818C7CC-B0D9-FF4D-854A-4076CE7CF5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24708" y="4246391"/>
            <a:ext cx="3142583" cy="823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877215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</TotalTime>
  <Words>135</Words>
  <Application>Microsoft Macintosh PowerPoint</Application>
  <PresentationFormat>Grand écran</PresentationFormat>
  <Paragraphs>55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Thème Office</vt:lpstr>
      <vt:lpstr>Brief Logo Comex Lab</vt:lpstr>
      <vt:lpstr>Who we are</vt:lpstr>
      <vt:lpstr>Future of Procurement - Brand Guidelines</vt:lpstr>
      <vt:lpstr>FoP</vt:lpstr>
      <vt:lpstr>Brief</vt:lpstr>
      <vt:lpstr>Inspiration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Brief Logo Auto-Mobility</dc:title>
  <dc:creator>Charlotte de Folleville</dc:creator>
  <cp:lastModifiedBy>Losam Agency</cp:lastModifiedBy>
  <cp:revision>7</cp:revision>
  <dcterms:created xsi:type="dcterms:W3CDTF">2019-06-20T12:47:04Z</dcterms:created>
  <dcterms:modified xsi:type="dcterms:W3CDTF">2019-10-11T09:02:53Z</dcterms:modified>
</cp:coreProperties>
</file>