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D912"/>
    <a:srgbClr val="4EBE15"/>
    <a:srgbClr val="5AD918"/>
    <a:srgbClr val="E7FFCE"/>
    <a:srgbClr val="CEFF9D"/>
    <a:srgbClr val="ABFF56"/>
    <a:srgbClr val="D4BA01"/>
    <a:srgbClr val="DAC11E"/>
    <a:srgbClr val="DEFFCF"/>
    <a:srgbClr val="A1C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60"/>
  </p:normalViewPr>
  <p:slideViewPr>
    <p:cSldViewPr snapToGrid="0" snapToObjects="1">
      <p:cViewPr varScale="1">
        <p:scale>
          <a:sx n="11" d="100"/>
          <a:sy n="11" d="100"/>
        </p:scale>
        <p:origin x="724" y="96"/>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B1F554-8471-F74E-95A3-3E7FC8AE6388}" type="datetimeFigureOut">
              <a:rPr lang="en-US" smtClean="0"/>
              <a:pPr/>
              <a:t>3/23/2016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5E2536-F949-A046-9408-77F5280C62D9}" type="slidenum">
              <a:rPr lang="en-US" smtClean="0"/>
              <a:pPr/>
              <a:t>‹#›</a:t>
            </a:fld>
            <a:endParaRPr lang="en-US"/>
          </a:p>
        </p:txBody>
      </p:sp>
    </p:spTree>
    <p:extLst>
      <p:ext uri="{BB962C8B-B14F-4D97-AF65-F5344CB8AC3E}">
        <p14:creationId xmlns:p14="http://schemas.microsoft.com/office/powerpoint/2010/main" val="19200910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solidFill>
                  <a:schemeClr val="bg1"/>
                </a:solidFill>
                <a:latin typeface="Arial"/>
                <a:cs typeface="Arial"/>
              </a:rPr>
              <a:t>feel free to change background colors &amp; text boxes</a:t>
            </a:r>
            <a:r>
              <a:rPr lang="en-US" sz="1200" baseline="0" dirty="0" smtClean="0">
                <a:solidFill>
                  <a:schemeClr val="bg1"/>
                </a:solidFill>
                <a:latin typeface="Arial"/>
                <a:cs typeface="Arial"/>
              </a:rPr>
              <a:t> and </a:t>
            </a:r>
            <a:r>
              <a:rPr lang="en-US" sz="1200" baseline="0" smtClean="0">
                <a:solidFill>
                  <a:schemeClr val="bg1"/>
                </a:solidFill>
                <a:latin typeface="Arial"/>
                <a:cs typeface="Arial"/>
              </a:rPr>
              <a:t>use sections </a:t>
            </a:r>
            <a:r>
              <a:rPr lang="en-US" sz="1200" baseline="0" dirty="0" smtClean="0">
                <a:solidFill>
                  <a:schemeClr val="bg1"/>
                </a:solidFill>
                <a:latin typeface="Arial"/>
                <a:cs typeface="Arial"/>
              </a:rPr>
              <a:t>for </a:t>
            </a:r>
            <a:r>
              <a:rPr lang="en-US" sz="1200" baseline="0" smtClean="0">
                <a:solidFill>
                  <a:schemeClr val="bg1"/>
                </a:solidFill>
                <a:latin typeface="Arial"/>
                <a:cs typeface="Arial"/>
              </a:rPr>
              <a:t>difference purposes!</a:t>
            </a:r>
            <a:endParaRPr lang="en-US" sz="1200" smtClean="0">
              <a:solidFill>
                <a:schemeClr val="bg1"/>
              </a:solidFill>
              <a:latin typeface="Arial"/>
              <a:cs typeface="Arial"/>
            </a:endParaRPr>
          </a:p>
          <a:p>
            <a:endParaRPr lang="en-US" dirty="0"/>
          </a:p>
        </p:txBody>
      </p:sp>
      <p:sp>
        <p:nvSpPr>
          <p:cNvPr id="4" name="Slide Number Placeholder 3"/>
          <p:cNvSpPr>
            <a:spLocks noGrp="1"/>
          </p:cNvSpPr>
          <p:nvPr>
            <p:ph type="sldNum" sz="quarter" idx="10"/>
          </p:nvPr>
        </p:nvSpPr>
        <p:spPr/>
        <p:txBody>
          <a:bodyPr/>
          <a:lstStyle/>
          <a:p>
            <a:fld id="{EC5E2536-F949-A046-9408-77F5280C62D9}" type="slidenum">
              <a:rPr lang="en-US" smtClean="0"/>
              <a:pPr/>
              <a:t>1</a:t>
            </a:fld>
            <a:endParaRPr lang="en-US"/>
          </a:p>
        </p:txBody>
      </p:sp>
    </p:spTree>
    <p:extLst>
      <p:ext uri="{BB962C8B-B14F-4D97-AF65-F5344CB8AC3E}">
        <p14:creationId xmlns:p14="http://schemas.microsoft.com/office/powerpoint/2010/main" val="2278148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2C9624-8537-344B-A181-774C3CF89A66}"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2C9624-8537-344B-A181-774C3CF89A66}"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530843" y="6324600"/>
            <a:ext cx="141480542" cy="134820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2C9624-8537-344B-A181-774C3CF89A66}"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2C9624-8537-344B-A181-774C3CF89A66}"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2C9624-8537-344B-A181-774C3CF89A66}"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5308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57046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2C9624-8537-344B-A181-774C3CF89A66}"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2C9624-8537-344B-A181-774C3CF89A66}" type="datetimeFigureOut">
              <a:rPr lang="en-US" smtClean="0"/>
              <a:pPr/>
              <a:t>3/23/2016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2C9624-8537-344B-A181-774C3CF89A66}" type="datetimeFigureOut">
              <a:rPr lang="en-US" smtClean="0"/>
              <a:pPr/>
              <a:t>3/23/2016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C9624-8537-344B-A181-774C3CF89A66}" type="datetimeFigureOut">
              <a:rPr lang="en-US" smtClean="0"/>
              <a:pPr/>
              <a:t>3/23/2016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0C2C9624-8537-344B-A181-774C3CF89A66}" type="datetimeFigureOut">
              <a:rPr lang="en-US" smtClean="0"/>
              <a:pPr/>
              <a:t>3/23/2016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AF12122-570C-394B-A3C0-8A0DA37D73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72" name="Rectangle 271"/>
          <p:cNvSpPr/>
          <p:nvPr/>
        </p:nvSpPr>
        <p:spPr>
          <a:xfrm>
            <a:off x="30028390" y="9928285"/>
            <a:ext cx="12649623" cy="8869680"/>
          </a:xfrm>
          <a:prstGeom prst="rect">
            <a:avLst/>
          </a:prstGeom>
          <a:solidFill>
            <a:schemeClr val="bg1">
              <a:lumMod val="75000"/>
              <a:alpha val="68000"/>
            </a:schemeClr>
          </a:solidFill>
          <a:ln>
            <a:noFill/>
          </a:ln>
          <a:effectLst>
            <a:glow rad="101600">
              <a:schemeClr val="bg1">
                <a:lumMod val="85000"/>
                <a:alpha val="75000"/>
              </a:schemeClr>
            </a:glow>
            <a:outerShdw blurRad="441325" dist="774700" dir="2700000" algn="tl" rotWithShape="0">
              <a:schemeClr val="bg1">
                <a:lumMod val="50000"/>
                <a:alpha val="43000"/>
              </a:schemeClr>
            </a:outerShdw>
            <a:softEdge rad="381000"/>
          </a:effectLst>
        </p:spPr>
        <p:txBody>
          <a:bodyPr wrap="square" lIns="365760" tIns="182880" rIns="365760" bIns="182880">
            <a:spAutoFit/>
          </a:bodyPr>
          <a:lstStyle/>
          <a:p>
            <a:pPr algn="ctr"/>
            <a:endParaRPr lang="en-US" sz="1200" b="1" dirty="0"/>
          </a:p>
          <a:p>
            <a:pPr algn="ctr"/>
            <a:endParaRPr lang="en-US" sz="1200" dirty="0" smtClean="0"/>
          </a:p>
          <a:p>
            <a:pPr>
              <a:buFont typeface="Arial"/>
              <a:buChar char="•"/>
            </a:pPr>
            <a:r>
              <a:rPr lang="en-US" sz="4800" dirty="0"/>
              <a:t>To organize common experiences of individuals who establish a mindfulness </a:t>
            </a:r>
            <a:r>
              <a:rPr lang="en-US" sz="4800" dirty="0" smtClean="0"/>
              <a:t>practice.</a:t>
            </a:r>
            <a:endParaRPr lang="en-US" sz="4800" dirty="0"/>
          </a:p>
          <a:p>
            <a:pPr>
              <a:buFont typeface="Arial"/>
              <a:buChar char="•"/>
            </a:pPr>
            <a:endParaRPr lang="en-US" sz="4800" dirty="0"/>
          </a:p>
          <a:p>
            <a:pPr>
              <a:buFont typeface="Arial"/>
              <a:buChar char="•"/>
            </a:pPr>
            <a:r>
              <a:rPr lang="en-US" sz="4800" dirty="0"/>
              <a:t>To create best practices for organizations to adopt mindfulness into workplace cultures so that norms are </a:t>
            </a:r>
            <a:r>
              <a:rPr lang="en-US" sz="4800" dirty="0" smtClean="0"/>
              <a:t>created and value is understood.</a:t>
            </a:r>
            <a:endParaRPr lang="en-US" sz="4800" dirty="0"/>
          </a:p>
          <a:p>
            <a:pPr>
              <a:buFont typeface="Arial"/>
              <a:buChar char="•"/>
            </a:pPr>
            <a:endParaRPr lang="en-US" sz="4800" dirty="0"/>
          </a:p>
          <a:p>
            <a:pPr>
              <a:buFont typeface="Arial"/>
              <a:buChar char="•"/>
            </a:pPr>
            <a:r>
              <a:rPr lang="en-US" sz="4800" dirty="0"/>
              <a:t>To determine the best contexts, environments and spaces for individuals to practice mindfulness as leaders and learners in </a:t>
            </a:r>
            <a:r>
              <a:rPr lang="en-US" sz="4800" dirty="0" smtClean="0"/>
              <a:t>organizations both individually and collectively.</a:t>
            </a:r>
            <a:endParaRPr lang="en-US" sz="4800" dirty="0"/>
          </a:p>
          <a:p>
            <a:pPr>
              <a:buFont typeface="Arial"/>
              <a:buChar char="•"/>
            </a:pPr>
            <a:endParaRPr lang="en-US" sz="6000" b="1" dirty="0" smtClean="0"/>
          </a:p>
          <a:p>
            <a:pPr>
              <a:buFont typeface="Arial"/>
              <a:buChar char="•"/>
            </a:pPr>
            <a:endParaRPr lang="en-US" sz="3600" b="1" dirty="0" smtClean="0"/>
          </a:p>
          <a:p>
            <a:pPr>
              <a:buFont typeface="Arial"/>
              <a:buChar char="•"/>
            </a:pPr>
            <a:endParaRPr lang="en-US" sz="3600" b="1" dirty="0" smtClean="0"/>
          </a:p>
          <a:p>
            <a:pPr>
              <a:buFont typeface="Arial"/>
              <a:buChar char="•"/>
            </a:pPr>
            <a:endParaRPr lang="en-US" sz="3600" b="1" dirty="0" smtClean="0"/>
          </a:p>
          <a:p>
            <a:endParaRPr lang="en-US" sz="3600" b="1" dirty="0" smtClean="0"/>
          </a:p>
        </p:txBody>
      </p:sp>
      <p:sp>
        <p:nvSpPr>
          <p:cNvPr id="7" name="Rectangle 6"/>
          <p:cNvSpPr/>
          <p:nvPr/>
        </p:nvSpPr>
        <p:spPr>
          <a:xfrm>
            <a:off x="994165" y="9812440"/>
            <a:ext cx="11628414" cy="10058400"/>
          </a:xfrm>
          <a:prstGeom prst="rect">
            <a:avLst/>
          </a:prstGeom>
          <a:solidFill>
            <a:schemeClr val="bg1">
              <a:lumMod val="75000"/>
              <a:alpha val="68000"/>
            </a:schemeClr>
          </a:solidFill>
          <a:ln>
            <a:noFill/>
          </a:ln>
          <a:effectLst>
            <a:glow rad="101600">
              <a:schemeClr val="bg1">
                <a:lumMod val="85000"/>
                <a:alpha val="75000"/>
              </a:schemeClr>
            </a:glow>
            <a:outerShdw blurRad="441325" dist="774700" dir="2700000" algn="tl" rotWithShape="0">
              <a:schemeClr val="bg1">
                <a:lumMod val="50000"/>
                <a:alpha val="43000"/>
              </a:schemeClr>
            </a:outerShdw>
            <a:softEdge rad="381000"/>
          </a:effectLst>
        </p:spPr>
        <p:txBody>
          <a:bodyPr wrap="square" lIns="365760" tIns="274320" rIns="365760" bIns="274320">
            <a:spAutoFit/>
          </a:bodyPr>
          <a:lstStyle/>
          <a:p>
            <a:r>
              <a:rPr lang="en-US" sz="4800" dirty="0" smtClean="0"/>
              <a:t>Americans work more than any other  country in the world.  Work often involves a process of doing which can leave workers stressed, depressed, anxious and consistently in an unhealthy state of mind.  One we know is not ideal for learning.  Taking what we know about workplace culture, adult learning, emotional intelligence and neuroscience, I propose that mindfulness meditation working groups can create workplace cultures that support learning and leading in a healthy, balanced and practical way.</a:t>
            </a:r>
          </a:p>
          <a:p>
            <a:endParaRPr lang="en-US" sz="3200" dirty="0" smtClean="0"/>
          </a:p>
          <a:p>
            <a:endParaRPr lang="en-US" sz="3200" dirty="0" smtClean="0"/>
          </a:p>
          <a:p>
            <a:endParaRPr lang="en-US" sz="3200" dirty="0" smtClean="0"/>
          </a:p>
          <a:p>
            <a:endParaRPr lang="en-US" sz="3200" dirty="0" smtClean="0"/>
          </a:p>
          <a:p>
            <a:endParaRPr lang="en-US" sz="3200" dirty="0" smtClean="0"/>
          </a:p>
        </p:txBody>
      </p:sp>
      <p:sp>
        <p:nvSpPr>
          <p:cNvPr id="251" name="TextBox 250"/>
          <p:cNvSpPr txBox="1"/>
          <p:nvPr/>
        </p:nvSpPr>
        <p:spPr>
          <a:xfrm>
            <a:off x="29590940" y="7408916"/>
            <a:ext cx="13524522" cy="1384995"/>
          </a:xfrm>
          <a:prstGeom prst="rect">
            <a:avLst/>
          </a:prstGeom>
          <a:solidFill>
            <a:srgbClr val="2FD912"/>
          </a:solidFill>
          <a:effectLst>
            <a:outerShdw blurRad="50800" dist="381000" dir="2700000" algn="tl" rotWithShape="0">
              <a:srgbClr val="000000">
                <a:alpha val="43000"/>
              </a:srgbClr>
            </a:outerShdw>
          </a:effectLst>
          <a:scene3d>
            <a:camera prst="orthographicFront"/>
            <a:lightRig rig="threePt" dir="t"/>
          </a:scene3d>
          <a:sp3d>
            <a:bevelT/>
            <a:bevelB/>
          </a:sp3d>
        </p:spPr>
        <p:txBody>
          <a:bodyPr wrap="square" tIns="91440" bIns="365760" rtlCol="0">
            <a:spAutoFit/>
          </a:bodyPr>
          <a:lstStyle/>
          <a:p>
            <a:pPr algn="ctr"/>
            <a:r>
              <a:rPr lang="en-US" sz="6000" b="1" dirty="0" smtClean="0">
                <a:solidFill>
                  <a:schemeClr val="bg1"/>
                </a:solidFill>
              </a:rPr>
              <a:t>Objectives</a:t>
            </a:r>
            <a:endParaRPr lang="en-US" sz="1200" b="1" dirty="0" smtClean="0">
              <a:solidFill>
                <a:schemeClr val="bg1"/>
              </a:solidFill>
            </a:endParaRPr>
          </a:p>
        </p:txBody>
      </p:sp>
      <p:sp>
        <p:nvSpPr>
          <p:cNvPr id="259" name="TextBox 258"/>
          <p:cNvSpPr txBox="1"/>
          <p:nvPr/>
        </p:nvSpPr>
        <p:spPr>
          <a:xfrm>
            <a:off x="1055077" y="7411204"/>
            <a:ext cx="11506590" cy="1384995"/>
          </a:xfrm>
          <a:prstGeom prst="rect">
            <a:avLst/>
          </a:prstGeom>
          <a:solidFill>
            <a:srgbClr val="FF0000"/>
          </a:solidFill>
          <a:effectLst>
            <a:outerShdw blurRad="50800" dist="381000" dir="2700000" algn="tl" rotWithShape="0">
              <a:srgbClr val="000000">
                <a:alpha val="43000"/>
              </a:srgbClr>
            </a:outerShdw>
          </a:effectLst>
          <a:scene3d>
            <a:camera prst="orthographicFront"/>
            <a:lightRig rig="threePt" dir="t"/>
          </a:scene3d>
          <a:sp3d>
            <a:bevelT/>
            <a:bevelB/>
          </a:sp3d>
        </p:spPr>
        <p:txBody>
          <a:bodyPr wrap="square" tIns="91440" bIns="365760" rtlCol="0">
            <a:spAutoFit/>
          </a:bodyPr>
          <a:lstStyle/>
          <a:p>
            <a:pPr algn="ctr"/>
            <a:r>
              <a:rPr lang="en-US" sz="6000" b="1" dirty="0" smtClean="0">
                <a:solidFill>
                  <a:schemeClr val="bg1"/>
                </a:solidFill>
              </a:rPr>
              <a:t>Motivation</a:t>
            </a:r>
            <a:endParaRPr lang="en-US" sz="1200" b="1" dirty="0" smtClean="0">
              <a:solidFill>
                <a:schemeClr val="bg1"/>
              </a:solidFill>
            </a:endParaRPr>
          </a:p>
        </p:txBody>
      </p:sp>
      <p:sp>
        <p:nvSpPr>
          <p:cNvPr id="260" name="TextBox 259"/>
          <p:cNvSpPr txBox="1"/>
          <p:nvPr/>
        </p:nvSpPr>
        <p:spPr>
          <a:xfrm>
            <a:off x="30028390" y="19959074"/>
            <a:ext cx="12743538" cy="1384995"/>
          </a:xfrm>
          <a:prstGeom prst="rect">
            <a:avLst/>
          </a:prstGeom>
          <a:solidFill>
            <a:srgbClr val="0070C0"/>
          </a:solidFill>
          <a:effectLst>
            <a:outerShdw blurRad="50800" dist="381000" dir="2700000" algn="tl" rotWithShape="0">
              <a:srgbClr val="000000">
                <a:alpha val="43000"/>
              </a:srgbClr>
            </a:outerShdw>
          </a:effectLst>
          <a:scene3d>
            <a:camera prst="orthographicFront"/>
            <a:lightRig rig="threePt" dir="t"/>
          </a:scene3d>
          <a:sp3d>
            <a:bevelT/>
            <a:bevelB/>
          </a:sp3d>
        </p:spPr>
        <p:txBody>
          <a:bodyPr wrap="square" lIns="91440" tIns="91440" bIns="365760" rtlCol="0">
            <a:spAutoFit/>
          </a:bodyPr>
          <a:lstStyle/>
          <a:p>
            <a:pPr algn="ctr"/>
            <a:r>
              <a:rPr lang="en-US" sz="6000" b="1" dirty="0" smtClean="0">
                <a:solidFill>
                  <a:schemeClr val="bg1"/>
                </a:solidFill>
              </a:rPr>
              <a:t>Vision for Study</a:t>
            </a:r>
            <a:endParaRPr lang="en-US" sz="1200" b="1" dirty="0" smtClean="0">
              <a:solidFill>
                <a:schemeClr val="bg1"/>
              </a:solidFill>
            </a:endParaRPr>
          </a:p>
        </p:txBody>
      </p:sp>
      <p:sp>
        <p:nvSpPr>
          <p:cNvPr id="264" name="TextBox 263"/>
          <p:cNvSpPr txBox="1"/>
          <p:nvPr/>
        </p:nvSpPr>
        <p:spPr>
          <a:xfrm>
            <a:off x="1840175" y="916540"/>
            <a:ext cx="40366139" cy="5478423"/>
          </a:xfrm>
          <a:prstGeom prst="rect">
            <a:avLst/>
          </a:prstGeom>
          <a:solidFill>
            <a:schemeClr val="bg1">
              <a:lumMod val="75000"/>
            </a:schemeClr>
          </a:solidFill>
          <a:effectLst>
            <a:glow rad="139700">
              <a:schemeClr val="tx1">
                <a:lumMod val="75000"/>
                <a:lumOff val="25000"/>
                <a:alpha val="75000"/>
              </a:schemeClr>
            </a:glow>
            <a:outerShdw blurRad="50800" dist="381000" dir="2700000" algn="tl" rotWithShape="0">
              <a:srgbClr val="000000">
                <a:alpha val="43000"/>
              </a:srgbClr>
            </a:outerShdw>
            <a:softEdge rad="635000"/>
          </a:effectLst>
          <a:scene3d>
            <a:camera prst="orthographicFront"/>
            <a:lightRig rig="threePt" dir="t"/>
          </a:scene3d>
          <a:sp3d>
            <a:bevelT/>
            <a:bevelB/>
          </a:sp3d>
        </p:spPr>
        <p:txBody>
          <a:bodyPr wrap="square" rtlCol="0">
            <a:spAutoFit/>
          </a:bodyPr>
          <a:lstStyle/>
          <a:p>
            <a:pPr algn="ctr"/>
            <a:r>
              <a:rPr lang="en-US" sz="9900" b="1" dirty="0" smtClean="0"/>
              <a:t>Mindful Learners, Mindful Leaders: How Mindfulness Transforms Workplace Cultures, Leadership and Learning and Development in Organizations</a:t>
            </a:r>
          </a:p>
          <a:p>
            <a:pPr algn="ctr"/>
            <a:r>
              <a:rPr lang="en-US" sz="5400" dirty="0" smtClean="0">
                <a:latin typeface="Arial"/>
                <a:cs typeface="Arial"/>
              </a:rPr>
              <a:t>Jeff </a:t>
            </a:r>
            <a:r>
              <a:rPr lang="en-US" sz="5400" dirty="0" err="1" smtClean="0">
                <a:latin typeface="Arial"/>
                <a:cs typeface="Arial"/>
              </a:rPr>
              <a:t>Melillo</a:t>
            </a:r>
            <a:endParaRPr lang="en-US" sz="5400" baseline="30000" dirty="0" smtClean="0">
              <a:latin typeface="Arial"/>
              <a:cs typeface="Arial"/>
            </a:endParaRPr>
          </a:p>
          <a:p>
            <a:pPr algn="ctr"/>
            <a:r>
              <a:rPr lang="en-US" sz="5400" dirty="0" smtClean="0">
                <a:latin typeface="Arial"/>
                <a:cs typeface="Arial"/>
              </a:rPr>
              <a:t>Graduate School of Education, Advisor: Dr. Angela O’Donnell</a:t>
            </a:r>
          </a:p>
          <a:p>
            <a:pPr algn="ctr"/>
            <a:endParaRPr lang="en-US" sz="2000" dirty="0" smtClean="0">
              <a:solidFill>
                <a:schemeClr val="bg1"/>
              </a:solidFill>
              <a:latin typeface="Arial"/>
              <a:cs typeface="Arial"/>
            </a:endParaRPr>
          </a:p>
          <a:p>
            <a:pPr algn="ctr"/>
            <a:endParaRPr lang="en-US" sz="1200" dirty="0" smtClean="0">
              <a:solidFill>
                <a:schemeClr val="bg1"/>
              </a:solidFill>
              <a:latin typeface="Arial"/>
              <a:cs typeface="Arial"/>
            </a:endParaRPr>
          </a:p>
          <a:p>
            <a:pPr algn="ctr"/>
            <a:endParaRPr lang="en-US" sz="1200" dirty="0" smtClean="0">
              <a:solidFill>
                <a:schemeClr val="bg1"/>
              </a:solidFill>
              <a:latin typeface="Arial"/>
              <a:cs typeface="Arial"/>
            </a:endParaRPr>
          </a:p>
        </p:txBody>
      </p:sp>
      <p:sp>
        <p:nvSpPr>
          <p:cNvPr id="275" name="Rectangle 274"/>
          <p:cNvSpPr/>
          <p:nvPr/>
        </p:nvSpPr>
        <p:spPr>
          <a:xfrm>
            <a:off x="30028390" y="21994945"/>
            <a:ext cx="12420600" cy="9971961"/>
          </a:xfrm>
          <a:prstGeom prst="rect">
            <a:avLst/>
          </a:prstGeom>
          <a:solidFill>
            <a:schemeClr val="bg1">
              <a:lumMod val="75000"/>
              <a:alpha val="68000"/>
            </a:schemeClr>
          </a:solidFill>
          <a:ln>
            <a:noFill/>
          </a:ln>
          <a:effectLst>
            <a:glow rad="101600">
              <a:schemeClr val="bg1">
                <a:lumMod val="85000"/>
                <a:alpha val="75000"/>
              </a:schemeClr>
            </a:glow>
            <a:outerShdw blurRad="441325" dist="774700" dir="2700000" algn="tl" rotWithShape="0">
              <a:schemeClr val="bg1">
                <a:lumMod val="50000"/>
                <a:alpha val="43000"/>
              </a:schemeClr>
            </a:outerShdw>
            <a:softEdge rad="381000"/>
          </a:effectLst>
        </p:spPr>
        <p:txBody>
          <a:bodyPr wrap="square" lIns="457200" tIns="182880" rIns="365760" bIns="182880">
            <a:spAutoFit/>
          </a:bodyPr>
          <a:lstStyle/>
          <a:p>
            <a:r>
              <a:rPr lang="en-US" sz="4800" dirty="0" smtClean="0"/>
              <a:t>Facilitate weekly working groups that last 8 -15 weeks with diverse leader/ learner populations.  Participants will self select. And opt in given general criteria.  Rough methods:  Survey participants using a qualitative pre and post questionnaire that can get at the heart of what one experiences using techniques of phenomenological study.  Code and organize the responses to generate trends and themes in experience to better understand the individual and collective transformative qualities.  </a:t>
            </a:r>
            <a:r>
              <a:rPr lang="en-US" sz="4800" dirty="0"/>
              <a:t>D</a:t>
            </a:r>
            <a:r>
              <a:rPr lang="en-US" sz="4800" dirty="0" smtClean="0"/>
              <a:t>evelop best practices for application.</a:t>
            </a:r>
          </a:p>
        </p:txBody>
      </p:sp>
      <p:pic>
        <p:nvPicPr>
          <p:cNvPr id="1026" name="Picture 2" descr="https://siyli.org/wp-content/uploads/2014/10/secretSauc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26641" y="14909146"/>
            <a:ext cx="7008110" cy="6676365"/>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994165" y="20966495"/>
            <a:ext cx="11506590" cy="1384995"/>
          </a:xfrm>
          <a:prstGeom prst="rect">
            <a:avLst/>
          </a:prstGeom>
          <a:solidFill>
            <a:srgbClr val="FFC000"/>
          </a:solidFill>
          <a:effectLst>
            <a:outerShdw blurRad="50800" dist="381000" dir="2700000" algn="tl" rotWithShape="0">
              <a:srgbClr val="000000">
                <a:alpha val="43000"/>
              </a:srgbClr>
            </a:outerShdw>
          </a:effectLst>
          <a:scene3d>
            <a:camera prst="orthographicFront"/>
            <a:lightRig rig="threePt" dir="t"/>
          </a:scene3d>
          <a:sp3d>
            <a:bevelT/>
            <a:bevelB/>
          </a:sp3d>
        </p:spPr>
        <p:txBody>
          <a:bodyPr wrap="square" tIns="91440" bIns="365760" rtlCol="0">
            <a:spAutoFit/>
          </a:bodyPr>
          <a:lstStyle/>
          <a:p>
            <a:pPr algn="ctr"/>
            <a:r>
              <a:rPr lang="en-US" sz="6000" b="1" dirty="0" smtClean="0">
                <a:solidFill>
                  <a:schemeClr val="bg1"/>
                </a:solidFill>
              </a:rPr>
              <a:t>Scientific Findings To Build On</a:t>
            </a:r>
            <a:endParaRPr lang="en-US" sz="1200" b="1" dirty="0" smtClean="0">
              <a:solidFill>
                <a:schemeClr val="bg1"/>
              </a:solidFill>
            </a:endParaRPr>
          </a:p>
        </p:txBody>
      </p:sp>
      <p:sp>
        <p:nvSpPr>
          <p:cNvPr id="18" name="Rectangle 17"/>
          <p:cNvSpPr/>
          <p:nvPr/>
        </p:nvSpPr>
        <p:spPr>
          <a:xfrm>
            <a:off x="1055077" y="22940486"/>
            <a:ext cx="11628414" cy="8925520"/>
          </a:xfrm>
          <a:prstGeom prst="rect">
            <a:avLst/>
          </a:prstGeom>
          <a:solidFill>
            <a:schemeClr val="bg1">
              <a:lumMod val="75000"/>
              <a:alpha val="68000"/>
            </a:schemeClr>
          </a:solidFill>
          <a:ln>
            <a:noFill/>
          </a:ln>
          <a:effectLst>
            <a:glow rad="101600">
              <a:schemeClr val="bg1">
                <a:lumMod val="85000"/>
                <a:alpha val="75000"/>
              </a:schemeClr>
            </a:glow>
            <a:outerShdw blurRad="441325" dist="774700" dir="2700000" algn="tl" rotWithShape="0">
              <a:schemeClr val="bg1">
                <a:lumMod val="50000"/>
                <a:alpha val="43000"/>
              </a:schemeClr>
            </a:outerShdw>
            <a:softEdge rad="381000"/>
          </a:effectLst>
        </p:spPr>
        <p:txBody>
          <a:bodyPr wrap="square" lIns="365760" tIns="274320" rIns="365760" bIns="274320">
            <a:spAutoFit/>
          </a:bodyPr>
          <a:lstStyle/>
          <a:p>
            <a:r>
              <a:rPr lang="en-US" sz="3200" dirty="0" smtClean="0"/>
              <a:t> </a:t>
            </a:r>
            <a:r>
              <a:rPr lang="en-US" sz="3200" dirty="0"/>
              <a:t>Increased ability to work in teams and maintain positive relationships </a:t>
            </a:r>
          </a:p>
          <a:p>
            <a:endParaRPr lang="en-US" sz="3200" dirty="0"/>
          </a:p>
          <a:p>
            <a:r>
              <a:rPr lang="en-US" sz="3200" dirty="0" smtClean="0"/>
              <a:t> </a:t>
            </a:r>
            <a:r>
              <a:rPr lang="en-US" sz="3200" dirty="0"/>
              <a:t>Increased ability to counteract stress; lowers depression, increases </a:t>
            </a:r>
            <a:r>
              <a:rPr lang="en-US" sz="3200" dirty="0" smtClean="0"/>
              <a:t>happiness</a:t>
            </a:r>
          </a:p>
          <a:p>
            <a:endParaRPr lang="en-US" sz="3200" dirty="0"/>
          </a:p>
          <a:p>
            <a:r>
              <a:rPr lang="en-US" sz="3200" dirty="0" smtClean="0"/>
              <a:t> </a:t>
            </a:r>
            <a:r>
              <a:rPr lang="en-US" sz="3200" dirty="0"/>
              <a:t>Decreased anxiety and fatigue levels in college students; improves sleep</a:t>
            </a:r>
          </a:p>
          <a:p>
            <a:endParaRPr lang="en-US" sz="3200" dirty="0"/>
          </a:p>
          <a:p>
            <a:r>
              <a:rPr lang="en-US" sz="3200" dirty="0" smtClean="0"/>
              <a:t> </a:t>
            </a:r>
            <a:r>
              <a:rPr lang="en-US" sz="3200" dirty="0"/>
              <a:t>Increased personal efficiency through attentional regulation and focus, working memory </a:t>
            </a:r>
            <a:r>
              <a:rPr lang="en-US" sz="3200" dirty="0" smtClean="0"/>
              <a:t>and </a:t>
            </a:r>
            <a:r>
              <a:rPr lang="en-US" sz="3200" dirty="0"/>
              <a:t>cognitive functioning</a:t>
            </a:r>
          </a:p>
          <a:p>
            <a:endParaRPr lang="en-US" sz="3200" dirty="0"/>
          </a:p>
          <a:p>
            <a:r>
              <a:rPr lang="en-US" sz="3200" dirty="0" smtClean="0"/>
              <a:t> </a:t>
            </a:r>
            <a:r>
              <a:rPr lang="en-US" sz="3200" dirty="0"/>
              <a:t>Increased compassion, emotional intelligence and overall wellbeing (body and mind)</a:t>
            </a:r>
          </a:p>
          <a:p>
            <a:endParaRPr lang="en-US" sz="3200" dirty="0"/>
          </a:p>
          <a:p>
            <a:r>
              <a:rPr lang="en-US" sz="3200" dirty="0" smtClean="0"/>
              <a:t>Better </a:t>
            </a:r>
            <a:r>
              <a:rPr lang="en-US" sz="3200" dirty="0"/>
              <a:t>control over processing of emotions and stress management</a:t>
            </a:r>
            <a:endParaRPr lang="en-US" sz="3200" dirty="0" smtClean="0"/>
          </a:p>
        </p:txBody>
      </p:sp>
      <p:sp>
        <p:nvSpPr>
          <p:cNvPr id="2" name="Rectangle 5"/>
          <p:cNvSpPr>
            <a:spLocks noChangeArrowheads="1"/>
          </p:cNvSpPr>
          <p:nvPr/>
        </p:nvSpPr>
        <p:spPr bwMode="auto">
          <a:xfrm>
            <a:off x="1055077" y="7692772"/>
            <a:ext cx="41151238" cy="7096295"/>
          </a:xfrm>
          <a:prstGeom prst="rect">
            <a:avLst/>
          </a:prstGeom>
          <a:noFill/>
          <a:ln>
            <a:noFill/>
          </a:ln>
          <a:effectLst/>
        </p:spPr>
        <p:txBody>
          <a:bodyPr vert="horz" wrap="square" lIns="0" tIns="0" rIns="0" bIns="626865"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4800" b="1" i="0" u="none" strike="noStrike" cap="none" normalizeH="0" baseline="0" dirty="0" smtClean="0">
                <a:ln>
                  <a:noFill/>
                </a:ln>
                <a:solidFill>
                  <a:srgbClr val="0A598C"/>
                </a:solidFill>
                <a:effectLst/>
                <a:latin typeface="Lato"/>
              </a:rPr>
              <a:t>Mindfulness Changes the Brain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rgbClr val="484848"/>
                </a:solidFill>
                <a:effectLst/>
                <a:latin typeface="Ubuntu"/>
              </a:rPr>
              <a:t>  </a:t>
            </a:r>
            <a:r>
              <a:rPr kumimoji="0" lang="en-US" altLang="en-US" sz="25500" b="0" i="0" u="none" strike="noStrike" cap="none" normalizeH="0" baseline="0" dirty="0" smtClean="0">
                <a:ln>
                  <a:noFill/>
                </a:ln>
                <a:solidFill>
                  <a:srgbClr val="484848"/>
                </a:solidFill>
                <a:effectLst/>
                <a:latin typeface="Ubuntu"/>
              </a:rPr>
              <a:t> </a:t>
            </a:r>
            <a:r>
              <a:rPr kumimoji="0" lang="en-US" altLang="en-US" sz="1300" b="0" i="0" u="none" strike="noStrike" cap="none" normalizeH="0" baseline="0" dirty="0" smtClean="0">
                <a:ln>
                  <a:noFill/>
                </a:ln>
                <a:solidFill>
                  <a:srgbClr val="484848"/>
                </a:solidFill>
                <a:effectLst/>
                <a:latin typeface="Ubuntu"/>
              </a:rPr>
              <a:t>                                                                                                                                </a:t>
            </a:r>
            <a:endParaRPr kumimoji="0" lang="en-US" altLang="en-US" sz="3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rgbClr val="484848"/>
                </a:solidFill>
                <a:effectLst/>
                <a:latin typeface="Ubuntu"/>
              </a:rPr>
              <a:t> </a:t>
            </a:r>
            <a:endParaRPr kumimoji="0" lang="en-US" altLang="en-US" sz="3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rgbClr val="FFFFFF"/>
                </a:solidFill>
                <a:effectLst/>
                <a:latin typeface="Ubuntu"/>
              </a:rPr>
              <a:t>1</a:t>
            </a:r>
            <a:r>
              <a:rPr kumimoji="0" lang="en-US" altLang="en-US" sz="1300" b="0" i="0" u="none" strike="noStrike" cap="none" normalizeH="0" baseline="0" dirty="0" smtClean="0">
                <a:ln>
                  <a:noFill/>
                </a:ln>
                <a:solidFill>
                  <a:srgbClr val="0A598C"/>
                </a:solidFill>
                <a:effectLst/>
                <a:latin typeface="Ubuntu"/>
              </a:rPr>
              <a:t> Amygdala</a:t>
            </a:r>
            <a:r>
              <a:rPr kumimoji="0" lang="en-US" altLang="en-US" sz="1300" b="0" i="0" u="none" strike="noStrike" cap="none" normalizeH="0" baseline="0" dirty="0" smtClean="0">
                <a:ln>
                  <a:noFill/>
                </a:ln>
                <a:solidFill>
                  <a:srgbClr val="484848"/>
                </a:solidFill>
                <a:effectLst/>
                <a:latin typeface="Ubuntu"/>
              </a:rPr>
              <a:t/>
            </a:r>
            <a:br>
              <a:rPr kumimoji="0" lang="en-US" altLang="en-US" sz="1300" b="0" i="0" u="none" strike="noStrike" cap="none" normalizeH="0" baseline="0" dirty="0" smtClean="0">
                <a:ln>
                  <a:noFill/>
                </a:ln>
                <a:solidFill>
                  <a:srgbClr val="484848"/>
                </a:solidFill>
                <a:effectLst/>
                <a:latin typeface="Ubuntu"/>
              </a:rPr>
            </a:br>
            <a:r>
              <a:rPr kumimoji="0" lang="en-US" altLang="en-US" sz="1300" b="0" i="0" u="none" strike="noStrike" cap="none" normalizeH="0" baseline="0" dirty="0" smtClean="0">
                <a:ln>
                  <a:noFill/>
                </a:ln>
                <a:solidFill>
                  <a:srgbClr val="484848"/>
                </a:solidFill>
                <a:effectLst/>
                <a:latin typeface="Ubuntu"/>
              </a:rPr>
              <a:t>Aroused when detecting and reacting to emotions, especially difficult or strong emotions such as fear. This part of the brain is less activated and has less gray matter density</a:t>
            </a:r>
            <a:r>
              <a:rPr kumimoji="0" lang="en-US" altLang="en-US" sz="900" b="0" i="0" u="none" strike="noStrike" cap="none" normalizeH="0" baseline="30000" dirty="0" smtClean="0">
                <a:ln>
                  <a:noFill/>
                </a:ln>
                <a:solidFill>
                  <a:srgbClr val="484848"/>
                </a:solidFill>
                <a:effectLst/>
                <a:latin typeface="Ubuntu"/>
              </a:rPr>
              <a:t>11</a:t>
            </a:r>
            <a:r>
              <a:rPr kumimoji="0" lang="en-US" altLang="en-US" sz="1300" b="0" i="0" u="none" strike="noStrike" cap="none" normalizeH="0" baseline="0" dirty="0" smtClean="0">
                <a:ln>
                  <a:noFill/>
                </a:ln>
                <a:solidFill>
                  <a:srgbClr val="484848"/>
                </a:solidFill>
                <a:effectLst/>
                <a:latin typeface="Ubuntu"/>
              </a:rPr>
              <a:t> following mindfulness training.</a:t>
            </a:r>
            <a:br>
              <a:rPr kumimoji="0" lang="en-US" altLang="en-US" sz="1300" b="0" i="0" u="none" strike="noStrike" cap="none" normalizeH="0" baseline="0" dirty="0" smtClean="0">
                <a:ln>
                  <a:noFill/>
                </a:ln>
                <a:solidFill>
                  <a:srgbClr val="484848"/>
                </a:solidFill>
                <a:effectLst/>
                <a:latin typeface="Ubuntu"/>
              </a:rPr>
            </a:br>
            <a:endParaRPr kumimoji="0" lang="en-US" altLang="en-US" sz="1300" b="0" i="0" u="none" strike="noStrike" cap="none" normalizeH="0" baseline="0" dirty="0" smtClean="0">
              <a:ln>
                <a:noFill/>
              </a:ln>
              <a:solidFill>
                <a:srgbClr val="484848"/>
              </a:solidFill>
              <a:effectLst/>
              <a:latin typeface="Ubuntu"/>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rgbClr val="FFFFFF"/>
                </a:solidFill>
                <a:effectLst/>
                <a:latin typeface="Ubuntu"/>
              </a:rPr>
              <a:t>2</a:t>
            </a:r>
            <a:r>
              <a:rPr kumimoji="0" lang="en-US" altLang="en-US" sz="1300" b="0" i="0" u="none" strike="noStrike" cap="none" normalizeH="0" baseline="0" dirty="0" smtClean="0">
                <a:ln>
                  <a:noFill/>
                </a:ln>
                <a:solidFill>
                  <a:srgbClr val="0A598C"/>
                </a:solidFill>
                <a:effectLst/>
                <a:latin typeface="Ubuntu"/>
              </a:rPr>
              <a:t> Hippocampus</a:t>
            </a:r>
            <a:r>
              <a:rPr kumimoji="0" lang="en-US" altLang="en-US" sz="1300" b="0" i="0" u="none" strike="noStrike" cap="none" normalizeH="0" baseline="0" dirty="0" smtClean="0">
                <a:ln>
                  <a:noFill/>
                </a:ln>
                <a:solidFill>
                  <a:srgbClr val="484848"/>
                </a:solidFill>
                <a:effectLst/>
                <a:latin typeface="Ubuntu"/>
              </a:rPr>
              <a:t/>
            </a:r>
            <a:br>
              <a:rPr kumimoji="0" lang="en-US" altLang="en-US" sz="1300" b="0" i="0" u="none" strike="noStrike" cap="none" normalizeH="0" baseline="0" dirty="0" smtClean="0">
                <a:ln>
                  <a:noFill/>
                </a:ln>
                <a:solidFill>
                  <a:srgbClr val="484848"/>
                </a:solidFill>
                <a:effectLst/>
                <a:latin typeface="Ubuntu"/>
              </a:rPr>
            </a:br>
            <a:r>
              <a:rPr kumimoji="0" lang="en-US" altLang="en-US" sz="1300" b="0" i="0" u="none" strike="noStrike" cap="none" normalizeH="0" baseline="0" dirty="0" smtClean="0">
                <a:ln>
                  <a:noFill/>
                </a:ln>
                <a:solidFill>
                  <a:srgbClr val="484848"/>
                </a:solidFill>
                <a:effectLst/>
                <a:latin typeface="Ubuntu"/>
              </a:rPr>
              <a:t>Critical to learning and memory, and helps regulate the amygdala. This part of the brain is more active</a:t>
            </a:r>
            <a:r>
              <a:rPr kumimoji="0" lang="en-US" altLang="en-US" sz="900" b="0" i="0" u="none" strike="noStrike" cap="none" normalizeH="0" baseline="30000" dirty="0" smtClean="0">
                <a:ln>
                  <a:noFill/>
                </a:ln>
                <a:solidFill>
                  <a:srgbClr val="484848"/>
                </a:solidFill>
                <a:effectLst/>
                <a:latin typeface="Ubuntu"/>
              </a:rPr>
              <a:t>12</a:t>
            </a:r>
            <a:r>
              <a:rPr kumimoji="0" lang="en-US" altLang="en-US" sz="1300" b="0" i="0" u="none" strike="noStrike" cap="none" normalizeH="0" baseline="0" dirty="0" smtClean="0">
                <a:ln>
                  <a:noFill/>
                </a:ln>
                <a:solidFill>
                  <a:srgbClr val="484848"/>
                </a:solidFill>
                <a:effectLst/>
                <a:latin typeface="Ubuntu"/>
              </a:rPr>
              <a:t>and has more gray matter density following mindfulness training.</a:t>
            </a:r>
            <a:br>
              <a:rPr kumimoji="0" lang="en-US" altLang="en-US" sz="1300" b="0" i="0" u="none" strike="noStrike" cap="none" normalizeH="0" baseline="0" dirty="0" smtClean="0">
                <a:ln>
                  <a:noFill/>
                </a:ln>
                <a:solidFill>
                  <a:srgbClr val="484848"/>
                </a:solidFill>
                <a:effectLst/>
                <a:latin typeface="Ubuntu"/>
              </a:rPr>
            </a:br>
            <a:endParaRPr kumimoji="0" lang="en-US" altLang="en-US" sz="1300" b="0" i="0" u="none" strike="noStrike" cap="none" normalizeH="0" baseline="0" dirty="0" smtClean="0">
              <a:ln>
                <a:noFill/>
              </a:ln>
              <a:solidFill>
                <a:srgbClr val="484848"/>
              </a:solidFill>
              <a:effectLst/>
              <a:latin typeface="Ubuntu"/>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rgbClr val="FFFFFF"/>
                </a:solidFill>
                <a:effectLst/>
                <a:latin typeface="Ubuntu"/>
              </a:rPr>
              <a:t>3</a:t>
            </a:r>
            <a:r>
              <a:rPr kumimoji="0" lang="en-US" altLang="en-US" sz="1300" b="0" i="0" u="none" strike="noStrike" cap="none" normalizeH="0" baseline="0" dirty="0" smtClean="0">
                <a:ln>
                  <a:noFill/>
                </a:ln>
                <a:solidFill>
                  <a:srgbClr val="0A598C"/>
                </a:solidFill>
                <a:effectLst/>
                <a:latin typeface="Ubuntu"/>
              </a:rPr>
              <a:t> Prefrontal Cortex</a:t>
            </a:r>
            <a:r>
              <a:rPr kumimoji="0" lang="en-US" altLang="en-US" sz="1300" b="0" i="0" u="none" strike="noStrike" cap="none" normalizeH="0" baseline="0" dirty="0" smtClean="0">
                <a:ln>
                  <a:noFill/>
                </a:ln>
                <a:solidFill>
                  <a:srgbClr val="484848"/>
                </a:solidFill>
                <a:effectLst/>
                <a:latin typeface="Ubuntu"/>
              </a:rPr>
              <a:t/>
            </a:r>
            <a:br>
              <a:rPr kumimoji="0" lang="en-US" altLang="en-US" sz="1300" b="0" i="0" u="none" strike="noStrike" cap="none" normalizeH="0" baseline="0" dirty="0" smtClean="0">
                <a:ln>
                  <a:noFill/>
                </a:ln>
                <a:solidFill>
                  <a:srgbClr val="484848"/>
                </a:solidFill>
                <a:effectLst/>
                <a:latin typeface="Ubuntu"/>
              </a:rPr>
            </a:br>
            <a:r>
              <a:rPr kumimoji="0" lang="en-US" altLang="en-US" sz="1300" b="0" i="0" u="none" strike="noStrike" cap="none" normalizeH="0" baseline="0" dirty="0" smtClean="0">
                <a:ln>
                  <a:noFill/>
                </a:ln>
                <a:solidFill>
                  <a:srgbClr val="484848"/>
                </a:solidFill>
                <a:effectLst/>
                <a:latin typeface="Ubuntu"/>
              </a:rPr>
              <a:t>The part of the brain most associated with maturity, including regulating emotions and behaviors and making wise decisions. This part of the brain is more activated following mindfulness training.</a:t>
            </a:r>
          </a:p>
        </p:txBody>
      </p:sp>
      <p:pic>
        <p:nvPicPr>
          <p:cNvPr id="1030" name="Picture 6" descr="graphic-brai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60888" y="8430299"/>
            <a:ext cx="5962650" cy="405765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braintalks.files.wordpress.com/2013/04/screen-shot-2013-04-12-at-9-48-46-am.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274670" y="22351490"/>
            <a:ext cx="16282021" cy="898165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4246</TotalTime>
  <Words>367</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Lato</vt:lpstr>
      <vt:lpstr>Ubuntu</vt:lpstr>
      <vt:lpstr>Office Theme</vt:lpstr>
      <vt:lpstr>PowerPoint Presentation</vt:lpstr>
    </vt:vector>
  </TitlesOfParts>
  <Company>Rutgers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Julia Xia</dc:creator>
  <cp:lastModifiedBy>Jeffrey Melillo</cp:lastModifiedBy>
  <cp:revision>110</cp:revision>
  <cp:lastPrinted>2012-08-01T17:44:46Z</cp:lastPrinted>
  <dcterms:created xsi:type="dcterms:W3CDTF">2014-03-07T20:19:06Z</dcterms:created>
  <dcterms:modified xsi:type="dcterms:W3CDTF">2016-03-23T20:16:21Z</dcterms:modified>
</cp:coreProperties>
</file>