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3" r:id="rId4"/>
    <p:sldId id="271" r:id="rId5"/>
    <p:sldId id="274" r:id="rId6"/>
    <p:sldId id="275" r:id="rId7"/>
    <p:sldId id="276" r:id="rId8"/>
    <p:sldId id="280" r:id="rId9"/>
    <p:sldId id="277" r:id="rId10"/>
    <p:sldId id="279" r:id="rId11"/>
    <p:sldId id="278" r:id="rId12"/>
    <p:sldId id="264" r:id="rId13"/>
    <p:sldId id="28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24" autoAdjust="0"/>
  </p:normalViewPr>
  <p:slideViewPr>
    <p:cSldViewPr snapToGrid="0">
      <p:cViewPr varScale="1">
        <p:scale>
          <a:sx n="58" d="100"/>
          <a:sy n="58" d="100"/>
        </p:scale>
        <p:origin x="956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E7AF-8780-4A3A-B078-16949B0971EA}" type="doc">
      <dgm:prSet loTypeId="urn:microsoft.com/office/officeart/2005/8/layout/equation2" loCatId="process" qsTypeId="urn:microsoft.com/office/officeart/2005/8/quickstyle/simple1" qsCatId="simple" csTypeId="urn:microsoft.com/office/officeart/2005/8/colors/accent0_3" csCatId="mainScheme" phldr="1"/>
      <dgm:spPr/>
    </dgm:pt>
    <dgm:pt modelId="{D0C11257-9E3F-4E77-864D-7AF6064BF14C}">
      <dgm:prSet phldrT="[Text]" custT="1"/>
      <dgm:spPr/>
      <dgm:t>
        <a:bodyPr/>
        <a:lstStyle/>
        <a:p>
          <a:r>
            <a:rPr lang="en-US" sz="2400" dirty="0"/>
            <a:t>$7</a:t>
          </a:r>
        </a:p>
      </dgm:t>
    </dgm:pt>
    <dgm:pt modelId="{295C9D6C-5D1C-4677-B04E-6FBCDC49442E}" type="parTrans" cxnId="{26433ECA-BEAC-4DA8-A051-F789B91BD75C}">
      <dgm:prSet/>
      <dgm:spPr/>
      <dgm:t>
        <a:bodyPr/>
        <a:lstStyle/>
        <a:p>
          <a:endParaRPr lang="en-US"/>
        </a:p>
      </dgm:t>
    </dgm:pt>
    <dgm:pt modelId="{5BC6BF5B-42AB-4AB8-9C72-746E224E795C}" type="sibTrans" cxnId="{26433ECA-BEAC-4DA8-A051-F789B91BD75C}">
      <dgm:prSet/>
      <dgm:spPr/>
      <dgm:t>
        <a:bodyPr/>
        <a:lstStyle/>
        <a:p>
          <a:endParaRPr lang="en-US"/>
        </a:p>
      </dgm:t>
    </dgm:pt>
    <dgm:pt modelId="{6287FFBB-DC2E-4F08-9F0D-3373406E2FD6}">
      <dgm:prSet phldrT="[Text]" custT="1"/>
      <dgm:spPr/>
      <dgm:t>
        <a:bodyPr/>
        <a:lstStyle/>
        <a:p>
          <a:r>
            <a:rPr lang="en-US" sz="2400" dirty="0"/>
            <a:t>$4</a:t>
          </a:r>
        </a:p>
      </dgm:t>
    </dgm:pt>
    <dgm:pt modelId="{FA110D86-B8E3-4223-B75E-7579229DCE60}" type="parTrans" cxnId="{CCF1C4FF-7C32-4517-B37B-32262E292881}">
      <dgm:prSet/>
      <dgm:spPr/>
      <dgm:t>
        <a:bodyPr/>
        <a:lstStyle/>
        <a:p>
          <a:endParaRPr lang="en-US"/>
        </a:p>
      </dgm:t>
    </dgm:pt>
    <dgm:pt modelId="{602A9A8F-CC9D-48D8-8605-ADAEDE6B25AD}" type="sibTrans" cxnId="{CCF1C4FF-7C32-4517-B37B-32262E292881}">
      <dgm:prSet/>
      <dgm:spPr/>
      <dgm:t>
        <a:bodyPr/>
        <a:lstStyle/>
        <a:p>
          <a:endParaRPr lang="en-US"/>
        </a:p>
      </dgm:t>
    </dgm:pt>
    <dgm:pt modelId="{93ADD0CF-EFAB-49BC-96DA-466DA1DCA714}">
      <dgm:prSet phldrT="[Text]" custT="1"/>
      <dgm:spPr/>
      <dgm:t>
        <a:bodyPr/>
        <a:lstStyle/>
        <a:p>
          <a:r>
            <a:rPr lang="en-US" sz="3200" dirty="0"/>
            <a:t>~$11/share</a:t>
          </a:r>
        </a:p>
      </dgm:t>
    </dgm:pt>
    <dgm:pt modelId="{37EEA67A-6A6B-48E9-B639-5D6AE25F8FC7}" type="parTrans" cxnId="{0D7836A0-231E-40E2-A2F3-9134BD3476A4}">
      <dgm:prSet/>
      <dgm:spPr/>
      <dgm:t>
        <a:bodyPr/>
        <a:lstStyle/>
        <a:p>
          <a:endParaRPr lang="en-US"/>
        </a:p>
      </dgm:t>
    </dgm:pt>
    <dgm:pt modelId="{72FBF8D0-8418-49F0-9B35-BF75FE7EC9BA}" type="sibTrans" cxnId="{0D7836A0-231E-40E2-A2F3-9134BD3476A4}">
      <dgm:prSet/>
      <dgm:spPr/>
      <dgm:t>
        <a:bodyPr/>
        <a:lstStyle/>
        <a:p>
          <a:endParaRPr lang="en-US"/>
        </a:p>
      </dgm:t>
    </dgm:pt>
    <dgm:pt modelId="{174176BE-40D3-4092-BA88-C93D56A3916B}" type="pres">
      <dgm:prSet presAssocID="{75A2E7AF-8780-4A3A-B078-16949B0971EA}" presName="Name0" presStyleCnt="0">
        <dgm:presLayoutVars>
          <dgm:dir/>
          <dgm:resizeHandles val="exact"/>
        </dgm:presLayoutVars>
      </dgm:prSet>
      <dgm:spPr/>
    </dgm:pt>
    <dgm:pt modelId="{755CBCEA-74BD-49F1-803E-DAF559FB5654}" type="pres">
      <dgm:prSet presAssocID="{75A2E7AF-8780-4A3A-B078-16949B0971EA}" presName="vNodes" presStyleCnt="0"/>
      <dgm:spPr/>
    </dgm:pt>
    <dgm:pt modelId="{E07C0190-1B47-480F-B8B9-0236F5FC9D7D}" type="pres">
      <dgm:prSet presAssocID="{D0C11257-9E3F-4E77-864D-7AF6064BF14C}" presName="node" presStyleLbl="node1" presStyleIdx="0" presStyleCnt="3">
        <dgm:presLayoutVars>
          <dgm:bulletEnabled val="1"/>
        </dgm:presLayoutVars>
      </dgm:prSet>
      <dgm:spPr/>
    </dgm:pt>
    <dgm:pt modelId="{32F5BE47-BCF3-4681-93E0-CA0D85427F49}" type="pres">
      <dgm:prSet presAssocID="{5BC6BF5B-42AB-4AB8-9C72-746E224E795C}" presName="spacerT" presStyleCnt="0"/>
      <dgm:spPr/>
    </dgm:pt>
    <dgm:pt modelId="{27B6827D-F20F-4B6E-9676-79A78BAD15FD}" type="pres">
      <dgm:prSet presAssocID="{5BC6BF5B-42AB-4AB8-9C72-746E224E795C}" presName="sibTrans" presStyleLbl="sibTrans2D1" presStyleIdx="0" presStyleCnt="2"/>
      <dgm:spPr/>
    </dgm:pt>
    <dgm:pt modelId="{53A7041B-F6CF-4F3A-80B8-0DE837D2C4A3}" type="pres">
      <dgm:prSet presAssocID="{5BC6BF5B-42AB-4AB8-9C72-746E224E795C}" presName="spacerB" presStyleCnt="0"/>
      <dgm:spPr/>
    </dgm:pt>
    <dgm:pt modelId="{50F24227-1074-4399-BB06-568833F4F41E}" type="pres">
      <dgm:prSet presAssocID="{6287FFBB-DC2E-4F08-9F0D-3373406E2FD6}" presName="node" presStyleLbl="node1" presStyleIdx="1" presStyleCnt="3">
        <dgm:presLayoutVars>
          <dgm:bulletEnabled val="1"/>
        </dgm:presLayoutVars>
      </dgm:prSet>
      <dgm:spPr/>
    </dgm:pt>
    <dgm:pt modelId="{8CBE8B8E-18C4-44D9-837D-6C8E90561DB1}" type="pres">
      <dgm:prSet presAssocID="{75A2E7AF-8780-4A3A-B078-16949B0971EA}" presName="sibTransLast" presStyleLbl="sibTrans2D1" presStyleIdx="1" presStyleCnt="2"/>
      <dgm:spPr/>
    </dgm:pt>
    <dgm:pt modelId="{F4DA36EA-F7A2-412D-8B87-DBFF1208CD67}" type="pres">
      <dgm:prSet presAssocID="{75A2E7AF-8780-4A3A-B078-16949B0971EA}" presName="connectorText" presStyleLbl="sibTrans2D1" presStyleIdx="1" presStyleCnt="2"/>
      <dgm:spPr/>
    </dgm:pt>
    <dgm:pt modelId="{B85875B1-0E4A-405B-95D8-5F384BA10356}" type="pres">
      <dgm:prSet presAssocID="{75A2E7AF-8780-4A3A-B078-16949B0971E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F591D10-268B-403F-86BE-E9FD5751D08C}" type="presOf" srcId="{602A9A8F-CC9D-48D8-8605-ADAEDE6B25AD}" destId="{F4DA36EA-F7A2-412D-8B87-DBFF1208CD67}" srcOrd="1" destOrd="0" presId="urn:microsoft.com/office/officeart/2005/8/layout/equation2"/>
    <dgm:cxn modelId="{98022B47-BBC1-4774-8A4B-3E304E56A7BC}" type="presOf" srcId="{6287FFBB-DC2E-4F08-9F0D-3373406E2FD6}" destId="{50F24227-1074-4399-BB06-568833F4F41E}" srcOrd="0" destOrd="0" presId="urn:microsoft.com/office/officeart/2005/8/layout/equation2"/>
    <dgm:cxn modelId="{63B40B9B-9A7F-401D-AA28-CE4FBC0F5577}" type="presOf" srcId="{75A2E7AF-8780-4A3A-B078-16949B0971EA}" destId="{174176BE-40D3-4092-BA88-C93D56A3916B}" srcOrd="0" destOrd="0" presId="urn:microsoft.com/office/officeart/2005/8/layout/equation2"/>
    <dgm:cxn modelId="{0D7836A0-231E-40E2-A2F3-9134BD3476A4}" srcId="{75A2E7AF-8780-4A3A-B078-16949B0971EA}" destId="{93ADD0CF-EFAB-49BC-96DA-466DA1DCA714}" srcOrd="2" destOrd="0" parTransId="{37EEA67A-6A6B-48E9-B639-5D6AE25F8FC7}" sibTransId="{72FBF8D0-8418-49F0-9B35-BF75FE7EC9BA}"/>
    <dgm:cxn modelId="{26428BA4-91ED-411B-809D-BA71F0275F73}" type="presOf" srcId="{93ADD0CF-EFAB-49BC-96DA-466DA1DCA714}" destId="{B85875B1-0E4A-405B-95D8-5F384BA10356}" srcOrd="0" destOrd="0" presId="urn:microsoft.com/office/officeart/2005/8/layout/equation2"/>
    <dgm:cxn modelId="{26433ECA-BEAC-4DA8-A051-F789B91BD75C}" srcId="{75A2E7AF-8780-4A3A-B078-16949B0971EA}" destId="{D0C11257-9E3F-4E77-864D-7AF6064BF14C}" srcOrd="0" destOrd="0" parTransId="{295C9D6C-5D1C-4677-B04E-6FBCDC49442E}" sibTransId="{5BC6BF5B-42AB-4AB8-9C72-746E224E795C}"/>
    <dgm:cxn modelId="{053C8DCC-50E7-488E-9D7C-C43A6D88F0AA}" type="presOf" srcId="{5BC6BF5B-42AB-4AB8-9C72-746E224E795C}" destId="{27B6827D-F20F-4B6E-9676-79A78BAD15FD}" srcOrd="0" destOrd="0" presId="urn:microsoft.com/office/officeart/2005/8/layout/equation2"/>
    <dgm:cxn modelId="{7D1003CD-FF6D-4892-8590-D8313177C2BB}" type="presOf" srcId="{D0C11257-9E3F-4E77-864D-7AF6064BF14C}" destId="{E07C0190-1B47-480F-B8B9-0236F5FC9D7D}" srcOrd="0" destOrd="0" presId="urn:microsoft.com/office/officeart/2005/8/layout/equation2"/>
    <dgm:cxn modelId="{3A955EF4-57A7-4228-81F1-751355FF1BFF}" type="presOf" srcId="{602A9A8F-CC9D-48D8-8605-ADAEDE6B25AD}" destId="{8CBE8B8E-18C4-44D9-837D-6C8E90561DB1}" srcOrd="0" destOrd="0" presId="urn:microsoft.com/office/officeart/2005/8/layout/equation2"/>
    <dgm:cxn modelId="{CCF1C4FF-7C32-4517-B37B-32262E292881}" srcId="{75A2E7AF-8780-4A3A-B078-16949B0971EA}" destId="{6287FFBB-DC2E-4F08-9F0D-3373406E2FD6}" srcOrd="1" destOrd="0" parTransId="{FA110D86-B8E3-4223-B75E-7579229DCE60}" sibTransId="{602A9A8F-CC9D-48D8-8605-ADAEDE6B25AD}"/>
    <dgm:cxn modelId="{7090D4E9-F841-49F1-B45E-258AA15C0205}" type="presParOf" srcId="{174176BE-40D3-4092-BA88-C93D56A3916B}" destId="{755CBCEA-74BD-49F1-803E-DAF559FB5654}" srcOrd="0" destOrd="0" presId="urn:microsoft.com/office/officeart/2005/8/layout/equation2"/>
    <dgm:cxn modelId="{89489DE6-2E91-4C85-A859-DBE23823AC11}" type="presParOf" srcId="{755CBCEA-74BD-49F1-803E-DAF559FB5654}" destId="{E07C0190-1B47-480F-B8B9-0236F5FC9D7D}" srcOrd="0" destOrd="0" presId="urn:microsoft.com/office/officeart/2005/8/layout/equation2"/>
    <dgm:cxn modelId="{3A8983B3-D9D5-4AD6-8075-F0646D6FBDBB}" type="presParOf" srcId="{755CBCEA-74BD-49F1-803E-DAF559FB5654}" destId="{32F5BE47-BCF3-4681-93E0-CA0D85427F49}" srcOrd="1" destOrd="0" presId="urn:microsoft.com/office/officeart/2005/8/layout/equation2"/>
    <dgm:cxn modelId="{CDC5A458-E837-4649-9DDE-2DB11FC7DF8A}" type="presParOf" srcId="{755CBCEA-74BD-49F1-803E-DAF559FB5654}" destId="{27B6827D-F20F-4B6E-9676-79A78BAD15FD}" srcOrd="2" destOrd="0" presId="urn:microsoft.com/office/officeart/2005/8/layout/equation2"/>
    <dgm:cxn modelId="{6D8E50C8-A033-463C-88DA-BE94DAAD764A}" type="presParOf" srcId="{755CBCEA-74BD-49F1-803E-DAF559FB5654}" destId="{53A7041B-F6CF-4F3A-80B8-0DE837D2C4A3}" srcOrd="3" destOrd="0" presId="urn:microsoft.com/office/officeart/2005/8/layout/equation2"/>
    <dgm:cxn modelId="{5EB2017B-84BD-4F27-BB10-26D6FC238E8C}" type="presParOf" srcId="{755CBCEA-74BD-49F1-803E-DAF559FB5654}" destId="{50F24227-1074-4399-BB06-568833F4F41E}" srcOrd="4" destOrd="0" presId="urn:microsoft.com/office/officeart/2005/8/layout/equation2"/>
    <dgm:cxn modelId="{4974F156-A496-42D9-9941-0F0BEA3D82D9}" type="presParOf" srcId="{174176BE-40D3-4092-BA88-C93D56A3916B}" destId="{8CBE8B8E-18C4-44D9-837D-6C8E90561DB1}" srcOrd="1" destOrd="0" presId="urn:microsoft.com/office/officeart/2005/8/layout/equation2"/>
    <dgm:cxn modelId="{A1C0C2D0-14DA-404E-AD2E-88C1E6D70BFC}" type="presParOf" srcId="{8CBE8B8E-18C4-44D9-837D-6C8E90561DB1}" destId="{F4DA36EA-F7A2-412D-8B87-DBFF1208CD67}" srcOrd="0" destOrd="0" presId="urn:microsoft.com/office/officeart/2005/8/layout/equation2"/>
    <dgm:cxn modelId="{041D32EA-1BF5-4734-98EF-41A3BC1A1B4E}" type="presParOf" srcId="{174176BE-40D3-4092-BA88-C93D56A3916B}" destId="{B85875B1-0E4A-405B-95D8-5F384BA1035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7D6E9-6E74-467D-BB67-65C609C4D512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B695D25-4350-4CA9-94E4-10B1EF4776B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Total</a:t>
          </a:r>
        </a:p>
        <a:p>
          <a:pPr>
            <a:spcAft>
              <a:spcPts val="0"/>
            </a:spcAft>
          </a:pPr>
          <a:r>
            <a: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$12</a:t>
          </a:r>
        </a:p>
      </dgm:t>
    </dgm:pt>
    <dgm:pt modelId="{7FEE91AE-A8DD-4BF4-BEDF-4A38642434C5}" type="parTrans" cxnId="{FEC85D5E-FB42-46E8-9160-EF58895B2F74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28B619-E8FE-4D73-96AE-2E97C8CAD0F7}" type="sibTrans" cxnId="{FEC85D5E-FB42-46E8-9160-EF58895B2F74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9AA40E-BB56-446F-A060-4D4BF2A69B8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Base</a:t>
          </a:r>
        </a:p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$7</a:t>
          </a:r>
        </a:p>
      </dgm:t>
    </dgm:pt>
    <dgm:pt modelId="{A9DC98A5-FA91-48E1-A188-D5244D4A87E8}" type="parTrans" cxnId="{B4DEB26B-8D7E-4370-B0F3-1843707F3A17}">
      <dgm:prSet custT="1"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313404-812D-4158-B347-40CAE57085B3}" type="sibTrans" cxnId="{B4DEB26B-8D7E-4370-B0F3-1843707F3A17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1A02DC-A86F-41C3-B894-34EF61F5C05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PEP</a:t>
          </a:r>
        </a:p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$2</a:t>
          </a:r>
        </a:p>
      </dgm:t>
    </dgm:pt>
    <dgm:pt modelId="{932DF170-A0CD-4D33-A434-97C8EA90105D}" type="parTrans" cxnId="{6F34AFB0-F254-46E2-92CB-3CCD6B0FC755}">
      <dgm:prSet custT="1"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DF5413-5F51-405C-96D5-6D5DF1186C47}" type="sibTrans" cxnId="{6F34AFB0-F254-46E2-92CB-3CCD6B0FC755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267730-FC2E-4852-A210-CDCBE5A535D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</a:t>
          </a:r>
        </a:p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$0</a:t>
          </a:r>
        </a:p>
      </dgm:t>
    </dgm:pt>
    <dgm:pt modelId="{301221D7-628A-4F7E-BFED-D22A76EC3857}" type="parTrans" cxnId="{DBAF211A-AACA-4188-96B1-F9E0B55CF90F}">
      <dgm:prSet custT="1"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F3BB8C0-6BA5-4F30-821B-936733C44435}" type="sibTrans" cxnId="{DBAF211A-AACA-4188-96B1-F9E0B55CF90F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2BD05A-4F40-47C7-8871-CED21E7D508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G8</a:t>
          </a:r>
        </a:p>
        <a:p>
          <a:pPr>
            <a:spcAft>
              <a:spcPts val="0"/>
            </a:spcAft>
          </a:pP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$3</a:t>
          </a:r>
        </a:p>
      </dgm:t>
    </dgm:pt>
    <dgm:pt modelId="{60C6E056-3A4E-427A-BFE1-4DCBFC847436}" type="parTrans" cxnId="{7424D068-E3E2-47DF-872F-F4659DC7B6DE}">
      <dgm:prSet custT="1"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FC4DAC-6E5A-4D34-B83E-25E985D2C926}" type="sibTrans" cxnId="{7424D068-E3E2-47DF-872F-F4659DC7B6DE}">
      <dgm:prSet/>
      <dgm:spPr/>
      <dgm:t>
        <a:bodyPr/>
        <a:lstStyle/>
        <a:p>
          <a:endParaRPr lang="en-US" sz="2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B623B2-A10F-4A28-98CD-2368C70886F0}" type="pres">
      <dgm:prSet presAssocID="{67F7D6E9-6E74-467D-BB67-65C609C4D5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1317B6-739F-4571-8216-270FC16F379C}" type="pres">
      <dgm:prSet presAssocID="{BB695D25-4350-4CA9-94E4-10B1EF4776B7}" presName="centerShape" presStyleLbl="node0" presStyleIdx="0" presStyleCnt="1" custScaleX="152486" custScaleY="156681"/>
      <dgm:spPr/>
    </dgm:pt>
    <dgm:pt modelId="{61FD75E9-B4E3-4FD7-90CF-690DDE61060C}" type="pres">
      <dgm:prSet presAssocID="{A9DC98A5-FA91-48E1-A188-D5244D4A87E8}" presName="parTrans" presStyleLbl="sibTrans2D1" presStyleIdx="0" presStyleCnt="4"/>
      <dgm:spPr/>
    </dgm:pt>
    <dgm:pt modelId="{5A3CC137-ECC1-445E-ACEE-43E50C133ADE}" type="pres">
      <dgm:prSet presAssocID="{A9DC98A5-FA91-48E1-A188-D5244D4A87E8}" presName="connectorText" presStyleLbl="sibTrans2D1" presStyleIdx="0" presStyleCnt="4"/>
      <dgm:spPr/>
    </dgm:pt>
    <dgm:pt modelId="{1E908118-EE78-446C-AA65-9B0980B4ABEC}" type="pres">
      <dgm:prSet presAssocID="{5A9AA40E-BB56-446F-A060-4D4BF2A69B86}" presName="node" presStyleLbl="node1" presStyleIdx="0" presStyleCnt="4" custScaleX="84539" custScaleY="84319">
        <dgm:presLayoutVars>
          <dgm:bulletEnabled val="1"/>
        </dgm:presLayoutVars>
      </dgm:prSet>
      <dgm:spPr/>
    </dgm:pt>
    <dgm:pt modelId="{EF3EB134-CAEC-44CA-89AF-E2A27FFE72EB}" type="pres">
      <dgm:prSet presAssocID="{932DF170-A0CD-4D33-A434-97C8EA90105D}" presName="parTrans" presStyleLbl="sibTrans2D1" presStyleIdx="1" presStyleCnt="4"/>
      <dgm:spPr/>
    </dgm:pt>
    <dgm:pt modelId="{93A16F70-ED42-417E-A223-353AF0962C7B}" type="pres">
      <dgm:prSet presAssocID="{932DF170-A0CD-4D33-A434-97C8EA90105D}" presName="connectorText" presStyleLbl="sibTrans2D1" presStyleIdx="1" presStyleCnt="4"/>
      <dgm:spPr/>
    </dgm:pt>
    <dgm:pt modelId="{E57954C8-CB3E-4101-91AD-99B278A1EE9D}" type="pres">
      <dgm:prSet presAssocID="{AC1A02DC-A86F-41C3-B894-34EF61F5C055}" presName="node" presStyleLbl="node1" presStyleIdx="1" presStyleCnt="4" custScaleX="79893" custScaleY="79271">
        <dgm:presLayoutVars>
          <dgm:bulletEnabled val="1"/>
        </dgm:presLayoutVars>
      </dgm:prSet>
      <dgm:spPr/>
    </dgm:pt>
    <dgm:pt modelId="{7C6FAB16-04C7-4F69-8405-2403F08148E2}" type="pres">
      <dgm:prSet presAssocID="{301221D7-628A-4F7E-BFED-D22A76EC3857}" presName="parTrans" presStyleLbl="sibTrans2D1" presStyleIdx="2" presStyleCnt="4"/>
      <dgm:spPr/>
    </dgm:pt>
    <dgm:pt modelId="{E8D38155-74A4-4A4C-8978-B61BB49C9DA1}" type="pres">
      <dgm:prSet presAssocID="{301221D7-628A-4F7E-BFED-D22A76EC3857}" presName="connectorText" presStyleLbl="sibTrans2D1" presStyleIdx="2" presStyleCnt="4"/>
      <dgm:spPr/>
    </dgm:pt>
    <dgm:pt modelId="{BA2738A9-220E-4145-A9E6-D3B0A4BC1DB6}" type="pres">
      <dgm:prSet presAssocID="{F5267730-FC2E-4852-A210-CDCBE5A535DD}" presName="node" presStyleLbl="node1" presStyleIdx="2" presStyleCnt="4" custScaleX="79210" custScaleY="78068">
        <dgm:presLayoutVars>
          <dgm:bulletEnabled val="1"/>
        </dgm:presLayoutVars>
      </dgm:prSet>
      <dgm:spPr/>
    </dgm:pt>
    <dgm:pt modelId="{74663FC3-D056-4DA3-9C35-573275F22E81}" type="pres">
      <dgm:prSet presAssocID="{60C6E056-3A4E-427A-BFE1-4DCBFC847436}" presName="parTrans" presStyleLbl="sibTrans2D1" presStyleIdx="3" presStyleCnt="4"/>
      <dgm:spPr/>
    </dgm:pt>
    <dgm:pt modelId="{C26FB59B-FF57-4267-8D83-55247B8306B1}" type="pres">
      <dgm:prSet presAssocID="{60C6E056-3A4E-427A-BFE1-4DCBFC847436}" presName="connectorText" presStyleLbl="sibTrans2D1" presStyleIdx="3" presStyleCnt="4"/>
      <dgm:spPr/>
    </dgm:pt>
    <dgm:pt modelId="{1BA6E5D5-EB7E-4B06-BBB8-5FF3EA2DABBC}" type="pres">
      <dgm:prSet presAssocID="{082BD05A-4F40-47C7-8871-CED21E7D5081}" presName="node" presStyleLbl="node1" presStyleIdx="3" presStyleCnt="4" custScaleX="86675" custScaleY="84600">
        <dgm:presLayoutVars>
          <dgm:bulletEnabled val="1"/>
        </dgm:presLayoutVars>
      </dgm:prSet>
      <dgm:spPr/>
    </dgm:pt>
  </dgm:ptLst>
  <dgm:cxnLst>
    <dgm:cxn modelId="{7E2D7C0C-8EB4-4A11-9159-D4DE04C1B2EB}" type="presOf" srcId="{60C6E056-3A4E-427A-BFE1-4DCBFC847436}" destId="{74663FC3-D056-4DA3-9C35-573275F22E81}" srcOrd="0" destOrd="0" presId="urn:microsoft.com/office/officeart/2005/8/layout/radial5"/>
    <dgm:cxn modelId="{1CAE2B16-B10C-40EF-B2B5-409977551779}" type="presOf" srcId="{A9DC98A5-FA91-48E1-A188-D5244D4A87E8}" destId="{5A3CC137-ECC1-445E-ACEE-43E50C133ADE}" srcOrd="1" destOrd="0" presId="urn:microsoft.com/office/officeart/2005/8/layout/radial5"/>
    <dgm:cxn modelId="{40CCB817-B0E0-4118-9A8E-9B0E81513203}" type="presOf" srcId="{67F7D6E9-6E74-467D-BB67-65C609C4D512}" destId="{61B623B2-A10F-4A28-98CD-2368C70886F0}" srcOrd="0" destOrd="0" presId="urn:microsoft.com/office/officeart/2005/8/layout/radial5"/>
    <dgm:cxn modelId="{DBAF211A-AACA-4188-96B1-F9E0B55CF90F}" srcId="{BB695D25-4350-4CA9-94E4-10B1EF4776B7}" destId="{F5267730-FC2E-4852-A210-CDCBE5A535DD}" srcOrd="2" destOrd="0" parTransId="{301221D7-628A-4F7E-BFED-D22A76EC3857}" sibTransId="{0F3BB8C0-6BA5-4F30-821B-936733C44435}"/>
    <dgm:cxn modelId="{7D3D832B-9E89-4C54-8467-4910779727DC}" type="presOf" srcId="{082BD05A-4F40-47C7-8871-CED21E7D5081}" destId="{1BA6E5D5-EB7E-4B06-BBB8-5FF3EA2DABBC}" srcOrd="0" destOrd="0" presId="urn:microsoft.com/office/officeart/2005/8/layout/radial5"/>
    <dgm:cxn modelId="{FEC85D5E-FB42-46E8-9160-EF58895B2F74}" srcId="{67F7D6E9-6E74-467D-BB67-65C609C4D512}" destId="{BB695D25-4350-4CA9-94E4-10B1EF4776B7}" srcOrd="0" destOrd="0" parTransId="{7FEE91AE-A8DD-4BF4-BEDF-4A38642434C5}" sibTransId="{A628B619-E8FE-4D73-96AE-2E97C8CAD0F7}"/>
    <dgm:cxn modelId="{3ACEAE5F-DC41-4F1B-9EA5-0DFC3686922A}" type="presOf" srcId="{932DF170-A0CD-4D33-A434-97C8EA90105D}" destId="{93A16F70-ED42-417E-A223-353AF0962C7B}" srcOrd="1" destOrd="0" presId="urn:microsoft.com/office/officeart/2005/8/layout/radial5"/>
    <dgm:cxn modelId="{C2240D64-CC1C-4E57-8B4B-F12AF4AA6CA4}" type="presOf" srcId="{301221D7-628A-4F7E-BFED-D22A76EC3857}" destId="{E8D38155-74A4-4A4C-8978-B61BB49C9DA1}" srcOrd="1" destOrd="0" presId="urn:microsoft.com/office/officeart/2005/8/layout/radial5"/>
    <dgm:cxn modelId="{C8BBFA67-D960-4255-8BDA-6904469D07D8}" type="presOf" srcId="{60C6E056-3A4E-427A-BFE1-4DCBFC847436}" destId="{C26FB59B-FF57-4267-8D83-55247B8306B1}" srcOrd="1" destOrd="0" presId="urn:microsoft.com/office/officeart/2005/8/layout/radial5"/>
    <dgm:cxn modelId="{7424D068-E3E2-47DF-872F-F4659DC7B6DE}" srcId="{BB695D25-4350-4CA9-94E4-10B1EF4776B7}" destId="{082BD05A-4F40-47C7-8871-CED21E7D5081}" srcOrd="3" destOrd="0" parTransId="{60C6E056-3A4E-427A-BFE1-4DCBFC847436}" sibTransId="{D6FC4DAC-6E5A-4D34-B83E-25E985D2C926}"/>
    <dgm:cxn modelId="{B4DEB26B-8D7E-4370-B0F3-1843707F3A17}" srcId="{BB695D25-4350-4CA9-94E4-10B1EF4776B7}" destId="{5A9AA40E-BB56-446F-A060-4D4BF2A69B86}" srcOrd="0" destOrd="0" parTransId="{A9DC98A5-FA91-48E1-A188-D5244D4A87E8}" sibTransId="{91313404-812D-4158-B347-40CAE57085B3}"/>
    <dgm:cxn modelId="{A7AB8553-7135-47ED-A888-DFFC23BDDFE2}" type="presOf" srcId="{F5267730-FC2E-4852-A210-CDCBE5A535DD}" destId="{BA2738A9-220E-4145-A9E6-D3B0A4BC1DB6}" srcOrd="0" destOrd="0" presId="urn:microsoft.com/office/officeart/2005/8/layout/radial5"/>
    <dgm:cxn modelId="{7F5D9858-43C9-4EE9-B291-AD5D74FFB4C0}" type="presOf" srcId="{932DF170-A0CD-4D33-A434-97C8EA90105D}" destId="{EF3EB134-CAEC-44CA-89AF-E2A27FFE72EB}" srcOrd="0" destOrd="0" presId="urn:microsoft.com/office/officeart/2005/8/layout/radial5"/>
    <dgm:cxn modelId="{6F34AFB0-F254-46E2-92CB-3CCD6B0FC755}" srcId="{BB695D25-4350-4CA9-94E4-10B1EF4776B7}" destId="{AC1A02DC-A86F-41C3-B894-34EF61F5C055}" srcOrd="1" destOrd="0" parTransId="{932DF170-A0CD-4D33-A434-97C8EA90105D}" sibTransId="{5DDF5413-5F51-405C-96D5-6D5DF1186C47}"/>
    <dgm:cxn modelId="{4993BFBB-5035-4C2C-8614-735553F76044}" type="presOf" srcId="{301221D7-628A-4F7E-BFED-D22A76EC3857}" destId="{7C6FAB16-04C7-4F69-8405-2403F08148E2}" srcOrd="0" destOrd="0" presId="urn:microsoft.com/office/officeart/2005/8/layout/radial5"/>
    <dgm:cxn modelId="{3BEDDED8-44A2-4595-AA06-B5B5E2850F35}" type="presOf" srcId="{5A9AA40E-BB56-446F-A060-4D4BF2A69B86}" destId="{1E908118-EE78-446C-AA65-9B0980B4ABEC}" srcOrd="0" destOrd="0" presId="urn:microsoft.com/office/officeart/2005/8/layout/radial5"/>
    <dgm:cxn modelId="{98C100E0-1BB9-4501-B155-7794A8932E4E}" type="presOf" srcId="{AC1A02DC-A86F-41C3-B894-34EF61F5C055}" destId="{E57954C8-CB3E-4101-91AD-99B278A1EE9D}" srcOrd="0" destOrd="0" presId="urn:microsoft.com/office/officeart/2005/8/layout/radial5"/>
    <dgm:cxn modelId="{A479D3EE-0E69-47C1-B7B0-9C7B93D38314}" type="presOf" srcId="{A9DC98A5-FA91-48E1-A188-D5244D4A87E8}" destId="{61FD75E9-B4E3-4FD7-90CF-690DDE61060C}" srcOrd="0" destOrd="0" presId="urn:microsoft.com/office/officeart/2005/8/layout/radial5"/>
    <dgm:cxn modelId="{6CA960FA-5403-4834-A123-DAFC01B1B2F4}" type="presOf" srcId="{BB695D25-4350-4CA9-94E4-10B1EF4776B7}" destId="{3B1317B6-739F-4571-8216-270FC16F379C}" srcOrd="0" destOrd="0" presId="urn:microsoft.com/office/officeart/2005/8/layout/radial5"/>
    <dgm:cxn modelId="{19918104-B7C8-4F19-90B4-81430EE5423B}" type="presParOf" srcId="{61B623B2-A10F-4A28-98CD-2368C70886F0}" destId="{3B1317B6-739F-4571-8216-270FC16F379C}" srcOrd="0" destOrd="0" presId="urn:microsoft.com/office/officeart/2005/8/layout/radial5"/>
    <dgm:cxn modelId="{7913252D-C0FF-414F-81CB-28C2C4B04B5E}" type="presParOf" srcId="{61B623B2-A10F-4A28-98CD-2368C70886F0}" destId="{61FD75E9-B4E3-4FD7-90CF-690DDE61060C}" srcOrd="1" destOrd="0" presId="urn:microsoft.com/office/officeart/2005/8/layout/radial5"/>
    <dgm:cxn modelId="{6C179680-810B-4FB9-8CD6-2DC5FB0A5900}" type="presParOf" srcId="{61FD75E9-B4E3-4FD7-90CF-690DDE61060C}" destId="{5A3CC137-ECC1-445E-ACEE-43E50C133ADE}" srcOrd="0" destOrd="0" presId="urn:microsoft.com/office/officeart/2005/8/layout/radial5"/>
    <dgm:cxn modelId="{2F3B6508-D2B8-4401-80DE-FB287C63D3CE}" type="presParOf" srcId="{61B623B2-A10F-4A28-98CD-2368C70886F0}" destId="{1E908118-EE78-446C-AA65-9B0980B4ABEC}" srcOrd="2" destOrd="0" presId="urn:microsoft.com/office/officeart/2005/8/layout/radial5"/>
    <dgm:cxn modelId="{E591CF29-5A28-4B06-9A9B-6AA26B2DA758}" type="presParOf" srcId="{61B623B2-A10F-4A28-98CD-2368C70886F0}" destId="{EF3EB134-CAEC-44CA-89AF-E2A27FFE72EB}" srcOrd="3" destOrd="0" presId="urn:microsoft.com/office/officeart/2005/8/layout/radial5"/>
    <dgm:cxn modelId="{40E1B781-514D-4898-B5A0-5EA9ED579D6B}" type="presParOf" srcId="{EF3EB134-CAEC-44CA-89AF-E2A27FFE72EB}" destId="{93A16F70-ED42-417E-A223-353AF0962C7B}" srcOrd="0" destOrd="0" presId="urn:microsoft.com/office/officeart/2005/8/layout/radial5"/>
    <dgm:cxn modelId="{B7889D7A-DE3F-43AF-9DDF-AAC107999F2D}" type="presParOf" srcId="{61B623B2-A10F-4A28-98CD-2368C70886F0}" destId="{E57954C8-CB3E-4101-91AD-99B278A1EE9D}" srcOrd="4" destOrd="0" presId="urn:microsoft.com/office/officeart/2005/8/layout/radial5"/>
    <dgm:cxn modelId="{07AE0331-2E07-4C6E-B734-2CFD5F4F3EBF}" type="presParOf" srcId="{61B623B2-A10F-4A28-98CD-2368C70886F0}" destId="{7C6FAB16-04C7-4F69-8405-2403F08148E2}" srcOrd="5" destOrd="0" presId="urn:microsoft.com/office/officeart/2005/8/layout/radial5"/>
    <dgm:cxn modelId="{48F96E3B-9D35-4E0E-81F5-5F6411A40962}" type="presParOf" srcId="{7C6FAB16-04C7-4F69-8405-2403F08148E2}" destId="{E8D38155-74A4-4A4C-8978-B61BB49C9DA1}" srcOrd="0" destOrd="0" presId="urn:microsoft.com/office/officeart/2005/8/layout/radial5"/>
    <dgm:cxn modelId="{1D34B89B-38C9-47A9-8F60-C4C5E5E022CF}" type="presParOf" srcId="{61B623B2-A10F-4A28-98CD-2368C70886F0}" destId="{BA2738A9-220E-4145-A9E6-D3B0A4BC1DB6}" srcOrd="6" destOrd="0" presId="urn:microsoft.com/office/officeart/2005/8/layout/radial5"/>
    <dgm:cxn modelId="{F403FBA4-8492-43D1-B011-F2D2A1A0A282}" type="presParOf" srcId="{61B623B2-A10F-4A28-98CD-2368C70886F0}" destId="{74663FC3-D056-4DA3-9C35-573275F22E81}" srcOrd="7" destOrd="0" presId="urn:microsoft.com/office/officeart/2005/8/layout/radial5"/>
    <dgm:cxn modelId="{4BD29669-4FD4-414E-ABAD-C45F60B812FF}" type="presParOf" srcId="{74663FC3-D056-4DA3-9C35-573275F22E81}" destId="{C26FB59B-FF57-4267-8D83-55247B8306B1}" srcOrd="0" destOrd="0" presId="urn:microsoft.com/office/officeart/2005/8/layout/radial5"/>
    <dgm:cxn modelId="{A80F65D0-1DA0-4F2C-9AB8-B49474681F23}" type="presParOf" srcId="{61B623B2-A10F-4A28-98CD-2368C70886F0}" destId="{1BA6E5D5-EB7E-4B06-BBB8-5FF3EA2DABB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C0190-1B47-480F-B8B9-0236F5FC9D7D}">
      <dsp:nvSpPr>
        <dsp:cNvPr id="0" name=""/>
        <dsp:cNvSpPr/>
      </dsp:nvSpPr>
      <dsp:spPr>
        <a:xfrm>
          <a:off x="2489" y="650820"/>
          <a:ext cx="883689" cy="88368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$7</a:t>
          </a:r>
        </a:p>
      </dsp:txBody>
      <dsp:txXfrm>
        <a:off x="131902" y="780233"/>
        <a:ext cx="624863" cy="624863"/>
      </dsp:txXfrm>
    </dsp:sp>
    <dsp:sp modelId="{27B6827D-F20F-4B6E-9676-79A78BAD15FD}">
      <dsp:nvSpPr>
        <dsp:cNvPr id="0" name=""/>
        <dsp:cNvSpPr/>
      </dsp:nvSpPr>
      <dsp:spPr>
        <a:xfrm>
          <a:off x="188064" y="1606265"/>
          <a:ext cx="512539" cy="512539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6001" y="1802260"/>
        <a:ext cx="376665" cy="120549"/>
      </dsp:txXfrm>
    </dsp:sp>
    <dsp:sp modelId="{50F24227-1074-4399-BB06-568833F4F41E}">
      <dsp:nvSpPr>
        <dsp:cNvPr id="0" name=""/>
        <dsp:cNvSpPr/>
      </dsp:nvSpPr>
      <dsp:spPr>
        <a:xfrm>
          <a:off x="2489" y="2190560"/>
          <a:ext cx="883689" cy="88368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$4</a:t>
          </a:r>
        </a:p>
      </dsp:txBody>
      <dsp:txXfrm>
        <a:off x="131902" y="2319973"/>
        <a:ext cx="624863" cy="624863"/>
      </dsp:txXfrm>
    </dsp:sp>
    <dsp:sp modelId="{8CBE8B8E-18C4-44D9-837D-6C8E90561DB1}">
      <dsp:nvSpPr>
        <dsp:cNvPr id="0" name=""/>
        <dsp:cNvSpPr/>
      </dsp:nvSpPr>
      <dsp:spPr>
        <a:xfrm>
          <a:off x="1018731" y="1698168"/>
          <a:ext cx="281013" cy="3287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18731" y="1763914"/>
        <a:ext cx="196709" cy="197240"/>
      </dsp:txXfrm>
    </dsp:sp>
    <dsp:sp modelId="{B85875B1-0E4A-405B-95D8-5F384BA10356}">
      <dsp:nvSpPr>
        <dsp:cNvPr id="0" name=""/>
        <dsp:cNvSpPr/>
      </dsp:nvSpPr>
      <dsp:spPr>
        <a:xfrm>
          <a:off x="1416392" y="978845"/>
          <a:ext cx="1767378" cy="176737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~$11/share</a:t>
          </a:r>
        </a:p>
      </dsp:txBody>
      <dsp:txXfrm>
        <a:off x="1675219" y="1237672"/>
        <a:ext cx="1249724" cy="124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317B6-739F-4571-8216-270FC16F379C}">
      <dsp:nvSpPr>
        <dsp:cNvPr id="0" name=""/>
        <dsp:cNvSpPr/>
      </dsp:nvSpPr>
      <dsp:spPr>
        <a:xfrm>
          <a:off x="3431579" y="1722129"/>
          <a:ext cx="2313433" cy="2377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Total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$12</a:t>
          </a:r>
        </a:p>
      </dsp:txBody>
      <dsp:txXfrm>
        <a:off x="3770373" y="2070244"/>
        <a:ext cx="1635845" cy="1680847"/>
      </dsp:txXfrm>
    </dsp:sp>
    <dsp:sp modelId="{61FD75E9-B4E3-4FD7-90CF-690DDE61060C}">
      <dsp:nvSpPr>
        <dsp:cNvPr id="0" name=""/>
        <dsp:cNvSpPr/>
      </dsp:nvSpPr>
      <dsp:spPr>
        <a:xfrm rot="16200000">
          <a:off x="4509977" y="1320877"/>
          <a:ext cx="156637" cy="5158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533473" y="1447539"/>
        <a:ext cx="109646" cy="309497"/>
      </dsp:txXfrm>
    </dsp:sp>
    <dsp:sp modelId="{1E908118-EE78-446C-AA65-9B0980B4ABEC}">
      <dsp:nvSpPr>
        <dsp:cNvPr id="0" name=""/>
        <dsp:cNvSpPr/>
      </dsp:nvSpPr>
      <dsp:spPr>
        <a:xfrm>
          <a:off x="3947006" y="147346"/>
          <a:ext cx="1282578" cy="1279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$7</a:t>
          </a:r>
        </a:p>
      </dsp:txBody>
      <dsp:txXfrm>
        <a:off x="4134835" y="334687"/>
        <a:ext cx="906920" cy="904559"/>
      </dsp:txXfrm>
    </dsp:sp>
    <dsp:sp modelId="{EF3EB134-CAEC-44CA-89AF-E2A27FFE72EB}">
      <dsp:nvSpPr>
        <dsp:cNvPr id="0" name=""/>
        <dsp:cNvSpPr/>
      </dsp:nvSpPr>
      <dsp:spPr>
        <a:xfrm>
          <a:off x="5824419" y="2652753"/>
          <a:ext cx="191297" cy="5158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24419" y="2755919"/>
        <a:ext cx="133908" cy="309497"/>
      </dsp:txXfrm>
    </dsp:sp>
    <dsp:sp modelId="{E57954C8-CB3E-4101-91AD-99B278A1EE9D}">
      <dsp:nvSpPr>
        <dsp:cNvPr id="0" name=""/>
        <dsp:cNvSpPr/>
      </dsp:nvSpPr>
      <dsp:spPr>
        <a:xfrm>
          <a:off x="6105951" y="2309340"/>
          <a:ext cx="1212092" cy="1202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$2</a:t>
          </a:r>
        </a:p>
      </dsp:txBody>
      <dsp:txXfrm>
        <a:off x="6283458" y="2485465"/>
        <a:ext cx="857078" cy="850405"/>
      </dsp:txXfrm>
    </dsp:sp>
    <dsp:sp modelId="{7C6FAB16-04C7-4F69-8405-2403F08148E2}">
      <dsp:nvSpPr>
        <dsp:cNvPr id="0" name=""/>
        <dsp:cNvSpPr/>
      </dsp:nvSpPr>
      <dsp:spPr>
        <a:xfrm rot="5400000">
          <a:off x="4497411" y="4007627"/>
          <a:ext cx="181768" cy="5158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524676" y="4083528"/>
        <a:ext cx="127238" cy="309497"/>
      </dsp:txXfrm>
    </dsp:sp>
    <dsp:sp modelId="{BA2738A9-220E-4145-A9E6-D3B0A4BC1DB6}">
      <dsp:nvSpPr>
        <dsp:cNvPr id="0" name=""/>
        <dsp:cNvSpPr/>
      </dsp:nvSpPr>
      <dsp:spPr>
        <a:xfrm>
          <a:off x="3987431" y="4442167"/>
          <a:ext cx="1201730" cy="118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$0</a:t>
          </a:r>
        </a:p>
      </dsp:txBody>
      <dsp:txXfrm>
        <a:off x="4163420" y="4615619"/>
        <a:ext cx="849752" cy="837500"/>
      </dsp:txXfrm>
    </dsp:sp>
    <dsp:sp modelId="{74663FC3-D056-4DA3-9C35-573275F22E81}">
      <dsp:nvSpPr>
        <dsp:cNvPr id="0" name=""/>
        <dsp:cNvSpPr/>
      </dsp:nvSpPr>
      <dsp:spPr>
        <a:xfrm rot="10800000">
          <a:off x="3199460" y="2652753"/>
          <a:ext cx="164030" cy="5158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3248669" y="2755919"/>
        <a:ext cx="114821" cy="309497"/>
      </dsp:txXfrm>
    </dsp:sp>
    <dsp:sp modelId="{1BA6E5D5-EB7E-4B06-BBB8-5FF3EA2DABBC}">
      <dsp:nvSpPr>
        <dsp:cNvPr id="0" name=""/>
        <dsp:cNvSpPr/>
      </dsp:nvSpPr>
      <dsp:spPr>
        <a:xfrm>
          <a:off x="1807102" y="2268915"/>
          <a:ext cx="1314985" cy="1283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$3</a:t>
          </a:r>
        </a:p>
      </dsp:txBody>
      <dsp:txXfrm>
        <a:off x="1999677" y="2456880"/>
        <a:ext cx="929835" cy="9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10/8/2019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10/8/2019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0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DOD funding R&amp;D of almost $20M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30% fatality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Responsible for ~300M deaths in the 20</a:t>
            </a:r>
            <a:r>
              <a:rPr lang="en-US" sz="1200" baseline="30000" dirty="0"/>
              <a:t>th</a:t>
            </a:r>
            <a:r>
              <a:rPr lang="en-US" sz="1200" dirty="0"/>
              <a:t> 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Easily transmitted and contagious – through direct contact and through the 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After 9/11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US Congress Enacted and funded with over $5B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Biomedical Advance Research &amp; Development (BARDA) – Protect public against Chemical, Biological, Radiological, and nuclear (CBRN) 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to procure biothreat countermeasures for the US National Strategic Stockpile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$1.50/share of the $5 stock price is in net cash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$1.50/share of the $5 stock price is in net cash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$1.50/share of the $5 stock price is in net cash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Targeting those who are already stockpiling a smallpox vaccine (World Health Organization, Israel, South Korea, Britain, France, Germany, Japan, New Zealand,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Targeting those who are already stockpiling a smallpox vaccine (World Health Organization, Israel, South Korea, Britain, France, Germany, Japan, New Zealand,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DOD funding R&amp;D of almost $20M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10/8/2019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10/8/2019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81735"/>
            <a:ext cx="12192000" cy="12635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SIGA Technologies (SIGA)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CC36BA-9863-4F7D-B34C-3026FD830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Value – Many in the bush,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8069344" cy="5090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from Product Expansion</a:t>
            </a:r>
          </a:p>
          <a:p>
            <a:pPr lvl="2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sufficient sized stockpile for TPOXX?</a:t>
            </a:r>
          </a:p>
          <a:p>
            <a:pPr lvl="2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Original BARDA contract stated 14M courses</a:t>
            </a:r>
          </a:p>
          <a:p>
            <a:pPr lvl="2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 if PEP indication expands to 28 days</a:t>
            </a:r>
          </a:p>
          <a:p>
            <a:pPr marL="45720" indent="0">
              <a:buNone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US strategic national stockpile</a:t>
            </a:r>
          </a:p>
          <a:p>
            <a:pPr marL="1097280" lvl="2" indent="-457200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~75M doses of </a:t>
            </a:r>
            <a:r>
              <a:rPr lang="en-US" sz="2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Antrax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vaccine</a:t>
            </a:r>
          </a:p>
          <a:p>
            <a:pPr marL="1097280" lvl="2" indent="-457200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~300M doses of Smallpox vaccine</a:t>
            </a:r>
          </a:p>
          <a:p>
            <a:pPr marL="1097280" lvl="2" indent="-457200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1.7M courses of Smallpox antiviral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77C248-83B8-444E-B5F4-58F55E491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187640"/>
              </p:ext>
            </p:extLst>
          </p:nvPr>
        </p:nvGraphicFramePr>
        <p:xfrm>
          <a:off x="8738647" y="3073138"/>
          <a:ext cx="3186260" cy="37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5E637F-4418-4ACB-B45D-AE7D7DC3E74B}"/>
              </a:ext>
            </a:extLst>
          </p:cNvPr>
          <p:cNvSpPr txBox="1"/>
          <p:nvPr/>
        </p:nvSpPr>
        <p:spPr>
          <a:xfrm>
            <a:off x="8583105" y="2242141"/>
            <a:ext cx="34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Assume: Stockpile doubles to ~3M courses </a:t>
            </a:r>
          </a:p>
        </p:txBody>
      </p:sp>
    </p:spTree>
    <p:extLst>
      <p:ext uri="{BB962C8B-B14F-4D97-AF65-F5344CB8AC3E}">
        <p14:creationId xmlns:p14="http://schemas.microsoft.com/office/powerpoint/2010/main" val="1909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Value – Jackpot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74275"/>
            <a:ext cx="12146629" cy="51847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from New Product – No Value Assigned</a:t>
            </a:r>
          </a:p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Mechanism of Action</a:t>
            </a:r>
          </a:p>
          <a:p>
            <a:pPr lvl="1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BARDA wants to stockpile two smallpox antivirals</a:t>
            </a:r>
          </a:p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Oncology opportunity/collaboration</a:t>
            </a:r>
          </a:p>
          <a:p>
            <a:pPr lvl="1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use of TPOXX as rescue therapy to improve safety profile and more aggressive treatment of vaccinia therapy</a:t>
            </a:r>
          </a:p>
          <a:p>
            <a:pPr lvl="2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33DF72-0CB4-4755-B65F-00DC4AB02236}"/>
              </a:ext>
            </a:extLst>
          </p:cNvPr>
          <p:cNvSpPr txBox="1">
            <a:spLocks/>
          </p:cNvSpPr>
          <p:nvPr/>
        </p:nvSpPr>
        <p:spPr bwMode="auto">
          <a:xfrm>
            <a:off x="4421171" y="465512"/>
            <a:ext cx="7532017" cy="618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Valuation Potential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1EE1F9-6F35-407E-92BF-72D99DD93D38}"/>
              </a:ext>
            </a:extLst>
          </p:cNvPr>
          <p:cNvSpPr txBox="1">
            <a:spLocks/>
          </p:cNvSpPr>
          <p:nvPr/>
        </p:nvSpPr>
        <p:spPr>
          <a:xfrm>
            <a:off x="1" y="178156"/>
            <a:ext cx="4176074" cy="290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Case – 30% Upside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Replenishment of 1.7M courses already in US national stockpile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Assuming no price increase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 cent dollar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7DBB52-EAB0-436B-ADC9-5431CBF65101}"/>
              </a:ext>
            </a:extLst>
          </p:cNvPr>
          <p:cNvSpPr txBox="1">
            <a:spLocks/>
          </p:cNvSpPr>
          <p:nvPr/>
        </p:nvSpPr>
        <p:spPr>
          <a:xfrm>
            <a:off x="1" y="3374796"/>
            <a:ext cx="4176074" cy="3242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+ Expansion – 100%+ Upside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G8 countries sale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 probability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PEP expansion label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probability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New Product Expansion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 probability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C1EBDC-6E8F-475D-81F8-D395FCF17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01286"/>
              </p:ext>
            </p:extLst>
          </p:nvPr>
        </p:nvGraphicFramePr>
        <p:xfrm>
          <a:off x="3450211" y="1084083"/>
          <a:ext cx="9125146" cy="577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5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74275"/>
            <a:ext cx="8568965" cy="518474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BARDA funding is significantly reduced or eliminated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BARDA’s budget has been increasing every year since 2004 with Bi-Partisan support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competition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Liability risk</a:t>
            </a:r>
          </a:p>
          <a:p>
            <a:pPr lvl="2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/>
              <a:t>SIGA Technologies (SIGA)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B0C4-F319-4338-AA0E-8944028B4B85}"/>
              </a:ext>
            </a:extLst>
          </p:cNvPr>
          <p:cNvSpPr txBox="1"/>
          <p:nvPr/>
        </p:nvSpPr>
        <p:spPr>
          <a:xfrm>
            <a:off x="0" y="1545997"/>
            <a:ext cx="86726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dirty="0"/>
              <a:t>Specialty Pharma focused on biodefense 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dirty="0"/>
              <a:t>FDA Approved: TPOXX – only antiviral for smallpox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dirty="0"/>
              <a:t>Smallpox – World’s deadliest decease 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dirty="0"/>
              <a:t>Declared eradicated in the late 1970s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dirty="0"/>
              <a:t>Routine vaccination stopped in the US after 1972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1011E-CBFF-4AD9-B5A9-BCD007F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72" y="1567956"/>
            <a:ext cx="3393568" cy="5085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03B99-C00A-4B45-920F-138DBDC15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9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Smallpox = Biothreat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FDE68-1D2D-4B17-8BB6-057E1979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96" t="22528" r="22994" b="23371"/>
          <a:stretch/>
        </p:blipFill>
        <p:spPr>
          <a:xfrm>
            <a:off x="7997874" y="1913638"/>
            <a:ext cx="3813770" cy="382728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AB0C4-F319-4338-AA0E-8944028B4B85}"/>
              </a:ext>
            </a:extLst>
          </p:cNvPr>
          <p:cNvSpPr txBox="1"/>
          <p:nvPr/>
        </p:nvSpPr>
        <p:spPr>
          <a:xfrm>
            <a:off x="0" y="1468876"/>
            <a:ext cx="7833674" cy="5143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800" dirty="0"/>
              <a:t>Sample smallpox virus: United States and Russia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800" dirty="0"/>
              <a:t>Threat of synthetic creation in labs and used as bioweapon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‒"/>
            </a:pP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800" dirty="0"/>
              <a:t>2004: Enacted The Project </a:t>
            </a:r>
            <a:r>
              <a:rPr lang="en-US" sz="2800" dirty="0" err="1"/>
              <a:t>BioShield</a:t>
            </a:r>
            <a:r>
              <a:rPr lang="en-US" sz="2800" dirty="0"/>
              <a:t> Act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Overseen by BARDA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Biothreat countermeasures: Smallpox, Botulism, Anthrax, Ebola virus, Nerve agents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13CDB-F7B9-4D4D-8902-C46695A78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/>
              <a:t>Unconventional Biotech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12192000" cy="5156724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SIGA - $5.50/share and ~$450M in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Marketcap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of 10/14/19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Flushed with cash: ~25% of stock price in net cash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&gt;$200M in cash and $85M in debt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burning cash: R&amp;D funded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NIH, BARDA, CDC, USDA, DOD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Recurring revenue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~$600M BARDA contract for US Strategic National Stockpile (SNS)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Replenish 1.7M courses of TPOXX that expires every 7 years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E100D-578B-498A-BB88-7D4B1EFE9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12192000" cy="51567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‒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bankrupted company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wall street coverage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Messy and lumpy financials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trading volume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as risky microcap biotech</a:t>
            </a:r>
          </a:p>
          <a:p>
            <a:pPr marL="0" indent="0"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Value – Bird in the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12192000" cy="515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~$7.00/Share or ~30% upside 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~$600M BARDA contract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1.7M courses needing to be replenish every 7 years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price and volume increase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60-65% operating margin and 24% tax rate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Discounted rate of 10% 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$100M in net cash 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Value – Many in the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12192000" cy="51567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from Market Expansion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Partnering with Meridian Medical, a Pfizer company, for international sale of TPOXX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 filing for regulatory approval targeted for 2020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 G8 countries already stockpiling smallpox vaccines</a:t>
            </a:r>
          </a:p>
          <a:p>
            <a:pPr lvl="2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Value – Many in the bush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F304D-4498-4E73-954F-035052B8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472" y="1527269"/>
            <a:ext cx="3892299" cy="506315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7759FCB-AE3A-4DA2-8C0F-085C0F857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68032"/>
              </p:ext>
            </p:extLst>
          </p:nvPr>
        </p:nvGraphicFramePr>
        <p:xfrm>
          <a:off x="303228" y="1527270"/>
          <a:ext cx="6832864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40871">
                  <a:extLst>
                    <a:ext uri="{9D8B030D-6E8A-4147-A177-3AD203B41FA5}">
                      <a16:colId xmlns:a16="http://schemas.microsoft.com/office/drawing/2014/main" val="2239819186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790032867"/>
                    </a:ext>
                  </a:extLst>
                </a:gridCol>
                <a:gridCol w="1583704">
                  <a:extLst>
                    <a:ext uri="{9D8B030D-6E8A-4147-A177-3AD203B41FA5}">
                      <a16:colId xmlns:a16="http://schemas.microsoft.com/office/drawing/2014/main" val="3876652325"/>
                    </a:ext>
                  </a:extLst>
                </a:gridCol>
              </a:tblGrid>
              <a:tr h="295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BARDA Contract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2010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360364"/>
                  </a:ext>
                </a:extLst>
              </a:tr>
              <a:tr h="310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US population (</a:t>
                      </a:r>
                      <a:r>
                        <a:rPr lang="en-US" sz="2400" u="none" strike="noStrike" dirty="0" err="1">
                          <a:effectLst/>
                        </a:rPr>
                        <a:t>mn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310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329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6940838"/>
                  </a:ext>
                </a:extLst>
              </a:tr>
              <a:tr h="3618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Contraindication rate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235769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SNS Courses (</a:t>
                      </a:r>
                      <a:r>
                        <a:rPr lang="en-US" sz="2400" u="none" strike="noStrike" dirty="0" err="1">
                          <a:effectLst/>
                        </a:rPr>
                        <a:t>mn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1.7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912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Price Per Course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$240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$281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706659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1835200-37BE-45F9-B3AB-38D94A3F5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9512"/>
              </p:ext>
            </p:extLst>
          </p:nvPr>
        </p:nvGraphicFramePr>
        <p:xfrm>
          <a:off x="256096" y="3643336"/>
          <a:ext cx="6917704" cy="2947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78578">
                  <a:extLst>
                    <a:ext uri="{9D8B030D-6E8A-4147-A177-3AD203B41FA5}">
                      <a16:colId xmlns:a16="http://schemas.microsoft.com/office/drawing/2014/main" val="663294358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1373559942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1892142163"/>
                    </a:ext>
                  </a:extLst>
                </a:gridCol>
              </a:tblGrid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G8 Stockpile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Target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0877890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G8 population (ex. US)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588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588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2594614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Contraindication rate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0.52%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0.26%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0190021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G8 Courses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 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3311478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Price Per Course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$351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447277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Price Increase over US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25%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3684867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Revenue Potential (</a:t>
                      </a:r>
                      <a:r>
                        <a:rPr lang="en-US" sz="24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mn</a:t>
                      </a:r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$534 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2245329"/>
                  </a:ext>
                </a:extLst>
              </a:tr>
              <a:tr h="3687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 Per Share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$4 - $5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90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8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E15E-EA42-4FF9-A92B-9F81D08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88"/>
            <a:ext cx="12192000" cy="1097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Value – Many in the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C33-3FA1-45DD-B66F-C66B7ADD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4276"/>
            <a:ext cx="12192000" cy="51567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from Product Expansion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TPOXX label expansion for Post Exposure Prophylaxis (PEP)</a:t>
            </a:r>
          </a:p>
          <a:p>
            <a:pPr lvl="1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2019: ~$20M funding by DOD – 14 days to 28 days indication</a:t>
            </a:r>
          </a:p>
          <a:p>
            <a:pPr lvl="2"/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4543-64AE-4107-9BAA-DBBFAFC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14" y="28281"/>
            <a:ext cx="2811315" cy="1290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F378F-E451-4D73-8031-AD9CE8A8E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4" y="3752124"/>
            <a:ext cx="12140685" cy="30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834</Words>
  <Application>Microsoft Office PowerPoint</Application>
  <PresentationFormat>Widescreen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Open Sans</vt:lpstr>
      <vt:lpstr>Wingdings</vt:lpstr>
      <vt:lpstr>Science Project 16x9</vt:lpstr>
      <vt:lpstr>SIGA Technologies (SIGA)</vt:lpstr>
      <vt:lpstr>SIGA Technologies (SIGA)</vt:lpstr>
      <vt:lpstr>Smallpox = Biothreat</vt:lpstr>
      <vt:lpstr>Unconventional Biotech</vt:lpstr>
      <vt:lpstr>Opportunity</vt:lpstr>
      <vt:lpstr>1) Value – Bird in the hand</vt:lpstr>
      <vt:lpstr>2) Value – Many in the bush</vt:lpstr>
      <vt:lpstr>2) Value – Many in the bush</vt:lpstr>
      <vt:lpstr>3) Value – Many in the bush</vt:lpstr>
      <vt:lpstr>3) Value – Many in the bush, cont.</vt:lpstr>
      <vt:lpstr>4) Value – Jackpot</vt:lpstr>
      <vt:lpstr>PowerPoint Presentation</vt:lpstr>
      <vt:lpstr>Risk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SIGA Technologies (SIGA)</dc:title>
  <dc:creator>touk sinantha</dc:creator>
  <cp:lastModifiedBy>touk sinantha</cp:lastModifiedBy>
  <cp:revision>28</cp:revision>
  <dcterms:created xsi:type="dcterms:W3CDTF">2019-10-08T18:44:58Z</dcterms:created>
  <dcterms:modified xsi:type="dcterms:W3CDTF">2019-10-09T02:22:59Z</dcterms:modified>
</cp:coreProperties>
</file>