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354" r:id="rId4"/>
    <p:sldId id="355" r:id="rId5"/>
    <p:sldId id="360" r:id="rId6"/>
    <p:sldId id="356" r:id="rId7"/>
    <p:sldId id="357" r:id="rId8"/>
    <p:sldId id="359" r:id="rId9"/>
    <p:sldId id="261" r:id="rId10"/>
    <p:sldId id="380" r:id="rId11"/>
    <p:sldId id="358" r:id="rId12"/>
    <p:sldId id="259" r:id="rId13"/>
    <p:sldId id="260" r:id="rId14"/>
    <p:sldId id="361" r:id="rId15"/>
    <p:sldId id="263" r:id="rId16"/>
    <p:sldId id="362" r:id="rId17"/>
    <p:sldId id="373" r:id="rId18"/>
    <p:sldId id="379" r:id="rId19"/>
    <p:sldId id="364" r:id="rId20"/>
    <p:sldId id="376" r:id="rId21"/>
    <p:sldId id="375" r:id="rId22"/>
    <p:sldId id="377" r:id="rId23"/>
    <p:sldId id="366" r:id="rId24"/>
    <p:sldId id="365" r:id="rId25"/>
    <p:sldId id="3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95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13"/>
    <p:restoredTop sz="94665"/>
  </p:normalViewPr>
  <p:slideViewPr>
    <p:cSldViewPr snapToGrid="0" snapToObjects="1">
      <p:cViewPr varScale="1">
        <p:scale>
          <a:sx n="104" d="100"/>
          <a:sy n="104" d="100"/>
        </p:scale>
        <p:origin x="248" y="7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367A95-F6F5-4E12-92B2-BE8D66DA2B4E}" type="doc">
      <dgm:prSet loTypeId="urn:microsoft.com/office/officeart/2005/8/layout/venn3" loCatId="relationship" qsTypeId="urn:microsoft.com/office/officeart/2005/8/quickstyle/3d1" qsCatId="3D" csTypeId="urn:microsoft.com/office/officeart/2005/8/colors/accent6_5" csCatId="accent6" phldr="1"/>
      <dgm:spPr/>
      <dgm:t>
        <a:bodyPr/>
        <a:lstStyle/>
        <a:p>
          <a:endParaRPr lang="en-US"/>
        </a:p>
      </dgm:t>
    </dgm:pt>
    <dgm:pt modelId="{88BBC31D-9461-4F24-835A-FDAE9DD1487D}">
      <dgm:prSet phldrT="[Text]" custT="1"/>
      <dgm:spPr/>
      <dgm:t>
        <a:bodyPr/>
        <a:lstStyle/>
        <a:p>
          <a:r>
            <a:rPr lang="en-US" sz="1400" dirty="0">
              <a:solidFill>
                <a:srgbClr val="FFFFFF"/>
              </a:solidFill>
              <a:latin typeface="Avenir Book"/>
              <a:cs typeface="Avenir Book"/>
            </a:rPr>
            <a:t>High Quality</a:t>
          </a:r>
        </a:p>
      </dgm:t>
    </dgm:pt>
    <dgm:pt modelId="{0E94546E-76CE-4BDA-A285-E6E5FCB6B874}" type="parTrans" cxnId="{33C75945-3330-4915-8D85-B99C17C853CB}">
      <dgm:prSet/>
      <dgm:spPr/>
      <dgm:t>
        <a:bodyPr/>
        <a:lstStyle/>
        <a:p>
          <a:endParaRPr lang="en-US" sz="1600">
            <a:latin typeface="Arial" pitchFamily="34" charset="0"/>
            <a:cs typeface="Arial" pitchFamily="34" charset="0"/>
          </a:endParaRPr>
        </a:p>
      </dgm:t>
    </dgm:pt>
    <dgm:pt modelId="{28A4EE43-18C2-4E42-AC24-1F00527521C8}" type="sibTrans" cxnId="{33C75945-3330-4915-8D85-B99C17C853CB}">
      <dgm:prSet/>
      <dgm:spPr/>
      <dgm:t>
        <a:bodyPr/>
        <a:lstStyle/>
        <a:p>
          <a:endParaRPr lang="en-US" sz="1600">
            <a:latin typeface="Arial" pitchFamily="34" charset="0"/>
            <a:cs typeface="Arial" pitchFamily="34" charset="0"/>
          </a:endParaRPr>
        </a:p>
      </dgm:t>
    </dgm:pt>
    <dgm:pt modelId="{8ACCEBC5-814D-4DBF-8725-68E3FBFE06BB}">
      <dgm:prSet phldrT="[Text]" custT="1"/>
      <dgm:spPr/>
      <dgm:t>
        <a:bodyPr/>
        <a:lstStyle/>
        <a:p>
          <a:r>
            <a:rPr lang="en-US" sz="1400" dirty="0">
              <a:solidFill>
                <a:srgbClr val="FFFFFF"/>
              </a:solidFill>
              <a:latin typeface="Avenir Book"/>
              <a:cs typeface="Avenir Book"/>
            </a:rPr>
            <a:t>Prime Location</a:t>
          </a:r>
        </a:p>
      </dgm:t>
    </dgm:pt>
    <dgm:pt modelId="{D97555DA-CC09-4AF3-B0F2-9A7C5D5F6C44}" type="parTrans" cxnId="{AB50A8D1-80D5-4890-AF06-19374C37B7CC}">
      <dgm:prSet/>
      <dgm:spPr/>
      <dgm:t>
        <a:bodyPr/>
        <a:lstStyle/>
        <a:p>
          <a:endParaRPr lang="en-US" sz="1600">
            <a:latin typeface="Arial" pitchFamily="34" charset="0"/>
            <a:cs typeface="Arial" pitchFamily="34" charset="0"/>
          </a:endParaRPr>
        </a:p>
      </dgm:t>
    </dgm:pt>
    <dgm:pt modelId="{C0B09E9E-B080-49E4-8A88-3AE45C094DF7}" type="sibTrans" cxnId="{AB50A8D1-80D5-4890-AF06-19374C37B7CC}">
      <dgm:prSet/>
      <dgm:spPr/>
      <dgm:t>
        <a:bodyPr/>
        <a:lstStyle/>
        <a:p>
          <a:endParaRPr lang="en-US" sz="1600">
            <a:latin typeface="Arial" pitchFamily="34" charset="0"/>
            <a:cs typeface="Arial" pitchFamily="34" charset="0"/>
          </a:endParaRPr>
        </a:p>
      </dgm:t>
    </dgm:pt>
    <dgm:pt modelId="{16D14610-4E9B-408E-9B7D-7CE3D21F55EB}">
      <dgm:prSet phldrT="[Text]" custT="1"/>
      <dgm:spPr/>
      <dgm:t>
        <a:bodyPr/>
        <a:lstStyle/>
        <a:p>
          <a:r>
            <a:rPr lang="en-US" sz="1400" dirty="0">
              <a:solidFill>
                <a:srgbClr val="FFFFFF"/>
              </a:solidFill>
              <a:latin typeface="Avenir Book"/>
              <a:cs typeface="Avenir Book"/>
            </a:rPr>
            <a:t>Quality of Service</a:t>
          </a:r>
        </a:p>
      </dgm:t>
    </dgm:pt>
    <dgm:pt modelId="{F7D591E7-F4CD-4F32-8658-B2EA82B80645}" type="parTrans" cxnId="{918DF110-43DF-478D-8D38-898FD4368B93}">
      <dgm:prSet/>
      <dgm:spPr/>
      <dgm:t>
        <a:bodyPr/>
        <a:lstStyle/>
        <a:p>
          <a:endParaRPr lang="en-US" sz="1600">
            <a:latin typeface="Arial" pitchFamily="34" charset="0"/>
            <a:cs typeface="Arial" pitchFamily="34" charset="0"/>
          </a:endParaRPr>
        </a:p>
      </dgm:t>
    </dgm:pt>
    <dgm:pt modelId="{7705A08A-4ADB-4B06-AEC2-4762C9B6B562}" type="sibTrans" cxnId="{918DF110-43DF-478D-8D38-898FD4368B93}">
      <dgm:prSet/>
      <dgm:spPr/>
      <dgm:t>
        <a:bodyPr/>
        <a:lstStyle/>
        <a:p>
          <a:endParaRPr lang="en-US" sz="1600">
            <a:latin typeface="Arial" pitchFamily="34" charset="0"/>
            <a:cs typeface="Arial" pitchFamily="34" charset="0"/>
          </a:endParaRPr>
        </a:p>
      </dgm:t>
    </dgm:pt>
    <dgm:pt modelId="{08488047-086E-4FC3-825F-F54C99EEC4F1}">
      <dgm:prSet phldrT="[Text]" custT="1"/>
      <dgm:spPr/>
      <dgm:t>
        <a:bodyPr/>
        <a:lstStyle/>
        <a:p>
          <a:r>
            <a:rPr lang="en-US" sz="1300" dirty="0">
              <a:solidFill>
                <a:srgbClr val="FFFFFF"/>
              </a:solidFill>
              <a:latin typeface="Avenir Book"/>
              <a:cs typeface="Avenir Book"/>
            </a:rPr>
            <a:t>Great Ambience</a:t>
          </a:r>
        </a:p>
      </dgm:t>
    </dgm:pt>
    <dgm:pt modelId="{3E335AA6-7D82-47E6-9273-62463B179DDE}" type="parTrans" cxnId="{E6AB16E5-D075-4A49-9577-7D34E059F095}">
      <dgm:prSet/>
      <dgm:spPr/>
      <dgm:t>
        <a:bodyPr/>
        <a:lstStyle/>
        <a:p>
          <a:endParaRPr lang="en-US" sz="1600">
            <a:latin typeface="Arial" pitchFamily="34" charset="0"/>
            <a:cs typeface="Arial" pitchFamily="34" charset="0"/>
          </a:endParaRPr>
        </a:p>
      </dgm:t>
    </dgm:pt>
    <dgm:pt modelId="{4E7EC385-9CE0-4C75-AEC6-01B80252053D}" type="sibTrans" cxnId="{E6AB16E5-D075-4A49-9577-7D34E059F095}">
      <dgm:prSet/>
      <dgm:spPr/>
      <dgm:t>
        <a:bodyPr/>
        <a:lstStyle/>
        <a:p>
          <a:endParaRPr lang="en-US" sz="1600">
            <a:latin typeface="Arial" pitchFamily="34" charset="0"/>
            <a:cs typeface="Arial" pitchFamily="34" charset="0"/>
          </a:endParaRPr>
        </a:p>
      </dgm:t>
    </dgm:pt>
    <dgm:pt modelId="{6D4220E7-DCE6-4375-AC40-4E88A10A58A1}" type="pres">
      <dgm:prSet presAssocID="{F7367A95-F6F5-4E12-92B2-BE8D66DA2B4E}" presName="Name0" presStyleCnt="0">
        <dgm:presLayoutVars>
          <dgm:dir/>
          <dgm:resizeHandles val="exact"/>
        </dgm:presLayoutVars>
      </dgm:prSet>
      <dgm:spPr/>
    </dgm:pt>
    <dgm:pt modelId="{135D77AB-C82F-4CD1-9870-35AB57C0046D}" type="pres">
      <dgm:prSet presAssocID="{88BBC31D-9461-4F24-835A-FDAE9DD1487D}" presName="Name5" presStyleLbl="vennNode1" presStyleIdx="0" presStyleCnt="4" custScaleX="200957" custLinFactX="-84248" custLinFactNeighborX="-100000" custLinFactNeighborY="-91">
        <dgm:presLayoutVars>
          <dgm:bulletEnabled val="1"/>
        </dgm:presLayoutVars>
      </dgm:prSet>
      <dgm:spPr/>
    </dgm:pt>
    <dgm:pt modelId="{B7D3F4E5-ED65-4980-A5DE-033B175AD81B}" type="pres">
      <dgm:prSet presAssocID="{28A4EE43-18C2-4E42-AC24-1F00527521C8}" presName="space" presStyleCnt="0"/>
      <dgm:spPr/>
    </dgm:pt>
    <dgm:pt modelId="{413FE6FC-DFA4-4ADA-BAC5-70DB1D72AC5C}" type="pres">
      <dgm:prSet presAssocID="{8ACCEBC5-814D-4DBF-8725-68E3FBFE06BB}" presName="Name5" presStyleLbl="vennNode1" presStyleIdx="1" presStyleCnt="4" custScaleX="202187" custLinFactX="-13658" custLinFactNeighborX="-100000" custLinFactNeighborY="91">
        <dgm:presLayoutVars>
          <dgm:bulletEnabled val="1"/>
        </dgm:presLayoutVars>
      </dgm:prSet>
      <dgm:spPr/>
    </dgm:pt>
    <dgm:pt modelId="{973FB111-4053-48E6-81BD-9016529FFBD6}" type="pres">
      <dgm:prSet presAssocID="{C0B09E9E-B080-49E4-8A88-3AE45C094DF7}" presName="space" presStyleCnt="0"/>
      <dgm:spPr/>
    </dgm:pt>
    <dgm:pt modelId="{4A71B2CB-B64A-4E40-B915-C32DF2B60FC7}" type="pres">
      <dgm:prSet presAssocID="{16D14610-4E9B-408E-9B7D-7CE3D21F55EB}" presName="Name5" presStyleLbl="vennNode1" presStyleIdx="2" presStyleCnt="4" custScaleX="215893" custLinFactX="23143" custLinFactNeighborX="100000" custLinFactNeighborY="21">
        <dgm:presLayoutVars>
          <dgm:bulletEnabled val="1"/>
        </dgm:presLayoutVars>
      </dgm:prSet>
      <dgm:spPr/>
    </dgm:pt>
    <dgm:pt modelId="{9C596E01-4EE9-4E9F-96DC-9A0A87E3CB40}" type="pres">
      <dgm:prSet presAssocID="{7705A08A-4ADB-4B06-AEC2-4762C9B6B562}" presName="space" presStyleCnt="0"/>
      <dgm:spPr/>
    </dgm:pt>
    <dgm:pt modelId="{FD1418CD-CC71-4A4E-B138-EA16D8C29468}" type="pres">
      <dgm:prSet presAssocID="{08488047-086E-4FC3-825F-F54C99EEC4F1}" presName="Name5" presStyleLbl="vennNode1" presStyleIdx="3" presStyleCnt="4" custScaleX="262104" custLinFactX="100000" custLinFactNeighborX="118748" custLinFactNeighborY="56">
        <dgm:presLayoutVars>
          <dgm:bulletEnabled val="1"/>
        </dgm:presLayoutVars>
      </dgm:prSet>
      <dgm:spPr/>
    </dgm:pt>
  </dgm:ptLst>
  <dgm:cxnLst>
    <dgm:cxn modelId="{918DF110-43DF-478D-8D38-898FD4368B93}" srcId="{F7367A95-F6F5-4E12-92B2-BE8D66DA2B4E}" destId="{16D14610-4E9B-408E-9B7D-7CE3D21F55EB}" srcOrd="2" destOrd="0" parTransId="{F7D591E7-F4CD-4F32-8658-B2EA82B80645}" sibTransId="{7705A08A-4ADB-4B06-AEC2-4762C9B6B562}"/>
    <dgm:cxn modelId="{00F8911E-40FC-BF4B-BD22-89F83C380624}" type="presOf" srcId="{8ACCEBC5-814D-4DBF-8725-68E3FBFE06BB}" destId="{413FE6FC-DFA4-4ADA-BAC5-70DB1D72AC5C}" srcOrd="0" destOrd="0" presId="urn:microsoft.com/office/officeart/2005/8/layout/venn3"/>
    <dgm:cxn modelId="{4F621B32-0BB8-4848-9A51-6921435E88FF}" type="presOf" srcId="{08488047-086E-4FC3-825F-F54C99EEC4F1}" destId="{FD1418CD-CC71-4A4E-B138-EA16D8C29468}" srcOrd="0" destOrd="0" presId="urn:microsoft.com/office/officeart/2005/8/layout/venn3"/>
    <dgm:cxn modelId="{33C75945-3330-4915-8D85-B99C17C853CB}" srcId="{F7367A95-F6F5-4E12-92B2-BE8D66DA2B4E}" destId="{88BBC31D-9461-4F24-835A-FDAE9DD1487D}" srcOrd="0" destOrd="0" parTransId="{0E94546E-76CE-4BDA-A285-E6E5FCB6B874}" sibTransId="{28A4EE43-18C2-4E42-AC24-1F00527521C8}"/>
    <dgm:cxn modelId="{ED6F6192-F221-904A-B886-9D5D90AA90F8}" type="presOf" srcId="{F7367A95-F6F5-4E12-92B2-BE8D66DA2B4E}" destId="{6D4220E7-DCE6-4375-AC40-4E88A10A58A1}" srcOrd="0" destOrd="0" presId="urn:microsoft.com/office/officeart/2005/8/layout/venn3"/>
    <dgm:cxn modelId="{6D28ACA4-BE62-6547-9118-7A0573439C3F}" type="presOf" srcId="{88BBC31D-9461-4F24-835A-FDAE9DD1487D}" destId="{135D77AB-C82F-4CD1-9870-35AB57C0046D}" srcOrd="0" destOrd="0" presId="urn:microsoft.com/office/officeart/2005/8/layout/venn3"/>
    <dgm:cxn modelId="{AB50A8D1-80D5-4890-AF06-19374C37B7CC}" srcId="{F7367A95-F6F5-4E12-92B2-BE8D66DA2B4E}" destId="{8ACCEBC5-814D-4DBF-8725-68E3FBFE06BB}" srcOrd="1" destOrd="0" parTransId="{D97555DA-CC09-4AF3-B0F2-9A7C5D5F6C44}" sibTransId="{C0B09E9E-B080-49E4-8A88-3AE45C094DF7}"/>
    <dgm:cxn modelId="{674211DE-5231-064B-AF4E-F66F908CE990}" type="presOf" srcId="{16D14610-4E9B-408E-9B7D-7CE3D21F55EB}" destId="{4A71B2CB-B64A-4E40-B915-C32DF2B60FC7}" srcOrd="0" destOrd="0" presId="urn:microsoft.com/office/officeart/2005/8/layout/venn3"/>
    <dgm:cxn modelId="{E6AB16E5-D075-4A49-9577-7D34E059F095}" srcId="{F7367A95-F6F5-4E12-92B2-BE8D66DA2B4E}" destId="{08488047-086E-4FC3-825F-F54C99EEC4F1}" srcOrd="3" destOrd="0" parTransId="{3E335AA6-7D82-47E6-9273-62463B179DDE}" sibTransId="{4E7EC385-9CE0-4C75-AEC6-01B80252053D}"/>
    <dgm:cxn modelId="{42DADA97-1C77-EC45-9BCA-1312D2EE7B2F}" type="presParOf" srcId="{6D4220E7-DCE6-4375-AC40-4E88A10A58A1}" destId="{135D77AB-C82F-4CD1-9870-35AB57C0046D}" srcOrd="0" destOrd="0" presId="urn:microsoft.com/office/officeart/2005/8/layout/venn3"/>
    <dgm:cxn modelId="{4497AEA7-2EBB-6949-89A4-F1F6D7A15D1B}" type="presParOf" srcId="{6D4220E7-DCE6-4375-AC40-4E88A10A58A1}" destId="{B7D3F4E5-ED65-4980-A5DE-033B175AD81B}" srcOrd="1" destOrd="0" presId="urn:microsoft.com/office/officeart/2005/8/layout/venn3"/>
    <dgm:cxn modelId="{8E71DE8D-3DB7-C143-9B5D-1C483A2FB199}" type="presParOf" srcId="{6D4220E7-DCE6-4375-AC40-4E88A10A58A1}" destId="{413FE6FC-DFA4-4ADA-BAC5-70DB1D72AC5C}" srcOrd="2" destOrd="0" presId="urn:microsoft.com/office/officeart/2005/8/layout/venn3"/>
    <dgm:cxn modelId="{D2410E26-DE23-A44D-A060-56C314E22726}" type="presParOf" srcId="{6D4220E7-DCE6-4375-AC40-4E88A10A58A1}" destId="{973FB111-4053-48E6-81BD-9016529FFBD6}" srcOrd="3" destOrd="0" presId="urn:microsoft.com/office/officeart/2005/8/layout/venn3"/>
    <dgm:cxn modelId="{8BB2FE85-2BFF-4D43-85F4-2F29E19450D0}" type="presParOf" srcId="{6D4220E7-DCE6-4375-AC40-4E88A10A58A1}" destId="{4A71B2CB-B64A-4E40-B915-C32DF2B60FC7}" srcOrd="4" destOrd="0" presId="urn:microsoft.com/office/officeart/2005/8/layout/venn3"/>
    <dgm:cxn modelId="{803F957C-F54A-1C47-B5B4-B92F9AC822ED}" type="presParOf" srcId="{6D4220E7-DCE6-4375-AC40-4E88A10A58A1}" destId="{9C596E01-4EE9-4E9F-96DC-9A0A87E3CB40}" srcOrd="5" destOrd="0" presId="urn:microsoft.com/office/officeart/2005/8/layout/venn3"/>
    <dgm:cxn modelId="{A10ADA88-5D4B-1D4D-A979-598E8A8A2D6C}" type="presParOf" srcId="{6D4220E7-DCE6-4375-AC40-4E88A10A58A1}" destId="{FD1418CD-CC71-4A4E-B138-EA16D8C29468}"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555A24-C359-4FF7-AEC4-DD30C9D6A783}" type="doc">
      <dgm:prSet loTypeId="urn:microsoft.com/office/officeart/2005/8/layout/radial1" loCatId="relationship" qsTypeId="urn:microsoft.com/office/officeart/2005/8/quickstyle/3d3" qsCatId="3D" csTypeId="urn:microsoft.com/office/officeart/2005/8/colors/colorful5" csCatId="colorful" phldr="1"/>
      <dgm:spPr>
        <a:scene3d>
          <a:camera prst="perspectiveRight"/>
          <a:lightRig rig="threePt" dir="t"/>
        </a:scene3d>
      </dgm:spPr>
    </dgm:pt>
    <dgm:pt modelId="{6C0845A2-E9BC-40B7-9CFB-765CBE004495}">
      <dgm:prSet custT="1">
        <dgm:style>
          <a:lnRef idx="1">
            <a:schemeClr val="accent6"/>
          </a:lnRef>
          <a:fillRef idx="2">
            <a:schemeClr val="accent6"/>
          </a:fillRef>
          <a:effectRef idx="1">
            <a:schemeClr val="accent6"/>
          </a:effectRef>
          <a:fontRef idx="minor">
            <a:schemeClr val="dk1"/>
          </a:fontRef>
        </dgm:styl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solidFill>
                <a:srgbClr val="FF0000"/>
              </a:solidFill>
              <a:effectLst/>
              <a:latin typeface="Arial" charset="0"/>
            </a:rPr>
            <a:t>delicious</a:t>
          </a:r>
          <a:endParaRPr kumimoji="0" lang="en-US" sz="1600" b="1" i="0" u="none" strike="noStrike" cap="none" normalizeH="0" baseline="0" dirty="0">
            <a:ln/>
            <a:solidFill>
              <a:srgbClr val="FF0000"/>
            </a:solidFill>
            <a:effectLst/>
            <a:latin typeface="Arial" charset="0"/>
          </a:endParaRPr>
        </a:p>
      </dgm:t>
    </dgm:pt>
    <dgm:pt modelId="{DD88302E-788E-408A-A582-49C73C586AB9}" type="parTrans" cxnId="{70619817-BC93-4C35-912D-03D81AC10EC1}">
      <dgm:prSet custT="1"/>
      <dgm:spPr/>
      <dgm:t>
        <a:bodyPr/>
        <a:lstStyle/>
        <a:p>
          <a:endParaRPr lang="en-US" sz="1600" dirty="0">
            <a:solidFill>
              <a:srgbClr val="FF0000"/>
            </a:solidFill>
          </a:endParaRPr>
        </a:p>
      </dgm:t>
    </dgm:pt>
    <dgm:pt modelId="{F21DD8ED-3453-40FC-A49A-8BB762693E24}" type="sibTrans" cxnId="{70619817-BC93-4C35-912D-03D81AC10EC1}">
      <dgm:prSet/>
      <dgm:spPr/>
      <dgm:t>
        <a:bodyPr/>
        <a:lstStyle/>
        <a:p>
          <a:endParaRPr lang="en-US" sz="1600">
            <a:solidFill>
              <a:srgbClr val="FF0000"/>
            </a:solidFill>
          </a:endParaRPr>
        </a:p>
      </dgm:t>
    </dgm:pt>
    <dgm:pt modelId="{C281C20F-3713-44DF-916E-85909829E8E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rgbClr val="FF0000"/>
              </a:solidFill>
              <a:effectLst/>
              <a:latin typeface="Arial" charset="0"/>
            </a:rPr>
            <a:t>unique</a:t>
          </a:r>
        </a:p>
      </dgm:t>
    </dgm:pt>
    <dgm:pt modelId="{13599062-4D44-4950-9D39-40E12E28678A}" type="parTrans" cxnId="{8385F2ED-9232-464D-9AB2-ED65A07EB7E6}">
      <dgm:prSet custT="1"/>
      <dgm:spPr/>
      <dgm:t>
        <a:bodyPr/>
        <a:lstStyle/>
        <a:p>
          <a:endParaRPr lang="en-US" sz="1600" dirty="0">
            <a:solidFill>
              <a:srgbClr val="FF0000"/>
            </a:solidFill>
          </a:endParaRPr>
        </a:p>
      </dgm:t>
    </dgm:pt>
    <dgm:pt modelId="{96C56DCA-A258-446B-A535-521140657812}" type="sibTrans" cxnId="{8385F2ED-9232-464D-9AB2-ED65A07EB7E6}">
      <dgm:prSet/>
      <dgm:spPr/>
      <dgm:t>
        <a:bodyPr/>
        <a:lstStyle/>
        <a:p>
          <a:endParaRPr lang="en-US" sz="1600">
            <a:solidFill>
              <a:srgbClr val="FF0000"/>
            </a:solidFill>
          </a:endParaRPr>
        </a:p>
      </dgm:t>
    </dgm:pt>
    <dgm:pt modelId="{CF89C437-E4CB-4B1F-B571-4FEC017DCEE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solidFill>
                <a:srgbClr val="FF0000"/>
              </a:solidFill>
              <a:effectLst/>
              <a:latin typeface="Arial" charset="0"/>
            </a:rPr>
            <a:t>fresh</a:t>
          </a:r>
        </a:p>
      </dgm:t>
    </dgm:pt>
    <dgm:pt modelId="{E4BC68DA-8574-4110-9A1C-398CAC243071}" type="parTrans" cxnId="{4CC31BF2-A13B-4A57-996B-C2D4176CA7C1}">
      <dgm:prSet custT="1"/>
      <dgm:spPr/>
      <dgm:t>
        <a:bodyPr/>
        <a:lstStyle/>
        <a:p>
          <a:endParaRPr lang="en-US" sz="1600" dirty="0">
            <a:solidFill>
              <a:srgbClr val="FF0000"/>
            </a:solidFill>
          </a:endParaRPr>
        </a:p>
      </dgm:t>
    </dgm:pt>
    <dgm:pt modelId="{5661CB52-8B53-42D2-918B-B929E19A16EF}" type="sibTrans" cxnId="{4CC31BF2-A13B-4A57-996B-C2D4176CA7C1}">
      <dgm:prSet/>
      <dgm:spPr/>
      <dgm:t>
        <a:bodyPr/>
        <a:lstStyle/>
        <a:p>
          <a:endParaRPr lang="en-US" sz="1600">
            <a:solidFill>
              <a:srgbClr val="FF0000"/>
            </a:solidFill>
          </a:endParaRPr>
        </a:p>
      </dgm:t>
    </dgm:pt>
    <dgm:pt modelId="{BD511D8B-F93F-4992-BF55-442E9C7097D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solidFill>
                <a:srgbClr val="FF0000"/>
              </a:solidFill>
              <a:effectLst/>
              <a:latin typeface="Arial" charset="0"/>
            </a:rPr>
            <a:t>fun</a:t>
          </a:r>
        </a:p>
      </dgm:t>
    </dgm:pt>
    <dgm:pt modelId="{CE5AB3AC-14A5-4107-836E-AE57599F400D}" type="parTrans" cxnId="{E59E0E20-2DBF-4E19-9EBD-5693ECC72A4F}">
      <dgm:prSet custT="1"/>
      <dgm:spPr/>
      <dgm:t>
        <a:bodyPr/>
        <a:lstStyle/>
        <a:p>
          <a:endParaRPr lang="en-US" sz="1600" dirty="0">
            <a:solidFill>
              <a:srgbClr val="FF0000"/>
            </a:solidFill>
          </a:endParaRPr>
        </a:p>
      </dgm:t>
    </dgm:pt>
    <dgm:pt modelId="{2CAB8AA9-71A5-4CF1-B1F4-200EF51F3200}" type="sibTrans" cxnId="{E59E0E20-2DBF-4E19-9EBD-5693ECC72A4F}">
      <dgm:prSet/>
      <dgm:spPr/>
      <dgm:t>
        <a:bodyPr/>
        <a:lstStyle/>
        <a:p>
          <a:endParaRPr lang="en-US" sz="1600">
            <a:solidFill>
              <a:srgbClr val="FF0000"/>
            </a:solidFill>
          </a:endParaRPr>
        </a:p>
      </dgm:t>
    </dgm:pt>
    <dgm:pt modelId="{4C3EA17D-CB2D-4EAB-977B-18D9BFB25AB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rgbClr val="FF0000"/>
              </a:solidFill>
              <a:effectLst/>
              <a:latin typeface="Arial" charset="0"/>
            </a:rPr>
            <a:t>healthy</a:t>
          </a:r>
        </a:p>
      </dgm:t>
    </dgm:pt>
    <dgm:pt modelId="{C2618C0C-9FEE-46B7-9774-A9900A637C88}" type="parTrans" cxnId="{A6A9F842-2B79-464A-8062-06A33969D835}">
      <dgm:prSet custT="1"/>
      <dgm:spPr/>
      <dgm:t>
        <a:bodyPr/>
        <a:lstStyle/>
        <a:p>
          <a:endParaRPr lang="en-US" sz="1600" dirty="0">
            <a:solidFill>
              <a:srgbClr val="FF0000"/>
            </a:solidFill>
          </a:endParaRPr>
        </a:p>
      </dgm:t>
    </dgm:pt>
    <dgm:pt modelId="{0DC52794-B67E-4973-898A-BE9441F47512}" type="sibTrans" cxnId="{A6A9F842-2B79-464A-8062-06A33969D835}">
      <dgm:prSet/>
      <dgm:spPr/>
      <dgm:t>
        <a:bodyPr/>
        <a:lstStyle/>
        <a:p>
          <a:endParaRPr lang="en-US" sz="1600">
            <a:solidFill>
              <a:srgbClr val="FF0000"/>
            </a:solidFill>
          </a:endParaRPr>
        </a:p>
      </dgm:t>
    </dgm:pt>
    <dgm:pt modelId="{31EFAB6B-959C-4883-BBE6-904AD499BDD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solidFill>
                <a:srgbClr val="FF0000"/>
              </a:solidFill>
              <a:effectLst/>
              <a:latin typeface="Arial" charset="0"/>
            </a:rPr>
            <a:t>experience</a:t>
          </a:r>
        </a:p>
      </dgm:t>
    </dgm:pt>
    <dgm:pt modelId="{CC074F9C-A496-4FA0-9BB7-197A8BEAEC04}" type="parTrans" cxnId="{B8DC8F93-345B-49B8-9B72-155145738735}">
      <dgm:prSet custT="1"/>
      <dgm:spPr/>
      <dgm:t>
        <a:bodyPr/>
        <a:lstStyle/>
        <a:p>
          <a:endParaRPr lang="en-US" sz="1600" dirty="0">
            <a:solidFill>
              <a:srgbClr val="FF0000"/>
            </a:solidFill>
          </a:endParaRPr>
        </a:p>
      </dgm:t>
    </dgm:pt>
    <dgm:pt modelId="{245DD848-E421-4C15-9BA9-962E83E28CAF}" type="sibTrans" cxnId="{B8DC8F93-345B-49B8-9B72-155145738735}">
      <dgm:prSet/>
      <dgm:spPr/>
      <dgm:t>
        <a:bodyPr/>
        <a:lstStyle/>
        <a:p>
          <a:endParaRPr lang="en-US" sz="1600">
            <a:solidFill>
              <a:srgbClr val="FF0000"/>
            </a:solidFill>
          </a:endParaRPr>
        </a:p>
      </dgm:t>
    </dgm:pt>
    <dgm:pt modelId="{DB74B5CF-090A-4F31-958F-BD90C7B3437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solidFill>
                <a:srgbClr val="FF0000"/>
              </a:solidFill>
              <a:effectLst/>
              <a:latin typeface="Arial" charset="0"/>
            </a:rPr>
            <a:t>consistent</a:t>
          </a:r>
        </a:p>
      </dgm:t>
    </dgm:pt>
    <dgm:pt modelId="{AFD6A710-61F4-44AE-AE7B-DE317CE21490}" type="parTrans" cxnId="{F12EB3E0-C7AD-4C6A-A678-3B5E81B7E4DF}">
      <dgm:prSet custT="1"/>
      <dgm:spPr/>
      <dgm:t>
        <a:bodyPr/>
        <a:lstStyle/>
        <a:p>
          <a:endParaRPr lang="en-US" sz="1600" dirty="0">
            <a:solidFill>
              <a:srgbClr val="FF0000"/>
            </a:solidFill>
          </a:endParaRPr>
        </a:p>
      </dgm:t>
    </dgm:pt>
    <dgm:pt modelId="{15DCF726-CDD2-44EC-80CD-2D0E25CA2CD2}" type="sibTrans" cxnId="{F12EB3E0-C7AD-4C6A-A678-3B5E81B7E4DF}">
      <dgm:prSet/>
      <dgm:spPr/>
      <dgm:t>
        <a:bodyPr/>
        <a:lstStyle/>
        <a:p>
          <a:endParaRPr lang="en-US" sz="1600">
            <a:solidFill>
              <a:srgbClr val="FF0000"/>
            </a:solidFill>
          </a:endParaRPr>
        </a:p>
      </dgm:t>
    </dgm:pt>
    <dgm:pt modelId="{DE84263D-5BE8-43C3-A61C-C2EE913F737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solidFill>
                <a:srgbClr val="FF0000"/>
              </a:solidFill>
              <a:effectLst/>
              <a:latin typeface="Arial" charset="0"/>
            </a:rPr>
            <a:t>affordable</a:t>
          </a:r>
        </a:p>
      </dgm:t>
    </dgm:pt>
    <dgm:pt modelId="{D9BC1F95-E1EE-41E1-A5C7-D86AD8722B1D}" type="parTrans" cxnId="{BA927CFD-9B8B-4C39-90D7-5EEBB41399E6}">
      <dgm:prSet custT="1"/>
      <dgm:spPr/>
      <dgm:t>
        <a:bodyPr/>
        <a:lstStyle/>
        <a:p>
          <a:endParaRPr lang="en-US" sz="1600" dirty="0">
            <a:solidFill>
              <a:srgbClr val="FF0000"/>
            </a:solidFill>
          </a:endParaRPr>
        </a:p>
      </dgm:t>
    </dgm:pt>
    <dgm:pt modelId="{D88B393D-20A3-4541-AABC-7BAEFDB4F56E}" type="sibTrans" cxnId="{BA927CFD-9B8B-4C39-90D7-5EEBB41399E6}">
      <dgm:prSet/>
      <dgm:spPr/>
      <dgm:t>
        <a:bodyPr/>
        <a:lstStyle/>
        <a:p>
          <a:endParaRPr lang="en-US" sz="1600">
            <a:solidFill>
              <a:srgbClr val="FF0000"/>
            </a:solidFill>
          </a:endParaRPr>
        </a:p>
      </dgm:t>
    </dgm:pt>
    <dgm:pt modelId="{9C1E25BE-6B34-4AC0-89BC-1C9E02CBEA8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rgbClr val="FF0000"/>
              </a:solidFill>
              <a:effectLst/>
              <a:latin typeface="Arial" charset="0"/>
            </a:rPr>
            <a:t>quality</a:t>
          </a:r>
        </a:p>
      </dgm:t>
    </dgm:pt>
    <dgm:pt modelId="{09B020FC-B460-40B2-A76C-DE861797834E}" type="parTrans" cxnId="{4F736317-695D-408C-A003-496E99CEE263}">
      <dgm:prSet custT="1"/>
      <dgm:spPr/>
      <dgm:t>
        <a:bodyPr/>
        <a:lstStyle/>
        <a:p>
          <a:endParaRPr lang="en-US" sz="1600" dirty="0">
            <a:solidFill>
              <a:srgbClr val="FF0000"/>
            </a:solidFill>
          </a:endParaRPr>
        </a:p>
      </dgm:t>
    </dgm:pt>
    <dgm:pt modelId="{7F6F06BC-B277-49B0-9054-C7B874453E67}" type="sibTrans" cxnId="{4F736317-695D-408C-A003-496E99CEE263}">
      <dgm:prSet/>
      <dgm:spPr/>
      <dgm:t>
        <a:bodyPr/>
        <a:lstStyle/>
        <a:p>
          <a:endParaRPr lang="en-US" sz="1600">
            <a:solidFill>
              <a:srgbClr val="FF0000"/>
            </a:solidFill>
          </a:endParaRPr>
        </a:p>
      </dgm:t>
    </dgm:pt>
    <dgm:pt modelId="{F95EAF5D-AFCC-445D-A92B-0F04E604750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solidFill>
                <a:srgbClr val="FF0000"/>
              </a:solidFill>
              <a:effectLst/>
              <a:latin typeface="Arial" charset="0"/>
            </a:rPr>
            <a:t>100% Vegetarian</a:t>
          </a:r>
        </a:p>
      </dgm:t>
    </dgm:pt>
    <dgm:pt modelId="{51F1F037-6706-49E2-84C6-4D9374CE7C30}" type="parTrans" cxnId="{3ED142E4-A5A9-40F5-9B2D-AA6DA5C4E7AD}">
      <dgm:prSet custT="1"/>
      <dgm:spPr/>
      <dgm:t>
        <a:bodyPr/>
        <a:lstStyle/>
        <a:p>
          <a:endParaRPr lang="en-US" sz="1600" dirty="0">
            <a:solidFill>
              <a:srgbClr val="FF0000"/>
            </a:solidFill>
          </a:endParaRPr>
        </a:p>
      </dgm:t>
    </dgm:pt>
    <dgm:pt modelId="{CDEA4715-C7E5-4068-89FE-CB281A06AC32}" type="sibTrans" cxnId="{3ED142E4-A5A9-40F5-9B2D-AA6DA5C4E7AD}">
      <dgm:prSet/>
      <dgm:spPr/>
      <dgm:t>
        <a:bodyPr/>
        <a:lstStyle/>
        <a:p>
          <a:endParaRPr lang="en-US" sz="1600">
            <a:solidFill>
              <a:srgbClr val="FF0000"/>
            </a:solidFill>
          </a:endParaRPr>
        </a:p>
      </dgm:t>
    </dgm:pt>
    <dgm:pt modelId="{12E72FAF-688E-2E4C-8120-566D9AE6F617}">
      <dgm:prSet/>
      <dgm:spPr/>
      <dgm:t>
        <a:bodyPr/>
        <a:lstStyle/>
        <a:p>
          <a:r>
            <a:rPr lang="en-US" dirty="0">
              <a:solidFill>
                <a:srgbClr val="FF0000"/>
              </a:solidFill>
            </a:rPr>
            <a:t>Delicious</a:t>
          </a:r>
        </a:p>
      </dgm:t>
    </dgm:pt>
    <dgm:pt modelId="{64E87FAC-DB9F-154E-AFEC-E7C868138131}" type="parTrans" cxnId="{E50E45A0-55E7-D642-967C-3090655C805E}">
      <dgm:prSet/>
      <dgm:spPr/>
      <dgm:t>
        <a:bodyPr/>
        <a:lstStyle/>
        <a:p>
          <a:endParaRPr lang="en-US"/>
        </a:p>
      </dgm:t>
    </dgm:pt>
    <dgm:pt modelId="{82B8B8A7-2223-854B-A25E-9FAB1A346D18}" type="sibTrans" cxnId="{E50E45A0-55E7-D642-967C-3090655C805E}">
      <dgm:prSet/>
      <dgm:spPr/>
      <dgm:t>
        <a:bodyPr/>
        <a:lstStyle/>
        <a:p>
          <a:endParaRPr lang="en-US"/>
        </a:p>
      </dgm:t>
    </dgm:pt>
    <dgm:pt modelId="{14945029-E5AF-4B41-92C8-A39D0EFDF6BA}" type="pres">
      <dgm:prSet presAssocID="{A3555A24-C359-4FF7-AEC4-DD30C9D6A783}" presName="cycle" presStyleCnt="0">
        <dgm:presLayoutVars>
          <dgm:chMax val="1"/>
          <dgm:dir/>
          <dgm:animLvl val="ctr"/>
          <dgm:resizeHandles val="exact"/>
        </dgm:presLayoutVars>
      </dgm:prSet>
      <dgm:spPr/>
    </dgm:pt>
    <dgm:pt modelId="{58D8A062-B5ED-C14F-A8FE-9B053EC37CB5}" type="pres">
      <dgm:prSet presAssocID="{6C0845A2-E9BC-40B7-9CFB-765CBE004495}" presName="centerShape" presStyleLbl="node0" presStyleIdx="0" presStyleCnt="1"/>
      <dgm:spPr/>
    </dgm:pt>
    <dgm:pt modelId="{C0C69CED-C93E-4E9A-AE6B-978D05BF7E79}" type="pres">
      <dgm:prSet presAssocID="{13599062-4D44-4950-9D39-40E12E28678A}" presName="Name9" presStyleLbl="parChTrans1D2" presStyleIdx="0" presStyleCnt="10"/>
      <dgm:spPr/>
    </dgm:pt>
    <dgm:pt modelId="{414F85C1-1594-4B3B-BCBA-C5BF36F7757E}" type="pres">
      <dgm:prSet presAssocID="{13599062-4D44-4950-9D39-40E12E28678A}" presName="connTx" presStyleLbl="parChTrans1D2" presStyleIdx="0" presStyleCnt="10"/>
      <dgm:spPr/>
    </dgm:pt>
    <dgm:pt modelId="{EEE318D7-DDAC-4C99-9682-3F713C25868F}" type="pres">
      <dgm:prSet presAssocID="{C281C20F-3713-44DF-916E-85909829E8EC}" presName="node" presStyleLbl="node1" presStyleIdx="0" presStyleCnt="10">
        <dgm:presLayoutVars>
          <dgm:bulletEnabled val="1"/>
        </dgm:presLayoutVars>
      </dgm:prSet>
      <dgm:spPr/>
    </dgm:pt>
    <dgm:pt modelId="{8C052046-C055-4C6B-8C77-8938614B7C0A}" type="pres">
      <dgm:prSet presAssocID="{E4BC68DA-8574-4110-9A1C-398CAC243071}" presName="Name9" presStyleLbl="parChTrans1D2" presStyleIdx="1" presStyleCnt="10"/>
      <dgm:spPr/>
    </dgm:pt>
    <dgm:pt modelId="{5EB2810D-2278-4389-81E8-EE35F867AD41}" type="pres">
      <dgm:prSet presAssocID="{E4BC68DA-8574-4110-9A1C-398CAC243071}" presName="connTx" presStyleLbl="parChTrans1D2" presStyleIdx="1" presStyleCnt="10"/>
      <dgm:spPr/>
    </dgm:pt>
    <dgm:pt modelId="{7C7D2163-D158-4642-82BD-2FC6835ECD94}" type="pres">
      <dgm:prSet presAssocID="{CF89C437-E4CB-4B1F-B571-4FEC017DCEE1}" presName="node" presStyleLbl="node1" presStyleIdx="1" presStyleCnt="10">
        <dgm:presLayoutVars>
          <dgm:bulletEnabled val="1"/>
        </dgm:presLayoutVars>
      </dgm:prSet>
      <dgm:spPr/>
    </dgm:pt>
    <dgm:pt modelId="{CBC490AE-1FCE-45D2-923F-AE826D691C47}" type="pres">
      <dgm:prSet presAssocID="{CE5AB3AC-14A5-4107-836E-AE57599F400D}" presName="Name9" presStyleLbl="parChTrans1D2" presStyleIdx="2" presStyleCnt="10"/>
      <dgm:spPr/>
    </dgm:pt>
    <dgm:pt modelId="{EF4B4762-C1DB-4061-BF8D-47B0E7D29E95}" type="pres">
      <dgm:prSet presAssocID="{CE5AB3AC-14A5-4107-836E-AE57599F400D}" presName="connTx" presStyleLbl="parChTrans1D2" presStyleIdx="2" presStyleCnt="10"/>
      <dgm:spPr/>
    </dgm:pt>
    <dgm:pt modelId="{7E6AF633-4282-4322-AF7A-A451BE18D792}" type="pres">
      <dgm:prSet presAssocID="{BD511D8B-F93F-4992-BF55-442E9C7097DD}" presName="node" presStyleLbl="node1" presStyleIdx="2" presStyleCnt="10">
        <dgm:presLayoutVars>
          <dgm:bulletEnabled val="1"/>
        </dgm:presLayoutVars>
      </dgm:prSet>
      <dgm:spPr/>
    </dgm:pt>
    <dgm:pt modelId="{5C4FF1F7-745F-438A-BD9C-1E8839940532}" type="pres">
      <dgm:prSet presAssocID="{C2618C0C-9FEE-46B7-9774-A9900A637C88}" presName="Name9" presStyleLbl="parChTrans1D2" presStyleIdx="3" presStyleCnt="10"/>
      <dgm:spPr/>
    </dgm:pt>
    <dgm:pt modelId="{32F49B35-ABB1-48D0-BA6C-3E27C23D4B53}" type="pres">
      <dgm:prSet presAssocID="{C2618C0C-9FEE-46B7-9774-A9900A637C88}" presName="connTx" presStyleLbl="parChTrans1D2" presStyleIdx="3" presStyleCnt="10"/>
      <dgm:spPr/>
    </dgm:pt>
    <dgm:pt modelId="{28A9652B-DD84-484F-BCFD-A939E6621FCA}" type="pres">
      <dgm:prSet presAssocID="{4C3EA17D-CB2D-4EAB-977B-18D9BFB25AB6}" presName="node" presStyleLbl="node1" presStyleIdx="3" presStyleCnt="10">
        <dgm:presLayoutVars>
          <dgm:bulletEnabled val="1"/>
        </dgm:presLayoutVars>
      </dgm:prSet>
      <dgm:spPr/>
    </dgm:pt>
    <dgm:pt modelId="{93A5F817-49D2-4B57-960D-D12969D08E49}" type="pres">
      <dgm:prSet presAssocID="{CC074F9C-A496-4FA0-9BB7-197A8BEAEC04}" presName="Name9" presStyleLbl="parChTrans1D2" presStyleIdx="4" presStyleCnt="10"/>
      <dgm:spPr/>
    </dgm:pt>
    <dgm:pt modelId="{055FBE51-ABA8-4E1D-80C9-3362F2715D01}" type="pres">
      <dgm:prSet presAssocID="{CC074F9C-A496-4FA0-9BB7-197A8BEAEC04}" presName="connTx" presStyleLbl="parChTrans1D2" presStyleIdx="4" presStyleCnt="10"/>
      <dgm:spPr/>
    </dgm:pt>
    <dgm:pt modelId="{3356283D-99E5-44D9-849E-249AFE18080D}" type="pres">
      <dgm:prSet presAssocID="{31EFAB6B-959C-4883-BBE6-904AD499BDD0}" presName="node" presStyleLbl="node1" presStyleIdx="4" presStyleCnt="10" custRadScaleRad="99008" custRadScaleInc="-14456">
        <dgm:presLayoutVars>
          <dgm:bulletEnabled val="1"/>
        </dgm:presLayoutVars>
      </dgm:prSet>
      <dgm:spPr/>
    </dgm:pt>
    <dgm:pt modelId="{3E33B46C-5030-4148-93FF-20E637AF3F31}" type="pres">
      <dgm:prSet presAssocID="{AFD6A710-61F4-44AE-AE7B-DE317CE21490}" presName="Name9" presStyleLbl="parChTrans1D2" presStyleIdx="5" presStyleCnt="10"/>
      <dgm:spPr/>
    </dgm:pt>
    <dgm:pt modelId="{0693C715-A9F1-4E10-BF28-61681109B2DC}" type="pres">
      <dgm:prSet presAssocID="{AFD6A710-61F4-44AE-AE7B-DE317CE21490}" presName="connTx" presStyleLbl="parChTrans1D2" presStyleIdx="5" presStyleCnt="10"/>
      <dgm:spPr/>
    </dgm:pt>
    <dgm:pt modelId="{32C0464C-6CB0-46B5-8B06-997AB11CD8C9}" type="pres">
      <dgm:prSet presAssocID="{DB74B5CF-090A-4F31-958F-BD90C7B34377}" presName="node" presStyleLbl="node1" presStyleIdx="5" presStyleCnt="10">
        <dgm:presLayoutVars>
          <dgm:bulletEnabled val="1"/>
        </dgm:presLayoutVars>
      </dgm:prSet>
      <dgm:spPr/>
    </dgm:pt>
    <dgm:pt modelId="{D88619C8-19C3-421B-8C32-ABAEC4D26636}" type="pres">
      <dgm:prSet presAssocID="{D9BC1F95-E1EE-41E1-A5C7-D86AD8722B1D}" presName="Name9" presStyleLbl="parChTrans1D2" presStyleIdx="6" presStyleCnt="10"/>
      <dgm:spPr/>
    </dgm:pt>
    <dgm:pt modelId="{F0023B6D-7BB5-45A2-9A75-01ABA9F57C99}" type="pres">
      <dgm:prSet presAssocID="{D9BC1F95-E1EE-41E1-A5C7-D86AD8722B1D}" presName="connTx" presStyleLbl="parChTrans1D2" presStyleIdx="6" presStyleCnt="10"/>
      <dgm:spPr/>
    </dgm:pt>
    <dgm:pt modelId="{0D1F703F-BB89-4B4E-8CE2-CB4363061857}" type="pres">
      <dgm:prSet presAssocID="{DE84263D-5BE8-43C3-A61C-C2EE913F7378}" presName="node" presStyleLbl="node1" presStyleIdx="6" presStyleCnt="10">
        <dgm:presLayoutVars>
          <dgm:bulletEnabled val="1"/>
        </dgm:presLayoutVars>
      </dgm:prSet>
      <dgm:spPr/>
    </dgm:pt>
    <dgm:pt modelId="{82125331-E98C-4604-A761-7523CF1CE1EB}" type="pres">
      <dgm:prSet presAssocID="{09B020FC-B460-40B2-A76C-DE861797834E}" presName="Name9" presStyleLbl="parChTrans1D2" presStyleIdx="7" presStyleCnt="10"/>
      <dgm:spPr/>
    </dgm:pt>
    <dgm:pt modelId="{8B7FEDFC-13A0-48A8-A835-5B2FAA3C44A5}" type="pres">
      <dgm:prSet presAssocID="{09B020FC-B460-40B2-A76C-DE861797834E}" presName="connTx" presStyleLbl="parChTrans1D2" presStyleIdx="7" presStyleCnt="10"/>
      <dgm:spPr/>
    </dgm:pt>
    <dgm:pt modelId="{8F4485F1-F302-4289-9170-280B769F81A2}" type="pres">
      <dgm:prSet presAssocID="{9C1E25BE-6B34-4AC0-89BC-1C9E02CBEA89}" presName="node" presStyleLbl="node1" presStyleIdx="7" presStyleCnt="10">
        <dgm:presLayoutVars>
          <dgm:bulletEnabled val="1"/>
        </dgm:presLayoutVars>
      </dgm:prSet>
      <dgm:spPr/>
    </dgm:pt>
    <dgm:pt modelId="{0D44F834-6F1D-4BF7-971B-3C60C7B40BD0}" type="pres">
      <dgm:prSet presAssocID="{51F1F037-6706-49E2-84C6-4D9374CE7C30}" presName="Name9" presStyleLbl="parChTrans1D2" presStyleIdx="8" presStyleCnt="10"/>
      <dgm:spPr/>
    </dgm:pt>
    <dgm:pt modelId="{30B8FA63-10FA-483B-8FD6-34EEFA7D5CD8}" type="pres">
      <dgm:prSet presAssocID="{51F1F037-6706-49E2-84C6-4D9374CE7C30}" presName="connTx" presStyleLbl="parChTrans1D2" presStyleIdx="8" presStyleCnt="10"/>
      <dgm:spPr/>
    </dgm:pt>
    <dgm:pt modelId="{EBBC6996-1600-4C05-9B97-F0A152AB7484}" type="pres">
      <dgm:prSet presAssocID="{F95EAF5D-AFCC-445D-A92B-0F04E6047509}" presName="node" presStyleLbl="node1" presStyleIdx="8" presStyleCnt="10">
        <dgm:presLayoutVars>
          <dgm:bulletEnabled val="1"/>
        </dgm:presLayoutVars>
      </dgm:prSet>
      <dgm:spPr/>
    </dgm:pt>
    <dgm:pt modelId="{0BEC36FC-5F4D-A545-AC35-F63876A55E44}" type="pres">
      <dgm:prSet presAssocID="{64E87FAC-DB9F-154E-AFEC-E7C868138131}" presName="Name9" presStyleLbl="parChTrans1D2" presStyleIdx="9" presStyleCnt="10"/>
      <dgm:spPr/>
    </dgm:pt>
    <dgm:pt modelId="{9A6B1797-E134-9447-A06F-DA6ED39AC32E}" type="pres">
      <dgm:prSet presAssocID="{64E87FAC-DB9F-154E-AFEC-E7C868138131}" presName="connTx" presStyleLbl="parChTrans1D2" presStyleIdx="9" presStyleCnt="10"/>
      <dgm:spPr/>
    </dgm:pt>
    <dgm:pt modelId="{C091803F-84BB-DD46-9EE7-7FE88E80278D}" type="pres">
      <dgm:prSet presAssocID="{12E72FAF-688E-2E4C-8120-566D9AE6F617}" presName="node" presStyleLbl="node1" presStyleIdx="9" presStyleCnt="10">
        <dgm:presLayoutVars>
          <dgm:bulletEnabled val="1"/>
        </dgm:presLayoutVars>
      </dgm:prSet>
      <dgm:spPr/>
    </dgm:pt>
  </dgm:ptLst>
  <dgm:cxnLst>
    <dgm:cxn modelId="{4D473105-E00F-D24A-B74D-1892B1A53E27}" type="presOf" srcId="{F95EAF5D-AFCC-445D-A92B-0F04E6047509}" destId="{EBBC6996-1600-4C05-9B97-F0A152AB7484}" srcOrd="0" destOrd="0" presId="urn:microsoft.com/office/officeart/2005/8/layout/radial1"/>
    <dgm:cxn modelId="{85051B06-7CFE-AD48-A433-003CCE01101D}" type="presOf" srcId="{13599062-4D44-4950-9D39-40E12E28678A}" destId="{414F85C1-1594-4B3B-BCBA-C5BF36F7757E}" srcOrd="1" destOrd="0" presId="urn:microsoft.com/office/officeart/2005/8/layout/radial1"/>
    <dgm:cxn modelId="{403FCA0E-2C06-3F4D-8E52-2805B3450E11}" type="presOf" srcId="{9C1E25BE-6B34-4AC0-89BC-1C9E02CBEA89}" destId="{8F4485F1-F302-4289-9170-280B769F81A2}" srcOrd="0" destOrd="0" presId="urn:microsoft.com/office/officeart/2005/8/layout/radial1"/>
    <dgm:cxn modelId="{017A9E10-E755-B240-A757-AA2569167A9B}" type="presOf" srcId="{64E87FAC-DB9F-154E-AFEC-E7C868138131}" destId="{9A6B1797-E134-9447-A06F-DA6ED39AC32E}" srcOrd="1" destOrd="0" presId="urn:microsoft.com/office/officeart/2005/8/layout/radial1"/>
    <dgm:cxn modelId="{4F736317-695D-408C-A003-496E99CEE263}" srcId="{6C0845A2-E9BC-40B7-9CFB-765CBE004495}" destId="{9C1E25BE-6B34-4AC0-89BC-1C9E02CBEA89}" srcOrd="7" destOrd="0" parTransId="{09B020FC-B460-40B2-A76C-DE861797834E}" sibTransId="{7F6F06BC-B277-49B0-9054-C7B874453E67}"/>
    <dgm:cxn modelId="{70619817-BC93-4C35-912D-03D81AC10EC1}" srcId="{A3555A24-C359-4FF7-AEC4-DD30C9D6A783}" destId="{6C0845A2-E9BC-40B7-9CFB-765CBE004495}" srcOrd="0" destOrd="0" parTransId="{DD88302E-788E-408A-A582-49C73C586AB9}" sibTransId="{F21DD8ED-3453-40FC-A49A-8BB762693E24}"/>
    <dgm:cxn modelId="{C29D5B1B-F5AC-1444-BA6B-456DE8FC12EE}" type="presOf" srcId="{CF89C437-E4CB-4B1F-B571-4FEC017DCEE1}" destId="{7C7D2163-D158-4642-82BD-2FC6835ECD94}" srcOrd="0" destOrd="0" presId="urn:microsoft.com/office/officeart/2005/8/layout/radial1"/>
    <dgm:cxn modelId="{E59E0E20-2DBF-4E19-9EBD-5693ECC72A4F}" srcId="{6C0845A2-E9BC-40B7-9CFB-765CBE004495}" destId="{BD511D8B-F93F-4992-BF55-442E9C7097DD}" srcOrd="2" destOrd="0" parTransId="{CE5AB3AC-14A5-4107-836E-AE57599F400D}" sibTransId="{2CAB8AA9-71A5-4CF1-B1F4-200EF51F3200}"/>
    <dgm:cxn modelId="{C0CB7926-B19E-1940-9D92-27EF929BB7A2}" type="presOf" srcId="{64E87FAC-DB9F-154E-AFEC-E7C868138131}" destId="{0BEC36FC-5F4D-A545-AC35-F63876A55E44}" srcOrd="0" destOrd="0" presId="urn:microsoft.com/office/officeart/2005/8/layout/radial1"/>
    <dgm:cxn modelId="{0F01CF27-5CAD-5E4A-9F37-AABF25999010}" type="presOf" srcId="{CE5AB3AC-14A5-4107-836E-AE57599F400D}" destId="{EF4B4762-C1DB-4061-BF8D-47B0E7D29E95}" srcOrd="1" destOrd="0" presId="urn:microsoft.com/office/officeart/2005/8/layout/radial1"/>
    <dgm:cxn modelId="{ECFFDF30-C680-374B-A356-28C215350030}" type="presOf" srcId="{D9BC1F95-E1EE-41E1-A5C7-D86AD8722B1D}" destId="{D88619C8-19C3-421B-8C32-ABAEC4D26636}" srcOrd="0" destOrd="0" presId="urn:microsoft.com/office/officeart/2005/8/layout/radial1"/>
    <dgm:cxn modelId="{A6A9F842-2B79-464A-8062-06A33969D835}" srcId="{6C0845A2-E9BC-40B7-9CFB-765CBE004495}" destId="{4C3EA17D-CB2D-4EAB-977B-18D9BFB25AB6}" srcOrd="3" destOrd="0" parTransId="{C2618C0C-9FEE-46B7-9774-A9900A637C88}" sibTransId="{0DC52794-B67E-4973-898A-BE9441F47512}"/>
    <dgm:cxn modelId="{C9C47E46-E820-1B4D-9A65-2693C6A0F862}" type="presOf" srcId="{CC074F9C-A496-4FA0-9BB7-197A8BEAEC04}" destId="{93A5F817-49D2-4B57-960D-D12969D08E49}" srcOrd="0" destOrd="0" presId="urn:microsoft.com/office/officeart/2005/8/layout/radial1"/>
    <dgm:cxn modelId="{BB0BF94C-81D9-464A-8704-27AA86DC63C4}" type="presOf" srcId="{13599062-4D44-4950-9D39-40E12E28678A}" destId="{C0C69CED-C93E-4E9A-AE6B-978D05BF7E79}" srcOrd="0" destOrd="0" presId="urn:microsoft.com/office/officeart/2005/8/layout/radial1"/>
    <dgm:cxn modelId="{DDFA425A-A017-A043-901F-0EF4B4AD38E7}" type="presOf" srcId="{E4BC68DA-8574-4110-9A1C-398CAC243071}" destId="{5EB2810D-2278-4389-81E8-EE35F867AD41}" srcOrd="1" destOrd="0" presId="urn:microsoft.com/office/officeart/2005/8/layout/radial1"/>
    <dgm:cxn modelId="{3616D55D-546B-4345-9065-0BA0F10ACF05}" type="presOf" srcId="{09B020FC-B460-40B2-A76C-DE861797834E}" destId="{8B7FEDFC-13A0-48A8-A835-5B2FAA3C44A5}" srcOrd="1" destOrd="0" presId="urn:microsoft.com/office/officeart/2005/8/layout/radial1"/>
    <dgm:cxn modelId="{DB26DE5F-0F49-9343-91D2-0ADD16AAF4EF}" type="presOf" srcId="{4C3EA17D-CB2D-4EAB-977B-18D9BFB25AB6}" destId="{28A9652B-DD84-484F-BCFD-A939E6621FCA}" srcOrd="0" destOrd="0" presId="urn:microsoft.com/office/officeart/2005/8/layout/radial1"/>
    <dgm:cxn modelId="{7F835472-C237-D94B-88AE-475A0CD2C396}" type="presOf" srcId="{12E72FAF-688E-2E4C-8120-566D9AE6F617}" destId="{C091803F-84BB-DD46-9EE7-7FE88E80278D}" srcOrd="0" destOrd="0" presId="urn:microsoft.com/office/officeart/2005/8/layout/radial1"/>
    <dgm:cxn modelId="{67A0FF76-8D2B-4244-9DCD-DFAC7EE9EA66}" type="presOf" srcId="{CC074F9C-A496-4FA0-9BB7-197A8BEAEC04}" destId="{055FBE51-ABA8-4E1D-80C9-3362F2715D01}" srcOrd="1" destOrd="0" presId="urn:microsoft.com/office/officeart/2005/8/layout/radial1"/>
    <dgm:cxn modelId="{0942597A-79CD-5745-B567-7AF9F49D592A}" type="presOf" srcId="{CE5AB3AC-14A5-4107-836E-AE57599F400D}" destId="{CBC490AE-1FCE-45D2-923F-AE826D691C47}" srcOrd="0" destOrd="0" presId="urn:microsoft.com/office/officeart/2005/8/layout/radial1"/>
    <dgm:cxn modelId="{53CC437E-09A0-5F45-A770-0361E9A47782}" type="presOf" srcId="{C281C20F-3713-44DF-916E-85909829E8EC}" destId="{EEE318D7-DDAC-4C99-9682-3F713C25868F}" srcOrd="0" destOrd="0" presId="urn:microsoft.com/office/officeart/2005/8/layout/radial1"/>
    <dgm:cxn modelId="{B8DC8F93-345B-49B8-9B72-155145738735}" srcId="{6C0845A2-E9BC-40B7-9CFB-765CBE004495}" destId="{31EFAB6B-959C-4883-BBE6-904AD499BDD0}" srcOrd="4" destOrd="0" parTransId="{CC074F9C-A496-4FA0-9BB7-197A8BEAEC04}" sibTransId="{245DD848-E421-4C15-9BA9-962E83E28CAF}"/>
    <dgm:cxn modelId="{9ED90499-D0C2-5E46-A479-E2FE7900733A}" type="presOf" srcId="{6C0845A2-E9BC-40B7-9CFB-765CBE004495}" destId="{58D8A062-B5ED-C14F-A8FE-9B053EC37CB5}" srcOrd="0" destOrd="0" presId="urn:microsoft.com/office/officeart/2005/8/layout/radial1"/>
    <dgm:cxn modelId="{E50E45A0-55E7-D642-967C-3090655C805E}" srcId="{6C0845A2-E9BC-40B7-9CFB-765CBE004495}" destId="{12E72FAF-688E-2E4C-8120-566D9AE6F617}" srcOrd="9" destOrd="0" parTransId="{64E87FAC-DB9F-154E-AFEC-E7C868138131}" sibTransId="{82B8B8A7-2223-854B-A25E-9FAB1A346D18}"/>
    <dgm:cxn modelId="{49FFBFA0-E55B-C84E-B9A0-DA39068BE5CC}" type="presOf" srcId="{09B020FC-B460-40B2-A76C-DE861797834E}" destId="{82125331-E98C-4604-A761-7523CF1CE1EB}" srcOrd="0" destOrd="0" presId="urn:microsoft.com/office/officeart/2005/8/layout/radial1"/>
    <dgm:cxn modelId="{1F8363AC-B5FA-1646-BA1A-E621022193DD}" type="presOf" srcId="{A3555A24-C359-4FF7-AEC4-DD30C9D6A783}" destId="{14945029-E5AF-4B41-92C8-A39D0EFDF6BA}" srcOrd="0" destOrd="0" presId="urn:microsoft.com/office/officeart/2005/8/layout/radial1"/>
    <dgm:cxn modelId="{666F44AD-B9DA-7248-972C-C5615AD094B7}" type="presOf" srcId="{51F1F037-6706-49E2-84C6-4D9374CE7C30}" destId="{0D44F834-6F1D-4BF7-971B-3C60C7B40BD0}" srcOrd="0" destOrd="0" presId="urn:microsoft.com/office/officeart/2005/8/layout/radial1"/>
    <dgm:cxn modelId="{3634F4B8-9196-5C49-8D60-55527BD5CA32}" type="presOf" srcId="{AFD6A710-61F4-44AE-AE7B-DE317CE21490}" destId="{3E33B46C-5030-4148-93FF-20E637AF3F31}" srcOrd="0" destOrd="0" presId="urn:microsoft.com/office/officeart/2005/8/layout/radial1"/>
    <dgm:cxn modelId="{F7CB96BC-F30A-704B-AE29-22985A6EFFD3}" type="presOf" srcId="{DB74B5CF-090A-4F31-958F-BD90C7B34377}" destId="{32C0464C-6CB0-46B5-8B06-997AB11CD8C9}" srcOrd="0" destOrd="0" presId="urn:microsoft.com/office/officeart/2005/8/layout/radial1"/>
    <dgm:cxn modelId="{0B9C5DC4-3502-EC4E-A3A6-5AEA020595CB}" type="presOf" srcId="{E4BC68DA-8574-4110-9A1C-398CAC243071}" destId="{8C052046-C055-4C6B-8C77-8938614B7C0A}" srcOrd="0" destOrd="0" presId="urn:microsoft.com/office/officeart/2005/8/layout/radial1"/>
    <dgm:cxn modelId="{3251F9C9-3384-3947-BFD0-E16D7D44BDAC}" type="presOf" srcId="{DE84263D-5BE8-43C3-A61C-C2EE913F7378}" destId="{0D1F703F-BB89-4B4E-8CE2-CB4363061857}" srcOrd="0" destOrd="0" presId="urn:microsoft.com/office/officeart/2005/8/layout/radial1"/>
    <dgm:cxn modelId="{BE29A0CD-14BD-854B-A6FB-DD2BB97E9B9A}" type="presOf" srcId="{C2618C0C-9FEE-46B7-9774-A9900A637C88}" destId="{5C4FF1F7-745F-438A-BD9C-1E8839940532}" srcOrd="0" destOrd="0" presId="urn:microsoft.com/office/officeart/2005/8/layout/radial1"/>
    <dgm:cxn modelId="{027FB7CE-E355-224E-B2B1-F324ED2A2C5B}" type="presOf" srcId="{AFD6A710-61F4-44AE-AE7B-DE317CE21490}" destId="{0693C715-A9F1-4E10-BF28-61681109B2DC}" srcOrd="1" destOrd="0" presId="urn:microsoft.com/office/officeart/2005/8/layout/radial1"/>
    <dgm:cxn modelId="{5D441DD9-9EF8-5549-ABC6-BF2F54AE38B8}" type="presOf" srcId="{BD511D8B-F93F-4992-BF55-442E9C7097DD}" destId="{7E6AF633-4282-4322-AF7A-A451BE18D792}" srcOrd="0" destOrd="0" presId="urn:microsoft.com/office/officeart/2005/8/layout/radial1"/>
    <dgm:cxn modelId="{AA1AFED9-00A3-DB45-8B50-6889C25179D0}" type="presOf" srcId="{51F1F037-6706-49E2-84C6-4D9374CE7C30}" destId="{30B8FA63-10FA-483B-8FD6-34EEFA7D5CD8}" srcOrd="1" destOrd="0" presId="urn:microsoft.com/office/officeart/2005/8/layout/radial1"/>
    <dgm:cxn modelId="{F12EB3E0-C7AD-4C6A-A678-3B5E81B7E4DF}" srcId="{6C0845A2-E9BC-40B7-9CFB-765CBE004495}" destId="{DB74B5CF-090A-4F31-958F-BD90C7B34377}" srcOrd="5" destOrd="0" parTransId="{AFD6A710-61F4-44AE-AE7B-DE317CE21490}" sibTransId="{15DCF726-CDD2-44EC-80CD-2D0E25CA2CD2}"/>
    <dgm:cxn modelId="{A4A731E2-D72C-9E42-9B56-E32033F8B38E}" type="presOf" srcId="{D9BC1F95-E1EE-41E1-A5C7-D86AD8722B1D}" destId="{F0023B6D-7BB5-45A2-9A75-01ABA9F57C99}" srcOrd="1" destOrd="0" presId="urn:microsoft.com/office/officeart/2005/8/layout/radial1"/>
    <dgm:cxn modelId="{3ED142E4-A5A9-40F5-9B2D-AA6DA5C4E7AD}" srcId="{6C0845A2-E9BC-40B7-9CFB-765CBE004495}" destId="{F95EAF5D-AFCC-445D-A92B-0F04E6047509}" srcOrd="8" destOrd="0" parTransId="{51F1F037-6706-49E2-84C6-4D9374CE7C30}" sibTransId="{CDEA4715-C7E5-4068-89FE-CB281A06AC32}"/>
    <dgm:cxn modelId="{8385F2ED-9232-464D-9AB2-ED65A07EB7E6}" srcId="{6C0845A2-E9BC-40B7-9CFB-765CBE004495}" destId="{C281C20F-3713-44DF-916E-85909829E8EC}" srcOrd="0" destOrd="0" parTransId="{13599062-4D44-4950-9D39-40E12E28678A}" sibTransId="{96C56DCA-A258-446B-A535-521140657812}"/>
    <dgm:cxn modelId="{4CC31BF2-A13B-4A57-996B-C2D4176CA7C1}" srcId="{6C0845A2-E9BC-40B7-9CFB-765CBE004495}" destId="{CF89C437-E4CB-4B1F-B571-4FEC017DCEE1}" srcOrd="1" destOrd="0" parTransId="{E4BC68DA-8574-4110-9A1C-398CAC243071}" sibTransId="{5661CB52-8B53-42D2-918B-B929E19A16EF}"/>
    <dgm:cxn modelId="{62BED5F9-8999-7343-8400-E26F44BF6BAD}" type="presOf" srcId="{31EFAB6B-959C-4883-BBE6-904AD499BDD0}" destId="{3356283D-99E5-44D9-849E-249AFE18080D}" srcOrd="0" destOrd="0" presId="urn:microsoft.com/office/officeart/2005/8/layout/radial1"/>
    <dgm:cxn modelId="{A4D4ABFA-08E0-7E4C-A74D-8C45DBD12C2A}" type="presOf" srcId="{C2618C0C-9FEE-46B7-9774-A9900A637C88}" destId="{32F49B35-ABB1-48D0-BA6C-3E27C23D4B53}" srcOrd="1" destOrd="0" presId="urn:microsoft.com/office/officeart/2005/8/layout/radial1"/>
    <dgm:cxn modelId="{BA927CFD-9B8B-4C39-90D7-5EEBB41399E6}" srcId="{6C0845A2-E9BC-40B7-9CFB-765CBE004495}" destId="{DE84263D-5BE8-43C3-A61C-C2EE913F7378}" srcOrd="6" destOrd="0" parTransId="{D9BC1F95-E1EE-41E1-A5C7-D86AD8722B1D}" sibTransId="{D88B393D-20A3-4541-AABC-7BAEFDB4F56E}"/>
    <dgm:cxn modelId="{4FC464CE-4B2B-6443-92C4-55156AAE3F76}" type="presParOf" srcId="{14945029-E5AF-4B41-92C8-A39D0EFDF6BA}" destId="{58D8A062-B5ED-C14F-A8FE-9B053EC37CB5}" srcOrd="0" destOrd="0" presId="urn:microsoft.com/office/officeart/2005/8/layout/radial1"/>
    <dgm:cxn modelId="{CF0E69A9-0A0E-1644-A13C-A88AB7A52ADC}" type="presParOf" srcId="{14945029-E5AF-4B41-92C8-A39D0EFDF6BA}" destId="{C0C69CED-C93E-4E9A-AE6B-978D05BF7E79}" srcOrd="1" destOrd="0" presId="urn:microsoft.com/office/officeart/2005/8/layout/radial1"/>
    <dgm:cxn modelId="{1BCE769E-A7B0-CD4A-AF78-56D1A66ED4CE}" type="presParOf" srcId="{C0C69CED-C93E-4E9A-AE6B-978D05BF7E79}" destId="{414F85C1-1594-4B3B-BCBA-C5BF36F7757E}" srcOrd="0" destOrd="0" presId="urn:microsoft.com/office/officeart/2005/8/layout/radial1"/>
    <dgm:cxn modelId="{788148F8-AA8F-7E46-B058-2488183D4504}" type="presParOf" srcId="{14945029-E5AF-4B41-92C8-A39D0EFDF6BA}" destId="{EEE318D7-DDAC-4C99-9682-3F713C25868F}" srcOrd="2" destOrd="0" presId="urn:microsoft.com/office/officeart/2005/8/layout/radial1"/>
    <dgm:cxn modelId="{1C738FA2-C6D8-2741-A02C-ABC7323D2E5A}" type="presParOf" srcId="{14945029-E5AF-4B41-92C8-A39D0EFDF6BA}" destId="{8C052046-C055-4C6B-8C77-8938614B7C0A}" srcOrd="3" destOrd="0" presId="urn:microsoft.com/office/officeart/2005/8/layout/radial1"/>
    <dgm:cxn modelId="{3ADECEE2-F765-7440-B06E-056DE02B288E}" type="presParOf" srcId="{8C052046-C055-4C6B-8C77-8938614B7C0A}" destId="{5EB2810D-2278-4389-81E8-EE35F867AD41}" srcOrd="0" destOrd="0" presId="urn:microsoft.com/office/officeart/2005/8/layout/radial1"/>
    <dgm:cxn modelId="{E100300C-1A6E-224B-B02A-41EEEDE9F9CB}" type="presParOf" srcId="{14945029-E5AF-4B41-92C8-A39D0EFDF6BA}" destId="{7C7D2163-D158-4642-82BD-2FC6835ECD94}" srcOrd="4" destOrd="0" presId="urn:microsoft.com/office/officeart/2005/8/layout/radial1"/>
    <dgm:cxn modelId="{B5BE7628-FB9A-2D4B-BB21-436CCF09FF3E}" type="presParOf" srcId="{14945029-E5AF-4B41-92C8-A39D0EFDF6BA}" destId="{CBC490AE-1FCE-45D2-923F-AE826D691C47}" srcOrd="5" destOrd="0" presId="urn:microsoft.com/office/officeart/2005/8/layout/radial1"/>
    <dgm:cxn modelId="{51645D84-6077-1947-A290-2797659D573B}" type="presParOf" srcId="{CBC490AE-1FCE-45D2-923F-AE826D691C47}" destId="{EF4B4762-C1DB-4061-BF8D-47B0E7D29E95}" srcOrd="0" destOrd="0" presId="urn:microsoft.com/office/officeart/2005/8/layout/radial1"/>
    <dgm:cxn modelId="{3D39F415-8C1D-654E-940B-11D40D433B3D}" type="presParOf" srcId="{14945029-E5AF-4B41-92C8-A39D0EFDF6BA}" destId="{7E6AF633-4282-4322-AF7A-A451BE18D792}" srcOrd="6" destOrd="0" presId="urn:microsoft.com/office/officeart/2005/8/layout/radial1"/>
    <dgm:cxn modelId="{7BCFF48A-529A-4D4A-8552-ED4CD99D9179}" type="presParOf" srcId="{14945029-E5AF-4B41-92C8-A39D0EFDF6BA}" destId="{5C4FF1F7-745F-438A-BD9C-1E8839940532}" srcOrd="7" destOrd="0" presId="urn:microsoft.com/office/officeart/2005/8/layout/radial1"/>
    <dgm:cxn modelId="{0A8753ED-A532-8F4F-89BD-9C15B4E1D545}" type="presParOf" srcId="{5C4FF1F7-745F-438A-BD9C-1E8839940532}" destId="{32F49B35-ABB1-48D0-BA6C-3E27C23D4B53}" srcOrd="0" destOrd="0" presId="urn:microsoft.com/office/officeart/2005/8/layout/radial1"/>
    <dgm:cxn modelId="{5308FE52-9171-CE49-8D3F-EA9D2B9EBF2E}" type="presParOf" srcId="{14945029-E5AF-4B41-92C8-A39D0EFDF6BA}" destId="{28A9652B-DD84-484F-BCFD-A939E6621FCA}" srcOrd="8" destOrd="0" presId="urn:microsoft.com/office/officeart/2005/8/layout/radial1"/>
    <dgm:cxn modelId="{C86B2A63-C36D-214C-8EF8-23FF8583E5A3}" type="presParOf" srcId="{14945029-E5AF-4B41-92C8-A39D0EFDF6BA}" destId="{93A5F817-49D2-4B57-960D-D12969D08E49}" srcOrd="9" destOrd="0" presId="urn:microsoft.com/office/officeart/2005/8/layout/radial1"/>
    <dgm:cxn modelId="{4D3F9677-8D62-DD45-A301-FC6774555657}" type="presParOf" srcId="{93A5F817-49D2-4B57-960D-D12969D08E49}" destId="{055FBE51-ABA8-4E1D-80C9-3362F2715D01}" srcOrd="0" destOrd="0" presId="urn:microsoft.com/office/officeart/2005/8/layout/radial1"/>
    <dgm:cxn modelId="{1BE278FD-72B4-514D-9801-682B03A0AD76}" type="presParOf" srcId="{14945029-E5AF-4B41-92C8-A39D0EFDF6BA}" destId="{3356283D-99E5-44D9-849E-249AFE18080D}" srcOrd="10" destOrd="0" presId="urn:microsoft.com/office/officeart/2005/8/layout/radial1"/>
    <dgm:cxn modelId="{BB11A6E6-AE81-A649-B0B1-040C4A9A51CC}" type="presParOf" srcId="{14945029-E5AF-4B41-92C8-A39D0EFDF6BA}" destId="{3E33B46C-5030-4148-93FF-20E637AF3F31}" srcOrd="11" destOrd="0" presId="urn:microsoft.com/office/officeart/2005/8/layout/radial1"/>
    <dgm:cxn modelId="{96F51608-0EE4-3542-A925-40A47ADC8C6D}" type="presParOf" srcId="{3E33B46C-5030-4148-93FF-20E637AF3F31}" destId="{0693C715-A9F1-4E10-BF28-61681109B2DC}" srcOrd="0" destOrd="0" presId="urn:microsoft.com/office/officeart/2005/8/layout/radial1"/>
    <dgm:cxn modelId="{85C67E9A-2F61-444C-8B7D-5E5327BC7006}" type="presParOf" srcId="{14945029-E5AF-4B41-92C8-A39D0EFDF6BA}" destId="{32C0464C-6CB0-46B5-8B06-997AB11CD8C9}" srcOrd="12" destOrd="0" presId="urn:microsoft.com/office/officeart/2005/8/layout/radial1"/>
    <dgm:cxn modelId="{F91ED616-D2D1-0D40-A1A3-D0DA5EF57357}" type="presParOf" srcId="{14945029-E5AF-4B41-92C8-A39D0EFDF6BA}" destId="{D88619C8-19C3-421B-8C32-ABAEC4D26636}" srcOrd="13" destOrd="0" presId="urn:microsoft.com/office/officeart/2005/8/layout/radial1"/>
    <dgm:cxn modelId="{9689BC6A-8E71-4347-8ED7-FDCF317764C9}" type="presParOf" srcId="{D88619C8-19C3-421B-8C32-ABAEC4D26636}" destId="{F0023B6D-7BB5-45A2-9A75-01ABA9F57C99}" srcOrd="0" destOrd="0" presId="urn:microsoft.com/office/officeart/2005/8/layout/radial1"/>
    <dgm:cxn modelId="{FB9FA776-B091-294A-9257-6B7A275A731E}" type="presParOf" srcId="{14945029-E5AF-4B41-92C8-A39D0EFDF6BA}" destId="{0D1F703F-BB89-4B4E-8CE2-CB4363061857}" srcOrd="14" destOrd="0" presId="urn:microsoft.com/office/officeart/2005/8/layout/radial1"/>
    <dgm:cxn modelId="{2B88DEB8-2954-484F-8A5A-853CBCA521EC}" type="presParOf" srcId="{14945029-E5AF-4B41-92C8-A39D0EFDF6BA}" destId="{82125331-E98C-4604-A761-7523CF1CE1EB}" srcOrd="15" destOrd="0" presId="urn:microsoft.com/office/officeart/2005/8/layout/radial1"/>
    <dgm:cxn modelId="{498F3048-60AB-5D41-9F4B-77F62E94C255}" type="presParOf" srcId="{82125331-E98C-4604-A761-7523CF1CE1EB}" destId="{8B7FEDFC-13A0-48A8-A835-5B2FAA3C44A5}" srcOrd="0" destOrd="0" presId="urn:microsoft.com/office/officeart/2005/8/layout/radial1"/>
    <dgm:cxn modelId="{31821E27-980B-0D47-A401-066B2A9DD77E}" type="presParOf" srcId="{14945029-E5AF-4B41-92C8-A39D0EFDF6BA}" destId="{8F4485F1-F302-4289-9170-280B769F81A2}" srcOrd="16" destOrd="0" presId="urn:microsoft.com/office/officeart/2005/8/layout/radial1"/>
    <dgm:cxn modelId="{75CD8B26-7839-D74F-9404-B1E1E23D5C16}" type="presParOf" srcId="{14945029-E5AF-4B41-92C8-A39D0EFDF6BA}" destId="{0D44F834-6F1D-4BF7-971B-3C60C7B40BD0}" srcOrd="17" destOrd="0" presId="urn:microsoft.com/office/officeart/2005/8/layout/radial1"/>
    <dgm:cxn modelId="{1BBB3AE9-CB5F-9047-AFC5-ED17CB733D60}" type="presParOf" srcId="{0D44F834-6F1D-4BF7-971B-3C60C7B40BD0}" destId="{30B8FA63-10FA-483B-8FD6-34EEFA7D5CD8}" srcOrd="0" destOrd="0" presId="urn:microsoft.com/office/officeart/2005/8/layout/radial1"/>
    <dgm:cxn modelId="{E37E7957-1229-CD40-B07E-93AAC27A28F9}" type="presParOf" srcId="{14945029-E5AF-4B41-92C8-A39D0EFDF6BA}" destId="{EBBC6996-1600-4C05-9B97-F0A152AB7484}" srcOrd="18" destOrd="0" presId="urn:microsoft.com/office/officeart/2005/8/layout/radial1"/>
    <dgm:cxn modelId="{99E772B4-82A5-C749-8CB3-2BBAFC0F43CD}" type="presParOf" srcId="{14945029-E5AF-4B41-92C8-A39D0EFDF6BA}" destId="{0BEC36FC-5F4D-A545-AC35-F63876A55E44}" srcOrd="19" destOrd="0" presId="urn:microsoft.com/office/officeart/2005/8/layout/radial1"/>
    <dgm:cxn modelId="{9E75EE39-B2EF-9A44-94C1-E8306B5C6F26}" type="presParOf" srcId="{0BEC36FC-5F4D-A545-AC35-F63876A55E44}" destId="{9A6B1797-E134-9447-A06F-DA6ED39AC32E}" srcOrd="0" destOrd="0" presId="urn:microsoft.com/office/officeart/2005/8/layout/radial1"/>
    <dgm:cxn modelId="{CD3B8727-479B-E046-8BDF-7F23ECDDECE5}" type="presParOf" srcId="{14945029-E5AF-4B41-92C8-A39D0EFDF6BA}" destId="{C091803F-84BB-DD46-9EE7-7FE88E80278D}" srcOrd="20" destOrd="0" presId="urn:microsoft.com/office/officeart/2005/8/layout/radial1"/>
  </dgm:cxnLst>
  <dgm:bg>
    <a:noFill/>
    <a:effectLst>
      <a:outerShdw blurRad="50800" dist="889000" dir="5400000" algn="ctr" rotWithShape="0">
        <a:srgbClr val="000000">
          <a:alpha val="43137"/>
        </a:srgb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D77AB-C82F-4CD1-9870-35AB57C0046D}">
      <dsp:nvSpPr>
        <dsp:cNvPr id="0" name=""/>
        <dsp:cNvSpPr/>
      </dsp:nvSpPr>
      <dsp:spPr>
        <a:xfrm>
          <a:off x="135279" y="0"/>
          <a:ext cx="1126674" cy="560654"/>
        </a:xfrm>
        <a:prstGeom prst="ellipse">
          <a:avLst/>
        </a:prstGeom>
        <a:solidFill>
          <a:schemeClr val="accent6">
            <a:shade val="80000"/>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0855" tIns="17780" rIns="30855"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venir Book"/>
              <a:cs typeface="Avenir Book"/>
            </a:rPr>
            <a:t>High Quality</a:t>
          </a:r>
        </a:p>
      </dsp:txBody>
      <dsp:txXfrm>
        <a:off x="300277" y="82106"/>
        <a:ext cx="796678" cy="396442"/>
      </dsp:txXfrm>
    </dsp:sp>
    <dsp:sp modelId="{413FE6FC-DFA4-4ADA-BAC5-70DB1D72AC5C}">
      <dsp:nvSpPr>
        <dsp:cNvPr id="0" name=""/>
        <dsp:cNvSpPr/>
      </dsp:nvSpPr>
      <dsp:spPr>
        <a:xfrm>
          <a:off x="1545588" y="623"/>
          <a:ext cx="1133570" cy="560654"/>
        </a:xfrm>
        <a:prstGeom prst="ellipse">
          <a:avLst/>
        </a:prstGeom>
        <a:solidFill>
          <a:schemeClr val="accent6">
            <a:shade val="80000"/>
            <a:alpha val="50000"/>
            <a:hueOff val="-27"/>
            <a:satOff val="-157"/>
            <a:lumOff val="1579"/>
            <a:alphaOff val="1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0855" tIns="17780" rIns="30855"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venir Book"/>
              <a:cs typeface="Avenir Book"/>
            </a:rPr>
            <a:t>Prime Location</a:t>
          </a:r>
        </a:p>
      </dsp:txBody>
      <dsp:txXfrm>
        <a:off x="1711595" y="82729"/>
        <a:ext cx="801556" cy="396442"/>
      </dsp:txXfrm>
    </dsp:sp>
    <dsp:sp modelId="{4A71B2CB-B64A-4E40-B915-C32DF2B60FC7}">
      <dsp:nvSpPr>
        <dsp:cNvPr id="0" name=""/>
        <dsp:cNvSpPr/>
      </dsp:nvSpPr>
      <dsp:spPr>
        <a:xfrm>
          <a:off x="2997616" y="429"/>
          <a:ext cx="1210413" cy="560654"/>
        </a:xfrm>
        <a:prstGeom prst="ellipse">
          <a:avLst/>
        </a:prstGeom>
        <a:solidFill>
          <a:schemeClr val="accent6">
            <a:shade val="80000"/>
            <a:alpha val="50000"/>
            <a:hueOff val="-53"/>
            <a:satOff val="-315"/>
            <a:lumOff val="3157"/>
            <a:alphaOff val="2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0855" tIns="17780" rIns="30855"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venir Book"/>
              <a:cs typeface="Avenir Book"/>
            </a:rPr>
            <a:t>Quality of Service</a:t>
          </a:r>
        </a:p>
      </dsp:txBody>
      <dsp:txXfrm>
        <a:off x="3174877" y="82535"/>
        <a:ext cx="855891" cy="396442"/>
      </dsp:txXfrm>
    </dsp:sp>
    <dsp:sp modelId="{FD1418CD-CC71-4A4E-B138-EA16D8C29468}">
      <dsp:nvSpPr>
        <dsp:cNvPr id="0" name=""/>
        <dsp:cNvSpPr/>
      </dsp:nvSpPr>
      <dsp:spPr>
        <a:xfrm>
          <a:off x="4547823" y="623"/>
          <a:ext cx="1469497" cy="560654"/>
        </a:xfrm>
        <a:prstGeom prst="ellipse">
          <a:avLst/>
        </a:prstGeom>
        <a:solidFill>
          <a:schemeClr val="accent6">
            <a:shade val="80000"/>
            <a:alpha val="50000"/>
            <a:hueOff val="-80"/>
            <a:satOff val="-472"/>
            <a:lumOff val="4736"/>
            <a:alphaOff val="3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0855" tIns="16510" rIns="3085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FFFFFF"/>
              </a:solidFill>
              <a:latin typeface="Avenir Book"/>
              <a:cs typeface="Avenir Book"/>
            </a:rPr>
            <a:t>Great Ambience</a:t>
          </a:r>
        </a:p>
      </dsp:txBody>
      <dsp:txXfrm>
        <a:off x="4763026" y="82729"/>
        <a:ext cx="1039091" cy="396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8A062-B5ED-C14F-A8FE-9B053EC37CB5}">
      <dsp:nvSpPr>
        <dsp:cNvPr id="0" name=""/>
        <dsp:cNvSpPr/>
      </dsp:nvSpPr>
      <dsp:spPr>
        <a:xfrm>
          <a:off x="4493616" y="2344476"/>
          <a:ext cx="1102247" cy="1102247"/>
        </a:xfrm>
        <a:prstGeom prst="ellips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perspectiveRight"/>
          <a:lightRig rig="threePt" dir="t"/>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solidFill>
                <a:srgbClr val="FF0000"/>
              </a:solidFill>
              <a:effectLst/>
              <a:latin typeface="Arial" charset="0"/>
            </a:rPr>
            <a:t>delicious</a:t>
          </a:r>
          <a:endParaRPr kumimoji="0" lang="en-US" sz="1600" b="1" i="0" u="none" strike="noStrike" kern="1200" cap="none" normalizeH="0" baseline="0" dirty="0">
            <a:ln/>
            <a:solidFill>
              <a:srgbClr val="FF0000"/>
            </a:solidFill>
            <a:effectLst/>
            <a:latin typeface="Arial" charset="0"/>
          </a:endParaRPr>
        </a:p>
      </dsp:txBody>
      <dsp:txXfrm>
        <a:off x="4655036" y="2505896"/>
        <a:ext cx="779407" cy="779407"/>
      </dsp:txXfrm>
    </dsp:sp>
    <dsp:sp modelId="{C0C69CED-C93E-4E9A-AE6B-978D05BF7E79}">
      <dsp:nvSpPr>
        <dsp:cNvPr id="0" name=""/>
        <dsp:cNvSpPr/>
      </dsp:nvSpPr>
      <dsp:spPr>
        <a:xfrm rot="16200000">
          <a:off x="4434999" y="1724903"/>
          <a:ext cx="1219482" cy="19664"/>
        </a:xfrm>
        <a:custGeom>
          <a:avLst/>
          <a:gdLst/>
          <a:ahLst/>
          <a:cxnLst/>
          <a:rect l="0" t="0" r="0" b="0"/>
          <a:pathLst>
            <a:path>
              <a:moveTo>
                <a:pt x="0" y="9832"/>
              </a:moveTo>
              <a:lnTo>
                <a:pt x="1219482"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0000"/>
            </a:solidFill>
          </a:endParaRPr>
        </a:p>
      </dsp:txBody>
      <dsp:txXfrm>
        <a:off x="5014253" y="1704248"/>
        <a:ext cx="60974" cy="60974"/>
      </dsp:txXfrm>
    </dsp:sp>
    <dsp:sp modelId="{EEE318D7-DDAC-4C99-9682-3F713C25868F}">
      <dsp:nvSpPr>
        <dsp:cNvPr id="0" name=""/>
        <dsp:cNvSpPr/>
      </dsp:nvSpPr>
      <dsp:spPr>
        <a:xfrm>
          <a:off x="4493616" y="22746"/>
          <a:ext cx="1102247" cy="1102247"/>
        </a:xfrm>
        <a:prstGeom prst="ellipse">
          <a:avLst/>
        </a:prstGeom>
        <a:solidFill>
          <a:schemeClr val="accent5">
            <a:hueOff val="0"/>
            <a:satOff val="0"/>
            <a:lumOff val="0"/>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solidFill>
                <a:srgbClr val="FF0000"/>
              </a:solidFill>
              <a:effectLst/>
              <a:latin typeface="Arial" charset="0"/>
            </a:rPr>
            <a:t>unique</a:t>
          </a:r>
        </a:p>
      </dsp:txBody>
      <dsp:txXfrm>
        <a:off x="4655036" y="184166"/>
        <a:ext cx="779407" cy="779407"/>
      </dsp:txXfrm>
    </dsp:sp>
    <dsp:sp modelId="{8C052046-C055-4C6B-8C77-8938614B7C0A}">
      <dsp:nvSpPr>
        <dsp:cNvPr id="0" name=""/>
        <dsp:cNvSpPr/>
      </dsp:nvSpPr>
      <dsp:spPr>
        <a:xfrm rot="18360000">
          <a:off x="5117338" y="1946608"/>
          <a:ext cx="1219482" cy="19664"/>
        </a:xfrm>
        <a:custGeom>
          <a:avLst/>
          <a:gdLst/>
          <a:ahLst/>
          <a:cxnLst/>
          <a:rect l="0" t="0" r="0" b="0"/>
          <a:pathLst>
            <a:path>
              <a:moveTo>
                <a:pt x="0" y="9832"/>
              </a:moveTo>
              <a:lnTo>
                <a:pt x="1219482"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0000"/>
            </a:solidFill>
          </a:endParaRPr>
        </a:p>
      </dsp:txBody>
      <dsp:txXfrm>
        <a:off x="5696592" y="1925953"/>
        <a:ext cx="60974" cy="60974"/>
      </dsp:txXfrm>
    </dsp:sp>
    <dsp:sp modelId="{7C7D2163-D158-4642-82BD-2FC6835ECD94}">
      <dsp:nvSpPr>
        <dsp:cNvPr id="0" name=""/>
        <dsp:cNvSpPr/>
      </dsp:nvSpPr>
      <dsp:spPr>
        <a:xfrm>
          <a:off x="5858295" y="466157"/>
          <a:ext cx="1102247" cy="1102247"/>
        </a:xfrm>
        <a:prstGeom prst="ellipse">
          <a:avLst/>
        </a:prstGeom>
        <a:solidFill>
          <a:schemeClr val="accent5">
            <a:hueOff val="-750949"/>
            <a:satOff val="-1935"/>
            <a:lumOff val="-1307"/>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solidFill>
                <a:srgbClr val="FF0000"/>
              </a:solidFill>
              <a:effectLst/>
              <a:latin typeface="Arial" charset="0"/>
            </a:rPr>
            <a:t>fresh</a:t>
          </a:r>
        </a:p>
      </dsp:txBody>
      <dsp:txXfrm>
        <a:off x="6019715" y="627577"/>
        <a:ext cx="779407" cy="779407"/>
      </dsp:txXfrm>
    </dsp:sp>
    <dsp:sp modelId="{CBC490AE-1FCE-45D2-923F-AE826D691C47}">
      <dsp:nvSpPr>
        <dsp:cNvPr id="0" name=""/>
        <dsp:cNvSpPr/>
      </dsp:nvSpPr>
      <dsp:spPr>
        <a:xfrm rot="20520000">
          <a:off x="5539047" y="2527041"/>
          <a:ext cx="1219482" cy="19664"/>
        </a:xfrm>
        <a:custGeom>
          <a:avLst/>
          <a:gdLst/>
          <a:ahLst/>
          <a:cxnLst/>
          <a:rect l="0" t="0" r="0" b="0"/>
          <a:pathLst>
            <a:path>
              <a:moveTo>
                <a:pt x="0" y="9832"/>
              </a:moveTo>
              <a:lnTo>
                <a:pt x="1219482"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0000"/>
            </a:solidFill>
          </a:endParaRPr>
        </a:p>
      </dsp:txBody>
      <dsp:txXfrm>
        <a:off x="6118301" y="2506386"/>
        <a:ext cx="60974" cy="60974"/>
      </dsp:txXfrm>
    </dsp:sp>
    <dsp:sp modelId="{7E6AF633-4282-4322-AF7A-A451BE18D792}">
      <dsp:nvSpPr>
        <dsp:cNvPr id="0" name=""/>
        <dsp:cNvSpPr/>
      </dsp:nvSpPr>
      <dsp:spPr>
        <a:xfrm>
          <a:off x="6701713" y="1627022"/>
          <a:ext cx="1102247" cy="1102247"/>
        </a:xfrm>
        <a:prstGeom prst="ellipse">
          <a:avLst/>
        </a:prstGeom>
        <a:solidFill>
          <a:schemeClr val="accent5">
            <a:hueOff val="-1501898"/>
            <a:satOff val="-3871"/>
            <a:lumOff val="-2614"/>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solidFill>
                <a:srgbClr val="FF0000"/>
              </a:solidFill>
              <a:effectLst/>
              <a:latin typeface="Arial" charset="0"/>
            </a:rPr>
            <a:t>fun</a:t>
          </a:r>
        </a:p>
      </dsp:txBody>
      <dsp:txXfrm>
        <a:off x="6863133" y="1788442"/>
        <a:ext cx="779407" cy="779407"/>
      </dsp:txXfrm>
    </dsp:sp>
    <dsp:sp modelId="{5C4FF1F7-745F-438A-BD9C-1E8839940532}">
      <dsp:nvSpPr>
        <dsp:cNvPr id="0" name=""/>
        <dsp:cNvSpPr/>
      </dsp:nvSpPr>
      <dsp:spPr>
        <a:xfrm rot="1080000">
          <a:off x="5539047" y="3244495"/>
          <a:ext cx="1219482" cy="19664"/>
        </a:xfrm>
        <a:custGeom>
          <a:avLst/>
          <a:gdLst/>
          <a:ahLst/>
          <a:cxnLst/>
          <a:rect l="0" t="0" r="0" b="0"/>
          <a:pathLst>
            <a:path>
              <a:moveTo>
                <a:pt x="0" y="9832"/>
              </a:moveTo>
              <a:lnTo>
                <a:pt x="1219482"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0000"/>
            </a:solidFill>
          </a:endParaRPr>
        </a:p>
      </dsp:txBody>
      <dsp:txXfrm>
        <a:off x="6118301" y="3223840"/>
        <a:ext cx="60974" cy="60974"/>
      </dsp:txXfrm>
    </dsp:sp>
    <dsp:sp modelId="{28A9652B-DD84-484F-BCFD-A939E6621FCA}">
      <dsp:nvSpPr>
        <dsp:cNvPr id="0" name=""/>
        <dsp:cNvSpPr/>
      </dsp:nvSpPr>
      <dsp:spPr>
        <a:xfrm>
          <a:off x="6701713" y="3061930"/>
          <a:ext cx="1102247" cy="1102247"/>
        </a:xfrm>
        <a:prstGeom prst="ellipse">
          <a:avLst/>
        </a:prstGeom>
        <a:solidFill>
          <a:schemeClr val="accent5">
            <a:hueOff val="-2252848"/>
            <a:satOff val="-5806"/>
            <a:lumOff val="-3922"/>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solidFill>
                <a:srgbClr val="FF0000"/>
              </a:solidFill>
              <a:effectLst/>
              <a:latin typeface="Arial" charset="0"/>
            </a:rPr>
            <a:t>healthy</a:t>
          </a:r>
        </a:p>
      </dsp:txBody>
      <dsp:txXfrm>
        <a:off x="6863133" y="3223350"/>
        <a:ext cx="779407" cy="779407"/>
      </dsp:txXfrm>
    </dsp:sp>
    <dsp:sp modelId="{93A5F817-49D2-4B57-960D-D12969D08E49}">
      <dsp:nvSpPr>
        <dsp:cNvPr id="0" name=""/>
        <dsp:cNvSpPr/>
      </dsp:nvSpPr>
      <dsp:spPr>
        <a:xfrm rot="3083875">
          <a:off x="5163603" y="3783982"/>
          <a:ext cx="1196450" cy="19664"/>
        </a:xfrm>
        <a:custGeom>
          <a:avLst/>
          <a:gdLst/>
          <a:ahLst/>
          <a:cxnLst/>
          <a:rect l="0" t="0" r="0" b="0"/>
          <a:pathLst>
            <a:path>
              <a:moveTo>
                <a:pt x="0" y="9832"/>
              </a:moveTo>
              <a:lnTo>
                <a:pt x="1196450"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0000"/>
            </a:solidFill>
          </a:endParaRPr>
        </a:p>
      </dsp:txBody>
      <dsp:txXfrm>
        <a:off x="5731917" y="3763903"/>
        <a:ext cx="59822" cy="59822"/>
      </dsp:txXfrm>
    </dsp:sp>
    <dsp:sp modelId="{3356283D-99E5-44D9-849E-249AFE18080D}">
      <dsp:nvSpPr>
        <dsp:cNvPr id="0" name=""/>
        <dsp:cNvSpPr/>
      </dsp:nvSpPr>
      <dsp:spPr>
        <a:xfrm>
          <a:off x="5927793" y="4140904"/>
          <a:ext cx="1102247" cy="1102247"/>
        </a:xfrm>
        <a:prstGeom prst="ellipse">
          <a:avLst/>
        </a:prstGeom>
        <a:solidFill>
          <a:schemeClr val="accent5">
            <a:hueOff val="-3003797"/>
            <a:satOff val="-7742"/>
            <a:lumOff val="-5229"/>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a:ln/>
              <a:solidFill>
                <a:srgbClr val="FF0000"/>
              </a:solidFill>
              <a:effectLst/>
              <a:latin typeface="Arial" charset="0"/>
            </a:rPr>
            <a:t>experience</a:t>
          </a:r>
        </a:p>
      </dsp:txBody>
      <dsp:txXfrm>
        <a:off x="6089213" y="4302324"/>
        <a:ext cx="779407" cy="779407"/>
      </dsp:txXfrm>
    </dsp:sp>
    <dsp:sp modelId="{3E33B46C-5030-4148-93FF-20E637AF3F31}">
      <dsp:nvSpPr>
        <dsp:cNvPr id="0" name=""/>
        <dsp:cNvSpPr/>
      </dsp:nvSpPr>
      <dsp:spPr>
        <a:xfrm rot="5400000">
          <a:off x="4434999" y="4046633"/>
          <a:ext cx="1219482" cy="19664"/>
        </a:xfrm>
        <a:custGeom>
          <a:avLst/>
          <a:gdLst/>
          <a:ahLst/>
          <a:cxnLst/>
          <a:rect l="0" t="0" r="0" b="0"/>
          <a:pathLst>
            <a:path>
              <a:moveTo>
                <a:pt x="0" y="9832"/>
              </a:moveTo>
              <a:lnTo>
                <a:pt x="1219482"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0000"/>
            </a:solidFill>
          </a:endParaRPr>
        </a:p>
      </dsp:txBody>
      <dsp:txXfrm>
        <a:off x="5014253" y="4025978"/>
        <a:ext cx="60974" cy="60974"/>
      </dsp:txXfrm>
    </dsp:sp>
    <dsp:sp modelId="{32C0464C-6CB0-46B5-8B06-997AB11CD8C9}">
      <dsp:nvSpPr>
        <dsp:cNvPr id="0" name=""/>
        <dsp:cNvSpPr/>
      </dsp:nvSpPr>
      <dsp:spPr>
        <a:xfrm>
          <a:off x="4493616" y="4666206"/>
          <a:ext cx="1102247" cy="1102247"/>
        </a:xfrm>
        <a:prstGeom prst="ellipse">
          <a:avLst/>
        </a:prstGeom>
        <a:solidFill>
          <a:schemeClr val="accent5">
            <a:hueOff val="-3754746"/>
            <a:satOff val="-9677"/>
            <a:lumOff val="-6536"/>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kern="1200" cap="none" normalizeH="0" baseline="0" dirty="0">
              <a:ln/>
              <a:solidFill>
                <a:srgbClr val="FF0000"/>
              </a:solidFill>
              <a:effectLst/>
              <a:latin typeface="Arial" charset="0"/>
            </a:rPr>
            <a:t>consistent</a:t>
          </a:r>
        </a:p>
      </dsp:txBody>
      <dsp:txXfrm>
        <a:off x="4655036" y="4827626"/>
        <a:ext cx="779407" cy="779407"/>
      </dsp:txXfrm>
    </dsp:sp>
    <dsp:sp modelId="{D88619C8-19C3-421B-8C32-ABAEC4D26636}">
      <dsp:nvSpPr>
        <dsp:cNvPr id="0" name=""/>
        <dsp:cNvSpPr/>
      </dsp:nvSpPr>
      <dsp:spPr>
        <a:xfrm rot="7560000">
          <a:off x="3752659" y="3824927"/>
          <a:ext cx="1219482" cy="19664"/>
        </a:xfrm>
        <a:custGeom>
          <a:avLst/>
          <a:gdLst/>
          <a:ahLst/>
          <a:cxnLst/>
          <a:rect l="0" t="0" r="0" b="0"/>
          <a:pathLst>
            <a:path>
              <a:moveTo>
                <a:pt x="0" y="9832"/>
              </a:moveTo>
              <a:lnTo>
                <a:pt x="1219482"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0000"/>
            </a:solidFill>
          </a:endParaRPr>
        </a:p>
      </dsp:txBody>
      <dsp:txXfrm rot="10800000">
        <a:off x="4331914" y="3804273"/>
        <a:ext cx="60974" cy="60974"/>
      </dsp:txXfrm>
    </dsp:sp>
    <dsp:sp modelId="{0D1F703F-BB89-4B4E-8CE2-CB4363061857}">
      <dsp:nvSpPr>
        <dsp:cNvPr id="0" name=""/>
        <dsp:cNvSpPr/>
      </dsp:nvSpPr>
      <dsp:spPr>
        <a:xfrm>
          <a:off x="3128937" y="4222795"/>
          <a:ext cx="1102247" cy="1102247"/>
        </a:xfrm>
        <a:prstGeom prst="ellipse">
          <a:avLst/>
        </a:prstGeom>
        <a:solidFill>
          <a:schemeClr val="accent5">
            <a:hueOff val="-4505695"/>
            <a:satOff val="-11613"/>
            <a:lumOff val="-7843"/>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dirty="0">
              <a:ln/>
              <a:solidFill>
                <a:srgbClr val="FF0000"/>
              </a:solidFill>
              <a:effectLst/>
              <a:latin typeface="Arial" charset="0"/>
            </a:rPr>
            <a:t>affordable</a:t>
          </a:r>
        </a:p>
      </dsp:txBody>
      <dsp:txXfrm>
        <a:off x="3290357" y="4384215"/>
        <a:ext cx="779407" cy="779407"/>
      </dsp:txXfrm>
    </dsp:sp>
    <dsp:sp modelId="{82125331-E98C-4604-A761-7523CF1CE1EB}">
      <dsp:nvSpPr>
        <dsp:cNvPr id="0" name=""/>
        <dsp:cNvSpPr/>
      </dsp:nvSpPr>
      <dsp:spPr>
        <a:xfrm rot="9720000">
          <a:off x="3330950" y="3244495"/>
          <a:ext cx="1219482" cy="19664"/>
        </a:xfrm>
        <a:custGeom>
          <a:avLst/>
          <a:gdLst/>
          <a:ahLst/>
          <a:cxnLst/>
          <a:rect l="0" t="0" r="0" b="0"/>
          <a:pathLst>
            <a:path>
              <a:moveTo>
                <a:pt x="0" y="9832"/>
              </a:moveTo>
              <a:lnTo>
                <a:pt x="1219482"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0000"/>
            </a:solidFill>
          </a:endParaRPr>
        </a:p>
      </dsp:txBody>
      <dsp:txXfrm rot="10800000">
        <a:off x="3910205" y="3223840"/>
        <a:ext cx="60974" cy="60974"/>
      </dsp:txXfrm>
    </dsp:sp>
    <dsp:sp modelId="{8F4485F1-F302-4289-9170-280B769F81A2}">
      <dsp:nvSpPr>
        <dsp:cNvPr id="0" name=""/>
        <dsp:cNvSpPr/>
      </dsp:nvSpPr>
      <dsp:spPr>
        <a:xfrm>
          <a:off x="2285520" y="3061930"/>
          <a:ext cx="1102247" cy="1102247"/>
        </a:xfrm>
        <a:prstGeom prst="ellipse">
          <a:avLst/>
        </a:prstGeom>
        <a:solidFill>
          <a:schemeClr val="accent5">
            <a:hueOff val="-5256644"/>
            <a:satOff val="-13548"/>
            <a:lumOff val="-9151"/>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solidFill>
                <a:srgbClr val="FF0000"/>
              </a:solidFill>
              <a:effectLst/>
              <a:latin typeface="Arial" charset="0"/>
            </a:rPr>
            <a:t>quality</a:t>
          </a:r>
        </a:p>
      </dsp:txBody>
      <dsp:txXfrm>
        <a:off x="2446940" y="3223350"/>
        <a:ext cx="779407" cy="779407"/>
      </dsp:txXfrm>
    </dsp:sp>
    <dsp:sp modelId="{0D44F834-6F1D-4BF7-971B-3C60C7B40BD0}">
      <dsp:nvSpPr>
        <dsp:cNvPr id="0" name=""/>
        <dsp:cNvSpPr/>
      </dsp:nvSpPr>
      <dsp:spPr>
        <a:xfrm rot="11880000">
          <a:off x="3330950" y="2527041"/>
          <a:ext cx="1219482" cy="19664"/>
        </a:xfrm>
        <a:custGeom>
          <a:avLst/>
          <a:gdLst/>
          <a:ahLst/>
          <a:cxnLst/>
          <a:rect l="0" t="0" r="0" b="0"/>
          <a:pathLst>
            <a:path>
              <a:moveTo>
                <a:pt x="0" y="9832"/>
              </a:moveTo>
              <a:lnTo>
                <a:pt x="1219482"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0000"/>
            </a:solidFill>
          </a:endParaRPr>
        </a:p>
      </dsp:txBody>
      <dsp:txXfrm rot="10800000">
        <a:off x="3910205" y="2506386"/>
        <a:ext cx="60974" cy="60974"/>
      </dsp:txXfrm>
    </dsp:sp>
    <dsp:sp modelId="{EBBC6996-1600-4C05-9B97-F0A152AB7484}">
      <dsp:nvSpPr>
        <dsp:cNvPr id="0" name=""/>
        <dsp:cNvSpPr/>
      </dsp:nvSpPr>
      <dsp:spPr>
        <a:xfrm>
          <a:off x="2285520" y="1627022"/>
          <a:ext cx="1102247" cy="1102247"/>
        </a:xfrm>
        <a:prstGeom prst="ellipse">
          <a:avLst/>
        </a:prstGeom>
        <a:solidFill>
          <a:schemeClr val="accent5">
            <a:hueOff val="-6007594"/>
            <a:satOff val="-15484"/>
            <a:lumOff val="-10458"/>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solidFill>
                <a:srgbClr val="FF0000"/>
              </a:solidFill>
              <a:effectLst/>
              <a:latin typeface="Arial" charset="0"/>
            </a:rPr>
            <a:t>100% Vegetarian</a:t>
          </a:r>
        </a:p>
      </dsp:txBody>
      <dsp:txXfrm>
        <a:off x="2446940" y="1788442"/>
        <a:ext cx="779407" cy="779407"/>
      </dsp:txXfrm>
    </dsp:sp>
    <dsp:sp modelId="{0BEC36FC-5F4D-A545-AC35-F63876A55E44}">
      <dsp:nvSpPr>
        <dsp:cNvPr id="0" name=""/>
        <dsp:cNvSpPr/>
      </dsp:nvSpPr>
      <dsp:spPr>
        <a:xfrm rot="14040000">
          <a:off x="3752659" y="1946608"/>
          <a:ext cx="1219482" cy="19664"/>
        </a:xfrm>
        <a:custGeom>
          <a:avLst/>
          <a:gdLst/>
          <a:ahLst/>
          <a:cxnLst/>
          <a:rect l="0" t="0" r="0" b="0"/>
          <a:pathLst>
            <a:path>
              <a:moveTo>
                <a:pt x="0" y="9832"/>
              </a:moveTo>
              <a:lnTo>
                <a:pt x="1219482" y="9832"/>
              </a:lnTo>
            </a:path>
          </a:pathLst>
        </a:custGeom>
        <a:noFill/>
        <a:ln w="12700" cap="flat" cmpd="sng" algn="ctr">
          <a:solidFill>
            <a:schemeClr val="accent6">
              <a:hueOff val="0"/>
              <a:satOff val="0"/>
              <a:lumOff val="0"/>
              <a:alphaOff val="0"/>
            </a:schemeClr>
          </a:solidFill>
          <a:prstDash val="solid"/>
          <a:miter lim="800000"/>
        </a:ln>
        <a:effectLst/>
        <a:scene3d>
          <a:camera prst="perspectiveRight"/>
          <a:lightRig rig="threePt" dir="t"/>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331914" y="1925953"/>
        <a:ext cx="60974" cy="60974"/>
      </dsp:txXfrm>
    </dsp:sp>
    <dsp:sp modelId="{C091803F-84BB-DD46-9EE7-7FE88E80278D}">
      <dsp:nvSpPr>
        <dsp:cNvPr id="0" name=""/>
        <dsp:cNvSpPr/>
      </dsp:nvSpPr>
      <dsp:spPr>
        <a:xfrm>
          <a:off x="3128937" y="466157"/>
          <a:ext cx="1102247" cy="1102247"/>
        </a:xfrm>
        <a:prstGeom prst="ellipse">
          <a:avLst/>
        </a:prstGeom>
        <a:solidFill>
          <a:schemeClr val="accent5">
            <a:hueOff val="-6758543"/>
            <a:satOff val="-17419"/>
            <a:lumOff val="-11765"/>
            <a:alphaOff val="0"/>
          </a:schemeClr>
        </a:solidFill>
        <a:ln>
          <a:noFill/>
        </a:ln>
        <a:effectLst/>
        <a:scene3d>
          <a:camera prst="perspectiveRight"/>
          <a:lightRig rig="threePt" dir="t"/>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0000"/>
              </a:solidFill>
            </a:rPr>
            <a:t>Delicious</a:t>
          </a:r>
        </a:p>
      </dsp:txBody>
      <dsp:txXfrm>
        <a:off x="3290357" y="627577"/>
        <a:ext cx="779407" cy="77940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1CC595-B766-0B40-B039-821F74BFA746}" type="datetimeFigureOut">
              <a:rPr lang="en-US" smtClean="0"/>
              <a:t>5/13/19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A8435-6951-F346-8844-4BFECA2903E9}" type="slidenum">
              <a:rPr lang="en-US" smtClean="0"/>
              <a:t>‹#›</a:t>
            </a:fld>
            <a:endParaRPr lang="en-US" dirty="0"/>
          </a:p>
        </p:txBody>
      </p:sp>
    </p:spTree>
    <p:extLst>
      <p:ext uri="{BB962C8B-B14F-4D97-AF65-F5344CB8AC3E}">
        <p14:creationId xmlns:p14="http://schemas.microsoft.com/office/powerpoint/2010/main" val="133768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3</a:t>
            </a:fld>
            <a:endParaRPr lang="en-US" altLang="en-US" sz="1200" dirty="0"/>
          </a:p>
        </p:txBody>
      </p:sp>
    </p:spTree>
    <p:extLst>
      <p:ext uri="{BB962C8B-B14F-4D97-AF65-F5344CB8AC3E}">
        <p14:creationId xmlns:p14="http://schemas.microsoft.com/office/powerpoint/2010/main" val="2269747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19</a:t>
            </a:fld>
            <a:endParaRPr lang="en-US" altLang="en-US" sz="1200" dirty="0"/>
          </a:p>
        </p:txBody>
      </p:sp>
    </p:spTree>
    <p:extLst>
      <p:ext uri="{BB962C8B-B14F-4D97-AF65-F5344CB8AC3E}">
        <p14:creationId xmlns:p14="http://schemas.microsoft.com/office/powerpoint/2010/main" val="1239219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20</a:t>
            </a:fld>
            <a:endParaRPr lang="en-US" altLang="en-US" sz="1200" dirty="0"/>
          </a:p>
        </p:txBody>
      </p:sp>
    </p:spTree>
    <p:extLst>
      <p:ext uri="{BB962C8B-B14F-4D97-AF65-F5344CB8AC3E}">
        <p14:creationId xmlns:p14="http://schemas.microsoft.com/office/powerpoint/2010/main" val="2674060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21</a:t>
            </a:fld>
            <a:endParaRPr lang="en-US" altLang="en-US" sz="1200" dirty="0"/>
          </a:p>
        </p:txBody>
      </p:sp>
    </p:spTree>
    <p:extLst>
      <p:ext uri="{BB962C8B-B14F-4D97-AF65-F5344CB8AC3E}">
        <p14:creationId xmlns:p14="http://schemas.microsoft.com/office/powerpoint/2010/main" val="4425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22</a:t>
            </a:fld>
            <a:endParaRPr lang="en-US" altLang="en-US" sz="1200" dirty="0"/>
          </a:p>
        </p:txBody>
      </p:sp>
    </p:spTree>
    <p:extLst>
      <p:ext uri="{BB962C8B-B14F-4D97-AF65-F5344CB8AC3E}">
        <p14:creationId xmlns:p14="http://schemas.microsoft.com/office/powerpoint/2010/main" val="3887269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23</a:t>
            </a:fld>
            <a:endParaRPr lang="en-US" altLang="en-US" sz="1200" dirty="0"/>
          </a:p>
        </p:txBody>
      </p:sp>
    </p:spTree>
    <p:extLst>
      <p:ext uri="{BB962C8B-B14F-4D97-AF65-F5344CB8AC3E}">
        <p14:creationId xmlns:p14="http://schemas.microsoft.com/office/powerpoint/2010/main" val="422645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24</a:t>
            </a:fld>
            <a:endParaRPr lang="en-US" altLang="en-US" sz="1200" dirty="0"/>
          </a:p>
        </p:txBody>
      </p:sp>
    </p:spTree>
    <p:extLst>
      <p:ext uri="{BB962C8B-B14F-4D97-AF65-F5344CB8AC3E}">
        <p14:creationId xmlns:p14="http://schemas.microsoft.com/office/powerpoint/2010/main" val="2379035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25</a:t>
            </a:fld>
            <a:endParaRPr lang="en-US" altLang="en-US" sz="1200" dirty="0"/>
          </a:p>
        </p:txBody>
      </p:sp>
    </p:spTree>
    <p:extLst>
      <p:ext uri="{BB962C8B-B14F-4D97-AF65-F5344CB8AC3E}">
        <p14:creationId xmlns:p14="http://schemas.microsoft.com/office/powerpoint/2010/main" val="390049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4</a:t>
            </a:fld>
            <a:endParaRPr lang="en-US" altLang="en-US" sz="1200" dirty="0"/>
          </a:p>
        </p:txBody>
      </p:sp>
    </p:spTree>
    <p:extLst>
      <p:ext uri="{BB962C8B-B14F-4D97-AF65-F5344CB8AC3E}">
        <p14:creationId xmlns:p14="http://schemas.microsoft.com/office/powerpoint/2010/main" val="55543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5</a:t>
            </a:fld>
            <a:endParaRPr lang="en-US" altLang="en-US" sz="1200" dirty="0"/>
          </a:p>
        </p:txBody>
      </p:sp>
    </p:spTree>
    <p:extLst>
      <p:ext uri="{BB962C8B-B14F-4D97-AF65-F5344CB8AC3E}">
        <p14:creationId xmlns:p14="http://schemas.microsoft.com/office/powerpoint/2010/main" val="114694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6</a:t>
            </a:fld>
            <a:endParaRPr lang="en-US" altLang="en-US" sz="1200" dirty="0"/>
          </a:p>
        </p:txBody>
      </p:sp>
    </p:spTree>
    <p:extLst>
      <p:ext uri="{BB962C8B-B14F-4D97-AF65-F5344CB8AC3E}">
        <p14:creationId xmlns:p14="http://schemas.microsoft.com/office/powerpoint/2010/main" val="145527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7</a:t>
            </a:fld>
            <a:endParaRPr lang="en-US" altLang="en-US" sz="1200" dirty="0"/>
          </a:p>
        </p:txBody>
      </p:sp>
    </p:spTree>
    <p:extLst>
      <p:ext uri="{BB962C8B-B14F-4D97-AF65-F5344CB8AC3E}">
        <p14:creationId xmlns:p14="http://schemas.microsoft.com/office/powerpoint/2010/main" val="2426240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8</a:t>
            </a:fld>
            <a:endParaRPr lang="en-US" altLang="en-US" sz="1200" dirty="0"/>
          </a:p>
        </p:txBody>
      </p:sp>
    </p:spTree>
    <p:extLst>
      <p:ext uri="{BB962C8B-B14F-4D97-AF65-F5344CB8AC3E}">
        <p14:creationId xmlns:p14="http://schemas.microsoft.com/office/powerpoint/2010/main" val="308651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11</a:t>
            </a:fld>
            <a:endParaRPr lang="en-US" altLang="en-US" sz="1200" dirty="0"/>
          </a:p>
        </p:txBody>
      </p:sp>
    </p:spTree>
    <p:extLst>
      <p:ext uri="{BB962C8B-B14F-4D97-AF65-F5344CB8AC3E}">
        <p14:creationId xmlns:p14="http://schemas.microsoft.com/office/powerpoint/2010/main" val="296562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17</a:t>
            </a:fld>
            <a:endParaRPr lang="en-US" altLang="en-US" sz="1200" dirty="0"/>
          </a:p>
        </p:txBody>
      </p:sp>
    </p:spTree>
    <p:extLst>
      <p:ext uri="{BB962C8B-B14F-4D97-AF65-F5344CB8AC3E}">
        <p14:creationId xmlns:p14="http://schemas.microsoft.com/office/powerpoint/2010/main" val="423750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F8CB01-FE11-2346-86DB-13A140BFD24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A70E9F2-BE08-1E43-B34A-B6856DEB8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AEB2735-222F-8146-8EC3-0B6FE2C80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F8BB83-B95D-AE4A-807C-9B04C64ADE53}" type="slidenum">
              <a:rPr lang="en-US" altLang="en-US" sz="1200"/>
              <a:pPr eaLnBrk="1" hangingPunct="1"/>
              <a:t>18</a:t>
            </a:fld>
            <a:endParaRPr lang="en-US" altLang="en-US" sz="1200" dirty="0"/>
          </a:p>
        </p:txBody>
      </p:sp>
    </p:spTree>
    <p:extLst>
      <p:ext uri="{BB962C8B-B14F-4D97-AF65-F5344CB8AC3E}">
        <p14:creationId xmlns:p14="http://schemas.microsoft.com/office/powerpoint/2010/main" val="1320386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76439-6F2E-0648-878E-4C0549E2DE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FAA9C7-47ED-7C49-A058-FF22D5EC1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EFDB71-61EF-1B48-9EB3-46B5AC9CA8D9}"/>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5" name="Footer Placeholder 4">
            <a:extLst>
              <a:ext uri="{FF2B5EF4-FFF2-40B4-BE49-F238E27FC236}">
                <a16:creationId xmlns:a16="http://schemas.microsoft.com/office/drawing/2014/main" id="{1BED46C7-CE95-EE4C-9439-DCA3C6A844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703F88-3F70-8443-BCCF-CBCD6466B1B7}"/>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77026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5007-89EC-234C-B2D7-3C16508C39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FF4868-4A10-204F-9078-814FCF0452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CEA1E-C44A-9D49-8E7C-4847806C0E4F}"/>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5" name="Footer Placeholder 4">
            <a:extLst>
              <a:ext uri="{FF2B5EF4-FFF2-40B4-BE49-F238E27FC236}">
                <a16:creationId xmlns:a16="http://schemas.microsoft.com/office/drawing/2014/main" id="{1C202D30-1D18-E042-926F-220F8C2212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05ADCE-5C7D-194D-9124-AFA2F9692495}"/>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230923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765EDA-5F0C-2B4C-B6F0-79A6D26AB6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3D0BD-2024-6644-95DA-6A9F9EC344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F5CE4-8271-F14B-975A-D453D6DA8C53}"/>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5" name="Footer Placeholder 4">
            <a:extLst>
              <a:ext uri="{FF2B5EF4-FFF2-40B4-BE49-F238E27FC236}">
                <a16:creationId xmlns:a16="http://schemas.microsoft.com/office/drawing/2014/main" id="{82AD6127-5121-2A46-95EB-4EC95339FC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B74B37-8F7B-C041-815D-BFDEC6BD9230}"/>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424502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F743-C1FE-7147-A0C6-68D5F0AB8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02E87F-5A14-CF44-B046-C3EF42777C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C728D4-FBCE-1548-8ED0-0AFF64CE6D9F}"/>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5" name="Footer Placeholder 4">
            <a:extLst>
              <a:ext uri="{FF2B5EF4-FFF2-40B4-BE49-F238E27FC236}">
                <a16:creationId xmlns:a16="http://schemas.microsoft.com/office/drawing/2014/main" id="{5B9C25B8-E35E-6649-B9FE-4B836D0549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266B31-6965-CB49-9654-992800E64E0B}"/>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81066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FCB8-2E61-C64A-A7BB-0FB2D6021C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106AE7-15AA-CB42-8F16-2325C62961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88523-B9BA-2743-A1B1-4120B9F45249}"/>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5" name="Footer Placeholder 4">
            <a:extLst>
              <a:ext uri="{FF2B5EF4-FFF2-40B4-BE49-F238E27FC236}">
                <a16:creationId xmlns:a16="http://schemas.microsoft.com/office/drawing/2014/main" id="{7F8867AD-FF19-C344-B9BB-4ECCD42B20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ACA161-660C-4941-B398-53C0B97D8B7C}"/>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301639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0D09-D155-484F-B508-6CEA06C353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FC0438-96F7-2245-AC97-F903EDCFAE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431CE7-E8A4-2343-8C3E-0866B4EFBE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A687B8-8182-6749-93D8-0754B76298D0}"/>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6" name="Footer Placeholder 5">
            <a:extLst>
              <a:ext uri="{FF2B5EF4-FFF2-40B4-BE49-F238E27FC236}">
                <a16:creationId xmlns:a16="http://schemas.microsoft.com/office/drawing/2014/main" id="{4962021A-2310-4348-8288-DA4F30EA84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A657A2-8032-E34C-8CCA-C070DA0BDE63}"/>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625473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0C4E-D894-2C4C-BC5A-6B9A881F1C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756647-45D7-0A4C-9F9E-C303FAF56D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12B9A9-71FC-BE46-9723-6A1D8FE949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E1CF6-709E-684B-9C76-9B6E7CA5D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8C3269-8994-4749-8F0D-CDFA548B844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38559-1891-424D-AB85-B5AC98052BD9}"/>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8" name="Footer Placeholder 7">
            <a:extLst>
              <a:ext uri="{FF2B5EF4-FFF2-40B4-BE49-F238E27FC236}">
                <a16:creationId xmlns:a16="http://schemas.microsoft.com/office/drawing/2014/main" id="{94174D1C-17C4-B544-A31A-190F8413044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0AB2FC8-6C0A-AB4E-BFFF-FAAC01CEC52E}"/>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3433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0BD4-CE02-7545-964C-632F3FC75F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6B130C-65C1-BF41-8B90-B1B4B2542A64}"/>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4" name="Footer Placeholder 3">
            <a:extLst>
              <a:ext uri="{FF2B5EF4-FFF2-40B4-BE49-F238E27FC236}">
                <a16:creationId xmlns:a16="http://schemas.microsoft.com/office/drawing/2014/main" id="{9CE0DCEA-1434-354C-BF9A-233E232EB1D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FD21082-573A-C74F-822E-485A24330DDA}"/>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54766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94682-D384-464B-A977-490F1C3D833C}"/>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3" name="Footer Placeholder 2">
            <a:extLst>
              <a:ext uri="{FF2B5EF4-FFF2-40B4-BE49-F238E27FC236}">
                <a16:creationId xmlns:a16="http://schemas.microsoft.com/office/drawing/2014/main" id="{D2CDEC7D-054A-5D46-88AA-317EDBC1B3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AC0E26-552C-E34D-9EDA-56E3D8E84882}"/>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200285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018F-3890-C44E-AFFD-1D459E62F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5F6F2-075D-6040-BE33-7581DFC32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41334B-273F-6747-AB5E-28D53C6CAB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9642A8-92ED-F64F-9AC7-2B1828C6262D}"/>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6" name="Footer Placeholder 5">
            <a:extLst>
              <a:ext uri="{FF2B5EF4-FFF2-40B4-BE49-F238E27FC236}">
                <a16:creationId xmlns:a16="http://schemas.microsoft.com/office/drawing/2014/main" id="{EF539BD7-7B7B-DC40-99E9-24A6989ADC6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CA9BE15-A392-F54E-8ED8-628369342792}"/>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2559200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39AC-B85D-6544-B45F-4B4BBBC06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F7FD9F-3B4D-1441-8BE9-312E5C4B8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7137869-D94D-884D-848C-88E1479F6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52B640-FC8C-7343-8B1A-B349C3FDF524}"/>
              </a:ext>
            </a:extLst>
          </p:cNvPr>
          <p:cNvSpPr>
            <a:spLocks noGrp="1"/>
          </p:cNvSpPr>
          <p:nvPr>
            <p:ph type="dt" sz="half" idx="10"/>
          </p:nvPr>
        </p:nvSpPr>
        <p:spPr/>
        <p:txBody>
          <a:bodyPr/>
          <a:lstStyle/>
          <a:p>
            <a:fld id="{BE76462C-B7E9-744B-96F9-23B5F85FCD44}" type="datetimeFigureOut">
              <a:rPr lang="en-US" smtClean="0"/>
              <a:t>5/13/19</a:t>
            </a:fld>
            <a:endParaRPr lang="en-US" dirty="0"/>
          </a:p>
        </p:txBody>
      </p:sp>
      <p:sp>
        <p:nvSpPr>
          <p:cNvPr id="6" name="Footer Placeholder 5">
            <a:extLst>
              <a:ext uri="{FF2B5EF4-FFF2-40B4-BE49-F238E27FC236}">
                <a16:creationId xmlns:a16="http://schemas.microsoft.com/office/drawing/2014/main" id="{FFF04BF1-B633-3F4B-BE5C-2DC3AB232E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18EE6B-1618-A24E-806D-996A69B72D2A}"/>
              </a:ext>
            </a:extLst>
          </p:cNvPr>
          <p:cNvSpPr>
            <a:spLocks noGrp="1"/>
          </p:cNvSpPr>
          <p:nvPr>
            <p:ph type="sldNum" sz="quarter" idx="12"/>
          </p:nvPr>
        </p:nvSpPr>
        <p:spPr/>
        <p:txBody>
          <a:bodyPr/>
          <a:lstStyle/>
          <a:p>
            <a:fld id="{825A2439-E0B8-534D-A84F-E114B86504E3}" type="slidenum">
              <a:rPr lang="en-US" smtClean="0"/>
              <a:t>‹#›</a:t>
            </a:fld>
            <a:endParaRPr lang="en-US" dirty="0"/>
          </a:p>
        </p:txBody>
      </p:sp>
    </p:spTree>
    <p:extLst>
      <p:ext uri="{BB962C8B-B14F-4D97-AF65-F5344CB8AC3E}">
        <p14:creationId xmlns:p14="http://schemas.microsoft.com/office/powerpoint/2010/main" val="48551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954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39381-7FC0-D249-ABBC-0C5A96F299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B89C36-A47C-D846-B413-D1719803E1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4DF8F-77A0-B242-815F-DF781B3A7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6462C-B7E9-744B-96F9-23B5F85FCD44}" type="datetimeFigureOut">
              <a:rPr lang="en-US" smtClean="0"/>
              <a:t>5/13/19</a:t>
            </a:fld>
            <a:endParaRPr lang="en-US" dirty="0"/>
          </a:p>
        </p:txBody>
      </p:sp>
      <p:sp>
        <p:nvSpPr>
          <p:cNvPr id="5" name="Footer Placeholder 4">
            <a:extLst>
              <a:ext uri="{FF2B5EF4-FFF2-40B4-BE49-F238E27FC236}">
                <a16:creationId xmlns:a16="http://schemas.microsoft.com/office/drawing/2014/main" id="{A6515AF3-3242-9B44-8B44-82852FD7A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BA10C6-46E2-0F45-A55A-C60A985C19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A2439-E0B8-534D-A84F-E114B86504E3}" type="slidenum">
              <a:rPr lang="en-US" smtClean="0"/>
              <a:t>‹#›</a:t>
            </a:fld>
            <a:endParaRPr lang="en-US" dirty="0"/>
          </a:p>
        </p:txBody>
      </p:sp>
    </p:spTree>
    <p:extLst>
      <p:ext uri="{BB962C8B-B14F-4D97-AF65-F5344CB8AC3E}">
        <p14:creationId xmlns:p14="http://schemas.microsoft.com/office/powerpoint/2010/main" val="998918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eg"/><Relationship Id="rId3" Type="http://schemas.openxmlformats.org/officeDocument/2006/relationships/image" Target="../media/image14.jpg"/><Relationship Id="rId7" Type="http://schemas.openxmlformats.org/officeDocument/2006/relationships/image" Target="../media/image17.jpg"/><Relationship Id="rId12" Type="http://schemas.openxmlformats.org/officeDocument/2006/relationships/image" Target="../media/image22.jpe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5" Type="http://schemas.openxmlformats.org/officeDocument/2006/relationships/image" Target="../media/image1.jpg"/><Relationship Id="rId10" Type="http://schemas.openxmlformats.org/officeDocument/2006/relationships/image" Target="../media/image20.jpg"/><Relationship Id="rId4" Type="http://schemas.openxmlformats.org/officeDocument/2006/relationships/image" Target="../media/image4.jpeg"/><Relationship Id="rId9" Type="http://schemas.openxmlformats.org/officeDocument/2006/relationships/image" Target="../media/image19.jpg"/><Relationship Id="rId1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361535E-DB59-F54E-ACBC-791493706C27}"/>
              </a:ext>
            </a:extLst>
          </p:cNvPr>
          <p:cNvSpPr/>
          <p:nvPr/>
        </p:nvSpPr>
        <p:spPr>
          <a:xfrm>
            <a:off x="1647593" y="286279"/>
            <a:ext cx="8478540" cy="6029853"/>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2672E8DE-59FC-D44D-A35A-7F4B3A3ACB7B}"/>
              </a:ext>
            </a:extLst>
          </p:cNvPr>
          <p:cNvCxnSpPr>
            <a:cxnSpLocks noChangeShapeType="1"/>
          </p:cNvCxnSpPr>
          <p:nvPr/>
        </p:nvCxnSpPr>
        <p:spPr bwMode="auto">
          <a:xfrm>
            <a:off x="4921663" y="3213507"/>
            <a:ext cx="1930400" cy="0"/>
          </a:xfrm>
          <a:prstGeom prst="line">
            <a:avLst/>
          </a:prstGeom>
          <a:noFill/>
          <a:ln w="12700">
            <a:solidFill>
              <a:srgbClr val="17375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30BFE668-919F-2D4F-8BD6-A4253BE30D0D}"/>
              </a:ext>
            </a:extLst>
          </p:cNvPr>
          <p:cNvSpPr txBox="1"/>
          <p:nvPr/>
        </p:nvSpPr>
        <p:spPr>
          <a:xfrm>
            <a:off x="4325990" y="4612239"/>
            <a:ext cx="3540020" cy="830997"/>
          </a:xfrm>
          <a:prstGeom prst="rect">
            <a:avLst/>
          </a:prstGeom>
          <a:noFill/>
        </p:spPr>
        <p:txBody>
          <a:bodyPr wrap="square">
            <a:spAutoFit/>
          </a:bodyPr>
          <a:lstStyle/>
          <a:p>
            <a:pPr algn="ctr" fontAlgn="auto">
              <a:spcBef>
                <a:spcPts val="0"/>
              </a:spcBef>
              <a:spcAft>
                <a:spcPts val="0"/>
              </a:spcAft>
              <a:defRPr/>
            </a:pPr>
            <a:r>
              <a:rPr lang="en-US" sz="1600" dirty="0" err="1">
                <a:solidFill>
                  <a:schemeClr val="bg2">
                    <a:lumMod val="75000"/>
                  </a:schemeClr>
                </a:solidFill>
                <a:latin typeface="Gill Sans"/>
                <a:ea typeface="+mn-ea"/>
                <a:cs typeface="Gill Sans"/>
              </a:rPr>
              <a:t>Wagih</a:t>
            </a:r>
            <a:r>
              <a:rPr lang="en-US" sz="1600" dirty="0">
                <a:solidFill>
                  <a:schemeClr val="bg2">
                    <a:lumMod val="75000"/>
                  </a:schemeClr>
                </a:solidFill>
                <a:latin typeface="Gill Sans"/>
                <a:ea typeface="+mn-ea"/>
                <a:cs typeface="Gill Sans"/>
              </a:rPr>
              <a:t> Doss</a:t>
            </a:r>
          </a:p>
          <a:p>
            <a:pPr fontAlgn="auto">
              <a:spcBef>
                <a:spcPts val="0"/>
              </a:spcBef>
              <a:spcAft>
                <a:spcPts val="0"/>
              </a:spcAft>
              <a:defRPr/>
            </a:pPr>
            <a:endParaRPr lang="en-US" sz="1600" dirty="0">
              <a:solidFill>
                <a:schemeClr val="bg2">
                  <a:lumMod val="75000"/>
                </a:schemeClr>
              </a:solidFill>
              <a:latin typeface="Gill Sans"/>
              <a:ea typeface="+mn-ea"/>
              <a:cs typeface="Gill Sans"/>
            </a:endParaRPr>
          </a:p>
          <a:p>
            <a:pPr algn="ctr" fontAlgn="auto">
              <a:spcBef>
                <a:spcPts val="0"/>
              </a:spcBef>
              <a:spcAft>
                <a:spcPts val="0"/>
              </a:spcAft>
              <a:defRPr/>
            </a:pPr>
            <a:r>
              <a:rPr lang="en-US" sz="1600" dirty="0">
                <a:solidFill>
                  <a:schemeClr val="bg2">
                    <a:lumMod val="75000"/>
                  </a:schemeClr>
                </a:solidFill>
                <a:latin typeface="Gill Sans"/>
                <a:cs typeface="Gill Sans"/>
              </a:rPr>
              <a:t>May 2019</a:t>
            </a:r>
            <a:endParaRPr lang="en-US" sz="1600" dirty="0">
              <a:solidFill>
                <a:schemeClr val="bg2">
                  <a:lumMod val="75000"/>
                </a:schemeClr>
              </a:solidFill>
              <a:latin typeface="Gill Sans"/>
              <a:ea typeface="+mn-ea"/>
              <a:cs typeface="Gill Sans"/>
            </a:endParaRPr>
          </a:p>
        </p:txBody>
      </p:sp>
      <p:sp>
        <p:nvSpPr>
          <p:cNvPr id="7" name="TextBox 15">
            <a:extLst>
              <a:ext uri="{FF2B5EF4-FFF2-40B4-BE49-F238E27FC236}">
                <a16:creationId xmlns:a16="http://schemas.microsoft.com/office/drawing/2014/main" id="{6DC259E9-1C52-AA4C-BFAC-E2D6C552B3F8}"/>
              </a:ext>
            </a:extLst>
          </p:cNvPr>
          <p:cNvSpPr txBox="1">
            <a:spLocks noChangeArrowheads="1"/>
          </p:cNvSpPr>
          <p:nvPr/>
        </p:nvSpPr>
        <p:spPr bwMode="auto">
          <a:xfrm>
            <a:off x="3355173" y="3217022"/>
            <a:ext cx="5164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dirty="0">
                <a:solidFill>
                  <a:srgbClr val="17375E"/>
                </a:solidFill>
                <a:latin typeface="Century Gothic" panose="020B0502020202020204" pitchFamily="34" charset="0"/>
              </a:rPr>
              <a:t>Concept Plan</a:t>
            </a:r>
          </a:p>
        </p:txBody>
      </p:sp>
      <p:cxnSp>
        <p:nvCxnSpPr>
          <p:cNvPr id="8" name="Straight Connector 7">
            <a:extLst>
              <a:ext uri="{FF2B5EF4-FFF2-40B4-BE49-F238E27FC236}">
                <a16:creationId xmlns:a16="http://schemas.microsoft.com/office/drawing/2014/main" id="{2A4A489A-EC96-5141-9648-D22DA9AFA5C0}"/>
              </a:ext>
            </a:extLst>
          </p:cNvPr>
          <p:cNvCxnSpPr>
            <a:cxnSpLocks noChangeShapeType="1"/>
          </p:cNvCxnSpPr>
          <p:nvPr/>
        </p:nvCxnSpPr>
        <p:spPr bwMode="auto">
          <a:xfrm flipV="1">
            <a:off x="4995333" y="3678687"/>
            <a:ext cx="1930400" cy="1"/>
          </a:xfrm>
          <a:prstGeom prst="line">
            <a:avLst/>
          </a:prstGeom>
          <a:noFill/>
          <a:ln w="12700">
            <a:solidFill>
              <a:srgbClr val="17375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TextBox 36">
            <a:extLst>
              <a:ext uri="{FF2B5EF4-FFF2-40B4-BE49-F238E27FC236}">
                <a16:creationId xmlns:a16="http://schemas.microsoft.com/office/drawing/2014/main" id="{EADB1C11-B069-3F43-9F17-2290BC2221B4}"/>
              </a:ext>
            </a:extLst>
          </p:cNvPr>
          <p:cNvSpPr txBox="1">
            <a:spLocks noChangeArrowheads="1"/>
          </p:cNvSpPr>
          <p:nvPr/>
        </p:nvSpPr>
        <p:spPr bwMode="auto">
          <a:xfrm>
            <a:off x="4792132" y="4026639"/>
            <a:ext cx="2550349" cy="25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000" b="1" dirty="0">
                <a:solidFill>
                  <a:srgbClr val="17375E"/>
                </a:solidFill>
                <a:latin typeface="Century Gothic" panose="020B0502020202020204" pitchFamily="34" charset="0"/>
              </a:rPr>
              <a:t>A concept owned by</a:t>
            </a:r>
          </a:p>
        </p:txBody>
      </p:sp>
      <p:pic>
        <p:nvPicPr>
          <p:cNvPr id="3" name="Picture 2">
            <a:extLst>
              <a:ext uri="{FF2B5EF4-FFF2-40B4-BE49-F238E27FC236}">
                <a16:creationId xmlns:a16="http://schemas.microsoft.com/office/drawing/2014/main" id="{1CD17785-5656-474B-909C-05AD83DFD399}"/>
              </a:ext>
            </a:extLst>
          </p:cNvPr>
          <p:cNvPicPr>
            <a:picLocks noChangeAspect="1"/>
          </p:cNvPicPr>
          <p:nvPr/>
        </p:nvPicPr>
        <p:blipFill rotWithShape="1">
          <a:blip r:embed="rId2">
            <a:clrChange>
              <a:clrFrom>
                <a:srgbClr val="FFFFFF"/>
              </a:clrFrom>
              <a:clrTo>
                <a:srgbClr val="FFFFFF">
                  <a:alpha val="0"/>
                </a:srgbClr>
              </a:clrTo>
            </a:clrChange>
            <a:alphaModFix/>
          </a:blip>
          <a:srcRect l="31099" t="28616" r="31928" b="25264"/>
          <a:stretch/>
        </p:blipFill>
        <p:spPr>
          <a:xfrm>
            <a:off x="4786641" y="372655"/>
            <a:ext cx="2347784" cy="2928550"/>
          </a:xfrm>
          <a:prstGeom prst="rect">
            <a:avLst/>
          </a:prstGeom>
        </p:spPr>
      </p:pic>
    </p:spTree>
    <p:extLst>
      <p:ext uri="{BB962C8B-B14F-4D97-AF65-F5344CB8AC3E}">
        <p14:creationId xmlns:p14="http://schemas.microsoft.com/office/powerpoint/2010/main" val="3623220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an of food on a stove&#10;&#10;Description automatically generated">
            <a:extLst>
              <a:ext uri="{FF2B5EF4-FFF2-40B4-BE49-F238E27FC236}">
                <a16:creationId xmlns:a16="http://schemas.microsoft.com/office/drawing/2014/main" id="{C3219D08-E611-9540-91B5-DA2306C33D0E}"/>
              </a:ext>
            </a:extLst>
          </p:cNvPr>
          <p:cNvPicPr>
            <a:picLocks noChangeAspect="1"/>
          </p:cNvPicPr>
          <p:nvPr/>
        </p:nvPicPr>
        <p:blipFill>
          <a:blip r:embed="rId2"/>
          <a:stretch>
            <a:fillRect/>
          </a:stretch>
        </p:blipFill>
        <p:spPr>
          <a:xfrm>
            <a:off x="1466672" y="321734"/>
            <a:ext cx="3407824" cy="2905170"/>
          </a:xfrm>
          <a:prstGeom prst="rect">
            <a:avLst/>
          </a:prstGeom>
        </p:spPr>
      </p:pic>
      <p:pic>
        <p:nvPicPr>
          <p:cNvPr id="6" name="Picture 5" descr="A bowl of food on a plate&#10;&#10;Description automatically generated">
            <a:extLst>
              <a:ext uri="{FF2B5EF4-FFF2-40B4-BE49-F238E27FC236}">
                <a16:creationId xmlns:a16="http://schemas.microsoft.com/office/drawing/2014/main" id="{907B12CC-88CD-AD44-8471-46F4D4BAA1B6}"/>
              </a:ext>
            </a:extLst>
          </p:cNvPr>
          <p:cNvPicPr>
            <a:picLocks noChangeAspect="1"/>
          </p:cNvPicPr>
          <p:nvPr/>
        </p:nvPicPr>
        <p:blipFill>
          <a:blip r:embed="rId3"/>
          <a:stretch>
            <a:fillRect/>
          </a:stretch>
        </p:blipFill>
        <p:spPr>
          <a:xfrm>
            <a:off x="602620" y="3631096"/>
            <a:ext cx="5135925" cy="2760560"/>
          </a:xfrm>
          <a:prstGeom prst="rect">
            <a:avLst/>
          </a:prstGeom>
        </p:spPr>
      </p:pic>
      <p:sp>
        <p:nvSpPr>
          <p:cNvPr id="17" name="Rectangle 1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750AC8-E2DE-F045-88A9-2F74DFD8D070}"/>
              </a:ext>
            </a:extLst>
          </p:cNvPr>
          <p:cNvPicPr>
            <a:picLocks noChangeAspect="1"/>
          </p:cNvPicPr>
          <p:nvPr/>
        </p:nvPicPr>
        <p:blipFill rotWithShape="1">
          <a:blip r:embed="rId4">
            <a:extLst/>
          </a:blip>
          <a:srcRect l="31099" t="28616" r="31928" b="25264"/>
          <a:stretch/>
        </p:blipFill>
        <p:spPr>
          <a:xfrm>
            <a:off x="6588381" y="321734"/>
            <a:ext cx="4866070" cy="6069922"/>
          </a:xfrm>
          <a:prstGeom prst="rect">
            <a:avLst/>
          </a:prstGeom>
        </p:spPr>
      </p:pic>
    </p:spTree>
    <p:extLst>
      <p:ext uri="{BB962C8B-B14F-4D97-AF65-F5344CB8AC3E}">
        <p14:creationId xmlns:p14="http://schemas.microsoft.com/office/powerpoint/2010/main" val="2100287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DBC7B6DB-6C61-6A41-880A-F31FEF5493F9}"/>
              </a:ext>
            </a:extLst>
          </p:cNvPr>
          <p:cNvSpPr/>
          <p:nvPr/>
        </p:nvSpPr>
        <p:spPr>
          <a:xfrm>
            <a:off x="9012382" y="45446"/>
            <a:ext cx="3150900" cy="41389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8" name="TextBox 22">
            <a:extLst>
              <a:ext uri="{FF2B5EF4-FFF2-40B4-BE49-F238E27FC236}">
                <a16:creationId xmlns:a16="http://schemas.microsoft.com/office/drawing/2014/main" id="{28296FB8-CFDC-6D49-B07A-9408946C40BC}"/>
              </a:ext>
            </a:extLst>
          </p:cNvPr>
          <p:cNvSpPr txBox="1">
            <a:spLocks noChangeArrowheads="1"/>
          </p:cNvSpPr>
          <p:nvPr/>
        </p:nvSpPr>
        <p:spPr bwMode="auto">
          <a:xfrm>
            <a:off x="9156507" y="59228"/>
            <a:ext cx="286264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Sample Menu Ideas</a:t>
            </a:r>
          </a:p>
        </p:txBody>
      </p:sp>
      <p:pic>
        <p:nvPicPr>
          <p:cNvPr id="6" name="Picture 5">
            <a:extLst>
              <a:ext uri="{FF2B5EF4-FFF2-40B4-BE49-F238E27FC236}">
                <a16:creationId xmlns:a16="http://schemas.microsoft.com/office/drawing/2014/main" id="{A71EA7D8-AFF5-D249-A888-D8D3324FC73A}"/>
              </a:ext>
            </a:extLst>
          </p:cNvPr>
          <p:cNvPicPr>
            <a:picLocks noChangeAspect="1"/>
          </p:cNvPicPr>
          <p:nvPr/>
        </p:nvPicPr>
        <p:blipFill rotWithShape="1">
          <a:blip r:embed="rId3"/>
          <a:srcRect l="1" t="6698" r="644" b="40720"/>
          <a:stretch/>
        </p:blipFill>
        <p:spPr>
          <a:xfrm>
            <a:off x="-236389" y="-146856"/>
            <a:ext cx="10066644" cy="7253416"/>
          </a:xfrm>
          <a:prstGeom prst="rect">
            <a:avLst/>
          </a:prstGeom>
        </p:spPr>
      </p:pic>
      <p:pic>
        <p:nvPicPr>
          <p:cNvPr id="9" name="Picture 8" descr="A close up of a plate of food&#10;&#10;Description automatically generated">
            <a:extLst>
              <a:ext uri="{FF2B5EF4-FFF2-40B4-BE49-F238E27FC236}">
                <a16:creationId xmlns:a16="http://schemas.microsoft.com/office/drawing/2014/main" id="{C516CD07-9EFC-2846-A1EA-80E2E7D8DB5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50667" y="1002323"/>
            <a:ext cx="3641333" cy="2426677"/>
          </a:xfrm>
          <a:prstGeom prst="rect">
            <a:avLst/>
          </a:prstGeom>
        </p:spPr>
      </p:pic>
      <p:pic>
        <p:nvPicPr>
          <p:cNvPr id="13" name="Picture 12" descr="A close up of food&#10;&#10;Description automatically generated">
            <a:extLst>
              <a:ext uri="{FF2B5EF4-FFF2-40B4-BE49-F238E27FC236}">
                <a16:creationId xmlns:a16="http://schemas.microsoft.com/office/drawing/2014/main" id="{C92E687A-AA08-8D4E-B625-987B07560B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95068" y="2851083"/>
            <a:ext cx="6385526" cy="4255477"/>
          </a:xfrm>
          <a:prstGeom prst="rect">
            <a:avLst/>
          </a:prstGeom>
        </p:spPr>
      </p:pic>
      <p:pic>
        <p:nvPicPr>
          <p:cNvPr id="21" name="Picture 20">
            <a:extLst>
              <a:ext uri="{FF2B5EF4-FFF2-40B4-BE49-F238E27FC236}">
                <a16:creationId xmlns:a16="http://schemas.microsoft.com/office/drawing/2014/main" id="{DC90DF89-2408-FE47-BA46-95378CF7D652}"/>
              </a:ext>
            </a:extLst>
          </p:cNvPr>
          <p:cNvPicPr>
            <a:picLocks noChangeAspect="1"/>
          </p:cNvPicPr>
          <p:nvPr/>
        </p:nvPicPr>
        <p:blipFill rotWithShape="1">
          <a:blip r:embed="rId6">
            <a:clrChange>
              <a:clrFrom>
                <a:srgbClr val="FFFFFF"/>
              </a:clrFrom>
              <a:clrTo>
                <a:srgbClr val="FFFFFF">
                  <a:alpha val="0"/>
                </a:srgbClr>
              </a:clrTo>
            </a:clrChange>
            <a:alphaModFix/>
          </a:blip>
          <a:srcRect l="31099" t="28616" r="31928" b="25264"/>
          <a:stretch/>
        </p:blipFill>
        <p:spPr>
          <a:xfrm>
            <a:off x="11180676" y="5586883"/>
            <a:ext cx="982606" cy="1225671"/>
          </a:xfrm>
          <a:prstGeom prst="rect">
            <a:avLst/>
          </a:prstGeom>
        </p:spPr>
      </p:pic>
      <p:sp>
        <p:nvSpPr>
          <p:cNvPr id="14" name="TextBox 13">
            <a:extLst>
              <a:ext uri="{FF2B5EF4-FFF2-40B4-BE49-F238E27FC236}">
                <a16:creationId xmlns:a16="http://schemas.microsoft.com/office/drawing/2014/main" id="{2E357609-B417-7B43-BD8E-16750A28444C}"/>
              </a:ext>
            </a:extLst>
          </p:cNvPr>
          <p:cNvSpPr txBox="1"/>
          <p:nvPr/>
        </p:nvSpPr>
        <p:spPr>
          <a:xfrm>
            <a:off x="369277" y="5586882"/>
            <a:ext cx="3868615" cy="1225671"/>
          </a:xfrm>
          <a:prstGeom prst="rect">
            <a:avLst/>
          </a:prstGeom>
          <a:noFill/>
        </p:spPr>
        <p:txBody>
          <a:bodyPr wrap="square" rtlCol="0">
            <a:spAutoFit/>
          </a:bodyPr>
          <a:lstStyle/>
          <a:p>
            <a:pPr algn="ctr"/>
            <a:r>
              <a:rPr lang="en-US" dirty="0">
                <a:solidFill>
                  <a:schemeClr val="bg1"/>
                </a:solidFill>
              </a:rPr>
              <a:t>Menu still under development, with pastry, and cake additions expected, along with tweaks on the ideas presented</a:t>
            </a:r>
          </a:p>
        </p:txBody>
      </p:sp>
    </p:spTree>
    <p:extLst>
      <p:ext uri="{BB962C8B-B14F-4D97-AF65-F5344CB8AC3E}">
        <p14:creationId xmlns:p14="http://schemas.microsoft.com/office/powerpoint/2010/main" val="129478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E0DB502A-02B6-6844-B1D0-F93DF8408CE6}"/>
              </a:ext>
            </a:extLst>
          </p:cNvPr>
          <p:cNvSpPr/>
          <p:nvPr/>
        </p:nvSpPr>
        <p:spPr>
          <a:xfrm>
            <a:off x="4080250" y="165617"/>
            <a:ext cx="4824855"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7" name="TextBox 22">
            <a:extLst>
              <a:ext uri="{FF2B5EF4-FFF2-40B4-BE49-F238E27FC236}">
                <a16:creationId xmlns:a16="http://schemas.microsoft.com/office/drawing/2014/main" id="{6C725832-1070-6246-806A-79E3CBBE071E}"/>
              </a:ext>
            </a:extLst>
          </p:cNvPr>
          <p:cNvSpPr txBox="1">
            <a:spLocks noChangeArrowheads="1"/>
          </p:cNvSpPr>
          <p:nvPr/>
        </p:nvSpPr>
        <p:spPr bwMode="auto">
          <a:xfrm>
            <a:off x="4132329" y="215583"/>
            <a:ext cx="4772776"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Signature Burger</a:t>
            </a:r>
          </a:p>
        </p:txBody>
      </p:sp>
      <p:pic>
        <p:nvPicPr>
          <p:cNvPr id="3074" name="Picture 2" descr="http://spree-res-1.cloudinary.com/image/upload/q_auto/c_crop,h_800,w_800,x_344,y_0/c_fill,w_450/a_exif,c_fill,f_auto,h_450,w_450/v1/images/01QVZ5J6K538Y/products/59de7ffd3270b0000fd40fc1.jpg">
            <a:extLst>
              <a:ext uri="{FF2B5EF4-FFF2-40B4-BE49-F238E27FC236}">
                <a16:creationId xmlns:a16="http://schemas.microsoft.com/office/drawing/2014/main" id="{8C80BAB8-922C-4448-884D-B2BE75CCDB9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92769" y="836706"/>
            <a:ext cx="5855677" cy="585567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88757FA-76EB-8C48-B11F-F9EA9D6E5E07}"/>
              </a:ext>
            </a:extLst>
          </p:cNvPr>
          <p:cNvPicPr>
            <a:picLocks noChangeAspect="1"/>
          </p:cNvPicPr>
          <p:nvPr/>
        </p:nvPicPr>
        <p:blipFill rotWithShape="1">
          <a:blip r:embed="rId4">
            <a:clrChange>
              <a:clrFrom>
                <a:srgbClr val="FFFFFF"/>
              </a:clrFrom>
              <a:clrTo>
                <a:srgbClr val="FFFFFF">
                  <a:alpha val="0"/>
                </a:srgbClr>
              </a:clrTo>
            </a:clrChange>
            <a:alphaModFix/>
          </a:blip>
          <a:srcRect l="31099" t="28616" r="31928" b="25264"/>
          <a:stretch/>
        </p:blipFill>
        <p:spPr>
          <a:xfrm>
            <a:off x="10972801" y="5466712"/>
            <a:ext cx="982606" cy="1225671"/>
          </a:xfrm>
          <a:prstGeom prst="rect">
            <a:avLst/>
          </a:prstGeom>
        </p:spPr>
      </p:pic>
    </p:spTree>
    <p:extLst>
      <p:ext uri="{BB962C8B-B14F-4D97-AF65-F5344CB8AC3E}">
        <p14:creationId xmlns:p14="http://schemas.microsoft.com/office/powerpoint/2010/main" val="2933807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FFDE1F4-E094-D64C-877C-CEE195DE8291}"/>
              </a:ext>
            </a:extLst>
          </p:cNvPr>
          <p:cNvSpPr/>
          <p:nvPr/>
        </p:nvSpPr>
        <p:spPr>
          <a:xfrm>
            <a:off x="4080250" y="165617"/>
            <a:ext cx="4824855"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50800" dist="215900" dir="13500000" algn="br" rotWithShape="0">
              <a:schemeClr val="accent6">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3" name="Rounded Rectangle 2">
            <a:extLst>
              <a:ext uri="{FF2B5EF4-FFF2-40B4-BE49-F238E27FC236}">
                <a16:creationId xmlns:a16="http://schemas.microsoft.com/office/drawing/2014/main" id="{7734C68F-F58A-3044-A27E-9CFF8C02CBEE}"/>
              </a:ext>
            </a:extLst>
          </p:cNvPr>
          <p:cNvSpPr/>
          <p:nvPr/>
        </p:nvSpPr>
        <p:spPr>
          <a:xfrm>
            <a:off x="7909302" y="166933"/>
            <a:ext cx="893763" cy="492125"/>
          </a:xfrm>
          <a:prstGeom prst="roundRect">
            <a:avLst/>
          </a:prstGeom>
          <a:solidFill>
            <a:schemeClr val="tx1">
              <a:lumMod val="50000"/>
            </a:schemeClr>
          </a:solidFill>
          <a:ln w="15875">
            <a:noFill/>
          </a:ln>
          <a:effectLst>
            <a:outerShdw blurRad="50800" dist="215900" dir="13500000" algn="br" rotWithShape="0">
              <a:schemeClr val="accent6">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4" name="TextBox 22">
            <a:extLst>
              <a:ext uri="{FF2B5EF4-FFF2-40B4-BE49-F238E27FC236}">
                <a16:creationId xmlns:a16="http://schemas.microsoft.com/office/drawing/2014/main" id="{2BBE3018-6628-BB41-A4D3-C7DEC7AA576B}"/>
              </a:ext>
            </a:extLst>
          </p:cNvPr>
          <p:cNvSpPr txBox="1">
            <a:spLocks noChangeArrowheads="1"/>
          </p:cNvSpPr>
          <p:nvPr/>
        </p:nvSpPr>
        <p:spPr bwMode="auto">
          <a:xfrm>
            <a:off x="4132329" y="215583"/>
            <a:ext cx="4177816" cy="400110"/>
          </a:xfrm>
          <a:prstGeom prst="rect">
            <a:avLst/>
          </a:prstGeom>
          <a:solidFill>
            <a:schemeClr val="accent6">
              <a:lumMod val="50000"/>
            </a:schemeClr>
          </a:solidFill>
          <a:ln>
            <a:noFill/>
          </a:ln>
          <a:effectLst>
            <a:outerShdw blurRad="50800" dist="215900" dir="13500000" algn="br" rotWithShape="0">
              <a:schemeClr val="accent6">
                <a:lumMod val="50000"/>
                <a:alpha val="40000"/>
              </a:schemeClr>
            </a:outerShdw>
          </a:effec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Menu Montage</a:t>
            </a:r>
          </a:p>
        </p:txBody>
      </p:sp>
      <p:sp>
        <p:nvSpPr>
          <p:cNvPr id="5" name="Rounded Rectangle 4">
            <a:extLst>
              <a:ext uri="{FF2B5EF4-FFF2-40B4-BE49-F238E27FC236}">
                <a16:creationId xmlns:a16="http://schemas.microsoft.com/office/drawing/2014/main" id="{7390DF48-777E-F14F-A778-F028AC76FB4E}"/>
              </a:ext>
            </a:extLst>
          </p:cNvPr>
          <p:cNvSpPr/>
          <p:nvPr/>
        </p:nvSpPr>
        <p:spPr>
          <a:xfrm>
            <a:off x="7685774" y="165345"/>
            <a:ext cx="1218892" cy="493712"/>
          </a:xfrm>
          <a:prstGeom prst="roundRect">
            <a:avLst/>
          </a:prstGeom>
          <a:solidFill>
            <a:schemeClr val="bg2">
              <a:lumMod val="75000"/>
            </a:schemeClr>
          </a:solidFill>
          <a:ln w="15875">
            <a:noFill/>
          </a:ln>
          <a:effectLst>
            <a:outerShdw blurRad="50800" dist="215900" dir="13500000" algn="br" rotWithShape="0">
              <a:schemeClr val="accent6">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7" name="Picture 6" descr="A plate of food on a wooden table&#13;&#10;&#13;&#10;Description automatically generated">
            <a:extLst>
              <a:ext uri="{FF2B5EF4-FFF2-40B4-BE49-F238E27FC236}">
                <a16:creationId xmlns:a16="http://schemas.microsoft.com/office/drawing/2014/main" id="{A074F7FA-484E-5E45-9094-CB37653966B5}"/>
              </a:ext>
            </a:extLst>
          </p:cNvPr>
          <p:cNvPicPr>
            <a:picLocks noChangeAspect="1"/>
          </p:cNvPicPr>
          <p:nvPr/>
        </p:nvPicPr>
        <p:blipFill rotWithShape="1">
          <a:blip r:embed="rId2"/>
          <a:srcRect l="24235" t="4791" r="15087" b="10180"/>
          <a:stretch/>
        </p:blipFill>
        <p:spPr>
          <a:xfrm>
            <a:off x="166254" y="1068185"/>
            <a:ext cx="2527069" cy="2360815"/>
          </a:xfrm>
          <a:prstGeom prst="rect">
            <a:avLst/>
          </a:prstGeom>
          <a:effectLst>
            <a:outerShdw blurRad="50800" dist="215900" dir="13500000" algn="br" rotWithShape="0">
              <a:schemeClr val="accent6">
                <a:lumMod val="50000"/>
                <a:alpha val="40000"/>
              </a:schemeClr>
            </a:outerShdw>
          </a:effectLst>
        </p:spPr>
      </p:pic>
      <p:pic>
        <p:nvPicPr>
          <p:cNvPr id="9" name="Picture 8" descr="A bowl of food on a plate&#13;&#10;&#13;&#10;Description automatically generated">
            <a:extLst>
              <a:ext uri="{FF2B5EF4-FFF2-40B4-BE49-F238E27FC236}">
                <a16:creationId xmlns:a16="http://schemas.microsoft.com/office/drawing/2014/main" id="{5034F9E9-BCBC-544F-B8DF-C6D8BB74B70C}"/>
              </a:ext>
            </a:extLst>
          </p:cNvPr>
          <p:cNvPicPr>
            <a:picLocks noChangeAspect="1"/>
          </p:cNvPicPr>
          <p:nvPr/>
        </p:nvPicPr>
        <p:blipFill>
          <a:blip r:embed="rId3"/>
          <a:stretch>
            <a:fillRect/>
          </a:stretch>
        </p:blipFill>
        <p:spPr>
          <a:xfrm>
            <a:off x="2309639" y="2740430"/>
            <a:ext cx="3541222" cy="2360815"/>
          </a:xfrm>
          <a:prstGeom prst="rect">
            <a:avLst/>
          </a:prstGeom>
          <a:effectLst>
            <a:outerShdw blurRad="50800" dist="215900" dir="13500000" algn="br" rotWithShape="0">
              <a:schemeClr val="accent6">
                <a:lumMod val="50000"/>
                <a:alpha val="40000"/>
              </a:schemeClr>
            </a:outerShdw>
          </a:effectLst>
        </p:spPr>
      </p:pic>
      <p:pic>
        <p:nvPicPr>
          <p:cNvPr id="11" name="Picture 10" descr="A close up of a plate of food with broccoli&#13;&#10;&#13;&#10;Description automatically generated">
            <a:extLst>
              <a:ext uri="{FF2B5EF4-FFF2-40B4-BE49-F238E27FC236}">
                <a16:creationId xmlns:a16="http://schemas.microsoft.com/office/drawing/2014/main" id="{A85CE3DA-CDF5-E646-A574-838593CE2AD1}"/>
              </a:ext>
            </a:extLst>
          </p:cNvPr>
          <p:cNvPicPr>
            <a:picLocks noChangeAspect="1"/>
          </p:cNvPicPr>
          <p:nvPr/>
        </p:nvPicPr>
        <p:blipFill>
          <a:blip r:embed="rId4"/>
          <a:stretch>
            <a:fillRect/>
          </a:stretch>
        </p:blipFill>
        <p:spPr>
          <a:xfrm>
            <a:off x="5189694" y="4517041"/>
            <a:ext cx="3613371" cy="2085570"/>
          </a:xfrm>
          <a:prstGeom prst="rect">
            <a:avLst/>
          </a:prstGeom>
          <a:effectLst>
            <a:outerShdw blurRad="50800" dist="215900" dir="13500000" algn="br" rotWithShape="0">
              <a:schemeClr val="accent6">
                <a:lumMod val="50000"/>
                <a:alpha val="40000"/>
              </a:schemeClr>
            </a:outerShdw>
          </a:effectLst>
        </p:spPr>
      </p:pic>
      <p:pic>
        <p:nvPicPr>
          <p:cNvPr id="13" name="Picture 12" descr="A sandwich cut in half on a plate&#13;&#10;&#13;&#10;Description automatically generated">
            <a:extLst>
              <a:ext uri="{FF2B5EF4-FFF2-40B4-BE49-F238E27FC236}">
                <a16:creationId xmlns:a16="http://schemas.microsoft.com/office/drawing/2014/main" id="{64259157-CC2C-A446-B10B-A0352E9796DA}"/>
              </a:ext>
            </a:extLst>
          </p:cNvPr>
          <p:cNvPicPr>
            <a:picLocks noChangeAspect="1"/>
          </p:cNvPicPr>
          <p:nvPr/>
        </p:nvPicPr>
        <p:blipFill>
          <a:blip r:embed="rId5"/>
          <a:stretch>
            <a:fillRect/>
          </a:stretch>
        </p:blipFill>
        <p:spPr>
          <a:xfrm>
            <a:off x="8494623" y="5007683"/>
            <a:ext cx="2775475" cy="1850317"/>
          </a:xfrm>
          <a:prstGeom prst="rect">
            <a:avLst/>
          </a:prstGeom>
          <a:effectLst>
            <a:outerShdw blurRad="50800" dist="215900" dir="13500000" algn="br" rotWithShape="0">
              <a:schemeClr val="accent6">
                <a:lumMod val="50000"/>
                <a:alpha val="40000"/>
              </a:schemeClr>
            </a:outerShdw>
          </a:effectLst>
        </p:spPr>
      </p:pic>
      <p:pic>
        <p:nvPicPr>
          <p:cNvPr id="15" name="Picture 14" descr="A bowl of food on a plate&#13;&#10;&#13;&#10;Description automatically generated">
            <a:extLst>
              <a:ext uri="{FF2B5EF4-FFF2-40B4-BE49-F238E27FC236}">
                <a16:creationId xmlns:a16="http://schemas.microsoft.com/office/drawing/2014/main" id="{5714DE04-3839-304B-A2F1-6D63A9C8DCEA}"/>
              </a:ext>
            </a:extLst>
          </p:cNvPr>
          <p:cNvPicPr>
            <a:picLocks noChangeAspect="1"/>
          </p:cNvPicPr>
          <p:nvPr/>
        </p:nvPicPr>
        <p:blipFill>
          <a:blip r:embed="rId6"/>
          <a:stretch>
            <a:fillRect/>
          </a:stretch>
        </p:blipFill>
        <p:spPr>
          <a:xfrm>
            <a:off x="8265206" y="1068184"/>
            <a:ext cx="3004892" cy="2003261"/>
          </a:xfrm>
          <a:prstGeom prst="rect">
            <a:avLst/>
          </a:prstGeom>
          <a:effectLst>
            <a:outerShdw blurRad="50800" dist="215900" dir="13500000" algn="br" rotWithShape="0">
              <a:schemeClr val="accent6">
                <a:lumMod val="50000"/>
                <a:alpha val="40000"/>
              </a:schemeClr>
            </a:outerShdw>
          </a:effectLst>
        </p:spPr>
      </p:pic>
      <p:pic>
        <p:nvPicPr>
          <p:cNvPr id="17" name="Picture 16" descr="A sandwich cut in half on a plate&#13;&#10;&#13;&#10;Description automatically generated">
            <a:extLst>
              <a:ext uri="{FF2B5EF4-FFF2-40B4-BE49-F238E27FC236}">
                <a16:creationId xmlns:a16="http://schemas.microsoft.com/office/drawing/2014/main" id="{30E4D337-8295-114E-BFEE-5073254D0967}"/>
              </a:ext>
            </a:extLst>
          </p:cNvPr>
          <p:cNvPicPr>
            <a:picLocks noChangeAspect="1"/>
          </p:cNvPicPr>
          <p:nvPr/>
        </p:nvPicPr>
        <p:blipFill>
          <a:blip r:embed="rId7"/>
          <a:stretch>
            <a:fillRect/>
          </a:stretch>
        </p:blipFill>
        <p:spPr>
          <a:xfrm>
            <a:off x="5636945" y="2226217"/>
            <a:ext cx="2842178" cy="1894785"/>
          </a:xfrm>
          <a:prstGeom prst="rect">
            <a:avLst/>
          </a:prstGeom>
          <a:effectLst>
            <a:outerShdw blurRad="50800" dist="215900" dir="13500000" algn="br" rotWithShape="0">
              <a:schemeClr val="accent6">
                <a:lumMod val="50000"/>
                <a:alpha val="40000"/>
              </a:schemeClr>
            </a:outerShdw>
          </a:effectLst>
        </p:spPr>
      </p:pic>
      <p:pic>
        <p:nvPicPr>
          <p:cNvPr id="19" name="Picture 18" descr="A plate of food on a table&#13;&#10;&#13;&#10;Description automatically generated">
            <a:extLst>
              <a:ext uri="{FF2B5EF4-FFF2-40B4-BE49-F238E27FC236}">
                <a16:creationId xmlns:a16="http://schemas.microsoft.com/office/drawing/2014/main" id="{0483A825-AEF2-934E-9181-49051E071561}"/>
              </a:ext>
            </a:extLst>
          </p:cNvPr>
          <p:cNvPicPr>
            <a:picLocks noChangeAspect="1"/>
          </p:cNvPicPr>
          <p:nvPr/>
        </p:nvPicPr>
        <p:blipFill>
          <a:blip r:embed="rId8"/>
          <a:stretch>
            <a:fillRect/>
          </a:stretch>
        </p:blipFill>
        <p:spPr>
          <a:xfrm>
            <a:off x="354623" y="4773274"/>
            <a:ext cx="2974295" cy="1982863"/>
          </a:xfrm>
          <a:prstGeom prst="rect">
            <a:avLst/>
          </a:prstGeom>
          <a:effectLst>
            <a:outerShdw blurRad="50800" dist="215900" dir="13500000" algn="br" rotWithShape="0">
              <a:schemeClr val="accent6">
                <a:lumMod val="50000"/>
                <a:alpha val="40000"/>
              </a:schemeClr>
            </a:outerShdw>
          </a:effectLst>
        </p:spPr>
      </p:pic>
      <p:pic>
        <p:nvPicPr>
          <p:cNvPr id="21" name="Picture 20" descr="A plate of food on a table&#13;&#10;&#13;&#10;Description automatically generated">
            <a:extLst>
              <a:ext uri="{FF2B5EF4-FFF2-40B4-BE49-F238E27FC236}">
                <a16:creationId xmlns:a16="http://schemas.microsoft.com/office/drawing/2014/main" id="{E22748CC-B2C3-974B-B518-32056389CA9E}"/>
              </a:ext>
            </a:extLst>
          </p:cNvPr>
          <p:cNvPicPr>
            <a:picLocks noChangeAspect="1"/>
          </p:cNvPicPr>
          <p:nvPr/>
        </p:nvPicPr>
        <p:blipFill>
          <a:blip r:embed="rId9"/>
          <a:stretch>
            <a:fillRect/>
          </a:stretch>
        </p:blipFill>
        <p:spPr>
          <a:xfrm>
            <a:off x="3121705" y="993716"/>
            <a:ext cx="2974295" cy="1982864"/>
          </a:xfrm>
          <a:prstGeom prst="rect">
            <a:avLst/>
          </a:prstGeom>
          <a:effectLst>
            <a:outerShdw blurRad="50800" dist="215900" dir="13500000" algn="br" rotWithShape="0">
              <a:schemeClr val="accent6">
                <a:lumMod val="50000"/>
                <a:alpha val="40000"/>
              </a:schemeClr>
            </a:outerShdw>
          </a:effectLst>
        </p:spPr>
      </p:pic>
      <p:pic>
        <p:nvPicPr>
          <p:cNvPr id="23" name="Picture 22" descr="A plate of food on a table&#13;&#10;&#13;&#10;Description automatically generated">
            <a:extLst>
              <a:ext uri="{FF2B5EF4-FFF2-40B4-BE49-F238E27FC236}">
                <a16:creationId xmlns:a16="http://schemas.microsoft.com/office/drawing/2014/main" id="{CB4F5646-6882-0549-BC13-795457B16202}"/>
              </a:ext>
            </a:extLst>
          </p:cNvPr>
          <p:cNvPicPr>
            <a:picLocks noChangeAspect="1"/>
          </p:cNvPicPr>
          <p:nvPr/>
        </p:nvPicPr>
        <p:blipFill>
          <a:blip r:embed="rId10"/>
          <a:stretch>
            <a:fillRect/>
          </a:stretch>
        </p:blipFill>
        <p:spPr>
          <a:xfrm>
            <a:off x="9389695" y="2960648"/>
            <a:ext cx="2527069" cy="1894710"/>
          </a:xfrm>
          <a:prstGeom prst="rect">
            <a:avLst/>
          </a:prstGeom>
          <a:effectLst>
            <a:outerShdw blurRad="50800" dist="215900" dir="13500000" algn="br" rotWithShape="0">
              <a:schemeClr val="accent6">
                <a:lumMod val="50000"/>
                <a:alpha val="40000"/>
              </a:schemeClr>
            </a:outerShdw>
          </a:effectLst>
        </p:spPr>
      </p:pic>
      <p:pic>
        <p:nvPicPr>
          <p:cNvPr id="25" name="Picture 24" descr="A plate of food on a table&#13;&#10;&#13;&#10;Description automatically generated">
            <a:extLst>
              <a:ext uri="{FF2B5EF4-FFF2-40B4-BE49-F238E27FC236}">
                <a16:creationId xmlns:a16="http://schemas.microsoft.com/office/drawing/2014/main" id="{979CDB7D-55E2-4E48-85D2-95939F6C4877}"/>
              </a:ext>
            </a:extLst>
          </p:cNvPr>
          <p:cNvPicPr>
            <a:picLocks noChangeAspect="1"/>
          </p:cNvPicPr>
          <p:nvPr/>
        </p:nvPicPr>
        <p:blipFill>
          <a:blip r:embed="rId11"/>
          <a:stretch>
            <a:fillRect/>
          </a:stretch>
        </p:blipFill>
        <p:spPr>
          <a:xfrm>
            <a:off x="2925257" y="4648825"/>
            <a:ext cx="2233663" cy="1489109"/>
          </a:xfrm>
          <a:prstGeom prst="rect">
            <a:avLst/>
          </a:prstGeom>
          <a:effectLst>
            <a:outerShdw blurRad="50800" dist="215900" dir="13500000" algn="br" rotWithShape="0">
              <a:schemeClr val="accent6">
                <a:lumMod val="50000"/>
                <a:alpha val="40000"/>
              </a:schemeClr>
            </a:outerShdw>
          </a:effectLst>
        </p:spPr>
      </p:pic>
      <p:pic>
        <p:nvPicPr>
          <p:cNvPr id="27" name="Picture 26" descr="A piece of cake on a plate&#13;&#10;&#13;&#10;Description automatically generated">
            <a:extLst>
              <a:ext uri="{FF2B5EF4-FFF2-40B4-BE49-F238E27FC236}">
                <a16:creationId xmlns:a16="http://schemas.microsoft.com/office/drawing/2014/main" id="{03AB4D77-787D-DE4A-8379-6703EF8D99AB}"/>
              </a:ext>
            </a:extLst>
          </p:cNvPr>
          <p:cNvPicPr>
            <a:picLocks noChangeAspect="1"/>
          </p:cNvPicPr>
          <p:nvPr/>
        </p:nvPicPr>
        <p:blipFill rotWithShape="1">
          <a:blip r:embed="rId12"/>
          <a:srcRect l="16550" t="12657" r="16013" b="8300"/>
          <a:stretch/>
        </p:blipFill>
        <p:spPr>
          <a:xfrm>
            <a:off x="7680863" y="3429000"/>
            <a:ext cx="2042154" cy="1594928"/>
          </a:xfrm>
          <a:prstGeom prst="rect">
            <a:avLst/>
          </a:prstGeom>
          <a:effectLst>
            <a:outerShdw blurRad="50800" dist="215900" dir="13500000" algn="br" rotWithShape="0">
              <a:schemeClr val="accent6">
                <a:lumMod val="50000"/>
                <a:alpha val="40000"/>
              </a:schemeClr>
            </a:outerShdw>
          </a:effectLst>
        </p:spPr>
      </p:pic>
      <p:pic>
        <p:nvPicPr>
          <p:cNvPr id="29" name="Picture 28" descr="A close up of a glass of beer on a table&#13;&#10;&#13;&#10;Description automatically generated">
            <a:extLst>
              <a:ext uri="{FF2B5EF4-FFF2-40B4-BE49-F238E27FC236}">
                <a16:creationId xmlns:a16="http://schemas.microsoft.com/office/drawing/2014/main" id="{6A813632-24DF-D041-9E25-86DFD751CE22}"/>
              </a:ext>
            </a:extLst>
          </p:cNvPr>
          <p:cNvPicPr>
            <a:picLocks noChangeAspect="1"/>
          </p:cNvPicPr>
          <p:nvPr/>
        </p:nvPicPr>
        <p:blipFill>
          <a:blip r:embed="rId13"/>
          <a:stretch>
            <a:fillRect/>
          </a:stretch>
        </p:blipFill>
        <p:spPr>
          <a:xfrm>
            <a:off x="297873" y="3090059"/>
            <a:ext cx="1376171" cy="2064257"/>
          </a:xfrm>
          <a:prstGeom prst="rect">
            <a:avLst/>
          </a:prstGeom>
          <a:effectLst>
            <a:outerShdw blurRad="50800" dist="215900" dir="13500000" algn="br" rotWithShape="0">
              <a:schemeClr val="accent6">
                <a:lumMod val="50000"/>
                <a:alpha val="40000"/>
              </a:schemeClr>
            </a:outerShdw>
          </a:effectLst>
        </p:spPr>
      </p:pic>
      <p:pic>
        <p:nvPicPr>
          <p:cNvPr id="31" name="Picture 30" descr="A bowl of soup and a spoon on a table&#13;&#10;&#13;&#10;Description automatically generated">
            <a:extLst>
              <a:ext uri="{FF2B5EF4-FFF2-40B4-BE49-F238E27FC236}">
                <a16:creationId xmlns:a16="http://schemas.microsoft.com/office/drawing/2014/main" id="{FC417286-1F2B-BF41-A473-22CBDD65137B}"/>
              </a:ext>
            </a:extLst>
          </p:cNvPr>
          <p:cNvPicPr>
            <a:picLocks noChangeAspect="1"/>
          </p:cNvPicPr>
          <p:nvPr/>
        </p:nvPicPr>
        <p:blipFill rotWithShape="1">
          <a:blip r:embed="rId14"/>
          <a:srcRect l="31486" t="15575" r="2516" b="12470"/>
          <a:stretch/>
        </p:blipFill>
        <p:spPr>
          <a:xfrm>
            <a:off x="6310469" y="823036"/>
            <a:ext cx="1892692" cy="1473370"/>
          </a:xfrm>
          <a:prstGeom prst="rect">
            <a:avLst/>
          </a:prstGeom>
          <a:effectLst>
            <a:outerShdw blurRad="50800" dist="215900" dir="13500000" algn="br" rotWithShape="0">
              <a:schemeClr val="accent6">
                <a:lumMod val="50000"/>
                <a:alpha val="40000"/>
              </a:schemeClr>
            </a:outerShdw>
          </a:effectLst>
        </p:spPr>
      </p:pic>
      <p:pic>
        <p:nvPicPr>
          <p:cNvPr id="20" name="Picture 19">
            <a:extLst>
              <a:ext uri="{FF2B5EF4-FFF2-40B4-BE49-F238E27FC236}">
                <a16:creationId xmlns:a16="http://schemas.microsoft.com/office/drawing/2014/main" id="{AD138657-8990-1E4F-8B43-ED28AB2A2B0B}"/>
              </a:ext>
            </a:extLst>
          </p:cNvPr>
          <p:cNvPicPr>
            <a:picLocks noChangeAspect="1"/>
          </p:cNvPicPr>
          <p:nvPr/>
        </p:nvPicPr>
        <p:blipFill rotWithShape="1">
          <a:blip r:embed="rId15">
            <a:clrChange>
              <a:clrFrom>
                <a:srgbClr val="FFFFFF"/>
              </a:clrFrom>
              <a:clrTo>
                <a:srgbClr val="FFFFFF">
                  <a:alpha val="0"/>
                </a:srgbClr>
              </a:clrTo>
            </a:clrChange>
            <a:alphaModFix/>
          </a:blip>
          <a:srcRect l="31099" t="28616" r="31928" b="25264"/>
          <a:stretch/>
        </p:blipFill>
        <p:spPr>
          <a:xfrm>
            <a:off x="11191817" y="5450610"/>
            <a:ext cx="982606" cy="1225671"/>
          </a:xfrm>
          <a:prstGeom prst="rect">
            <a:avLst/>
          </a:prstGeom>
        </p:spPr>
      </p:pic>
    </p:spTree>
    <p:extLst>
      <p:ext uri="{BB962C8B-B14F-4D97-AF65-F5344CB8AC3E}">
        <p14:creationId xmlns:p14="http://schemas.microsoft.com/office/powerpoint/2010/main" val="4173051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C96F76A1-7A66-2840-8548-567FB03FA7D5}"/>
              </a:ext>
            </a:extLst>
          </p:cNvPr>
          <p:cNvSpPr/>
          <p:nvPr/>
        </p:nvSpPr>
        <p:spPr>
          <a:xfrm>
            <a:off x="1766889" y="28126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 name="Rounded Rectangle 15">
            <a:extLst>
              <a:ext uri="{FF2B5EF4-FFF2-40B4-BE49-F238E27FC236}">
                <a16:creationId xmlns:a16="http://schemas.microsoft.com/office/drawing/2014/main" id="{C5214D7B-1B6E-B449-A074-61D93B48C2EE}"/>
              </a:ext>
            </a:extLst>
          </p:cNvPr>
          <p:cNvSpPr/>
          <p:nvPr/>
        </p:nvSpPr>
        <p:spPr>
          <a:xfrm>
            <a:off x="9144001" y="28257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7" name="TextBox 22">
            <a:extLst>
              <a:ext uri="{FF2B5EF4-FFF2-40B4-BE49-F238E27FC236}">
                <a16:creationId xmlns:a16="http://schemas.microsoft.com/office/drawing/2014/main" id="{F65F40AA-C9FF-5D4D-93FF-DEF9C77A62E0}"/>
              </a:ext>
            </a:extLst>
          </p:cNvPr>
          <p:cNvSpPr txBox="1">
            <a:spLocks noChangeArrowheads="1"/>
          </p:cNvSpPr>
          <p:nvPr/>
        </p:nvSpPr>
        <p:spPr bwMode="auto">
          <a:xfrm>
            <a:off x="2154235" y="33122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The Vegetarian Marketplace</a:t>
            </a:r>
          </a:p>
        </p:txBody>
      </p:sp>
      <p:sp>
        <p:nvSpPr>
          <p:cNvPr id="18" name="Rounded Rectangle 17">
            <a:extLst>
              <a:ext uri="{FF2B5EF4-FFF2-40B4-BE49-F238E27FC236}">
                <a16:creationId xmlns:a16="http://schemas.microsoft.com/office/drawing/2014/main" id="{49BCCB3F-B654-C545-B962-47EB90B9B678}"/>
              </a:ext>
            </a:extLst>
          </p:cNvPr>
          <p:cNvSpPr/>
          <p:nvPr/>
        </p:nvSpPr>
        <p:spPr>
          <a:xfrm>
            <a:off x="8920473" y="28098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 name="TextBox 1">
            <a:extLst>
              <a:ext uri="{FF2B5EF4-FFF2-40B4-BE49-F238E27FC236}">
                <a16:creationId xmlns:a16="http://schemas.microsoft.com/office/drawing/2014/main" id="{B01A596D-8CC9-FA43-8286-8C26C3C2FF70}"/>
              </a:ext>
            </a:extLst>
          </p:cNvPr>
          <p:cNvSpPr txBox="1"/>
          <p:nvPr/>
        </p:nvSpPr>
        <p:spPr>
          <a:xfrm>
            <a:off x="284067" y="948690"/>
            <a:ext cx="11338560" cy="5078313"/>
          </a:xfrm>
          <a:prstGeom prst="rect">
            <a:avLst/>
          </a:prstGeom>
          <a:noFill/>
        </p:spPr>
        <p:txBody>
          <a:bodyPr wrap="square" rtlCol="0">
            <a:spAutoFit/>
          </a:bodyPr>
          <a:lstStyle/>
          <a:p>
            <a:pPr algn="just"/>
            <a:r>
              <a:rPr lang="en-US" dirty="0"/>
              <a:t>Over the last twenty years the interest in healthier, natural food has exploded in the US. One of the best ways to track this trend is through the growth of the organic foods sector which is tracked closely by a number of researchers and food consultancies. According to the Organic Trade Association, the sale of organic food and beverages grew from $1 billion in 1990 to $26.7 billion in 2010. By 2016 experts believe that organic sales in the US were $47 billion dollars, demonstrating a growth rate of approximately 8.4% from the previous year, considerably higher than .6% growth for convention food products.</a:t>
            </a:r>
          </a:p>
          <a:p>
            <a:pPr algn="just"/>
            <a:endParaRPr lang="en-US" dirty="0"/>
          </a:p>
          <a:p>
            <a:pPr algn="just"/>
            <a:r>
              <a:rPr lang="en-US" dirty="0"/>
              <a:t>Consumers are increasingly aware of the benefits of eating food that is GMO-free, less processed and made without the use of artificial colors, flavors and preservatives. Examples of this include the amazing growth arc of Whole Foods Market Markets (with over 470 locations and growing), the integration of thousands of natural food products onto the shelves of mainstream grocery stores and the emergence of healthy cuisine restaurant chains like  Natural Café, Veggie Grill. Native Foods, Tender Greens, Eatsa &amp; True Food Kitchen.</a:t>
            </a:r>
          </a:p>
          <a:p>
            <a:pPr algn="just"/>
            <a:endParaRPr lang="en-US" dirty="0"/>
          </a:p>
          <a:p>
            <a:pPr algn="just"/>
            <a:r>
              <a:rPr lang="en-US" dirty="0"/>
              <a:t>“From freshness to healthy ingredients to transparency of sourcing to eco-conscious business models, there’s no denying that today’s core consumer values increasingly center around what the natural and organic food and beverage market has been offering for years,” says David Sprinkle, research director of Packaged Facts’, a leading market research company covering the food and beverage industry.</a:t>
            </a:r>
          </a:p>
          <a:p>
            <a:pPr algn="just"/>
            <a:endParaRPr lang="en-US" dirty="0"/>
          </a:p>
        </p:txBody>
      </p:sp>
      <p:pic>
        <p:nvPicPr>
          <p:cNvPr id="8" name="Picture 7">
            <a:extLst>
              <a:ext uri="{FF2B5EF4-FFF2-40B4-BE49-F238E27FC236}">
                <a16:creationId xmlns:a16="http://schemas.microsoft.com/office/drawing/2014/main" id="{8EDF85E6-A773-7B41-862F-302464D3A510}"/>
              </a:ext>
            </a:extLst>
          </p:cNvPr>
          <p:cNvPicPr>
            <a:picLocks noChangeAspect="1"/>
          </p:cNvPicPr>
          <p:nvPr/>
        </p:nvPicPr>
        <p:blipFill rotWithShape="1">
          <a:blip r:embed="rId2">
            <a:clrChange>
              <a:clrFrom>
                <a:srgbClr val="FFFFFF"/>
              </a:clrFrom>
              <a:clrTo>
                <a:srgbClr val="FFFFFF">
                  <a:alpha val="0"/>
                </a:srgbClr>
              </a:clrTo>
            </a:clrChange>
            <a:alphaModFix/>
          </a:blip>
          <a:srcRect l="31099" t="28616" r="31928" b="25264"/>
          <a:stretch/>
        </p:blipFill>
        <p:spPr>
          <a:xfrm>
            <a:off x="10925327" y="5588156"/>
            <a:ext cx="982606" cy="1225671"/>
          </a:xfrm>
          <a:prstGeom prst="rect">
            <a:avLst/>
          </a:prstGeom>
        </p:spPr>
      </p:pic>
    </p:spTree>
    <p:extLst>
      <p:ext uri="{BB962C8B-B14F-4D97-AF65-F5344CB8AC3E}">
        <p14:creationId xmlns:p14="http://schemas.microsoft.com/office/powerpoint/2010/main" val="2091179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1AA103-49A3-1940-A70A-242AA4AA388A}"/>
              </a:ext>
            </a:extLst>
          </p:cNvPr>
          <p:cNvSpPr/>
          <p:nvPr/>
        </p:nvSpPr>
        <p:spPr>
          <a:xfrm>
            <a:off x="193963" y="1173551"/>
            <a:ext cx="11804073" cy="5047536"/>
          </a:xfrm>
          <a:prstGeom prst="rect">
            <a:avLst/>
          </a:prstGeom>
        </p:spPr>
        <p:txBody>
          <a:bodyPr wrap="square">
            <a:spAutoFit/>
          </a:bodyPr>
          <a:lstStyle/>
          <a:p>
            <a:r>
              <a:rPr lang="en-US" sz="1400" dirty="0"/>
              <a:t>Motivated by various concerns ranging from personal health, the environment and animal welfare, a growing number of consumers have chosen to reduce the amount of meat and dairy in their diet.  The restaurant consultancy group Baum &amp; Whiteman said that plant-based foods will be a “mega-trend” in 2018.  International delivery service Just Eat announced Vegetarianism as a top consumer trend in 2018 and according to data by Grub Hub, orders for plant-based food have reached a new high with users choosing vegetarian or vegan  food 19% more in the first half of 2017 than in the first half of 2016. </a:t>
            </a:r>
          </a:p>
          <a:p>
            <a:endParaRPr lang="en-US" sz="1400" dirty="0"/>
          </a:p>
          <a:p>
            <a:r>
              <a:rPr lang="en-US" sz="1400" dirty="0"/>
              <a:t>The movement towards a plant-based diet is gaining attention through the growing number of well-known athletes including NFL stars Sydney Rice (Seattle Seahawks), Colin Kaepernick (San Francisco 49ers), Tom Brady (New England Patriots) and NBA players lWilson Chandler (Denver Nuggets), Marc Gasol (LA Lakers) and legend John Salley. Super endurance long distance runner Rich Roll. MMA fighter Nate Diaz and former boxer Timothy Bradley have all touted the benefits of a plant-based diet.  So have a growing list of celebrities including Moby, Pamela Anderson, Woody Harrelson, Joaquin Phoenix, Miley Cyrus. Paul McCartney, Ellen Degeneres, Jessica Chastain, Mayim Bialik, Ariana Grande and many more. Even mainstream health organization Kaiser Permanente now recommends a plant-based diet as does the American Institute for Cancer Research. </a:t>
            </a:r>
          </a:p>
          <a:p>
            <a:endParaRPr lang="en-US" sz="1400" dirty="0"/>
          </a:p>
          <a:p>
            <a:r>
              <a:rPr lang="en-US" sz="1400" dirty="0"/>
              <a:t>According to research firm Global Data, there has been a 600% increase in people identifying as vegetarian or vegan in the United States in the last three years.  In 2017, 6% of people in the US claimed to be Vegetarian; up from 1% in 2014.  And in the UK, the number of people identifying themselves as Vegetarians has increased by 350%.  Many believe that the data points to a worldwide explosion of interest in non-meat based  food: Researchers predict a 17% growth of this trend in China between 2015 and 2020 and in Australia, the number of food products carrying a vegan claim rose by 92%. It is believed that there are now over 2000 independent Vegetarian or vegan restaurants in the US.  And in the last 10 years the first national plant-based fast casual restaurant chains have begun to emerge: Café Gratitude (6 locations), Native Foods (15 locations), Loving Hut (20 locations) and Veggie Grill (32 locations). The most compelling part of the shift towards plant-based foods is a much larger segment of US consumers who have not chosen a strict plant-based diet but instead have elected to significantly decrease their meat and dairy consumption.  </a:t>
            </a:r>
          </a:p>
          <a:p>
            <a:endParaRPr lang="en-US" sz="1400" dirty="0"/>
          </a:p>
          <a:p>
            <a:r>
              <a:rPr lang="en-US" sz="1400" dirty="0"/>
              <a:t>Known as “flexitarians” by food trend research groups, this segment is now believed to represent at least 25% of the population with some researchers suggesting that it may be as high as 41%. </a:t>
            </a:r>
          </a:p>
        </p:txBody>
      </p:sp>
      <p:sp>
        <p:nvSpPr>
          <p:cNvPr id="3" name="Rounded Rectangle 2">
            <a:extLst>
              <a:ext uri="{FF2B5EF4-FFF2-40B4-BE49-F238E27FC236}">
                <a16:creationId xmlns:a16="http://schemas.microsoft.com/office/drawing/2014/main" id="{B93D07B8-0712-A848-B0CC-782FED89237A}"/>
              </a:ext>
            </a:extLst>
          </p:cNvPr>
          <p:cNvSpPr/>
          <p:nvPr/>
        </p:nvSpPr>
        <p:spPr>
          <a:xfrm>
            <a:off x="1766889" y="28126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4" name="Rounded Rectangle 3">
            <a:extLst>
              <a:ext uri="{FF2B5EF4-FFF2-40B4-BE49-F238E27FC236}">
                <a16:creationId xmlns:a16="http://schemas.microsoft.com/office/drawing/2014/main" id="{970A3C5B-9479-794F-9174-8942C9BE907D}"/>
              </a:ext>
            </a:extLst>
          </p:cNvPr>
          <p:cNvSpPr/>
          <p:nvPr/>
        </p:nvSpPr>
        <p:spPr>
          <a:xfrm>
            <a:off x="9144001" y="28257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5" name="TextBox 22">
            <a:extLst>
              <a:ext uri="{FF2B5EF4-FFF2-40B4-BE49-F238E27FC236}">
                <a16:creationId xmlns:a16="http://schemas.microsoft.com/office/drawing/2014/main" id="{16E0D80A-3D46-D849-8EED-3E85E88CFF38}"/>
              </a:ext>
            </a:extLst>
          </p:cNvPr>
          <p:cNvSpPr txBox="1">
            <a:spLocks noChangeArrowheads="1"/>
          </p:cNvSpPr>
          <p:nvPr/>
        </p:nvSpPr>
        <p:spPr bwMode="auto">
          <a:xfrm>
            <a:off x="2154235" y="33122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The Vegetarian Marketplace</a:t>
            </a:r>
          </a:p>
        </p:txBody>
      </p:sp>
      <p:sp>
        <p:nvSpPr>
          <p:cNvPr id="6" name="Rounded Rectangle 5">
            <a:extLst>
              <a:ext uri="{FF2B5EF4-FFF2-40B4-BE49-F238E27FC236}">
                <a16:creationId xmlns:a16="http://schemas.microsoft.com/office/drawing/2014/main" id="{71EA6E8D-79CA-C548-A087-8F4A2CBCCA5D}"/>
              </a:ext>
            </a:extLst>
          </p:cNvPr>
          <p:cNvSpPr/>
          <p:nvPr/>
        </p:nvSpPr>
        <p:spPr>
          <a:xfrm>
            <a:off x="8920473" y="28098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8" name="Picture 7">
            <a:extLst>
              <a:ext uri="{FF2B5EF4-FFF2-40B4-BE49-F238E27FC236}">
                <a16:creationId xmlns:a16="http://schemas.microsoft.com/office/drawing/2014/main" id="{AE65F208-BBA3-AD46-953F-44293B64F80B}"/>
              </a:ext>
            </a:extLst>
          </p:cNvPr>
          <p:cNvPicPr>
            <a:picLocks noChangeAspect="1"/>
          </p:cNvPicPr>
          <p:nvPr/>
        </p:nvPicPr>
        <p:blipFill rotWithShape="1">
          <a:blip r:embed="rId2">
            <a:clrChange>
              <a:clrFrom>
                <a:srgbClr val="FFFFFF"/>
              </a:clrFrom>
              <a:clrTo>
                <a:srgbClr val="FFFFFF">
                  <a:alpha val="0"/>
                </a:srgbClr>
              </a:clrTo>
            </a:clrChange>
            <a:alphaModFix/>
          </a:blip>
          <a:srcRect l="31099" t="28616" r="31928" b="25264"/>
          <a:stretch/>
        </p:blipFill>
        <p:spPr>
          <a:xfrm>
            <a:off x="11209394" y="5608251"/>
            <a:ext cx="982606" cy="1225671"/>
          </a:xfrm>
          <a:prstGeom prst="rect">
            <a:avLst/>
          </a:prstGeom>
        </p:spPr>
      </p:pic>
    </p:spTree>
    <p:extLst>
      <p:ext uri="{BB962C8B-B14F-4D97-AF65-F5344CB8AC3E}">
        <p14:creationId xmlns:p14="http://schemas.microsoft.com/office/powerpoint/2010/main" val="2781988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social media post&#13;&#10;&#13;&#10;Description automatically generated">
            <a:extLst>
              <a:ext uri="{FF2B5EF4-FFF2-40B4-BE49-F238E27FC236}">
                <a16:creationId xmlns:a16="http://schemas.microsoft.com/office/drawing/2014/main" id="{C7E53FDE-C5C8-F540-ADF3-915EE1A2B2C8}"/>
              </a:ext>
            </a:extLst>
          </p:cNvPr>
          <p:cNvPicPr>
            <a:picLocks noChangeAspect="1"/>
          </p:cNvPicPr>
          <p:nvPr/>
        </p:nvPicPr>
        <p:blipFill>
          <a:blip r:embed="rId2"/>
          <a:stretch>
            <a:fillRect/>
          </a:stretch>
        </p:blipFill>
        <p:spPr>
          <a:xfrm>
            <a:off x="1120477" y="1186943"/>
            <a:ext cx="9951041" cy="4477968"/>
          </a:xfrm>
          <a:prstGeom prst="rect">
            <a:avLst/>
          </a:prstGeom>
        </p:spPr>
      </p:pic>
      <p:sp>
        <p:nvSpPr>
          <p:cNvPr id="4" name="Rectangle 3">
            <a:extLst>
              <a:ext uri="{FF2B5EF4-FFF2-40B4-BE49-F238E27FC236}">
                <a16:creationId xmlns:a16="http://schemas.microsoft.com/office/drawing/2014/main" id="{FCD55236-37F9-9449-872D-2164028D7086}"/>
              </a:ext>
            </a:extLst>
          </p:cNvPr>
          <p:cNvSpPr/>
          <p:nvPr/>
        </p:nvSpPr>
        <p:spPr>
          <a:xfrm>
            <a:off x="7331825" y="1695796"/>
            <a:ext cx="3458095" cy="980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FDF54A6-CAB8-D047-A39A-1BF4D3E4AF8D}"/>
              </a:ext>
            </a:extLst>
          </p:cNvPr>
          <p:cNvSpPr/>
          <p:nvPr/>
        </p:nvSpPr>
        <p:spPr>
          <a:xfrm>
            <a:off x="9060872" y="4181303"/>
            <a:ext cx="1800452" cy="30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6311C2C-712E-074D-8381-C3609A8A3F69}"/>
              </a:ext>
            </a:extLst>
          </p:cNvPr>
          <p:cNvSpPr txBox="1"/>
          <p:nvPr/>
        </p:nvSpPr>
        <p:spPr>
          <a:xfrm>
            <a:off x="9190238" y="5810092"/>
            <a:ext cx="1842171" cy="369332"/>
          </a:xfrm>
          <a:prstGeom prst="rect">
            <a:avLst/>
          </a:prstGeom>
          <a:noFill/>
        </p:spPr>
        <p:txBody>
          <a:bodyPr wrap="none" rtlCol="0">
            <a:spAutoFit/>
          </a:bodyPr>
          <a:lstStyle/>
          <a:p>
            <a:r>
              <a:rPr lang="en-US" dirty="0"/>
              <a:t>Source - Statistica</a:t>
            </a:r>
          </a:p>
        </p:txBody>
      </p:sp>
      <p:sp>
        <p:nvSpPr>
          <p:cNvPr id="13" name="Rounded Rectangle 12">
            <a:extLst>
              <a:ext uri="{FF2B5EF4-FFF2-40B4-BE49-F238E27FC236}">
                <a16:creationId xmlns:a16="http://schemas.microsoft.com/office/drawing/2014/main" id="{C8A54940-B6E4-4B4E-8EB9-38E9A474859B}"/>
              </a:ext>
            </a:extLst>
          </p:cNvPr>
          <p:cNvSpPr/>
          <p:nvPr/>
        </p:nvSpPr>
        <p:spPr>
          <a:xfrm>
            <a:off x="1790335" y="47225"/>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4" name="Rounded Rectangle 13">
            <a:extLst>
              <a:ext uri="{FF2B5EF4-FFF2-40B4-BE49-F238E27FC236}">
                <a16:creationId xmlns:a16="http://schemas.microsoft.com/office/drawing/2014/main" id="{2CE17DD1-C3E9-0D40-AC0C-72D788405419}"/>
              </a:ext>
            </a:extLst>
          </p:cNvPr>
          <p:cNvSpPr/>
          <p:nvPr/>
        </p:nvSpPr>
        <p:spPr>
          <a:xfrm>
            <a:off x="9167447" y="48541"/>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5" name="TextBox 22">
            <a:extLst>
              <a:ext uri="{FF2B5EF4-FFF2-40B4-BE49-F238E27FC236}">
                <a16:creationId xmlns:a16="http://schemas.microsoft.com/office/drawing/2014/main" id="{FBE8774E-DAE5-B64B-B418-CAD0F07F75E5}"/>
              </a:ext>
            </a:extLst>
          </p:cNvPr>
          <p:cNvSpPr txBox="1">
            <a:spLocks noChangeArrowheads="1"/>
          </p:cNvSpPr>
          <p:nvPr/>
        </p:nvSpPr>
        <p:spPr bwMode="auto">
          <a:xfrm>
            <a:off x="2177681" y="97191"/>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The Vegetarian Marketplace</a:t>
            </a:r>
          </a:p>
        </p:txBody>
      </p:sp>
      <p:sp>
        <p:nvSpPr>
          <p:cNvPr id="16" name="Rounded Rectangle 15">
            <a:extLst>
              <a:ext uri="{FF2B5EF4-FFF2-40B4-BE49-F238E27FC236}">
                <a16:creationId xmlns:a16="http://schemas.microsoft.com/office/drawing/2014/main" id="{836EFA8E-10A5-9740-9737-CF939AA6BDB1}"/>
              </a:ext>
            </a:extLst>
          </p:cNvPr>
          <p:cNvSpPr/>
          <p:nvPr/>
        </p:nvSpPr>
        <p:spPr>
          <a:xfrm>
            <a:off x="8943919" y="46953"/>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17" name="Picture 16">
            <a:extLst>
              <a:ext uri="{FF2B5EF4-FFF2-40B4-BE49-F238E27FC236}">
                <a16:creationId xmlns:a16="http://schemas.microsoft.com/office/drawing/2014/main" id="{649C5F88-1B4A-7742-BED3-C82ED0DF2B0E}"/>
              </a:ext>
            </a:extLst>
          </p:cNvPr>
          <p:cNvPicPr>
            <a:picLocks noChangeAspect="1"/>
          </p:cNvPicPr>
          <p:nvPr/>
        </p:nvPicPr>
        <p:blipFill rotWithShape="1">
          <a:blip r:embed="rId3">
            <a:clrChange>
              <a:clrFrom>
                <a:srgbClr val="FFFFFF"/>
              </a:clrFrom>
              <a:clrTo>
                <a:srgbClr val="FFFFFF">
                  <a:alpha val="0"/>
                </a:srgbClr>
              </a:clrTo>
            </a:clrChange>
            <a:alphaModFix/>
          </a:blip>
          <a:srcRect l="31099" t="28616" r="31928" b="25264"/>
          <a:stretch/>
        </p:blipFill>
        <p:spPr>
          <a:xfrm>
            <a:off x="11071518" y="5532338"/>
            <a:ext cx="982606" cy="1225671"/>
          </a:xfrm>
          <a:prstGeom prst="rect">
            <a:avLst/>
          </a:prstGeom>
        </p:spPr>
      </p:pic>
    </p:spTree>
    <p:extLst>
      <p:ext uri="{BB962C8B-B14F-4D97-AF65-F5344CB8AC3E}">
        <p14:creationId xmlns:p14="http://schemas.microsoft.com/office/powerpoint/2010/main" val="169240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AD84054-F758-C141-9FAB-737DED948541}"/>
              </a:ext>
            </a:extLst>
          </p:cNvPr>
          <p:cNvSpPr/>
          <p:nvPr/>
        </p:nvSpPr>
        <p:spPr>
          <a:xfrm>
            <a:off x="234463" y="1207353"/>
            <a:ext cx="11676184" cy="5205730"/>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0" name="Rounded Rectangle 9">
            <a:extLst>
              <a:ext uri="{FF2B5EF4-FFF2-40B4-BE49-F238E27FC236}">
                <a16:creationId xmlns:a16="http://schemas.microsoft.com/office/drawing/2014/main" id="{742FFB58-6F15-C54D-8D4D-486D709A4546}"/>
              </a:ext>
            </a:extLst>
          </p:cNvPr>
          <p:cNvSpPr/>
          <p:nvPr/>
        </p:nvSpPr>
        <p:spPr>
          <a:xfrm>
            <a:off x="1766889" y="28126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28257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33122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Competition</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28098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graphicFrame>
        <p:nvGraphicFramePr>
          <p:cNvPr id="13" name="Table 12">
            <a:extLst>
              <a:ext uri="{FF2B5EF4-FFF2-40B4-BE49-F238E27FC236}">
                <a16:creationId xmlns:a16="http://schemas.microsoft.com/office/drawing/2014/main" id="{327EEB71-5BBB-844C-B23D-95B3DBBEF7F3}"/>
              </a:ext>
            </a:extLst>
          </p:cNvPr>
          <p:cNvGraphicFramePr>
            <a:graphicFrameLocks noGrp="1"/>
          </p:cNvGraphicFramePr>
          <p:nvPr>
            <p:extLst>
              <p:ext uri="{D42A27DB-BD31-4B8C-83A1-F6EECF244321}">
                <p14:modId xmlns:p14="http://schemas.microsoft.com/office/powerpoint/2010/main" val="3720897613"/>
              </p:ext>
            </p:extLst>
          </p:nvPr>
        </p:nvGraphicFramePr>
        <p:xfrm>
          <a:off x="521291" y="1817077"/>
          <a:ext cx="6500832" cy="4176392"/>
        </p:xfrm>
        <a:graphic>
          <a:graphicData uri="http://schemas.openxmlformats.org/drawingml/2006/table">
            <a:tbl>
              <a:tblPr firstRow="1" bandRow="1">
                <a:tableStyleId>{10A1B5D5-9B99-4C35-A422-299274C87663}</a:tableStyleId>
              </a:tblPr>
              <a:tblGrid>
                <a:gridCol w="1625208">
                  <a:extLst>
                    <a:ext uri="{9D8B030D-6E8A-4147-A177-3AD203B41FA5}">
                      <a16:colId xmlns:a16="http://schemas.microsoft.com/office/drawing/2014/main" val="20000"/>
                    </a:ext>
                  </a:extLst>
                </a:gridCol>
                <a:gridCol w="1625208">
                  <a:extLst>
                    <a:ext uri="{9D8B030D-6E8A-4147-A177-3AD203B41FA5}">
                      <a16:colId xmlns:a16="http://schemas.microsoft.com/office/drawing/2014/main" val="20001"/>
                    </a:ext>
                  </a:extLst>
                </a:gridCol>
                <a:gridCol w="1625208">
                  <a:extLst>
                    <a:ext uri="{9D8B030D-6E8A-4147-A177-3AD203B41FA5}">
                      <a16:colId xmlns:a16="http://schemas.microsoft.com/office/drawing/2014/main" val="20002"/>
                    </a:ext>
                  </a:extLst>
                </a:gridCol>
                <a:gridCol w="1625208">
                  <a:extLst>
                    <a:ext uri="{9D8B030D-6E8A-4147-A177-3AD203B41FA5}">
                      <a16:colId xmlns:a16="http://schemas.microsoft.com/office/drawing/2014/main" val="20003"/>
                    </a:ext>
                  </a:extLst>
                </a:gridCol>
              </a:tblGrid>
              <a:tr h="5392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Primary Competition</a:t>
                      </a:r>
                      <a:endParaRPr lang="en-US" sz="1100" b="1" dirty="0">
                        <a:solidFill>
                          <a:schemeClr val="tx1"/>
                        </a:solidFill>
                        <a:latin typeface="Arial" pitchFamily="34" charset="0"/>
                        <a:cs typeface="Arial" pitchFamily="34" charset="0"/>
                      </a:endParaRPr>
                    </a:p>
                  </a:txBody>
                  <a:tcPr marL="71868" marR="71868" marT="35934" marB="359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Strengths All Competitors</a:t>
                      </a:r>
                      <a:endParaRPr lang="en-US" sz="1100" b="1" dirty="0">
                        <a:solidFill>
                          <a:schemeClr val="bg2">
                            <a:lumMod val="75000"/>
                          </a:schemeClr>
                        </a:solidFill>
                        <a:latin typeface="Arial" pitchFamily="34" charset="0"/>
                        <a:cs typeface="Arial" pitchFamily="34" charset="0"/>
                      </a:endParaRPr>
                    </a:p>
                  </a:txBody>
                  <a:tcPr marL="71868" marR="71868" marT="35934" marB="359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 Weaknesses</a:t>
                      </a:r>
                      <a:endParaRPr lang="en-US" sz="1100" b="1" dirty="0">
                        <a:solidFill>
                          <a:schemeClr val="bg2">
                            <a:lumMod val="75000"/>
                          </a:schemeClr>
                        </a:solidFill>
                        <a:latin typeface="Arial" pitchFamily="34" charset="0"/>
                        <a:cs typeface="Arial" pitchFamily="34" charset="0"/>
                      </a:endParaRPr>
                    </a:p>
                  </a:txBody>
                  <a:tcPr marL="71868" marR="71868" marT="35934" marB="35934"/>
                </a:tc>
                <a:tc>
                  <a:txBody>
                    <a:bodyPr/>
                    <a:lstStyle/>
                    <a:p>
                      <a:r>
                        <a:rPr lang="en-US" sz="1100" dirty="0"/>
                        <a:t>Urban </a:t>
                      </a:r>
                      <a:r>
                        <a:rPr lang="en-US" sz="1100" dirty="0" err="1"/>
                        <a:t>Vejjie</a:t>
                      </a:r>
                      <a:r>
                        <a:rPr lang="en-US" sz="1100" dirty="0"/>
                        <a:t> Difference</a:t>
                      </a:r>
                      <a:endParaRPr lang="en-US" sz="1100" b="1" dirty="0">
                        <a:solidFill>
                          <a:schemeClr val="bg2">
                            <a:lumMod val="75000"/>
                          </a:schemeClr>
                        </a:solidFill>
                        <a:latin typeface="Arial" pitchFamily="34" charset="0"/>
                        <a:cs typeface="Arial" pitchFamily="34" charset="0"/>
                      </a:endParaRPr>
                    </a:p>
                  </a:txBody>
                  <a:tcPr marL="71868" marR="71868" marT="35934" marB="35934"/>
                </a:tc>
                <a:extLst>
                  <a:ext uri="{0D108BD9-81ED-4DB2-BD59-A6C34878D82A}">
                    <a16:rowId xmlns:a16="http://schemas.microsoft.com/office/drawing/2014/main" val="10000"/>
                  </a:ext>
                </a:extLst>
              </a:tr>
              <a:tr h="3637131">
                <a:tc>
                  <a:txBody>
                    <a:bodyPr/>
                    <a:lstStyle/>
                    <a:p>
                      <a:r>
                        <a:rPr lang="en-US" sz="1100" dirty="0"/>
                        <a:t>Veggie Grill</a:t>
                      </a:r>
                    </a:p>
                    <a:p>
                      <a:endParaRPr lang="en-US" sz="1100" dirty="0"/>
                    </a:p>
                    <a:p>
                      <a:r>
                        <a:rPr lang="en-US" sz="1100" dirty="0"/>
                        <a:t>Native Foods</a:t>
                      </a:r>
                    </a:p>
                    <a:p>
                      <a:endParaRPr lang="en-US" sz="1100" dirty="0"/>
                    </a:p>
                    <a:p>
                      <a:r>
                        <a:rPr lang="en-US" sz="1100" dirty="0"/>
                        <a:t>Follow Your Heart</a:t>
                      </a:r>
                    </a:p>
                    <a:p>
                      <a:endParaRPr lang="en-US" sz="1100" dirty="0"/>
                    </a:p>
                    <a:p>
                      <a:r>
                        <a:rPr lang="en-US" sz="1100" dirty="0"/>
                        <a:t>Plant Power</a:t>
                      </a:r>
                    </a:p>
                    <a:p>
                      <a:endParaRPr lang="en-US" sz="1100" dirty="0"/>
                    </a:p>
                    <a:p>
                      <a:r>
                        <a:rPr lang="en-US" sz="1100" dirty="0"/>
                        <a:t>One Off Vegetarian Concepts</a:t>
                      </a:r>
                      <a:endParaRPr lang="en-US" sz="1100" b="1" dirty="0">
                        <a:solidFill>
                          <a:schemeClr val="tx1"/>
                        </a:solidFill>
                        <a:latin typeface="Arial" pitchFamily="34" charset="0"/>
                        <a:cs typeface="Arial" pitchFamily="34" charset="0"/>
                      </a:endParaRPr>
                    </a:p>
                  </a:txBody>
                  <a:tcPr marL="71868" marR="71868" marT="35934" marB="359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Time in market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Established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 of Locations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Market penetration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Loyal customers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Menu/price knowledge,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Continuous improvement</a:t>
                      </a:r>
                      <a:endParaRPr lang="en-US" sz="1100" b="1" dirty="0">
                        <a:solidFill>
                          <a:schemeClr val="bg2">
                            <a:lumMod val="75000"/>
                          </a:schemeClr>
                        </a:solidFill>
                        <a:latin typeface="Arial" pitchFamily="34" charset="0"/>
                        <a:cs typeface="Arial" pitchFamily="34" charset="0"/>
                      </a:endParaRPr>
                    </a:p>
                  </a:txBody>
                  <a:tcPr marL="71868" marR="71868" marT="35934" marB="359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itchFamily="34" charset="0"/>
                          <a:cs typeface="Arial" pitchFamily="34" charset="0"/>
                        </a:rPr>
                        <a:t>All competitors are strong – although they are processing their ingredients more and more – main weakness is quality compromise as they grow</a:t>
                      </a:r>
                    </a:p>
                  </a:txBody>
                  <a:tcPr marL="71868" marR="71868" marT="35934" marB="35934"/>
                </a:tc>
                <a:tc>
                  <a:txBody>
                    <a:bodyPr/>
                    <a:lstStyle/>
                    <a:p>
                      <a:r>
                        <a:rPr lang="en-US" sz="1100" dirty="0"/>
                        <a:t>Higher quality food</a:t>
                      </a:r>
                      <a:endParaRPr lang="en-US" sz="1100" baseline="0" dirty="0"/>
                    </a:p>
                    <a:p>
                      <a:endParaRPr lang="en-US" sz="1100" baseline="0" dirty="0"/>
                    </a:p>
                    <a:p>
                      <a:r>
                        <a:rPr lang="en-US" sz="1100" baseline="0" dirty="0"/>
                        <a:t>Service quality</a:t>
                      </a:r>
                    </a:p>
                    <a:p>
                      <a:endParaRPr lang="en-US" sz="1100" baseline="0" dirty="0"/>
                    </a:p>
                    <a:p>
                      <a:r>
                        <a:rPr lang="en-US" sz="1100" baseline="0" dirty="0"/>
                        <a:t>Food not institutionally purchased</a:t>
                      </a:r>
                    </a:p>
                    <a:p>
                      <a:endParaRPr lang="en-US" sz="1100" baseline="0" dirty="0"/>
                    </a:p>
                    <a:p>
                      <a:r>
                        <a:rPr lang="en-US" sz="1100" baseline="0" dirty="0"/>
                        <a:t>Homemade products</a:t>
                      </a:r>
                    </a:p>
                    <a:p>
                      <a:endParaRPr lang="en-US" sz="1100" baseline="0" dirty="0"/>
                    </a:p>
                    <a:p>
                      <a:r>
                        <a:rPr lang="en-US" sz="1100" baseline="0" dirty="0"/>
                        <a:t>Vibrant décor</a:t>
                      </a:r>
                    </a:p>
                    <a:p>
                      <a:endParaRPr lang="en-US" sz="1100" baseline="0" dirty="0"/>
                    </a:p>
                    <a:p>
                      <a:r>
                        <a:rPr lang="en-US" sz="1100" baseline="0" dirty="0"/>
                        <a:t>Counter service – made to order</a:t>
                      </a:r>
                      <a:endParaRPr lang="en-US" sz="1100" b="1" dirty="0">
                        <a:solidFill>
                          <a:schemeClr val="bg2">
                            <a:lumMod val="75000"/>
                          </a:schemeClr>
                        </a:solidFill>
                        <a:latin typeface="Arial" pitchFamily="34" charset="0"/>
                        <a:cs typeface="Arial" pitchFamily="34" charset="0"/>
                      </a:endParaRPr>
                    </a:p>
                  </a:txBody>
                  <a:tcPr marL="71868" marR="71868" marT="35934" marB="35934">
                    <a:solidFill>
                      <a:schemeClr val="accent6">
                        <a:lumMod val="60000"/>
                        <a:lumOff val="40000"/>
                      </a:schemeClr>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4A0E7CDD-AEAD-8947-A73A-B0061448BFDC}"/>
              </a:ext>
            </a:extLst>
          </p:cNvPr>
          <p:cNvSpPr txBox="1"/>
          <p:nvPr/>
        </p:nvSpPr>
        <p:spPr>
          <a:xfrm>
            <a:off x="7311761" y="1489227"/>
            <a:ext cx="3701202" cy="5386090"/>
          </a:xfrm>
          <a:prstGeom prst="rect">
            <a:avLst/>
          </a:prstGeom>
          <a:noFill/>
        </p:spPr>
        <p:txBody>
          <a:bodyPr wrap="square" rtlCol="0">
            <a:spAutoFit/>
          </a:bodyPr>
          <a:lstStyle/>
          <a:p>
            <a:r>
              <a:rPr lang="en-US" sz="1200" dirty="0"/>
              <a:t>Every restaurant represents competition for Urban </a:t>
            </a:r>
            <a:r>
              <a:rPr lang="en-US" sz="1200" dirty="0" err="1"/>
              <a:t>Vejjie</a:t>
            </a:r>
            <a:r>
              <a:rPr lang="en-US" sz="1200" dirty="0"/>
              <a:t>, especially in the fast casual and quick serve sector.</a:t>
            </a:r>
          </a:p>
          <a:p>
            <a:endParaRPr lang="en-US" sz="1200" dirty="0"/>
          </a:p>
          <a:p>
            <a:r>
              <a:rPr lang="en-US" sz="1200" dirty="0"/>
              <a:t>The chart beside focuses only on 100% puritan Vegetarian restaurants. </a:t>
            </a:r>
          </a:p>
          <a:p>
            <a:endParaRPr lang="en-US" sz="1200" dirty="0"/>
          </a:p>
          <a:p>
            <a:r>
              <a:rPr lang="en-US" sz="1200" dirty="0"/>
              <a:t>It is important to note that most restaurants are introducing Vegetarian options thus acknowledging the Vegetarian and flexitarian consumer trends.</a:t>
            </a:r>
          </a:p>
          <a:p>
            <a:endParaRPr lang="en-US" sz="1200" dirty="0"/>
          </a:p>
          <a:p>
            <a:r>
              <a:rPr lang="en-US" sz="1200" dirty="0"/>
              <a:t>This is good news and it endorses Urban </a:t>
            </a:r>
            <a:r>
              <a:rPr lang="en-US" sz="1200" dirty="0" err="1"/>
              <a:t>Vejjie’s</a:t>
            </a:r>
            <a:r>
              <a:rPr lang="en-US" sz="1200" dirty="0"/>
              <a:t> positioning and challenges the Urban </a:t>
            </a:r>
            <a:r>
              <a:rPr lang="en-US" sz="1200" dirty="0" err="1"/>
              <a:t>Vejjie</a:t>
            </a:r>
            <a:r>
              <a:rPr lang="en-US" sz="1200" dirty="0"/>
              <a:t> management to keep improving and remaining competitive.</a:t>
            </a:r>
          </a:p>
          <a:p>
            <a:endParaRPr lang="en-US" sz="1200" dirty="0"/>
          </a:p>
          <a:p>
            <a:r>
              <a:rPr lang="en-US" sz="1200" b="1" dirty="0"/>
              <a:t>USA restaurant</a:t>
            </a:r>
            <a:r>
              <a:rPr lang="en-US" sz="1200" dirty="0"/>
              <a:t>-</a:t>
            </a:r>
            <a:r>
              <a:rPr lang="en-US" sz="1200" b="1" dirty="0"/>
              <a:t>industry</a:t>
            </a:r>
            <a:r>
              <a:rPr lang="en-US" sz="1200" dirty="0"/>
              <a:t> sales reached $798.7 billion in 2017, a 4.3% gain over 2016.</a:t>
            </a:r>
          </a:p>
          <a:p>
            <a:endParaRPr lang="en-US" sz="1200" dirty="0"/>
          </a:p>
          <a:p>
            <a:r>
              <a:rPr lang="en-US" sz="1200" dirty="0"/>
              <a:t>2018 and 2019 looks good too with similar growth predicted</a:t>
            </a:r>
          </a:p>
          <a:p>
            <a:endParaRPr lang="en-US" sz="1200" dirty="0"/>
          </a:p>
          <a:p>
            <a:r>
              <a:rPr lang="en-US" sz="1200" dirty="0"/>
              <a:t>Finally – while competition represents an enormous challenge – the good news is………………</a:t>
            </a:r>
          </a:p>
          <a:p>
            <a:endParaRPr lang="en-US" sz="1200" dirty="0"/>
          </a:p>
          <a:p>
            <a:pPr algn="ctr"/>
            <a:r>
              <a:rPr lang="en-US" sz="2000" dirty="0"/>
              <a:t>Everyone Eats!</a:t>
            </a:r>
          </a:p>
          <a:p>
            <a:endParaRPr lang="en-US" sz="1200" dirty="0"/>
          </a:p>
          <a:p>
            <a:endParaRPr lang="en-US" sz="1200" dirty="0"/>
          </a:p>
        </p:txBody>
      </p:sp>
      <p:pic>
        <p:nvPicPr>
          <p:cNvPr id="4" name="Picture 3">
            <a:extLst>
              <a:ext uri="{FF2B5EF4-FFF2-40B4-BE49-F238E27FC236}">
                <a16:creationId xmlns:a16="http://schemas.microsoft.com/office/drawing/2014/main" id="{667BFC48-B85A-1E42-B3A1-1075BCB074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28048" y="4771226"/>
            <a:ext cx="1067173" cy="620626"/>
          </a:xfrm>
          <a:prstGeom prst="rect">
            <a:avLst/>
          </a:prstGeom>
        </p:spPr>
      </p:pic>
      <p:pic>
        <p:nvPicPr>
          <p:cNvPr id="7" name="Picture 6" descr="A close up of a sign&#13;&#10;&#13;&#10;Description automatically generated">
            <a:extLst>
              <a:ext uri="{FF2B5EF4-FFF2-40B4-BE49-F238E27FC236}">
                <a16:creationId xmlns:a16="http://schemas.microsoft.com/office/drawing/2014/main" id="{A263BCD7-3C06-754E-9CEF-AE876891D9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03409" y="4780510"/>
            <a:ext cx="680551" cy="611342"/>
          </a:xfrm>
          <a:prstGeom prst="rect">
            <a:avLst/>
          </a:prstGeom>
        </p:spPr>
      </p:pic>
      <p:pic>
        <p:nvPicPr>
          <p:cNvPr id="9" name="Picture 8" descr="A picture containing clipart&#13;&#10;&#13;&#10;Description automatically generated">
            <a:extLst>
              <a:ext uri="{FF2B5EF4-FFF2-40B4-BE49-F238E27FC236}">
                <a16:creationId xmlns:a16="http://schemas.microsoft.com/office/drawing/2014/main" id="{8CF5C147-4BB4-B141-A03F-8731C379A8D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759319" y="4780510"/>
            <a:ext cx="1057262" cy="611342"/>
          </a:xfrm>
          <a:prstGeom prst="rect">
            <a:avLst/>
          </a:prstGeom>
        </p:spPr>
      </p:pic>
      <p:pic>
        <p:nvPicPr>
          <p:cNvPr id="15" name="Picture 14" descr="A close up of a sign&#13;&#10;&#13;&#10;Description automatically generated">
            <a:extLst>
              <a:ext uri="{FF2B5EF4-FFF2-40B4-BE49-F238E27FC236}">
                <a16:creationId xmlns:a16="http://schemas.microsoft.com/office/drawing/2014/main" id="{342E7A64-C500-A543-8BB2-FEBE24B9A6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366312" y="5515561"/>
            <a:ext cx="1843275" cy="354198"/>
          </a:xfrm>
          <a:prstGeom prst="rect">
            <a:avLst/>
          </a:prstGeom>
        </p:spPr>
      </p:pic>
      <p:pic>
        <p:nvPicPr>
          <p:cNvPr id="14" name="Picture 13">
            <a:extLst>
              <a:ext uri="{FF2B5EF4-FFF2-40B4-BE49-F238E27FC236}">
                <a16:creationId xmlns:a16="http://schemas.microsoft.com/office/drawing/2014/main" id="{AFA8EBEB-4935-7B45-938A-831246C741C2}"/>
              </a:ext>
            </a:extLst>
          </p:cNvPr>
          <p:cNvPicPr>
            <a:picLocks noChangeAspect="1"/>
          </p:cNvPicPr>
          <p:nvPr/>
        </p:nvPicPr>
        <p:blipFill rotWithShape="1">
          <a:blip r:embed="rId7">
            <a:clrChange>
              <a:clrFrom>
                <a:srgbClr val="FFFFFF"/>
              </a:clrFrom>
              <a:clrTo>
                <a:srgbClr val="FFFFFF">
                  <a:alpha val="0"/>
                </a:srgbClr>
              </a:clrTo>
            </a:clrChange>
            <a:alphaModFix/>
          </a:blip>
          <a:srcRect l="31099" t="28616" r="31928" b="25264"/>
          <a:stretch/>
        </p:blipFill>
        <p:spPr>
          <a:xfrm>
            <a:off x="10863952" y="5034771"/>
            <a:ext cx="982606" cy="1225671"/>
          </a:xfrm>
          <a:prstGeom prst="rect">
            <a:avLst/>
          </a:prstGeom>
        </p:spPr>
      </p:pic>
    </p:spTree>
    <p:extLst>
      <p:ext uri="{BB962C8B-B14F-4D97-AF65-F5344CB8AC3E}">
        <p14:creationId xmlns:p14="http://schemas.microsoft.com/office/powerpoint/2010/main" val="17075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AD84054-F758-C141-9FAB-737DED948541}"/>
              </a:ext>
            </a:extLst>
          </p:cNvPr>
          <p:cNvSpPr/>
          <p:nvPr/>
        </p:nvSpPr>
        <p:spPr>
          <a:xfrm>
            <a:off x="1026317" y="782453"/>
            <a:ext cx="10139365" cy="5749725"/>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1400" b="1" dirty="0" err="1">
                <a:solidFill>
                  <a:schemeClr val="tx1"/>
                </a:solidFill>
              </a:rPr>
              <a:t>Wagih</a:t>
            </a:r>
            <a:r>
              <a:rPr lang="en-US" sz="1400" b="1" dirty="0">
                <a:solidFill>
                  <a:schemeClr val="tx1"/>
                </a:solidFill>
              </a:rPr>
              <a:t> Doss – Owner and President</a:t>
            </a:r>
          </a:p>
          <a:p>
            <a:pPr algn="ctr"/>
            <a:endParaRPr lang="en-US" sz="1100" b="1" dirty="0">
              <a:solidFill>
                <a:schemeClr val="tx1"/>
              </a:solidFill>
            </a:endParaRPr>
          </a:p>
          <a:p>
            <a:pPr algn="ctr"/>
            <a:endParaRPr lang="en-US" sz="1100" b="1" dirty="0">
              <a:solidFill>
                <a:schemeClr val="tx1"/>
              </a:solidFill>
            </a:endParaRPr>
          </a:p>
          <a:p>
            <a:pPr algn="just"/>
            <a:r>
              <a:rPr lang="en-US" sz="1100" b="1" dirty="0">
                <a:solidFill>
                  <a:schemeClr val="tx1"/>
                </a:solidFill>
              </a:rPr>
              <a:t>Charles J. Luster Jr</a:t>
            </a:r>
            <a:r>
              <a:rPr lang="en-US" sz="1100" dirty="0">
                <a:solidFill>
                  <a:schemeClr val="tx1"/>
                </a:solidFill>
              </a:rPr>
              <a:t> is</a:t>
            </a:r>
          </a:p>
        </p:txBody>
      </p:sp>
      <p:sp>
        <p:nvSpPr>
          <p:cNvPr id="10" name="Rounded Rectangle 9">
            <a:extLst>
              <a:ext uri="{FF2B5EF4-FFF2-40B4-BE49-F238E27FC236}">
                <a16:creationId xmlns:a16="http://schemas.microsoft.com/office/drawing/2014/main" id="{742FFB58-6F15-C54D-8D4D-486D709A4546}"/>
              </a:ext>
            </a:extLst>
          </p:cNvPr>
          <p:cNvSpPr/>
          <p:nvPr/>
        </p:nvSpPr>
        <p:spPr>
          <a:xfrm>
            <a:off x="1766889" y="91351"/>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92667"/>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141317"/>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Management Team</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91079"/>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8" name="Picture 7">
            <a:extLst>
              <a:ext uri="{FF2B5EF4-FFF2-40B4-BE49-F238E27FC236}">
                <a16:creationId xmlns:a16="http://schemas.microsoft.com/office/drawing/2014/main" id="{01C64546-FFB1-F744-806D-B4CA0FABA390}"/>
              </a:ext>
            </a:extLst>
          </p:cNvPr>
          <p:cNvPicPr>
            <a:picLocks noChangeAspect="1"/>
          </p:cNvPicPr>
          <p:nvPr/>
        </p:nvPicPr>
        <p:blipFill rotWithShape="1">
          <a:blip r:embed="rId3">
            <a:clrChange>
              <a:clrFrom>
                <a:srgbClr val="FFFFFF"/>
              </a:clrFrom>
              <a:clrTo>
                <a:srgbClr val="FFFFFF">
                  <a:alpha val="0"/>
                </a:srgbClr>
              </a:clrTo>
            </a:clrChange>
            <a:alphaModFix/>
          </a:blip>
          <a:srcRect l="31099" t="28616" r="31928" b="25264"/>
          <a:stretch/>
        </p:blipFill>
        <p:spPr>
          <a:xfrm>
            <a:off x="10955216" y="5306507"/>
            <a:ext cx="982606" cy="1225671"/>
          </a:xfrm>
          <a:prstGeom prst="rect">
            <a:avLst/>
          </a:prstGeom>
        </p:spPr>
      </p:pic>
    </p:spTree>
    <p:extLst>
      <p:ext uri="{BB962C8B-B14F-4D97-AF65-F5344CB8AC3E}">
        <p14:creationId xmlns:p14="http://schemas.microsoft.com/office/powerpoint/2010/main" val="2917361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742FFB58-6F15-C54D-8D4D-486D709A4546}"/>
              </a:ext>
            </a:extLst>
          </p:cNvPr>
          <p:cNvSpPr/>
          <p:nvPr/>
        </p:nvSpPr>
        <p:spPr>
          <a:xfrm>
            <a:off x="1766889" y="91351"/>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92667"/>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141317"/>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Management Team</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91079"/>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4" name="Rounded Rectangle 13">
            <a:extLst>
              <a:ext uri="{FF2B5EF4-FFF2-40B4-BE49-F238E27FC236}">
                <a16:creationId xmlns:a16="http://schemas.microsoft.com/office/drawing/2014/main" id="{70324B59-6CE6-1A46-AB60-B4AD7185392F}"/>
              </a:ext>
            </a:extLst>
          </p:cNvPr>
          <p:cNvSpPr/>
          <p:nvPr/>
        </p:nvSpPr>
        <p:spPr>
          <a:xfrm>
            <a:off x="1026317" y="782453"/>
            <a:ext cx="10139365" cy="5749725"/>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1100" b="1" dirty="0">
                <a:solidFill>
                  <a:schemeClr val="tx1"/>
                </a:solidFill>
              </a:rPr>
              <a:t>Robert Ancill CEO </a:t>
            </a:r>
          </a:p>
          <a:p>
            <a:pPr algn="ctr"/>
            <a:endParaRPr lang="en-US" sz="1100" b="1" dirty="0">
              <a:solidFill>
                <a:schemeClr val="tx1"/>
              </a:solidFill>
            </a:endParaRPr>
          </a:p>
          <a:p>
            <a:pPr algn="ctr"/>
            <a:endParaRPr lang="en-US" sz="1100" b="1" dirty="0">
              <a:solidFill>
                <a:schemeClr val="tx1"/>
              </a:solidFill>
            </a:endParaRPr>
          </a:p>
          <a:p>
            <a:r>
              <a:rPr lang="en-GB" sz="1100" dirty="0">
                <a:solidFill>
                  <a:schemeClr val="tx1"/>
                </a:solidFill>
              </a:rPr>
              <a:t>Robert Ancill is the CEO of The Next Idea Group. Widely considered the ultimate restaurant authority on emerging and frontier markets, Robert is well known as one of America’s leading Global Restaurant Consultants. </a:t>
            </a:r>
            <a:endParaRPr lang="en-US" sz="1100" dirty="0">
              <a:solidFill>
                <a:schemeClr val="tx1"/>
              </a:solidFill>
            </a:endParaRPr>
          </a:p>
          <a:p>
            <a:r>
              <a:rPr lang="en-GB" sz="1100" dirty="0">
                <a:solidFill>
                  <a:schemeClr val="tx1"/>
                </a:solidFill>
              </a:rPr>
              <a:t> </a:t>
            </a:r>
            <a:endParaRPr lang="en-US" sz="1100" dirty="0">
              <a:solidFill>
                <a:schemeClr val="tx1"/>
              </a:solidFill>
            </a:endParaRPr>
          </a:p>
          <a:p>
            <a:r>
              <a:rPr lang="en-GB" sz="1100" dirty="0">
                <a:solidFill>
                  <a:schemeClr val="tx1"/>
                </a:solidFill>
              </a:rPr>
              <a:t>Based in Los Angeles, Robert has overseen the creation and launch of over 89 new brands and 800 restaurant or café openings or remodels. He has worked or consulted with clients in over 24 countries, USA, UK, Kuwait, Dubai, Abu Dhabi, Saudi Arabia, Bahrain, Nigeria, India, Bangladesh, Thailand, China, Malaysia, France, Qatar, Tanzania and Pakistan.</a:t>
            </a:r>
            <a:endParaRPr lang="en-US" sz="1100" dirty="0">
              <a:solidFill>
                <a:schemeClr val="tx1"/>
              </a:solidFill>
            </a:endParaRPr>
          </a:p>
          <a:p>
            <a:r>
              <a:rPr lang="en-GB" sz="1100" dirty="0">
                <a:solidFill>
                  <a:schemeClr val="tx1"/>
                </a:solidFill>
              </a:rPr>
              <a:t> </a:t>
            </a:r>
            <a:endParaRPr lang="en-US" sz="1100" dirty="0">
              <a:solidFill>
                <a:schemeClr val="tx1"/>
              </a:solidFill>
            </a:endParaRPr>
          </a:p>
          <a:p>
            <a:r>
              <a:rPr lang="en-GB" sz="1100" dirty="0">
                <a:solidFill>
                  <a:schemeClr val="tx1"/>
                </a:solidFill>
              </a:rPr>
              <a:t>Born and raised in Glasgow, Scotland, Robert joined the Glasgow College of Food Technology and graduated with the HCIMA qualification, and then subsequently attained his MBA. During his career, Robert worked for a range of well-known corporations including: Aroma Café Group, The House of Albert Roux, Planet Hollywood, House of Fraser, Safeway, Panera Bread and HMS Host.</a:t>
            </a:r>
            <a:endParaRPr lang="en-US" sz="1100" dirty="0">
              <a:solidFill>
                <a:schemeClr val="tx1"/>
              </a:solidFill>
            </a:endParaRPr>
          </a:p>
          <a:p>
            <a:r>
              <a:rPr lang="en-GB" sz="1100" dirty="0">
                <a:solidFill>
                  <a:schemeClr val="tx1"/>
                </a:solidFill>
              </a:rPr>
              <a:t> </a:t>
            </a:r>
            <a:endParaRPr lang="en-US" sz="1100" dirty="0">
              <a:solidFill>
                <a:schemeClr val="tx1"/>
              </a:solidFill>
            </a:endParaRPr>
          </a:p>
          <a:p>
            <a:r>
              <a:rPr lang="en-GB" sz="1100" dirty="0">
                <a:solidFill>
                  <a:schemeClr val="tx1"/>
                </a:solidFill>
              </a:rPr>
              <a:t>In 2002 Robert founded The Next Idea, a high energy, innovative international restaurant consulting and management agency that simply provides – The Next Idea. The agency specializes in new restaurant concepts, re-positioning, cost efficiency, restaurant franchising, strategy and international growth.</a:t>
            </a:r>
            <a:endParaRPr lang="en-US" sz="1100" dirty="0">
              <a:solidFill>
                <a:schemeClr val="tx1"/>
              </a:solidFill>
            </a:endParaRPr>
          </a:p>
          <a:p>
            <a:r>
              <a:rPr lang="en-GB" sz="1100" dirty="0">
                <a:solidFill>
                  <a:schemeClr val="tx1"/>
                </a:solidFill>
              </a:rPr>
              <a:t> </a:t>
            </a:r>
            <a:endParaRPr lang="en-US" sz="1100" dirty="0">
              <a:solidFill>
                <a:schemeClr val="tx1"/>
              </a:solidFill>
            </a:endParaRPr>
          </a:p>
          <a:p>
            <a:r>
              <a:rPr lang="en-GB" sz="1100" dirty="0">
                <a:solidFill>
                  <a:schemeClr val="tx1"/>
                </a:solidFill>
              </a:rPr>
              <a:t>Never wavering from The Next Idea’s core values of Creativity, Excellence, Client Service, and Integrity, Robert has built The Next Idea from a one-client agency to an acclaimed international boutique consulting group with a broad range of small, medium, and large clients, and an enviable project portfolio. The Next Idea operates out of two primary offices: Los Angeles (Corporate), and Trivandrum India, the agency also has a broad international network of brokers and representatives. </a:t>
            </a:r>
            <a:endParaRPr lang="en-US" sz="1100" dirty="0">
              <a:solidFill>
                <a:schemeClr val="tx1"/>
              </a:solidFill>
            </a:endParaRPr>
          </a:p>
          <a:p>
            <a:r>
              <a:rPr lang="en-GB" sz="1100" dirty="0">
                <a:solidFill>
                  <a:schemeClr val="tx1"/>
                </a:solidFill>
              </a:rPr>
              <a:t> </a:t>
            </a:r>
            <a:endParaRPr lang="en-US" sz="1100" dirty="0">
              <a:solidFill>
                <a:schemeClr val="tx1"/>
              </a:solidFill>
            </a:endParaRPr>
          </a:p>
          <a:p>
            <a:r>
              <a:rPr lang="en-GB" sz="1100" dirty="0">
                <a:solidFill>
                  <a:schemeClr val="tx1"/>
                </a:solidFill>
              </a:rPr>
              <a:t>Robert, sits on several Company and NGO Board of Directors, and is regularly quoted in the Media on global restaurant and food trends as well as food &amp; restaurant opportunities in emerging and frontier markets. He is regularly speaking at conferences on topics relating to international growth opportunities, restaurant concepts, food trends and consumer behaviour. The Next Idea have several brands under management in Los Angeles.</a:t>
            </a:r>
            <a:endParaRPr lang="en-US" sz="1100" dirty="0">
              <a:solidFill>
                <a:schemeClr val="tx1"/>
              </a:solidFill>
            </a:endParaRPr>
          </a:p>
          <a:p>
            <a:r>
              <a:rPr lang="en-GB" sz="1100" dirty="0">
                <a:solidFill>
                  <a:schemeClr val="tx1"/>
                </a:solidFill>
              </a:rPr>
              <a:t> </a:t>
            </a:r>
            <a:endParaRPr lang="en-US" sz="1100" dirty="0">
              <a:solidFill>
                <a:schemeClr val="tx1"/>
              </a:solidFill>
            </a:endParaRPr>
          </a:p>
          <a:p>
            <a:r>
              <a:rPr lang="en-GB" sz="1100" dirty="0">
                <a:solidFill>
                  <a:schemeClr val="tx1"/>
                </a:solidFill>
              </a:rPr>
              <a:t>He is also active in the Non Profit world, supporting many good causes including, anti-slavery, cure and support for autism and child education in underdeveloped countries.</a:t>
            </a:r>
            <a:endParaRPr lang="en-US" sz="1100" dirty="0">
              <a:solidFill>
                <a:schemeClr val="tx1"/>
              </a:solidFill>
            </a:endParaRPr>
          </a:p>
          <a:p>
            <a:r>
              <a:rPr lang="en-GB" sz="1100" dirty="0">
                <a:solidFill>
                  <a:schemeClr val="tx1"/>
                </a:solidFill>
              </a:rPr>
              <a:t> </a:t>
            </a:r>
            <a:endParaRPr lang="en-US" sz="1100" dirty="0">
              <a:solidFill>
                <a:schemeClr val="tx1"/>
              </a:solidFill>
            </a:endParaRPr>
          </a:p>
          <a:p>
            <a:r>
              <a:rPr lang="en-GB" sz="1100" dirty="0">
                <a:solidFill>
                  <a:schemeClr val="tx1"/>
                </a:solidFill>
              </a:rPr>
              <a:t>In his spare time Robert is an amateur photographer, whose work has been featured in multiple travel and food related articles.</a:t>
            </a:r>
            <a:endParaRPr lang="en-US" sz="1100" dirty="0">
              <a:solidFill>
                <a:schemeClr val="tx1"/>
              </a:solidFill>
            </a:endParaRPr>
          </a:p>
        </p:txBody>
      </p:sp>
      <p:pic>
        <p:nvPicPr>
          <p:cNvPr id="8" name="Picture 7">
            <a:extLst>
              <a:ext uri="{FF2B5EF4-FFF2-40B4-BE49-F238E27FC236}">
                <a16:creationId xmlns:a16="http://schemas.microsoft.com/office/drawing/2014/main" id="{2D31CD3D-A613-5B4B-B749-7DFD625EDA30}"/>
              </a:ext>
            </a:extLst>
          </p:cNvPr>
          <p:cNvPicPr>
            <a:picLocks noChangeAspect="1"/>
          </p:cNvPicPr>
          <p:nvPr/>
        </p:nvPicPr>
        <p:blipFill rotWithShape="1">
          <a:blip r:embed="rId3">
            <a:clrChange>
              <a:clrFrom>
                <a:srgbClr val="FFFFFF"/>
              </a:clrFrom>
              <a:clrTo>
                <a:srgbClr val="FFFFFF">
                  <a:alpha val="0"/>
                </a:srgbClr>
              </a:clrTo>
            </a:clrChange>
            <a:alphaModFix/>
          </a:blip>
          <a:srcRect l="31099" t="28616" r="31928" b="25264"/>
          <a:stretch/>
        </p:blipFill>
        <p:spPr>
          <a:xfrm>
            <a:off x="11165682" y="5504168"/>
            <a:ext cx="982606" cy="1225671"/>
          </a:xfrm>
          <a:prstGeom prst="rect">
            <a:avLst/>
          </a:prstGeom>
        </p:spPr>
      </p:pic>
    </p:spTree>
    <p:extLst>
      <p:ext uri="{BB962C8B-B14F-4D97-AF65-F5344CB8AC3E}">
        <p14:creationId xmlns:p14="http://schemas.microsoft.com/office/powerpoint/2010/main" val="315086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A15A3BF8-050F-6F46-A968-8B2EB3309137}"/>
              </a:ext>
            </a:extLst>
          </p:cNvPr>
          <p:cNvPicPr>
            <a:picLocks noChangeAspect="1"/>
          </p:cNvPicPr>
          <p:nvPr/>
        </p:nvPicPr>
        <p:blipFill rotWithShape="1">
          <a:blip r:embed="rId2"/>
          <a:srcRect l="22355" t="24475" r="24456" b="27030"/>
          <a:stretch/>
        </p:blipFill>
        <p:spPr bwMode="auto">
          <a:xfrm>
            <a:off x="4806176" y="0"/>
            <a:ext cx="2062975" cy="158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DA203E1-1E0F-354C-B06D-5A4B507AA938}"/>
              </a:ext>
            </a:extLst>
          </p:cNvPr>
          <p:cNvSpPr txBox="1"/>
          <p:nvPr/>
        </p:nvSpPr>
        <p:spPr>
          <a:xfrm>
            <a:off x="304800" y="1871491"/>
            <a:ext cx="11582400" cy="4524315"/>
          </a:xfrm>
          <a:prstGeom prst="rect">
            <a:avLst/>
          </a:prstGeom>
          <a:noFill/>
        </p:spPr>
        <p:txBody>
          <a:bodyPr wrap="square" rtlCol="0">
            <a:spAutoFit/>
          </a:bodyPr>
          <a:lstStyle/>
          <a:p>
            <a:r>
              <a:rPr lang="en-US" sz="1200" dirty="0">
                <a:solidFill>
                  <a:schemeClr val="bg1"/>
                </a:solidFill>
              </a:rPr>
              <a:t>This confidential Business Plan (the ‘Plan’) is being furnished by </a:t>
            </a:r>
            <a:r>
              <a:rPr lang="en-US" sz="1200" dirty="0" err="1">
                <a:solidFill>
                  <a:schemeClr val="bg1"/>
                </a:solidFill>
              </a:rPr>
              <a:t>Wagih</a:t>
            </a:r>
            <a:r>
              <a:rPr lang="en-US" sz="1200" dirty="0">
                <a:solidFill>
                  <a:schemeClr val="bg1"/>
                </a:solidFill>
              </a:rPr>
              <a:t> Doss to a limited number of Real Estate Owners and / or developers for use in considering their interest in doing business with Urban </a:t>
            </a:r>
            <a:r>
              <a:rPr lang="en-US" sz="1200" dirty="0" err="1">
                <a:solidFill>
                  <a:schemeClr val="bg1"/>
                </a:solidFill>
              </a:rPr>
              <a:t>Vejjie</a:t>
            </a:r>
            <a:r>
              <a:rPr lang="en-US" sz="1200" dirty="0">
                <a:solidFill>
                  <a:schemeClr val="bg1"/>
                </a:solidFill>
              </a:rPr>
              <a:t> LLC, DBA Urban </a:t>
            </a:r>
            <a:r>
              <a:rPr lang="en-US" sz="1200" dirty="0" err="1">
                <a:solidFill>
                  <a:schemeClr val="bg1"/>
                </a:solidFill>
              </a:rPr>
              <a:t>Vejjie</a:t>
            </a:r>
            <a:r>
              <a:rPr lang="en-US" sz="1200" dirty="0">
                <a:solidFill>
                  <a:schemeClr val="bg1"/>
                </a:solidFill>
              </a:rPr>
              <a:t>.</a:t>
            </a:r>
          </a:p>
          <a:p>
            <a:r>
              <a:rPr lang="en-US" sz="1200" dirty="0">
                <a:solidFill>
                  <a:schemeClr val="bg1"/>
                </a:solidFill>
              </a:rPr>
              <a:t> </a:t>
            </a:r>
          </a:p>
          <a:p>
            <a:r>
              <a:rPr lang="en-US" sz="1200" dirty="0">
                <a:solidFill>
                  <a:schemeClr val="bg1"/>
                </a:solidFill>
              </a:rPr>
              <a:t>This Plan is not to be reproduced or used, in whole or in part, for any other purpose or made available to anyone not directly concerned with the decision to do business with Urban </a:t>
            </a:r>
            <a:r>
              <a:rPr lang="en-US" sz="1200" dirty="0" err="1">
                <a:solidFill>
                  <a:schemeClr val="bg1"/>
                </a:solidFill>
              </a:rPr>
              <a:t>Vejjie</a:t>
            </a:r>
            <a:r>
              <a:rPr lang="en-US" sz="1200" dirty="0">
                <a:solidFill>
                  <a:schemeClr val="bg1"/>
                </a:solidFill>
              </a:rPr>
              <a:t> LLC.</a:t>
            </a:r>
          </a:p>
          <a:p>
            <a:r>
              <a:rPr lang="en-US" sz="1200" dirty="0">
                <a:solidFill>
                  <a:schemeClr val="bg1"/>
                </a:solidFill>
              </a:rPr>
              <a:t> </a:t>
            </a:r>
          </a:p>
          <a:p>
            <a:r>
              <a:rPr lang="en-US" sz="1200" dirty="0">
                <a:solidFill>
                  <a:schemeClr val="bg1"/>
                </a:solidFill>
              </a:rPr>
              <a:t>The information contained herein has been prepared to assist interested parties in making their own evaluation of Urban </a:t>
            </a:r>
            <a:r>
              <a:rPr lang="en-US" sz="1200" dirty="0" err="1">
                <a:solidFill>
                  <a:schemeClr val="bg1"/>
                </a:solidFill>
              </a:rPr>
              <a:t>Vejjie</a:t>
            </a:r>
            <a:r>
              <a:rPr lang="en-US" sz="1200" dirty="0">
                <a:solidFill>
                  <a:schemeClr val="bg1"/>
                </a:solidFill>
              </a:rPr>
              <a:t> LLC  business. The information does not purport to be all-inclusive or to contain all of the information a prospective lender may require. Information presented on market analysis and client needs (and trends) were extracted from a number of sources. In all cases, interested parties should conduct their own investigation and analysis of Urban </a:t>
            </a:r>
            <a:r>
              <a:rPr lang="en-US" sz="1200" dirty="0" err="1">
                <a:solidFill>
                  <a:schemeClr val="bg1"/>
                </a:solidFill>
              </a:rPr>
              <a:t>Vejjie</a:t>
            </a:r>
            <a:r>
              <a:rPr lang="en-US" sz="1200" dirty="0">
                <a:solidFill>
                  <a:schemeClr val="bg1"/>
                </a:solidFill>
              </a:rPr>
              <a:t> LLC opportunity, and the data set forth in this Document.</a:t>
            </a:r>
          </a:p>
          <a:p>
            <a:r>
              <a:rPr lang="en-US" sz="1200" dirty="0">
                <a:solidFill>
                  <a:schemeClr val="bg1"/>
                </a:solidFill>
              </a:rPr>
              <a:t> </a:t>
            </a:r>
          </a:p>
          <a:p>
            <a:r>
              <a:rPr lang="en-US" sz="1200" dirty="0">
                <a:solidFill>
                  <a:schemeClr val="bg1"/>
                </a:solidFill>
              </a:rPr>
              <a:t>The document  includes certain statements, estimates, and forecasts with respect to the anticipated future performance of Urban </a:t>
            </a:r>
            <a:r>
              <a:rPr lang="en-US" sz="1200" dirty="0" err="1">
                <a:solidFill>
                  <a:schemeClr val="bg1"/>
                </a:solidFill>
              </a:rPr>
              <a:t>Vejjie</a:t>
            </a:r>
            <a:r>
              <a:rPr lang="en-US" sz="1200" dirty="0">
                <a:solidFill>
                  <a:schemeClr val="bg1"/>
                </a:solidFill>
              </a:rPr>
              <a:t> LLC. Such statements, estimates &amp; forecasts reflect various assumptions concerning anticipated results; these assumptions may or may not prove to be correct. No representations are made to the accuracy of such statements, estimates &amp; forecasts. No dealer, broker, financier, etc has been authorized to give information or to make any representations with respect to this proposed financing, other than those contained in this Plan. Any information that is provided should not be relied upon as having been authorized or approved by the Management or associated partners / vendors of Urban </a:t>
            </a:r>
            <a:r>
              <a:rPr lang="en-US" sz="1200" dirty="0" err="1">
                <a:solidFill>
                  <a:schemeClr val="bg1"/>
                </a:solidFill>
              </a:rPr>
              <a:t>Vejjie</a:t>
            </a:r>
            <a:r>
              <a:rPr lang="en-US" sz="1200" dirty="0">
                <a:solidFill>
                  <a:schemeClr val="bg1"/>
                </a:solidFill>
              </a:rPr>
              <a:t> LLC.</a:t>
            </a:r>
          </a:p>
          <a:p>
            <a:r>
              <a:rPr lang="en-US" sz="1200" dirty="0">
                <a:solidFill>
                  <a:schemeClr val="bg1"/>
                </a:solidFill>
              </a:rPr>
              <a:t>  </a:t>
            </a:r>
          </a:p>
          <a:p>
            <a:r>
              <a:rPr lang="en-US" sz="1200" dirty="0">
                <a:solidFill>
                  <a:schemeClr val="bg1"/>
                </a:solidFill>
              </a:rPr>
              <a:t>Any questions should be directed to the following company officers:</a:t>
            </a:r>
          </a:p>
          <a:p>
            <a:r>
              <a:rPr lang="en-US" sz="1200" dirty="0">
                <a:solidFill>
                  <a:schemeClr val="bg1"/>
                </a:solidFill>
              </a:rPr>
              <a:t> </a:t>
            </a:r>
          </a:p>
          <a:p>
            <a:endParaRPr lang="en-US" sz="1200" dirty="0">
              <a:solidFill>
                <a:schemeClr val="bg1"/>
              </a:solidFill>
            </a:endParaRPr>
          </a:p>
          <a:p>
            <a:r>
              <a:rPr lang="en-US" sz="1200" dirty="0">
                <a:solidFill>
                  <a:schemeClr val="bg1"/>
                </a:solidFill>
              </a:rPr>
              <a:t> </a:t>
            </a:r>
          </a:p>
          <a:p>
            <a:r>
              <a:rPr lang="en-US" sz="1200" dirty="0">
                <a:solidFill>
                  <a:schemeClr val="bg1"/>
                </a:solidFill>
              </a:rPr>
              <a:t>	 </a:t>
            </a:r>
            <a:r>
              <a:rPr lang="en-US" sz="1200" dirty="0" err="1">
                <a:solidFill>
                  <a:schemeClr val="bg1"/>
                </a:solidFill>
              </a:rPr>
              <a:t>wagihd@hotmail.com</a:t>
            </a:r>
            <a:r>
              <a:rPr lang="en-US" sz="1200" dirty="0">
                <a:solidFill>
                  <a:schemeClr val="bg1"/>
                </a:solidFill>
              </a:rPr>
              <a:t> </a:t>
            </a:r>
          </a:p>
          <a:p>
            <a:r>
              <a:rPr lang="en-US" sz="1200" dirty="0">
                <a:solidFill>
                  <a:schemeClr val="bg1"/>
                </a:solidFill>
              </a:rPr>
              <a:t>	 (Owner &amp; President, Urban </a:t>
            </a:r>
            <a:r>
              <a:rPr lang="en-US" sz="1200" dirty="0" err="1">
                <a:solidFill>
                  <a:schemeClr val="bg1"/>
                </a:solidFill>
              </a:rPr>
              <a:t>Vejjie</a:t>
            </a:r>
            <a:r>
              <a:rPr lang="en-US" sz="1200" dirty="0">
                <a:solidFill>
                  <a:schemeClr val="bg1"/>
                </a:solidFill>
              </a:rPr>
              <a:t>)							Robert Ancill  (CEO – The Next Idea)</a:t>
            </a:r>
          </a:p>
          <a:p>
            <a:r>
              <a:rPr lang="en-US" sz="1200" dirty="0">
                <a:solidFill>
                  <a:schemeClr val="bg1"/>
                </a:solidFill>
              </a:rPr>
              <a:t>	 Tel: 818  599 5195								Tel : 818 448 9888 / 818 887 7714</a:t>
            </a:r>
          </a:p>
          <a:p>
            <a:r>
              <a:rPr lang="en-US" sz="1200" dirty="0">
                <a:solidFill>
                  <a:schemeClr val="bg1"/>
                </a:solidFill>
              </a:rPr>
              <a:t>	 </a:t>
            </a:r>
            <a:r>
              <a:rPr lang="en-US" sz="1200" dirty="0" err="1">
                <a:solidFill>
                  <a:schemeClr val="bg1"/>
                </a:solidFill>
              </a:rPr>
              <a:t>wagihd@hotmail.com</a:t>
            </a:r>
            <a:r>
              <a:rPr lang="en-US" sz="1200" dirty="0">
                <a:solidFill>
                  <a:schemeClr val="bg1"/>
                </a:solidFill>
              </a:rPr>
              <a:t> 								Email: robert@thenextidea.net</a:t>
            </a:r>
          </a:p>
        </p:txBody>
      </p:sp>
    </p:spTree>
    <p:extLst>
      <p:ext uri="{BB962C8B-B14F-4D97-AF65-F5344CB8AC3E}">
        <p14:creationId xmlns:p14="http://schemas.microsoft.com/office/powerpoint/2010/main" val="1478307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742FFB58-6F15-C54D-8D4D-486D709A4546}"/>
              </a:ext>
            </a:extLst>
          </p:cNvPr>
          <p:cNvSpPr/>
          <p:nvPr/>
        </p:nvSpPr>
        <p:spPr>
          <a:xfrm>
            <a:off x="1766889" y="6513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6644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11509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Interior Design Direction</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6485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3" name="Picture 2" descr="A kitchen with a dining room table&#10;&#10;Description automatically generated">
            <a:extLst>
              <a:ext uri="{FF2B5EF4-FFF2-40B4-BE49-F238E27FC236}">
                <a16:creationId xmlns:a16="http://schemas.microsoft.com/office/drawing/2014/main" id="{88A74CF4-FC2F-E043-AFD0-7719B86245B8}"/>
              </a:ext>
            </a:extLst>
          </p:cNvPr>
          <p:cNvPicPr>
            <a:picLocks noChangeAspect="1"/>
          </p:cNvPicPr>
          <p:nvPr/>
        </p:nvPicPr>
        <p:blipFill>
          <a:blip r:embed="rId3"/>
          <a:stretch>
            <a:fillRect/>
          </a:stretch>
        </p:blipFill>
        <p:spPr>
          <a:xfrm>
            <a:off x="804296" y="680744"/>
            <a:ext cx="10583408" cy="5953167"/>
          </a:xfrm>
          <a:prstGeom prst="rect">
            <a:avLst/>
          </a:prstGeom>
        </p:spPr>
      </p:pic>
      <p:pic>
        <p:nvPicPr>
          <p:cNvPr id="11" name="Picture 10">
            <a:extLst>
              <a:ext uri="{FF2B5EF4-FFF2-40B4-BE49-F238E27FC236}">
                <a16:creationId xmlns:a16="http://schemas.microsoft.com/office/drawing/2014/main" id="{B4EC620D-4A8A-CB4A-9E2D-42F686A00C1C}"/>
              </a:ext>
            </a:extLst>
          </p:cNvPr>
          <p:cNvPicPr>
            <a:picLocks noChangeAspect="1"/>
          </p:cNvPicPr>
          <p:nvPr/>
        </p:nvPicPr>
        <p:blipFill rotWithShape="1">
          <a:blip r:embed="rId4">
            <a:clrChange>
              <a:clrFrom>
                <a:srgbClr val="FFFFFF"/>
              </a:clrFrom>
              <a:clrTo>
                <a:srgbClr val="FFFFFF">
                  <a:alpha val="0"/>
                </a:srgbClr>
              </a:clrTo>
            </a:clrChange>
            <a:alphaModFix/>
          </a:blip>
          <a:srcRect l="31099" t="28616" r="31928" b="25264"/>
          <a:stretch/>
        </p:blipFill>
        <p:spPr>
          <a:xfrm>
            <a:off x="10969173" y="5632329"/>
            <a:ext cx="982606" cy="1225671"/>
          </a:xfrm>
          <a:prstGeom prst="rect">
            <a:avLst/>
          </a:prstGeom>
        </p:spPr>
      </p:pic>
    </p:spTree>
    <p:extLst>
      <p:ext uri="{BB962C8B-B14F-4D97-AF65-F5344CB8AC3E}">
        <p14:creationId xmlns:p14="http://schemas.microsoft.com/office/powerpoint/2010/main" val="2751275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742FFB58-6F15-C54D-8D4D-486D709A4546}"/>
              </a:ext>
            </a:extLst>
          </p:cNvPr>
          <p:cNvSpPr/>
          <p:nvPr/>
        </p:nvSpPr>
        <p:spPr>
          <a:xfrm>
            <a:off x="1766889" y="6513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6644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11509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Interior Design Direction</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6485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4" name="Picture 3" descr="A picture containing floor, indoor, ground, green&#10;&#10;Description automatically generated">
            <a:extLst>
              <a:ext uri="{FF2B5EF4-FFF2-40B4-BE49-F238E27FC236}">
                <a16:creationId xmlns:a16="http://schemas.microsoft.com/office/drawing/2014/main" id="{BC302F87-7C6D-7D4B-95BB-34784E30A59F}"/>
              </a:ext>
            </a:extLst>
          </p:cNvPr>
          <p:cNvPicPr>
            <a:picLocks noChangeAspect="1"/>
          </p:cNvPicPr>
          <p:nvPr/>
        </p:nvPicPr>
        <p:blipFill>
          <a:blip r:embed="rId3"/>
          <a:stretch>
            <a:fillRect/>
          </a:stretch>
        </p:blipFill>
        <p:spPr>
          <a:xfrm>
            <a:off x="1046202" y="685800"/>
            <a:ext cx="10309654" cy="5799180"/>
          </a:xfrm>
          <a:prstGeom prst="rect">
            <a:avLst/>
          </a:prstGeom>
        </p:spPr>
      </p:pic>
      <p:pic>
        <p:nvPicPr>
          <p:cNvPr id="11" name="Picture 10">
            <a:extLst>
              <a:ext uri="{FF2B5EF4-FFF2-40B4-BE49-F238E27FC236}">
                <a16:creationId xmlns:a16="http://schemas.microsoft.com/office/drawing/2014/main" id="{BE33B035-CB6B-2840-9828-E6D9A0994420}"/>
              </a:ext>
            </a:extLst>
          </p:cNvPr>
          <p:cNvPicPr>
            <a:picLocks noChangeAspect="1"/>
          </p:cNvPicPr>
          <p:nvPr/>
        </p:nvPicPr>
        <p:blipFill rotWithShape="1">
          <a:blip r:embed="rId4">
            <a:clrChange>
              <a:clrFrom>
                <a:srgbClr val="FFFFFF"/>
              </a:clrFrom>
              <a:clrTo>
                <a:srgbClr val="FFFFFF">
                  <a:alpha val="0"/>
                </a:srgbClr>
              </a:clrTo>
            </a:clrChange>
            <a:alphaModFix/>
          </a:blip>
          <a:srcRect l="31099" t="28616" r="31928" b="25264"/>
          <a:stretch/>
        </p:blipFill>
        <p:spPr>
          <a:xfrm>
            <a:off x="11043140" y="5632329"/>
            <a:ext cx="982606" cy="1225671"/>
          </a:xfrm>
          <a:prstGeom prst="rect">
            <a:avLst/>
          </a:prstGeom>
        </p:spPr>
      </p:pic>
    </p:spTree>
    <p:extLst>
      <p:ext uri="{BB962C8B-B14F-4D97-AF65-F5344CB8AC3E}">
        <p14:creationId xmlns:p14="http://schemas.microsoft.com/office/powerpoint/2010/main" val="342392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742FFB58-6F15-C54D-8D4D-486D709A4546}"/>
              </a:ext>
            </a:extLst>
          </p:cNvPr>
          <p:cNvSpPr/>
          <p:nvPr/>
        </p:nvSpPr>
        <p:spPr>
          <a:xfrm>
            <a:off x="1766889" y="6513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6644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11509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Interior Design Direction</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6485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3" name="Picture 2" descr="A dining room table&#10;&#10;Description automatically generated">
            <a:extLst>
              <a:ext uri="{FF2B5EF4-FFF2-40B4-BE49-F238E27FC236}">
                <a16:creationId xmlns:a16="http://schemas.microsoft.com/office/drawing/2014/main" id="{06D0530F-9635-2A49-BAEE-685CA5BA951E}"/>
              </a:ext>
            </a:extLst>
          </p:cNvPr>
          <p:cNvPicPr>
            <a:picLocks noChangeAspect="1"/>
          </p:cNvPicPr>
          <p:nvPr/>
        </p:nvPicPr>
        <p:blipFill>
          <a:blip r:embed="rId3"/>
          <a:stretch>
            <a:fillRect/>
          </a:stretch>
        </p:blipFill>
        <p:spPr>
          <a:xfrm>
            <a:off x="761999" y="685800"/>
            <a:ext cx="10401643" cy="5850924"/>
          </a:xfrm>
          <a:prstGeom prst="rect">
            <a:avLst/>
          </a:prstGeom>
        </p:spPr>
      </p:pic>
      <p:pic>
        <p:nvPicPr>
          <p:cNvPr id="11" name="Picture 10">
            <a:extLst>
              <a:ext uri="{FF2B5EF4-FFF2-40B4-BE49-F238E27FC236}">
                <a16:creationId xmlns:a16="http://schemas.microsoft.com/office/drawing/2014/main" id="{F81B9DF8-475C-014F-B13B-A832E3646E2D}"/>
              </a:ext>
            </a:extLst>
          </p:cNvPr>
          <p:cNvPicPr>
            <a:picLocks noChangeAspect="1"/>
          </p:cNvPicPr>
          <p:nvPr/>
        </p:nvPicPr>
        <p:blipFill rotWithShape="1">
          <a:blip r:embed="rId4">
            <a:clrChange>
              <a:clrFrom>
                <a:srgbClr val="FFFFFF"/>
              </a:clrFrom>
              <a:clrTo>
                <a:srgbClr val="FFFFFF">
                  <a:alpha val="0"/>
                </a:srgbClr>
              </a:clrTo>
            </a:clrChange>
            <a:alphaModFix/>
          </a:blip>
          <a:srcRect l="31099" t="28616" r="31928" b="25264"/>
          <a:stretch/>
        </p:blipFill>
        <p:spPr>
          <a:xfrm>
            <a:off x="10969177" y="5632329"/>
            <a:ext cx="982606" cy="1225671"/>
          </a:xfrm>
          <a:prstGeom prst="rect">
            <a:avLst/>
          </a:prstGeom>
        </p:spPr>
      </p:pic>
    </p:spTree>
    <p:extLst>
      <p:ext uri="{BB962C8B-B14F-4D97-AF65-F5344CB8AC3E}">
        <p14:creationId xmlns:p14="http://schemas.microsoft.com/office/powerpoint/2010/main" val="37874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dining room table&#10;&#10;Description automatically generated">
            <a:extLst>
              <a:ext uri="{FF2B5EF4-FFF2-40B4-BE49-F238E27FC236}">
                <a16:creationId xmlns:a16="http://schemas.microsoft.com/office/drawing/2014/main" id="{2E6A7AA7-8BAB-ED42-8A54-52DBD072766E}"/>
              </a:ext>
            </a:extLst>
          </p:cNvPr>
          <p:cNvPicPr>
            <a:picLocks noChangeAspect="1"/>
          </p:cNvPicPr>
          <p:nvPr/>
        </p:nvPicPr>
        <p:blipFill rotWithShape="1">
          <a:blip r:embed="rId3"/>
          <a:srcRect r="-3" b="4439"/>
          <a:stretch/>
        </p:blipFill>
        <p:spPr>
          <a:xfrm>
            <a:off x="321730" y="321732"/>
            <a:ext cx="5728548" cy="3079194"/>
          </a:xfrm>
          <a:prstGeom prst="rect">
            <a:avLst/>
          </a:prstGeom>
        </p:spPr>
      </p:pic>
      <p:pic>
        <p:nvPicPr>
          <p:cNvPr id="4" name="Picture 3" descr="A kitchen with a dining room table&#10;&#10;Description automatically generated">
            <a:extLst>
              <a:ext uri="{FF2B5EF4-FFF2-40B4-BE49-F238E27FC236}">
                <a16:creationId xmlns:a16="http://schemas.microsoft.com/office/drawing/2014/main" id="{CE181823-9D44-4441-B28D-6FADBBF14092}"/>
              </a:ext>
            </a:extLst>
          </p:cNvPr>
          <p:cNvPicPr>
            <a:picLocks noChangeAspect="1"/>
          </p:cNvPicPr>
          <p:nvPr/>
        </p:nvPicPr>
        <p:blipFill rotWithShape="1">
          <a:blip r:embed="rId4"/>
          <a:srcRect r="-3" b="5435"/>
          <a:stretch/>
        </p:blipFill>
        <p:spPr>
          <a:xfrm>
            <a:off x="321730" y="3489158"/>
            <a:ext cx="5728548" cy="3047107"/>
          </a:xfrm>
          <a:prstGeom prst="rect">
            <a:avLst/>
          </a:prstGeom>
        </p:spPr>
      </p:pic>
      <p:pic>
        <p:nvPicPr>
          <p:cNvPr id="7" name="Picture 6" descr="A picture containing floor, indoor, ground, green&#10;&#10;Description automatically generated">
            <a:extLst>
              <a:ext uri="{FF2B5EF4-FFF2-40B4-BE49-F238E27FC236}">
                <a16:creationId xmlns:a16="http://schemas.microsoft.com/office/drawing/2014/main" id="{DD7BA32C-1F02-EB47-AFA0-94073DF3A078}"/>
              </a:ext>
            </a:extLst>
          </p:cNvPr>
          <p:cNvPicPr>
            <a:picLocks noChangeAspect="1"/>
          </p:cNvPicPr>
          <p:nvPr/>
        </p:nvPicPr>
        <p:blipFill rotWithShape="1">
          <a:blip r:embed="rId5"/>
          <a:srcRect l="48149" r="-1" b="-1"/>
          <a:stretch/>
        </p:blipFill>
        <p:spPr>
          <a:xfrm>
            <a:off x="6141723" y="321732"/>
            <a:ext cx="5728547" cy="6214533"/>
          </a:xfrm>
          <a:prstGeom prst="rect">
            <a:avLst/>
          </a:prstGeom>
        </p:spPr>
      </p:pic>
      <p:pic>
        <p:nvPicPr>
          <p:cNvPr id="11" name="Picture 10">
            <a:extLst>
              <a:ext uri="{FF2B5EF4-FFF2-40B4-BE49-F238E27FC236}">
                <a16:creationId xmlns:a16="http://schemas.microsoft.com/office/drawing/2014/main" id="{97BA8086-DA34-FC43-8732-64B0F1E08F0D}"/>
              </a:ext>
            </a:extLst>
          </p:cNvPr>
          <p:cNvPicPr>
            <a:picLocks noChangeAspect="1"/>
          </p:cNvPicPr>
          <p:nvPr/>
        </p:nvPicPr>
        <p:blipFill rotWithShape="1">
          <a:blip r:embed="rId6">
            <a:clrChange>
              <a:clrFrom>
                <a:srgbClr val="FFFFFF"/>
              </a:clrFrom>
              <a:clrTo>
                <a:srgbClr val="FFFFFF">
                  <a:alpha val="0"/>
                </a:srgbClr>
              </a:clrTo>
            </a:clrChange>
            <a:alphaModFix/>
          </a:blip>
          <a:srcRect l="31099" t="28616" r="31928" b="25264"/>
          <a:stretch/>
        </p:blipFill>
        <p:spPr>
          <a:xfrm>
            <a:off x="11057705" y="5517233"/>
            <a:ext cx="982606" cy="1225671"/>
          </a:xfrm>
          <a:prstGeom prst="rect">
            <a:avLst/>
          </a:prstGeom>
        </p:spPr>
      </p:pic>
    </p:spTree>
    <p:extLst>
      <p:ext uri="{BB962C8B-B14F-4D97-AF65-F5344CB8AC3E}">
        <p14:creationId xmlns:p14="http://schemas.microsoft.com/office/powerpoint/2010/main" val="4182400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AD84054-F758-C141-9FAB-737DED948541}"/>
              </a:ext>
            </a:extLst>
          </p:cNvPr>
          <p:cNvSpPr/>
          <p:nvPr/>
        </p:nvSpPr>
        <p:spPr>
          <a:xfrm>
            <a:off x="1766889" y="1207353"/>
            <a:ext cx="8600265" cy="5205730"/>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0" name="Rounded Rectangle 9">
            <a:extLst>
              <a:ext uri="{FF2B5EF4-FFF2-40B4-BE49-F238E27FC236}">
                <a16:creationId xmlns:a16="http://schemas.microsoft.com/office/drawing/2014/main" id="{742FFB58-6F15-C54D-8D4D-486D709A4546}"/>
              </a:ext>
            </a:extLst>
          </p:cNvPr>
          <p:cNvSpPr/>
          <p:nvPr/>
        </p:nvSpPr>
        <p:spPr>
          <a:xfrm>
            <a:off x="1766889" y="28126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28257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33122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Marketing Strategy</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28098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7" name="TextBox 3">
            <a:extLst>
              <a:ext uri="{FF2B5EF4-FFF2-40B4-BE49-F238E27FC236}">
                <a16:creationId xmlns:a16="http://schemas.microsoft.com/office/drawing/2014/main" id="{A2107F0F-7AF2-E145-9F07-D14FCB492A93}"/>
              </a:ext>
            </a:extLst>
          </p:cNvPr>
          <p:cNvSpPr txBox="1">
            <a:spLocks noChangeArrowheads="1"/>
          </p:cNvSpPr>
          <p:nvPr/>
        </p:nvSpPr>
        <p:spPr bwMode="auto">
          <a:xfrm>
            <a:off x="2436367" y="1885721"/>
            <a:ext cx="682634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200" b="1" dirty="0"/>
              <a:t>MARKETING STRATEGY</a:t>
            </a:r>
          </a:p>
          <a:p>
            <a:endParaRPr lang="en-US" sz="1200" dirty="0"/>
          </a:p>
          <a:p>
            <a:r>
              <a:rPr lang="en-US" sz="1200" dirty="0"/>
              <a:t>Management has invested a considerable amount of time creating a comprehensive marketing strategy enabling the business to target our three core guest profiles: Local Residents, Office Workers and Shoppers / Tourists.</a:t>
            </a:r>
          </a:p>
          <a:p>
            <a:r>
              <a:rPr lang="en-US" sz="1200" dirty="0"/>
              <a:t> </a:t>
            </a:r>
          </a:p>
          <a:p>
            <a:r>
              <a:rPr lang="en-US" sz="1200" dirty="0"/>
              <a:t>We will introduce Urban </a:t>
            </a:r>
            <a:r>
              <a:rPr lang="en-US" sz="1200" dirty="0" err="1"/>
              <a:t>Vejjie</a:t>
            </a:r>
            <a:r>
              <a:rPr lang="en-US" sz="1200" dirty="0"/>
              <a:t> brand to infuse the message that we are </a:t>
            </a:r>
            <a:r>
              <a:rPr lang="en-US" sz="1200" i="1" dirty="0"/>
              <a:t>‘’revolutionizing the Vegetarian food experience’</a:t>
            </a:r>
            <a:r>
              <a:rPr lang="en-US" sz="1200" dirty="0"/>
              <a:t>. We seek to accomplish this by setting elevated standards of service, using fresh, healthy, locally sourced ingredients, offering, hand-crafted, fresh, “Vegetarian” meals, snacks and desserts, and providing a truly welcoming ambiance for our guests. Additionally, we intend to review our product sales and guest feedback regularly, to keep abreast of upcoming trends to ensure we are providing an outstanding dining experience for each and every guest. </a:t>
            </a:r>
          </a:p>
          <a:p>
            <a:endParaRPr lang="en-US" sz="1200" dirty="0"/>
          </a:p>
          <a:p>
            <a:r>
              <a:rPr lang="en-US" sz="1200" dirty="0"/>
              <a:t>We are a small business and therefore, we can and will promptly respond to informative feedback or data that management believes will better serve our guests. </a:t>
            </a:r>
          </a:p>
          <a:p>
            <a:pPr algn="just"/>
            <a:endParaRPr lang="en-US" altLang="en-US" sz="1200" dirty="0"/>
          </a:p>
        </p:txBody>
      </p:sp>
      <p:pic>
        <p:nvPicPr>
          <p:cNvPr id="9" name="Picture 8">
            <a:extLst>
              <a:ext uri="{FF2B5EF4-FFF2-40B4-BE49-F238E27FC236}">
                <a16:creationId xmlns:a16="http://schemas.microsoft.com/office/drawing/2014/main" id="{6B720C9B-18DD-F944-B5A4-3565B313EE5E}"/>
              </a:ext>
            </a:extLst>
          </p:cNvPr>
          <p:cNvPicPr>
            <a:picLocks noChangeAspect="1"/>
          </p:cNvPicPr>
          <p:nvPr/>
        </p:nvPicPr>
        <p:blipFill rotWithShape="1">
          <a:blip r:embed="rId3">
            <a:clrChange>
              <a:clrFrom>
                <a:srgbClr val="FFFFFF"/>
              </a:clrFrom>
              <a:clrTo>
                <a:srgbClr val="FFFFFF">
                  <a:alpha val="0"/>
                </a:srgbClr>
              </a:clrTo>
            </a:clrChange>
            <a:alphaModFix/>
          </a:blip>
          <a:srcRect l="31099" t="28616" r="31928" b="25264"/>
          <a:stretch/>
        </p:blipFill>
        <p:spPr>
          <a:xfrm>
            <a:off x="9144001" y="5157797"/>
            <a:ext cx="982606" cy="1225671"/>
          </a:xfrm>
          <a:prstGeom prst="rect">
            <a:avLst/>
          </a:prstGeom>
        </p:spPr>
      </p:pic>
    </p:spTree>
    <p:extLst>
      <p:ext uri="{BB962C8B-B14F-4D97-AF65-F5344CB8AC3E}">
        <p14:creationId xmlns:p14="http://schemas.microsoft.com/office/powerpoint/2010/main" val="881274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AD84054-F758-C141-9FAB-737DED948541}"/>
              </a:ext>
            </a:extLst>
          </p:cNvPr>
          <p:cNvSpPr/>
          <p:nvPr/>
        </p:nvSpPr>
        <p:spPr>
          <a:xfrm>
            <a:off x="256032" y="798348"/>
            <a:ext cx="11801855" cy="5761039"/>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0" name="Rounded Rectangle 9">
            <a:extLst>
              <a:ext uri="{FF2B5EF4-FFF2-40B4-BE49-F238E27FC236}">
                <a16:creationId xmlns:a16="http://schemas.microsoft.com/office/drawing/2014/main" id="{742FFB58-6F15-C54D-8D4D-486D709A4546}"/>
              </a:ext>
            </a:extLst>
          </p:cNvPr>
          <p:cNvSpPr/>
          <p:nvPr/>
        </p:nvSpPr>
        <p:spPr>
          <a:xfrm>
            <a:off x="1766889" y="61804"/>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63120"/>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111770"/>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Tactical Marketing Strategy</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61532"/>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7" name="TextBox 3">
            <a:extLst>
              <a:ext uri="{FF2B5EF4-FFF2-40B4-BE49-F238E27FC236}">
                <a16:creationId xmlns:a16="http://schemas.microsoft.com/office/drawing/2014/main" id="{A2107F0F-7AF2-E145-9F07-D14FCB492A93}"/>
              </a:ext>
            </a:extLst>
          </p:cNvPr>
          <p:cNvSpPr txBox="1">
            <a:spLocks noChangeArrowheads="1"/>
          </p:cNvSpPr>
          <p:nvPr/>
        </p:nvSpPr>
        <p:spPr bwMode="auto">
          <a:xfrm>
            <a:off x="536598" y="964868"/>
            <a:ext cx="11021568"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200" b="1" dirty="0"/>
              <a:t>E-COMMERCE / WEBSITE: 	</a:t>
            </a:r>
            <a:r>
              <a:rPr lang="en-US" sz="1200" dirty="0"/>
              <a:t>Provide an internet-based e-commerce website where customers can order both catering and individual products online. This represents a 		sophisticated use of technology, as only a handful of food court operators have so far adopted such a method, placing Urban </a:t>
            </a:r>
            <a:r>
              <a:rPr lang="en-US" sz="1200" dirty="0" err="1"/>
              <a:t>Vejjie</a:t>
            </a:r>
            <a:r>
              <a:rPr lang="en-US" sz="1200" dirty="0"/>
              <a:t> in a 		strong position to ensure loyalty and first choice amongst its customer base. </a:t>
            </a:r>
          </a:p>
          <a:p>
            <a:r>
              <a:rPr lang="en-US" sz="1200" dirty="0"/>
              <a:t> </a:t>
            </a:r>
          </a:p>
          <a:p>
            <a:r>
              <a:rPr lang="en-US" sz="1200" b="1" dirty="0"/>
              <a:t>SOCIAL MEDIA:</a:t>
            </a:r>
            <a:r>
              <a:rPr lang="en-US" sz="1200" dirty="0"/>
              <a:t> 	Adopt social media sites such as Facebook and Instagram, to engage with interested guests sharing the experience and using their network to 		communicate the concept.</a:t>
            </a:r>
          </a:p>
          <a:p>
            <a:r>
              <a:rPr lang="en-US" sz="1200" b="1" dirty="0"/>
              <a:t> </a:t>
            </a:r>
            <a:endParaRPr lang="en-US" sz="1200" dirty="0"/>
          </a:p>
          <a:p>
            <a:r>
              <a:rPr lang="en-US" sz="1200" b="1" dirty="0"/>
              <a:t>EMAIL CAMPAIGN:</a:t>
            </a:r>
            <a:r>
              <a:rPr lang="en-US" sz="1200" dirty="0"/>
              <a:t> 	Launch an email campaign, beginning one month prior to store launch.</a:t>
            </a:r>
          </a:p>
          <a:p>
            <a:r>
              <a:rPr lang="en-US" sz="1200" b="1" dirty="0"/>
              <a:t> </a:t>
            </a:r>
            <a:endParaRPr lang="en-US" sz="1200" dirty="0"/>
          </a:p>
          <a:p>
            <a:r>
              <a:rPr lang="en-US" sz="1200" b="1" dirty="0"/>
              <a:t>DISTRIBUTION OF SAMPLES: 	</a:t>
            </a:r>
            <a:r>
              <a:rPr lang="en-US" sz="1200" dirty="0"/>
              <a:t>Actively distribute samples pre-opening and during the first four weeks of trading to local offices and community centers.</a:t>
            </a:r>
          </a:p>
          <a:p>
            <a:r>
              <a:rPr lang="en-US" sz="1200" b="1" dirty="0"/>
              <a:t> </a:t>
            </a:r>
            <a:endParaRPr lang="en-US" sz="1200" dirty="0"/>
          </a:p>
          <a:p>
            <a:r>
              <a:rPr lang="en-US" sz="1200" b="1" dirty="0"/>
              <a:t>EMAIL DATABASE:</a:t>
            </a:r>
            <a:r>
              <a:rPr lang="en-US" sz="1200" dirty="0"/>
              <a:t> 	Create own email database providing the opportunity to email to customers about weekly specials, local events, promotions, etc. </a:t>
            </a:r>
          </a:p>
          <a:p>
            <a:r>
              <a:rPr lang="en-US" sz="1200" b="1" dirty="0"/>
              <a:t> </a:t>
            </a:r>
            <a:endParaRPr lang="en-US" sz="1200" dirty="0"/>
          </a:p>
          <a:p>
            <a:r>
              <a:rPr lang="en-US" sz="1200" b="1" dirty="0"/>
              <a:t>LOYALTY PROGRAMS: 	</a:t>
            </a:r>
            <a:r>
              <a:rPr lang="en-US" sz="1200" dirty="0"/>
              <a:t>Introduce a variety of loyalty programs to ensure repeat visits.</a:t>
            </a:r>
          </a:p>
          <a:p>
            <a:r>
              <a:rPr lang="en-US" sz="1200" b="1" dirty="0"/>
              <a:t> </a:t>
            </a:r>
            <a:endParaRPr lang="en-US" sz="1200" dirty="0"/>
          </a:p>
          <a:p>
            <a:r>
              <a:rPr lang="en-US" sz="1200" b="1" dirty="0"/>
              <a:t>ADVERTISEMENTS: 	</a:t>
            </a:r>
            <a:r>
              <a:rPr lang="en-US" sz="1200" dirty="0"/>
              <a:t>Advertise our promotions and special events in local media.</a:t>
            </a:r>
          </a:p>
          <a:p>
            <a:r>
              <a:rPr lang="en-US" sz="1200" b="1" dirty="0"/>
              <a:t> </a:t>
            </a:r>
            <a:endParaRPr lang="en-US" sz="1200" dirty="0"/>
          </a:p>
          <a:p>
            <a:r>
              <a:rPr lang="en-US" sz="1200" b="1" dirty="0"/>
              <a:t>CATERING MATERIALS: 	</a:t>
            </a:r>
            <a:r>
              <a:rPr lang="en-US" sz="1200" dirty="0"/>
              <a:t>Provide a brochure and ordering forms, containing menus and services for prospective catering clients.</a:t>
            </a:r>
          </a:p>
          <a:p>
            <a:r>
              <a:rPr lang="en-US" sz="1200" b="1" dirty="0"/>
              <a:t> </a:t>
            </a:r>
            <a:endParaRPr lang="en-US" sz="1200" dirty="0"/>
          </a:p>
          <a:p>
            <a:r>
              <a:rPr lang="en-US" sz="1200" b="1" dirty="0"/>
              <a:t>3</a:t>
            </a:r>
            <a:r>
              <a:rPr lang="en-US" sz="1200" b="1" baseline="30000" dirty="0"/>
              <a:t>rd</a:t>
            </a:r>
            <a:r>
              <a:rPr lang="en-US" sz="1200" b="1" dirty="0"/>
              <a:t> PARTY PLATFORMA: 	</a:t>
            </a:r>
            <a:r>
              <a:rPr lang="en-US" sz="1200" dirty="0"/>
              <a:t>List with all 3</a:t>
            </a:r>
            <a:r>
              <a:rPr lang="en-US" sz="1200" baseline="30000" dirty="0"/>
              <a:t>rd</a:t>
            </a:r>
            <a:r>
              <a:rPr lang="en-US" sz="1200" dirty="0"/>
              <a:t> Party delivery platforms such as Grub Hub and Uber Eatz</a:t>
            </a:r>
          </a:p>
          <a:p>
            <a:r>
              <a:rPr lang="en-US" sz="1200" dirty="0"/>
              <a:t> </a:t>
            </a:r>
          </a:p>
          <a:p>
            <a:r>
              <a:rPr lang="en-US" sz="1200" b="1" dirty="0"/>
              <a:t>SMS (TEXT) CAMPAIGNS:</a:t>
            </a:r>
            <a:r>
              <a:rPr lang="en-US" sz="1200" dirty="0"/>
              <a:t> 	With special offers and information</a:t>
            </a:r>
          </a:p>
          <a:p>
            <a:r>
              <a:rPr lang="en-US" sz="1200" b="1" dirty="0"/>
              <a:t> </a:t>
            </a:r>
            <a:endParaRPr lang="en-US" sz="1200" dirty="0"/>
          </a:p>
          <a:p>
            <a:r>
              <a:rPr lang="en-US" sz="1200" b="1" dirty="0"/>
              <a:t>LOCAL NETWORKING: 	</a:t>
            </a:r>
            <a:r>
              <a:rPr lang="en-US" sz="1200" dirty="0"/>
              <a:t>Management is 100% committed to working within the community to drive trade and establish our business as a necessary facility for local 		residents and businesses. We will develop relationships with key businesses, schools, charities and community centers</a:t>
            </a:r>
          </a:p>
          <a:p>
            <a:endParaRPr lang="en-US" sz="1200" dirty="0"/>
          </a:p>
          <a:p>
            <a:r>
              <a:rPr lang="en-US" sz="1200" b="1" dirty="0"/>
              <a:t>PUBLIC RELATIONS:</a:t>
            </a:r>
            <a:r>
              <a:rPr lang="en-US" sz="1200" dirty="0"/>
              <a:t>	As with any eating establishment, word of mouth is the most important marketing tool available. We will seek to petition local journalists and 		food writers, encouraging them to experience Urban </a:t>
            </a:r>
            <a:r>
              <a:rPr lang="en-US" sz="1200" dirty="0" err="1"/>
              <a:t>Vejjie</a:t>
            </a:r>
            <a:r>
              <a:rPr lang="en-US" sz="1200" dirty="0"/>
              <a:t> first-hand with the anticipation that we will receive favorable write-ups and 		listings.</a:t>
            </a:r>
          </a:p>
          <a:p>
            <a:endParaRPr lang="en-US" sz="1200" dirty="0"/>
          </a:p>
          <a:p>
            <a:pPr algn="just"/>
            <a:endParaRPr lang="en-US" altLang="en-US" sz="1200" dirty="0"/>
          </a:p>
        </p:txBody>
      </p:sp>
      <p:pic>
        <p:nvPicPr>
          <p:cNvPr id="9" name="Picture 8">
            <a:extLst>
              <a:ext uri="{FF2B5EF4-FFF2-40B4-BE49-F238E27FC236}">
                <a16:creationId xmlns:a16="http://schemas.microsoft.com/office/drawing/2014/main" id="{CCD7A872-C730-A146-897C-C795BA77408B}"/>
              </a:ext>
            </a:extLst>
          </p:cNvPr>
          <p:cNvPicPr>
            <a:picLocks noChangeAspect="1"/>
          </p:cNvPicPr>
          <p:nvPr/>
        </p:nvPicPr>
        <p:blipFill rotWithShape="1">
          <a:blip r:embed="rId3">
            <a:clrChange>
              <a:clrFrom>
                <a:srgbClr val="FFFFFF"/>
              </a:clrFrom>
              <a:clrTo>
                <a:srgbClr val="FFFFFF">
                  <a:alpha val="0"/>
                </a:srgbClr>
              </a:clrTo>
            </a:clrChange>
            <a:alphaModFix/>
          </a:blip>
          <a:srcRect l="31099" t="28616" r="31928" b="25264"/>
          <a:stretch/>
        </p:blipFill>
        <p:spPr>
          <a:xfrm>
            <a:off x="9144001" y="5157797"/>
            <a:ext cx="982606" cy="1225671"/>
          </a:xfrm>
          <a:prstGeom prst="rect">
            <a:avLst/>
          </a:prstGeom>
        </p:spPr>
      </p:pic>
    </p:spTree>
    <p:extLst>
      <p:ext uri="{BB962C8B-B14F-4D97-AF65-F5344CB8AC3E}">
        <p14:creationId xmlns:p14="http://schemas.microsoft.com/office/powerpoint/2010/main" val="49452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AD84054-F758-C141-9FAB-737DED948541}"/>
              </a:ext>
            </a:extLst>
          </p:cNvPr>
          <p:cNvSpPr/>
          <p:nvPr/>
        </p:nvSpPr>
        <p:spPr>
          <a:xfrm>
            <a:off x="1766889" y="1207353"/>
            <a:ext cx="8600265" cy="5205730"/>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0" name="Rounded Rectangle 9">
            <a:extLst>
              <a:ext uri="{FF2B5EF4-FFF2-40B4-BE49-F238E27FC236}">
                <a16:creationId xmlns:a16="http://schemas.microsoft.com/office/drawing/2014/main" id="{742FFB58-6F15-C54D-8D4D-486D709A4546}"/>
              </a:ext>
            </a:extLst>
          </p:cNvPr>
          <p:cNvSpPr/>
          <p:nvPr/>
        </p:nvSpPr>
        <p:spPr>
          <a:xfrm>
            <a:off x="1766889" y="28126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28257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33122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The Mission and Vision</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28098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7" name="TextBox 3">
            <a:extLst>
              <a:ext uri="{FF2B5EF4-FFF2-40B4-BE49-F238E27FC236}">
                <a16:creationId xmlns:a16="http://schemas.microsoft.com/office/drawing/2014/main" id="{A2107F0F-7AF2-E145-9F07-D14FCB492A93}"/>
              </a:ext>
            </a:extLst>
          </p:cNvPr>
          <p:cNvSpPr txBox="1">
            <a:spLocks noChangeArrowheads="1"/>
          </p:cNvSpPr>
          <p:nvPr/>
        </p:nvSpPr>
        <p:spPr bwMode="auto">
          <a:xfrm>
            <a:off x="2288818" y="1503834"/>
            <a:ext cx="352090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just" eaLnBrk="1" hangingPunct="1"/>
            <a:r>
              <a:rPr lang="en-US" altLang="en-US" sz="1800" b="1" dirty="0"/>
              <a:t>Mission</a:t>
            </a:r>
          </a:p>
          <a:p>
            <a:pPr algn="just" eaLnBrk="1" hangingPunct="1"/>
            <a:endParaRPr lang="en-US" altLang="en-US" sz="1800" b="1" dirty="0"/>
          </a:p>
          <a:p>
            <a:pPr algn="just"/>
            <a:r>
              <a:rPr lang="en-US" sz="1800" dirty="0">
                <a:latin typeface="+mn-lt"/>
                <a:cs typeface="Avenir Book"/>
              </a:rPr>
              <a:t>Urban </a:t>
            </a:r>
            <a:r>
              <a:rPr lang="en-US" sz="1800" dirty="0" err="1">
                <a:latin typeface="+mn-lt"/>
                <a:cs typeface="Avenir Book"/>
              </a:rPr>
              <a:t>Vejjie</a:t>
            </a:r>
            <a:r>
              <a:rPr lang="en-US" sz="1800" dirty="0">
                <a:latin typeface="+mn-lt"/>
                <a:cs typeface="Avenir Book"/>
              </a:rPr>
              <a:t> is a vibrant and modern Vegetarian fast casual restaurant concept that mixes fresh food, energy, great décor, and a comfortable, welcoming atmosphere to provide a memorable and all Vegetarian dining experience.</a:t>
            </a:r>
          </a:p>
          <a:p>
            <a:pPr algn="just"/>
            <a:endParaRPr lang="en-US" sz="1800" dirty="0">
              <a:latin typeface="+mn-lt"/>
              <a:cs typeface="Avenir Book"/>
            </a:endParaRPr>
          </a:p>
          <a:p>
            <a:pPr algn="just"/>
            <a:r>
              <a:rPr lang="en-US" sz="1800" dirty="0">
                <a:latin typeface="+mn-lt"/>
                <a:cs typeface="Avenir Book"/>
              </a:rPr>
              <a:t>Our Mission is to be top of mind when consumers think Vegetarian food!</a:t>
            </a:r>
          </a:p>
        </p:txBody>
      </p:sp>
      <p:sp>
        <p:nvSpPr>
          <p:cNvPr id="13" name="TextBox 3">
            <a:extLst>
              <a:ext uri="{FF2B5EF4-FFF2-40B4-BE49-F238E27FC236}">
                <a16:creationId xmlns:a16="http://schemas.microsoft.com/office/drawing/2014/main" id="{F0C621E0-B76D-4042-945C-BE45266370D1}"/>
              </a:ext>
            </a:extLst>
          </p:cNvPr>
          <p:cNvSpPr txBox="1">
            <a:spLocks noChangeArrowheads="1"/>
          </p:cNvSpPr>
          <p:nvPr/>
        </p:nvSpPr>
        <p:spPr bwMode="auto">
          <a:xfrm>
            <a:off x="6258719" y="1503834"/>
            <a:ext cx="352090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just" eaLnBrk="1" hangingPunct="1"/>
            <a:r>
              <a:rPr lang="en-US" altLang="en-US" sz="1800" b="1" dirty="0"/>
              <a:t>Vision</a:t>
            </a:r>
          </a:p>
          <a:p>
            <a:pPr algn="just" eaLnBrk="1" hangingPunct="1"/>
            <a:endParaRPr lang="en-US" altLang="en-US" sz="1800" b="1" dirty="0"/>
          </a:p>
          <a:p>
            <a:pPr algn="just"/>
            <a:r>
              <a:rPr lang="en-US" sz="1800" dirty="0">
                <a:latin typeface="+mn-lt"/>
                <a:cs typeface="Avenir Book"/>
              </a:rPr>
              <a:t>Our Vision is to grow and become a national / international branded chain through corporate owned locations and franchising.</a:t>
            </a:r>
          </a:p>
          <a:p>
            <a:pPr algn="just"/>
            <a:endParaRPr lang="en-US" sz="1800" dirty="0">
              <a:latin typeface="+mn-lt"/>
              <a:cs typeface="Avenir Book"/>
            </a:endParaRPr>
          </a:p>
          <a:p>
            <a:pPr algn="just"/>
            <a:r>
              <a:rPr lang="en-US" sz="1800" dirty="0">
                <a:latin typeface="+mn-lt"/>
                <a:cs typeface="Avenir Book"/>
              </a:rPr>
              <a:t>Looking to the future, Vegetarian food will be a mainstream category in the food sector, Urban </a:t>
            </a:r>
            <a:r>
              <a:rPr lang="en-US" sz="1800" dirty="0" err="1">
                <a:latin typeface="+mn-lt"/>
                <a:cs typeface="Avenir Book"/>
              </a:rPr>
              <a:t>Vejjie</a:t>
            </a:r>
            <a:r>
              <a:rPr lang="en-US" sz="1800" dirty="0">
                <a:latin typeface="+mn-lt"/>
                <a:cs typeface="Avenir Book"/>
              </a:rPr>
              <a:t> will capitalize on this trend and be at the forefront leading the way as global eating migrates from meat to plant.</a:t>
            </a:r>
          </a:p>
        </p:txBody>
      </p:sp>
      <p:pic>
        <p:nvPicPr>
          <p:cNvPr id="11" name="Picture 10">
            <a:extLst>
              <a:ext uri="{FF2B5EF4-FFF2-40B4-BE49-F238E27FC236}">
                <a16:creationId xmlns:a16="http://schemas.microsoft.com/office/drawing/2014/main" id="{B11C7845-3656-CF4C-A65F-063891B28815}"/>
              </a:ext>
            </a:extLst>
          </p:cNvPr>
          <p:cNvPicPr>
            <a:picLocks noChangeAspect="1"/>
          </p:cNvPicPr>
          <p:nvPr/>
        </p:nvPicPr>
        <p:blipFill rotWithShape="1">
          <a:blip r:embed="rId3">
            <a:clrChange>
              <a:clrFrom>
                <a:srgbClr val="FFFFFF"/>
              </a:clrFrom>
              <a:clrTo>
                <a:srgbClr val="FFFFFF">
                  <a:alpha val="0"/>
                </a:srgbClr>
              </a:clrTo>
            </a:clrChange>
            <a:alphaModFix/>
          </a:blip>
          <a:srcRect l="31099" t="28616" r="31928" b="25264"/>
          <a:stretch/>
        </p:blipFill>
        <p:spPr>
          <a:xfrm>
            <a:off x="9144001" y="5157797"/>
            <a:ext cx="982606" cy="1225671"/>
          </a:xfrm>
          <a:prstGeom prst="rect">
            <a:avLst/>
          </a:prstGeom>
        </p:spPr>
      </p:pic>
    </p:spTree>
    <p:extLst>
      <p:ext uri="{BB962C8B-B14F-4D97-AF65-F5344CB8AC3E}">
        <p14:creationId xmlns:p14="http://schemas.microsoft.com/office/powerpoint/2010/main" val="2631200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AD84054-F758-C141-9FAB-737DED948541}"/>
              </a:ext>
            </a:extLst>
          </p:cNvPr>
          <p:cNvSpPr/>
          <p:nvPr/>
        </p:nvSpPr>
        <p:spPr>
          <a:xfrm>
            <a:off x="1766889" y="1207353"/>
            <a:ext cx="8600265" cy="5205730"/>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0" name="Rounded Rectangle 9">
            <a:extLst>
              <a:ext uri="{FF2B5EF4-FFF2-40B4-BE49-F238E27FC236}">
                <a16:creationId xmlns:a16="http://schemas.microsoft.com/office/drawing/2014/main" id="{742FFB58-6F15-C54D-8D4D-486D709A4546}"/>
              </a:ext>
            </a:extLst>
          </p:cNvPr>
          <p:cNvSpPr/>
          <p:nvPr/>
        </p:nvSpPr>
        <p:spPr>
          <a:xfrm>
            <a:off x="1766889" y="28126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28257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33122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The Concept</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28098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 name="Rectangle 1">
            <a:extLst>
              <a:ext uri="{FF2B5EF4-FFF2-40B4-BE49-F238E27FC236}">
                <a16:creationId xmlns:a16="http://schemas.microsoft.com/office/drawing/2014/main" id="{0E231743-2954-7C4C-89EA-141ECFC39ECF}"/>
              </a:ext>
            </a:extLst>
          </p:cNvPr>
          <p:cNvSpPr/>
          <p:nvPr/>
        </p:nvSpPr>
        <p:spPr>
          <a:xfrm>
            <a:off x="5252361" y="1609615"/>
            <a:ext cx="3815256" cy="3570208"/>
          </a:xfrm>
          <a:prstGeom prst="rect">
            <a:avLst/>
          </a:prstGeom>
        </p:spPr>
        <p:txBody>
          <a:bodyPr wrap="square">
            <a:spAutoFit/>
          </a:bodyPr>
          <a:lstStyle/>
          <a:p>
            <a:pPr marL="395478" indent="-285750" algn="just">
              <a:buFont typeface="Arial"/>
              <a:buChar char="•"/>
              <a:defRPr/>
            </a:pPr>
            <a:r>
              <a:rPr lang="en-US" dirty="0">
                <a:latin typeface="Avenir Book"/>
                <a:cs typeface="Avenir Book"/>
              </a:rPr>
              <a:t>Vegetarian restaurant concept</a:t>
            </a:r>
          </a:p>
          <a:p>
            <a:pPr marL="395478" indent="-285750" algn="just">
              <a:buFont typeface="Arial"/>
              <a:buChar char="•"/>
              <a:defRPr/>
            </a:pPr>
            <a:endParaRPr lang="en-US" sz="800" dirty="0">
              <a:latin typeface="Avenir Book"/>
              <a:cs typeface="Avenir Book"/>
            </a:endParaRPr>
          </a:p>
          <a:p>
            <a:pPr marL="395478" indent="-285750" algn="just">
              <a:buFont typeface="Arial"/>
              <a:buChar char="•"/>
              <a:defRPr/>
            </a:pPr>
            <a:endParaRPr lang="en-US" sz="800" dirty="0">
              <a:latin typeface="Avenir Book"/>
              <a:cs typeface="Avenir Book"/>
            </a:endParaRPr>
          </a:p>
          <a:p>
            <a:pPr marL="395478" indent="-285750" algn="just">
              <a:buFont typeface="Arial"/>
              <a:buChar char="•"/>
              <a:defRPr/>
            </a:pPr>
            <a:r>
              <a:rPr lang="en-US" dirty="0">
                <a:latin typeface="Avenir Book"/>
                <a:cs typeface="Avenir Book"/>
              </a:rPr>
              <a:t>Signature Vegetarian products</a:t>
            </a:r>
          </a:p>
          <a:p>
            <a:pPr marL="395478" indent="-285750" algn="just">
              <a:buFont typeface="Arial"/>
              <a:buChar char="•"/>
              <a:defRPr/>
            </a:pPr>
            <a:endParaRPr lang="en-US" sz="800" dirty="0">
              <a:latin typeface="Avenir Book"/>
              <a:cs typeface="Avenir Book"/>
            </a:endParaRPr>
          </a:p>
          <a:p>
            <a:pPr marL="395478" indent="-285750" algn="just">
              <a:buFont typeface="Arial"/>
              <a:buChar char="•"/>
              <a:defRPr/>
            </a:pPr>
            <a:r>
              <a:rPr lang="en-US" dirty="0">
                <a:latin typeface="Avenir Book"/>
                <a:cs typeface="Avenir Book"/>
              </a:rPr>
              <a:t>Vibrant environment design</a:t>
            </a:r>
          </a:p>
          <a:p>
            <a:pPr marL="395478" indent="-285750" algn="just">
              <a:buFont typeface="Arial"/>
              <a:buChar char="•"/>
              <a:defRPr/>
            </a:pPr>
            <a:endParaRPr lang="en-US" sz="800" dirty="0">
              <a:latin typeface="Avenir Book"/>
              <a:cs typeface="Avenir Book"/>
            </a:endParaRPr>
          </a:p>
          <a:p>
            <a:pPr marL="395478" indent="-285750" algn="just">
              <a:buFont typeface="Arial"/>
              <a:buChar char="•"/>
              <a:defRPr/>
            </a:pPr>
            <a:r>
              <a:rPr lang="en-US" dirty="0">
                <a:latin typeface="Avenir Book"/>
                <a:cs typeface="Avenir Book"/>
              </a:rPr>
              <a:t>To Go and Eat in options</a:t>
            </a:r>
          </a:p>
          <a:p>
            <a:pPr marL="395478" indent="-285750" algn="just">
              <a:buFont typeface="Arial"/>
              <a:buChar char="•"/>
              <a:defRPr/>
            </a:pPr>
            <a:endParaRPr lang="en-US" sz="800" dirty="0">
              <a:latin typeface="Avenir Book"/>
              <a:cs typeface="Avenir Book"/>
            </a:endParaRPr>
          </a:p>
          <a:p>
            <a:pPr marL="395478" indent="-285750" algn="just">
              <a:buFont typeface="Arial"/>
              <a:buChar char="•"/>
              <a:defRPr/>
            </a:pPr>
            <a:r>
              <a:rPr lang="en-US" dirty="0">
                <a:latin typeface="Avenir Book"/>
                <a:cs typeface="Avenir Book"/>
              </a:rPr>
              <a:t>1,500 – 2,000 sq ft approx.</a:t>
            </a:r>
          </a:p>
          <a:p>
            <a:pPr marL="395478" indent="-285750" algn="just">
              <a:buFont typeface="Arial"/>
              <a:buChar char="•"/>
              <a:defRPr/>
            </a:pPr>
            <a:endParaRPr lang="en-US" sz="800" dirty="0">
              <a:latin typeface="Avenir Book"/>
              <a:cs typeface="Avenir Book"/>
            </a:endParaRPr>
          </a:p>
          <a:p>
            <a:pPr marL="395478" indent="-285750" algn="just">
              <a:buFont typeface="Arial"/>
              <a:buChar char="•"/>
              <a:defRPr/>
            </a:pPr>
            <a:r>
              <a:rPr lang="en-US" dirty="0">
                <a:latin typeface="Avenir Book"/>
                <a:cs typeface="Avenir Book"/>
              </a:rPr>
              <a:t>Interactive service experience</a:t>
            </a:r>
          </a:p>
          <a:p>
            <a:pPr marL="395478" indent="-285750" algn="just">
              <a:buFont typeface="Arial"/>
              <a:buChar char="•"/>
              <a:defRPr/>
            </a:pPr>
            <a:endParaRPr lang="en-US" sz="800" dirty="0">
              <a:latin typeface="Avenir Book"/>
              <a:cs typeface="Avenir Book"/>
            </a:endParaRPr>
          </a:p>
          <a:p>
            <a:pPr marL="395478" indent="-285750" algn="just">
              <a:buFont typeface="Arial"/>
              <a:buChar char="•"/>
              <a:defRPr/>
            </a:pPr>
            <a:r>
              <a:rPr lang="en-US" dirty="0">
                <a:latin typeface="Avenir Book"/>
                <a:cs typeface="Avenir Book"/>
              </a:rPr>
              <a:t>Catering sales channel </a:t>
            </a:r>
          </a:p>
          <a:p>
            <a:pPr marL="395478" indent="-285750" algn="just">
              <a:buFont typeface="Arial"/>
              <a:buChar char="•"/>
              <a:defRPr/>
            </a:pPr>
            <a:endParaRPr lang="en-US" sz="800" dirty="0">
              <a:latin typeface="Avenir Book"/>
              <a:cs typeface="Avenir Book"/>
            </a:endParaRPr>
          </a:p>
          <a:p>
            <a:pPr marL="395478" indent="-285750" algn="just">
              <a:buFont typeface="Arial"/>
              <a:buChar char="•"/>
              <a:defRPr/>
            </a:pPr>
            <a:r>
              <a:rPr lang="en-US" dirty="0">
                <a:latin typeface="Avenir Book"/>
                <a:cs typeface="Avenir Book"/>
              </a:rPr>
              <a:t>Wonderful service and food are our mantra</a:t>
            </a:r>
          </a:p>
        </p:txBody>
      </p:sp>
      <p:sp>
        <p:nvSpPr>
          <p:cNvPr id="6" name="Oval 5">
            <a:extLst>
              <a:ext uri="{FF2B5EF4-FFF2-40B4-BE49-F238E27FC236}">
                <a16:creationId xmlns:a16="http://schemas.microsoft.com/office/drawing/2014/main" id="{970DA83D-9F4E-1845-A099-9B26ECA566B9}"/>
              </a:ext>
            </a:extLst>
          </p:cNvPr>
          <p:cNvSpPr/>
          <p:nvPr/>
        </p:nvSpPr>
        <p:spPr>
          <a:xfrm>
            <a:off x="2036572" y="2042731"/>
            <a:ext cx="3215789" cy="320565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glow rad="63500">
              <a:schemeClr val="accent6">
                <a:satMod val="175000"/>
                <a:alpha val="40000"/>
              </a:schemeClr>
            </a:glow>
            <a:outerShdw blurRad="50800" dist="139700" dir="16920000" algn="br" rotWithShape="0">
              <a:schemeClr val="accent6">
                <a:lumMod val="50000"/>
                <a:alpha val="40000"/>
              </a:schemeClr>
            </a:outerShdw>
          </a:effectLst>
          <a:scene3d>
            <a:camera prst="orthographicFront">
              <a:rot lat="0" lon="0" rev="9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7DE1B01-1DA7-334A-A12F-9BB4CBDC26B8}"/>
              </a:ext>
            </a:extLst>
          </p:cNvPr>
          <p:cNvPicPr>
            <a:picLocks noChangeAspect="1"/>
          </p:cNvPicPr>
          <p:nvPr/>
        </p:nvPicPr>
        <p:blipFill rotWithShape="1">
          <a:blip r:embed="rId4">
            <a:clrChange>
              <a:clrFrom>
                <a:srgbClr val="FFFFFF"/>
              </a:clrFrom>
              <a:clrTo>
                <a:srgbClr val="FFFFFF">
                  <a:alpha val="0"/>
                </a:srgbClr>
              </a:clrTo>
            </a:clrChange>
            <a:alphaModFix/>
          </a:blip>
          <a:srcRect l="31099" t="28616" r="31928" b="25264"/>
          <a:stretch/>
        </p:blipFill>
        <p:spPr>
          <a:xfrm>
            <a:off x="9144001" y="5157797"/>
            <a:ext cx="982606" cy="1225671"/>
          </a:xfrm>
          <a:prstGeom prst="rect">
            <a:avLst/>
          </a:prstGeom>
        </p:spPr>
      </p:pic>
    </p:spTree>
    <p:extLst>
      <p:ext uri="{BB962C8B-B14F-4D97-AF65-F5344CB8AC3E}">
        <p14:creationId xmlns:p14="http://schemas.microsoft.com/office/powerpoint/2010/main" val="3734652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742FFB58-6F15-C54D-8D4D-486D709A4546}"/>
              </a:ext>
            </a:extLst>
          </p:cNvPr>
          <p:cNvSpPr/>
          <p:nvPr/>
        </p:nvSpPr>
        <p:spPr>
          <a:xfrm>
            <a:off x="1766889" y="28126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28257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33122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Concept Summary</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28098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graphicFrame>
        <p:nvGraphicFramePr>
          <p:cNvPr id="15" name="Table 14">
            <a:extLst>
              <a:ext uri="{FF2B5EF4-FFF2-40B4-BE49-F238E27FC236}">
                <a16:creationId xmlns:a16="http://schemas.microsoft.com/office/drawing/2014/main" id="{35A9ABE4-1784-9B47-BA53-8B1F03DB10F2}"/>
              </a:ext>
            </a:extLst>
          </p:cNvPr>
          <p:cNvGraphicFramePr>
            <a:graphicFrameLocks noGrp="1"/>
          </p:cNvGraphicFramePr>
          <p:nvPr>
            <p:extLst>
              <p:ext uri="{D42A27DB-BD31-4B8C-83A1-F6EECF244321}">
                <p14:modId xmlns:p14="http://schemas.microsoft.com/office/powerpoint/2010/main" val="3393081355"/>
              </p:ext>
            </p:extLst>
          </p:nvPr>
        </p:nvGraphicFramePr>
        <p:xfrm>
          <a:off x="1708759" y="1119994"/>
          <a:ext cx="8607552" cy="2558410"/>
        </p:xfrm>
        <a:graphic>
          <a:graphicData uri="http://schemas.openxmlformats.org/drawingml/2006/table">
            <a:tbl>
              <a:tblPr firstRow="1" bandRow="1">
                <a:tableStyleId>{7DF18680-E054-41AD-8BC1-D1AEF772440D}</a:tableStyleId>
              </a:tblPr>
              <a:tblGrid>
                <a:gridCol w="2869184">
                  <a:extLst>
                    <a:ext uri="{9D8B030D-6E8A-4147-A177-3AD203B41FA5}">
                      <a16:colId xmlns:a16="http://schemas.microsoft.com/office/drawing/2014/main" val="20000"/>
                    </a:ext>
                  </a:extLst>
                </a:gridCol>
                <a:gridCol w="2869184">
                  <a:extLst>
                    <a:ext uri="{9D8B030D-6E8A-4147-A177-3AD203B41FA5}">
                      <a16:colId xmlns:a16="http://schemas.microsoft.com/office/drawing/2014/main" val="20001"/>
                    </a:ext>
                  </a:extLst>
                </a:gridCol>
                <a:gridCol w="2869184">
                  <a:extLst>
                    <a:ext uri="{9D8B030D-6E8A-4147-A177-3AD203B41FA5}">
                      <a16:colId xmlns:a16="http://schemas.microsoft.com/office/drawing/2014/main" val="20002"/>
                    </a:ext>
                  </a:extLst>
                </a:gridCol>
              </a:tblGrid>
              <a:tr h="393602">
                <a:tc>
                  <a:txBody>
                    <a:bodyPr/>
                    <a:lstStyle/>
                    <a:p>
                      <a:r>
                        <a:rPr lang="en-US" sz="1300" dirty="0"/>
                        <a:t>FOOD &amp; DRINK</a:t>
                      </a:r>
                      <a:endParaRPr lang="en-US" sz="1300" dirty="0">
                        <a:solidFill>
                          <a:schemeClr val="tx2">
                            <a:lumMod val="75000"/>
                          </a:schemeClr>
                        </a:solidFill>
                        <a:latin typeface="Arial" pitchFamily="34" charset="0"/>
                        <a:cs typeface="Arial" pitchFamily="34" charset="0"/>
                      </a:endParaRPr>
                    </a:p>
                  </a:txBody>
                  <a:tcPr marL="60199" marR="60199" marT="30099" marB="30099"/>
                </a:tc>
                <a:tc>
                  <a:txBody>
                    <a:bodyPr/>
                    <a:lstStyle/>
                    <a:p>
                      <a:r>
                        <a:rPr lang="en-US" sz="1300" dirty="0"/>
                        <a:t>VENUE</a:t>
                      </a:r>
                      <a:endParaRPr lang="en-US" sz="1300" dirty="0">
                        <a:solidFill>
                          <a:schemeClr val="tx2">
                            <a:lumMod val="75000"/>
                          </a:schemeClr>
                        </a:solidFill>
                        <a:latin typeface="Arial" pitchFamily="34" charset="0"/>
                        <a:cs typeface="Arial" pitchFamily="34" charset="0"/>
                      </a:endParaRPr>
                    </a:p>
                  </a:txBody>
                  <a:tcPr marL="60199" marR="60199" marT="30099" marB="30099"/>
                </a:tc>
                <a:tc>
                  <a:txBody>
                    <a:bodyPr/>
                    <a:lstStyle/>
                    <a:p>
                      <a:r>
                        <a:rPr lang="en-US" sz="1300" dirty="0"/>
                        <a:t>SERVICE &amp; PRICE</a:t>
                      </a:r>
                      <a:endParaRPr lang="en-US" sz="1300" dirty="0">
                        <a:solidFill>
                          <a:schemeClr val="tx2">
                            <a:lumMod val="75000"/>
                          </a:schemeClr>
                        </a:solidFill>
                        <a:latin typeface="Arial" pitchFamily="34" charset="0"/>
                        <a:cs typeface="Arial" pitchFamily="34" charset="0"/>
                      </a:endParaRPr>
                    </a:p>
                  </a:txBody>
                  <a:tcPr marL="60199" marR="60199" marT="30099" marB="30099"/>
                </a:tc>
                <a:extLst>
                  <a:ext uri="{0D108BD9-81ED-4DB2-BD59-A6C34878D82A}">
                    <a16:rowId xmlns:a16="http://schemas.microsoft.com/office/drawing/2014/main" val="10000"/>
                  </a:ext>
                </a:extLst>
              </a:tr>
              <a:tr h="2164808">
                <a:tc>
                  <a:txBody>
                    <a:bodyPr/>
                    <a:lstStyle/>
                    <a:p>
                      <a:pPr>
                        <a:buFont typeface="Arial" pitchFamily="34" charset="0"/>
                        <a:buChar char="•"/>
                      </a:pPr>
                      <a:r>
                        <a:rPr lang="en-US" sz="1200" dirty="0"/>
                        <a:t> High quality ingredients </a:t>
                      </a:r>
                    </a:p>
                    <a:p>
                      <a:pPr>
                        <a:buFont typeface="Arial" pitchFamily="34" charset="0"/>
                        <a:buChar char="•"/>
                      </a:pPr>
                      <a:r>
                        <a:rPr lang="en-US" sz="1200" baseline="0" dirty="0"/>
                        <a:t> 100% Vegetarian</a:t>
                      </a:r>
                    </a:p>
                    <a:p>
                      <a:pPr>
                        <a:buFont typeface="Arial" pitchFamily="34" charset="0"/>
                        <a:buChar char="•"/>
                      </a:pPr>
                      <a:r>
                        <a:rPr lang="en-US" sz="1200" dirty="0"/>
                        <a:t> Smoothies and Juices</a:t>
                      </a:r>
                    </a:p>
                    <a:p>
                      <a:pPr>
                        <a:buFont typeface="Arial" pitchFamily="34" charset="0"/>
                        <a:buChar char="•"/>
                      </a:pPr>
                      <a:r>
                        <a:rPr lang="en-US" sz="1200" dirty="0"/>
                        <a:t> Fresh</a:t>
                      </a:r>
                    </a:p>
                    <a:p>
                      <a:pPr>
                        <a:buFont typeface="Arial" pitchFamily="34" charset="0"/>
                        <a:buChar char="•"/>
                      </a:pPr>
                      <a:r>
                        <a:rPr lang="en-US" sz="1200" dirty="0"/>
                        <a:t> Heart-friendly</a:t>
                      </a:r>
                    </a:p>
                    <a:p>
                      <a:pPr>
                        <a:buFont typeface="Arial" pitchFamily="34" charset="0"/>
                        <a:buChar char="•"/>
                      </a:pPr>
                      <a:r>
                        <a:rPr lang="en-US" sz="1200" baseline="0" dirty="0"/>
                        <a:t> Unique options</a:t>
                      </a:r>
                    </a:p>
                    <a:p>
                      <a:pPr>
                        <a:buFont typeface="Arial" pitchFamily="34" charset="0"/>
                        <a:buChar char="•"/>
                      </a:pPr>
                      <a:r>
                        <a:rPr lang="en-US" sz="1200" baseline="0" dirty="0"/>
                        <a:t> Affordable at under $15  </a:t>
                      </a:r>
                    </a:p>
                    <a:p>
                      <a:pPr>
                        <a:buFont typeface="Arial" pitchFamily="34" charset="0"/>
                        <a:buNone/>
                      </a:pPr>
                      <a:r>
                        <a:rPr lang="en-US" sz="1200" baseline="0" dirty="0"/>
                        <a:t>  for food and drink</a:t>
                      </a:r>
                      <a:endParaRPr lang="en-US" sz="1200" baseline="0" dirty="0">
                        <a:solidFill>
                          <a:schemeClr val="tx2">
                            <a:lumMod val="75000"/>
                          </a:schemeClr>
                        </a:solidFill>
                        <a:latin typeface="Arial" pitchFamily="34" charset="0"/>
                        <a:cs typeface="Arial" pitchFamily="34" charset="0"/>
                      </a:endParaRPr>
                    </a:p>
                  </a:txBody>
                  <a:tcPr marL="60199" marR="60199" marT="30099" marB="30099"/>
                </a:tc>
                <a:tc>
                  <a:txBody>
                    <a:bodyPr/>
                    <a:lstStyle/>
                    <a:p>
                      <a:pPr>
                        <a:buFont typeface="Arial" pitchFamily="34" charset="0"/>
                        <a:buChar char="•"/>
                      </a:pPr>
                      <a:r>
                        <a:rPr lang="en-US" sz="1200" baseline="0" dirty="0"/>
                        <a:t> 1, 500 – 2,000 sq ft</a:t>
                      </a:r>
                    </a:p>
                    <a:p>
                      <a:pPr>
                        <a:buFont typeface="Arial" pitchFamily="34" charset="0"/>
                        <a:buChar char="•"/>
                      </a:pPr>
                      <a:r>
                        <a:rPr lang="en-US" sz="1200" dirty="0"/>
                        <a:t> Strategic</a:t>
                      </a:r>
                      <a:r>
                        <a:rPr lang="en-US" sz="1200" baseline="0" dirty="0"/>
                        <a:t> locations with high passing traffic </a:t>
                      </a:r>
                    </a:p>
                    <a:p>
                      <a:pPr>
                        <a:buFont typeface="Arial" pitchFamily="34" charset="0"/>
                        <a:buChar char="•"/>
                      </a:pPr>
                      <a:r>
                        <a:rPr lang="en-US" sz="1200" baseline="0" dirty="0"/>
                        <a:t> Focus on carry-out &amp;  delivery</a:t>
                      </a:r>
                    </a:p>
                    <a:p>
                      <a:pPr>
                        <a:buFont typeface="Arial" pitchFamily="34" charset="0"/>
                        <a:buChar char="•"/>
                      </a:pPr>
                      <a:r>
                        <a:rPr lang="en-US" sz="1200" baseline="0" dirty="0"/>
                        <a:t> Vibrant décor</a:t>
                      </a:r>
                    </a:p>
                    <a:p>
                      <a:pPr>
                        <a:buFont typeface="Arial" pitchFamily="34" charset="0"/>
                        <a:buChar char="•"/>
                      </a:pPr>
                      <a:r>
                        <a:rPr lang="en-US" sz="1200" baseline="0" dirty="0">
                          <a:solidFill>
                            <a:schemeClr val="tx2">
                              <a:lumMod val="75000"/>
                            </a:schemeClr>
                          </a:solidFill>
                          <a:latin typeface="Arial" pitchFamily="34" charset="0"/>
                          <a:cs typeface="Arial" pitchFamily="34" charset="0"/>
                        </a:rPr>
                        <a:t> Fresh atmosphere </a:t>
                      </a:r>
                      <a:endParaRPr lang="en-US" sz="1200" dirty="0">
                        <a:solidFill>
                          <a:schemeClr val="tx2">
                            <a:lumMod val="75000"/>
                          </a:schemeClr>
                        </a:solidFill>
                        <a:latin typeface="Arial" pitchFamily="34" charset="0"/>
                        <a:cs typeface="Arial" pitchFamily="34" charset="0"/>
                      </a:endParaRPr>
                    </a:p>
                  </a:txBody>
                  <a:tcPr marL="60199" marR="60199" marT="30099" marB="30099"/>
                </a:tc>
                <a:tc>
                  <a:txBody>
                    <a:bodyPr/>
                    <a:lstStyle/>
                    <a:p>
                      <a:pPr marL="171450" indent="-171450">
                        <a:buFont typeface="Arial" panose="020B0604020202020204" pitchFamily="34" charset="0"/>
                        <a:buChar char="•"/>
                      </a:pPr>
                      <a:r>
                        <a:rPr lang="en-US" sz="1200" dirty="0"/>
                        <a:t> Highly interactive and friendly</a:t>
                      </a:r>
                    </a:p>
                    <a:p>
                      <a:pPr marL="171450" indent="-171450">
                        <a:buFont typeface="Arial" panose="020B0604020202020204" pitchFamily="34" charset="0"/>
                        <a:buChar char="•"/>
                      </a:pPr>
                      <a:r>
                        <a:rPr lang="en-US" sz="1200" dirty="0"/>
                        <a:t> Cross</a:t>
                      </a:r>
                      <a:r>
                        <a:rPr lang="en-US" sz="1200" baseline="0" dirty="0"/>
                        <a:t>-trained staff</a:t>
                      </a:r>
                    </a:p>
                    <a:p>
                      <a:pPr marL="171450" indent="-171450">
                        <a:buFont typeface="Arial" panose="020B0604020202020204" pitchFamily="34" charset="0"/>
                        <a:buChar char="•"/>
                      </a:pPr>
                      <a:r>
                        <a:rPr lang="en-US" sz="1200" baseline="0" dirty="0"/>
                        <a:t> Order food at table or counter</a:t>
                      </a:r>
                    </a:p>
                    <a:p>
                      <a:pPr marL="171450" indent="-171450">
                        <a:buFont typeface="Arial" panose="020B0604020202020204" pitchFamily="34" charset="0"/>
                        <a:buChar char="•"/>
                      </a:pPr>
                      <a:r>
                        <a:rPr lang="en-US" sz="1200" baseline="0" dirty="0"/>
                        <a:t> Efficient and fast</a:t>
                      </a:r>
                    </a:p>
                    <a:p>
                      <a:pPr marL="171450" indent="-171450">
                        <a:buFont typeface="Arial" panose="020B0604020202020204" pitchFamily="34" charset="0"/>
                        <a:buChar char="•"/>
                      </a:pPr>
                      <a:r>
                        <a:rPr lang="en-US" sz="1200" baseline="0" dirty="0"/>
                        <a:t> Food served over counter/at table</a:t>
                      </a:r>
                    </a:p>
                    <a:p>
                      <a:pPr marL="171450" indent="-171450">
                        <a:buFont typeface="Arial" panose="020B0604020202020204" pitchFamily="34" charset="0"/>
                        <a:buChar char="•"/>
                      </a:pPr>
                      <a:r>
                        <a:rPr lang="en-US" sz="1200" baseline="0" dirty="0"/>
                        <a:t> Competitive &amp; high value price</a:t>
                      </a:r>
                    </a:p>
                    <a:p>
                      <a:pPr marL="171450" indent="-171450">
                        <a:buFont typeface="Arial" panose="020B0604020202020204" pitchFamily="34" charset="0"/>
                        <a:buChar char="•"/>
                      </a:pPr>
                      <a:r>
                        <a:rPr lang="en-US" sz="1200" baseline="0" dirty="0"/>
                        <a:t> Grab and go option</a:t>
                      </a:r>
                    </a:p>
                    <a:p>
                      <a:pPr>
                        <a:buFont typeface="Arial" pitchFamily="34" charset="0"/>
                        <a:buNone/>
                      </a:pPr>
                      <a:endParaRPr lang="en-US" sz="1200" baseline="0" dirty="0">
                        <a:solidFill>
                          <a:schemeClr val="tx2">
                            <a:lumMod val="75000"/>
                          </a:schemeClr>
                        </a:solidFill>
                        <a:latin typeface="Arial" pitchFamily="34" charset="0"/>
                        <a:cs typeface="Arial" pitchFamily="34" charset="0"/>
                      </a:endParaRPr>
                    </a:p>
                  </a:txBody>
                  <a:tcPr marL="60199" marR="60199" marT="30099" marB="30099"/>
                </a:tc>
                <a:extLst>
                  <a:ext uri="{0D108BD9-81ED-4DB2-BD59-A6C34878D82A}">
                    <a16:rowId xmlns:a16="http://schemas.microsoft.com/office/drawing/2014/main" val="10001"/>
                  </a:ext>
                </a:extLst>
              </a:tr>
            </a:tbl>
          </a:graphicData>
        </a:graphic>
      </p:graphicFrame>
      <p:graphicFrame>
        <p:nvGraphicFramePr>
          <p:cNvPr id="16" name="Diagram 15">
            <a:extLst>
              <a:ext uri="{FF2B5EF4-FFF2-40B4-BE49-F238E27FC236}">
                <a16:creationId xmlns:a16="http://schemas.microsoft.com/office/drawing/2014/main" id="{3FC4FAF9-D1B9-2E46-8B63-9D76774A8EAC}"/>
              </a:ext>
            </a:extLst>
          </p:cNvPr>
          <p:cNvGraphicFramePr/>
          <p:nvPr>
            <p:extLst>
              <p:ext uri="{D42A27DB-BD31-4B8C-83A1-F6EECF244321}">
                <p14:modId xmlns:p14="http://schemas.microsoft.com/office/powerpoint/2010/main" val="871460399"/>
              </p:ext>
            </p:extLst>
          </p:nvPr>
        </p:nvGraphicFramePr>
        <p:xfrm>
          <a:off x="2681206" y="4996844"/>
          <a:ext cx="6043264" cy="561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Flowchart: Terminator 6">
            <a:extLst>
              <a:ext uri="{FF2B5EF4-FFF2-40B4-BE49-F238E27FC236}">
                <a16:creationId xmlns:a16="http://schemas.microsoft.com/office/drawing/2014/main" id="{F8FAB4E4-1CDC-5048-864B-11B7B8E439BB}"/>
              </a:ext>
            </a:extLst>
          </p:cNvPr>
          <p:cNvSpPr/>
          <p:nvPr/>
        </p:nvSpPr>
        <p:spPr>
          <a:xfrm>
            <a:off x="3271275" y="4005460"/>
            <a:ext cx="5203723" cy="351154"/>
          </a:xfrm>
          <a:prstGeom prst="flowChartTerminator">
            <a:avLst/>
          </a:prstGeom>
          <a:solidFill>
            <a:srgbClr val="93CDD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solidFill>
                  <a:schemeClr val="accent5">
                    <a:lumMod val="50000"/>
                  </a:schemeClr>
                </a:solidFill>
                <a:latin typeface="Arial" pitchFamily="34" charset="0"/>
                <a:cs typeface="Arial" pitchFamily="34" charset="0"/>
              </a:rPr>
              <a:t>Core Values</a:t>
            </a:r>
          </a:p>
        </p:txBody>
      </p:sp>
      <p:sp>
        <p:nvSpPr>
          <p:cNvPr id="18" name="Down Arrow 17">
            <a:extLst>
              <a:ext uri="{FF2B5EF4-FFF2-40B4-BE49-F238E27FC236}">
                <a16:creationId xmlns:a16="http://schemas.microsoft.com/office/drawing/2014/main" id="{73638396-9FA6-0E42-8230-F3346F13AB97}"/>
              </a:ext>
            </a:extLst>
          </p:cNvPr>
          <p:cNvSpPr/>
          <p:nvPr/>
        </p:nvSpPr>
        <p:spPr>
          <a:xfrm>
            <a:off x="3812429" y="4517454"/>
            <a:ext cx="100329" cy="200658"/>
          </a:xfrm>
          <a:prstGeom prst="downArrow">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own Arrow 18">
            <a:extLst>
              <a:ext uri="{FF2B5EF4-FFF2-40B4-BE49-F238E27FC236}">
                <a16:creationId xmlns:a16="http://schemas.microsoft.com/office/drawing/2014/main" id="{CE859F92-A894-BA41-AC73-90EAA33F8664}"/>
              </a:ext>
            </a:extLst>
          </p:cNvPr>
          <p:cNvSpPr/>
          <p:nvPr/>
        </p:nvSpPr>
        <p:spPr>
          <a:xfrm>
            <a:off x="4943172" y="4540132"/>
            <a:ext cx="100329" cy="200658"/>
          </a:xfrm>
          <a:prstGeom prst="downArrow">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a:extLst>
              <a:ext uri="{FF2B5EF4-FFF2-40B4-BE49-F238E27FC236}">
                <a16:creationId xmlns:a16="http://schemas.microsoft.com/office/drawing/2014/main" id="{D18F0702-93BF-E742-8F9E-39908DC6D56A}"/>
              </a:ext>
            </a:extLst>
          </p:cNvPr>
          <p:cNvSpPr/>
          <p:nvPr/>
        </p:nvSpPr>
        <p:spPr>
          <a:xfrm>
            <a:off x="6369243" y="4517454"/>
            <a:ext cx="100329" cy="200658"/>
          </a:xfrm>
          <a:prstGeom prst="downArrow">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wn Arrow 20">
            <a:extLst>
              <a:ext uri="{FF2B5EF4-FFF2-40B4-BE49-F238E27FC236}">
                <a16:creationId xmlns:a16="http://schemas.microsoft.com/office/drawing/2014/main" id="{91A02EFE-14B9-AE4B-AC53-93E45BE317AD}"/>
              </a:ext>
            </a:extLst>
          </p:cNvPr>
          <p:cNvSpPr/>
          <p:nvPr/>
        </p:nvSpPr>
        <p:spPr>
          <a:xfrm>
            <a:off x="7949316" y="4540132"/>
            <a:ext cx="100329" cy="200658"/>
          </a:xfrm>
          <a:prstGeom prst="downArrow">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816DAEF-3A20-0747-84AB-09423CB3949E}"/>
              </a:ext>
            </a:extLst>
          </p:cNvPr>
          <p:cNvPicPr>
            <a:picLocks noChangeAspect="1"/>
          </p:cNvPicPr>
          <p:nvPr/>
        </p:nvPicPr>
        <p:blipFill rotWithShape="1">
          <a:blip r:embed="rId8">
            <a:clrChange>
              <a:clrFrom>
                <a:srgbClr val="FFFFFF"/>
              </a:clrFrom>
              <a:clrTo>
                <a:srgbClr val="FFFFFF">
                  <a:alpha val="0"/>
                </a:srgbClr>
              </a:clrTo>
            </a:clrChange>
            <a:alphaModFix/>
          </a:blip>
          <a:srcRect l="31099" t="28616" r="31928" b="25264"/>
          <a:stretch/>
        </p:blipFill>
        <p:spPr>
          <a:xfrm>
            <a:off x="10861590" y="5367862"/>
            <a:ext cx="982606" cy="1225671"/>
          </a:xfrm>
          <a:prstGeom prst="rect">
            <a:avLst/>
          </a:prstGeom>
        </p:spPr>
      </p:pic>
    </p:spTree>
    <p:extLst>
      <p:ext uri="{BB962C8B-B14F-4D97-AF65-F5344CB8AC3E}">
        <p14:creationId xmlns:p14="http://schemas.microsoft.com/office/powerpoint/2010/main" val="270368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00"/>
                                        <p:tgtEl>
                                          <p:spTgt spid="1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10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1000"/>
                                        <p:tgtEl>
                                          <p:spTgt spid="1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1000"/>
                                        <p:tgtEl>
                                          <p:spTgt spid="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1000"/>
                                        <p:tgtEl>
                                          <p:spTgt spid="2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AD84054-F758-C141-9FAB-737DED948541}"/>
              </a:ext>
            </a:extLst>
          </p:cNvPr>
          <p:cNvSpPr/>
          <p:nvPr/>
        </p:nvSpPr>
        <p:spPr>
          <a:xfrm>
            <a:off x="1766889" y="1207353"/>
            <a:ext cx="8600265" cy="5205730"/>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0" name="Rounded Rectangle 9">
            <a:extLst>
              <a:ext uri="{FF2B5EF4-FFF2-40B4-BE49-F238E27FC236}">
                <a16:creationId xmlns:a16="http://schemas.microsoft.com/office/drawing/2014/main" id="{742FFB58-6F15-C54D-8D4D-486D709A4546}"/>
              </a:ext>
            </a:extLst>
          </p:cNvPr>
          <p:cNvSpPr/>
          <p:nvPr/>
        </p:nvSpPr>
        <p:spPr>
          <a:xfrm>
            <a:off x="1766889" y="28126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28257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33122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Service Philosophy</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28098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1" name="TextBox 3">
            <a:extLst>
              <a:ext uri="{FF2B5EF4-FFF2-40B4-BE49-F238E27FC236}">
                <a16:creationId xmlns:a16="http://schemas.microsoft.com/office/drawing/2014/main" id="{0E01EE55-E5F9-EF4B-92AB-E59815BD15F3}"/>
              </a:ext>
            </a:extLst>
          </p:cNvPr>
          <p:cNvSpPr txBox="1">
            <a:spLocks noChangeArrowheads="1"/>
          </p:cNvSpPr>
          <p:nvPr/>
        </p:nvSpPr>
        <p:spPr bwMode="auto">
          <a:xfrm>
            <a:off x="2154235" y="1680310"/>
            <a:ext cx="341947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just"/>
            <a:r>
              <a:rPr lang="en-US" altLang="en-US" sz="1400" b="1" dirty="0">
                <a:solidFill>
                  <a:srgbClr val="000000"/>
                </a:solidFill>
              </a:rPr>
              <a:t>Service Philosophy:</a:t>
            </a:r>
          </a:p>
          <a:p>
            <a:pPr algn="just"/>
            <a:endParaRPr lang="en-US" altLang="en-US" sz="1400" b="1" dirty="0">
              <a:solidFill>
                <a:srgbClr val="000000"/>
              </a:solidFill>
            </a:endParaRPr>
          </a:p>
          <a:p>
            <a:pPr algn="just"/>
            <a:r>
              <a:rPr lang="en-US" altLang="en-US" sz="1400" dirty="0">
                <a:solidFill>
                  <a:srgbClr val="000000"/>
                </a:solidFill>
              </a:rPr>
              <a:t>Creating an astonishing customer experience is not an option, but essential for Urban </a:t>
            </a:r>
            <a:r>
              <a:rPr lang="en-US" altLang="en-US" sz="1400" dirty="0" err="1">
                <a:solidFill>
                  <a:srgbClr val="000000"/>
                </a:solidFill>
              </a:rPr>
              <a:t>Vejjie</a:t>
            </a:r>
            <a:r>
              <a:rPr lang="en-US" altLang="en-US" sz="1400" dirty="0">
                <a:solidFill>
                  <a:srgbClr val="000000"/>
                </a:solidFill>
              </a:rPr>
              <a:t>. It should be reflected by giving our valuable customers a little or a lot more than what they expect. </a:t>
            </a:r>
          </a:p>
          <a:p>
            <a:pPr algn="just"/>
            <a:endParaRPr lang="en-US" altLang="en-US" sz="1400" dirty="0">
              <a:solidFill>
                <a:srgbClr val="000000"/>
              </a:solidFill>
            </a:endParaRPr>
          </a:p>
          <a:p>
            <a:pPr algn="just"/>
            <a:r>
              <a:rPr lang="en-US" altLang="en-US" sz="1400" dirty="0">
                <a:solidFill>
                  <a:srgbClr val="000000"/>
                </a:solidFill>
              </a:rPr>
              <a:t>This starts from the moment customers begin their online or offline research, staff greeting, ordering queue in the restaurant or remotely, receiving the food exactly as their order within our promised time in case of delivery, and this will never end as it should be a continuous exercise even when the customer leaves the restaurant.</a:t>
            </a:r>
          </a:p>
        </p:txBody>
      </p:sp>
      <p:sp>
        <p:nvSpPr>
          <p:cNvPr id="13" name="TextBox 3">
            <a:extLst>
              <a:ext uri="{FF2B5EF4-FFF2-40B4-BE49-F238E27FC236}">
                <a16:creationId xmlns:a16="http://schemas.microsoft.com/office/drawing/2014/main" id="{20549659-E888-DB40-8099-79E15920E5AC}"/>
              </a:ext>
            </a:extLst>
          </p:cNvPr>
          <p:cNvSpPr txBox="1">
            <a:spLocks noChangeArrowheads="1"/>
          </p:cNvSpPr>
          <p:nvPr/>
        </p:nvSpPr>
        <p:spPr bwMode="auto">
          <a:xfrm>
            <a:off x="6067021" y="1818606"/>
            <a:ext cx="3652838"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a:defRPr/>
            </a:pPr>
            <a:endParaRPr lang="en-US" sz="1400" dirty="0">
              <a:solidFill>
                <a:srgbClr val="000000"/>
              </a:solidFill>
            </a:endParaRPr>
          </a:p>
          <a:p>
            <a:pPr algn="just">
              <a:defRPr/>
            </a:pPr>
            <a:r>
              <a:rPr lang="en-US" sz="1400" dirty="0">
                <a:solidFill>
                  <a:srgbClr val="000000"/>
                </a:solidFill>
              </a:rPr>
              <a:t>Complaining customers are precious because they are giving us an opportunity to fix what is wrong and show our appreciation to them which will decrease the negative word of mouth.</a:t>
            </a:r>
          </a:p>
          <a:p>
            <a:pPr algn="just">
              <a:defRPr/>
            </a:pPr>
            <a:endParaRPr lang="en-US" sz="1400" dirty="0">
              <a:solidFill>
                <a:srgbClr val="000000"/>
              </a:solidFill>
            </a:endParaRPr>
          </a:p>
          <a:p>
            <a:pPr algn="just">
              <a:defRPr/>
            </a:pPr>
            <a:r>
              <a:rPr lang="en-US" sz="1400" dirty="0">
                <a:solidFill>
                  <a:srgbClr val="000000"/>
                </a:solidFill>
              </a:rPr>
              <a:t>In short, our motto is simple: </a:t>
            </a:r>
            <a:r>
              <a:rPr lang="en-US" sz="1400" b="1" i="1" dirty="0">
                <a:solidFill>
                  <a:srgbClr val="000000"/>
                </a:solidFill>
              </a:rPr>
              <a:t>Customers are always right and we will never promise what we cannot deliver </a:t>
            </a:r>
          </a:p>
        </p:txBody>
      </p:sp>
      <p:pic>
        <p:nvPicPr>
          <p:cNvPr id="14" name="Picture 13">
            <a:extLst>
              <a:ext uri="{FF2B5EF4-FFF2-40B4-BE49-F238E27FC236}">
                <a16:creationId xmlns:a16="http://schemas.microsoft.com/office/drawing/2014/main" id="{D109F305-FB44-B84D-B8F9-E97B7DAF246D}"/>
              </a:ext>
            </a:extLst>
          </p:cNvPr>
          <p:cNvPicPr>
            <a:picLocks noChangeAspect="1"/>
          </p:cNvPicPr>
          <p:nvPr/>
        </p:nvPicPr>
        <p:blipFill rotWithShape="1">
          <a:blip r:embed="rId3">
            <a:clrChange>
              <a:clrFrom>
                <a:srgbClr val="FFFFFF"/>
              </a:clrFrom>
              <a:clrTo>
                <a:srgbClr val="FFFFFF">
                  <a:alpha val="0"/>
                </a:srgbClr>
              </a:clrTo>
            </a:clrChange>
            <a:alphaModFix/>
          </a:blip>
          <a:srcRect l="31099" t="28616" r="31928" b="25264"/>
          <a:stretch/>
        </p:blipFill>
        <p:spPr>
          <a:xfrm>
            <a:off x="9144001" y="5157797"/>
            <a:ext cx="982606" cy="1225671"/>
          </a:xfrm>
          <a:prstGeom prst="rect">
            <a:avLst/>
          </a:prstGeom>
        </p:spPr>
      </p:pic>
    </p:spTree>
    <p:extLst>
      <p:ext uri="{BB962C8B-B14F-4D97-AF65-F5344CB8AC3E}">
        <p14:creationId xmlns:p14="http://schemas.microsoft.com/office/powerpoint/2010/main" val="648855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AD84054-F758-C141-9FAB-737DED948541}"/>
              </a:ext>
            </a:extLst>
          </p:cNvPr>
          <p:cNvSpPr/>
          <p:nvPr/>
        </p:nvSpPr>
        <p:spPr>
          <a:xfrm>
            <a:off x="1766889" y="1207353"/>
            <a:ext cx="8600265" cy="5205730"/>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0" name="Rounded Rectangle 9">
            <a:extLst>
              <a:ext uri="{FF2B5EF4-FFF2-40B4-BE49-F238E27FC236}">
                <a16:creationId xmlns:a16="http://schemas.microsoft.com/office/drawing/2014/main" id="{742FFB58-6F15-C54D-8D4D-486D709A4546}"/>
              </a:ext>
            </a:extLst>
          </p:cNvPr>
          <p:cNvSpPr/>
          <p:nvPr/>
        </p:nvSpPr>
        <p:spPr>
          <a:xfrm>
            <a:off x="1766889" y="281260"/>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282576"/>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331226"/>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Corporate Citizenship</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280988"/>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4" name="TextBox 3">
            <a:extLst>
              <a:ext uri="{FF2B5EF4-FFF2-40B4-BE49-F238E27FC236}">
                <a16:creationId xmlns:a16="http://schemas.microsoft.com/office/drawing/2014/main" id="{CA657115-6FD9-734F-BA05-44179946BBC4}"/>
              </a:ext>
            </a:extLst>
          </p:cNvPr>
          <p:cNvSpPr txBox="1">
            <a:spLocks noChangeArrowheads="1"/>
          </p:cNvSpPr>
          <p:nvPr/>
        </p:nvSpPr>
        <p:spPr bwMode="auto">
          <a:xfrm>
            <a:off x="2409426" y="2255946"/>
            <a:ext cx="6880225"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a:defRPr/>
            </a:pPr>
            <a:r>
              <a:rPr lang="en-US" sz="1400" b="1" dirty="0">
                <a:solidFill>
                  <a:srgbClr val="000000"/>
                </a:solidFill>
                <a:cs typeface="Helvetica Light" charset="0"/>
              </a:rPr>
              <a:t>Our Corporate Citizenship </a:t>
            </a:r>
            <a:r>
              <a:rPr lang="en-US" sz="1400" b="1" dirty="0">
                <a:solidFill>
                  <a:srgbClr val="000000"/>
                </a:solidFill>
              </a:rPr>
              <a:t>Philosophy:</a:t>
            </a:r>
          </a:p>
          <a:p>
            <a:pPr algn="just">
              <a:defRPr/>
            </a:pPr>
            <a:endParaRPr lang="en-US" sz="1400" b="1" dirty="0">
              <a:solidFill>
                <a:srgbClr val="000000"/>
              </a:solidFill>
            </a:endParaRPr>
          </a:p>
          <a:p>
            <a:pPr>
              <a:defRPr/>
            </a:pPr>
            <a:r>
              <a:rPr lang="en-US" sz="1400" dirty="0">
                <a:solidFill>
                  <a:srgbClr val="000000"/>
                </a:solidFill>
              </a:rPr>
              <a:t>We are a Responsible Business and this is our philosophy in all aspect of the business.</a:t>
            </a:r>
          </a:p>
          <a:p>
            <a:pPr>
              <a:defRPr/>
            </a:pPr>
            <a:endParaRPr lang="en-US" sz="1400" dirty="0">
              <a:solidFill>
                <a:srgbClr val="000000"/>
              </a:solidFill>
            </a:endParaRPr>
          </a:p>
          <a:p>
            <a:pPr>
              <a:defRPr/>
            </a:pPr>
            <a:r>
              <a:rPr lang="en-US" sz="1400" dirty="0">
                <a:solidFill>
                  <a:srgbClr val="000000"/>
                </a:solidFill>
              </a:rPr>
              <a:t>To reflect this philosophy, we have to give back some of our profit to the community in topics which concerns them, </a:t>
            </a:r>
            <a:r>
              <a:rPr lang="en-US" sz="1400" i="1" dirty="0">
                <a:solidFill>
                  <a:srgbClr val="000000"/>
                </a:solidFill>
              </a:rPr>
              <a:t>such as environmental matters, feeding the hungry and sustainability.</a:t>
            </a:r>
          </a:p>
          <a:p>
            <a:pPr marL="36576">
              <a:defRPr/>
            </a:pPr>
            <a:endParaRPr lang="en-US" sz="1400" dirty="0">
              <a:solidFill>
                <a:srgbClr val="000000"/>
              </a:solidFill>
            </a:endParaRPr>
          </a:p>
          <a:p>
            <a:pPr>
              <a:defRPr/>
            </a:pPr>
            <a:r>
              <a:rPr lang="en-US" sz="1400" dirty="0">
                <a:solidFill>
                  <a:srgbClr val="000000"/>
                </a:solidFill>
              </a:rPr>
              <a:t>Also, profitability is a must which will allow us to do far more social good than the traditional approach.</a:t>
            </a:r>
          </a:p>
          <a:p>
            <a:pPr>
              <a:defRPr/>
            </a:pPr>
            <a:endParaRPr lang="en-US" sz="1400" dirty="0">
              <a:solidFill>
                <a:srgbClr val="000000"/>
              </a:solidFill>
            </a:endParaRPr>
          </a:p>
          <a:p>
            <a:pPr>
              <a:defRPr/>
            </a:pPr>
            <a:r>
              <a:rPr lang="en-US" sz="1400" dirty="0">
                <a:solidFill>
                  <a:srgbClr val="000000"/>
                </a:solidFill>
              </a:rPr>
              <a:t>We will always act ethically and in the best interests of the communities we serve and further – if its wrong, we will not do it!</a:t>
            </a:r>
          </a:p>
          <a:p>
            <a:pPr>
              <a:defRPr/>
            </a:pPr>
            <a:endParaRPr lang="en-US" sz="1400" dirty="0">
              <a:solidFill>
                <a:srgbClr val="000000"/>
              </a:solidFill>
            </a:endParaRPr>
          </a:p>
        </p:txBody>
      </p:sp>
      <p:pic>
        <p:nvPicPr>
          <p:cNvPr id="9" name="Picture 8">
            <a:extLst>
              <a:ext uri="{FF2B5EF4-FFF2-40B4-BE49-F238E27FC236}">
                <a16:creationId xmlns:a16="http://schemas.microsoft.com/office/drawing/2014/main" id="{F81D07A9-80DD-9942-A29E-4FF479720222}"/>
              </a:ext>
            </a:extLst>
          </p:cNvPr>
          <p:cNvPicPr>
            <a:picLocks noChangeAspect="1"/>
          </p:cNvPicPr>
          <p:nvPr/>
        </p:nvPicPr>
        <p:blipFill rotWithShape="1">
          <a:blip r:embed="rId3">
            <a:clrChange>
              <a:clrFrom>
                <a:srgbClr val="FFFFFF"/>
              </a:clrFrom>
              <a:clrTo>
                <a:srgbClr val="FFFFFF">
                  <a:alpha val="0"/>
                </a:srgbClr>
              </a:clrTo>
            </a:clrChange>
            <a:alphaModFix/>
          </a:blip>
          <a:srcRect l="31099" t="28616" r="31928" b="25264"/>
          <a:stretch/>
        </p:blipFill>
        <p:spPr>
          <a:xfrm>
            <a:off x="9144001" y="5157797"/>
            <a:ext cx="982606" cy="1225671"/>
          </a:xfrm>
          <a:prstGeom prst="rect">
            <a:avLst/>
          </a:prstGeom>
        </p:spPr>
      </p:pic>
    </p:spTree>
    <p:extLst>
      <p:ext uri="{BB962C8B-B14F-4D97-AF65-F5344CB8AC3E}">
        <p14:creationId xmlns:p14="http://schemas.microsoft.com/office/powerpoint/2010/main" val="388004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AD84054-F758-C141-9FAB-737DED948541}"/>
              </a:ext>
            </a:extLst>
          </p:cNvPr>
          <p:cNvSpPr/>
          <p:nvPr/>
        </p:nvSpPr>
        <p:spPr>
          <a:xfrm>
            <a:off x="665019" y="822732"/>
            <a:ext cx="10357658" cy="5590351"/>
          </a:xfrm>
          <a:prstGeom prst="roundRect">
            <a:avLst/>
          </a:prstGeom>
          <a:solidFill>
            <a:schemeClr val="bg1"/>
          </a:solidFill>
          <a:ln w="19050">
            <a:solidFill>
              <a:schemeClr val="bg1">
                <a:lumMod val="95000"/>
                <a:lumOff val="5000"/>
              </a:schemeClr>
            </a:solidFill>
          </a:ln>
          <a:effectLst>
            <a:glow rad="101600">
              <a:schemeClr val="bg1">
                <a:alpha val="19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r>
              <a:rPr lang="en-US" dirty="0">
                <a:solidFill>
                  <a:schemeClr val="tx1"/>
                </a:solidFill>
              </a:rPr>
              <a:t>Urban </a:t>
            </a:r>
            <a:r>
              <a:rPr lang="en-US" dirty="0" err="1">
                <a:solidFill>
                  <a:schemeClr val="tx1"/>
                </a:solidFill>
              </a:rPr>
              <a:t>Vejjie</a:t>
            </a:r>
            <a:r>
              <a:rPr lang="en-US" dirty="0">
                <a:solidFill>
                  <a:schemeClr val="tx1"/>
                </a:solidFill>
              </a:rPr>
              <a:t> uses local, natural and organic ingredients to create our menu. Our café proudly represents care for our environment in everything from the reclaimed wood tables to our recycled &amp; compostable take-out containers.</a:t>
            </a:r>
          </a:p>
          <a:p>
            <a:endParaRPr lang="en-US" dirty="0">
              <a:solidFill>
                <a:schemeClr val="tx1"/>
              </a:solidFill>
            </a:endParaRPr>
          </a:p>
          <a:p>
            <a:r>
              <a:rPr lang="en-US" dirty="0">
                <a:solidFill>
                  <a:schemeClr val="tx1"/>
                </a:solidFill>
              </a:rPr>
              <a:t>Our diverse menu is created with organic, natural ingredients that balance the whole body.</a:t>
            </a:r>
          </a:p>
          <a:p>
            <a:endParaRPr lang="en-US" dirty="0">
              <a:solidFill>
                <a:schemeClr val="tx1"/>
              </a:solidFill>
            </a:endParaRPr>
          </a:p>
          <a:p>
            <a:r>
              <a:rPr lang="en-US" dirty="0">
                <a:solidFill>
                  <a:schemeClr val="tx1"/>
                </a:solidFill>
              </a:rPr>
              <a:t>Our incredibly delicious Vegetarian and wheat-free pastries and cakes are baked fresh each morning by our team of very passionate chefs.</a:t>
            </a:r>
          </a:p>
          <a:p>
            <a:endParaRPr lang="en-US" dirty="0">
              <a:solidFill>
                <a:schemeClr val="tx1"/>
              </a:solidFill>
            </a:endParaRPr>
          </a:p>
          <a:p>
            <a:r>
              <a:rPr lang="en-US" dirty="0">
                <a:solidFill>
                  <a:schemeClr val="tx1"/>
                </a:solidFill>
              </a:rPr>
              <a:t>Our smoothies, juices and elixirs are made fresh from organic ingredients, each with a unique focus on whole body health. </a:t>
            </a:r>
          </a:p>
          <a:p>
            <a:pPr algn="ctr">
              <a:defRPr/>
            </a:pPr>
            <a:endParaRPr lang="en-US" dirty="0">
              <a:solidFill>
                <a:schemeClr val="tx1"/>
              </a:solidFill>
            </a:endParaRPr>
          </a:p>
        </p:txBody>
      </p:sp>
      <p:sp>
        <p:nvSpPr>
          <p:cNvPr id="10" name="Rounded Rectangle 9">
            <a:extLst>
              <a:ext uri="{FF2B5EF4-FFF2-40B4-BE49-F238E27FC236}">
                <a16:creationId xmlns:a16="http://schemas.microsoft.com/office/drawing/2014/main" id="{742FFB58-6F15-C54D-8D4D-486D709A4546}"/>
              </a:ext>
            </a:extLst>
          </p:cNvPr>
          <p:cNvSpPr/>
          <p:nvPr/>
        </p:nvSpPr>
        <p:spPr>
          <a:xfrm>
            <a:off x="1766889" y="115007"/>
            <a:ext cx="8372916"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ounded Rectangle 25">
            <a:extLst>
              <a:ext uri="{FF2B5EF4-FFF2-40B4-BE49-F238E27FC236}">
                <a16:creationId xmlns:a16="http://schemas.microsoft.com/office/drawing/2014/main" id="{9AF5EADA-2207-E144-A004-ADD58883187F}"/>
              </a:ext>
            </a:extLst>
          </p:cNvPr>
          <p:cNvSpPr/>
          <p:nvPr/>
        </p:nvSpPr>
        <p:spPr>
          <a:xfrm>
            <a:off x="9144001" y="116323"/>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6395" name="TextBox 22">
            <a:extLst>
              <a:ext uri="{FF2B5EF4-FFF2-40B4-BE49-F238E27FC236}">
                <a16:creationId xmlns:a16="http://schemas.microsoft.com/office/drawing/2014/main" id="{B6A59742-EF0D-E54A-939E-92D1CBCA2E8F}"/>
              </a:ext>
            </a:extLst>
          </p:cNvPr>
          <p:cNvSpPr txBox="1">
            <a:spLocks noChangeArrowheads="1"/>
          </p:cNvSpPr>
          <p:nvPr/>
        </p:nvSpPr>
        <p:spPr bwMode="auto">
          <a:xfrm>
            <a:off x="2154235" y="164973"/>
            <a:ext cx="7390609"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Menu</a:t>
            </a:r>
          </a:p>
        </p:txBody>
      </p:sp>
      <p:sp>
        <p:nvSpPr>
          <p:cNvPr id="24" name="Rounded Rectangle 23">
            <a:extLst>
              <a:ext uri="{FF2B5EF4-FFF2-40B4-BE49-F238E27FC236}">
                <a16:creationId xmlns:a16="http://schemas.microsoft.com/office/drawing/2014/main" id="{F54D91B2-2AAB-4A47-929F-C43E16B86EB6}"/>
              </a:ext>
            </a:extLst>
          </p:cNvPr>
          <p:cNvSpPr/>
          <p:nvPr/>
        </p:nvSpPr>
        <p:spPr>
          <a:xfrm>
            <a:off x="8920473" y="114735"/>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4" name="TextBox 3">
            <a:extLst>
              <a:ext uri="{FF2B5EF4-FFF2-40B4-BE49-F238E27FC236}">
                <a16:creationId xmlns:a16="http://schemas.microsoft.com/office/drawing/2014/main" id="{CA657115-6FD9-734F-BA05-44179946BBC4}"/>
              </a:ext>
            </a:extLst>
          </p:cNvPr>
          <p:cNvSpPr txBox="1">
            <a:spLocks noChangeArrowheads="1"/>
          </p:cNvSpPr>
          <p:nvPr/>
        </p:nvSpPr>
        <p:spPr bwMode="auto">
          <a:xfrm>
            <a:off x="1439536" y="997102"/>
            <a:ext cx="9027621" cy="646331"/>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r>
              <a:rPr lang="en-US" sz="1800" dirty="0"/>
              <a:t>The Menu mission is simple: serve delicious, affordable Vegetarian food that brings customers back, day after day, and week after week.</a:t>
            </a:r>
            <a:endParaRPr lang="en-US" sz="1800" dirty="0">
              <a:solidFill>
                <a:srgbClr val="000000"/>
              </a:solidFill>
            </a:endParaRPr>
          </a:p>
        </p:txBody>
      </p:sp>
      <p:pic>
        <p:nvPicPr>
          <p:cNvPr id="3" name="Picture 2" descr="A close up of a plate of food with broccoli&#13;&#10;&#13;&#10;Description automatically generated">
            <a:extLst>
              <a:ext uri="{FF2B5EF4-FFF2-40B4-BE49-F238E27FC236}">
                <a16:creationId xmlns:a16="http://schemas.microsoft.com/office/drawing/2014/main" id="{A9EA10AB-2205-1F41-8702-D39D88774432}"/>
              </a:ext>
            </a:extLst>
          </p:cNvPr>
          <p:cNvPicPr>
            <a:picLocks noChangeAspect="1"/>
          </p:cNvPicPr>
          <p:nvPr/>
        </p:nvPicPr>
        <p:blipFill>
          <a:blip r:embed="rId3"/>
          <a:stretch>
            <a:fillRect/>
          </a:stretch>
        </p:blipFill>
        <p:spPr>
          <a:xfrm>
            <a:off x="2513796" y="5039394"/>
            <a:ext cx="2180475" cy="1258529"/>
          </a:xfrm>
          <a:prstGeom prst="rect">
            <a:avLst/>
          </a:prstGeom>
        </p:spPr>
      </p:pic>
      <p:pic>
        <p:nvPicPr>
          <p:cNvPr id="6" name="Picture 5" descr="A plate of food on a wooden table&#13;&#10;&#13;&#10;Description automatically generated">
            <a:extLst>
              <a:ext uri="{FF2B5EF4-FFF2-40B4-BE49-F238E27FC236}">
                <a16:creationId xmlns:a16="http://schemas.microsoft.com/office/drawing/2014/main" id="{29F98831-5B5F-D94D-A8CF-59603404609D}"/>
              </a:ext>
            </a:extLst>
          </p:cNvPr>
          <p:cNvPicPr>
            <a:picLocks noChangeAspect="1"/>
          </p:cNvPicPr>
          <p:nvPr/>
        </p:nvPicPr>
        <p:blipFill>
          <a:blip r:embed="rId4"/>
          <a:stretch>
            <a:fillRect/>
          </a:stretch>
        </p:blipFill>
        <p:spPr>
          <a:xfrm>
            <a:off x="4823725" y="5017239"/>
            <a:ext cx="1926206" cy="1283513"/>
          </a:xfrm>
          <a:prstGeom prst="rect">
            <a:avLst/>
          </a:prstGeom>
        </p:spPr>
      </p:pic>
      <p:pic>
        <p:nvPicPr>
          <p:cNvPr id="8" name="Picture 7" descr="A close up of food on a table&#13;&#10;&#13;&#10;Description automatically generated">
            <a:extLst>
              <a:ext uri="{FF2B5EF4-FFF2-40B4-BE49-F238E27FC236}">
                <a16:creationId xmlns:a16="http://schemas.microsoft.com/office/drawing/2014/main" id="{EE2CEBD1-1008-1E43-8F30-FF87C561C55F}"/>
              </a:ext>
            </a:extLst>
          </p:cNvPr>
          <p:cNvPicPr>
            <a:picLocks noChangeAspect="1"/>
          </p:cNvPicPr>
          <p:nvPr/>
        </p:nvPicPr>
        <p:blipFill>
          <a:blip r:embed="rId5"/>
          <a:stretch>
            <a:fillRect/>
          </a:stretch>
        </p:blipFill>
        <p:spPr>
          <a:xfrm>
            <a:off x="6879385" y="5039394"/>
            <a:ext cx="1942031" cy="1288463"/>
          </a:xfrm>
          <a:prstGeom prst="rect">
            <a:avLst/>
          </a:prstGeom>
        </p:spPr>
      </p:pic>
      <p:pic>
        <p:nvPicPr>
          <p:cNvPr id="13" name="Picture 12">
            <a:extLst>
              <a:ext uri="{FF2B5EF4-FFF2-40B4-BE49-F238E27FC236}">
                <a16:creationId xmlns:a16="http://schemas.microsoft.com/office/drawing/2014/main" id="{6B06F2B9-2F77-F147-81AF-DEF82D605EE7}"/>
              </a:ext>
            </a:extLst>
          </p:cNvPr>
          <p:cNvPicPr>
            <a:picLocks noChangeAspect="1"/>
          </p:cNvPicPr>
          <p:nvPr/>
        </p:nvPicPr>
        <p:blipFill rotWithShape="1">
          <a:blip r:embed="rId6">
            <a:clrChange>
              <a:clrFrom>
                <a:srgbClr val="FFFFFF"/>
              </a:clrFrom>
              <a:clrTo>
                <a:srgbClr val="FFFFFF">
                  <a:alpha val="0"/>
                </a:srgbClr>
              </a:clrTo>
            </a:clrChange>
            <a:alphaModFix/>
          </a:blip>
          <a:srcRect l="31099" t="28616" r="31928" b="25264"/>
          <a:stretch/>
        </p:blipFill>
        <p:spPr>
          <a:xfrm>
            <a:off x="9678204" y="5105981"/>
            <a:ext cx="982606" cy="1225671"/>
          </a:xfrm>
          <a:prstGeom prst="rect">
            <a:avLst/>
          </a:prstGeom>
        </p:spPr>
      </p:pic>
    </p:spTree>
    <p:extLst>
      <p:ext uri="{BB962C8B-B14F-4D97-AF65-F5344CB8AC3E}">
        <p14:creationId xmlns:p14="http://schemas.microsoft.com/office/powerpoint/2010/main" val="232712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9547">
            <a:alpha val="90000"/>
          </a:srgb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5D5DF1E-D2CF-D548-944F-08EE8A37DFB9}"/>
              </a:ext>
            </a:extLst>
          </p:cNvPr>
          <p:cNvGraphicFramePr/>
          <p:nvPr>
            <p:extLst>
              <p:ext uri="{D42A27DB-BD31-4B8C-83A1-F6EECF244321}">
                <p14:modId xmlns:p14="http://schemas.microsoft.com/office/powerpoint/2010/main" val="3652907279"/>
              </p:ext>
            </p:extLst>
          </p:nvPr>
        </p:nvGraphicFramePr>
        <p:xfrm>
          <a:off x="1488831" y="492369"/>
          <a:ext cx="10089481" cy="5791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a:extLst>
              <a:ext uri="{FF2B5EF4-FFF2-40B4-BE49-F238E27FC236}">
                <a16:creationId xmlns:a16="http://schemas.microsoft.com/office/drawing/2014/main" id="{295F72F0-D753-E248-8AE2-807E2038ACF7}"/>
              </a:ext>
            </a:extLst>
          </p:cNvPr>
          <p:cNvSpPr/>
          <p:nvPr/>
        </p:nvSpPr>
        <p:spPr>
          <a:xfrm>
            <a:off x="7230842" y="80989"/>
            <a:ext cx="4824855" cy="492822"/>
          </a:xfrm>
          <a:prstGeom prst="roundRect">
            <a:avLst/>
          </a:prstGeom>
          <a:solidFill>
            <a:schemeClr val="accent6">
              <a:lumMod val="50000"/>
            </a:schemeClr>
          </a:solidFill>
          <a:ln w="15875">
            <a:solidFill>
              <a:schemeClr val="bg1">
                <a:lumMod val="95000"/>
                <a:lumOff val="5000"/>
              </a:schemeClr>
            </a:solidFill>
          </a:ln>
          <a:effectLst>
            <a:glow rad="190500">
              <a:schemeClr val="bg1">
                <a:alpha val="2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5" name="Rounded Rectangle 4">
            <a:extLst>
              <a:ext uri="{FF2B5EF4-FFF2-40B4-BE49-F238E27FC236}">
                <a16:creationId xmlns:a16="http://schemas.microsoft.com/office/drawing/2014/main" id="{A6A43107-92BE-A043-8FA1-65575B487EDB}"/>
              </a:ext>
            </a:extLst>
          </p:cNvPr>
          <p:cNvSpPr/>
          <p:nvPr/>
        </p:nvSpPr>
        <p:spPr>
          <a:xfrm>
            <a:off x="11059894" y="82305"/>
            <a:ext cx="893763" cy="492125"/>
          </a:xfrm>
          <a:prstGeom prst="roundRect">
            <a:avLst/>
          </a:prstGeom>
          <a:solidFill>
            <a:schemeClr val="tx1">
              <a:lumMod val="50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6" name="TextBox 22">
            <a:extLst>
              <a:ext uri="{FF2B5EF4-FFF2-40B4-BE49-F238E27FC236}">
                <a16:creationId xmlns:a16="http://schemas.microsoft.com/office/drawing/2014/main" id="{841FBF28-B159-1F46-B541-D81C403944C6}"/>
              </a:ext>
            </a:extLst>
          </p:cNvPr>
          <p:cNvSpPr txBox="1">
            <a:spLocks noChangeArrowheads="1"/>
          </p:cNvSpPr>
          <p:nvPr/>
        </p:nvSpPr>
        <p:spPr bwMode="auto">
          <a:xfrm>
            <a:off x="7282921" y="130955"/>
            <a:ext cx="4177816" cy="400110"/>
          </a:xfrm>
          <a:prstGeom prst="rect">
            <a:avLst/>
          </a:prstGeom>
          <a:solidFill>
            <a:schemeClr val="accent6">
              <a:lumMod val="50000"/>
            </a:schemeClr>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000" dirty="0">
                <a:solidFill>
                  <a:schemeClr val="bg1"/>
                </a:solidFill>
              </a:rPr>
              <a:t>Menu Components</a:t>
            </a:r>
          </a:p>
        </p:txBody>
      </p:sp>
      <p:sp>
        <p:nvSpPr>
          <p:cNvPr id="7" name="Rounded Rectangle 6">
            <a:extLst>
              <a:ext uri="{FF2B5EF4-FFF2-40B4-BE49-F238E27FC236}">
                <a16:creationId xmlns:a16="http://schemas.microsoft.com/office/drawing/2014/main" id="{3178F3DF-F3E8-8B4C-A4E0-2D1976DBF49E}"/>
              </a:ext>
            </a:extLst>
          </p:cNvPr>
          <p:cNvSpPr/>
          <p:nvPr/>
        </p:nvSpPr>
        <p:spPr>
          <a:xfrm>
            <a:off x="10836366" y="80717"/>
            <a:ext cx="1218892" cy="493712"/>
          </a:xfrm>
          <a:prstGeom prst="roundRect">
            <a:avLst/>
          </a:prstGeom>
          <a:solidFill>
            <a:schemeClr val="bg2">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9" name="Picture 8">
            <a:extLst>
              <a:ext uri="{FF2B5EF4-FFF2-40B4-BE49-F238E27FC236}">
                <a16:creationId xmlns:a16="http://schemas.microsoft.com/office/drawing/2014/main" id="{33DE560C-7430-2E42-8335-965AA87211C9}"/>
              </a:ext>
            </a:extLst>
          </p:cNvPr>
          <p:cNvPicPr>
            <a:picLocks noChangeAspect="1"/>
          </p:cNvPicPr>
          <p:nvPr/>
        </p:nvPicPr>
        <p:blipFill rotWithShape="1">
          <a:blip r:embed="rId7">
            <a:clrChange>
              <a:clrFrom>
                <a:srgbClr val="FFFFFF"/>
              </a:clrFrom>
              <a:clrTo>
                <a:srgbClr val="FFFFFF">
                  <a:alpha val="0"/>
                </a:srgbClr>
              </a:clrTo>
            </a:clrChange>
            <a:alphaModFix/>
          </a:blip>
          <a:srcRect l="31099" t="28616" r="31928" b="25264"/>
          <a:stretch/>
        </p:blipFill>
        <p:spPr>
          <a:xfrm>
            <a:off x="10954509" y="5419313"/>
            <a:ext cx="982606" cy="1225671"/>
          </a:xfrm>
          <a:prstGeom prst="rect">
            <a:avLst/>
          </a:prstGeom>
        </p:spPr>
      </p:pic>
      <p:pic>
        <p:nvPicPr>
          <p:cNvPr id="10" name="Picture 9">
            <a:extLst>
              <a:ext uri="{FF2B5EF4-FFF2-40B4-BE49-F238E27FC236}">
                <a16:creationId xmlns:a16="http://schemas.microsoft.com/office/drawing/2014/main" id="{B7496528-B343-0E44-981A-EC2DD07002B8}"/>
              </a:ext>
            </a:extLst>
          </p:cNvPr>
          <p:cNvPicPr>
            <a:picLocks noChangeAspect="1"/>
          </p:cNvPicPr>
          <p:nvPr/>
        </p:nvPicPr>
        <p:blipFill rotWithShape="1">
          <a:blip r:embed="rId7">
            <a:clrChange>
              <a:clrFrom>
                <a:srgbClr val="FFFFFF"/>
              </a:clrFrom>
              <a:clrTo>
                <a:srgbClr val="FFFFFF">
                  <a:alpha val="0"/>
                </a:srgbClr>
              </a:clrTo>
            </a:clrChange>
            <a:alphaModFix/>
          </a:blip>
          <a:srcRect l="31099" t="28616" r="31928" b="25264"/>
          <a:stretch/>
        </p:blipFill>
        <p:spPr>
          <a:xfrm>
            <a:off x="5634681" y="2799846"/>
            <a:ext cx="1754659" cy="2188705"/>
          </a:xfrm>
          <a:prstGeom prst="rect">
            <a:avLst/>
          </a:prstGeom>
        </p:spPr>
      </p:pic>
    </p:spTree>
    <p:extLst>
      <p:ext uri="{BB962C8B-B14F-4D97-AF65-F5344CB8AC3E}">
        <p14:creationId xmlns:p14="http://schemas.microsoft.com/office/powerpoint/2010/main" val="71987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1837</Words>
  <Application>Microsoft Macintosh PowerPoint</Application>
  <PresentationFormat>Widescreen</PresentationFormat>
  <Paragraphs>268</Paragraphs>
  <Slides>25</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Avenir Book</vt:lpstr>
      <vt:lpstr>Calibri</vt:lpstr>
      <vt:lpstr>Calibri Light</vt:lpstr>
      <vt:lpstr>Century Gothic</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Ancill</dc:creator>
  <cp:lastModifiedBy>Robert Ancill</cp:lastModifiedBy>
  <cp:revision>2</cp:revision>
  <dcterms:created xsi:type="dcterms:W3CDTF">2019-05-14T16:13:51Z</dcterms:created>
  <dcterms:modified xsi:type="dcterms:W3CDTF">2019-05-14T16:16:46Z</dcterms:modified>
</cp:coreProperties>
</file>