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8"/>
  </p:notesMasterIdLst>
  <p:handoutMasterIdLst>
    <p:handoutMasterId r:id="rId9"/>
  </p:handoutMasterIdLst>
  <p:sldIdLst>
    <p:sldId id="304" r:id="rId2"/>
    <p:sldId id="306" r:id="rId3"/>
    <p:sldId id="302" r:id="rId4"/>
    <p:sldId id="287" r:id="rId5"/>
    <p:sldId id="291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15D"/>
    <a:srgbClr val="1FBACC"/>
    <a:srgbClr val="02BACF"/>
    <a:srgbClr val="0432FF"/>
    <a:srgbClr val="62B3D6"/>
    <a:srgbClr val="211246"/>
    <a:srgbClr val="C8205D"/>
    <a:srgbClr val="E442C2"/>
    <a:srgbClr val="17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2" autoAdjust="0"/>
    <p:restoredTop sz="94737"/>
  </p:normalViewPr>
  <p:slideViewPr>
    <p:cSldViewPr snapToGrid="0">
      <p:cViewPr varScale="1">
        <p:scale>
          <a:sx n="100" d="100"/>
          <a:sy n="100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2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7AEC7F-5969-4CBB-80A3-6F7D563049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2D942-0984-4492-906E-0CB7BEDC8E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1335-8E7B-4E65-8F75-D78A9E76DC1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1CA69-A21B-4BD7-A806-9C33B1C9F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29297-0FA5-4846-B63B-4FD24B2999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8D1D-A15F-4E68-AFD2-C88882A8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0B1C-DB54-5E4F-B826-6A2F6B5FF67E}" type="datetimeFigureOut">
              <a:rPr lang="el-GR" smtClean="0"/>
              <a:t>27/9/2019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8FD58-8B75-514F-9DF7-11BA7A58ED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96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59FEE-581A-4448-9390-F5A565579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4E9B2D0-5B50-9B42-8062-E456DF803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0028" y="2714449"/>
            <a:ext cx="5662862" cy="576517"/>
          </a:xfrm>
        </p:spPr>
        <p:txBody>
          <a:bodyPr anchor="b">
            <a:normAutofit/>
          </a:bodyPr>
          <a:lstStyle>
            <a:lvl1pPr algn="l">
              <a:defRPr sz="3230" b="1" i="0" spc="0" baseline="0">
                <a:solidFill>
                  <a:srgbClr val="2112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D27D51-404E-A342-8043-08A3C9E8FE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0028" y="3300347"/>
            <a:ext cx="5662862" cy="1264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cap="small"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NAME, ORGANIZATION PLACE,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805901-853A-6D4C-8870-1FFC233B7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3" y="-592915"/>
            <a:ext cx="5091751" cy="30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48BFA-ED71-D848-888B-BAC5FA2C3316}"/>
              </a:ext>
            </a:extLst>
          </p:cNvPr>
          <p:cNvSpPr txBox="1"/>
          <p:nvPr userDrawn="1"/>
        </p:nvSpPr>
        <p:spPr>
          <a:xfrm>
            <a:off x="5772150" y="2383971"/>
            <a:ext cx="3135086" cy="55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28B79-AB78-FF45-8B0C-CE2B9614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0786D2-D2C4-8A43-85DB-B5856B87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DBC01B4-8A56-A84C-B79A-3291B6B12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3FF3D2-CF12-4246-BA60-2DA17F2CE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BC12C54-08D2-D248-8B62-7A6B065E9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6CC4A0B-D501-A940-B5EB-5DACC9E9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BED07A6-B0EA-D449-8C3D-577DB8CE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2CA205B-1AB3-6D44-A1FA-36589D96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C4B658-F38D-5941-9CD9-F46499C4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C3D3AEE-88E3-AB46-868D-0BB9998B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2F21593-708E-7643-82F7-9FE11493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17649D0-1F4B-794B-B324-9A4E1A3C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CBD705-CD1D-5E4F-956F-6147B37C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F12C837-FEE9-D242-8EF5-D2E76F17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77D7D4-33CC-394C-A97D-E712FC49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5830B6-1859-8549-BB71-D45954AE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F216E6-484E-0A4F-A8F2-4BEB5FEBB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7C1DF9-AAEA-6341-95C3-D61EEA84F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45FBDD-DC3F-F24B-9908-6B8316C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9A9DB9-B685-1145-9CDE-4B5C55EF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FF4699-B167-664E-95CC-BC648210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8A4951-EFB4-2B41-AD25-A03DCC5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50D28AE-EF1D-AA4C-BA38-E5C856A2C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C8C922-5F81-524C-A9ED-6411AA07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845DFF-F0ED-2545-A741-069FF516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35C3C8-C76A-CF4B-B786-206C157D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A9EA67F-B4C7-F547-8D71-A67FD0F4A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4DFC6E-32B4-9C43-8D4A-4CA021C15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765A98-1E6C-8045-80EC-E7F788F8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6CC089-F12C-8C45-8250-DF677E93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45CF1D-9E01-F847-9E91-25A662D0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BDC0784-FE72-F444-BD86-9767D5D81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4E9B2D0-5B50-9B42-8062-E456DF803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118" y="3036151"/>
            <a:ext cx="5662862" cy="576517"/>
          </a:xfrm>
        </p:spPr>
        <p:txBody>
          <a:bodyPr anchor="b">
            <a:normAutofit/>
          </a:bodyPr>
          <a:lstStyle>
            <a:lvl1pPr algn="ctr">
              <a:defRPr sz="4000" b="1" i="0" spc="330" baseline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D27D51-404E-A342-8043-08A3C9E8FE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1685" y="2750764"/>
            <a:ext cx="5662862" cy="2853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cap="small" spc="250" baseline="0">
                <a:solidFill>
                  <a:srgbClr val="2112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 1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5BF74B29-A097-0045-A89F-7B25519C3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03" y="5596466"/>
            <a:ext cx="2705663" cy="162454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C959DE-327A-234A-BB78-9E37A5CAE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957"/>
            <a:ext cx="4053784" cy="9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3A7DE1-6E03-F942-BA52-DD3112669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80AA9C8-6E24-0F4E-BC45-C5436FC2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4812"/>
            <a:ext cx="10515600" cy="1041676"/>
          </a:xfrm>
        </p:spPr>
        <p:txBody>
          <a:bodyPr anchor="b">
            <a:normAutofit/>
          </a:bodyPr>
          <a:lstStyle>
            <a:lvl1pPr>
              <a:defRPr sz="40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000" b="1" dirty="0">
                <a:solidFill>
                  <a:srgbClr val="2112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  <a:endParaRPr lang="el-GR" sz="6000" b="1" dirty="0">
              <a:solidFill>
                <a:srgbClr val="2112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45F42F-AE93-374D-8C34-A9B4CC10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8025"/>
            <a:ext cx="10515600" cy="395844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40F8A-B9F0-0345-96C3-D13C61A20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03" y="5596466"/>
            <a:ext cx="2705663" cy="162454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313684-AC2C-B245-AD2F-32D686619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666"/>
            <a:ext cx="4053784" cy="9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Κεφαλίδα ενότητας">
    <p:bg>
      <p:bgPr>
        <a:solidFill>
          <a:srgbClr val="62B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3A7DE1-6E03-F942-BA52-DD3112669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80AA9C8-6E24-0F4E-BC45-C5436FC2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812"/>
            <a:ext cx="10515600" cy="1041676"/>
          </a:xfrm>
        </p:spPr>
        <p:txBody>
          <a:bodyPr anchor="b">
            <a:normAutofit/>
          </a:bodyPr>
          <a:lstStyle>
            <a:lvl1pPr>
              <a:defRPr sz="40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l-GR" sz="6000" b="1" dirty="0">
              <a:solidFill>
                <a:srgbClr val="2112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45F42F-AE93-374D-8C34-A9B4CC10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8025"/>
            <a:ext cx="10515600" cy="395844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40F8A-B9F0-0345-96C3-D13C61A20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03" y="5596466"/>
            <a:ext cx="2705663" cy="162454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313684-AC2C-B245-AD2F-32D686619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957"/>
            <a:ext cx="4053784" cy="9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7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solidFill>
          <a:srgbClr val="62B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CBC83CC-A760-4C15-8028-E2C4AFF9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6D445BD-0438-4C39-B8B4-52651538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3149D85-19FC-4A58-B9FF-3F4E8B87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63E8B8F-AC98-420B-AB52-13A27E9FE18B}"/>
              </a:ext>
            </a:extLst>
          </p:cNvPr>
          <p:cNvSpPr txBox="1">
            <a:spLocks/>
          </p:cNvSpPr>
          <p:nvPr userDrawn="1"/>
        </p:nvSpPr>
        <p:spPr>
          <a:xfrm>
            <a:off x="689990" y="508160"/>
            <a:ext cx="1014587" cy="244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6000" b="0" i="0" kern="1200">
                <a:solidFill>
                  <a:schemeClr val="bg1"/>
                </a:solidFill>
                <a:latin typeface="Franklin Gothic Book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b="1" dirty="0">
                <a:latin typeface="Microsoft Sans Serif"/>
                <a:cs typeface="Microsoft Sans Serif"/>
              </a:rPr>
              <a:t>“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02A8183-FC16-49AD-B4C8-2BA3E08EEFA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9982200" y="3896385"/>
            <a:ext cx="1080599" cy="1850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6000" b="0" i="0" kern="1200">
                <a:solidFill>
                  <a:schemeClr val="bg1"/>
                </a:solidFill>
                <a:latin typeface="Franklin Gothic Book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None/>
              <a:defRPr sz="24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b="1" dirty="0">
                <a:latin typeface="Microsoft Sans Serif"/>
                <a:cs typeface="Microsoft Sans Serif"/>
              </a:rPr>
              <a:t>“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A5A451A-2291-4479-A29D-85074039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79" y="-144023"/>
            <a:ext cx="2763974" cy="1658774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DB4DC3B-45B3-4DD6-B9BD-A118DC745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761" y="2521341"/>
            <a:ext cx="9834039" cy="1658774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en-US" sz="4300" dirty="0">
                <a:solidFill>
                  <a:srgbClr val="112025"/>
                </a:solidFill>
                <a:latin typeface="Arial"/>
                <a:cs typeface="Arial"/>
              </a:rPr>
              <a:t>ADD A HIGH-LEVEL IMPACT STATEMENT OR QUOTE HERE.</a:t>
            </a:r>
          </a:p>
        </p:txBody>
      </p:sp>
    </p:spTree>
    <p:extLst>
      <p:ext uri="{BB962C8B-B14F-4D97-AF65-F5344CB8AC3E}">
        <p14:creationId xmlns:p14="http://schemas.microsoft.com/office/powerpoint/2010/main" val="205395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3A7DE1-6E03-F942-BA52-DD3112669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80AA9C8-6E24-0F4E-BC45-C5436FC2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812"/>
            <a:ext cx="10515600" cy="1041676"/>
          </a:xfrm>
        </p:spPr>
        <p:txBody>
          <a:bodyPr anchor="b">
            <a:normAutofit/>
          </a:bodyPr>
          <a:lstStyle>
            <a:lvl1pPr>
              <a:defRPr sz="40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l-GR" sz="6000" b="1" dirty="0">
              <a:solidFill>
                <a:srgbClr val="2112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40F8A-B9F0-0345-96C3-D13C61A20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03" y="5596466"/>
            <a:ext cx="2705663" cy="162454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313684-AC2C-B245-AD2F-32D686619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957"/>
            <a:ext cx="4053784" cy="907043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C6B4FB37-3306-44BC-8753-A5AA9C7AD6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3479665"/>
              </p:ext>
            </p:extLst>
          </p:nvPr>
        </p:nvGraphicFramePr>
        <p:xfrm>
          <a:off x="2032000" y="2085975"/>
          <a:ext cx="7874000" cy="24533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1534807095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521668368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123511088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296987157"/>
                    </a:ext>
                  </a:extLst>
                </a:gridCol>
              </a:tblGrid>
              <a:tr h="576488">
                <a:tc>
                  <a:txBody>
                    <a:bodyPr/>
                    <a:lstStyle/>
                    <a:p>
                      <a:r>
                        <a:rPr lang="en-US" dirty="0"/>
                        <a:t>Title 1</a:t>
                      </a:r>
                      <a:endParaRPr lang="el-GR" dirty="0"/>
                    </a:p>
                  </a:txBody>
                  <a:tcPr>
                    <a:solidFill>
                      <a:srgbClr val="62B3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 2</a:t>
                      </a:r>
                      <a:endParaRPr lang="el-GR" dirty="0"/>
                    </a:p>
                  </a:txBody>
                  <a:tcPr>
                    <a:solidFill>
                      <a:srgbClr val="62B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62B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62B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46479"/>
                  </a:ext>
                </a:extLst>
              </a:tr>
              <a:tr h="625626">
                <a:tc>
                  <a:txBody>
                    <a:bodyPr/>
                    <a:lstStyle/>
                    <a:p>
                      <a:r>
                        <a:rPr lang="en-US" dirty="0"/>
                        <a:t>Content, etc.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74778"/>
                  </a:ext>
                </a:extLst>
              </a:tr>
              <a:tr h="62562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2556"/>
                  </a:ext>
                </a:extLst>
              </a:tr>
              <a:tr h="62562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0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35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3E21B5F-212C-2E44-8454-CE15E0A8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80AA9C8-6E24-0F4E-BC45-C5436FC2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3" y="1250396"/>
            <a:ext cx="8408504" cy="2933978"/>
          </a:xfrm>
        </p:spPr>
        <p:txBody>
          <a:bodyPr anchor="b">
            <a:normAutofit/>
          </a:bodyPr>
          <a:lstStyle>
            <a:lvl1pPr>
              <a:defRPr sz="40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6000" dirty="0">
                <a:solidFill>
                  <a:srgbClr val="211246"/>
                </a:solidFill>
              </a:rPr>
              <a:t>Your contact information </a:t>
            </a:r>
            <a:br>
              <a:rPr lang="en-US" sz="6000" dirty="0">
                <a:solidFill>
                  <a:srgbClr val="211246"/>
                </a:solidFill>
              </a:rPr>
            </a:br>
            <a:r>
              <a:rPr lang="en-US" sz="6000" dirty="0">
                <a:solidFill>
                  <a:srgbClr val="211246"/>
                </a:solidFill>
              </a:rPr>
              <a:t>(Name, email)</a:t>
            </a:r>
            <a:br>
              <a:rPr lang="el-GR" sz="6000" dirty="0">
                <a:solidFill>
                  <a:srgbClr val="211246"/>
                </a:solidFill>
              </a:rPr>
            </a:br>
            <a:endParaRPr lang="el-GR" sz="6000" b="1" dirty="0">
              <a:solidFill>
                <a:srgbClr val="2112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45F42F-AE93-374D-8C34-A9B4CC10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033" y="3472163"/>
            <a:ext cx="4366315" cy="98397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40F8A-B9F0-0345-96C3-D13C61A20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260" y="-920252"/>
            <a:ext cx="5138530" cy="308529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ECF0091-2920-FC4F-802D-150799132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957"/>
            <a:ext cx="4053784" cy="9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D6F5497A-42E4-4A87-B1C7-185FEA3E9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BD02DB8-84B5-F843-8FB9-046B646E4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873" y="2653561"/>
            <a:ext cx="4742510" cy="156199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>
                <a:solidFill>
                  <a:srgbClr val="211246"/>
                </a:solidFill>
              </a:rPr>
              <a:t>Your contact information </a:t>
            </a:r>
            <a:br>
              <a:rPr lang="en-US" dirty="0">
                <a:solidFill>
                  <a:srgbClr val="211246"/>
                </a:solidFill>
              </a:rPr>
            </a:br>
            <a:r>
              <a:rPr lang="en-US" dirty="0">
                <a:solidFill>
                  <a:srgbClr val="211246"/>
                </a:solidFill>
              </a:rPr>
              <a:t>(Name, email)</a:t>
            </a:r>
            <a:endParaRPr lang="el-GR" dirty="0">
              <a:solidFill>
                <a:srgbClr val="211246"/>
              </a:solidFill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DBC540-DB6B-9B40-84F0-76A4555BE7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05986" y="3133882"/>
            <a:ext cx="3194232" cy="185257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Twitter</a:t>
            </a:r>
          </a:p>
          <a:p>
            <a:pPr lvl="0"/>
            <a:r>
              <a:rPr lang="en-US" dirty="0"/>
              <a:t>Facebook</a:t>
            </a:r>
          </a:p>
          <a:p>
            <a:pPr lvl="0"/>
            <a:r>
              <a:rPr lang="en-US" dirty="0"/>
              <a:t>LinkedIn</a:t>
            </a:r>
          </a:p>
          <a:p>
            <a:pPr lvl="0"/>
            <a:r>
              <a:rPr lang="en-US" dirty="0"/>
              <a:t>Website</a:t>
            </a:r>
          </a:p>
          <a:p>
            <a:pPr lvl="0"/>
            <a:r>
              <a:rPr lang="en-US" dirty="0"/>
              <a:t>email</a:t>
            </a:r>
            <a:endParaRPr lang="el-GR" dirty="0"/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1BF1D0F7-F7DC-4AAE-BCBF-EA3934E7C397}"/>
              </a:ext>
            </a:extLst>
          </p:cNvPr>
          <p:cNvGrpSpPr/>
          <p:nvPr userDrawn="1"/>
        </p:nvGrpSpPr>
        <p:grpSpPr>
          <a:xfrm>
            <a:off x="848786" y="3147321"/>
            <a:ext cx="457200" cy="1882283"/>
            <a:chOff x="2536445" y="2231560"/>
            <a:chExt cx="457200" cy="1882283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7EA718B7-65C5-4FC4-A71B-617341A27165}"/>
                </a:ext>
              </a:extLst>
            </p:cNvPr>
            <p:cNvGrpSpPr/>
            <p:nvPr userDrawn="1"/>
          </p:nvGrpSpPr>
          <p:grpSpPr>
            <a:xfrm>
              <a:off x="2621610" y="2231560"/>
              <a:ext cx="286871" cy="1882283"/>
              <a:chOff x="501169" y="4273583"/>
              <a:chExt cx="286871" cy="1882283"/>
            </a:xfrm>
          </p:grpSpPr>
          <p:grpSp>
            <p:nvGrpSpPr>
              <p:cNvPr id="8" name="Ομάδα 7">
                <a:extLst>
                  <a:ext uri="{FF2B5EF4-FFF2-40B4-BE49-F238E27FC236}">
                    <a16:creationId xmlns:a16="http://schemas.microsoft.com/office/drawing/2014/main" id="{62E42F42-051C-4407-8FA9-45DEFE996FC2}"/>
                  </a:ext>
                </a:extLst>
              </p:cNvPr>
              <p:cNvGrpSpPr/>
              <p:nvPr userDrawn="1"/>
            </p:nvGrpSpPr>
            <p:grpSpPr>
              <a:xfrm>
                <a:off x="501169" y="4273583"/>
                <a:ext cx="260851" cy="1071330"/>
                <a:chOff x="501169" y="4273583"/>
                <a:chExt cx="260851" cy="1071330"/>
              </a:xfrm>
            </p:grpSpPr>
            <p:pic>
              <p:nvPicPr>
                <p:cNvPr id="16" name="Εικόνα 15">
                  <a:extLst>
                    <a:ext uri="{FF2B5EF4-FFF2-40B4-BE49-F238E27FC236}">
                      <a16:creationId xmlns:a16="http://schemas.microsoft.com/office/drawing/2014/main" id="{34D14C85-4A6C-DB4F-AFFE-2743CAC530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169" y="5084062"/>
                  <a:ext cx="260851" cy="260851"/>
                </a:xfrm>
                <a:prstGeom prst="rect">
                  <a:avLst/>
                </a:prstGeom>
              </p:spPr>
            </p:pic>
            <p:pic>
              <p:nvPicPr>
                <p:cNvPr id="20" name="Εικόνα 19">
                  <a:extLst>
                    <a:ext uri="{FF2B5EF4-FFF2-40B4-BE49-F238E27FC236}">
                      <a16:creationId xmlns:a16="http://schemas.microsoft.com/office/drawing/2014/main" id="{CF610BD4-C075-974E-993A-161E801580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507" y="4657361"/>
                  <a:ext cx="246177" cy="246177"/>
                </a:xfrm>
                <a:prstGeom prst="rect">
                  <a:avLst/>
                </a:prstGeom>
              </p:spPr>
            </p:pic>
            <p:pic>
              <p:nvPicPr>
                <p:cNvPr id="23" name="Εικόνα 22">
                  <a:extLst>
                    <a:ext uri="{FF2B5EF4-FFF2-40B4-BE49-F238E27FC236}">
                      <a16:creationId xmlns:a16="http://schemas.microsoft.com/office/drawing/2014/main" id="{237B6F1B-DE80-4A4E-80D5-8A7875C838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169" y="4273583"/>
                  <a:ext cx="246177" cy="205893"/>
                </a:xfrm>
                <a:prstGeom prst="rect">
                  <a:avLst/>
                </a:prstGeom>
              </p:spPr>
            </p:pic>
          </p:grpSp>
          <p:pic>
            <p:nvPicPr>
              <p:cNvPr id="5" name="Γραφικό 4" descr="Φάκελος">
                <a:extLst>
                  <a:ext uri="{FF2B5EF4-FFF2-40B4-BE49-F238E27FC236}">
                    <a16:creationId xmlns:a16="http://schemas.microsoft.com/office/drawing/2014/main" id="{B004E5A6-7A01-451C-8399-863B21C3F8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1169" y="5868995"/>
                <a:ext cx="286871" cy="286871"/>
              </a:xfrm>
              <a:prstGeom prst="rect">
                <a:avLst/>
              </a:prstGeom>
            </p:spPr>
          </p:pic>
        </p:grpSp>
        <p:pic>
          <p:nvPicPr>
            <p:cNvPr id="13" name="Γραφικό 12" descr="Σύνδεση">
              <a:extLst>
                <a:ext uri="{FF2B5EF4-FFF2-40B4-BE49-F238E27FC236}">
                  <a16:creationId xmlns:a16="http://schemas.microsoft.com/office/drawing/2014/main" id="{E4AF9F8D-8A1A-48F6-9A8E-A156256BA0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36445" y="3358031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CDF9454F-8681-415C-9336-2BCAED018FEF}"/>
              </a:ext>
            </a:extLst>
          </p:cNvPr>
          <p:cNvGrpSpPr/>
          <p:nvPr userDrawn="1"/>
        </p:nvGrpSpPr>
        <p:grpSpPr>
          <a:xfrm>
            <a:off x="346381" y="6128699"/>
            <a:ext cx="3825568" cy="338554"/>
            <a:chOff x="346381" y="6128699"/>
            <a:chExt cx="3825568" cy="338554"/>
          </a:xfrm>
        </p:grpSpPr>
        <p:pic>
          <p:nvPicPr>
            <p:cNvPr id="22" name="Εικόνα 21">
              <a:extLst>
                <a:ext uri="{FF2B5EF4-FFF2-40B4-BE49-F238E27FC236}">
                  <a16:creationId xmlns:a16="http://schemas.microsoft.com/office/drawing/2014/main" id="{B6F27E95-B6D3-489F-B2B0-DDD06F4D1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81" y="6128699"/>
              <a:ext cx="507536" cy="33850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3EA01-4931-4DF2-8D5C-EE081EAAD453}"/>
                </a:ext>
              </a:extLst>
            </p:cNvPr>
            <p:cNvSpPr txBox="1"/>
            <p:nvPr/>
          </p:nvSpPr>
          <p:spPr>
            <a:xfrm>
              <a:off x="853916" y="6128699"/>
              <a:ext cx="3318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This project has received funding from the European Union’s Horizon 2020 research and innovation programme under grant agreement No 780738.</a:t>
              </a:r>
            </a:p>
          </p:txBody>
        </p:sp>
      </p:grpSp>
      <p:pic>
        <p:nvPicPr>
          <p:cNvPr id="25" name="Εικόνα 24" descr="Εικόνα που περιέχει αντι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724CD88-8DBB-4166-B689-C4CBA12ECEE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00" y="5491850"/>
            <a:ext cx="2773923" cy="15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Αντικείμενα περιεχομέν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F3A0D4-CF2B-CA4F-98E9-F8981D56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57C04B-E3E7-F540-B7E6-AD65EDB60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2944C4-40EF-214A-8E51-5C799B95F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EEB3DD7-F183-174A-9243-C63D63FB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0B6E39-F785-4E4C-9D13-5E61F4C2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247201-9B3A-E74E-ADA4-542D8CFD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AAF2E97-091A-AB4D-A2A4-E18B8B23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AC3C3F-6EEE-764E-A960-2B2083BEC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AAB52E-AB56-9C4F-9544-08615859E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211C-00D3-47E7-9E96-8B74072F6F3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77F7E4-1D86-ED44-ABBB-6BE0E5458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7E93BC-D05D-6B4E-A856-0401574B0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BFC5-3162-4C69-A48B-A8C9225A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62" r:id="rId2"/>
    <p:sldLayoutId id="2147483850" r:id="rId3"/>
    <p:sldLayoutId id="2147483864" r:id="rId4"/>
    <p:sldLayoutId id="2147483866" r:id="rId5"/>
    <p:sldLayoutId id="2147483865" r:id="rId6"/>
    <p:sldLayoutId id="2147483863" r:id="rId7"/>
    <p:sldLayoutId id="2147483855" r:id="rId8"/>
    <p:sldLayoutId id="2147483851" r:id="rId9"/>
    <p:sldLayoutId id="2147483860" r:id="rId10"/>
    <p:sldLayoutId id="2147483852" r:id="rId11"/>
    <p:sldLayoutId id="2147483853" r:id="rId12"/>
    <p:sldLayoutId id="2147483854" r:id="rId13"/>
    <p:sldLayoutId id="2147483856" r:id="rId14"/>
    <p:sldLayoutId id="2147483857" r:id="rId15"/>
    <p:sldLayoutId id="21474838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e-academy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e-academy.eu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0.png"/><Relationship Id="rId3" Type="http://schemas.openxmlformats.org/officeDocument/2006/relationships/image" Target="../media/image19.png"/><Relationship Id="rId21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9.png"/><Relationship Id="rId2" Type="http://schemas.openxmlformats.org/officeDocument/2006/relationships/image" Target="../media/image18.jpg"/><Relationship Id="rId16" Type="http://schemas.openxmlformats.org/officeDocument/2006/relationships/image" Target="../media/image8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hyperlink" Target="mailto:info@ge-academy.eu" TargetMode="External"/><Relationship Id="rId10" Type="http://schemas.openxmlformats.org/officeDocument/2006/relationships/image" Target="../media/image26.png"/><Relationship Id="rId19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hyperlink" Target="https://ge-academy.eu/" TargetMode="External"/><Relationship Id="rId22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311DF-8628-41E1-B51F-63AF732B613A}"/>
              </a:ext>
            </a:extLst>
          </p:cNvPr>
          <p:cNvSpPr txBox="1">
            <a:spLocks/>
          </p:cNvSpPr>
          <p:nvPr/>
        </p:nvSpPr>
        <p:spPr>
          <a:xfrm>
            <a:off x="987184" y="2482709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11246"/>
                </a:solidFill>
                <a:latin typeface="+mn-lt"/>
              </a:rPr>
              <a:t>A </a:t>
            </a:r>
            <a:r>
              <a:rPr lang="en-GB" sz="3200" b="1" dirty="0">
                <a:solidFill>
                  <a:srgbClr val="211246"/>
                </a:solidFill>
                <a:latin typeface="+mn-lt"/>
              </a:rPr>
              <a:t>high-quality capacity-building programme on gender equality in research, innovation and higher education</a:t>
            </a:r>
            <a:endParaRPr lang="el-GR" sz="3200" b="1" dirty="0">
              <a:solidFill>
                <a:srgbClr val="211246"/>
              </a:solidFill>
              <a:latin typeface="+mn-lt"/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DB7CAE05-0D2B-4B53-B046-3685738678A5}"/>
              </a:ext>
            </a:extLst>
          </p:cNvPr>
          <p:cNvGrpSpPr/>
          <p:nvPr/>
        </p:nvGrpSpPr>
        <p:grpSpPr>
          <a:xfrm>
            <a:off x="463319" y="5955738"/>
            <a:ext cx="7877095" cy="683965"/>
            <a:chOff x="407039" y="6328148"/>
            <a:chExt cx="3014208" cy="185989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0226ABBC-27E3-45CF-996B-A56A32442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39" y="6328148"/>
              <a:ext cx="388777" cy="1859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8D5528-8C06-4863-8FFD-36B6705108E9}"/>
                </a:ext>
              </a:extLst>
            </p:cNvPr>
            <p:cNvSpPr txBox="1"/>
            <p:nvPr/>
          </p:nvSpPr>
          <p:spPr>
            <a:xfrm>
              <a:off x="809937" y="6331152"/>
              <a:ext cx="2611310" cy="15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This project has received funding from the European Union’s Horizon 2020 research and innovation programme under grant agreement No 824585.</a:t>
              </a:r>
            </a:p>
          </p:txBody>
        </p:sp>
      </p:grpSp>
      <p:pic>
        <p:nvPicPr>
          <p:cNvPr id="7" name="Εικόνα 6" descr="Εικόνα που περιέχει αντι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6CA4227-E259-4B39-A415-292B4FB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68" y="-1048957"/>
            <a:ext cx="8852865" cy="5066609"/>
          </a:xfrm>
          <a:prstGeom prst="rect">
            <a:avLst/>
          </a:prstGeom>
        </p:spPr>
      </p:pic>
      <p:sp>
        <p:nvSpPr>
          <p:cNvPr id="37" name="Τίτλος 1">
            <a:extLst>
              <a:ext uri="{FF2B5EF4-FFF2-40B4-BE49-F238E27FC236}">
                <a16:creationId xmlns:a16="http://schemas.microsoft.com/office/drawing/2014/main" id="{28AC868C-8DAF-40DD-A230-32C0CFBF6FEB}"/>
              </a:ext>
            </a:extLst>
          </p:cNvPr>
          <p:cNvSpPr txBox="1">
            <a:spLocks/>
          </p:cNvSpPr>
          <p:nvPr/>
        </p:nvSpPr>
        <p:spPr>
          <a:xfrm>
            <a:off x="1080978" y="4596976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11246"/>
                </a:solidFill>
                <a:latin typeface="+mn-lt"/>
              </a:rPr>
              <a:t>In person-trainings | Workshops | Summer Schools | DOCCs| Webinars | Train-the-Trainers sessions</a:t>
            </a:r>
            <a:endParaRPr lang="el-GR" sz="2400" b="1" dirty="0">
              <a:solidFill>
                <a:srgbClr val="21124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56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311DF-8628-41E1-B51F-63AF732B613A}"/>
              </a:ext>
            </a:extLst>
          </p:cNvPr>
          <p:cNvSpPr txBox="1">
            <a:spLocks/>
          </p:cNvSpPr>
          <p:nvPr/>
        </p:nvSpPr>
        <p:spPr>
          <a:xfrm>
            <a:off x="838200" y="219858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11246"/>
                </a:solidFill>
                <a:latin typeface="+mn-lt"/>
              </a:rPr>
              <a:t>The challenge</a:t>
            </a:r>
            <a:endParaRPr lang="el-GR" sz="3200" b="1" dirty="0">
              <a:solidFill>
                <a:srgbClr val="211246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147C80-C12D-43DA-BC39-157A11D28868}"/>
              </a:ext>
            </a:extLst>
          </p:cNvPr>
          <p:cNvSpPr txBox="1"/>
          <p:nvPr/>
        </p:nvSpPr>
        <p:spPr>
          <a:xfrm>
            <a:off x="845415" y="1824422"/>
            <a:ext cx="10515600" cy="4648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Currently, there are many programmes, projects and a great gained knowledge and experience, BUT: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489C5-E726-4486-98F3-E08B1E88691B}"/>
              </a:ext>
            </a:extLst>
          </p:cNvPr>
          <p:cNvSpPr txBox="1"/>
          <p:nvPr/>
        </p:nvSpPr>
        <p:spPr>
          <a:xfrm>
            <a:off x="845415" y="2289293"/>
            <a:ext cx="10889385" cy="16747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Gender analysis remains rarely appropriated within research 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Large differences among research performing organisations in various countries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Small proportion of researchers and practitioners are familiar with theoretical and methodological concepts of gender and feminist scholarship </a:t>
            </a:r>
          </a:p>
          <a:p>
            <a:pPr>
              <a:lnSpc>
                <a:spcPct val="150000"/>
              </a:lnSpc>
            </a:pPr>
            <a:endParaRPr lang="en-US" sz="14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002060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C168A8-C3D5-4CB3-BD09-E78DD0BEEA14}"/>
              </a:ext>
            </a:extLst>
          </p:cNvPr>
          <p:cNvSpPr txBox="1"/>
          <p:nvPr/>
        </p:nvSpPr>
        <p:spPr>
          <a:xfrm>
            <a:off x="838199" y="3640218"/>
            <a:ext cx="10258425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Need: </a:t>
            </a:r>
            <a:r>
              <a:rPr lang="en-US" sz="1400" b="1" dirty="0">
                <a:solidFill>
                  <a:srgbClr val="002060"/>
                </a:solidFill>
              </a:rPr>
              <a:t>A holistic approach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 structural change for gender equality in R&amp;I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The Gender Equality Academy project </a:t>
            </a:r>
            <a:r>
              <a:rPr lang="en-GB" sz="1400" b="1" dirty="0">
                <a:solidFill>
                  <a:srgbClr val="002060"/>
                </a:solidFill>
              </a:rPr>
              <a:t>offers high-quality capacity-building programme on gender equality in research, innovation and higher education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311DF-8628-41E1-B51F-63AF732B613A}"/>
              </a:ext>
            </a:extLst>
          </p:cNvPr>
          <p:cNvSpPr txBox="1">
            <a:spLocks/>
          </p:cNvSpPr>
          <p:nvPr/>
        </p:nvSpPr>
        <p:spPr>
          <a:xfrm>
            <a:off x="838200" y="219858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11246"/>
                </a:solidFill>
                <a:latin typeface="+mn-lt"/>
              </a:rPr>
              <a:t>Training offers</a:t>
            </a:r>
            <a:endParaRPr lang="el-GR" sz="3200" b="1" dirty="0">
              <a:solidFill>
                <a:srgbClr val="211246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4D2F30-6F14-4781-97BB-A2B5A4ABAD80}"/>
              </a:ext>
            </a:extLst>
          </p:cNvPr>
          <p:cNvSpPr txBox="1"/>
          <p:nvPr/>
        </p:nvSpPr>
        <p:spPr>
          <a:xfrm>
            <a:off x="2809863" y="3495360"/>
            <a:ext cx="1546877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9AD824-BEF8-47DB-912F-EC1F145D152F}"/>
              </a:ext>
            </a:extLst>
          </p:cNvPr>
          <p:cNvSpPr txBox="1"/>
          <p:nvPr/>
        </p:nvSpPr>
        <p:spPr>
          <a:xfrm>
            <a:off x="2551473" y="4680203"/>
            <a:ext cx="2063655" cy="3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33" b="1" dirty="0">
                <a:solidFill>
                  <a:srgbClr val="7030A0"/>
                </a:solidFill>
                <a:latin typeface="+mj-lt"/>
              </a:rPr>
              <a:t>In person-trainings</a:t>
            </a:r>
            <a:endParaRPr lang="en-US" sz="13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6ABD03-C777-4A7F-9B43-56769F8E2028}"/>
              </a:ext>
            </a:extLst>
          </p:cNvPr>
          <p:cNvSpPr txBox="1"/>
          <p:nvPr/>
        </p:nvSpPr>
        <p:spPr>
          <a:xfrm>
            <a:off x="4971723" y="3495360"/>
            <a:ext cx="1546877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7E0415-83D2-44F2-ACF3-E9F5C31176EC}"/>
              </a:ext>
            </a:extLst>
          </p:cNvPr>
          <p:cNvSpPr txBox="1"/>
          <p:nvPr/>
        </p:nvSpPr>
        <p:spPr>
          <a:xfrm>
            <a:off x="4714914" y="4680203"/>
            <a:ext cx="2063655" cy="3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33" b="1" dirty="0">
                <a:solidFill>
                  <a:srgbClr val="7030A0"/>
                </a:solidFill>
                <a:latin typeface="+mj-lt"/>
              </a:rPr>
              <a:t>Workshops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ABA2EA-F0B9-434B-8D6B-84A41F9832E3}"/>
              </a:ext>
            </a:extLst>
          </p:cNvPr>
          <p:cNvSpPr txBox="1"/>
          <p:nvPr/>
        </p:nvSpPr>
        <p:spPr>
          <a:xfrm>
            <a:off x="7114760" y="3495360"/>
            <a:ext cx="1546877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466C17-707F-459F-BABF-ADF36B84D078}"/>
              </a:ext>
            </a:extLst>
          </p:cNvPr>
          <p:cNvSpPr txBox="1"/>
          <p:nvPr/>
        </p:nvSpPr>
        <p:spPr>
          <a:xfrm>
            <a:off x="6857951" y="4680203"/>
            <a:ext cx="2063655" cy="13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  <a:latin typeface="+mj-lt"/>
              </a:rPr>
              <a:t>Summer Schools</a:t>
            </a:r>
            <a:endParaRPr lang="en-US" sz="133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Madrid</a:t>
            </a:r>
          </a:p>
          <a:p>
            <a:pPr marL="285750" indent="-285750"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Dublin</a:t>
            </a:r>
          </a:p>
          <a:p>
            <a:pPr marL="285750" indent="-285750"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Budapest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DA07FDB-7BEC-4E49-9DC7-752870F07BDB}"/>
              </a:ext>
            </a:extLst>
          </p:cNvPr>
          <p:cNvSpPr/>
          <p:nvPr/>
        </p:nvSpPr>
        <p:spPr>
          <a:xfrm>
            <a:off x="933450" y="1443293"/>
            <a:ext cx="1101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Trainings are offered for free to those interested to understand and consider gender equality and dimension as an integral part of research and innovation.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Find the offer which suits you best and register on </a:t>
            </a:r>
            <a:r>
              <a:rPr lang="en-GB" dirty="0">
                <a:hlinkClick r:id="rId4"/>
              </a:rPr>
              <a:t>https://ge-academy.eu/</a:t>
            </a:r>
            <a:r>
              <a:rPr lang="en-GB" dirty="0"/>
              <a:t> 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There are different dates and locations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Course Language: English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Participation is free thanks to the EC.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FF56C3-0517-4D34-9D33-EC73FEB7307B}"/>
              </a:ext>
            </a:extLst>
          </p:cNvPr>
          <p:cNvSpPr txBox="1"/>
          <p:nvPr/>
        </p:nvSpPr>
        <p:spPr>
          <a:xfrm>
            <a:off x="5091835" y="5270028"/>
            <a:ext cx="1546877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BE57F4-CC32-4B49-8FBE-7DEF5FB83041}"/>
              </a:ext>
            </a:extLst>
          </p:cNvPr>
          <p:cNvSpPr txBox="1"/>
          <p:nvPr/>
        </p:nvSpPr>
        <p:spPr>
          <a:xfrm>
            <a:off x="4848074" y="6171970"/>
            <a:ext cx="2063655" cy="3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33" b="1" dirty="0">
                <a:solidFill>
                  <a:srgbClr val="7030A0"/>
                </a:solidFill>
                <a:latin typeface="+mj-lt"/>
              </a:rPr>
              <a:t>Train-the-Trainers’ sessions</a:t>
            </a:r>
            <a:endParaRPr lang="en-US" sz="13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B3183-9A23-468F-AD56-E9A93A60A4AB}"/>
              </a:ext>
            </a:extLst>
          </p:cNvPr>
          <p:cNvSpPr txBox="1"/>
          <p:nvPr/>
        </p:nvSpPr>
        <p:spPr>
          <a:xfrm>
            <a:off x="8653629" y="5270028"/>
            <a:ext cx="1546877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89A11C-139D-4C27-BCB2-606587B966D8}"/>
              </a:ext>
            </a:extLst>
          </p:cNvPr>
          <p:cNvSpPr txBox="1"/>
          <p:nvPr/>
        </p:nvSpPr>
        <p:spPr>
          <a:xfrm>
            <a:off x="8395239" y="6171970"/>
            <a:ext cx="2063655" cy="3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33" b="1" dirty="0">
                <a:solidFill>
                  <a:srgbClr val="7030A0"/>
                </a:solidFill>
                <a:latin typeface="+mj-lt"/>
              </a:rPr>
              <a:t>Webinars</a:t>
            </a:r>
            <a:endParaRPr lang="en-US" sz="1333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33179A-8899-4AD8-B472-749A1B2BCBEE}"/>
              </a:ext>
            </a:extLst>
          </p:cNvPr>
          <p:cNvSpPr txBox="1"/>
          <p:nvPr/>
        </p:nvSpPr>
        <p:spPr>
          <a:xfrm>
            <a:off x="2036424" y="5414707"/>
            <a:ext cx="1546877" cy="73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0E2917-85CC-45AF-86DA-636E0F443139}"/>
              </a:ext>
            </a:extLst>
          </p:cNvPr>
          <p:cNvSpPr txBox="1"/>
          <p:nvPr/>
        </p:nvSpPr>
        <p:spPr>
          <a:xfrm>
            <a:off x="1377742" y="6172277"/>
            <a:ext cx="3040113" cy="3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33" b="1" dirty="0">
                <a:solidFill>
                  <a:srgbClr val="7030A0"/>
                </a:solidFill>
                <a:latin typeface="+mj-lt"/>
              </a:rPr>
              <a:t>Distributed Open Collaborative Courses</a:t>
            </a:r>
            <a:endParaRPr lang="en-US" sz="1333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8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30" grpId="0"/>
      <p:bldP spid="31" grpId="0"/>
      <p:bldP spid="38" grpId="0"/>
      <p:bldP spid="39" grpId="0"/>
      <p:bldP spid="4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311DF-8628-41E1-B51F-63AF732B613A}"/>
              </a:ext>
            </a:extLst>
          </p:cNvPr>
          <p:cNvSpPr txBox="1">
            <a:spLocks/>
          </p:cNvSpPr>
          <p:nvPr/>
        </p:nvSpPr>
        <p:spPr>
          <a:xfrm>
            <a:off x="838200" y="219858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11246"/>
                </a:solidFill>
                <a:latin typeface="+mn-lt"/>
              </a:rPr>
              <a:t>Get involved</a:t>
            </a:r>
            <a:endParaRPr lang="el-GR" sz="3200" b="1" dirty="0">
              <a:solidFill>
                <a:srgbClr val="211246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0DA6E-268F-47F9-84F9-FD5BEE9CCC77}"/>
              </a:ext>
            </a:extLst>
          </p:cNvPr>
          <p:cNvSpPr txBox="1"/>
          <p:nvPr/>
        </p:nvSpPr>
        <p:spPr>
          <a:xfrm>
            <a:off x="5355898" y="261370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49964-1C98-4625-9995-0127D0FD16D9}"/>
              </a:ext>
            </a:extLst>
          </p:cNvPr>
          <p:cNvSpPr txBox="1"/>
          <p:nvPr/>
        </p:nvSpPr>
        <p:spPr>
          <a:xfrm>
            <a:off x="6629525" y="261370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C244C0-5511-46BB-8FBD-FE9C60F03963}"/>
              </a:ext>
            </a:extLst>
          </p:cNvPr>
          <p:cNvSpPr txBox="1"/>
          <p:nvPr/>
        </p:nvSpPr>
        <p:spPr>
          <a:xfrm>
            <a:off x="6629526" y="441687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30DFE5-0A84-4FE9-91F4-40EDC679CCA2}"/>
              </a:ext>
            </a:extLst>
          </p:cNvPr>
          <p:cNvSpPr txBox="1"/>
          <p:nvPr/>
        </p:nvSpPr>
        <p:spPr>
          <a:xfrm>
            <a:off x="838199" y="1513147"/>
            <a:ext cx="10620375" cy="20440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Take part in one or more offered trainings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Become a gender trainer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Become a host institution to the topic of your preference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Be part of the pan European gender trainers’ network  </a:t>
            </a:r>
          </a:p>
          <a:p>
            <a:pPr>
              <a:lnSpc>
                <a:spcPct val="150000"/>
              </a:lnSpc>
            </a:pPr>
            <a:endParaRPr lang="en-US" sz="14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62431-7530-41FC-B73C-BB55BE59DDA5}"/>
              </a:ext>
            </a:extLst>
          </p:cNvPr>
          <p:cNvSpPr txBox="1"/>
          <p:nvPr/>
        </p:nvSpPr>
        <p:spPr>
          <a:xfrm>
            <a:off x="1428750" y="3743325"/>
            <a:ext cx="842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 </a:t>
            </a:r>
            <a:r>
              <a:rPr lang="en-GB" dirty="0"/>
              <a:t>the website and find out more</a:t>
            </a:r>
          </a:p>
          <a:p>
            <a:pPr algn="ctr"/>
            <a:r>
              <a:rPr lang="en-GB" dirty="0">
                <a:hlinkClick r:id="rId2"/>
              </a:rPr>
              <a:t>https://ge-academy.eu/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311DF-8628-41E1-B51F-63AF732B613A}"/>
              </a:ext>
            </a:extLst>
          </p:cNvPr>
          <p:cNvSpPr txBox="1">
            <a:spLocks/>
          </p:cNvSpPr>
          <p:nvPr/>
        </p:nvSpPr>
        <p:spPr>
          <a:xfrm>
            <a:off x="838200" y="219858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11246"/>
                </a:solidFill>
                <a:latin typeface="+mn-lt"/>
              </a:rPr>
              <a:t>Who is it for?</a:t>
            </a:r>
            <a:endParaRPr lang="el-GR" sz="3200" b="1" dirty="0">
              <a:solidFill>
                <a:srgbClr val="211246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4D1FB5-D191-46AA-BAFA-2455A9C88947}"/>
              </a:ext>
            </a:extLst>
          </p:cNvPr>
          <p:cNvSpPr txBox="1"/>
          <p:nvPr/>
        </p:nvSpPr>
        <p:spPr>
          <a:xfrm>
            <a:off x="2013285" y="3722456"/>
            <a:ext cx="13431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HR Professionals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A471DA-FDB5-436D-BB05-85B883722D5C}"/>
              </a:ext>
            </a:extLst>
          </p:cNvPr>
          <p:cNvSpPr txBox="1"/>
          <p:nvPr/>
        </p:nvSpPr>
        <p:spPr>
          <a:xfrm>
            <a:off x="1769625" y="3999456"/>
            <a:ext cx="1830444" cy="9018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Integration and establishment of gender-sensitive and fair recruitment and career management processes in organisations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509E93-750E-4A5B-A952-8BA965AECFE6}"/>
              </a:ext>
            </a:extLst>
          </p:cNvPr>
          <p:cNvSpPr txBox="1"/>
          <p:nvPr/>
        </p:nvSpPr>
        <p:spPr>
          <a:xfrm>
            <a:off x="3859024" y="3722456"/>
            <a:ext cx="1964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Gender Trainers &amp; Experts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5D5DB3-C834-4C2A-B299-F037DD30B490}"/>
              </a:ext>
            </a:extLst>
          </p:cNvPr>
          <p:cNvSpPr txBox="1"/>
          <p:nvPr/>
        </p:nvSpPr>
        <p:spPr>
          <a:xfrm>
            <a:off x="3926081" y="3999456"/>
            <a:ext cx="1830444" cy="4863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Train-the-trainers sessions for the development of new skills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9F866-184B-4ACC-A4E8-D9AFAFFC4F32}"/>
              </a:ext>
            </a:extLst>
          </p:cNvPr>
          <p:cNvSpPr txBox="1"/>
          <p:nvPr/>
        </p:nvSpPr>
        <p:spPr>
          <a:xfrm>
            <a:off x="6475359" y="3722456"/>
            <a:ext cx="1005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BE049-550D-4B3F-A72B-AEE594EFB1EC}"/>
              </a:ext>
            </a:extLst>
          </p:cNvPr>
          <p:cNvSpPr txBox="1"/>
          <p:nvPr/>
        </p:nvSpPr>
        <p:spPr>
          <a:xfrm>
            <a:off x="6062963" y="3999456"/>
            <a:ext cx="1830444" cy="9018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Training to integrate the gender dimension in their research and deepening their understanding of gender issues in R&amp;I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CA551F-86FC-40ED-9D8B-13C4DE246655}"/>
              </a:ext>
            </a:extLst>
          </p:cNvPr>
          <p:cNvSpPr txBox="1"/>
          <p:nvPr/>
        </p:nvSpPr>
        <p:spPr>
          <a:xfrm>
            <a:off x="7808258" y="3722456"/>
            <a:ext cx="2604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 Performing Organisations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EAB20E-4829-4F2A-ADFE-5E2F2CF3A2BB}"/>
              </a:ext>
            </a:extLst>
          </p:cNvPr>
          <p:cNvSpPr txBox="1"/>
          <p:nvPr/>
        </p:nvSpPr>
        <p:spPr>
          <a:xfrm>
            <a:off x="8195243" y="3999456"/>
            <a:ext cx="1830444" cy="9018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Recommendations for influencing the internal policies and practices of the organisations towards gender equality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B9BC5E3-4511-4478-B732-063FCA8CBD78}"/>
              </a:ext>
            </a:extLst>
          </p:cNvPr>
          <p:cNvSpPr/>
          <p:nvPr/>
        </p:nvSpPr>
        <p:spPr>
          <a:xfrm>
            <a:off x="3792854" y="1538534"/>
            <a:ext cx="454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Anyone interested to gender equality, but also</a:t>
            </a:r>
          </a:p>
        </p:txBody>
      </p:sp>
    </p:spTree>
    <p:extLst>
      <p:ext uri="{BB962C8B-B14F-4D97-AF65-F5344CB8AC3E}">
        <p14:creationId xmlns:p14="http://schemas.microsoft.com/office/powerpoint/2010/main" val="36128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F7054-938D-4089-8BB3-E7B088455E7A}"/>
              </a:ext>
            </a:extLst>
          </p:cNvPr>
          <p:cNvSpPr txBox="1">
            <a:spLocks/>
          </p:cNvSpPr>
          <p:nvPr/>
        </p:nvSpPr>
        <p:spPr>
          <a:xfrm>
            <a:off x="838200" y="-170667"/>
            <a:ext cx="10515600" cy="104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11246"/>
                </a:solidFill>
                <a:latin typeface="+mn-lt"/>
              </a:rPr>
              <a:t>Partners</a:t>
            </a:r>
            <a:endParaRPr lang="el-GR" sz="3200" b="1" dirty="0">
              <a:solidFill>
                <a:srgbClr val="211246"/>
              </a:solidFill>
              <a:latin typeface="+mn-lt"/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311EAE9-B917-4300-99A9-B45E0B77D0A6}"/>
              </a:ext>
            </a:extLst>
          </p:cNvPr>
          <p:cNvGrpSpPr/>
          <p:nvPr/>
        </p:nvGrpSpPr>
        <p:grpSpPr>
          <a:xfrm>
            <a:off x="924374" y="871009"/>
            <a:ext cx="6086026" cy="2634191"/>
            <a:chOff x="924373" y="1164347"/>
            <a:chExt cx="10128327" cy="4656478"/>
          </a:xfrm>
        </p:grpSpPr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A3A016C0-A315-4390-A5C2-3C5405E7CE0C}"/>
                </a:ext>
              </a:extLst>
            </p:cNvPr>
            <p:cNvSpPr/>
            <p:nvPr/>
          </p:nvSpPr>
          <p:spPr>
            <a:xfrm>
              <a:off x="6364310" y="1171439"/>
              <a:ext cx="2003975" cy="1746307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5186" t="27259" r="3906" b="2513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8">
              <a:extLst>
                <a:ext uri="{FF2B5EF4-FFF2-40B4-BE49-F238E27FC236}">
                  <a16:creationId xmlns:a16="http://schemas.microsoft.com/office/drawing/2014/main" id="{481996AE-30E3-4E73-9A2F-3802F665E009}"/>
                </a:ext>
              </a:extLst>
            </p:cNvPr>
            <p:cNvSpPr/>
            <p:nvPr/>
          </p:nvSpPr>
          <p:spPr>
            <a:xfrm>
              <a:off x="3679895" y="1167893"/>
              <a:ext cx="2003975" cy="174630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935" t="18242" r="-5935" b="1730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822780B0-D2A4-4A5C-A848-8573ACEBC79E}"/>
                </a:ext>
              </a:extLst>
            </p:cNvPr>
            <p:cNvSpPr/>
            <p:nvPr/>
          </p:nvSpPr>
          <p:spPr>
            <a:xfrm>
              <a:off x="924373" y="1167893"/>
              <a:ext cx="2003975" cy="174630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682" t="30612" r="6802" b="242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9906C357-8AE1-4323-849D-15B8904FADD5}"/>
                </a:ext>
              </a:extLst>
            </p:cNvPr>
            <p:cNvSpPr/>
            <p:nvPr/>
          </p:nvSpPr>
          <p:spPr>
            <a:xfrm>
              <a:off x="9048725" y="1164347"/>
              <a:ext cx="2003975" cy="174630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634" t="13884" r="6846" b="1305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671BA396-3BEB-407B-9C66-D7DB0B10D609}"/>
                </a:ext>
              </a:extLst>
            </p:cNvPr>
            <p:cNvSpPr/>
            <p:nvPr/>
          </p:nvSpPr>
          <p:spPr>
            <a:xfrm>
              <a:off x="969242" y="2748939"/>
              <a:ext cx="1821795" cy="1587552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6207" t="19174" r="1997" b="1917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56">
              <a:extLst>
                <a:ext uri="{FF2B5EF4-FFF2-40B4-BE49-F238E27FC236}">
                  <a16:creationId xmlns:a16="http://schemas.microsoft.com/office/drawing/2014/main" id="{D8AD5845-E0EE-4917-95F0-A49AA64C21A4}"/>
                </a:ext>
              </a:extLst>
            </p:cNvPr>
            <p:cNvSpPr/>
            <p:nvPr/>
          </p:nvSpPr>
          <p:spPr>
            <a:xfrm>
              <a:off x="969242" y="4232229"/>
              <a:ext cx="1821795" cy="1587552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330" t="9498" r="346" b="949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64">
              <a:extLst>
                <a:ext uri="{FF2B5EF4-FFF2-40B4-BE49-F238E27FC236}">
                  <a16:creationId xmlns:a16="http://schemas.microsoft.com/office/drawing/2014/main" id="{7D2BCE72-9A3E-4BA4-B43F-032D69082C06}"/>
                </a:ext>
              </a:extLst>
            </p:cNvPr>
            <p:cNvSpPr/>
            <p:nvPr/>
          </p:nvSpPr>
          <p:spPr>
            <a:xfrm>
              <a:off x="3730191" y="2749984"/>
              <a:ext cx="1821795" cy="1587552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0243" t="31723" r="10243" b="319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68">
              <a:extLst>
                <a:ext uri="{FF2B5EF4-FFF2-40B4-BE49-F238E27FC236}">
                  <a16:creationId xmlns:a16="http://schemas.microsoft.com/office/drawing/2014/main" id="{87C09EB6-15CD-4BDC-9E13-7413FCE9B1C8}"/>
                </a:ext>
              </a:extLst>
            </p:cNvPr>
            <p:cNvSpPr/>
            <p:nvPr/>
          </p:nvSpPr>
          <p:spPr>
            <a:xfrm>
              <a:off x="3730191" y="4233273"/>
              <a:ext cx="1821795" cy="1587552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7D0A730C-06F4-4A94-9494-D668E3E91255}"/>
                </a:ext>
              </a:extLst>
            </p:cNvPr>
            <p:cNvSpPr/>
            <p:nvPr/>
          </p:nvSpPr>
          <p:spPr>
            <a:xfrm>
              <a:off x="6416786" y="2748939"/>
              <a:ext cx="1821795" cy="1587552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10" t="29555" r="1410" b="3034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80">
              <a:extLst>
                <a:ext uri="{FF2B5EF4-FFF2-40B4-BE49-F238E27FC236}">
                  <a16:creationId xmlns:a16="http://schemas.microsoft.com/office/drawing/2014/main" id="{38559D83-9695-424E-8BB1-1D474B48D3B6}"/>
                </a:ext>
              </a:extLst>
            </p:cNvPr>
            <p:cNvSpPr/>
            <p:nvPr/>
          </p:nvSpPr>
          <p:spPr>
            <a:xfrm>
              <a:off x="6416786" y="4232229"/>
              <a:ext cx="1821795" cy="1587552"/>
            </a:xfrm>
            <a:prstGeom prst="ellipse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114" t="26620" r="7114" b="266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88">
              <a:extLst>
                <a:ext uri="{FF2B5EF4-FFF2-40B4-BE49-F238E27FC236}">
                  <a16:creationId xmlns:a16="http://schemas.microsoft.com/office/drawing/2014/main" id="{4898D426-8BE4-4330-998C-0B95186E55BA}"/>
                </a:ext>
              </a:extLst>
            </p:cNvPr>
            <p:cNvSpPr/>
            <p:nvPr/>
          </p:nvSpPr>
          <p:spPr>
            <a:xfrm>
              <a:off x="9103380" y="2748939"/>
              <a:ext cx="1821795" cy="1587552"/>
            </a:xfrm>
            <a:prstGeom prst="ellipse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874" t="27113" r="1874" b="299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92">
              <a:extLst>
                <a:ext uri="{FF2B5EF4-FFF2-40B4-BE49-F238E27FC236}">
                  <a16:creationId xmlns:a16="http://schemas.microsoft.com/office/drawing/2014/main" id="{CD10D62E-D50E-42EB-9DBF-6267D251A69A}"/>
                </a:ext>
              </a:extLst>
            </p:cNvPr>
            <p:cNvSpPr/>
            <p:nvPr/>
          </p:nvSpPr>
          <p:spPr>
            <a:xfrm>
              <a:off x="9103380" y="4232229"/>
              <a:ext cx="1821795" cy="1587552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5227" t="31160" r="5227" b="3116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13854172-55D1-4380-A93E-62421C1327D9}"/>
              </a:ext>
            </a:extLst>
          </p:cNvPr>
          <p:cNvGrpSpPr/>
          <p:nvPr/>
        </p:nvGrpSpPr>
        <p:grpSpPr>
          <a:xfrm>
            <a:off x="478002" y="3963806"/>
            <a:ext cx="4642943" cy="2736231"/>
            <a:chOff x="9029450" y="4194911"/>
            <a:chExt cx="4642943" cy="2736231"/>
          </a:xfrm>
        </p:grpSpPr>
        <p:sp>
          <p:nvSpPr>
            <p:cNvPr id="22" name="Θέση κειμένου 2">
              <a:extLst>
                <a:ext uri="{FF2B5EF4-FFF2-40B4-BE49-F238E27FC236}">
                  <a16:creationId xmlns:a16="http://schemas.microsoft.com/office/drawing/2014/main" id="{5FD830F7-D030-44A9-9A00-0A4BC6915ADB}"/>
                </a:ext>
              </a:extLst>
            </p:cNvPr>
            <p:cNvSpPr txBox="1">
              <a:spLocks/>
            </p:cNvSpPr>
            <p:nvPr/>
          </p:nvSpPr>
          <p:spPr>
            <a:xfrm>
              <a:off x="9730313" y="4921717"/>
              <a:ext cx="3942080" cy="20094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solidFill>
                    <a:srgbClr val="211246"/>
                  </a:solidFill>
                </a:rPr>
                <a:t>@GEAcademy_eu</a:t>
              </a:r>
            </a:p>
            <a:p>
              <a:pPr marL="0" indent="0">
                <a:buNone/>
              </a:pPr>
              <a:r>
                <a:rPr lang="en-US" sz="1800" dirty="0">
                  <a:solidFill>
                    <a:srgbClr val="211246"/>
                  </a:solidFill>
                </a:rPr>
                <a:t>@GEAcademy.eu</a:t>
              </a:r>
            </a:p>
            <a:p>
              <a:pPr marL="0" indent="0">
                <a:buNone/>
              </a:pPr>
              <a:r>
                <a:rPr lang="en-US" sz="1800" dirty="0">
                  <a:solidFill>
                    <a:srgbClr val="211246"/>
                  </a:solidFill>
                </a:rPr>
                <a:t>GE Academy</a:t>
              </a:r>
            </a:p>
            <a:p>
              <a:pPr marL="0" indent="0">
                <a:buNone/>
              </a:pPr>
              <a:r>
                <a:rPr lang="en-US" sz="1800" dirty="0">
                  <a:solidFill>
                    <a:srgbClr val="1FBACC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https://ge-academy.eu/</a:t>
              </a:r>
              <a:endParaRPr lang="en-US" sz="1800" dirty="0">
                <a:solidFill>
                  <a:srgbClr val="1FBACC"/>
                </a:solidFill>
              </a:endParaRPr>
            </a:p>
            <a:p>
              <a:pPr marL="0" indent="0">
                <a:buNone/>
              </a:pPr>
              <a:r>
                <a:rPr lang="en-US" sz="1800" dirty="0">
                  <a:solidFill>
                    <a:srgbClr val="1FBACC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info@ge-academy.eu</a:t>
              </a:r>
              <a:r>
                <a:rPr lang="en-US" sz="1800" dirty="0">
                  <a:solidFill>
                    <a:srgbClr val="1FBACC"/>
                  </a:solidFill>
                </a:rPr>
                <a:t> </a:t>
              </a:r>
            </a:p>
          </p:txBody>
        </p:sp>
        <p:grpSp>
          <p:nvGrpSpPr>
            <p:cNvPr id="23" name="Ομάδα 22">
              <a:extLst>
                <a:ext uri="{FF2B5EF4-FFF2-40B4-BE49-F238E27FC236}">
                  <a16:creationId xmlns:a16="http://schemas.microsoft.com/office/drawing/2014/main" id="{A6472242-3906-4778-9FF3-0C0D66267D16}"/>
                </a:ext>
              </a:extLst>
            </p:cNvPr>
            <p:cNvGrpSpPr/>
            <p:nvPr/>
          </p:nvGrpSpPr>
          <p:grpSpPr>
            <a:xfrm>
              <a:off x="9277183" y="4942625"/>
              <a:ext cx="457200" cy="1882283"/>
              <a:chOff x="2536445" y="2231560"/>
              <a:chExt cx="457200" cy="1882283"/>
            </a:xfrm>
          </p:grpSpPr>
          <p:grpSp>
            <p:nvGrpSpPr>
              <p:cNvPr id="26" name="Ομάδα 25">
                <a:extLst>
                  <a:ext uri="{FF2B5EF4-FFF2-40B4-BE49-F238E27FC236}">
                    <a16:creationId xmlns:a16="http://schemas.microsoft.com/office/drawing/2014/main" id="{2F699AB1-A9A3-40FB-89B5-C3B3ADA3CC6F}"/>
                  </a:ext>
                </a:extLst>
              </p:cNvPr>
              <p:cNvGrpSpPr/>
              <p:nvPr userDrawn="1"/>
            </p:nvGrpSpPr>
            <p:grpSpPr>
              <a:xfrm>
                <a:off x="2621610" y="2231560"/>
                <a:ext cx="286871" cy="1882283"/>
                <a:chOff x="501169" y="4273583"/>
                <a:chExt cx="286871" cy="1882283"/>
              </a:xfrm>
            </p:grpSpPr>
            <p:grpSp>
              <p:nvGrpSpPr>
                <p:cNvPr id="29" name="Ομάδα 28">
                  <a:extLst>
                    <a:ext uri="{FF2B5EF4-FFF2-40B4-BE49-F238E27FC236}">
                      <a16:creationId xmlns:a16="http://schemas.microsoft.com/office/drawing/2014/main" id="{553AA053-6B3F-4D19-A6FD-BA6020A9BE8E}"/>
                    </a:ext>
                  </a:extLst>
                </p:cNvPr>
                <p:cNvGrpSpPr/>
                <p:nvPr userDrawn="1"/>
              </p:nvGrpSpPr>
              <p:grpSpPr>
                <a:xfrm>
                  <a:off x="501169" y="4273583"/>
                  <a:ext cx="260851" cy="1071330"/>
                  <a:chOff x="501169" y="4273583"/>
                  <a:chExt cx="260851" cy="1071330"/>
                </a:xfrm>
              </p:grpSpPr>
              <p:pic>
                <p:nvPicPr>
                  <p:cNvPr id="31" name="Εικόνα 30">
                    <a:extLst>
                      <a:ext uri="{FF2B5EF4-FFF2-40B4-BE49-F238E27FC236}">
                        <a16:creationId xmlns:a16="http://schemas.microsoft.com/office/drawing/2014/main" id="{EAFBF7F1-959D-4C27-ACC4-909F8FB075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6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1169" y="5084062"/>
                    <a:ext cx="260851" cy="260851"/>
                  </a:xfrm>
                  <a:prstGeom prst="rect">
                    <a:avLst/>
                  </a:prstGeom>
                </p:spPr>
              </p:pic>
              <p:pic>
                <p:nvPicPr>
                  <p:cNvPr id="33" name="Εικόνα 32">
                    <a:extLst>
                      <a:ext uri="{FF2B5EF4-FFF2-40B4-BE49-F238E27FC236}">
                        <a16:creationId xmlns:a16="http://schemas.microsoft.com/office/drawing/2014/main" id="{6FFAC95A-58C5-4F0D-8731-5E820C59A1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7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8507" y="4657361"/>
                    <a:ext cx="246177" cy="246177"/>
                  </a:xfrm>
                  <a:prstGeom prst="rect">
                    <a:avLst/>
                  </a:prstGeom>
                </p:spPr>
              </p:pic>
              <p:pic>
                <p:nvPicPr>
                  <p:cNvPr id="34" name="Εικόνα 33">
                    <a:extLst>
                      <a:ext uri="{FF2B5EF4-FFF2-40B4-BE49-F238E27FC236}">
                        <a16:creationId xmlns:a16="http://schemas.microsoft.com/office/drawing/2014/main" id="{D7444FF4-4076-42B7-A690-B18F4DCC0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8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1169" y="4273583"/>
                    <a:ext cx="246177" cy="20589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Γραφικό 29" descr="Φάκελος">
                  <a:extLst>
                    <a:ext uri="{FF2B5EF4-FFF2-40B4-BE49-F238E27FC236}">
                      <a16:creationId xmlns:a16="http://schemas.microsoft.com/office/drawing/2014/main" id="{B425FF6E-F7EB-4028-8933-8301BAB8543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169" y="5868995"/>
                  <a:ext cx="286871" cy="286871"/>
                </a:xfrm>
                <a:prstGeom prst="rect">
                  <a:avLst/>
                </a:prstGeom>
              </p:spPr>
            </p:pic>
          </p:grpSp>
          <p:pic>
            <p:nvPicPr>
              <p:cNvPr id="27" name="Γραφικό 26" descr="Σύνδεση">
                <a:extLst>
                  <a:ext uri="{FF2B5EF4-FFF2-40B4-BE49-F238E27FC236}">
                    <a16:creationId xmlns:a16="http://schemas.microsoft.com/office/drawing/2014/main" id="{3079D7DC-7A46-4E78-8275-B115AD9EDF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536445" y="3358031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25" name="Τίτλος 1">
              <a:extLst>
                <a:ext uri="{FF2B5EF4-FFF2-40B4-BE49-F238E27FC236}">
                  <a16:creationId xmlns:a16="http://schemas.microsoft.com/office/drawing/2014/main" id="{BC8C41BB-1090-40B1-BD6C-B679EB0E356E}"/>
                </a:ext>
              </a:extLst>
            </p:cNvPr>
            <p:cNvSpPr txBox="1">
              <a:spLocks/>
            </p:cNvSpPr>
            <p:nvPr/>
          </p:nvSpPr>
          <p:spPr>
            <a:xfrm>
              <a:off x="9029450" y="4194911"/>
              <a:ext cx="4528643" cy="584776"/>
            </a:xfrm>
            <a:prstGeom prst="rect">
              <a:avLst/>
            </a:prstGeom>
          </p:spPr>
          <p:txBody>
            <a:bodyPr anchor="b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>
                  <a:solidFill>
                    <a:srgbClr val="211246"/>
                  </a:solidFill>
                  <a:latin typeface="+mn-lt"/>
                </a:rPr>
                <a:t>Got your attention? Stay in touch!</a:t>
              </a:r>
              <a:endParaRPr lang="el-GR" sz="3200" b="1" dirty="0">
                <a:solidFill>
                  <a:srgbClr val="211246"/>
                </a:solidFill>
                <a:latin typeface="+mn-lt"/>
              </a:endParaRPr>
            </a:p>
          </p:txBody>
        </p:sp>
      </p:grp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E6FB4CF-07B2-454A-A6F7-F6B3D1DF1279}"/>
              </a:ext>
            </a:extLst>
          </p:cNvPr>
          <p:cNvSpPr/>
          <p:nvPr/>
        </p:nvSpPr>
        <p:spPr>
          <a:xfrm>
            <a:off x="5319420" y="43949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GB" dirty="0">
                <a:solidFill>
                  <a:srgbClr val="000000"/>
                </a:solidFill>
                <a:latin typeface="Rubik"/>
              </a:rPr>
              <a:t>Do you still have questions?</a:t>
            </a:r>
          </a:p>
          <a:p>
            <a:pPr algn="ctr" fontAlgn="base"/>
            <a:r>
              <a:rPr lang="en-GB" dirty="0">
                <a:solidFill>
                  <a:srgbClr val="000000"/>
                </a:solidFill>
                <a:latin typeface="Roboto" pitchFamily="2" charset="0"/>
              </a:rPr>
              <a:t>Feel free to contact us at </a:t>
            </a:r>
            <a:r>
              <a:rPr lang="en-GB" dirty="0">
                <a:solidFill>
                  <a:srgbClr val="01BACE"/>
                </a:solidFill>
                <a:latin typeface="Roboto" pitchFamily="2" charset="0"/>
                <a:hlinkClick r:id="rId15"/>
              </a:rPr>
              <a:t>info@ge-academy.eu</a:t>
            </a:r>
            <a:endParaRPr lang="en-GB" dirty="0">
              <a:solidFill>
                <a:srgbClr val="000000"/>
              </a:solidFill>
              <a:latin typeface="Roboto" pitchFamily="2" charset="0"/>
            </a:endParaRPr>
          </a:p>
          <a:p>
            <a:pPr algn="ctr" fontAlgn="base"/>
            <a:r>
              <a:rPr lang="en-GB" dirty="0">
                <a:solidFill>
                  <a:srgbClr val="000000"/>
                </a:solidFill>
                <a:latin typeface="Roboto" pitchFamily="2" charset="0"/>
              </a:rPr>
              <a:t>A member of the team will make her/his best to reply as soon as possible.</a:t>
            </a:r>
            <a:endParaRPr lang="en-GB" b="0" i="0" dirty="0">
              <a:solidFill>
                <a:srgbClr val="000000"/>
              </a:solidFill>
              <a:effectLst/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361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σαρμοσμένο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00B0F0"/>
      </a:accent1>
      <a:accent2>
        <a:srgbClr val="4EB3CF"/>
      </a:accent2>
      <a:accent3>
        <a:srgbClr val="002060"/>
      </a:accent3>
      <a:accent4>
        <a:srgbClr val="7030A0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392</Words>
  <Application>Microsoft Office PowerPoint</Application>
  <PresentationFormat>Ευρεία οθόνη</PresentationFormat>
  <Paragraphs>62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Roboto</vt:lpstr>
      <vt:lpstr>Rubik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</dc:creator>
  <cp:lastModifiedBy>Vasiliki Moumtzi</cp:lastModifiedBy>
  <cp:revision>138</cp:revision>
  <cp:lastPrinted>2019-01-08T21:59:36Z</cp:lastPrinted>
  <dcterms:created xsi:type="dcterms:W3CDTF">2018-02-08T11:45:30Z</dcterms:created>
  <dcterms:modified xsi:type="dcterms:W3CDTF">2019-09-27T15:43:34Z</dcterms:modified>
</cp:coreProperties>
</file>