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sldIdLst>
    <p:sldId id="256" r:id="rId2"/>
    <p:sldId id="257" r:id="rId3"/>
    <p:sldId id="274" r:id="rId4"/>
    <p:sldId id="263" r:id="rId5"/>
    <p:sldId id="265" r:id="rId6"/>
    <p:sldId id="258" r:id="rId7"/>
    <p:sldId id="275" r:id="rId8"/>
    <p:sldId id="259" r:id="rId9"/>
    <p:sldId id="269" r:id="rId10"/>
    <p:sldId id="278" r:id="rId11"/>
    <p:sldId id="271" r:id="rId12"/>
    <p:sldId id="270" r:id="rId13"/>
    <p:sldId id="260" r:id="rId14"/>
    <p:sldId id="268" r:id="rId15"/>
    <p:sldId id="261" r:id="rId16"/>
    <p:sldId id="279" r:id="rId17"/>
    <p:sldId id="276" r:id="rId18"/>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p:cViewPr varScale="1">
        <p:scale>
          <a:sx n="64" d="100"/>
          <a:sy n="64" d="100"/>
        </p:scale>
        <p:origin x="3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smtClean="0"/>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F09394-1F95-4766-B19C-BD1081E4EC20}"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344753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09394-1F95-4766-B19C-BD1081E4EC20}"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149256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09394-1F95-4766-B19C-BD1081E4EC20}"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251929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09394-1F95-4766-B19C-BD1081E4EC20}"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136814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smtClean="0"/>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09394-1F95-4766-B19C-BD1081E4EC20}"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324596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F09394-1F95-4766-B19C-BD1081E4EC20}"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79137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smtClean="0"/>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F09394-1F95-4766-B19C-BD1081E4EC20}" type="datetimeFigureOut">
              <a:rPr lang="en-US" smtClean="0"/>
              <a:t>9/29/2019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57288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F09394-1F95-4766-B19C-BD1081E4EC20}" type="datetimeFigureOut">
              <a:rPr lang="en-US" smtClean="0"/>
              <a:t>9/29/2019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84036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09394-1F95-4766-B19C-BD1081E4EC20}" type="datetimeFigureOut">
              <a:rPr lang="en-US" smtClean="0"/>
              <a:t>9/29/2019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383509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smtClean="0"/>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09394-1F95-4766-B19C-BD1081E4EC20}"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414679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smtClean="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09394-1F95-4766-B19C-BD1081E4EC20}"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F0A5F-88B1-4C82-9F68-3D68613EF600}" type="slidenum">
              <a:rPr lang="en-US" smtClean="0"/>
              <a:t>‹#›</a:t>
            </a:fld>
            <a:endParaRPr lang="en-US"/>
          </a:p>
        </p:txBody>
      </p:sp>
    </p:spTree>
    <p:extLst>
      <p:ext uri="{BB962C8B-B14F-4D97-AF65-F5344CB8AC3E}">
        <p14:creationId xmlns:p14="http://schemas.microsoft.com/office/powerpoint/2010/main" val="281183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1F09394-1F95-4766-B19C-BD1081E4EC20}" type="datetimeFigureOut">
              <a:rPr lang="en-US" smtClean="0"/>
              <a:t>9/29/2019</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86F0A5F-88B1-4C82-9F68-3D68613EF600}" type="slidenum">
              <a:rPr lang="en-US" smtClean="0"/>
              <a:t>‹#›</a:t>
            </a:fld>
            <a:endParaRPr lang="en-US"/>
          </a:p>
        </p:txBody>
      </p:sp>
    </p:spTree>
    <p:extLst>
      <p:ext uri="{BB962C8B-B14F-4D97-AF65-F5344CB8AC3E}">
        <p14:creationId xmlns:p14="http://schemas.microsoft.com/office/powerpoint/2010/main" val="1342582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noblesovrano.com/wwtp" TargetMode="External"/><Relationship Id="rId7" Type="http://schemas.openxmlformats.org/officeDocument/2006/relationships/image" Target="../media/image29.jpeg"/><Relationship Id="rId2" Type="http://schemas.openxmlformats.org/officeDocument/2006/relationships/hyperlink" Target="mailto:Info@noblesovrano.com" TargetMode="Externa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smtClean="0"/>
              <a:t>Index</a:t>
            </a:r>
            <a:endParaRPr lang="en-US" sz="1800" dirty="0"/>
          </a:p>
        </p:txBody>
      </p:sp>
      <p:sp>
        <p:nvSpPr>
          <p:cNvPr id="3" name="Subtitle 2"/>
          <p:cNvSpPr>
            <a:spLocks noGrp="1"/>
          </p:cNvSpPr>
          <p:nvPr>
            <p:ph type="subTitle" idx="1"/>
          </p:nvPr>
        </p:nvSpPr>
        <p:spPr>
          <a:xfrm>
            <a:off x="566976" y="1583324"/>
            <a:ext cx="5669756" cy="2581379"/>
          </a:xfrm>
        </p:spPr>
        <p:txBody>
          <a:bodyPr>
            <a:normAutofit/>
          </a:bodyPr>
          <a:lstStyle/>
          <a:p>
            <a:pPr algn="l"/>
            <a:endParaRPr lang="en-US" sz="1600" dirty="0"/>
          </a:p>
          <a:p>
            <a:pPr marL="212632" indent="-212632" algn="l">
              <a:buFont typeface="Arial" panose="020B0604020202020204" pitchFamily="34" charset="0"/>
              <a:buChar char="•"/>
            </a:pPr>
            <a:r>
              <a:rPr lang="en-GB" sz="1600" dirty="0"/>
              <a:t>The </a:t>
            </a:r>
            <a:r>
              <a:rPr lang="en-GB" sz="1600" dirty="0" smtClean="0"/>
              <a:t>company</a:t>
            </a:r>
          </a:p>
          <a:p>
            <a:pPr marL="212632" indent="-212632" algn="l">
              <a:buFont typeface="Arial" panose="020B0604020202020204" pitchFamily="34" charset="0"/>
              <a:buChar char="•"/>
            </a:pPr>
            <a:r>
              <a:rPr lang="en-GB" sz="1600" dirty="0" smtClean="0"/>
              <a:t>Key Staff</a:t>
            </a:r>
            <a:endParaRPr lang="en-US" sz="1600" dirty="0"/>
          </a:p>
          <a:p>
            <a:pPr marL="212632" indent="-212632" algn="l">
              <a:buFont typeface="Arial" panose="020B0604020202020204" pitchFamily="34" charset="0"/>
              <a:buChar char="•"/>
            </a:pPr>
            <a:r>
              <a:rPr lang="en-GB" sz="1600" dirty="0"/>
              <a:t>Our Prefabricated Noble Eco-pro wastewater treatment plants</a:t>
            </a:r>
            <a:endParaRPr lang="en-US" sz="1600" dirty="0"/>
          </a:p>
          <a:p>
            <a:pPr marL="212632" indent="-212632" algn="l">
              <a:buFont typeface="Arial" panose="020B0604020202020204" pitchFamily="34" charset="0"/>
              <a:buChar char="•"/>
            </a:pPr>
            <a:r>
              <a:rPr lang="en-GB" sz="1600" dirty="0"/>
              <a:t>Large/municipal wastewater treatment </a:t>
            </a:r>
            <a:r>
              <a:rPr lang="en-GB" sz="1600" dirty="0" smtClean="0"/>
              <a:t>plants</a:t>
            </a:r>
          </a:p>
          <a:p>
            <a:pPr marL="212632" indent="-212632" algn="l">
              <a:buFont typeface="Arial" panose="020B0604020202020204" pitchFamily="34" charset="0"/>
              <a:buChar char="•"/>
            </a:pPr>
            <a:r>
              <a:rPr lang="en-GB" sz="1600" dirty="0" smtClean="0"/>
              <a:t>Project executed</a:t>
            </a:r>
          </a:p>
          <a:p>
            <a:pPr marL="212632" indent="-212632" algn="l">
              <a:buFont typeface="Arial" panose="020B0604020202020204" pitchFamily="34" charset="0"/>
              <a:buChar char="•"/>
            </a:pPr>
            <a:endParaRPr lang="en-US" sz="1600" dirty="0"/>
          </a:p>
          <a:p>
            <a:pPr marL="212632" indent="-212632" algn="l">
              <a:buFont typeface="Arial" panose="020B0604020202020204" pitchFamily="34" charset="0"/>
              <a:buChar char="•"/>
            </a:pPr>
            <a:endParaRPr lang="en-US" sz="1600" dirty="0"/>
          </a:p>
        </p:txBody>
      </p:sp>
    </p:spTree>
    <p:extLst>
      <p:ext uri="{BB962C8B-B14F-4D97-AF65-F5344CB8AC3E}">
        <p14:creationId xmlns:p14="http://schemas.microsoft.com/office/powerpoint/2010/main" val="331793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OUR PREFABRICATED WASTEWATER TREATMENT </a:t>
            </a:r>
            <a:r>
              <a:rPr lang="en-GB" sz="1800" dirty="0" smtClean="0"/>
              <a:t>PLANTS</a:t>
            </a:r>
            <a:br>
              <a:rPr lang="en-GB" sz="1800" dirty="0" smtClean="0"/>
            </a:br>
            <a:r>
              <a:rPr lang="en-GB" sz="1800" dirty="0" smtClean="0"/>
              <a:t>(</a:t>
            </a:r>
            <a:r>
              <a:rPr lang="en-GB" sz="1800" dirty="0"/>
              <a:t>Noble Eco-Pro Packaged WWTP </a:t>
            </a:r>
            <a:r>
              <a:rPr lang="en-GB" sz="1800" dirty="0" smtClean="0"/>
              <a:t>Plants)</a:t>
            </a: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222360"/>
            <a:ext cx="7559675" cy="36735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8695"/>
            <a:ext cx="7559675" cy="5164104"/>
          </a:xfrm>
          <a:prstGeom prst="rect">
            <a:avLst/>
          </a:prstGeom>
        </p:spPr>
      </p:pic>
    </p:spTree>
    <p:extLst>
      <p:ext uri="{BB962C8B-B14F-4D97-AF65-F5344CB8AC3E}">
        <p14:creationId xmlns:p14="http://schemas.microsoft.com/office/powerpoint/2010/main" val="135478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OUR PREFABRICATED WASTEWATER TREATMENT </a:t>
            </a:r>
            <a:r>
              <a:rPr lang="en-GB" sz="1800" dirty="0" smtClean="0"/>
              <a:t>PLANTS</a:t>
            </a:r>
            <a:br>
              <a:rPr lang="en-GB" sz="1800" dirty="0" smtClean="0"/>
            </a:br>
            <a:r>
              <a:rPr lang="en-GB" sz="1800" dirty="0" smtClean="0"/>
              <a:t>(</a:t>
            </a:r>
            <a:r>
              <a:rPr lang="en-GB" sz="1800" dirty="0"/>
              <a:t>Noble Eco-Pro Packaged WWTP </a:t>
            </a:r>
            <a:r>
              <a:rPr lang="en-GB" sz="1800" dirty="0" smtClean="0"/>
              <a:t>Plants)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0" y="2327740"/>
            <a:ext cx="7384616" cy="5760000"/>
          </a:xfrm>
          <a:prstGeom prst="rect">
            <a:avLst/>
          </a:prstGeom>
        </p:spPr>
      </p:pic>
    </p:spTree>
    <p:extLst>
      <p:ext uri="{BB962C8B-B14F-4D97-AF65-F5344CB8AC3E}">
        <p14:creationId xmlns:p14="http://schemas.microsoft.com/office/powerpoint/2010/main" val="46921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OUR PREFABRICATED WASTEWATER TREATMENT </a:t>
            </a:r>
            <a:r>
              <a:rPr lang="en-GB" sz="1800" dirty="0" smtClean="0"/>
              <a:t>PLANTS</a:t>
            </a:r>
            <a:br>
              <a:rPr lang="en-GB" sz="1800" dirty="0" smtClean="0"/>
            </a:br>
            <a:r>
              <a:rPr lang="en-GB" sz="1800" dirty="0" smtClean="0"/>
              <a:t>(</a:t>
            </a:r>
            <a:r>
              <a:rPr lang="en-GB" sz="1800" dirty="0"/>
              <a:t>Noble Eco-Pro Packaged WWTP </a:t>
            </a:r>
            <a:r>
              <a:rPr lang="en-GB" sz="1800" dirty="0" smtClean="0"/>
              <a:t>Plants)</a:t>
            </a:r>
            <a:endParaRPr lang="en-US" sz="1800" dirty="0"/>
          </a:p>
        </p:txBody>
      </p:sp>
      <p:grpSp>
        <p:nvGrpSpPr>
          <p:cNvPr id="7" name="Group 6"/>
          <p:cNvGrpSpPr/>
          <p:nvPr/>
        </p:nvGrpSpPr>
        <p:grpSpPr>
          <a:xfrm>
            <a:off x="459700" y="897382"/>
            <a:ext cx="6640275" cy="4374534"/>
            <a:chOff x="-660594" y="3350240"/>
            <a:chExt cx="8220269" cy="4690093"/>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502"/>
            <a:stretch/>
          </p:blipFill>
          <p:spPr>
            <a:xfrm>
              <a:off x="-660594" y="3350240"/>
              <a:ext cx="8220269" cy="3957735"/>
            </a:xfrm>
            <a:prstGeom prst="rect">
              <a:avLst/>
            </a:prstGeom>
          </p:spPr>
        </p:pic>
        <p:sp>
          <p:nvSpPr>
            <p:cNvPr id="6" name="Text Box 1"/>
            <p:cNvSpPr txBox="1"/>
            <p:nvPr/>
          </p:nvSpPr>
          <p:spPr>
            <a:xfrm>
              <a:off x="1759770" y="7901834"/>
              <a:ext cx="2969024" cy="1384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Noble Eco-pro Underground model </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49" y="5651644"/>
            <a:ext cx="6720226" cy="5040169"/>
          </a:xfrm>
          <a:prstGeom prst="rect">
            <a:avLst/>
          </a:prstGeom>
        </p:spPr>
      </p:pic>
    </p:spTree>
    <p:extLst>
      <p:ext uri="{BB962C8B-B14F-4D97-AF65-F5344CB8AC3E}">
        <p14:creationId xmlns:p14="http://schemas.microsoft.com/office/powerpoint/2010/main" val="425640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Large/Municipal wastewater /sewage treatment plants</a:t>
            </a:r>
            <a:endParaRPr lang="en-US" sz="1800" dirty="0"/>
          </a:p>
        </p:txBody>
      </p:sp>
      <p:sp>
        <p:nvSpPr>
          <p:cNvPr id="3" name="Subtitle 2"/>
          <p:cNvSpPr>
            <a:spLocks noGrp="1"/>
          </p:cNvSpPr>
          <p:nvPr>
            <p:ph type="subTitle" idx="1"/>
          </p:nvPr>
        </p:nvSpPr>
        <p:spPr>
          <a:xfrm>
            <a:off x="566976" y="1400003"/>
            <a:ext cx="5669756" cy="8759889"/>
          </a:xfrm>
        </p:spPr>
        <p:txBody>
          <a:bodyPr>
            <a:noAutofit/>
          </a:bodyPr>
          <a:lstStyle/>
          <a:p>
            <a:pPr algn="l"/>
            <a:endParaRPr lang="en-US" sz="1200" dirty="0"/>
          </a:p>
          <a:p>
            <a:pPr algn="l"/>
            <a:r>
              <a:rPr lang="en-GB" sz="1200" dirty="0"/>
              <a:t>We Design and construct municipal wastewater treatment plants of medium to large dimensions with innovative processes and technology developed according to environmental and normative standards. Activated sludge and fixed biomass process technologies with oxidization and </a:t>
            </a:r>
            <a:r>
              <a:rPr lang="en-GB" sz="1200" dirty="0" err="1"/>
              <a:t>Biomedia</a:t>
            </a:r>
            <a:r>
              <a:rPr lang="en-GB" sz="1200" dirty="0"/>
              <a:t> plants.</a:t>
            </a: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483454"/>
            <a:ext cx="7559675" cy="3146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07" y="5490222"/>
            <a:ext cx="6765193" cy="5073895"/>
          </a:xfrm>
          <a:prstGeom prst="rect">
            <a:avLst/>
          </a:prstGeom>
        </p:spPr>
      </p:pic>
    </p:spTree>
    <p:extLst>
      <p:ext uri="{BB962C8B-B14F-4D97-AF65-F5344CB8AC3E}">
        <p14:creationId xmlns:p14="http://schemas.microsoft.com/office/powerpoint/2010/main" val="48443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Large/Municipal wastewater /sewage treatment plants</a:t>
            </a: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5545"/>
            <a:ext cx="7559675" cy="42523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7862"/>
            <a:ext cx="7559675" cy="4252317"/>
          </a:xfrm>
          <a:prstGeom prst="rect">
            <a:avLst/>
          </a:prstGeom>
        </p:spPr>
      </p:pic>
    </p:spTree>
    <p:extLst>
      <p:ext uri="{BB962C8B-B14F-4D97-AF65-F5344CB8AC3E}">
        <p14:creationId xmlns:p14="http://schemas.microsoft.com/office/powerpoint/2010/main" val="212113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442" y="135538"/>
            <a:ext cx="6425724" cy="843503"/>
          </a:xfrm>
        </p:spPr>
        <p:txBody>
          <a:bodyPr>
            <a:normAutofit/>
          </a:bodyPr>
          <a:lstStyle/>
          <a:p>
            <a:pPr algn="l"/>
            <a:r>
              <a:rPr lang="en-GB" sz="1800" dirty="0" smtClean="0"/>
              <a:t>Project Executed</a:t>
            </a:r>
            <a:endParaRPr lang="en-US" sz="1800" dirty="0"/>
          </a:p>
        </p:txBody>
      </p:sp>
      <p:grpSp>
        <p:nvGrpSpPr>
          <p:cNvPr id="27" name="Group 26"/>
          <p:cNvGrpSpPr/>
          <p:nvPr/>
        </p:nvGrpSpPr>
        <p:grpSpPr>
          <a:xfrm>
            <a:off x="368932" y="1113918"/>
            <a:ext cx="2883488" cy="2505241"/>
            <a:chOff x="368932" y="1113918"/>
            <a:chExt cx="2883488" cy="2505241"/>
          </a:xfrm>
        </p:grpSpPr>
        <p:sp>
          <p:nvSpPr>
            <p:cNvPr id="7" name="Text Box 1"/>
            <p:cNvSpPr txBox="1"/>
            <p:nvPr/>
          </p:nvSpPr>
          <p:spPr>
            <a:xfrm>
              <a:off x="368932" y="3342160"/>
              <a:ext cx="2883487" cy="2769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Eco-Box Packaged wastewater treatment plant FCMB </a:t>
              </a:r>
              <a:r>
                <a:rPr lang="en-GB" sz="900" i="1"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I</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keja</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GRA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Lagos.</a:t>
              </a:r>
              <a:r>
                <a:rPr lang="en-GB" sz="900"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Client</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Credit Direct Ltd, FCMB</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33" y="1113918"/>
              <a:ext cx="2883487" cy="2162615"/>
            </a:xfrm>
            <a:prstGeom prst="rect">
              <a:avLst/>
            </a:prstGeom>
          </p:spPr>
        </p:pic>
      </p:grpSp>
      <p:grpSp>
        <p:nvGrpSpPr>
          <p:cNvPr id="19" name="Group 18"/>
          <p:cNvGrpSpPr/>
          <p:nvPr/>
        </p:nvGrpSpPr>
        <p:grpSpPr>
          <a:xfrm>
            <a:off x="3842303" y="3872328"/>
            <a:ext cx="3122391" cy="2593468"/>
            <a:chOff x="3605670" y="3801613"/>
            <a:chExt cx="3387029" cy="2878655"/>
          </a:xfrm>
        </p:grpSpPr>
        <p:sp>
          <p:nvSpPr>
            <p:cNvPr id="16" name="Text Box 1"/>
            <p:cNvSpPr txBox="1"/>
            <p:nvPr/>
          </p:nvSpPr>
          <p:spPr>
            <a:xfrm>
              <a:off x="3605670" y="6372809"/>
              <a:ext cx="3387029" cy="30745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Constructing </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municipal over 6000PE </a:t>
              </a:r>
              <a:r>
                <a:rPr lang="en-GB" sz="900"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wwtp</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for creek Haven VGC Lagos. </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Client: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Delkot</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Ltd</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671" y="3801613"/>
              <a:ext cx="3380672" cy="2535505"/>
            </a:xfrm>
            <a:prstGeom prst="rect">
              <a:avLst/>
            </a:prstGeom>
          </p:spPr>
        </p:pic>
      </p:grpSp>
      <p:grpSp>
        <p:nvGrpSpPr>
          <p:cNvPr id="23" name="Group 22"/>
          <p:cNvGrpSpPr/>
          <p:nvPr/>
        </p:nvGrpSpPr>
        <p:grpSpPr>
          <a:xfrm>
            <a:off x="283395" y="3779716"/>
            <a:ext cx="2969024" cy="2751292"/>
            <a:chOff x="47704" y="4495267"/>
            <a:chExt cx="3387029" cy="2941726"/>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5" y="4495267"/>
              <a:ext cx="3347569" cy="2510677"/>
            </a:xfrm>
            <a:prstGeom prst="rect">
              <a:avLst/>
            </a:prstGeom>
          </p:spPr>
        </p:pic>
        <p:sp>
          <p:nvSpPr>
            <p:cNvPr id="22" name="Text Box 1"/>
            <p:cNvSpPr txBox="1"/>
            <p:nvPr/>
          </p:nvSpPr>
          <p:spPr>
            <a:xfrm>
              <a:off x="47704" y="7140821"/>
              <a:ext cx="3387029" cy="296172"/>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Retrofitting </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2km lift station sewer network</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for creek Haven VGC Lagos. </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Client: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Delkot</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Ltd</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p:cNvGrpSpPr/>
          <p:nvPr/>
        </p:nvGrpSpPr>
        <p:grpSpPr>
          <a:xfrm>
            <a:off x="3875133" y="1143692"/>
            <a:ext cx="3017563" cy="2613966"/>
            <a:chOff x="3875133" y="1143692"/>
            <a:chExt cx="3017563" cy="2613966"/>
          </a:xfrm>
        </p:grpSpPr>
        <p:sp>
          <p:nvSpPr>
            <p:cNvPr id="26" name="Text Box 1"/>
            <p:cNvSpPr txBox="1"/>
            <p:nvPr/>
          </p:nvSpPr>
          <p:spPr>
            <a:xfrm>
              <a:off x="3945159" y="3342160"/>
              <a:ext cx="2325654" cy="4154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Eco-Pro Packaged wastewater treatment plant Victoria crest estate bay2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Ajiran</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Lekki. </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Client: </a:t>
              </a:r>
              <a:r>
                <a:rPr lang="en-GB" sz="900"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Nedcom</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oaks Ltd</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5133" y="1143692"/>
              <a:ext cx="3017563" cy="2033818"/>
            </a:xfrm>
            <a:prstGeom prst="rect">
              <a:avLst/>
            </a:prstGeom>
          </p:spPr>
        </p:pic>
      </p:grpSp>
      <p:grpSp>
        <p:nvGrpSpPr>
          <p:cNvPr id="9" name="Group 8"/>
          <p:cNvGrpSpPr/>
          <p:nvPr/>
        </p:nvGrpSpPr>
        <p:grpSpPr>
          <a:xfrm>
            <a:off x="3820266" y="7003926"/>
            <a:ext cx="3072430" cy="2776138"/>
            <a:chOff x="3820266" y="7003926"/>
            <a:chExt cx="3072430" cy="2776138"/>
          </a:xfrm>
        </p:grpSpPr>
        <p:sp>
          <p:nvSpPr>
            <p:cNvPr id="33" name="Text Box 1"/>
            <p:cNvSpPr txBox="1"/>
            <p:nvPr/>
          </p:nvSpPr>
          <p:spPr>
            <a:xfrm>
              <a:off x="3842303" y="9364566"/>
              <a:ext cx="2325654" cy="4154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Eco-Box Packaged wastewater treatment plant Victoria crest estate VC4  lekki. </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Client: </a:t>
              </a:r>
              <a:r>
                <a:rPr lang="en-GB" sz="900"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Nedcom</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oaks Ltd</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22605" r="24253" b="18019"/>
            <a:stretch/>
          </p:blipFill>
          <p:spPr>
            <a:xfrm>
              <a:off x="3820266" y="7003926"/>
              <a:ext cx="3072430" cy="2303219"/>
            </a:xfrm>
            <a:prstGeom prst="rect">
              <a:avLst/>
            </a:prstGeom>
          </p:spPr>
        </p:pic>
      </p:grpSp>
      <p:grpSp>
        <p:nvGrpSpPr>
          <p:cNvPr id="8" name="Group 7"/>
          <p:cNvGrpSpPr/>
          <p:nvPr/>
        </p:nvGrpSpPr>
        <p:grpSpPr>
          <a:xfrm>
            <a:off x="232970" y="7784093"/>
            <a:ext cx="3252419" cy="2203720"/>
            <a:chOff x="232970" y="7784093"/>
            <a:chExt cx="3252419" cy="2203720"/>
          </a:xfrm>
        </p:grpSpPr>
        <p:sp>
          <p:nvSpPr>
            <p:cNvPr id="29" name="Text Box 1"/>
            <p:cNvSpPr txBox="1"/>
            <p:nvPr/>
          </p:nvSpPr>
          <p:spPr>
            <a:xfrm>
              <a:off x="267708" y="9572315"/>
              <a:ext cx="2325654" cy="4154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Eco-Pro Packaged wastewater treatment plant Victoria crest estate bay3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Ikate</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lekki. </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Client: </a:t>
              </a:r>
              <a:r>
                <a:rPr lang="en-GB" sz="900"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Nedcom</a:t>
              </a: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oaks Ltd</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70" y="7784093"/>
              <a:ext cx="3252419" cy="1580473"/>
            </a:xfrm>
            <a:prstGeom prst="rect">
              <a:avLst/>
            </a:prstGeom>
          </p:spPr>
        </p:pic>
      </p:grpSp>
    </p:spTree>
    <p:extLst>
      <p:ext uri="{BB962C8B-B14F-4D97-AF65-F5344CB8AC3E}">
        <p14:creationId xmlns:p14="http://schemas.microsoft.com/office/powerpoint/2010/main" val="86700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442" y="135538"/>
            <a:ext cx="6425724" cy="843503"/>
          </a:xfrm>
        </p:spPr>
        <p:txBody>
          <a:bodyPr>
            <a:normAutofit/>
          </a:bodyPr>
          <a:lstStyle/>
          <a:p>
            <a:pPr algn="l"/>
            <a:r>
              <a:rPr lang="en-GB" sz="1800" dirty="0" smtClean="0"/>
              <a:t>Project Executed</a:t>
            </a:r>
            <a:endParaRPr lang="en-US" sz="1800" dirty="0"/>
          </a:p>
        </p:txBody>
      </p:sp>
      <p:grpSp>
        <p:nvGrpSpPr>
          <p:cNvPr id="4" name="Group 3"/>
          <p:cNvGrpSpPr/>
          <p:nvPr/>
        </p:nvGrpSpPr>
        <p:grpSpPr>
          <a:xfrm>
            <a:off x="316442" y="1373020"/>
            <a:ext cx="2883487" cy="2315388"/>
            <a:chOff x="316442" y="1373020"/>
            <a:chExt cx="2883487" cy="2315388"/>
          </a:xfrm>
        </p:grpSpPr>
        <p:sp>
          <p:nvSpPr>
            <p:cNvPr id="7" name="Text Box 1"/>
            <p:cNvSpPr txBox="1"/>
            <p:nvPr/>
          </p:nvSpPr>
          <p:spPr>
            <a:xfrm>
              <a:off x="316442" y="3411409"/>
              <a:ext cx="2883487" cy="2769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Eco-Pro Packaged wastewater treatment plant Pro44 Flats GRA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Ikeja</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Lagos. Client: Laguna Hunters Ltd</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42" y="1373020"/>
              <a:ext cx="2717852" cy="2038389"/>
            </a:xfrm>
            <a:prstGeom prst="rect">
              <a:avLst/>
            </a:prstGeom>
          </p:spPr>
        </p:pic>
      </p:grpSp>
    </p:spTree>
    <p:extLst>
      <p:ext uri="{BB962C8B-B14F-4D97-AF65-F5344CB8AC3E}">
        <p14:creationId xmlns:p14="http://schemas.microsoft.com/office/powerpoint/2010/main" val="173697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smtClean="0"/>
              <a:t>Office</a:t>
            </a:r>
            <a:endParaRPr lang="en-US" sz="1800" dirty="0"/>
          </a:p>
        </p:txBody>
      </p:sp>
      <p:sp>
        <p:nvSpPr>
          <p:cNvPr id="7" name="Text Box 1"/>
          <p:cNvSpPr txBox="1"/>
          <p:nvPr/>
        </p:nvSpPr>
        <p:spPr>
          <a:xfrm>
            <a:off x="640081" y="4459851"/>
            <a:ext cx="2325654" cy="2144177"/>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Noble Sovrano Ltd</a:t>
            </a:r>
          </a:p>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4,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Soji</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Adepegba</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close off Allen Avenue </a:t>
            </a:r>
            <a:r>
              <a:rPr lang="en-GB" sz="900"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Ikeja</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Lagos, Nigeria</a:t>
            </a:r>
          </a:p>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Tel: +23413428006, </a:t>
            </a:r>
          </a:p>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Mobile: +2348023356112</a:t>
            </a:r>
          </a:p>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Mobile: +2347046332023</a:t>
            </a:r>
          </a:p>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hlinkClick r:id="rId2"/>
              </a:rPr>
              <a:t>Info@noblesovrano.com</a:t>
            </a: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hlinkClick r:id="rId3"/>
              </a:rPr>
              <a:t>www.noblesovrano.com/wwtp</a:t>
            </a:r>
            <a:endPar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9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1" y="1479014"/>
            <a:ext cx="3672840" cy="275463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119" y="4694683"/>
            <a:ext cx="4596755" cy="2757586"/>
          </a:xfrm>
          <a:prstGeom prst="rect">
            <a:avLst/>
          </a:prstGeom>
        </p:spPr>
      </p:pic>
      <p:sp>
        <p:nvSpPr>
          <p:cNvPr id="6" name="Title 1"/>
          <p:cNvSpPr txBox="1">
            <a:spLocks/>
          </p:cNvSpPr>
          <p:nvPr/>
        </p:nvSpPr>
        <p:spPr>
          <a:xfrm>
            <a:off x="507015" y="7030517"/>
            <a:ext cx="6425724" cy="843503"/>
          </a:xfrm>
          <a:prstGeom prst="rect">
            <a:avLst/>
          </a:prstGeom>
        </p:spPr>
        <p:txBody>
          <a:bodyPr vert="horz" lIns="91440" tIns="45720" rIns="91440" bIns="45720" rtlCol="0" anchor="b">
            <a:norm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1800" dirty="0" smtClean="0"/>
              <a:t>Partners</a:t>
            </a:r>
            <a:endParaRPr lang="en-US" sz="1800" dirty="0"/>
          </a:p>
        </p:txBody>
      </p:sp>
      <p:pic>
        <p:nvPicPr>
          <p:cNvPr id="1026" name="Picture 2" descr="Image result for wilo log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1" y="8145204"/>
            <a:ext cx="717409" cy="310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uomei blower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5512" y="7925035"/>
            <a:ext cx="703313" cy="956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erzen blower logo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3296" y="8089485"/>
            <a:ext cx="1886410" cy="582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eili pump logo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4631" y="8150116"/>
            <a:ext cx="1258757" cy="4611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ngersoll rand png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6399" y="7913308"/>
            <a:ext cx="1795475" cy="99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THE COMPANY </a:t>
            </a:r>
            <a:endParaRPr lang="en-US" sz="1800" dirty="0"/>
          </a:p>
        </p:txBody>
      </p:sp>
      <p:sp>
        <p:nvSpPr>
          <p:cNvPr id="3" name="Subtitle 2"/>
          <p:cNvSpPr>
            <a:spLocks noGrp="1"/>
          </p:cNvSpPr>
          <p:nvPr>
            <p:ph type="subTitle" idx="1"/>
          </p:nvPr>
        </p:nvSpPr>
        <p:spPr>
          <a:xfrm>
            <a:off x="566976" y="1583324"/>
            <a:ext cx="5669756" cy="8759889"/>
          </a:xfrm>
        </p:spPr>
        <p:txBody>
          <a:bodyPr>
            <a:noAutofit/>
          </a:bodyPr>
          <a:lstStyle/>
          <a:p>
            <a:pPr algn="l"/>
            <a:r>
              <a:rPr lang="en-GB" sz="1200" dirty="0"/>
              <a:t>Noble Sovrano Ltd,  an Engineering, Construction and infrastructure development Company, operating in Nigeria, amongst other engineering services is specialized  in the construction of municipal and supply of packaged  Domestic Wastewater/Sewage Treatment Plants our services include: </a:t>
            </a:r>
            <a:endParaRPr lang="en-US" sz="1200" dirty="0"/>
          </a:p>
          <a:p>
            <a:pPr marL="285750" lvl="0" indent="-285750" algn="l">
              <a:buFont typeface="Arial" panose="020B0604020202020204" pitchFamily="34" charset="0"/>
              <a:buChar char="•"/>
            </a:pPr>
            <a:r>
              <a:rPr lang="en-GB" sz="1200" dirty="0"/>
              <a:t>Construction of Municipal or Large Sewage Treatment Plants</a:t>
            </a:r>
            <a:endParaRPr lang="en-US" sz="1200" dirty="0"/>
          </a:p>
          <a:p>
            <a:pPr marL="285750" lvl="0" indent="-285750" algn="l">
              <a:buFont typeface="Arial" panose="020B0604020202020204" pitchFamily="34" charset="0"/>
              <a:buChar char="•"/>
            </a:pPr>
            <a:r>
              <a:rPr lang="en-GB" sz="1200" dirty="0"/>
              <a:t>Supply and installation of  Packaged MBBR Noble Eco-pro wastewater/sewage treatment plant (MBBR technology)</a:t>
            </a:r>
            <a:endParaRPr lang="en-US" sz="1200" dirty="0"/>
          </a:p>
          <a:p>
            <a:pPr marL="285750" lvl="0" indent="-285750" algn="l">
              <a:buFont typeface="Arial" panose="020B0604020202020204" pitchFamily="34" charset="0"/>
              <a:buChar char="•"/>
            </a:pPr>
            <a:r>
              <a:rPr lang="en-GB" sz="1200" dirty="0"/>
              <a:t>Design Build and Operation of wastewater treatment plants</a:t>
            </a:r>
            <a:endParaRPr lang="en-US" sz="1200" dirty="0"/>
          </a:p>
          <a:p>
            <a:pPr marL="285750" lvl="0" indent="-285750" algn="l">
              <a:buFont typeface="Arial" panose="020B0604020202020204" pitchFamily="34" charset="0"/>
              <a:buChar char="•"/>
            </a:pPr>
            <a:r>
              <a:rPr lang="en-GB" sz="1200" dirty="0"/>
              <a:t>Retrofitting and revamping of existing wastewater treatment plants</a:t>
            </a:r>
            <a:endParaRPr lang="en-US" sz="1200" dirty="0"/>
          </a:p>
          <a:p>
            <a:pPr marL="285750" lvl="0" indent="-285750" algn="l">
              <a:buFont typeface="Arial" panose="020B0604020202020204" pitchFamily="34" charset="0"/>
              <a:buChar char="•"/>
            </a:pPr>
            <a:r>
              <a:rPr lang="en-GB" sz="1200" dirty="0"/>
              <a:t>Automation of existing wastewater treatment plants</a:t>
            </a:r>
            <a:endParaRPr lang="en-US" sz="1200" dirty="0"/>
          </a:p>
          <a:p>
            <a:pPr marL="285750" lvl="0" indent="-285750" algn="l">
              <a:buFont typeface="Arial" panose="020B0604020202020204" pitchFamily="34" charset="0"/>
              <a:buChar char="•"/>
            </a:pPr>
            <a:r>
              <a:rPr lang="en-GB" sz="1200" dirty="0"/>
              <a:t>Sewerage construction</a:t>
            </a:r>
            <a:endParaRPr lang="en-US" sz="1200" dirty="0"/>
          </a:p>
          <a:p>
            <a:pPr marL="285750" lvl="0" indent="-285750" algn="l">
              <a:buFont typeface="Arial" panose="020B0604020202020204" pitchFamily="34" charset="0"/>
              <a:buChar char="•"/>
            </a:pPr>
            <a:r>
              <a:rPr lang="en-GB" sz="1200" dirty="0"/>
              <a:t>Sludge management services</a:t>
            </a:r>
            <a:endParaRPr lang="en-US" sz="1200" dirty="0"/>
          </a:p>
          <a:p>
            <a:pPr algn="l"/>
            <a:r>
              <a:rPr lang="en-GB" sz="1200" dirty="0"/>
              <a:t>Over the years Noble Sovrano has acquired and accumulated special skills and rich operational experience in the field of Environment Management and Engineering, particularly related to waste water treatment and pollution Control. We have executed various large and medium sized projects in the related field. Our packaged Eco-Pro plant and Noble oil and scum are two examples of the results of R&amp;D work carried out over the years, by adopting latest techniques used for the </a:t>
            </a:r>
            <a:r>
              <a:rPr lang="en-GB" sz="1200" dirty="0" err="1"/>
              <a:t>BioChemical</a:t>
            </a:r>
            <a:r>
              <a:rPr lang="en-GB" sz="1200" dirty="0"/>
              <a:t> Degradation Methods for treatment and reuse. Our Key work force includes Chartered and qualified Engineers,  Accountants and other professionals with adequate infra-structure, Manpower and machinery to timely execute the Assignments</a:t>
            </a:r>
            <a:r>
              <a:rPr lang="en-GB" sz="1200" dirty="0" smtClean="0"/>
              <a:t>.</a:t>
            </a:r>
          </a:p>
          <a:p>
            <a:pPr algn="l"/>
            <a:endParaRPr lang="en-GB" sz="1200" dirty="0"/>
          </a:p>
          <a:p>
            <a:pPr algn="l"/>
            <a:endParaRPr lang="en-GB" sz="1200" dirty="0" smtClean="0"/>
          </a:p>
          <a:p>
            <a:pPr algn="l"/>
            <a:r>
              <a:rPr lang="en-GB" sz="1200" dirty="0" smtClean="0"/>
              <a:t>Office</a:t>
            </a:r>
            <a:endParaRPr lang="en-US" sz="1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1507"/>
          <a:stretch/>
        </p:blipFill>
        <p:spPr>
          <a:xfrm>
            <a:off x="104931" y="6220918"/>
            <a:ext cx="7559675" cy="3948975"/>
          </a:xfrm>
          <a:prstGeom prst="rect">
            <a:avLst/>
          </a:prstGeom>
        </p:spPr>
      </p:pic>
    </p:spTree>
    <p:extLst>
      <p:ext uri="{BB962C8B-B14F-4D97-AF65-F5344CB8AC3E}">
        <p14:creationId xmlns:p14="http://schemas.microsoft.com/office/powerpoint/2010/main" val="389139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THE COMPANY </a:t>
            </a:r>
            <a:endParaRPr lang="en-US"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19" y="1913382"/>
            <a:ext cx="7088396" cy="42523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5699"/>
            <a:ext cx="7559675" cy="5669756"/>
          </a:xfrm>
          <a:prstGeom prst="rect">
            <a:avLst/>
          </a:prstGeom>
        </p:spPr>
      </p:pic>
    </p:spTree>
    <p:extLst>
      <p:ext uri="{BB962C8B-B14F-4D97-AF65-F5344CB8AC3E}">
        <p14:creationId xmlns:p14="http://schemas.microsoft.com/office/powerpoint/2010/main" val="373927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THE COMPANY </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1028"/>
            <a:ext cx="7559675" cy="5669756"/>
          </a:xfrm>
          <a:prstGeom prst="rect">
            <a:avLst/>
          </a:prstGeom>
        </p:spPr>
      </p:pic>
    </p:spTree>
    <p:extLst>
      <p:ext uri="{BB962C8B-B14F-4D97-AF65-F5344CB8AC3E}">
        <p14:creationId xmlns:p14="http://schemas.microsoft.com/office/powerpoint/2010/main" val="61685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THE COMPANY </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11028"/>
            <a:ext cx="7559675" cy="5669756"/>
          </a:xfrm>
          <a:prstGeom prst="rect">
            <a:avLst/>
          </a:prstGeom>
        </p:spPr>
      </p:pic>
    </p:spTree>
    <p:extLst>
      <p:ext uri="{BB962C8B-B14F-4D97-AF65-F5344CB8AC3E}">
        <p14:creationId xmlns:p14="http://schemas.microsoft.com/office/powerpoint/2010/main" val="248270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KEY STAFF</a:t>
            </a:r>
            <a:endParaRPr lang="en-US" sz="1800" dirty="0"/>
          </a:p>
        </p:txBody>
      </p:sp>
      <p:sp>
        <p:nvSpPr>
          <p:cNvPr id="3" name="Subtitle 2"/>
          <p:cNvSpPr>
            <a:spLocks noGrp="1"/>
          </p:cNvSpPr>
          <p:nvPr>
            <p:ph type="subTitle" idx="1"/>
          </p:nvPr>
        </p:nvSpPr>
        <p:spPr>
          <a:xfrm>
            <a:off x="566976" y="1583324"/>
            <a:ext cx="5669756" cy="8759889"/>
          </a:xfrm>
        </p:spPr>
        <p:txBody>
          <a:bodyPr>
            <a:noAutofit/>
          </a:bodyPr>
          <a:lstStyle/>
          <a:p>
            <a:pPr algn="l"/>
            <a:r>
              <a:rPr lang="en-US" sz="1200" dirty="0"/>
              <a:t>Engr. Olajide Dosunmu (MD.)</a:t>
            </a:r>
          </a:p>
          <a:p>
            <a:pPr algn="l"/>
            <a:r>
              <a:rPr lang="en-US" sz="1200" dirty="0"/>
              <a:t>Engr. Olajide Dosunmu is a chattered engineer with </a:t>
            </a:r>
            <a:r>
              <a:rPr lang="en-US" sz="1200" dirty="0" smtClean="0"/>
              <a:t>COREN. </a:t>
            </a:r>
            <a:r>
              <a:rPr lang="en-US" sz="1200" dirty="0"/>
              <a:t>He holds an MBA from the Lagos Business school, a </a:t>
            </a:r>
            <a:r>
              <a:rPr lang="en-US" sz="1200" dirty="0" err="1"/>
              <a:t>Bsc</a:t>
            </a:r>
            <a:r>
              <a:rPr lang="en-US" sz="1200" dirty="0"/>
              <a:t>. Degree in civil Engineering from the University of Lagos Nigeria and has over 15 years experience in Civil Engineering infrastructure design and development. </a:t>
            </a:r>
            <a:r>
              <a:rPr lang="en-US" sz="1200" dirty="0" smtClean="0"/>
              <a:t>Having worked in the oil and gas industry as a design and assessment engineer for offshore structures, he gaining wide experience in the design of structural elements, Olajide later specialized in the hydraulics and hydrology focusing on assessment and design of hydraulic structures and primary drainage systems and wastewater treatment systems.</a:t>
            </a:r>
            <a:endParaRPr lang="en-US" sz="1200" dirty="0"/>
          </a:p>
          <a:p>
            <a:pPr algn="l"/>
            <a:r>
              <a:rPr lang="en-US" sz="1200" dirty="0"/>
              <a:t>In 2018 he was the guest speaker at the AGM of the Nigerian Institute of Town Planners, on the topic Planning infrastructure for Lagos Mega City. He also recently chaired an infrastructure committee to resolve storm water drainage challenges on the over 4000 hectares </a:t>
            </a:r>
            <a:r>
              <a:rPr lang="en-US" sz="1200" dirty="0" err="1"/>
              <a:t>lekki</a:t>
            </a:r>
            <a:r>
              <a:rPr lang="en-US" sz="1200" dirty="0"/>
              <a:t> free trade zone with operations both in Nigeria and China. </a:t>
            </a:r>
          </a:p>
          <a:p>
            <a:pPr algn="l"/>
            <a:r>
              <a:rPr lang="en-US" sz="1200" dirty="0"/>
              <a:t> </a:t>
            </a:r>
          </a:p>
          <a:p>
            <a:pPr algn="l"/>
            <a:r>
              <a:rPr lang="en-US" sz="1200" dirty="0" err="1"/>
              <a:t>Mrs</a:t>
            </a:r>
            <a:r>
              <a:rPr lang="en-US" sz="1200" dirty="0"/>
              <a:t> Jennifer </a:t>
            </a:r>
            <a:r>
              <a:rPr lang="en-US" sz="1200" dirty="0" err="1"/>
              <a:t>Alohdia</a:t>
            </a:r>
            <a:r>
              <a:rPr lang="en-US" sz="1200" dirty="0"/>
              <a:t> (Operations Manager)</a:t>
            </a:r>
          </a:p>
          <a:p>
            <a:pPr algn="l"/>
            <a:r>
              <a:rPr lang="en-GB" sz="1200" dirty="0"/>
              <a:t>Experienced Manager with demonstrated history of working in the construction industry. Skilled in feasibility studies, Operations excellence and construction management. A strong business development professional also with a degree in Accounting.</a:t>
            </a:r>
            <a:endParaRPr lang="en-US" sz="1200" dirty="0"/>
          </a:p>
          <a:p>
            <a:pPr algn="l"/>
            <a:r>
              <a:rPr lang="en-GB" sz="1200" dirty="0" err="1"/>
              <a:t>Aderibole</a:t>
            </a:r>
            <a:r>
              <a:rPr lang="en-GB" sz="1200" dirty="0"/>
              <a:t> </a:t>
            </a:r>
            <a:r>
              <a:rPr lang="en-GB" sz="1200" dirty="0" err="1"/>
              <a:t>Olajumoke</a:t>
            </a:r>
            <a:r>
              <a:rPr lang="en-GB" sz="1200" dirty="0"/>
              <a:t> (Accountant)</a:t>
            </a:r>
            <a:endParaRPr lang="en-US" sz="1200" dirty="0"/>
          </a:p>
          <a:p>
            <a:pPr algn="l"/>
            <a:r>
              <a:rPr lang="en-GB" sz="1200" dirty="0"/>
              <a:t>A trained and diligent Accountant with BSC degree </a:t>
            </a:r>
            <a:r>
              <a:rPr lang="en-GB" sz="1200" dirty="0" err="1"/>
              <a:t>fom</a:t>
            </a:r>
            <a:r>
              <a:rPr lang="en-GB" sz="1200" dirty="0"/>
              <a:t> Joseph Ayo Babalola university. She upholds our culture of accountability not only to the organisation but to the clients and partners also.</a:t>
            </a:r>
            <a:endParaRPr lang="en-US" sz="1200" dirty="0"/>
          </a:p>
          <a:p>
            <a:pPr algn="l"/>
            <a:r>
              <a:rPr lang="en-GB" sz="1200" dirty="0"/>
              <a:t> </a:t>
            </a:r>
            <a:endParaRPr lang="en-US" sz="1200" dirty="0"/>
          </a:p>
          <a:p>
            <a:pPr algn="l"/>
            <a:r>
              <a:rPr lang="en-GB" sz="1200" dirty="0" err="1"/>
              <a:t>Adesumbo</a:t>
            </a:r>
            <a:r>
              <a:rPr lang="en-GB" sz="1200" dirty="0"/>
              <a:t> Ramon (Project Engineer)</a:t>
            </a:r>
            <a:endParaRPr lang="en-US" sz="1200" dirty="0"/>
          </a:p>
          <a:p>
            <a:pPr algn="l"/>
            <a:r>
              <a:rPr lang="en-GB" sz="1200" dirty="0"/>
              <a:t>Ramon is civil engineering Graduate from the university of Lagos with a masters degree in the environmental engineering in view. He is experienced in the construction of wastewater treatment plants and civil infrastructures.</a:t>
            </a:r>
            <a:endParaRPr lang="en-US" sz="1200" dirty="0"/>
          </a:p>
          <a:p>
            <a:pPr algn="l"/>
            <a:r>
              <a:rPr lang="en-GB" sz="1200" dirty="0"/>
              <a:t> </a:t>
            </a:r>
            <a:endParaRPr lang="en-US" sz="1200" dirty="0"/>
          </a:p>
          <a:p>
            <a:pPr algn="l"/>
            <a:r>
              <a:rPr lang="en-GB" sz="1200" dirty="0" err="1"/>
              <a:t>Ayoyemi</a:t>
            </a:r>
            <a:r>
              <a:rPr lang="en-GB" sz="1200" dirty="0"/>
              <a:t> </a:t>
            </a:r>
            <a:r>
              <a:rPr lang="en-GB" sz="1200" dirty="0" err="1"/>
              <a:t>Oladimeji</a:t>
            </a:r>
            <a:r>
              <a:rPr lang="en-GB" sz="1200" dirty="0"/>
              <a:t> (Design Engineer)</a:t>
            </a:r>
            <a:endParaRPr lang="en-US" sz="1200" dirty="0"/>
          </a:p>
          <a:p>
            <a:pPr algn="l"/>
            <a:r>
              <a:rPr lang="en-GB" sz="1200" dirty="0"/>
              <a:t>Ayo, is a first class degree holder in civil engineering from the Kwame </a:t>
            </a:r>
            <a:r>
              <a:rPr lang="en-GB" sz="1200" dirty="0" err="1"/>
              <a:t>Nkruma</a:t>
            </a:r>
            <a:r>
              <a:rPr lang="en-GB" sz="1200" dirty="0"/>
              <a:t> university of science and technology Kumasi. He is a certified health safety and environment officer and a member of the </a:t>
            </a:r>
            <a:r>
              <a:rPr lang="en-GB" sz="1200" dirty="0" err="1"/>
              <a:t>british</a:t>
            </a:r>
            <a:r>
              <a:rPr lang="en-GB" sz="1200" dirty="0"/>
              <a:t> international safety organisation </a:t>
            </a:r>
            <a:endParaRPr lang="en-US" sz="1200" dirty="0"/>
          </a:p>
          <a:p>
            <a:pPr algn="l"/>
            <a:r>
              <a:rPr lang="en-GB" sz="1200" dirty="0"/>
              <a:t> </a:t>
            </a:r>
            <a:endParaRPr lang="en-US" sz="1200" dirty="0"/>
          </a:p>
          <a:p>
            <a:pPr algn="l"/>
            <a:r>
              <a:rPr lang="en-GB" sz="1200" dirty="0"/>
              <a:t>Oyewusi </a:t>
            </a:r>
            <a:r>
              <a:rPr lang="en-GB" sz="1200" dirty="0" err="1"/>
              <a:t>Adeniyi</a:t>
            </a:r>
            <a:r>
              <a:rPr lang="en-GB" sz="1200" dirty="0"/>
              <a:t> (Project Engineer)</a:t>
            </a:r>
            <a:endParaRPr lang="en-US" sz="1200" dirty="0"/>
          </a:p>
          <a:p>
            <a:pPr algn="l"/>
            <a:r>
              <a:rPr lang="en-GB" sz="1200" dirty="0"/>
              <a:t>An excellent civil infrastructure construction supervision engineer. Holds a </a:t>
            </a:r>
            <a:r>
              <a:rPr lang="en-GB" sz="1200" dirty="0" err="1"/>
              <a:t>Bs</a:t>
            </a:r>
            <a:r>
              <a:rPr lang="en-GB" sz="1200" dirty="0"/>
              <a:t>. Degree in civil engineering and vast in the construction of civil infrastructure.</a:t>
            </a:r>
            <a:endParaRPr lang="en-US" sz="1200" dirty="0"/>
          </a:p>
        </p:txBody>
      </p:sp>
    </p:spTree>
    <p:extLst>
      <p:ext uri="{BB962C8B-B14F-4D97-AF65-F5344CB8AC3E}">
        <p14:creationId xmlns:p14="http://schemas.microsoft.com/office/powerpoint/2010/main" val="388044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KEY STAFF</a:t>
            </a:r>
            <a:endParaRPr lang="en-US" sz="1800"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1657"/>
            <a:ext cx="7559675" cy="566975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936"/>
          <a:stretch/>
        </p:blipFill>
        <p:spPr>
          <a:xfrm>
            <a:off x="1677165" y="-159601"/>
            <a:ext cx="6354989" cy="5669756"/>
          </a:xfrm>
          <a:prstGeom prst="rect">
            <a:avLst/>
          </a:prstGeom>
        </p:spPr>
      </p:pic>
    </p:spTree>
    <p:extLst>
      <p:ext uri="{BB962C8B-B14F-4D97-AF65-F5344CB8AC3E}">
        <p14:creationId xmlns:p14="http://schemas.microsoft.com/office/powerpoint/2010/main" val="83490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OUR PREFABRICATED WASTEWATER TREATMENT </a:t>
            </a:r>
            <a:r>
              <a:rPr lang="en-GB" sz="1800" dirty="0" smtClean="0"/>
              <a:t>PLANTS</a:t>
            </a:r>
            <a:br>
              <a:rPr lang="en-GB" sz="1800" dirty="0" smtClean="0"/>
            </a:br>
            <a:r>
              <a:rPr lang="en-GB" sz="1800" dirty="0" smtClean="0"/>
              <a:t>(</a:t>
            </a:r>
            <a:r>
              <a:rPr lang="en-GB" sz="1800" dirty="0"/>
              <a:t>Noble Eco-Pro Packaged WWTP </a:t>
            </a:r>
            <a:r>
              <a:rPr lang="en-GB" sz="1800" dirty="0" smtClean="0"/>
              <a:t>Plants)</a:t>
            </a:r>
            <a:endParaRPr lang="en-US" sz="1800" dirty="0"/>
          </a:p>
        </p:txBody>
      </p:sp>
      <p:sp>
        <p:nvSpPr>
          <p:cNvPr id="3" name="Subtitle 2"/>
          <p:cNvSpPr>
            <a:spLocks noGrp="1"/>
          </p:cNvSpPr>
          <p:nvPr>
            <p:ph type="subTitle" idx="1"/>
          </p:nvPr>
        </p:nvSpPr>
        <p:spPr>
          <a:xfrm>
            <a:off x="566976" y="1583324"/>
            <a:ext cx="5669756" cy="8759889"/>
          </a:xfrm>
        </p:spPr>
        <p:txBody>
          <a:bodyPr>
            <a:noAutofit/>
          </a:bodyPr>
          <a:lstStyle/>
          <a:p>
            <a:pPr algn="l"/>
            <a:endParaRPr lang="en-US" sz="1200" dirty="0"/>
          </a:p>
          <a:p>
            <a:pPr algn="l"/>
            <a:r>
              <a:rPr lang="en-GB" sz="1200" dirty="0"/>
              <a:t> </a:t>
            </a:r>
            <a:r>
              <a:rPr lang="en-GB" sz="1200" dirty="0" smtClean="0"/>
              <a:t>Wastewater</a:t>
            </a:r>
            <a:r>
              <a:rPr lang="en-GB" sz="1200" dirty="0"/>
              <a:t>/ Sewage from small and medium large communities, shopping centres, commercial building facilities, office complexes, private lots, camping grounds, tourist villages not connected to the public sewer system require water purification treatment plants complete with biological total oxidation processes before such waters can be discharged into pubic drains.  The Eco-Pro Series packaged wastewater treatment plants  is very ideal for this. The Eco-pro WWTP  comes in either surface type, sub surface type and partially buried type.</a:t>
            </a:r>
            <a:endParaRPr lang="en-US" sz="1200" dirty="0"/>
          </a:p>
          <a:p>
            <a:pPr algn="l"/>
            <a:r>
              <a:rPr lang="en-GB" sz="1200" dirty="0"/>
              <a:t>The Eco-pro is dimensioned as prescribed by projected wastewater flow from the supposed community or building facility. Through this process which is based on intense oxidation from special diffusers fed with compressed air, purification of the water is achieved along with the simultaneous stabilization of produced sludge.</a:t>
            </a:r>
            <a:endParaRPr lang="en-US" sz="1200" dirty="0"/>
          </a:p>
          <a:p>
            <a:pPr algn="l"/>
            <a:r>
              <a:rPr lang="en-GB" sz="1200" dirty="0"/>
              <a:t> </a:t>
            </a:r>
            <a:endParaRPr lang="en-US" sz="1200" dirty="0"/>
          </a:p>
          <a:p>
            <a:pPr algn="l"/>
            <a:r>
              <a:rPr lang="en-GB" sz="1200" dirty="0"/>
              <a:t>Noble Sovrano execution program includes the following:</a:t>
            </a:r>
            <a:endParaRPr lang="en-US" sz="1200" dirty="0"/>
          </a:p>
          <a:p>
            <a:pPr lvl="0" algn="l"/>
            <a:r>
              <a:rPr lang="en-GB" sz="1200" dirty="0"/>
              <a:t>Off site Prefabrication of Monobloc Eco-Pro tank in multilayer treated and epoxy coated Steel with anodic protection from extreme conditions.</a:t>
            </a:r>
            <a:endParaRPr lang="en-US" sz="1200" dirty="0"/>
          </a:p>
          <a:p>
            <a:pPr lvl="0" algn="l"/>
            <a:r>
              <a:rPr lang="en-GB" sz="1200" dirty="0"/>
              <a:t>Onsite deployment of Eco-Pro tank and installation</a:t>
            </a:r>
            <a:endParaRPr lang="en-US" sz="1200" dirty="0"/>
          </a:p>
          <a:p>
            <a:pPr lvl="0" algn="l"/>
            <a:r>
              <a:rPr lang="en-GB" sz="1200" dirty="0"/>
              <a:t>Retrofitting of existing Septic tank into a Lift station or Construction of new Lift station.</a:t>
            </a:r>
            <a:endParaRPr lang="en-US" sz="1200" dirty="0"/>
          </a:p>
          <a:p>
            <a:pPr algn="l"/>
            <a:r>
              <a:rPr lang="en-GB" sz="1200" dirty="0"/>
              <a:t> </a:t>
            </a:r>
            <a:endParaRPr lang="en-US" sz="1200" dirty="0"/>
          </a:p>
          <a:p>
            <a:pPr algn="l"/>
            <a:r>
              <a:rPr lang="en-GB" sz="1200" dirty="0"/>
              <a:t>Our Technology (MBBR)</a:t>
            </a:r>
            <a:endParaRPr lang="en-US" sz="1200" dirty="0"/>
          </a:p>
          <a:p>
            <a:pPr algn="l"/>
            <a:r>
              <a:rPr lang="en-GB" sz="1200" dirty="0"/>
              <a:t>The Eco-Pro is works with MBBR (Moving Bed Bioreactor) technology and has been specifically designed for effective and complete treatment of sewage. The treated wastewater meets the quality discharge standards as prescribed by government agencies,  WHO and the Nigerian EPA and is fit for reuse for several purposes such as irrigation, Toilet flushing, Gardening and Landscaping etc.</a:t>
            </a:r>
            <a:endParaRPr lang="en-US" sz="1200" dirty="0"/>
          </a:p>
          <a:p>
            <a:pPr algn="l"/>
            <a:r>
              <a:rPr lang="en-GB" sz="1200" dirty="0"/>
              <a:t> </a:t>
            </a:r>
            <a:endParaRPr lang="en-US" sz="1200" dirty="0"/>
          </a:p>
          <a:p>
            <a:pPr algn="l"/>
            <a:r>
              <a:rPr lang="en-GB" sz="1200" dirty="0"/>
              <a:t>The Noble Eco-Pro offers the following advantages: </a:t>
            </a:r>
            <a:endParaRPr lang="en-US" sz="1200" dirty="0"/>
          </a:p>
          <a:p>
            <a:pPr lvl="0" algn="l"/>
            <a:r>
              <a:rPr lang="en-GB" sz="1200" dirty="0"/>
              <a:t>Simple and cost effective installation </a:t>
            </a:r>
            <a:endParaRPr lang="en-US" sz="1200" dirty="0"/>
          </a:p>
          <a:p>
            <a:pPr lvl="0" algn="l"/>
            <a:r>
              <a:rPr lang="en-GB" sz="1200" dirty="0"/>
              <a:t>Easy operations and minimum maintenance</a:t>
            </a:r>
            <a:endParaRPr lang="en-US" sz="1200" dirty="0"/>
          </a:p>
          <a:p>
            <a:pPr lvl="0" algn="l"/>
            <a:r>
              <a:rPr lang="en-GB" sz="1200" dirty="0"/>
              <a:t>Reduced foot print or area for sewage treatment plant</a:t>
            </a:r>
            <a:endParaRPr lang="en-US" sz="1200" dirty="0"/>
          </a:p>
          <a:p>
            <a:pPr lvl="0" algn="l"/>
            <a:r>
              <a:rPr lang="en-GB" sz="1200" dirty="0"/>
              <a:t>Low operating cost</a:t>
            </a:r>
            <a:endParaRPr lang="en-US" sz="1200" dirty="0"/>
          </a:p>
          <a:p>
            <a:pPr lvl="0" algn="l"/>
            <a:r>
              <a:rPr lang="en-GB" sz="1200" dirty="0"/>
              <a:t>Eco-friendly with zero undesirable noise or odours.</a:t>
            </a:r>
            <a:endParaRPr lang="en-US" sz="1200" dirty="0"/>
          </a:p>
          <a:p>
            <a:pPr lvl="0" algn="l"/>
            <a:r>
              <a:rPr lang="en-GB" sz="1200" dirty="0"/>
              <a:t>Completely automated with no human interface</a:t>
            </a:r>
            <a:endParaRPr lang="en-US" sz="1200" dirty="0"/>
          </a:p>
          <a:p>
            <a:pPr lvl="0" algn="l"/>
            <a:r>
              <a:rPr lang="en-GB" sz="1200" dirty="0"/>
              <a:t>Optional Automated monitoring system\</a:t>
            </a:r>
            <a:endParaRPr lang="en-US" sz="1200" dirty="0"/>
          </a:p>
        </p:txBody>
      </p:sp>
    </p:spTree>
    <p:extLst>
      <p:ext uri="{BB962C8B-B14F-4D97-AF65-F5344CB8AC3E}">
        <p14:creationId xmlns:p14="http://schemas.microsoft.com/office/powerpoint/2010/main" val="316774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5631"/>
            <a:ext cx="6425724" cy="843503"/>
          </a:xfrm>
        </p:spPr>
        <p:txBody>
          <a:bodyPr>
            <a:normAutofit/>
          </a:bodyPr>
          <a:lstStyle/>
          <a:p>
            <a:pPr algn="l"/>
            <a:r>
              <a:rPr lang="en-GB" sz="1800" dirty="0"/>
              <a:t>OUR PREFABRICATED WASTEWATER TREATMENT </a:t>
            </a:r>
            <a:r>
              <a:rPr lang="en-GB" sz="1800" dirty="0" smtClean="0"/>
              <a:t>PLANTS</a:t>
            </a:r>
            <a:br>
              <a:rPr lang="en-GB" sz="1800" dirty="0" smtClean="0"/>
            </a:br>
            <a:r>
              <a:rPr lang="en-GB" sz="1800" dirty="0" smtClean="0"/>
              <a:t>(</a:t>
            </a:r>
            <a:r>
              <a:rPr lang="en-GB" sz="1800" dirty="0"/>
              <a:t>Noble Eco-Pro Packaged WWTP </a:t>
            </a:r>
            <a:r>
              <a:rPr lang="en-GB" sz="1800" dirty="0" smtClean="0"/>
              <a:t>Plants)</a:t>
            </a:r>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87" y="6962198"/>
            <a:ext cx="7559675" cy="3325438"/>
          </a:xfrm>
          <a:prstGeom prst="rect">
            <a:avLst/>
          </a:prstGeom>
        </p:spPr>
      </p:pic>
      <p:grpSp>
        <p:nvGrpSpPr>
          <p:cNvPr id="9" name="Group 8"/>
          <p:cNvGrpSpPr/>
          <p:nvPr/>
        </p:nvGrpSpPr>
        <p:grpSpPr>
          <a:xfrm>
            <a:off x="149887" y="1617133"/>
            <a:ext cx="7259901" cy="5269974"/>
            <a:chOff x="149887" y="1617133"/>
            <a:chExt cx="7259901" cy="5269974"/>
          </a:xfrm>
        </p:grpSpPr>
        <p:pic>
          <p:nvPicPr>
            <p:cNvPr id="6" name="Picture 5" descr="E:\projects(oct2010)\Noble sovrano\wastewater\products\eco pro\xseries\Render (1)\Render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87" y="1617133"/>
              <a:ext cx="7259901" cy="5047066"/>
            </a:xfrm>
            <a:prstGeom prst="rect">
              <a:avLst/>
            </a:prstGeom>
            <a:noFill/>
            <a:ln>
              <a:noFill/>
            </a:ln>
          </p:spPr>
        </p:pic>
        <p:sp>
          <p:nvSpPr>
            <p:cNvPr id="8" name="Text Box 1"/>
            <p:cNvSpPr txBox="1"/>
            <p:nvPr/>
          </p:nvSpPr>
          <p:spPr>
            <a:xfrm>
              <a:off x="149887" y="6748608"/>
              <a:ext cx="2398357" cy="1384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Noble Eco-pro Surface model </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93470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TotalTime>
  <Words>640</Words>
  <Application>Microsoft Office PowerPoint</Application>
  <PresentationFormat>Custom</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Index</vt:lpstr>
      <vt:lpstr>THE COMPANY </vt:lpstr>
      <vt:lpstr>THE COMPANY </vt:lpstr>
      <vt:lpstr>THE COMPANY </vt:lpstr>
      <vt:lpstr>THE COMPANY </vt:lpstr>
      <vt:lpstr>KEY STAFF</vt:lpstr>
      <vt:lpstr>KEY STAFF</vt:lpstr>
      <vt:lpstr>OUR PREFABRICATED WASTEWATER TREATMENT PLANTS (Noble Eco-Pro Packaged WWTP Plants)</vt:lpstr>
      <vt:lpstr>OUR PREFABRICATED WASTEWATER TREATMENT PLANTS (Noble Eco-Pro Packaged WWTP Plants)</vt:lpstr>
      <vt:lpstr>OUR PREFABRICATED WASTEWATER TREATMENT PLANTS (Noble Eco-Pro Packaged WWTP Plants)</vt:lpstr>
      <vt:lpstr>OUR PREFABRICATED WASTEWATER TREATMENT PLANTS (Noble Eco-Pro Packaged WWTP Plants)</vt:lpstr>
      <vt:lpstr>OUR PREFABRICATED WASTEWATER TREATMENT PLANTS (Noble Eco-Pro Packaged WWTP Plants)</vt:lpstr>
      <vt:lpstr>Large/Municipal wastewater /sewage treatment plants</vt:lpstr>
      <vt:lpstr>Large/Municipal wastewater /sewage treatment plants</vt:lpstr>
      <vt:lpstr>Project Executed</vt:lpstr>
      <vt:lpstr>Project Executed</vt:lpstr>
      <vt:lpstr>Office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Olajide dosunmu</dc:creator>
  <cp:lastModifiedBy>Olajide dosunmu</cp:lastModifiedBy>
  <cp:revision>24</cp:revision>
  <dcterms:created xsi:type="dcterms:W3CDTF">2019-09-26T02:34:46Z</dcterms:created>
  <dcterms:modified xsi:type="dcterms:W3CDTF">2019-09-29T01:47:31Z</dcterms:modified>
</cp:coreProperties>
</file>