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65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E015-E702-44B5-8134-B19E9C064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EA42A-3B38-4DBA-92B6-1FBA24122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1DD1-3F0C-4927-A04F-8F9EBE15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8FB43-AF2F-495E-944F-4D5EA78C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708C-CBFB-4CD2-8A59-EAFC5F48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4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B815-CECB-458B-81EB-D3E93EF4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D2392-72D0-4B0A-895F-BD4BF5489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79705-3E18-4DF4-A066-631690A7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8D1B7-1D44-4D93-82D3-91FCBCEF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8BA65-B9E2-433E-8B67-664A48F2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3276AF-3360-4957-8806-D7554ED58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F896B-E3FF-4BCA-807A-9CD16B30E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EBE2B-0B94-4405-AFC8-524BAABA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B5E63-5AB6-4BEB-8C8E-C78D56A6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32EBE-4200-438D-9C0E-BBFEC9BF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6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0D34-4E7C-472B-ACF5-BE0779F3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A029-D99A-4096-9D04-366954DF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DBE03-F43E-4B0E-84CC-3947539D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2E94B-9EAA-4241-BC4B-7F2EAA65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72AFF-088F-403F-BF54-67AABA84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3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AC56-9208-4A67-85DA-835023B5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06133-3813-478F-9558-83A85D63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695DF-81AA-49A0-89AB-D325ED97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69C43-7C87-4525-8E65-70A1C463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A21DD-6B50-4034-ABE9-7744C082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1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7C49-2F40-4939-9DC9-9A912AA1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C7A8C-B7EB-4C3C-94FF-C532B202B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6E043-98DD-412B-8858-9DFC1A602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5554A-1413-4DE5-9F39-37CFE73F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B037B-8F88-47A2-87EC-9FB3A894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39D11-E20A-4B8A-A902-A2EB8995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97DB-D0A0-4288-85A9-FEDFD1A4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14E50-BC76-4F4C-A779-C6DEEC7E2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0BCCE-81B7-4917-937A-52B14C30C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F7A49-F39F-4C36-B48F-BA1F2158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A90C-1684-41DF-A6A7-E18EF87B1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ECABC-A86A-4BCA-B513-B07997FB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F132F-958D-4709-98F6-F2D4144C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813E2-44CD-4BB6-AD54-BCA5780F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4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C4AE-01A0-4162-B1EE-DE4A1A4D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46999-4188-43FB-B675-49FC8E5C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744D1-D21A-4A96-A857-3B432ACC8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2EB88-81F2-4D11-BE7B-23E7FB6A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8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5040C-B28D-4282-8D8E-6715D36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956C5-8FC8-403F-B1CB-E563823E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1137F-3DAB-433D-AE85-02930948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9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C24A-E71E-4CEC-8B5B-EE18BF74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CD22-E36E-4936-8791-3C1BD28FF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F0534-EBF8-407E-BE37-531389521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C5C55-598E-4056-8ECB-6DA1E437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A07FC-38B3-4F79-8E60-11EBA8C3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8A62D-A4E3-456E-8FFB-06703A17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FBE4-10CF-47FB-B2F2-9521C324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96476-E541-482B-8C37-3BE1D7819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98D96-8C43-4DE4-8CE6-208CF6CAA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98A81-7878-4104-A2D7-280B2D3A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5C8D8-2675-4B87-8C5A-69441A62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D15E4-BB2E-4C9F-9EDC-E9A6D773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FC9F4-88FF-4C5A-B8B8-A5123D13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0CF24-30D2-4D92-A589-55857BBD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E9E3E-187B-486E-9719-F40CEF633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678D-E0B9-4109-B0C3-6A49CC8B4E8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77059-8883-48D8-8FEA-97003F86D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CA43E-9798-4DC0-9E53-62FD350A1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B525-617C-4784-A73D-167E5048F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ntagedancer.com/1920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3BBB66-7F6B-4821-8363-E2D4EC90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07602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F697-8E1B-4B28-B4B1-4241E9AF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(Facebook &amp; Instagram)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2D95E-3A6A-4503-80FB-D22CB0CFB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are looking for high energy social media assets to target Millennial age women</a:t>
            </a:r>
          </a:p>
          <a:p>
            <a:r>
              <a:rPr lang="en-US" dirty="0"/>
              <a:t>Making old new again – 1920’s nod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3600" b="1" dirty="0"/>
              <a:t>Style 1</a:t>
            </a:r>
            <a:r>
              <a:rPr lang="en-US" sz="3600" dirty="0"/>
              <a:t>) Modern Art style incorporating water filter pitcher, women, shades of blues and yellows specifically (pantone 12-1064 and 19-4052) and incorporate a modern twist</a:t>
            </a:r>
          </a:p>
          <a:p>
            <a:pPr lvl="1"/>
            <a:r>
              <a:rPr lang="en-US" sz="3600" b="1" dirty="0"/>
              <a:t>Style 2)</a:t>
            </a:r>
            <a:r>
              <a:rPr lang="en-US" sz="3600" dirty="0"/>
              <a:t> Hyper-symbolic still with the water filter as the focus of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2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363956-4765-4CBE-8808-D1110D066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" t="1410"/>
          <a:stretch/>
        </p:blipFill>
        <p:spPr>
          <a:xfrm>
            <a:off x="9595407" y="4056041"/>
            <a:ext cx="2596593" cy="254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CC990-A912-424E-A843-8F7DF5D2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252175"/>
            <a:ext cx="10515600" cy="1325563"/>
          </a:xfrm>
        </p:spPr>
        <p:txBody>
          <a:bodyPr/>
          <a:lstStyle/>
          <a:p>
            <a:r>
              <a:rPr lang="en-US" dirty="0"/>
              <a:t>Modern Twist on Roaring 20’s</a:t>
            </a:r>
            <a:br>
              <a:rPr lang="en-US" dirty="0"/>
            </a:br>
            <a:r>
              <a:rPr lang="en-US" sz="3200" i="1" dirty="0"/>
              <a:t>high class art deco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729C5-948A-4CE1-92BD-5C8424A796D4}"/>
              </a:ext>
            </a:extLst>
          </p:cNvPr>
          <p:cNvSpPr txBox="1"/>
          <p:nvPr/>
        </p:nvSpPr>
        <p:spPr>
          <a:xfrm>
            <a:off x="630629" y="1720840"/>
            <a:ext cx="8558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Modern technology with 1920’s style</a:t>
            </a:r>
          </a:p>
          <a:p>
            <a:r>
              <a:rPr lang="en-US" b="1" dirty="0"/>
              <a:t>High Energy (not gaudy)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https://vintagedancer.com/1920s/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Handbands</a:t>
            </a:r>
            <a:r>
              <a:rPr lang="en-US" dirty="0"/>
              <a:t>/ Hats</a:t>
            </a:r>
          </a:p>
          <a:p>
            <a:r>
              <a:rPr lang="en-US" dirty="0"/>
              <a:t>Fringe</a:t>
            </a:r>
          </a:p>
          <a:p>
            <a:r>
              <a:rPr lang="en-US" dirty="0"/>
              <a:t>Sunglasses</a:t>
            </a:r>
          </a:p>
          <a:p>
            <a:r>
              <a:rPr lang="en-US" dirty="0"/>
              <a:t>Gloves</a:t>
            </a:r>
          </a:p>
          <a:p>
            <a:endParaRPr lang="en-US" dirty="0"/>
          </a:p>
          <a:p>
            <a:r>
              <a:rPr lang="en-US" dirty="0"/>
              <a:t>1920’s modern art twist</a:t>
            </a:r>
          </a:p>
        </p:txBody>
      </p:sp>
      <p:pic>
        <p:nvPicPr>
          <p:cNvPr id="8" name="Picture 2" descr="Image result for feathers pattern">
            <a:extLst>
              <a:ext uri="{FF2B5EF4-FFF2-40B4-BE49-F238E27FC236}">
                <a16:creationId xmlns:a16="http://schemas.microsoft.com/office/drawing/2014/main" id="{0E6DE209-2EC7-4309-A0EE-CF64E55C8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r="13713"/>
          <a:stretch/>
        </p:blipFill>
        <p:spPr bwMode="auto">
          <a:xfrm>
            <a:off x="9512372" y="454131"/>
            <a:ext cx="2335204" cy="3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lapper drinking wine">
            <a:extLst>
              <a:ext uri="{FF2B5EF4-FFF2-40B4-BE49-F238E27FC236}">
                <a16:creationId xmlns:a16="http://schemas.microsoft.com/office/drawing/2014/main" id="{232325EA-CAAE-4505-9A3B-09C93DD1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27" y="1829571"/>
            <a:ext cx="4150543" cy="276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31538C-E20A-4E58-924B-23E140E2A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798" y="5137160"/>
            <a:ext cx="1597262" cy="15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1920's art">
            <a:extLst>
              <a:ext uri="{FF2B5EF4-FFF2-40B4-BE49-F238E27FC236}">
                <a16:creationId xmlns:a16="http://schemas.microsoft.com/office/drawing/2014/main" id="{CAF67AB2-43FD-4C9B-889F-078F9FEA6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00" y="216816"/>
            <a:ext cx="3619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1920's art">
            <a:extLst>
              <a:ext uri="{FF2B5EF4-FFF2-40B4-BE49-F238E27FC236}">
                <a16:creationId xmlns:a16="http://schemas.microsoft.com/office/drawing/2014/main" id="{E5D11ED7-F96E-42DC-8541-AF2E0E82D2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41" y="216816"/>
            <a:ext cx="41261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1920's art">
            <a:extLst>
              <a:ext uri="{FF2B5EF4-FFF2-40B4-BE49-F238E27FC236}">
                <a16:creationId xmlns:a16="http://schemas.microsoft.com/office/drawing/2014/main" id="{CD6171EC-F77B-43A4-AE93-D97F7DB4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576" y="2960016"/>
            <a:ext cx="3020348" cy="37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1920's art">
            <a:extLst>
              <a:ext uri="{FF2B5EF4-FFF2-40B4-BE49-F238E27FC236}">
                <a16:creationId xmlns:a16="http://schemas.microsoft.com/office/drawing/2014/main" id="{227511F6-4C6E-4F76-96E8-272147CD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27" y="2873920"/>
            <a:ext cx="3270266" cy="39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1920's art">
            <a:extLst>
              <a:ext uri="{FF2B5EF4-FFF2-40B4-BE49-F238E27FC236}">
                <a16:creationId xmlns:a16="http://schemas.microsoft.com/office/drawing/2014/main" id="{E130218A-F51A-49CE-B645-8652B2C8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1" y="2990926"/>
            <a:ext cx="2653620" cy="39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3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8331534" y="1695413"/>
            <a:ext cx="590163" cy="736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01"/>
                </a:moveTo>
                <a:lnTo>
                  <a:pt x="584" y="10583"/>
                </a:lnTo>
                <a:lnTo>
                  <a:pt x="2026" y="12301"/>
                </a:lnTo>
                <a:lnTo>
                  <a:pt x="7744" y="12629"/>
                </a:lnTo>
                <a:lnTo>
                  <a:pt x="1104" y="15184"/>
                </a:lnTo>
                <a:lnTo>
                  <a:pt x="1812" y="17352"/>
                </a:lnTo>
                <a:lnTo>
                  <a:pt x="6802" y="17739"/>
                </a:lnTo>
                <a:lnTo>
                  <a:pt x="13187" y="21222"/>
                </a:lnTo>
                <a:lnTo>
                  <a:pt x="21600" y="21600"/>
                </a:lnTo>
                <a:lnTo>
                  <a:pt x="21600" y="0"/>
                </a:lnTo>
                <a:lnTo>
                  <a:pt x="0" y="120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57" name="Shape 357"/>
          <p:cNvSpPr/>
          <p:nvPr/>
        </p:nvSpPr>
        <p:spPr>
          <a:xfrm>
            <a:off x="907410" y="1377679"/>
            <a:ext cx="3154629" cy="1988922"/>
          </a:xfrm>
          <a:prstGeom prst="rect">
            <a:avLst/>
          </a:prstGeom>
          <a:solidFill>
            <a:srgbClr val="01A8E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58" name="Shape 358"/>
          <p:cNvSpPr/>
          <p:nvPr/>
        </p:nvSpPr>
        <p:spPr>
          <a:xfrm>
            <a:off x="1029408" y="1466629"/>
            <a:ext cx="276774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/>
          <a:p>
            <a:pPr defTabSz="457200">
              <a:spcBef>
                <a:spcPts val="500"/>
              </a:spcBef>
              <a:defRPr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 sz="1000" dirty="0"/>
          </a:p>
        </p:txBody>
      </p:sp>
      <p:sp>
        <p:nvSpPr>
          <p:cNvPr id="359" name="Shape 359"/>
          <p:cNvSpPr/>
          <p:nvPr/>
        </p:nvSpPr>
        <p:spPr>
          <a:xfrm>
            <a:off x="942619" y="1398376"/>
            <a:ext cx="3122879" cy="5077249"/>
          </a:xfrm>
          <a:prstGeom prst="rect">
            <a:avLst/>
          </a:prstGeom>
          <a:ln w="63500">
            <a:solidFill>
              <a:srgbClr val="01A8E1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60" name="Shape 360"/>
          <p:cNvSpPr/>
          <p:nvPr/>
        </p:nvSpPr>
        <p:spPr>
          <a:xfrm>
            <a:off x="5904624" y="3229967"/>
            <a:ext cx="567491" cy="372666"/>
          </a:xfrm>
          <a:prstGeom prst="rect">
            <a:avLst/>
          </a:prstGeom>
          <a:solidFill>
            <a:srgbClr val="00A8E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61" name="Shape 361"/>
          <p:cNvSpPr/>
          <p:nvPr/>
        </p:nvSpPr>
        <p:spPr>
          <a:xfrm>
            <a:off x="8770899" y="1115874"/>
            <a:ext cx="3124253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>
                <a:latin typeface="Argent CF Regular"/>
                <a:ea typeface="Argent CF Regular"/>
                <a:cs typeface="Argent CF Regular"/>
                <a:sym typeface="Argent CF Regular"/>
              </a:defRPr>
            </a:lvl1pPr>
          </a:lstStyle>
          <a:p>
            <a:r>
              <a:rPr lang="en-US" sz="1100" dirty="0"/>
              <a:t>Artist to create “Modern Art” style featuring products</a:t>
            </a:r>
            <a:endParaRPr sz="1100" dirty="0"/>
          </a:p>
        </p:txBody>
      </p:sp>
      <p:sp>
        <p:nvSpPr>
          <p:cNvPr id="362" name="Shape 362"/>
          <p:cNvSpPr/>
          <p:nvPr/>
        </p:nvSpPr>
        <p:spPr>
          <a:xfrm>
            <a:off x="6561362" y="1131315"/>
            <a:ext cx="1796967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>
                <a:latin typeface="Argent CF Regular"/>
                <a:ea typeface="Argent CF Regular"/>
                <a:cs typeface="Argent CF Regular"/>
                <a:sym typeface="Argent CF Regular"/>
              </a:defRPr>
            </a:lvl1pPr>
          </a:lstStyle>
          <a:p>
            <a:r>
              <a:rPr lang="en-US" sz="1100" dirty="0"/>
              <a:t>Products: Symbolic Hyper-Still </a:t>
            </a:r>
            <a:endParaRPr sz="1100" dirty="0"/>
          </a:p>
        </p:txBody>
      </p:sp>
      <p:sp>
        <p:nvSpPr>
          <p:cNvPr id="363" name="Shape 363"/>
          <p:cNvSpPr/>
          <p:nvPr/>
        </p:nvSpPr>
        <p:spPr>
          <a:xfrm>
            <a:off x="797338" y="623586"/>
            <a:ext cx="5114413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4200">
                <a:latin typeface="Argent CF Light"/>
                <a:ea typeface="Argent CF Light"/>
                <a:cs typeface="Argent CF Light"/>
                <a:sym typeface="Argent CF Light"/>
              </a:defRPr>
            </a:pPr>
            <a:r>
              <a:rPr lang="en-US" sz="2100" dirty="0">
                <a:latin typeface="Argent CF Demi Bold"/>
                <a:ea typeface="Argent CF Demi Bold"/>
                <a:cs typeface="Argent CF Demi Bold"/>
                <a:sym typeface="Argent CF Demi Bold"/>
              </a:rPr>
              <a:t>2020</a:t>
            </a:r>
            <a:r>
              <a:rPr sz="2100" dirty="0">
                <a:latin typeface="Argent CF Demi Bold"/>
                <a:ea typeface="Argent CF Demi Bold"/>
                <a:cs typeface="Argent CF Demi Bold"/>
                <a:sym typeface="Argent CF Demi Bold"/>
              </a:rPr>
              <a:t>:</a:t>
            </a:r>
            <a:r>
              <a:rPr sz="2100" dirty="0"/>
              <a:t> </a:t>
            </a:r>
            <a:r>
              <a:rPr lang="en-US" sz="2100" dirty="0"/>
              <a:t>Introduce visuals for Roaring 20’s theme</a:t>
            </a:r>
            <a:endParaRPr sz="2100" dirty="0"/>
          </a:p>
        </p:txBody>
      </p:sp>
      <p:sp>
        <p:nvSpPr>
          <p:cNvPr id="364" name="Shape 364"/>
          <p:cNvSpPr/>
          <p:nvPr/>
        </p:nvSpPr>
        <p:spPr>
          <a:xfrm>
            <a:off x="4198205" y="3881747"/>
            <a:ext cx="1450205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>
                <a:latin typeface="Argent CF Regular"/>
                <a:ea typeface="Argent CF Regular"/>
                <a:cs typeface="Argent CF Regular"/>
                <a:sym typeface="Argent CF Regular"/>
              </a:defRPr>
            </a:lvl1pPr>
          </a:lstStyle>
          <a:p>
            <a:r>
              <a:rPr sz="1500"/>
              <a:t>textures &amp; shapes</a:t>
            </a:r>
          </a:p>
        </p:txBody>
      </p:sp>
      <p:sp>
        <p:nvSpPr>
          <p:cNvPr id="365" name="Shape 365"/>
          <p:cNvSpPr/>
          <p:nvPr/>
        </p:nvSpPr>
        <p:spPr>
          <a:xfrm>
            <a:off x="8894478" y="3596515"/>
            <a:ext cx="1744067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900"/>
              <a:t>images that combine purity &amp; motion</a:t>
            </a:r>
          </a:p>
        </p:txBody>
      </p:sp>
      <p:sp>
        <p:nvSpPr>
          <p:cNvPr id="366" name="Shape 366"/>
          <p:cNvSpPr/>
          <p:nvPr/>
        </p:nvSpPr>
        <p:spPr>
          <a:xfrm>
            <a:off x="6561362" y="3578752"/>
            <a:ext cx="2402932" cy="27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lnSpc>
                <a:spcPct val="8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900"/>
              <a:t>build on current illustration style but simplified &amp; more fun</a:t>
            </a:r>
          </a:p>
        </p:txBody>
      </p:sp>
      <p:sp>
        <p:nvSpPr>
          <p:cNvPr id="367" name="Shape 367"/>
          <p:cNvSpPr/>
          <p:nvPr/>
        </p:nvSpPr>
        <p:spPr>
          <a:xfrm>
            <a:off x="4219285" y="6383649"/>
            <a:ext cx="1628651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900"/>
              <a:t>techie gradients and flow textures</a:t>
            </a:r>
          </a:p>
        </p:txBody>
      </p:sp>
      <p:sp>
        <p:nvSpPr>
          <p:cNvPr id="368" name="Shape 368"/>
          <p:cNvSpPr/>
          <p:nvPr/>
        </p:nvSpPr>
        <p:spPr>
          <a:xfrm>
            <a:off x="4237614" y="4165298"/>
            <a:ext cx="1441752" cy="222161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69" name="Shape 369"/>
          <p:cNvSpPr/>
          <p:nvPr/>
        </p:nvSpPr>
        <p:spPr>
          <a:xfrm>
            <a:off x="8900828" y="1383431"/>
            <a:ext cx="2221614" cy="222161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371" name="pasted-image.pdf"/>
          <p:cNvPicPr>
            <a:picLocks noChangeAspect="1"/>
          </p:cNvPicPr>
          <p:nvPr/>
        </p:nvPicPr>
        <p:blipFill>
          <a:blip r:embed="rId2"/>
          <a:srcRect l="2130" t="3289" r="59027" b="53281"/>
          <a:stretch>
            <a:fillRect/>
          </a:stretch>
        </p:blipFill>
        <p:spPr>
          <a:xfrm>
            <a:off x="4777656" y="3230334"/>
            <a:ext cx="567567" cy="372691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hape 372"/>
          <p:cNvSpPr/>
          <p:nvPr/>
        </p:nvSpPr>
        <p:spPr>
          <a:xfrm>
            <a:off x="4210238" y="3230334"/>
            <a:ext cx="567509" cy="374651"/>
          </a:xfrm>
          <a:prstGeom prst="rect">
            <a:avLst/>
          </a:prstGeom>
          <a:solidFill>
            <a:srgbClr val="00011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73" name="Shape 373"/>
          <p:cNvSpPr/>
          <p:nvPr/>
        </p:nvSpPr>
        <p:spPr>
          <a:xfrm>
            <a:off x="5338819" y="3230334"/>
            <a:ext cx="567491" cy="372667"/>
          </a:xfrm>
          <a:prstGeom prst="rect">
            <a:avLst/>
          </a:prstGeom>
          <a:solidFill>
            <a:srgbClr val="FEF32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74" name="Shape 374"/>
          <p:cNvSpPr/>
          <p:nvPr/>
        </p:nvSpPr>
        <p:spPr>
          <a:xfrm>
            <a:off x="4186020" y="1090983"/>
            <a:ext cx="517706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>
                <a:latin typeface="Argent CF Regular"/>
                <a:ea typeface="Argent CF Regular"/>
                <a:cs typeface="Argent CF Regular"/>
                <a:sym typeface="Argent CF Regular"/>
              </a:defRPr>
            </a:lvl1pPr>
          </a:lstStyle>
          <a:p>
            <a:r>
              <a:rPr sz="1500"/>
              <a:t>colors</a:t>
            </a:r>
          </a:p>
        </p:txBody>
      </p:sp>
      <p:sp>
        <p:nvSpPr>
          <p:cNvPr id="375" name="Shape 375"/>
          <p:cNvSpPr/>
          <p:nvPr/>
        </p:nvSpPr>
        <p:spPr>
          <a:xfrm>
            <a:off x="4209797" y="1383431"/>
            <a:ext cx="2260664" cy="222161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76" name="Shape 376"/>
          <p:cNvSpPr/>
          <p:nvPr/>
        </p:nvSpPr>
        <p:spPr>
          <a:xfrm>
            <a:off x="4210238" y="3596515"/>
            <a:ext cx="2059830" cy="27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lnSpc>
                <a:spcPct val="8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900"/>
              <a:t>stay within core colors with more gray/silver tones added</a:t>
            </a:r>
          </a:p>
        </p:txBody>
      </p:sp>
      <p:sp>
        <p:nvSpPr>
          <p:cNvPr id="379" name="Shape 379"/>
          <p:cNvSpPr/>
          <p:nvPr/>
        </p:nvSpPr>
        <p:spPr>
          <a:xfrm>
            <a:off x="6568087" y="1365881"/>
            <a:ext cx="2221614" cy="222161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80" name="Shape 380"/>
          <p:cNvSpPr/>
          <p:nvPr/>
        </p:nvSpPr>
        <p:spPr>
          <a:xfrm>
            <a:off x="5983017" y="694919"/>
            <a:ext cx="2700483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0" b="1" dirty="0"/>
              <a:t>establish </a:t>
            </a:r>
            <a:r>
              <a:rPr lang="en-US" sz="1400" b="1" dirty="0"/>
              <a:t>we’re n</a:t>
            </a:r>
            <a:r>
              <a:rPr lang="en-US" sz="1400" b="1" dirty="0">
                <a:latin typeface="Avenir Heavy"/>
                <a:ea typeface="Avenir Heavy"/>
                <a:cs typeface="Avenir Heavy"/>
                <a:sym typeface="Avenir Heavy"/>
              </a:rPr>
              <a:t>ot your mother’s…</a:t>
            </a:r>
            <a:endParaRPr sz="1400" b="1" dirty="0">
              <a:latin typeface="Avenir Heavy"/>
              <a:ea typeface="Avenir Heavy"/>
              <a:cs typeface="Avenir Heavy"/>
              <a:sym typeface="Avenir Heavy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1069558" y="3487364"/>
            <a:ext cx="1454754" cy="836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defRPr sz="18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1400" dirty="0"/>
              <a:t>Support Visuals:</a:t>
            </a:r>
          </a:p>
          <a:p>
            <a:pPr algn="l">
              <a:defRPr sz="18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1400" dirty="0"/>
              <a:t>Wine Demo</a:t>
            </a:r>
          </a:p>
          <a:p>
            <a:pPr algn="l">
              <a:defRPr sz="18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1400" dirty="0"/>
              <a:t>Meter</a:t>
            </a:r>
          </a:p>
          <a:p>
            <a:pPr algn="l">
              <a:defRPr sz="1800">
                <a:latin typeface="Avenir Heavy"/>
                <a:ea typeface="Avenir Heavy"/>
                <a:cs typeface="Avenir Heavy"/>
                <a:sym typeface="Avenir Heavy"/>
              </a:defRPr>
            </a:pPr>
            <a:endParaRPr sz="900" dirty="0"/>
          </a:p>
        </p:txBody>
      </p:sp>
      <p:sp>
        <p:nvSpPr>
          <p:cNvPr id="395" name="Shape 395"/>
          <p:cNvSpPr/>
          <p:nvPr/>
        </p:nvSpPr>
        <p:spPr>
          <a:xfrm>
            <a:off x="5778135" y="4165298"/>
            <a:ext cx="1464444" cy="222161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97" name="Shape 397"/>
          <p:cNvSpPr/>
          <p:nvPr/>
        </p:nvSpPr>
        <p:spPr>
          <a:xfrm>
            <a:off x="8909207" y="4166932"/>
            <a:ext cx="2221614" cy="222161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398" name="Shape 398"/>
          <p:cNvSpPr/>
          <p:nvPr/>
        </p:nvSpPr>
        <p:spPr>
          <a:xfrm>
            <a:off x="8857490" y="3878058"/>
            <a:ext cx="459869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>
                <a:latin typeface="Argent CF Regular"/>
                <a:ea typeface="Argent CF Regular"/>
                <a:cs typeface="Argent CF Regular"/>
                <a:sym typeface="Argent CF Regular"/>
              </a:defRPr>
            </a:lvl1pPr>
          </a:lstStyle>
          <a:p>
            <a:r>
              <a:rPr sz="1500"/>
              <a:t>voice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A073F-77DA-47A2-BE82-EEBCD47B19E8}"/>
              </a:ext>
            </a:extLst>
          </p:cNvPr>
          <p:cNvSpPr txBox="1"/>
          <p:nvPr/>
        </p:nvSpPr>
        <p:spPr>
          <a:xfrm>
            <a:off x="1078343" y="1410113"/>
            <a:ext cx="27426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Heavy"/>
                <a:ea typeface="Avenir Heavy"/>
                <a:cs typeface="Avenir Heavy"/>
                <a:sym typeface="Avenir Heavy"/>
              </a:rPr>
              <a:t>Trendy/ Upscale Images targeting millennials with a nod to the Gadsby Era</a:t>
            </a:r>
            <a:endParaRPr lang="en-US" dirty="0">
              <a:latin typeface="Avenir Heavy"/>
              <a:sym typeface="Avenir Heav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Heavy"/>
                <a:sym typeface="Avenir Heavy"/>
              </a:rPr>
              <a:t>Fringe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Heavy"/>
                <a:sym typeface="Avenir Heavy"/>
              </a:rPr>
              <a:t>Feathers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Heavy"/>
                <a:sym typeface="Avenir Heavy"/>
              </a:rPr>
              <a:t>Pearls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Heavy"/>
                <a:sym typeface="Avenir Heavy"/>
              </a:rPr>
              <a:t>Accessories Like headbands/ gloves</a:t>
            </a:r>
            <a:endParaRPr lang="en-US" sz="1200" dirty="0"/>
          </a:p>
        </p:txBody>
      </p:sp>
      <p:pic>
        <p:nvPicPr>
          <p:cNvPr id="3074" name="Picture 2" descr="Image result for feathers pattern">
            <a:extLst>
              <a:ext uri="{FF2B5EF4-FFF2-40B4-BE49-F238E27FC236}">
                <a16:creationId xmlns:a16="http://schemas.microsoft.com/office/drawing/2014/main" id="{5E0D85A2-F3FE-42ED-A45D-B096BE23F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r="13713"/>
          <a:stretch/>
        </p:blipFill>
        <p:spPr bwMode="auto">
          <a:xfrm>
            <a:off x="4361688" y="4343820"/>
            <a:ext cx="1269032" cy="18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earls pattern">
            <a:extLst>
              <a:ext uri="{FF2B5EF4-FFF2-40B4-BE49-F238E27FC236}">
                <a16:creationId xmlns:a16="http://schemas.microsoft.com/office/drawing/2014/main" id="{9F1710C5-3697-4832-A432-E571369C9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r="15512"/>
          <a:stretch/>
        </p:blipFill>
        <p:spPr bwMode="auto">
          <a:xfrm>
            <a:off x="5890912" y="4336439"/>
            <a:ext cx="1243536" cy="193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fringe pattern">
            <a:extLst>
              <a:ext uri="{FF2B5EF4-FFF2-40B4-BE49-F238E27FC236}">
                <a16:creationId xmlns:a16="http://schemas.microsoft.com/office/drawing/2014/main" id="{305C5B36-21B3-4DF9-BDC9-33DC19D76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0" t="8271" r="9577" b="9178"/>
          <a:stretch/>
        </p:blipFill>
        <p:spPr bwMode="auto">
          <a:xfrm>
            <a:off x="7415823" y="4361912"/>
            <a:ext cx="1315452" cy="18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hape 395">
            <a:extLst>
              <a:ext uri="{FF2B5EF4-FFF2-40B4-BE49-F238E27FC236}">
                <a16:creationId xmlns:a16="http://schemas.microsoft.com/office/drawing/2014/main" id="{6F27199E-E089-42AA-AD8F-7272DCACAFEE}"/>
              </a:ext>
            </a:extLst>
          </p:cNvPr>
          <p:cNvSpPr/>
          <p:nvPr/>
        </p:nvSpPr>
        <p:spPr>
          <a:xfrm>
            <a:off x="7336632" y="4166579"/>
            <a:ext cx="1464444" cy="2221614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FA33C-5D47-4A62-83F9-2FB5C20A3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1527" y="4659858"/>
            <a:ext cx="1874695" cy="1723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89083B-DB0F-47B2-BF6B-18384116D0F8}"/>
              </a:ext>
            </a:extLst>
          </p:cNvPr>
          <p:cNvSpPr txBox="1"/>
          <p:nvPr/>
        </p:nvSpPr>
        <p:spPr>
          <a:xfrm>
            <a:off x="8909207" y="4184674"/>
            <a:ext cx="2264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Your Mother’s Brand</a:t>
            </a:r>
          </a:p>
          <a:p>
            <a:r>
              <a:rPr lang="en-US" sz="1400" dirty="0"/>
              <a:t>New Issues. Performance Matters.</a:t>
            </a:r>
          </a:p>
        </p:txBody>
      </p:sp>
      <p:pic>
        <p:nvPicPr>
          <p:cNvPr id="57" name="Picture 6" descr="Renaissance Statue Palm Leaves Sunglasses">
            <a:extLst>
              <a:ext uri="{FF2B5EF4-FFF2-40B4-BE49-F238E27FC236}">
                <a16:creationId xmlns:a16="http://schemas.microsoft.com/office/drawing/2014/main" id="{2CE3B98D-15C4-4403-A8D6-A41C20B8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03" y="1453856"/>
            <a:ext cx="2142582" cy="20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Image result for 1920's art">
            <a:extLst>
              <a:ext uri="{FF2B5EF4-FFF2-40B4-BE49-F238E27FC236}">
                <a16:creationId xmlns:a16="http://schemas.microsoft.com/office/drawing/2014/main" id="{8237D061-69BC-4C1F-B3A7-547D71F7D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641" y="1413648"/>
            <a:ext cx="1804308" cy="21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B7AF3F-5BDA-4D8E-8222-5A9305F6A0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6469" y="1395636"/>
            <a:ext cx="2205298" cy="1721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98183-15BE-4B4C-BEBE-FFA5466335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179" y="4336439"/>
            <a:ext cx="2845485" cy="198892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4999C79F-C928-4555-8A9D-6825EC6AC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0"/>
          <a:stretch/>
        </p:blipFill>
        <p:spPr bwMode="auto">
          <a:xfrm>
            <a:off x="3714750" y="1133770"/>
            <a:ext cx="4762500" cy="49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1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6944</TotalTime>
  <Words>210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Argent CF Demi Bold</vt:lpstr>
      <vt:lpstr>Argent CF Light</vt:lpstr>
      <vt:lpstr>Argent CF Regular</vt:lpstr>
      <vt:lpstr>Arial</vt:lpstr>
      <vt:lpstr>Avenir Book</vt:lpstr>
      <vt:lpstr>Avenir Heavy</vt:lpstr>
      <vt:lpstr>Calibri</vt:lpstr>
      <vt:lpstr>Calibri Light</vt:lpstr>
      <vt:lpstr>Office Theme</vt:lpstr>
      <vt:lpstr>2020</vt:lpstr>
      <vt:lpstr>Social Media (Facebook &amp; Instagram)</vt:lpstr>
      <vt:lpstr>Modern Twist on Roaring 20’s high class art deco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Trends</dc:title>
  <dc:creator>Heather Rogers</dc:creator>
  <cp:lastModifiedBy>Heather Rogers</cp:lastModifiedBy>
  <cp:revision>29</cp:revision>
  <dcterms:created xsi:type="dcterms:W3CDTF">2019-09-12T16:06:57Z</dcterms:created>
  <dcterms:modified xsi:type="dcterms:W3CDTF">2019-09-17T13:03:33Z</dcterms:modified>
</cp:coreProperties>
</file>