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8"/>
  </p:notesMasterIdLst>
  <p:handoutMasterIdLst>
    <p:handoutMasterId r:id="rId19"/>
  </p:handoutMasterIdLst>
  <p:sldIdLst>
    <p:sldId id="452" r:id="rId2"/>
    <p:sldId id="662" r:id="rId3"/>
    <p:sldId id="468" r:id="rId4"/>
    <p:sldId id="469" r:id="rId5"/>
    <p:sldId id="624" r:id="rId6"/>
    <p:sldId id="471" r:id="rId7"/>
    <p:sldId id="621" r:id="rId8"/>
    <p:sldId id="634" r:id="rId9"/>
    <p:sldId id="635" r:id="rId10"/>
    <p:sldId id="475" r:id="rId11"/>
    <p:sldId id="478" r:id="rId12"/>
    <p:sldId id="663" r:id="rId13"/>
    <p:sldId id="801" r:id="rId14"/>
    <p:sldId id="481" r:id="rId15"/>
    <p:sldId id="472" r:id="rId16"/>
    <p:sldId id="467" r:id="rId17"/>
  </p:sldIdLst>
  <p:sldSz cx="9144000" cy="6858000" type="letter"/>
  <p:notesSz cx="6858000" cy="9144000"/>
  <p:defaultTextStyle>
    <a:defPPr>
      <a:defRPr lang="en-U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5" algn="l" defTabSz="9143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2880">
          <p15:clr>
            <a:srgbClr val="A4A3A4"/>
          </p15:clr>
        </p15:guide>
        <p15:guide id="4"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 User" initials="" lastIdx="121" clrIdx="0"/>
  <p:cmAuthor id="1" name="AUDEA-1" initials="JH" lastIdx="2" clrIdx="1"/>
  <p:cmAuthor id="2" name="Jeff Peyton" initials="JP" lastIdx="1" clrIdx="2"/>
  <p:cmAuthor id="3" name="Jeff Peyton" initials="JP [2]" lastIdx="1" clrIdx="3"/>
  <p:cmAuthor id="4" name="Jeff Peyton" initials="JP [3]" lastIdx="1" clrIdx="4"/>
  <p:cmAuthor id="5" name="Jeff Peyton" initials="JP [4]" lastIdx="1" clrIdx="5"/>
  <p:cmAuthor id="6" name="Ben Oren" initials="BO" lastIdx="1" clrIdx="6"/>
  <p:cmAuthor id="7" name="Microsoft Office User" initials="Office" lastIdx="23" clrIdx="7"/>
  <p:cmAuthor id="8" name="Microsoft Office User" initials="Office [2]" lastIdx="1" clrIdx="8"/>
  <p:cmAuthor id="9" name="Microsoft Office User" initials="Office [3]" lastIdx="1" clrIdx="9"/>
  <p:cmAuthor id="10" name="Microsoft Office User" initials="Office [4]" lastIdx="1" clrIdx="10"/>
  <p:cmAuthor id="11" name="Microsoft Office User" initials="Office [5]" lastIdx="1" clrIdx="11"/>
  <p:cmAuthor id="12" name="Microsoft Office User" initials="Office [6]" lastIdx="1" clrIdx="12"/>
  <p:cmAuthor id="13" name="Microsoft Office User" initials="Office [7]" lastIdx="1" clrIdx="13"/>
  <p:cmAuthor id="14" name="Aditya Joshi" initials="AJ" lastIdx="1" clrIdx="14"/>
  <p:cmAuthor id="15" name="Aditya Joshi" initials="AJ [2]" lastIdx="1" clrIdx="15"/>
  <p:cmAuthor id="16" name="Aditya Joshi" initials="AJ [3]" lastIdx="1" clrIdx="16"/>
  <p:cmAuthor id="17" name="Aditya Joshi" initials="AJ [4]" lastIdx="1" clrIdx="17"/>
  <p:cmAuthor id="18" name="Katherine Schneeman" initials="KS" lastIdx="10" clrIdx="18"/>
  <p:cmAuthor id="19" name="Katherine Schneeman" initials="KS [2]" lastIdx="1" clrIdx="19"/>
  <p:cmAuthor id="20" name="Katherine Schneeman" initials="KS [3]" lastIdx="1" clrIdx="20"/>
  <p:cmAuthor id="21" name="Katherine Schneeman" initials="KS [4]" lastIdx="1" clrIdx="21"/>
  <p:cmAuthor id="22" name="Katherine Schneeman" initials="KS [5]" lastIdx="1" clrIdx="22"/>
  <p:cmAuthor id="23" name="Katie Motika" initials="KM" lastIdx="1" clrIdx="23"/>
  <p:cmAuthor id="24" name="Katie Motika" initials="KM [2]" lastIdx="1" clrIdx="24"/>
  <p:cmAuthor id="25" name="Katie Motika" initials="KM [3]" lastIdx="1" clrIdx="25"/>
  <p:cmAuthor id="26" name="Katie Motika" initials="KM [4]" lastIdx="1" clrIdx="26"/>
  <p:cmAuthor id="27" name="Katie Motika" initials="KM [5]" lastIdx="1" clrIdx="27"/>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41100"/>
    <a:srgbClr val="204668"/>
    <a:srgbClr val="1F497D"/>
    <a:srgbClr val="4F81BD"/>
    <a:srgbClr val="0086C0"/>
    <a:srgbClr val="4F81D5"/>
    <a:srgbClr val="006BB8"/>
    <a:srgbClr val="800040"/>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5442" autoAdjust="0"/>
  </p:normalViewPr>
  <p:slideViewPr>
    <p:cSldViewPr snapToGrid="0" showGuides="1">
      <p:cViewPr varScale="1">
        <p:scale>
          <a:sx n="132" d="100"/>
          <a:sy n="132" d="100"/>
        </p:scale>
        <p:origin x="2464" y="176"/>
      </p:cViewPr>
      <p:guideLst>
        <p:guide pos="2880"/>
        <p:guide orient="horz" pos="2160"/>
      </p:guideLst>
    </p:cSldViewPr>
  </p:slideViewPr>
  <p:notesTextViewPr>
    <p:cViewPr>
      <p:scale>
        <a:sx n="1" d="1"/>
        <a:sy n="1" d="1"/>
      </p:scale>
      <p:origin x="0" y="0"/>
    </p:cViewPr>
  </p:notesTextViewPr>
  <p:sorterViewPr>
    <p:cViewPr>
      <p:scale>
        <a:sx n="75" d="100"/>
        <a:sy n="75"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32157267876866E-2"/>
          <c:y val="3.5714285714285712E-2"/>
          <c:w val="0.93633568546424628"/>
          <c:h val="0.91758241758241754"/>
        </c:manualLayout>
      </c:layout>
      <c:bubbleChart>
        <c:varyColors val="0"/>
        <c:ser>
          <c:idx val="0"/>
          <c:order val="0"/>
          <c:tx>
            <c:strRef>
              <c:f>Sheet1!$B$1</c:f>
              <c:strCache>
                <c:ptCount val="1"/>
                <c:pt idx="0">
                  <c:v>Y-Values</c:v>
                </c:pt>
              </c:strCache>
            </c:strRef>
          </c:tx>
          <c:spPr>
            <a:solidFill>
              <a:srgbClr val="FFC000"/>
            </a:solidFill>
            <a:ln w="25400">
              <a:noFill/>
            </a:ln>
            <a:effectLst/>
          </c:spPr>
          <c:invertIfNegative val="0"/>
          <c:dPt>
            <c:idx val="0"/>
            <c:invertIfNegative val="0"/>
            <c:bubble3D val="0"/>
            <c:spPr>
              <a:solidFill>
                <a:srgbClr val="DACD05"/>
              </a:solidFill>
              <a:ln w="25400">
                <a:noFill/>
              </a:ln>
              <a:effectLst/>
            </c:spPr>
            <c:extLst>
              <c:ext xmlns:c16="http://schemas.microsoft.com/office/drawing/2014/chart" uri="{C3380CC4-5D6E-409C-BE32-E72D297353CC}">
                <c16:uniqueId val="{00000001-A642-4347-9678-AA7868294A70}"/>
              </c:ext>
            </c:extLst>
          </c:dPt>
          <c:dPt>
            <c:idx val="1"/>
            <c:invertIfNegative val="0"/>
            <c:bubble3D val="0"/>
            <c:spPr>
              <a:solidFill>
                <a:srgbClr val="DACD05"/>
              </a:solidFill>
              <a:ln w="25400">
                <a:noFill/>
              </a:ln>
              <a:effectLst/>
            </c:spPr>
            <c:extLst>
              <c:ext xmlns:c16="http://schemas.microsoft.com/office/drawing/2014/chart" uri="{C3380CC4-5D6E-409C-BE32-E72D297353CC}">
                <c16:uniqueId val="{00000003-A642-4347-9678-AA7868294A70}"/>
              </c:ext>
            </c:extLst>
          </c:dPt>
          <c:dPt>
            <c:idx val="2"/>
            <c:invertIfNegative val="0"/>
            <c:bubble3D val="0"/>
            <c:spPr>
              <a:solidFill>
                <a:srgbClr val="DACD05"/>
              </a:solidFill>
              <a:ln w="25400">
                <a:noFill/>
              </a:ln>
              <a:effectLst/>
            </c:spPr>
            <c:extLst>
              <c:ext xmlns:c16="http://schemas.microsoft.com/office/drawing/2014/chart" uri="{C3380CC4-5D6E-409C-BE32-E72D297353CC}">
                <c16:uniqueId val="{00000005-A642-4347-9678-AA7868294A70}"/>
              </c:ext>
            </c:extLst>
          </c:dPt>
          <c:dPt>
            <c:idx val="3"/>
            <c:invertIfNegative val="0"/>
            <c:bubble3D val="0"/>
            <c:spPr>
              <a:solidFill>
                <a:srgbClr val="0070C0"/>
              </a:solidFill>
              <a:ln w="25400">
                <a:solidFill>
                  <a:srgbClr val="FF0000"/>
                </a:solidFill>
              </a:ln>
              <a:effectLst/>
            </c:spPr>
            <c:extLst>
              <c:ext xmlns:c16="http://schemas.microsoft.com/office/drawing/2014/chart" uri="{C3380CC4-5D6E-409C-BE32-E72D297353CC}">
                <c16:uniqueId val="{00000007-A642-4347-9678-AA7868294A70}"/>
              </c:ext>
            </c:extLst>
          </c:dPt>
          <c:dPt>
            <c:idx val="4"/>
            <c:invertIfNegative val="0"/>
            <c:bubble3D val="0"/>
            <c:spPr>
              <a:solidFill>
                <a:srgbClr val="0070C0"/>
              </a:solidFill>
              <a:ln w="25400">
                <a:noFill/>
              </a:ln>
              <a:effectLst/>
            </c:spPr>
            <c:extLst>
              <c:ext xmlns:c16="http://schemas.microsoft.com/office/drawing/2014/chart" uri="{C3380CC4-5D6E-409C-BE32-E72D297353CC}">
                <c16:uniqueId val="{00000009-A642-4347-9678-AA7868294A70}"/>
              </c:ext>
            </c:extLst>
          </c:dPt>
          <c:dPt>
            <c:idx val="5"/>
            <c:invertIfNegative val="0"/>
            <c:bubble3D val="0"/>
            <c:spPr>
              <a:solidFill>
                <a:srgbClr val="0070C0"/>
              </a:solidFill>
              <a:ln w="25400">
                <a:noFill/>
              </a:ln>
              <a:effectLst/>
            </c:spPr>
            <c:extLst>
              <c:ext xmlns:c16="http://schemas.microsoft.com/office/drawing/2014/chart" uri="{C3380CC4-5D6E-409C-BE32-E72D297353CC}">
                <c16:uniqueId val="{0000000B-A642-4347-9678-AA7868294A70}"/>
              </c:ext>
            </c:extLst>
          </c:dPt>
          <c:dPt>
            <c:idx val="6"/>
            <c:invertIfNegative val="0"/>
            <c:bubble3D val="0"/>
            <c:spPr>
              <a:solidFill>
                <a:srgbClr val="0070C0"/>
              </a:solidFill>
              <a:ln w="25400">
                <a:noFill/>
              </a:ln>
              <a:effectLst/>
            </c:spPr>
            <c:extLst>
              <c:ext xmlns:c16="http://schemas.microsoft.com/office/drawing/2014/chart" uri="{C3380CC4-5D6E-409C-BE32-E72D297353CC}">
                <c16:uniqueId val="{0000000D-A642-4347-9678-AA7868294A70}"/>
              </c:ext>
            </c:extLst>
          </c:dPt>
          <c:dPt>
            <c:idx val="7"/>
            <c:invertIfNegative val="0"/>
            <c:bubble3D val="0"/>
            <c:spPr>
              <a:solidFill>
                <a:srgbClr val="0070C0"/>
              </a:solidFill>
              <a:ln w="25400">
                <a:noFill/>
              </a:ln>
              <a:effectLst/>
            </c:spPr>
            <c:extLst>
              <c:ext xmlns:c16="http://schemas.microsoft.com/office/drawing/2014/chart" uri="{C3380CC4-5D6E-409C-BE32-E72D297353CC}">
                <c16:uniqueId val="{0000000F-A642-4347-9678-AA7868294A70}"/>
              </c:ext>
            </c:extLst>
          </c:dPt>
          <c:dPt>
            <c:idx val="8"/>
            <c:invertIfNegative val="0"/>
            <c:bubble3D val="0"/>
            <c:spPr>
              <a:solidFill>
                <a:srgbClr val="D193E5"/>
              </a:solidFill>
              <a:ln w="25400">
                <a:solidFill>
                  <a:srgbClr val="FF0000"/>
                </a:solidFill>
              </a:ln>
              <a:effectLst/>
            </c:spPr>
            <c:extLst>
              <c:ext xmlns:c16="http://schemas.microsoft.com/office/drawing/2014/chart" uri="{C3380CC4-5D6E-409C-BE32-E72D297353CC}">
                <c16:uniqueId val="{00000011-A642-4347-9678-AA7868294A70}"/>
              </c:ext>
            </c:extLst>
          </c:dPt>
          <c:dPt>
            <c:idx val="9"/>
            <c:invertIfNegative val="0"/>
            <c:bubble3D val="0"/>
            <c:spPr>
              <a:solidFill>
                <a:srgbClr val="D193E5"/>
              </a:solidFill>
              <a:ln w="25400">
                <a:noFill/>
              </a:ln>
              <a:effectLst/>
            </c:spPr>
            <c:extLst>
              <c:ext xmlns:c16="http://schemas.microsoft.com/office/drawing/2014/chart" uri="{C3380CC4-5D6E-409C-BE32-E72D297353CC}">
                <c16:uniqueId val="{00000013-A642-4347-9678-AA7868294A70}"/>
              </c:ext>
            </c:extLst>
          </c:dPt>
          <c:dPt>
            <c:idx val="10"/>
            <c:invertIfNegative val="0"/>
            <c:bubble3D val="0"/>
            <c:spPr>
              <a:solidFill>
                <a:srgbClr val="D193E5"/>
              </a:solidFill>
              <a:ln w="25400">
                <a:solidFill>
                  <a:srgbClr val="FF0000"/>
                </a:solidFill>
              </a:ln>
              <a:effectLst/>
            </c:spPr>
            <c:extLst>
              <c:ext xmlns:c16="http://schemas.microsoft.com/office/drawing/2014/chart" uri="{C3380CC4-5D6E-409C-BE32-E72D297353CC}">
                <c16:uniqueId val="{00000015-A642-4347-9678-AA7868294A70}"/>
              </c:ext>
            </c:extLst>
          </c:dPt>
          <c:dPt>
            <c:idx val="11"/>
            <c:invertIfNegative val="0"/>
            <c:bubble3D val="0"/>
            <c:spPr>
              <a:solidFill>
                <a:srgbClr val="D193E5"/>
              </a:solidFill>
              <a:ln w="25400">
                <a:solidFill>
                  <a:srgbClr val="FF0000"/>
                </a:solidFill>
              </a:ln>
              <a:effectLst/>
            </c:spPr>
            <c:extLst>
              <c:ext xmlns:c16="http://schemas.microsoft.com/office/drawing/2014/chart" uri="{C3380CC4-5D6E-409C-BE32-E72D297353CC}">
                <c16:uniqueId val="{00000017-A642-4347-9678-AA7868294A70}"/>
              </c:ext>
            </c:extLst>
          </c:dPt>
          <c:dPt>
            <c:idx val="12"/>
            <c:invertIfNegative val="0"/>
            <c:bubble3D val="0"/>
            <c:spPr>
              <a:solidFill>
                <a:srgbClr val="67D197"/>
              </a:solidFill>
              <a:ln w="25400">
                <a:noFill/>
              </a:ln>
              <a:effectLst/>
            </c:spPr>
            <c:extLst>
              <c:ext xmlns:c16="http://schemas.microsoft.com/office/drawing/2014/chart" uri="{C3380CC4-5D6E-409C-BE32-E72D297353CC}">
                <c16:uniqueId val="{00000019-A642-4347-9678-AA7868294A70}"/>
              </c:ext>
            </c:extLst>
          </c:dPt>
          <c:dLbls>
            <c:dLbl>
              <c:idx val="0"/>
              <c:layout>
                <c:manualLayout>
                  <c:x val="-0.29633317487955735"/>
                  <c:y val="-0.25458279326962663"/>
                </c:manualLayout>
              </c:layout>
              <c:tx>
                <c:rich>
                  <a:bodyPr rot="0" spcFirstLastPara="1" vertOverflow="ellipsis" vert="horz" wrap="square" lIns="38100" tIns="19050" rIns="38100" bIns="19050" anchor="ctr" anchorCtr="0">
                    <a:spAutoFit/>
                  </a:bodyPr>
                  <a:lstStyle/>
                  <a:p>
                    <a:pPr algn="l" rtl="0">
                      <a:defRPr lang="en-US" sz="1050" b="0" i="0" u="none" strike="noStrike" kern="1200" baseline="0" dirty="0" smtClean="0">
                        <a:solidFill>
                          <a:srgbClr val="000000">
                            <a:lumMod val="75000"/>
                            <a:lumOff val="25000"/>
                          </a:srgbClr>
                        </a:solidFill>
                        <a:latin typeface="+mn-lt"/>
                        <a:ea typeface="+mn-ea"/>
                        <a:cs typeface="+mn-cs"/>
                      </a:defRPr>
                    </a:pPr>
                    <a:r>
                      <a:rPr lang="en-US" sz="1050" b="0" i="0" u="none" strike="noStrike" kern="1200" baseline="0" dirty="0">
                        <a:solidFill>
                          <a:srgbClr val="000000">
                            <a:lumMod val="75000"/>
                            <a:lumOff val="25000"/>
                          </a:srgbClr>
                        </a:solidFill>
                        <a:latin typeface="+mn-lt"/>
                        <a:ea typeface="+mn-ea"/>
                        <a:cs typeface="+mn-cs"/>
                      </a:rPr>
                      <a:t>Educates your employees on the most important aspects of your plan</a:t>
                    </a:r>
                  </a:p>
                </c:rich>
              </c:tx>
              <c:spPr>
                <a:noFill/>
                <a:ln w="6350">
                  <a:solidFill>
                    <a:srgbClr val="B0DAFA"/>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l" rtl="0">
                    <a:defRPr lang="en-US" sz="1050" b="0" i="0" u="none" strike="noStrike" kern="1200" baseline="0" dirty="0" smtClean="0">
                      <a:solidFill>
                        <a:srgbClr val="000000">
                          <a:lumMod val="75000"/>
                          <a:lumOff val="25000"/>
                        </a:srgb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42-4347-9678-AA7868294A70}"/>
                </c:ext>
              </c:extLst>
            </c:dLbl>
            <c:dLbl>
              <c:idx val="1"/>
              <c:layout>
                <c:manualLayout>
                  <c:x val="-0.41879466527084919"/>
                  <c:y val="4.5927387682939353E-3"/>
                </c:manualLayout>
              </c:layout>
              <c:tx>
                <c:rich>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r>
                      <a:rPr lang="en-US" sz="1050" dirty="0"/>
                      <a:t>Minimizes member barriers in accessing care </a:t>
                    </a:r>
                  </a:p>
                </c:rich>
              </c:tx>
              <c:spPr>
                <a:solidFill>
                  <a:schemeClr val="bg1"/>
                </a:solidFill>
                <a:ln>
                  <a:solidFill>
                    <a:srgbClr val="B0DAFA"/>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4756096909617253"/>
                      <c:h val="0.14887000631886102"/>
                    </c:manualLayout>
                  </c15:layout>
                </c:ext>
                <c:ext xmlns:c16="http://schemas.microsoft.com/office/drawing/2014/chart" uri="{C3380CC4-5D6E-409C-BE32-E72D297353CC}">
                  <c16:uniqueId val="{00000003-A642-4347-9678-AA7868294A70}"/>
                </c:ext>
              </c:extLst>
            </c:dLbl>
            <c:dLbl>
              <c:idx val="2"/>
              <c:layout>
                <c:manualLayout>
                  <c:x val="-3.5612041062672919E-2"/>
                  <c:y val="0.15009006458560575"/>
                </c:manualLayout>
              </c:layout>
              <c:tx>
                <c:rich>
                  <a:bodyPr rot="0" spcFirstLastPara="1" vertOverflow="ellipsis" vert="horz" wrap="square" lIns="38100" tIns="19050" rIns="38100" bIns="19050" anchor="ctr" anchorCtr="0">
                    <a:noAutofit/>
                  </a:bodyPr>
                  <a:lstStyle/>
                  <a:p>
                    <a:pPr algn="l" rtl="0">
                      <a:defRPr lang="en-US" sz="1050" b="0" i="0" u="none" strike="noStrike" kern="1200" baseline="0" dirty="0" smtClean="0">
                        <a:solidFill>
                          <a:srgbClr val="000000">
                            <a:lumMod val="75000"/>
                            <a:lumOff val="25000"/>
                          </a:srgbClr>
                        </a:solidFill>
                        <a:latin typeface="+mn-lt"/>
                        <a:ea typeface="+mn-ea"/>
                        <a:cs typeface="+mn-cs"/>
                      </a:defRPr>
                    </a:pPr>
                    <a:r>
                      <a:rPr lang="en-US" sz="1050" b="0" i="0" u="none" strike="noStrike" kern="1200" baseline="0" dirty="0">
                        <a:solidFill>
                          <a:srgbClr val="000000">
                            <a:lumMod val="75000"/>
                            <a:lumOff val="25000"/>
                          </a:srgbClr>
                        </a:solidFill>
                        <a:latin typeface="+mn-lt"/>
                        <a:ea typeface="+mn-ea"/>
                        <a:cs typeface="+mn-cs"/>
                      </a:rPr>
                      <a:t>Provides easy access to a regional network of providers</a:t>
                    </a:r>
                  </a:p>
                </c:rich>
              </c:tx>
              <c:spPr>
                <a:noFill/>
                <a:ln w="9525">
                  <a:solidFill>
                    <a:srgbClr val="B0DAFA"/>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noAutofit/>
                </a:bodyPr>
                <a:lstStyle/>
                <a:p>
                  <a:pPr algn="l" rtl="0">
                    <a:defRPr lang="en-US" sz="1050" b="0" i="0" u="none" strike="noStrike" kern="1200" baseline="0" dirty="0" smtClean="0">
                      <a:solidFill>
                        <a:srgbClr val="000000">
                          <a:lumMod val="75000"/>
                          <a:lumOff val="25000"/>
                        </a:srgb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353850426756968"/>
                      <c:h val="0.16174295095435154"/>
                    </c:manualLayout>
                  </c15:layout>
                </c:ext>
                <c:ext xmlns:c16="http://schemas.microsoft.com/office/drawing/2014/chart" uri="{C3380CC4-5D6E-409C-BE32-E72D297353CC}">
                  <c16:uniqueId val="{00000005-A642-4347-9678-AA7868294A70}"/>
                </c:ext>
              </c:extLst>
            </c:dLbl>
            <c:dLbl>
              <c:idx val="3"/>
              <c:layout>
                <c:manualLayout>
                  <c:x val="-0.21326011077521284"/>
                  <c:y val="-0.3634759425325958"/>
                </c:manualLayout>
              </c:layout>
              <c:tx>
                <c:rich>
                  <a:bodyPr rot="0" spcFirstLastPara="1" vertOverflow="ellipsis" vert="horz" wrap="square" lIns="38100" tIns="19050" rIns="38100" bIns="19050" anchor="ctr" anchorCtr="0">
                    <a:spAutoFit/>
                  </a:bodyPr>
                  <a:lstStyle/>
                  <a:p>
                    <a:pPr algn="l">
                      <a:defRPr sz="1050" b="0" i="0" u="none" strike="noStrike" kern="1200" baseline="0">
                        <a:solidFill>
                          <a:schemeClr val="tx1">
                            <a:lumMod val="75000"/>
                            <a:lumOff val="25000"/>
                          </a:schemeClr>
                        </a:solidFill>
                        <a:latin typeface="+mn-lt"/>
                        <a:ea typeface="+mn-ea"/>
                        <a:cs typeface="+mn-cs"/>
                      </a:defRPr>
                    </a:pPr>
                    <a:r>
                      <a:rPr lang="en-US" sz="1050" dirty="0">
                        <a:solidFill>
                          <a:schemeClr val="bg1"/>
                        </a:solidFill>
                      </a:rPr>
                      <a:t>Provides access to knowledgeable experts to help your company address specific challenges</a:t>
                    </a:r>
                  </a:p>
                </c:rich>
              </c:tx>
              <c:spPr>
                <a:solidFill>
                  <a:srgbClr val="144770"/>
                </a:solidFill>
                <a:ln w="28575">
                  <a:solidFill>
                    <a:srgbClr val="FF0000"/>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7707663465544313"/>
                      <c:h val="0.19709896742594765"/>
                    </c:manualLayout>
                  </c15:layout>
                </c:ext>
                <c:ext xmlns:c16="http://schemas.microsoft.com/office/drawing/2014/chart" uri="{C3380CC4-5D6E-409C-BE32-E72D297353CC}">
                  <c16:uniqueId val="{00000007-A642-4347-9678-AA7868294A70}"/>
                </c:ext>
              </c:extLst>
            </c:dLbl>
            <c:dLbl>
              <c:idx val="4"/>
              <c:layout>
                <c:manualLayout>
                  <c:x val="-0.18569135696965164"/>
                  <c:y val="0.14166992786506677"/>
                </c:manualLayout>
              </c:layout>
              <c:tx>
                <c:rich>
                  <a:bodyPr rot="0" spcFirstLastPara="1" vertOverflow="ellipsis" vert="horz" wrap="square" lIns="38100" tIns="19050" rIns="38100" bIns="19050" anchor="ctr" anchorCtr="0">
                    <a:noAutofit/>
                  </a:bodyPr>
                  <a:lstStyle/>
                  <a:p>
                    <a:pPr algn="l" rtl="0">
                      <a:defRPr lang="en-US" sz="1050" b="0" i="0" u="none" strike="noStrike" kern="1200" baseline="0" dirty="0" smtClean="0">
                        <a:solidFill>
                          <a:srgbClr val="000000">
                            <a:lumMod val="75000"/>
                            <a:lumOff val="25000"/>
                          </a:srgbClr>
                        </a:solidFill>
                        <a:latin typeface="+mn-lt"/>
                        <a:ea typeface="+mn-ea"/>
                        <a:cs typeface="+mn-cs"/>
                      </a:defRPr>
                    </a:pPr>
                    <a:r>
                      <a:rPr lang="en-US" sz="1050" b="0" i="0" u="none" strike="noStrike" kern="1200" baseline="0" dirty="0">
                        <a:solidFill>
                          <a:srgbClr val="000000">
                            <a:lumMod val="75000"/>
                            <a:lumOff val="25000"/>
                          </a:srgbClr>
                        </a:solidFill>
                        <a:latin typeface="+mn-lt"/>
                        <a:ea typeface="+mn-ea"/>
                        <a:cs typeface="+mn-cs"/>
                      </a:rPr>
                      <a:t>Provides my employees with a best-in-class customer service call center experience</a:t>
                    </a:r>
                  </a:p>
                </c:rich>
              </c:tx>
              <c:spPr>
                <a:noFill/>
                <a:ln w="28575">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noAutofit/>
                </a:bodyPr>
                <a:lstStyle/>
                <a:p>
                  <a:pPr algn="l" rtl="0">
                    <a:defRPr lang="en-US" sz="1050" b="0" i="0" u="none" strike="noStrike" kern="1200" baseline="0" dirty="0" smtClean="0">
                      <a:solidFill>
                        <a:srgbClr val="000000">
                          <a:lumMod val="75000"/>
                          <a:lumOff val="25000"/>
                        </a:srgb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6221291380470662"/>
                      <c:h val="0.16252702631440172"/>
                    </c:manualLayout>
                  </c15:layout>
                </c:ext>
                <c:ext xmlns:c16="http://schemas.microsoft.com/office/drawing/2014/chart" uri="{C3380CC4-5D6E-409C-BE32-E72D297353CC}">
                  <c16:uniqueId val="{00000009-A642-4347-9678-AA7868294A70}"/>
                </c:ext>
              </c:extLst>
            </c:dLbl>
            <c:dLbl>
              <c:idx val="5"/>
              <c:layout>
                <c:manualLayout>
                  <c:x val="-0.41607575870872637"/>
                  <c:y val="-4.6096576805616844E-2"/>
                </c:manualLayout>
              </c:layout>
              <c:tx>
                <c:rich>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r>
                      <a:rPr lang="en-US" sz="1050" b="0" i="0" u="none" strike="noStrike" kern="1200" baseline="0" dirty="0">
                        <a:solidFill>
                          <a:srgbClr val="000000">
                            <a:lumMod val="75000"/>
                            <a:lumOff val="25000"/>
                          </a:srgbClr>
                        </a:solidFill>
                      </a:rPr>
                      <a:t>Provides solutions that improve employee health</a:t>
                    </a:r>
                  </a:p>
                </c:rich>
              </c:tx>
              <c:spPr>
                <a:solidFill>
                  <a:schemeClr val="bg1"/>
                </a:solidFill>
                <a:ln>
                  <a:solidFill>
                    <a:srgbClr val="B0DAFA"/>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668937540726182"/>
                      <c:h val="0.10147114741449414"/>
                    </c:manualLayout>
                  </c15:layout>
                </c:ext>
                <c:ext xmlns:c16="http://schemas.microsoft.com/office/drawing/2014/chart" uri="{C3380CC4-5D6E-409C-BE32-E72D297353CC}">
                  <c16:uniqueId val="{0000000B-A642-4347-9678-AA7868294A70}"/>
                </c:ext>
              </c:extLst>
            </c:dLbl>
            <c:dLbl>
              <c:idx val="6"/>
              <c:layout>
                <c:manualLayout>
                  <c:x val="-0.47172875295097905"/>
                  <c:y val="0.17315517938441516"/>
                </c:manualLayout>
              </c:layout>
              <c:tx>
                <c:rich>
                  <a:bodyPr rot="0" spcFirstLastPara="1" vertOverflow="ellipsis" vert="horz" wrap="square" lIns="38100" tIns="19050" rIns="38100" bIns="19050" anchor="ctr" anchorCtr="0">
                    <a:spAutoFit/>
                  </a:bodyPr>
                  <a:lstStyle/>
                  <a:p>
                    <a:pPr algn="l">
                      <a:defRPr sz="1050" b="0" i="0" u="none" strike="noStrike" kern="1200" baseline="0">
                        <a:solidFill>
                          <a:schemeClr val="tx1">
                            <a:lumMod val="75000"/>
                            <a:lumOff val="25000"/>
                          </a:schemeClr>
                        </a:solidFill>
                        <a:latin typeface="+mn-lt"/>
                        <a:ea typeface="+mn-ea"/>
                        <a:cs typeface="+mn-cs"/>
                      </a:defRPr>
                    </a:pPr>
                    <a:r>
                      <a:rPr lang="en-US" sz="1050" dirty="0"/>
                      <a:t>Your  Gold Broker Service Unit understands your business in order to offer viable solutions</a:t>
                    </a:r>
                  </a:p>
                </c:rich>
              </c:tx>
              <c:spPr>
                <a:solidFill>
                  <a:schemeClr val="bg1"/>
                </a:solidFill>
                <a:ln>
                  <a:solidFill>
                    <a:srgbClr val="B0DAFA"/>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130027346629203"/>
                      <c:h val="0.19709896742594765"/>
                    </c:manualLayout>
                  </c15:layout>
                </c:ext>
                <c:ext xmlns:c16="http://schemas.microsoft.com/office/drawing/2014/chart" uri="{C3380CC4-5D6E-409C-BE32-E72D297353CC}">
                  <c16:uniqueId val="{0000000D-A642-4347-9678-AA7868294A70}"/>
                </c:ext>
              </c:extLst>
            </c:dLbl>
            <c:dLbl>
              <c:idx val="7"/>
              <c:layout>
                <c:manualLayout>
                  <c:x val="-0.39783416833132151"/>
                  <c:y val="-0.11732496616217547"/>
                </c:manualLayout>
              </c:layout>
              <c:tx>
                <c:rich>
                  <a:bodyPr rot="0" spcFirstLastPara="1" vertOverflow="ellipsis" vert="horz" wrap="square" lIns="38100" tIns="19050" rIns="38100" bIns="19050" anchor="ctr" anchorCtr="0">
                    <a:spAutoFit/>
                  </a:bodyPr>
                  <a:lstStyle/>
                  <a:p>
                    <a:pPr algn="l">
                      <a:defRPr sz="1050" b="0" i="0" u="none" strike="noStrike" kern="1200" baseline="0">
                        <a:solidFill>
                          <a:schemeClr val="tx1">
                            <a:lumMod val="75000"/>
                            <a:lumOff val="25000"/>
                          </a:schemeClr>
                        </a:solidFill>
                        <a:latin typeface="+mn-lt"/>
                        <a:ea typeface="+mn-ea"/>
                        <a:cs typeface="+mn-cs"/>
                      </a:defRPr>
                    </a:pPr>
                    <a:r>
                      <a:rPr lang="en-US" sz="1050" dirty="0"/>
                      <a:t>Your Gold Broker Manager understands your business in order to offer viable solutions.</a:t>
                    </a:r>
                  </a:p>
                </c:rich>
              </c:tx>
              <c:spPr>
                <a:solidFill>
                  <a:schemeClr val="bg1"/>
                </a:solidFill>
                <a:ln>
                  <a:solidFill>
                    <a:srgbClr val="B0DAFA"/>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746448142886137"/>
                      <c:h val="0.15944160882087094"/>
                    </c:manualLayout>
                  </c15:layout>
                </c:ext>
                <c:ext xmlns:c16="http://schemas.microsoft.com/office/drawing/2014/chart" uri="{C3380CC4-5D6E-409C-BE32-E72D297353CC}">
                  <c16:uniqueId val="{0000000F-A642-4347-9678-AA7868294A70}"/>
                </c:ext>
              </c:extLst>
            </c:dLbl>
            <c:dLbl>
              <c:idx val="8"/>
              <c:layout>
                <c:manualLayout>
                  <c:x val="4.621092957174739E-2"/>
                  <c:y val="-0.18447466025713971"/>
                </c:manualLayout>
              </c:layout>
              <c:tx>
                <c:rich>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r>
                      <a:rPr lang="en-US" sz="1050" dirty="0">
                        <a:solidFill>
                          <a:schemeClr val="bg1"/>
                        </a:solidFill>
                      </a:rPr>
                      <a:t>Your Gold Broker Manager expedites resolutions to your problems when necessary</a:t>
                    </a:r>
                  </a:p>
                </c:rich>
              </c:tx>
              <c:spPr>
                <a:solidFill>
                  <a:srgbClr val="144770"/>
                </a:solidFill>
                <a:ln w="28575">
                  <a:solidFill>
                    <a:srgbClr val="FF0000"/>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359060707380382"/>
                      <c:h val="0.13437964605126695"/>
                    </c:manualLayout>
                  </c15:layout>
                </c:ext>
                <c:ext xmlns:c16="http://schemas.microsoft.com/office/drawing/2014/chart" uri="{C3380CC4-5D6E-409C-BE32-E72D297353CC}">
                  <c16:uniqueId val="{00000011-A642-4347-9678-AA7868294A70}"/>
                </c:ext>
              </c:extLst>
            </c:dLbl>
            <c:dLbl>
              <c:idx val="9"/>
              <c:layout>
                <c:manualLayout>
                  <c:x val="-0.34869556044566452"/>
                  <c:y val="0.30085989244058836"/>
                </c:manualLayout>
              </c:layout>
              <c:tx>
                <c:rich>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r>
                      <a:rPr lang="en-US" sz="1050" dirty="0"/>
                      <a:t>Your  Gold Broker Service Unit expedites resolutions to your problems when necessary</a:t>
                    </a:r>
                  </a:p>
                </c:rich>
              </c:tx>
              <c:spPr>
                <a:solidFill>
                  <a:schemeClr val="bg1"/>
                </a:solidFill>
                <a:ln>
                  <a:solidFill>
                    <a:srgbClr val="B0DAFA"/>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no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1369454562934634"/>
                      <c:h val="0.1698626410988712"/>
                    </c:manualLayout>
                  </c15:layout>
                </c:ext>
                <c:ext xmlns:c16="http://schemas.microsoft.com/office/drawing/2014/chart" uri="{C3380CC4-5D6E-409C-BE32-E72D297353CC}">
                  <c16:uniqueId val="{00000013-A642-4347-9678-AA7868294A70}"/>
                </c:ext>
              </c:extLst>
            </c:dLbl>
            <c:dLbl>
              <c:idx val="10"/>
              <c:layout>
                <c:manualLayout>
                  <c:x val="1.4823528783395344E-2"/>
                  <c:y val="-3.9556023687864976E-2"/>
                </c:manualLayout>
              </c:layout>
              <c:tx>
                <c:rich>
                  <a:bodyPr rot="0" spcFirstLastPara="1" vertOverflow="ellipsis" vert="horz" wrap="square" lIns="38100" tIns="19050" rIns="38100" bIns="1905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050" b="0" i="0" u="none" strike="noStrike" kern="1200" baseline="0">
                        <a:solidFill>
                          <a:srgbClr val="000000">
                            <a:lumMod val="75000"/>
                            <a:lumOff val="25000"/>
                          </a:srgbClr>
                        </a:solidFill>
                        <a:latin typeface="+mn-lt"/>
                        <a:ea typeface="+mn-ea"/>
                        <a:cs typeface="+mn-cs"/>
                      </a:defRPr>
                    </a:pPr>
                    <a:r>
                      <a:rPr lang="en-US" sz="1050" b="0" i="0" u="none" strike="noStrike" kern="1200" baseline="0" dirty="0">
                        <a:solidFill>
                          <a:schemeClr val="bg1"/>
                        </a:solidFill>
                      </a:rPr>
                      <a:t>Your  Gold Broker Service Unit proactively shares relevant, timely updates on your plan</a:t>
                    </a:r>
                  </a:p>
                </c:rich>
              </c:tx>
              <c:spPr>
                <a:solidFill>
                  <a:srgbClr val="144770"/>
                </a:solidFill>
                <a:ln w="28575">
                  <a:solidFill>
                    <a:srgbClr val="FF0000"/>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050" b="0" i="0" u="none" strike="noStrike" kern="1200" baseline="0">
                      <a:solidFill>
                        <a:srgbClr val="000000">
                          <a:lumMod val="75000"/>
                          <a:lumOff val="25000"/>
                        </a:srgb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642-4347-9678-AA7868294A70}"/>
                </c:ext>
              </c:extLst>
            </c:dLbl>
            <c:dLbl>
              <c:idx val="11"/>
              <c:layout>
                <c:manualLayout>
                  <c:x val="-4.447145428519543E-2"/>
                  <c:y val="-0.32570918344217875"/>
                </c:manualLayout>
              </c:layout>
              <c:tx>
                <c:rich>
                  <a:bodyPr rot="0" spcFirstLastPara="1" vertOverflow="ellipsis" vert="horz" wrap="square" lIns="38100" tIns="19050" rIns="38100" bIns="19050" anchor="ctr" anchorCtr="0">
                    <a:spAutoFit/>
                  </a:bodyPr>
                  <a:lstStyle/>
                  <a:p>
                    <a:pPr algn="l" rtl="0">
                      <a:defRPr lang="en-US" sz="1050" b="0" i="0" u="none" strike="noStrike" kern="1200" baseline="0" dirty="0" smtClean="0">
                        <a:solidFill>
                          <a:schemeClr val="bg1"/>
                        </a:solidFill>
                        <a:latin typeface="+mn-lt"/>
                        <a:ea typeface="+mn-ea"/>
                        <a:cs typeface="+mn-cs"/>
                      </a:defRPr>
                    </a:pPr>
                    <a:r>
                      <a:rPr lang="en-US" sz="1050" b="0" i="0" u="none" strike="noStrike" kern="1200" baseline="0" dirty="0">
                        <a:solidFill>
                          <a:schemeClr val="bg1"/>
                        </a:solidFill>
                        <a:latin typeface="+mn-lt"/>
                        <a:ea typeface="+mn-ea"/>
                        <a:cs typeface="+mn-cs"/>
                      </a:rPr>
                      <a:t>Your Broker Manager proactively shares relevant, timely updates on your plan</a:t>
                    </a:r>
                  </a:p>
                </c:rich>
              </c:tx>
              <c:spPr>
                <a:solidFill>
                  <a:srgbClr val="144770"/>
                </a:solidFill>
                <a:ln w="28575">
                  <a:solidFill>
                    <a:srgbClr val="FF0000"/>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l" rtl="0">
                    <a:defRPr lang="en-US" sz="1050" b="0" i="0" u="none" strike="noStrike" kern="1200" baseline="0" dirty="0" smtClean="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8416899522003044"/>
                      <c:h val="0.16879120879120879"/>
                    </c:manualLayout>
                  </c15:layout>
                </c:ext>
                <c:ext xmlns:c16="http://schemas.microsoft.com/office/drawing/2014/chart" uri="{C3380CC4-5D6E-409C-BE32-E72D297353CC}">
                  <c16:uniqueId val="{00000017-A642-4347-9678-AA7868294A70}"/>
                </c:ext>
              </c:extLst>
            </c:dLbl>
            <c:dLbl>
              <c:idx val="12"/>
              <c:layout>
                <c:manualLayout>
                  <c:x val="-0.1504041906572805"/>
                  <c:y val="-0.12163969354911827"/>
                </c:manualLayout>
              </c:layout>
              <c:tx>
                <c:rich>
                  <a:bodyPr rot="0" spcFirstLastPara="1" vertOverflow="ellipsis" vert="horz" wrap="square" lIns="38100" tIns="19050" rIns="38100" bIns="19050" anchor="ctr" anchorCtr="0">
                    <a:spAutoFit/>
                  </a:bodyPr>
                  <a:lstStyle/>
                  <a:p>
                    <a:pPr algn="l">
                      <a:defRPr sz="1050" b="0" i="0" u="none" strike="noStrike" kern="1200" baseline="0">
                        <a:solidFill>
                          <a:schemeClr val="tx1">
                            <a:lumMod val="75000"/>
                            <a:lumOff val="25000"/>
                          </a:schemeClr>
                        </a:solidFill>
                        <a:latin typeface="+mn-lt"/>
                        <a:ea typeface="+mn-ea"/>
                        <a:cs typeface="+mn-cs"/>
                      </a:defRPr>
                    </a:pPr>
                    <a:r>
                      <a:rPr lang="en-US" sz="1050" dirty="0"/>
                      <a:t>Provides your employees with easy-to-use digital tools</a:t>
                    </a:r>
                  </a:p>
                </c:rich>
              </c:tx>
              <c:spPr>
                <a:solidFill>
                  <a:schemeClr val="bg1"/>
                </a:solidFill>
                <a:ln>
                  <a:solidFill>
                    <a:srgbClr val="B0DAFA"/>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0">
                  <a:spAutoFit/>
                </a:bodyPr>
                <a:lstStyle/>
                <a:p>
                  <a:pPr algn="l">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642-4347-9678-AA7868294A70}"/>
                </c:ext>
              </c:extLst>
            </c:dLbl>
            <c:spPr>
              <a:solidFill>
                <a:schemeClr val="bg1"/>
              </a:solidFill>
              <a:ln>
                <a:solidFill>
                  <a:srgbClr val="B0DAFA"/>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tailEnd type="arrow"/>
                    </a:ln>
                    <a:effectLst/>
                  </c:spPr>
                </c15:leaderLines>
              </c:ext>
            </c:extLst>
          </c:dLbls>
          <c:xVal>
            <c:numRef>
              <c:f>Sheet1!$A$2:$A$14</c:f>
              <c:numCache>
                <c:formatCode>0.0</c:formatCode>
                <c:ptCount val="13"/>
                <c:pt idx="0">
                  <c:v>5.833333333333333</c:v>
                </c:pt>
                <c:pt idx="1">
                  <c:v>6.6060606060606064</c:v>
                </c:pt>
                <c:pt idx="2">
                  <c:v>6.6363636363636367</c:v>
                </c:pt>
                <c:pt idx="3">
                  <c:v>6.166666666666667</c:v>
                </c:pt>
                <c:pt idx="4">
                  <c:v>6.6515151515151514</c:v>
                </c:pt>
                <c:pt idx="5">
                  <c:v>5.8787878787878789</c:v>
                </c:pt>
                <c:pt idx="6">
                  <c:v>5.9696969696969697</c:v>
                </c:pt>
                <c:pt idx="7">
                  <c:v>5.9090909090909092</c:v>
                </c:pt>
                <c:pt idx="8">
                  <c:v>6.2424242424242422</c:v>
                </c:pt>
                <c:pt idx="9">
                  <c:v>6.5303030303030303</c:v>
                </c:pt>
                <c:pt idx="10">
                  <c:v>6.3939393939393936</c:v>
                </c:pt>
                <c:pt idx="11">
                  <c:v>6.2121212121212119</c:v>
                </c:pt>
                <c:pt idx="12">
                  <c:v>4.9393939393939394</c:v>
                </c:pt>
              </c:numCache>
            </c:numRef>
          </c:xVal>
          <c:yVal>
            <c:numRef>
              <c:f>Sheet1!$B$2:$B$14</c:f>
              <c:numCache>
                <c:formatCode>0.0</c:formatCode>
                <c:ptCount val="13"/>
                <c:pt idx="0">
                  <c:v>5.5303030303030303</c:v>
                </c:pt>
                <c:pt idx="1">
                  <c:v>5.9696969696969697</c:v>
                </c:pt>
                <c:pt idx="2">
                  <c:v>6.0151515151515156</c:v>
                </c:pt>
                <c:pt idx="3">
                  <c:v>5.5303030303030303</c:v>
                </c:pt>
                <c:pt idx="4">
                  <c:v>6.0454545454545459</c:v>
                </c:pt>
                <c:pt idx="5">
                  <c:v>5.7424242424242422</c:v>
                </c:pt>
                <c:pt idx="6">
                  <c:v>5.6212121212121211</c:v>
                </c:pt>
                <c:pt idx="7">
                  <c:v>5.5606060606060606</c:v>
                </c:pt>
                <c:pt idx="8">
                  <c:v>5.5</c:v>
                </c:pt>
                <c:pt idx="9">
                  <c:v>5.6969696969696972</c:v>
                </c:pt>
                <c:pt idx="10">
                  <c:v>5.5757575757575761</c:v>
                </c:pt>
                <c:pt idx="11">
                  <c:v>5.4545454545454541</c:v>
                </c:pt>
                <c:pt idx="12">
                  <c:v>5.0454545454545459</c:v>
                </c:pt>
              </c:numCache>
            </c:numRef>
          </c:yVal>
          <c:bubbleSize>
            <c:numRef>
              <c:f>Sheet1!$C$2:$C$14</c:f>
              <c:numCache>
                <c:formatCode>0.0</c:formatCode>
                <c:ptCount val="13"/>
                <c:pt idx="0">
                  <c:v>0.30303030303030276</c:v>
                </c:pt>
                <c:pt idx="1">
                  <c:v>0.63636363636363669</c:v>
                </c:pt>
                <c:pt idx="2">
                  <c:v>0.6212121212121211</c:v>
                </c:pt>
                <c:pt idx="3">
                  <c:v>0.63636363636363669</c:v>
                </c:pt>
                <c:pt idx="4">
                  <c:v>0.60606060606060552</c:v>
                </c:pt>
                <c:pt idx="5">
                  <c:v>0.13636363636363669</c:v>
                </c:pt>
                <c:pt idx="6">
                  <c:v>0.34848484848484862</c:v>
                </c:pt>
                <c:pt idx="7">
                  <c:v>0.34848484848484862</c:v>
                </c:pt>
                <c:pt idx="8">
                  <c:v>0.74242424242424221</c:v>
                </c:pt>
                <c:pt idx="9">
                  <c:v>0.83333333333333304</c:v>
                </c:pt>
                <c:pt idx="10">
                  <c:v>0.81818181818181746</c:v>
                </c:pt>
                <c:pt idx="11">
                  <c:v>0.75757575757575779</c:v>
                </c:pt>
                <c:pt idx="12">
                  <c:v>0.10606060606060599</c:v>
                </c:pt>
              </c:numCache>
            </c:numRef>
          </c:bubbleSize>
          <c:bubble3D val="0"/>
          <c:extLst>
            <c:ext xmlns:c16="http://schemas.microsoft.com/office/drawing/2014/chart" uri="{C3380CC4-5D6E-409C-BE32-E72D297353CC}">
              <c16:uniqueId val="{0000001A-A642-4347-9678-AA7868294A70}"/>
            </c:ext>
          </c:extLst>
        </c:ser>
        <c:dLbls>
          <c:showLegendKey val="0"/>
          <c:showVal val="0"/>
          <c:showCatName val="0"/>
          <c:showSerName val="0"/>
          <c:showPercent val="0"/>
          <c:showBubbleSize val="0"/>
        </c:dLbls>
        <c:bubbleScale val="50"/>
        <c:showNegBubbles val="1"/>
        <c:axId val="495263624"/>
        <c:axId val="495262312"/>
      </c:bubbleChart>
      <c:valAx>
        <c:axId val="495263624"/>
        <c:scaling>
          <c:orientation val="minMax"/>
          <c:max val="7"/>
          <c:min val="4.5"/>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spPr>
          <a:noFill/>
          <a:ln w="28575" cap="flat" cmpd="sng" algn="ctr">
            <a:solidFill>
              <a:srgbClr val="C0000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5262312"/>
        <c:crossesAt val="5.64"/>
        <c:crossBetween val="midCat"/>
      </c:valAx>
      <c:valAx>
        <c:axId val="495262312"/>
        <c:scaling>
          <c:orientation val="maxMin"/>
          <c:max val="6.5"/>
          <c:min val="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spPr>
          <a:noFill/>
          <a:ln w="31750"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5263624"/>
        <c:crossesAt val="6.1599999999999993"/>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38CBD-2288-4641-AC75-5506C44A3488}" type="doc">
      <dgm:prSet loTypeId="urn:microsoft.com/office/officeart/2005/8/layout/cycle3" loCatId="list" qsTypeId="urn:microsoft.com/office/officeart/2005/8/quickstyle/simple1" qsCatId="simple" csTypeId="urn:microsoft.com/office/officeart/2005/8/colors/accent1_2" csCatId="accent1" phldr="1"/>
      <dgm:spPr/>
      <dgm:t>
        <a:bodyPr/>
        <a:lstStyle/>
        <a:p>
          <a:endParaRPr lang="en-US"/>
        </a:p>
      </dgm:t>
    </dgm:pt>
    <dgm:pt modelId="{5EF16604-3EC5-2246-BC9D-13990F0E1CD0}">
      <dgm:prSet phldrT="[Text]" custT="1"/>
      <dgm:spPr>
        <a:xfrm>
          <a:off x="4279069" y="3349236"/>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buNone/>
          </a:pPr>
          <a:endParaRPr lang="en-US" sz="1800" dirty="0">
            <a:solidFill>
              <a:srgbClr val="FFFFFF"/>
            </a:solidFill>
            <a:latin typeface="Calibri"/>
            <a:ea typeface="+mn-ea"/>
            <a:cs typeface="+mn-cs"/>
          </a:endParaRPr>
        </a:p>
      </dgm:t>
    </dgm:pt>
    <dgm:pt modelId="{0366366A-2CCE-AE44-A131-D9DE8552E80E}" type="parTrans" cxnId="{9611C73C-0CA8-EE4C-9AF6-B4F4A7EEC6BF}">
      <dgm:prSet/>
      <dgm:spPr/>
      <dgm:t>
        <a:bodyPr/>
        <a:lstStyle/>
        <a:p>
          <a:endParaRPr lang="en-US"/>
        </a:p>
      </dgm:t>
    </dgm:pt>
    <dgm:pt modelId="{087A4406-3C90-5B4A-86E1-AE0388D56B9B}" type="sibTrans" cxnId="{9611C73C-0CA8-EE4C-9AF6-B4F4A7EEC6BF}">
      <dgm:prSet/>
      <dgm:spPr/>
      <dgm:t>
        <a:bodyPr/>
        <a:lstStyle/>
        <a:p>
          <a:endParaRPr lang="en-US"/>
        </a:p>
      </dgm:t>
    </dgm:pt>
    <dgm:pt modelId="{2162D700-1C2E-554B-B113-FF8BF188FBB0}">
      <dgm:prSet phldrT="[Text]" custT="1"/>
      <dgm:spPr>
        <a:xfrm>
          <a:off x="2103909" y="3349236"/>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buNone/>
          </a:pPr>
          <a:endParaRPr lang="en-US" sz="1800" dirty="0">
            <a:solidFill>
              <a:srgbClr val="FFFFFF"/>
            </a:solidFill>
            <a:latin typeface="Calibri"/>
            <a:ea typeface="+mn-ea"/>
            <a:cs typeface="+mn-cs"/>
          </a:endParaRPr>
        </a:p>
      </dgm:t>
    </dgm:pt>
    <dgm:pt modelId="{1251E9F4-7028-354E-9866-F7E75CACCBAA}" type="parTrans" cxnId="{20C8ED5C-447C-C24C-9B89-DE748B0B9B3D}">
      <dgm:prSet/>
      <dgm:spPr/>
      <dgm:t>
        <a:bodyPr/>
        <a:lstStyle/>
        <a:p>
          <a:endParaRPr lang="en-US"/>
        </a:p>
      </dgm:t>
    </dgm:pt>
    <dgm:pt modelId="{B54383FA-9628-5F45-B90D-9BB5522B27BF}" type="sibTrans" cxnId="{20C8ED5C-447C-C24C-9B89-DE748B0B9B3D}">
      <dgm:prSet/>
      <dgm:spPr/>
      <dgm:t>
        <a:bodyPr/>
        <a:lstStyle/>
        <a:p>
          <a:endParaRPr lang="en-US"/>
        </a:p>
      </dgm:t>
    </dgm:pt>
    <dgm:pt modelId="{6EEB38D9-875B-B842-874E-714CF9E5CAF8}">
      <dgm:prSet phldrT="[Text]" custT="1"/>
      <dgm:spPr>
        <a:xfrm>
          <a:off x="1431748" y="1280537"/>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lgn="l">
            <a:buNone/>
          </a:pPr>
          <a:endParaRPr lang="en-US" sz="1800" dirty="0">
            <a:solidFill>
              <a:srgbClr val="FFFFFF"/>
            </a:solidFill>
            <a:latin typeface="Calibri"/>
            <a:ea typeface="+mn-ea"/>
            <a:cs typeface="+mn-cs"/>
          </a:endParaRPr>
        </a:p>
      </dgm:t>
    </dgm:pt>
    <dgm:pt modelId="{D5133455-C266-2E44-A58D-AB7017E028F3}" type="parTrans" cxnId="{80718140-895F-FF41-A9CB-401ABF984A2C}">
      <dgm:prSet/>
      <dgm:spPr/>
      <dgm:t>
        <a:bodyPr/>
        <a:lstStyle/>
        <a:p>
          <a:endParaRPr lang="en-US"/>
        </a:p>
      </dgm:t>
    </dgm:pt>
    <dgm:pt modelId="{C65B4B5A-1157-404E-8997-96F00F0EC674}" type="sibTrans" cxnId="{80718140-895F-FF41-A9CB-401ABF984A2C}">
      <dgm:prSet/>
      <dgm:spPr/>
      <dgm:t>
        <a:bodyPr/>
        <a:lstStyle/>
        <a:p>
          <a:endParaRPr lang="en-US"/>
        </a:p>
      </dgm:t>
    </dgm:pt>
    <dgm:pt modelId="{0F91EF1E-1C70-F14B-88E6-7C2A7D4166A3}">
      <dgm:prSet custT="1"/>
      <dgm:spPr>
        <a:xfrm>
          <a:off x="4951230" y="1280537"/>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buNone/>
          </a:pPr>
          <a:endParaRPr lang="en-US" sz="1800" dirty="0">
            <a:solidFill>
              <a:srgbClr val="FFFFFF"/>
            </a:solidFill>
            <a:latin typeface="Calibri"/>
            <a:ea typeface="+mn-ea"/>
            <a:cs typeface="+mn-cs"/>
          </a:endParaRPr>
        </a:p>
      </dgm:t>
    </dgm:pt>
    <dgm:pt modelId="{FF44DA3B-4E57-5B47-8387-2EE4A5BC88DA}" type="parTrans" cxnId="{4A829B4A-41BB-9E4C-8603-62DDDE2D21E7}">
      <dgm:prSet/>
      <dgm:spPr/>
      <dgm:t>
        <a:bodyPr/>
        <a:lstStyle/>
        <a:p>
          <a:endParaRPr lang="en-US"/>
        </a:p>
      </dgm:t>
    </dgm:pt>
    <dgm:pt modelId="{E1DFCEC3-C96A-064F-B94F-C12BDBC19E70}" type="sibTrans" cxnId="{4A829B4A-41BB-9E4C-8603-62DDDE2D21E7}">
      <dgm:prSet/>
      <dgm:spPr/>
      <dgm:t>
        <a:bodyPr/>
        <a:lstStyle/>
        <a:p>
          <a:endParaRPr lang="en-US"/>
        </a:p>
      </dgm:t>
    </dgm:pt>
    <dgm:pt modelId="{1E8E75C6-F6D8-9349-A243-6AFF18F50A59}">
      <dgm:prSet phldrT="[Text]" custT="1"/>
      <dgm:spPr>
        <a:xfrm>
          <a:off x="3188042" y="63425"/>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lgn="r">
            <a:buNone/>
          </a:pPr>
          <a:endParaRPr lang="en-US" sz="1800" dirty="0">
            <a:solidFill>
              <a:srgbClr val="FFFFFF"/>
            </a:solidFill>
            <a:latin typeface="Calibri"/>
            <a:ea typeface="+mn-ea"/>
            <a:cs typeface="+mn-cs"/>
          </a:endParaRPr>
        </a:p>
      </dgm:t>
    </dgm:pt>
    <dgm:pt modelId="{D600AC3C-810D-834B-8901-CC0E72ECFA96}" type="sibTrans" cxnId="{70B48E28-BEBA-164C-9A55-C5A97F484130}">
      <dgm:prSet/>
      <dgm:spPr>
        <a:xfrm>
          <a:off x="2039882" y="35523"/>
          <a:ext cx="4338956" cy="4338956"/>
        </a:xfrm>
        <a:prstGeom prst="circularArrow">
          <a:avLst>
            <a:gd name="adj1" fmla="val 5544"/>
            <a:gd name="adj2" fmla="val 330680"/>
            <a:gd name="adj3" fmla="val 13763519"/>
            <a:gd name="adj4" fmla="val 17393519"/>
            <a:gd name="adj5" fmla="val 5757"/>
          </a:avLst>
        </a:prstGeom>
        <a:solidFill>
          <a:srgbClr val="144770">
            <a:lumMod val="60000"/>
            <a:lumOff val="40000"/>
            <a:alpha val="29804"/>
          </a:srgbClr>
        </a:solidFill>
        <a:ln>
          <a:noFill/>
        </a:ln>
        <a:effectLst/>
      </dgm:spPr>
      <dgm:t>
        <a:bodyPr/>
        <a:lstStyle/>
        <a:p>
          <a:endParaRPr lang="en-US"/>
        </a:p>
      </dgm:t>
    </dgm:pt>
    <dgm:pt modelId="{E4403BC0-3048-5E4A-A9C0-78A489110B4C}" type="parTrans" cxnId="{70B48E28-BEBA-164C-9A55-C5A97F484130}">
      <dgm:prSet/>
      <dgm:spPr/>
      <dgm:t>
        <a:bodyPr/>
        <a:lstStyle/>
        <a:p>
          <a:endParaRPr lang="en-US"/>
        </a:p>
      </dgm:t>
    </dgm:pt>
    <dgm:pt modelId="{0B713A99-3D85-DD45-82EF-5CC42A72A8B1}" type="pres">
      <dgm:prSet presAssocID="{E8338CBD-2288-4641-AC75-5506C44A3488}" presName="Name0" presStyleCnt="0">
        <dgm:presLayoutVars>
          <dgm:dir/>
          <dgm:resizeHandles val="exact"/>
        </dgm:presLayoutVars>
      </dgm:prSet>
      <dgm:spPr/>
    </dgm:pt>
    <dgm:pt modelId="{3F5A2AF3-2E58-5A47-A5E4-CE0F8096FFDF}" type="pres">
      <dgm:prSet presAssocID="{E8338CBD-2288-4641-AC75-5506C44A3488}" presName="cycle" presStyleCnt="0"/>
      <dgm:spPr/>
    </dgm:pt>
    <dgm:pt modelId="{11E7E760-66A8-2F47-95F9-0976D3925309}" type="pres">
      <dgm:prSet presAssocID="{1E8E75C6-F6D8-9349-A243-6AFF18F50A59}" presName="nodeFirstNode" presStyleLbl="node1" presStyleIdx="0" presStyleCnt="5" custRadScaleRad="96681" custRadScaleInc="-184">
        <dgm:presLayoutVars>
          <dgm:bulletEnabled val="1"/>
        </dgm:presLayoutVars>
      </dgm:prSet>
      <dgm:spPr/>
    </dgm:pt>
    <dgm:pt modelId="{38674D97-B135-3B4A-A236-B8F44FC9FC8D}" type="pres">
      <dgm:prSet presAssocID="{D600AC3C-810D-834B-8901-CC0E72ECFA96}" presName="sibTransFirstNode" presStyleLbl="bgShp" presStyleIdx="0" presStyleCnt="1"/>
      <dgm:spPr/>
    </dgm:pt>
    <dgm:pt modelId="{4DD939BD-29A3-534C-8058-25FD8C8BC5CC}" type="pres">
      <dgm:prSet presAssocID="{0F91EF1E-1C70-F14B-88E6-7C2A7D4166A3}" presName="nodeFollowingNodes" presStyleLbl="node1" presStyleIdx="1" presStyleCnt="5">
        <dgm:presLayoutVars>
          <dgm:bulletEnabled val="1"/>
        </dgm:presLayoutVars>
      </dgm:prSet>
      <dgm:spPr/>
    </dgm:pt>
    <dgm:pt modelId="{47AF25BF-FF7E-A942-BD0E-B0A1A716DE56}" type="pres">
      <dgm:prSet presAssocID="{5EF16604-3EC5-2246-BC9D-13990F0E1CD0}" presName="nodeFollowingNodes" presStyleLbl="node1" presStyleIdx="2" presStyleCnt="5">
        <dgm:presLayoutVars>
          <dgm:bulletEnabled val="1"/>
        </dgm:presLayoutVars>
      </dgm:prSet>
      <dgm:spPr/>
    </dgm:pt>
    <dgm:pt modelId="{88922B2D-AEFB-8B48-ABA8-1906CEB7F574}" type="pres">
      <dgm:prSet presAssocID="{2162D700-1C2E-554B-B113-FF8BF188FBB0}" presName="nodeFollowingNodes" presStyleLbl="node1" presStyleIdx="3" presStyleCnt="5">
        <dgm:presLayoutVars>
          <dgm:bulletEnabled val="1"/>
        </dgm:presLayoutVars>
      </dgm:prSet>
      <dgm:spPr/>
    </dgm:pt>
    <dgm:pt modelId="{750F937C-3CB9-364C-BD55-E0289FBE2366}" type="pres">
      <dgm:prSet presAssocID="{6EEB38D9-875B-B842-874E-714CF9E5CAF8}" presName="nodeFollowingNodes" presStyleLbl="node1" presStyleIdx="4" presStyleCnt="5">
        <dgm:presLayoutVars>
          <dgm:bulletEnabled val="1"/>
        </dgm:presLayoutVars>
      </dgm:prSet>
      <dgm:spPr/>
    </dgm:pt>
  </dgm:ptLst>
  <dgm:cxnLst>
    <dgm:cxn modelId="{70B48E28-BEBA-164C-9A55-C5A97F484130}" srcId="{E8338CBD-2288-4641-AC75-5506C44A3488}" destId="{1E8E75C6-F6D8-9349-A243-6AFF18F50A59}" srcOrd="0" destOrd="0" parTransId="{E4403BC0-3048-5E4A-A9C0-78A489110B4C}" sibTransId="{D600AC3C-810D-834B-8901-CC0E72ECFA96}"/>
    <dgm:cxn modelId="{FE1D212F-E01D-764C-80E3-76C6DC421277}" type="presOf" srcId="{2162D700-1C2E-554B-B113-FF8BF188FBB0}" destId="{88922B2D-AEFB-8B48-ABA8-1906CEB7F574}" srcOrd="0" destOrd="0" presId="urn:microsoft.com/office/officeart/2005/8/layout/cycle3"/>
    <dgm:cxn modelId="{B6497B39-8DE6-9B4E-AE1B-157D0B3044BB}" type="presOf" srcId="{0F91EF1E-1C70-F14B-88E6-7C2A7D4166A3}" destId="{4DD939BD-29A3-534C-8058-25FD8C8BC5CC}" srcOrd="0" destOrd="0" presId="urn:microsoft.com/office/officeart/2005/8/layout/cycle3"/>
    <dgm:cxn modelId="{9611C73C-0CA8-EE4C-9AF6-B4F4A7EEC6BF}" srcId="{E8338CBD-2288-4641-AC75-5506C44A3488}" destId="{5EF16604-3EC5-2246-BC9D-13990F0E1CD0}" srcOrd="2" destOrd="0" parTransId="{0366366A-2CCE-AE44-A131-D9DE8552E80E}" sibTransId="{087A4406-3C90-5B4A-86E1-AE0388D56B9B}"/>
    <dgm:cxn modelId="{80718140-895F-FF41-A9CB-401ABF984A2C}" srcId="{E8338CBD-2288-4641-AC75-5506C44A3488}" destId="{6EEB38D9-875B-B842-874E-714CF9E5CAF8}" srcOrd="4" destOrd="0" parTransId="{D5133455-C266-2E44-A58D-AB7017E028F3}" sibTransId="{C65B4B5A-1157-404E-8997-96F00F0EC674}"/>
    <dgm:cxn modelId="{4A829B4A-41BB-9E4C-8603-62DDDE2D21E7}" srcId="{E8338CBD-2288-4641-AC75-5506C44A3488}" destId="{0F91EF1E-1C70-F14B-88E6-7C2A7D4166A3}" srcOrd="1" destOrd="0" parTransId="{FF44DA3B-4E57-5B47-8387-2EE4A5BC88DA}" sibTransId="{E1DFCEC3-C96A-064F-B94F-C12BDBC19E70}"/>
    <dgm:cxn modelId="{D47F3E59-6DB0-184E-89E1-0FA084B49818}" type="presOf" srcId="{6EEB38D9-875B-B842-874E-714CF9E5CAF8}" destId="{750F937C-3CB9-364C-BD55-E0289FBE2366}" srcOrd="0" destOrd="0" presId="urn:microsoft.com/office/officeart/2005/8/layout/cycle3"/>
    <dgm:cxn modelId="{20C8ED5C-447C-C24C-9B89-DE748B0B9B3D}" srcId="{E8338CBD-2288-4641-AC75-5506C44A3488}" destId="{2162D700-1C2E-554B-B113-FF8BF188FBB0}" srcOrd="3" destOrd="0" parTransId="{1251E9F4-7028-354E-9866-F7E75CACCBAA}" sibTransId="{B54383FA-9628-5F45-B90D-9BB5522B27BF}"/>
    <dgm:cxn modelId="{25C9B973-88A1-CB42-AC9F-9A0135480664}" type="presOf" srcId="{5EF16604-3EC5-2246-BC9D-13990F0E1CD0}" destId="{47AF25BF-FF7E-A942-BD0E-B0A1A716DE56}" srcOrd="0" destOrd="0" presId="urn:microsoft.com/office/officeart/2005/8/layout/cycle3"/>
    <dgm:cxn modelId="{30341D88-7D89-1E4D-A00E-5D522F17E5F5}" type="presOf" srcId="{1E8E75C6-F6D8-9349-A243-6AFF18F50A59}" destId="{11E7E760-66A8-2F47-95F9-0976D3925309}" srcOrd="0" destOrd="0" presId="urn:microsoft.com/office/officeart/2005/8/layout/cycle3"/>
    <dgm:cxn modelId="{126E56C4-7CAF-3F47-AF7F-96498D58EF65}" type="presOf" srcId="{E8338CBD-2288-4641-AC75-5506C44A3488}" destId="{0B713A99-3D85-DD45-82EF-5CC42A72A8B1}" srcOrd="0" destOrd="0" presId="urn:microsoft.com/office/officeart/2005/8/layout/cycle3"/>
    <dgm:cxn modelId="{221E9CD2-E3FB-2C45-A843-38A0F887F547}" type="presOf" srcId="{D600AC3C-810D-834B-8901-CC0E72ECFA96}" destId="{38674D97-B135-3B4A-A236-B8F44FC9FC8D}" srcOrd="0" destOrd="0" presId="urn:microsoft.com/office/officeart/2005/8/layout/cycle3"/>
    <dgm:cxn modelId="{A9CF0FF1-5780-E543-B53D-7BE74B95F2A8}" type="presParOf" srcId="{0B713A99-3D85-DD45-82EF-5CC42A72A8B1}" destId="{3F5A2AF3-2E58-5A47-A5E4-CE0F8096FFDF}" srcOrd="0" destOrd="0" presId="urn:microsoft.com/office/officeart/2005/8/layout/cycle3"/>
    <dgm:cxn modelId="{CDCA6D6B-C016-6E42-ACC5-D933E4D15219}" type="presParOf" srcId="{3F5A2AF3-2E58-5A47-A5E4-CE0F8096FFDF}" destId="{11E7E760-66A8-2F47-95F9-0976D3925309}" srcOrd="0" destOrd="0" presId="urn:microsoft.com/office/officeart/2005/8/layout/cycle3"/>
    <dgm:cxn modelId="{E7883FF6-A74C-A54F-BAFE-BF5C0A713A70}" type="presParOf" srcId="{3F5A2AF3-2E58-5A47-A5E4-CE0F8096FFDF}" destId="{38674D97-B135-3B4A-A236-B8F44FC9FC8D}" srcOrd="1" destOrd="0" presId="urn:microsoft.com/office/officeart/2005/8/layout/cycle3"/>
    <dgm:cxn modelId="{0E24FDE6-8EE8-314B-BCE2-8BC5FF85A24E}" type="presParOf" srcId="{3F5A2AF3-2E58-5A47-A5E4-CE0F8096FFDF}" destId="{4DD939BD-29A3-534C-8058-25FD8C8BC5CC}" srcOrd="2" destOrd="0" presId="urn:microsoft.com/office/officeart/2005/8/layout/cycle3"/>
    <dgm:cxn modelId="{802CB19A-74AC-F44F-8E2D-3951CD107FC2}" type="presParOf" srcId="{3F5A2AF3-2E58-5A47-A5E4-CE0F8096FFDF}" destId="{47AF25BF-FF7E-A942-BD0E-B0A1A716DE56}" srcOrd="3" destOrd="0" presId="urn:microsoft.com/office/officeart/2005/8/layout/cycle3"/>
    <dgm:cxn modelId="{A88F71C3-71AB-0146-85B3-BB5D98F39B2B}" type="presParOf" srcId="{3F5A2AF3-2E58-5A47-A5E4-CE0F8096FFDF}" destId="{88922B2D-AEFB-8B48-ABA8-1906CEB7F574}" srcOrd="4" destOrd="0" presId="urn:microsoft.com/office/officeart/2005/8/layout/cycle3"/>
    <dgm:cxn modelId="{D8DFD56D-714E-5447-8EF6-E6569B2C0F21}" type="presParOf" srcId="{3F5A2AF3-2E58-5A47-A5E4-CE0F8096FFDF}" destId="{750F937C-3CB9-364C-BD55-E0289FBE236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38CBD-2288-4641-AC75-5506C44A3488}" type="doc">
      <dgm:prSet loTypeId="urn:microsoft.com/office/officeart/2005/8/layout/cycle3" loCatId="list" qsTypeId="urn:microsoft.com/office/officeart/2005/8/quickstyle/simple1" qsCatId="simple" csTypeId="urn:microsoft.com/office/officeart/2005/8/colors/accent1_2" csCatId="accent1" phldr="1"/>
      <dgm:spPr/>
      <dgm:t>
        <a:bodyPr/>
        <a:lstStyle/>
        <a:p>
          <a:endParaRPr lang="en-US"/>
        </a:p>
      </dgm:t>
    </dgm:pt>
    <dgm:pt modelId="{5EF16604-3EC5-2246-BC9D-13990F0E1CD0}">
      <dgm:prSet phldrT="[Text]" custT="1"/>
      <dgm:spPr>
        <a:xfrm>
          <a:off x="2837433" y="2220733"/>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buNone/>
          </a:pPr>
          <a:endParaRPr lang="en-US" sz="1800" dirty="0">
            <a:solidFill>
              <a:srgbClr val="FFFFFF"/>
            </a:solidFill>
            <a:latin typeface="Calibri"/>
            <a:ea typeface="+mn-ea"/>
            <a:cs typeface="+mn-cs"/>
          </a:endParaRPr>
        </a:p>
      </dgm:t>
    </dgm:pt>
    <dgm:pt modelId="{0366366A-2CCE-AE44-A131-D9DE8552E80E}" type="parTrans" cxnId="{9611C73C-0CA8-EE4C-9AF6-B4F4A7EEC6BF}">
      <dgm:prSet/>
      <dgm:spPr/>
      <dgm:t>
        <a:bodyPr/>
        <a:lstStyle/>
        <a:p>
          <a:endParaRPr lang="en-US"/>
        </a:p>
      </dgm:t>
    </dgm:pt>
    <dgm:pt modelId="{087A4406-3C90-5B4A-86E1-AE0388D56B9B}" type="sibTrans" cxnId="{9611C73C-0CA8-EE4C-9AF6-B4F4A7EEC6BF}">
      <dgm:prSet/>
      <dgm:spPr/>
      <dgm:t>
        <a:bodyPr/>
        <a:lstStyle/>
        <a:p>
          <a:endParaRPr lang="en-US"/>
        </a:p>
      </dgm:t>
    </dgm:pt>
    <dgm:pt modelId="{2162D700-1C2E-554B-B113-FF8BF188FBB0}">
      <dgm:prSet phldrT="[Text]" custT="1"/>
      <dgm:spPr>
        <a:xfrm>
          <a:off x="1394584" y="2220733"/>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buNone/>
          </a:pPr>
          <a:endParaRPr lang="en-US" sz="1800" dirty="0">
            <a:solidFill>
              <a:srgbClr val="FFFFFF"/>
            </a:solidFill>
            <a:latin typeface="Calibri"/>
            <a:ea typeface="+mn-ea"/>
            <a:cs typeface="+mn-cs"/>
          </a:endParaRPr>
        </a:p>
      </dgm:t>
    </dgm:pt>
    <dgm:pt modelId="{1251E9F4-7028-354E-9866-F7E75CACCBAA}" type="parTrans" cxnId="{20C8ED5C-447C-C24C-9B89-DE748B0B9B3D}">
      <dgm:prSet/>
      <dgm:spPr/>
      <dgm:t>
        <a:bodyPr/>
        <a:lstStyle/>
        <a:p>
          <a:endParaRPr lang="en-US"/>
        </a:p>
      </dgm:t>
    </dgm:pt>
    <dgm:pt modelId="{B54383FA-9628-5F45-B90D-9BB5522B27BF}" type="sibTrans" cxnId="{20C8ED5C-447C-C24C-9B89-DE748B0B9B3D}">
      <dgm:prSet/>
      <dgm:spPr/>
      <dgm:t>
        <a:bodyPr/>
        <a:lstStyle/>
        <a:p>
          <a:endParaRPr lang="en-US"/>
        </a:p>
      </dgm:t>
    </dgm:pt>
    <dgm:pt modelId="{6EEB38D9-875B-B842-874E-714CF9E5CAF8}">
      <dgm:prSet phldrT="[Text]" custT="1"/>
      <dgm:spPr>
        <a:xfrm>
          <a:off x="948719" y="848502"/>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lgn="l">
            <a:buNone/>
          </a:pPr>
          <a:endParaRPr lang="en-US" sz="1800" dirty="0">
            <a:solidFill>
              <a:srgbClr val="FFFFFF"/>
            </a:solidFill>
            <a:latin typeface="Calibri"/>
            <a:ea typeface="+mn-ea"/>
            <a:cs typeface="+mn-cs"/>
          </a:endParaRPr>
        </a:p>
      </dgm:t>
    </dgm:pt>
    <dgm:pt modelId="{D5133455-C266-2E44-A58D-AB7017E028F3}" type="parTrans" cxnId="{80718140-895F-FF41-A9CB-401ABF984A2C}">
      <dgm:prSet/>
      <dgm:spPr/>
      <dgm:t>
        <a:bodyPr/>
        <a:lstStyle/>
        <a:p>
          <a:endParaRPr lang="en-US"/>
        </a:p>
      </dgm:t>
    </dgm:pt>
    <dgm:pt modelId="{C65B4B5A-1157-404E-8997-96F00F0EC674}" type="sibTrans" cxnId="{80718140-895F-FF41-A9CB-401ABF984A2C}">
      <dgm:prSet/>
      <dgm:spPr/>
      <dgm:t>
        <a:bodyPr/>
        <a:lstStyle/>
        <a:p>
          <a:endParaRPr lang="en-US"/>
        </a:p>
      </dgm:t>
    </dgm:pt>
    <dgm:pt modelId="{0F91EF1E-1C70-F14B-88E6-7C2A7D4166A3}">
      <dgm:prSet custT="1"/>
      <dgm:spPr>
        <a:xfrm>
          <a:off x="3283297" y="848502"/>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buNone/>
          </a:pPr>
          <a:endParaRPr lang="en-US" sz="1800" dirty="0">
            <a:solidFill>
              <a:srgbClr val="FFFFFF"/>
            </a:solidFill>
            <a:latin typeface="Calibri"/>
            <a:ea typeface="+mn-ea"/>
            <a:cs typeface="+mn-cs"/>
          </a:endParaRPr>
        </a:p>
      </dgm:t>
    </dgm:pt>
    <dgm:pt modelId="{FF44DA3B-4E57-5B47-8387-2EE4A5BC88DA}" type="parTrans" cxnId="{4A829B4A-41BB-9E4C-8603-62DDDE2D21E7}">
      <dgm:prSet/>
      <dgm:spPr/>
      <dgm:t>
        <a:bodyPr/>
        <a:lstStyle/>
        <a:p>
          <a:endParaRPr lang="en-US"/>
        </a:p>
      </dgm:t>
    </dgm:pt>
    <dgm:pt modelId="{E1DFCEC3-C96A-064F-B94F-C12BDBC19E70}" type="sibTrans" cxnId="{4A829B4A-41BB-9E4C-8603-62DDDE2D21E7}">
      <dgm:prSet/>
      <dgm:spPr/>
      <dgm:t>
        <a:bodyPr/>
        <a:lstStyle/>
        <a:p>
          <a:endParaRPr lang="en-US"/>
        </a:p>
      </dgm:t>
    </dgm:pt>
    <dgm:pt modelId="{1E8E75C6-F6D8-9349-A243-6AFF18F50A59}">
      <dgm:prSet phldrT="[Text]" custT="1"/>
      <dgm:spPr>
        <a:xfrm>
          <a:off x="2113722" y="41155"/>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gm:spPr>
      <dgm:t>
        <a:bodyPr anchor="t"/>
        <a:lstStyle/>
        <a:p>
          <a:pPr algn="r">
            <a:buNone/>
          </a:pPr>
          <a:endParaRPr lang="en-US" sz="1800" dirty="0">
            <a:solidFill>
              <a:srgbClr val="FFFFFF"/>
            </a:solidFill>
            <a:latin typeface="Calibri"/>
            <a:ea typeface="+mn-ea"/>
            <a:cs typeface="+mn-cs"/>
          </a:endParaRPr>
        </a:p>
      </dgm:t>
    </dgm:pt>
    <dgm:pt modelId="{D600AC3C-810D-834B-8901-CC0E72ECFA96}" type="sibTrans" cxnId="{70B48E28-BEBA-164C-9A55-C5A97F484130}">
      <dgm:prSet/>
      <dgm:spPr>
        <a:xfrm>
          <a:off x="1331240" y="25005"/>
          <a:ext cx="2878160" cy="2878160"/>
        </a:xfrm>
        <a:prstGeom prst="circularArrow">
          <a:avLst>
            <a:gd name="adj1" fmla="val 5544"/>
            <a:gd name="adj2" fmla="val 330680"/>
            <a:gd name="adj3" fmla="val 13835073"/>
            <a:gd name="adj4" fmla="val 17350071"/>
            <a:gd name="adj5" fmla="val 5757"/>
          </a:avLst>
        </a:prstGeom>
        <a:solidFill>
          <a:srgbClr val="144770">
            <a:lumMod val="60000"/>
            <a:lumOff val="40000"/>
            <a:alpha val="29804"/>
          </a:srgbClr>
        </a:solidFill>
        <a:ln>
          <a:noFill/>
        </a:ln>
        <a:effectLst/>
      </dgm:spPr>
      <dgm:t>
        <a:bodyPr/>
        <a:lstStyle/>
        <a:p>
          <a:endParaRPr lang="en-US"/>
        </a:p>
      </dgm:t>
    </dgm:pt>
    <dgm:pt modelId="{E4403BC0-3048-5E4A-A9C0-78A489110B4C}" type="parTrans" cxnId="{70B48E28-BEBA-164C-9A55-C5A97F484130}">
      <dgm:prSet/>
      <dgm:spPr/>
      <dgm:t>
        <a:bodyPr/>
        <a:lstStyle/>
        <a:p>
          <a:endParaRPr lang="en-US"/>
        </a:p>
      </dgm:t>
    </dgm:pt>
    <dgm:pt modelId="{0B713A99-3D85-DD45-82EF-5CC42A72A8B1}" type="pres">
      <dgm:prSet presAssocID="{E8338CBD-2288-4641-AC75-5506C44A3488}" presName="Name0" presStyleCnt="0">
        <dgm:presLayoutVars>
          <dgm:dir/>
          <dgm:resizeHandles val="exact"/>
        </dgm:presLayoutVars>
      </dgm:prSet>
      <dgm:spPr/>
    </dgm:pt>
    <dgm:pt modelId="{3F5A2AF3-2E58-5A47-A5E4-CE0F8096FFDF}" type="pres">
      <dgm:prSet presAssocID="{E8338CBD-2288-4641-AC75-5506C44A3488}" presName="cycle" presStyleCnt="0"/>
      <dgm:spPr/>
    </dgm:pt>
    <dgm:pt modelId="{11E7E760-66A8-2F47-95F9-0976D3925309}" type="pres">
      <dgm:prSet presAssocID="{1E8E75C6-F6D8-9349-A243-6AFF18F50A59}" presName="nodeFirstNode" presStyleLbl="node1" presStyleIdx="0" presStyleCnt="5" custRadScaleRad="96681" custRadScaleInc="-184">
        <dgm:presLayoutVars>
          <dgm:bulletEnabled val="1"/>
        </dgm:presLayoutVars>
      </dgm:prSet>
      <dgm:spPr/>
    </dgm:pt>
    <dgm:pt modelId="{38674D97-B135-3B4A-A236-B8F44FC9FC8D}" type="pres">
      <dgm:prSet presAssocID="{D600AC3C-810D-834B-8901-CC0E72ECFA96}" presName="sibTransFirstNode" presStyleLbl="bgShp" presStyleIdx="0" presStyleCnt="1"/>
      <dgm:spPr/>
    </dgm:pt>
    <dgm:pt modelId="{4DD939BD-29A3-534C-8058-25FD8C8BC5CC}" type="pres">
      <dgm:prSet presAssocID="{0F91EF1E-1C70-F14B-88E6-7C2A7D4166A3}" presName="nodeFollowingNodes" presStyleLbl="node1" presStyleIdx="1" presStyleCnt="5">
        <dgm:presLayoutVars>
          <dgm:bulletEnabled val="1"/>
        </dgm:presLayoutVars>
      </dgm:prSet>
      <dgm:spPr/>
    </dgm:pt>
    <dgm:pt modelId="{47AF25BF-FF7E-A942-BD0E-B0A1A716DE56}" type="pres">
      <dgm:prSet presAssocID="{5EF16604-3EC5-2246-BC9D-13990F0E1CD0}" presName="nodeFollowingNodes" presStyleLbl="node1" presStyleIdx="2" presStyleCnt="5">
        <dgm:presLayoutVars>
          <dgm:bulletEnabled val="1"/>
        </dgm:presLayoutVars>
      </dgm:prSet>
      <dgm:spPr/>
    </dgm:pt>
    <dgm:pt modelId="{88922B2D-AEFB-8B48-ABA8-1906CEB7F574}" type="pres">
      <dgm:prSet presAssocID="{2162D700-1C2E-554B-B113-FF8BF188FBB0}" presName="nodeFollowingNodes" presStyleLbl="node1" presStyleIdx="3" presStyleCnt="5">
        <dgm:presLayoutVars>
          <dgm:bulletEnabled val="1"/>
        </dgm:presLayoutVars>
      </dgm:prSet>
      <dgm:spPr/>
    </dgm:pt>
    <dgm:pt modelId="{750F937C-3CB9-364C-BD55-E0289FBE2366}" type="pres">
      <dgm:prSet presAssocID="{6EEB38D9-875B-B842-874E-714CF9E5CAF8}" presName="nodeFollowingNodes" presStyleLbl="node1" presStyleIdx="4" presStyleCnt="5">
        <dgm:presLayoutVars>
          <dgm:bulletEnabled val="1"/>
        </dgm:presLayoutVars>
      </dgm:prSet>
      <dgm:spPr/>
    </dgm:pt>
  </dgm:ptLst>
  <dgm:cxnLst>
    <dgm:cxn modelId="{70B48E28-BEBA-164C-9A55-C5A97F484130}" srcId="{E8338CBD-2288-4641-AC75-5506C44A3488}" destId="{1E8E75C6-F6D8-9349-A243-6AFF18F50A59}" srcOrd="0" destOrd="0" parTransId="{E4403BC0-3048-5E4A-A9C0-78A489110B4C}" sibTransId="{D600AC3C-810D-834B-8901-CC0E72ECFA96}"/>
    <dgm:cxn modelId="{FE1D212F-E01D-764C-80E3-76C6DC421277}" type="presOf" srcId="{2162D700-1C2E-554B-B113-FF8BF188FBB0}" destId="{88922B2D-AEFB-8B48-ABA8-1906CEB7F574}" srcOrd="0" destOrd="0" presId="urn:microsoft.com/office/officeart/2005/8/layout/cycle3"/>
    <dgm:cxn modelId="{B6497B39-8DE6-9B4E-AE1B-157D0B3044BB}" type="presOf" srcId="{0F91EF1E-1C70-F14B-88E6-7C2A7D4166A3}" destId="{4DD939BD-29A3-534C-8058-25FD8C8BC5CC}" srcOrd="0" destOrd="0" presId="urn:microsoft.com/office/officeart/2005/8/layout/cycle3"/>
    <dgm:cxn modelId="{9611C73C-0CA8-EE4C-9AF6-B4F4A7EEC6BF}" srcId="{E8338CBD-2288-4641-AC75-5506C44A3488}" destId="{5EF16604-3EC5-2246-BC9D-13990F0E1CD0}" srcOrd="2" destOrd="0" parTransId="{0366366A-2CCE-AE44-A131-D9DE8552E80E}" sibTransId="{087A4406-3C90-5B4A-86E1-AE0388D56B9B}"/>
    <dgm:cxn modelId="{80718140-895F-FF41-A9CB-401ABF984A2C}" srcId="{E8338CBD-2288-4641-AC75-5506C44A3488}" destId="{6EEB38D9-875B-B842-874E-714CF9E5CAF8}" srcOrd="4" destOrd="0" parTransId="{D5133455-C266-2E44-A58D-AB7017E028F3}" sibTransId="{C65B4B5A-1157-404E-8997-96F00F0EC674}"/>
    <dgm:cxn modelId="{4A829B4A-41BB-9E4C-8603-62DDDE2D21E7}" srcId="{E8338CBD-2288-4641-AC75-5506C44A3488}" destId="{0F91EF1E-1C70-F14B-88E6-7C2A7D4166A3}" srcOrd="1" destOrd="0" parTransId="{FF44DA3B-4E57-5B47-8387-2EE4A5BC88DA}" sibTransId="{E1DFCEC3-C96A-064F-B94F-C12BDBC19E70}"/>
    <dgm:cxn modelId="{D47F3E59-6DB0-184E-89E1-0FA084B49818}" type="presOf" srcId="{6EEB38D9-875B-B842-874E-714CF9E5CAF8}" destId="{750F937C-3CB9-364C-BD55-E0289FBE2366}" srcOrd="0" destOrd="0" presId="urn:microsoft.com/office/officeart/2005/8/layout/cycle3"/>
    <dgm:cxn modelId="{20C8ED5C-447C-C24C-9B89-DE748B0B9B3D}" srcId="{E8338CBD-2288-4641-AC75-5506C44A3488}" destId="{2162D700-1C2E-554B-B113-FF8BF188FBB0}" srcOrd="3" destOrd="0" parTransId="{1251E9F4-7028-354E-9866-F7E75CACCBAA}" sibTransId="{B54383FA-9628-5F45-B90D-9BB5522B27BF}"/>
    <dgm:cxn modelId="{25C9B973-88A1-CB42-AC9F-9A0135480664}" type="presOf" srcId="{5EF16604-3EC5-2246-BC9D-13990F0E1CD0}" destId="{47AF25BF-FF7E-A942-BD0E-B0A1A716DE56}" srcOrd="0" destOrd="0" presId="urn:microsoft.com/office/officeart/2005/8/layout/cycle3"/>
    <dgm:cxn modelId="{30341D88-7D89-1E4D-A00E-5D522F17E5F5}" type="presOf" srcId="{1E8E75C6-F6D8-9349-A243-6AFF18F50A59}" destId="{11E7E760-66A8-2F47-95F9-0976D3925309}" srcOrd="0" destOrd="0" presId="urn:microsoft.com/office/officeart/2005/8/layout/cycle3"/>
    <dgm:cxn modelId="{126E56C4-7CAF-3F47-AF7F-96498D58EF65}" type="presOf" srcId="{E8338CBD-2288-4641-AC75-5506C44A3488}" destId="{0B713A99-3D85-DD45-82EF-5CC42A72A8B1}" srcOrd="0" destOrd="0" presId="urn:microsoft.com/office/officeart/2005/8/layout/cycle3"/>
    <dgm:cxn modelId="{221E9CD2-E3FB-2C45-A843-38A0F887F547}" type="presOf" srcId="{D600AC3C-810D-834B-8901-CC0E72ECFA96}" destId="{38674D97-B135-3B4A-A236-B8F44FC9FC8D}" srcOrd="0" destOrd="0" presId="urn:microsoft.com/office/officeart/2005/8/layout/cycle3"/>
    <dgm:cxn modelId="{A9CF0FF1-5780-E543-B53D-7BE74B95F2A8}" type="presParOf" srcId="{0B713A99-3D85-DD45-82EF-5CC42A72A8B1}" destId="{3F5A2AF3-2E58-5A47-A5E4-CE0F8096FFDF}" srcOrd="0" destOrd="0" presId="urn:microsoft.com/office/officeart/2005/8/layout/cycle3"/>
    <dgm:cxn modelId="{CDCA6D6B-C016-6E42-ACC5-D933E4D15219}" type="presParOf" srcId="{3F5A2AF3-2E58-5A47-A5E4-CE0F8096FFDF}" destId="{11E7E760-66A8-2F47-95F9-0976D3925309}" srcOrd="0" destOrd="0" presId="urn:microsoft.com/office/officeart/2005/8/layout/cycle3"/>
    <dgm:cxn modelId="{E7883FF6-A74C-A54F-BAFE-BF5C0A713A70}" type="presParOf" srcId="{3F5A2AF3-2E58-5A47-A5E4-CE0F8096FFDF}" destId="{38674D97-B135-3B4A-A236-B8F44FC9FC8D}" srcOrd="1" destOrd="0" presId="urn:microsoft.com/office/officeart/2005/8/layout/cycle3"/>
    <dgm:cxn modelId="{0E24FDE6-8EE8-314B-BCE2-8BC5FF85A24E}" type="presParOf" srcId="{3F5A2AF3-2E58-5A47-A5E4-CE0F8096FFDF}" destId="{4DD939BD-29A3-534C-8058-25FD8C8BC5CC}" srcOrd="2" destOrd="0" presId="urn:microsoft.com/office/officeart/2005/8/layout/cycle3"/>
    <dgm:cxn modelId="{802CB19A-74AC-F44F-8E2D-3951CD107FC2}" type="presParOf" srcId="{3F5A2AF3-2E58-5A47-A5E4-CE0F8096FFDF}" destId="{47AF25BF-FF7E-A942-BD0E-B0A1A716DE56}" srcOrd="3" destOrd="0" presId="urn:microsoft.com/office/officeart/2005/8/layout/cycle3"/>
    <dgm:cxn modelId="{A88F71C3-71AB-0146-85B3-BB5D98F39B2B}" type="presParOf" srcId="{3F5A2AF3-2E58-5A47-A5E4-CE0F8096FFDF}" destId="{88922B2D-AEFB-8B48-ABA8-1906CEB7F574}" srcOrd="4" destOrd="0" presId="urn:microsoft.com/office/officeart/2005/8/layout/cycle3"/>
    <dgm:cxn modelId="{D8DFD56D-714E-5447-8EF6-E6569B2C0F21}" type="presParOf" srcId="{3F5A2AF3-2E58-5A47-A5E4-CE0F8096FFDF}" destId="{750F937C-3CB9-364C-BD55-E0289FBE2366}"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74D97-B135-3B4A-A236-B8F44FC9FC8D}">
      <dsp:nvSpPr>
        <dsp:cNvPr id="0" name=""/>
        <dsp:cNvSpPr/>
      </dsp:nvSpPr>
      <dsp:spPr>
        <a:xfrm>
          <a:off x="2039882" y="35523"/>
          <a:ext cx="4338956" cy="4338956"/>
        </a:xfrm>
        <a:prstGeom prst="circularArrow">
          <a:avLst>
            <a:gd name="adj1" fmla="val 5544"/>
            <a:gd name="adj2" fmla="val 330680"/>
            <a:gd name="adj3" fmla="val 13763519"/>
            <a:gd name="adj4" fmla="val 17393519"/>
            <a:gd name="adj5" fmla="val 5757"/>
          </a:avLst>
        </a:prstGeom>
        <a:solidFill>
          <a:srgbClr val="144770">
            <a:lumMod val="60000"/>
            <a:lumOff val="40000"/>
            <a:alpha val="29804"/>
          </a:srgbClr>
        </a:solidFill>
        <a:ln>
          <a:noFill/>
        </a:ln>
        <a:effectLst/>
      </dsp:spPr>
      <dsp:style>
        <a:lnRef idx="0">
          <a:scrgbClr r="0" g="0" b="0"/>
        </a:lnRef>
        <a:fillRef idx="1">
          <a:scrgbClr r="0" g="0" b="0"/>
        </a:fillRef>
        <a:effectRef idx="0">
          <a:scrgbClr r="0" g="0" b="0"/>
        </a:effectRef>
        <a:fontRef idx="minor"/>
      </dsp:style>
    </dsp:sp>
    <dsp:sp modelId="{11E7E760-66A8-2F47-95F9-0976D3925309}">
      <dsp:nvSpPr>
        <dsp:cNvPr id="0" name=""/>
        <dsp:cNvSpPr/>
      </dsp:nvSpPr>
      <dsp:spPr>
        <a:xfrm>
          <a:off x="3188042" y="63425"/>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3237899" y="113282"/>
        <a:ext cx="1942921" cy="921603"/>
      </dsp:txXfrm>
    </dsp:sp>
    <dsp:sp modelId="{4DD939BD-29A3-534C-8058-25FD8C8BC5CC}">
      <dsp:nvSpPr>
        <dsp:cNvPr id="0" name=""/>
        <dsp:cNvSpPr/>
      </dsp:nvSpPr>
      <dsp:spPr>
        <a:xfrm>
          <a:off x="4951230" y="1280537"/>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5001087" y="1330394"/>
        <a:ext cx="1942921" cy="921603"/>
      </dsp:txXfrm>
    </dsp:sp>
    <dsp:sp modelId="{47AF25BF-FF7E-A942-BD0E-B0A1A716DE56}">
      <dsp:nvSpPr>
        <dsp:cNvPr id="0" name=""/>
        <dsp:cNvSpPr/>
      </dsp:nvSpPr>
      <dsp:spPr>
        <a:xfrm>
          <a:off x="4279069" y="3349236"/>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4328926" y="3399093"/>
        <a:ext cx="1942921" cy="921603"/>
      </dsp:txXfrm>
    </dsp:sp>
    <dsp:sp modelId="{88922B2D-AEFB-8B48-ABA8-1906CEB7F574}">
      <dsp:nvSpPr>
        <dsp:cNvPr id="0" name=""/>
        <dsp:cNvSpPr/>
      </dsp:nvSpPr>
      <dsp:spPr>
        <a:xfrm>
          <a:off x="2103909" y="3349236"/>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2153766" y="3399093"/>
        <a:ext cx="1942921" cy="921603"/>
      </dsp:txXfrm>
    </dsp:sp>
    <dsp:sp modelId="{750F937C-3CB9-364C-BD55-E0289FBE2366}">
      <dsp:nvSpPr>
        <dsp:cNvPr id="0" name=""/>
        <dsp:cNvSpPr/>
      </dsp:nvSpPr>
      <dsp:spPr>
        <a:xfrm>
          <a:off x="1431748" y="1280537"/>
          <a:ext cx="2042635" cy="1021317"/>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1481605" y="1330394"/>
        <a:ext cx="1942921" cy="921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74D97-B135-3B4A-A236-B8F44FC9FC8D}">
      <dsp:nvSpPr>
        <dsp:cNvPr id="0" name=""/>
        <dsp:cNvSpPr/>
      </dsp:nvSpPr>
      <dsp:spPr>
        <a:xfrm>
          <a:off x="1331240" y="25005"/>
          <a:ext cx="2878160" cy="2878160"/>
        </a:xfrm>
        <a:prstGeom prst="circularArrow">
          <a:avLst>
            <a:gd name="adj1" fmla="val 5544"/>
            <a:gd name="adj2" fmla="val 330680"/>
            <a:gd name="adj3" fmla="val 13835073"/>
            <a:gd name="adj4" fmla="val 17350071"/>
            <a:gd name="adj5" fmla="val 5757"/>
          </a:avLst>
        </a:prstGeom>
        <a:solidFill>
          <a:srgbClr val="144770">
            <a:lumMod val="60000"/>
            <a:lumOff val="40000"/>
            <a:alpha val="29804"/>
          </a:srgbClr>
        </a:solidFill>
        <a:ln>
          <a:noFill/>
        </a:ln>
        <a:effectLst/>
      </dsp:spPr>
      <dsp:style>
        <a:lnRef idx="0">
          <a:scrgbClr r="0" g="0" b="0"/>
        </a:lnRef>
        <a:fillRef idx="1">
          <a:scrgbClr r="0" g="0" b="0"/>
        </a:fillRef>
        <a:effectRef idx="0">
          <a:scrgbClr r="0" g="0" b="0"/>
        </a:effectRef>
        <a:fontRef idx="minor"/>
      </dsp:style>
    </dsp:sp>
    <dsp:sp modelId="{11E7E760-66A8-2F47-95F9-0976D3925309}">
      <dsp:nvSpPr>
        <dsp:cNvPr id="0" name=""/>
        <dsp:cNvSpPr/>
      </dsp:nvSpPr>
      <dsp:spPr>
        <a:xfrm>
          <a:off x="2113722" y="41155"/>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r"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2145774" y="73207"/>
        <a:ext cx="1249093" cy="592494"/>
      </dsp:txXfrm>
    </dsp:sp>
    <dsp:sp modelId="{4DD939BD-29A3-534C-8058-25FD8C8BC5CC}">
      <dsp:nvSpPr>
        <dsp:cNvPr id="0" name=""/>
        <dsp:cNvSpPr/>
      </dsp:nvSpPr>
      <dsp:spPr>
        <a:xfrm>
          <a:off x="3283297" y="848502"/>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3315349" y="880554"/>
        <a:ext cx="1249093" cy="592494"/>
      </dsp:txXfrm>
    </dsp:sp>
    <dsp:sp modelId="{47AF25BF-FF7E-A942-BD0E-B0A1A716DE56}">
      <dsp:nvSpPr>
        <dsp:cNvPr id="0" name=""/>
        <dsp:cNvSpPr/>
      </dsp:nvSpPr>
      <dsp:spPr>
        <a:xfrm>
          <a:off x="2837433" y="2220733"/>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2869485" y="2252785"/>
        <a:ext cx="1249093" cy="592494"/>
      </dsp:txXfrm>
    </dsp:sp>
    <dsp:sp modelId="{88922B2D-AEFB-8B48-ABA8-1906CEB7F574}">
      <dsp:nvSpPr>
        <dsp:cNvPr id="0" name=""/>
        <dsp:cNvSpPr/>
      </dsp:nvSpPr>
      <dsp:spPr>
        <a:xfrm>
          <a:off x="1394584" y="2220733"/>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1426636" y="2252785"/>
        <a:ext cx="1249093" cy="592494"/>
      </dsp:txXfrm>
    </dsp:sp>
    <dsp:sp modelId="{750F937C-3CB9-364C-BD55-E0289FBE2366}">
      <dsp:nvSpPr>
        <dsp:cNvPr id="0" name=""/>
        <dsp:cNvSpPr/>
      </dsp:nvSpPr>
      <dsp:spPr>
        <a:xfrm>
          <a:off x="948719" y="848502"/>
          <a:ext cx="1313197" cy="656598"/>
        </a:xfrm>
        <a:prstGeom prst="roundRect">
          <a:avLst/>
        </a:prstGeom>
        <a:solidFill>
          <a:srgbClr val="14477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solidFill>
              <a:srgbClr val="FFFFFF"/>
            </a:solidFill>
            <a:latin typeface="Calibri"/>
            <a:ea typeface="+mn-ea"/>
            <a:cs typeface="+mn-cs"/>
          </a:endParaRPr>
        </a:p>
      </dsp:txBody>
      <dsp:txXfrm>
        <a:off x="980771" y="880554"/>
        <a:ext cx="1249093" cy="59249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CE107-606F-D64D-8F77-87498BAD1B7D}" type="datetimeFigureOut">
              <a:rPr lang="en-US" smtClean="0"/>
              <a:t>9/4/19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A0DD41-5C8B-3749-9223-B3E298B2CE1D}" type="slidenum">
              <a:rPr lang="en-US" smtClean="0"/>
              <a:t>‹#›</a:t>
            </a:fld>
            <a:endParaRPr lang="en-US"/>
          </a:p>
        </p:txBody>
      </p:sp>
    </p:spTree>
    <p:extLst>
      <p:ext uri="{BB962C8B-B14F-4D97-AF65-F5344CB8AC3E}">
        <p14:creationId xmlns:p14="http://schemas.microsoft.com/office/powerpoint/2010/main" val="57636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AAAF6-4DB6-4A78-A044-5789A6AB19E9}" type="datetimeFigureOut">
              <a:rPr lang="en-US" smtClean="0"/>
              <a:pPr/>
              <a:t>9/4/19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11711-9885-419B-BD35-E09D17DE355C}" type="slidenum">
              <a:rPr lang="en-US" smtClean="0"/>
              <a:pPr/>
              <a:t>‹#›</a:t>
            </a:fld>
            <a:endParaRPr lang="en-US" dirty="0"/>
          </a:p>
        </p:txBody>
      </p:sp>
    </p:spTree>
    <p:extLst>
      <p:ext uri="{BB962C8B-B14F-4D97-AF65-F5344CB8AC3E}">
        <p14:creationId xmlns:p14="http://schemas.microsoft.com/office/powerpoint/2010/main" val="810613686"/>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3"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59" algn="l" defTabSz="914306" rtl="0" eaLnBrk="1" latinLnBrk="0" hangingPunct="1">
      <a:defRPr sz="1200" kern="1200">
        <a:solidFill>
          <a:schemeClr val="tx1"/>
        </a:solidFill>
        <a:latin typeface="+mn-lt"/>
        <a:ea typeface="+mn-ea"/>
        <a:cs typeface="+mn-cs"/>
      </a:defRPr>
    </a:lvl4pPr>
    <a:lvl5pPr marL="1828612"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19"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5"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66ACF-7136-44DE-9F11-F062D9812F45}" type="slidenum">
              <a:rPr lang="en-US" smtClean="0"/>
              <a:pPr/>
              <a:t>1</a:t>
            </a:fld>
            <a:endParaRPr lang="en-US" dirty="0"/>
          </a:p>
        </p:txBody>
      </p:sp>
    </p:spTree>
    <p:extLst>
      <p:ext uri="{BB962C8B-B14F-4D97-AF65-F5344CB8AC3E}">
        <p14:creationId xmlns:p14="http://schemas.microsoft.com/office/powerpoint/2010/main" val="57762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Customer Data</a:t>
            </a:r>
            <a:r>
              <a:rPr lang="en-US" dirty="0"/>
              <a:t>:</a:t>
            </a:r>
          </a:p>
          <a:p>
            <a:r>
              <a:rPr lang="en-US" dirty="0"/>
              <a:t>Customer information: Whatever you typically segment on employers on: Small group vs. large group, fully-insured vs. self-insured, ppo vs. hmo, white collar vs. blue collar, industry type, etc.</a:t>
            </a:r>
          </a:p>
          <a:p>
            <a:r>
              <a:rPr lang="en-US" dirty="0"/>
              <a:t>Account information like annual revenue or other measures of account profitability</a:t>
            </a:r>
          </a:p>
          <a:p>
            <a:endParaRPr lang="en-US" dirty="0"/>
          </a:p>
          <a:p>
            <a:r>
              <a:rPr lang="en-US" u="sng" dirty="0"/>
              <a:t>Insights</a:t>
            </a:r>
            <a:r>
              <a:rPr lang="en-US" dirty="0"/>
              <a:t>: </a:t>
            </a:r>
          </a:p>
          <a:p>
            <a:r>
              <a:rPr lang="en-US" dirty="0"/>
              <a:t>There are a variety of reports that come out of the system…</a:t>
            </a:r>
          </a:p>
          <a:p>
            <a:r>
              <a:rPr lang="en-US" dirty="0"/>
              <a:t>A “Participant profile” is created for each participant. It’s a simple report that shows how he participant responded to each question. You’ll receive the profile for each of our accounts. </a:t>
            </a:r>
          </a:p>
          <a:p>
            <a:r>
              <a:rPr lang="en-US" dirty="0"/>
              <a:t>Aggregated reporting is a traditional market research report and will help highlight key findings– e.g., How satisfied are customers overall – and how does satisfaction vary by segment (large vs. small group)? What capabilities does Geisinger need to develop to improve satisfaction over time?</a:t>
            </a:r>
          </a:p>
        </p:txBody>
      </p:sp>
      <p:sp>
        <p:nvSpPr>
          <p:cNvPr id="4" name="Slide Number Placeholder 3"/>
          <p:cNvSpPr>
            <a:spLocks noGrp="1"/>
          </p:cNvSpPr>
          <p:nvPr>
            <p:ph type="sldNum" sz="quarter" idx="5"/>
          </p:nvPr>
        </p:nvSpPr>
        <p:spPr/>
        <p:txBody>
          <a:bodyPr/>
          <a:lstStyle/>
          <a:p>
            <a:fld id="{AA811711-9885-419B-BD35-E09D17DE355C}" type="slidenum">
              <a:rPr lang="en-US" smtClean="0"/>
              <a:pPr/>
              <a:t>5</a:t>
            </a:fld>
            <a:endParaRPr lang="en-US" dirty="0"/>
          </a:p>
        </p:txBody>
      </p:sp>
    </p:spTree>
    <p:extLst>
      <p:ext uri="{BB962C8B-B14F-4D97-AF65-F5344CB8AC3E}">
        <p14:creationId xmlns:p14="http://schemas.microsoft.com/office/powerpoint/2010/main" val="381093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11711-9885-419B-BD35-E09D17DE355C}" type="slidenum">
              <a:rPr lang="en-US" smtClean="0"/>
              <a:pPr/>
              <a:t>6</a:t>
            </a:fld>
            <a:endParaRPr lang="en-US" dirty="0"/>
          </a:p>
        </p:txBody>
      </p:sp>
    </p:spTree>
    <p:extLst>
      <p:ext uri="{BB962C8B-B14F-4D97-AF65-F5344CB8AC3E}">
        <p14:creationId xmlns:p14="http://schemas.microsoft.com/office/powerpoint/2010/main" val="118702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the loop…</a:t>
            </a:r>
          </a:p>
          <a:p>
            <a:endParaRPr lang="en-US" dirty="0"/>
          </a:p>
          <a:p>
            <a:r>
              <a:rPr lang="en-US" dirty="0"/>
              <a:t>There are many more assessments now than ever before. </a:t>
            </a:r>
          </a:p>
        </p:txBody>
      </p:sp>
      <p:sp>
        <p:nvSpPr>
          <p:cNvPr id="4" name="Slide Number Placeholder 3"/>
          <p:cNvSpPr>
            <a:spLocks noGrp="1"/>
          </p:cNvSpPr>
          <p:nvPr>
            <p:ph type="sldNum" sz="quarter" idx="5"/>
          </p:nvPr>
        </p:nvSpPr>
        <p:spPr/>
        <p:txBody>
          <a:bodyPr/>
          <a:lstStyle/>
          <a:p>
            <a:fld id="{AA811711-9885-419B-BD35-E09D17DE355C}" type="slidenum">
              <a:rPr lang="en-US" smtClean="0"/>
              <a:pPr/>
              <a:t>7</a:t>
            </a:fld>
            <a:endParaRPr lang="en-US" dirty="0"/>
          </a:p>
        </p:txBody>
      </p:sp>
    </p:spTree>
    <p:extLst>
      <p:ext uri="{BB962C8B-B14F-4D97-AF65-F5344CB8AC3E}">
        <p14:creationId xmlns:p14="http://schemas.microsoft.com/office/powerpoint/2010/main" val="4539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11711-9885-419B-BD35-E09D17DE355C}" type="slidenum">
              <a:rPr lang="en-US" smtClean="0"/>
              <a:pPr/>
              <a:t>11</a:t>
            </a:fld>
            <a:endParaRPr lang="en-US" dirty="0"/>
          </a:p>
        </p:txBody>
      </p:sp>
    </p:spTree>
    <p:extLst>
      <p:ext uri="{BB962C8B-B14F-4D97-AF65-F5344CB8AC3E}">
        <p14:creationId xmlns:p14="http://schemas.microsoft.com/office/powerpoint/2010/main" val="164774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11711-9885-419B-BD35-E09D17DE355C}" type="slidenum">
              <a:rPr lang="en-US" smtClean="0"/>
              <a:pPr/>
              <a:t>16</a:t>
            </a:fld>
            <a:endParaRPr lang="en-US" dirty="0"/>
          </a:p>
        </p:txBody>
      </p:sp>
    </p:spTree>
    <p:extLst>
      <p:ext uri="{BB962C8B-B14F-4D97-AF65-F5344CB8AC3E}">
        <p14:creationId xmlns:p14="http://schemas.microsoft.com/office/powerpoint/2010/main" val="595448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19100" y="179095"/>
            <a:ext cx="8311896" cy="657545"/>
          </a:xfrm>
          <a:prstGeom prst="rect">
            <a:avLst/>
          </a:prstGeom>
          <a:noFill/>
        </p:spPr>
        <p:txBody>
          <a:bodyPr wrap="square" rtlCol="0" anchor="ctr">
            <a:noAutofit/>
          </a:bodyPr>
          <a:lstStyle/>
          <a:p>
            <a:pPr marL="0" lvl="0"/>
            <a:r>
              <a:rPr lang="en-US" dirty="0"/>
              <a:t>Click to edit Master title style</a:t>
            </a:r>
          </a:p>
        </p:txBody>
      </p:sp>
      <p:sp>
        <p:nvSpPr>
          <p:cNvPr id="7" name="Slide Number Placeholder 5"/>
          <p:cNvSpPr>
            <a:spLocks noGrp="1"/>
          </p:cNvSpPr>
          <p:nvPr>
            <p:ph type="sldNum" sz="quarter" idx="4"/>
          </p:nvPr>
        </p:nvSpPr>
        <p:spPr>
          <a:xfrm>
            <a:off x="8137131" y="6564758"/>
            <a:ext cx="971499" cy="288249"/>
          </a:xfrm>
          <a:prstGeom prst="rect">
            <a:avLst/>
          </a:prstGeom>
          <a:noFill/>
        </p:spPr>
        <p:txBody>
          <a:bodyPr vert="horz" lIns="91430" tIns="45716" rIns="91430" bIns="45716" rtlCol="0" anchor="b"/>
          <a:lstStyle>
            <a:lvl1pPr algn="r">
              <a:defRPr sz="900">
                <a:solidFill>
                  <a:schemeClr val="accent3"/>
                </a:solidFill>
                <a:latin typeface="Avenir Book" charset="0"/>
                <a:ea typeface="Avenir Book" charset="0"/>
                <a:cs typeface="Avenir Book" charset="0"/>
              </a:defRPr>
            </a:lvl1pPr>
          </a:lstStyle>
          <a:p>
            <a:r>
              <a:rPr lang="en-US" dirty="0"/>
              <a:t> </a:t>
            </a:r>
            <a:fld id="{6E8E4D27-8A00-4E44-8093-8E76B2885BC5}"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2172" y="6664826"/>
            <a:ext cx="1169006" cy="144124"/>
          </a:xfrm>
          <a:prstGeom prst="rect">
            <a:avLst/>
          </a:prstGeom>
        </p:spPr>
      </p:pic>
    </p:spTree>
    <p:extLst>
      <p:ext uri="{BB962C8B-B14F-4D97-AF65-F5344CB8AC3E}">
        <p14:creationId xmlns:p14="http://schemas.microsoft.com/office/powerpoint/2010/main" val="397633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4"/>
          </p:nvPr>
        </p:nvSpPr>
        <p:spPr>
          <a:xfrm>
            <a:off x="8137131" y="6564758"/>
            <a:ext cx="971499" cy="288249"/>
          </a:xfrm>
          <a:prstGeom prst="rect">
            <a:avLst/>
          </a:prstGeom>
          <a:noFill/>
        </p:spPr>
        <p:txBody>
          <a:bodyPr vert="horz" lIns="91430" tIns="45716" rIns="91430" bIns="45716" rtlCol="0" anchor="b"/>
          <a:lstStyle>
            <a:lvl1pPr algn="r">
              <a:defRPr sz="900">
                <a:solidFill>
                  <a:schemeClr val="accent3"/>
                </a:solidFill>
                <a:latin typeface="Avenir Book" charset="0"/>
                <a:ea typeface="Avenir Book" charset="0"/>
                <a:cs typeface="Avenir Book" charset="0"/>
              </a:defRPr>
            </a:lvl1pPr>
          </a:lstStyle>
          <a:p>
            <a:r>
              <a:rPr lang="en-US" dirty="0"/>
              <a:t> </a:t>
            </a:r>
            <a:fld id="{6E8E4D27-8A00-4E44-8093-8E76B2885BC5}"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2172" y="6664826"/>
            <a:ext cx="1169006" cy="144124"/>
          </a:xfrm>
          <a:prstGeom prst="rect">
            <a:avLst/>
          </a:prstGeom>
        </p:spPr>
      </p:pic>
    </p:spTree>
    <p:extLst>
      <p:ext uri="{BB962C8B-B14F-4D97-AF65-F5344CB8AC3E}">
        <p14:creationId xmlns:p14="http://schemas.microsoft.com/office/powerpoint/2010/main" val="1557993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179095"/>
            <a:ext cx="8763000" cy="657545"/>
          </a:xfrm>
        </p:spPr>
        <p:txBody>
          <a:bodyPr/>
          <a:lstStyle/>
          <a:p>
            <a:r>
              <a:rPr lang="en-US"/>
              <a:t>Click to edit Master title style</a:t>
            </a:r>
          </a:p>
        </p:txBody>
      </p:sp>
      <p:sp>
        <p:nvSpPr>
          <p:cNvPr id="4" name="Text Placeholder 9"/>
          <p:cNvSpPr>
            <a:spLocks noGrp="1"/>
          </p:cNvSpPr>
          <p:nvPr>
            <p:ph type="body" sz="quarter" idx="10"/>
          </p:nvPr>
        </p:nvSpPr>
        <p:spPr>
          <a:xfrm>
            <a:off x="228600" y="838200"/>
            <a:ext cx="8763000" cy="609600"/>
          </a:xfrm>
        </p:spPr>
        <p:txBody>
          <a:bodyPr lIns="0" tIns="91440" bIns="45720">
            <a:normAutofit/>
          </a:bodyPr>
          <a:lstStyle>
            <a:lvl1pPr>
              <a:defRPr sz="1600">
                <a:solidFill>
                  <a:schemeClr val="accent2">
                    <a:lumMod val="75000"/>
                  </a:schemeClr>
                </a:solidFill>
              </a:defRPr>
            </a:lvl1pPr>
          </a:lstStyle>
          <a:p>
            <a:pPr lvl="0"/>
            <a:r>
              <a:rPr lang="en-US" dirty="0"/>
              <a:t>Click to edit Master text styles</a:t>
            </a:r>
          </a:p>
        </p:txBody>
      </p:sp>
      <p:sp>
        <p:nvSpPr>
          <p:cNvPr id="5" name="Slide Number Placeholder 5"/>
          <p:cNvSpPr>
            <a:spLocks noGrp="1"/>
          </p:cNvSpPr>
          <p:nvPr>
            <p:ph type="sldNum" sz="quarter" idx="11"/>
          </p:nvPr>
        </p:nvSpPr>
        <p:spPr/>
        <p:txBody>
          <a:bodyPr/>
          <a:lstStyle>
            <a:lvl1pPr algn="r" defTabSz="914400">
              <a:defRPr sz="900" dirty="0">
                <a:solidFill>
                  <a:srgbClr val="A5A5A5"/>
                </a:solidFill>
                <a:latin typeface="Avenir Book" charset="0"/>
                <a:ea typeface="Avenir Book" charset="0"/>
                <a:cs typeface="Avenir Book" charset="0"/>
              </a:defRPr>
            </a:lvl1pPr>
          </a:lstStyle>
          <a:p>
            <a:pPr>
              <a:defRPr/>
            </a:pPr>
            <a:r>
              <a:rPr lang="en-US" dirty="0"/>
              <a:t> </a:t>
            </a:r>
            <a:fld id="{B3F58581-DA0B-2C41-9AD8-C2F5D9037519}" type="slidenum">
              <a:rPr lang="en-US" smtClean="0"/>
              <a:pPr>
                <a:defRPr/>
              </a:pPr>
              <a:t>‹#›</a:t>
            </a:fld>
            <a:endParaRPr lang="en-US" dirty="0"/>
          </a:p>
        </p:txBody>
      </p:sp>
    </p:spTree>
    <p:extLst>
      <p:ext uri="{BB962C8B-B14F-4D97-AF65-F5344CB8AC3E}">
        <p14:creationId xmlns:p14="http://schemas.microsoft.com/office/powerpoint/2010/main" val="414209664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17640" y="179095"/>
            <a:ext cx="8763000" cy="657545"/>
          </a:xfrm>
        </p:spPr>
        <p:txBody>
          <a:bodyPr/>
          <a:lstStyle/>
          <a:p>
            <a:r>
              <a:rPr lang="en-US"/>
              <a:t>Click to edit Master title style</a:t>
            </a:r>
          </a:p>
        </p:txBody>
      </p:sp>
      <p:sp>
        <p:nvSpPr>
          <p:cNvPr id="4" name="Text Placeholder 9"/>
          <p:cNvSpPr>
            <a:spLocks noGrp="1"/>
          </p:cNvSpPr>
          <p:nvPr>
            <p:ph type="body" sz="quarter" idx="10"/>
          </p:nvPr>
        </p:nvSpPr>
        <p:spPr>
          <a:xfrm>
            <a:off x="417640" y="838200"/>
            <a:ext cx="8763000" cy="609600"/>
          </a:xfrm>
        </p:spPr>
        <p:txBody>
          <a:bodyPr lIns="0" tIns="91440" bIns="45720">
            <a:noAutofit/>
          </a:bodyPr>
          <a:lstStyle>
            <a:lvl1pPr>
              <a:defRPr sz="1600" i="1">
                <a:solidFill>
                  <a:schemeClr val="accent2">
                    <a:lumMod val="75000"/>
                  </a:schemeClr>
                </a:solidFill>
              </a:defRPr>
            </a:lvl1pPr>
          </a:lstStyle>
          <a:p>
            <a:pPr lvl="0"/>
            <a:r>
              <a:rPr lang="en-US" dirty="0"/>
              <a:t>Click to edit Master text styles</a:t>
            </a:r>
          </a:p>
        </p:txBody>
      </p:sp>
      <p:sp>
        <p:nvSpPr>
          <p:cNvPr id="5" name="Slide Number Placeholder 5"/>
          <p:cNvSpPr>
            <a:spLocks noGrp="1"/>
          </p:cNvSpPr>
          <p:nvPr>
            <p:ph type="sldNum" sz="quarter" idx="11"/>
          </p:nvPr>
        </p:nvSpPr>
        <p:spPr/>
        <p:txBody>
          <a:bodyPr/>
          <a:lstStyle>
            <a:lvl1pPr algn="r" defTabSz="914400">
              <a:defRPr sz="900" dirty="0">
                <a:solidFill>
                  <a:srgbClr val="A5A5A5"/>
                </a:solidFill>
                <a:latin typeface="Avenir Book" charset="0"/>
                <a:ea typeface="Avenir Book" charset="0"/>
                <a:cs typeface="Avenir Book" charset="0"/>
              </a:defRPr>
            </a:lvl1pPr>
          </a:lstStyle>
          <a:p>
            <a:pPr>
              <a:defRPr/>
            </a:pPr>
            <a:r>
              <a:rPr lang="en-US" dirty="0"/>
              <a:t> </a:t>
            </a:r>
            <a:fld id="{B3F58581-DA0B-2C41-9AD8-C2F5D9037519}" type="slidenum">
              <a:rPr lang="en-US" smtClean="0"/>
              <a:pPr>
                <a:defRPr/>
              </a:pPr>
              <a:t>‹#›</a:t>
            </a:fld>
            <a:endParaRPr lang="en-US" dirty="0"/>
          </a:p>
        </p:txBody>
      </p:sp>
      <p:sp>
        <p:nvSpPr>
          <p:cNvPr id="6" name="TextBox 8"/>
          <p:cNvSpPr txBox="1">
            <a:spLocks noChangeArrowheads="1"/>
          </p:cNvSpPr>
          <p:nvPr userDrawn="1"/>
        </p:nvSpPr>
        <p:spPr bwMode="auto">
          <a:xfrm>
            <a:off x="421415" y="6621463"/>
            <a:ext cx="6238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chor="b">
            <a:spAutoFit/>
          </a:bodyPr>
          <a:lstStyle>
            <a:lvl1pPr defTabSz="912813">
              <a:defRPr>
                <a:solidFill>
                  <a:schemeClr val="tx1"/>
                </a:solidFill>
                <a:latin typeface="Calibri" charset="0"/>
              </a:defRPr>
            </a:lvl1pPr>
            <a:lvl2pPr marL="742950" indent="-285750" defTabSz="912813">
              <a:defRPr>
                <a:solidFill>
                  <a:schemeClr val="tx1"/>
                </a:solidFill>
                <a:latin typeface="Calibri" charset="0"/>
              </a:defRPr>
            </a:lvl2pPr>
            <a:lvl3pPr marL="1143000" indent="-228600" defTabSz="912813">
              <a:defRPr>
                <a:solidFill>
                  <a:schemeClr val="tx1"/>
                </a:solidFill>
                <a:latin typeface="Calibri" charset="0"/>
              </a:defRPr>
            </a:lvl3pPr>
            <a:lvl4pPr marL="1600200" indent="-228600" defTabSz="912813">
              <a:defRPr>
                <a:solidFill>
                  <a:schemeClr val="tx1"/>
                </a:solidFill>
                <a:latin typeface="Calibri" charset="0"/>
              </a:defRPr>
            </a:lvl4pPr>
            <a:lvl5pPr marL="2057400" indent="-228600" defTabSz="912813">
              <a:defRPr>
                <a:solidFill>
                  <a:schemeClr val="tx1"/>
                </a:solidFill>
                <a:latin typeface="Calibri" charset="0"/>
              </a:defRPr>
            </a:lvl5pPr>
            <a:lvl6pPr marL="2514600" indent="-228600" defTabSz="912813" fontAlgn="base">
              <a:spcBef>
                <a:spcPct val="0"/>
              </a:spcBef>
              <a:spcAft>
                <a:spcPct val="0"/>
              </a:spcAft>
              <a:defRPr>
                <a:solidFill>
                  <a:schemeClr val="tx1"/>
                </a:solidFill>
                <a:latin typeface="Calibri" charset="0"/>
              </a:defRPr>
            </a:lvl6pPr>
            <a:lvl7pPr marL="2971800" indent="-228600" defTabSz="912813" fontAlgn="base">
              <a:spcBef>
                <a:spcPct val="0"/>
              </a:spcBef>
              <a:spcAft>
                <a:spcPct val="0"/>
              </a:spcAft>
              <a:defRPr>
                <a:solidFill>
                  <a:schemeClr val="tx1"/>
                </a:solidFill>
                <a:latin typeface="Calibri" charset="0"/>
              </a:defRPr>
            </a:lvl7pPr>
            <a:lvl8pPr marL="3429000" indent="-228600" defTabSz="912813" fontAlgn="base">
              <a:spcBef>
                <a:spcPct val="0"/>
              </a:spcBef>
              <a:spcAft>
                <a:spcPct val="0"/>
              </a:spcAft>
              <a:defRPr>
                <a:solidFill>
                  <a:schemeClr val="tx1"/>
                </a:solidFill>
                <a:latin typeface="Calibri" charset="0"/>
              </a:defRPr>
            </a:lvl8pPr>
            <a:lvl9pPr marL="3886200" indent="-228600" defTabSz="912813" fontAlgn="base">
              <a:spcBef>
                <a:spcPct val="0"/>
              </a:spcBef>
              <a:spcAft>
                <a:spcPct val="0"/>
              </a:spcAft>
              <a:defRPr>
                <a:solidFill>
                  <a:schemeClr val="tx1"/>
                </a:solidFill>
                <a:latin typeface="Calibri" charset="0"/>
              </a:defRPr>
            </a:lvl9pPr>
          </a:lstStyle>
          <a:p>
            <a:pPr fontAlgn="base">
              <a:spcBef>
                <a:spcPct val="0"/>
              </a:spcBef>
              <a:spcAft>
                <a:spcPct val="0"/>
              </a:spcAft>
            </a:pPr>
            <a:r>
              <a:rPr lang="en-US" altLang="x-none" sz="900" dirty="0">
                <a:solidFill>
                  <a:srgbClr val="A5A5A5"/>
                </a:solidFill>
                <a:latin typeface="Avenir Book" charset="0"/>
                <a:ea typeface="Avenir Book" charset="0"/>
                <a:cs typeface="Avenir Book" charset="0"/>
              </a:rPr>
              <a:t>©2019 Stonegate Advisors LLC Proprietary &amp; Confidential</a:t>
            </a:r>
          </a:p>
        </p:txBody>
      </p:sp>
    </p:spTree>
    <p:extLst>
      <p:ext uri="{BB962C8B-B14F-4D97-AF65-F5344CB8AC3E}">
        <p14:creationId xmlns:p14="http://schemas.microsoft.com/office/powerpoint/2010/main" val="140063863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28600" y="838200"/>
            <a:ext cx="8686800" cy="609600"/>
          </a:xfrm>
          <a:prstGeom prst="rect">
            <a:avLst/>
          </a:prstGeom>
        </p:spPr>
        <p:txBody>
          <a:bodyPr lIns="45720" tIns="91440" bIns="45720">
            <a:normAutofit/>
          </a:bodyPr>
          <a:lstStyle>
            <a:lvl1pPr>
              <a:spcAft>
                <a:spcPts val="1200"/>
              </a:spcAft>
              <a:defRPr sz="1500">
                <a:solidFill>
                  <a:schemeClr val="tx1"/>
                </a:solidFill>
                <a:latin typeface="Avenir Roman" panose="02000503020000020003" pitchFamily="2" charset="0"/>
              </a:defRPr>
            </a:lvl1pPr>
          </a:lstStyle>
          <a:p>
            <a:pPr lvl="0"/>
            <a:r>
              <a:rPr lang="en-US" dirty="0"/>
              <a:t>Click to edit Master text styles</a:t>
            </a:r>
          </a:p>
        </p:txBody>
      </p:sp>
      <p:sp>
        <p:nvSpPr>
          <p:cNvPr id="5" name="Slide Number Placeholder 5"/>
          <p:cNvSpPr>
            <a:spLocks noGrp="1"/>
          </p:cNvSpPr>
          <p:nvPr>
            <p:ph type="sldNum" sz="quarter" idx="11"/>
          </p:nvPr>
        </p:nvSpPr>
        <p:spPr/>
        <p:txBody>
          <a:bodyPr/>
          <a:lstStyle>
            <a:lvl1pPr algn="r" defTabSz="914400">
              <a:defRPr sz="900" dirty="0">
                <a:solidFill>
                  <a:srgbClr val="A5A5A5"/>
                </a:solidFill>
                <a:latin typeface="Avenir Book" charset="0"/>
                <a:ea typeface="Avenir Book" charset="0"/>
                <a:cs typeface="Avenir Book" charset="0"/>
              </a:defRPr>
            </a:lvl1pPr>
          </a:lstStyle>
          <a:p>
            <a:pPr>
              <a:defRPr/>
            </a:pPr>
            <a:r>
              <a:rPr lang="en-US"/>
              <a:t> </a:t>
            </a:r>
            <a:fld id="{B3F58581-DA0B-2C41-9AD8-C2F5D9037519}" type="slidenum">
              <a:rPr lang="en-US" smtClean="0"/>
              <a:pPr>
                <a:defRPr/>
              </a:pPr>
              <a:t>‹#›</a:t>
            </a:fld>
            <a:endParaRPr lang="en-US"/>
          </a:p>
        </p:txBody>
      </p:sp>
      <p:sp>
        <p:nvSpPr>
          <p:cNvPr id="6" name="TextBox 8"/>
          <p:cNvSpPr txBox="1">
            <a:spLocks noChangeArrowheads="1"/>
          </p:cNvSpPr>
          <p:nvPr userDrawn="1"/>
        </p:nvSpPr>
        <p:spPr bwMode="auto">
          <a:xfrm>
            <a:off x="228600" y="6621463"/>
            <a:ext cx="6238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chor="b">
            <a:spAutoFit/>
          </a:bodyPr>
          <a:lstStyle>
            <a:lvl1pPr defTabSz="912813">
              <a:defRPr>
                <a:solidFill>
                  <a:schemeClr val="tx1"/>
                </a:solidFill>
                <a:latin typeface="Calibri" charset="0"/>
              </a:defRPr>
            </a:lvl1pPr>
            <a:lvl2pPr marL="742950" indent="-285750" defTabSz="912813">
              <a:defRPr>
                <a:solidFill>
                  <a:schemeClr val="tx1"/>
                </a:solidFill>
                <a:latin typeface="Calibri" charset="0"/>
              </a:defRPr>
            </a:lvl2pPr>
            <a:lvl3pPr marL="1143000" indent="-228600" defTabSz="912813">
              <a:defRPr>
                <a:solidFill>
                  <a:schemeClr val="tx1"/>
                </a:solidFill>
                <a:latin typeface="Calibri" charset="0"/>
              </a:defRPr>
            </a:lvl3pPr>
            <a:lvl4pPr marL="1600200" indent="-228600" defTabSz="912813">
              <a:defRPr>
                <a:solidFill>
                  <a:schemeClr val="tx1"/>
                </a:solidFill>
                <a:latin typeface="Calibri" charset="0"/>
              </a:defRPr>
            </a:lvl4pPr>
            <a:lvl5pPr marL="2057400" indent="-228600" defTabSz="912813">
              <a:defRPr>
                <a:solidFill>
                  <a:schemeClr val="tx1"/>
                </a:solidFill>
                <a:latin typeface="Calibri" charset="0"/>
              </a:defRPr>
            </a:lvl5pPr>
            <a:lvl6pPr marL="2514600" indent="-228600" defTabSz="912813" fontAlgn="base">
              <a:spcBef>
                <a:spcPct val="0"/>
              </a:spcBef>
              <a:spcAft>
                <a:spcPct val="0"/>
              </a:spcAft>
              <a:defRPr>
                <a:solidFill>
                  <a:schemeClr val="tx1"/>
                </a:solidFill>
                <a:latin typeface="Calibri" charset="0"/>
              </a:defRPr>
            </a:lvl6pPr>
            <a:lvl7pPr marL="2971800" indent="-228600" defTabSz="912813" fontAlgn="base">
              <a:spcBef>
                <a:spcPct val="0"/>
              </a:spcBef>
              <a:spcAft>
                <a:spcPct val="0"/>
              </a:spcAft>
              <a:defRPr>
                <a:solidFill>
                  <a:schemeClr val="tx1"/>
                </a:solidFill>
                <a:latin typeface="Calibri" charset="0"/>
              </a:defRPr>
            </a:lvl7pPr>
            <a:lvl8pPr marL="3429000" indent="-228600" defTabSz="912813" fontAlgn="base">
              <a:spcBef>
                <a:spcPct val="0"/>
              </a:spcBef>
              <a:spcAft>
                <a:spcPct val="0"/>
              </a:spcAft>
              <a:defRPr>
                <a:solidFill>
                  <a:schemeClr val="tx1"/>
                </a:solidFill>
                <a:latin typeface="Calibri" charset="0"/>
              </a:defRPr>
            </a:lvl8pPr>
            <a:lvl9pPr marL="3886200" indent="-228600" defTabSz="912813" fontAlgn="base">
              <a:spcBef>
                <a:spcPct val="0"/>
              </a:spcBef>
              <a:spcAft>
                <a:spcPct val="0"/>
              </a:spcAft>
              <a:defRPr>
                <a:solidFill>
                  <a:schemeClr val="tx1"/>
                </a:solidFill>
                <a:latin typeface="Calibri" charset="0"/>
              </a:defRPr>
            </a:lvl9pPr>
          </a:lstStyle>
          <a:p>
            <a:pPr fontAlgn="base">
              <a:spcBef>
                <a:spcPct val="0"/>
              </a:spcBef>
              <a:spcAft>
                <a:spcPct val="0"/>
              </a:spcAft>
            </a:pPr>
            <a:r>
              <a:rPr lang="en-US" altLang="x-none" sz="900" dirty="0">
                <a:solidFill>
                  <a:srgbClr val="A5A5A5"/>
                </a:solidFill>
                <a:latin typeface="Avenir Book" charset="0"/>
                <a:ea typeface="Avenir Book" charset="0"/>
                <a:cs typeface="Avenir Book" charset="0"/>
              </a:rPr>
              <a:t>©2019 Stonegate Advisors LLC Proprietary &amp; Confidential</a:t>
            </a:r>
          </a:p>
        </p:txBody>
      </p:sp>
      <p:sp>
        <p:nvSpPr>
          <p:cNvPr id="7" name="Title 1">
            <a:extLst>
              <a:ext uri="{FF2B5EF4-FFF2-40B4-BE49-F238E27FC236}">
                <a16:creationId xmlns:a16="http://schemas.microsoft.com/office/drawing/2014/main" id="{B9848420-8485-B341-90DC-DA879BD6BB4E}"/>
              </a:ext>
            </a:extLst>
          </p:cNvPr>
          <p:cNvSpPr>
            <a:spLocks noGrp="1"/>
          </p:cNvSpPr>
          <p:nvPr>
            <p:ph type="title"/>
          </p:nvPr>
        </p:nvSpPr>
        <p:spPr>
          <a:xfrm>
            <a:off x="228600" y="283221"/>
            <a:ext cx="8686800" cy="553392"/>
          </a:xfrm>
          <a:prstGeom prst="rect">
            <a:avLst/>
          </a:prstGeom>
        </p:spPr>
        <p:txBody>
          <a:bodyPr lIns="45720" rIns="0" anchor="b"/>
          <a:lstStyle>
            <a:lvl1pPr>
              <a:spcAft>
                <a:spcPts val="1200"/>
              </a:spcAft>
              <a:defRPr b="0"/>
            </a:lvl1pPr>
          </a:lstStyle>
          <a:p>
            <a:r>
              <a:rPr lang="en-US" dirty="0"/>
              <a:t>Click to edit Master title style</a:t>
            </a:r>
          </a:p>
        </p:txBody>
      </p:sp>
      <p:cxnSp>
        <p:nvCxnSpPr>
          <p:cNvPr id="10" name="Straight Connector 9">
            <a:extLst>
              <a:ext uri="{FF2B5EF4-FFF2-40B4-BE49-F238E27FC236}">
                <a16:creationId xmlns:a16="http://schemas.microsoft.com/office/drawing/2014/main" id="{3C04BE6B-4EBA-504E-892F-D2AC10722C89}"/>
              </a:ext>
            </a:extLst>
          </p:cNvPr>
          <p:cNvCxnSpPr/>
          <p:nvPr userDrawn="1"/>
        </p:nvCxnSpPr>
        <p:spPr>
          <a:xfrm>
            <a:off x="231648" y="836613"/>
            <a:ext cx="8686800" cy="0"/>
          </a:xfrm>
          <a:prstGeom prst="line">
            <a:avLst/>
          </a:prstGeom>
          <a:ln w="38100">
            <a:gradFill flip="none" rotWithShape="1">
              <a:gsLst>
                <a:gs pos="95000">
                  <a:schemeClr val="accent1"/>
                </a:gs>
                <a:gs pos="0">
                  <a:schemeClr val="accent5"/>
                </a:gs>
                <a:gs pos="88000">
                  <a:schemeClr val="accent5">
                    <a:lumMod val="96000"/>
                    <a:lumOff val="4000"/>
                  </a:schemeClr>
                </a:gs>
                <a:gs pos="97000">
                  <a:schemeClr val="accent1"/>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654233"/>
      </p:ext>
    </p:extLst>
  </p:cSld>
  <p:clrMapOvr>
    <a:overrideClrMapping bg1="lt1" tx1="dk1" bg2="lt2" tx2="dk2" accent1="accent1" accent2="accent2" accent3="accent3" accent4="accent4" accent5="accent5" accent6="accent6" hlink="hlink" folHlink="folHlink"/>
  </p:clrMapOvr>
  <p:transition spd="med">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prstClr val="white"/>
              </a:solidFill>
              <a:latin typeface="Calibri" pitchFamily="34" charset="0"/>
            </a:endParaRPr>
          </a:p>
        </p:txBody>
      </p:sp>
      <p:sp>
        <p:nvSpPr>
          <p:cNvPr id="2" name="Title Placeholder 1"/>
          <p:cNvSpPr>
            <a:spLocks noGrp="1"/>
          </p:cNvSpPr>
          <p:nvPr>
            <p:ph type="title"/>
          </p:nvPr>
        </p:nvSpPr>
        <p:spPr>
          <a:xfrm>
            <a:off x="419100" y="179095"/>
            <a:ext cx="8311896" cy="657545"/>
          </a:xfrm>
          <a:prstGeom prst="rect">
            <a:avLst/>
          </a:prstGeom>
          <a:noFill/>
        </p:spPr>
        <p:txBody>
          <a:bodyPr wrap="square" lIns="0" rIns="0" rtlCol="0" anchor="ctr">
            <a:noAutofit/>
          </a:bodyPr>
          <a:lstStyle/>
          <a:p>
            <a:pPr marL="0" lvl="0"/>
            <a:r>
              <a:rPr lang="en-US" dirty="0"/>
              <a:t>Click to edit Master title style</a:t>
            </a:r>
          </a:p>
        </p:txBody>
      </p:sp>
      <p:sp>
        <p:nvSpPr>
          <p:cNvPr id="3" name="Text Placeholder 2"/>
          <p:cNvSpPr>
            <a:spLocks noGrp="1"/>
          </p:cNvSpPr>
          <p:nvPr>
            <p:ph type="body" idx="1"/>
          </p:nvPr>
        </p:nvSpPr>
        <p:spPr>
          <a:xfrm>
            <a:off x="430123" y="1196976"/>
            <a:ext cx="8311896" cy="4895850"/>
          </a:xfrm>
          <a:prstGeom prst="rect">
            <a:avLst/>
          </a:prstGeom>
        </p:spPr>
        <p:txBody>
          <a:bodyPr vert="horz" lIns="91430" tIns="45716" rIns="0"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836640"/>
            <a:ext cx="9144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137131" y="6564758"/>
            <a:ext cx="971499" cy="288249"/>
          </a:xfrm>
          <a:prstGeom prst="rect">
            <a:avLst/>
          </a:prstGeom>
          <a:noFill/>
        </p:spPr>
        <p:txBody>
          <a:bodyPr vert="horz" lIns="91430" tIns="45716" rIns="91430" bIns="45716" rtlCol="0" anchor="b"/>
          <a:lstStyle>
            <a:lvl1pPr algn="r">
              <a:defRPr sz="900">
                <a:solidFill>
                  <a:schemeClr val="accent3"/>
                </a:solidFill>
                <a:latin typeface="Avenir Book" charset="0"/>
                <a:ea typeface="Avenir Book" charset="0"/>
                <a:cs typeface="Avenir Book" charset="0"/>
              </a:defRPr>
            </a:lvl1pPr>
          </a:lstStyle>
          <a:p>
            <a:r>
              <a:rPr lang="en-US" dirty="0"/>
              <a:t> </a:t>
            </a:r>
            <a:fld id="{6E8E4D27-8A00-4E44-8093-8E76B2885BC5}" type="slidenum">
              <a:rPr lang="en-US" smtClean="0"/>
              <a:pPr/>
              <a:t>‹#›</a:t>
            </a:fld>
            <a:endParaRPr lang="en-US" dirty="0"/>
          </a:p>
        </p:txBody>
      </p:sp>
      <p:sp>
        <p:nvSpPr>
          <p:cNvPr id="10" name="TextBox 9"/>
          <p:cNvSpPr txBox="1"/>
          <p:nvPr userDrawn="1"/>
        </p:nvSpPr>
        <p:spPr>
          <a:xfrm>
            <a:off x="419100" y="6622175"/>
            <a:ext cx="6048840" cy="230832"/>
          </a:xfrm>
          <a:prstGeom prst="rect">
            <a:avLst/>
          </a:prstGeom>
          <a:noFill/>
        </p:spPr>
        <p:txBody>
          <a:bodyPr wrap="square" lIns="0" rtlCol="0" anchor="b">
            <a:spAutoFit/>
          </a:bodyPr>
          <a:lstStyle/>
          <a:p>
            <a:r>
              <a:rPr lang="en-US" sz="900" noProof="0" dirty="0">
                <a:solidFill>
                  <a:schemeClr val="accent3"/>
                </a:solidFill>
                <a:latin typeface="Avenir Book" charset="0"/>
                <a:ea typeface="Avenir Book" charset="0"/>
                <a:cs typeface="Avenir Book" charset="0"/>
              </a:rPr>
              <a:t>©2019 Stonegate Advisors LLC Proprietary </a:t>
            </a:r>
            <a:r>
              <a:rPr lang="en-US" sz="900" baseline="0" noProof="0" dirty="0">
                <a:solidFill>
                  <a:schemeClr val="accent3"/>
                </a:solidFill>
                <a:latin typeface="Avenir Book" charset="0"/>
                <a:ea typeface="Avenir Book" charset="0"/>
                <a:cs typeface="Avenir Book" charset="0"/>
              </a:rPr>
              <a:t>&amp; Confidential</a:t>
            </a:r>
            <a:endParaRPr lang="en-US" sz="900" noProof="0" dirty="0">
              <a:solidFill>
                <a:schemeClr val="accent3"/>
              </a:solidFill>
              <a:latin typeface="Avenir Book" charset="0"/>
              <a:ea typeface="Avenir Book" charset="0"/>
              <a:cs typeface="Avenir Book" charset="0"/>
            </a:endParaRPr>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22172" y="6664826"/>
            <a:ext cx="1169006" cy="144124"/>
          </a:xfrm>
          <a:prstGeom prst="rect">
            <a:avLst/>
          </a:prstGeom>
        </p:spPr>
      </p:pic>
    </p:spTree>
    <p:extLst>
      <p:ext uri="{BB962C8B-B14F-4D97-AF65-F5344CB8AC3E}">
        <p14:creationId xmlns:p14="http://schemas.microsoft.com/office/powerpoint/2010/main" val="122422458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06" rtl="0" eaLnBrk="1" latinLnBrk="0" hangingPunct="1">
        <a:lnSpc>
          <a:spcPct val="90000"/>
        </a:lnSpc>
        <a:spcBef>
          <a:spcPct val="0"/>
        </a:spcBef>
        <a:buNone/>
        <a:defRPr lang="en-US" sz="2000" kern="1200">
          <a:solidFill>
            <a:schemeClr val="tx1"/>
          </a:solidFill>
          <a:latin typeface="Avenir Book" charset="0"/>
          <a:ea typeface="Avenir Book" charset="0"/>
          <a:cs typeface="Avenir Book" charset="0"/>
        </a:defRPr>
      </a:lvl1pPr>
    </p:titleStyle>
    <p:bodyStyle>
      <a:lvl1pPr marL="0" indent="0" algn="l" defTabSz="914306" rtl="0" eaLnBrk="1" latinLnBrk="0" hangingPunct="1">
        <a:lnSpc>
          <a:spcPct val="90000"/>
        </a:lnSpc>
        <a:spcBef>
          <a:spcPct val="20000"/>
        </a:spcBef>
        <a:buFont typeface="Arial" pitchFamily="34" charset="0"/>
        <a:buNone/>
        <a:defRPr sz="1800" b="0" kern="1200">
          <a:solidFill>
            <a:schemeClr val="tx1"/>
          </a:solidFill>
          <a:latin typeface="+mj-lt"/>
          <a:ea typeface="+mn-ea"/>
          <a:cs typeface="+mn-cs"/>
        </a:defRPr>
      </a:lvl1pPr>
      <a:lvl2pPr marL="0" indent="0" algn="l" defTabSz="914306" rtl="0" eaLnBrk="1" latinLnBrk="0" hangingPunct="1">
        <a:lnSpc>
          <a:spcPct val="90000"/>
        </a:lnSpc>
        <a:spcBef>
          <a:spcPct val="20000"/>
        </a:spcBef>
        <a:buFont typeface="Arial" pitchFamily="34" charset="0"/>
        <a:buNone/>
        <a:defRPr sz="1600" kern="1200">
          <a:solidFill>
            <a:schemeClr val="tx1">
              <a:lumMod val="75000"/>
            </a:schemeClr>
          </a:solidFill>
          <a:latin typeface="+mj-lt"/>
          <a:ea typeface="+mn-ea"/>
          <a:cs typeface="+mn-cs"/>
        </a:defRPr>
      </a:lvl2pPr>
      <a:lvl3pPr marL="361950" indent="-361950" algn="l" defTabSz="914306" rtl="0" eaLnBrk="1" latinLnBrk="0" hangingPunct="1">
        <a:lnSpc>
          <a:spcPct val="90000"/>
        </a:lnSpc>
        <a:spcBef>
          <a:spcPct val="20000"/>
        </a:spcBef>
        <a:buClr>
          <a:schemeClr val="bg1">
            <a:lumMod val="50000"/>
          </a:schemeClr>
        </a:buClr>
        <a:buSzPct val="75000"/>
        <a:buFont typeface="Wingdings 2" panose="05020102010507070707" pitchFamily="18" charset="2"/>
        <a:buChar char=""/>
        <a:defRPr sz="1600" kern="1200">
          <a:solidFill>
            <a:schemeClr val="tx1">
              <a:lumMod val="75000"/>
            </a:schemeClr>
          </a:solidFill>
          <a:latin typeface="+mj-lt"/>
          <a:ea typeface="+mn-ea"/>
          <a:cs typeface="+mn-cs"/>
        </a:defRPr>
      </a:lvl3pPr>
      <a:lvl4pPr marL="715963" indent="-354013" algn="l" defTabSz="914306" rtl="0" eaLnBrk="1" latinLnBrk="0" hangingPunct="1">
        <a:lnSpc>
          <a:spcPct val="90000"/>
        </a:lnSpc>
        <a:spcBef>
          <a:spcPct val="20000"/>
        </a:spcBef>
        <a:buClr>
          <a:schemeClr val="bg1">
            <a:lumMod val="50000"/>
          </a:schemeClr>
        </a:buClr>
        <a:buSzPct val="80000"/>
        <a:buFont typeface="Wingdings" panose="05000000000000000000" pitchFamily="2" charset="2"/>
        <a:buChar char=""/>
        <a:defRPr sz="1600" kern="1200">
          <a:solidFill>
            <a:schemeClr val="tx1">
              <a:lumMod val="75000"/>
            </a:schemeClr>
          </a:solidFill>
          <a:latin typeface="+mj-lt"/>
          <a:ea typeface="+mn-ea"/>
          <a:cs typeface="+mn-cs"/>
        </a:defRPr>
      </a:lvl4pPr>
      <a:lvl5pPr marL="1077913" indent="-361950" algn="l" defTabSz="914306" rtl="0" eaLnBrk="1" latinLnBrk="0" hangingPunct="1">
        <a:lnSpc>
          <a:spcPct val="90000"/>
        </a:lnSpc>
        <a:spcBef>
          <a:spcPct val="20000"/>
        </a:spcBef>
        <a:buClr>
          <a:schemeClr val="bg1">
            <a:lumMod val="50000"/>
          </a:schemeClr>
        </a:buClr>
        <a:buSzPct val="75000"/>
        <a:buFont typeface="Wingdings 3" panose="05040102010807070707" pitchFamily="18" charset="2"/>
        <a:buChar char=""/>
        <a:defRPr sz="1600" kern="1200">
          <a:solidFill>
            <a:schemeClr val="tx1">
              <a:lumMod val="75000"/>
            </a:schemeClr>
          </a:solidFill>
          <a:latin typeface="+mj-lt"/>
          <a:ea typeface="+mn-ea"/>
          <a:cs typeface="+mn-cs"/>
        </a:defRPr>
      </a:lvl5pPr>
      <a:lvl6pPr marL="2514342"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5"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8"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1"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9" algn="l" defTabSz="914306" rtl="0" eaLnBrk="1" latinLnBrk="0" hangingPunct="1">
        <a:defRPr sz="1800" kern="1200">
          <a:solidFill>
            <a:schemeClr val="tx1"/>
          </a:solidFill>
          <a:latin typeface="+mn-lt"/>
          <a:ea typeface="+mn-ea"/>
          <a:cs typeface="+mn-cs"/>
        </a:defRPr>
      </a:lvl4pPr>
      <a:lvl5pPr marL="1828612"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5"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496" userDrawn="1">
          <p15:clr>
            <a:srgbClr val="F26B43"/>
          </p15:clr>
        </p15:guide>
        <p15:guide id="3" pos="264" userDrawn="1">
          <p15:clr>
            <a:srgbClr val="F26B43"/>
          </p15:clr>
        </p15:guide>
        <p15:guide id="4" orient="horz" pos="4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diagramLayout" Target="../diagrams/layout2.xml"/><Relationship Id="rId7" Type="http://schemas.openxmlformats.org/officeDocument/2006/relationships/image" Target="../media/image20.png"/><Relationship Id="rId12" Type="http://schemas.openxmlformats.org/officeDocument/2006/relationships/image" Target="../media/image2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3.jpeg"/><Relationship Id="rId5" Type="http://schemas.openxmlformats.org/officeDocument/2006/relationships/diagramColors" Target="../diagrams/colors2.xml"/><Relationship Id="rId10" Type="http://schemas.openxmlformats.org/officeDocument/2006/relationships/image" Target="../media/image22.png"/><Relationship Id="rId4" Type="http://schemas.openxmlformats.org/officeDocument/2006/relationships/diagramQuickStyle" Target="../diagrams/quickStyle2.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ampcsm.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21.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accent3">
                <a:shade val="45000"/>
                <a:satMod val="135000"/>
              </a:schemeClr>
              <a:prstClr val="white"/>
            </a:duotone>
            <a:alphaModFix amt="35000"/>
            <a:extLst>
              <a:ext uri="{28A0092B-C50C-407E-A947-70E740481C1C}">
                <a14:useLocalDpi xmlns:a14="http://schemas.microsoft.com/office/drawing/2010/main" val="0"/>
              </a:ext>
            </a:extLst>
          </a:blip>
          <a:srcRect b="13287"/>
          <a:stretch/>
        </p:blipFill>
        <p:spPr>
          <a:xfrm>
            <a:off x="-5149" y="511"/>
            <a:ext cx="9144000" cy="5283968"/>
          </a:xfrm>
          <a:prstGeom prst="rect">
            <a:avLst/>
          </a:prstGeom>
        </p:spPr>
      </p:pic>
      <p:cxnSp>
        <p:nvCxnSpPr>
          <p:cNvPr id="12" name="Straight Connector 11"/>
          <p:cNvCxnSpPr>
            <a:cxnSpLocks noChangeAspect="1"/>
          </p:cNvCxnSpPr>
          <p:nvPr/>
        </p:nvCxnSpPr>
        <p:spPr>
          <a:xfrm>
            <a:off x="-5149" y="5296591"/>
            <a:ext cx="9144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p:txBody>
          <a:bodyPr/>
          <a:lstStyle/>
          <a:p>
            <a:r>
              <a:rPr lang="en-US" dirty="0"/>
              <a:t> </a:t>
            </a:r>
            <a:fld id="{6E8E4D27-8A00-4E44-8093-8E76B2885BC5}" type="slidenum">
              <a:rPr lang="en-US" smtClean="0"/>
              <a:pPr/>
              <a:t>1</a:t>
            </a:fld>
            <a:endParaRPr lang="en-US" dirty="0"/>
          </a:p>
        </p:txBody>
      </p:sp>
      <p:sp>
        <p:nvSpPr>
          <p:cNvPr id="2" name="TextBox 1"/>
          <p:cNvSpPr txBox="1"/>
          <p:nvPr/>
        </p:nvSpPr>
        <p:spPr>
          <a:xfrm>
            <a:off x="-5149" y="3708079"/>
            <a:ext cx="9144000" cy="830997"/>
          </a:xfrm>
          <a:prstGeom prst="rect">
            <a:avLst/>
          </a:prstGeom>
          <a:noFill/>
        </p:spPr>
        <p:txBody>
          <a:bodyPr wrap="square" lIns="0" rIns="0" rtlCol="0">
            <a:spAutoFit/>
          </a:bodyPr>
          <a:lstStyle/>
          <a:p>
            <a:pPr algn="ctr"/>
            <a:r>
              <a:rPr lang="en-US" sz="2800" dirty="0">
                <a:ln w="0"/>
                <a:effectLst>
                  <a:outerShdw blurRad="38100" dist="19050" dir="2700000" algn="tl" rotWithShape="0">
                    <a:schemeClr val="dk1">
                      <a:alpha val="40000"/>
                    </a:schemeClr>
                  </a:outerShdw>
                </a:effectLst>
              </a:rPr>
              <a:t>Overview</a:t>
            </a:r>
          </a:p>
          <a:p>
            <a:pPr algn="ctr"/>
            <a:r>
              <a:rPr lang="en-US" sz="2000" dirty="0">
                <a:ln w="0"/>
                <a:effectLst>
                  <a:outerShdw blurRad="38100" dist="19050" dir="2700000" algn="tl" rotWithShape="0">
                    <a:schemeClr val="dk1">
                      <a:alpha val="40000"/>
                    </a:schemeClr>
                  </a:outerShdw>
                </a:effectLst>
              </a:rPr>
              <a:t>Updated September, 2019</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277" y="5479609"/>
            <a:ext cx="2069638" cy="1162064"/>
          </a:xfrm>
          <a:prstGeom prst="rect">
            <a:avLst/>
          </a:prstGeom>
        </p:spPr>
      </p:pic>
      <p:pic>
        <p:nvPicPr>
          <p:cNvPr id="8" name="Picture 7" descr="A drawing of a person&#10;&#10;Description automatically generated">
            <a:extLst>
              <a:ext uri="{FF2B5EF4-FFF2-40B4-BE49-F238E27FC236}">
                <a16:creationId xmlns:a16="http://schemas.microsoft.com/office/drawing/2014/main" id="{BC20516C-3768-A243-920B-5CB946844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10" y="1359221"/>
            <a:ext cx="6121400" cy="1790700"/>
          </a:xfrm>
          <a:prstGeom prst="rect">
            <a:avLst/>
          </a:prstGeom>
        </p:spPr>
      </p:pic>
      <p:sp>
        <p:nvSpPr>
          <p:cNvPr id="6" name="Rectangle 5">
            <a:extLst>
              <a:ext uri="{FF2B5EF4-FFF2-40B4-BE49-F238E27FC236}">
                <a16:creationId xmlns:a16="http://schemas.microsoft.com/office/drawing/2014/main" id="{419A1219-0A67-9A4B-9266-AA60F49705E0}"/>
              </a:ext>
            </a:extLst>
          </p:cNvPr>
          <p:cNvSpPr/>
          <p:nvPr/>
        </p:nvSpPr>
        <p:spPr>
          <a:xfrm>
            <a:off x="7559974" y="1376742"/>
            <a:ext cx="494046"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TM</a:t>
            </a:r>
            <a:endParaRPr lang="en-US" dirty="0"/>
          </a:p>
        </p:txBody>
      </p:sp>
    </p:spTree>
    <p:extLst>
      <p:ext uri="{BB962C8B-B14F-4D97-AF65-F5344CB8AC3E}">
        <p14:creationId xmlns:p14="http://schemas.microsoft.com/office/powerpoint/2010/main" val="208516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eft Arrow 19">
            <a:extLst>
              <a:ext uri="{FF2B5EF4-FFF2-40B4-BE49-F238E27FC236}">
                <a16:creationId xmlns:a16="http://schemas.microsoft.com/office/drawing/2014/main" id="{46389C6C-70AD-454A-B556-248BC04300BF}"/>
              </a:ext>
            </a:extLst>
          </p:cNvPr>
          <p:cNvSpPr/>
          <p:nvPr/>
        </p:nvSpPr>
        <p:spPr>
          <a:xfrm rot="10800000">
            <a:off x="3717087" y="2561914"/>
            <a:ext cx="1008140" cy="360050"/>
          </a:xfrm>
          <a:prstGeom prst="lef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 Arrow 21">
            <a:extLst>
              <a:ext uri="{FF2B5EF4-FFF2-40B4-BE49-F238E27FC236}">
                <a16:creationId xmlns:a16="http://schemas.microsoft.com/office/drawing/2014/main" id="{444B0631-2F7E-534E-9BC8-A5F67E4C1882}"/>
              </a:ext>
            </a:extLst>
          </p:cNvPr>
          <p:cNvSpPr/>
          <p:nvPr/>
        </p:nvSpPr>
        <p:spPr>
          <a:xfrm rot="10800000">
            <a:off x="3725564" y="3924471"/>
            <a:ext cx="1008140" cy="360050"/>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eft Arrow 22">
            <a:extLst>
              <a:ext uri="{FF2B5EF4-FFF2-40B4-BE49-F238E27FC236}">
                <a16:creationId xmlns:a16="http://schemas.microsoft.com/office/drawing/2014/main" id="{40DF5204-4EE9-FC44-8933-BAC321963DC0}"/>
              </a:ext>
            </a:extLst>
          </p:cNvPr>
          <p:cNvSpPr/>
          <p:nvPr/>
        </p:nvSpPr>
        <p:spPr>
          <a:xfrm rot="10800000">
            <a:off x="3717087" y="5187376"/>
            <a:ext cx="1008140" cy="360050"/>
          </a:xfrm>
          <a:prstGeom prst="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The Internal View:  Account Manager Dashboards</a:t>
            </a:r>
          </a:p>
        </p:txBody>
      </p:sp>
      <p:sp>
        <p:nvSpPr>
          <p:cNvPr id="3" name="Slide Number Placeholder 2"/>
          <p:cNvSpPr>
            <a:spLocks noGrp="1"/>
          </p:cNvSpPr>
          <p:nvPr>
            <p:ph type="sldNum" sz="quarter" idx="4"/>
          </p:nvPr>
        </p:nvSpPr>
        <p:spPr/>
        <p:txBody>
          <a:bodyPr/>
          <a:lstStyle/>
          <a:p>
            <a:r>
              <a:rPr lang="en-US"/>
              <a:t> </a:t>
            </a:r>
            <a:fld id="{6E8E4D27-8A00-4E44-8093-8E76B2885BC5}" type="slidenum">
              <a:rPr lang="en-US" smtClean="0"/>
              <a:pPr/>
              <a:t>10</a:t>
            </a:fld>
            <a:endParaRPr lang="en-US" dirty="0"/>
          </a:p>
        </p:txBody>
      </p:sp>
      <p:sp>
        <p:nvSpPr>
          <p:cNvPr id="16" name="TextBox 15"/>
          <p:cNvSpPr txBox="1"/>
          <p:nvPr/>
        </p:nvSpPr>
        <p:spPr>
          <a:xfrm>
            <a:off x="4733705" y="3735164"/>
            <a:ext cx="3770174" cy="738664"/>
          </a:xfrm>
          <a:prstGeom prst="rect">
            <a:avLst/>
          </a:prstGeom>
          <a:noFill/>
        </p:spPr>
        <p:txBody>
          <a:bodyPr wrap="square" rtlCol="0">
            <a:spAutoFit/>
          </a:bodyPr>
          <a:lstStyle/>
          <a:p>
            <a:r>
              <a:rPr lang="en-US" sz="1400" b="1" u="sng" dirty="0">
                <a:solidFill>
                  <a:srgbClr val="1F497D"/>
                </a:solidFill>
              </a:rPr>
              <a:t>Alert Overview</a:t>
            </a:r>
          </a:p>
          <a:p>
            <a:r>
              <a:rPr lang="en-US" sz="1400" dirty="0">
                <a:solidFill>
                  <a:srgbClr val="1F497D"/>
                </a:solidFill>
              </a:rPr>
              <a:t>Summarizes the number of alerts by account manager relative to the total.</a:t>
            </a:r>
          </a:p>
        </p:txBody>
      </p:sp>
      <p:sp>
        <p:nvSpPr>
          <p:cNvPr id="18" name="TextBox 17"/>
          <p:cNvSpPr txBox="1"/>
          <p:nvPr/>
        </p:nvSpPr>
        <p:spPr>
          <a:xfrm>
            <a:off x="4725227" y="4948015"/>
            <a:ext cx="4249545" cy="954107"/>
          </a:xfrm>
          <a:prstGeom prst="rect">
            <a:avLst/>
          </a:prstGeom>
          <a:noFill/>
        </p:spPr>
        <p:txBody>
          <a:bodyPr wrap="square" rtlCol="0">
            <a:spAutoFit/>
          </a:bodyPr>
          <a:lstStyle/>
          <a:p>
            <a:r>
              <a:rPr lang="en-US" sz="1400" b="1" u="sng" dirty="0">
                <a:solidFill>
                  <a:srgbClr val="1F497D"/>
                </a:solidFill>
              </a:rPr>
              <a:t>Category Performance</a:t>
            </a:r>
          </a:p>
          <a:p>
            <a:r>
              <a:rPr lang="en-US" sz="1400" dirty="0">
                <a:solidFill>
                  <a:srgbClr val="1F497D"/>
                </a:solidFill>
              </a:rPr>
              <a:t>Shows each account manager’s category average scores relative to their peer group, including the gap and alert status. </a:t>
            </a:r>
          </a:p>
        </p:txBody>
      </p:sp>
      <p:sp>
        <p:nvSpPr>
          <p:cNvPr id="12" name="Rectangle 11"/>
          <p:cNvSpPr/>
          <p:nvPr/>
        </p:nvSpPr>
        <p:spPr>
          <a:xfrm>
            <a:off x="323410" y="836640"/>
            <a:ext cx="8820590" cy="646331"/>
          </a:xfrm>
          <a:prstGeom prst="rect">
            <a:avLst/>
          </a:prstGeom>
        </p:spPr>
        <p:txBody>
          <a:bodyPr wrap="square">
            <a:spAutoFit/>
          </a:bodyPr>
          <a:lstStyle/>
          <a:p>
            <a:pPr lvl="0"/>
            <a:r>
              <a:rPr lang="en-US" i="1" dirty="0">
                <a:solidFill>
                  <a:schemeClr val="accent2">
                    <a:lumMod val="75000"/>
                  </a:schemeClr>
                </a:solidFill>
              </a:rPr>
              <a:t>STAMP also produces performance management dashboards to compare each account manager against his or her peer group to see who is leading, at parity, or lagging. </a:t>
            </a:r>
          </a:p>
        </p:txBody>
      </p:sp>
      <p:pic>
        <p:nvPicPr>
          <p:cNvPr id="13" name="Picture 12">
            <a:extLst>
              <a:ext uri="{FF2B5EF4-FFF2-40B4-BE49-F238E27FC236}">
                <a16:creationId xmlns:a16="http://schemas.microsoft.com/office/drawing/2014/main" id="{3FE8973E-0176-F046-A721-C8A84BA1D8F3}"/>
              </a:ext>
            </a:extLst>
          </p:cNvPr>
          <p:cNvPicPr>
            <a:picLocks noChangeAspect="1"/>
          </p:cNvPicPr>
          <p:nvPr/>
        </p:nvPicPr>
        <p:blipFill rotWithShape="1">
          <a:blip r:embed="rId2">
            <a:extLst>
              <a:ext uri="{28A0092B-C50C-407E-A947-70E740481C1C}">
                <a14:useLocalDpi xmlns:a14="http://schemas.microsoft.com/office/drawing/2010/main" val="0"/>
              </a:ext>
            </a:extLst>
          </a:blip>
          <a:srcRect b="2863"/>
          <a:stretch/>
        </p:blipFill>
        <p:spPr>
          <a:xfrm>
            <a:off x="323410" y="1674891"/>
            <a:ext cx="3661084" cy="4889867"/>
          </a:xfrm>
          <a:prstGeom prst="rect">
            <a:avLst/>
          </a:prstGeom>
        </p:spPr>
      </p:pic>
      <p:sp>
        <p:nvSpPr>
          <p:cNvPr id="14" name="TextBox 13">
            <a:extLst>
              <a:ext uri="{FF2B5EF4-FFF2-40B4-BE49-F238E27FC236}">
                <a16:creationId xmlns:a16="http://schemas.microsoft.com/office/drawing/2014/main" id="{25D90595-B4C7-854E-9BC1-D8D460D8BF0A}"/>
              </a:ext>
            </a:extLst>
          </p:cNvPr>
          <p:cNvSpPr txBox="1"/>
          <p:nvPr/>
        </p:nvSpPr>
        <p:spPr>
          <a:xfrm>
            <a:off x="4733705" y="2256816"/>
            <a:ext cx="3770174" cy="954107"/>
          </a:xfrm>
          <a:prstGeom prst="rect">
            <a:avLst/>
          </a:prstGeom>
          <a:noFill/>
        </p:spPr>
        <p:txBody>
          <a:bodyPr wrap="square" rtlCol="0">
            <a:spAutoFit/>
          </a:bodyPr>
          <a:lstStyle/>
          <a:p>
            <a:r>
              <a:rPr lang="en-US" sz="1400" b="1" u="sng" dirty="0">
                <a:solidFill>
                  <a:srgbClr val="1F497D"/>
                </a:solidFill>
              </a:rPr>
              <a:t>Likelihood To Recommend</a:t>
            </a:r>
          </a:p>
          <a:p>
            <a:r>
              <a:rPr lang="en-US" sz="1400" dirty="0">
                <a:solidFill>
                  <a:srgbClr val="1F497D"/>
                </a:solidFill>
              </a:rPr>
              <a:t>Summarizes each account manager’s Likelihood to Recommend and Ease of Doing Business scores, relative to their peers.</a:t>
            </a:r>
          </a:p>
        </p:txBody>
      </p:sp>
    </p:spTree>
    <p:extLst>
      <p:ext uri="{BB962C8B-B14F-4D97-AF65-F5344CB8AC3E}">
        <p14:creationId xmlns:p14="http://schemas.microsoft.com/office/powerpoint/2010/main" val="184999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US"/>
              <a:t> </a:t>
            </a:r>
            <a:fld id="{6E8E4D27-8A00-4E44-8093-8E76B2885BC5}" type="slidenum">
              <a:rPr lang="en-US" smtClean="0"/>
              <a:pPr/>
              <a:t>11</a:t>
            </a:fld>
            <a:endParaRPr lang="en-US" dirty="0"/>
          </a:p>
        </p:txBody>
      </p:sp>
      <p:sp>
        <p:nvSpPr>
          <p:cNvPr id="2" name="Title 1"/>
          <p:cNvSpPr>
            <a:spLocks noGrp="1"/>
          </p:cNvSpPr>
          <p:nvPr>
            <p:ph type="title"/>
          </p:nvPr>
        </p:nvSpPr>
        <p:spPr/>
        <p:txBody>
          <a:bodyPr/>
          <a:lstStyle/>
          <a:p>
            <a:r>
              <a:rPr lang="en-US" dirty="0"/>
              <a:t>The Aggregate View: Summary Dashboards</a:t>
            </a:r>
          </a:p>
        </p:txBody>
      </p:sp>
      <p:sp>
        <p:nvSpPr>
          <p:cNvPr id="12" name="Rectangle 11"/>
          <p:cNvSpPr/>
          <p:nvPr/>
        </p:nvSpPr>
        <p:spPr>
          <a:xfrm>
            <a:off x="323410" y="836640"/>
            <a:ext cx="8820590" cy="646331"/>
          </a:xfrm>
          <a:prstGeom prst="rect">
            <a:avLst/>
          </a:prstGeom>
        </p:spPr>
        <p:txBody>
          <a:bodyPr wrap="square">
            <a:spAutoFit/>
          </a:bodyPr>
          <a:lstStyle/>
          <a:p>
            <a:pPr lvl="0"/>
            <a:r>
              <a:rPr lang="en-US" i="1" dirty="0">
                <a:solidFill>
                  <a:schemeClr val="accent2">
                    <a:lumMod val="75000"/>
                  </a:schemeClr>
                </a:solidFill>
              </a:rPr>
              <a:t>For any campaign, STAMP provides aggregate dashboards visualizing customer sentiment, NPS and other overall perspectives, category metrics, and alerts by segment.</a:t>
            </a:r>
          </a:p>
        </p:txBody>
      </p:sp>
      <p:pic>
        <p:nvPicPr>
          <p:cNvPr id="15" name="Picture 14">
            <a:extLst>
              <a:ext uri="{FF2B5EF4-FFF2-40B4-BE49-F238E27FC236}">
                <a16:creationId xmlns:a16="http://schemas.microsoft.com/office/drawing/2014/main" id="{100FAE46-9511-2C47-86B8-2382027410D5}"/>
              </a:ext>
            </a:extLst>
          </p:cNvPr>
          <p:cNvPicPr>
            <a:picLocks noChangeAspect="1"/>
          </p:cNvPicPr>
          <p:nvPr/>
        </p:nvPicPr>
        <p:blipFill rotWithShape="1">
          <a:blip r:embed="rId3">
            <a:extLst>
              <a:ext uri="{28A0092B-C50C-407E-A947-70E740481C1C}">
                <a14:useLocalDpi xmlns:a14="http://schemas.microsoft.com/office/drawing/2010/main" val="0"/>
              </a:ext>
            </a:extLst>
          </a:blip>
          <a:srcRect b="15000"/>
          <a:stretch/>
        </p:blipFill>
        <p:spPr>
          <a:xfrm>
            <a:off x="716179" y="4554809"/>
            <a:ext cx="3607092" cy="2009949"/>
          </a:xfrm>
          <a:prstGeom prst="rect">
            <a:avLst/>
          </a:prstGeom>
        </p:spPr>
      </p:pic>
      <p:pic>
        <p:nvPicPr>
          <p:cNvPr id="19" name="Picture 18">
            <a:extLst>
              <a:ext uri="{FF2B5EF4-FFF2-40B4-BE49-F238E27FC236}">
                <a16:creationId xmlns:a16="http://schemas.microsoft.com/office/drawing/2014/main" id="{2E2718A6-1966-AF44-B096-CA332EDE3427}"/>
              </a:ext>
            </a:extLst>
          </p:cNvPr>
          <p:cNvPicPr>
            <a:picLocks noChangeAspect="1"/>
          </p:cNvPicPr>
          <p:nvPr/>
        </p:nvPicPr>
        <p:blipFill rotWithShape="1">
          <a:blip r:embed="rId4">
            <a:extLst>
              <a:ext uri="{28A0092B-C50C-407E-A947-70E740481C1C}">
                <a14:useLocalDpi xmlns:a14="http://schemas.microsoft.com/office/drawing/2010/main" val="0"/>
              </a:ext>
            </a:extLst>
          </a:blip>
          <a:srcRect r="22411" b="54172"/>
          <a:stretch/>
        </p:blipFill>
        <p:spPr>
          <a:xfrm>
            <a:off x="639096" y="1714480"/>
            <a:ext cx="3684175" cy="2577400"/>
          </a:xfrm>
          <a:prstGeom prst="rect">
            <a:avLst/>
          </a:prstGeom>
        </p:spPr>
      </p:pic>
      <p:pic>
        <p:nvPicPr>
          <p:cNvPr id="21" name="Picture 20">
            <a:extLst>
              <a:ext uri="{FF2B5EF4-FFF2-40B4-BE49-F238E27FC236}">
                <a16:creationId xmlns:a16="http://schemas.microsoft.com/office/drawing/2014/main" id="{24273F6F-7C9B-5548-ABDD-131327078610}"/>
              </a:ext>
            </a:extLst>
          </p:cNvPr>
          <p:cNvPicPr>
            <a:picLocks noChangeAspect="1"/>
          </p:cNvPicPr>
          <p:nvPr/>
        </p:nvPicPr>
        <p:blipFill rotWithShape="1">
          <a:blip r:embed="rId5">
            <a:extLst>
              <a:ext uri="{28A0092B-C50C-407E-A947-70E740481C1C}">
                <a14:useLocalDpi xmlns:a14="http://schemas.microsoft.com/office/drawing/2010/main" val="0"/>
              </a:ext>
            </a:extLst>
          </a:blip>
          <a:srcRect l="2652" r="-2652" b="28442"/>
          <a:stretch/>
        </p:blipFill>
        <p:spPr>
          <a:xfrm>
            <a:off x="5121236" y="1894505"/>
            <a:ext cx="3283546" cy="4653663"/>
          </a:xfrm>
          <a:prstGeom prst="rect">
            <a:avLst/>
          </a:prstGeom>
        </p:spPr>
      </p:pic>
      <p:sp>
        <p:nvSpPr>
          <p:cNvPr id="26" name="Rectangular Callout 25">
            <a:extLst>
              <a:ext uri="{FF2B5EF4-FFF2-40B4-BE49-F238E27FC236}">
                <a16:creationId xmlns:a16="http://schemas.microsoft.com/office/drawing/2014/main" id="{41A26E64-0A51-904C-AE03-042F0DF9C315}"/>
              </a:ext>
            </a:extLst>
          </p:cNvPr>
          <p:cNvSpPr/>
          <p:nvPr/>
        </p:nvSpPr>
        <p:spPr>
          <a:xfrm>
            <a:off x="3299307" y="1671328"/>
            <a:ext cx="1316736" cy="360050"/>
          </a:xfrm>
          <a:prstGeom prst="wedgeRectCallout">
            <a:avLst>
              <a:gd name="adj1" fmla="val -29580"/>
              <a:gd name="adj2" fmla="val 15921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Summary view of all campaigns</a:t>
            </a:r>
          </a:p>
        </p:txBody>
      </p:sp>
      <p:sp>
        <p:nvSpPr>
          <p:cNvPr id="27" name="Rectangular Callout 26">
            <a:extLst>
              <a:ext uri="{FF2B5EF4-FFF2-40B4-BE49-F238E27FC236}">
                <a16:creationId xmlns:a16="http://schemas.microsoft.com/office/drawing/2014/main" id="{4758623C-0100-7C4F-BE00-BAE35D253F3D}"/>
              </a:ext>
            </a:extLst>
          </p:cNvPr>
          <p:cNvSpPr/>
          <p:nvPr/>
        </p:nvSpPr>
        <p:spPr>
          <a:xfrm>
            <a:off x="6502503" y="1534455"/>
            <a:ext cx="1316736" cy="360050"/>
          </a:xfrm>
          <a:prstGeom prst="wedgeRectCallout">
            <a:avLst>
              <a:gd name="adj1" fmla="val -29580"/>
              <a:gd name="adj2" fmla="val 15921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Summary view of all selected campaign</a:t>
            </a:r>
          </a:p>
        </p:txBody>
      </p:sp>
      <p:sp>
        <p:nvSpPr>
          <p:cNvPr id="28" name="Rectangular Callout 27">
            <a:extLst>
              <a:ext uri="{FF2B5EF4-FFF2-40B4-BE49-F238E27FC236}">
                <a16:creationId xmlns:a16="http://schemas.microsoft.com/office/drawing/2014/main" id="{33E858E4-3530-5045-AFB9-B0F6016B2FC9}"/>
              </a:ext>
            </a:extLst>
          </p:cNvPr>
          <p:cNvSpPr/>
          <p:nvPr/>
        </p:nvSpPr>
        <p:spPr>
          <a:xfrm>
            <a:off x="3258312" y="4530028"/>
            <a:ext cx="1316736" cy="360050"/>
          </a:xfrm>
          <a:prstGeom prst="wedgeRectCallout">
            <a:avLst>
              <a:gd name="adj1" fmla="val -29580"/>
              <a:gd name="adj2" fmla="val 15921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Raw data per participant</a:t>
            </a:r>
          </a:p>
        </p:txBody>
      </p:sp>
    </p:spTree>
    <p:extLst>
      <p:ext uri="{BB962C8B-B14F-4D97-AF65-F5344CB8AC3E}">
        <p14:creationId xmlns:p14="http://schemas.microsoft.com/office/powerpoint/2010/main" val="62276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1758-3553-2C47-B4CE-4EC52AB23AD0}"/>
              </a:ext>
            </a:extLst>
          </p:cNvPr>
          <p:cNvSpPr>
            <a:spLocks noGrp="1"/>
          </p:cNvSpPr>
          <p:nvPr>
            <p:ph type="title"/>
          </p:nvPr>
        </p:nvSpPr>
        <p:spPr/>
        <p:txBody>
          <a:bodyPr/>
          <a:lstStyle/>
          <a:p>
            <a:r>
              <a:rPr lang="en-US" dirty="0"/>
              <a:t>Our Playbooks</a:t>
            </a:r>
          </a:p>
        </p:txBody>
      </p:sp>
      <p:sp>
        <p:nvSpPr>
          <p:cNvPr id="3" name="Slide Number Placeholder 2">
            <a:extLst>
              <a:ext uri="{FF2B5EF4-FFF2-40B4-BE49-F238E27FC236}">
                <a16:creationId xmlns:a16="http://schemas.microsoft.com/office/drawing/2014/main" id="{566D649D-0EF1-D842-A35D-52ABB770713E}"/>
              </a:ext>
            </a:extLst>
          </p:cNvPr>
          <p:cNvSpPr>
            <a:spLocks noGrp="1"/>
          </p:cNvSpPr>
          <p:nvPr>
            <p:ph type="sldNum" sz="quarter" idx="4"/>
          </p:nvPr>
        </p:nvSpPr>
        <p:spPr/>
        <p:txBody>
          <a:bodyPr/>
          <a:lstStyle/>
          <a:p>
            <a:r>
              <a:rPr lang="en-US"/>
              <a:t> </a:t>
            </a:r>
            <a:fld id="{6E8E4D27-8A00-4E44-8093-8E76B2885BC5}" type="slidenum">
              <a:rPr lang="en-US" smtClean="0"/>
              <a:pPr/>
              <a:t>12</a:t>
            </a:fld>
            <a:endParaRPr lang="en-US" dirty="0"/>
          </a:p>
        </p:txBody>
      </p:sp>
      <p:sp>
        <p:nvSpPr>
          <p:cNvPr id="4" name="Rectangle 3">
            <a:extLst>
              <a:ext uri="{FF2B5EF4-FFF2-40B4-BE49-F238E27FC236}">
                <a16:creationId xmlns:a16="http://schemas.microsoft.com/office/drawing/2014/main" id="{CE0F48BE-1ED5-1049-8A6F-E24DC6EAA44C}"/>
              </a:ext>
            </a:extLst>
          </p:cNvPr>
          <p:cNvSpPr/>
          <p:nvPr/>
        </p:nvSpPr>
        <p:spPr>
          <a:xfrm>
            <a:off x="323410" y="836640"/>
            <a:ext cx="8820590" cy="923330"/>
          </a:xfrm>
          <a:prstGeom prst="rect">
            <a:avLst/>
          </a:prstGeom>
        </p:spPr>
        <p:txBody>
          <a:bodyPr wrap="square">
            <a:spAutoFit/>
          </a:bodyPr>
          <a:lstStyle/>
          <a:p>
            <a:pPr lvl="0"/>
            <a:r>
              <a:rPr lang="en-US" i="1" dirty="0">
                <a:solidFill>
                  <a:schemeClr val="accent2">
                    <a:lumMod val="75000"/>
                  </a:schemeClr>
                </a:solidFill>
              </a:rPr>
              <a:t>The Playbook specifically addresses actions to be taken coming out of the visualization phase – namely those that importance is high and performance is low.  ACT addresses clients on alert status.  ADAPT addresses cross client issues.</a:t>
            </a:r>
          </a:p>
        </p:txBody>
      </p:sp>
      <p:sp>
        <p:nvSpPr>
          <p:cNvPr id="5" name="Rectangle 4">
            <a:extLst>
              <a:ext uri="{FF2B5EF4-FFF2-40B4-BE49-F238E27FC236}">
                <a16:creationId xmlns:a16="http://schemas.microsoft.com/office/drawing/2014/main" id="{07842CF0-57AF-3E4B-99FB-5C3DE7F3974F}"/>
              </a:ext>
            </a:extLst>
          </p:cNvPr>
          <p:cNvSpPr/>
          <p:nvPr/>
        </p:nvSpPr>
        <p:spPr>
          <a:xfrm>
            <a:off x="219362" y="1870328"/>
            <a:ext cx="9028685" cy="1585049"/>
          </a:xfrm>
          <a:prstGeom prst="rect">
            <a:avLst/>
          </a:prstGeom>
          <a:noFill/>
          <a:ln>
            <a:noFill/>
          </a:ln>
        </p:spPr>
        <p:txBody>
          <a:bodyPr wrap="square" lIns="182880" tIns="91440" rIns="182880" bIns="182880">
            <a:spAutoFit/>
          </a:bodyPr>
          <a:lstStyle/>
          <a:p>
            <a:pPr marR="0" lvl="0" defTabSz="914306" rtl="0" eaLnBrk="1" fontAlgn="auto" latinLnBrk="0" hangingPunct="1">
              <a:lnSpc>
                <a:spcPct val="100000"/>
              </a:lnSpc>
              <a:spcAft>
                <a:spcPts val="600"/>
              </a:spcAft>
              <a:buClrTx/>
              <a:buSzTx/>
              <a:tabLst/>
              <a:defRPr/>
            </a:pPr>
            <a:r>
              <a:rPr kumimoji="0" lang="en-US" sz="1400" b="1" i="0" u="none" strike="noStrike" kern="1200" cap="none" spc="0" normalizeH="0" baseline="0" noProof="0" dirty="0">
                <a:ln>
                  <a:noFill/>
                </a:ln>
                <a:solidFill>
                  <a:schemeClr val="accent1">
                    <a:lumMod val="50000"/>
                  </a:schemeClr>
                </a:solidFill>
                <a:effectLst/>
                <a:uLnTx/>
                <a:uFillTx/>
                <a:latin typeface="Avenir Roman" panose="02000503020000020003" pitchFamily="2" charset="0"/>
                <a:ea typeface="+mn-ea"/>
                <a:cs typeface="+mn-cs"/>
              </a:rPr>
              <a:t>Immediately after visualization, STAMP customers should consider 2 key steps</a:t>
            </a:r>
          </a:p>
          <a:p>
            <a:pPr marL="342900" marR="0" lvl="0" indent="-342900" defTabSz="914306" rtl="0" eaLnBrk="1" fontAlgn="auto" latinLnBrk="0" hangingPunct="1">
              <a:lnSpc>
                <a:spcPct val="100000"/>
              </a:lnSpc>
              <a:spcAft>
                <a:spcPts val="600"/>
              </a:spcAft>
              <a:buClrTx/>
              <a:buSzTx/>
              <a:buAutoNum type="arabicParenR"/>
              <a:tabLst/>
              <a:defRPr/>
            </a:pPr>
            <a:r>
              <a:rPr lang="en-US" sz="1400" b="1" dirty="0">
                <a:solidFill>
                  <a:schemeClr val="accent1">
                    <a:lumMod val="50000"/>
                  </a:schemeClr>
                </a:solidFill>
                <a:latin typeface="Avenir Roman" panose="02000503020000020003" pitchFamily="2" charset="0"/>
              </a:rPr>
              <a:t>ACT: </a:t>
            </a:r>
            <a:r>
              <a:rPr lang="en-US" sz="1400" dirty="0">
                <a:solidFill>
                  <a:schemeClr val="accent1">
                    <a:lumMod val="50000"/>
                  </a:schemeClr>
                </a:solidFill>
                <a:latin typeface="Avenir Roman" panose="02000503020000020003" pitchFamily="2" charset="0"/>
              </a:rPr>
              <a:t>Immediate outreach to clients that are identified on alert status</a:t>
            </a:r>
          </a:p>
          <a:p>
            <a:pPr marL="342900" marR="0" lvl="0" indent="-342900" defTabSz="914306" rtl="0" eaLnBrk="1" fontAlgn="auto" latinLnBrk="0" hangingPunct="1">
              <a:lnSpc>
                <a:spcPct val="100000"/>
              </a:lnSpc>
              <a:spcAft>
                <a:spcPts val="600"/>
              </a:spcAft>
              <a:buClrTx/>
              <a:buSzTx/>
              <a:buAutoNum type="arabicParenR"/>
              <a:tabLst/>
              <a:defRPr/>
            </a:pPr>
            <a:r>
              <a:rPr lang="en-US" sz="1400" b="1" dirty="0">
                <a:solidFill>
                  <a:schemeClr val="accent1">
                    <a:lumMod val="50000"/>
                  </a:schemeClr>
                </a:solidFill>
                <a:latin typeface="Avenir Roman" panose="02000503020000020003" pitchFamily="2" charset="0"/>
              </a:rPr>
              <a:t>ADAPT: </a:t>
            </a:r>
            <a:r>
              <a:rPr lang="en-US" sz="1400" dirty="0">
                <a:solidFill>
                  <a:schemeClr val="accent1">
                    <a:lumMod val="50000"/>
                  </a:schemeClr>
                </a:solidFill>
                <a:latin typeface="Avenir Roman" panose="02000503020000020003" pitchFamily="2" charset="0"/>
              </a:rPr>
              <a:t>Pursuit of the top 3-5 strategic initiatives to address issues where STAMP clients are underperforming across all clients</a:t>
            </a:r>
            <a:endParaRPr lang="en-US" sz="1400" b="1" dirty="0">
              <a:solidFill>
                <a:schemeClr val="accent1">
                  <a:lumMod val="50000"/>
                </a:schemeClr>
              </a:solidFill>
              <a:latin typeface="Avenir Roman" panose="02000503020000020003" pitchFamily="2" charset="0"/>
            </a:endParaRPr>
          </a:p>
          <a:p>
            <a:pPr marL="342900" marR="0" lvl="0" indent="-342900" defTabSz="914306" rtl="0" eaLnBrk="1" fontAlgn="auto" latinLnBrk="0" hangingPunct="1">
              <a:lnSpc>
                <a:spcPct val="100000"/>
              </a:lnSpc>
              <a:spcAft>
                <a:spcPts val="600"/>
              </a:spcAft>
              <a:buClrTx/>
              <a:buSzTx/>
              <a:buAutoNum type="arabicParenR"/>
              <a:tabLst/>
              <a:defRPr/>
            </a:pPr>
            <a:endParaRPr kumimoji="0" lang="en-US" sz="1400" b="0" i="0" u="none" strike="noStrike" kern="1200" cap="none" spc="0" normalizeH="0" baseline="0" noProof="0" dirty="0">
              <a:ln>
                <a:noFill/>
              </a:ln>
              <a:solidFill>
                <a:schemeClr val="accent1">
                  <a:lumMod val="50000"/>
                </a:schemeClr>
              </a:solidFill>
              <a:effectLst/>
              <a:uLnTx/>
              <a:uFillTx/>
              <a:latin typeface="Avenir Roman" panose="02000503020000020003" pitchFamily="2" charset="0"/>
              <a:ea typeface="+mn-ea"/>
              <a:cs typeface="+mn-cs"/>
            </a:endParaRPr>
          </a:p>
        </p:txBody>
      </p:sp>
      <p:grpSp>
        <p:nvGrpSpPr>
          <p:cNvPr id="48" name="Group 47">
            <a:extLst>
              <a:ext uri="{FF2B5EF4-FFF2-40B4-BE49-F238E27FC236}">
                <a16:creationId xmlns:a16="http://schemas.microsoft.com/office/drawing/2014/main" id="{3BF093EA-B993-E045-B300-4F68CE876A9B}"/>
              </a:ext>
            </a:extLst>
          </p:cNvPr>
          <p:cNvGrpSpPr/>
          <p:nvPr/>
        </p:nvGrpSpPr>
        <p:grpSpPr>
          <a:xfrm>
            <a:off x="-396690" y="3375136"/>
            <a:ext cx="5545215" cy="2877750"/>
            <a:chOff x="683460" y="2224875"/>
            <a:chExt cx="8425615" cy="4372565"/>
          </a:xfrm>
        </p:grpSpPr>
        <p:graphicFrame>
          <p:nvGraphicFramePr>
            <p:cNvPr id="49" name="Diagram 48">
              <a:extLst>
                <a:ext uri="{FF2B5EF4-FFF2-40B4-BE49-F238E27FC236}">
                  <a16:creationId xmlns:a16="http://schemas.microsoft.com/office/drawing/2014/main" id="{F88CD8CF-FC88-4F46-ADB5-0AF264D8D53F}"/>
                </a:ext>
              </a:extLst>
            </p:cNvPr>
            <p:cNvGraphicFramePr/>
            <p:nvPr/>
          </p:nvGraphicFramePr>
          <p:xfrm>
            <a:off x="683460" y="2224875"/>
            <a:ext cx="8425615" cy="4372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 name="TextBox 49">
              <a:extLst>
                <a:ext uri="{FF2B5EF4-FFF2-40B4-BE49-F238E27FC236}">
                  <a16:creationId xmlns:a16="http://schemas.microsoft.com/office/drawing/2014/main" id="{83FF64CD-7228-E14B-9E81-42992537C8C0}"/>
                </a:ext>
              </a:extLst>
            </p:cNvPr>
            <p:cNvSpPr txBox="1"/>
            <p:nvPr/>
          </p:nvSpPr>
          <p:spPr>
            <a:xfrm>
              <a:off x="4657496" y="2633520"/>
              <a:ext cx="1197863" cy="280589"/>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venir Roman" panose="02000503020000020003" pitchFamily="2" charset="0"/>
                </a:rPr>
                <a:t>Prepare</a:t>
              </a:r>
            </a:p>
          </p:txBody>
        </p:sp>
        <p:grpSp>
          <p:nvGrpSpPr>
            <p:cNvPr id="51" name="Group 50">
              <a:extLst>
                <a:ext uri="{FF2B5EF4-FFF2-40B4-BE49-F238E27FC236}">
                  <a16:creationId xmlns:a16="http://schemas.microsoft.com/office/drawing/2014/main" id="{831DBA91-4EB5-6D4F-BE99-D7C20334EB12}"/>
                </a:ext>
              </a:extLst>
            </p:cNvPr>
            <p:cNvGrpSpPr/>
            <p:nvPr/>
          </p:nvGrpSpPr>
          <p:grpSpPr>
            <a:xfrm>
              <a:off x="2890287" y="5743368"/>
              <a:ext cx="715080" cy="715080"/>
              <a:chOff x="327600" y="5255130"/>
              <a:chExt cx="777240" cy="777240"/>
            </a:xfrm>
          </p:grpSpPr>
          <p:sp>
            <p:nvSpPr>
              <p:cNvPr id="68" name="Oval 67">
                <a:extLst>
                  <a:ext uri="{FF2B5EF4-FFF2-40B4-BE49-F238E27FC236}">
                    <a16:creationId xmlns:a16="http://schemas.microsoft.com/office/drawing/2014/main" id="{BD83EA0D-EFBA-1C46-AEC8-FEE565004D76}"/>
                  </a:ext>
                </a:extLst>
              </p:cNvPr>
              <p:cNvSpPr>
                <a:spLocks noChangeAspect="1"/>
              </p:cNvSpPr>
              <p:nvPr/>
            </p:nvSpPr>
            <p:spPr>
              <a:xfrm>
                <a:off x="327600" y="525513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pic>
            <p:nvPicPr>
              <p:cNvPr id="69" name="Picture 68">
                <a:extLst>
                  <a:ext uri="{FF2B5EF4-FFF2-40B4-BE49-F238E27FC236}">
                    <a16:creationId xmlns:a16="http://schemas.microsoft.com/office/drawing/2014/main" id="{EFF2D20E-0CF5-0B4E-B227-DB08066BD7DD}"/>
                  </a:ext>
                </a:extLst>
              </p:cNvPr>
              <p:cNvPicPr>
                <a:picLocks noChangeAspect="1"/>
              </p:cNvPicPr>
              <p:nvPr/>
            </p:nvPicPr>
            <p:blipFill>
              <a:blip r:embed="rId7"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464760" y="5392290"/>
                <a:ext cx="502920" cy="502920"/>
              </a:xfrm>
              <a:prstGeom prst="rect">
                <a:avLst/>
              </a:prstGeom>
              <a:solidFill>
                <a:srgbClr val="144770"/>
              </a:solidFill>
            </p:spPr>
          </p:pic>
        </p:grpSp>
        <p:grpSp>
          <p:nvGrpSpPr>
            <p:cNvPr id="52" name="Group 51">
              <a:extLst>
                <a:ext uri="{FF2B5EF4-FFF2-40B4-BE49-F238E27FC236}">
                  <a16:creationId xmlns:a16="http://schemas.microsoft.com/office/drawing/2014/main" id="{01798E50-1470-A243-AF31-C3CB191B5E2C}"/>
                </a:ext>
              </a:extLst>
            </p:cNvPr>
            <p:cNvGrpSpPr/>
            <p:nvPr/>
          </p:nvGrpSpPr>
          <p:grpSpPr>
            <a:xfrm>
              <a:off x="5077671" y="5726182"/>
              <a:ext cx="715080" cy="715080"/>
              <a:chOff x="327600" y="4293120"/>
              <a:chExt cx="777240" cy="777240"/>
            </a:xfrm>
          </p:grpSpPr>
          <p:sp>
            <p:nvSpPr>
              <p:cNvPr id="66" name="Oval 65">
                <a:extLst>
                  <a:ext uri="{FF2B5EF4-FFF2-40B4-BE49-F238E27FC236}">
                    <a16:creationId xmlns:a16="http://schemas.microsoft.com/office/drawing/2014/main" id="{82E44728-1525-0744-BAD7-33DB4180AEF0}"/>
                  </a:ext>
                </a:extLst>
              </p:cNvPr>
              <p:cNvSpPr>
                <a:spLocks noChangeAspect="1"/>
              </p:cNvSpPr>
              <p:nvPr/>
            </p:nvSpPr>
            <p:spPr>
              <a:xfrm>
                <a:off x="327600" y="429312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pic>
            <p:nvPicPr>
              <p:cNvPr id="67" name="Picture 66">
                <a:extLst>
                  <a:ext uri="{FF2B5EF4-FFF2-40B4-BE49-F238E27FC236}">
                    <a16:creationId xmlns:a16="http://schemas.microsoft.com/office/drawing/2014/main" id="{098E0BD7-3E16-E94C-B082-D6E9E88B0354}"/>
                  </a:ext>
                </a:extLst>
              </p:cNvPr>
              <p:cNvPicPr>
                <a:picLocks noChangeAspect="1"/>
              </p:cNvPicPr>
              <p:nvPr/>
            </p:nvPicPr>
            <p:blipFill>
              <a:blip r:embed="rId8" cstate="print">
                <a:alphaModFix/>
                <a:duotone>
                  <a:srgbClr val="144770">
                    <a:shade val="45000"/>
                    <a:satMod val="135000"/>
                  </a:srgbClr>
                  <a:prstClr val="white"/>
                </a:duotone>
                <a:extLst>
                  <a:ext uri="{BEBA8EAE-BF5A-486C-A8C5-ECC9F3942E4B}">
                    <a14:imgProps xmlns:a14="http://schemas.microsoft.com/office/drawing/2010/main">
                      <a14:imgLayer r:embed="rId9">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63638" y="4430280"/>
                <a:ext cx="505165" cy="502920"/>
              </a:xfrm>
              <a:prstGeom prst="rect">
                <a:avLst/>
              </a:prstGeom>
              <a:solidFill>
                <a:srgbClr val="144770"/>
              </a:solidFill>
            </p:spPr>
          </p:pic>
        </p:grpSp>
        <p:grpSp>
          <p:nvGrpSpPr>
            <p:cNvPr id="53" name="Group 52">
              <a:extLst>
                <a:ext uri="{FF2B5EF4-FFF2-40B4-BE49-F238E27FC236}">
                  <a16:creationId xmlns:a16="http://schemas.microsoft.com/office/drawing/2014/main" id="{B1FBAE7C-4328-1E48-A446-1B692932DD03}"/>
                </a:ext>
              </a:extLst>
            </p:cNvPr>
            <p:cNvGrpSpPr/>
            <p:nvPr/>
          </p:nvGrpSpPr>
          <p:grpSpPr>
            <a:xfrm>
              <a:off x="5729180" y="3676346"/>
              <a:ext cx="715080" cy="715080"/>
              <a:chOff x="327600" y="3429000"/>
              <a:chExt cx="777240" cy="777240"/>
            </a:xfrm>
          </p:grpSpPr>
          <p:sp>
            <p:nvSpPr>
              <p:cNvPr id="64" name="Oval 63">
                <a:extLst>
                  <a:ext uri="{FF2B5EF4-FFF2-40B4-BE49-F238E27FC236}">
                    <a16:creationId xmlns:a16="http://schemas.microsoft.com/office/drawing/2014/main" id="{54E98BED-45D3-754B-80B4-9A570F3935C9}"/>
                  </a:ext>
                </a:extLst>
              </p:cNvPr>
              <p:cNvSpPr>
                <a:spLocks noChangeAspect="1"/>
              </p:cNvSpPr>
              <p:nvPr/>
            </p:nvSpPr>
            <p:spPr>
              <a:xfrm>
                <a:off x="327600" y="342900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pic>
            <p:nvPicPr>
              <p:cNvPr id="65" name="Picture 64">
                <a:extLst>
                  <a:ext uri="{FF2B5EF4-FFF2-40B4-BE49-F238E27FC236}">
                    <a16:creationId xmlns:a16="http://schemas.microsoft.com/office/drawing/2014/main" id="{1AF1F674-0D3A-6344-905C-158914543AD0}"/>
                  </a:ext>
                </a:extLst>
              </p:cNvPr>
              <p:cNvPicPr>
                <a:picLocks noChangeAspect="1"/>
              </p:cNvPicPr>
              <p:nvPr/>
            </p:nvPicPr>
            <p:blipFill>
              <a:blip r:embed="rId10"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464760" y="3566160"/>
                <a:ext cx="502920" cy="502920"/>
              </a:xfrm>
              <a:prstGeom prst="rect">
                <a:avLst/>
              </a:prstGeom>
              <a:solidFill>
                <a:srgbClr val="144770"/>
              </a:solidFill>
            </p:spPr>
          </p:pic>
        </p:grpSp>
        <p:grpSp>
          <p:nvGrpSpPr>
            <p:cNvPr id="54" name="Group 53">
              <a:extLst>
                <a:ext uri="{FF2B5EF4-FFF2-40B4-BE49-F238E27FC236}">
                  <a16:creationId xmlns:a16="http://schemas.microsoft.com/office/drawing/2014/main" id="{03ADE9C7-A4F3-8145-85E7-DE90C33BF760}"/>
                </a:ext>
              </a:extLst>
            </p:cNvPr>
            <p:cNvGrpSpPr/>
            <p:nvPr/>
          </p:nvGrpSpPr>
          <p:grpSpPr>
            <a:xfrm>
              <a:off x="4000940" y="2425880"/>
              <a:ext cx="715080" cy="715080"/>
              <a:chOff x="327600" y="2492870"/>
              <a:chExt cx="777240" cy="777240"/>
            </a:xfrm>
          </p:grpSpPr>
          <p:sp>
            <p:nvSpPr>
              <p:cNvPr id="62" name="Oval 61">
                <a:extLst>
                  <a:ext uri="{FF2B5EF4-FFF2-40B4-BE49-F238E27FC236}">
                    <a16:creationId xmlns:a16="http://schemas.microsoft.com/office/drawing/2014/main" id="{9F5A55E4-173A-9543-8078-9A2098CC9AF9}"/>
                  </a:ext>
                </a:extLst>
              </p:cNvPr>
              <p:cNvSpPr>
                <a:spLocks noChangeAspect="1"/>
              </p:cNvSpPr>
              <p:nvPr/>
            </p:nvSpPr>
            <p:spPr>
              <a:xfrm>
                <a:off x="327600" y="249287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pic>
            <p:nvPicPr>
              <p:cNvPr id="63" name="Picture 62">
                <a:extLst>
                  <a:ext uri="{FF2B5EF4-FFF2-40B4-BE49-F238E27FC236}">
                    <a16:creationId xmlns:a16="http://schemas.microsoft.com/office/drawing/2014/main" id="{5ED75B74-C7D6-7945-811F-4A1D96A6E1A5}"/>
                  </a:ext>
                </a:extLst>
              </p:cNvPr>
              <p:cNvPicPr>
                <a:picLocks noChangeAspect="1"/>
              </p:cNvPicPr>
              <p:nvPr/>
            </p:nvPicPr>
            <p:blipFill>
              <a:blip r:embed="rId11"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464760" y="2630030"/>
                <a:ext cx="502920" cy="502920"/>
              </a:xfrm>
              <a:prstGeom prst="rect">
                <a:avLst/>
              </a:prstGeom>
              <a:solidFill>
                <a:srgbClr val="144770"/>
              </a:solidFill>
            </p:spPr>
          </p:pic>
        </p:grpSp>
        <p:grpSp>
          <p:nvGrpSpPr>
            <p:cNvPr id="55" name="Group 54">
              <a:extLst>
                <a:ext uri="{FF2B5EF4-FFF2-40B4-BE49-F238E27FC236}">
                  <a16:creationId xmlns:a16="http://schemas.microsoft.com/office/drawing/2014/main" id="{17780862-81CA-7A49-A21E-95601BDFC8F4}"/>
                </a:ext>
              </a:extLst>
            </p:cNvPr>
            <p:cNvGrpSpPr/>
            <p:nvPr/>
          </p:nvGrpSpPr>
          <p:grpSpPr>
            <a:xfrm>
              <a:off x="2195670" y="3676346"/>
              <a:ext cx="715080" cy="715080"/>
              <a:chOff x="1203979" y="1661160"/>
              <a:chExt cx="777240" cy="777240"/>
            </a:xfrm>
          </p:grpSpPr>
          <p:sp>
            <p:nvSpPr>
              <p:cNvPr id="60" name="Oval 59">
                <a:extLst>
                  <a:ext uri="{FF2B5EF4-FFF2-40B4-BE49-F238E27FC236}">
                    <a16:creationId xmlns:a16="http://schemas.microsoft.com/office/drawing/2014/main" id="{FEB457DA-CCDB-2C47-B648-9DDEBF89295B}"/>
                  </a:ext>
                </a:extLst>
              </p:cNvPr>
              <p:cNvSpPr>
                <a:spLocks noChangeAspect="1"/>
              </p:cNvSpPr>
              <p:nvPr/>
            </p:nvSpPr>
            <p:spPr>
              <a:xfrm>
                <a:off x="1203979" y="166116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mn-cs"/>
                </a:endParaRPr>
              </a:p>
            </p:txBody>
          </p:sp>
          <p:pic>
            <p:nvPicPr>
              <p:cNvPr id="61" name="Picture 60">
                <a:extLst>
                  <a:ext uri="{FF2B5EF4-FFF2-40B4-BE49-F238E27FC236}">
                    <a16:creationId xmlns:a16="http://schemas.microsoft.com/office/drawing/2014/main" id="{8A56B051-1C37-5149-A853-92BCA5412411}"/>
                  </a:ext>
                </a:extLst>
              </p:cNvPr>
              <p:cNvPicPr>
                <a:picLocks noChangeAspect="1"/>
              </p:cNvPicPr>
              <p:nvPr/>
            </p:nvPicPr>
            <p:blipFill rotWithShape="1">
              <a:blip r:embed="rId12" cstate="print">
                <a:duotone>
                  <a:srgbClr val="144770">
                    <a:shade val="45000"/>
                    <a:satMod val="135000"/>
                  </a:srgbClr>
                  <a:prstClr val="white"/>
                </a:duotone>
                <a:extLst>
                  <a:ext uri="{28A0092B-C50C-407E-A947-70E740481C1C}">
                    <a14:useLocalDpi xmlns:a14="http://schemas.microsoft.com/office/drawing/2010/main" val="0"/>
                  </a:ext>
                </a:extLst>
              </a:blip>
              <a:srcRect l="5987" t="6187" r="6666" b="7804"/>
              <a:stretch/>
            </p:blipFill>
            <p:spPr>
              <a:xfrm>
                <a:off x="1337235" y="1798320"/>
                <a:ext cx="510728" cy="502920"/>
              </a:xfrm>
              <a:prstGeom prst="rect">
                <a:avLst/>
              </a:prstGeom>
              <a:solidFill>
                <a:srgbClr val="144770"/>
              </a:solidFill>
            </p:spPr>
          </p:pic>
        </p:grpSp>
        <p:sp>
          <p:nvSpPr>
            <p:cNvPr id="56" name="TextBox 55">
              <a:extLst>
                <a:ext uri="{FF2B5EF4-FFF2-40B4-BE49-F238E27FC236}">
                  <a16:creationId xmlns:a16="http://schemas.microsoft.com/office/drawing/2014/main" id="{F947D05A-3602-1C4B-88E9-1FB04C69D1C3}"/>
                </a:ext>
              </a:extLst>
            </p:cNvPr>
            <p:cNvSpPr txBox="1"/>
            <p:nvPr/>
          </p:nvSpPr>
          <p:spPr>
            <a:xfrm>
              <a:off x="6398556" y="3880360"/>
              <a:ext cx="1197863" cy="280589"/>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venir Roman" panose="02000503020000020003" pitchFamily="2" charset="0"/>
                </a:rPr>
                <a:t>Assess</a:t>
              </a:r>
            </a:p>
          </p:txBody>
        </p:sp>
        <p:sp>
          <p:nvSpPr>
            <p:cNvPr id="57" name="TextBox 56">
              <a:extLst>
                <a:ext uri="{FF2B5EF4-FFF2-40B4-BE49-F238E27FC236}">
                  <a16:creationId xmlns:a16="http://schemas.microsoft.com/office/drawing/2014/main" id="{425FF1E0-E624-0145-B41F-482B251F6F97}"/>
                </a:ext>
              </a:extLst>
            </p:cNvPr>
            <p:cNvSpPr txBox="1"/>
            <p:nvPr/>
          </p:nvSpPr>
          <p:spPr>
            <a:xfrm>
              <a:off x="5812194" y="5964433"/>
              <a:ext cx="1136136" cy="280589"/>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venir Roman" panose="02000503020000020003" pitchFamily="2" charset="0"/>
                </a:rPr>
                <a:t>Visualize</a:t>
              </a:r>
            </a:p>
          </p:txBody>
        </p:sp>
        <p:sp>
          <p:nvSpPr>
            <p:cNvPr id="58" name="TextBox 57">
              <a:extLst>
                <a:ext uri="{FF2B5EF4-FFF2-40B4-BE49-F238E27FC236}">
                  <a16:creationId xmlns:a16="http://schemas.microsoft.com/office/drawing/2014/main" id="{44956DB9-229C-7740-9B3D-AF9F81C749DE}"/>
                </a:ext>
              </a:extLst>
            </p:cNvPr>
            <p:cNvSpPr txBox="1"/>
            <p:nvPr/>
          </p:nvSpPr>
          <p:spPr>
            <a:xfrm>
              <a:off x="3579880" y="5971162"/>
              <a:ext cx="1197863" cy="280589"/>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venir Roman" panose="02000503020000020003" pitchFamily="2" charset="0"/>
                </a:rPr>
                <a:t>Act</a:t>
              </a:r>
            </a:p>
          </p:txBody>
        </p:sp>
        <p:sp>
          <p:nvSpPr>
            <p:cNvPr id="59" name="TextBox 58">
              <a:extLst>
                <a:ext uri="{FF2B5EF4-FFF2-40B4-BE49-F238E27FC236}">
                  <a16:creationId xmlns:a16="http://schemas.microsoft.com/office/drawing/2014/main" id="{15344C16-41A7-5742-A511-EBBE1C213A15}"/>
                </a:ext>
              </a:extLst>
            </p:cNvPr>
            <p:cNvSpPr txBox="1"/>
            <p:nvPr/>
          </p:nvSpPr>
          <p:spPr>
            <a:xfrm>
              <a:off x="2858180" y="3852009"/>
              <a:ext cx="1197863" cy="280589"/>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venir Roman" panose="02000503020000020003" pitchFamily="2" charset="0"/>
                </a:rPr>
                <a:t>Adapt</a:t>
              </a:r>
            </a:p>
          </p:txBody>
        </p:sp>
      </p:grpSp>
      <p:sp>
        <p:nvSpPr>
          <p:cNvPr id="70" name="Rectangle 69">
            <a:extLst>
              <a:ext uri="{FF2B5EF4-FFF2-40B4-BE49-F238E27FC236}">
                <a16:creationId xmlns:a16="http://schemas.microsoft.com/office/drawing/2014/main" id="{2A79C3C4-485A-3340-858E-DAB0F533715B}"/>
              </a:ext>
            </a:extLst>
          </p:cNvPr>
          <p:cNvSpPr/>
          <p:nvPr/>
        </p:nvSpPr>
        <p:spPr>
          <a:xfrm>
            <a:off x="1115520" y="3068950"/>
            <a:ext cx="2451313" cy="261610"/>
          </a:xfrm>
          <a:prstGeom prst="rect">
            <a:avLst/>
          </a:prstGeom>
        </p:spPr>
        <p:txBody>
          <a:bodyPr wrap="none">
            <a:spAutoFit/>
          </a:bodyPr>
          <a:lstStyle/>
          <a:p>
            <a:pPr algn="ctr">
              <a:spcAft>
                <a:spcPts val="600"/>
              </a:spcAft>
              <a:defRPr/>
            </a:pPr>
            <a:r>
              <a:rPr lang="en-US" sz="1100" dirty="0">
                <a:solidFill>
                  <a:srgbClr val="002060"/>
                </a:solidFill>
                <a:latin typeface="Avenir Roman" panose="02000503020000020003" pitchFamily="2" charset="0"/>
              </a:rPr>
              <a:t>CUSTOMER RETENTION PROCESS</a:t>
            </a:r>
          </a:p>
        </p:txBody>
      </p:sp>
      <p:grpSp>
        <p:nvGrpSpPr>
          <p:cNvPr id="71" name="Group 70">
            <a:extLst>
              <a:ext uri="{FF2B5EF4-FFF2-40B4-BE49-F238E27FC236}">
                <a16:creationId xmlns:a16="http://schemas.microsoft.com/office/drawing/2014/main" id="{49232F0C-8E5C-B24D-92A4-4DC87C9F0A9A}"/>
              </a:ext>
            </a:extLst>
          </p:cNvPr>
          <p:cNvGrpSpPr>
            <a:grpSpLocks noChangeAspect="1"/>
          </p:cNvGrpSpPr>
          <p:nvPr/>
        </p:nvGrpSpPr>
        <p:grpSpPr>
          <a:xfrm>
            <a:off x="1827156" y="4384517"/>
            <a:ext cx="1086211" cy="1086211"/>
            <a:chOff x="3850417" y="3713630"/>
            <a:chExt cx="1371600" cy="1371600"/>
          </a:xfrm>
        </p:grpSpPr>
        <p:pic>
          <p:nvPicPr>
            <p:cNvPr id="72" name="Picture 71">
              <a:extLst>
                <a:ext uri="{FF2B5EF4-FFF2-40B4-BE49-F238E27FC236}">
                  <a16:creationId xmlns:a16="http://schemas.microsoft.com/office/drawing/2014/main" id="{7830DB1E-1E87-6E46-9C9E-874CC5028B8E}"/>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3850417" y="3713630"/>
              <a:ext cx="1371600" cy="1371600"/>
            </a:xfrm>
            <a:prstGeom prst="rect">
              <a:avLst/>
            </a:prstGeom>
          </p:spPr>
        </p:pic>
        <p:sp>
          <p:nvSpPr>
            <p:cNvPr id="73" name="Rectangle 72">
              <a:extLst>
                <a:ext uri="{FF2B5EF4-FFF2-40B4-BE49-F238E27FC236}">
                  <a16:creationId xmlns:a16="http://schemas.microsoft.com/office/drawing/2014/main" id="{EC8DD304-126F-494D-AA52-E8297D806E80}"/>
                </a:ext>
              </a:extLst>
            </p:cNvPr>
            <p:cNvSpPr/>
            <p:nvPr/>
          </p:nvSpPr>
          <p:spPr>
            <a:xfrm>
              <a:off x="4011238" y="4107043"/>
              <a:ext cx="1049961" cy="547150"/>
            </a:xfrm>
            <a:prstGeom prst="rect">
              <a:avLst/>
            </a:prstGeom>
          </p:spPr>
          <p:txBody>
            <a:bodyPr wrap="square">
              <a:spAutoFit/>
            </a:bodyPr>
            <a:lstStyle/>
            <a:p>
              <a:pPr algn="ctr">
                <a:defRPr/>
              </a:pPr>
              <a:r>
                <a:rPr lang="en-US" sz="1100" dirty="0">
                  <a:solidFill>
                    <a:prstClr val="white"/>
                  </a:solidFill>
                  <a:latin typeface="Avenir Roman" panose="02000503020000020003" pitchFamily="2" charset="0"/>
                </a:rPr>
                <a:t>STAMP ENGINE</a:t>
              </a:r>
            </a:p>
          </p:txBody>
        </p:sp>
      </p:grpSp>
      <p:sp>
        <p:nvSpPr>
          <p:cNvPr id="74" name="Oval 73">
            <a:extLst>
              <a:ext uri="{FF2B5EF4-FFF2-40B4-BE49-F238E27FC236}">
                <a16:creationId xmlns:a16="http://schemas.microsoft.com/office/drawing/2014/main" id="{5BD91F6D-5531-D14B-9F34-2C92FD2F2F6F}"/>
              </a:ext>
            </a:extLst>
          </p:cNvPr>
          <p:cNvSpPr/>
          <p:nvPr/>
        </p:nvSpPr>
        <p:spPr>
          <a:xfrm rot="20185298">
            <a:off x="533590" y="3974929"/>
            <a:ext cx="1659860" cy="2390315"/>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5" name="Right Arrow 74">
            <a:extLst>
              <a:ext uri="{FF2B5EF4-FFF2-40B4-BE49-F238E27FC236}">
                <a16:creationId xmlns:a16="http://schemas.microsoft.com/office/drawing/2014/main" id="{7DD97496-2150-ED40-866C-0E77847B4BC4}"/>
              </a:ext>
            </a:extLst>
          </p:cNvPr>
          <p:cNvSpPr/>
          <p:nvPr/>
        </p:nvSpPr>
        <p:spPr>
          <a:xfrm>
            <a:off x="1822934" y="4690572"/>
            <a:ext cx="3433870" cy="484632"/>
          </a:xfrm>
          <a:prstGeom prst="rightArrow">
            <a:avLst/>
          </a:prstGeom>
          <a:solidFill>
            <a:srgbClr val="3AA2F3">
              <a:alpha val="27000"/>
            </a:srgbClr>
          </a:solid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nvGrpSpPr>
          <p:cNvPr id="118" name="Group 117">
            <a:extLst>
              <a:ext uri="{FF2B5EF4-FFF2-40B4-BE49-F238E27FC236}">
                <a16:creationId xmlns:a16="http://schemas.microsoft.com/office/drawing/2014/main" id="{9D9B0DEA-633D-9F44-AEE5-9E10B22FFB61}"/>
              </a:ext>
            </a:extLst>
          </p:cNvPr>
          <p:cNvGrpSpPr/>
          <p:nvPr/>
        </p:nvGrpSpPr>
        <p:grpSpPr>
          <a:xfrm>
            <a:off x="5436120" y="3242998"/>
            <a:ext cx="3289987" cy="3263351"/>
            <a:chOff x="5436120" y="3242998"/>
            <a:chExt cx="3289987" cy="3263351"/>
          </a:xfrm>
        </p:grpSpPr>
        <p:sp>
          <p:nvSpPr>
            <p:cNvPr id="119" name="Rectangle 118">
              <a:extLst>
                <a:ext uri="{FF2B5EF4-FFF2-40B4-BE49-F238E27FC236}">
                  <a16:creationId xmlns:a16="http://schemas.microsoft.com/office/drawing/2014/main" id="{2DE420D2-6AAD-2D43-82E5-A837CE191EF9}"/>
                </a:ext>
              </a:extLst>
            </p:cNvPr>
            <p:cNvSpPr/>
            <p:nvPr/>
          </p:nvSpPr>
          <p:spPr>
            <a:xfrm>
              <a:off x="6006095" y="3434591"/>
              <a:ext cx="1248608" cy="1248608"/>
            </a:xfrm>
            <a:prstGeom prst="rect">
              <a:avLst/>
            </a:prstGeom>
            <a:noFill/>
            <a:ln w="25400" cap="flat" cmpd="sng" algn="ctr">
              <a:solidFill>
                <a:srgbClr val="14477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AED30">
                      <a:lumMod val="75000"/>
                    </a:srgbClr>
                  </a:solidFill>
                  <a:effectLst/>
                  <a:uLnTx/>
                  <a:uFillTx/>
                  <a:latin typeface="Calibri"/>
                  <a:ea typeface="+mn-ea"/>
                  <a:cs typeface="+mn-cs"/>
                </a:rPr>
                <a:t>Possible Opportunity For Improved Sentiment</a:t>
              </a:r>
            </a:p>
          </p:txBody>
        </p:sp>
        <p:sp>
          <p:nvSpPr>
            <p:cNvPr id="120" name="Rectangle 119">
              <a:extLst>
                <a:ext uri="{FF2B5EF4-FFF2-40B4-BE49-F238E27FC236}">
                  <a16:creationId xmlns:a16="http://schemas.microsoft.com/office/drawing/2014/main" id="{BFA1F283-CB70-874C-909F-ED7BC1EFC14B}"/>
                </a:ext>
              </a:extLst>
            </p:cNvPr>
            <p:cNvSpPr/>
            <p:nvPr/>
          </p:nvSpPr>
          <p:spPr>
            <a:xfrm>
              <a:off x="7294250" y="3434591"/>
              <a:ext cx="1248608" cy="1248608"/>
            </a:xfrm>
            <a:prstGeom prst="rect">
              <a:avLst/>
            </a:prstGeom>
            <a:solidFill>
              <a:srgbClr val="144770">
                <a:lumMod val="50000"/>
              </a:srgbClr>
            </a:solidFill>
            <a:ln w="25400" cap="flat" cmpd="sng" algn="ctr">
              <a:solidFill>
                <a:srgbClr val="14477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0000"/>
                  </a:solidFill>
                  <a:effectLst/>
                  <a:uLnTx/>
                  <a:uFillTx/>
                  <a:latin typeface="Calibri"/>
                  <a:ea typeface="+mn-ea"/>
                  <a:cs typeface="+mn-cs"/>
                </a:rPr>
                <a:t>Best Opportunity For Improved Sentiment</a:t>
              </a:r>
              <a:endParaRPr kumimoji="0" lang="en-US" sz="900" b="0" i="0" u="none" strike="noStrike" kern="0" cap="none" spc="0" normalizeH="0" baseline="0" noProof="0" dirty="0">
                <a:ln>
                  <a:noFill/>
                </a:ln>
                <a:solidFill>
                  <a:srgbClr val="FF0000"/>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A0BB4C69-DB7C-0946-9EA7-0DC6F48916E2}"/>
                </a:ext>
              </a:extLst>
            </p:cNvPr>
            <p:cNvSpPr/>
            <p:nvPr/>
          </p:nvSpPr>
          <p:spPr>
            <a:xfrm>
              <a:off x="7294250" y="4725543"/>
              <a:ext cx="1248608" cy="1248608"/>
            </a:xfrm>
            <a:prstGeom prst="rect">
              <a:avLst/>
            </a:prstGeom>
            <a:noFill/>
            <a:ln w="25400" cap="flat" cmpd="sng" algn="ctr">
              <a:solidFill>
                <a:srgbClr val="14477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B050"/>
                  </a:solidFill>
                  <a:effectLst/>
                  <a:uLnTx/>
                  <a:uFillTx/>
                  <a:latin typeface="Calibri"/>
                  <a:ea typeface="+mn-ea"/>
                  <a:cs typeface="+mn-cs"/>
                </a:rPr>
                <a:t>Requirement </a:t>
              </a:r>
              <a:br>
                <a:rPr kumimoji="0" lang="en-US" sz="1200" b="0" i="0" u="none" strike="noStrike" kern="0" cap="none" spc="0" normalizeH="0" baseline="0" noProof="0" dirty="0">
                  <a:ln>
                    <a:noFill/>
                  </a:ln>
                  <a:solidFill>
                    <a:srgbClr val="00B050"/>
                  </a:solidFill>
                  <a:effectLst/>
                  <a:uLnTx/>
                  <a:uFillTx/>
                  <a:latin typeface="Calibri"/>
                  <a:ea typeface="+mn-ea"/>
                  <a:cs typeface="+mn-cs"/>
                </a:rPr>
              </a:br>
              <a:r>
                <a:rPr kumimoji="0" lang="en-US" sz="1200" b="0" i="0" u="none" strike="noStrike" kern="0" cap="none" spc="0" normalizeH="0" baseline="0" noProof="0" dirty="0">
                  <a:ln>
                    <a:noFill/>
                  </a:ln>
                  <a:solidFill>
                    <a:srgbClr val="00B050"/>
                  </a:solidFill>
                  <a:effectLst/>
                  <a:uLnTx/>
                  <a:uFillTx/>
                  <a:latin typeface="Calibri"/>
                  <a:ea typeface="+mn-ea"/>
                  <a:cs typeface="+mn-cs"/>
                </a:rPr>
                <a:t>For Sustained Sentiment</a:t>
              </a:r>
            </a:p>
          </p:txBody>
        </p:sp>
        <p:sp>
          <p:nvSpPr>
            <p:cNvPr id="122" name="Rectangle 121">
              <a:extLst>
                <a:ext uri="{FF2B5EF4-FFF2-40B4-BE49-F238E27FC236}">
                  <a16:creationId xmlns:a16="http://schemas.microsoft.com/office/drawing/2014/main" id="{E3B18450-80A5-CE4A-883C-597F022F90DF}"/>
                </a:ext>
              </a:extLst>
            </p:cNvPr>
            <p:cNvSpPr/>
            <p:nvPr/>
          </p:nvSpPr>
          <p:spPr>
            <a:xfrm>
              <a:off x="6006095" y="4725004"/>
              <a:ext cx="1248608" cy="1248608"/>
            </a:xfrm>
            <a:prstGeom prst="rect">
              <a:avLst/>
            </a:prstGeom>
            <a:noFill/>
            <a:ln w="25400" cap="flat" cmpd="sng" algn="ctr">
              <a:solidFill>
                <a:srgbClr val="14477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3" name="Up Arrow 6">
              <a:extLst>
                <a:ext uri="{FF2B5EF4-FFF2-40B4-BE49-F238E27FC236}">
                  <a16:creationId xmlns:a16="http://schemas.microsoft.com/office/drawing/2014/main" id="{13E9CF81-7AA5-DE44-A3D3-53445796B04A}"/>
                </a:ext>
              </a:extLst>
            </p:cNvPr>
            <p:cNvSpPr/>
            <p:nvPr/>
          </p:nvSpPr>
          <p:spPr>
            <a:xfrm rot="10800000">
              <a:off x="5662275" y="3688916"/>
              <a:ext cx="216031" cy="1988566"/>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24" name="Text Box 52">
              <a:extLst>
                <a:ext uri="{FF2B5EF4-FFF2-40B4-BE49-F238E27FC236}">
                  <a16:creationId xmlns:a16="http://schemas.microsoft.com/office/drawing/2014/main" id="{57C739CF-77C1-B143-8913-62D267B0B50A}"/>
                </a:ext>
              </a:extLst>
            </p:cNvPr>
            <p:cNvSpPr txBox="1">
              <a:spLocks noChangeArrowheads="1"/>
            </p:cNvSpPr>
            <p:nvPr/>
          </p:nvSpPr>
          <p:spPr bwMode="auto">
            <a:xfrm rot="16200000">
              <a:off x="4135829" y="4543289"/>
              <a:ext cx="2880402" cy="27982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marL="0" marR="0" lvl="0" indent="0" algn="ctr" defTabSz="914400" eaLnBrk="1" fontAlgn="auto" latinLnBrk="0" hangingPunct="1">
                <a:lnSpc>
                  <a:spcPts val="138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venir Roman" panose="02000503020000020003" pitchFamily="2" charset="0"/>
                  <a:ea typeface="Calibri" charset="0"/>
                  <a:cs typeface="Calibri" charset="0"/>
                </a:rPr>
                <a:t>Performance</a:t>
              </a:r>
            </a:p>
          </p:txBody>
        </p:sp>
        <p:sp>
          <p:nvSpPr>
            <p:cNvPr id="125" name="TextBox 124">
              <a:extLst>
                <a:ext uri="{FF2B5EF4-FFF2-40B4-BE49-F238E27FC236}">
                  <a16:creationId xmlns:a16="http://schemas.microsoft.com/office/drawing/2014/main" id="{6AB45B55-4D82-C945-9E99-B17B650B6180}"/>
                </a:ext>
              </a:extLst>
            </p:cNvPr>
            <p:cNvSpPr txBox="1"/>
            <p:nvPr/>
          </p:nvSpPr>
          <p:spPr>
            <a:xfrm>
              <a:off x="5548496" y="3423046"/>
              <a:ext cx="437826" cy="21544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lumMod val="85000"/>
                      <a:lumOff val="15000"/>
                    </a:srgbClr>
                  </a:solidFill>
                  <a:effectLst/>
                  <a:uLnTx/>
                  <a:uFillTx/>
                  <a:latin typeface="Avenir Roman" panose="02000503020000020003" pitchFamily="2" charset="0"/>
                  <a:cs typeface="Calibri" panose="020F0502020204030204" pitchFamily="34" charset="0"/>
                </a:rPr>
                <a:t>LOW</a:t>
              </a:r>
            </a:p>
          </p:txBody>
        </p:sp>
        <p:sp>
          <p:nvSpPr>
            <p:cNvPr id="126" name="TextBox 125">
              <a:extLst>
                <a:ext uri="{FF2B5EF4-FFF2-40B4-BE49-F238E27FC236}">
                  <a16:creationId xmlns:a16="http://schemas.microsoft.com/office/drawing/2014/main" id="{8B763DEA-B1A7-8F47-B4E0-5A62033938E7}"/>
                </a:ext>
              </a:extLst>
            </p:cNvPr>
            <p:cNvSpPr txBox="1"/>
            <p:nvPr/>
          </p:nvSpPr>
          <p:spPr>
            <a:xfrm>
              <a:off x="5548496" y="5774179"/>
              <a:ext cx="437826" cy="21544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lumMod val="85000"/>
                      <a:lumOff val="15000"/>
                    </a:srgbClr>
                  </a:solidFill>
                  <a:effectLst/>
                  <a:uLnTx/>
                  <a:uFillTx/>
                  <a:latin typeface="Avenir Roman" panose="02000503020000020003" pitchFamily="2" charset="0"/>
                  <a:cs typeface="Calibri" panose="020F0502020204030204" pitchFamily="34" charset="0"/>
                </a:rPr>
                <a:t>HIGH</a:t>
              </a:r>
            </a:p>
          </p:txBody>
        </p:sp>
        <p:sp>
          <p:nvSpPr>
            <p:cNvPr id="127" name="Up Arrow 6">
              <a:extLst>
                <a:ext uri="{FF2B5EF4-FFF2-40B4-BE49-F238E27FC236}">
                  <a16:creationId xmlns:a16="http://schemas.microsoft.com/office/drawing/2014/main" id="{E5723103-45D7-ED42-835A-B684CDC314AF}"/>
                </a:ext>
              </a:extLst>
            </p:cNvPr>
            <p:cNvSpPr/>
            <p:nvPr/>
          </p:nvSpPr>
          <p:spPr>
            <a:xfrm rot="5400000">
              <a:off x="7185982" y="5155530"/>
              <a:ext cx="216031" cy="1988566"/>
            </a:xfrm>
            <a:prstGeom prst="upArrow">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F299DAA5-0415-AF4F-8196-041A40F9979B}"/>
                </a:ext>
              </a:extLst>
            </p:cNvPr>
            <p:cNvSpPr txBox="1"/>
            <p:nvPr/>
          </p:nvSpPr>
          <p:spPr>
            <a:xfrm>
              <a:off x="8288281" y="6042385"/>
              <a:ext cx="437826" cy="21544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lumMod val="85000"/>
                      <a:lumOff val="15000"/>
                    </a:srgbClr>
                  </a:solidFill>
                  <a:effectLst/>
                  <a:uLnTx/>
                  <a:uFillTx/>
                  <a:latin typeface="Avenir Roman" panose="02000503020000020003" pitchFamily="2" charset="0"/>
                  <a:cs typeface="Calibri" panose="020F0502020204030204" pitchFamily="34" charset="0"/>
                </a:rPr>
                <a:t>HIGH</a:t>
              </a:r>
            </a:p>
          </p:txBody>
        </p:sp>
        <p:sp>
          <p:nvSpPr>
            <p:cNvPr id="129" name="TextBox 128">
              <a:extLst>
                <a:ext uri="{FF2B5EF4-FFF2-40B4-BE49-F238E27FC236}">
                  <a16:creationId xmlns:a16="http://schemas.microsoft.com/office/drawing/2014/main" id="{B14C645D-1DD8-7245-9A8A-8ED6F09F9D01}"/>
                </a:ext>
              </a:extLst>
            </p:cNvPr>
            <p:cNvSpPr txBox="1"/>
            <p:nvPr/>
          </p:nvSpPr>
          <p:spPr>
            <a:xfrm>
              <a:off x="5861888" y="6070309"/>
              <a:ext cx="437826" cy="21544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lumMod val="85000"/>
                      <a:lumOff val="15000"/>
                    </a:srgbClr>
                  </a:solidFill>
                  <a:effectLst/>
                  <a:uLnTx/>
                  <a:uFillTx/>
                  <a:latin typeface="Avenir Roman" panose="02000503020000020003" pitchFamily="2" charset="0"/>
                  <a:cs typeface="Calibri" panose="020F0502020204030204" pitchFamily="34" charset="0"/>
                </a:rPr>
                <a:t>LOW</a:t>
              </a:r>
            </a:p>
          </p:txBody>
        </p:sp>
        <p:sp>
          <p:nvSpPr>
            <p:cNvPr id="130" name="Text Box 52">
              <a:extLst>
                <a:ext uri="{FF2B5EF4-FFF2-40B4-BE49-F238E27FC236}">
                  <a16:creationId xmlns:a16="http://schemas.microsoft.com/office/drawing/2014/main" id="{7460990E-E592-FE48-A0D0-42FA97D89797}"/>
                </a:ext>
              </a:extLst>
            </p:cNvPr>
            <p:cNvSpPr txBox="1">
              <a:spLocks noChangeArrowheads="1"/>
            </p:cNvSpPr>
            <p:nvPr/>
          </p:nvSpPr>
          <p:spPr bwMode="auto">
            <a:xfrm>
              <a:off x="5814830" y="6226529"/>
              <a:ext cx="2880402" cy="27982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marL="0" marR="0" lvl="0" indent="0" algn="ctr" defTabSz="914400" eaLnBrk="1" fontAlgn="auto" latinLnBrk="0" hangingPunct="1">
                <a:lnSpc>
                  <a:spcPts val="138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venir Roman" panose="02000503020000020003" pitchFamily="2" charset="0"/>
                  <a:ea typeface="Calibri" charset="0"/>
                  <a:cs typeface="Calibri" charset="0"/>
                </a:rPr>
                <a:t>Importance</a:t>
              </a:r>
            </a:p>
          </p:txBody>
        </p:sp>
      </p:grpSp>
      <p:sp>
        <p:nvSpPr>
          <p:cNvPr id="131" name="Rectangle 130">
            <a:extLst>
              <a:ext uri="{FF2B5EF4-FFF2-40B4-BE49-F238E27FC236}">
                <a16:creationId xmlns:a16="http://schemas.microsoft.com/office/drawing/2014/main" id="{282AEFD6-FC51-1F4D-A693-CFC2F4B63294}"/>
              </a:ext>
            </a:extLst>
          </p:cNvPr>
          <p:cNvSpPr/>
          <p:nvPr/>
        </p:nvSpPr>
        <p:spPr>
          <a:xfrm>
            <a:off x="5879004" y="3095380"/>
            <a:ext cx="2669321" cy="261610"/>
          </a:xfrm>
          <a:prstGeom prst="rect">
            <a:avLst/>
          </a:prstGeom>
        </p:spPr>
        <p:txBody>
          <a:bodyPr wrap="none">
            <a:spAutoFit/>
          </a:bodyPr>
          <a:lstStyle/>
          <a:p>
            <a:pPr algn="ctr">
              <a:spcAft>
                <a:spcPts val="600"/>
              </a:spcAft>
              <a:defRPr/>
            </a:pPr>
            <a:r>
              <a:rPr lang="en-US" sz="1100" dirty="0">
                <a:solidFill>
                  <a:srgbClr val="144770"/>
                </a:solidFill>
                <a:latin typeface="Avenir Roman" panose="02000503020000020003" pitchFamily="2" charset="0"/>
              </a:rPr>
              <a:t>IMPORTANCE / PERFORMANCE GRID</a:t>
            </a:r>
          </a:p>
        </p:txBody>
      </p:sp>
    </p:spTree>
    <p:extLst>
      <p:ext uri="{BB962C8B-B14F-4D97-AF65-F5344CB8AC3E}">
        <p14:creationId xmlns:p14="http://schemas.microsoft.com/office/powerpoint/2010/main" val="348714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DD75-0176-7744-97C7-87173DAE15F2}"/>
              </a:ext>
            </a:extLst>
          </p:cNvPr>
          <p:cNvSpPr>
            <a:spLocks noGrp="1"/>
          </p:cNvSpPr>
          <p:nvPr>
            <p:ph type="title"/>
          </p:nvPr>
        </p:nvSpPr>
        <p:spPr/>
        <p:txBody>
          <a:bodyPr/>
          <a:lstStyle/>
          <a:p>
            <a:r>
              <a:rPr lang="en-US" dirty="0"/>
              <a:t>Example Dashboard</a:t>
            </a:r>
          </a:p>
        </p:txBody>
      </p:sp>
      <p:sp>
        <p:nvSpPr>
          <p:cNvPr id="3" name="Slide Number Placeholder 2">
            <a:extLst>
              <a:ext uri="{FF2B5EF4-FFF2-40B4-BE49-F238E27FC236}">
                <a16:creationId xmlns:a16="http://schemas.microsoft.com/office/drawing/2014/main" id="{3F7AE3B1-F778-C643-815B-747781D07C78}"/>
              </a:ext>
            </a:extLst>
          </p:cNvPr>
          <p:cNvSpPr>
            <a:spLocks noGrp="1"/>
          </p:cNvSpPr>
          <p:nvPr>
            <p:ph type="sldNum" sz="quarter" idx="4"/>
          </p:nvPr>
        </p:nvSpPr>
        <p:spPr/>
        <p:txBody>
          <a:bodyPr/>
          <a:lstStyle/>
          <a:p>
            <a:r>
              <a:rPr lang="en-US"/>
              <a:t> </a:t>
            </a:r>
            <a:fld id="{6E8E4D27-8A00-4E44-8093-8E76B2885BC5}" type="slidenum">
              <a:rPr lang="en-US" smtClean="0"/>
              <a:pPr/>
              <a:t>13</a:t>
            </a:fld>
            <a:endParaRPr lang="en-US" dirty="0"/>
          </a:p>
        </p:txBody>
      </p:sp>
      <p:graphicFrame>
        <p:nvGraphicFramePr>
          <p:cNvPr id="4" name="Chart 3">
            <a:extLst>
              <a:ext uri="{FF2B5EF4-FFF2-40B4-BE49-F238E27FC236}">
                <a16:creationId xmlns:a16="http://schemas.microsoft.com/office/drawing/2014/main" id="{13F9D45D-E49C-6549-B6C1-D2E243322E56}"/>
              </a:ext>
            </a:extLst>
          </p:cNvPr>
          <p:cNvGraphicFramePr>
            <a:graphicFrameLocks noChangeAspect="1"/>
          </p:cNvGraphicFramePr>
          <p:nvPr/>
        </p:nvGraphicFramePr>
        <p:xfrm>
          <a:off x="879030" y="1163007"/>
          <a:ext cx="7489040" cy="432356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E1DFE0D1-6D23-D342-AE81-D53865AEBDAB}"/>
              </a:ext>
            </a:extLst>
          </p:cNvPr>
          <p:cNvSpPr/>
          <p:nvPr/>
        </p:nvSpPr>
        <p:spPr>
          <a:xfrm>
            <a:off x="4529445" y="5823149"/>
            <a:ext cx="2232310" cy="5445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Indicates which statements have the highest gap between Perf. And Imp. </a:t>
            </a:r>
          </a:p>
        </p:txBody>
      </p:sp>
      <p:sp>
        <p:nvSpPr>
          <p:cNvPr id="6" name="Flowchart: Connector 6">
            <a:extLst>
              <a:ext uri="{FF2B5EF4-FFF2-40B4-BE49-F238E27FC236}">
                <a16:creationId xmlns:a16="http://schemas.microsoft.com/office/drawing/2014/main" id="{83CBA0C3-DDA9-0B46-839A-529A2935AF85}"/>
              </a:ext>
            </a:extLst>
          </p:cNvPr>
          <p:cNvSpPr/>
          <p:nvPr/>
        </p:nvSpPr>
        <p:spPr>
          <a:xfrm>
            <a:off x="6862806" y="5669034"/>
            <a:ext cx="1319919" cy="864119"/>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Size of the bubble represents gap between Perf. and Imp.</a:t>
            </a:r>
          </a:p>
        </p:txBody>
      </p:sp>
      <p:sp>
        <p:nvSpPr>
          <p:cNvPr id="7" name="Text Box 52">
            <a:extLst>
              <a:ext uri="{FF2B5EF4-FFF2-40B4-BE49-F238E27FC236}">
                <a16:creationId xmlns:a16="http://schemas.microsoft.com/office/drawing/2014/main" id="{0F0B8FBC-09B5-734D-8FD9-CA0F268523B8}"/>
              </a:ext>
            </a:extLst>
          </p:cNvPr>
          <p:cNvSpPr txBox="1">
            <a:spLocks noChangeArrowheads="1"/>
          </p:cNvSpPr>
          <p:nvPr/>
        </p:nvSpPr>
        <p:spPr bwMode="auto">
          <a:xfrm>
            <a:off x="2813282" y="5486571"/>
            <a:ext cx="3028254" cy="30777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ctr" fontAlgn="auto">
              <a:spcAft>
                <a:spcPts val="0"/>
              </a:spcAft>
            </a:pPr>
            <a:r>
              <a:rPr lang="en-US" sz="1400" b="1" dirty="0">
                <a:latin typeface="Avenir Roman" panose="02000503020000020003" pitchFamily="2" charset="0"/>
                <a:ea typeface="Calibri" charset="0"/>
                <a:cs typeface="Calibri" charset="0"/>
              </a:rPr>
              <a:t>Importance</a:t>
            </a:r>
          </a:p>
        </p:txBody>
      </p:sp>
      <p:grpSp>
        <p:nvGrpSpPr>
          <p:cNvPr id="8" name="Group 7">
            <a:extLst>
              <a:ext uri="{FF2B5EF4-FFF2-40B4-BE49-F238E27FC236}">
                <a16:creationId xmlns:a16="http://schemas.microsoft.com/office/drawing/2014/main" id="{48F7AE9F-868D-944A-9C2B-128E606E2E27}"/>
              </a:ext>
            </a:extLst>
          </p:cNvPr>
          <p:cNvGrpSpPr/>
          <p:nvPr/>
        </p:nvGrpSpPr>
        <p:grpSpPr>
          <a:xfrm>
            <a:off x="446970" y="5307661"/>
            <a:ext cx="8229600" cy="247475"/>
            <a:chOff x="3131800" y="6400975"/>
            <a:chExt cx="5328739" cy="247475"/>
          </a:xfrm>
        </p:grpSpPr>
        <p:sp>
          <p:nvSpPr>
            <p:cNvPr id="9" name="Up Arrow 7">
              <a:extLst>
                <a:ext uri="{FF2B5EF4-FFF2-40B4-BE49-F238E27FC236}">
                  <a16:creationId xmlns:a16="http://schemas.microsoft.com/office/drawing/2014/main" id="{28180DCB-00A8-B444-A2CA-6727F116D3C2}"/>
                </a:ext>
              </a:extLst>
            </p:cNvPr>
            <p:cNvSpPr/>
            <p:nvPr/>
          </p:nvSpPr>
          <p:spPr>
            <a:xfrm rot="5400000">
              <a:off x="5679537" y="4568190"/>
              <a:ext cx="228600" cy="3931920"/>
            </a:xfrm>
            <a:prstGeom prst="upArrow">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5400000" scaled="1"/>
            </a:gra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FAC713-D9BB-024B-8506-A988487B70D1}"/>
                </a:ext>
              </a:extLst>
            </p:cNvPr>
            <p:cNvSpPr txBox="1"/>
            <p:nvPr/>
          </p:nvSpPr>
          <p:spPr>
            <a:xfrm>
              <a:off x="3131800" y="6421348"/>
              <a:ext cx="480047" cy="215444"/>
            </a:xfrm>
            <a:prstGeom prst="rect">
              <a:avLst/>
            </a:prstGeom>
            <a:noFill/>
            <a:ln>
              <a:noFill/>
            </a:ln>
          </p:spPr>
          <p:txBody>
            <a:bodyPr wrap="square" rtlCol="0">
              <a:spAutoFit/>
            </a:bodyPr>
            <a:lstStyle/>
            <a:p>
              <a:pPr algn="r"/>
              <a:r>
                <a:rPr lang="en-US" sz="800" dirty="0">
                  <a:solidFill>
                    <a:schemeClr val="tx1">
                      <a:lumMod val="85000"/>
                      <a:lumOff val="15000"/>
                    </a:schemeClr>
                  </a:solidFill>
                  <a:latin typeface="Avenir Roman" panose="02000503020000020003" pitchFamily="2" charset="0"/>
                  <a:cs typeface="Calibri" panose="020F0502020204030204" pitchFamily="34" charset="0"/>
                </a:rPr>
                <a:t>LOW</a:t>
              </a:r>
            </a:p>
          </p:txBody>
        </p:sp>
        <p:sp>
          <p:nvSpPr>
            <p:cNvPr id="11" name="TextBox 10">
              <a:extLst>
                <a:ext uri="{FF2B5EF4-FFF2-40B4-BE49-F238E27FC236}">
                  <a16:creationId xmlns:a16="http://schemas.microsoft.com/office/drawing/2014/main" id="{E0DF04E1-83EB-084B-8F1A-C860CB98D85B}"/>
                </a:ext>
              </a:extLst>
            </p:cNvPr>
            <p:cNvSpPr txBox="1"/>
            <p:nvPr/>
          </p:nvSpPr>
          <p:spPr>
            <a:xfrm>
              <a:off x="7945336" y="6400975"/>
              <a:ext cx="515203" cy="215444"/>
            </a:xfrm>
            <a:prstGeom prst="rect">
              <a:avLst/>
            </a:prstGeom>
            <a:noFill/>
            <a:ln>
              <a:noFill/>
            </a:ln>
          </p:spPr>
          <p:txBody>
            <a:bodyPr wrap="square" rtlCol="0">
              <a:spAutoFit/>
            </a:bodyPr>
            <a:lstStyle/>
            <a:p>
              <a:pPr algn="ctr"/>
              <a:r>
                <a:rPr lang="en-US" sz="800" dirty="0">
                  <a:solidFill>
                    <a:schemeClr val="tx1">
                      <a:lumMod val="85000"/>
                      <a:lumOff val="15000"/>
                    </a:schemeClr>
                  </a:solidFill>
                  <a:latin typeface="Avenir Roman" panose="02000503020000020003" pitchFamily="2" charset="0"/>
                  <a:cs typeface="Calibri" panose="020F0502020204030204" pitchFamily="34" charset="0"/>
                </a:rPr>
                <a:t>HIGH</a:t>
              </a:r>
            </a:p>
          </p:txBody>
        </p:sp>
      </p:grpSp>
      <p:sp>
        <p:nvSpPr>
          <p:cNvPr id="12" name="Text Box 52">
            <a:extLst>
              <a:ext uri="{FF2B5EF4-FFF2-40B4-BE49-F238E27FC236}">
                <a16:creationId xmlns:a16="http://schemas.microsoft.com/office/drawing/2014/main" id="{5A382BC0-F150-014D-96B5-C57BFA4E924F}"/>
              </a:ext>
            </a:extLst>
          </p:cNvPr>
          <p:cNvSpPr txBox="1">
            <a:spLocks noChangeArrowheads="1"/>
          </p:cNvSpPr>
          <p:nvPr/>
        </p:nvSpPr>
        <p:spPr bwMode="auto">
          <a:xfrm rot="16200000">
            <a:off x="-975385" y="3252360"/>
            <a:ext cx="2880402" cy="27982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ctr" fontAlgn="auto">
              <a:lnSpc>
                <a:spcPts val="1380"/>
              </a:lnSpc>
              <a:spcAft>
                <a:spcPts val="0"/>
              </a:spcAft>
            </a:pPr>
            <a:r>
              <a:rPr lang="en-US" sz="1400" b="1" dirty="0">
                <a:latin typeface="Avenir Roman" panose="02000503020000020003" pitchFamily="2" charset="0"/>
                <a:ea typeface="Calibri" charset="0"/>
                <a:cs typeface="Calibri" charset="0"/>
              </a:rPr>
              <a:t>Performance</a:t>
            </a:r>
          </a:p>
        </p:txBody>
      </p:sp>
      <p:sp>
        <p:nvSpPr>
          <p:cNvPr id="13" name="TextBox 12">
            <a:extLst>
              <a:ext uri="{FF2B5EF4-FFF2-40B4-BE49-F238E27FC236}">
                <a16:creationId xmlns:a16="http://schemas.microsoft.com/office/drawing/2014/main" id="{82023624-E4BC-2248-B7C9-4F004A1BF1DD}"/>
              </a:ext>
            </a:extLst>
          </p:cNvPr>
          <p:cNvSpPr txBox="1"/>
          <p:nvPr/>
        </p:nvSpPr>
        <p:spPr>
          <a:xfrm>
            <a:off x="465917" y="1245711"/>
            <a:ext cx="437826" cy="215444"/>
          </a:xfrm>
          <a:prstGeom prst="rect">
            <a:avLst/>
          </a:prstGeom>
          <a:noFill/>
          <a:ln>
            <a:noFill/>
          </a:ln>
        </p:spPr>
        <p:txBody>
          <a:bodyPr wrap="square" rtlCol="0">
            <a:spAutoFit/>
          </a:bodyPr>
          <a:lstStyle/>
          <a:p>
            <a:pPr algn="ctr"/>
            <a:r>
              <a:rPr lang="en-US" sz="800" dirty="0">
                <a:solidFill>
                  <a:schemeClr val="tx1">
                    <a:lumMod val="85000"/>
                    <a:lumOff val="15000"/>
                  </a:schemeClr>
                </a:solidFill>
                <a:latin typeface="Avenir Roman" panose="02000503020000020003" pitchFamily="2" charset="0"/>
                <a:cs typeface="Calibri" panose="020F0502020204030204" pitchFamily="34" charset="0"/>
              </a:rPr>
              <a:t>LOW</a:t>
            </a:r>
          </a:p>
        </p:txBody>
      </p:sp>
      <p:sp>
        <p:nvSpPr>
          <p:cNvPr id="14" name="Up Arrow 6">
            <a:extLst>
              <a:ext uri="{FF2B5EF4-FFF2-40B4-BE49-F238E27FC236}">
                <a16:creationId xmlns:a16="http://schemas.microsoft.com/office/drawing/2014/main" id="{1A5AE88A-C162-C948-B016-35EE2151E4E9}"/>
              </a:ext>
            </a:extLst>
          </p:cNvPr>
          <p:cNvSpPr/>
          <p:nvPr/>
        </p:nvSpPr>
        <p:spPr>
          <a:xfrm rot="10800000">
            <a:off x="570530" y="1491946"/>
            <a:ext cx="228600" cy="3749040"/>
          </a:xfrm>
          <a:prstGeom prst="up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5400000" scaled="1"/>
            <a:tileRect/>
          </a:gra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8F48DAE-0049-7E41-8007-D0613DE5585D}"/>
              </a:ext>
            </a:extLst>
          </p:cNvPr>
          <p:cNvSpPr txBox="1"/>
          <p:nvPr/>
        </p:nvSpPr>
        <p:spPr>
          <a:xfrm>
            <a:off x="456392" y="5246046"/>
            <a:ext cx="437826" cy="215444"/>
          </a:xfrm>
          <a:prstGeom prst="rect">
            <a:avLst/>
          </a:prstGeom>
          <a:noFill/>
          <a:ln>
            <a:noFill/>
          </a:ln>
        </p:spPr>
        <p:txBody>
          <a:bodyPr wrap="square" rtlCol="0">
            <a:spAutoFit/>
          </a:bodyPr>
          <a:lstStyle/>
          <a:p>
            <a:pPr algn="ctr"/>
            <a:r>
              <a:rPr lang="en-US" sz="800" dirty="0">
                <a:solidFill>
                  <a:schemeClr val="tx1">
                    <a:lumMod val="85000"/>
                    <a:lumOff val="15000"/>
                  </a:schemeClr>
                </a:solidFill>
                <a:latin typeface="Avenir Roman" panose="02000503020000020003" pitchFamily="2" charset="0"/>
                <a:cs typeface="Calibri" panose="020F0502020204030204" pitchFamily="34" charset="0"/>
              </a:rPr>
              <a:t>HIGH</a:t>
            </a:r>
          </a:p>
        </p:txBody>
      </p:sp>
      <p:graphicFrame>
        <p:nvGraphicFramePr>
          <p:cNvPr id="16" name="Table 15">
            <a:extLst>
              <a:ext uri="{FF2B5EF4-FFF2-40B4-BE49-F238E27FC236}">
                <a16:creationId xmlns:a16="http://schemas.microsoft.com/office/drawing/2014/main" id="{91726F2B-5FCF-6441-B92E-F322B48286B5}"/>
              </a:ext>
            </a:extLst>
          </p:cNvPr>
          <p:cNvGraphicFramePr>
            <a:graphicFrameLocks noGrp="1"/>
          </p:cNvGraphicFramePr>
          <p:nvPr/>
        </p:nvGraphicFramePr>
        <p:xfrm>
          <a:off x="280147" y="5823149"/>
          <a:ext cx="4053016" cy="544512"/>
        </p:xfrm>
        <a:graphic>
          <a:graphicData uri="http://schemas.openxmlformats.org/drawingml/2006/table">
            <a:tbl>
              <a:tblPr firstRow="1" bandRow="1">
                <a:tableStyleId>{5C22544A-7EE6-4342-B048-85BDC9FD1C3A}</a:tableStyleId>
              </a:tblPr>
              <a:tblGrid>
                <a:gridCol w="1013254">
                  <a:extLst>
                    <a:ext uri="{9D8B030D-6E8A-4147-A177-3AD203B41FA5}">
                      <a16:colId xmlns:a16="http://schemas.microsoft.com/office/drawing/2014/main" val="1796931638"/>
                    </a:ext>
                  </a:extLst>
                </a:gridCol>
                <a:gridCol w="1013254">
                  <a:extLst>
                    <a:ext uri="{9D8B030D-6E8A-4147-A177-3AD203B41FA5}">
                      <a16:colId xmlns:a16="http://schemas.microsoft.com/office/drawing/2014/main" val="2594472909"/>
                    </a:ext>
                  </a:extLst>
                </a:gridCol>
                <a:gridCol w="1013254">
                  <a:extLst>
                    <a:ext uri="{9D8B030D-6E8A-4147-A177-3AD203B41FA5}">
                      <a16:colId xmlns:a16="http://schemas.microsoft.com/office/drawing/2014/main" val="369991695"/>
                    </a:ext>
                  </a:extLst>
                </a:gridCol>
                <a:gridCol w="1013254">
                  <a:extLst>
                    <a:ext uri="{9D8B030D-6E8A-4147-A177-3AD203B41FA5}">
                      <a16:colId xmlns:a16="http://schemas.microsoft.com/office/drawing/2014/main" val="3356002340"/>
                    </a:ext>
                  </a:extLst>
                </a:gridCol>
              </a:tblGrid>
              <a:tr h="544512">
                <a:tc>
                  <a:txBody>
                    <a:bodyPr/>
                    <a:lstStyle/>
                    <a:p>
                      <a:pPr algn="ctr"/>
                      <a:r>
                        <a:rPr lang="en-US" sz="1200" dirty="0">
                          <a:solidFill>
                            <a:schemeClr val="tx1"/>
                          </a:solidFill>
                        </a:rPr>
                        <a:t>Member Experience</a:t>
                      </a:r>
                    </a:p>
                  </a:txBody>
                  <a:tcPr anchor="ctr">
                    <a:solidFill>
                      <a:srgbClr val="DACD05"/>
                    </a:solidFill>
                  </a:tcPr>
                </a:tc>
                <a:tc>
                  <a:txBody>
                    <a:bodyPr/>
                    <a:lstStyle/>
                    <a:p>
                      <a:pPr algn="ctr"/>
                      <a:r>
                        <a:rPr lang="en-US" sz="1200" dirty="0"/>
                        <a:t>Product</a:t>
                      </a:r>
                    </a:p>
                  </a:txBody>
                  <a:tcPr anchor="ctr">
                    <a:solidFill>
                      <a:srgbClr val="0070C0"/>
                    </a:solidFill>
                  </a:tcPr>
                </a:tc>
                <a:tc>
                  <a:txBody>
                    <a:bodyPr/>
                    <a:lstStyle/>
                    <a:p>
                      <a:pPr algn="ctr"/>
                      <a:r>
                        <a:rPr lang="en-US" sz="1200" dirty="0"/>
                        <a:t>Service</a:t>
                      </a:r>
                    </a:p>
                  </a:txBody>
                  <a:tcPr anchor="ctr">
                    <a:solidFill>
                      <a:srgbClr val="D193E5"/>
                    </a:solidFill>
                  </a:tcPr>
                </a:tc>
                <a:tc>
                  <a:txBody>
                    <a:bodyPr/>
                    <a:lstStyle/>
                    <a:p>
                      <a:pPr algn="ctr"/>
                      <a:r>
                        <a:rPr lang="en-US" sz="1200" dirty="0"/>
                        <a:t>Technology</a:t>
                      </a:r>
                    </a:p>
                  </a:txBody>
                  <a:tcPr anchor="ctr">
                    <a:solidFill>
                      <a:srgbClr val="67D197"/>
                    </a:solidFill>
                  </a:tcPr>
                </a:tc>
                <a:extLst>
                  <a:ext uri="{0D108BD9-81ED-4DB2-BD59-A6C34878D82A}">
                    <a16:rowId xmlns:a16="http://schemas.microsoft.com/office/drawing/2014/main" val="2546304383"/>
                  </a:ext>
                </a:extLst>
              </a:tr>
            </a:tbl>
          </a:graphicData>
        </a:graphic>
      </p:graphicFrame>
      <p:sp>
        <p:nvSpPr>
          <p:cNvPr id="17" name="TextBox 16">
            <a:extLst>
              <a:ext uri="{FF2B5EF4-FFF2-40B4-BE49-F238E27FC236}">
                <a16:creationId xmlns:a16="http://schemas.microsoft.com/office/drawing/2014/main" id="{453B5466-DAC5-2F41-AA58-359E7DCF1B54}"/>
              </a:ext>
            </a:extLst>
          </p:cNvPr>
          <p:cNvSpPr txBox="1"/>
          <p:nvPr/>
        </p:nvSpPr>
        <p:spPr>
          <a:xfrm>
            <a:off x="617219" y="3175877"/>
            <a:ext cx="553998" cy="1015663"/>
          </a:xfrm>
          <a:prstGeom prst="rect">
            <a:avLst/>
          </a:prstGeom>
          <a:noFill/>
        </p:spPr>
        <p:txBody>
          <a:bodyPr vert="vert270" wrap="square" rtlCol="0">
            <a:spAutoFit/>
          </a:bodyPr>
          <a:lstStyle/>
          <a:p>
            <a:pPr algn="ctr"/>
            <a:r>
              <a:rPr lang="en-US" sz="1200" b="1" dirty="0">
                <a:solidFill>
                  <a:srgbClr val="C00000"/>
                </a:solidFill>
              </a:rPr>
              <a:t>Importance Avg. 6.16</a:t>
            </a:r>
          </a:p>
        </p:txBody>
      </p:sp>
      <p:sp>
        <p:nvSpPr>
          <p:cNvPr id="18" name="TextBox 17">
            <a:extLst>
              <a:ext uri="{FF2B5EF4-FFF2-40B4-BE49-F238E27FC236}">
                <a16:creationId xmlns:a16="http://schemas.microsoft.com/office/drawing/2014/main" id="{58BF8F04-CB08-C04A-AE00-8A44B663660B}"/>
              </a:ext>
            </a:extLst>
          </p:cNvPr>
          <p:cNvSpPr txBox="1"/>
          <p:nvPr/>
        </p:nvSpPr>
        <p:spPr>
          <a:xfrm>
            <a:off x="5088106" y="908650"/>
            <a:ext cx="1392559" cy="461665"/>
          </a:xfrm>
          <a:prstGeom prst="rect">
            <a:avLst/>
          </a:prstGeom>
          <a:noFill/>
        </p:spPr>
        <p:txBody>
          <a:bodyPr wrap="square" rtlCol="0">
            <a:spAutoFit/>
          </a:bodyPr>
          <a:lstStyle/>
          <a:p>
            <a:pPr algn="ctr"/>
            <a:r>
              <a:rPr lang="en-US" sz="1200" b="1" dirty="0">
                <a:solidFill>
                  <a:srgbClr val="C00000"/>
                </a:solidFill>
              </a:rPr>
              <a:t>Perf. Avg. </a:t>
            </a:r>
          </a:p>
          <a:p>
            <a:pPr algn="ctr"/>
            <a:r>
              <a:rPr lang="en-US" sz="1200" b="1" dirty="0">
                <a:solidFill>
                  <a:srgbClr val="C00000"/>
                </a:solidFill>
              </a:rPr>
              <a:t>5.6</a:t>
            </a:r>
          </a:p>
        </p:txBody>
      </p:sp>
    </p:spTree>
    <p:extLst>
      <p:ext uri="{BB962C8B-B14F-4D97-AF65-F5344CB8AC3E}">
        <p14:creationId xmlns:p14="http://schemas.microsoft.com/office/powerpoint/2010/main" val="31360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a:t> </a:t>
            </a:r>
            <a:fld id="{6E8E4D27-8A00-4E44-8093-8E76B2885BC5}" type="slidenum">
              <a:rPr lang="en-US" smtClean="0"/>
              <a:pPr/>
              <a:t>14</a:t>
            </a:fld>
            <a:endParaRPr lang="en-US" dirty="0"/>
          </a:p>
        </p:txBody>
      </p:sp>
      <p:sp>
        <p:nvSpPr>
          <p:cNvPr id="3" name="Title 2"/>
          <p:cNvSpPr>
            <a:spLocks noGrp="1"/>
          </p:cNvSpPr>
          <p:nvPr>
            <p:ph type="title"/>
          </p:nvPr>
        </p:nvSpPr>
        <p:spPr/>
        <p:txBody>
          <a:bodyPr/>
          <a:lstStyle/>
          <a:p>
            <a:r>
              <a:rPr lang="en-US" dirty="0"/>
              <a:t>Typical STAMP ROI</a:t>
            </a:r>
          </a:p>
        </p:txBody>
      </p:sp>
      <p:sp>
        <p:nvSpPr>
          <p:cNvPr id="5" name="Rectangle 4"/>
          <p:cNvSpPr/>
          <p:nvPr/>
        </p:nvSpPr>
        <p:spPr>
          <a:xfrm>
            <a:off x="323410" y="836640"/>
            <a:ext cx="8820590" cy="646331"/>
          </a:xfrm>
          <a:prstGeom prst="rect">
            <a:avLst/>
          </a:prstGeom>
        </p:spPr>
        <p:txBody>
          <a:bodyPr wrap="square">
            <a:spAutoFit/>
          </a:bodyPr>
          <a:lstStyle/>
          <a:p>
            <a:pPr lvl="0"/>
            <a:r>
              <a:rPr lang="en-US" i="1" dirty="0">
                <a:solidFill>
                  <a:schemeClr val="accent2">
                    <a:lumMod val="75000"/>
                  </a:schemeClr>
                </a:solidFill>
              </a:rPr>
              <a:t>Most STAMP clients realize a positive ROI within the first campaign by having STAMP help retain just 3 B2B clients!</a:t>
            </a:r>
          </a:p>
        </p:txBody>
      </p:sp>
      <p:sp>
        <p:nvSpPr>
          <p:cNvPr id="6" name="TextBox 5">
            <a:extLst>
              <a:ext uri="{FF2B5EF4-FFF2-40B4-BE49-F238E27FC236}">
                <a16:creationId xmlns:a16="http://schemas.microsoft.com/office/drawing/2014/main" id="{5EA32D7A-9954-4D6B-8456-2F6C0D6F982C}"/>
              </a:ext>
            </a:extLst>
          </p:cNvPr>
          <p:cNvSpPr txBox="1"/>
          <p:nvPr/>
        </p:nvSpPr>
        <p:spPr>
          <a:xfrm>
            <a:off x="138415" y="1566886"/>
            <a:ext cx="3888540" cy="338554"/>
          </a:xfrm>
          <a:prstGeom prst="rect">
            <a:avLst/>
          </a:prstGeom>
          <a:noFill/>
        </p:spPr>
        <p:txBody>
          <a:bodyPr wrap="square" rtlCol="0">
            <a:spAutoFit/>
          </a:bodyPr>
          <a:lstStyle/>
          <a:p>
            <a:pPr algn="r"/>
            <a:r>
              <a:rPr lang="en-US" sz="1600" b="1" dirty="0"/>
              <a:t>Average Annual Cost of STAMP</a:t>
            </a:r>
            <a:endParaRPr lang="en-US" sz="1600" dirty="0"/>
          </a:p>
        </p:txBody>
      </p:sp>
      <p:sp>
        <p:nvSpPr>
          <p:cNvPr id="7" name="Left Arrow 6"/>
          <p:cNvSpPr/>
          <p:nvPr/>
        </p:nvSpPr>
        <p:spPr>
          <a:xfrm rot="10800000">
            <a:off x="4175224" y="1602943"/>
            <a:ext cx="822642" cy="293801"/>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EA32D7A-9954-4D6B-8456-2F6C0D6F982C}"/>
              </a:ext>
            </a:extLst>
          </p:cNvPr>
          <p:cNvSpPr txBox="1"/>
          <p:nvPr/>
        </p:nvSpPr>
        <p:spPr>
          <a:xfrm>
            <a:off x="5225416" y="1527328"/>
            <a:ext cx="2573261" cy="369332"/>
          </a:xfrm>
          <a:prstGeom prst="rect">
            <a:avLst/>
          </a:prstGeom>
          <a:noFill/>
        </p:spPr>
        <p:txBody>
          <a:bodyPr wrap="square" rtlCol="0">
            <a:spAutoFit/>
          </a:bodyPr>
          <a:lstStyle/>
          <a:p>
            <a:r>
              <a:rPr lang="en-US" b="1" dirty="0">
                <a:solidFill>
                  <a:schemeClr val="accent5">
                    <a:lumMod val="50000"/>
                  </a:schemeClr>
                </a:solidFill>
              </a:rPr>
              <a:t>$30,000</a:t>
            </a:r>
            <a:endParaRPr lang="en-US" dirty="0">
              <a:solidFill>
                <a:schemeClr val="accent5">
                  <a:lumMod val="50000"/>
                </a:schemeClr>
              </a:solidFill>
            </a:endParaRPr>
          </a:p>
        </p:txBody>
      </p:sp>
      <p:sp>
        <p:nvSpPr>
          <p:cNvPr id="9" name="TextBox 8">
            <a:extLst>
              <a:ext uri="{FF2B5EF4-FFF2-40B4-BE49-F238E27FC236}">
                <a16:creationId xmlns:a16="http://schemas.microsoft.com/office/drawing/2014/main" id="{5EA32D7A-9954-4D6B-8456-2F6C0D6F982C}"/>
              </a:ext>
            </a:extLst>
          </p:cNvPr>
          <p:cNvSpPr txBox="1"/>
          <p:nvPr/>
        </p:nvSpPr>
        <p:spPr>
          <a:xfrm>
            <a:off x="935495" y="2190171"/>
            <a:ext cx="3096430" cy="584775"/>
          </a:xfrm>
          <a:prstGeom prst="rect">
            <a:avLst/>
          </a:prstGeom>
          <a:noFill/>
        </p:spPr>
        <p:txBody>
          <a:bodyPr wrap="square" rtlCol="0">
            <a:spAutoFit/>
          </a:bodyPr>
          <a:lstStyle/>
          <a:p>
            <a:pPr algn="r"/>
            <a:r>
              <a:rPr lang="en-US" sz="1600" b="1" dirty="0"/>
              <a:t>Average Number of</a:t>
            </a:r>
            <a:br>
              <a:rPr lang="en-US" sz="1600" b="1" dirty="0"/>
            </a:br>
            <a:r>
              <a:rPr lang="en-US" sz="1600" b="1" dirty="0"/>
              <a:t>B2B Accounts Per Client</a:t>
            </a:r>
            <a:endParaRPr lang="en-US" sz="1600" dirty="0"/>
          </a:p>
        </p:txBody>
      </p:sp>
      <p:sp>
        <p:nvSpPr>
          <p:cNvPr id="10" name="Left Arrow 9"/>
          <p:cNvSpPr/>
          <p:nvPr/>
        </p:nvSpPr>
        <p:spPr>
          <a:xfrm rot="10800000">
            <a:off x="4175224" y="2337319"/>
            <a:ext cx="822642" cy="293801"/>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EA32D7A-9954-4D6B-8456-2F6C0D6F982C}"/>
              </a:ext>
            </a:extLst>
          </p:cNvPr>
          <p:cNvSpPr txBox="1"/>
          <p:nvPr/>
        </p:nvSpPr>
        <p:spPr>
          <a:xfrm>
            <a:off x="5225416" y="2292407"/>
            <a:ext cx="2573261" cy="369332"/>
          </a:xfrm>
          <a:prstGeom prst="rect">
            <a:avLst/>
          </a:prstGeom>
          <a:noFill/>
        </p:spPr>
        <p:txBody>
          <a:bodyPr wrap="square" rtlCol="0">
            <a:spAutoFit/>
          </a:bodyPr>
          <a:lstStyle/>
          <a:p>
            <a:r>
              <a:rPr lang="en-US" b="1" dirty="0">
                <a:solidFill>
                  <a:schemeClr val="accent5">
                    <a:lumMod val="50000"/>
                  </a:schemeClr>
                </a:solidFill>
              </a:rPr>
              <a:t>100</a:t>
            </a:r>
            <a:endParaRPr lang="en-US" dirty="0">
              <a:solidFill>
                <a:schemeClr val="accent5">
                  <a:lumMod val="50000"/>
                </a:schemeClr>
              </a:solidFill>
            </a:endParaRPr>
          </a:p>
        </p:txBody>
      </p:sp>
      <p:sp>
        <p:nvSpPr>
          <p:cNvPr id="12" name="TextBox 11">
            <a:extLst>
              <a:ext uri="{FF2B5EF4-FFF2-40B4-BE49-F238E27FC236}">
                <a16:creationId xmlns:a16="http://schemas.microsoft.com/office/drawing/2014/main" id="{5EA32D7A-9954-4D6B-8456-2F6C0D6F982C}"/>
              </a:ext>
            </a:extLst>
          </p:cNvPr>
          <p:cNvSpPr txBox="1"/>
          <p:nvPr/>
        </p:nvSpPr>
        <p:spPr>
          <a:xfrm>
            <a:off x="935495" y="2952947"/>
            <a:ext cx="3096430" cy="584775"/>
          </a:xfrm>
          <a:prstGeom prst="rect">
            <a:avLst/>
          </a:prstGeom>
          <a:noFill/>
        </p:spPr>
        <p:txBody>
          <a:bodyPr wrap="square" rtlCol="0">
            <a:spAutoFit/>
          </a:bodyPr>
          <a:lstStyle/>
          <a:p>
            <a:pPr algn="r"/>
            <a:r>
              <a:rPr lang="en-US" sz="1600" b="1"/>
              <a:t>Cost </a:t>
            </a:r>
            <a:r>
              <a:rPr lang="en-US" sz="1600" b="1" dirty="0"/>
              <a:t>to deploy STAMP </a:t>
            </a:r>
            <a:br>
              <a:rPr lang="en-US" sz="1600" b="1" dirty="0"/>
            </a:br>
            <a:r>
              <a:rPr lang="en-US" sz="1600" b="1" dirty="0"/>
              <a:t>per client</a:t>
            </a:r>
            <a:endParaRPr lang="en-US" sz="1600" dirty="0"/>
          </a:p>
        </p:txBody>
      </p:sp>
      <p:sp>
        <p:nvSpPr>
          <p:cNvPr id="13" name="Left Arrow 12"/>
          <p:cNvSpPr/>
          <p:nvPr/>
        </p:nvSpPr>
        <p:spPr>
          <a:xfrm rot="10800000">
            <a:off x="4175224" y="3071695"/>
            <a:ext cx="822642" cy="293801"/>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EA32D7A-9954-4D6B-8456-2F6C0D6F982C}"/>
              </a:ext>
            </a:extLst>
          </p:cNvPr>
          <p:cNvSpPr txBox="1"/>
          <p:nvPr/>
        </p:nvSpPr>
        <p:spPr>
          <a:xfrm>
            <a:off x="5225416" y="3033164"/>
            <a:ext cx="2573261" cy="369332"/>
          </a:xfrm>
          <a:prstGeom prst="rect">
            <a:avLst/>
          </a:prstGeom>
          <a:noFill/>
        </p:spPr>
        <p:txBody>
          <a:bodyPr wrap="square" rtlCol="0">
            <a:spAutoFit/>
          </a:bodyPr>
          <a:lstStyle/>
          <a:p>
            <a:r>
              <a:rPr lang="en-US" b="1" dirty="0">
                <a:solidFill>
                  <a:schemeClr val="accent5">
                    <a:lumMod val="50000"/>
                  </a:schemeClr>
                </a:solidFill>
              </a:rPr>
              <a:t>$300</a:t>
            </a:r>
            <a:endParaRPr lang="en-US" dirty="0">
              <a:solidFill>
                <a:schemeClr val="accent5">
                  <a:lumMod val="50000"/>
                </a:schemeClr>
              </a:solidFill>
            </a:endParaRPr>
          </a:p>
        </p:txBody>
      </p:sp>
      <p:sp>
        <p:nvSpPr>
          <p:cNvPr id="15" name="TextBox 14">
            <a:extLst>
              <a:ext uri="{FF2B5EF4-FFF2-40B4-BE49-F238E27FC236}">
                <a16:creationId xmlns:a16="http://schemas.microsoft.com/office/drawing/2014/main" id="{5EA32D7A-9954-4D6B-8456-2F6C0D6F982C}"/>
              </a:ext>
            </a:extLst>
          </p:cNvPr>
          <p:cNvSpPr txBox="1"/>
          <p:nvPr/>
        </p:nvSpPr>
        <p:spPr>
          <a:xfrm>
            <a:off x="935495" y="3633944"/>
            <a:ext cx="3096430" cy="584775"/>
          </a:xfrm>
          <a:prstGeom prst="rect">
            <a:avLst/>
          </a:prstGeom>
          <a:noFill/>
        </p:spPr>
        <p:txBody>
          <a:bodyPr wrap="square" rtlCol="0">
            <a:spAutoFit/>
          </a:bodyPr>
          <a:lstStyle/>
          <a:p>
            <a:pPr algn="r"/>
            <a:r>
              <a:rPr lang="en-US" sz="1600" b="1" dirty="0"/>
              <a:t>Average annual revenue per </a:t>
            </a:r>
            <a:r>
              <a:rPr lang="en-US" sz="1600" b="1"/>
              <a:t>STAMP Client’s </a:t>
            </a:r>
            <a:r>
              <a:rPr lang="en-US" sz="1600" b="1" dirty="0"/>
              <a:t>B2B customer</a:t>
            </a:r>
            <a:endParaRPr lang="en-US" sz="1600" dirty="0"/>
          </a:p>
        </p:txBody>
      </p:sp>
      <p:sp>
        <p:nvSpPr>
          <p:cNvPr id="16" name="Left Arrow 15"/>
          <p:cNvSpPr/>
          <p:nvPr/>
        </p:nvSpPr>
        <p:spPr>
          <a:xfrm rot="10800000">
            <a:off x="4175225" y="3806071"/>
            <a:ext cx="822642" cy="293801"/>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EA32D7A-9954-4D6B-8456-2F6C0D6F982C}"/>
              </a:ext>
            </a:extLst>
          </p:cNvPr>
          <p:cNvSpPr txBox="1"/>
          <p:nvPr/>
        </p:nvSpPr>
        <p:spPr>
          <a:xfrm>
            <a:off x="5225416" y="3708258"/>
            <a:ext cx="2573261" cy="369332"/>
          </a:xfrm>
          <a:prstGeom prst="rect">
            <a:avLst/>
          </a:prstGeom>
          <a:noFill/>
        </p:spPr>
        <p:txBody>
          <a:bodyPr wrap="square" rtlCol="0">
            <a:spAutoFit/>
          </a:bodyPr>
          <a:lstStyle/>
          <a:p>
            <a:r>
              <a:rPr lang="en-US" b="1" dirty="0">
                <a:solidFill>
                  <a:schemeClr val="accent5">
                    <a:lumMod val="50000"/>
                  </a:schemeClr>
                </a:solidFill>
              </a:rPr>
              <a:t>$50,000</a:t>
            </a:r>
            <a:endParaRPr lang="en-US" dirty="0">
              <a:solidFill>
                <a:schemeClr val="accent5">
                  <a:lumMod val="50000"/>
                </a:schemeClr>
              </a:solidFill>
            </a:endParaRPr>
          </a:p>
        </p:txBody>
      </p:sp>
      <p:sp>
        <p:nvSpPr>
          <p:cNvPr id="18" name="TextBox 17">
            <a:extLst>
              <a:ext uri="{FF2B5EF4-FFF2-40B4-BE49-F238E27FC236}">
                <a16:creationId xmlns:a16="http://schemas.microsoft.com/office/drawing/2014/main" id="{5EA32D7A-9954-4D6B-8456-2F6C0D6F982C}"/>
              </a:ext>
            </a:extLst>
          </p:cNvPr>
          <p:cNvSpPr txBox="1"/>
          <p:nvPr/>
        </p:nvSpPr>
        <p:spPr>
          <a:xfrm>
            <a:off x="606480" y="4405843"/>
            <a:ext cx="3420475" cy="584775"/>
          </a:xfrm>
          <a:prstGeom prst="rect">
            <a:avLst/>
          </a:prstGeom>
          <a:noFill/>
        </p:spPr>
        <p:txBody>
          <a:bodyPr wrap="square" rtlCol="0">
            <a:spAutoFit/>
          </a:bodyPr>
          <a:lstStyle/>
          <a:p>
            <a:pPr algn="r"/>
            <a:r>
              <a:rPr lang="en-US" sz="1600" b="1" dirty="0"/>
              <a:t>Average profitability per STAMP Client’s B2B customer (20%)</a:t>
            </a:r>
            <a:endParaRPr lang="en-US" sz="1600" dirty="0"/>
          </a:p>
        </p:txBody>
      </p:sp>
      <p:sp>
        <p:nvSpPr>
          <p:cNvPr id="19" name="Left Arrow 18"/>
          <p:cNvSpPr/>
          <p:nvPr/>
        </p:nvSpPr>
        <p:spPr>
          <a:xfrm rot="10800000">
            <a:off x="4175225" y="4540447"/>
            <a:ext cx="822642" cy="293801"/>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EA32D7A-9954-4D6B-8456-2F6C0D6F982C}"/>
              </a:ext>
            </a:extLst>
          </p:cNvPr>
          <p:cNvSpPr txBox="1"/>
          <p:nvPr/>
        </p:nvSpPr>
        <p:spPr>
          <a:xfrm>
            <a:off x="5227855" y="4513564"/>
            <a:ext cx="2573261" cy="369332"/>
          </a:xfrm>
          <a:prstGeom prst="rect">
            <a:avLst/>
          </a:prstGeom>
          <a:noFill/>
        </p:spPr>
        <p:txBody>
          <a:bodyPr wrap="square" rtlCol="0">
            <a:spAutoFit/>
          </a:bodyPr>
          <a:lstStyle/>
          <a:p>
            <a:r>
              <a:rPr lang="en-US" b="1" dirty="0">
                <a:solidFill>
                  <a:schemeClr val="accent5">
                    <a:lumMod val="50000"/>
                  </a:schemeClr>
                </a:solidFill>
              </a:rPr>
              <a:t>$10,000</a:t>
            </a:r>
            <a:endParaRPr lang="en-US" dirty="0">
              <a:solidFill>
                <a:schemeClr val="accent5">
                  <a:lumMod val="50000"/>
                </a:schemeClr>
              </a:solidFill>
            </a:endParaRPr>
          </a:p>
        </p:txBody>
      </p:sp>
      <p:sp>
        <p:nvSpPr>
          <p:cNvPr id="21" name="TextBox 20">
            <a:extLst>
              <a:ext uri="{FF2B5EF4-FFF2-40B4-BE49-F238E27FC236}">
                <a16:creationId xmlns:a16="http://schemas.microsoft.com/office/drawing/2014/main" id="{5EA32D7A-9954-4D6B-8456-2F6C0D6F982C}"/>
              </a:ext>
            </a:extLst>
          </p:cNvPr>
          <p:cNvSpPr txBox="1"/>
          <p:nvPr/>
        </p:nvSpPr>
        <p:spPr>
          <a:xfrm>
            <a:off x="323410" y="5144696"/>
            <a:ext cx="3624265" cy="584775"/>
          </a:xfrm>
          <a:prstGeom prst="rect">
            <a:avLst/>
          </a:prstGeom>
          <a:noFill/>
        </p:spPr>
        <p:txBody>
          <a:bodyPr wrap="square" rtlCol="0">
            <a:spAutoFit/>
          </a:bodyPr>
          <a:lstStyle/>
          <a:p>
            <a:pPr algn="r"/>
            <a:r>
              <a:rPr lang="en-US" sz="1600" b="1" dirty="0"/>
              <a:t>% of B2B customers STAMP typically flags as “at </a:t>
            </a:r>
            <a:r>
              <a:rPr lang="en-US" sz="1600" b="1"/>
              <a:t>risk” and saved by STAMP </a:t>
            </a:r>
            <a:endParaRPr lang="en-US" sz="1600" dirty="0"/>
          </a:p>
        </p:txBody>
      </p:sp>
      <p:sp>
        <p:nvSpPr>
          <p:cNvPr id="22" name="Left Arrow 21"/>
          <p:cNvSpPr/>
          <p:nvPr/>
        </p:nvSpPr>
        <p:spPr>
          <a:xfrm rot="10800000">
            <a:off x="4175225" y="5274823"/>
            <a:ext cx="822642" cy="293801"/>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EA32D7A-9954-4D6B-8456-2F6C0D6F982C}"/>
              </a:ext>
            </a:extLst>
          </p:cNvPr>
          <p:cNvSpPr txBox="1"/>
          <p:nvPr/>
        </p:nvSpPr>
        <p:spPr>
          <a:xfrm>
            <a:off x="5225416" y="5151968"/>
            <a:ext cx="2573261" cy="646331"/>
          </a:xfrm>
          <a:prstGeom prst="rect">
            <a:avLst/>
          </a:prstGeom>
          <a:noFill/>
        </p:spPr>
        <p:txBody>
          <a:bodyPr wrap="square" rtlCol="0">
            <a:spAutoFit/>
          </a:bodyPr>
          <a:lstStyle/>
          <a:p>
            <a:r>
              <a:rPr lang="en-US" b="1" dirty="0">
                <a:solidFill>
                  <a:schemeClr val="accent5">
                    <a:lumMod val="50000"/>
                  </a:schemeClr>
                </a:solidFill>
              </a:rPr>
              <a:t>20% or </a:t>
            </a:r>
            <a:br>
              <a:rPr lang="en-US" b="1" dirty="0">
                <a:solidFill>
                  <a:schemeClr val="accent5">
                    <a:lumMod val="50000"/>
                  </a:schemeClr>
                </a:solidFill>
              </a:rPr>
            </a:br>
            <a:r>
              <a:rPr lang="en-US" b="1" dirty="0">
                <a:solidFill>
                  <a:schemeClr val="accent5">
                    <a:lumMod val="50000"/>
                  </a:schemeClr>
                </a:solidFill>
              </a:rPr>
              <a:t>20/100 accounts</a:t>
            </a:r>
            <a:endParaRPr lang="en-US" dirty="0">
              <a:solidFill>
                <a:schemeClr val="accent5">
                  <a:lumMod val="50000"/>
                </a:schemeClr>
              </a:solidFill>
            </a:endParaRPr>
          </a:p>
        </p:txBody>
      </p:sp>
      <p:sp>
        <p:nvSpPr>
          <p:cNvPr id="24" name="TextBox 23">
            <a:extLst>
              <a:ext uri="{FF2B5EF4-FFF2-40B4-BE49-F238E27FC236}">
                <a16:creationId xmlns:a16="http://schemas.microsoft.com/office/drawing/2014/main" id="{5EA32D7A-9954-4D6B-8456-2F6C0D6F982C}"/>
              </a:ext>
            </a:extLst>
          </p:cNvPr>
          <p:cNvSpPr txBox="1"/>
          <p:nvPr/>
        </p:nvSpPr>
        <p:spPr>
          <a:xfrm>
            <a:off x="191551" y="5809295"/>
            <a:ext cx="3756124" cy="584775"/>
          </a:xfrm>
          <a:prstGeom prst="rect">
            <a:avLst/>
          </a:prstGeom>
          <a:noFill/>
        </p:spPr>
        <p:txBody>
          <a:bodyPr wrap="square" rtlCol="0">
            <a:spAutoFit/>
          </a:bodyPr>
          <a:lstStyle/>
          <a:p>
            <a:pPr algn="r"/>
            <a:r>
              <a:rPr lang="en-US" sz="1600" b="1" dirty="0"/>
              <a:t># of ”at risk” flagged accounts retained to break even on STAMP</a:t>
            </a:r>
            <a:endParaRPr lang="en-US" sz="1600" dirty="0"/>
          </a:p>
        </p:txBody>
      </p:sp>
      <p:sp>
        <p:nvSpPr>
          <p:cNvPr id="25" name="Left Arrow 24"/>
          <p:cNvSpPr/>
          <p:nvPr/>
        </p:nvSpPr>
        <p:spPr>
          <a:xfrm rot="10800000">
            <a:off x="4160679" y="6009197"/>
            <a:ext cx="822642" cy="293801"/>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5EA32D7A-9954-4D6B-8456-2F6C0D6F982C}"/>
              </a:ext>
            </a:extLst>
          </p:cNvPr>
          <p:cNvSpPr txBox="1"/>
          <p:nvPr/>
        </p:nvSpPr>
        <p:spPr>
          <a:xfrm>
            <a:off x="5225415" y="5971432"/>
            <a:ext cx="3595175" cy="553998"/>
          </a:xfrm>
          <a:prstGeom prst="rect">
            <a:avLst/>
          </a:prstGeom>
          <a:noFill/>
        </p:spPr>
        <p:txBody>
          <a:bodyPr wrap="square" rtlCol="0">
            <a:spAutoFit/>
          </a:bodyPr>
          <a:lstStyle/>
          <a:p>
            <a:r>
              <a:rPr lang="en-US" b="1" dirty="0">
                <a:solidFill>
                  <a:schemeClr val="accent5">
                    <a:lumMod val="50000"/>
                  </a:schemeClr>
                </a:solidFill>
              </a:rPr>
              <a:t>3 of 20 “at risk accounts” or </a:t>
            </a:r>
          </a:p>
          <a:p>
            <a:r>
              <a:rPr lang="en-US" sz="1200" b="1" dirty="0">
                <a:solidFill>
                  <a:schemeClr val="accent6">
                    <a:lumMod val="50000"/>
                  </a:schemeClr>
                </a:solidFill>
              </a:rPr>
              <a:t>3 * $10k profit/customer = $30k STAMP investment</a:t>
            </a:r>
            <a:endParaRPr lang="en-US" sz="1200" dirty="0">
              <a:solidFill>
                <a:schemeClr val="accent6">
                  <a:lumMod val="50000"/>
                </a:schemeClr>
              </a:solidFill>
            </a:endParaRPr>
          </a:p>
        </p:txBody>
      </p:sp>
      <p:sp>
        <p:nvSpPr>
          <p:cNvPr id="27" name="Line Callout 1 26"/>
          <p:cNvSpPr/>
          <p:nvPr/>
        </p:nvSpPr>
        <p:spPr>
          <a:xfrm>
            <a:off x="6640803" y="2111674"/>
            <a:ext cx="2016280" cy="2005817"/>
          </a:xfrm>
          <a:prstGeom prst="borderCallout1">
            <a:avLst>
              <a:gd name="adj1" fmla="val 18750"/>
              <a:gd name="adj2" fmla="val -8333"/>
              <a:gd name="adj3" fmla="val 52377"/>
              <a:gd name="adj4" fmla="val -370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5">
                    <a:lumMod val="50000"/>
                  </a:schemeClr>
                </a:solidFill>
              </a:rPr>
              <a:t>After the first 100 B2B accounts, the cost to deploy each STAMP drops to $45-$75 per account, further accelerating the positive ROI!</a:t>
            </a:r>
          </a:p>
        </p:txBody>
      </p:sp>
    </p:spTree>
    <p:extLst>
      <p:ext uri="{BB962C8B-B14F-4D97-AF65-F5344CB8AC3E}">
        <p14:creationId xmlns:p14="http://schemas.microsoft.com/office/powerpoint/2010/main" val="181206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Benefits</a:t>
            </a:r>
          </a:p>
        </p:txBody>
      </p:sp>
      <p:sp>
        <p:nvSpPr>
          <p:cNvPr id="3" name="Slide Number Placeholder 2"/>
          <p:cNvSpPr>
            <a:spLocks noGrp="1"/>
          </p:cNvSpPr>
          <p:nvPr>
            <p:ph type="sldNum" sz="quarter" idx="4"/>
          </p:nvPr>
        </p:nvSpPr>
        <p:spPr/>
        <p:txBody>
          <a:bodyPr/>
          <a:lstStyle/>
          <a:p>
            <a:r>
              <a:rPr lang="en-US"/>
              <a:t> </a:t>
            </a:r>
            <a:fld id="{6E8E4D27-8A00-4E44-8093-8E76B2885BC5}" type="slidenum">
              <a:rPr lang="en-US" smtClean="0"/>
              <a:pPr/>
              <a:t>15</a:t>
            </a:fld>
            <a:endParaRPr lang="en-US" dirty="0"/>
          </a:p>
        </p:txBody>
      </p:sp>
      <p:sp>
        <p:nvSpPr>
          <p:cNvPr id="4" name="Rectangle 3"/>
          <p:cNvSpPr/>
          <p:nvPr/>
        </p:nvSpPr>
        <p:spPr>
          <a:xfrm>
            <a:off x="323410" y="836640"/>
            <a:ext cx="8569190" cy="923330"/>
          </a:xfrm>
          <a:prstGeom prst="rect">
            <a:avLst/>
          </a:prstGeom>
        </p:spPr>
        <p:txBody>
          <a:bodyPr wrap="square">
            <a:spAutoFit/>
          </a:bodyPr>
          <a:lstStyle/>
          <a:p>
            <a:r>
              <a:rPr lang="en-US" i="1" dirty="0">
                <a:solidFill>
                  <a:schemeClr val="accent2">
                    <a:lumMod val="75000"/>
                  </a:schemeClr>
                </a:solidFill>
              </a:rPr>
              <a:t>STAMP should be used by EVERY vendor or supplier with business customers.  Here are the Top 5 reasons why.</a:t>
            </a:r>
          </a:p>
          <a:p>
            <a:r>
              <a:rPr lang="en-US" i="1" dirty="0">
                <a:solidFill>
                  <a:schemeClr val="accent2">
                    <a:lumMod val="75000"/>
                  </a:schemeClr>
                </a:solidFill>
              </a:rPr>
              <a:t> </a:t>
            </a:r>
          </a:p>
        </p:txBody>
      </p:sp>
      <p:sp>
        <p:nvSpPr>
          <p:cNvPr id="7" name="Text Placeholder 2"/>
          <p:cNvSpPr txBox="1">
            <a:spLocks/>
          </p:cNvSpPr>
          <p:nvPr/>
        </p:nvSpPr>
        <p:spPr>
          <a:xfrm>
            <a:off x="212353" y="1585732"/>
            <a:ext cx="4427537" cy="4844333"/>
          </a:xfrm>
          <a:prstGeom prst="rect">
            <a:avLst/>
          </a:prstGeom>
          <a:solidFill>
            <a:srgbClr val="2B5E8B">
              <a:lumMod val="75000"/>
            </a:srgbClr>
          </a:solidFill>
          <a:ln w="3175">
            <a:noFill/>
          </a:ln>
          <a:effectLst/>
        </p:spPr>
        <p:txBody>
          <a:bodyPr vert="horz" lIns="91440" tIns="91440" rIns="91440" bIns="91440" rtlCol="0" anchor="t">
            <a:noAutofit/>
          </a:bodyPr>
          <a:lstStyle>
            <a:lvl1pPr indent="0">
              <a:lnSpc>
                <a:spcPct val="85000"/>
              </a:lnSpc>
              <a:spcBef>
                <a:spcPts val="1200"/>
              </a:spcBef>
              <a:buFont typeface="Arial" pitchFamily="34" charset="0"/>
              <a:buNone/>
              <a:defRPr b="1">
                <a:solidFill>
                  <a:schemeClr val="bg1"/>
                </a:solidFill>
                <a:effectLst>
                  <a:outerShdw blurRad="50800" dist="38100" dir="5400000" algn="t" rotWithShape="0">
                    <a:prstClr val="black">
                      <a:alpha val="40000"/>
                    </a:prstClr>
                  </a:outerShdw>
                </a:effectLst>
                <a:latin typeface="Arial" pitchFamily="34" charset="0"/>
                <a:cs typeface="Arial" pitchFamily="34" charset="0"/>
              </a:defRPr>
            </a:lvl1pPr>
            <a:lvl2pPr indent="0">
              <a:spcBef>
                <a:spcPts val="400"/>
              </a:spcBef>
              <a:spcAft>
                <a:spcPts val="400"/>
              </a:spcAft>
              <a:buFont typeface="Courier New" pitchFamily="49" charset="0"/>
              <a:buNone/>
              <a:defRPr sz="2000" b="1">
                <a:latin typeface="Arial" pitchFamily="34" charset="0"/>
                <a:cs typeface="Arial" pitchFamily="34" charset="0"/>
              </a:defRPr>
            </a:lvl2pPr>
            <a:lvl3pPr indent="0">
              <a:spcBef>
                <a:spcPts val="0"/>
              </a:spcBef>
              <a:spcAft>
                <a:spcPts val="0"/>
              </a:spcAft>
              <a:buClr>
                <a:schemeClr val="accent1"/>
              </a:buClr>
              <a:buFont typeface="Wingdings 3" pitchFamily="18" charset="2"/>
              <a:buNone/>
              <a:defRPr b="1">
                <a:latin typeface="+mj-lt"/>
              </a:defRPr>
            </a:lvl3pPr>
            <a:lvl4pPr indent="0">
              <a:spcBef>
                <a:spcPts val="400"/>
              </a:spcBef>
              <a:buClr>
                <a:schemeClr val="accent2"/>
              </a:buClr>
              <a:buFont typeface="Arial" pitchFamily="34" charset="0"/>
              <a:buNone/>
              <a:defRPr sz="1600" b="1">
                <a:latin typeface="+mj-lt"/>
              </a:defRPr>
            </a:lvl4pPr>
            <a:lvl5pPr indent="0">
              <a:spcBef>
                <a:spcPts val="400"/>
              </a:spcBef>
              <a:buClr>
                <a:schemeClr val="accent5"/>
              </a:buClr>
              <a:buSzPct val="90000"/>
              <a:buFont typeface="Arial Narrow" pitchFamily="34" charset="0"/>
              <a:buNone/>
              <a:defRPr sz="1600" b="1">
                <a:latin typeface="+mj-lt"/>
              </a:defRPr>
            </a:lvl5pPr>
            <a:lvl6pPr indent="0">
              <a:spcBef>
                <a:spcPct val="20000"/>
              </a:spcBef>
              <a:buFont typeface="Courier New" pitchFamily="49" charset="0"/>
              <a:buNone/>
              <a:defRPr sz="1600" b="1">
                <a:solidFill>
                  <a:schemeClr val="tx1">
                    <a:lumMod val="50000"/>
                    <a:lumOff val="50000"/>
                  </a:schemeClr>
                </a:solidFill>
                <a:latin typeface="+mj-lt"/>
              </a:defRPr>
            </a:lvl6pPr>
            <a:lvl7pPr indent="0">
              <a:spcBef>
                <a:spcPct val="20000"/>
              </a:spcBef>
              <a:buFont typeface="Arial" pitchFamily="34" charset="0"/>
              <a:buNone/>
              <a:defRPr sz="1600" b="1">
                <a:solidFill>
                  <a:schemeClr val="tx1">
                    <a:lumMod val="50000"/>
                    <a:lumOff val="50000"/>
                  </a:schemeClr>
                </a:solidFill>
                <a:latin typeface="+mj-lt"/>
              </a:defRPr>
            </a:lvl7pPr>
            <a:lvl8pPr indent="0">
              <a:spcBef>
                <a:spcPct val="20000"/>
              </a:spcBef>
              <a:buFont typeface="Courier New" pitchFamily="49" charset="0"/>
              <a:buNone/>
              <a:defRPr sz="1600" b="1">
                <a:solidFill>
                  <a:schemeClr val="tx1">
                    <a:lumMod val="50000"/>
                    <a:lumOff val="50000"/>
                  </a:schemeClr>
                </a:solidFill>
                <a:latin typeface="+mj-lt"/>
              </a:defRPr>
            </a:lvl8pPr>
            <a:lvl9pPr indent="0">
              <a:spcBef>
                <a:spcPct val="20000"/>
              </a:spcBef>
              <a:buFont typeface="Arial" pitchFamily="34" charset="0"/>
              <a:buNone/>
              <a:defRPr sz="1600" b="1">
                <a:solidFill>
                  <a:schemeClr val="tx1">
                    <a:lumMod val="50000"/>
                    <a:lumOff val="50000"/>
                  </a:schemeClr>
                </a:solidFill>
                <a:latin typeface="+mj-lt"/>
              </a:defRPr>
            </a:lvl9pPr>
          </a:lstStyle>
          <a:p>
            <a:pPr marL="0" marR="0" lvl="0" indent="0" algn="ctr" defTabSz="914400" eaLnBrk="1" fontAlgn="auto" latinLnBrk="0" hangingPunct="1">
              <a:lnSpc>
                <a:spcPct val="85000"/>
              </a:lnSpc>
              <a:spcBef>
                <a:spcPts val="1200"/>
              </a:spcBef>
              <a:spcAft>
                <a:spcPts val="0"/>
              </a:spcAft>
              <a:buClrTx/>
              <a:buSzTx/>
              <a:buFont typeface="Arial" pitchFamily="34" charset="0"/>
              <a:buNone/>
              <a:tabLst/>
              <a:defRPr/>
            </a:pPr>
            <a:r>
              <a:rPr kumimoji="0" lang="en-GB" sz="1800" b="1" i="0" u="none" strike="noStrike" kern="0" cap="none" spc="0" normalizeH="0" baseline="0" noProof="0" dirty="0">
                <a:ln>
                  <a:noFill/>
                </a:ln>
                <a:solidFill>
                  <a:prstClr val="white"/>
                </a:solidFill>
                <a:effectLst/>
                <a:uLnTx/>
                <a:uFillTx/>
                <a:latin typeface="Calibri"/>
                <a:cs typeface="Arial" pitchFamily="34" charset="0"/>
              </a:rPr>
              <a:t>STAMP Top 5</a:t>
            </a:r>
            <a:endParaRPr kumimoji="0" lang="en-GB" sz="1800" b="0" i="0" u="none" strike="noStrike" kern="0" cap="none" spc="0" normalizeH="0" baseline="0" noProof="0" dirty="0">
              <a:ln>
                <a:noFill/>
              </a:ln>
              <a:solidFill>
                <a:prstClr val="white"/>
              </a:solidFill>
              <a:effectLst/>
              <a:uLnTx/>
              <a:uFillTx/>
              <a:latin typeface="Calibri"/>
              <a:cs typeface="Arial" pitchFamily="34" charset="0"/>
            </a:endParaRPr>
          </a:p>
        </p:txBody>
      </p:sp>
      <p:sp>
        <p:nvSpPr>
          <p:cNvPr id="8" name="Text Placeholder 2"/>
          <p:cNvSpPr txBox="1">
            <a:spLocks/>
          </p:cNvSpPr>
          <p:nvPr/>
        </p:nvSpPr>
        <p:spPr>
          <a:xfrm>
            <a:off x="1" y="1956122"/>
            <a:ext cx="9143999" cy="4317637"/>
          </a:xfrm>
          <a:prstGeom prst="rect">
            <a:avLst/>
          </a:prstGeom>
          <a:solidFill>
            <a:schemeClr val="bg1">
              <a:lumMod val="95000"/>
              <a:alpha val="97000"/>
            </a:schemeClr>
          </a:solidFill>
          <a:ln w="3175">
            <a:solidFill>
              <a:schemeClr val="tx2">
                <a:lumMod val="75000"/>
              </a:schemeClr>
            </a:solidFill>
          </a:ln>
          <a:effectLst/>
        </p:spPr>
        <p:txBody>
          <a:bodyPr vert="horz" lIns="91440" tIns="45720" rIns="432000" bIns="45720" rtlCol="0" anchor="ctr">
            <a:noAutofit/>
          </a:bodyPr>
          <a:lstStyle>
            <a:lvl1pPr indent="0">
              <a:lnSpc>
                <a:spcPct val="85000"/>
              </a:lnSpc>
              <a:spcBef>
                <a:spcPts val="1200"/>
              </a:spcBef>
              <a:buFont typeface="Arial" pitchFamily="34" charset="0"/>
              <a:buNone/>
              <a:defRPr b="1">
                <a:solidFill>
                  <a:schemeClr val="bg1"/>
                </a:solidFill>
                <a:effectLst>
                  <a:outerShdw blurRad="50800" dist="38100" dir="5400000" algn="t" rotWithShape="0">
                    <a:prstClr val="black">
                      <a:alpha val="40000"/>
                    </a:prstClr>
                  </a:outerShdw>
                </a:effectLst>
                <a:latin typeface="Arial" pitchFamily="34" charset="0"/>
                <a:cs typeface="Arial" pitchFamily="34" charset="0"/>
              </a:defRPr>
            </a:lvl1pPr>
            <a:lvl2pPr indent="0">
              <a:spcBef>
                <a:spcPts val="400"/>
              </a:spcBef>
              <a:spcAft>
                <a:spcPts val="400"/>
              </a:spcAft>
              <a:buFont typeface="Courier New" pitchFamily="49" charset="0"/>
              <a:buNone/>
              <a:defRPr sz="2000" b="1">
                <a:latin typeface="Arial" pitchFamily="34" charset="0"/>
                <a:cs typeface="Arial" pitchFamily="34" charset="0"/>
              </a:defRPr>
            </a:lvl2pPr>
            <a:lvl3pPr indent="0">
              <a:spcBef>
                <a:spcPts val="0"/>
              </a:spcBef>
              <a:spcAft>
                <a:spcPts val="0"/>
              </a:spcAft>
              <a:buClr>
                <a:schemeClr val="accent1"/>
              </a:buClr>
              <a:buFont typeface="Wingdings 3" pitchFamily="18" charset="2"/>
              <a:buNone/>
              <a:defRPr b="1">
                <a:latin typeface="+mj-lt"/>
              </a:defRPr>
            </a:lvl3pPr>
            <a:lvl4pPr indent="0">
              <a:spcBef>
                <a:spcPts val="400"/>
              </a:spcBef>
              <a:buClr>
                <a:schemeClr val="accent2"/>
              </a:buClr>
              <a:buFont typeface="Arial" pitchFamily="34" charset="0"/>
              <a:buNone/>
              <a:defRPr sz="1600" b="1">
                <a:latin typeface="+mj-lt"/>
              </a:defRPr>
            </a:lvl4pPr>
            <a:lvl5pPr indent="0">
              <a:spcBef>
                <a:spcPts val="400"/>
              </a:spcBef>
              <a:buClr>
                <a:schemeClr val="accent5"/>
              </a:buClr>
              <a:buSzPct val="90000"/>
              <a:buFont typeface="Arial Narrow" pitchFamily="34" charset="0"/>
              <a:buNone/>
              <a:defRPr sz="1600" b="1">
                <a:latin typeface="+mj-lt"/>
              </a:defRPr>
            </a:lvl5pPr>
            <a:lvl6pPr indent="0">
              <a:spcBef>
                <a:spcPct val="20000"/>
              </a:spcBef>
              <a:buFont typeface="Courier New" pitchFamily="49" charset="0"/>
              <a:buNone/>
              <a:defRPr sz="1600" b="1">
                <a:solidFill>
                  <a:schemeClr val="tx1">
                    <a:lumMod val="50000"/>
                    <a:lumOff val="50000"/>
                  </a:schemeClr>
                </a:solidFill>
                <a:latin typeface="+mj-lt"/>
              </a:defRPr>
            </a:lvl6pPr>
            <a:lvl7pPr indent="0">
              <a:spcBef>
                <a:spcPct val="20000"/>
              </a:spcBef>
              <a:buFont typeface="Arial" pitchFamily="34" charset="0"/>
              <a:buNone/>
              <a:defRPr sz="1600" b="1">
                <a:solidFill>
                  <a:schemeClr val="tx1">
                    <a:lumMod val="50000"/>
                    <a:lumOff val="50000"/>
                  </a:schemeClr>
                </a:solidFill>
                <a:latin typeface="+mj-lt"/>
              </a:defRPr>
            </a:lvl7pPr>
            <a:lvl8pPr indent="0">
              <a:spcBef>
                <a:spcPct val="20000"/>
              </a:spcBef>
              <a:buFont typeface="Courier New" pitchFamily="49" charset="0"/>
              <a:buNone/>
              <a:defRPr sz="1600" b="1">
                <a:solidFill>
                  <a:schemeClr val="tx1">
                    <a:lumMod val="50000"/>
                    <a:lumOff val="50000"/>
                  </a:schemeClr>
                </a:solidFill>
                <a:latin typeface="+mj-lt"/>
              </a:defRPr>
            </a:lvl8pPr>
            <a:lvl9pPr indent="0">
              <a:spcBef>
                <a:spcPct val="20000"/>
              </a:spcBef>
              <a:buFont typeface="Arial" pitchFamily="34" charset="0"/>
              <a:buNone/>
              <a:defRPr sz="1600" b="1">
                <a:solidFill>
                  <a:schemeClr val="tx1">
                    <a:lumMod val="50000"/>
                    <a:lumOff val="50000"/>
                  </a:schemeClr>
                </a:solidFill>
                <a:latin typeface="+mj-lt"/>
              </a:defRPr>
            </a:lvl9pPr>
          </a:lstStyle>
          <a:p>
            <a:pPr marL="0" marR="0" lvl="0" indent="0" algn="ctr" defTabSz="914400" eaLnBrk="1" fontAlgn="auto" latinLnBrk="0" hangingPunct="1">
              <a:lnSpc>
                <a:spcPct val="85000"/>
              </a:lnSpc>
              <a:spcBef>
                <a:spcPts val="1200"/>
              </a:spcBef>
              <a:spcAft>
                <a:spcPts val="0"/>
              </a:spcAft>
              <a:buClrTx/>
              <a:buSzTx/>
              <a:buFont typeface="Arial" pitchFamily="34" charset="0"/>
              <a:buNone/>
              <a:tabLst/>
              <a:defRPr/>
            </a:pPr>
            <a:endParaRPr kumimoji="0" lang="en-GB" sz="1800" b="0" i="0" u="none" strike="noStrike" kern="0" cap="none" spc="0" normalizeH="0" baseline="0" noProof="0" dirty="0">
              <a:ln>
                <a:noFill/>
              </a:ln>
              <a:solidFill>
                <a:prstClr val="white"/>
              </a:solidFill>
              <a:effectLst/>
              <a:uLnTx/>
              <a:uFillTx/>
              <a:latin typeface="Calibri"/>
              <a:cs typeface="Arial" pitchFamily="34" charset="0"/>
            </a:endParaRPr>
          </a:p>
        </p:txBody>
      </p:sp>
      <p:sp>
        <p:nvSpPr>
          <p:cNvPr id="9" name="TextBox 8"/>
          <p:cNvSpPr txBox="1"/>
          <p:nvPr/>
        </p:nvSpPr>
        <p:spPr>
          <a:xfrm>
            <a:off x="139339" y="2059899"/>
            <a:ext cx="8753261" cy="4524315"/>
          </a:xfrm>
          <a:prstGeom prst="rect">
            <a:avLst/>
          </a:prstGeom>
          <a:noFill/>
        </p:spPr>
        <p:txBody>
          <a:bodyPr wrap="square" rtlCol="0">
            <a:spAutoFit/>
          </a:bodyPr>
          <a:lstStyle/>
          <a:p>
            <a:pPr marL="230188" lvl="1" indent="-219075">
              <a:spcAft>
                <a:spcPts val="1200"/>
              </a:spcAft>
              <a:buFont typeface="+mj-lt"/>
              <a:buAutoNum type="arabicPeriod"/>
            </a:pPr>
            <a:r>
              <a:rPr lang="en-US" sz="1400" b="1" u="sng" dirty="0"/>
              <a:t>Don’t wait until renewal time to find out you haven’t been meeting the needs of your customers.</a:t>
            </a:r>
            <a:r>
              <a:rPr lang="en-US" sz="1400" b="1" dirty="0"/>
              <a:t>  </a:t>
            </a:r>
            <a:r>
              <a:rPr lang="en-US" sz="1400" dirty="0"/>
              <a:t>Let STAMP systematically obtain unbiased feedback from your business customers, provide real time dashboards on how you are performing, and alert you when there is an issue.</a:t>
            </a:r>
          </a:p>
          <a:p>
            <a:pPr marL="230188" lvl="1" indent="-219075">
              <a:spcAft>
                <a:spcPts val="1200"/>
              </a:spcAft>
              <a:buFont typeface="+mj-lt"/>
              <a:buAutoNum type="arabicPeriod"/>
            </a:pPr>
            <a:r>
              <a:rPr lang="en-US" sz="1400" b="1" u="sng" dirty="0"/>
              <a:t>Differentiate yourself in the marketplace.</a:t>
            </a:r>
            <a:r>
              <a:rPr lang="en-US" sz="1400" b="1" dirty="0"/>
              <a:t> </a:t>
            </a:r>
            <a:r>
              <a:rPr lang="en-US" sz="1400" dirty="0"/>
              <a:t>Demonstrate to clients your commitment to meeting their unique needs by sharing their scorecards and developing customized action plans to continually improve your relationship.  Also use STAMP to help pitch a new account by showing your prospect clients how well their current supplier is performing, illuminating opportunities for you to do a better job than the current incumbent.</a:t>
            </a:r>
          </a:p>
          <a:p>
            <a:pPr marL="230188" lvl="1" indent="-219075">
              <a:spcAft>
                <a:spcPts val="1200"/>
              </a:spcAft>
              <a:buFont typeface="+mj-lt"/>
              <a:buAutoNum type="arabicPeriod"/>
            </a:pPr>
            <a:r>
              <a:rPr lang="en-US" sz="1400" b="1" u="sng" dirty="0"/>
              <a:t>Boost satisfaction across your entire book of business.</a:t>
            </a:r>
            <a:r>
              <a:rPr lang="en-US" sz="1400" b="1" dirty="0"/>
              <a:t>  </a:t>
            </a:r>
            <a:r>
              <a:rPr lang="en-US" sz="1400" dirty="0"/>
              <a:t>STAMP uses its advanced analytics engine to assess all your data to identify and prioritize the 3-4 actions you need to take to improve satisfaction across your entire book of business.  </a:t>
            </a:r>
          </a:p>
          <a:p>
            <a:pPr marL="230188" lvl="1" indent="-219075">
              <a:spcAft>
                <a:spcPts val="1200"/>
              </a:spcAft>
              <a:buFont typeface="+mj-lt"/>
              <a:buAutoNum type="arabicPeriod"/>
            </a:pPr>
            <a:r>
              <a:rPr lang="en-US" sz="1400" b="1" u="sng" dirty="0"/>
              <a:t>Significantly improve account management.</a:t>
            </a:r>
            <a:r>
              <a:rPr lang="en-US" sz="1400" b="1" dirty="0"/>
              <a:t>  </a:t>
            </a:r>
            <a:r>
              <a:rPr lang="en-US" sz="1400" dirty="0"/>
              <a:t>By providing a dashboard for each sales or account manager, STAMP helps to ensure that you have the right individuals assigned to each account.  STAMP is also a critical input to performance management and helps you identify specific areas for training and skills improvement.  </a:t>
            </a:r>
          </a:p>
          <a:p>
            <a:pPr marL="230188" lvl="1" indent="-219075">
              <a:spcAft>
                <a:spcPts val="1200"/>
              </a:spcAft>
              <a:buFont typeface="+mj-lt"/>
              <a:buAutoNum type="arabicPeriod"/>
            </a:pPr>
            <a:r>
              <a:rPr lang="en-US" sz="1400" b="1" u="sng" dirty="0"/>
              <a:t>Benchmark yourself against your peers and track progress over time.</a:t>
            </a:r>
            <a:r>
              <a:rPr lang="en-US" sz="1400" b="1" dirty="0"/>
              <a:t>  </a:t>
            </a:r>
            <a:r>
              <a:rPr lang="en-US" sz="1400" dirty="0"/>
              <a:t>STAMP is a learning tool and enables you to not only track your performance over time, but also benchmark yourself against your industry peers and competitors.</a:t>
            </a:r>
          </a:p>
          <a:p>
            <a:pPr marL="230188" indent="-219075">
              <a:spcAft>
                <a:spcPts val="1200"/>
              </a:spcAft>
              <a:buFont typeface="+mj-lt"/>
              <a:buAutoNum type="arabicPeriod"/>
            </a:pPr>
            <a:endParaRPr lang="en-US" sz="1400" dirty="0"/>
          </a:p>
        </p:txBody>
      </p:sp>
    </p:spTree>
    <p:extLst>
      <p:ext uri="{BB962C8B-B14F-4D97-AF65-F5344CB8AC3E}">
        <p14:creationId xmlns:p14="http://schemas.microsoft.com/office/powerpoint/2010/main" val="49563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4" name="Text Box 13"/>
          <p:cNvSpPr txBox="1">
            <a:spLocks noChangeArrowheads="1"/>
          </p:cNvSpPr>
          <p:nvPr/>
        </p:nvSpPr>
        <p:spPr bwMode="auto">
          <a:xfrm>
            <a:off x="1695571" y="2509819"/>
            <a:ext cx="5752857" cy="415498"/>
          </a:xfrm>
          <a:prstGeom prst="rect">
            <a:avLst/>
          </a:prstGeom>
          <a:noFill/>
          <a:ln w="12700">
            <a:noFill/>
            <a:miter lim="800000"/>
            <a:headEnd/>
            <a:tailEnd/>
          </a:ln>
        </p:spPr>
        <p:txBody>
          <a:bodyPr wrap="square" lIns="9144" rIns="9144">
            <a:spAutoFit/>
          </a:bodyPr>
          <a:lstStyle/>
          <a:p>
            <a:pPr algn="ctr" eaLnBrk="0" hangingPunct="0">
              <a:lnSpc>
                <a:spcPct val="85000"/>
              </a:lnSpc>
              <a:spcBef>
                <a:spcPct val="50000"/>
              </a:spcBef>
              <a:buClr>
                <a:schemeClr val="tx2"/>
              </a:buClr>
              <a:buSzPct val="89000"/>
            </a:pPr>
            <a:r>
              <a:rPr lang="en-US" sz="2400" b="1" dirty="0">
                <a:solidFill>
                  <a:srgbClr val="000000"/>
                </a:solidFill>
              </a:rPr>
              <a:t>Contact Information</a:t>
            </a:r>
          </a:p>
        </p:txBody>
      </p:sp>
      <p:sp>
        <p:nvSpPr>
          <p:cNvPr id="5" name="Rectangle 4"/>
          <p:cNvSpPr>
            <a:spLocks noChangeArrowheads="1"/>
          </p:cNvSpPr>
          <p:nvPr/>
        </p:nvSpPr>
        <p:spPr bwMode="auto">
          <a:xfrm>
            <a:off x="1773771" y="2985551"/>
            <a:ext cx="5596457" cy="2662267"/>
          </a:xfrm>
          <a:prstGeom prst="rect">
            <a:avLst/>
          </a:prstGeom>
          <a:noFill/>
          <a:ln w="19050">
            <a:noFill/>
            <a:miter lim="800000"/>
            <a:headEnd/>
            <a:tailEnd/>
          </a:ln>
        </p:spPr>
        <p:txBody>
          <a:bodyPr wrap="square" lIns="9144" rIns="9144">
            <a:spAutoFit/>
          </a:bodyPr>
          <a:lstStyle/>
          <a:p>
            <a:pPr algn="ctr">
              <a:spcBef>
                <a:spcPts val="0"/>
              </a:spcBef>
              <a:spcAft>
                <a:spcPts val="0"/>
              </a:spcAft>
            </a:pPr>
            <a:r>
              <a:rPr lang="en-US" b="1" dirty="0"/>
              <a:t>Marc E Pierce</a:t>
            </a:r>
          </a:p>
          <a:p>
            <a:pPr algn="ctr">
              <a:spcBef>
                <a:spcPts val="0"/>
              </a:spcBef>
              <a:spcAft>
                <a:spcPts val="0"/>
              </a:spcAft>
            </a:pPr>
            <a:r>
              <a:rPr lang="en-US" b="1" dirty="0"/>
              <a:t>CEO / Founder</a:t>
            </a:r>
          </a:p>
          <a:p>
            <a:pPr algn="ctr">
              <a:spcBef>
                <a:spcPts val="0"/>
              </a:spcBef>
              <a:spcAft>
                <a:spcPts val="0"/>
              </a:spcAft>
            </a:pPr>
            <a:r>
              <a:rPr lang="en-US" b="1" dirty="0"/>
              <a:t>Mobile:  847-612-7995</a:t>
            </a:r>
          </a:p>
          <a:p>
            <a:pPr algn="ctr"/>
            <a:r>
              <a:rPr lang="en-US" b="1" dirty="0" err="1"/>
              <a:t>mpierce@stonegateadvisors.com</a:t>
            </a:r>
            <a:endParaRPr lang="en-US" b="1" dirty="0"/>
          </a:p>
          <a:p>
            <a:pPr algn="ctr">
              <a:spcBef>
                <a:spcPts val="0"/>
              </a:spcBef>
              <a:spcAft>
                <a:spcPts val="0"/>
              </a:spcAft>
            </a:pPr>
            <a:endParaRPr lang="en-US" b="1" dirty="0"/>
          </a:p>
          <a:p>
            <a:pPr algn="ctr">
              <a:spcBef>
                <a:spcPts val="0"/>
              </a:spcBef>
              <a:spcAft>
                <a:spcPts val="0"/>
              </a:spcAft>
            </a:pPr>
            <a:r>
              <a:rPr lang="en-US" b="1" dirty="0"/>
              <a:t>Stonegate Advisors, LLC</a:t>
            </a:r>
          </a:p>
          <a:p>
            <a:pPr algn="ctr">
              <a:spcBef>
                <a:spcPts val="0"/>
              </a:spcBef>
              <a:spcAft>
                <a:spcPts val="0"/>
              </a:spcAft>
            </a:pPr>
            <a:r>
              <a:rPr lang="en-US" b="1" dirty="0"/>
              <a:t>120 Newport Center Drive, Suite 244</a:t>
            </a:r>
          </a:p>
          <a:p>
            <a:pPr algn="ctr">
              <a:spcBef>
                <a:spcPts val="0"/>
              </a:spcBef>
              <a:spcAft>
                <a:spcPts val="0"/>
              </a:spcAft>
            </a:pPr>
            <a:r>
              <a:rPr lang="en-US" b="1" dirty="0"/>
              <a:t>Newport Beach, CA 92660</a:t>
            </a:r>
          </a:p>
          <a:p>
            <a:pPr algn="ctr">
              <a:spcBef>
                <a:spcPts val="600"/>
              </a:spcBef>
            </a:pPr>
            <a:r>
              <a:rPr lang="en-US" b="1" dirty="0"/>
              <a:t>Office Phone:  (312) 981-2102</a:t>
            </a:r>
          </a:p>
        </p:txBody>
      </p:sp>
      <p:sp>
        <p:nvSpPr>
          <p:cNvPr id="6" name="Slide Number Placeholder 5"/>
          <p:cNvSpPr>
            <a:spLocks noGrp="1"/>
          </p:cNvSpPr>
          <p:nvPr>
            <p:ph type="sldNum" sz="quarter" idx="4"/>
          </p:nvPr>
        </p:nvSpPr>
        <p:spPr/>
        <p:txBody>
          <a:bodyPr/>
          <a:lstStyle/>
          <a:p>
            <a:r>
              <a:rPr lang="en-US"/>
              <a:t> </a:t>
            </a:r>
            <a:fld id="{6E8E4D27-8A00-4E44-8093-8E76B2885BC5}" type="slidenum">
              <a:rPr lang="en-US" smtClean="0"/>
              <a:pPr/>
              <a:t>16</a:t>
            </a:fld>
            <a:endParaRPr lang="en-US" dirty="0"/>
          </a:p>
        </p:txBody>
      </p:sp>
      <p:sp>
        <p:nvSpPr>
          <p:cNvPr id="7" name="Text Box 13"/>
          <p:cNvSpPr txBox="1">
            <a:spLocks noChangeArrowheads="1"/>
          </p:cNvSpPr>
          <p:nvPr/>
        </p:nvSpPr>
        <p:spPr bwMode="auto">
          <a:xfrm>
            <a:off x="835086" y="1409700"/>
            <a:ext cx="7473828" cy="415498"/>
          </a:xfrm>
          <a:prstGeom prst="rect">
            <a:avLst/>
          </a:prstGeom>
          <a:noFill/>
          <a:ln w="12700">
            <a:noFill/>
            <a:miter lim="800000"/>
            <a:headEnd/>
            <a:tailEnd/>
          </a:ln>
        </p:spPr>
        <p:txBody>
          <a:bodyPr wrap="square" lIns="9144" rIns="9144">
            <a:spAutoFit/>
          </a:bodyPr>
          <a:lstStyle/>
          <a:p>
            <a:pPr algn="ctr" eaLnBrk="0" hangingPunct="0">
              <a:lnSpc>
                <a:spcPct val="85000"/>
              </a:lnSpc>
              <a:spcBef>
                <a:spcPct val="50000"/>
              </a:spcBef>
              <a:buClr>
                <a:schemeClr val="tx2"/>
              </a:buClr>
              <a:buSzPct val="89000"/>
            </a:pPr>
            <a:r>
              <a:rPr lang="en-US" sz="2400" b="1" dirty="0">
                <a:solidFill>
                  <a:srgbClr val="000000"/>
                </a:solidFill>
              </a:rPr>
              <a:t>View Our Video At </a:t>
            </a:r>
            <a:r>
              <a:rPr lang="en-US" sz="2400" b="1" dirty="0">
                <a:solidFill>
                  <a:srgbClr val="000000"/>
                </a:solidFill>
                <a:hlinkClick r:id="rId3"/>
              </a:rPr>
              <a:t>http://www.stampcsm.com</a:t>
            </a:r>
            <a:r>
              <a:rPr lang="en-US" sz="2400" b="1" dirty="0">
                <a:solidFill>
                  <a:srgbClr val="000000"/>
                </a:solidFill>
              </a:rPr>
              <a:t>   </a:t>
            </a:r>
          </a:p>
        </p:txBody>
      </p:sp>
    </p:spTree>
    <p:extLst>
      <p:ext uri="{BB962C8B-B14F-4D97-AF65-F5344CB8AC3E}">
        <p14:creationId xmlns:p14="http://schemas.microsoft.com/office/powerpoint/2010/main" val="150843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69147-8847-DF48-93E9-01F676B2248F}"/>
              </a:ext>
            </a:extLst>
          </p:cNvPr>
          <p:cNvSpPr>
            <a:spLocks noGrp="1"/>
          </p:cNvSpPr>
          <p:nvPr>
            <p:ph type="title"/>
          </p:nvPr>
        </p:nvSpPr>
        <p:spPr>
          <a:xfrm>
            <a:off x="417640" y="179095"/>
            <a:ext cx="8763000" cy="657545"/>
          </a:xfrm>
        </p:spPr>
        <p:txBody>
          <a:bodyPr/>
          <a:lstStyle/>
          <a:p>
            <a:r>
              <a:rPr lang="en-US" dirty="0"/>
              <a:t>Problem Definition</a:t>
            </a:r>
          </a:p>
        </p:txBody>
      </p:sp>
      <p:sp>
        <p:nvSpPr>
          <p:cNvPr id="3" name="Text Placeholder 2">
            <a:extLst>
              <a:ext uri="{FF2B5EF4-FFF2-40B4-BE49-F238E27FC236}">
                <a16:creationId xmlns:a16="http://schemas.microsoft.com/office/drawing/2014/main" id="{7ADE12C0-A403-634E-8FC9-F42C18814707}"/>
              </a:ext>
            </a:extLst>
          </p:cNvPr>
          <p:cNvSpPr>
            <a:spLocks noGrp="1"/>
          </p:cNvSpPr>
          <p:nvPr>
            <p:ph type="body" sz="quarter" idx="10"/>
          </p:nvPr>
        </p:nvSpPr>
        <p:spPr>
          <a:xfrm>
            <a:off x="417640" y="838200"/>
            <a:ext cx="8307260" cy="609600"/>
          </a:xfrm>
        </p:spPr>
        <p:txBody>
          <a:bodyPr/>
          <a:lstStyle/>
          <a:p>
            <a:r>
              <a:rPr lang="en-US" sz="1400" dirty="0"/>
              <a:t>“It’s cheaper to keep a client then acquire a new one!”  Many B2B companies have worked to automate sales and marketing, but there remains a void in the market to automate retention.  Companies spend 5-10X on marketing and sales as compared to retention, when a mere 3-5% increase in retention can generate an incremental 25-75% in net income. </a:t>
            </a:r>
          </a:p>
        </p:txBody>
      </p:sp>
      <p:sp>
        <p:nvSpPr>
          <p:cNvPr id="4" name="Slide Number Placeholder 3">
            <a:extLst>
              <a:ext uri="{FF2B5EF4-FFF2-40B4-BE49-F238E27FC236}">
                <a16:creationId xmlns:a16="http://schemas.microsoft.com/office/drawing/2014/main" id="{D2B4D717-C84B-CD4F-AE03-E5D62C267A2D}"/>
              </a:ext>
            </a:extLst>
          </p:cNvPr>
          <p:cNvSpPr>
            <a:spLocks noGrp="1"/>
          </p:cNvSpPr>
          <p:nvPr>
            <p:ph type="sldNum" sz="quarter" idx="11"/>
          </p:nvPr>
        </p:nvSpPr>
        <p:spPr/>
        <p:txBody>
          <a:bodyPr/>
          <a:lstStyle/>
          <a:p>
            <a:pPr>
              <a:defRPr/>
            </a:pPr>
            <a:r>
              <a:rPr lang="en-US"/>
              <a:t> </a:t>
            </a:r>
            <a:fld id="{B3F58581-DA0B-2C41-9AD8-C2F5D9037519}" type="slidenum">
              <a:rPr lang="en-US" smtClean="0"/>
              <a:pPr>
                <a:defRPr/>
              </a:pPr>
              <a:t>2</a:t>
            </a:fld>
            <a:endParaRPr lang="en-US" dirty="0"/>
          </a:p>
        </p:txBody>
      </p:sp>
      <p:sp>
        <p:nvSpPr>
          <p:cNvPr id="6" name="Pentagon 5">
            <a:extLst>
              <a:ext uri="{FF2B5EF4-FFF2-40B4-BE49-F238E27FC236}">
                <a16:creationId xmlns:a16="http://schemas.microsoft.com/office/drawing/2014/main" id="{347F93C8-9DD7-C84E-98BB-2F3248F84A2A}"/>
              </a:ext>
            </a:extLst>
          </p:cNvPr>
          <p:cNvSpPr/>
          <p:nvPr/>
        </p:nvSpPr>
        <p:spPr>
          <a:xfrm>
            <a:off x="971500" y="1782761"/>
            <a:ext cx="2188590" cy="1656230"/>
          </a:xfrm>
          <a:prstGeom prst="homePlate">
            <a:avLst>
              <a:gd name="adj" fmla="val 30031"/>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Marketing Automation</a:t>
            </a:r>
          </a:p>
        </p:txBody>
      </p:sp>
      <p:sp>
        <p:nvSpPr>
          <p:cNvPr id="7" name="Pentagon 6">
            <a:extLst>
              <a:ext uri="{FF2B5EF4-FFF2-40B4-BE49-F238E27FC236}">
                <a16:creationId xmlns:a16="http://schemas.microsoft.com/office/drawing/2014/main" id="{7CE07DE6-283D-2F49-AF2B-CDC3EFB91948}"/>
              </a:ext>
            </a:extLst>
          </p:cNvPr>
          <p:cNvSpPr/>
          <p:nvPr/>
        </p:nvSpPr>
        <p:spPr>
          <a:xfrm>
            <a:off x="3476975" y="1772770"/>
            <a:ext cx="2188590" cy="1656230"/>
          </a:xfrm>
          <a:prstGeom prst="homePlate">
            <a:avLst>
              <a:gd name="adj" fmla="val 30031"/>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Sales </a:t>
            </a:r>
          </a:p>
          <a:p>
            <a:pPr algn="ctr"/>
            <a:r>
              <a:rPr lang="en-US" sz="2000" dirty="0"/>
              <a:t>Automation</a:t>
            </a:r>
          </a:p>
        </p:txBody>
      </p:sp>
      <p:sp>
        <p:nvSpPr>
          <p:cNvPr id="8" name="Pentagon 7">
            <a:extLst>
              <a:ext uri="{FF2B5EF4-FFF2-40B4-BE49-F238E27FC236}">
                <a16:creationId xmlns:a16="http://schemas.microsoft.com/office/drawing/2014/main" id="{B9E190C4-4440-7B43-BB9E-5EBCA7E2FB3E}"/>
              </a:ext>
            </a:extLst>
          </p:cNvPr>
          <p:cNvSpPr/>
          <p:nvPr/>
        </p:nvSpPr>
        <p:spPr>
          <a:xfrm>
            <a:off x="5982450" y="1772770"/>
            <a:ext cx="2188590" cy="1656230"/>
          </a:xfrm>
          <a:prstGeom prst="homePlate">
            <a:avLst>
              <a:gd name="adj" fmla="val 30031"/>
            </a:avLst>
          </a:prstGeom>
          <a:solidFill>
            <a:schemeClr val="accent1">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Retention Automation</a:t>
            </a:r>
          </a:p>
        </p:txBody>
      </p:sp>
      <p:sp>
        <p:nvSpPr>
          <p:cNvPr id="9" name="TextBox 8">
            <a:extLst>
              <a:ext uri="{FF2B5EF4-FFF2-40B4-BE49-F238E27FC236}">
                <a16:creationId xmlns:a16="http://schemas.microsoft.com/office/drawing/2014/main" id="{A7D1C66A-1B25-0F43-87AC-3E8A76BBB5A6}"/>
              </a:ext>
            </a:extLst>
          </p:cNvPr>
          <p:cNvSpPr txBox="1"/>
          <p:nvPr/>
        </p:nvSpPr>
        <p:spPr>
          <a:xfrm>
            <a:off x="899490" y="3583011"/>
            <a:ext cx="2188590" cy="2616101"/>
          </a:xfrm>
          <a:prstGeom prst="rect">
            <a:avLst/>
          </a:prstGeom>
          <a:noFill/>
          <a:ln w="25400">
            <a:noFill/>
            <a:prstDash val="dash"/>
          </a:ln>
        </p:spPr>
        <p:txBody>
          <a:bodyPr wrap="square" rtlCol="0">
            <a:spAutoFit/>
          </a:bodyPr>
          <a:lstStyle/>
          <a:p>
            <a:pPr>
              <a:spcBef>
                <a:spcPts val="1200"/>
              </a:spcBef>
            </a:pPr>
            <a:r>
              <a:rPr lang="en-US" sz="1600" dirty="0">
                <a:solidFill>
                  <a:schemeClr val="tx2">
                    <a:lumMod val="75000"/>
                  </a:schemeClr>
                </a:solidFill>
              </a:rPr>
              <a:t>A newer generation of companies that automate the outbound email campaigns and workflows, enabling companies to nurture leads</a:t>
            </a:r>
          </a:p>
          <a:p>
            <a:pPr>
              <a:spcBef>
                <a:spcPts val="1200"/>
              </a:spcBef>
            </a:pPr>
            <a:endParaRPr lang="en-US" sz="1600" dirty="0">
              <a:solidFill>
                <a:schemeClr val="tx2">
                  <a:lumMod val="75000"/>
                </a:schemeClr>
              </a:solidFill>
            </a:endParaRPr>
          </a:p>
          <a:p>
            <a:pPr marL="114300" indent="-114300">
              <a:spcBef>
                <a:spcPts val="1200"/>
              </a:spcBef>
              <a:buFont typeface="Arial" panose="020B0604020202020204" pitchFamily="34" charset="0"/>
              <a:buChar char="•"/>
            </a:pPr>
            <a:endParaRPr lang="en-US" sz="1600" dirty="0">
              <a:solidFill>
                <a:schemeClr val="tx2">
                  <a:lumMod val="75000"/>
                </a:schemeClr>
              </a:solidFill>
            </a:endParaRPr>
          </a:p>
        </p:txBody>
      </p:sp>
      <p:pic>
        <p:nvPicPr>
          <p:cNvPr id="11" name="Picture 10" descr="A close up of a logo&#10;&#10;Description automatically generated">
            <a:extLst>
              <a:ext uri="{FF2B5EF4-FFF2-40B4-BE49-F238E27FC236}">
                <a16:creationId xmlns:a16="http://schemas.microsoft.com/office/drawing/2014/main" id="{8465F474-D3F2-3842-B4FF-50718FEC0C4D}"/>
              </a:ext>
            </a:extLst>
          </p:cNvPr>
          <p:cNvPicPr>
            <a:picLocks noChangeAspect="1"/>
          </p:cNvPicPr>
          <p:nvPr/>
        </p:nvPicPr>
        <p:blipFill rotWithShape="1">
          <a:blip r:embed="rId2">
            <a:extLst>
              <a:ext uri="{28A0092B-C50C-407E-A947-70E740481C1C}">
                <a14:useLocalDpi xmlns:a14="http://schemas.microsoft.com/office/drawing/2010/main" val="0"/>
              </a:ext>
            </a:extLst>
          </a:blip>
          <a:srcRect t="36256" b="31606"/>
          <a:stretch/>
        </p:blipFill>
        <p:spPr>
          <a:xfrm>
            <a:off x="1362686" y="5383261"/>
            <a:ext cx="1099088" cy="353226"/>
          </a:xfrm>
          <a:prstGeom prst="rect">
            <a:avLst/>
          </a:prstGeom>
        </p:spPr>
      </p:pic>
      <p:pic>
        <p:nvPicPr>
          <p:cNvPr id="13" name="Picture 12" descr="A close up of a logo&#10;&#10;Description automatically generated">
            <a:extLst>
              <a:ext uri="{FF2B5EF4-FFF2-40B4-BE49-F238E27FC236}">
                <a16:creationId xmlns:a16="http://schemas.microsoft.com/office/drawing/2014/main" id="{F5B40691-59A8-D24D-9200-2C4DB21D9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40" y="5704393"/>
            <a:ext cx="847580" cy="519485"/>
          </a:xfrm>
          <a:prstGeom prst="rect">
            <a:avLst/>
          </a:prstGeom>
        </p:spPr>
      </p:pic>
      <p:pic>
        <p:nvPicPr>
          <p:cNvPr id="15" name="Picture 14" descr="A close up of a logo&#10;&#10;Description automatically generated">
            <a:extLst>
              <a:ext uri="{FF2B5EF4-FFF2-40B4-BE49-F238E27FC236}">
                <a16:creationId xmlns:a16="http://schemas.microsoft.com/office/drawing/2014/main" id="{CCC50B77-B6EB-AA4E-B5B0-00E45B28A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966" y="5768227"/>
            <a:ext cx="1102327" cy="551164"/>
          </a:xfrm>
          <a:prstGeom prst="rect">
            <a:avLst/>
          </a:prstGeom>
        </p:spPr>
      </p:pic>
      <p:sp>
        <p:nvSpPr>
          <p:cNvPr id="16" name="TextBox 15">
            <a:extLst>
              <a:ext uri="{FF2B5EF4-FFF2-40B4-BE49-F238E27FC236}">
                <a16:creationId xmlns:a16="http://schemas.microsoft.com/office/drawing/2014/main" id="{946C1464-5230-CE46-B987-E0F1CEAB9E73}"/>
              </a:ext>
            </a:extLst>
          </p:cNvPr>
          <p:cNvSpPr txBox="1"/>
          <p:nvPr/>
        </p:nvSpPr>
        <p:spPr>
          <a:xfrm>
            <a:off x="3491850" y="3583011"/>
            <a:ext cx="2188590" cy="2369880"/>
          </a:xfrm>
          <a:prstGeom prst="rect">
            <a:avLst/>
          </a:prstGeom>
          <a:noFill/>
          <a:ln w="25400">
            <a:noFill/>
            <a:prstDash val="dash"/>
          </a:ln>
        </p:spPr>
        <p:txBody>
          <a:bodyPr wrap="square" rtlCol="0">
            <a:spAutoFit/>
          </a:bodyPr>
          <a:lstStyle/>
          <a:p>
            <a:pPr>
              <a:spcBef>
                <a:spcPts val="1200"/>
              </a:spcBef>
            </a:pPr>
            <a:r>
              <a:rPr lang="en-US" sz="1600" dirty="0">
                <a:solidFill>
                  <a:schemeClr val="tx2">
                    <a:lumMod val="75000"/>
                  </a:schemeClr>
                </a:solidFill>
              </a:rPr>
              <a:t>Companies that continue to pursue CRM and sales force automation, driven by the success of Salesforce</a:t>
            </a:r>
          </a:p>
          <a:p>
            <a:pPr marL="114300" indent="-114300">
              <a:spcBef>
                <a:spcPts val="1200"/>
              </a:spcBef>
              <a:buFont typeface="Arial" panose="020B0604020202020204" pitchFamily="34" charset="0"/>
              <a:buChar char="•"/>
            </a:pPr>
            <a:endParaRPr lang="en-US" sz="1600" dirty="0">
              <a:solidFill>
                <a:schemeClr val="tx2">
                  <a:lumMod val="75000"/>
                </a:schemeClr>
              </a:solidFill>
            </a:endParaRPr>
          </a:p>
          <a:p>
            <a:pPr marL="114300" indent="-114300">
              <a:spcBef>
                <a:spcPts val="1200"/>
              </a:spcBef>
              <a:buFont typeface="Arial" panose="020B0604020202020204" pitchFamily="34" charset="0"/>
              <a:buChar char="•"/>
            </a:pPr>
            <a:endParaRPr lang="en-US" sz="1600" dirty="0">
              <a:solidFill>
                <a:schemeClr val="tx2">
                  <a:lumMod val="75000"/>
                </a:schemeClr>
              </a:solidFill>
            </a:endParaRPr>
          </a:p>
        </p:txBody>
      </p:sp>
      <p:pic>
        <p:nvPicPr>
          <p:cNvPr id="24" name="Picture 23">
            <a:extLst>
              <a:ext uri="{FF2B5EF4-FFF2-40B4-BE49-F238E27FC236}">
                <a16:creationId xmlns:a16="http://schemas.microsoft.com/office/drawing/2014/main" id="{0CF8B90D-4081-564B-82BF-14385FC42F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228" y="5656983"/>
            <a:ext cx="1319952" cy="406139"/>
          </a:xfrm>
          <a:prstGeom prst="rect">
            <a:avLst/>
          </a:prstGeom>
        </p:spPr>
      </p:pic>
      <p:pic>
        <p:nvPicPr>
          <p:cNvPr id="26" name="Picture 25">
            <a:extLst>
              <a:ext uri="{FF2B5EF4-FFF2-40B4-BE49-F238E27FC236}">
                <a16:creationId xmlns:a16="http://schemas.microsoft.com/office/drawing/2014/main" id="{0796502E-6D57-814A-807C-EF18BC143C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3110" y="5572708"/>
            <a:ext cx="731424" cy="574690"/>
          </a:xfrm>
          <a:prstGeom prst="rect">
            <a:avLst/>
          </a:prstGeom>
        </p:spPr>
      </p:pic>
      <p:pic>
        <p:nvPicPr>
          <p:cNvPr id="28" name="Picture 27" descr="A close up of a logo&#10;&#10;Description automatically generated">
            <a:extLst>
              <a:ext uri="{FF2B5EF4-FFF2-40B4-BE49-F238E27FC236}">
                <a16:creationId xmlns:a16="http://schemas.microsoft.com/office/drawing/2014/main" id="{EE830B4D-5DF2-3046-B873-22D8BAECBA71}"/>
              </a:ext>
            </a:extLst>
          </p:cNvPr>
          <p:cNvPicPr>
            <a:picLocks noChangeAspect="1"/>
          </p:cNvPicPr>
          <p:nvPr/>
        </p:nvPicPr>
        <p:blipFill rotWithShape="1">
          <a:blip r:embed="rId7">
            <a:extLst>
              <a:ext uri="{28A0092B-C50C-407E-A947-70E740481C1C}">
                <a14:useLocalDpi xmlns:a14="http://schemas.microsoft.com/office/drawing/2010/main" val="0"/>
              </a:ext>
            </a:extLst>
          </a:blip>
          <a:srcRect t="13444" b="20873"/>
          <a:stretch/>
        </p:blipFill>
        <p:spPr>
          <a:xfrm>
            <a:off x="3939667" y="4889477"/>
            <a:ext cx="1071250" cy="703629"/>
          </a:xfrm>
          <a:prstGeom prst="rect">
            <a:avLst/>
          </a:prstGeom>
        </p:spPr>
      </p:pic>
      <p:sp>
        <p:nvSpPr>
          <p:cNvPr id="29" name="TextBox 28">
            <a:extLst>
              <a:ext uri="{FF2B5EF4-FFF2-40B4-BE49-F238E27FC236}">
                <a16:creationId xmlns:a16="http://schemas.microsoft.com/office/drawing/2014/main" id="{441FC9A3-B42B-F34B-A147-FB1022B86EEA}"/>
              </a:ext>
            </a:extLst>
          </p:cNvPr>
          <p:cNvSpPr txBox="1"/>
          <p:nvPr/>
        </p:nvSpPr>
        <p:spPr>
          <a:xfrm>
            <a:off x="5964138" y="3583011"/>
            <a:ext cx="2188590" cy="2123658"/>
          </a:xfrm>
          <a:prstGeom prst="rect">
            <a:avLst/>
          </a:prstGeom>
          <a:noFill/>
          <a:ln w="25400">
            <a:noFill/>
            <a:prstDash val="dash"/>
          </a:ln>
        </p:spPr>
        <p:txBody>
          <a:bodyPr wrap="square" rtlCol="0">
            <a:spAutoFit/>
          </a:bodyPr>
          <a:lstStyle/>
          <a:p>
            <a:pPr>
              <a:spcBef>
                <a:spcPts val="1200"/>
              </a:spcBef>
            </a:pPr>
            <a:r>
              <a:rPr lang="en-US" sz="1600" dirty="0">
                <a:solidFill>
                  <a:schemeClr val="tx2">
                    <a:lumMod val="75000"/>
                  </a:schemeClr>
                </a:solidFill>
              </a:rPr>
              <a:t>The first and industry leading platform dedicated to automating the retention process</a:t>
            </a:r>
          </a:p>
          <a:p>
            <a:pPr marL="114300" indent="-114300">
              <a:spcBef>
                <a:spcPts val="1200"/>
              </a:spcBef>
              <a:buFont typeface="Arial" panose="020B0604020202020204" pitchFamily="34" charset="0"/>
              <a:buChar char="•"/>
            </a:pPr>
            <a:endParaRPr lang="en-US" sz="1600" dirty="0">
              <a:solidFill>
                <a:schemeClr val="tx2">
                  <a:lumMod val="75000"/>
                </a:schemeClr>
              </a:solidFill>
            </a:endParaRPr>
          </a:p>
          <a:p>
            <a:pPr marL="114300" indent="-114300">
              <a:spcBef>
                <a:spcPts val="1200"/>
              </a:spcBef>
              <a:buFont typeface="Arial" panose="020B0604020202020204" pitchFamily="34" charset="0"/>
              <a:buChar char="•"/>
            </a:pPr>
            <a:endParaRPr lang="en-US" sz="1600" dirty="0">
              <a:solidFill>
                <a:schemeClr val="tx2">
                  <a:lumMod val="75000"/>
                </a:schemeClr>
              </a:solidFill>
            </a:endParaRPr>
          </a:p>
        </p:txBody>
      </p:sp>
      <p:pic>
        <p:nvPicPr>
          <p:cNvPr id="30" name="Picture 29">
            <a:extLst>
              <a:ext uri="{FF2B5EF4-FFF2-40B4-BE49-F238E27FC236}">
                <a16:creationId xmlns:a16="http://schemas.microsoft.com/office/drawing/2014/main" id="{60500AD0-82FA-BE47-98CB-CEED8E8250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8253" y="5311309"/>
            <a:ext cx="1523061" cy="456918"/>
          </a:xfrm>
          <a:prstGeom prst="rect">
            <a:avLst/>
          </a:prstGeom>
        </p:spPr>
      </p:pic>
      <p:pic>
        <p:nvPicPr>
          <p:cNvPr id="18" name="Picture 17" descr="A close up of a logo&#10;&#10;Description automatically generated">
            <a:extLst>
              <a:ext uri="{FF2B5EF4-FFF2-40B4-BE49-F238E27FC236}">
                <a16:creationId xmlns:a16="http://schemas.microsoft.com/office/drawing/2014/main" id="{5A27077A-0C89-0F4D-91E5-39EA02A20D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4480" y="6127820"/>
            <a:ext cx="978127" cy="555754"/>
          </a:xfrm>
          <a:prstGeom prst="rect">
            <a:avLst/>
          </a:prstGeom>
        </p:spPr>
      </p:pic>
      <p:sp>
        <p:nvSpPr>
          <p:cNvPr id="19" name="Rectangle 18">
            <a:extLst>
              <a:ext uri="{FF2B5EF4-FFF2-40B4-BE49-F238E27FC236}">
                <a16:creationId xmlns:a16="http://schemas.microsoft.com/office/drawing/2014/main" id="{BC57B1FC-3CFE-6F4C-9819-476E912FC038}"/>
              </a:ext>
            </a:extLst>
          </p:cNvPr>
          <p:cNvSpPr/>
          <p:nvPr/>
        </p:nvSpPr>
        <p:spPr>
          <a:xfrm>
            <a:off x="5834268" y="1635132"/>
            <a:ext cx="2462042" cy="4203745"/>
          </a:xfrm>
          <a:prstGeom prst="rect">
            <a:avLst/>
          </a:prstGeom>
          <a:noFill/>
          <a:ln w="57150">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87062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Context</a:t>
            </a:r>
          </a:p>
        </p:txBody>
      </p:sp>
      <p:sp>
        <p:nvSpPr>
          <p:cNvPr id="3" name="Slide Number Placeholder 2"/>
          <p:cNvSpPr>
            <a:spLocks noGrp="1"/>
          </p:cNvSpPr>
          <p:nvPr>
            <p:ph type="sldNum" sz="quarter" idx="4"/>
          </p:nvPr>
        </p:nvSpPr>
        <p:spPr/>
        <p:txBody>
          <a:bodyPr/>
          <a:lstStyle/>
          <a:p>
            <a:r>
              <a:rPr lang="en-US"/>
              <a:t> </a:t>
            </a:r>
            <a:fld id="{6E8E4D27-8A00-4E44-8093-8E76B2885BC5}" type="slidenum">
              <a:rPr lang="en-US" smtClean="0"/>
              <a:pPr/>
              <a:t>3</a:t>
            </a:fld>
            <a:endParaRPr lang="en-US" dirty="0"/>
          </a:p>
        </p:txBody>
      </p:sp>
      <p:sp>
        <p:nvSpPr>
          <p:cNvPr id="4" name="Rectangle 3"/>
          <p:cNvSpPr/>
          <p:nvPr/>
        </p:nvSpPr>
        <p:spPr>
          <a:xfrm>
            <a:off x="323410" y="836640"/>
            <a:ext cx="8569190" cy="923330"/>
          </a:xfrm>
          <a:prstGeom prst="rect">
            <a:avLst/>
          </a:prstGeom>
        </p:spPr>
        <p:txBody>
          <a:bodyPr wrap="square">
            <a:spAutoFit/>
          </a:bodyPr>
          <a:lstStyle/>
          <a:p>
            <a:r>
              <a:rPr lang="en-US" i="1" dirty="0">
                <a:solidFill>
                  <a:schemeClr val="accent2">
                    <a:lumMod val="75000"/>
                  </a:schemeClr>
                </a:solidFill>
              </a:rPr>
              <a:t>Stonegate provides data solutions, licensed software products, and market intelligence to help our clients better acquire and retain their customers, </a:t>
            </a:r>
            <a:r>
              <a:rPr lang="en-US" b="1" i="1" dirty="0">
                <a:solidFill>
                  <a:schemeClr val="accent2">
                    <a:lumMod val="75000"/>
                  </a:schemeClr>
                </a:solidFill>
              </a:rPr>
              <a:t>fueling top line growth</a:t>
            </a:r>
            <a:r>
              <a:rPr lang="en-US" i="1" dirty="0">
                <a:solidFill>
                  <a:schemeClr val="accent2">
                    <a:lumMod val="75000"/>
                  </a:schemeClr>
                </a:solidFill>
              </a:rPr>
              <a:t>.</a:t>
            </a:r>
          </a:p>
          <a:p>
            <a:r>
              <a:rPr lang="en-US" i="1" dirty="0">
                <a:solidFill>
                  <a:schemeClr val="accent2">
                    <a:lumMod val="75000"/>
                  </a:schemeClr>
                </a:solidFill>
              </a:rPr>
              <a:t> </a:t>
            </a:r>
          </a:p>
        </p:txBody>
      </p:sp>
      <p:sp>
        <p:nvSpPr>
          <p:cNvPr id="7" name="Text Placeholder 2"/>
          <p:cNvSpPr txBox="1">
            <a:spLocks/>
          </p:cNvSpPr>
          <p:nvPr/>
        </p:nvSpPr>
        <p:spPr>
          <a:xfrm>
            <a:off x="212353" y="1759970"/>
            <a:ext cx="4427537" cy="4670095"/>
          </a:xfrm>
          <a:prstGeom prst="rect">
            <a:avLst/>
          </a:prstGeom>
          <a:solidFill>
            <a:srgbClr val="2B5E8B">
              <a:lumMod val="75000"/>
            </a:srgbClr>
          </a:solidFill>
          <a:ln w="3175">
            <a:noFill/>
          </a:ln>
          <a:effectLst/>
        </p:spPr>
        <p:txBody>
          <a:bodyPr vert="horz" lIns="91440" tIns="91440" rIns="91440" bIns="91440" rtlCol="0" anchor="t">
            <a:noAutofit/>
          </a:bodyPr>
          <a:lstStyle>
            <a:lvl1pPr indent="0">
              <a:lnSpc>
                <a:spcPct val="85000"/>
              </a:lnSpc>
              <a:spcBef>
                <a:spcPts val="1200"/>
              </a:spcBef>
              <a:buFont typeface="Arial" pitchFamily="34" charset="0"/>
              <a:buNone/>
              <a:defRPr b="1">
                <a:solidFill>
                  <a:schemeClr val="bg1"/>
                </a:solidFill>
                <a:effectLst>
                  <a:outerShdw blurRad="50800" dist="38100" dir="5400000" algn="t" rotWithShape="0">
                    <a:prstClr val="black">
                      <a:alpha val="40000"/>
                    </a:prstClr>
                  </a:outerShdw>
                </a:effectLst>
                <a:latin typeface="Arial" pitchFamily="34" charset="0"/>
                <a:cs typeface="Arial" pitchFamily="34" charset="0"/>
              </a:defRPr>
            </a:lvl1pPr>
            <a:lvl2pPr indent="0">
              <a:spcBef>
                <a:spcPts val="400"/>
              </a:spcBef>
              <a:spcAft>
                <a:spcPts val="400"/>
              </a:spcAft>
              <a:buFont typeface="Courier New" pitchFamily="49" charset="0"/>
              <a:buNone/>
              <a:defRPr sz="2000" b="1">
                <a:latin typeface="Arial" pitchFamily="34" charset="0"/>
                <a:cs typeface="Arial" pitchFamily="34" charset="0"/>
              </a:defRPr>
            </a:lvl2pPr>
            <a:lvl3pPr indent="0">
              <a:spcBef>
                <a:spcPts val="0"/>
              </a:spcBef>
              <a:spcAft>
                <a:spcPts val="0"/>
              </a:spcAft>
              <a:buClr>
                <a:schemeClr val="accent1"/>
              </a:buClr>
              <a:buFont typeface="Wingdings 3" pitchFamily="18" charset="2"/>
              <a:buNone/>
              <a:defRPr b="1">
                <a:latin typeface="+mj-lt"/>
              </a:defRPr>
            </a:lvl3pPr>
            <a:lvl4pPr indent="0">
              <a:spcBef>
                <a:spcPts val="400"/>
              </a:spcBef>
              <a:buClr>
                <a:schemeClr val="accent2"/>
              </a:buClr>
              <a:buFont typeface="Arial" pitchFamily="34" charset="0"/>
              <a:buNone/>
              <a:defRPr sz="1600" b="1">
                <a:latin typeface="+mj-lt"/>
              </a:defRPr>
            </a:lvl4pPr>
            <a:lvl5pPr indent="0">
              <a:spcBef>
                <a:spcPts val="400"/>
              </a:spcBef>
              <a:buClr>
                <a:schemeClr val="accent5"/>
              </a:buClr>
              <a:buSzPct val="90000"/>
              <a:buFont typeface="Arial Narrow" pitchFamily="34" charset="0"/>
              <a:buNone/>
              <a:defRPr sz="1600" b="1">
                <a:latin typeface="+mj-lt"/>
              </a:defRPr>
            </a:lvl5pPr>
            <a:lvl6pPr indent="0">
              <a:spcBef>
                <a:spcPct val="20000"/>
              </a:spcBef>
              <a:buFont typeface="Courier New" pitchFamily="49" charset="0"/>
              <a:buNone/>
              <a:defRPr sz="1600" b="1">
                <a:solidFill>
                  <a:schemeClr val="tx1">
                    <a:lumMod val="50000"/>
                    <a:lumOff val="50000"/>
                  </a:schemeClr>
                </a:solidFill>
                <a:latin typeface="+mj-lt"/>
              </a:defRPr>
            </a:lvl6pPr>
            <a:lvl7pPr indent="0">
              <a:spcBef>
                <a:spcPct val="20000"/>
              </a:spcBef>
              <a:buFont typeface="Arial" pitchFamily="34" charset="0"/>
              <a:buNone/>
              <a:defRPr sz="1600" b="1">
                <a:solidFill>
                  <a:schemeClr val="tx1">
                    <a:lumMod val="50000"/>
                    <a:lumOff val="50000"/>
                  </a:schemeClr>
                </a:solidFill>
                <a:latin typeface="+mj-lt"/>
              </a:defRPr>
            </a:lvl7pPr>
            <a:lvl8pPr indent="0">
              <a:spcBef>
                <a:spcPct val="20000"/>
              </a:spcBef>
              <a:buFont typeface="Courier New" pitchFamily="49" charset="0"/>
              <a:buNone/>
              <a:defRPr sz="1600" b="1">
                <a:solidFill>
                  <a:schemeClr val="tx1">
                    <a:lumMod val="50000"/>
                    <a:lumOff val="50000"/>
                  </a:schemeClr>
                </a:solidFill>
                <a:latin typeface="+mj-lt"/>
              </a:defRPr>
            </a:lvl8pPr>
            <a:lvl9pPr indent="0">
              <a:spcBef>
                <a:spcPct val="20000"/>
              </a:spcBef>
              <a:buFont typeface="Arial" pitchFamily="34" charset="0"/>
              <a:buNone/>
              <a:defRPr sz="1600" b="1">
                <a:solidFill>
                  <a:schemeClr val="tx1">
                    <a:lumMod val="50000"/>
                    <a:lumOff val="50000"/>
                  </a:schemeClr>
                </a:solidFill>
                <a:latin typeface="+mj-lt"/>
              </a:defRPr>
            </a:lvl9pPr>
          </a:lstStyle>
          <a:p>
            <a:pPr marL="0" marR="0" lvl="0" indent="0" algn="ctr" defTabSz="914400" eaLnBrk="1" fontAlgn="auto" latinLnBrk="0" hangingPunct="1">
              <a:lnSpc>
                <a:spcPct val="85000"/>
              </a:lnSpc>
              <a:spcBef>
                <a:spcPts val="1200"/>
              </a:spcBef>
              <a:spcAft>
                <a:spcPts val="0"/>
              </a:spcAft>
              <a:buClrTx/>
              <a:buSzTx/>
              <a:buFont typeface="Arial" pitchFamily="34" charset="0"/>
              <a:buNone/>
              <a:tabLst/>
              <a:defRPr/>
            </a:pPr>
            <a:r>
              <a:rPr kumimoji="0" lang="en-GB" sz="1800" b="1" i="0" u="none" strike="noStrike" kern="0" cap="none" spc="0" normalizeH="0" baseline="0" noProof="0">
                <a:ln>
                  <a:noFill/>
                </a:ln>
                <a:solidFill>
                  <a:prstClr val="white"/>
                </a:solidFill>
                <a:effectLst/>
                <a:uLnTx/>
                <a:uFillTx/>
                <a:latin typeface="Calibri"/>
                <a:cs typeface="Arial" pitchFamily="34" charset="0"/>
              </a:rPr>
              <a:t>The</a:t>
            </a:r>
            <a:r>
              <a:rPr kumimoji="0" lang="en-GB" sz="1800" b="1" i="0" u="none" strike="noStrike" kern="0" cap="none" spc="0" normalizeH="0" noProof="0">
                <a:ln>
                  <a:noFill/>
                </a:ln>
                <a:solidFill>
                  <a:prstClr val="white"/>
                </a:solidFill>
                <a:effectLst/>
                <a:uLnTx/>
                <a:uFillTx/>
                <a:latin typeface="Calibri"/>
                <a:cs typeface="Arial" pitchFamily="34" charset="0"/>
              </a:rPr>
              <a:t> Market Need</a:t>
            </a:r>
            <a:endParaRPr kumimoji="0" lang="en-GB" sz="1800" b="0" i="0" u="none" strike="noStrike" kern="0" cap="none" spc="0" normalizeH="0" baseline="0" noProof="0" dirty="0">
              <a:ln>
                <a:noFill/>
              </a:ln>
              <a:solidFill>
                <a:prstClr val="white"/>
              </a:solidFill>
              <a:effectLst/>
              <a:uLnTx/>
              <a:uFillTx/>
              <a:latin typeface="Calibri"/>
              <a:cs typeface="Arial" pitchFamily="34" charset="0"/>
            </a:endParaRPr>
          </a:p>
        </p:txBody>
      </p:sp>
      <p:sp>
        <p:nvSpPr>
          <p:cNvPr id="8" name="Text Placeholder 2"/>
          <p:cNvSpPr txBox="1">
            <a:spLocks/>
          </p:cNvSpPr>
          <p:nvPr/>
        </p:nvSpPr>
        <p:spPr>
          <a:xfrm>
            <a:off x="1" y="2132820"/>
            <a:ext cx="9143999" cy="4140939"/>
          </a:xfrm>
          <a:prstGeom prst="rect">
            <a:avLst/>
          </a:prstGeom>
          <a:solidFill>
            <a:schemeClr val="bg1">
              <a:lumMod val="95000"/>
              <a:alpha val="97000"/>
            </a:schemeClr>
          </a:solidFill>
          <a:ln w="3175">
            <a:solidFill>
              <a:schemeClr val="tx2">
                <a:lumMod val="75000"/>
              </a:schemeClr>
            </a:solidFill>
          </a:ln>
          <a:effectLst/>
        </p:spPr>
        <p:txBody>
          <a:bodyPr vert="horz" lIns="91440" tIns="45720" rIns="432000" bIns="45720" rtlCol="0" anchor="ctr">
            <a:noAutofit/>
          </a:bodyPr>
          <a:lstStyle>
            <a:lvl1pPr indent="0">
              <a:lnSpc>
                <a:spcPct val="85000"/>
              </a:lnSpc>
              <a:spcBef>
                <a:spcPts val="1200"/>
              </a:spcBef>
              <a:buFont typeface="Arial" pitchFamily="34" charset="0"/>
              <a:buNone/>
              <a:defRPr b="1">
                <a:solidFill>
                  <a:schemeClr val="bg1"/>
                </a:solidFill>
                <a:effectLst>
                  <a:outerShdw blurRad="50800" dist="38100" dir="5400000" algn="t" rotWithShape="0">
                    <a:prstClr val="black">
                      <a:alpha val="40000"/>
                    </a:prstClr>
                  </a:outerShdw>
                </a:effectLst>
                <a:latin typeface="Arial" pitchFamily="34" charset="0"/>
                <a:cs typeface="Arial" pitchFamily="34" charset="0"/>
              </a:defRPr>
            </a:lvl1pPr>
            <a:lvl2pPr indent="0">
              <a:spcBef>
                <a:spcPts val="400"/>
              </a:spcBef>
              <a:spcAft>
                <a:spcPts val="400"/>
              </a:spcAft>
              <a:buFont typeface="Courier New" pitchFamily="49" charset="0"/>
              <a:buNone/>
              <a:defRPr sz="2000" b="1">
                <a:latin typeface="Arial" pitchFamily="34" charset="0"/>
                <a:cs typeface="Arial" pitchFamily="34" charset="0"/>
              </a:defRPr>
            </a:lvl2pPr>
            <a:lvl3pPr indent="0">
              <a:spcBef>
                <a:spcPts val="0"/>
              </a:spcBef>
              <a:spcAft>
                <a:spcPts val="0"/>
              </a:spcAft>
              <a:buClr>
                <a:schemeClr val="accent1"/>
              </a:buClr>
              <a:buFont typeface="Wingdings 3" pitchFamily="18" charset="2"/>
              <a:buNone/>
              <a:defRPr b="1">
                <a:latin typeface="+mj-lt"/>
              </a:defRPr>
            </a:lvl3pPr>
            <a:lvl4pPr indent="0">
              <a:spcBef>
                <a:spcPts val="400"/>
              </a:spcBef>
              <a:buClr>
                <a:schemeClr val="accent2"/>
              </a:buClr>
              <a:buFont typeface="Arial" pitchFamily="34" charset="0"/>
              <a:buNone/>
              <a:defRPr sz="1600" b="1">
                <a:latin typeface="+mj-lt"/>
              </a:defRPr>
            </a:lvl4pPr>
            <a:lvl5pPr indent="0">
              <a:spcBef>
                <a:spcPts val="400"/>
              </a:spcBef>
              <a:buClr>
                <a:schemeClr val="accent5"/>
              </a:buClr>
              <a:buSzPct val="90000"/>
              <a:buFont typeface="Arial Narrow" pitchFamily="34" charset="0"/>
              <a:buNone/>
              <a:defRPr sz="1600" b="1">
                <a:latin typeface="+mj-lt"/>
              </a:defRPr>
            </a:lvl5pPr>
            <a:lvl6pPr indent="0">
              <a:spcBef>
                <a:spcPct val="20000"/>
              </a:spcBef>
              <a:buFont typeface="Courier New" pitchFamily="49" charset="0"/>
              <a:buNone/>
              <a:defRPr sz="1600" b="1">
                <a:solidFill>
                  <a:schemeClr val="tx1">
                    <a:lumMod val="50000"/>
                    <a:lumOff val="50000"/>
                  </a:schemeClr>
                </a:solidFill>
                <a:latin typeface="+mj-lt"/>
              </a:defRPr>
            </a:lvl6pPr>
            <a:lvl7pPr indent="0">
              <a:spcBef>
                <a:spcPct val="20000"/>
              </a:spcBef>
              <a:buFont typeface="Arial" pitchFamily="34" charset="0"/>
              <a:buNone/>
              <a:defRPr sz="1600" b="1">
                <a:solidFill>
                  <a:schemeClr val="tx1">
                    <a:lumMod val="50000"/>
                    <a:lumOff val="50000"/>
                  </a:schemeClr>
                </a:solidFill>
                <a:latin typeface="+mj-lt"/>
              </a:defRPr>
            </a:lvl7pPr>
            <a:lvl8pPr indent="0">
              <a:spcBef>
                <a:spcPct val="20000"/>
              </a:spcBef>
              <a:buFont typeface="Courier New" pitchFamily="49" charset="0"/>
              <a:buNone/>
              <a:defRPr sz="1600" b="1">
                <a:solidFill>
                  <a:schemeClr val="tx1">
                    <a:lumMod val="50000"/>
                    <a:lumOff val="50000"/>
                  </a:schemeClr>
                </a:solidFill>
                <a:latin typeface="+mj-lt"/>
              </a:defRPr>
            </a:lvl8pPr>
            <a:lvl9pPr indent="0">
              <a:spcBef>
                <a:spcPct val="20000"/>
              </a:spcBef>
              <a:buFont typeface="Arial" pitchFamily="34" charset="0"/>
              <a:buNone/>
              <a:defRPr sz="1600" b="1">
                <a:solidFill>
                  <a:schemeClr val="tx1">
                    <a:lumMod val="50000"/>
                    <a:lumOff val="50000"/>
                  </a:schemeClr>
                </a:solidFill>
                <a:latin typeface="+mj-lt"/>
              </a:defRPr>
            </a:lvl9pPr>
          </a:lstStyle>
          <a:p>
            <a:pPr marL="0" marR="0" lvl="0" indent="0" algn="ctr" defTabSz="914400" eaLnBrk="1" fontAlgn="auto" latinLnBrk="0" hangingPunct="1">
              <a:lnSpc>
                <a:spcPct val="85000"/>
              </a:lnSpc>
              <a:spcBef>
                <a:spcPts val="1200"/>
              </a:spcBef>
              <a:spcAft>
                <a:spcPts val="0"/>
              </a:spcAft>
              <a:buClrTx/>
              <a:buSzTx/>
              <a:buFont typeface="Arial" pitchFamily="34" charset="0"/>
              <a:buNone/>
              <a:tabLst/>
              <a:defRPr/>
            </a:pPr>
            <a:endParaRPr kumimoji="0" lang="en-GB" sz="1800" b="0" i="0" u="none" strike="noStrike" kern="0" cap="none" spc="0" normalizeH="0" baseline="0" noProof="0" dirty="0">
              <a:ln>
                <a:noFill/>
              </a:ln>
              <a:solidFill>
                <a:prstClr val="white"/>
              </a:solidFill>
              <a:effectLst/>
              <a:uLnTx/>
              <a:uFillTx/>
              <a:latin typeface="Calibri"/>
              <a:cs typeface="Arial" pitchFamily="34" charset="0"/>
            </a:endParaRPr>
          </a:p>
        </p:txBody>
      </p:sp>
      <p:sp>
        <p:nvSpPr>
          <p:cNvPr id="9" name="TextBox 8"/>
          <p:cNvSpPr txBox="1"/>
          <p:nvPr/>
        </p:nvSpPr>
        <p:spPr>
          <a:xfrm>
            <a:off x="139339" y="2492870"/>
            <a:ext cx="8753261" cy="3516347"/>
          </a:xfrm>
          <a:prstGeom prst="rect">
            <a:avLst/>
          </a:prstGeom>
          <a:noFill/>
        </p:spPr>
        <p:txBody>
          <a:bodyPr wrap="square" rtlCol="0">
            <a:spAutoFit/>
          </a:bodyPr>
          <a:lstStyle/>
          <a:p>
            <a:pPr marL="214313" indent="-214313">
              <a:spcBef>
                <a:spcPts val="1650"/>
              </a:spcBef>
              <a:buFont typeface="Courier New" charset="0"/>
              <a:buChar char="o"/>
            </a:pPr>
            <a:r>
              <a:rPr lang="en-US" dirty="0"/>
              <a:t>Less than 5% of companies systematically check the pulse of their customers.</a:t>
            </a:r>
          </a:p>
          <a:p>
            <a:pPr marL="214313" indent="-214313">
              <a:spcBef>
                <a:spcPts val="1650"/>
              </a:spcBef>
              <a:buFont typeface="Courier New" charset="0"/>
              <a:buChar char="o"/>
            </a:pPr>
            <a:r>
              <a:rPr lang="en-US" dirty="0"/>
              <a:t>When it comes to retention, companies usually spend the most time on their largest customers or the ones that make the most noise, ignoring the rest.  Most are leaky buckets trying to acquire new clients to outpace the loss of current ones.</a:t>
            </a:r>
          </a:p>
          <a:p>
            <a:pPr marL="214313" indent="-214313">
              <a:spcBef>
                <a:spcPts val="1650"/>
              </a:spcBef>
              <a:buFont typeface="Courier New" charset="0"/>
              <a:buChar char="o"/>
            </a:pPr>
            <a:r>
              <a:rPr lang="en-US" dirty="0"/>
              <a:t>Even if Customer Relationship Management (CRM) software (e.g. Salesforce, Microsoft Dynamics, etc.) is used, feedback entered in to these systems is self-reported by sales and account managers – often resulting in biased and inconsistently entered data. </a:t>
            </a:r>
          </a:p>
          <a:p>
            <a:pPr marL="214313" indent="-214313">
              <a:spcBef>
                <a:spcPts val="1650"/>
              </a:spcBef>
              <a:buFont typeface="Courier New" charset="0"/>
              <a:buChar char="o"/>
            </a:pPr>
            <a:r>
              <a:rPr lang="en-US" dirty="0"/>
              <a:t>While market research surveys can be used, they are often not consistently deployed, only provide results at the summary level (not client by client), and can be time consuming and expensive.</a:t>
            </a:r>
          </a:p>
        </p:txBody>
      </p:sp>
    </p:spTree>
    <p:extLst>
      <p:ext uri="{BB962C8B-B14F-4D97-AF65-F5344CB8AC3E}">
        <p14:creationId xmlns:p14="http://schemas.microsoft.com/office/powerpoint/2010/main" val="8904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Solution – STAMP™ </a:t>
            </a:r>
          </a:p>
        </p:txBody>
      </p:sp>
      <p:sp>
        <p:nvSpPr>
          <p:cNvPr id="3" name="Slide Number Placeholder 2"/>
          <p:cNvSpPr>
            <a:spLocks noGrp="1"/>
          </p:cNvSpPr>
          <p:nvPr>
            <p:ph type="sldNum" sz="quarter" idx="4"/>
          </p:nvPr>
        </p:nvSpPr>
        <p:spPr/>
        <p:txBody>
          <a:bodyPr/>
          <a:lstStyle/>
          <a:p>
            <a:r>
              <a:rPr lang="en-US"/>
              <a:t> </a:t>
            </a:r>
            <a:fld id="{6E8E4D27-8A00-4E44-8093-8E76B2885BC5}" type="slidenum">
              <a:rPr lang="en-US" smtClean="0"/>
              <a:pPr/>
              <a:t>4</a:t>
            </a:fld>
            <a:endParaRPr lang="en-US" dirty="0"/>
          </a:p>
        </p:txBody>
      </p:sp>
      <p:sp>
        <p:nvSpPr>
          <p:cNvPr id="4" name="Rectangle 3"/>
          <p:cNvSpPr/>
          <p:nvPr/>
        </p:nvSpPr>
        <p:spPr>
          <a:xfrm>
            <a:off x="323410" y="836640"/>
            <a:ext cx="8820590" cy="923330"/>
          </a:xfrm>
          <a:prstGeom prst="rect">
            <a:avLst/>
          </a:prstGeom>
        </p:spPr>
        <p:txBody>
          <a:bodyPr wrap="square">
            <a:spAutoFit/>
          </a:bodyPr>
          <a:lstStyle/>
          <a:p>
            <a:pPr lvl="0"/>
            <a:r>
              <a:rPr lang="en-US" b="1" i="1" dirty="0">
                <a:solidFill>
                  <a:schemeClr val="accent2">
                    <a:lumMod val="75000"/>
                  </a:schemeClr>
                </a:solidFill>
              </a:rPr>
              <a:t>STAMP – </a:t>
            </a:r>
            <a:r>
              <a:rPr lang="en-US" i="1" dirty="0">
                <a:solidFill>
                  <a:schemeClr val="accent2">
                    <a:lumMod val="75000"/>
                  </a:schemeClr>
                </a:solidFill>
              </a:rPr>
              <a:t>A </a:t>
            </a:r>
            <a:r>
              <a:rPr lang="en-US" i="1">
                <a:solidFill>
                  <a:schemeClr val="accent2">
                    <a:lumMod val="75000"/>
                  </a:schemeClr>
                </a:solidFill>
              </a:rPr>
              <a:t>Retention Automation </a:t>
            </a:r>
            <a:r>
              <a:rPr lang="en-US" i="1" dirty="0">
                <a:solidFill>
                  <a:schemeClr val="accent2">
                    <a:lumMod val="75000"/>
                  </a:schemeClr>
                </a:solidFill>
              </a:rPr>
              <a:t>SaaS platform that assesses B2B customer sentiment, significantly improves clients’ ability to retain accounts, increases recurring revenue, and maximizes customer lifetime value. </a:t>
            </a:r>
          </a:p>
        </p:txBody>
      </p:sp>
      <p:sp>
        <p:nvSpPr>
          <p:cNvPr id="7" name="Text Placeholder 2"/>
          <p:cNvSpPr txBox="1">
            <a:spLocks/>
          </p:cNvSpPr>
          <p:nvPr/>
        </p:nvSpPr>
        <p:spPr>
          <a:xfrm>
            <a:off x="4557863" y="1759970"/>
            <a:ext cx="4427537" cy="4670095"/>
          </a:xfrm>
          <a:prstGeom prst="rect">
            <a:avLst/>
          </a:prstGeom>
          <a:solidFill>
            <a:srgbClr val="204668"/>
          </a:solidFill>
          <a:ln w="3175">
            <a:noFill/>
          </a:ln>
          <a:effectLst/>
        </p:spPr>
        <p:txBody>
          <a:bodyPr vert="horz" lIns="91440" tIns="91440" rIns="91440" bIns="91440" rtlCol="0" anchor="t">
            <a:noAutofit/>
          </a:bodyPr>
          <a:lstStyle>
            <a:lvl1pPr indent="0">
              <a:lnSpc>
                <a:spcPct val="85000"/>
              </a:lnSpc>
              <a:spcBef>
                <a:spcPts val="1200"/>
              </a:spcBef>
              <a:buFont typeface="Arial" pitchFamily="34" charset="0"/>
              <a:buNone/>
              <a:defRPr b="1">
                <a:solidFill>
                  <a:schemeClr val="bg1"/>
                </a:solidFill>
                <a:effectLst>
                  <a:outerShdw blurRad="50800" dist="38100" dir="5400000" algn="t" rotWithShape="0">
                    <a:prstClr val="black">
                      <a:alpha val="40000"/>
                    </a:prstClr>
                  </a:outerShdw>
                </a:effectLst>
                <a:latin typeface="Arial" pitchFamily="34" charset="0"/>
                <a:cs typeface="Arial" pitchFamily="34" charset="0"/>
              </a:defRPr>
            </a:lvl1pPr>
            <a:lvl2pPr indent="0">
              <a:spcBef>
                <a:spcPts val="400"/>
              </a:spcBef>
              <a:spcAft>
                <a:spcPts val="400"/>
              </a:spcAft>
              <a:buFont typeface="Courier New" pitchFamily="49" charset="0"/>
              <a:buNone/>
              <a:defRPr sz="2000" b="1">
                <a:latin typeface="Arial" pitchFamily="34" charset="0"/>
                <a:cs typeface="Arial" pitchFamily="34" charset="0"/>
              </a:defRPr>
            </a:lvl2pPr>
            <a:lvl3pPr indent="0">
              <a:spcBef>
                <a:spcPts val="0"/>
              </a:spcBef>
              <a:spcAft>
                <a:spcPts val="0"/>
              </a:spcAft>
              <a:buClr>
                <a:schemeClr val="accent1"/>
              </a:buClr>
              <a:buFont typeface="Wingdings 3" pitchFamily="18" charset="2"/>
              <a:buNone/>
              <a:defRPr b="1">
                <a:latin typeface="+mj-lt"/>
              </a:defRPr>
            </a:lvl3pPr>
            <a:lvl4pPr indent="0">
              <a:spcBef>
                <a:spcPts val="400"/>
              </a:spcBef>
              <a:buClr>
                <a:schemeClr val="accent2"/>
              </a:buClr>
              <a:buFont typeface="Arial" pitchFamily="34" charset="0"/>
              <a:buNone/>
              <a:defRPr sz="1600" b="1">
                <a:latin typeface="+mj-lt"/>
              </a:defRPr>
            </a:lvl4pPr>
            <a:lvl5pPr indent="0">
              <a:spcBef>
                <a:spcPts val="400"/>
              </a:spcBef>
              <a:buClr>
                <a:schemeClr val="accent5"/>
              </a:buClr>
              <a:buSzPct val="90000"/>
              <a:buFont typeface="Arial Narrow" pitchFamily="34" charset="0"/>
              <a:buNone/>
              <a:defRPr sz="1600" b="1">
                <a:latin typeface="+mj-lt"/>
              </a:defRPr>
            </a:lvl5pPr>
            <a:lvl6pPr indent="0">
              <a:spcBef>
                <a:spcPct val="20000"/>
              </a:spcBef>
              <a:buFont typeface="Courier New" pitchFamily="49" charset="0"/>
              <a:buNone/>
              <a:defRPr sz="1600" b="1">
                <a:solidFill>
                  <a:schemeClr val="tx1">
                    <a:lumMod val="50000"/>
                    <a:lumOff val="50000"/>
                  </a:schemeClr>
                </a:solidFill>
                <a:latin typeface="+mj-lt"/>
              </a:defRPr>
            </a:lvl6pPr>
            <a:lvl7pPr indent="0">
              <a:spcBef>
                <a:spcPct val="20000"/>
              </a:spcBef>
              <a:buFont typeface="Arial" pitchFamily="34" charset="0"/>
              <a:buNone/>
              <a:defRPr sz="1600" b="1">
                <a:solidFill>
                  <a:schemeClr val="tx1">
                    <a:lumMod val="50000"/>
                    <a:lumOff val="50000"/>
                  </a:schemeClr>
                </a:solidFill>
                <a:latin typeface="+mj-lt"/>
              </a:defRPr>
            </a:lvl7pPr>
            <a:lvl8pPr indent="0">
              <a:spcBef>
                <a:spcPct val="20000"/>
              </a:spcBef>
              <a:buFont typeface="Courier New" pitchFamily="49" charset="0"/>
              <a:buNone/>
              <a:defRPr sz="1600" b="1">
                <a:solidFill>
                  <a:schemeClr val="tx1">
                    <a:lumMod val="50000"/>
                    <a:lumOff val="50000"/>
                  </a:schemeClr>
                </a:solidFill>
                <a:latin typeface="+mj-lt"/>
              </a:defRPr>
            </a:lvl8pPr>
            <a:lvl9pPr indent="0">
              <a:spcBef>
                <a:spcPct val="20000"/>
              </a:spcBef>
              <a:buFont typeface="Arial" pitchFamily="34" charset="0"/>
              <a:buNone/>
              <a:defRPr sz="1600" b="1">
                <a:solidFill>
                  <a:schemeClr val="tx1">
                    <a:lumMod val="50000"/>
                    <a:lumOff val="50000"/>
                  </a:schemeClr>
                </a:solidFill>
                <a:latin typeface="+mj-lt"/>
              </a:defRPr>
            </a:lvl9pPr>
          </a:lstStyle>
          <a:p>
            <a:pPr marL="0" marR="0" lvl="0" indent="0" algn="ctr" defTabSz="914400" eaLnBrk="1" fontAlgn="auto" latinLnBrk="0" hangingPunct="1">
              <a:lnSpc>
                <a:spcPct val="85000"/>
              </a:lnSpc>
              <a:spcBef>
                <a:spcPts val="1200"/>
              </a:spcBef>
              <a:spcAft>
                <a:spcPts val="0"/>
              </a:spcAft>
              <a:buClrTx/>
              <a:buSzTx/>
              <a:buFont typeface="Arial" pitchFamily="34" charset="0"/>
              <a:buNone/>
              <a:tabLst/>
              <a:defRPr/>
            </a:pPr>
            <a:r>
              <a:rPr kumimoji="0" lang="en-GB" sz="1800" b="1" i="0" u="none" strike="noStrike" kern="0" cap="none" spc="0" normalizeH="0" baseline="0" noProof="0" dirty="0">
                <a:ln>
                  <a:noFill/>
                </a:ln>
                <a:solidFill>
                  <a:prstClr val="white"/>
                </a:solidFill>
                <a:effectLst/>
                <a:uLnTx/>
                <a:uFillTx/>
                <a:latin typeface="Calibri"/>
                <a:cs typeface="Arial" pitchFamily="34" charset="0"/>
              </a:rPr>
              <a:t>Helps You Systematically</a:t>
            </a:r>
            <a:r>
              <a:rPr kumimoji="0" lang="is-IS" sz="1800" b="1" i="0" u="none" strike="noStrike" kern="0" cap="none" spc="0" normalizeH="0" baseline="0" noProof="0" dirty="0">
                <a:ln>
                  <a:noFill/>
                </a:ln>
                <a:solidFill>
                  <a:prstClr val="white"/>
                </a:solidFill>
                <a:effectLst/>
                <a:uLnTx/>
                <a:uFillTx/>
                <a:latin typeface="Calibri"/>
                <a:cs typeface="Arial" pitchFamily="34" charset="0"/>
              </a:rPr>
              <a:t>….</a:t>
            </a:r>
            <a:endParaRPr kumimoji="0" lang="en-GB" sz="1800" b="0" i="0" u="none" strike="noStrike" kern="0" cap="none" spc="0" normalizeH="0" baseline="0" noProof="0" dirty="0">
              <a:ln>
                <a:noFill/>
              </a:ln>
              <a:solidFill>
                <a:prstClr val="white"/>
              </a:solidFill>
              <a:effectLst/>
              <a:uLnTx/>
              <a:uFillTx/>
              <a:latin typeface="Calibri"/>
              <a:cs typeface="Arial" pitchFamily="34" charset="0"/>
            </a:endParaRPr>
          </a:p>
        </p:txBody>
      </p:sp>
      <p:sp>
        <p:nvSpPr>
          <p:cNvPr id="8" name="Text Placeholder 2"/>
          <p:cNvSpPr txBox="1">
            <a:spLocks/>
          </p:cNvSpPr>
          <p:nvPr/>
        </p:nvSpPr>
        <p:spPr>
          <a:xfrm>
            <a:off x="1" y="2132820"/>
            <a:ext cx="9143999" cy="4140939"/>
          </a:xfrm>
          <a:prstGeom prst="rect">
            <a:avLst/>
          </a:prstGeom>
          <a:solidFill>
            <a:schemeClr val="bg1">
              <a:lumMod val="95000"/>
              <a:alpha val="97000"/>
            </a:schemeClr>
          </a:solidFill>
          <a:ln w="3175">
            <a:solidFill>
              <a:schemeClr val="tx2">
                <a:lumMod val="75000"/>
              </a:schemeClr>
            </a:solidFill>
          </a:ln>
          <a:effectLst/>
        </p:spPr>
        <p:txBody>
          <a:bodyPr vert="horz" lIns="91440" tIns="45720" rIns="432000" bIns="45720" rtlCol="0" anchor="ctr">
            <a:noAutofit/>
          </a:bodyPr>
          <a:lstStyle>
            <a:lvl1pPr indent="0">
              <a:lnSpc>
                <a:spcPct val="85000"/>
              </a:lnSpc>
              <a:spcBef>
                <a:spcPts val="1200"/>
              </a:spcBef>
              <a:buFont typeface="Arial" pitchFamily="34" charset="0"/>
              <a:buNone/>
              <a:defRPr b="1">
                <a:solidFill>
                  <a:schemeClr val="bg1"/>
                </a:solidFill>
                <a:effectLst>
                  <a:outerShdw blurRad="50800" dist="38100" dir="5400000" algn="t" rotWithShape="0">
                    <a:prstClr val="black">
                      <a:alpha val="40000"/>
                    </a:prstClr>
                  </a:outerShdw>
                </a:effectLst>
                <a:latin typeface="Arial" pitchFamily="34" charset="0"/>
                <a:cs typeface="Arial" pitchFamily="34" charset="0"/>
              </a:defRPr>
            </a:lvl1pPr>
            <a:lvl2pPr indent="0">
              <a:spcBef>
                <a:spcPts val="400"/>
              </a:spcBef>
              <a:spcAft>
                <a:spcPts val="400"/>
              </a:spcAft>
              <a:buFont typeface="Courier New" pitchFamily="49" charset="0"/>
              <a:buNone/>
              <a:defRPr sz="2000" b="1">
                <a:latin typeface="Arial" pitchFamily="34" charset="0"/>
                <a:cs typeface="Arial" pitchFamily="34" charset="0"/>
              </a:defRPr>
            </a:lvl2pPr>
            <a:lvl3pPr indent="0">
              <a:spcBef>
                <a:spcPts val="0"/>
              </a:spcBef>
              <a:spcAft>
                <a:spcPts val="0"/>
              </a:spcAft>
              <a:buClr>
                <a:schemeClr val="accent1"/>
              </a:buClr>
              <a:buFont typeface="Wingdings 3" pitchFamily="18" charset="2"/>
              <a:buNone/>
              <a:defRPr b="1">
                <a:latin typeface="+mj-lt"/>
              </a:defRPr>
            </a:lvl3pPr>
            <a:lvl4pPr indent="0">
              <a:spcBef>
                <a:spcPts val="400"/>
              </a:spcBef>
              <a:buClr>
                <a:schemeClr val="accent2"/>
              </a:buClr>
              <a:buFont typeface="Arial" pitchFamily="34" charset="0"/>
              <a:buNone/>
              <a:defRPr sz="1600" b="1">
                <a:latin typeface="+mj-lt"/>
              </a:defRPr>
            </a:lvl4pPr>
            <a:lvl5pPr indent="0">
              <a:spcBef>
                <a:spcPts val="400"/>
              </a:spcBef>
              <a:buClr>
                <a:schemeClr val="accent5"/>
              </a:buClr>
              <a:buSzPct val="90000"/>
              <a:buFont typeface="Arial Narrow" pitchFamily="34" charset="0"/>
              <a:buNone/>
              <a:defRPr sz="1600" b="1">
                <a:latin typeface="+mj-lt"/>
              </a:defRPr>
            </a:lvl5pPr>
            <a:lvl6pPr indent="0">
              <a:spcBef>
                <a:spcPct val="20000"/>
              </a:spcBef>
              <a:buFont typeface="Courier New" pitchFamily="49" charset="0"/>
              <a:buNone/>
              <a:defRPr sz="1600" b="1">
                <a:solidFill>
                  <a:schemeClr val="tx1">
                    <a:lumMod val="50000"/>
                    <a:lumOff val="50000"/>
                  </a:schemeClr>
                </a:solidFill>
                <a:latin typeface="+mj-lt"/>
              </a:defRPr>
            </a:lvl6pPr>
            <a:lvl7pPr indent="0">
              <a:spcBef>
                <a:spcPct val="20000"/>
              </a:spcBef>
              <a:buFont typeface="Arial" pitchFamily="34" charset="0"/>
              <a:buNone/>
              <a:defRPr sz="1600" b="1">
                <a:solidFill>
                  <a:schemeClr val="tx1">
                    <a:lumMod val="50000"/>
                    <a:lumOff val="50000"/>
                  </a:schemeClr>
                </a:solidFill>
                <a:latin typeface="+mj-lt"/>
              </a:defRPr>
            </a:lvl7pPr>
            <a:lvl8pPr indent="0">
              <a:spcBef>
                <a:spcPct val="20000"/>
              </a:spcBef>
              <a:buFont typeface="Courier New" pitchFamily="49" charset="0"/>
              <a:buNone/>
              <a:defRPr sz="1600" b="1">
                <a:solidFill>
                  <a:schemeClr val="tx1">
                    <a:lumMod val="50000"/>
                    <a:lumOff val="50000"/>
                  </a:schemeClr>
                </a:solidFill>
                <a:latin typeface="+mj-lt"/>
              </a:defRPr>
            </a:lvl8pPr>
            <a:lvl9pPr indent="0">
              <a:spcBef>
                <a:spcPct val="20000"/>
              </a:spcBef>
              <a:buFont typeface="Arial" pitchFamily="34" charset="0"/>
              <a:buNone/>
              <a:defRPr sz="1600" b="1">
                <a:solidFill>
                  <a:schemeClr val="tx1">
                    <a:lumMod val="50000"/>
                    <a:lumOff val="50000"/>
                  </a:schemeClr>
                </a:solidFill>
                <a:latin typeface="+mj-lt"/>
              </a:defRPr>
            </a:lvl9pPr>
          </a:lstStyle>
          <a:p>
            <a:pPr marL="0" marR="0" lvl="0" indent="0" algn="ctr" defTabSz="914400" eaLnBrk="1" fontAlgn="auto" latinLnBrk="0" hangingPunct="1">
              <a:lnSpc>
                <a:spcPct val="85000"/>
              </a:lnSpc>
              <a:spcBef>
                <a:spcPts val="1200"/>
              </a:spcBef>
              <a:spcAft>
                <a:spcPts val="0"/>
              </a:spcAft>
              <a:buClrTx/>
              <a:buSzTx/>
              <a:buFont typeface="Arial" pitchFamily="34" charset="0"/>
              <a:buNone/>
              <a:tabLst/>
              <a:defRPr/>
            </a:pPr>
            <a:endParaRPr kumimoji="0" lang="en-GB" sz="1800" b="0" i="0" u="none" strike="noStrike" kern="0" cap="none" spc="0" normalizeH="0" baseline="0" noProof="0" dirty="0">
              <a:ln>
                <a:noFill/>
              </a:ln>
              <a:solidFill>
                <a:prstClr val="white"/>
              </a:solidFill>
              <a:effectLst/>
              <a:uLnTx/>
              <a:uFillTx/>
              <a:latin typeface="Calibri"/>
              <a:cs typeface="Arial" pitchFamily="34" charset="0"/>
            </a:endParaRPr>
          </a:p>
        </p:txBody>
      </p:sp>
      <p:sp>
        <p:nvSpPr>
          <p:cNvPr id="9" name="TextBox 8"/>
          <p:cNvSpPr txBox="1"/>
          <p:nvPr/>
        </p:nvSpPr>
        <p:spPr>
          <a:xfrm>
            <a:off x="139339" y="2259598"/>
            <a:ext cx="8753261" cy="3693319"/>
          </a:xfrm>
          <a:prstGeom prst="rect">
            <a:avLst/>
          </a:prstGeom>
          <a:noFill/>
        </p:spPr>
        <p:txBody>
          <a:bodyPr wrap="square" rtlCol="0">
            <a:spAutoFit/>
          </a:bodyPr>
          <a:lstStyle/>
          <a:p>
            <a:pPr marL="257175" indent="-257175">
              <a:spcAft>
                <a:spcPts val="1800"/>
              </a:spcAft>
              <a:buFont typeface="+mj-lt"/>
              <a:buAutoNum type="arabicPeriod"/>
            </a:pPr>
            <a:r>
              <a:rPr lang="en-US" dirty="0"/>
              <a:t>Determine what is </a:t>
            </a:r>
            <a:r>
              <a:rPr lang="en-US" b="1" dirty="0"/>
              <a:t>most important </a:t>
            </a:r>
            <a:r>
              <a:rPr lang="en-US" dirty="0"/>
              <a:t>to customers and channel partners;</a:t>
            </a:r>
          </a:p>
          <a:p>
            <a:pPr marL="257175" indent="-257175">
              <a:spcAft>
                <a:spcPts val="1800"/>
              </a:spcAft>
              <a:buFont typeface="+mj-lt"/>
              <a:buAutoNum type="arabicPeriod"/>
            </a:pPr>
            <a:r>
              <a:rPr lang="en-US" b="1" dirty="0"/>
              <a:t>Measure performance </a:t>
            </a:r>
            <a:r>
              <a:rPr lang="en-US" dirty="0"/>
              <a:t>against importance / expectation;</a:t>
            </a:r>
          </a:p>
          <a:p>
            <a:pPr marL="257175" indent="-257175">
              <a:spcAft>
                <a:spcPts val="1800"/>
              </a:spcAft>
              <a:buFont typeface="+mj-lt"/>
              <a:buAutoNum type="arabicPeriod"/>
            </a:pPr>
            <a:r>
              <a:rPr lang="en-US" b="1" dirty="0"/>
              <a:t>Provide real time alerts </a:t>
            </a:r>
            <a:r>
              <a:rPr lang="en-US" dirty="0"/>
              <a:t>on under performance against client expectations;</a:t>
            </a:r>
          </a:p>
          <a:p>
            <a:pPr marL="257175" indent="-257175">
              <a:spcAft>
                <a:spcPts val="1800"/>
              </a:spcAft>
              <a:buFont typeface="+mj-lt"/>
              <a:buAutoNum type="arabicPeriod"/>
            </a:pPr>
            <a:r>
              <a:rPr lang="en-US" dirty="0"/>
              <a:t>Identify </a:t>
            </a:r>
            <a:r>
              <a:rPr lang="en-US" b="1" dirty="0"/>
              <a:t>key playbook actions</a:t>
            </a:r>
            <a:r>
              <a:rPr lang="en-US" dirty="0"/>
              <a:t> to improve customer sentiment and retain accounts;</a:t>
            </a:r>
          </a:p>
          <a:p>
            <a:pPr marL="257175" indent="-257175">
              <a:spcAft>
                <a:spcPts val="1800"/>
              </a:spcAft>
              <a:buFont typeface="+mj-lt"/>
              <a:buAutoNum type="arabicPeriod"/>
            </a:pPr>
            <a:r>
              <a:rPr lang="en-US" b="1" dirty="0"/>
              <a:t>Track trends </a:t>
            </a:r>
            <a:r>
              <a:rPr lang="en-US" dirty="0"/>
              <a:t>over time with benchmarking against peers and competitors;</a:t>
            </a:r>
          </a:p>
          <a:p>
            <a:pPr marL="257175" indent="-257175">
              <a:spcAft>
                <a:spcPts val="1800"/>
              </a:spcAft>
              <a:buFont typeface="+mj-lt"/>
              <a:buAutoNum type="arabicPeriod"/>
            </a:pPr>
            <a:r>
              <a:rPr lang="en-US" b="1" dirty="0"/>
              <a:t>Integrate </a:t>
            </a:r>
            <a:r>
              <a:rPr lang="en-US" dirty="0"/>
              <a:t>additional corporate data, fueling predictive analytics and continuous learning; and</a:t>
            </a:r>
          </a:p>
          <a:p>
            <a:pPr marL="257175" indent="-257175">
              <a:spcAft>
                <a:spcPts val="1800"/>
              </a:spcAft>
              <a:buFont typeface="+mj-lt"/>
              <a:buAutoNum type="arabicPeriod"/>
            </a:pPr>
            <a:r>
              <a:rPr lang="en-US" b="1" dirty="0"/>
              <a:t>Synchronize</a:t>
            </a:r>
            <a:r>
              <a:rPr lang="en-US" dirty="0"/>
              <a:t> with selected Sales/Marketing Automation Platforms.</a:t>
            </a:r>
          </a:p>
        </p:txBody>
      </p:sp>
    </p:spTree>
    <p:extLst>
      <p:ext uri="{BB962C8B-B14F-4D97-AF65-F5344CB8AC3E}">
        <p14:creationId xmlns:p14="http://schemas.microsoft.com/office/powerpoint/2010/main" val="209095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STAMP Engine</a:t>
            </a:r>
          </a:p>
        </p:txBody>
      </p:sp>
      <p:sp>
        <p:nvSpPr>
          <p:cNvPr id="28" name="Text Placeholder 27">
            <a:extLst>
              <a:ext uri="{FF2B5EF4-FFF2-40B4-BE49-F238E27FC236}">
                <a16:creationId xmlns:a16="http://schemas.microsoft.com/office/drawing/2014/main" id="{CAA7A600-7744-514D-B5E3-C60453A8CDF5}"/>
              </a:ext>
            </a:extLst>
          </p:cNvPr>
          <p:cNvSpPr>
            <a:spLocks noGrp="1"/>
          </p:cNvSpPr>
          <p:nvPr>
            <p:ph type="body" sz="quarter" idx="10"/>
          </p:nvPr>
        </p:nvSpPr>
        <p:spPr>
          <a:xfrm>
            <a:off x="228600" y="838200"/>
            <a:ext cx="8763000" cy="680022"/>
          </a:xfrm>
        </p:spPr>
        <p:txBody>
          <a:bodyPr>
            <a:normAutofit/>
          </a:bodyPr>
          <a:lstStyle/>
          <a:p>
            <a:r>
              <a:rPr lang="en-US" sz="1800" i="1" dirty="0">
                <a:latin typeface="+mn-lt"/>
              </a:rPr>
              <a:t>STAMP combines existing customer data with objective customer feedback to create actionable insights.</a:t>
            </a:r>
          </a:p>
        </p:txBody>
      </p:sp>
      <p:sp>
        <p:nvSpPr>
          <p:cNvPr id="2" name="Slide Number Placeholder 1"/>
          <p:cNvSpPr>
            <a:spLocks noGrp="1"/>
          </p:cNvSpPr>
          <p:nvPr>
            <p:ph type="sldNum" sz="quarter" idx="11"/>
          </p:nvPr>
        </p:nvSpPr>
        <p:spPr/>
        <p:txBody>
          <a:bodyPr/>
          <a:lstStyle/>
          <a:p>
            <a:pPr>
              <a:defRPr/>
            </a:pPr>
            <a:r>
              <a:rPr lang="en-US" dirty="0"/>
              <a:t> </a:t>
            </a:r>
            <a:fld id="{D3EE05C7-4D57-1B48-9066-C5C35084BC91}" type="slidenum">
              <a:rPr lang="en-US" smtClean="0"/>
              <a:pPr>
                <a:defRPr/>
              </a:pPr>
              <a:t>5</a:t>
            </a:fld>
            <a:endParaRPr lang="en-US" dirty="0"/>
          </a:p>
        </p:txBody>
      </p:sp>
      <p:sp>
        <p:nvSpPr>
          <p:cNvPr id="93" name="Rectangle 92">
            <a:extLst>
              <a:ext uri="{FF2B5EF4-FFF2-40B4-BE49-F238E27FC236}">
                <a16:creationId xmlns:a16="http://schemas.microsoft.com/office/drawing/2014/main" id="{716BC3C8-EC34-C74D-9645-FEDCF532552A}"/>
              </a:ext>
            </a:extLst>
          </p:cNvPr>
          <p:cNvSpPr/>
          <p:nvPr/>
        </p:nvSpPr>
        <p:spPr>
          <a:xfrm>
            <a:off x="3716810" y="1506226"/>
            <a:ext cx="1719125" cy="338554"/>
          </a:xfrm>
          <a:prstGeom prst="rect">
            <a:avLst/>
          </a:prstGeom>
        </p:spPr>
        <p:txBody>
          <a:bodyPr wrap="none">
            <a:spAutoFit/>
          </a:bodyPr>
          <a:lstStyle/>
          <a:p>
            <a:pPr algn="ctr">
              <a:spcAft>
                <a:spcPts val="600"/>
              </a:spcAft>
              <a:defRPr/>
            </a:pPr>
            <a:r>
              <a:rPr lang="en-US" sz="1600" dirty="0">
                <a:solidFill>
                  <a:srgbClr val="144770"/>
                </a:solidFill>
                <a:latin typeface="Avenir Roman" panose="02000503020000020003" pitchFamily="2" charset="0"/>
              </a:rPr>
              <a:t>STAMP ENGINE</a:t>
            </a:r>
          </a:p>
        </p:txBody>
      </p:sp>
      <p:sp>
        <p:nvSpPr>
          <p:cNvPr id="94" name="Down Arrow 93">
            <a:extLst>
              <a:ext uri="{FF2B5EF4-FFF2-40B4-BE49-F238E27FC236}">
                <a16:creationId xmlns:a16="http://schemas.microsoft.com/office/drawing/2014/main" id="{4B37334B-98DC-6C44-95B1-278B1FC82D24}"/>
              </a:ext>
            </a:extLst>
          </p:cNvPr>
          <p:cNvSpPr/>
          <p:nvPr/>
        </p:nvSpPr>
        <p:spPr>
          <a:xfrm rot="16200000">
            <a:off x="6318808" y="3313532"/>
            <a:ext cx="882433" cy="664651"/>
          </a:xfrm>
          <a:prstGeom prst="downArrow">
            <a:avLst/>
          </a:prstGeom>
          <a:solidFill>
            <a:srgbClr val="14477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Roman" panose="02000503020000020003" pitchFamily="2" charset="0"/>
              <a:ea typeface="+mn-ea"/>
              <a:cs typeface="+mn-cs"/>
            </a:endParaRPr>
          </a:p>
        </p:txBody>
      </p:sp>
      <p:sp>
        <p:nvSpPr>
          <p:cNvPr id="95" name="Rectangle 94">
            <a:extLst>
              <a:ext uri="{FF2B5EF4-FFF2-40B4-BE49-F238E27FC236}">
                <a16:creationId xmlns:a16="http://schemas.microsoft.com/office/drawing/2014/main" id="{D56CDD69-466E-284A-913B-13C62EA5205B}"/>
              </a:ext>
            </a:extLst>
          </p:cNvPr>
          <p:cNvSpPr/>
          <p:nvPr/>
        </p:nvSpPr>
        <p:spPr>
          <a:xfrm>
            <a:off x="6390255" y="3522747"/>
            <a:ext cx="683200" cy="24622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rPr>
              <a:t>OUTPUTS</a:t>
            </a:r>
          </a:p>
        </p:txBody>
      </p:sp>
      <p:sp>
        <p:nvSpPr>
          <p:cNvPr id="96" name="Rectangle 95">
            <a:extLst>
              <a:ext uri="{FF2B5EF4-FFF2-40B4-BE49-F238E27FC236}">
                <a16:creationId xmlns:a16="http://schemas.microsoft.com/office/drawing/2014/main" id="{3CFB3D69-E79D-AD46-8189-27F71F89EAF5}"/>
              </a:ext>
            </a:extLst>
          </p:cNvPr>
          <p:cNvSpPr/>
          <p:nvPr/>
        </p:nvSpPr>
        <p:spPr>
          <a:xfrm>
            <a:off x="2771750" y="2059646"/>
            <a:ext cx="3609244" cy="3673674"/>
          </a:xfrm>
          <a:prstGeom prst="rect">
            <a:avLst/>
          </a:prstGeom>
          <a:solidFill>
            <a:srgbClr val="14477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Calibri"/>
              <a:ea typeface="+mn-ea"/>
              <a:cs typeface="+mn-cs"/>
            </a:endParaRPr>
          </a:p>
        </p:txBody>
      </p:sp>
      <p:sp>
        <p:nvSpPr>
          <p:cNvPr id="97" name="Rectangle 96">
            <a:extLst>
              <a:ext uri="{FF2B5EF4-FFF2-40B4-BE49-F238E27FC236}">
                <a16:creationId xmlns:a16="http://schemas.microsoft.com/office/drawing/2014/main" id="{4B6765A2-47F2-244B-A850-DCE8031319A2}"/>
              </a:ext>
            </a:extLst>
          </p:cNvPr>
          <p:cNvSpPr/>
          <p:nvPr/>
        </p:nvSpPr>
        <p:spPr>
          <a:xfrm>
            <a:off x="2864341" y="3883953"/>
            <a:ext cx="1097280" cy="1730058"/>
          </a:xfrm>
          <a:prstGeom prst="rect">
            <a:avLst/>
          </a:prstGeom>
          <a:solidFill>
            <a:srgbClr val="FFFFFF"/>
          </a:solidFill>
          <a:ln w="25400" cap="flat" cmpd="sng" algn="ctr">
            <a:noFill/>
            <a:prstDash val="solid"/>
          </a:ln>
          <a:effectLst/>
        </p:spPr>
        <p:txBody>
          <a:bodyPr tIns="960120" rtlCol="0" anchor="t"/>
          <a:lstStyle/>
          <a:p>
            <a:pPr marL="0" marR="0" lvl="0" indent="0" algn="ctr" defTabSz="914400" eaLnBrk="1" fontAlgn="auto" latinLnBrk="0" hangingPunct="1">
              <a:lnSpc>
                <a:spcPts val="1280"/>
              </a:lnSpc>
              <a:spcBef>
                <a:spcPts val="0"/>
              </a:spcBef>
              <a:spcAft>
                <a:spcPts val="0"/>
              </a:spcAft>
              <a:buClrTx/>
              <a:buSzTx/>
              <a:buFontTx/>
              <a:buNone/>
              <a:tabLst/>
              <a:defRPr/>
            </a:pPr>
            <a:r>
              <a:rPr kumimoji="0" lang="en-US" sz="900" b="1" i="0" u="none" strike="noStrike" kern="0" cap="none" spc="0" normalizeH="0" baseline="0" noProof="0" dirty="0">
                <a:ln>
                  <a:noFill/>
                </a:ln>
                <a:solidFill>
                  <a:srgbClr val="144770"/>
                </a:solidFill>
                <a:effectLst/>
                <a:uLnTx/>
                <a:uFillTx/>
                <a:latin typeface="Avenir Roman" panose="02000503020000020003" pitchFamily="2" charset="0"/>
                <a:ea typeface="+mn-ea"/>
                <a:cs typeface="+mn-cs"/>
              </a:rPr>
              <a:t>Analytic engine identifies opportunities</a:t>
            </a:r>
          </a:p>
        </p:txBody>
      </p:sp>
      <p:sp>
        <p:nvSpPr>
          <p:cNvPr id="98" name="Rectangle 97">
            <a:extLst>
              <a:ext uri="{FF2B5EF4-FFF2-40B4-BE49-F238E27FC236}">
                <a16:creationId xmlns:a16="http://schemas.microsoft.com/office/drawing/2014/main" id="{A88543A4-1ADD-5247-94CF-47EB139DAA92}"/>
              </a:ext>
            </a:extLst>
          </p:cNvPr>
          <p:cNvSpPr/>
          <p:nvPr/>
        </p:nvSpPr>
        <p:spPr>
          <a:xfrm>
            <a:off x="4027732" y="3883953"/>
            <a:ext cx="1097280" cy="1730058"/>
          </a:xfrm>
          <a:prstGeom prst="rect">
            <a:avLst/>
          </a:prstGeom>
          <a:solidFill>
            <a:srgbClr val="FFFFFF"/>
          </a:solidFill>
          <a:ln w="25400" cap="flat" cmpd="sng" algn="ctr">
            <a:noFill/>
            <a:prstDash val="solid"/>
          </a:ln>
          <a:effectLst/>
        </p:spPr>
        <p:txBody>
          <a:bodyPr tIns="960120" rtlCol="0" anchor="t"/>
          <a:lstStyle/>
          <a:p>
            <a:pPr marL="0" marR="0" lvl="0" indent="0" algn="ctr" defTabSz="914400" eaLnBrk="1" fontAlgn="auto" latinLnBrk="0" hangingPunct="1">
              <a:lnSpc>
                <a:spcPts val="1280"/>
              </a:lnSpc>
              <a:spcBef>
                <a:spcPts val="0"/>
              </a:spcBef>
              <a:spcAft>
                <a:spcPts val="0"/>
              </a:spcAft>
              <a:buClrTx/>
              <a:buSzTx/>
              <a:buFontTx/>
              <a:buNone/>
              <a:tabLst/>
              <a:defRPr/>
            </a:pPr>
            <a:r>
              <a:rPr kumimoji="0" lang="en-US" sz="900" b="1" i="0" u="none" strike="noStrike" kern="0" cap="none" spc="0" normalizeH="0" baseline="0" noProof="0" dirty="0">
                <a:ln>
                  <a:noFill/>
                </a:ln>
                <a:solidFill>
                  <a:srgbClr val="144770"/>
                </a:solidFill>
                <a:effectLst/>
                <a:uLnTx/>
                <a:uFillTx/>
                <a:latin typeface="Avenir Roman" panose="02000503020000020003" pitchFamily="2" charset="0"/>
                <a:ea typeface="+mn-ea"/>
                <a:cs typeface="+mn-cs"/>
              </a:rPr>
              <a:t>Visualization engine creates dynamic dashboards</a:t>
            </a:r>
          </a:p>
        </p:txBody>
      </p:sp>
      <p:sp>
        <p:nvSpPr>
          <p:cNvPr id="99" name="Rectangle 98">
            <a:extLst>
              <a:ext uri="{FF2B5EF4-FFF2-40B4-BE49-F238E27FC236}">
                <a16:creationId xmlns:a16="http://schemas.microsoft.com/office/drawing/2014/main" id="{03D438E0-6074-684B-9D0F-59C6FF178F47}"/>
              </a:ext>
            </a:extLst>
          </p:cNvPr>
          <p:cNvSpPr/>
          <p:nvPr/>
        </p:nvSpPr>
        <p:spPr>
          <a:xfrm>
            <a:off x="5185791" y="3883953"/>
            <a:ext cx="1097280" cy="1730058"/>
          </a:xfrm>
          <a:prstGeom prst="rect">
            <a:avLst/>
          </a:prstGeom>
          <a:solidFill>
            <a:srgbClr val="FFFFFF"/>
          </a:solidFill>
          <a:ln w="25400" cap="flat" cmpd="sng" algn="ctr">
            <a:noFill/>
            <a:prstDash val="solid"/>
          </a:ln>
          <a:effectLst/>
        </p:spPr>
        <p:txBody>
          <a:bodyPr tIns="960120" rtlCol="0" anchor="t"/>
          <a:lstStyle/>
          <a:p>
            <a:pPr marL="0" marR="0" lvl="0" indent="0" algn="ctr" defTabSz="914400" eaLnBrk="1" fontAlgn="auto" latinLnBrk="0" hangingPunct="1">
              <a:lnSpc>
                <a:spcPts val="1280"/>
              </a:lnSpc>
              <a:spcBef>
                <a:spcPts val="0"/>
              </a:spcBef>
              <a:spcAft>
                <a:spcPts val="0"/>
              </a:spcAft>
              <a:buClrTx/>
              <a:buSzTx/>
              <a:buFontTx/>
              <a:buNone/>
              <a:tabLst/>
              <a:defRPr/>
            </a:pPr>
            <a:r>
              <a:rPr kumimoji="0" lang="en-US" sz="900" b="1" i="0" u="none" strike="noStrike" kern="0" cap="none" spc="0" normalizeH="0" baseline="0" noProof="0" dirty="0">
                <a:ln>
                  <a:noFill/>
                </a:ln>
                <a:solidFill>
                  <a:srgbClr val="144770"/>
                </a:solidFill>
                <a:effectLst/>
                <a:uLnTx/>
                <a:uFillTx/>
                <a:latin typeface="Avenir Roman" panose="02000503020000020003" pitchFamily="2" charset="0"/>
                <a:ea typeface="+mn-ea"/>
                <a:cs typeface="+mn-cs"/>
              </a:rPr>
              <a:t>CRM integration enables simplified work flows</a:t>
            </a:r>
          </a:p>
        </p:txBody>
      </p:sp>
      <p:sp>
        <p:nvSpPr>
          <p:cNvPr id="100" name="Isosceles Triangle 69">
            <a:extLst>
              <a:ext uri="{FF2B5EF4-FFF2-40B4-BE49-F238E27FC236}">
                <a16:creationId xmlns:a16="http://schemas.microsoft.com/office/drawing/2014/main" id="{7B42CEB1-BF2D-0D4B-A7FB-66DCCE952389}"/>
              </a:ext>
            </a:extLst>
          </p:cNvPr>
          <p:cNvSpPr/>
          <p:nvPr/>
        </p:nvSpPr>
        <p:spPr>
          <a:xfrm rot="10800000">
            <a:off x="3532228" y="3569956"/>
            <a:ext cx="2088290" cy="220257"/>
          </a:xfrm>
          <a:prstGeom prst="triangle">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1" name="Down Arrow 100">
            <a:extLst>
              <a:ext uri="{FF2B5EF4-FFF2-40B4-BE49-F238E27FC236}">
                <a16:creationId xmlns:a16="http://schemas.microsoft.com/office/drawing/2014/main" id="{E8E7FDEE-6176-764E-8B4D-6AADDE29D5AB}"/>
              </a:ext>
            </a:extLst>
          </p:cNvPr>
          <p:cNvSpPr/>
          <p:nvPr/>
        </p:nvSpPr>
        <p:spPr>
          <a:xfrm rot="16200000">
            <a:off x="1998208" y="3313532"/>
            <a:ext cx="882433" cy="664651"/>
          </a:xfrm>
          <a:prstGeom prst="downArrow">
            <a:avLst/>
          </a:prstGeom>
          <a:solidFill>
            <a:srgbClr val="14477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Roman" panose="02000503020000020003" pitchFamily="2" charset="0"/>
              <a:ea typeface="+mn-ea"/>
              <a:cs typeface="+mn-cs"/>
            </a:endParaRPr>
          </a:p>
        </p:txBody>
      </p:sp>
      <p:sp>
        <p:nvSpPr>
          <p:cNvPr id="102" name="Rectangle 101">
            <a:extLst>
              <a:ext uri="{FF2B5EF4-FFF2-40B4-BE49-F238E27FC236}">
                <a16:creationId xmlns:a16="http://schemas.microsoft.com/office/drawing/2014/main" id="{AB60B422-2429-AE4D-A810-86FA4AAF68BE}"/>
              </a:ext>
            </a:extLst>
          </p:cNvPr>
          <p:cNvSpPr/>
          <p:nvPr/>
        </p:nvSpPr>
        <p:spPr>
          <a:xfrm>
            <a:off x="2126561" y="3522747"/>
            <a:ext cx="569388" cy="24622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rPr>
              <a:t>INPUTS</a:t>
            </a:r>
          </a:p>
        </p:txBody>
      </p:sp>
      <p:grpSp>
        <p:nvGrpSpPr>
          <p:cNvPr id="103" name="Group 102">
            <a:extLst>
              <a:ext uri="{FF2B5EF4-FFF2-40B4-BE49-F238E27FC236}">
                <a16:creationId xmlns:a16="http://schemas.microsoft.com/office/drawing/2014/main" id="{01EFDEBC-28C6-8441-9C96-74E6ACB756CB}"/>
              </a:ext>
            </a:extLst>
          </p:cNvPr>
          <p:cNvGrpSpPr/>
          <p:nvPr/>
        </p:nvGrpSpPr>
        <p:grpSpPr>
          <a:xfrm>
            <a:off x="5301764" y="3964127"/>
            <a:ext cx="777240" cy="777240"/>
            <a:chOff x="1835620" y="1426425"/>
            <a:chExt cx="777240" cy="777240"/>
          </a:xfrm>
        </p:grpSpPr>
        <p:sp>
          <p:nvSpPr>
            <p:cNvPr id="104" name="Oval 103">
              <a:extLst>
                <a:ext uri="{FF2B5EF4-FFF2-40B4-BE49-F238E27FC236}">
                  <a16:creationId xmlns:a16="http://schemas.microsoft.com/office/drawing/2014/main" id="{86484075-159D-4E4B-B9B8-A8BE69C54936}"/>
                </a:ext>
              </a:extLst>
            </p:cNvPr>
            <p:cNvSpPr>
              <a:spLocks noChangeAspect="1"/>
            </p:cNvSpPr>
            <p:nvPr/>
          </p:nvSpPr>
          <p:spPr>
            <a:xfrm>
              <a:off x="1835620" y="1426425"/>
              <a:ext cx="777240" cy="777240"/>
            </a:xfrm>
            <a:prstGeom prst="ellipse">
              <a:avLst/>
            </a:prstGeom>
            <a:solidFill>
              <a:srgbClr val="FFFFFF"/>
            </a:solidFill>
            <a:ln w="25400" cap="flat" cmpd="sng" algn="ctr">
              <a:solidFill>
                <a:srgbClr val="14477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CF4A6E8E-2D44-5141-A192-3243E1708BE8}"/>
                </a:ext>
              </a:extLst>
            </p:cNvPr>
            <p:cNvPicPr>
              <a:picLocks noChangeAspect="1"/>
            </p:cNvPicPr>
            <p:nvPr/>
          </p:nvPicPr>
          <p:blipFill>
            <a:blip r:embed="rId3"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1972780" y="1563585"/>
              <a:ext cx="502920" cy="502920"/>
            </a:xfrm>
            <a:prstGeom prst="rect">
              <a:avLst/>
            </a:prstGeom>
          </p:spPr>
        </p:pic>
      </p:grpSp>
      <p:grpSp>
        <p:nvGrpSpPr>
          <p:cNvPr id="106" name="Group 105">
            <a:extLst>
              <a:ext uri="{FF2B5EF4-FFF2-40B4-BE49-F238E27FC236}">
                <a16:creationId xmlns:a16="http://schemas.microsoft.com/office/drawing/2014/main" id="{C6782EF3-57A8-9846-B543-F3E8DFB18609}"/>
              </a:ext>
            </a:extLst>
          </p:cNvPr>
          <p:cNvGrpSpPr/>
          <p:nvPr/>
        </p:nvGrpSpPr>
        <p:grpSpPr>
          <a:xfrm>
            <a:off x="3011121" y="3964127"/>
            <a:ext cx="777240" cy="777240"/>
            <a:chOff x="26563" y="1426425"/>
            <a:chExt cx="777240" cy="777240"/>
          </a:xfrm>
        </p:grpSpPr>
        <p:sp>
          <p:nvSpPr>
            <p:cNvPr id="107" name="Oval 106">
              <a:extLst>
                <a:ext uri="{FF2B5EF4-FFF2-40B4-BE49-F238E27FC236}">
                  <a16:creationId xmlns:a16="http://schemas.microsoft.com/office/drawing/2014/main" id="{FF3B0B6E-0FB9-BE44-8D1A-6A7735C141BB}"/>
                </a:ext>
              </a:extLst>
            </p:cNvPr>
            <p:cNvSpPr>
              <a:spLocks noChangeAspect="1"/>
            </p:cNvSpPr>
            <p:nvPr/>
          </p:nvSpPr>
          <p:spPr>
            <a:xfrm>
              <a:off x="26563" y="1426425"/>
              <a:ext cx="777240" cy="777240"/>
            </a:xfrm>
            <a:prstGeom prst="ellipse">
              <a:avLst/>
            </a:prstGeom>
            <a:solidFill>
              <a:srgbClr val="FFFFFF"/>
            </a:solidFill>
            <a:ln w="25400" cap="flat" cmpd="sng" algn="ctr">
              <a:solidFill>
                <a:srgbClr val="14477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8" name="Picture 107">
              <a:extLst>
                <a:ext uri="{FF2B5EF4-FFF2-40B4-BE49-F238E27FC236}">
                  <a16:creationId xmlns:a16="http://schemas.microsoft.com/office/drawing/2014/main" id="{B744C301-50BC-8445-8C49-BECA66A9AF06}"/>
                </a:ext>
              </a:extLst>
            </p:cNvPr>
            <p:cNvPicPr>
              <a:picLocks noChangeAspect="1"/>
            </p:cNvPicPr>
            <p:nvPr/>
          </p:nvPicPr>
          <p:blipFill>
            <a:blip r:embed="rId4"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163723" y="1581932"/>
              <a:ext cx="502920" cy="466226"/>
            </a:xfrm>
            <a:prstGeom prst="rect">
              <a:avLst/>
            </a:prstGeom>
          </p:spPr>
        </p:pic>
      </p:grpSp>
      <p:grpSp>
        <p:nvGrpSpPr>
          <p:cNvPr id="109" name="Group 108">
            <a:extLst>
              <a:ext uri="{FF2B5EF4-FFF2-40B4-BE49-F238E27FC236}">
                <a16:creationId xmlns:a16="http://schemas.microsoft.com/office/drawing/2014/main" id="{40869313-583A-2E42-90EB-7732721859E4}"/>
              </a:ext>
            </a:extLst>
          </p:cNvPr>
          <p:cNvGrpSpPr/>
          <p:nvPr/>
        </p:nvGrpSpPr>
        <p:grpSpPr>
          <a:xfrm>
            <a:off x="4198377" y="3964127"/>
            <a:ext cx="777240" cy="777240"/>
            <a:chOff x="918103" y="1426425"/>
            <a:chExt cx="777240" cy="777240"/>
          </a:xfrm>
        </p:grpSpPr>
        <p:sp>
          <p:nvSpPr>
            <p:cNvPr id="110" name="Oval 109">
              <a:extLst>
                <a:ext uri="{FF2B5EF4-FFF2-40B4-BE49-F238E27FC236}">
                  <a16:creationId xmlns:a16="http://schemas.microsoft.com/office/drawing/2014/main" id="{B4CBB574-3B89-994E-AFCB-D8D65C83F89C}"/>
                </a:ext>
              </a:extLst>
            </p:cNvPr>
            <p:cNvSpPr>
              <a:spLocks noChangeAspect="1"/>
            </p:cNvSpPr>
            <p:nvPr/>
          </p:nvSpPr>
          <p:spPr>
            <a:xfrm>
              <a:off x="918103" y="1426425"/>
              <a:ext cx="777240" cy="777240"/>
            </a:xfrm>
            <a:prstGeom prst="ellipse">
              <a:avLst/>
            </a:prstGeom>
            <a:solidFill>
              <a:srgbClr val="FFFFFF"/>
            </a:solidFill>
            <a:ln w="25400" cap="flat" cmpd="sng" algn="ctr">
              <a:solidFill>
                <a:srgbClr val="14477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11" name="Picture 110">
              <a:extLst>
                <a:ext uri="{FF2B5EF4-FFF2-40B4-BE49-F238E27FC236}">
                  <a16:creationId xmlns:a16="http://schemas.microsoft.com/office/drawing/2014/main" id="{6C40A98C-28A9-C44D-8C3B-466DE8DB8533}"/>
                </a:ext>
              </a:extLst>
            </p:cNvPr>
            <p:cNvPicPr>
              <a:picLocks noChangeAspect="1"/>
            </p:cNvPicPr>
            <p:nvPr/>
          </p:nvPicPr>
          <p:blipFill>
            <a:blip r:embed="rId5"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1055263" y="1563585"/>
              <a:ext cx="502920" cy="502920"/>
            </a:xfrm>
            <a:prstGeom prst="rect">
              <a:avLst/>
            </a:prstGeom>
          </p:spPr>
        </p:pic>
      </p:grpSp>
      <p:grpSp>
        <p:nvGrpSpPr>
          <p:cNvPr id="112" name="Group 111">
            <a:extLst>
              <a:ext uri="{FF2B5EF4-FFF2-40B4-BE49-F238E27FC236}">
                <a16:creationId xmlns:a16="http://schemas.microsoft.com/office/drawing/2014/main" id="{2CBDC1A0-B50E-7B49-9054-069A1FE016A4}"/>
              </a:ext>
            </a:extLst>
          </p:cNvPr>
          <p:cNvGrpSpPr/>
          <p:nvPr/>
        </p:nvGrpSpPr>
        <p:grpSpPr>
          <a:xfrm>
            <a:off x="2864341" y="2159143"/>
            <a:ext cx="3418730" cy="1363604"/>
            <a:chOff x="2864341" y="2157979"/>
            <a:chExt cx="3418730" cy="1363604"/>
          </a:xfrm>
        </p:grpSpPr>
        <p:sp>
          <p:nvSpPr>
            <p:cNvPr id="113" name="Oval 112">
              <a:extLst>
                <a:ext uri="{FF2B5EF4-FFF2-40B4-BE49-F238E27FC236}">
                  <a16:creationId xmlns:a16="http://schemas.microsoft.com/office/drawing/2014/main" id="{8CEBF53E-5EDE-B649-953C-0D7F45B227AC}"/>
                </a:ext>
              </a:extLst>
            </p:cNvPr>
            <p:cNvSpPr/>
            <p:nvPr/>
          </p:nvSpPr>
          <p:spPr>
            <a:xfrm>
              <a:off x="2864341" y="2157979"/>
              <a:ext cx="3418730" cy="136360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ts val="1860"/>
                </a:lnSpc>
                <a:spcBef>
                  <a:spcPts val="0"/>
                </a:spcBef>
                <a:spcAft>
                  <a:spcPts val="0"/>
                </a:spcAft>
                <a:buClrTx/>
                <a:buSzTx/>
                <a:buFontTx/>
                <a:buNone/>
                <a:tabLst/>
                <a:defRPr/>
              </a:pPr>
              <a:endParaRPr kumimoji="0" lang="en-US" sz="1300" b="1" i="0" u="none" strike="noStrike" kern="0" cap="none" spc="0" normalizeH="0" baseline="0" noProof="0" dirty="0">
                <a:ln>
                  <a:noFill/>
                </a:ln>
                <a:solidFill>
                  <a:srgbClr val="144770"/>
                </a:solidFill>
                <a:effectLst/>
                <a:uLnTx/>
                <a:uFillTx/>
                <a:latin typeface="Calibri"/>
                <a:ea typeface="+mn-ea"/>
                <a:cs typeface="+mn-cs"/>
              </a:endParaRPr>
            </a:p>
          </p:txBody>
        </p:sp>
        <p:sp>
          <p:nvSpPr>
            <p:cNvPr id="114" name="Rectangle 113">
              <a:extLst>
                <a:ext uri="{FF2B5EF4-FFF2-40B4-BE49-F238E27FC236}">
                  <a16:creationId xmlns:a16="http://schemas.microsoft.com/office/drawing/2014/main" id="{479D967F-DE7E-1E42-A674-9AD44960BAAE}"/>
                </a:ext>
              </a:extLst>
            </p:cNvPr>
            <p:cNvSpPr/>
            <p:nvPr/>
          </p:nvSpPr>
          <p:spPr>
            <a:xfrm>
              <a:off x="4359761" y="2361156"/>
              <a:ext cx="1656230"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44770"/>
                  </a:solidFill>
                  <a:effectLst/>
                  <a:uLnTx/>
                  <a:uFillTx/>
                  <a:latin typeface="Avenir Roman" panose="02000503020000020003" pitchFamily="2" charset="0"/>
                </a:rPr>
                <a:t>Assessment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44770"/>
                  </a:solidFill>
                  <a:effectLst/>
                  <a:uLnTx/>
                  <a:uFillTx/>
                  <a:latin typeface="Avenir Roman" panose="02000503020000020003" pitchFamily="2" charset="0"/>
                </a:rPr>
                <a:t>engine captures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44770"/>
                  </a:solidFill>
                  <a:effectLst/>
                  <a:uLnTx/>
                  <a:uFillTx/>
                  <a:latin typeface="Avenir Roman" panose="02000503020000020003" pitchFamily="2" charset="0"/>
                </a:rPr>
                <a:t>customer feedback</a:t>
              </a:r>
            </a:p>
          </p:txBody>
        </p:sp>
        <p:grpSp>
          <p:nvGrpSpPr>
            <p:cNvPr id="115" name="Group 114">
              <a:extLst>
                <a:ext uri="{FF2B5EF4-FFF2-40B4-BE49-F238E27FC236}">
                  <a16:creationId xmlns:a16="http://schemas.microsoft.com/office/drawing/2014/main" id="{2E6E28CE-5272-9441-B469-BF0A421BC686}"/>
                </a:ext>
              </a:extLst>
            </p:cNvPr>
            <p:cNvGrpSpPr>
              <a:grpSpLocks noChangeAspect="1"/>
            </p:cNvGrpSpPr>
            <p:nvPr/>
          </p:nvGrpSpPr>
          <p:grpSpPr>
            <a:xfrm>
              <a:off x="3419840" y="2336861"/>
              <a:ext cx="1005840" cy="1005840"/>
              <a:chOff x="1359275" y="2332324"/>
              <a:chExt cx="1005840" cy="1005840"/>
            </a:xfrm>
          </p:grpSpPr>
          <p:sp>
            <p:nvSpPr>
              <p:cNvPr id="116" name="Oval 115">
                <a:extLst>
                  <a:ext uri="{FF2B5EF4-FFF2-40B4-BE49-F238E27FC236}">
                    <a16:creationId xmlns:a16="http://schemas.microsoft.com/office/drawing/2014/main" id="{02FA3442-3DDF-C944-B7BD-0CC97DD1D203}"/>
                  </a:ext>
                </a:extLst>
              </p:cNvPr>
              <p:cNvSpPr>
                <a:spLocks noChangeAspect="1"/>
              </p:cNvSpPr>
              <p:nvPr/>
            </p:nvSpPr>
            <p:spPr>
              <a:xfrm>
                <a:off x="1359275" y="2332324"/>
                <a:ext cx="1005840" cy="1005840"/>
              </a:xfrm>
              <a:prstGeom prst="ellipse">
                <a:avLst/>
              </a:prstGeom>
              <a:solidFill>
                <a:srgbClr val="FFFFFF"/>
              </a:solidFill>
              <a:ln w="25400" cap="flat" cmpd="sng" algn="ctr">
                <a:solidFill>
                  <a:srgbClr val="14477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44770"/>
                  </a:solidFill>
                  <a:effectLst/>
                  <a:uLnTx/>
                  <a:uFillTx/>
                  <a:latin typeface="Calibri"/>
                  <a:ea typeface="+mn-ea"/>
                  <a:cs typeface="+mn-cs"/>
                </a:endParaRPr>
              </a:p>
            </p:txBody>
          </p:sp>
          <p:pic>
            <p:nvPicPr>
              <p:cNvPr id="117" name="Picture 116">
                <a:extLst>
                  <a:ext uri="{FF2B5EF4-FFF2-40B4-BE49-F238E27FC236}">
                    <a16:creationId xmlns:a16="http://schemas.microsoft.com/office/drawing/2014/main" id="{9012A07A-EA57-A940-9D11-C865766E0F97}"/>
                  </a:ext>
                </a:extLst>
              </p:cNvPr>
              <p:cNvPicPr>
                <a:picLocks noChangeAspect="1"/>
              </p:cNvPicPr>
              <p:nvPr/>
            </p:nvPicPr>
            <p:blipFill rotWithShape="1">
              <a:blip r:embed="rId6">
                <a:duotone>
                  <a:srgbClr val="144770">
                    <a:shade val="45000"/>
                    <a:satMod val="135000"/>
                  </a:srgbClr>
                  <a:prstClr val="white"/>
                </a:duotone>
                <a:extLst>
                  <a:ext uri="{BEBA8EAE-BF5A-486C-A8C5-ECC9F3942E4B}">
                    <a14:imgProps xmlns:a14="http://schemas.microsoft.com/office/drawing/2010/main">
                      <a14:imgLayer>
                        <a14:imgEffect>
                          <a14:colorTemperature colorTemp="8800"/>
                        </a14:imgEffect>
                      </a14:imgLayer>
                    </a14:imgProps>
                  </a:ext>
                  <a:ext uri="{28A0092B-C50C-407E-A947-70E740481C1C}">
                    <a14:useLocalDpi xmlns:a14="http://schemas.microsoft.com/office/drawing/2010/main" val="0"/>
                  </a:ext>
                </a:extLst>
              </a:blip>
              <a:srcRect l="23961" t="3797" r="23523" b="2884"/>
              <a:stretch/>
            </p:blipFill>
            <p:spPr>
              <a:xfrm>
                <a:off x="1519295" y="2514863"/>
                <a:ext cx="685800" cy="640763"/>
              </a:xfrm>
              <a:prstGeom prst="rect">
                <a:avLst/>
              </a:prstGeom>
            </p:spPr>
          </p:pic>
        </p:grpSp>
      </p:grpSp>
      <p:sp>
        <p:nvSpPr>
          <p:cNvPr id="118" name="Rectangle 117">
            <a:extLst>
              <a:ext uri="{FF2B5EF4-FFF2-40B4-BE49-F238E27FC236}">
                <a16:creationId xmlns:a16="http://schemas.microsoft.com/office/drawing/2014/main" id="{48710D2A-8B73-B943-8C2C-E7BFD563AF0F}"/>
              </a:ext>
            </a:extLst>
          </p:cNvPr>
          <p:cNvSpPr/>
          <p:nvPr/>
        </p:nvSpPr>
        <p:spPr>
          <a:xfrm>
            <a:off x="213589" y="3214134"/>
            <a:ext cx="1838061" cy="2016280"/>
          </a:xfrm>
          <a:prstGeom prst="rect">
            <a:avLst/>
          </a:prstGeom>
          <a:solidFill>
            <a:srgbClr val="144770"/>
          </a:solidFill>
          <a:ln w="25400" cap="flat" cmpd="sng" algn="ctr">
            <a:noFill/>
            <a:prstDash val="solid"/>
          </a:ln>
          <a:effectLst/>
        </p:spPr>
        <p:txBody>
          <a:bodyPr lIns="91440" tIns="914400" rtlCol="0" anchor="t"/>
          <a:lstStyle/>
          <a:p>
            <a:pPr marL="0" marR="0" lvl="0" indent="0" algn="ctr" defTabSz="914400" eaLnBrk="1" fontAlgn="auto" latinLnBrk="0" hangingPunct="1">
              <a:lnSpc>
                <a:spcPct val="100000"/>
              </a:lnSpc>
              <a:spcBef>
                <a:spcPts val="0"/>
              </a:spcBef>
              <a:spcAft>
                <a:spcPts val="40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venir Roman" panose="02000503020000020003" pitchFamily="2" charset="0"/>
                <a:ea typeface="+mn-ea"/>
                <a:cs typeface="+mn-cs"/>
              </a:rPr>
              <a:t>CUSTOMER DATA</a:t>
            </a:r>
            <a:endParaRPr kumimoji="0" lang="en-US" sz="900" b="0" i="0" u="none" strike="noStrike" kern="0" cap="none" spc="0" normalizeH="0" baseline="0" noProof="0" dirty="0">
              <a:ln>
                <a:noFill/>
              </a:ln>
              <a:solidFill>
                <a:prstClr val="white"/>
              </a:solidFill>
              <a:effectLst/>
              <a:uLnTx/>
              <a:uFillTx/>
              <a:latin typeface="Avenir Roman" panose="02000503020000020003" pitchFamily="2" charset="0"/>
              <a:ea typeface="+mn-ea"/>
              <a:cs typeface="+mn-cs"/>
            </a:endParaRPr>
          </a:p>
          <a:p>
            <a:pPr marL="171450" marR="0" lvl="0" indent="-1714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white"/>
                </a:solidFill>
                <a:effectLst/>
                <a:uLnTx/>
                <a:uFillTx/>
                <a:latin typeface="Avenir Roman" panose="02000503020000020003" pitchFamily="2" charset="0"/>
                <a:ea typeface="+mn-ea"/>
                <a:cs typeface="+mn-cs"/>
              </a:rPr>
              <a:t>Customer information</a:t>
            </a:r>
          </a:p>
          <a:p>
            <a:pPr marL="171450" marR="0" lvl="0" indent="-1714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white"/>
                </a:solidFill>
                <a:effectLst/>
                <a:uLnTx/>
                <a:uFillTx/>
                <a:latin typeface="Avenir Roman" panose="02000503020000020003" pitchFamily="2" charset="0"/>
                <a:ea typeface="+mn-ea"/>
                <a:cs typeface="+mn-cs"/>
              </a:rPr>
              <a:t>Account metrics (e.g., annual revenue)</a:t>
            </a:r>
          </a:p>
          <a:p>
            <a:pPr marL="171450" marR="0" lvl="0" indent="-1714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white"/>
                </a:solidFill>
                <a:effectLst/>
                <a:uLnTx/>
                <a:uFillTx/>
                <a:latin typeface="Avenir Roman" panose="02000503020000020003" pitchFamily="2" charset="0"/>
                <a:ea typeface="+mn-ea"/>
                <a:cs typeface="+mn-cs"/>
              </a:rPr>
              <a:t>Transactional data from CRM or other systems</a:t>
            </a:r>
          </a:p>
        </p:txBody>
      </p:sp>
      <p:sp>
        <p:nvSpPr>
          <p:cNvPr id="119" name="Rectangle 118">
            <a:extLst>
              <a:ext uri="{FF2B5EF4-FFF2-40B4-BE49-F238E27FC236}">
                <a16:creationId xmlns:a16="http://schemas.microsoft.com/office/drawing/2014/main" id="{13E08C8B-2EDA-2942-9588-AD75387BC4D2}"/>
              </a:ext>
            </a:extLst>
          </p:cNvPr>
          <p:cNvSpPr/>
          <p:nvPr/>
        </p:nvSpPr>
        <p:spPr>
          <a:xfrm>
            <a:off x="7126549" y="3214134"/>
            <a:ext cx="1838061" cy="2016280"/>
          </a:xfrm>
          <a:prstGeom prst="rect">
            <a:avLst/>
          </a:prstGeom>
          <a:solidFill>
            <a:srgbClr val="144770"/>
          </a:solidFill>
          <a:ln w="25400" cap="flat" cmpd="sng" algn="ctr">
            <a:noFill/>
            <a:prstDash val="solid"/>
          </a:ln>
          <a:effectLst/>
        </p:spPr>
        <p:txBody>
          <a:bodyPr lIns="91440" tIns="914400" rtlCol="0" anchor="t"/>
          <a:lstStyle/>
          <a:p>
            <a:pPr marL="0" marR="0" lvl="0" indent="0" algn="ctr" defTabSz="914400" eaLnBrk="1" fontAlgn="auto" latinLnBrk="0" hangingPunct="1">
              <a:lnSpc>
                <a:spcPct val="100000"/>
              </a:lnSpc>
              <a:spcBef>
                <a:spcPts val="0"/>
              </a:spcBef>
              <a:spcAft>
                <a:spcPts val="40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venir Roman" panose="02000503020000020003" pitchFamily="2" charset="0"/>
                <a:ea typeface="+mn-ea"/>
                <a:cs typeface="+mn-cs"/>
              </a:rPr>
              <a:t>INSIGHTS</a:t>
            </a:r>
          </a:p>
          <a:p>
            <a:pPr marL="171450" marR="0" lvl="0" indent="-1714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white"/>
                </a:solidFill>
                <a:effectLst/>
                <a:uLnTx/>
                <a:uFillTx/>
                <a:latin typeface="Avenir Roman" panose="02000503020000020003" pitchFamily="2" charset="0"/>
                <a:ea typeface="+mn-ea"/>
                <a:cs typeface="+mn-cs"/>
              </a:rPr>
              <a:t>Profile dashboard for each participant</a:t>
            </a:r>
          </a:p>
          <a:p>
            <a:pPr marL="171450" marR="0" lvl="0" indent="-171450" defTabSz="91440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900" b="0" i="0" u="none" strike="noStrike" kern="0" cap="none" spc="0" normalizeH="0" baseline="0" noProof="0" dirty="0">
                <a:ln>
                  <a:noFill/>
                </a:ln>
                <a:solidFill>
                  <a:prstClr val="white"/>
                </a:solidFill>
                <a:effectLst/>
                <a:uLnTx/>
                <a:uFillTx/>
                <a:latin typeface="Avenir Roman" panose="02000503020000020003" pitchFamily="2" charset="0"/>
                <a:ea typeface="+mn-ea"/>
                <a:cs typeface="+mn-cs"/>
              </a:rPr>
              <a:t>Aggregated reporting (e.g., all responses or by segment)</a:t>
            </a:r>
          </a:p>
        </p:txBody>
      </p:sp>
      <p:grpSp>
        <p:nvGrpSpPr>
          <p:cNvPr id="120" name="Group 119">
            <a:extLst>
              <a:ext uri="{FF2B5EF4-FFF2-40B4-BE49-F238E27FC236}">
                <a16:creationId xmlns:a16="http://schemas.microsoft.com/office/drawing/2014/main" id="{2E4946AE-EF4F-054B-8741-5B453058D8B7}"/>
              </a:ext>
            </a:extLst>
          </p:cNvPr>
          <p:cNvGrpSpPr/>
          <p:nvPr/>
        </p:nvGrpSpPr>
        <p:grpSpPr>
          <a:xfrm>
            <a:off x="7656959" y="3282341"/>
            <a:ext cx="777240" cy="777240"/>
            <a:chOff x="7977769" y="2795780"/>
            <a:chExt cx="777240" cy="777240"/>
          </a:xfrm>
        </p:grpSpPr>
        <p:sp>
          <p:nvSpPr>
            <p:cNvPr id="121" name="Oval 120">
              <a:extLst>
                <a:ext uri="{FF2B5EF4-FFF2-40B4-BE49-F238E27FC236}">
                  <a16:creationId xmlns:a16="http://schemas.microsoft.com/office/drawing/2014/main" id="{86F80F95-0593-7A46-8B0F-207CE9028E5D}"/>
                </a:ext>
              </a:extLst>
            </p:cNvPr>
            <p:cNvSpPr>
              <a:spLocks noChangeAspect="1"/>
            </p:cNvSpPr>
            <p:nvPr/>
          </p:nvSpPr>
          <p:spPr>
            <a:xfrm>
              <a:off x="7977769" y="279578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2" name="Picture 121">
              <a:extLst>
                <a:ext uri="{FF2B5EF4-FFF2-40B4-BE49-F238E27FC236}">
                  <a16:creationId xmlns:a16="http://schemas.microsoft.com/office/drawing/2014/main" id="{4A103933-7E5E-8D40-B9FB-8A67E93D97AC}"/>
                </a:ext>
              </a:extLst>
            </p:cNvPr>
            <p:cNvPicPr>
              <a:picLocks noChangeAspect="1"/>
            </p:cNvPicPr>
            <p:nvPr/>
          </p:nvPicPr>
          <p:blipFill rotWithShape="1">
            <a:blip r:embed="rId7" cstate="print">
              <a:duotone>
                <a:srgbClr val="144770">
                  <a:shade val="45000"/>
                  <a:satMod val="135000"/>
                </a:srgbClr>
                <a:prstClr val="white"/>
              </a:duotone>
              <a:extLst>
                <a:ext uri="{28A0092B-C50C-407E-A947-70E740481C1C}">
                  <a14:useLocalDpi xmlns:a14="http://schemas.microsoft.com/office/drawing/2010/main" val="0"/>
                </a:ext>
              </a:extLst>
            </a:blip>
            <a:srcRect l="13090" t="6255" r="13307" b="6066"/>
            <a:stretch/>
          </p:blipFill>
          <p:spPr>
            <a:xfrm>
              <a:off x="8155295" y="2932940"/>
              <a:ext cx="422188" cy="502920"/>
            </a:xfrm>
            <a:prstGeom prst="rect">
              <a:avLst/>
            </a:prstGeom>
          </p:spPr>
        </p:pic>
      </p:grpSp>
      <p:grpSp>
        <p:nvGrpSpPr>
          <p:cNvPr id="123" name="Group 122">
            <a:extLst>
              <a:ext uri="{FF2B5EF4-FFF2-40B4-BE49-F238E27FC236}">
                <a16:creationId xmlns:a16="http://schemas.microsoft.com/office/drawing/2014/main" id="{853A706D-2506-0A48-9873-8B9F11B7E080}"/>
              </a:ext>
            </a:extLst>
          </p:cNvPr>
          <p:cNvGrpSpPr/>
          <p:nvPr/>
        </p:nvGrpSpPr>
        <p:grpSpPr>
          <a:xfrm>
            <a:off x="743999" y="3282341"/>
            <a:ext cx="777240" cy="777240"/>
            <a:chOff x="7164360" y="2774284"/>
            <a:chExt cx="777240" cy="777240"/>
          </a:xfrm>
        </p:grpSpPr>
        <p:sp>
          <p:nvSpPr>
            <p:cNvPr id="124" name="Oval 123">
              <a:extLst>
                <a:ext uri="{FF2B5EF4-FFF2-40B4-BE49-F238E27FC236}">
                  <a16:creationId xmlns:a16="http://schemas.microsoft.com/office/drawing/2014/main" id="{BB46CAED-B7BC-E14C-9CA1-AB69F57F268F}"/>
                </a:ext>
              </a:extLst>
            </p:cNvPr>
            <p:cNvSpPr>
              <a:spLocks noChangeAspect="1"/>
            </p:cNvSpPr>
            <p:nvPr/>
          </p:nvSpPr>
          <p:spPr>
            <a:xfrm>
              <a:off x="7164360" y="2774284"/>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5" name="Picture 124">
              <a:extLst>
                <a:ext uri="{FF2B5EF4-FFF2-40B4-BE49-F238E27FC236}">
                  <a16:creationId xmlns:a16="http://schemas.microsoft.com/office/drawing/2014/main" id="{D61EC6F9-ADE2-1B49-A159-750EAE53C26B}"/>
                </a:ext>
              </a:extLst>
            </p:cNvPr>
            <p:cNvPicPr>
              <a:picLocks noChangeAspect="1"/>
            </p:cNvPicPr>
            <p:nvPr/>
          </p:nvPicPr>
          <p:blipFill>
            <a:blip r:embed="rId8"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7301520" y="2911444"/>
              <a:ext cx="502920" cy="502920"/>
            </a:xfrm>
            <a:prstGeom prst="rect">
              <a:avLst/>
            </a:prstGeom>
          </p:spPr>
        </p:pic>
      </p:grpSp>
    </p:spTree>
    <p:extLst>
      <p:ext uri="{BB962C8B-B14F-4D97-AF65-F5344CB8AC3E}">
        <p14:creationId xmlns:p14="http://schemas.microsoft.com/office/powerpoint/2010/main" val="369368592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STAMP Dashboard Hierarchy</a:t>
            </a:r>
          </a:p>
        </p:txBody>
      </p:sp>
      <p:sp>
        <p:nvSpPr>
          <p:cNvPr id="3" name="Slide Number Placeholder 2"/>
          <p:cNvSpPr>
            <a:spLocks noGrp="1"/>
          </p:cNvSpPr>
          <p:nvPr>
            <p:ph type="sldNum" sz="quarter" idx="4"/>
          </p:nvPr>
        </p:nvSpPr>
        <p:spPr/>
        <p:txBody>
          <a:bodyPr/>
          <a:lstStyle/>
          <a:p>
            <a:r>
              <a:rPr lang="en-US"/>
              <a:t> </a:t>
            </a:r>
            <a:fld id="{6E8E4D27-8A00-4E44-8093-8E76B2885BC5}" type="slidenum">
              <a:rPr lang="en-US" smtClean="0"/>
              <a:pPr/>
              <a:t>6</a:t>
            </a:fld>
            <a:endParaRPr lang="en-US" dirty="0"/>
          </a:p>
        </p:txBody>
      </p:sp>
      <p:sp>
        <p:nvSpPr>
          <p:cNvPr id="4" name="Rectangle 3"/>
          <p:cNvSpPr/>
          <p:nvPr/>
        </p:nvSpPr>
        <p:spPr>
          <a:xfrm>
            <a:off x="323410" y="836640"/>
            <a:ext cx="8820590" cy="923330"/>
          </a:xfrm>
          <a:prstGeom prst="rect">
            <a:avLst/>
          </a:prstGeom>
        </p:spPr>
        <p:txBody>
          <a:bodyPr wrap="square">
            <a:spAutoFit/>
          </a:bodyPr>
          <a:lstStyle/>
          <a:p>
            <a:pPr lvl="0"/>
            <a:r>
              <a:rPr lang="en-US" i="1" dirty="0">
                <a:solidFill>
                  <a:schemeClr val="accent2">
                    <a:lumMod val="75000"/>
                  </a:schemeClr>
                </a:solidFill>
              </a:rPr>
              <a:t>STAMP allows you to view results on multiple levels, starting at the individual respondent level and rolls up to the company level and segment level.  You can also view dashboards at an Account or Sales Manager level.</a:t>
            </a:r>
          </a:p>
        </p:txBody>
      </p:sp>
      <p:sp>
        <p:nvSpPr>
          <p:cNvPr id="5" name="Text Placeholder 2"/>
          <p:cNvSpPr txBox="1">
            <a:spLocks/>
          </p:cNvSpPr>
          <p:nvPr/>
        </p:nvSpPr>
        <p:spPr>
          <a:xfrm>
            <a:off x="4639890" y="1909557"/>
            <a:ext cx="4427537" cy="4358465"/>
          </a:xfrm>
          <a:prstGeom prst="rect">
            <a:avLst/>
          </a:prstGeom>
          <a:solidFill>
            <a:srgbClr val="2B5E8B">
              <a:lumMod val="75000"/>
            </a:srgbClr>
          </a:solidFill>
          <a:ln w="3175">
            <a:noFill/>
          </a:ln>
          <a:effectLst/>
        </p:spPr>
        <p:txBody>
          <a:bodyPr vert="horz" lIns="91440" tIns="91440" rIns="91440" bIns="91440" rtlCol="0" anchor="t">
            <a:noAutofit/>
          </a:bodyPr>
          <a:lstStyle>
            <a:lvl1pPr indent="0">
              <a:lnSpc>
                <a:spcPct val="85000"/>
              </a:lnSpc>
              <a:spcBef>
                <a:spcPts val="1200"/>
              </a:spcBef>
              <a:buFont typeface="Arial" pitchFamily="34" charset="0"/>
              <a:buNone/>
              <a:defRPr b="1">
                <a:solidFill>
                  <a:schemeClr val="bg1"/>
                </a:solidFill>
                <a:effectLst>
                  <a:outerShdw blurRad="50800" dist="38100" dir="5400000" algn="t" rotWithShape="0">
                    <a:prstClr val="black">
                      <a:alpha val="40000"/>
                    </a:prstClr>
                  </a:outerShdw>
                </a:effectLst>
                <a:latin typeface="Arial" pitchFamily="34" charset="0"/>
                <a:cs typeface="Arial" pitchFamily="34" charset="0"/>
              </a:defRPr>
            </a:lvl1pPr>
            <a:lvl2pPr indent="0">
              <a:spcBef>
                <a:spcPts val="400"/>
              </a:spcBef>
              <a:spcAft>
                <a:spcPts val="400"/>
              </a:spcAft>
              <a:buFont typeface="Courier New" pitchFamily="49" charset="0"/>
              <a:buNone/>
              <a:defRPr sz="2000" b="1">
                <a:latin typeface="Arial" pitchFamily="34" charset="0"/>
                <a:cs typeface="Arial" pitchFamily="34" charset="0"/>
              </a:defRPr>
            </a:lvl2pPr>
            <a:lvl3pPr indent="0">
              <a:spcBef>
                <a:spcPts val="0"/>
              </a:spcBef>
              <a:spcAft>
                <a:spcPts val="0"/>
              </a:spcAft>
              <a:buClr>
                <a:schemeClr val="accent1"/>
              </a:buClr>
              <a:buFont typeface="Wingdings 3" pitchFamily="18" charset="2"/>
              <a:buNone/>
              <a:defRPr b="1">
                <a:latin typeface="+mj-lt"/>
              </a:defRPr>
            </a:lvl3pPr>
            <a:lvl4pPr indent="0">
              <a:spcBef>
                <a:spcPts val="400"/>
              </a:spcBef>
              <a:buClr>
                <a:schemeClr val="accent2"/>
              </a:buClr>
              <a:buFont typeface="Arial" pitchFamily="34" charset="0"/>
              <a:buNone/>
              <a:defRPr sz="1600" b="1">
                <a:latin typeface="+mj-lt"/>
              </a:defRPr>
            </a:lvl4pPr>
            <a:lvl5pPr indent="0">
              <a:spcBef>
                <a:spcPts val="400"/>
              </a:spcBef>
              <a:buClr>
                <a:schemeClr val="accent5"/>
              </a:buClr>
              <a:buSzPct val="90000"/>
              <a:buFont typeface="Arial Narrow" pitchFamily="34" charset="0"/>
              <a:buNone/>
              <a:defRPr sz="1600" b="1">
                <a:latin typeface="+mj-lt"/>
              </a:defRPr>
            </a:lvl5pPr>
            <a:lvl6pPr indent="0">
              <a:spcBef>
                <a:spcPct val="20000"/>
              </a:spcBef>
              <a:buFont typeface="Courier New" pitchFamily="49" charset="0"/>
              <a:buNone/>
              <a:defRPr sz="1600" b="1">
                <a:solidFill>
                  <a:schemeClr val="tx1">
                    <a:lumMod val="50000"/>
                    <a:lumOff val="50000"/>
                  </a:schemeClr>
                </a:solidFill>
                <a:latin typeface="+mj-lt"/>
              </a:defRPr>
            </a:lvl6pPr>
            <a:lvl7pPr indent="0">
              <a:spcBef>
                <a:spcPct val="20000"/>
              </a:spcBef>
              <a:buFont typeface="Arial" pitchFamily="34" charset="0"/>
              <a:buNone/>
              <a:defRPr sz="1600" b="1">
                <a:solidFill>
                  <a:schemeClr val="tx1">
                    <a:lumMod val="50000"/>
                    <a:lumOff val="50000"/>
                  </a:schemeClr>
                </a:solidFill>
                <a:latin typeface="+mj-lt"/>
              </a:defRPr>
            </a:lvl7pPr>
            <a:lvl8pPr indent="0">
              <a:spcBef>
                <a:spcPct val="20000"/>
              </a:spcBef>
              <a:buFont typeface="Courier New" pitchFamily="49" charset="0"/>
              <a:buNone/>
              <a:defRPr sz="1600" b="1">
                <a:solidFill>
                  <a:schemeClr val="tx1">
                    <a:lumMod val="50000"/>
                    <a:lumOff val="50000"/>
                  </a:schemeClr>
                </a:solidFill>
                <a:latin typeface="+mj-lt"/>
              </a:defRPr>
            </a:lvl8pPr>
            <a:lvl9pPr indent="0">
              <a:spcBef>
                <a:spcPct val="20000"/>
              </a:spcBef>
              <a:buFont typeface="Arial" pitchFamily="34" charset="0"/>
              <a:buNone/>
              <a:defRPr sz="1600" b="1">
                <a:solidFill>
                  <a:schemeClr val="tx1">
                    <a:lumMod val="50000"/>
                    <a:lumOff val="50000"/>
                  </a:schemeClr>
                </a:solidFill>
                <a:latin typeface="+mj-lt"/>
              </a:defRPr>
            </a:lvl9pPr>
          </a:lstStyle>
          <a:p>
            <a:pPr marL="0" marR="0" lvl="0" indent="0" algn="ctr" defTabSz="914400" eaLnBrk="1" fontAlgn="auto" latinLnBrk="0" hangingPunct="1">
              <a:lnSpc>
                <a:spcPct val="85000"/>
              </a:lnSpc>
              <a:spcBef>
                <a:spcPts val="1200"/>
              </a:spcBef>
              <a:spcAft>
                <a:spcPts val="0"/>
              </a:spcAft>
              <a:buClrTx/>
              <a:buSzTx/>
              <a:buFont typeface="Arial" pitchFamily="34" charset="0"/>
              <a:buNone/>
              <a:tabLst/>
              <a:defRPr/>
            </a:pPr>
            <a:r>
              <a:rPr kumimoji="0" lang="en-GB" sz="1800" b="1" i="0" u="none" strike="noStrike" kern="0" cap="none" spc="0" normalizeH="0" baseline="0" noProof="0" dirty="0">
                <a:ln>
                  <a:noFill/>
                </a:ln>
                <a:solidFill>
                  <a:prstClr val="white"/>
                </a:solidFill>
                <a:effectLst/>
                <a:uLnTx/>
                <a:uFillTx/>
                <a:latin typeface="Calibri"/>
                <a:cs typeface="Arial" pitchFamily="34" charset="0"/>
              </a:rPr>
              <a:t>4 Cascading</a:t>
            </a:r>
            <a:r>
              <a:rPr kumimoji="0" lang="en-GB" sz="1800" b="1" i="0" u="none" strike="noStrike" kern="0" cap="none" spc="0" normalizeH="0" noProof="0" dirty="0">
                <a:ln>
                  <a:noFill/>
                </a:ln>
                <a:solidFill>
                  <a:prstClr val="white"/>
                </a:solidFill>
                <a:effectLst/>
                <a:uLnTx/>
                <a:uFillTx/>
                <a:latin typeface="Calibri"/>
                <a:cs typeface="Arial" pitchFamily="34" charset="0"/>
              </a:rPr>
              <a:t> Views</a:t>
            </a:r>
            <a:endParaRPr kumimoji="0" lang="en-GB" sz="1800" b="0" i="0" u="none" strike="noStrike" kern="0" cap="none" spc="0" normalizeH="0" baseline="0" noProof="0" dirty="0">
              <a:ln>
                <a:noFill/>
              </a:ln>
              <a:solidFill>
                <a:prstClr val="white"/>
              </a:solidFill>
              <a:effectLst/>
              <a:uLnTx/>
              <a:uFillTx/>
              <a:latin typeface="Calibri"/>
              <a:cs typeface="Arial" pitchFamily="34" charset="0"/>
            </a:endParaRPr>
          </a:p>
        </p:txBody>
      </p:sp>
      <p:sp>
        <p:nvSpPr>
          <p:cNvPr id="6" name="Text Placeholder 2"/>
          <p:cNvSpPr txBox="1">
            <a:spLocks/>
          </p:cNvSpPr>
          <p:nvPr/>
        </p:nvSpPr>
        <p:spPr>
          <a:xfrm>
            <a:off x="1" y="2343628"/>
            <a:ext cx="9143999" cy="3862866"/>
          </a:xfrm>
          <a:prstGeom prst="rect">
            <a:avLst/>
          </a:prstGeom>
          <a:solidFill>
            <a:schemeClr val="bg1">
              <a:lumMod val="95000"/>
              <a:alpha val="97000"/>
            </a:schemeClr>
          </a:solidFill>
          <a:ln w="3175">
            <a:solidFill>
              <a:schemeClr val="tx2">
                <a:lumMod val="75000"/>
              </a:schemeClr>
            </a:solidFill>
          </a:ln>
          <a:effectLst/>
        </p:spPr>
        <p:txBody>
          <a:bodyPr vert="horz" lIns="91440" tIns="45720" rIns="432000" bIns="45720" rtlCol="0" anchor="ctr">
            <a:noAutofit/>
          </a:bodyPr>
          <a:lstStyle>
            <a:lvl1pPr indent="0">
              <a:lnSpc>
                <a:spcPct val="85000"/>
              </a:lnSpc>
              <a:spcBef>
                <a:spcPts val="1200"/>
              </a:spcBef>
              <a:buFont typeface="Arial" pitchFamily="34" charset="0"/>
              <a:buNone/>
              <a:defRPr b="1">
                <a:solidFill>
                  <a:schemeClr val="bg1"/>
                </a:solidFill>
                <a:effectLst>
                  <a:outerShdw blurRad="50800" dist="38100" dir="5400000" algn="t" rotWithShape="0">
                    <a:prstClr val="black">
                      <a:alpha val="40000"/>
                    </a:prstClr>
                  </a:outerShdw>
                </a:effectLst>
                <a:latin typeface="Arial" pitchFamily="34" charset="0"/>
                <a:cs typeface="Arial" pitchFamily="34" charset="0"/>
              </a:defRPr>
            </a:lvl1pPr>
            <a:lvl2pPr indent="0">
              <a:spcBef>
                <a:spcPts val="400"/>
              </a:spcBef>
              <a:spcAft>
                <a:spcPts val="400"/>
              </a:spcAft>
              <a:buFont typeface="Courier New" pitchFamily="49" charset="0"/>
              <a:buNone/>
              <a:defRPr sz="2000" b="1">
                <a:latin typeface="Arial" pitchFamily="34" charset="0"/>
                <a:cs typeface="Arial" pitchFamily="34" charset="0"/>
              </a:defRPr>
            </a:lvl2pPr>
            <a:lvl3pPr indent="0">
              <a:spcBef>
                <a:spcPts val="0"/>
              </a:spcBef>
              <a:spcAft>
                <a:spcPts val="0"/>
              </a:spcAft>
              <a:buClr>
                <a:schemeClr val="accent1"/>
              </a:buClr>
              <a:buFont typeface="Wingdings 3" pitchFamily="18" charset="2"/>
              <a:buNone/>
              <a:defRPr b="1">
                <a:latin typeface="+mj-lt"/>
              </a:defRPr>
            </a:lvl3pPr>
            <a:lvl4pPr indent="0">
              <a:spcBef>
                <a:spcPts val="400"/>
              </a:spcBef>
              <a:buClr>
                <a:schemeClr val="accent2"/>
              </a:buClr>
              <a:buFont typeface="Arial" pitchFamily="34" charset="0"/>
              <a:buNone/>
              <a:defRPr sz="1600" b="1">
                <a:latin typeface="+mj-lt"/>
              </a:defRPr>
            </a:lvl4pPr>
            <a:lvl5pPr indent="0">
              <a:spcBef>
                <a:spcPts val="400"/>
              </a:spcBef>
              <a:buClr>
                <a:schemeClr val="accent5"/>
              </a:buClr>
              <a:buSzPct val="90000"/>
              <a:buFont typeface="Arial Narrow" pitchFamily="34" charset="0"/>
              <a:buNone/>
              <a:defRPr sz="1600" b="1">
                <a:latin typeface="+mj-lt"/>
              </a:defRPr>
            </a:lvl5pPr>
            <a:lvl6pPr indent="0">
              <a:spcBef>
                <a:spcPct val="20000"/>
              </a:spcBef>
              <a:buFont typeface="Courier New" pitchFamily="49" charset="0"/>
              <a:buNone/>
              <a:defRPr sz="1600" b="1">
                <a:solidFill>
                  <a:schemeClr val="tx1">
                    <a:lumMod val="50000"/>
                    <a:lumOff val="50000"/>
                  </a:schemeClr>
                </a:solidFill>
                <a:latin typeface="+mj-lt"/>
              </a:defRPr>
            </a:lvl6pPr>
            <a:lvl7pPr indent="0">
              <a:spcBef>
                <a:spcPct val="20000"/>
              </a:spcBef>
              <a:buFont typeface="Arial" pitchFamily="34" charset="0"/>
              <a:buNone/>
              <a:defRPr sz="1600" b="1">
                <a:solidFill>
                  <a:schemeClr val="tx1">
                    <a:lumMod val="50000"/>
                    <a:lumOff val="50000"/>
                  </a:schemeClr>
                </a:solidFill>
                <a:latin typeface="+mj-lt"/>
              </a:defRPr>
            </a:lvl7pPr>
            <a:lvl8pPr indent="0">
              <a:spcBef>
                <a:spcPct val="20000"/>
              </a:spcBef>
              <a:buFont typeface="Courier New" pitchFamily="49" charset="0"/>
              <a:buNone/>
              <a:defRPr sz="1600" b="1">
                <a:solidFill>
                  <a:schemeClr val="tx1">
                    <a:lumMod val="50000"/>
                    <a:lumOff val="50000"/>
                  </a:schemeClr>
                </a:solidFill>
                <a:latin typeface="+mj-lt"/>
              </a:defRPr>
            </a:lvl8pPr>
            <a:lvl9pPr indent="0">
              <a:spcBef>
                <a:spcPct val="20000"/>
              </a:spcBef>
              <a:buFont typeface="Arial" pitchFamily="34" charset="0"/>
              <a:buNone/>
              <a:defRPr sz="1600" b="1">
                <a:solidFill>
                  <a:schemeClr val="tx1">
                    <a:lumMod val="50000"/>
                    <a:lumOff val="50000"/>
                  </a:schemeClr>
                </a:solidFill>
                <a:latin typeface="+mj-lt"/>
              </a:defRPr>
            </a:lvl9pPr>
          </a:lstStyle>
          <a:p>
            <a:pPr marL="0" marR="0" lvl="0" indent="0" algn="ctr" defTabSz="914400" eaLnBrk="1" fontAlgn="auto" latinLnBrk="0" hangingPunct="1">
              <a:lnSpc>
                <a:spcPct val="85000"/>
              </a:lnSpc>
              <a:spcBef>
                <a:spcPts val="1200"/>
              </a:spcBef>
              <a:spcAft>
                <a:spcPts val="0"/>
              </a:spcAft>
              <a:buClrTx/>
              <a:buSzTx/>
              <a:buFont typeface="Arial" pitchFamily="34" charset="0"/>
              <a:buNone/>
              <a:tabLst/>
              <a:defRPr/>
            </a:pPr>
            <a:endParaRPr kumimoji="0" lang="en-GB" sz="1800" b="0" i="0" u="none" strike="noStrike" kern="0" cap="none" spc="0" normalizeH="0" baseline="0" noProof="0" dirty="0">
              <a:ln>
                <a:noFill/>
              </a:ln>
              <a:solidFill>
                <a:prstClr val="white"/>
              </a:solidFill>
              <a:effectLst/>
              <a:uLnTx/>
              <a:uFillTx/>
              <a:latin typeface="Calibri"/>
              <a:cs typeface="Arial" pitchFamily="34" charset="0"/>
            </a:endParaRPr>
          </a:p>
        </p:txBody>
      </p:sp>
      <p:sp>
        <p:nvSpPr>
          <p:cNvPr id="7" name="TextBox 6"/>
          <p:cNvSpPr txBox="1"/>
          <p:nvPr/>
        </p:nvSpPr>
        <p:spPr>
          <a:xfrm>
            <a:off x="139338" y="2670816"/>
            <a:ext cx="4500551" cy="3262432"/>
          </a:xfrm>
          <a:prstGeom prst="rect">
            <a:avLst/>
          </a:prstGeom>
          <a:noFill/>
        </p:spPr>
        <p:txBody>
          <a:bodyPr wrap="square" rtlCol="0">
            <a:spAutoFit/>
          </a:bodyPr>
          <a:lstStyle/>
          <a:p>
            <a:pPr marL="285750" lvl="0" indent="-285750">
              <a:spcBef>
                <a:spcPts val="1200"/>
              </a:spcBef>
              <a:buFont typeface="Courier New" charset="0"/>
              <a:buChar char="o"/>
            </a:pPr>
            <a:r>
              <a:rPr lang="en-US" sz="1600" b="1" dirty="0"/>
              <a:t>Individual</a:t>
            </a:r>
            <a:r>
              <a:rPr lang="en-US" sz="1600" dirty="0"/>
              <a:t>: Shows the results for each individual respondent</a:t>
            </a:r>
          </a:p>
          <a:p>
            <a:pPr marL="285750" lvl="0" indent="-285750">
              <a:spcBef>
                <a:spcPts val="1200"/>
              </a:spcBef>
              <a:buFont typeface="Courier New" charset="0"/>
              <a:buChar char="o"/>
            </a:pPr>
            <a:r>
              <a:rPr lang="en-US" sz="1600" b="1" dirty="0"/>
              <a:t>Company</a:t>
            </a:r>
            <a:r>
              <a:rPr lang="en-US" sz="1600" dirty="0"/>
              <a:t>: Roles individual assessments in to an aggregate company view</a:t>
            </a:r>
          </a:p>
          <a:p>
            <a:pPr marL="285750" indent="-285750">
              <a:spcBef>
                <a:spcPts val="1200"/>
              </a:spcBef>
              <a:buFont typeface="Courier New" charset="0"/>
              <a:buChar char="o"/>
            </a:pPr>
            <a:r>
              <a:rPr lang="en-US" sz="1600" b="1" dirty="0"/>
              <a:t>Account Manager</a:t>
            </a:r>
            <a:r>
              <a:rPr lang="en-US" sz="1600" dirty="0"/>
              <a:t>:  Provides a dashboard view by account or sales manager enabling you to see how well each account owner is delivering against the needs of their book of business.</a:t>
            </a:r>
            <a:endParaRPr lang="en-US" sz="1600" b="1" dirty="0"/>
          </a:p>
          <a:p>
            <a:pPr marL="285750" lvl="0" indent="-285750">
              <a:spcBef>
                <a:spcPts val="1200"/>
              </a:spcBef>
              <a:buFont typeface="Courier New" charset="0"/>
              <a:buChar char="o"/>
            </a:pPr>
            <a:r>
              <a:rPr lang="en-US" sz="1600" b="1" dirty="0"/>
              <a:t>Segment</a:t>
            </a:r>
            <a:r>
              <a:rPr lang="en-US" sz="1600" dirty="0"/>
              <a:t>: Aggregates companies together with like characteristics to view segments (e.g. by region, by company size, etc.)</a:t>
            </a:r>
          </a:p>
        </p:txBody>
      </p:sp>
      <p:pic>
        <p:nvPicPr>
          <p:cNvPr id="13" name="Picture 12">
            <a:extLst>
              <a:ext uri="{FF2B5EF4-FFF2-40B4-BE49-F238E27FC236}">
                <a16:creationId xmlns:a16="http://schemas.microsoft.com/office/drawing/2014/main" id="{3BC55F69-713F-2645-A49B-2058304D5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630" y="2460717"/>
            <a:ext cx="1649313" cy="3090460"/>
          </a:xfrm>
          <a:prstGeom prst="rect">
            <a:avLst/>
          </a:prstGeom>
        </p:spPr>
      </p:pic>
      <p:pic>
        <p:nvPicPr>
          <p:cNvPr id="14" name="Picture 13">
            <a:extLst>
              <a:ext uri="{FF2B5EF4-FFF2-40B4-BE49-F238E27FC236}">
                <a16:creationId xmlns:a16="http://schemas.microsoft.com/office/drawing/2014/main" id="{CE8A6C7C-9EA6-6246-8DE3-7E0B1C2EA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502" y="2673684"/>
            <a:ext cx="1649313" cy="3090460"/>
          </a:xfrm>
          <a:prstGeom prst="rect">
            <a:avLst/>
          </a:prstGeom>
        </p:spPr>
      </p:pic>
      <p:pic>
        <p:nvPicPr>
          <p:cNvPr id="15" name="Picture 14">
            <a:extLst>
              <a:ext uri="{FF2B5EF4-FFF2-40B4-BE49-F238E27FC236}">
                <a16:creationId xmlns:a16="http://schemas.microsoft.com/office/drawing/2014/main" id="{7BAAE048-103F-B145-9BFD-FDCD56F7A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894" y="2846920"/>
            <a:ext cx="1649313" cy="3090460"/>
          </a:xfrm>
          <a:prstGeom prst="rect">
            <a:avLst/>
          </a:prstGeom>
        </p:spPr>
      </p:pic>
      <p:pic>
        <p:nvPicPr>
          <p:cNvPr id="16" name="Picture 15">
            <a:extLst>
              <a:ext uri="{FF2B5EF4-FFF2-40B4-BE49-F238E27FC236}">
                <a16:creationId xmlns:a16="http://schemas.microsoft.com/office/drawing/2014/main" id="{03BE4CDB-CE20-FD4D-B1CA-DADCE1A18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818" y="2996507"/>
            <a:ext cx="1649313" cy="3090460"/>
          </a:xfrm>
          <a:prstGeom prst="rect">
            <a:avLst/>
          </a:prstGeom>
        </p:spPr>
      </p:pic>
    </p:spTree>
    <p:extLst>
      <p:ext uri="{BB962C8B-B14F-4D97-AF65-F5344CB8AC3E}">
        <p14:creationId xmlns:p14="http://schemas.microsoft.com/office/powerpoint/2010/main" val="93518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 will we use STAMP?</a:t>
            </a:r>
          </a:p>
        </p:txBody>
      </p:sp>
      <p:sp>
        <p:nvSpPr>
          <p:cNvPr id="2" name="Slide Number Placeholder 1"/>
          <p:cNvSpPr>
            <a:spLocks noGrp="1"/>
          </p:cNvSpPr>
          <p:nvPr>
            <p:ph type="sldNum" sz="quarter" idx="4"/>
          </p:nvPr>
        </p:nvSpPr>
        <p:spPr/>
        <p:txBody>
          <a:bodyPr/>
          <a:lstStyle/>
          <a:p>
            <a:pPr>
              <a:defRPr/>
            </a:pPr>
            <a:r>
              <a:rPr lang="en-US" dirty="0"/>
              <a:t> </a:t>
            </a:r>
            <a:fld id="{D3EE05C7-4D57-1B48-9066-C5C35084BC91}" type="slidenum">
              <a:rPr lang="en-US" smtClean="0"/>
              <a:pPr>
                <a:defRPr/>
              </a:pPr>
              <a:t>7</a:t>
            </a:fld>
            <a:endParaRPr lang="en-US" dirty="0"/>
          </a:p>
        </p:txBody>
      </p:sp>
      <p:sp>
        <p:nvSpPr>
          <p:cNvPr id="28" name="Text Placeholder 27">
            <a:extLst>
              <a:ext uri="{FF2B5EF4-FFF2-40B4-BE49-F238E27FC236}">
                <a16:creationId xmlns:a16="http://schemas.microsoft.com/office/drawing/2014/main" id="{CAA7A600-7744-514D-B5E3-C60453A8CDF5}"/>
              </a:ext>
            </a:extLst>
          </p:cNvPr>
          <p:cNvSpPr>
            <a:spLocks noGrp="1"/>
          </p:cNvSpPr>
          <p:nvPr>
            <p:ph type="body" sz="quarter" idx="4294967295"/>
          </p:nvPr>
        </p:nvSpPr>
        <p:spPr>
          <a:xfrm>
            <a:off x="381000" y="838200"/>
            <a:ext cx="8763000" cy="609600"/>
          </a:xfrm>
        </p:spPr>
        <p:txBody>
          <a:bodyPr/>
          <a:lstStyle/>
          <a:p>
            <a:r>
              <a:rPr lang="en-US" i="1" dirty="0">
                <a:solidFill>
                  <a:schemeClr val="accent2">
                    <a:lumMod val="75000"/>
                  </a:schemeClr>
                </a:solidFill>
              </a:rPr>
              <a:t>The STAMP ‘Customer Retention Process’ is iterative and designed to used throughout the lifecycle or your customers.</a:t>
            </a:r>
          </a:p>
        </p:txBody>
      </p:sp>
      <p:grpSp>
        <p:nvGrpSpPr>
          <p:cNvPr id="68" name="Group 67">
            <a:extLst>
              <a:ext uri="{FF2B5EF4-FFF2-40B4-BE49-F238E27FC236}">
                <a16:creationId xmlns:a16="http://schemas.microsoft.com/office/drawing/2014/main" id="{ADECD88B-732C-AA46-8107-1A86E1203063}"/>
              </a:ext>
            </a:extLst>
          </p:cNvPr>
          <p:cNvGrpSpPr/>
          <p:nvPr/>
        </p:nvGrpSpPr>
        <p:grpSpPr>
          <a:xfrm>
            <a:off x="323410" y="1988800"/>
            <a:ext cx="8425615" cy="4372565"/>
            <a:chOff x="683460" y="2224875"/>
            <a:chExt cx="8425615" cy="4372565"/>
          </a:xfrm>
        </p:grpSpPr>
        <p:graphicFrame>
          <p:nvGraphicFramePr>
            <p:cNvPr id="69" name="Diagram 68">
              <a:extLst>
                <a:ext uri="{FF2B5EF4-FFF2-40B4-BE49-F238E27FC236}">
                  <a16:creationId xmlns:a16="http://schemas.microsoft.com/office/drawing/2014/main" id="{457F6E2F-B4CE-5A4D-A759-935A4776EEFC}"/>
                </a:ext>
              </a:extLst>
            </p:cNvPr>
            <p:cNvGraphicFramePr/>
            <p:nvPr/>
          </p:nvGraphicFramePr>
          <p:xfrm>
            <a:off x="683460" y="2224875"/>
            <a:ext cx="8425615" cy="4372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 name="TextBox 69">
              <a:extLst>
                <a:ext uri="{FF2B5EF4-FFF2-40B4-BE49-F238E27FC236}">
                  <a16:creationId xmlns:a16="http://schemas.microsoft.com/office/drawing/2014/main" id="{2716F712-67C7-904A-ACF8-C61048ADB020}"/>
                </a:ext>
              </a:extLst>
            </p:cNvPr>
            <p:cNvSpPr txBox="1"/>
            <p:nvPr/>
          </p:nvSpPr>
          <p:spPr>
            <a:xfrm>
              <a:off x="4736106" y="2420860"/>
              <a:ext cx="1119253" cy="846386"/>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venir Roman" panose="02000503020000020003" pitchFamily="2" charset="0"/>
                </a:rPr>
                <a:t>Prepare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venir Roman" panose="02000503020000020003" pitchFamily="2" charset="0"/>
                </a:rPr>
                <a:t>Defines STAMP intent and cadence: Calendar, Event, Transactional</a:t>
              </a:r>
            </a:p>
          </p:txBody>
        </p:sp>
        <p:grpSp>
          <p:nvGrpSpPr>
            <p:cNvPr id="71" name="Group 70">
              <a:extLst>
                <a:ext uri="{FF2B5EF4-FFF2-40B4-BE49-F238E27FC236}">
                  <a16:creationId xmlns:a16="http://schemas.microsoft.com/office/drawing/2014/main" id="{6E8D814B-7305-6340-B1E8-EB2C47DD73EA}"/>
                </a:ext>
              </a:extLst>
            </p:cNvPr>
            <p:cNvGrpSpPr/>
            <p:nvPr/>
          </p:nvGrpSpPr>
          <p:grpSpPr>
            <a:xfrm>
              <a:off x="2890287" y="5743368"/>
              <a:ext cx="715080" cy="715080"/>
              <a:chOff x="327600" y="5255130"/>
              <a:chExt cx="777240" cy="777240"/>
            </a:xfrm>
          </p:grpSpPr>
          <p:sp>
            <p:nvSpPr>
              <p:cNvPr id="88" name="Oval 87">
                <a:extLst>
                  <a:ext uri="{FF2B5EF4-FFF2-40B4-BE49-F238E27FC236}">
                    <a16:creationId xmlns:a16="http://schemas.microsoft.com/office/drawing/2014/main" id="{D4FDD396-3EE2-EE43-8A8D-5957E74FD5B6}"/>
                  </a:ext>
                </a:extLst>
              </p:cNvPr>
              <p:cNvSpPr>
                <a:spLocks noChangeAspect="1"/>
              </p:cNvSpPr>
              <p:nvPr/>
            </p:nvSpPr>
            <p:spPr>
              <a:xfrm>
                <a:off x="327600" y="525513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9" name="Picture 88">
                <a:extLst>
                  <a:ext uri="{FF2B5EF4-FFF2-40B4-BE49-F238E27FC236}">
                    <a16:creationId xmlns:a16="http://schemas.microsoft.com/office/drawing/2014/main" id="{FBF4D1CF-ABDE-C94A-BD6F-EFAEC79FD683}"/>
                  </a:ext>
                </a:extLst>
              </p:cNvPr>
              <p:cNvPicPr>
                <a:picLocks noChangeAspect="1"/>
              </p:cNvPicPr>
              <p:nvPr/>
            </p:nvPicPr>
            <p:blipFill>
              <a:blip r:embed="rId8"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464760" y="5392290"/>
                <a:ext cx="502920" cy="502920"/>
              </a:xfrm>
              <a:prstGeom prst="rect">
                <a:avLst/>
              </a:prstGeom>
              <a:solidFill>
                <a:srgbClr val="144770"/>
              </a:solidFill>
            </p:spPr>
          </p:pic>
        </p:grpSp>
        <p:grpSp>
          <p:nvGrpSpPr>
            <p:cNvPr id="72" name="Group 71">
              <a:extLst>
                <a:ext uri="{FF2B5EF4-FFF2-40B4-BE49-F238E27FC236}">
                  <a16:creationId xmlns:a16="http://schemas.microsoft.com/office/drawing/2014/main" id="{D797EE6E-92A3-C74C-99AF-B3BC4A711AF1}"/>
                </a:ext>
              </a:extLst>
            </p:cNvPr>
            <p:cNvGrpSpPr/>
            <p:nvPr/>
          </p:nvGrpSpPr>
          <p:grpSpPr>
            <a:xfrm>
              <a:off x="5077671" y="5726182"/>
              <a:ext cx="715080" cy="715080"/>
              <a:chOff x="327600" y="4293120"/>
              <a:chExt cx="777240" cy="777240"/>
            </a:xfrm>
          </p:grpSpPr>
          <p:sp>
            <p:nvSpPr>
              <p:cNvPr id="86" name="Oval 85">
                <a:extLst>
                  <a:ext uri="{FF2B5EF4-FFF2-40B4-BE49-F238E27FC236}">
                    <a16:creationId xmlns:a16="http://schemas.microsoft.com/office/drawing/2014/main" id="{A062E267-BF8E-FF48-9C5F-DBF2090984F1}"/>
                  </a:ext>
                </a:extLst>
              </p:cNvPr>
              <p:cNvSpPr>
                <a:spLocks noChangeAspect="1"/>
              </p:cNvSpPr>
              <p:nvPr/>
            </p:nvSpPr>
            <p:spPr>
              <a:xfrm>
                <a:off x="327600" y="429312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7" name="Picture 86">
                <a:extLst>
                  <a:ext uri="{FF2B5EF4-FFF2-40B4-BE49-F238E27FC236}">
                    <a16:creationId xmlns:a16="http://schemas.microsoft.com/office/drawing/2014/main" id="{D9D50023-B60F-CB41-B5F8-475CB71D4CD3}"/>
                  </a:ext>
                </a:extLst>
              </p:cNvPr>
              <p:cNvPicPr>
                <a:picLocks noChangeAspect="1"/>
              </p:cNvPicPr>
              <p:nvPr/>
            </p:nvPicPr>
            <p:blipFill>
              <a:blip r:embed="rId9" cstate="print">
                <a:alphaModFix/>
                <a:duotone>
                  <a:srgbClr val="144770">
                    <a:shade val="45000"/>
                    <a:satMod val="135000"/>
                  </a:srgbClr>
                  <a:prstClr val="white"/>
                </a:duotone>
                <a:extLst>
                  <a:ext uri="{BEBA8EAE-BF5A-486C-A8C5-ECC9F3942E4B}">
                    <a14:imgProps xmlns:a14="http://schemas.microsoft.com/office/drawing/2010/main">
                      <a14:imgLayer r:embed="rId10">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63638" y="4430280"/>
                <a:ext cx="505165" cy="502920"/>
              </a:xfrm>
              <a:prstGeom prst="rect">
                <a:avLst/>
              </a:prstGeom>
              <a:solidFill>
                <a:srgbClr val="144770"/>
              </a:solidFill>
            </p:spPr>
          </p:pic>
        </p:grpSp>
        <p:grpSp>
          <p:nvGrpSpPr>
            <p:cNvPr id="73" name="Group 72">
              <a:extLst>
                <a:ext uri="{FF2B5EF4-FFF2-40B4-BE49-F238E27FC236}">
                  <a16:creationId xmlns:a16="http://schemas.microsoft.com/office/drawing/2014/main" id="{EE63B7C2-0261-7B43-9799-6A3F2CB9C666}"/>
                </a:ext>
              </a:extLst>
            </p:cNvPr>
            <p:cNvGrpSpPr/>
            <p:nvPr/>
          </p:nvGrpSpPr>
          <p:grpSpPr>
            <a:xfrm>
              <a:off x="5729180" y="3676346"/>
              <a:ext cx="715080" cy="715080"/>
              <a:chOff x="327600" y="3429000"/>
              <a:chExt cx="777240" cy="777240"/>
            </a:xfrm>
          </p:grpSpPr>
          <p:sp>
            <p:nvSpPr>
              <p:cNvPr id="84" name="Oval 83">
                <a:extLst>
                  <a:ext uri="{FF2B5EF4-FFF2-40B4-BE49-F238E27FC236}">
                    <a16:creationId xmlns:a16="http://schemas.microsoft.com/office/drawing/2014/main" id="{E1FCE14E-3FBB-B947-BD70-153224018D79}"/>
                  </a:ext>
                </a:extLst>
              </p:cNvPr>
              <p:cNvSpPr>
                <a:spLocks noChangeAspect="1"/>
              </p:cNvSpPr>
              <p:nvPr/>
            </p:nvSpPr>
            <p:spPr>
              <a:xfrm>
                <a:off x="327600" y="342900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5" name="Picture 84">
                <a:extLst>
                  <a:ext uri="{FF2B5EF4-FFF2-40B4-BE49-F238E27FC236}">
                    <a16:creationId xmlns:a16="http://schemas.microsoft.com/office/drawing/2014/main" id="{EA7514F2-CA33-6C47-936C-E7356513AC54}"/>
                  </a:ext>
                </a:extLst>
              </p:cNvPr>
              <p:cNvPicPr>
                <a:picLocks noChangeAspect="1"/>
              </p:cNvPicPr>
              <p:nvPr/>
            </p:nvPicPr>
            <p:blipFill>
              <a:blip r:embed="rId11"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464760" y="3566160"/>
                <a:ext cx="502920" cy="502920"/>
              </a:xfrm>
              <a:prstGeom prst="rect">
                <a:avLst/>
              </a:prstGeom>
              <a:solidFill>
                <a:srgbClr val="144770"/>
              </a:solidFill>
            </p:spPr>
          </p:pic>
        </p:grpSp>
        <p:grpSp>
          <p:nvGrpSpPr>
            <p:cNvPr id="74" name="Group 73">
              <a:extLst>
                <a:ext uri="{FF2B5EF4-FFF2-40B4-BE49-F238E27FC236}">
                  <a16:creationId xmlns:a16="http://schemas.microsoft.com/office/drawing/2014/main" id="{F702953A-1956-8D42-854F-F45CCA08618A}"/>
                </a:ext>
              </a:extLst>
            </p:cNvPr>
            <p:cNvGrpSpPr/>
            <p:nvPr/>
          </p:nvGrpSpPr>
          <p:grpSpPr>
            <a:xfrm>
              <a:off x="4000940" y="2425880"/>
              <a:ext cx="715080" cy="715080"/>
              <a:chOff x="327600" y="2492870"/>
              <a:chExt cx="777240" cy="777240"/>
            </a:xfrm>
          </p:grpSpPr>
          <p:sp>
            <p:nvSpPr>
              <p:cNvPr id="82" name="Oval 81">
                <a:extLst>
                  <a:ext uri="{FF2B5EF4-FFF2-40B4-BE49-F238E27FC236}">
                    <a16:creationId xmlns:a16="http://schemas.microsoft.com/office/drawing/2014/main" id="{366997B3-C1E3-7846-BD58-9FE0F2029E87}"/>
                  </a:ext>
                </a:extLst>
              </p:cNvPr>
              <p:cNvSpPr>
                <a:spLocks noChangeAspect="1"/>
              </p:cNvSpPr>
              <p:nvPr/>
            </p:nvSpPr>
            <p:spPr>
              <a:xfrm>
                <a:off x="327600" y="249287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3" name="Picture 82">
                <a:extLst>
                  <a:ext uri="{FF2B5EF4-FFF2-40B4-BE49-F238E27FC236}">
                    <a16:creationId xmlns:a16="http://schemas.microsoft.com/office/drawing/2014/main" id="{4380DDF1-4710-B747-B52C-F8ECA7A2276E}"/>
                  </a:ext>
                </a:extLst>
              </p:cNvPr>
              <p:cNvPicPr>
                <a:picLocks noChangeAspect="1"/>
              </p:cNvPicPr>
              <p:nvPr/>
            </p:nvPicPr>
            <p:blipFill>
              <a:blip r:embed="rId12" cstate="print">
                <a:duotone>
                  <a:srgbClr val="144770">
                    <a:shade val="45000"/>
                    <a:satMod val="135000"/>
                  </a:srgbClr>
                  <a:prstClr val="white"/>
                </a:duotone>
                <a:extLst>
                  <a:ext uri="{28A0092B-C50C-407E-A947-70E740481C1C}">
                    <a14:useLocalDpi xmlns:a14="http://schemas.microsoft.com/office/drawing/2010/main" val="0"/>
                  </a:ext>
                </a:extLst>
              </a:blip>
              <a:stretch>
                <a:fillRect/>
              </a:stretch>
            </p:blipFill>
            <p:spPr>
              <a:xfrm>
                <a:off x="464760" y="2630030"/>
                <a:ext cx="502920" cy="502920"/>
              </a:xfrm>
              <a:prstGeom prst="rect">
                <a:avLst/>
              </a:prstGeom>
              <a:solidFill>
                <a:srgbClr val="144770"/>
              </a:solidFill>
            </p:spPr>
          </p:pic>
        </p:grpSp>
        <p:grpSp>
          <p:nvGrpSpPr>
            <p:cNvPr id="75" name="Group 74">
              <a:extLst>
                <a:ext uri="{FF2B5EF4-FFF2-40B4-BE49-F238E27FC236}">
                  <a16:creationId xmlns:a16="http://schemas.microsoft.com/office/drawing/2014/main" id="{693BF6D9-E030-CB42-A633-38A7A87C993A}"/>
                </a:ext>
              </a:extLst>
            </p:cNvPr>
            <p:cNvGrpSpPr/>
            <p:nvPr/>
          </p:nvGrpSpPr>
          <p:grpSpPr>
            <a:xfrm>
              <a:off x="2195670" y="3676346"/>
              <a:ext cx="715080" cy="715080"/>
              <a:chOff x="1203979" y="1661160"/>
              <a:chExt cx="777240" cy="777240"/>
            </a:xfrm>
          </p:grpSpPr>
          <p:sp>
            <p:nvSpPr>
              <p:cNvPr id="80" name="Oval 79">
                <a:extLst>
                  <a:ext uri="{FF2B5EF4-FFF2-40B4-BE49-F238E27FC236}">
                    <a16:creationId xmlns:a16="http://schemas.microsoft.com/office/drawing/2014/main" id="{A8CAC3EF-AC93-F546-9194-0BAFBF3DFCBA}"/>
                  </a:ext>
                </a:extLst>
              </p:cNvPr>
              <p:cNvSpPr>
                <a:spLocks noChangeAspect="1"/>
              </p:cNvSpPr>
              <p:nvPr/>
            </p:nvSpPr>
            <p:spPr>
              <a:xfrm>
                <a:off x="1203979" y="1661160"/>
                <a:ext cx="777240" cy="777240"/>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1" name="Picture 80">
                <a:extLst>
                  <a:ext uri="{FF2B5EF4-FFF2-40B4-BE49-F238E27FC236}">
                    <a16:creationId xmlns:a16="http://schemas.microsoft.com/office/drawing/2014/main" id="{E6265796-34D3-CE43-9378-AEB802AEEE70}"/>
                  </a:ext>
                </a:extLst>
              </p:cNvPr>
              <p:cNvPicPr>
                <a:picLocks noChangeAspect="1"/>
              </p:cNvPicPr>
              <p:nvPr/>
            </p:nvPicPr>
            <p:blipFill rotWithShape="1">
              <a:blip r:embed="rId13" cstate="print">
                <a:duotone>
                  <a:srgbClr val="144770">
                    <a:shade val="45000"/>
                    <a:satMod val="135000"/>
                  </a:srgbClr>
                  <a:prstClr val="white"/>
                </a:duotone>
                <a:extLst>
                  <a:ext uri="{28A0092B-C50C-407E-A947-70E740481C1C}">
                    <a14:useLocalDpi xmlns:a14="http://schemas.microsoft.com/office/drawing/2010/main" val="0"/>
                  </a:ext>
                </a:extLst>
              </a:blip>
              <a:srcRect l="5987" t="6187" r="6666" b="7804"/>
              <a:stretch/>
            </p:blipFill>
            <p:spPr>
              <a:xfrm>
                <a:off x="1337235" y="1798320"/>
                <a:ext cx="510728" cy="502920"/>
              </a:xfrm>
              <a:prstGeom prst="rect">
                <a:avLst/>
              </a:prstGeom>
              <a:solidFill>
                <a:srgbClr val="144770"/>
              </a:solidFill>
            </p:spPr>
          </p:pic>
        </p:grpSp>
        <p:sp>
          <p:nvSpPr>
            <p:cNvPr id="76" name="TextBox 75">
              <a:extLst>
                <a:ext uri="{FF2B5EF4-FFF2-40B4-BE49-F238E27FC236}">
                  <a16:creationId xmlns:a16="http://schemas.microsoft.com/office/drawing/2014/main" id="{1D16CE72-0B21-B741-9746-587FEDF7E7F6}"/>
                </a:ext>
              </a:extLst>
            </p:cNvPr>
            <p:cNvSpPr txBox="1"/>
            <p:nvPr/>
          </p:nvSpPr>
          <p:spPr>
            <a:xfrm>
              <a:off x="6480932" y="3667699"/>
              <a:ext cx="1115488" cy="723275"/>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venir Roman" panose="02000503020000020003" pitchFamily="2" charset="0"/>
                </a:rPr>
                <a:t>Assess</a:t>
              </a:r>
            </a:p>
            <a:p>
              <a:pPr marL="0" marR="0" lvl="0" indent="0" algn="ctr" defTabSz="914400" eaLnBrk="1" fontAlgn="auto" latinLnBrk="0" hangingPunct="1">
                <a:lnSpc>
                  <a:spcPct val="100000"/>
                </a:lnSpc>
                <a:spcBef>
                  <a:spcPts val="0"/>
                </a:spcBef>
                <a:spcAft>
                  <a:spcPts val="0"/>
                </a:spcAft>
                <a:buClrTx/>
                <a:buSzTx/>
                <a:buFontTx/>
                <a:buNone/>
                <a:tabLst/>
                <a:defRPr/>
              </a:pPr>
              <a:r>
                <a:rPr lang="en-US" sz="800" kern="0" dirty="0">
                  <a:solidFill>
                    <a:prstClr val="white"/>
                  </a:solidFill>
                  <a:latin typeface="Avenir Roman" panose="02000503020000020003" pitchFamily="2" charset="0"/>
                </a:rPr>
                <a:t>Measures performance against customer expectation</a:t>
              </a:r>
              <a:endParaRPr kumimoji="0" lang="en-US" sz="800" b="0" i="0" u="none" strike="noStrike" kern="0" cap="none" spc="0" normalizeH="0" baseline="0" noProof="0" dirty="0">
                <a:ln>
                  <a:noFill/>
                </a:ln>
                <a:solidFill>
                  <a:prstClr val="white"/>
                </a:solidFill>
                <a:effectLst/>
                <a:uLnTx/>
                <a:uFillTx/>
                <a:latin typeface="Avenir Roman" panose="02000503020000020003" pitchFamily="2" charset="0"/>
              </a:endParaRPr>
            </a:p>
          </p:txBody>
        </p:sp>
        <p:sp>
          <p:nvSpPr>
            <p:cNvPr id="77" name="TextBox 76">
              <a:extLst>
                <a:ext uri="{FF2B5EF4-FFF2-40B4-BE49-F238E27FC236}">
                  <a16:creationId xmlns:a16="http://schemas.microsoft.com/office/drawing/2014/main" id="{02B51FCB-24C2-E444-A947-842A1A7E5D9B}"/>
                </a:ext>
              </a:extLst>
            </p:cNvPr>
            <p:cNvSpPr txBox="1"/>
            <p:nvPr/>
          </p:nvSpPr>
          <p:spPr>
            <a:xfrm>
              <a:off x="5812194" y="5709236"/>
              <a:ext cx="1136136" cy="846386"/>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venir Roman" panose="02000503020000020003" pitchFamily="2" charset="0"/>
                </a:rPr>
                <a:t>Visualize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venir Roman" panose="02000503020000020003" pitchFamily="2" charset="0"/>
                </a:rPr>
                <a:t>Visualizes customer sentiment in real time, within and across customer base</a:t>
              </a:r>
            </a:p>
          </p:txBody>
        </p:sp>
        <p:sp>
          <p:nvSpPr>
            <p:cNvPr id="78" name="TextBox 77">
              <a:extLst>
                <a:ext uri="{FF2B5EF4-FFF2-40B4-BE49-F238E27FC236}">
                  <a16:creationId xmlns:a16="http://schemas.microsoft.com/office/drawing/2014/main" id="{E766F7FE-E17A-774F-BDE2-BB7368B0EF2C}"/>
                </a:ext>
              </a:extLst>
            </p:cNvPr>
            <p:cNvSpPr txBox="1"/>
            <p:nvPr/>
          </p:nvSpPr>
          <p:spPr>
            <a:xfrm>
              <a:off x="3579880" y="5730145"/>
              <a:ext cx="1197864" cy="846386"/>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venir Roman" panose="02000503020000020003" pitchFamily="2" charset="0"/>
                </a:rPr>
                <a:t>Act</a:t>
              </a:r>
            </a:p>
            <a:p>
              <a:pPr marL="0" marR="0" lvl="0" indent="0" algn="ctr" defTabSz="914400" eaLnBrk="1" fontAlgn="auto" latinLnBrk="0" hangingPunct="1">
                <a:lnSpc>
                  <a:spcPct val="100000"/>
                </a:lnSpc>
                <a:spcBef>
                  <a:spcPts val="0"/>
                </a:spcBef>
                <a:spcAft>
                  <a:spcPts val="4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venir Roman" panose="02000503020000020003" pitchFamily="2" charset="0"/>
                </a:rPr>
                <a:t>Identifies account where performance is below expectation and defines playbooks</a:t>
              </a:r>
            </a:p>
          </p:txBody>
        </p:sp>
        <p:sp>
          <p:nvSpPr>
            <p:cNvPr id="79" name="TextBox 78">
              <a:extLst>
                <a:ext uri="{FF2B5EF4-FFF2-40B4-BE49-F238E27FC236}">
                  <a16:creationId xmlns:a16="http://schemas.microsoft.com/office/drawing/2014/main" id="{A2E43E47-7B80-1E4B-BF61-E504950B6FEB}"/>
                </a:ext>
              </a:extLst>
            </p:cNvPr>
            <p:cNvSpPr txBox="1"/>
            <p:nvPr/>
          </p:nvSpPr>
          <p:spPr>
            <a:xfrm>
              <a:off x="2916637" y="3667699"/>
              <a:ext cx="1139405" cy="723275"/>
            </a:xfrm>
            <a:prstGeom prst="rect">
              <a:avLst/>
            </a:prstGeom>
            <a:noFill/>
          </p:spPr>
          <p:txBody>
            <a:bodyPr wrap="square" lIns="45720" tIns="0" rIns="45720" bIns="0" rtlCol="0">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venir Roman" panose="02000503020000020003" pitchFamily="2" charset="0"/>
                </a:rPr>
                <a:t>Adapt</a:t>
              </a:r>
            </a:p>
            <a:p>
              <a:pPr marL="0" marR="0" lvl="0" indent="0" algn="ctr" defTabSz="914400" eaLnBrk="1" fontAlgn="auto" latinLnBrk="0" hangingPunct="1">
                <a:lnSpc>
                  <a:spcPct val="100000"/>
                </a:lnSpc>
                <a:spcBef>
                  <a:spcPts val="0"/>
                </a:spcBef>
                <a:spcAft>
                  <a:spcPts val="40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Avenir Roman" panose="02000503020000020003" pitchFamily="2" charset="0"/>
                </a:rPr>
                <a:t>Defines top 3-5 areas or improvement across all clients</a:t>
              </a:r>
            </a:p>
          </p:txBody>
        </p:sp>
      </p:grpSp>
      <p:grpSp>
        <p:nvGrpSpPr>
          <p:cNvPr id="90" name="Group 89">
            <a:extLst>
              <a:ext uri="{FF2B5EF4-FFF2-40B4-BE49-F238E27FC236}">
                <a16:creationId xmlns:a16="http://schemas.microsoft.com/office/drawing/2014/main" id="{C04A532D-02E8-AE49-A108-FF31CFD4E68F}"/>
              </a:ext>
            </a:extLst>
          </p:cNvPr>
          <p:cNvGrpSpPr>
            <a:grpSpLocks noChangeAspect="1"/>
          </p:cNvGrpSpPr>
          <p:nvPr/>
        </p:nvGrpSpPr>
        <p:grpSpPr>
          <a:xfrm>
            <a:off x="3959360" y="3569610"/>
            <a:ext cx="1188720" cy="1188720"/>
            <a:chOff x="3850417" y="3713630"/>
            <a:chExt cx="1371600" cy="1371600"/>
          </a:xfrm>
        </p:grpSpPr>
        <p:pic>
          <p:nvPicPr>
            <p:cNvPr id="91" name="Picture 90">
              <a:extLst>
                <a:ext uri="{FF2B5EF4-FFF2-40B4-BE49-F238E27FC236}">
                  <a16:creationId xmlns:a16="http://schemas.microsoft.com/office/drawing/2014/main" id="{11B514D1-9EA8-9645-ACC3-74AAB679BF5D}"/>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850417" y="3713630"/>
              <a:ext cx="1371600" cy="1371600"/>
            </a:xfrm>
            <a:prstGeom prst="rect">
              <a:avLst/>
            </a:prstGeom>
          </p:spPr>
        </p:pic>
        <p:sp>
          <p:nvSpPr>
            <p:cNvPr id="92" name="Rectangle 91">
              <a:extLst>
                <a:ext uri="{FF2B5EF4-FFF2-40B4-BE49-F238E27FC236}">
                  <a16:creationId xmlns:a16="http://schemas.microsoft.com/office/drawing/2014/main" id="{DE6F5F5A-79C5-E24E-8005-448C29ABD40B}"/>
                </a:ext>
              </a:extLst>
            </p:cNvPr>
            <p:cNvSpPr/>
            <p:nvPr/>
          </p:nvSpPr>
          <p:spPr>
            <a:xfrm>
              <a:off x="4011237" y="4107043"/>
              <a:ext cx="1049961" cy="603715"/>
            </a:xfrm>
            <a:prstGeom prst="rect">
              <a:avLst/>
            </a:prstGeom>
          </p:spPr>
          <p:txBody>
            <a:bodyPr wrap="square">
              <a:spAutoFit/>
            </a:bodyPr>
            <a:lstStyle/>
            <a:p>
              <a:pPr algn="ctr">
                <a:defRPr/>
              </a:pPr>
              <a:r>
                <a:rPr lang="en-US" sz="1400" dirty="0">
                  <a:solidFill>
                    <a:prstClr val="white"/>
                  </a:solidFill>
                  <a:latin typeface="Avenir Roman" panose="02000503020000020003" pitchFamily="2" charset="0"/>
                </a:rPr>
                <a:t>STAMP ENGINE</a:t>
              </a:r>
            </a:p>
          </p:txBody>
        </p:sp>
      </p:grpSp>
      <p:sp>
        <p:nvSpPr>
          <p:cNvPr id="94" name="Rectangle 93">
            <a:extLst>
              <a:ext uri="{FF2B5EF4-FFF2-40B4-BE49-F238E27FC236}">
                <a16:creationId xmlns:a16="http://schemas.microsoft.com/office/drawing/2014/main" id="{B47B6D86-324F-7140-B663-8990ED8E64D7}"/>
              </a:ext>
            </a:extLst>
          </p:cNvPr>
          <p:cNvSpPr/>
          <p:nvPr/>
        </p:nvSpPr>
        <p:spPr>
          <a:xfrm>
            <a:off x="2794397" y="1506226"/>
            <a:ext cx="3483646" cy="338554"/>
          </a:xfrm>
          <a:prstGeom prst="rect">
            <a:avLst/>
          </a:prstGeom>
        </p:spPr>
        <p:txBody>
          <a:bodyPr wrap="none">
            <a:spAutoFit/>
          </a:bodyPr>
          <a:lstStyle/>
          <a:p>
            <a:pPr algn="ctr">
              <a:spcAft>
                <a:spcPts val="600"/>
              </a:spcAft>
              <a:defRPr/>
            </a:pPr>
            <a:r>
              <a:rPr lang="en-US" sz="1600" dirty="0">
                <a:solidFill>
                  <a:srgbClr val="144770"/>
                </a:solidFill>
                <a:latin typeface="Avenir Roman" panose="02000503020000020003" pitchFamily="2" charset="0"/>
              </a:rPr>
              <a:t>CUSTOMER RETENTION PROCESS</a:t>
            </a:r>
          </a:p>
        </p:txBody>
      </p:sp>
    </p:spTree>
    <p:extLst>
      <p:ext uri="{BB962C8B-B14F-4D97-AF65-F5344CB8AC3E}">
        <p14:creationId xmlns:p14="http://schemas.microsoft.com/office/powerpoint/2010/main" val="11530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Primary STAMP Dashboard (1/2)</a:t>
            </a:r>
          </a:p>
        </p:txBody>
      </p:sp>
      <p:sp>
        <p:nvSpPr>
          <p:cNvPr id="3" name="Slide Number Placeholder 2"/>
          <p:cNvSpPr>
            <a:spLocks noGrp="1"/>
          </p:cNvSpPr>
          <p:nvPr>
            <p:ph type="sldNum" sz="quarter" idx="4"/>
          </p:nvPr>
        </p:nvSpPr>
        <p:spPr/>
        <p:txBody>
          <a:bodyPr/>
          <a:lstStyle/>
          <a:p>
            <a:r>
              <a:rPr lang="en-US" dirty="0"/>
              <a:t> </a:t>
            </a:r>
            <a:fld id="{6E8E4D27-8A00-4E44-8093-8E76B2885BC5}" type="slidenum">
              <a:rPr lang="en-US" smtClean="0"/>
              <a:pPr/>
              <a:t>8</a:t>
            </a:fld>
            <a:endParaRPr lang="en-US" dirty="0"/>
          </a:p>
        </p:txBody>
      </p:sp>
      <p:pic>
        <p:nvPicPr>
          <p:cNvPr id="12" name="Picture 11">
            <a:extLst>
              <a:ext uri="{FF2B5EF4-FFF2-40B4-BE49-F238E27FC236}">
                <a16:creationId xmlns:a16="http://schemas.microsoft.com/office/drawing/2014/main" id="{2B4D62E0-535C-B741-82D3-D1E0D29C0856}"/>
              </a:ext>
            </a:extLst>
          </p:cNvPr>
          <p:cNvPicPr>
            <a:picLocks noChangeAspect="1"/>
          </p:cNvPicPr>
          <p:nvPr/>
        </p:nvPicPr>
        <p:blipFill rotWithShape="1">
          <a:blip r:embed="rId2">
            <a:extLst>
              <a:ext uri="{28A0092B-C50C-407E-A947-70E740481C1C}">
                <a14:useLocalDpi xmlns:a14="http://schemas.microsoft.com/office/drawing/2010/main" val="0"/>
              </a:ext>
            </a:extLst>
          </a:blip>
          <a:srcRect b="47292"/>
          <a:stretch/>
        </p:blipFill>
        <p:spPr>
          <a:xfrm>
            <a:off x="81927" y="1158087"/>
            <a:ext cx="5298753" cy="5233234"/>
          </a:xfrm>
          <a:prstGeom prst="rect">
            <a:avLst/>
          </a:prstGeom>
        </p:spPr>
      </p:pic>
      <p:sp>
        <p:nvSpPr>
          <p:cNvPr id="13" name="Left Arrow 12">
            <a:extLst>
              <a:ext uri="{FF2B5EF4-FFF2-40B4-BE49-F238E27FC236}">
                <a16:creationId xmlns:a16="http://schemas.microsoft.com/office/drawing/2014/main" id="{28D65370-8D59-B34F-8902-80C6263F5AC7}"/>
              </a:ext>
            </a:extLst>
          </p:cNvPr>
          <p:cNvSpPr/>
          <p:nvPr/>
        </p:nvSpPr>
        <p:spPr>
          <a:xfrm rot="10800000">
            <a:off x="5454650" y="2598625"/>
            <a:ext cx="597527" cy="360050"/>
          </a:xfrm>
          <a:prstGeom prst="lef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a:extLst>
              <a:ext uri="{FF2B5EF4-FFF2-40B4-BE49-F238E27FC236}">
                <a16:creationId xmlns:a16="http://schemas.microsoft.com/office/drawing/2014/main" id="{FAE9892B-D31A-8841-A245-F208A6530F19}"/>
              </a:ext>
            </a:extLst>
          </p:cNvPr>
          <p:cNvSpPr/>
          <p:nvPr/>
        </p:nvSpPr>
        <p:spPr>
          <a:xfrm rot="10800000">
            <a:off x="5413845" y="4786948"/>
            <a:ext cx="597527" cy="360050"/>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F1FD283D-B900-4949-8833-7C11482B6301}"/>
              </a:ext>
            </a:extLst>
          </p:cNvPr>
          <p:cNvSpPr txBox="1"/>
          <p:nvPr/>
        </p:nvSpPr>
        <p:spPr>
          <a:xfrm>
            <a:off x="6126150" y="1891117"/>
            <a:ext cx="2982479" cy="1815882"/>
          </a:xfrm>
          <a:prstGeom prst="rect">
            <a:avLst/>
          </a:prstGeom>
          <a:noFill/>
        </p:spPr>
        <p:txBody>
          <a:bodyPr wrap="square" rtlCol="0">
            <a:spAutoFit/>
          </a:bodyPr>
          <a:lstStyle/>
          <a:p>
            <a:r>
              <a:rPr lang="en-US" sz="1400" b="1" u="sng" dirty="0">
                <a:solidFill>
                  <a:srgbClr val="1F497D"/>
                </a:solidFill>
              </a:rPr>
              <a:t>Overall Perspectives </a:t>
            </a:r>
          </a:p>
          <a:p>
            <a:r>
              <a:rPr lang="en-US" sz="1400" dirty="0">
                <a:solidFill>
                  <a:srgbClr val="1F497D"/>
                </a:solidFill>
              </a:rPr>
              <a:t>Provides high-level summary of account performance on key indicators such as Net Promoter and Ease of Doing Business.  An overall </a:t>
            </a:r>
            <a:r>
              <a:rPr lang="en-US" sz="1400" b="1" dirty="0">
                <a:solidFill>
                  <a:srgbClr val="1F497D"/>
                </a:solidFill>
              </a:rPr>
              <a:t>“customer sentiment” </a:t>
            </a:r>
            <a:r>
              <a:rPr lang="en-US" sz="1400" dirty="0">
                <a:solidFill>
                  <a:srgbClr val="1F497D"/>
                </a:solidFill>
              </a:rPr>
              <a:t>score is also provided, based on STAMP’s proprietary algorithm.  </a:t>
            </a:r>
          </a:p>
        </p:txBody>
      </p:sp>
      <p:sp>
        <p:nvSpPr>
          <p:cNvPr id="25" name="TextBox 24">
            <a:extLst>
              <a:ext uri="{FF2B5EF4-FFF2-40B4-BE49-F238E27FC236}">
                <a16:creationId xmlns:a16="http://schemas.microsoft.com/office/drawing/2014/main" id="{C03D02A6-3324-6C44-962A-92F99ACB5734}"/>
              </a:ext>
            </a:extLst>
          </p:cNvPr>
          <p:cNvSpPr txBox="1"/>
          <p:nvPr/>
        </p:nvSpPr>
        <p:spPr>
          <a:xfrm>
            <a:off x="6126150" y="3937822"/>
            <a:ext cx="2982479" cy="2246769"/>
          </a:xfrm>
          <a:prstGeom prst="rect">
            <a:avLst/>
          </a:prstGeom>
          <a:noFill/>
        </p:spPr>
        <p:txBody>
          <a:bodyPr wrap="square" rtlCol="0">
            <a:spAutoFit/>
          </a:bodyPr>
          <a:lstStyle/>
          <a:p>
            <a:r>
              <a:rPr lang="en-US" sz="1400" b="1" u="sng" dirty="0">
                <a:solidFill>
                  <a:srgbClr val="1F497D"/>
                </a:solidFill>
              </a:rPr>
              <a:t>Category Averages</a:t>
            </a:r>
          </a:p>
          <a:p>
            <a:r>
              <a:rPr lang="en-US" sz="1400" dirty="0">
                <a:solidFill>
                  <a:srgbClr val="1F497D"/>
                </a:solidFill>
              </a:rPr>
              <a:t>Visualizes average importance and performance scores showing how your company is meeting the needs of customers and accounts in key categories, while providing alerts when client needs are not being met.</a:t>
            </a:r>
          </a:p>
          <a:p>
            <a:endParaRPr lang="en-US" sz="1400" dirty="0">
              <a:solidFill>
                <a:srgbClr val="1F497D"/>
              </a:solidFill>
            </a:endParaRPr>
          </a:p>
          <a:p>
            <a:r>
              <a:rPr lang="en-US" sz="1400" dirty="0">
                <a:solidFill>
                  <a:srgbClr val="1F497D"/>
                </a:solidFill>
              </a:rPr>
              <a:t>You can have as few as 3 or as many as 6 categories. </a:t>
            </a:r>
          </a:p>
        </p:txBody>
      </p:sp>
    </p:spTree>
    <p:extLst>
      <p:ext uri="{BB962C8B-B14F-4D97-AF65-F5344CB8AC3E}">
        <p14:creationId xmlns:p14="http://schemas.microsoft.com/office/powerpoint/2010/main" val="352956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Primary STAMP Dashboard (1/2)</a:t>
            </a:r>
          </a:p>
        </p:txBody>
      </p:sp>
      <p:sp>
        <p:nvSpPr>
          <p:cNvPr id="3" name="Slide Number Placeholder 2"/>
          <p:cNvSpPr>
            <a:spLocks noGrp="1"/>
          </p:cNvSpPr>
          <p:nvPr>
            <p:ph type="sldNum" sz="quarter" idx="4"/>
          </p:nvPr>
        </p:nvSpPr>
        <p:spPr/>
        <p:txBody>
          <a:bodyPr/>
          <a:lstStyle/>
          <a:p>
            <a:r>
              <a:rPr lang="en-US" dirty="0"/>
              <a:t> </a:t>
            </a:r>
            <a:fld id="{6E8E4D27-8A00-4E44-8093-8E76B2885BC5}" type="slidenum">
              <a:rPr lang="en-US" smtClean="0"/>
              <a:pPr/>
              <a:t>9</a:t>
            </a:fld>
            <a:endParaRPr lang="en-US" dirty="0"/>
          </a:p>
        </p:txBody>
      </p:sp>
      <p:pic>
        <p:nvPicPr>
          <p:cNvPr id="12" name="Picture 11">
            <a:extLst>
              <a:ext uri="{FF2B5EF4-FFF2-40B4-BE49-F238E27FC236}">
                <a16:creationId xmlns:a16="http://schemas.microsoft.com/office/drawing/2014/main" id="{2B4D62E0-535C-B741-82D3-D1E0D29C085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385" t="51014" r="385" b="-3721"/>
          <a:stretch/>
        </p:blipFill>
        <p:spPr>
          <a:xfrm>
            <a:off x="78104" y="1248626"/>
            <a:ext cx="5298753" cy="5233234"/>
          </a:xfrm>
          <a:prstGeom prst="rect">
            <a:avLst/>
          </a:prstGeom>
        </p:spPr>
      </p:pic>
      <p:sp>
        <p:nvSpPr>
          <p:cNvPr id="13" name="Left Arrow 12">
            <a:extLst>
              <a:ext uri="{FF2B5EF4-FFF2-40B4-BE49-F238E27FC236}">
                <a16:creationId xmlns:a16="http://schemas.microsoft.com/office/drawing/2014/main" id="{28D65370-8D59-B34F-8902-80C6263F5AC7}"/>
              </a:ext>
            </a:extLst>
          </p:cNvPr>
          <p:cNvSpPr/>
          <p:nvPr/>
        </p:nvSpPr>
        <p:spPr>
          <a:xfrm rot="10800000">
            <a:off x="5454650" y="2598625"/>
            <a:ext cx="597527" cy="360050"/>
          </a:xfrm>
          <a:prstGeom prst="lef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a:extLst>
              <a:ext uri="{FF2B5EF4-FFF2-40B4-BE49-F238E27FC236}">
                <a16:creationId xmlns:a16="http://schemas.microsoft.com/office/drawing/2014/main" id="{FAE9892B-D31A-8841-A245-F208A6530F19}"/>
              </a:ext>
            </a:extLst>
          </p:cNvPr>
          <p:cNvSpPr/>
          <p:nvPr/>
        </p:nvSpPr>
        <p:spPr>
          <a:xfrm rot="10800000">
            <a:off x="5413845" y="4786948"/>
            <a:ext cx="597527" cy="360050"/>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F1FD283D-B900-4949-8833-7C11482B6301}"/>
              </a:ext>
            </a:extLst>
          </p:cNvPr>
          <p:cNvSpPr txBox="1"/>
          <p:nvPr/>
        </p:nvSpPr>
        <p:spPr>
          <a:xfrm>
            <a:off x="6126150" y="1891117"/>
            <a:ext cx="2982479" cy="1815882"/>
          </a:xfrm>
          <a:prstGeom prst="rect">
            <a:avLst/>
          </a:prstGeom>
          <a:noFill/>
        </p:spPr>
        <p:txBody>
          <a:bodyPr wrap="square" rtlCol="0">
            <a:spAutoFit/>
          </a:bodyPr>
          <a:lstStyle/>
          <a:p>
            <a:r>
              <a:rPr lang="en-US" sz="1400" b="1" u="sng" dirty="0">
                <a:solidFill>
                  <a:srgbClr val="1F497D"/>
                </a:solidFill>
              </a:rPr>
              <a:t>Statement Metrics</a:t>
            </a:r>
          </a:p>
          <a:p>
            <a:r>
              <a:rPr lang="en-US" sz="1400" dirty="0">
                <a:solidFill>
                  <a:srgbClr val="1F497D"/>
                </a:solidFill>
              </a:rPr>
              <a:t>Each category is made up of a series of statements.  This section shows performance versus importance for each statement, quantifies the gap, and identifies whether you are exceeding, meeting or underperforming.  </a:t>
            </a:r>
          </a:p>
        </p:txBody>
      </p:sp>
      <p:sp>
        <p:nvSpPr>
          <p:cNvPr id="25" name="TextBox 24">
            <a:extLst>
              <a:ext uri="{FF2B5EF4-FFF2-40B4-BE49-F238E27FC236}">
                <a16:creationId xmlns:a16="http://schemas.microsoft.com/office/drawing/2014/main" id="{C03D02A6-3324-6C44-962A-92F99ACB5734}"/>
              </a:ext>
            </a:extLst>
          </p:cNvPr>
          <p:cNvSpPr txBox="1"/>
          <p:nvPr/>
        </p:nvSpPr>
        <p:spPr>
          <a:xfrm>
            <a:off x="6126150" y="4489919"/>
            <a:ext cx="2982479" cy="954107"/>
          </a:xfrm>
          <a:prstGeom prst="rect">
            <a:avLst/>
          </a:prstGeom>
          <a:noFill/>
        </p:spPr>
        <p:txBody>
          <a:bodyPr wrap="square" rtlCol="0">
            <a:spAutoFit/>
          </a:bodyPr>
          <a:lstStyle/>
          <a:p>
            <a:r>
              <a:rPr lang="en-US" sz="1400" b="1" u="sng" dirty="0">
                <a:solidFill>
                  <a:srgbClr val="1F497D"/>
                </a:solidFill>
              </a:rPr>
              <a:t>Verbatims</a:t>
            </a:r>
          </a:p>
          <a:p>
            <a:r>
              <a:rPr lang="en-US" sz="1400" dirty="0">
                <a:solidFill>
                  <a:srgbClr val="1F497D"/>
                </a:solidFill>
              </a:rPr>
              <a:t>All verbatims for open ended questions are captured and displayed on each individual dashboard.</a:t>
            </a:r>
          </a:p>
        </p:txBody>
      </p:sp>
    </p:spTree>
    <p:extLst>
      <p:ext uri="{BB962C8B-B14F-4D97-AF65-F5344CB8AC3E}">
        <p14:creationId xmlns:p14="http://schemas.microsoft.com/office/powerpoint/2010/main" val="145777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94744</TotalTime>
  <Words>1949</Words>
  <Application>Microsoft Macintosh PowerPoint</Application>
  <PresentationFormat>Letter Paper (8.5x11 in)</PresentationFormat>
  <Paragraphs>217</Paragraphs>
  <Slides>16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Avenir Book</vt:lpstr>
      <vt:lpstr>Avenir Roman</vt:lpstr>
      <vt:lpstr>Calibri</vt:lpstr>
      <vt:lpstr>Courier New</vt:lpstr>
      <vt:lpstr>Wingdings</vt:lpstr>
      <vt:lpstr>Wingdings 2</vt:lpstr>
      <vt:lpstr>Wingdings 3</vt:lpstr>
      <vt:lpstr>1_Office Theme</vt:lpstr>
      <vt:lpstr>PowerPoint Presentation</vt:lpstr>
      <vt:lpstr>Problem Definition</vt:lpstr>
      <vt:lpstr>Setting The Context</vt:lpstr>
      <vt:lpstr>Our Solution – STAMP™ </vt:lpstr>
      <vt:lpstr>The STAMP Engine</vt:lpstr>
      <vt:lpstr>STAMP Dashboard Hierarchy</vt:lpstr>
      <vt:lpstr>How will we use STAMP?</vt:lpstr>
      <vt:lpstr>Your Primary STAMP Dashboard (1/2)</vt:lpstr>
      <vt:lpstr>Your Primary STAMP Dashboard (1/2)</vt:lpstr>
      <vt:lpstr>The Internal View:  Account Manager Dashboards</vt:lpstr>
      <vt:lpstr>The Aggregate View: Summary Dashboards</vt:lpstr>
      <vt:lpstr>Our Playbooks</vt:lpstr>
      <vt:lpstr>Example Dashboard</vt:lpstr>
      <vt:lpstr>Typical STAMP ROI</vt:lpstr>
      <vt:lpstr>Summary Of Benefits</vt:lpstr>
      <vt:lpstr>Contact Information</vt:lpstr>
    </vt:vector>
  </TitlesOfParts>
  <Manager/>
  <Company>M7Graphics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MJ</dc:creator>
  <cp:keywords/>
  <dc:description/>
  <cp:lastModifiedBy>Marc Pierce</cp:lastModifiedBy>
  <cp:revision>1877</cp:revision>
  <cp:lastPrinted>2017-04-11T06:02:09Z</cp:lastPrinted>
  <dcterms:created xsi:type="dcterms:W3CDTF">2013-03-14T19:40:05Z</dcterms:created>
  <dcterms:modified xsi:type="dcterms:W3CDTF">2019-09-04T19:47:56Z</dcterms:modified>
  <cp:category/>
</cp:coreProperties>
</file>